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16" r:id="rId2"/>
    <p:sldId id="517" r:id="rId3"/>
    <p:sldId id="528" r:id="rId4"/>
    <p:sldId id="529" r:id="rId5"/>
    <p:sldId id="545" r:id="rId6"/>
    <p:sldId id="530" r:id="rId7"/>
    <p:sldId id="531" r:id="rId8"/>
    <p:sldId id="532" r:id="rId9"/>
    <p:sldId id="533" r:id="rId10"/>
    <p:sldId id="534" r:id="rId11"/>
    <p:sldId id="537" r:id="rId12"/>
    <p:sldId id="538" r:id="rId13"/>
    <p:sldId id="539" r:id="rId14"/>
    <p:sldId id="540" r:id="rId15"/>
    <p:sldId id="546" r:id="rId16"/>
    <p:sldId id="547" r:id="rId17"/>
    <p:sldId id="562" r:id="rId18"/>
    <p:sldId id="569" r:id="rId19"/>
    <p:sldId id="571" r:id="rId20"/>
    <p:sldId id="551" r:id="rId21"/>
    <p:sldId id="565" r:id="rId22"/>
  </p:sldIdLst>
  <p:sldSz cx="9144000" cy="5143500" type="screen16x9"/>
  <p:notesSz cx="7102475" cy="9369425"/>
  <p:embeddedFontLst>
    <p:embeddedFont>
      <p:font typeface="Trebuchet MS" panose="020B0603020202020204" pitchFamily="34" charset="0"/>
      <p:regular r:id="rId25"/>
      <p:bold r:id="rId26"/>
      <p:italic r:id="rId27"/>
      <p:boldItalic r:id="rId28"/>
    </p:embeddedFont>
    <p:embeddedFont>
      <p:font typeface="Impact" panose="020B0806030902050204" pitchFamily="3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1B1B6B"/>
    <a:srgbClr val="C5C1FF"/>
    <a:srgbClr val="FFC1CD"/>
    <a:srgbClr val="FF99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149" d="100"/>
          <a:sy n="149" d="100"/>
        </p:scale>
        <p:origin x="-61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6BA463D2-8CFA-42C7-9E7A-A254791D8B3F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5C2E47C3-C2AB-4CB0-BBCD-723064B2B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1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09D3B-D414-449C-B505-68698A20A20D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703263"/>
            <a:ext cx="62452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525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899525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06257-F59A-4451-B33C-571F0B039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27" y="4253454"/>
            <a:ext cx="3460750" cy="2801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746626" y="503345"/>
            <a:ext cx="4213306" cy="3568593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27" y="4253453"/>
            <a:ext cx="4213306" cy="407611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alphaModFix amt="75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7501" y="45720"/>
            <a:ext cx="9048998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7501" y="914400"/>
            <a:ext cx="9048998" cy="4144488"/>
          </a:xfrm>
        </p:spPr>
        <p:txBody>
          <a:bodyPr/>
          <a:lstStyle>
            <a:lvl1pPr marL="344488" indent="-344488"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687388" indent="-342900"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 marL="1031875" indent="-344488">
              <a:buFont typeface="Times New Roman" panose="02020603050405020304" pitchFamily="18" charset="0"/>
              <a:buChar char="−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1374775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4pPr>
            <a:lvl5pPr marL="1711325" indent="-336550">
              <a:buSzPct val="50000"/>
              <a:buFont typeface="Wingdings" panose="05000000000000000000" pitchFamily="2" charset="2"/>
              <a:buChar char="q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18750" y="907391"/>
            <a:ext cx="7494197" cy="27432"/>
          </a:xfrm>
          <a:prstGeom prst="rect">
            <a:avLst/>
          </a:prstGeom>
          <a:gradFill flip="none" rotWithShape="1">
            <a:gsLst>
              <a:gs pos="22000">
                <a:srgbClr val="800000"/>
              </a:gs>
              <a:gs pos="0">
                <a:srgbClr val="800000"/>
              </a:gs>
              <a:gs pos="69000">
                <a:schemeClr val="accent1">
                  <a:shade val="67500"/>
                  <a:satMod val="115000"/>
                </a:schemeClr>
              </a:gs>
              <a:gs pos="100000">
                <a:schemeClr val="tx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67" y="118882"/>
            <a:ext cx="7328634" cy="492143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67" y="118882"/>
            <a:ext cx="7328634" cy="492143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1108" y="391682"/>
            <a:ext cx="8160063" cy="4354160"/>
          </a:xfrm>
        </p:spPr>
        <p:txBody>
          <a:bodyPr anchor="ctr"/>
          <a:lstStyle>
            <a:lvl1pPr marL="0" indent="0" algn="ctr">
              <a:buFont typeface="Arial"/>
              <a:buNone/>
              <a:defRPr sz="5400">
                <a:latin typeface="Impact" panose="020B080603090205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01" y="45720"/>
            <a:ext cx="9048998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01" y="914400"/>
            <a:ext cx="9048998" cy="4185672"/>
          </a:xfrm>
          <a:prstGeom prst="rect">
            <a:avLst/>
          </a:prstGeom>
        </p:spPr>
        <p:txBody>
          <a:bodyPr vert="horz" lIns="45720" tIns="45720" rIns="45720" bIns="4572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5" r:id="rId4"/>
    <p:sldLayoutId id="2147483652" r:id="rId5"/>
    <p:sldLayoutId id="2147483656" r:id="rId6"/>
    <p:sldLayoutId id="2147483650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mpact" panose="020B0806030902050204" pitchFamily="34" charset="0"/>
          <a:ea typeface="+mj-ea"/>
          <a:cs typeface="Impact" panose="020B0806030902050204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457200" indent="-22542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6889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14400" indent="-22542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1461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6625" y="503345"/>
            <a:ext cx="4154387" cy="3568593"/>
          </a:xfrm>
        </p:spPr>
        <p:txBody>
          <a:bodyPr/>
          <a:lstStyle/>
          <a:p>
            <a:r>
              <a:rPr lang="en-US" sz="5400" dirty="0" smtClean="0"/>
              <a:t>Revelation</a:t>
            </a:r>
            <a:br>
              <a:rPr lang="en-US" sz="5400" dirty="0" smtClean="0"/>
            </a:br>
            <a:r>
              <a:rPr lang="en-US" sz="2800" dirty="0" smtClean="0">
                <a:solidFill>
                  <a:srgbClr val="C00000"/>
                </a:solidFill>
              </a:rPr>
              <a:t>Defending God and Encouraging His Saints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46626" y="4253453"/>
            <a:ext cx="4154387" cy="407611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Lesson 19 – </a:t>
            </a:r>
            <a:r>
              <a:rPr lang="en-US" sz="1800" dirty="0"/>
              <a:t>The Fall of the Great Harlot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78421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Justice Restored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 startAt="10"/>
            </a:pPr>
            <a:r>
              <a:rPr lang="en-US" sz="2000" dirty="0"/>
              <a:t>How are God’s people contrasted with these three parties?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“</a:t>
            </a:r>
            <a:r>
              <a:rPr lang="en-US" sz="2000" b="1" i="1" dirty="0">
                <a:solidFill>
                  <a:srgbClr val="800000"/>
                </a:solidFill>
              </a:rPr>
              <a:t>Rejoice over her</a:t>
            </a:r>
            <a:r>
              <a:rPr lang="en-US" sz="2000" i="1" dirty="0">
                <a:solidFill>
                  <a:srgbClr val="800000"/>
                </a:solidFill>
              </a:rPr>
              <a:t>, O </a:t>
            </a:r>
            <a:r>
              <a:rPr lang="en-US" sz="2000" b="1" i="1" dirty="0">
                <a:solidFill>
                  <a:srgbClr val="800000"/>
                </a:solidFill>
              </a:rPr>
              <a:t>heaven</a:t>
            </a:r>
            <a:r>
              <a:rPr lang="en-US" sz="2000" i="1" dirty="0">
                <a:solidFill>
                  <a:srgbClr val="800000"/>
                </a:solidFill>
              </a:rPr>
              <a:t>, and you </a:t>
            </a:r>
            <a:r>
              <a:rPr lang="en-US" sz="2000" b="1" i="1" dirty="0">
                <a:solidFill>
                  <a:srgbClr val="800000"/>
                </a:solidFill>
              </a:rPr>
              <a:t>holy apostles </a:t>
            </a:r>
            <a:r>
              <a:rPr lang="en-US" sz="2000" i="1" dirty="0">
                <a:solidFill>
                  <a:srgbClr val="800000"/>
                </a:solidFill>
              </a:rPr>
              <a:t>and </a:t>
            </a:r>
            <a:r>
              <a:rPr lang="en-US" sz="2000" b="1" i="1" dirty="0">
                <a:solidFill>
                  <a:srgbClr val="800000"/>
                </a:solidFill>
              </a:rPr>
              <a:t>prophets</a:t>
            </a:r>
            <a:r>
              <a:rPr lang="en-US" sz="2000" i="1" dirty="0">
                <a:solidFill>
                  <a:srgbClr val="800000"/>
                </a:solidFill>
              </a:rPr>
              <a:t>, </a:t>
            </a:r>
            <a:r>
              <a:rPr lang="en-US" sz="2000" b="1" i="1" dirty="0">
                <a:solidFill>
                  <a:srgbClr val="800000"/>
                </a:solidFill>
              </a:rPr>
              <a:t>for God has </a:t>
            </a:r>
            <a:r>
              <a:rPr lang="en-US" sz="2000" b="1" i="1" u="sng" dirty="0">
                <a:solidFill>
                  <a:srgbClr val="800000"/>
                </a:solidFill>
              </a:rPr>
              <a:t>avenged you</a:t>
            </a:r>
            <a:r>
              <a:rPr lang="en-US" sz="2000" b="1" i="1" dirty="0">
                <a:solidFill>
                  <a:srgbClr val="800000"/>
                </a:solidFill>
              </a:rPr>
              <a:t> on her</a:t>
            </a:r>
            <a:r>
              <a:rPr lang="en-US" sz="2000" b="1" i="1" dirty="0" smtClean="0">
                <a:solidFill>
                  <a:srgbClr val="800000"/>
                </a:solidFill>
              </a:rPr>
              <a:t>!</a:t>
            </a:r>
            <a:r>
              <a:rPr lang="en-US" sz="2000" i="1" dirty="0" smtClean="0">
                <a:solidFill>
                  <a:srgbClr val="800000"/>
                </a:solidFill>
              </a:rPr>
              <a:t> </a:t>
            </a:r>
            <a:r>
              <a:rPr lang="en-US" sz="2000" i="1" dirty="0">
                <a:solidFill>
                  <a:srgbClr val="800000"/>
                </a:solidFill>
              </a:rPr>
              <a:t>… And </a:t>
            </a:r>
            <a:r>
              <a:rPr lang="en-US" sz="2000" b="1" i="1" dirty="0">
                <a:solidFill>
                  <a:srgbClr val="800000"/>
                </a:solidFill>
              </a:rPr>
              <a:t>in her was found the blood of prophets and saints</a:t>
            </a:r>
            <a:r>
              <a:rPr lang="en-US" sz="2000" i="1" dirty="0">
                <a:solidFill>
                  <a:srgbClr val="800000"/>
                </a:solidFill>
              </a:rPr>
              <a:t>, and of </a:t>
            </a:r>
            <a:r>
              <a:rPr lang="en-US" sz="2000" b="1" i="1" dirty="0">
                <a:solidFill>
                  <a:srgbClr val="800000"/>
                </a:solidFill>
              </a:rPr>
              <a:t>all who were slain on the earth</a:t>
            </a:r>
            <a:r>
              <a:rPr lang="en-US" sz="2000" i="1" dirty="0" smtClean="0">
                <a:solidFill>
                  <a:srgbClr val="800000"/>
                </a:solidFill>
              </a:rPr>
              <a:t>.”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Revelation 18:20, 24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Because they </a:t>
            </a:r>
            <a:r>
              <a:rPr lang="en-US" sz="2000" i="1" dirty="0" smtClean="0">
                <a:solidFill>
                  <a:srgbClr val="800000"/>
                </a:solidFill>
              </a:rPr>
              <a:t>“came out”</a:t>
            </a:r>
            <a:r>
              <a:rPr lang="en-US" sz="2000" dirty="0" smtClean="0"/>
              <a:t> and were </a:t>
            </a:r>
            <a:r>
              <a:rPr lang="en-US" sz="2000" i="1" dirty="0" smtClean="0">
                <a:solidFill>
                  <a:srgbClr val="800000"/>
                </a:solidFill>
              </a:rPr>
              <a:t>“faithful unto death”</a:t>
            </a:r>
            <a:r>
              <a:rPr lang="en-US" sz="2000" dirty="0" smtClean="0"/>
              <a:t> to the Lord, they do not suffer the total loss of those who found their “god” in Rome.</a:t>
            </a:r>
          </a:p>
          <a:p>
            <a:r>
              <a:rPr lang="en-US" sz="2000" dirty="0" smtClean="0"/>
              <a:t>Instead, they can take joy in the reckoning and restoration of justice.  This represents the righteous joy associated with triumph of good over evil.</a:t>
            </a:r>
          </a:p>
          <a:p>
            <a:r>
              <a:rPr lang="en-US" sz="2000" dirty="0" smtClean="0"/>
              <a:t>As the capital of the world </a:t>
            </a:r>
            <a:r>
              <a:rPr lang="en-US" sz="2000" b="1" i="1" dirty="0" smtClean="0"/>
              <a:t>empire</a:t>
            </a:r>
            <a:r>
              <a:rPr lang="en-US" sz="2000" dirty="0" smtClean="0"/>
              <a:t>, the </a:t>
            </a:r>
            <a:r>
              <a:rPr lang="en-US" sz="2000" b="1" i="1" dirty="0" smtClean="0"/>
              <a:t>city</a:t>
            </a:r>
            <a:r>
              <a:rPr lang="en-US" sz="2000" dirty="0" smtClean="0"/>
              <a:t> of Rome was responsible for the murder of saints committed throughout the empire, tying the harlot closely to the beast.</a:t>
            </a:r>
          </a:p>
        </p:txBody>
      </p:sp>
    </p:spTree>
    <p:extLst>
      <p:ext uri="{BB962C8B-B14F-4D97-AF65-F5344CB8AC3E}">
        <p14:creationId xmlns:p14="http://schemas.microsoft.com/office/powerpoint/2010/main" val="182146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Great Fall </a:t>
            </a:r>
            <a:r>
              <a:rPr lang="en-US" dirty="0" smtClean="0"/>
              <a:t>Suddenly</a:t>
            </a:r>
            <a:br>
              <a:rPr lang="en-US" dirty="0" smtClean="0"/>
            </a:br>
            <a:r>
              <a:rPr lang="en-US" dirty="0" smtClean="0"/>
              <a:t>and Entirely</a:t>
            </a:r>
          </a:p>
          <a:p>
            <a:r>
              <a:rPr lang="en-US" dirty="0" smtClean="0"/>
              <a:t>Revelation 18:21-24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Great Millstone Thrown into the Sea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 startAt="11"/>
            </a:pPr>
            <a:r>
              <a:rPr lang="en-US" sz="2000" dirty="0"/>
              <a:t>What significance was attached to the millstone being thrown into the sea?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</a:t>
            </a:r>
            <a:r>
              <a:rPr lang="en-US" sz="2000" b="1" i="1" dirty="0">
                <a:solidFill>
                  <a:srgbClr val="800000"/>
                </a:solidFill>
              </a:rPr>
              <a:t>a mighty angel</a:t>
            </a:r>
            <a:r>
              <a:rPr lang="en-US" sz="2000" i="1" dirty="0">
                <a:solidFill>
                  <a:srgbClr val="800000"/>
                </a:solidFill>
              </a:rPr>
              <a:t> took up a stone like </a:t>
            </a:r>
            <a:r>
              <a:rPr lang="en-US" sz="2000" b="1" i="1" dirty="0">
                <a:solidFill>
                  <a:srgbClr val="800000"/>
                </a:solidFill>
              </a:rPr>
              <a:t>a great millstone </a:t>
            </a:r>
            <a:r>
              <a:rPr lang="en-US" sz="2000" i="1" dirty="0">
                <a:solidFill>
                  <a:srgbClr val="800000"/>
                </a:solidFill>
              </a:rPr>
              <a:t>and </a:t>
            </a:r>
            <a:r>
              <a:rPr lang="en-US" sz="2000" b="1" i="1" dirty="0">
                <a:solidFill>
                  <a:srgbClr val="800000"/>
                </a:solidFill>
              </a:rPr>
              <a:t>threw it into the sea</a:t>
            </a:r>
            <a:r>
              <a:rPr lang="en-US" sz="2000" i="1" dirty="0">
                <a:solidFill>
                  <a:srgbClr val="800000"/>
                </a:solidFill>
              </a:rPr>
              <a:t>, saying, </a:t>
            </a:r>
            <a:r>
              <a:rPr lang="en-US" sz="2000" i="1" dirty="0" smtClean="0">
                <a:solidFill>
                  <a:srgbClr val="800000"/>
                </a:solidFill>
              </a:rPr>
              <a:t>“</a:t>
            </a:r>
            <a:r>
              <a:rPr lang="en-US" sz="2000" b="1" i="1" dirty="0" smtClean="0">
                <a:solidFill>
                  <a:srgbClr val="800000"/>
                </a:solidFill>
              </a:rPr>
              <a:t>Thus </a:t>
            </a:r>
            <a:r>
              <a:rPr lang="en-US" sz="2000" b="1" i="1" dirty="0">
                <a:solidFill>
                  <a:srgbClr val="800000"/>
                </a:solidFill>
              </a:rPr>
              <a:t>with </a:t>
            </a:r>
            <a:r>
              <a:rPr lang="en-US" sz="2000" b="1" i="1" u="sng" dirty="0">
                <a:solidFill>
                  <a:srgbClr val="800000"/>
                </a:solidFill>
              </a:rPr>
              <a:t>violence</a:t>
            </a:r>
            <a:r>
              <a:rPr lang="en-US" sz="2000" b="1" i="1" dirty="0">
                <a:solidFill>
                  <a:srgbClr val="800000"/>
                </a:solidFill>
              </a:rPr>
              <a:t> </a:t>
            </a:r>
            <a:r>
              <a:rPr lang="en-US" sz="2000" i="1" dirty="0">
                <a:solidFill>
                  <a:srgbClr val="800000"/>
                </a:solidFill>
              </a:rPr>
              <a:t>the great city Babylon shall be </a:t>
            </a:r>
            <a:r>
              <a:rPr lang="en-US" sz="2000" b="1" i="1" dirty="0">
                <a:solidFill>
                  <a:srgbClr val="800000"/>
                </a:solidFill>
              </a:rPr>
              <a:t>thrown down, and shall </a:t>
            </a:r>
            <a:r>
              <a:rPr lang="en-US" sz="2000" b="1" i="1" u="sng" dirty="0">
                <a:solidFill>
                  <a:srgbClr val="800000"/>
                </a:solidFill>
              </a:rPr>
              <a:t>not be found</a:t>
            </a:r>
            <a:r>
              <a:rPr lang="en-US" sz="2000" b="1" i="1" dirty="0">
                <a:solidFill>
                  <a:srgbClr val="800000"/>
                </a:solidFill>
              </a:rPr>
              <a:t> anymore</a:t>
            </a:r>
            <a:r>
              <a:rPr lang="en-US" sz="2000" i="1" dirty="0" smtClean="0">
                <a:solidFill>
                  <a:srgbClr val="800000"/>
                </a:solidFill>
              </a:rPr>
              <a:t>.”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Revelation 18:21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The giant splash graphically depicts the </a:t>
            </a:r>
            <a:r>
              <a:rPr lang="en-US" sz="2000" i="1" dirty="0" smtClean="0">
                <a:solidFill>
                  <a:srgbClr val="800000"/>
                </a:solidFill>
              </a:rPr>
              <a:t>“violence”</a:t>
            </a:r>
            <a:r>
              <a:rPr lang="en-US" sz="2000" i="1" dirty="0" smtClean="0"/>
              <a:t> </a:t>
            </a:r>
            <a:r>
              <a:rPr lang="en-US" sz="2000" dirty="0" smtClean="0"/>
              <a:t>associated with Rome’s destruction – tremendous impact, broadly seen.</a:t>
            </a:r>
          </a:p>
          <a:p>
            <a:r>
              <a:rPr lang="en-US" sz="2000" dirty="0" smtClean="0"/>
              <a:t>The disappearing stone depicts Rome’s complete absence after destruction.</a:t>
            </a:r>
          </a:p>
          <a:p>
            <a:r>
              <a:rPr lang="en-US" sz="2000" dirty="0" smtClean="0"/>
              <a:t>Emphasizes tremendous loss and irreversible nature of Rome’s destruction, which emphasizes warning to </a:t>
            </a:r>
            <a:r>
              <a:rPr lang="en-US" sz="2000" i="1" dirty="0" smtClean="0">
                <a:solidFill>
                  <a:srgbClr val="800000"/>
                </a:solidFill>
              </a:rPr>
              <a:t>“come out”</a:t>
            </a:r>
            <a:r>
              <a:rPr lang="en-US" sz="2000" dirty="0" smtClean="0"/>
              <a:t> and God’s justice in reckoning her tremendous wickedness.</a:t>
            </a:r>
          </a:p>
        </p:txBody>
      </p:sp>
    </p:spTree>
    <p:extLst>
      <p:ext uri="{BB962C8B-B14F-4D97-AF65-F5344CB8AC3E}">
        <p14:creationId xmlns:p14="http://schemas.microsoft.com/office/powerpoint/2010/main" val="65115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Anymore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 startAt="12"/>
            </a:pPr>
            <a:r>
              <a:rPr lang="en-US" sz="2000" dirty="0"/>
              <a:t>How is Babylon described after its fall?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“The sound of harpists, musicians, flutists, and trumpeters </a:t>
            </a:r>
            <a:r>
              <a:rPr lang="en-US" sz="2000" b="1" i="1" dirty="0">
                <a:solidFill>
                  <a:srgbClr val="800000"/>
                </a:solidFill>
              </a:rPr>
              <a:t>shall not be heard in you anymore</a:t>
            </a:r>
            <a:r>
              <a:rPr lang="en-US" sz="2000" i="1" dirty="0">
                <a:solidFill>
                  <a:srgbClr val="800000"/>
                </a:solidFill>
              </a:rPr>
              <a:t>. No craftsman of any craft </a:t>
            </a:r>
            <a:r>
              <a:rPr lang="en-US" sz="2000" b="1" i="1" dirty="0">
                <a:solidFill>
                  <a:srgbClr val="800000"/>
                </a:solidFill>
              </a:rPr>
              <a:t>shall be found in you anymore</a:t>
            </a:r>
            <a:r>
              <a:rPr lang="en-US" sz="2000" i="1" dirty="0">
                <a:solidFill>
                  <a:srgbClr val="800000"/>
                </a:solidFill>
              </a:rPr>
              <a:t>, and the sound of a millstone </a:t>
            </a:r>
            <a:r>
              <a:rPr lang="en-US" sz="2000" b="1" i="1" dirty="0">
                <a:solidFill>
                  <a:srgbClr val="800000"/>
                </a:solidFill>
              </a:rPr>
              <a:t>shall not be heard in you anymore</a:t>
            </a:r>
            <a:r>
              <a:rPr lang="en-US" sz="2000" i="1" dirty="0" smtClean="0">
                <a:solidFill>
                  <a:srgbClr val="800000"/>
                </a:solidFill>
              </a:rPr>
              <a:t>.  The </a:t>
            </a:r>
            <a:r>
              <a:rPr lang="en-US" sz="2000" i="1" dirty="0">
                <a:solidFill>
                  <a:srgbClr val="800000"/>
                </a:solidFill>
              </a:rPr>
              <a:t>light of a lamp shall </a:t>
            </a:r>
            <a:r>
              <a:rPr lang="en-US" sz="2000" b="1" i="1" dirty="0">
                <a:solidFill>
                  <a:srgbClr val="800000"/>
                </a:solidFill>
              </a:rPr>
              <a:t>not shine in you anymore</a:t>
            </a:r>
            <a:r>
              <a:rPr lang="en-US" sz="2000" i="1" dirty="0">
                <a:solidFill>
                  <a:srgbClr val="800000"/>
                </a:solidFill>
              </a:rPr>
              <a:t>, and the voice of bridegroom and bride shall </a:t>
            </a:r>
            <a:r>
              <a:rPr lang="en-US" sz="2000" b="1" i="1" dirty="0">
                <a:solidFill>
                  <a:srgbClr val="800000"/>
                </a:solidFill>
              </a:rPr>
              <a:t>not be heard in you anymore</a:t>
            </a:r>
            <a:r>
              <a:rPr lang="en-US" sz="2000" i="1" dirty="0">
                <a:solidFill>
                  <a:srgbClr val="800000"/>
                </a:solidFill>
              </a:rPr>
              <a:t>. For your merchants were the great men of the earth,</a:t>
            </a:r>
            <a:r>
              <a:rPr lang="en-US" sz="2000" b="1" i="1" dirty="0">
                <a:solidFill>
                  <a:srgbClr val="800000"/>
                </a:solidFill>
              </a:rPr>
              <a:t> </a:t>
            </a:r>
            <a:r>
              <a:rPr lang="en-US" sz="2000" b="1" i="1" u="sng" dirty="0">
                <a:solidFill>
                  <a:srgbClr val="800000"/>
                </a:solidFill>
              </a:rPr>
              <a:t>for</a:t>
            </a:r>
            <a:r>
              <a:rPr lang="en-US" sz="2000" b="1" i="1" dirty="0">
                <a:solidFill>
                  <a:srgbClr val="800000"/>
                </a:solidFill>
              </a:rPr>
              <a:t> by your </a:t>
            </a:r>
            <a:r>
              <a:rPr lang="en-US" sz="2000" b="1" i="1" u="sng" dirty="0">
                <a:solidFill>
                  <a:srgbClr val="800000"/>
                </a:solidFill>
              </a:rPr>
              <a:t>sorcery</a:t>
            </a:r>
            <a:r>
              <a:rPr lang="en-US" sz="2000" b="1" i="1" dirty="0">
                <a:solidFill>
                  <a:srgbClr val="800000"/>
                </a:solidFill>
              </a:rPr>
              <a:t> all the nations were </a:t>
            </a:r>
            <a:r>
              <a:rPr lang="en-US" sz="2000" b="1" i="1" u="sng" dirty="0">
                <a:solidFill>
                  <a:srgbClr val="800000"/>
                </a:solidFill>
              </a:rPr>
              <a:t>deceived</a:t>
            </a:r>
            <a:r>
              <a:rPr lang="en-US" sz="2000" i="1" dirty="0" smtClean="0">
                <a:solidFill>
                  <a:srgbClr val="800000"/>
                </a:solidFill>
              </a:rPr>
              <a:t>.”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Revelation 18:22-23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Indicates removal of things that make for joy, happiness, construction, and progress.</a:t>
            </a:r>
          </a:p>
          <a:p>
            <a:r>
              <a:rPr lang="en-US" sz="2000" dirty="0" smtClean="0"/>
              <a:t>Emphasizes destruction and ruin of this city.</a:t>
            </a:r>
          </a:p>
          <a:p>
            <a:r>
              <a:rPr lang="en-US" sz="2000" dirty="0" smtClean="0"/>
              <a:t>Result of the decadent lust and immorality pedaled throughout the world.</a:t>
            </a:r>
          </a:p>
        </p:txBody>
      </p:sp>
    </p:spTree>
    <p:extLst>
      <p:ext uri="{BB962C8B-B14F-4D97-AF65-F5344CB8AC3E}">
        <p14:creationId xmlns:p14="http://schemas.microsoft.com/office/powerpoint/2010/main" val="38710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Rome, The “Eternal City”?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000" dirty="0" smtClean="0"/>
              <a:t>The entire city of Rome was never burned to the ground.</a:t>
            </a:r>
          </a:p>
          <a:p>
            <a:r>
              <a:rPr lang="en-US" sz="2000" dirty="0" smtClean="0"/>
              <a:t>Furthermore, trade, commerce, marriages, businesses, and construction exist in Rome even today.</a:t>
            </a:r>
          </a:p>
          <a:p>
            <a:pPr marL="346075" lvl="0" indent="-346075">
              <a:buFont typeface="+mj-lt"/>
              <a:buAutoNum type="arabicPeriod" startAt="13"/>
            </a:pPr>
            <a:r>
              <a:rPr lang="en-US" sz="2000" dirty="0" smtClean="0"/>
              <a:t>Can </a:t>
            </a:r>
            <a:r>
              <a:rPr lang="en-US" sz="2000" dirty="0"/>
              <a:t>these symbols be reconciled with history?  If so, how?  If not, to what do they apply?</a:t>
            </a:r>
            <a:endParaRPr lang="en-US" sz="2000" dirty="0" smtClean="0"/>
          </a:p>
          <a:p>
            <a:r>
              <a:rPr lang="en-US" sz="2000" dirty="0" smtClean="0"/>
              <a:t>Rome did suffer tremendous damage to the city, population, and physical loss (410, 455, 546 AD).</a:t>
            </a:r>
          </a:p>
          <a:p>
            <a:r>
              <a:rPr lang="en-US" sz="2000" dirty="0" smtClean="0"/>
              <a:t>Note, the plagues ultimately target the people – not the buildings of Rome.</a:t>
            </a:r>
          </a:p>
          <a:p>
            <a:r>
              <a:rPr lang="en-US" sz="2000" dirty="0" smtClean="0"/>
              <a:t>Therefore, critical to understand that the harlot, the </a:t>
            </a:r>
            <a:r>
              <a:rPr lang="en-US" sz="2000" i="1" dirty="0" smtClean="0">
                <a:solidFill>
                  <a:srgbClr val="800000"/>
                </a:solidFill>
              </a:rPr>
              <a:t>“great city”</a:t>
            </a:r>
            <a:r>
              <a:rPr lang="en-US" sz="2000" dirty="0" smtClean="0"/>
              <a:t> represents the people of Rome, its glory, allure, reputation, and influence – the pagan, blasphemous, persecuting city of John’s day.</a:t>
            </a:r>
          </a:p>
          <a:p>
            <a:r>
              <a:rPr lang="en-US" sz="2000" dirty="0" smtClean="0"/>
              <a:t>This was utterly destroyed, even if not every building was burned to the ground.</a:t>
            </a:r>
          </a:p>
        </p:txBody>
      </p:sp>
    </p:spTree>
    <p:extLst>
      <p:ext uri="{BB962C8B-B14F-4D97-AF65-F5344CB8AC3E}">
        <p14:creationId xmlns:p14="http://schemas.microsoft.com/office/powerpoint/2010/main" val="38710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6625" y="503345"/>
            <a:ext cx="4154387" cy="3568593"/>
          </a:xfrm>
        </p:spPr>
        <p:txBody>
          <a:bodyPr/>
          <a:lstStyle/>
          <a:p>
            <a:r>
              <a:rPr lang="en-US" sz="5400" dirty="0" smtClean="0"/>
              <a:t>Revelation</a:t>
            </a:r>
            <a:br>
              <a:rPr lang="en-US" sz="5400" dirty="0" smtClean="0"/>
            </a:br>
            <a:r>
              <a:rPr lang="en-US" sz="2800" dirty="0" smtClean="0">
                <a:solidFill>
                  <a:srgbClr val="C00000"/>
                </a:solidFill>
              </a:rPr>
              <a:t>Defending God and Encouraging His Saints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46626" y="4253453"/>
            <a:ext cx="4154387" cy="407611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Lesson 20 – </a:t>
            </a:r>
            <a:r>
              <a:rPr lang="en-US" sz="1800" dirty="0" smtClean="0"/>
              <a:t>The Marriage Feast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14014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Rejoicing over the Harlot’s </a:t>
            </a:r>
            <a:r>
              <a:rPr lang="en-US" dirty="0" smtClean="0"/>
              <a:t>Destruction</a:t>
            </a:r>
          </a:p>
          <a:p>
            <a:r>
              <a:rPr lang="en-US" dirty="0" smtClean="0"/>
              <a:t>Revelation 19:1-6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27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Was Praising the Lord?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lnSpc>
                <a:spcPct val="98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u="sng" dirty="0"/>
              <a:t>Who</a:t>
            </a:r>
            <a:r>
              <a:rPr lang="en-US" sz="2000" dirty="0"/>
              <a:t> was praising the Lord and why</a:t>
            </a:r>
            <a:r>
              <a:rPr lang="en-US" sz="2000" dirty="0" smtClean="0"/>
              <a:t>?</a:t>
            </a:r>
          </a:p>
          <a:p>
            <a:pPr marL="0" lvl="0" indent="0">
              <a:lnSpc>
                <a:spcPct val="98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After these things I heard a loud voice of </a:t>
            </a:r>
            <a:r>
              <a:rPr lang="en-US" sz="2000" b="1" i="1" baseline="30000" dirty="0" smtClean="0">
                <a:solidFill>
                  <a:srgbClr val="800000"/>
                </a:solidFill>
              </a:rPr>
              <a:t>1</a:t>
            </a:r>
            <a:r>
              <a:rPr lang="en-US" sz="2000" b="1" i="1" dirty="0" smtClean="0">
                <a:solidFill>
                  <a:srgbClr val="800000"/>
                </a:solidFill>
              </a:rPr>
              <a:t>a </a:t>
            </a:r>
            <a:r>
              <a:rPr lang="en-US" sz="2000" b="1" i="1" dirty="0">
                <a:solidFill>
                  <a:srgbClr val="800000"/>
                </a:solidFill>
              </a:rPr>
              <a:t>great multitude in heaven</a:t>
            </a:r>
            <a:r>
              <a:rPr lang="en-US" sz="2000" i="1" dirty="0">
                <a:solidFill>
                  <a:srgbClr val="800000"/>
                </a:solidFill>
              </a:rPr>
              <a:t>, saying, </a:t>
            </a:r>
            <a:r>
              <a:rPr lang="en-US" sz="2000" i="1" dirty="0" smtClean="0">
                <a:solidFill>
                  <a:srgbClr val="800000"/>
                </a:solidFill>
              </a:rPr>
              <a:t>“</a:t>
            </a:r>
            <a:r>
              <a:rPr lang="en-US" sz="2000" b="1" i="1" u="sng" dirty="0" smtClean="0">
                <a:solidFill>
                  <a:srgbClr val="800000"/>
                </a:solidFill>
              </a:rPr>
              <a:t>Alleluia</a:t>
            </a:r>
            <a:r>
              <a:rPr lang="en-US" sz="2000" i="1" dirty="0">
                <a:solidFill>
                  <a:srgbClr val="800000"/>
                </a:solidFill>
              </a:rPr>
              <a:t>! Salvation and glory and honor and power belong to the Lord our God</a:t>
            </a:r>
            <a:r>
              <a:rPr lang="en-US" sz="2000" i="1" dirty="0" smtClean="0">
                <a:solidFill>
                  <a:srgbClr val="800000"/>
                </a:solidFill>
              </a:rPr>
              <a:t>!  For </a:t>
            </a:r>
            <a:r>
              <a:rPr lang="en-US" sz="2000" i="1" dirty="0">
                <a:solidFill>
                  <a:srgbClr val="800000"/>
                </a:solidFill>
              </a:rPr>
              <a:t>true and righteous are His judgments, because He has judged the great harlot who corrupted the earth with her fornication; and He has avenged on her the blood of His servants shed by her</a:t>
            </a:r>
            <a:r>
              <a:rPr lang="en-US" sz="2000" i="1" dirty="0" smtClean="0">
                <a:solidFill>
                  <a:srgbClr val="800000"/>
                </a:solidFill>
              </a:rPr>
              <a:t>.”  </a:t>
            </a:r>
            <a:r>
              <a:rPr lang="en-US" sz="2000" b="1" i="1" dirty="0">
                <a:solidFill>
                  <a:srgbClr val="800000"/>
                </a:solidFill>
              </a:rPr>
              <a:t>Again they said</a:t>
            </a:r>
            <a:r>
              <a:rPr lang="en-US" sz="2000" i="1" dirty="0">
                <a:solidFill>
                  <a:srgbClr val="800000"/>
                </a:solidFill>
              </a:rPr>
              <a:t>, </a:t>
            </a:r>
            <a:r>
              <a:rPr lang="en-US" sz="2000" i="1" dirty="0" smtClean="0">
                <a:solidFill>
                  <a:srgbClr val="800000"/>
                </a:solidFill>
              </a:rPr>
              <a:t>“</a:t>
            </a:r>
            <a:r>
              <a:rPr lang="en-US" sz="2000" b="1" i="1" u="sng" dirty="0" smtClean="0">
                <a:solidFill>
                  <a:srgbClr val="800000"/>
                </a:solidFill>
              </a:rPr>
              <a:t>Alleluia</a:t>
            </a:r>
            <a:r>
              <a:rPr lang="en-US" sz="2000" i="1" dirty="0">
                <a:solidFill>
                  <a:srgbClr val="800000"/>
                </a:solidFill>
              </a:rPr>
              <a:t>! Her smoke rises up forever and ever</a:t>
            </a:r>
            <a:r>
              <a:rPr lang="en-US" sz="2000" i="1" dirty="0" smtClean="0">
                <a:solidFill>
                  <a:srgbClr val="800000"/>
                </a:solidFill>
              </a:rPr>
              <a:t>!”  </a:t>
            </a:r>
            <a:r>
              <a:rPr lang="en-US" sz="2000" i="1" dirty="0">
                <a:solidFill>
                  <a:srgbClr val="800000"/>
                </a:solidFill>
              </a:rPr>
              <a:t>And </a:t>
            </a:r>
            <a:r>
              <a:rPr lang="en-US" sz="2000" b="1" i="1" baseline="30000" dirty="0" smtClean="0">
                <a:solidFill>
                  <a:srgbClr val="800000"/>
                </a:solidFill>
              </a:rPr>
              <a:t>2</a:t>
            </a:r>
            <a:r>
              <a:rPr lang="en-US" sz="2000" b="1" i="1" dirty="0" smtClean="0">
                <a:solidFill>
                  <a:srgbClr val="800000"/>
                </a:solidFill>
              </a:rPr>
              <a:t>the </a:t>
            </a:r>
            <a:r>
              <a:rPr lang="en-US" sz="2000" b="1" i="1" dirty="0">
                <a:solidFill>
                  <a:srgbClr val="800000"/>
                </a:solidFill>
              </a:rPr>
              <a:t>twenty-four elders </a:t>
            </a:r>
            <a:r>
              <a:rPr lang="en-US" sz="2000" i="1" dirty="0">
                <a:solidFill>
                  <a:srgbClr val="800000"/>
                </a:solidFill>
              </a:rPr>
              <a:t>and </a:t>
            </a:r>
            <a:r>
              <a:rPr lang="en-US" sz="2000" b="1" i="1" baseline="30000" dirty="0" smtClean="0">
                <a:solidFill>
                  <a:srgbClr val="800000"/>
                </a:solidFill>
              </a:rPr>
              <a:t>3</a:t>
            </a:r>
            <a:r>
              <a:rPr lang="en-US" sz="2000" b="1" i="1" dirty="0" smtClean="0">
                <a:solidFill>
                  <a:srgbClr val="800000"/>
                </a:solidFill>
              </a:rPr>
              <a:t>the </a:t>
            </a:r>
            <a:r>
              <a:rPr lang="en-US" sz="2000" b="1" i="1" dirty="0">
                <a:solidFill>
                  <a:srgbClr val="800000"/>
                </a:solidFill>
              </a:rPr>
              <a:t>four living creatures </a:t>
            </a:r>
            <a:r>
              <a:rPr lang="en-US" sz="2000" i="1" dirty="0">
                <a:solidFill>
                  <a:srgbClr val="800000"/>
                </a:solidFill>
              </a:rPr>
              <a:t>fell down and worshiped God who sat on the throne, saying, </a:t>
            </a:r>
            <a:r>
              <a:rPr lang="en-US" sz="2000" i="1" dirty="0" smtClean="0">
                <a:solidFill>
                  <a:srgbClr val="800000"/>
                </a:solidFill>
              </a:rPr>
              <a:t>“Amen</a:t>
            </a:r>
            <a:r>
              <a:rPr lang="en-US" sz="2000" i="1" dirty="0">
                <a:solidFill>
                  <a:srgbClr val="800000"/>
                </a:solidFill>
              </a:rPr>
              <a:t>! </a:t>
            </a:r>
            <a:r>
              <a:rPr lang="en-US" sz="2000" b="1" i="1" u="sng" dirty="0">
                <a:solidFill>
                  <a:srgbClr val="800000"/>
                </a:solidFill>
              </a:rPr>
              <a:t>Alleluia</a:t>
            </a:r>
            <a:r>
              <a:rPr lang="en-US" sz="2000" i="1" dirty="0" smtClean="0">
                <a:solidFill>
                  <a:srgbClr val="800000"/>
                </a:solidFill>
              </a:rPr>
              <a:t>!”   </a:t>
            </a:r>
            <a:r>
              <a:rPr lang="en-US" sz="2000" i="1" dirty="0">
                <a:solidFill>
                  <a:srgbClr val="800000"/>
                </a:solidFill>
              </a:rPr>
              <a:t>Then </a:t>
            </a:r>
            <a:r>
              <a:rPr lang="en-US" sz="2000" b="1" i="1" baseline="30000" dirty="0" smtClean="0">
                <a:solidFill>
                  <a:srgbClr val="800000"/>
                </a:solidFill>
              </a:rPr>
              <a:t>4</a:t>
            </a:r>
            <a:r>
              <a:rPr lang="en-US" sz="2000" b="1" i="1" dirty="0" smtClean="0">
                <a:solidFill>
                  <a:srgbClr val="800000"/>
                </a:solidFill>
              </a:rPr>
              <a:t>a </a:t>
            </a:r>
            <a:r>
              <a:rPr lang="en-US" sz="2000" b="1" i="1" dirty="0">
                <a:solidFill>
                  <a:srgbClr val="800000"/>
                </a:solidFill>
              </a:rPr>
              <a:t>voice came from the throne</a:t>
            </a:r>
            <a:r>
              <a:rPr lang="en-US" sz="2000" i="1" dirty="0">
                <a:solidFill>
                  <a:srgbClr val="800000"/>
                </a:solidFill>
              </a:rPr>
              <a:t>, saying, </a:t>
            </a:r>
            <a:r>
              <a:rPr lang="en-US" sz="2000" i="1" dirty="0" smtClean="0">
                <a:solidFill>
                  <a:srgbClr val="800000"/>
                </a:solidFill>
              </a:rPr>
              <a:t>“Praise </a:t>
            </a:r>
            <a:r>
              <a:rPr lang="en-US" sz="2000" b="1" i="1" dirty="0">
                <a:solidFill>
                  <a:srgbClr val="800000"/>
                </a:solidFill>
              </a:rPr>
              <a:t>our God</a:t>
            </a:r>
            <a:r>
              <a:rPr lang="en-US" sz="2000" i="1" dirty="0">
                <a:solidFill>
                  <a:srgbClr val="800000"/>
                </a:solidFill>
              </a:rPr>
              <a:t>, all you His servants and those who fear Him, both small and great</a:t>
            </a:r>
            <a:r>
              <a:rPr lang="en-US" sz="2000" i="1" dirty="0" smtClean="0">
                <a:solidFill>
                  <a:srgbClr val="800000"/>
                </a:solidFill>
              </a:rPr>
              <a:t>!”  </a:t>
            </a:r>
            <a:r>
              <a:rPr lang="en-US" sz="2000" i="1" dirty="0">
                <a:solidFill>
                  <a:srgbClr val="800000"/>
                </a:solidFill>
              </a:rPr>
              <a:t>And I heard, as it were, </a:t>
            </a:r>
            <a:r>
              <a:rPr lang="en-US" sz="2000" b="1" i="1" baseline="30000" dirty="0" smtClean="0">
                <a:solidFill>
                  <a:srgbClr val="800000"/>
                </a:solidFill>
              </a:rPr>
              <a:t>5</a:t>
            </a:r>
            <a:r>
              <a:rPr lang="en-US" sz="2000" b="1" i="1" dirty="0" smtClean="0">
                <a:solidFill>
                  <a:srgbClr val="800000"/>
                </a:solidFill>
              </a:rPr>
              <a:t>the </a:t>
            </a:r>
            <a:r>
              <a:rPr lang="en-US" sz="2000" b="1" i="1" dirty="0">
                <a:solidFill>
                  <a:srgbClr val="800000"/>
                </a:solidFill>
              </a:rPr>
              <a:t>voice of a great multitude</a:t>
            </a:r>
            <a:r>
              <a:rPr lang="en-US" sz="2000" i="1" dirty="0">
                <a:solidFill>
                  <a:srgbClr val="800000"/>
                </a:solidFill>
              </a:rPr>
              <a:t>, as the sound of many waters and as the sound of mighty </a:t>
            </a:r>
            <a:r>
              <a:rPr lang="en-US" sz="2000" i="1" dirty="0" err="1">
                <a:solidFill>
                  <a:srgbClr val="800000"/>
                </a:solidFill>
              </a:rPr>
              <a:t>thunderings</a:t>
            </a:r>
            <a:r>
              <a:rPr lang="en-US" sz="2000" i="1" dirty="0">
                <a:solidFill>
                  <a:srgbClr val="800000"/>
                </a:solidFill>
              </a:rPr>
              <a:t>, saying, </a:t>
            </a:r>
            <a:r>
              <a:rPr lang="en-US" sz="2000" i="1" dirty="0" smtClean="0">
                <a:solidFill>
                  <a:srgbClr val="800000"/>
                </a:solidFill>
              </a:rPr>
              <a:t>“Alleluia</a:t>
            </a:r>
            <a:r>
              <a:rPr lang="en-US" sz="2000" i="1" dirty="0">
                <a:solidFill>
                  <a:srgbClr val="800000"/>
                </a:solidFill>
              </a:rPr>
              <a:t>! For the Lord God Omnipotent reigns</a:t>
            </a:r>
            <a:r>
              <a:rPr lang="en-US" sz="2000" i="1" dirty="0" smtClean="0">
                <a:solidFill>
                  <a:srgbClr val="800000"/>
                </a:solidFill>
              </a:rPr>
              <a:t>!”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Revelation </a:t>
            </a:r>
            <a:r>
              <a:rPr lang="en-US" sz="2000" b="1" dirty="0" smtClean="0">
                <a:solidFill>
                  <a:srgbClr val="800000"/>
                </a:solidFill>
              </a:rPr>
              <a:t>19:1-6</a:t>
            </a:r>
            <a:r>
              <a:rPr lang="en-US" sz="2000" dirty="0" smtClean="0"/>
              <a:t>)</a:t>
            </a:r>
          </a:p>
          <a:p>
            <a:pPr>
              <a:lnSpc>
                <a:spcPct val="98000"/>
              </a:lnSpc>
              <a:spcBef>
                <a:spcPts val="0"/>
              </a:spcBef>
            </a:pPr>
            <a:r>
              <a:rPr lang="en-US" sz="2000" dirty="0" smtClean="0"/>
              <a:t>All the hosts of heaven and either an angel or possibly Jesus (</a:t>
            </a:r>
            <a:r>
              <a:rPr lang="en-US" sz="2000" b="1" dirty="0" smtClean="0">
                <a:solidFill>
                  <a:srgbClr val="800000"/>
                </a:solidFill>
              </a:rPr>
              <a:t>John 20:17</a:t>
            </a:r>
            <a:r>
              <a:rPr lang="en-US" sz="20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8956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Were They Praising the Lord?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lnSpc>
                <a:spcPct val="98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Who was praising the Lord and </a:t>
            </a:r>
            <a:r>
              <a:rPr lang="en-US" sz="2000" b="1" i="1" dirty="0"/>
              <a:t>why</a:t>
            </a:r>
            <a:r>
              <a:rPr lang="en-US" sz="2000" dirty="0" smtClean="0"/>
              <a:t>?</a:t>
            </a:r>
          </a:p>
          <a:p>
            <a:pPr marL="0" lvl="0" indent="0">
              <a:lnSpc>
                <a:spcPct val="98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After these things I heard a loud voice of </a:t>
            </a:r>
            <a:r>
              <a:rPr lang="en-US" sz="2000" i="1" dirty="0" smtClean="0">
                <a:solidFill>
                  <a:srgbClr val="800000"/>
                </a:solidFill>
              </a:rPr>
              <a:t>a </a:t>
            </a:r>
            <a:r>
              <a:rPr lang="en-US" sz="2000" i="1" dirty="0">
                <a:solidFill>
                  <a:srgbClr val="800000"/>
                </a:solidFill>
              </a:rPr>
              <a:t>great multitude in heaven, saying, </a:t>
            </a:r>
            <a:r>
              <a:rPr lang="en-US" sz="2000" i="1" dirty="0" smtClean="0">
                <a:solidFill>
                  <a:srgbClr val="800000"/>
                </a:solidFill>
              </a:rPr>
              <a:t>“Alleluia</a:t>
            </a:r>
            <a:r>
              <a:rPr lang="en-US" sz="2000" i="1" dirty="0">
                <a:solidFill>
                  <a:srgbClr val="800000"/>
                </a:solidFill>
              </a:rPr>
              <a:t>! Salvation and glory and honor and power belong to the Lord our God</a:t>
            </a:r>
            <a:r>
              <a:rPr lang="en-US" sz="2000" i="1" dirty="0" smtClean="0">
                <a:solidFill>
                  <a:srgbClr val="800000"/>
                </a:solidFill>
              </a:rPr>
              <a:t>!  For </a:t>
            </a:r>
            <a:r>
              <a:rPr lang="en-US" sz="2000" i="1" dirty="0">
                <a:solidFill>
                  <a:srgbClr val="800000"/>
                </a:solidFill>
              </a:rPr>
              <a:t>true and righteous are His judgments, </a:t>
            </a:r>
            <a:r>
              <a:rPr lang="en-US" sz="2000" b="1" i="1" dirty="0">
                <a:solidFill>
                  <a:srgbClr val="800000"/>
                </a:solidFill>
              </a:rPr>
              <a:t>because He has judged the great harlot </a:t>
            </a:r>
            <a:r>
              <a:rPr lang="en-US" sz="2000" i="1" dirty="0">
                <a:solidFill>
                  <a:srgbClr val="800000"/>
                </a:solidFill>
              </a:rPr>
              <a:t>who corrupted the earth with her fornication; and He has avenged on her the blood of His servants shed by her</a:t>
            </a:r>
            <a:r>
              <a:rPr lang="en-US" sz="2000" i="1" dirty="0" smtClean="0">
                <a:solidFill>
                  <a:srgbClr val="800000"/>
                </a:solidFill>
              </a:rPr>
              <a:t>.”  </a:t>
            </a:r>
            <a:r>
              <a:rPr lang="en-US" sz="2000" i="1" dirty="0">
                <a:solidFill>
                  <a:srgbClr val="800000"/>
                </a:solidFill>
              </a:rPr>
              <a:t>Again they said, </a:t>
            </a:r>
            <a:r>
              <a:rPr lang="en-US" sz="2000" i="1" dirty="0" smtClean="0">
                <a:solidFill>
                  <a:srgbClr val="800000"/>
                </a:solidFill>
              </a:rPr>
              <a:t>“</a:t>
            </a:r>
            <a:r>
              <a:rPr lang="en-US" sz="2000" b="1" i="1" dirty="0" smtClean="0">
                <a:solidFill>
                  <a:srgbClr val="800000"/>
                </a:solidFill>
              </a:rPr>
              <a:t>Alleluia</a:t>
            </a:r>
            <a:r>
              <a:rPr lang="en-US" sz="2000" b="1" i="1" dirty="0">
                <a:solidFill>
                  <a:srgbClr val="800000"/>
                </a:solidFill>
              </a:rPr>
              <a:t>! Her smoke rises up forever and ever</a:t>
            </a:r>
            <a:r>
              <a:rPr lang="en-US" sz="2000" i="1" dirty="0" smtClean="0">
                <a:solidFill>
                  <a:srgbClr val="800000"/>
                </a:solidFill>
              </a:rPr>
              <a:t>!”  </a:t>
            </a:r>
            <a:r>
              <a:rPr lang="en-US" sz="2000" i="1" dirty="0">
                <a:solidFill>
                  <a:srgbClr val="800000"/>
                </a:solidFill>
              </a:rPr>
              <a:t>And </a:t>
            </a:r>
            <a:r>
              <a:rPr lang="en-US" sz="2000" i="1" dirty="0" smtClean="0">
                <a:solidFill>
                  <a:srgbClr val="800000"/>
                </a:solidFill>
              </a:rPr>
              <a:t>the </a:t>
            </a:r>
            <a:r>
              <a:rPr lang="en-US" sz="2000" i="1" dirty="0">
                <a:solidFill>
                  <a:srgbClr val="800000"/>
                </a:solidFill>
              </a:rPr>
              <a:t>twenty-four elders and </a:t>
            </a:r>
            <a:r>
              <a:rPr lang="en-US" sz="2000" i="1" dirty="0" smtClean="0">
                <a:solidFill>
                  <a:srgbClr val="800000"/>
                </a:solidFill>
              </a:rPr>
              <a:t>the </a:t>
            </a:r>
            <a:r>
              <a:rPr lang="en-US" sz="2000" i="1" dirty="0">
                <a:solidFill>
                  <a:srgbClr val="800000"/>
                </a:solidFill>
              </a:rPr>
              <a:t>four living creatures fell down and worshiped God who sat on the throne, saying, </a:t>
            </a:r>
            <a:r>
              <a:rPr lang="en-US" sz="2000" i="1" dirty="0" smtClean="0">
                <a:solidFill>
                  <a:srgbClr val="800000"/>
                </a:solidFill>
              </a:rPr>
              <a:t>“Amen</a:t>
            </a:r>
            <a:r>
              <a:rPr lang="en-US" sz="2000" i="1" dirty="0">
                <a:solidFill>
                  <a:srgbClr val="800000"/>
                </a:solidFill>
              </a:rPr>
              <a:t>! Alleluia</a:t>
            </a:r>
            <a:r>
              <a:rPr lang="en-US" sz="2000" i="1" dirty="0" smtClean="0">
                <a:solidFill>
                  <a:srgbClr val="800000"/>
                </a:solidFill>
              </a:rPr>
              <a:t>!”   </a:t>
            </a:r>
            <a:r>
              <a:rPr lang="en-US" sz="2000" i="1" dirty="0">
                <a:solidFill>
                  <a:srgbClr val="800000"/>
                </a:solidFill>
              </a:rPr>
              <a:t>Then </a:t>
            </a:r>
            <a:r>
              <a:rPr lang="en-US" sz="2000" i="1" dirty="0" smtClean="0">
                <a:solidFill>
                  <a:srgbClr val="800000"/>
                </a:solidFill>
              </a:rPr>
              <a:t>a </a:t>
            </a:r>
            <a:r>
              <a:rPr lang="en-US" sz="2000" i="1" dirty="0">
                <a:solidFill>
                  <a:srgbClr val="800000"/>
                </a:solidFill>
              </a:rPr>
              <a:t>voice came from the throne, saying, </a:t>
            </a:r>
            <a:r>
              <a:rPr lang="en-US" sz="2000" i="1" dirty="0" smtClean="0">
                <a:solidFill>
                  <a:srgbClr val="800000"/>
                </a:solidFill>
              </a:rPr>
              <a:t>“Praise </a:t>
            </a:r>
            <a:r>
              <a:rPr lang="en-US" sz="2000" i="1" dirty="0">
                <a:solidFill>
                  <a:srgbClr val="800000"/>
                </a:solidFill>
              </a:rPr>
              <a:t>our God, all you His servants and those who fear Him, both small and great</a:t>
            </a:r>
            <a:r>
              <a:rPr lang="en-US" sz="2000" i="1" dirty="0" smtClean="0">
                <a:solidFill>
                  <a:srgbClr val="800000"/>
                </a:solidFill>
              </a:rPr>
              <a:t>!”  </a:t>
            </a:r>
            <a:r>
              <a:rPr lang="en-US" sz="2000" i="1" dirty="0">
                <a:solidFill>
                  <a:srgbClr val="800000"/>
                </a:solidFill>
              </a:rPr>
              <a:t>And I heard, as it were, </a:t>
            </a:r>
            <a:r>
              <a:rPr lang="en-US" sz="2000" i="1" dirty="0" smtClean="0">
                <a:solidFill>
                  <a:srgbClr val="800000"/>
                </a:solidFill>
              </a:rPr>
              <a:t>the </a:t>
            </a:r>
            <a:r>
              <a:rPr lang="en-US" sz="2000" i="1" dirty="0">
                <a:solidFill>
                  <a:srgbClr val="800000"/>
                </a:solidFill>
              </a:rPr>
              <a:t>voice of a great multitude, as the sound of many waters and as the sound of mighty </a:t>
            </a:r>
            <a:r>
              <a:rPr lang="en-US" sz="2000" i="1" dirty="0" err="1">
                <a:solidFill>
                  <a:srgbClr val="800000"/>
                </a:solidFill>
              </a:rPr>
              <a:t>thunderings</a:t>
            </a:r>
            <a:r>
              <a:rPr lang="en-US" sz="2000" i="1" dirty="0">
                <a:solidFill>
                  <a:srgbClr val="800000"/>
                </a:solidFill>
              </a:rPr>
              <a:t>, saying, </a:t>
            </a:r>
            <a:r>
              <a:rPr lang="en-US" sz="2000" i="1" dirty="0" smtClean="0">
                <a:solidFill>
                  <a:srgbClr val="800000"/>
                </a:solidFill>
              </a:rPr>
              <a:t>“Alleluia</a:t>
            </a:r>
            <a:r>
              <a:rPr lang="en-US" sz="2000" i="1" dirty="0">
                <a:solidFill>
                  <a:srgbClr val="800000"/>
                </a:solidFill>
              </a:rPr>
              <a:t>! For the Lord God Omnipotent reigns</a:t>
            </a:r>
            <a:r>
              <a:rPr lang="en-US" sz="2000" i="1" dirty="0" smtClean="0">
                <a:solidFill>
                  <a:srgbClr val="800000"/>
                </a:solidFill>
              </a:rPr>
              <a:t>!”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Revelation </a:t>
            </a:r>
            <a:r>
              <a:rPr lang="en-US" sz="2000" b="1" dirty="0" smtClean="0">
                <a:solidFill>
                  <a:srgbClr val="800000"/>
                </a:solidFill>
              </a:rPr>
              <a:t>19:1-6</a:t>
            </a:r>
            <a:r>
              <a:rPr lang="en-US" sz="2000" dirty="0" smtClean="0"/>
              <a:t>)</a:t>
            </a:r>
          </a:p>
          <a:p>
            <a:pPr>
              <a:lnSpc>
                <a:spcPct val="98000"/>
              </a:lnSpc>
              <a:spcBef>
                <a:spcPts val="0"/>
              </a:spcBef>
            </a:pPr>
            <a:r>
              <a:rPr lang="en-US" sz="2000" dirty="0" smtClean="0"/>
              <a:t>In contrast with merchants, kings, and sailors, heaven rejoices over Rome’s fall!</a:t>
            </a:r>
          </a:p>
          <a:p>
            <a:pPr>
              <a:lnSpc>
                <a:spcPct val="98000"/>
              </a:lnSpc>
              <a:spcBef>
                <a:spcPts val="0"/>
              </a:spcBef>
            </a:pPr>
            <a:r>
              <a:rPr lang="en-US" sz="2000" dirty="0" smtClean="0"/>
              <a:t>Note, the finality of her destruction (</a:t>
            </a:r>
            <a:r>
              <a:rPr lang="en-US" sz="2000" b="1" dirty="0" smtClean="0">
                <a:solidFill>
                  <a:srgbClr val="800000"/>
                </a:solidFill>
              </a:rPr>
              <a:t>14:9-11</a:t>
            </a:r>
            <a:r>
              <a:rPr lang="en-US" sz="2000" dirty="0" smtClean="0"/>
              <a:t>).  She cannot overturn or return.</a:t>
            </a:r>
          </a:p>
        </p:txBody>
      </p:sp>
    </p:spTree>
    <p:extLst>
      <p:ext uri="{BB962C8B-B14F-4D97-AF65-F5344CB8AC3E}">
        <p14:creationId xmlns:p14="http://schemas.microsoft.com/office/powerpoint/2010/main" val="272474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Has Judged the Great Harlot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indent="-346075">
              <a:buFont typeface="+mj-lt"/>
              <a:buAutoNum type="arabicPeriod" startAt="2"/>
            </a:pPr>
            <a:r>
              <a:rPr lang="en-US" sz="2000" dirty="0"/>
              <a:t>How is God described in this context, and how does the judgment against the great harlot reflect this conclusion</a:t>
            </a:r>
            <a:r>
              <a:rPr lang="en-US" sz="2000" dirty="0" smtClean="0"/>
              <a:t>?</a:t>
            </a:r>
          </a:p>
          <a:p>
            <a:pPr marL="0" lv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After these things I heard a loud voice of </a:t>
            </a:r>
            <a:r>
              <a:rPr lang="en-US" sz="2000" i="1" dirty="0" smtClean="0">
                <a:solidFill>
                  <a:srgbClr val="800000"/>
                </a:solidFill>
              </a:rPr>
              <a:t>a </a:t>
            </a:r>
            <a:r>
              <a:rPr lang="en-US" sz="2000" i="1" dirty="0">
                <a:solidFill>
                  <a:srgbClr val="800000"/>
                </a:solidFill>
              </a:rPr>
              <a:t>great multitude in heaven, saying, </a:t>
            </a:r>
            <a:r>
              <a:rPr lang="en-US" sz="2000" i="1" dirty="0" smtClean="0">
                <a:solidFill>
                  <a:srgbClr val="800000"/>
                </a:solidFill>
              </a:rPr>
              <a:t>“Alleluia</a:t>
            </a:r>
            <a:r>
              <a:rPr lang="en-US" sz="2000" i="1" dirty="0">
                <a:solidFill>
                  <a:srgbClr val="800000"/>
                </a:solidFill>
              </a:rPr>
              <a:t>! </a:t>
            </a:r>
            <a:r>
              <a:rPr lang="en-US" sz="2000" b="1" i="1" dirty="0">
                <a:solidFill>
                  <a:srgbClr val="800000"/>
                </a:solidFill>
              </a:rPr>
              <a:t>Salvation</a:t>
            </a:r>
            <a:r>
              <a:rPr lang="en-US" sz="2000" i="1" dirty="0">
                <a:solidFill>
                  <a:srgbClr val="800000"/>
                </a:solidFill>
              </a:rPr>
              <a:t> and </a:t>
            </a:r>
            <a:r>
              <a:rPr lang="en-US" sz="2000" b="1" i="1" dirty="0">
                <a:solidFill>
                  <a:srgbClr val="800000"/>
                </a:solidFill>
              </a:rPr>
              <a:t>glory</a:t>
            </a:r>
            <a:r>
              <a:rPr lang="en-US" sz="2000" i="1" dirty="0">
                <a:solidFill>
                  <a:srgbClr val="800000"/>
                </a:solidFill>
              </a:rPr>
              <a:t> and </a:t>
            </a:r>
            <a:r>
              <a:rPr lang="en-US" sz="2000" b="1" i="1" dirty="0">
                <a:solidFill>
                  <a:srgbClr val="800000"/>
                </a:solidFill>
              </a:rPr>
              <a:t>honor</a:t>
            </a:r>
            <a:r>
              <a:rPr lang="en-US" sz="2000" i="1" dirty="0">
                <a:solidFill>
                  <a:srgbClr val="800000"/>
                </a:solidFill>
              </a:rPr>
              <a:t> and </a:t>
            </a:r>
            <a:r>
              <a:rPr lang="en-US" sz="2000" b="1" i="1" dirty="0">
                <a:solidFill>
                  <a:srgbClr val="800000"/>
                </a:solidFill>
              </a:rPr>
              <a:t>power</a:t>
            </a:r>
            <a:r>
              <a:rPr lang="en-US" sz="2000" i="1" dirty="0">
                <a:solidFill>
                  <a:srgbClr val="800000"/>
                </a:solidFill>
              </a:rPr>
              <a:t> </a:t>
            </a:r>
            <a:r>
              <a:rPr lang="en-US" sz="2000" b="1" i="1" u="sng" dirty="0">
                <a:solidFill>
                  <a:srgbClr val="800000"/>
                </a:solidFill>
              </a:rPr>
              <a:t>belong</a:t>
            </a:r>
            <a:r>
              <a:rPr lang="en-US" sz="2000" b="1" i="1" dirty="0">
                <a:solidFill>
                  <a:srgbClr val="800000"/>
                </a:solidFill>
              </a:rPr>
              <a:t> to the Lord our God</a:t>
            </a:r>
            <a:r>
              <a:rPr lang="en-US" sz="2000" i="1" dirty="0" smtClean="0">
                <a:solidFill>
                  <a:srgbClr val="800000"/>
                </a:solidFill>
              </a:rPr>
              <a:t>!  For </a:t>
            </a:r>
            <a:r>
              <a:rPr lang="en-US" sz="2000" b="1" i="1" dirty="0">
                <a:solidFill>
                  <a:srgbClr val="800000"/>
                </a:solidFill>
              </a:rPr>
              <a:t>true</a:t>
            </a:r>
            <a:r>
              <a:rPr lang="en-US" sz="2000" i="1" dirty="0">
                <a:solidFill>
                  <a:srgbClr val="800000"/>
                </a:solidFill>
              </a:rPr>
              <a:t> and </a:t>
            </a:r>
            <a:r>
              <a:rPr lang="en-US" sz="2000" b="1" i="1" dirty="0">
                <a:solidFill>
                  <a:srgbClr val="800000"/>
                </a:solidFill>
              </a:rPr>
              <a:t>righteous</a:t>
            </a:r>
            <a:r>
              <a:rPr lang="en-US" sz="2000" i="1" dirty="0">
                <a:solidFill>
                  <a:srgbClr val="800000"/>
                </a:solidFill>
              </a:rPr>
              <a:t> are </a:t>
            </a:r>
            <a:r>
              <a:rPr lang="en-US" sz="2000" b="1" i="1" dirty="0">
                <a:solidFill>
                  <a:srgbClr val="800000"/>
                </a:solidFill>
              </a:rPr>
              <a:t>His judgments</a:t>
            </a:r>
            <a:r>
              <a:rPr lang="en-US" sz="2000" i="1" dirty="0">
                <a:solidFill>
                  <a:srgbClr val="800000"/>
                </a:solidFill>
              </a:rPr>
              <a:t>, because </a:t>
            </a:r>
            <a:r>
              <a:rPr lang="en-US" sz="2000" b="1" i="1" dirty="0">
                <a:solidFill>
                  <a:srgbClr val="800000"/>
                </a:solidFill>
              </a:rPr>
              <a:t>He has </a:t>
            </a:r>
            <a:r>
              <a:rPr lang="en-US" sz="2000" b="1" i="1" u="sng" dirty="0">
                <a:solidFill>
                  <a:srgbClr val="800000"/>
                </a:solidFill>
              </a:rPr>
              <a:t>judged</a:t>
            </a:r>
            <a:r>
              <a:rPr lang="en-US" sz="2000" b="1" i="1" dirty="0">
                <a:solidFill>
                  <a:srgbClr val="800000"/>
                </a:solidFill>
              </a:rPr>
              <a:t> the great harlot </a:t>
            </a:r>
            <a:r>
              <a:rPr lang="en-US" sz="2000" i="1" dirty="0">
                <a:solidFill>
                  <a:srgbClr val="800000"/>
                </a:solidFill>
              </a:rPr>
              <a:t>who </a:t>
            </a:r>
            <a:r>
              <a:rPr lang="en-US" sz="2000" b="1" i="1" dirty="0">
                <a:solidFill>
                  <a:srgbClr val="800000"/>
                </a:solidFill>
              </a:rPr>
              <a:t>corrupted the earth</a:t>
            </a:r>
            <a:r>
              <a:rPr lang="en-US" sz="2000" i="1" dirty="0">
                <a:solidFill>
                  <a:srgbClr val="800000"/>
                </a:solidFill>
              </a:rPr>
              <a:t> with her fornication; and </a:t>
            </a:r>
            <a:r>
              <a:rPr lang="en-US" sz="2000" b="1" i="1" dirty="0">
                <a:solidFill>
                  <a:srgbClr val="800000"/>
                </a:solidFill>
              </a:rPr>
              <a:t>He has </a:t>
            </a:r>
            <a:r>
              <a:rPr lang="en-US" sz="2000" b="1" i="1" u="sng" dirty="0">
                <a:solidFill>
                  <a:srgbClr val="800000"/>
                </a:solidFill>
              </a:rPr>
              <a:t>avenged</a:t>
            </a:r>
            <a:r>
              <a:rPr lang="en-US" sz="2000" b="1" i="1" dirty="0">
                <a:solidFill>
                  <a:srgbClr val="800000"/>
                </a:solidFill>
              </a:rPr>
              <a:t> on her the blood of His servants shed by her</a:t>
            </a:r>
            <a:r>
              <a:rPr lang="en-US" sz="2000" i="1" dirty="0" smtClean="0">
                <a:solidFill>
                  <a:srgbClr val="800000"/>
                </a:solidFill>
              </a:rPr>
              <a:t>.”  </a:t>
            </a:r>
            <a:r>
              <a:rPr lang="en-US" sz="2000" i="1" dirty="0">
                <a:solidFill>
                  <a:srgbClr val="800000"/>
                </a:solidFill>
              </a:rPr>
              <a:t>Again they said, </a:t>
            </a:r>
            <a:r>
              <a:rPr lang="en-US" sz="2000" i="1" dirty="0" smtClean="0">
                <a:solidFill>
                  <a:srgbClr val="800000"/>
                </a:solidFill>
              </a:rPr>
              <a:t>“Alleluia</a:t>
            </a:r>
            <a:r>
              <a:rPr lang="en-US" sz="2000" i="1" dirty="0">
                <a:solidFill>
                  <a:srgbClr val="800000"/>
                </a:solidFill>
              </a:rPr>
              <a:t>! Her smoke rises up forever and ever</a:t>
            </a:r>
            <a:r>
              <a:rPr lang="en-US" sz="2000" i="1" dirty="0" smtClean="0">
                <a:solidFill>
                  <a:srgbClr val="800000"/>
                </a:solidFill>
              </a:rPr>
              <a:t>!”  </a:t>
            </a:r>
            <a:r>
              <a:rPr lang="en-US" sz="2000" i="1" dirty="0">
                <a:solidFill>
                  <a:srgbClr val="800000"/>
                </a:solidFill>
              </a:rPr>
              <a:t>And </a:t>
            </a:r>
            <a:r>
              <a:rPr lang="en-US" sz="2000" i="1" dirty="0" smtClean="0">
                <a:solidFill>
                  <a:srgbClr val="800000"/>
                </a:solidFill>
              </a:rPr>
              <a:t>the </a:t>
            </a:r>
            <a:r>
              <a:rPr lang="en-US" sz="2000" i="1" dirty="0">
                <a:solidFill>
                  <a:srgbClr val="800000"/>
                </a:solidFill>
              </a:rPr>
              <a:t>twenty-four elders and </a:t>
            </a:r>
            <a:r>
              <a:rPr lang="en-US" sz="2000" i="1" dirty="0" smtClean="0">
                <a:solidFill>
                  <a:srgbClr val="800000"/>
                </a:solidFill>
              </a:rPr>
              <a:t>the </a:t>
            </a:r>
            <a:r>
              <a:rPr lang="en-US" sz="2000" i="1" dirty="0">
                <a:solidFill>
                  <a:srgbClr val="800000"/>
                </a:solidFill>
              </a:rPr>
              <a:t>four living creatures fell down and worshiped God who sat on the throne, saying, </a:t>
            </a:r>
            <a:r>
              <a:rPr lang="en-US" sz="2000" i="1" dirty="0" smtClean="0">
                <a:solidFill>
                  <a:srgbClr val="800000"/>
                </a:solidFill>
              </a:rPr>
              <a:t>“Amen</a:t>
            </a:r>
            <a:r>
              <a:rPr lang="en-US" sz="2000" i="1" dirty="0">
                <a:solidFill>
                  <a:srgbClr val="800000"/>
                </a:solidFill>
              </a:rPr>
              <a:t>! </a:t>
            </a:r>
            <a:r>
              <a:rPr lang="en-US" sz="2000" b="1" i="1" dirty="0">
                <a:solidFill>
                  <a:srgbClr val="800000"/>
                </a:solidFill>
              </a:rPr>
              <a:t>Alleluia</a:t>
            </a:r>
            <a:r>
              <a:rPr lang="en-US" sz="2000" i="1" dirty="0" smtClean="0">
                <a:solidFill>
                  <a:srgbClr val="800000"/>
                </a:solidFill>
              </a:rPr>
              <a:t>!” … And </a:t>
            </a:r>
            <a:r>
              <a:rPr lang="en-US" sz="2000" i="1" dirty="0">
                <a:solidFill>
                  <a:srgbClr val="800000"/>
                </a:solidFill>
              </a:rPr>
              <a:t>I heard, as it were, </a:t>
            </a:r>
            <a:r>
              <a:rPr lang="en-US" sz="2000" i="1" dirty="0" smtClean="0">
                <a:solidFill>
                  <a:srgbClr val="800000"/>
                </a:solidFill>
              </a:rPr>
              <a:t>the </a:t>
            </a:r>
            <a:r>
              <a:rPr lang="en-US" sz="2000" i="1" dirty="0">
                <a:solidFill>
                  <a:srgbClr val="800000"/>
                </a:solidFill>
              </a:rPr>
              <a:t>voice of a great multitude, as the sound of many waters and as the sound of mighty </a:t>
            </a:r>
            <a:r>
              <a:rPr lang="en-US" sz="2000" i="1" dirty="0" err="1">
                <a:solidFill>
                  <a:srgbClr val="800000"/>
                </a:solidFill>
              </a:rPr>
              <a:t>thunderings</a:t>
            </a:r>
            <a:r>
              <a:rPr lang="en-US" sz="2000" i="1" dirty="0">
                <a:solidFill>
                  <a:srgbClr val="800000"/>
                </a:solidFill>
              </a:rPr>
              <a:t>, saying, </a:t>
            </a:r>
            <a:r>
              <a:rPr lang="en-US" sz="2000" i="1" dirty="0" smtClean="0">
                <a:solidFill>
                  <a:srgbClr val="800000"/>
                </a:solidFill>
              </a:rPr>
              <a:t>“</a:t>
            </a:r>
            <a:r>
              <a:rPr lang="en-US" sz="2000" b="1" i="1" dirty="0" smtClean="0">
                <a:solidFill>
                  <a:srgbClr val="800000"/>
                </a:solidFill>
              </a:rPr>
              <a:t>Alleluia</a:t>
            </a:r>
            <a:r>
              <a:rPr lang="en-US" sz="2000" b="1" i="1" dirty="0">
                <a:solidFill>
                  <a:srgbClr val="800000"/>
                </a:solidFill>
              </a:rPr>
              <a:t>! For the Lord God </a:t>
            </a:r>
            <a:r>
              <a:rPr lang="en-US" sz="2000" b="1" i="1" u="sng" dirty="0">
                <a:solidFill>
                  <a:srgbClr val="800000"/>
                </a:solidFill>
              </a:rPr>
              <a:t>Omnipotent reigns</a:t>
            </a:r>
            <a:r>
              <a:rPr lang="en-US" sz="2000" b="1" i="1" dirty="0" smtClean="0">
                <a:solidFill>
                  <a:srgbClr val="800000"/>
                </a:solidFill>
              </a:rPr>
              <a:t>!</a:t>
            </a:r>
            <a:r>
              <a:rPr lang="en-US" sz="2000" i="1" dirty="0" smtClean="0">
                <a:solidFill>
                  <a:srgbClr val="800000"/>
                </a:solidFill>
              </a:rPr>
              <a:t>”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Revelation </a:t>
            </a:r>
            <a:r>
              <a:rPr lang="en-US" sz="2000" b="1" dirty="0" smtClean="0">
                <a:solidFill>
                  <a:srgbClr val="800000"/>
                </a:solidFill>
              </a:rPr>
              <a:t>19:1-6</a:t>
            </a:r>
            <a:r>
              <a:rPr lang="en-US" sz="2000" dirty="0" smtClean="0"/>
              <a:t>)</a:t>
            </a:r>
          </a:p>
          <a:p>
            <a:r>
              <a:rPr lang="en-US" sz="2000" b="1" dirty="0" smtClean="0"/>
              <a:t>All Powerful </a:t>
            </a:r>
            <a:r>
              <a:rPr lang="en-US" sz="2000" dirty="0" smtClean="0"/>
              <a:t>– The city that conquered the world was conquered by God.</a:t>
            </a:r>
          </a:p>
          <a:p>
            <a:r>
              <a:rPr lang="en-US" sz="2000" b="1" dirty="0" smtClean="0"/>
              <a:t>Righteous</a:t>
            </a:r>
            <a:r>
              <a:rPr lang="en-US" sz="2000" dirty="0" smtClean="0"/>
              <a:t> – The corrupting harlot who unjustly murdered was justly executed.</a:t>
            </a:r>
          </a:p>
        </p:txBody>
      </p:sp>
    </p:spTree>
    <p:extLst>
      <p:ext uri="{BB962C8B-B14F-4D97-AF65-F5344CB8AC3E}">
        <p14:creationId xmlns:p14="http://schemas.microsoft.com/office/powerpoint/2010/main" val="99352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Great Fall to Be </a:t>
            </a:r>
            <a:r>
              <a:rPr lang="en-US" dirty="0" smtClean="0"/>
              <a:t>Avoided</a:t>
            </a:r>
          </a:p>
          <a:p>
            <a:r>
              <a:rPr lang="en-US" dirty="0" smtClean="0"/>
              <a:t>Revelation 18:1-8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99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Preparation </a:t>
            </a:r>
            <a:r>
              <a:rPr lang="en-US" dirty="0" smtClean="0"/>
              <a:t>for</a:t>
            </a:r>
          </a:p>
          <a:p>
            <a:r>
              <a:rPr lang="en-US" dirty="0" smtClean="0"/>
              <a:t>the </a:t>
            </a:r>
            <a:r>
              <a:rPr lang="en-US" dirty="0"/>
              <a:t>Marriage Feast</a:t>
            </a:r>
            <a:endParaRPr lang="en-US" dirty="0" smtClean="0"/>
          </a:p>
          <a:p>
            <a:r>
              <a:rPr lang="en-US" dirty="0" smtClean="0"/>
              <a:t>Revelation 19:7-10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77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Jewish </a:t>
            </a:r>
            <a:r>
              <a:rPr lang="en-US" smtClean="0"/>
              <a:t>Wedding Customs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lnSpc>
                <a:spcPct val="97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“Let us be glad and rejoice and give Him glory, for </a:t>
            </a:r>
            <a:r>
              <a:rPr lang="en-US" sz="2000" b="1" i="1" dirty="0">
                <a:solidFill>
                  <a:srgbClr val="800000"/>
                </a:solidFill>
              </a:rPr>
              <a:t>the </a:t>
            </a:r>
            <a:r>
              <a:rPr lang="en-US" sz="2000" b="1" i="1" u="sng" dirty="0">
                <a:solidFill>
                  <a:srgbClr val="800000"/>
                </a:solidFill>
              </a:rPr>
              <a:t>marriage of the Lamb</a:t>
            </a:r>
            <a:r>
              <a:rPr lang="en-US" sz="2000" b="1" i="1" dirty="0">
                <a:solidFill>
                  <a:srgbClr val="800000"/>
                </a:solidFill>
              </a:rPr>
              <a:t> </a:t>
            </a:r>
            <a:r>
              <a:rPr lang="en-US" sz="2000" i="1" dirty="0">
                <a:solidFill>
                  <a:srgbClr val="800000"/>
                </a:solidFill>
              </a:rPr>
              <a:t>has come, and </a:t>
            </a:r>
            <a:r>
              <a:rPr lang="en-US" sz="2000" b="1" i="1" u="sng" dirty="0">
                <a:solidFill>
                  <a:srgbClr val="800000"/>
                </a:solidFill>
              </a:rPr>
              <a:t>His wife</a:t>
            </a:r>
            <a:r>
              <a:rPr lang="en-US" sz="2000" b="1" i="1" dirty="0">
                <a:solidFill>
                  <a:srgbClr val="800000"/>
                </a:solidFill>
              </a:rPr>
              <a:t> has made herself ready</a:t>
            </a:r>
            <a:r>
              <a:rPr lang="en-US" sz="2000" i="1" dirty="0" smtClean="0">
                <a:solidFill>
                  <a:srgbClr val="800000"/>
                </a:solidFill>
              </a:rPr>
              <a:t>.”  </a:t>
            </a:r>
            <a:r>
              <a:rPr lang="en-US" sz="2000" i="1" dirty="0">
                <a:solidFill>
                  <a:srgbClr val="800000"/>
                </a:solidFill>
              </a:rPr>
              <a:t>And to her it was granted to be arrayed in fine linen, clean and bright, for the fine linen is the righteous acts of the saints</a:t>
            </a:r>
            <a:r>
              <a:rPr lang="en-US" sz="2000" i="1" dirty="0" smtClean="0">
                <a:solidFill>
                  <a:srgbClr val="800000"/>
                </a:solidFill>
              </a:rPr>
              <a:t>.  </a:t>
            </a:r>
            <a:r>
              <a:rPr lang="en-US" sz="2000" i="1" dirty="0">
                <a:solidFill>
                  <a:srgbClr val="800000"/>
                </a:solidFill>
              </a:rPr>
              <a:t>Then he said to me, </a:t>
            </a:r>
            <a:r>
              <a:rPr lang="en-US" sz="2000" i="1" dirty="0" smtClean="0">
                <a:solidFill>
                  <a:srgbClr val="800000"/>
                </a:solidFill>
              </a:rPr>
              <a:t>“Write: ‘</a:t>
            </a:r>
            <a:r>
              <a:rPr lang="en-US" sz="2000" b="1" i="1" dirty="0" smtClean="0">
                <a:solidFill>
                  <a:srgbClr val="800000"/>
                </a:solidFill>
              </a:rPr>
              <a:t>Blessed </a:t>
            </a:r>
            <a:r>
              <a:rPr lang="en-US" sz="2000" b="1" i="1" dirty="0">
                <a:solidFill>
                  <a:srgbClr val="800000"/>
                </a:solidFill>
              </a:rPr>
              <a:t>are those who are called to </a:t>
            </a:r>
            <a:r>
              <a:rPr lang="en-US" sz="2000" b="1" i="1" u="sng" dirty="0">
                <a:solidFill>
                  <a:srgbClr val="800000"/>
                </a:solidFill>
              </a:rPr>
              <a:t>the marriage supper</a:t>
            </a:r>
            <a:r>
              <a:rPr lang="en-US" sz="2000" b="1" i="1" dirty="0">
                <a:solidFill>
                  <a:srgbClr val="800000"/>
                </a:solidFill>
              </a:rPr>
              <a:t> of the Lamb</a:t>
            </a:r>
            <a:r>
              <a:rPr lang="en-US" sz="2000" b="1" i="1" dirty="0" smtClean="0">
                <a:solidFill>
                  <a:srgbClr val="800000"/>
                </a:solidFill>
              </a:rPr>
              <a:t>!</a:t>
            </a:r>
            <a:r>
              <a:rPr lang="en-US" sz="2000" i="1" dirty="0" smtClean="0">
                <a:solidFill>
                  <a:srgbClr val="800000"/>
                </a:solidFill>
              </a:rPr>
              <a:t>’” </a:t>
            </a:r>
            <a:r>
              <a:rPr lang="en-US" sz="2000" i="1" dirty="0">
                <a:solidFill>
                  <a:srgbClr val="800000"/>
                </a:solidFill>
              </a:rPr>
              <a:t>And he said to me, </a:t>
            </a:r>
            <a:r>
              <a:rPr lang="en-US" sz="2000" i="1" dirty="0" smtClean="0">
                <a:solidFill>
                  <a:srgbClr val="800000"/>
                </a:solidFill>
              </a:rPr>
              <a:t>“These </a:t>
            </a:r>
            <a:r>
              <a:rPr lang="en-US" sz="2000" i="1" dirty="0">
                <a:solidFill>
                  <a:srgbClr val="800000"/>
                </a:solidFill>
              </a:rPr>
              <a:t>are the </a:t>
            </a:r>
            <a:r>
              <a:rPr lang="en-US" sz="2000" b="1" i="1" dirty="0">
                <a:solidFill>
                  <a:srgbClr val="800000"/>
                </a:solidFill>
              </a:rPr>
              <a:t>true</a:t>
            </a:r>
            <a:r>
              <a:rPr lang="en-US" sz="2000" i="1" dirty="0">
                <a:solidFill>
                  <a:srgbClr val="800000"/>
                </a:solidFill>
              </a:rPr>
              <a:t> sayings of God</a:t>
            </a:r>
            <a:r>
              <a:rPr lang="en-US" sz="2000" i="1" dirty="0" smtClean="0">
                <a:solidFill>
                  <a:srgbClr val="800000"/>
                </a:solidFill>
              </a:rPr>
              <a:t>.”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Revelation 19:7-9</a:t>
            </a:r>
            <a:r>
              <a:rPr lang="en-US" sz="2000" dirty="0" smtClean="0"/>
              <a:t>)</a:t>
            </a:r>
          </a:p>
          <a:p>
            <a:pPr marL="346075" lvl="0" indent="-346075">
              <a:lnSpc>
                <a:spcPct val="97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en-US" sz="2000" dirty="0"/>
              <a:t>Research the primary phases of Jewish weddings.  What is the general significance of the </a:t>
            </a:r>
            <a:r>
              <a:rPr lang="en-US" sz="2000" i="1" dirty="0">
                <a:solidFill>
                  <a:srgbClr val="800000"/>
                </a:solidFill>
              </a:rPr>
              <a:t>“marriage supper”</a:t>
            </a:r>
            <a:r>
              <a:rPr lang="en-US" sz="2000" dirty="0"/>
              <a:t> or marriage feast?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b="1" dirty="0" smtClean="0"/>
              <a:t>Contract</a:t>
            </a:r>
            <a:r>
              <a:rPr lang="en-US" sz="2000" dirty="0" smtClean="0"/>
              <a:t> – Groom or his father negotiates for bride, paying bride price (</a:t>
            </a:r>
            <a:r>
              <a:rPr lang="en-US" sz="2000" i="1" dirty="0" err="1" smtClean="0"/>
              <a:t>ketubah</a:t>
            </a:r>
            <a:r>
              <a:rPr lang="en-US" sz="2000" dirty="0" smtClean="0"/>
              <a:t> – marriage contract; </a:t>
            </a:r>
            <a:r>
              <a:rPr lang="en-US" sz="2000" i="1" dirty="0" err="1" smtClean="0"/>
              <a:t>mohar</a:t>
            </a:r>
            <a:r>
              <a:rPr lang="en-US" sz="2000" dirty="0" smtClean="0"/>
              <a:t> – bride price) </a:t>
            </a:r>
            <a:r>
              <a:rPr lang="en-US" sz="2000" b="1" dirty="0" smtClean="0">
                <a:solidFill>
                  <a:srgbClr val="800000"/>
                </a:solidFill>
              </a:rPr>
              <a:t>Genesis 24:1-5, 52-53; 29:20-27; 34:11-17</a:t>
            </a:r>
            <a:r>
              <a:rPr lang="en-US" sz="2000" dirty="0" smtClean="0"/>
              <a:t>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b="1" dirty="0" smtClean="0"/>
              <a:t>Betrothal</a:t>
            </a:r>
            <a:r>
              <a:rPr lang="en-US" sz="2000" dirty="0" smtClean="0"/>
              <a:t> – Period of preparation time where bride and groom belong to each other, but live separately, and requires divorce to break.  </a:t>
            </a:r>
            <a:r>
              <a:rPr lang="en-US" sz="2000" b="1" dirty="0" err="1" smtClean="0">
                <a:solidFill>
                  <a:srgbClr val="800000"/>
                </a:solidFill>
              </a:rPr>
              <a:t>Deu</a:t>
            </a:r>
            <a:r>
              <a:rPr lang="en-US" sz="2000" b="1" dirty="0" smtClean="0">
                <a:solidFill>
                  <a:srgbClr val="800000"/>
                </a:solidFill>
              </a:rPr>
              <a:t>. 22:23-26</a:t>
            </a:r>
            <a:r>
              <a:rPr lang="en-US" sz="2000" dirty="0" smtClean="0"/>
              <a:t>; </a:t>
            </a:r>
            <a:r>
              <a:rPr lang="en-US" sz="2000" b="1" dirty="0" smtClean="0">
                <a:solidFill>
                  <a:srgbClr val="800000"/>
                </a:solidFill>
              </a:rPr>
              <a:t>Mat. 1:18-20</a:t>
            </a:r>
            <a:r>
              <a:rPr lang="en-US" sz="2000" dirty="0" smtClean="0"/>
              <a:t>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b="1" dirty="0" smtClean="0"/>
              <a:t>Procession</a:t>
            </a:r>
            <a:r>
              <a:rPr lang="en-US" sz="2000" dirty="0" smtClean="0"/>
              <a:t> – Groom comes at unknown time for his bride. Example:  </a:t>
            </a:r>
            <a:r>
              <a:rPr lang="en-US" sz="2000" b="1" dirty="0" smtClean="0">
                <a:solidFill>
                  <a:srgbClr val="800000"/>
                </a:solidFill>
              </a:rPr>
              <a:t>Mat. 25:1-13</a:t>
            </a:r>
            <a:r>
              <a:rPr lang="en-US" sz="2000" dirty="0" smtClean="0"/>
              <a:t>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b="1" dirty="0" smtClean="0"/>
              <a:t>Feast</a:t>
            </a:r>
            <a:r>
              <a:rPr lang="en-US" sz="2000" dirty="0" smtClean="0"/>
              <a:t> – Celebration with friends and family.  Example:  </a:t>
            </a:r>
            <a:r>
              <a:rPr lang="en-US" sz="2000" b="1" dirty="0" smtClean="0">
                <a:solidFill>
                  <a:srgbClr val="800000"/>
                </a:solidFill>
              </a:rPr>
              <a:t>Matthew 22:2-11</a:t>
            </a:r>
            <a:r>
              <a:rPr lang="en-US" sz="2000" dirty="0" smtClean="0"/>
              <a:t>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b="1" dirty="0" smtClean="0"/>
              <a:t>Cohabitation</a:t>
            </a:r>
            <a:r>
              <a:rPr lang="en-US" sz="2000" dirty="0" smtClean="0"/>
              <a:t> – Groom and wife live together with full marriage rights.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829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“In One Day”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 startAt="5"/>
            </a:pPr>
            <a:r>
              <a:rPr lang="en-US" sz="2000" dirty="0"/>
              <a:t>What would happen to Babylon </a:t>
            </a:r>
            <a:r>
              <a:rPr lang="en-US" sz="2000" i="1" dirty="0">
                <a:solidFill>
                  <a:srgbClr val="800000"/>
                </a:solidFill>
              </a:rPr>
              <a:t>“in one day”</a:t>
            </a:r>
            <a:r>
              <a:rPr lang="en-US" sz="2000" dirty="0"/>
              <a:t>?  Did this literally happen?  If so, when?  If not, what does it represent?</a:t>
            </a:r>
            <a:endParaRPr lang="en-US" sz="2000" dirty="0" smtClean="0"/>
          </a:p>
          <a:p>
            <a:pPr marL="0" lv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Therefore </a:t>
            </a:r>
            <a:r>
              <a:rPr lang="en-US" sz="2000" b="1" i="1" dirty="0">
                <a:solidFill>
                  <a:srgbClr val="800000"/>
                </a:solidFill>
              </a:rPr>
              <a:t>her plagues will come </a:t>
            </a:r>
            <a:r>
              <a:rPr lang="en-US" sz="2000" b="1" i="1" u="sng" dirty="0">
                <a:solidFill>
                  <a:srgbClr val="800000"/>
                </a:solidFill>
              </a:rPr>
              <a:t>in one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day</a:t>
            </a:r>
            <a:r>
              <a:rPr lang="en-US" sz="2000" b="1" i="1" dirty="0" smtClean="0">
                <a:solidFill>
                  <a:srgbClr val="800000"/>
                </a:solidFill>
              </a:rPr>
              <a:t> </a:t>
            </a:r>
            <a:r>
              <a:rPr lang="en-US" sz="2000" i="1" dirty="0" smtClean="0">
                <a:solidFill>
                  <a:srgbClr val="800000"/>
                </a:solidFill>
              </a:rPr>
              <a:t>– </a:t>
            </a:r>
            <a:r>
              <a:rPr lang="en-US" sz="2000" b="1" i="1" dirty="0" smtClean="0">
                <a:solidFill>
                  <a:srgbClr val="800000"/>
                </a:solidFill>
              </a:rPr>
              <a:t>death</a:t>
            </a:r>
            <a:r>
              <a:rPr lang="en-US" sz="2000" i="1" dirty="0" smtClean="0">
                <a:solidFill>
                  <a:srgbClr val="800000"/>
                </a:solidFill>
              </a:rPr>
              <a:t> and </a:t>
            </a:r>
            <a:r>
              <a:rPr lang="en-US" sz="2000" b="1" i="1" dirty="0">
                <a:solidFill>
                  <a:srgbClr val="800000"/>
                </a:solidFill>
              </a:rPr>
              <a:t>mourning</a:t>
            </a:r>
            <a:r>
              <a:rPr lang="en-US" sz="2000" i="1" dirty="0">
                <a:solidFill>
                  <a:srgbClr val="800000"/>
                </a:solidFill>
              </a:rPr>
              <a:t> and </a:t>
            </a:r>
            <a:r>
              <a:rPr lang="en-US" sz="2000" b="1" i="1" dirty="0">
                <a:solidFill>
                  <a:srgbClr val="800000"/>
                </a:solidFill>
              </a:rPr>
              <a:t>famine</a:t>
            </a:r>
            <a:r>
              <a:rPr lang="en-US" sz="2000" i="1" dirty="0">
                <a:solidFill>
                  <a:srgbClr val="800000"/>
                </a:solidFill>
              </a:rPr>
              <a:t>. And she will be </a:t>
            </a:r>
            <a:r>
              <a:rPr lang="en-US" sz="2000" b="1" i="1" dirty="0">
                <a:solidFill>
                  <a:srgbClr val="800000"/>
                </a:solidFill>
              </a:rPr>
              <a:t>utterly burned with fire</a:t>
            </a:r>
            <a:r>
              <a:rPr lang="en-US" sz="2000" i="1" dirty="0">
                <a:solidFill>
                  <a:srgbClr val="800000"/>
                </a:solidFill>
              </a:rPr>
              <a:t>, </a:t>
            </a:r>
            <a:r>
              <a:rPr lang="en-US" sz="2000" b="1" i="1" u="sng" dirty="0">
                <a:solidFill>
                  <a:srgbClr val="800000"/>
                </a:solidFill>
              </a:rPr>
              <a:t>for</a:t>
            </a:r>
            <a:r>
              <a:rPr lang="en-US" sz="2000" i="1" dirty="0">
                <a:solidFill>
                  <a:srgbClr val="800000"/>
                </a:solidFill>
              </a:rPr>
              <a:t> </a:t>
            </a:r>
            <a:r>
              <a:rPr lang="en-US" sz="2000" b="1" i="1" u="sng" dirty="0">
                <a:solidFill>
                  <a:srgbClr val="800000"/>
                </a:solidFill>
              </a:rPr>
              <a:t>strong is the Lord God</a:t>
            </a:r>
            <a:r>
              <a:rPr lang="en-US" sz="2000" b="1" i="1" dirty="0">
                <a:solidFill>
                  <a:srgbClr val="800000"/>
                </a:solidFill>
              </a:rPr>
              <a:t> who judges her</a:t>
            </a:r>
            <a:r>
              <a:rPr lang="en-US" sz="2000" i="1" dirty="0">
                <a:solidFill>
                  <a:srgbClr val="800000"/>
                </a:solidFill>
              </a:rPr>
              <a:t>.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Revelation 18:8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Book of symbols (</a:t>
            </a:r>
            <a:r>
              <a:rPr lang="en-US" sz="2000" b="1" dirty="0" smtClean="0">
                <a:solidFill>
                  <a:srgbClr val="800000"/>
                </a:solidFill>
              </a:rPr>
              <a:t>1:1</a:t>
            </a:r>
            <a:r>
              <a:rPr lang="en-US" sz="2000" dirty="0" smtClean="0"/>
              <a:t>) …</a:t>
            </a:r>
          </a:p>
          <a:p>
            <a:r>
              <a:rPr lang="en-US" sz="2000" dirty="0" smtClean="0"/>
              <a:t>Emphasizes </a:t>
            </a:r>
            <a:r>
              <a:rPr lang="en-US" sz="2000" b="1" i="1" dirty="0" smtClean="0"/>
              <a:t>certainty</a:t>
            </a:r>
            <a:r>
              <a:rPr lang="en-US" sz="2000" dirty="0" smtClean="0"/>
              <a:t> of destruction and </a:t>
            </a:r>
            <a:r>
              <a:rPr lang="en-US" sz="2000" b="1" i="1" dirty="0" smtClean="0"/>
              <a:t>inability to resist </a:t>
            </a:r>
            <a:r>
              <a:rPr lang="en-US" sz="2000" dirty="0" smtClean="0"/>
              <a:t>God’s judgment.</a:t>
            </a:r>
          </a:p>
          <a:p>
            <a:r>
              <a:rPr lang="en-US" sz="2000" dirty="0" smtClean="0"/>
              <a:t>Introduces point repeated and elaborated in </a:t>
            </a:r>
            <a:r>
              <a:rPr lang="en-US" sz="2000" b="1" dirty="0" smtClean="0">
                <a:solidFill>
                  <a:srgbClr val="800000"/>
                </a:solidFill>
              </a:rPr>
              <a:t>18:21-24</a:t>
            </a:r>
            <a:r>
              <a:rPr lang="en-US" sz="2000" dirty="0" smtClean="0"/>
              <a:t>.  Examine more closely then…</a:t>
            </a:r>
          </a:p>
        </p:txBody>
      </p:sp>
    </p:spTree>
    <p:extLst>
      <p:ext uri="{BB962C8B-B14F-4D97-AF65-F5344CB8AC3E}">
        <p14:creationId xmlns:p14="http://schemas.microsoft.com/office/powerpoint/2010/main" val="199927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Great Fall Mourned </a:t>
            </a:r>
            <a:endParaRPr lang="en-US" dirty="0" smtClean="0"/>
          </a:p>
          <a:p>
            <a:r>
              <a:rPr lang="en-US" dirty="0" smtClean="0"/>
              <a:t>Revelation 18:9-20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82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Those Who Did Not “Come Out”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Next section describes reaction and shared loss of 3 groups of people who did not  heed warning and </a:t>
            </a:r>
            <a:r>
              <a:rPr lang="en-US" i="1" dirty="0" smtClean="0">
                <a:solidFill>
                  <a:srgbClr val="800000"/>
                </a:solidFill>
              </a:rPr>
              <a:t>“come out”</a:t>
            </a:r>
            <a:r>
              <a:rPr lang="en-US" dirty="0" smtClean="0"/>
              <a:t> of the doomed city.</a:t>
            </a:r>
          </a:p>
          <a:p>
            <a:r>
              <a:rPr lang="en-US" dirty="0" smtClean="0"/>
              <a:t>Emphasizes warning by focusing on consequences of ignoring it.</a:t>
            </a:r>
          </a:p>
          <a:p>
            <a:r>
              <a:rPr lang="en-US" dirty="0" smtClean="0"/>
              <a:t>Emphasizes justice of God by punishing these 3 groups.</a:t>
            </a:r>
          </a:p>
          <a:p>
            <a:r>
              <a:rPr lang="en-US" dirty="0" smtClean="0"/>
              <a:t>Later, the reaction of these 3 groups will be contrasted with reaction of saints and heaven’s inhabitants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6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Kings of the Earth Mourn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 startAt="6"/>
            </a:pPr>
            <a:r>
              <a:rPr lang="en-US" sz="2000" dirty="0"/>
              <a:t>Why did the </a:t>
            </a:r>
            <a:r>
              <a:rPr lang="en-US" sz="2000" i="1" dirty="0">
                <a:solidFill>
                  <a:srgbClr val="800000"/>
                </a:solidFill>
              </a:rPr>
              <a:t>“kings of the earth</a:t>
            </a:r>
            <a:r>
              <a:rPr lang="en-US" sz="2000" dirty="0">
                <a:solidFill>
                  <a:srgbClr val="800000"/>
                </a:solidFill>
              </a:rPr>
              <a:t>”</a:t>
            </a:r>
            <a:r>
              <a:rPr lang="en-US" sz="2000" dirty="0"/>
              <a:t> mourn over Babylon’s fall</a:t>
            </a:r>
            <a:r>
              <a:rPr lang="en-US" sz="2000" dirty="0" smtClean="0"/>
              <a:t>?</a:t>
            </a:r>
          </a:p>
          <a:p>
            <a:pPr marL="0" indent="0">
              <a:buNone/>
            </a:pPr>
            <a:r>
              <a:rPr lang="en-US" sz="2000" i="1" dirty="0" smtClean="0">
                <a:solidFill>
                  <a:srgbClr val="800000"/>
                </a:solidFill>
              </a:rPr>
              <a:t>“The </a:t>
            </a:r>
            <a:r>
              <a:rPr lang="en-US" sz="2000" b="1" i="1" dirty="0">
                <a:solidFill>
                  <a:srgbClr val="800000"/>
                </a:solidFill>
              </a:rPr>
              <a:t>kings of the earth who </a:t>
            </a:r>
            <a:r>
              <a:rPr lang="en-US" sz="2000" b="1" i="1" u="sng" dirty="0">
                <a:solidFill>
                  <a:srgbClr val="800000"/>
                </a:solidFill>
              </a:rPr>
              <a:t>committed fornication</a:t>
            </a:r>
            <a:r>
              <a:rPr lang="en-US" sz="2000" b="1" i="1" dirty="0">
                <a:solidFill>
                  <a:srgbClr val="800000"/>
                </a:solidFill>
              </a:rPr>
              <a:t> and </a:t>
            </a:r>
            <a:r>
              <a:rPr lang="en-US" sz="2000" b="1" i="1" u="sng" dirty="0">
                <a:solidFill>
                  <a:srgbClr val="800000"/>
                </a:solidFill>
              </a:rPr>
              <a:t>lived luxuriously</a:t>
            </a:r>
            <a:r>
              <a:rPr lang="en-US" sz="2000" b="1" i="1" dirty="0">
                <a:solidFill>
                  <a:srgbClr val="800000"/>
                </a:solidFill>
              </a:rPr>
              <a:t> with her will weep and lament for her</a:t>
            </a:r>
            <a:r>
              <a:rPr lang="en-US" sz="2000" i="1" dirty="0">
                <a:solidFill>
                  <a:srgbClr val="800000"/>
                </a:solidFill>
              </a:rPr>
              <a:t>, when they see the smoke of her burning</a:t>
            </a:r>
            <a:r>
              <a:rPr lang="en-US" sz="2000" i="1" dirty="0" smtClean="0">
                <a:solidFill>
                  <a:srgbClr val="800000"/>
                </a:solidFill>
              </a:rPr>
              <a:t>, standing </a:t>
            </a:r>
            <a:r>
              <a:rPr lang="en-US" sz="2000" i="1" dirty="0">
                <a:solidFill>
                  <a:srgbClr val="800000"/>
                </a:solidFill>
              </a:rPr>
              <a:t>at a distance for fear of her torment, saying</a:t>
            </a:r>
            <a:r>
              <a:rPr lang="en-US" sz="2000" i="1" dirty="0" smtClean="0">
                <a:solidFill>
                  <a:srgbClr val="800000"/>
                </a:solidFill>
              </a:rPr>
              <a:t>, ‘</a:t>
            </a:r>
            <a:r>
              <a:rPr lang="en-US" sz="2000" b="1" i="1" dirty="0" smtClean="0">
                <a:solidFill>
                  <a:srgbClr val="800000"/>
                </a:solidFill>
              </a:rPr>
              <a:t>Alas</a:t>
            </a:r>
            <a:r>
              <a:rPr lang="en-US" sz="2000" b="1" i="1" dirty="0">
                <a:solidFill>
                  <a:srgbClr val="800000"/>
                </a:solidFill>
              </a:rPr>
              <a:t>, alas, that great city Babylon</a:t>
            </a:r>
            <a:r>
              <a:rPr lang="en-US" sz="2000" i="1" dirty="0">
                <a:solidFill>
                  <a:srgbClr val="800000"/>
                </a:solidFill>
              </a:rPr>
              <a:t>, that mighty city! For in one hour your judgment has come</a:t>
            </a:r>
            <a:r>
              <a:rPr lang="en-US" sz="2000" i="1" dirty="0" smtClean="0">
                <a:solidFill>
                  <a:srgbClr val="800000"/>
                </a:solidFill>
              </a:rPr>
              <a:t>.’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Revelation 18:9-10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Rome provided both sinful pleasure and decadent luxury for the </a:t>
            </a:r>
            <a:r>
              <a:rPr lang="en-US" sz="2000" i="1" dirty="0" smtClean="0">
                <a:solidFill>
                  <a:srgbClr val="800000"/>
                </a:solidFill>
              </a:rPr>
              <a:t>“kings of the earth”</a:t>
            </a:r>
            <a:r>
              <a:rPr lang="en-US" sz="2000" dirty="0" smtClean="0"/>
              <a:t>, which now lost is the essential reason for their mourning.</a:t>
            </a:r>
          </a:p>
          <a:p>
            <a:r>
              <a:rPr lang="en-US" sz="2000" dirty="0" smtClean="0"/>
              <a:t>The suddenness also eliminated their opportunity for preparation, to reallocate their investments, and avoid loss.</a:t>
            </a:r>
          </a:p>
          <a:p>
            <a:r>
              <a:rPr lang="en-US" sz="2000" dirty="0" smtClean="0"/>
              <a:t>This is a selfish morning for the loss of pleasures of sin.</a:t>
            </a:r>
          </a:p>
        </p:txBody>
      </p:sp>
    </p:spTree>
    <p:extLst>
      <p:ext uri="{BB962C8B-B14F-4D97-AF65-F5344CB8AC3E}">
        <p14:creationId xmlns:p14="http://schemas.microsoft.com/office/powerpoint/2010/main" val="392043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Merchants of the Earth Mourn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spcBef>
                <a:spcPts val="0"/>
              </a:spcBef>
              <a:buFont typeface="+mj-lt"/>
              <a:buAutoNum type="arabicPeriod" startAt="7"/>
            </a:pPr>
            <a:r>
              <a:rPr lang="en-US" sz="1900" dirty="0"/>
              <a:t>Why did the </a:t>
            </a:r>
            <a:r>
              <a:rPr lang="en-US" sz="1900" i="1" dirty="0">
                <a:solidFill>
                  <a:srgbClr val="800000"/>
                </a:solidFill>
              </a:rPr>
              <a:t>“merchants of the earth”</a:t>
            </a:r>
            <a:r>
              <a:rPr lang="en-US" sz="1900" dirty="0"/>
              <a:t> mourn the fall of Babylon?</a:t>
            </a:r>
            <a:endParaRPr lang="en-US" sz="19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900" i="1" dirty="0" smtClean="0">
                <a:solidFill>
                  <a:srgbClr val="800000"/>
                </a:solidFill>
              </a:rPr>
              <a:t>“And </a:t>
            </a:r>
            <a:r>
              <a:rPr lang="en-US" sz="1900" i="1" dirty="0">
                <a:solidFill>
                  <a:srgbClr val="800000"/>
                </a:solidFill>
              </a:rPr>
              <a:t>the </a:t>
            </a:r>
            <a:r>
              <a:rPr lang="en-US" sz="1900" b="1" i="1" dirty="0">
                <a:solidFill>
                  <a:srgbClr val="800000"/>
                </a:solidFill>
              </a:rPr>
              <a:t>merchants of the earth</a:t>
            </a:r>
            <a:r>
              <a:rPr lang="en-US" sz="1900" i="1" dirty="0">
                <a:solidFill>
                  <a:srgbClr val="800000"/>
                </a:solidFill>
              </a:rPr>
              <a:t> will </a:t>
            </a:r>
            <a:r>
              <a:rPr lang="en-US" sz="1900" b="1" i="1" dirty="0">
                <a:solidFill>
                  <a:srgbClr val="800000"/>
                </a:solidFill>
              </a:rPr>
              <a:t>weep</a:t>
            </a:r>
            <a:r>
              <a:rPr lang="en-US" sz="1900" i="1" dirty="0">
                <a:solidFill>
                  <a:srgbClr val="800000"/>
                </a:solidFill>
              </a:rPr>
              <a:t> and </a:t>
            </a:r>
            <a:r>
              <a:rPr lang="en-US" sz="1900" b="1" i="1" dirty="0">
                <a:solidFill>
                  <a:srgbClr val="800000"/>
                </a:solidFill>
              </a:rPr>
              <a:t>mourn</a:t>
            </a:r>
            <a:r>
              <a:rPr lang="en-US" sz="1900" i="1" dirty="0">
                <a:solidFill>
                  <a:srgbClr val="800000"/>
                </a:solidFill>
              </a:rPr>
              <a:t> over her, </a:t>
            </a:r>
            <a:r>
              <a:rPr lang="en-US" sz="1900" b="1" i="1" dirty="0">
                <a:solidFill>
                  <a:srgbClr val="800000"/>
                </a:solidFill>
              </a:rPr>
              <a:t>for no one </a:t>
            </a:r>
            <a:r>
              <a:rPr lang="en-US" sz="1900" b="1" i="1" u="sng" dirty="0">
                <a:solidFill>
                  <a:srgbClr val="800000"/>
                </a:solidFill>
              </a:rPr>
              <a:t>buys their merchandise</a:t>
            </a:r>
            <a:r>
              <a:rPr lang="en-US" sz="1900" b="1" i="1" dirty="0">
                <a:solidFill>
                  <a:srgbClr val="800000"/>
                </a:solidFill>
              </a:rPr>
              <a:t> anymore</a:t>
            </a:r>
            <a:r>
              <a:rPr lang="en-US" sz="1900" i="1" dirty="0" smtClean="0">
                <a:solidFill>
                  <a:srgbClr val="800000"/>
                </a:solidFill>
              </a:rPr>
              <a:t>: merchandise </a:t>
            </a:r>
            <a:r>
              <a:rPr lang="en-US" sz="1900" i="1" dirty="0">
                <a:solidFill>
                  <a:srgbClr val="800000"/>
                </a:solidFill>
              </a:rPr>
              <a:t>of </a:t>
            </a:r>
            <a:r>
              <a:rPr lang="en-US" sz="1900" b="1" i="1" dirty="0">
                <a:solidFill>
                  <a:srgbClr val="800000"/>
                </a:solidFill>
              </a:rPr>
              <a:t>gold</a:t>
            </a:r>
            <a:r>
              <a:rPr lang="en-US" sz="1900" i="1" dirty="0">
                <a:solidFill>
                  <a:srgbClr val="800000"/>
                </a:solidFill>
              </a:rPr>
              <a:t> and </a:t>
            </a:r>
            <a:r>
              <a:rPr lang="en-US" sz="1900" b="1" i="1" dirty="0">
                <a:solidFill>
                  <a:srgbClr val="800000"/>
                </a:solidFill>
              </a:rPr>
              <a:t>silver</a:t>
            </a:r>
            <a:r>
              <a:rPr lang="en-US" sz="1900" i="1" dirty="0">
                <a:solidFill>
                  <a:srgbClr val="800000"/>
                </a:solidFill>
              </a:rPr>
              <a:t>, </a:t>
            </a:r>
            <a:r>
              <a:rPr lang="en-US" sz="1900" b="1" i="1" dirty="0">
                <a:solidFill>
                  <a:srgbClr val="800000"/>
                </a:solidFill>
              </a:rPr>
              <a:t>precious stones </a:t>
            </a:r>
            <a:r>
              <a:rPr lang="en-US" sz="1900" i="1" dirty="0">
                <a:solidFill>
                  <a:srgbClr val="800000"/>
                </a:solidFill>
              </a:rPr>
              <a:t>and </a:t>
            </a:r>
            <a:r>
              <a:rPr lang="en-US" sz="1900" b="1" i="1" dirty="0">
                <a:solidFill>
                  <a:srgbClr val="800000"/>
                </a:solidFill>
              </a:rPr>
              <a:t>pearls</a:t>
            </a:r>
            <a:r>
              <a:rPr lang="en-US" sz="1900" i="1" dirty="0">
                <a:solidFill>
                  <a:srgbClr val="800000"/>
                </a:solidFill>
              </a:rPr>
              <a:t>, </a:t>
            </a:r>
            <a:r>
              <a:rPr lang="en-US" sz="1900" b="1" i="1" dirty="0">
                <a:solidFill>
                  <a:srgbClr val="800000"/>
                </a:solidFill>
              </a:rPr>
              <a:t>fine linen </a:t>
            </a:r>
            <a:r>
              <a:rPr lang="en-US" sz="1900" i="1" dirty="0">
                <a:solidFill>
                  <a:srgbClr val="800000"/>
                </a:solidFill>
              </a:rPr>
              <a:t>and </a:t>
            </a:r>
            <a:r>
              <a:rPr lang="en-US" sz="1900" b="1" i="1" dirty="0">
                <a:solidFill>
                  <a:srgbClr val="800000"/>
                </a:solidFill>
              </a:rPr>
              <a:t>purple</a:t>
            </a:r>
            <a:r>
              <a:rPr lang="en-US" sz="1900" i="1" dirty="0">
                <a:solidFill>
                  <a:srgbClr val="800000"/>
                </a:solidFill>
              </a:rPr>
              <a:t>, </a:t>
            </a:r>
            <a:r>
              <a:rPr lang="en-US" sz="1900" b="1" i="1" dirty="0">
                <a:solidFill>
                  <a:srgbClr val="800000"/>
                </a:solidFill>
              </a:rPr>
              <a:t>silk</a:t>
            </a:r>
            <a:r>
              <a:rPr lang="en-US" sz="1900" i="1" dirty="0">
                <a:solidFill>
                  <a:srgbClr val="800000"/>
                </a:solidFill>
              </a:rPr>
              <a:t> and </a:t>
            </a:r>
            <a:r>
              <a:rPr lang="en-US" sz="1900" b="1" i="1" dirty="0">
                <a:solidFill>
                  <a:srgbClr val="800000"/>
                </a:solidFill>
              </a:rPr>
              <a:t>scarlet</a:t>
            </a:r>
            <a:r>
              <a:rPr lang="en-US" sz="1900" i="1" dirty="0">
                <a:solidFill>
                  <a:srgbClr val="800000"/>
                </a:solidFill>
              </a:rPr>
              <a:t>, every kind of </a:t>
            </a:r>
            <a:r>
              <a:rPr lang="en-US" sz="1900" b="1" i="1" dirty="0">
                <a:solidFill>
                  <a:srgbClr val="800000"/>
                </a:solidFill>
              </a:rPr>
              <a:t>citron wood</a:t>
            </a:r>
            <a:r>
              <a:rPr lang="en-US" sz="1900" i="1" dirty="0">
                <a:solidFill>
                  <a:srgbClr val="800000"/>
                </a:solidFill>
              </a:rPr>
              <a:t>, every kind of </a:t>
            </a:r>
            <a:r>
              <a:rPr lang="en-US" sz="1900" b="1" i="1" dirty="0">
                <a:solidFill>
                  <a:srgbClr val="800000"/>
                </a:solidFill>
              </a:rPr>
              <a:t>object of ivory</a:t>
            </a:r>
            <a:r>
              <a:rPr lang="en-US" sz="1900" i="1" dirty="0">
                <a:solidFill>
                  <a:srgbClr val="800000"/>
                </a:solidFill>
              </a:rPr>
              <a:t>, every kind of object of </a:t>
            </a:r>
            <a:r>
              <a:rPr lang="en-US" sz="1900" b="1" i="1" dirty="0">
                <a:solidFill>
                  <a:srgbClr val="800000"/>
                </a:solidFill>
              </a:rPr>
              <a:t>most precious wood</a:t>
            </a:r>
            <a:r>
              <a:rPr lang="en-US" sz="1900" i="1" dirty="0">
                <a:solidFill>
                  <a:srgbClr val="800000"/>
                </a:solidFill>
              </a:rPr>
              <a:t>, </a:t>
            </a:r>
            <a:r>
              <a:rPr lang="en-US" sz="1900" b="1" i="1" dirty="0">
                <a:solidFill>
                  <a:srgbClr val="800000"/>
                </a:solidFill>
              </a:rPr>
              <a:t>bronze</a:t>
            </a:r>
            <a:r>
              <a:rPr lang="en-US" sz="1900" i="1" dirty="0">
                <a:solidFill>
                  <a:srgbClr val="800000"/>
                </a:solidFill>
              </a:rPr>
              <a:t>, </a:t>
            </a:r>
            <a:r>
              <a:rPr lang="en-US" sz="1900" b="1" i="1" dirty="0">
                <a:solidFill>
                  <a:srgbClr val="800000"/>
                </a:solidFill>
              </a:rPr>
              <a:t>iron</a:t>
            </a:r>
            <a:r>
              <a:rPr lang="en-US" sz="1900" i="1" dirty="0">
                <a:solidFill>
                  <a:srgbClr val="800000"/>
                </a:solidFill>
              </a:rPr>
              <a:t>, and </a:t>
            </a:r>
            <a:r>
              <a:rPr lang="en-US" sz="1900" b="1" i="1" dirty="0">
                <a:solidFill>
                  <a:srgbClr val="800000"/>
                </a:solidFill>
              </a:rPr>
              <a:t>marble</a:t>
            </a:r>
            <a:r>
              <a:rPr lang="en-US" sz="1900" i="1" dirty="0" smtClean="0">
                <a:solidFill>
                  <a:srgbClr val="800000"/>
                </a:solidFill>
              </a:rPr>
              <a:t>; and </a:t>
            </a:r>
            <a:r>
              <a:rPr lang="en-US" sz="1900" b="1" i="1" dirty="0">
                <a:solidFill>
                  <a:srgbClr val="800000"/>
                </a:solidFill>
              </a:rPr>
              <a:t>cinnamon</a:t>
            </a:r>
            <a:r>
              <a:rPr lang="en-US" sz="1900" i="1" dirty="0">
                <a:solidFill>
                  <a:srgbClr val="800000"/>
                </a:solidFill>
              </a:rPr>
              <a:t> and </a:t>
            </a:r>
            <a:r>
              <a:rPr lang="en-US" sz="1900" b="1" i="1" dirty="0">
                <a:solidFill>
                  <a:srgbClr val="800000"/>
                </a:solidFill>
              </a:rPr>
              <a:t>incense</a:t>
            </a:r>
            <a:r>
              <a:rPr lang="en-US" sz="1900" i="1" dirty="0">
                <a:solidFill>
                  <a:srgbClr val="800000"/>
                </a:solidFill>
              </a:rPr>
              <a:t>, </a:t>
            </a:r>
            <a:r>
              <a:rPr lang="en-US" sz="1900" b="1" i="1" dirty="0">
                <a:solidFill>
                  <a:srgbClr val="800000"/>
                </a:solidFill>
              </a:rPr>
              <a:t>fragrant oil </a:t>
            </a:r>
            <a:r>
              <a:rPr lang="en-US" sz="1900" i="1" dirty="0">
                <a:solidFill>
                  <a:srgbClr val="800000"/>
                </a:solidFill>
              </a:rPr>
              <a:t>and </a:t>
            </a:r>
            <a:r>
              <a:rPr lang="en-US" sz="1900" b="1" i="1" dirty="0">
                <a:solidFill>
                  <a:srgbClr val="800000"/>
                </a:solidFill>
              </a:rPr>
              <a:t>frankincense</a:t>
            </a:r>
            <a:r>
              <a:rPr lang="en-US" sz="1900" i="1" dirty="0">
                <a:solidFill>
                  <a:srgbClr val="800000"/>
                </a:solidFill>
              </a:rPr>
              <a:t>, </a:t>
            </a:r>
            <a:r>
              <a:rPr lang="en-US" sz="1900" b="1" i="1" dirty="0">
                <a:solidFill>
                  <a:srgbClr val="800000"/>
                </a:solidFill>
              </a:rPr>
              <a:t>wine</a:t>
            </a:r>
            <a:r>
              <a:rPr lang="en-US" sz="1900" i="1" dirty="0">
                <a:solidFill>
                  <a:srgbClr val="800000"/>
                </a:solidFill>
              </a:rPr>
              <a:t> and </a:t>
            </a:r>
            <a:r>
              <a:rPr lang="en-US" sz="1900" b="1" i="1" dirty="0">
                <a:solidFill>
                  <a:srgbClr val="800000"/>
                </a:solidFill>
              </a:rPr>
              <a:t>oil</a:t>
            </a:r>
            <a:r>
              <a:rPr lang="en-US" sz="1900" i="1" dirty="0">
                <a:solidFill>
                  <a:srgbClr val="800000"/>
                </a:solidFill>
              </a:rPr>
              <a:t>, </a:t>
            </a:r>
            <a:r>
              <a:rPr lang="en-US" sz="1900" b="1" i="1" dirty="0">
                <a:solidFill>
                  <a:srgbClr val="800000"/>
                </a:solidFill>
              </a:rPr>
              <a:t>fine flour</a:t>
            </a:r>
            <a:r>
              <a:rPr lang="en-US" sz="1900" i="1" dirty="0">
                <a:solidFill>
                  <a:srgbClr val="800000"/>
                </a:solidFill>
              </a:rPr>
              <a:t> and </a:t>
            </a:r>
            <a:r>
              <a:rPr lang="en-US" sz="1900" b="1" i="1" dirty="0">
                <a:solidFill>
                  <a:srgbClr val="800000"/>
                </a:solidFill>
              </a:rPr>
              <a:t>wheat</a:t>
            </a:r>
            <a:r>
              <a:rPr lang="en-US" sz="1900" i="1" dirty="0">
                <a:solidFill>
                  <a:srgbClr val="800000"/>
                </a:solidFill>
              </a:rPr>
              <a:t>, </a:t>
            </a:r>
            <a:r>
              <a:rPr lang="en-US" sz="1900" b="1" i="1" dirty="0">
                <a:solidFill>
                  <a:srgbClr val="800000"/>
                </a:solidFill>
              </a:rPr>
              <a:t>cattle</a:t>
            </a:r>
            <a:r>
              <a:rPr lang="en-US" sz="1900" i="1" dirty="0">
                <a:solidFill>
                  <a:srgbClr val="800000"/>
                </a:solidFill>
              </a:rPr>
              <a:t> and </a:t>
            </a:r>
            <a:r>
              <a:rPr lang="en-US" sz="1900" b="1" i="1" dirty="0">
                <a:solidFill>
                  <a:srgbClr val="800000"/>
                </a:solidFill>
              </a:rPr>
              <a:t>sheep</a:t>
            </a:r>
            <a:r>
              <a:rPr lang="en-US" sz="1900" i="1" dirty="0">
                <a:solidFill>
                  <a:srgbClr val="800000"/>
                </a:solidFill>
              </a:rPr>
              <a:t>, </a:t>
            </a:r>
            <a:r>
              <a:rPr lang="en-US" sz="1900" b="1" i="1" dirty="0">
                <a:solidFill>
                  <a:srgbClr val="800000"/>
                </a:solidFill>
              </a:rPr>
              <a:t>horses</a:t>
            </a:r>
            <a:r>
              <a:rPr lang="en-US" sz="1900" i="1" dirty="0">
                <a:solidFill>
                  <a:srgbClr val="800000"/>
                </a:solidFill>
              </a:rPr>
              <a:t> and </a:t>
            </a:r>
            <a:r>
              <a:rPr lang="en-US" sz="1900" b="1" i="1" dirty="0">
                <a:solidFill>
                  <a:srgbClr val="800000"/>
                </a:solidFill>
              </a:rPr>
              <a:t>chariots</a:t>
            </a:r>
            <a:r>
              <a:rPr lang="en-US" sz="1900" i="1" dirty="0">
                <a:solidFill>
                  <a:srgbClr val="800000"/>
                </a:solidFill>
              </a:rPr>
              <a:t>, and </a:t>
            </a:r>
            <a:r>
              <a:rPr lang="en-US" sz="1900" b="1" i="1" dirty="0">
                <a:solidFill>
                  <a:srgbClr val="800000"/>
                </a:solidFill>
              </a:rPr>
              <a:t>bodies</a:t>
            </a:r>
            <a:r>
              <a:rPr lang="en-US" sz="1900" i="1" dirty="0">
                <a:solidFill>
                  <a:srgbClr val="800000"/>
                </a:solidFill>
              </a:rPr>
              <a:t> and </a:t>
            </a:r>
            <a:r>
              <a:rPr lang="en-US" sz="1900" b="1" i="1" dirty="0">
                <a:solidFill>
                  <a:srgbClr val="800000"/>
                </a:solidFill>
              </a:rPr>
              <a:t>souls</a:t>
            </a:r>
            <a:r>
              <a:rPr lang="en-US" sz="1900" i="1" dirty="0">
                <a:solidFill>
                  <a:srgbClr val="800000"/>
                </a:solidFill>
              </a:rPr>
              <a:t> of men</a:t>
            </a:r>
            <a:r>
              <a:rPr lang="en-US" sz="1900" i="1" dirty="0" smtClean="0">
                <a:solidFill>
                  <a:srgbClr val="800000"/>
                </a:solidFill>
              </a:rPr>
              <a:t>.  The </a:t>
            </a:r>
            <a:r>
              <a:rPr lang="en-US" sz="1900" i="1" dirty="0">
                <a:solidFill>
                  <a:srgbClr val="800000"/>
                </a:solidFill>
              </a:rPr>
              <a:t>fruit that your soul longed for has gone from you, and </a:t>
            </a:r>
            <a:r>
              <a:rPr lang="en-US" sz="1900" b="1" i="1" dirty="0">
                <a:solidFill>
                  <a:srgbClr val="800000"/>
                </a:solidFill>
              </a:rPr>
              <a:t>all the things which are rich and splendid have gone from you, and you shall </a:t>
            </a:r>
            <a:r>
              <a:rPr lang="en-US" sz="1900" b="1" i="1" u="sng" dirty="0">
                <a:solidFill>
                  <a:srgbClr val="800000"/>
                </a:solidFill>
              </a:rPr>
              <a:t>find them no more</a:t>
            </a:r>
            <a:r>
              <a:rPr lang="en-US" sz="1900" b="1" i="1" dirty="0">
                <a:solidFill>
                  <a:srgbClr val="800000"/>
                </a:solidFill>
              </a:rPr>
              <a:t> at all</a:t>
            </a:r>
            <a:r>
              <a:rPr lang="en-US" sz="1900" i="1" dirty="0" smtClean="0">
                <a:solidFill>
                  <a:srgbClr val="800000"/>
                </a:solidFill>
              </a:rPr>
              <a:t>.  The </a:t>
            </a:r>
            <a:r>
              <a:rPr lang="en-US" sz="1900" i="1" dirty="0">
                <a:solidFill>
                  <a:srgbClr val="800000"/>
                </a:solidFill>
              </a:rPr>
              <a:t>merchants of these things, who became rich by her, will stand at a distance for fear of her torment, weeping and wailing</a:t>
            </a:r>
            <a:r>
              <a:rPr lang="en-US" sz="1900" i="1" dirty="0" smtClean="0">
                <a:solidFill>
                  <a:srgbClr val="800000"/>
                </a:solidFill>
              </a:rPr>
              <a:t>, and saying, ‘</a:t>
            </a:r>
            <a:r>
              <a:rPr lang="en-US" sz="1900" b="1" i="1" dirty="0" smtClean="0">
                <a:solidFill>
                  <a:srgbClr val="800000"/>
                </a:solidFill>
              </a:rPr>
              <a:t>Alas</a:t>
            </a:r>
            <a:r>
              <a:rPr lang="en-US" sz="1900" b="1" i="1" dirty="0">
                <a:solidFill>
                  <a:srgbClr val="800000"/>
                </a:solidFill>
              </a:rPr>
              <a:t>, alas, that great city that was clothed in fine linen, purple, and scarlet, and adorned with gold and precious stones and pearls</a:t>
            </a:r>
            <a:r>
              <a:rPr lang="en-US" sz="1900" b="1" i="1" dirty="0" smtClean="0">
                <a:solidFill>
                  <a:srgbClr val="800000"/>
                </a:solidFill>
              </a:rPr>
              <a:t>!</a:t>
            </a:r>
            <a:r>
              <a:rPr lang="en-US" sz="1900" i="1" dirty="0" smtClean="0">
                <a:solidFill>
                  <a:srgbClr val="800000"/>
                </a:solidFill>
              </a:rPr>
              <a:t>’” </a:t>
            </a:r>
            <a:r>
              <a:rPr lang="en-US" sz="1900" dirty="0" smtClean="0"/>
              <a:t>(</a:t>
            </a:r>
            <a:r>
              <a:rPr lang="en-US" sz="1900" b="1" dirty="0" smtClean="0">
                <a:solidFill>
                  <a:srgbClr val="800000"/>
                </a:solidFill>
              </a:rPr>
              <a:t>Revelation 18:11-16</a:t>
            </a:r>
            <a:r>
              <a:rPr lang="en-US" sz="19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1900" dirty="0" smtClean="0"/>
              <a:t>Like the </a:t>
            </a:r>
            <a:r>
              <a:rPr lang="en-US" sz="1900" i="1" dirty="0" smtClean="0">
                <a:solidFill>
                  <a:srgbClr val="800000"/>
                </a:solidFill>
              </a:rPr>
              <a:t>“kings of the earth”</a:t>
            </a:r>
            <a:r>
              <a:rPr lang="en-US" sz="1900" dirty="0" smtClean="0"/>
              <a:t>, these merchants outwardly mourn the great city, but inwardly, really, they mourn their personal loss.</a:t>
            </a:r>
          </a:p>
        </p:txBody>
      </p:sp>
    </p:spTree>
    <p:extLst>
      <p:ext uri="{BB962C8B-B14F-4D97-AF65-F5344CB8AC3E}">
        <p14:creationId xmlns:p14="http://schemas.microsoft.com/office/powerpoint/2010/main" val="109939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Ship Owners and Sailors Mourn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 startAt="8"/>
            </a:pPr>
            <a:r>
              <a:rPr lang="en-US" sz="2000" dirty="0"/>
              <a:t>Why did the ship owners and sailors mourn her fall?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i="1" dirty="0" smtClean="0">
                <a:solidFill>
                  <a:srgbClr val="800000"/>
                </a:solidFill>
              </a:rPr>
              <a:t>“… Every </a:t>
            </a:r>
            <a:r>
              <a:rPr lang="en-US" sz="2000" i="1" dirty="0">
                <a:solidFill>
                  <a:srgbClr val="800000"/>
                </a:solidFill>
              </a:rPr>
              <a:t>shipmaster, all who travel by ship, sailors, and as many as trade on the sea, stood at a </a:t>
            </a:r>
            <a:r>
              <a:rPr lang="en-US" sz="2000" i="1" dirty="0" smtClean="0">
                <a:solidFill>
                  <a:srgbClr val="800000"/>
                </a:solidFill>
              </a:rPr>
              <a:t>distance and </a:t>
            </a:r>
            <a:r>
              <a:rPr lang="en-US" sz="2000" b="1" i="1" dirty="0">
                <a:solidFill>
                  <a:srgbClr val="800000"/>
                </a:solidFill>
              </a:rPr>
              <a:t>cried out when they saw the smoke of her burning</a:t>
            </a:r>
            <a:r>
              <a:rPr lang="en-US" sz="2000" i="1" dirty="0">
                <a:solidFill>
                  <a:srgbClr val="800000"/>
                </a:solidFill>
              </a:rPr>
              <a:t>, saying</a:t>
            </a:r>
            <a:r>
              <a:rPr lang="en-US" sz="2000" i="1" dirty="0" smtClean="0">
                <a:solidFill>
                  <a:srgbClr val="800000"/>
                </a:solidFill>
              </a:rPr>
              <a:t>, ‘</a:t>
            </a:r>
            <a:r>
              <a:rPr lang="en-US" sz="2000" b="1" i="1" dirty="0" smtClean="0">
                <a:solidFill>
                  <a:srgbClr val="800000"/>
                </a:solidFill>
              </a:rPr>
              <a:t>What </a:t>
            </a:r>
            <a:r>
              <a:rPr lang="en-US" sz="2000" b="1" i="1" dirty="0">
                <a:solidFill>
                  <a:srgbClr val="800000"/>
                </a:solidFill>
              </a:rPr>
              <a:t>is like this great city</a:t>
            </a:r>
            <a:r>
              <a:rPr lang="en-US" sz="2000" b="1" i="1" dirty="0" smtClean="0">
                <a:solidFill>
                  <a:srgbClr val="800000"/>
                </a:solidFill>
              </a:rPr>
              <a:t>?</a:t>
            </a:r>
            <a:r>
              <a:rPr lang="en-US" sz="2000" i="1" dirty="0" smtClean="0">
                <a:solidFill>
                  <a:srgbClr val="800000"/>
                </a:solidFill>
              </a:rPr>
              <a:t>’  They </a:t>
            </a:r>
            <a:r>
              <a:rPr lang="en-US" sz="2000" i="1" dirty="0">
                <a:solidFill>
                  <a:srgbClr val="800000"/>
                </a:solidFill>
              </a:rPr>
              <a:t>threw dust on their heads and cried out, weeping and wailing, and </a:t>
            </a:r>
            <a:r>
              <a:rPr lang="en-US" sz="2000" i="1" dirty="0" smtClean="0">
                <a:solidFill>
                  <a:srgbClr val="800000"/>
                </a:solidFill>
              </a:rPr>
              <a:t>saying, ‘</a:t>
            </a:r>
            <a:r>
              <a:rPr lang="en-US" sz="2000" b="1" i="1" dirty="0" smtClean="0">
                <a:solidFill>
                  <a:srgbClr val="800000"/>
                </a:solidFill>
              </a:rPr>
              <a:t>Alas</a:t>
            </a:r>
            <a:r>
              <a:rPr lang="en-US" sz="2000" b="1" i="1" dirty="0">
                <a:solidFill>
                  <a:srgbClr val="800000"/>
                </a:solidFill>
              </a:rPr>
              <a:t>, alas, that great city, in which all who had ships on the sea </a:t>
            </a:r>
            <a:r>
              <a:rPr lang="en-US" sz="2000" b="1" i="1" u="sng" dirty="0">
                <a:solidFill>
                  <a:srgbClr val="800000"/>
                </a:solidFill>
              </a:rPr>
              <a:t>became rich</a:t>
            </a:r>
            <a:r>
              <a:rPr lang="en-US" sz="2000" b="1" i="1" dirty="0">
                <a:solidFill>
                  <a:srgbClr val="800000"/>
                </a:solidFill>
              </a:rPr>
              <a:t> by her wealth</a:t>
            </a:r>
            <a:r>
              <a:rPr lang="en-US" sz="2000" i="1" dirty="0">
                <a:solidFill>
                  <a:srgbClr val="800000"/>
                </a:solidFill>
              </a:rPr>
              <a:t>! For in one hour she is made desolate</a:t>
            </a:r>
            <a:r>
              <a:rPr lang="en-US" sz="2000" i="1" dirty="0" smtClean="0">
                <a:solidFill>
                  <a:srgbClr val="800000"/>
                </a:solidFill>
              </a:rPr>
              <a:t>.’” 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Revelation 18:17-19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Like the kings and merchants, the ship owners and their sailors mourn the loss of wealth.</a:t>
            </a:r>
          </a:p>
        </p:txBody>
      </p:sp>
    </p:spTree>
    <p:extLst>
      <p:ext uri="{BB962C8B-B14F-4D97-AF65-F5344CB8AC3E}">
        <p14:creationId xmlns:p14="http://schemas.microsoft.com/office/powerpoint/2010/main" val="96146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Truly Selfish Mourning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spcBef>
                <a:spcPts val="100"/>
              </a:spcBef>
              <a:buFont typeface="+mj-lt"/>
              <a:buAutoNum type="arabicPeriod" startAt="9"/>
            </a:pPr>
            <a:r>
              <a:rPr lang="en-US" sz="2000" dirty="0"/>
              <a:t>What did these three parties do to defend her or prevent her fall?  Lessons.</a:t>
            </a:r>
            <a:endParaRPr lang="en-US" sz="2000" dirty="0" smtClean="0"/>
          </a:p>
          <a:p>
            <a:pPr marL="0" indent="0">
              <a:spcBef>
                <a:spcPts val="100"/>
              </a:spcBef>
              <a:buNone/>
            </a:pPr>
            <a:r>
              <a:rPr lang="en-US" sz="2000" i="1" dirty="0" smtClean="0">
                <a:solidFill>
                  <a:srgbClr val="800000"/>
                </a:solidFill>
              </a:rPr>
              <a:t>“The </a:t>
            </a:r>
            <a:r>
              <a:rPr lang="en-US" sz="2000" i="1" dirty="0">
                <a:solidFill>
                  <a:srgbClr val="800000"/>
                </a:solidFill>
              </a:rPr>
              <a:t>kings of the earth </a:t>
            </a:r>
            <a:r>
              <a:rPr lang="en-US" sz="2000" i="1" dirty="0" smtClean="0">
                <a:solidFill>
                  <a:srgbClr val="800000"/>
                </a:solidFill>
              </a:rPr>
              <a:t>… </a:t>
            </a:r>
            <a:r>
              <a:rPr lang="en-US" sz="2000" b="1" i="1" dirty="0" smtClean="0">
                <a:solidFill>
                  <a:srgbClr val="800000"/>
                </a:solidFill>
              </a:rPr>
              <a:t>standing</a:t>
            </a:r>
            <a:r>
              <a:rPr lang="en-US" sz="2000" i="1" dirty="0" smtClean="0">
                <a:solidFill>
                  <a:srgbClr val="800000"/>
                </a:solidFill>
              </a:rPr>
              <a:t> </a:t>
            </a:r>
            <a:r>
              <a:rPr lang="en-US" sz="2000" b="1" i="1" u="sng" dirty="0">
                <a:solidFill>
                  <a:srgbClr val="800000"/>
                </a:solidFill>
              </a:rPr>
              <a:t>at a distance</a:t>
            </a:r>
            <a:r>
              <a:rPr lang="en-US" sz="2000" b="1" i="1" dirty="0">
                <a:solidFill>
                  <a:srgbClr val="800000"/>
                </a:solidFill>
              </a:rPr>
              <a:t> for fear </a:t>
            </a:r>
            <a:r>
              <a:rPr lang="en-US" sz="2000" i="1" dirty="0">
                <a:solidFill>
                  <a:srgbClr val="800000"/>
                </a:solidFill>
              </a:rPr>
              <a:t>of her </a:t>
            </a:r>
            <a:r>
              <a:rPr lang="en-US" sz="2000" i="1" dirty="0" smtClean="0">
                <a:solidFill>
                  <a:srgbClr val="800000"/>
                </a:solidFill>
              </a:rPr>
              <a:t>torment … And </a:t>
            </a:r>
            <a:r>
              <a:rPr lang="en-US" sz="2000" i="1" dirty="0">
                <a:solidFill>
                  <a:srgbClr val="800000"/>
                </a:solidFill>
              </a:rPr>
              <a:t>the merchants of the earth </a:t>
            </a:r>
            <a:r>
              <a:rPr lang="en-US" sz="2000" i="1" dirty="0" smtClean="0">
                <a:solidFill>
                  <a:srgbClr val="800000"/>
                </a:solidFill>
              </a:rPr>
              <a:t>… </a:t>
            </a:r>
            <a:r>
              <a:rPr lang="en-US" sz="2000" i="1" dirty="0">
                <a:solidFill>
                  <a:srgbClr val="800000"/>
                </a:solidFill>
              </a:rPr>
              <a:t>will </a:t>
            </a:r>
            <a:r>
              <a:rPr lang="en-US" sz="2000" b="1" i="1" dirty="0">
                <a:solidFill>
                  <a:srgbClr val="800000"/>
                </a:solidFill>
              </a:rPr>
              <a:t>stand </a:t>
            </a:r>
            <a:r>
              <a:rPr lang="en-US" sz="2000" b="1" i="1" u="sng" dirty="0">
                <a:solidFill>
                  <a:srgbClr val="800000"/>
                </a:solidFill>
              </a:rPr>
              <a:t>at a distance</a:t>
            </a:r>
            <a:r>
              <a:rPr lang="en-US" sz="2000" b="1" i="1" dirty="0">
                <a:solidFill>
                  <a:srgbClr val="800000"/>
                </a:solidFill>
              </a:rPr>
              <a:t> for fear </a:t>
            </a:r>
            <a:r>
              <a:rPr lang="en-US" sz="2000" i="1" dirty="0">
                <a:solidFill>
                  <a:srgbClr val="800000"/>
                </a:solidFill>
              </a:rPr>
              <a:t>of her torment, weeping and </a:t>
            </a:r>
            <a:r>
              <a:rPr lang="en-US" sz="2000" i="1" dirty="0" smtClean="0">
                <a:solidFill>
                  <a:srgbClr val="800000"/>
                </a:solidFill>
              </a:rPr>
              <a:t>wailing</a:t>
            </a:r>
            <a:r>
              <a:rPr lang="en-US" sz="2000" i="1" dirty="0">
                <a:solidFill>
                  <a:srgbClr val="800000"/>
                </a:solidFill>
              </a:rPr>
              <a:t> </a:t>
            </a:r>
            <a:r>
              <a:rPr lang="en-US" sz="2000" i="1" dirty="0" smtClean="0">
                <a:solidFill>
                  <a:srgbClr val="800000"/>
                </a:solidFill>
              </a:rPr>
              <a:t>… Every </a:t>
            </a:r>
            <a:r>
              <a:rPr lang="en-US" sz="2000" i="1" dirty="0">
                <a:solidFill>
                  <a:srgbClr val="800000"/>
                </a:solidFill>
              </a:rPr>
              <a:t>shipmaster, all who travel by ship, sailors, and as many as trade on the sea, </a:t>
            </a:r>
            <a:r>
              <a:rPr lang="en-US" sz="2000" b="1" i="1" dirty="0">
                <a:solidFill>
                  <a:srgbClr val="800000"/>
                </a:solidFill>
              </a:rPr>
              <a:t>stood </a:t>
            </a:r>
            <a:r>
              <a:rPr lang="en-US" sz="2000" b="1" i="1" u="sng" dirty="0">
                <a:solidFill>
                  <a:srgbClr val="800000"/>
                </a:solidFill>
              </a:rPr>
              <a:t>at a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distance</a:t>
            </a:r>
            <a:r>
              <a:rPr lang="en-US" sz="2000" b="1" i="1" dirty="0" smtClean="0">
                <a:solidFill>
                  <a:srgbClr val="800000"/>
                </a:solidFill>
              </a:rPr>
              <a:t> </a:t>
            </a:r>
            <a:r>
              <a:rPr lang="en-US" sz="2000" i="1" dirty="0" smtClean="0">
                <a:solidFill>
                  <a:srgbClr val="800000"/>
                </a:solidFill>
              </a:rPr>
              <a:t>and </a:t>
            </a:r>
            <a:r>
              <a:rPr lang="en-US" sz="2000" i="1" dirty="0">
                <a:solidFill>
                  <a:srgbClr val="800000"/>
                </a:solidFill>
              </a:rPr>
              <a:t>cried out </a:t>
            </a:r>
            <a:r>
              <a:rPr lang="en-US" sz="2000" i="1" dirty="0" smtClean="0">
                <a:solidFill>
                  <a:srgbClr val="800000"/>
                </a:solidFill>
              </a:rPr>
              <a:t>…”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Revelation 18:9-18</a:t>
            </a:r>
            <a:r>
              <a:rPr lang="en-US" sz="2000" dirty="0" smtClean="0"/>
              <a:t>)</a:t>
            </a:r>
          </a:p>
          <a:p>
            <a:pPr>
              <a:spcBef>
                <a:spcPts val="100"/>
              </a:spcBef>
            </a:pPr>
            <a:r>
              <a:rPr lang="en-US" sz="2000" dirty="0" smtClean="0"/>
              <a:t>All of these 3 parties benefitted and took pleasure in Rome.</a:t>
            </a:r>
          </a:p>
          <a:p>
            <a:pPr>
              <a:spcBef>
                <a:spcPts val="100"/>
              </a:spcBef>
            </a:pPr>
            <a:r>
              <a:rPr lang="en-US" sz="2000" dirty="0" smtClean="0"/>
              <a:t>However, none of them were committed enough to stand with her.</a:t>
            </a:r>
          </a:p>
          <a:p>
            <a:pPr>
              <a:spcBef>
                <a:spcPts val="100"/>
              </a:spcBef>
            </a:pPr>
            <a:r>
              <a:rPr lang="en-US" sz="2000" dirty="0" smtClean="0"/>
              <a:t>Furthermore, none of them were powerful enough to stop it – </a:t>
            </a:r>
            <a:r>
              <a:rPr lang="en-US" sz="2000" i="1" dirty="0" smtClean="0">
                <a:solidFill>
                  <a:srgbClr val="800000"/>
                </a:solidFill>
              </a:rPr>
              <a:t>“strong is the Lord God who judges her”</a:t>
            </a:r>
            <a:r>
              <a:rPr lang="en-US" sz="2000" dirty="0" smtClean="0"/>
              <a:t>.</a:t>
            </a:r>
          </a:p>
          <a:p>
            <a:pPr>
              <a:spcBef>
                <a:spcPts val="100"/>
              </a:spcBef>
            </a:pPr>
            <a:r>
              <a:rPr lang="en-US" sz="2000" dirty="0" smtClean="0"/>
              <a:t>Indicates, this was a truly selfish, and entirely disloyal relationship.</a:t>
            </a:r>
          </a:p>
          <a:p>
            <a:pPr>
              <a:spcBef>
                <a:spcPts val="100"/>
              </a:spcBef>
            </a:pPr>
            <a:r>
              <a:rPr lang="en-US" sz="2000" dirty="0" smtClean="0"/>
              <a:t>This destruction, lack of true loyalty helps us take the long view (</a:t>
            </a:r>
            <a:r>
              <a:rPr lang="en-US" sz="2000" b="1" dirty="0">
                <a:solidFill>
                  <a:srgbClr val="800000"/>
                </a:solidFill>
              </a:rPr>
              <a:t>2 Peter 3:10-14; </a:t>
            </a:r>
            <a:r>
              <a:rPr lang="en-US" sz="2000" b="1" dirty="0" smtClean="0">
                <a:solidFill>
                  <a:srgbClr val="800000"/>
                </a:solidFill>
              </a:rPr>
              <a:t>Luke 12:13-21; 15:13-16</a:t>
            </a:r>
            <a:r>
              <a:rPr lang="en-US" sz="2000" dirty="0" smtClean="0"/>
              <a:t>).</a:t>
            </a:r>
          </a:p>
          <a:p>
            <a:pPr>
              <a:spcBef>
                <a:spcPts val="100"/>
              </a:spcBef>
            </a:pPr>
            <a:r>
              <a:rPr lang="en-US" sz="2000" dirty="0" smtClean="0"/>
              <a:t>Where are our investments (</a:t>
            </a:r>
            <a:r>
              <a:rPr lang="en-US" sz="2000" b="1" dirty="0">
                <a:solidFill>
                  <a:srgbClr val="800000"/>
                </a:solidFill>
              </a:rPr>
              <a:t>Matthew </a:t>
            </a:r>
            <a:r>
              <a:rPr lang="en-US" sz="2000" b="1" dirty="0" smtClean="0">
                <a:solidFill>
                  <a:srgbClr val="800000"/>
                </a:solidFill>
              </a:rPr>
              <a:t>6:19-34</a:t>
            </a:r>
            <a:r>
              <a:rPr lang="en-US" sz="2000" dirty="0" smtClean="0"/>
              <a:t>)?  Will we be shocked like these?</a:t>
            </a:r>
          </a:p>
        </p:txBody>
      </p:sp>
    </p:spTree>
    <p:extLst>
      <p:ext uri="{BB962C8B-B14F-4D97-AF65-F5344CB8AC3E}">
        <p14:creationId xmlns:p14="http://schemas.microsoft.com/office/powerpoint/2010/main" val="101206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_lion_of_the_tribe_of_judah-still-16x9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the_lion_of_the_tribe_of_judah-still-16x9</Template>
  <TotalTime>29301</TotalTime>
  <Words>2427</Words>
  <Application>Microsoft Office PowerPoint</Application>
  <PresentationFormat>On-screen Show (16:9)</PresentationFormat>
  <Paragraphs>97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Trebuchet MS</vt:lpstr>
      <vt:lpstr>Impact</vt:lpstr>
      <vt:lpstr>Times New Roman</vt:lpstr>
      <vt:lpstr>Wingdings</vt:lpstr>
      <vt:lpstr>Calibri</vt:lpstr>
      <vt:lpstr>the_lion_of_the_tribe_of_judah-still-16x9</vt:lpstr>
      <vt:lpstr>Revelation Defending God and Encouraging His Saints</vt:lpstr>
      <vt:lpstr>PowerPoint Presentation</vt:lpstr>
      <vt:lpstr>“In One Day”</vt:lpstr>
      <vt:lpstr>PowerPoint Presentation</vt:lpstr>
      <vt:lpstr>Those Who Did Not “Come Out”</vt:lpstr>
      <vt:lpstr>Kings of the Earth Mourn</vt:lpstr>
      <vt:lpstr>Merchants of the Earth Mourn</vt:lpstr>
      <vt:lpstr>Ship Owners and Sailors Mourn</vt:lpstr>
      <vt:lpstr>A Truly Selfish Mourning</vt:lpstr>
      <vt:lpstr>Justice Restored</vt:lpstr>
      <vt:lpstr>PowerPoint Presentation</vt:lpstr>
      <vt:lpstr>A Great Millstone Thrown into the Sea</vt:lpstr>
      <vt:lpstr>Not Anymore</vt:lpstr>
      <vt:lpstr>Rome, The “Eternal City”?</vt:lpstr>
      <vt:lpstr>Revelation Defending God and Encouraging His Saints</vt:lpstr>
      <vt:lpstr>PowerPoint Presentation</vt:lpstr>
      <vt:lpstr>Who Was Praising the Lord?</vt:lpstr>
      <vt:lpstr>Why Were They Praising the Lord?</vt:lpstr>
      <vt:lpstr>God Has Judged the Great Harlot</vt:lpstr>
      <vt:lpstr>PowerPoint Presentation</vt:lpstr>
      <vt:lpstr>Jewish Wedding Customs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C. Trevor Bowen</dc:creator>
  <cp:lastModifiedBy>C. Trevor Bowen</cp:lastModifiedBy>
  <cp:revision>4269</cp:revision>
  <cp:lastPrinted>2017-06-04T13:57:13Z</cp:lastPrinted>
  <dcterms:created xsi:type="dcterms:W3CDTF">2017-04-01T00:42:32Z</dcterms:created>
  <dcterms:modified xsi:type="dcterms:W3CDTF">2017-06-19T13:38:15Z</dcterms:modified>
</cp:coreProperties>
</file>