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20"/>
  </p:notesMasterIdLst>
  <p:handoutMasterIdLst>
    <p:handoutMasterId r:id="rId21"/>
  </p:handoutMasterIdLst>
  <p:sldIdLst>
    <p:sldId id="546" r:id="rId2"/>
    <p:sldId id="551" r:id="rId3"/>
    <p:sldId id="565" r:id="rId4"/>
    <p:sldId id="567" r:id="rId5"/>
    <p:sldId id="550" r:id="rId6"/>
    <p:sldId id="574" r:id="rId7"/>
    <p:sldId id="573" r:id="rId8"/>
    <p:sldId id="572" r:id="rId9"/>
    <p:sldId id="553" r:id="rId10"/>
    <p:sldId id="558" r:id="rId11"/>
    <p:sldId id="554" r:id="rId12"/>
    <p:sldId id="575" r:id="rId13"/>
    <p:sldId id="555" r:id="rId14"/>
    <p:sldId id="556" r:id="rId15"/>
    <p:sldId id="651" r:id="rId16"/>
    <p:sldId id="568" r:id="rId17"/>
    <p:sldId id="557" r:id="rId18"/>
    <p:sldId id="652" r:id="rId19"/>
  </p:sldIdLst>
  <p:sldSz cx="9144000" cy="5143500" type="screen16x9"/>
  <p:notesSz cx="7102475" cy="9369425"/>
  <p:embeddedFontLst>
    <p:embeddedFont>
      <p:font typeface="Calibri" panose="020F0502020204030204" pitchFamily="34" charset="0"/>
      <p:regular r:id="rId22"/>
      <p:bold r:id="rId23"/>
      <p:italic r:id="rId24"/>
      <p:boldItalic r:id="rId25"/>
    </p:embeddedFont>
    <p:embeddedFont>
      <p:font typeface="Trebuchet MS" panose="020B0603020202020204" pitchFamily="34" charset="0"/>
      <p:regular r:id="rId26"/>
      <p:bold r:id="rId27"/>
      <p:italic r:id="rId28"/>
      <p:boldItalic r:id="rId29"/>
    </p:embeddedFont>
    <p:embeddedFont>
      <p:font typeface="Impact" panose="020B0806030902050204" pitchFamily="34" charset="0"/>
      <p:regular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a:srgbClr val="1B1B6B"/>
    <a:srgbClr val="C5C1FF"/>
    <a:srgbClr val="FFC1CD"/>
    <a:srgbClr val="FF9999"/>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287" autoAdjust="0"/>
    <p:restoredTop sz="94660"/>
  </p:normalViewPr>
  <p:slideViewPr>
    <p:cSldViewPr snapToGrid="0" snapToObjects="1">
      <p:cViewPr varScale="1">
        <p:scale>
          <a:sx n="146" d="100"/>
          <a:sy n="146" d="100"/>
        </p:scale>
        <p:origin x="-126" y="-96"/>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handoutMaster" Target="handoutMasters/handoutMaster1.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8471"/>
          </a:xfrm>
          <a:prstGeom prst="rect">
            <a:avLst/>
          </a:prstGeom>
        </p:spPr>
        <p:txBody>
          <a:bodyPr vert="horz" lIns="94119" tIns="47060" rIns="94119" bIns="47060" rtlCol="0"/>
          <a:lstStyle>
            <a:lvl1pPr algn="l">
              <a:defRPr sz="1200"/>
            </a:lvl1pPr>
          </a:lstStyle>
          <a:p>
            <a:endParaRPr lang="en-US"/>
          </a:p>
        </p:txBody>
      </p:sp>
      <p:sp>
        <p:nvSpPr>
          <p:cNvPr id="3" name="Date Placeholder 2"/>
          <p:cNvSpPr>
            <a:spLocks noGrp="1"/>
          </p:cNvSpPr>
          <p:nvPr>
            <p:ph type="dt" sz="quarter" idx="1"/>
          </p:nvPr>
        </p:nvSpPr>
        <p:spPr>
          <a:xfrm>
            <a:off x="4023092" y="0"/>
            <a:ext cx="3077739" cy="468471"/>
          </a:xfrm>
          <a:prstGeom prst="rect">
            <a:avLst/>
          </a:prstGeom>
        </p:spPr>
        <p:txBody>
          <a:bodyPr vert="horz" lIns="94119" tIns="47060" rIns="94119" bIns="47060" rtlCol="0"/>
          <a:lstStyle>
            <a:lvl1pPr algn="r">
              <a:defRPr sz="1200"/>
            </a:lvl1pPr>
          </a:lstStyle>
          <a:p>
            <a:fld id="{6BA463D2-8CFA-42C7-9E7A-A254791D8B3F}" type="datetimeFigureOut">
              <a:rPr lang="en-US" smtClean="0"/>
              <a:t>6/21/2017</a:t>
            </a:fld>
            <a:endParaRPr lang="en-US"/>
          </a:p>
        </p:txBody>
      </p:sp>
      <p:sp>
        <p:nvSpPr>
          <p:cNvPr id="4" name="Footer Placeholder 3"/>
          <p:cNvSpPr>
            <a:spLocks noGrp="1"/>
          </p:cNvSpPr>
          <p:nvPr>
            <p:ph type="ftr" sz="quarter" idx="2"/>
          </p:nvPr>
        </p:nvSpPr>
        <p:spPr>
          <a:xfrm>
            <a:off x="0" y="8899328"/>
            <a:ext cx="3077739" cy="468471"/>
          </a:xfrm>
          <a:prstGeom prst="rect">
            <a:avLst/>
          </a:prstGeom>
        </p:spPr>
        <p:txBody>
          <a:bodyPr vert="horz" lIns="94119" tIns="47060" rIns="94119" bIns="47060" rtlCol="0" anchor="b"/>
          <a:lstStyle>
            <a:lvl1pPr algn="l">
              <a:defRPr sz="1200"/>
            </a:lvl1pPr>
          </a:lstStyle>
          <a:p>
            <a:endParaRPr lang="en-US"/>
          </a:p>
        </p:txBody>
      </p:sp>
      <p:sp>
        <p:nvSpPr>
          <p:cNvPr id="5" name="Slide Number Placeholder 4"/>
          <p:cNvSpPr>
            <a:spLocks noGrp="1"/>
          </p:cNvSpPr>
          <p:nvPr>
            <p:ph type="sldNum" sz="quarter" idx="3"/>
          </p:nvPr>
        </p:nvSpPr>
        <p:spPr>
          <a:xfrm>
            <a:off x="4023092" y="8899328"/>
            <a:ext cx="3077739" cy="468471"/>
          </a:xfrm>
          <a:prstGeom prst="rect">
            <a:avLst/>
          </a:prstGeom>
        </p:spPr>
        <p:txBody>
          <a:bodyPr vert="horz" lIns="94119" tIns="47060" rIns="94119" bIns="47060" rtlCol="0" anchor="b"/>
          <a:lstStyle>
            <a:lvl1pPr algn="r">
              <a:defRPr sz="1200"/>
            </a:lvl1pPr>
          </a:lstStyle>
          <a:p>
            <a:fld id="{5C2E47C3-C2AB-4CB0-BBCD-723064B2B264}" type="slidenum">
              <a:rPr lang="en-US" smtClean="0"/>
              <a:t>‹#›</a:t>
            </a:fld>
            <a:endParaRPr lang="en-US"/>
          </a:p>
        </p:txBody>
      </p:sp>
    </p:spTree>
    <p:extLst>
      <p:ext uri="{BB962C8B-B14F-4D97-AF65-F5344CB8AC3E}">
        <p14:creationId xmlns:p14="http://schemas.microsoft.com/office/powerpoint/2010/main" val="927919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4683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22725" y="0"/>
            <a:ext cx="3078163" cy="468313"/>
          </a:xfrm>
          <a:prstGeom prst="rect">
            <a:avLst/>
          </a:prstGeom>
        </p:spPr>
        <p:txBody>
          <a:bodyPr vert="horz" lIns="91440" tIns="45720" rIns="91440" bIns="45720" rtlCol="0"/>
          <a:lstStyle>
            <a:lvl1pPr algn="r">
              <a:defRPr sz="1200"/>
            </a:lvl1pPr>
          </a:lstStyle>
          <a:p>
            <a:fld id="{20B09D3B-D414-449C-B505-68698A20A20D}" type="datetimeFigureOut">
              <a:rPr lang="en-US" smtClean="0"/>
              <a:t>6/21/2017</a:t>
            </a:fld>
            <a:endParaRPr lang="en-US"/>
          </a:p>
        </p:txBody>
      </p:sp>
      <p:sp>
        <p:nvSpPr>
          <p:cNvPr id="4" name="Slide Image Placeholder 3"/>
          <p:cNvSpPr>
            <a:spLocks noGrp="1" noRot="1" noChangeAspect="1"/>
          </p:cNvSpPr>
          <p:nvPr>
            <p:ph type="sldImg" idx="2"/>
          </p:nvPr>
        </p:nvSpPr>
        <p:spPr>
          <a:xfrm>
            <a:off x="428625" y="703263"/>
            <a:ext cx="6245225" cy="351313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9613" y="4449763"/>
            <a:ext cx="5683250" cy="42164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99525"/>
            <a:ext cx="3078163" cy="46831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22725" y="8899525"/>
            <a:ext cx="3078163" cy="468313"/>
          </a:xfrm>
          <a:prstGeom prst="rect">
            <a:avLst/>
          </a:prstGeom>
        </p:spPr>
        <p:txBody>
          <a:bodyPr vert="horz" lIns="91440" tIns="45720" rIns="91440" bIns="45720" rtlCol="0" anchor="b"/>
          <a:lstStyle>
            <a:lvl1pPr algn="r">
              <a:defRPr sz="1200"/>
            </a:lvl1pPr>
          </a:lstStyle>
          <a:p>
            <a:fld id="{D9106257-F59A-4451-B33C-571F0B039292}" type="slidenum">
              <a:rPr lang="en-US" smtClean="0"/>
              <a:t>‹#›</a:t>
            </a:fld>
            <a:endParaRPr lang="en-US"/>
          </a:p>
        </p:txBody>
      </p:sp>
    </p:spTree>
    <p:extLst>
      <p:ext uri="{BB962C8B-B14F-4D97-AF65-F5344CB8AC3E}">
        <p14:creationId xmlns:p14="http://schemas.microsoft.com/office/powerpoint/2010/main" val="41168380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2019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1" hasCustomPrompt="1"/>
          </p:nvPr>
        </p:nvSpPr>
        <p:spPr>
          <a:xfrm>
            <a:off x="4746627" y="4253454"/>
            <a:ext cx="3460750" cy="280152"/>
          </a:xfrm>
        </p:spPr>
        <p:txBody>
          <a:bodyPr>
            <a:normAutofit/>
          </a:bodyPr>
          <a:lstStyle>
            <a:lvl1pPr>
              <a:defRPr sz="1600"/>
            </a:lvl1pPr>
          </a:lstStyle>
          <a:p>
            <a:pPr lvl="0"/>
            <a:r>
              <a:rPr lang="en-US" dirty="0" smtClean="0"/>
              <a:t>Add Your Subtitle</a:t>
            </a:r>
            <a:endParaRPr lang="en-US" dirty="0"/>
          </a:p>
        </p:txBody>
      </p:sp>
    </p:spTree>
    <p:extLst>
      <p:ext uri="{BB962C8B-B14F-4D97-AF65-F5344CB8AC3E}">
        <p14:creationId xmlns:p14="http://schemas.microsoft.com/office/powerpoint/2010/main" val="1018787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4746626" y="503345"/>
            <a:ext cx="4213306" cy="3568593"/>
          </a:xfrm>
        </p:spPr>
        <p:txBody>
          <a:bodyPr/>
          <a:lstStyle>
            <a:lvl1pPr>
              <a:defRPr sz="4800"/>
            </a:lvl1pPr>
          </a:lstStyle>
          <a:p>
            <a:r>
              <a:rPr lang="en-US" dirty="0" smtClean="0"/>
              <a:t>Add Your Title</a:t>
            </a:r>
            <a:endParaRPr lang="en-US" dirty="0"/>
          </a:p>
        </p:txBody>
      </p:sp>
      <p:sp>
        <p:nvSpPr>
          <p:cNvPr id="7" name="Text Placeholder 3"/>
          <p:cNvSpPr>
            <a:spLocks noGrp="1"/>
          </p:cNvSpPr>
          <p:nvPr>
            <p:ph type="body" sz="quarter" idx="11" hasCustomPrompt="1"/>
          </p:nvPr>
        </p:nvSpPr>
        <p:spPr>
          <a:xfrm>
            <a:off x="4746627" y="4253453"/>
            <a:ext cx="4213306" cy="407611"/>
          </a:xfrm>
        </p:spPr>
        <p:txBody>
          <a:bodyPr>
            <a:noAutofit/>
          </a:bodyPr>
          <a:lstStyle>
            <a:lvl1pPr marL="0" indent="0" algn="ctr">
              <a:buNone/>
              <a:defRPr sz="2400" b="1">
                <a:latin typeface="Arial" panose="020B0604020202020204" pitchFamily="34" charset="0"/>
                <a:cs typeface="Arial" panose="020B0604020202020204" pitchFamily="34" charset="0"/>
              </a:defRPr>
            </a:lvl1pPr>
          </a:lstStyle>
          <a:p>
            <a:pPr lvl="0"/>
            <a:r>
              <a:rPr lang="en-US" dirty="0" smtClean="0"/>
              <a:t>Add Your Subtitle</a:t>
            </a:r>
            <a:endParaRPr lang="en-US" dirty="0"/>
          </a:p>
        </p:txBody>
      </p:sp>
    </p:spTree>
    <p:extLst>
      <p:ext uri="{BB962C8B-B14F-4D97-AF65-F5344CB8AC3E}">
        <p14:creationId xmlns:p14="http://schemas.microsoft.com/office/powerpoint/2010/main" val="336627254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3">
    <p:bg>
      <p:bgPr>
        <a:blipFill dpi="0" rotWithShape="1">
          <a:blip r:embed="rId2">
            <a:alphaModFix amt="75000"/>
            <a:lum bright="70000" contrast="-70000"/>
            <a:extLst>
              <a:ext uri="{BEBA8EAE-BF5A-486C-A8C5-ECC9F3942E4B}">
                <a14:imgProps xmlns:a14="http://schemas.microsoft.com/office/drawing/2010/main">
                  <a14:imgLayer r:embed="rId3">
                    <a14:imgEffect>
                      <a14:artisticMarker/>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7501" y="45720"/>
            <a:ext cx="9048998" cy="868680"/>
          </a:xfrm>
          <a:prstGeom prst="rect">
            <a:avLst/>
          </a:prstGeom>
        </p:spPr>
        <p:txBody>
          <a:bodyPr vert="horz" lIns="91440" tIns="45720" rIns="91440" bIns="45720" rtlCol="0" anchor="ctr">
            <a:noAutofit/>
          </a:bodyPr>
          <a:lstStyle>
            <a:lvl1pPr>
              <a:defRPr>
                <a:solidFill>
                  <a:schemeClr val="bg1">
                    <a:lumMod val="85000"/>
                    <a:lumOff val="15000"/>
                  </a:schemeClr>
                </a:solidFill>
              </a:defRPr>
            </a:lvl1pPr>
          </a:lstStyle>
          <a:p>
            <a:r>
              <a:rPr lang="en-US" dirty="0" smtClean="0"/>
              <a:t>Click to edit Master title style</a:t>
            </a:r>
            <a:endParaRPr lang="en-US" dirty="0"/>
          </a:p>
        </p:txBody>
      </p:sp>
      <p:sp>
        <p:nvSpPr>
          <p:cNvPr id="8" name="Content Placeholder 7"/>
          <p:cNvSpPr>
            <a:spLocks noGrp="1"/>
          </p:cNvSpPr>
          <p:nvPr>
            <p:ph sz="quarter" idx="10"/>
          </p:nvPr>
        </p:nvSpPr>
        <p:spPr>
          <a:xfrm>
            <a:off x="47501" y="914400"/>
            <a:ext cx="9048998" cy="4144488"/>
          </a:xfrm>
        </p:spPr>
        <p:txBody>
          <a:bodyPr/>
          <a:lstStyle>
            <a:lvl1pPr marL="344488" indent="-344488">
              <a:defRPr>
                <a:solidFill>
                  <a:schemeClr val="bg1">
                    <a:lumMod val="85000"/>
                    <a:lumOff val="15000"/>
                  </a:schemeClr>
                </a:solidFill>
              </a:defRPr>
            </a:lvl1pPr>
            <a:lvl2pPr marL="687388" indent="-342900">
              <a:buFont typeface="Arial" panose="020B0604020202020204" pitchFamily="34" charset="0"/>
              <a:buChar char="•"/>
              <a:defRPr>
                <a:solidFill>
                  <a:schemeClr val="bg1">
                    <a:lumMod val="85000"/>
                    <a:lumOff val="15000"/>
                  </a:schemeClr>
                </a:solidFill>
              </a:defRPr>
            </a:lvl2pPr>
            <a:lvl3pPr marL="1031875" indent="-344488">
              <a:buFont typeface="Times New Roman" panose="02020603050405020304" pitchFamily="18" charset="0"/>
              <a:buChar char="−"/>
              <a:defRPr>
                <a:solidFill>
                  <a:schemeClr val="bg1">
                    <a:lumMod val="85000"/>
                    <a:lumOff val="15000"/>
                  </a:schemeClr>
                </a:solidFill>
              </a:defRPr>
            </a:lvl3pPr>
            <a:lvl4pPr marL="1374775" indent="-342900">
              <a:buFont typeface="Wingdings" panose="05000000000000000000" pitchFamily="2" charset="2"/>
              <a:buChar char="§"/>
              <a:defRPr>
                <a:solidFill>
                  <a:schemeClr val="bg1">
                    <a:lumMod val="85000"/>
                    <a:lumOff val="15000"/>
                  </a:schemeClr>
                </a:solidFill>
              </a:defRPr>
            </a:lvl4pPr>
            <a:lvl5pPr marL="1711325" indent="-336550">
              <a:buSzPct val="50000"/>
              <a:buFont typeface="Wingdings" panose="05000000000000000000" pitchFamily="2" charset="2"/>
              <a:buChar char="q"/>
              <a:defRPr>
                <a:solidFill>
                  <a:schemeClr val="bg1">
                    <a:lumMod val="85000"/>
                    <a:lumOff val="1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Rectangle 13"/>
          <p:cNvSpPr/>
          <p:nvPr userDrawn="1"/>
        </p:nvSpPr>
        <p:spPr>
          <a:xfrm>
            <a:off x="118750" y="907391"/>
            <a:ext cx="7494197" cy="27432"/>
          </a:xfrm>
          <a:prstGeom prst="rect">
            <a:avLst/>
          </a:prstGeom>
          <a:gradFill flip="none" rotWithShape="1">
            <a:gsLst>
              <a:gs pos="22000">
                <a:srgbClr val="800000"/>
              </a:gs>
              <a:gs pos="0">
                <a:srgbClr val="800000"/>
              </a:gs>
              <a:gs pos="69000">
                <a:schemeClr val="accent1">
                  <a:shade val="67500"/>
                  <a:satMod val="115000"/>
                </a:schemeClr>
              </a:gs>
              <a:gs pos="100000">
                <a:schemeClr val="tx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4360130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1">
    <p:bg>
      <p:bgPr>
        <a:blipFill dpi="0" rotWithShape="1">
          <a:blip r:embed="rId2">
            <a:alphaModFix amt="75000"/>
            <a:lum/>
          </a:blip>
          <a:srcRect/>
          <a:stretch>
            <a:fillRect/>
          </a:stretch>
        </a:blipFill>
        <a:effectLst/>
      </p:bgPr>
    </p:bg>
    <p:spTree>
      <p:nvGrpSpPr>
        <p:cNvPr id="1" name=""/>
        <p:cNvGrpSpPr/>
        <p:nvPr/>
      </p:nvGrpSpPr>
      <p:grpSpPr>
        <a:xfrm>
          <a:off x="0" y="0"/>
          <a:ext cx="0" cy="0"/>
          <a:chOff x="0" y="0"/>
          <a:chExt cx="0" cy="0"/>
        </a:xfrm>
      </p:grpSpPr>
      <p:sp>
        <p:nvSpPr>
          <p:cNvPr id="9" name="Text Placeholder 3"/>
          <p:cNvSpPr>
            <a:spLocks noGrp="1"/>
          </p:cNvSpPr>
          <p:nvPr>
            <p:ph type="body" sz="quarter" idx="11" hasCustomPrompt="1"/>
          </p:nvPr>
        </p:nvSpPr>
        <p:spPr>
          <a:xfrm>
            <a:off x="100867" y="118882"/>
            <a:ext cx="7328634" cy="4921431"/>
          </a:xfrm>
        </p:spPr>
        <p:txBody>
          <a:bodyPr>
            <a:normAutofit/>
          </a:bodyPr>
          <a:lstStyle>
            <a:lvl1pPr>
              <a:defRPr sz="2400"/>
            </a:lvl1pPr>
          </a:lstStyle>
          <a:p>
            <a:pPr lvl="0"/>
            <a:r>
              <a:rPr lang="en-US" dirty="0" smtClean="0"/>
              <a:t>Add Your Subtitle</a:t>
            </a:r>
            <a:endParaRPr lang="en-US" dirty="0"/>
          </a:p>
        </p:txBody>
      </p:sp>
    </p:spTree>
    <p:extLst>
      <p:ext uri="{BB962C8B-B14F-4D97-AF65-F5344CB8AC3E}">
        <p14:creationId xmlns:p14="http://schemas.microsoft.com/office/powerpoint/2010/main" val="1941050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2">
    <p:bg>
      <p:bgPr>
        <a:blipFill dpi="0" rotWithShape="1">
          <a:blip r:embed="rId2">
            <a:alphaModFix amt="75000"/>
            <a:lum/>
          </a:blip>
          <a:srcRect/>
          <a:stretch>
            <a:fillRect/>
          </a:stretch>
        </a:blipFill>
        <a:effectLst/>
      </p:bgPr>
    </p:bg>
    <p:spTree>
      <p:nvGrpSpPr>
        <p:cNvPr id="1" name=""/>
        <p:cNvGrpSpPr/>
        <p:nvPr/>
      </p:nvGrpSpPr>
      <p:grpSpPr>
        <a:xfrm>
          <a:off x="0" y="0"/>
          <a:ext cx="0" cy="0"/>
          <a:chOff x="0" y="0"/>
          <a:chExt cx="0" cy="0"/>
        </a:xfrm>
      </p:grpSpPr>
      <p:sp>
        <p:nvSpPr>
          <p:cNvPr id="3" name="Text Placeholder 3"/>
          <p:cNvSpPr>
            <a:spLocks noGrp="1"/>
          </p:cNvSpPr>
          <p:nvPr>
            <p:ph type="body" sz="quarter" idx="11" hasCustomPrompt="1"/>
          </p:nvPr>
        </p:nvSpPr>
        <p:spPr>
          <a:xfrm>
            <a:off x="100867" y="118882"/>
            <a:ext cx="7328634" cy="4921431"/>
          </a:xfrm>
        </p:spPr>
        <p:txBody>
          <a:bodyPr>
            <a:normAutofit/>
          </a:bodyPr>
          <a:lstStyle>
            <a:lvl1pPr>
              <a:defRPr sz="2400"/>
            </a:lvl1pPr>
          </a:lstStyle>
          <a:p>
            <a:pPr lvl="0"/>
            <a:r>
              <a:rPr lang="en-US" dirty="0" smtClean="0"/>
              <a:t>Add Your Subtitle</a:t>
            </a:r>
            <a:endParaRPr lang="en-US" dirty="0"/>
          </a:p>
        </p:txBody>
      </p:sp>
    </p:spTree>
    <p:extLst>
      <p:ext uri="{BB962C8B-B14F-4D97-AF65-F5344CB8AC3E}">
        <p14:creationId xmlns:p14="http://schemas.microsoft.com/office/powerpoint/2010/main" val="363040069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cripture">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526736" y="421372"/>
            <a:ext cx="8160063" cy="3365110"/>
          </a:xfrm>
        </p:spPr>
        <p:txBody>
          <a:bodyPr anchor="ctr"/>
          <a:lstStyle>
            <a:lvl1pPr marL="0" indent="0">
              <a:buFont typeface="Arial"/>
              <a:buNone/>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smtClean="0"/>
              <a:t>Add Your Scripture Here</a:t>
            </a:r>
          </a:p>
        </p:txBody>
      </p:sp>
      <p:sp>
        <p:nvSpPr>
          <p:cNvPr id="10" name="Text Placeholder 9"/>
          <p:cNvSpPr>
            <a:spLocks noGrp="1"/>
          </p:cNvSpPr>
          <p:nvPr>
            <p:ph type="body" sz="quarter" idx="14" hasCustomPrompt="1"/>
          </p:nvPr>
        </p:nvSpPr>
        <p:spPr>
          <a:xfrm>
            <a:off x="527050" y="4021138"/>
            <a:ext cx="8159750" cy="742690"/>
          </a:xfrm>
        </p:spPr>
        <p:txBody>
          <a:bodyPr>
            <a:normAutofit/>
          </a:bodyPr>
          <a:lstStyle>
            <a:lvl1pPr>
              <a:defRPr sz="1400" baseline="0"/>
            </a:lvl1pPr>
          </a:lstStyle>
          <a:p>
            <a:pPr lvl="0"/>
            <a:r>
              <a:rPr lang="en-US" dirty="0" smtClean="0"/>
              <a:t>Add Verse Here</a:t>
            </a:r>
            <a:endParaRPr lang="en-US" dirty="0"/>
          </a:p>
        </p:txBody>
      </p:sp>
    </p:spTree>
    <p:extLst>
      <p:ext uri="{BB962C8B-B14F-4D97-AF65-F5344CB8AC3E}">
        <p14:creationId xmlns:p14="http://schemas.microsoft.com/office/powerpoint/2010/main" val="406335097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491108" y="391682"/>
            <a:ext cx="8160063" cy="4354160"/>
          </a:xfrm>
        </p:spPr>
        <p:txBody>
          <a:bodyPr anchor="ctr"/>
          <a:lstStyle>
            <a:lvl1pPr marL="0" indent="0" algn="ctr">
              <a:buFont typeface="Arial"/>
              <a:buNone/>
              <a:defRPr sz="5400">
                <a:latin typeface="Impact" panose="020B0806030902050204" pitchFamily="34" charset="0"/>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smtClean="0"/>
              <a:t>Add Your Text Here</a:t>
            </a:r>
            <a:endParaRPr lang="en-US" dirty="0"/>
          </a:p>
        </p:txBody>
      </p:sp>
    </p:spTree>
    <p:extLst>
      <p:ext uri="{BB962C8B-B14F-4D97-AF65-F5344CB8AC3E}">
        <p14:creationId xmlns:p14="http://schemas.microsoft.com/office/powerpoint/2010/main" val="3822514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10" presetClass="entr" presetSubtype="0"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microsoft.com/office/2007/relationships/hdphoto" Target="../media/hdphoto1.wdp"/><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alphaModFix amt="75000"/>
            <a:lum/>
            <a:extLst>
              <a:ext uri="{BEBA8EAE-BF5A-486C-A8C5-ECC9F3942E4B}">
                <a14:imgProps xmlns:a14="http://schemas.microsoft.com/office/drawing/2010/main">
                  <a14:imgLayer r:embed="rId11">
                    <a14:imgEffect>
                      <a14:artisticMarker/>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501" y="45720"/>
            <a:ext cx="9048998" cy="86868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7501" y="914400"/>
            <a:ext cx="9048998" cy="4185672"/>
          </a:xfrm>
          <a:prstGeom prst="rect">
            <a:avLst/>
          </a:prstGeom>
        </p:spPr>
        <p:txBody>
          <a:bodyPr vert="horz" lIns="45720" tIns="45720" rIns="45720" bIns="45720" rtlCol="0" anchor="t" anchorCtr="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4" r:id="rId2"/>
    <p:sldLayoutId id="2147483651" r:id="rId3"/>
    <p:sldLayoutId id="2147483655" r:id="rId4"/>
    <p:sldLayoutId id="2147483652" r:id="rId5"/>
    <p:sldLayoutId id="2147483656" r:id="rId6"/>
    <p:sldLayoutId id="2147483650" r:id="rId7"/>
    <p:sldLayoutId id="2147483657" r:id="rId8"/>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Impact" panose="020B0806030902050204" pitchFamily="34" charset="0"/>
          <a:ea typeface="+mj-ea"/>
          <a:cs typeface="Impact" panose="020B0806030902050204" pitchFamily="34" charset="0"/>
        </a:defRPr>
      </a:lvl1pPr>
    </p:titleStyle>
    <p:bodyStyle>
      <a:lvl1pPr marL="231775" indent="-231775" algn="l" defTabSz="914400" rtl="0" eaLnBrk="1" latinLnBrk="0" hangingPunct="1">
        <a:spcBef>
          <a:spcPts val="300"/>
        </a:spcBef>
        <a:buFont typeface="Times New Roman" panose="02020603050405020304" pitchFamily="18" charset="0"/>
        <a:buChar char="†"/>
        <a:defRPr sz="2400" kern="1200">
          <a:solidFill>
            <a:schemeClr val="tx1"/>
          </a:solidFill>
          <a:latin typeface="Times New Roman" panose="02020603050405020304" pitchFamily="18" charset="0"/>
          <a:ea typeface="+mn-ea"/>
          <a:cs typeface="Times New Roman" panose="02020603050405020304" pitchFamily="18" charset="0"/>
        </a:defRPr>
      </a:lvl1pPr>
      <a:lvl2pPr marL="457200" indent="-225425" algn="l" defTabSz="914400" rtl="0" eaLnBrk="1" latinLnBrk="0" hangingPunct="1">
        <a:spcBef>
          <a:spcPts val="300"/>
        </a:spcBef>
        <a:buFont typeface="Times New Roman" panose="02020603050405020304" pitchFamily="18" charset="0"/>
        <a:buChar char="†"/>
        <a:defRPr sz="2000" kern="1200">
          <a:solidFill>
            <a:schemeClr val="tx1"/>
          </a:solidFill>
          <a:latin typeface="Times New Roman" panose="02020603050405020304" pitchFamily="18" charset="0"/>
          <a:ea typeface="+mn-ea"/>
          <a:cs typeface="Times New Roman" panose="02020603050405020304" pitchFamily="18" charset="0"/>
        </a:defRPr>
      </a:lvl2pPr>
      <a:lvl3pPr marL="688975" indent="-231775" algn="l" defTabSz="914400" rtl="0" eaLnBrk="1" latinLnBrk="0" hangingPunct="1">
        <a:spcBef>
          <a:spcPts val="300"/>
        </a:spcBef>
        <a:buFont typeface="Times New Roman" panose="02020603050405020304" pitchFamily="18" charset="0"/>
        <a:buChar char="†"/>
        <a:defRPr sz="1600" kern="1200">
          <a:solidFill>
            <a:schemeClr val="tx1"/>
          </a:solidFill>
          <a:latin typeface="Times New Roman" panose="02020603050405020304" pitchFamily="18" charset="0"/>
          <a:ea typeface="+mn-ea"/>
          <a:cs typeface="Times New Roman" panose="02020603050405020304" pitchFamily="18" charset="0"/>
        </a:defRPr>
      </a:lvl3pPr>
      <a:lvl4pPr marL="914400" indent="-225425" algn="l" defTabSz="914400" rtl="0" eaLnBrk="1" latinLnBrk="0" hangingPunct="1">
        <a:spcBef>
          <a:spcPts val="300"/>
        </a:spcBef>
        <a:buFont typeface="Times New Roman" panose="02020603050405020304" pitchFamily="18" charset="0"/>
        <a:buChar char="†"/>
        <a:defRPr sz="1400" kern="1200">
          <a:solidFill>
            <a:schemeClr val="tx1"/>
          </a:solidFill>
          <a:latin typeface="Times New Roman" panose="02020603050405020304" pitchFamily="18" charset="0"/>
          <a:ea typeface="+mn-ea"/>
          <a:cs typeface="Times New Roman" panose="02020603050405020304" pitchFamily="18" charset="0"/>
        </a:defRPr>
      </a:lvl4pPr>
      <a:lvl5pPr marL="1146175" indent="-231775" algn="l" defTabSz="914400" rtl="0" eaLnBrk="1" latinLnBrk="0" hangingPunct="1">
        <a:spcBef>
          <a:spcPts val="300"/>
        </a:spcBef>
        <a:buFont typeface="Times New Roman" panose="02020603050405020304" pitchFamily="18" charset="0"/>
        <a:buChar char="†"/>
        <a:defRPr sz="14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746625" y="503345"/>
            <a:ext cx="4154387" cy="3568593"/>
          </a:xfrm>
        </p:spPr>
        <p:txBody>
          <a:bodyPr/>
          <a:lstStyle/>
          <a:p>
            <a:r>
              <a:rPr lang="en-US" sz="5400" dirty="0" smtClean="0"/>
              <a:t>Revelation</a:t>
            </a:r>
            <a:br>
              <a:rPr lang="en-US" sz="5400" dirty="0" smtClean="0"/>
            </a:br>
            <a:r>
              <a:rPr lang="en-US" sz="2800" dirty="0" smtClean="0">
                <a:solidFill>
                  <a:srgbClr val="C00000"/>
                </a:solidFill>
              </a:rPr>
              <a:t>Defending God and Encouraging His Saints</a:t>
            </a:r>
            <a:endParaRPr lang="en-US" sz="5400" dirty="0">
              <a:solidFill>
                <a:srgbClr val="C00000"/>
              </a:solidFill>
            </a:endParaRPr>
          </a:p>
        </p:txBody>
      </p:sp>
      <p:sp>
        <p:nvSpPr>
          <p:cNvPr id="5" name="Text Placeholder 4"/>
          <p:cNvSpPr>
            <a:spLocks noGrp="1"/>
          </p:cNvSpPr>
          <p:nvPr>
            <p:ph type="body" sz="quarter" idx="11"/>
          </p:nvPr>
        </p:nvSpPr>
        <p:spPr>
          <a:xfrm>
            <a:off x="4746626" y="4253453"/>
            <a:ext cx="4154387" cy="407611"/>
          </a:xfrm>
        </p:spPr>
        <p:txBody>
          <a:bodyPr>
            <a:noAutofit/>
          </a:bodyPr>
          <a:lstStyle/>
          <a:p>
            <a:r>
              <a:rPr lang="en-US" sz="1800" b="1" dirty="0" smtClean="0"/>
              <a:t>Lesson 20 – </a:t>
            </a:r>
            <a:r>
              <a:rPr lang="en-US" sz="1800" dirty="0" smtClean="0"/>
              <a:t>The Marriage Feast &amp; Armageddon</a:t>
            </a:r>
            <a:endParaRPr lang="en-US" sz="1800" b="1" dirty="0"/>
          </a:p>
        </p:txBody>
      </p:sp>
    </p:spTree>
    <p:extLst>
      <p:ext uri="{BB962C8B-B14F-4D97-AF65-F5344CB8AC3E}">
        <p14:creationId xmlns:p14="http://schemas.microsoft.com/office/powerpoint/2010/main" val="31401425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a:t>Jesus and His </a:t>
            </a:r>
            <a:r>
              <a:rPr lang="en-US" dirty="0" smtClean="0"/>
              <a:t>Army</a:t>
            </a:r>
          </a:p>
          <a:p>
            <a:r>
              <a:rPr lang="en-US" dirty="0" smtClean="0"/>
              <a:t>Poised </a:t>
            </a:r>
            <a:r>
              <a:rPr lang="en-US" dirty="0"/>
              <a:t>for Battle</a:t>
            </a:r>
            <a:endParaRPr lang="en-US" dirty="0" smtClean="0"/>
          </a:p>
          <a:p>
            <a:r>
              <a:rPr lang="en-US" dirty="0" smtClean="0"/>
              <a:t>Revelation 19:11-16</a:t>
            </a:r>
            <a:endParaRPr lang="en-US" dirty="0"/>
          </a:p>
        </p:txBody>
      </p:sp>
    </p:spTree>
    <p:extLst>
      <p:ext uri="{BB962C8B-B14F-4D97-AF65-F5344CB8AC3E}">
        <p14:creationId xmlns:p14="http://schemas.microsoft.com/office/powerpoint/2010/main" val="2780402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Warrior King</a:t>
            </a:r>
            <a:endParaRPr lang="en-US" dirty="0"/>
          </a:p>
        </p:txBody>
      </p:sp>
      <p:sp>
        <p:nvSpPr>
          <p:cNvPr id="3" name="Content Placeholder 2"/>
          <p:cNvSpPr>
            <a:spLocks noGrp="1"/>
          </p:cNvSpPr>
          <p:nvPr>
            <p:ph sz="quarter" idx="10"/>
          </p:nvPr>
        </p:nvSpPr>
        <p:spPr/>
        <p:txBody>
          <a:bodyPr/>
          <a:lstStyle/>
          <a:p>
            <a:pPr marL="346075" lvl="0" indent="-346075">
              <a:lnSpc>
                <a:spcPct val="97000"/>
              </a:lnSpc>
              <a:spcBef>
                <a:spcPts val="0"/>
              </a:spcBef>
              <a:buFont typeface="+mj-lt"/>
              <a:buAutoNum type="arabicPeriod" startAt="7"/>
            </a:pPr>
            <a:r>
              <a:rPr lang="en-US" sz="2000" dirty="0"/>
              <a:t>What quality of Jesus is emphasized in verse 11?  What is the significance of his fiery eyes and unknown name in verse 12?  What can we learn from His robe and name given in verse 13?</a:t>
            </a:r>
            <a:endParaRPr lang="en-US" sz="2000" dirty="0" smtClean="0"/>
          </a:p>
          <a:p>
            <a:pPr marL="0" indent="0">
              <a:lnSpc>
                <a:spcPct val="97000"/>
              </a:lnSpc>
              <a:spcBef>
                <a:spcPts val="0"/>
              </a:spcBef>
              <a:buNone/>
            </a:pPr>
            <a:r>
              <a:rPr lang="en-US" sz="2000" i="1" dirty="0">
                <a:solidFill>
                  <a:srgbClr val="800000"/>
                </a:solidFill>
              </a:rPr>
              <a:t>Now I saw heaven opened, and behold, </a:t>
            </a:r>
            <a:r>
              <a:rPr lang="en-US" sz="2000" b="1" i="1" dirty="0">
                <a:solidFill>
                  <a:srgbClr val="800000"/>
                </a:solidFill>
              </a:rPr>
              <a:t>a white horse</a:t>
            </a:r>
            <a:r>
              <a:rPr lang="en-US" sz="2000" i="1" dirty="0">
                <a:solidFill>
                  <a:srgbClr val="800000"/>
                </a:solidFill>
              </a:rPr>
              <a:t>. And He who sat on him was called </a:t>
            </a:r>
            <a:r>
              <a:rPr lang="en-US" sz="2000" b="1" i="1" u="sng" dirty="0">
                <a:solidFill>
                  <a:srgbClr val="800000"/>
                </a:solidFill>
              </a:rPr>
              <a:t>Faithful</a:t>
            </a:r>
            <a:r>
              <a:rPr lang="en-US" sz="2000" i="1" dirty="0">
                <a:solidFill>
                  <a:srgbClr val="800000"/>
                </a:solidFill>
              </a:rPr>
              <a:t> and </a:t>
            </a:r>
            <a:r>
              <a:rPr lang="en-US" sz="2000" b="1" i="1" dirty="0">
                <a:solidFill>
                  <a:srgbClr val="800000"/>
                </a:solidFill>
              </a:rPr>
              <a:t>True</a:t>
            </a:r>
            <a:r>
              <a:rPr lang="en-US" sz="2000" i="1" dirty="0">
                <a:solidFill>
                  <a:srgbClr val="800000"/>
                </a:solidFill>
              </a:rPr>
              <a:t>, and </a:t>
            </a:r>
            <a:r>
              <a:rPr lang="en-US" sz="2000" b="1" i="1" dirty="0">
                <a:solidFill>
                  <a:srgbClr val="800000"/>
                </a:solidFill>
              </a:rPr>
              <a:t>in </a:t>
            </a:r>
            <a:r>
              <a:rPr lang="en-US" sz="2000" b="1" i="1" u="sng" dirty="0">
                <a:solidFill>
                  <a:srgbClr val="800000"/>
                </a:solidFill>
              </a:rPr>
              <a:t>righteousness</a:t>
            </a:r>
            <a:r>
              <a:rPr lang="en-US" sz="2000" b="1" i="1" dirty="0">
                <a:solidFill>
                  <a:srgbClr val="800000"/>
                </a:solidFill>
              </a:rPr>
              <a:t> He </a:t>
            </a:r>
            <a:r>
              <a:rPr lang="en-US" sz="2000" b="1" i="1" u="sng" dirty="0">
                <a:solidFill>
                  <a:srgbClr val="800000"/>
                </a:solidFill>
              </a:rPr>
              <a:t>judges</a:t>
            </a:r>
            <a:r>
              <a:rPr lang="en-US" sz="2000" b="1" i="1" dirty="0">
                <a:solidFill>
                  <a:srgbClr val="800000"/>
                </a:solidFill>
              </a:rPr>
              <a:t> and </a:t>
            </a:r>
            <a:r>
              <a:rPr lang="en-US" sz="2000" b="1" i="1" u="sng" dirty="0">
                <a:solidFill>
                  <a:srgbClr val="800000"/>
                </a:solidFill>
              </a:rPr>
              <a:t>makes war</a:t>
            </a:r>
            <a:r>
              <a:rPr lang="en-US" sz="2000" i="1" dirty="0" smtClean="0">
                <a:solidFill>
                  <a:srgbClr val="800000"/>
                </a:solidFill>
              </a:rPr>
              <a:t>.  His </a:t>
            </a:r>
            <a:r>
              <a:rPr lang="en-US" sz="2000" b="1" i="1" dirty="0">
                <a:solidFill>
                  <a:srgbClr val="800000"/>
                </a:solidFill>
              </a:rPr>
              <a:t>eyes were like a </a:t>
            </a:r>
            <a:r>
              <a:rPr lang="en-US" sz="2000" b="1" i="1" u="sng" dirty="0">
                <a:solidFill>
                  <a:srgbClr val="800000"/>
                </a:solidFill>
              </a:rPr>
              <a:t>flame of fire</a:t>
            </a:r>
            <a:r>
              <a:rPr lang="en-US" sz="2000" i="1" dirty="0">
                <a:solidFill>
                  <a:srgbClr val="800000"/>
                </a:solidFill>
              </a:rPr>
              <a:t>, and on </a:t>
            </a:r>
            <a:r>
              <a:rPr lang="en-US" sz="2000" b="1" i="1" dirty="0">
                <a:solidFill>
                  <a:srgbClr val="800000"/>
                </a:solidFill>
              </a:rPr>
              <a:t>His head were many crowns</a:t>
            </a:r>
            <a:r>
              <a:rPr lang="en-US" sz="2000" i="1" dirty="0">
                <a:solidFill>
                  <a:srgbClr val="800000"/>
                </a:solidFill>
              </a:rPr>
              <a:t>. He had </a:t>
            </a:r>
            <a:r>
              <a:rPr lang="en-US" sz="2000" b="1" i="1" dirty="0">
                <a:solidFill>
                  <a:srgbClr val="800000"/>
                </a:solidFill>
              </a:rPr>
              <a:t>a name written that </a:t>
            </a:r>
            <a:r>
              <a:rPr lang="en-US" sz="2000" b="1" i="1" u="sng" dirty="0">
                <a:solidFill>
                  <a:srgbClr val="800000"/>
                </a:solidFill>
              </a:rPr>
              <a:t>no one knew</a:t>
            </a:r>
            <a:r>
              <a:rPr lang="en-US" sz="2000" b="1" i="1" dirty="0">
                <a:solidFill>
                  <a:srgbClr val="800000"/>
                </a:solidFill>
              </a:rPr>
              <a:t> except Himself</a:t>
            </a:r>
            <a:r>
              <a:rPr lang="en-US" sz="2000" i="1" dirty="0" smtClean="0">
                <a:solidFill>
                  <a:srgbClr val="800000"/>
                </a:solidFill>
              </a:rPr>
              <a:t>.  He </a:t>
            </a:r>
            <a:r>
              <a:rPr lang="en-US" sz="2000" i="1" dirty="0">
                <a:solidFill>
                  <a:srgbClr val="800000"/>
                </a:solidFill>
              </a:rPr>
              <a:t>was </a:t>
            </a:r>
            <a:r>
              <a:rPr lang="en-US" sz="2000" b="1" i="1" dirty="0">
                <a:solidFill>
                  <a:srgbClr val="800000"/>
                </a:solidFill>
              </a:rPr>
              <a:t>clothed with a robe </a:t>
            </a:r>
            <a:r>
              <a:rPr lang="en-US" sz="2000" b="1" i="1" u="sng" dirty="0">
                <a:solidFill>
                  <a:srgbClr val="800000"/>
                </a:solidFill>
              </a:rPr>
              <a:t>dipped in blood</a:t>
            </a:r>
            <a:r>
              <a:rPr lang="en-US" sz="2000" i="1" dirty="0">
                <a:solidFill>
                  <a:srgbClr val="800000"/>
                </a:solidFill>
              </a:rPr>
              <a:t>, and </a:t>
            </a:r>
            <a:r>
              <a:rPr lang="en-US" sz="2000" b="1" i="1" dirty="0">
                <a:solidFill>
                  <a:srgbClr val="800000"/>
                </a:solidFill>
              </a:rPr>
              <a:t>His name is called </a:t>
            </a:r>
            <a:r>
              <a:rPr lang="en-US" sz="2000" b="1" i="1" u="sng" dirty="0">
                <a:solidFill>
                  <a:srgbClr val="800000"/>
                </a:solidFill>
              </a:rPr>
              <a:t>The Word of God</a:t>
            </a:r>
            <a:r>
              <a:rPr lang="en-US" sz="2000" i="1" dirty="0" smtClean="0">
                <a:solidFill>
                  <a:srgbClr val="800000"/>
                </a:solidFill>
              </a:rPr>
              <a:t>. </a:t>
            </a:r>
            <a:r>
              <a:rPr lang="en-US" sz="2000" dirty="0" smtClean="0"/>
              <a:t>(</a:t>
            </a:r>
            <a:r>
              <a:rPr lang="en-US" sz="2000" b="1" dirty="0" smtClean="0">
                <a:solidFill>
                  <a:srgbClr val="800000"/>
                </a:solidFill>
              </a:rPr>
              <a:t>Revelation 19:11-13</a:t>
            </a:r>
            <a:r>
              <a:rPr lang="en-US" sz="2000" dirty="0" smtClean="0"/>
              <a:t>)</a:t>
            </a:r>
          </a:p>
          <a:p>
            <a:pPr>
              <a:lnSpc>
                <a:spcPct val="97000"/>
              </a:lnSpc>
              <a:spcBef>
                <a:spcPts val="0"/>
              </a:spcBef>
            </a:pPr>
            <a:r>
              <a:rPr lang="en-US" sz="2000" dirty="0" smtClean="0"/>
              <a:t>Like the </a:t>
            </a:r>
            <a:r>
              <a:rPr lang="en-US" sz="2000" i="1" dirty="0" smtClean="0">
                <a:solidFill>
                  <a:srgbClr val="800000"/>
                </a:solidFill>
              </a:rPr>
              <a:t>“sayings of God”</a:t>
            </a:r>
            <a:r>
              <a:rPr lang="en-US" sz="2000" dirty="0" smtClean="0"/>
              <a:t>, Jesus is </a:t>
            </a:r>
            <a:r>
              <a:rPr lang="en-US" sz="2000" i="1" dirty="0" smtClean="0">
                <a:solidFill>
                  <a:srgbClr val="800000"/>
                </a:solidFill>
              </a:rPr>
              <a:t>“true”</a:t>
            </a:r>
            <a:r>
              <a:rPr lang="en-US" sz="2000" dirty="0" smtClean="0"/>
              <a:t> to His word (</a:t>
            </a:r>
            <a:r>
              <a:rPr lang="en-US" sz="2000" b="1" dirty="0" smtClean="0">
                <a:solidFill>
                  <a:srgbClr val="800000"/>
                </a:solidFill>
              </a:rPr>
              <a:t>1:5; 3:7, 14</a:t>
            </a:r>
            <a:r>
              <a:rPr lang="en-US" sz="2000" dirty="0" smtClean="0"/>
              <a:t>).  He will defend His bride.  We can depend on Him!</a:t>
            </a:r>
          </a:p>
          <a:p>
            <a:pPr>
              <a:lnSpc>
                <a:spcPct val="97000"/>
              </a:lnSpc>
              <a:spcBef>
                <a:spcPts val="0"/>
              </a:spcBef>
            </a:pPr>
            <a:r>
              <a:rPr lang="en-US" sz="2000" dirty="0" smtClean="0"/>
              <a:t>His war represents His righteousness – Upholds the righteous, judges the wicked.</a:t>
            </a:r>
          </a:p>
          <a:p>
            <a:pPr>
              <a:lnSpc>
                <a:spcPct val="97000"/>
              </a:lnSpc>
              <a:spcBef>
                <a:spcPts val="0"/>
              </a:spcBef>
            </a:pPr>
            <a:r>
              <a:rPr lang="en-US" sz="2000" dirty="0" smtClean="0"/>
              <a:t>His eyes represent His penetrating sight applied toward fiery judgment (</a:t>
            </a:r>
            <a:r>
              <a:rPr lang="en-US" sz="2000" b="1" dirty="0" smtClean="0">
                <a:solidFill>
                  <a:srgbClr val="800000"/>
                </a:solidFill>
              </a:rPr>
              <a:t>1:14; 2:18</a:t>
            </a:r>
            <a:r>
              <a:rPr lang="en-US" sz="2000" dirty="0" smtClean="0"/>
              <a:t>).</a:t>
            </a:r>
          </a:p>
          <a:p>
            <a:pPr>
              <a:lnSpc>
                <a:spcPct val="97000"/>
              </a:lnSpc>
              <a:spcBef>
                <a:spcPts val="0"/>
              </a:spcBef>
            </a:pPr>
            <a:r>
              <a:rPr lang="en-US" sz="2000" dirty="0" smtClean="0"/>
              <a:t>Dragon had 7 diadems, the beast 10 diadems. But, Jesus has </a:t>
            </a:r>
            <a:r>
              <a:rPr lang="en-US" sz="2000" i="1" dirty="0" smtClean="0">
                <a:solidFill>
                  <a:srgbClr val="800000"/>
                </a:solidFill>
              </a:rPr>
              <a:t>“many”</a:t>
            </a:r>
            <a:r>
              <a:rPr lang="en-US" sz="2000" dirty="0" smtClean="0"/>
              <a:t> – innumerable.</a:t>
            </a:r>
          </a:p>
        </p:txBody>
      </p:sp>
    </p:spTree>
    <p:extLst>
      <p:ext uri="{BB962C8B-B14F-4D97-AF65-F5344CB8AC3E}">
        <p14:creationId xmlns:p14="http://schemas.microsoft.com/office/powerpoint/2010/main" val="1912540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Warrior King</a:t>
            </a:r>
            <a:endParaRPr lang="en-US" dirty="0"/>
          </a:p>
        </p:txBody>
      </p:sp>
      <p:sp>
        <p:nvSpPr>
          <p:cNvPr id="3" name="Content Placeholder 2"/>
          <p:cNvSpPr>
            <a:spLocks noGrp="1"/>
          </p:cNvSpPr>
          <p:nvPr>
            <p:ph sz="quarter" idx="10"/>
          </p:nvPr>
        </p:nvSpPr>
        <p:spPr/>
        <p:txBody>
          <a:bodyPr/>
          <a:lstStyle/>
          <a:p>
            <a:pPr marL="346075" lvl="0" indent="-346075">
              <a:lnSpc>
                <a:spcPct val="97000"/>
              </a:lnSpc>
              <a:spcBef>
                <a:spcPts val="0"/>
              </a:spcBef>
              <a:buFont typeface="+mj-lt"/>
              <a:buAutoNum type="arabicPeriod" startAt="7"/>
            </a:pPr>
            <a:r>
              <a:rPr lang="en-US" sz="2000" dirty="0"/>
              <a:t>What quality of Jesus is emphasized in verse 11?  What is the significance of his fiery eyes and unknown name in verse 12?  What can we learn from His robe and name given in verse 13?</a:t>
            </a:r>
            <a:endParaRPr lang="en-US" sz="2000" dirty="0" smtClean="0"/>
          </a:p>
          <a:p>
            <a:pPr marL="0" indent="0">
              <a:lnSpc>
                <a:spcPct val="97000"/>
              </a:lnSpc>
              <a:spcBef>
                <a:spcPts val="0"/>
              </a:spcBef>
              <a:buNone/>
            </a:pPr>
            <a:r>
              <a:rPr lang="en-US" sz="2000" i="1" dirty="0">
                <a:solidFill>
                  <a:srgbClr val="800000"/>
                </a:solidFill>
              </a:rPr>
              <a:t>Now I saw heaven opened, and behold, </a:t>
            </a:r>
            <a:r>
              <a:rPr lang="en-US" sz="2000" b="1" i="1" dirty="0">
                <a:solidFill>
                  <a:srgbClr val="800000"/>
                </a:solidFill>
              </a:rPr>
              <a:t>a white horse</a:t>
            </a:r>
            <a:r>
              <a:rPr lang="en-US" sz="2000" i="1" dirty="0">
                <a:solidFill>
                  <a:srgbClr val="800000"/>
                </a:solidFill>
              </a:rPr>
              <a:t>. And He who sat on him was called </a:t>
            </a:r>
            <a:r>
              <a:rPr lang="en-US" sz="2000" b="1" i="1" u="sng" dirty="0">
                <a:solidFill>
                  <a:srgbClr val="800000"/>
                </a:solidFill>
              </a:rPr>
              <a:t>Faithful</a:t>
            </a:r>
            <a:r>
              <a:rPr lang="en-US" sz="2000" i="1" dirty="0">
                <a:solidFill>
                  <a:srgbClr val="800000"/>
                </a:solidFill>
              </a:rPr>
              <a:t> and </a:t>
            </a:r>
            <a:r>
              <a:rPr lang="en-US" sz="2000" b="1" i="1" dirty="0">
                <a:solidFill>
                  <a:srgbClr val="800000"/>
                </a:solidFill>
              </a:rPr>
              <a:t>True</a:t>
            </a:r>
            <a:r>
              <a:rPr lang="en-US" sz="2000" i="1" dirty="0">
                <a:solidFill>
                  <a:srgbClr val="800000"/>
                </a:solidFill>
              </a:rPr>
              <a:t>, and </a:t>
            </a:r>
            <a:r>
              <a:rPr lang="en-US" sz="2000" b="1" i="1" dirty="0">
                <a:solidFill>
                  <a:srgbClr val="800000"/>
                </a:solidFill>
              </a:rPr>
              <a:t>in </a:t>
            </a:r>
            <a:r>
              <a:rPr lang="en-US" sz="2000" b="1" i="1" u="sng" dirty="0">
                <a:solidFill>
                  <a:srgbClr val="800000"/>
                </a:solidFill>
              </a:rPr>
              <a:t>righteousness</a:t>
            </a:r>
            <a:r>
              <a:rPr lang="en-US" sz="2000" b="1" i="1" dirty="0">
                <a:solidFill>
                  <a:srgbClr val="800000"/>
                </a:solidFill>
              </a:rPr>
              <a:t> He </a:t>
            </a:r>
            <a:r>
              <a:rPr lang="en-US" sz="2000" b="1" i="1" u="sng" dirty="0">
                <a:solidFill>
                  <a:srgbClr val="800000"/>
                </a:solidFill>
              </a:rPr>
              <a:t>judges</a:t>
            </a:r>
            <a:r>
              <a:rPr lang="en-US" sz="2000" b="1" i="1" dirty="0">
                <a:solidFill>
                  <a:srgbClr val="800000"/>
                </a:solidFill>
              </a:rPr>
              <a:t> and </a:t>
            </a:r>
            <a:r>
              <a:rPr lang="en-US" sz="2000" b="1" i="1" u="sng" dirty="0">
                <a:solidFill>
                  <a:srgbClr val="800000"/>
                </a:solidFill>
              </a:rPr>
              <a:t>makes war</a:t>
            </a:r>
            <a:r>
              <a:rPr lang="en-US" sz="2000" i="1" dirty="0" smtClean="0">
                <a:solidFill>
                  <a:srgbClr val="800000"/>
                </a:solidFill>
              </a:rPr>
              <a:t>.  His </a:t>
            </a:r>
            <a:r>
              <a:rPr lang="en-US" sz="2000" b="1" i="1" dirty="0">
                <a:solidFill>
                  <a:srgbClr val="800000"/>
                </a:solidFill>
              </a:rPr>
              <a:t>eyes were like a </a:t>
            </a:r>
            <a:r>
              <a:rPr lang="en-US" sz="2000" b="1" i="1" u="sng" dirty="0">
                <a:solidFill>
                  <a:srgbClr val="800000"/>
                </a:solidFill>
              </a:rPr>
              <a:t>flame of fire</a:t>
            </a:r>
            <a:r>
              <a:rPr lang="en-US" sz="2000" i="1" dirty="0">
                <a:solidFill>
                  <a:srgbClr val="800000"/>
                </a:solidFill>
              </a:rPr>
              <a:t>, and on </a:t>
            </a:r>
            <a:r>
              <a:rPr lang="en-US" sz="2000" b="1" i="1" dirty="0">
                <a:solidFill>
                  <a:srgbClr val="800000"/>
                </a:solidFill>
              </a:rPr>
              <a:t>His head were many crowns</a:t>
            </a:r>
            <a:r>
              <a:rPr lang="en-US" sz="2000" i="1" dirty="0">
                <a:solidFill>
                  <a:srgbClr val="800000"/>
                </a:solidFill>
              </a:rPr>
              <a:t>. He had </a:t>
            </a:r>
            <a:r>
              <a:rPr lang="en-US" sz="2000" b="1" i="1" dirty="0">
                <a:solidFill>
                  <a:srgbClr val="800000"/>
                </a:solidFill>
              </a:rPr>
              <a:t>a name written that </a:t>
            </a:r>
            <a:r>
              <a:rPr lang="en-US" sz="2000" b="1" i="1" u="sng" dirty="0">
                <a:solidFill>
                  <a:srgbClr val="800000"/>
                </a:solidFill>
              </a:rPr>
              <a:t>no one knew</a:t>
            </a:r>
            <a:r>
              <a:rPr lang="en-US" sz="2000" b="1" i="1" dirty="0">
                <a:solidFill>
                  <a:srgbClr val="800000"/>
                </a:solidFill>
              </a:rPr>
              <a:t> except Himself</a:t>
            </a:r>
            <a:r>
              <a:rPr lang="en-US" sz="2000" i="1" dirty="0" smtClean="0">
                <a:solidFill>
                  <a:srgbClr val="800000"/>
                </a:solidFill>
              </a:rPr>
              <a:t>.  He </a:t>
            </a:r>
            <a:r>
              <a:rPr lang="en-US" sz="2000" i="1" dirty="0">
                <a:solidFill>
                  <a:srgbClr val="800000"/>
                </a:solidFill>
              </a:rPr>
              <a:t>was </a:t>
            </a:r>
            <a:r>
              <a:rPr lang="en-US" sz="2000" b="1" i="1" dirty="0">
                <a:solidFill>
                  <a:srgbClr val="800000"/>
                </a:solidFill>
              </a:rPr>
              <a:t>clothed with a robe </a:t>
            </a:r>
            <a:r>
              <a:rPr lang="en-US" sz="2000" b="1" i="1" u="sng" dirty="0">
                <a:solidFill>
                  <a:srgbClr val="800000"/>
                </a:solidFill>
              </a:rPr>
              <a:t>dipped in blood</a:t>
            </a:r>
            <a:r>
              <a:rPr lang="en-US" sz="2000" i="1" dirty="0">
                <a:solidFill>
                  <a:srgbClr val="800000"/>
                </a:solidFill>
              </a:rPr>
              <a:t>, and </a:t>
            </a:r>
            <a:r>
              <a:rPr lang="en-US" sz="2000" b="1" i="1" dirty="0">
                <a:solidFill>
                  <a:srgbClr val="800000"/>
                </a:solidFill>
              </a:rPr>
              <a:t>His name is called </a:t>
            </a:r>
            <a:r>
              <a:rPr lang="en-US" sz="2000" b="1" i="1" u="sng" dirty="0">
                <a:solidFill>
                  <a:srgbClr val="800000"/>
                </a:solidFill>
              </a:rPr>
              <a:t>The Word of God</a:t>
            </a:r>
            <a:r>
              <a:rPr lang="en-US" sz="2000" i="1" dirty="0" smtClean="0">
                <a:solidFill>
                  <a:srgbClr val="800000"/>
                </a:solidFill>
              </a:rPr>
              <a:t>. </a:t>
            </a:r>
            <a:r>
              <a:rPr lang="en-US" sz="2000" dirty="0" smtClean="0"/>
              <a:t>(</a:t>
            </a:r>
            <a:r>
              <a:rPr lang="en-US" sz="2000" b="1" dirty="0" smtClean="0">
                <a:solidFill>
                  <a:srgbClr val="800000"/>
                </a:solidFill>
              </a:rPr>
              <a:t>Revelation 19:11-13</a:t>
            </a:r>
            <a:r>
              <a:rPr lang="en-US" sz="2000" dirty="0" smtClean="0"/>
              <a:t>)</a:t>
            </a:r>
          </a:p>
          <a:p>
            <a:pPr>
              <a:lnSpc>
                <a:spcPct val="97000"/>
              </a:lnSpc>
              <a:spcBef>
                <a:spcPts val="0"/>
              </a:spcBef>
            </a:pPr>
            <a:r>
              <a:rPr lang="en-US" sz="2000" dirty="0" smtClean="0"/>
              <a:t>Name represents and stands for identity (</a:t>
            </a:r>
            <a:r>
              <a:rPr lang="en-US" sz="2000" b="1" dirty="0" smtClean="0">
                <a:solidFill>
                  <a:srgbClr val="800000"/>
                </a:solidFill>
              </a:rPr>
              <a:t>2:17</a:t>
            </a:r>
            <a:r>
              <a:rPr lang="en-US" sz="2000" dirty="0" smtClean="0"/>
              <a:t>).</a:t>
            </a:r>
          </a:p>
          <a:p>
            <a:pPr>
              <a:lnSpc>
                <a:spcPct val="97000"/>
              </a:lnSpc>
              <a:spcBef>
                <a:spcPts val="0"/>
              </a:spcBef>
            </a:pPr>
            <a:r>
              <a:rPr lang="en-US" sz="2000" dirty="0" smtClean="0"/>
              <a:t>Although God expects us to know Him (</a:t>
            </a:r>
            <a:r>
              <a:rPr lang="en-US" sz="2000" b="1" dirty="0" smtClean="0">
                <a:solidFill>
                  <a:srgbClr val="800000"/>
                </a:solidFill>
              </a:rPr>
              <a:t>Heb. 8:10-11; 1 John 2:3-5</a:t>
            </a:r>
            <a:r>
              <a:rPr lang="en-US" sz="2000" dirty="0" smtClean="0"/>
              <a:t>), we can never fully anticipate Him.  Only He fully knows Himself (</a:t>
            </a:r>
            <a:r>
              <a:rPr lang="en-US" sz="2000" b="1" dirty="0" smtClean="0">
                <a:solidFill>
                  <a:srgbClr val="800000"/>
                </a:solidFill>
              </a:rPr>
              <a:t>Mat. 11:27</a:t>
            </a:r>
            <a:r>
              <a:rPr lang="en-US" sz="2000" dirty="0" smtClean="0"/>
              <a:t>).</a:t>
            </a:r>
          </a:p>
          <a:p>
            <a:pPr>
              <a:lnSpc>
                <a:spcPct val="97000"/>
              </a:lnSpc>
              <a:spcBef>
                <a:spcPts val="0"/>
              </a:spcBef>
            </a:pPr>
            <a:r>
              <a:rPr lang="en-US" sz="2000" dirty="0" smtClean="0"/>
              <a:t>He is identified as the very expression of God (</a:t>
            </a:r>
            <a:r>
              <a:rPr lang="en-US" sz="2000" b="1" dirty="0" smtClean="0">
                <a:solidFill>
                  <a:srgbClr val="800000"/>
                </a:solidFill>
              </a:rPr>
              <a:t>John 1:1; 14:9; Heb. 1:3; Col. 2:9</a:t>
            </a:r>
            <a:r>
              <a:rPr lang="en-US" sz="2000" dirty="0" smtClean="0"/>
              <a:t>).</a:t>
            </a:r>
          </a:p>
          <a:p>
            <a:pPr>
              <a:lnSpc>
                <a:spcPct val="97000"/>
              </a:lnSpc>
              <a:spcBef>
                <a:spcPts val="0"/>
              </a:spcBef>
            </a:pPr>
            <a:r>
              <a:rPr lang="en-US" sz="2000" i="1" dirty="0" smtClean="0">
                <a:solidFill>
                  <a:srgbClr val="800000"/>
                </a:solidFill>
              </a:rPr>
              <a:t>“Robe dipped in blood”</a:t>
            </a:r>
            <a:r>
              <a:rPr lang="en-US" sz="2000" dirty="0" smtClean="0"/>
              <a:t> most likely represents bride price (</a:t>
            </a:r>
            <a:r>
              <a:rPr lang="en-US" sz="2000" b="1" dirty="0" smtClean="0">
                <a:solidFill>
                  <a:srgbClr val="800000"/>
                </a:solidFill>
              </a:rPr>
              <a:t>5:6</a:t>
            </a:r>
            <a:r>
              <a:rPr lang="en-US" sz="2000" dirty="0" smtClean="0"/>
              <a:t>).  Treading the wine-press of God’s wrath (</a:t>
            </a:r>
            <a:r>
              <a:rPr lang="en-US" sz="2000" b="1" dirty="0" smtClean="0">
                <a:solidFill>
                  <a:srgbClr val="800000"/>
                </a:solidFill>
              </a:rPr>
              <a:t>14:20</a:t>
            </a:r>
            <a:r>
              <a:rPr lang="en-US" sz="2000" dirty="0" smtClean="0"/>
              <a:t>; </a:t>
            </a:r>
            <a:r>
              <a:rPr lang="en-US" sz="2000" b="1" dirty="0" smtClean="0">
                <a:solidFill>
                  <a:srgbClr val="800000"/>
                </a:solidFill>
              </a:rPr>
              <a:t>Isaiah 63:1-6; 34:1-6</a:t>
            </a:r>
            <a:r>
              <a:rPr lang="en-US" sz="2000" dirty="0" smtClean="0"/>
              <a:t>) follows in remaining verses….</a:t>
            </a:r>
          </a:p>
        </p:txBody>
      </p:sp>
    </p:spTree>
    <p:extLst>
      <p:ext uri="{BB962C8B-B14F-4D97-AF65-F5344CB8AC3E}">
        <p14:creationId xmlns:p14="http://schemas.microsoft.com/office/powerpoint/2010/main" val="2492953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King’s Army</a:t>
            </a:r>
            <a:endParaRPr lang="en-US" dirty="0"/>
          </a:p>
        </p:txBody>
      </p:sp>
      <p:sp>
        <p:nvSpPr>
          <p:cNvPr id="3" name="Content Placeholder 2"/>
          <p:cNvSpPr>
            <a:spLocks noGrp="1"/>
          </p:cNvSpPr>
          <p:nvPr>
            <p:ph sz="quarter" idx="10"/>
          </p:nvPr>
        </p:nvSpPr>
        <p:spPr/>
        <p:txBody>
          <a:bodyPr/>
          <a:lstStyle/>
          <a:p>
            <a:pPr marL="346075" lvl="0" indent="-346075">
              <a:buFont typeface="+mj-lt"/>
              <a:buAutoNum type="arabicPeriod" startAt="8"/>
            </a:pPr>
            <a:r>
              <a:rPr lang="en-US" sz="2000" dirty="0"/>
              <a:t>How is Jesus’ army described?  What lessons can be learned from this?</a:t>
            </a:r>
            <a:endParaRPr lang="en-US" sz="2000" dirty="0" smtClean="0"/>
          </a:p>
          <a:p>
            <a:pPr marL="0" indent="0">
              <a:buNone/>
            </a:pPr>
            <a:r>
              <a:rPr lang="en-US" sz="2000" i="1" dirty="0" smtClean="0">
                <a:solidFill>
                  <a:srgbClr val="800000"/>
                </a:solidFill>
              </a:rPr>
              <a:t>And </a:t>
            </a:r>
            <a:r>
              <a:rPr lang="en-US" sz="2000" b="1" i="1" dirty="0">
                <a:solidFill>
                  <a:srgbClr val="800000"/>
                </a:solidFill>
              </a:rPr>
              <a:t>the armies in heaven</a:t>
            </a:r>
            <a:r>
              <a:rPr lang="en-US" sz="2000" i="1" dirty="0">
                <a:solidFill>
                  <a:srgbClr val="800000"/>
                </a:solidFill>
              </a:rPr>
              <a:t>, </a:t>
            </a:r>
            <a:r>
              <a:rPr lang="en-US" sz="2000" b="1" i="1" dirty="0">
                <a:solidFill>
                  <a:srgbClr val="800000"/>
                </a:solidFill>
              </a:rPr>
              <a:t>clothed in fine linen, white and clean</a:t>
            </a:r>
            <a:r>
              <a:rPr lang="en-US" sz="2000" i="1" dirty="0">
                <a:solidFill>
                  <a:srgbClr val="800000"/>
                </a:solidFill>
              </a:rPr>
              <a:t>, </a:t>
            </a:r>
            <a:r>
              <a:rPr lang="en-US" sz="2000" b="1" i="1" u="sng" dirty="0">
                <a:solidFill>
                  <a:srgbClr val="800000"/>
                </a:solidFill>
              </a:rPr>
              <a:t>followed Him</a:t>
            </a:r>
            <a:r>
              <a:rPr lang="en-US" sz="2000" b="1" i="1" dirty="0">
                <a:solidFill>
                  <a:srgbClr val="800000"/>
                </a:solidFill>
              </a:rPr>
              <a:t> on white horses</a:t>
            </a:r>
            <a:r>
              <a:rPr lang="en-US" sz="2000" i="1" dirty="0" smtClean="0">
                <a:solidFill>
                  <a:srgbClr val="800000"/>
                </a:solidFill>
              </a:rPr>
              <a:t>.  </a:t>
            </a:r>
            <a:r>
              <a:rPr lang="en-US" sz="2000" dirty="0" smtClean="0"/>
              <a:t>(</a:t>
            </a:r>
            <a:r>
              <a:rPr lang="en-US" sz="2000" b="1" dirty="0" smtClean="0">
                <a:solidFill>
                  <a:srgbClr val="800000"/>
                </a:solidFill>
              </a:rPr>
              <a:t>Revelation 19:14</a:t>
            </a:r>
            <a:r>
              <a:rPr lang="en-US" sz="2000" dirty="0" smtClean="0"/>
              <a:t>)</a:t>
            </a:r>
          </a:p>
          <a:p>
            <a:r>
              <a:rPr lang="en-US" sz="2000" dirty="0" smtClean="0"/>
              <a:t>Garments are similar to bride’s (</a:t>
            </a:r>
            <a:r>
              <a:rPr lang="en-US" sz="2000" i="1" dirty="0" smtClean="0">
                <a:solidFill>
                  <a:srgbClr val="800000"/>
                </a:solidFill>
              </a:rPr>
              <a:t>“fine linen”</a:t>
            </a:r>
            <a:r>
              <a:rPr lang="en-US" sz="2000" dirty="0" smtClean="0"/>
              <a:t>).  Description is similar, although words are different (</a:t>
            </a:r>
            <a:r>
              <a:rPr lang="en-US" sz="2000" i="1" dirty="0" smtClean="0">
                <a:solidFill>
                  <a:srgbClr val="800000"/>
                </a:solidFill>
              </a:rPr>
              <a:t>“clean and bright”</a:t>
            </a:r>
            <a:r>
              <a:rPr lang="en-US" sz="2000" dirty="0" smtClean="0"/>
              <a:t> versus </a:t>
            </a:r>
            <a:r>
              <a:rPr lang="en-US" sz="2000" i="1" dirty="0" smtClean="0">
                <a:solidFill>
                  <a:srgbClr val="800000"/>
                </a:solidFill>
              </a:rPr>
              <a:t>“white and clean”</a:t>
            </a:r>
            <a:r>
              <a:rPr lang="en-US" sz="2000" dirty="0" smtClean="0"/>
              <a:t>).</a:t>
            </a:r>
          </a:p>
          <a:p>
            <a:r>
              <a:rPr lang="en-US" sz="2000" dirty="0" smtClean="0"/>
              <a:t>The </a:t>
            </a:r>
            <a:r>
              <a:rPr lang="en-US" sz="2000" i="1" dirty="0" smtClean="0">
                <a:solidFill>
                  <a:srgbClr val="800000"/>
                </a:solidFill>
              </a:rPr>
              <a:t>“white”</a:t>
            </a:r>
            <a:r>
              <a:rPr lang="en-US" sz="2000" dirty="0" smtClean="0"/>
              <a:t> horses and clothes suggest victory – riding to victory with Jesus on the same </a:t>
            </a:r>
            <a:r>
              <a:rPr lang="en-US" sz="2000" i="1" dirty="0" smtClean="0">
                <a:solidFill>
                  <a:srgbClr val="800000"/>
                </a:solidFill>
              </a:rPr>
              <a:t>“horses”</a:t>
            </a:r>
            <a:r>
              <a:rPr lang="en-US" sz="2000" dirty="0" smtClean="0"/>
              <a:t>.</a:t>
            </a:r>
          </a:p>
          <a:p>
            <a:r>
              <a:rPr lang="en-US" sz="2000" dirty="0" smtClean="0"/>
              <a:t>Jesus is our leader and captain.  We follow Him and thereby conquer with Him (</a:t>
            </a:r>
            <a:r>
              <a:rPr lang="en-US" sz="2000" b="1" dirty="0" smtClean="0">
                <a:solidFill>
                  <a:srgbClr val="800000"/>
                </a:solidFill>
              </a:rPr>
              <a:t>14:4; Hebrews 2:9-11</a:t>
            </a:r>
            <a:r>
              <a:rPr lang="en-US" sz="2000" dirty="0" smtClean="0"/>
              <a:t>).</a:t>
            </a:r>
          </a:p>
          <a:p>
            <a:r>
              <a:rPr lang="en-US" sz="2000" dirty="0" smtClean="0"/>
              <a:t>We cannot succeed by ourselves.</a:t>
            </a:r>
          </a:p>
          <a:p>
            <a:r>
              <a:rPr lang="en-US" sz="2000" dirty="0" smtClean="0"/>
              <a:t>Corresponds to vision of God’s people as seen in </a:t>
            </a:r>
            <a:r>
              <a:rPr lang="en-US" sz="2000" b="1" dirty="0" smtClean="0">
                <a:solidFill>
                  <a:srgbClr val="800000"/>
                </a:solidFill>
              </a:rPr>
              <a:t>7:1-8</a:t>
            </a:r>
            <a:r>
              <a:rPr lang="en-US" sz="2000" dirty="0" smtClean="0"/>
              <a:t> and </a:t>
            </a:r>
            <a:r>
              <a:rPr lang="en-US" sz="2000" b="1" dirty="0" smtClean="0">
                <a:solidFill>
                  <a:srgbClr val="800000"/>
                </a:solidFill>
              </a:rPr>
              <a:t>14:1-5</a:t>
            </a:r>
            <a:r>
              <a:rPr lang="en-US" sz="2000" dirty="0" smtClean="0"/>
              <a:t>.</a:t>
            </a:r>
          </a:p>
        </p:txBody>
      </p:sp>
    </p:spTree>
    <p:extLst>
      <p:ext uri="{BB962C8B-B14F-4D97-AF65-F5344CB8AC3E}">
        <p14:creationId xmlns:p14="http://schemas.microsoft.com/office/powerpoint/2010/main" val="4130698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King of Kings, Lord of Lords</a:t>
            </a:r>
            <a:endParaRPr lang="en-US" dirty="0"/>
          </a:p>
        </p:txBody>
      </p:sp>
      <p:sp>
        <p:nvSpPr>
          <p:cNvPr id="3" name="Content Placeholder 2"/>
          <p:cNvSpPr>
            <a:spLocks noGrp="1"/>
          </p:cNvSpPr>
          <p:nvPr>
            <p:ph sz="quarter" idx="10"/>
          </p:nvPr>
        </p:nvSpPr>
        <p:spPr/>
        <p:txBody>
          <a:bodyPr/>
          <a:lstStyle/>
          <a:p>
            <a:pPr marL="346075" lvl="0" indent="-346075">
              <a:spcBef>
                <a:spcPts val="100"/>
              </a:spcBef>
              <a:buFont typeface="+mj-lt"/>
              <a:buAutoNum type="arabicPeriod" startAt="9"/>
            </a:pPr>
            <a:r>
              <a:rPr lang="en-US" sz="2000" dirty="0"/>
              <a:t>How is Jesus described in verses 15 and 16, and how is this related to the looming battle?</a:t>
            </a:r>
            <a:endParaRPr lang="en-US" sz="2000" dirty="0" smtClean="0"/>
          </a:p>
          <a:p>
            <a:pPr marL="0" indent="0">
              <a:spcBef>
                <a:spcPts val="100"/>
              </a:spcBef>
              <a:buNone/>
            </a:pPr>
            <a:r>
              <a:rPr lang="en-US" sz="2000" i="1" dirty="0">
                <a:solidFill>
                  <a:srgbClr val="800000"/>
                </a:solidFill>
              </a:rPr>
              <a:t>Now </a:t>
            </a:r>
            <a:r>
              <a:rPr lang="en-US" sz="2000" b="1" i="1" dirty="0">
                <a:solidFill>
                  <a:srgbClr val="800000"/>
                </a:solidFill>
              </a:rPr>
              <a:t>out of His mouth goes a </a:t>
            </a:r>
            <a:r>
              <a:rPr lang="en-US" sz="2000" b="1" i="1" u="sng" dirty="0">
                <a:solidFill>
                  <a:srgbClr val="800000"/>
                </a:solidFill>
              </a:rPr>
              <a:t>sharp sword</a:t>
            </a:r>
            <a:r>
              <a:rPr lang="en-US" sz="2000" i="1" dirty="0">
                <a:solidFill>
                  <a:srgbClr val="800000"/>
                </a:solidFill>
              </a:rPr>
              <a:t>, that with it He should </a:t>
            </a:r>
            <a:r>
              <a:rPr lang="en-US" sz="2000" b="1" i="1" u="sng" dirty="0">
                <a:solidFill>
                  <a:srgbClr val="800000"/>
                </a:solidFill>
              </a:rPr>
              <a:t>strike</a:t>
            </a:r>
            <a:r>
              <a:rPr lang="en-US" sz="2000" b="1" i="1" dirty="0">
                <a:solidFill>
                  <a:srgbClr val="800000"/>
                </a:solidFill>
              </a:rPr>
              <a:t> the nations</a:t>
            </a:r>
            <a:r>
              <a:rPr lang="en-US" sz="2000" i="1" dirty="0">
                <a:solidFill>
                  <a:srgbClr val="800000"/>
                </a:solidFill>
              </a:rPr>
              <a:t>. And He Himself will </a:t>
            </a:r>
            <a:r>
              <a:rPr lang="en-US" sz="2000" b="1" i="1" u="sng" dirty="0">
                <a:solidFill>
                  <a:srgbClr val="800000"/>
                </a:solidFill>
              </a:rPr>
              <a:t>rule</a:t>
            </a:r>
            <a:r>
              <a:rPr lang="en-US" sz="2000" b="1" i="1" dirty="0">
                <a:solidFill>
                  <a:srgbClr val="800000"/>
                </a:solidFill>
              </a:rPr>
              <a:t> them with a rod of </a:t>
            </a:r>
            <a:r>
              <a:rPr lang="en-US" sz="2000" b="1" i="1" u="sng" dirty="0">
                <a:solidFill>
                  <a:srgbClr val="800000"/>
                </a:solidFill>
              </a:rPr>
              <a:t>iron</a:t>
            </a:r>
            <a:r>
              <a:rPr lang="en-US" sz="2000" i="1" dirty="0">
                <a:solidFill>
                  <a:srgbClr val="800000"/>
                </a:solidFill>
              </a:rPr>
              <a:t>. He Himself </a:t>
            </a:r>
            <a:r>
              <a:rPr lang="en-US" sz="2000" b="1" i="1" u="sng" dirty="0">
                <a:solidFill>
                  <a:srgbClr val="800000"/>
                </a:solidFill>
              </a:rPr>
              <a:t>treads</a:t>
            </a:r>
            <a:r>
              <a:rPr lang="en-US" sz="2000" b="1" i="1" dirty="0">
                <a:solidFill>
                  <a:srgbClr val="800000"/>
                </a:solidFill>
              </a:rPr>
              <a:t> the winepress of the fierceness and </a:t>
            </a:r>
            <a:r>
              <a:rPr lang="en-US" sz="2000" b="1" i="1" u="sng" dirty="0">
                <a:solidFill>
                  <a:srgbClr val="800000"/>
                </a:solidFill>
              </a:rPr>
              <a:t>wrath</a:t>
            </a:r>
            <a:r>
              <a:rPr lang="en-US" sz="2000" b="1" i="1" dirty="0">
                <a:solidFill>
                  <a:srgbClr val="800000"/>
                </a:solidFill>
              </a:rPr>
              <a:t> of Almighty God</a:t>
            </a:r>
            <a:r>
              <a:rPr lang="en-US" sz="2000" i="1" dirty="0" smtClean="0">
                <a:solidFill>
                  <a:srgbClr val="800000"/>
                </a:solidFill>
              </a:rPr>
              <a:t>.  And </a:t>
            </a:r>
            <a:r>
              <a:rPr lang="en-US" sz="2000" i="1" dirty="0">
                <a:solidFill>
                  <a:srgbClr val="800000"/>
                </a:solidFill>
              </a:rPr>
              <a:t>He has on His robe and on His thigh a name written: </a:t>
            </a:r>
            <a:r>
              <a:rPr lang="en-US" sz="2000" b="1" i="1" dirty="0">
                <a:solidFill>
                  <a:srgbClr val="800000"/>
                </a:solidFill>
              </a:rPr>
              <a:t>KING OF KINGS AND LORD OF LORDS</a:t>
            </a:r>
            <a:r>
              <a:rPr lang="en-US" sz="2000" i="1" dirty="0" smtClean="0">
                <a:solidFill>
                  <a:srgbClr val="800000"/>
                </a:solidFill>
              </a:rPr>
              <a:t>. </a:t>
            </a:r>
            <a:r>
              <a:rPr lang="en-US" sz="2000" dirty="0" smtClean="0"/>
              <a:t>(</a:t>
            </a:r>
            <a:r>
              <a:rPr lang="en-US" sz="2000" b="1" dirty="0" smtClean="0">
                <a:solidFill>
                  <a:srgbClr val="800000"/>
                </a:solidFill>
              </a:rPr>
              <a:t>Revelation 19:15-16</a:t>
            </a:r>
            <a:r>
              <a:rPr lang="en-US" sz="2000" dirty="0" smtClean="0"/>
              <a:t>)</a:t>
            </a:r>
          </a:p>
          <a:p>
            <a:pPr>
              <a:spcBef>
                <a:spcPts val="100"/>
              </a:spcBef>
            </a:pPr>
            <a:r>
              <a:rPr lang="en-US" sz="2000" dirty="0" smtClean="0"/>
              <a:t>Capable, intent &amp; active in exacting God’s wrath and judgment (</a:t>
            </a:r>
            <a:r>
              <a:rPr lang="en-US" sz="2000" b="1" dirty="0" smtClean="0">
                <a:solidFill>
                  <a:srgbClr val="800000"/>
                </a:solidFill>
              </a:rPr>
              <a:t>Jn.12:48</a:t>
            </a:r>
            <a:r>
              <a:rPr lang="en-US" sz="2000" dirty="0" smtClean="0"/>
              <a:t>; </a:t>
            </a:r>
            <a:r>
              <a:rPr lang="en-US" sz="2000" b="1" dirty="0" smtClean="0">
                <a:solidFill>
                  <a:srgbClr val="800000"/>
                </a:solidFill>
              </a:rPr>
              <a:t>Is.11:4</a:t>
            </a:r>
            <a:r>
              <a:rPr lang="en-US" sz="2000" dirty="0" smtClean="0"/>
              <a:t>).</a:t>
            </a:r>
          </a:p>
          <a:p>
            <a:pPr>
              <a:spcBef>
                <a:spcPts val="100"/>
              </a:spcBef>
            </a:pPr>
            <a:r>
              <a:rPr lang="en-US" sz="2000" dirty="0" smtClean="0"/>
              <a:t>No matter how much authority is given by the dragon to the beast, Jesus’ authority is greater in the kingdoms of men (</a:t>
            </a:r>
            <a:r>
              <a:rPr lang="en-US" sz="2000" b="1" dirty="0" smtClean="0">
                <a:solidFill>
                  <a:srgbClr val="800000"/>
                </a:solidFill>
              </a:rPr>
              <a:t>Matthew 28:18-20; Psalm 2; 110</a:t>
            </a:r>
            <a:r>
              <a:rPr lang="en-US" sz="2000" dirty="0" smtClean="0"/>
              <a:t>).</a:t>
            </a:r>
          </a:p>
          <a:p>
            <a:pPr>
              <a:spcBef>
                <a:spcPts val="100"/>
              </a:spcBef>
            </a:pPr>
            <a:r>
              <a:rPr lang="en-US" sz="2000" dirty="0" smtClean="0"/>
              <a:t>No matter how many kings or lords are subject to an emperor, all kings and lords ultimately bow to Jesus, and He will destroy those that seek to destroy Him and His people.</a:t>
            </a:r>
          </a:p>
          <a:p>
            <a:pPr>
              <a:spcBef>
                <a:spcPts val="100"/>
              </a:spcBef>
            </a:pPr>
            <a:r>
              <a:rPr lang="en-US" sz="2000" dirty="0" smtClean="0"/>
              <a:t>God and Jesus are merciful, but stubborn disobedience brings wrath (</a:t>
            </a:r>
            <a:r>
              <a:rPr lang="en-US" sz="2000" b="1" dirty="0" smtClean="0">
                <a:solidFill>
                  <a:srgbClr val="800000"/>
                </a:solidFill>
              </a:rPr>
              <a:t>Rom. 11:22</a:t>
            </a:r>
            <a:r>
              <a:rPr lang="en-US" sz="2000" dirty="0" smtClean="0"/>
              <a:t>).</a:t>
            </a:r>
          </a:p>
        </p:txBody>
      </p:sp>
    </p:spTree>
    <p:extLst>
      <p:ext uri="{BB962C8B-B14F-4D97-AF65-F5344CB8AC3E}">
        <p14:creationId xmlns:p14="http://schemas.microsoft.com/office/powerpoint/2010/main" val="2522775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500"/>
                                        <p:tgtEl>
                                          <p:spTgt spid="3">
                                            <p:txEl>
                                              <p:pRg st="5" end="5"/>
                                            </p:txEl>
                                          </p:spTgt>
                                        </p:tgtEl>
                                      </p:cBhvr>
                                    </p:animEffect>
                                  </p:childTnLst>
                                </p:cTn>
                              </p:par>
                            </p:childTnLst>
                          </p:cTn>
                        </p:par>
                        <p:par>
                          <p:cTn id="32" fill="hold">
                            <p:stCondLst>
                              <p:cond delay="500"/>
                            </p:stCondLst>
                            <p:childTnLst>
                              <p:par>
                                <p:cTn id="33" presetID="10" presetClass="entr" presetSubtype="0" fill="hold" grpId="0" nodeType="after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fade">
                                      <p:cBhvr>
                                        <p:cTn id="3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Treading Winepress of God’s Wrath</a:t>
            </a:r>
            <a:endParaRPr lang="en-US" dirty="0"/>
          </a:p>
        </p:txBody>
      </p:sp>
      <p:sp>
        <p:nvSpPr>
          <p:cNvPr id="3" name="Content Placeholder 2"/>
          <p:cNvSpPr>
            <a:spLocks noGrp="1"/>
          </p:cNvSpPr>
          <p:nvPr>
            <p:ph sz="quarter" idx="10"/>
          </p:nvPr>
        </p:nvSpPr>
        <p:spPr/>
        <p:txBody>
          <a:bodyPr/>
          <a:lstStyle/>
          <a:p>
            <a:pPr marL="0" indent="0">
              <a:buNone/>
            </a:pPr>
            <a:r>
              <a:rPr lang="en-US" sz="2000" i="1" dirty="0">
                <a:solidFill>
                  <a:srgbClr val="800000"/>
                </a:solidFill>
              </a:rPr>
              <a:t>Who is this who comes from Edom, With </a:t>
            </a:r>
            <a:r>
              <a:rPr lang="en-US" sz="2000" b="1" i="1" dirty="0">
                <a:solidFill>
                  <a:srgbClr val="800000"/>
                </a:solidFill>
              </a:rPr>
              <a:t>dyed garments </a:t>
            </a:r>
            <a:r>
              <a:rPr lang="en-US" sz="2000" i="1" dirty="0">
                <a:solidFill>
                  <a:srgbClr val="800000"/>
                </a:solidFill>
              </a:rPr>
              <a:t>from </a:t>
            </a:r>
            <a:r>
              <a:rPr lang="en-US" sz="2000" i="1" dirty="0" err="1">
                <a:solidFill>
                  <a:srgbClr val="800000"/>
                </a:solidFill>
              </a:rPr>
              <a:t>Bozrah</a:t>
            </a:r>
            <a:r>
              <a:rPr lang="en-US" sz="2000" i="1" dirty="0">
                <a:solidFill>
                  <a:srgbClr val="800000"/>
                </a:solidFill>
              </a:rPr>
              <a:t>, This One who is glorious in His apparel, Traveling in the </a:t>
            </a:r>
            <a:r>
              <a:rPr lang="en-US" sz="2000" b="1" i="1" dirty="0">
                <a:solidFill>
                  <a:srgbClr val="800000"/>
                </a:solidFill>
              </a:rPr>
              <a:t>greatness of His strength</a:t>
            </a:r>
            <a:r>
              <a:rPr lang="en-US" sz="2000" i="1" dirty="0" smtClean="0">
                <a:solidFill>
                  <a:srgbClr val="800000"/>
                </a:solidFill>
              </a:rPr>
              <a:t>? – “I </a:t>
            </a:r>
            <a:r>
              <a:rPr lang="en-US" sz="2000" i="1" dirty="0">
                <a:solidFill>
                  <a:srgbClr val="800000"/>
                </a:solidFill>
              </a:rPr>
              <a:t>who speak in righteousness, mighty to save</a:t>
            </a:r>
            <a:r>
              <a:rPr lang="en-US" sz="2000" i="1" dirty="0" smtClean="0">
                <a:solidFill>
                  <a:srgbClr val="800000"/>
                </a:solidFill>
              </a:rPr>
              <a:t>.”  </a:t>
            </a:r>
            <a:r>
              <a:rPr lang="en-US" sz="2000" i="1" dirty="0">
                <a:solidFill>
                  <a:srgbClr val="800000"/>
                </a:solidFill>
              </a:rPr>
              <a:t>Why is Your </a:t>
            </a:r>
            <a:r>
              <a:rPr lang="en-US" sz="2000" b="1" i="1" dirty="0">
                <a:solidFill>
                  <a:srgbClr val="800000"/>
                </a:solidFill>
              </a:rPr>
              <a:t>apparel red</a:t>
            </a:r>
            <a:r>
              <a:rPr lang="en-US" sz="2000" i="1" dirty="0">
                <a:solidFill>
                  <a:srgbClr val="800000"/>
                </a:solidFill>
              </a:rPr>
              <a:t>, And </a:t>
            </a:r>
            <a:r>
              <a:rPr lang="en-US" sz="2000" b="1" i="1" dirty="0">
                <a:solidFill>
                  <a:srgbClr val="800000"/>
                </a:solidFill>
              </a:rPr>
              <a:t>Your garments like one who </a:t>
            </a:r>
            <a:r>
              <a:rPr lang="en-US" sz="2000" b="1" i="1" u="sng" dirty="0">
                <a:solidFill>
                  <a:srgbClr val="800000"/>
                </a:solidFill>
              </a:rPr>
              <a:t>treads in the winepress</a:t>
            </a:r>
            <a:r>
              <a:rPr lang="en-US" sz="2000" i="1" dirty="0" smtClean="0">
                <a:solidFill>
                  <a:srgbClr val="800000"/>
                </a:solidFill>
              </a:rPr>
              <a:t>?  “I </a:t>
            </a:r>
            <a:r>
              <a:rPr lang="en-US" sz="2000" i="1" dirty="0">
                <a:solidFill>
                  <a:srgbClr val="800000"/>
                </a:solidFill>
              </a:rPr>
              <a:t>have </a:t>
            </a:r>
            <a:r>
              <a:rPr lang="en-US" sz="2000" b="1" i="1" dirty="0">
                <a:solidFill>
                  <a:srgbClr val="800000"/>
                </a:solidFill>
              </a:rPr>
              <a:t>trodden the winepress </a:t>
            </a:r>
            <a:r>
              <a:rPr lang="en-US" sz="2000" i="1" dirty="0">
                <a:solidFill>
                  <a:srgbClr val="800000"/>
                </a:solidFill>
              </a:rPr>
              <a:t>alone, And from the peoples no one was with Me. For I have </a:t>
            </a:r>
            <a:r>
              <a:rPr lang="en-US" sz="2000" b="1" i="1" dirty="0">
                <a:solidFill>
                  <a:srgbClr val="800000"/>
                </a:solidFill>
              </a:rPr>
              <a:t>trodden them in </a:t>
            </a:r>
            <a:r>
              <a:rPr lang="en-US" sz="2000" b="1" i="1" u="sng" dirty="0">
                <a:solidFill>
                  <a:srgbClr val="800000"/>
                </a:solidFill>
              </a:rPr>
              <a:t>My anger</a:t>
            </a:r>
            <a:r>
              <a:rPr lang="en-US" sz="2000" i="1" dirty="0">
                <a:solidFill>
                  <a:srgbClr val="800000"/>
                </a:solidFill>
              </a:rPr>
              <a:t>, And </a:t>
            </a:r>
            <a:r>
              <a:rPr lang="en-US" sz="2000" b="1" i="1" u="sng" dirty="0">
                <a:solidFill>
                  <a:srgbClr val="800000"/>
                </a:solidFill>
              </a:rPr>
              <a:t>trampled them in My fury</a:t>
            </a:r>
            <a:r>
              <a:rPr lang="en-US" sz="2000" b="1" i="1" dirty="0">
                <a:solidFill>
                  <a:srgbClr val="800000"/>
                </a:solidFill>
              </a:rPr>
              <a:t>; Their </a:t>
            </a:r>
            <a:r>
              <a:rPr lang="en-US" sz="2000" b="1" i="1" u="sng" dirty="0">
                <a:solidFill>
                  <a:srgbClr val="800000"/>
                </a:solidFill>
              </a:rPr>
              <a:t>blood is sprinkled upon My garments</a:t>
            </a:r>
            <a:r>
              <a:rPr lang="en-US" sz="2000" b="1" i="1" dirty="0">
                <a:solidFill>
                  <a:srgbClr val="800000"/>
                </a:solidFill>
              </a:rPr>
              <a:t>, And I have stained all My robes</a:t>
            </a:r>
            <a:r>
              <a:rPr lang="en-US" sz="2000" i="1" dirty="0" smtClean="0">
                <a:solidFill>
                  <a:srgbClr val="800000"/>
                </a:solidFill>
              </a:rPr>
              <a:t>.  For </a:t>
            </a:r>
            <a:r>
              <a:rPr lang="en-US" sz="2000" b="1" i="1" dirty="0">
                <a:solidFill>
                  <a:srgbClr val="800000"/>
                </a:solidFill>
              </a:rPr>
              <a:t>the </a:t>
            </a:r>
            <a:r>
              <a:rPr lang="en-US" sz="2000" b="1" i="1" u="sng" dirty="0">
                <a:solidFill>
                  <a:srgbClr val="800000"/>
                </a:solidFill>
              </a:rPr>
              <a:t>day of vengeance</a:t>
            </a:r>
            <a:r>
              <a:rPr lang="en-US" sz="2000" b="1" i="1" dirty="0">
                <a:solidFill>
                  <a:srgbClr val="800000"/>
                </a:solidFill>
              </a:rPr>
              <a:t> is in My heart</a:t>
            </a:r>
            <a:r>
              <a:rPr lang="en-US" sz="2000" i="1" dirty="0">
                <a:solidFill>
                  <a:srgbClr val="800000"/>
                </a:solidFill>
              </a:rPr>
              <a:t>, And the year of My redeemed has come</a:t>
            </a:r>
            <a:r>
              <a:rPr lang="en-US" sz="2000" i="1" dirty="0" smtClean="0">
                <a:solidFill>
                  <a:srgbClr val="800000"/>
                </a:solidFill>
              </a:rPr>
              <a:t>.  I </a:t>
            </a:r>
            <a:r>
              <a:rPr lang="en-US" sz="2000" i="1" dirty="0">
                <a:solidFill>
                  <a:srgbClr val="800000"/>
                </a:solidFill>
              </a:rPr>
              <a:t>looked, but there was no one to help, And I wondered That there was no one to uphold; Therefore My own arm brought salvation for Me; And My own fury, it sustained Me</a:t>
            </a:r>
            <a:r>
              <a:rPr lang="en-US" sz="2000" i="1" dirty="0" smtClean="0">
                <a:solidFill>
                  <a:srgbClr val="800000"/>
                </a:solidFill>
              </a:rPr>
              <a:t>.  I </a:t>
            </a:r>
            <a:r>
              <a:rPr lang="en-US" sz="2000" i="1" dirty="0">
                <a:solidFill>
                  <a:srgbClr val="800000"/>
                </a:solidFill>
              </a:rPr>
              <a:t>have </a:t>
            </a:r>
            <a:r>
              <a:rPr lang="en-US" sz="2000" b="1" i="1" u="sng" dirty="0">
                <a:solidFill>
                  <a:srgbClr val="800000"/>
                </a:solidFill>
              </a:rPr>
              <a:t>trodden down</a:t>
            </a:r>
            <a:r>
              <a:rPr lang="en-US" sz="2000" b="1" i="1" dirty="0">
                <a:solidFill>
                  <a:srgbClr val="800000"/>
                </a:solidFill>
              </a:rPr>
              <a:t> the peoples in My anger, Made them </a:t>
            </a:r>
            <a:r>
              <a:rPr lang="en-US" sz="2000" b="1" i="1" u="sng" dirty="0">
                <a:solidFill>
                  <a:srgbClr val="800000"/>
                </a:solidFill>
              </a:rPr>
              <a:t>drunk in My fury</a:t>
            </a:r>
            <a:r>
              <a:rPr lang="en-US" sz="2000" i="1" dirty="0">
                <a:solidFill>
                  <a:srgbClr val="800000"/>
                </a:solidFill>
              </a:rPr>
              <a:t>, And brought down their strength to the earth</a:t>
            </a:r>
            <a:r>
              <a:rPr lang="en-US" sz="2000" i="1" dirty="0" smtClean="0">
                <a:solidFill>
                  <a:srgbClr val="800000"/>
                </a:solidFill>
              </a:rPr>
              <a:t>.” </a:t>
            </a:r>
            <a:r>
              <a:rPr lang="en-US" sz="2000" dirty="0"/>
              <a:t>(</a:t>
            </a:r>
            <a:r>
              <a:rPr lang="en-US" sz="2000" b="1" dirty="0">
                <a:solidFill>
                  <a:srgbClr val="800000"/>
                </a:solidFill>
              </a:rPr>
              <a:t>Isaiah </a:t>
            </a:r>
            <a:r>
              <a:rPr lang="en-US" sz="2000" b="1" dirty="0" smtClean="0">
                <a:solidFill>
                  <a:srgbClr val="800000"/>
                </a:solidFill>
              </a:rPr>
              <a:t>63:1-6</a:t>
            </a:r>
            <a:r>
              <a:rPr lang="en-US" sz="2000" dirty="0" smtClean="0"/>
              <a:t>)</a:t>
            </a:r>
          </a:p>
          <a:p>
            <a:r>
              <a:rPr lang="en-US" sz="2000" dirty="0" smtClean="0"/>
              <a:t>Prophecy foretells Edom’s destruction by Babylon and Greece – not end of world.</a:t>
            </a:r>
          </a:p>
          <a:p>
            <a:r>
              <a:rPr lang="en-US" sz="2000" dirty="0" smtClean="0"/>
              <a:t>See also </a:t>
            </a:r>
            <a:r>
              <a:rPr lang="en-US" sz="2000" b="1" dirty="0" smtClean="0">
                <a:solidFill>
                  <a:srgbClr val="800000"/>
                </a:solidFill>
              </a:rPr>
              <a:t>Revelation 14:17-20 </a:t>
            </a:r>
            <a:r>
              <a:rPr lang="en-US" sz="2000" dirty="0" smtClean="0"/>
              <a:t>and </a:t>
            </a:r>
            <a:r>
              <a:rPr lang="en-US" sz="2000" b="1" dirty="0">
                <a:solidFill>
                  <a:srgbClr val="800000"/>
                </a:solidFill>
              </a:rPr>
              <a:t>Lamentation 1:15; Joel </a:t>
            </a:r>
            <a:r>
              <a:rPr lang="en-US" sz="2000" b="1" dirty="0" smtClean="0">
                <a:solidFill>
                  <a:srgbClr val="800000"/>
                </a:solidFill>
              </a:rPr>
              <a:t>3:9-16</a:t>
            </a:r>
            <a:r>
              <a:rPr lang="en-US" sz="2000" dirty="0" smtClean="0"/>
              <a:t>.</a:t>
            </a:r>
            <a:endParaRPr lang="en-US" sz="2000" dirty="0"/>
          </a:p>
        </p:txBody>
      </p:sp>
    </p:spTree>
    <p:extLst>
      <p:ext uri="{BB962C8B-B14F-4D97-AF65-F5344CB8AC3E}">
        <p14:creationId xmlns:p14="http://schemas.microsoft.com/office/powerpoint/2010/main" val="3610138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smtClean="0"/>
              <a:t>The Battle of Armageddon</a:t>
            </a:r>
          </a:p>
          <a:p>
            <a:r>
              <a:rPr lang="en-US" dirty="0" smtClean="0"/>
              <a:t>Revelation 19:17-21</a:t>
            </a:r>
            <a:endParaRPr lang="en-US" dirty="0"/>
          </a:p>
        </p:txBody>
      </p:sp>
    </p:spTree>
    <p:extLst>
      <p:ext uri="{BB962C8B-B14F-4D97-AF65-F5344CB8AC3E}">
        <p14:creationId xmlns:p14="http://schemas.microsoft.com/office/powerpoint/2010/main" val="20903222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 Alternative Supper</a:t>
            </a:r>
            <a:endParaRPr lang="en-US" dirty="0"/>
          </a:p>
        </p:txBody>
      </p:sp>
      <p:sp>
        <p:nvSpPr>
          <p:cNvPr id="3" name="Content Placeholder 2"/>
          <p:cNvSpPr>
            <a:spLocks noGrp="1"/>
          </p:cNvSpPr>
          <p:nvPr>
            <p:ph sz="quarter" idx="10"/>
          </p:nvPr>
        </p:nvSpPr>
        <p:spPr/>
        <p:txBody>
          <a:bodyPr/>
          <a:lstStyle/>
          <a:p>
            <a:pPr marL="346075" lvl="0" indent="-346075">
              <a:buFont typeface="+mj-lt"/>
              <a:buAutoNum type="arabicPeriod" startAt="10"/>
            </a:pPr>
            <a:r>
              <a:rPr lang="en-US" sz="2000" dirty="0"/>
              <a:t>Is the </a:t>
            </a:r>
            <a:r>
              <a:rPr lang="en-US" sz="2000" i="1" dirty="0">
                <a:solidFill>
                  <a:srgbClr val="800000"/>
                </a:solidFill>
              </a:rPr>
              <a:t>“feast”</a:t>
            </a:r>
            <a:r>
              <a:rPr lang="en-US" sz="2000" dirty="0"/>
              <a:t> described in this section the same as the </a:t>
            </a:r>
            <a:r>
              <a:rPr lang="en-US" sz="2000" i="1" dirty="0">
                <a:solidFill>
                  <a:srgbClr val="800000"/>
                </a:solidFill>
              </a:rPr>
              <a:t>“marriage supper of the Lamb”</a:t>
            </a:r>
            <a:r>
              <a:rPr lang="en-US" sz="2000" dirty="0">
                <a:solidFill>
                  <a:srgbClr val="800000"/>
                </a:solidFill>
              </a:rPr>
              <a:t> </a:t>
            </a:r>
            <a:r>
              <a:rPr lang="en-US" sz="2000" dirty="0"/>
              <a:t>mentioned verse 9?  Explain.</a:t>
            </a:r>
            <a:endParaRPr lang="en-US" sz="2000" dirty="0" smtClean="0"/>
          </a:p>
          <a:p>
            <a:pPr marL="0" indent="0">
              <a:buNone/>
            </a:pPr>
            <a:r>
              <a:rPr lang="en-US" sz="2000" i="1" dirty="0">
                <a:solidFill>
                  <a:srgbClr val="800000"/>
                </a:solidFill>
              </a:rPr>
              <a:t>Then I saw an angel </a:t>
            </a:r>
            <a:r>
              <a:rPr lang="en-US" sz="2000" b="1" i="1" dirty="0">
                <a:solidFill>
                  <a:srgbClr val="800000"/>
                </a:solidFill>
              </a:rPr>
              <a:t>standing in the sun</a:t>
            </a:r>
            <a:r>
              <a:rPr lang="en-US" sz="2000" i="1" dirty="0">
                <a:solidFill>
                  <a:srgbClr val="800000"/>
                </a:solidFill>
              </a:rPr>
              <a:t>; and he cried with a loud voice, saying to </a:t>
            </a:r>
            <a:r>
              <a:rPr lang="en-US" sz="2000" b="1" i="1" dirty="0">
                <a:solidFill>
                  <a:srgbClr val="800000"/>
                </a:solidFill>
              </a:rPr>
              <a:t>all the birds</a:t>
            </a:r>
            <a:r>
              <a:rPr lang="en-US" sz="2000" i="1" dirty="0">
                <a:solidFill>
                  <a:srgbClr val="800000"/>
                </a:solidFill>
              </a:rPr>
              <a:t> that fly in the midst of heaven, “Come and gather together </a:t>
            </a:r>
            <a:r>
              <a:rPr lang="en-US" sz="2000" b="1" i="1" dirty="0">
                <a:solidFill>
                  <a:srgbClr val="800000"/>
                </a:solidFill>
              </a:rPr>
              <a:t>for </a:t>
            </a:r>
            <a:r>
              <a:rPr lang="en-US" sz="2000" b="1" i="1" u="sng" dirty="0">
                <a:solidFill>
                  <a:srgbClr val="800000"/>
                </a:solidFill>
              </a:rPr>
              <a:t>the supper of the great God</a:t>
            </a:r>
            <a:r>
              <a:rPr lang="en-US" sz="2000" b="1" i="1" dirty="0">
                <a:solidFill>
                  <a:srgbClr val="800000"/>
                </a:solidFill>
              </a:rPr>
              <a:t>, that you may eat the flesh of kings</a:t>
            </a:r>
            <a:r>
              <a:rPr lang="en-US" sz="2000" i="1" dirty="0">
                <a:solidFill>
                  <a:srgbClr val="800000"/>
                </a:solidFill>
              </a:rPr>
              <a:t>, the </a:t>
            </a:r>
            <a:r>
              <a:rPr lang="en-US" sz="2000" b="1" i="1" dirty="0">
                <a:solidFill>
                  <a:srgbClr val="800000"/>
                </a:solidFill>
              </a:rPr>
              <a:t>flesh of captains</a:t>
            </a:r>
            <a:r>
              <a:rPr lang="en-US" sz="2000" i="1" dirty="0">
                <a:solidFill>
                  <a:srgbClr val="800000"/>
                </a:solidFill>
              </a:rPr>
              <a:t>, the </a:t>
            </a:r>
            <a:r>
              <a:rPr lang="en-US" sz="2000" b="1" i="1" dirty="0">
                <a:solidFill>
                  <a:srgbClr val="800000"/>
                </a:solidFill>
              </a:rPr>
              <a:t>flesh of mighty men</a:t>
            </a:r>
            <a:r>
              <a:rPr lang="en-US" sz="2000" i="1" dirty="0">
                <a:solidFill>
                  <a:srgbClr val="800000"/>
                </a:solidFill>
              </a:rPr>
              <a:t>, the </a:t>
            </a:r>
            <a:r>
              <a:rPr lang="en-US" sz="2000" b="1" i="1" dirty="0">
                <a:solidFill>
                  <a:srgbClr val="800000"/>
                </a:solidFill>
              </a:rPr>
              <a:t>flesh of horses </a:t>
            </a:r>
            <a:r>
              <a:rPr lang="en-US" sz="2000" i="1" dirty="0">
                <a:solidFill>
                  <a:srgbClr val="800000"/>
                </a:solidFill>
              </a:rPr>
              <a:t>and of those who sit on them, and the </a:t>
            </a:r>
            <a:r>
              <a:rPr lang="en-US" sz="2000" b="1" i="1" dirty="0">
                <a:solidFill>
                  <a:srgbClr val="800000"/>
                </a:solidFill>
              </a:rPr>
              <a:t>flesh of all people</a:t>
            </a:r>
            <a:r>
              <a:rPr lang="en-US" sz="2000" i="1" dirty="0">
                <a:solidFill>
                  <a:srgbClr val="800000"/>
                </a:solidFill>
              </a:rPr>
              <a:t>, free and slave, both small and great.”  </a:t>
            </a:r>
            <a:r>
              <a:rPr lang="en-US" sz="2000" dirty="0"/>
              <a:t>(</a:t>
            </a:r>
            <a:r>
              <a:rPr lang="en-US" sz="2000" b="1" dirty="0">
                <a:solidFill>
                  <a:srgbClr val="800000"/>
                </a:solidFill>
              </a:rPr>
              <a:t>Revelation 19:17-18</a:t>
            </a:r>
            <a:r>
              <a:rPr lang="en-US" sz="2000" dirty="0"/>
              <a:t>)</a:t>
            </a:r>
          </a:p>
          <a:p>
            <a:r>
              <a:rPr lang="en-US" sz="2000" dirty="0" smtClean="0"/>
              <a:t>No, this </a:t>
            </a:r>
            <a:r>
              <a:rPr lang="en-US" sz="2000" i="1" dirty="0" smtClean="0">
                <a:solidFill>
                  <a:srgbClr val="800000"/>
                </a:solidFill>
              </a:rPr>
              <a:t>“feast”</a:t>
            </a:r>
            <a:r>
              <a:rPr lang="en-US" sz="2000" dirty="0" smtClean="0"/>
              <a:t> stands in stark </a:t>
            </a:r>
            <a:r>
              <a:rPr lang="en-US" sz="2000" b="1" i="1" dirty="0" smtClean="0"/>
              <a:t>contrast</a:t>
            </a:r>
            <a:r>
              <a:rPr lang="en-US" sz="2000" dirty="0" smtClean="0"/>
              <a:t> to the </a:t>
            </a:r>
            <a:r>
              <a:rPr lang="en-US" sz="2000" i="1" dirty="0" smtClean="0">
                <a:solidFill>
                  <a:srgbClr val="800000"/>
                </a:solidFill>
              </a:rPr>
              <a:t>“marriage feast”</a:t>
            </a:r>
            <a:r>
              <a:rPr lang="en-US" sz="2000" dirty="0" smtClean="0"/>
              <a:t>.  It is the only alternative.  No middle ground (</a:t>
            </a:r>
            <a:r>
              <a:rPr lang="en-US" sz="2000" b="1" dirty="0" smtClean="0">
                <a:solidFill>
                  <a:srgbClr val="800000"/>
                </a:solidFill>
              </a:rPr>
              <a:t>Matthew 12:30</a:t>
            </a:r>
            <a:r>
              <a:rPr lang="en-US" sz="2000" dirty="0" smtClean="0"/>
              <a:t>).</a:t>
            </a:r>
          </a:p>
          <a:p>
            <a:r>
              <a:rPr lang="en-US" sz="2000" dirty="0" smtClean="0"/>
              <a:t>For a sacrifice to be left to the birds was to allow it to ruin (</a:t>
            </a:r>
            <a:r>
              <a:rPr lang="en-US" sz="2000" b="1" dirty="0" smtClean="0">
                <a:solidFill>
                  <a:srgbClr val="800000"/>
                </a:solidFill>
              </a:rPr>
              <a:t>Genesis 15:9-12</a:t>
            </a:r>
            <a:r>
              <a:rPr lang="en-US" sz="2000" dirty="0" smtClean="0"/>
              <a:t>).</a:t>
            </a:r>
          </a:p>
          <a:p>
            <a:r>
              <a:rPr lang="en-US" sz="2000" dirty="0" smtClean="0"/>
              <a:t>To not be buried was a shameful disgrace (</a:t>
            </a:r>
            <a:r>
              <a:rPr lang="en-US" sz="2000" b="1" dirty="0" smtClean="0">
                <a:solidFill>
                  <a:srgbClr val="800000"/>
                </a:solidFill>
              </a:rPr>
              <a:t>Jeremiah 7:33; 16:3-4; 22:18-19</a:t>
            </a:r>
            <a:r>
              <a:rPr lang="en-US" sz="2000" dirty="0" smtClean="0"/>
              <a:t>).</a:t>
            </a:r>
          </a:p>
        </p:txBody>
      </p:sp>
    </p:spTree>
    <p:extLst>
      <p:ext uri="{BB962C8B-B14F-4D97-AF65-F5344CB8AC3E}">
        <p14:creationId xmlns:p14="http://schemas.microsoft.com/office/powerpoint/2010/main" val="925225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Feast for Birds of Heaven</a:t>
            </a:r>
            <a:endParaRPr lang="en-US" dirty="0"/>
          </a:p>
        </p:txBody>
      </p:sp>
      <p:sp>
        <p:nvSpPr>
          <p:cNvPr id="3" name="Content Placeholder 2"/>
          <p:cNvSpPr>
            <a:spLocks noGrp="1"/>
          </p:cNvSpPr>
          <p:nvPr>
            <p:ph sz="quarter" idx="10"/>
          </p:nvPr>
        </p:nvSpPr>
        <p:spPr/>
        <p:txBody>
          <a:bodyPr/>
          <a:lstStyle/>
          <a:p>
            <a:pPr marL="0" indent="0">
              <a:buNone/>
            </a:pPr>
            <a:r>
              <a:rPr lang="en-US" sz="2000" i="1" dirty="0" smtClean="0">
                <a:solidFill>
                  <a:srgbClr val="800000"/>
                </a:solidFill>
              </a:rPr>
              <a:t>“You </a:t>
            </a:r>
            <a:r>
              <a:rPr lang="en-US" sz="2000" i="1" dirty="0">
                <a:solidFill>
                  <a:srgbClr val="800000"/>
                </a:solidFill>
              </a:rPr>
              <a:t>shall fall upon the mountains of Israel, you and all your troops and the peoples who are with you; </a:t>
            </a:r>
            <a:r>
              <a:rPr lang="en-US" sz="2000" b="1" i="1" dirty="0">
                <a:solidFill>
                  <a:srgbClr val="800000"/>
                </a:solidFill>
              </a:rPr>
              <a:t>I will give you to </a:t>
            </a:r>
            <a:r>
              <a:rPr lang="en-US" sz="2000" b="1" i="1" u="sng" dirty="0">
                <a:solidFill>
                  <a:srgbClr val="800000"/>
                </a:solidFill>
              </a:rPr>
              <a:t>birds of prey</a:t>
            </a:r>
            <a:r>
              <a:rPr lang="en-US" sz="2000" b="1" i="1" dirty="0">
                <a:solidFill>
                  <a:srgbClr val="800000"/>
                </a:solidFill>
              </a:rPr>
              <a:t> of every sort and to the beasts of the field </a:t>
            </a:r>
            <a:r>
              <a:rPr lang="en-US" sz="2000" b="1" i="1" u="sng" dirty="0">
                <a:solidFill>
                  <a:srgbClr val="800000"/>
                </a:solidFill>
              </a:rPr>
              <a:t>to be devoured</a:t>
            </a:r>
            <a:r>
              <a:rPr lang="en-US" sz="2000" i="1" dirty="0" smtClean="0">
                <a:solidFill>
                  <a:srgbClr val="800000"/>
                </a:solidFill>
              </a:rPr>
              <a:t>.  You </a:t>
            </a:r>
            <a:r>
              <a:rPr lang="en-US" sz="2000" i="1" dirty="0">
                <a:solidFill>
                  <a:srgbClr val="800000"/>
                </a:solidFill>
              </a:rPr>
              <a:t>shall </a:t>
            </a:r>
            <a:r>
              <a:rPr lang="en-US" sz="2000" b="1" i="1" dirty="0">
                <a:solidFill>
                  <a:srgbClr val="800000"/>
                </a:solidFill>
              </a:rPr>
              <a:t>fall on the </a:t>
            </a:r>
            <a:r>
              <a:rPr lang="en-US" sz="2000" b="1" i="1" u="sng" dirty="0">
                <a:solidFill>
                  <a:srgbClr val="800000"/>
                </a:solidFill>
              </a:rPr>
              <a:t>open field</a:t>
            </a:r>
            <a:r>
              <a:rPr lang="en-US" sz="2000" i="1" dirty="0">
                <a:solidFill>
                  <a:srgbClr val="800000"/>
                </a:solidFill>
              </a:rPr>
              <a:t>; for I have spoken</a:t>
            </a:r>
            <a:r>
              <a:rPr lang="en-US" sz="2000" i="1" dirty="0" smtClean="0">
                <a:solidFill>
                  <a:srgbClr val="800000"/>
                </a:solidFill>
              </a:rPr>
              <a:t>,” </a:t>
            </a:r>
            <a:r>
              <a:rPr lang="en-US" sz="2000" i="1" dirty="0">
                <a:solidFill>
                  <a:srgbClr val="800000"/>
                </a:solidFill>
              </a:rPr>
              <a:t>says the Lord </a:t>
            </a:r>
            <a:r>
              <a:rPr lang="en-US" sz="2000" i="1" dirty="0" smtClean="0">
                <a:solidFill>
                  <a:srgbClr val="800000"/>
                </a:solidFill>
              </a:rPr>
              <a:t>GOD. … And </a:t>
            </a:r>
            <a:r>
              <a:rPr lang="en-US" sz="2000" i="1" dirty="0">
                <a:solidFill>
                  <a:srgbClr val="800000"/>
                </a:solidFill>
              </a:rPr>
              <a:t>as for you, son of man, thus says the Lord GOD</a:t>
            </a:r>
            <a:r>
              <a:rPr lang="en-US" sz="2000" i="1" dirty="0" smtClean="0">
                <a:solidFill>
                  <a:srgbClr val="800000"/>
                </a:solidFill>
              </a:rPr>
              <a:t>, ‘</a:t>
            </a:r>
            <a:r>
              <a:rPr lang="en-US" sz="2000" b="1" i="1" u="sng" dirty="0" smtClean="0">
                <a:solidFill>
                  <a:srgbClr val="800000"/>
                </a:solidFill>
              </a:rPr>
              <a:t>Speak</a:t>
            </a:r>
            <a:r>
              <a:rPr lang="en-US" sz="2000" b="1" i="1" dirty="0" smtClean="0">
                <a:solidFill>
                  <a:srgbClr val="800000"/>
                </a:solidFill>
              </a:rPr>
              <a:t> </a:t>
            </a:r>
            <a:r>
              <a:rPr lang="en-US" sz="2000" b="1" i="1" dirty="0">
                <a:solidFill>
                  <a:srgbClr val="800000"/>
                </a:solidFill>
              </a:rPr>
              <a:t>to every sort of </a:t>
            </a:r>
            <a:r>
              <a:rPr lang="en-US" sz="2000" b="1" i="1" u="sng" dirty="0">
                <a:solidFill>
                  <a:srgbClr val="800000"/>
                </a:solidFill>
              </a:rPr>
              <a:t>bird</a:t>
            </a:r>
            <a:r>
              <a:rPr lang="en-US" sz="2000" i="1" dirty="0">
                <a:solidFill>
                  <a:srgbClr val="800000"/>
                </a:solidFill>
              </a:rPr>
              <a:t> and to every beast of the field: </a:t>
            </a:r>
            <a:r>
              <a:rPr lang="en-US" sz="2000" i="1" dirty="0" smtClean="0">
                <a:solidFill>
                  <a:srgbClr val="800000"/>
                </a:solidFill>
              </a:rPr>
              <a:t>“Assemble </a:t>
            </a:r>
            <a:r>
              <a:rPr lang="en-US" sz="2000" i="1" dirty="0">
                <a:solidFill>
                  <a:srgbClr val="800000"/>
                </a:solidFill>
              </a:rPr>
              <a:t>yourselves and come; </a:t>
            </a:r>
            <a:r>
              <a:rPr lang="en-US" sz="2000" b="1" i="1" dirty="0">
                <a:solidFill>
                  <a:srgbClr val="800000"/>
                </a:solidFill>
              </a:rPr>
              <a:t>Gather together </a:t>
            </a:r>
            <a:r>
              <a:rPr lang="en-US" sz="2000" i="1" dirty="0">
                <a:solidFill>
                  <a:srgbClr val="800000"/>
                </a:solidFill>
              </a:rPr>
              <a:t>from all sides </a:t>
            </a:r>
            <a:r>
              <a:rPr lang="en-US" sz="2000" b="1" i="1" dirty="0">
                <a:solidFill>
                  <a:srgbClr val="800000"/>
                </a:solidFill>
              </a:rPr>
              <a:t>to My sacrificial meal </a:t>
            </a:r>
            <a:r>
              <a:rPr lang="en-US" sz="2000" i="1" dirty="0">
                <a:solidFill>
                  <a:srgbClr val="800000"/>
                </a:solidFill>
              </a:rPr>
              <a:t>Which I am sacrificing for you, </a:t>
            </a:r>
            <a:r>
              <a:rPr lang="en-US" sz="2000" b="1" i="1" dirty="0">
                <a:solidFill>
                  <a:srgbClr val="800000"/>
                </a:solidFill>
              </a:rPr>
              <a:t>A great sacrificial meal</a:t>
            </a:r>
            <a:r>
              <a:rPr lang="en-US" sz="2000" i="1" dirty="0">
                <a:solidFill>
                  <a:srgbClr val="800000"/>
                </a:solidFill>
              </a:rPr>
              <a:t> on the mountains of Israel, That you may </a:t>
            </a:r>
            <a:r>
              <a:rPr lang="en-US" sz="2000" b="1" i="1" dirty="0">
                <a:solidFill>
                  <a:srgbClr val="800000"/>
                </a:solidFill>
              </a:rPr>
              <a:t>eat flesh and drink blood</a:t>
            </a:r>
            <a:r>
              <a:rPr lang="en-US" sz="2000" i="1" dirty="0" smtClean="0">
                <a:solidFill>
                  <a:srgbClr val="800000"/>
                </a:solidFill>
              </a:rPr>
              <a:t>. You </a:t>
            </a:r>
            <a:r>
              <a:rPr lang="en-US" sz="2000" i="1" dirty="0">
                <a:solidFill>
                  <a:srgbClr val="800000"/>
                </a:solidFill>
              </a:rPr>
              <a:t>shall </a:t>
            </a:r>
            <a:r>
              <a:rPr lang="en-US" sz="2000" b="1" i="1" dirty="0">
                <a:solidFill>
                  <a:srgbClr val="800000"/>
                </a:solidFill>
              </a:rPr>
              <a:t>eat the flesh of the mighty</a:t>
            </a:r>
            <a:r>
              <a:rPr lang="en-US" sz="2000" i="1" dirty="0">
                <a:solidFill>
                  <a:srgbClr val="800000"/>
                </a:solidFill>
              </a:rPr>
              <a:t>, </a:t>
            </a:r>
            <a:r>
              <a:rPr lang="en-US" sz="2000" b="1" i="1" dirty="0">
                <a:solidFill>
                  <a:srgbClr val="800000"/>
                </a:solidFill>
              </a:rPr>
              <a:t>Drink the blood of the princes </a:t>
            </a:r>
            <a:r>
              <a:rPr lang="en-US" sz="2000" i="1" dirty="0">
                <a:solidFill>
                  <a:srgbClr val="800000"/>
                </a:solidFill>
              </a:rPr>
              <a:t>of the earth, Of rams and lambs, Of goats and bulls, All of them fatlings of Bashan</a:t>
            </a:r>
            <a:r>
              <a:rPr lang="en-US" sz="2000" i="1" dirty="0" smtClean="0">
                <a:solidFill>
                  <a:srgbClr val="800000"/>
                </a:solidFill>
              </a:rPr>
              <a:t>.  You </a:t>
            </a:r>
            <a:r>
              <a:rPr lang="en-US" sz="2000" i="1" dirty="0">
                <a:solidFill>
                  <a:srgbClr val="800000"/>
                </a:solidFill>
              </a:rPr>
              <a:t>shall </a:t>
            </a:r>
            <a:r>
              <a:rPr lang="en-US" sz="2000" b="1" i="1" dirty="0">
                <a:solidFill>
                  <a:srgbClr val="800000"/>
                </a:solidFill>
              </a:rPr>
              <a:t>eat fat till you are full</a:t>
            </a:r>
            <a:r>
              <a:rPr lang="en-US" sz="2000" i="1" dirty="0">
                <a:solidFill>
                  <a:srgbClr val="800000"/>
                </a:solidFill>
              </a:rPr>
              <a:t>, And </a:t>
            </a:r>
            <a:r>
              <a:rPr lang="en-US" sz="2000" b="1" i="1" dirty="0">
                <a:solidFill>
                  <a:srgbClr val="800000"/>
                </a:solidFill>
              </a:rPr>
              <a:t>drink blood till you are drunk, At </a:t>
            </a:r>
            <a:r>
              <a:rPr lang="en-US" sz="2000" b="1" i="1" u="sng" dirty="0">
                <a:solidFill>
                  <a:srgbClr val="800000"/>
                </a:solidFill>
              </a:rPr>
              <a:t>My sacrificial meal</a:t>
            </a:r>
            <a:r>
              <a:rPr lang="en-US" sz="2000" b="1" i="1" dirty="0">
                <a:solidFill>
                  <a:srgbClr val="800000"/>
                </a:solidFill>
              </a:rPr>
              <a:t> </a:t>
            </a:r>
            <a:r>
              <a:rPr lang="en-US" sz="2000" i="1" dirty="0">
                <a:solidFill>
                  <a:srgbClr val="800000"/>
                </a:solidFill>
              </a:rPr>
              <a:t>Which I am sacrificing for you</a:t>
            </a:r>
            <a:r>
              <a:rPr lang="en-US" sz="2000" i="1" dirty="0" smtClean="0">
                <a:solidFill>
                  <a:srgbClr val="800000"/>
                </a:solidFill>
              </a:rPr>
              <a:t>.  You </a:t>
            </a:r>
            <a:r>
              <a:rPr lang="en-US" sz="2000" i="1" dirty="0">
                <a:solidFill>
                  <a:srgbClr val="800000"/>
                </a:solidFill>
              </a:rPr>
              <a:t>shall </a:t>
            </a:r>
            <a:r>
              <a:rPr lang="en-US" sz="2000" b="1" i="1" dirty="0">
                <a:solidFill>
                  <a:srgbClr val="800000"/>
                </a:solidFill>
              </a:rPr>
              <a:t>be filled at My table </a:t>
            </a:r>
            <a:r>
              <a:rPr lang="en-US" sz="2000" i="1" dirty="0">
                <a:solidFill>
                  <a:srgbClr val="800000"/>
                </a:solidFill>
              </a:rPr>
              <a:t>With horses and riders, With mighty men And with all the men of war</a:t>
            </a:r>
            <a:r>
              <a:rPr lang="en-US" sz="2000" i="1" dirty="0" smtClean="0">
                <a:solidFill>
                  <a:srgbClr val="800000"/>
                </a:solidFill>
              </a:rPr>
              <a:t>,” </a:t>
            </a:r>
            <a:r>
              <a:rPr lang="en-US" sz="2000" i="1" dirty="0">
                <a:solidFill>
                  <a:srgbClr val="800000"/>
                </a:solidFill>
              </a:rPr>
              <a:t>says the Lord GOD</a:t>
            </a:r>
            <a:r>
              <a:rPr lang="en-US" sz="2000" i="1" dirty="0" smtClean="0">
                <a:solidFill>
                  <a:srgbClr val="800000"/>
                </a:solidFill>
              </a:rPr>
              <a:t>.</a:t>
            </a:r>
            <a:r>
              <a:rPr lang="en-US" sz="2000" dirty="0" smtClean="0"/>
              <a:t> </a:t>
            </a:r>
            <a:r>
              <a:rPr lang="en-US" sz="2000" dirty="0"/>
              <a:t>(</a:t>
            </a:r>
            <a:r>
              <a:rPr lang="en-US" sz="2000" b="1" dirty="0">
                <a:solidFill>
                  <a:srgbClr val="800000"/>
                </a:solidFill>
              </a:rPr>
              <a:t>Ezekiel </a:t>
            </a:r>
            <a:r>
              <a:rPr lang="en-US" sz="2000" b="1" dirty="0" smtClean="0">
                <a:solidFill>
                  <a:srgbClr val="800000"/>
                </a:solidFill>
              </a:rPr>
              <a:t>39:4-20</a:t>
            </a:r>
            <a:r>
              <a:rPr lang="en-US" sz="2000" dirty="0" smtClean="0"/>
              <a:t>)</a:t>
            </a:r>
          </a:p>
          <a:p>
            <a:r>
              <a:rPr lang="en-US" sz="2000" dirty="0" smtClean="0"/>
              <a:t>Represents the dramatic </a:t>
            </a:r>
            <a:r>
              <a:rPr lang="en-US" sz="2000" dirty="0" smtClean="0"/>
              <a:t>destruction of </a:t>
            </a:r>
            <a:r>
              <a:rPr lang="en-US" sz="2000" dirty="0" smtClean="0"/>
              <a:t>these </a:t>
            </a:r>
            <a:r>
              <a:rPr lang="en-US" sz="2000" dirty="0" smtClean="0"/>
              <a:t>nations – </a:t>
            </a:r>
            <a:r>
              <a:rPr lang="en-US" sz="2000" smtClean="0"/>
              <a:t>not end </a:t>
            </a:r>
            <a:r>
              <a:rPr lang="en-US" sz="2000" dirty="0" smtClean="0"/>
              <a:t>of the whole world.</a:t>
            </a:r>
            <a:endParaRPr lang="en-US" sz="2000" dirty="0"/>
          </a:p>
        </p:txBody>
      </p:sp>
    </p:spTree>
    <p:extLst>
      <p:ext uri="{BB962C8B-B14F-4D97-AF65-F5344CB8AC3E}">
        <p14:creationId xmlns:p14="http://schemas.microsoft.com/office/powerpoint/2010/main" val="3628132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a:t>Preparation </a:t>
            </a:r>
            <a:r>
              <a:rPr lang="en-US" dirty="0" smtClean="0"/>
              <a:t>for</a:t>
            </a:r>
          </a:p>
          <a:p>
            <a:r>
              <a:rPr lang="en-US" dirty="0" smtClean="0"/>
              <a:t>the </a:t>
            </a:r>
            <a:r>
              <a:rPr lang="en-US" dirty="0"/>
              <a:t>Marriage Feast</a:t>
            </a:r>
            <a:endParaRPr lang="en-US" dirty="0" smtClean="0"/>
          </a:p>
          <a:p>
            <a:r>
              <a:rPr lang="en-US" dirty="0" smtClean="0"/>
              <a:t>Revelation 19:7-10</a:t>
            </a:r>
            <a:endParaRPr lang="en-US" dirty="0"/>
          </a:p>
        </p:txBody>
      </p:sp>
    </p:spTree>
    <p:extLst>
      <p:ext uri="{BB962C8B-B14F-4D97-AF65-F5344CB8AC3E}">
        <p14:creationId xmlns:p14="http://schemas.microsoft.com/office/powerpoint/2010/main" val="36357795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Jewish </a:t>
            </a:r>
            <a:r>
              <a:rPr lang="en-US" smtClean="0"/>
              <a:t>Wedding Customs</a:t>
            </a:r>
            <a:endParaRPr lang="en-US" dirty="0"/>
          </a:p>
        </p:txBody>
      </p:sp>
      <p:sp>
        <p:nvSpPr>
          <p:cNvPr id="3" name="Content Placeholder 2"/>
          <p:cNvSpPr>
            <a:spLocks noGrp="1"/>
          </p:cNvSpPr>
          <p:nvPr>
            <p:ph sz="quarter" idx="10"/>
          </p:nvPr>
        </p:nvSpPr>
        <p:spPr/>
        <p:txBody>
          <a:bodyPr/>
          <a:lstStyle/>
          <a:p>
            <a:pPr marL="0" indent="0">
              <a:lnSpc>
                <a:spcPct val="97000"/>
              </a:lnSpc>
              <a:spcBef>
                <a:spcPts val="0"/>
              </a:spcBef>
              <a:buNone/>
            </a:pPr>
            <a:r>
              <a:rPr lang="en-US" sz="2000" i="1" dirty="0">
                <a:solidFill>
                  <a:srgbClr val="800000"/>
                </a:solidFill>
              </a:rPr>
              <a:t>“Let us be glad and rejoice and give Him glory, for </a:t>
            </a:r>
            <a:r>
              <a:rPr lang="en-US" sz="2000" b="1" i="1" dirty="0">
                <a:solidFill>
                  <a:srgbClr val="800000"/>
                </a:solidFill>
              </a:rPr>
              <a:t>the </a:t>
            </a:r>
            <a:r>
              <a:rPr lang="en-US" sz="2000" b="1" i="1" u="sng" dirty="0">
                <a:solidFill>
                  <a:srgbClr val="800000"/>
                </a:solidFill>
              </a:rPr>
              <a:t>marriage of the Lamb</a:t>
            </a:r>
            <a:r>
              <a:rPr lang="en-US" sz="2000" b="1" i="1" dirty="0">
                <a:solidFill>
                  <a:srgbClr val="800000"/>
                </a:solidFill>
              </a:rPr>
              <a:t> </a:t>
            </a:r>
            <a:r>
              <a:rPr lang="en-US" sz="2000" i="1" dirty="0">
                <a:solidFill>
                  <a:srgbClr val="800000"/>
                </a:solidFill>
              </a:rPr>
              <a:t>has come, and </a:t>
            </a:r>
            <a:r>
              <a:rPr lang="en-US" sz="2000" b="1" i="1" u="sng" dirty="0">
                <a:solidFill>
                  <a:srgbClr val="800000"/>
                </a:solidFill>
              </a:rPr>
              <a:t>His wife</a:t>
            </a:r>
            <a:r>
              <a:rPr lang="en-US" sz="2000" b="1" i="1" dirty="0">
                <a:solidFill>
                  <a:srgbClr val="800000"/>
                </a:solidFill>
              </a:rPr>
              <a:t> has made herself ready</a:t>
            </a:r>
            <a:r>
              <a:rPr lang="en-US" sz="2000" i="1" dirty="0" smtClean="0">
                <a:solidFill>
                  <a:srgbClr val="800000"/>
                </a:solidFill>
              </a:rPr>
              <a:t>.”  </a:t>
            </a:r>
            <a:r>
              <a:rPr lang="en-US" sz="2000" i="1" dirty="0">
                <a:solidFill>
                  <a:srgbClr val="800000"/>
                </a:solidFill>
              </a:rPr>
              <a:t>And to her it was granted to be arrayed in fine linen, clean and bright, for the fine linen is the righteous acts of the saints</a:t>
            </a:r>
            <a:r>
              <a:rPr lang="en-US" sz="2000" i="1" dirty="0" smtClean="0">
                <a:solidFill>
                  <a:srgbClr val="800000"/>
                </a:solidFill>
              </a:rPr>
              <a:t>.  </a:t>
            </a:r>
            <a:r>
              <a:rPr lang="en-US" sz="2000" i="1" dirty="0">
                <a:solidFill>
                  <a:srgbClr val="800000"/>
                </a:solidFill>
              </a:rPr>
              <a:t>Then he said to me, </a:t>
            </a:r>
            <a:r>
              <a:rPr lang="en-US" sz="2000" i="1" dirty="0" smtClean="0">
                <a:solidFill>
                  <a:srgbClr val="800000"/>
                </a:solidFill>
              </a:rPr>
              <a:t>“Write: ‘</a:t>
            </a:r>
            <a:r>
              <a:rPr lang="en-US" sz="2000" b="1" i="1" dirty="0" smtClean="0">
                <a:solidFill>
                  <a:srgbClr val="800000"/>
                </a:solidFill>
              </a:rPr>
              <a:t>Blessed </a:t>
            </a:r>
            <a:r>
              <a:rPr lang="en-US" sz="2000" b="1" i="1" dirty="0">
                <a:solidFill>
                  <a:srgbClr val="800000"/>
                </a:solidFill>
              </a:rPr>
              <a:t>are those who are called to </a:t>
            </a:r>
            <a:r>
              <a:rPr lang="en-US" sz="2000" b="1" i="1" u="sng" dirty="0">
                <a:solidFill>
                  <a:srgbClr val="800000"/>
                </a:solidFill>
              </a:rPr>
              <a:t>the marriage supper</a:t>
            </a:r>
            <a:r>
              <a:rPr lang="en-US" sz="2000" b="1" i="1" dirty="0">
                <a:solidFill>
                  <a:srgbClr val="800000"/>
                </a:solidFill>
              </a:rPr>
              <a:t> of the Lamb</a:t>
            </a:r>
            <a:r>
              <a:rPr lang="en-US" sz="2000" b="1" i="1" dirty="0" smtClean="0">
                <a:solidFill>
                  <a:srgbClr val="800000"/>
                </a:solidFill>
              </a:rPr>
              <a:t>!</a:t>
            </a:r>
            <a:r>
              <a:rPr lang="en-US" sz="2000" i="1" dirty="0" smtClean="0">
                <a:solidFill>
                  <a:srgbClr val="800000"/>
                </a:solidFill>
              </a:rPr>
              <a:t>’” </a:t>
            </a:r>
            <a:r>
              <a:rPr lang="en-US" sz="2000" i="1" dirty="0">
                <a:solidFill>
                  <a:srgbClr val="800000"/>
                </a:solidFill>
              </a:rPr>
              <a:t>And he said to me, </a:t>
            </a:r>
            <a:r>
              <a:rPr lang="en-US" sz="2000" i="1" dirty="0" smtClean="0">
                <a:solidFill>
                  <a:srgbClr val="800000"/>
                </a:solidFill>
              </a:rPr>
              <a:t>“These </a:t>
            </a:r>
            <a:r>
              <a:rPr lang="en-US" sz="2000" i="1" dirty="0">
                <a:solidFill>
                  <a:srgbClr val="800000"/>
                </a:solidFill>
              </a:rPr>
              <a:t>are the </a:t>
            </a:r>
            <a:r>
              <a:rPr lang="en-US" sz="2000" b="1" i="1" dirty="0">
                <a:solidFill>
                  <a:srgbClr val="800000"/>
                </a:solidFill>
              </a:rPr>
              <a:t>true</a:t>
            </a:r>
            <a:r>
              <a:rPr lang="en-US" sz="2000" i="1" dirty="0">
                <a:solidFill>
                  <a:srgbClr val="800000"/>
                </a:solidFill>
              </a:rPr>
              <a:t> sayings of God</a:t>
            </a:r>
            <a:r>
              <a:rPr lang="en-US" sz="2000" i="1" dirty="0" smtClean="0">
                <a:solidFill>
                  <a:srgbClr val="800000"/>
                </a:solidFill>
              </a:rPr>
              <a:t>.” </a:t>
            </a:r>
            <a:r>
              <a:rPr lang="en-US" sz="2000" dirty="0" smtClean="0"/>
              <a:t>(</a:t>
            </a:r>
            <a:r>
              <a:rPr lang="en-US" sz="2000" b="1" dirty="0" smtClean="0">
                <a:solidFill>
                  <a:srgbClr val="800000"/>
                </a:solidFill>
              </a:rPr>
              <a:t>Revelation 19:7-9</a:t>
            </a:r>
            <a:r>
              <a:rPr lang="en-US" sz="2000" dirty="0" smtClean="0"/>
              <a:t>)</a:t>
            </a:r>
          </a:p>
          <a:p>
            <a:pPr marL="346075" lvl="0" indent="-346075">
              <a:lnSpc>
                <a:spcPct val="97000"/>
              </a:lnSpc>
              <a:spcBef>
                <a:spcPts val="0"/>
              </a:spcBef>
              <a:buFont typeface="+mj-lt"/>
              <a:buAutoNum type="arabicPeriod" startAt="3"/>
            </a:pPr>
            <a:r>
              <a:rPr lang="en-US" sz="2000" dirty="0"/>
              <a:t>Research the primary phases of Jewish weddings.  What is the general significance of the </a:t>
            </a:r>
            <a:r>
              <a:rPr lang="en-US" sz="2000" i="1" dirty="0">
                <a:solidFill>
                  <a:srgbClr val="800000"/>
                </a:solidFill>
              </a:rPr>
              <a:t>“marriage supper”</a:t>
            </a:r>
            <a:r>
              <a:rPr lang="en-US" sz="2000" dirty="0"/>
              <a:t> or marriage feast?</a:t>
            </a:r>
          </a:p>
          <a:p>
            <a:pPr>
              <a:lnSpc>
                <a:spcPct val="97000"/>
              </a:lnSpc>
              <a:spcBef>
                <a:spcPts val="0"/>
              </a:spcBef>
            </a:pPr>
            <a:r>
              <a:rPr lang="en-US" sz="2000" b="1" dirty="0" smtClean="0"/>
              <a:t>Contract</a:t>
            </a:r>
            <a:r>
              <a:rPr lang="en-US" sz="2000" dirty="0" smtClean="0"/>
              <a:t> – Groom or his father negotiates for bride, paying bride price (</a:t>
            </a:r>
            <a:r>
              <a:rPr lang="en-US" sz="2000" i="1" dirty="0" err="1" smtClean="0"/>
              <a:t>ketubah</a:t>
            </a:r>
            <a:r>
              <a:rPr lang="en-US" sz="2000" dirty="0" smtClean="0"/>
              <a:t> – marriage contract; </a:t>
            </a:r>
            <a:r>
              <a:rPr lang="en-US" sz="2000" i="1" dirty="0" err="1" smtClean="0"/>
              <a:t>mohar</a:t>
            </a:r>
            <a:r>
              <a:rPr lang="en-US" sz="2000" dirty="0" smtClean="0"/>
              <a:t> – bride price) </a:t>
            </a:r>
            <a:r>
              <a:rPr lang="en-US" sz="2000" b="1" dirty="0" smtClean="0">
                <a:solidFill>
                  <a:srgbClr val="800000"/>
                </a:solidFill>
              </a:rPr>
              <a:t>Genesis 24:1-5, 52-53; 29:20-27; 34:11-17</a:t>
            </a:r>
            <a:r>
              <a:rPr lang="en-US" sz="2000" dirty="0" smtClean="0"/>
              <a:t>.</a:t>
            </a:r>
          </a:p>
          <a:p>
            <a:pPr>
              <a:lnSpc>
                <a:spcPct val="97000"/>
              </a:lnSpc>
              <a:spcBef>
                <a:spcPts val="0"/>
              </a:spcBef>
            </a:pPr>
            <a:r>
              <a:rPr lang="en-US" sz="2000" b="1" dirty="0" smtClean="0"/>
              <a:t>Betrothal</a:t>
            </a:r>
            <a:r>
              <a:rPr lang="en-US" sz="2000" dirty="0" smtClean="0"/>
              <a:t> – Period of preparation time where bride and groom belong to each other, but live separately, and requires divorce to break.  </a:t>
            </a:r>
            <a:r>
              <a:rPr lang="en-US" sz="2000" b="1" dirty="0" err="1" smtClean="0">
                <a:solidFill>
                  <a:srgbClr val="800000"/>
                </a:solidFill>
              </a:rPr>
              <a:t>Deu</a:t>
            </a:r>
            <a:r>
              <a:rPr lang="en-US" sz="2000" b="1" dirty="0" smtClean="0">
                <a:solidFill>
                  <a:srgbClr val="800000"/>
                </a:solidFill>
              </a:rPr>
              <a:t>. 22:23-26</a:t>
            </a:r>
            <a:r>
              <a:rPr lang="en-US" sz="2000" dirty="0" smtClean="0"/>
              <a:t>; </a:t>
            </a:r>
            <a:r>
              <a:rPr lang="en-US" sz="2000" b="1" dirty="0" smtClean="0">
                <a:solidFill>
                  <a:srgbClr val="800000"/>
                </a:solidFill>
              </a:rPr>
              <a:t>Mat. 1:18-20</a:t>
            </a:r>
            <a:r>
              <a:rPr lang="en-US" sz="2000" dirty="0" smtClean="0"/>
              <a:t>.</a:t>
            </a:r>
          </a:p>
          <a:p>
            <a:pPr>
              <a:lnSpc>
                <a:spcPct val="97000"/>
              </a:lnSpc>
              <a:spcBef>
                <a:spcPts val="0"/>
              </a:spcBef>
            </a:pPr>
            <a:r>
              <a:rPr lang="en-US" sz="2000" b="1" dirty="0" smtClean="0"/>
              <a:t>Procession</a:t>
            </a:r>
            <a:r>
              <a:rPr lang="en-US" sz="2000" dirty="0" smtClean="0"/>
              <a:t> – Groom comes at unknown time for his bride. Example:  </a:t>
            </a:r>
            <a:r>
              <a:rPr lang="en-US" sz="2000" b="1" dirty="0" smtClean="0">
                <a:solidFill>
                  <a:srgbClr val="800000"/>
                </a:solidFill>
              </a:rPr>
              <a:t>Mat. 25:1-13</a:t>
            </a:r>
            <a:r>
              <a:rPr lang="en-US" sz="2000" dirty="0" smtClean="0"/>
              <a:t>.</a:t>
            </a:r>
          </a:p>
          <a:p>
            <a:pPr>
              <a:lnSpc>
                <a:spcPct val="97000"/>
              </a:lnSpc>
              <a:spcBef>
                <a:spcPts val="0"/>
              </a:spcBef>
            </a:pPr>
            <a:r>
              <a:rPr lang="en-US" sz="2000" b="1" dirty="0" smtClean="0"/>
              <a:t>Feast</a:t>
            </a:r>
            <a:r>
              <a:rPr lang="en-US" sz="2000" dirty="0" smtClean="0"/>
              <a:t> – Celebration with friends and family.  Example:  </a:t>
            </a:r>
            <a:r>
              <a:rPr lang="en-US" sz="2000" b="1" dirty="0" smtClean="0">
                <a:solidFill>
                  <a:srgbClr val="800000"/>
                </a:solidFill>
              </a:rPr>
              <a:t>Matthew 22:2-11</a:t>
            </a:r>
            <a:r>
              <a:rPr lang="en-US" sz="2000" dirty="0" smtClean="0"/>
              <a:t>.</a:t>
            </a:r>
          </a:p>
          <a:p>
            <a:pPr>
              <a:lnSpc>
                <a:spcPct val="97000"/>
              </a:lnSpc>
              <a:spcBef>
                <a:spcPts val="0"/>
              </a:spcBef>
            </a:pPr>
            <a:r>
              <a:rPr lang="en-US" sz="2000" b="1" dirty="0" smtClean="0"/>
              <a:t>Cohabitation</a:t>
            </a:r>
            <a:r>
              <a:rPr lang="en-US" sz="2000" dirty="0" smtClean="0"/>
              <a:t> – Groom and wife live together.</a:t>
            </a:r>
            <a:endParaRPr lang="en-US" sz="2000" dirty="0"/>
          </a:p>
        </p:txBody>
      </p:sp>
    </p:spTree>
    <p:extLst>
      <p:ext uri="{BB962C8B-B14F-4D97-AF65-F5344CB8AC3E}">
        <p14:creationId xmlns:p14="http://schemas.microsoft.com/office/powerpoint/2010/main" val="397829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 Wife Has Made Herself Ready”</a:t>
            </a:r>
            <a:endParaRPr lang="en-US" dirty="0"/>
          </a:p>
        </p:txBody>
      </p:sp>
      <p:sp>
        <p:nvSpPr>
          <p:cNvPr id="3" name="Content Placeholder 2"/>
          <p:cNvSpPr>
            <a:spLocks noGrp="1"/>
          </p:cNvSpPr>
          <p:nvPr>
            <p:ph sz="quarter" idx="10"/>
          </p:nvPr>
        </p:nvSpPr>
        <p:spPr/>
        <p:txBody>
          <a:bodyPr/>
          <a:lstStyle/>
          <a:p>
            <a:pPr marL="346075" lvl="0" indent="-346075">
              <a:buFont typeface="+mj-lt"/>
              <a:buAutoNum type="arabicPeriod" startAt="4"/>
            </a:pPr>
            <a:r>
              <a:rPr lang="en-US" sz="2000" dirty="0" smtClean="0"/>
              <a:t>How </a:t>
            </a:r>
            <a:r>
              <a:rPr lang="en-US" sz="2000" dirty="0"/>
              <a:t>is the Lamb’s wife described?  What might be represented by this description?</a:t>
            </a:r>
            <a:r>
              <a:rPr lang="en-US" sz="2000" dirty="0" smtClean="0"/>
              <a:t> </a:t>
            </a:r>
          </a:p>
          <a:p>
            <a:pPr marL="0" indent="0">
              <a:lnSpc>
                <a:spcPct val="97000"/>
              </a:lnSpc>
              <a:spcBef>
                <a:spcPts val="0"/>
              </a:spcBef>
              <a:buNone/>
            </a:pPr>
            <a:r>
              <a:rPr lang="en-US" sz="2000" i="1" dirty="0" smtClean="0">
                <a:solidFill>
                  <a:srgbClr val="800000"/>
                </a:solidFill>
              </a:rPr>
              <a:t>“Let us be glad and rejoice and give Him glory, for the marriage of the Lamb has come, and </a:t>
            </a:r>
            <a:r>
              <a:rPr lang="en-US" sz="2000" b="1" i="1" u="sng" dirty="0" smtClean="0">
                <a:solidFill>
                  <a:srgbClr val="800000"/>
                </a:solidFill>
              </a:rPr>
              <a:t>His wife</a:t>
            </a:r>
            <a:r>
              <a:rPr lang="en-US" sz="2000" b="1" i="1" dirty="0" smtClean="0">
                <a:solidFill>
                  <a:srgbClr val="800000"/>
                </a:solidFill>
              </a:rPr>
              <a:t> has made herself ready</a:t>
            </a:r>
            <a:r>
              <a:rPr lang="en-US" sz="2000" i="1" dirty="0" smtClean="0">
                <a:solidFill>
                  <a:srgbClr val="800000"/>
                </a:solidFill>
              </a:rPr>
              <a:t>.”  And </a:t>
            </a:r>
            <a:r>
              <a:rPr lang="en-US" sz="2000" b="1" i="1" dirty="0" smtClean="0">
                <a:solidFill>
                  <a:srgbClr val="800000"/>
                </a:solidFill>
              </a:rPr>
              <a:t>to her it was </a:t>
            </a:r>
            <a:r>
              <a:rPr lang="en-US" sz="2000" b="1" i="1" u="sng" dirty="0" smtClean="0">
                <a:solidFill>
                  <a:srgbClr val="800000"/>
                </a:solidFill>
              </a:rPr>
              <a:t>granted</a:t>
            </a:r>
            <a:r>
              <a:rPr lang="en-US" sz="2000" b="1" i="1" dirty="0" smtClean="0">
                <a:solidFill>
                  <a:srgbClr val="800000"/>
                </a:solidFill>
              </a:rPr>
              <a:t> to be arrayed in fine linen, clean and bright</a:t>
            </a:r>
            <a:r>
              <a:rPr lang="en-US" sz="2000" i="1" dirty="0" smtClean="0">
                <a:solidFill>
                  <a:srgbClr val="800000"/>
                </a:solidFill>
              </a:rPr>
              <a:t>, </a:t>
            </a:r>
            <a:r>
              <a:rPr lang="en-US" sz="2000" b="1" i="1" dirty="0" smtClean="0">
                <a:solidFill>
                  <a:srgbClr val="800000"/>
                </a:solidFill>
              </a:rPr>
              <a:t>for the fine linen is the </a:t>
            </a:r>
            <a:r>
              <a:rPr lang="en-US" sz="2000" b="1" i="1" u="sng" dirty="0" smtClean="0">
                <a:solidFill>
                  <a:srgbClr val="800000"/>
                </a:solidFill>
              </a:rPr>
              <a:t>righteous acts of the saints</a:t>
            </a:r>
            <a:r>
              <a:rPr lang="en-US" sz="2000" i="1" dirty="0" smtClean="0">
                <a:solidFill>
                  <a:srgbClr val="800000"/>
                </a:solidFill>
              </a:rPr>
              <a:t>. </a:t>
            </a:r>
            <a:r>
              <a:rPr lang="en-US" sz="2000" dirty="0" smtClean="0"/>
              <a:t>(</a:t>
            </a:r>
            <a:r>
              <a:rPr lang="en-US" sz="2000" b="1" dirty="0" smtClean="0">
                <a:solidFill>
                  <a:srgbClr val="800000"/>
                </a:solidFill>
              </a:rPr>
              <a:t>Revelation 19:7-8</a:t>
            </a:r>
            <a:r>
              <a:rPr lang="en-US" sz="2000" dirty="0" smtClean="0"/>
              <a:t>)</a:t>
            </a:r>
          </a:p>
          <a:p>
            <a:r>
              <a:rPr lang="en-US" sz="2000" dirty="0" smtClean="0"/>
              <a:t>Represents ongoing betrothal, preparation period awaiting marriage feast.</a:t>
            </a:r>
          </a:p>
          <a:p>
            <a:r>
              <a:rPr lang="en-US" sz="2000" i="1" dirty="0" smtClean="0">
                <a:solidFill>
                  <a:srgbClr val="800000"/>
                </a:solidFill>
              </a:rPr>
              <a:t>“To her it was granted”</a:t>
            </a:r>
            <a:r>
              <a:rPr lang="en-US" sz="2000" dirty="0" smtClean="0">
                <a:solidFill>
                  <a:srgbClr val="800000"/>
                </a:solidFill>
              </a:rPr>
              <a:t> </a:t>
            </a:r>
            <a:r>
              <a:rPr lang="en-US" sz="2000" dirty="0" smtClean="0"/>
              <a:t>– Bride was given opportunity to array herself in pure linen.  May allude to either love of her father or initial unworthiness.</a:t>
            </a:r>
          </a:p>
          <a:p>
            <a:r>
              <a:rPr lang="en-US" sz="2000" dirty="0" smtClean="0"/>
              <a:t>Ultimately, she prepares herself with righteous adornment, </a:t>
            </a:r>
            <a:r>
              <a:rPr lang="en-US" sz="2000" i="1" dirty="0" smtClean="0">
                <a:solidFill>
                  <a:srgbClr val="800000"/>
                </a:solidFill>
              </a:rPr>
              <a:t>“righteous acts”</a:t>
            </a:r>
            <a:r>
              <a:rPr lang="en-US" sz="2000" dirty="0" smtClean="0"/>
              <a:t>.</a:t>
            </a:r>
          </a:p>
        </p:txBody>
      </p:sp>
    </p:spTree>
    <p:extLst>
      <p:ext uri="{BB962C8B-B14F-4D97-AF65-F5344CB8AC3E}">
        <p14:creationId xmlns:p14="http://schemas.microsoft.com/office/powerpoint/2010/main" val="3467635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Church – The Lamb’s Bride</a:t>
            </a:r>
            <a:endParaRPr lang="en-US" dirty="0"/>
          </a:p>
        </p:txBody>
      </p:sp>
      <p:sp>
        <p:nvSpPr>
          <p:cNvPr id="3" name="Content Placeholder 2"/>
          <p:cNvSpPr>
            <a:spLocks noGrp="1"/>
          </p:cNvSpPr>
          <p:nvPr>
            <p:ph sz="quarter" idx="10"/>
          </p:nvPr>
        </p:nvSpPr>
        <p:spPr/>
        <p:txBody>
          <a:bodyPr/>
          <a:lstStyle/>
          <a:p>
            <a:pPr marL="346075" lvl="0" indent="-346075">
              <a:buFont typeface="+mj-lt"/>
              <a:buAutoNum type="arabicPeriod" startAt="5"/>
            </a:pPr>
            <a:r>
              <a:rPr lang="en-US" sz="2000" dirty="0"/>
              <a:t>Who is represented by the Lamb’s wife?  Where else is this symbol used in Scripture?  What might the </a:t>
            </a:r>
            <a:r>
              <a:rPr lang="en-US" sz="2000" i="1" dirty="0">
                <a:solidFill>
                  <a:srgbClr val="800000"/>
                </a:solidFill>
              </a:rPr>
              <a:t>“marriage supper”</a:t>
            </a:r>
            <a:r>
              <a:rPr lang="en-US" sz="2000" dirty="0"/>
              <a:t> represent in this symbol?</a:t>
            </a:r>
            <a:endParaRPr lang="en-US" sz="2000" dirty="0" smtClean="0"/>
          </a:p>
          <a:p>
            <a:r>
              <a:rPr lang="en-US" sz="2000" b="1" dirty="0" smtClean="0"/>
              <a:t>Contract</a:t>
            </a:r>
            <a:r>
              <a:rPr lang="en-US" sz="2000" dirty="0" smtClean="0"/>
              <a:t> – Father and Groom negotiates for bride, paying bride price (</a:t>
            </a:r>
            <a:r>
              <a:rPr lang="en-US" sz="2000" b="1" dirty="0" smtClean="0">
                <a:solidFill>
                  <a:srgbClr val="800000"/>
                </a:solidFill>
              </a:rPr>
              <a:t>John 3:16, 29; Eph. 5:25; Acts 20:28</a:t>
            </a:r>
            <a:r>
              <a:rPr lang="en-US" sz="2000" dirty="0" smtClean="0"/>
              <a:t>).</a:t>
            </a:r>
          </a:p>
          <a:p>
            <a:r>
              <a:rPr lang="en-US" sz="2000" b="1" dirty="0" smtClean="0"/>
              <a:t>Betrothal</a:t>
            </a:r>
            <a:r>
              <a:rPr lang="en-US" sz="2000" dirty="0" smtClean="0"/>
              <a:t> – Period of separation, while bride prepares and sanctifies herself (</a:t>
            </a:r>
            <a:r>
              <a:rPr lang="en-US" sz="2000" b="1" dirty="0" smtClean="0">
                <a:solidFill>
                  <a:srgbClr val="800000"/>
                </a:solidFill>
              </a:rPr>
              <a:t>2 Cor. 11:2; Eph. 5:25-27; Mat. 22:2-11</a:t>
            </a:r>
            <a:r>
              <a:rPr lang="en-US" sz="2000" dirty="0" smtClean="0"/>
              <a:t>) and groom makes preparations (</a:t>
            </a:r>
            <a:r>
              <a:rPr lang="en-US" sz="2000" b="1" dirty="0" smtClean="0">
                <a:solidFill>
                  <a:srgbClr val="800000"/>
                </a:solidFill>
              </a:rPr>
              <a:t>John 14:2-3</a:t>
            </a:r>
            <a:r>
              <a:rPr lang="en-US" sz="2000" dirty="0" smtClean="0"/>
              <a:t>).</a:t>
            </a:r>
          </a:p>
          <a:p>
            <a:r>
              <a:rPr lang="en-US" sz="2000" b="1" dirty="0" smtClean="0"/>
              <a:t>Procession</a:t>
            </a:r>
            <a:r>
              <a:rPr lang="en-US" sz="2000" dirty="0" smtClean="0"/>
              <a:t> </a:t>
            </a:r>
            <a:r>
              <a:rPr lang="en-US" sz="2000" dirty="0"/>
              <a:t>– Groom returns at unknown time with a shout to bring bride to marriage feast (</a:t>
            </a:r>
            <a:r>
              <a:rPr lang="en-US" sz="2000" b="1" dirty="0">
                <a:solidFill>
                  <a:srgbClr val="800000"/>
                </a:solidFill>
              </a:rPr>
              <a:t>Matthew 25:1-13; 1 Thessalonians 4:16</a:t>
            </a:r>
            <a:r>
              <a:rPr lang="en-US" sz="2000" dirty="0"/>
              <a:t>).</a:t>
            </a:r>
          </a:p>
          <a:p>
            <a:r>
              <a:rPr lang="en-US" sz="2000" b="1" dirty="0" smtClean="0"/>
              <a:t>Feast</a:t>
            </a:r>
            <a:r>
              <a:rPr lang="en-US" sz="2000" dirty="0" smtClean="0"/>
              <a:t> – Joy associated with Jesus’ return and God’s judgment (</a:t>
            </a:r>
            <a:r>
              <a:rPr lang="en-US" sz="2000" b="1" dirty="0">
                <a:solidFill>
                  <a:srgbClr val="800000"/>
                </a:solidFill>
              </a:rPr>
              <a:t>Matthew 25:1-13</a:t>
            </a:r>
            <a:r>
              <a:rPr lang="en-US" sz="2000" dirty="0"/>
              <a:t>; </a:t>
            </a:r>
            <a:r>
              <a:rPr lang="en-US" sz="2000" b="1" dirty="0" smtClean="0">
                <a:solidFill>
                  <a:srgbClr val="800000"/>
                </a:solidFill>
              </a:rPr>
              <a:t>Revelation 20-21</a:t>
            </a:r>
            <a:r>
              <a:rPr lang="en-US" sz="2000" dirty="0" smtClean="0"/>
              <a:t>).</a:t>
            </a:r>
          </a:p>
          <a:p>
            <a:r>
              <a:rPr lang="en-US" sz="2000" b="1" dirty="0" smtClean="0"/>
              <a:t>Cohabitation</a:t>
            </a:r>
            <a:r>
              <a:rPr lang="en-US" sz="2000" dirty="0" smtClean="0"/>
              <a:t> – Living with the Lord in eternity in heaven (</a:t>
            </a:r>
            <a:r>
              <a:rPr lang="en-US" sz="2000" b="1" dirty="0" smtClean="0">
                <a:solidFill>
                  <a:srgbClr val="800000"/>
                </a:solidFill>
              </a:rPr>
              <a:t>Revelation 21-22</a:t>
            </a:r>
            <a:r>
              <a:rPr lang="en-US" sz="2000" dirty="0" smtClean="0"/>
              <a:t>).</a:t>
            </a:r>
          </a:p>
        </p:txBody>
      </p:sp>
    </p:spTree>
    <p:extLst>
      <p:ext uri="{BB962C8B-B14F-4D97-AF65-F5344CB8AC3E}">
        <p14:creationId xmlns:p14="http://schemas.microsoft.com/office/powerpoint/2010/main" val="3447355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Contrasting Sides</a:t>
            </a:r>
            <a:endParaRPr lang="en-US" dirty="0"/>
          </a:p>
        </p:txBody>
      </p:sp>
      <p:sp>
        <p:nvSpPr>
          <p:cNvPr id="5" name="Content Placeholder 4"/>
          <p:cNvSpPr>
            <a:spLocks noGrp="1"/>
          </p:cNvSpPr>
          <p:nvPr>
            <p:ph sz="quarter" idx="10"/>
          </p:nvPr>
        </p:nvSpPr>
        <p:spPr>
          <a:xfrm>
            <a:off x="4648733" y="914400"/>
            <a:ext cx="4447766" cy="4144488"/>
          </a:xfrm>
        </p:spPr>
        <p:txBody>
          <a:bodyPr/>
          <a:lstStyle/>
          <a:p>
            <a:pPr marL="0" indent="0" algn="ctr">
              <a:buNone/>
            </a:pPr>
            <a:r>
              <a:rPr lang="en-US" b="1" u="sng" dirty="0">
                <a:solidFill>
                  <a:srgbClr val="800000"/>
                </a:solidFill>
              </a:rPr>
              <a:t>Organization &amp; </a:t>
            </a:r>
            <a:r>
              <a:rPr lang="en-US" b="1" u="sng" dirty="0" smtClean="0">
                <a:solidFill>
                  <a:srgbClr val="800000"/>
                </a:solidFill>
              </a:rPr>
              <a:t>Agents</a:t>
            </a:r>
            <a:endParaRPr lang="en-US" dirty="0" smtClean="0">
              <a:solidFill>
                <a:srgbClr val="800000"/>
              </a:solidFill>
            </a:endParaRPr>
          </a:p>
          <a:p>
            <a:r>
              <a:rPr lang="en-US" dirty="0" smtClean="0"/>
              <a:t>God on the Throne</a:t>
            </a:r>
          </a:p>
          <a:p>
            <a:r>
              <a:rPr lang="en-US" dirty="0" smtClean="0"/>
              <a:t>Jesus, Worthy Lamb on Zion</a:t>
            </a:r>
          </a:p>
          <a:p>
            <a:r>
              <a:rPr lang="en-US" dirty="0" smtClean="0"/>
              <a:t>Two Witnesses – Apostles</a:t>
            </a:r>
          </a:p>
          <a:p>
            <a:r>
              <a:rPr lang="en-US" b="1" dirty="0" smtClean="0"/>
              <a:t>???</a:t>
            </a:r>
          </a:p>
          <a:p>
            <a:r>
              <a:rPr lang="en-US" dirty="0" smtClean="0"/>
              <a:t>Sealed 144,000 Saints</a:t>
            </a:r>
          </a:p>
          <a:p>
            <a:pPr marL="0" indent="0" algn="ctr">
              <a:buNone/>
            </a:pPr>
            <a:r>
              <a:rPr lang="en-US" b="1" u="sng" dirty="0">
                <a:solidFill>
                  <a:srgbClr val="800000"/>
                </a:solidFill>
              </a:rPr>
              <a:t>Message &amp; </a:t>
            </a:r>
            <a:r>
              <a:rPr lang="en-US" b="1" u="sng" dirty="0" smtClean="0">
                <a:solidFill>
                  <a:srgbClr val="800000"/>
                </a:solidFill>
              </a:rPr>
              <a:t>Invitation</a:t>
            </a:r>
            <a:endParaRPr lang="en-US" dirty="0">
              <a:solidFill>
                <a:srgbClr val="800000"/>
              </a:solidFill>
            </a:endParaRPr>
          </a:p>
          <a:p>
            <a:r>
              <a:rPr lang="en-US" dirty="0" smtClean="0"/>
              <a:t>Eternal Bliss Later</a:t>
            </a:r>
          </a:p>
          <a:p>
            <a:r>
              <a:rPr lang="en-US" dirty="0" smtClean="0"/>
              <a:t>Threat of Eternal Torment</a:t>
            </a:r>
          </a:p>
        </p:txBody>
      </p:sp>
      <p:sp>
        <p:nvSpPr>
          <p:cNvPr id="6" name="Content Placeholder 4"/>
          <p:cNvSpPr txBox="1">
            <a:spLocks/>
          </p:cNvSpPr>
          <p:nvPr/>
        </p:nvSpPr>
        <p:spPr>
          <a:xfrm>
            <a:off x="34439" y="914400"/>
            <a:ext cx="4497399" cy="4144488"/>
          </a:xfrm>
          <a:prstGeom prst="rect">
            <a:avLst/>
          </a:prstGeom>
        </p:spPr>
        <p:txBody>
          <a:bodyPr vert="horz" lIns="45720" tIns="45720" rIns="45720" bIns="45720" rtlCol="0" anchor="t" anchorCtr="0">
            <a:noAutofit/>
          </a:bodyPr>
          <a:lstStyle>
            <a:lvl1pPr marL="344488" indent="-344488" algn="l" defTabSz="914400" rtl="0" eaLnBrk="1" latinLnBrk="0" hangingPunct="1">
              <a:spcBef>
                <a:spcPts val="300"/>
              </a:spcBef>
              <a:buFont typeface="Times New Roman" panose="02020603050405020304" pitchFamily="18" charset="0"/>
              <a:buChar char="†"/>
              <a:defRPr sz="24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1pPr>
            <a:lvl2pPr marL="687388" indent="-342900" algn="l" defTabSz="914400" rtl="0" eaLnBrk="1" latinLnBrk="0" hangingPunct="1">
              <a:spcBef>
                <a:spcPts val="300"/>
              </a:spcBef>
              <a:buFont typeface="Arial" panose="020B0604020202020204" pitchFamily="34" charset="0"/>
              <a:buChar char="•"/>
              <a:defRPr sz="20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2pPr>
            <a:lvl3pPr marL="1031875" indent="-344488" algn="l" defTabSz="914400" rtl="0" eaLnBrk="1" latinLnBrk="0" hangingPunct="1">
              <a:spcBef>
                <a:spcPts val="300"/>
              </a:spcBef>
              <a:buFont typeface="Times New Roman" panose="02020603050405020304" pitchFamily="18" charset="0"/>
              <a:buChar char="−"/>
              <a:defRPr sz="16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3pPr>
            <a:lvl4pPr marL="1374775" indent="-342900" algn="l" defTabSz="914400" rtl="0" eaLnBrk="1" latinLnBrk="0" hangingPunct="1">
              <a:spcBef>
                <a:spcPts val="300"/>
              </a:spcBef>
              <a:buFont typeface="Wingdings" panose="05000000000000000000" pitchFamily="2" charset="2"/>
              <a:buChar char="§"/>
              <a:defRPr sz="14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4pPr>
            <a:lvl5pPr marL="1711325" indent="-336550" algn="l" defTabSz="914400" rtl="0" eaLnBrk="1" latinLnBrk="0" hangingPunct="1">
              <a:spcBef>
                <a:spcPts val="300"/>
              </a:spcBef>
              <a:buSzPct val="50000"/>
              <a:buFont typeface="Wingdings" panose="05000000000000000000" pitchFamily="2" charset="2"/>
              <a:buChar char="q"/>
              <a:defRPr sz="14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b="1" u="sng" dirty="0" smtClean="0">
                <a:solidFill>
                  <a:srgbClr val="800000"/>
                </a:solidFill>
              </a:rPr>
              <a:t>Organization &amp; Agents</a:t>
            </a:r>
          </a:p>
          <a:p>
            <a:r>
              <a:rPr lang="en-US" dirty="0" smtClean="0"/>
              <a:t>The Dragon – The Devil</a:t>
            </a:r>
          </a:p>
          <a:p>
            <a:r>
              <a:rPr lang="en-US" dirty="0" smtClean="0"/>
              <a:t>Sea Beast – Roman Empire</a:t>
            </a:r>
          </a:p>
          <a:p>
            <a:r>
              <a:rPr lang="en-US" dirty="0" smtClean="0"/>
              <a:t>Earth Beast, False Prophet</a:t>
            </a:r>
          </a:p>
          <a:p>
            <a:r>
              <a:rPr lang="en-US" dirty="0" smtClean="0"/>
              <a:t>Babylon, Harlot – City of Rome</a:t>
            </a:r>
          </a:p>
          <a:p>
            <a:r>
              <a:rPr lang="en-US" dirty="0" smtClean="0"/>
              <a:t>Marked Beast Worshippers</a:t>
            </a:r>
          </a:p>
          <a:p>
            <a:pPr marL="0" indent="0" algn="ctr">
              <a:buNone/>
            </a:pPr>
            <a:r>
              <a:rPr lang="en-US" b="1" u="sng" dirty="0" smtClean="0">
                <a:solidFill>
                  <a:srgbClr val="800000"/>
                </a:solidFill>
              </a:rPr>
              <a:t>Message &amp; Invitation</a:t>
            </a:r>
          </a:p>
          <a:p>
            <a:r>
              <a:rPr lang="en-US" dirty="0" smtClean="0"/>
              <a:t>Pleasure Now</a:t>
            </a:r>
          </a:p>
          <a:p>
            <a:r>
              <a:rPr lang="en-US" dirty="0" smtClean="0"/>
              <a:t>Threat of Temporary Persecution</a:t>
            </a:r>
          </a:p>
          <a:p>
            <a:endParaRPr lang="en-US" dirty="0"/>
          </a:p>
        </p:txBody>
      </p:sp>
    </p:spTree>
    <p:extLst>
      <p:ext uri="{BB962C8B-B14F-4D97-AF65-F5344CB8AC3E}">
        <p14:creationId xmlns:p14="http://schemas.microsoft.com/office/powerpoint/2010/main" val="1706681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afterEffect">
                                  <p:stCondLst>
                                    <p:cond delay="0"/>
                                  </p:stCondLst>
                                  <p:childTnLst>
                                    <p:animRot by="120000">
                                      <p:cBhvr>
                                        <p:cTn id="6" dur="100" fill="hold">
                                          <p:stCondLst>
                                            <p:cond delay="0"/>
                                          </p:stCondLst>
                                        </p:cTn>
                                        <p:tgtEl>
                                          <p:spTgt spid="5">
                                            <p:txEl>
                                              <p:pRg st="4" end="4"/>
                                            </p:txEl>
                                          </p:spTgt>
                                        </p:tgtEl>
                                        <p:attrNameLst>
                                          <p:attrName>r</p:attrName>
                                        </p:attrNameLst>
                                      </p:cBhvr>
                                    </p:animRot>
                                    <p:animRot by="-240000">
                                      <p:cBhvr>
                                        <p:cTn id="7" dur="200" fill="hold">
                                          <p:stCondLst>
                                            <p:cond delay="200"/>
                                          </p:stCondLst>
                                        </p:cTn>
                                        <p:tgtEl>
                                          <p:spTgt spid="5">
                                            <p:txEl>
                                              <p:pRg st="4" end="4"/>
                                            </p:txEl>
                                          </p:spTgt>
                                        </p:tgtEl>
                                        <p:attrNameLst>
                                          <p:attrName>r</p:attrName>
                                        </p:attrNameLst>
                                      </p:cBhvr>
                                    </p:animRot>
                                    <p:animRot by="240000">
                                      <p:cBhvr>
                                        <p:cTn id="8" dur="200" fill="hold">
                                          <p:stCondLst>
                                            <p:cond delay="400"/>
                                          </p:stCondLst>
                                        </p:cTn>
                                        <p:tgtEl>
                                          <p:spTgt spid="5">
                                            <p:txEl>
                                              <p:pRg st="4" end="4"/>
                                            </p:txEl>
                                          </p:spTgt>
                                        </p:tgtEl>
                                        <p:attrNameLst>
                                          <p:attrName>r</p:attrName>
                                        </p:attrNameLst>
                                      </p:cBhvr>
                                    </p:animRot>
                                    <p:animRot by="-240000">
                                      <p:cBhvr>
                                        <p:cTn id="9" dur="200" fill="hold">
                                          <p:stCondLst>
                                            <p:cond delay="600"/>
                                          </p:stCondLst>
                                        </p:cTn>
                                        <p:tgtEl>
                                          <p:spTgt spid="5">
                                            <p:txEl>
                                              <p:pRg st="4" end="4"/>
                                            </p:txEl>
                                          </p:spTgt>
                                        </p:tgtEl>
                                        <p:attrNameLst>
                                          <p:attrName>r</p:attrName>
                                        </p:attrNameLst>
                                      </p:cBhvr>
                                    </p:animRot>
                                    <p:animRot by="120000">
                                      <p:cBhvr>
                                        <p:cTn id="10" dur="200" fill="hold">
                                          <p:stCondLst>
                                            <p:cond delay="800"/>
                                          </p:stCondLst>
                                        </p:cTn>
                                        <p:tgtEl>
                                          <p:spTgt spid="5">
                                            <p:txEl>
                                              <p:pRg st="4" end="4"/>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Contrasting Sides</a:t>
            </a:r>
            <a:endParaRPr lang="en-US" dirty="0"/>
          </a:p>
        </p:txBody>
      </p:sp>
      <p:sp>
        <p:nvSpPr>
          <p:cNvPr id="5" name="Content Placeholder 4"/>
          <p:cNvSpPr>
            <a:spLocks noGrp="1"/>
          </p:cNvSpPr>
          <p:nvPr>
            <p:ph sz="quarter" idx="10"/>
          </p:nvPr>
        </p:nvSpPr>
        <p:spPr>
          <a:xfrm>
            <a:off x="4648733" y="914400"/>
            <a:ext cx="4447766" cy="4144488"/>
          </a:xfrm>
        </p:spPr>
        <p:txBody>
          <a:bodyPr/>
          <a:lstStyle/>
          <a:p>
            <a:pPr marL="0" indent="0" algn="ctr">
              <a:buNone/>
            </a:pPr>
            <a:r>
              <a:rPr lang="en-US" b="1" u="sng" dirty="0">
                <a:solidFill>
                  <a:srgbClr val="800000"/>
                </a:solidFill>
              </a:rPr>
              <a:t>Organization &amp; </a:t>
            </a:r>
            <a:r>
              <a:rPr lang="en-US" b="1" u="sng" dirty="0" smtClean="0">
                <a:solidFill>
                  <a:srgbClr val="800000"/>
                </a:solidFill>
              </a:rPr>
              <a:t>Agents</a:t>
            </a:r>
            <a:endParaRPr lang="en-US" dirty="0" smtClean="0">
              <a:solidFill>
                <a:srgbClr val="800000"/>
              </a:solidFill>
            </a:endParaRPr>
          </a:p>
          <a:p>
            <a:r>
              <a:rPr lang="en-US" dirty="0" smtClean="0"/>
              <a:t>God on the Throne</a:t>
            </a:r>
          </a:p>
          <a:p>
            <a:r>
              <a:rPr lang="en-US" dirty="0" smtClean="0"/>
              <a:t>Jesus, Worthy Lamb on Zion</a:t>
            </a:r>
          </a:p>
          <a:p>
            <a:r>
              <a:rPr lang="en-US" dirty="0" smtClean="0"/>
              <a:t>Two Witnesses – Apostles</a:t>
            </a:r>
          </a:p>
          <a:p>
            <a:r>
              <a:rPr lang="en-US" dirty="0" smtClean="0"/>
              <a:t>The Lamb’s Wife – The Church</a:t>
            </a:r>
          </a:p>
          <a:p>
            <a:r>
              <a:rPr lang="en-US" dirty="0" smtClean="0"/>
              <a:t>Sealed 144,000 Saints</a:t>
            </a:r>
          </a:p>
          <a:p>
            <a:pPr marL="0" indent="0" algn="ctr">
              <a:buNone/>
            </a:pPr>
            <a:r>
              <a:rPr lang="en-US" b="1" u="sng" dirty="0">
                <a:solidFill>
                  <a:srgbClr val="800000"/>
                </a:solidFill>
              </a:rPr>
              <a:t>Message &amp; </a:t>
            </a:r>
            <a:r>
              <a:rPr lang="en-US" b="1" u="sng" dirty="0" smtClean="0">
                <a:solidFill>
                  <a:srgbClr val="800000"/>
                </a:solidFill>
              </a:rPr>
              <a:t>Invitation</a:t>
            </a:r>
            <a:endParaRPr lang="en-US" dirty="0">
              <a:solidFill>
                <a:srgbClr val="800000"/>
              </a:solidFill>
            </a:endParaRPr>
          </a:p>
          <a:p>
            <a:r>
              <a:rPr lang="en-US" dirty="0" smtClean="0"/>
              <a:t>Eternal Bliss Later</a:t>
            </a:r>
          </a:p>
          <a:p>
            <a:r>
              <a:rPr lang="en-US" dirty="0" smtClean="0"/>
              <a:t>Threat of Eternal Torment</a:t>
            </a:r>
          </a:p>
        </p:txBody>
      </p:sp>
      <p:sp>
        <p:nvSpPr>
          <p:cNvPr id="6" name="Content Placeholder 4"/>
          <p:cNvSpPr txBox="1">
            <a:spLocks/>
          </p:cNvSpPr>
          <p:nvPr/>
        </p:nvSpPr>
        <p:spPr>
          <a:xfrm>
            <a:off x="34439" y="914400"/>
            <a:ext cx="4497399" cy="4144488"/>
          </a:xfrm>
          <a:prstGeom prst="rect">
            <a:avLst/>
          </a:prstGeom>
        </p:spPr>
        <p:txBody>
          <a:bodyPr vert="horz" lIns="45720" tIns="45720" rIns="45720" bIns="45720" rtlCol="0" anchor="t" anchorCtr="0">
            <a:noAutofit/>
          </a:bodyPr>
          <a:lstStyle>
            <a:lvl1pPr marL="344488" indent="-344488" algn="l" defTabSz="914400" rtl="0" eaLnBrk="1" latinLnBrk="0" hangingPunct="1">
              <a:spcBef>
                <a:spcPts val="300"/>
              </a:spcBef>
              <a:buFont typeface="Times New Roman" panose="02020603050405020304" pitchFamily="18" charset="0"/>
              <a:buChar char="†"/>
              <a:defRPr sz="24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1pPr>
            <a:lvl2pPr marL="687388" indent="-342900" algn="l" defTabSz="914400" rtl="0" eaLnBrk="1" latinLnBrk="0" hangingPunct="1">
              <a:spcBef>
                <a:spcPts val="300"/>
              </a:spcBef>
              <a:buFont typeface="Arial" panose="020B0604020202020204" pitchFamily="34" charset="0"/>
              <a:buChar char="•"/>
              <a:defRPr sz="20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2pPr>
            <a:lvl3pPr marL="1031875" indent="-344488" algn="l" defTabSz="914400" rtl="0" eaLnBrk="1" latinLnBrk="0" hangingPunct="1">
              <a:spcBef>
                <a:spcPts val="300"/>
              </a:spcBef>
              <a:buFont typeface="Times New Roman" panose="02020603050405020304" pitchFamily="18" charset="0"/>
              <a:buChar char="−"/>
              <a:defRPr sz="16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3pPr>
            <a:lvl4pPr marL="1374775" indent="-342900" algn="l" defTabSz="914400" rtl="0" eaLnBrk="1" latinLnBrk="0" hangingPunct="1">
              <a:spcBef>
                <a:spcPts val="300"/>
              </a:spcBef>
              <a:buFont typeface="Wingdings" panose="05000000000000000000" pitchFamily="2" charset="2"/>
              <a:buChar char="§"/>
              <a:defRPr sz="14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4pPr>
            <a:lvl5pPr marL="1711325" indent="-336550" algn="l" defTabSz="914400" rtl="0" eaLnBrk="1" latinLnBrk="0" hangingPunct="1">
              <a:spcBef>
                <a:spcPts val="300"/>
              </a:spcBef>
              <a:buSzPct val="50000"/>
              <a:buFont typeface="Wingdings" panose="05000000000000000000" pitchFamily="2" charset="2"/>
              <a:buChar char="q"/>
              <a:defRPr sz="14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b="1" u="sng" dirty="0" smtClean="0">
                <a:solidFill>
                  <a:srgbClr val="800000"/>
                </a:solidFill>
              </a:rPr>
              <a:t>Organization &amp; Agents</a:t>
            </a:r>
          </a:p>
          <a:p>
            <a:r>
              <a:rPr lang="en-US" dirty="0" smtClean="0"/>
              <a:t>The Dragon – The Devil</a:t>
            </a:r>
          </a:p>
          <a:p>
            <a:r>
              <a:rPr lang="en-US" dirty="0" smtClean="0"/>
              <a:t>Sea Beast – Roman Empire</a:t>
            </a:r>
          </a:p>
          <a:p>
            <a:r>
              <a:rPr lang="en-US" dirty="0" smtClean="0"/>
              <a:t>Earth Beast, False Prophet</a:t>
            </a:r>
          </a:p>
          <a:p>
            <a:r>
              <a:rPr lang="en-US" dirty="0" smtClean="0"/>
              <a:t>Babylon, Harlot – City of Rome</a:t>
            </a:r>
          </a:p>
          <a:p>
            <a:r>
              <a:rPr lang="en-US" dirty="0" smtClean="0"/>
              <a:t>Marked Beast Worshippers</a:t>
            </a:r>
          </a:p>
          <a:p>
            <a:pPr marL="0" indent="0" algn="ctr">
              <a:buNone/>
            </a:pPr>
            <a:r>
              <a:rPr lang="en-US" b="1" u="sng" dirty="0" smtClean="0">
                <a:solidFill>
                  <a:srgbClr val="800000"/>
                </a:solidFill>
              </a:rPr>
              <a:t>Message &amp; Invitation</a:t>
            </a:r>
          </a:p>
          <a:p>
            <a:r>
              <a:rPr lang="en-US" dirty="0" smtClean="0"/>
              <a:t>Pleasure Now</a:t>
            </a:r>
          </a:p>
          <a:p>
            <a:r>
              <a:rPr lang="en-US" dirty="0" smtClean="0"/>
              <a:t>Threat of Temporary Persecution</a:t>
            </a:r>
          </a:p>
          <a:p>
            <a:endParaRPr lang="en-US" dirty="0"/>
          </a:p>
        </p:txBody>
      </p:sp>
    </p:spTree>
    <p:extLst>
      <p:ext uri="{BB962C8B-B14F-4D97-AF65-F5344CB8AC3E}">
        <p14:creationId xmlns:p14="http://schemas.microsoft.com/office/powerpoint/2010/main" val="3344788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animEffect transition="in" filter="fade">
                                      <p:cBhvr>
                                        <p:cTn id="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Betrothal – Preparation Time</a:t>
            </a:r>
            <a:endParaRPr lang="en-US" dirty="0"/>
          </a:p>
        </p:txBody>
      </p:sp>
      <p:sp>
        <p:nvSpPr>
          <p:cNvPr id="3" name="Content Placeholder 2"/>
          <p:cNvSpPr>
            <a:spLocks noGrp="1"/>
          </p:cNvSpPr>
          <p:nvPr>
            <p:ph sz="quarter" idx="10"/>
          </p:nvPr>
        </p:nvSpPr>
        <p:spPr/>
        <p:txBody>
          <a:bodyPr/>
          <a:lstStyle/>
          <a:p>
            <a:pPr marL="346075" lvl="0" indent="-346075">
              <a:lnSpc>
                <a:spcPct val="94000"/>
              </a:lnSpc>
              <a:spcBef>
                <a:spcPts val="0"/>
              </a:spcBef>
              <a:buFont typeface="+mj-lt"/>
              <a:buAutoNum type="arabicPeriod" startAt="5"/>
            </a:pPr>
            <a:r>
              <a:rPr lang="en-US" sz="2000" dirty="0"/>
              <a:t>Who is represented by the Lamb’s wife?  Where else is this symbol used in Scripture?  What might the </a:t>
            </a:r>
            <a:r>
              <a:rPr lang="en-US" sz="2000" i="1" dirty="0">
                <a:solidFill>
                  <a:srgbClr val="800000"/>
                </a:solidFill>
              </a:rPr>
              <a:t>“marriage supper”</a:t>
            </a:r>
            <a:r>
              <a:rPr lang="en-US" sz="2000" dirty="0"/>
              <a:t> represent in this symbol?</a:t>
            </a:r>
            <a:endParaRPr lang="en-US" sz="2000" dirty="0" smtClean="0"/>
          </a:p>
          <a:p>
            <a:pPr>
              <a:lnSpc>
                <a:spcPct val="94000"/>
              </a:lnSpc>
              <a:spcBef>
                <a:spcPts val="0"/>
              </a:spcBef>
            </a:pPr>
            <a:r>
              <a:rPr lang="en-US" sz="2000" dirty="0" smtClean="0"/>
              <a:t>God has rejected previous potential brides, declaring them to be harlots (Assyria, Babylon, </a:t>
            </a:r>
            <a:r>
              <a:rPr lang="en-US" sz="2000" dirty="0" err="1" smtClean="0"/>
              <a:t>Tyre</a:t>
            </a:r>
            <a:r>
              <a:rPr lang="en-US" sz="2000" dirty="0" smtClean="0"/>
              <a:t>, Israel, Judah, Jerusalem, and now Rome).</a:t>
            </a:r>
          </a:p>
          <a:p>
            <a:pPr>
              <a:lnSpc>
                <a:spcPct val="94000"/>
              </a:lnSpc>
              <a:spcBef>
                <a:spcPts val="0"/>
              </a:spcBef>
            </a:pPr>
            <a:r>
              <a:rPr lang="en-US" sz="2000" dirty="0" smtClean="0"/>
              <a:t>The Lamb’s wife represent those:</a:t>
            </a:r>
          </a:p>
          <a:p>
            <a:pPr lvl="1">
              <a:lnSpc>
                <a:spcPct val="94000"/>
              </a:lnSpc>
              <a:spcBef>
                <a:spcPts val="0"/>
              </a:spcBef>
            </a:pPr>
            <a:r>
              <a:rPr lang="en-US" sz="1600" dirty="0" smtClean="0"/>
              <a:t>Purchased with the Lamb’s blood (</a:t>
            </a:r>
            <a:r>
              <a:rPr lang="en-US" sz="1600" b="1" dirty="0" smtClean="0">
                <a:solidFill>
                  <a:srgbClr val="800000"/>
                </a:solidFill>
              </a:rPr>
              <a:t>Ephesians 5:22-27</a:t>
            </a:r>
            <a:r>
              <a:rPr lang="en-US" sz="1600" dirty="0" smtClean="0"/>
              <a:t>).</a:t>
            </a:r>
          </a:p>
          <a:p>
            <a:pPr lvl="1">
              <a:lnSpc>
                <a:spcPct val="94000"/>
              </a:lnSpc>
              <a:spcBef>
                <a:spcPts val="0"/>
              </a:spcBef>
            </a:pPr>
            <a:r>
              <a:rPr lang="en-US" sz="1600" dirty="0" smtClean="0"/>
              <a:t>Adorn themselves with </a:t>
            </a:r>
            <a:r>
              <a:rPr lang="en-US" sz="1600" i="1" dirty="0" smtClean="0">
                <a:solidFill>
                  <a:srgbClr val="800000"/>
                </a:solidFill>
              </a:rPr>
              <a:t>“proper” </a:t>
            </a:r>
            <a:r>
              <a:rPr lang="en-US" sz="1600" dirty="0" smtClean="0"/>
              <a:t>righteous acts (</a:t>
            </a:r>
            <a:r>
              <a:rPr lang="en-US" sz="1600" b="1" dirty="0" smtClean="0">
                <a:solidFill>
                  <a:srgbClr val="800000"/>
                </a:solidFill>
              </a:rPr>
              <a:t>Revelation 19:7-8; 1 Timothy 2:9-10</a:t>
            </a:r>
            <a:r>
              <a:rPr lang="en-US" sz="1600" dirty="0" smtClean="0"/>
              <a:t>).</a:t>
            </a:r>
          </a:p>
          <a:p>
            <a:pPr marL="0" indent="0">
              <a:lnSpc>
                <a:spcPct val="94000"/>
              </a:lnSpc>
              <a:spcBef>
                <a:spcPts val="0"/>
              </a:spcBef>
              <a:buNone/>
            </a:pPr>
            <a:r>
              <a:rPr lang="en-US" sz="2000" i="1" dirty="0">
                <a:solidFill>
                  <a:srgbClr val="800000"/>
                </a:solidFill>
              </a:rPr>
              <a:t>Then he said to me, </a:t>
            </a:r>
            <a:r>
              <a:rPr lang="en-US" sz="2000" i="1" dirty="0" smtClean="0">
                <a:solidFill>
                  <a:srgbClr val="800000"/>
                </a:solidFill>
              </a:rPr>
              <a:t>“Write: ‘</a:t>
            </a:r>
            <a:r>
              <a:rPr lang="en-US" sz="2000" b="1" i="1" dirty="0" smtClean="0">
                <a:solidFill>
                  <a:srgbClr val="800000"/>
                </a:solidFill>
              </a:rPr>
              <a:t>Blessed</a:t>
            </a:r>
            <a:r>
              <a:rPr lang="en-US" sz="2000" i="1" dirty="0" smtClean="0">
                <a:solidFill>
                  <a:srgbClr val="800000"/>
                </a:solidFill>
              </a:rPr>
              <a:t> </a:t>
            </a:r>
            <a:r>
              <a:rPr lang="en-US" sz="2000" i="1" dirty="0">
                <a:solidFill>
                  <a:srgbClr val="800000"/>
                </a:solidFill>
              </a:rPr>
              <a:t>are those who are </a:t>
            </a:r>
            <a:r>
              <a:rPr lang="en-US" sz="2000" b="1" i="1" u="sng" dirty="0">
                <a:solidFill>
                  <a:srgbClr val="800000"/>
                </a:solidFill>
              </a:rPr>
              <a:t>called</a:t>
            </a:r>
            <a:r>
              <a:rPr lang="en-US" sz="2000" b="1" i="1" dirty="0">
                <a:solidFill>
                  <a:srgbClr val="800000"/>
                </a:solidFill>
              </a:rPr>
              <a:t> to the marriage supper </a:t>
            </a:r>
            <a:r>
              <a:rPr lang="en-US" sz="2000" i="1" dirty="0">
                <a:solidFill>
                  <a:srgbClr val="800000"/>
                </a:solidFill>
              </a:rPr>
              <a:t>of the Lamb</a:t>
            </a:r>
            <a:r>
              <a:rPr lang="en-US" sz="2000" i="1" dirty="0" smtClean="0">
                <a:solidFill>
                  <a:srgbClr val="800000"/>
                </a:solidFill>
              </a:rPr>
              <a:t>!’” </a:t>
            </a:r>
            <a:r>
              <a:rPr lang="en-US" sz="2000" i="1" dirty="0">
                <a:solidFill>
                  <a:srgbClr val="800000"/>
                </a:solidFill>
              </a:rPr>
              <a:t>And he said to me, </a:t>
            </a:r>
            <a:r>
              <a:rPr lang="en-US" sz="2000" i="1" dirty="0" smtClean="0">
                <a:solidFill>
                  <a:srgbClr val="800000"/>
                </a:solidFill>
              </a:rPr>
              <a:t>“These </a:t>
            </a:r>
            <a:r>
              <a:rPr lang="en-US" sz="2000" i="1" dirty="0">
                <a:solidFill>
                  <a:srgbClr val="800000"/>
                </a:solidFill>
              </a:rPr>
              <a:t>are the true sayings of God</a:t>
            </a:r>
            <a:r>
              <a:rPr lang="en-US" sz="2000" i="1" dirty="0" smtClean="0">
                <a:solidFill>
                  <a:srgbClr val="800000"/>
                </a:solidFill>
              </a:rPr>
              <a:t>.”</a:t>
            </a:r>
            <a:r>
              <a:rPr lang="en-US" sz="2000" dirty="0" smtClean="0"/>
              <a:t> (</a:t>
            </a:r>
            <a:r>
              <a:rPr lang="en-US" sz="2000" b="1" dirty="0" smtClean="0">
                <a:solidFill>
                  <a:srgbClr val="800000"/>
                </a:solidFill>
              </a:rPr>
              <a:t>Rev. 19:9</a:t>
            </a:r>
            <a:r>
              <a:rPr lang="en-US" sz="2000" dirty="0" smtClean="0"/>
              <a:t>)</a:t>
            </a:r>
          </a:p>
          <a:p>
            <a:pPr>
              <a:lnSpc>
                <a:spcPct val="94000"/>
              </a:lnSpc>
              <a:spcBef>
                <a:spcPts val="0"/>
              </a:spcBef>
            </a:pPr>
            <a:r>
              <a:rPr lang="en-US" sz="2000" dirty="0" smtClean="0"/>
              <a:t>Are we answering the call, or are we </a:t>
            </a:r>
            <a:r>
              <a:rPr lang="en-US" sz="2000" i="1" dirty="0" smtClean="0">
                <a:solidFill>
                  <a:srgbClr val="800000"/>
                </a:solidFill>
              </a:rPr>
              <a:t>“unworthy”</a:t>
            </a:r>
            <a:r>
              <a:rPr lang="en-US" sz="2000" dirty="0" smtClean="0"/>
              <a:t> (</a:t>
            </a:r>
            <a:r>
              <a:rPr lang="en-US" sz="2000" b="1" dirty="0" smtClean="0">
                <a:solidFill>
                  <a:srgbClr val="800000"/>
                </a:solidFill>
              </a:rPr>
              <a:t>3:20</a:t>
            </a:r>
            <a:r>
              <a:rPr lang="en-US" sz="2000" dirty="0" smtClean="0"/>
              <a:t>; </a:t>
            </a:r>
            <a:r>
              <a:rPr lang="en-US" sz="2000" b="1" dirty="0" smtClean="0">
                <a:solidFill>
                  <a:srgbClr val="800000"/>
                </a:solidFill>
              </a:rPr>
              <a:t>Mt.22:1-8</a:t>
            </a:r>
            <a:r>
              <a:rPr lang="en-US" sz="2000" dirty="0" smtClean="0"/>
              <a:t>; </a:t>
            </a:r>
            <a:r>
              <a:rPr lang="en-US" sz="2000" b="1" dirty="0" smtClean="0">
                <a:solidFill>
                  <a:srgbClr val="800000"/>
                </a:solidFill>
              </a:rPr>
              <a:t>Lk.14:15-24</a:t>
            </a:r>
            <a:r>
              <a:rPr lang="en-US" sz="2000" dirty="0" smtClean="0"/>
              <a:t>)?</a:t>
            </a:r>
          </a:p>
          <a:p>
            <a:pPr>
              <a:lnSpc>
                <a:spcPct val="94000"/>
              </a:lnSpc>
              <a:spcBef>
                <a:spcPts val="0"/>
              </a:spcBef>
            </a:pPr>
            <a:r>
              <a:rPr lang="en-US" sz="2000" dirty="0" smtClean="0"/>
              <a:t>Are we answering the call, but not appropriately dressed for the occasion (</a:t>
            </a:r>
            <a:r>
              <a:rPr lang="en-US" sz="2000" b="1" dirty="0" smtClean="0">
                <a:solidFill>
                  <a:srgbClr val="800000"/>
                </a:solidFill>
              </a:rPr>
              <a:t>Matthew 22:9-14; Revelation 19:7-8</a:t>
            </a:r>
            <a:r>
              <a:rPr lang="en-US" sz="2000" dirty="0" smtClean="0"/>
              <a:t>)?</a:t>
            </a:r>
          </a:p>
          <a:p>
            <a:pPr>
              <a:lnSpc>
                <a:spcPct val="94000"/>
              </a:lnSpc>
              <a:spcBef>
                <a:spcPts val="0"/>
              </a:spcBef>
            </a:pPr>
            <a:r>
              <a:rPr lang="en-US" sz="2000" dirty="0" smtClean="0"/>
              <a:t>Will be prepared if the </a:t>
            </a:r>
            <a:r>
              <a:rPr lang="en-US" sz="2000" i="1" dirty="0" smtClean="0">
                <a:solidFill>
                  <a:srgbClr val="800000"/>
                </a:solidFill>
              </a:rPr>
              <a:t>“bridegroom was delayed”</a:t>
            </a:r>
            <a:r>
              <a:rPr lang="en-US" sz="2000" dirty="0" smtClean="0"/>
              <a:t> (</a:t>
            </a:r>
            <a:r>
              <a:rPr lang="en-US" sz="2000" b="1" dirty="0" smtClean="0">
                <a:solidFill>
                  <a:srgbClr val="800000"/>
                </a:solidFill>
              </a:rPr>
              <a:t>Matthew 25:1-13</a:t>
            </a:r>
            <a:r>
              <a:rPr lang="en-US" sz="2000" dirty="0" smtClean="0"/>
              <a:t>)?</a:t>
            </a:r>
          </a:p>
          <a:p>
            <a:pPr>
              <a:lnSpc>
                <a:spcPct val="94000"/>
              </a:lnSpc>
              <a:spcBef>
                <a:spcPts val="0"/>
              </a:spcBef>
            </a:pPr>
            <a:r>
              <a:rPr lang="en-US" sz="2000" dirty="0" smtClean="0"/>
              <a:t>Will He find us waiting as a </a:t>
            </a:r>
            <a:r>
              <a:rPr lang="en-US" sz="2000" i="1" dirty="0" smtClean="0">
                <a:solidFill>
                  <a:srgbClr val="800000"/>
                </a:solidFill>
              </a:rPr>
              <a:t>“chaste virgin”</a:t>
            </a:r>
            <a:r>
              <a:rPr lang="en-US" sz="2000" dirty="0" smtClean="0">
                <a:solidFill>
                  <a:srgbClr val="800000"/>
                </a:solidFill>
              </a:rPr>
              <a:t> </a:t>
            </a:r>
            <a:r>
              <a:rPr lang="en-US" sz="2000" dirty="0" smtClean="0"/>
              <a:t>(</a:t>
            </a:r>
            <a:r>
              <a:rPr lang="en-US" sz="2000" b="1" dirty="0" smtClean="0">
                <a:solidFill>
                  <a:srgbClr val="800000"/>
                </a:solidFill>
              </a:rPr>
              <a:t>2 Corinthians 11:2-3</a:t>
            </a:r>
            <a:r>
              <a:rPr lang="en-US" sz="2000" dirty="0" smtClean="0"/>
              <a:t>)?</a:t>
            </a:r>
          </a:p>
          <a:p>
            <a:pPr>
              <a:lnSpc>
                <a:spcPct val="94000"/>
              </a:lnSpc>
              <a:spcBef>
                <a:spcPts val="0"/>
              </a:spcBef>
            </a:pPr>
            <a:r>
              <a:rPr lang="en-US" sz="2000" dirty="0" smtClean="0"/>
              <a:t>The bride’s price has been paid, but what of the groom’s gift to the bride?</a:t>
            </a:r>
          </a:p>
        </p:txBody>
      </p:sp>
    </p:spTree>
    <p:extLst>
      <p:ext uri="{BB962C8B-B14F-4D97-AF65-F5344CB8AC3E}">
        <p14:creationId xmlns:p14="http://schemas.microsoft.com/office/powerpoint/2010/main" val="275681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500"/>
                                        <p:tgtEl>
                                          <p:spTgt spid="3">
                                            <p:txEl>
                                              <p:pRg st="7" end="7"/>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Effect transition="in" filter="fade">
                                      <p:cBhvr>
                                        <p:cTn id="41" dur="500"/>
                                        <p:tgtEl>
                                          <p:spTgt spid="3">
                                            <p:txEl>
                                              <p:pRg st="8" end="8"/>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3">
                                            <p:txEl>
                                              <p:pRg st="9" end="9"/>
                                            </p:txEl>
                                          </p:spTgt>
                                        </p:tgtEl>
                                        <p:attrNameLst>
                                          <p:attrName>style.visibility</p:attrName>
                                        </p:attrNameLst>
                                      </p:cBhvr>
                                      <p:to>
                                        <p:strVal val="visible"/>
                                      </p:to>
                                    </p:set>
                                    <p:animEffect transition="in" filter="fade">
                                      <p:cBhvr>
                                        <p:cTn id="46" dur="500"/>
                                        <p:tgtEl>
                                          <p:spTgt spid="3">
                                            <p:txEl>
                                              <p:pRg st="9" end="9"/>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3">
                                            <p:txEl>
                                              <p:pRg st="10" end="10"/>
                                            </p:txEl>
                                          </p:spTgt>
                                        </p:tgtEl>
                                        <p:attrNameLst>
                                          <p:attrName>style.visibility</p:attrName>
                                        </p:attrNameLst>
                                      </p:cBhvr>
                                      <p:to>
                                        <p:strVal val="visible"/>
                                      </p:to>
                                    </p:set>
                                    <p:animEffect transition="in" filter="fade">
                                      <p:cBhvr>
                                        <p:cTn id="51"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John Worships the Angel</a:t>
            </a:r>
            <a:endParaRPr lang="en-US" dirty="0"/>
          </a:p>
        </p:txBody>
      </p:sp>
      <p:sp>
        <p:nvSpPr>
          <p:cNvPr id="3" name="Content Placeholder 2"/>
          <p:cNvSpPr>
            <a:spLocks noGrp="1"/>
          </p:cNvSpPr>
          <p:nvPr>
            <p:ph sz="quarter" idx="10"/>
          </p:nvPr>
        </p:nvSpPr>
        <p:spPr/>
        <p:txBody>
          <a:bodyPr/>
          <a:lstStyle/>
          <a:p>
            <a:pPr marL="346075" lvl="0" indent="-346075">
              <a:buFont typeface="+mj-lt"/>
              <a:buAutoNum type="arabicPeriod" startAt="6"/>
            </a:pPr>
            <a:r>
              <a:rPr lang="en-US" sz="2000" dirty="0"/>
              <a:t>Why was it inappropriate for John to worship the angel?  What is the significance of John falling at the feet of the angel to worship him?</a:t>
            </a:r>
            <a:endParaRPr lang="en-US" sz="2000" dirty="0" smtClean="0"/>
          </a:p>
          <a:p>
            <a:pPr marL="0" indent="0">
              <a:buNone/>
            </a:pPr>
            <a:r>
              <a:rPr lang="en-US" sz="2000" i="1" dirty="0">
                <a:solidFill>
                  <a:srgbClr val="800000"/>
                </a:solidFill>
              </a:rPr>
              <a:t>And </a:t>
            </a:r>
            <a:r>
              <a:rPr lang="en-US" sz="2000" b="1" i="1" dirty="0">
                <a:solidFill>
                  <a:srgbClr val="800000"/>
                </a:solidFill>
              </a:rPr>
              <a:t>I fell at his feet to worship him</a:t>
            </a:r>
            <a:r>
              <a:rPr lang="en-US" sz="2000" i="1" dirty="0">
                <a:solidFill>
                  <a:srgbClr val="800000"/>
                </a:solidFill>
              </a:rPr>
              <a:t>. But he said to me, </a:t>
            </a:r>
            <a:r>
              <a:rPr lang="en-US" sz="2000" i="1" dirty="0" smtClean="0">
                <a:solidFill>
                  <a:srgbClr val="800000"/>
                </a:solidFill>
              </a:rPr>
              <a:t>“See </a:t>
            </a:r>
            <a:r>
              <a:rPr lang="en-US" sz="2000" i="1" dirty="0">
                <a:solidFill>
                  <a:srgbClr val="800000"/>
                </a:solidFill>
              </a:rPr>
              <a:t>that you </a:t>
            </a:r>
            <a:r>
              <a:rPr lang="en-US" sz="2000" b="1" i="1" dirty="0">
                <a:solidFill>
                  <a:srgbClr val="800000"/>
                </a:solidFill>
              </a:rPr>
              <a:t>do </a:t>
            </a:r>
            <a:r>
              <a:rPr lang="en-US" sz="2000" b="1" i="1" u="sng" dirty="0">
                <a:solidFill>
                  <a:srgbClr val="800000"/>
                </a:solidFill>
              </a:rPr>
              <a:t>not</a:t>
            </a:r>
            <a:r>
              <a:rPr lang="en-US" sz="2000" b="1" i="1" dirty="0">
                <a:solidFill>
                  <a:srgbClr val="800000"/>
                </a:solidFill>
              </a:rPr>
              <a:t> do that</a:t>
            </a:r>
            <a:r>
              <a:rPr lang="en-US" sz="2000" i="1" dirty="0">
                <a:solidFill>
                  <a:srgbClr val="800000"/>
                </a:solidFill>
              </a:rPr>
              <a:t>! </a:t>
            </a:r>
            <a:r>
              <a:rPr lang="en-US" sz="2000" b="1" i="1" dirty="0">
                <a:solidFill>
                  <a:srgbClr val="800000"/>
                </a:solidFill>
              </a:rPr>
              <a:t>I am your </a:t>
            </a:r>
            <a:r>
              <a:rPr lang="en-US" sz="2000" b="1" i="1" u="sng" dirty="0">
                <a:solidFill>
                  <a:srgbClr val="800000"/>
                </a:solidFill>
              </a:rPr>
              <a:t>fellow servant</a:t>
            </a:r>
            <a:r>
              <a:rPr lang="en-US" sz="2000" b="1" i="1" dirty="0">
                <a:solidFill>
                  <a:srgbClr val="800000"/>
                </a:solidFill>
              </a:rPr>
              <a:t>, and of </a:t>
            </a:r>
            <a:r>
              <a:rPr lang="en-US" sz="2000" b="1" i="1" u="sng" dirty="0">
                <a:solidFill>
                  <a:srgbClr val="800000"/>
                </a:solidFill>
              </a:rPr>
              <a:t>your brethren</a:t>
            </a:r>
            <a:r>
              <a:rPr lang="en-US" sz="2000" i="1" dirty="0">
                <a:solidFill>
                  <a:srgbClr val="800000"/>
                </a:solidFill>
              </a:rPr>
              <a:t> who </a:t>
            </a:r>
            <a:r>
              <a:rPr lang="en-US" sz="2000" b="1" i="1" dirty="0">
                <a:solidFill>
                  <a:srgbClr val="800000"/>
                </a:solidFill>
              </a:rPr>
              <a:t>have the testimony of Jesus</a:t>
            </a:r>
            <a:r>
              <a:rPr lang="en-US" sz="2000" i="1" dirty="0">
                <a:solidFill>
                  <a:srgbClr val="800000"/>
                </a:solidFill>
              </a:rPr>
              <a:t>. </a:t>
            </a:r>
            <a:r>
              <a:rPr lang="en-US" sz="2000" b="1" i="1" dirty="0">
                <a:solidFill>
                  <a:srgbClr val="800000"/>
                </a:solidFill>
              </a:rPr>
              <a:t>Worship </a:t>
            </a:r>
            <a:r>
              <a:rPr lang="en-US" sz="2000" b="1" i="1" u="sng" dirty="0">
                <a:solidFill>
                  <a:srgbClr val="800000"/>
                </a:solidFill>
              </a:rPr>
              <a:t>God</a:t>
            </a:r>
            <a:r>
              <a:rPr lang="en-US" sz="2000" i="1" dirty="0">
                <a:solidFill>
                  <a:srgbClr val="800000"/>
                </a:solidFill>
              </a:rPr>
              <a:t>! For the testimony of Jesus is the spirit of prophecy</a:t>
            </a:r>
            <a:r>
              <a:rPr lang="en-US" sz="2000" i="1" dirty="0" smtClean="0">
                <a:solidFill>
                  <a:srgbClr val="800000"/>
                </a:solidFill>
              </a:rPr>
              <a:t>.”  </a:t>
            </a:r>
            <a:r>
              <a:rPr lang="en-US" sz="2000" dirty="0" smtClean="0"/>
              <a:t>(</a:t>
            </a:r>
            <a:r>
              <a:rPr lang="en-US" sz="2000" b="1" dirty="0" smtClean="0">
                <a:solidFill>
                  <a:srgbClr val="800000"/>
                </a:solidFill>
              </a:rPr>
              <a:t>Revelation 19:10</a:t>
            </a:r>
            <a:r>
              <a:rPr lang="en-US" sz="2000" dirty="0" smtClean="0"/>
              <a:t>)</a:t>
            </a:r>
          </a:p>
          <a:p>
            <a:r>
              <a:rPr lang="en-US" sz="2000" dirty="0" smtClean="0"/>
              <a:t>The angel represents an equal, a fellow servant, a brother.</a:t>
            </a:r>
          </a:p>
          <a:p>
            <a:r>
              <a:rPr lang="en-US" sz="2000" dirty="0" smtClean="0"/>
              <a:t>Only God is to be worshipped (</a:t>
            </a:r>
            <a:r>
              <a:rPr lang="en-US" sz="2000" b="1" dirty="0" smtClean="0">
                <a:solidFill>
                  <a:srgbClr val="800000"/>
                </a:solidFill>
              </a:rPr>
              <a:t>Matthew 4:10</a:t>
            </a:r>
            <a:r>
              <a:rPr lang="en-US" sz="2000" dirty="0" smtClean="0"/>
              <a:t>).</a:t>
            </a:r>
          </a:p>
          <a:p>
            <a:r>
              <a:rPr lang="en-US" sz="2000" dirty="0" smtClean="0"/>
              <a:t>Angels were powerful beings, overwhelming in their own right (</a:t>
            </a:r>
            <a:r>
              <a:rPr lang="en-US" sz="2000" b="1" dirty="0" smtClean="0">
                <a:solidFill>
                  <a:srgbClr val="800000"/>
                </a:solidFill>
              </a:rPr>
              <a:t>Daniel 10:5-11</a:t>
            </a:r>
            <a:r>
              <a:rPr lang="en-US" sz="2000" dirty="0" smtClean="0"/>
              <a:t>).</a:t>
            </a:r>
          </a:p>
          <a:p>
            <a:r>
              <a:rPr lang="en-US" sz="2000" dirty="0" smtClean="0"/>
              <a:t>Emphasizes the credibility of the angel’s testimony, but ultimately Jesus Himself.</a:t>
            </a:r>
          </a:p>
          <a:p>
            <a:r>
              <a:rPr lang="en-US" sz="2000" dirty="0" smtClean="0"/>
              <a:t>Emphasizes the overwhelming joy associated with the angel’s message.</a:t>
            </a:r>
          </a:p>
          <a:p>
            <a:r>
              <a:rPr lang="en-US" sz="2000" dirty="0" smtClean="0"/>
              <a:t>Emphasizes the difficulty in not being distracted even if in a moment – remaining </a:t>
            </a:r>
            <a:r>
              <a:rPr lang="en-US" sz="2000" i="1" dirty="0" smtClean="0">
                <a:solidFill>
                  <a:srgbClr val="800000"/>
                </a:solidFill>
              </a:rPr>
              <a:t>“chaste”</a:t>
            </a:r>
            <a:r>
              <a:rPr lang="en-US" sz="2000" dirty="0"/>
              <a:t> </a:t>
            </a:r>
            <a:r>
              <a:rPr lang="en-US" sz="2000" dirty="0" smtClean="0"/>
              <a:t>for extended betrothal time.</a:t>
            </a:r>
          </a:p>
        </p:txBody>
      </p:sp>
    </p:spTree>
    <p:extLst>
      <p:ext uri="{BB962C8B-B14F-4D97-AF65-F5344CB8AC3E}">
        <p14:creationId xmlns:p14="http://schemas.microsoft.com/office/powerpoint/2010/main" val="3359962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he_lion_of_the_tribe_of_judah-still-16x9">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Revolution">
      <a:majorFont>
        <a:latin typeface="Trebuchet MS"/>
        <a:ea typeface=""/>
        <a:cs typeface=""/>
        <a:font script="Jpan" typeface="ＭＳ ゴシック"/>
        <a:font script="Hans" typeface="宋体"/>
        <a:font script="Hant" typeface="新細明體"/>
      </a:majorFont>
      <a:minorFont>
        <a:latin typeface="Trebuchet MS"/>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the_lion_of_the_tribe_of_judah-still-16x9</Template>
  <TotalTime>31921</TotalTime>
  <Words>2534</Words>
  <Application>Microsoft Office PowerPoint</Application>
  <PresentationFormat>On-screen Show (16:9)</PresentationFormat>
  <Paragraphs>132</Paragraphs>
  <Slides>18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Wingdings</vt:lpstr>
      <vt:lpstr>Calibri</vt:lpstr>
      <vt:lpstr>Trebuchet MS</vt:lpstr>
      <vt:lpstr>Impact</vt:lpstr>
      <vt:lpstr>Times New Roman</vt:lpstr>
      <vt:lpstr>the_lion_of_the_tribe_of_judah-still-16x9</vt:lpstr>
      <vt:lpstr>Revelation Defending God and Encouraging His Saints</vt:lpstr>
      <vt:lpstr>PowerPoint Presentation</vt:lpstr>
      <vt:lpstr>Jewish Wedding Customs</vt:lpstr>
      <vt:lpstr>“His Wife Has Made Herself Ready”</vt:lpstr>
      <vt:lpstr>The Church – The Lamb’s Bride</vt:lpstr>
      <vt:lpstr>Contrasting Sides</vt:lpstr>
      <vt:lpstr>Contrasting Sides</vt:lpstr>
      <vt:lpstr>The Betrothal – Preparation Time</vt:lpstr>
      <vt:lpstr>John Worships the Angel</vt:lpstr>
      <vt:lpstr>PowerPoint Presentation</vt:lpstr>
      <vt:lpstr>The Warrior King</vt:lpstr>
      <vt:lpstr>The Warrior King</vt:lpstr>
      <vt:lpstr>The King’s Army</vt:lpstr>
      <vt:lpstr>King of Kings, Lord of Lords</vt:lpstr>
      <vt:lpstr>Treading Winepress of God’s Wrath</vt:lpstr>
      <vt:lpstr>PowerPoint Presentation</vt:lpstr>
      <vt:lpstr>An Alternative Supper</vt:lpstr>
      <vt:lpstr>A Feast for Birds of Heaven</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 Trevor Bowen</dc:creator>
  <cp:lastModifiedBy>C. Trevor Bowen</cp:lastModifiedBy>
  <cp:revision>4445</cp:revision>
  <cp:lastPrinted>2017-06-04T13:57:13Z</cp:lastPrinted>
  <dcterms:created xsi:type="dcterms:W3CDTF">2017-04-01T00:42:32Z</dcterms:created>
  <dcterms:modified xsi:type="dcterms:W3CDTF">2017-06-22T03:13:14Z</dcterms:modified>
</cp:coreProperties>
</file>