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handoutMasterIdLst>
    <p:handoutMasterId r:id="rId20"/>
  </p:handoutMasterIdLst>
  <p:sldIdLst>
    <p:sldId id="546" r:id="rId2"/>
    <p:sldId id="559" r:id="rId3"/>
    <p:sldId id="561" r:id="rId4"/>
    <p:sldId id="653" r:id="rId5"/>
    <p:sldId id="560" r:id="rId6"/>
    <p:sldId id="655" r:id="rId7"/>
    <p:sldId id="663" r:id="rId8"/>
    <p:sldId id="576" r:id="rId9"/>
    <p:sldId id="577" r:id="rId10"/>
    <p:sldId id="578" r:id="rId11"/>
    <p:sldId id="654" r:id="rId12"/>
    <p:sldId id="580" r:id="rId13"/>
    <p:sldId id="588" r:id="rId14"/>
    <p:sldId id="582" r:id="rId15"/>
    <p:sldId id="656" r:id="rId16"/>
    <p:sldId id="657" r:id="rId17"/>
    <p:sldId id="583" r:id="rId18"/>
  </p:sldIdLst>
  <p:sldSz cx="9144000" cy="5143500" type="screen16x9"/>
  <p:notesSz cx="7102475" cy="9369425"/>
  <p:embeddedFontLst>
    <p:embeddedFont>
      <p:font typeface="Calibri" panose="020F0502020204030204" pitchFamily="34"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
      <p:font typeface="Impact" panose="020B0806030902050204" pitchFamily="3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1B1B6B"/>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660"/>
  </p:normalViewPr>
  <p:slideViewPr>
    <p:cSldViewPr snapToGrid="0" snapToObjects="1">
      <p:cViewPr>
        <p:scale>
          <a:sx n="144" d="100"/>
          <a:sy n="144" d="100"/>
        </p:scale>
        <p:origin x="-702" y="-1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6/25/2017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8313"/>
          </a:xfrm>
          <a:prstGeom prst="rect">
            <a:avLst/>
          </a:prstGeom>
        </p:spPr>
        <p:txBody>
          <a:bodyPr vert="horz" lIns="91440" tIns="45720" rIns="91440" bIns="45720" rtlCol="0"/>
          <a:lstStyle>
            <a:lvl1pPr algn="r">
              <a:defRPr sz="1200"/>
            </a:lvl1pPr>
          </a:lstStyle>
          <a:p>
            <a:fld id="{20B09D3B-D414-449C-B505-68698A20A20D}" type="datetimeFigureOut">
              <a:rPr lang="en-US" smtClean="0"/>
              <a:t>6/25/2017</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49763"/>
            <a:ext cx="5683250" cy="421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78163"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8313"/>
          </a:xfrm>
          <a:prstGeom prst="rect">
            <a:avLst/>
          </a:prstGeom>
        </p:spPr>
        <p:txBody>
          <a:bodyPr vert="horz" lIns="91440" tIns="45720" rIns="91440" bIns="45720" rtlCol="0" anchor="b"/>
          <a:lstStyle>
            <a:lvl1pPr algn="r">
              <a:defRPr sz="1200"/>
            </a:lvl1pPr>
          </a:lstStyle>
          <a:p>
            <a:fld id="{D9106257-F59A-4451-B33C-571F0B039292}" type="slidenum">
              <a:rPr lang="en-US" smtClean="0"/>
              <a:t>‹#›</a:t>
            </a:fld>
            <a:endParaRPr lang="en-US"/>
          </a:p>
        </p:txBody>
      </p:sp>
    </p:spTree>
    <p:extLst>
      <p:ext uri="{BB962C8B-B14F-4D97-AF65-F5344CB8AC3E}">
        <p14:creationId xmlns:p14="http://schemas.microsoft.com/office/powerpoint/2010/main" val="41168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20 – </a:t>
            </a:r>
            <a:r>
              <a:rPr lang="en-US" sz="1800" dirty="0" smtClean="0"/>
              <a:t>The Marriage Feast &amp; Armageddon</a:t>
            </a:r>
            <a:endParaRPr lang="en-US" sz="1800" b="1" dirty="0"/>
          </a:p>
        </p:txBody>
      </p:sp>
    </p:spTree>
    <p:extLst>
      <p:ext uri="{BB962C8B-B14F-4D97-AF65-F5344CB8AC3E}">
        <p14:creationId xmlns:p14="http://schemas.microsoft.com/office/powerpoint/2010/main" val="314014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Binding of the Dragon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smtClean="0"/>
              <a:t>What </a:t>
            </a:r>
            <a:r>
              <a:rPr lang="en-US" sz="2000" dirty="0"/>
              <a:t>happened to the Devil after his loss at Armageddon?  What is the significance of this 1000 year imprisonment?  Explain both the length of time and nature of the imprisonment.</a:t>
            </a:r>
            <a:endParaRPr lang="en-US" sz="2000" dirty="0" smtClean="0"/>
          </a:p>
          <a:p>
            <a:pPr marL="0" lvl="0" indent="0">
              <a:buNone/>
            </a:pPr>
            <a:r>
              <a:rPr lang="en-US" sz="2000" i="1" dirty="0" smtClean="0">
                <a:solidFill>
                  <a:srgbClr val="800000"/>
                </a:solidFill>
              </a:rPr>
              <a:t>Then I saw an angel coming down from heaven, having </a:t>
            </a:r>
            <a:r>
              <a:rPr lang="en-US" sz="2000" b="1" i="1" dirty="0" smtClean="0">
                <a:solidFill>
                  <a:srgbClr val="800000"/>
                </a:solidFill>
              </a:rPr>
              <a:t>the key to the bottomless pit </a:t>
            </a:r>
            <a:r>
              <a:rPr lang="en-US" sz="2000" i="1" dirty="0" smtClean="0">
                <a:solidFill>
                  <a:srgbClr val="800000"/>
                </a:solidFill>
              </a:rPr>
              <a:t>and </a:t>
            </a:r>
            <a:r>
              <a:rPr lang="en-US" sz="2000" b="1" i="1" dirty="0" smtClean="0">
                <a:solidFill>
                  <a:srgbClr val="800000"/>
                </a:solidFill>
              </a:rPr>
              <a:t>a great chain </a:t>
            </a:r>
            <a:r>
              <a:rPr lang="en-US" sz="2000" i="1" dirty="0" smtClean="0">
                <a:solidFill>
                  <a:srgbClr val="800000"/>
                </a:solidFill>
              </a:rPr>
              <a:t>in his hand.  He laid hold of </a:t>
            </a:r>
            <a:r>
              <a:rPr lang="en-US" sz="2000" b="1" i="1" dirty="0" smtClean="0">
                <a:solidFill>
                  <a:srgbClr val="800000"/>
                </a:solidFill>
              </a:rPr>
              <a:t>the dragon, that serpent of old, who is the Devil and Satan</a:t>
            </a:r>
            <a:r>
              <a:rPr lang="en-US" sz="2000" i="1" dirty="0" smtClean="0">
                <a:solidFill>
                  <a:srgbClr val="800000"/>
                </a:solidFill>
              </a:rPr>
              <a:t>, and </a:t>
            </a:r>
            <a:r>
              <a:rPr lang="en-US" sz="2000" b="1" i="1" dirty="0" smtClean="0">
                <a:solidFill>
                  <a:srgbClr val="800000"/>
                </a:solidFill>
              </a:rPr>
              <a:t>bound him for </a:t>
            </a:r>
            <a:r>
              <a:rPr lang="en-US" sz="2000" b="1" i="1" u="sng" dirty="0" smtClean="0">
                <a:solidFill>
                  <a:srgbClr val="800000"/>
                </a:solidFill>
              </a:rPr>
              <a:t>a thousand years</a:t>
            </a:r>
            <a:r>
              <a:rPr lang="en-US" sz="2000" i="1" dirty="0" smtClean="0">
                <a:solidFill>
                  <a:srgbClr val="800000"/>
                </a:solidFill>
              </a:rPr>
              <a:t>; and he </a:t>
            </a:r>
            <a:r>
              <a:rPr lang="en-US" sz="2000" b="1" i="1" baseline="30000" dirty="0" smtClean="0">
                <a:solidFill>
                  <a:srgbClr val="800000"/>
                </a:solidFill>
              </a:rPr>
              <a:t>1</a:t>
            </a:r>
            <a:r>
              <a:rPr lang="en-US" sz="2000" b="1" i="1" dirty="0" smtClean="0">
                <a:solidFill>
                  <a:srgbClr val="800000"/>
                </a:solidFill>
              </a:rPr>
              <a:t>cast him into the bottomless pit</a:t>
            </a:r>
            <a:r>
              <a:rPr lang="en-US" sz="2000" i="1" dirty="0" smtClean="0">
                <a:solidFill>
                  <a:srgbClr val="800000"/>
                </a:solidFill>
              </a:rPr>
              <a:t>, and </a:t>
            </a:r>
            <a:r>
              <a:rPr lang="en-US" sz="2000" b="1" i="1" baseline="30000" dirty="0" smtClean="0">
                <a:solidFill>
                  <a:srgbClr val="800000"/>
                </a:solidFill>
              </a:rPr>
              <a:t>2</a:t>
            </a:r>
            <a:r>
              <a:rPr lang="en-US" sz="2000" b="1" i="1" dirty="0" smtClean="0">
                <a:solidFill>
                  <a:srgbClr val="800000"/>
                </a:solidFill>
              </a:rPr>
              <a:t>shut him up</a:t>
            </a:r>
            <a:r>
              <a:rPr lang="en-US" sz="2000" i="1" dirty="0" smtClean="0">
                <a:solidFill>
                  <a:srgbClr val="800000"/>
                </a:solidFill>
              </a:rPr>
              <a:t>, and </a:t>
            </a:r>
            <a:r>
              <a:rPr lang="en-US" sz="2000" b="1" i="1" baseline="30000" dirty="0" smtClean="0">
                <a:solidFill>
                  <a:srgbClr val="800000"/>
                </a:solidFill>
              </a:rPr>
              <a:t>3</a:t>
            </a:r>
            <a:r>
              <a:rPr lang="en-US" sz="2000" b="1" i="1" dirty="0" smtClean="0">
                <a:solidFill>
                  <a:srgbClr val="800000"/>
                </a:solidFill>
              </a:rPr>
              <a:t>set a seal on him, </a:t>
            </a:r>
            <a:r>
              <a:rPr lang="en-US" sz="2000" b="1" i="1" u="sng" dirty="0" smtClean="0">
                <a:solidFill>
                  <a:srgbClr val="800000"/>
                </a:solidFill>
              </a:rPr>
              <a:t>so that</a:t>
            </a:r>
            <a:r>
              <a:rPr lang="en-US" sz="2000" b="1" i="1" dirty="0" smtClean="0">
                <a:solidFill>
                  <a:srgbClr val="800000"/>
                </a:solidFill>
              </a:rPr>
              <a:t> he should </a:t>
            </a:r>
            <a:r>
              <a:rPr lang="en-US" sz="2000" b="1" i="1" u="sng" dirty="0" smtClean="0">
                <a:solidFill>
                  <a:srgbClr val="800000"/>
                </a:solidFill>
              </a:rPr>
              <a:t>deceive the nations no more</a:t>
            </a:r>
            <a:r>
              <a:rPr lang="en-US" sz="2000" b="1" i="1" dirty="0" smtClean="0">
                <a:solidFill>
                  <a:srgbClr val="800000"/>
                </a:solidFill>
              </a:rPr>
              <a:t> till the thousand years were finished</a:t>
            </a:r>
            <a:r>
              <a:rPr lang="en-US" sz="2000" i="1" dirty="0" smtClean="0">
                <a:solidFill>
                  <a:srgbClr val="800000"/>
                </a:solidFill>
              </a:rPr>
              <a:t>. But after these things he must be released for a little while. </a:t>
            </a:r>
            <a:r>
              <a:rPr lang="en-US" sz="2000" dirty="0" smtClean="0"/>
              <a:t>(</a:t>
            </a:r>
            <a:r>
              <a:rPr lang="en-US" sz="2000" b="1" dirty="0" smtClean="0">
                <a:solidFill>
                  <a:srgbClr val="800000"/>
                </a:solidFill>
              </a:rPr>
              <a:t>Revelation 20:1-3</a:t>
            </a:r>
            <a:r>
              <a:rPr lang="en-US" sz="2000" dirty="0" smtClean="0"/>
              <a:t>)</a:t>
            </a:r>
          </a:p>
          <a:p>
            <a:r>
              <a:rPr lang="en-US" sz="2000" dirty="0" smtClean="0"/>
              <a:t>Must be interpreted figuratively given nature of the epistle (</a:t>
            </a:r>
            <a:r>
              <a:rPr lang="en-US" sz="2000" b="1" dirty="0" smtClean="0">
                <a:solidFill>
                  <a:srgbClr val="800000"/>
                </a:solidFill>
              </a:rPr>
              <a:t>1:1</a:t>
            </a:r>
            <a:r>
              <a:rPr lang="en-US" sz="2000" dirty="0" smtClean="0"/>
              <a:t>) and the Devil (</a:t>
            </a:r>
            <a:r>
              <a:rPr lang="en-US" sz="2000" b="1" dirty="0" smtClean="0">
                <a:solidFill>
                  <a:srgbClr val="800000"/>
                </a:solidFill>
              </a:rPr>
              <a:t>Ephesians 6:11-18; John 18:36; 2 Corinthians 10:3-5</a:t>
            </a:r>
            <a:r>
              <a:rPr lang="en-US" sz="2000" dirty="0" smtClean="0"/>
              <a:t>).</a:t>
            </a:r>
          </a:p>
          <a:p>
            <a:r>
              <a:rPr lang="en-US" sz="2000" dirty="0" smtClean="0"/>
              <a:t>During binding period the Devil’s authority, influence, or power is diminished.</a:t>
            </a:r>
          </a:p>
        </p:txBody>
      </p:sp>
    </p:spTree>
    <p:extLst>
      <p:ext uri="{BB962C8B-B14F-4D97-AF65-F5344CB8AC3E}">
        <p14:creationId xmlns:p14="http://schemas.microsoft.com/office/powerpoint/2010/main" val="7326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Binding of the Dragon</a:t>
            </a:r>
            <a:endParaRPr lang="en-US" dirty="0"/>
          </a:p>
        </p:txBody>
      </p:sp>
      <p:sp>
        <p:nvSpPr>
          <p:cNvPr id="3" name="Content Placeholder 2"/>
          <p:cNvSpPr>
            <a:spLocks noGrp="1"/>
          </p:cNvSpPr>
          <p:nvPr>
            <p:ph sz="quarter" idx="10"/>
          </p:nvPr>
        </p:nvSpPr>
        <p:spPr/>
        <p:txBody>
          <a:bodyPr/>
          <a:lstStyle/>
          <a:p>
            <a:pPr>
              <a:spcBef>
                <a:spcPts val="100"/>
              </a:spcBef>
            </a:pPr>
            <a:r>
              <a:rPr lang="en-US" sz="2000" dirty="0" smtClean="0"/>
              <a:t>During binding period the Devil’s authority &amp; power is diminished. Precedent:</a:t>
            </a:r>
          </a:p>
          <a:p>
            <a:pPr lvl="1">
              <a:spcBef>
                <a:spcPts val="100"/>
              </a:spcBef>
            </a:pPr>
            <a:r>
              <a:rPr lang="en-US" sz="1600" dirty="0" smtClean="0"/>
              <a:t>Control through demon-possession lost by casting out demons (</a:t>
            </a:r>
            <a:r>
              <a:rPr lang="en-US" sz="1600" b="1" dirty="0" smtClean="0">
                <a:solidFill>
                  <a:srgbClr val="800000"/>
                </a:solidFill>
              </a:rPr>
              <a:t>Mark 3:22-27; Luke 10:17-20; Zechariah 13:1-2</a:t>
            </a:r>
            <a:r>
              <a:rPr lang="en-US" sz="1600" dirty="0" smtClean="0"/>
              <a:t>).</a:t>
            </a:r>
          </a:p>
          <a:p>
            <a:pPr lvl="1">
              <a:spcBef>
                <a:spcPts val="100"/>
              </a:spcBef>
            </a:pPr>
            <a:r>
              <a:rPr lang="en-US" sz="1600" dirty="0" smtClean="0"/>
              <a:t>Influence through slavery to sin by Jesus’ conquering sin (</a:t>
            </a:r>
            <a:r>
              <a:rPr lang="en-US" sz="1600" b="1" dirty="0" smtClean="0">
                <a:solidFill>
                  <a:srgbClr val="800000"/>
                </a:solidFill>
              </a:rPr>
              <a:t>Colossians 2:10-15; Romans 6:5-15</a:t>
            </a:r>
            <a:r>
              <a:rPr lang="en-US" sz="1600" dirty="0" smtClean="0"/>
              <a:t>).</a:t>
            </a:r>
          </a:p>
          <a:p>
            <a:pPr lvl="1">
              <a:spcBef>
                <a:spcPts val="100"/>
              </a:spcBef>
            </a:pPr>
            <a:r>
              <a:rPr lang="en-US" sz="1600" dirty="0" smtClean="0"/>
              <a:t>Influence through the fear of death lost by Jesus’ conquering death (</a:t>
            </a:r>
            <a:r>
              <a:rPr lang="en-US" sz="1600" b="1" dirty="0" smtClean="0">
                <a:solidFill>
                  <a:srgbClr val="800000"/>
                </a:solidFill>
              </a:rPr>
              <a:t>Hebrews 2:14-15</a:t>
            </a:r>
            <a:r>
              <a:rPr lang="en-US" sz="1600" dirty="0" smtClean="0"/>
              <a:t>).</a:t>
            </a:r>
          </a:p>
          <a:p>
            <a:pPr lvl="1">
              <a:spcBef>
                <a:spcPts val="100"/>
              </a:spcBef>
            </a:pPr>
            <a:r>
              <a:rPr lang="en-US" sz="1600" dirty="0" smtClean="0"/>
              <a:t>Limited in temptation (</a:t>
            </a:r>
            <a:r>
              <a:rPr lang="en-US" sz="1600" b="1" dirty="0" smtClean="0">
                <a:solidFill>
                  <a:srgbClr val="800000"/>
                </a:solidFill>
              </a:rPr>
              <a:t>1 Corinthians 10:13; James 4:7; Ephesians 6:10-18; 1 Peter 5:8-9</a:t>
            </a:r>
            <a:r>
              <a:rPr lang="en-US" sz="1600" dirty="0" smtClean="0"/>
              <a:t>).</a:t>
            </a:r>
          </a:p>
          <a:p>
            <a:pPr lvl="1">
              <a:spcBef>
                <a:spcPts val="100"/>
              </a:spcBef>
            </a:pPr>
            <a:r>
              <a:rPr lang="en-US" sz="1600" dirty="0" smtClean="0"/>
              <a:t>Represents some loss of influence over all the nations, maybe through false religion, persecuting governments – or both on a grand scale (</a:t>
            </a:r>
            <a:r>
              <a:rPr lang="en-US" sz="1600" b="1" dirty="0" smtClean="0">
                <a:solidFill>
                  <a:srgbClr val="800000"/>
                </a:solidFill>
              </a:rPr>
              <a:t>Revelation 16:14; 17:2, 18; 18:3, 9; 19:9</a:t>
            </a:r>
            <a:r>
              <a:rPr lang="en-US" sz="1600" dirty="0" smtClean="0"/>
              <a:t>).</a:t>
            </a:r>
          </a:p>
          <a:p>
            <a:pPr>
              <a:spcBef>
                <a:spcPts val="100"/>
              </a:spcBef>
            </a:pPr>
            <a:r>
              <a:rPr lang="en-US" sz="2000" dirty="0" smtClean="0"/>
              <a:t>How is Satan limited for this time?</a:t>
            </a:r>
          </a:p>
          <a:p>
            <a:pPr lvl="1">
              <a:spcBef>
                <a:spcPts val="100"/>
              </a:spcBef>
            </a:pPr>
            <a:r>
              <a:rPr lang="en-US" sz="1600" dirty="0" smtClean="0"/>
              <a:t>God’s Command based on the Saint’s Victory through Christ (</a:t>
            </a:r>
            <a:r>
              <a:rPr lang="en-US" sz="1600" b="1" dirty="0" smtClean="0">
                <a:solidFill>
                  <a:srgbClr val="800000"/>
                </a:solidFill>
              </a:rPr>
              <a:t>Job 1:6-12, 22-2:6; 42:7-17; Revelation 12:11; 11:17-18; 19:6; 20:4-6</a:t>
            </a:r>
            <a:r>
              <a:rPr lang="en-US" sz="1600" dirty="0" smtClean="0"/>
              <a:t>). …  More in following verses …</a:t>
            </a:r>
          </a:p>
          <a:p>
            <a:pPr>
              <a:spcBef>
                <a:spcPts val="100"/>
              </a:spcBef>
            </a:pPr>
            <a:r>
              <a:rPr lang="en-US" sz="2000" dirty="0" smtClean="0"/>
              <a:t>Millennium (1000 years) = 10 x 10 x 10 = Mankind’s full potential or capacity.</a:t>
            </a:r>
          </a:p>
          <a:p>
            <a:pPr>
              <a:spcBef>
                <a:spcPts val="100"/>
              </a:spcBef>
            </a:pPr>
            <a:r>
              <a:rPr lang="en-US" sz="2000" dirty="0" smtClean="0"/>
              <a:t>Longest period of time recorded in the Bible, much less prophetic texts.</a:t>
            </a:r>
          </a:p>
          <a:p>
            <a:pPr>
              <a:spcBef>
                <a:spcPts val="100"/>
              </a:spcBef>
            </a:pPr>
            <a:r>
              <a:rPr lang="en-US" sz="2000" dirty="0" smtClean="0"/>
              <a:t>By comparison, Daniel’s visions of </a:t>
            </a:r>
            <a:r>
              <a:rPr lang="en-US" sz="2000" i="1" dirty="0" smtClean="0">
                <a:solidFill>
                  <a:srgbClr val="800000"/>
                </a:solidFill>
              </a:rPr>
              <a:t>“seventy weeks”</a:t>
            </a:r>
            <a:r>
              <a:rPr lang="en-US" sz="2000" dirty="0" smtClean="0"/>
              <a:t> represent Return to Destruction of Jerusalem – about 600 years (</a:t>
            </a:r>
            <a:r>
              <a:rPr lang="en-US" sz="2000" b="1" dirty="0" smtClean="0">
                <a:solidFill>
                  <a:srgbClr val="800000"/>
                </a:solidFill>
              </a:rPr>
              <a:t>Daniel 9:24-27</a:t>
            </a:r>
            <a:r>
              <a:rPr lang="en-US" sz="2000" dirty="0" smtClean="0"/>
              <a:t>).</a:t>
            </a:r>
          </a:p>
        </p:txBody>
      </p:sp>
    </p:spTree>
    <p:extLst>
      <p:ext uri="{BB962C8B-B14F-4D97-AF65-F5344CB8AC3E}">
        <p14:creationId xmlns:p14="http://schemas.microsoft.com/office/powerpoint/2010/main" val="15157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Saints’ Reigning with Christ</a:t>
            </a:r>
            <a:endParaRPr lang="en-US" dirty="0"/>
          </a:p>
        </p:txBody>
      </p:sp>
      <p:sp>
        <p:nvSpPr>
          <p:cNvPr id="3" name="Content Placeholder 2"/>
          <p:cNvSpPr>
            <a:spLocks noGrp="1"/>
          </p:cNvSpPr>
          <p:nvPr>
            <p:ph sz="quarter" idx="10"/>
          </p:nvPr>
        </p:nvSpPr>
        <p:spPr/>
        <p:txBody>
          <a:bodyPr/>
          <a:lstStyle/>
          <a:p>
            <a:pPr marL="346075" indent="-346075">
              <a:buFont typeface="+mj-lt"/>
              <a:buAutoNum type="arabicPeriod" startAt="2"/>
            </a:pPr>
            <a:r>
              <a:rPr lang="en-US" sz="2000" dirty="0" smtClean="0"/>
              <a:t>What </a:t>
            </a:r>
            <a:r>
              <a:rPr lang="en-US" sz="2000" dirty="0"/>
              <a:t>other Scriptures refer to saints reigning with Christ?  What is the significance here of the beheaded saints reigning with Christ for 1000 years?</a:t>
            </a:r>
            <a:endParaRPr lang="en-US" sz="2000" dirty="0" smtClean="0"/>
          </a:p>
          <a:p>
            <a:pPr marL="0" indent="0">
              <a:buNone/>
            </a:pPr>
            <a:r>
              <a:rPr lang="en-US" sz="2000" i="1" dirty="0">
                <a:solidFill>
                  <a:srgbClr val="800000"/>
                </a:solidFill>
              </a:rPr>
              <a:t>And I saw </a:t>
            </a:r>
            <a:r>
              <a:rPr lang="en-US" sz="2000" b="1" i="1" dirty="0">
                <a:solidFill>
                  <a:srgbClr val="800000"/>
                </a:solidFill>
              </a:rPr>
              <a:t>thrones</a:t>
            </a:r>
            <a:r>
              <a:rPr lang="en-US" sz="2000" i="1" dirty="0">
                <a:solidFill>
                  <a:srgbClr val="800000"/>
                </a:solidFill>
              </a:rPr>
              <a:t>, and </a:t>
            </a:r>
            <a:r>
              <a:rPr lang="en-US" sz="2000" b="1" i="1" dirty="0">
                <a:solidFill>
                  <a:srgbClr val="800000"/>
                </a:solidFill>
              </a:rPr>
              <a:t>they sat on them</a:t>
            </a:r>
            <a:r>
              <a:rPr lang="en-US" sz="2000" i="1" dirty="0">
                <a:solidFill>
                  <a:srgbClr val="800000"/>
                </a:solidFill>
              </a:rPr>
              <a:t>, and </a:t>
            </a:r>
            <a:r>
              <a:rPr lang="en-US" sz="2000" b="1" i="1" u="sng" dirty="0">
                <a:solidFill>
                  <a:srgbClr val="800000"/>
                </a:solidFill>
              </a:rPr>
              <a:t>judgment</a:t>
            </a:r>
            <a:r>
              <a:rPr lang="en-US" sz="2000" b="1" i="1" dirty="0">
                <a:solidFill>
                  <a:srgbClr val="800000"/>
                </a:solidFill>
              </a:rPr>
              <a:t> was committed to them</a:t>
            </a:r>
            <a:r>
              <a:rPr lang="en-US" sz="2000" i="1" dirty="0">
                <a:solidFill>
                  <a:srgbClr val="800000"/>
                </a:solidFill>
              </a:rPr>
              <a:t>. Then I saw the </a:t>
            </a:r>
            <a:r>
              <a:rPr lang="en-US" sz="2000" b="1" i="1" dirty="0">
                <a:solidFill>
                  <a:srgbClr val="800000"/>
                </a:solidFill>
              </a:rPr>
              <a:t>souls of those who had been beheaded </a:t>
            </a:r>
            <a:r>
              <a:rPr lang="en-US" sz="2000" i="1" dirty="0">
                <a:solidFill>
                  <a:srgbClr val="800000"/>
                </a:solidFill>
              </a:rPr>
              <a:t>for their witness to Jesus and for the word of God, who had </a:t>
            </a:r>
            <a:r>
              <a:rPr lang="en-US" sz="2000" b="1" i="1" dirty="0">
                <a:solidFill>
                  <a:srgbClr val="800000"/>
                </a:solidFill>
              </a:rPr>
              <a:t>not worshiped the beast </a:t>
            </a:r>
            <a:r>
              <a:rPr lang="en-US" sz="2000" i="1" dirty="0">
                <a:solidFill>
                  <a:srgbClr val="800000"/>
                </a:solidFill>
              </a:rPr>
              <a:t>or his image, and had </a:t>
            </a:r>
            <a:r>
              <a:rPr lang="en-US" sz="2000" b="1" i="1" dirty="0">
                <a:solidFill>
                  <a:srgbClr val="800000"/>
                </a:solidFill>
              </a:rPr>
              <a:t>not received his mark</a:t>
            </a:r>
            <a:r>
              <a:rPr lang="en-US" sz="2000" i="1" dirty="0">
                <a:solidFill>
                  <a:srgbClr val="800000"/>
                </a:solidFill>
              </a:rPr>
              <a:t> on their foreheads or on their hands. And </a:t>
            </a:r>
            <a:r>
              <a:rPr lang="en-US" sz="2000" b="1" i="1" dirty="0">
                <a:solidFill>
                  <a:srgbClr val="800000"/>
                </a:solidFill>
              </a:rPr>
              <a:t>they </a:t>
            </a:r>
            <a:r>
              <a:rPr lang="en-US" sz="2000" b="1" i="1" u="sng" dirty="0">
                <a:solidFill>
                  <a:srgbClr val="800000"/>
                </a:solidFill>
              </a:rPr>
              <a:t>lived</a:t>
            </a:r>
            <a:r>
              <a:rPr lang="en-US" sz="2000" b="1" i="1" dirty="0">
                <a:solidFill>
                  <a:srgbClr val="800000"/>
                </a:solidFill>
              </a:rPr>
              <a:t> and </a:t>
            </a:r>
            <a:r>
              <a:rPr lang="en-US" sz="2000" b="1" i="1" u="sng" dirty="0">
                <a:solidFill>
                  <a:srgbClr val="800000"/>
                </a:solidFill>
              </a:rPr>
              <a:t>reigned with Christ</a:t>
            </a:r>
            <a:r>
              <a:rPr lang="en-US" sz="2000" b="1" i="1" dirty="0">
                <a:solidFill>
                  <a:srgbClr val="800000"/>
                </a:solidFill>
              </a:rPr>
              <a:t> for a </a:t>
            </a:r>
            <a:r>
              <a:rPr lang="en-US" sz="2000" b="1" i="1" u="sng" dirty="0">
                <a:solidFill>
                  <a:srgbClr val="800000"/>
                </a:solidFill>
              </a:rPr>
              <a:t>thousand years</a:t>
            </a:r>
            <a:r>
              <a:rPr lang="en-US" sz="2000" i="1" dirty="0" smtClean="0">
                <a:solidFill>
                  <a:srgbClr val="800000"/>
                </a:solidFill>
              </a:rPr>
              <a:t>. …</a:t>
            </a:r>
            <a:r>
              <a:rPr lang="en-US" sz="2000" dirty="0">
                <a:solidFill>
                  <a:srgbClr val="800000"/>
                </a:solidFill>
              </a:rPr>
              <a:t> </a:t>
            </a:r>
            <a:r>
              <a:rPr lang="en-US" sz="2000" i="1" dirty="0" smtClean="0">
                <a:solidFill>
                  <a:srgbClr val="800000"/>
                </a:solidFill>
              </a:rPr>
              <a:t>“but </a:t>
            </a:r>
            <a:r>
              <a:rPr lang="en-US" sz="2000" i="1" dirty="0">
                <a:solidFill>
                  <a:srgbClr val="800000"/>
                </a:solidFill>
              </a:rPr>
              <a:t>they shall be </a:t>
            </a:r>
            <a:r>
              <a:rPr lang="en-US" sz="2000" b="1" i="1" dirty="0">
                <a:solidFill>
                  <a:srgbClr val="800000"/>
                </a:solidFill>
              </a:rPr>
              <a:t>priests of God and of Christ</a:t>
            </a:r>
            <a:r>
              <a:rPr lang="en-US" sz="2000" i="1" dirty="0">
                <a:solidFill>
                  <a:srgbClr val="800000"/>
                </a:solidFill>
              </a:rPr>
              <a:t>, and </a:t>
            </a:r>
            <a:r>
              <a:rPr lang="en-US" sz="2000" b="1" i="1" dirty="0">
                <a:solidFill>
                  <a:srgbClr val="800000"/>
                </a:solidFill>
              </a:rPr>
              <a:t>shall </a:t>
            </a:r>
            <a:r>
              <a:rPr lang="en-US" sz="2000" b="1" i="1" u="sng" dirty="0">
                <a:solidFill>
                  <a:srgbClr val="800000"/>
                </a:solidFill>
              </a:rPr>
              <a:t>reign with Him a thousand years</a:t>
            </a:r>
            <a:r>
              <a:rPr lang="en-US" sz="2000" i="1" dirty="0" smtClean="0">
                <a:solidFill>
                  <a:srgbClr val="800000"/>
                </a:solidFill>
              </a:rPr>
              <a:t>.”</a:t>
            </a:r>
            <a:r>
              <a:rPr lang="en-US" sz="2000" dirty="0" smtClean="0">
                <a:solidFill>
                  <a:srgbClr val="800000"/>
                </a:solidFill>
              </a:rPr>
              <a:t> </a:t>
            </a:r>
            <a:r>
              <a:rPr lang="en-US" sz="2000" dirty="0" smtClean="0"/>
              <a:t>(</a:t>
            </a:r>
            <a:r>
              <a:rPr lang="en-US" sz="2000" b="1" dirty="0">
                <a:solidFill>
                  <a:srgbClr val="800000"/>
                </a:solidFill>
              </a:rPr>
              <a:t>Revelation </a:t>
            </a:r>
            <a:r>
              <a:rPr lang="en-US" sz="2000" b="1" dirty="0" smtClean="0">
                <a:solidFill>
                  <a:srgbClr val="800000"/>
                </a:solidFill>
              </a:rPr>
              <a:t>20:4, 6</a:t>
            </a:r>
            <a:r>
              <a:rPr lang="en-US" sz="2000" dirty="0" smtClean="0"/>
              <a:t>)</a:t>
            </a:r>
          </a:p>
          <a:p>
            <a:pPr marL="0" indent="0">
              <a:buNone/>
            </a:pPr>
            <a:r>
              <a:rPr lang="en-US" sz="2000" i="1" dirty="0" smtClean="0">
                <a:solidFill>
                  <a:srgbClr val="800000"/>
                </a:solidFill>
              </a:rPr>
              <a:t>“have </a:t>
            </a:r>
            <a:r>
              <a:rPr lang="en-US" sz="2000" i="1" dirty="0">
                <a:solidFill>
                  <a:srgbClr val="800000"/>
                </a:solidFill>
              </a:rPr>
              <a:t>made us kings and </a:t>
            </a:r>
            <a:r>
              <a:rPr lang="en-US" sz="2000" b="1" i="1" dirty="0">
                <a:solidFill>
                  <a:srgbClr val="800000"/>
                </a:solidFill>
              </a:rPr>
              <a:t>priests to our God</a:t>
            </a:r>
            <a:r>
              <a:rPr lang="en-US" sz="2000" i="1" dirty="0">
                <a:solidFill>
                  <a:srgbClr val="800000"/>
                </a:solidFill>
              </a:rPr>
              <a:t>; And we </a:t>
            </a:r>
            <a:r>
              <a:rPr lang="en-US" sz="2000" b="1" i="1" dirty="0">
                <a:solidFill>
                  <a:srgbClr val="800000"/>
                </a:solidFill>
              </a:rPr>
              <a:t>shall </a:t>
            </a:r>
            <a:r>
              <a:rPr lang="en-US" sz="2000" b="1" i="1" u="sng" dirty="0">
                <a:solidFill>
                  <a:srgbClr val="800000"/>
                </a:solidFill>
              </a:rPr>
              <a:t>reign</a:t>
            </a:r>
            <a:r>
              <a:rPr lang="en-US" sz="2000" b="1" i="1" dirty="0">
                <a:solidFill>
                  <a:srgbClr val="800000"/>
                </a:solidFill>
              </a:rPr>
              <a:t> on the </a:t>
            </a:r>
            <a:r>
              <a:rPr lang="en-US" sz="2000" b="1" i="1" u="sng" dirty="0">
                <a:solidFill>
                  <a:srgbClr val="800000"/>
                </a:solidFill>
              </a:rPr>
              <a:t>earth</a:t>
            </a:r>
            <a:r>
              <a:rPr lang="en-US" sz="2000" i="1" dirty="0" smtClean="0">
                <a:solidFill>
                  <a:srgbClr val="800000"/>
                </a:solidFill>
              </a:rPr>
              <a:t>.” </a:t>
            </a:r>
            <a:r>
              <a:rPr lang="en-US" sz="2000" dirty="0" smtClean="0"/>
              <a:t>(</a:t>
            </a:r>
            <a:r>
              <a:rPr lang="en-US" sz="2000" b="1" dirty="0" smtClean="0">
                <a:solidFill>
                  <a:srgbClr val="800000"/>
                </a:solidFill>
              </a:rPr>
              <a:t>5:10</a:t>
            </a:r>
            <a:r>
              <a:rPr lang="en-US" sz="2000" dirty="0" smtClean="0"/>
              <a:t>)</a:t>
            </a:r>
          </a:p>
          <a:p>
            <a:r>
              <a:rPr lang="en-US" sz="2000" b="1" dirty="0" smtClean="0">
                <a:solidFill>
                  <a:srgbClr val="800000"/>
                </a:solidFill>
              </a:rPr>
              <a:t>6:9-11</a:t>
            </a:r>
            <a:r>
              <a:rPr lang="en-US" sz="2000" b="1" dirty="0" smtClean="0"/>
              <a:t> </a:t>
            </a:r>
            <a:r>
              <a:rPr lang="en-US" sz="2000" dirty="0" smtClean="0"/>
              <a:t>– Souls under the altar who had been slain.</a:t>
            </a:r>
            <a:endParaRPr lang="en-US" sz="2000" dirty="0"/>
          </a:p>
          <a:p>
            <a:r>
              <a:rPr lang="en-US" sz="2000" b="1" dirty="0" smtClean="0">
                <a:solidFill>
                  <a:srgbClr val="800000"/>
                </a:solidFill>
              </a:rPr>
              <a:t>13:15-17 </a:t>
            </a:r>
            <a:r>
              <a:rPr lang="en-US" sz="2000" dirty="0" smtClean="0"/>
              <a:t>– Those who would not worship the beast were killed, persecuted.</a:t>
            </a:r>
          </a:p>
          <a:p>
            <a:r>
              <a:rPr lang="en-US" sz="2000" b="1" dirty="0" smtClean="0">
                <a:solidFill>
                  <a:srgbClr val="800000"/>
                </a:solidFill>
              </a:rPr>
              <a:t>Dan. 7:14-27 </a:t>
            </a:r>
            <a:r>
              <a:rPr lang="en-US" sz="2000" dirty="0" smtClean="0"/>
              <a:t>– 4</a:t>
            </a:r>
            <a:r>
              <a:rPr lang="en-US" sz="2000" baseline="30000" dirty="0" smtClean="0"/>
              <a:t>th</a:t>
            </a:r>
            <a:r>
              <a:rPr lang="en-US" sz="2000" dirty="0" smtClean="0"/>
              <a:t> beast is destroyed, Jesus receives the kingdom, saints possess it.</a:t>
            </a:r>
          </a:p>
          <a:p>
            <a:r>
              <a:rPr lang="en-US" sz="2000" dirty="0" smtClean="0"/>
              <a:t>…</a:t>
            </a:r>
          </a:p>
        </p:txBody>
      </p:sp>
    </p:spTree>
    <p:extLst>
      <p:ext uri="{BB962C8B-B14F-4D97-AF65-F5344CB8AC3E}">
        <p14:creationId xmlns:p14="http://schemas.microsoft.com/office/powerpoint/2010/main" val="203668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7 Fulfilled</a:t>
            </a:r>
            <a:endParaRPr lang="en-US" dirty="0"/>
          </a:p>
        </p:txBody>
      </p:sp>
      <p:sp>
        <p:nvSpPr>
          <p:cNvPr id="3" name="Content Placeholder 2"/>
          <p:cNvSpPr>
            <a:spLocks noGrp="1"/>
          </p:cNvSpPr>
          <p:nvPr>
            <p:ph sz="quarter" idx="10"/>
          </p:nvPr>
        </p:nvSpPr>
        <p:spPr/>
        <p:txBody>
          <a:bodyPr/>
          <a:lstStyle/>
          <a:p>
            <a:pPr marL="341313" lvl="0" indent="-341313">
              <a:buFont typeface="+mj-lt"/>
              <a:buAutoNum type="arabicPeriod" startAt="3"/>
            </a:pPr>
            <a:r>
              <a:rPr lang="en-US" sz="2000" dirty="0"/>
              <a:t>Please compare the account up to this point with </a:t>
            </a:r>
            <a:r>
              <a:rPr lang="en-US" sz="2000" b="1" dirty="0">
                <a:solidFill>
                  <a:srgbClr val="800000"/>
                </a:solidFill>
              </a:rPr>
              <a:t>Daniel 7:8-28</a:t>
            </a:r>
            <a:r>
              <a:rPr lang="en-US" sz="2000" dirty="0"/>
              <a:t>.</a:t>
            </a:r>
            <a:endParaRPr lang="en-US" sz="2000" dirty="0" smtClean="0"/>
          </a:p>
          <a:p>
            <a:r>
              <a:rPr lang="en-US" sz="2000" dirty="0" smtClean="0"/>
              <a:t>Fourth Beast – the Roman Empire</a:t>
            </a:r>
          </a:p>
          <a:p>
            <a:r>
              <a:rPr lang="en-US" sz="2000" dirty="0" smtClean="0"/>
              <a:t>Terrible, exceedingly strong, iron teeth.</a:t>
            </a:r>
          </a:p>
          <a:p>
            <a:r>
              <a:rPr lang="en-US" sz="2000" dirty="0" smtClean="0"/>
              <a:t>Trampling the residue with its feet.</a:t>
            </a:r>
          </a:p>
          <a:p>
            <a:r>
              <a:rPr lang="en-US" sz="2000" dirty="0" smtClean="0"/>
              <a:t>Ten Horns – Pompous, blasphemous</a:t>
            </a:r>
          </a:p>
          <a:p>
            <a:r>
              <a:rPr lang="en-US" sz="2000" dirty="0" smtClean="0"/>
              <a:t>Jesus’ ascension.  He is given everlasting kingdom and dominion.</a:t>
            </a:r>
          </a:p>
          <a:p>
            <a:r>
              <a:rPr lang="en-US" sz="2000" dirty="0" smtClean="0"/>
              <a:t>Beast &amp; his horns made war against the saints, persecuting them.</a:t>
            </a:r>
          </a:p>
          <a:p>
            <a:r>
              <a:rPr lang="en-US" sz="2000" dirty="0" smtClean="0"/>
              <a:t>Beast was slain – body destroyed in fire.</a:t>
            </a:r>
          </a:p>
          <a:p>
            <a:r>
              <a:rPr lang="en-US" sz="2000" dirty="0" smtClean="0"/>
              <a:t>The kingdom and dominion given to the saints of the Most High to possess.</a:t>
            </a:r>
          </a:p>
          <a:p>
            <a:r>
              <a:rPr lang="en-US" sz="2000" dirty="0" smtClean="0"/>
              <a:t>Notice, Daniel does </a:t>
            </a:r>
            <a:r>
              <a:rPr lang="en-US" sz="2000" b="1" i="1" dirty="0" smtClean="0"/>
              <a:t>not</a:t>
            </a:r>
            <a:r>
              <a:rPr lang="en-US" sz="2000" dirty="0" smtClean="0"/>
              <a:t> foretell anything after kingdom is turned over to the saints!</a:t>
            </a:r>
            <a:endParaRPr lang="en-US" sz="2000" dirty="0"/>
          </a:p>
        </p:txBody>
      </p:sp>
    </p:spTree>
    <p:extLst>
      <p:ext uri="{BB962C8B-B14F-4D97-AF65-F5344CB8AC3E}">
        <p14:creationId xmlns:p14="http://schemas.microsoft.com/office/powerpoint/2010/main" val="37560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Resurrection</a:t>
            </a:r>
            <a:endParaRPr lang="en-US" dirty="0"/>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marL="0" indent="0">
              <a:spcBef>
                <a:spcPts val="0"/>
              </a:spcBef>
              <a:buNone/>
            </a:pPr>
            <a:r>
              <a:rPr lang="en-US" sz="1800" i="1" dirty="0" smtClean="0">
                <a:solidFill>
                  <a:srgbClr val="800000"/>
                </a:solidFill>
              </a:rPr>
              <a:t>… </a:t>
            </a:r>
            <a:r>
              <a:rPr lang="en-US" sz="1800" i="1" dirty="0">
                <a:solidFill>
                  <a:srgbClr val="800000"/>
                </a:solidFill>
              </a:rPr>
              <a:t>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smtClean="0">
                <a:solidFill>
                  <a:srgbClr val="800000"/>
                </a:solidFill>
              </a:rPr>
              <a:t>.  </a:t>
            </a:r>
            <a:r>
              <a:rPr lang="en-US" sz="1800" i="1" dirty="0">
                <a:solidFill>
                  <a:srgbClr val="800000"/>
                </a:solidFill>
              </a:rPr>
              <a:t>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smtClean="0">
                <a:solidFill>
                  <a:srgbClr val="800000"/>
                </a:solidFill>
              </a:rPr>
              <a:t>.  </a:t>
            </a:r>
            <a:r>
              <a:rPr lang="en-US" sz="1800" i="1" dirty="0">
                <a:solidFill>
                  <a:srgbClr val="800000"/>
                </a:solidFill>
              </a:rPr>
              <a:t>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a:t>
            </a:r>
            <a:r>
              <a:rPr lang="en-US" sz="1800" i="1" dirty="0" smtClean="0">
                <a:solidFill>
                  <a:srgbClr val="800000"/>
                </a:solidFill>
              </a:rPr>
              <a:t>. </a:t>
            </a:r>
            <a:r>
              <a:rPr lang="en-US" sz="1800" dirty="0" smtClean="0"/>
              <a:t>(</a:t>
            </a:r>
            <a:r>
              <a:rPr lang="en-US" sz="1800" b="1" dirty="0" smtClean="0">
                <a:solidFill>
                  <a:srgbClr val="800000"/>
                </a:solidFill>
              </a:rPr>
              <a:t>Revelation 20:4-6</a:t>
            </a:r>
            <a:r>
              <a:rPr lang="en-US" sz="1800" dirty="0" smtClean="0"/>
              <a:t>)</a:t>
            </a:r>
          </a:p>
          <a:p>
            <a:pPr>
              <a:spcBef>
                <a:spcPts val="0"/>
              </a:spcBef>
            </a:pPr>
            <a:r>
              <a:rPr lang="en-US" sz="1800" dirty="0" smtClean="0"/>
              <a:t>Terrible mistake to take literally.  This is a book of symbols, signs (</a:t>
            </a:r>
            <a:r>
              <a:rPr lang="en-US" sz="1800" b="1" dirty="0" smtClean="0">
                <a:solidFill>
                  <a:srgbClr val="800000"/>
                </a:solidFill>
              </a:rPr>
              <a:t>1:1</a:t>
            </a:r>
            <a:r>
              <a:rPr lang="en-US" sz="1800" dirty="0" smtClean="0"/>
              <a:t>).</a:t>
            </a:r>
          </a:p>
          <a:p>
            <a:pPr>
              <a:spcBef>
                <a:spcPts val="0"/>
              </a:spcBef>
            </a:pPr>
            <a:r>
              <a:rPr lang="en-US" sz="1800" dirty="0" smtClean="0"/>
              <a:t>OT precedent for using a resurrection to refer to resurgence of power, influence, or one’s cause (</a:t>
            </a:r>
            <a:r>
              <a:rPr lang="en-US" sz="1800" b="1" dirty="0" smtClean="0">
                <a:solidFill>
                  <a:srgbClr val="800000"/>
                </a:solidFill>
              </a:rPr>
              <a:t>Ezekiel 37:1-14</a:t>
            </a:r>
            <a:r>
              <a:rPr lang="en-US" sz="1800" dirty="0" smtClean="0"/>
              <a:t>).</a:t>
            </a:r>
          </a:p>
        </p:txBody>
      </p:sp>
    </p:spTree>
    <p:extLst>
      <p:ext uri="{BB962C8B-B14F-4D97-AF65-F5344CB8AC3E}">
        <p14:creationId xmlns:p14="http://schemas.microsoft.com/office/powerpoint/2010/main" val="9871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Valley of Dry Bones</a:t>
            </a:r>
            <a:endParaRPr lang="en-US" dirty="0"/>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The hand of the LORD came upon me and </a:t>
            </a:r>
            <a:r>
              <a:rPr lang="en-US" sz="1800" b="1" i="1" dirty="0">
                <a:solidFill>
                  <a:srgbClr val="800000"/>
                </a:solidFill>
              </a:rPr>
              <a:t>brought me out in the Spirit of the LORD</a:t>
            </a:r>
            <a:r>
              <a:rPr lang="en-US" sz="1800" i="1" dirty="0">
                <a:solidFill>
                  <a:srgbClr val="800000"/>
                </a:solidFill>
              </a:rPr>
              <a:t>, and set me down in the midst of the valley; and </a:t>
            </a:r>
            <a:r>
              <a:rPr lang="en-US" sz="1800" b="1" i="1" dirty="0">
                <a:solidFill>
                  <a:srgbClr val="800000"/>
                </a:solidFill>
              </a:rPr>
              <a:t>it was full of </a:t>
            </a:r>
            <a:r>
              <a:rPr lang="en-US" sz="1800" b="1" i="1" u="sng" dirty="0">
                <a:solidFill>
                  <a:srgbClr val="800000"/>
                </a:solidFill>
              </a:rPr>
              <a:t>bones</a:t>
            </a:r>
            <a:r>
              <a:rPr lang="en-US" sz="1800" i="1" dirty="0" smtClean="0">
                <a:solidFill>
                  <a:srgbClr val="800000"/>
                </a:solidFill>
              </a:rPr>
              <a:t>.  Then </a:t>
            </a:r>
            <a:r>
              <a:rPr lang="en-US" sz="1800" i="1" dirty="0">
                <a:solidFill>
                  <a:srgbClr val="800000"/>
                </a:solidFill>
              </a:rPr>
              <a:t>He caused me to pass by them all around, and behold, there were very many in the open valley; and indeed </a:t>
            </a:r>
            <a:r>
              <a:rPr lang="en-US" sz="1800" b="1" i="1" dirty="0">
                <a:solidFill>
                  <a:srgbClr val="800000"/>
                </a:solidFill>
              </a:rPr>
              <a:t>they were very dry</a:t>
            </a:r>
            <a:r>
              <a:rPr lang="en-US" sz="1800" i="1" dirty="0" smtClean="0">
                <a:solidFill>
                  <a:srgbClr val="800000"/>
                </a:solidFill>
              </a:rPr>
              <a:t>.  And </a:t>
            </a:r>
            <a:r>
              <a:rPr lang="en-US" sz="1800" i="1" dirty="0">
                <a:solidFill>
                  <a:srgbClr val="800000"/>
                </a:solidFill>
              </a:rPr>
              <a:t>He said to me, </a:t>
            </a:r>
            <a:r>
              <a:rPr lang="en-US" sz="1800" i="1" dirty="0" smtClean="0">
                <a:solidFill>
                  <a:srgbClr val="800000"/>
                </a:solidFill>
              </a:rPr>
              <a:t>“Son </a:t>
            </a:r>
            <a:r>
              <a:rPr lang="en-US" sz="1800" i="1" dirty="0">
                <a:solidFill>
                  <a:srgbClr val="800000"/>
                </a:solidFill>
              </a:rPr>
              <a:t>of man, </a:t>
            </a:r>
            <a:r>
              <a:rPr lang="en-US" sz="1800" b="1" i="1" dirty="0">
                <a:solidFill>
                  <a:srgbClr val="800000"/>
                </a:solidFill>
              </a:rPr>
              <a:t>can these bones live</a:t>
            </a:r>
            <a:r>
              <a:rPr lang="en-US" sz="1800" i="1" dirty="0" smtClean="0">
                <a:solidFill>
                  <a:srgbClr val="800000"/>
                </a:solidFill>
              </a:rPr>
              <a:t>?” ...“Surely I will cause </a:t>
            </a:r>
            <a:r>
              <a:rPr lang="en-US" sz="1800" b="1" i="1" dirty="0" smtClean="0">
                <a:solidFill>
                  <a:srgbClr val="800000"/>
                </a:solidFill>
              </a:rPr>
              <a:t>breath to enter into you</a:t>
            </a:r>
            <a:r>
              <a:rPr lang="en-US" sz="1800" i="1" dirty="0" smtClean="0">
                <a:solidFill>
                  <a:srgbClr val="800000"/>
                </a:solidFill>
              </a:rPr>
              <a:t>, and </a:t>
            </a:r>
            <a:r>
              <a:rPr lang="en-US" sz="1800" b="1" i="1" dirty="0" smtClean="0">
                <a:solidFill>
                  <a:srgbClr val="800000"/>
                </a:solidFill>
              </a:rPr>
              <a:t>you shall </a:t>
            </a:r>
            <a:r>
              <a:rPr lang="en-US" sz="1800" b="1" i="1" u="sng" dirty="0" smtClean="0">
                <a:solidFill>
                  <a:srgbClr val="800000"/>
                </a:solidFill>
              </a:rPr>
              <a:t>live</a:t>
            </a:r>
            <a:r>
              <a:rPr lang="en-US" sz="1800" i="1" dirty="0" smtClean="0">
                <a:solidFill>
                  <a:srgbClr val="800000"/>
                </a:solidFill>
              </a:rPr>
              <a:t>.  I will </a:t>
            </a:r>
            <a:r>
              <a:rPr lang="en-US" sz="1800" b="1" i="1" dirty="0" smtClean="0">
                <a:solidFill>
                  <a:srgbClr val="800000"/>
                </a:solidFill>
              </a:rPr>
              <a:t>put sinews on you and bring flesh upon you, cover you with skin and put breath in you</a:t>
            </a:r>
            <a:r>
              <a:rPr lang="en-US" sz="1800" i="1" dirty="0" smtClean="0">
                <a:solidFill>
                  <a:srgbClr val="800000"/>
                </a:solidFill>
              </a:rPr>
              <a:t>; </a:t>
            </a:r>
            <a:r>
              <a:rPr lang="en-US" sz="1800" b="1" i="1" dirty="0" smtClean="0">
                <a:solidFill>
                  <a:srgbClr val="800000"/>
                </a:solidFill>
              </a:rPr>
              <a:t>and you shall </a:t>
            </a:r>
            <a:r>
              <a:rPr lang="en-US" sz="1800" b="1" i="1" u="sng" dirty="0" smtClean="0">
                <a:solidFill>
                  <a:srgbClr val="800000"/>
                </a:solidFill>
              </a:rPr>
              <a:t>live</a:t>
            </a:r>
            <a:r>
              <a:rPr lang="en-US" sz="1800" i="1" dirty="0" smtClean="0">
                <a:solidFill>
                  <a:srgbClr val="800000"/>
                </a:solidFill>
              </a:rPr>
              <a:t>. Then you shall know that I am the LORD. … Come </a:t>
            </a:r>
            <a:r>
              <a:rPr lang="en-US" sz="1800" i="1" dirty="0">
                <a:solidFill>
                  <a:srgbClr val="800000"/>
                </a:solidFill>
              </a:rPr>
              <a:t>from </a:t>
            </a:r>
            <a:r>
              <a:rPr lang="en-US" sz="1800" b="1" i="1" dirty="0">
                <a:solidFill>
                  <a:srgbClr val="800000"/>
                </a:solidFill>
              </a:rPr>
              <a:t>the four winds, O breath</a:t>
            </a:r>
            <a:r>
              <a:rPr lang="en-US" sz="1800" i="1" dirty="0">
                <a:solidFill>
                  <a:srgbClr val="800000"/>
                </a:solidFill>
              </a:rPr>
              <a:t>, and </a:t>
            </a:r>
            <a:r>
              <a:rPr lang="en-US" sz="1800" b="1" i="1" dirty="0">
                <a:solidFill>
                  <a:srgbClr val="800000"/>
                </a:solidFill>
              </a:rPr>
              <a:t>breathe on </a:t>
            </a:r>
            <a:r>
              <a:rPr lang="en-US" sz="1800" b="1" i="1" u="sng" dirty="0">
                <a:solidFill>
                  <a:srgbClr val="800000"/>
                </a:solidFill>
              </a:rPr>
              <a:t>these slain, that they may live</a:t>
            </a:r>
            <a:r>
              <a:rPr lang="en-US" sz="1800" i="1" dirty="0" smtClean="0">
                <a:solidFill>
                  <a:srgbClr val="800000"/>
                </a:solidFill>
              </a:rPr>
              <a:t>. … Son </a:t>
            </a:r>
            <a:r>
              <a:rPr lang="en-US" sz="1800" i="1" dirty="0">
                <a:solidFill>
                  <a:srgbClr val="800000"/>
                </a:solidFill>
              </a:rPr>
              <a:t>of man, </a:t>
            </a:r>
            <a:r>
              <a:rPr lang="en-US" sz="1800" b="1" i="1" dirty="0">
                <a:solidFill>
                  <a:srgbClr val="800000"/>
                </a:solidFill>
              </a:rPr>
              <a:t>these </a:t>
            </a:r>
            <a:r>
              <a:rPr lang="en-US" sz="1800" b="1" i="1" u="sng" dirty="0">
                <a:solidFill>
                  <a:srgbClr val="800000"/>
                </a:solidFill>
              </a:rPr>
              <a:t>bones are</a:t>
            </a:r>
            <a:r>
              <a:rPr lang="en-US" sz="1800" b="1" i="1" dirty="0">
                <a:solidFill>
                  <a:srgbClr val="800000"/>
                </a:solidFill>
              </a:rPr>
              <a:t> the whole house of </a:t>
            </a:r>
            <a:r>
              <a:rPr lang="en-US" sz="1800" b="1" i="1" u="sng" dirty="0">
                <a:solidFill>
                  <a:srgbClr val="800000"/>
                </a:solidFill>
              </a:rPr>
              <a:t>Israel</a:t>
            </a:r>
            <a:r>
              <a:rPr lang="en-US" sz="1800" i="1" dirty="0">
                <a:solidFill>
                  <a:srgbClr val="800000"/>
                </a:solidFill>
              </a:rPr>
              <a:t>. They indeed </a:t>
            </a:r>
            <a:r>
              <a:rPr lang="en-US" sz="1800" i="1" dirty="0" smtClean="0">
                <a:solidFill>
                  <a:srgbClr val="800000"/>
                </a:solidFill>
              </a:rPr>
              <a:t>say, ‘</a:t>
            </a:r>
            <a:r>
              <a:rPr lang="en-US" sz="1800" b="1" i="1" dirty="0" smtClean="0">
                <a:solidFill>
                  <a:srgbClr val="800000"/>
                </a:solidFill>
              </a:rPr>
              <a:t>Our </a:t>
            </a:r>
            <a:r>
              <a:rPr lang="en-US" sz="1800" b="1" i="1" dirty="0">
                <a:solidFill>
                  <a:srgbClr val="800000"/>
                </a:solidFill>
              </a:rPr>
              <a:t>bones are dry, our hope is lost, and we ourselves are cut off</a:t>
            </a:r>
            <a:r>
              <a:rPr lang="en-US" sz="1800" i="1" dirty="0" smtClean="0">
                <a:solidFill>
                  <a:srgbClr val="800000"/>
                </a:solidFill>
              </a:rPr>
              <a:t>!’  Therefore </a:t>
            </a:r>
            <a:r>
              <a:rPr lang="en-US" sz="1800" i="1" dirty="0">
                <a:solidFill>
                  <a:srgbClr val="800000"/>
                </a:solidFill>
              </a:rPr>
              <a:t>prophesy and say to </a:t>
            </a:r>
            <a:r>
              <a:rPr lang="en-US" sz="1800" i="1" dirty="0" smtClean="0">
                <a:solidFill>
                  <a:srgbClr val="800000"/>
                </a:solidFill>
              </a:rPr>
              <a:t>them, ‘Thus </a:t>
            </a:r>
            <a:r>
              <a:rPr lang="en-US" sz="1800" i="1" dirty="0">
                <a:solidFill>
                  <a:srgbClr val="800000"/>
                </a:solidFill>
              </a:rPr>
              <a:t>says the Lord GOD: </a:t>
            </a:r>
            <a:r>
              <a:rPr lang="en-US" sz="1800" i="1" dirty="0" smtClean="0">
                <a:solidFill>
                  <a:srgbClr val="800000"/>
                </a:solidFill>
              </a:rPr>
              <a:t>“Behold</a:t>
            </a:r>
            <a:r>
              <a:rPr lang="en-US" sz="1800" i="1" dirty="0">
                <a:solidFill>
                  <a:srgbClr val="800000"/>
                </a:solidFill>
              </a:rPr>
              <a:t>, O My people, I will </a:t>
            </a:r>
            <a:r>
              <a:rPr lang="en-US" sz="1800" b="1" i="1" u="sng" dirty="0">
                <a:solidFill>
                  <a:srgbClr val="800000"/>
                </a:solidFill>
              </a:rPr>
              <a:t>open your graves</a:t>
            </a:r>
            <a:r>
              <a:rPr lang="en-US" sz="1800" b="1" i="1" dirty="0">
                <a:solidFill>
                  <a:srgbClr val="800000"/>
                </a:solidFill>
              </a:rPr>
              <a:t> </a:t>
            </a:r>
            <a:r>
              <a:rPr lang="en-US" sz="1800" i="1" dirty="0">
                <a:solidFill>
                  <a:srgbClr val="800000"/>
                </a:solidFill>
              </a:rPr>
              <a:t>and cause you </a:t>
            </a:r>
            <a:r>
              <a:rPr lang="en-US" sz="1800" b="1" i="1" dirty="0">
                <a:solidFill>
                  <a:srgbClr val="800000"/>
                </a:solidFill>
              </a:rPr>
              <a:t>to come </a:t>
            </a:r>
            <a:r>
              <a:rPr lang="en-US" sz="1800" b="1" i="1" u="sng" dirty="0">
                <a:solidFill>
                  <a:srgbClr val="800000"/>
                </a:solidFill>
              </a:rPr>
              <a:t>up from your graves</a:t>
            </a:r>
            <a:r>
              <a:rPr lang="en-US" sz="1800" i="1" dirty="0">
                <a:solidFill>
                  <a:srgbClr val="800000"/>
                </a:solidFill>
              </a:rPr>
              <a:t>, and </a:t>
            </a:r>
            <a:r>
              <a:rPr lang="en-US" sz="1800" b="1" i="1" dirty="0">
                <a:solidFill>
                  <a:srgbClr val="800000"/>
                </a:solidFill>
              </a:rPr>
              <a:t>bring you into the land of Israel</a:t>
            </a:r>
            <a:r>
              <a:rPr lang="en-US" sz="1800" i="1" dirty="0" smtClean="0">
                <a:solidFill>
                  <a:srgbClr val="800000"/>
                </a:solidFill>
              </a:rPr>
              <a:t>.  Then </a:t>
            </a:r>
            <a:r>
              <a:rPr lang="en-US" sz="1800" i="1" dirty="0">
                <a:solidFill>
                  <a:srgbClr val="800000"/>
                </a:solidFill>
              </a:rPr>
              <a:t>you shall know that I am the LORD, when I have opened your graves, O My people, and brought you up from your graves</a:t>
            </a:r>
            <a:r>
              <a:rPr lang="en-US" sz="1800" i="1" dirty="0" smtClean="0">
                <a:solidFill>
                  <a:srgbClr val="800000"/>
                </a:solidFill>
              </a:rPr>
              <a:t>.  I </a:t>
            </a:r>
            <a:r>
              <a:rPr lang="en-US" sz="1800" i="1" dirty="0">
                <a:solidFill>
                  <a:srgbClr val="800000"/>
                </a:solidFill>
              </a:rPr>
              <a:t>will </a:t>
            </a:r>
            <a:r>
              <a:rPr lang="en-US" sz="1800" b="1" i="1" dirty="0">
                <a:solidFill>
                  <a:srgbClr val="800000"/>
                </a:solidFill>
              </a:rPr>
              <a:t>put My Spirit in you</a:t>
            </a:r>
            <a:r>
              <a:rPr lang="en-US" sz="1800" i="1" dirty="0">
                <a:solidFill>
                  <a:srgbClr val="800000"/>
                </a:solidFill>
              </a:rPr>
              <a:t>, and </a:t>
            </a:r>
            <a:r>
              <a:rPr lang="en-US" sz="1800" b="1" i="1" dirty="0">
                <a:solidFill>
                  <a:srgbClr val="800000"/>
                </a:solidFill>
              </a:rPr>
              <a:t>you shall </a:t>
            </a:r>
            <a:r>
              <a:rPr lang="en-US" sz="1800" b="1" i="1" u="sng" dirty="0">
                <a:solidFill>
                  <a:srgbClr val="800000"/>
                </a:solidFill>
              </a:rPr>
              <a:t>live</a:t>
            </a:r>
            <a:r>
              <a:rPr lang="en-US" sz="1800" i="1" dirty="0">
                <a:solidFill>
                  <a:srgbClr val="800000"/>
                </a:solidFill>
              </a:rPr>
              <a:t>, and I will </a:t>
            </a:r>
            <a:r>
              <a:rPr lang="en-US" sz="1800" b="1" i="1" dirty="0">
                <a:solidFill>
                  <a:srgbClr val="800000"/>
                </a:solidFill>
              </a:rPr>
              <a:t>place you in your own land</a:t>
            </a:r>
            <a:r>
              <a:rPr lang="en-US" sz="1800" i="1" dirty="0">
                <a:solidFill>
                  <a:srgbClr val="800000"/>
                </a:solidFill>
              </a:rPr>
              <a:t>. Then you shall know that I, the LORD, have spoken it and performed it</a:t>
            </a:r>
            <a:r>
              <a:rPr lang="en-US" sz="1800" i="1" dirty="0" smtClean="0">
                <a:solidFill>
                  <a:srgbClr val="800000"/>
                </a:solidFill>
              </a:rPr>
              <a:t>,” </a:t>
            </a:r>
            <a:r>
              <a:rPr lang="en-US" sz="1800" i="1" dirty="0">
                <a:solidFill>
                  <a:srgbClr val="800000"/>
                </a:solidFill>
              </a:rPr>
              <a:t>says the LORD</a:t>
            </a:r>
            <a:r>
              <a:rPr lang="en-US" sz="1800" i="1" dirty="0" smtClean="0">
                <a:solidFill>
                  <a:srgbClr val="800000"/>
                </a:solidFill>
              </a:rPr>
              <a:t>.’” </a:t>
            </a:r>
            <a:r>
              <a:rPr lang="en-US" sz="1800" dirty="0"/>
              <a:t>(</a:t>
            </a:r>
            <a:r>
              <a:rPr lang="en-US" sz="1800" b="1" dirty="0">
                <a:solidFill>
                  <a:srgbClr val="800000"/>
                </a:solidFill>
              </a:rPr>
              <a:t>Ezekiel </a:t>
            </a:r>
            <a:r>
              <a:rPr lang="en-US" sz="1800" b="1" dirty="0" smtClean="0">
                <a:solidFill>
                  <a:srgbClr val="800000"/>
                </a:solidFill>
              </a:rPr>
              <a:t>37:1-14</a:t>
            </a:r>
            <a:r>
              <a:rPr lang="en-US" sz="1800" dirty="0" smtClean="0"/>
              <a:t>)</a:t>
            </a:r>
          </a:p>
          <a:p>
            <a:r>
              <a:rPr lang="en-US" sz="1800" dirty="0" smtClean="0"/>
              <a:t>The Jews’ return from </a:t>
            </a:r>
            <a:r>
              <a:rPr lang="en-US" sz="1800" b="1" i="1" dirty="0" smtClean="0"/>
              <a:t>physical</a:t>
            </a:r>
            <a:r>
              <a:rPr lang="en-US" sz="1800" dirty="0" smtClean="0"/>
              <a:t> captivity is symbolized as a </a:t>
            </a:r>
            <a:r>
              <a:rPr lang="en-US" sz="1800" b="1" i="1" dirty="0" smtClean="0"/>
              <a:t>resurrection</a:t>
            </a:r>
            <a:r>
              <a:rPr lang="en-US" sz="1800" dirty="0" smtClean="0"/>
              <a:t>.</a:t>
            </a:r>
            <a:endParaRPr lang="en-US" sz="1800" dirty="0"/>
          </a:p>
        </p:txBody>
      </p:sp>
    </p:spTree>
    <p:extLst>
      <p:ext uri="{BB962C8B-B14F-4D97-AF65-F5344CB8AC3E}">
        <p14:creationId xmlns:p14="http://schemas.microsoft.com/office/powerpoint/2010/main" val="17747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Resurrection</a:t>
            </a:r>
            <a:endParaRPr lang="en-US" dirty="0"/>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4"/>
            </a:pPr>
            <a:r>
              <a:rPr lang="en-US" sz="1800" dirty="0"/>
              <a:t>Should we interpret this resurrection literally?  How could this be described as a </a:t>
            </a:r>
            <a:r>
              <a:rPr lang="en-US" sz="1800" i="1" dirty="0">
                <a:solidFill>
                  <a:srgbClr val="800000"/>
                </a:solidFill>
              </a:rPr>
              <a:t>“resurrection”</a:t>
            </a:r>
            <a:r>
              <a:rPr lang="en-US" sz="1800" dirty="0"/>
              <a:t>?  In what way would it be the </a:t>
            </a:r>
            <a:r>
              <a:rPr lang="en-US" sz="1800" i="1" dirty="0">
                <a:solidFill>
                  <a:srgbClr val="800000"/>
                </a:solidFill>
              </a:rPr>
              <a:t>“first resurrection”</a:t>
            </a:r>
            <a:r>
              <a:rPr lang="en-US" sz="1800" dirty="0"/>
              <a:t>?</a:t>
            </a:r>
          </a:p>
          <a:p>
            <a:pPr marL="0" indent="0">
              <a:spcBef>
                <a:spcPts val="0"/>
              </a:spcBef>
              <a:buNone/>
            </a:pPr>
            <a:r>
              <a:rPr lang="en-US" sz="1800" i="1" dirty="0" smtClean="0">
                <a:solidFill>
                  <a:srgbClr val="800000"/>
                </a:solidFill>
              </a:rPr>
              <a:t>… </a:t>
            </a:r>
            <a:r>
              <a:rPr lang="en-US" sz="1800" i="1" dirty="0">
                <a:solidFill>
                  <a:srgbClr val="800000"/>
                </a:solidFill>
              </a:rPr>
              <a:t>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t>
            </a:r>
            <a:r>
              <a:rPr lang="en-US" sz="1800" i="1" dirty="0">
                <a:solidFill>
                  <a:srgbClr val="800000"/>
                </a:solidFill>
              </a:rPr>
              <a:t>and reigned with Christ </a:t>
            </a:r>
            <a:r>
              <a:rPr lang="en-US" sz="1800" b="1" i="1" dirty="0">
                <a:solidFill>
                  <a:srgbClr val="800000"/>
                </a:solidFill>
              </a:rPr>
              <a:t>for a thousand years</a:t>
            </a:r>
            <a:r>
              <a:rPr lang="en-US" sz="1800" i="1" dirty="0" smtClean="0">
                <a:solidFill>
                  <a:srgbClr val="800000"/>
                </a:solidFill>
              </a:rPr>
              <a:t>.  </a:t>
            </a:r>
            <a:r>
              <a:rPr lang="en-US" sz="1800" i="1" dirty="0">
                <a:solidFill>
                  <a:srgbClr val="800000"/>
                </a:solidFill>
              </a:rPr>
              <a:t>But the </a:t>
            </a:r>
            <a:r>
              <a:rPr lang="en-US" sz="1800" b="1" i="1" dirty="0">
                <a:solidFill>
                  <a:srgbClr val="800000"/>
                </a:solidFill>
              </a:rPr>
              <a:t>rest of the dead did </a:t>
            </a:r>
            <a:r>
              <a:rPr lang="en-US" sz="1800" b="1" i="1" u="sng" dirty="0">
                <a:solidFill>
                  <a:srgbClr val="800000"/>
                </a:solidFill>
              </a:rPr>
              <a:t>not live again</a:t>
            </a:r>
            <a:r>
              <a:rPr lang="en-US" sz="1800" b="1" i="1" dirty="0">
                <a:solidFill>
                  <a:srgbClr val="800000"/>
                </a:solidFill>
              </a:rPr>
              <a:t> until the </a:t>
            </a:r>
            <a:r>
              <a:rPr lang="en-US" sz="1800" b="1" i="1" u="sng" dirty="0">
                <a:solidFill>
                  <a:srgbClr val="800000"/>
                </a:solidFill>
              </a:rPr>
              <a:t>thousand years were finished</a:t>
            </a:r>
            <a:r>
              <a:rPr lang="en-US" sz="1800" b="1" i="1" dirty="0">
                <a:solidFill>
                  <a:srgbClr val="800000"/>
                </a:solidFill>
              </a:rPr>
              <a:t>. This is </a:t>
            </a:r>
            <a:r>
              <a:rPr lang="en-US" sz="1800" b="1" i="1" u="sng" dirty="0">
                <a:solidFill>
                  <a:srgbClr val="800000"/>
                </a:solidFill>
              </a:rPr>
              <a:t>the first resurrection</a:t>
            </a:r>
            <a:r>
              <a:rPr lang="en-US" sz="1800" i="1" dirty="0" smtClean="0">
                <a:solidFill>
                  <a:srgbClr val="800000"/>
                </a:solidFill>
              </a:rPr>
              <a:t>.  </a:t>
            </a:r>
            <a:r>
              <a:rPr lang="en-US" sz="1800" i="1" dirty="0">
                <a:solidFill>
                  <a:srgbClr val="800000"/>
                </a:solidFill>
              </a:rPr>
              <a:t>Blessed and holy is he who has part </a:t>
            </a:r>
            <a:r>
              <a:rPr lang="en-US" sz="1800" b="1" i="1" dirty="0">
                <a:solidFill>
                  <a:srgbClr val="800000"/>
                </a:solidFill>
              </a:rPr>
              <a:t>in the first resurrection</a:t>
            </a:r>
            <a:r>
              <a:rPr lang="en-US" sz="1800" i="1" dirty="0">
                <a:solidFill>
                  <a:srgbClr val="800000"/>
                </a:solidFill>
              </a:rPr>
              <a:t>. </a:t>
            </a:r>
            <a:r>
              <a:rPr lang="en-US" sz="1800" b="1" i="1" dirty="0">
                <a:solidFill>
                  <a:srgbClr val="800000"/>
                </a:solidFill>
              </a:rPr>
              <a:t>Over such the </a:t>
            </a:r>
            <a:r>
              <a:rPr lang="en-US" sz="1800" b="1" i="1" u="sng" dirty="0">
                <a:solidFill>
                  <a:srgbClr val="800000"/>
                </a:solidFill>
              </a:rPr>
              <a:t>second death</a:t>
            </a:r>
            <a:r>
              <a:rPr lang="en-US" sz="1800" b="1" i="1" dirty="0">
                <a:solidFill>
                  <a:srgbClr val="800000"/>
                </a:solidFill>
              </a:rPr>
              <a:t> has no power</a:t>
            </a:r>
            <a:r>
              <a:rPr lang="en-US" sz="1800" i="1" dirty="0">
                <a:solidFill>
                  <a:srgbClr val="800000"/>
                </a:solidFill>
              </a:rPr>
              <a:t>, but they shall be priests of God and of Christ, and shall reign with Him a thousand years</a:t>
            </a:r>
            <a:r>
              <a:rPr lang="en-US" sz="1800" i="1" dirty="0" smtClean="0">
                <a:solidFill>
                  <a:srgbClr val="800000"/>
                </a:solidFill>
              </a:rPr>
              <a:t>. </a:t>
            </a:r>
            <a:r>
              <a:rPr lang="en-US" sz="1800" dirty="0" smtClean="0"/>
              <a:t>(</a:t>
            </a:r>
            <a:r>
              <a:rPr lang="en-US" sz="1800" b="1" dirty="0" smtClean="0">
                <a:solidFill>
                  <a:srgbClr val="800000"/>
                </a:solidFill>
              </a:rPr>
              <a:t>Revelation 20:4-6</a:t>
            </a:r>
            <a:r>
              <a:rPr lang="en-US" sz="1800" dirty="0" smtClean="0"/>
              <a:t>)</a:t>
            </a:r>
          </a:p>
          <a:p>
            <a:pPr>
              <a:spcBef>
                <a:spcPts val="0"/>
              </a:spcBef>
            </a:pPr>
            <a:r>
              <a:rPr lang="en-US" sz="1800" dirty="0" smtClean="0"/>
              <a:t>Terrible mistake to take literally.  This is a book of symbols, signs (</a:t>
            </a:r>
            <a:r>
              <a:rPr lang="en-US" sz="1800" b="1" dirty="0" smtClean="0">
                <a:solidFill>
                  <a:srgbClr val="800000"/>
                </a:solidFill>
              </a:rPr>
              <a:t>1:1</a:t>
            </a:r>
            <a:r>
              <a:rPr lang="en-US" sz="1800" dirty="0" smtClean="0"/>
              <a:t>).</a:t>
            </a:r>
          </a:p>
          <a:p>
            <a:pPr>
              <a:spcBef>
                <a:spcPts val="0"/>
              </a:spcBef>
            </a:pPr>
            <a:r>
              <a:rPr lang="en-US" sz="1800" dirty="0" smtClean="0"/>
              <a:t>OT precedent for using a resurrection to refer to resurgence of power, influence, or one’s cause (</a:t>
            </a:r>
            <a:r>
              <a:rPr lang="en-US" sz="1800" b="1" dirty="0" smtClean="0">
                <a:solidFill>
                  <a:srgbClr val="800000"/>
                </a:solidFill>
              </a:rPr>
              <a:t>Ezekiel 37:1-14</a:t>
            </a:r>
            <a:r>
              <a:rPr lang="en-US" sz="1800" dirty="0" smtClean="0"/>
              <a:t>).</a:t>
            </a:r>
          </a:p>
          <a:p>
            <a:pPr>
              <a:spcBef>
                <a:spcPts val="0"/>
              </a:spcBef>
            </a:pPr>
            <a:r>
              <a:rPr lang="en-US" sz="1800" dirty="0" smtClean="0"/>
              <a:t>Same symbol already used of </a:t>
            </a:r>
            <a:r>
              <a:rPr lang="en-US" sz="1800" i="1" dirty="0" smtClean="0">
                <a:solidFill>
                  <a:srgbClr val="800000"/>
                </a:solidFill>
              </a:rPr>
              <a:t>“two witnesses”</a:t>
            </a:r>
            <a:r>
              <a:rPr lang="en-US" sz="1800" dirty="0" smtClean="0"/>
              <a:t> to represent the resurgence of strength, validity, and confirmation in apostolic testimony despite their martyrdom (</a:t>
            </a:r>
            <a:r>
              <a:rPr lang="en-US" sz="1800" b="1" dirty="0" smtClean="0">
                <a:solidFill>
                  <a:srgbClr val="800000"/>
                </a:solidFill>
              </a:rPr>
              <a:t>11:7-12</a:t>
            </a:r>
            <a:r>
              <a:rPr lang="en-US" sz="1800" dirty="0" smtClean="0"/>
              <a:t>).  Period </a:t>
            </a:r>
            <a:r>
              <a:rPr lang="en-US" sz="1800" b="1" i="1" dirty="0" smtClean="0"/>
              <a:t>after</a:t>
            </a:r>
            <a:r>
              <a:rPr lang="en-US" sz="1800" dirty="0" smtClean="0"/>
              <a:t> their resurrection likely coincides with millennial reign.</a:t>
            </a:r>
          </a:p>
          <a:p>
            <a:pPr>
              <a:spcBef>
                <a:spcPts val="0"/>
              </a:spcBef>
            </a:pPr>
            <a:r>
              <a:rPr lang="en-US" sz="1800" dirty="0" smtClean="0"/>
              <a:t>The unmentioned second resurrection alludes to bodily, preceding judgment (</a:t>
            </a:r>
            <a:r>
              <a:rPr lang="en-US" sz="1800" b="1" dirty="0" smtClean="0">
                <a:solidFill>
                  <a:srgbClr val="800000"/>
                </a:solidFill>
              </a:rPr>
              <a:t>20:12</a:t>
            </a:r>
            <a:r>
              <a:rPr lang="en-US" sz="1800" dirty="0" smtClean="0"/>
              <a:t>).</a:t>
            </a:r>
          </a:p>
          <a:p>
            <a:pPr>
              <a:spcBef>
                <a:spcPts val="0"/>
              </a:spcBef>
            </a:pPr>
            <a:r>
              <a:rPr lang="en-US" sz="1800" dirty="0" smtClean="0"/>
              <a:t>The faithful are exempt from the </a:t>
            </a:r>
            <a:r>
              <a:rPr lang="en-US" sz="1800" i="1" dirty="0" smtClean="0">
                <a:solidFill>
                  <a:srgbClr val="800000"/>
                </a:solidFill>
              </a:rPr>
              <a:t>“second death”</a:t>
            </a:r>
            <a:r>
              <a:rPr lang="en-US" sz="1800" dirty="0" smtClean="0"/>
              <a:t>, eternal condemnation in hell (</a:t>
            </a:r>
            <a:r>
              <a:rPr lang="en-US" sz="1800" b="1" dirty="0" smtClean="0">
                <a:solidFill>
                  <a:srgbClr val="800000"/>
                </a:solidFill>
              </a:rPr>
              <a:t>20:14-15</a:t>
            </a:r>
            <a:r>
              <a:rPr lang="en-US" sz="1800" dirty="0" smtClean="0"/>
              <a:t>).</a:t>
            </a:r>
          </a:p>
        </p:txBody>
      </p:sp>
    </p:spTree>
    <p:extLst>
      <p:ext uri="{BB962C8B-B14F-4D97-AF65-F5344CB8AC3E}">
        <p14:creationId xmlns:p14="http://schemas.microsoft.com/office/powerpoint/2010/main" val="22162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How Do They Reign?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1800" dirty="0" smtClean="0"/>
              <a:t>Where and how do these saints reign?  Are they on heaven or earth?  Explain</a:t>
            </a:r>
            <a:r>
              <a:rPr lang="en-US" sz="1800" dirty="0"/>
              <a:t>.</a:t>
            </a:r>
            <a:endParaRPr lang="en-US" sz="1800" dirty="0" smtClean="0"/>
          </a:p>
          <a:p>
            <a:r>
              <a:rPr lang="en-US" sz="1800" dirty="0" smtClean="0"/>
              <a:t>Primarily, this refers to the martyred saints who are </a:t>
            </a:r>
            <a:r>
              <a:rPr lang="en-US" sz="1800" b="1" i="1" u="sng" dirty="0" smtClean="0"/>
              <a:t>now</a:t>
            </a:r>
            <a:r>
              <a:rPr lang="en-US" sz="1800" b="1" i="1" dirty="0" smtClean="0"/>
              <a:t> in heavenly realms</a:t>
            </a:r>
            <a:r>
              <a:rPr lang="en-US" sz="1800" i="1" dirty="0" smtClean="0"/>
              <a:t>.</a:t>
            </a:r>
          </a:p>
          <a:p>
            <a:r>
              <a:rPr lang="en-US" sz="1800" dirty="0" smtClean="0"/>
              <a:t>But, the passages point toward a reign </a:t>
            </a:r>
            <a:r>
              <a:rPr lang="en-US" sz="1800" b="1" i="1" dirty="0" smtClean="0"/>
              <a:t>on earth</a:t>
            </a:r>
            <a:r>
              <a:rPr lang="en-US" sz="1800" dirty="0" smtClean="0"/>
              <a:t>. ???</a:t>
            </a:r>
          </a:p>
          <a:p>
            <a:pPr marL="0" indent="0">
              <a:spcBef>
                <a:spcPts val="0"/>
              </a:spcBef>
              <a:buNone/>
            </a:pPr>
            <a:r>
              <a:rPr lang="en-US" sz="1800" i="1" dirty="0">
                <a:solidFill>
                  <a:srgbClr val="800000"/>
                </a:solidFill>
              </a:rPr>
              <a:t>Then I saw an angel </a:t>
            </a:r>
            <a:r>
              <a:rPr lang="en-US" sz="1800" b="1" i="1" dirty="0">
                <a:solidFill>
                  <a:srgbClr val="800000"/>
                </a:solidFill>
              </a:rPr>
              <a:t>coming </a:t>
            </a:r>
            <a:r>
              <a:rPr lang="en-US" sz="1800" b="1" i="1" u="sng" dirty="0">
                <a:solidFill>
                  <a:srgbClr val="800000"/>
                </a:solidFill>
              </a:rPr>
              <a:t>down from</a:t>
            </a:r>
            <a:r>
              <a:rPr lang="en-US" sz="1800" b="1" i="1" dirty="0">
                <a:solidFill>
                  <a:srgbClr val="800000"/>
                </a:solidFill>
              </a:rPr>
              <a:t> </a:t>
            </a:r>
            <a:r>
              <a:rPr lang="en-US" sz="1800" b="1" i="1" dirty="0" smtClean="0">
                <a:solidFill>
                  <a:srgbClr val="800000"/>
                </a:solidFill>
              </a:rPr>
              <a:t>heaven </a:t>
            </a:r>
            <a:r>
              <a:rPr lang="en-US" sz="1800" i="1" dirty="0" smtClean="0">
                <a:solidFill>
                  <a:srgbClr val="800000"/>
                </a:solidFill>
              </a:rPr>
              <a:t>… And </a:t>
            </a:r>
            <a:r>
              <a:rPr lang="en-US" sz="1800" b="1" i="1" dirty="0">
                <a:solidFill>
                  <a:srgbClr val="800000"/>
                </a:solidFill>
              </a:rPr>
              <a:t>I saw thrones</a:t>
            </a:r>
            <a:r>
              <a:rPr lang="en-US" sz="1800" i="1" dirty="0">
                <a:solidFill>
                  <a:srgbClr val="800000"/>
                </a:solidFill>
              </a:rPr>
              <a:t>, and they sat on them, and </a:t>
            </a:r>
            <a:r>
              <a:rPr lang="en-US" sz="1800" b="1" i="1" u="sng" dirty="0">
                <a:solidFill>
                  <a:srgbClr val="800000"/>
                </a:solidFill>
              </a:rPr>
              <a:t>judgment</a:t>
            </a:r>
            <a:r>
              <a:rPr lang="en-US" sz="1800" b="1" i="1" dirty="0">
                <a:solidFill>
                  <a:srgbClr val="800000"/>
                </a:solidFill>
              </a:rPr>
              <a:t> was committed to them</a:t>
            </a:r>
            <a:r>
              <a:rPr lang="en-US" sz="1800" i="1" dirty="0">
                <a:solidFill>
                  <a:srgbClr val="800000"/>
                </a:solidFill>
              </a:rPr>
              <a:t>. Then I saw </a:t>
            </a:r>
            <a:r>
              <a:rPr lang="en-US" sz="1800" b="1" i="1" dirty="0">
                <a:solidFill>
                  <a:srgbClr val="800000"/>
                </a:solidFill>
              </a:rPr>
              <a:t>the </a:t>
            </a:r>
            <a:r>
              <a:rPr lang="en-US" sz="1800" b="1" i="1" u="sng" dirty="0">
                <a:solidFill>
                  <a:srgbClr val="800000"/>
                </a:solidFill>
              </a:rPr>
              <a:t>souls</a:t>
            </a:r>
            <a:r>
              <a:rPr lang="en-US" sz="1800" b="1" i="1" dirty="0">
                <a:solidFill>
                  <a:srgbClr val="800000"/>
                </a:solidFill>
              </a:rPr>
              <a:t> of those who had been beheaded</a:t>
            </a:r>
            <a:r>
              <a:rPr lang="en-US" sz="1800" i="1" dirty="0">
                <a:solidFill>
                  <a:srgbClr val="800000"/>
                </a:solidFill>
              </a:rPr>
              <a:t> for their witness to Jesus and for the word of </a:t>
            </a:r>
            <a:r>
              <a:rPr lang="en-US" sz="1800" i="1" dirty="0" smtClean="0">
                <a:solidFill>
                  <a:srgbClr val="800000"/>
                </a:solidFill>
              </a:rPr>
              <a:t>God … And </a:t>
            </a:r>
            <a:r>
              <a:rPr lang="en-US" sz="1800" b="1" i="1" dirty="0">
                <a:solidFill>
                  <a:srgbClr val="800000"/>
                </a:solidFill>
              </a:rPr>
              <a:t>they </a:t>
            </a:r>
            <a:r>
              <a:rPr lang="en-US" sz="1800" b="1" i="1" u="sng" dirty="0">
                <a:solidFill>
                  <a:srgbClr val="800000"/>
                </a:solidFill>
              </a:rPr>
              <a:t>lived</a:t>
            </a:r>
            <a:r>
              <a:rPr lang="en-US" sz="1800" b="1" i="1" dirty="0">
                <a:solidFill>
                  <a:srgbClr val="800000"/>
                </a:solidFill>
              </a:rPr>
              <a:t> and reigned </a:t>
            </a:r>
            <a:r>
              <a:rPr lang="en-US" sz="1800" b="1" i="1" u="sng" dirty="0">
                <a:solidFill>
                  <a:srgbClr val="800000"/>
                </a:solidFill>
              </a:rPr>
              <a:t>with Christ</a:t>
            </a:r>
            <a:r>
              <a:rPr lang="en-US" sz="1800" i="1" dirty="0">
                <a:solidFill>
                  <a:srgbClr val="800000"/>
                </a:solidFill>
              </a:rPr>
              <a:t> for a thousand years</a:t>
            </a:r>
            <a:r>
              <a:rPr lang="en-US" sz="1800" i="1" dirty="0" smtClean="0">
                <a:solidFill>
                  <a:srgbClr val="800000"/>
                </a:solidFill>
              </a:rPr>
              <a:t>. </a:t>
            </a:r>
            <a:r>
              <a:rPr lang="en-US" sz="1800" dirty="0" smtClean="0"/>
              <a:t>(</a:t>
            </a:r>
            <a:r>
              <a:rPr lang="en-US" sz="1800" b="1" dirty="0" smtClean="0">
                <a:solidFill>
                  <a:srgbClr val="800000"/>
                </a:solidFill>
              </a:rPr>
              <a:t>Revelation 20:1-4</a:t>
            </a:r>
            <a:r>
              <a:rPr lang="en-US" sz="1800" dirty="0" smtClean="0"/>
              <a:t>)</a:t>
            </a:r>
          </a:p>
          <a:p>
            <a:pPr marL="0" indent="0">
              <a:buNone/>
            </a:pPr>
            <a:r>
              <a:rPr lang="en-US" sz="1800" i="1" dirty="0" smtClean="0">
                <a:solidFill>
                  <a:srgbClr val="800000"/>
                </a:solidFill>
              </a:rPr>
              <a:t>And they </a:t>
            </a:r>
            <a:r>
              <a:rPr lang="en-US" sz="1800" i="1" dirty="0">
                <a:solidFill>
                  <a:srgbClr val="800000"/>
                </a:solidFill>
              </a:rPr>
              <a:t>sang a new song, saying: </a:t>
            </a:r>
            <a:r>
              <a:rPr lang="en-US" sz="1800" i="1" dirty="0" smtClean="0">
                <a:solidFill>
                  <a:srgbClr val="800000"/>
                </a:solidFill>
              </a:rPr>
              <a:t>“You </a:t>
            </a:r>
            <a:r>
              <a:rPr lang="en-US" sz="1800" i="1" dirty="0">
                <a:solidFill>
                  <a:srgbClr val="800000"/>
                </a:solidFill>
              </a:rPr>
              <a:t>are worthy to take the scroll, And to open its seals; For You were slain, And </a:t>
            </a:r>
            <a:r>
              <a:rPr lang="en-US" sz="1800" b="1" i="1" dirty="0">
                <a:solidFill>
                  <a:srgbClr val="800000"/>
                </a:solidFill>
              </a:rPr>
              <a:t>have redeemed </a:t>
            </a:r>
            <a:r>
              <a:rPr lang="en-US" sz="1800" b="1" i="1" u="sng" dirty="0">
                <a:solidFill>
                  <a:srgbClr val="800000"/>
                </a:solidFill>
              </a:rPr>
              <a:t>us</a:t>
            </a:r>
            <a:r>
              <a:rPr lang="en-US" sz="1800" b="1" i="1" dirty="0">
                <a:solidFill>
                  <a:srgbClr val="800000"/>
                </a:solidFill>
              </a:rPr>
              <a:t> to God by Your blood Out of every tribe</a:t>
            </a:r>
            <a:r>
              <a:rPr lang="en-US" sz="1800" i="1" dirty="0">
                <a:solidFill>
                  <a:srgbClr val="800000"/>
                </a:solidFill>
              </a:rPr>
              <a:t> and </a:t>
            </a:r>
            <a:r>
              <a:rPr lang="en-US" sz="1800" b="1" i="1" dirty="0">
                <a:solidFill>
                  <a:srgbClr val="800000"/>
                </a:solidFill>
              </a:rPr>
              <a:t>tongue</a:t>
            </a:r>
            <a:r>
              <a:rPr lang="en-US" sz="1800" i="1" dirty="0">
                <a:solidFill>
                  <a:srgbClr val="800000"/>
                </a:solidFill>
              </a:rPr>
              <a:t> and </a:t>
            </a:r>
            <a:r>
              <a:rPr lang="en-US" sz="1800" b="1" i="1" dirty="0">
                <a:solidFill>
                  <a:srgbClr val="800000"/>
                </a:solidFill>
              </a:rPr>
              <a:t>people</a:t>
            </a:r>
            <a:r>
              <a:rPr lang="en-US" sz="1800" i="1" dirty="0">
                <a:solidFill>
                  <a:srgbClr val="800000"/>
                </a:solidFill>
              </a:rPr>
              <a:t> and </a:t>
            </a:r>
            <a:r>
              <a:rPr lang="en-US" sz="1800" b="1" i="1" dirty="0">
                <a:solidFill>
                  <a:srgbClr val="800000"/>
                </a:solidFill>
              </a:rPr>
              <a:t>nation</a:t>
            </a:r>
            <a:r>
              <a:rPr lang="en-US" sz="1800" i="1" dirty="0" smtClean="0">
                <a:solidFill>
                  <a:srgbClr val="800000"/>
                </a:solidFill>
              </a:rPr>
              <a:t>, And </a:t>
            </a:r>
            <a:r>
              <a:rPr lang="en-US" sz="1800" i="1" dirty="0">
                <a:solidFill>
                  <a:srgbClr val="800000"/>
                </a:solidFill>
              </a:rPr>
              <a:t>have made us kings and priests to our God; And </a:t>
            </a:r>
            <a:r>
              <a:rPr lang="en-US" sz="1800" b="1" i="1" dirty="0">
                <a:solidFill>
                  <a:srgbClr val="800000"/>
                </a:solidFill>
              </a:rPr>
              <a:t>we shall reign </a:t>
            </a:r>
            <a:r>
              <a:rPr lang="en-US" sz="1800" b="1" i="1" u="sng" dirty="0">
                <a:solidFill>
                  <a:srgbClr val="800000"/>
                </a:solidFill>
              </a:rPr>
              <a:t>on the earth</a:t>
            </a:r>
            <a:r>
              <a:rPr lang="en-US" sz="1800" i="1" dirty="0" smtClean="0">
                <a:solidFill>
                  <a:srgbClr val="800000"/>
                </a:solidFill>
              </a:rPr>
              <a:t>.” </a:t>
            </a:r>
            <a:r>
              <a:rPr lang="en-US" sz="1800" dirty="0"/>
              <a:t>(</a:t>
            </a:r>
            <a:r>
              <a:rPr lang="en-US" sz="1800" b="1" dirty="0">
                <a:solidFill>
                  <a:srgbClr val="800000"/>
                </a:solidFill>
              </a:rPr>
              <a:t>Revelation </a:t>
            </a:r>
            <a:r>
              <a:rPr lang="en-US" sz="1800" b="1" dirty="0" smtClean="0">
                <a:solidFill>
                  <a:srgbClr val="800000"/>
                </a:solidFill>
              </a:rPr>
              <a:t>5:9-10</a:t>
            </a:r>
            <a:r>
              <a:rPr lang="en-US" sz="1800" dirty="0" smtClean="0"/>
              <a:t>)</a:t>
            </a:r>
          </a:p>
          <a:p>
            <a:r>
              <a:rPr lang="en-US" sz="1800" dirty="0" smtClean="0"/>
              <a:t>From heaven, judge and reign on earth through their example of victory (</a:t>
            </a:r>
            <a:r>
              <a:rPr lang="en-US" sz="1800" b="1" dirty="0" smtClean="0">
                <a:solidFill>
                  <a:srgbClr val="800000"/>
                </a:solidFill>
              </a:rPr>
              <a:t>John 15:18-25; Hebrews 11:6-7; Romans 2:27</a:t>
            </a:r>
            <a:r>
              <a:rPr lang="en-US" sz="1800" dirty="0" smtClean="0"/>
              <a:t>).</a:t>
            </a:r>
          </a:p>
          <a:p>
            <a:r>
              <a:rPr lang="en-US" sz="1800" dirty="0" smtClean="0"/>
              <a:t>Example not only strips excuse of rebellious, but also inspires humble (</a:t>
            </a:r>
            <a:r>
              <a:rPr lang="en-US" sz="1800" b="1" dirty="0" smtClean="0">
                <a:solidFill>
                  <a:srgbClr val="800000"/>
                </a:solidFill>
              </a:rPr>
              <a:t>Hebrews 11:39-12:3</a:t>
            </a:r>
            <a:r>
              <a:rPr lang="en-US" sz="1800" dirty="0" smtClean="0"/>
              <a:t>).</a:t>
            </a:r>
          </a:p>
        </p:txBody>
      </p:sp>
    </p:spTree>
    <p:extLst>
      <p:ext uri="{BB962C8B-B14F-4D97-AF65-F5344CB8AC3E}">
        <p14:creationId xmlns:p14="http://schemas.microsoft.com/office/powerpoint/2010/main" val="36040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Lines Fully Drawn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arrayed against the Lamb and His army?  What previous passage tells of the Lamb’s opponents gathering their armies?  In that passage, what location is named for this great battle?</a:t>
            </a:r>
            <a:endParaRPr lang="en-US" sz="2000" dirty="0" smtClean="0"/>
          </a:p>
          <a:p>
            <a:pPr marL="0" indent="0">
              <a:buNone/>
            </a:pPr>
            <a:r>
              <a:rPr lang="en-US" sz="2000" i="1" dirty="0">
                <a:solidFill>
                  <a:srgbClr val="800000"/>
                </a:solidFill>
              </a:rPr>
              <a:t>And I saw </a:t>
            </a:r>
            <a:r>
              <a:rPr lang="en-US" sz="2000" b="1" i="1" baseline="30000" dirty="0" smtClean="0">
                <a:solidFill>
                  <a:srgbClr val="800000"/>
                </a:solidFill>
              </a:rPr>
              <a:t>1</a:t>
            </a:r>
            <a:r>
              <a:rPr lang="en-US" sz="2000" b="1" i="1" dirty="0" smtClean="0">
                <a:solidFill>
                  <a:srgbClr val="800000"/>
                </a:solidFill>
              </a:rPr>
              <a:t>the </a:t>
            </a:r>
            <a:r>
              <a:rPr lang="en-US" sz="2000" b="1" i="1" u="sng" dirty="0">
                <a:solidFill>
                  <a:srgbClr val="800000"/>
                </a:solidFill>
              </a:rPr>
              <a:t>beast</a:t>
            </a:r>
            <a:r>
              <a:rPr lang="en-US" sz="2000" i="1" dirty="0">
                <a:solidFill>
                  <a:srgbClr val="800000"/>
                </a:solidFill>
              </a:rPr>
              <a:t>, </a:t>
            </a:r>
            <a:r>
              <a:rPr lang="en-US" sz="2000" b="1" i="1" baseline="30000" dirty="0" smtClean="0">
                <a:solidFill>
                  <a:srgbClr val="800000"/>
                </a:solidFill>
              </a:rPr>
              <a:t>2</a:t>
            </a:r>
            <a:r>
              <a:rPr lang="en-US" sz="2000" b="1" i="1" dirty="0" smtClean="0">
                <a:solidFill>
                  <a:srgbClr val="800000"/>
                </a:solidFill>
              </a:rPr>
              <a:t>the </a:t>
            </a:r>
            <a:r>
              <a:rPr lang="en-US" sz="2000" b="1" i="1" u="sng" dirty="0">
                <a:solidFill>
                  <a:srgbClr val="800000"/>
                </a:solidFill>
              </a:rPr>
              <a:t>kings of the earth</a:t>
            </a:r>
            <a:r>
              <a:rPr lang="en-US" sz="2000"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their </a:t>
            </a:r>
            <a:r>
              <a:rPr lang="en-US" sz="2000" b="1" i="1" u="sng" dirty="0">
                <a:solidFill>
                  <a:srgbClr val="800000"/>
                </a:solidFill>
              </a:rPr>
              <a:t>armies</a:t>
            </a:r>
            <a:r>
              <a:rPr lang="en-US" sz="2000" b="1" i="1" dirty="0">
                <a:solidFill>
                  <a:srgbClr val="800000"/>
                </a:solidFill>
              </a:rPr>
              <a:t>, gathered together to make war against Him </a:t>
            </a:r>
            <a:r>
              <a:rPr lang="en-US" sz="2000" i="1" dirty="0">
                <a:solidFill>
                  <a:srgbClr val="800000"/>
                </a:solidFill>
              </a:rPr>
              <a:t>who sat on the horse and against His army</a:t>
            </a:r>
            <a:r>
              <a:rPr lang="en-US" sz="2000" i="1" dirty="0" smtClean="0">
                <a:solidFill>
                  <a:srgbClr val="800000"/>
                </a:solidFill>
              </a:rPr>
              <a:t>.  Then </a:t>
            </a:r>
            <a:r>
              <a:rPr lang="en-US" sz="2000" i="1" dirty="0">
                <a:solidFill>
                  <a:srgbClr val="800000"/>
                </a:solidFill>
              </a:rPr>
              <a:t>the beast was captured, and with him the false prophet who worked signs in his </a:t>
            </a:r>
            <a:r>
              <a:rPr lang="en-US" sz="2000" i="1" dirty="0" smtClean="0">
                <a:solidFill>
                  <a:srgbClr val="800000"/>
                </a:solidFill>
              </a:rPr>
              <a:t>presence …</a:t>
            </a:r>
            <a:r>
              <a:rPr lang="en-US" sz="2000" dirty="0" smtClean="0"/>
              <a:t>(</a:t>
            </a:r>
            <a:r>
              <a:rPr lang="en-US" sz="2000" b="1" dirty="0" smtClean="0">
                <a:solidFill>
                  <a:srgbClr val="800000"/>
                </a:solidFill>
              </a:rPr>
              <a:t>Revelation 19:19-20</a:t>
            </a:r>
            <a:r>
              <a:rPr lang="en-US" sz="2000" dirty="0" smtClean="0"/>
              <a:t>)</a:t>
            </a:r>
          </a:p>
          <a:p>
            <a:r>
              <a:rPr lang="en-US" sz="2000" b="1" dirty="0" smtClean="0">
                <a:solidFill>
                  <a:srgbClr val="800000"/>
                </a:solidFill>
              </a:rPr>
              <a:t>9:13-21</a:t>
            </a:r>
            <a:r>
              <a:rPr lang="en-US" sz="2000" dirty="0" smtClean="0"/>
              <a:t> (?) – Sixth </a:t>
            </a:r>
            <a:r>
              <a:rPr lang="en-US" sz="2000" b="1" i="1" dirty="0" smtClean="0"/>
              <a:t>trumpet</a:t>
            </a:r>
            <a:r>
              <a:rPr lang="en-US" sz="2000" dirty="0" smtClean="0"/>
              <a:t>, army of 200,000,000 released to kill ⅓ of mankind.</a:t>
            </a:r>
          </a:p>
          <a:p>
            <a:r>
              <a:rPr lang="en-US" sz="2000" b="1" dirty="0" smtClean="0">
                <a:solidFill>
                  <a:srgbClr val="800000"/>
                </a:solidFill>
              </a:rPr>
              <a:t>16:12-16</a:t>
            </a:r>
            <a:r>
              <a:rPr lang="en-US" sz="2000" dirty="0" smtClean="0"/>
              <a:t> – Sixth </a:t>
            </a:r>
            <a:r>
              <a:rPr lang="en-US" sz="2000" b="1" i="1" dirty="0" smtClean="0"/>
              <a:t>bowl</a:t>
            </a:r>
            <a:r>
              <a:rPr lang="en-US" sz="2000" dirty="0" smtClean="0"/>
              <a:t>, 3 unclean spirits like frogs come out of mouths of dragon, beast, and false prophet </a:t>
            </a:r>
            <a:r>
              <a:rPr lang="en-US" sz="2000" i="1" dirty="0" smtClean="0">
                <a:solidFill>
                  <a:srgbClr val="800000"/>
                </a:solidFill>
              </a:rPr>
              <a:t>“go out to </a:t>
            </a:r>
            <a:r>
              <a:rPr lang="en-US" sz="2000" b="1" i="1" dirty="0" smtClean="0">
                <a:solidFill>
                  <a:srgbClr val="800000"/>
                </a:solidFill>
              </a:rPr>
              <a:t>the kings of the earth </a:t>
            </a:r>
            <a:r>
              <a:rPr lang="en-US" sz="2000" i="1" dirty="0" smtClean="0">
                <a:solidFill>
                  <a:srgbClr val="800000"/>
                </a:solidFill>
              </a:rPr>
              <a:t>and of the whole world  to gather them to the battle of the </a:t>
            </a:r>
            <a:r>
              <a:rPr lang="en-US" sz="2000" b="1" i="1" dirty="0" smtClean="0">
                <a:solidFill>
                  <a:srgbClr val="800000"/>
                </a:solidFill>
              </a:rPr>
              <a:t>that great day of God Almighty</a:t>
            </a:r>
            <a:r>
              <a:rPr lang="en-US" sz="2000" i="1" dirty="0" smtClean="0">
                <a:solidFill>
                  <a:srgbClr val="800000"/>
                </a:solidFill>
              </a:rPr>
              <a:t>”</a:t>
            </a:r>
            <a:r>
              <a:rPr lang="en-US" sz="2000" dirty="0">
                <a:solidFill>
                  <a:srgbClr val="800000"/>
                </a:solidFill>
              </a:rPr>
              <a:t> </a:t>
            </a:r>
            <a:r>
              <a:rPr lang="en-US" sz="2000" dirty="0" smtClean="0"/>
              <a:t>at </a:t>
            </a:r>
            <a:r>
              <a:rPr lang="en-US" sz="2000" b="1" i="1" dirty="0" smtClean="0"/>
              <a:t>Armageddon</a:t>
            </a:r>
            <a:r>
              <a:rPr lang="en-US" sz="2000" dirty="0" smtClean="0"/>
              <a:t>.</a:t>
            </a:r>
          </a:p>
          <a:p>
            <a:r>
              <a:rPr lang="en-US" sz="2000" dirty="0" smtClean="0"/>
              <a:t>Here the Devil gathers his full strength and opposes the Lamb, the Word of God.</a:t>
            </a:r>
          </a:p>
        </p:txBody>
      </p:sp>
    </p:spTree>
    <p:extLst>
      <p:ext uri="{BB962C8B-B14F-4D97-AF65-F5344CB8AC3E}">
        <p14:creationId xmlns:p14="http://schemas.microsoft.com/office/powerpoint/2010/main" val="5024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 of Armageddon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the result of the battle?  What is meant by this </a:t>
            </a:r>
            <a:r>
              <a:rPr lang="en-US" sz="2000" i="1" dirty="0">
                <a:solidFill>
                  <a:srgbClr val="800000"/>
                </a:solidFill>
              </a:rPr>
              <a:t>“lake of fire”</a:t>
            </a:r>
            <a:r>
              <a:rPr lang="en-US" sz="2000" dirty="0"/>
              <a:t>?  What does it represent?  Which of these participants can return and which cannot</a:t>
            </a:r>
            <a:r>
              <a:rPr lang="en-US" sz="2000" dirty="0" smtClean="0"/>
              <a:t>?</a:t>
            </a:r>
          </a:p>
          <a:p>
            <a:pPr marL="0" indent="0">
              <a:buNone/>
            </a:pPr>
            <a:r>
              <a:rPr lang="en-US" sz="2000" i="1" dirty="0" smtClean="0">
                <a:solidFill>
                  <a:srgbClr val="800000"/>
                </a:solidFill>
              </a:rPr>
              <a:t>… Then </a:t>
            </a:r>
            <a:r>
              <a:rPr lang="en-US" sz="2000" b="1" i="1" dirty="0">
                <a:solidFill>
                  <a:srgbClr val="800000"/>
                </a:solidFill>
              </a:rPr>
              <a:t>the beast was captured</a:t>
            </a:r>
            <a:r>
              <a:rPr lang="en-US" sz="2000" i="1" dirty="0">
                <a:solidFill>
                  <a:srgbClr val="800000"/>
                </a:solidFill>
              </a:rPr>
              <a:t>, and with him </a:t>
            </a:r>
            <a:r>
              <a:rPr lang="en-US" sz="2000" b="1" i="1" dirty="0">
                <a:solidFill>
                  <a:srgbClr val="800000"/>
                </a:solidFill>
              </a:rPr>
              <a:t>the false prophet </a:t>
            </a:r>
            <a:r>
              <a:rPr lang="en-US" sz="2000" i="1" dirty="0">
                <a:solidFill>
                  <a:srgbClr val="800000"/>
                </a:solidFill>
              </a:rPr>
              <a:t>who worked signs in his presence, by which he deceived those who received the mark of the beast and those who worshiped his image. </a:t>
            </a:r>
            <a:r>
              <a:rPr lang="en-US" sz="2000" b="1" i="1" dirty="0">
                <a:solidFill>
                  <a:srgbClr val="800000"/>
                </a:solidFill>
              </a:rPr>
              <a:t>These </a:t>
            </a:r>
            <a:r>
              <a:rPr lang="en-US" sz="2000" b="1" i="1" u="sng" dirty="0">
                <a:solidFill>
                  <a:srgbClr val="800000"/>
                </a:solidFill>
              </a:rPr>
              <a:t>two</a:t>
            </a:r>
            <a:r>
              <a:rPr lang="en-US" sz="2000" b="1" i="1" dirty="0">
                <a:solidFill>
                  <a:srgbClr val="800000"/>
                </a:solidFill>
              </a:rPr>
              <a:t> were </a:t>
            </a:r>
            <a:r>
              <a:rPr lang="en-US" sz="2000" b="1" i="1" u="sng" dirty="0">
                <a:solidFill>
                  <a:srgbClr val="800000"/>
                </a:solidFill>
              </a:rPr>
              <a:t>cast alive into the lake of fire burning with brimstone</a:t>
            </a:r>
            <a:r>
              <a:rPr lang="en-US" sz="2000" i="1" dirty="0">
                <a:solidFill>
                  <a:srgbClr val="800000"/>
                </a:solidFill>
              </a:rPr>
              <a:t>. And </a:t>
            </a:r>
            <a:r>
              <a:rPr lang="en-US" sz="2000" b="1" i="1" dirty="0">
                <a:solidFill>
                  <a:srgbClr val="800000"/>
                </a:solidFill>
              </a:rPr>
              <a:t>the rest were killed with the sword </a:t>
            </a:r>
            <a:r>
              <a:rPr lang="en-US" sz="2000" i="1" dirty="0">
                <a:solidFill>
                  <a:srgbClr val="800000"/>
                </a:solidFill>
              </a:rPr>
              <a:t>which proceeded from the mouth of Him who sat on the horse. And </a:t>
            </a:r>
            <a:r>
              <a:rPr lang="en-US" sz="2000" b="1" i="1" dirty="0">
                <a:solidFill>
                  <a:srgbClr val="800000"/>
                </a:solidFill>
              </a:rPr>
              <a:t>all the birds were filled with their flesh</a:t>
            </a:r>
            <a:r>
              <a:rPr lang="en-US" sz="2000" i="1" dirty="0">
                <a:solidFill>
                  <a:srgbClr val="800000"/>
                </a:solidFill>
              </a:rPr>
              <a:t>.</a:t>
            </a:r>
            <a:r>
              <a:rPr lang="en-US" sz="2000" dirty="0"/>
              <a:t> (</a:t>
            </a:r>
            <a:r>
              <a:rPr lang="en-US" sz="2000" b="1" dirty="0">
                <a:solidFill>
                  <a:srgbClr val="800000"/>
                </a:solidFill>
              </a:rPr>
              <a:t>Revelation </a:t>
            </a:r>
            <a:r>
              <a:rPr lang="en-US" sz="2000" b="1" dirty="0" smtClean="0">
                <a:solidFill>
                  <a:srgbClr val="800000"/>
                </a:solidFill>
              </a:rPr>
              <a:t>19:19-21</a:t>
            </a:r>
            <a:r>
              <a:rPr lang="en-US" sz="2000" dirty="0" smtClean="0"/>
              <a:t>)</a:t>
            </a:r>
            <a:endParaRPr lang="en-US" sz="2000" dirty="0"/>
          </a:p>
          <a:p>
            <a:r>
              <a:rPr lang="en-US" sz="2000" i="1" dirty="0" smtClean="0">
                <a:solidFill>
                  <a:srgbClr val="800000"/>
                </a:solidFill>
              </a:rPr>
              <a:t>“The beast” </a:t>
            </a:r>
            <a:r>
              <a:rPr lang="en-US" sz="2000" dirty="0" smtClean="0"/>
              <a:t>(Roman empire, </a:t>
            </a:r>
            <a:r>
              <a:rPr lang="en-US" sz="2000" b="1" dirty="0" smtClean="0">
                <a:solidFill>
                  <a:srgbClr val="800000"/>
                </a:solidFill>
              </a:rPr>
              <a:t>13:1-10</a:t>
            </a:r>
            <a:r>
              <a:rPr lang="en-US" sz="2000" dirty="0" smtClean="0"/>
              <a:t>) and </a:t>
            </a:r>
            <a:r>
              <a:rPr lang="en-US" sz="2000" i="1" dirty="0" smtClean="0">
                <a:solidFill>
                  <a:srgbClr val="800000"/>
                </a:solidFill>
              </a:rPr>
              <a:t>“the false prophet”</a:t>
            </a:r>
            <a:r>
              <a:rPr lang="en-US" sz="2000" dirty="0" smtClean="0">
                <a:solidFill>
                  <a:srgbClr val="800000"/>
                </a:solidFill>
              </a:rPr>
              <a:t> </a:t>
            </a:r>
            <a:r>
              <a:rPr lang="en-US" sz="2000" dirty="0" smtClean="0"/>
              <a:t>(Roman paganism &amp; emperor worship) are both captured and destroyed – never to return.</a:t>
            </a:r>
          </a:p>
          <a:p>
            <a:r>
              <a:rPr lang="en-US" sz="2000" i="1" dirty="0" smtClean="0">
                <a:solidFill>
                  <a:srgbClr val="800000"/>
                </a:solidFill>
              </a:rPr>
              <a:t>“Captured … cast alive”</a:t>
            </a:r>
            <a:r>
              <a:rPr lang="en-US" sz="2000" dirty="0" smtClean="0"/>
              <a:t> – Destroyed by unnatural causes – judged, executed.</a:t>
            </a:r>
            <a:endParaRPr lang="en-US" sz="2000" i="1" dirty="0" smtClean="0"/>
          </a:p>
          <a:p>
            <a:r>
              <a:rPr lang="en-US" sz="2000" dirty="0" smtClean="0"/>
              <a:t>Remainder of army is killed but not </a:t>
            </a:r>
            <a:r>
              <a:rPr lang="en-US" sz="2000" b="1" i="1" dirty="0" smtClean="0"/>
              <a:t>yet</a:t>
            </a:r>
            <a:r>
              <a:rPr lang="en-US" sz="2000" dirty="0" smtClean="0"/>
              <a:t> </a:t>
            </a:r>
            <a:r>
              <a:rPr lang="en-US" sz="2000" i="1" dirty="0" smtClean="0">
                <a:solidFill>
                  <a:srgbClr val="800000"/>
                </a:solidFill>
              </a:rPr>
              <a:t>“cast alive into the lake of fire burning”</a:t>
            </a:r>
            <a:r>
              <a:rPr lang="en-US" sz="2000" dirty="0" smtClean="0"/>
              <a:t>.</a:t>
            </a:r>
          </a:p>
          <a:p>
            <a:r>
              <a:rPr lang="en-US" sz="2000" i="1" dirty="0" smtClean="0">
                <a:solidFill>
                  <a:srgbClr val="800000"/>
                </a:solidFill>
              </a:rPr>
              <a:t>“The false prophet”</a:t>
            </a:r>
            <a:r>
              <a:rPr lang="en-US" sz="2000" dirty="0" smtClean="0"/>
              <a:t> is the </a:t>
            </a:r>
            <a:r>
              <a:rPr lang="en-US" sz="2000" i="1" dirty="0" smtClean="0">
                <a:solidFill>
                  <a:srgbClr val="800000"/>
                </a:solidFill>
              </a:rPr>
              <a:t>“earth beast”</a:t>
            </a:r>
            <a:r>
              <a:rPr lang="en-US" sz="2000" dirty="0" smtClean="0">
                <a:solidFill>
                  <a:srgbClr val="800000"/>
                </a:solidFill>
              </a:rPr>
              <a:t> </a:t>
            </a:r>
            <a:r>
              <a:rPr lang="en-US" sz="2000" dirty="0" smtClean="0"/>
              <a:t>from </a:t>
            </a:r>
            <a:r>
              <a:rPr lang="en-US" sz="2000" b="1" dirty="0" smtClean="0">
                <a:solidFill>
                  <a:srgbClr val="800000"/>
                </a:solidFill>
              </a:rPr>
              <a:t>13:11-14</a:t>
            </a:r>
            <a:r>
              <a:rPr lang="en-US" sz="2000" dirty="0" smtClean="0"/>
              <a:t> because work is the same.</a:t>
            </a:r>
            <a:endParaRPr lang="en-US" sz="2000" i="1" dirty="0" smtClean="0"/>
          </a:p>
        </p:txBody>
      </p:sp>
    </p:spTree>
    <p:extLst>
      <p:ext uri="{BB962C8B-B14F-4D97-AF65-F5344CB8AC3E}">
        <p14:creationId xmlns:p14="http://schemas.microsoft.com/office/powerpoint/2010/main" val="14241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The Lamb’s Wife – The Church</a:t>
            </a:r>
          </a:p>
          <a:p>
            <a:r>
              <a:rPr lang="en-US" dirty="0" smtClean="0"/>
              <a:t>Sealed 144,000 Saints</a:t>
            </a:r>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42389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1000" fill="hold"/>
                                        <p:tgtEl>
                                          <p:spTgt spid="6">
                                            <p:txEl>
                                              <p:pRg st="4" end="4"/>
                                            </p:txEl>
                                          </p:spTgt>
                                        </p:tgtEl>
                                        <p:attrNameLst>
                                          <p:attrName>style.color</p:attrName>
                                        </p:attrNameLst>
                                      </p:cBhvr>
                                      <p:by>
                                        <p:hsl h="0" s="12549" l="25098"/>
                                      </p:by>
                                    </p:animClr>
                                    <p:animClr clrSpc="hsl" dir="cw">
                                      <p:cBhvr>
                                        <p:cTn id="7" dur="1000" fill="hold"/>
                                        <p:tgtEl>
                                          <p:spTgt spid="6">
                                            <p:txEl>
                                              <p:pRg st="4" end="4"/>
                                            </p:txEl>
                                          </p:spTgt>
                                        </p:tgtEl>
                                        <p:attrNameLst>
                                          <p:attrName>fillcolor</p:attrName>
                                        </p:attrNameLst>
                                      </p:cBhvr>
                                      <p:by>
                                        <p:hsl h="0" s="12549" l="25098"/>
                                      </p:by>
                                    </p:animClr>
                                    <p:animClr clrSpc="hsl" dir="cw">
                                      <p:cBhvr>
                                        <p:cTn id="8" dur="1000" fill="hold"/>
                                        <p:tgtEl>
                                          <p:spTgt spid="6">
                                            <p:txEl>
                                              <p:pRg st="4" end="4"/>
                                            </p:txEl>
                                          </p:spTgt>
                                        </p:tgtEl>
                                        <p:attrNameLst>
                                          <p:attrName>stroke.color</p:attrName>
                                        </p:attrNameLst>
                                      </p:cBhvr>
                                      <p:by>
                                        <p:hsl h="0" s="12549" l="25098"/>
                                      </p:by>
                                    </p:animClr>
                                    <p:set>
                                      <p:cBhvr>
                                        <p:cTn id="9" dur="1000" fill="hold"/>
                                        <p:tgtEl>
                                          <p:spTgt spid="6">
                                            <p:txEl>
                                              <p:pRg st="4" end="4"/>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dir="cw">
                                      <p:cBhvr override="childStyle">
                                        <p:cTn id="13" dur="1000" fill="hold"/>
                                        <p:tgtEl>
                                          <p:spTgt spid="6">
                                            <p:txEl>
                                              <p:pRg st="2" end="2"/>
                                            </p:txEl>
                                          </p:spTgt>
                                        </p:tgtEl>
                                        <p:attrNameLst>
                                          <p:attrName>style.color</p:attrName>
                                        </p:attrNameLst>
                                      </p:cBhvr>
                                      <p:by>
                                        <p:hsl h="0" s="12549" l="25098"/>
                                      </p:by>
                                    </p:animClr>
                                    <p:animClr clrSpc="hsl" dir="cw">
                                      <p:cBhvr>
                                        <p:cTn id="14" dur="1000" fill="hold"/>
                                        <p:tgtEl>
                                          <p:spTgt spid="6">
                                            <p:txEl>
                                              <p:pRg st="2" end="2"/>
                                            </p:txEl>
                                          </p:spTgt>
                                        </p:tgtEl>
                                        <p:attrNameLst>
                                          <p:attrName>fillcolor</p:attrName>
                                        </p:attrNameLst>
                                      </p:cBhvr>
                                      <p:by>
                                        <p:hsl h="0" s="12549" l="25098"/>
                                      </p:by>
                                    </p:animClr>
                                    <p:animClr clrSpc="hsl" dir="cw">
                                      <p:cBhvr>
                                        <p:cTn id="15" dur="1000" fill="hold"/>
                                        <p:tgtEl>
                                          <p:spTgt spid="6">
                                            <p:txEl>
                                              <p:pRg st="2" end="2"/>
                                            </p:txEl>
                                          </p:spTgt>
                                        </p:tgtEl>
                                        <p:attrNameLst>
                                          <p:attrName>stroke.color</p:attrName>
                                        </p:attrNameLst>
                                      </p:cBhvr>
                                      <p:by>
                                        <p:hsl h="0" s="12549" l="25098"/>
                                      </p:by>
                                    </p:animClr>
                                    <p:set>
                                      <p:cBhvr>
                                        <p:cTn id="16" dur="1000" fill="hold"/>
                                        <p:tgtEl>
                                          <p:spTgt spid="6">
                                            <p:txEl>
                                              <p:pRg st="2" end="2"/>
                                            </p:txEl>
                                          </p:spTgt>
                                        </p:tgtEl>
                                        <p:attrNameLst>
                                          <p:attrName>fill.type</p:attrName>
                                        </p:attrNameLst>
                                      </p:cBhvr>
                                      <p:to>
                                        <p:strVal val="solid"/>
                                      </p:to>
                                    </p:set>
                                  </p:childTnLst>
                                </p:cTn>
                              </p:par>
                            </p:childTnLst>
                          </p:cTn>
                        </p:par>
                        <p:par>
                          <p:cTn id="17" fill="hold">
                            <p:stCondLst>
                              <p:cond delay="1000"/>
                            </p:stCondLst>
                            <p:childTnLst>
                              <p:par>
                                <p:cTn id="18" presetID="30" presetClass="emph" presetSubtype="0" fill="hold" nodeType="afterEffect">
                                  <p:stCondLst>
                                    <p:cond delay="0"/>
                                  </p:stCondLst>
                                  <p:childTnLst>
                                    <p:animClr clrSpc="hsl" dir="cw">
                                      <p:cBhvr override="childStyle">
                                        <p:cTn id="19" dur="1000" fill="hold"/>
                                        <p:tgtEl>
                                          <p:spTgt spid="6">
                                            <p:txEl>
                                              <p:pRg st="3" end="3"/>
                                            </p:txEl>
                                          </p:spTgt>
                                        </p:tgtEl>
                                        <p:attrNameLst>
                                          <p:attrName>style.color</p:attrName>
                                        </p:attrNameLst>
                                      </p:cBhvr>
                                      <p:by>
                                        <p:hsl h="0" s="12549" l="25098"/>
                                      </p:by>
                                    </p:animClr>
                                    <p:animClr clrSpc="hsl" dir="cw">
                                      <p:cBhvr>
                                        <p:cTn id="20" dur="1000" fill="hold"/>
                                        <p:tgtEl>
                                          <p:spTgt spid="6">
                                            <p:txEl>
                                              <p:pRg st="3" end="3"/>
                                            </p:txEl>
                                          </p:spTgt>
                                        </p:tgtEl>
                                        <p:attrNameLst>
                                          <p:attrName>fillcolor</p:attrName>
                                        </p:attrNameLst>
                                      </p:cBhvr>
                                      <p:by>
                                        <p:hsl h="0" s="12549" l="25098"/>
                                      </p:by>
                                    </p:animClr>
                                    <p:animClr clrSpc="hsl" dir="cw">
                                      <p:cBhvr>
                                        <p:cTn id="21" dur="1000" fill="hold"/>
                                        <p:tgtEl>
                                          <p:spTgt spid="6">
                                            <p:txEl>
                                              <p:pRg st="3" end="3"/>
                                            </p:txEl>
                                          </p:spTgt>
                                        </p:tgtEl>
                                        <p:attrNameLst>
                                          <p:attrName>stroke.color</p:attrName>
                                        </p:attrNameLst>
                                      </p:cBhvr>
                                      <p:by>
                                        <p:hsl h="0" s="12549" l="25098"/>
                                      </p:by>
                                    </p:animClr>
                                    <p:set>
                                      <p:cBhvr>
                                        <p:cTn id="22" dur="1000" fill="hold"/>
                                        <p:tgtEl>
                                          <p:spTgt spid="6">
                                            <p:txEl>
                                              <p:pRg st="3" end="3"/>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0" presetClass="emph" presetSubtype="0" fill="hold" nodeType="clickEffect">
                                  <p:stCondLst>
                                    <p:cond delay="0"/>
                                  </p:stCondLst>
                                  <p:childTnLst>
                                    <p:animClr clrSpc="hsl" dir="cw">
                                      <p:cBhvr override="childStyle">
                                        <p:cTn id="26" dur="1000" fill="hold"/>
                                        <p:tgtEl>
                                          <p:spTgt spid="6">
                                            <p:txEl>
                                              <p:pRg st="5" end="5"/>
                                            </p:txEl>
                                          </p:spTgt>
                                        </p:tgtEl>
                                        <p:attrNameLst>
                                          <p:attrName>style.color</p:attrName>
                                        </p:attrNameLst>
                                      </p:cBhvr>
                                      <p:by>
                                        <p:hsl h="0" s="12549" l="25098"/>
                                      </p:by>
                                    </p:animClr>
                                    <p:animClr clrSpc="hsl" dir="cw">
                                      <p:cBhvr>
                                        <p:cTn id="27" dur="1000" fill="hold"/>
                                        <p:tgtEl>
                                          <p:spTgt spid="6">
                                            <p:txEl>
                                              <p:pRg st="5" end="5"/>
                                            </p:txEl>
                                          </p:spTgt>
                                        </p:tgtEl>
                                        <p:attrNameLst>
                                          <p:attrName>fillcolor</p:attrName>
                                        </p:attrNameLst>
                                      </p:cBhvr>
                                      <p:by>
                                        <p:hsl h="0" s="12549" l="25098"/>
                                      </p:by>
                                    </p:animClr>
                                    <p:animClr clrSpc="hsl" dir="cw">
                                      <p:cBhvr>
                                        <p:cTn id="28" dur="1000" fill="hold"/>
                                        <p:tgtEl>
                                          <p:spTgt spid="6">
                                            <p:txEl>
                                              <p:pRg st="5" end="5"/>
                                            </p:txEl>
                                          </p:spTgt>
                                        </p:tgtEl>
                                        <p:attrNameLst>
                                          <p:attrName>stroke.color</p:attrName>
                                        </p:attrNameLst>
                                      </p:cBhvr>
                                      <p:by>
                                        <p:hsl h="0" s="12549" l="25098"/>
                                      </p:by>
                                    </p:animClr>
                                    <p:set>
                                      <p:cBhvr>
                                        <p:cTn id="29" dur="1000" fill="hold"/>
                                        <p:tgtEl>
                                          <p:spTgt spid="6">
                                            <p:txEl>
                                              <p:pRg st="5" end="5"/>
                                            </p:txEl>
                                          </p:spTgt>
                                        </p:tgtEl>
                                        <p:attrNameLst>
                                          <p:attrName>fill.type</p:attrName>
                                        </p:attrNameLst>
                                      </p:cBhvr>
                                      <p:to>
                                        <p:strVal val="solid"/>
                                      </p:to>
                                    </p:set>
                                  </p:childTnLst>
                                </p:cTn>
                              </p:par>
                            </p:childTnLst>
                          </p:cTn>
                        </p:par>
                        <p:par>
                          <p:cTn id="30" fill="hold">
                            <p:stCondLst>
                              <p:cond delay="1000"/>
                            </p:stCondLst>
                            <p:childTnLst>
                              <p:par>
                                <p:cTn id="31" presetID="30" presetClass="emph" presetSubtype="0" fill="hold" nodeType="afterEffect">
                                  <p:stCondLst>
                                    <p:cond delay="0"/>
                                  </p:stCondLst>
                                  <p:childTnLst>
                                    <p:animClr clrSpc="hsl" dir="cw">
                                      <p:cBhvr override="childStyle">
                                        <p:cTn id="32" dur="1000" fill="hold"/>
                                        <p:tgtEl>
                                          <p:spTgt spid="6">
                                            <p:txEl>
                                              <p:pRg st="7" end="7"/>
                                            </p:txEl>
                                          </p:spTgt>
                                        </p:tgtEl>
                                        <p:attrNameLst>
                                          <p:attrName>style.color</p:attrName>
                                        </p:attrNameLst>
                                      </p:cBhvr>
                                      <p:by>
                                        <p:hsl h="0" s="12549" l="25098"/>
                                      </p:by>
                                    </p:animClr>
                                    <p:animClr clrSpc="hsl" dir="cw">
                                      <p:cBhvr>
                                        <p:cTn id="33" dur="1000" fill="hold"/>
                                        <p:tgtEl>
                                          <p:spTgt spid="6">
                                            <p:txEl>
                                              <p:pRg st="7" end="7"/>
                                            </p:txEl>
                                          </p:spTgt>
                                        </p:tgtEl>
                                        <p:attrNameLst>
                                          <p:attrName>fillcolor</p:attrName>
                                        </p:attrNameLst>
                                      </p:cBhvr>
                                      <p:by>
                                        <p:hsl h="0" s="12549" l="25098"/>
                                      </p:by>
                                    </p:animClr>
                                    <p:animClr clrSpc="hsl" dir="cw">
                                      <p:cBhvr>
                                        <p:cTn id="34" dur="1000" fill="hold"/>
                                        <p:tgtEl>
                                          <p:spTgt spid="6">
                                            <p:txEl>
                                              <p:pRg st="7" end="7"/>
                                            </p:txEl>
                                          </p:spTgt>
                                        </p:tgtEl>
                                        <p:attrNameLst>
                                          <p:attrName>stroke.color</p:attrName>
                                        </p:attrNameLst>
                                      </p:cBhvr>
                                      <p:by>
                                        <p:hsl h="0" s="12549" l="25098"/>
                                      </p:by>
                                    </p:animClr>
                                    <p:set>
                                      <p:cBhvr>
                                        <p:cTn id="35" dur="1000" fill="hold"/>
                                        <p:tgtEl>
                                          <p:spTgt spid="6">
                                            <p:txEl>
                                              <p:pRg st="7" end="7"/>
                                            </p:txEl>
                                          </p:spTgt>
                                        </p:tgtEl>
                                        <p:attrNameLst>
                                          <p:attrName>fill.type</p:attrName>
                                        </p:attrNameLst>
                                      </p:cBhvr>
                                      <p:to>
                                        <p:strVal val="solid"/>
                                      </p:to>
                                    </p:set>
                                  </p:childTnLst>
                                </p:cTn>
                              </p:par>
                            </p:childTnLst>
                          </p:cTn>
                        </p:par>
                        <p:par>
                          <p:cTn id="36" fill="hold">
                            <p:stCondLst>
                              <p:cond delay="2000"/>
                            </p:stCondLst>
                            <p:childTnLst>
                              <p:par>
                                <p:cTn id="37" presetID="30" presetClass="emph" presetSubtype="0" fill="hold" nodeType="afterEffect">
                                  <p:stCondLst>
                                    <p:cond delay="0"/>
                                  </p:stCondLst>
                                  <p:childTnLst>
                                    <p:animClr clrSpc="hsl" dir="cw">
                                      <p:cBhvr override="childStyle">
                                        <p:cTn id="38" dur="1000" fill="hold"/>
                                        <p:tgtEl>
                                          <p:spTgt spid="6">
                                            <p:txEl>
                                              <p:pRg st="8" end="8"/>
                                            </p:txEl>
                                          </p:spTgt>
                                        </p:tgtEl>
                                        <p:attrNameLst>
                                          <p:attrName>style.color</p:attrName>
                                        </p:attrNameLst>
                                      </p:cBhvr>
                                      <p:by>
                                        <p:hsl h="0" s="12549" l="25098"/>
                                      </p:by>
                                    </p:animClr>
                                    <p:animClr clrSpc="hsl" dir="cw">
                                      <p:cBhvr>
                                        <p:cTn id="39" dur="1000" fill="hold"/>
                                        <p:tgtEl>
                                          <p:spTgt spid="6">
                                            <p:txEl>
                                              <p:pRg st="8" end="8"/>
                                            </p:txEl>
                                          </p:spTgt>
                                        </p:tgtEl>
                                        <p:attrNameLst>
                                          <p:attrName>fillcolor</p:attrName>
                                        </p:attrNameLst>
                                      </p:cBhvr>
                                      <p:by>
                                        <p:hsl h="0" s="12549" l="25098"/>
                                      </p:by>
                                    </p:animClr>
                                    <p:animClr clrSpc="hsl" dir="cw">
                                      <p:cBhvr>
                                        <p:cTn id="40" dur="1000" fill="hold"/>
                                        <p:tgtEl>
                                          <p:spTgt spid="6">
                                            <p:txEl>
                                              <p:pRg st="8" end="8"/>
                                            </p:txEl>
                                          </p:spTgt>
                                        </p:tgtEl>
                                        <p:attrNameLst>
                                          <p:attrName>stroke.color</p:attrName>
                                        </p:attrNameLst>
                                      </p:cBhvr>
                                      <p:by>
                                        <p:hsl h="0" s="12549" l="25098"/>
                                      </p:by>
                                    </p:animClr>
                                    <p:set>
                                      <p:cBhvr>
                                        <p:cTn id="41" dur="1000" fill="hold"/>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Epic Battle to End All Battles?</a:t>
            </a:r>
            <a:endParaRPr lang="en-US" dirty="0"/>
          </a:p>
        </p:txBody>
      </p:sp>
      <p:sp>
        <p:nvSpPr>
          <p:cNvPr id="3" name="Content Placeholder 2"/>
          <p:cNvSpPr>
            <a:spLocks noGrp="1"/>
          </p:cNvSpPr>
          <p:nvPr>
            <p:ph sz="quarter" idx="10"/>
          </p:nvPr>
        </p:nvSpPr>
        <p:spPr/>
        <p:txBody>
          <a:bodyPr/>
          <a:lstStyle/>
          <a:p>
            <a:pPr marL="346075" lvl="0" indent="-346075">
              <a:lnSpc>
                <a:spcPct val="96000"/>
              </a:lnSpc>
              <a:spcBef>
                <a:spcPts val="0"/>
              </a:spcBef>
              <a:buFont typeface="+mj-lt"/>
              <a:buAutoNum type="arabicPeriod" startAt="13"/>
            </a:pPr>
            <a:r>
              <a:rPr lang="en-US" sz="2000" dirty="0"/>
              <a:t>How much detail of the actual battle is communicated?  Significance?</a:t>
            </a:r>
            <a:endParaRPr lang="en-US" sz="2000" dirty="0" smtClean="0"/>
          </a:p>
          <a:p>
            <a:pPr>
              <a:lnSpc>
                <a:spcPct val="96000"/>
              </a:lnSpc>
              <a:spcBef>
                <a:spcPts val="0"/>
              </a:spcBef>
            </a:pPr>
            <a:r>
              <a:rPr lang="en-US" sz="2000" dirty="0" smtClean="0"/>
              <a:t>Unsurprising that One who could speak the universe into existence and was crucified without elaboration would annihilate His enemies without details.</a:t>
            </a:r>
          </a:p>
          <a:p>
            <a:pPr>
              <a:lnSpc>
                <a:spcPct val="96000"/>
              </a:lnSpc>
              <a:spcBef>
                <a:spcPts val="0"/>
              </a:spcBef>
            </a:pPr>
            <a:r>
              <a:rPr lang="en-US" sz="2000" dirty="0" smtClean="0"/>
              <a:t>Emphasizes the result – sure and total victory.</a:t>
            </a:r>
          </a:p>
          <a:p>
            <a:pPr>
              <a:lnSpc>
                <a:spcPct val="96000"/>
              </a:lnSpc>
              <a:spcBef>
                <a:spcPts val="0"/>
              </a:spcBef>
            </a:pPr>
            <a:r>
              <a:rPr lang="en-US" sz="2000" dirty="0" smtClean="0"/>
              <a:t>Deemphasizes the battle – it wasn’t even close – nothing to tell.</a:t>
            </a:r>
          </a:p>
          <a:p>
            <a:pPr>
              <a:lnSpc>
                <a:spcPct val="96000"/>
              </a:lnSpc>
              <a:spcBef>
                <a:spcPts val="0"/>
              </a:spcBef>
            </a:pPr>
            <a:r>
              <a:rPr lang="en-US" sz="2000" dirty="0" smtClean="0"/>
              <a:t>What does Armageddon represent?</a:t>
            </a:r>
          </a:p>
          <a:p>
            <a:pPr>
              <a:lnSpc>
                <a:spcPct val="96000"/>
              </a:lnSpc>
              <a:spcBef>
                <a:spcPts val="0"/>
              </a:spcBef>
            </a:pPr>
            <a:r>
              <a:rPr lang="en-US" sz="2000" dirty="0" smtClean="0"/>
              <a:t>The final showdown between Jesus and the Devil’s puppet agents in Rome – the empire with its emperors, kings, and its supportive pagan, emperor worship.</a:t>
            </a:r>
          </a:p>
          <a:p>
            <a:pPr lvl="1">
              <a:lnSpc>
                <a:spcPct val="96000"/>
              </a:lnSpc>
              <a:spcBef>
                <a:spcPts val="0"/>
              </a:spcBef>
            </a:pPr>
            <a:r>
              <a:rPr lang="en-US" sz="1600" dirty="0" smtClean="0"/>
              <a:t>Most likely does not represent a single, carnal, literal battle.  Fundamentally, spiritual conflict.</a:t>
            </a:r>
          </a:p>
        </p:txBody>
      </p:sp>
    </p:spTree>
    <p:extLst>
      <p:ext uri="{BB962C8B-B14F-4D97-AF65-F5344CB8AC3E}">
        <p14:creationId xmlns:p14="http://schemas.microsoft.com/office/powerpoint/2010/main" val="11041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Lamb’s Heavenly Army</a:t>
            </a:r>
            <a:endParaRPr lang="en-US" dirty="0"/>
          </a:p>
        </p:txBody>
      </p:sp>
      <p:sp>
        <p:nvSpPr>
          <p:cNvPr id="3" name="Content Placeholder 2"/>
          <p:cNvSpPr>
            <a:spLocks noGrp="1"/>
          </p:cNvSpPr>
          <p:nvPr>
            <p:ph sz="quarter" idx="10"/>
          </p:nvPr>
        </p:nvSpPr>
        <p:spPr/>
        <p:txBody>
          <a:bodyPr/>
          <a:lstStyle/>
          <a:p>
            <a:r>
              <a:rPr lang="en-US" sz="2000" dirty="0" smtClean="0"/>
              <a:t>The Lamb’s army consists of those who are </a:t>
            </a:r>
            <a:r>
              <a:rPr lang="en-US" sz="2000" i="1" dirty="0" smtClean="0">
                <a:solidFill>
                  <a:srgbClr val="800000"/>
                </a:solidFill>
              </a:rPr>
              <a:t>“called and chosen and faithful”</a:t>
            </a:r>
            <a:r>
              <a:rPr lang="en-US" sz="2000" dirty="0" smtClean="0"/>
              <a:t> (</a:t>
            </a:r>
            <a:r>
              <a:rPr lang="en-US" sz="2000" b="1" dirty="0" smtClean="0">
                <a:solidFill>
                  <a:srgbClr val="800000"/>
                </a:solidFill>
              </a:rPr>
              <a:t>17:14</a:t>
            </a:r>
            <a:r>
              <a:rPr lang="en-US" sz="2000" dirty="0" smtClean="0"/>
              <a:t>).</a:t>
            </a:r>
          </a:p>
          <a:p>
            <a:r>
              <a:rPr lang="en-US" sz="2000" dirty="0" smtClean="0"/>
              <a:t>The army is led by the Warrior-King from Heaven (</a:t>
            </a:r>
            <a:r>
              <a:rPr lang="en-US" sz="2000" b="1" dirty="0" smtClean="0">
                <a:solidFill>
                  <a:srgbClr val="800000"/>
                </a:solidFill>
              </a:rPr>
              <a:t>19:11-14</a:t>
            </a:r>
            <a:r>
              <a:rPr lang="en-US" sz="2000" dirty="0" smtClean="0"/>
              <a:t>).</a:t>
            </a:r>
          </a:p>
          <a:p>
            <a:r>
              <a:rPr lang="en-US" sz="2000" dirty="0" smtClean="0"/>
              <a:t>They are dressed not in armor but in </a:t>
            </a:r>
            <a:r>
              <a:rPr lang="en-US" sz="2000" i="1" dirty="0" smtClean="0">
                <a:solidFill>
                  <a:srgbClr val="800000"/>
                </a:solidFill>
              </a:rPr>
              <a:t>“fine linen, white and clean”</a:t>
            </a:r>
            <a:r>
              <a:rPr lang="en-US" sz="2000" dirty="0" smtClean="0"/>
              <a:t>, similar to the clothing of the </a:t>
            </a:r>
            <a:r>
              <a:rPr lang="en-US" sz="2000" i="1" dirty="0" smtClean="0">
                <a:solidFill>
                  <a:srgbClr val="800000"/>
                </a:solidFill>
              </a:rPr>
              <a:t>“righteous acts of the saints”</a:t>
            </a:r>
            <a:r>
              <a:rPr lang="en-US" sz="2000" i="1" dirty="0" smtClean="0"/>
              <a:t> </a:t>
            </a:r>
            <a:r>
              <a:rPr lang="en-US" sz="2000" dirty="0" smtClean="0"/>
              <a:t> (</a:t>
            </a:r>
            <a:r>
              <a:rPr lang="en-US" sz="2000" b="1" dirty="0" smtClean="0">
                <a:solidFill>
                  <a:srgbClr val="800000"/>
                </a:solidFill>
              </a:rPr>
              <a:t>19:8, 14</a:t>
            </a:r>
            <a:r>
              <a:rPr lang="en-US" sz="2000" dirty="0" smtClean="0"/>
              <a:t>).</a:t>
            </a:r>
          </a:p>
          <a:p>
            <a:r>
              <a:rPr lang="en-US" sz="2000" dirty="0" smtClean="0"/>
              <a:t>The only weapon mentioned is the sword that proceeds from the mouth of Christ, who additionally treads upon the enemies of God (</a:t>
            </a:r>
            <a:r>
              <a:rPr lang="en-US" sz="2000" b="1" dirty="0" smtClean="0">
                <a:solidFill>
                  <a:srgbClr val="800000"/>
                </a:solidFill>
              </a:rPr>
              <a:t>19:15</a:t>
            </a:r>
            <a:r>
              <a:rPr lang="en-US" sz="2000" dirty="0" smtClean="0"/>
              <a:t>).</a:t>
            </a:r>
          </a:p>
          <a:p>
            <a:r>
              <a:rPr lang="en-US" sz="2000" dirty="0" smtClean="0"/>
              <a:t>This army consists of those whose </a:t>
            </a:r>
            <a:r>
              <a:rPr lang="en-US" sz="2000" i="1" dirty="0" smtClean="0">
                <a:solidFill>
                  <a:srgbClr val="800000"/>
                </a:solidFill>
              </a:rPr>
              <a:t>“citizenship is in heaven”</a:t>
            </a:r>
            <a:r>
              <a:rPr lang="en-US" sz="2000" dirty="0" smtClean="0"/>
              <a:t> (</a:t>
            </a:r>
            <a:r>
              <a:rPr lang="en-US" sz="2000" b="1" dirty="0" smtClean="0">
                <a:solidFill>
                  <a:srgbClr val="800000"/>
                </a:solidFill>
              </a:rPr>
              <a:t>Philippians 3:20</a:t>
            </a:r>
            <a:r>
              <a:rPr lang="en-US" sz="2000" dirty="0" smtClean="0"/>
              <a:t>), and whose </a:t>
            </a:r>
            <a:r>
              <a:rPr lang="en-US" sz="2000" i="1" dirty="0" smtClean="0">
                <a:solidFill>
                  <a:srgbClr val="800000"/>
                </a:solidFill>
              </a:rPr>
              <a:t>“names are written in heaven”</a:t>
            </a:r>
            <a:r>
              <a:rPr lang="en-US" sz="2000" dirty="0" smtClean="0"/>
              <a:t> (</a:t>
            </a:r>
            <a:r>
              <a:rPr lang="en-US" sz="2000" b="1" dirty="0" smtClean="0">
                <a:solidFill>
                  <a:srgbClr val="800000"/>
                </a:solidFill>
              </a:rPr>
              <a:t>Luke 10:20</a:t>
            </a:r>
            <a:r>
              <a:rPr lang="en-US" sz="2000" dirty="0" smtClean="0"/>
              <a:t>).</a:t>
            </a:r>
          </a:p>
        </p:txBody>
      </p:sp>
    </p:spTree>
    <p:extLst>
      <p:ext uri="{BB962C8B-B14F-4D97-AF65-F5344CB8AC3E}">
        <p14:creationId xmlns:p14="http://schemas.microsoft.com/office/powerpoint/2010/main" val="91596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Epic Battle to End All Battles?</a:t>
            </a:r>
            <a:endParaRPr lang="en-US" dirty="0"/>
          </a:p>
        </p:txBody>
      </p:sp>
      <p:sp>
        <p:nvSpPr>
          <p:cNvPr id="3" name="Content Placeholder 2"/>
          <p:cNvSpPr>
            <a:spLocks noGrp="1"/>
          </p:cNvSpPr>
          <p:nvPr>
            <p:ph sz="quarter" idx="10"/>
          </p:nvPr>
        </p:nvSpPr>
        <p:spPr/>
        <p:txBody>
          <a:bodyPr/>
          <a:lstStyle/>
          <a:p>
            <a:pPr marL="346075" lvl="0" indent="-346075">
              <a:lnSpc>
                <a:spcPct val="96000"/>
              </a:lnSpc>
              <a:spcBef>
                <a:spcPts val="0"/>
              </a:spcBef>
              <a:buFont typeface="+mj-lt"/>
              <a:buAutoNum type="arabicPeriod" startAt="13"/>
            </a:pPr>
            <a:r>
              <a:rPr lang="en-US" sz="2000" dirty="0"/>
              <a:t>How much detail of the actual battle is communicated?  Significance?</a:t>
            </a:r>
            <a:endParaRPr lang="en-US" sz="2000" dirty="0" smtClean="0"/>
          </a:p>
          <a:p>
            <a:pPr>
              <a:lnSpc>
                <a:spcPct val="96000"/>
              </a:lnSpc>
              <a:spcBef>
                <a:spcPts val="0"/>
              </a:spcBef>
            </a:pPr>
            <a:r>
              <a:rPr lang="en-US" sz="2000" dirty="0" smtClean="0"/>
              <a:t>Unsurprising that One who could speak the universe into existence and was crucified without elaboration would annihilate His enemies without details.</a:t>
            </a:r>
          </a:p>
          <a:p>
            <a:pPr>
              <a:lnSpc>
                <a:spcPct val="96000"/>
              </a:lnSpc>
              <a:spcBef>
                <a:spcPts val="0"/>
              </a:spcBef>
            </a:pPr>
            <a:r>
              <a:rPr lang="en-US" sz="2000" dirty="0" smtClean="0"/>
              <a:t>Emphasizes the result – sure and total victory.</a:t>
            </a:r>
          </a:p>
          <a:p>
            <a:pPr>
              <a:lnSpc>
                <a:spcPct val="96000"/>
              </a:lnSpc>
              <a:spcBef>
                <a:spcPts val="0"/>
              </a:spcBef>
            </a:pPr>
            <a:r>
              <a:rPr lang="en-US" sz="2000" dirty="0" smtClean="0"/>
              <a:t>Deemphasizes the battle – it wasn’t even close – nothing to tell.</a:t>
            </a:r>
          </a:p>
          <a:p>
            <a:pPr>
              <a:lnSpc>
                <a:spcPct val="96000"/>
              </a:lnSpc>
              <a:spcBef>
                <a:spcPts val="0"/>
              </a:spcBef>
            </a:pPr>
            <a:r>
              <a:rPr lang="en-US" sz="2000" dirty="0" smtClean="0"/>
              <a:t>What does Armageddon represent?</a:t>
            </a:r>
          </a:p>
          <a:p>
            <a:pPr>
              <a:lnSpc>
                <a:spcPct val="96000"/>
              </a:lnSpc>
              <a:spcBef>
                <a:spcPts val="0"/>
              </a:spcBef>
            </a:pPr>
            <a:r>
              <a:rPr lang="en-US" sz="2000" dirty="0" smtClean="0"/>
              <a:t>The final showdown between Jesus and the Devil’s puppet agents in Rome – the empire with its emperors, kings, and its supportive pagan, emperor worship.</a:t>
            </a:r>
          </a:p>
          <a:p>
            <a:pPr lvl="1">
              <a:lnSpc>
                <a:spcPct val="96000"/>
              </a:lnSpc>
              <a:spcBef>
                <a:spcPts val="0"/>
              </a:spcBef>
            </a:pPr>
            <a:r>
              <a:rPr lang="en-US" sz="1600" dirty="0" smtClean="0"/>
              <a:t>Most likely does not represent a single, carnal, literal battle.  Fundamentally, spiritual conflict.</a:t>
            </a:r>
          </a:p>
          <a:p>
            <a:pPr lvl="1">
              <a:lnSpc>
                <a:spcPct val="96000"/>
              </a:lnSpc>
              <a:spcBef>
                <a:spcPts val="0"/>
              </a:spcBef>
            </a:pPr>
            <a:r>
              <a:rPr lang="en-US" sz="1600" dirty="0" smtClean="0"/>
              <a:t>Rome was incrementally taken a part over centuries through moral rottenness, internal conflict, natural disasters, invading armies, political incompetence, and economic disasters.</a:t>
            </a:r>
          </a:p>
          <a:p>
            <a:pPr lvl="1">
              <a:lnSpc>
                <a:spcPct val="96000"/>
              </a:lnSpc>
              <a:spcBef>
                <a:spcPts val="0"/>
              </a:spcBef>
            </a:pPr>
            <a:r>
              <a:rPr lang="en-US" sz="1600" dirty="0" smtClean="0"/>
              <a:t>Some events - sacking of Rome, Constantine - were more poignant than others.  Some lost to history.</a:t>
            </a:r>
          </a:p>
          <a:p>
            <a:pPr lvl="1">
              <a:lnSpc>
                <a:spcPct val="96000"/>
              </a:lnSpc>
              <a:spcBef>
                <a:spcPts val="0"/>
              </a:spcBef>
            </a:pPr>
            <a:r>
              <a:rPr lang="en-US" sz="1600" dirty="0" smtClean="0"/>
              <a:t>Matches incremental judgment recorded in Revelation, while providing ample opportunity to repent.</a:t>
            </a:r>
          </a:p>
          <a:p>
            <a:pPr lvl="1">
              <a:lnSpc>
                <a:spcPct val="96000"/>
              </a:lnSpc>
              <a:spcBef>
                <a:spcPts val="0"/>
              </a:spcBef>
            </a:pPr>
            <a:r>
              <a:rPr lang="en-US" sz="1600" dirty="0" smtClean="0"/>
              <a:t>Eventually, not only was the reputation and allure of Rome broken, but the empire and its religion eventually was dissolved too.  Nothing remains of those people and their machines.</a:t>
            </a:r>
          </a:p>
          <a:p>
            <a:pPr lvl="1">
              <a:lnSpc>
                <a:spcPct val="96000"/>
              </a:lnSpc>
              <a:spcBef>
                <a:spcPts val="0"/>
              </a:spcBef>
            </a:pPr>
            <a:r>
              <a:rPr lang="en-US" sz="1600" dirty="0" smtClean="0"/>
              <a:t>Like the omitted details not recorded here, only the sure &amp; final result matters – Jesus won!</a:t>
            </a:r>
          </a:p>
        </p:txBody>
      </p:sp>
    </p:spTree>
    <p:extLst>
      <p:ext uri="{BB962C8B-B14F-4D97-AF65-F5344CB8AC3E}">
        <p14:creationId xmlns:p14="http://schemas.microsoft.com/office/powerpoint/2010/main" val="34013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21 – </a:t>
            </a:r>
            <a:r>
              <a:rPr lang="en-US" sz="1800" dirty="0" smtClean="0"/>
              <a:t>The Millennium and Eternal Judgment</a:t>
            </a:r>
            <a:endParaRPr lang="en-US" sz="1800" b="1" dirty="0"/>
          </a:p>
        </p:txBody>
      </p:sp>
    </p:spTree>
    <p:extLst>
      <p:ext uri="{BB962C8B-B14F-4D97-AF65-F5344CB8AC3E}">
        <p14:creationId xmlns:p14="http://schemas.microsoft.com/office/powerpoint/2010/main" val="1618967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Millennium</a:t>
            </a:r>
          </a:p>
          <a:p>
            <a:r>
              <a:rPr lang="en-US" dirty="0" smtClean="0"/>
              <a:t>Revelation 20:1-6</a:t>
            </a:r>
            <a:endParaRPr lang="en-US" dirty="0"/>
          </a:p>
        </p:txBody>
      </p:sp>
    </p:spTree>
    <p:extLst>
      <p:ext uri="{BB962C8B-B14F-4D97-AF65-F5344CB8AC3E}">
        <p14:creationId xmlns:p14="http://schemas.microsoft.com/office/powerpoint/2010/main" val="3914524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34177</TotalTime>
  <Words>2608</Words>
  <Application>Microsoft Office PowerPoint</Application>
  <PresentationFormat>On-screen Show (16:9)</PresentationFormat>
  <Paragraphs>125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Wingdings</vt:lpstr>
      <vt:lpstr>Calibri</vt:lpstr>
      <vt:lpstr>Trebuchet MS</vt:lpstr>
      <vt:lpstr>Impact</vt:lpstr>
      <vt:lpstr>Times New Roman</vt:lpstr>
      <vt:lpstr>the_lion_of_the_tribe_of_judah-still-16x9</vt:lpstr>
      <vt:lpstr>Revelation Defending God and Encouraging His Saints</vt:lpstr>
      <vt:lpstr>Battle Lines Fully Drawn</vt:lpstr>
      <vt:lpstr>The Result of Armageddon</vt:lpstr>
      <vt:lpstr>Contrasting Sides</vt:lpstr>
      <vt:lpstr>The Epic Battle to End All Battles?</vt:lpstr>
      <vt:lpstr>The Lamb’s Heavenly Army</vt:lpstr>
      <vt:lpstr>The Epic Battle to End All Battles?</vt:lpstr>
      <vt:lpstr>Revelation Defending God and Encouraging His Saints</vt:lpstr>
      <vt:lpstr>PowerPoint Presentation</vt:lpstr>
      <vt:lpstr>The Binding of the Dragon</vt:lpstr>
      <vt:lpstr>The Binding of the Dragon</vt:lpstr>
      <vt:lpstr>The Saints’ Reigning with Christ</vt:lpstr>
      <vt:lpstr>Daniel 7 Fulfilled</vt:lpstr>
      <vt:lpstr>The First Resurrection</vt:lpstr>
      <vt:lpstr>The Valley of Dry Bones</vt:lpstr>
      <vt:lpstr>The First Resurrection</vt:lpstr>
      <vt:lpstr>Where and How Do They Reign?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4635</cp:revision>
  <cp:lastPrinted>2017-06-25T13:51:32Z</cp:lastPrinted>
  <dcterms:created xsi:type="dcterms:W3CDTF">2017-04-01T00:42:32Z</dcterms:created>
  <dcterms:modified xsi:type="dcterms:W3CDTF">2017-06-25T18:51:12Z</dcterms:modified>
</cp:coreProperties>
</file>