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576" r:id="rId2"/>
    <p:sldId id="577" r:id="rId3"/>
    <p:sldId id="584" r:id="rId4"/>
    <p:sldId id="660" r:id="rId5"/>
    <p:sldId id="658" r:id="rId6"/>
    <p:sldId id="659" r:id="rId7"/>
    <p:sldId id="661" r:id="rId8"/>
    <p:sldId id="670" r:id="rId9"/>
    <p:sldId id="662" r:id="rId10"/>
    <p:sldId id="667" r:id="rId11"/>
    <p:sldId id="581" r:id="rId12"/>
    <p:sldId id="590" r:id="rId13"/>
    <p:sldId id="665" r:id="rId14"/>
    <p:sldId id="666" r:id="rId15"/>
    <p:sldId id="592" r:id="rId16"/>
    <p:sldId id="593" r:id="rId17"/>
    <p:sldId id="668" r:id="rId18"/>
    <p:sldId id="669" r:id="rId19"/>
    <p:sldId id="595" r:id="rId20"/>
  </p:sldIdLst>
  <p:sldSz cx="9144000" cy="5143500" type="screen16x9"/>
  <p:notesSz cx="7102475" cy="9369425"/>
  <p:embeddedFontLst>
    <p:embeddedFont>
      <p:font typeface="Trebuchet MS" panose="020B0603020202020204" pitchFamily="34" charset="0"/>
      <p:regular r:id="rId23"/>
      <p:bold r:id="rId24"/>
      <p:italic r:id="rId25"/>
      <p:boldItalic r:id="rId26"/>
    </p:embeddedFont>
    <p:embeddedFont>
      <p:font typeface="Impact" panose="020B0806030902050204" pitchFamily="34" charset="0"/>
      <p:regular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1B1B6B"/>
    <a:srgbClr val="C5C1FF"/>
    <a:srgbClr val="FFC1CD"/>
    <a:srgbClr val="FF9999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75" autoAdjust="0"/>
    <p:restoredTop sz="94660"/>
  </p:normalViewPr>
  <p:slideViewPr>
    <p:cSldViewPr snapToGrid="0" snapToObjects="1">
      <p:cViewPr varScale="1">
        <p:scale>
          <a:sx n="145" d="100"/>
          <a:sy n="145" d="100"/>
        </p:scale>
        <p:origin x="-96" y="-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/>
          <a:lstStyle>
            <a:lvl1pPr algn="r">
              <a:defRPr sz="1200"/>
            </a:lvl1pPr>
          </a:lstStyle>
          <a:p>
            <a:fld id="{6BA463D2-8CFA-42C7-9E7A-A254791D8B3F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9328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899328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 anchor="b"/>
          <a:lstStyle>
            <a:lvl1pPr algn="r">
              <a:defRPr sz="1200"/>
            </a:lvl1pPr>
          </a:lstStyle>
          <a:p>
            <a:fld id="{5C2E47C3-C2AB-4CB0-BBCD-723064B2B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919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B09D3B-D414-449C-B505-68698A20A20D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8625" y="703263"/>
            <a:ext cx="6245225" cy="3513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449763"/>
            <a:ext cx="5683250" cy="42164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9525"/>
            <a:ext cx="3078163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899525"/>
            <a:ext cx="3078163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06257-F59A-4451-B33C-571F0B039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838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746627" y="4253454"/>
            <a:ext cx="3460750" cy="280152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746626" y="503345"/>
            <a:ext cx="4213306" cy="3568593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746627" y="4253453"/>
            <a:ext cx="4213306" cy="407611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dpi="0" rotWithShape="1">
          <a:blip r:embed="rId2">
            <a:alphaModFix amt="75000"/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7501" y="45720"/>
            <a:ext cx="9048998" cy="868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7501" y="914400"/>
            <a:ext cx="9048998" cy="4144488"/>
          </a:xfrm>
        </p:spPr>
        <p:txBody>
          <a:bodyPr/>
          <a:lstStyle>
            <a:lvl1pPr marL="344488" indent="-344488">
              <a:defRPr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687388" indent="-342900"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  <a:lumOff val="15000"/>
                  </a:schemeClr>
                </a:solidFill>
              </a:defRPr>
            </a:lvl2pPr>
            <a:lvl3pPr marL="1031875" indent="-344488">
              <a:buFont typeface="Times New Roman" panose="02020603050405020304" pitchFamily="18" charset="0"/>
              <a:buChar char="−"/>
              <a:defRPr>
                <a:solidFill>
                  <a:schemeClr val="bg1">
                    <a:lumMod val="85000"/>
                    <a:lumOff val="15000"/>
                  </a:schemeClr>
                </a:solidFill>
              </a:defRPr>
            </a:lvl3pPr>
            <a:lvl4pPr marL="1374775" indent="-342900">
              <a:buFont typeface="Wingdings" panose="05000000000000000000" pitchFamily="2" charset="2"/>
              <a:buChar char="§"/>
              <a:defRPr>
                <a:solidFill>
                  <a:schemeClr val="bg1">
                    <a:lumMod val="85000"/>
                    <a:lumOff val="15000"/>
                  </a:schemeClr>
                </a:solidFill>
              </a:defRPr>
            </a:lvl4pPr>
            <a:lvl5pPr marL="1711325" indent="-336550">
              <a:buSzPct val="50000"/>
              <a:buFont typeface="Wingdings" panose="05000000000000000000" pitchFamily="2" charset="2"/>
              <a:buChar char="q"/>
              <a:defRPr>
                <a:solidFill>
                  <a:schemeClr val="bg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18750" y="907391"/>
            <a:ext cx="7494197" cy="27432"/>
          </a:xfrm>
          <a:prstGeom prst="rect">
            <a:avLst/>
          </a:prstGeom>
          <a:gradFill flip="none" rotWithShape="1">
            <a:gsLst>
              <a:gs pos="22000">
                <a:srgbClr val="800000"/>
              </a:gs>
              <a:gs pos="0">
                <a:srgbClr val="800000"/>
              </a:gs>
              <a:gs pos="69000">
                <a:schemeClr val="accent1">
                  <a:shade val="67500"/>
                  <a:satMod val="115000"/>
                </a:schemeClr>
              </a:gs>
              <a:gs pos="100000">
                <a:schemeClr val="tx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0867" y="118882"/>
            <a:ext cx="7328634" cy="4921431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0867" y="118882"/>
            <a:ext cx="7328634" cy="4921431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6" y="421372"/>
            <a:ext cx="8160063" cy="336511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4021138"/>
            <a:ext cx="8159750" cy="742690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91108" y="391682"/>
            <a:ext cx="8160063" cy="4354160"/>
          </a:xfrm>
        </p:spPr>
        <p:txBody>
          <a:bodyPr anchor="ctr"/>
          <a:lstStyle>
            <a:lvl1pPr marL="0" indent="0" algn="ctr">
              <a:buFont typeface="Arial"/>
              <a:buNone/>
              <a:defRPr sz="5400">
                <a:latin typeface="Impact" panose="020B080603090205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alphaModFix amt="75000"/>
            <a:lum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501" y="45720"/>
            <a:ext cx="9048998" cy="868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01" y="914400"/>
            <a:ext cx="9048998" cy="4185672"/>
          </a:xfrm>
          <a:prstGeom prst="rect">
            <a:avLst/>
          </a:prstGeom>
        </p:spPr>
        <p:txBody>
          <a:bodyPr vert="horz" lIns="45720" tIns="45720" rIns="45720" bIns="4572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5" r:id="rId4"/>
    <p:sldLayoutId id="2147483652" r:id="rId5"/>
    <p:sldLayoutId id="2147483656" r:id="rId6"/>
    <p:sldLayoutId id="2147483650" r:id="rId7"/>
    <p:sldLayoutId id="2147483657" r:id="rId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Impact" panose="020B0806030902050204" pitchFamily="34" charset="0"/>
          <a:ea typeface="+mj-ea"/>
          <a:cs typeface="Impact" panose="020B0806030902050204" pitchFamily="34" charset="0"/>
        </a:defRPr>
      </a:lvl1pPr>
    </p:titleStyle>
    <p:bodyStyle>
      <a:lvl1pPr marL="231775" indent="-231775" algn="l" defTabSz="914400" rtl="0" eaLnBrk="1" latinLnBrk="0" hangingPunct="1">
        <a:spcBef>
          <a:spcPts val="300"/>
        </a:spcBef>
        <a:buFont typeface="Times New Roman" panose="02020603050405020304" pitchFamily="18" charset="0"/>
        <a:buChar char="†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457200" indent="-225425" algn="l" defTabSz="914400" rtl="0" eaLnBrk="1" latinLnBrk="0" hangingPunct="1">
        <a:spcBef>
          <a:spcPts val="300"/>
        </a:spcBef>
        <a:buFont typeface="Times New Roman" panose="02020603050405020304" pitchFamily="18" charset="0"/>
        <a:buChar char="†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688975" indent="-231775" algn="l" defTabSz="914400" rtl="0" eaLnBrk="1" latinLnBrk="0" hangingPunct="1">
        <a:spcBef>
          <a:spcPts val="300"/>
        </a:spcBef>
        <a:buFont typeface="Times New Roman" panose="02020603050405020304" pitchFamily="18" charset="0"/>
        <a:buChar char="†"/>
        <a:defRPr sz="16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914400" indent="-225425" algn="l" defTabSz="914400" rtl="0" eaLnBrk="1" latinLnBrk="0" hangingPunct="1">
        <a:spcBef>
          <a:spcPts val="300"/>
        </a:spcBef>
        <a:buFont typeface="Times New Roman" panose="02020603050405020304" pitchFamily="18" charset="0"/>
        <a:buChar char="†"/>
        <a:defRPr sz="1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1146175" indent="-231775" algn="l" defTabSz="914400" rtl="0" eaLnBrk="1" latinLnBrk="0" hangingPunct="1">
        <a:spcBef>
          <a:spcPts val="300"/>
        </a:spcBef>
        <a:buFont typeface="Times New Roman" panose="02020603050405020304" pitchFamily="18" charset="0"/>
        <a:buChar char="†"/>
        <a:defRPr sz="1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46625" y="503345"/>
            <a:ext cx="4154387" cy="3568593"/>
          </a:xfrm>
        </p:spPr>
        <p:txBody>
          <a:bodyPr/>
          <a:lstStyle/>
          <a:p>
            <a:r>
              <a:rPr lang="en-US" sz="5400" dirty="0" smtClean="0"/>
              <a:t>Revelation</a:t>
            </a:r>
            <a:br>
              <a:rPr lang="en-US" sz="5400" dirty="0" smtClean="0"/>
            </a:br>
            <a:r>
              <a:rPr lang="en-US" sz="2800" dirty="0" smtClean="0">
                <a:solidFill>
                  <a:srgbClr val="C00000"/>
                </a:solidFill>
              </a:rPr>
              <a:t>Defending God and Encouraging His Saints</a:t>
            </a:r>
            <a:endParaRPr lang="en-US" sz="5400" dirty="0">
              <a:solidFill>
                <a:srgbClr val="C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746626" y="4253453"/>
            <a:ext cx="4154387" cy="407611"/>
          </a:xfrm>
        </p:spPr>
        <p:txBody>
          <a:bodyPr>
            <a:noAutofit/>
          </a:bodyPr>
          <a:lstStyle/>
          <a:p>
            <a:r>
              <a:rPr lang="en-US" sz="1800" b="1" dirty="0" smtClean="0"/>
              <a:t>Lesson 21 – </a:t>
            </a:r>
            <a:r>
              <a:rPr lang="en-US" sz="1800" dirty="0" smtClean="0"/>
              <a:t>The Millennium and Eternal Judgment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61896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Line Callout 1 28"/>
          <p:cNvSpPr/>
          <p:nvPr/>
        </p:nvSpPr>
        <p:spPr>
          <a:xfrm>
            <a:off x="6932343" y="3114785"/>
            <a:ext cx="999418" cy="602974"/>
          </a:xfrm>
          <a:prstGeom prst="borderCallout1">
            <a:avLst>
              <a:gd name="adj1" fmla="val -20244"/>
              <a:gd name="adj2" fmla="val 88552"/>
              <a:gd name="adj3" fmla="val 360"/>
              <a:gd name="adj4" fmla="val 7725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Impact" panose="020B0806030902050204" pitchFamily="34" charset="0"/>
              </a:rPr>
              <a:t>Dragon is Loosed</a:t>
            </a:r>
            <a:endParaRPr lang="en-US" sz="1600" dirty="0">
              <a:latin typeface="Impact" panose="020B080603090205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 of Revelation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12643" y="2716466"/>
            <a:ext cx="8111453" cy="3"/>
          </a:xfrm>
          <a:prstGeom prst="straightConnector1">
            <a:avLst/>
          </a:prstGeom>
          <a:ln w="57150">
            <a:solidFill>
              <a:schemeClr val="bg1">
                <a:lumMod val="85000"/>
                <a:lumOff val="1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Left Brace 12"/>
          <p:cNvSpPr/>
          <p:nvPr/>
        </p:nvSpPr>
        <p:spPr>
          <a:xfrm>
            <a:off x="8323486" y="1204890"/>
            <a:ext cx="773014" cy="3023154"/>
          </a:xfrm>
          <a:prstGeom prst="leftBrace">
            <a:avLst/>
          </a:prstGeom>
          <a:ln w="3810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701096" y="1354299"/>
            <a:ext cx="513089" cy="2724336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Eternity</a:t>
            </a:r>
            <a:endParaRPr lang="en-US" dirty="0">
              <a:solidFill>
                <a:schemeClr val="bg1">
                  <a:lumMod val="85000"/>
                  <a:lumOff val="15000"/>
                </a:schemeClr>
              </a:solidFill>
              <a:latin typeface="Impact" panose="020B080603090205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56104" y="4252891"/>
            <a:ext cx="986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80000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Hell</a:t>
            </a:r>
            <a:endParaRPr lang="en-US" dirty="0">
              <a:solidFill>
                <a:srgbClr val="800000"/>
              </a:solidFill>
              <a:latin typeface="Impact" panose="020B080603090205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56104" y="835558"/>
            <a:ext cx="986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80000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Heaven</a:t>
            </a:r>
            <a:endParaRPr lang="en-US" dirty="0">
              <a:solidFill>
                <a:srgbClr val="800000"/>
              </a:solidFill>
              <a:latin typeface="Impact" panose="020B080603090205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8224096" y="2494493"/>
            <a:ext cx="0" cy="443948"/>
          </a:xfrm>
          <a:prstGeom prst="line">
            <a:avLst/>
          </a:prstGeom>
          <a:ln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7819905" y="2494493"/>
            <a:ext cx="0" cy="443948"/>
          </a:xfrm>
          <a:prstGeom prst="line">
            <a:avLst/>
          </a:prstGeom>
          <a:ln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Line Callout 1 29"/>
          <p:cNvSpPr/>
          <p:nvPr/>
        </p:nvSpPr>
        <p:spPr>
          <a:xfrm>
            <a:off x="7087162" y="3813266"/>
            <a:ext cx="999418" cy="602974"/>
          </a:xfrm>
          <a:prstGeom prst="borderCallout1">
            <a:avLst>
              <a:gd name="adj1" fmla="val -134498"/>
              <a:gd name="adj2" fmla="val 104882"/>
              <a:gd name="adj3" fmla="val -1822"/>
              <a:gd name="adj4" fmla="val 9107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Impact" panose="020B0806030902050204" pitchFamily="34" charset="0"/>
              </a:rPr>
              <a:t>Gog &amp; Magog</a:t>
            </a:r>
            <a:endParaRPr lang="en-US" sz="1600" dirty="0">
              <a:latin typeface="Impact" panose="020B0806030902050204" pitchFamily="34" charset="0"/>
            </a:endParaRPr>
          </a:p>
        </p:txBody>
      </p:sp>
      <p:sp>
        <p:nvSpPr>
          <p:cNvPr id="31" name="Line Callout 1 30"/>
          <p:cNvSpPr/>
          <p:nvPr/>
        </p:nvSpPr>
        <p:spPr>
          <a:xfrm>
            <a:off x="7320196" y="4484085"/>
            <a:ext cx="999418" cy="602974"/>
          </a:xfrm>
          <a:prstGeom prst="borderCallout1">
            <a:avLst>
              <a:gd name="adj1" fmla="val -246776"/>
              <a:gd name="adj2" fmla="val 90707"/>
              <a:gd name="adj3" fmla="val 360"/>
              <a:gd name="adj4" fmla="val 8844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Impact" panose="020B0806030902050204" pitchFamily="34" charset="0"/>
              </a:rPr>
              <a:t>Jesus Returns</a:t>
            </a:r>
            <a:endParaRPr lang="en-US" sz="1600" dirty="0">
              <a:latin typeface="Impact" panose="020B0806030902050204" pitchFamily="34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453174" y="1894575"/>
            <a:ext cx="0" cy="748176"/>
          </a:xfrm>
          <a:prstGeom prst="line">
            <a:avLst/>
          </a:prstGeom>
          <a:ln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82495" y="2084682"/>
            <a:ext cx="348297" cy="0"/>
          </a:xfrm>
          <a:prstGeom prst="line">
            <a:avLst/>
          </a:prstGeom>
          <a:ln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Line Callout 1 35"/>
          <p:cNvSpPr/>
          <p:nvPr/>
        </p:nvSpPr>
        <p:spPr>
          <a:xfrm>
            <a:off x="131083" y="3103836"/>
            <a:ext cx="999418" cy="602974"/>
          </a:xfrm>
          <a:prstGeom prst="borderCallout1">
            <a:avLst>
              <a:gd name="adj1" fmla="val -48496"/>
              <a:gd name="adj2" fmla="val 8123"/>
              <a:gd name="adj3" fmla="val 1451"/>
              <a:gd name="adj4" fmla="val 1406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Impact" panose="020B0806030902050204" pitchFamily="34" charset="0"/>
              </a:rPr>
              <a:t>Radiant Woman</a:t>
            </a:r>
            <a:endParaRPr lang="en-US" sz="1600" dirty="0">
              <a:latin typeface="Impact" panose="020B0806030902050204" pitchFamily="34" charset="0"/>
            </a:endParaRPr>
          </a:p>
        </p:txBody>
      </p:sp>
      <p:sp>
        <p:nvSpPr>
          <p:cNvPr id="37" name="Line Callout 1 36"/>
          <p:cNvSpPr/>
          <p:nvPr/>
        </p:nvSpPr>
        <p:spPr>
          <a:xfrm>
            <a:off x="365116" y="1204890"/>
            <a:ext cx="999418" cy="602974"/>
          </a:xfrm>
          <a:prstGeom prst="borderCallout1">
            <a:avLst>
              <a:gd name="adj1" fmla="val 201341"/>
              <a:gd name="adj2" fmla="val 29185"/>
              <a:gd name="adj3" fmla="val 98550"/>
              <a:gd name="adj4" fmla="val 5092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Impact" panose="020B0806030902050204" pitchFamily="34" charset="0"/>
              </a:rPr>
              <a:t>Jesus Ascends</a:t>
            </a:r>
            <a:endParaRPr lang="en-US" sz="1600" dirty="0">
              <a:latin typeface="Impact" panose="020B0806030902050204" pitchFamily="34" charset="0"/>
            </a:endParaRPr>
          </a:p>
        </p:txBody>
      </p:sp>
      <p:sp>
        <p:nvSpPr>
          <p:cNvPr id="38" name="Line Callout 1 37"/>
          <p:cNvSpPr/>
          <p:nvPr/>
        </p:nvSpPr>
        <p:spPr>
          <a:xfrm>
            <a:off x="1465514" y="1204890"/>
            <a:ext cx="1119804" cy="602974"/>
          </a:xfrm>
          <a:prstGeom prst="borderCallout1">
            <a:avLst>
              <a:gd name="adj1" fmla="val 200251"/>
              <a:gd name="adj2" fmla="val 45776"/>
              <a:gd name="adj3" fmla="val 101823"/>
              <a:gd name="adj4" fmla="val 3887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Impact" panose="020B0806030902050204" pitchFamily="34" charset="0"/>
              </a:rPr>
              <a:t>Dragon Cast Down</a:t>
            </a:r>
            <a:endParaRPr lang="en-US" sz="1600" dirty="0">
              <a:latin typeface="Impact" panose="020B0806030902050204" pitchFamily="34" charset="0"/>
            </a:endParaRPr>
          </a:p>
        </p:txBody>
      </p:sp>
      <p:sp>
        <p:nvSpPr>
          <p:cNvPr id="39" name="Cloud 38"/>
          <p:cNvSpPr/>
          <p:nvPr/>
        </p:nvSpPr>
        <p:spPr>
          <a:xfrm>
            <a:off x="815723" y="1874841"/>
            <a:ext cx="1032811" cy="680628"/>
          </a:xfrm>
          <a:prstGeom prst="cloud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t>War in Heaven</a:t>
            </a:r>
            <a:endParaRPr lang="en-US" sz="1200" dirty="0">
              <a:solidFill>
                <a:schemeClr val="bg1">
                  <a:lumMod val="85000"/>
                  <a:lumOff val="15000"/>
                </a:schemeClr>
              </a:solidFill>
              <a:latin typeface="Impact" panose="020B0806030902050204" pitchFamily="34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flipV="1">
            <a:off x="1985209" y="2494493"/>
            <a:ext cx="0" cy="443948"/>
          </a:xfrm>
          <a:prstGeom prst="line">
            <a:avLst/>
          </a:prstGeom>
          <a:ln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4168369" y="2494493"/>
            <a:ext cx="0" cy="443948"/>
          </a:xfrm>
          <a:prstGeom prst="line">
            <a:avLst/>
          </a:prstGeom>
          <a:ln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Left Brace 41"/>
          <p:cNvSpPr/>
          <p:nvPr/>
        </p:nvSpPr>
        <p:spPr>
          <a:xfrm rot="16200000">
            <a:off x="2880582" y="2117534"/>
            <a:ext cx="392417" cy="2183162"/>
          </a:xfrm>
          <a:prstGeom prst="leftBrace">
            <a:avLst>
              <a:gd name="adj1" fmla="val 8333"/>
              <a:gd name="adj2" fmla="val 8116"/>
            </a:avLst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848534" y="3420773"/>
            <a:ext cx="24800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25" indent="-111125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t>Dragon Wars against Saints</a:t>
            </a:r>
          </a:p>
          <a:p>
            <a:pPr marL="111125" indent="-111125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t>Woman </a:t>
            </a:r>
            <a:r>
              <a:rPr lang="en-US" sz="1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Impact" panose="020B0806030902050204" pitchFamily="34" charset="0"/>
                <a:cs typeface="Times New Roman"/>
              </a:rPr>
              <a:t>→ Children</a:t>
            </a:r>
          </a:p>
          <a:p>
            <a:pPr marL="111125" indent="-111125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t>Beasts Persecutes Saints</a:t>
            </a:r>
          </a:p>
          <a:p>
            <a:pPr marL="111125" indent="-111125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Impact" panose="020B0806030902050204" pitchFamily="34" charset="0"/>
                <a:cs typeface="Times New Roman"/>
              </a:rPr>
              <a:t>Holy City Trodden Underfoot</a:t>
            </a:r>
          </a:p>
          <a:p>
            <a:pPr marL="111125" indent="-111125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Impact" panose="020B0806030902050204" pitchFamily="34" charset="0"/>
                <a:cs typeface="Times New Roman"/>
              </a:rPr>
              <a:t>Ministry &amp; Death of Two Witnesses</a:t>
            </a:r>
          </a:p>
          <a:p>
            <a:pPr marL="111125" indent="-111125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Impact" panose="020B0806030902050204" pitchFamily="34" charset="0"/>
                <a:cs typeface="Times New Roman"/>
              </a:rPr>
              <a:t>7 Seals → 7 Trumpets → 7 Bowls</a:t>
            </a:r>
          </a:p>
          <a:p>
            <a:pPr marL="111125" indent="-111125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Impact" panose="020B0806030902050204" pitchFamily="34" charset="0"/>
                <a:cs typeface="Times New Roman"/>
              </a:rPr>
              <a:t>Escalating Warning</a:t>
            </a:r>
          </a:p>
          <a:p>
            <a:pPr marL="111125" indent="-111125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Impact" panose="020B0806030902050204" pitchFamily="34" charset="0"/>
                <a:cs typeface="Times New Roman"/>
              </a:rPr>
              <a:t>Period of Patience</a:t>
            </a:r>
            <a:endParaRPr lang="en-US" sz="1200" dirty="0">
              <a:solidFill>
                <a:schemeClr val="bg1">
                  <a:lumMod val="85000"/>
                  <a:lumOff val="1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905095" y="2787507"/>
            <a:ext cx="2343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t>1260 days = 42 months = 3½ years</a:t>
            </a:r>
          </a:p>
          <a:p>
            <a:pPr algn="ctr"/>
            <a:r>
              <a:rPr lang="en-US" sz="1000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t>“time, times, and half a time”</a:t>
            </a:r>
            <a:endParaRPr lang="en-US" sz="1000" i="1" dirty="0">
              <a:solidFill>
                <a:schemeClr val="bg1">
                  <a:lumMod val="85000"/>
                  <a:lumOff val="1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45" name="Line Callout 1 44"/>
          <p:cNvSpPr/>
          <p:nvPr/>
        </p:nvSpPr>
        <p:spPr>
          <a:xfrm>
            <a:off x="2671933" y="1204894"/>
            <a:ext cx="1119804" cy="602974"/>
          </a:xfrm>
          <a:prstGeom prst="borderCallout1">
            <a:avLst>
              <a:gd name="adj1" fmla="val 199160"/>
              <a:gd name="adj2" fmla="val -54093"/>
              <a:gd name="adj3" fmla="val 99641"/>
              <a:gd name="adj4" fmla="val 950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Impact" panose="020B0806030902050204" pitchFamily="34" charset="0"/>
              </a:rPr>
              <a:t>Seals Opened</a:t>
            </a:r>
            <a:endParaRPr lang="en-US" sz="1600" dirty="0">
              <a:latin typeface="Impact" panose="020B0806030902050204" pitchFamily="34" charset="0"/>
            </a:endParaRPr>
          </a:p>
        </p:txBody>
      </p:sp>
      <p:sp>
        <p:nvSpPr>
          <p:cNvPr id="46" name="Line Callout 1 45"/>
          <p:cNvSpPr/>
          <p:nvPr/>
        </p:nvSpPr>
        <p:spPr>
          <a:xfrm>
            <a:off x="4321094" y="3210246"/>
            <a:ext cx="1382394" cy="602974"/>
          </a:xfrm>
          <a:prstGeom prst="borderCallout1">
            <a:avLst>
              <a:gd name="adj1" fmla="val -33222"/>
              <a:gd name="adj2" fmla="val -5249"/>
              <a:gd name="adj3" fmla="val 360"/>
              <a:gd name="adj4" fmla="val 729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Impact" panose="020B0806030902050204" pitchFamily="34" charset="0"/>
              </a:rPr>
              <a:t>Armageddon</a:t>
            </a:r>
            <a:endParaRPr lang="en-US" sz="1600" dirty="0">
              <a:latin typeface="Impact" panose="020B080603090205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321094" y="3850067"/>
            <a:ext cx="23433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25" indent="-111125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t>Harlot Destroyed</a:t>
            </a:r>
          </a:p>
          <a:p>
            <a:pPr marL="111125" indent="-111125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Impact" panose="020B0806030902050204" pitchFamily="34" charset="0"/>
                <a:cs typeface="Times New Roman"/>
              </a:rPr>
              <a:t>Beast &amp; False Prophet Destroyed</a:t>
            </a:r>
          </a:p>
          <a:p>
            <a:pPr marL="111125" indent="-111125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Impact" panose="020B0806030902050204" pitchFamily="34" charset="0"/>
                <a:cs typeface="Times New Roman"/>
              </a:rPr>
              <a:t>Dragon is Imprisoned</a:t>
            </a:r>
          </a:p>
          <a:p>
            <a:pPr marL="111125" indent="-111125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Impact" panose="020B0806030902050204" pitchFamily="34" charset="0"/>
                <a:cs typeface="Times New Roman"/>
              </a:rPr>
              <a:t>Heart, Religion &amp; Empire of Rome are Destroyed</a:t>
            </a:r>
            <a:endParaRPr lang="en-US" sz="1200" dirty="0">
              <a:solidFill>
                <a:schemeClr val="bg1">
                  <a:lumMod val="85000"/>
                  <a:lumOff val="1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48" name="Left Brace 47"/>
          <p:cNvSpPr/>
          <p:nvPr/>
        </p:nvSpPr>
        <p:spPr>
          <a:xfrm rot="16200000" flipH="1">
            <a:off x="5806652" y="394442"/>
            <a:ext cx="374975" cy="3651535"/>
          </a:xfrm>
          <a:prstGeom prst="leftBrace">
            <a:avLst>
              <a:gd name="adj1" fmla="val 8333"/>
              <a:gd name="adj2" fmla="val 5790"/>
            </a:avLst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156393" y="1360070"/>
            <a:ext cx="2343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25" indent="-111125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t>Devil is Bound for 1000 years</a:t>
            </a:r>
          </a:p>
          <a:p>
            <a:pPr marL="111125" indent="-111125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t>Victorious Martyrs Reign with Christ for 1000 years</a:t>
            </a:r>
            <a:endParaRPr lang="en-US" sz="1200" dirty="0">
              <a:solidFill>
                <a:schemeClr val="bg1">
                  <a:lumMod val="85000"/>
                  <a:lumOff val="1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907060" y="2344340"/>
            <a:ext cx="23433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t>1000 years (symbolic)</a:t>
            </a:r>
            <a:endParaRPr lang="en-US" sz="1100" i="1" dirty="0">
              <a:solidFill>
                <a:schemeClr val="bg1">
                  <a:lumMod val="85000"/>
                  <a:lumOff val="1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51" name="Line Callout 1 50"/>
          <p:cNvSpPr/>
          <p:nvPr/>
        </p:nvSpPr>
        <p:spPr>
          <a:xfrm>
            <a:off x="224277" y="3989630"/>
            <a:ext cx="999418" cy="602974"/>
          </a:xfrm>
          <a:prstGeom prst="borderCallout1">
            <a:avLst>
              <a:gd name="adj1" fmla="val -48496"/>
              <a:gd name="adj2" fmla="val 8123"/>
              <a:gd name="adj3" fmla="val 1451"/>
              <a:gd name="adj4" fmla="val 1406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Impact" panose="020B0806030902050204" pitchFamily="34" charset="0"/>
              </a:rPr>
              <a:t>Dragon Fails</a:t>
            </a:r>
            <a:endParaRPr lang="en-US" sz="1600" dirty="0">
              <a:latin typeface="Impact" panose="020B080603090205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399488" y="1738048"/>
            <a:ext cx="12450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t>“a little season”</a:t>
            </a:r>
            <a:endParaRPr lang="en-US" sz="1100" i="1" dirty="0">
              <a:solidFill>
                <a:schemeClr val="bg1">
                  <a:lumMod val="85000"/>
                  <a:lumOff val="1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67137" y="1163320"/>
            <a:ext cx="1274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80000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Judgment Day</a:t>
            </a:r>
            <a:endParaRPr lang="en-US" dirty="0">
              <a:solidFill>
                <a:srgbClr val="800000"/>
              </a:solidFill>
              <a:latin typeface="Impact" panose="020B080603090205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2" name="Left Brace 51"/>
          <p:cNvSpPr/>
          <p:nvPr/>
        </p:nvSpPr>
        <p:spPr>
          <a:xfrm rot="16200000" flipH="1">
            <a:off x="7796956" y="2029353"/>
            <a:ext cx="450091" cy="404192"/>
          </a:xfrm>
          <a:prstGeom prst="leftBrace">
            <a:avLst>
              <a:gd name="adj1" fmla="val 8333"/>
              <a:gd name="adj2" fmla="val 44851"/>
            </a:avLst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62393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00"/>
                            </p:stCondLst>
                            <p:childTnLst>
                              <p:par>
                                <p:cTn id="1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500"/>
                            </p:stCondLst>
                            <p:childTnLst>
                              <p:par>
                                <p:cTn id="1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"/>
                            </p:stCondLst>
                            <p:childTnLst>
                              <p:par>
                                <p:cTn id="1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000"/>
                            </p:stCondLst>
                            <p:childTnLst>
                              <p:par>
                                <p:cTn id="1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3" grpId="0" animBg="1"/>
      <p:bldP spid="14" grpId="0"/>
      <p:bldP spid="16" grpId="0"/>
      <p:bldP spid="17" grpId="0"/>
      <p:bldP spid="30" grpId="0" animBg="1"/>
      <p:bldP spid="31" grpId="0" animBg="1"/>
      <p:bldP spid="36" grpId="0" animBg="1"/>
      <p:bldP spid="37" grpId="0" animBg="1"/>
      <p:bldP spid="38" grpId="0" animBg="1"/>
      <p:bldP spid="39" grpId="0" animBg="1"/>
      <p:bldP spid="42" grpId="0" animBg="1"/>
      <p:bldP spid="44" grpId="0"/>
      <p:bldP spid="45" grpId="0" animBg="1"/>
      <p:bldP spid="46" grpId="0" animBg="1"/>
      <p:bldP spid="48" grpId="0" animBg="1"/>
      <p:bldP spid="50" grpId="0"/>
      <p:bldP spid="51" grpId="0" animBg="1"/>
      <p:bldP spid="33" grpId="0"/>
      <p:bldP spid="24" grpId="0"/>
      <p:bldP spid="5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The Devil’s Last Rebellion</a:t>
            </a:r>
          </a:p>
          <a:p>
            <a:r>
              <a:rPr lang="en-US" dirty="0" smtClean="0"/>
              <a:t>Revelation 20:7-10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56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Satan &amp; the World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6075" lvl="0" indent="-346075">
              <a:buFont typeface="+mj-lt"/>
              <a:buAutoNum type="arabicPeriod" startAt="7"/>
            </a:pPr>
            <a:r>
              <a:rPr lang="en-US" sz="2000" dirty="0"/>
              <a:t>Who will the Devil enlist to help him in his final rebellion?  What is the significance of this symbol?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i="1" dirty="0">
                <a:solidFill>
                  <a:srgbClr val="800000"/>
                </a:solidFill>
              </a:rPr>
              <a:t>Now </a:t>
            </a:r>
            <a:r>
              <a:rPr lang="en-US" sz="2000" b="1" i="1" dirty="0">
                <a:solidFill>
                  <a:srgbClr val="800000"/>
                </a:solidFill>
              </a:rPr>
              <a:t>when the </a:t>
            </a:r>
            <a:r>
              <a:rPr lang="en-US" sz="2000" b="1" i="1" u="sng" dirty="0">
                <a:solidFill>
                  <a:srgbClr val="800000"/>
                </a:solidFill>
              </a:rPr>
              <a:t>thousand years</a:t>
            </a:r>
            <a:r>
              <a:rPr lang="en-US" sz="2000" b="1" i="1" dirty="0">
                <a:solidFill>
                  <a:srgbClr val="800000"/>
                </a:solidFill>
              </a:rPr>
              <a:t> have expired</a:t>
            </a:r>
            <a:r>
              <a:rPr lang="en-US" sz="2000" i="1" dirty="0">
                <a:solidFill>
                  <a:srgbClr val="800000"/>
                </a:solidFill>
              </a:rPr>
              <a:t>, </a:t>
            </a:r>
            <a:r>
              <a:rPr lang="en-US" sz="2000" b="1" i="1" dirty="0">
                <a:solidFill>
                  <a:srgbClr val="800000"/>
                </a:solidFill>
              </a:rPr>
              <a:t>Satan will be </a:t>
            </a:r>
            <a:r>
              <a:rPr lang="en-US" sz="2000" b="1" i="1" u="sng" dirty="0">
                <a:solidFill>
                  <a:srgbClr val="800000"/>
                </a:solidFill>
              </a:rPr>
              <a:t>released</a:t>
            </a:r>
            <a:r>
              <a:rPr lang="en-US" sz="2000" b="1" i="1" dirty="0">
                <a:solidFill>
                  <a:srgbClr val="800000"/>
                </a:solidFill>
              </a:rPr>
              <a:t> from his </a:t>
            </a:r>
            <a:r>
              <a:rPr lang="en-US" sz="2000" b="1" i="1" dirty="0" smtClean="0">
                <a:solidFill>
                  <a:srgbClr val="800000"/>
                </a:solidFill>
              </a:rPr>
              <a:t>prison </a:t>
            </a:r>
            <a:r>
              <a:rPr lang="en-US" sz="2000" i="1" dirty="0" smtClean="0">
                <a:solidFill>
                  <a:srgbClr val="800000"/>
                </a:solidFill>
              </a:rPr>
              <a:t>and </a:t>
            </a:r>
            <a:r>
              <a:rPr lang="en-US" sz="2000" i="1" dirty="0">
                <a:solidFill>
                  <a:srgbClr val="800000"/>
                </a:solidFill>
              </a:rPr>
              <a:t>will go out to </a:t>
            </a:r>
            <a:r>
              <a:rPr lang="en-US" sz="2000" b="1" i="1" dirty="0">
                <a:solidFill>
                  <a:srgbClr val="800000"/>
                </a:solidFill>
              </a:rPr>
              <a:t>deceive the </a:t>
            </a:r>
            <a:r>
              <a:rPr lang="en-US" sz="2000" b="1" i="1" u="sng" dirty="0">
                <a:solidFill>
                  <a:srgbClr val="800000"/>
                </a:solidFill>
              </a:rPr>
              <a:t>nations</a:t>
            </a:r>
            <a:r>
              <a:rPr lang="en-US" sz="2000" b="1" i="1" dirty="0">
                <a:solidFill>
                  <a:srgbClr val="800000"/>
                </a:solidFill>
              </a:rPr>
              <a:t> which are in the </a:t>
            </a:r>
            <a:r>
              <a:rPr lang="en-US" sz="2000" b="1" i="1" u="sng" dirty="0">
                <a:solidFill>
                  <a:srgbClr val="800000"/>
                </a:solidFill>
              </a:rPr>
              <a:t>four corners</a:t>
            </a:r>
            <a:r>
              <a:rPr lang="en-US" sz="2000" b="1" i="1" dirty="0">
                <a:solidFill>
                  <a:srgbClr val="800000"/>
                </a:solidFill>
              </a:rPr>
              <a:t> of the earth</a:t>
            </a:r>
            <a:r>
              <a:rPr lang="en-US" sz="2000" i="1" dirty="0">
                <a:solidFill>
                  <a:srgbClr val="800000"/>
                </a:solidFill>
              </a:rPr>
              <a:t>, </a:t>
            </a:r>
            <a:r>
              <a:rPr lang="en-US" sz="2000" b="1" i="1" dirty="0">
                <a:solidFill>
                  <a:srgbClr val="800000"/>
                </a:solidFill>
              </a:rPr>
              <a:t>Gog and Magog</a:t>
            </a:r>
            <a:r>
              <a:rPr lang="en-US" sz="2000" i="1" dirty="0">
                <a:solidFill>
                  <a:srgbClr val="800000"/>
                </a:solidFill>
              </a:rPr>
              <a:t>, to gather them together to battle, whose </a:t>
            </a:r>
            <a:r>
              <a:rPr lang="en-US" sz="2000" b="1" i="1" dirty="0">
                <a:solidFill>
                  <a:srgbClr val="800000"/>
                </a:solidFill>
              </a:rPr>
              <a:t>number is as the sand of the sea</a:t>
            </a:r>
            <a:r>
              <a:rPr lang="en-US" sz="2000" i="1" dirty="0" smtClean="0">
                <a:solidFill>
                  <a:srgbClr val="800000"/>
                </a:solidFill>
              </a:rPr>
              <a:t>. </a:t>
            </a:r>
            <a:r>
              <a:rPr lang="en-US" sz="2000" dirty="0" smtClean="0"/>
              <a:t>(</a:t>
            </a:r>
            <a:r>
              <a:rPr lang="en-US" sz="2000" b="1" dirty="0" smtClean="0">
                <a:solidFill>
                  <a:srgbClr val="800000"/>
                </a:solidFill>
              </a:rPr>
              <a:t>Revelation 20:7-8</a:t>
            </a:r>
            <a:r>
              <a:rPr lang="en-US" sz="2000" dirty="0" smtClean="0"/>
              <a:t>)</a:t>
            </a:r>
          </a:p>
          <a:p>
            <a:r>
              <a:rPr lang="en-US" sz="2000" i="1" dirty="0" smtClean="0">
                <a:solidFill>
                  <a:srgbClr val="800000"/>
                </a:solidFill>
              </a:rPr>
              <a:t>“Nations in the four corners of the earth”</a:t>
            </a:r>
            <a:r>
              <a:rPr lang="en-US" sz="2000" dirty="0" smtClean="0"/>
              <a:t> – Indicates nations from all over the earth, the remotest regions.</a:t>
            </a:r>
          </a:p>
          <a:p>
            <a:r>
              <a:rPr lang="en-US" sz="2000" i="1" dirty="0" smtClean="0">
                <a:solidFill>
                  <a:srgbClr val="800000"/>
                </a:solidFill>
              </a:rPr>
              <a:t>“Number is as the sand of the sea”</a:t>
            </a:r>
            <a:r>
              <a:rPr lang="en-US" sz="2000" dirty="0" smtClean="0"/>
              <a:t> – Additionally indicates that it is virtually everyone who is not a Christian aligns themselves with the Devil in this war.</a:t>
            </a:r>
          </a:p>
        </p:txBody>
      </p:sp>
    </p:spTree>
    <p:extLst>
      <p:ext uri="{BB962C8B-B14F-4D97-AF65-F5344CB8AC3E}">
        <p14:creationId xmlns:p14="http://schemas.microsoft.com/office/powerpoint/2010/main" val="30810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Gog and Magog – Ezekiel 38-39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000" dirty="0" smtClean="0"/>
              <a:t>Follows judgment of nations (</a:t>
            </a:r>
            <a:r>
              <a:rPr lang="en-US" sz="2000" b="1" dirty="0" smtClean="0">
                <a:solidFill>
                  <a:srgbClr val="800000"/>
                </a:solidFill>
              </a:rPr>
              <a:t>25-32</a:t>
            </a:r>
            <a:r>
              <a:rPr lang="en-US" sz="2000" dirty="0" smtClean="0"/>
              <a:t>), restoration of Israel, and Messianic rule (</a:t>
            </a:r>
            <a:r>
              <a:rPr lang="en-US" sz="2000" b="1" dirty="0" smtClean="0">
                <a:solidFill>
                  <a:srgbClr val="800000"/>
                </a:solidFill>
              </a:rPr>
              <a:t>37</a:t>
            </a:r>
            <a:r>
              <a:rPr lang="en-US" sz="2000" dirty="0" smtClean="0"/>
              <a:t>).</a:t>
            </a:r>
          </a:p>
          <a:p>
            <a:r>
              <a:rPr lang="en-US" sz="2000" i="1" dirty="0" smtClean="0">
                <a:solidFill>
                  <a:srgbClr val="800000"/>
                </a:solidFill>
              </a:rPr>
              <a:t>“Gog”</a:t>
            </a:r>
            <a:r>
              <a:rPr lang="en-US" sz="2000" dirty="0" smtClean="0"/>
              <a:t>, probably play on </a:t>
            </a:r>
            <a:r>
              <a:rPr lang="en-US" sz="2000" i="1" dirty="0" smtClean="0">
                <a:solidFill>
                  <a:srgbClr val="800000"/>
                </a:solidFill>
              </a:rPr>
              <a:t>“Magog”</a:t>
            </a:r>
            <a:r>
              <a:rPr lang="en-US" sz="2000" dirty="0" smtClean="0"/>
              <a:t>, is only mentioned in </a:t>
            </a:r>
            <a:r>
              <a:rPr lang="en-US" sz="2000" b="1" dirty="0" smtClean="0">
                <a:solidFill>
                  <a:srgbClr val="800000"/>
                </a:solidFill>
              </a:rPr>
              <a:t>Ez. 38-39 </a:t>
            </a:r>
            <a:r>
              <a:rPr lang="en-US" sz="2000" dirty="0" smtClean="0"/>
              <a:t>and </a:t>
            </a:r>
            <a:r>
              <a:rPr lang="en-US" sz="2000" b="1" dirty="0" smtClean="0">
                <a:solidFill>
                  <a:srgbClr val="800000"/>
                </a:solidFill>
              </a:rPr>
              <a:t>Rev. 20:8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r>
              <a:rPr lang="en-US" sz="2000" i="1" dirty="0" smtClean="0">
                <a:solidFill>
                  <a:srgbClr val="800000"/>
                </a:solidFill>
              </a:rPr>
              <a:t>“‘Thus </a:t>
            </a:r>
            <a:r>
              <a:rPr lang="en-US" sz="2000" i="1" dirty="0">
                <a:solidFill>
                  <a:srgbClr val="800000"/>
                </a:solidFill>
              </a:rPr>
              <a:t>says the Lord GOD: </a:t>
            </a:r>
            <a:r>
              <a:rPr lang="en-US" sz="2000" i="1" dirty="0" smtClean="0">
                <a:solidFill>
                  <a:srgbClr val="800000"/>
                </a:solidFill>
              </a:rPr>
              <a:t>“Are </a:t>
            </a:r>
            <a:r>
              <a:rPr lang="en-US" sz="2000" i="1" dirty="0">
                <a:solidFill>
                  <a:srgbClr val="800000"/>
                </a:solidFill>
              </a:rPr>
              <a:t>you he </a:t>
            </a:r>
            <a:r>
              <a:rPr lang="en-US" sz="2000" b="1" i="1" dirty="0">
                <a:solidFill>
                  <a:srgbClr val="800000"/>
                </a:solidFill>
              </a:rPr>
              <a:t>of whom I have spoken in former days </a:t>
            </a:r>
            <a:r>
              <a:rPr lang="en-US" sz="2000" i="1" dirty="0">
                <a:solidFill>
                  <a:srgbClr val="800000"/>
                </a:solidFill>
              </a:rPr>
              <a:t>by My servants the prophets of Israel, </a:t>
            </a:r>
            <a:r>
              <a:rPr lang="en-US" sz="2000" b="1" i="1" dirty="0">
                <a:solidFill>
                  <a:srgbClr val="800000"/>
                </a:solidFill>
              </a:rPr>
              <a:t>who </a:t>
            </a:r>
            <a:r>
              <a:rPr lang="en-US" sz="2000" b="1" i="1" u="sng" dirty="0">
                <a:solidFill>
                  <a:srgbClr val="800000"/>
                </a:solidFill>
              </a:rPr>
              <a:t>prophesied for years</a:t>
            </a:r>
            <a:r>
              <a:rPr lang="en-US" sz="2000" b="1" i="1" dirty="0">
                <a:solidFill>
                  <a:srgbClr val="800000"/>
                </a:solidFill>
              </a:rPr>
              <a:t> in those days that </a:t>
            </a:r>
            <a:r>
              <a:rPr lang="en-US" sz="2000" b="1" i="1" u="sng" dirty="0">
                <a:solidFill>
                  <a:srgbClr val="800000"/>
                </a:solidFill>
              </a:rPr>
              <a:t>I would bring you against them</a:t>
            </a:r>
            <a:r>
              <a:rPr lang="en-US" sz="2000" i="1" dirty="0" smtClean="0">
                <a:solidFill>
                  <a:srgbClr val="800000"/>
                </a:solidFill>
              </a:rPr>
              <a:t>?”’”</a:t>
            </a:r>
            <a:r>
              <a:rPr lang="en-US" sz="2000" dirty="0" smtClean="0">
                <a:solidFill>
                  <a:srgbClr val="800000"/>
                </a:solidFill>
              </a:rPr>
              <a:t> </a:t>
            </a:r>
            <a:r>
              <a:rPr lang="en-US" sz="2000" dirty="0"/>
              <a:t>(</a:t>
            </a:r>
            <a:r>
              <a:rPr lang="en-US" sz="2000" b="1" dirty="0">
                <a:solidFill>
                  <a:srgbClr val="800000"/>
                </a:solidFill>
              </a:rPr>
              <a:t>Ezekiel </a:t>
            </a:r>
            <a:r>
              <a:rPr lang="en-US" sz="2000" b="1" dirty="0" smtClean="0">
                <a:solidFill>
                  <a:srgbClr val="800000"/>
                </a:solidFill>
              </a:rPr>
              <a:t>38:17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Ancient genealogy of Gentiles, those opposed to God’s people:</a:t>
            </a:r>
          </a:p>
          <a:p>
            <a:pPr lvl="1"/>
            <a:r>
              <a:rPr lang="en-US" sz="1600" dirty="0" smtClean="0"/>
              <a:t>Chief prince of Magog, </a:t>
            </a:r>
            <a:r>
              <a:rPr lang="en-US" sz="1600" dirty="0" err="1" smtClean="0"/>
              <a:t>Meshech</a:t>
            </a:r>
            <a:r>
              <a:rPr lang="en-US" sz="1600" dirty="0" smtClean="0"/>
              <a:t>, and Tubal (</a:t>
            </a:r>
            <a:r>
              <a:rPr lang="en-US" sz="1600" b="1" dirty="0" smtClean="0">
                <a:solidFill>
                  <a:srgbClr val="800000"/>
                </a:solidFill>
              </a:rPr>
              <a:t>38:2-3; 39:1</a:t>
            </a:r>
            <a:r>
              <a:rPr lang="en-US" sz="1600" dirty="0" smtClean="0"/>
              <a:t>) – sons of Japheth (</a:t>
            </a:r>
            <a:r>
              <a:rPr lang="en-US" sz="1600" b="1" dirty="0" smtClean="0">
                <a:solidFill>
                  <a:srgbClr val="800000"/>
                </a:solidFill>
              </a:rPr>
              <a:t>Gen. 10:2</a:t>
            </a:r>
            <a:r>
              <a:rPr lang="en-US" sz="1600" dirty="0" smtClean="0"/>
              <a:t>).</a:t>
            </a:r>
          </a:p>
          <a:p>
            <a:pPr lvl="1"/>
            <a:r>
              <a:rPr lang="en-US" sz="1600" dirty="0" smtClean="0"/>
              <a:t>Allies include Gomer </a:t>
            </a:r>
            <a:r>
              <a:rPr lang="en-US" sz="1600" dirty="0"/>
              <a:t>and </a:t>
            </a:r>
            <a:r>
              <a:rPr lang="en-US" sz="1600" dirty="0" err="1"/>
              <a:t>Togarmah</a:t>
            </a:r>
            <a:r>
              <a:rPr lang="en-US" sz="1600" dirty="0"/>
              <a:t> </a:t>
            </a:r>
            <a:r>
              <a:rPr lang="en-US" sz="1600" dirty="0" smtClean="0"/>
              <a:t>(</a:t>
            </a:r>
            <a:r>
              <a:rPr lang="en-US" sz="1600" b="1" dirty="0" smtClean="0">
                <a:solidFill>
                  <a:srgbClr val="800000"/>
                </a:solidFill>
              </a:rPr>
              <a:t>38:6</a:t>
            </a:r>
            <a:r>
              <a:rPr lang="en-US" sz="1600" dirty="0" smtClean="0"/>
              <a:t>) – </a:t>
            </a:r>
            <a:r>
              <a:rPr lang="en-US" sz="1600" dirty="0"/>
              <a:t>son and grandson of Japheth (</a:t>
            </a:r>
            <a:r>
              <a:rPr lang="en-US" sz="1600" b="1" dirty="0">
                <a:solidFill>
                  <a:srgbClr val="800000"/>
                </a:solidFill>
              </a:rPr>
              <a:t>Gen. 10:3</a:t>
            </a:r>
            <a:r>
              <a:rPr lang="en-US" sz="1600" dirty="0" smtClean="0"/>
              <a:t>).</a:t>
            </a:r>
          </a:p>
          <a:p>
            <a:pPr lvl="1"/>
            <a:r>
              <a:rPr lang="en-US" sz="1600" dirty="0" smtClean="0"/>
              <a:t>Additional allies include Persia (</a:t>
            </a:r>
            <a:r>
              <a:rPr lang="en-US" sz="1600" b="1" dirty="0" smtClean="0">
                <a:solidFill>
                  <a:srgbClr val="800000"/>
                </a:solidFill>
              </a:rPr>
              <a:t>38:5</a:t>
            </a:r>
            <a:r>
              <a:rPr lang="en-US" sz="1600" dirty="0" smtClean="0"/>
              <a:t>) – possible descendant of </a:t>
            </a:r>
            <a:r>
              <a:rPr lang="en-US" sz="1600" dirty="0" err="1" smtClean="0"/>
              <a:t>Madai</a:t>
            </a:r>
            <a:r>
              <a:rPr lang="en-US" sz="1600" dirty="0" smtClean="0"/>
              <a:t>, son of Japheth (</a:t>
            </a:r>
            <a:r>
              <a:rPr lang="en-US" sz="1600" b="1" dirty="0" smtClean="0">
                <a:solidFill>
                  <a:srgbClr val="800000"/>
                </a:solidFill>
              </a:rPr>
              <a:t>Gen. 10:2</a:t>
            </a:r>
            <a:r>
              <a:rPr lang="en-US" sz="1600" dirty="0" smtClean="0"/>
              <a:t>).</a:t>
            </a:r>
          </a:p>
          <a:p>
            <a:pPr lvl="1"/>
            <a:r>
              <a:rPr lang="en-US" sz="1600" dirty="0" smtClean="0"/>
              <a:t>Other allies are Ethiopia and Libya (</a:t>
            </a:r>
            <a:r>
              <a:rPr lang="en-US" sz="1600" b="1" dirty="0" smtClean="0">
                <a:solidFill>
                  <a:srgbClr val="800000"/>
                </a:solidFill>
              </a:rPr>
              <a:t>38:5</a:t>
            </a:r>
            <a:r>
              <a:rPr lang="en-US" sz="1600" dirty="0" smtClean="0"/>
              <a:t>) and Sheba and </a:t>
            </a:r>
            <a:r>
              <a:rPr lang="en-US" sz="1600" dirty="0" err="1" smtClean="0"/>
              <a:t>Dedan</a:t>
            </a:r>
            <a:r>
              <a:rPr lang="en-US" sz="1600" dirty="0"/>
              <a:t> </a:t>
            </a:r>
            <a:r>
              <a:rPr lang="en-US" sz="1600" dirty="0" smtClean="0"/>
              <a:t>- descendants of Ham (</a:t>
            </a:r>
            <a:r>
              <a:rPr lang="en-US" sz="1600" b="1" dirty="0" smtClean="0">
                <a:solidFill>
                  <a:srgbClr val="800000"/>
                </a:solidFill>
              </a:rPr>
              <a:t>Gen.10:6-7</a:t>
            </a:r>
            <a:r>
              <a:rPr lang="en-US" sz="1600" dirty="0" smtClean="0"/>
              <a:t>).</a:t>
            </a:r>
          </a:p>
          <a:p>
            <a:pPr lvl="1"/>
            <a:r>
              <a:rPr lang="en-US" sz="1600" dirty="0" err="1" smtClean="0"/>
              <a:t>Tarshish</a:t>
            </a:r>
            <a:r>
              <a:rPr lang="en-US" sz="1600" dirty="0" smtClean="0"/>
              <a:t> (</a:t>
            </a:r>
            <a:r>
              <a:rPr lang="en-US" sz="1600" b="1" dirty="0" smtClean="0">
                <a:solidFill>
                  <a:srgbClr val="800000"/>
                </a:solidFill>
              </a:rPr>
              <a:t>38:13</a:t>
            </a:r>
            <a:r>
              <a:rPr lang="en-US" sz="1600" dirty="0" smtClean="0"/>
              <a:t>) is also a descendant of Japheth (</a:t>
            </a:r>
            <a:r>
              <a:rPr lang="en-US" sz="1600" b="1" dirty="0" smtClean="0">
                <a:solidFill>
                  <a:srgbClr val="800000"/>
                </a:solidFill>
              </a:rPr>
              <a:t>Genesis 10:4</a:t>
            </a:r>
            <a:r>
              <a:rPr lang="en-US" sz="1600" dirty="0" smtClean="0"/>
              <a:t>).</a:t>
            </a:r>
          </a:p>
          <a:p>
            <a:pPr lvl="1"/>
            <a:r>
              <a:rPr lang="en-US" sz="1600" dirty="0" smtClean="0"/>
              <a:t>No descendant of Shem is mentioned!  … Represents rebellious, unregenerate Gentiles.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00435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Gog and Magog – Ezekiel 38-39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000" dirty="0" smtClean="0"/>
              <a:t>Follows judgment of nations (</a:t>
            </a:r>
            <a:r>
              <a:rPr lang="en-US" sz="2000" b="1" dirty="0" smtClean="0">
                <a:solidFill>
                  <a:srgbClr val="800000"/>
                </a:solidFill>
              </a:rPr>
              <a:t>25-32</a:t>
            </a:r>
            <a:r>
              <a:rPr lang="en-US" sz="2000" dirty="0" smtClean="0"/>
              <a:t>), restoration of Israel, and Messianic rule (</a:t>
            </a:r>
            <a:r>
              <a:rPr lang="en-US" sz="2000" b="1" dirty="0" smtClean="0">
                <a:solidFill>
                  <a:srgbClr val="800000"/>
                </a:solidFill>
              </a:rPr>
              <a:t>37</a:t>
            </a:r>
            <a:r>
              <a:rPr lang="en-US" sz="2000" dirty="0" smtClean="0"/>
              <a:t>).</a:t>
            </a:r>
          </a:p>
          <a:p>
            <a:r>
              <a:rPr lang="en-US" sz="2000" i="1" dirty="0" smtClean="0">
                <a:solidFill>
                  <a:srgbClr val="800000"/>
                </a:solidFill>
              </a:rPr>
              <a:t>“Gog”</a:t>
            </a:r>
            <a:r>
              <a:rPr lang="en-US" sz="2000" dirty="0" smtClean="0"/>
              <a:t>, probably play on </a:t>
            </a:r>
            <a:r>
              <a:rPr lang="en-US" sz="2000" i="1" dirty="0" smtClean="0">
                <a:solidFill>
                  <a:srgbClr val="800000"/>
                </a:solidFill>
              </a:rPr>
              <a:t>“Magog”</a:t>
            </a:r>
            <a:r>
              <a:rPr lang="en-US" sz="2000" dirty="0" smtClean="0"/>
              <a:t>, is only mentioned in </a:t>
            </a:r>
            <a:r>
              <a:rPr lang="en-US" sz="2000" b="1" dirty="0" smtClean="0">
                <a:solidFill>
                  <a:srgbClr val="800000"/>
                </a:solidFill>
              </a:rPr>
              <a:t>Ez. 38-39 </a:t>
            </a:r>
            <a:r>
              <a:rPr lang="en-US" sz="2000" dirty="0" smtClean="0"/>
              <a:t>and </a:t>
            </a:r>
            <a:r>
              <a:rPr lang="en-US" sz="2000" b="1" dirty="0" smtClean="0">
                <a:solidFill>
                  <a:srgbClr val="800000"/>
                </a:solidFill>
              </a:rPr>
              <a:t>Rev. 20:8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r>
              <a:rPr lang="en-US" sz="2000" i="1" dirty="0" smtClean="0">
                <a:solidFill>
                  <a:srgbClr val="800000"/>
                </a:solidFill>
              </a:rPr>
              <a:t>“‘Thus </a:t>
            </a:r>
            <a:r>
              <a:rPr lang="en-US" sz="2000" i="1" dirty="0">
                <a:solidFill>
                  <a:srgbClr val="800000"/>
                </a:solidFill>
              </a:rPr>
              <a:t>says the Lord GOD: </a:t>
            </a:r>
            <a:r>
              <a:rPr lang="en-US" sz="2000" i="1" dirty="0" smtClean="0">
                <a:solidFill>
                  <a:srgbClr val="800000"/>
                </a:solidFill>
              </a:rPr>
              <a:t>“Are </a:t>
            </a:r>
            <a:r>
              <a:rPr lang="en-US" sz="2000" i="1" dirty="0">
                <a:solidFill>
                  <a:srgbClr val="800000"/>
                </a:solidFill>
              </a:rPr>
              <a:t>you he </a:t>
            </a:r>
            <a:r>
              <a:rPr lang="en-US" sz="2000" b="1" i="1" dirty="0">
                <a:solidFill>
                  <a:srgbClr val="800000"/>
                </a:solidFill>
              </a:rPr>
              <a:t>of whom I have spoken in former days </a:t>
            </a:r>
            <a:r>
              <a:rPr lang="en-US" sz="2000" i="1" dirty="0">
                <a:solidFill>
                  <a:srgbClr val="800000"/>
                </a:solidFill>
              </a:rPr>
              <a:t>by My servants the prophets of Israel, </a:t>
            </a:r>
            <a:r>
              <a:rPr lang="en-US" sz="2000" b="1" i="1" dirty="0">
                <a:solidFill>
                  <a:srgbClr val="800000"/>
                </a:solidFill>
              </a:rPr>
              <a:t>who </a:t>
            </a:r>
            <a:r>
              <a:rPr lang="en-US" sz="2000" b="1" i="1" u="sng" dirty="0">
                <a:solidFill>
                  <a:srgbClr val="800000"/>
                </a:solidFill>
              </a:rPr>
              <a:t>prophesied for years</a:t>
            </a:r>
            <a:r>
              <a:rPr lang="en-US" sz="2000" b="1" i="1" dirty="0">
                <a:solidFill>
                  <a:srgbClr val="800000"/>
                </a:solidFill>
              </a:rPr>
              <a:t> in those days that </a:t>
            </a:r>
            <a:r>
              <a:rPr lang="en-US" sz="2000" b="1" i="1" u="sng" dirty="0">
                <a:solidFill>
                  <a:srgbClr val="800000"/>
                </a:solidFill>
              </a:rPr>
              <a:t>I would bring you against them</a:t>
            </a:r>
            <a:r>
              <a:rPr lang="en-US" sz="2000" i="1" dirty="0" smtClean="0">
                <a:solidFill>
                  <a:srgbClr val="800000"/>
                </a:solidFill>
              </a:rPr>
              <a:t>?”’”</a:t>
            </a:r>
            <a:r>
              <a:rPr lang="en-US" sz="2000" dirty="0" smtClean="0">
                <a:solidFill>
                  <a:srgbClr val="800000"/>
                </a:solidFill>
              </a:rPr>
              <a:t> </a:t>
            </a:r>
            <a:r>
              <a:rPr lang="en-US" sz="2000" dirty="0"/>
              <a:t>(</a:t>
            </a:r>
            <a:r>
              <a:rPr lang="en-US" sz="2000" b="1" dirty="0">
                <a:solidFill>
                  <a:srgbClr val="800000"/>
                </a:solidFill>
              </a:rPr>
              <a:t>Ezekiel </a:t>
            </a:r>
            <a:r>
              <a:rPr lang="en-US" sz="2000" b="1" dirty="0" smtClean="0">
                <a:solidFill>
                  <a:srgbClr val="800000"/>
                </a:solidFill>
              </a:rPr>
              <a:t>38:17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Gog would attack in the </a:t>
            </a:r>
            <a:r>
              <a:rPr lang="en-US" sz="2000" i="1" dirty="0" smtClean="0">
                <a:solidFill>
                  <a:srgbClr val="800000"/>
                </a:solidFill>
              </a:rPr>
              <a:t>“latter years”</a:t>
            </a:r>
            <a:r>
              <a:rPr lang="en-US" sz="2000" dirty="0" smtClean="0"/>
              <a:t> and </a:t>
            </a:r>
            <a:r>
              <a:rPr lang="en-US" sz="2000" i="1" dirty="0" smtClean="0">
                <a:solidFill>
                  <a:srgbClr val="800000"/>
                </a:solidFill>
              </a:rPr>
              <a:t>“latter days”</a:t>
            </a:r>
            <a:r>
              <a:rPr lang="en-US" sz="2000" i="1" dirty="0" smtClean="0"/>
              <a:t> </a:t>
            </a:r>
            <a:r>
              <a:rPr lang="en-US" sz="2000" dirty="0" smtClean="0"/>
              <a:t>(</a:t>
            </a:r>
            <a:r>
              <a:rPr lang="en-US" sz="2000" b="1" dirty="0" smtClean="0">
                <a:solidFill>
                  <a:srgbClr val="800000"/>
                </a:solidFill>
              </a:rPr>
              <a:t>38:8, 16</a:t>
            </a:r>
            <a:r>
              <a:rPr lang="en-US" sz="2000" dirty="0" smtClean="0"/>
              <a:t>) …</a:t>
            </a:r>
          </a:p>
          <a:p>
            <a:r>
              <a:rPr lang="en-US" sz="2000" dirty="0" smtClean="0"/>
              <a:t>… Reference to Messianic era (</a:t>
            </a:r>
            <a:r>
              <a:rPr lang="en-US" sz="2000" b="1" dirty="0" smtClean="0">
                <a:solidFill>
                  <a:srgbClr val="800000"/>
                </a:solidFill>
              </a:rPr>
              <a:t>Isaiah 2:2; Micah 4:1; Daniel 2:28; 10:14</a:t>
            </a:r>
            <a:r>
              <a:rPr lang="en-US" sz="2000" dirty="0" smtClean="0"/>
              <a:t>).</a:t>
            </a:r>
          </a:p>
          <a:p>
            <a:r>
              <a:rPr lang="en-US" sz="2000" dirty="0" smtClean="0"/>
              <a:t>Gog would seek to plunder defenseless </a:t>
            </a:r>
            <a:r>
              <a:rPr lang="en-US" sz="2000" i="1" dirty="0" smtClean="0">
                <a:solidFill>
                  <a:srgbClr val="800000"/>
                </a:solidFill>
              </a:rPr>
              <a:t>“</a:t>
            </a:r>
            <a:r>
              <a:rPr lang="en-US" sz="2000" i="1" dirty="0" err="1" smtClean="0">
                <a:solidFill>
                  <a:srgbClr val="800000"/>
                </a:solidFill>
              </a:rPr>
              <a:t>unwalled</a:t>
            </a:r>
            <a:r>
              <a:rPr lang="en-US" sz="2000" i="1" dirty="0" smtClean="0">
                <a:solidFill>
                  <a:srgbClr val="800000"/>
                </a:solidFill>
              </a:rPr>
              <a:t>”</a:t>
            </a:r>
            <a:r>
              <a:rPr lang="en-US" sz="2000" dirty="0" smtClean="0"/>
              <a:t> people (</a:t>
            </a:r>
            <a:r>
              <a:rPr lang="en-US" sz="2000" b="1" dirty="0" smtClean="0">
                <a:solidFill>
                  <a:srgbClr val="800000"/>
                </a:solidFill>
              </a:rPr>
              <a:t>38:10-13</a:t>
            </a:r>
            <a:r>
              <a:rPr lang="en-US" sz="2000" dirty="0" smtClean="0"/>
              <a:t>) …</a:t>
            </a:r>
          </a:p>
          <a:p>
            <a:r>
              <a:rPr lang="en-US" sz="2000" dirty="0" smtClean="0"/>
              <a:t>… Reference to Messianic kingdom, the church (</a:t>
            </a:r>
            <a:r>
              <a:rPr lang="en-US" sz="2000" b="1" dirty="0" smtClean="0">
                <a:solidFill>
                  <a:srgbClr val="800000"/>
                </a:solidFill>
              </a:rPr>
              <a:t>Zechariah 2:2-12</a:t>
            </a:r>
            <a:r>
              <a:rPr lang="en-US" sz="2000" dirty="0" smtClean="0"/>
              <a:t>).</a:t>
            </a:r>
          </a:p>
          <a:p>
            <a:r>
              <a:rPr lang="en-US" sz="2000" dirty="0" smtClean="0"/>
              <a:t>Represents God’s triumph over massive Gentile coalition in the Messianic era.</a:t>
            </a:r>
          </a:p>
          <a:p>
            <a:r>
              <a:rPr lang="en-US" sz="2000" b="1" dirty="0" smtClean="0">
                <a:solidFill>
                  <a:srgbClr val="800000"/>
                </a:solidFill>
              </a:rPr>
              <a:t>Ezekiel</a:t>
            </a:r>
            <a:r>
              <a:rPr lang="en-US" sz="2000" dirty="0" smtClean="0">
                <a:solidFill>
                  <a:srgbClr val="800000"/>
                </a:solidFill>
              </a:rPr>
              <a:t> </a:t>
            </a:r>
            <a:r>
              <a:rPr lang="en-US" sz="2000" dirty="0" smtClean="0"/>
              <a:t>seems to point to future Roman persecution from yet undeveloped tribes.</a:t>
            </a:r>
          </a:p>
          <a:p>
            <a:r>
              <a:rPr lang="en-US" sz="2000" b="1" dirty="0" smtClean="0">
                <a:solidFill>
                  <a:srgbClr val="800000"/>
                </a:solidFill>
              </a:rPr>
              <a:t>Revelation</a:t>
            </a:r>
            <a:r>
              <a:rPr lang="en-US" sz="2000" dirty="0" smtClean="0">
                <a:solidFill>
                  <a:srgbClr val="800000"/>
                </a:solidFill>
              </a:rPr>
              <a:t> </a:t>
            </a:r>
            <a:r>
              <a:rPr lang="en-US" sz="2000" dirty="0" smtClean="0"/>
              <a:t>adapts the symbol to point to the final coalition against God.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6081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 versus Christianity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6075" lvl="0" indent="-346075">
              <a:buFont typeface="+mj-lt"/>
              <a:buAutoNum type="arabicPeriod" startAt="8"/>
            </a:pPr>
            <a:r>
              <a:rPr lang="en-US" sz="2000" dirty="0"/>
              <a:t>Who will the Devil and the army attack this last time?  Should this be interpreted literally?  If not, who and what are represented by this symbol?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i="1" dirty="0">
                <a:solidFill>
                  <a:srgbClr val="800000"/>
                </a:solidFill>
              </a:rPr>
              <a:t>They went up </a:t>
            </a:r>
            <a:r>
              <a:rPr lang="en-US" sz="2000" b="1" i="1" dirty="0">
                <a:solidFill>
                  <a:srgbClr val="800000"/>
                </a:solidFill>
              </a:rPr>
              <a:t>on the breadth of the earth </a:t>
            </a:r>
            <a:r>
              <a:rPr lang="en-US" sz="2000" i="1" dirty="0">
                <a:solidFill>
                  <a:srgbClr val="800000"/>
                </a:solidFill>
              </a:rPr>
              <a:t>and </a:t>
            </a:r>
            <a:r>
              <a:rPr lang="en-US" sz="2000" b="1" i="1" dirty="0">
                <a:solidFill>
                  <a:srgbClr val="800000"/>
                </a:solidFill>
              </a:rPr>
              <a:t>surrounded the </a:t>
            </a:r>
            <a:r>
              <a:rPr lang="en-US" sz="2000" b="1" i="1" u="sng" dirty="0">
                <a:solidFill>
                  <a:srgbClr val="800000"/>
                </a:solidFill>
              </a:rPr>
              <a:t>camp of the saints</a:t>
            </a:r>
            <a:r>
              <a:rPr lang="en-US" sz="2000" b="1" i="1" dirty="0">
                <a:solidFill>
                  <a:srgbClr val="800000"/>
                </a:solidFill>
              </a:rPr>
              <a:t> and the </a:t>
            </a:r>
            <a:r>
              <a:rPr lang="en-US" sz="2000" b="1" i="1" u="sng" dirty="0">
                <a:solidFill>
                  <a:srgbClr val="800000"/>
                </a:solidFill>
              </a:rPr>
              <a:t>beloved city</a:t>
            </a:r>
            <a:r>
              <a:rPr lang="en-US" sz="2000" i="1" dirty="0">
                <a:solidFill>
                  <a:srgbClr val="800000"/>
                </a:solidFill>
              </a:rPr>
              <a:t>. And fire came down from God out of heaven and devoured them. </a:t>
            </a:r>
            <a:r>
              <a:rPr lang="en-US" sz="2000" dirty="0"/>
              <a:t>(</a:t>
            </a:r>
            <a:r>
              <a:rPr lang="en-US" sz="2000" b="1" dirty="0">
                <a:solidFill>
                  <a:srgbClr val="800000"/>
                </a:solidFill>
              </a:rPr>
              <a:t>Revelation 20:9</a:t>
            </a:r>
            <a:r>
              <a:rPr lang="en-US" sz="2000" dirty="0"/>
              <a:t>)</a:t>
            </a:r>
          </a:p>
          <a:p>
            <a:r>
              <a:rPr lang="en-US" sz="2000" dirty="0" smtClean="0"/>
              <a:t>Represents the church, pictured as the </a:t>
            </a:r>
            <a:r>
              <a:rPr lang="en-US" sz="2000" i="1" dirty="0" smtClean="0">
                <a:solidFill>
                  <a:srgbClr val="800000"/>
                </a:solidFill>
              </a:rPr>
              <a:t>“beloved city”</a:t>
            </a:r>
            <a:r>
              <a:rPr lang="en-US" sz="2000" dirty="0" smtClean="0"/>
              <a:t>, as in </a:t>
            </a:r>
            <a:r>
              <a:rPr lang="en-US" sz="2000" b="1" dirty="0" smtClean="0">
                <a:solidFill>
                  <a:srgbClr val="800000"/>
                </a:solidFill>
              </a:rPr>
              <a:t>11:1-2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Not a literal attack (</a:t>
            </a:r>
            <a:r>
              <a:rPr lang="en-US" sz="2000" b="1" dirty="0" smtClean="0">
                <a:solidFill>
                  <a:srgbClr val="800000"/>
                </a:solidFill>
              </a:rPr>
              <a:t>1:1</a:t>
            </a:r>
            <a:r>
              <a:rPr lang="en-US" sz="2000" dirty="0" smtClean="0"/>
              <a:t>), but one last spiritual confrontation, but again using a massive world empire and possibly false religion – once again allowed to </a:t>
            </a:r>
            <a:r>
              <a:rPr lang="en-US" sz="2000" i="1" dirty="0" smtClean="0">
                <a:solidFill>
                  <a:srgbClr val="800000"/>
                </a:solidFill>
              </a:rPr>
              <a:t>“deceive the nations”</a:t>
            </a:r>
            <a:r>
              <a:rPr lang="en-US" sz="2000" dirty="0" smtClean="0"/>
              <a:t>.</a:t>
            </a:r>
          </a:p>
          <a:p>
            <a:r>
              <a:rPr lang="en-US" sz="2000" b="1" i="1" dirty="0" smtClean="0"/>
              <a:t>Lesson:  </a:t>
            </a:r>
            <a:r>
              <a:rPr lang="en-US" sz="2000" dirty="0" smtClean="0"/>
              <a:t>Critical to teach the lessons of Revelation to ourselves, our children, and for many generations because </a:t>
            </a:r>
            <a:r>
              <a:rPr lang="en-US" sz="2000" b="1" dirty="0" smtClean="0">
                <a:solidFill>
                  <a:srgbClr val="800000"/>
                </a:solidFill>
              </a:rPr>
              <a:t>12:11</a:t>
            </a:r>
            <a:r>
              <a:rPr lang="en-US" sz="2000" dirty="0" smtClean="0"/>
              <a:t> will be required again for many Christians.</a:t>
            </a:r>
          </a:p>
        </p:txBody>
      </p:sp>
    </p:spTree>
    <p:extLst>
      <p:ext uri="{BB962C8B-B14F-4D97-AF65-F5344CB8AC3E}">
        <p14:creationId xmlns:p14="http://schemas.microsoft.com/office/powerpoint/2010/main" val="136663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Ends in Fire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6075" lvl="0" indent="-346075">
              <a:spcBef>
                <a:spcPts val="100"/>
              </a:spcBef>
              <a:buFont typeface="+mj-lt"/>
              <a:buAutoNum type="arabicPeriod" startAt="9"/>
            </a:pPr>
            <a:r>
              <a:rPr lang="en-US" sz="2000" dirty="0"/>
              <a:t>What is the result of this battle?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i="1" dirty="0">
                <a:solidFill>
                  <a:srgbClr val="800000"/>
                </a:solidFill>
              </a:rPr>
              <a:t>They went up on the breadth of the earth and surrounded the camp of the saints and the beloved city. And </a:t>
            </a:r>
            <a:r>
              <a:rPr lang="en-US" sz="2000" b="1" i="1" u="sng" dirty="0">
                <a:solidFill>
                  <a:srgbClr val="800000"/>
                </a:solidFill>
              </a:rPr>
              <a:t>fire came down from God</a:t>
            </a:r>
            <a:r>
              <a:rPr lang="en-US" sz="2000" b="1" i="1" dirty="0">
                <a:solidFill>
                  <a:srgbClr val="800000"/>
                </a:solidFill>
              </a:rPr>
              <a:t> out of heaven and </a:t>
            </a:r>
            <a:r>
              <a:rPr lang="en-US" sz="2000" b="1" i="1" u="sng" dirty="0">
                <a:solidFill>
                  <a:srgbClr val="800000"/>
                </a:solidFill>
              </a:rPr>
              <a:t>devoured</a:t>
            </a:r>
            <a:r>
              <a:rPr lang="en-US" sz="2000" b="1" i="1" dirty="0">
                <a:solidFill>
                  <a:srgbClr val="800000"/>
                </a:solidFill>
              </a:rPr>
              <a:t> them</a:t>
            </a:r>
            <a:r>
              <a:rPr lang="en-US" sz="2000" i="1" dirty="0">
                <a:solidFill>
                  <a:srgbClr val="800000"/>
                </a:solidFill>
              </a:rPr>
              <a:t>. </a:t>
            </a:r>
            <a:r>
              <a:rPr lang="en-US" sz="2000" dirty="0"/>
              <a:t>(</a:t>
            </a:r>
            <a:r>
              <a:rPr lang="en-US" sz="2000" b="1" dirty="0">
                <a:solidFill>
                  <a:srgbClr val="800000"/>
                </a:solidFill>
              </a:rPr>
              <a:t>Revelation 20:9</a:t>
            </a:r>
            <a:r>
              <a:rPr lang="en-US" sz="2000" dirty="0"/>
              <a:t>)</a:t>
            </a:r>
          </a:p>
          <a:p>
            <a:pPr>
              <a:spcBef>
                <a:spcPts val="100"/>
              </a:spcBef>
            </a:pPr>
            <a:r>
              <a:rPr lang="en-US" sz="2000" dirty="0" smtClean="0"/>
              <a:t>There is no delay, no stand-off, no battle – just fiery judgment.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2000" i="1" dirty="0" smtClean="0">
                <a:solidFill>
                  <a:srgbClr val="800000"/>
                </a:solidFill>
              </a:rPr>
              <a:t>Then </a:t>
            </a:r>
            <a:r>
              <a:rPr lang="en-US" sz="2000" b="1" i="1" dirty="0">
                <a:solidFill>
                  <a:srgbClr val="800000"/>
                </a:solidFill>
              </a:rPr>
              <a:t>the LORD </a:t>
            </a:r>
            <a:r>
              <a:rPr lang="en-US" sz="2000" b="1" i="1" u="sng" dirty="0">
                <a:solidFill>
                  <a:srgbClr val="800000"/>
                </a:solidFill>
              </a:rPr>
              <a:t>rained</a:t>
            </a:r>
            <a:r>
              <a:rPr lang="en-US" sz="2000" b="1" i="1" dirty="0">
                <a:solidFill>
                  <a:srgbClr val="800000"/>
                </a:solidFill>
              </a:rPr>
              <a:t> brimstone and </a:t>
            </a:r>
            <a:r>
              <a:rPr lang="en-US" sz="2000" b="1" i="1" u="sng" dirty="0">
                <a:solidFill>
                  <a:srgbClr val="800000"/>
                </a:solidFill>
              </a:rPr>
              <a:t>fire</a:t>
            </a:r>
            <a:r>
              <a:rPr lang="en-US" sz="2000" b="1" i="1" dirty="0">
                <a:solidFill>
                  <a:srgbClr val="800000"/>
                </a:solidFill>
              </a:rPr>
              <a:t> on Sodom and Gomorrah, </a:t>
            </a:r>
            <a:r>
              <a:rPr lang="en-US" sz="2000" b="1" i="1" u="sng" dirty="0">
                <a:solidFill>
                  <a:srgbClr val="800000"/>
                </a:solidFill>
              </a:rPr>
              <a:t>from the LORD out of the heavens</a:t>
            </a:r>
            <a:r>
              <a:rPr lang="en-US" sz="2000" i="1" dirty="0" smtClean="0">
                <a:solidFill>
                  <a:srgbClr val="800000"/>
                </a:solidFill>
              </a:rPr>
              <a:t>.  So </a:t>
            </a:r>
            <a:r>
              <a:rPr lang="en-US" sz="2000" b="1" i="1" dirty="0">
                <a:solidFill>
                  <a:srgbClr val="800000"/>
                </a:solidFill>
              </a:rPr>
              <a:t>He overthrew </a:t>
            </a:r>
            <a:r>
              <a:rPr lang="en-US" sz="2000" b="1" i="1" u="sng" dirty="0">
                <a:solidFill>
                  <a:srgbClr val="800000"/>
                </a:solidFill>
              </a:rPr>
              <a:t>those cities</a:t>
            </a:r>
            <a:r>
              <a:rPr lang="en-US" sz="2000" i="1" dirty="0">
                <a:solidFill>
                  <a:srgbClr val="800000"/>
                </a:solidFill>
              </a:rPr>
              <a:t>, </a:t>
            </a:r>
            <a:r>
              <a:rPr lang="en-US" sz="2000" b="1" i="1" dirty="0">
                <a:solidFill>
                  <a:srgbClr val="800000"/>
                </a:solidFill>
              </a:rPr>
              <a:t>all the plain</a:t>
            </a:r>
            <a:r>
              <a:rPr lang="en-US" sz="2000" i="1" dirty="0">
                <a:solidFill>
                  <a:srgbClr val="800000"/>
                </a:solidFill>
              </a:rPr>
              <a:t>, </a:t>
            </a:r>
            <a:r>
              <a:rPr lang="en-US" sz="2000" b="1" i="1" dirty="0">
                <a:solidFill>
                  <a:srgbClr val="800000"/>
                </a:solidFill>
              </a:rPr>
              <a:t>all the inhabitants of the cities</a:t>
            </a:r>
            <a:r>
              <a:rPr lang="en-US" sz="2000" i="1" dirty="0">
                <a:solidFill>
                  <a:srgbClr val="800000"/>
                </a:solidFill>
              </a:rPr>
              <a:t>, and </a:t>
            </a:r>
            <a:r>
              <a:rPr lang="en-US" sz="2000" b="1" i="1" dirty="0">
                <a:solidFill>
                  <a:srgbClr val="800000"/>
                </a:solidFill>
              </a:rPr>
              <a:t>what grew on the ground</a:t>
            </a:r>
            <a:r>
              <a:rPr lang="en-US" sz="2000" i="1" dirty="0" smtClean="0">
                <a:solidFill>
                  <a:srgbClr val="800000"/>
                </a:solidFill>
              </a:rPr>
              <a:t>. </a:t>
            </a:r>
            <a:r>
              <a:rPr lang="en-US" sz="2000" dirty="0" smtClean="0"/>
              <a:t>(</a:t>
            </a:r>
            <a:r>
              <a:rPr lang="en-US" sz="2000" b="1" dirty="0" smtClean="0">
                <a:solidFill>
                  <a:srgbClr val="800000"/>
                </a:solidFill>
              </a:rPr>
              <a:t>Genesis 19:24-25</a:t>
            </a:r>
            <a:r>
              <a:rPr lang="en-US" sz="20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3525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Ends in Fire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6075" lvl="0" indent="-346075">
              <a:spcBef>
                <a:spcPts val="100"/>
              </a:spcBef>
              <a:buFont typeface="+mj-lt"/>
              <a:buAutoNum type="arabicPeriod" startAt="9"/>
            </a:pPr>
            <a:r>
              <a:rPr lang="en-US" sz="2000" dirty="0"/>
              <a:t>What is the result of this battle?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i="1" dirty="0">
                <a:solidFill>
                  <a:srgbClr val="800000"/>
                </a:solidFill>
              </a:rPr>
              <a:t>They went up on the breadth of the earth and surrounded the camp of the saints and the beloved city. And </a:t>
            </a:r>
            <a:r>
              <a:rPr lang="en-US" sz="2000" b="1" i="1" u="sng" dirty="0">
                <a:solidFill>
                  <a:srgbClr val="800000"/>
                </a:solidFill>
              </a:rPr>
              <a:t>fire came down from God</a:t>
            </a:r>
            <a:r>
              <a:rPr lang="en-US" sz="2000" b="1" i="1" dirty="0">
                <a:solidFill>
                  <a:srgbClr val="800000"/>
                </a:solidFill>
              </a:rPr>
              <a:t> out of heaven and </a:t>
            </a:r>
            <a:r>
              <a:rPr lang="en-US" sz="2000" b="1" i="1" u="sng" dirty="0">
                <a:solidFill>
                  <a:srgbClr val="800000"/>
                </a:solidFill>
              </a:rPr>
              <a:t>devoured</a:t>
            </a:r>
            <a:r>
              <a:rPr lang="en-US" sz="2000" b="1" i="1" dirty="0">
                <a:solidFill>
                  <a:srgbClr val="800000"/>
                </a:solidFill>
              </a:rPr>
              <a:t> them</a:t>
            </a:r>
            <a:r>
              <a:rPr lang="en-US" sz="2000" i="1" dirty="0">
                <a:solidFill>
                  <a:srgbClr val="800000"/>
                </a:solidFill>
              </a:rPr>
              <a:t>. </a:t>
            </a:r>
            <a:r>
              <a:rPr lang="en-US" sz="2000" dirty="0"/>
              <a:t>(</a:t>
            </a:r>
            <a:r>
              <a:rPr lang="en-US" sz="2000" b="1" dirty="0">
                <a:solidFill>
                  <a:srgbClr val="800000"/>
                </a:solidFill>
              </a:rPr>
              <a:t>Revelation 20:9</a:t>
            </a:r>
            <a:r>
              <a:rPr lang="en-US" sz="2000" dirty="0"/>
              <a:t>)</a:t>
            </a:r>
          </a:p>
          <a:p>
            <a:pPr>
              <a:spcBef>
                <a:spcPts val="100"/>
              </a:spcBef>
            </a:pPr>
            <a:r>
              <a:rPr lang="en-US" sz="2000" dirty="0" smtClean="0"/>
              <a:t>There is no delay, no stand-off, no battle – just fiery judgment.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2000" i="1" dirty="0" smtClean="0">
                <a:solidFill>
                  <a:srgbClr val="800000"/>
                </a:solidFill>
              </a:rPr>
              <a:t>… since </a:t>
            </a:r>
            <a:r>
              <a:rPr lang="en-US" sz="2000" i="1" dirty="0">
                <a:solidFill>
                  <a:srgbClr val="800000"/>
                </a:solidFill>
              </a:rPr>
              <a:t>it is a righteous thing with God to repay with tribulation those who trouble you</a:t>
            </a:r>
            <a:r>
              <a:rPr lang="en-US" sz="2000" i="1" dirty="0" smtClean="0">
                <a:solidFill>
                  <a:srgbClr val="800000"/>
                </a:solidFill>
              </a:rPr>
              <a:t>, and </a:t>
            </a:r>
            <a:r>
              <a:rPr lang="en-US" sz="2000" i="1" dirty="0">
                <a:solidFill>
                  <a:srgbClr val="800000"/>
                </a:solidFill>
              </a:rPr>
              <a:t>to give you who are troubled rest with us </a:t>
            </a:r>
            <a:r>
              <a:rPr lang="en-US" sz="2000" b="1" i="1" dirty="0">
                <a:solidFill>
                  <a:srgbClr val="800000"/>
                </a:solidFill>
              </a:rPr>
              <a:t>when the </a:t>
            </a:r>
            <a:r>
              <a:rPr lang="en-US" sz="2000" b="1" i="1" u="sng" dirty="0">
                <a:solidFill>
                  <a:srgbClr val="800000"/>
                </a:solidFill>
              </a:rPr>
              <a:t>Lord Jesus is revealed</a:t>
            </a:r>
            <a:r>
              <a:rPr lang="en-US" sz="2000" b="1" i="1" dirty="0">
                <a:solidFill>
                  <a:srgbClr val="800000"/>
                </a:solidFill>
              </a:rPr>
              <a:t> from heaven with His mighty angels</a:t>
            </a:r>
            <a:r>
              <a:rPr lang="en-US" sz="2000" b="1" i="1" dirty="0" smtClean="0">
                <a:solidFill>
                  <a:srgbClr val="800000"/>
                </a:solidFill>
              </a:rPr>
              <a:t>, </a:t>
            </a:r>
            <a:r>
              <a:rPr lang="en-US" sz="2000" b="1" i="1" u="sng" dirty="0" smtClean="0">
                <a:solidFill>
                  <a:srgbClr val="800000"/>
                </a:solidFill>
              </a:rPr>
              <a:t>in </a:t>
            </a:r>
            <a:r>
              <a:rPr lang="en-US" sz="2000" b="1" i="1" u="sng" dirty="0">
                <a:solidFill>
                  <a:srgbClr val="800000"/>
                </a:solidFill>
              </a:rPr>
              <a:t>flaming fire taking vengeance</a:t>
            </a:r>
            <a:r>
              <a:rPr lang="en-US" sz="2000" b="1" i="1" dirty="0">
                <a:solidFill>
                  <a:srgbClr val="800000"/>
                </a:solidFill>
              </a:rPr>
              <a:t> </a:t>
            </a:r>
            <a:r>
              <a:rPr lang="en-US" sz="2000" i="1" dirty="0">
                <a:solidFill>
                  <a:srgbClr val="800000"/>
                </a:solidFill>
              </a:rPr>
              <a:t>on those who do not know God, and on those who do not obey the gospel of our Lord Jesus Christ</a:t>
            </a:r>
            <a:r>
              <a:rPr lang="en-US" sz="2000" i="1" dirty="0" smtClean="0">
                <a:solidFill>
                  <a:srgbClr val="800000"/>
                </a:solidFill>
              </a:rPr>
              <a:t>.  These </a:t>
            </a:r>
            <a:r>
              <a:rPr lang="en-US" sz="2000" i="1" dirty="0">
                <a:solidFill>
                  <a:srgbClr val="800000"/>
                </a:solidFill>
              </a:rPr>
              <a:t>shall be </a:t>
            </a:r>
            <a:r>
              <a:rPr lang="en-US" sz="2000" b="1" i="1" dirty="0">
                <a:solidFill>
                  <a:srgbClr val="800000"/>
                </a:solidFill>
              </a:rPr>
              <a:t>punished with everlasting destruction from the presence of the Lord </a:t>
            </a:r>
            <a:r>
              <a:rPr lang="en-US" sz="2000" i="1" dirty="0">
                <a:solidFill>
                  <a:srgbClr val="800000"/>
                </a:solidFill>
              </a:rPr>
              <a:t>and from the glory of His power</a:t>
            </a:r>
            <a:r>
              <a:rPr lang="en-US" sz="2000" i="1" dirty="0" smtClean="0">
                <a:solidFill>
                  <a:srgbClr val="800000"/>
                </a:solidFill>
              </a:rPr>
              <a:t>, </a:t>
            </a:r>
            <a:r>
              <a:rPr lang="en-US" sz="2000" b="1" i="1" dirty="0" smtClean="0">
                <a:solidFill>
                  <a:srgbClr val="800000"/>
                </a:solidFill>
              </a:rPr>
              <a:t>when </a:t>
            </a:r>
            <a:r>
              <a:rPr lang="en-US" sz="2000" b="1" i="1" dirty="0">
                <a:solidFill>
                  <a:srgbClr val="800000"/>
                </a:solidFill>
              </a:rPr>
              <a:t>He comes, </a:t>
            </a:r>
            <a:r>
              <a:rPr lang="en-US" sz="2000" b="1" i="1" u="sng" dirty="0">
                <a:solidFill>
                  <a:srgbClr val="800000"/>
                </a:solidFill>
              </a:rPr>
              <a:t>in that Day</a:t>
            </a:r>
            <a:r>
              <a:rPr lang="en-US" sz="2000" b="1" i="1" dirty="0">
                <a:solidFill>
                  <a:srgbClr val="800000"/>
                </a:solidFill>
              </a:rPr>
              <a:t>, to be glorified in His saints</a:t>
            </a:r>
            <a:r>
              <a:rPr lang="en-US" sz="2000" i="1" dirty="0">
                <a:solidFill>
                  <a:srgbClr val="800000"/>
                </a:solidFill>
              </a:rPr>
              <a:t> and to be admired among all those who believe, because our testimony among you was believed. </a:t>
            </a:r>
            <a:r>
              <a:rPr lang="en-US" sz="2000" dirty="0" smtClean="0"/>
              <a:t>(</a:t>
            </a:r>
            <a:r>
              <a:rPr lang="en-US" sz="2000" b="1" dirty="0" smtClean="0">
                <a:solidFill>
                  <a:srgbClr val="800000"/>
                </a:solidFill>
              </a:rPr>
              <a:t>2 Thessalonians 1:6-10</a:t>
            </a:r>
            <a:r>
              <a:rPr lang="en-US" sz="20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4011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Ends in Fire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lvl="0" indent="0">
              <a:spcBef>
                <a:spcPts val="100"/>
              </a:spcBef>
              <a:buNone/>
            </a:pPr>
            <a:r>
              <a:rPr lang="en-US" sz="2000" i="1" dirty="0" smtClean="0">
                <a:solidFill>
                  <a:srgbClr val="800000"/>
                </a:solidFill>
              </a:rPr>
              <a:t>But </a:t>
            </a:r>
            <a:r>
              <a:rPr lang="en-US" sz="2000" b="1" i="1" dirty="0">
                <a:solidFill>
                  <a:srgbClr val="800000"/>
                </a:solidFill>
              </a:rPr>
              <a:t>the heavens and the earth </a:t>
            </a:r>
            <a:r>
              <a:rPr lang="en-US" sz="2000" i="1" dirty="0">
                <a:solidFill>
                  <a:srgbClr val="800000"/>
                </a:solidFill>
              </a:rPr>
              <a:t>which are now preserved by the same word</a:t>
            </a:r>
            <a:r>
              <a:rPr lang="en-US" sz="2000" b="1" i="1" dirty="0">
                <a:solidFill>
                  <a:srgbClr val="800000"/>
                </a:solidFill>
              </a:rPr>
              <a:t>, are </a:t>
            </a:r>
            <a:r>
              <a:rPr lang="en-US" sz="2000" b="1" i="1" u="sng" dirty="0">
                <a:solidFill>
                  <a:srgbClr val="800000"/>
                </a:solidFill>
              </a:rPr>
              <a:t>reserved for fire</a:t>
            </a:r>
            <a:r>
              <a:rPr lang="en-US" sz="2000" b="1" i="1" dirty="0">
                <a:solidFill>
                  <a:srgbClr val="800000"/>
                </a:solidFill>
              </a:rPr>
              <a:t> until </a:t>
            </a:r>
            <a:r>
              <a:rPr lang="en-US" sz="2000" b="1" i="1" u="sng" dirty="0">
                <a:solidFill>
                  <a:srgbClr val="800000"/>
                </a:solidFill>
              </a:rPr>
              <a:t>the day of judgment and perdition of ungodly men</a:t>
            </a:r>
            <a:r>
              <a:rPr lang="en-US" sz="2000" i="1" dirty="0" smtClean="0">
                <a:solidFill>
                  <a:srgbClr val="800000"/>
                </a:solidFill>
              </a:rPr>
              <a:t>.  But</a:t>
            </a:r>
            <a:r>
              <a:rPr lang="en-US" sz="2000" i="1" dirty="0">
                <a:solidFill>
                  <a:srgbClr val="800000"/>
                </a:solidFill>
              </a:rPr>
              <a:t>, beloved, do not forget this one thing, that with the Lord one day is as a thousand years, and a thousand years as one day</a:t>
            </a:r>
            <a:r>
              <a:rPr lang="en-US" sz="2000" i="1" dirty="0" smtClean="0">
                <a:solidFill>
                  <a:srgbClr val="800000"/>
                </a:solidFill>
              </a:rPr>
              <a:t>.  The </a:t>
            </a:r>
            <a:r>
              <a:rPr lang="en-US" sz="2000" i="1" dirty="0">
                <a:solidFill>
                  <a:srgbClr val="800000"/>
                </a:solidFill>
              </a:rPr>
              <a:t>Lord is not slack concerning His promise, as some count slackness, but is longsuffering toward us, </a:t>
            </a:r>
            <a:r>
              <a:rPr lang="en-US" sz="2000" b="1" i="1" dirty="0">
                <a:solidFill>
                  <a:srgbClr val="800000"/>
                </a:solidFill>
              </a:rPr>
              <a:t>not willing that any should perish but that </a:t>
            </a:r>
            <a:r>
              <a:rPr lang="en-US" sz="2000" b="1" i="1" u="sng" dirty="0">
                <a:solidFill>
                  <a:srgbClr val="800000"/>
                </a:solidFill>
              </a:rPr>
              <a:t>all should come to repentance</a:t>
            </a:r>
            <a:r>
              <a:rPr lang="en-US" sz="2000" i="1" dirty="0" smtClean="0">
                <a:solidFill>
                  <a:srgbClr val="800000"/>
                </a:solidFill>
              </a:rPr>
              <a:t>.  But </a:t>
            </a:r>
            <a:r>
              <a:rPr lang="en-US" sz="2000" b="1" i="1" dirty="0">
                <a:solidFill>
                  <a:srgbClr val="800000"/>
                </a:solidFill>
              </a:rPr>
              <a:t>the day of the Lord will come </a:t>
            </a:r>
            <a:r>
              <a:rPr lang="en-US" sz="2000" i="1" dirty="0">
                <a:solidFill>
                  <a:srgbClr val="800000"/>
                </a:solidFill>
              </a:rPr>
              <a:t>as a thief in the night, </a:t>
            </a:r>
            <a:r>
              <a:rPr lang="en-US" sz="2000" b="1" i="1" dirty="0">
                <a:solidFill>
                  <a:srgbClr val="800000"/>
                </a:solidFill>
              </a:rPr>
              <a:t>in which the heavens will pass away with a great noise, and the elements will </a:t>
            </a:r>
            <a:r>
              <a:rPr lang="en-US" sz="2000" b="1" i="1" u="sng" dirty="0">
                <a:solidFill>
                  <a:srgbClr val="800000"/>
                </a:solidFill>
              </a:rPr>
              <a:t>melt with fervent heat</a:t>
            </a:r>
            <a:r>
              <a:rPr lang="en-US" sz="2000" b="1" i="1" dirty="0">
                <a:solidFill>
                  <a:srgbClr val="800000"/>
                </a:solidFill>
              </a:rPr>
              <a:t>; both the earth and the works that are in it will be burned up</a:t>
            </a:r>
            <a:r>
              <a:rPr lang="en-US" sz="2000" i="1" dirty="0" smtClean="0">
                <a:solidFill>
                  <a:srgbClr val="800000"/>
                </a:solidFill>
              </a:rPr>
              <a:t>.  Therefore</a:t>
            </a:r>
            <a:r>
              <a:rPr lang="en-US" sz="2000" i="1" dirty="0">
                <a:solidFill>
                  <a:srgbClr val="800000"/>
                </a:solidFill>
              </a:rPr>
              <a:t>, since </a:t>
            </a:r>
            <a:r>
              <a:rPr lang="en-US" sz="2000" b="1" i="1" dirty="0">
                <a:solidFill>
                  <a:srgbClr val="800000"/>
                </a:solidFill>
              </a:rPr>
              <a:t>all these things will be </a:t>
            </a:r>
            <a:r>
              <a:rPr lang="en-US" sz="2000" b="1" i="1" u="sng" dirty="0">
                <a:solidFill>
                  <a:srgbClr val="800000"/>
                </a:solidFill>
              </a:rPr>
              <a:t>dissolved</a:t>
            </a:r>
            <a:r>
              <a:rPr lang="en-US" sz="2000" i="1" dirty="0">
                <a:solidFill>
                  <a:srgbClr val="800000"/>
                </a:solidFill>
              </a:rPr>
              <a:t>, what manner of persons ought you to be in holy conduct and godliness</a:t>
            </a:r>
            <a:r>
              <a:rPr lang="en-US" sz="2000" i="1" dirty="0" smtClean="0">
                <a:solidFill>
                  <a:srgbClr val="800000"/>
                </a:solidFill>
              </a:rPr>
              <a:t>, looking </a:t>
            </a:r>
            <a:r>
              <a:rPr lang="en-US" sz="2000" i="1" dirty="0">
                <a:solidFill>
                  <a:srgbClr val="800000"/>
                </a:solidFill>
              </a:rPr>
              <a:t>for and hastening the coming of </a:t>
            </a:r>
            <a:r>
              <a:rPr lang="en-US" sz="2000" b="1" i="1" dirty="0">
                <a:solidFill>
                  <a:srgbClr val="800000"/>
                </a:solidFill>
              </a:rPr>
              <a:t>the day of God, because of which the heavens will be dissolved, </a:t>
            </a:r>
            <a:r>
              <a:rPr lang="en-US" sz="2000" b="1" i="1" u="sng" dirty="0">
                <a:solidFill>
                  <a:srgbClr val="800000"/>
                </a:solidFill>
              </a:rPr>
              <a:t>being on fire</a:t>
            </a:r>
            <a:r>
              <a:rPr lang="en-US" sz="2000" b="1" i="1" dirty="0">
                <a:solidFill>
                  <a:srgbClr val="800000"/>
                </a:solidFill>
              </a:rPr>
              <a:t>, </a:t>
            </a:r>
            <a:r>
              <a:rPr lang="en-US" sz="2000" b="1" i="1" u="sng" dirty="0">
                <a:solidFill>
                  <a:srgbClr val="800000"/>
                </a:solidFill>
              </a:rPr>
              <a:t>and the elements will melt with fervent heat</a:t>
            </a:r>
            <a:r>
              <a:rPr lang="en-US" sz="2000" i="1" dirty="0" smtClean="0">
                <a:solidFill>
                  <a:srgbClr val="800000"/>
                </a:solidFill>
              </a:rPr>
              <a:t>?  Nevertheless </a:t>
            </a:r>
            <a:r>
              <a:rPr lang="en-US" sz="2000" b="1" i="1" dirty="0">
                <a:solidFill>
                  <a:srgbClr val="800000"/>
                </a:solidFill>
              </a:rPr>
              <a:t>we, according to His promise, look for </a:t>
            </a:r>
            <a:r>
              <a:rPr lang="en-US" sz="2000" b="1" i="1" u="sng" dirty="0">
                <a:solidFill>
                  <a:srgbClr val="800000"/>
                </a:solidFill>
              </a:rPr>
              <a:t>new heavens and a new earth</a:t>
            </a:r>
            <a:r>
              <a:rPr lang="en-US" sz="2000" b="1" i="1" dirty="0">
                <a:solidFill>
                  <a:srgbClr val="800000"/>
                </a:solidFill>
              </a:rPr>
              <a:t> in which righteousness dwells</a:t>
            </a:r>
            <a:r>
              <a:rPr lang="en-US" sz="2000" i="1" dirty="0" smtClean="0">
                <a:solidFill>
                  <a:srgbClr val="800000"/>
                </a:solidFill>
              </a:rPr>
              <a:t>. </a:t>
            </a:r>
            <a:r>
              <a:rPr lang="en-US" sz="2000" dirty="0" smtClean="0"/>
              <a:t>(</a:t>
            </a:r>
            <a:r>
              <a:rPr lang="en-US" sz="2000" b="1" dirty="0" smtClean="0">
                <a:solidFill>
                  <a:srgbClr val="800000"/>
                </a:solidFill>
              </a:rPr>
              <a:t>2 Peter 3:7-13</a:t>
            </a:r>
            <a:r>
              <a:rPr lang="en-US" sz="20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4011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Devil’s Fate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6075" lvl="0" indent="-346075">
              <a:buFont typeface="+mj-lt"/>
              <a:buAutoNum type="arabicPeriod" startAt="10"/>
            </a:pPr>
            <a:r>
              <a:rPr lang="en-US" sz="2000" dirty="0"/>
              <a:t>Does this represent a temporary or eternal judgment?  How do you know?  Please provide supporting Scriptures to reinforce your conclusion.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b="1" i="1" dirty="0">
                <a:solidFill>
                  <a:srgbClr val="800000"/>
                </a:solidFill>
              </a:rPr>
              <a:t>The devil</a:t>
            </a:r>
            <a:r>
              <a:rPr lang="en-US" sz="2000" i="1" dirty="0">
                <a:solidFill>
                  <a:srgbClr val="800000"/>
                </a:solidFill>
              </a:rPr>
              <a:t>, who deceived them, </a:t>
            </a:r>
            <a:r>
              <a:rPr lang="en-US" sz="2000" b="1" i="1" dirty="0">
                <a:solidFill>
                  <a:srgbClr val="800000"/>
                </a:solidFill>
              </a:rPr>
              <a:t>was cast into </a:t>
            </a:r>
            <a:r>
              <a:rPr lang="en-US" sz="2000" b="1" i="1" u="sng" dirty="0">
                <a:solidFill>
                  <a:srgbClr val="800000"/>
                </a:solidFill>
              </a:rPr>
              <a:t>the lake of fire and brimstone</a:t>
            </a:r>
            <a:r>
              <a:rPr lang="en-US" sz="2000" b="1" i="1" dirty="0">
                <a:solidFill>
                  <a:srgbClr val="800000"/>
                </a:solidFill>
              </a:rPr>
              <a:t> where</a:t>
            </a:r>
            <a:r>
              <a:rPr lang="en-US" sz="2000" b="1" i="1" u="sng" dirty="0">
                <a:solidFill>
                  <a:srgbClr val="800000"/>
                </a:solidFill>
              </a:rPr>
              <a:t> the beast and the false prophet are</a:t>
            </a:r>
            <a:r>
              <a:rPr lang="en-US" sz="2000" i="1" dirty="0">
                <a:solidFill>
                  <a:srgbClr val="800000"/>
                </a:solidFill>
              </a:rPr>
              <a:t>. And they will be </a:t>
            </a:r>
            <a:r>
              <a:rPr lang="en-US" sz="2000" b="1" i="1" dirty="0">
                <a:solidFill>
                  <a:srgbClr val="800000"/>
                </a:solidFill>
              </a:rPr>
              <a:t>tormented day and night </a:t>
            </a:r>
            <a:r>
              <a:rPr lang="en-US" sz="2000" b="1" i="1" u="sng" dirty="0">
                <a:solidFill>
                  <a:srgbClr val="800000"/>
                </a:solidFill>
              </a:rPr>
              <a:t>forever and ever</a:t>
            </a:r>
            <a:r>
              <a:rPr lang="en-US" sz="2000" i="1" dirty="0" smtClean="0">
                <a:solidFill>
                  <a:srgbClr val="800000"/>
                </a:solidFill>
              </a:rPr>
              <a:t>. </a:t>
            </a:r>
            <a:r>
              <a:rPr lang="en-US" sz="2000" dirty="0" smtClean="0"/>
              <a:t>(</a:t>
            </a:r>
            <a:r>
              <a:rPr lang="en-US" sz="2000" b="1" dirty="0" smtClean="0">
                <a:solidFill>
                  <a:srgbClr val="800000"/>
                </a:solidFill>
              </a:rPr>
              <a:t>Revelation 20:10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Eternal – not imprisoned, but cast into lake of fire – no return – </a:t>
            </a:r>
            <a:r>
              <a:rPr lang="en-US" sz="2000" i="1" dirty="0" smtClean="0">
                <a:solidFill>
                  <a:srgbClr val="800000"/>
                </a:solidFill>
              </a:rPr>
              <a:t>“forever and ever”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Why would anyone want to share such a place – such a sentence – with the Devil?</a:t>
            </a:r>
          </a:p>
          <a:p>
            <a:pPr marL="0" indent="0">
              <a:buNone/>
            </a:pPr>
            <a:r>
              <a:rPr lang="en-US" sz="2000" i="1" dirty="0" smtClean="0">
                <a:solidFill>
                  <a:srgbClr val="800000"/>
                </a:solidFill>
              </a:rPr>
              <a:t>“‘And </a:t>
            </a:r>
            <a:r>
              <a:rPr lang="en-US" sz="2000" i="1" dirty="0">
                <a:solidFill>
                  <a:srgbClr val="800000"/>
                </a:solidFill>
              </a:rPr>
              <a:t>cast the unprofitable servant into the </a:t>
            </a:r>
            <a:r>
              <a:rPr lang="en-US" sz="2000" b="1" i="1" dirty="0">
                <a:solidFill>
                  <a:srgbClr val="800000"/>
                </a:solidFill>
              </a:rPr>
              <a:t>outer darkness</a:t>
            </a:r>
            <a:r>
              <a:rPr lang="en-US" sz="2000" i="1" dirty="0">
                <a:solidFill>
                  <a:srgbClr val="800000"/>
                </a:solidFill>
              </a:rPr>
              <a:t>. There will be </a:t>
            </a:r>
            <a:r>
              <a:rPr lang="en-US" sz="2000" b="1" i="1" dirty="0">
                <a:solidFill>
                  <a:srgbClr val="800000"/>
                </a:solidFill>
              </a:rPr>
              <a:t>weeping</a:t>
            </a:r>
            <a:r>
              <a:rPr lang="en-US" sz="2000" i="1" dirty="0">
                <a:solidFill>
                  <a:srgbClr val="800000"/>
                </a:solidFill>
              </a:rPr>
              <a:t> and </a:t>
            </a:r>
            <a:r>
              <a:rPr lang="en-US" sz="2000" b="1" i="1" dirty="0">
                <a:solidFill>
                  <a:srgbClr val="800000"/>
                </a:solidFill>
              </a:rPr>
              <a:t>gnashing of teeth</a:t>
            </a:r>
            <a:r>
              <a:rPr lang="en-US" sz="2000" i="1" dirty="0" smtClean="0">
                <a:solidFill>
                  <a:srgbClr val="800000"/>
                </a:solidFill>
              </a:rPr>
              <a:t>.’  When </a:t>
            </a:r>
            <a:r>
              <a:rPr lang="en-US" sz="2000" i="1" dirty="0">
                <a:solidFill>
                  <a:srgbClr val="800000"/>
                </a:solidFill>
              </a:rPr>
              <a:t>the Son of Man comes in His glory, and all the holy angels with Him, then He will sit on the throne of His glory</a:t>
            </a:r>
            <a:r>
              <a:rPr lang="en-US" sz="2000" i="1" dirty="0" smtClean="0">
                <a:solidFill>
                  <a:srgbClr val="800000"/>
                </a:solidFill>
              </a:rPr>
              <a:t>.  … Then </a:t>
            </a:r>
            <a:r>
              <a:rPr lang="en-US" sz="2000" i="1" dirty="0">
                <a:solidFill>
                  <a:srgbClr val="800000"/>
                </a:solidFill>
              </a:rPr>
              <a:t>He will also say to those on the left </a:t>
            </a:r>
            <a:r>
              <a:rPr lang="en-US" sz="2000" i="1" dirty="0" smtClean="0">
                <a:solidFill>
                  <a:srgbClr val="800000"/>
                </a:solidFill>
              </a:rPr>
              <a:t>hand, ‘</a:t>
            </a:r>
            <a:r>
              <a:rPr lang="en-US" sz="2000" b="1" i="1" dirty="0" smtClean="0">
                <a:solidFill>
                  <a:srgbClr val="800000"/>
                </a:solidFill>
              </a:rPr>
              <a:t>Depart </a:t>
            </a:r>
            <a:r>
              <a:rPr lang="en-US" sz="2000" b="1" i="1" dirty="0">
                <a:solidFill>
                  <a:srgbClr val="800000"/>
                </a:solidFill>
              </a:rPr>
              <a:t>from Me, you cursed, into the everlasting fire </a:t>
            </a:r>
            <a:r>
              <a:rPr lang="en-US" sz="2000" b="1" i="1" u="sng" dirty="0">
                <a:solidFill>
                  <a:srgbClr val="800000"/>
                </a:solidFill>
              </a:rPr>
              <a:t>prepared for the devil and his </a:t>
            </a:r>
            <a:r>
              <a:rPr lang="en-US" sz="2000" b="1" i="1" u="sng" dirty="0" smtClean="0">
                <a:solidFill>
                  <a:srgbClr val="800000"/>
                </a:solidFill>
              </a:rPr>
              <a:t>angels</a:t>
            </a:r>
            <a:r>
              <a:rPr lang="en-US" sz="2000" b="1" i="1" dirty="0" smtClean="0">
                <a:solidFill>
                  <a:srgbClr val="800000"/>
                </a:solidFill>
              </a:rPr>
              <a:t>’</a:t>
            </a:r>
            <a:r>
              <a:rPr lang="en-US" sz="2000" i="1" dirty="0" smtClean="0">
                <a:solidFill>
                  <a:srgbClr val="800000"/>
                </a:solidFill>
              </a:rPr>
              <a:t> … And </a:t>
            </a:r>
            <a:r>
              <a:rPr lang="en-US" sz="2000" i="1" dirty="0">
                <a:solidFill>
                  <a:srgbClr val="800000"/>
                </a:solidFill>
              </a:rPr>
              <a:t>these will go away into </a:t>
            </a:r>
            <a:r>
              <a:rPr lang="en-US" sz="2000" b="1" i="1" dirty="0">
                <a:solidFill>
                  <a:srgbClr val="800000"/>
                </a:solidFill>
              </a:rPr>
              <a:t>everlasting punishment</a:t>
            </a:r>
            <a:r>
              <a:rPr lang="en-US" sz="2000" i="1" dirty="0">
                <a:solidFill>
                  <a:srgbClr val="800000"/>
                </a:solidFill>
              </a:rPr>
              <a:t>, but the righteous into eternal life</a:t>
            </a:r>
            <a:r>
              <a:rPr lang="en-US" sz="2000" i="1" dirty="0" smtClean="0">
                <a:solidFill>
                  <a:srgbClr val="800000"/>
                </a:solidFill>
              </a:rPr>
              <a:t>.” </a:t>
            </a:r>
            <a:r>
              <a:rPr lang="en-US" sz="2000" dirty="0"/>
              <a:t>(</a:t>
            </a:r>
            <a:r>
              <a:rPr lang="en-US" sz="2000" b="1" dirty="0">
                <a:solidFill>
                  <a:srgbClr val="800000"/>
                </a:solidFill>
              </a:rPr>
              <a:t>Matthew </a:t>
            </a:r>
            <a:r>
              <a:rPr lang="en-US" sz="2000" b="1" dirty="0" smtClean="0">
                <a:solidFill>
                  <a:srgbClr val="800000"/>
                </a:solidFill>
              </a:rPr>
              <a:t>25:30-46</a:t>
            </a:r>
            <a:r>
              <a:rPr lang="en-US" sz="20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3567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The Millennium</a:t>
            </a:r>
          </a:p>
          <a:p>
            <a:r>
              <a:rPr lang="en-US" dirty="0" smtClean="0"/>
              <a:t>Revelation 20:1-6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52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Explanation of the Millennium?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1313" lvl="0" indent="-341313">
              <a:buFont typeface="+mj-lt"/>
              <a:buAutoNum type="arabicPeriod" startAt="6"/>
            </a:pPr>
            <a:r>
              <a:rPr lang="en-US" sz="2000" dirty="0"/>
              <a:t>Which of the millennial views best fit the context?  Why?</a:t>
            </a:r>
            <a:endParaRPr lang="en-US" sz="2000" dirty="0" smtClean="0"/>
          </a:p>
          <a:p>
            <a:pPr marL="346075" indent="-346075">
              <a:buFont typeface="+mj-lt"/>
              <a:buAutoNum type="alphaUcPeriod"/>
            </a:pPr>
            <a:r>
              <a:rPr lang="en-US" sz="2000" b="1" dirty="0"/>
              <a:t>Premillennial</a:t>
            </a:r>
            <a:r>
              <a:rPr lang="en-US" sz="2000" dirty="0"/>
              <a:t> </a:t>
            </a:r>
            <a:r>
              <a:rPr lang="en-US" sz="2000" dirty="0" smtClean="0"/>
              <a:t>(</a:t>
            </a:r>
            <a:r>
              <a:rPr lang="en-US" sz="2000" b="1" dirty="0" smtClean="0"/>
              <a:t>Dispensational</a:t>
            </a:r>
            <a:r>
              <a:rPr lang="en-US" sz="2000" dirty="0" smtClean="0"/>
              <a:t> and </a:t>
            </a:r>
            <a:r>
              <a:rPr lang="en-US" sz="2000" b="1" dirty="0" smtClean="0"/>
              <a:t>Historical</a:t>
            </a:r>
            <a:r>
              <a:rPr lang="en-US" sz="2000" dirty="0" smtClean="0"/>
              <a:t>) – Jesus </a:t>
            </a:r>
            <a:r>
              <a:rPr lang="en-US" sz="2000" dirty="0"/>
              <a:t>returns </a:t>
            </a:r>
            <a:r>
              <a:rPr lang="en-US" sz="2000" b="1" i="1" dirty="0"/>
              <a:t>before</a:t>
            </a:r>
            <a:r>
              <a:rPr lang="en-US" sz="2000" dirty="0"/>
              <a:t> literal 1000 year reign.  </a:t>
            </a:r>
            <a:r>
              <a:rPr lang="en-US" sz="2000" dirty="0" smtClean="0"/>
              <a:t>Can be dispensational (i.e., Jews are restored as special nation again).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42" y="2011680"/>
            <a:ext cx="7734300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84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Explanation of the Millennium?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1313" lvl="0" indent="-341313">
              <a:buFont typeface="+mj-lt"/>
              <a:buAutoNum type="arabicPeriod" startAt="6"/>
            </a:pPr>
            <a:r>
              <a:rPr lang="en-US" sz="2000" dirty="0"/>
              <a:t>Which of the millennial views best fit the context?  Why?</a:t>
            </a:r>
            <a:endParaRPr lang="en-US" sz="2000" dirty="0" smtClean="0"/>
          </a:p>
          <a:p>
            <a:pPr marL="346075" indent="-346075">
              <a:buFont typeface="+mj-lt"/>
              <a:buAutoNum type="alphaUcPeriod"/>
            </a:pPr>
            <a:r>
              <a:rPr lang="en-US" sz="2000" b="1" dirty="0"/>
              <a:t>Premillennial</a:t>
            </a:r>
            <a:r>
              <a:rPr lang="en-US" sz="2000" dirty="0"/>
              <a:t> </a:t>
            </a:r>
            <a:r>
              <a:rPr lang="en-US" sz="2000" dirty="0" smtClean="0"/>
              <a:t>(</a:t>
            </a:r>
            <a:r>
              <a:rPr lang="en-US" sz="2000" b="1" dirty="0" smtClean="0"/>
              <a:t>Dispensational</a:t>
            </a:r>
            <a:r>
              <a:rPr lang="en-US" sz="2000" dirty="0" smtClean="0"/>
              <a:t> and </a:t>
            </a:r>
            <a:r>
              <a:rPr lang="en-US" sz="2000" b="1" dirty="0" smtClean="0"/>
              <a:t>Historical</a:t>
            </a:r>
            <a:r>
              <a:rPr lang="en-US" sz="2000" dirty="0" smtClean="0"/>
              <a:t>) – Jesus </a:t>
            </a:r>
            <a:r>
              <a:rPr lang="en-US" sz="2000" dirty="0"/>
              <a:t>returns </a:t>
            </a:r>
            <a:r>
              <a:rPr lang="en-US" sz="2000" b="1" i="1" dirty="0"/>
              <a:t>before</a:t>
            </a:r>
            <a:r>
              <a:rPr lang="en-US" sz="2000" dirty="0"/>
              <a:t> literal 1000 year reign.  May be </a:t>
            </a:r>
            <a:r>
              <a:rPr lang="en-US" sz="2000" dirty="0" smtClean="0"/>
              <a:t>dispensational (i.e., Jews are restored as special nation again).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64" y="2011680"/>
            <a:ext cx="770572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31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Explanation of the Millennium?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1313" lvl="0" indent="-341313">
              <a:buFont typeface="+mj-lt"/>
              <a:buAutoNum type="arabicPeriod" startAt="6"/>
            </a:pPr>
            <a:r>
              <a:rPr lang="en-US" sz="2000" dirty="0"/>
              <a:t>Which of the millennial views best fit the context?  Why?</a:t>
            </a:r>
            <a:endParaRPr lang="en-US" sz="2000" dirty="0" smtClean="0"/>
          </a:p>
          <a:p>
            <a:pPr marL="341313" indent="-341313">
              <a:buFont typeface="+mj-lt"/>
              <a:buAutoNum type="alphaUcPeriod" startAt="2"/>
            </a:pPr>
            <a:r>
              <a:rPr lang="en-US" sz="2000" b="1" dirty="0" smtClean="0"/>
              <a:t>Postmillennial</a:t>
            </a:r>
            <a:r>
              <a:rPr lang="en-US" sz="2000" dirty="0" smtClean="0"/>
              <a:t> </a:t>
            </a:r>
            <a:r>
              <a:rPr lang="en-US" sz="2000" dirty="0"/>
              <a:t>– Jesus returns </a:t>
            </a:r>
            <a:r>
              <a:rPr lang="en-US" sz="2000" b="1" i="1" dirty="0"/>
              <a:t>after</a:t>
            </a:r>
            <a:r>
              <a:rPr lang="en-US" sz="2000" dirty="0"/>
              <a:t> literal 1000 year </a:t>
            </a:r>
            <a:r>
              <a:rPr lang="en-US" sz="2000" dirty="0" smtClean="0"/>
              <a:t>reign – </a:t>
            </a:r>
            <a:r>
              <a:rPr lang="en-US" sz="2000" b="1" i="1" dirty="0" smtClean="0"/>
              <a:t>utopia</a:t>
            </a:r>
            <a:r>
              <a:rPr lang="en-US" sz="2000" dirty="0"/>
              <a:t> </a:t>
            </a:r>
            <a:r>
              <a:rPr lang="en-US" sz="2000" dirty="0" smtClean="0"/>
              <a:t>to </a:t>
            </a:r>
            <a:r>
              <a:rPr lang="en-US" sz="2000" b="1" i="1" dirty="0" smtClean="0"/>
              <a:t>heaven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836" y="1827496"/>
            <a:ext cx="6772275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270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Explanation of the Millennium?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1313" lvl="0" indent="-341313">
              <a:buFont typeface="+mj-lt"/>
              <a:buAutoNum type="arabicPeriod" startAt="6"/>
            </a:pPr>
            <a:r>
              <a:rPr lang="en-US" sz="2000" dirty="0"/>
              <a:t>Which of the millennial views best fit the context?  Why?</a:t>
            </a:r>
            <a:endParaRPr lang="en-US" sz="2000" dirty="0" smtClean="0"/>
          </a:p>
          <a:p>
            <a:pPr marL="341313" indent="-341313">
              <a:buFont typeface="+mj-lt"/>
              <a:buAutoNum type="alphaUcPeriod" startAt="3"/>
            </a:pPr>
            <a:r>
              <a:rPr lang="en-US" sz="2000" b="1" dirty="0" smtClean="0"/>
              <a:t>Amillennial</a:t>
            </a:r>
            <a:r>
              <a:rPr lang="en-US" sz="2000" dirty="0" smtClean="0"/>
              <a:t> </a:t>
            </a:r>
            <a:r>
              <a:rPr lang="en-US" sz="2000" dirty="0"/>
              <a:t>– 1000 year reign is </a:t>
            </a:r>
            <a:r>
              <a:rPr lang="en-US" sz="2000" b="1" i="1" dirty="0"/>
              <a:t>symbolic</a:t>
            </a:r>
            <a:r>
              <a:rPr lang="en-US" sz="2000" dirty="0"/>
              <a:t>, long, indefinite time.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25" y="1914456"/>
            <a:ext cx="6762750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270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Explanation of the Millennium?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1313" lvl="0" indent="-341313">
              <a:buFont typeface="+mj-lt"/>
              <a:buAutoNum type="arabicPeriod" startAt="6"/>
            </a:pPr>
            <a:r>
              <a:rPr lang="en-US" sz="2000" dirty="0"/>
              <a:t>Which of the millennial views best fit the context?  Why?</a:t>
            </a:r>
            <a:endParaRPr lang="en-US" sz="2000" dirty="0" smtClean="0"/>
          </a:p>
          <a:p>
            <a:pPr marL="346075" indent="-346075">
              <a:buFont typeface="+mj-lt"/>
              <a:buAutoNum type="alphaUcPeriod"/>
            </a:pPr>
            <a:r>
              <a:rPr lang="en-US" sz="2000" b="1" dirty="0"/>
              <a:t>Premillennial</a:t>
            </a:r>
            <a:r>
              <a:rPr lang="en-US" sz="2000" dirty="0"/>
              <a:t> </a:t>
            </a:r>
            <a:r>
              <a:rPr lang="en-US" sz="2000" dirty="0" smtClean="0"/>
              <a:t>(</a:t>
            </a:r>
            <a:r>
              <a:rPr lang="en-US" sz="2000" b="1" dirty="0" smtClean="0"/>
              <a:t>Dispensational</a:t>
            </a:r>
            <a:r>
              <a:rPr lang="en-US" sz="2000" dirty="0" smtClean="0"/>
              <a:t> and </a:t>
            </a:r>
            <a:r>
              <a:rPr lang="en-US" sz="2000" b="1" dirty="0" smtClean="0"/>
              <a:t>Historical</a:t>
            </a:r>
            <a:r>
              <a:rPr lang="en-US" sz="2000" dirty="0" smtClean="0"/>
              <a:t>) – Jesus </a:t>
            </a:r>
            <a:r>
              <a:rPr lang="en-US" sz="2000" dirty="0"/>
              <a:t>returns </a:t>
            </a:r>
            <a:r>
              <a:rPr lang="en-US" sz="2000" b="1" i="1" dirty="0"/>
              <a:t>before</a:t>
            </a:r>
            <a:r>
              <a:rPr lang="en-US" sz="2000" dirty="0"/>
              <a:t> literal 1000 year reign.  May be </a:t>
            </a:r>
            <a:r>
              <a:rPr lang="en-US" sz="2000" dirty="0" smtClean="0"/>
              <a:t>dispensational (i.e., Jews are restored as special nation again).</a:t>
            </a:r>
          </a:p>
          <a:p>
            <a:pPr marL="688975" lvl="1" indent="-346075"/>
            <a:r>
              <a:rPr lang="en-US" sz="1600" dirty="0" smtClean="0"/>
              <a:t>Principally literal interpretation ignores that book introduces itself as symbolic (</a:t>
            </a:r>
            <a:r>
              <a:rPr lang="en-US" sz="1600" b="1" dirty="0" smtClean="0">
                <a:solidFill>
                  <a:srgbClr val="800000"/>
                </a:solidFill>
              </a:rPr>
              <a:t>1:1</a:t>
            </a:r>
            <a:r>
              <a:rPr lang="en-US" sz="1600" dirty="0" smtClean="0"/>
              <a:t>).</a:t>
            </a:r>
          </a:p>
          <a:p>
            <a:pPr marL="688975" lvl="1" indent="-346075"/>
            <a:r>
              <a:rPr lang="en-US" sz="1600" dirty="0" smtClean="0"/>
              <a:t>Arbitrarily switches between literal and figurative interpretations, abandoning consistency.</a:t>
            </a:r>
          </a:p>
          <a:p>
            <a:pPr marL="688975" lvl="1" indent="-346075"/>
            <a:r>
              <a:rPr lang="en-US" sz="1600" dirty="0" smtClean="0"/>
              <a:t>Principally futurist application ignores that the book’s events </a:t>
            </a:r>
            <a:r>
              <a:rPr lang="en-US" sz="1600" i="1" dirty="0" smtClean="0">
                <a:solidFill>
                  <a:srgbClr val="800000"/>
                </a:solidFill>
              </a:rPr>
              <a:t>“must </a:t>
            </a:r>
            <a:r>
              <a:rPr lang="en-US" sz="1600" b="1" i="1" dirty="0" smtClean="0">
                <a:solidFill>
                  <a:srgbClr val="800000"/>
                </a:solidFill>
              </a:rPr>
              <a:t>shortly</a:t>
            </a:r>
            <a:r>
              <a:rPr lang="en-US" sz="1600" i="1" dirty="0" smtClean="0">
                <a:solidFill>
                  <a:srgbClr val="800000"/>
                </a:solidFill>
              </a:rPr>
              <a:t> take place”</a:t>
            </a:r>
            <a:r>
              <a:rPr lang="en-US" sz="1600" dirty="0" smtClean="0"/>
              <a:t> (</a:t>
            </a:r>
            <a:r>
              <a:rPr lang="en-US" sz="1600" b="1" dirty="0" smtClean="0">
                <a:solidFill>
                  <a:srgbClr val="800000"/>
                </a:solidFill>
              </a:rPr>
              <a:t>1:1</a:t>
            </a:r>
            <a:r>
              <a:rPr lang="en-US" sz="1600" dirty="0" smtClean="0"/>
              <a:t>).</a:t>
            </a:r>
          </a:p>
          <a:p>
            <a:pPr marL="688975" lvl="1" indent="-346075"/>
            <a:r>
              <a:rPr lang="en-US" sz="1600" dirty="0" smtClean="0"/>
              <a:t>Future application of </a:t>
            </a:r>
            <a:r>
              <a:rPr lang="en-US" sz="1600" i="1" dirty="0" smtClean="0">
                <a:solidFill>
                  <a:srgbClr val="800000"/>
                </a:solidFill>
              </a:rPr>
              <a:t>“tribulation”</a:t>
            </a:r>
            <a:r>
              <a:rPr lang="en-US" sz="1600" dirty="0" smtClean="0">
                <a:solidFill>
                  <a:srgbClr val="800000"/>
                </a:solidFill>
              </a:rPr>
              <a:t> </a:t>
            </a:r>
            <a:r>
              <a:rPr lang="en-US" sz="1600" dirty="0" smtClean="0"/>
              <a:t>and </a:t>
            </a:r>
            <a:r>
              <a:rPr lang="en-US" sz="1600" i="1" dirty="0" smtClean="0">
                <a:solidFill>
                  <a:srgbClr val="800000"/>
                </a:solidFill>
              </a:rPr>
              <a:t>“kingdom” </a:t>
            </a:r>
            <a:r>
              <a:rPr lang="en-US" sz="1600" dirty="0" smtClean="0"/>
              <a:t>ignores immediate association (</a:t>
            </a:r>
            <a:r>
              <a:rPr lang="en-US" sz="1600" b="1" dirty="0" smtClean="0">
                <a:solidFill>
                  <a:srgbClr val="800000"/>
                </a:solidFill>
              </a:rPr>
              <a:t>1:9</a:t>
            </a:r>
            <a:r>
              <a:rPr lang="en-US" sz="1600" dirty="0" smtClean="0"/>
              <a:t>).</a:t>
            </a:r>
          </a:p>
          <a:p>
            <a:pPr marL="688975" lvl="1" indent="-346075"/>
            <a:r>
              <a:rPr lang="en-US" sz="1600" dirty="0" smtClean="0"/>
              <a:t>Overlooks Jews are no longer God’s special people (</a:t>
            </a:r>
            <a:r>
              <a:rPr lang="en-US" sz="1600" b="1" dirty="0" smtClean="0">
                <a:solidFill>
                  <a:srgbClr val="800000"/>
                </a:solidFill>
              </a:rPr>
              <a:t>Rom. 9:6; 11:1-32; </a:t>
            </a:r>
            <a:r>
              <a:rPr lang="en-US" sz="1600" b="1" dirty="0" err="1" smtClean="0">
                <a:solidFill>
                  <a:srgbClr val="800000"/>
                </a:solidFill>
              </a:rPr>
              <a:t>Zec</a:t>
            </a:r>
            <a:r>
              <a:rPr lang="en-US" sz="1600" b="1" dirty="0" smtClean="0">
                <a:solidFill>
                  <a:srgbClr val="800000"/>
                </a:solidFill>
              </a:rPr>
              <a:t>. 11:6-14; Acts 10:34</a:t>
            </a:r>
            <a:r>
              <a:rPr lang="en-US" sz="1600" dirty="0" smtClean="0"/>
              <a:t>).</a:t>
            </a:r>
          </a:p>
          <a:p>
            <a:pPr marL="688975" lvl="1" indent="-346075"/>
            <a:r>
              <a:rPr lang="en-US" sz="1600" dirty="0" smtClean="0"/>
              <a:t>Ignores that the church is the kingdom of God and saints are in it now (</a:t>
            </a:r>
            <a:r>
              <a:rPr lang="en-US" sz="1600" b="1" dirty="0" smtClean="0">
                <a:solidFill>
                  <a:srgbClr val="800000"/>
                </a:solidFill>
              </a:rPr>
              <a:t>Col. 1:13</a:t>
            </a:r>
            <a:r>
              <a:rPr lang="en-US" sz="1600" dirty="0" smtClean="0"/>
              <a:t>).</a:t>
            </a:r>
          </a:p>
          <a:p>
            <a:pPr marL="688975" lvl="1" indent="-346075"/>
            <a:r>
              <a:rPr lang="en-US" sz="1600" dirty="0" smtClean="0"/>
              <a:t>Passage does not mention essential elements:  (1) Second coming of Christ (2) Bodily resurrection (3) Reign of Christ on earth (4) Literal throne of David (5) Jerusalem of Palestine (6) Conversion of Jews (7)  Church on earth.</a:t>
            </a:r>
          </a:p>
          <a:p>
            <a:pPr marL="688975" lvl="1" indent="-346075"/>
            <a:r>
              <a:rPr lang="en-US" sz="1600" dirty="0" smtClean="0"/>
              <a:t>Not to mention it makes almost all major prophets, minor prophets, Jesus, and the apostles to be false prophets (</a:t>
            </a:r>
            <a:r>
              <a:rPr lang="en-US" sz="1600" b="1" dirty="0" smtClean="0">
                <a:solidFill>
                  <a:srgbClr val="800000"/>
                </a:solidFill>
              </a:rPr>
              <a:t>Matthew 4:12-17; 10:1-7</a:t>
            </a:r>
            <a:r>
              <a:rPr lang="en-US" sz="1600" dirty="0" smtClean="0"/>
              <a:t>).</a:t>
            </a:r>
          </a:p>
          <a:p>
            <a:pPr marL="688975" lvl="1" indent="-346075"/>
            <a:r>
              <a:rPr lang="en-US" sz="1600" dirty="0" smtClean="0"/>
              <a:t>It also depicts God as less than Sovereign since Jews could thwart His promise.</a:t>
            </a:r>
            <a:endParaRPr lang="en-US" sz="2000" dirty="0"/>
          </a:p>
          <a:p>
            <a:pPr marL="346075" indent="-346075">
              <a:buFont typeface="+mj-lt"/>
              <a:buAutoNum type="alphaUcPeriod"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68234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Explanation of the Millennium?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1313" lvl="0" indent="-341313">
              <a:buFont typeface="+mj-lt"/>
              <a:buAutoNum type="arabicPeriod" startAt="6"/>
            </a:pPr>
            <a:r>
              <a:rPr lang="en-US" sz="2000" dirty="0"/>
              <a:t>Which of the millennial views best fit the context?  Why?</a:t>
            </a:r>
            <a:endParaRPr lang="en-US" sz="2000" dirty="0" smtClean="0"/>
          </a:p>
          <a:p>
            <a:pPr marL="346075" indent="-346075">
              <a:buFont typeface="+mj-lt"/>
              <a:buAutoNum type="alphaUcPeriod"/>
            </a:pPr>
            <a:r>
              <a:rPr lang="en-US" sz="2000" b="1" dirty="0"/>
              <a:t>Premillennial</a:t>
            </a:r>
            <a:r>
              <a:rPr lang="en-US" sz="2000" dirty="0"/>
              <a:t> </a:t>
            </a:r>
            <a:r>
              <a:rPr lang="en-US" sz="2000" dirty="0" smtClean="0"/>
              <a:t>(</a:t>
            </a:r>
            <a:r>
              <a:rPr lang="en-US" sz="2000" b="1" dirty="0" smtClean="0"/>
              <a:t>Dispensational</a:t>
            </a:r>
            <a:r>
              <a:rPr lang="en-US" sz="2000" dirty="0" smtClean="0"/>
              <a:t> and </a:t>
            </a:r>
            <a:r>
              <a:rPr lang="en-US" sz="2000" b="1" dirty="0" smtClean="0"/>
              <a:t>Historical</a:t>
            </a:r>
            <a:r>
              <a:rPr lang="en-US" sz="2000" dirty="0" smtClean="0"/>
              <a:t>) – Jesus </a:t>
            </a:r>
            <a:r>
              <a:rPr lang="en-US" sz="2000" dirty="0"/>
              <a:t>returns </a:t>
            </a:r>
            <a:r>
              <a:rPr lang="en-US" sz="2000" b="1" i="1" dirty="0"/>
              <a:t>before</a:t>
            </a:r>
            <a:r>
              <a:rPr lang="en-US" sz="2000" dirty="0"/>
              <a:t> literal 1000 year reign.  May be </a:t>
            </a:r>
            <a:r>
              <a:rPr lang="en-US" sz="2000" dirty="0" smtClean="0"/>
              <a:t>dispensational (i.e., Jews are restored as special nation again</a:t>
            </a:r>
            <a:r>
              <a:rPr lang="en-US" sz="2000" dirty="0" smtClean="0"/>
              <a:t>).</a:t>
            </a:r>
          </a:p>
          <a:p>
            <a:pPr marL="346075" indent="-346075">
              <a:buFont typeface="+mj-lt"/>
              <a:buAutoNum type="alphaUcPeriod"/>
            </a:pPr>
            <a:r>
              <a:rPr lang="en-US" sz="2000" b="1" dirty="0"/>
              <a:t>Postmillennial</a:t>
            </a:r>
            <a:r>
              <a:rPr lang="en-US" sz="2000" dirty="0"/>
              <a:t> – Jesus returns </a:t>
            </a:r>
            <a:r>
              <a:rPr lang="en-US" sz="2000" b="1" i="1" dirty="0"/>
              <a:t>after</a:t>
            </a:r>
            <a:r>
              <a:rPr lang="en-US" sz="2000" dirty="0"/>
              <a:t> literal 1000 year reign – </a:t>
            </a:r>
            <a:r>
              <a:rPr lang="en-US" sz="2000" b="1" i="1" dirty="0"/>
              <a:t>utopia</a:t>
            </a:r>
            <a:r>
              <a:rPr lang="en-US" sz="2000" dirty="0"/>
              <a:t> to </a:t>
            </a:r>
            <a:r>
              <a:rPr lang="en-US" sz="2000" b="1" i="1" dirty="0"/>
              <a:t>heaven</a:t>
            </a:r>
            <a:r>
              <a:rPr lang="en-US" sz="2000" dirty="0" smtClean="0"/>
              <a:t>.</a:t>
            </a:r>
            <a:endParaRPr lang="en-US" sz="2000" dirty="0" smtClean="0"/>
          </a:p>
          <a:p>
            <a:pPr marL="688975" lvl="1" indent="-346075"/>
            <a:r>
              <a:rPr lang="en-US" sz="1600" dirty="0" smtClean="0"/>
              <a:t>Shares the same fundamental failures of the Premillennial position because of its literal interpretation and postponed fulfillments of the prophets, including Jesus and the apostles.</a:t>
            </a:r>
          </a:p>
          <a:p>
            <a:pPr marL="688975" lvl="1" indent="-346075"/>
            <a:r>
              <a:rPr lang="en-US" sz="1600" dirty="0" smtClean="0"/>
              <a:t>Additionally, ignores many NT passages saying that things will generally get worse over time, not better (</a:t>
            </a:r>
            <a:r>
              <a:rPr lang="en-US" sz="1600" b="1" dirty="0">
                <a:solidFill>
                  <a:srgbClr val="800000"/>
                </a:solidFill>
              </a:rPr>
              <a:t>2 Timothy 3:1-13; 4:1-4; Luke 13:23-24; Matthew 7:13-14</a:t>
            </a:r>
            <a:r>
              <a:rPr lang="en-US" sz="1600" dirty="0" smtClean="0"/>
              <a:t>).</a:t>
            </a:r>
            <a:endParaRPr lang="en-US" sz="1600" dirty="0"/>
          </a:p>
          <a:p>
            <a:pPr marL="688975" lvl="1" indent="-346075"/>
            <a:r>
              <a:rPr lang="en-US" sz="1600" dirty="0" smtClean="0"/>
              <a:t>Furthermore, ignores the immediate context which indicates that Satan will have control of the vast majority of the world.  Christians will be in the stark minority, not dominating majority (</a:t>
            </a:r>
            <a:r>
              <a:rPr lang="en-US" sz="1600" b="1" dirty="0" smtClean="0">
                <a:solidFill>
                  <a:srgbClr val="800000"/>
                </a:solidFill>
              </a:rPr>
              <a:t>20:8-9</a:t>
            </a:r>
            <a:r>
              <a:rPr lang="en-US" sz="1600" dirty="0" smtClean="0"/>
              <a:t>).</a:t>
            </a:r>
          </a:p>
          <a:p>
            <a:pPr marL="341313" indent="-341313">
              <a:buFont typeface="+mj-lt"/>
              <a:buAutoNum type="alphaUcPeriod" startAt="3"/>
            </a:pPr>
            <a:r>
              <a:rPr lang="en-US" sz="2000" b="1" dirty="0"/>
              <a:t>Amillennial</a:t>
            </a:r>
            <a:r>
              <a:rPr lang="en-US" sz="2000" dirty="0"/>
              <a:t> – 1000 year reign is </a:t>
            </a:r>
            <a:r>
              <a:rPr lang="en-US" sz="2000" b="1" i="1" dirty="0"/>
              <a:t>symbolic</a:t>
            </a:r>
            <a:r>
              <a:rPr lang="en-US" sz="2000" dirty="0"/>
              <a:t>, long, indefinite time</a:t>
            </a:r>
            <a:r>
              <a:rPr lang="en-US" sz="2000" dirty="0" smtClean="0"/>
              <a:t>.</a:t>
            </a:r>
          </a:p>
          <a:p>
            <a:pPr marL="684213" lvl="1" indent="-341313"/>
            <a:r>
              <a:rPr lang="en-US" sz="1600" dirty="0" smtClean="0"/>
              <a:t>Best fits symbolic nature of the book and matches immediate fulfillment of OT &amp; NT prophets.</a:t>
            </a:r>
            <a:endParaRPr lang="en-US" sz="16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75643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Explanation of the Millennium?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spcBef>
                <a:spcPts val="200"/>
              </a:spcBef>
            </a:pPr>
            <a:r>
              <a:rPr lang="en-US" sz="2000" dirty="0" smtClean="0"/>
              <a:t>Early saints and martyrs overcame the Devil through the martyr spirit (</a:t>
            </a:r>
            <a:r>
              <a:rPr lang="en-US" sz="2000" b="1" dirty="0" smtClean="0">
                <a:solidFill>
                  <a:srgbClr val="800000"/>
                </a:solidFill>
              </a:rPr>
              <a:t>12:11</a:t>
            </a:r>
            <a:r>
              <a:rPr lang="en-US" sz="2000" dirty="0" smtClean="0"/>
              <a:t>).</a:t>
            </a:r>
          </a:p>
          <a:p>
            <a:pPr>
              <a:spcBef>
                <a:spcPts val="200"/>
              </a:spcBef>
            </a:pPr>
            <a:r>
              <a:rPr lang="en-US" sz="2000" dirty="0" smtClean="0"/>
              <a:t>Based on Jesus’ victory and the saints overcoming through Him (</a:t>
            </a:r>
            <a:r>
              <a:rPr lang="en-US" sz="2000" b="1" dirty="0" smtClean="0">
                <a:solidFill>
                  <a:srgbClr val="800000"/>
                </a:solidFill>
              </a:rPr>
              <a:t>12:11</a:t>
            </a:r>
            <a:r>
              <a:rPr lang="en-US" sz="2000" dirty="0" smtClean="0"/>
              <a:t>), God made a judgment in favor of Christ and His saints (</a:t>
            </a:r>
            <a:r>
              <a:rPr lang="en-US" sz="2000" b="1" dirty="0" smtClean="0">
                <a:solidFill>
                  <a:srgbClr val="800000"/>
                </a:solidFill>
              </a:rPr>
              <a:t>Dan. 7</a:t>
            </a:r>
            <a:r>
              <a:rPr lang="en-US" sz="2000" dirty="0" smtClean="0"/>
              <a:t>; compare, </a:t>
            </a:r>
            <a:r>
              <a:rPr lang="en-US" sz="2000" b="1" dirty="0" smtClean="0">
                <a:solidFill>
                  <a:srgbClr val="800000"/>
                </a:solidFill>
              </a:rPr>
              <a:t>Job 1-2, 42; </a:t>
            </a:r>
            <a:r>
              <a:rPr lang="en-US" sz="2000" b="1" dirty="0" err="1" smtClean="0">
                <a:solidFill>
                  <a:srgbClr val="800000"/>
                </a:solidFill>
              </a:rPr>
              <a:t>Zec</a:t>
            </a:r>
            <a:r>
              <a:rPr lang="en-US" sz="2000" b="1" dirty="0" smtClean="0">
                <a:solidFill>
                  <a:srgbClr val="800000"/>
                </a:solidFill>
              </a:rPr>
              <a:t>. 3</a:t>
            </a:r>
            <a:r>
              <a:rPr lang="en-US" sz="2000" dirty="0" smtClean="0"/>
              <a:t>).</a:t>
            </a:r>
          </a:p>
          <a:p>
            <a:pPr>
              <a:spcBef>
                <a:spcPts val="200"/>
              </a:spcBef>
            </a:pPr>
            <a:r>
              <a:rPr lang="en-US" sz="2000" dirty="0" smtClean="0"/>
              <a:t>Resulted in the destruction of the Devil’s agents – Roman capital, religion, and empire – and reduced power to deceive the nations (</a:t>
            </a:r>
            <a:r>
              <a:rPr lang="en-US" sz="2000" b="1" dirty="0" smtClean="0">
                <a:solidFill>
                  <a:srgbClr val="800000"/>
                </a:solidFill>
              </a:rPr>
              <a:t>Daniel 7; Revelation 17-19</a:t>
            </a:r>
            <a:r>
              <a:rPr lang="en-US" sz="2000" dirty="0" smtClean="0"/>
              <a:t>).</a:t>
            </a:r>
          </a:p>
          <a:p>
            <a:pPr>
              <a:spcBef>
                <a:spcPts val="200"/>
              </a:spcBef>
            </a:pPr>
            <a:r>
              <a:rPr lang="en-US" sz="2000" dirty="0" smtClean="0"/>
              <a:t>As long as Christians maintain that martyr spirit, they can continue to overcome and be a godly influence in the world (</a:t>
            </a:r>
            <a:r>
              <a:rPr lang="en-US" sz="2000" b="1" dirty="0" smtClean="0">
                <a:solidFill>
                  <a:srgbClr val="800000"/>
                </a:solidFill>
              </a:rPr>
              <a:t>Matthew 5:13-15</a:t>
            </a:r>
            <a:r>
              <a:rPr lang="en-US" sz="2000" dirty="0" smtClean="0"/>
              <a:t>).</a:t>
            </a:r>
          </a:p>
          <a:p>
            <a:pPr>
              <a:spcBef>
                <a:spcPts val="200"/>
              </a:spcBef>
            </a:pPr>
            <a:r>
              <a:rPr lang="en-US" sz="2000" dirty="0" smtClean="0"/>
              <a:t>However, when mankind’s potential is fully tapped (symbolic of millennium) – Christians can no longer influence the world – there is </a:t>
            </a:r>
            <a:r>
              <a:rPr lang="en-US" sz="2000" i="1" dirty="0" smtClean="0">
                <a:solidFill>
                  <a:srgbClr val="800000"/>
                </a:solidFill>
              </a:rPr>
              <a:t>“no remedy”</a:t>
            </a:r>
            <a:r>
              <a:rPr lang="en-US" sz="2000" dirty="0" smtClean="0">
                <a:solidFill>
                  <a:srgbClr val="800000"/>
                </a:solidFill>
              </a:rPr>
              <a:t> </a:t>
            </a:r>
            <a:r>
              <a:rPr lang="en-US" sz="2000" dirty="0" smtClean="0"/>
              <a:t>(</a:t>
            </a:r>
            <a:r>
              <a:rPr lang="en-US" sz="2000" b="1" dirty="0" smtClean="0">
                <a:solidFill>
                  <a:srgbClr val="800000"/>
                </a:solidFill>
              </a:rPr>
              <a:t>2 Chr. 36:15-16; Gen. 15:16; Jer. 7:13-16; </a:t>
            </a:r>
            <a:r>
              <a:rPr lang="en-US" sz="2000" b="1" dirty="0" err="1" smtClean="0">
                <a:solidFill>
                  <a:srgbClr val="800000"/>
                </a:solidFill>
              </a:rPr>
              <a:t>Eze</a:t>
            </a:r>
            <a:r>
              <a:rPr lang="en-US" sz="2000" b="1" dirty="0" smtClean="0">
                <a:solidFill>
                  <a:srgbClr val="800000"/>
                </a:solidFill>
              </a:rPr>
              <a:t>. 14:13-23</a:t>
            </a:r>
            <a:r>
              <a:rPr lang="en-US" sz="2000" dirty="0" smtClean="0"/>
              <a:t>)  –  the time will come for the end.</a:t>
            </a:r>
          </a:p>
          <a:p>
            <a:pPr>
              <a:spcBef>
                <a:spcPts val="200"/>
              </a:spcBef>
            </a:pPr>
            <a:r>
              <a:rPr lang="en-US" sz="2000" dirty="0" smtClean="0"/>
              <a:t>Compare to Noah (</a:t>
            </a:r>
            <a:r>
              <a:rPr lang="en-US" sz="2000" b="1" dirty="0" smtClean="0">
                <a:solidFill>
                  <a:srgbClr val="800000"/>
                </a:solidFill>
              </a:rPr>
              <a:t>Genesis 6:5-7:1</a:t>
            </a:r>
            <a:r>
              <a:rPr lang="en-US" sz="2000" dirty="0" smtClean="0"/>
              <a:t>) and Lot (</a:t>
            </a:r>
            <a:r>
              <a:rPr lang="en-US" sz="2000" b="1" dirty="0" smtClean="0">
                <a:solidFill>
                  <a:srgbClr val="800000"/>
                </a:solidFill>
              </a:rPr>
              <a:t>Genesis 18:20-32; 19:16-29</a:t>
            </a:r>
            <a:r>
              <a:rPr lang="en-US" sz="2000" dirty="0" smtClean="0"/>
              <a:t>).</a:t>
            </a:r>
          </a:p>
          <a:p>
            <a:pPr>
              <a:spcBef>
                <a:spcPts val="200"/>
              </a:spcBef>
            </a:pPr>
            <a:r>
              <a:rPr lang="en-US" sz="2000" dirty="0" smtClean="0"/>
              <a:t>The Devil will have one last chance to prove himself when loosed.</a:t>
            </a:r>
          </a:p>
          <a:p>
            <a:pPr>
              <a:spcBef>
                <a:spcPts val="200"/>
              </a:spcBef>
            </a:pPr>
            <a:r>
              <a:rPr lang="en-US" sz="2000" dirty="0" smtClean="0"/>
              <a:t>But, it will be God and His people who are again sanctified (</a:t>
            </a:r>
            <a:r>
              <a:rPr lang="en-US" sz="2000" b="1" dirty="0" smtClean="0">
                <a:solidFill>
                  <a:srgbClr val="800000"/>
                </a:solidFill>
              </a:rPr>
              <a:t>Ezekiel 38-39</a:t>
            </a:r>
            <a:r>
              <a:rPr lang="en-US" sz="2000" dirty="0" smtClean="0"/>
              <a:t>).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0247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_lion_of_the_tribe_of_judah-still-16x9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the_lion_of_the_tribe_of_judah-still-16x9</Template>
  <TotalTime>35692</TotalTime>
  <Words>2381</Words>
  <Application>Microsoft Office PowerPoint</Application>
  <PresentationFormat>On-screen Show (16:9)</PresentationFormat>
  <Paragraphs>132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Trebuchet MS</vt:lpstr>
      <vt:lpstr>Impact</vt:lpstr>
      <vt:lpstr>Times New Roman</vt:lpstr>
      <vt:lpstr>Wingdings</vt:lpstr>
      <vt:lpstr>Calibri</vt:lpstr>
      <vt:lpstr>the_lion_of_the_tribe_of_judah-still-16x9</vt:lpstr>
      <vt:lpstr>Revelation Defending God and Encouraging His Saints</vt:lpstr>
      <vt:lpstr>PowerPoint Presentation</vt:lpstr>
      <vt:lpstr>Best Explanation of the Millennium?</vt:lpstr>
      <vt:lpstr>Best Explanation of the Millennium?</vt:lpstr>
      <vt:lpstr>Best Explanation of the Millennium?</vt:lpstr>
      <vt:lpstr>Best Explanation of the Millennium?</vt:lpstr>
      <vt:lpstr>Best Explanation of the Millennium?</vt:lpstr>
      <vt:lpstr>Best Explanation of the Millennium?</vt:lpstr>
      <vt:lpstr>Best Explanation of the Millennium?</vt:lpstr>
      <vt:lpstr>Timeline of Revelation</vt:lpstr>
      <vt:lpstr>PowerPoint Presentation</vt:lpstr>
      <vt:lpstr>Satan &amp; the World …</vt:lpstr>
      <vt:lpstr>Gog and Magog – Ezekiel 38-39</vt:lpstr>
      <vt:lpstr>Gog and Magog – Ezekiel 38-39</vt:lpstr>
      <vt:lpstr>… versus Christianity</vt:lpstr>
      <vt:lpstr>Ends in Fire</vt:lpstr>
      <vt:lpstr>Ends in Fire</vt:lpstr>
      <vt:lpstr>Ends in Fire</vt:lpstr>
      <vt:lpstr>The Devil’s Fate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C. Trevor Bowen</dc:creator>
  <cp:lastModifiedBy>C. Trevor Bowen</cp:lastModifiedBy>
  <cp:revision>4848</cp:revision>
  <cp:lastPrinted>2017-06-25T13:51:32Z</cp:lastPrinted>
  <dcterms:created xsi:type="dcterms:W3CDTF">2017-04-01T00:42:32Z</dcterms:created>
  <dcterms:modified xsi:type="dcterms:W3CDTF">2017-06-29T03:48:52Z</dcterms:modified>
</cp:coreProperties>
</file>