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1"/>
  </p:notesMasterIdLst>
  <p:handoutMasterIdLst>
    <p:handoutMasterId r:id="rId52"/>
  </p:handoutMasterIdLst>
  <p:sldIdLst>
    <p:sldId id="576" r:id="rId2"/>
    <p:sldId id="589" r:id="rId3"/>
    <p:sldId id="596" r:id="rId4"/>
    <p:sldId id="597" r:id="rId5"/>
    <p:sldId id="598" r:id="rId6"/>
    <p:sldId id="645" r:id="rId7"/>
    <p:sldId id="599" r:id="rId8"/>
    <p:sldId id="600" r:id="rId9"/>
    <p:sldId id="601" r:id="rId10"/>
    <p:sldId id="656" r:id="rId11"/>
    <p:sldId id="603" r:id="rId12"/>
    <p:sldId id="605" r:id="rId13"/>
    <p:sldId id="606" r:id="rId14"/>
    <p:sldId id="607" r:id="rId15"/>
    <p:sldId id="611" r:id="rId16"/>
    <p:sldId id="612" r:id="rId17"/>
    <p:sldId id="613" r:id="rId18"/>
    <p:sldId id="615" r:id="rId19"/>
    <p:sldId id="651" r:id="rId20"/>
    <p:sldId id="653" r:id="rId21"/>
    <p:sldId id="654" r:id="rId22"/>
    <p:sldId id="652" r:id="rId23"/>
    <p:sldId id="616" r:id="rId24"/>
    <p:sldId id="618" r:id="rId25"/>
    <p:sldId id="619" r:id="rId26"/>
    <p:sldId id="620" r:id="rId27"/>
    <p:sldId id="657" r:id="rId28"/>
    <p:sldId id="622" r:id="rId29"/>
    <p:sldId id="623" r:id="rId30"/>
    <p:sldId id="646" r:id="rId31"/>
    <p:sldId id="626" r:id="rId32"/>
    <p:sldId id="628" r:id="rId33"/>
    <p:sldId id="629" r:id="rId34"/>
    <p:sldId id="635" r:id="rId35"/>
    <p:sldId id="630" r:id="rId36"/>
    <p:sldId id="634" r:id="rId37"/>
    <p:sldId id="636" r:id="rId38"/>
    <p:sldId id="638" r:id="rId39"/>
    <p:sldId id="639" r:id="rId40"/>
    <p:sldId id="641" r:id="rId41"/>
    <p:sldId id="642" r:id="rId42"/>
    <p:sldId id="658" r:id="rId43"/>
    <p:sldId id="644" r:id="rId44"/>
    <p:sldId id="647" r:id="rId45"/>
    <p:sldId id="648" r:id="rId46"/>
    <p:sldId id="650" r:id="rId47"/>
    <p:sldId id="655" r:id="rId48"/>
    <p:sldId id="649" r:id="rId49"/>
    <p:sldId id="659" r:id="rId50"/>
  </p:sldIdLst>
  <p:sldSz cx="9144000" cy="5143500" type="screen16x9"/>
  <p:notesSz cx="7102475" cy="9369425"/>
  <p:embeddedFontLst>
    <p:embeddedFont>
      <p:font typeface="Calibri" panose="020F0502020204030204" pitchFamily="34" charset="0"/>
      <p:regular r:id="rId53"/>
      <p:bold r:id="rId54"/>
      <p:italic r:id="rId55"/>
      <p:boldItalic r:id="rId56"/>
    </p:embeddedFont>
    <p:embeddedFont>
      <p:font typeface="Trebuchet MS" panose="020B0603020202020204" pitchFamily="34" charset="0"/>
      <p:regular r:id="rId57"/>
      <p:bold r:id="rId58"/>
      <p:italic r:id="rId59"/>
      <p:boldItalic r:id="rId60"/>
    </p:embeddedFont>
    <p:embeddedFont>
      <p:font typeface="Impact" panose="020B0806030902050204" pitchFamily="34"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1B1B6B"/>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660"/>
  </p:normalViewPr>
  <p:slideViewPr>
    <p:cSldViewPr snapToGrid="0" snapToObjects="1">
      <p:cViewPr>
        <p:scale>
          <a:sx n="140" d="100"/>
          <a:sy n="140" d="100"/>
        </p:scale>
        <p:origin x="-246" y="-246"/>
      </p:cViewPr>
      <p:guideLst>
        <p:guide orient="horz" pos="1620"/>
        <p:guide pos="28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6BA463D2-8CFA-42C7-9E7A-A254791D8B3F}" type="datetimeFigureOut">
              <a:rPr lang="en-US" smtClean="0"/>
              <a:t>8/13/2017</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5C2E47C3-C2AB-4CB0-BBCD-723064B2B264}" type="slidenum">
              <a:rPr lang="en-US" smtClean="0"/>
              <a:t>‹#›</a:t>
            </a:fld>
            <a:endParaRPr lang="en-US"/>
          </a:p>
        </p:txBody>
      </p:sp>
    </p:spTree>
    <p:extLst>
      <p:ext uri="{BB962C8B-B14F-4D97-AF65-F5344CB8AC3E}">
        <p14:creationId xmlns:p14="http://schemas.microsoft.com/office/powerpoint/2010/main" val="9279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8313"/>
          </a:xfrm>
          <a:prstGeom prst="rect">
            <a:avLst/>
          </a:prstGeom>
        </p:spPr>
        <p:txBody>
          <a:bodyPr vert="horz" lIns="91440" tIns="45720" rIns="91440" bIns="45720" rtlCol="0"/>
          <a:lstStyle>
            <a:lvl1pPr algn="r">
              <a:defRPr sz="1200"/>
            </a:lvl1pPr>
          </a:lstStyle>
          <a:p>
            <a:fld id="{20B09D3B-D414-449C-B505-68698A20A20D}" type="datetimeFigureOut">
              <a:rPr lang="en-US" smtClean="0"/>
              <a:t>8/13/2017</a:t>
            </a:fld>
            <a:endParaRPr lang="en-US"/>
          </a:p>
        </p:txBody>
      </p:sp>
      <p:sp>
        <p:nvSpPr>
          <p:cNvPr id="4" name="Slide Image Placeholder 3"/>
          <p:cNvSpPr>
            <a:spLocks noGrp="1" noRot="1" noChangeAspect="1"/>
          </p:cNvSpPr>
          <p:nvPr>
            <p:ph type="sldImg" idx="2"/>
          </p:nvPr>
        </p:nvSpPr>
        <p:spPr>
          <a:xfrm>
            <a:off x="428625" y="703263"/>
            <a:ext cx="6245225" cy="3513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49763"/>
            <a:ext cx="5683250" cy="421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525"/>
            <a:ext cx="3078163"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899525"/>
            <a:ext cx="3078163" cy="468313"/>
          </a:xfrm>
          <a:prstGeom prst="rect">
            <a:avLst/>
          </a:prstGeom>
        </p:spPr>
        <p:txBody>
          <a:bodyPr vert="horz" lIns="91440" tIns="45720" rIns="91440" bIns="45720" rtlCol="0" anchor="b"/>
          <a:lstStyle>
            <a:lvl1pPr algn="r">
              <a:defRPr sz="1200"/>
            </a:lvl1pPr>
          </a:lstStyle>
          <a:p>
            <a:fld id="{D9106257-F59A-4451-B33C-571F0B039292}" type="slidenum">
              <a:rPr lang="en-US" smtClean="0"/>
              <a:t>‹#›</a:t>
            </a:fld>
            <a:endParaRPr lang="en-US"/>
          </a:p>
        </p:txBody>
      </p:sp>
    </p:spTree>
    <p:extLst>
      <p:ext uri="{BB962C8B-B14F-4D97-AF65-F5344CB8AC3E}">
        <p14:creationId xmlns:p14="http://schemas.microsoft.com/office/powerpoint/2010/main" val="41168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smtClean="0"/>
              <a:t>Add Your Title</a:t>
            </a:r>
            <a:endParaRPr lang="en-US" dirty="0"/>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3630400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75000"/>
            <a:lum/>
            <a:extLst>
              <a:ext uri="{BEBA8EAE-BF5A-486C-A8C5-ECC9F3942E4B}">
                <a14:imgProps xmlns:a14="http://schemas.microsoft.com/office/drawing/2010/main">
                  <a14:imgLayer r:embed="rId11">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21 – </a:t>
            </a:r>
            <a:r>
              <a:rPr lang="en-US" sz="1800" dirty="0" smtClean="0"/>
              <a:t>The Millennium and Eternal Judgment</a:t>
            </a:r>
            <a:endParaRPr lang="en-US" sz="1800" b="1" dirty="0"/>
          </a:p>
        </p:txBody>
      </p:sp>
    </p:spTree>
    <p:extLst>
      <p:ext uri="{BB962C8B-B14F-4D97-AF65-F5344CB8AC3E}">
        <p14:creationId xmlns:p14="http://schemas.microsoft.com/office/powerpoint/2010/main" val="1618967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New Heavens and New Earth”</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But </a:t>
            </a:r>
            <a:r>
              <a:rPr lang="en-US" sz="2000" b="1" i="1" dirty="0">
                <a:solidFill>
                  <a:srgbClr val="800000"/>
                </a:solidFill>
              </a:rPr>
              <a:t>the heavens and the earth which are now preserved by the same word, are </a:t>
            </a:r>
            <a:r>
              <a:rPr lang="en-US" sz="2000" b="1" i="1" u="sng" dirty="0">
                <a:solidFill>
                  <a:srgbClr val="800000"/>
                </a:solidFill>
              </a:rPr>
              <a:t>reserved for fire until the day of judgment</a:t>
            </a:r>
            <a:r>
              <a:rPr lang="en-US" sz="2000" b="1" i="1" dirty="0">
                <a:solidFill>
                  <a:srgbClr val="800000"/>
                </a:solidFill>
              </a:rPr>
              <a:t> and perdition of ungodly men</a:t>
            </a:r>
            <a:r>
              <a:rPr lang="en-US" sz="2000" i="1" dirty="0" smtClean="0">
                <a:solidFill>
                  <a:srgbClr val="800000"/>
                </a:solidFill>
              </a:rPr>
              <a:t>.  But</a:t>
            </a:r>
            <a:r>
              <a:rPr lang="en-US" sz="2000" i="1" dirty="0">
                <a:solidFill>
                  <a:srgbClr val="800000"/>
                </a:solidFill>
              </a:rPr>
              <a:t>, beloved, do not forget this one thing, that with the Lord one day is as a thousand years, and a thousand years as one day</a:t>
            </a:r>
            <a:r>
              <a:rPr lang="en-US" sz="2000" i="1" dirty="0" smtClean="0">
                <a:solidFill>
                  <a:srgbClr val="800000"/>
                </a:solidFill>
              </a:rPr>
              <a:t>.  The </a:t>
            </a:r>
            <a:r>
              <a:rPr lang="en-US" sz="2000" i="1" dirty="0">
                <a:solidFill>
                  <a:srgbClr val="800000"/>
                </a:solidFill>
              </a:rPr>
              <a:t>Lord is not slack concerning His promise, as some count slackness, but is longsuffering toward us, not willing that any should perish but that all should come to repentance</a:t>
            </a:r>
            <a:r>
              <a:rPr lang="en-US" sz="2000" i="1" dirty="0" smtClean="0">
                <a:solidFill>
                  <a:srgbClr val="800000"/>
                </a:solidFill>
              </a:rPr>
              <a:t>.  But </a:t>
            </a:r>
            <a:r>
              <a:rPr lang="en-US" sz="2000" b="1" i="1" dirty="0">
                <a:solidFill>
                  <a:srgbClr val="800000"/>
                </a:solidFill>
              </a:rPr>
              <a:t>the day of the Lord will come </a:t>
            </a:r>
            <a:r>
              <a:rPr lang="en-US" sz="2000" i="1" dirty="0">
                <a:solidFill>
                  <a:srgbClr val="800000"/>
                </a:solidFill>
              </a:rPr>
              <a:t>as a thief in the night, in which </a:t>
            </a:r>
            <a:r>
              <a:rPr lang="en-US" sz="2000" b="1" i="1" dirty="0">
                <a:solidFill>
                  <a:srgbClr val="800000"/>
                </a:solidFill>
              </a:rPr>
              <a:t>the heavens will </a:t>
            </a:r>
            <a:r>
              <a:rPr lang="en-US" sz="2000" b="1" i="1" u="sng" dirty="0">
                <a:solidFill>
                  <a:srgbClr val="800000"/>
                </a:solidFill>
              </a:rPr>
              <a:t>pass away with a great noise</a:t>
            </a:r>
            <a:r>
              <a:rPr lang="en-US" sz="2000" i="1" dirty="0">
                <a:solidFill>
                  <a:srgbClr val="800000"/>
                </a:solidFill>
              </a:rPr>
              <a:t>, and </a:t>
            </a:r>
            <a:r>
              <a:rPr lang="en-US" sz="2000" b="1" i="1" dirty="0">
                <a:solidFill>
                  <a:srgbClr val="800000"/>
                </a:solidFill>
              </a:rPr>
              <a:t>the elements will </a:t>
            </a:r>
            <a:r>
              <a:rPr lang="en-US" sz="2000" b="1" i="1" u="sng" dirty="0">
                <a:solidFill>
                  <a:srgbClr val="800000"/>
                </a:solidFill>
              </a:rPr>
              <a:t>melt with fervent heat</a:t>
            </a:r>
            <a:r>
              <a:rPr lang="en-US" sz="2000" i="1" dirty="0">
                <a:solidFill>
                  <a:srgbClr val="800000"/>
                </a:solidFill>
              </a:rPr>
              <a:t>; both </a:t>
            </a:r>
            <a:r>
              <a:rPr lang="en-US" sz="2000" b="1" i="1" dirty="0">
                <a:solidFill>
                  <a:srgbClr val="800000"/>
                </a:solidFill>
              </a:rPr>
              <a:t>the earth and the works that are in it will be </a:t>
            </a:r>
            <a:r>
              <a:rPr lang="en-US" sz="2000" b="1" i="1" u="sng" dirty="0">
                <a:solidFill>
                  <a:srgbClr val="800000"/>
                </a:solidFill>
              </a:rPr>
              <a:t>burned up</a:t>
            </a:r>
            <a:r>
              <a:rPr lang="en-US" sz="2000" i="1" dirty="0" smtClean="0">
                <a:solidFill>
                  <a:srgbClr val="800000"/>
                </a:solidFill>
              </a:rPr>
              <a:t>.  Therefore</a:t>
            </a:r>
            <a:r>
              <a:rPr lang="en-US" sz="2000" i="1" dirty="0">
                <a:solidFill>
                  <a:srgbClr val="800000"/>
                </a:solidFill>
              </a:rPr>
              <a:t>, since all these things will be dissolved, what manner of persons ought you to be in holy conduct and godliness</a:t>
            </a:r>
            <a:r>
              <a:rPr lang="en-US" sz="2000" i="1" dirty="0" smtClean="0">
                <a:solidFill>
                  <a:srgbClr val="800000"/>
                </a:solidFill>
              </a:rPr>
              <a:t>, looking </a:t>
            </a:r>
            <a:r>
              <a:rPr lang="en-US" sz="2000" i="1" dirty="0">
                <a:solidFill>
                  <a:srgbClr val="800000"/>
                </a:solidFill>
              </a:rPr>
              <a:t>for and hastening the coming of the day of God, because of which </a:t>
            </a:r>
            <a:r>
              <a:rPr lang="en-US" sz="2000" b="1" i="1" dirty="0">
                <a:solidFill>
                  <a:srgbClr val="800000"/>
                </a:solidFill>
              </a:rPr>
              <a:t>the heavens will be </a:t>
            </a:r>
            <a:r>
              <a:rPr lang="en-US" sz="2000" b="1" i="1" u="sng" dirty="0">
                <a:solidFill>
                  <a:srgbClr val="800000"/>
                </a:solidFill>
              </a:rPr>
              <a:t>dissolved</a:t>
            </a:r>
            <a:r>
              <a:rPr lang="en-US" sz="2000" b="1" i="1" dirty="0">
                <a:solidFill>
                  <a:srgbClr val="800000"/>
                </a:solidFill>
              </a:rPr>
              <a:t>, being </a:t>
            </a:r>
            <a:r>
              <a:rPr lang="en-US" sz="2000" b="1" i="1" u="sng" dirty="0">
                <a:solidFill>
                  <a:srgbClr val="800000"/>
                </a:solidFill>
              </a:rPr>
              <a:t>on fire</a:t>
            </a:r>
            <a:r>
              <a:rPr lang="en-US" sz="2000" b="1" i="1" dirty="0">
                <a:solidFill>
                  <a:srgbClr val="800000"/>
                </a:solidFill>
              </a:rPr>
              <a:t>, and the elements will </a:t>
            </a:r>
            <a:r>
              <a:rPr lang="en-US" sz="2000" b="1" i="1" u="sng" dirty="0">
                <a:solidFill>
                  <a:srgbClr val="800000"/>
                </a:solidFill>
              </a:rPr>
              <a:t>melt with fervent heat</a:t>
            </a:r>
            <a:r>
              <a:rPr lang="en-US" sz="2000" i="1" dirty="0" smtClean="0">
                <a:solidFill>
                  <a:srgbClr val="800000"/>
                </a:solidFill>
              </a:rPr>
              <a:t>?  Nevertheless </a:t>
            </a:r>
            <a:r>
              <a:rPr lang="en-US" sz="2000" i="1" dirty="0">
                <a:solidFill>
                  <a:srgbClr val="800000"/>
                </a:solidFill>
              </a:rPr>
              <a:t>we, according to His promise, </a:t>
            </a:r>
            <a:r>
              <a:rPr lang="en-US" sz="2000" b="1" i="1" dirty="0">
                <a:solidFill>
                  <a:srgbClr val="800000"/>
                </a:solidFill>
              </a:rPr>
              <a:t>look for </a:t>
            </a:r>
            <a:r>
              <a:rPr lang="en-US" sz="2000" b="1" i="1" u="sng" dirty="0">
                <a:solidFill>
                  <a:srgbClr val="800000"/>
                </a:solidFill>
              </a:rPr>
              <a:t>new heavens and a new earth</a:t>
            </a:r>
            <a:r>
              <a:rPr lang="en-US" sz="2000" b="1" i="1" dirty="0">
                <a:solidFill>
                  <a:srgbClr val="800000"/>
                </a:solidFill>
              </a:rPr>
              <a:t> in which righteousness dwells</a:t>
            </a:r>
            <a:r>
              <a:rPr lang="en-US" sz="2000" dirty="0"/>
              <a:t>. </a:t>
            </a:r>
            <a:r>
              <a:rPr lang="en-US" sz="2000" dirty="0" smtClean="0"/>
              <a:t>(</a:t>
            </a:r>
            <a:r>
              <a:rPr lang="en-US" sz="2000" b="1" dirty="0" smtClean="0">
                <a:solidFill>
                  <a:srgbClr val="800000"/>
                </a:solidFill>
              </a:rPr>
              <a:t>2 Peter 3:7-13</a:t>
            </a:r>
            <a:r>
              <a:rPr lang="en-US" sz="2000" dirty="0" smtClean="0"/>
              <a:t>)</a:t>
            </a:r>
          </a:p>
          <a:p>
            <a:pPr marL="0" indent="0">
              <a:buNone/>
            </a:pPr>
            <a:endParaRPr lang="en-US" sz="2000" dirty="0"/>
          </a:p>
        </p:txBody>
      </p:sp>
    </p:spTree>
    <p:extLst>
      <p:ext uri="{BB962C8B-B14F-4D97-AF65-F5344CB8AC3E}">
        <p14:creationId xmlns:p14="http://schemas.microsoft.com/office/powerpoint/2010/main" val="297028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Jerusalem and Its Tabernacle</a:t>
            </a:r>
            <a:endParaRPr lang="en-US" dirty="0"/>
          </a:p>
        </p:txBody>
      </p:sp>
      <p:sp>
        <p:nvSpPr>
          <p:cNvPr id="3" name="Content Placeholder 2"/>
          <p:cNvSpPr>
            <a:spLocks noGrp="1"/>
          </p:cNvSpPr>
          <p:nvPr>
            <p:ph sz="quarter" idx="10"/>
          </p:nvPr>
        </p:nvSpPr>
        <p:spPr/>
        <p:txBody>
          <a:bodyPr/>
          <a:lstStyle/>
          <a:p>
            <a:pPr marL="346075" indent="-346075">
              <a:spcBef>
                <a:spcPts val="100"/>
              </a:spcBef>
              <a:buFont typeface="+mj-lt"/>
              <a:buAutoNum type="arabicPeriod" startAt="2"/>
            </a:pPr>
            <a:r>
              <a:rPr lang="en-US" sz="1900" dirty="0"/>
              <a:t>What is special about the new dwelling place?  Who else will be there?</a:t>
            </a:r>
            <a:endParaRPr lang="en-US" sz="1900" dirty="0" smtClean="0"/>
          </a:p>
          <a:p>
            <a:pPr marL="0" lvl="0" indent="0">
              <a:spcBef>
                <a:spcPts val="100"/>
              </a:spcBef>
              <a:buNone/>
            </a:pPr>
            <a:r>
              <a:rPr lang="en-US" sz="1900" i="1" dirty="0">
                <a:solidFill>
                  <a:srgbClr val="800000"/>
                </a:solidFill>
              </a:rPr>
              <a:t>Then I, John, saw </a:t>
            </a:r>
            <a:r>
              <a:rPr lang="en-US" sz="1900" b="1" i="1" dirty="0">
                <a:solidFill>
                  <a:srgbClr val="800000"/>
                </a:solidFill>
              </a:rPr>
              <a:t>the holy city, New Jerusalem, coming down out of heaven</a:t>
            </a:r>
            <a:r>
              <a:rPr lang="en-US" sz="1900" i="1" dirty="0">
                <a:solidFill>
                  <a:srgbClr val="800000"/>
                </a:solidFill>
              </a:rPr>
              <a:t> from God, </a:t>
            </a:r>
            <a:r>
              <a:rPr lang="en-US" sz="1900" b="1" i="1" dirty="0">
                <a:solidFill>
                  <a:srgbClr val="800000"/>
                </a:solidFill>
              </a:rPr>
              <a:t>prepared as a </a:t>
            </a:r>
            <a:r>
              <a:rPr lang="en-US" sz="1900" b="1" i="1" u="sng" dirty="0">
                <a:solidFill>
                  <a:srgbClr val="800000"/>
                </a:solidFill>
              </a:rPr>
              <a:t>bride</a:t>
            </a:r>
            <a:r>
              <a:rPr lang="en-US" sz="1900" b="1" i="1" dirty="0">
                <a:solidFill>
                  <a:srgbClr val="800000"/>
                </a:solidFill>
              </a:rPr>
              <a:t> adorned for her husband</a:t>
            </a:r>
            <a:r>
              <a:rPr lang="en-US" sz="1900" i="1" dirty="0" smtClean="0">
                <a:solidFill>
                  <a:srgbClr val="800000"/>
                </a:solidFill>
              </a:rPr>
              <a:t>.  And </a:t>
            </a:r>
            <a:r>
              <a:rPr lang="en-US" sz="1900" i="1" dirty="0">
                <a:solidFill>
                  <a:srgbClr val="800000"/>
                </a:solidFill>
              </a:rPr>
              <a:t>I heard a loud voice from heaven saying, </a:t>
            </a:r>
            <a:r>
              <a:rPr lang="en-US" sz="1900" i="1" dirty="0" smtClean="0">
                <a:solidFill>
                  <a:srgbClr val="800000"/>
                </a:solidFill>
              </a:rPr>
              <a:t>“Behold</a:t>
            </a:r>
            <a:r>
              <a:rPr lang="en-US" sz="1900" i="1" dirty="0">
                <a:solidFill>
                  <a:srgbClr val="800000"/>
                </a:solidFill>
              </a:rPr>
              <a:t>, </a:t>
            </a:r>
            <a:r>
              <a:rPr lang="en-US" sz="1900" b="1" i="1" dirty="0">
                <a:solidFill>
                  <a:srgbClr val="800000"/>
                </a:solidFill>
              </a:rPr>
              <a:t>the tabernacle of God is with men</a:t>
            </a:r>
            <a:r>
              <a:rPr lang="en-US" sz="1900" i="1" dirty="0">
                <a:solidFill>
                  <a:srgbClr val="800000"/>
                </a:solidFill>
              </a:rPr>
              <a:t>, and </a:t>
            </a:r>
            <a:r>
              <a:rPr lang="en-US" sz="1900" b="1" i="1" u="sng" dirty="0">
                <a:solidFill>
                  <a:srgbClr val="800000"/>
                </a:solidFill>
              </a:rPr>
              <a:t>He</a:t>
            </a:r>
            <a:r>
              <a:rPr lang="en-US" sz="1900" b="1" i="1" dirty="0">
                <a:solidFill>
                  <a:srgbClr val="800000"/>
                </a:solidFill>
              </a:rPr>
              <a:t> will </a:t>
            </a:r>
            <a:r>
              <a:rPr lang="en-US" sz="1900" b="1" i="1" u="sng" dirty="0">
                <a:solidFill>
                  <a:srgbClr val="800000"/>
                </a:solidFill>
              </a:rPr>
              <a:t>dwell with</a:t>
            </a:r>
            <a:r>
              <a:rPr lang="en-US" sz="1900" b="1" i="1" dirty="0">
                <a:solidFill>
                  <a:srgbClr val="800000"/>
                </a:solidFill>
              </a:rPr>
              <a:t> them</a:t>
            </a:r>
            <a:r>
              <a:rPr lang="en-US" sz="1900" i="1" dirty="0">
                <a:solidFill>
                  <a:srgbClr val="800000"/>
                </a:solidFill>
              </a:rPr>
              <a:t>, and </a:t>
            </a:r>
            <a:r>
              <a:rPr lang="en-US" sz="1900" b="1" i="1" dirty="0">
                <a:solidFill>
                  <a:srgbClr val="800000"/>
                </a:solidFill>
              </a:rPr>
              <a:t>they shall be His people</a:t>
            </a:r>
            <a:r>
              <a:rPr lang="en-US" sz="1900" i="1" dirty="0">
                <a:solidFill>
                  <a:srgbClr val="800000"/>
                </a:solidFill>
              </a:rPr>
              <a:t>. </a:t>
            </a:r>
            <a:r>
              <a:rPr lang="en-US" sz="1900" b="1" i="1" u="sng" dirty="0">
                <a:solidFill>
                  <a:srgbClr val="800000"/>
                </a:solidFill>
              </a:rPr>
              <a:t>God Himself will be with them</a:t>
            </a:r>
            <a:r>
              <a:rPr lang="en-US" sz="1900" i="1" dirty="0">
                <a:solidFill>
                  <a:srgbClr val="800000"/>
                </a:solidFill>
              </a:rPr>
              <a:t> and </a:t>
            </a:r>
            <a:r>
              <a:rPr lang="en-US" sz="1900" b="1" i="1" dirty="0">
                <a:solidFill>
                  <a:srgbClr val="800000"/>
                </a:solidFill>
              </a:rPr>
              <a:t>be their God</a:t>
            </a:r>
            <a:r>
              <a:rPr lang="en-US" sz="1900" i="1" dirty="0" smtClean="0">
                <a:solidFill>
                  <a:srgbClr val="800000"/>
                </a:solidFill>
              </a:rPr>
              <a:t>.” </a:t>
            </a:r>
            <a:r>
              <a:rPr lang="en-US" sz="1900" dirty="0" smtClean="0"/>
              <a:t>(</a:t>
            </a:r>
            <a:r>
              <a:rPr lang="en-US" sz="1900" b="1" dirty="0" smtClean="0">
                <a:solidFill>
                  <a:srgbClr val="800000"/>
                </a:solidFill>
              </a:rPr>
              <a:t>Revelation 21:2-3</a:t>
            </a:r>
            <a:r>
              <a:rPr lang="en-US" sz="1900" dirty="0" smtClean="0"/>
              <a:t>)</a:t>
            </a:r>
          </a:p>
          <a:p>
            <a:pPr>
              <a:spcBef>
                <a:spcPts val="100"/>
              </a:spcBef>
            </a:pPr>
            <a:r>
              <a:rPr lang="en-US" sz="1900" dirty="0" smtClean="0"/>
              <a:t>God’s people have always been looking for </a:t>
            </a:r>
            <a:r>
              <a:rPr lang="en-US" sz="1900" i="1" dirty="0" smtClean="0">
                <a:solidFill>
                  <a:srgbClr val="800000"/>
                </a:solidFill>
              </a:rPr>
              <a:t>“a city”</a:t>
            </a:r>
            <a:r>
              <a:rPr lang="en-US" sz="1900" dirty="0" smtClean="0">
                <a:solidFill>
                  <a:srgbClr val="800000"/>
                </a:solidFill>
              </a:rPr>
              <a:t> </a:t>
            </a:r>
            <a:r>
              <a:rPr lang="en-US" sz="1900" dirty="0" smtClean="0"/>
              <a:t>(</a:t>
            </a:r>
            <a:r>
              <a:rPr lang="en-US" sz="1900" b="1" dirty="0" smtClean="0">
                <a:solidFill>
                  <a:srgbClr val="800000"/>
                </a:solidFill>
              </a:rPr>
              <a:t>Hebrews 11:10-16</a:t>
            </a:r>
            <a:r>
              <a:rPr lang="en-US" sz="1900" dirty="0" smtClean="0"/>
              <a:t>).</a:t>
            </a:r>
          </a:p>
          <a:p>
            <a:pPr>
              <a:spcBef>
                <a:spcPts val="100"/>
              </a:spcBef>
            </a:pPr>
            <a:r>
              <a:rPr lang="en-US" sz="1900" dirty="0" smtClean="0"/>
              <a:t>The plan and promise from the beginning (</a:t>
            </a:r>
            <a:r>
              <a:rPr lang="en-US" sz="1900" b="1" dirty="0" smtClean="0">
                <a:solidFill>
                  <a:srgbClr val="800000"/>
                </a:solidFill>
              </a:rPr>
              <a:t>Genesis 3:8; Exodus 6:7</a:t>
            </a:r>
            <a:r>
              <a:rPr lang="en-US" sz="1900" dirty="0" smtClean="0"/>
              <a:t>).</a:t>
            </a:r>
          </a:p>
          <a:p>
            <a:pPr marL="0" indent="0">
              <a:spcBef>
                <a:spcPts val="100"/>
              </a:spcBef>
              <a:buNone/>
            </a:pPr>
            <a:r>
              <a:rPr lang="en-US" sz="1900" i="1" dirty="0" smtClean="0">
                <a:solidFill>
                  <a:srgbClr val="800000"/>
                </a:solidFill>
              </a:rPr>
              <a:t>I </a:t>
            </a:r>
            <a:r>
              <a:rPr lang="en-US" sz="1900" i="1" dirty="0">
                <a:solidFill>
                  <a:srgbClr val="800000"/>
                </a:solidFill>
              </a:rPr>
              <a:t>will </a:t>
            </a:r>
            <a:r>
              <a:rPr lang="en-US" sz="1900" b="1" i="1" dirty="0">
                <a:solidFill>
                  <a:srgbClr val="800000"/>
                </a:solidFill>
              </a:rPr>
              <a:t>set My </a:t>
            </a:r>
            <a:r>
              <a:rPr lang="en-US" sz="1900" b="1" i="1" u="sng" dirty="0">
                <a:solidFill>
                  <a:srgbClr val="800000"/>
                </a:solidFill>
              </a:rPr>
              <a:t>tabernacle</a:t>
            </a:r>
            <a:r>
              <a:rPr lang="en-US" sz="1900" b="1" i="1" dirty="0">
                <a:solidFill>
                  <a:srgbClr val="800000"/>
                </a:solidFill>
              </a:rPr>
              <a:t> among you</a:t>
            </a:r>
            <a:r>
              <a:rPr lang="en-US" sz="1900" i="1" dirty="0">
                <a:solidFill>
                  <a:srgbClr val="800000"/>
                </a:solidFill>
              </a:rPr>
              <a:t>, and My soul shall not abhor </a:t>
            </a:r>
            <a:r>
              <a:rPr lang="en-US" sz="1900" i="1" dirty="0" smtClean="0">
                <a:solidFill>
                  <a:srgbClr val="800000"/>
                </a:solidFill>
              </a:rPr>
              <a:t>you.  </a:t>
            </a:r>
            <a:r>
              <a:rPr lang="en-US" sz="1900" b="1" i="1" dirty="0" smtClean="0">
                <a:solidFill>
                  <a:srgbClr val="800000"/>
                </a:solidFill>
              </a:rPr>
              <a:t>I </a:t>
            </a:r>
            <a:r>
              <a:rPr lang="en-US" sz="1900" b="1" i="1" dirty="0">
                <a:solidFill>
                  <a:srgbClr val="800000"/>
                </a:solidFill>
              </a:rPr>
              <a:t>will walk among you</a:t>
            </a:r>
            <a:r>
              <a:rPr lang="en-US" sz="1900" i="1" dirty="0">
                <a:solidFill>
                  <a:srgbClr val="800000"/>
                </a:solidFill>
              </a:rPr>
              <a:t> and </a:t>
            </a:r>
            <a:r>
              <a:rPr lang="en-US" sz="1900" b="1" i="1" dirty="0">
                <a:solidFill>
                  <a:srgbClr val="800000"/>
                </a:solidFill>
              </a:rPr>
              <a:t>be your God</a:t>
            </a:r>
            <a:r>
              <a:rPr lang="en-US" sz="1900" i="1" dirty="0">
                <a:solidFill>
                  <a:srgbClr val="800000"/>
                </a:solidFill>
              </a:rPr>
              <a:t>, and </a:t>
            </a:r>
            <a:r>
              <a:rPr lang="en-US" sz="1900" b="1" i="1" dirty="0">
                <a:solidFill>
                  <a:srgbClr val="800000"/>
                </a:solidFill>
              </a:rPr>
              <a:t>you shall be My people</a:t>
            </a:r>
            <a:r>
              <a:rPr lang="en-US" sz="1900" i="1" dirty="0">
                <a:solidFill>
                  <a:srgbClr val="800000"/>
                </a:solidFill>
              </a:rPr>
              <a:t>. </a:t>
            </a:r>
            <a:r>
              <a:rPr lang="en-US" sz="1900" dirty="0"/>
              <a:t>(</a:t>
            </a:r>
            <a:r>
              <a:rPr lang="en-US" sz="1900" b="1" dirty="0">
                <a:solidFill>
                  <a:srgbClr val="800000"/>
                </a:solidFill>
              </a:rPr>
              <a:t>Leviticus </a:t>
            </a:r>
            <a:r>
              <a:rPr lang="en-US" sz="1900" b="1" dirty="0" smtClean="0">
                <a:solidFill>
                  <a:srgbClr val="800000"/>
                </a:solidFill>
              </a:rPr>
              <a:t>26:11-12</a:t>
            </a:r>
            <a:r>
              <a:rPr lang="en-US" sz="1900" dirty="0" smtClean="0"/>
              <a:t>)</a:t>
            </a:r>
          </a:p>
          <a:p>
            <a:pPr>
              <a:spcBef>
                <a:spcPts val="100"/>
              </a:spcBef>
            </a:pPr>
            <a:r>
              <a:rPr lang="en-US" sz="1900" dirty="0" smtClean="0"/>
              <a:t>Plan after return from captivity (</a:t>
            </a:r>
            <a:r>
              <a:rPr lang="en-US" sz="1900" b="1" dirty="0" smtClean="0">
                <a:solidFill>
                  <a:srgbClr val="800000"/>
                </a:solidFill>
              </a:rPr>
              <a:t>Jer. 24:6-7; 30:18-31:1; 32:28; </a:t>
            </a:r>
            <a:r>
              <a:rPr lang="en-US" sz="1900" b="1" dirty="0" err="1" smtClean="0">
                <a:solidFill>
                  <a:srgbClr val="800000"/>
                </a:solidFill>
              </a:rPr>
              <a:t>Eze</a:t>
            </a:r>
            <a:r>
              <a:rPr lang="en-US" sz="1900" b="1" dirty="0" smtClean="0">
                <a:solidFill>
                  <a:srgbClr val="800000"/>
                </a:solidFill>
              </a:rPr>
              <a:t>. 36:19-28</a:t>
            </a:r>
            <a:r>
              <a:rPr lang="en-US" sz="1900" dirty="0" smtClean="0"/>
              <a:t>).</a:t>
            </a:r>
          </a:p>
          <a:p>
            <a:pPr>
              <a:spcBef>
                <a:spcPts val="100"/>
              </a:spcBef>
            </a:pPr>
            <a:r>
              <a:rPr lang="en-US" sz="1900" dirty="0" smtClean="0"/>
              <a:t>Plan for Messianic kingdom (</a:t>
            </a:r>
            <a:r>
              <a:rPr lang="en-US" sz="1900" b="1" dirty="0" err="1" smtClean="0">
                <a:solidFill>
                  <a:srgbClr val="800000"/>
                </a:solidFill>
              </a:rPr>
              <a:t>Eze</a:t>
            </a:r>
            <a:r>
              <a:rPr lang="en-US" sz="1900" b="1" dirty="0" smtClean="0">
                <a:solidFill>
                  <a:srgbClr val="800000"/>
                </a:solidFill>
              </a:rPr>
              <a:t>. 37:23-28; Hos. 1:10; 2:23; Rom. 9:26; 2 Cor. 6:16</a:t>
            </a:r>
            <a:r>
              <a:rPr lang="en-US" sz="1900" dirty="0" smtClean="0"/>
              <a:t>).</a:t>
            </a:r>
          </a:p>
          <a:p>
            <a:pPr>
              <a:spcBef>
                <a:spcPts val="100"/>
              </a:spcBef>
            </a:pPr>
            <a:r>
              <a:rPr lang="en-US" sz="1900" dirty="0" smtClean="0"/>
              <a:t>Our citizenship and country is already in heaven (</a:t>
            </a:r>
            <a:r>
              <a:rPr lang="en-US" sz="1900" b="1" dirty="0" smtClean="0">
                <a:solidFill>
                  <a:srgbClr val="800000"/>
                </a:solidFill>
              </a:rPr>
              <a:t>Philippians 3:20; Galatians 4:26</a:t>
            </a:r>
            <a:r>
              <a:rPr lang="en-US" sz="1900" dirty="0" smtClean="0"/>
              <a:t>).</a:t>
            </a:r>
          </a:p>
          <a:p>
            <a:pPr>
              <a:spcBef>
                <a:spcPts val="100"/>
              </a:spcBef>
            </a:pPr>
            <a:r>
              <a:rPr lang="en-US" sz="1900" dirty="0" smtClean="0"/>
              <a:t>But, only fully realized in the eternity of heaven (</a:t>
            </a:r>
            <a:r>
              <a:rPr lang="en-US" sz="1900" b="1" dirty="0" smtClean="0">
                <a:solidFill>
                  <a:srgbClr val="800000"/>
                </a:solidFill>
              </a:rPr>
              <a:t>Hebrews 12:22-24; 13:14</a:t>
            </a:r>
            <a:r>
              <a:rPr lang="en-US" sz="1900" dirty="0" smtClean="0"/>
              <a:t>).</a:t>
            </a:r>
          </a:p>
          <a:p>
            <a:pPr>
              <a:spcBef>
                <a:spcPts val="100"/>
              </a:spcBef>
            </a:pPr>
            <a:r>
              <a:rPr lang="en-US" sz="1900" dirty="0"/>
              <a:t>God’s close presence is the greatest reward of heaven – to be with </a:t>
            </a:r>
            <a:r>
              <a:rPr lang="en-US" sz="1900" dirty="0" smtClean="0"/>
              <a:t>God</a:t>
            </a:r>
            <a:r>
              <a:rPr lang="en-US" sz="1900" dirty="0"/>
              <a:t>!</a:t>
            </a:r>
          </a:p>
        </p:txBody>
      </p:sp>
    </p:spTree>
    <p:extLst>
      <p:ext uri="{BB962C8B-B14F-4D97-AF65-F5344CB8AC3E}">
        <p14:creationId xmlns:p14="http://schemas.microsoft.com/office/powerpoint/2010/main" val="203668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Anguish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a:t>How is this new dwelling place described?  Should this be interpreted literally?  Please explain.</a:t>
            </a:r>
          </a:p>
          <a:p>
            <a:pPr marL="0" indent="0">
              <a:buNone/>
            </a:pPr>
            <a:r>
              <a:rPr lang="en-US" sz="2000" i="1" dirty="0" smtClean="0">
                <a:solidFill>
                  <a:srgbClr val="800000"/>
                </a:solidFill>
              </a:rPr>
              <a:t>“And </a:t>
            </a:r>
            <a:r>
              <a:rPr lang="en-US" sz="2000" b="1" i="1" u="sng" dirty="0">
                <a:solidFill>
                  <a:srgbClr val="800000"/>
                </a:solidFill>
              </a:rPr>
              <a:t>God will</a:t>
            </a:r>
            <a:r>
              <a:rPr lang="en-US" sz="2000" b="1" i="1" dirty="0">
                <a:solidFill>
                  <a:srgbClr val="800000"/>
                </a:solidFill>
              </a:rPr>
              <a:t> wipe away every tear </a:t>
            </a:r>
            <a:r>
              <a:rPr lang="en-US" sz="2000" i="1" dirty="0">
                <a:solidFill>
                  <a:srgbClr val="800000"/>
                </a:solidFill>
              </a:rPr>
              <a:t>from their eyes; there shall be </a:t>
            </a:r>
            <a:r>
              <a:rPr lang="en-US" sz="2000" b="1" i="1" baseline="30000" dirty="0" smtClean="0">
                <a:solidFill>
                  <a:srgbClr val="800000"/>
                </a:solidFill>
              </a:rPr>
              <a:t>1</a:t>
            </a:r>
            <a:r>
              <a:rPr lang="en-US" sz="2000" b="1" i="1" dirty="0" smtClean="0">
                <a:solidFill>
                  <a:srgbClr val="800000"/>
                </a:solidFill>
              </a:rPr>
              <a:t>no </a:t>
            </a:r>
            <a:r>
              <a:rPr lang="en-US" sz="2000" b="1" i="1" dirty="0">
                <a:solidFill>
                  <a:srgbClr val="800000"/>
                </a:solidFill>
              </a:rPr>
              <a:t>more death, </a:t>
            </a:r>
            <a:r>
              <a:rPr lang="en-US" sz="2000" b="1" i="1" baseline="30000" dirty="0" smtClean="0">
                <a:solidFill>
                  <a:srgbClr val="800000"/>
                </a:solidFill>
              </a:rPr>
              <a:t>2</a:t>
            </a:r>
            <a:r>
              <a:rPr lang="en-US" sz="2000" b="1" i="1" dirty="0" smtClean="0">
                <a:solidFill>
                  <a:srgbClr val="800000"/>
                </a:solidFill>
              </a:rPr>
              <a:t>nor </a:t>
            </a:r>
            <a:r>
              <a:rPr lang="en-US" sz="2000" b="1" i="1" dirty="0">
                <a:solidFill>
                  <a:srgbClr val="800000"/>
                </a:solidFill>
              </a:rPr>
              <a:t>sorrow</a:t>
            </a:r>
            <a:r>
              <a:rPr lang="en-US" sz="2000" i="1" dirty="0">
                <a:solidFill>
                  <a:srgbClr val="800000"/>
                </a:solidFill>
              </a:rPr>
              <a:t>, </a:t>
            </a:r>
            <a:r>
              <a:rPr lang="en-US" sz="2000" i="1" baseline="30000" dirty="0" smtClean="0">
                <a:solidFill>
                  <a:srgbClr val="800000"/>
                </a:solidFill>
              </a:rPr>
              <a:t>3</a:t>
            </a:r>
            <a:r>
              <a:rPr lang="en-US" sz="2000" b="1" i="1" dirty="0" smtClean="0">
                <a:solidFill>
                  <a:srgbClr val="800000"/>
                </a:solidFill>
              </a:rPr>
              <a:t>nor </a:t>
            </a:r>
            <a:r>
              <a:rPr lang="en-US" sz="2000" b="1" i="1" dirty="0">
                <a:solidFill>
                  <a:srgbClr val="800000"/>
                </a:solidFill>
              </a:rPr>
              <a:t>crying</a:t>
            </a:r>
            <a:r>
              <a:rPr lang="en-US" sz="2000" i="1" dirty="0">
                <a:solidFill>
                  <a:srgbClr val="800000"/>
                </a:solidFill>
              </a:rPr>
              <a:t>. There shall be </a:t>
            </a:r>
            <a:r>
              <a:rPr lang="en-US" sz="2000" b="1" i="1" baseline="30000" dirty="0" smtClean="0">
                <a:solidFill>
                  <a:srgbClr val="800000"/>
                </a:solidFill>
              </a:rPr>
              <a:t>4</a:t>
            </a:r>
            <a:r>
              <a:rPr lang="en-US" sz="2000" b="1" i="1" dirty="0" smtClean="0">
                <a:solidFill>
                  <a:srgbClr val="800000"/>
                </a:solidFill>
              </a:rPr>
              <a:t>no </a:t>
            </a:r>
            <a:r>
              <a:rPr lang="en-US" sz="2000" b="1" i="1" dirty="0">
                <a:solidFill>
                  <a:srgbClr val="800000"/>
                </a:solidFill>
              </a:rPr>
              <a:t>more pain</a:t>
            </a:r>
            <a:r>
              <a:rPr lang="en-US" sz="2000" i="1" dirty="0">
                <a:solidFill>
                  <a:srgbClr val="800000"/>
                </a:solidFill>
              </a:rPr>
              <a:t>, for </a:t>
            </a:r>
            <a:r>
              <a:rPr lang="en-US" sz="2000" b="1" i="1" dirty="0">
                <a:solidFill>
                  <a:srgbClr val="800000"/>
                </a:solidFill>
              </a:rPr>
              <a:t>the former things have passed</a:t>
            </a:r>
            <a:r>
              <a:rPr lang="en-US" sz="2000" i="1" dirty="0">
                <a:solidFill>
                  <a:srgbClr val="800000"/>
                </a:solidFill>
              </a:rPr>
              <a:t> away</a:t>
            </a:r>
            <a:r>
              <a:rPr lang="en-US" sz="2000" i="1" dirty="0" smtClean="0">
                <a:solidFill>
                  <a:srgbClr val="800000"/>
                </a:solidFill>
              </a:rPr>
              <a:t>.”  </a:t>
            </a:r>
            <a:r>
              <a:rPr lang="en-US" sz="2000" i="1" dirty="0">
                <a:solidFill>
                  <a:srgbClr val="800000"/>
                </a:solidFill>
              </a:rPr>
              <a:t>Then He who sat on the throne said, </a:t>
            </a:r>
            <a:r>
              <a:rPr lang="en-US" sz="2000" i="1" dirty="0" smtClean="0">
                <a:solidFill>
                  <a:srgbClr val="800000"/>
                </a:solidFill>
              </a:rPr>
              <a:t>“Behold</a:t>
            </a:r>
            <a:r>
              <a:rPr lang="en-US" sz="2000" i="1" dirty="0">
                <a:solidFill>
                  <a:srgbClr val="800000"/>
                </a:solidFill>
              </a:rPr>
              <a:t>, </a:t>
            </a:r>
            <a:r>
              <a:rPr lang="en-US" sz="2000" b="1" i="1" u="sng" dirty="0">
                <a:solidFill>
                  <a:srgbClr val="800000"/>
                </a:solidFill>
              </a:rPr>
              <a:t>I make all things new</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a:t>
            </a:r>
            <a:r>
              <a:rPr lang="en-US" sz="2000" b="1" i="1" dirty="0" smtClean="0">
                <a:solidFill>
                  <a:srgbClr val="800000"/>
                </a:solidFill>
              </a:rPr>
              <a:t>Write</a:t>
            </a:r>
            <a:r>
              <a:rPr lang="en-US" sz="2000" i="1" dirty="0">
                <a:solidFill>
                  <a:srgbClr val="800000"/>
                </a:solidFill>
              </a:rPr>
              <a:t>, for these words are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faithful</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a:t>
            </a:r>
            <a:r>
              <a:rPr lang="en-US" sz="2000" b="1" i="1" dirty="0" smtClean="0">
                <a:solidFill>
                  <a:srgbClr val="800000"/>
                </a:solidFill>
              </a:rPr>
              <a:t>It </a:t>
            </a:r>
            <a:r>
              <a:rPr lang="en-US" sz="2000" b="1" i="1" dirty="0">
                <a:solidFill>
                  <a:srgbClr val="800000"/>
                </a:solidFill>
              </a:rPr>
              <a:t>is done! I am </a:t>
            </a:r>
            <a:r>
              <a:rPr lang="en-US" sz="2000" i="1" dirty="0">
                <a:solidFill>
                  <a:srgbClr val="800000"/>
                </a:solidFill>
              </a:rPr>
              <a:t>the </a:t>
            </a:r>
            <a:r>
              <a:rPr lang="en-US" sz="2000" b="1" i="1" dirty="0">
                <a:solidFill>
                  <a:srgbClr val="800000"/>
                </a:solidFill>
              </a:rPr>
              <a:t>Alpha</a:t>
            </a:r>
            <a:r>
              <a:rPr lang="en-US" sz="2000" i="1" dirty="0">
                <a:solidFill>
                  <a:srgbClr val="800000"/>
                </a:solidFill>
              </a:rPr>
              <a:t> and the </a:t>
            </a:r>
            <a:r>
              <a:rPr lang="en-US" sz="2000" b="1" i="1" dirty="0">
                <a:solidFill>
                  <a:srgbClr val="800000"/>
                </a:solidFill>
              </a:rPr>
              <a:t>Omega</a:t>
            </a:r>
            <a:r>
              <a:rPr lang="en-US" sz="2000" i="1" dirty="0">
                <a:solidFill>
                  <a:srgbClr val="800000"/>
                </a:solidFill>
              </a:rPr>
              <a:t>, the </a:t>
            </a:r>
            <a:r>
              <a:rPr lang="en-US" sz="2000" b="1" i="1" dirty="0">
                <a:solidFill>
                  <a:srgbClr val="800000"/>
                </a:solidFill>
              </a:rPr>
              <a:t>Beginning</a:t>
            </a:r>
            <a:r>
              <a:rPr lang="en-US" sz="2000" i="1" dirty="0">
                <a:solidFill>
                  <a:srgbClr val="800000"/>
                </a:solidFill>
              </a:rPr>
              <a:t> and the </a:t>
            </a:r>
            <a:r>
              <a:rPr lang="en-US" sz="2000" b="1" i="1" dirty="0">
                <a:solidFill>
                  <a:srgbClr val="800000"/>
                </a:solidFill>
              </a:rPr>
              <a:t>End</a:t>
            </a:r>
            <a:r>
              <a:rPr lang="en-US" sz="2000" i="1" dirty="0">
                <a:solidFill>
                  <a:srgbClr val="800000"/>
                </a:solidFill>
              </a:rPr>
              <a:t>. I will give of </a:t>
            </a:r>
            <a:r>
              <a:rPr lang="en-US" sz="2000" b="1" i="1" dirty="0">
                <a:solidFill>
                  <a:srgbClr val="800000"/>
                </a:solidFill>
              </a:rPr>
              <a:t>the fountain of the water of life freely </a:t>
            </a:r>
            <a:r>
              <a:rPr lang="en-US" sz="2000" i="1" dirty="0">
                <a:solidFill>
                  <a:srgbClr val="800000"/>
                </a:solidFill>
              </a:rPr>
              <a:t>to him who thirsts</a:t>
            </a:r>
            <a:r>
              <a:rPr lang="en-US" sz="2000" i="1" dirty="0" smtClean="0">
                <a:solidFill>
                  <a:srgbClr val="800000"/>
                </a:solidFill>
              </a:rPr>
              <a:t>.” </a:t>
            </a:r>
            <a:r>
              <a:rPr lang="en-US" sz="2000" dirty="0" smtClean="0"/>
              <a:t>(</a:t>
            </a:r>
            <a:r>
              <a:rPr lang="en-US" sz="2000" b="1" dirty="0" smtClean="0">
                <a:solidFill>
                  <a:srgbClr val="800000"/>
                </a:solidFill>
              </a:rPr>
              <a:t>Revelation 21:4-6</a:t>
            </a:r>
            <a:r>
              <a:rPr lang="en-US" sz="2000" dirty="0" smtClean="0"/>
              <a:t>)</a:t>
            </a:r>
          </a:p>
          <a:p>
            <a:r>
              <a:rPr lang="en-US" sz="2000" dirty="0" smtClean="0"/>
              <a:t>Like a Father, God wipes away our tears – nothing remains to make us cry.</a:t>
            </a:r>
          </a:p>
          <a:p>
            <a:r>
              <a:rPr lang="en-US" sz="2000" dirty="0" smtClean="0"/>
              <a:t>Everything old is destroyed, all that is needed or wanted is made new, fresh.</a:t>
            </a:r>
          </a:p>
          <a:p>
            <a:r>
              <a:rPr lang="en-US" sz="2000" i="1" dirty="0" smtClean="0">
                <a:solidFill>
                  <a:srgbClr val="800000"/>
                </a:solidFill>
              </a:rPr>
              <a:t>“It is done!”</a:t>
            </a:r>
            <a:r>
              <a:rPr lang="en-US" sz="2000" dirty="0" smtClean="0"/>
              <a:t> – the prophetic past tense indicating certainty.</a:t>
            </a:r>
          </a:p>
          <a:p>
            <a:r>
              <a:rPr lang="en-US" sz="2000" i="1" dirty="0" smtClean="0">
                <a:solidFill>
                  <a:srgbClr val="800000"/>
                </a:solidFill>
              </a:rPr>
              <a:t>“The Beginning and the End”</a:t>
            </a:r>
            <a:r>
              <a:rPr lang="en-US" sz="2000" dirty="0" smtClean="0"/>
              <a:t> – Represents His role as Creator and Judge.</a:t>
            </a:r>
          </a:p>
          <a:p>
            <a:r>
              <a:rPr lang="en-US" sz="2000" i="1" dirty="0" smtClean="0">
                <a:solidFill>
                  <a:srgbClr val="800000"/>
                </a:solidFill>
              </a:rPr>
              <a:t>“The fountain of the water of life”</a:t>
            </a:r>
            <a:r>
              <a:rPr lang="en-US" sz="2000" dirty="0" smtClean="0"/>
              <a:t> finally, fully realized (</a:t>
            </a:r>
            <a:r>
              <a:rPr lang="en-US" sz="2000" b="1" dirty="0" smtClean="0">
                <a:solidFill>
                  <a:srgbClr val="800000"/>
                </a:solidFill>
              </a:rPr>
              <a:t>John 4:10-14</a:t>
            </a:r>
            <a:r>
              <a:rPr lang="en-US" sz="2000" dirty="0" smtClean="0"/>
              <a:t>).</a:t>
            </a:r>
          </a:p>
        </p:txBody>
      </p:sp>
    </p:spTree>
    <p:extLst>
      <p:ext uri="{BB962C8B-B14F-4D97-AF65-F5344CB8AC3E}">
        <p14:creationId xmlns:p14="http://schemas.microsoft.com/office/powerpoint/2010/main" val="98718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Promise for Those Who Overcome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What promise does the Lord extend to those who </a:t>
            </a:r>
            <a:r>
              <a:rPr lang="en-US" sz="2000" i="1" dirty="0">
                <a:solidFill>
                  <a:srgbClr val="800000"/>
                </a:solidFill>
              </a:rPr>
              <a:t>“overcome”</a:t>
            </a:r>
            <a:r>
              <a:rPr lang="en-US" sz="2000" dirty="0"/>
              <a:t>?</a:t>
            </a:r>
            <a:endParaRPr lang="en-US" sz="2000" dirty="0" smtClean="0"/>
          </a:p>
          <a:p>
            <a:pPr marL="0" indent="0">
              <a:buNone/>
            </a:pPr>
            <a:r>
              <a:rPr lang="en-US" sz="2000" i="1" dirty="0" smtClean="0">
                <a:solidFill>
                  <a:srgbClr val="800000"/>
                </a:solidFill>
              </a:rPr>
              <a:t>He </a:t>
            </a:r>
            <a:r>
              <a:rPr lang="en-US" sz="2000" b="1" i="1" dirty="0">
                <a:solidFill>
                  <a:srgbClr val="800000"/>
                </a:solidFill>
              </a:rPr>
              <a:t>who </a:t>
            </a:r>
            <a:r>
              <a:rPr lang="en-US" sz="2000" b="1" i="1" u="sng" dirty="0">
                <a:solidFill>
                  <a:srgbClr val="800000"/>
                </a:solidFill>
              </a:rPr>
              <a:t>overcomes</a:t>
            </a:r>
            <a:r>
              <a:rPr lang="en-US" sz="2000" b="1" i="1" dirty="0">
                <a:solidFill>
                  <a:srgbClr val="800000"/>
                </a:solidFill>
              </a:rPr>
              <a:t> shall </a:t>
            </a:r>
            <a:r>
              <a:rPr lang="en-US" sz="2000" b="1" i="1" baseline="30000" dirty="0" smtClean="0">
                <a:solidFill>
                  <a:srgbClr val="800000"/>
                </a:solidFill>
              </a:rPr>
              <a:t>1</a:t>
            </a:r>
            <a:r>
              <a:rPr lang="en-US" sz="2000" b="1" i="1" dirty="0" smtClean="0">
                <a:solidFill>
                  <a:srgbClr val="800000"/>
                </a:solidFill>
              </a:rPr>
              <a:t>inherit </a:t>
            </a:r>
            <a:r>
              <a:rPr lang="en-US" sz="2000" b="1" i="1" dirty="0">
                <a:solidFill>
                  <a:srgbClr val="800000"/>
                </a:solidFill>
              </a:rPr>
              <a:t>all things</a:t>
            </a:r>
            <a:r>
              <a:rPr lang="en-US" sz="2000" i="1" dirty="0">
                <a:solidFill>
                  <a:srgbClr val="800000"/>
                </a:solidFill>
              </a:rPr>
              <a:t>, and </a:t>
            </a:r>
            <a:r>
              <a:rPr lang="en-US" sz="2000" b="1" i="1" baseline="30000" dirty="0" smtClean="0">
                <a:solidFill>
                  <a:srgbClr val="800000"/>
                </a:solidFill>
              </a:rPr>
              <a:t>2</a:t>
            </a:r>
            <a:r>
              <a:rPr lang="en-US" sz="2000" b="1" i="1" dirty="0" smtClean="0">
                <a:solidFill>
                  <a:srgbClr val="800000"/>
                </a:solidFill>
              </a:rPr>
              <a:t>I </a:t>
            </a:r>
            <a:r>
              <a:rPr lang="en-US" sz="2000" b="1" i="1" dirty="0">
                <a:solidFill>
                  <a:srgbClr val="800000"/>
                </a:solidFill>
              </a:rPr>
              <a:t>will be his God </a:t>
            </a:r>
            <a:r>
              <a:rPr lang="en-US" sz="2000" i="1" dirty="0">
                <a:solidFill>
                  <a:srgbClr val="800000"/>
                </a:solidFill>
              </a:rPr>
              <a:t>and </a:t>
            </a:r>
            <a:r>
              <a:rPr lang="en-US" sz="2000" b="1" i="1" baseline="30000" dirty="0" smtClean="0">
                <a:solidFill>
                  <a:srgbClr val="800000"/>
                </a:solidFill>
              </a:rPr>
              <a:t>3</a:t>
            </a:r>
            <a:r>
              <a:rPr lang="en-US" sz="2000" b="1" i="1" dirty="0" smtClean="0">
                <a:solidFill>
                  <a:srgbClr val="800000"/>
                </a:solidFill>
              </a:rPr>
              <a:t>he </a:t>
            </a:r>
            <a:r>
              <a:rPr lang="en-US" sz="2000" b="1" i="1" dirty="0">
                <a:solidFill>
                  <a:srgbClr val="800000"/>
                </a:solidFill>
              </a:rPr>
              <a:t>shall be My son</a:t>
            </a:r>
            <a:r>
              <a:rPr lang="en-US" sz="2000" i="1" dirty="0" smtClean="0">
                <a:solidFill>
                  <a:srgbClr val="800000"/>
                </a:solidFill>
              </a:rPr>
              <a:t>. </a:t>
            </a:r>
            <a:r>
              <a:rPr lang="en-US" sz="2000" dirty="0" smtClean="0"/>
              <a:t>(</a:t>
            </a:r>
            <a:r>
              <a:rPr lang="en-US" sz="2000" b="1" dirty="0" smtClean="0">
                <a:solidFill>
                  <a:srgbClr val="800000"/>
                </a:solidFill>
              </a:rPr>
              <a:t>Revelation 21:7</a:t>
            </a:r>
            <a:r>
              <a:rPr lang="en-US" sz="2000" dirty="0" smtClean="0"/>
              <a:t>)</a:t>
            </a:r>
          </a:p>
          <a:p>
            <a:r>
              <a:rPr lang="en-US" sz="2000" dirty="0" smtClean="0"/>
              <a:t>Those who </a:t>
            </a:r>
            <a:r>
              <a:rPr lang="en-US" sz="2000" i="1" dirty="0" smtClean="0">
                <a:solidFill>
                  <a:srgbClr val="800000"/>
                </a:solidFill>
              </a:rPr>
              <a:t>“overcome”</a:t>
            </a:r>
            <a:r>
              <a:rPr lang="en-US" sz="2000" dirty="0" smtClean="0"/>
              <a:t> received promises of blessing in letters to seven churches (</a:t>
            </a:r>
            <a:r>
              <a:rPr lang="en-US" sz="2000" b="1" dirty="0" smtClean="0">
                <a:solidFill>
                  <a:srgbClr val="800000"/>
                </a:solidFill>
              </a:rPr>
              <a:t>2:7, 11, 17, 26; 3:5, 12, 21</a:t>
            </a:r>
            <a:r>
              <a:rPr lang="en-US" sz="2000" dirty="0" smtClean="0"/>
              <a:t>) – here elaborated.</a:t>
            </a:r>
          </a:p>
          <a:p>
            <a:r>
              <a:rPr lang="en-US" sz="2000" dirty="0" smtClean="0"/>
              <a:t>Reiteration of promise, </a:t>
            </a:r>
            <a:r>
              <a:rPr lang="en-US" sz="2000" i="1" dirty="0" smtClean="0">
                <a:solidFill>
                  <a:srgbClr val="800000"/>
                </a:solidFill>
              </a:rPr>
              <a:t>“I will be his God and he shall be My son”</a:t>
            </a:r>
            <a:r>
              <a:rPr lang="en-US" sz="2000" dirty="0" smtClean="0"/>
              <a:t>, but now made personal and familial – individual will be </a:t>
            </a:r>
            <a:r>
              <a:rPr lang="en-US" sz="2000" i="1" dirty="0" smtClean="0">
                <a:solidFill>
                  <a:srgbClr val="800000"/>
                </a:solidFill>
              </a:rPr>
              <a:t>“My son”</a:t>
            </a:r>
            <a:r>
              <a:rPr lang="en-US" sz="2000" dirty="0" smtClean="0"/>
              <a:t>.</a:t>
            </a:r>
          </a:p>
          <a:p>
            <a:r>
              <a:rPr lang="en-US" sz="2000" dirty="0" smtClean="0"/>
              <a:t>Represents adoption as acceptable sons finally, fully realized (</a:t>
            </a:r>
            <a:r>
              <a:rPr lang="en-US" sz="2000" b="1" dirty="0" smtClean="0">
                <a:solidFill>
                  <a:srgbClr val="800000"/>
                </a:solidFill>
              </a:rPr>
              <a:t>Rom. 8:15, 23; Gal. 4:5-7; Eph. 1:3-6</a:t>
            </a:r>
            <a:r>
              <a:rPr lang="en-US" sz="2000" dirty="0" smtClean="0"/>
              <a:t>).</a:t>
            </a:r>
          </a:p>
          <a:p>
            <a:r>
              <a:rPr lang="en-US" sz="2000" dirty="0" smtClean="0"/>
              <a:t>Additionally, </a:t>
            </a:r>
            <a:r>
              <a:rPr lang="en-US" sz="2000" i="1" dirty="0" smtClean="0">
                <a:solidFill>
                  <a:srgbClr val="800000"/>
                </a:solidFill>
              </a:rPr>
              <a:t>“inherit all things”</a:t>
            </a:r>
            <a:r>
              <a:rPr lang="en-US" sz="2000" dirty="0" smtClean="0"/>
              <a:t> – receive the inheritance as a son – </a:t>
            </a:r>
            <a:r>
              <a:rPr lang="en-US" sz="2000" i="1" dirty="0" smtClean="0">
                <a:solidFill>
                  <a:srgbClr val="800000"/>
                </a:solidFill>
              </a:rPr>
              <a:t>“all things”</a:t>
            </a:r>
            <a:r>
              <a:rPr lang="en-US" sz="2000" dirty="0" smtClean="0"/>
              <a:t>.</a:t>
            </a:r>
          </a:p>
          <a:p>
            <a:r>
              <a:rPr lang="en-US" sz="2000" dirty="0" smtClean="0"/>
              <a:t>What is left to want or desire beyond </a:t>
            </a:r>
            <a:r>
              <a:rPr lang="en-US" sz="2000" i="1" dirty="0" smtClean="0">
                <a:solidFill>
                  <a:srgbClr val="800000"/>
                </a:solidFill>
              </a:rPr>
              <a:t>“all things”</a:t>
            </a:r>
            <a:r>
              <a:rPr lang="en-US" sz="2000" dirty="0" smtClean="0"/>
              <a:t>?  What things could be better (</a:t>
            </a:r>
            <a:r>
              <a:rPr lang="en-US" sz="2000" b="1" dirty="0" smtClean="0">
                <a:solidFill>
                  <a:srgbClr val="800000"/>
                </a:solidFill>
              </a:rPr>
              <a:t>John 14:1-3; Romans 8:18-24; 2 Corinthians 4:18-5:4; Colossians 3:1-4</a:t>
            </a:r>
            <a:r>
              <a:rPr lang="en-US" sz="2000" dirty="0" smtClean="0"/>
              <a:t>)?</a:t>
            </a:r>
          </a:p>
        </p:txBody>
      </p:sp>
    </p:spTree>
    <p:extLst>
      <p:ext uri="{BB962C8B-B14F-4D97-AF65-F5344CB8AC3E}">
        <p14:creationId xmlns:p14="http://schemas.microsoft.com/office/powerpoint/2010/main" val="360401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Lake of Fire and Brimstone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What promise is extended to those who fail?  How are they identified</a:t>
            </a:r>
            <a:r>
              <a:rPr lang="en-US" sz="2000" dirty="0" smtClean="0"/>
              <a:t>?</a:t>
            </a:r>
          </a:p>
          <a:p>
            <a:pPr marL="0" lvl="0" indent="0">
              <a:buNone/>
            </a:pPr>
            <a:r>
              <a:rPr lang="en-US" sz="2000" i="1" dirty="0" smtClean="0">
                <a:solidFill>
                  <a:srgbClr val="800000"/>
                </a:solidFill>
              </a:rPr>
              <a:t>“But </a:t>
            </a:r>
            <a:r>
              <a:rPr lang="en-US" sz="2000" i="1" dirty="0">
                <a:solidFill>
                  <a:srgbClr val="800000"/>
                </a:solidFill>
              </a:rPr>
              <a:t>the </a:t>
            </a:r>
            <a:r>
              <a:rPr lang="en-US" sz="2000" b="1" i="1" baseline="30000" dirty="0" smtClean="0">
                <a:solidFill>
                  <a:srgbClr val="800000"/>
                </a:solidFill>
              </a:rPr>
              <a:t>1</a:t>
            </a:r>
            <a:r>
              <a:rPr lang="en-US" sz="2000" b="1" i="1" dirty="0" smtClean="0">
                <a:solidFill>
                  <a:srgbClr val="800000"/>
                </a:solidFill>
              </a:rPr>
              <a:t>cowardly</a:t>
            </a:r>
            <a:r>
              <a:rPr lang="en-US" sz="2000" i="1" dirty="0">
                <a:solidFill>
                  <a:srgbClr val="800000"/>
                </a:solidFill>
              </a:rPr>
              <a:t>, </a:t>
            </a:r>
            <a:r>
              <a:rPr lang="en-US" sz="2000" b="1" i="1" baseline="30000" dirty="0" smtClean="0">
                <a:solidFill>
                  <a:srgbClr val="800000"/>
                </a:solidFill>
              </a:rPr>
              <a:t>2</a:t>
            </a:r>
            <a:r>
              <a:rPr lang="en-US" sz="2000" b="1" i="1" dirty="0" smtClean="0">
                <a:solidFill>
                  <a:srgbClr val="800000"/>
                </a:solidFill>
              </a:rPr>
              <a:t>unbelieving</a:t>
            </a:r>
            <a:r>
              <a:rPr lang="en-US" sz="2000" i="1" dirty="0">
                <a:solidFill>
                  <a:srgbClr val="800000"/>
                </a:solidFill>
              </a:rPr>
              <a:t>, </a:t>
            </a:r>
            <a:r>
              <a:rPr lang="en-US" sz="2000" b="1" i="1" baseline="30000" dirty="0" smtClean="0">
                <a:solidFill>
                  <a:srgbClr val="800000"/>
                </a:solidFill>
              </a:rPr>
              <a:t>3</a:t>
            </a:r>
            <a:r>
              <a:rPr lang="en-US" sz="2000" b="1" i="1" dirty="0" smtClean="0">
                <a:solidFill>
                  <a:srgbClr val="800000"/>
                </a:solidFill>
              </a:rPr>
              <a:t>abominable</a:t>
            </a:r>
            <a:r>
              <a:rPr lang="en-US" sz="2000" i="1" dirty="0">
                <a:solidFill>
                  <a:srgbClr val="800000"/>
                </a:solidFill>
              </a:rPr>
              <a:t>, </a:t>
            </a:r>
            <a:r>
              <a:rPr lang="en-US" sz="2000" b="1" i="1" baseline="30000" dirty="0" smtClean="0">
                <a:solidFill>
                  <a:srgbClr val="800000"/>
                </a:solidFill>
              </a:rPr>
              <a:t>4</a:t>
            </a:r>
            <a:r>
              <a:rPr lang="en-US" sz="2000" b="1" i="1" dirty="0" smtClean="0">
                <a:solidFill>
                  <a:srgbClr val="800000"/>
                </a:solidFill>
              </a:rPr>
              <a:t>murderers</a:t>
            </a:r>
            <a:r>
              <a:rPr lang="en-US" sz="2000" i="1" dirty="0">
                <a:solidFill>
                  <a:srgbClr val="800000"/>
                </a:solidFill>
              </a:rPr>
              <a:t>, </a:t>
            </a:r>
            <a:r>
              <a:rPr lang="en-US" sz="2000" b="1" i="1" baseline="30000" dirty="0" smtClean="0">
                <a:solidFill>
                  <a:srgbClr val="800000"/>
                </a:solidFill>
              </a:rPr>
              <a:t>5</a:t>
            </a:r>
            <a:r>
              <a:rPr lang="en-US" sz="2000" b="1" i="1" dirty="0" smtClean="0">
                <a:solidFill>
                  <a:srgbClr val="800000"/>
                </a:solidFill>
              </a:rPr>
              <a:t>sexually </a:t>
            </a:r>
            <a:r>
              <a:rPr lang="en-US" sz="2000" b="1" i="1" dirty="0">
                <a:solidFill>
                  <a:srgbClr val="800000"/>
                </a:solidFill>
              </a:rPr>
              <a:t>immoral</a:t>
            </a:r>
            <a:r>
              <a:rPr lang="en-US" sz="2000" i="1" dirty="0">
                <a:solidFill>
                  <a:srgbClr val="800000"/>
                </a:solidFill>
              </a:rPr>
              <a:t>, </a:t>
            </a:r>
            <a:r>
              <a:rPr lang="en-US" sz="2000" b="1" i="1" baseline="30000" dirty="0" smtClean="0">
                <a:solidFill>
                  <a:srgbClr val="800000"/>
                </a:solidFill>
              </a:rPr>
              <a:t>6</a:t>
            </a:r>
            <a:r>
              <a:rPr lang="en-US" sz="2000" b="1" i="1" dirty="0" smtClean="0">
                <a:solidFill>
                  <a:srgbClr val="800000"/>
                </a:solidFill>
              </a:rPr>
              <a:t>sorcerers</a:t>
            </a:r>
            <a:r>
              <a:rPr lang="en-US" sz="2000" i="1" dirty="0">
                <a:solidFill>
                  <a:srgbClr val="800000"/>
                </a:solidFill>
              </a:rPr>
              <a:t>, </a:t>
            </a:r>
            <a:r>
              <a:rPr lang="en-US" sz="2000" b="1" i="1" baseline="30000" dirty="0" smtClean="0">
                <a:solidFill>
                  <a:srgbClr val="800000"/>
                </a:solidFill>
              </a:rPr>
              <a:t>7</a:t>
            </a:r>
            <a:r>
              <a:rPr lang="en-US" sz="2000" b="1" i="1" dirty="0" smtClean="0">
                <a:solidFill>
                  <a:srgbClr val="800000"/>
                </a:solidFill>
              </a:rPr>
              <a:t>idolaters</a:t>
            </a:r>
            <a:r>
              <a:rPr lang="en-US" sz="2000" i="1" dirty="0">
                <a:solidFill>
                  <a:srgbClr val="800000"/>
                </a:solidFill>
              </a:rPr>
              <a:t>, and </a:t>
            </a:r>
            <a:r>
              <a:rPr lang="en-US" sz="2000" b="1" i="1" baseline="30000" dirty="0" smtClean="0">
                <a:solidFill>
                  <a:srgbClr val="800000"/>
                </a:solidFill>
              </a:rPr>
              <a:t>8</a:t>
            </a:r>
            <a:r>
              <a:rPr lang="en-US" sz="2000" b="1" i="1" dirty="0" smtClean="0">
                <a:solidFill>
                  <a:srgbClr val="800000"/>
                </a:solidFill>
              </a:rPr>
              <a:t>all </a:t>
            </a:r>
            <a:r>
              <a:rPr lang="en-US" sz="2000" b="1" i="1" dirty="0">
                <a:solidFill>
                  <a:srgbClr val="800000"/>
                </a:solidFill>
              </a:rPr>
              <a:t>liars </a:t>
            </a:r>
            <a:r>
              <a:rPr lang="en-US" sz="2000" i="1" dirty="0">
                <a:solidFill>
                  <a:srgbClr val="800000"/>
                </a:solidFill>
              </a:rPr>
              <a:t>shall have </a:t>
            </a:r>
            <a:r>
              <a:rPr lang="en-US" sz="2000" b="1" i="1" dirty="0">
                <a:solidFill>
                  <a:srgbClr val="800000"/>
                </a:solidFill>
              </a:rPr>
              <a:t>their part in the </a:t>
            </a:r>
            <a:r>
              <a:rPr lang="en-US" sz="2000" b="1" i="1" u="sng" dirty="0">
                <a:solidFill>
                  <a:srgbClr val="800000"/>
                </a:solidFill>
              </a:rPr>
              <a:t>lake which burns with fire and brimstone</a:t>
            </a:r>
            <a:r>
              <a:rPr lang="en-US" sz="2000" i="1" dirty="0">
                <a:solidFill>
                  <a:srgbClr val="800000"/>
                </a:solidFill>
              </a:rPr>
              <a:t>, which is the second death</a:t>
            </a:r>
            <a:r>
              <a:rPr lang="en-US" sz="2000" i="1" dirty="0" smtClean="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21:8</a:t>
            </a:r>
            <a:r>
              <a:rPr lang="en-US" sz="2000" dirty="0" smtClean="0"/>
              <a:t>)</a:t>
            </a:r>
          </a:p>
          <a:p>
            <a:r>
              <a:rPr lang="en-US" sz="2000" dirty="0" smtClean="0"/>
              <a:t>These people will also share in hell fire along with the Devil, Death, the beasts, and the harlot.</a:t>
            </a:r>
          </a:p>
          <a:p>
            <a:r>
              <a:rPr lang="en-US" sz="2000" dirty="0" smtClean="0"/>
              <a:t>Murderers may be expected, but other types of sinners may be surprising …</a:t>
            </a:r>
          </a:p>
          <a:p>
            <a:pPr lvl="1"/>
            <a:r>
              <a:rPr lang="en-US" sz="1600" dirty="0" smtClean="0"/>
              <a:t>Cowardly, Fearful – More scared of immediate wrath of men (</a:t>
            </a:r>
            <a:r>
              <a:rPr lang="en-US" sz="1600" b="1" dirty="0" smtClean="0">
                <a:solidFill>
                  <a:srgbClr val="800000"/>
                </a:solidFill>
              </a:rPr>
              <a:t>Heb. 10:38-39; Mat. 10:21-33</a:t>
            </a:r>
            <a:r>
              <a:rPr lang="en-US" sz="1600" dirty="0" smtClean="0"/>
              <a:t>).</a:t>
            </a:r>
          </a:p>
          <a:p>
            <a:pPr lvl="1"/>
            <a:r>
              <a:rPr lang="en-US" sz="1600" dirty="0" smtClean="0"/>
              <a:t>Sexually Immoral – Reject God’s regulations (</a:t>
            </a:r>
            <a:r>
              <a:rPr lang="en-US" sz="1600" b="1" dirty="0" smtClean="0">
                <a:solidFill>
                  <a:srgbClr val="800000"/>
                </a:solidFill>
              </a:rPr>
              <a:t>Hebrews 13:4</a:t>
            </a:r>
            <a:r>
              <a:rPr lang="en-US" sz="1600" dirty="0" smtClean="0"/>
              <a:t>).</a:t>
            </a:r>
          </a:p>
          <a:p>
            <a:pPr lvl="1"/>
            <a:r>
              <a:rPr lang="en-US" sz="1600" dirty="0" smtClean="0"/>
              <a:t>Sorcerers (</a:t>
            </a:r>
            <a:r>
              <a:rPr lang="en-US" sz="1600" i="1" dirty="0" err="1" smtClean="0"/>
              <a:t>pharmakia</a:t>
            </a:r>
            <a:r>
              <a:rPr lang="en-US" sz="1600" dirty="0" smtClean="0"/>
              <a:t>) – Those who use drugs to distort or induce visions.</a:t>
            </a:r>
          </a:p>
          <a:p>
            <a:pPr lvl="1"/>
            <a:r>
              <a:rPr lang="en-US" sz="1600" dirty="0" smtClean="0"/>
              <a:t>All Liars – Not just the worst liars, but all liars – include self-deceived (</a:t>
            </a:r>
            <a:r>
              <a:rPr lang="en-US" sz="1600" b="1" dirty="0" smtClean="0">
                <a:solidFill>
                  <a:srgbClr val="800000"/>
                </a:solidFill>
              </a:rPr>
              <a:t>2 Thessalonians 2:9-12</a:t>
            </a:r>
            <a:r>
              <a:rPr lang="en-US" sz="1600" dirty="0" smtClean="0"/>
              <a:t>).</a:t>
            </a:r>
          </a:p>
          <a:p>
            <a:r>
              <a:rPr lang="en-US" sz="2000" dirty="0" smtClean="0"/>
              <a:t>Other passages supplement this list:  </a:t>
            </a:r>
            <a:r>
              <a:rPr lang="en-US" sz="2000" b="1" dirty="0" smtClean="0">
                <a:solidFill>
                  <a:srgbClr val="800000"/>
                </a:solidFill>
              </a:rPr>
              <a:t>Rom. 1:26-32; 1 Cor. 6:9-10; Gal. 5:19-21</a:t>
            </a:r>
            <a:r>
              <a:rPr lang="en-US" sz="2000" dirty="0" smtClean="0"/>
              <a:t>.</a:t>
            </a:r>
          </a:p>
        </p:txBody>
      </p:sp>
    </p:spTree>
    <p:extLst>
      <p:ext uri="{BB962C8B-B14F-4D97-AF65-F5344CB8AC3E}">
        <p14:creationId xmlns:p14="http://schemas.microsoft.com/office/powerpoint/2010/main" val="90684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Death</a:t>
            </a:r>
            <a:endParaRPr lang="en-US" dirty="0"/>
          </a:p>
        </p:txBody>
      </p:sp>
      <p:sp>
        <p:nvSpPr>
          <p:cNvPr id="3" name="Content Placeholder 2"/>
          <p:cNvSpPr>
            <a:spLocks noGrp="1"/>
          </p:cNvSpPr>
          <p:nvPr>
            <p:ph sz="quarter" idx="10"/>
          </p:nvPr>
        </p:nvSpPr>
        <p:spPr/>
        <p:txBody>
          <a:bodyPr/>
          <a:lstStyle/>
          <a:p>
            <a:pPr marL="0" lvl="0" indent="0">
              <a:buNone/>
            </a:pPr>
            <a:r>
              <a:rPr lang="en-US" sz="2000" i="1" dirty="0" smtClean="0">
                <a:solidFill>
                  <a:srgbClr val="800000"/>
                </a:solidFill>
              </a:rPr>
              <a:t>“But the cowardly, unbelieving, abominable, murderers, sexually immoral, sorcerers, idolaters, and all liars shall have their part in </a:t>
            </a:r>
            <a:r>
              <a:rPr lang="en-US" sz="2000" b="1" i="1" dirty="0" smtClean="0">
                <a:solidFill>
                  <a:srgbClr val="800000"/>
                </a:solidFill>
              </a:rPr>
              <a:t>the </a:t>
            </a:r>
            <a:r>
              <a:rPr lang="en-US" sz="2000" b="1" i="1" u="sng" dirty="0" smtClean="0">
                <a:solidFill>
                  <a:srgbClr val="800000"/>
                </a:solidFill>
              </a:rPr>
              <a:t>lake which burns with fire and brimstone</a:t>
            </a:r>
            <a:r>
              <a:rPr lang="en-US" sz="2000" b="1" i="1" dirty="0" smtClean="0">
                <a:solidFill>
                  <a:srgbClr val="800000"/>
                </a:solidFill>
              </a:rPr>
              <a:t>, which is the </a:t>
            </a:r>
            <a:r>
              <a:rPr lang="en-US" sz="2000" b="1" i="1" u="sng" dirty="0" smtClean="0">
                <a:solidFill>
                  <a:srgbClr val="800000"/>
                </a:solidFill>
              </a:rPr>
              <a:t>second death</a:t>
            </a:r>
            <a:r>
              <a:rPr lang="en-US" sz="2000" i="1" dirty="0" smtClean="0">
                <a:solidFill>
                  <a:srgbClr val="800000"/>
                </a:solidFill>
              </a:rPr>
              <a:t>.” </a:t>
            </a:r>
            <a:r>
              <a:rPr lang="en-US" sz="2000" dirty="0" smtClean="0"/>
              <a:t>(</a:t>
            </a:r>
            <a:r>
              <a:rPr lang="en-US" sz="2000" b="1" dirty="0" smtClean="0">
                <a:solidFill>
                  <a:srgbClr val="800000"/>
                </a:solidFill>
              </a:rPr>
              <a:t>Revelation 21:8</a:t>
            </a:r>
            <a:r>
              <a:rPr lang="en-US" sz="2000" dirty="0" smtClean="0"/>
              <a:t>)</a:t>
            </a:r>
          </a:p>
          <a:p>
            <a:r>
              <a:rPr lang="en-US" sz="2000" dirty="0" smtClean="0"/>
              <a:t>Mentioned previously in </a:t>
            </a:r>
            <a:r>
              <a:rPr lang="en-US" sz="2000" b="1" dirty="0" smtClean="0">
                <a:solidFill>
                  <a:srgbClr val="800000"/>
                </a:solidFill>
              </a:rPr>
              <a:t>20:14</a:t>
            </a:r>
            <a:r>
              <a:rPr lang="en-US" sz="2000" dirty="0" smtClean="0"/>
              <a:t>.</a:t>
            </a:r>
          </a:p>
          <a:p>
            <a:pPr marL="346075" lvl="0" indent="-346075">
              <a:buFont typeface="+mj-lt"/>
              <a:buAutoNum type="arabicPeriod" startAt="6"/>
            </a:pPr>
            <a:r>
              <a:rPr lang="en-US" sz="2000" dirty="0" smtClean="0"/>
              <a:t>In </a:t>
            </a:r>
            <a:r>
              <a:rPr lang="en-US" sz="2000" dirty="0"/>
              <a:t>what way would the </a:t>
            </a:r>
            <a:r>
              <a:rPr lang="en-US" sz="2000" i="1" dirty="0">
                <a:solidFill>
                  <a:srgbClr val="800000"/>
                </a:solidFill>
              </a:rPr>
              <a:t>“lake which burns with fire and brimstone”</a:t>
            </a:r>
            <a:r>
              <a:rPr lang="en-US" sz="2000" dirty="0"/>
              <a:t> be considered a </a:t>
            </a:r>
            <a:r>
              <a:rPr lang="en-US" sz="2000" i="1" dirty="0">
                <a:solidFill>
                  <a:srgbClr val="800000"/>
                </a:solidFill>
              </a:rPr>
              <a:t>“second death”</a:t>
            </a:r>
            <a:r>
              <a:rPr lang="en-US" sz="2000" dirty="0"/>
              <a:t>?</a:t>
            </a:r>
            <a:endParaRPr lang="en-US" sz="2000" dirty="0" smtClean="0"/>
          </a:p>
          <a:p>
            <a:r>
              <a:rPr lang="en-US" sz="2000" dirty="0" smtClean="0"/>
              <a:t>Like physical death, it represents a separation from the life giving source:</a:t>
            </a:r>
          </a:p>
          <a:p>
            <a:pPr marL="0" indent="0">
              <a:buNone/>
            </a:pPr>
            <a:r>
              <a:rPr lang="en-US" sz="2000" i="1" dirty="0">
                <a:solidFill>
                  <a:srgbClr val="800000"/>
                </a:solidFill>
              </a:rPr>
              <a:t> For as the </a:t>
            </a:r>
            <a:r>
              <a:rPr lang="en-US" sz="2000" b="1" i="1" dirty="0">
                <a:solidFill>
                  <a:srgbClr val="800000"/>
                </a:solidFill>
              </a:rPr>
              <a:t>body </a:t>
            </a:r>
            <a:r>
              <a:rPr lang="en-US" sz="2000" b="1" i="1" u="sng" dirty="0">
                <a:solidFill>
                  <a:srgbClr val="800000"/>
                </a:solidFill>
              </a:rPr>
              <a:t>without</a:t>
            </a:r>
            <a:r>
              <a:rPr lang="en-US" sz="2000" b="1" i="1" dirty="0">
                <a:solidFill>
                  <a:srgbClr val="800000"/>
                </a:solidFill>
              </a:rPr>
              <a:t> the spirit is </a:t>
            </a:r>
            <a:r>
              <a:rPr lang="en-US" sz="2000" b="1" i="1" u="sng" dirty="0">
                <a:solidFill>
                  <a:srgbClr val="800000"/>
                </a:solidFill>
              </a:rPr>
              <a:t>dead</a:t>
            </a:r>
            <a:r>
              <a:rPr lang="en-US" sz="2000" i="1" dirty="0">
                <a:solidFill>
                  <a:srgbClr val="800000"/>
                </a:solidFill>
              </a:rPr>
              <a:t>, so faith without works is dead </a:t>
            </a:r>
            <a:r>
              <a:rPr lang="en-US" sz="2000" i="1" dirty="0" smtClean="0">
                <a:solidFill>
                  <a:srgbClr val="800000"/>
                </a:solidFill>
              </a:rPr>
              <a:t>also.</a:t>
            </a:r>
            <a:r>
              <a:rPr lang="en-US" sz="2000" dirty="0" smtClean="0"/>
              <a:t> </a:t>
            </a:r>
            <a:r>
              <a:rPr lang="en-US" sz="2000" dirty="0"/>
              <a:t>(</a:t>
            </a:r>
            <a:r>
              <a:rPr lang="en-US" sz="2000" b="1" dirty="0">
                <a:solidFill>
                  <a:srgbClr val="800000"/>
                </a:solidFill>
              </a:rPr>
              <a:t>James </a:t>
            </a:r>
            <a:r>
              <a:rPr lang="en-US" sz="2000" b="1" dirty="0" smtClean="0">
                <a:solidFill>
                  <a:srgbClr val="800000"/>
                </a:solidFill>
              </a:rPr>
              <a:t>2:26</a:t>
            </a:r>
            <a:r>
              <a:rPr lang="en-US" sz="2000" dirty="0" smtClean="0"/>
              <a:t>)</a:t>
            </a:r>
            <a:endParaRPr lang="en-US" sz="2000" dirty="0"/>
          </a:p>
          <a:p>
            <a:r>
              <a:rPr lang="en-US" sz="2000" dirty="0" smtClean="0"/>
              <a:t>Here represents a total separation from God – no more blessings on </a:t>
            </a:r>
            <a:r>
              <a:rPr lang="en-US" sz="2000" i="1" dirty="0" smtClean="0">
                <a:solidFill>
                  <a:srgbClr val="800000"/>
                </a:solidFill>
              </a:rPr>
              <a:t>“the just and the unjust”</a:t>
            </a:r>
            <a:r>
              <a:rPr lang="en-US" sz="2000" dirty="0" smtClean="0"/>
              <a:t> (</a:t>
            </a:r>
            <a:r>
              <a:rPr lang="en-US" sz="2000" b="1" dirty="0" smtClean="0">
                <a:solidFill>
                  <a:srgbClr val="800000"/>
                </a:solidFill>
              </a:rPr>
              <a:t>Matthew 5:45</a:t>
            </a:r>
            <a:r>
              <a:rPr lang="en-US" sz="2000" dirty="0" smtClean="0"/>
              <a:t>).</a:t>
            </a:r>
          </a:p>
          <a:p>
            <a:r>
              <a:rPr lang="en-US" sz="2000" dirty="0" smtClean="0"/>
              <a:t>Also, like death, represents a transition from which there is no return (</a:t>
            </a:r>
            <a:r>
              <a:rPr lang="en-US" sz="2000" b="1" dirty="0" err="1" smtClean="0">
                <a:solidFill>
                  <a:srgbClr val="800000"/>
                </a:solidFill>
              </a:rPr>
              <a:t>Ecc</a:t>
            </a:r>
            <a:r>
              <a:rPr lang="en-US" sz="2000" b="1" dirty="0" smtClean="0">
                <a:solidFill>
                  <a:srgbClr val="800000"/>
                </a:solidFill>
              </a:rPr>
              <a:t>. 9:3-6</a:t>
            </a:r>
            <a:r>
              <a:rPr lang="en-US" sz="2000" dirty="0" smtClean="0"/>
              <a:t>).</a:t>
            </a:r>
          </a:p>
        </p:txBody>
      </p:sp>
    </p:spTree>
    <p:extLst>
      <p:ext uri="{BB962C8B-B14F-4D97-AF65-F5344CB8AC3E}">
        <p14:creationId xmlns:p14="http://schemas.microsoft.com/office/powerpoint/2010/main" val="375604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True Jerusalem</a:t>
            </a:r>
          </a:p>
          <a:p>
            <a:r>
              <a:rPr lang="en-US" dirty="0" smtClean="0"/>
              <a:t>Revelation 21:9-27</a:t>
            </a:r>
            <a:endParaRPr lang="en-US" dirty="0"/>
          </a:p>
        </p:txBody>
      </p:sp>
    </p:spTree>
    <p:extLst>
      <p:ext uri="{BB962C8B-B14F-4D97-AF65-F5344CB8AC3E}">
        <p14:creationId xmlns:p14="http://schemas.microsoft.com/office/powerpoint/2010/main" val="561055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City, Holy Jerusalem”</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What did the angel promise to show John?  What did John actually see?  How can the two be reconciled?  What is implied by the city </a:t>
            </a:r>
            <a:r>
              <a:rPr lang="en-US" sz="2000" i="1" dirty="0">
                <a:solidFill>
                  <a:srgbClr val="800000"/>
                </a:solidFill>
              </a:rPr>
              <a:t>“descending out of heaven from God”</a:t>
            </a:r>
            <a:r>
              <a:rPr lang="en-US" sz="2000" dirty="0"/>
              <a:t>?</a:t>
            </a:r>
            <a:endParaRPr lang="en-US" sz="2000" dirty="0" smtClean="0"/>
          </a:p>
          <a:p>
            <a:pPr marL="0" indent="0">
              <a:buNone/>
            </a:pPr>
            <a:r>
              <a:rPr lang="en-US" sz="2000" i="1" dirty="0">
                <a:solidFill>
                  <a:srgbClr val="800000"/>
                </a:solidFill>
              </a:rPr>
              <a:t>Then one of the seven angels who had the seven bowls filled with </a:t>
            </a:r>
            <a:r>
              <a:rPr lang="en-US" sz="2000" b="1" i="1" dirty="0">
                <a:solidFill>
                  <a:srgbClr val="800000"/>
                </a:solidFill>
              </a:rPr>
              <a:t>the seven </a:t>
            </a:r>
            <a:r>
              <a:rPr lang="en-US" sz="2000" b="1" i="1" u="sng" dirty="0">
                <a:solidFill>
                  <a:srgbClr val="800000"/>
                </a:solidFill>
              </a:rPr>
              <a:t>last</a:t>
            </a:r>
            <a:r>
              <a:rPr lang="en-US" sz="2000" b="1" i="1" dirty="0">
                <a:solidFill>
                  <a:srgbClr val="800000"/>
                </a:solidFill>
              </a:rPr>
              <a:t> plagues </a:t>
            </a:r>
            <a:r>
              <a:rPr lang="en-US" sz="2000" i="1" dirty="0">
                <a:solidFill>
                  <a:srgbClr val="800000"/>
                </a:solidFill>
              </a:rPr>
              <a:t>came to me and talked with me, saying, </a:t>
            </a:r>
            <a:r>
              <a:rPr lang="en-US" sz="2000" i="1" dirty="0" smtClean="0">
                <a:solidFill>
                  <a:srgbClr val="800000"/>
                </a:solidFill>
              </a:rPr>
              <a:t>“Come</a:t>
            </a:r>
            <a:r>
              <a:rPr lang="en-US" sz="2000" i="1" dirty="0">
                <a:solidFill>
                  <a:srgbClr val="800000"/>
                </a:solidFill>
              </a:rPr>
              <a:t>, I will show you </a:t>
            </a:r>
            <a:r>
              <a:rPr lang="en-US" sz="2000" b="1" i="1" dirty="0">
                <a:solidFill>
                  <a:srgbClr val="800000"/>
                </a:solidFill>
              </a:rPr>
              <a:t>the </a:t>
            </a:r>
            <a:r>
              <a:rPr lang="en-US" sz="2000" b="1" i="1" u="sng" dirty="0">
                <a:solidFill>
                  <a:srgbClr val="800000"/>
                </a:solidFill>
              </a:rPr>
              <a:t>bride</a:t>
            </a:r>
            <a:r>
              <a:rPr lang="en-US" sz="2000" b="1" i="1" dirty="0">
                <a:solidFill>
                  <a:srgbClr val="800000"/>
                </a:solidFill>
              </a:rPr>
              <a:t>, the </a:t>
            </a:r>
            <a:r>
              <a:rPr lang="en-US" sz="2000" b="1" i="1" u="sng" dirty="0">
                <a:solidFill>
                  <a:srgbClr val="800000"/>
                </a:solidFill>
              </a:rPr>
              <a:t>Lamb's wife</a:t>
            </a:r>
            <a:r>
              <a:rPr lang="en-US" sz="2000" i="1" dirty="0" smtClean="0">
                <a:solidFill>
                  <a:srgbClr val="800000"/>
                </a:solidFill>
              </a:rPr>
              <a:t>.” And </a:t>
            </a:r>
            <a:r>
              <a:rPr lang="en-US" sz="2000" i="1" dirty="0">
                <a:solidFill>
                  <a:srgbClr val="800000"/>
                </a:solidFill>
              </a:rPr>
              <a:t>he carried me away </a:t>
            </a:r>
            <a:r>
              <a:rPr lang="en-US" sz="2000" b="1" i="1" dirty="0">
                <a:solidFill>
                  <a:srgbClr val="800000"/>
                </a:solidFill>
              </a:rPr>
              <a:t>in the Spirit to a great and high mountain</a:t>
            </a:r>
            <a:r>
              <a:rPr lang="en-US" sz="2000" i="1" dirty="0">
                <a:solidFill>
                  <a:srgbClr val="800000"/>
                </a:solidFill>
              </a:rPr>
              <a:t>, and showed me </a:t>
            </a:r>
            <a:r>
              <a:rPr lang="en-US" sz="2000" b="1" i="1" dirty="0">
                <a:solidFill>
                  <a:srgbClr val="800000"/>
                </a:solidFill>
              </a:rPr>
              <a:t>the great city, the holy Jerusalem</a:t>
            </a:r>
            <a:r>
              <a:rPr lang="en-US" sz="2000" i="1" dirty="0">
                <a:solidFill>
                  <a:srgbClr val="800000"/>
                </a:solidFill>
              </a:rPr>
              <a:t>, descending out of heaven from </a:t>
            </a:r>
            <a:r>
              <a:rPr lang="en-US" sz="2000" i="1" dirty="0" smtClean="0">
                <a:solidFill>
                  <a:srgbClr val="800000"/>
                </a:solidFill>
              </a:rPr>
              <a:t>God </a:t>
            </a:r>
            <a:r>
              <a:rPr lang="en-US" sz="2000" dirty="0" smtClean="0"/>
              <a:t>(</a:t>
            </a:r>
            <a:r>
              <a:rPr lang="en-US" sz="2000" b="1" dirty="0" smtClean="0">
                <a:solidFill>
                  <a:srgbClr val="800000"/>
                </a:solidFill>
              </a:rPr>
              <a:t>Rv.21:9-10</a:t>
            </a:r>
            <a:r>
              <a:rPr lang="en-US" sz="2000" dirty="0" smtClean="0"/>
              <a:t>)</a:t>
            </a:r>
          </a:p>
          <a:p>
            <a:r>
              <a:rPr lang="en-US" sz="2000" dirty="0" smtClean="0"/>
              <a:t>Promised to show </a:t>
            </a:r>
            <a:r>
              <a:rPr lang="en-US" sz="2000" i="1" dirty="0" smtClean="0">
                <a:solidFill>
                  <a:srgbClr val="800000"/>
                </a:solidFill>
              </a:rPr>
              <a:t>“the bride, the Lamb’s wife”</a:t>
            </a:r>
            <a:r>
              <a:rPr lang="en-US" sz="2000" dirty="0" smtClean="0"/>
              <a:t> but instead showed </a:t>
            </a:r>
            <a:r>
              <a:rPr lang="en-US" sz="2000" i="1" dirty="0" smtClean="0">
                <a:solidFill>
                  <a:srgbClr val="800000"/>
                </a:solidFill>
              </a:rPr>
              <a:t>“the great city, the holy Jerusalem”</a:t>
            </a:r>
            <a:r>
              <a:rPr lang="en-US" sz="2000" dirty="0" smtClean="0"/>
              <a:t>.</a:t>
            </a:r>
          </a:p>
          <a:p>
            <a:r>
              <a:rPr lang="en-US" sz="2000" dirty="0" smtClean="0"/>
              <a:t>As with Rome, Babylon, </a:t>
            </a:r>
            <a:r>
              <a:rPr lang="en-US" sz="2000" dirty="0" err="1" smtClean="0"/>
              <a:t>Tyre</a:t>
            </a:r>
            <a:r>
              <a:rPr lang="en-US" sz="2000" dirty="0" smtClean="0"/>
              <a:t>, Nineveh, and earthly Jerusalem, collection of people that make up heavenly, spiritual Jerusalem is personified as a woman (</a:t>
            </a:r>
            <a:r>
              <a:rPr lang="en-US" sz="2000" b="1" dirty="0" smtClean="0">
                <a:solidFill>
                  <a:srgbClr val="800000"/>
                </a:solidFill>
              </a:rPr>
              <a:t>19:7-14</a:t>
            </a:r>
            <a:r>
              <a:rPr lang="en-US" sz="2000" dirty="0" smtClean="0"/>
              <a:t>).</a:t>
            </a:r>
          </a:p>
          <a:p>
            <a:r>
              <a:rPr lang="en-US" sz="2000" dirty="0" smtClean="0"/>
              <a:t>Implies the sad potential of previous peoples and preciousness of the Lamb’s bride.</a:t>
            </a:r>
          </a:p>
          <a:p>
            <a:r>
              <a:rPr lang="en-US" sz="2000" dirty="0" smtClean="0"/>
              <a:t>Descent from heaven symbolizes God’s providing access, granting entry or insight.</a:t>
            </a:r>
          </a:p>
        </p:txBody>
      </p:sp>
    </p:spTree>
    <p:extLst>
      <p:ext uri="{BB962C8B-B14F-4D97-AF65-F5344CB8AC3E}">
        <p14:creationId xmlns:p14="http://schemas.microsoft.com/office/powerpoint/2010/main" val="30810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1800" dirty="0"/>
              <a:t>What symbols are used to indicate that this city is perfect for all of God’s people?</a:t>
            </a:r>
            <a:endParaRPr lang="en-US" sz="1800" dirty="0" smtClean="0"/>
          </a:p>
          <a:p>
            <a:pPr marL="0" indent="0">
              <a:spcBef>
                <a:spcPts val="0"/>
              </a:spcBef>
              <a:buNone/>
            </a:pPr>
            <a:r>
              <a:rPr lang="en-US" sz="1800" i="1" dirty="0" smtClean="0">
                <a:solidFill>
                  <a:srgbClr val="800000"/>
                </a:solidFill>
              </a:rPr>
              <a:t>… having </a:t>
            </a:r>
            <a:r>
              <a:rPr lang="en-US" sz="1800" b="1" i="1" dirty="0">
                <a:solidFill>
                  <a:srgbClr val="800000"/>
                </a:solidFill>
              </a:rPr>
              <a:t>the glory of God</a:t>
            </a:r>
            <a:r>
              <a:rPr lang="en-US" sz="1800" i="1" dirty="0">
                <a:solidFill>
                  <a:srgbClr val="800000"/>
                </a:solidFill>
              </a:rPr>
              <a:t>. </a:t>
            </a:r>
            <a:r>
              <a:rPr lang="en-US" sz="1800" b="1" i="1" u="sng" dirty="0">
                <a:solidFill>
                  <a:srgbClr val="800000"/>
                </a:solidFill>
              </a:rPr>
              <a:t>Her</a:t>
            </a:r>
            <a:r>
              <a:rPr lang="en-US" sz="1800" b="1" i="1" dirty="0">
                <a:solidFill>
                  <a:srgbClr val="800000"/>
                </a:solidFill>
              </a:rPr>
              <a:t> light was </a:t>
            </a:r>
            <a:r>
              <a:rPr lang="en-US" sz="1800" b="1" i="1" u="sng" dirty="0">
                <a:solidFill>
                  <a:srgbClr val="800000"/>
                </a:solidFill>
              </a:rPr>
              <a:t>like</a:t>
            </a:r>
            <a:r>
              <a:rPr lang="en-US" sz="1800" b="1" i="1" dirty="0">
                <a:solidFill>
                  <a:srgbClr val="800000"/>
                </a:solidFill>
              </a:rPr>
              <a:t> a most precious stone</a:t>
            </a:r>
            <a:r>
              <a:rPr lang="en-US" sz="1800" i="1" dirty="0">
                <a:solidFill>
                  <a:srgbClr val="800000"/>
                </a:solidFill>
              </a:rPr>
              <a:t>, like a jasper stone, clear as crystal</a:t>
            </a:r>
            <a:r>
              <a:rPr lang="en-US" sz="1800" i="1" dirty="0" smtClean="0">
                <a:solidFill>
                  <a:srgbClr val="800000"/>
                </a:solidFill>
              </a:rPr>
              <a:t>.  Also </a:t>
            </a:r>
            <a:r>
              <a:rPr lang="en-US" sz="1800" b="1" i="1" u="sng" dirty="0">
                <a:solidFill>
                  <a:srgbClr val="800000"/>
                </a:solidFill>
              </a:rPr>
              <a:t>she</a:t>
            </a:r>
            <a:r>
              <a:rPr lang="en-US" sz="1800" i="1" dirty="0">
                <a:solidFill>
                  <a:srgbClr val="800000"/>
                </a:solidFill>
              </a:rPr>
              <a:t> had a </a:t>
            </a:r>
            <a:r>
              <a:rPr lang="en-US" sz="1800" b="1" i="1" dirty="0">
                <a:solidFill>
                  <a:srgbClr val="800000"/>
                </a:solidFill>
              </a:rPr>
              <a:t>great and high wall</a:t>
            </a:r>
            <a:r>
              <a:rPr lang="en-US" sz="1800" i="1" dirty="0">
                <a:solidFill>
                  <a:srgbClr val="800000"/>
                </a:solidFill>
              </a:rPr>
              <a:t> with </a:t>
            </a:r>
            <a:r>
              <a:rPr lang="en-US" sz="1800" b="1" i="1" u="sng" dirty="0">
                <a:solidFill>
                  <a:srgbClr val="800000"/>
                </a:solidFill>
              </a:rPr>
              <a:t>twelve</a:t>
            </a:r>
            <a:r>
              <a:rPr lang="en-US" sz="1800" b="1" i="1" dirty="0">
                <a:solidFill>
                  <a:srgbClr val="800000"/>
                </a:solidFill>
              </a:rPr>
              <a:t> gates</a:t>
            </a:r>
            <a:r>
              <a:rPr lang="en-US" sz="1800" i="1" dirty="0">
                <a:solidFill>
                  <a:srgbClr val="800000"/>
                </a:solidFill>
              </a:rPr>
              <a:t>, and </a:t>
            </a:r>
            <a:r>
              <a:rPr lang="en-US" sz="1800" b="1" i="1" u="sng" dirty="0">
                <a:solidFill>
                  <a:srgbClr val="800000"/>
                </a:solidFill>
              </a:rPr>
              <a:t>twelve</a:t>
            </a:r>
            <a:r>
              <a:rPr lang="en-US" sz="1800" b="1" i="1" dirty="0">
                <a:solidFill>
                  <a:srgbClr val="800000"/>
                </a:solidFill>
              </a:rPr>
              <a:t> angels at the gates</a:t>
            </a:r>
            <a:r>
              <a:rPr lang="en-US" sz="1800" i="1" dirty="0">
                <a:solidFill>
                  <a:srgbClr val="800000"/>
                </a:solidFill>
              </a:rPr>
              <a:t>, and names written on them, which are the </a:t>
            </a:r>
            <a:r>
              <a:rPr lang="en-US" sz="1800" b="1" i="1" dirty="0">
                <a:solidFill>
                  <a:srgbClr val="800000"/>
                </a:solidFill>
              </a:rPr>
              <a:t>names of the </a:t>
            </a:r>
            <a:r>
              <a:rPr lang="en-US" sz="1800" b="1" i="1" u="sng" dirty="0">
                <a:solidFill>
                  <a:srgbClr val="800000"/>
                </a:solidFill>
              </a:rPr>
              <a:t>twelve</a:t>
            </a:r>
            <a:r>
              <a:rPr lang="en-US" sz="1800" b="1" i="1" dirty="0">
                <a:solidFill>
                  <a:srgbClr val="800000"/>
                </a:solidFill>
              </a:rPr>
              <a:t> tribes of the children of Israel</a:t>
            </a:r>
            <a:r>
              <a:rPr lang="en-US" sz="1800" i="1" dirty="0" smtClean="0">
                <a:solidFill>
                  <a:srgbClr val="800000"/>
                </a:solidFill>
              </a:rPr>
              <a:t>:  </a:t>
            </a:r>
            <a:r>
              <a:rPr lang="en-US" sz="1800" b="1" i="1" u="sng" dirty="0" smtClean="0">
                <a:solidFill>
                  <a:srgbClr val="800000"/>
                </a:solidFill>
              </a:rPr>
              <a:t>three</a:t>
            </a:r>
            <a:r>
              <a:rPr lang="en-US" sz="1800" b="1" i="1" dirty="0" smtClean="0">
                <a:solidFill>
                  <a:srgbClr val="800000"/>
                </a:solidFill>
              </a:rPr>
              <a:t> </a:t>
            </a:r>
            <a:r>
              <a:rPr lang="en-US" sz="1800" b="1" i="1" dirty="0">
                <a:solidFill>
                  <a:srgbClr val="800000"/>
                </a:solidFill>
              </a:rPr>
              <a:t>gates on the </a:t>
            </a:r>
            <a:r>
              <a:rPr lang="en-US" sz="1800" b="1" i="1" u="sng" dirty="0">
                <a:solidFill>
                  <a:srgbClr val="800000"/>
                </a:solidFill>
              </a:rPr>
              <a:t>east</a:t>
            </a:r>
            <a:r>
              <a:rPr lang="en-US" sz="1800" b="1" i="1" dirty="0">
                <a:solidFill>
                  <a:srgbClr val="800000"/>
                </a:solidFill>
              </a:rPr>
              <a:t>,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north</a:t>
            </a:r>
            <a:r>
              <a:rPr lang="en-US" sz="1800" b="1" i="1" dirty="0">
                <a:solidFill>
                  <a:srgbClr val="800000"/>
                </a:solidFill>
              </a:rPr>
              <a:t>,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south</a:t>
            </a:r>
            <a:r>
              <a:rPr lang="en-US" sz="1800" b="1" i="1" dirty="0">
                <a:solidFill>
                  <a:srgbClr val="800000"/>
                </a:solidFill>
              </a:rPr>
              <a:t>, and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west</a:t>
            </a:r>
            <a:r>
              <a:rPr lang="en-US" sz="1800" i="1" dirty="0" smtClean="0">
                <a:solidFill>
                  <a:srgbClr val="800000"/>
                </a:solidFill>
              </a:rPr>
              <a:t>.  Now </a:t>
            </a:r>
            <a:r>
              <a:rPr lang="en-US" sz="1800" i="1" dirty="0">
                <a:solidFill>
                  <a:srgbClr val="800000"/>
                </a:solidFill>
              </a:rPr>
              <a:t>the wall of the city had </a:t>
            </a:r>
            <a:r>
              <a:rPr lang="en-US" sz="1800" b="1" i="1" u="sng" dirty="0">
                <a:solidFill>
                  <a:srgbClr val="800000"/>
                </a:solidFill>
              </a:rPr>
              <a:t>twelve</a:t>
            </a:r>
            <a:r>
              <a:rPr lang="en-US" sz="1800" b="1" i="1" dirty="0">
                <a:solidFill>
                  <a:srgbClr val="800000"/>
                </a:solidFill>
              </a:rPr>
              <a:t> foundations</a:t>
            </a:r>
            <a:r>
              <a:rPr lang="en-US" sz="1800" i="1" dirty="0">
                <a:solidFill>
                  <a:srgbClr val="800000"/>
                </a:solidFill>
              </a:rPr>
              <a:t>, and on them were </a:t>
            </a:r>
            <a:r>
              <a:rPr lang="en-US" sz="1800" b="1" i="1" dirty="0">
                <a:solidFill>
                  <a:srgbClr val="800000"/>
                </a:solidFill>
              </a:rPr>
              <a:t>the names of the </a:t>
            </a:r>
            <a:r>
              <a:rPr lang="en-US" sz="1800" b="1" i="1" u="sng" dirty="0">
                <a:solidFill>
                  <a:srgbClr val="800000"/>
                </a:solidFill>
              </a:rPr>
              <a:t>twelve</a:t>
            </a:r>
            <a:r>
              <a:rPr lang="en-US" sz="1800" b="1" i="1" dirty="0">
                <a:solidFill>
                  <a:srgbClr val="800000"/>
                </a:solidFill>
              </a:rPr>
              <a:t> apostles of the Lamb</a:t>
            </a:r>
            <a:r>
              <a:rPr lang="en-US" sz="1800" i="1" dirty="0" smtClean="0">
                <a:solidFill>
                  <a:srgbClr val="800000"/>
                </a:solidFill>
              </a:rPr>
              <a:t>. </a:t>
            </a:r>
            <a:r>
              <a:rPr lang="en-US" sz="1800" dirty="0" smtClean="0"/>
              <a:t>(</a:t>
            </a:r>
            <a:r>
              <a:rPr lang="en-US" sz="1800" b="1" dirty="0" smtClean="0">
                <a:solidFill>
                  <a:srgbClr val="800000"/>
                </a:solidFill>
              </a:rPr>
              <a:t>Revelation 21:11-14</a:t>
            </a:r>
            <a:r>
              <a:rPr lang="en-US" sz="1800" dirty="0" smtClean="0"/>
              <a:t>)</a:t>
            </a:r>
          </a:p>
          <a:p>
            <a:pPr>
              <a:spcBef>
                <a:spcPts val="0"/>
              </a:spcBef>
            </a:pPr>
            <a:r>
              <a:rPr lang="en-US" sz="1800" dirty="0" smtClean="0"/>
              <a:t>Note, God is the source of its glory – not us.  </a:t>
            </a:r>
            <a:r>
              <a:rPr lang="en-US" sz="1800" i="1" dirty="0" smtClean="0">
                <a:solidFill>
                  <a:srgbClr val="800000"/>
                </a:solidFill>
              </a:rPr>
              <a:t>“Jasper”</a:t>
            </a:r>
            <a:r>
              <a:rPr lang="en-US" sz="1800" dirty="0" smtClean="0"/>
              <a:t> used to represent God (</a:t>
            </a:r>
            <a:r>
              <a:rPr lang="en-US" sz="1800" b="1" dirty="0" smtClean="0">
                <a:solidFill>
                  <a:srgbClr val="800000"/>
                </a:solidFill>
              </a:rPr>
              <a:t>4:3</a:t>
            </a:r>
            <a:r>
              <a:rPr lang="en-US" sz="1800" dirty="0" smtClean="0"/>
              <a:t>).</a:t>
            </a:r>
          </a:p>
          <a:p>
            <a:pPr>
              <a:spcBef>
                <a:spcPts val="0"/>
              </a:spcBef>
            </a:pPr>
            <a:r>
              <a:rPr lang="en-US" sz="1800" dirty="0" smtClean="0"/>
              <a:t>The symbol continues to equate but transition from the bride, the Lamb’s wife, to holy Jerusalem, a city.</a:t>
            </a:r>
          </a:p>
          <a:p>
            <a:pPr>
              <a:spcBef>
                <a:spcPts val="0"/>
              </a:spcBef>
            </a:pPr>
            <a:r>
              <a:rPr lang="en-US" sz="1800" i="1" dirty="0" smtClean="0">
                <a:solidFill>
                  <a:srgbClr val="800000"/>
                </a:solidFill>
              </a:rPr>
              <a:t>“Great and high wall”</a:t>
            </a:r>
            <a:r>
              <a:rPr lang="en-US" sz="1800" dirty="0" smtClean="0"/>
              <a:t> represents security, protection, and safety despite absence of threats.</a:t>
            </a:r>
          </a:p>
          <a:p>
            <a:pPr>
              <a:spcBef>
                <a:spcPts val="0"/>
              </a:spcBef>
            </a:pPr>
            <a:r>
              <a:rPr lang="en-US" sz="1800" i="1" dirty="0" smtClean="0">
                <a:solidFill>
                  <a:srgbClr val="800000"/>
                </a:solidFill>
              </a:rPr>
              <a:t>“Twelve gates”</a:t>
            </a:r>
            <a:r>
              <a:rPr lang="en-US" sz="1800" dirty="0" smtClean="0"/>
              <a:t> indicate access for all of God’s people, watched by </a:t>
            </a:r>
            <a:r>
              <a:rPr lang="en-US" sz="1800" i="1" dirty="0" smtClean="0">
                <a:solidFill>
                  <a:srgbClr val="800000"/>
                </a:solidFill>
              </a:rPr>
              <a:t>“twelve angels”</a:t>
            </a:r>
            <a:r>
              <a:rPr lang="en-US" sz="1800" dirty="0" smtClean="0"/>
              <a:t>.</a:t>
            </a:r>
          </a:p>
          <a:p>
            <a:pPr>
              <a:spcBef>
                <a:spcPts val="0"/>
              </a:spcBef>
            </a:pPr>
            <a:r>
              <a:rPr lang="en-US" sz="1800" dirty="0" smtClean="0"/>
              <a:t>The four directions (east, north, south, west) may indicate access for people from all nations.</a:t>
            </a:r>
          </a:p>
          <a:p>
            <a:pPr>
              <a:spcBef>
                <a:spcPts val="0"/>
              </a:spcBef>
            </a:pPr>
            <a:r>
              <a:rPr lang="en-US" sz="1800" i="1" dirty="0" smtClean="0">
                <a:solidFill>
                  <a:srgbClr val="800000"/>
                </a:solidFill>
              </a:rPr>
              <a:t>“Twelve foundations”</a:t>
            </a:r>
            <a:r>
              <a:rPr lang="en-US" sz="1800" dirty="0" smtClean="0">
                <a:solidFill>
                  <a:srgbClr val="800000"/>
                </a:solidFill>
              </a:rPr>
              <a:t> </a:t>
            </a:r>
            <a:r>
              <a:rPr lang="en-US" sz="1800" dirty="0" smtClean="0"/>
              <a:t>would indicate stability for the city and all of God’s people.</a:t>
            </a:r>
          </a:p>
          <a:p>
            <a:pPr>
              <a:spcBef>
                <a:spcPts val="0"/>
              </a:spcBef>
            </a:pPr>
            <a:r>
              <a:rPr lang="en-US" sz="1800" i="1" dirty="0" smtClean="0">
                <a:solidFill>
                  <a:srgbClr val="800000"/>
                </a:solidFill>
              </a:rPr>
              <a:t>“Names of the twelve apostles of the Lamb”</a:t>
            </a:r>
            <a:r>
              <a:rPr lang="en-US" sz="1800" dirty="0" smtClean="0"/>
              <a:t> points to their critical witness (</a:t>
            </a:r>
            <a:r>
              <a:rPr lang="en-US" sz="1800" b="1" dirty="0" smtClean="0">
                <a:solidFill>
                  <a:srgbClr val="800000"/>
                </a:solidFill>
              </a:rPr>
              <a:t>Eph. 2:19-22</a:t>
            </a:r>
            <a:r>
              <a:rPr lang="en-US" sz="1800" dirty="0" smtClean="0"/>
              <a:t>).</a:t>
            </a:r>
          </a:p>
        </p:txBody>
      </p:sp>
    </p:spTree>
    <p:extLst>
      <p:ext uri="{BB962C8B-B14F-4D97-AF65-F5344CB8AC3E}">
        <p14:creationId xmlns:p14="http://schemas.microsoft.com/office/powerpoint/2010/main" val="136663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sp>
        <p:nvSpPr>
          <p:cNvPr id="3" name="Content Placeholder 2"/>
          <p:cNvSpPr>
            <a:spLocks noGrp="1"/>
          </p:cNvSpPr>
          <p:nvPr>
            <p:ph sz="quarter" idx="10"/>
          </p:nvPr>
        </p:nvSpPr>
        <p:spPr/>
        <p:txBody>
          <a:bodyPr/>
          <a:lstStyle/>
          <a:p>
            <a:pPr marL="0" indent="0">
              <a:buNone/>
            </a:pPr>
            <a:r>
              <a:rPr lang="en-US" sz="1800" i="1" dirty="0" smtClean="0">
                <a:solidFill>
                  <a:srgbClr val="800000"/>
                </a:solidFill>
              </a:rPr>
              <a:t>And </a:t>
            </a:r>
            <a:r>
              <a:rPr lang="en-US" sz="1800" i="1" dirty="0">
                <a:solidFill>
                  <a:srgbClr val="800000"/>
                </a:solidFill>
              </a:rPr>
              <a:t>he who talked with me had a gold reed to measure the city, its gates, and its wall</a:t>
            </a:r>
            <a:r>
              <a:rPr lang="en-US" sz="1800" i="1" dirty="0" smtClean="0">
                <a:solidFill>
                  <a:srgbClr val="800000"/>
                </a:solidFill>
              </a:rPr>
              <a:t>.  The </a:t>
            </a:r>
            <a:r>
              <a:rPr lang="en-US" sz="1800" b="1" i="1" dirty="0">
                <a:solidFill>
                  <a:srgbClr val="800000"/>
                </a:solidFill>
              </a:rPr>
              <a:t>city is laid out as a </a:t>
            </a:r>
            <a:r>
              <a:rPr lang="en-US" sz="1800" b="1" i="1" u="sng" dirty="0">
                <a:solidFill>
                  <a:srgbClr val="800000"/>
                </a:solidFill>
              </a:rPr>
              <a:t>square</a:t>
            </a:r>
            <a:r>
              <a:rPr lang="en-US" sz="1800" i="1" dirty="0">
                <a:solidFill>
                  <a:srgbClr val="800000"/>
                </a:solidFill>
              </a:rPr>
              <a:t>; its length is as great as its breadth. And he measured the city with the reed: </a:t>
            </a:r>
            <a:r>
              <a:rPr lang="en-US" sz="1800" b="1" i="1" u="sng" dirty="0">
                <a:solidFill>
                  <a:srgbClr val="800000"/>
                </a:solidFill>
              </a:rPr>
              <a:t>twelve thousand</a:t>
            </a:r>
            <a:r>
              <a:rPr lang="en-US" sz="1800" b="1" i="1" dirty="0">
                <a:solidFill>
                  <a:srgbClr val="800000"/>
                </a:solidFill>
              </a:rPr>
              <a:t> furlongs. Its length, breadth, and height are </a:t>
            </a:r>
            <a:r>
              <a:rPr lang="en-US" sz="1800" b="1" i="1" u="sng" dirty="0">
                <a:solidFill>
                  <a:srgbClr val="800000"/>
                </a:solidFill>
              </a:rPr>
              <a:t>equal</a:t>
            </a:r>
            <a:r>
              <a:rPr lang="en-US" sz="1800" i="1" dirty="0" smtClean="0">
                <a:solidFill>
                  <a:srgbClr val="800000"/>
                </a:solidFill>
              </a:rPr>
              <a:t>.  Then </a:t>
            </a:r>
            <a:r>
              <a:rPr lang="en-US" sz="1800" i="1" dirty="0">
                <a:solidFill>
                  <a:srgbClr val="800000"/>
                </a:solidFill>
              </a:rPr>
              <a:t>he measured its </a:t>
            </a:r>
            <a:r>
              <a:rPr lang="en-US" sz="1800" b="1" i="1" dirty="0">
                <a:solidFill>
                  <a:srgbClr val="800000"/>
                </a:solidFill>
              </a:rPr>
              <a:t>wall: one hundred and forty-four cubits</a:t>
            </a:r>
            <a:r>
              <a:rPr lang="en-US" sz="1800" i="1" dirty="0">
                <a:solidFill>
                  <a:srgbClr val="800000"/>
                </a:solidFill>
              </a:rPr>
              <a:t>, according to the measure of a man, that is, of an angel</a:t>
            </a:r>
            <a:r>
              <a:rPr lang="en-US" sz="1800" i="1" dirty="0" smtClean="0">
                <a:solidFill>
                  <a:srgbClr val="800000"/>
                </a:solidFill>
              </a:rPr>
              <a:t>.  The construction of its </a:t>
            </a:r>
            <a:r>
              <a:rPr lang="en-US" sz="1800" b="1" i="1" dirty="0" smtClean="0">
                <a:solidFill>
                  <a:srgbClr val="800000"/>
                </a:solidFill>
              </a:rPr>
              <a:t>wall was of jasper</a:t>
            </a:r>
            <a:r>
              <a:rPr lang="en-US" sz="1800" i="1" dirty="0" smtClean="0">
                <a:solidFill>
                  <a:srgbClr val="800000"/>
                </a:solidFill>
              </a:rPr>
              <a:t>; and </a:t>
            </a:r>
            <a:r>
              <a:rPr lang="en-US" sz="1800" b="1" i="1" dirty="0" smtClean="0">
                <a:solidFill>
                  <a:srgbClr val="800000"/>
                </a:solidFill>
              </a:rPr>
              <a:t>the city was pure gold, </a:t>
            </a:r>
            <a:r>
              <a:rPr lang="en-US" sz="1800" b="1" i="1" u="sng" dirty="0" smtClean="0">
                <a:solidFill>
                  <a:srgbClr val="800000"/>
                </a:solidFill>
              </a:rPr>
              <a:t>like</a:t>
            </a:r>
            <a:r>
              <a:rPr lang="en-US" sz="1800" b="1" i="1" dirty="0" smtClean="0">
                <a:solidFill>
                  <a:srgbClr val="800000"/>
                </a:solidFill>
              </a:rPr>
              <a:t> clear glass</a:t>
            </a:r>
            <a:r>
              <a:rPr lang="en-US" sz="1800" i="1" dirty="0" smtClean="0">
                <a:solidFill>
                  <a:srgbClr val="800000"/>
                </a:solidFill>
              </a:rPr>
              <a:t>. </a:t>
            </a:r>
            <a:r>
              <a:rPr lang="en-US" sz="1800" dirty="0" smtClean="0"/>
              <a:t>(</a:t>
            </a:r>
            <a:r>
              <a:rPr lang="en-US" sz="1800" b="1" dirty="0" smtClean="0">
                <a:solidFill>
                  <a:srgbClr val="800000"/>
                </a:solidFill>
              </a:rPr>
              <a:t>Rv.21:15-18</a:t>
            </a:r>
            <a:r>
              <a:rPr lang="en-US" sz="1800" dirty="0" smtClean="0"/>
              <a:t>)</a:t>
            </a:r>
          </a:p>
          <a:p>
            <a:r>
              <a:rPr lang="en-US" sz="1800" i="1" dirty="0" smtClean="0">
                <a:solidFill>
                  <a:srgbClr val="800000"/>
                </a:solidFill>
              </a:rPr>
              <a:t>“Twelve thousand furlongs”</a:t>
            </a:r>
            <a:r>
              <a:rPr lang="en-US" sz="1800" dirty="0"/>
              <a:t> </a:t>
            </a:r>
            <a:r>
              <a:rPr lang="en-US" sz="1800" dirty="0" smtClean="0"/>
              <a:t>(1400-1500 miles) implies ample room for all of God’s people.</a:t>
            </a:r>
          </a:p>
          <a:p>
            <a:r>
              <a:rPr lang="en-US" sz="1800" dirty="0" smtClean="0"/>
              <a:t>The </a:t>
            </a:r>
            <a:r>
              <a:rPr lang="en-US" sz="1800" i="1" dirty="0" smtClean="0">
                <a:solidFill>
                  <a:srgbClr val="800000"/>
                </a:solidFill>
              </a:rPr>
              <a:t>“square”</a:t>
            </a:r>
            <a:r>
              <a:rPr lang="en-US" sz="1800" dirty="0" smtClean="0"/>
              <a:t> base and </a:t>
            </a:r>
            <a:r>
              <a:rPr lang="en-US" sz="1800" i="1" dirty="0" smtClean="0">
                <a:solidFill>
                  <a:srgbClr val="800000"/>
                </a:solidFill>
              </a:rPr>
              <a:t>“equal …length, breadth, and height”</a:t>
            </a:r>
            <a:r>
              <a:rPr lang="en-US" sz="1800" dirty="0" smtClean="0"/>
              <a:t> implies symmetry, beauty, and perfection – reminiscent of inner sanctuary cube for ark of the covenant of Solomon’s temple (</a:t>
            </a:r>
            <a:r>
              <a:rPr lang="en-US" sz="1800" b="1" dirty="0" smtClean="0">
                <a:solidFill>
                  <a:srgbClr val="800000"/>
                </a:solidFill>
              </a:rPr>
              <a:t>1 Kings 6:18-20</a:t>
            </a:r>
            <a:r>
              <a:rPr lang="en-US" sz="1800" dirty="0" smtClean="0"/>
              <a:t>).</a:t>
            </a:r>
          </a:p>
          <a:p>
            <a:r>
              <a:rPr lang="en-US" sz="1800" dirty="0" smtClean="0"/>
              <a:t>Beyond Solomon’s temple overlaid in gold (</a:t>
            </a:r>
            <a:r>
              <a:rPr lang="en-US" sz="1800" b="1" dirty="0" smtClean="0">
                <a:solidFill>
                  <a:srgbClr val="800000"/>
                </a:solidFill>
              </a:rPr>
              <a:t>1 Kings 6:21-22</a:t>
            </a:r>
            <a:r>
              <a:rPr lang="en-US" sz="1800" dirty="0" smtClean="0"/>
              <a:t>), the whole city is pure clear, shining gold – superlative beauty, preciousness, and value.</a:t>
            </a:r>
            <a:endParaRPr lang="en-US" sz="1800" i="1" dirty="0" smtClean="0"/>
          </a:p>
        </p:txBody>
      </p:sp>
    </p:spTree>
    <p:extLst>
      <p:ext uri="{BB962C8B-B14F-4D97-AF65-F5344CB8AC3E}">
        <p14:creationId xmlns:p14="http://schemas.microsoft.com/office/powerpoint/2010/main" val="8590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Second Resurrection and Eternal Judgment</a:t>
            </a:r>
          </a:p>
          <a:p>
            <a:r>
              <a:rPr lang="en-US" dirty="0" smtClean="0"/>
              <a:t>Revelation 20:11-15</a:t>
            </a:r>
            <a:endParaRPr lang="en-US" dirty="0"/>
          </a:p>
        </p:txBody>
      </p:sp>
    </p:spTree>
    <p:extLst>
      <p:ext uri="{BB962C8B-B14F-4D97-AF65-F5344CB8AC3E}">
        <p14:creationId xmlns:p14="http://schemas.microsoft.com/office/powerpoint/2010/main" val="561055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315" y="1174083"/>
            <a:ext cx="4103370" cy="3623310"/>
          </a:xfrm>
          <a:prstGeom prst="rect">
            <a:avLst/>
          </a:prstGeom>
          <a:ln>
            <a:noFill/>
          </a:ln>
          <a:effectLst>
            <a:softEdge rad="112500"/>
          </a:effectLst>
        </p:spPr>
      </p:pic>
    </p:spTree>
    <p:extLst>
      <p:ext uri="{BB962C8B-B14F-4D97-AF65-F5344CB8AC3E}">
        <p14:creationId xmlns:p14="http://schemas.microsoft.com/office/powerpoint/2010/main" val="329654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898" y="1805647"/>
            <a:ext cx="3560445" cy="236601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96" y="1354162"/>
            <a:ext cx="3731895" cy="3268980"/>
          </a:xfrm>
          <a:prstGeom prst="rect">
            <a:avLst/>
          </a:prstGeom>
          <a:ln>
            <a:noFill/>
          </a:ln>
          <a:effectLst>
            <a:softEdge rad="112500"/>
          </a:effectLst>
        </p:spPr>
      </p:pic>
    </p:spTree>
    <p:extLst>
      <p:ext uri="{BB962C8B-B14F-4D97-AF65-F5344CB8AC3E}">
        <p14:creationId xmlns:p14="http://schemas.microsoft.com/office/powerpoint/2010/main" val="84216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The </a:t>
            </a:r>
            <a:r>
              <a:rPr lang="en-US" sz="1800" b="1" i="1" dirty="0">
                <a:solidFill>
                  <a:srgbClr val="800000"/>
                </a:solidFill>
              </a:rPr>
              <a:t>foundations of the wall of the city were adorned with all kinds of </a:t>
            </a:r>
            <a:r>
              <a:rPr lang="en-US" sz="1800" b="1" i="1" u="sng" dirty="0">
                <a:solidFill>
                  <a:srgbClr val="800000"/>
                </a:solidFill>
              </a:rPr>
              <a:t>precious stones</a:t>
            </a:r>
            <a:r>
              <a:rPr lang="en-US" sz="1800" i="1" dirty="0">
                <a:solidFill>
                  <a:srgbClr val="800000"/>
                </a:solidFill>
              </a:rPr>
              <a:t>: the first foundation was jasper, the second sapphire, the third chalcedony, the fourth emerald</a:t>
            </a:r>
            <a:r>
              <a:rPr lang="en-US" sz="1800" i="1" dirty="0" smtClean="0">
                <a:solidFill>
                  <a:srgbClr val="800000"/>
                </a:solidFill>
              </a:rPr>
              <a:t>, the </a:t>
            </a:r>
            <a:r>
              <a:rPr lang="en-US" sz="1800" i="1" dirty="0">
                <a:solidFill>
                  <a:srgbClr val="800000"/>
                </a:solidFill>
              </a:rPr>
              <a:t>fifth sardonyx, the sixth </a:t>
            </a:r>
            <a:r>
              <a:rPr lang="en-US" sz="1800" i="1" dirty="0" err="1">
                <a:solidFill>
                  <a:srgbClr val="800000"/>
                </a:solidFill>
              </a:rPr>
              <a:t>sardius</a:t>
            </a:r>
            <a:r>
              <a:rPr lang="en-US" sz="1800" i="1" dirty="0">
                <a:solidFill>
                  <a:srgbClr val="800000"/>
                </a:solidFill>
              </a:rPr>
              <a:t>, the seventh </a:t>
            </a:r>
            <a:r>
              <a:rPr lang="en-US" sz="1800" i="1" dirty="0" err="1">
                <a:solidFill>
                  <a:srgbClr val="800000"/>
                </a:solidFill>
              </a:rPr>
              <a:t>chrysolite</a:t>
            </a:r>
            <a:r>
              <a:rPr lang="en-US" sz="1800" i="1" dirty="0">
                <a:solidFill>
                  <a:srgbClr val="800000"/>
                </a:solidFill>
              </a:rPr>
              <a:t>, the eighth beryl, the ninth topaz, the tenth </a:t>
            </a:r>
            <a:r>
              <a:rPr lang="en-US" sz="1800" i="1" dirty="0" err="1">
                <a:solidFill>
                  <a:srgbClr val="800000"/>
                </a:solidFill>
              </a:rPr>
              <a:t>chrysoprase</a:t>
            </a:r>
            <a:r>
              <a:rPr lang="en-US" sz="1800" i="1" dirty="0">
                <a:solidFill>
                  <a:srgbClr val="800000"/>
                </a:solidFill>
              </a:rPr>
              <a:t>, the eleventh jacinth, and the twelfth amethyst</a:t>
            </a:r>
            <a:r>
              <a:rPr lang="en-US" sz="1800" i="1" dirty="0" smtClean="0">
                <a:solidFill>
                  <a:srgbClr val="800000"/>
                </a:solidFill>
              </a:rPr>
              <a:t>.  The </a:t>
            </a:r>
            <a:r>
              <a:rPr lang="en-US" sz="1800" b="1" i="1" u="sng" dirty="0">
                <a:solidFill>
                  <a:srgbClr val="800000"/>
                </a:solidFill>
              </a:rPr>
              <a:t>twelve</a:t>
            </a:r>
            <a:r>
              <a:rPr lang="en-US" sz="1800" b="1" i="1" dirty="0">
                <a:solidFill>
                  <a:srgbClr val="800000"/>
                </a:solidFill>
              </a:rPr>
              <a:t> gates were </a:t>
            </a:r>
            <a:r>
              <a:rPr lang="en-US" sz="1800" b="1" i="1" u="sng" dirty="0">
                <a:solidFill>
                  <a:srgbClr val="800000"/>
                </a:solidFill>
              </a:rPr>
              <a:t>twelve pearls</a:t>
            </a:r>
            <a:r>
              <a:rPr lang="en-US" sz="1800" b="1" i="1" dirty="0">
                <a:solidFill>
                  <a:srgbClr val="800000"/>
                </a:solidFill>
              </a:rPr>
              <a:t>: each individual gate was of one pearl</a:t>
            </a:r>
            <a:r>
              <a:rPr lang="en-US" sz="1800" i="1" dirty="0">
                <a:solidFill>
                  <a:srgbClr val="800000"/>
                </a:solidFill>
              </a:rPr>
              <a:t>. And </a:t>
            </a:r>
            <a:r>
              <a:rPr lang="en-US" sz="1800" b="1" i="1" dirty="0">
                <a:solidFill>
                  <a:srgbClr val="800000"/>
                </a:solidFill>
              </a:rPr>
              <a:t>the street of the city was pure gold, like transparent glass</a:t>
            </a:r>
            <a:r>
              <a:rPr lang="en-US" sz="1800" i="1" dirty="0" smtClean="0">
                <a:solidFill>
                  <a:srgbClr val="800000"/>
                </a:solidFill>
              </a:rPr>
              <a:t>. </a:t>
            </a:r>
            <a:r>
              <a:rPr lang="en-US" sz="1800" dirty="0" smtClean="0"/>
              <a:t>(</a:t>
            </a:r>
            <a:r>
              <a:rPr lang="en-US" sz="1800" b="1" dirty="0" smtClean="0">
                <a:solidFill>
                  <a:srgbClr val="800000"/>
                </a:solidFill>
              </a:rPr>
              <a:t>Revelation 21:19-21</a:t>
            </a:r>
            <a:r>
              <a:rPr lang="en-US" sz="1800" dirty="0" smtClean="0"/>
              <a:t>)</a:t>
            </a:r>
          </a:p>
          <a:p>
            <a:r>
              <a:rPr lang="en-US" sz="1800" dirty="0" smtClean="0"/>
              <a:t>Foundations indicate all vivid colors (rainbow?) and precious value.</a:t>
            </a:r>
          </a:p>
          <a:p>
            <a:r>
              <a:rPr lang="en-US" sz="1800" i="1" dirty="0" smtClean="0">
                <a:solidFill>
                  <a:srgbClr val="800000"/>
                </a:solidFill>
              </a:rPr>
              <a:t>“Twelve gates … each …of one pearl”</a:t>
            </a:r>
            <a:r>
              <a:rPr lang="en-US" sz="1800" dirty="0" smtClean="0"/>
              <a:t> – indicate extravagant beauty for all of God’s people.</a:t>
            </a:r>
          </a:p>
          <a:p>
            <a:r>
              <a:rPr lang="en-US" sz="1800" dirty="0" smtClean="0"/>
              <a:t>Even the most common things are beautiful – even the </a:t>
            </a:r>
            <a:r>
              <a:rPr lang="en-US" sz="1800" i="1" dirty="0" smtClean="0">
                <a:solidFill>
                  <a:srgbClr val="800000"/>
                </a:solidFill>
              </a:rPr>
              <a:t>“</a:t>
            </a:r>
            <a:r>
              <a:rPr lang="en-US" sz="1800" b="1" i="1" dirty="0" smtClean="0">
                <a:solidFill>
                  <a:srgbClr val="800000"/>
                </a:solidFill>
              </a:rPr>
              <a:t>street</a:t>
            </a:r>
            <a:r>
              <a:rPr lang="en-US" sz="1800" i="1" dirty="0" smtClean="0">
                <a:solidFill>
                  <a:srgbClr val="800000"/>
                </a:solidFill>
              </a:rPr>
              <a:t> of the city was pure gold”</a:t>
            </a:r>
            <a:r>
              <a:rPr lang="en-US" sz="1800" dirty="0" smtClean="0"/>
              <a:t>.</a:t>
            </a:r>
          </a:p>
          <a:p>
            <a:r>
              <a:rPr lang="en-US" sz="1800" i="1" dirty="0" smtClean="0">
                <a:solidFill>
                  <a:srgbClr val="800000"/>
                </a:solidFill>
              </a:rPr>
              <a:t>“Like transparent glass”</a:t>
            </a:r>
            <a:r>
              <a:rPr lang="en-US" sz="1800" dirty="0" smtClean="0"/>
              <a:t> either indicates brilliant, shining gold or transparent material – stunning beauty and value unlike anything known to man.</a:t>
            </a:r>
            <a:endParaRPr lang="en-US" sz="1800" i="1" dirty="0" smtClean="0"/>
          </a:p>
        </p:txBody>
      </p:sp>
    </p:spTree>
    <p:extLst>
      <p:ext uri="{BB962C8B-B14F-4D97-AF65-F5344CB8AC3E}">
        <p14:creationId xmlns:p14="http://schemas.microsoft.com/office/powerpoint/2010/main" val="79501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Temple, Sun, or Moon?</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Why is no temple structure or sun to illuminate the city required?</a:t>
            </a:r>
            <a:endParaRPr lang="en-US" sz="2000" dirty="0" smtClean="0"/>
          </a:p>
          <a:p>
            <a:pPr marL="0" indent="0">
              <a:spcBef>
                <a:spcPts val="100"/>
              </a:spcBef>
              <a:buNone/>
            </a:pPr>
            <a:r>
              <a:rPr lang="en-US" sz="2000" i="1" dirty="0">
                <a:solidFill>
                  <a:srgbClr val="800000"/>
                </a:solidFill>
              </a:rPr>
              <a:t>But I saw </a:t>
            </a:r>
            <a:r>
              <a:rPr lang="en-US" sz="2000" b="1" i="1" dirty="0">
                <a:solidFill>
                  <a:srgbClr val="800000"/>
                </a:solidFill>
              </a:rPr>
              <a:t>no temple in it, for the Lord God Almighty and the Lamb </a:t>
            </a:r>
            <a:r>
              <a:rPr lang="en-US" sz="2000" b="1" i="1" u="sng" dirty="0">
                <a:solidFill>
                  <a:srgbClr val="800000"/>
                </a:solidFill>
              </a:rPr>
              <a:t>are its temple</a:t>
            </a:r>
            <a:r>
              <a:rPr lang="en-US" sz="2000" i="1" dirty="0" smtClean="0">
                <a:solidFill>
                  <a:srgbClr val="800000"/>
                </a:solidFill>
              </a:rPr>
              <a:t>.  The </a:t>
            </a:r>
            <a:r>
              <a:rPr lang="en-US" sz="2000" i="1" dirty="0">
                <a:solidFill>
                  <a:srgbClr val="800000"/>
                </a:solidFill>
              </a:rPr>
              <a:t>city had </a:t>
            </a:r>
            <a:r>
              <a:rPr lang="en-US" sz="2000" b="1" i="1" dirty="0">
                <a:solidFill>
                  <a:srgbClr val="800000"/>
                </a:solidFill>
              </a:rPr>
              <a:t>no need of the sun or of the moon </a:t>
            </a:r>
            <a:r>
              <a:rPr lang="en-US" sz="2000" i="1" dirty="0">
                <a:solidFill>
                  <a:srgbClr val="800000"/>
                </a:solidFill>
              </a:rPr>
              <a:t>to shine in it, </a:t>
            </a:r>
            <a:r>
              <a:rPr lang="en-US" sz="2000" b="1" i="1" dirty="0">
                <a:solidFill>
                  <a:srgbClr val="800000"/>
                </a:solidFill>
              </a:rPr>
              <a:t>for the </a:t>
            </a:r>
            <a:r>
              <a:rPr lang="en-US" sz="2000" b="1" i="1" u="sng" dirty="0">
                <a:solidFill>
                  <a:srgbClr val="800000"/>
                </a:solidFill>
              </a:rPr>
              <a:t>glory of God</a:t>
            </a:r>
            <a:r>
              <a:rPr lang="en-US" sz="2000" b="1" i="1" dirty="0">
                <a:solidFill>
                  <a:srgbClr val="800000"/>
                </a:solidFill>
              </a:rPr>
              <a:t> illuminated it. The </a:t>
            </a:r>
            <a:r>
              <a:rPr lang="en-US" sz="2000" b="1" i="1" u="sng" dirty="0">
                <a:solidFill>
                  <a:srgbClr val="800000"/>
                </a:solidFill>
              </a:rPr>
              <a:t>Lamb</a:t>
            </a:r>
            <a:r>
              <a:rPr lang="en-US" sz="2000" b="1" i="1" dirty="0">
                <a:solidFill>
                  <a:srgbClr val="800000"/>
                </a:solidFill>
              </a:rPr>
              <a:t> is its light</a:t>
            </a:r>
            <a:r>
              <a:rPr lang="en-US" sz="2000" i="1" dirty="0">
                <a:solidFill>
                  <a:srgbClr val="800000"/>
                </a:solidFill>
              </a:rPr>
              <a:t>. </a:t>
            </a:r>
            <a:r>
              <a:rPr lang="en-US" sz="2000" i="1" dirty="0" smtClean="0">
                <a:solidFill>
                  <a:srgbClr val="800000"/>
                </a:solidFill>
              </a:rPr>
              <a:t> </a:t>
            </a:r>
            <a:r>
              <a:rPr lang="en-US" sz="2000" dirty="0" smtClean="0"/>
              <a:t>(</a:t>
            </a:r>
            <a:r>
              <a:rPr lang="en-US" sz="2000" b="1" dirty="0" smtClean="0">
                <a:solidFill>
                  <a:srgbClr val="800000"/>
                </a:solidFill>
              </a:rPr>
              <a:t>Revelation 21:22-23</a:t>
            </a:r>
            <a:r>
              <a:rPr lang="en-US" sz="2000" dirty="0" smtClean="0"/>
              <a:t>)</a:t>
            </a:r>
          </a:p>
          <a:p>
            <a:pPr>
              <a:spcBef>
                <a:spcPts val="100"/>
              </a:spcBef>
            </a:pPr>
            <a:r>
              <a:rPr lang="en-US" sz="2000" dirty="0" smtClean="0"/>
              <a:t>No representation of God or monument to Him is required, because He is there!</a:t>
            </a:r>
          </a:p>
          <a:p>
            <a:pPr>
              <a:spcBef>
                <a:spcPts val="100"/>
              </a:spcBef>
            </a:pPr>
            <a:r>
              <a:rPr lang="en-US" sz="2000" dirty="0" smtClean="0"/>
              <a:t>In contrast to:</a:t>
            </a:r>
          </a:p>
          <a:p>
            <a:pPr lvl="1">
              <a:spcBef>
                <a:spcPts val="100"/>
              </a:spcBef>
            </a:pPr>
            <a:r>
              <a:rPr lang="en-US" sz="1600" dirty="0" smtClean="0"/>
              <a:t>Tabernacle used during early Jewish history.</a:t>
            </a:r>
          </a:p>
          <a:p>
            <a:pPr lvl="1">
              <a:spcBef>
                <a:spcPts val="100"/>
              </a:spcBef>
            </a:pPr>
            <a:r>
              <a:rPr lang="en-US" sz="1600" dirty="0" smtClean="0"/>
              <a:t>Temple used from time of Solomon.</a:t>
            </a:r>
          </a:p>
          <a:p>
            <a:pPr lvl="1">
              <a:spcBef>
                <a:spcPts val="100"/>
              </a:spcBef>
            </a:pPr>
            <a:r>
              <a:rPr lang="en-US" sz="1600" dirty="0" smtClean="0"/>
              <a:t>Church providing a spiritual temple (</a:t>
            </a:r>
            <a:r>
              <a:rPr lang="en-US" sz="1600" b="1" dirty="0" smtClean="0">
                <a:solidFill>
                  <a:srgbClr val="800000"/>
                </a:solidFill>
              </a:rPr>
              <a:t>1 Corinthians 3:16; Ephesians 2:21-22</a:t>
            </a:r>
            <a:r>
              <a:rPr lang="en-US" sz="1600" dirty="0" smtClean="0"/>
              <a:t>), reflecting God on earth.</a:t>
            </a:r>
          </a:p>
          <a:p>
            <a:pPr lvl="1">
              <a:spcBef>
                <a:spcPts val="100"/>
              </a:spcBef>
            </a:pPr>
            <a:r>
              <a:rPr lang="en-US" sz="1600" dirty="0" smtClean="0"/>
              <a:t>In heaven, we will dwell directly with Him in His home, not Him indirectly here in on earth.</a:t>
            </a:r>
          </a:p>
          <a:p>
            <a:pPr>
              <a:spcBef>
                <a:spcPts val="100"/>
              </a:spcBef>
            </a:pPr>
            <a:r>
              <a:rPr lang="en-US" sz="2000" dirty="0" smtClean="0"/>
              <a:t>No light source is required to provided visibility, direction, understanding, wisdom, hope or glory, because God and Jesus provide an infinite source.</a:t>
            </a:r>
          </a:p>
          <a:p>
            <a:pPr>
              <a:spcBef>
                <a:spcPts val="100"/>
              </a:spcBef>
            </a:pPr>
            <a:r>
              <a:rPr lang="en-US" sz="2000" dirty="0" smtClean="0"/>
              <a:t>Emphasizes direct communication with God (</a:t>
            </a:r>
            <a:r>
              <a:rPr lang="en-US" sz="2000" b="1" dirty="0" smtClean="0">
                <a:solidFill>
                  <a:srgbClr val="800000"/>
                </a:solidFill>
              </a:rPr>
              <a:t>Psalm 119:104-105, 130</a:t>
            </a:r>
            <a:r>
              <a:rPr lang="en-US" sz="2000" dirty="0" smtClean="0"/>
              <a:t>).</a:t>
            </a:r>
          </a:p>
        </p:txBody>
      </p:sp>
    </p:spTree>
    <p:extLst>
      <p:ext uri="{BB962C8B-B14F-4D97-AF65-F5344CB8AC3E}">
        <p14:creationId xmlns:p14="http://schemas.microsoft.com/office/powerpoint/2010/main" val="383525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of Eternal Day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What is the significance of there being </a:t>
            </a:r>
            <a:r>
              <a:rPr lang="en-US" sz="2000" i="1" dirty="0">
                <a:solidFill>
                  <a:srgbClr val="800000"/>
                </a:solidFill>
              </a:rPr>
              <a:t>“no night there”</a:t>
            </a:r>
            <a:r>
              <a:rPr lang="en-US" sz="2000" dirty="0"/>
              <a:t>?</a:t>
            </a:r>
            <a:endParaRPr lang="en-US" sz="2000" dirty="0" smtClean="0"/>
          </a:p>
          <a:p>
            <a:pPr marL="0" indent="0">
              <a:buNone/>
            </a:pPr>
            <a:r>
              <a:rPr lang="en-US" sz="2000" i="1" dirty="0" smtClean="0">
                <a:solidFill>
                  <a:srgbClr val="800000"/>
                </a:solidFill>
              </a:rPr>
              <a:t>Its </a:t>
            </a:r>
            <a:r>
              <a:rPr lang="en-US" sz="2000" i="1" dirty="0">
                <a:solidFill>
                  <a:srgbClr val="800000"/>
                </a:solidFill>
              </a:rPr>
              <a:t>gates shall not be shut at all by day (there shall be </a:t>
            </a:r>
            <a:r>
              <a:rPr lang="en-US" sz="2000" b="1" i="1" dirty="0">
                <a:solidFill>
                  <a:srgbClr val="800000"/>
                </a:solidFill>
              </a:rPr>
              <a:t>no night there</a:t>
            </a:r>
            <a:r>
              <a:rPr lang="en-US" sz="2000" i="1" dirty="0">
                <a:solidFill>
                  <a:srgbClr val="800000"/>
                </a:solidFill>
              </a:rPr>
              <a:t>). </a:t>
            </a:r>
            <a:r>
              <a:rPr lang="en-US" sz="2000" dirty="0" smtClean="0"/>
              <a:t>(</a:t>
            </a:r>
            <a:r>
              <a:rPr lang="en-US" sz="2000" b="1" dirty="0" smtClean="0">
                <a:solidFill>
                  <a:srgbClr val="800000"/>
                </a:solidFill>
              </a:rPr>
              <a:t>Revelation 21:25</a:t>
            </a:r>
            <a:r>
              <a:rPr lang="en-US" sz="2000" dirty="0" smtClean="0"/>
              <a:t>)</a:t>
            </a:r>
          </a:p>
          <a:p>
            <a:r>
              <a:rPr lang="en-US" sz="2000" dirty="0" smtClean="0"/>
              <a:t>Implies that the light provided by God will never diminish or darken:</a:t>
            </a:r>
          </a:p>
          <a:p>
            <a:pPr marL="0" indent="0">
              <a:buNone/>
            </a:pPr>
            <a:r>
              <a:rPr lang="en-US" sz="2000" i="1" dirty="0" smtClean="0">
                <a:solidFill>
                  <a:srgbClr val="800000"/>
                </a:solidFill>
              </a:rPr>
              <a:t>This </a:t>
            </a:r>
            <a:r>
              <a:rPr lang="en-US" sz="2000" i="1" dirty="0">
                <a:solidFill>
                  <a:srgbClr val="800000"/>
                </a:solidFill>
              </a:rPr>
              <a:t>is the message which we have heard from Him and declare to you, that </a:t>
            </a:r>
            <a:r>
              <a:rPr lang="en-US" sz="2000" b="1" i="1" dirty="0">
                <a:solidFill>
                  <a:srgbClr val="800000"/>
                </a:solidFill>
              </a:rPr>
              <a:t>God </a:t>
            </a:r>
            <a:r>
              <a:rPr lang="en-US" sz="2000" b="1" i="1" u="sng" dirty="0">
                <a:solidFill>
                  <a:srgbClr val="800000"/>
                </a:solidFill>
              </a:rPr>
              <a:t>is</a:t>
            </a:r>
            <a:r>
              <a:rPr lang="en-US" sz="2000" b="1" i="1" dirty="0">
                <a:solidFill>
                  <a:srgbClr val="800000"/>
                </a:solidFill>
              </a:rPr>
              <a:t> light and in Him is </a:t>
            </a:r>
            <a:r>
              <a:rPr lang="en-US" sz="2000" b="1" i="1" u="sng" dirty="0">
                <a:solidFill>
                  <a:srgbClr val="800000"/>
                </a:solidFill>
              </a:rPr>
              <a:t>no darkness at all</a:t>
            </a:r>
            <a:r>
              <a:rPr lang="en-US" sz="2000" i="1" dirty="0">
                <a:solidFill>
                  <a:srgbClr val="800000"/>
                </a:solidFill>
              </a:rPr>
              <a:t>. </a:t>
            </a:r>
            <a:r>
              <a:rPr lang="en-US" sz="2000" dirty="0" smtClean="0"/>
              <a:t>(</a:t>
            </a:r>
            <a:r>
              <a:rPr lang="en-US" sz="2000" b="1" dirty="0" smtClean="0">
                <a:solidFill>
                  <a:srgbClr val="800000"/>
                </a:solidFill>
              </a:rPr>
              <a:t>1 </a:t>
            </a:r>
            <a:r>
              <a:rPr lang="en-US" sz="2000" b="1" dirty="0">
                <a:solidFill>
                  <a:srgbClr val="800000"/>
                </a:solidFill>
              </a:rPr>
              <a:t>John </a:t>
            </a:r>
            <a:r>
              <a:rPr lang="en-US" sz="2000" b="1" dirty="0" smtClean="0">
                <a:solidFill>
                  <a:srgbClr val="800000"/>
                </a:solidFill>
              </a:rPr>
              <a:t>1:5</a:t>
            </a:r>
            <a:r>
              <a:rPr lang="en-US" sz="2000" dirty="0" smtClean="0"/>
              <a:t>)</a:t>
            </a:r>
          </a:p>
          <a:p>
            <a:pPr marL="0" indent="0">
              <a:buNone/>
            </a:pPr>
            <a:r>
              <a:rPr lang="en-US" sz="2000" i="1" dirty="0">
                <a:solidFill>
                  <a:srgbClr val="800000"/>
                </a:solidFill>
              </a:rPr>
              <a:t>Every good gift and every perfect gift is from above, and comes down from </a:t>
            </a:r>
            <a:r>
              <a:rPr lang="en-US" sz="2000" b="1" i="1" u="sng" dirty="0">
                <a:solidFill>
                  <a:srgbClr val="800000"/>
                </a:solidFill>
              </a:rPr>
              <a:t>the Father of lights</a:t>
            </a:r>
            <a:r>
              <a:rPr lang="en-US" sz="2000" i="1" dirty="0">
                <a:solidFill>
                  <a:srgbClr val="800000"/>
                </a:solidFill>
              </a:rPr>
              <a:t>, with whom there is </a:t>
            </a:r>
            <a:r>
              <a:rPr lang="en-US" sz="2000" b="1" i="1" u="sng" dirty="0">
                <a:solidFill>
                  <a:srgbClr val="800000"/>
                </a:solidFill>
              </a:rPr>
              <a:t>no</a:t>
            </a:r>
            <a:r>
              <a:rPr lang="en-US" sz="2000" b="1" i="1" dirty="0">
                <a:solidFill>
                  <a:srgbClr val="800000"/>
                </a:solidFill>
              </a:rPr>
              <a:t> variation or </a:t>
            </a:r>
            <a:r>
              <a:rPr lang="en-US" sz="2000" b="1" i="1" u="sng" dirty="0">
                <a:solidFill>
                  <a:srgbClr val="800000"/>
                </a:solidFill>
              </a:rPr>
              <a:t>shadow of turning</a:t>
            </a:r>
            <a:r>
              <a:rPr lang="en-US" sz="2000" i="1" dirty="0">
                <a:solidFill>
                  <a:srgbClr val="800000"/>
                </a:solidFill>
              </a:rPr>
              <a:t>. </a:t>
            </a:r>
            <a:r>
              <a:rPr lang="en-US" sz="2000" dirty="0"/>
              <a:t>(</a:t>
            </a:r>
            <a:r>
              <a:rPr lang="en-US" sz="2000" b="1" dirty="0">
                <a:solidFill>
                  <a:srgbClr val="800000"/>
                </a:solidFill>
              </a:rPr>
              <a:t>James </a:t>
            </a:r>
            <a:r>
              <a:rPr lang="en-US" sz="2000" b="1" dirty="0" smtClean="0">
                <a:solidFill>
                  <a:srgbClr val="800000"/>
                </a:solidFill>
              </a:rPr>
              <a:t>1:17</a:t>
            </a:r>
            <a:r>
              <a:rPr lang="en-US" sz="2000" dirty="0" smtClean="0"/>
              <a:t>)</a:t>
            </a:r>
          </a:p>
          <a:p>
            <a:r>
              <a:rPr lang="en-US" sz="2000" dirty="0" smtClean="0"/>
              <a:t>He will never lose power or His character.</a:t>
            </a:r>
          </a:p>
          <a:p>
            <a:r>
              <a:rPr lang="en-US" sz="2000" dirty="0" smtClean="0"/>
              <a:t>Also, there will be no end to the direction, wisdom, guidance, understanding, and hope provided by Him.</a:t>
            </a:r>
          </a:p>
          <a:p>
            <a:r>
              <a:rPr lang="en-US" sz="2000" dirty="0" smtClean="0"/>
              <a:t>No need to ever shut the gates indicates eternal absence of threat.</a:t>
            </a:r>
            <a:endParaRPr lang="en-US" sz="2000" dirty="0"/>
          </a:p>
        </p:txBody>
      </p:sp>
    </p:spTree>
    <p:extLst>
      <p:ext uri="{BB962C8B-B14F-4D97-AF65-F5344CB8AC3E}">
        <p14:creationId xmlns:p14="http://schemas.microsoft.com/office/powerpoint/2010/main" val="323567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Glory and Honor of Nations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In what way is </a:t>
            </a:r>
            <a:r>
              <a:rPr lang="en-US" sz="2000" i="1" dirty="0">
                <a:solidFill>
                  <a:srgbClr val="800000"/>
                </a:solidFill>
              </a:rPr>
              <a:t>“the glory and the honor of nations”</a:t>
            </a:r>
            <a:r>
              <a:rPr lang="en-US" sz="2000" dirty="0"/>
              <a:t> brought into the city?  What is the </a:t>
            </a:r>
            <a:r>
              <a:rPr lang="en-US" sz="2000" i="1" dirty="0">
                <a:solidFill>
                  <a:srgbClr val="800000"/>
                </a:solidFill>
              </a:rPr>
              <a:t>“glory and honor of all nations”</a:t>
            </a:r>
            <a:r>
              <a:rPr lang="en-US" sz="2000" i="1" dirty="0"/>
              <a:t> </a:t>
            </a:r>
            <a:r>
              <a:rPr lang="en-US" sz="2000" dirty="0"/>
              <a:t>(see </a:t>
            </a:r>
            <a:r>
              <a:rPr lang="en-US" sz="2000" b="1" dirty="0">
                <a:solidFill>
                  <a:srgbClr val="800000"/>
                </a:solidFill>
              </a:rPr>
              <a:t>Haggai 2:6-9; </a:t>
            </a:r>
            <a:r>
              <a:rPr lang="en-US" sz="2000" b="1" dirty="0" smtClean="0">
                <a:solidFill>
                  <a:srgbClr val="800000"/>
                </a:solidFill>
              </a:rPr>
              <a:t>Micah </a:t>
            </a:r>
            <a:r>
              <a:rPr lang="en-US" sz="2000" b="1" dirty="0">
                <a:solidFill>
                  <a:srgbClr val="800000"/>
                </a:solidFill>
              </a:rPr>
              <a:t>4:2; Zechariah 2:10-12; 14:14; Isaiah 60</a:t>
            </a:r>
            <a:r>
              <a:rPr lang="en-US" sz="2000" dirty="0"/>
              <a:t>)?</a:t>
            </a:r>
            <a:endParaRPr lang="en-US" sz="2000" dirty="0" smtClean="0"/>
          </a:p>
          <a:p>
            <a:pPr marL="0" indent="0">
              <a:buNone/>
            </a:pPr>
            <a:r>
              <a:rPr lang="en-US" sz="2000" i="1" dirty="0">
                <a:solidFill>
                  <a:srgbClr val="800000"/>
                </a:solidFill>
              </a:rPr>
              <a:t>And </a:t>
            </a:r>
            <a:r>
              <a:rPr lang="en-US" sz="2000" b="1" i="1" dirty="0">
                <a:solidFill>
                  <a:srgbClr val="800000"/>
                </a:solidFill>
              </a:rPr>
              <a:t>the nations of those who are saved</a:t>
            </a:r>
            <a:r>
              <a:rPr lang="en-US" sz="2000" i="1" dirty="0">
                <a:solidFill>
                  <a:srgbClr val="800000"/>
                </a:solidFill>
              </a:rPr>
              <a:t> shall walk in its light, and the kings of the earth bring </a:t>
            </a:r>
            <a:r>
              <a:rPr lang="en-US" sz="2000" b="1" i="1" dirty="0">
                <a:solidFill>
                  <a:srgbClr val="800000"/>
                </a:solidFill>
              </a:rPr>
              <a:t>their glory and honor into it</a:t>
            </a:r>
            <a:r>
              <a:rPr lang="en-US" sz="2000" i="1" dirty="0" smtClean="0">
                <a:solidFill>
                  <a:srgbClr val="800000"/>
                </a:solidFill>
              </a:rPr>
              <a:t>. … And </a:t>
            </a:r>
            <a:r>
              <a:rPr lang="en-US" sz="2000" i="1" dirty="0">
                <a:solidFill>
                  <a:srgbClr val="800000"/>
                </a:solidFill>
              </a:rPr>
              <a:t>they shall bring </a:t>
            </a:r>
            <a:r>
              <a:rPr lang="en-US" sz="2000" b="1" i="1" dirty="0">
                <a:solidFill>
                  <a:srgbClr val="800000"/>
                </a:solidFill>
              </a:rPr>
              <a:t>the glory and the honor of the nations into it</a:t>
            </a:r>
            <a:r>
              <a:rPr lang="en-US" sz="2000" i="1" dirty="0" smtClean="0">
                <a:solidFill>
                  <a:srgbClr val="800000"/>
                </a:solidFill>
              </a:rPr>
              <a:t>. </a:t>
            </a:r>
            <a:r>
              <a:rPr lang="en-US" sz="2000" dirty="0" smtClean="0"/>
              <a:t>(</a:t>
            </a:r>
            <a:r>
              <a:rPr lang="en-US" sz="2000" b="1" dirty="0" smtClean="0">
                <a:solidFill>
                  <a:srgbClr val="800000"/>
                </a:solidFill>
              </a:rPr>
              <a:t>Revelation 21:24, 26</a:t>
            </a:r>
            <a:r>
              <a:rPr lang="en-US" sz="2000" dirty="0" smtClean="0"/>
              <a:t>)</a:t>
            </a:r>
          </a:p>
          <a:p>
            <a:r>
              <a:rPr lang="en-US" sz="2000" dirty="0" smtClean="0"/>
              <a:t>In spiritual terms, what is its most glorious, honorable treasure to be offered by a nation and its king except its holy, spiritual remnant (</a:t>
            </a:r>
            <a:r>
              <a:rPr lang="en-US" sz="2000" b="1" dirty="0" smtClean="0">
                <a:solidFill>
                  <a:srgbClr val="800000"/>
                </a:solidFill>
              </a:rPr>
              <a:t>Haggai 2:6-9; Micah 4:1-2; Zechariah 2:10-12</a:t>
            </a:r>
            <a:r>
              <a:rPr lang="en-US" sz="2000" dirty="0" smtClean="0"/>
              <a:t>)?  Like Messianic kingdom, heaven is multi-national.</a:t>
            </a:r>
          </a:p>
          <a:p>
            <a:r>
              <a:rPr lang="en-US" sz="2000" dirty="0" smtClean="0"/>
              <a:t>May also indicate the universal acknowledgement of God’s glory (</a:t>
            </a:r>
            <a:r>
              <a:rPr lang="en-US" sz="2000" b="1" dirty="0" smtClean="0">
                <a:solidFill>
                  <a:srgbClr val="800000"/>
                </a:solidFill>
              </a:rPr>
              <a:t>Isaiah 60</a:t>
            </a:r>
            <a:r>
              <a:rPr lang="en-US" sz="2000" dirty="0" smtClean="0"/>
              <a:t>).</a:t>
            </a:r>
          </a:p>
          <a:p>
            <a:pPr marL="0" indent="0">
              <a:buNone/>
            </a:pPr>
            <a:endParaRPr lang="en-US" sz="2000" dirty="0" smtClean="0"/>
          </a:p>
        </p:txBody>
      </p:sp>
    </p:spTree>
    <p:extLst>
      <p:ext uri="{BB962C8B-B14F-4D97-AF65-F5344CB8AC3E}">
        <p14:creationId xmlns:p14="http://schemas.microsoft.com/office/powerpoint/2010/main" val="11823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Pure, Holy City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What is not brought into the city?  Lessons?</a:t>
            </a:r>
            <a:endParaRPr lang="en-US" sz="2000" dirty="0" smtClean="0"/>
          </a:p>
          <a:p>
            <a:pPr marL="0" indent="0">
              <a:buNone/>
            </a:pPr>
            <a:r>
              <a:rPr lang="en-US" sz="2000" i="1" dirty="0" smtClean="0">
                <a:solidFill>
                  <a:srgbClr val="800000"/>
                </a:solidFill>
              </a:rPr>
              <a:t>But </a:t>
            </a:r>
            <a:r>
              <a:rPr lang="en-US" sz="2000" i="1" dirty="0">
                <a:solidFill>
                  <a:srgbClr val="800000"/>
                </a:solidFill>
              </a:rPr>
              <a:t>there shall </a:t>
            </a:r>
            <a:r>
              <a:rPr lang="en-US" sz="2000" b="1" i="1" u="sng" dirty="0">
                <a:solidFill>
                  <a:srgbClr val="800000"/>
                </a:solidFill>
              </a:rPr>
              <a:t>by no means</a:t>
            </a:r>
            <a:r>
              <a:rPr lang="en-US" sz="2000" b="1" i="1" dirty="0">
                <a:solidFill>
                  <a:srgbClr val="800000"/>
                </a:solidFill>
              </a:rPr>
              <a:t> enter it anything </a:t>
            </a:r>
            <a:r>
              <a:rPr lang="en-US" sz="2000" i="1" dirty="0">
                <a:solidFill>
                  <a:srgbClr val="800000"/>
                </a:solidFill>
              </a:rPr>
              <a:t>that </a:t>
            </a:r>
            <a:r>
              <a:rPr lang="en-US" sz="2000" b="1" i="1" baseline="30000" dirty="0" smtClean="0">
                <a:solidFill>
                  <a:srgbClr val="800000"/>
                </a:solidFill>
              </a:rPr>
              <a:t>1</a:t>
            </a:r>
            <a:r>
              <a:rPr lang="en-US" sz="2000" b="1" i="1" dirty="0" smtClean="0">
                <a:solidFill>
                  <a:srgbClr val="800000"/>
                </a:solidFill>
              </a:rPr>
              <a:t>defiles</a:t>
            </a:r>
            <a:r>
              <a:rPr lang="en-US" sz="2000" i="1" dirty="0">
                <a:solidFill>
                  <a:srgbClr val="800000"/>
                </a:solidFill>
              </a:rPr>
              <a:t>, or </a:t>
            </a:r>
            <a:r>
              <a:rPr lang="en-US" sz="2000" b="1" i="1" baseline="30000" dirty="0" smtClean="0">
                <a:solidFill>
                  <a:srgbClr val="800000"/>
                </a:solidFill>
              </a:rPr>
              <a:t>2</a:t>
            </a:r>
            <a:r>
              <a:rPr lang="en-US" sz="2000" b="1" i="1" dirty="0" smtClean="0">
                <a:solidFill>
                  <a:srgbClr val="800000"/>
                </a:solidFill>
              </a:rPr>
              <a:t>causes </a:t>
            </a:r>
            <a:r>
              <a:rPr lang="en-US" sz="2000" b="1" i="1" dirty="0">
                <a:solidFill>
                  <a:srgbClr val="800000"/>
                </a:solidFill>
              </a:rPr>
              <a:t>an abomination or </a:t>
            </a:r>
            <a:r>
              <a:rPr lang="en-US" sz="2000" b="1" i="1" baseline="30000" dirty="0" smtClean="0">
                <a:solidFill>
                  <a:srgbClr val="800000"/>
                </a:solidFill>
              </a:rPr>
              <a:t>3</a:t>
            </a:r>
            <a:r>
              <a:rPr lang="en-US" sz="2000" b="1" i="1" dirty="0" smtClean="0">
                <a:solidFill>
                  <a:srgbClr val="800000"/>
                </a:solidFill>
              </a:rPr>
              <a:t>a </a:t>
            </a:r>
            <a:r>
              <a:rPr lang="en-US" sz="2000" b="1" i="1" dirty="0">
                <a:solidFill>
                  <a:srgbClr val="800000"/>
                </a:solidFill>
              </a:rPr>
              <a:t>lie</a:t>
            </a:r>
            <a:r>
              <a:rPr lang="en-US" sz="2000" i="1" dirty="0">
                <a:solidFill>
                  <a:srgbClr val="800000"/>
                </a:solidFill>
              </a:rPr>
              <a:t>, </a:t>
            </a:r>
            <a:r>
              <a:rPr lang="en-US" sz="2000" b="1" i="1" dirty="0">
                <a:solidFill>
                  <a:srgbClr val="800000"/>
                </a:solidFill>
              </a:rPr>
              <a:t>but only those who are written in </a:t>
            </a:r>
            <a:r>
              <a:rPr lang="en-US" sz="2000" b="1" i="1" u="sng" dirty="0">
                <a:solidFill>
                  <a:srgbClr val="800000"/>
                </a:solidFill>
              </a:rPr>
              <a:t>the </a:t>
            </a:r>
            <a:r>
              <a:rPr lang="en-US" sz="2000" b="1" i="1" u="sng" dirty="0" smtClean="0">
                <a:solidFill>
                  <a:srgbClr val="800000"/>
                </a:solidFill>
              </a:rPr>
              <a:t>Lamb’s</a:t>
            </a:r>
            <a:r>
              <a:rPr lang="en-US" sz="2000" b="1" i="1" dirty="0" smtClean="0">
                <a:solidFill>
                  <a:srgbClr val="800000"/>
                </a:solidFill>
              </a:rPr>
              <a:t> </a:t>
            </a:r>
            <a:r>
              <a:rPr lang="en-US" sz="2000" b="1" i="1" dirty="0">
                <a:solidFill>
                  <a:srgbClr val="800000"/>
                </a:solidFill>
              </a:rPr>
              <a:t>Book of Life</a:t>
            </a:r>
            <a:r>
              <a:rPr lang="en-US" sz="2000" i="1" dirty="0">
                <a:solidFill>
                  <a:srgbClr val="800000"/>
                </a:solidFill>
              </a:rPr>
              <a:t>. </a:t>
            </a:r>
            <a:r>
              <a:rPr lang="en-US" sz="2000" dirty="0" smtClean="0"/>
              <a:t>(</a:t>
            </a:r>
            <a:r>
              <a:rPr lang="en-US" sz="2000" b="1" dirty="0" smtClean="0">
                <a:solidFill>
                  <a:srgbClr val="800000"/>
                </a:solidFill>
              </a:rPr>
              <a:t>Rev. 21:27</a:t>
            </a:r>
            <a:r>
              <a:rPr lang="en-US" sz="2000" dirty="0" smtClean="0"/>
              <a:t>)</a:t>
            </a:r>
          </a:p>
          <a:p>
            <a:r>
              <a:rPr lang="en-US" sz="2000" dirty="0" smtClean="0"/>
              <a:t>Indicates requirement for holiness (</a:t>
            </a:r>
            <a:r>
              <a:rPr lang="en-US" sz="2000" b="1" dirty="0" smtClean="0">
                <a:solidFill>
                  <a:srgbClr val="800000"/>
                </a:solidFill>
              </a:rPr>
              <a:t>Zechariah 5, 14</a:t>
            </a:r>
            <a:r>
              <a:rPr lang="en-US" sz="2000" dirty="0" smtClean="0"/>
              <a:t>):</a:t>
            </a:r>
          </a:p>
          <a:p>
            <a:pPr marL="0" indent="0">
              <a:buNone/>
            </a:pPr>
            <a:r>
              <a:rPr lang="en-US" sz="2000" b="1" i="1" u="sng" dirty="0">
                <a:solidFill>
                  <a:srgbClr val="800000"/>
                </a:solidFill>
              </a:rPr>
              <a:t>as</a:t>
            </a:r>
            <a:r>
              <a:rPr lang="en-US" sz="2000" i="1" dirty="0">
                <a:solidFill>
                  <a:srgbClr val="800000"/>
                </a:solidFill>
              </a:rPr>
              <a:t> </a:t>
            </a:r>
            <a:r>
              <a:rPr lang="en-US" sz="2000" b="1" i="1" dirty="0">
                <a:solidFill>
                  <a:srgbClr val="800000"/>
                </a:solidFill>
              </a:rPr>
              <a:t>He who called you is holy</a:t>
            </a:r>
            <a:r>
              <a:rPr lang="en-US" sz="2000" i="1" dirty="0">
                <a:solidFill>
                  <a:srgbClr val="800000"/>
                </a:solidFill>
              </a:rPr>
              <a:t>, </a:t>
            </a:r>
            <a:r>
              <a:rPr lang="en-US" sz="2000" b="1" i="1" dirty="0">
                <a:solidFill>
                  <a:srgbClr val="800000"/>
                </a:solidFill>
              </a:rPr>
              <a:t>you </a:t>
            </a:r>
            <a:r>
              <a:rPr lang="en-US" sz="2000" b="1" i="1" u="sng" dirty="0">
                <a:solidFill>
                  <a:srgbClr val="800000"/>
                </a:solidFill>
              </a:rPr>
              <a:t>also be holy</a:t>
            </a:r>
            <a:r>
              <a:rPr lang="en-US" sz="2000" b="1" i="1" dirty="0">
                <a:solidFill>
                  <a:srgbClr val="800000"/>
                </a:solidFill>
              </a:rPr>
              <a:t> in all your conduct</a:t>
            </a:r>
            <a:r>
              <a:rPr lang="en-US" sz="2000" i="1" dirty="0" smtClean="0">
                <a:solidFill>
                  <a:srgbClr val="800000"/>
                </a:solidFill>
              </a:rPr>
              <a:t>, because </a:t>
            </a:r>
            <a:r>
              <a:rPr lang="en-US" sz="2000" i="1" dirty="0">
                <a:solidFill>
                  <a:srgbClr val="800000"/>
                </a:solidFill>
              </a:rPr>
              <a:t>it is written, </a:t>
            </a:r>
            <a:r>
              <a:rPr lang="en-US" sz="2000" b="1" i="1" dirty="0" smtClean="0">
                <a:solidFill>
                  <a:srgbClr val="800000"/>
                </a:solidFill>
              </a:rPr>
              <a:t>“Be </a:t>
            </a:r>
            <a:r>
              <a:rPr lang="en-US" sz="2000" b="1" i="1" dirty="0">
                <a:solidFill>
                  <a:srgbClr val="800000"/>
                </a:solidFill>
              </a:rPr>
              <a:t>holy, </a:t>
            </a:r>
            <a:r>
              <a:rPr lang="en-US" sz="2000" b="1" i="1" u="sng" dirty="0">
                <a:solidFill>
                  <a:srgbClr val="800000"/>
                </a:solidFill>
              </a:rPr>
              <a:t>for I am holy</a:t>
            </a:r>
            <a:r>
              <a:rPr lang="en-US" sz="2000" i="1" dirty="0" smtClean="0">
                <a:solidFill>
                  <a:srgbClr val="800000"/>
                </a:solidFill>
              </a:rPr>
              <a:t>.” </a:t>
            </a:r>
            <a:r>
              <a:rPr lang="en-US" sz="2000" dirty="0" smtClean="0"/>
              <a:t>(</a:t>
            </a:r>
            <a:r>
              <a:rPr lang="en-US" sz="2000" b="1" dirty="0" smtClean="0">
                <a:solidFill>
                  <a:srgbClr val="800000"/>
                </a:solidFill>
              </a:rPr>
              <a:t>1 </a:t>
            </a:r>
            <a:r>
              <a:rPr lang="en-US" sz="2000" b="1" dirty="0">
                <a:solidFill>
                  <a:srgbClr val="800000"/>
                </a:solidFill>
              </a:rPr>
              <a:t>Peter </a:t>
            </a:r>
            <a:r>
              <a:rPr lang="en-US" sz="2000" b="1" dirty="0" smtClean="0">
                <a:solidFill>
                  <a:srgbClr val="800000"/>
                </a:solidFill>
              </a:rPr>
              <a:t>1:15-16</a:t>
            </a:r>
            <a:r>
              <a:rPr lang="en-US" sz="2000" dirty="0" smtClean="0"/>
              <a:t>)</a:t>
            </a:r>
          </a:p>
          <a:p>
            <a:r>
              <a:rPr lang="en-US" sz="2000" dirty="0" smtClean="0"/>
              <a:t>Also </a:t>
            </a:r>
            <a:r>
              <a:rPr lang="en-US" sz="2000" dirty="0"/>
              <a:t>indicates requirement </a:t>
            </a:r>
            <a:r>
              <a:rPr lang="en-US" sz="2000" dirty="0" smtClean="0"/>
              <a:t>to be acknowledged </a:t>
            </a:r>
            <a:r>
              <a:rPr lang="en-US" sz="2000" dirty="0"/>
              <a:t>by </a:t>
            </a:r>
            <a:r>
              <a:rPr lang="en-US" sz="2000" dirty="0" smtClean="0"/>
              <a:t>Jesus (</a:t>
            </a:r>
            <a:r>
              <a:rPr lang="en-US" sz="2000" b="1" dirty="0" smtClean="0">
                <a:solidFill>
                  <a:srgbClr val="800000"/>
                </a:solidFill>
              </a:rPr>
              <a:t>Matthew 7:21-23</a:t>
            </a:r>
            <a:r>
              <a:rPr lang="en-US" sz="2000" dirty="0" smtClean="0"/>
              <a:t>).</a:t>
            </a:r>
          </a:p>
        </p:txBody>
      </p:sp>
    </p:spTree>
    <p:extLst>
      <p:ext uri="{BB962C8B-B14F-4D97-AF65-F5344CB8AC3E}">
        <p14:creationId xmlns:p14="http://schemas.microsoft.com/office/powerpoint/2010/main" val="179071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or Heaven?</a:t>
            </a:r>
            <a:endParaRPr lang="en-US" dirty="0"/>
          </a:p>
        </p:txBody>
      </p:sp>
      <p:sp>
        <p:nvSpPr>
          <p:cNvPr id="3" name="Content Placeholder 2"/>
          <p:cNvSpPr>
            <a:spLocks noGrp="1"/>
          </p:cNvSpPr>
          <p:nvPr>
            <p:ph sz="quarter" idx="10"/>
          </p:nvPr>
        </p:nvSpPr>
        <p:spPr/>
        <p:txBody>
          <a:bodyPr/>
          <a:lstStyle/>
          <a:p>
            <a:pPr>
              <a:spcBef>
                <a:spcPts val="0"/>
              </a:spcBef>
            </a:pPr>
            <a:r>
              <a:rPr lang="en-US" sz="2000" dirty="0" err="1" smtClean="0"/>
              <a:t>Preterists</a:t>
            </a:r>
            <a:r>
              <a:rPr lang="en-US" sz="2000" dirty="0" smtClean="0"/>
              <a:t> often apply this vision of the heavenly city to the present church.  Fit?</a:t>
            </a:r>
          </a:p>
          <a:p>
            <a:pPr>
              <a:spcBef>
                <a:spcPts val="0"/>
              </a:spcBef>
            </a:pPr>
            <a:r>
              <a:rPr lang="en-US" sz="2000" dirty="0" smtClean="0"/>
              <a:t>Follows millennium (</a:t>
            </a:r>
            <a:r>
              <a:rPr lang="en-US" sz="2000" b="1" dirty="0" smtClean="0">
                <a:solidFill>
                  <a:srgbClr val="800000"/>
                </a:solidFill>
              </a:rPr>
              <a:t>20:2-7</a:t>
            </a:r>
            <a:r>
              <a:rPr lang="en-US" sz="2000" dirty="0" smtClean="0"/>
              <a:t>), longest time period specified in the Bible.</a:t>
            </a:r>
          </a:p>
          <a:p>
            <a:pPr>
              <a:spcBef>
                <a:spcPts val="0"/>
              </a:spcBef>
            </a:pPr>
            <a:r>
              <a:rPr lang="en-US" sz="2000" dirty="0" smtClean="0"/>
              <a:t>Revealing of city follows eternal judgment (</a:t>
            </a:r>
            <a:r>
              <a:rPr lang="en-US" sz="2000" b="1" dirty="0" smtClean="0">
                <a:solidFill>
                  <a:srgbClr val="800000"/>
                </a:solidFill>
              </a:rPr>
              <a:t>20:9-13</a:t>
            </a:r>
            <a:r>
              <a:rPr lang="en-US" sz="2000" dirty="0" smtClean="0"/>
              <a:t>).</a:t>
            </a:r>
          </a:p>
          <a:p>
            <a:pPr>
              <a:spcBef>
                <a:spcPts val="0"/>
              </a:spcBef>
            </a:pPr>
            <a:r>
              <a:rPr lang="en-US" sz="2000" dirty="0" smtClean="0"/>
              <a:t>Follows dissolution of earth and heaven (</a:t>
            </a:r>
            <a:r>
              <a:rPr lang="en-US" sz="2000" b="1" dirty="0" smtClean="0">
                <a:solidFill>
                  <a:srgbClr val="800000"/>
                </a:solidFill>
              </a:rPr>
              <a:t>20:11; 21:1</a:t>
            </a:r>
            <a:r>
              <a:rPr lang="en-US" sz="2000" dirty="0" smtClean="0"/>
              <a:t>).</a:t>
            </a:r>
          </a:p>
          <a:p>
            <a:pPr>
              <a:spcBef>
                <a:spcPts val="0"/>
              </a:spcBef>
            </a:pPr>
            <a:r>
              <a:rPr lang="en-US" sz="2000" dirty="0" smtClean="0"/>
              <a:t>Follows judgment </a:t>
            </a:r>
            <a:r>
              <a:rPr lang="en-US" sz="2000" dirty="0" smtClean="0"/>
              <a:t>unto </a:t>
            </a:r>
            <a:r>
              <a:rPr lang="en-US" sz="2000" dirty="0" smtClean="0"/>
              <a:t>water of life or lake of fire (</a:t>
            </a:r>
            <a:r>
              <a:rPr lang="en-US" sz="2000" b="1" dirty="0" smtClean="0">
                <a:solidFill>
                  <a:srgbClr val="800000"/>
                </a:solidFill>
              </a:rPr>
              <a:t>20:15-21:8</a:t>
            </a:r>
            <a:r>
              <a:rPr lang="en-US" sz="2000" dirty="0" smtClean="0"/>
              <a:t>).</a:t>
            </a:r>
          </a:p>
          <a:p>
            <a:pPr>
              <a:spcBef>
                <a:spcPts val="0"/>
              </a:spcBef>
            </a:pPr>
            <a:r>
              <a:rPr lang="en-US" sz="2000" dirty="0" smtClean="0"/>
              <a:t>Rewards are comparable to those blessings provided after death:</a:t>
            </a:r>
          </a:p>
          <a:p>
            <a:pPr lvl="1">
              <a:spcBef>
                <a:spcPts val="0"/>
              </a:spcBef>
            </a:pPr>
            <a:r>
              <a:rPr lang="en-US" sz="1600" dirty="0" smtClean="0"/>
              <a:t>Wear robes of white (</a:t>
            </a:r>
            <a:r>
              <a:rPr lang="en-US" sz="1600" b="1" dirty="0" smtClean="0">
                <a:solidFill>
                  <a:srgbClr val="800000"/>
                </a:solidFill>
              </a:rPr>
              <a:t>6:11; 7:14</a:t>
            </a:r>
            <a:r>
              <a:rPr lang="en-US" sz="1600" dirty="0" smtClean="0"/>
              <a:t>).</a:t>
            </a:r>
          </a:p>
          <a:p>
            <a:pPr lvl="1">
              <a:spcBef>
                <a:spcPts val="0"/>
              </a:spcBef>
            </a:pPr>
            <a:r>
              <a:rPr lang="en-US" sz="1600" dirty="0" smtClean="0"/>
              <a:t>Serve God day and night in His temple in heaven (</a:t>
            </a:r>
            <a:r>
              <a:rPr lang="en-US" sz="1600" b="1" dirty="0" smtClean="0">
                <a:solidFill>
                  <a:srgbClr val="800000"/>
                </a:solidFill>
              </a:rPr>
              <a:t>7:14-17; 11:19; 21:22</a:t>
            </a:r>
            <a:r>
              <a:rPr lang="en-US" sz="1600" dirty="0" smtClean="0"/>
              <a:t>).</a:t>
            </a:r>
          </a:p>
          <a:p>
            <a:pPr lvl="1">
              <a:spcBef>
                <a:spcPts val="0"/>
              </a:spcBef>
            </a:pPr>
            <a:r>
              <a:rPr lang="en-US" sz="1600" dirty="0" smtClean="0"/>
              <a:t>Experience no hunger, thirst, nor heat (</a:t>
            </a:r>
            <a:r>
              <a:rPr lang="en-US" sz="1600" b="1" dirty="0" smtClean="0">
                <a:solidFill>
                  <a:srgbClr val="800000"/>
                </a:solidFill>
              </a:rPr>
              <a:t>7:16</a:t>
            </a:r>
            <a:r>
              <a:rPr lang="en-US" sz="1600" dirty="0" smtClean="0"/>
              <a:t>).</a:t>
            </a:r>
          </a:p>
          <a:p>
            <a:pPr lvl="1">
              <a:spcBef>
                <a:spcPts val="0"/>
              </a:spcBef>
            </a:pPr>
            <a:r>
              <a:rPr lang="en-US" sz="1600" dirty="0" smtClean="0"/>
              <a:t>Lamb feeds them and wipes away all tears (</a:t>
            </a:r>
            <a:r>
              <a:rPr lang="en-US" sz="1600" b="1" dirty="0" smtClean="0">
                <a:solidFill>
                  <a:srgbClr val="800000"/>
                </a:solidFill>
              </a:rPr>
              <a:t>7:17</a:t>
            </a:r>
            <a:r>
              <a:rPr lang="en-US" sz="1600" dirty="0" smtClean="0"/>
              <a:t>).</a:t>
            </a:r>
          </a:p>
          <a:p>
            <a:pPr lvl="1">
              <a:spcBef>
                <a:spcPts val="0"/>
              </a:spcBef>
            </a:pPr>
            <a:r>
              <a:rPr lang="en-US" sz="1600" dirty="0" smtClean="0"/>
              <a:t>Eat of the tree of life in the paradise of God (</a:t>
            </a:r>
            <a:r>
              <a:rPr lang="en-US" sz="1600" b="1" dirty="0" smtClean="0">
                <a:solidFill>
                  <a:srgbClr val="800000"/>
                </a:solidFill>
              </a:rPr>
              <a:t>2:7</a:t>
            </a:r>
            <a:r>
              <a:rPr lang="en-US" sz="1600" dirty="0" smtClean="0"/>
              <a:t>).</a:t>
            </a:r>
          </a:p>
          <a:p>
            <a:pPr lvl="1">
              <a:spcBef>
                <a:spcPts val="0"/>
              </a:spcBef>
            </a:pPr>
            <a:r>
              <a:rPr lang="en-US" sz="1600" dirty="0" smtClean="0"/>
              <a:t>Given a crown of life and not hurt by second death (</a:t>
            </a:r>
            <a:r>
              <a:rPr lang="en-US" sz="1600" b="1" dirty="0" smtClean="0">
                <a:solidFill>
                  <a:srgbClr val="800000"/>
                </a:solidFill>
              </a:rPr>
              <a:t>2:10-11</a:t>
            </a:r>
            <a:r>
              <a:rPr lang="en-US" sz="1600" dirty="0" smtClean="0"/>
              <a:t>).</a:t>
            </a:r>
          </a:p>
          <a:p>
            <a:pPr lvl="1">
              <a:spcBef>
                <a:spcPts val="0"/>
              </a:spcBef>
            </a:pPr>
            <a:r>
              <a:rPr lang="en-US" sz="1600" dirty="0" smtClean="0"/>
              <a:t>See God’s face which is impossible upon earth (</a:t>
            </a:r>
            <a:r>
              <a:rPr lang="en-US" sz="1600" b="1" dirty="0" smtClean="0">
                <a:solidFill>
                  <a:srgbClr val="800000"/>
                </a:solidFill>
              </a:rPr>
              <a:t>22:4; 1 John 4:12</a:t>
            </a:r>
            <a:r>
              <a:rPr lang="en-US" sz="1600" dirty="0" smtClean="0"/>
              <a:t>).</a:t>
            </a:r>
          </a:p>
          <a:p>
            <a:pPr lvl="1">
              <a:spcBef>
                <a:spcPts val="0"/>
              </a:spcBef>
            </a:pPr>
            <a:r>
              <a:rPr lang="en-US" sz="1600" dirty="0" smtClean="0"/>
              <a:t>Reign forever – not just 1000 years (</a:t>
            </a:r>
            <a:r>
              <a:rPr lang="en-US" sz="1600" b="1" dirty="0" smtClean="0">
                <a:solidFill>
                  <a:srgbClr val="800000"/>
                </a:solidFill>
              </a:rPr>
              <a:t>22:5</a:t>
            </a:r>
            <a:r>
              <a:rPr lang="en-US" sz="1600" dirty="0" smtClean="0"/>
              <a:t>).</a:t>
            </a:r>
          </a:p>
          <a:p>
            <a:pPr>
              <a:spcBef>
                <a:spcPts val="0"/>
              </a:spcBef>
            </a:pPr>
            <a:r>
              <a:rPr lang="en-US" sz="2000" dirty="0" smtClean="0"/>
              <a:t>Chronology, description, superlatives and finality fit heaven better than church.</a:t>
            </a:r>
          </a:p>
        </p:txBody>
      </p:sp>
    </p:spTree>
    <p:extLst>
      <p:ext uri="{BB962C8B-B14F-4D97-AF65-F5344CB8AC3E}">
        <p14:creationId xmlns:p14="http://schemas.microsoft.com/office/powerpoint/2010/main" val="131654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500"/>
                                        <p:tgtEl>
                                          <p:spTgt spid="3">
                                            <p:txEl>
                                              <p:pRg st="12" end="12"/>
                                            </p:txEl>
                                          </p:spTgt>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500"/>
                                        <p:tgtEl>
                                          <p:spTgt spid="3">
                                            <p:txEl>
                                              <p:pRg st="13" end="13"/>
                                            </p:txEl>
                                          </p:spTgt>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fade">
                                      <p:cBhvr>
                                        <p:cTn id="6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625133" y="4253453"/>
            <a:ext cx="4397374" cy="407611"/>
          </a:xfrm>
        </p:spPr>
        <p:txBody>
          <a:bodyPr>
            <a:noAutofit/>
          </a:bodyPr>
          <a:lstStyle/>
          <a:p>
            <a:r>
              <a:rPr lang="en-US" sz="1800" b="1" dirty="0" smtClean="0"/>
              <a:t>Lesson 23 – </a:t>
            </a:r>
            <a:r>
              <a:rPr lang="en-US" sz="1800" dirty="0" smtClean="0"/>
              <a:t>Conclusion of  All Things</a:t>
            </a:r>
            <a:endParaRPr lang="en-US" sz="1800" b="1" dirty="0"/>
          </a:p>
        </p:txBody>
      </p:sp>
    </p:spTree>
    <p:extLst>
      <p:ext uri="{BB962C8B-B14F-4D97-AF65-F5344CB8AC3E}">
        <p14:creationId xmlns:p14="http://schemas.microsoft.com/office/powerpoint/2010/main" val="1618967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Paradise Regained</a:t>
            </a:r>
          </a:p>
          <a:p>
            <a:r>
              <a:rPr lang="en-US" dirty="0" smtClean="0"/>
              <a:t>Revelation 22:1-5</a:t>
            </a:r>
            <a:endParaRPr lang="en-US" dirty="0"/>
          </a:p>
        </p:txBody>
      </p:sp>
    </p:spTree>
    <p:extLst>
      <p:ext uri="{BB962C8B-B14F-4D97-AF65-F5344CB8AC3E}">
        <p14:creationId xmlns:p14="http://schemas.microsoft.com/office/powerpoint/2010/main" val="3914524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White Throne</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smtClean="0">
                <a:solidFill>
                  <a:srgbClr val="800000"/>
                </a:solidFill>
              </a:rPr>
              <a:t>Then I saw </a:t>
            </a:r>
            <a:r>
              <a:rPr lang="en-US" sz="2000" b="1" i="1" dirty="0" smtClean="0">
                <a:solidFill>
                  <a:srgbClr val="800000"/>
                </a:solidFill>
              </a:rPr>
              <a:t>a great white throne </a:t>
            </a:r>
            <a:r>
              <a:rPr lang="en-US" sz="2000" i="1" dirty="0" smtClean="0">
                <a:solidFill>
                  <a:srgbClr val="800000"/>
                </a:solidFill>
              </a:rPr>
              <a:t>and Him who sat on it, </a:t>
            </a:r>
            <a:r>
              <a:rPr lang="en-US" sz="2000" b="1" i="1" dirty="0" smtClean="0">
                <a:solidFill>
                  <a:srgbClr val="800000"/>
                </a:solidFill>
              </a:rPr>
              <a:t>from whose face </a:t>
            </a:r>
            <a:r>
              <a:rPr lang="en-US" sz="2000" b="1" i="1" u="sng" dirty="0" smtClean="0">
                <a:solidFill>
                  <a:srgbClr val="800000"/>
                </a:solidFill>
              </a:rPr>
              <a:t>the earth and the heaven fled away</a:t>
            </a:r>
            <a:r>
              <a:rPr lang="en-US" sz="2000" i="1" dirty="0" smtClean="0">
                <a:solidFill>
                  <a:srgbClr val="800000"/>
                </a:solidFill>
              </a:rPr>
              <a:t>. And there was found </a:t>
            </a:r>
            <a:r>
              <a:rPr lang="en-US" sz="2000" b="1" i="1" dirty="0" smtClean="0">
                <a:solidFill>
                  <a:srgbClr val="800000"/>
                </a:solidFill>
              </a:rPr>
              <a:t>no place for them</a:t>
            </a:r>
            <a:r>
              <a:rPr lang="en-US" sz="2000" i="1" dirty="0" smtClean="0">
                <a:solidFill>
                  <a:srgbClr val="800000"/>
                </a:solidFill>
              </a:rPr>
              <a:t>. </a:t>
            </a:r>
            <a:r>
              <a:rPr lang="en-US" sz="2000" dirty="0" smtClean="0"/>
              <a:t>(</a:t>
            </a:r>
            <a:r>
              <a:rPr lang="en-US" sz="2000" b="1" dirty="0" smtClean="0">
                <a:solidFill>
                  <a:srgbClr val="800000"/>
                </a:solidFill>
              </a:rPr>
              <a:t>Revelation 20:11</a:t>
            </a:r>
            <a:r>
              <a:rPr lang="en-US" sz="2000" dirty="0" smtClean="0"/>
              <a:t>)</a:t>
            </a:r>
          </a:p>
          <a:p>
            <a:pPr marL="346075" lvl="0" indent="-346075">
              <a:lnSpc>
                <a:spcPct val="97000"/>
              </a:lnSpc>
              <a:spcBef>
                <a:spcPts val="0"/>
              </a:spcBef>
              <a:buFont typeface="+mj-lt"/>
              <a:buAutoNum type="arabicPeriod" startAt="11"/>
            </a:pPr>
            <a:r>
              <a:rPr lang="en-US" sz="2000" dirty="0" smtClean="0"/>
              <a:t>Why </a:t>
            </a:r>
            <a:r>
              <a:rPr lang="en-US" sz="2000" dirty="0"/>
              <a:t>does </a:t>
            </a:r>
            <a:r>
              <a:rPr lang="en-US" sz="2000" i="1" dirty="0">
                <a:solidFill>
                  <a:srgbClr val="800000"/>
                </a:solidFill>
              </a:rPr>
              <a:t>“heaven and earth”</a:t>
            </a:r>
            <a:r>
              <a:rPr lang="en-US" sz="2000" dirty="0"/>
              <a:t> want to flee from the One who sits on the </a:t>
            </a:r>
            <a:r>
              <a:rPr lang="en-US" sz="2000" i="1" dirty="0">
                <a:solidFill>
                  <a:srgbClr val="800000"/>
                </a:solidFill>
              </a:rPr>
              <a:t>“great white throne”</a:t>
            </a:r>
            <a:r>
              <a:rPr lang="en-US" sz="2000" dirty="0"/>
              <a:t>?  Why is there </a:t>
            </a:r>
            <a:r>
              <a:rPr lang="en-US" sz="2000" i="1" dirty="0">
                <a:solidFill>
                  <a:srgbClr val="800000"/>
                </a:solidFill>
              </a:rPr>
              <a:t>“no place … found … for them”</a:t>
            </a:r>
            <a:r>
              <a:rPr lang="en-US" sz="2000" dirty="0"/>
              <a:t>?</a:t>
            </a:r>
            <a:endParaRPr lang="en-US" sz="2000" dirty="0" smtClean="0"/>
          </a:p>
          <a:p>
            <a:pPr>
              <a:lnSpc>
                <a:spcPct val="97000"/>
              </a:lnSpc>
              <a:spcBef>
                <a:spcPts val="0"/>
              </a:spcBef>
            </a:pPr>
            <a:r>
              <a:rPr lang="en-US" sz="2000" dirty="0" smtClean="0"/>
              <a:t>No bravado, no whistling in the graveyard</a:t>
            </a:r>
            <a:r>
              <a:rPr lang="en-US" sz="2000" dirty="0" smtClean="0"/>
              <a:t>.  … Testing is over (</a:t>
            </a:r>
            <a:r>
              <a:rPr lang="en-US" sz="2000" b="1" dirty="0" smtClean="0">
                <a:solidFill>
                  <a:srgbClr val="800000"/>
                </a:solidFill>
              </a:rPr>
              <a:t>Psalm 11:1-6</a:t>
            </a:r>
            <a:r>
              <a:rPr lang="en-US" sz="2000" dirty="0" smtClean="0"/>
              <a:t>).</a:t>
            </a:r>
            <a:endParaRPr lang="en-US" sz="2000" dirty="0" smtClean="0"/>
          </a:p>
          <a:p>
            <a:pPr>
              <a:lnSpc>
                <a:spcPct val="97000"/>
              </a:lnSpc>
              <a:spcBef>
                <a:spcPts val="0"/>
              </a:spcBef>
            </a:pPr>
            <a:r>
              <a:rPr lang="en-US" sz="2000" dirty="0" smtClean="0"/>
              <a:t>Everyone will </a:t>
            </a:r>
            <a:r>
              <a:rPr lang="en-US" sz="2000" b="1" i="1" dirty="0" smtClean="0"/>
              <a:t>bow</a:t>
            </a:r>
            <a:r>
              <a:rPr lang="en-US" sz="2000" dirty="0" smtClean="0"/>
              <a:t> before God and Jesus (</a:t>
            </a:r>
            <a:r>
              <a:rPr lang="en-US" sz="2000" b="1" dirty="0" smtClean="0">
                <a:solidFill>
                  <a:srgbClr val="800000"/>
                </a:solidFill>
              </a:rPr>
              <a:t>Philippians 2:9-11; Romans 14:11</a:t>
            </a:r>
            <a:r>
              <a:rPr lang="en-US" sz="2000" dirty="0" smtClean="0"/>
              <a:t>).</a:t>
            </a:r>
          </a:p>
          <a:p>
            <a:pPr>
              <a:lnSpc>
                <a:spcPct val="97000"/>
              </a:lnSpc>
              <a:spcBef>
                <a:spcPts val="0"/>
              </a:spcBef>
            </a:pPr>
            <a:r>
              <a:rPr lang="en-US" sz="2000" dirty="0" smtClean="0"/>
              <a:t>Everyone will </a:t>
            </a:r>
            <a:r>
              <a:rPr lang="en-US" sz="2000" b="1" i="1" dirty="0" smtClean="0"/>
              <a:t>give an account</a:t>
            </a:r>
            <a:r>
              <a:rPr lang="en-US" sz="2000" dirty="0" smtClean="0"/>
              <a:t> for their actions (</a:t>
            </a:r>
            <a:r>
              <a:rPr lang="en-US" sz="2000" b="1" dirty="0" smtClean="0">
                <a:solidFill>
                  <a:srgbClr val="800000"/>
                </a:solidFill>
              </a:rPr>
              <a:t>2 Cor. 5:10; Rom. 14:10-12</a:t>
            </a:r>
            <a:r>
              <a:rPr lang="en-US" sz="2000" dirty="0" smtClean="0"/>
              <a:t>).</a:t>
            </a:r>
          </a:p>
          <a:p>
            <a:pPr>
              <a:lnSpc>
                <a:spcPct val="97000"/>
              </a:lnSpc>
              <a:spcBef>
                <a:spcPts val="0"/>
              </a:spcBef>
            </a:pPr>
            <a:r>
              <a:rPr lang="en-US" sz="2000" dirty="0" smtClean="0"/>
              <a:t>There will be </a:t>
            </a:r>
            <a:r>
              <a:rPr lang="en-US" sz="2000" b="1" i="1" dirty="0" smtClean="0"/>
              <a:t>no escape </a:t>
            </a:r>
            <a:r>
              <a:rPr lang="en-US" sz="2000" dirty="0" smtClean="0"/>
              <a:t>from this judgment, despite the desire of many.</a:t>
            </a:r>
          </a:p>
          <a:p>
            <a:pPr>
              <a:lnSpc>
                <a:spcPct val="97000"/>
              </a:lnSpc>
              <a:spcBef>
                <a:spcPts val="0"/>
              </a:spcBef>
            </a:pPr>
            <a:r>
              <a:rPr lang="en-US" sz="2000" dirty="0" smtClean="0"/>
              <a:t>That is terribly </a:t>
            </a:r>
            <a:r>
              <a:rPr lang="en-US" sz="2000" b="1" i="1" dirty="0" smtClean="0"/>
              <a:t>fearful</a:t>
            </a:r>
            <a:r>
              <a:rPr lang="en-US" sz="2000" dirty="0" smtClean="0"/>
              <a:t> thing especially for wicked (</a:t>
            </a:r>
            <a:r>
              <a:rPr lang="en-US" sz="2000" b="1" dirty="0" smtClean="0">
                <a:solidFill>
                  <a:srgbClr val="800000"/>
                </a:solidFill>
              </a:rPr>
              <a:t>1 Pet. 4:17-18; Heb. 12:17-29</a:t>
            </a:r>
            <a:r>
              <a:rPr lang="en-US" sz="2000" dirty="0" smtClean="0"/>
              <a:t>).</a:t>
            </a:r>
          </a:p>
          <a:p>
            <a:pPr>
              <a:lnSpc>
                <a:spcPct val="97000"/>
              </a:lnSpc>
              <a:spcBef>
                <a:spcPts val="0"/>
              </a:spcBef>
            </a:pPr>
            <a:r>
              <a:rPr lang="en-US" sz="2000" dirty="0" smtClean="0"/>
              <a:t>Likely represents Jesus on the throne (</a:t>
            </a:r>
            <a:r>
              <a:rPr lang="en-US" sz="2000" b="1" dirty="0" smtClean="0">
                <a:solidFill>
                  <a:srgbClr val="800000"/>
                </a:solidFill>
              </a:rPr>
              <a:t>James 4:11-12</a:t>
            </a:r>
            <a:r>
              <a:rPr lang="en-US" sz="2000" dirty="0" smtClean="0"/>
              <a:t>):</a:t>
            </a:r>
          </a:p>
          <a:p>
            <a:pPr marL="0" indent="0">
              <a:lnSpc>
                <a:spcPct val="97000"/>
              </a:lnSpc>
              <a:spcBef>
                <a:spcPts val="0"/>
              </a:spcBef>
              <a:buNone/>
            </a:pPr>
            <a:r>
              <a:rPr lang="en-US" sz="2000" i="1" dirty="0" smtClean="0">
                <a:solidFill>
                  <a:srgbClr val="800000"/>
                </a:solidFill>
              </a:rPr>
              <a:t>“For </a:t>
            </a:r>
            <a:r>
              <a:rPr lang="en-US" sz="2000" i="1" dirty="0">
                <a:solidFill>
                  <a:srgbClr val="800000"/>
                </a:solidFill>
              </a:rPr>
              <a:t>the Father judges no one, but has </a:t>
            </a:r>
            <a:r>
              <a:rPr lang="en-US" sz="2000" b="1" i="1" dirty="0">
                <a:solidFill>
                  <a:srgbClr val="800000"/>
                </a:solidFill>
              </a:rPr>
              <a:t>committed all judgment to the Son</a:t>
            </a:r>
            <a:r>
              <a:rPr lang="en-US" sz="2000" i="1" dirty="0" smtClean="0">
                <a:solidFill>
                  <a:srgbClr val="800000"/>
                </a:solidFill>
              </a:rPr>
              <a:t>, that </a:t>
            </a:r>
            <a:r>
              <a:rPr lang="en-US" sz="2000" i="1" dirty="0">
                <a:solidFill>
                  <a:srgbClr val="800000"/>
                </a:solidFill>
              </a:rPr>
              <a:t>all should </a:t>
            </a:r>
            <a:r>
              <a:rPr lang="en-US" sz="2000" b="1" i="1" dirty="0">
                <a:solidFill>
                  <a:srgbClr val="800000"/>
                </a:solidFill>
              </a:rPr>
              <a:t>honor the Son </a:t>
            </a:r>
            <a:r>
              <a:rPr lang="en-US" sz="2000" b="1" i="1" u="sng" dirty="0">
                <a:solidFill>
                  <a:srgbClr val="800000"/>
                </a:solidFill>
              </a:rPr>
              <a:t>just as they honor the Father</a:t>
            </a:r>
            <a:r>
              <a:rPr lang="en-US" sz="2000" i="1" dirty="0">
                <a:solidFill>
                  <a:srgbClr val="800000"/>
                </a:solidFill>
              </a:rPr>
              <a:t>. He who does not honor the Son does not honor the Father who sent Him</a:t>
            </a:r>
            <a:r>
              <a:rPr lang="en-US" sz="2000" i="1" dirty="0" smtClean="0">
                <a:solidFill>
                  <a:srgbClr val="800000"/>
                </a:solidFill>
              </a:rPr>
              <a:t>.”</a:t>
            </a:r>
            <a:r>
              <a:rPr lang="en-US" sz="2000" dirty="0" smtClean="0">
                <a:solidFill>
                  <a:srgbClr val="800000"/>
                </a:solidFill>
              </a:rPr>
              <a:t> </a:t>
            </a:r>
            <a:r>
              <a:rPr lang="en-US" sz="2000" dirty="0"/>
              <a:t>(</a:t>
            </a:r>
            <a:r>
              <a:rPr lang="en-US" sz="2000" b="1" dirty="0">
                <a:solidFill>
                  <a:srgbClr val="800000"/>
                </a:solidFill>
              </a:rPr>
              <a:t>John </a:t>
            </a:r>
            <a:r>
              <a:rPr lang="en-US" sz="2000" b="1" dirty="0" smtClean="0">
                <a:solidFill>
                  <a:srgbClr val="800000"/>
                </a:solidFill>
              </a:rPr>
              <a:t>5:22-23</a:t>
            </a:r>
            <a:r>
              <a:rPr lang="en-US" sz="2000" dirty="0" smtClean="0"/>
              <a:t>)</a:t>
            </a:r>
          </a:p>
          <a:p>
            <a:pPr>
              <a:lnSpc>
                <a:spcPct val="97000"/>
              </a:lnSpc>
              <a:spcBef>
                <a:spcPts val="0"/>
              </a:spcBef>
            </a:pPr>
            <a:r>
              <a:rPr lang="en-US" sz="2000" dirty="0" smtClean="0"/>
              <a:t>Heaven, earth fleeing may represent dissolution universe (</a:t>
            </a:r>
            <a:r>
              <a:rPr lang="en-US" sz="2000" b="1" dirty="0" smtClean="0">
                <a:solidFill>
                  <a:srgbClr val="800000"/>
                </a:solidFill>
              </a:rPr>
              <a:t>Heb. 12:26-27; 2 Pet. 3</a:t>
            </a:r>
            <a:r>
              <a:rPr lang="en-US" sz="2000" dirty="0" smtClean="0"/>
              <a:t>).</a:t>
            </a:r>
          </a:p>
        </p:txBody>
      </p:sp>
    </p:spTree>
    <p:extLst>
      <p:ext uri="{BB962C8B-B14F-4D97-AF65-F5344CB8AC3E}">
        <p14:creationId xmlns:p14="http://schemas.microsoft.com/office/powerpoint/2010/main" val="11823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River of Life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flowed through the city?  Where else is this symbol used in the New Testament?  What does its usage here suggest?</a:t>
            </a:r>
            <a:endParaRPr lang="en-US" sz="2000" dirty="0" smtClean="0"/>
          </a:p>
          <a:p>
            <a:pPr marL="0" lvl="0" indent="0">
              <a:buNone/>
            </a:pPr>
            <a:r>
              <a:rPr lang="en-US" sz="2000" i="1" dirty="0">
                <a:solidFill>
                  <a:srgbClr val="800000"/>
                </a:solidFill>
              </a:rPr>
              <a:t>And he showed me </a:t>
            </a:r>
            <a:r>
              <a:rPr lang="en-US" sz="2000" b="1" i="1" dirty="0">
                <a:solidFill>
                  <a:srgbClr val="800000"/>
                </a:solidFill>
              </a:rPr>
              <a:t>a pure river of water of life, clear as crystal, proceeding from the throne of God and of the Lamb</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22:1</a:t>
            </a:r>
            <a:r>
              <a:rPr lang="en-US" sz="2000" dirty="0" smtClean="0"/>
              <a:t>)</a:t>
            </a:r>
          </a:p>
          <a:p>
            <a:r>
              <a:rPr lang="en-US" sz="2000" dirty="0" smtClean="0"/>
              <a:t>A river watered the paradise of the Garden of Eden (</a:t>
            </a:r>
            <a:r>
              <a:rPr lang="en-US" sz="2000" b="1" dirty="0" smtClean="0">
                <a:solidFill>
                  <a:srgbClr val="800000"/>
                </a:solidFill>
              </a:rPr>
              <a:t>Genesis 2:10</a:t>
            </a:r>
            <a:r>
              <a:rPr lang="en-US" sz="2000" dirty="0" smtClean="0"/>
              <a:t>).</a:t>
            </a:r>
          </a:p>
          <a:p>
            <a:r>
              <a:rPr lang="en-US" sz="2000" dirty="0" smtClean="0"/>
              <a:t>Jesus offered the </a:t>
            </a:r>
            <a:r>
              <a:rPr lang="en-US" sz="2000" i="1" dirty="0" smtClean="0">
                <a:solidFill>
                  <a:srgbClr val="800000"/>
                </a:solidFill>
              </a:rPr>
              <a:t>“water of life”</a:t>
            </a:r>
            <a:r>
              <a:rPr lang="en-US" sz="2000" dirty="0" smtClean="0"/>
              <a:t> to the Samaritan woman (</a:t>
            </a:r>
            <a:r>
              <a:rPr lang="en-US" sz="2000" b="1" dirty="0" smtClean="0">
                <a:solidFill>
                  <a:srgbClr val="800000"/>
                </a:solidFill>
              </a:rPr>
              <a:t>John 4:10-14</a:t>
            </a:r>
            <a:r>
              <a:rPr lang="en-US" sz="2000" dirty="0" smtClean="0"/>
              <a:t>).</a:t>
            </a:r>
          </a:p>
          <a:p>
            <a:r>
              <a:rPr lang="en-US" sz="2000" dirty="0" smtClean="0"/>
              <a:t>Foreshadowed in Ezekiel’s Messianic vision of river flowing out from under the temple threshold to the sea, healing the sea, and providing perennial fruit trees (</a:t>
            </a:r>
            <a:r>
              <a:rPr lang="en-US" sz="2000" b="1" dirty="0" smtClean="0">
                <a:solidFill>
                  <a:srgbClr val="800000"/>
                </a:solidFill>
              </a:rPr>
              <a:t>Ezekiel 47:1-12</a:t>
            </a:r>
            <a:r>
              <a:rPr lang="en-US" sz="2000" dirty="0" smtClean="0"/>
              <a:t>).</a:t>
            </a:r>
          </a:p>
        </p:txBody>
      </p:sp>
    </p:spTree>
    <p:extLst>
      <p:ext uri="{BB962C8B-B14F-4D97-AF65-F5344CB8AC3E}">
        <p14:creationId xmlns:p14="http://schemas.microsoft.com/office/powerpoint/2010/main" val="234792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Tree of Life</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000" dirty="0"/>
              <a:t>What grew in the city, and what did it provide?  Where else is this symbol used Scripture?  How is it used here?</a:t>
            </a:r>
            <a:endParaRPr lang="en-US" sz="2000" dirty="0" smtClean="0"/>
          </a:p>
          <a:p>
            <a:pPr marL="0" lvl="0" indent="0">
              <a:buNone/>
            </a:pPr>
            <a:r>
              <a:rPr lang="en-US" sz="2000" i="1" dirty="0" smtClean="0">
                <a:solidFill>
                  <a:srgbClr val="800000"/>
                </a:solidFill>
              </a:rPr>
              <a:t>In </a:t>
            </a:r>
            <a:r>
              <a:rPr lang="en-US" sz="2000" i="1" dirty="0">
                <a:solidFill>
                  <a:srgbClr val="800000"/>
                </a:solidFill>
              </a:rPr>
              <a:t>the middle of its street, and on either side of the river, was </a:t>
            </a:r>
            <a:r>
              <a:rPr lang="en-US" sz="2000" b="1" i="1" dirty="0">
                <a:solidFill>
                  <a:srgbClr val="800000"/>
                </a:solidFill>
              </a:rPr>
              <a:t>the tree of life</a:t>
            </a:r>
            <a:r>
              <a:rPr lang="en-US" sz="2000" i="1" dirty="0">
                <a:solidFill>
                  <a:srgbClr val="800000"/>
                </a:solidFill>
              </a:rPr>
              <a:t>, which bore </a:t>
            </a:r>
            <a:r>
              <a:rPr lang="en-US" sz="2000" b="1" i="1" dirty="0">
                <a:solidFill>
                  <a:srgbClr val="800000"/>
                </a:solidFill>
              </a:rPr>
              <a:t>twelve fruits, each tree yielding its fruit every month</a:t>
            </a:r>
            <a:r>
              <a:rPr lang="en-US" sz="2000" i="1" dirty="0">
                <a:solidFill>
                  <a:srgbClr val="800000"/>
                </a:solidFill>
              </a:rPr>
              <a:t>. The </a:t>
            </a:r>
            <a:r>
              <a:rPr lang="en-US" sz="2000" b="1" i="1" dirty="0">
                <a:solidFill>
                  <a:srgbClr val="800000"/>
                </a:solidFill>
              </a:rPr>
              <a:t>leaves of the tree were for the healing</a:t>
            </a:r>
            <a:r>
              <a:rPr lang="en-US" sz="2000" i="1" dirty="0">
                <a:solidFill>
                  <a:srgbClr val="800000"/>
                </a:solidFill>
              </a:rPr>
              <a:t> of the nations</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22:2</a:t>
            </a:r>
            <a:r>
              <a:rPr lang="en-US" sz="2000" dirty="0" smtClean="0"/>
              <a:t>)</a:t>
            </a:r>
          </a:p>
          <a:p>
            <a:r>
              <a:rPr lang="en-US" sz="2000" i="1" dirty="0" smtClean="0">
                <a:solidFill>
                  <a:srgbClr val="800000"/>
                </a:solidFill>
              </a:rPr>
              <a:t>“The tree of life”</a:t>
            </a:r>
            <a:r>
              <a:rPr lang="en-US" sz="2000" i="1" dirty="0">
                <a:solidFill>
                  <a:srgbClr val="800000"/>
                </a:solidFill>
              </a:rPr>
              <a:t> </a:t>
            </a:r>
            <a:r>
              <a:rPr lang="en-US" sz="2000" dirty="0" smtClean="0"/>
              <a:t>originally was located in the Garden of Eden (</a:t>
            </a:r>
            <a:r>
              <a:rPr lang="en-US" sz="2000" b="1" dirty="0" smtClean="0">
                <a:solidFill>
                  <a:srgbClr val="800000"/>
                </a:solidFill>
              </a:rPr>
              <a:t>Genesis 2:9</a:t>
            </a:r>
            <a:r>
              <a:rPr lang="en-US" sz="2000" dirty="0" smtClean="0"/>
              <a:t>).</a:t>
            </a:r>
          </a:p>
          <a:p>
            <a:r>
              <a:rPr lang="en-US" sz="2000" dirty="0" smtClean="0"/>
              <a:t>Man was denied access to it after his fall (</a:t>
            </a:r>
            <a:r>
              <a:rPr lang="en-US" sz="2000" b="1" dirty="0" smtClean="0">
                <a:solidFill>
                  <a:srgbClr val="800000"/>
                </a:solidFill>
              </a:rPr>
              <a:t>Genesis 3:22-24</a:t>
            </a:r>
            <a:r>
              <a:rPr lang="en-US" sz="2000" dirty="0" smtClean="0"/>
              <a:t>).</a:t>
            </a:r>
          </a:p>
          <a:p>
            <a:r>
              <a:rPr lang="en-US" sz="2000" dirty="0" smtClean="0"/>
              <a:t>Substantial allusions in Messianic symbol of bountiful trees with fruit for food and leaves for healing (</a:t>
            </a:r>
            <a:r>
              <a:rPr lang="en-US" sz="2000" b="1" dirty="0" smtClean="0">
                <a:solidFill>
                  <a:srgbClr val="800000"/>
                </a:solidFill>
              </a:rPr>
              <a:t>Ezekiel 47:7, 11-12</a:t>
            </a:r>
            <a:r>
              <a:rPr lang="en-US" sz="2000" dirty="0" smtClean="0"/>
              <a:t>).</a:t>
            </a:r>
          </a:p>
          <a:p>
            <a:r>
              <a:rPr lang="en-US" sz="2000" dirty="0" smtClean="0"/>
              <a:t>Incidentally, this symbol of life-giving is also applied to wisdom, soul-winning, realized hope, and a </a:t>
            </a:r>
            <a:r>
              <a:rPr lang="en-US" sz="2000" i="1" dirty="0" smtClean="0">
                <a:solidFill>
                  <a:srgbClr val="800000"/>
                </a:solidFill>
              </a:rPr>
              <a:t>“wholesome tongue”</a:t>
            </a:r>
            <a:r>
              <a:rPr lang="en-US" sz="2000" dirty="0" smtClean="0"/>
              <a:t> (</a:t>
            </a:r>
            <a:r>
              <a:rPr lang="en-US" sz="2000" b="1" dirty="0" smtClean="0">
                <a:solidFill>
                  <a:srgbClr val="800000"/>
                </a:solidFill>
              </a:rPr>
              <a:t>Proverbs 3:18; 11:30; 13:12; 15:4</a:t>
            </a:r>
            <a:r>
              <a:rPr lang="en-US" sz="2000" dirty="0" smtClean="0"/>
              <a:t>).</a:t>
            </a:r>
          </a:p>
        </p:txBody>
      </p:sp>
    </p:spTree>
    <p:extLst>
      <p:ext uri="{BB962C8B-B14F-4D97-AF65-F5344CB8AC3E}">
        <p14:creationId xmlns:p14="http://schemas.microsoft.com/office/powerpoint/2010/main" val="203668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than Eden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smtClean="0"/>
              <a:t>How does this final scene resolve the conflicts and questions that arose in </a:t>
            </a:r>
            <a:r>
              <a:rPr lang="en-US" sz="2000" b="1" dirty="0" smtClean="0">
                <a:solidFill>
                  <a:srgbClr val="800000"/>
                </a:solidFill>
              </a:rPr>
              <a:t>Gen. 3</a:t>
            </a:r>
            <a:r>
              <a:rPr lang="en-US" sz="2000" dirty="0" smtClean="0"/>
              <a:t>?</a:t>
            </a:r>
          </a:p>
          <a:p>
            <a:pPr marL="0" indent="0">
              <a:buNone/>
            </a:pPr>
            <a:r>
              <a:rPr lang="en-US" sz="2000" i="1" dirty="0">
                <a:solidFill>
                  <a:srgbClr val="800000"/>
                </a:solidFill>
              </a:rPr>
              <a:t>And there shall be </a:t>
            </a:r>
            <a:r>
              <a:rPr lang="en-US" sz="2000" b="1" i="1" u="sng" dirty="0">
                <a:solidFill>
                  <a:srgbClr val="800000"/>
                </a:solidFill>
              </a:rPr>
              <a:t>no more curse</a:t>
            </a:r>
            <a:r>
              <a:rPr lang="en-US" sz="2000" i="1" dirty="0">
                <a:solidFill>
                  <a:srgbClr val="800000"/>
                </a:solidFill>
              </a:rPr>
              <a:t>, but </a:t>
            </a:r>
            <a:r>
              <a:rPr lang="en-US" sz="2000" b="1" i="1" dirty="0">
                <a:solidFill>
                  <a:srgbClr val="800000"/>
                </a:solidFill>
              </a:rPr>
              <a:t>the throne of God and of the Lamb shall be in it</a:t>
            </a:r>
            <a:r>
              <a:rPr lang="en-US" sz="2000" i="1" dirty="0">
                <a:solidFill>
                  <a:srgbClr val="800000"/>
                </a:solidFill>
              </a:rPr>
              <a:t>, and </a:t>
            </a:r>
            <a:r>
              <a:rPr lang="en-US" sz="2000" b="1" i="1" dirty="0">
                <a:solidFill>
                  <a:srgbClr val="800000"/>
                </a:solidFill>
              </a:rPr>
              <a:t>His servants shall </a:t>
            </a:r>
            <a:r>
              <a:rPr lang="en-US" sz="2000" b="1" i="1" u="sng" dirty="0">
                <a:solidFill>
                  <a:srgbClr val="800000"/>
                </a:solidFill>
              </a:rPr>
              <a:t>serve Him</a:t>
            </a:r>
            <a:r>
              <a:rPr lang="en-US" sz="2000" i="1" dirty="0" smtClean="0">
                <a:solidFill>
                  <a:srgbClr val="800000"/>
                </a:solidFill>
              </a:rPr>
              <a:t>.  </a:t>
            </a:r>
            <a:r>
              <a:rPr lang="en-US" sz="2000" i="1" dirty="0">
                <a:solidFill>
                  <a:srgbClr val="800000"/>
                </a:solidFill>
              </a:rPr>
              <a:t>They shall </a:t>
            </a:r>
            <a:r>
              <a:rPr lang="en-US" sz="2000" b="1" i="1" dirty="0">
                <a:solidFill>
                  <a:srgbClr val="800000"/>
                </a:solidFill>
              </a:rPr>
              <a:t>see His face</a:t>
            </a:r>
            <a:r>
              <a:rPr lang="en-US" sz="2000" i="1" dirty="0">
                <a:solidFill>
                  <a:srgbClr val="800000"/>
                </a:solidFill>
              </a:rPr>
              <a:t>, and </a:t>
            </a:r>
            <a:r>
              <a:rPr lang="en-US" sz="2000" b="1" i="1" dirty="0">
                <a:solidFill>
                  <a:srgbClr val="800000"/>
                </a:solidFill>
              </a:rPr>
              <a:t>His name shall be on their foreheads</a:t>
            </a:r>
            <a:r>
              <a:rPr lang="en-US" sz="2000" i="1" dirty="0" smtClean="0">
                <a:solidFill>
                  <a:srgbClr val="800000"/>
                </a:solidFill>
              </a:rPr>
              <a:t>.  </a:t>
            </a:r>
            <a:r>
              <a:rPr lang="en-US" sz="2000" i="1" dirty="0">
                <a:solidFill>
                  <a:srgbClr val="800000"/>
                </a:solidFill>
              </a:rPr>
              <a:t>There shall be </a:t>
            </a:r>
            <a:r>
              <a:rPr lang="en-US" sz="2000" b="1" i="1" u="sng" dirty="0">
                <a:solidFill>
                  <a:srgbClr val="800000"/>
                </a:solidFill>
              </a:rPr>
              <a:t>no night</a:t>
            </a:r>
            <a:r>
              <a:rPr lang="en-US" sz="2000" b="1" i="1" dirty="0">
                <a:solidFill>
                  <a:srgbClr val="800000"/>
                </a:solidFill>
              </a:rPr>
              <a:t> there</a:t>
            </a:r>
            <a:r>
              <a:rPr lang="en-US" sz="2000" i="1" dirty="0">
                <a:solidFill>
                  <a:srgbClr val="800000"/>
                </a:solidFill>
              </a:rPr>
              <a:t>: They </a:t>
            </a:r>
            <a:r>
              <a:rPr lang="en-US" sz="2000" b="1" i="1" dirty="0">
                <a:solidFill>
                  <a:srgbClr val="800000"/>
                </a:solidFill>
              </a:rPr>
              <a:t>need </a:t>
            </a:r>
            <a:r>
              <a:rPr lang="en-US" sz="2000" b="1" i="1" u="sng" dirty="0">
                <a:solidFill>
                  <a:srgbClr val="800000"/>
                </a:solidFill>
              </a:rPr>
              <a:t>no lamp nor light</a:t>
            </a:r>
            <a:r>
              <a:rPr lang="en-US" sz="2000" b="1" i="1" dirty="0">
                <a:solidFill>
                  <a:srgbClr val="800000"/>
                </a:solidFill>
              </a:rPr>
              <a:t> of the sun</a:t>
            </a:r>
            <a:r>
              <a:rPr lang="en-US" sz="2000" i="1" dirty="0">
                <a:solidFill>
                  <a:srgbClr val="800000"/>
                </a:solidFill>
              </a:rPr>
              <a:t>, for </a:t>
            </a:r>
            <a:r>
              <a:rPr lang="en-US" sz="2000" b="1" i="1" dirty="0">
                <a:solidFill>
                  <a:srgbClr val="800000"/>
                </a:solidFill>
              </a:rPr>
              <a:t>the Lord God gives them light</a:t>
            </a:r>
            <a:r>
              <a:rPr lang="en-US" sz="2000" i="1" dirty="0">
                <a:solidFill>
                  <a:srgbClr val="800000"/>
                </a:solidFill>
              </a:rPr>
              <a:t>. And they shall </a:t>
            </a:r>
            <a:r>
              <a:rPr lang="en-US" sz="2000" b="1" i="1" dirty="0">
                <a:solidFill>
                  <a:srgbClr val="800000"/>
                </a:solidFill>
              </a:rPr>
              <a:t>reign forever and ever</a:t>
            </a:r>
            <a:r>
              <a:rPr lang="en-US" sz="2000" i="1" dirty="0" smtClean="0">
                <a:solidFill>
                  <a:srgbClr val="800000"/>
                </a:solidFill>
              </a:rPr>
              <a:t>. </a:t>
            </a:r>
            <a:r>
              <a:rPr lang="en-US" sz="2000" dirty="0" smtClean="0"/>
              <a:t>(</a:t>
            </a:r>
            <a:r>
              <a:rPr lang="en-US" sz="2000" b="1" dirty="0" smtClean="0">
                <a:solidFill>
                  <a:srgbClr val="800000"/>
                </a:solidFill>
              </a:rPr>
              <a:t>Revelation 22:3-5</a:t>
            </a:r>
            <a:r>
              <a:rPr lang="en-US" sz="2000" dirty="0" smtClean="0"/>
              <a:t>)</a:t>
            </a:r>
          </a:p>
          <a:p>
            <a:r>
              <a:rPr lang="en-US" sz="2000" dirty="0" smtClean="0"/>
              <a:t>Both the curse and death from </a:t>
            </a:r>
            <a:r>
              <a:rPr lang="en-US" sz="2000" b="1" dirty="0" smtClean="0">
                <a:solidFill>
                  <a:srgbClr val="800000"/>
                </a:solidFill>
              </a:rPr>
              <a:t>Genesis 3</a:t>
            </a:r>
            <a:r>
              <a:rPr lang="en-US" sz="2000" dirty="0" smtClean="0"/>
              <a:t> have ceased.</a:t>
            </a:r>
          </a:p>
          <a:p>
            <a:r>
              <a:rPr lang="en-US" sz="2000" dirty="0" smtClean="0"/>
              <a:t>A tree of life and a paradise better than Eden is regained because man dwells with God, sees Him face to face without any fear.  Man is finally reconciled to God (</a:t>
            </a:r>
            <a:r>
              <a:rPr lang="en-US" sz="2000" b="1" dirty="0" smtClean="0">
                <a:solidFill>
                  <a:srgbClr val="800000"/>
                </a:solidFill>
              </a:rPr>
              <a:t>John 1:18; 1 John 4:12; 2 Corinthians 5:17-21; 1 John 3:1-2</a:t>
            </a:r>
            <a:r>
              <a:rPr lang="en-US" sz="2000" dirty="0" smtClean="0"/>
              <a:t>).</a:t>
            </a:r>
          </a:p>
          <a:p>
            <a:r>
              <a:rPr lang="en-US" sz="2000" dirty="0" smtClean="0"/>
              <a:t>Notice reoccurring emphasis on no night </a:t>
            </a:r>
            <a:r>
              <a:rPr lang="en-US" sz="2000" dirty="0" smtClean="0"/>
              <a:t>or need </a:t>
            </a:r>
            <a:r>
              <a:rPr lang="en-US" sz="2000" dirty="0" smtClean="0"/>
              <a:t>of sun because God is the light.</a:t>
            </a:r>
          </a:p>
          <a:p>
            <a:r>
              <a:rPr lang="en-US" sz="2000" dirty="0" smtClean="0"/>
              <a:t>Man finally realizes the ultimate activity in service to God (</a:t>
            </a:r>
            <a:r>
              <a:rPr lang="en-US" sz="2000" b="1" dirty="0" err="1" smtClean="0">
                <a:solidFill>
                  <a:srgbClr val="800000"/>
                </a:solidFill>
              </a:rPr>
              <a:t>Ecc</a:t>
            </a:r>
            <a:r>
              <a:rPr lang="en-US" sz="2000" b="1" dirty="0" smtClean="0">
                <a:solidFill>
                  <a:srgbClr val="800000"/>
                </a:solidFill>
              </a:rPr>
              <a:t>. 3:10-11; 12:13</a:t>
            </a:r>
            <a:r>
              <a:rPr lang="en-US" sz="2000" dirty="0" smtClean="0"/>
              <a:t>).</a:t>
            </a:r>
          </a:p>
          <a:p>
            <a:r>
              <a:rPr lang="en-US" sz="2000" dirty="0" smtClean="0"/>
              <a:t>Here, man achieves his ultimate victory and home – </a:t>
            </a:r>
            <a:r>
              <a:rPr lang="en-US" sz="2000" i="1" dirty="0" smtClean="0">
                <a:solidFill>
                  <a:srgbClr val="800000"/>
                </a:solidFill>
              </a:rPr>
              <a:t>“reign forever and ever”</a:t>
            </a:r>
            <a:r>
              <a:rPr lang="en-US" sz="2000" dirty="0" smtClean="0"/>
              <a:t>.</a:t>
            </a:r>
          </a:p>
        </p:txBody>
      </p:sp>
    </p:spTree>
    <p:extLst>
      <p:ext uri="{BB962C8B-B14F-4D97-AF65-F5344CB8AC3E}">
        <p14:creationId xmlns:p14="http://schemas.microsoft.com/office/powerpoint/2010/main" val="98718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Untied Loose End?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What remains unresolved or unsettled at this point?  What is left to accomplish or decide?</a:t>
            </a:r>
            <a:endParaRPr lang="en-US" sz="2000" dirty="0" smtClean="0"/>
          </a:p>
          <a:p>
            <a:pPr marL="0" indent="0">
              <a:buNone/>
            </a:pPr>
            <a:r>
              <a:rPr lang="en-US" sz="2000" i="1" dirty="0" smtClean="0">
                <a:solidFill>
                  <a:srgbClr val="800000"/>
                </a:solidFill>
              </a:rPr>
              <a:t>… And </a:t>
            </a:r>
            <a:r>
              <a:rPr lang="en-US" sz="2000" i="1" dirty="0">
                <a:solidFill>
                  <a:srgbClr val="800000"/>
                </a:solidFill>
              </a:rPr>
              <a:t>they shall </a:t>
            </a:r>
            <a:r>
              <a:rPr lang="en-US" sz="2000" b="1" i="1" dirty="0">
                <a:solidFill>
                  <a:srgbClr val="800000"/>
                </a:solidFill>
              </a:rPr>
              <a:t>reign forever and ever</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22:5</a:t>
            </a:r>
            <a:r>
              <a:rPr lang="en-US" sz="2000" dirty="0"/>
              <a:t>)</a:t>
            </a:r>
            <a:endParaRPr lang="en-US" sz="2000" dirty="0" smtClean="0"/>
          </a:p>
          <a:p>
            <a:r>
              <a:rPr lang="en-US" sz="2000" dirty="0" smtClean="0"/>
              <a:t>This represents the conclusion of all things, the happy ending – </a:t>
            </a:r>
            <a:r>
              <a:rPr lang="en-US" sz="2000" i="1" dirty="0" smtClean="0">
                <a:solidFill>
                  <a:srgbClr val="002060"/>
                </a:solidFill>
              </a:rPr>
              <a:t>“they lived happily ever after”</a:t>
            </a:r>
            <a:r>
              <a:rPr lang="en-US" sz="2000" dirty="0" smtClean="0"/>
              <a:t>.</a:t>
            </a:r>
          </a:p>
          <a:p>
            <a:r>
              <a:rPr lang="en-US" sz="2000" dirty="0" smtClean="0"/>
              <a:t>At this point in the timeline of Revelation, all things are concluded and satisfied.</a:t>
            </a:r>
          </a:p>
          <a:p>
            <a:r>
              <a:rPr lang="en-US" sz="2000" dirty="0" smtClean="0"/>
              <a:t>All that remains undecided is </a:t>
            </a:r>
            <a:r>
              <a:rPr lang="en-US" sz="2000" b="1" i="1" dirty="0" smtClean="0"/>
              <a:t>us</a:t>
            </a:r>
            <a:r>
              <a:rPr lang="en-US" sz="2000" dirty="0" smtClean="0"/>
              <a:t>.  Will </a:t>
            </a:r>
            <a:r>
              <a:rPr lang="en-US" sz="2000" b="1" i="1" u="sng" dirty="0" smtClean="0"/>
              <a:t>we</a:t>
            </a:r>
            <a:r>
              <a:rPr lang="en-US" sz="2000" dirty="0" smtClean="0"/>
              <a:t> </a:t>
            </a:r>
            <a:r>
              <a:rPr lang="en-US" sz="2000" i="1" dirty="0" smtClean="0">
                <a:solidFill>
                  <a:srgbClr val="800000"/>
                </a:solidFill>
              </a:rPr>
              <a:t>“</a:t>
            </a:r>
            <a:r>
              <a:rPr lang="en-US" sz="2000" b="1" i="1" u="sng" dirty="0" smtClean="0">
                <a:solidFill>
                  <a:srgbClr val="800000"/>
                </a:solidFill>
              </a:rPr>
              <a:t>overcome</a:t>
            </a:r>
            <a:r>
              <a:rPr lang="en-US" sz="2000" i="1" dirty="0" smtClean="0">
                <a:solidFill>
                  <a:srgbClr val="800000"/>
                </a:solidFill>
              </a:rPr>
              <a:t> him by the </a:t>
            </a:r>
            <a:r>
              <a:rPr lang="en-US" sz="2000" b="1" i="1" dirty="0" smtClean="0">
                <a:solidFill>
                  <a:srgbClr val="800000"/>
                </a:solidFill>
              </a:rPr>
              <a:t>blood of the Lamb </a:t>
            </a:r>
            <a:r>
              <a:rPr lang="en-US" sz="2000" i="1" dirty="0" smtClean="0">
                <a:solidFill>
                  <a:srgbClr val="800000"/>
                </a:solidFill>
              </a:rPr>
              <a:t>and by the </a:t>
            </a:r>
            <a:r>
              <a:rPr lang="en-US" sz="2000" b="1" i="1" dirty="0" smtClean="0">
                <a:solidFill>
                  <a:srgbClr val="800000"/>
                </a:solidFill>
              </a:rPr>
              <a:t>word of their testimony</a:t>
            </a:r>
            <a:r>
              <a:rPr lang="en-US" sz="2000" i="1" dirty="0" smtClean="0">
                <a:solidFill>
                  <a:srgbClr val="800000"/>
                </a:solidFill>
              </a:rPr>
              <a:t>, and they </a:t>
            </a:r>
            <a:r>
              <a:rPr lang="en-US" sz="2000" b="1" i="1" dirty="0" smtClean="0">
                <a:solidFill>
                  <a:srgbClr val="800000"/>
                </a:solidFill>
              </a:rPr>
              <a:t>did not love their lives to the death</a:t>
            </a:r>
            <a:r>
              <a:rPr lang="en-US" sz="2000" i="1" dirty="0" smtClean="0">
                <a:solidFill>
                  <a:srgbClr val="800000"/>
                </a:solidFill>
              </a:rPr>
              <a:t>” </a:t>
            </a:r>
            <a:r>
              <a:rPr lang="en-US" sz="2000" dirty="0" smtClean="0"/>
              <a:t>(</a:t>
            </a:r>
            <a:r>
              <a:rPr lang="en-US" sz="2000" b="1" dirty="0" smtClean="0">
                <a:solidFill>
                  <a:srgbClr val="800000"/>
                </a:solidFill>
              </a:rPr>
              <a:t>12:11</a:t>
            </a:r>
            <a:r>
              <a:rPr lang="en-US" sz="2000" dirty="0" smtClean="0"/>
              <a:t>)?</a:t>
            </a:r>
          </a:p>
          <a:p>
            <a:r>
              <a:rPr lang="en-US" sz="2000" dirty="0" smtClean="0"/>
              <a:t>This “loose end” has been addressed all throughout the book.  Were you listening?</a:t>
            </a:r>
          </a:p>
          <a:p>
            <a:r>
              <a:rPr lang="en-US" sz="2000" dirty="0" smtClean="0"/>
              <a:t>All that remains is the final appeal and invitation of revelation – and your response.</a:t>
            </a:r>
          </a:p>
        </p:txBody>
      </p:sp>
    </p:spTree>
    <p:extLst>
      <p:ext uri="{BB962C8B-B14F-4D97-AF65-F5344CB8AC3E}">
        <p14:creationId xmlns:p14="http://schemas.microsoft.com/office/powerpoint/2010/main" val="360401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Urgency and Immediacy</a:t>
            </a:r>
          </a:p>
          <a:p>
            <a:r>
              <a:rPr lang="en-US" dirty="0" smtClean="0"/>
              <a:t>of Application</a:t>
            </a:r>
          </a:p>
          <a:p>
            <a:r>
              <a:rPr lang="en-US" dirty="0" smtClean="0"/>
              <a:t>Revelation 22:6-21</a:t>
            </a:r>
            <a:endParaRPr lang="en-US" dirty="0"/>
          </a:p>
        </p:txBody>
      </p:sp>
    </p:spTree>
    <p:extLst>
      <p:ext uri="{BB962C8B-B14F-4D97-AF65-F5344CB8AC3E}">
        <p14:creationId xmlns:p14="http://schemas.microsoft.com/office/powerpoint/2010/main" val="561055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“Faithful and True”</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5"/>
            </a:pPr>
            <a:r>
              <a:rPr lang="en-US" sz="1900" dirty="0"/>
              <a:t>Throughout this book multiple things and people are designated as </a:t>
            </a:r>
            <a:r>
              <a:rPr lang="en-US" sz="1900" i="1" dirty="0">
                <a:solidFill>
                  <a:srgbClr val="800000"/>
                </a:solidFill>
              </a:rPr>
              <a:t>“faithful and true”</a:t>
            </a:r>
            <a:r>
              <a:rPr lang="en-US" sz="1900" dirty="0"/>
              <a:t>.  What is the significance generally attached by this label, and how is it used here?</a:t>
            </a:r>
            <a:endParaRPr lang="en-US" sz="1900" dirty="0" smtClean="0"/>
          </a:p>
          <a:p>
            <a:pPr marL="341313" indent="-341313">
              <a:spcBef>
                <a:spcPts val="200"/>
              </a:spcBef>
              <a:buFont typeface="+mj-lt"/>
              <a:buAutoNum type="alphaUcPeriod"/>
            </a:pPr>
            <a:r>
              <a:rPr lang="en-US" sz="1900" i="1" dirty="0" smtClean="0">
                <a:solidFill>
                  <a:srgbClr val="800000"/>
                </a:solidFill>
              </a:rPr>
              <a:t>“And </a:t>
            </a:r>
            <a:r>
              <a:rPr lang="en-US" sz="1900" i="1" dirty="0">
                <a:solidFill>
                  <a:srgbClr val="800000"/>
                </a:solidFill>
              </a:rPr>
              <a:t>to the angel of the church of the </a:t>
            </a:r>
            <a:r>
              <a:rPr lang="en-US" sz="1900" i="1" dirty="0" err="1">
                <a:solidFill>
                  <a:srgbClr val="800000"/>
                </a:solidFill>
              </a:rPr>
              <a:t>Laodiceans</a:t>
            </a:r>
            <a:r>
              <a:rPr lang="en-US" sz="1900" i="1" dirty="0">
                <a:solidFill>
                  <a:srgbClr val="800000"/>
                </a:solidFill>
              </a:rPr>
              <a:t> write</a:t>
            </a:r>
            <a:r>
              <a:rPr lang="en-US" sz="1900" i="1" dirty="0" smtClean="0">
                <a:solidFill>
                  <a:srgbClr val="800000"/>
                </a:solidFill>
              </a:rPr>
              <a:t>, ‘These </a:t>
            </a:r>
            <a:r>
              <a:rPr lang="en-US" sz="1900" i="1" dirty="0">
                <a:solidFill>
                  <a:srgbClr val="800000"/>
                </a:solidFill>
              </a:rPr>
              <a:t>things says </a:t>
            </a:r>
            <a:r>
              <a:rPr lang="en-US" sz="1900" b="1" i="1" dirty="0">
                <a:solidFill>
                  <a:srgbClr val="800000"/>
                </a:solidFill>
              </a:rPr>
              <a:t>the Amen, the </a:t>
            </a:r>
            <a:r>
              <a:rPr lang="en-US" sz="1900" b="1" i="1" u="sng" dirty="0">
                <a:solidFill>
                  <a:srgbClr val="800000"/>
                </a:solidFill>
              </a:rPr>
              <a:t>Faithful and True Witness</a:t>
            </a:r>
            <a:r>
              <a:rPr lang="en-US" sz="1900" i="1" dirty="0">
                <a:solidFill>
                  <a:srgbClr val="800000"/>
                </a:solidFill>
              </a:rPr>
              <a:t>, the Beginning of the creation of </a:t>
            </a:r>
            <a:r>
              <a:rPr lang="en-US" sz="1900" i="1" dirty="0" smtClean="0">
                <a:solidFill>
                  <a:srgbClr val="800000"/>
                </a:solidFill>
              </a:rPr>
              <a:t>God’”</a:t>
            </a:r>
            <a:r>
              <a:rPr lang="en-US" sz="1900" dirty="0" smtClean="0"/>
              <a:t> (</a:t>
            </a:r>
            <a:r>
              <a:rPr lang="en-US" sz="1900" b="1" dirty="0" smtClean="0">
                <a:solidFill>
                  <a:srgbClr val="800000"/>
                </a:solidFill>
              </a:rPr>
              <a:t>3:14</a:t>
            </a:r>
            <a:r>
              <a:rPr lang="en-US" sz="1900" dirty="0" smtClean="0"/>
              <a:t>)</a:t>
            </a:r>
          </a:p>
          <a:p>
            <a:pPr marL="341313" indent="-341313">
              <a:spcBef>
                <a:spcPts val="200"/>
              </a:spcBef>
              <a:buFont typeface="+mj-lt"/>
              <a:buAutoNum type="alphaUcPeriod"/>
            </a:pPr>
            <a:r>
              <a:rPr lang="en-US" sz="1900" i="1" dirty="0">
                <a:solidFill>
                  <a:srgbClr val="800000"/>
                </a:solidFill>
              </a:rPr>
              <a:t>Now I saw heaven opened, and behold, a white horse. And </a:t>
            </a:r>
            <a:r>
              <a:rPr lang="en-US" sz="1900" b="1" i="1" dirty="0">
                <a:solidFill>
                  <a:srgbClr val="800000"/>
                </a:solidFill>
              </a:rPr>
              <a:t>He who sat on him was called </a:t>
            </a:r>
            <a:r>
              <a:rPr lang="en-US" sz="1900" b="1" i="1" u="sng" dirty="0">
                <a:solidFill>
                  <a:srgbClr val="800000"/>
                </a:solidFill>
              </a:rPr>
              <a:t>Faithful and True</a:t>
            </a:r>
            <a:r>
              <a:rPr lang="en-US" sz="1900" i="1" dirty="0">
                <a:solidFill>
                  <a:srgbClr val="800000"/>
                </a:solidFill>
              </a:rPr>
              <a:t>, and in righteousness He judges and makes war. </a:t>
            </a:r>
            <a:r>
              <a:rPr lang="en-US" sz="1900" dirty="0" smtClean="0"/>
              <a:t>(</a:t>
            </a:r>
            <a:r>
              <a:rPr lang="en-US" sz="1900" b="1" dirty="0" smtClean="0">
                <a:solidFill>
                  <a:srgbClr val="800000"/>
                </a:solidFill>
              </a:rPr>
              <a:t>19:11</a:t>
            </a:r>
            <a:r>
              <a:rPr lang="en-US" sz="1900" dirty="0" smtClean="0"/>
              <a:t>)</a:t>
            </a:r>
          </a:p>
          <a:p>
            <a:pPr marL="341313" indent="-341313">
              <a:spcBef>
                <a:spcPts val="200"/>
              </a:spcBef>
              <a:buFont typeface="+mj-lt"/>
              <a:buAutoNum type="alphaUcPeriod"/>
            </a:pPr>
            <a:r>
              <a:rPr lang="en-US" sz="1900" i="1" dirty="0">
                <a:solidFill>
                  <a:srgbClr val="800000"/>
                </a:solidFill>
              </a:rPr>
              <a:t>Then He who sat on the throne said, </a:t>
            </a:r>
            <a:r>
              <a:rPr lang="en-US" sz="1900" i="1" dirty="0" smtClean="0">
                <a:solidFill>
                  <a:srgbClr val="800000"/>
                </a:solidFill>
              </a:rPr>
              <a:t>“Behold</a:t>
            </a:r>
            <a:r>
              <a:rPr lang="en-US" sz="1900" i="1" dirty="0">
                <a:solidFill>
                  <a:srgbClr val="800000"/>
                </a:solidFill>
              </a:rPr>
              <a:t>, </a:t>
            </a:r>
            <a:r>
              <a:rPr lang="en-US" sz="1900" b="1" i="1" dirty="0">
                <a:solidFill>
                  <a:srgbClr val="800000"/>
                </a:solidFill>
              </a:rPr>
              <a:t>I make all things new</a:t>
            </a:r>
            <a:r>
              <a:rPr lang="en-US" sz="1900" i="1" dirty="0" smtClean="0">
                <a:solidFill>
                  <a:srgbClr val="800000"/>
                </a:solidFill>
              </a:rPr>
              <a:t>.” </a:t>
            </a:r>
            <a:r>
              <a:rPr lang="en-US" sz="1900" i="1" dirty="0">
                <a:solidFill>
                  <a:srgbClr val="800000"/>
                </a:solidFill>
              </a:rPr>
              <a:t>And He said to me, </a:t>
            </a:r>
            <a:r>
              <a:rPr lang="en-US" sz="1900" i="1" dirty="0" smtClean="0">
                <a:solidFill>
                  <a:srgbClr val="800000"/>
                </a:solidFill>
              </a:rPr>
              <a:t>“Write</a:t>
            </a:r>
            <a:r>
              <a:rPr lang="en-US" sz="1900" i="1" dirty="0">
                <a:solidFill>
                  <a:srgbClr val="800000"/>
                </a:solidFill>
              </a:rPr>
              <a:t>, for </a:t>
            </a:r>
            <a:r>
              <a:rPr lang="en-US" sz="1900" b="1" i="1" dirty="0">
                <a:solidFill>
                  <a:srgbClr val="800000"/>
                </a:solidFill>
              </a:rPr>
              <a:t>these words are </a:t>
            </a:r>
            <a:r>
              <a:rPr lang="en-US" sz="1900" b="1" i="1" u="sng" dirty="0">
                <a:solidFill>
                  <a:srgbClr val="800000"/>
                </a:solidFill>
              </a:rPr>
              <a:t>true and faithful</a:t>
            </a:r>
            <a:r>
              <a:rPr lang="en-US" sz="1900" i="1" dirty="0" smtClean="0">
                <a:solidFill>
                  <a:srgbClr val="800000"/>
                </a:solidFill>
              </a:rPr>
              <a:t>.”  And </a:t>
            </a:r>
            <a:r>
              <a:rPr lang="en-US" sz="1900" i="1" dirty="0">
                <a:solidFill>
                  <a:srgbClr val="800000"/>
                </a:solidFill>
              </a:rPr>
              <a:t>He said to me, </a:t>
            </a:r>
            <a:r>
              <a:rPr lang="en-US" sz="1900" i="1" dirty="0" smtClean="0">
                <a:solidFill>
                  <a:srgbClr val="800000"/>
                </a:solidFill>
              </a:rPr>
              <a:t>“</a:t>
            </a:r>
            <a:r>
              <a:rPr lang="en-US" sz="1900" b="1" i="1" dirty="0" smtClean="0">
                <a:solidFill>
                  <a:srgbClr val="800000"/>
                </a:solidFill>
              </a:rPr>
              <a:t>It </a:t>
            </a:r>
            <a:r>
              <a:rPr lang="en-US" sz="1900" b="1" i="1" dirty="0">
                <a:solidFill>
                  <a:srgbClr val="800000"/>
                </a:solidFill>
              </a:rPr>
              <a:t>is done!</a:t>
            </a:r>
            <a:r>
              <a:rPr lang="en-US" sz="1900" i="1" dirty="0">
                <a:solidFill>
                  <a:srgbClr val="800000"/>
                </a:solidFill>
              </a:rPr>
              <a:t> I am the Alpha and the Omega, the Beginning and the End. I will give of the fountain of the water of life freely to him who thirsts</a:t>
            </a:r>
            <a:r>
              <a:rPr lang="en-US" sz="1900" i="1" dirty="0" smtClean="0">
                <a:solidFill>
                  <a:srgbClr val="800000"/>
                </a:solidFill>
              </a:rPr>
              <a:t>.” </a:t>
            </a:r>
            <a:r>
              <a:rPr lang="en-US" sz="1900" dirty="0" smtClean="0"/>
              <a:t>(</a:t>
            </a:r>
            <a:r>
              <a:rPr lang="en-US" sz="1900" b="1" dirty="0" smtClean="0">
                <a:solidFill>
                  <a:srgbClr val="800000"/>
                </a:solidFill>
              </a:rPr>
              <a:t>21:5-6</a:t>
            </a:r>
            <a:r>
              <a:rPr lang="en-US" sz="1900" dirty="0" smtClean="0"/>
              <a:t>)</a:t>
            </a:r>
          </a:p>
          <a:p>
            <a:pPr marL="341313" indent="-341313">
              <a:spcBef>
                <a:spcPts val="200"/>
              </a:spcBef>
              <a:buFont typeface="+mj-lt"/>
              <a:buAutoNum type="alphaUcPeriod"/>
            </a:pPr>
            <a:r>
              <a:rPr lang="en-US" sz="1900" i="1" dirty="0">
                <a:solidFill>
                  <a:srgbClr val="800000"/>
                </a:solidFill>
              </a:rPr>
              <a:t>Then he said to me, </a:t>
            </a:r>
            <a:r>
              <a:rPr lang="en-US" sz="1900" i="1" dirty="0" smtClean="0">
                <a:solidFill>
                  <a:srgbClr val="800000"/>
                </a:solidFill>
              </a:rPr>
              <a:t>“</a:t>
            </a:r>
            <a:r>
              <a:rPr lang="en-US" sz="1900" b="1" i="1" dirty="0" smtClean="0">
                <a:solidFill>
                  <a:srgbClr val="800000"/>
                </a:solidFill>
              </a:rPr>
              <a:t>These </a:t>
            </a:r>
            <a:r>
              <a:rPr lang="en-US" sz="1900" b="1" i="1" dirty="0">
                <a:solidFill>
                  <a:srgbClr val="800000"/>
                </a:solidFill>
              </a:rPr>
              <a:t>words are </a:t>
            </a:r>
            <a:r>
              <a:rPr lang="en-US" sz="1900" b="1" i="1" u="sng" dirty="0">
                <a:solidFill>
                  <a:srgbClr val="800000"/>
                </a:solidFill>
              </a:rPr>
              <a:t>faithful and true</a:t>
            </a:r>
            <a:r>
              <a:rPr lang="en-US" sz="1900" i="1" dirty="0" smtClean="0">
                <a:solidFill>
                  <a:srgbClr val="800000"/>
                </a:solidFill>
              </a:rPr>
              <a:t>.” </a:t>
            </a:r>
            <a:r>
              <a:rPr lang="en-US" sz="1900" i="1" dirty="0">
                <a:solidFill>
                  <a:srgbClr val="800000"/>
                </a:solidFill>
              </a:rPr>
              <a:t>And the Lord God of the holy prophets sent His angel to show His servants the things which must shortly take place.</a:t>
            </a:r>
            <a:r>
              <a:rPr lang="en-US" sz="1900" dirty="0"/>
              <a:t> </a:t>
            </a:r>
            <a:r>
              <a:rPr lang="en-US" sz="1900" dirty="0" smtClean="0"/>
              <a:t>(</a:t>
            </a:r>
            <a:r>
              <a:rPr lang="en-US" sz="1900" b="1" dirty="0" smtClean="0">
                <a:solidFill>
                  <a:srgbClr val="800000"/>
                </a:solidFill>
              </a:rPr>
              <a:t>22:6</a:t>
            </a:r>
            <a:r>
              <a:rPr lang="en-US" sz="1900" dirty="0" smtClean="0"/>
              <a:t>)</a:t>
            </a:r>
          </a:p>
          <a:p>
            <a:pPr>
              <a:spcBef>
                <a:spcPts val="200"/>
              </a:spcBef>
            </a:pPr>
            <a:r>
              <a:rPr lang="en-US" sz="1900" dirty="0" smtClean="0"/>
              <a:t>Absolutely dependable, certain message – as dependable as Jesus Himself.</a:t>
            </a:r>
          </a:p>
        </p:txBody>
      </p:sp>
    </p:spTree>
    <p:extLst>
      <p:ext uri="{BB962C8B-B14F-4D97-AF65-F5344CB8AC3E}">
        <p14:creationId xmlns:p14="http://schemas.microsoft.com/office/powerpoint/2010/main" val="90684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Shortly Take Place”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1800" dirty="0"/>
              <a:t>What is said that indicates this book applied to events close to the people of the 1</a:t>
            </a:r>
            <a:r>
              <a:rPr lang="en-US" sz="1800" baseline="30000" dirty="0"/>
              <a:t>st</a:t>
            </a:r>
            <a:r>
              <a:rPr lang="en-US" sz="1800" dirty="0"/>
              <a:t> century?  How can this be reconciled with parts of chapters 20-22 which seem to refer to the end of the world and eternity in heaven, events transpiring 2000 years later?</a:t>
            </a:r>
            <a:endParaRPr lang="en-US" sz="1800" dirty="0" smtClean="0"/>
          </a:p>
          <a:p>
            <a:pPr marL="0" indent="0">
              <a:buNone/>
            </a:pPr>
            <a:r>
              <a:rPr lang="en-US" sz="1800" i="1" dirty="0">
                <a:solidFill>
                  <a:srgbClr val="800000"/>
                </a:solidFill>
              </a:rPr>
              <a:t>Then he said to me, </a:t>
            </a:r>
            <a:r>
              <a:rPr lang="en-US" sz="1800" i="1" dirty="0" smtClean="0">
                <a:solidFill>
                  <a:srgbClr val="800000"/>
                </a:solidFill>
              </a:rPr>
              <a:t>“These </a:t>
            </a:r>
            <a:r>
              <a:rPr lang="en-US" sz="1800" i="1" dirty="0">
                <a:solidFill>
                  <a:srgbClr val="800000"/>
                </a:solidFill>
              </a:rPr>
              <a:t>words are faithful and true</a:t>
            </a:r>
            <a:r>
              <a:rPr lang="en-US" sz="1800" i="1" dirty="0" smtClean="0">
                <a:solidFill>
                  <a:srgbClr val="800000"/>
                </a:solidFill>
              </a:rPr>
              <a:t>.” </a:t>
            </a:r>
            <a:r>
              <a:rPr lang="en-US" sz="1800" i="1" dirty="0">
                <a:solidFill>
                  <a:srgbClr val="800000"/>
                </a:solidFill>
              </a:rPr>
              <a:t>And the Lord God of the holy prophets sent His angel </a:t>
            </a:r>
            <a:r>
              <a:rPr lang="en-US" sz="1800" b="1" i="1" dirty="0">
                <a:solidFill>
                  <a:srgbClr val="800000"/>
                </a:solidFill>
              </a:rPr>
              <a:t>to show His servants the things which </a:t>
            </a:r>
            <a:r>
              <a:rPr lang="en-US" sz="1800" b="1" i="1" u="sng" dirty="0">
                <a:solidFill>
                  <a:srgbClr val="800000"/>
                </a:solidFill>
              </a:rPr>
              <a:t>must shortly take </a:t>
            </a:r>
            <a:r>
              <a:rPr lang="en-US" sz="1800" b="1" i="1" u="sng" dirty="0" smtClean="0">
                <a:solidFill>
                  <a:srgbClr val="800000"/>
                </a:solidFill>
              </a:rPr>
              <a:t>place</a:t>
            </a:r>
            <a:r>
              <a:rPr lang="en-US" sz="1800" i="1" dirty="0" smtClean="0">
                <a:solidFill>
                  <a:srgbClr val="800000"/>
                </a:solidFill>
              </a:rPr>
              <a:t>.  Behold</a:t>
            </a:r>
            <a:r>
              <a:rPr lang="en-US" sz="1800" i="1" dirty="0">
                <a:solidFill>
                  <a:srgbClr val="800000"/>
                </a:solidFill>
              </a:rPr>
              <a:t>, </a:t>
            </a:r>
            <a:r>
              <a:rPr lang="en-US" sz="1800" b="1" i="1" dirty="0">
                <a:solidFill>
                  <a:srgbClr val="800000"/>
                </a:solidFill>
              </a:rPr>
              <a:t>I am coming </a:t>
            </a:r>
            <a:r>
              <a:rPr lang="en-US" sz="1800" b="1" i="1" u="sng" dirty="0">
                <a:solidFill>
                  <a:srgbClr val="800000"/>
                </a:solidFill>
              </a:rPr>
              <a:t>quickly</a:t>
            </a:r>
            <a:r>
              <a:rPr lang="en-US" sz="1800" i="1" dirty="0">
                <a:solidFill>
                  <a:srgbClr val="800000"/>
                </a:solidFill>
              </a:rPr>
              <a:t>! Blessed is he who keeps the words of the prophecy of this book</a:t>
            </a:r>
            <a:r>
              <a:rPr lang="en-US" sz="1800" i="1" dirty="0" smtClean="0">
                <a:solidFill>
                  <a:srgbClr val="800000"/>
                </a:solidFill>
              </a:rPr>
              <a:t>.”  </a:t>
            </a:r>
            <a:r>
              <a:rPr lang="en-US" sz="1800" dirty="0" smtClean="0"/>
              <a:t>(</a:t>
            </a:r>
            <a:r>
              <a:rPr lang="en-US" sz="1800" b="1" dirty="0" smtClean="0">
                <a:solidFill>
                  <a:srgbClr val="800000"/>
                </a:solidFill>
              </a:rPr>
              <a:t>Revelation 22:6-7</a:t>
            </a:r>
            <a:r>
              <a:rPr lang="en-US" sz="1800" dirty="0" smtClean="0"/>
              <a:t>)</a:t>
            </a:r>
          </a:p>
          <a:p>
            <a:r>
              <a:rPr lang="en-US" sz="1800" dirty="0" smtClean="0"/>
              <a:t>How can 2000 years later be in any way considered </a:t>
            </a:r>
            <a:r>
              <a:rPr lang="en-US" sz="1800" i="1" dirty="0" smtClean="0">
                <a:solidFill>
                  <a:srgbClr val="800000"/>
                </a:solidFill>
              </a:rPr>
              <a:t>“shortly”</a:t>
            </a:r>
            <a:r>
              <a:rPr lang="en-US" sz="1800" dirty="0" smtClean="0"/>
              <a:t> or </a:t>
            </a:r>
            <a:r>
              <a:rPr lang="en-US" sz="1800" i="1" dirty="0" smtClean="0">
                <a:solidFill>
                  <a:srgbClr val="800000"/>
                </a:solidFill>
              </a:rPr>
              <a:t>“quickly”</a:t>
            </a:r>
            <a:r>
              <a:rPr lang="en-US" sz="1800" dirty="0" smtClean="0"/>
              <a:t>?</a:t>
            </a:r>
          </a:p>
          <a:p>
            <a:r>
              <a:rPr lang="en-US" sz="1800" dirty="0" smtClean="0"/>
              <a:t>The chapters of </a:t>
            </a:r>
            <a:r>
              <a:rPr lang="en-US" sz="1800" b="1" dirty="0" smtClean="0">
                <a:solidFill>
                  <a:srgbClr val="800000"/>
                </a:solidFill>
              </a:rPr>
              <a:t>Revelation</a:t>
            </a:r>
            <a:r>
              <a:rPr lang="en-US" sz="1800" dirty="0" smtClean="0">
                <a:solidFill>
                  <a:srgbClr val="800000"/>
                </a:solidFill>
              </a:rPr>
              <a:t> </a:t>
            </a:r>
            <a:r>
              <a:rPr lang="en-US" sz="1800" dirty="0" smtClean="0"/>
              <a:t>depict 3 times of judgment:</a:t>
            </a:r>
          </a:p>
          <a:p>
            <a:pPr lvl="1"/>
            <a:r>
              <a:rPr lang="en-US" sz="1800" dirty="0" smtClean="0"/>
              <a:t>Imminent judgment of churches to whom epistle was written (</a:t>
            </a:r>
            <a:r>
              <a:rPr lang="en-US" sz="1800" b="1" dirty="0" smtClean="0">
                <a:solidFill>
                  <a:srgbClr val="800000"/>
                </a:solidFill>
              </a:rPr>
              <a:t>1-3</a:t>
            </a:r>
            <a:r>
              <a:rPr lang="en-US" sz="1800" dirty="0" smtClean="0"/>
              <a:t>).</a:t>
            </a:r>
          </a:p>
          <a:p>
            <a:pPr lvl="1"/>
            <a:r>
              <a:rPr lang="en-US" sz="1800" dirty="0" smtClean="0"/>
              <a:t>Prolonged, incremental judgment of Roman capital, empire, and religion (</a:t>
            </a:r>
            <a:r>
              <a:rPr lang="en-US" sz="1800" b="1" dirty="0" smtClean="0">
                <a:solidFill>
                  <a:srgbClr val="800000"/>
                </a:solidFill>
              </a:rPr>
              <a:t>4-19</a:t>
            </a:r>
            <a:r>
              <a:rPr lang="en-US" sz="1800" dirty="0" smtClean="0"/>
              <a:t>).</a:t>
            </a:r>
          </a:p>
          <a:p>
            <a:pPr lvl="1"/>
            <a:r>
              <a:rPr lang="en-US" sz="1800" dirty="0" smtClean="0"/>
              <a:t>Sudden end of the world, judging the Devil and all people – living and dead (</a:t>
            </a:r>
            <a:r>
              <a:rPr lang="en-US" sz="1800" b="1" dirty="0" smtClean="0">
                <a:solidFill>
                  <a:srgbClr val="800000"/>
                </a:solidFill>
              </a:rPr>
              <a:t>20-22</a:t>
            </a:r>
            <a:r>
              <a:rPr lang="en-US" sz="1800" dirty="0" smtClean="0"/>
              <a:t>).</a:t>
            </a:r>
          </a:p>
          <a:p>
            <a:r>
              <a:rPr lang="en-US" sz="1800" dirty="0" smtClean="0"/>
              <a:t>Bulk of application would begin immediately and complete within a few generations.</a:t>
            </a:r>
          </a:p>
          <a:p>
            <a:r>
              <a:rPr lang="en-US" sz="1800" dirty="0" smtClean="0"/>
              <a:t>Remainder of application is buffered by </a:t>
            </a:r>
            <a:r>
              <a:rPr lang="en-US" sz="1800" b="1" i="1" dirty="0" smtClean="0"/>
              <a:t>largest time period </a:t>
            </a:r>
            <a:r>
              <a:rPr lang="en-US" sz="1800" dirty="0" smtClean="0"/>
              <a:t>in the Bible – a </a:t>
            </a:r>
            <a:r>
              <a:rPr lang="en-US" sz="1800" b="1" i="1" dirty="0" smtClean="0"/>
              <a:t>millennium</a:t>
            </a:r>
            <a:r>
              <a:rPr lang="en-US" sz="1800" dirty="0" smtClean="0"/>
              <a:t>.</a:t>
            </a:r>
          </a:p>
        </p:txBody>
      </p:sp>
    </p:spTree>
    <p:extLst>
      <p:ext uri="{BB962C8B-B14F-4D97-AF65-F5344CB8AC3E}">
        <p14:creationId xmlns:p14="http://schemas.microsoft.com/office/powerpoint/2010/main" val="375604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the Words of this Book”</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“Behold, I am coming quickly! </a:t>
            </a:r>
            <a:r>
              <a:rPr lang="en-US" sz="2000" b="1" i="1" dirty="0" smtClean="0">
                <a:solidFill>
                  <a:srgbClr val="800000"/>
                </a:solidFill>
              </a:rPr>
              <a:t>Blessed is he who </a:t>
            </a:r>
            <a:r>
              <a:rPr lang="en-US" sz="2000" b="1" i="1" u="sng" dirty="0" smtClean="0">
                <a:solidFill>
                  <a:srgbClr val="800000"/>
                </a:solidFill>
              </a:rPr>
              <a:t>keeps the words of the prophecy of this book</a:t>
            </a:r>
            <a:r>
              <a:rPr lang="en-US" sz="2000" i="1" dirty="0" smtClean="0">
                <a:solidFill>
                  <a:srgbClr val="800000"/>
                </a:solidFill>
              </a:rPr>
              <a:t>.” </a:t>
            </a:r>
            <a:r>
              <a:rPr lang="en-US" sz="2000" dirty="0" smtClean="0"/>
              <a:t>(</a:t>
            </a:r>
            <a:r>
              <a:rPr lang="en-US" sz="2000" b="1" dirty="0" smtClean="0">
                <a:solidFill>
                  <a:srgbClr val="800000"/>
                </a:solidFill>
              </a:rPr>
              <a:t>Revelation 22:7</a:t>
            </a:r>
            <a:r>
              <a:rPr lang="en-US" sz="2000" dirty="0" smtClean="0"/>
              <a:t>)</a:t>
            </a:r>
          </a:p>
          <a:p>
            <a:pPr marL="346075" lvl="0" indent="-346075">
              <a:buFont typeface="+mj-lt"/>
              <a:buAutoNum type="arabicPeriod" startAt="7"/>
            </a:pPr>
            <a:r>
              <a:rPr lang="en-US" sz="2000" dirty="0" smtClean="0"/>
              <a:t>How </a:t>
            </a:r>
            <a:r>
              <a:rPr lang="en-US" sz="2000" dirty="0"/>
              <a:t>would one </a:t>
            </a:r>
            <a:r>
              <a:rPr lang="en-US" sz="2000" i="1" dirty="0">
                <a:solidFill>
                  <a:srgbClr val="800000"/>
                </a:solidFill>
              </a:rPr>
              <a:t>“keep the words of the prophecy of this book”</a:t>
            </a:r>
            <a:r>
              <a:rPr lang="en-US" sz="2000" dirty="0"/>
              <a:t>?  What does it require of men?</a:t>
            </a:r>
            <a:endParaRPr lang="en-US" sz="2000" dirty="0" smtClean="0"/>
          </a:p>
          <a:p>
            <a:r>
              <a:rPr lang="en-US" sz="2000" dirty="0" smtClean="0"/>
              <a:t>Do not forget them and become discouraged (</a:t>
            </a:r>
            <a:r>
              <a:rPr lang="en-US" sz="2000" b="1" dirty="0" smtClean="0">
                <a:solidFill>
                  <a:srgbClr val="800000"/>
                </a:solidFill>
              </a:rPr>
              <a:t>6:9-11; 11:1-10; 12:10-17</a:t>
            </a:r>
            <a:r>
              <a:rPr lang="en-US" sz="2000" dirty="0" smtClean="0"/>
              <a:t>). </a:t>
            </a:r>
          </a:p>
          <a:p>
            <a:r>
              <a:rPr lang="en-US" sz="2000" dirty="0" smtClean="0"/>
              <a:t>Remember them and draw comfort and hope from </a:t>
            </a:r>
            <a:r>
              <a:rPr lang="en-US" sz="2000" dirty="0"/>
              <a:t>them (</a:t>
            </a:r>
            <a:r>
              <a:rPr lang="en-US" sz="2000" b="1" dirty="0" smtClean="0">
                <a:solidFill>
                  <a:srgbClr val="800000"/>
                </a:solidFill>
              </a:rPr>
              <a:t>7:9-17; 14:12-13; 21-22</a:t>
            </a:r>
            <a:r>
              <a:rPr lang="en-US" sz="2000" dirty="0" smtClean="0"/>
              <a:t>).</a:t>
            </a:r>
          </a:p>
          <a:p>
            <a:r>
              <a:rPr lang="en-US" sz="2000" dirty="0" smtClean="0"/>
              <a:t>Obey the commands to abstain from immorality and defilement (</a:t>
            </a:r>
            <a:r>
              <a:rPr lang="en-US" sz="2000" b="1" dirty="0" smtClean="0">
                <a:solidFill>
                  <a:srgbClr val="800000"/>
                </a:solidFill>
              </a:rPr>
              <a:t>18:4-5</a:t>
            </a:r>
            <a:r>
              <a:rPr lang="en-US" sz="2000" dirty="0" smtClean="0"/>
              <a:t>).  Do not be drawn into fellowship and compromise with recipients of judgment and desolation (</a:t>
            </a:r>
            <a:r>
              <a:rPr lang="en-US" sz="2000" b="1" dirty="0" smtClean="0">
                <a:solidFill>
                  <a:srgbClr val="800000"/>
                </a:solidFill>
              </a:rPr>
              <a:t>13:15-17; 14:7-12</a:t>
            </a:r>
            <a:r>
              <a:rPr lang="en-US" sz="2000" dirty="0" smtClean="0"/>
              <a:t>).</a:t>
            </a:r>
          </a:p>
          <a:p>
            <a:r>
              <a:rPr lang="en-US" sz="2000" dirty="0" smtClean="0"/>
              <a:t>Follow the pattern of faithfulness, confession and endurance demonstrated by godly saints who have gone before us, </a:t>
            </a:r>
            <a:r>
              <a:rPr lang="en-US" sz="2000" i="1" dirty="0" smtClean="0"/>
              <a:t>“</a:t>
            </a:r>
            <a:r>
              <a:rPr lang="en-US" sz="2000" i="1" dirty="0" smtClean="0">
                <a:solidFill>
                  <a:srgbClr val="800000"/>
                </a:solidFill>
              </a:rPr>
              <a:t>whose faith follow”</a:t>
            </a:r>
            <a:r>
              <a:rPr lang="en-US" sz="2000" dirty="0" smtClean="0"/>
              <a:t> (</a:t>
            </a:r>
            <a:r>
              <a:rPr lang="en-US" sz="2000" b="1" dirty="0" smtClean="0">
                <a:solidFill>
                  <a:srgbClr val="800000"/>
                </a:solidFill>
              </a:rPr>
              <a:t>Revelation 12:11; Hebrews 13:7</a:t>
            </a:r>
            <a:r>
              <a:rPr lang="en-US" sz="2000" dirty="0" smtClean="0"/>
              <a:t>).</a:t>
            </a:r>
          </a:p>
        </p:txBody>
      </p:sp>
    </p:spTree>
    <p:extLst>
      <p:ext uri="{BB962C8B-B14F-4D97-AF65-F5344CB8AC3E}">
        <p14:creationId xmlns:p14="http://schemas.microsoft.com/office/powerpoint/2010/main" val="30810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Worships the Angel – Again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What can we learn from John’s second attempt to worship the angel?  What does this imply about the message, nature of angels, and nature of God?</a:t>
            </a:r>
            <a:endParaRPr lang="en-US" sz="2000" dirty="0" smtClean="0"/>
          </a:p>
          <a:p>
            <a:pPr marL="0" indent="0">
              <a:buNone/>
            </a:pPr>
            <a:r>
              <a:rPr lang="en-US" sz="2000" i="1" dirty="0">
                <a:solidFill>
                  <a:srgbClr val="800000"/>
                </a:solidFill>
              </a:rPr>
              <a:t> Now I, John, saw and heard these things. And </a:t>
            </a:r>
            <a:r>
              <a:rPr lang="en-US" sz="2000" b="1" i="1" u="sng" dirty="0">
                <a:solidFill>
                  <a:srgbClr val="800000"/>
                </a:solidFill>
              </a:rPr>
              <a:t>when I heard and saw</a:t>
            </a:r>
            <a:r>
              <a:rPr lang="en-US" sz="2000" i="1" dirty="0">
                <a:solidFill>
                  <a:srgbClr val="800000"/>
                </a:solidFill>
              </a:rPr>
              <a:t>, </a:t>
            </a:r>
            <a:r>
              <a:rPr lang="en-US" sz="2000" b="1" i="1" dirty="0">
                <a:solidFill>
                  <a:srgbClr val="800000"/>
                </a:solidFill>
              </a:rPr>
              <a:t>I fell down to worship before the feet of the angel</a:t>
            </a:r>
            <a:r>
              <a:rPr lang="en-US" sz="2000" i="1" dirty="0">
                <a:solidFill>
                  <a:srgbClr val="800000"/>
                </a:solidFill>
              </a:rPr>
              <a:t> who showed me these things</a:t>
            </a:r>
            <a:r>
              <a:rPr lang="en-US" sz="2000" i="1" dirty="0" smtClean="0">
                <a:solidFill>
                  <a:srgbClr val="800000"/>
                </a:solidFill>
              </a:rPr>
              <a:t>.  Then </a:t>
            </a:r>
            <a:r>
              <a:rPr lang="en-US" sz="2000" i="1" dirty="0">
                <a:solidFill>
                  <a:srgbClr val="800000"/>
                </a:solidFill>
              </a:rPr>
              <a:t>he said to me, </a:t>
            </a:r>
            <a:r>
              <a:rPr lang="en-US" sz="2000" i="1" dirty="0" smtClean="0">
                <a:solidFill>
                  <a:srgbClr val="800000"/>
                </a:solidFill>
              </a:rPr>
              <a:t>“</a:t>
            </a:r>
            <a:r>
              <a:rPr lang="en-US" sz="2000" b="1" i="1" dirty="0" smtClean="0">
                <a:solidFill>
                  <a:srgbClr val="800000"/>
                </a:solidFill>
              </a:rPr>
              <a:t>See </a:t>
            </a:r>
            <a:r>
              <a:rPr lang="en-US" sz="2000" b="1" i="1" dirty="0">
                <a:solidFill>
                  <a:srgbClr val="800000"/>
                </a:solidFill>
              </a:rPr>
              <a:t>that you </a:t>
            </a:r>
            <a:r>
              <a:rPr lang="en-US" sz="2000" b="1" i="1" u="sng" dirty="0">
                <a:solidFill>
                  <a:srgbClr val="800000"/>
                </a:solidFill>
              </a:rPr>
              <a:t>do not do that</a:t>
            </a:r>
            <a:r>
              <a:rPr lang="en-US" sz="2000" i="1" dirty="0">
                <a:solidFill>
                  <a:srgbClr val="800000"/>
                </a:solidFill>
              </a:rPr>
              <a:t>. For </a:t>
            </a:r>
            <a:r>
              <a:rPr lang="en-US" sz="2000" b="1" i="1" dirty="0">
                <a:solidFill>
                  <a:srgbClr val="800000"/>
                </a:solidFill>
              </a:rPr>
              <a:t>I am your fellow servant</a:t>
            </a:r>
            <a:r>
              <a:rPr lang="en-US" sz="2000" i="1" dirty="0">
                <a:solidFill>
                  <a:srgbClr val="800000"/>
                </a:solidFill>
              </a:rPr>
              <a:t>, and </a:t>
            </a:r>
            <a:r>
              <a:rPr lang="en-US" sz="2000" b="1" i="1" dirty="0">
                <a:solidFill>
                  <a:srgbClr val="800000"/>
                </a:solidFill>
              </a:rPr>
              <a:t>of your brethren the prophets</a:t>
            </a:r>
            <a:r>
              <a:rPr lang="en-US" sz="2000" i="1" dirty="0">
                <a:solidFill>
                  <a:srgbClr val="800000"/>
                </a:solidFill>
              </a:rPr>
              <a:t>, and of those </a:t>
            </a:r>
            <a:r>
              <a:rPr lang="en-US" sz="2000" b="1" i="1" dirty="0">
                <a:solidFill>
                  <a:srgbClr val="800000"/>
                </a:solidFill>
              </a:rPr>
              <a:t>who keep the words of this book</a:t>
            </a:r>
            <a:r>
              <a:rPr lang="en-US" sz="2000" i="1" dirty="0">
                <a:solidFill>
                  <a:srgbClr val="800000"/>
                </a:solidFill>
              </a:rPr>
              <a:t>. </a:t>
            </a:r>
            <a:r>
              <a:rPr lang="en-US" sz="2000" b="1" i="1" u="sng" dirty="0">
                <a:solidFill>
                  <a:srgbClr val="800000"/>
                </a:solidFill>
              </a:rPr>
              <a:t>Worship God</a:t>
            </a:r>
            <a:r>
              <a:rPr lang="en-US" sz="2000" i="1" dirty="0" smtClean="0">
                <a:solidFill>
                  <a:srgbClr val="800000"/>
                </a:solidFill>
              </a:rPr>
              <a:t>.”  </a:t>
            </a:r>
            <a:r>
              <a:rPr lang="en-US" sz="2000" dirty="0" smtClean="0"/>
              <a:t>(</a:t>
            </a:r>
            <a:r>
              <a:rPr lang="en-US" sz="2000" b="1" dirty="0" smtClean="0">
                <a:solidFill>
                  <a:srgbClr val="800000"/>
                </a:solidFill>
              </a:rPr>
              <a:t>Rev. 22:8-9</a:t>
            </a:r>
            <a:r>
              <a:rPr lang="en-US" sz="2000" dirty="0" smtClean="0"/>
              <a:t>)</a:t>
            </a:r>
          </a:p>
          <a:p>
            <a:r>
              <a:rPr lang="en-US" sz="2000" dirty="0" smtClean="0"/>
              <a:t>Indicates overwhelming power of this message.  Lack of similar reaction indicates our lack of meditation, understanding, and imagination to appreciate similarly.</a:t>
            </a:r>
          </a:p>
          <a:p>
            <a:r>
              <a:rPr lang="en-US" sz="2000" dirty="0" smtClean="0"/>
              <a:t>Failure of this hero – twice – points to the genuine authorship and divine revelation.</a:t>
            </a:r>
          </a:p>
          <a:p>
            <a:r>
              <a:rPr lang="en-US" sz="2000" dirty="0" smtClean="0"/>
              <a:t>Although emphasis is on the power of what John </a:t>
            </a:r>
            <a:r>
              <a:rPr lang="en-US" sz="2000" i="1" dirty="0" smtClean="0">
                <a:solidFill>
                  <a:srgbClr val="800000"/>
                </a:solidFill>
              </a:rPr>
              <a:t>“heard and saw”</a:t>
            </a:r>
            <a:r>
              <a:rPr lang="en-US" sz="2000" dirty="0" smtClean="0"/>
              <a:t>, it may also indicate the power of the angel’s presence, easily mistaken for God.  However, emphasis seems to be placed on the power of the symbols and the message provided, so John rashly worships the messenger instead of the Author.</a:t>
            </a:r>
          </a:p>
        </p:txBody>
      </p:sp>
    </p:spTree>
    <p:extLst>
      <p:ext uri="{BB962C8B-B14F-4D97-AF65-F5344CB8AC3E}">
        <p14:creationId xmlns:p14="http://schemas.microsoft.com/office/powerpoint/2010/main" val="136663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Seal – Time is at Hand”</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1900" dirty="0"/>
              <a:t>Why was John told to </a:t>
            </a:r>
            <a:r>
              <a:rPr lang="en-US" sz="1900" i="1" dirty="0">
                <a:solidFill>
                  <a:srgbClr val="800000"/>
                </a:solidFill>
              </a:rPr>
              <a:t>“</a:t>
            </a:r>
            <a:r>
              <a:rPr lang="en-US" sz="1900" b="1" i="1" dirty="0">
                <a:solidFill>
                  <a:srgbClr val="800000"/>
                </a:solidFill>
              </a:rPr>
              <a:t>not</a:t>
            </a:r>
            <a:r>
              <a:rPr lang="en-US" sz="1900" i="1" dirty="0">
                <a:solidFill>
                  <a:srgbClr val="800000"/>
                </a:solidFill>
              </a:rPr>
              <a:t> seal the words of the prophecy of this book”</a:t>
            </a:r>
            <a:r>
              <a:rPr lang="en-US" sz="1900" dirty="0"/>
              <a:t>?  In contrast, what Old Testament prophet was instructed </a:t>
            </a:r>
            <a:r>
              <a:rPr lang="en-US" sz="1900" b="1" i="1" dirty="0"/>
              <a:t>to</a:t>
            </a:r>
            <a:r>
              <a:rPr lang="en-US" sz="1900" dirty="0"/>
              <a:t> seal up his prophecy?  What reason was given to him?  What was the object of fulfillment for his prophecy?  How does this help us interpret the book?</a:t>
            </a:r>
            <a:endParaRPr lang="en-US" sz="1900" dirty="0" smtClean="0"/>
          </a:p>
          <a:p>
            <a:pPr marL="0" indent="0">
              <a:lnSpc>
                <a:spcPct val="97000"/>
              </a:lnSpc>
              <a:spcBef>
                <a:spcPts val="0"/>
              </a:spcBef>
              <a:buNone/>
            </a:pPr>
            <a:r>
              <a:rPr lang="en-US" sz="1900" i="1" dirty="0">
                <a:solidFill>
                  <a:srgbClr val="800000"/>
                </a:solidFill>
              </a:rPr>
              <a:t>And he said to me, </a:t>
            </a:r>
            <a:r>
              <a:rPr lang="en-US" sz="1900" i="1" dirty="0" smtClean="0">
                <a:solidFill>
                  <a:srgbClr val="800000"/>
                </a:solidFill>
              </a:rPr>
              <a:t>“</a:t>
            </a:r>
            <a:r>
              <a:rPr lang="en-US" sz="1900" b="1" i="1" dirty="0" smtClean="0">
                <a:solidFill>
                  <a:srgbClr val="800000"/>
                </a:solidFill>
              </a:rPr>
              <a:t>Do </a:t>
            </a:r>
            <a:r>
              <a:rPr lang="en-US" sz="1900" b="1" i="1" u="sng" dirty="0">
                <a:solidFill>
                  <a:srgbClr val="800000"/>
                </a:solidFill>
              </a:rPr>
              <a:t>not seal</a:t>
            </a:r>
            <a:r>
              <a:rPr lang="en-US" sz="1900" b="1" i="1" dirty="0">
                <a:solidFill>
                  <a:srgbClr val="800000"/>
                </a:solidFill>
              </a:rPr>
              <a:t> the words of the prophecy </a:t>
            </a:r>
            <a:r>
              <a:rPr lang="en-US" sz="1900" i="1" dirty="0">
                <a:solidFill>
                  <a:srgbClr val="800000"/>
                </a:solidFill>
              </a:rPr>
              <a:t>of this book, </a:t>
            </a:r>
            <a:r>
              <a:rPr lang="en-US" sz="1900" b="1" i="1" u="sng" dirty="0">
                <a:solidFill>
                  <a:srgbClr val="800000"/>
                </a:solidFill>
              </a:rPr>
              <a:t>for</a:t>
            </a:r>
            <a:r>
              <a:rPr lang="en-US" sz="1900" b="1" i="1" dirty="0">
                <a:solidFill>
                  <a:srgbClr val="800000"/>
                </a:solidFill>
              </a:rPr>
              <a:t> the </a:t>
            </a:r>
            <a:r>
              <a:rPr lang="en-US" sz="1900" b="1" i="1" u="sng" dirty="0">
                <a:solidFill>
                  <a:srgbClr val="800000"/>
                </a:solidFill>
              </a:rPr>
              <a:t>time is at hand</a:t>
            </a:r>
            <a:r>
              <a:rPr lang="en-US" sz="1900" i="1" dirty="0" smtClean="0">
                <a:solidFill>
                  <a:srgbClr val="800000"/>
                </a:solidFill>
              </a:rPr>
              <a:t>.”  </a:t>
            </a:r>
            <a:r>
              <a:rPr lang="en-US" sz="1900" dirty="0" smtClean="0"/>
              <a:t>(</a:t>
            </a:r>
            <a:r>
              <a:rPr lang="en-US" sz="1900" b="1" dirty="0" smtClean="0">
                <a:solidFill>
                  <a:srgbClr val="800000"/>
                </a:solidFill>
              </a:rPr>
              <a:t>Revelation 22:10</a:t>
            </a:r>
            <a:r>
              <a:rPr lang="en-US" sz="1900" dirty="0" smtClean="0"/>
              <a:t>)</a:t>
            </a:r>
          </a:p>
          <a:p>
            <a:pPr>
              <a:lnSpc>
                <a:spcPct val="97000"/>
              </a:lnSpc>
              <a:spcBef>
                <a:spcPts val="0"/>
              </a:spcBef>
            </a:pPr>
            <a:r>
              <a:rPr lang="en-US" sz="1900" dirty="0" smtClean="0"/>
              <a:t>Indicates urgency and imminent time of application, fulfillment.</a:t>
            </a:r>
          </a:p>
          <a:p>
            <a:pPr marL="0" indent="0">
              <a:lnSpc>
                <a:spcPct val="97000"/>
              </a:lnSpc>
              <a:spcBef>
                <a:spcPts val="0"/>
              </a:spcBef>
              <a:buNone/>
            </a:pPr>
            <a:r>
              <a:rPr lang="en-US" sz="1900" i="1" dirty="0" smtClean="0">
                <a:solidFill>
                  <a:srgbClr val="800000"/>
                </a:solidFill>
              </a:rPr>
              <a:t>“But </a:t>
            </a:r>
            <a:r>
              <a:rPr lang="en-US" sz="1900" i="1" dirty="0">
                <a:solidFill>
                  <a:srgbClr val="800000"/>
                </a:solidFill>
              </a:rPr>
              <a:t>you, Daniel, </a:t>
            </a:r>
            <a:r>
              <a:rPr lang="en-US" sz="1900" b="1" i="1" dirty="0">
                <a:solidFill>
                  <a:srgbClr val="800000"/>
                </a:solidFill>
              </a:rPr>
              <a:t>shut up the words, and </a:t>
            </a:r>
            <a:r>
              <a:rPr lang="en-US" sz="1900" b="1" i="1" u="sng" dirty="0">
                <a:solidFill>
                  <a:srgbClr val="800000"/>
                </a:solidFill>
              </a:rPr>
              <a:t>seal the book</a:t>
            </a:r>
            <a:r>
              <a:rPr lang="en-US" sz="1900" b="1" i="1" dirty="0">
                <a:solidFill>
                  <a:srgbClr val="800000"/>
                </a:solidFill>
              </a:rPr>
              <a:t> until the time of the end</a:t>
            </a:r>
            <a:r>
              <a:rPr lang="en-US" sz="1900" i="1" dirty="0">
                <a:solidFill>
                  <a:srgbClr val="800000"/>
                </a:solidFill>
              </a:rPr>
              <a:t>; many shall run to and fro, and knowledge shall increase</a:t>
            </a:r>
            <a:r>
              <a:rPr lang="en-US" sz="1900" i="1" dirty="0" smtClean="0">
                <a:solidFill>
                  <a:srgbClr val="800000"/>
                </a:solidFill>
              </a:rPr>
              <a:t>. … Go </a:t>
            </a:r>
            <a:r>
              <a:rPr lang="en-US" sz="1900" i="1" dirty="0">
                <a:solidFill>
                  <a:srgbClr val="800000"/>
                </a:solidFill>
              </a:rPr>
              <a:t>your way, Daniel, for </a:t>
            </a:r>
            <a:r>
              <a:rPr lang="en-US" sz="1900" b="1" i="1" dirty="0">
                <a:solidFill>
                  <a:srgbClr val="800000"/>
                </a:solidFill>
              </a:rPr>
              <a:t>the words are </a:t>
            </a:r>
            <a:r>
              <a:rPr lang="en-US" sz="1900" b="1" i="1" u="sng" dirty="0">
                <a:solidFill>
                  <a:srgbClr val="800000"/>
                </a:solidFill>
              </a:rPr>
              <a:t>closed up and sealed</a:t>
            </a:r>
            <a:r>
              <a:rPr lang="en-US" sz="1900" b="1" i="1" dirty="0">
                <a:solidFill>
                  <a:srgbClr val="800000"/>
                </a:solidFill>
              </a:rPr>
              <a:t> till the time of the end</a:t>
            </a:r>
            <a:r>
              <a:rPr lang="en-US" sz="1900" i="1" dirty="0" smtClean="0">
                <a:solidFill>
                  <a:srgbClr val="800000"/>
                </a:solidFill>
              </a:rPr>
              <a:t>.  Many </a:t>
            </a:r>
            <a:r>
              <a:rPr lang="en-US" sz="1900" i="1" dirty="0">
                <a:solidFill>
                  <a:srgbClr val="800000"/>
                </a:solidFill>
              </a:rPr>
              <a:t>shall be purified, made white, and refined, but the wicked shall do wickedly; and none of the wicked shall understand, but </a:t>
            </a:r>
            <a:r>
              <a:rPr lang="en-US" sz="1900" b="1" i="1" dirty="0">
                <a:solidFill>
                  <a:srgbClr val="800000"/>
                </a:solidFill>
              </a:rPr>
              <a:t>the wise shall understand</a:t>
            </a:r>
            <a:r>
              <a:rPr lang="en-US" sz="1900" i="1" dirty="0" smtClean="0">
                <a:solidFill>
                  <a:srgbClr val="800000"/>
                </a:solidFill>
              </a:rPr>
              <a:t>.” </a:t>
            </a:r>
            <a:r>
              <a:rPr lang="en-US" sz="1900" dirty="0"/>
              <a:t>(</a:t>
            </a:r>
            <a:r>
              <a:rPr lang="en-US" sz="1900" b="1" dirty="0">
                <a:solidFill>
                  <a:srgbClr val="800000"/>
                </a:solidFill>
              </a:rPr>
              <a:t>Daniel </a:t>
            </a:r>
            <a:r>
              <a:rPr lang="en-US" sz="1900" b="1" dirty="0" smtClean="0">
                <a:solidFill>
                  <a:srgbClr val="800000"/>
                </a:solidFill>
              </a:rPr>
              <a:t>12:4-10</a:t>
            </a:r>
            <a:r>
              <a:rPr lang="en-US" sz="1900" dirty="0" smtClean="0"/>
              <a:t>; also, </a:t>
            </a:r>
            <a:r>
              <a:rPr lang="en-US" sz="1900" b="1" dirty="0" smtClean="0">
                <a:solidFill>
                  <a:srgbClr val="800000"/>
                </a:solidFill>
              </a:rPr>
              <a:t>8:26</a:t>
            </a:r>
            <a:r>
              <a:rPr lang="en-US" sz="1900" dirty="0" smtClean="0"/>
              <a:t>)</a:t>
            </a:r>
            <a:endParaRPr lang="en-US" sz="1900" dirty="0"/>
          </a:p>
          <a:p>
            <a:pPr>
              <a:lnSpc>
                <a:spcPct val="97000"/>
              </a:lnSpc>
              <a:spcBef>
                <a:spcPts val="0"/>
              </a:spcBef>
            </a:pPr>
            <a:r>
              <a:rPr lang="en-US" sz="1900" dirty="0" smtClean="0"/>
              <a:t>Applied to destruction of temple by Antiochus Epiphanes (</a:t>
            </a:r>
            <a:r>
              <a:rPr lang="en-US" sz="1900" b="1" dirty="0" smtClean="0">
                <a:solidFill>
                  <a:srgbClr val="800000"/>
                </a:solidFill>
              </a:rPr>
              <a:t>8:26</a:t>
            </a:r>
            <a:r>
              <a:rPr lang="en-US" sz="1900" dirty="0" smtClean="0"/>
              <a:t>) and Jerusalem, 600 years later, </a:t>
            </a:r>
            <a:r>
              <a:rPr lang="en-US" sz="1900" i="1" dirty="0" smtClean="0">
                <a:solidFill>
                  <a:srgbClr val="800000"/>
                </a:solidFill>
              </a:rPr>
              <a:t>“many days yet to come”</a:t>
            </a:r>
            <a:r>
              <a:rPr lang="en-US" sz="1900" dirty="0" smtClean="0"/>
              <a:t> (</a:t>
            </a:r>
            <a:r>
              <a:rPr lang="en-US" sz="1900" b="1" dirty="0" smtClean="0">
                <a:solidFill>
                  <a:srgbClr val="800000"/>
                </a:solidFill>
              </a:rPr>
              <a:t>Daniel 10:14; 12:1-3, 7, 11</a:t>
            </a:r>
            <a:r>
              <a:rPr lang="en-US" sz="1900" dirty="0" smtClean="0"/>
              <a:t>).</a:t>
            </a:r>
          </a:p>
          <a:p>
            <a:pPr>
              <a:lnSpc>
                <a:spcPct val="97000"/>
              </a:lnSpc>
              <a:spcBef>
                <a:spcPts val="0"/>
              </a:spcBef>
            </a:pPr>
            <a:r>
              <a:rPr lang="en-US" sz="1900" dirty="0" smtClean="0"/>
              <a:t>If 600 years was too far to leave open, how can 2000+ years be too near to close?</a:t>
            </a:r>
          </a:p>
        </p:txBody>
      </p:sp>
    </p:spTree>
    <p:extLst>
      <p:ext uri="{BB962C8B-B14F-4D97-AF65-F5344CB8AC3E}">
        <p14:creationId xmlns:p14="http://schemas.microsoft.com/office/powerpoint/2010/main" val="383525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Canon</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12"/>
            </a:pPr>
            <a:r>
              <a:rPr lang="en-US" sz="2000" dirty="0"/>
              <a:t>What is the extent of this judgment?  Who is being judged?  And, what is being used to judge them?</a:t>
            </a:r>
            <a:endParaRPr lang="en-US" sz="2000" dirty="0" smtClean="0"/>
          </a:p>
          <a:p>
            <a:pPr marL="0" indent="0">
              <a:spcBef>
                <a:spcPts val="100"/>
              </a:spcBef>
              <a:buNone/>
            </a:pPr>
            <a:r>
              <a:rPr lang="en-US" sz="2000" i="1" dirty="0">
                <a:solidFill>
                  <a:srgbClr val="800000"/>
                </a:solidFill>
              </a:rPr>
              <a:t>And I saw </a:t>
            </a:r>
            <a:r>
              <a:rPr lang="en-US" sz="2000" b="1" i="1" dirty="0">
                <a:solidFill>
                  <a:srgbClr val="800000"/>
                </a:solidFill>
              </a:rPr>
              <a:t>the </a:t>
            </a:r>
            <a:r>
              <a:rPr lang="en-US" sz="2000" b="1" i="1" u="sng" dirty="0">
                <a:solidFill>
                  <a:srgbClr val="800000"/>
                </a:solidFill>
              </a:rPr>
              <a:t>dead, small and great</a:t>
            </a:r>
            <a:r>
              <a:rPr lang="en-US" sz="2000" b="1" i="1" dirty="0">
                <a:solidFill>
                  <a:srgbClr val="800000"/>
                </a:solidFill>
              </a:rPr>
              <a:t>, standing before God</a:t>
            </a:r>
            <a:r>
              <a:rPr lang="en-US" sz="2000" i="1" dirty="0">
                <a:solidFill>
                  <a:srgbClr val="800000"/>
                </a:solidFill>
              </a:rPr>
              <a:t>, and </a:t>
            </a:r>
            <a:r>
              <a:rPr lang="en-US" sz="2000" b="1" i="1" dirty="0">
                <a:solidFill>
                  <a:srgbClr val="800000"/>
                </a:solidFill>
              </a:rPr>
              <a:t>books were opened</a:t>
            </a:r>
            <a:r>
              <a:rPr lang="en-US" sz="2000" i="1" dirty="0">
                <a:solidFill>
                  <a:srgbClr val="800000"/>
                </a:solidFill>
              </a:rPr>
              <a:t>. And </a:t>
            </a:r>
            <a:r>
              <a:rPr lang="en-US" sz="2000" b="1" i="1" dirty="0">
                <a:solidFill>
                  <a:srgbClr val="800000"/>
                </a:solidFill>
              </a:rPr>
              <a:t>another book was opened, which is </a:t>
            </a:r>
            <a:r>
              <a:rPr lang="en-US" sz="2000" b="1" i="1" u="sng" dirty="0">
                <a:solidFill>
                  <a:srgbClr val="800000"/>
                </a:solidFill>
              </a:rPr>
              <a:t>the Book of Life</a:t>
            </a:r>
            <a:r>
              <a:rPr lang="en-US" sz="2000" i="1" dirty="0">
                <a:solidFill>
                  <a:srgbClr val="800000"/>
                </a:solidFill>
              </a:rPr>
              <a:t>. And </a:t>
            </a:r>
            <a:r>
              <a:rPr lang="en-US" sz="2000" b="1" i="1" dirty="0">
                <a:solidFill>
                  <a:srgbClr val="800000"/>
                </a:solidFill>
              </a:rPr>
              <a:t>the dead were judged </a:t>
            </a:r>
            <a:r>
              <a:rPr lang="en-US" sz="2000" b="1" i="1" u="sng" dirty="0">
                <a:solidFill>
                  <a:srgbClr val="800000"/>
                </a:solidFill>
              </a:rPr>
              <a:t>according to their works</a:t>
            </a:r>
            <a:r>
              <a:rPr lang="en-US" sz="2000" b="1" i="1" dirty="0">
                <a:solidFill>
                  <a:srgbClr val="800000"/>
                </a:solidFill>
              </a:rPr>
              <a:t>, by the things which were </a:t>
            </a:r>
            <a:r>
              <a:rPr lang="en-US" sz="2000" b="1" i="1" u="sng" dirty="0">
                <a:solidFill>
                  <a:srgbClr val="800000"/>
                </a:solidFill>
              </a:rPr>
              <a:t>written in the books</a:t>
            </a:r>
            <a:r>
              <a:rPr lang="en-US" sz="2000" i="1" dirty="0" smtClean="0">
                <a:solidFill>
                  <a:srgbClr val="800000"/>
                </a:solidFill>
              </a:rPr>
              <a:t>.  </a:t>
            </a:r>
            <a:r>
              <a:rPr lang="en-US" sz="2000" b="1" i="1" dirty="0" smtClean="0">
                <a:solidFill>
                  <a:srgbClr val="800000"/>
                </a:solidFill>
              </a:rPr>
              <a:t>The </a:t>
            </a:r>
            <a:r>
              <a:rPr lang="en-US" sz="2000" b="1" i="1" dirty="0">
                <a:solidFill>
                  <a:srgbClr val="800000"/>
                </a:solidFill>
              </a:rPr>
              <a:t>sea gave up the dead</a:t>
            </a:r>
            <a:r>
              <a:rPr lang="en-US" sz="2000" i="1" dirty="0">
                <a:solidFill>
                  <a:srgbClr val="800000"/>
                </a:solidFill>
              </a:rPr>
              <a:t> who were in it, and </a:t>
            </a:r>
            <a:r>
              <a:rPr lang="en-US" sz="2000" b="1" i="1" dirty="0">
                <a:solidFill>
                  <a:srgbClr val="800000"/>
                </a:solidFill>
              </a:rPr>
              <a:t>Death and Hades delivered up the dead </a:t>
            </a:r>
            <a:r>
              <a:rPr lang="en-US" sz="2000" i="1" dirty="0">
                <a:solidFill>
                  <a:srgbClr val="800000"/>
                </a:solidFill>
              </a:rPr>
              <a:t>who were in them. And </a:t>
            </a:r>
            <a:r>
              <a:rPr lang="en-US" sz="2000" b="1" i="1" dirty="0">
                <a:solidFill>
                  <a:srgbClr val="800000"/>
                </a:solidFill>
              </a:rPr>
              <a:t>they were judged, each one </a:t>
            </a:r>
            <a:r>
              <a:rPr lang="en-US" sz="2000" b="1" i="1" u="sng" dirty="0">
                <a:solidFill>
                  <a:srgbClr val="800000"/>
                </a:solidFill>
              </a:rPr>
              <a:t>according to his works</a:t>
            </a:r>
            <a:r>
              <a:rPr lang="en-US" sz="2000" i="1" dirty="0" smtClean="0">
                <a:solidFill>
                  <a:srgbClr val="800000"/>
                </a:solidFill>
              </a:rPr>
              <a:t>. </a:t>
            </a:r>
            <a:r>
              <a:rPr lang="en-US" sz="2000" dirty="0" smtClean="0"/>
              <a:t>(</a:t>
            </a:r>
            <a:r>
              <a:rPr lang="en-US" sz="2000" b="1" dirty="0" smtClean="0">
                <a:solidFill>
                  <a:srgbClr val="800000"/>
                </a:solidFill>
              </a:rPr>
              <a:t>Revelation 20:12-13</a:t>
            </a:r>
            <a:r>
              <a:rPr lang="en-US" sz="2000" dirty="0" smtClean="0"/>
              <a:t>)</a:t>
            </a:r>
          </a:p>
          <a:p>
            <a:pPr>
              <a:spcBef>
                <a:spcPts val="100"/>
              </a:spcBef>
            </a:pPr>
            <a:r>
              <a:rPr lang="en-US" sz="2000" dirty="0" smtClean="0"/>
              <a:t>Judgment includes everyone – no distinction (</a:t>
            </a:r>
            <a:r>
              <a:rPr lang="en-US" sz="2000" b="1" dirty="0" err="1" smtClean="0">
                <a:solidFill>
                  <a:srgbClr val="800000"/>
                </a:solidFill>
              </a:rPr>
              <a:t>Ecc</a:t>
            </a:r>
            <a:r>
              <a:rPr lang="en-US" sz="2000" b="1" dirty="0" smtClean="0">
                <a:solidFill>
                  <a:srgbClr val="800000"/>
                </a:solidFill>
              </a:rPr>
              <a:t>. 9:2-3; Heb. 9:27; Jn. 5:28-29</a:t>
            </a:r>
            <a:r>
              <a:rPr lang="en-US" sz="2000" dirty="0" smtClean="0"/>
              <a:t>).</a:t>
            </a:r>
          </a:p>
          <a:p>
            <a:pPr>
              <a:spcBef>
                <a:spcPts val="100"/>
              </a:spcBef>
            </a:pPr>
            <a:r>
              <a:rPr lang="en-US" sz="2000" dirty="0" smtClean="0"/>
              <a:t>More closely aligns to our concept of sentencing than determining (</a:t>
            </a:r>
            <a:r>
              <a:rPr lang="en-US" sz="2000" b="1" dirty="0" smtClean="0">
                <a:solidFill>
                  <a:srgbClr val="800000"/>
                </a:solidFill>
              </a:rPr>
              <a:t>Luke 16:19-31</a:t>
            </a:r>
            <a:r>
              <a:rPr lang="en-US" sz="2000" dirty="0" smtClean="0"/>
              <a:t>).</a:t>
            </a:r>
          </a:p>
          <a:p>
            <a:pPr>
              <a:spcBef>
                <a:spcPts val="100"/>
              </a:spcBef>
            </a:pPr>
            <a:r>
              <a:rPr lang="en-US" sz="2000" dirty="0" smtClean="0"/>
              <a:t>Three sources are consulted:</a:t>
            </a:r>
          </a:p>
          <a:p>
            <a:pPr lvl="1">
              <a:spcBef>
                <a:spcPts val="100"/>
              </a:spcBef>
            </a:pPr>
            <a:r>
              <a:rPr lang="en-US" sz="1600" i="1" dirty="0" smtClean="0">
                <a:solidFill>
                  <a:srgbClr val="800000"/>
                </a:solidFill>
              </a:rPr>
              <a:t>“The Book of Life”</a:t>
            </a:r>
            <a:r>
              <a:rPr lang="en-US" sz="1600" dirty="0" smtClean="0"/>
              <a:t> – Roll of righteous (</a:t>
            </a:r>
            <a:r>
              <a:rPr lang="en-US" sz="1600" b="1" dirty="0" smtClean="0">
                <a:solidFill>
                  <a:srgbClr val="800000"/>
                </a:solidFill>
              </a:rPr>
              <a:t>3:5; 21:27; Ex.32:32-33; Mal. 3:16-17; Lk.10:20; Phi.4:3</a:t>
            </a:r>
            <a:r>
              <a:rPr lang="en-US" sz="1600" dirty="0" smtClean="0"/>
              <a:t>).</a:t>
            </a:r>
          </a:p>
          <a:p>
            <a:pPr lvl="1">
              <a:spcBef>
                <a:spcPts val="100"/>
              </a:spcBef>
            </a:pPr>
            <a:r>
              <a:rPr lang="en-US" sz="1600" i="1" dirty="0" smtClean="0">
                <a:solidFill>
                  <a:srgbClr val="800000"/>
                </a:solidFill>
              </a:rPr>
              <a:t>“Their Works”</a:t>
            </a:r>
            <a:r>
              <a:rPr lang="en-US" sz="1600" dirty="0" smtClean="0"/>
              <a:t> – A person’s actions as well as their words judge them (</a:t>
            </a:r>
            <a:r>
              <a:rPr lang="en-US" sz="1600" b="1" dirty="0" smtClean="0">
                <a:solidFill>
                  <a:srgbClr val="800000"/>
                </a:solidFill>
              </a:rPr>
              <a:t>Mat. 12:36-37; Jude 15</a:t>
            </a:r>
            <a:r>
              <a:rPr lang="en-US" sz="1600" dirty="0" smtClean="0"/>
              <a:t>).</a:t>
            </a:r>
          </a:p>
          <a:p>
            <a:pPr lvl="1">
              <a:spcBef>
                <a:spcPts val="100"/>
              </a:spcBef>
            </a:pPr>
            <a:r>
              <a:rPr lang="en-US" sz="1600" i="1" dirty="0" smtClean="0">
                <a:solidFill>
                  <a:srgbClr val="800000"/>
                </a:solidFill>
              </a:rPr>
              <a:t>“The Books”</a:t>
            </a:r>
            <a:r>
              <a:rPr lang="en-US" sz="1600" dirty="0" smtClean="0"/>
              <a:t> – Represent revelation, Scripture –  the Canon (</a:t>
            </a:r>
            <a:r>
              <a:rPr lang="en-US" sz="1600" b="1" dirty="0" smtClean="0">
                <a:solidFill>
                  <a:srgbClr val="800000"/>
                </a:solidFill>
              </a:rPr>
              <a:t>John 12:48; Rom. 2:6-14; Heb. 1:1</a:t>
            </a:r>
            <a:r>
              <a:rPr lang="en-US" sz="1600" dirty="0" smtClean="0"/>
              <a:t>).</a:t>
            </a:r>
          </a:p>
          <a:p>
            <a:pPr>
              <a:spcBef>
                <a:spcPts val="100"/>
              </a:spcBef>
            </a:pPr>
            <a:r>
              <a:rPr lang="en-US" sz="2000" dirty="0" smtClean="0"/>
              <a:t>Where are a person’s intentions consulted in judgment (</a:t>
            </a:r>
            <a:r>
              <a:rPr lang="en-US" sz="2000" b="1" dirty="0" smtClean="0">
                <a:solidFill>
                  <a:srgbClr val="800000"/>
                </a:solidFill>
              </a:rPr>
              <a:t>Matthew 7:21-23</a:t>
            </a:r>
            <a:r>
              <a:rPr lang="en-US" sz="2000" dirty="0" smtClean="0"/>
              <a:t>)?</a:t>
            </a:r>
          </a:p>
        </p:txBody>
      </p:sp>
    </p:spTree>
    <p:extLst>
      <p:ext uri="{BB962C8B-B14F-4D97-AF65-F5344CB8AC3E}">
        <p14:creationId xmlns:p14="http://schemas.microsoft.com/office/powerpoint/2010/main" val="179071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Unjust Still, Filthy Still”</a:t>
            </a:r>
            <a:endParaRPr lang="en-US" dirty="0"/>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startAt="10"/>
            </a:pPr>
            <a:r>
              <a:rPr lang="en-US" sz="2000" dirty="0"/>
              <a:t>Why would God want the </a:t>
            </a:r>
            <a:r>
              <a:rPr lang="en-US" sz="2000" i="1" dirty="0">
                <a:solidFill>
                  <a:srgbClr val="800000"/>
                </a:solidFill>
              </a:rPr>
              <a:t>“unjust”</a:t>
            </a:r>
            <a:r>
              <a:rPr lang="en-US" sz="2000" dirty="0"/>
              <a:t> and </a:t>
            </a:r>
            <a:r>
              <a:rPr lang="en-US" sz="2000" i="1" dirty="0">
                <a:solidFill>
                  <a:srgbClr val="800000"/>
                </a:solidFill>
              </a:rPr>
              <a:t>“filthy”</a:t>
            </a:r>
            <a:r>
              <a:rPr lang="en-US" sz="2000" dirty="0"/>
              <a:t> to continue in their sins?  How can this be reconciled with </a:t>
            </a:r>
            <a:r>
              <a:rPr lang="en-US" sz="2000" b="1" dirty="0">
                <a:solidFill>
                  <a:srgbClr val="800000"/>
                </a:solidFill>
              </a:rPr>
              <a:t>2 Peter 3:9</a:t>
            </a:r>
            <a:r>
              <a:rPr lang="en-US" sz="2000" dirty="0">
                <a:solidFill>
                  <a:srgbClr val="800000"/>
                </a:solidFill>
              </a:rPr>
              <a:t> </a:t>
            </a:r>
            <a:r>
              <a:rPr lang="en-US" sz="2000" dirty="0"/>
              <a:t>and a God who wants everyone to repent and be saved?</a:t>
            </a:r>
            <a:endParaRPr lang="en-US" sz="2000" dirty="0" smtClean="0"/>
          </a:p>
          <a:p>
            <a:pPr marL="0" indent="0">
              <a:lnSpc>
                <a:spcPct val="98000"/>
              </a:lnSpc>
              <a:spcBef>
                <a:spcPts val="0"/>
              </a:spcBef>
              <a:buNone/>
            </a:pPr>
            <a:r>
              <a:rPr lang="en-US" sz="2000" i="1" dirty="0" smtClean="0">
                <a:solidFill>
                  <a:srgbClr val="800000"/>
                </a:solidFill>
              </a:rPr>
              <a:t>“He </a:t>
            </a:r>
            <a:r>
              <a:rPr lang="en-US" sz="2000" i="1" dirty="0">
                <a:solidFill>
                  <a:srgbClr val="800000"/>
                </a:solidFill>
              </a:rPr>
              <a:t>who is unjust, let him </a:t>
            </a:r>
            <a:r>
              <a:rPr lang="en-US" sz="2000" b="1" i="1" dirty="0">
                <a:solidFill>
                  <a:srgbClr val="800000"/>
                </a:solidFill>
              </a:rPr>
              <a:t>be unjust still</a:t>
            </a:r>
            <a:r>
              <a:rPr lang="en-US" sz="2000" i="1" dirty="0">
                <a:solidFill>
                  <a:srgbClr val="800000"/>
                </a:solidFill>
              </a:rPr>
              <a:t>; he who is filthy, let him </a:t>
            </a:r>
            <a:r>
              <a:rPr lang="en-US" sz="2000" b="1" i="1" dirty="0">
                <a:solidFill>
                  <a:srgbClr val="800000"/>
                </a:solidFill>
              </a:rPr>
              <a:t>be filthy still</a:t>
            </a:r>
            <a:r>
              <a:rPr lang="en-US" sz="2000" i="1" dirty="0">
                <a:solidFill>
                  <a:srgbClr val="800000"/>
                </a:solidFill>
              </a:rPr>
              <a:t>; he who is righteous, let him </a:t>
            </a:r>
            <a:r>
              <a:rPr lang="en-US" sz="2000" b="1" i="1" dirty="0">
                <a:solidFill>
                  <a:srgbClr val="800000"/>
                </a:solidFill>
              </a:rPr>
              <a:t>be righteous still</a:t>
            </a:r>
            <a:r>
              <a:rPr lang="en-US" sz="2000" i="1" dirty="0">
                <a:solidFill>
                  <a:srgbClr val="800000"/>
                </a:solidFill>
              </a:rPr>
              <a:t>; he who is holy, let him </a:t>
            </a:r>
            <a:r>
              <a:rPr lang="en-US" sz="2000" b="1" i="1" dirty="0">
                <a:solidFill>
                  <a:srgbClr val="800000"/>
                </a:solidFill>
              </a:rPr>
              <a:t>be holy </a:t>
            </a:r>
            <a:r>
              <a:rPr lang="en-US" sz="2000" b="1" i="1" dirty="0" smtClean="0">
                <a:solidFill>
                  <a:srgbClr val="800000"/>
                </a:solidFill>
              </a:rPr>
              <a:t>still</a:t>
            </a:r>
            <a:r>
              <a:rPr lang="en-US" sz="2000" i="1" dirty="0" smtClean="0">
                <a:solidFill>
                  <a:srgbClr val="800000"/>
                </a:solidFill>
              </a:rPr>
              <a:t>.” </a:t>
            </a:r>
            <a:r>
              <a:rPr lang="en-US" sz="2000" dirty="0" smtClean="0"/>
              <a:t>(</a:t>
            </a:r>
            <a:r>
              <a:rPr lang="en-US" sz="2000" b="1" dirty="0" smtClean="0">
                <a:solidFill>
                  <a:srgbClr val="800000"/>
                </a:solidFill>
              </a:rPr>
              <a:t>Rv.22:11</a:t>
            </a:r>
            <a:r>
              <a:rPr lang="en-US" sz="2000" dirty="0" smtClean="0"/>
              <a:t>)</a:t>
            </a:r>
          </a:p>
          <a:p>
            <a:pPr>
              <a:lnSpc>
                <a:spcPct val="98000"/>
              </a:lnSpc>
              <a:spcBef>
                <a:spcPts val="0"/>
              </a:spcBef>
            </a:pPr>
            <a:r>
              <a:rPr lang="en-US" sz="2000" dirty="0" smtClean="0"/>
              <a:t>God truly wants everyone to be saved (</a:t>
            </a:r>
            <a:r>
              <a:rPr lang="en-US" sz="2000" b="1" dirty="0" smtClean="0">
                <a:solidFill>
                  <a:srgbClr val="800000"/>
                </a:solidFill>
              </a:rPr>
              <a:t>2 Peter 3:9; 1 Timothy 2:4; James 1:13</a:t>
            </a:r>
            <a:r>
              <a:rPr lang="en-US" sz="2000" dirty="0" smtClean="0"/>
              <a:t>).</a:t>
            </a:r>
          </a:p>
          <a:p>
            <a:pPr>
              <a:lnSpc>
                <a:spcPct val="98000"/>
              </a:lnSpc>
              <a:spcBef>
                <a:spcPts val="0"/>
              </a:spcBef>
            </a:pPr>
            <a:r>
              <a:rPr lang="en-US" sz="2000" dirty="0" smtClean="0"/>
              <a:t>As a consequence, He is extremely patient giving every opportunity (</a:t>
            </a:r>
            <a:r>
              <a:rPr lang="en-US" sz="2000" b="1" dirty="0" smtClean="0">
                <a:solidFill>
                  <a:srgbClr val="800000"/>
                </a:solidFill>
              </a:rPr>
              <a:t>2 Peter 3:9</a:t>
            </a:r>
            <a:r>
              <a:rPr lang="en-US" sz="2000" dirty="0" smtClean="0"/>
              <a:t>).</a:t>
            </a:r>
          </a:p>
          <a:p>
            <a:pPr>
              <a:lnSpc>
                <a:spcPct val="98000"/>
              </a:lnSpc>
              <a:spcBef>
                <a:spcPts val="0"/>
              </a:spcBef>
            </a:pPr>
            <a:r>
              <a:rPr lang="en-US" sz="2000" dirty="0" smtClean="0"/>
              <a:t>However, there comes a point where patience will not help (</a:t>
            </a:r>
            <a:r>
              <a:rPr lang="en-US" sz="2000" i="1" dirty="0" smtClean="0">
                <a:solidFill>
                  <a:srgbClr val="800000"/>
                </a:solidFill>
              </a:rPr>
              <a:t>“there is no remedy”</a:t>
            </a:r>
            <a:r>
              <a:rPr lang="en-US" sz="2000" dirty="0" smtClean="0"/>
              <a:t>, </a:t>
            </a:r>
            <a:r>
              <a:rPr lang="en-US" sz="2000" b="1" dirty="0" smtClean="0">
                <a:solidFill>
                  <a:srgbClr val="800000"/>
                </a:solidFill>
              </a:rPr>
              <a:t>2 Chr. 36:26</a:t>
            </a:r>
            <a:r>
              <a:rPr lang="en-US" sz="2000" dirty="0" smtClean="0"/>
              <a:t>).  At that point, only judgment remains, and it need not be delayed!</a:t>
            </a:r>
          </a:p>
          <a:p>
            <a:pPr marL="0" indent="0">
              <a:lnSpc>
                <a:spcPct val="98000"/>
              </a:lnSpc>
              <a:spcBef>
                <a:spcPts val="0"/>
              </a:spcBef>
              <a:buNone/>
            </a:pPr>
            <a:r>
              <a:rPr lang="en-US" sz="2000" i="1" dirty="0" smtClean="0">
                <a:solidFill>
                  <a:srgbClr val="800000"/>
                </a:solidFill>
              </a:rPr>
              <a:t>“So </a:t>
            </a:r>
            <a:r>
              <a:rPr lang="en-US" sz="2000" b="1" i="1" dirty="0">
                <a:solidFill>
                  <a:srgbClr val="800000"/>
                </a:solidFill>
              </a:rPr>
              <a:t>do </a:t>
            </a:r>
            <a:r>
              <a:rPr lang="en-US" sz="2000" b="1" i="1" u="sng" dirty="0">
                <a:solidFill>
                  <a:srgbClr val="800000"/>
                </a:solidFill>
              </a:rPr>
              <a:t>not</a:t>
            </a:r>
            <a:r>
              <a:rPr lang="en-US" sz="2000" b="1" i="1" dirty="0">
                <a:solidFill>
                  <a:srgbClr val="800000"/>
                </a:solidFill>
              </a:rPr>
              <a:t> pray for this people</a:t>
            </a:r>
            <a:r>
              <a:rPr lang="en-US" sz="2000" i="1" dirty="0">
                <a:solidFill>
                  <a:srgbClr val="800000"/>
                </a:solidFill>
              </a:rPr>
              <a:t>, or lift up a cry or prayer for them; for </a:t>
            </a:r>
            <a:r>
              <a:rPr lang="en-US" sz="2000" b="1" i="1" dirty="0">
                <a:solidFill>
                  <a:srgbClr val="800000"/>
                </a:solidFill>
              </a:rPr>
              <a:t>I will </a:t>
            </a:r>
            <a:r>
              <a:rPr lang="en-US" sz="2000" b="1" i="1" u="sng" dirty="0">
                <a:solidFill>
                  <a:srgbClr val="800000"/>
                </a:solidFill>
              </a:rPr>
              <a:t>not hear</a:t>
            </a:r>
            <a:r>
              <a:rPr lang="en-US" sz="2000" b="1" i="1" dirty="0">
                <a:solidFill>
                  <a:srgbClr val="800000"/>
                </a:solidFill>
              </a:rPr>
              <a:t> them in the time that they cry </a:t>
            </a:r>
            <a:r>
              <a:rPr lang="en-US" sz="2000" i="1" dirty="0">
                <a:solidFill>
                  <a:srgbClr val="800000"/>
                </a:solidFill>
              </a:rPr>
              <a:t>out to Me because of their trouble</a:t>
            </a:r>
            <a:r>
              <a:rPr lang="en-US" sz="2000" i="1" dirty="0" smtClean="0">
                <a:solidFill>
                  <a:srgbClr val="800000"/>
                </a:solidFill>
              </a:rPr>
              <a:t>.”</a:t>
            </a:r>
            <a:r>
              <a:rPr lang="en-US" sz="2000" dirty="0" smtClean="0">
                <a:solidFill>
                  <a:srgbClr val="800000"/>
                </a:solidFill>
              </a:rPr>
              <a:t> </a:t>
            </a:r>
            <a:r>
              <a:rPr lang="en-US" sz="2000" dirty="0"/>
              <a:t>(</a:t>
            </a:r>
            <a:r>
              <a:rPr lang="en-US" sz="2000" b="1" dirty="0">
                <a:solidFill>
                  <a:srgbClr val="800000"/>
                </a:solidFill>
              </a:rPr>
              <a:t>Jeremiah </a:t>
            </a:r>
            <a:r>
              <a:rPr lang="en-US" sz="2000" b="1" dirty="0" smtClean="0">
                <a:solidFill>
                  <a:srgbClr val="800000"/>
                </a:solidFill>
              </a:rPr>
              <a:t>11:14</a:t>
            </a:r>
            <a:r>
              <a:rPr lang="en-US" sz="2000" dirty="0" smtClean="0"/>
              <a:t>)</a:t>
            </a:r>
          </a:p>
          <a:p>
            <a:pPr>
              <a:lnSpc>
                <a:spcPct val="98000"/>
              </a:lnSpc>
              <a:spcBef>
                <a:spcPts val="0"/>
              </a:spcBef>
            </a:pPr>
            <a:r>
              <a:rPr lang="en-US" sz="2000" dirty="0" smtClean="0"/>
              <a:t>The only repentance possible for these people would be an insincere, incomplete response, which God would acknowledge delaying the inevitable, prolonging evil (</a:t>
            </a:r>
            <a:r>
              <a:rPr lang="en-US" sz="2000" b="1" dirty="0" smtClean="0">
                <a:solidFill>
                  <a:srgbClr val="800000"/>
                </a:solidFill>
              </a:rPr>
              <a:t>1 Kings 21:18-29; 22:1, 8, 14-39</a:t>
            </a:r>
            <a:r>
              <a:rPr lang="en-US" sz="2000" dirty="0" smtClean="0"/>
              <a:t>).</a:t>
            </a:r>
          </a:p>
        </p:txBody>
      </p:sp>
    </p:spTree>
    <p:extLst>
      <p:ext uri="{BB962C8B-B14F-4D97-AF65-F5344CB8AC3E}">
        <p14:creationId xmlns:p14="http://schemas.microsoft.com/office/powerpoint/2010/main" val="323567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Coming Quickly”</a:t>
            </a:r>
            <a:endParaRPr lang="en-US" dirty="0"/>
          </a:p>
        </p:txBody>
      </p:sp>
      <p:sp>
        <p:nvSpPr>
          <p:cNvPr id="3" name="Content Placeholder 2"/>
          <p:cNvSpPr>
            <a:spLocks noGrp="1"/>
          </p:cNvSpPr>
          <p:nvPr>
            <p:ph sz="quarter" idx="10"/>
          </p:nvPr>
        </p:nvSpPr>
        <p:spPr/>
        <p:txBody>
          <a:bodyPr/>
          <a:lstStyle/>
          <a:p>
            <a:pPr marL="0" indent="0">
              <a:lnSpc>
                <a:spcPct val="98000"/>
              </a:lnSpc>
              <a:spcBef>
                <a:spcPts val="0"/>
              </a:spcBef>
              <a:buNone/>
            </a:pPr>
            <a:r>
              <a:rPr lang="en-US" sz="2000" i="1" dirty="0" smtClean="0">
                <a:solidFill>
                  <a:srgbClr val="800000"/>
                </a:solidFill>
              </a:rPr>
              <a:t> “And behold, </a:t>
            </a:r>
            <a:r>
              <a:rPr lang="en-US" sz="2000" b="1" i="1" dirty="0" smtClean="0">
                <a:solidFill>
                  <a:srgbClr val="800000"/>
                </a:solidFill>
              </a:rPr>
              <a:t>I am coming </a:t>
            </a:r>
            <a:r>
              <a:rPr lang="en-US" sz="2000" b="1" i="1" u="sng" dirty="0" smtClean="0">
                <a:solidFill>
                  <a:srgbClr val="800000"/>
                </a:solidFill>
              </a:rPr>
              <a:t>quickly</a:t>
            </a:r>
            <a:r>
              <a:rPr lang="en-US" sz="2000" i="1" dirty="0" smtClean="0">
                <a:solidFill>
                  <a:srgbClr val="800000"/>
                </a:solidFill>
              </a:rPr>
              <a:t>, and My reward is with Me, to give to every one according to his work.”  </a:t>
            </a:r>
            <a:r>
              <a:rPr lang="en-US" sz="2000" dirty="0" smtClean="0"/>
              <a:t>(</a:t>
            </a:r>
            <a:r>
              <a:rPr lang="en-US" sz="2000" b="1" dirty="0" smtClean="0">
                <a:solidFill>
                  <a:srgbClr val="800000"/>
                </a:solidFill>
              </a:rPr>
              <a:t>Revelation 22:12</a:t>
            </a:r>
            <a:r>
              <a:rPr lang="en-US" sz="2000" dirty="0" smtClean="0"/>
              <a:t>)</a:t>
            </a:r>
          </a:p>
          <a:p>
            <a:pPr marL="346075" lvl="0" indent="-346075">
              <a:lnSpc>
                <a:spcPct val="98000"/>
              </a:lnSpc>
              <a:spcBef>
                <a:spcPts val="0"/>
              </a:spcBef>
              <a:buFont typeface="+mj-lt"/>
              <a:buAutoNum type="arabicPeriod" startAt="11"/>
            </a:pPr>
            <a:r>
              <a:rPr lang="en-US" sz="2000" dirty="0" smtClean="0"/>
              <a:t>Almost </a:t>
            </a:r>
            <a:r>
              <a:rPr lang="en-US" sz="2000" dirty="0"/>
              <a:t>2000 years have passed since Jesus left and promised to return, </a:t>
            </a:r>
            <a:r>
              <a:rPr lang="en-US" sz="2000" i="1" dirty="0">
                <a:solidFill>
                  <a:srgbClr val="800000"/>
                </a:solidFill>
              </a:rPr>
              <a:t>“coming quickly”</a:t>
            </a:r>
            <a:r>
              <a:rPr lang="en-US" sz="2000" dirty="0"/>
              <a:t>?  Even if He returned today, how could that be considered </a:t>
            </a:r>
            <a:r>
              <a:rPr lang="en-US" sz="2000" i="1" dirty="0">
                <a:solidFill>
                  <a:srgbClr val="800000"/>
                </a:solidFill>
              </a:rPr>
              <a:t>“quickly”</a:t>
            </a:r>
            <a:r>
              <a:rPr lang="en-US" sz="2000" dirty="0"/>
              <a:t>?  Or, is something else under consideration?</a:t>
            </a:r>
            <a:endParaRPr lang="en-US" sz="2000" dirty="0" smtClean="0"/>
          </a:p>
          <a:p>
            <a:pPr>
              <a:lnSpc>
                <a:spcPct val="98000"/>
              </a:lnSpc>
              <a:spcBef>
                <a:spcPts val="0"/>
              </a:spcBef>
            </a:pPr>
            <a:r>
              <a:rPr lang="en-US" sz="2000" dirty="0" smtClean="0"/>
              <a:t>Refers to His judgment on the churches and Rome.  That was imminent.</a:t>
            </a:r>
          </a:p>
          <a:p>
            <a:pPr>
              <a:lnSpc>
                <a:spcPct val="98000"/>
              </a:lnSpc>
              <a:spcBef>
                <a:spcPts val="0"/>
              </a:spcBef>
            </a:pPr>
            <a:r>
              <a:rPr lang="en-US" sz="2000" dirty="0" smtClean="0"/>
              <a:t>Jesus’ return is often connected with judgment of nations and peoples in time – for example, destruction of Jerusalem foretold by Jesus:</a:t>
            </a:r>
          </a:p>
          <a:p>
            <a:pPr marL="0" indent="0">
              <a:lnSpc>
                <a:spcPct val="98000"/>
              </a:lnSpc>
              <a:spcBef>
                <a:spcPts val="0"/>
              </a:spcBef>
              <a:buNone/>
            </a:pPr>
            <a:r>
              <a:rPr lang="en-US" sz="2000" i="1" dirty="0">
                <a:solidFill>
                  <a:srgbClr val="800000"/>
                </a:solidFill>
              </a:rPr>
              <a:t>Then </a:t>
            </a:r>
            <a:r>
              <a:rPr lang="en-US" sz="2000" b="1" i="1" dirty="0">
                <a:solidFill>
                  <a:srgbClr val="800000"/>
                </a:solidFill>
              </a:rPr>
              <a:t>the sign of the Son of Man will appear in heaven</a:t>
            </a:r>
            <a:r>
              <a:rPr lang="en-US" sz="2000" i="1" dirty="0">
                <a:solidFill>
                  <a:srgbClr val="800000"/>
                </a:solidFill>
              </a:rPr>
              <a:t>, and then all the tribes of the earth will mourn, and they will </a:t>
            </a:r>
            <a:r>
              <a:rPr lang="en-US" sz="2000" b="1" i="1" dirty="0">
                <a:solidFill>
                  <a:srgbClr val="800000"/>
                </a:solidFill>
              </a:rPr>
              <a:t>see the Son of Man </a:t>
            </a:r>
            <a:r>
              <a:rPr lang="en-US" sz="2000" b="1" i="1" u="sng" dirty="0">
                <a:solidFill>
                  <a:srgbClr val="800000"/>
                </a:solidFill>
              </a:rPr>
              <a:t>coming</a:t>
            </a:r>
            <a:r>
              <a:rPr lang="en-US" sz="2000" b="1" i="1" dirty="0">
                <a:solidFill>
                  <a:srgbClr val="800000"/>
                </a:solidFill>
              </a:rPr>
              <a:t> on the clouds of heaven </a:t>
            </a:r>
            <a:r>
              <a:rPr lang="en-US" sz="2000" i="1" dirty="0">
                <a:solidFill>
                  <a:srgbClr val="800000"/>
                </a:solidFill>
              </a:rPr>
              <a:t>with power and great glory. </a:t>
            </a:r>
            <a:r>
              <a:rPr lang="en-US" sz="2000" dirty="0"/>
              <a:t>(</a:t>
            </a:r>
            <a:r>
              <a:rPr lang="en-US" sz="2000" b="1" dirty="0">
                <a:solidFill>
                  <a:srgbClr val="800000"/>
                </a:solidFill>
              </a:rPr>
              <a:t>Matthew </a:t>
            </a:r>
            <a:r>
              <a:rPr lang="en-US" sz="2000" b="1" dirty="0" smtClean="0">
                <a:solidFill>
                  <a:srgbClr val="800000"/>
                </a:solidFill>
              </a:rPr>
              <a:t>24:30</a:t>
            </a:r>
            <a:r>
              <a:rPr lang="en-US" sz="2000" dirty="0" smtClean="0"/>
              <a:t>)</a:t>
            </a:r>
          </a:p>
          <a:p>
            <a:pPr marL="0" indent="0">
              <a:lnSpc>
                <a:spcPct val="98000"/>
              </a:lnSpc>
              <a:spcBef>
                <a:spcPts val="0"/>
              </a:spcBef>
              <a:buNone/>
            </a:pPr>
            <a:r>
              <a:rPr lang="en-US" sz="2000" i="1" dirty="0">
                <a:solidFill>
                  <a:srgbClr val="800000"/>
                </a:solidFill>
              </a:rPr>
              <a:t>Jesus said to him, </a:t>
            </a:r>
            <a:r>
              <a:rPr lang="en-US" sz="2000" i="1" dirty="0" smtClean="0">
                <a:solidFill>
                  <a:srgbClr val="800000"/>
                </a:solidFill>
              </a:rPr>
              <a:t>“It </a:t>
            </a:r>
            <a:r>
              <a:rPr lang="en-US" sz="2000" i="1" dirty="0">
                <a:solidFill>
                  <a:srgbClr val="800000"/>
                </a:solidFill>
              </a:rPr>
              <a:t>is as you said. Nevertheless, I say to you, hereafter </a:t>
            </a:r>
            <a:r>
              <a:rPr lang="en-US" sz="2000" b="1" i="1" u="sng" dirty="0">
                <a:solidFill>
                  <a:srgbClr val="800000"/>
                </a:solidFill>
              </a:rPr>
              <a:t>you will see</a:t>
            </a:r>
            <a:r>
              <a:rPr lang="en-US" sz="2000" b="1" i="1" dirty="0">
                <a:solidFill>
                  <a:srgbClr val="800000"/>
                </a:solidFill>
              </a:rPr>
              <a:t> the Son of Man</a:t>
            </a:r>
            <a:r>
              <a:rPr lang="en-US" sz="2000" i="1" dirty="0">
                <a:solidFill>
                  <a:srgbClr val="800000"/>
                </a:solidFill>
              </a:rPr>
              <a:t> sitting at the right hand of the Power, and </a:t>
            </a:r>
            <a:r>
              <a:rPr lang="en-US" sz="2000" b="1" i="1" u="sng" dirty="0">
                <a:solidFill>
                  <a:srgbClr val="800000"/>
                </a:solidFill>
              </a:rPr>
              <a:t>coming</a:t>
            </a:r>
            <a:r>
              <a:rPr lang="en-US" sz="2000" b="1" i="1" dirty="0">
                <a:solidFill>
                  <a:srgbClr val="800000"/>
                </a:solidFill>
              </a:rPr>
              <a:t> on the clouds of heaven</a:t>
            </a:r>
            <a:r>
              <a:rPr lang="en-US" sz="2000" i="1" dirty="0" smtClean="0">
                <a:solidFill>
                  <a:srgbClr val="800000"/>
                </a:solidFill>
              </a:rPr>
              <a:t>.” </a:t>
            </a:r>
            <a:r>
              <a:rPr lang="en-US" sz="2000" dirty="0"/>
              <a:t>(</a:t>
            </a:r>
            <a:r>
              <a:rPr lang="en-US" sz="2000" b="1" dirty="0">
                <a:solidFill>
                  <a:srgbClr val="800000"/>
                </a:solidFill>
              </a:rPr>
              <a:t>Matthew </a:t>
            </a:r>
            <a:r>
              <a:rPr lang="en-US" sz="2000" b="1" dirty="0" smtClean="0">
                <a:solidFill>
                  <a:srgbClr val="800000"/>
                </a:solidFill>
              </a:rPr>
              <a:t>26:64</a:t>
            </a:r>
            <a:r>
              <a:rPr lang="en-US" sz="2000" dirty="0" smtClean="0"/>
              <a:t>)</a:t>
            </a:r>
          </a:p>
        </p:txBody>
      </p:sp>
    </p:spTree>
    <p:extLst>
      <p:ext uri="{BB962C8B-B14F-4D97-AF65-F5344CB8AC3E}">
        <p14:creationId xmlns:p14="http://schemas.microsoft.com/office/powerpoint/2010/main" val="11823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Unescapable, Imminent Judgement</a:t>
            </a:r>
            <a:endParaRPr lang="en-US" dirty="0"/>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startAt="12"/>
            </a:pPr>
            <a:r>
              <a:rPr lang="en-US" sz="2000" dirty="0"/>
              <a:t>What contrast is again emphasized by Jesus?  Why is this being repeated?</a:t>
            </a:r>
            <a:endParaRPr lang="en-US" sz="2000" dirty="0" smtClean="0"/>
          </a:p>
          <a:p>
            <a:pPr marL="0" indent="0">
              <a:lnSpc>
                <a:spcPct val="98000"/>
              </a:lnSpc>
              <a:spcBef>
                <a:spcPts val="0"/>
              </a:spcBef>
              <a:buNone/>
            </a:pPr>
            <a:r>
              <a:rPr lang="en-US" sz="2000" i="1" dirty="0" smtClean="0">
                <a:solidFill>
                  <a:srgbClr val="800000"/>
                </a:solidFill>
              </a:rPr>
              <a:t>“And </a:t>
            </a:r>
            <a:r>
              <a:rPr lang="en-US" sz="2000" b="1" i="1" dirty="0">
                <a:solidFill>
                  <a:srgbClr val="800000"/>
                </a:solidFill>
              </a:rPr>
              <a:t>behold, I am coming </a:t>
            </a:r>
            <a:r>
              <a:rPr lang="en-US" sz="2000" b="1" i="1" u="sng" dirty="0">
                <a:solidFill>
                  <a:srgbClr val="800000"/>
                </a:solidFill>
              </a:rPr>
              <a:t>quickly</a:t>
            </a:r>
            <a:r>
              <a:rPr lang="en-US" sz="2000" b="1" i="1" dirty="0">
                <a:solidFill>
                  <a:srgbClr val="800000"/>
                </a:solidFill>
              </a:rPr>
              <a:t>, </a:t>
            </a:r>
            <a:r>
              <a:rPr lang="en-US" sz="2000" i="1" dirty="0">
                <a:solidFill>
                  <a:srgbClr val="800000"/>
                </a:solidFill>
              </a:rPr>
              <a:t>and My reward is with Me, </a:t>
            </a:r>
            <a:r>
              <a:rPr lang="en-US" sz="2000" b="1" i="1" dirty="0">
                <a:solidFill>
                  <a:srgbClr val="800000"/>
                </a:solidFill>
              </a:rPr>
              <a:t>to give to every one </a:t>
            </a:r>
            <a:r>
              <a:rPr lang="en-US" sz="2000" b="1" i="1" u="sng" dirty="0">
                <a:solidFill>
                  <a:srgbClr val="800000"/>
                </a:solidFill>
              </a:rPr>
              <a:t>according to his work</a:t>
            </a:r>
            <a:r>
              <a:rPr lang="en-US" sz="2000" i="1" dirty="0" smtClean="0">
                <a:solidFill>
                  <a:srgbClr val="800000"/>
                </a:solidFill>
              </a:rPr>
              <a:t>.  I </a:t>
            </a:r>
            <a:r>
              <a:rPr lang="en-US" sz="2000" i="1" dirty="0">
                <a:solidFill>
                  <a:srgbClr val="800000"/>
                </a:solidFill>
              </a:rPr>
              <a:t>am the Alpha and the Omega, the Beginning and the End, the First and the Last</a:t>
            </a:r>
            <a:r>
              <a:rPr lang="en-US" sz="2000" i="1" dirty="0" smtClean="0">
                <a:solidFill>
                  <a:srgbClr val="800000"/>
                </a:solidFill>
              </a:rPr>
              <a:t>.  </a:t>
            </a:r>
            <a:r>
              <a:rPr lang="en-US" sz="2000" b="1" i="1" dirty="0">
                <a:solidFill>
                  <a:srgbClr val="800000"/>
                </a:solidFill>
              </a:rPr>
              <a:t>Blessed are those who </a:t>
            </a:r>
            <a:r>
              <a:rPr lang="en-US" sz="2000" b="1" i="1" u="sng" dirty="0">
                <a:solidFill>
                  <a:srgbClr val="800000"/>
                </a:solidFill>
              </a:rPr>
              <a:t>do His commandments</a:t>
            </a:r>
            <a:r>
              <a:rPr lang="en-US" sz="2000" i="1" dirty="0">
                <a:solidFill>
                  <a:srgbClr val="800000"/>
                </a:solidFill>
              </a:rPr>
              <a:t>, that they may have the right to the tree of life, and may enter through the gates into the city</a:t>
            </a:r>
            <a:r>
              <a:rPr lang="en-US" sz="2000" i="1" dirty="0" smtClean="0">
                <a:solidFill>
                  <a:srgbClr val="800000"/>
                </a:solidFill>
              </a:rPr>
              <a:t>.  </a:t>
            </a:r>
            <a:r>
              <a:rPr lang="en-US" sz="2000" i="1" dirty="0">
                <a:solidFill>
                  <a:srgbClr val="800000"/>
                </a:solidFill>
              </a:rPr>
              <a:t>But </a:t>
            </a:r>
            <a:r>
              <a:rPr lang="en-US" sz="2000" b="1" i="1" dirty="0">
                <a:solidFill>
                  <a:srgbClr val="800000"/>
                </a:solidFill>
              </a:rPr>
              <a:t>outside are </a:t>
            </a:r>
            <a:r>
              <a:rPr lang="en-US" sz="2000" b="1" i="1" u="sng" dirty="0">
                <a:solidFill>
                  <a:srgbClr val="800000"/>
                </a:solidFill>
              </a:rPr>
              <a:t>dogs</a:t>
            </a:r>
            <a:r>
              <a:rPr lang="en-US" sz="2000" b="1" i="1" dirty="0">
                <a:solidFill>
                  <a:srgbClr val="800000"/>
                </a:solidFill>
              </a:rPr>
              <a:t> and </a:t>
            </a:r>
            <a:r>
              <a:rPr lang="en-US" sz="2000" b="1" i="1" u="sng" dirty="0">
                <a:solidFill>
                  <a:srgbClr val="800000"/>
                </a:solidFill>
              </a:rPr>
              <a:t>sorcerers</a:t>
            </a:r>
            <a:r>
              <a:rPr lang="en-US" sz="2000" b="1" i="1" dirty="0">
                <a:solidFill>
                  <a:srgbClr val="800000"/>
                </a:solidFill>
              </a:rPr>
              <a:t> and </a:t>
            </a:r>
            <a:r>
              <a:rPr lang="en-US" sz="2000" b="1" i="1" u="sng" dirty="0">
                <a:solidFill>
                  <a:srgbClr val="800000"/>
                </a:solidFill>
              </a:rPr>
              <a:t>sexually immoral</a:t>
            </a:r>
            <a:r>
              <a:rPr lang="en-US" sz="2000" b="1" i="1" dirty="0">
                <a:solidFill>
                  <a:srgbClr val="800000"/>
                </a:solidFill>
              </a:rPr>
              <a:t> and </a:t>
            </a:r>
            <a:r>
              <a:rPr lang="en-US" sz="2000" b="1" i="1" u="sng" dirty="0">
                <a:solidFill>
                  <a:srgbClr val="800000"/>
                </a:solidFill>
              </a:rPr>
              <a:t>murderers</a:t>
            </a:r>
            <a:r>
              <a:rPr lang="en-US" sz="2000" b="1" i="1" dirty="0">
                <a:solidFill>
                  <a:srgbClr val="800000"/>
                </a:solidFill>
              </a:rPr>
              <a:t> and </a:t>
            </a:r>
            <a:r>
              <a:rPr lang="en-US" sz="2000" b="1" i="1" u="sng" dirty="0">
                <a:solidFill>
                  <a:srgbClr val="800000"/>
                </a:solidFill>
              </a:rPr>
              <a:t>idolaters</a:t>
            </a:r>
            <a:r>
              <a:rPr lang="en-US" sz="2000" b="1" i="1" dirty="0">
                <a:solidFill>
                  <a:srgbClr val="800000"/>
                </a:solidFill>
              </a:rPr>
              <a:t>, and whoever </a:t>
            </a:r>
            <a:r>
              <a:rPr lang="en-US" sz="2000" b="1" i="1" u="sng" dirty="0">
                <a:solidFill>
                  <a:srgbClr val="800000"/>
                </a:solidFill>
              </a:rPr>
              <a:t>loves and practices a lie</a:t>
            </a:r>
            <a:r>
              <a:rPr lang="en-US" sz="2000" i="1" dirty="0" smtClean="0">
                <a:solidFill>
                  <a:srgbClr val="800000"/>
                </a:solidFill>
              </a:rPr>
              <a:t>.” </a:t>
            </a:r>
            <a:r>
              <a:rPr lang="en-US" sz="2000" dirty="0" smtClean="0"/>
              <a:t>(</a:t>
            </a:r>
            <a:r>
              <a:rPr lang="en-US" sz="2000" b="1" dirty="0" smtClean="0">
                <a:solidFill>
                  <a:srgbClr val="800000"/>
                </a:solidFill>
              </a:rPr>
              <a:t>Revelation 22:12-15</a:t>
            </a:r>
            <a:r>
              <a:rPr lang="en-US" sz="2000" dirty="0" smtClean="0"/>
              <a:t>)</a:t>
            </a:r>
          </a:p>
          <a:p>
            <a:pPr>
              <a:lnSpc>
                <a:spcPct val="98000"/>
              </a:lnSpc>
              <a:spcBef>
                <a:spcPts val="0"/>
              </a:spcBef>
            </a:pPr>
            <a:r>
              <a:rPr lang="en-US" sz="2000" dirty="0" smtClean="0"/>
              <a:t>Judgment was imminent, so must prepare – not ignore.</a:t>
            </a:r>
          </a:p>
          <a:p>
            <a:pPr>
              <a:lnSpc>
                <a:spcPct val="98000"/>
              </a:lnSpc>
              <a:spcBef>
                <a:spcPts val="0"/>
              </a:spcBef>
            </a:pPr>
            <a:r>
              <a:rPr lang="en-US" sz="2000" dirty="0" smtClean="0"/>
              <a:t>Judgment will be based on our works – not intentions, family, wealth, status, etc.</a:t>
            </a:r>
          </a:p>
          <a:p>
            <a:pPr>
              <a:lnSpc>
                <a:spcPct val="98000"/>
              </a:lnSpc>
              <a:spcBef>
                <a:spcPts val="0"/>
              </a:spcBef>
            </a:pPr>
            <a:r>
              <a:rPr lang="en-US" sz="2000" dirty="0" smtClean="0"/>
              <a:t>Jesus’ judgment is unavoidable – nobody before or after Him offering alternatives.</a:t>
            </a:r>
          </a:p>
          <a:p>
            <a:pPr>
              <a:lnSpc>
                <a:spcPct val="98000"/>
              </a:lnSpc>
              <a:spcBef>
                <a:spcPts val="0"/>
              </a:spcBef>
            </a:pPr>
            <a:r>
              <a:rPr lang="en-US" sz="2000" i="1" dirty="0" smtClean="0">
                <a:solidFill>
                  <a:srgbClr val="800000"/>
                </a:solidFill>
              </a:rPr>
              <a:t>“Dogs”</a:t>
            </a:r>
            <a:r>
              <a:rPr lang="en-US" sz="2000" dirty="0" smtClean="0">
                <a:solidFill>
                  <a:srgbClr val="800000"/>
                </a:solidFill>
              </a:rPr>
              <a:t> </a:t>
            </a:r>
            <a:r>
              <a:rPr lang="en-US" sz="2000" dirty="0" smtClean="0"/>
              <a:t>symbolize living like animals without moral restraint (</a:t>
            </a:r>
            <a:r>
              <a:rPr lang="en-US" sz="2000" b="1" dirty="0" err="1" smtClean="0">
                <a:solidFill>
                  <a:srgbClr val="800000"/>
                </a:solidFill>
              </a:rPr>
              <a:t>Deu</a:t>
            </a:r>
            <a:r>
              <a:rPr lang="en-US" sz="2000" b="1" dirty="0" smtClean="0">
                <a:solidFill>
                  <a:srgbClr val="800000"/>
                </a:solidFill>
              </a:rPr>
              <a:t>. 23:17-18</a:t>
            </a:r>
            <a:r>
              <a:rPr lang="en-US" sz="2000" dirty="0" smtClean="0"/>
              <a:t>) and rejecting God’s teaching (</a:t>
            </a:r>
            <a:r>
              <a:rPr lang="en-US" sz="2000" b="1" dirty="0" smtClean="0">
                <a:solidFill>
                  <a:srgbClr val="800000"/>
                </a:solidFill>
              </a:rPr>
              <a:t>Psalms 22:16, 20; Philippians 3:2; 2 Peter 2:22</a:t>
            </a:r>
            <a:r>
              <a:rPr lang="en-US" sz="2000" dirty="0" smtClean="0"/>
              <a:t>).</a:t>
            </a:r>
            <a:endParaRPr lang="en-US" sz="2000" i="1" dirty="0" smtClean="0"/>
          </a:p>
          <a:p>
            <a:pPr>
              <a:lnSpc>
                <a:spcPct val="98000"/>
              </a:lnSpc>
              <a:spcBef>
                <a:spcPts val="0"/>
              </a:spcBef>
            </a:pPr>
            <a:r>
              <a:rPr lang="en-US" sz="2000" dirty="0" smtClean="0"/>
              <a:t>Obedience would bring blessing, immorality – otherwise, condemnation.</a:t>
            </a:r>
          </a:p>
          <a:p>
            <a:pPr>
              <a:lnSpc>
                <a:spcPct val="98000"/>
              </a:lnSpc>
              <a:spcBef>
                <a:spcPts val="0"/>
              </a:spcBef>
            </a:pPr>
            <a:r>
              <a:rPr lang="en-US" sz="2000" dirty="0" smtClean="0"/>
              <a:t>Preparing for judgment by repentance, rededication is all that mattered then &amp; now.</a:t>
            </a:r>
          </a:p>
        </p:txBody>
      </p:sp>
    </p:spTree>
    <p:extLst>
      <p:ext uri="{BB962C8B-B14F-4D97-AF65-F5344CB8AC3E}">
        <p14:creationId xmlns:p14="http://schemas.microsoft.com/office/powerpoint/2010/main" val="155221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the Spirit, and the Bride Invite</a:t>
            </a:r>
            <a:endParaRPr lang="en-US" dirty="0"/>
          </a:p>
        </p:txBody>
      </p:sp>
      <p:sp>
        <p:nvSpPr>
          <p:cNvPr id="3" name="Content Placeholder 2"/>
          <p:cNvSpPr>
            <a:spLocks noGrp="1"/>
          </p:cNvSpPr>
          <p:nvPr>
            <p:ph sz="quarter" idx="10"/>
          </p:nvPr>
        </p:nvSpPr>
        <p:spPr/>
        <p:txBody>
          <a:bodyPr/>
          <a:lstStyle/>
          <a:p>
            <a:pPr marL="0" lvl="0" indent="0">
              <a:lnSpc>
                <a:spcPct val="97000"/>
              </a:lnSpc>
              <a:spcBef>
                <a:spcPts val="0"/>
              </a:spcBef>
              <a:buNone/>
            </a:pPr>
            <a:r>
              <a:rPr lang="en-US" sz="1900" i="1" dirty="0" smtClean="0">
                <a:solidFill>
                  <a:srgbClr val="800000"/>
                </a:solidFill>
              </a:rPr>
              <a:t>“I</a:t>
            </a:r>
            <a:r>
              <a:rPr lang="en-US" sz="1900" i="1" dirty="0">
                <a:solidFill>
                  <a:srgbClr val="800000"/>
                </a:solidFill>
              </a:rPr>
              <a:t>, Jesus, have sent </a:t>
            </a:r>
            <a:r>
              <a:rPr lang="en-US" sz="1900" b="1" i="1" dirty="0">
                <a:solidFill>
                  <a:srgbClr val="800000"/>
                </a:solidFill>
              </a:rPr>
              <a:t>My angel </a:t>
            </a:r>
            <a:r>
              <a:rPr lang="en-US" sz="1900" i="1" dirty="0">
                <a:solidFill>
                  <a:srgbClr val="800000"/>
                </a:solidFill>
              </a:rPr>
              <a:t>to testify to you these things in the churches. I am </a:t>
            </a:r>
            <a:r>
              <a:rPr lang="en-US" sz="1900" b="1" i="1" dirty="0">
                <a:solidFill>
                  <a:srgbClr val="800000"/>
                </a:solidFill>
              </a:rPr>
              <a:t>the Root and the Offspring of David, the Bright and Morning Star</a:t>
            </a:r>
            <a:r>
              <a:rPr lang="en-US" sz="1900" i="1" dirty="0" smtClean="0">
                <a:solidFill>
                  <a:srgbClr val="800000"/>
                </a:solidFill>
              </a:rPr>
              <a:t>.”  And </a:t>
            </a:r>
            <a:r>
              <a:rPr lang="en-US" sz="1900" b="1" i="1" dirty="0">
                <a:solidFill>
                  <a:srgbClr val="800000"/>
                </a:solidFill>
              </a:rPr>
              <a:t>the Spirit </a:t>
            </a:r>
            <a:r>
              <a:rPr lang="en-US" sz="1900" i="1" dirty="0">
                <a:solidFill>
                  <a:srgbClr val="800000"/>
                </a:solidFill>
              </a:rPr>
              <a:t>and </a:t>
            </a:r>
            <a:r>
              <a:rPr lang="en-US" sz="1900" b="1" i="1" dirty="0">
                <a:solidFill>
                  <a:srgbClr val="800000"/>
                </a:solidFill>
              </a:rPr>
              <a:t>the bride </a:t>
            </a:r>
            <a:r>
              <a:rPr lang="en-US" sz="1900" i="1" dirty="0">
                <a:solidFill>
                  <a:srgbClr val="800000"/>
                </a:solidFill>
              </a:rPr>
              <a:t>say, </a:t>
            </a:r>
            <a:r>
              <a:rPr lang="en-US" sz="1900" i="1" dirty="0" smtClean="0">
                <a:solidFill>
                  <a:srgbClr val="800000"/>
                </a:solidFill>
              </a:rPr>
              <a:t>“Come!” </a:t>
            </a:r>
            <a:r>
              <a:rPr lang="en-US" sz="1900" i="1" dirty="0">
                <a:solidFill>
                  <a:srgbClr val="800000"/>
                </a:solidFill>
              </a:rPr>
              <a:t>And let </a:t>
            </a:r>
            <a:r>
              <a:rPr lang="en-US" sz="1900" b="1" i="1" dirty="0">
                <a:solidFill>
                  <a:srgbClr val="800000"/>
                </a:solidFill>
              </a:rPr>
              <a:t>him who hears</a:t>
            </a:r>
            <a:r>
              <a:rPr lang="en-US" sz="1900" i="1" dirty="0">
                <a:solidFill>
                  <a:srgbClr val="800000"/>
                </a:solidFill>
              </a:rPr>
              <a:t> say, </a:t>
            </a:r>
            <a:r>
              <a:rPr lang="en-US" sz="1900" i="1" dirty="0" smtClean="0">
                <a:solidFill>
                  <a:srgbClr val="800000"/>
                </a:solidFill>
              </a:rPr>
              <a:t>“Come!” </a:t>
            </a:r>
            <a:r>
              <a:rPr lang="en-US" sz="1900" i="1" dirty="0">
                <a:solidFill>
                  <a:srgbClr val="800000"/>
                </a:solidFill>
              </a:rPr>
              <a:t>And let </a:t>
            </a:r>
            <a:r>
              <a:rPr lang="en-US" sz="1900" b="1" i="1" dirty="0">
                <a:solidFill>
                  <a:srgbClr val="800000"/>
                </a:solidFill>
              </a:rPr>
              <a:t>him who </a:t>
            </a:r>
            <a:r>
              <a:rPr lang="en-US" sz="1900" b="1" i="1" u="sng" dirty="0">
                <a:solidFill>
                  <a:srgbClr val="800000"/>
                </a:solidFill>
              </a:rPr>
              <a:t>thirsts</a:t>
            </a:r>
            <a:r>
              <a:rPr lang="en-US" sz="1900" b="1" i="1" dirty="0">
                <a:solidFill>
                  <a:srgbClr val="800000"/>
                </a:solidFill>
              </a:rPr>
              <a:t> come</a:t>
            </a:r>
            <a:r>
              <a:rPr lang="en-US" sz="1900" i="1" dirty="0">
                <a:solidFill>
                  <a:srgbClr val="800000"/>
                </a:solidFill>
              </a:rPr>
              <a:t>. Whoever </a:t>
            </a:r>
            <a:r>
              <a:rPr lang="en-US" sz="1900" b="1" i="1" u="sng" dirty="0">
                <a:solidFill>
                  <a:srgbClr val="800000"/>
                </a:solidFill>
              </a:rPr>
              <a:t>desires</a:t>
            </a:r>
            <a:r>
              <a:rPr lang="en-US" sz="1900" b="1" i="1" dirty="0">
                <a:solidFill>
                  <a:srgbClr val="800000"/>
                </a:solidFill>
              </a:rPr>
              <a:t>, let him take the water of life freely</a:t>
            </a:r>
            <a:r>
              <a:rPr lang="en-US" sz="1900" dirty="0"/>
              <a:t>. (</a:t>
            </a:r>
            <a:r>
              <a:rPr lang="en-US" sz="1900" b="1" dirty="0">
                <a:solidFill>
                  <a:srgbClr val="800000"/>
                </a:solidFill>
              </a:rPr>
              <a:t>Revelation </a:t>
            </a:r>
            <a:r>
              <a:rPr lang="en-US" sz="1900" b="1" dirty="0" smtClean="0">
                <a:solidFill>
                  <a:srgbClr val="800000"/>
                </a:solidFill>
              </a:rPr>
              <a:t>22:16-17</a:t>
            </a:r>
            <a:r>
              <a:rPr lang="en-US" sz="1900" dirty="0" smtClean="0"/>
              <a:t>)</a:t>
            </a:r>
          </a:p>
          <a:p>
            <a:pPr marL="346075" lvl="0" indent="-346075">
              <a:lnSpc>
                <a:spcPct val="97000"/>
              </a:lnSpc>
              <a:spcBef>
                <a:spcPts val="0"/>
              </a:spcBef>
              <a:buFont typeface="+mj-lt"/>
              <a:buAutoNum type="arabicPeriod" startAt="13"/>
            </a:pPr>
            <a:r>
              <a:rPr lang="en-US" sz="1900" dirty="0" smtClean="0"/>
              <a:t>Why </a:t>
            </a:r>
            <a:r>
              <a:rPr lang="en-US" sz="1900" dirty="0"/>
              <a:t>are the number, nature, and identity of the people inviting us especially encouraging?</a:t>
            </a:r>
            <a:endParaRPr lang="en-US" sz="1900" dirty="0" smtClean="0"/>
          </a:p>
          <a:p>
            <a:pPr>
              <a:lnSpc>
                <a:spcPct val="97000"/>
              </a:lnSpc>
              <a:spcBef>
                <a:spcPts val="0"/>
              </a:spcBef>
            </a:pPr>
            <a:r>
              <a:rPr lang="en-US" sz="1900" dirty="0" smtClean="0"/>
              <a:t>Jesus is the Judge (</a:t>
            </a:r>
            <a:r>
              <a:rPr lang="en-US" sz="1900" b="1" dirty="0" smtClean="0">
                <a:solidFill>
                  <a:srgbClr val="800000"/>
                </a:solidFill>
              </a:rPr>
              <a:t>22:12; John 5:22</a:t>
            </a:r>
            <a:r>
              <a:rPr lang="en-US" sz="1900" dirty="0" smtClean="0"/>
              <a:t>), and He does not want anyone to be lost (</a:t>
            </a:r>
            <a:r>
              <a:rPr lang="en-US" sz="1900" b="1" dirty="0" smtClean="0">
                <a:solidFill>
                  <a:srgbClr val="800000"/>
                </a:solidFill>
              </a:rPr>
              <a:t>2 Peter 3:9; 1 Timothy 2:4</a:t>
            </a:r>
            <a:r>
              <a:rPr lang="en-US" sz="1900" dirty="0" smtClean="0"/>
              <a:t>).</a:t>
            </a:r>
          </a:p>
          <a:p>
            <a:pPr>
              <a:lnSpc>
                <a:spcPct val="97000"/>
              </a:lnSpc>
              <a:spcBef>
                <a:spcPts val="0"/>
              </a:spcBef>
            </a:pPr>
            <a:r>
              <a:rPr lang="en-US" sz="1900" dirty="0" smtClean="0"/>
              <a:t>The </a:t>
            </a:r>
            <a:r>
              <a:rPr lang="en-US" sz="1900" i="1" dirty="0" smtClean="0">
                <a:solidFill>
                  <a:srgbClr val="800000"/>
                </a:solidFill>
              </a:rPr>
              <a:t>“Bright and Morning Star”</a:t>
            </a:r>
            <a:r>
              <a:rPr lang="en-US" sz="1900" dirty="0" smtClean="0">
                <a:solidFill>
                  <a:srgbClr val="800000"/>
                </a:solidFill>
              </a:rPr>
              <a:t> </a:t>
            </a:r>
            <a:r>
              <a:rPr lang="en-US" sz="1900" dirty="0" smtClean="0"/>
              <a:t>indicates a new day and a clear direction.</a:t>
            </a:r>
          </a:p>
          <a:p>
            <a:pPr>
              <a:lnSpc>
                <a:spcPct val="97000"/>
              </a:lnSpc>
              <a:spcBef>
                <a:spcPts val="0"/>
              </a:spcBef>
            </a:pPr>
            <a:r>
              <a:rPr lang="en-US" sz="1900" dirty="0" smtClean="0"/>
              <a:t>The angels also are invested in our salvation, wanting us to be saved (</a:t>
            </a:r>
            <a:r>
              <a:rPr lang="en-US" sz="1900" b="1" dirty="0" smtClean="0">
                <a:solidFill>
                  <a:srgbClr val="800000"/>
                </a:solidFill>
              </a:rPr>
              <a:t>Heb. 1:14</a:t>
            </a:r>
            <a:r>
              <a:rPr lang="en-US" sz="1900" dirty="0" smtClean="0"/>
              <a:t>).</a:t>
            </a:r>
          </a:p>
          <a:p>
            <a:pPr>
              <a:lnSpc>
                <a:spcPct val="97000"/>
              </a:lnSpc>
              <a:spcBef>
                <a:spcPts val="0"/>
              </a:spcBef>
            </a:pPr>
            <a:r>
              <a:rPr lang="en-US" sz="1900" dirty="0" smtClean="0"/>
              <a:t>The Spirit is the Revelator, Comforter (</a:t>
            </a:r>
            <a:r>
              <a:rPr lang="en-US" sz="1900" b="1" dirty="0" smtClean="0">
                <a:solidFill>
                  <a:srgbClr val="800000"/>
                </a:solidFill>
              </a:rPr>
              <a:t>John 14:16-18, 26; 16:7</a:t>
            </a:r>
            <a:r>
              <a:rPr lang="en-US" sz="1900" dirty="0" smtClean="0"/>
              <a:t>), and He also wants us to be saved.</a:t>
            </a:r>
          </a:p>
          <a:p>
            <a:pPr>
              <a:lnSpc>
                <a:spcPct val="97000"/>
              </a:lnSpc>
              <a:spcBef>
                <a:spcPts val="0"/>
              </a:spcBef>
            </a:pPr>
            <a:r>
              <a:rPr lang="en-US" sz="1900" dirty="0" smtClean="0"/>
              <a:t>The Bride, consisting of all who have been saved before us, want us to be saved.</a:t>
            </a:r>
          </a:p>
          <a:p>
            <a:pPr>
              <a:lnSpc>
                <a:spcPct val="97000"/>
              </a:lnSpc>
              <a:spcBef>
                <a:spcPts val="0"/>
              </a:spcBef>
            </a:pPr>
            <a:r>
              <a:rPr lang="en-US" sz="1900" dirty="0" smtClean="0"/>
              <a:t>All who are good and honorable are pulling for us, wanting us to answer invitation.</a:t>
            </a:r>
          </a:p>
          <a:p>
            <a:pPr>
              <a:lnSpc>
                <a:spcPct val="97000"/>
              </a:lnSpc>
              <a:spcBef>
                <a:spcPts val="0"/>
              </a:spcBef>
            </a:pPr>
            <a:r>
              <a:rPr lang="en-US" sz="1900" dirty="0" smtClean="0"/>
              <a:t>Recognize your need?  Are you </a:t>
            </a:r>
            <a:r>
              <a:rPr lang="en-US" sz="1900" i="1" dirty="0" smtClean="0">
                <a:solidFill>
                  <a:srgbClr val="800000"/>
                </a:solidFill>
              </a:rPr>
              <a:t>“thirsty”</a:t>
            </a:r>
            <a:r>
              <a:rPr lang="en-US" sz="1900" dirty="0" smtClean="0"/>
              <a:t>?  Not for those content with present world.</a:t>
            </a:r>
          </a:p>
        </p:txBody>
      </p:sp>
    </p:spTree>
    <p:extLst>
      <p:ext uri="{BB962C8B-B14F-4D97-AF65-F5344CB8AC3E}">
        <p14:creationId xmlns:p14="http://schemas.microsoft.com/office/powerpoint/2010/main" val="319004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Add To … Or Take Away”</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14"/>
            </a:pPr>
            <a:r>
              <a:rPr lang="en-US" sz="1900" dirty="0"/>
              <a:t>What warning is attached to this book?  Does it only apply to the book of Revelation?  Why or why not</a:t>
            </a:r>
            <a:r>
              <a:rPr lang="en-US" sz="1900" dirty="0" smtClean="0"/>
              <a:t>?</a:t>
            </a:r>
          </a:p>
          <a:p>
            <a:pPr marL="0" lvl="0" indent="0">
              <a:lnSpc>
                <a:spcPct val="97000"/>
              </a:lnSpc>
              <a:spcBef>
                <a:spcPts val="0"/>
              </a:spcBef>
              <a:buNone/>
            </a:pPr>
            <a:r>
              <a:rPr lang="en-US" sz="1900" i="1" dirty="0">
                <a:solidFill>
                  <a:srgbClr val="800000"/>
                </a:solidFill>
              </a:rPr>
              <a:t>For I testify to everyone who hears the words of the prophecy of this book: If anyone </a:t>
            </a:r>
            <a:r>
              <a:rPr lang="en-US" sz="1900" b="1" i="1" dirty="0">
                <a:solidFill>
                  <a:srgbClr val="800000"/>
                </a:solidFill>
              </a:rPr>
              <a:t>adds to these things, God will </a:t>
            </a:r>
            <a:r>
              <a:rPr lang="en-US" sz="1900" b="1" i="1" u="sng" dirty="0">
                <a:solidFill>
                  <a:srgbClr val="800000"/>
                </a:solidFill>
              </a:rPr>
              <a:t>add to him the plagues</a:t>
            </a:r>
            <a:r>
              <a:rPr lang="en-US" sz="1900" b="1" i="1" dirty="0">
                <a:solidFill>
                  <a:srgbClr val="800000"/>
                </a:solidFill>
              </a:rPr>
              <a:t> </a:t>
            </a:r>
            <a:r>
              <a:rPr lang="en-US" sz="1900" i="1" dirty="0">
                <a:solidFill>
                  <a:srgbClr val="800000"/>
                </a:solidFill>
              </a:rPr>
              <a:t>that are written in this book</a:t>
            </a:r>
            <a:r>
              <a:rPr lang="en-US" sz="1900" i="1" dirty="0" smtClean="0">
                <a:solidFill>
                  <a:srgbClr val="800000"/>
                </a:solidFill>
              </a:rPr>
              <a:t>; and </a:t>
            </a:r>
            <a:r>
              <a:rPr lang="en-US" sz="1900" i="1" dirty="0">
                <a:solidFill>
                  <a:srgbClr val="800000"/>
                </a:solidFill>
              </a:rPr>
              <a:t>if anyone </a:t>
            </a:r>
            <a:r>
              <a:rPr lang="en-US" sz="1900" b="1" i="1" dirty="0">
                <a:solidFill>
                  <a:srgbClr val="800000"/>
                </a:solidFill>
              </a:rPr>
              <a:t>takes away from the words of the book of this prophecy, God shall </a:t>
            </a:r>
            <a:r>
              <a:rPr lang="en-US" sz="1900" b="1" i="1" u="sng" dirty="0">
                <a:solidFill>
                  <a:srgbClr val="800000"/>
                </a:solidFill>
              </a:rPr>
              <a:t>take away his part from the Book of Life</a:t>
            </a:r>
            <a:r>
              <a:rPr lang="en-US" sz="1900" b="1" i="1" dirty="0">
                <a:solidFill>
                  <a:srgbClr val="800000"/>
                </a:solidFill>
              </a:rPr>
              <a:t>, from the holy city</a:t>
            </a:r>
            <a:r>
              <a:rPr lang="en-US" sz="1900" i="1" dirty="0">
                <a:solidFill>
                  <a:srgbClr val="800000"/>
                </a:solidFill>
              </a:rPr>
              <a:t>, and from the things which are written in this book. </a:t>
            </a:r>
            <a:r>
              <a:rPr lang="en-US" sz="1900" dirty="0"/>
              <a:t>(</a:t>
            </a:r>
            <a:r>
              <a:rPr lang="en-US" sz="1900" b="1" dirty="0">
                <a:solidFill>
                  <a:srgbClr val="800000"/>
                </a:solidFill>
              </a:rPr>
              <a:t>Revelation </a:t>
            </a:r>
            <a:r>
              <a:rPr lang="en-US" sz="1900" b="1" dirty="0" smtClean="0">
                <a:solidFill>
                  <a:srgbClr val="800000"/>
                </a:solidFill>
              </a:rPr>
              <a:t>22:18-19</a:t>
            </a:r>
            <a:r>
              <a:rPr lang="en-US" sz="1900" dirty="0" smtClean="0"/>
              <a:t>)</a:t>
            </a:r>
          </a:p>
          <a:p>
            <a:pPr>
              <a:lnSpc>
                <a:spcPct val="97000"/>
              </a:lnSpc>
              <a:spcBef>
                <a:spcPts val="0"/>
              </a:spcBef>
            </a:pPr>
            <a:r>
              <a:rPr lang="en-US" sz="1900" dirty="0" smtClean="0"/>
              <a:t>No, many other books have similar, but even broader warnings:  </a:t>
            </a:r>
            <a:r>
              <a:rPr lang="en-US" sz="1900" b="1" dirty="0" err="1" smtClean="0">
                <a:solidFill>
                  <a:srgbClr val="800000"/>
                </a:solidFill>
              </a:rPr>
              <a:t>Deu</a:t>
            </a:r>
            <a:r>
              <a:rPr lang="en-US" sz="1900" b="1" dirty="0" smtClean="0">
                <a:solidFill>
                  <a:srgbClr val="800000"/>
                </a:solidFill>
              </a:rPr>
              <a:t>. 4:2; 5:32; 12:32; 17:9-13; Pro. 4:26-27; Jos. 1:7; 23:6; Psa. 89:34; 1 Cor. 4:6; 2 Cor. 11:3-4; Gal. 1:6-9; Heb. 7:12-14; 2 Pet. 3:16-18</a:t>
            </a:r>
          </a:p>
          <a:p>
            <a:pPr marL="0" indent="0">
              <a:lnSpc>
                <a:spcPct val="97000"/>
              </a:lnSpc>
              <a:spcBef>
                <a:spcPts val="0"/>
              </a:spcBef>
              <a:buNone/>
            </a:pPr>
            <a:r>
              <a:rPr lang="en-US" sz="1900" i="1" dirty="0">
                <a:solidFill>
                  <a:srgbClr val="800000"/>
                </a:solidFill>
              </a:rPr>
              <a:t>There is </a:t>
            </a:r>
            <a:r>
              <a:rPr lang="en-US" sz="1900" b="1" i="1" dirty="0">
                <a:solidFill>
                  <a:srgbClr val="800000"/>
                </a:solidFill>
              </a:rPr>
              <a:t>a way that </a:t>
            </a:r>
            <a:r>
              <a:rPr lang="en-US" sz="1900" b="1" i="1" u="sng" dirty="0">
                <a:solidFill>
                  <a:srgbClr val="800000"/>
                </a:solidFill>
              </a:rPr>
              <a:t>seems right</a:t>
            </a:r>
            <a:r>
              <a:rPr lang="en-US" sz="1900" b="1" i="1" dirty="0">
                <a:solidFill>
                  <a:srgbClr val="800000"/>
                </a:solidFill>
              </a:rPr>
              <a:t> to a man, But its end is </a:t>
            </a:r>
            <a:r>
              <a:rPr lang="en-US" sz="1900" b="1" i="1" u="sng" dirty="0">
                <a:solidFill>
                  <a:srgbClr val="800000"/>
                </a:solidFill>
              </a:rPr>
              <a:t>the way of death</a:t>
            </a:r>
            <a:r>
              <a:rPr lang="en-US" sz="1900" i="1" dirty="0">
                <a:solidFill>
                  <a:srgbClr val="800000"/>
                </a:solidFill>
              </a:rPr>
              <a:t>.</a:t>
            </a:r>
            <a:r>
              <a:rPr lang="en-US" sz="1900" dirty="0">
                <a:solidFill>
                  <a:srgbClr val="800000"/>
                </a:solidFill>
              </a:rPr>
              <a:t> </a:t>
            </a:r>
            <a:r>
              <a:rPr lang="en-US" sz="1900" dirty="0"/>
              <a:t>(</a:t>
            </a:r>
            <a:r>
              <a:rPr lang="en-US" sz="1900" b="1" dirty="0" smtClean="0">
                <a:solidFill>
                  <a:srgbClr val="800000"/>
                </a:solidFill>
              </a:rPr>
              <a:t>Proverbs </a:t>
            </a:r>
            <a:r>
              <a:rPr lang="en-US" sz="1900" b="1" dirty="0">
                <a:solidFill>
                  <a:srgbClr val="800000"/>
                </a:solidFill>
              </a:rPr>
              <a:t>14:12; 16:25; 12:15; 16:2; 28:26</a:t>
            </a:r>
            <a:r>
              <a:rPr lang="en-US" sz="1900" dirty="0" smtClean="0"/>
              <a:t>)</a:t>
            </a:r>
          </a:p>
          <a:p>
            <a:pPr marL="0" lvl="1" indent="0">
              <a:lnSpc>
                <a:spcPct val="97000"/>
              </a:lnSpc>
              <a:spcBef>
                <a:spcPts val="0"/>
              </a:spcBef>
              <a:buNone/>
            </a:pPr>
            <a:r>
              <a:rPr lang="en-US" sz="1900" i="1" dirty="0">
                <a:solidFill>
                  <a:srgbClr val="800000"/>
                </a:solidFill>
              </a:rPr>
              <a:t>O LORD, I know the </a:t>
            </a:r>
            <a:r>
              <a:rPr lang="en-US" sz="1900" b="1" i="1" dirty="0">
                <a:solidFill>
                  <a:srgbClr val="800000"/>
                </a:solidFill>
              </a:rPr>
              <a:t>way of man is </a:t>
            </a:r>
            <a:r>
              <a:rPr lang="en-US" sz="1900" b="1" i="1" u="sng" dirty="0">
                <a:solidFill>
                  <a:srgbClr val="800000"/>
                </a:solidFill>
              </a:rPr>
              <a:t>not in himself</a:t>
            </a:r>
            <a:r>
              <a:rPr lang="en-US" sz="1900" i="1" dirty="0">
                <a:solidFill>
                  <a:srgbClr val="800000"/>
                </a:solidFill>
              </a:rPr>
              <a:t>; It is </a:t>
            </a:r>
            <a:r>
              <a:rPr lang="en-US" sz="1900" b="1" i="1" dirty="0">
                <a:solidFill>
                  <a:srgbClr val="800000"/>
                </a:solidFill>
              </a:rPr>
              <a:t>not in man who walks to direct his own steps</a:t>
            </a:r>
            <a:r>
              <a:rPr lang="en-US" sz="1900" i="1" dirty="0">
                <a:solidFill>
                  <a:srgbClr val="800000"/>
                </a:solidFill>
              </a:rPr>
              <a:t>.</a:t>
            </a:r>
            <a:r>
              <a:rPr lang="en-US" sz="1900" dirty="0">
                <a:solidFill>
                  <a:srgbClr val="800000"/>
                </a:solidFill>
              </a:rPr>
              <a:t> </a:t>
            </a:r>
            <a:r>
              <a:rPr lang="en-US" sz="1900" dirty="0"/>
              <a:t>(</a:t>
            </a:r>
            <a:r>
              <a:rPr lang="en-US" sz="1900" b="1" dirty="0" smtClean="0">
                <a:solidFill>
                  <a:srgbClr val="800000"/>
                </a:solidFill>
              </a:rPr>
              <a:t>Jeremiah </a:t>
            </a:r>
            <a:r>
              <a:rPr lang="en-US" sz="1900" b="1" dirty="0">
                <a:solidFill>
                  <a:srgbClr val="800000"/>
                </a:solidFill>
              </a:rPr>
              <a:t>10:23</a:t>
            </a:r>
            <a:r>
              <a:rPr lang="en-US" sz="1900" dirty="0" smtClean="0"/>
              <a:t>)</a:t>
            </a:r>
          </a:p>
          <a:p>
            <a:pPr marL="342900" lvl="1">
              <a:lnSpc>
                <a:spcPct val="97000"/>
              </a:lnSpc>
              <a:spcBef>
                <a:spcPts val="0"/>
              </a:spcBef>
            </a:pPr>
            <a:r>
              <a:rPr lang="en-US" sz="1900" dirty="0" smtClean="0"/>
              <a:t>Do not be a </a:t>
            </a:r>
            <a:r>
              <a:rPr lang="en-US" sz="1900" dirty="0" err="1" smtClean="0"/>
              <a:t>Jehoiakim</a:t>
            </a:r>
            <a:r>
              <a:rPr lang="en-US" sz="1900" dirty="0" smtClean="0"/>
              <a:t> (</a:t>
            </a:r>
            <a:r>
              <a:rPr lang="en-US" sz="1900" b="1" dirty="0" smtClean="0">
                <a:solidFill>
                  <a:srgbClr val="800000"/>
                </a:solidFill>
              </a:rPr>
              <a:t>Jeremiah 36:23</a:t>
            </a:r>
            <a:r>
              <a:rPr lang="en-US" sz="1900" dirty="0" smtClean="0"/>
              <a:t>).</a:t>
            </a:r>
          </a:p>
        </p:txBody>
      </p:sp>
    </p:spTree>
    <p:extLst>
      <p:ext uri="{BB962C8B-B14F-4D97-AF65-F5344CB8AC3E}">
        <p14:creationId xmlns:p14="http://schemas.microsoft.com/office/powerpoint/2010/main" val="221447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Coming Quickly” – Again</a:t>
            </a:r>
            <a:endParaRPr lang="en-US" dirty="0"/>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He who testifies to these things says, </a:t>
            </a:r>
            <a:r>
              <a:rPr lang="en-US" sz="2000" i="1" dirty="0" smtClean="0">
                <a:solidFill>
                  <a:srgbClr val="800000"/>
                </a:solidFill>
              </a:rPr>
              <a:t>“</a:t>
            </a:r>
            <a:r>
              <a:rPr lang="en-US" sz="2000" b="1" i="1" dirty="0" smtClean="0">
                <a:solidFill>
                  <a:srgbClr val="800000"/>
                </a:solidFill>
              </a:rPr>
              <a:t>Surely </a:t>
            </a:r>
            <a:r>
              <a:rPr lang="en-US" sz="2000" b="1" i="1" dirty="0">
                <a:solidFill>
                  <a:srgbClr val="800000"/>
                </a:solidFill>
              </a:rPr>
              <a:t>I am coming quickly</a:t>
            </a:r>
            <a:r>
              <a:rPr lang="en-US" sz="2000" i="1" dirty="0" smtClean="0">
                <a:solidFill>
                  <a:srgbClr val="800000"/>
                </a:solidFill>
              </a:rPr>
              <a:t>.” </a:t>
            </a:r>
            <a:r>
              <a:rPr lang="en-US" sz="2000" i="1" dirty="0">
                <a:solidFill>
                  <a:srgbClr val="800000"/>
                </a:solidFill>
              </a:rPr>
              <a:t>Amen. </a:t>
            </a:r>
            <a:r>
              <a:rPr lang="en-US" sz="2000" b="1" i="1" dirty="0">
                <a:solidFill>
                  <a:srgbClr val="800000"/>
                </a:solidFill>
              </a:rPr>
              <a:t>Even </a:t>
            </a:r>
            <a:r>
              <a:rPr lang="en-US" sz="2000" b="1" i="1" u="sng" dirty="0">
                <a:solidFill>
                  <a:srgbClr val="800000"/>
                </a:solidFill>
              </a:rPr>
              <a:t>so, come</a:t>
            </a:r>
            <a:r>
              <a:rPr lang="en-US" sz="2000" b="1" i="1" dirty="0">
                <a:solidFill>
                  <a:srgbClr val="800000"/>
                </a:solidFill>
              </a:rPr>
              <a:t>, Lord Jesus</a:t>
            </a:r>
            <a:r>
              <a:rPr lang="en-US" sz="2000" i="1" dirty="0" smtClean="0">
                <a:solidFill>
                  <a:srgbClr val="800000"/>
                </a:solidFill>
              </a:rPr>
              <a:t>!  The </a:t>
            </a:r>
            <a:r>
              <a:rPr lang="en-US" sz="2000" i="1" dirty="0">
                <a:solidFill>
                  <a:srgbClr val="800000"/>
                </a:solidFill>
              </a:rPr>
              <a:t>grace of our Lord Jesus Christ be with you all. Amen</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22:20-21</a:t>
            </a:r>
            <a:r>
              <a:rPr lang="en-US" sz="2000" dirty="0" smtClean="0"/>
              <a:t>)</a:t>
            </a:r>
            <a:endParaRPr lang="en-US" sz="2000" dirty="0"/>
          </a:p>
          <a:p>
            <a:pPr marL="346075" lvl="0" indent="-346075">
              <a:buFont typeface="+mj-lt"/>
              <a:buAutoNum type="arabicPeriod" startAt="15"/>
            </a:pPr>
            <a:r>
              <a:rPr lang="en-US" sz="2000" dirty="0" smtClean="0"/>
              <a:t>Why </a:t>
            </a:r>
            <a:r>
              <a:rPr lang="en-US" sz="2000" dirty="0"/>
              <a:t>does Jesus remind one last time, </a:t>
            </a:r>
            <a:r>
              <a:rPr lang="en-US" sz="2000" i="1" dirty="0">
                <a:solidFill>
                  <a:srgbClr val="800000"/>
                </a:solidFill>
              </a:rPr>
              <a:t>“Surely I am coming quickly”</a:t>
            </a:r>
            <a:r>
              <a:rPr lang="en-US" sz="2000" dirty="0"/>
              <a:t>?  Lessons?</a:t>
            </a:r>
            <a:endParaRPr lang="en-US" sz="2000" dirty="0" smtClean="0"/>
          </a:p>
          <a:p>
            <a:r>
              <a:rPr lang="en-US" sz="2000" dirty="0" smtClean="0"/>
              <a:t>For many reasons, we too easily forget even the most deeply impressed convictions (</a:t>
            </a:r>
            <a:r>
              <a:rPr lang="en-US" sz="2000" b="1" dirty="0" smtClean="0">
                <a:solidFill>
                  <a:srgbClr val="800000"/>
                </a:solidFill>
              </a:rPr>
              <a:t>Exodus 32:1-8; Matthew 13:20-22; 2 Timothy 2:3-5</a:t>
            </a:r>
            <a:r>
              <a:rPr lang="en-US" sz="2000" dirty="0" smtClean="0"/>
              <a:t>).</a:t>
            </a:r>
          </a:p>
          <a:p>
            <a:r>
              <a:rPr lang="en-US" sz="2000" dirty="0" smtClean="0"/>
              <a:t>Vigilance, steadfastness, remembering the imminent judgment and blessings would help protect.</a:t>
            </a:r>
          </a:p>
          <a:p>
            <a:r>
              <a:rPr lang="en-US" sz="2000" dirty="0" smtClean="0"/>
              <a:t>Although </a:t>
            </a:r>
            <a:r>
              <a:rPr lang="en-US" sz="2000" i="1" dirty="0" smtClean="0">
                <a:solidFill>
                  <a:srgbClr val="800000"/>
                </a:solidFill>
              </a:rPr>
              <a:t>“quickly”</a:t>
            </a:r>
            <a:r>
              <a:rPr lang="en-US" sz="2000" dirty="0" smtClean="0"/>
              <a:t> is synonymous with </a:t>
            </a:r>
            <a:r>
              <a:rPr lang="en-US" sz="2000" i="1" dirty="0" smtClean="0">
                <a:solidFill>
                  <a:srgbClr val="800000"/>
                </a:solidFill>
              </a:rPr>
              <a:t>“at hand”</a:t>
            </a:r>
            <a:r>
              <a:rPr lang="en-US" sz="2000" dirty="0" smtClean="0"/>
              <a:t> in the context (</a:t>
            </a:r>
            <a:r>
              <a:rPr lang="en-US" sz="2000" b="1" dirty="0" smtClean="0">
                <a:solidFill>
                  <a:srgbClr val="800000"/>
                </a:solidFill>
              </a:rPr>
              <a:t>22:6-7, 11-12</a:t>
            </a:r>
            <a:r>
              <a:rPr lang="en-US" sz="2000" dirty="0" smtClean="0"/>
              <a:t>), it is profitable to recall that it will </a:t>
            </a:r>
            <a:r>
              <a:rPr lang="en-US" sz="2000" b="1" i="1" dirty="0" smtClean="0"/>
              <a:t>also</a:t>
            </a:r>
            <a:r>
              <a:rPr lang="en-US" sz="2000" dirty="0" smtClean="0"/>
              <a:t> be quick in the sense of sudden and unexpected (</a:t>
            </a:r>
            <a:r>
              <a:rPr lang="en-US" sz="2000" b="1" dirty="0" smtClean="0">
                <a:solidFill>
                  <a:srgbClr val="800000"/>
                </a:solidFill>
              </a:rPr>
              <a:t>Matthew 24:42-25:13; 1 Thessalonians 5:1-4; 2 Peter 3:10</a:t>
            </a:r>
            <a:r>
              <a:rPr lang="en-US" sz="2000" dirty="0" smtClean="0"/>
              <a:t>).</a:t>
            </a:r>
          </a:p>
        </p:txBody>
      </p:sp>
    </p:spTree>
    <p:extLst>
      <p:ext uri="{BB962C8B-B14F-4D97-AF65-F5344CB8AC3E}">
        <p14:creationId xmlns:p14="http://schemas.microsoft.com/office/powerpoint/2010/main" val="221447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The Seven Blessings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7"/>
            </a:pPr>
            <a:r>
              <a:rPr lang="en-US" sz="2000" dirty="0" smtClean="0"/>
              <a:t>Seven </a:t>
            </a:r>
            <a:r>
              <a:rPr lang="en-US" sz="2000" dirty="0"/>
              <a:t>blessings are dispersed throughout the letter.  Find them and record them here.</a:t>
            </a:r>
            <a:endParaRPr lang="en-US" sz="2000" dirty="0" smtClean="0"/>
          </a:p>
          <a:p>
            <a:pPr marL="0" indent="0">
              <a:buNone/>
            </a:pPr>
            <a:r>
              <a:rPr lang="en-US" sz="2000" b="1" i="1" u="sng" dirty="0">
                <a:solidFill>
                  <a:srgbClr val="800000"/>
                </a:solidFill>
              </a:rPr>
              <a:t>Blessed</a:t>
            </a:r>
            <a:r>
              <a:rPr lang="en-US" sz="2000" b="1" i="1" dirty="0">
                <a:solidFill>
                  <a:srgbClr val="800000"/>
                </a:solidFill>
              </a:rPr>
              <a:t> is he who </a:t>
            </a:r>
            <a:r>
              <a:rPr lang="en-US" sz="2000" b="1" i="1" u="sng" dirty="0">
                <a:solidFill>
                  <a:srgbClr val="800000"/>
                </a:solidFill>
              </a:rPr>
              <a:t>reads</a:t>
            </a:r>
            <a:r>
              <a:rPr lang="en-US" sz="2000" b="1" i="1" dirty="0">
                <a:solidFill>
                  <a:srgbClr val="800000"/>
                </a:solidFill>
              </a:rPr>
              <a:t> </a:t>
            </a:r>
            <a:r>
              <a:rPr lang="en-US" sz="2000" i="1" dirty="0">
                <a:solidFill>
                  <a:srgbClr val="800000"/>
                </a:solidFill>
              </a:rPr>
              <a:t>and those </a:t>
            </a:r>
            <a:r>
              <a:rPr lang="en-US" sz="2000" b="1" i="1" dirty="0">
                <a:solidFill>
                  <a:srgbClr val="800000"/>
                </a:solidFill>
              </a:rPr>
              <a:t>who </a:t>
            </a:r>
            <a:r>
              <a:rPr lang="en-US" sz="2000" b="1" i="1" u="sng" dirty="0">
                <a:solidFill>
                  <a:srgbClr val="800000"/>
                </a:solidFill>
              </a:rPr>
              <a:t>hear</a:t>
            </a:r>
            <a:r>
              <a:rPr lang="en-US" sz="2000" b="1" i="1" dirty="0">
                <a:solidFill>
                  <a:srgbClr val="800000"/>
                </a:solidFill>
              </a:rPr>
              <a:t> the words of this prophecy</a:t>
            </a:r>
            <a:r>
              <a:rPr lang="en-US" sz="2000" i="1" dirty="0">
                <a:solidFill>
                  <a:srgbClr val="800000"/>
                </a:solidFill>
              </a:rPr>
              <a:t>, and </a:t>
            </a:r>
            <a:r>
              <a:rPr lang="en-US" sz="2000" b="1" i="1" u="sng" dirty="0">
                <a:solidFill>
                  <a:srgbClr val="800000"/>
                </a:solidFill>
              </a:rPr>
              <a:t>keep</a:t>
            </a:r>
            <a:r>
              <a:rPr lang="en-US" sz="2000" b="1" i="1" dirty="0">
                <a:solidFill>
                  <a:srgbClr val="800000"/>
                </a:solidFill>
              </a:rPr>
              <a:t> those things</a:t>
            </a:r>
            <a:r>
              <a:rPr lang="en-US" sz="2000" i="1" dirty="0">
                <a:solidFill>
                  <a:srgbClr val="800000"/>
                </a:solidFill>
              </a:rPr>
              <a:t> which are written in it; for the time is near. </a:t>
            </a:r>
            <a:r>
              <a:rPr lang="en-US" sz="2000" dirty="0" smtClean="0"/>
              <a:t>(</a:t>
            </a:r>
            <a:r>
              <a:rPr lang="en-US" sz="2000" b="1" dirty="0" smtClean="0">
                <a:solidFill>
                  <a:srgbClr val="800000"/>
                </a:solidFill>
              </a:rPr>
              <a:t>1:3</a:t>
            </a:r>
            <a:r>
              <a:rPr lang="en-US" sz="2000" dirty="0" smtClean="0"/>
              <a:t>)</a:t>
            </a:r>
          </a:p>
          <a:p>
            <a:pPr marL="0" indent="0">
              <a:buNone/>
            </a:pPr>
            <a:r>
              <a:rPr lang="en-US" sz="2000" i="1" dirty="0">
                <a:solidFill>
                  <a:srgbClr val="800000"/>
                </a:solidFill>
              </a:rPr>
              <a:t>Then I heard a voice from heaven saying to me, </a:t>
            </a:r>
            <a:r>
              <a:rPr lang="en-US" sz="2000" i="1" dirty="0" smtClean="0">
                <a:solidFill>
                  <a:srgbClr val="800000"/>
                </a:solidFill>
              </a:rPr>
              <a:t>“Write: ‘</a:t>
            </a: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are the dead who </a:t>
            </a:r>
            <a:r>
              <a:rPr lang="en-US" sz="2000" b="1" i="1" u="sng" dirty="0">
                <a:solidFill>
                  <a:srgbClr val="800000"/>
                </a:solidFill>
              </a:rPr>
              <a:t>die in the Lord</a:t>
            </a:r>
            <a:r>
              <a:rPr lang="en-US" sz="2000" i="1" dirty="0">
                <a:solidFill>
                  <a:srgbClr val="800000"/>
                </a:solidFill>
              </a:rPr>
              <a:t> from now on</a:t>
            </a:r>
            <a:r>
              <a:rPr lang="en-US" sz="2000" i="1" dirty="0" smtClean="0">
                <a:solidFill>
                  <a:srgbClr val="800000"/>
                </a:solidFill>
              </a:rPr>
              <a:t>.’” “Yes,” </a:t>
            </a:r>
            <a:r>
              <a:rPr lang="en-US" sz="2000" i="1" dirty="0">
                <a:solidFill>
                  <a:srgbClr val="800000"/>
                </a:solidFill>
              </a:rPr>
              <a:t>says the Spirit, </a:t>
            </a:r>
            <a:r>
              <a:rPr lang="en-US" sz="2000" i="1" dirty="0" smtClean="0">
                <a:solidFill>
                  <a:srgbClr val="800000"/>
                </a:solidFill>
              </a:rPr>
              <a:t>“that </a:t>
            </a:r>
            <a:r>
              <a:rPr lang="en-US" sz="2000" i="1" dirty="0">
                <a:solidFill>
                  <a:srgbClr val="800000"/>
                </a:solidFill>
              </a:rPr>
              <a:t>they may </a:t>
            </a:r>
            <a:r>
              <a:rPr lang="en-US" sz="2000" b="1" i="1" u="sng" dirty="0">
                <a:solidFill>
                  <a:srgbClr val="800000"/>
                </a:solidFill>
              </a:rPr>
              <a:t>rest</a:t>
            </a:r>
            <a:r>
              <a:rPr lang="en-US" sz="2000" b="1" i="1" dirty="0">
                <a:solidFill>
                  <a:srgbClr val="800000"/>
                </a:solidFill>
              </a:rPr>
              <a:t> from their labors, and their </a:t>
            </a:r>
            <a:r>
              <a:rPr lang="en-US" sz="2000" b="1" i="1" u="sng" dirty="0">
                <a:solidFill>
                  <a:srgbClr val="800000"/>
                </a:solidFill>
              </a:rPr>
              <a:t>works follow them</a:t>
            </a:r>
            <a:r>
              <a:rPr lang="en-US" sz="2000" i="1" dirty="0" smtClean="0">
                <a:solidFill>
                  <a:srgbClr val="800000"/>
                </a:solidFill>
              </a:rPr>
              <a:t>.” </a:t>
            </a:r>
            <a:r>
              <a:rPr lang="en-US" sz="2000" dirty="0" smtClean="0"/>
              <a:t>(</a:t>
            </a:r>
            <a:r>
              <a:rPr lang="en-US" sz="2000" b="1" dirty="0" smtClean="0">
                <a:solidFill>
                  <a:srgbClr val="800000"/>
                </a:solidFill>
              </a:rPr>
              <a:t>14:13</a:t>
            </a:r>
            <a:r>
              <a:rPr lang="en-US" sz="2000" dirty="0" smtClean="0"/>
              <a:t>)</a:t>
            </a:r>
          </a:p>
          <a:p>
            <a:pPr marL="0" indent="0">
              <a:buNone/>
            </a:pPr>
            <a:r>
              <a:rPr lang="en-US" sz="2000" i="1" dirty="0" smtClean="0">
                <a:solidFill>
                  <a:srgbClr val="800000"/>
                </a:solidFill>
              </a:rPr>
              <a:t>“Behold</a:t>
            </a:r>
            <a:r>
              <a:rPr lang="en-US" sz="2000" i="1" dirty="0">
                <a:solidFill>
                  <a:srgbClr val="800000"/>
                </a:solidFill>
              </a:rPr>
              <a:t>, I am coming as a thief. </a:t>
            </a:r>
            <a:r>
              <a:rPr lang="en-US" sz="2000" b="1" i="1" u="sng" dirty="0">
                <a:solidFill>
                  <a:srgbClr val="800000"/>
                </a:solidFill>
              </a:rPr>
              <a:t>Blessed</a:t>
            </a:r>
            <a:r>
              <a:rPr lang="en-US" sz="2000" b="1" i="1" dirty="0">
                <a:solidFill>
                  <a:srgbClr val="800000"/>
                </a:solidFill>
              </a:rPr>
              <a:t> is he who </a:t>
            </a:r>
            <a:r>
              <a:rPr lang="en-US" sz="2000" b="1" i="1" u="sng" dirty="0">
                <a:solidFill>
                  <a:srgbClr val="800000"/>
                </a:solidFill>
              </a:rPr>
              <a:t>watches</a:t>
            </a:r>
            <a:r>
              <a:rPr lang="en-US" sz="2000" b="1" i="1" dirty="0">
                <a:solidFill>
                  <a:srgbClr val="800000"/>
                </a:solidFill>
              </a:rPr>
              <a:t>, and </a:t>
            </a:r>
            <a:r>
              <a:rPr lang="en-US" sz="2000" b="1" i="1" u="sng" dirty="0">
                <a:solidFill>
                  <a:srgbClr val="800000"/>
                </a:solidFill>
              </a:rPr>
              <a:t>keeps his garments</a:t>
            </a:r>
            <a:r>
              <a:rPr lang="en-US" sz="2000" i="1" dirty="0">
                <a:solidFill>
                  <a:srgbClr val="800000"/>
                </a:solidFill>
              </a:rPr>
              <a:t>, lest he walk naked and they see his shame</a:t>
            </a:r>
            <a:r>
              <a:rPr lang="en-US" sz="2000" i="1" dirty="0" smtClean="0">
                <a:solidFill>
                  <a:srgbClr val="800000"/>
                </a:solidFill>
              </a:rPr>
              <a:t>.”</a:t>
            </a:r>
            <a:r>
              <a:rPr lang="en-US" sz="2000" dirty="0" smtClean="0"/>
              <a:t> (</a:t>
            </a:r>
            <a:r>
              <a:rPr lang="en-US" sz="2000" b="1" dirty="0" smtClean="0">
                <a:solidFill>
                  <a:srgbClr val="800000"/>
                </a:solidFill>
              </a:rPr>
              <a:t>16:15</a:t>
            </a:r>
            <a:r>
              <a:rPr lang="en-US" sz="2000" dirty="0" smtClean="0"/>
              <a:t>)</a:t>
            </a:r>
          </a:p>
          <a:p>
            <a:pPr marL="0" indent="0">
              <a:buNone/>
            </a:pPr>
            <a:r>
              <a:rPr lang="en-US" sz="2000" i="1" dirty="0">
                <a:solidFill>
                  <a:srgbClr val="800000"/>
                </a:solidFill>
              </a:rPr>
              <a:t>Then he said to me, </a:t>
            </a:r>
            <a:r>
              <a:rPr lang="en-US" sz="2000" i="1" dirty="0" smtClean="0">
                <a:solidFill>
                  <a:srgbClr val="800000"/>
                </a:solidFill>
              </a:rPr>
              <a:t>“Write: ‘</a:t>
            </a: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are those who are </a:t>
            </a:r>
            <a:r>
              <a:rPr lang="en-US" sz="2000" b="1" i="1" u="sng" dirty="0">
                <a:solidFill>
                  <a:srgbClr val="800000"/>
                </a:solidFill>
              </a:rPr>
              <a:t>called to the marriage supper</a:t>
            </a:r>
            <a:r>
              <a:rPr lang="en-US" sz="2000" b="1" i="1" dirty="0">
                <a:solidFill>
                  <a:srgbClr val="800000"/>
                </a:solidFill>
              </a:rPr>
              <a:t> of the </a:t>
            </a:r>
            <a:r>
              <a:rPr lang="en-US" sz="2000" b="1" i="1" dirty="0" smtClean="0">
                <a:solidFill>
                  <a:srgbClr val="800000"/>
                </a:solidFill>
              </a:rPr>
              <a:t>Lamb</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“These </a:t>
            </a:r>
            <a:r>
              <a:rPr lang="en-US" sz="2000" i="1" dirty="0">
                <a:solidFill>
                  <a:srgbClr val="800000"/>
                </a:solidFill>
              </a:rPr>
              <a:t>are the true sayings of God</a:t>
            </a:r>
            <a:r>
              <a:rPr lang="en-US" sz="2000" i="1" dirty="0" smtClean="0">
                <a:solidFill>
                  <a:srgbClr val="800000"/>
                </a:solidFill>
              </a:rPr>
              <a:t>.” </a:t>
            </a:r>
            <a:r>
              <a:rPr lang="en-US" sz="2000" dirty="0" smtClean="0"/>
              <a:t>(</a:t>
            </a:r>
            <a:r>
              <a:rPr lang="en-US" sz="2000" b="1" dirty="0" smtClean="0">
                <a:solidFill>
                  <a:srgbClr val="800000"/>
                </a:solidFill>
              </a:rPr>
              <a:t>19:9</a:t>
            </a:r>
            <a:r>
              <a:rPr lang="en-US" sz="2000" dirty="0" smtClean="0"/>
              <a:t>)</a:t>
            </a:r>
          </a:p>
          <a:p>
            <a:pPr marL="0" indent="0">
              <a:buNone/>
            </a:pPr>
            <a:endParaRPr lang="en-US" sz="2000" dirty="0" smtClean="0"/>
          </a:p>
        </p:txBody>
      </p:sp>
    </p:spTree>
    <p:extLst>
      <p:ext uri="{BB962C8B-B14F-4D97-AF65-F5344CB8AC3E}">
        <p14:creationId xmlns:p14="http://schemas.microsoft.com/office/powerpoint/2010/main" val="221447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The Seven Blessings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7"/>
            </a:pPr>
            <a:r>
              <a:rPr lang="en-US" sz="2000" dirty="0" smtClean="0"/>
              <a:t>Seven </a:t>
            </a:r>
            <a:r>
              <a:rPr lang="en-US" sz="2000" dirty="0"/>
              <a:t>blessings are dispersed throughout the letter.  Find them and record them here.</a:t>
            </a:r>
            <a:endParaRPr lang="en-US" sz="2000" dirty="0" smtClean="0"/>
          </a:p>
          <a:p>
            <a:pPr marL="0" indent="0">
              <a:buNone/>
            </a:pP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and </a:t>
            </a:r>
            <a:r>
              <a:rPr lang="en-US" sz="2000" b="1" i="1" u="sng" dirty="0">
                <a:solidFill>
                  <a:srgbClr val="800000"/>
                </a:solidFill>
              </a:rPr>
              <a:t>holy</a:t>
            </a:r>
            <a:r>
              <a:rPr lang="en-US" sz="2000" b="1" i="1" dirty="0">
                <a:solidFill>
                  <a:srgbClr val="800000"/>
                </a:solidFill>
              </a:rPr>
              <a:t> is he who has part in </a:t>
            </a:r>
            <a:r>
              <a:rPr lang="en-US" sz="2000" b="1" i="1" u="sng" dirty="0">
                <a:solidFill>
                  <a:srgbClr val="800000"/>
                </a:solidFill>
              </a:rPr>
              <a:t>the first resurrection</a:t>
            </a:r>
            <a:r>
              <a:rPr lang="en-US" sz="2000" i="1" dirty="0">
                <a:solidFill>
                  <a:srgbClr val="800000"/>
                </a:solidFill>
              </a:rPr>
              <a:t>. Over such </a:t>
            </a:r>
            <a:r>
              <a:rPr lang="en-US" sz="2000" b="1" i="1" dirty="0">
                <a:solidFill>
                  <a:srgbClr val="800000"/>
                </a:solidFill>
              </a:rPr>
              <a:t>the second death has no power</a:t>
            </a:r>
            <a:r>
              <a:rPr lang="en-US" sz="2000" i="1" dirty="0">
                <a:solidFill>
                  <a:srgbClr val="800000"/>
                </a:solidFill>
              </a:rPr>
              <a:t>, but they shall be priests of God and of Christ, and shall reign with Him a thousand years. </a:t>
            </a:r>
            <a:r>
              <a:rPr lang="en-US" sz="2000" dirty="0" smtClean="0"/>
              <a:t>(</a:t>
            </a:r>
            <a:r>
              <a:rPr lang="en-US" sz="2000" b="1" dirty="0" smtClean="0">
                <a:solidFill>
                  <a:srgbClr val="800000"/>
                </a:solidFill>
              </a:rPr>
              <a:t>20:6</a:t>
            </a:r>
            <a:r>
              <a:rPr lang="en-US" sz="2000" dirty="0" smtClean="0"/>
              <a:t>)</a:t>
            </a:r>
          </a:p>
          <a:p>
            <a:pPr marL="0" indent="0">
              <a:buNone/>
            </a:pPr>
            <a:r>
              <a:rPr lang="en-US" sz="2000" i="1" dirty="0" smtClean="0">
                <a:solidFill>
                  <a:srgbClr val="800000"/>
                </a:solidFill>
              </a:rPr>
              <a:t>“Behold</a:t>
            </a:r>
            <a:r>
              <a:rPr lang="en-US" sz="2000" i="1" dirty="0">
                <a:solidFill>
                  <a:srgbClr val="800000"/>
                </a:solidFill>
              </a:rPr>
              <a:t>, I am coming quickly! </a:t>
            </a:r>
            <a:r>
              <a:rPr lang="en-US" sz="2000" b="1" i="1" u="sng" dirty="0">
                <a:solidFill>
                  <a:srgbClr val="800000"/>
                </a:solidFill>
              </a:rPr>
              <a:t>Blessed</a:t>
            </a:r>
            <a:r>
              <a:rPr lang="en-US" sz="2000" b="1" i="1" dirty="0">
                <a:solidFill>
                  <a:srgbClr val="800000"/>
                </a:solidFill>
              </a:rPr>
              <a:t> is he who </a:t>
            </a:r>
            <a:r>
              <a:rPr lang="en-US" sz="2000" b="1" i="1" u="sng" dirty="0">
                <a:solidFill>
                  <a:srgbClr val="800000"/>
                </a:solidFill>
              </a:rPr>
              <a:t>keeps the words</a:t>
            </a:r>
            <a:r>
              <a:rPr lang="en-US" sz="2000" b="1" i="1" dirty="0">
                <a:solidFill>
                  <a:srgbClr val="800000"/>
                </a:solidFill>
              </a:rPr>
              <a:t> of the prophecy of this book</a:t>
            </a:r>
            <a:r>
              <a:rPr lang="en-US" sz="2000" i="1" dirty="0" smtClean="0">
                <a:solidFill>
                  <a:srgbClr val="800000"/>
                </a:solidFill>
              </a:rPr>
              <a:t>.” </a:t>
            </a:r>
            <a:r>
              <a:rPr lang="en-US" sz="2000" dirty="0" smtClean="0"/>
              <a:t>(</a:t>
            </a:r>
            <a:r>
              <a:rPr lang="en-US" sz="2000" b="1" dirty="0" smtClean="0">
                <a:solidFill>
                  <a:srgbClr val="800000"/>
                </a:solidFill>
              </a:rPr>
              <a:t>22:7</a:t>
            </a:r>
            <a:r>
              <a:rPr lang="en-US" sz="2000" dirty="0" smtClean="0"/>
              <a:t>)</a:t>
            </a:r>
          </a:p>
          <a:p>
            <a:pPr marL="0" indent="0">
              <a:buNone/>
            </a:pPr>
            <a:r>
              <a:rPr lang="en-US" sz="2000" i="1" dirty="0" smtClean="0">
                <a:solidFill>
                  <a:srgbClr val="800000"/>
                </a:solidFill>
              </a:rPr>
              <a:t>“</a:t>
            </a: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are those who </a:t>
            </a:r>
            <a:r>
              <a:rPr lang="en-US" sz="2000" b="1" i="1" u="sng" dirty="0">
                <a:solidFill>
                  <a:srgbClr val="800000"/>
                </a:solidFill>
              </a:rPr>
              <a:t>do His commandments</a:t>
            </a:r>
            <a:r>
              <a:rPr lang="en-US" sz="2000" i="1" dirty="0">
                <a:solidFill>
                  <a:srgbClr val="800000"/>
                </a:solidFill>
              </a:rPr>
              <a:t>, that they may </a:t>
            </a:r>
            <a:r>
              <a:rPr lang="en-US" sz="2000" b="1" i="1" dirty="0">
                <a:solidFill>
                  <a:srgbClr val="800000"/>
                </a:solidFill>
              </a:rPr>
              <a:t>have the right to the tree of life</a:t>
            </a:r>
            <a:r>
              <a:rPr lang="en-US" sz="2000" i="1" dirty="0">
                <a:solidFill>
                  <a:srgbClr val="800000"/>
                </a:solidFill>
              </a:rPr>
              <a:t>, and may </a:t>
            </a:r>
            <a:r>
              <a:rPr lang="en-US" sz="2000" b="1" i="1" dirty="0">
                <a:solidFill>
                  <a:srgbClr val="800000"/>
                </a:solidFill>
              </a:rPr>
              <a:t>enter through the gates into the city</a:t>
            </a:r>
            <a:r>
              <a:rPr lang="en-US" sz="2000" i="1" dirty="0" smtClean="0">
                <a:solidFill>
                  <a:srgbClr val="800000"/>
                </a:solidFill>
              </a:rPr>
              <a:t>.” </a:t>
            </a:r>
            <a:r>
              <a:rPr lang="en-US" sz="2000" dirty="0" smtClean="0"/>
              <a:t>(</a:t>
            </a:r>
            <a:r>
              <a:rPr lang="en-US" sz="2000" b="1" dirty="0" smtClean="0">
                <a:solidFill>
                  <a:srgbClr val="800000"/>
                </a:solidFill>
              </a:rPr>
              <a:t>22:14</a:t>
            </a:r>
            <a:r>
              <a:rPr lang="en-US" sz="2000" dirty="0" smtClean="0"/>
              <a:t>)</a:t>
            </a:r>
          </a:p>
          <a:p>
            <a:r>
              <a:rPr lang="en-US" sz="2000" dirty="0" smtClean="0"/>
              <a:t>Blessings help us understand some of the most important lessons and application of the book …</a:t>
            </a:r>
          </a:p>
          <a:p>
            <a:pPr marL="0" indent="0">
              <a:buNone/>
            </a:pPr>
            <a:endParaRPr lang="en-US" sz="2000" dirty="0" smtClean="0"/>
          </a:p>
        </p:txBody>
      </p:sp>
    </p:spTree>
    <p:extLst>
      <p:ext uri="{BB962C8B-B14F-4D97-AF65-F5344CB8AC3E}">
        <p14:creationId xmlns:p14="http://schemas.microsoft.com/office/powerpoint/2010/main" val="196666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Overall and Specific?</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6"/>
            </a:pPr>
            <a:r>
              <a:rPr lang="en-US" sz="1600" dirty="0"/>
              <a:t>What is the overall lesson of this book?  What are the most important lessons you have learned from the study of this book?  How will this affect your outlook on life, decisions you make, and commitment to Christ?</a:t>
            </a:r>
            <a:endParaRPr lang="en-US" sz="1600" dirty="0" smtClean="0"/>
          </a:p>
          <a:p>
            <a:r>
              <a:rPr lang="en-US" sz="1600" dirty="0" smtClean="0"/>
              <a:t>How does it apply to us, if it originally applied to Christians of the first few centuries?</a:t>
            </a:r>
          </a:p>
          <a:p>
            <a:pPr lvl="1"/>
            <a:r>
              <a:rPr lang="en-US" sz="1200" dirty="0" smtClean="0"/>
              <a:t>How do the stories of Noah, Abraham, the Israelites, David, Solomon, Jesus, Peter, and John apply (</a:t>
            </a:r>
            <a:r>
              <a:rPr lang="en-US" sz="1200" b="1" dirty="0" smtClean="0">
                <a:solidFill>
                  <a:srgbClr val="800000"/>
                </a:solidFill>
              </a:rPr>
              <a:t>Rom. 15:4; 1 Cor. 13:1-12</a:t>
            </a:r>
            <a:r>
              <a:rPr lang="en-US" sz="1200" dirty="0" smtClean="0"/>
              <a:t>)?</a:t>
            </a:r>
          </a:p>
          <a:p>
            <a:pPr lvl="1"/>
            <a:r>
              <a:rPr lang="en-US" sz="1200" dirty="0" smtClean="0"/>
              <a:t>Recognize underlying, general principles apply them in similar circumstances (</a:t>
            </a:r>
            <a:r>
              <a:rPr lang="en-US" sz="1200" b="1" dirty="0" smtClean="0">
                <a:solidFill>
                  <a:srgbClr val="800000"/>
                </a:solidFill>
              </a:rPr>
              <a:t>Ecclesiastes 1:4-11</a:t>
            </a:r>
            <a:r>
              <a:rPr lang="en-US" sz="1200" dirty="0" smtClean="0"/>
              <a:t>).</a:t>
            </a:r>
          </a:p>
          <a:p>
            <a:pPr lvl="1"/>
            <a:r>
              <a:rPr lang="en-US" sz="1200" dirty="0" smtClean="0"/>
              <a:t>Remember, hope, and focus on the victory and joy that awaits us if we are faithful.</a:t>
            </a:r>
          </a:p>
          <a:p>
            <a:r>
              <a:rPr lang="en-US" sz="1600" dirty="0" smtClean="0"/>
              <a:t>What are the great threats of our day?  How would they compare with the world empire of Rome, its pagan emperor worship, and its sensual, corrupt capital?</a:t>
            </a:r>
          </a:p>
          <a:p>
            <a:pPr lvl="1"/>
            <a:r>
              <a:rPr lang="en-US" sz="1200" dirty="0" smtClean="0"/>
              <a:t>Atheism, secularism, humanism, stereotypical millennial generation – worship of man and mankind.</a:t>
            </a:r>
          </a:p>
          <a:p>
            <a:pPr lvl="1"/>
            <a:r>
              <a:rPr lang="en-US" sz="1200" dirty="0" smtClean="0"/>
              <a:t>Militant, radicalized Islam – persecuting Christians and Christianity</a:t>
            </a:r>
          </a:p>
          <a:p>
            <a:pPr lvl="1"/>
            <a:r>
              <a:rPr lang="en-US" sz="1200" dirty="0" smtClean="0"/>
              <a:t>Communist Nations – opposed to Christianity</a:t>
            </a:r>
          </a:p>
          <a:p>
            <a:pPr lvl="1"/>
            <a:r>
              <a:rPr lang="en-US" sz="1200" dirty="0" smtClean="0"/>
              <a:t>Homosexual and Transgender Campaigns – opposed to Christian morality and even Christianity</a:t>
            </a:r>
          </a:p>
          <a:p>
            <a:pPr lvl="1"/>
            <a:r>
              <a:rPr lang="en-US" sz="1200" dirty="0" smtClean="0"/>
              <a:t>Hollywood, News Media, Pornography – mocks Christianity and seduces the world into sin</a:t>
            </a:r>
          </a:p>
          <a:p>
            <a:pPr lvl="1"/>
            <a:r>
              <a:rPr lang="en-US" sz="1200" dirty="0" smtClean="0"/>
              <a:t>Abortion Campaign – depraved, organized, murdering hundreds of thousands of innocent babies</a:t>
            </a:r>
          </a:p>
          <a:p>
            <a:pPr lvl="1"/>
            <a:r>
              <a:rPr lang="en-US" sz="1200" dirty="0" smtClean="0"/>
              <a:t>… Multitude of evil forces, but not yet mutually reinforcing and worldwide.</a:t>
            </a:r>
          </a:p>
          <a:p>
            <a:r>
              <a:rPr lang="en-US" sz="1600" dirty="0" smtClean="0"/>
              <a:t>Eliminates the fear of death (</a:t>
            </a:r>
            <a:r>
              <a:rPr lang="en-US" sz="1600" b="1" dirty="0" smtClean="0">
                <a:solidFill>
                  <a:srgbClr val="800000"/>
                </a:solidFill>
              </a:rPr>
              <a:t>Heb. 2:15; Rev. 12:11</a:t>
            </a:r>
            <a:r>
              <a:rPr lang="en-US" sz="1600" dirty="0" smtClean="0"/>
              <a:t>).  Offers surpassing fear (hell) and hope (heaven).</a:t>
            </a:r>
          </a:p>
        </p:txBody>
      </p:sp>
    </p:spTree>
    <p:extLst>
      <p:ext uri="{BB962C8B-B14F-4D97-AF65-F5344CB8AC3E}">
        <p14:creationId xmlns:p14="http://schemas.microsoft.com/office/powerpoint/2010/main" val="221447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500"/>
                                        <p:tgtEl>
                                          <p:spTgt spid="3">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Overall and Specific?</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6"/>
            </a:pPr>
            <a:r>
              <a:rPr lang="en-US" sz="1600" dirty="0"/>
              <a:t>What is the overall lesson of this book?  What are the most important lessons you have learned from the study of this book?  How will this affect your outlook on life, decisions you make, and commitment to Christ?</a:t>
            </a:r>
            <a:endParaRPr lang="en-US" sz="1600" dirty="0" smtClean="0"/>
          </a:p>
          <a:p>
            <a:r>
              <a:rPr lang="en-US" sz="1600" dirty="0" smtClean="0"/>
              <a:t>Most complete description of the hope that inspires us to press on – heaven with God (</a:t>
            </a:r>
            <a:r>
              <a:rPr lang="en-US" sz="1600" b="1" dirty="0" smtClean="0">
                <a:solidFill>
                  <a:srgbClr val="800000"/>
                </a:solidFill>
              </a:rPr>
              <a:t>Heb. 6:19</a:t>
            </a:r>
            <a:r>
              <a:rPr lang="en-US" sz="1600" dirty="0" smtClean="0"/>
              <a:t>).</a:t>
            </a:r>
          </a:p>
          <a:p>
            <a:r>
              <a:rPr lang="en-US" sz="1600" dirty="0" smtClean="0"/>
              <a:t>Shows God is just, righteous &amp; active, although His timetable may be slower than our desire (</a:t>
            </a:r>
            <a:r>
              <a:rPr lang="en-US" sz="1600" b="1" dirty="0" smtClean="0">
                <a:solidFill>
                  <a:srgbClr val="800000"/>
                </a:solidFill>
              </a:rPr>
              <a:t>2 Pet. 3:9</a:t>
            </a:r>
            <a:r>
              <a:rPr lang="en-US" sz="1600" dirty="0" smtClean="0"/>
              <a:t>).</a:t>
            </a:r>
          </a:p>
          <a:p>
            <a:r>
              <a:rPr lang="en-US" sz="1600" dirty="0" smtClean="0"/>
              <a:t>Emphasizes that so many “important” things are irrelevant, trivializing and eliminating our daily worries:</a:t>
            </a:r>
          </a:p>
          <a:p>
            <a:pPr lvl="1"/>
            <a:r>
              <a:rPr lang="en-US" sz="1200" dirty="0" smtClean="0"/>
              <a:t>Wealth  (</a:t>
            </a:r>
            <a:r>
              <a:rPr lang="en-US" sz="1200" b="1" dirty="0" smtClean="0">
                <a:solidFill>
                  <a:srgbClr val="800000"/>
                </a:solidFill>
              </a:rPr>
              <a:t>Matthew 16:26</a:t>
            </a:r>
            <a:r>
              <a:rPr lang="en-US" sz="1200" dirty="0" smtClean="0"/>
              <a:t>)</a:t>
            </a:r>
          </a:p>
          <a:p>
            <a:pPr lvl="1"/>
            <a:r>
              <a:rPr lang="en-US" sz="1200" dirty="0" smtClean="0"/>
              <a:t>Health</a:t>
            </a:r>
          </a:p>
          <a:p>
            <a:pPr lvl="1"/>
            <a:r>
              <a:rPr lang="en-US" sz="1200" dirty="0" smtClean="0"/>
              <a:t>Earthly relationships (</a:t>
            </a:r>
            <a:r>
              <a:rPr lang="en-US" sz="1200" b="1" dirty="0" smtClean="0">
                <a:solidFill>
                  <a:srgbClr val="800000"/>
                </a:solidFill>
              </a:rPr>
              <a:t>Matthew 10:21-42</a:t>
            </a:r>
            <a:r>
              <a:rPr lang="en-US" sz="1200" dirty="0" smtClean="0"/>
              <a:t>)</a:t>
            </a:r>
          </a:p>
          <a:p>
            <a:pPr lvl="1"/>
            <a:r>
              <a:rPr lang="en-US" sz="1200" dirty="0" smtClean="0"/>
              <a:t>Earthly fame, honor, and notoriety</a:t>
            </a:r>
          </a:p>
          <a:p>
            <a:pPr lvl="1"/>
            <a:r>
              <a:rPr lang="en-US" sz="1200" dirty="0" smtClean="0"/>
              <a:t>Conveniences, luxuries, pleasures, sports, entertainment, distractions, vacations and gadgets …</a:t>
            </a:r>
          </a:p>
          <a:p>
            <a:pPr lvl="1"/>
            <a:r>
              <a:rPr lang="en-US" sz="1200" dirty="0" smtClean="0"/>
              <a:t>All that matters is our relationship with God and helping others to share the same!</a:t>
            </a:r>
          </a:p>
          <a:p>
            <a:r>
              <a:rPr lang="en-US" sz="1600" dirty="0" smtClean="0"/>
              <a:t>Trivializes pursuits for dominance in relationships, holding grudges.  So many arguments stop mattering.</a:t>
            </a:r>
          </a:p>
          <a:p>
            <a:r>
              <a:rPr lang="en-US" sz="1600" dirty="0" smtClean="0"/>
              <a:t>Raises our bar for mental toughness, determination, suffering – eliminating pity parties.</a:t>
            </a:r>
          </a:p>
          <a:p>
            <a:r>
              <a:rPr lang="en-US" sz="1600" dirty="0" smtClean="0"/>
              <a:t>Scandalizes our resistance to moral restraints (modesty, sexual purity, alcohol, drugs, etc.).</a:t>
            </a:r>
          </a:p>
          <a:p>
            <a:r>
              <a:rPr lang="en-US" sz="1600" dirty="0" smtClean="0"/>
              <a:t>Emphasizes the value of God’s family who truly choose Him, truth, and thereby each other.</a:t>
            </a:r>
          </a:p>
          <a:p>
            <a:endParaRPr lang="en-US" sz="1600" dirty="0" smtClean="0"/>
          </a:p>
        </p:txBody>
      </p:sp>
    </p:spTree>
    <p:extLst>
      <p:ext uri="{BB962C8B-B14F-4D97-AF65-F5344CB8AC3E}">
        <p14:creationId xmlns:p14="http://schemas.microsoft.com/office/powerpoint/2010/main" val="54079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Death’s Death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3"/>
            </a:pPr>
            <a:r>
              <a:rPr lang="en-US" sz="2000" dirty="0"/>
              <a:t>What else is destroyed at this time?  What is the significance of their destruction</a:t>
            </a:r>
            <a:r>
              <a:rPr lang="en-US" sz="2000" dirty="0" smtClean="0"/>
              <a:t>?</a:t>
            </a:r>
          </a:p>
          <a:p>
            <a:pPr marL="0" lvl="0" indent="0">
              <a:buNone/>
            </a:pPr>
            <a:r>
              <a:rPr lang="en-US" sz="2000" i="1" dirty="0">
                <a:solidFill>
                  <a:srgbClr val="800000"/>
                </a:solidFill>
              </a:rPr>
              <a:t>Then Death and Hades were </a:t>
            </a:r>
            <a:r>
              <a:rPr lang="en-US" sz="2000" b="1" i="1" dirty="0">
                <a:solidFill>
                  <a:srgbClr val="800000"/>
                </a:solidFill>
              </a:rPr>
              <a:t>cast into </a:t>
            </a:r>
            <a:r>
              <a:rPr lang="en-US" sz="2000" b="1" i="1" u="sng" dirty="0">
                <a:solidFill>
                  <a:srgbClr val="800000"/>
                </a:solidFill>
              </a:rPr>
              <a:t>the lake of fire</a:t>
            </a:r>
            <a:r>
              <a:rPr lang="en-US" sz="2000" i="1" dirty="0">
                <a:solidFill>
                  <a:srgbClr val="800000"/>
                </a:solidFill>
              </a:rPr>
              <a:t>. This is the second death</a:t>
            </a:r>
            <a:r>
              <a:rPr lang="en-US" sz="2000" i="1" dirty="0" smtClean="0">
                <a:solidFill>
                  <a:srgbClr val="800000"/>
                </a:solidFill>
              </a:rPr>
              <a:t>. </a:t>
            </a:r>
            <a:r>
              <a:rPr lang="en-US" sz="2000" dirty="0" smtClean="0"/>
              <a:t>(</a:t>
            </a:r>
            <a:r>
              <a:rPr lang="en-US" sz="2000" b="1" dirty="0" smtClean="0">
                <a:solidFill>
                  <a:srgbClr val="800000"/>
                </a:solidFill>
              </a:rPr>
              <a:t>Revelation 20:14</a:t>
            </a:r>
            <a:r>
              <a:rPr lang="en-US" sz="2000" dirty="0" smtClean="0"/>
              <a:t>)</a:t>
            </a:r>
          </a:p>
          <a:p>
            <a:r>
              <a:rPr lang="en-US" sz="2000" dirty="0" smtClean="0"/>
              <a:t>Represents the end of death – no more death for anyone – only eternity awaits.</a:t>
            </a:r>
          </a:p>
          <a:p>
            <a:r>
              <a:rPr lang="en-US" sz="2000" i="1" dirty="0" smtClean="0">
                <a:solidFill>
                  <a:srgbClr val="800000"/>
                </a:solidFill>
              </a:rPr>
              <a:t>“Hades”</a:t>
            </a:r>
            <a:r>
              <a:rPr lang="en-US" sz="2000" dirty="0" smtClean="0"/>
              <a:t> is the realm of the unseen (</a:t>
            </a:r>
            <a:r>
              <a:rPr lang="en-US" sz="2000" b="1" dirty="0" smtClean="0">
                <a:solidFill>
                  <a:srgbClr val="800000"/>
                </a:solidFill>
              </a:rPr>
              <a:t>Luke 16:22, 23, 26</a:t>
            </a:r>
            <a:r>
              <a:rPr lang="en-US" sz="2000" dirty="0" smtClean="0"/>
              <a:t>) – no more waiting place between death and eternity.</a:t>
            </a:r>
          </a:p>
          <a:p>
            <a:pPr marL="0" indent="0">
              <a:buNone/>
            </a:pPr>
            <a:r>
              <a:rPr lang="en-US" sz="2000" i="1" dirty="0">
                <a:solidFill>
                  <a:srgbClr val="800000"/>
                </a:solidFill>
              </a:rPr>
              <a:t>So when this corruptible has put on incorruption, and this mortal has put on immortality, then shall be brought to pass the saying that is written: </a:t>
            </a:r>
            <a:r>
              <a:rPr lang="en-US" sz="2000" i="1" dirty="0" smtClean="0">
                <a:solidFill>
                  <a:srgbClr val="800000"/>
                </a:solidFill>
              </a:rPr>
              <a:t>“</a:t>
            </a:r>
            <a:r>
              <a:rPr lang="en-US" sz="2000" b="1" i="1" dirty="0" smtClean="0">
                <a:solidFill>
                  <a:srgbClr val="800000"/>
                </a:solidFill>
              </a:rPr>
              <a:t>Death </a:t>
            </a:r>
            <a:r>
              <a:rPr lang="en-US" sz="2000" b="1" i="1" dirty="0">
                <a:solidFill>
                  <a:srgbClr val="800000"/>
                </a:solidFill>
              </a:rPr>
              <a:t>is swallowed up in </a:t>
            </a:r>
            <a:r>
              <a:rPr lang="en-US" sz="2000" b="1" i="1" dirty="0" smtClean="0">
                <a:solidFill>
                  <a:srgbClr val="800000"/>
                </a:solidFill>
              </a:rPr>
              <a:t>victory</a:t>
            </a:r>
            <a:r>
              <a:rPr lang="en-US" sz="2000" i="1" dirty="0" smtClean="0">
                <a:solidFill>
                  <a:srgbClr val="800000"/>
                </a:solidFill>
              </a:rPr>
              <a:t>.  </a:t>
            </a:r>
            <a:r>
              <a:rPr lang="en-US" sz="2000" b="1" i="1" dirty="0" smtClean="0">
                <a:solidFill>
                  <a:srgbClr val="800000"/>
                </a:solidFill>
              </a:rPr>
              <a:t>O </a:t>
            </a:r>
            <a:r>
              <a:rPr lang="en-US" sz="2000" b="1" i="1" u="sng" dirty="0">
                <a:solidFill>
                  <a:srgbClr val="800000"/>
                </a:solidFill>
              </a:rPr>
              <a:t>Death</a:t>
            </a:r>
            <a:r>
              <a:rPr lang="en-US" sz="2000" b="1" i="1" dirty="0">
                <a:solidFill>
                  <a:srgbClr val="800000"/>
                </a:solidFill>
              </a:rPr>
              <a:t>, where is your sting</a:t>
            </a:r>
            <a:r>
              <a:rPr lang="en-US" sz="2000" i="1" dirty="0">
                <a:solidFill>
                  <a:srgbClr val="800000"/>
                </a:solidFill>
              </a:rPr>
              <a:t>? </a:t>
            </a:r>
            <a:r>
              <a:rPr lang="en-US" sz="2000" b="1" i="1" dirty="0">
                <a:solidFill>
                  <a:srgbClr val="800000"/>
                </a:solidFill>
              </a:rPr>
              <a:t>O </a:t>
            </a:r>
            <a:r>
              <a:rPr lang="en-US" sz="2000" b="1" i="1" u="sng" dirty="0">
                <a:solidFill>
                  <a:srgbClr val="800000"/>
                </a:solidFill>
              </a:rPr>
              <a:t>Hades</a:t>
            </a:r>
            <a:r>
              <a:rPr lang="en-US" sz="2000" b="1" i="1" dirty="0">
                <a:solidFill>
                  <a:srgbClr val="800000"/>
                </a:solidFill>
              </a:rPr>
              <a:t>, where is your victory</a:t>
            </a:r>
            <a:r>
              <a:rPr lang="en-US" sz="2000" i="1" dirty="0" smtClean="0">
                <a:solidFill>
                  <a:srgbClr val="800000"/>
                </a:solidFill>
              </a:rPr>
              <a:t>?”   </a:t>
            </a:r>
            <a:r>
              <a:rPr lang="en-US" sz="2000" i="1" dirty="0">
                <a:solidFill>
                  <a:srgbClr val="800000"/>
                </a:solidFill>
              </a:rPr>
              <a:t>The sting of death is sin, and the strength of sin is the law</a:t>
            </a:r>
            <a:r>
              <a:rPr lang="en-US" sz="2000" i="1" dirty="0" smtClean="0">
                <a:solidFill>
                  <a:srgbClr val="800000"/>
                </a:solidFill>
              </a:rPr>
              <a:t>.  </a:t>
            </a:r>
            <a:r>
              <a:rPr lang="en-US" sz="2000" i="1" dirty="0">
                <a:solidFill>
                  <a:srgbClr val="800000"/>
                </a:solidFill>
              </a:rPr>
              <a:t>But thanks be to </a:t>
            </a:r>
            <a:r>
              <a:rPr lang="en-US" sz="2000" b="1" i="1" dirty="0">
                <a:solidFill>
                  <a:srgbClr val="800000"/>
                </a:solidFill>
              </a:rPr>
              <a:t>God, who gives us the </a:t>
            </a:r>
            <a:r>
              <a:rPr lang="en-US" sz="2000" b="1" i="1" u="sng" dirty="0">
                <a:solidFill>
                  <a:srgbClr val="800000"/>
                </a:solidFill>
              </a:rPr>
              <a:t>victory through our Lord Jesus Christ</a:t>
            </a:r>
            <a:r>
              <a:rPr lang="en-US" sz="2000" i="1" dirty="0" smtClean="0">
                <a:solidFill>
                  <a:srgbClr val="800000"/>
                </a:solidFill>
              </a:rPr>
              <a:t>.</a:t>
            </a:r>
            <a:r>
              <a:rPr lang="en-US" sz="2000" i="1" dirty="0" smtClean="0"/>
              <a:t> </a:t>
            </a:r>
            <a:r>
              <a:rPr lang="en-US" sz="2000" dirty="0" smtClean="0"/>
              <a:t>(</a:t>
            </a:r>
            <a:r>
              <a:rPr lang="en-US" sz="2000" b="1" dirty="0" smtClean="0">
                <a:solidFill>
                  <a:srgbClr val="800000"/>
                </a:solidFill>
              </a:rPr>
              <a:t>1 Cor. 15:54-57</a:t>
            </a:r>
            <a:r>
              <a:rPr lang="en-US" sz="2000" dirty="0" smtClean="0"/>
              <a:t>)</a:t>
            </a:r>
          </a:p>
        </p:txBody>
      </p:sp>
    </p:spTree>
    <p:extLst>
      <p:ext uri="{BB962C8B-B14F-4D97-AF65-F5344CB8AC3E}">
        <p14:creationId xmlns:p14="http://schemas.microsoft.com/office/powerpoint/2010/main" val="319004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Eternal Condemnation</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14"/>
            </a:pPr>
            <a:r>
              <a:rPr lang="en-US" sz="2000" dirty="0"/>
              <a:t>Can any of these condemned entities return?  Are there any more remaining chances for forgiveness and second efforts at this point?  How do you know</a:t>
            </a:r>
            <a:r>
              <a:rPr lang="en-US" sz="2000" dirty="0" smtClean="0"/>
              <a:t>?</a:t>
            </a:r>
          </a:p>
          <a:p>
            <a:pPr marL="0" lvl="0" indent="0">
              <a:lnSpc>
                <a:spcPct val="97000"/>
              </a:lnSpc>
              <a:spcBef>
                <a:spcPts val="0"/>
              </a:spcBef>
              <a:buNone/>
            </a:pPr>
            <a:r>
              <a:rPr lang="en-US" sz="2000" i="1" dirty="0">
                <a:solidFill>
                  <a:srgbClr val="800000"/>
                </a:solidFill>
              </a:rPr>
              <a:t>Then Death and Hades were cast into the lake of fire. </a:t>
            </a:r>
            <a:r>
              <a:rPr lang="en-US" sz="2000" b="1" i="1" dirty="0">
                <a:solidFill>
                  <a:srgbClr val="800000"/>
                </a:solidFill>
              </a:rPr>
              <a:t>This is the </a:t>
            </a:r>
            <a:r>
              <a:rPr lang="en-US" sz="2000" b="1" i="1" u="sng" dirty="0">
                <a:solidFill>
                  <a:srgbClr val="800000"/>
                </a:solidFill>
              </a:rPr>
              <a:t>second death</a:t>
            </a:r>
            <a:r>
              <a:rPr lang="en-US" sz="2000" i="1" dirty="0" smtClean="0">
                <a:solidFill>
                  <a:srgbClr val="800000"/>
                </a:solidFill>
              </a:rPr>
              <a:t>.  And </a:t>
            </a:r>
            <a:r>
              <a:rPr lang="en-US" sz="2000" i="1" dirty="0">
                <a:solidFill>
                  <a:srgbClr val="800000"/>
                </a:solidFill>
              </a:rPr>
              <a:t>anyone </a:t>
            </a:r>
            <a:r>
              <a:rPr lang="en-US" sz="2000" b="1" i="1" dirty="0">
                <a:solidFill>
                  <a:srgbClr val="800000"/>
                </a:solidFill>
              </a:rPr>
              <a:t>not found written in the Book of Life was </a:t>
            </a:r>
            <a:r>
              <a:rPr lang="en-US" sz="2000" b="1" i="1" u="sng" dirty="0">
                <a:solidFill>
                  <a:srgbClr val="800000"/>
                </a:solidFill>
              </a:rPr>
              <a:t>cast into the lake of fire</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20:14-15</a:t>
            </a:r>
            <a:r>
              <a:rPr lang="en-US" sz="2000" dirty="0" smtClean="0"/>
              <a:t>)</a:t>
            </a:r>
          </a:p>
          <a:p>
            <a:pPr>
              <a:lnSpc>
                <a:spcPct val="97000"/>
              </a:lnSpc>
              <a:spcBef>
                <a:spcPts val="0"/>
              </a:spcBef>
            </a:pPr>
            <a:r>
              <a:rPr lang="en-US" sz="2000" dirty="0" smtClean="0"/>
              <a:t>No – after death, only judgment (</a:t>
            </a:r>
            <a:r>
              <a:rPr lang="en-US" sz="2000" b="1" dirty="0" smtClean="0">
                <a:solidFill>
                  <a:srgbClr val="800000"/>
                </a:solidFill>
              </a:rPr>
              <a:t>Hebrews 9:27</a:t>
            </a:r>
            <a:r>
              <a:rPr lang="en-US" sz="2000" dirty="0" smtClean="0"/>
              <a:t>).</a:t>
            </a:r>
          </a:p>
          <a:p>
            <a:pPr>
              <a:lnSpc>
                <a:spcPct val="97000"/>
              </a:lnSpc>
              <a:spcBef>
                <a:spcPts val="0"/>
              </a:spcBef>
            </a:pPr>
            <a:r>
              <a:rPr lang="en-US" sz="2000" dirty="0" smtClean="0"/>
              <a:t>This is the same place that holds the Devil, the Capital of Rome, the Roman Empire, and the Religion of Rome.  Can they come back?</a:t>
            </a:r>
          </a:p>
          <a:p>
            <a:pPr>
              <a:lnSpc>
                <a:spcPct val="97000"/>
              </a:lnSpc>
              <a:spcBef>
                <a:spcPts val="0"/>
              </a:spcBef>
            </a:pPr>
            <a:r>
              <a:rPr lang="en-US" sz="2000" dirty="0" smtClean="0"/>
              <a:t>Heaven and hell coexist for eternity:</a:t>
            </a:r>
          </a:p>
          <a:p>
            <a:pPr lvl="1">
              <a:lnSpc>
                <a:spcPct val="97000"/>
              </a:lnSpc>
              <a:spcBef>
                <a:spcPts val="0"/>
              </a:spcBef>
            </a:pPr>
            <a:r>
              <a:rPr lang="en-US" sz="1600" dirty="0" smtClean="0"/>
              <a:t>Punishment last as long as reward (</a:t>
            </a:r>
            <a:r>
              <a:rPr lang="en-US" sz="1600" b="1" dirty="0" smtClean="0">
                <a:solidFill>
                  <a:srgbClr val="800000"/>
                </a:solidFill>
              </a:rPr>
              <a:t>Matthew 25:41, 46; Mark 9:43-48; Revelation 14:9-11</a:t>
            </a:r>
            <a:r>
              <a:rPr lang="en-US" sz="1600" dirty="0" smtClean="0"/>
              <a:t>).</a:t>
            </a:r>
          </a:p>
          <a:p>
            <a:pPr lvl="1">
              <a:lnSpc>
                <a:spcPct val="97000"/>
              </a:lnSpc>
              <a:spcBef>
                <a:spcPts val="0"/>
              </a:spcBef>
            </a:pPr>
            <a:r>
              <a:rPr lang="en-US" sz="1600" dirty="0" smtClean="0"/>
              <a:t>Righteous serve God </a:t>
            </a:r>
            <a:r>
              <a:rPr lang="en-US" sz="1600" i="1" dirty="0" smtClean="0">
                <a:solidFill>
                  <a:srgbClr val="800000"/>
                </a:solidFill>
              </a:rPr>
              <a:t>“day and night”</a:t>
            </a:r>
            <a:r>
              <a:rPr lang="en-US" sz="1600" dirty="0" smtClean="0"/>
              <a:t> . Wicked have no relief </a:t>
            </a:r>
            <a:r>
              <a:rPr lang="en-US" sz="1600" i="1" dirty="0" smtClean="0">
                <a:solidFill>
                  <a:srgbClr val="800000"/>
                </a:solidFill>
              </a:rPr>
              <a:t>“day and night”</a:t>
            </a:r>
            <a:r>
              <a:rPr lang="en-US" sz="1600" i="1" dirty="0" smtClean="0"/>
              <a:t> </a:t>
            </a:r>
            <a:r>
              <a:rPr lang="en-US" sz="1600" dirty="0" smtClean="0"/>
              <a:t>(</a:t>
            </a:r>
            <a:r>
              <a:rPr lang="en-US" sz="1600" b="1" dirty="0" smtClean="0">
                <a:solidFill>
                  <a:srgbClr val="800000"/>
                </a:solidFill>
              </a:rPr>
              <a:t>Rev. 7:15; 14:11</a:t>
            </a:r>
            <a:r>
              <a:rPr lang="en-US" sz="1600" dirty="0" smtClean="0"/>
              <a:t>).</a:t>
            </a:r>
          </a:p>
          <a:p>
            <a:pPr lvl="1">
              <a:lnSpc>
                <a:spcPct val="97000"/>
              </a:lnSpc>
              <a:spcBef>
                <a:spcPts val="0"/>
              </a:spcBef>
            </a:pPr>
            <a:r>
              <a:rPr lang="en-US" sz="1600" dirty="0" smtClean="0"/>
              <a:t>Hell is place of </a:t>
            </a:r>
            <a:r>
              <a:rPr lang="en-US" sz="1600" i="1" dirty="0" smtClean="0">
                <a:solidFill>
                  <a:srgbClr val="800000"/>
                </a:solidFill>
              </a:rPr>
              <a:t>“outer darkness”</a:t>
            </a:r>
            <a:r>
              <a:rPr lang="en-US" sz="1600" dirty="0" smtClean="0"/>
              <a:t> . Heaven has </a:t>
            </a:r>
            <a:r>
              <a:rPr lang="en-US" sz="1600" i="1" dirty="0" smtClean="0">
                <a:solidFill>
                  <a:srgbClr val="800000"/>
                </a:solidFill>
              </a:rPr>
              <a:t>“no night”</a:t>
            </a:r>
            <a:r>
              <a:rPr lang="en-US" sz="1600" dirty="0" smtClean="0"/>
              <a:t> (</a:t>
            </a:r>
            <a:r>
              <a:rPr lang="en-US" sz="1600" b="1" dirty="0" smtClean="0">
                <a:solidFill>
                  <a:srgbClr val="800000"/>
                </a:solidFill>
              </a:rPr>
              <a:t>Mat. 10:28; 22:13; 25:30; Rev. 21:25</a:t>
            </a:r>
            <a:r>
              <a:rPr lang="en-US" sz="1600" dirty="0" smtClean="0"/>
              <a:t>).</a:t>
            </a:r>
          </a:p>
          <a:p>
            <a:pPr lvl="1">
              <a:lnSpc>
                <a:spcPct val="97000"/>
              </a:lnSpc>
              <a:spcBef>
                <a:spcPts val="0"/>
              </a:spcBef>
            </a:pPr>
            <a:r>
              <a:rPr lang="en-US" sz="1600" dirty="0" smtClean="0"/>
              <a:t>Since day is in heaven and night in hell, one continues as long as the other (</a:t>
            </a:r>
            <a:r>
              <a:rPr lang="en-US" sz="1600" dirty="0" err="1" smtClean="0"/>
              <a:t>Harkrider</a:t>
            </a:r>
            <a:r>
              <a:rPr lang="en-US" sz="1600" dirty="0" smtClean="0"/>
              <a:t>, 237).</a:t>
            </a:r>
          </a:p>
          <a:p>
            <a:pPr>
              <a:lnSpc>
                <a:spcPct val="97000"/>
              </a:lnSpc>
              <a:spcBef>
                <a:spcPts val="0"/>
              </a:spcBef>
            </a:pPr>
            <a:r>
              <a:rPr lang="en-US" sz="2000" dirty="0" smtClean="0"/>
              <a:t>Don’t forget the impartiality, mercy &amp; love of God (</a:t>
            </a:r>
            <a:r>
              <a:rPr lang="en-US" sz="2000" b="1" dirty="0" smtClean="0">
                <a:solidFill>
                  <a:srgbClr val="800000"/>
                </a:solidFill>
              </a:rPr>
              <a:t>Rm.2:11; 2Pt.3:9; 1Tm.2:3-4</a:t>
            </a:r>
            <a:r>
              <a:rPr lang="en-US" sz="2000" dirty="0" smtClean="0"/>
              <a:t>).</a:t>
            </a:r>
          </a:p>
          <a:p>
            <a:pPr>
              <a:lnSpc>
                <a:spcPct val="97000"/>
              </a:lnSpc>
              <a:spcBef>
                <a:spcPts val="0"/>
              </a:spcBef>
            </a:pPr>
            <a:r>
              <a:rPr lang="en-US" sz="2000" dirty="0" smtClean="0"/>
              <a:t>Discuss meaning of the </a:t>
            </a:r>
            <a:r>
              <a:rPr lang="en-US" sz="2000" i="1" dirty="0" smtClean="0">
                <a:solidFill>
                  <a:srgbClr val="800000"/>
                </a:solidFill>
              </a:rPr>
              <a:t>“second death”</a:t>
            </a:r>
            <a:r>
              <a:rPr lang="en-US" sz="2000" dirty="0" smtClean="0"/>
              <a:t> with </a:t>
            </a:r>
            <a:r>
              <a:rPr lang="en-US" sz="2000" b="1" dirty="0" smtClean="0">
                <a:solidFill>
                  <a:srgbClr val="800000"/>
                </a:solidFill>
              </a:rPr>
              <a:t>21:8</a:t>
            </a:r>
            <a:r>
              <a:rPr lang="en-US" sz="2000" dirty="0" smtClean="0"/>
              <a:t>.</a:t>
            </a:r>
          </a:p>
        </p:txBody>
      </p:sp>
    </p:spTree>
    <p:extLst>
      <p:ext uri="{BB962C8B-B14F-4D97-AF65-F5344CB8AC3E}">
        <p14:creationId xmlns:p14="http://schemas.microsoft.com/office/powerpoint/2010/main" val="93871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22 – </a:t>
            </a:r>
            <a:r>
              <a:rPr lang="en-US" sz="1800" dirty="0" smtClean="0"/>
              <a:t>New Heaven, Earth, and Jerusalem</a:t>
            </a:r>
            <a:endParaRPr lang="en-US" sz="1800" b="1" dirty="0"/>
          </a:p>
        </p:txBody>
      </p:sp>
    </p:spTree>
    <p:extLst>
      <p:ext uri="{BB962C8B-B14F-4D97-AF65-F5344CB8AC3E}">
        <p14:creationId xmlns:p14="http://schemas.microsoft.com/office/powerpoint/2010/main" val="1618967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New Heaven and</a:t>
            </a:r>
          </a:p>
          <a:p>
            <a:r>
              <a:rPr lang="en-US" dirty="0" smtClean="0"/>
              <a:t>the New Earth</a:t>
            </a:r>
          </a:p>
          <a:p>
            <a:r>
              <a:rPr lang="en-US" dirty="0" smtClean="0"/>
              <a:t>Revelation 21:1-8</a:t>
            </a:r>
            <a:endParaRPr lang="en-US" dirty="0"/>
          </a:p>
        </p:txBody>
      </p:sp>
    </p:spTree>
    <p:extLst>
      <p:ext uri="{BB962C8B-B14F-4D97-AF65-F5344CB8AC3E}">
        <p14:creationId xmlns:p14="http://schemas.microsoft.com/office/powerpoint/2010/main" val="3914524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Heaven and a New Earth”</a:t>
            </a:r>
            <a:endParaRPr lang="en-US" dirty="0"/>
          </a:p>
        </p:txBody>
      </p:sp>
      <p:sp>
        <p:nvSpPr>
          <p:cNvPr id="3" name="Content Placeholder 2"/>
          <p:cNvSpPr>
            <a:spLocks noGrp="1"/>
          </p:cNvSpPr>
          <p:nvPr>
            <p:ph sz="quarter" idx="10"/>
          </p:nvPr>
        </p:nvSpPr>
        <p:spPr/>
        <p:txBody>
          <a:bodyPr/>
          <a:lstStyle/>
          <a:p>
            <a:pPr marL="0" lvl="0" indent="0">
              <a:buNone/>
            </a:pPr>
            <a:r>
              <a:rPr lang="en-US" sz="1800" i="1" dirty="0" smtClean="0">
                <a:solidFill>
                  <a:srgbClr val="800000"/>
                </a:solidFill>
              </a:rPr>
              <a:t>Now I saw </a:t>
            </a:r>
            <a:r>
              <a:rPr lang="en-US" sz="1800" b="1" i="1" dirty="0" smtClean="0">
                <a:solidFill>
                  <a:srgbClr val="800000"/>
                </a:solidFill>
              </a:rPr>
              <a:t>a new heaven and a new earth, for the first heaven and the first earth had </a:t>
            </a:r>
            <a:r>
              <a:rPr lang="en-US" sz="1800" b="1" i="1" u="sng" dirty="0" smtClean="0">
                <a:solidFill>
                  <a:srgbClr val="800000"/>
                </a:solidFill>
              </a:rPr>
              <a:t>passed away</a:t>
            </a:r>
            <a:r>
              <a:rPr lang="en-US" sz="1800" i="1" dirty="0" smtClean="0">
                <a:solidFill>
                  <a:srgbClr val="800000"/>
                </a:solidFill>
              </a:rPr>
              <a:t>. Also there was </a:t>
            </a:r>
            <a:r>
              <a:rPr lang="en-US" sz="1800" b="1" i="1" dirty="0" smtClean="0">
                <a:solidFill>
                  <a:srgbClr val="800000"/>
                </a:solidFill>
              </a:rPr>
              <a:t>no more sea</a:t>
            </a:r>
            <a:r>
              <a:rPr lang="en-US" sz="1800" i="1" dirty="0" smtClean="0">
                <a:solidFill>
                  <a:srgbClr val="800000"/>
                </a:solidFill>
              </a:rPr>
              <a:t>. </a:t>
            </a:r>
            <a:r>
              <a:rPr lang="en-US" sz="1800" dirty="0" smtClean="0"/>
              <a:t>(</a:t>
            </a:r>
            <a:r>
              <a:rPr lang="en-US" sz="1800" b="1" dirty="0" smtClean="0">
                <a:solidFill>
                  <a:srgbClr val="800000"/>
                </a:solidFill>
              </a:rPr>
              <a:t>Revelation 21:1</a:t>
            </a:r>
            <a:r>
              <a:rPr lang="en-US" sz="1800" dirty="0" smtClean="0"/>
              <a:t>)</a:t>
            </a:r>
          </a:p>
          <a:p>
            <a:pPr marL="346075" lvl="0" indent="-346075">
              <a:buFont typeface="+mj-lt"/>
              <a:buAutoNum type="arabicPeriod"/>
            </a:pPr>
            <a:r>
              <a:rPr lang="en-US" sz="1800" dirty="0" smtClean="0"/>
              <a:t>Why </a:t>
            </a:r>
            <a:r>
              <a:rPr lang="en-US" sz="1800" dirty="0"/>
              <a:t>is a </a:t>
            </a:r>
            <a:r>
              <a:rPr lang="en-US" sz="1800" i="1" dirty="0">
                <a:solidFill>
                  <a:srgbClr val="800000"/>
                </a:solidFill>
              </a:rPr>
              <a:t>“new heaven and new earth”</a:t>
            </a:r>
            <a:r>
              <a:rPr lang="en-US" sz="1800" dirty="0"/>
              <a:t> required?  What is the significance of there being </a:t>
            </a:r>
            <a:r>
              <a:rPr lang="en-US" sz="1800" i="1" dirty="0">
                <a:solidFill>
                  <a:srgbClr val="800000"/>
                </a:solidFill>
              </a:rPr>
              <a:t>“no more sea”</a:t>
            </a:r>
            <a:r>
              <a:rPr lang="en-US" sz="1800" dirty="0"/>
              <a:t>?</a:t>
            </a:r>
            <a:endParaRPr lang="en-US" sz="1800" dirty="0" smtClean="0"/>
          </a:p>
          <a:p>
            <a:r>
              <a:rPr lang="en-US" sz="1800" dirty="0" smtClean="0"/>
              <a:t>Old </a:t>
            </a:r>
            <a:r>
              <a:rPr lang="en-US" sz="1800" dirty="0" smtClean="0"/>
              <a:t>heaven and earth represent corruption – spiritual and physical (</a:t>
            </a:r>
            <a:r>
              <a:rPr lang="en-US" sz="1800" b="1" dirty="0" smtClean="0">
                <a:solidFill>
                  <a:srgbClr val="800000"/>
                </a:solidFill>
              </a:rPr>
              <a:t>Leviticus 18:25-28; 1 Corinthians 15:49-55; 2 Peter 3:7-13</a:t>
            </a:r>
            <a:r>
              <a:rPr lang="en-US" sz="1800" dirty="0" smtClean="0"/>
              <a:t>).</a:t>
            </a:r>
          </a:p>
          <a:p>
            <a:pPr marL="0" indent="0">
              <a:spcBef>
                <a:spcPts val="0"/>
              </a:spcBef>
              <a:buNone/>
            </a:pPr>
            <a:r>
              <a:rPr lang="en-US" sz="1800" i="1" dirty="0">
                <a:solidFill>
                  <a:srgbClr val="800000"/>
                </a:solidFill>
              </a:rPr>
              <a:t>For behold, </a:t>
            </a:r>
            <a:r>
              <a:rPr lang="en-US" sz="1800" b="1" i="1" dirty="0">
                <a:solidFill>
                  <a:srgbClr val="800000"/>
                </a:solidFill>
              </a:rPr>
              <a:t>I create new heavens and a new earth</a:t>
            </a:r>
            <a:r>
              <a:rPr lang="en-US" sz="1800" i="1" dirty="0">
                <a:solidFill>
                  <a:srgbClr val="800000"/>
                </a:solidFill>
              </a:rPr>
              <a:t>; And the </a:t>
            </a:r>
            <a:r>
              <a:rPr lang="en-US" sz="1800" b="1" i="1" dirty="0">
                <a:solidFill>
                  <a:srgbClr val="800000"/>
                </a:solidFill>
              </a:rPr>
              <a:t>former shall not be remembered </a:t>
            </a:r>
            <a:r>
              <a:rPr lang="en-US" sz="1800" i="1" dirty="0">
                <a:solidFill>
                  <a:srgbClr val="800000"/>
                </a:solidFill>
              </a:rPr>
              <a:t>or come to mind. But be glad and rejoice forever in what I create; For behold, </a:t>
            </a:r>
            <a:r>
              <a:rPr lang="en-US" sz="1800" b="1" i="1" dirty="0">
                <a:solidFill>
                  <a:srgbClr val="800000"/>
                </a:solidFill>
              </a:rPr>
              <a:t>I create Jerusalem as a rejoicing</a:t>
            </a:r>
            <a:r>
              <a:rPr lang="en-US" sz="1800" i="1" dirty="0">
                <a:solidFill>
                  <a:srgbClr val="800000"/>
                </a:solidFill>
              </a:rPr>
              <a:t>, And her people a joy. … Then they shall bring all your brethren for an offering to the LORD out of all nations … to My holy mountain Jerusalem … And I will also take some of them for priests and Levites,” says the LORD.  For as </a:t>
            </a:r>
            <a:r>
              <a:rPr lang="en-US" sz="1800" b="1" i="1" dirty="0">
                <a:solidFill>
                  <a:srgbClr val="800000"/>
                </a:solidFill>
              </a:rPr>
              <a:t>the new heavens and the new earth Which I will make shall remain before Me</a:t>
            </a:r>
            <a:r>
              <a:rPr lang="en-US" sz="1800" i="1" dirty="0">
                <a:solidFill>
                  <a:srgbClr val="800000"/>
                </a:solidFill>
              </a:rPr>
              <a:t>,” says the LORD, “So shall your descendants and your name remain.” </a:t>
            </a:r>
            <a:r>
              <a:rPr lang="en-US" sz="1800" dirty="0"/>
              <a:t>(</a:t>
            </a:r>
            <a:r>
              <a:rPr lang="en-US" sz="1800" b="1" dirty="0">
                <a:solidFill>
                  <a:srgbClr val="800000"/>
                </a:solidFill>
              </a:rPr>
              <a:t>Isaiah 65:17-18; 66:20-22</a:t>
            </a:r>
            <a:r>
              <a:rPr lang="en-US" sz="1800" dirty="0"/>
              <a:t>)</a:t>
            </a:r>
          </a:p>
          <a:p>
            <a:pPr>
              <a:spcBef>
                <a:spcPts val="0"/>
              </a:spcBef>
            </a:pPr>
            <a:r>
              <a:rPr lang="en-US" sz="1800" dirty="0"/>
              <a:t>Refers to the sweeping changes introduced by Messianic kingdom – applied to </a:t>
            </a:r>
            <a:r>
              <a:rPr lang="en-US" sz="1800" dirty="0" smtClean="0"/>
              <a:t>end time.</a:t>
            </a:r>
          </a:p>
          <a:p>
            <a:pPr>
              <a:spcBef>
                <a:spcPts val="0"/>
              </a:spcBef>
            </a:pPr>
            <a:r>
              <a:rPr lang="en-US" sz="1800" dirty="0" smtClean="0"/>
              <a:t>Sea? Either </a:t>
            </a:r>
            <a:r>
              <a:rPr lang="en-US" sz="1800" dirty="0" smtClean="0"/>
              <a:t>likely no more barrier to God (no death, </a:t>
            </a:r>
            <a:r>
              <a:rPr lang="en-US" sz="1800" b="1" dirty="0" smtClean="0">
                <a:solidFill>
                  <a:srgbClr val="800000"/>
                </a:solidFill>
              </a:rPr>
              <a:t>4:6; 15:2</a:t>
            </a:r>
            <a:r>
              <a:rPr lang="en-US" sz="1800" dirty="0" smtClean="0"/>
              <a:t>) or possibly no society (</a:t>
            </a:r>
            <a:r>
              <a:rPr lang="en-US" sz="1800" b="1" dirty="0" smtClean="0">
                <a:solidFill>
                  <a:srgbClr val="800000"/>
                </a:solidFill>
              </a:rPr>
              <a:t>13:1</a:t>
            </a:r>
            <a:r>
              <a:rPr lang="en-US" sz="1800" dirty="0" smtClean="0"/>
              <a:t>).</a:t>
            </a:r>
          </a:p>
        </p:txBody>
      </p:sp>
    </p:spTree>
    <p:extLst>
      <p:ext uri="{BB962C8B-B14F-4D97-AF65-F5344CB8AC3E}">
        <p14:creationId xmlns:p14="http://schemas.microsoft.com/office/powerpoint/2010/main" val="7326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37677</TotalTime>
  <Words>8011</Words>
  <Application>Microsoft Office PowerPoint</Application>
  <PresentationFormat>On-screen Show (16:9)</PresentationFormat>
  <Paragraphs>343</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Trebuchet MS</vt:lpstr>
      <vt:lpstr>Impact</vt:lpstr>
      <vt:lpstr>Times New Roman</vt:lpstr>
      <vt:lpstr>Wingdings</vt:lpstr>
      <vt:lpstr>the_lion_of_the_tribe_of_judah-still-16x9</vt:lpstr>
      <vt:lpstr>Revelation Defending God and Encouraging His Saints</vt:lpstr>
      <vt:lpstr>PowerPoint Presentation</vt:lpstr>
      <vt:lpstr>The Great White Throne</vt:lpstr>
      <vt:lpstr>The Canon</vt:lpstr>
      <vt:lpstr>Death’s Death</vt:lpstr>
      <vt:lpstr>Eternal Condemnation</vt:lpstr>
      <vt:lpstr>Revelation Defending God and Encouraging His Saints</vt:lpstr>
      <vt:lpstr>PowerPoint Presentation</vt:lpstr>
      <vt:lpstr>“A New Heaven and a New Earth”</vt:lpstr>
      <vt:lpstr>“Look for New Heavens and New Earth”</vt:lpstr>
      <vt:lpstr>New Jerusalem and Its Tabernacle</vt:lpstr>
      <vt:lpstr>The End of Anguish</vt:lpstr>
      <vt:lpstr>The Promise for Those Who Overcome</vt:lpstr>
      <vt:lpstr>The Lake of Fire and Brimstone</vt:lpstr>
      <vt:lpstr>The Second Death</vt:lpstr>
      <vt:lpstr>PowerPoint Presentation</vt:lpstr>
      <vt:lpstr>“The Great City, Holy Jerusalem”</vt:lpstr>
      <vt:lpstr>The City Four-Square</vt:lpstr>
      <vt:lpstr>The City Four-Square</vt:lpstr>
      <vt:lpstr>The City Four-Square</vt:lpstr>
      <vt:lpstr>The City Four-Square</vt:lpstr>
      <vt:lpstr>The City Four-Square</vt:lpstr>
      <vt:lpstr>No Temple, Sun, or Moon?</vt:lpstr>
      <vt:lpstr>Land of Eternal Day</vt:lpstr>
      <vt:lpstr>The Glory and Honor of Nations</vt:lpstr>
      <vt:lpstr>A Pure, Holy City</vt:lpstr>
      <vt:lpstr>Church or Heaven?</vt:lpstr>
      <vt:lpstr>Revelation Defending God and Encouraging His Saints</vt:lpstr>
      <vt:lpstr>PowerPoint Presentation</vt:lpstr>
      <vt:lpstr>The River of Life</vt:lpstr>
      <vt:lpstr>The Tree of Life</vt:lpstr>
      <vt:lpstr>Better than Eden</vt:lpstr>
      <vt:lpstr>An Untied Loose End?</vt:lpstr>
      <vt:lpstr>PowerPoint Presentation</vt:lpstr>
      <vt:lpstr>“Faithful and True”</vt:lpstr>
      <vt:lpstr>“Must Shortly Take Place”</vt:lpstr>
      <vt:lpstr>“Keep the Words of this Book”</vt:lpstr>
      <vt:lpstr>John Worships the Angel – Again</vt:lpstr>
      <vt:lpstr>“Do Not Seal – Time is at Hand”</vt:lpstr>
      <vt:lpstr>“Be Unjust Still, Filthy Still”</vt:lpstr>
      <vt:lpstr>“I Am Coming Quickly”</vt:lpstr>
      <vt:lpstr>Unescapable, Imminent Judgement</vt:lpstr>
      <vt:lpstr>Jesus, the Spirit, and the Bride Invite</vt:lpstr>
      <vt:lpstr>“Do Not Add To … Or Take Away”</vt:lpstr>
      <vt:lpstr>“I Am Coming Quickly” – Again</vt:lpstr>
      <vt:lpstr>Bonus:  The Seven Blessings</vt:lpstr>
      <vt:lpstr>Bonus:  The Seven Blessings</vt:lpstr>
      <vt:lpstr>Lessons? Overall and Specific?</vt:lpstr>
      <vt:lpstr>Lessons? Overall and Specific?</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C. Trevor Bowen</cp:lastModifiedBy>
  <cp:revision>5323</cp:revision>
  <cp:lastPrinted>2017-07-18T04:25:36Z</cp:lastPrinted>
  <dcterms:created xsi:type="dcterms:W3CDTF">2017-04-01T00:42:32Z</dcterms:created>
  <dcterms:modified xsi:type="dcterms:W3CDTF">2017-08-14T00:10:12Z</dcterms:modified>
</cp:coreProperties>
</file>