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61"/>
  </p:notesMasterIdLst>
  <p:sldIdLst>
    <p:sldId id="256" r:id="rId3"/>
    <p:sldId id="257" r:id="rId4"/>
    <p:sldId id="258" r:id="rId5"/>
    <p:sldId id="261" r:id="rId6"/>
    <p:sldId id="262" r:id="rId7"/>
    <p:sldId id="526" r:id="rId8"/>
    <p:sldId id="527" r:id="rId9"/>
    <p:sldId id="489" r:id="rId10"/>
    <p:sldId id="273" r:id="rId11"/>
    <p:sldId id="276" r:id="rId12"/>
    <p:sldId id="491" r:id="rId13"/>
    <p:sldId id="275" r:id="rId14"/>
    <p:sldId id="283" r:id="rId15"/>
    <p:sldId id="288" r:id="rId16"/>
    <p:sldId id="532" r:id="rId17"/>
    <p:sldId id="533" r:id="rId18"/>
    <p:sldId id="493" r:id="rId19"/>
    <p:sldId id="289" r:id="rId20"/>
    <p:sldId id="494" r:id="rId21"/>
    <p:sldId id="292" r:id="rId22"/>
    <p:sldId id="302" r:id="rId23"/>
    <p:sldId id="294" r:id="rId24"/>
    <p:sldId id="305" r:id="rId25"/>
    <p:sldId id="307" r:id="rId26"/>
    <p:sldId id="528" r:id="rId27"/>
    <p:sldId id="500" r:id="rId28"/>
    <p:sldId id="310" r:id="rId29"/>
    <p:sldId id="312" r:id="rId30"/>
    <p:sldId id="318" r:id="rId31"/>
    <p:sldId id="321" r:id="rId32"/>
    <p:sldId id="328" r:id="rId33"/>
    <p:sldId id="340" r:id="rId34"/>
    <p:sldId id="529" r:id="rId35"/>
    <p:sldId id="531" r:id="rId36"/>
    <p:sldId id="502" r:id="rId37"/>
    <p:sldId id="504" r:id="rId38"/>
    <p:sldId id="534" r:id="rId39"/>
    <p:sldId id="351" r:id="rId40"/>
    <p:sldId id="353" r:id="rId41"/>
    <p:sldId id="355" r:id="rId42"/>
    <p:sldId id="358" r:id="rId43"/>
    <p:sldId id="364" r:id="rId44"/>
    <p:sldId id="535" r:id="rId45"/>
    <p:sldId id="530" r:id="rId46"/>
    <p:sldId id="370" r:id="rId47"/>
    <p:sldId id="515" r:id="rId48"/>
    <p:sldId id="516" r:id="rId49"/>
    <p:sldId id="517" r:id="rId50"/>
    <p:sldId id="375" r:id="rId51"/>
    <p:sldId id="377" r:id="rId52"/>
    <p:sldId id="522" r:id="rId53"/>
    <p:sldId id="378" r:id="rId54"/>
    <p:sldId id="379" r:id="rId55"/>
    <p:sldId id="523" r:id="rId56"/>
    <p:sldId id="383" r:id="rId57"/>
    <p:sldId id="388" r:id="rId58"/>
    <p:sldId id="575" r:id="rId59"/>
    <p:sldId id="390" r:id="rId60"/>
  </p:sldIdLst>
  <p:sldSz cx="12192000" cy="6858000"/>
  <p:notesSz cx="7102475" cy="9388475"/>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ndara" panose="020E0502030303020204" pitchFamily="34" charset="0"/>
        <a:ea typeface="+mn-ea"/>
        <a:cs typeface="Arial" panose="020B0604020202020204" pitchFamily="34" charset="0"/>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ndara" panose="020E0502030303020204" pitchFamily="34" charset="0"/>
        <a:ea typeface="+mn-ea"/>
        <a:cs typeface="Arial" panose="020B0604020202020204" pitchFamily="34" charset="0"/>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ndara" panose="020E0502030303020204" pitchFamily="34" charset="0"/>
        <a:ea typeface="+mn-ea"/>
        <a:cs typeface="Arial" panose="020B0604020202020204" pitchFamily="34" charset="0"/>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ndara" panose="020E0502030303020204" pitchFamily="34" charset="0"/>
        <a:ea typeface="+mn-ea"/>
        <a:cs typeface="Arial" panose="020B0604020202020204" pitchFamily="34" charset="0"/>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ndara" panose="020E0502030303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Candara" panose="020E0502030303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Candara" panose="020E0502030303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Candara" panose="020E0502030303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4D2C"/>
    <a:srgbClr val="5F5F5F"/>
    <a:srgbClr val="482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9" d="100"/>
          <a:sy n="109" d="100"/>
        </p:scale>
        <p:origin x="552" y="10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75" d="100"/>
        <a:sy n="75" d="100"/>
      </p:scale>
      <p:origin x="0" y="-6030"/>
    </p:cViewPr>
  </p:sorterViewPr>
  <p:notesViewPr>
    <p:cSldViewPr showGuides="1">
      <p:cViewPr varScale="1">
        <p:scale>
          <a:sx n="59" d="100"/>
          <a:sy n="59" d="100"/>
        </p:scale>
        <p:origin x="-175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F0E77541-AEB3-45EC-B0EE-A8395ADCE4BC}"/>
              </a:ext>
            </a:extLst>
          </p:cNvPr>
          <p:cNvSpPr>
            <a:spLocks noGrp="1" noRot="1" noChangeAspect="1" noChangeArrowheads="1"/>
          </p:cNvSpPr>
          <p:nvPr>
            <p:ph type="sldImg"/>
          </p:nvPr>
        </p:nvSpPr>
        <p:spPr bwMode="auto">
          <a:xfrm>
            <a:off x="0" y="71437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7170" name="Rectangle 2">
            <a:extLst>
              <a:ext uri="{FF2B5EF4-FFF2-40B4-BE49-F238E27FC236}">
                <a16:creationId xmlns:a16="http://schemas.microsoft.com/office/drawing/2014/main" id="{157BF038-F802-40E4-8858-CF89FB4E5273}"/>
              </a:ext>
            </a:extLst>
          </p:cNvPr>
          <p:cNvSpPr>
            <a:spLocks noGrp="1" noChangeArrowheads="1"/>
          </p:cNvSpPr>
          <p:nvPr>
            <p:ph type="body"/>
          </p:nvPr>
        </p:nvSpPr>
        <p:spPr bwMode="auto">
          <a:xfrm>
            <a:off x="710248" y="4459526"/>
            <a:ext cx="5680336" cy="4223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9C8E5FD7-B081-4B2B-ADDE-35529D1773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6D61319-0B9C-4ADA-AF71-12287828732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B74F9B35-012A-486F-8D7B-EBDD304EB998}"/>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a:extLst>
              <a:ext uri="{FF2B5EF4-FFF2-40B4-BE49-F238E27FC236}">
                <a16:creationId xmlns:a16="http://schemas.microsoft.com/office/drawing/2014/main" id="{C9F8676A-3897-440E-925C-263AB68DE611}"/>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7AE1BCDE-B09F-45B3-8E19-FCF07020E109}"/>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C064D325-8243-4822-96C7-3F5313D1F0AE}"/>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0116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06FD1F17-3B6C-4722-817F-5F12586E7ECB}"/>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a:extLst>
              <a:ext uri="{FF2B5EF4-FFF2-40B4-BE49-F238E27FC236}">
                <a16:creationId xmlns:a16="http://schemas.microsoft.com/office/drawing/2014/main" id="{5BD79BB2-E784-4832-A197-1E95B1043CF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A8C43F47-E9F8-487F-9171-2AE0333409C9}"/>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1BC00F18-8B9A-4814-851F-0AC0CB2AB6AA}"/>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6F4CBB47-ECA4-4B36-9D9E-5DB882D29AFE}"/>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FBE8B075-CADD-4A15-B6E2-63F1F35542E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6F4CBB47-ECA4-4B36-9D9E-5DB882D29AFE}"/>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FBE8B075-CADD-4A15-B6E2-63F1F35542E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3898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B8C82C10-24CE-422E-B6A2-6493E6ECD334}"/>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08F09743-5228-4533-882B-B84DBC79B1C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5322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65116203-806B-4076-A2CE-C883BB7B04D8}"/>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a:extLst>
              <a:ext uri="{FF2B5EF4-FFF2-40B4-BE49-F238E27FC236}">
                <a16:creationId xmlns:a16="http://schemas.microsoft.com/office/drawing/2014/main" id="{8086E0C9-D141-43E0-A63F-CE93F8AFBBF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2828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B8C82C10-24CE-422E-B6A2-6493E6ECD334}"/>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08F09743-5228-4533-882B-B84DBC79B1C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DDABD0B6-FE20-41D7-B7EC-F86DC2D7BFC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F87D56DF-E7E6-4B23-B3FD-B70B6B323185}"/>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6444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0E64ED1B-EAFC-4D5A-B678-31ABCE28DEA9}"/>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051CFC4B-2144-4A21-9D6B-D39C160DB43D}"/>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7857C59A-7A74-465B-95E3-5EE9BA2D22A0}"/>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a:extLst>
              <a:ext uri="{FF2B5EF4-FFF2-40B4-BE49-F238E27FC236}">
                <a16:creationId xmlns:a16="http://schemas.microsoft.com/office/drawing/2014/main" id="{BEC97C0B-D142-48A4-B82B-1C9A115A73BC}"/>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59813F18-D8BE-46DF-B859-BA4820A024C9}"/>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a:extLst>
              <a:ext uri="{FF2B5EF4-FFF2-40B4-BE49-F238E27FC236}">
                <a16:creationId xmlns:a16="http://schemas.microsoft.com/office/drawing/2014/main" id="{001C7A9F-3B47-44D3-96AA-EE7E184C700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E2C275A8-186D-4992-BB3A-26CCBCF542D0}"/>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a:extLst>
              <a:ext uri="{FF2B5EF4-FFF2-40B4-BE49-F238E27FC236}">
                <a16:creationId xmlns:a16="http://schemas.microsoft.com/office/drawing/2014/main" id="{3ADC5F4B-672A-4C3B-8749-998041F489EC}"/>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1FBDD126-D9B8-437E-B54A-AAC8812621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a:extLst>
              <a:ext uri="{FF2B5EF4-FFF2-40B4-BE49-F238E27FC236}">
                <a16:creationId xmlns:a16="http://schemas.microsoft.com/office/drawing/2014/main" id="{A3862A53-AD9E-493B-BAE8-6B7F96251A4F}"/>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47C838BD-C8CA-47C1-B3A6-E671D22CE69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a:extLst>
              <a:ext uri="{FF2B5EF4-FFF2-40B4-BE49-F238E27FC236}">
                <a16:creationId xmlns:a16="http://schemas.microsoft.com/office/drawing/2014/main" id="{8899DC33-94EC-4FF9-BA9C-362258C34F9C}"/>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9C8E5FD7-B081-4B2B-ADDE-35529D1773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6D61319-0B9C-4ADA-AF71-12287828732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99029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13115251-DF50-41C3-B780-FE9941DD7FB1}"/>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0B730369-9BB2-4798-B996-F10BEB3DC01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7265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854C62E0-2AB6-403D-95AF-1A1DD2EC51E0}"/>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a:extLst>
              <a:ext uri="{FF2B5EF4-FFF2-40B4-BE49-F238E27FC236}">
                <a16:creationId xmlns:a16="http://schemas.microsoft.com/office/drawing/2014/main" id="{7C133739-C56B-4CA6-AC6C-BD1E65A008C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D494F83D-4730-431C-902C-A0F1E42622A3}"/>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a:extLst>
              <a:ext uri="{FF2B5EF4-FFF2-40B4-BE49-F238E27FC236}">
                <a16:creationId xmlns:a16="http://schemas.microsoft.com/office/drawing/2014/main" id="{D5E5FD06-4932-40F1-B6B4-83A85BB05736}"/>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18D673D4-4314-4768-8EEE-D45629A62A45}"/>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1289873F-06CC-4DAD-862A-53C3545AA86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69D17C45-48B1-4E68-BBAC-D05E68B15198}"/>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2987A088-4D2C-40DC-8BED-EB5EFDF8BC5C}"/>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AC4F527A-5C8C-4D8A-B25E-CAFB30270E0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a:extLst>
              <a:ext uri="{FF2B5EF4-FFF2-40B4-BE49-F238E27FC236}">
                <a16:creationId xmlns:a16="http://schemas.microsoft.com/office/drawing/2014/main" id="{A582D4A4-2C15-40F7-AB2D-5690F5AC963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C7B30263-59A1-478E-B296-A33F66F41011}"/>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a:extLst>
              <a:ext uri="{FF2B5EF4-FFF2-40B4-BE49-F238E27FC236}">
                <a16:creationId xmlns:a16="http://schemas.microsoft.com/office/drawing/2014/main" id="{8F9A2883-C62E-40D5-ABFA-DEF7028AF15E}"/>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BE9C083F-3790-4C7D-9EE4-9A1CA043F794}"/>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a:extLst>
              <a:ext uri="{FF2B5EF4-FFF2-40B4-BE49-F238E27FC236}">
                <a16:creationId xmlns:a16="http://schemas.microsoft.com/office/drawing/2014/main" id="{4CB60E91-D6FC-436F-A923-699D18D724A5}"/>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9C8E5FD7-B081-4B2B-ADDE-35529D1773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6D61319-0B9C-4ADA-AF71-12287828732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18214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13115251-DF50-41C3-B780-FE9941DD7FB1}"/>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0B730369-9BB2-4798-B996-F10BEB3DC01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60747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ACF6B8E5-DFE7-46AA-BEC7-4CB13309624F}"/>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FD2271E4-0677-4074-BD66-239A77DD6361}"/>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9664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ACF6B8E5-DFE7-46AA-BEC7-4CB13309624F}"/>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FD2271E4-0677-4074-BD66-239A77DD6361}"/>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6736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D1863E2F-F353-4308-9B11-7B53E72DDBAE}"/>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a:extLst>
              <a:ext uri="{FF2B5EF4-FFF2-40B4-BE49-F238E27FC236}">
                <a16:creationId xmlns:a16="http://schemas.microsoft.com/office/drawing/2014/main" id="{160FEF73-3E1A-49DD-81AF-1E86BCBB2AC3}"/>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E9AE59AE-A803-4F25-AE32-D1169B1F023B}"/>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a:extLst>
              <a:ext uri="{FF2B5EF4-FFF2-40B4-BE49-F238E27FC236}">
                <a16:creationId xmlns:a16="http://schemas.microsoft.com/office/drawing/2014/main" id="{FB988AB9-F9F7-4890-BAFB-328B2E1488A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5436981E-8F17-4BAE-A6F3-85C4E88C32C9}"/>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a:extLst>
              <a:ext uri="{FF2B5EF4-FFF2-40B4-BE49-F238E27FC236}">
                <a16:creationId xmlns:a16="http://schemas.microsoft.com/office/drawing/2014/main" id="{B268B6A5-E291-4028-AC6A-684AD1403B06}"/>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C2B45CC-ACD1-4DB1-A6CB-8E9DF7C40734}"/>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a:extLst>
              <a:ext uri="{FF2B5EF4-FFF2-40B4-BE49-F238E27FC236}">
                <a16:creationId xmlns:a16="http://schemas.microsoft.com/office/drawing/2014/main" id="{7C157757-0491-4F57-A357-FD1CB700A9B0}"/>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75C9C1B-7829-4704-86C7-93A9C3490724}"/>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DB7C612A-2439-4B9D-829A-0CD50C7C92D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B655DE27-51F9-4400-AF09-1586B8F6F85D}"/>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a:extLst>
              <a:ext uri="{FF2B5EF4-FFF2-40B4-BE49-F238E27FC236}">
                <a16:creationId xmlns:a16="http://schemas.microsoft.com/office/drawing/2014/main" id="{FF1ADB6C-6CEA-4FE6-B1F3-EC712BFEAE12}"/>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B655DE27-51F9-4400-AF09-1586B8F6F85D}"/>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a:extLst>
              <a:ext uri="{FF2B5EF4-FFF2-40B4-BE49-F238E27FC236}">
                <a16:creationId xmlns:a16="http://schemas.microsoft.com/office/drawing/2014/main" id="{FF1ADB6C-6CEA-4FE6-B1F3-EC712BFEAE12}"/>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01509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9C8E5FD7-B081-4B2B-ADDE-35529D1773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6D61319-0B9C-4ADA-AF71-12287828732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03769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C60E02ED-41C9-42FB-81F1-2612D338B72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6AC95D4C-F853-4FAF-B190-44CBE9184D2E}"/>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C60E02ED-41C9-42FB-81F1-2612D338B72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6AC95D4C-F853-4FAF-B190-44CBE9184D2E}"/>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4206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C60E02ED-41C9-42FB-81F1-2612D338B72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6AC95D4C-F853-4FAF-B190-44CBE9184D2E}"/>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82080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62F96CBA-E246-4993-A80C-428A800085C3}"/>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a16="http://schemas.microsoft.com/office/drawing/2014/main" id="{80AED871-F9C6-45B4-BEAF-CA9E124D2BF7}"/>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66510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DB626E7-A613-431C-9F13-24D26EE0C9EE}"/>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a16="http://schemas.microsoft.com/office/drawing/2014/main" id="{F1C8007B-9B75-41BA-A92C-78CCD546B5AF}"/>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3A42DFE2-02CD-4844-87D8-B2D99CBCDE13}"/>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88A2BDFA-B9B3-45BD-8499-E13BE731B8D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DBE471F7-D642-4817-8133-9FCD1F5AE0EF}"/>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0B3FDE2C-9905-4129-8BA4-B45693DA1D21}"/>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3A42DFE2-02CD-4844-87D8-B2D99CBCDE13}"/>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88A2BDFA-B9B3-45BD-8499-E13BE731B8D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11362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B9D169F8-9865-4FBD-8A05-A4438F710F0C}"/>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a:extLst>
              <a:ext uri="{FF2B5EF4-FFF2-40B4-BE49-F238E27FC236}">
                <a16:creationId xmlns:a16="http://schemas.microsoft.com/office/drawing/2014/main" id="{F5A08626-AEE5-4A57-BA02-78DE2C79E159}"/>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52CD6779-CC20-46FD-995D-75B248034485}"/>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5ECE5555-C0DA-40F4-9BD4-39A3B73E9662}"/>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52CD6779-CC20-46FD-995D-75B248034485}"/>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5ECE5555-C0DA-40F4-9BD4-39A3B73E9662}"/>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38710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F1078376-02AA-4E15-BBDC-6EA6F42CA5F5}"/>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C8C387D7-51AF-4D85-A57E-84C41BDC5ED2}"/>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A9A249C6-3554-4976-A888-2BB8B070470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448B3115-E821-408F-B1BD-51694F5C957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A9A249C6-3554-4976-A888-2BB8B070470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448B3115-E821-408F-B1BD-51694F5C957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3394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1ED6C4A7-8ADF-4954-B5F1-33D4138318B2}"/>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a:extLst>
              <a:ext uri="{FF2B5EF4-FFF2-40B4-BE49-F238E27FC236}">
                <a16:creationId xmlns:a16="http://schemas.microsoft.com/office/drawing/2014/main" id="{23B8EA53-0FAD-480A-9FA7-057CFFC50ACF}"/>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13115251-DF50-41C3-B780-FE9941DD7FB1}"/>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0B730369-9BB2-4798-B996-F10BEB3DC014}"/>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3406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9C8E5FD7-B081-4B2B-ADDE-35529D1773A6}"/>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6D61319-0B9C-4ADA-AF71-12287828732B}"/>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4637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81DA1A5E-D0BB-4203-9464-35C7ED824018}"/>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9561E7CB-40A8-45E6-8CE8-62486C64880D}"/>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1190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CC6B168D-B3FD-41B6-8C56-E33A7A7D4A27}"/>
              </a:ext>
            </a:extLst>
          </p:cNvPr>
          <p:cNvSpPr>
            <a:spLocks noGrp="1" noRot="1" noChangeAspect="1" noChangeArrowheads="1" noTextEdit="1"/>
          </p:cNvSpPr>
          <p:nvPr>
            <p:ph type="sldImg"/>
          </p:nvPr>
        </p:nvSpPr>
        <p:spPr>
          <a:xfrm>
            <a:off x="422275" y="714375"/>
            <a:ext cx="6257925" cy="3519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3ED17A40-B7C2-4587-BFB6-E1039D6AEDC9}"/>
              </a:ext>
            </a:extLst>
          </p:cNvPr>
          <p:cNvSpPr>
            <a:spLocks noGrp="1" noChangeArrowheads="1"/>
          </p:cNvSpPr>
          <p:nvPr>
            <p:ph type="body" idx="1"/>
          </p:nvPr>
        </p:nvSpPr>
        <p:spPr>
          <a:xfrm>
            <a:off x="710248" y="4459526"/>
            <a:ext cx="5681980" cy="422481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8D398879-5BF6-42B6-A065-5B24D95335A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6DB9B52-3E27-4894-A65C-14B6CEC998FB}"/>
              </a:ext>
            </a:extLst>
          </p:cNvPr>
          <p:cNvSpPr>
            <a:spLocks noGrp="1" noChangeArrowheads="1"/>
          </p:cNvSpPr>
          <p:nvPr>
            <p:ph type="sldNum" idx="11"/>
          </p:nvPr>
        </p:nvSpPr>
        <p:spPr>
          <a:ln/>
        </p:spPr>
        <p:txBody>
          <a:bodyPr/>
          <a:lstStyle>
            <a:lvl1pPr>
              <a:defRPr/>
            </a:lvl1pPr>
          </a:lstStyle>
          <a:p>
            <a:fld id="{47AEA370-2982-41B0-BC14-32798FC17F77}" type="slidenum">
              <a:rPr lang="en-US" altLang="en-US"/>
              <a:pPr/>
              <a:t>‹#›</a:t>
            </a:fld>
            <a:endParaRPr lang="en-US" altLang="en-US"/>
          </a:p>
        </p:txBody>
      </p:sp>
    </p:spTree>
    <p:extLst>
      <p:ext uri="{BB962C8B-B14F-4D97-AF65-F5344CB8AC3E}">
        <p14:creationId xmlns:p14="http://schemas.microsoft.com/office/powerpoint/2010/main" val="57751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5545B144-CA49-426B-855E-9674B89888A1}"/>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D72FB96-1F87-4406-BEF4-F7A0A178FA6F}"/>
              </a:ext>
            </a:extLst>
          </p:cNvPr>
          <p:cNvSpPr>
            <a:spLocks noGrp="1" noChangeArrowheads="1"/>
          </p:cNvSpPr>
          <p:nvPr>
            <p:ph type="sldNum" idx="11"/>
          </p:nvPr>
        </p:nvSpPr>
        <p:spPr>
          <a:ln/>
        </p:spPr>
        <p:txBody>
          <a:bodyPr/>
          <a:lstStyle>
            <a:lvl1pPr>
              <a:defRPr/>
            </a:lvl1pPr>
          </a:lstStyle>
          <a:p>
            <a:fld id="{D78DDC09-E641-4407-A26B-3E216C56F096}" type="slidenum">
              <a:rPr lang="en-US" altLang="en-US"/>
              <a:pPr/>
              <a:t>‹#›</a:t>
            </a:fld>
            <a:endParaRPr lang="en-US" altLang="en-US"/>
          </a:p>
        </p:txBody>
      </p:sp>
    </p:spTree>
    <p:extLst>
      <p:ext uri="{BB962C8B-B14F-4D97-AF65-F5344CB8AC3E}">
        <p14:creationId xmlns:p14="http://schemas.microsoft.com/office/powerpoint/2010/main" val="99500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9851" y="228601"/>
            <a:ext cx="2861733" cy="5999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228601"/>
            <a:ext cx="8388351" cy="5999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C1687F4-77C1-4DA6-AE73-1E9DA6A72051}"/>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7E6B3DC-F033-4CEE-9F58-901711A526A6}"/>
              </a:ext>
            </a:extLst>
          </p:cNvPr>
          <p:cNvSpPr>
            <a:spLocks noGrp="1" noChangeArrowheads="1"/>
          </p:cNvSpPr>
          <p:nvPr>
            <p:ph type="sldNum" idx="11"/>
          </p:nvPr>
        </p:nvSpPr>
        <p:spPr>
          <a:ln/>
        </p:spPr>
        <p:txBody>
          <a:bodyPr/>
          <a:lstStyle>
            <a:lvl1pPr>
              <a:defRPr/>
            </a:lvl1pPr>
          </a:lstStyle>
          <a:p>
            <a:fld id="{94D668CF-AA87-43B8-BF18-CB743955E484}" type="slidenum">
              <a:rPr lang="en-US" altLang="en-US"/>
              <a:pPr/>
              <a:t>‹#›</a:t>
            </a:fld>
            <a:endParaRPr lang="en-US" altLang="en-US"/>
          </a:p>
        </p:txBody>
      </p:sp>
    </p:spTree>
    <p:extLst>
      <p:ext uri="{BB962C8B-B14F-4D97-AF65-F5344CB8AC3E}">
        <p14:creationId xmlns:p14="http://schemas.microsoft.com/office/powerpoint/2010/main" val="112910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215957-6C6D-4202-835F-75CE1ADD46A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D75E67A-04B5-46D8-90A7-C26A9A4277B8}"/>
              </a:ext>
            </a:extLst>
          </p:cNvPr>
          <p:cNvSpPr>
            <a:spLocks noGrp="1" noChangeArrowheads="1"/>
          </p:cNvSpPr>
          <p:nvPr>
            <p:ph type="sldNum" idx="11"/>
          </p:nvPr>
        </p:nvSpPr>
        <p:spPr>
          <a:ln/>
        </p:spPr>
        <p:txBody>
          <a:bodyPr/>
          <a:lstStyle>
            <a:lvl1pPr>
              <a:defRPr/>
            </a:lvl1pPr>
          </a:lstStyle>
          <a:p>
            <a:fld id="{E0C6F6F3-6487-405E-871D-DDC9A4762244}" type="slidenum">
              <a:rPr lang="en-US" altLang="en-US"/>
              <a:pPr/>
              <a:t>‹#›</a:t>
            </a:fld>
            <a:endParaRPr lang="en-US" altLang="en-US"/>
          </a:p>
        </p:txBody>
      </p:sp>
    </p:spTree>
    <p:extLst>
      <p:ext uri="{BB962C8B-B14F-4D97-AF65-F5344CB8AC3E}">
        <p14:creationId xmlns:p14="http://schemas.microsoft.com/office/powerpoint/2010/main" val="212553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1E3276-51A8-43A2-82A8-D0244212947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5DF404-F6B7-4013-B0A9-77197DEEF07A}"/>
              </a:ext>
            </a:extLst>
          </p:cNvPr>
          <p:cNvSpPr>
            <a:spLocks noGrp="1" noChangeArrowheads="1"/>
          </p:cNvSpPr>
          <p:nvPr>
            <p:ph type="sldNum" idx="11"/>
          </p:nvPr>
        </p:nvSpPr>
        <p:spPr>
          <a:ln/>
        </p:spPr>
        <p:txBody>
          <a:bodyPr/>
          <a:lstStyle>
            <a:lvl1pPr>
              <a:defRPr/>
            </a:lvl1pPr>
          </a:lstStyle>
          <a:p>
            <a:fld id="{F6C913C2-E3BD-48AD-8DEF-8921E3D1D676}" type="slidenum">
              <a:rPr lang="en-US" altLang="en-US"/>
              <a:pPr/>
              <a:t>‹#›</a:t>
            </a:fld>
            <a:endParaRPr lang="en-US" altLang="en-US"/>
          </a:p>
        </p:txBody>
      </p:sp>
    </p:spTree>
    <p:extLst>
      <p:ext uri="{BB962C8B-B14F-4D97-AF65-F5344CB8AC3E}">
        <p14:creationId xmlns:p14="http://schemas.microsoft.com/office/powerpoint/2010/main" val="274272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68890F7-E0A5-4483-8F22-59B7BD50493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159FB9-BCA8-4FA5-AC63-89F838F2E588}"/>
              </a:ext>
            </a:extLst>
          </p:cNvPr>
          <p:cNvSpPr>
            <a:spLocks noGrp="1" noChangeArrowheads="1"/>
          </p:cNvSpPr>
          <p:nvPr>
            <p:ph type="sldNum" idx="11"/>
          </p:nvPr>
        </p:nvSpPr>
        <p:spPr>
          <a:ln/>
        </p:spPr>
        <p:txBody>
          <a:bodyPr/>
          <a:lstStyle>
            <a:lvl1pPr>
              <a:defRPr/>
            </a:lvl1pPr>
          </a:lstStyle>
          <a:p>
            <a:fld id="{C0789433-36CF-4A87-A8CD-6DB38EFABCA9}" type="slidenum">
              <a:rPr lang="en-US" altLang="en-US"/>
              <a:pPr/>
              <a:t>‹#›</a:t>
            </a:fld>
            <a:endParaRPr lang="en-US" altLang="en-US"/>
          </a:p>
        </p:txBody>
      </p:sp>
    </p:spTree>
    <p:extLst>
      <p:ext uri="{BB962C8B-B14F-4D97-AF65-F5344CB8AC3E}">
        <p14:creationId xmlns:p14="http://schemas.microsoft.com/office/powerpoint/2010/main" val="345485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295401"/>
            <a:ext cx="5623984"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5" y="1295401"/>
            <a:ext cx="562610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7C08A9-0F4B-49BA-822F-28868D93044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9C7286-06E2-49A4-9962-C8BF6C5FA2F3}"/>
              </a:ext>
            </a:extLst>
          </p:cNvPr>
          <p:cNvSpPr>
            <a:spLocks noGrp="1" noChangeArrowheads="1"/>
          </p:cNvSpPr>
          <p:nvPr>
            <p:ph type="sldNum" idx="11"/>
          </p:nvPr>
        </p:nvSpPr>
        <p:spPr>
          <a:ln/>
        </p:spPr>
        <p:txBody>
          <a:bodyPr/>
          <a:lstStyle>
            <a:lvl1pPr>
              <a:defRPr/>
            </a:lvl1pPr>
          </a:lstStyle>
          <a:p>
            <a:fld id="{32CD7691-EAC4-40DD-ADF0-FA60FCB0B803}" type="slidenum">
              <a:rPr lang="en-US" altLang="en-US"/>
              <a:pPr/>
              <a:t>‹#›</a:t>
            </a:fld>
            <a:endParaRPr lang="en-US" altLang="en-US"/>
          </a:p>
        </p:txBody>
      </p:sp>
    </p:spTree>
    <p:extLst>
      <p:ext uri="{BB962C8B-B14F-4D97-AF65-F5344CB8AC3E}">
        <p14:creationId xmlns:p14="http://schemas.microsoft.com/office/powerpoint/2010/main" val="3109700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FF9A3C-F7D8-4D28-92F6-A7418586A351}"/>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FF440F1-E2FD-47E4-B6C8-2FF162FEC5FA}"/>
              </a:ext>
            </a:extLst>
          </p:cNvPr>
          <p:cNvSpPr>
            <a:spLocks noGrp="1" noChangeArrowheads="1"/>
          </p:cNvSpPr>
          <p:nvPr>
            <p:ph type="sldNum" idx="11"/>
          </p:nvPr>
        </p:nvSpPr>
        <p:spPr>
          <a:ln/>
        </p:spPr>
        <p:txBody>
          <a:bodyPr/>
          <a:lstStyle>
            <a:lvl1pPr>
              <a:defRPr/>
            </a:lvl1pPr>
          </a:lstStyle>
          <a:p>
            <a:fld id="{06720F63-3A37-440A-9ECD-36F6A0C164FD}" type="slidenum">
              <a:rPr lang="en-US" altLang="en-US"/>
              <a:pPr/>
              <a:t>‹#›</a:t>
            </a:fld>
            <a:endParaRPr lang="en-US" altLang="en-US"/>
          </a:p>
        </p:txBody>
      </p:sp>
    </p:spTree>
    <p:extLst>
      <p:ext uri="{BB962C8B-B14F-4D97-AF65-F5344CB8AC3E}">
        <p14:creationId xmlns:p14="http://schemas.microsoft.com/office/powerpoint/2010/main" val="30516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8851D1F-5358-4C54-A024-77E025C9E78D}"/>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9FA71C6-4A9C-4914-981A-531B8BA89DE3}"/>
              </a:ext>
            </a:extLst>
          </p:cNvPr>
          <p:cNvSpPr>
            <a:spLocks noGrp="1" noChangeArrowheads="1"/>
          </p:cNvSpPr>
          <p:nvPr>
            <p:ph type="sldNum" idx="11"/>
          </p:nvPr>
        </p:nvSpPr>
        <p:spPr>
          <a:ln/>
        </p:spPr>
        <p:txBody>
          <a:bodyPr/>
          <a:lstStyle>
            <a:lvl1pPr>
              <a:defRPr/>
            </a:lvl1pPr>
          </a:lstStyle>
          <a:p>
            <a:fld id="{E75006F0-A257-4F43-B0F0-BE221C2E7B03}" type="slidenum">
              <a:rPr lang="en-US" altLang="en-US"/>
              <a:pPr/>
              <a:t>‹#›</a:t>
            </a:fld>
            <a:endParaRPr lang="en-US" altLang="en-US"/>
          </a:p>
        </p:txBody>
      </p:sp>
    </p:spTree>
    <p:extLst>
      <p:ext uri="{BB962C8B-B14F-4D97-AF65-F5344CB8AC3E}">
        <p14:creationId xmlns:p14="http://schemas.microsoft.com/office/powerpoint/2010/main" val="31930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C7881E-74EC-4E36-9F47-328B44E50176}"/>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175B3078-3374-4135-A0C2-8AACBF9E38A7}"/>
              </a:ext>
            </a:extLst>
          </p:cNvPr>
          <p:cNvSpPr>
            <a:spLocks noGrp="1" noChangeArrowheads="1"/>
          </p:cNvSpPr>
          <p:nvPr>
            <p:ph type="sldNum" idx="11"/>
          </p:nvPr>
        </p:nvSpPr>
        <p:spPr>
          <a:ln/>
        </p:spPr>
        <p:txBody>
          <a:bodyPr/>
          <a:lstStyle>
            <a:lvl1pPr>
              <a:defRPr/>
            </a:lvl1pPr>
          </a:lstStyle>
          <a:p>
            <a:fld id="{57032EC1-4ACF-492A-9CF6-70B921D338C8}" type="slidenum">
              <a:rPr lang="en-US" altLang="en-US"/>
              <a:pPr/>
              <a:t>‹#›</a:t>
            </a:fld>
            <a:endParaRPr lang="en-US" altLang="en-US"/>
          </a:p>
        </p:txBody>
      </p:sp>
    </p:spTree>
    <p:extLst>
      <p:ext uri="{BB962C8B-B14F-4D97-AF65-F5344CB8AC3E}">
        <p14:creationId xmlns:p14="http://schemas.microsoft.com/office/powerpoint/2010/main" val="264068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6F876C-1417-434E-85C1-2F4E40293C3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56031A-D528-41AE-A3B3-632D49B4362D}"/>
              </a:ext>
            </a:extLst>
          </p:cNvPr>
          <p:cNvSpPr>
            <a:spLocks noGrp="1" noChangeArrowheads="1"/>
          </p:cNvSpPr>
          <p:nvPr>
            <p:ph type="sldNum" idx="11"/>
          </p:nvPr>
        </p:nvSpPr>
        <p:spPr>
          <a:ln/>
        </p:spPr>
        <p:txBody>
          <a:bodyPr/>
          <a:lstStyle>
            <a:lvl1pPr>
              <a:defRPr/>
            </a:lvl1pPr>
          </a:lstStyle>
          <a:p>
            <a:fld id="{E9209310-4826-436F-98C7-865EBEF82BFD}" type="slidenum">
              <a:rPr lang="en-US" altLang="en-US"/>
              <a:pPr/>
              <a:t>‹#›</a:t>
            </a:fld>
            <a:endParaRPr lang="en-US" altLang="en-US"/>
          </a:p>
        </p:txBody>
      </p:sp>
    </p:spTree>
    <p:extLst>
      <p:ext uri="{BB962C8B-B14F-4D97-AF65-F5344CB8AC3E}">
        <p14:creationId xmlns:p14="http://schemas.microsoft.com/office/powerpoint/2010/main" val="389274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914B111-1A72-4444-BEB7-3D557D3A204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4F08753-52CC-4810-B249-C4DBC7788976}"/>
              </a:ext>
            </a:extLst>
          </p:cNvPr>
          <p:cNvSpPr>
            <a:spLocks noGrp="1" noChangeArrowheads="1"/>
          </p:cNvSpPr>
          <p:nvPr>
            <p:ph type="sldNum" idx="11"/>
          </p:nvPr>
        </p:nvSpPr>
        <p:spPr>
          <a:ln/>
        </p:spPr>
        <p:txBody>
          <a:bodyPr/>
          <a:lstStyle>
            <a:lvl1pPr>
              <a:defRPr/>
            </a:lvl1pPr>
          </a:lstStyle>
          <a:p>
            <a:fld id="{CE28A464-FA43-44C5-A88F-0E2F66A22627}" type="slidenum">
              <a:rPr lang="en-US" altLang="en-US"/>
              <a:pPr/>
              <a:t>‹#›</a:t>
            </a:fld>
            <a:endParaRPr lang="en-US" altLang="en-US"/>
          </a:p>
        </p:txBody>
      </p:sp>
    </p:spTree>
    <p:extLst>
      <p:ext uri="{BB962C8B-B14F-4D97-AF65-F5344CB8AC3E}">
        <p14:creationId xmlns:p14="http://schemas.microsoft.com/office/powerpoint/2010/main" val="21099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C4DCF1-268E-4180-B665-80B6652D374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A6581D-6CB4-4368-88C2-6BE2F9E97680}"/>
              </a:ext>
            </a:extLst>
          </p:cNvPr>
          <p:cNvSpPr>
            <a:spLocks noGrp="1" noChangeArrowheads="1"/>
          </p:cNvSpPr>
          <p:nvPr>
            <p:ph type="sldNum" idx="11"/>
          </p:nvPr>
        </p:nvSpPr>
        <p:spPr>
          <a:ln/>
        </p:spPr>
        <p:txBody>
          <a:bodyPr/>
          <a:lstStyle>
            <a:lvl1pPr>
              <a:defRPr/>
            </a:lvl1pPr>
          </a:lstStyle>
          <a:p>
            <a:fld id="{A89F6F5F-2D6C-4638-B6CE-6DCC58C10E6F}" type="slidenum">
              <a:rPr lang="en-US" altLang="en-US"/>
              <a:pPr/>
              <a:t>‹#›</a:t>
            </a:fld>
            <a:endParaRPr lang="en-US" altLang="en-US"/>
          </a:p>
        </p:txBody>
      </p:sp>
    </p:spTree>
    <p:extLst>
      <p:ext uri="{BB962C8B-B14F-4D97-AF65-F5344CB8AC3E}">
        <p14:creationId xmlns:p14="http://schemas.microsoft.com/office/powerpoint/2010/main" val="295366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7AB68-EAC1-4CAE-B2AE-B172CFCB540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F9CDCF0-C116-461E-B49C-DE920B21F024}"/>
              </a:ext>
            </a:extLst>
          </p:cNvPr>
          <p:cNvSpPr>
            <a:spLocks noGrp="1" noChangeArrowheads="1"/>
          </p:cNvSpPr>
          <p:nvPr>
            <p:ph type="sldNum" idx="11"/>
          </p:nvPr>
        </p:nvSpPr>
        <p:spPr>
          <a:ln/>
        </p:spPr>
        <p:txBody>
          <a:bodyPr/>
          <a:lstStyle>
            <a:lvl1pPr>
              <a:defRPr/>
            </a:lvl1pPr>
          </a:lstStyle>
          <a:p>
            <a:fld id="{1213B597-71A8-4AB9-9A00-5803E9BABB0A}" type="slidenum">
              <a:rPr lang="en-US" altLang="en-US"/>
              <a:pPr/>
              <a:t>‹#›</a:t>
            </a:fld>
            <a:endParaRPr lang="en-US" altLang="en-US"/>
          </a:p>
        </p:txBody>
      </p:sp>
    </p:spTree>
    <p:extLst>
      <p:ext uri="{BB962C8B-B14F-4D97-AF65-F5344CB8AC3E}">
        <p14:creationId xmlns:p14="http://schemas.microsoft.com/office/powerpoint/2010/main" val="2425714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9851" y="228601"/>
            <a:ext cx="2861733" cy="5999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228601"/>
            <a:ext cx="8388351" cy="5999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FBEE55-48A0-408D-B829-20A2E498A13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BB82BF-6C30-466F-9BEA-A728919A62C5}"/>
              </a:ext>
            </a:extLst>
          </p:cNvPr>
          <p:cNvSpPr>
            <a:spLocks noGrp="1" noChangeArrowheads="1"/>
          </p:cNvSpPr>
          <p:nvPr>
            <p:ph type="sldNum" idx="11"/>
          </p:nvPr>
        </p:nvSpPr>
        <p:spPr>
          <a:ln/>
        </p:spPr>
        <p:txBody>
          <a:bodyPr/>
          <a:lstStyle>
            <a:lvl1pPr>
              <a:defRPr/>
            </a:lvl1pPr>
          </a:lstStyle>
          <a:p>
            <a:fld id="{AE949207-12CF-4904-AB9B-D759ADA45592}" type="slidenum">
              <a:rPr lang="en-US" altLang="en-US"/>
              <a:pPr/>
              <a:t>‹#›</a:t>
            </a:fld>
            <a:endParaRPr lang="en-US" altLang="en-US"/>
          </a:p>
        </p:txBody>
      </p:sp>
    </p:spTree>
    <p:extLst>
      <p:ext uri="{BB962C8B-B14F-4D97-AF65-F5344CB8AC3E}">
        <p14:creationId xmlns:p14="http://schemas.microsoft.com/office/powerpoint/2010/main" val="1738947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530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871E4E36-3874-4330-8FE4-5CD2CA02A52B}"/>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06A4E2B-D560-4620-BACC-21AA9CA0457E}"/>
              </a:ext>
            </a:extLst>
          </p:cNvPr>
          <p:cNvSpPr>
            <a:spLocks noGrp="1" noChangeArrowheads="1"/>
          </p:cNvSpPr>
          <p:nvPr>
            <p:ph type="sldNum" idx="11"/>
          </p:nvPr>
        </p:nvSpPr>
        <p:spPr>
          <a:ln/>
        </p:spPr>
        <p:txBody>
          <a:bodyPr/>
          <a:lstStyle>
            <a:lvl1pPr>
              <a:defRPr/>
            </a:lvl1pPr>
          </a:lstStyle>
          <a:p>
            <a:fld id="{4A1BE262-8D18-4E83-8CE3-30C5743682F8}" type="slidenum">
              <a:rPr lang="en-US" altLang="en-US"/>
              <a:pPr/>
              <a:t>‹#›</a:t>
            </a:fld>
            <a:endParaRPr lang="en-US" altLang="en-US"/>
          </a:p>
        </p:txBody>
      </p:sp>
    </p:spTree>
    <p:extLst>
      <p:ext uri="{BB962C8B-B14F-4D97-AF65-F5344CB8AC3E}">
        <p14:creationId xmlns:p14="http://schemas.microsoft.com/office/powerpoint/2010/main" val="345239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295401"/>
            <a:ext cx="5623984"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5" y="1295401"/>
            <a:ext cx="562610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BF816FB-2542-40A0-B96D-EC09B8D67DB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6964ABB-08E2-4B79-887C-0A173874063A}"/>
              </a:ext>
            </a:extLst>
          </p:cNvPr>
          <p:cNvSpPr>
            <a:spLocks noGrp="1" noChangeArrowheads="1"/>
          </p:cNvSpPr>
          <p:nvPr>
            <p:ph type="sldNum" idx="11"/>
          </p:nvPr>
        </p:nvSpPr>
        <p:spPr>
          <a:ln/>
        </p:spPr>
        <p:txBody>
          <a:bodyPr/>
          <a:lstStyle>
            <a:lvl1pPr>
              <a:defRPr/>
            </a:lvl1pPr>
          </a:lstStyle>
          <a:p>
            <a:fld id="{15A6F1C5-569D-4E36-9F99-D49B2E74E6EF}" type="slidenum">
              <a:rPr lang="en-US" altLang="en-US"/>
              <a:pPr/>
              <a:t>‹#›</a:t>
            </a:fld>
            <a:endParaRPr lang="en-US" altLang="en-US"/>
          </a:p>
        </p:txBody>
      </p:sp>
    </p:spTree>
    <p:extLst>
      <p:ext uri="{BB962C8B-B14F-4D97-AF65-F5344CB8AC3E}">
        <p14:creationId xmlns:p14="http://schemas.microsoft.com/office/powerpoint/2010/main" val="182956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23216E07-6352-4E59-B2C5-49616993E73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DC002043-6B33-4F4C-9D4A-E112191FAB73}"/>
              </a:ext>
            </a:extLst>
          </p:cNvPr>
          <p:cNvSpPr>
            <a:spLocks noGrp="1" noChangeArrowheads="1"/>
          </p:cNvSpPr>
          <p:nvPr>
            <p:ph type="sldNum" idx="11"/>
          </p:nvPr>
        </p:nvSpPr>
        <p:spPr>
          <a:ln/>
        </p:spPr>
        <p:txBody>
          <a:bodyPr/>
          <a:lstStyle>
            <a:lvl1pPr>
              <a:defRPr/>
            </a:lvl1pPr>
          </a:lstStyle>
          <a:p>
            <a:fld id="{E023C27E-1BAD-4C1C-ABF3-808AB07CB10D}" type="slidenum">
              <a:rPr lang="en-US" altLang="en-US"/>
              <a:pPr/>
              <a:t>‹#›</a:t>
            </a:fld>
            <a:endParaRPr lang="en-US" altLang="en-US"/>
          </a:p>
        </p:txBody>
      </p:sp>
    </p:spTree>
    <p:extLst>
      <p:ext uri="{BB962C8B-B14F-4D97-AF65-F5344CB8AC3E}">
        <p14:creationId xmlns:p14="http://schemas.microsoft.com/office/powerpoint/2010/main" val="68248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B24E2527-E73D-45C3-A179-ADA6731ECBC8}"/>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AB86CF99-613A-40A8-A10C-1C0EFBB002A6}"/>
              </a:ext>
            </a:extLst>
          </p:cNvPr>
          <p:cNvSpPr>
            <a:spLocks noGrp="1" noChangeArrowheads="1"/>
          </p:cNvSpPr>
          <p:nvPr>
            <p:ph type="sldNum" idx="11"/>
          </p:nvPr>
        </p:nvSpPr>
        <p:spPr>
          <a:ln/>
        </p:spPr>
        <p:txBody>
          <a:bodyPr/>
          <a:lstStyle>
            <a:lvl1pPr>
              <a:defRPr/>
            </a:lvl1pPr>
          </a:lstStyle>
          <a:p>
            <a:fld id="{A5958B66-8992-4CA1-9097-226F7F28DAE9}" type="slidenum">
              <a:rPr lang="en-US" altLang="en-US"/>
              <a:pPr/>
              <a:t>‹#›</a:t>
            </a:fld>
            <a:endParaRPr lang="en-US" altLang="en-US"/>
          </a:p>
        </p:txBody>
      </p:sp>
    </p:spTree>
    <p:extLst>
      <p:ext uri="{BB962C8B-B14F-4D97-AF65-F5344CB8AC3E}">
        <p14:creationId xmlns:p14="http://schemas.microsoft.com/office/powerpoint/2010/main" val="187449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67CCD65-5018-4E46-8E57-99829ECA39A4}"/>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4D4E847A-3BA3-476F-80C1-7BFFB1FF0338}"/>
              </a:ext>
            </a:extLst>
          </p:cNvPr>
          <p:cNvSpPr>
            <a:spLocks noGrp="1" noChangeArrowheads="1"/>
          </p:cNvSpPr>
          <p:nvPr>
            <p:ph type="sldNum" idx="11"/>
          </p:nvPr>
        </p:nvSpPr>
        <p:spPr>
          <a:ln/>
        </p:spPr>
        <p:txBody>
          <a:bodyPr/>
          <a:lstStyle>
            <a:lvl1pPr>
              <a:defRPr/>
            </a:lvl1pPr>
          </a:lstStyle>
          <a:p>
            <a:fld id="{E8381084-D372-412C-94C7-5FD34AA5C4DD}" type="slidenum">
              <a:rPr lang="en-US" altLang="en-US"/>
              <a:pPr/>
              <a:t>‹#›</a:t>
            </a:fld>
            <a:endParaRPr lang="en-US" altLang="en-US"/>
          </a:p>
        </p:txBody>
      </p:sp>
    </p:spTree>
    <p:extLst>
      <p:ext uri="{BB962C8B-B14F-4D97-AF65-F5344CB8AC3E}">
        <p14:creationId xmlns:p14="http://schemas.microsoft.com/office/powerpoint/2010/main" val="392239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4CB81F4-8A75-4558-9754-18C33FD92EE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74F3FF9-6B43-428C-9592-6D97234C7962}"/>
              </a:ext>
            </a:extLst>
          </p:cNvPr>
          <p:cNvSpPr>
            <a:spLocks noGrp="1" noChangeArrowheads="1"/>
          </p:cNvSpPr>
          <p:nvPr>
            <p:ph type="sldNum" idx="11"/>
          </p:nvPr>
        </p:nvSpPr>
        <p:spPr>
          <a:ln/>
        </p:spPr>
        <p:txBody>
          <a:bodyPr/>
          <a:lstStyle>
            <a:lvl1pPr>
              <a:defRPr/>
            </a:lvl1pPr>
          </a:lstStyle>
          <a:p>
            <a:fld id="{EFD21003-EDEB-4ADC-B012-CA57AC02CAAF}" type="slidenum">
              <a:rPr lang="en-US" altLang="en-US"/>
              <a:pPr/>
              <a:t>‹#›</a:t>
            </a:fld>
            <a:endParaRPr lang="en-US" altLang="en-US"/>
          </a:p>
        </p:txBody>
      </p:sp>
    </p:spTree>
    <p:extLst>
      <p:ext uri="{BB962C8B-B14F-4D97-AF65-F5344CB8AC3E}">
        <p14:creationId xmlns:p14="http://schemas.microsoft.com/office/powerpoint/2010/main" val="13379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7D807AC-DD3B-46F0-8BD1-AD7F747D345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BEBF850-0E25-47C3-9BEC-1372AFFB2373}"/>
              </a:ext>
            </a:extLst>
          </p:cNvPr>
          <p:cNvSpPr>
            <a:spLocks noGrp="1" noChangeArrowheads="1"/>
          </p:cNvSpPr>
          <p:nvPr>
            <p:ph type="sldNum" idx="11"/>
          </p:nvPr>
        </p:nvSpPr>
        <p:spPr>
          <a:ln/>
        </p:spPr>
        <p:txBody>
          <a:bodyPr/>
          <a:lstStyle>
            <a:lvl1pPr>
              <a:defRPr/>
            </a:lvl1pPr>
          </a:lstStyle>
          <a:p>
            <a:fld id="{B13A9336-990B-4236-9E04-0360DE6355ED}" type="slidenum">
              <a:rPr lang="en-US" altLang="en-US"/>
              <a:pPr/>
              <a:t>‹#›</a:t>
            </a:fld>
            <a:endParaRPr lang="en-US" altLang="en-US"/>
          </a:p>
        </p:txBody>
      </p:sp>
    </p:spTree>
    <p:extLst>
      <p:ext uri="{BB962C8B-B14F-4D97-AF65-F5344CB8AC3E}">
        <p14:creationId xmlns:p14="http://schemas.microsoft.com/office/powerpoint/2010/main" val="33660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C2EE72E1-95F1-4C9C-A12D-5DD9359255EF}"/>
              </a:ext>
            </a:extLst>
          </p:cNvPr>
          <p:cNvSpPr>
            <a:spLocks noChangeArrowheads="1"/>
          </p:cNvSpPr>
          <p:nvPr/>
        </p:nvSpPr>
        <p:spPr bwMode="auto">
          <a:xfrm>
            <a:off x="0" y="0"/>
            <a:ext cx="4546600" cy="6858000"/>
          </a:xfrm>
          <a:prstGeom prst="rect">
            <a:avLst/>
          </a:prstGeom>
          <a:solidFill>
            <a:srgbClr val="48231E">
              <a:alpha val="7607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51" name="Freeform 2">
            <a:extLst>
              <a:ext uri="{FF2B5EF4-FFF2-40B4-BE49-F238E27FC236}">
                <a16:creationId xmlns:a16="http://schemas.microsoft.com/office/drawing/2014/main" id="{0C133B66-2DB1-40FB-8577-CCB2DC2CF8C5}"/>
              </a:ext>
            </a:extLst>
          </p:cNvPr>
          <p:cNvSpPr>
            <a:spLocks noChangeArrowheads="1"/>
          </p:cNvSpPr>
          <p:nvPr/>
        </p:nvSpPr>
        <p:spPr bwMode="auto">
          <a:xfrm>
            <a:off x="1117600" y="1762126"/>
            <a:ext cx="3363384"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rgbClr val="FFFFFF">
              <a:alpha val="784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Freeform 3">
            <a:extLst>
              <a:ext uri="{FF2B5EF4-FFF2-40B4-BE49-F238E27FC236}">
                <a16:creationId xmlns:a16="http://schemas.microsoft.com/office/drawing/2014/main" id="{6B1D756B-14EC-4F95-8110-262491EABD14}"/>
              </a:ext>
            </a:extLst>
          </p:cNvPr>
          <p:cNvSpPr>
            <a:spLocks noChangeArrowheads="1"/>
          </p:cNvSpPr>
          <p:nvPr/>
        </p:nvSpPr>
        <p:spPr bwMode="auto">
          <a:xfrm>
            <a:off x="1117600" y="1762126"/>
            <a:ext cx="3363384"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rgbClr val="FFFFFF">
              <a:alpha val="784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Freeform 4">
            <a:extLst>
              <a:ext uri="{FF2B5EF4-FFF2-40B4-BE49-F238E27FC236}">
                <a16:creationId xmlns:a16="http://schemas.microsoft.com/office/drawing/2014/main" id="{1465BCCA-20CE-4556-9E51-13A6C875EA33}"/>
              </a:ext>
            </a:extLst>
          </p:cNvPr>
          <p:cNvSpPr>
            <a:spLocks noChangeArrowheads="1"/>
          </p:cNvSpPr>
          <p:nvPr/>
        </p:nvSpPr>
        <p:spPr bwMode="auto">
          <a:xfrm>
            <a:off x="1117600" y="1762126"/>
            <a:ext cx="3363384"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rgbClr val="FFFFFF">
              <a:alpha val="784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Rectangle 5">
            <a:extLst>
              <a:ext uri="{FF2B5EF4-FFF2-40B4-BE49-F238E27FC236}">
                <a16:creationId xmlns:a16="http://schemas.microsoft.com/office/drawing/2014/main" id="{CA71FED7-779F-44D8-9BEA-6C1E431380C1}"/>
              </a:ext>
            </a:extLst>
          </p:cNvPr>
          <p:cNvSpPr>
            <a:spLocks noGrp="1" noChangeArrowheads="1"/>
          </p:cNvSpPr>
          <p:nvPr>
            <p:ph type="title"/>
          </p:nvPr>
        </p:nvSpPr>
        <p:spPr bwMode="auto">
          <a:xfrm>
            <a:off x="368301" y="228601"/>
            <a:ext cx="11453284"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n-US"/>
              <a:t>Click to edit the title text format</a:t>
            </a:r>
          </a:p>
        </p:txBody>
      </p:sp>
      <p:sp>
        <p:nvSpPr>
          <p:cNvPr id="2055" name="Rectangle 6">
            <a:extLst>
              <a:ext uri="{FF2B5EF4-FFF2-40B4-BE49-F238E27FC236}">
                <a16:creationId xmlns:a16="http://schemas.microsoft.com/office/drawing/2014/main" id="{2FBAFC46-2EF7-4BCC-B0C2-D2F6EB287F8C}"/>
              </a:ext>
            </a:extLst>
          </p:cNvPr>
          <p:cNvSpPr>
            <a:spLocks noGrp="1" noChangeArrowheads="1"/>
          </p:cNvSpPr>
          <p:nvPr>
            <p:ph type="body" idx="1"/>
          </p:nvPr>
        </p:nvSpPr>
        <p:spPr bwMode="auto">
          <a:xfrm>
            <a:off x="368301" y="1295401"/>
            <a:ext cx="11453284"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7">
            <a:extLst>
              <a:ext uri="{FF2B5EF4-FFF2-40B4-BE49-F238E27FC236}">
                <a16:creationId xmlns:a16="http://schemas.microsoft.com/office/drawing/2014/main" id="{C8560CFC-D78A-4672-87AD-622A6A6E5B46}"/>
              </a:ext>
            </a:extLst>
          </p:cNvPr>
          <p:cNvSpPr>
            <a:spLocks noGrp="1" noChangeArrowheads="1"/>
          </p:cNvSpPr>
          <p:nvPr>
            <p:ph type="dt"/>
          </p:nvPr>
        </p:nvSpPr>
        <p:spPr bwMode="auto">
          <a:xfrm>
            <a:off x="368301" y="6429376"/>
            <a:ext cx="2842684"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000" b="1">
                <a:solidFill>
                  <a:srgbClr val="CBD8DD"/>
                </a:solidFill>
                <a:latin typeface="Times New Roman" pitchFamily="16" charset="0"/>
                <a:cs typeface="Arial" charset="0"/>
              </a:defRPr>
            </a:lvl1pPr>
          </a:lstStyle>
          <a:p>
            <a:pPr>
              <a:defRPr/>
            </a:pPr>
            <a:endParaRPr lang="en-US"/>
          </a:p>
        </p:txBody>
      </p:sp>
      <p:sp>
        <p:nvSpPr>
          <p:cNvPr id="2057" name="Text Box 8">
            <a:extLst>
              <a:ext uri="{FF2B5EF4-FFF2-40B4-BE49-F238E27FC236}">
                <a16:creationId xmlns:a16="http://schemas.microsoft.com/office/drawing/2014/main" id="{127D6692-871D-4B1B-BB17-3E36EE9EEFEE}"/>
              </a:ext>
            </a:extLst>
          </p:cNvPr>
          <p:cNvSpPr txBox="1">
            <a:spLocks noChangeArrowheads="1"/>
          </p:cNvSpPr>
          <p:nvPr/>
        </p:nvSpPr>
        <p:spPr bwMode="auto">
          <a:xfrm>
            <a:off x="4991101" y="6429375"/>
            <a:ext cx="54483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Rectangle 9">
            <a:extLst>
              <a:ext uri="{FF2B5EF4-FFF2-40B4-BE49-F238E27FC236}">
                <a16:creationId xmlns:a16="http://schemas.microsoft.com/office/drawing/2014/main" id="{E395CC89-E907-44C8-A2B4-61634F9AAFB6}"/>
              </a:ext>
            </a:extLst>
          </p:cNvPr>
          <p:cNvSpPr>
            <a:spLocks noGrp="1" noChangeArrowheads="1"/>
          </p:cNvSpPr>
          <p:nvPr>
            <p:ph type="sldNum"/>
          </p:nvPr>
        </p:nvSpPr>
        <p:spPr bwMode="auto">
          <a:xfrm>
            <a:off x="10655301" y="6407151"/>
            <a:ext cx="1166284"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1600" b="1">
                <a:solidFill>
                  <a:srgbClr val="48231E"/>
                </a:solidFill>
                <a:latin typeface="Times New Roman" panose="02020603050405020304" pitchFamily="18" charset="0"/>
              </a:defRPr>
            </a:lvl1pPr>
          </a:lstStyle>
          <a:p>
            <a:fld id="{4513EDDD-4C46-407F-BE17-02D404A546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mj-lt"/>
          <a:ea typeface="+mj-ea"/>
          <a:cs typeface="+mj-cs"/>
        </a:defRPr>
      </a:lvl1pPr>
      <a:lvl2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2pPr>
      <a:lvl3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3pPr>
      <a:lvl4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4pPr>
      <a:lvl5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200">
          <a:solidFill>
            <a:srgbClr val="48231E"/>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000">
          <a:solidFill>
            <a:srgbClr val="48231E"/>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a:solidFill>
            <a:srgbClr val="48231E"/>
          </a:solidFill>
          <a:latin typeface="+mn-lt"/>
          <a:cs typeface="+mn-cs"/>
        </a:defRPr>
      </a:lvl3pPr>
      <a:lvl4pPr marL="16002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1600">
          <a:solidFill>
            <a:srgbClr val="48231E"/>
          </a:solidFill>
          <a:latin typeface="+mn-lt"/>
          <a:cs typeface="+mn-cs"/>
        </a:defRPr>
      </a:lvl4pPr>
      <a:lvl5pPr marL="20574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1600">
          <a:solidFill>
            <a:srgbClr val="48231E"/>
          </a:solidFill>
          <a:latin typeface="+mn-lt"/>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Freeform 1">
            <a:extLst>
              <a:ext uri="{FF2B5EF4-FFF2-40B4-BE49-F238E27FC236}">
                <a16:creationId xmlns:a16="http://schemas.microsoft.com/office/drawing/2014/main" id="{D4ED1A6D-A5DD-4FA7-B418-A7F34CB7977F}"/>
              </a:ext>
            </a:extLst>
          </p:cNvPr>
          <p:cNvSpPr>
            <a:spLocks noChangeArrowheads="1"/>
          </p:cNvSpPr>
          <p:nvPr/>
        </p:nvSpPr>
        <p:spPr bwMode="auto">
          <a:xfrm>
            <a:off x="7319434" y="0"/>
            <a:ext cx="4525433"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rgbClr val="FFFFFF">
              <a:alpha val="25098"/>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Rectangle 2">
            <a:extLst>
              <a:ext uri="{FF2B5EF4-FFF2-40B4-BE49-F238E27FC236}">
                <a16:creationId xmlns:a16="http://schemas.microsoft.com/office/drawing/2014/main" id="{5FE8530E-330C-417F-8910-F9BB733693C4}"/>
              </a:ext>
            </a:extLst>
          </p:cNvPr>
          <p:cNvSpPr>
            <a:spLocks noGrp="1" noChangeArrowheads="1"/>
          </p:cNvSpPr>
          <p:nvPr>
            <p:ph type="title"/>
          </p:nvPr>
        </p:nvSpPr>
        <p:spPr bwMode="auto">
          <a:xfrm>
            <a:off x="368301" y="228601"/>
            <a:ext cx="11453284"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n-US"/>
              <a:t>Click to edit the title text format</a:t>
            </a:r>
          </a:p>
        </p:txBody>
      </p:sp>
      <p:sp>
        <p:nvSpPr>
          <p:cNvPr id="3076" name="Rectangle 3">
            <a:extLst>
              <a:ext uri="{FF2B5EF4-FFF2-40B4-BE49-F238E27FC236}">
                <a16:creationId xmlns:a16="http://schemas.microsoft.com/office/drawing/2014/main" id="{A1E27899-F22A-4D37-8975-CB964F5944F7}"/>
              </a:ext>
            </a:extLst>
          </p:cNvPr>
          <p:cNvSpPr>
            <a:spLocks noGrp="1" noChangeArrowheads="1"/>
          </p:cNvSpPr>
          <p:nvPr>
            <p:ph type="body" idx="1"/>
          </p:nvPr>
        </p:nvSpPr>
        <p:spPr bwMode="auto">
          <a:xfrm>
            <a:off x="368301" y="1295401"/>
            <a:ext cx="11453284"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4">
            <a:extLst>
              <a:ext uri="{FF2B5EF4-FFF2-40B4-BE49-F238E27FC236}">
                <a16:creationId xmlns:a16="http://schemas.microsoft.com/office/drawing/2014/main" id="{78A5D738-83DA-4F95-B1AB-3B54762D3B67}"/>
              </a:ext>
            </a:extLst>
          </p:cNvPr>
          <p:cNvSpPr>
            <a:spLocks noGrp="1" noChangeArrowheads="1"/>
          </p:cNvSpPr>
          <p:nvPr>
            <p:ph type="dt"/>
          </p:nvPr>
        </p:nvSpPr>
        <p:spPr bwMode="auto">
          <a:xfrm>
            <a:off x="368301" y="6429376"/>
            <a:ext cx="2842684"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000" b="1">
                <a:solidFill>
                  <a:srgbClr val="48231E"/>
                </a:solidFill>
                <a:latin typeface="Times New Roman" pitchFamily="16" charset="0"/>
                <a:cs typeface="Arial" charset="0"/>
              </a:defRPr>
            </a:lvl1pPr>
          </a:lstStyle>
          <a:p>
            <a:pPr>
              <a:defRPr/>
            </a:pPr>
            <a:endParaRPr lang="en-US"/>
          </a:p>
        </p:txBody>
      </p:sp>
      <p:sp>
        <p:nvSpPr>
          <p:cNvPr id="3078" name="Text Box 5">
            <a:extLst>
              <a:ext uri="{FF2B5EF4-FFF2-40B4-BE49-F238E27FC236}">
                <a16:creationId xmlns:a16="http://schemas.microsoft.com/office/drawing/2014/main" id="{C9CEE0CE-75BD-4B21-8774-B622D8D6AFA8}"/>
              </a:ext>
            </a:extLst>
          </p:cNvPr>
          <p:cNvSpPr txBox="1">
            <a:spLocks noChangeArrowheads="1"/>
          </p:cNvSpPr>
          <p:nvPr/>
        </p:nvSpPr>
        <p:spPr bwMode="auto">
          <a:xfrm>
            <a:off x="4991101" y="6429375"/>
            <a:ext cx="54483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Rectangle 6">
            <a:extLst>
              <a:ext uri="{FF2B5EF4-FFF2-40B4-BE49-F238E27FC236}">
                <a16:creationId xmlns:a16="http://schemas.microsoft.com/office/drawing/2014/main" id="{D47900DF-7439-41AC-AEE4-FC8073D1E5C1}"/>
              </a:ext>
            </a:extLst>
          </p:cNvPr>
          <p:cNvSpPr>
            <a:spLocks noGrp="1" noChangeArrowheads="1"/>
          </p:cNvSpPr>
          <p:nvPr>
            <p:ph type="sldNum"/>
          </p:nvPr>
        </p:nvSpPr>
        <p:spPr bwMode="auto">
          <a:xfrm>
            <a:off x="10655301" y="6407151"/>
            <a:ext cx="1166284"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1600" b="1">
                <a:solidFill>
                  <a:srgbClr val="48231E"/>
                </a:solidFill>
                <a:latin typeface="Times New Roman" panose="02020603050405020304" pitchFamily="18" charset="0"/>
              </a:defRPr>
            </a:lvl1pPr>
          </a:lstStyle>
          <a:p>
            <a:fld id="{159B58F3-50EE-460E-BA78-E937C5F90C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mj-lt"/>
          <a:ea typeface="+mj-ea"/>
          <a:cs typeface="+mj-cs"/>
        </a:defRPr>
      </a:lvl1pPr>
      <a:lvl2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2pPr>
      <a:lvl3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3pPr>
      <a:lvl4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4pPr>
      <a:lvl5pPr algn="l" defTabSz="457200" rtl="0" eaLnBrk="0" fontAlgn="base" hangingPunct="0">
        <a:spcBef>
          <a:spcPts val="400"/>
        </a:spcBef>
        <a:spcAft>
          <a:spcPct val="0"/>
        </a:spcAft>
        <a:buClr>
          <a:srgbClr val="000000"/>
        </a:buClr>
        <a:buSzPct val="100000"/>
        <a:buFont typeface="Times New Roman" panose="02020603050405020304" pitchFamily="18" charset="0"/>
        <a:defRPr sz="3600">
          <a:solidFill>
            <a:srgbClr val="48231E"/>
          </a:solidFill>
          <a:latin typeface="Candara" pitchFamily="34" charset="0"/>
          <a:cs typeface="Tunga" pitchFamily="34" charset="0"/>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3600">
          <a:solidFill>
            <a:srgbClr val="48231E"/>
          </a:solidFill>
          <a:latin typeface="Candara" pitchFamily="34" charset="0"/>
          <a:cs typeface="Tunga" pitchFamily="34"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200">
          <a:solidFill>
            <a:srgbClr val="48231E"/>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000">
          <a:solidFill>
            <a:srgbClr val="48231E"/>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a:solidFill>
            <a:srgbClr val="48231E"/>
          </a:solidFill>
          <a:latin typeface="+mn-lt"/>
          <a:cs typeface="+mn-cs"/>
        </a:defRPr>
      </a:lvl3pPr>
      <a:lvl4pPr marL="16002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1600">
          <a:solidFill>
            <a:srgbClr val="48231E"/>
          </a:solidFill>
          <a:latin typeface="+mn-lt"/>
          <a:cs typeface="+mn-cs"/>
        </a:defRPr>
      </a:lvl4pPr>
      <a:lvl5pPr marL="20574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1600">
          <a:solidFill>
            <a:srgbClr val="48231E"/>
          </a:solidFill>
          <a:latin typeface="+mn-lt"/>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1600">
          <a:solidFill>
            <a:srgbClr val="48231E"/>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301B2C7D-8BC9-44EB-AEAC-7DD200415D23}"/>
              </a:ext>
            </a:extLst>
          </p:cNvPr>
          <p:cNvSpPr txBox="1">
            <a:spLocks noChangeArrowheads="1"/>
          </p:cNvSpPr>
          <p:nvPr/>
        </p:nvSpPr>
        <p:spPr bwMode="auto">
          <a:xfrm>
            <a:off x="4800600" y="3721100"/>
            <a:ext cx="6863158"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4000" i="1" dirty="0">
                <a:solidFill>
                  <a:srgbClr val="964D2C"/>
                </a:solidFill>
                <a:cs typeface="Tahoma" panose="020B0604030504040204" pitchFamily="34" charset="0"/>
              </a:rPr>
              <a:t>Introduction &amp; Chapters 1-2</a:t>
            </a:r>
          </a:p>
        </p:txBody>
      </p:sp>
      <p:sp>
        <p:nvSpPr>
          <p:cNvPr id="7171" name="Text Box 2">
            <a:extLst>
              <a:ext uri="{FF2B5EF4-FFF2-40B4-BE49-F238E27FC236}">
                <a16:creationId xmlns:a16="http://schemas.microsoft.com/office/drawing/2014/main" id="{41D8DE28-1C5E-4F77-ACE4-9C30FD78FE79}"/>
              </a:ext>
            </a:extLst>
          </p:cNvPr>
          <p:cNvSpPr txBox="1">
            <a:spLocks noChangeArrowheads="1"/>
          </p:cNvSpPr>
          <p:nvPr/>
        </p:nvSpPr>
        <p:spPr bwMode="auto">
          <a:xfrm>
            <a:off x="4800600" y="1417638"/>
            <a:ext cx="7321550" cy="230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6000" dirty="0">
                <a:solidFill>
                  <a:srgbClr val="48231E"/>
                </a:solidFill>
                <a:cs typeface="Tunga" panose="020B0502040204020203" pitchFamily="34" charset="0"/>
              </a:rPr>
              <a:t>A Brief Overview of</a:t>
            </a:r>
            <a:br>
              <a:rPr lang="en-US" altLang="en-US" sz="6000" dirty="0">
                <a:solidFill>
                  <a:srgbClr val="48231E"/>
                </a:solidFill>
                <a:cs typeface="Tunga" panose="020B0502040204020203" pitchFamily="34" charset="0"/>
              </a:rPr>
            </a:br>
            <a:r>
              <a:rPr lang="en-US" altLang="en-US" sz="6000" dirty="0">
                <a:solidFill>
                  <a:srgbClr val="48231E"/>
                </a:solidFill>
                <a:cs typeface="Tunga" panose="020B0502040204020203" pitchFamily="34" charset="0"/>
              </a:rPr>
              <a:t>1 THESSALONIANS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9436F6A4-1C23-4573-98A6-B908E2ECCB4B}"/>
              </a:ext>
            </a:extLst>
          </p:cNvPr>
          <p:cNvSpPr txBox="1">
            <a:spLocks noChangeArrowheads="1"/>
          </p:cNvSpPr>
          <p:nvPr/>
        </p:nvSpPr>
        <p:spPr bwMode="auto">
          <a:xfrm>
            <a:off x="230766" y="152400"/>
            <a:ext cx="1173046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“In Word, in Power, in Holy Spirit, and …”</a:t>
            </a:r>
          </a:p>
        </p:txBody>
      </p:sp>
      <p:sp>
        <p:nvSpPr>
          <p:cNvPr id="17411" name="Text Box 2">
            <a:extLst>
              <a:ext uri="{FF2B5EF4-FFF2-40B4-BE49-F238E27FC236}">
                <a16:creationId xmlns:a16="http://schemas.microsoft.com/office/drawing/2014/main" id="{AC969C5C-48CA-4BE8-8B21-A2399E2D9C6B}"/>
              </a:ext>
            </a:extLst>
          </p:cNvPr>
          <p:cNvSpPr txBox="1">
            <a:spLocks noChangeArrowheads="1"/>
          </p:cNvSpPr>
          <p:nvPr/>
        </p:nvSpPr>
        <p:spPr bwMode="auto">
          <a:xfrm>
            <a:off x="228601" y="914400"/>
            <a:ext cx="11734802"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600"/>
              </a:spcBef>
              <a:buClrTx/>
              <a:defRPr/>
            </a:pPr>
            <a:r>
              <a:rPr lang="en-US" sz="2800" i="1" dirty="0">
                <a:solidFill>
                  <a:srgbClr val="48231E"/>
                </a:solidFill>
                <a:cs typeface="Tahoma" pitchFamily="34" charset="0"/>
              </a:rPr>
              <a:t>For our gospel did </a:t>
            </a:r>
            <a:r>
              <a:rPr lang="en-US" sz="2800" b="1" i="1" dirty="0">
                <a:solidFill>
                  <a:srgbClr val="48231E"/>
                </a:solidFill>
                <a:cs typeface="Tahoma" pitchFamily="34" charset="0"/>
              </a:rPr>
              <a:t>not come to you in word only, but also in power, and in the Holy Spirit and </a:t>
            </a:r>
            <a:r>
              <a:rPr lang="en-US" sz="2800" b="1" i="1" u="sng" dirty="0">
                <a:solidFill>
                  <a:srgbClr val="964D2C"/>
                </a:solidFill>
                <a:cs typeface="Tahoma" pitchFamily="34" charset="0"/>
              </a:rPr>
              <a:t>in much assurance</a:t>
            </a:r>
            <a:r>
              <a:rPr lang="en-US" sz="2800" i="1" dirty="0">
                <a:solidFill>
                  <a:srgbClr val="48231E"/>
                </a:solidFill>
                <a:cs typeface="Tahoma" pitchFamily="34" charset="0"/>
              </a:rPr>
              <a:t>, as you know what kind of men we were among you for your sake.  </a:t>
            </a:r>
            <a:r>
              <a:rPr lang="en-US" sz="2800" dirty="0">
                <a:solidFill>
                  <a:srgbClr val="48231E"/>
                </a:solidFill>
                <a:cs typeface="Tahoma" pitchFamily="34" charset="0"/>
              </a:rPr>
              <a:t>(</a:t>
            </a:r>
            <a:r>
              <a:rPr lang="en-US" sz="2800" b="1" dirty="0">
                <a:solidFill>
                  <a:srgbClr val="964D2C"/>
                </a:solidFill>
                <a:cs typeface="Tahoma" pitchFamily="34" charset="0"/>
              </a:rPr>
              <a:t>1:5</a:t>
            </a:r>
            <a:r>
              <a:rPr lang="en-US" sz="2800" dirty="0">
                <a:solidFill>
                  <a:srgbClr val="48231E"/>
                </a:solidFill>
                <a:cs typeface="Tahoma" pitchFamily="34" charset="0"/>
              </a:rPr>
              <a:t>)</a:t>
            </a:r>
          </a:p>
          <a:p>
            <a:pPr eaLnBrk="1" hangingPunct="1">
              <a:spcBef>
                <a:spcPts val="600"/>
              </a:spcBef>
              <a:buClrTx/>
              <a:defRPr/>
            </a:pPr>
            <a:r>
              <a:rPr lang="en-US" sz="2800" i="1" dirty="0">
                <a:solidFill>
                  <a:srgbClr val="48231E"/>
                </a:solidFill>
                <a:cs typeface="Tahoma" pitchFamily="34" charset="0"/>
              </a:rPr>
              <a:t>And I, brethren, when I came to you, did </a:t>
            </a:r>
            <a:r>
              <a:rPr lang="en-US" sz="2800" b="1" i="1" dirty="0">
                <a:solidFill>
                  <a:srgbClr val="48231E"/>
                </a:solidFill>
                <a:cs typeface="Tahoma" pitchFamily="34" charset="0"/>
              </a:rPr>
              <a:t>not come with excellence of speech or of wisdom </a:t>
            </a:r>
            <a:r>
              <a:rPr lang="en-US" sz="2800" i="1" dirty="0">
                <a:solidFill>
                  <a:srgbClr val="48231E"/>
                </a:solidFill>
                <a:cs typeface="Tahoma" pitchFamily="34" charset="0"/>
              </a:rPr>
              <a:t>declaring to you the testimony of God. For I determined not to know anything among you except Jesus Christ and Him crucified. I was with you in weakness, in fear, and in much trembling. And </a:t>
            </a:r>
            <a:r>
              <a:rPr lang="en-US" sz="2800" b="1" i="1" dirty="0">
                <a:solidFill>
                  <a:srgbClr val="48231E"/>
                </a:solidFill>
                <a:cs typeface="Tahoma" pitchFamily="34" charset="0"/>
              </a:rPr>
              <a:t>my speech and my preaching were not with persuasive words of human wisdom, but in demonstration of the Spirit and of power, that your faith should </a:t>
            </a:r>
            <a:r>
              <a:rPr lang="en-US" sz="2800" b="1" i="1" u="sng" dirty="0">
                <a:solidFill>
                  <a:srgbClr val="48231E"/>
                </a:solidFill>
                <a:cs typeface="Tahoma" pitchFamily="34" charset="0"/>
              </a:rPr>
              <a:t>not be in the wisdom of men but in the power of God</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1 Corinthians 2:1-5</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Paul did not employ sophistry or human wisdom.</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Paul </a:t>
            </a:r>
            <a:r>
              <a:rPr lang="en-US" sz="2800" i="1" dirty="0">
                <a:solidFill>
                  <a:srgbClr val="48231E"/>
                </a:solidFill>
                <a:cs typeface="Tahoma" pitchFamily="34" charset="0"/>
              </a:rPr>
              <a:t>“assured”</a:t>
            </a:r>
            <a:r>
              <a:rPr lang="en-US" sz="2800" dirty="0">
                <a:solidFill>
                  <a:srgbClr val="48231E"/>
                </a:solidFill>
                <a:cs typeface="Tahoma" pitchFamily="34" charset="0"/>
              </a:rPr>
              <a:t> message with miracles (</a:t>
            </a:r>
            <a:r>
              <a:rPr lang="en-US" sz="2800" b="1" dirty="0">
                <a:solidFill>
                  <a:srgbClr val="964D2C"/>
                </a:solidFill>
                <a:cs typeface="Tahoma" pitchFamily="34" charset="0"/>
              </a:rPr>
              <a:t>Hebrews 2:1-4; 2 Cor. 12:12</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Are we assured?  If not, we need to study until we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500"/>
                                        <p:tgtEl>
                                          <p:spTgt spid="17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fade">
                                      <p:cBhvr>
                                        <p:cTn id="16" dur="500"/>
                                        <p:tgtEl>
                                          <p:spTgt spid="17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500"/>
                                        <p:tgtEl>
                                          <p:spTgt spid="17411">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fade">
                                      <p:cBhvr>
                                        <p:cTn id="25" dur="500"/>
                                        <p:tgtEl>
                                          <p:spTgt spid="17411">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Effect transition="in" filter="fade">
                                      <p:cBhvr>
                                        <p:cTn id="2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C656EC17-8D19-4CCF-94BD-3FB4C873C3B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sz="4400" i="1" dirty="0">
                <a:solidFill>
                  <a:srgbClr val="48231E"/>
                </a:solidFill>
                <a:cs typeface="Tahoma" pitchFamily="34" charset="0"/>
              </a:rPr>
              <a:t>“A City Set on a Hill”</a:t>
            </a:r>
            <a:endParaRPr lang="en-US" altLang="en-US" sz="4400" i="1" dirty="0">
              <a:solidFill>
                <a:srgbClr val="48231E"/>
              </a:solidFill>
              <a:cs typeface="Tunga" panose="020B0502040204020203" pitchFamily="34" charset="0"/>
            </a:endParaRPr>
          </a:p>
        </p:txBody>
      </p:sp>
      <p:sp>
        <p:nvSpPr>
          <p:cNvPr id="23555" name="Text Box 2">
            <a:extLst>
              <a:ext uri="{FF2B5EF4-FFF2-40B4-BE49-F238E27FC236}">
                <a16:creationId xmlns:a16="http://schemas.microsoft.com/office/drawing/2014/main" id="{5E99B55E-A096-42E6-A89D-61DA4214A97C}"/>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514350" indent="-514350" eaLnBrk="1" hangingPunct="1">
              <a:spcBef>
                <a:spcPts val="600"/>
              </a:spcBef>
              <a:buClrTx/>
              <a:buFont typeface="+mj-lt"/>
              <a:buAutoNum type="arabicPeriod" startAt="2"/>
            </a:pPr>
            <a:r>
              <a:rPr lang="en-US" sz="2800" i="1" dirty="0">
                <a:solidFill>
                  <a:srgbClr val="5F5F5F"/>
                </a:solidFill>
                <a:cs typeface="Tahoma" pitchFamily="34" charset="0"/>
              </a:rPr>
              <a:t>[Jonathan]</a:t>
            </a:r>
            <a:r>
              <a:rPr lang="en-US" sz="2800" dirty="0">
                <a:solidFill>
                  <a:srgbClr val="48231E"/>
                </a:solidFill>
                <a:cs typeface="Tahoma" pitchFamily="34" charset="0"/>
              </a:rPr>
              <a:t> What 2 messages or statements were broadcasted by the Thessalonians?</a:t>
            </a:r>
            <a:endParaRPr lang="en-US" altLang="en-US" sz="2800" i="1" dirty="0">
              <a:solidFill>
                <a:srgbClr val="48231E"/>
              </a:solidFill>
              <a:cs typeface="Tahoma" panose="020B0604030504040204" pitchFamily="34" charset="0"/>
            </a:endParaRPr>
          </a:p>
          <a:p>
            <a:pPr eaLnBrk="1" hangingPunct="1">
              <a:spcBef>
                <a:spcPts val="600"/>
              </a:spcBef>
              <a:buClrTx/>
            </a:pPr>
            <a:r>
              <a:rPr lang="en-US" altLang="en-US" sz="2800" i="1" dirty="0">
                <a:solidFill>
                  <a:srgbClr val="48231E"/>
                </a:solidFill>
                <a:cs typeface="Tahoma" panose="020B0604030504040204" pitchFamily="34" charset="0"/>
              </a:rPr>
              <a:t>And </a:t>
            </a:r>
            <a:r>
              <a:rPr lang="en-US" altLang="en-US" sz="2800" b="1" i="1" dirty="0">
                <a:solidFill>
                  <a:srgbClr val="48231E"/>
                </a:solidFill>
                <a:cs typeface="Tahoma" panose="020B0604030504040204" pitchFamily="34" charset="0"/>
              </a:rPr>
              <a:t>you became followers of us and of the Lord, having received the word in much affliction</a:t>
            </a:r>
            <a:r>
              <a:rPr lang="en-US" altLang="en-US" sz="2800" i="1" dirty="0">
                <a:solidFill>
                  <a:srgbClr val="48231E"/>
                </a:solidFill>
                <a:cs typeface="Tahoma" panose="020B0604030504040204" pitchFamily="34" charset="0"/>
              </a:rPr>
              <a:t>, with joy of the Holy Spirit, so that </a:t>
            </a:r>
            <a:r>
              <a:rPr lang="en-US" altLang="en-US" sz="2800" b="1" i="1" dirty="0">
                <a:solidFill>
                  <a:srgbClr val="48231E"/>
                </a:solidFill>
                <a:cs typeface="Tahoma" panose="020B0604030504040204" pitchFamily="34" charset="0"/>
              </a:rPr>
              <a:t>you became </a:t>
            </a:r>
            <a:r>
              <a:rPr lang="en-US" altLang="en-US" sz="2800" b="1" i="1" u="sng" dirty="0">
                <a:solidFill>
                  <a:srgbClr val="48231E"/>
                </a:solidFill>
                <a:cs typeface="Tahoma" panose="020B0604030504040204" pitchFamily="34" charset="0"/>
              </a:rPr>
              <a:t>examples to all in Macedonia and Achaia</a:t>
            </a:r>
            <a:r>
              <a:rPr lang="en-US" altLang="en-US" sz="2800" b="1" i="1" dirty="0">
                <a:solidFill>
                  <a:srgbClr val="48231E"/>
                </a:solidFill>
                <a:cs typeface="Tahoma" panose="020B0604030504040204" pitchFamily="34" charset="0"/>
              </a:rPr>
              <a:t> </a:t>
            </a:r>
            <a:r>
              <a:rPr lang="en-US" altLang="en-US" sz="2800" i="1" dirty="0">
                <a:solidFill>
                  <a:srgbClr val="48231E"/>
                </a:solidFill>
                <a:cs typeface="Tahoma" panose="020B0604030504040204" pitchFamily="34" charset="0"/>
              </a:rPr>
              <a:t>who believe. For </a:t>
            </a:r>
            <a:r>
              <a:rPr lang="en-US" altLang="en-US" sz="2800" b="1" i="1" dirty="0">
                <a:solidFill>
                  <a:srgbClr val="48231E"/>
                </a:solidFill>
                <a:cs typeface="Tahoma" panose="020B0604030504040204" pitchFamily="34" charset="0"/>
              </a:rPr>
              <a:t>from you the </a:t>
            </a:r>
            <a:r>
              <a:rPr lang="en-US" altLang="en-US" sz="2800" b="1" i="1" u="sng" dirty="0">
                <a:solidFill>
                  <a:srgbClr val="964D2C"/>
                </a:solidFill>
                <a:cs typeface="Tahoma" panose="020B0604030504040204" pitchFamily="34" charset="0"/>
              </a:rPr>
              <a:t>word of the Lord has sounded forth</a:t>
            </a:r>
            <a:r>
              <a:rPr lang="en-US" altLang="en-US" sz="2800" i="1" dirty="0">
                <a:solidFill>
                  <a:srgbClr val="48231E"/>
                </a:solidFill>
                <a:cs typeface="Tahoma" panose="020B0604030504040204" pitchFamily="34" charset="0"/>
              </a:rPr>
              <a:t>, not only in Macedonia and Achaia, but also in every place</a:t>
            </a:r>
            <a:r>
              <a:rPr lang="en-US" altLang="en-US" sz="2800" i="1" u="sng" dirty="0">
                <a:solidFill>
                  <a:srgbClr val="964D2C"/>
                </a:solidFill>
                <a:cs typeface="Tahoma" panose="020B0604030504040204" pitchFamily="34" charset="0"/>
              </a:rPr>
              <a:t>. </a:t>
            </a:r>
            <a:r>
              <a:rPr lang="en-US" altLang="en-US" sz="2800" b="1" i="1" u="sng" dirty="0">
                <a:solidFill>
                  <a:srgbClr val="964D2C"/>
                </a:solidFill>
                <a:cs typeface="Tahoma" panose="020B0604030504040204" pitchFamily="34" charset="0"/>
              </a:rPr>
              <a:t>Your faith toward God has gone out</a:t>
            </a:r>
            <a:r>
              <a:rPr lang="en-US" altLang="en-US" sz="2800" i="1" dirty="0">
                <a:solidFill>
                  <a:srgbClr val="48231E"/>
                </a:solidFill>
                <a:cs typeface="Tahoma" panose="020B0604030504040204" pitchFamily="34" charset="0"/>
              </a:rPr>
              <a:t>, so that we do not need to say anything. For they themselves declare concerning us what manner of entry we had to you, and how </a:t>
            </a:r>
            <a:r>
              <a:rPr lang="en-US" altLang="en-US" sz="2800" b="1" i="1" dirty="0">
                <a:solidFill>
                  <a:srgbClr val="48231E"/>
                </a:solidFill>
                <a:cs typeface="Tahoma" panose="020B0604030504040204" pitchFamily="34" charset="0"/>
              </a:rPr>
              <a:t>you turned to God from idols to serve the living and true God</a:t>
            </a:r>
            <a:r>
              <a:rPr lang="en-US" altLang="en-US" sz="2800" i="1" dirty="0">
                <a:solidFill>
                  <a:srgbClr val="48231E"/>
                </a:solidFill>
                <a:cs typeface="Tahoma" panose="020B0604030504040204" pitchFamily="34" charset="0"/>
              </a:rPr>
              <a:t>, and to </a:t>
            </a:r>
            <a:r>
              <a:rPr lang="en-US" altLang="en-US" sz="2800" b="1" i="1" dirty="0">
                <a:solidFill>
                  <a:srgbClr val="48231E"/>
                </a:solidFill>
                <a:cs typeface="Tahoma" panose="020B0604030504040204" pitchFamily="34" charset="0"/>
              </a:rPr>
              <a:t>wait for His Son from heaven, whom He raised from the dead, even Jesus who delivers us from the wrath to come</a:t>
            </a:r>
            <a:r>
              <a:rPr lang="en-US" altLang="en-US" sz="2800" i="1" dirty="0">
                <a:solidFill>
                  <a:srgbClr val="48231E"/>
                </a:solidFill>
                <a:cs typeface="Tahoma" panose="020B0604030504040204" pitchFamily="34" charset="0"/>
              </a:rPr>
              <a:t>.</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1:6-10</a:t>
            </a:r>
            <a:r>
              <a:rPr lang="en-US" altLang="en-US" sz="2800" dirty="0">
                <a:solidFill>
                  <a:srgbClr val="48231E"/>
                </a:solidFill>
                <a:cs typeface="Tahoma" panose="020B0604030504040204" pitchFamily="34" charset="0"/>
              </a:rPr>
              <a:t>)</a:t>
            </a:r>
          </a:p>
          <a:p>
            <a:pPr marL="457200" indent="-4572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Their demonstration &amp; example of faith was renowned (</a:t>
            </a:r>
            <a:r>
              <a:rPr lang="en-US" altLang="en-US" sz="2800" b="1" dirty="0">
                <a:solidFill>
                  <a:srgbClr val="964D2C"/>
                </a:solidFill>
                <a:cs typeface="Tahoma" panose="020B0604030504040204" pitchFamily="34" charset="0"/>
              </a:rPr>
              <a:t>Mat. 6:1-6; 5:10-16</a:t>
            </a:r>
            <a:r>
              <a:rPr lang="en-US" altLang="en-US" sz="2800" dirty="0">
                <a:solidFill>
                  <a:srgbClr val="48231E"/>
                </a:solidFill>
                <a:cs typeface="Tahoma" panose="020B0604030504040204" pitchFamily="34" charset="0"/>
              </a:rPr>
              <a:t>).</a:t>
            </a:r>
          </a:p>
          <a:p>
            <a:pPr marL="457200" indent="-4572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They not only survived but thrived – evangelizing, preaching the gospel!</a:t>
            </a:r>
          </a:p>
        </p:txBody>
      </p:sp>
    </p:spTree>
    <p:extLst>
      <p:ext uri="{BB962C8B-B14F-4D97-AF65-F5344CB8AC3E}">
        <p14:creationId xmlns:p14="http://schemas.microsoft.com/office/powerpoint/2010/main" val="38347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634D3808-8BD1-4EF4-A402-BA1D543224C5}"/>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“Waiting on the Lord”</a:t>
            </a:r>
          </a:p>
        </p:txBody>
      </p:sp>
      <p:sp>
        <p:nvSpPr>
          <p:cNvPr id="17411" name="Text Box 2">
            <a:extLst>
              <a:ext uri="{FF2B5EF4-FFF2-40B4-BE49-F238E27FC236}">
                <a16:creationId xmlns:a16="http://schemas.microsoft.com/office/drawing/2014/main" id="{54B438EF-4E9B-41DD-A044-98F9468BD73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300"/>
              </a:spcBef>
              <a:buClrTx/>
              <a:buFont typeface="+mj-lt"/>
              <a:buAutoNum type="arabicPeriod" startAt="3"/>
              <a:defRPr/>
            </a:pPr>
            <a:r>
              <a:rPr lang="en-US" sz="2800" i="1" dirty="0">
                <a:solidFill>
                  <a:srgbClr val="5F5F5F"/>
                </a:solidFill>
                <a:cs typeface="Tahoma" pitchFamily="34" charset="0"/>
              </a:rPr>
              <a:t>[David H.] </a:t>
            </a:r>
            <a:r>
              <a:rPr lang="en-US" sz="2800" dirty="0">
                <a:solidFill>
                  <a:srgbClr val="48231E"/>
                </a:solidFill>
                <a:cs typeface="Tahoma" pitchFamily="34" charset="0"/>
              </a:rPr>
              <a:t>What was the religious background of the Thessalonians?  Were these Thessalonians most likely Gentiles or Jews?</a:t>
            </a:r>
          </a:p>
          <a:p>
            <a:pPr eaLnBrk="1" hangingPunct="1">
              <a:spcBef>
                <a:spcPts val="300"/>
              </a:spcBef>
              <a:buClrTx/>
              <a:defRPr/>
            </a:pPr>
            <a:r>
              <a:rPr lang="en-US" sz="2800" i="1" dirty="0">
                <a:solidFill>
                  <a:srgbClr val="48231E"/>
                </a:solidFill>
                <a:cs typeface="Tahoma" pitchFamily="34" charset="0"/>
              </a:rPr>
              <a:t>For they themselves declare concerning us what manner of entry we had to you, and how </a:t>
            </a:r>
            <a:r>
              <a:rPr lang="en-US" sz="2800" b="1" i="1" dirty="0">
                <a:solidFill>
                  <a:srgbClr val="48231E"/>
                </a:solidFill>
                <a:cs typeface="Tahoma" pitchFamily="34" charset="0"/>
              </a:rPr>
              <a:t>you </a:t>
            </a:r>
            <a:r>
              <a:rPr lang="en-US" sz="2800" b="1" i="1" baseline="30000" dirty="0">
                <a:solidFill>
                  <a:srgbClr val="964D2C"/>
                </a:solidFill>
                <a:uFill>
                  <a:solidFill>
                    <a:srgbClr val="964D2C"/>
                  </a:solidFill>
                </a:uFill>
                <a:cs typeface="Tahoma" pitchFamily="34" charset="0"/>
              </a:rPr>
              <a:t>1</a:t>
            </a:r>
            <a:r>
              <a:rPr lang="en-US" sz="2800" b="1" i="1" dirty="0">
                <a:solidFill>
                  <a:srgbClr val="48231E"/>
                </a:solidFill>
                <a:cs typeface="Tahoma" pitchFamily="34" charset="0"/>
              </a:rPr>
              <a:t>turned to God from idols to </a:t>
            </a:r>
            <a:r>
              <a:rPr lang="en-US" sz="2800" b="1" i="1" baseline="30000" dirty="0">
                <a:solidFill>
                  <a:srgbClr val="964D2C"/>
                </a:solidFill>
                <a:uFill>
                  <a:solidFill>
                    <a:srgbClr val="964D2C"/>
                  </a:solidFill>
                </a:uFill>
                <a:cs typeface="Tahoma" pitchFamily="34" charset="0"/>
              </a:rPr>
              <a:t>2</a:t>
            </a:r>
            <a:r>
              <a:rPr lang="en-US" sz="2800" b="1" i="1" dirty="0">
                <a:solidFill>
                  <a:srgbClr val="48231E"/>
                </a:solidFill>
                <a:cs typeface="Tahoma" pitchFamily="34" charset="0"/>
              </a:rPr>
              <a:t>serve the living and true God, and to </a:t>
            </a:r>
            <a:r>
              <a:rPr lang="en-US" sz="2800" b="1" i="1" baseline="30000" dirty="0">
                <a:solidFill>
                  <a:srgbClr val="964D2C"/>
                </a:solidFill>
                <a:uFill>
                  <a:solidFill>
                    <a:srgbClr val="964D2C"/>
                  </a:solidFill>
                </a:uFill>
                <a:cs typeface="Tahoma" pitchFamily="34" charset="0"/>
              </a:rPr>
              <a:t>3</a:t>
            </a:r>
            <a:r>
              <a:rPr lang="en-US" sz="2800" b="1" i="1" dirty="0">
                <a:solidFill>
                  <a:srgbClr val="48231E"/>
                </a:solidFill>
                <a:cs typeface="Tahoma" pitchFamily="34" charset="0"/>
              </a:rPr>
              <a:t>wait for His Son from heaven</a:t>
            </a:r>
            <a:r>
              <a:rPr lang="en-US" sz="2800" i="1" dirty="0">
                <a:solidFill>
                  <a:srgbClr val="48231E"/>
                </a:solidFill>
                <a:cs typeface="Tahoma" pitchFamily="34" charset="0"/>
              </a:rPr>
              <a:t>, whom He raised from the dead, even Jesus who delivers us from the wrath to come. </a:t>
            </a:r>
            <a:r>
              <a:rPr lang="en-US" sz="2800" dirty="0">
                <a:solidFill>
                  <a:srgbClr val="48231E"/>
                </a:solidFill>
                <a:cs typeface="Tahoma" pitchFamily="34" charset="0"/>
              </a:rPr>
              <a:t>(</a:t>
            </a:r>
            <a:r>
              <a:rPr lang="en-US" sz="2800" b="1" dirty="0">
                <a:solidFill>
                  <a:srgbClr val="964D2C"/>
                </a:solidFill>
                <a:cs typeface="Tahoma" pitchFamily="34" charset="0"/>
              </a:rPr>
              <a:t>1:9-10</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b="1" i="1" dirty="0">
                <a:solidFill>
                  <a:srgbClr val="48231E"/>
                </a:solidFill>
                <a:cs typeface="Tahoma" pitchFamily="34" charset="0"/>
              </a:rPr>
              <a:t>Wait on the LORD</a:t>
            </a:r>
            <a:r>
              <a:rPr lang="en-US" sz="2800" i="1" dirty="0">
                <a:solidFill>
                  <a:srgbClr val="48231E"/>
                </a:solidFill>
                <a:cs typeface="Tahoma" pitchFamily="34" charset="0"/>
              </a:rPr>
              <a:t>; Be of good courage, And He shall strengthen your heart; </a:t>
            </a:r>
            <a:r>
              <a:rPr lang="en-US" sz="2800" b="1" i="1" dirty="0">
                <a:solidFill>
                  <a:srgbClr val="48231E"/>
                </a:solidFill>
                <a:cs typeface="Tahoma" pitchFamily="34" charset="0"/>
              </a:rPr>
              <a:t>Wait, I say, on the LORD!</a:t>
            </a:r>
            <a:r>
              <a:rPr lang="en-US" sz="2800" b="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Psalm 27:14</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i="1" dirty="0">
                <a:solidFill>
                  <a:srgbClr val="48231E"/>
                </a:solidFill>
                <a:cs typeface="Tahoma" pitchFamily="34" charset="0"/>
              </a:rPr>
              <a:t>But those who </a:t>
            </a:r>
            <a:r>
              <a:rPr lang="en-US" sz="2800" b="1" i="1" dirty="0">
                <a:solidFill>
                  <a:srgbClr val="48231E"/>
                </a:solidFill>
                <a:cs typeface="Tahoma" pitchFamily="34" charset="0"/>
              </a:rPr>
              <a:t>wait on the LORD </a:t>
            </a:r>
            <a:r>
              <a:rPr lang="en-US" sz="2800" i="1" dirty="0">
                <a:solidFill>
                  <a:srgbClr val="48231E"/>
                </a:solidFill>
                <a:cs typeface="Tahoma" pitchFamily="34" charset="0"/>
              </a:rPr>
              <a:t>Shall renew their strength; They shall mount up with wings like eagles, They shall run and not be weary, They shall walk and not faint. </a:t>
            </a:r>
            <a:r>
              <a:rPr lang="en-US" sz="2800" dirty="0">
                <a:solidFill>
                  <a:srgbClr val="48231E"/>
                </a:solidFill>
                <a:cs typeface="Tahoma" pitchFamily="34" charset="0"/>
              </a:rPr>
              <a:t>(</a:t>
            </a:r>
            <a:r>
              <a:rPr lang="en-US" sz="2800" b="1" dirty="0">
                <a:solidFill>
                  <a:srgbClr val="964D2C"/>
                </a:solidFill>
                <a:cs typeface="Tahoma" pitchFamily="34" charset="0"/>
              </a:rPr>
              <a:t>Isaiah 40:31</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See also:  </a:t>
            </a:r>
            <a:r>
              <a:rPr lang="en-US" sz="2800" b="1" dirty="0">
                <a:solidFill>
                  <a:srgbClr val="964D2C"/>
                </a:solidFill>
                <a:cs typeface="Tahoma" pitchFamily="34" charset="0"/>
              </a:rPr>
              <a:t>Psalm 37:9, 34; 59:8-10; Isaiah 8:17; 30:18; Zephaniah 3:8</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Joined ranks with other great saints in expressions of faith and trust!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500"/>
                                        <p:tgtEl>
                                          <p:spTgt spid="2560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500"/>
                                        <p:tgtEl>
                                          <p:spTgt spid="17411">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fade">
                                      <p:cBhvr>
                                        <p:cTn id="25" dur="500"/>
                                        <p:tgtEl>
                                          <p:spTgt spid="17411">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Effect transition="in" filter="fade">
                                      <p:cBhvr>
                                        <p:cTn id="29" dur="500"/>
                                        <p:tgtEl>
                                          <p:spTgt spid="174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411">
                                            <p:txEl>
                                              <p:pRg st="5" end="5"/>
                                            </p:txEl>
                                          </p:spTgt>
                                        </p:tgtEl>
                                        <p:attrNameLst>
                                          <p:attrName>style.visibility</p:attrName>
                                        </p:attrNameLst>
                                      </p:cBhvr>
                                      <p:to>
                                        <p:strVal val="visible"/>
                                      </p:to>
                                    </p:set>
                                    <p:animEffect transition="in" filter="fade">
                                      <p:cBhvr>
                                        <p:cTn id="34"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13624EE8-B373-4809-8A06-202F9822371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“Your Labor is Not in Vain in the Lord”</a:t>
            </a:r>
          </a:p>
        </p:txBody>
      </p:sp>
      <p:sp>
        <p:nvSpPr>
          <p:cNvPr id="23555" name="Text Box 2">
            <a:extLst>
              <a:ext uri="{FF2B5EF4-FFF2-40B4-BE49-F238E27FC236}">
                <a16:creationId xmlns:a16="http://schemas.microsoft.com/office/drawing/2014/main" id="{44164575-3258-49B2-B8A3-761F6E5C69DC}"/>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600"/>
              </a:spcBef>
              <a:buClrTx/>
              <a:defRPr/>
            </a:pPr>
            <a:r>
              <a:rPr lang="en-US" altLang="en-US" sz="2800" i="1" dirty="0">
                <a:solidFill>
                  <a:srgbClr val="48231E"/>
                </a:solidFill>
                <a:cs typeface="Tahoma" panose="020B0604030504040204" pitchFamily="34" charset="0"/>
              </a:rPr>
              <a:t>For you yourselves know, brethren, that </a:t>
            </a:r>
            <a:r>
              <a:rPr lang="en-US" altLang="en-US" sz="2800" b="1" i="1" dirty="0">
                <a:solidFill>
                  <a:srgbClr val="48231E"/>
                </a:solidFill>
                <a:cs typeface="Tahoma" panose="020B0604030504040204" pitchFamily="34" charset="0"/>
              </a:rPr>
              <a:t>our coming to you was </a:t>
            </a:r>
            <a:r>
              <a:rPr lang="en-US" altLang="en-US" sz="2800" b="1" i="1" u="sng" dirty="0">
                <a:solidFill>
                  <a:srgbClr val="964D2C"/>
                </a:solidFill>
                <a:cs typeface="Tahoma" panose="020B0604030504040204" pitchFamily="34" charset="0"/>
              </a:rPr>
              <a:t>not in vain</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2:1</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a:p>
            <a:pPr marL="514350" indent="-514350" eaLnBrk="1" hangingPunct="1">
              <a:spcBef>
                <a:spcPts val="600"/>
              </a:spcBef>
              <a:buClrTx/>
              <a:buFont typeface="+mj-lt"/>
              <a:buAutoNum type="arabicPeriod" startAt="4"/>
              <a:defRPr/>
            </a:pPr>
            <a:r>
              <a:rPr lang="en-US" sz="2800" i="1" dirty="0">
                <a:solidFill>
                  <a:srgbClr val="5F5F5F"/>
                </a:solidFill>
                <a:cs typeface="Tahoma" pitchFamily="34" charset="0"/>
              </a:rPr>
              <a:t>[Allen] </a:t>
            </a:r>
            <a:r>
              <a:rPr lang="en-US" sz="2800" dirty="0">
                <a:solidFill>
                  <a:srgbClr val="48231E"/>
                </a:solidFill>
                <a:cs typeface="Tahoma" pitchFamily="34" charset="0"/>
              </a:rPr>
              <a:t>How could Paul’s coming to the Thessalonians have been </a:t>
            </a:r>
            <a:r>
              <a:rPr lang="en-US" sz="2800" i="1" dirty="0">
                <a:solidFill>
                  <a:srgbClr val="48231E"/>
                </a:solidFill>
                <a:cs typeface="Tahoma" pitchFamily="34" charset="0"/>
              </a:rPr>
              <a:t>“in vain” </a:t>
            </a:r>
            <a:r>
              <a:rPr lang="en-US" sz="2800" dirty="0">
                <a:solidFill>
                  <a:srgbClr val="48231E"/>
                </a:solidFill>
                <a:cs typeface="Tahoma" pitchFamily="34" charset="0"/>
              </a:rPr>
              <a:t>(see, </a:t>
            </a:r>
            <a:r>
              <a:rPr lang="en-US" sz="2800" b="1" dirty="0">
                <a:solidFill>
                  <a:srgbClr val="964D2C"/>
                </a:solidFill>
                <a:cs typeface="Tahoma" pitchFamily="34" charset="0"/>
              </a:rPr>
              <a:t>1 Thessalonians 3:5; Galatians 4:11</a:t>
            </a:r>
            <a:r>
              <a:rPr lang="en-US" sz="2800" dirty="0">
                <a:solidFill>
                  <a:srgbClr val="48231E"/>
                </a:solidFill>
                <a:cs typeface="Tahoma" pitchFamily="34" charset="0"/>
              </a:rPr>
              <a:t>)?</a:t>
            </a:r>
            <a:endParaRPr lang="en-US" sz="2800" i="1" dirty="0">
              <a:solidFill>
                <a:srgbClr val="48231E"/>
              </a:solidFill>
              <a:cs typeface="Tahoma" pitchFamily="34" charset="0"/>
            </a:endParaRPr>
          </a:p>
          <a:p>
            <a:pPr eaLnBrk="1" hangingPunct="1">
              <a:spcBef>
                <a:spcPts val="600"/>
              </a:spcBef>
              <a:buClrTx/>
              <a:defRPr/>
            </a:pPr>
            <a:r>
              <a:rPr lang="en-US" sz="2800" i="1" dirty="0">
                <a:solidFill>
                  <a:srgbClr val="48231E"/>
                </a:solidFill>
                <a:cs typeface="Tahoma" pitchFamily="34" charset="0"/>
              </a:rPr>
              <a:t>For this reason, when I could no longer endure it, I sent to know your faith, </a:t>
            </a:r>
            <a:r>
              <a:rPr lang="en-US" sz="2800" b="1" i="1" dirty="0">
                <a:solidFill>
                  <a:srgbClr val="48231E"/>
                </a:solidFill>
                <a:cs typeface="Tahoma" pitchFamily="34" charset="0"/>
              </a:rPr>
              <a:t>lest by some means the tempter had tempted you, and </a:t>
            </a:r>
            <a:r>
              <a:rPr lang="en-US" sz="2800" b="1" i="1" u="sng" dirty="0">
                <a:solidFill>
                  <a:srgbClr val="48231E"/>
                </a:solidFill>
                <a:cs typeface="Tahoma" pitchFamily="34" charset="0"/>
              </a:rPr>
              <a:t>our labor might be in vain</a:t>
            </a:r>
            <a:r>
              <a:rPr lang="en-US" sz="2800" dirty="0">
                <a:solidFill>
                  <a:srgbClr val="48231E"/>
                </a:solidFill>
                <a:cs typeface="Tahoma" pitchFamily="34" charset="0"/>
              </a:rPr>
              <a:t>. (</a:t>
            </a:r>
            <a:r>
              <a:rPr lang="en-US" sz="2800" b="1" dirty="0">
                <a:solidFill>
                  <a:srgbClr val="964D2C"/>
                </a:solidFill>
                <a:cs typeface="Tahoma" pitchFamily="34" charset="0"/>
              </a:rPr>
              <a:t>3:5</a:t>
            </a:r>
            <a:r>
              <a:rPr lang="en-US" sz="2800" dirty="0">
                <a:solidFill>
                  <a:srgbClr val="48231E"/>
                </a:solidFill>
                <a:cs typeface="Tahoma" pitchFamily="34" charset="0"/>
              </a:rPr>
              <a:t>)</a:t>
            </a:r>
          </a:p>
          <a:p>
            <a:pPr eaLnBrk="1" hangingPunct="1">
              <a:spcBef>
                <a:spcPts val="600"/>
              </a:spcBef>
              <a:buClrTx/>
              <a:defRPr/>
            </a:pPr>
            <a:r>
              <a:rPr lang="en-US" sz="2800" i="1" dirty="0">
                <a:solidFill>
                  <a:srgbClr val="48231E"/>
                </a:solidFill>
                <a:cs typeface="Tahoma" pitchFamily="34" charset="0"/>
              </a:rPr>
              <a:t>I am afraid for you, </a:t>
            </a:r>
            <a:r>
              <a:rPr lang="en-US" sz="2800" b="1" i="1" dirty="0">
                <a:solidFill>
                  <a:srgbClr val="48231E"/>
                </a:solidFill>
                <a:cs typeface="Tahoma" pitchFamily="34" charset="0"/>
              </a:rPr>
              <a:t>lest I have labored </a:t>
            </a:r>
            <a:r>
              <a:rPr lang="en-US" sz="2800" b="1" i="1" u="sng" dirty="0">
                <a:solidFill>
                  <a:srgbClr val="48231E"/>
                </a:solidFill>
                <a:cs typeface="Tahoma" pitchFamily="34" charset="0"/>
              </a:rPr>
              <a:t>for you</a:t>
            </a:r>
            <a:r>
              <a:rPr lang="en-US" sz="2800" b="1" i="1" dirty="0">
                <a:solidFill>
                  <a:srgbClr val="48231E"/>
                </a:solidFill>
                <a:cs typeface="Tahoma" pitchFamily="34" charset="0"/>
              </a:rPr>
              <a:t> in vain</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Gal. 4:11</a:t>
            </a:r>
            <a:r>
              <a:rPr lang="en-US" sz="2800" dirty="0">
                <a:solidFill>
                  <a:srgbClr val="48231E"/>
                </a:solidFill>
                <a:cs typeface="Tahoma" pitchFamily="34" charset="0"/>
              </a:rPr>
              <a:t>)</a:t>
            </a:r>
          </a:p>
          <a:p>
            <a:pPr eaLnBrk="1" hangingPunct="1">
              <a:spcBef>
                <a:spcPts val="600"/>
              </a:spcBef>
              <a:buClrTx/>
              <a:defRPr/>
            </a:pPr>
            <a:r>
              <a:rPr lang="en-US" sz="2800" i="1" dirty="0">
                <a:solidFill>
                  <a:srgbClr val="48231E"/>
                </a:solidFill>
                <a:cs typeface="Tahoma" pitchFamily="34" charset="0"/>
              </a:rPr>
              <a:t>… holding fast the word of life, so that I may rejoice in the day of Christ that </a:t>
            </a:r>
            <a:r>
              <a:rPr lang="en-US" sz="2800" b="1" i="1" dirty="0">
                <a:solidFill>
                  <a:srgbClr val="48231E"/>
                </a:solidFill>
                <a:cs typeface="Tahoma" pitchFamily="34" charset="0"/>
              </a:rPr>
              <a:t>I have not </a:t>
            </a:r>
            <a:r>
              <a:rPr lang="en-US" sz="2800" b="1" i="1" u="sng" dirty="0">
                <a:solidFill>
                  <a:srgbClr val="48231E"/>
                </a:solidFill>
                <a:cs typeface="Tahoma" pitchFamily="34" charset="0"/>
              </a:rPr>
              <a:t>run in vain</a:t>
            </a:r>
            <a:r>
              <a:rPr lang="en-US" sz="2800" b="1" i="1" dirty="0">
                <a:solidFill>
                  <a:srgbClr val="48231E"/>
                </a:solidFill>
                <a:cs typeface="Tahoma" pitchFamily="34" charset="0"/>
              </a:rPr>
              <a:t> or </a:t>
            </a:r>
            <a:r>
              <a:rPr lang="en-US" sz="2800" b="1" i="1" u="sng" dirty="0">
                <a:solidFill>
                  <a:srgbClr val="48231E"/>
                </a:solidFill>
                <a:cs typeface="Tahoma" pitchFamily="34" charset="0"/>
              </a:rPr>
              <a:t>labored in vain</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Phil. 2:16</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Proclaiming gospel never in vain (</a:t>
            </a:r>
            <a:r>
              <a:rPr lang="en-US" sz="2800" b="1" dirty="0">
                <a:solidFill>
                  <a:srgbClr val="964D2C"/>
                </a:solidFill>
                <a:cs typeface="Tahoma" pitchFamily="34" charset="0"/>
              </a:rPr>
              <a:t>1 Corinthians 15:58</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But, it may not ultimately benefit the hearer (</a:t>
            </a:r>
            <a:r>
              <a:rPr lang="en-US" sz="2800" b="1" dirty="0">
                <a:solidFill>
                  <a:srgbClr val="964D2C"/>
                </a:solidFill>
                <a:cs typeface="Tahoma" pitchFamily="34" charset="0"/>
              </a:rPr>
              <a:t>1 Corinthians 3:9-15</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Accountable Watchmen – </a:t>
            </a:r>
            <a:r>
              <a:rPr lang="en-US" sz="2800" b="1" dirty="0">
                <a:solidFill>
                  <a:srgbClr val="964D2C"/>
                </a:solidFill>
                <a:cs typeface="Tahoma" pitchFamily="34" charset="0"/>
              </a:rPr>
              <a:t>John 10:11-15; Luke 17:5-10; Eze. 33:1-9; Est. 4:13-14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500"/>
                                        <p:tgtEl>
                                          <p:spTgt spid="819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Effect transition="in" filter="fade">
                                      <p:cBhvr>
                                        <p:cTn id="29" dur="500"/>
                                        <p:tgtEl>
                                          <p:spTgt spid="2355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fade">
                                      <p:cBhvr>
                                        <p:cTn id="34" dur="500"/>
                                        <p:tgtEl>
                                          <p:spTgt spid="2355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555">
                                            <p:txEl>
                                              <p:pRg st="6" end="6"/>
                                            </p:txEl>
                                          </p:spTgt>
                                        </p:tgtEl>
                                        <p:attrNameLst>
                                          <p:attrName>style.visibility</p:attrName>
                                        </p:attrNameLst>
                                      </p:cBhvr>
                                      <p:to>
                                        <p:strVal val="visible"/>
                                      </p:to>
                                    </p:set>
                                    <p:animEffect transition="in" filter="fade">
                                      <p:cBhvr>
                                        <p:cTn id="39" dur="500"/>
                                        <p:tgtEl>
                                          <p:spTgt spid="2355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555">
                                            <p:txEl>
                                              <p:pRg st="7" end="7"/>
                                            </p:txEl>
                                          </p:spTgt>
                                        </p:tgtEl>
                                        <p:attrNameLst>
                                          <p:attrName>style.visibility</p:attrName>
                                        </p:attrNameLst>
                                      </p:cBhvr>
                                      <p:to>
                                        <p:strVal val="visible"/>
                                      </p:to>
                                    </p:set>
                                    <p:animEffect transition="in" filter="fade">
                                      <p:cBhvr>
                                        <p:cTn id="44"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AD5ABBEB-F83F-4851-83EF-7F7B7A79B74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Paul’s Preaching – Approved By God?</a:t>
            </a:r>
          </a:p>
        </p:txBody>
      </p:sp>
      <p:sp>
        <p:nvSpPr>
          <p:cNvPr id="14339" name="Text Box 2">
            <a:extLst>
              <a:ext uri="{FF2B5EF4-FFF2-40B4-BE49-F238E27FC236}">
                <a16:creationId xmlns:a16="http://schemas.microsoft.com/office/drawing/2014/main" id="{99C595FC-58BB-4972-9916-F1A6D9CFE63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514350" indent="-514350" eaLnBrk="1" hangingPunct="1">
              <a:spcBef>
                <a:spcPts val="600"/>
              </a:spcBef>
              <a:buClrTx/>
              <a:buFont typeface="+mj-lt"/>
              <a:buAutoNum type="arabicPeriod" startAt="5"/>
            </a:pPr>
            <a:r>
              <a:rPr lang="en-US" sz="2700" i="1" dirty="0">
                <a:solidFill>
                  <a:srgbClr val="5F5F5F"/>
                </a:solidFill>
                <a:cs typeface="Tahoma" pitchFamily="34" charset="0"/>
              </a:rPr>
              <a:t>[Isaac] </a:t>
            </a:r>
            <a:r>
              <a:rPr lang="en-US" sz="2700" dirty="0">
                <a:solidFill>
                  <a:srgbClr val="48231E"/>
                </a:solidFill>
                <a:cs typeface="Tahoma" pitchFamily="34" charset="0"/>
              </a:rPr>
              <a:t>What evidence does Paul call to their remembrance to demonstrate his concern primarily for God’s approval and not just man’s?</a:t>
            </a:r>
          </a:p>
          <a:p>
            <a:pPr eaLnBrk="1" hangingPunct="1">
              <a:spcBef>
                <a:spcPts val="600"/>
              </a:spcBef>
              <a:buClrTx/>
            </a:pPr>
            <a:r>
              <a:rPr lang="en-US" altLang="en-US" sz="2700" i="1" dirty="0">
                <a:solidFill>
                  <a:srgbClr val="48231E"/>
                </a:solidFill>
                <a:cs typeface="Tahoma" panose="020B0604030504040204" pitchFamily="34" charset="0"/>
              </a:rPr>
              <a:t>But even after we had </a:t>
            </a:r>
            <a:r>
              <a:rPr lang="en-US" altLang="en-US" sz="2700" b="1" i="1" dirty="0">
                <a:solidFill>
                  <a:srgbClr val="48231E"/>
                </a:solidFill>
                <a:cs typeface="Tahoma" panose="020B0604030504040204" pitchFamily="34" charset="0"/>
              </a:rPr>
              <a:t>suffered before</a:t>
            </a:r>
            <a:r>
              <a:rPr lang="en-US" altLang="en-US" sz="2700" i="1" dirty="0">
                <a:solidFill>
                  <a:srgbClr val="48231E"/>
                </a:solidFill>
                <a:cs typeface="Tahoma" panose="020B0604030504040204" pitchFamily="34" charset="0"/>
              </a:rPr>
              <a:t> and were </a:t>
            </a:r>
            <a:r>
              <a:rPr lang="en-US" altLang="en-US" sz="2700" b="1" i="1" dirty="0">
                <a:solidFill>
                  <a:srgbClr val="48231E"/>
                </a:solidFill>
                <a:cs typeface="Tahoma" panose="020B0604030504040204" pitchFamily="34" charset="0"/>
              </a:rPr>
              <a:t>spitefully treated</a:t>
            </a:r>
            <a:r>
              <a:rPr lang="en-US" altLang="en-US" sz="2700" i="1" dirty="0">
                <a:solidFill>
                  <a:srgbClr val="48231E"/>
                </a:solidFill>
                <a:cs typeface="Tahoma" panose="020B0604030504040204" pitchFamily="34" charset="0"/>
              </a:rPr>
              <a:t> at Philippi, </a:t>
            </a:r>
            <a:r>
              <a:rPr lang="en-US" altLang="en-US" sz="2700" b="1" i="1" dirty="0">
                <a:solidFill>
                  <a:srgbClr val="964D2C"/>
                </a:solidFill>
                <a:cs typeface="Tahoma" panose="020B0604030504040204" pitchFamily="34" charset="0"/>
              </a:rPr>
              <a:t>as you know</a:t>
            </a:r>
            <a:r>
              <a:rPr lang="en-US" altLang="en-US" sz="2700" i="1" dirty="0">
                <a:solidFill>
                  <a:srgbClr val="48231E"/>
                </a:solidFill>
                <a:cs typeface="Tahoma" panose="020B0604030504040204" pitchFamily="34" charset="0"/>
              </a:rPr>
              <a:t>, we were </a:t>
            </a:r>
            <a:r>
              <a:rPr lang="en-US" altLang="en-US" sz="2700" b="1" i="1" dirty="0">
                <a:solidFill>
                  <a:srgbClr val="964D2C"/>
                </a:solidFill>
                <a:cs typeface="Tahoma" panose="020B0604030504040204" pitchFamily="34" charset="0"/>
              </a:rPr>
              <a:t>bold</a:t>
            </a:r>
            <a:r>
              <a:rPr lang="en-US" altLang="en-US" sz="2700" b="1" i="1" dirty="0">
                <a:solidFill>
                  <a:srgbClr val="48231E"/>
                </a:solidFill>
                <a:cs typeface="Tahoma" panose="020B0604030504040204" pitchFamily="34" charset="0"/>
              </a:rPr>
              <a:t> in our God to speak </a:t>
            </a:r>
            <a:r>
              <a:rPr lang="en-US" altLang="en-US" sz="2700" i="1" dirty="0">
                <a:solidFill>
                  <a:srgbClr val="48231E"/>
                </a:solidFill>
                <a:cs typeface="Tahoma" panose="020B0604030504040204" pitchFamily="34" charset="0"/>
              </a:rPr>
              <a:t>to you the gospel of God in </a:t>
            </a:r>
            <a:r>
              <a:rPr lang="en-US" altLang="en-US" sz="2700" b="1" i="1" u="sng" dirty="0">
                <a:solidFill>
                  <a:srgbClr val="48231E"/>
                </a:solidFill>
                <a:cs typeface="Tahoma" panose="020B0604030504040204" pitchFamily="34" charset="0"/>
              </a:rPr>
              <a:t>much conflict</a:t>
            </a:r>
            <a:r>
              <a:rPr lang="en-US" altLang="en-US" sz="2700" i="1" dirty="0">
                <a:solidFill>
                  <a:srgbClr val="48231E"/>
                </a:solidFill>
                <a:cs typeface="Tahoma" panose="020B0604030504040204" pitchFamily="34" charset="0"/>
              </a:rPr>
              <a:t>. For our exhortation did </a:t>
            </a:r>
            <a:r>
              <a:rPr lang="en-US" altLang="en-US" sz="2700" b="1" i="1" dirty="0">
                <a:solidFill>
                  <a:srgbClr val="964D2C"/>
                </a:solidFill>
                <a:cs typeface="Tahoma" panose="020B0604030504040204" pitchFamily="34" charset="0"/>
              </a:rPr>
              <a:t>not come from error</a:t>
            </a:r>
            <a:r>
              <a:rPr lang="en-US" altLang="en-US" sz="2700" b="1" i="1" dirty="0">
                <a:solidFill>
                  <a:srgbClr val="48231E"/>
                </a:solidFill>
                <a:cs typeface="Tahoma" panose="020B0604030504040204" pitchFamily="34" charset="0"/>
              </a:rPr>
              <a:t> or uncleanness</a:t>
            </a:r>
            <a:r>
              <a:rPr lang="en-US" altLang="en-US" sz="2700" i="1" dirty="0">
                <a:solidFill>
                  <a:srgbClr val="48231E"/>
                </a:solidFill>
                <a:cs typeface="Tahoma" panose="020B0604030504040204" pitchFamily="34" charset="0"/>
              </a:rPr>
              <a:t>, </a:t>
            </a:r>
            <a:r>
              <a:rPr lang="en-US" altLang="en-US" sz="2700" b="1" i="1" dirty="0">
                <a:solidFill>
                  <a:srgbClr val="48231E"/>
                </a:solidFill>
                <a:cs typeface="Tahoma" panose="020B0604030504040204" pitchFamily="34" charset="0"/>
              </a:rPr>
              <a:t>nor was it in deceit</a:t>
            </a:r>
            <a:r>
              <a:rPr lang="en-US" altLang="en-US" sz="2700" i="1" dirty="0">
                <a:solidFill>
                  <a:srgbClr val="48231E"/>
                </a:solidFill>
                <a:cs typeface="Tahoma" panose="020B0604030504040204" pitchFamily="34" charset="0"/>
              </a:rPr>
              <a:t>. But as we have been </a:t>
            </a:r>
            <a:r>
              <a:rPr lang="en-US" altLang="en-US" sz="2700" b="1" i="1" dirty="0">
                <a:solidFill>
                  <a:srgbClr val="964D2C"/>
                </a:solidFill>
                <a:cs typeface="Tahoma" panose="020B0604030504040204" pitchFamily="34" charset="0"/>
              </a:rPr>
              <a:t>approved by God to be entrusted</a:t>
            </a:r>
            <a:r>
              <a:rPr lang="en-US" altLang="en-US" sz="2700" b="1" i="1" dirty="0">
                <a:solidFill>
                  <a:srgbClr val="48231E"/>
                </a:solidFill>
                <a:cs typeface="Tahoma" panose="020B0604030504040204" pitchFamily="34" charset="0"/>
              </a:rPr>
              <a:t> </a:t>
            </a:r>
            <a:r>
              <a:rPr lang="en-US" altLang="en-US" sz="2700" i="1" dirty="0">
                <a:solidFill>
                  <a:srgbClr val="48231E"/>
                </a:solidFill>
                <a:cs typeface="Tahoma" panose="020B0604030504040204" pitchFamily="34" charset="0"/>
              </a:rPr>
              <a:t>with the gospel, even so we speak, </a:t>
            </a:r>
            <a:r>
              <a:rPr lang="en-US" altLang="en-US" sz="2700" b="1" i="1" dirty="0">
                <a:solidFill>
                  <a:srgbClr val="48231E"/>
                </a:solidFill>
                <a:cs typeface="Tahoma" panose="020B0604030504040204" pitchFamily="34" charset="0"/>
              </a:rPr>
              <a:t>not as pleasing men, but God who tests </a:t>
            </a:r>
            <a:r>
              <a:rPr lang="en-US" altLang="en-US" sz="2700" i="1" dirty="0">
                <a:solidFill>
                  <a:srgbClr val="48231E"/>
                </a:solidFill>
                <a:cs typeface="Tahoma" panose="020B0604030504040204" pitchFamily="34" charset="0"/>
              </a:rPr>
              <a:t>our hearts. For neither at any time did we use </a:t>
            </a:r>
            <a:r>
              <a:rPr lang="en-US" altLang="en-US" sz="2700" b="1" i="1" dirty="0">
                <a:solidFill>
                  <a:srgbClr val="48231E"/>
                </a:solidFill>
                <a:cs typeface="Tahoma" panose="020B0604030504040204" pitchFamily="34" charset="0"/>
              </a:rPr>
              <a:t>flattering words</a:t>
            </a:r>
            <a:r>
              <a:rPr lang="en-US" altLang="en-US" sz="2700" i="1" dirty="0">
                <a:solidFill>
                  <a:srgbClr val="48231E"/>
                </a:solidFill>
                <a:cs typeface="Tahoma" panose="020B0604030504040204" pitchFamily="34" charset="0"/>
              </a:rPr>
              <a:t>, </a:t>
            </a:r>
            <a:r>
              <a:rPr lang="en-US" altLang="en-US" sz="2700" b="1" i="1" u="sng" dirty="0">
                <a:solidFill>
                  <a:srgbClr val="48231E"/>
                </a:solidFill>
                <a:cs typeface="Tahoma" panose="020B0604030504040204" pitchFamily="34" charset="0"/>
              </a:rPr>
              <a:t>as you know</a:t>
            </a:r>
            <a:r>
              <a:rPr lang="en-US" altLang="en-US" sz="2700" i="1" dirty="0">
                <a:solidFill>
                  <a:srgbClr val="48231E"/>
                </a:solidFill>
                <a:cs typeface="Tahoma" panose="020B0604030504040204" pitchFamily="34" charset="0"/>
              </a:rPr>
              <a:t>, </a:t>
            </a:r>
            <a:r>
              <a:rPr lang="en-US" altLang="en-US" sz="2700" b="1" i="1" dirty="0">
                <a:solidFill>
                  <a:srgbClr val="48231E"/>
                </a:solidFill>
                <a:cs typeface="Tahoma" panose="020B0604030504040204" pitchFamily="34" charset="0"/>
              </a:rPr>
              <a:t>nor a cloak for covetousness</a:t>
            </a:r>
            <a:r>
              <a:rPr lang="en-US" altLang="en-US" sz="2700" i="1" dirty="0">
                <a:solidFill>
                  <a:srgbClr val="48231E"/>
                </a:solidFill>
                <a:cs typeface="Tahoma" panose="020B0604030504040204" pitchFamily="34" charset="0"/>
              </a:rPr>
              <a:t> – God is witness. Nor did we seek </a:t>
            </a:r>
            <a:r>
              <a:rPr lang="en-US" altLang="en-US" sz="2700" b="1" i="1" dirty="0">
                <a:solidFill>
                  <a:srgbClr val="48231E"/>
                </a:solidFill>
                <a:cs typeface="Tahoma" panose="020B0604030504040204" pitchFamily="34" charset="0"/>
              </a:rPr>
              <a:t>glory from men</a:t>
            </a:r>
            <a:r>
              <a:rPr lang="en-US" altLang="en-US" sz="2700" i="1" dirty="0">
                <a:solidFill>
                  <a:srgbClr val="48231E"/>
                </a:solidFill>
                <a:cs typeface="Tahoma" panose="020B0604030504040204" pitchFamily="34" charset="0"/>
              </a:rPr>
              <a:t>, either from you or from others, when we might have made </a:t>
            </a:r>
            <a:r>
              <a:rPr lang="en-US" altLang="en-US" sz="2700" b="1" i="1" dirty="0">
                <a:solidFill>
                  <a:srgbClr val="48231E"/>
                </a:solidFill>
                <a:cs typeface="Tahoma" panose="020B0604030504040204" pitchFamily="34" charset="0"/>
              </a:rPr>
              <a:t>demands as apostles </a:t>
            </a:r>
            <a:r>
              <a:rPr lang="en-US" altLang="en-US" sz="2700" i="1" dirty="0">
                <a:solidFill>
                  <a:srgbClr val="48231E"/>
                </a:solidFill>
                <a:cs typeface="Tahoma" panose="020B0604030504040204" pitchFamily="34" charset="0"/>
              </a:rPr>
              <a:t>of Christ. </a:t>
            </a:r>
            <a:r>
              <a:rPr lang="en-US" altLang="en-US" sz="2700" dirty="0">
                <a:solidFill>
                  <a:srgbClr val="48231E"/>
                </a:solidFill>
                <a:cs typeface="Tahoma" panose="020B0604030504040204" pitchFamily="34" charset="0"/>
              </a:rPr>
              <a:t>(</a:t>
            </a:r>
            <a:r>
              <a:rPr lang="en-US" altLang="en-US" sz="2700" b="1" dirty="0">
                <a:solidFill>
                  <a:srgbClr val="964D2C"/>
                </a:solidFill>
                <a:cs typeface="Tahoma" panose="020B0604030504040204" pitchFamily="34" charset="0"/>
              </a:rPr>
              <a:t>2:1-6</a:t>
            </a:r>
            <a:r>
              <a:rPr lang="en-US" altLang="en-US" sz="27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700" dirty="0">
                <a:solidFill>
                  <a:srgbClr val="48231E"/>
                </a:solidFill>
                <a:cs typeface="Tahoma" panose="020B0604030504040204" pitchFamily="34" charset="0"/>
              </a:rPr>
              <a:t>Enduring persecution attested to sincerity, credibility (</a:t>
            </a:r>
            <a:r>
              <a:rPr lang="en-US" altLang="en-US" sz="2700" b="1" dirty="0">
                <a:solidFill>
                  <a:srgbClr val="964D2C"/>
                </a:solidFill>
                <a:cs typeface="Tahoma" panose="020B0604030504040204" pitchFamily="34" charset="0"/>
              </a:rPr>
              <a:t>2 Cor. 6:4-10; 11:16-33</a:t>
            </a:r>
            <a:r>
              <a:rPr lang="en-US" altLang="en-US" sz="27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700" dirty="0">
                <a:solidFill>
                  <a:srgbClr val="48231E"/>
                </a:solidFill>
                <a:cs typeface="Tahoma" panose="020B0604030504040204" pitchFamily="34" charset="0"/>
              </a:rPr>
              <a:t>Like Bereans, preaching would harmonize with OT Scriptures (</a:t>
            </a:r>
            <a:r>
              <a:rPr lang="en-US" altLang="en-US" sz="2700" b="1" dirty="0">
                <a:solidFill>
                  <a:srgbClr val="964D2C"/>
                </a:solidFill>
                <a:cs typeface="Tahoma" panose="020B0604030504040204" pitchFamily="34" charset="0"/>
              </a:rPr>
              <a:t>Acts 17:11</a:t>
            </a:r>
            <a:r>
              <a:rPr lang="en-US" altLang="en-US" sz="2700" dirty="0">
                <a:solidFill>
                  <a:srgbClr val="48231E"/>
                </a:solidFill>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500"/>
                                        <p:tgtEl>
                                          <p:spTgt spid="143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fade">
                                      <p:cBhvr>
                                        <p:cTn id="16" dur="500"/>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500"/>
                                        <p:tgtEl>
                                          <p:spTgt spid="143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fade">
                                      <p:cBhvr>
                                        <p:cTn id="26"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AD5ABBEB-F83F-4851-83EF-7F7B7A79B74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Paul’s Preaching – Approved By God!</a:t>
            </a:r>
          </a:p>
        </p:txBody>
      </p:sp>
      <p:sp>
        <p:nvSpPr>
          <p:cNvPr id="14339" name="Text Box 2">
            <a:extLst>
              <a:ext uri="{FF2B5EF4-FFF2-40B4-BE49-F238E27FC236}">
                <a16:creationId xmlns:a16="http://schemas.microsoft.com/office/drawing/2014/main" id="{99C595FC-58BB-4972-9916-F1A6D9CFE63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514350" indent="-514350" eaLnBrk="1" hangingPunct="1">
              <a:spcBef>
                <a:spcPts val="600"/>
              </a:spcBef>
              <a:buClrTx/>
              <a:buFont typeface="+mj-lt"/>
              <a:buAutoNum type="arabicPeriod" startAt="5"/>
            </a:pPr>
            <a:r>
              <a:rPr lang="en-US" sz="2700" i="1" dirty="0">
                <a:solidFill>
                  <a:srgbClr val="5F5F5F"/>
                </a:solidFill>
                <a:cs typeface="Tahoma" pitchFamily="34" charset="0"/>
              </a:rPr>
              <a:t>[Isaac] </a:t>
            </a:r>
            <a:r>
              <a:rPr lang="en-US" sz="2700" dirty="0">
                <a:solidFill>
                  <a:srgbClr val="48231E"/>
                </a:solidFill>
                <a:cs typeface="Tahoma" pitchFamily="34" charset="0"/>
              </a:rPr>
              <a:t>What evidence does Paul call to their remembrance to demonstrate his concern primarily for God’s approval and not just man’s?</a:t>
            </a:r>
          </a:p>
          <a:p>
            <a:pPr eaLnBrk="1" hangingPunct="1">
              <a:spcBef>
                <a:spcPts val="600"/>
              </a:spcBef>
              <a:buClrTx/>
            </a:pPr>
            <a:r>
              <a:rPr lang="en-US" altLang="en-US" sz="2700" i="1" dirty="0">
                <a:solidFill>
                  <a:srgbClr val="48231E"/>
                </a:solidFill>
                <a:cs typeface="Tahoma" panose="020B0604030504040204" pitchFamily="34" charset="0"/>
              </a:rPr>
              <a:t>But even after we had </a:t>
            </a:r>
            <a:r>
              <a:rPr lang="en-US" altLang="en-US" sz="2700" b="1" i="1" dirty="0">
                <a:solidFill>
                  <a:srgbClr val="48231E"/>
                </a:solidFill>
                <a:cs typeface="Tahoma" panose="020B0604030504040204" pitchFamily="34" charset="0"/>
              </a:rPr>
              <a:t>suffered before</a:t>
            </a:r>
            <a:r>
              <a:rPr lang="en-US" altLang="en-US" sz="2700" i="1" dirty="0">
                <a:solidFill>
                  <a:srgbClr val="48231E"/>
                </a:solidFill>
                <a:cs typeface="Tahoma" panose="020B0604030504040204" pitchFamily="34" charset="0"/>
              </a:rPr>
              <a:t> and were </a:t>
            </a:r>
            <a:r>
              <a:rPr lang="en-US" altLang="en-US" sz="2700" b="1" i="1" dirty="0">
                <a:solidFill>
                  <a:srgbClr val="48231E"/>
                </a:solidFill>
                <a:cs typeface="Tahoma" panose="020B0604030504040204" pitchFamily="34" charset="0"/>
              </a:rPr>
              <a:t>spitefully treated</a:t>
            </a:r>
            <a:r>
              <a:rPr lang="en-US" altLang="en-US" sz="2700" i="1" dirty="0">
                <a:solidFill>
                  <a:srgbClr val="48231E"/>
                </a:solidFill>
                <a:cs typeface="Tahoma" panose="020B0604030504040204" pitchFamily="34" charset="0"/>
              </a:rPr>
              <a:t> at Philippi, </a:t>
            </a:r>
            <a:r>
              <a:rPr lang="en-US" altLang="en-US" sz="2700" b="1" i="1" dirty="0">
                <a:solidFill>
                  <a:srgbClr val="964D2C"/>
                </a:solidFill>
                <a:cs typeface="Tahoma" panose="020B0604030504040204" pitchFamily="34" charset="0"/>
              </a:rPr>
              <a:t>as you know</a:t>
            </a:r>
            <a:r>
              <a:rPr lang="en-US" altLang="en-US" sz="2700" i="1" dirty="0">
                <a:solidFill>
                  <a:srgbClr val="48231E"/>
                </a:solidFill>
                <a:cs typeface="Tahoma" panose="020B0604030504040204" pitchFamily="34" charset="0"/>
              </a:rPr>
              <a:t>, we were </a:t>
            </a:r>
            <a:r>
              <a:rPr lang="en-US" altLang="en-US" sz="2700" b="1" i="1" dirty="0">
                <a:solidFill>
                  <a:srgbClr val="964D2C"/>
                </a:solidFill>
                <a:cs typeface="Tahoma" panose="020B0604030504040204" pitchFamily="34" charset="0"/>
              </a:rPr>
              <a:t>bold</a:t>
            </a:r>
            <a:r>
              <a:rPr lang="en-US" altLang="en-US" sz="2700" b="1" i="1" dirty="0">
                <a:solidFill>
                  <a:srgbClr val="48231E"/>
                </a:solidFill>
                <a:cs typeface="Tahoma" panose="020B0604030504040204" pitchFamily="34" charset="0"/>
              </a:rPr>
              <a:t> in our God to speak </a:t>
            </a:r>
            <a:r>
              <a:rPr lang="en-US" altLang="en-US" sz="2700" i="1" dirty="0">
                <a:solidFill>
                  <a:srgbClr val="48231E"/>
                </a:solidFill>
                <a:cs typeface="Tahoma" panose="020B0604030504040204" pitchFamily="34" charset="0"/>
              </a:rPr>
              <a:t>to you the gospel of God in </a:t>
            </a:r>
            <a:r>
              <a:rPr lang="en-US" altLang="en-US" sz="2700" b="1" i="1" u="sng" dirty="0">
                <a:solidFill>
                  <a:srgbClr val="48231E"/>
                </a:solidFill>
                <a:cs typeface="Tahoma" panose="020B0604030504040204" pitchFamily="34" charset="0"/>
              </a:rPr>
              <a:t>much conflict</a:t>
            </a:r>
            <a:r>
              <a:rPr lang="en-US" altLang="en-US" sz="2700" i="1" dirty="0">
                <a:solidFill>
                  <a:srgbClr val="48231E"/>
                </a:solidFill>
                <a:cs typeface="Tahoma" panose="020B0604030504040204" pitchFamily="34" charset="0"/>
              </a:rPr>
              <a:t>. For our exhortation did </a:t>
            </a:r>
            <a:r>
              <a:rPr lang="en-US" altLang="en-US" sz="2700" b="1" i="1" dirty="0">
                <a:solidFill>
                  <a:srgbClr val="964D2C"/>
                </a:solidFill>
                <a:cs typeface="Tahoma" panose="020B0604030504040204" pitchFamily="34" charset="0"/>
              </a:rPr>
              <a:t>not come from error</a:t>
            </a:r>
            <a:r>
              <a:rPr lang="en-US" altLang="en-US" sz="2700" b="1" i="1" dirty="0">
                <a:solidFill>
                  <a:srgbClr val="48231E"/>
                </a:solidFill>
                <a:cs typeface="Tahoma" panose="020B0604030504040204" pitchFamily="34" charset="0"/>
              </a:rPr>
              <a:t> or uncleanness</a:t>
            </a:r>
            <a:r>
              <a:rPr lang="en-US" altLang="en-US" sz="2700" i="1" dirty="0">
                <a:solidFill>
                  <a:srgbClr val="48231E"/>
                </a:solidFill>
                <a:cs typeface="Tahoma" panose="020B0604030504040204" pitchFamily="34" charset="0"/>
              </a:rPr>
              <a:t>, </a:t>
            </a:r>
            <a:r>
              <a:rPr lang="en-US" altLang="en-US" sz="2700" b="1" i="1" dirty="0">
                <a:solidFill>
                  <a:srgbClr val="48231E"/>
                </a:solidFill>
                <a:cs typeface="Tahoma" panose="020B0604030504040204" pitchFamily="34" charset="0"/>
              </a:rPr>
              <a:t>nor was it in deceit</a:t>
            </a:r>
            <a:r>
              <a:rPr lang="en-US" altLang="en-US" sz="2700" i="1" dirty="0">
                <a:solidFill>
                  <a:srgbClr val="48231E"/>
                </a:solidFill>
                <a:cs typeface="Tahoma" panose="020B0604030504040204" pitchFamily="34" charset="0"/>
              </a:rPr>
              <a:t>. But as we have been </a:t>
            </a:r>
            <a:r>
              <a:rPr lang="en-US" altLang="en-US" sz="2700" b="1" i="1" dirty="0">
                <a:solidFill>
                  <a:srgbClr val="964D2C"/>
                </a:solidFill>
                <a:cs typeface="Tahoma" panose="020B0604030504040204" pitchFamily="34" charset="0"/>
              </a:rPr>
              <a:t>approved by God to be entrusted</a:t>
            </a:r>
            <a:r>
              <a:rPr lang="en-US" altLang="en-US" sz="2700" b="1" i="1" dirty="0">
                <a:solidFill>
                  <a:srgbClr val="48231E"/>
                </a:solidFill>
                <a:cs typeface="Tahoma" panose="020B0604030504040204" pitchFamily="34" charset="0"/>
              </a:rPr>
              <a:t> </a:t>
            </a:r>
            <a:r>
              <a:rPr lang="en-US" altLang="en-US" sz="2700" i="1" dirty="0">
                <a:solidFill>
                  <a:srgbClr val="48231E"/>
                </a:solidFill>
                <a:cs typeface="Tahoma" panose="020B0604030504040204" pitchFamily="34" charset="0"/>
              </a:rPr>
              <a:t>with the gospel, even so we speak, </a:t>
            </a:r>
            <a:r>
              <a:rPr lang="en-US" altLang="en-US" sz="2700" b="1" i="1" dirty="0">
                <a:solidFill>
                  <a:srgbClr val="48231E"/>
                </a:solidFill>
                <a:cs typeface="Tahoma" panose="020B0604030504040204" pitchFamily="34" charset="0"/>
              </a:rPr>
              <a:t>not as pleasing men, but God who tests </a:t>
            </a:r>
            <a:r>
              <a:rPr lang="en-US" altLang="en-US" sz="2700" i="1" dirty="0">
                <a:solidFill>
                  <a:srgbClr val="48231E"/>
                </a:solidFill>
                <a:cs typeface="Tahoma" panose="020B0604030504040204" pitchFamily="34" charset="0"/>
              </a:rPr>
              <a:t>our hearts. For neither at any time did we use </a:t>
            </a:r>
            <a:r>
              <a:rPr lang="en-US" altLang="en-US" sz="2700" b="1" i="1" dirty="0">
                <a:solidFill>
                  <a:srgbClr val="48231E"/>
                </a:solidFill>
                <a:cs typeface="Tahoma" panose="020B0604030504040204" pitchFamily="34" charset="0"/>
              </a:rPr>
              <a:t>flattering words</a:t>
            </a:r>
            <a:r>
              <a:rPr lang="en-US" altLang="en-US" sz="2700" i="1" dirty="0">
                <a:solidFill>
                  <a:srgbClr val="48231E"/>
                </a:solidFill>
                <a:cs typeface="Tahoma" panose="020B0604030504040204" pitchFamily="34" charset="0"/>
              </a:rPr>
              <a:t>, </a:t>
            </a:r>
            <a:r>
              <a:rPr lang="en-US" altLang="en-US" sz="2700" b="1" i="1" u="sng" dirty="0">
                <a:solidFill>
                  <a:srgbClr val="48231E"/>
                </a:solidFill>
                <a:cs typeface="Tahoma" panose="020B0604030504040204" pitchFamily="34" charset="0"/>
              </a:rPr>
              <a:t>as you know</a:t>
            </a:r>
            <a:r>
              <a:rPr lang="en-US" altLang="en-US" sz="2700" i="1" dirty="0">
                <a:solidFill>
                  <a:srgbClr val="48231E"/>
                </a:solidFill>
                <a:cs typeface="Tahoma" panose="020B0604030504040204" pitchFamily="34" charset="0"/>
              </a:rPr>
              <a:t>, </a:t>
            </a:r>
            <a:r>
              <a:rPr lang="en-US" altLang="en-US" sz="2700" b="1" i="1" dirty="0">
                <a:solidFill>
                  <a:srgbClr val="48231E"/>
                </a:solidFill>
                <a:cs typeface="Tahoma" panose="020B0604030504040204" pitchFamily="34" charset="0"/>
              </a:rPr>
              <a:t>nor a cloak for covetousness</a:t>
            </a:r>
            <a:r>
              <a:rPr lang="en-US" altLang="en-US" sz="2700" i="1" dirty="0">
                <a:solidFill>
                  <a:srgbClr val="48231E"/>
                </a:solidFill>
                <a:cs typeface="Tahoma" panose="020B0604030504040204" pitchFamily="34" charset="0"/>
              </a:rPr>
              <a:t> – God is witness. Nor did we seek </a:t>
            </a:r>
            <a:r>
              <a:rPr lang="en-US" altLang="en-US" sz="2700" b="1" i="1" dirty="0">
                <a:solidFill>
                  <a:srgbClr val="48231E"/>
                </a:solidFill>
                <a:cs typeface="Tahoma" panose="020B0604030504040204" pitchFamily="34" charset="0"/>
              </a:rPr>
              <a:t>glory from men</a:t>
            </a:r>
            <a:r>
              <a:rPr lang="en-US" altLang="en-US" sz="2700" i="1" dirty="0">
                <a:solidFill>
                  <a:srgbClr val="48231E"/>
                </a:solidFill>
                <a:cs typeface="Tahoma" panose="020B0604030504040204" pitchFamily="34" charset="0"/>
              </a:rPr>
              <a:t>, either from you or from others, when we might have made </a:t>
            </a:r>
            <a:r>
              <a:rPr lang="en-US" altLang="en-US" sz="2700" b="1" i="1" dirty="0">
                <a:solidFill>
                  <a:srgbClr val="48231E"/>
                </a:solidFill>
                <a:cs typeface="Tahoma" panose="020B0604030504040204" pitchFamily="34" charset="0"/>
              </a:rPr>
              <a:t>demands as apostles </a:t>
            </a:r>
            <a:r>
              <a:rPr lang="en-US" altLang="en-US" sz="2700" i="1" dirty="0">
                <a:solidFill>
                  <a:srgbClr val="48231E"/>
                </a:solidFill>
                <a:cs typeface="Tahoma" panose="020B0604030504040204" pitchFamily="34" charset="0"/>
              </a:rPr>
              <a:t>of Christ. </a:t>
            </a:r>
            <a:r>
              <a:rPr lang="en-US" altLang="en-US" sz="2700" dirty="0">
                <a:solidFill>
                  <a:srgbClr val="48231E"/>
                </a:solidFill>
                <a:cs typeface="Tahoma" panose="020B0604030504040204" pitchFamily="34" charset="0"/>
              </a:rPr>
              <a:t>(</a:t>
            </a:r>
            <a:r>
              <a:rPr lang="en-US" altLang="en-US" sz="2700" b="1" dirty="0">
                <a:solidFill>
                  <a:srgbClr val="964D2C"/>
                </a:solidFill>
                <a:cs typeface="Tahoma" panose="020B0604030504040204" pitchFamily="34" charset="0"/>
              </a:rPr>
              <a:t>2:1-6</a:t>
            </a:r>
            <a:r>
              <a:rPr lang="en-US" altLang="en-US" sz="27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700" dirty="0">
                <a:solidFill>
                  <a:srgbClr val="48231E"/>
                </a:solidFill>
                <a:cs typeface="Tahoma" panose="020B0604030504040204" pitchFamily="34" charset="0"/>
              </a:rPr>
              <a:t>Did not use crowd-pleasing sophistry. (</a:t>
            </a:r>
            <a:r>
              <a:rPr lang="en-US" altLang="en-US" sz="2700" b="1" dirty="0">
                <a:solidFill>
                  <a:srgbClr val="964D2C"/>
                </a:solidFill>
                <a:cs typeface="Tahoma" panose="020B0604030504040204" pitchFamily="34" charset="0"/>
              </a:rPr>
              <a:t>1 Corinthians 2:1-5</a:t>
            </a:r>
            <a:r>
              <a:rPr lang="en-US" altLang="en-US" sz="2700" dirty="0">
                <a:solidFill>
                  <a:srgbClr val="48231E"/>
                </a:solidFill>
                <a:cs typeface="Tahoma" panose="020B0604030504040204" pitchFamily="34" charset="0"/>
              </a:rPr>
              <a:t>).</a:t>
            </a:r>
          </a:p>
          <a:p>
            <a:pPr indent="-400050" eaLnBrk="1" hangingPunct="1">
              <a:spcBef>
                <a:spcPts val="600"/>
              </a:spcBef>
              <a:buClrTx/>
              <a:buFont typeface="Arial" panose="020B0604020202020204" pitchFamily="34" charset="0"/>
              <a:buChar char="•"/>
              <a:tabLst>
                <a:tab pos="1655763" algn="l"/>
                <a:tab pos="2570163" algn="l"/>
                <a:tab pos="3484563" algn="l"/>
                <a:tab pos="4398963" algn="l"/>
                <a:tab pos="5313363" algn="l"/>
                <a:tab pos="6227763" algn="l"/>
                <a:tab pos="7142163" algn="l"/>
                <a:tab pos="8056563" algn="l"/>
                <a:tab pos="8970963" algn="l"/>
                <a:tab pos="9885363" algn="l"/>
              </a:tabLst>
            </a:pPr>
            <a:r>
              <a:rPr lang="en-US" altLang="en-US" sz="2700" dirty="0">
                <a:solidFill>
                  <a:srgbClr val="48231E"/>
                </a:solidFill>
                <a:cs typeface="Tahoma" panose="020B0604030504040204" pitchFamily="34" charset="0"/>
              </a:rPr>
              <a:t>Preached needed words, not desired or for hire (</a:t>
            </a:r>
            <a:r>
              <a:rPr lang="en-US" altLang="en-US" sz="2700" b="1" dirty="0">
                <a:solidFill>
                  <a:srgbClr val="964D2C"/>
                </a:solidFill>
                <a:cs typeface="Tahoma" panose="020B0604030504040204" pitchFamily="34" charset="0"/>
              </a:rPr>
              <a:t>Isaiah 30:9-11; Jeremiah 5:31</a:t>
            </a:r>
            <a:r>
              <a:rPr lang="en-US" altLang="en-US" sz="2700" dirty="0">
                <a:solidFill>
                  <a:srgbClr val="48231E"/>
                </a:solidFill>
                <a:cs typeface="Tahoma" panose="020B0604030504040204" pitchFamily="34" charset="0"/>
              </a:rPr>
              <a:t>).</a:t>
            </a:r>
          </a:p>
          <a:p>
            <a:pPr indent="-400050" eaLnBrk="1" hangingPunct="1">
              <a:spcBef>
                <a:spcPts val="600"/>
              </a:spcBef>
              <a:buClrTx/>
              <a:buFont typeface="Arial" panose="020B0604020202020204" pitchFamily="34" charset="0"/>
              <a:buChar char="•"/>
              <a:tabLst>
                <a:tab pos="1655763" algn="l"/>
                <a:tab pos="2570163" algn="l"/>
                <a:tab pos="3484563" algn="l"/>
                <a:tab pos="4398963" algn="l"/>
                <a:tab pos="5313363" algn="l"/>
                <a:tab pos="6227763" algn="l"/>
                <a:tab pos="7142163" algn="l"/>
                <a:tab pos="8056563" algn="l"/>
                <a:tab pos="8970963" algn="l"/>
                <a:tab pos="9885363" algn="l"/>
              </a:tabLst>
            </a:pPr>
            <a:r>
              <a:rPr lang="en-US" altLang="en-US" sz="2700" dirty="0">
                <a:solidFill>
                  <a:srgbClr val="48231E"/>
                </a:solidFill>
                <a:cs typeface="Tahoma" panose="020B0604030504040204" pitchFamily="34" charset="0"/>
              </a:rPr>
              <a:t>Did not seek pay from men (</a:t>
            </a:r>
            <a:r>
              <a:rPr lang="en-US" altLang="en-US" sz="2700" b="1" dirty="0">
                <a:solidFill>
                  <a:srgbClr val="964D2C"/>
                </a:solidFill>
                <a:cs typeface="Tahoma" panose="020B0604030504040204" pitchFamily="34" charset="0"/>
              </a:rPr>
              <a:t>1 Timothy 5:17-18; 2 Corinthians 11:6-13</a:t>
            </a:r>
            <a:r>
              <a:rPr lang="en-US" altLang="en-US" sz="2700" dirty="0">
                <a:solidFill>
                  <a:srgbClr val="48231E"/>
                </a:solidFill>
                <a:cs typeface="Tahoma" panose="020B0604030504040204" pitchFamily="34" charset="0"/>
              </a:rPr>
              <a:t>).</a:t>
            </a:r>
          </a:p>
        </p:txBody>
      </p:sp>
    </p:spTree>
    <p:extLst>
      <p:ext uri="{BB962C8B-B14F-4D97-AF65-F5344CB8AC3E}">
        <p14:creationId xmlns:p14="http://schemas.microsoft.com/office/powerpoint/2010/main" val="1405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855BC379-B4E0-4A56-8F4F-B4FAF576BA3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Nature of Paul’s Preaching Style?</a:t>
            </a:r>
          </a:p>
        </p:txBody>
      </p:sp>
      <p:sp>
        <p:nvSpPr>
          <p:cNvPr id="18435" name="Text Box 2">
            <a:extLst>
              <a:ext uri="{FF2B5EF4-FFF2-40B4-BE49-F238E27FC236}">
                <a16:creationId xmlns:a16="http://schemas.microsoft.com/office/drawing/2014/main" id="{A1FAE031-D750-420A-8B0A-ECBA9F59C6C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600"/>
              </a:spcBef>
              <a:buClr>
                <a:srgbClr val="61625E"/>
              </a:buClr>
              <a:buFont typeface="+mj-lt"/>
              <a:buAutoNum type="arabicPeriod" startAt="6"/>
              <a:defRPr/>
            </a:pPr>
            <a:r>
              <a:rPr lang="en-US" sz="2800" i="1" dirty="0">
                <a:solidFill>
                  <a:srgbClr val="5F5F5F"/>
                </a:solidFill>
                <a:cs typeface="Tahoma" pitchFamily="34" charset="0"/>
              </a:rPr>
              <a:t>[Travis] </a:t>
            </a:r>
            <a:r>
              <a:rPr lang="en-US" sz="2800" dirty="0">
                <a:solidFill>
                  <a:srgbClr val="48231E"/>
                </a:solidFill>
                <a:cs typeface="Tahoma" pitchFamily="34" charset="0"/>
              </a:rPr>
              <a:t>How did Paul and his companions show their personal love and concern for the Thessalonians?</a:t>
            </a:r>
          </a:p>
        </p:txBody>
      </p:sp>
    </p:spTree>
    <p:extLst>
      <p:ext uri="{BB962C8B-B14F-4D97-AF65-F5344CB8AC3E}">
        <p14:creationId xmlns:p14="http://schemas.microsoft.com/office/powerpoint/2010/main" val="8967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1D70B465-552B-4856-9855-D1C2EE9BB5F6}"/>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Like a Gentle, Affectionate Parent</a:t>
            </a:r>
          </a:p>
        </p:txBody>
      </p:sp>
      <p:sp>
        <p:nvSpPr>
          <p:cNvPr id="23555" name="Text Box 2">
            <a:extLst>
              <a:ext uri="{FF2B5EF4-FFF2-40B4-BE49-F238E27FC236}">
                <a16:creationId xmlns:a16="http://schemas.microsoft.com/office/drawing/2014/main" id="{B7DD3BC5-CE9F-461C-93AF-879A44EED51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2800" i="1" dirty="0">
                <a:solidFill>
                  <a:srgbClr val="48231E"/>
                </a:solidFill>
                <a:cs typeface="Tahoma" panose="020B0604030504040204" pitchFamily="34" charset="0"/>
              </a:rPr>
              <a:t>But </a:t>
            </a:r>
            <a:r>
              <a:rPr lang="en-US" altLang="en-US" sz="2800" b="1" i="1" dirty="0">
                <a:solidFill>
                  <a:srgbClr val="48231E"/>
                </a:solidFill>
                <a:cs typeface="Tahoma" panose="020B0604030504040204" pitchFamily="34" charset="0"/>
              </a:rPr>
              <a:t>we were gentle among you, just as a </a:t>
            </a:r>
            <a:r>
              <a:rPr lang="en-US" altLang="en-US" sz="2800" b="1" i="1" u="sng" dirty="0">
                <a:solidFill>
                  <a:srgbClr val="48231E"/>
                </a:solidFill>
                <a:cs typeface="Tahoma" panose="020B0604030504040204" pitchFamily="34" charset="0"/>
              </a:rPr>
              <a:t>nursing mother</a:t>
            </a:r>
            <a:r>
              <a:rPr lang="en-US" altLang="en-US" sz="2800" b="1" i="1" dirty="0">
                <a:solidFill>
                  <a:srgbClr val="48231E"/>
                </a:solidFill>
                <a:cs typeface="Tahoma" panose="020B0604030504040204" pitchFamily="34" charset="0"/>
              </a:rPr>
              <a:t> cherishes her own children</a:t>
            </a:r>
            <a:r>
              <a:rPr lang="en-US" altLang="en-US" sz="2800" i="1" dirty="0">
                <a:solidFill>
                  <a:srgbClr val="48231E"/>
                </a:solidFill>
                <a:cs typeface="Tahoma" panose="020B0604030504040204" pitchFamily="34" charset="0"/>
              </a:rPr>
              <a:t>. So, </a:t>
            </a:r>
            <a:r>
              <a:rPr lang="en-US" altLang="en-US" sz="2800" b="1" i="1" dirty="0">
                <a:solidFill>
                  <a:srgbClr val="48231E"/>
                </a:solidFill>
                <a:cs typeface="Tahoma" panose="020B0604030504040204" pitchFamily="34" charset="0"/>
              </a:rPr>
              <a:t>affectionately longing </a:t>
            </a:r>
            <a:r>
              <a:rPr lang="en-US" altLang="en-US" sz="2800" i="1" dirty="0">
                <a:solidFill>
                  <a:srgbClr val="48231E"/>
                </a:solidFill>
                <a:cs typeface="Tahoma" panose="020B0604030504040204" pitchFamily="34" charset="0"/>
              </a:rPr>
              <a:t>for you, we were well pleased </a:t>
            </a:r>
            <a:r>
              <a:rPr lang="en-US" altLang="en-US" sz="2800" b="1" i="1" dirty="0">
                <a:solidFill>
                  <a:srgbClr val="48231E"/>
                </a:solidFill>
                <a:cs typeface="Tahoma" panose="020B0604030504040204" pitchFamily="34" charset="0"/>
              </a:rPr>
              <a:t>to impart to you not only the gospel of God, but also </a:t>
            </a:r>
            <a:r>
              <a:rPr lang="en-US" altLang="en-US" sz="2800" b="1" i="1" u="sng" dirty="0">
                <a:solidFill>
                  <a:srgbClr val="48231E"/>
                </a:solidFill>
                <a:cs typeface="Tahoma" panose="020B0604030504040204" pitchFamily="34" charset="0"/>
              </a:rPr>
              <a:t>our own lives</a:t>
            </a:r>
            <a:r>
              <a:rPr lang="en-US" altLang="en-US" sz="2800" i="1" dirty="0">
                <a:solidFill>
                  <a:srgbClr val="48231E"/>
                </a:solidFill>
                <a:cs typeface="Tahoma" panose="020B0604030504040204" pitchFamily="34" charset="0"/>
              </a:rPr>
              <a:t>, because you had become </a:t>
            </a:r>
            <a:r>
              <a:rPr lang="en-US" altLang="en-US" sz="2800" b="1" i="1" dirty="0">
                <a:solidFill>
                  <a:srgbClr val="48231E"/>
                </a:solidFill>
                <a:cs typeface="Tahoma" panose="020B0604030504040204" pitchFamily="34" charset="0"/>
              </a:rPr>
              <a:t>dear to us</a:t>
            </a:r>
            <a:r>
              <a:rPr lang="en-US" altLang="en-US" sz="2800" i="1" dirty="0">
                <a:solidFill>
                  <a:srgbClr val="48231E"/>
                </a:solidFill>
                <a:cs typeface="Tahoma" panose="020B0604030504040204" pitchFamily="34" charset="0"/>
              </a:rPr>
              <a:t>. For you remember, brethren, </a:t>
            </a:r>
            <a:r>
              <a:rPr lang="en-US" altLang="en-US" sz="2800" b="1" i="1" dirty="0">
                <a:solidFill>
                  <a:srgbClr val="48231E"/>
                </a:solidFill>
                <a:cs typeface="Tahoma" panose="020B0604030504040204" pitchFamily="34" charset="0"/>
              </a:rPr>
              <a:t>our labor and toil; for </a:t>
            </a:r>
            <a:r>
              <a:rPr lang="en-US" altLang="en-US" sz="2800" b="1" i="1" u="sng" dirty="0">
                <a:solidFill>
                  <a:srgbClr val="48231E"/>
                </a:solidFill>
                <a:cs typeface="Tahoma" panose="020B0604030504040204" pitchFamily="34" charset="0"/>
              </a:rPr>
              <a:t>laboring night and day</a:t>
            </a:r>
            <a:r>
              <a:rPr lang="en-US" altLang="en-US" sz="2800" b="1" i="1" dirty="0">
                <a:solidFill>
                  <a:srgbClr val="48231E"/>
                </a:solidFill>
                <a:cs typeface="Tahoma" panose="020B0604030504040204" pitchFamily="34" charset="0"/>
              </a:rPr>
              <a:t>, that we might </a:t>
            </a:r>
            <a:r>
              <a:rPr lang="en-US" altLang="en-US" sz="2800" b="1" i="1" u="sng" dirty="0">
                <a:solidFill>
                  <a:srgbClr val="48231E"/>
                </a:solidFill>
                <a:cs typeface="Tahoma" panose="020B0604030504040204" pitchFamily="34" charset="0"/>
              </a:rPr>
              <a:t>not be a burden to any of you</a:t>
            </a:r>
            <a:r>
              <a:rPr lang="en-US" altLang="en-US" sz="2800" i="1" dirty="0">
                <a:solidFill>
                  <a:srgbClr val="48231E"/>
                </a:solidFill>
                <a:cs typeface="Tahoma" panose="020B0604030504040204" pitchFamily="34" charset="0"/>
              </a:rPr>
              <a:t>, we preached to you the gospel of God. You are witnesses, and God also, </a:t>
            </a:r>
            <a:r>
              <a:rPr lang="en-US" altLang="en-US" sz="2800" b="1" i="1" dirty="0">
                <a:solidFill>
                  <a:srgbClr val="48231E"/>
                </a:solidFill>
                <a:cs typeface="Tahoma" panose="020B0604030504040204" pitchFamily="34" charset="0"/>
              </a:rPr>
              <a:t>how devoutly and justly and blamelessly we behaved ourselves among you </a:t>
            </a:r>
            <a:r>
              <a:rPr lang="en-US" altLang="en-US" sz="2800" i="1" dirty="0">
                <a:solidFill>
                  <a:srgbClr val="48231E"/>
                </a:solidFill>
                <a:cs typeface="Tahoma" panose="020B0604030504040204" pitchFamily="34" charset="0"/>
              </a:rPr>
              <a:t>who believe; as you know how we exhorted, and comforted, and charged every one of you, </a:t>
            </a:r>
            <a:r>
              <a:rPr lang="en-US" altLang="en-US" sz="2800" b="1" i="1" u="sng" dirty="0">
                <a:solidFill>
                  <a:srgbClr val="48231E"/>
                </a:solidFill>
                <a:cs typeface="Tahoma" panose="020B0604030504040204" pitchFamily="34" charset="0"/>
              </a:rPr>
              <a:t>as a father</a:t>
            </a:r>
            <a:r>
              <a:rPr lang="en-US" altLang="en-US" sz="2800" b="1" i="1" dirty="0">
                <a:solidFill>
                  <a:srgbClr val="48231E"/>
                </a:solidFill>
                <a:cs typeface="Tahoma" panose="020B0604030504040204" pitchFamily="34" charset="0"/>
              </a:rPr>
              <a:t> does his own children</a:t>
            </a:r>
            <a:r>
              <a:rPr lang="en-US" altLang="en-US" sz="2800" i="1" dirty="0">
                <a:solidFill>
                  <a:srgbClr val="48231E"/>
                </a:solidFill>
                <a:cs typeface="Tahoma" panose="020B0604030504040204" pitchFamily="34" charset="0"/>
              </a:rPr>
              <a:t>, that you would </a:t>
            </a:r>
            <a:r>
              <a:rPr lang="en-US" altLang="en-US" sz="2800" b="1" i="1" dirty="0">
                <a:solidFill>
                  <a:srgbClr val="48231E"/>
                </a:solidFill>
                <a:cs typeface="Tahoma" panose="020B0604030504040204" pitchFamily="34" charset="0"/>
              </a:rPr>
              <a:t>walk worthy of God who calls you </a:t>
            </a:r>
            <a:r>
              <a:rPr lang="en-US" altLang="en-US" sz="2800" i="1" dirty="0">
                <a:solidFill>
                  <a:srgbClr val="48231E"/>
                </a:solidFill>
                <a:cs typeface="Tahoma" panose="020B0604030504040204" pitchFamily="34" charset="0"/>
              </a:rPr>
              <a:t>into His own kingdom and glory.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2:7-12</a:t>
            </a:r>
            <a:r>
              <a:rPr lang="en-US" altLang="en-US" sz="2800" dirty="0">
                <a:solidFill>
                  <a:srgbClr val="48231E"/>
                </a:solidFill>
                <a:cs typeface="Tahoma" panose="020B0604030504040204" pitchFamily="34" charset="0"/>
              </a:rPr>
              <a:t>)</a:t>
            </a:r>
          </a:p>
        </p:txBody>
      </p:sp>
    </p:spTree>
    <p:extLst>
      <p:ext uri="{BB962C8B-B14F-4D97-AF65-F5344CB8AC3E}">
        <p14:creationId xmlns:p14="http://schemas.microsoft.com/office/powerpoint/2010/main" val="14709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855BC379-B4E0-4A56-8F4F-B4FAF576BA3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“How Much More Your Father … ?”</a:t>
            </a:r>
          </a:p>
        </p:txBody>
      </p:sp>
      <p:sp>
        <p:nvSpPr>
          <p:cNvPr id="18435" name="Text Box 2">
            <a:extLst>
              <a:ext uri="{FF2B5EF4-FFF2-40B4-BE49-F238E27FC236}">
                <a16:creationId xmlns:a16="http://schemas.microsoft.com/office/drawing/2014/main" id="{A1FAE031-D750-420A-8B0A-ECBA9F59C6C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600"/>
              </a:spcBef>
              <a:buClr>
                <a:srgbClr val="61625E"/>
              </a:buClr>
              <a:buFont typeface="+mj-lt"/>
              <a:buAutoNum type="arabicPeriod" startAt="6"/>
              <a:defRPr/>
            </a:pPr>
            <a:r>
              <a:rPr lang="en-US" sz="2800" i="1" dirty="0">
                <a:solidFill>
                  <a:srgbClr val="5F5F5F"/>
                </a:solidFill>
                <a:cs typeface="Tahoma" pitchFamily="34" charset="0"/>
              </a:rPr>
              <a:t>[Travis] </a:t>
            </a:r>
            <a:r>
              <a:rPr lang="en-US" sz="2800" dirty="0">
                <a:solidFill>
                  <a:srgbClr val="48231E"/>
                </a:solidFill>
                <a:cs typeface="Tahoma" pitchFamily="34" charset="0"/>
              </a:rPr>
              <a:t>How did Paul and his companions show their personal love and concern for the Thessalonians?</a:t>
            </a:r>
          </a:p>
          <a:p>
            <a:pPr marL="342900" indent="-342900" eaLnBrk="1" hangingPunct="1">
              <a:spcBef>
                <a:spcPts val="600"/>
              </a:spcBef>
              <a:buClr>
                <a:srgbClr val="61625E"/>
              </a:buClr>
              <a:buFont typeface="Arial" panose="020B0604020202020204" pitchFamily="34" charset="0"/>
              <a:buChar char="•"/>
              <a:defRPr/>
            </a:pPr>
            <a:r>
              <a:rPr lang="en-US" altLang="en-US" sz="2800" dirty="0">
                <a:solidFill>
                  <a:srgbClr val="48231E"/>
                </a:solidFill>
                <a:cs typeface="Tahoma" panose="020B0604030504040204" pitchFamily="34" charset="0"/>
              </a:rPr>
              <a:t>Gentleness, tender patience like a mother with her infant.</a:t>
            </a:r>
          </a:p>
          <a:p>
            <a:pPr marL="342900" indent="-342900" eaLnBrk="1" hangingPunct="1">
              <a:spcBef>
                <a:spcPts val="600"/>
              </a:spcBef>
              <a:buClr>
                <a:srgbClr val="61625E"/>
              </a:buClr>
              <a:buFont typeface="Arial" panose="020B0604020202020204" pitchFamily="34" charset="0"/>
              <a:buChar char="•"/>
              <a:defRPr/>
            </a:pPr>
            <a:r>
              <a:rPr lang="en-US" altLang="en-US" sz="2800" dirty="0">
                <a:solidFill>
                  <a:srgbClr val="48231E"/>
                </a:solidFill>
                <a:cs typeface="Tahoma" panose="020B0604030504040204" pitchFamily="34" charset="0"/>
              </a:rPr>
              <a:t>Loving, sacrificing their own lives both directly (i.e., persecution) and indirectly (i.e., working continually).</a:t>
            </a:r>
          </a:p>
          <a:p>
            <a:pPr marL="342900" indent="-342900" eaLnBrk="1" hangingPunct="1">
              <a:spcBef>
                <a:spcPts val="600"/>
              </a:spcBef>
              <a:buClr>
                <a:srgbClr val="61625E"/>
              </a:buClr>
              <a:buFont typeface="Arial" panose="020B0604020202020204" pitchFamily="34" charset="0"/>
              <a:buChar char="•"/>
              <a:defRPr/>
            </a:pPr>
            <a:r>
              <a:rPr lang="en-US" altLang="en-US" sz="2800" dirty="0">
                <a:solidFill>
                  <a:srgbClr val="48231E"/>
                </a:solidFill>
                <a:cs typeface="Tahoma" panose="020B0604030504040204" pitchFamily="34" charset="0"/>
              </a:rPr>
              <a:t>Responsibly instructing them like a father, specifically in charging, directing.</a:t>
            </a:r>
          </a:p>
          <a:p>
            <a:pPr marL="342900" indent="-342900" eaLnBrk="1" hangingPunct="1">
              <a:spcBef>
                <a:spcPts val="600"/>
              </a:spcBef>
              <a:buClr>
                <a:srgbClr val="61625E"/>
              </a:buClr>
              <a:buFont typeface="Arial" panose="020B0604020202020204" pitchFamily="34" charset="0"/>
              <a:buChar char="•"/>
              <a:defRPr/>
            </a:pPr>
            <a:r>
              <a:rPr lang="en-US" altLang="en-US" sz="2800" dirty="0">
                <a:solidFill>
                  <a:srgbClr val="48231E"/>
                </a:solidFill>
                <a:cs typeface="Tahoma" panose="020B0604030504040204" pitchFamily="34" charset="0"/>
              </a:rPr>
              <a:t>If Paul represented a good parent toward the Thessalonians, how much more God?</a:t>
            </a:r>
          </a:p>
          <a:p>
            <a:pPr marL="0" indent="0" eaLnBrk="1" hangingPunct="1">
              <a:spcBef>
                <a:spcPts val="600"/>
              </a:spcBef>
              <a:buClr>
                <a:srgbClr val="61625E"/>
              </a:buClr>
              <a:defRPr/>
            </a:pPr>
            <a:r>
              <a:rPr lang="en-US" altLang="en-US" sz="2800" i="1" dirty="0">
                <a:solidFill>
                  <a:srgbClr val="48231E"/>
                </a:solidFill>
                <a:cs typeface="Tahoma" panose="020B0604030504040204" pitchFamily="34" charset="0"/>
              </a:rPr>
              <a:t>“If you then, being evil, know how to give good gifts to your children</a:t>
            </a:r>
            <a:r>
              <a:rPr lang="en-US" altLang="en-US" sz="2800" b="1" i="1" dirty="0">
                <a:solidFill>
                  <a:srgbClr val="48231E"/>
                </a:solidFill>
                <a:cs typeface="Tahoma" panose="020B0604030504040204" pitchFamily="34" charset="0"/>
              </a:rPr>
              <a:t>, </a:t>
            </a:r>
            <a:r>
              <a:rPr lang="en-US" altLang="en-US" sz="2800" b="1" i="1" dirty="0">
                <a:solidFill>
                  <a:srgbClr val="964D2C"/>
                </a:solidFill>
                <a:cs typeface="Tahoma" panose="020B0604030504040204" pitchFamily="34" charset="0"/>
              </a:rPr>
              <a:t>how much more will your </a:t>
            </a:r>
            <a:r>
              <a:rPr lang="en-US" altLang="en-US" sz="2800" b="1" i="1" u="sng" dirty="0">
                <a:solidFill>
                  <a:srgbClr val="964D2C"/>
                </a:solidFill>
                <a:cs typeface="Tahoma" panose="020B0604030504040204" pitchFamily="34" charset="0"/>
              </a:rPr>
              <a:t>Father</a:t>
            </a:r>
            <a:r>
              <a:rPr lang="en-US" altLang="en-US" sz="2800" b="1" i="1" u="sng" dirty="0">
                <a:solidFill>
                  <a:srgbClr val="48231E"/>
                </a:solidFill>
                <a:cs typeface="Tahoma" panose="020B0604030504040204" pitchFamily="34" charset="0"/>
              </a:rPr>
              <a:t> who is in heaven</a:t>
            </a:r>
            <a:r>
              <a:rPr lang="en-US" altLang="en-US" sz="2800" b="1" i="1" dirty="0">
                <a:solidFill>
                  <a:srgbClr val="48231E"/>
                </a:solidFill>
                <a:cs typeface="Tahoma" panose="020B0604030504040204" pitchFamily="34" charset="0"/>
              </a:rPr>
              <a:t> give </a:t>
            </a:r>
            <a:r>
              <a:rPr lang="en-US" altLang="en-US" sz="2800" b="1" i="1" u="sng" dirty="0">
                <a:solidFill>
                  <a:srgbClr val="48231E"/>
                </a:solidFill>
                <a:cs typeface="Tahoma" panose="020B0604030504040204" pitchFamily="34" charset="0"/>
              </a:rPr>
              <a:t>good things</a:t>
            </a:r>
            <a:r>
              <a:rPr lang="en-US" altLang="en-US" sz="2800" b="1" i="1" dirty="0">
                <a:solidFill>
                  <a:srgbClr val="48231E"/>
                </a:solidFill>
                <a:cs typeface="Tahoma" panose="020B0604030504040204" pitchFamily="34" charset="0"/>
              </a:rPr>
              <a:t> to those who ask Him</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Matthew 7:11</a:t>
            </a:r>
            <a:r>
              <a:rPr lang="en-US" altLang="en-US" sz="2800" dirty="0">
                <a:solidFill>
                  <a:srgbClr val="48231E"/>
                </a:solidFill>
                <a:cs typeface="Tahoma" panose="020B0604030504040204" pitchFamily="34" charset="0"/>
              </a:rPr>
              <a:t>; also, </a:t>
            </a:r>
            <a:r>
              <a:rPr lang="en-US" altLang="en-US" sz="2800" b="1" dirty="0">
                <a:solidFill>
                  <a:srgbClr val="964D2C"/>
                </a:solidFill>
                <a:cs typeface="Tahoma" panose="020B0604030504040204" pitchFamily="34" charset="0"/>
              </a:rPr>
              <a:t>Luke 11:5-13</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fade">
                                      <p:cBhvr>
                                        <p:cTn id="11" dur="500"/>
                                        <p:tgtEl>
                                          <p:spTgt spid="184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fade">
                                      <p:cBhvr>
                                        <p:cTn id="16" dur="500"/>
                                        <p:tgtEl>
                                          <p:spTgt spid="1843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500"/>
                                        <p:tgtEl>
                                          <p:spTgt spid="18435">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362">
                                            <p:txEl>
                                              <p:pRg st="0" end="0"/>
                                            </p:txEl>
                                          </p:spTgt>
                                        </p:tgtEl>
                                        <p:attrNameLst>
                                          <p:attrName>style.visibility</p:attrName>
                                        </p:attrNameLst>
                                      </p:cBhvr>
                                      <p:to>
                                        <p:strVal val="visible"/>
                                      </p:to>
                                    </p:set>
                                    <p:animEffect transition="in" filter="fade">
                                      <p:cBhvr>
                                        <p:cTn id="25" dur="500"/>
                                        <p:tgtEl>
                                          <p:spTgt spid="15362">
                                            <p:txEl>
                                              <p:pRg st="0" end="0"/>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Effect transition="in" filter="fade">
                                      <p:cBhvr>
                                        <p:cTn id="29"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670693E0-F6F9-4C17-B62A-7DAAEC89947A}"/>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“Walk Worthy of His Calling”</a:t>
            </a:r>
          </a:p>
        </p:txBody>
      </p:sp>
      <p:sp>
        <p:nvSpPr>
          <p:cNvPr id="18435" name="Text Box 2">
            <a:extLst>
              <a:ext uri="{FF2B5EF4-FFF2-40B4-BE49-F238E27FC236}">
                <a16:creationId xmlns:a16="http://schemas.microsoft.com/office/drawing/2014/main" id="{44A4CAD9-17C8-46B2-BCF0-F29A27071430}"/>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461963" indent="-461963" eaLnBrk="1" hangingPunct="1">
              <a:spcBef>
                <a:spcPts val="600"/>
              </a:spcBef>
              <a:buClr>
                <a:srgbClr val="61625E"/>
              </a:buClr>
              <a:buFont typeface="+mj-lt"/>
              <a:buAutoNum type="arabicPeriod" startAt="7"/>
              <a:defRPr/>
            </a:pPr>
            <a:r>
              <a:rPr lang="en-US" sz="2800" i="1" dirty="0">
                <a:solidFill>
                  <a:srgbClr val="5F5F5F"/>
                </a:solidFill>
                <a:cs typeface="Tahoma" pitchFamily="34" charset="0"/>
              </a:rPr>
              <a:t>[Chase] </a:t>
            </a:r>
            <a:r>
              <a:rPr lang="en-US" sz="2800" dirty="0">
                <a:solidFill>
                  <a:srgbClr val="48231E"/>
                </a:solidFill>
                <a:cs typeface="Tahoma" pitchFamily="34" charset="0"/>
              </a:rPr>
              <a:t>What important exhortation did Paul deliver to the Thessalonians, which was worthy of their recollection?</a:t>
            </a:r>
          </a:p>
          <a:p>
            <a:pPr marL="0" indent="0" eaLnBrk="1" hangingPunct="1">
              <a:spcBef>
                <a:spcPts val="600"/>
              </a:spcBef>
              <a:buClr>
                <a:srgbClr val="61625E"/>
              </a:buClr>
              <a:defRPr/>
            </a:pPr>
            <a:r>
              <a:rPr lang="en-US" altLang="en-US" sz="2800" i="1" dirty="0">
                <a:solidFill>
                  <a:srgbClr val="48231E"/>
                </a:solidFill>
                <a:cs typeface="Tahoma" panose="020B0604030504040204" pitchFamily="34" charset="0"/>
              </a:rPr>
              <a:t>as you know how we </a:t>
            </a:r>
            <a:r>
              <a:rPr lang="en-US" altLang="en-US" sz="2800" b="1" i="1" dirty="0">
                <a:solidFill>
                  <a:srgbClr val="48231E"/>
                </a:solidFill>
                <a:cs typeface="Tahoma" panose="020B0604030504040204" pitchFamily="34" charset="0"/>
              </a:rPr>
              <a:t>exhorted</a:t>
            </a:r>
            <a:r>
              <a:rPr lang="en-US" altLang="en-US" sz="2800" i="1" dirty="0">
                <a:solidFill>
                  <a:srgbClr val="48231E"/>
                </a:solidFill>
                <a:cs typeface="Tahoma" panose="020B0604030504040204" pitchFamily="34" charset="0"/>
              </a:rPr>
              <a:t>, and </a:t>
            </a:r>
            <a:r>
              <a:rPr lang="en-US" altLang="en-US" sz="2800" b="1" i="1" dirty="0">
                <a:solidFill>
                  <a:srgbClr val="48231E"/>
                </a:solidFill>
                <a:cs typeface="Tahoma" panose="020B0604030504040204" pitchFamily="34" charset="0"/>
              </a:rPr>
              <a:t>comforted</a:t>
            </a:r>
            <a:r>
              <a:rPr lang="en-US" altLang="en-US" sz="2800" i="1" dirty="0">
                <a:solidFill>
                  <a:srgbClr val="48231E"/>
                </a:solidFill>
                <a:cs typeface="Tahoma" panose="020B0604030504040204" pitchFamily="34" charset="0"/>
              </a:rPr>
              <a:t>, and </a:t>
            </a:r>
            <a:r>
              <a:rPr lang="en-US" altLang="en-US" sz="2800" b="1" i="1" dirty="0">
                <a:solidFill>
                  <a:srgbClr val="48231E"/>
                </a:solidFill>
                <a:cs typeface="Tahoma" panose="020B0604030504040204" pitchFamily="34" charset="0"/>
              </a:rPr>
              <a:t>charged</a:t>
            </a:r>
            <a:r>
              <a:rPr lang="en-US" altLang="en-US" sz="2800" i="1" dirty="0">
                <a:solidFill>
                  <a:srgbClr val="48231E"/>
                </a:solidFill>
                <a:cs typeface="Tahoma" panose="020B0604030504040204" pitchFamily="34" charset="0"/>
              </a:rPr>
              <a:t> every one of you</a:t>
            </a:r>
            <a:r>
              <a:rPr lang="en-US" altLang="en-US" sz="2800" i="1" u="sng" dirty="0">
                <a:solidFill>
                  <a:srgbClr val="48231E"/>
                </a:solidFill>
                <a:cs typeface="Tahoma" panose="020B0604030504040204" pitchFamily="34" charset="0"/>
              </a:rPr>
              <a:t>, </a:t>
            </a:r>
            <a:r>
              <a:rPr lang="en-US" altLang="en-US" sz="2800" b="1" i="1" u="sng" dirty="0">
                <a:solidFill>
                  <a:srgbClr val="48231E"/>
                </a:solidFill>
                <a:cs typeface="Tahoma" panose="020B0604030504040204" pitchFamily="34" charset="0"/>
              </a:rPr>
              <a:t>as a father </a:t>
            </a:r>
            <a:r>
              <a:rPr lang="en-US" altLang="en-US" sz="2800" b="1" i="1" dirty="0">
                <a:solidFill>
                  <a:srgbClr val="48231E"/>
                </a:solidFill>
                <a:cs typeface="Tahoma" panose="020B0604030504040204" pitchFamily="34" charset="0"/>
              </a:rPr>
              <a:t>does his own children, that you would </a:t>
            </a:r>
            <a:r>
              <a:rPr lang="en-US" altLang="en-US" sz="2800" b="1" i="1" u="sng" dirty="0">
                <a:solidFill>
                  <a:srgbClr val="48231E"/>
                </a:solidFill>
                <a:cs typeface="Tahoma" panose="020B0604030504040204" pitchFamily="34" charset="0"/>
              </a:rPr>
              <a:t>walk worthy of God who calls you</a:t>
            </a:r>
            <a:r>
              <a:rPr lang="en-US" altLang="en-US" sz="2800" b="1" i="1" dirty="0">
                <a:solidFill>
                  <a:srgbClr val="48231E"/>
                </a:solidFill>
                <a:cs typeface="Tahoma" panose="020B0604030504040204" pitchFamily="34" charset="0"/>
              </a:rPr>
              <a:t> into His own kingdom and glory</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2:11-12</a:t>
            </a:r>
            <a:r>
              <a:rPr lang="en-US" altLang="en-US" sz="2800" dirty="0">
                <a:solidFill>
                  <a:srgbClr val="48231E"/>
                </a:solidFill>
                <a:cs typeface="Tahoma" panose="020B0604030504040204" pitchFamily="34" charset="0"/>
              </a:rPr>
              <a:t>)</a:t>
            </a:r>
          </a:p>
          <a:p>
            <a:pPr marL="342900" indent="-342900"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The nature of God, His calling, His kingdom, and His glory represent the </a:t>
            </a:r>
            <a:r>
              <a:rPr lang="en-US" sz="2800" b="1" i="1" dirty="0">
                <a:solidFill>
                  <a:srgbClr val="48231E"/>
                </a:solidFill>
                <a:cs typeface="Tahoma" pitchFamily="34" charset="0"/>
              </a:rPr>
              <a:t>highest</a:t>
            </a:r>
            <a:r>
              <a:rPr lang="en-US" sz="2800" dirty="0">
                <a:solidFill>
                  <a:srgbClr val="48231E"/>
                </a:solidFill>
                <a:cs typeface="Tahoma" pitchFamily="34" charset="0"/>
              </a:rPr>
              <a:t> calling (</a:t>
            </a:r>
            <a:r>
              <a:rPr lang="en-US" sz="2800" b="1" dirty="0">
                <a:solidFill>
                  <a:srgbClr val="964D2C"/>
                </a:solidFill>
                <a:cs typeface="Tahoma" pitchFamily="34" charset="0"/>
              </a:rPr>
              <a:t>1 John 3:1-3; Eph. 4:1; Phi. 1:27; Col. 1:10</a:t>
            </a:r>
            <a:r>
              <a:rPr lang="en-US" sz="2800" dirty="0">
                <a:solidFill>
                  <a:srgbClr val="48231E"/>
                </a:solidFill>
                <a:cs typeface="Tahoma" pitchFamily="34" charset="0"/>
              </a:rPr>
              <a:t>)!</a:t>
            </a:r>
          </a:p>
          <a:p>
            <a:pPr marL="342900" indent="-342900"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Although we cannot be worthy in </a:t>
            </a:r>
            <a:r>
              <a:rPr lang="en-US" sz="2800" b="1" i="1" dirty="0">
                <a:solidFill>
                  <a:srgbClr val="48231E"/>
                </a:solidFill>
                <a:cs typeface="Tahoma" pitchFamily="34" charset="0"/>
              </a:rPr>
              <a:t>earning</a:t>
            </a:r>
            <a:r>
              <a:rPr lang="en-US" sz="2800" dirty="0">
                <a:solidFill>
                  <a:srgbClr val="48231E"/>
                </a:solidFill>
                <a:cs typeface="Tahoma" pitchFamily="34" charset="0"/>
              </a:rPr>
              <a:t> such a place, we can demonstrate worthiness of an effort to save by overcoming &amp; bringing glory to Him (</a:t>
            </a:r>
            <a:r>
              <a:rPr lang="en-US" sz="2800" b="1" dirty="0">
                <a:solidFill>
                  <a:srgbClr val="964D2C"/>
                </a:solidFill>
                <a:cs typeface="Tahoma" pitchFamily="34" charset="0"/>
              </a:rPr>
              <a:t>Lk. 15:17-24; 20:35; Mt. 22:1-14; Acts 5:41; Rm. 16:1-2; Lk. 17:10</a:t>
            </a:r>
            <a:r>
              <a:rPr lang="en-US" sz="2800" dirty="0">
                <a:solidFill>
                  <a:srgbClr val="48231E"/>
                </a:solidFill>
                <a:cs typeface="Tahoma" pitchFamily="34" charset="0"/>
              </a:rPr>
              <a:t>).</a:t>
            </a:r>
          </a:p>
        </p:txBody>
      </p:sp>
    </p:spTree>
    <p:extLst>
      <p:ext uri="{BB962C8B-B14F-4D97-AF65-F5344CB8AC3E}">
        <p14:creationId xmlns:p14="http://schemas.microsoft.com/office/powerpoint/2010/main" val="14955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11262071-4784-4CF3-8A56-236097F6EA0B}"/>
              </a:ext>
            </a:extLst>
          </p:cNvPr>
          <p:cNvSpPr txBox="1">
            <a:spLocks noChangeArrowheads="1"/>
          </p:cNvSpPr>
          <p:nvPr/>
        </p:nvSpPr>
        <p:spPr bwMode="auto">
          <a:xfrm>
            <a:off x="78422" y="152400"/>
            <a:ext cx="12035156"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Background – 2</a:t>
            </a:r>
            <a:r>
              <a:rPr lang="en-US" altLang="en-US" sz="4400" baseline="30000" dirty="0">
                <a:solidFill>
                  <a:srgbClr val="48231E"/>
                </a:solidFill>
                <a:cs typeface="Tunga" panose="020B0502040204020203" pitchFamily="34" charset="0"/>
              </a:rPr>
              <a:t>nd</a:t>
            </a:r>
            <a:r>
              <a:rPr lang="en-US" altLang="en-US" sz="4400" dirty="0">
                <a:solidFill>
                  <a:srgbClr val="48231E"/>
                </a:solidFill>
                <a:cs typeface="Tunga" panose="020B0502040204020203" pitchFamily="34" charset="0"/>
              </a:rPr>
              <a:t> Missionary Journey</a:t>
            </a:r>
          </a:p>
        </p:txBody>
      </p:sp>
      <p:sp>
        <p:nvSpPr>
          <p:cNvPr id="9218" name="Text Box 2">
            <a:extLst>
              <a:ext uri="{FF2B5EF4-FFF2-40B4-BE49-F238E27FC236}">
                <a16:creationId xmlns:a16="http://schemas.microsoft.com/office/drawing/2014/main" id="{7C56456C-8552-46D1-AD85-38C9DD5F1CDD}"/>
              </a:ext>
            </a:extLst>
          </p:cNvPr>
          <p:cNvSpPr txBox="1">
            <a:spLocks noChangeArrowheads="1"/>
          </p:cNvSpPr>
          <p:nvPr/>
        </p:nvSpPr>
        <p:spPr bwMode="auto">
          <a:xfrm>
            <a:off x="76201" y="993776"/>
            <a:ext cx="12039602"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30188" indent="-2301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
                <a:srgbClr val="61625E"/>
              </a:buClr>
              <a:buFont typeface="Arial" panose="020B0604020202020204" pitchFamily="34" charset="0"/>
              <a:buChar char="•"/>
            </a:pPr>
            <a:r>
              <a:rPr lang="en-US" altLang="en-US" sz="2600" b="1" dirty="0">
                <a:solidFill>
                  <a:srgbClr val="964D2C"/>
                </a:solidFill>
                <a:cs typeface="Tahoma" panose="020B0604030504040204" pitchFamily="34" charset="0"/>
              </a:rPr>
              <a:t>AD 51/52</a:t>
            </a:r>
            <a:r>
              <a:rPr lang="en-US" altLang="en-US" sz="2600" b="1" dirty="0">
                <a:solidFill>
                  <a:srgbClr val="48231E"/>
                </a:solidFill>
                <a:cs typeface="Tahoma" panose="020B0604030504040204" pitchFamily="34" charset="0"/>
              </a:rPr>
              <a:t> – Begin 2</a:t>
            </a:r>
            <a:r>
              <a:rPr lang="en-US" altLang="en-US" sz="2600" b="1" baseline="30000" dirty="0">
                <a:solidFill>
                  <a:srgbClr val="48231E"/>
                </a:solidFill>
                <a:cs typeface="Tahoma" panose="020B0604030504040204" pitchFamily="34" charset="0"/>
              </a:rPr>
              <a:t>nd</a:t>
            </a:r>
            <a:r>
              <a:rPr lang="en-US" altLang="en-US" sz="2600" b="1" dirty="0">
                <a:solidFill>
                  <a:srgbClr val="48231E"/>
                </a:solidFill>
                <a:cs typeface="Tahoma" panose="020B0604030504040204" pitchFamily="34" charset="0"/>
              </a:rPr>
              <a:t> Missionary Journey – Recorded in the Book of Acts</a:t>
            </a:r>
            <a:endParaRPr lang="en-US" altLang="en-US" sz="2600" dirty="0">
              <a:solidFill>
                <a:srgbClr val="48231E"/>
              </a:solidFill>
              <a:cs typeface="Tahoma" panose="020B0604030504040204" pitchFamily="34" charset="0"/>
            </a:endParaRP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Paul and Silas go through </a:t>
            </a:r>
            <a:r>
              <a:rPr lang="en-US" altLang="en-US" sz="2600" b="1" dirty="0">
                <a:solidFill>
                  <a:srgbClr val="48231E"/>
                </a:solidFill>
                <a:cs typeface="Tahoma" panose="020B0604030504040204" pitchFamily="34" charset="0"/>
              </a:rPr>
              <a:t>Syria</a:t>
            </a:r>
            <a:r>
              <a:rPr lang="en-US" altLang="en-US" sz="2600" dirty="0">
                <a:solidFill>
                  <a:srgbClr val="48231E"/>
                </a:solidFill>
                <a:cs typeface="Tahoma" panose="020B0604030504040204" pitchFamily="34" charset="0"/>
              </a:rPr>
              <a:t> and </a:t>
            </a:r>
            <a:r>
              <a:rPr lang="en-US" altLang="en-US" sz="2600" b="1" dirty="0">
                <a:solidFill>
                  <a:srgbClr val="48231E"/>
                </a:solidFill>
                <a:cs typeface="Tahoma" panose="020B0604030504040204" pitchFamily="34" charset="0"/>
              </a:rPr>
              <a:t>Cilicia</a:t>
            </a:r>
            <a:r>
              <a:rPr lang="en-US" altLang="en-US" sz="2600" dirty="0">
                <a:solidFill>
                  <a:srgbClr val="48231E"/>
                </a:solidFill>
                <a:cs typeface="Tahoma" panose="020B0604030504040204" pitchFamily="34" charset="0"/>
              </a:rPr>
              <a:t>, </a:t>
            </a:r>
            <a:r>
              <a:rPr lang="en-US" altLang="en-US" sz="2600" i="1" dirty="0">
                <a:solidFill>
                  <a:srgbClr val="48231E"/>
                </a:solidFill>
                <a:cs typeface="Tahoma" panose="020B0604030504040204" pitchFamily="34" charset="0"/>
              </a:rPr>
              <a:t>“strengthening the churches”</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15:41</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Timothy joins in </a:t>
            </a:r>
            <a:r>
              <a:rPr lang="en-US" altLang="en-US" sz="2600" b="1" dirty="0">
                <a:solidFill>
                  <a:srgbClr val="48231E"/>
                </a:solidFill>
                <a:cs typeface="Tahoma" panose="020B0604030504040204" pitchFamily="34" charset="0"/>
              </a:rPr>
              <a:t>Lystra</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16:1-3</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In </a:t>
            </a:r>
            <a:r>
              <a:rPr lang="en-US" altLang="en-US" sz="2600" b="1" dirty="0">
                <a:solidFill>
                  <a:srgbClr val="48231E"/>
                </a:solidFill>
                <a:cs typeface="Tahoma" panose="020B0604030504040204" pitchFamily="34" charset="0"/>
              </a:rPr>
              <a:t>Troas</a:t>
            </a:r>
            <a:r>
              <a:rPr lang="en-US" altLang="en-US" sz="2600" dirty="0">
                <a:solidFill>
                  <a:srgbClr val="48231E"/>
                </a:solidFill>
                <a:cs typeface="Tahoma" panose="020B0604030504040204" pitchFamily="34" charset="0"/>
              </a:rPr>
              <a:t>, Paul receives Macedonian vision (</a:t>
            </a:r>
            <a:r>
              <a:rPr lang="en-US" altLang="en-US" sz="2600" b="1" dirty="0">
                <a:solidFill>
                  <a:srgbClr val="964D2C"/>
                </a:solidFill>
                <a:cs typeface="Tahoma" panose="020B0604030504040204" pitchFamily="34" charset="0"/>
              </a:rPr>
              <a:t>16:8-9</a:t>
            </a:r>
            <a:r>
              <a:rPr lang="en-US" altLang="en-US" sz="26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600" b="1" dirty="0">
                <a:solidFill>
                  <a:srgbClr val="48231E"/>
                </a:solidFill>
                <a:cs typeface="Tahoma" panose="020B0604030504040204" pitchFamily="34" charset="0"/>
              </a:rPr>
              <a:t>In Macedonia:</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Travel to </a:t>
            </a:r>
            <a:r>
              <a:rPr lang="en-US" altLang="en-US" sz="2600" b="1" dirty="0">
                <a:solidFill>
                  <a:srgbClr val="48231E"/>
                </a:solidFill>
                <a:cs typeface="Tahoma" panose="020B0604030504040204" pitchFamily="34" charset="0"/>
              </a:rPr>
              <a:t>Samothrace</a:t>
            </a:r>
            <a:r>
              <a:rPr lang="en-US" altLang="en-US" sz="2600" dirty="0">
                <a:solidFill>
                  <a:srgbClr val="48231E"/>
                </a:solidFill>
                <a:cs typeface="Tahoma" panose="020B0604030504040204" pitchFamily="34" charset="0"/>
              </a:rPr>
              <a:t>, </a:t>
            </a:r>
            <a:r>
              <a:rPr lang="en-US" altLang="en-US" sz="2600" b="1" dirty="0">
                <a:solidFill>
                  <a:srgbClr val="48231E"/>
                </a:solidFill>
                <a:cs typeface="Tahoma" panose="020B0604030504040204" pitchFamily="34" charset="0"/>
              </a:rPr>
              <a:t>Neapolis</a:t>
            </a:r>
            <a:r>
              <a:rPr lang="en-US" altLang="en-US" sz="2600" dirty="0">
                <a:solidFill>
                  <a:srgbClr val="48231E"/>
                </a:solidFill>
                <a:cs typeface="Tahoma" panose="020B0604030504040204" pitchFamily="34" charset="0"/>
              </a:rPr>
              <a:t> and then </a:t>
            </a:r>
            <a:r>
              <a:rPr lang="en-US" altLang="en-US" sz="2600" b="1" dirty="0">
                <a:solidFill>
                  <a:srgbClr val="48231E"/>
                </a:solidFill>
                <a:cs typeface="Tahoma" panose="020B0604030504040204" pitchFamily="34" charset="0"/>
              </a:rPr>
              <a:t>Philippi</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16:10-12</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Converts include: Lydia, her household, Jailer, and his household (</a:t>
            </a:r>
            <a:r>
              <a:rPr lang="en-US" altLang="en-US" sz="2600" b="1" dirty="0">
                <a:solidFill>
                  <a:srgbClr val="964D2C"/>
                </a:solidFill>
                <a:cs typeface="Tahoma" panose="020B0604030504040204" pitchFamily="34" charset="0"/>
              </a:rPr>
              <a:t>16:13-34</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Paul &amp; Silas are beaten, imprisoned, released, &amp; asked to leave (</a:t>
            </a:r>
            <a:r>
              <a:rPr lang="en-US" altLang="en-US" sz="2600" b="1" dirty="0">
                <a:solidFill>
                  <a:srgbClr val="964D2C"/>
                </a:solidFill>
                <a:cs typeface="Tahoma" panose="020B0604030504040204" pitchFamily="34" charset="0"/>
              </a:rPr>
              <a:t>16:16-40</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In </a:t>
            </a:r>
            <a:r>
              <a:rPr lang="en-US" altLang="en-US" sz="2600" b="1" u="sng" dirty="0">
                <a:solidFill>
                  <a:srgbClr val="964D2C"/>
                </a:solidFill>
                <a:cs typeface="Tahoma" panose="020B0604030504040204" pitchFamily="34" charset="0"/>
              </a:rPr>
              <a:t>Thessalonica</a:t>
            </a:r>
            <a:r>
              <a:rPr lang="en-US" altLang="en-US" sz="2600" dirty="0">
                <a:solidFill>
                  <a:srgbClr val="48231E"/>
                </a:solidFill>
                <a:cs typeface="Tahoma" panose="020B0604030504040204" pitchFamily="34" charset="0"/>
              </a:rPr>
              <a:t>, Paul reasoned in synagogue for </a:t>
            </a:r>
            <a:r>
              <a:rPr lang="en-US" altLang="en-US" sz="2600" i="1" dirty="0">
                <a:solidFill>
                  <a:srgbClr val="48231E"/>
                </a:solidFill>
                <a:cs typeface="Tahoma" panose="020B0604030504040204" pitchFamily="34" charset="0"/>
              </a:rPr>
              <a:t>“three Sabbaths”</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17:1-4</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Envious Jews stir up a mob. Brethren send Paul &amp; Silas to </a:t>
            </a:r>
            <a:r>
              <a:rPr lang="en-US" altLang="en-US" sz="2600" b="1" dirty="0">
                <a:solidFill>
                  <a:srgbClr val="48231E"/>
                </a:solidFill>
                <a:cs typeface="Tahoma" panose="020B0604030504040204" pitchFamily="34" charset="0"/>
              </a:rPr>
              <a:t>Berea</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17:5-9</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Thessalonian Jews travel to </a:t>
            </a:r>
            <a:r>
              <a:rPr lang="en-US" altLang="en-US" sz="2600" b="1" dirty="0">
                <a:solidFill>
                  <a:srgbClr val="48231E"/>
                </a:solidFill>
                <a:cs typeface="Tahoma" panose="020B0604030504040204" pitchFamily="34" charset="0"/>
              </a:rPr>
              <a:t>Berea</a:t>
            </a:r>
            <a:r>
              <a:rPr lang="en-US" altLang="en-US" sz="2600" dirty="0">
                <a:solidFill>
                  <a:srgbClr val="48231E"/>
                </a:solidFill>
                <a:cs typeface="Tahoma" panose="020B0604030504040204" pitchFamily="34" charset="0"/>
              </a:rPr>
              <a:t> and stir up a mob there too (</a:t>
            </a:r>
            <a:r>
              <a:rPr lang="en-US" altLang="en-US" sz="2600" b="1" dirty="0">
                <a:solidFill>
                  <a:srgbClr val="964D2C"/>
                </a:solidFill>
                <a:cs typeface="Tahoma" panose="020B0604030504040204" pitchFamily="34" charset="0"/>
              </a:rPr>
              <a:t>17:13</a:t>
            </a:r>
            <a:r>
              <a:rPr lang="en-US" altLang="en-US" sz="2600" dirty="0">
                <a:solidFill>
                  <a:srgbClr val="48231E"/>
                </a:solidFill>
                <a:cs typeface="Tahoma" panose="020B0604030504040204" pitchFamily="34" charset="0"/>
              </a:rPr>
              <a:t>).</a:t>
            </a:r>
          </a:p>
          <a:p>
            <a:pPr lvl="1" eaLnBrk="1" hangingPunct="1">
              <a:spcBef>
                <a:spcPts val="600"/>
              </a:spcBef>
              <a:buClr>
                <a:srgbClr val="61625E"/>
              </a:buClr>
              <a:buFont typeface="Arial" panose="020B0604020202020204" pitchFamily="34" charset="0"/>
              <a:buChar char="•"/>
            </a:pPr>
            <a:r>
              <a:rPr lang="en-US" altLang="en-US" sz="2600" dirty="0">
                <a:solidFill>
                  <a:srgbClr val="48231E"/>
                </a:solidFill>
                <a:cs typeface="Tahoma" panose="020B0604030504040204" pitchFamily="34" charset="0"/>
              </a:rPr>
              <a:t>Brethren send Paul to </a:t>
            </a:r>
            <a:r>
              <a:rPr lang="en-US" altLang="en-US" sz="2600" b="1" dirty="0">
                <a:solidFill>
                  <a:srgbClr val="48231E"/>
                </a:solidFill>
                <a:cs typeface="Tahoma" panose="020B0604030504040204" pitchFamily="34" charset="0"/>
              </a:rPr>
              <a:t>Athens</a:t>
            </a:r>
            <a:r>
              <a:rPr lang="en-US" altLang="en-US" sz="2600" dirty="0">
                <a:solidFill>
                  <a:srgbClr val="48231E"/>
                </a:solidFill>
                <a:cs typeface="Tahoma" panose="020B0604030504040204" pitchFamily="34" charset="0"/>
              </a:rPr>
              <a:t>, while Silas and Timothy stay in </a:t>
            </a:r>
            <a:r>
              <a:rPr lang="en-US" altLang="en-US" sz="2600" b="1" dirty="0">
                <a:solidFill>
                  <a:srgbClr val="48231E"/>
                </a:solidFill>
                <a:cs typeface="Tahoma" panose="020B0604030504040204" pitchFamily="34" charset="0"/>
              </a:rPr>
              <a:t>Berea</a:t>
            </a:r>
            <a:r>
              <a:rPr lang="en-US" altLang="en-US" sz="2600" dirty="0">
                <a:solidFill>
                  <a:srgbClr val="48231E"/>
                </a:solidFill>
                <a:cs typeface="Tahoma" panose="020B0604030504040204" pitchFamily="34" charset="0"/>
              </a:rPr>
              <a:t> (</a:t>
            </a:r>
            <a:r>
              <a:rPr lang="en-US" altLang="en-US" sz="2600" b="1" dirty="0">
                <a:solidFill>
                  <a:srgbClr val="964D2C"/>
                </a:solidFill>
                <a:cs typeface="Tahoma" panose="020B0604030504040204" pitchFamily="34" charset="0"/>
              </a:rPr>
              <a:t>17:14-15</a:t>
            </a:r>
            <a:r>
              <a:rPr lang="en-US" altLang="en-US" sz="2600" dirty="0">
                <a:solidFill>
                  <a:srgbClr val="48231E"/>
                </a:solidFill>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500"/>
                                        <p:tgtEl>
                                          <p:spTgt spid="819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Effect transition="in" filter="fade">
                                      <p:cBhvr>
                                        <p:cTn id="11" dur="500"/>
                                        <p:tgtEl>
                                          <p:spTgt spid="921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8">
                                            <p:txEl>
                                              <p:pRg st="1" end="1"/>
                                            </p:txEl>
                                          </p:spTgt>
                                        </p:tgtEl>
                                        <p:attrNameLst>
                                          <p:attrName>style.visibility</p:attrName>
                                        </p:attrNameLst>
                                      </p:cBhvr>
                                      <p:to>
                                        <p:strVal val="visible"/>
                                      </p:to>
                                    </p:set>
                                    <p:animEffect transition="in" filter="fade">
                                      <p:cBhvr>
                                        <p:cTn id="15" dur="500"/>
                                        <p:tgtEl>
                                          <p:spTgt spid="921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Effect transition="in" filter="fade">
                                      <p:cBhvr>
                                        <p:cTn id="19" dur="500"/>
                                        <p:tgtEl>
                                          <p:spTgt spid="921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18">
                                            <p:txEl>
                                              <p:pRg st="3" end="3"/>
                                            </p:txEl>
                                          </p:spTgt>
                                        </p:tgtEl>
                                        <p:attrNameLst>
                                          <p:attrName>style.visibility</p:attrName>
                                        </p:attrNameLst>
                                      </p:cBhvr>
                                      <p:to>
                                        <p:strVal val="visible"/>
                                      </p:to>
                                    </p:set>
                                    <p:animEffect transition="in" filter="fade">
                                      <p:cBhvr>
                                        <p:cTn id="23" dur="500"/>
                                        <p:tgtEl>
                                          <p:spTgt spid="921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18">
                                            <p:txEl>
                                              <p:pRg st="4" end="4"/>
                                            </p:txEl>
                                          </p:spTgt>
                                        </p:tgtEl>
                                        <p:attrNameLst>
                                          <p:attrName>style.visibility</p:attrName>
                                        </p:attrNameLst>
                                      </p:cBhvr>
                                      <p:to>
                                        <p:strVal val="visible"/>
                                      </p:to>
                                    </p:set>
                                    <p:animEffect transition="in" filter="fade">
                                      <p:cBhvr>
                                        <p:cTn id="28" dur="500"/>
                                        <p:tgtEl>
                                          <p:spTgt spid="9218">
                                            <p:txEl>
                                              <p:pRg st="4" end="4"/>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218">
                                            <p:txEl>
                                              <p:pRg st="5" end="5"/>
                                            </p:txEl>
                                          </p:spTgt>
                                        </p:tgtEl>
                                        <p:attrNameLst>
                                          <p:attrName>style.visibility</p:attrName>
                                        </p:attrNameLst>
                                      </p:cBhvr>
                                      <p:to>
                                        <p:strVal val="visible"/>
                                      </p:to>
                                    </p:set>
                                    <p:animEffect transition="in" filter="fade">
                                      <p:cBhvr>
                                        <p:cTn id="32" dur="500"/>
                                        <p:tgtEl>
                                          <p:spTgt spid="9218">
                                            <p:txEl>
                                              <p:pRg st="5" end="5"/>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9218">
                                            <p:txEl>
                                              <p:pRg st="6" end="6"/>
                                            </p:txEl>
                                          </p:spTgt>
                                        </p:tgtEl>
                                        <p:attrNameLst>
                                          <p:attrName>style.visibility</p:attrName>
                                        </p:attrNameLst>
                                      </p:cBhvr>
                                      <p:to>
                                        <p:strVal val="visible"/>
                                      </p:to>
                                    </p:set>
                                    <p:animEffect transition="in" filter="fade">
                                      <p:cBhvr>
                                        <p:cTn id="36" dur="500"/>
                                        <p:tgtEl>
                                          <p:spTgt spid="9218">
                                            <p:txEl>
                                              <p:pRg st="6" end="6"/>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9218">
                                            <p:txEl>
                                              <p:pRg st="7" end="7"/>
                                            </p:txEl>
                                          </p:spTgt>
                                        </p:tgtEl>
                                        <p:attrNameLst>
                                          <p:attrName>style.visibility</p:attrName>
                                        </p:attrNameLst>
                                      </p:cBhvr>
                                      <p:to>
                                        <p:strVal val="visible"/>
                                      </p:to>
                                    </p:set>
                                    <p:animEffect transition="in" filter="fade">
                                      <p:cBhvr>
                                        <p:cTn id="40" dur="500"/>
                                        <p:tgtEl>
                                          <p:spTgt spid="921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18">
                                            <p:txEl>
                                              <p:pRg st="8" end="8"/>
                                            </p:txEl>
                                          </p:spTgt>
                                        </p:tgtEl>
                                        <p:attrNameLst>
                                          <p:attrName>style.visibility</p:attrName>
                                        </p:attrNameLst>
                                      </p:cBhvr>
                                      <p:to>
                                        <p:strVal val="visible"/>
                                      </p:to>
                                    </p:set>
                                    <p:animEffect transition="in" filter="fade">
                                      <p:cBhvr>
                                        <p:cTn id="45" dur="500"/>
                                        <p:tgtEl>
                                          <p:spTgt spid="9218">
                                            <p:txEl>
                                              <p:pRg st="8" end="8"/>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9218">
                                            <p:txEl>
                                              <p:pRg st="9" end="9"/>
                                            </p:txEl>
                                          </p:spTgt>
                                        </p:tgtEl>
                                        <p:attrNameLst>
                                          <p:attrName>style.visibility</p:attrName>
                                        </p:attrNameLst>
                                      </p:cBhvr>
                                      <p:to>
                                        <p:strVal val="visible"/>
                                      </p:to>
                                    </p:set>
                                    <p:animEffect transition="in" filter="fade">
                                      <p:cBhvr>
                                        <p:cTn id="49" dur="500"/>
                                        <p:tgtEl>
                                          <p:spTgt spid="9218">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218">
                                            <p:txEl>
                                              <p:pRg st="10" end="10"/>
                                            </p:txEl>
                                          </p:spTgt>
                                        </p:tgtEl>
                                        <p:attrNameLst>
                                          <p:attrName>style.visibility</p:attrName>
                                        </p:attrNameLst>
                                      </p:cBhvr>
                                      <p:to>
                                        <p:strVal val="visible"/>
                                      </p:to>
                                    </p:set>
                                    <p:animEffect transition="in" filter="fade">
                                      <p:cBhvr>
                                        <p:cTn id="54" dur="500"/>
                                        <p:tgtEl>
                                          <p:spTgt spid="9218">
                                            <p:txEl>
                                              <p:pRg st="10" end="10"/>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9218">
                                            <p:txEl>
                                              <p:pRg st="11" end="11"/>
                                            </p:txEl>
                                          </p:spTgt>
                                        </p:tgtEl>
                                        <p:attrNameLst>
                                          <p:attrName>style.visibility</p:attrName>
                                        </p:attrNameLst>
                                      </p:cBhvr>
                                      <p:to>
                                        <p:strVal val="visible"/>
                                      </p:to>
                                    </p:set>
                                    <p:animEffect transition="in" filter="fade">
                                      <p:cBhvr>
                                        <p:cTn id="58" dur="500"/>
                                        <p:tgtEl>
                                          <p:spTgt spid="92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6B025AAF-A288-4398-A233-BF9A17172DA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Blessed Imitation and Avenged Persecution</a:t>
            </a:r>
          </a:p>
        </p:txBody>
      </p:sp>
      <p:sp>
        <p:nvSpPr>
          <p:cNvPr id="19459" name="Text Box 2">
            <a:extLst>
              <a:ext uri="{FF2B5EF4-FFF2-40B4-BE49-F238E27FC236}">
                <a16:creationId xmlns:a16="http://schemas.microsoft.com/office/drawing/2014/main" id="{6270D3AF-4FDB-4FDE-9FB6-05B1CEFFC2CE}"/>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2800" i="1" dirty="0">
                <a:solidFill>
                  <a:srgbClr val="48231E"/>
                </a:solidFill>
                <a:cs typeface="Tahoma" panose="020B0604030504040204" pitchFamily="34" charset="0"/>
              </a:rPr>
              <a:t>For </a:t>
            </a:r>
            <a:r>
              <a:rPr lang="en-US" altLang="en-US" sz="2800" b="1" i="1" dirty="0">
                <a:solidFill>
                  <a:srgbClr val="48231E"/>
                </a:solidFill>
                <a:cs typeface="Tahoma" panose="020B0604030504040204" pitchFamily="34" charset="0"/>
              </a:rPr>
              <a:t>this reason we also thank God without ceasing</a:t>
            </a:r>
            <a:r>
              <a:rPr lang="en-US" altLang="en-US" sz="2800" i="1" dirty="0">
                <a:solidFill>
                  <a:srgbClr val="48231E"/>
                </a:solidFill>
                <a:cs typeface="Tahoma" panose="020B0604030504040204" pitchFamily="34" charset="0"/>
              </a:rPr>
              <a:t>, because when you received the word of God which you heard from us, </a:t>
            </a:r>
            <a:r>
              <a:rPr lang="en-US" altLang="en-US" sz="2800" b="1" i="1" dirty="0">
                <a:solidFill>
                  <a:srgbClr val="48231E"/>
                </a:solidFill>
                <a:cs typeface="Tahoma" panose="020B0604030504040204" pitchFamily="34" charset="0"/>
              </a:rPr>
              <a:t>you welcomed it not as the word of men, but as it is in truth, the word of God, </a:t>
            </a:r>
            <a:r>
              <a:rPr lang="en-US" altLang="en-US" sz="2800" b="1" i="1" u="sng" dirty="0">
                <a:solidFill>
                  <a:srgbClr val="48231E"/>
                </a:solidFill>
                <a:cs typeface="Tahoma" panose="020B0604030504040204" pitchFamily="34" charset="0"/>
              </a:rPr>
              <a:t>which also effectively works in you who believe</a:t>
            </a:r>
            <a:r>
              <a:rPr lang="en-US" altLang="en-US" sz="2800" i="1" dirty="0">
                <a:solidFill>
                  <a:srgbClr val="48231E"/>
                </a:solidFill>
                <a:cs typeface="Tahoma" panose="020B0604030504040204" pitchFamily="34" charset="0"/>
              </a:rPr>
              <a:t>. For you, brethren, </a:t>
            </a:r>
            <a:r>
              <a:rPr lang="en-US" altLang="en-US" sz="2800" b="1" i="1" dirty="0">
                <a:solidFill>
                  <a:srgbClr val="48231E"/>
                </a:solidFill>
                <a:cs typeface="Tahoma" panose="020B0604030504040204" pitchFamily="34" charset="0"/>
              </a:rPr>
              <a:t>became imitators of the churches of God which are in Judea in Christ Jesus</a:t>
            </a:r>
            <a:r>
              <a:rPr lang="en-US" altLang="en-US" sz="2800" i="1" dirty="0">
                <a:solidFill>
                  <a:srgbClr val="48231E"/>
                </a:solidFill>
                <a:cs typeface="Tahoma" panose="020B0604030504040204" pitchFamily="34" charset="0"/>
              </a:rPr>
              <a:t>. For you also </a:t>
            </a:r>
            <a:r>
              <a:rPr lang="en-US" altLang="en-US" sz="2800" b="1" i="1" dirty="0">
                <a:solidFill>
                  <a:srgbClr val="48231E"/>
                </a:solidFill>
                <a:cs typeface="Tahoma" panose="020B0604030504040204" pitchFamily="34" charset="0"/>
              </a:rPr>
              <a:t>suffered the same </a:t>
            </a:r>
            <a:r>
              <a:rPr lang="en-US" altLang="en-US" sz="2800" i="1" dirty="0">
                <a:solidFill>
                  <a:srgbClr val="48231E"/>
                </a:solidFill>
                <a:cs typeface="Tahoma" panose="020B0604030504040204" pitchFamily="34" charset="0"/>
              </a:rPr>
              <a:t>things from your own countrymen, just as they did from the Judeans, who killed both the Lord Jesus and their own prophets, and have persecuted us; and </a:t>
            </a:r>
            <a:r>
              <a:rPr lang="en-US" altLang="en-US" sz="2800" b="1" i="1" dirty="0">
                <a:solidFill>
                  <a:srgbClr val="48231E"/>
                </a:solidFill>
                <a:cs typeface="Tahoma" panose="020B0604030504040204" pitchFamily="34" charset="0"/>
              </a:rPr>
              <a:t>they do not please God and are contrary to all men</a:t>
            </a:r>
            <a:r>
              <a:rPr lang="en-US" altLang="en-US" sz="2800" i="1" dirty="0">
                <a:solidFill>
                  <a:srgbClr val="48231E"/>
                </a:solidFill>
                <a:cs typeface="Tahoma" panose="020B0604030504040204" pitchFamily="34" charset="0"/>
              </a:rPr>
              <a:t>, forbidding us to speak to the Gentiles that they may be saved, </a:t>
            </a:r>
            <a:r>
              <a:rPr lang="en-US" altLang="en-US" sz="2800" b="1" i="1" dirty="0">
                <a:solidFill>
                  <a:srgbClr val="48231E"/>
                </a:solidFill>
                <a:cs typeface="Tahoma" panose="020B0604030504040204" pitchFamily="34" charset="0"/>
              </a:rPr>
              <a:t>so as always to fill up the measure of their sins; </a:t>
            </a:r>
            <a:r>
              <a:rPr lang="en-US" altLang="en-US" sz="2800" b="1" i="1" u="sng" dirty="0">
                <a:solidFill>
                  <a:srgbClr val="48231E"/>
                </a:solidFill>
                <a:cs typeface="Tahoma" panose="020B0604030504040204" pitchFamily="34" charset="0"/>
              </a:rPr>
              <a:t>but wrath has come upon them to the uttermost</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2:13-16</a:t>
            </a:r>
            <a:r>
              <a:rPr lang="en-US" altLang="en-US" sz="2800" b="1" dirty="0">
                <a:solidFill>
                  <a:srgbClr val="48231E"/>
                </a:solidFill>
                <a:cs typeface="Tahoma" panose="020B0604030504040204" pitchFamily="34" charset="0"/>
              </a:rPr>
              <a:t>)</a:t>
            </a:r>
            <a:endParaRPr lang="en-US" altLang="en-US" sz="2800" dirty="0">
              <a:solidFill>
                <a:srgbClr val="48231E"/>
              </a:solidFill>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EFBB8548-CE3B-4EED-9BAC-8C70FF330D03}"/>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Gullible Thessalonians?</a:t>
            </a:r>
          </a:p>
        </p:txBody>
      </p:sp>
      <p:sp>
        <p:nvSpPr>
          <p:cNvPr id="18435" name="Text Box 2">
            <a:extLst>
              <a:ext uri="{FF2B5EF4-FFF2-40B4-BE49-F238E27FC236}">
                <a16:creationId xmlns:a16="http://schemas.microsoft.com/office/drawing/2014/main" id="{D32E3B4F-A5DE-485E-B20F-F5C4862BE7D0}"/>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Tx/>
              <a:defRPr/>
            </a:pPr>
            <a:r>
              <a:rPr lang="en-US" altLang="en-US" sz="2800" i="1" dirty="0">
                <a:solidFill>
                  <a:srgbClr val="48231E"/>
                </a:solidFill>
                <a:cs typeface="Tahoma" panose="020B0604030504040204" pitchFamily="34" charset="0"/>
              </a:rPr>
              <a:t>For </a:t>
            </a:r>
            <a:r>
              <a:rPr lang="en-US" altLang="en-US" sz="2800" b="1" i="1" dirty="0">
                <a:solidFill>
                  <a:srgbClr val="48231E"/>
                </a:solidFill>
                <a:cs typeface="Tahoma" panose="020B0604030504040204" pitchFamily="34" charset="0"/>
              </a:rPr>
              <a:t>this reason we also thank God without ceasing</a:t>
            </a:r>
            <a:r>
              <a:rPr lang="en-US" altLang="en-US" sz="2800" i="1" dirty="0">
                <a:solidFill>
                  <a:srgbClr val="48231E"/>
                </a:solidFill>
                <a:cs typeface="Tahoma" panose="020B0604030504040204" pitchFamily="34" charset="0"/>
              </a:rPr>
              <a:t>, because when you received the word of God which you heard from us, </a:t>
            </a:r>
            <a:r>
              <a:rPr lang="en-US" altLang="en-US" sz="2800" b="1" i="1" dirty="0">
                <a:solidFill>
                  <a:srgbClr val="48231E"/>
                </a:solidFill>
                <a:cs typeface="Tahoma" panose="020B0604030504040204" pitchFamily="34" charset="0"/>
              </a:rPr>
              <a:t>you welcomed it </a:t>
            </a:r>
            <a:r>
              <a:rPr lang="en-US" altLang="en-US" sz="2800" b="1" i="1" dirty="0">
                <a:solidFill>
                  <a:srgbClr val="964D2C"/>
                </a:solidFill>
                <a:cs typeface="Tahoma" panose="020B0604030504040204" pitchFamily="34" charset="0"/>
              </a:rPr>
              <a:t>not as the word of men</a:t>
            </a:r>
            <a:r>
              <a:rPr lang="en-US" altLang="en-US" sz="2800" b="1" i="1" dirty="0">
                <a:solidFill>
                  <a:srgbClr val="48231E"/>
                </a:solidFill>
                <a:cs typeface="Tahoma" panose="020B0604030504040204" pitchFamily="34" charset="0"/>
              </a:rPr>
              <a:t>, but as it is in truth, the </a:t>
            </a:r>
            <a:r>
              <a:rPr lang="en-US" altLang="en-US" sz="2800" b="1" i="1" dirty="0">
                <a:solidFill>
                  <a:srgbClr val="964D2C"/>
                </a:solidFill>
                <a:cs typeface="Tahoma" panose="020B0604030504040204" pitchFamily="34" charset="0"/>
              </a:rPr>
              <a:t>word of God</a:t>
            </a:r>
            <a:r>
              <a:rPr lang="en-US" altLang="en-US" sz="2800" b="1" i="1" dirty="0">
                <a:solidFill>
                  <a:srgbClr val="48231E"/>
                </a:solidFill>
                <a:cs typeface="Tahoma" panose="020B0604030504040204" pitchFamily="34" charset="0"/>
              </a:rPr>
              <a:t>, which also effectively works in you who believe</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2:13</a:t>
            </a:r>
            <a:r>
              <a:rPr lang="en-US" altLang="en-US" sz="2800" b="1" dirty="0">
                <a:solidFill>
                  <a:srgbClr val="48231E"/>
                </a:solidFill>
                <a:cs typeface="Tahoma" panose="020B0604030504040204" pitchFamily="34" charset="0"/>
              </a:rPr>
              <a:t>)</a:t>
            </a:r>
            <a:endParaRPr lang="en-US" sz="2800" b="1" i="1" dirty="0">
              <a:solidFill>
                <a:srgbClr val="48231E"/>
              </a:solidFill>
              <a:cs typeface="Tahoma" pitchFamily="34" charset="0"/>
            </a:endParaRPr>
          </a:p>
          <a:p>
            <a:pPr marL="461963" indent="-461963" eaLnBrk="1" hangingPunct="1">
              <a:spcBef>
                <a:spcPts val="600"/>
              </a:spcBef>
              <a:buClr>
                <a:srgbClr val="61625E"/>
              </a:buClr>
              <a:buFont typeface="+mj-lt"/>
              <a:buAutoNum type="arabicPeriod" startAt="8"/>
              <a:defRPr/>
            </a:pPr>
            <a:r>
              <a:rPr lang="en-US" sz="2800" i="1" dirty="0">
                <a:solidFill>
                  <a:srgbClr val="5F5F5F"/>
                </a:solidFill>
                <a:cs typeface="Tahoma" pitchFamily="34" charset="0"/>
              </a:rPr>
              <a:t>[Steve] </a:t>
            </a:r>
            <a:r>
              <a:rPr lang="en-US" sz="2800" dirty="0">
                <a:solidFill>
                  <a:srgbClr val="48231E"/>
                </a:solidFill>
                <a:cs typeface="Tahoma" pitchFamily="34" charset="0"/>
              </a:rPr>
              <a:t>Based on Paul’s previous observations, why might the Thessalonians have received their message </a:t>
            </a:r>
            <a:r>
              <a:rPr lang="en-US" sz="2800" i="1" dirty="0">
                <a:solidFill>
                  <a:srgbClr val="48231E"/>
                </a:solidFill>
                <a:cs typeface="Tahoma" pitchFamily="34" charset="0"/>
              </a:rPr>
              <a:t>“not as the word of men, but as it is in truth, the word of God”</a:t>
            </a:r>
            <a:r>
              <a:rPr lang="en-US" sz="2800" dirty="0">
                <a:solidFill>
                  <a:srgbClr val="48231E"/>
                </a:solidFill>
                <a:cs typeface="Tahoma" pitchFamily="34" charset="0"/>
              </a:rPr>
              <a:t>?</a:t>
            </a:r>
          </a:p>
          <a:p>
            <a:pPr marL="461963" indent="-461963"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Because of the apostles’ evident sincerity, manifested in honest behavior, willingness to suffer, tender patience and faithful admonition.</a:t>
            </a:r>
            <a:br>
              <a:rPr lang="en-US" sz="2400" dirty="0">
                <a:solidFill>
                  <a:srgbClr val="48231E"/>
                </a:solidFill>
                <a:cs typeface="Tahoma" pitchFamily="34" charset="0"/>
              </a:rPr>
            </a:br>
            <a:endParaRPr lang="en-US" sz="2400" dirty="0">
              <a:solidFill>
                <a:srgbClr val="48231E"/>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A5469205-A79D-4D78-A11F-A03A9D31269B}"/>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The Effectual Word</a:t>
            </a:r>
          </a:p>
        </p:txBody>
      </p:sp>
      <p:sp>
        <p:nvSpPr>
          <p:cNvPr id="23555" name="Text Box 2">
            <a:extLst>
              <a:ext uri="{FF2B5EF4-FFF2-40B4-BE49-F238E27FC236}">
                <a16:creationId xmlns:a16="http://schemas.microsoft.com/office/drawing/2014/main" id="{DD05EB88-31C7-4B93-8589-37559EC4CB57}"/>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lnSpc>
                <a:spcPct val="95000"/>
              </a:lnSpc>
              <a:spcBef>
                <a:spcPts val="0"/>
              </a:spcBef>
              <a:buClrTx/>
              <a:defRPr/>
            </a:pPr>
            <a:r>
              <a:rPr lang="en-US" altLang="en-US" sz="2800" i="1" dirty="0">
                <a:solidFill>
                  <a:srgbClr val="48231E"/>
                </a:solidFill>
                <a:cs typeface="Tahoma" panose="020B0604030504040204" pitchFamily="34" charset="0"/>
              </a:rPr>
              <a:t>For </a:t>
            </a:r>
            <a:r>
              <a:rPr lang="en-US" altLang="en-US" sz="2800" b="1" i="1" dirty="0">
                <a:solidFill>
                  <a:srgbClr val="48231E"/>
                </a:solidFill>
                <a:cs typeface="Tahoma" panose="020B0604030504040204" pitchFamily="34" charset="0"/>
              </a:rPr>
              <a:t>this reason we also thank God without ceasing</a:t>
            </a:r>
            <a:r>
              <a:rPr lang="en-US" altLang="en-US" sz="2800" i="1" dirty="0">
                <a:solidFill>
                  <a:srgbClr val="48231E"/>
                </a:solidFill>
                <a:cs typeface="Tahoma" panose="020B0604030504040204" pitchFamily="34" charset="0"/>
              </a:rPr>
              <a:t>, because when you received the word of God which you heard from us, </a:t>
            </a:r>
            <a:r>
              <a:rPr lang="en-US" altLang="en-US" sz="2800" b="1" i="1" dirty="0">
                <a:solidFill>
                  <a:srgbClr val="48231E"/>
                </a:solidFill>
                <a:cs typeface="Tahoma" panose="020B0604030504040204" pitchFamily="34" charset="0"/>
              </a:rPr>
              <a:t>you welcomed it not as the word of men, but as it is in truth, the word of God, </a:t>
            </a:r>
            <a:r>
              <a:rPr lang="en-US" altLang="en-US" sz="2800" b="1" i="1" u="sng" dirty="0">
                <a:solidFill>
                  <a:srgbClr val="48231E"/>
                </a:solidFill>
                <a:cs typeface="Tahoma" panose="020B0604030504040204" pitchFamily="34" charset="0"/>
              </a:rPr>
              <a:t>which also effectively works in you who believe</a:t>
            </a:r>
            <a:r>
              <a:rPr lang="en-US" altLang="en-US" sz="2800" i="1" dirty="0">
                <a:solidFill>
                  <a:srgbClr val="48231E"/>
                </a:solidFill>
                <a:cs typeface="Tahoma" panose="020B0604030504040204" pitchFamily="34" charset="0"/>
              </a:rPr>
              <a:t>.</a:t>
            </a:r>
            <a:r>
              <a:rPr lang="en-US" sz="2800" dirty="0">
                <a:solidFill>
                  <a:srgbClr val="48231E"/>
                </a:solidFill>
                <a:cs typeface="Tahoma" pitchFamily="34" charset="0"/>
              </a:rPr>
              <a:t>(</a:t>
            </a:r>
            <a:r>
              <a:rPr lang="en-US" sz="2800" b="1" dirty="0">
                <a:solidFill>
                  <a:srgbClr val="964D2C"/>
                </a:solidFill>
                <a:cs typeface="Tahoma" pitchFamily="34" charset="0"/>
              </a:rPr>
              <a:t>2:13</a:t>
            </a:r>
            <a:r>
              <a:rPr lang="en-US" sz="2800" b="1" dirty="0">
                <a:solidFill>
                  <a:srgbClr val="48231E"/>
                </a:solidFill>
                <a:cs typeface="Tahoma" pitchFamily="34" charset="0"/>
              </a:rPr>
              <a:t>)</a:t>
            </a:r>
            <a:endParaRPr lang="en-US" sz="2800" dirty="0">
              <a:solidFill>
                <a:srgbClr val="48231E"/>
              </a:solidFill>
              <a:cs typeface="Tahoma" pitchFamily="34" charset="0"/>
            </a:endParaRPr>
          </a:p>
          <a:p>
            <a:pPr marL="514350" indent="-514350" eaLnBrk="1" hangingPunct="1">
              <a:lnSpc>
                <a:spcPct val="95000"/>
              </a:lnSpc>
              <a:spcBef>
                <a:spcPts val="0"/>
              </a:spcBef>
              <a:buClrTx/>
              <a:buFont typeface="+mj-lt"/>
              <a:buAutoNum type="arabicPeriod" startAt="8"/>
              <a:defRPr/>
            </a:pPr>
            <a:r>
              <a:rPr lang="en-US" sz="2800" dirty="0">
                <a:solidFill>
                  <a:srgbClr val="48231E"/>
                </a:solidFill>
                <a:cs typeface="Tahoma" pitchFamily="34" charset="0"/>
              </a:rPr>
              <a:t>How is it that the Word of God </a:t>
            </a:r>
            <a:r>
              <a:rPr lang="en-US" sz="2800" i="1" dirty="0">
                <a:solidFill>
                  <a:srgbClr val="48231E"/>
                </a:solidFill>
                <a:cs typeface="Tahoma" pitchFamily="34" charset="0"/>
              </a:rPr>
              <a:t>“effectively works”</a:t>
            </a:r>
            <a:r>
              <a:rPr lang="en-US" sz="2800" dirty="0">
                <a:solidFill>
                  <a:srgbClr val="48231E"/>
                </a:solidFill>
                <a:cs typeface="Tahoma" pitchFamily="34" charset="0"/>
              </a:rPr>
              <a:t> in us?  What is required from us? </a:t>
            </a:r>
          </a:p>
          <a:p>
            <a:pPr eaLnBrk="1" hangingPunct="1">
              <a:lnSpc>
                <a:spcPct val="95000"/>
              </a:lnSpc>
              <a:spcBef>
                <a:spcPts val="0"/>
              </a:spcBef>
              <a:buClrTx/>
              <a:defRPr/>
            </a:pPr>
            <a:r>
              <a:rPr lang="en-US" sz="2800" i="1" dirty="0">
                <a:solidFill>
                  <a:srgbClr val="48231E"/>
                </a:solidFill>
                <a:cs typeface="Tahoma" pitchFamily="34" charset="0"/>
              </a:rPr>
              <a:t>For indeed the gospel was preached to us as well as to them; </a:t>
            </a:r>
            <a:r>
              <a:rPr lang="en-US" sz="2800" b="1" i="1" dirty="0">
                <a:solidFill>
                  <a:srgbClr val="48231E"/>
                </a:solidFill>
                <a:cs typeface="Tahoma" pitchFamily="34" charset="0"/>
              </a:rPr>
              <a:t>but the word which they heard did not profit them, </a:t>
            </a:r>
            <a:r>
              <a:rPr lang="en-US" sz="2800" b="1" i="1" u="sng" dirty="0">
                <a:solidFill>
                  <a:srgbClr val="48231E"/>
                </a:solidFill>
                <a:cs typeface="Tahoma" pitchFamily="34" charset="0"/>
              </a:rPr>
              <a:t>not being mixed with faith</a:t>
            </a:r>
            <a:r>
              <a:rPr lang="en-US" sz="2800" b="1" i="1" dirty="0">
                <a:solidFill>
                  <a:srgbClr val="48231E"/>
                </a:solidFill>
                <a:cs typeface="Tahoma" pitchFamily="34" charset="0"/>
              </a:rPr>
              <a:t> in those who heard it</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Hebrews 4:2</a:t>
            </a:r>
            <a:r>
              <a:rPr lang="en-US" sz="2800" dirty="0">
                <a:solidFill>
                  <a:srgbClr val="48231E"/>
                </a:solidFill>
                <a:cs typeface="Tahoma" pitchFamily="34" charset="0"/>
              </a:rPr>
              <a:t>)</a:t>
            </a:r>
          </a:p>
          <a:p>
            <a:pPr eaLnBrk="1" hangingPunct="1">
              <a:lnSpc>
                <a:spcPct val="95000"/>
              </a:lnSpc>
              <a:spcBef>
                <a:spcPts val="0"/>
              </a:spcBef>
              <a:buClrTx/>
              <a:defRPr/>
            </a:pPr>
            <a:r>
              <a:rPr lang="en-US" sz="2800" i="1" dirty="0">
                <a:solidFill>
                  <a:srgbClr val="48231E"/>
                </a:solidFill>
                <a:cs typeface="Tahoma" pitchFamily="34" charset="0"/>
              </a:rPr>
              <a:t>Therefore lay aside all filthiness and overflow of wickedness, and </a:t>
            </a:r>
            <a:r>
              <a:rPr lang="en-US" sz="2800" b="1" i="1" u="sng" dirty="0">
                <a:solidFill>
                  <a:srgbClr val="48231E"/>
                </a:solidFill>
                <a:cs typeface="Tahoma" pitchFamily="34" charset="0"/>
              </a:rPr>
              <a:t>receive with meekness the implanted word</a:t>
            </a:r>
            <a:r>
              <a:rPr lang="en-US" sz="2800" b="1" i="1" dirty="0">
                <a:solidFill>
                  <a:srgbClr val="48231E"/>
                </a:solidFill>
                <a:cs typeface="Tahoma" pitchFamily="34" charset="0"/>
              </a:rPr>
              <a:t>, which is able to save your souls</a:t>
            </a:r>
            <a:r>
              <a:rPr lang="en-US" sz="2800" i="1" dirty="0">
                <a:solidFill>
                  <a:srgbClr val="48231E"/>
                </a:solidFill>
                <a:cs typeface="Tahoma" pitchFamily="34" charset="0"/>
              </a:rPr>
              <a:t>.</a:t>
            </a:r>
            <a:r>
              <a:rPr lang="en-US" sz="2800" dirty="0">
                <a:solidFill>
                  <a:srgbClr val="48231E"/>
                </a:solidFill>
                <a:cs typeface="Tahoma" pitchFamily="34" charset="0"/>
              </a:rPr>
              <a:t> (</a:t>
            </a:r>
            <a:r>
              <a:rPr lang="en-US" sz="2800" b="1" dirty="0">
                <a:solidFill>
                  <a:srgbClr val="964D2C"/>
                </a:solidFill>
                <a:cs typeface="Tahoma" pitchFamily="34" charset="0"/>
              </a:rPr>
              <a:t>James 1:21</a:t>
            </a:r>
            <a:r>
              <a:rPr lang="en-US" sz="2800" dirty="0">
                <a:solidFill>
                  <a:srgbClr val="48231E"/>
                </a:solidFill>
                <a:cs typeface="Tahoma" pitchFamily="34" charset="0"/>
              </a:rPr>
              <a:t>)</a:t>
            </a:r>
          </a:p>
          <a:p>
            <a:pPr marL="342900" indent="-342900" eaLnBrk="1" hangingPunct="1">
              <a:lnSpc>
                <a:spcPct val="95000"/>
              </a:lnSpc>
              <a:spcBef>
                <a:spcPts val="0"/>
              </a:spcBef>
              <a:buClrTx/>
              <a:buFont typeface="Arial" pitchFamily="34" charset="0"/>
              <a:buChar char="•"/>
              <a:defRPr/>
            </a:pPr>
            <a:r>
              <a:rPr lang="en-US" sz="2800" dirty="0">
                <a:solidFill>
                  <a:srgbClr val="48231E"/>
                </a:solidFill>
                <a:cs typeface="Tahoma" pitchFamily="34" charset="0"/>
              </a:rPr>
              <a:t>God’s Word will </a:t>
            </a:r>
            <a:r>
              <a:rPr lang="en-US" sz="2800" b="1" i="1" dirty="0">
                <a:solidFill>
                  <a:srgbClr val="48231E"/>
                </a:solidFill>
                <a:cs typeface="Tahoma" pitchFamily="34" charset="0"/>
              </a:rPr>
              <a:t>always</a:t>
            </a:r>
            <a:r>
              <a:rPr lang="en-US" sz="2800" dirty="0">
                <a:solidFill>
                  <a:srgbClr val="48231E"/>
                </a:solidFill>
                <a:cs typeface="Tahoma" pitchFamily="34" charset="0"/>
              </a:rPr>
              <a:t> accomplish His design (</a:t>
            </a:r>
            <a:r>
              <a:rPr lang="en-US" sz="2800" b="1" dirty="0">
                <a:solidFill>
                  <a:srgbClr val="964D2C"/>
                </a:solidFill>
                <a:cs typeface="Tahoma" pitchFamily="34" charset="0"/>
              </a:rPr>
              <a:t>Isaiah 55:10-11</a:t>
            </a:r>
            <a:r>
              <a:rPr lang="en-US" sz="2800" dirty="0">
                <a:solidFill>
                  <a:srgbClr val="48231E"/>
                </a:solidFill>
                <a:cs typeface="Tahoma" pitchFamily="34" charset="0"/>
              </a:rPr>
              <a:t>).</a:t>
            </a:r>
            <a:endParaRPr lang="en-US" sz="2800" b="1" dirty="0">
              <a:solidFill>
                <a:srgbClr val="964D2C"/>
              </a:solidFill>
              <a:cs typeface="Tahoma" pitchFamily="34" charset="0"/>
            </a:endParaRPr>
          </a:p>
          <a:p>
            <a:pPr marL="342900" indent="-342900" eaLnBrk="1" hangingPunct="1">
              <a:lnSpc>
                <a:spcPct val="95000"/>
              </a:lnSpc>
              <a:spcBef>
                <a:spcPts val="0"/>
              </a:spcBef>
              <a:buClrTx/>
              <a:buFont typeface="Arial" pitchFamily="34" charset="0"/>
              <a:buChar char="•"/>
              <a:defRPr/>
            </a:pPr>
            <a:r>
              <a:rPr lang="en-US" sz="2800" dirty="0">
                <a:solidFill>
                  <a:srgbClr val="48231E"/>
                </a:solidFill>
                <a:cs typeface="Tahoma" pitchFamily="34" charset="0"/>
              </a:rPr>
              <a:t>It will work in us to either salvation or hardness of heart – our choice (</a:t>
            </a:r>
            <a:r>
              <a:rPr lang="en-US" sz="2800" b="1" dirty="0">
                <a:solidFill>
                  <a:srgbClr val="964D2C"/>
                </a:solidFill>
                <a:cs typeface="Tahoma" pitchFamily="34" charset="0"/>
              </a:rPr>
              <a:t>Hebrews 4:12-13; 2 Thessalonians 2:9-12</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55">
                                            <p:txEl>
                                              <p:pRg st="4" end="4"/>
                                            </p:txEl>
                                          </p:spTgt>
                                        </p:tgtEl>
                                        <p:attrNameLst>
                                          <p:attrName>style.visibility</p:attrName>
                                        </p:attrNameLst>
                                      </p:cBhvr>
                                      <p:to>
                                        <p:strVal val="visible"/>
                                      </p:to>
                                    </p:set>
                                    <p:animEffect transition="in" filter="fade">
                                      <p:cBhvr>
                                        <p:cTn id="30" dur="500"/>
                                        <p:tgtEl>
                                          <p:spTgt spid="2355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fade">
                                      <p:cBhvr>
                                        <p:cTn id="34"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BDA0E58F-8746-4E79-A009-F4BC168B52A5}"/>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A Pattern to Imitate?</a:t>
            </a:r>
          </a:p>
        </p:txBody>
      </p:sp>
      <p:sp>
        <p:nvSpPr>
          <p:cNvPr id="23555" name="Text Box 2">
            <a:extLst>
              <a:ext uri="{FF2B5EF4-FFF2-40B4-BE49-F238E27FC236}">
                <a16:creationId xmlns:a16="http://schemas.microsoft.com/office/drawing/2014/main" id="{8A2A1F07-BA71-4008-BFDD-E847DA58D35B}"/>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300"/>
              </a:spcBef>
              <a:buClrTx/>
              <a:buFont typeface="+mj-lt"/>
              <a:buAutoNum type="arabicPeriod" startAt="9"/>
              <a:defRPr/>
            </a:pPr>
            <a:r>
              <a:rPr lang="en-US" sz="2800" i="1" dirty="0">
                <a:solidFill>
                  <a:srgbClr val="5F5F5F"/>
                </a:solidFill>
                <a:cs typeface="Tahoma" pitchFamily="34" charset="0"/>
              </a:rPr>
              <a:t>[Kevan] </a:t>
            </a:r>
            <a:r>
              <a:rPr lang="en-US" sz="2800" dirty="0">
                <a:solidFill>
                  <a:srgbClr val="48231E"/>
                </a:solidFill>
                <a:cs typeface="Tahoma" pitchFamily="34" charset="0"/>
              </a:rPr>
              <a:t>In what way did the Thessalonians become </a:t>
            </a:r>
            <a:r>
              <a:rPr lang="en-US" sz="2800" i="1" dirty="0">
                <a:solidFill>
                  <a:srgbClr val="48231E"/>
                </a:solidFill>
                <a:cs typeface="Tahoma" pitchFamily="34" charset="0"/>
              </a:rPr>
              <a:t>“imitators of the churches of God which are in Judea in Christ Jesus”</a:t>
            </a:r>
            <a:r>
              <a:rPr lang="en-US" sz="2800" dirty="0">
                <a:solidFill>
                  <a:srgbClr val="48231E"/>
                </a:solidFill>
                <a:cs typeface="Tahoma" pitchFamily="34" charset="0"/>
              </a:rPr>
              <a:t>?  Does this mean we should today imitate the Judean churches?</a:t>
            </a:r>
          </a:p>
          <a:p>
            <a:pPr eaLnBrk="1" hangingPunct="1">
              <a:spcBef>
                <a:spcPts val="300"/>
              </a:spcBef>
              <a:buClrTx/>
              <a:defRPr/>
            </a:pPr>
            <a:r>
              <a:rPr lang="en-US" sz="2800" i="1" dirty="0">
                <a:solidFill>
                  <a:srgbClr val="48231E"/>
                </a:solidFill>
                <a:cs typeface="Tahoma" pitchFamily="34" charset="0"/>
              </a:rPr>
              <a:t>For you, brethren, </a:t>
            </a:r>
            <a:r>
              <a:rPr lang="en-US" sz="2800" b="1" i="1" dirty="0">
                <a:solidFill>
                  <a:srgbClr val="48231E"/>
                </a:solidFill>
                <a:cs typeface="Tahoma" pitchFamily="34" charset="0"/>
              </a:rPr>
              <a:t>became imitators of the churches of God </a:t>
            </a:r>
            <a:r>
              <a:rPr lang="en-US" sz="2800" i="1" dirty="0">
                <a:solidFill>
                  <a:srgbClr val="48231E"/>
                </a:solidFill>
                <a:cs typeface="Tahoma" pitchFamily="34" charset="0"/>
              </a:rPr>
              <a:t>which are in Judea in Christ Jesus. For </a:t>
            </a:r>
            <a:r>
              <a:rPr lang="en-US" sz="2800" b="1" i="1" dirty="0">
                <a:solidFill>
                  <a:srgbClr val="48231E"/>
                </a:solidFill>
                <a:cs typeface="Tahoma" pitchFamily="34" charset="0"/>
              </a:rPr>
              <a:t>you also suffered the same</a:t>
            </a:r>
            <a:r>
              <a:rPr lang="en-US" sz="2800" i="1" dirty="0">
                <a:solidFill>
                  <a:srgbClr val="48231E"/>
                </a:solidFill>
                <a:cs typeface="Tahoma" pitchFamily="34" charset="0"/>
              </a:rPr>
              <a:t> things from your own countrymen, </a:t>
            </a:r>
            <a:r>
              <a:rPr lang="en-US" sz="2800" b="1" i="1" dirty="0">
                <a:solidFill>
                  <a:srgbClr val="48231E"/>
                </a:solidFill>
                <a:cs typeface="Tahoma" pitchFamily="34" charset="0"/>
              </a:rPr>
              <a:t>just as they </a:t>
            </a:r>
            <a:r>
              <a:rPr lang="en-US" sz="2800" i="1" dirty="0">
                <a:solidFill>
                  <a:srgbClr val="48231E"/>
                </a:solidFill>
                <a:cs typeface="Tahoma" pitchFamily="34" charset="0"/>
              </a:rPr>
              <a:t>did from the Judeans, </a:t>
            </a:r>
            <a:r>
              <a:rPr lang="en-US" sz="2800" dirty="0">
                <a:solidFill>
                  <a:srgbClr val="48231E"/>
                </a:solidFill>
                <a:cs typeface="Tahoma" pitchFamily="34" charset="0"/>
              </a:rPr>
              <a:t>(</a:t>
            </a:r>
            <a:r>
              <a:rPr lang="en-US" sz="2800" b="1" dirty="0">
                <a:solidFill>
                  <a:srgbClr val="964D2C"/>
                </a:solidFill>
                <a:cs typeface="Tahoma" pitchFamily="34" charset="0"/>
              </a:rPr>
              <a:t>2:14</a:t>
            </a:r>
            <a:r>
              <a:rPr lang="en-US" sz="2800" b="1" dirty="0">
                <a:solidFill>
                  <a:srgbClr val="48231E"/>
                </a:solidFill>
                <a:cs typeface="Tahoma" pitchFamily="34" charset="0"/>
              </a:rPr>
              <a:t>)</a:t>
            </a:r>
            <a:endParaRPr lang="en-US" sz="2800" dirty="0">
              <a:solidFill>
                <a:srgbClr val="48231E"/>
              </a:solidFill>
              <a:cs typeface="Tahoma" pitchFamily="34" charset="0"/>
            </a:endParaRP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Example of Paul and other Apostles – </a:t>
            </a:r>
            <a:r>
              <a:rPr lang="en-US" sz="2800" b="1" dirty="0">
                <a:solidFill>
                  <a:srgbClr val="964D2C"/>
                </a:solidFill>
                <a:cs typeface="Tahoma" pitchFamily="34" charset="0"/>
              </a:rPr>
              <a:t>1 Cor. 4:17; 2 The. 3:7-9</a:t>
            </a:r>
          </a:p>
          <a:p>
            <a:pPr eaLnBrk="1" hangingPunct="1">
              <a:spcBef>
                <a:spcPts val="300"/>
              </a:spcBef>
              <a:buClrTx/>
              <a:defRPr/>
            </a:pPr>
            <a:r>
              <a:rPr lang="en-US" sz="2800" i="1" dirty="0">
                <a:solidFill>
                  <a:srgbClr val="48231E"/>
                </a:solidFill>
                <a:cs typeface="Tahoma" pitchFamily="34" charset="0"/>
              </a:rPr>
              <a:t>Brethren, </a:t>
            </a:r>
            <a:r>
              <a:rPr lang="en-US" sz="2800" b="1" i="1" dirty="0">
                <a:solidFill>
                  <a:srgbClr val="48231E"/>
                </a:solidFill>
                <a:cs typeface="Tahoma" pitchFamily="34" charset="0"/>
              </a:rPr>
              <a:t>join in following my example</a:t>
            </a:r>
            <a:r>
              <a:rPr lang="en-US" sz="2800" i="1" dirty="0">
                <a:solidFill>
                  <a:srgbClr val="48231E"/>
                </a:solidFill>
                <a:cs typeface="Tahoma" pitchFamily="34" charset="0"/>
              </a:rPr>
              <a:t>, and note those who so walk, as </a:t>
            </a:r>
            <a:r>
              <a:rPr lang="en-US" sz="2800" b="1" i="1" dirty="0">
                <a:solidFill>
                  <a:srgbClr val="48231E"/>
                </a:solidFill>
                <a:cs typeface="Tahoma" pitchFamily="34" charset="0"/>
              </a:rPr>
              <a:t>you have us for a </a:t>
            </a:r>
            <a:r>
              <a:rPr lang="en-US" sz="2800" b="1" i="1" u="sng" dirty="0">
                <a:solidFill>
                  <a:srgbClr val="48231E"/>
                </a:solidFill>
                <a:cs typeface="Tahoma" pitchFamily="34" charset="0"/>
              </a:rPr>
              <a:t>pattern</a:t>
            </a:r>
            <a:r>
              <a:rPr lang="en-US" sz="2800" i="1" dirty="0">
                <a:solidFill>
                  <a:srgbClr val="48231E"/>
                </a:solidFill>
                <a:cs typeface="Tahoma" pitchFamily="34" charset="0"/>
              </a:rPr>
              <a:t>.</a:t>
            </a:r>
            <a:r>
              <a:rPr lang="en-US" sz="2800" dirty="0">
                <a:solidFill>
                  <a:srgbClr val="48231E"/>
                </a:solidFill>
                <a:cs typeface="Tahoma" pitchFamily="34" charset="0"/>
              </a:rPr>
              <a:t> (</a:t>
            </a:r>
            <a:r>
              <a:rPr lang="en-US" sz="2800" b="1" dirty="0">
                <a:solidFill>
                  <a:srgbClr val="964D2C"/>
                </a:solidFill>
                <a:cs typeface="Tahoma" pitchFamily="34" charset="0"/>
              </a:rPr>
              <a:t>Philippians 3:17</a:t>
            </a:r>
            <a:r>
              <a:rPr lang="en-US" sz="2800" dirty="0">
                <a:solidFill>
                  <a:srgbClr val="48231E"/>
                </a:solidFill>
                <a:cs typeface="Tahoma" pitchFamily="34" charset="0"/>
              </a:rPr>
              <a:t>)</a:t>
            </a:r>
          </a:p>
          <a:p>
            <a:pPr eaLnBrk="1" hangingPunct="1">
              <a:spcBef>
                <a:spcPts val="300"/>
              </a:spcBef>
              <a:buClrTx/>
              <a:defRPr/>
            </a:pPr>
            <a:r>
              <a:rPr lang="en-US" sz="2800" i="1" dirty="0">
                <a:solidFill>
                  <a:srgbClr val="48231E"/>
                </a:solidFill>
                <a:cs typeface="Tahoma" pitchFamily="34" charset="0"/>
              </a:rPr>
              <a:t>The </a:t>
            </a:r>
            <a:r>
              <a:rPr lang="en-US" sz="2800" b="1" i="1" dirty="0">
                <a:solidFill>
                  <a:srgbClr val="48231E"/>
                </a:solidFill>
                <a:cs typeface="Tahoma" pitchFamily="34" charset="0"/>
              </a:rPr>
              <a:t>things which you learned and received and heard and saw in me, </a:t>
            </a:r>
            <a:r>
              <a:rPr lang="en-US" sz="2800" b="1" i="1" u="sng" dirty="0">
                <a:solidFill>
                  <a:srgbClr val="48231E"/>
                </a:solidFill>
                <a:cs typeface="Tahoma" pitchFamily="34" charset="0"/>
              </a:rPr>
              <a:t>these do</a:t>
            </a:r>
            <a:r>
              <a:rPr lang="en-US" sz="2800" i="1" dirty="0">
                <a:solidFill>
                  <a:srgbClr val="48231E"/>
                </a:solidFill>
                <a:cs typeface="Tahoma" pitchFamily="34" charset="0"/>
              </a:rPr>
              <a:t>, and the God of peace will be with you.</a:t>
            </a:r>
            <a:r>
              <a:rPr lang="en-US" sz="2800" dirty="0">
                <a:solidFill>
                  <a:srgbClr val="48231E"/>
                </a:solidFill>
                <a:cs typeface="Tahoma" pitchFamily="34" charset="0"/>
              </a:rPr>
              <a:t> (</a:t>
            </a:r>
            <a:r>
              <a:rPr lang="en-US" sz="2800" b="1" dirty="0">
                <a:solidFill>
                  <a:srgbClr val="964D2C"/>
                </a:solidFill>
                <a:cs typeface="Tahoma" pitchFamily="34" charset="0"/>
              </a:rPr>
              <a:t>Philippians 4:9</a:t>
            </a:r>
            <a:r>
              <a:rPr lang="en-US" sz="2800" dirty="0">
                <a:solidFill>
                  <a:srgbClr val="48231E"/>
                </a:solidFill>
                <a:cs typeface="Tahoma" pitchFamily="34" charset="0"/>
              </a:rPr>
              <a:t>)</a:t>
            </a:r>
          </a:p>
          <a:p>
            <a:pPr eaLnBrk="1" hangingPunct="1">
              <a:spcBef>
                <a:spcPts val="300"/>
              </a:spcBef>
              <a:buClrTx/>
              <a:defRPr/>
            </a:pPr>
            <a:r>
              <a:rPr lang="en-US" sz="2800" i="1" dirty="0">
                <a:solidFill>
                  <a:srgbClr val="48231E"/>
                </a:solidFill>
                <a:cs typeface="Tahoma" pitchFamily="34" charset="0"/>
              </a:rPr>
              <a:t>For to this you were called, because Christ also suffered for us, </a:t>
            </a:r>
            <a:r>
              <a:rPr lang="en-US" sz="2800" b="1" i="1" dirty="0">
                <a:solidFill>
                  <a:srgbClr val="48231E"/>
                </a:solidFill>
                <a:cs typeface="Tahoma" pitchFamily="34" charset="0"/>
              </a:rPr>
              <a:t>leaving us an example, </a:t>
            </a:r>
            <a:r>
              <a:rPr lang="en-US" sz="2800" b="1" i="1" u="sng" dirty="0">
                <a:solidFill>
                  <a:srgbClr val="48231E"/>
                </a:solidFill>
                <a:cs typeface="Tahoma" pitchFamily="34" charset="0"/>
              </a:rPr>
              <a:t>that you should follow His steps</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1 Peter 2:21</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Effect transition="in" filter="fade">
                                      <p:cBhvr>
                                        <p:cTn id="29" dur="500"/>
                                        <p:tgtEl>
                                          <p:spTgt spid="2355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fade">
                                      <p:cBhvr>
                                        <p:cTn id="34"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67B4CD30-BAF9-4C3A-BFCA-A86BE2DE7931}"/>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000" dirty="0">
                <a:solidFill>
                  <a:srgbClr val="48231E"/>
                </a:solidFill>
                <a:cs typeface="Tunga" panose="020B0502040204020203" pitchFamily="34" charset="0"/>
              </a:rPr>
              <a:t>Prophetic Perfect Tense &amp; Delayed Judgment</a:t>
            </a:r>
          </a:p>
        </p:txBody>
      </p:sp>
      <p:sp>
        <p:nvSpPr>
          <p:cNvPr id="23555" name="Text Box 2">
            <a:extLst>
              <a:ext uri="{FF2B5EF4-FFF2-40B4-BE49-F238E27FC236}">
                <a16:creationId xmlns:a16="http://schemas.microsoft.com/office/drawing/2014/main" id="{5BA24157-2937-40E6-83B3-E8F78FF7B047}"/>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457200" indent="-457200" eaLnBrk="1" hangingPunct="1">
              <a:spcBef>
                <a:spcPts val="600"/>
              </a:spcBef>
              <a:buClrTx/>
              <a:buFont typeface="+mj-lt"/>
              <a:buAutoNum type="arabicPeriod" startAt="10"/>
            </a:pPr>
            <a:r>
              <a:rPr lang="en-US" sz="2800" b="1" dirty="0">
                <a:solidFill>
                  <a:srgbClr val="48231E"/>
                </a:solidFill>
                <a:cs typeface="Tahoma" pitchFamily="34" charset="0"/>
              </a:rPr>
              <a:t>(Bonus)</a:t>
            </a:r>
            <a:r>
              <a:rPr lang="en-US" sz="2800" dirty="0">
                <a:solidFill>
                  <a:srgbClr val="48231E"/>
                </a:solidFill>
                <a:cs typeface="Tahoma" pitchFamily="34" charset="0"/>
              </a:rPr>
              <a:t> For the Jews, how was it that </a:t>
            </a:r>
            <a:r>
              <a:rPr lang="en-US" sz="2800" i="1" dirty="0">
                <a:solidFill>
                  <a:srgbClr val="48231E"/>
                </a:solidFill>
                <a:cs typeface="Tahoma" pitchFamily="34" charset="0"/>
              </a:rPr>
              <a:t>“wrath has come upon them to the uttermost”</a:t>
            </a:r>
            <a:r>
              <a:rPr lang="en-US" sz="2800" dirty="0">
                <a:solidFill>
                  <a:srgbClr val="48231E"/>
                </a:solidFill>
                <a:cs typeface="Tahoma" pitchFamily="34" charset="0"/>
              </a:rPr>
              <a:t> (notice the </a:t>
            </a:r>
            <a:r>
              <a:rPr lang="en-US" sz="2800" b="1" i="1" dirty="0">
                <a:solidFill>
                  <a:srgbClr val="48231E"/>
                </a:solidFill>
                <a:cs typeface="Tahoma" pitchFamily="34" charset="0"/>
              </a:rPr>
              <a:t>past</a:t>
            </a:r>
            <a:r>
              <a:rPr lang="en-US" sz="2800" dirty="0">
                <a:solidFill>
                  <a:srgbClr val="48231E"/>
                </a:solidFill>
                <a:cs typeface="Tahoma" pitchFamily="34" charset="0"/>
              </a:rPr>
              <a:t> tense)?  Keep in mind that this letter was written almost 20 years </a:t>
            </a:r>
            <a:r>
              <a:rPr lang="en-US" sz="2800" b="1" i="1" dirty="0">
                <a:solidFill>
                  <a:srgbClr val="48231E"/>
                </a:solidFill>
                <a:cs typeface="Tahoma" pitchFamily="34" charset="0"/>
              </a:rPr>
              <a:t>before</a:t>
            </a:r>
            <a:r>
              <a:rPr lang="en-US" sz="2800" dirty="0">
                <a:solidFill>
                  <a:srgbClr val="48231E"/>
                </a:solidFill>
                <a:cs typeface="Tahoma" pitchFamily="34" charset="0"/>
              </a:rPr>
              <a:t> the destruction of Jerusalem in 70 AD.</a:t>
            </a:r>
          </a:p>
          <a:p>
            <a:pPr marL="342900" indent="-3429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God often uses past tense to emphasize certainty of future.</a:t>
            </a:r>
          </a:p>
          <a:p>
            <a:pPr eaLnBrk="1" hangingPunct="1">
              <a:spcBef>
                <a:spcPts val="600"/>
              </a:spcBef>
              <a:buClrTx/>
            </a:pPr>
            <a:r>
              <a:rPr lang="en-US" altLang="en-US" sz="2800" i="1" dirty="0">
                <a:solidFill>
                  <a:srgbClr val="48231E"/>
                </a:solidFill>
                <a:cs typeface="Tahoma" panose="020B0604030504040204" pitchFamily="34" charset="0"/>
              </a:rPr>
              <a:t>… (as it is written, “</a:t>
            </a:r>
            <a:r>
              <a:rPr lang="en-US" altLang="en-US" sz="2800" b="1" i="1" dirty="0">
                <a:solidFill>
                  <a:srgbClr val="48231E"/>
                </a:solidFill>
                <a:cs typeface="Tahoma" panose="020B0604030504040204" pitchFamily="34" charset="0"/>
              </a:rPr>
              <a:t>I </a:t>
            </a:r>
            <a:r>
              <a:rPr lang="en-US" altLang="en-US" sz="2800" b="1" i="1" u="sng" dirty="0">
                <a:solidFill>
                  <a:srgbClr val="48231E"/>
                </a:solidFill>
                <a:cs typeface="Tahoma" panose="020B0604030504040204" pitchFamily="34" charset="0"/>
              </a:rPr>
              <a:t>have made</a:t>
            </a:r>
            <a:r>
              <a:rPr lang="en-US" altLang="en-US" sz="2800" b="1" i="1" dirty="0">
                <a:solidFill>
                  <a:srgbClr val="48231E"/>
                </a:solidFill>
                <a:cs typeface="Tahoma" panose="020B0604030504040204" pitchFamily="34" charset="0"/>
              </a:rPr>
              <a:t> you a father of many nations</a:t>
            </a:r>
            <a:r>
              <a:rPr lang="en-US" altLang="en-US" sz="2800" i="1" dirty="0">
                <a:solidFill>
                  <a:srgbClr val="48231E"/>
                </a:solidFill>
                <a:cs typeface="Tahoma" panose="020B0604030504040204" pitchFamily="34" charset="0"/>
              </a:rPr>
              <a:t>”) in the presence of Him whom he believed – </a:t>
            </a:r>
            <a:r>
              <a:rPr lang="en-US" altLang="en-US" sz="2800" b="1" i="1" dirty="0">
                <a:solidFill>
                  <a:srgbClr val="48231E"/>
                </a:solidFill>
                <a:cs typeface="Tahoma" panose="020B0604030504040204" pitchFamily="34" charset="0"/>
              </a:rPr>
              <a:t>God, who</a:t>
            </a:r>
            <a:r>
              <a:rPr lang="en-US" altLang="en-US" sz="2800" i="1" dirty="0">
                <a:solidFill>
                  <a:srgbClr val="48231E"/>
                </a:solidFill>
                <a:cs typeface="Tahoma" panose="020B0604030504040204" pitchFamily="34" charset="0"/>
              </a:rPr>
              <a:t> gives life to the dead and </a:t>
            </a:r>
            <a:r>
              <a:rPr lang="en-US" altLang="en-US" sz="2800" b="1" i="1" dirty="0">
                <a:solidFill>
                  <a:srgbClr val="48231E"/>
                </a:solidFill>
                <a:cs typeface="Tahoma" panose="020B0604030504040204" pitchFamily="34" charset="0"/>
              </a:rPr>
              <a:t>calls those things which do not exist </a:t>
            </a:r>
            <a:r>
              <a:rPr lang="en-US" altLang="en-US" sz="2800" b="1" i="1" u="sng" dirty="0">
                <a:solidFill>
                  <a:srgbClr val="48231E"/>
                </a:solidFill>
                <a:cs typeface="Tahoma" panose="020B0604030504040204" pitchFamily="34" charset="0"/>
              </a:rPr>
              <a:t>as though they did</a:t>
            </a:r>
            <a:r>
              <a:rPr lang="en-US" altLang="en-US" sz="2800" i="1" dirty="0">
                <a:solidFill>
                  <a:srgbClr val="48231E"/>
                </a:solidFill>
                <a:cs typeface="Tahoma" panose="020B0604030504040204" pitchFamily="34" charset="0"/>
              </a:rPr>
              <a:t>; …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Romans 4:17</a:t>
            </a:r>
            <a:r>
              <a:rPr lang="en-US" altLang="en-US" sz="28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God often delays judgment to use as tools later (</a:t>
            </a:r>
            <a:r>
              <a:rPr lang="en-US" altLang="en-US" sz="2800" b="1" dirty="0">
                <a:solidFill>
                  <a:srgbClr val="964D2C"/>
                </a:solidFill>
                <a:cs typeface="Tahoma" panose="020B0604030504040204" pitchFamily="34" charset="0"/>
              </a:rPr>
              <a:t>Isa. 66:4; Romans 9:17-23</a:t>
            </a:r>
            <a:r>
              <a:rPr lang="en-US" altLang="en-US" sz="2800" dirty="0">
                <a:solidFill>
                  <a:srgbClr val="48231E"/>
                </a:solidFill>
                <a:cs typeface="Tahoma" panose="020B0604030504040204" pitchFamily="34" charset="0"/>
              </a:rPr>
              <a:t>).</a:t>
            </a:r>
          </a:p>
          <a:p>
            <a:pPr marL="344488" indent="-344488"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God also delays judgment to provide opportunity for remnant to repent (</a:t>
            </a:r>
            <a:r>
              <a:rPr lang="en-US" altLang="en-US" sz="2800" b="1" dirty="0">
                <a:solidFill>
                  <a:srgbClr val="964D2C"/>
                </a:solidFill>
                <a:cs typeface="Tahoma" panose="020B0604030504040204" pitchFamily="34" charset="0"/>
              </a:rPr>
              <a:t>2 Peter 3:9; Genesis 15:13-16; Revelation 6:9-11</a:t>
            </a:r>
            <a:r>
              <a:rPr lang="en-US" altLang="en-US" sz="2800" dirty="0">
                <a:solidFill>
                  <a:srgbClr val="48231E"/>
                </a:solidFill>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3555">
                                            <p:txEl>
                                              <p:pRg st="2" end="2"/>
                                            </p:txEl>
                                          </p:spTgt>
                                        </p:tgtEl>
                                        <p:attrNameLst>
                                          <p:attrName>style.visibility</p:attrName>
                                        </p:attrNameLst>
                                      </p:cBhvr>
                                      <p:to>
                                        <p:strVal val="visible"/>
                                      </p:to>
                                    </p:set>
                                    <p:animEffect transition="in" filter="fade">
                                      <p:cBhvr>
                                        <p:cTn id="20" dur="500"/>
                                        <p:tgtEl>
                                          <p:spTgt spid="235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55">
                                            <p:txEl>
                                              <p:pRg st="4" end="4"/>
                                            </p:txEl>
                                          </p:spTgt>
                                        </p:tgtEl>
                                        <p:attrNameLst>
                                          <p:attrName>style.visibility</p:attrName>
                                        </p:attrNameLst>
                                      </p:cBhvr>
                                      <p:to>
                                        <p:strVal val="visible"/>
                                      </p:to>
                                    </p:set>
                                    <p:animEffect transition="in" filter="fade">
                                      <p:cBhvr>
                                        <p:cTn id="30"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301B2C7D-8BC9-44EB-AEAC-7DD200415D23}"/>
              </a:ext>
            </a:extLst>
          </p:cNvPr>
          <p:cNvSpPr txBox="1">
            <a:spLocks noChangeArrowheads="1"/>
          </p:cNvSpPr>
          <p:nvPr/>
        </p:nvSpPr>
        <p:spPr bwMode="auto">
          <a:xfrm>
            <a:off x="4724400" y="3721100"/>
            <a:ext cx="7323486"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600"/>
              </a:spcBef>
              <a:spcAft>
                <a:spcPct val="0"/>
              </a:spcAft>
              <a:buClrTx/>
              <a:buSzPct val="100000"/>
              <a:buFont typeface="Times New Roman" panose="02020603050405020304" pitchFamily="18" charset="0"/>
              <a:buNone/>
              <a:tabLst>
                <a:tab pos="0" algn="l"/>
                <a:tab pos="723900" algn="l"/>
                <a:tab pos="1447800" algn="l"/>
                <a:tab pos="2171700" algn="l"/>
                <a:tab pos="2895600" algn="l"/>
                <a:tab pos="3619500" algn="l"/>
                <a:tab pos="4343400" algn="l"/>
                <a:tab pos="5067300" algn="l"/>
              </a:tabLst>
              <a:defRPr/>
            </a:pPr>
            <a:r>
              <a:rPr kumimoji="0" lang="en-US" altLang="en-US" sz="3200" b="0" i="1"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Encouragement and Growth</a:t>
            </a:r>
          </a:p>
        </p:txBody>
      </p:sp>
      <p:sp>
        <p:nvSpPr>
          <p:cNvPr id="7171" name="Text Box 2">
            <a:extLst>
              <a:ext uri="{FF2B5EF4-FFF2-40B4-BE49-F238E27FC236}">
                <a16:creationId xmlns:a16="http://schemas.microsoft.com/office/drawing/2014/main" id="{41D8DE28-1C5E-4F77-ACE4-9C30FD78FE79}"/>
              </a:ext>
            </a:extLst>
          </p:cNvPr>
          <p:cNvSpPr txBox="1">
            <a:spLocks noChangeArrowheads="1"/>
          </p:cNvSpPr>
          <p:nvPr/>
        </p:nvSpPr>
        <p:spPr bwMode="auto">
          <a:xfrm>
            <a:off x="4724400" y="1417638"/>
            <a:ext cx="7315200" cy="230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40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4800" b="0" i="0" u="none" strike="noStrike" kern="1200" cap="none" spc="0" normalizeH="0" baseline="0" noProof="0" dirty="0">
                <a:ln>
                  <a:noFill/>
                </a:ln>
                <a:solidFill>
                  <a:srgbClr val="48231E"/>
                </a:solidFill>
                <a:effectLst/>
                <a:uLnTx/>
                <a:uFillTx/>
                <a:latin typeface="Candara" panose="020E0502030303020204" pitchFamily="34" charset="0"/>
                <a:ea typeface="+mn-ea"/>
                <a:cs typeface="Tunga" panose="020B0502040204020203" pitchFamily="34" charset="0"/>
              </a:rPr>
              <a:t>1 THESSALONIANS 2:17-4:18</a:t>
            </a:r>
          </a:p>
        </p:txBody>
      </p:sp>
    </p:spTree>
    <p:extLst>
      <p:ext uri="{BB962C8B-B14F-4D97-AF65-F5344CB8AC3E}">
        <p14:creationId xmlns:p14="http://schemas.microsoft.com/office/powerpoint/2010/main" val="35817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D696D2E5-C277-4D6E-84F3-0655654B0B72}"/>
              </a:ext>
            </a:extLst>
          </p:cNvPr>
          <p:cNvSpPr txBox="1">
            <a:spLocks noChangeArrowheads="1"/>
          </p:cNvSpPr>
          <p:nvPr/>
        </p:nvSpPr>
        <p:spPr bwMode="auto">
          <a:xfrm>
            <a:off x="140046" y="152400"/>
            <a:ext cx="1191190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b="1" dirty="0">
                <a:solidFill>
                  <a:srgbClr val="48231E"/>
                </a:solidFill>
                <a:cs typeface="Tunga" panose="020B0502040204020203" pitchFamily="34" charset="0"/>
              </a:rPr>
              <a:t>Outline – </a:t>
            </a:r>
            <a:r>
              <a:rPr lang="en-US" altLang="en-US" sz="4400" b="1" dirty="0">
                <a:solidFill>
                  <a:srgbClr val="964D2C"/>
                </a:solidFill>
                <a:cs typeface="Tunga" panose="020B0502040204020203" pitchFamily="34" charset="0"/>
              </a:rPr>
              <a:t>1 Thessalonians 1-3</a:t>
            </a:r>
          </a:p>
        </p:txBody>
      </p:sp>
      <p:sp>
        <p:nvSpPr>
          <p:cNvPr id="4099" name="Text Box 2">
            <a:extLst>
              <a:ext uri="{FF2B5EF4-FFF2-40B4-BE49-F238E27FC236}">
                <a16:creationId xmlns:a16="http://schemas.microsoft.com/office/drawing/2014/main" id="{47D7E78A-D4FD-4A12-BBD0-7DF64165BC42}"/>
              </a:ext>
            </a:extLst>
          </p:cNvPr>
          <p:cNvSpPr txBox="1">
            <a:spLocks noChangeArrowheads="1"/>
          </p:cNvSpPr>
          <p:nvPr/>
        </p:nvSpPr>
        <p:spPr bwMode="auto">
          <a:xfrm>
            <a:off x="152400" y="914400"/>
            <a:ext cx="11887204" cy="5407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4350"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1pPr>
            <a:lvl2pPr marL="1025525"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300"/>
              </a:spcBef>
              <a:buClr>
                <a:srgbClr val="61625E"/>
              </a:buClr>
              <a:buFont typeface="Candara" panose="020E0502030303020204" pitchFamily="34" charset="0"/>
              <a:buAutoNum type="romanUcPeriod"/>
            </a:pPr>
            <a:r>
              <a:rPr lang="en-US" altLang="en-US" sz="3200" dirty="0">
                <a:solidFill>
                  <a:srgbClr val="48231E"/>
                </a:solidFill>
                <a:cs typeface="Tahoma" panose="020B0604030504040204" pitchFamily="34" charset="0"/>
              </a:rPr>
              <a:t>Comfort and Encouragement to Persevere in Adversity (</a:t>
            </a:r>
            <a:r>
              <a:rPr lang="en-US" altLang="en-US" sz="3200" b="1" dirty="0">
                <a:solidFill>
                  <a:srgbClr val="964D2C"/>
                </a:solidFill>
                <a:cs typeface="Tahoma" panose="020B0604030504040204" pitchFamily="34" charset="0"/>
              </a:rPr>
              <a:t>1-3</a:t>
            </a:r>
            <a:r>
              <a:rPr lang="en-US" altLang="en-US" sz="32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800" dirty="0">
                <a:solidFill>
                  <a:srgbClr val="48231E"/>
                </a:solidFill>
                <a:cs typeface="Tahoma" panose="020B0604030504040204" pitchFamily="34" charset="0"/>
              </a:rPr>
              <a:t>Salutation (</a:t>
            </a:r>
            <a:r>
              <a:rPr lang="en-US" altLang="en-US" sz="2800" b="1" dirty="0">
                <a:solidFill>
                  <a:srgbClr val="964D2C"/>
                </a:solidFill>
                <a:cs typeface="Tahoma" panose="020B0604030504040204" pitchFamily="34" charset="0"/>
              </a:rPr>
              <a:t>1:1</a:t>
            </a:r>
            <a:r>
              <a:rPr lang="en-US" altLang="en-US" sz="2800" dirty="0">
                <a:solidFill>
                  <a:srgbClr val="48231E"/>
                </a:solidFill>
                <a:cs typeface="Tahoma" panose="020B0604030504040204" pitchFamily="34" charset="0"/>
              </a:rPr>
              <a:t>).</a:t>
            </a:r>
          </a:p>
          <a:p>
            <a:pPr lvl="1" eaLnBrk="1" hangingPunct="1">
              <a:spcBef>
                <a:spcPts val="300"/>
              </a:spcBef>
              <a:buClr>
                <a:srgbClr val="61625E"/>
              </a:buClr>
              <a:buFont typeface="+mj-lt"/>
              <a:buAutoNum type="alphaUcPeriod"/>
            </a:pPr>
            <a:r>
              <a:rPr lang="en-US" altLang="en-US" sz="2800" b="1" dirty="0">
                <a:solidFill>
                  <a:srgbClr val="48231E"/>
                </a:solidFill>
                <a:cs typeface="Tahoma" panose="020B0604030504040204" pitchFamily="34" charset="0"/>
              </a:rPr>
              <a:t>Remembrance</a:t>
            </a:r>
            <a:r>
              <a:rPr lang="en-US" altLang="en-US" sz="2800" dirty="0">
                <a:solidFill>
                  <a:srgbClr val="48231E"/>
                </a:solidFill>
                <a:cs typeface="Tahoma" panose="020B0604030504040204" pitchFamily="34" charset="0"/>
              </a:rPr>
              <a:t>:  Be encouraged by remembering (</a:t>
            </a:r>
            <a:r>
              <a:rPr lang="en-US" altLang="en-US" sz="2800" b="1" dirty="0">
                <a:solidFill>
                  <a:srgbClr val="964D2C"/>
                </a:solidFill>
                <a:cs typeface="Tahoma" panose="020B0604030504040204" pitchFamily="34" charset="0"/>
              </a:rPr>
              <a:t>1:2-2:16</a:t>
            </a:r>
            <a:r>
              <a:rPr lang="en-US" altLang="en-US" sz="2800" dirty="0">
                <a:solidFill>
                  <a:srgbClr val="48231E"/>
                </a:solidFill>
                <a:cs typeface="Tahoma" panose="020B0604030504040204" pitchFamily="34" charset="0"/>
              </a:rPr>
              <a:t>).</a:t>
            </a:r>
          </a:p>
          <a:p>
            <a:pPr lvl="1" eaLnBrk="1" hangingPunct="1">
              <a:spcBef>
                <a:spcPts val="300"/>
              </a:spcBef>
              <a:buClr>
                <a:srgbClr val="61625E"/>
              </a:buClr>
              <a:buFont typeface="+mj-lt"/>
              <a:buAutoNum type="alphaUcPeriod"/>
            </a:pPr>
            <a:r>
              <a:rPr lang="en-US" altLang="en-US" sz="2800" b="1" dirty="0">
                <a:solidFill>
                  <a:srgbClr val="48231E"/>
                </a:solidFill>
                <a:cs typeface="Tahoma" panose="020B0604030504040204" pitchFamily="34" charset="0"/>
              </a:rPr>
              <a:t>Comfort</a:t>
            </a:r>
            <a:r>
              <a:rPr lang="en-US" altLang="en-US" sz="2800" dirty="0">
                <a:solidFill>
                  <a:srgbClr val="48231E"/>
                </a:solidFill>
                <a:cs typeface="Tahoma" panose="020B0604030504040204" pitchFamily="34" charset="0"/>
              </a:rPr>
              <a:t>: The Thessalonians’ spiritual well-being and persistence was once a cause of great concern to Paul, but it is now a source of great strength and comfort (</a:t>
            </a:r>
            <a:r>
              <a:rPr lang="en-US" altLang="en-US" sz="2800" b="1" dirty="0">
                <a:solidFill>
                  <a:srgbClr val="964D2C"/>
                </a:solidFill>
                <a:cs typeface="Tahoma" panose="020B0604030504040204" pitchFamily="34" charset="0"/>
              </a:rPr>
              <a:t>2:17-3:13</a:t>
            </a:r>
            <a:r>
              <a:rPr lang="en-US" altLang="en-US" sz="2800" dirty="0">
                <a:solidFill>
                  <a:srgbClr val="48231E"/>
                </a:solidFill>
                <a:cs typeface="Tahoma" panose="020B0604030504040204" pitchFamily="34" charset="0"/>
              </a:rPr>
              <a:t>).</a:t>
            </a:r>
          </a:p>
          <a:p>
            <a:pPr marL="1484313" lvl="2" indent="-452438" eaLnBrk="1" hangingPunct="1">
              <a:spcBef>
                <a:spcPts val="300"/>
              </a:spcBef>
              <a:buClr>
                <a:srgbClr val="61625E"/>
              </a:buClr>
              <a:buFont typeface="+mj-lt"/>
              <a:buAutoNum type="romanLcPeriod"/>
            </a:pPr>
            <a:r>
              <a:rPr lang="en-US" altLang="en-US" sz="2800" dirty="0">
                <a:solidFill>
                  <a:srgbClr val="48231E"/>
                </a:solidFill>
                <a:cs typeface="Tahoma" panose="020B0604030504040204" pitchFamily="34" charset="0"/>
              </a:rPr>
              <a:t>Thessalonians were Paul’s concern &amp; joy despite absence (</a:t>
            </a:r>
            <a:r>
              <a:rPr lang="en-US" altLang="en-US" sz="2800" b="1" dirty="0">
                <a:solidFill>
                  <a:srgbClr val="964D2C"/>
                </a:solidFill>
                <a:cs typeface="Tahoma" panose="020B0604030504040204" pitchFamily="34" charset="0"/>
              </a:rPr>
              <a:t>2:17-20</a:t>
            </a:r>
            <a:r>
              <a:rPr lang="en-US" altLang="en-US" sz="2800" dirty="0">
                <a:solidFill>
                  <a:srgbClr val="48231E"/>
                </a:solidFill>
                <a:cs typeface="Tahoma" panose="020B0604030504040204" pitchFamily="34" charset="0"/>
              </a:rPr>
              <a:t>).</a:t>
            </a:r>
          </a:p>
          <a:p>
            <a:pPr marL="1484313" lvl="2" indent="-452438" eaLnBrk="1" hangingPunct="1">
              <a:spcBef>
                <a:spcPts val="300"/>
              </a:spcBef>
              <a:buClr>
                <a:srgbClr val="61625E"/>
              </a:buClr>
              <a:buFont typeface="+mj-lt"/>
              <a:buAutoNum type="romanLcPeriod"/>
            </a:pPr>
            <a:r>
              <a:rPr lang="en-US" altLang="en-US" sz="2800" dirty="0">
                <a:solidFill>
                  <a:srgbClr val="48231E"/>
                </a:solidFill>
                <a:cs typeface="Tahoma" panose="020B0604030504040204" pitchFamily="34" charset="0"/>
              </a:rPr>
              <a:t>Timothy was sent to instruct and encourage Thessalonians (</a:t>
            </a:r>
            <a:r>
              <a:rPr lang="en-US" altLang="en-US" sz="2800" b="1" dirty="0">
                <a:solidFill>
                  <a:srgbClr val="964D2C"/>
                </a:solidFill>
                <a:cs typeface="Tahoma" panose="020B0604030504040204" pitchFamily="34" charset="0"/>
              </a:rPr>
              <a:t>3:1-5</a:t>
            </a:r>
            <a:r>
              <a:rPr lang="en-US" altLang="en-US" sz="2800" dirty="0">
                <a:solidFill>
                  <a:srgbClr val="48231E"/>
                </a:solidFill>
                <a:cs typeface="Tahoma" panose="020B0604030504040204" pitchFamily="34" charset="0"/>
              </a:rPr>
              <a:t>).</a:t>
            </a:r>
          </a:p>
          <a:p>
            <a:pPr marL="1484313" lvl="2" indent="-452438" eaLnBrk="1" hangingPunct="1">
              <a:spcBef>
                <a:spcPts val="300"/>
              </a:spcBef>
              <a:buClr>
                <a:srgbClr val="61625E"/>
              </a:buClr>
              <a:buFont typeface="+mj-lt"/>
              <a:buAutoNum type="romanLcPeriod"/>
            </a:pPr>
            <a:r>
              <a:rPr lang="en-US" altLang="en-US" sz="2800" dirty="0">
                <a:solidFill>
                  <a:srgbClr val="48231E"/>
                </a:solidFill>
                <a:cs typeface="Tahoma" panose="020B0604030504040204" pitchFamily="34" charset="0"/>
              </a:rPr>
              <a:t>Timothy brought an encouraging report of Thessalonians (</a:t>
            </a:r>
            <a:r>
              <a:rPr lang="en-US" altLang="en-US" sz="2800" b="1" dirty="0">
                <a:solidFill>
                  <a:srgbClr val="964D2C"/>
                </a:solidFill>
                <a:cs typeface="Tahoma" panose="020B0604030504040204" pitchFamily="34" charset="0"/>
              </a:rPr>
              <a:t>3:6-8</a:t>
            </a:r>
            <a:r>
              <a:rPr lang="en-US" altLang="en-US" sz="2800" dirty="0">
                <a:solidFill>
                  <a:srgbClr val="48231E"/>
                </a:solidFill>
                <a:cs typeface="Tahoma" panose="020B0604030504040204" pitchFamily="34" charset="0"/>
              </a:rPr>
              <a:t>).</a:t>
            </a:r>
          </a:p>
          <a:p>
            <a:pPr marL="1484313" lvl="2" indent="-452438" eaLnBrk="1" hangingPunct="1">
              <a:spcBef>
                <a:spcPts val="300"/>
              </a:spcBef>
              <a:buClr>
                <a:srgbClr val="61625E"/>
              </a:buClr>
              <a:buFont typeface="+mj-lt"/>
              <a:buAutoNum type="romanLcPeriod"/>
            </a:pPr>
            <a:r>
              <a:rPr lang="en-US" altLang="en-US" sz="2800" dirty="0">
                <a:solidFill>
                  <a:srgbClr val="48231E"/>
                </a:solidFill>
                <a:cs typeface="Tahoma" panose="020B0604030504040204" pitchFamily="34" charset="0"/>
              </a:rPr>
              <a:t>Paul personally drew strength from their success and prayed for their further spiritual growth and maturity (</a:t>
            </a:r>
            <a:r>
              <a:rPr lang="en-US" altLang="en-US" sz="2800" b="1" dirty="0">
                <a:solidFill>
                  <a:srgbClr val="964D2C"/>
                </a:solidFill>
                <a:cs typeface="Tahoma" panose="020B0604030504040204" pitchFamily="34" charset="0"/>
              </a:rPr>
              <a:t>3:9-13</a:t>
            </a:r>
            <a:r>
              <a:rPr lang="en-US" altLang="en-US" sz="2800" dirty="0">
                <a:solidFill>
                  <a:srgbClr val="48231E"/>
                </a:solidFill>
                <a:cs typeface="Tahoma" panose="020B0604030504040204" pitchFamily="34" charset="0"/>
              </a:rPr>
              <a:t>).</a:t>
            </a:r>
          </a:p>
        </p:txBody>
      </p:sp>
    </p:spTree>
    <p:extLst>
      <p:ext uri="{BB962C8B-B14F-4D97-AF65-F5344CB8AC3E}">
        <p14:creationId xmlns:p14="http://schemas.microsoft.com/office/powerpoint/2010/main" val="11125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500"/>
                                        <p:tgtEl>
                                          <p:spTgt spid="40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500"/>
                                        <p:tgtEl>
                                          <p:spTgt spid="409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500"/>
                                        <p:tgtEl>
                                          <p:spTgt spid="409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9">
                                            <p:txEl>
                                              <p:pRg st="3" end="3"/>
                                            </p:txEl>
                                          </p:spTgt>
                                        </p:tgtEl>
                                        <p:attrNameLst>
                                          <p:attrName>style.visibility</p:attrName>
                                        </p:attrNameLst>
                                      </p:cBhvr>
                                      <p:to>
                                        <p:strVal val="visible"/>
                                      </p:to>
                                    </p:set>
                                    <p:animEffect transition="in" filter="fade">
                                      <p:cBhvr>
                                        <p:cTn id="24" dur="500"/>
                                        <p:tgtEl>
                                          <p:spTgt spid="40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Effect transition="in" filter="fade">
                                      <p:cBhvr>
                                        <p:cTn id="29" dur="500"/>
                                        <p:tgtEl>
                                          <p:spTgt spid="4099">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Effect transition="in" filter="fade">
                                      <p:cBhvr>
                                        <p:cTn id="33" dur="500"/>
                                        <p:tgtEl>
                                          <p:spTgt spid="4099">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Effect transition="in" filter="fade">
                                      <p:cBhvr>
                                        <p:cTn id="4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4ED264C1-882B-4FE9-8274-43A9E844969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“All Things Work Together For Good”</a:t>
            </a:r>
          </a:p>
        </p:txBody>
      </p:sp>
      <p:sp>
        <p:nvSpPr>
          <p:cNvPr id="23555" name="Text Box 2">
            <a:extLst>
              <a:ext uri="{FF2B5EF4-FFF2-40B4-BE49-F238E27FC236}">
                <a16:creationId xmlns:a16="http://schemas.microsoft.com/office/drawing/2014/main" id="{68BD1FA9-90F8-482C-804D-A39E94933484}"/>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514350" indent="-514350" eaLnBrk="1" hangingPunct="1">
              <a:spcBef>
                <a:spcPts val="600"/>
              </a:spcBef>
              <a:buClrTx/>
              <a:buFont typeface="+mj-lt"/>
              <a:buAutoNum type="arabicPeriod"/>
            </a:pPr>
            <a:r>
              <a:rPr lang="en-US" sz="2800" i="1" dirty="0">
                <a:solidFill>
                  <a:srgbClr val="5F5F5F"/>
                </a:solidFill>
                <a:cs typeface="Tahoma" pitchFamily="34" charset="0"/>
              </a:rPr>
              <a:t>[Robert] </a:t>
            </a:r>
            <a:r>
              <a:rPr lang="en-US" sz="2800" dirty="0">
                <a:solidFill>
                  <a:srgbClr val="48231E"/>
                </a:solidFill>
                <a:cs typeface="Tahoma" pitchFamily="34" charset="0"/>
              </a:rPr>
              <a:t>Why was Paul unable to personally visit the Thessalonians according to his desire?  Explain.</a:t>
            </a:r>
          </a:p>
          <a:p>
            <a:pPr eaLnBrk="1" hangingPunct="1">
              <a:spcBef>
                <a:spcPts val="600"/>
              </a:spcBef>
              <a:buClrTx/>
            </a:pPr>
            <a:r>
              <a:rPr lang="en-US" altLang="en-US" sz="2800" i="1" dirty="0">
                <a:solidFill>
                  <a:srgbClr val="48231E"/>
                </a:solidFill>
                <a:cs typeface="Tahoma" panose="020B0604030504040204" pitchFamily="34" charset="0"/>
              </a:rPr>
              <a:t>But we, brethren, having been </a:t>
            </a:r>
            <a:r>
              <a:rPr lang="en-US" altLang="en-US" sz="2800" b="1" i="1" dirty="0">
                <a:solidFill>
                  <a:srgbClr val="48231E"/>
                </a:solidFill>
                <a:cs typeface="Tahoma" panose="020B0604030504040204" pitchFamily="34" charset="0"/>
              </a:rPr>
              <a:t>taken awa</a:t>
            </a:r>
            <a:r>
              <a:rPr lang="en-US" altLang="en-US" sz="2800" i="1" dirty="0">
                <a:solidFill>
                  <a:srgbClr val="48231E"/>
                </a:solidFill>
                <a:cs typeface="Tahoma" panose="020B0604030504040204" pitchFamily="34" charset="0"/>
              </a:rPr>
              <a:t>y from you for a </a:t>
            </a:r>
            <a:r>
              <a:rPr lang="en-US" altLang="en-US" sz="2800" b="1" i="1" dirty="0">
                <a:solidFill>
                  <a:srgbClr val="48231E"/>
                </a:solidFill>
                <a:cs typeface="Tahoma" panose="020B0604030504040204" pitchFamily="34" charset="0"/>
              </a:rPr>
              <a:t>short time </a:t>
            </a:r>
            <a:r>
              <a:rPr lang="en-US" altLang="en-US" sz="2800" b="1" i="1" u="sng" dirty="0">
                <a:solidFill>
                  <a:srgbClr val="48231E"/>
                </a:solidFill>
                <a:cs typeface="Tahoma" panose="020B0604030504040204" pitchFamily="34" charset="0"/>
              </a:rPr>
              <a:t>in presence, not in heart</a:t>
            </a:r>
            <a:r>
              <a:rPr lang="en-US" altLang="en-US" sz="2800" i="1" dirty="0">
                <a:solidFill>
                  <a:srgbClr val="48231E"/>
                </a:solidFill>
                <a:cs typeface="Tahoma" panose="020B0604030504040204" pitchFamily="34" charset="0"/>
              </a:rPr>
              <a:t>, endeavored more eagerly to see your face with great desire. Therefore we wanted to come to you – even I, Paul, time and again – </a:t>
            </a:r>
            <a:r>
              <a:rPr lang="en-US" altLang="en-US" sz="2800" b="1" i="1" dirty="0">
                <a:solidFill>
                  <a:srgbClr val="48231E"/>
                </a:solidFill>
                <a:cs typeface="Tahoma" panose="020B0604030504040204" pitchFamily="34" charset="0"/>
              </a:rPr>
              <a:t>but Satan hindered us</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2:17-18</a:t>
            </a:r>
            <a:r>
              <a:rPr lang="en-US" altLang="en-US" sz="28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Could be many things, but none certain (e.g., difficulties with brethren in Corinth, false teachers, persecuting Judaizers, … </a:t>
            </a:r>
            <a:r>
              <a:rPr lang="en-US" altLang="en-US" sz="2800" b="1" dirty="0">
                <a:solidFill>
                  <a:srgbClr val="964D2C"/>
                </a:solidFill>
                <a:cs typeface="Tahoma" panose="020B0604030504040204" pitchFamily="34" charset="0"/>
              </a:rPr>
              <a:t>2 Corinthians 12:7-9</a:t>
            </a:r>
            <a:r>
              <a:rPr lang="en-US" altLang="en-US" sz="28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All hindrances can be used to learn trust in Christ, reflect His glory (</a:t>
            </a:r>
            <a:r>
              <a:rPr lang="en-US" altLang="en-US" sz="2800" b="1" dirty="0">
                <a:solidFill>
                  <a:srgbClr val="964D2C"/>
                </a:solidFill>
                <a:cs typeface="Tahoma" panose="020B0604030504040204" pitchFamily="34" charset="0"/>
              </a:rPr>
              <a:t>Romans 8:28; James 1:2-8</a:t>
            </a:r>
            <a:r>
              <a:rPr lang="en-US" altLang="en-US" sz="2800" dirty="0">
                <a:solidFill>
                  <a:srgbClr val="48231E"/>
                </a:solidFill>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4">
                                            <p:txEl>
                                              <p:pRg st="0" end="0"/>
                                            </p:txEl>
                                          </p:spTgt>
                                        </p:tgtEl>
                                        <p:attrNameLst>
                                          <p:attrName>style.visibility</p:attrName>
                                        </p:attrNameLst>
                                      </p:cBhvr>
                                      <p:to>
                                        <p:strVal val="visible"/>
                                      </p:to>
                                    </p:set>
                                    <p:animEffect transition="in" filter="fade">
                                      <p:cBhvr>
                                        <p:cTn id="22" dur="500"/>
                                        <p:tgtEl>
                                          <p:spTgt spid="28674">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3555">
                                            <p:txEl>
                                              <p:pRg st="3" end="3"/>
                                            </p:txEl>
                                          </p:spTgt>
                                        </p:tgtEl>
                                        <p:attrNameLst>
                                          <p:attrName>style.visibility</p:attrName>
                                        </p:attrNameLst>
                                      </p:cBhvr>
                                      <p:to>
                                        <p:strVal val="visible"/>
                                      </p:to>
                                    </p:set>
                                    <p:animEffect transition="in" filter="fade">
                                      <p:cBhvr>
                                        <p:cTn id="26"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630765F3-50F0-4AEE-BFB6-557B17909D38}"/>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“No Greater Joy”</a:t>
            </a:r>
          </a:p>
        </p:txBody>
      </p:sp>
      <p:sp>
        <p:nvSpPr>
          <p:cNvPr id="23555" name="Text Box 2">
            <a:extLst>
              <a:ext uri="{FF2B5EF4-FFF2-40B4-BE49-F238E27FC236}">
                <a16:creationId xmlns:a16="http://schemas.microsoft.com/office/drawing/2014/main" id="{D0FD3DB3-9A8F-48D8-BFB7-088B1EDC42D3}"/>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600"/>
              </a:spcBef>
              <a:buClrTx/>
              <a:defRPr/>
            </a:pPr>
            <a:r>
              <a:rPr lang="en-US" sz="2800" b="1" i="1" dirty="0">
                <a:solidFill>
                  <a:srgbClr val="48231E"/>
                </a:solidFill>
                <a:cs typeface="Tahoma" pitchFamily="34" charset="0"/>
              </a:rPr>
              <a:t>For what is our hope, or joy, or crown of rejoicing? </a:t>
            </a:r>
            <a:r>
              <a:rPr lang="en-US" sz="2800" i="1" dirty="0">
                <a:solidFill>
                  <a:srgbClr val="48231E"/>
                </a:solidFill>
                <a:cs typeface="Tahoma" pitchFamily="34" charset="0"/>
              </a:rPr>
              <a:t>Is it not even you in the presence of our Lord Jesus Christ at His coming? </a:t>
            </a:r>
            <a:r>
              <a:rPr lang="en-US" sz="2800" b="1" i="1" dirty="0">
                <a:solidFill>
                  <a:srgbClr val="48231E"/>
                </a:solidFill>
                <a:cs typeface="Tahoma" pitchFamily="34" charset="0"/>
              </a:rPr>
              <a:t>For you are our glory and joy. </a:t>
            </a:r>
            <a:r>
              <a:rPr lang="en-US" sz="2800" dirty="0">
                <a:solidFill>
                  <a:srgbClr val="48231E"/>
                </a:solidFill>
                <a:cs typeface="Tahoma" pitchFamily="34" charset="0"/>
              </a:rPr>
              <a:t>(</a:t>
            </a:r>
            <a:r>
              <a:rPr lang="en-US" sz="2800" b="1" dirty="0">
                <a:solidFill>
                  <a:srgbClr val="964D2C"/>
                </a:solidFill>
                <a:cs typeface="Tahoma" pitchFamily="34" charset="0"/>
              </a:rPr>
              <a:t>2:19-20</a:t>
            </a:r>
            <a:r>
              <a:rPr lang="en-US" sz="2800" dirty="0">
                <a:solidFill>
                  <a:srgbClr val="48231E"/>
                </a:solidFill>
                <a:cs typeface="Tahoma" pitchFamily="34" charset="0"/>
              </a:rPr>
              <a:t>)</a:t>
            </a:r>
          </a:p>
          <a:p>
            <a:pPr marL="514350" indent="-514350" eaLnBrk="1" hangingPunct="1">
              <a:spcBef>
                <a:spcPts val="600"/>
              </a:spcBef>
              <a:buClrTx/>
              <a:buFont typeface="+mj-lt"/>
              <a:buAutoNum type="arabicPeriod" startAt="2"/>
              <a:defRPr/>
            </a:pPr>
            <a:r>
              <a:rPr lang="en-US" sz="2800" i="1" dirty="0">
                <a:solidFill>
                  <a:srgbClr val="5F5F5F"/>
                </a:solidFill>
                <a:cs typeface="Tahoma" pitchFamily="34" charset="0"/>
              </a:rPr>
              <a:t>[Jeremy] </a:t>
            </a:r>
            <a:r>
              <a:rPr lang="en-US" sz="2800" dirty="0">
                <a:solidFill>
                  <a:srgbClr val="48231E"/>
                </a:solidFill>
                <a:cs typeface="Tahoma" pitchFamily="34" charset="0"/>
              </a:rPr>
              <a:t>How were the Thessalonians Paul’s hope, joy, glory, and crown of rejoicing? How does this reflect upon our own priorities?</a:t>
            </a:r>
          </a:p>
          <a:p>
            <a:pPr eaLnBrk="1" hangingPunct="1">
              <a:spcBef>
                <a:spcPts val="600"/>
              </a:spcBef>
              <a:buClrTx/>
              <a:defRPr/>
            </a:pPr>
            <a:r>
              <a:rPr lang="en-US" sz="2800" i="1" dirty="0">
                <a:solidFill>
                  <a:srgbClr val="48231E"/>
                </a:solidFill>
                <a:cs typeface="Tahoma" pitchFamily="34" charset="0"/>
              </a:rPr>
              <a:t>For </a:t>
            </a:r>
            <a:r>
              <a:rPr lang="en-US" sz="2800" b="1" i="1" dirty="0">
                <a:solidFill>
                  <a:srgbClr val="48231E"/>
                </a:solidFill>
                <a:cs typeface="Tahoma" pitchFamily="34" charset="0"/>
              </a:rPr>
              <a:t>I rejoiced greatly </a:t>
            </a:r>
            <a:r>
              <a:rPr lang="en-US" sz="2800" i="1" dirty="0">
                <a:solidFill>
                  <a:srgbClr val="48231E"/>
                </a:solidFill>
                <a:cs typeface="Tahoma" pitchFamily="34" charset="0"/>
              </a:rPr>
              <a:t>when brethren came and testified of the truth that is in you, just as you walk in the truth. </a:t>
            </a:r>
            <a:r>
              <a:rPr lang="en-US" sz="2800" b="1" i="1" dirty="0">
                <a:solidFill>
                  <a:srgbClr val="48231E"/>
                </a:solidFill>
                <a:cs typeface="Tahoma" pitchFamily="34" charset="0"/>
              </a:rPr>
              <a:t>I have </a:t>
            </a:r>
            <a:r>
              <a:rPr lang="en-US" sz="2800" b="1" i="1" u="sng" dirty="0">
                <a:solidFill>
                  <a:srgbClr val="964D2C"/>
                </a:solidFill>
                <a:cs typeface="Tahoma" pitchFamily="34" charset="0"/>
              </a:rPr>
              <a:t>no greater joy</a:t>
            </a:r>
            <a:r>
              <a:rPr lang="en-US" sz="2800" b="1" i="1" dirty="0">
                <a:solidFill>
                  <a:srgbClr val="48231E"/>
                </a:solidFill>
                <a:cs typeface="Tahoma" pitchFamily="34" charset="0"/>
              </a:rPr>
              <a:t> than to hear that my children walk in truth</a:t>
            </a:r>
            <a:r>
              <a:rPr lang="en-US" sz="2800" i="1" dirty="0">
                <a:solidFill>
                  <a:srgbClr val="48231E"/>
                </a:solidFill>
                <a:cs typeface="Tahoma" pitchFamily="34" charset="0"/>
              </a:rPr>
              <a:t>.</a:t>
            </a:r>
            <a:r>
              <a:rPr lang="en-US" sz="2800" dirty="0">
                <a:solidFill>
                  <a:srgbClr val="48231E"/>
                </a:solidFill>
                <a:cs typeface="Tahoma" pitchFamily="34" charset="0"/>
              </a:rPr>
              <a:t> (</a:t>
            </a:r>
            <a:r>
              <a:rPr lang="en-US" sz="2800" b="1" dirty="0">
                <a:solidFill>
                  <a:srgbClr val="964D2C"/>
                </a:solidFill>
                <a:cs typeface="Tahoma" pitchFamily="34" charset="0"/>
              </a:rPr>
              <a:t>3 John 3-4</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Joy in Salvation and Growth of Others – </a:t>
            </a:r>
            <a:r>
              <a:rPr lang="en-US" sz="2800" b="1" dirty="0">
                <a:solidFill>
                  <a:srgbClr val="964D2C"/>
                </a:solidFill>
                <a:cs typeface="Tahoma" pitchFamily="34" charset="0"/>
              </a:rPr>
              <a:t>1 Corinthians 3:12-15</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Do we have similar joy and desire?  How do we get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0" end="0"/>
                                            </p:txEl>
                                          </p:spTgt>
                                        </p:tgtEl>
                                        <p:attrNameLst>
                                          <p:attrName>style.visibility</p:attrName>
                                        </p:attrNameLst>
                                      </p:cBhvr>
                                      <p:to>
                                        <p:strVal val="visible"/>
                                      </p:to>
                                    </p:set>
                                    <p:animEffect transition="in" filter="fade">
                                      <p:cBhvr>
                                        <p:cTn id="17" dur="500"/>
                                        <p:tgtEl>
                                          <p:spTgt spid="30722">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555">
                                            <p:txEl>
                                              <p:pRg st="3" end="3"/>
                                            </p:txEl>
                                          </p:spTgt>
                                        </p:tgtEl>
                                        <p:attrNameLst>
                                          <p:attrName>style.visibility</p:attrName>
                                        </p:attrNameLst>
                                      </p:cBhvr>
                                      <p:to>
                                        <p:strVal val="visible"/>
                                      </p:to>
                                    </p:set>
                                    <p:animEffect transition="in" filter="fade">
                                      <p:cBhvr>
                                        <p:cTn id="26" dur="500"/>
                                        <p:tgtEl>
                                          <p:spTgt spid="2355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Effect transition="in" filter="fade">
                                      <p:cBhvr>
                                        <p:cTn id="31"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E7E83DFD-E167-48C5-BECC-5F7AFC6086D1}"/>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“No one should be shaken”</a:t>
            </a:r>
          </a:p>
        </p:txBody>
      </p:sp>
      <p:sp>
        <p:nvSpPr>
          <p:cNvPr id="18435" name="Text Box 2">
            <a:extLst>
              <a:ext uri="{FF2B5EF4-FFF2-40B4-BE49-F238E27FC236}">
                <a16:creationId xmlns:a16="http://schemas.microsoft.com/office/drawing/2014/main" id="{1FD2970D-893A-4A6A-959F-0A7954426820}"/>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300"/>
              </a:spcBef>
              <a:buClr>
                <a:srgbClr val="61625E"/>
              </a:buClr>
              <a:buFont typeface="+mj-lt"/>
              <a:buAutoNum type="arabicPeriod" startAt="3"/>
              <a:defRPr/>
            </a:pPr>
            <a:r>
              <a:rPr lang="en-US" sz="2800" i="1" dirty="0">
                <a:solidFill>
                  <a:srgbClr val="5F5F5F"/>
                </a:solidFill>
                <a:cs typeface="Tahoma" pitchFamily="34" charset="0"/>
              </a:rPr>
              <a:t>[Jim] </a:t>
            </a:r>
            <a:r>
              <a:rPr lang="en-US" sz="2800" dirty="0">
                <a:solidFill>
                  <a:srgbClr val="48231E"/>
                </a:solidFill>
                <a:cs typeface="Tahoma" pitchFamily="34" charset="0"/>
              </a:rPr>
              <a:t>How could they avoid being </a:t>
            </a:r>
            <a:r>
              <a:rPr lang="en-US" sz="2800" i="1" dirty="0">
                <a:solidFill>
                  <a:srgbClr val="48231E"/>
                </a:solidFill>
                <a:cs typeface="Tahoma" pitchFamily="34" charset="0"/>
              </a:rPr>
              <a:t>“shaken”</a:t>
            </a:r>
            <a:r>
              <a:rPr lang="en-US" sz="2800" dirty="0">
                <a:solidFill>
                  <a:srgbClr val="48231E"/>
                </a:solidFill>
                <a:cs typeface="Tahoma" pitchFamily="34" charset="0"/>
              </a:rPr>
              <a:t>?  Lessons for us?</a:t>
            </a:r>
          </a:p>
          <a:p>
            <a:pPr marL="0" indent="0" eaLnBrk="1" hangingPunct="1">
              <a:spcBef>
                <a:spcPts val="300"/>
              </a:spcBef>
              <a:buClrTx/>
            </a:pPr>
            <a:r>
              <a:rPr lang="en-US" altLang="en-US" sz="2800" i="1" dirty="0">
                <a:solidFill>
                  <a:srgbClr val="48231E"/>
                </a:solidFill>
                <a:cs typeface="Tahoma" panose="020B0604030504040204" pitchFamily="34" charset="0"/>
              </a:rPr>
              <a:t>Therefore, when we could </a:t>
            </a:r>
            <a:r>
              <a:rPr lang="en-US" altLang="en-US" sz="2800" b="1" i="1" dirty="0">
                <a:solidFill>
                  <a:srgbClr val="48231E"/>
                </a:solidFill>
                <a:cs typeface="Tahoma" panose="020B0604030504040204" pitchFamily="34" charset="0"/>
              </a:rPr>
              <a:t>no longer endure </a:t>
            </a:r>
            <a:r>
              <a:rPr lang="en-US" altLang="en-US" sz="2800" i="1" dirty="0">
                <a:solidFill>
                  <a:srgbClr val="48231E"/>
                </a:solidFill>
                <a:cs typeface="Tahoma" panose="020B0604030504040204" pitchFamily="34" charset="0"/>
              </a:rPr>
              <a:t>it, we thought it good to be left in Athens alone, and </a:t>
            </a:r>
            <a:r>
              <a:rPr lang="en-US" altLang="en-US" sz="2800" b="1" i="1" dirty="0">
                <a:solidFill>
                  <a:srgbClr val="48231E"/>
                </a:solidFill>
                <a:cs typeface="Tahoma" panose="020B0604030504040204" pitchFamily="34" charset="0"/>
              </a:rPr>
              <a:t>sent Timothy</a:t>
            </a:r>
            <a:r>
              <a:rPr lang="en-US" altLang="en-US" sz="2800" i="1" dirty="0">
                <a:solidFill>
                  <a:srgbClr val="48231E"/>
                </a:solidFill>
                <a:cs typeface="Tahoma" panose="020B0604030504040204" pitchFamily="34" charset="0"/>
              </a:rPr>
              <a:t>, our brother and minister of God, and our fellow laborer in the gospel of Christ</a:t>
            </a:r>
            <a:r>
              <a:rPr lang="en-US" altLang="en-US" sz="2800" b="1" i="1" dirty="0">
                <a:solidFill>
                  <a:srgbClr val="48231E"/>
                </a:solidFill>
                <a:cs typeface="Tahoma" panose="020B0604030504040204" pitchFamily="34" charset="0"/>
              </a:rPr>
              <a:t>, to </a:t>
            </a:r>
            <a:r>
              <a:rPr lang="en-US" altLang="en-US" sz="2800" b="1" i="1" baseline="30000" dirty="0">
                <a:solidFill>
                  <a:srgbClr val="964D2C"/>
                </a:solidFill>
                <a:cs typeface="Tahoma" panose="020B0604030504040204" pitchFamily="34" charset="0"/>
              </a:rPr>
              <a:t>1</a:t>
            </a:r>
            <a:r>
              <a:rPr lang="en-US" altLang="en-US" sz="2800" b="1" i="1" dirty="0">
                <a:solidFill>
                  <a:srgbClr val="48231E"/>
                </a:solidFill>
                <a:cs typeface="Tahoma" panose="020B0604030504040204" pitchFamily="34" charset="0"/>
              </a:rPr>
              <a:t>establish you and </a:t>
            </a:r>
            <a:r>
              <a:rPr lang="en-US" altLang="en-US" sz="2800" b="1" i="1" baseline="30000" dirty="0">
                <a:solidFill>
                  <a:srgbClr val="964D2C"/>
                </a:solidFill>
                <a:cs typeface="Tahoma" panose="020B0604030504040204" pitchFamily="34" charset="0"/>
              </a:rPr>
              <a:t>2</a:t>
            </a:r>
            <a:r>
              <a:rPr lang="en-US" altLang="en-US" sz="2800" b="1" i="1" dirty="0">
                <a:solidFill>
                  <a:srgbClr val="48231E"/>
                </a:solidFill>
                <a:cs typeface="Tahoma" panose="020B0604030504040204" pitchFamily="34" charset="0"/>
              </a:rPr>
              <a:t>encourage you concerning your faith</a:t>
            </a:r>
            <a:r>
              <a:rPr lang="en-US" altLang="en-US" sz="2800" i="1" dirty="0">
                <a:solidFill>
                  <a:srgbClr val="48231E"/>
                </a:solidFill>
                <a:cs typeface="Tahoma" panose="020B0604030504040204" pitchFamily="34" charset="0"/>
              </a:rPr>
              <a:t>, that </a:t>
            </a:r>
            <a:r>
              <a:rPr lang="en-US" altLang="en-US" sz="2800" b="1" i="1" baseline="30000" dirty="0">
                <a:solidFill>
                  <a:srgbClr val="964D2C"/>
                </a:solidFill>
                <a:cs typeface="Tahoma" panose="020B0604030504040204" pitchFamily="34" charset="0"/>
              </a:rPr>
              <a:t>3</a:t>
            </a:r>
            <a:r>
              <a:rPr lang="en-US" altLang="en-US" sz="2800" b="1" i="1" dirty="0">
                <a:solidFill>
                  <a:srgbClr val="964D2C"/>
                </a:solidFill>
                <a:cs typeface="Tahoma" panose="020B0604030504040204" pitchFamily="34" charset="0"/>
              </a:rPr>
              <a:t>no one should be shaken</a:t>
            </a:r>
            <a:r>
              <a:rPr lang="en-US" altLang="en-US" sz="2800" i="1" dirty="0">
                <a:solidFill>
                  <a:srgbClr val="48231E"/>
                </a:solidFill>
                <a:cs typeface="Tahoma" panose="020B0604030504040204" pitchFamily="34" charset="0"/>
              </a:rPr>
              <a:t> by these afflictions; for you yourselves know that </a:t>
            </a:r>
            <a:r>
              <a:rPr lang="en-US" altLang="en-US" sz="2800" b="1" i="1" dirty="0">
                <a:solidFill>
                  <a:srgbClr val="48231E"/>
                </a:solidFill>
                <a:cs typeface="Tahoma" panose="020B0604030504040204" pitchFamily="34" charset="0"/>
              </a:rPr>
              <a:t>we are appointed to this</a:t>
            </a:r>
            <a:r>
              <a:rPr lang="en-US" altLang="en-US" sz="2800" i="1" dirty="0">
                <a:solidFill>
                  <a:srgbClr val="48231E"/>
                </a:solidFill>
                <a:cs typeface="Tahoma" panose="020B0604030504040204" pitchFamily="34" charset="0"/>
              </a:rPr>
              <a:t>. </a:t>
            </a:r>
            <a:r>
              <a:rPr lang="en-US" altLang="en-US" sz="2800" b="1" i="1" dirty="0">
                <a:solidFill>
                  <a:srgbClr val="48231E"/>
                </a:solidFill>
                <a:cs typeface="Tahoma" panose="020B0604030504040204" pitchFamily="34" charset="0"/>
              </a:rPr>
              <a:t>For, in fact, we told you before when we were with you that </a:t>
            </a:r>
            <a:r>
              <a:rPr lang="en-US" altLang="en-US" sz="2800" b="1" i="1" u="sng" dirty="0">
                <a:solidFill>
                  <a:srgbClr val="48231E"/>
                </a:solidFill>
                <a:cs typeface="Tahoma" panose="020B0604030504040204" pitchFamily="34" charset="0"/>
              </a:rPr>
              <a:t>we would suffer tribulation, just as it happened, and you know</a:t>
            </a:r>
            <a:r>
              <a:rPr lang="en-US" altLang="en-US" sz="2800" b="1" i="1" dirty="0">
                <a:solidFill>
                  <a:srgbClr val="48231E"/>
                </a:solidFill>
                <a:cs typeface="Tahoma" panose="020B0604030504040204" pitchFamily="34" charset="0"/>
              </a:rPr>
              <a:t>.  </a:t>
            </a:r>
            <a:r>
              <a:rPr lang="en-US" altLang="en-US" sz="2800" i="1" dirty="0">
                <a:solidFill>
                  <a:srgbClr val="48231E"/>
                </a:solidFill>
                <a:cs typeface="Tahoma" panose="020B0604030504040204" pitchFamily="34" charset="0"/>
              </a:rPr>
              <a:t>For this reason, when I could no longer endure it, I sent to know your faith, lest by some means the tempter had tempted you, and our labor might be in vain.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3:2-5</a:t>
            </a:r>
            <a:r>
              <a:rPr lang="en-US" altLang="en-US" sz="2800" dirty="0">
                <a:solidFill>
                  <a:srgbClr val="48231E"/>
                </a:solidFill>
                <a:cs typeface="Tahoma" panose="020B0604030504040204" pitchFamily="34" charset="0"/>
              </a:rPr>
              <a:t>)</a:t>
            </a:r>
          </a:p>
          <a:p>
            <a:pPr marL="342900" indent="-342900" eaLnBrk="1" hangingPunct="1">
              <a:spcBef>
                <a:spcPts val="300"/>
              </a:spcBef>
              <a:buClr>
                <a:srgbClr val="61625E"/>
              </a:buClr>
              <a:buFont typeface="Arial" panose="020B0604020202020204" pitchFamily="34" charset="0"/>
              <a:buChar char="•"/>
              <a:defRPr/>
            </a:pPr>
            <a:r>
              <a:rPr lang="en-US" sz="2800" dirty="0">
                <a:solidFill>
                  <a:srgbClr val="48231E"/>
                </a:solidFill>
                <a:cs typeface="Tahoma" pitchFamily="34" charset="0"/>
              </a:rPr>
              <a:t>Timothy was sent to encourage them to help prevent this (</a:t>
            </a:r>
            <a:r>
              <a:rPr lang="en-US" sz="2800" b="1" dirty="0">
                <a:solidFill>
                  <a:srgbClr val="964D2C"/>
                </a:solidFill>
                <a:cs typeface="Tahoma" pitchFamily="34" charset="0"/>
              </a:rPr>
              <a:t>James 1:21-25</a:t>
            </a:r>
            <a:r>
              <a:rPr lang="en-US" sz="2800" dirty="0">
                <a:solidFill>
                  <a:srgbClr val="48231E"/>
                </a:solidFill>
                <a:cs typeface="Tahoma" pitchFamily="34" charset="0"/>
              </a:rPr>
              <a:t>).</a:t>
            </a:r>
          </a:p>
          <a:p>
            <a:pPr eaLnBrk="1" hangingPunct="1">
              <a:spcBef>
                <a:spcPts val="300"/>
              </a:spcBef>
              <a:buClrTx/>
              <a:buFont typeface="Arial" panose="020B0604020202020204" pitchFamily="34" charset="0"/>
              <a:buChar char="•"/>
            </a:pPr>
            <a:r>
              <a:rPr lang="en-US" altLang="en-US" sz="2800" dirty="0">
                <a:solidFill>
                  <a:srgbClr val="48231E"/>
                </a:solidFill>
                <a:cs typeface="Tahoma" panose="020B0604030504040204" pitchFamily="34" charset="0"/>
              </a:rPr>
              <a:t>No surprise.  They were warned in advance (</a:t>
            </a:r>
            <a:r>
              <a:rPr lang="en-US" altLang="en-US" sz="2800" b="1" dirty="0">
                <a:solidFill>
                  <a:srgbClr val="964D2C"/>
                </a:solidFill>
                <a:cs typeface="Tahoma" panose="020B0604030504040204" pitchFamily="34" charset="0"/>
              </a:rPr>
              <a:t>Matthew 5:10-16</a:t>
            </a:r>
            <a:r>
              <a:rPr lang="en-US" altLang="en-US" sz="2800" dirty="0">
                <a:solidFill>
                  <a:srgbClr val="48231E"/>
                </a:solidFill>
                <a:cs typeface="Tahoma" panose="020B0604030504040204" pitchFamily="34" charset="0"/>
              </a:rPr>
              <a:t>).</a:t>
            </a:r>
          </a:p>
          <a:p>
            <a:pPr eaLnBrk="1" hangingPunct="1">
              <a:spcBef>
                <a:spcPts val="300"/>
              </a:spcBef>
              <a:buClrTx/>
              <a:buFont typeface="Arial" panose="020B0604020202020204" pitchFamily="34" charset="0"/>
              <a:buChar char="•"/>
            </a:pPr>
            <a:r>
              <a:rPr lang="en-US" altLang="en-US" sz="2800" dirty="0">
                <a:solidFill>
                  <a:srgbClr val="48231E"/>
                </a:solidFill>
                <a:cs typeface="Tahoma" panose="020B0604030504040204" pitchFamily="34" charset="0"/>
              </a:rPr>
              <a:t>Can we be </a:t>
            </a:r>
            <a:r>
              <a:rPr lang="en-US" altLang="en-US" sz="2800" i="1" dirty="0">
                <a:solidFill>
                  <a:srgbClr val="48231E"/>
                </a:solidFill>
                <a:cs typeface="Tahoma" panose="020B0604030504040204" pitchFamily="34" charset="0"/>
              </a:rPr>
              <a:t>“shaken”</a:t>
            </a:r>
            <a:r>
              <a:rPr lang="en-US" altLang="en-US" sz="2800" dirty="0">
                <a:solidFill>
                  <a:srgbClr val="48231E"/>
                </a:solidFill>
                <a:cs typeface="Tahoma" panose="020B0604030504040204" pitchFamily="34" charset="0"/>
              </a:rPr>
              <a:t> today?  How can we avoid it?  Warned in advance!</a:t>
            </a:r>
            <a:endParaRPr lang="en-US" sz="2800" dirty="0">
              <a:solidFill>
                <a:srgbClr val="48231E"/>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85E38235-4E4A-4993-85F0-5C48DACBD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175"/>
            <a:ext cx="91344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2730511C-87BA-4D2E-8428-B87E2A9AAB7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How can we avoid being shaken?</a:t>
            </a:r>
          </a:p>
        </p:txBody>
      </p:sp>
      <p:sp>
        <p:nvSpPr>
          <p:cNvPr id="18435" name="Text Box 2">
            <a:extLst>
              <a:ext uri="{FF2B5EF4-FFF2-40B4-BE49-F238E27FC236}">
                <a16:creationId xmlns:a16="http://schemas.microsoft.com/office/drawing/2014/main" id="{460B86FB-73D5-4FE0-8B2F-4326238753E7}"/>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600"/>
              </a:spcBef>
              <a:buClrTx/>
              <a:defRPr/>
            </a:pPr>
            <a:r>
              <a:rPr lang="en-US" sz="2800" i="1" dirty="0">
                <a:solidFill>
                  <a:srgbClr val="48231E"/>
                </a:solidFill>
                <a:cs typeface="Tahoma" pitchFamily="34" charset="0"/>
              </a:rPr>
              <a:t>“</a:t>
            </a:r>
            <a:r>
              <a:rPr lang="en-US" sz="2800" b="1" i="1" dirty="0">
                <a:solidFill>
                  <a:srgbClr val="48231E"/>
                </a:solidFill>
                <a:cs typeface="Tahoma" pitchFamily="34" charset="0"/>
              </a:rPr>
              <a:t>These things I have spoken to you, </a:t>
            </a:r>
            <a:r>
              <a:rPr lang="en-US" sz="2800" b="1" i="1" u="sng" dirty="0">
                <a:solidFill>
                  <a:srgbClr val="48231E"/>
                </a:solidFill>
                <a:cs typeface="Tahoma" pitchFamily="34" charset="0"/>
              </a:rPr>
              <a:t>that you should not be made to stumble</a:t>
            </a:r>
            <a:r>
              <a:rPr lang="en-US" sz="2800" b="1" i="1" dirty="0">
                <a:solidFill>
                  <a:srgbClr val="48231E"/>
                </a:solidFill>
                <a:cs typeface="Tahoma" pitchFamily="34" charset="0"/>
              </a:rPr>
              <a:t>.</a:t>
            </a:r>
            <a:r>
              <a:rPr lang="en-US" sz="2800" i="1" dirty="0">
                <a:solidFill>
                  <a:srgbClr val="48231E"/>
                </a:solidFill>
                <a:cs typeface="Tahoma" pitchFamily="34" charset="0"/>
              </a:rPr>
              <a:t>  They will put you out of the synagogues; yes, the time is coming that whoever kills you will think that he offers God service.  And these things they will do to you because they have not known the Father nor Me.  </a:t>
            </a:r>
            <a:r>
              <a:rPr lang="en-US" sz="2800" b="1" i="1" dirty="0">
                <a:solidFill>
                  <a:srgbClr val="48231E"/>
                </a:solidFill>
                <a:cs typeface="Tahoma" pitchFamily="34" charset="0"/>
              </a:rPr>
              <a:t>But these things I have told you, that when the time comes, </a:t>
            </a:r>
            <a:r>
              <a:rPr lang="en-US" sz="2800" b="1" i="1" u="sng" dirty="0">
                <a:solidFill>
                  <a:srgbClr val="48231E"/>
                </a:solidFill>
                <a:cs typeface="Tahoma" pitchFamily="34" charset="0"/>
              </a:rPr>
              <a:t>you may remember that I told you of them</a:t>
            </a:r>
            <a:r>
              <a:rPr lang="en-US" sz="2800" b="1" i="1" dirty="0">
                <a:solidFill>
                  <a:srgbClr val="48231E"/>
                </a:solidFill>
                <a:cs typeface="Tahoma" pitchFamily="34" charset="0"/>
              </a:rPr>
              <a:t>.</a:t>
            </a:r>
            <a:r>
              <a:rPr lang="en-US" sz="2800" i="1" dirty="0">
                <a:solidFill>
                  <a:srgbClr val="48231E"/>
                </a:solidFill>
                <a:cs typeface="Tahoma" pitchFamily="34" charset="0"/>
              </a:rPr>
              <a:t> And these things I did not say to you at the beginning, because I was with you.”</a:t>
            </a:r>
            <a:r>
              <a:rPr lang="en-US" sz="2800" dirty="0">
                <a:solidFill>
                  <a:srgbClr val="48231E"/>
                </a:solidFill>
                <a:cs typeface="Tahoma" pitchFamily="34" charset="0"/>
              </a:rPr>
              <a:t> (</a:t>
            </a:r>
            <a:r>
              <a:rPr lang="en-US" sz="2800" b="1" dirty="0">
                <a:solidFill>
                  <a:srgbClr val="964D2C"/>
                </a:solidFill>
                <a:cs typeface="Tahoma" pitchFamily="34" charset="0"/>
              </a:rPr>
              <a:t>John 16:1-4</a:t>
            </a:r>
            <a:r>
              <a:rPr lang="en-US" sz="2800" dirty="0">
                <a:solidFill>
                  <a:srgbClr val="48231E"/>
                </a:solidFill>
                <a:cs typeface="Tahoma" pitchFamily="34" charset="0"/>
              </a:rPr>
              <a:t>)</a:t>
            </a:r>
          </a:p>
          <a:p>
            <a:pPr eaLnBrk="1" hangingPunct="1">
              <a:spcBef>
                <a:spcPts val="600"/>
              </a:spcBef>
              <a:buClrTx/>
              <a:defRPr/>
            </a:pPr>
            <a:r>
              <a:rPr lang="en-US" sz="2800" dirty="0">
                <a:solidFill>
                  <a:srgbClr val="48231E"/>
                </a:solidFill>
                <a:cs typeface="Tahoma" pitchFamily="34" charset="0"/>
              </a:rPr>
              <a:t>“</a:t>
            </a:r>
            <a:r>
              <a:rPr lang="en-US" sz="2800" i="1" dirty="0">
                <a:solidFill>
                  <a:srgbClr val="48231E"/>
                </a:solidFill>
                <a:cs typeface="Tahoma" pitchFamily="34" charset="0"/>
              </a:rPr>
              <a:t>These things I have spoken to you, </a:t>
            </a:r>
            <a:r>
              <a:rPr lang="en-US" sz="2800" b="1" i="1" dirty="0">
                <a:solidFill>
                  <a:srgbClr val="48231E"/>
                </a:solidFill>
                <a:cs typeface="Tahoma" pitchFamily="34" charset="0"/>
              </a:rPr>
              <a:t>that in Me you may have peace</a:t>
            </a:r>
            <a:r>
              <a:rPr lang="en-US" sz="2800" i="1" dirty="0">
                <a:solidFill>
                  <a:srgbClr val="48231E"/>
                </a:solidFill>
                <a:cs typeface="Tahoma" pitchFamily="34" charset="0"/>
              </a:rPr>
              <a:t>. In the world </a:t>
            </a:r>
            <a:r>
              <a:rPr lang="en-US" sz="2800" b="1" i="1" dirty="0">
                <a:solidFill>
                  <a:srgbClr val="48231E"/>
                </a:solidFill>
                <a:cs typeface="Tahoma" pitchFamily="34" charset="0"/>
              </a:rPr>
              <a:t>you will have tribulation</a:t>
            </a:r>
            <a:r>
              <a:rPr lang="en-US" sz="2800" i="1" dirty="0">
                <a:solidFill>
                  <a:srgbClr val="48231E"/>
                </a:solidFill>
                <a:cs typeface="Tahoma" pitchFamily="34" charset="0"/>
              </a:rPr>
              <a:t>; </a:t>
            </a:r>
            <a:r>
              <a:rPr lang="en-US" sz="2800" b="1" i="1" dirty="0">
                <a:solidFill>
                  <a:srgbClr val="48231E"/>
                </a:solidFill>
                <a:cs typeface="Tahoma" pitchFamily="34" charset="0"/>
              </a:rPr>
              <a:t>but </a:t>
            </a:r>
            <a:r>
              <a:rPr lang="en-US" sz="2800" b="1" i="1" dirty="0">
                <a:solidFill>
                  <a:srgbClr val="964D2C"/>
                </a:solidFill>
                <a:cs typeface="Tahoma" pitchFamily="34" charset="0"/>
              </a:rPr>
              <a:t>be of good cheer</a:t>
            </a:r>
            <a:r>
              <a:rPr lang="en-US" sz="2800" b="1" i="1" dirty="0">
                <a:solidFill>
                  <a:srgbClr val="48231E"/>
                </a:solidFill>
                <a:cs typeface="Tahoma" pitchFamily="34" charset="0"/>
              </a:rPr>
              <a:t>, </a:t>
            </a:r>
            <a:r>
              <a:rPr lang="en-US" sz="2800" b="1" i="1" u="sng" dirty="0">
                <a:solidFill>
                  <a:srgbClr val="48231E"/>
                </a:solidFill>
                <a:cs typeface="Tahoma" pitchFamily="34" charset="0"/>
              </a:rPr>
              <a:t>I have overcome the world</a:t>
            </a:r>
            <a:r>
              <a:rPr lang="en-US" sz="2800" i="1" dirty="0">
                <a:solidFill>
                  <a:srgbClr val="48231E"/>
                </a:solidFill>
                <a:cs typeface="Tahoma" pitchFamily="34" charset="0"/>
              </a:rPr>
              <a:t>.”</a:t>
            </a:r>
            <a:r>
              <a:rPr lang="en-US" sz="2800" dirty="0">
                <a:solidFill>
                  <a:srgbClr val="48231E"/>
                </a:solidFill>
                <a:cs typeface="Tahoma" pitchFamily="34" charset="0"/>
              </a:rPr>
              <a:t> (</a:t>
            </a:r>
            <a:r>
              <a:rPr lang="en-US" sz="2800" b="1" dirty="0">
                <a:solidFill>
                  <a:srgbClr val="964D2C"/>
                </a:solidFill>
                <a:cs typeface="Tahoma" pitchFamily="34" charset="0"/>
              </a:rPr>
              <a:t>John 16:33</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b="1" dirty="0">
                <a:solidFill>
                  <a:srgbClr val="48231E"/>
                </a:solidFill>
                <a:cs typeface="Tahoma" pitchFamily="34" charset="0"/>
              </a:rPr>
              <a:t>Inevitable Persecution</a:t>
            </a:r>
            <a:r>
              <a:rPr lang="en-US" sz="2800" dirty="0">
                <a:solidFill>
                  <a:srgbClr val="48231E"/>
                </a:solidFill>
                <a:cs typeface="Tahoma" pitchFamily="34" charset="0"/>
              </a:rPr>
              <a:t> – Friend of God, not the world (</a:t>
            </a:r>
            <a:r>
              <a:rPr lang="en-US" sz="2800" b="1" dirty="0">
                <a:solidFill>
                  <a:srgbClr val="964D2C"/>
                </a:solidFill>
                <a:cs typeface="Tahoma" pitchFamily="34" charset="0"/>
              </a:rPr>
              <a:t>James 4:4; John 15:18-25; 2 Timothy 3:12</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b="1" dirty="0">
                <a:solidFill>
                  <a:srgbClr val="48231E"/>
                </a:solidFill>
                <a:cs typeface="Tahoma" pitchFamily="34" charset="0"/>
              </a:rPr>
              <a:t>Double-Check Affections </a:t>
            </a:r>
            <a:r>
              <a:rPr lang="en-US" sz="2800" dirty="0">
                <a:solidFill>
                  <a:srgbClr val="48231E"/>
                </a:solidFill>
                <a:cs typeface="Tahoma" pitchFamily="34" charset="0"/>
              </a:rPr>
              <a:t>(</a:t>
            </a:r>
            <a:r>
              <a:rPr lang="en-US" sz="2800" b="1" dirty="0">
                <a:solidFill>
                  <a:srgbClr val="964D2C"/>
                </a:solidFill>
                <a:cs typeface="Tahoma" pitchFamily="34" charset="0"/>
              </a:rPr>
              <a:t>2Cor. 6:12-7:3; 1Jn. 2:15-17; Mt. 6:19-24; 1Tm.6:9-10</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1FB47349-60CC-49B0-9AE1-9D314EECDCE9}"/>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Was Paul’s Faith Dependent Upon Them?</a:t>
            </a:r>
          </a:p>
        </p:txBody>
      </p:sp>
      <p:sp>
        <p:nvSpPr>
          <p:cNvPr id="18435" name="Text Box 2">
            <a:extLst>
              <a:ext uri="{FF2B5EF4-FFF2-40B4-BE49-F238E27FC236}">
                <a16:creationId xmlns:a16="http://schemas.microsoft.com/office/drawing/2014/main" id="{6152C991-7824-480A-B45F-1710A82F74AF}"/>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But now that Timothy has come to us from you, and </a:t>
            </a:r>
            <a:r>
              <a:rPr lang="en-US" sz="2800" b="1" i="1" dirty="0">
                <a:solidFill>
                  <a:srgbClr val="48231E"/>
                </a:solidFill>
                <a:cs typeface="Tahoma" pitchFamily="34" charset="0"/>
              </a:rPr>
              <a:t>brought us </a:t>
            </a:r>
            <a:r>
              <a:rPr lang="en-US" sz="2800" b="1" i="1" u="sng" dirty="0">
                <a:solidFill>
                  <a:srgbClr val="48231E"/>
                </a:solidFill>
                <a:cs typeface="Tahoma" pitchFamily="34" charset="0"/>
              </a:rPr>
              <a:t>good news</a:t>
            </a:r>
            <a:r>
              <a:rPr lang="en-US" sz="2800" b="1" i="1" dirty="0">
                <a:solidFill>
                  <a:srgbClr val="48231E"/>
                </a:solidFill>
                <a:cs typeface="Tahoma" pitchFamily="34" charset="0"/>
              </a:rPr>
              <a:t> of your </a:t>
            </a:r>
            <a:r>
              <a:rPr lang="en-US" sz="2800" b="1" i="1" baseline="30000" dirty="0">
                <a:solidFill>
                  <a:srgbClr val="964D2C"/>
                </a:solidFill>
                <a:uFill>
                  <a:solidFill>
                    <a:srgbClr val="964D2C"/>
                  </a:solidFill>
                </a:uFill>
                <a:cs typeface="Tahoma" pitchFamily="34" charset="0"/>
              </a:rPr>
              <a:t>1</a:t>
            </a:r>
            <a:r>
              <a:rPr lang="en-US" sz="2800" b="1" i="1" dirty="0">
                <a:solidFill>
                  <a:srgbClr val="48231E"/>
                </a:solidFill>
                <a:cs typeface="Tahoma" pitchFamily="34" charset="0"/>
              </a:rPr>
              <a:t>faith and </a:t>
            </a:r>
            <a:r>
              <a:rPr lang="en-US" sz="2800" b="1" i="1" baseline="30000" dirty="0">
                <a:solidFill>
                  <a:srgbClr val="964D2C"/>
                </a:solidFill>
                <a:uFill>
                  <a:solidFill>
                    <a:srgbClr val="964D2C"/>
                  </a:solidFill>
                </a:uFill>
                <a:cs typeface="Tahoma" pitchFamily="34" charset="0"/>
              </a:rPr>
              <a:t>2</a:t>
            </a:r>
            <a:r>
              <a:rPr lang="en-US" sz="2800" b="1" i="1" dirty="0">
                <a:solidFill>
                  <a:srgbClr val="48231E"/>
                </a:solidFill>
                <a:cs typeface="Tahoma" pitchFamily="34" charset="0"/>
              </a:rPr>
              <a:t>love, and that </a:t>
            </a:r>
            <a:r>
              <a:rPr lang="en-US" sz="2800" b="1" i="1" baseline="30000" dirty="0">
                <a:solidFill>
                  <a:srgbClr val="964D2C"/>
                </a:solidFill>
                <a:uFill>
                  <a:solidFill>
                    <a:srgbClr val="964D2C"/>
                  </a:solidFill>
                </a:uFill>
                <a:cs typeface="Tahoma" pitchFamily="34" charset="0"/>
              </a:rPr>
              <a:t>3</a:t>
            </a:r>
            <a:r>
              <a:rPr lang="en-US" sz="2800" b="1" i="1" dirty="0">
                <a:solidFill>
                  <a:srgbClr val="48231E"/>
                </a:solidFill>
                <a:cs typeface="Tahoma" pitchFamily="34" charset="0"/>
              </a:rPr>
              <a:t>you always have good remembrance of us, </a:t>
            </a:r>
            <a:r>
              <a:rPr lang="en-US" sz="2800" b="1" i="1" baseline="30000" dirty="0">
                <a:solidFill>
                  <a:srgbClr val="964D2C"/>
                </a:solidFill>
                <a:uFill>
                  <a:solidFill>
                    <a:srgbClr val="964D2C"/>
                  </a:solidFill>
                </a:uFill>
                <a:cs typeface="Tahoma" pitchFamily="34" charset="0"/>
              </a:rPr>
              <a:t>4</a:t>
            </a:r>
            <a:r>
              <a:rPr lang="en-US" sz="2800" b="1" i="1" dirty="0">
                <a:solidFill>
                  <a:srgbClr val="48231E"/>
                </a:solidFill>
                <a:cs typeface="Tahoma" pitchFamily="34" charset="0"/>
              </a:rPr>
              <a:t>greatly desiring to see us</a:t>
            </a:r>
            <a:r>
              <a:rPr lang="en-US" altLang="en-US" sz="2800" i="1" dirty="0">
                <a:solidFill>
                  <a:srgbClr val="48231E"/>
                </a:solidFill>
                <a:cs typeface="Tahoma" panose="020B0604030504040204" pitchFamily="34" charset="0"/>
              </a:rPr>
              <a:t>, as we also to see you – therefore, brethren, </a:t>
            </a:r>
            <a:r>
              <a:rPr lang="en-US" altLang="en-US" sz="2800" b="1" i="1" dirty="0">
                <a:solidFill>
                  <a:srgbClr val="48231E"/>
                </a:solidFill>
                <a:cs typeface="Tahoma" panose="020B0604030504040204" pitchFamily="34" charset="0"/>
              </a:rPr>
              <a:t>in all our affliction and distress </a:t>
            </a:r>
            <a:r>
              <a:rPr lang="en-US" altLang="en-US" sz="2800" b="1" i="1" u="sng" dirty="0">
                <a:solidFill>
                  <a:srgbClr val="48231E"/>
                </a:solidFill>
                <a:cs typeface="Tahoma" panose="020B0604030504040204" pitchFamily="34" charset="0"/>
              </a:rPr>
              <a:t>we were comforted concerning you by your faith</a:t>
            </a:r>
            <a:r>
              <a:rPr lang="en-US" altLang="en-US" sz="2800" i="1" dirty="0">
                <a:solidFill>
                  <a:srgbClr val="48231E"/>
                </a:solidFill>
                <a:cs typeface="Tahoma" panose="020B0604030504040204" pitchFamily="34" charset="0"/>
              </a:rPr>
              <a:t>.  </a:t>
            </a:r>
            <a:r>
              <a:rPr lang="en-US" altLang="en-US" sz="2800" b="1" i="1" dirty="0">
                <a:solidFill>
                  <a:srgbClr val="48231E"/>
                </a:solidFill>
                <a:cs typeface="Tahoma" panose="020B0604030504040204" pitchFamily="34" charset="0"/>
              </a:rPr>
              <a:t>For now </a:t>
            </a:r>
            <a:r>
              <a:rPr lang="en-US" altLang="en-US" sz="2800" b="1" i="1" dirty="0">
                <a:solidFill>
                  <a:srgbClr val="964D2C"/>
                </a:solidFill>
                <a:cs typeface="Tahoma" panose="020B0604030504040204" pitchFamily="34" charset="0"/>
              </a:rPr>
              <a:t>we live</a:t>
            </a:r>
            <a:r>
              <a:rPr lang="en-US" altLang="en-US" sz="2800" b="1" i="1" dirty="0">
                <a:solidFill>
                  <a:srgbClr val="48231E"/>
                </a:solidFill>
                <a:cs typeface="Tahoma" panose="020B0604030504040204" pitchFamily="34" charset="0"/>
              </a:rPr>
              <a:t>, </a:t>
            </a:r>
            <a:r>
              <a:rPr lang="en-US" altLang="en-US" sz="2800" b="1" i="1" u="sng" dirty="0">
                <a:solidFill>
                  <a:srgbClr val="48231E"/>
                </a:solidFill>
                <a:cs typeface="Tahoma" panose="020B0604030504040204" pitchFamily="34" charset="0"/>
              </a:rPr>
              <a:t>if</a:t>
            </a:r>
            <a:r>
              <a:rPr lang="en-US" altLang="en-US" sz="2800" b="1" i="1" dirty="0">
                <a:solidFill>
                  <a:srgbClr val="48231E"/>
                </a:solidFill>
                <a:cs typeface="Tahoma" panose="020B0604030504040204" pitchFamily="34" charset="0"/>
              </a:rPr>
              <a:t> you stand fast in the Lord.</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3:6-8</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a:p>
            <a:pPr marL="514350" indent="-514350" eaLnBrk="1" hangingPunct="1">
              <a:spcBef>
                <a:spcPts val="600"/>
              </a:spcBef>
              <a:buClr>
                <a:srgbClr val="61625E"/>
              </a:buClr>
              <a:buFont typeface="+mj-lt"/>
              <a:buAutoNum type="arabicPeriod" startAt="4"/>
              <a:defRPr/>
            </a:pPr>
            <a:r>
              <a:rPr lang="en-US" sz="2800" i="1" dirty="0">
                <a:solidFill>
                  <a:srgbClr val="5F5F5F"/>
                </a:solidFill>
                <a:cs typeface="Tahoma" pitchFamily="34" charset="0"/>
              </a:rPr>
              <a:t>[Stephen] </a:t>
            </a:r>
            <a:r>
              <a:rPr lang="en-US" sz="2800" dirty="0">
                <a:solidFill>
                  <a:srgbClr val="48231E"/>
                </a:solidFill>
                <a:cs typeface="Tahoma" pitchFamily="34" charset="0"/>
              </a:rPr>
              <a:t>How would Paul’s life be </a:t>
            </a:r>
            <a:r>
              <a:rPr lang="en-US" sz="2800" b="1" i="1" dirty="0">
                <a:solidFill>
                  <a:srgbClr val="48231E"/>
                </a:solidFill>
                <a:cs typeface="Tahoma" pitchFamily="34" charset="0"/>
              </a:rPr>
              <a:t>dependent</a:t>
            </a:r>
            <a:r>
              <a:rPr lang="en-US" sz="2800" dirty="0">
                <a:solidFill>
                  <a:srgbClr val="48231E"/>
                </a:solidFill>
                <a:cs typeface="Tahoma" pitchFamily="34" charset="0"/>
              </a:rPr>
              <a:t> upon the Thessalonians’ steadfastness?  (Explain verse 8.)</a:t>
            </a:r>
          </a:p>
          <a:p>
            <a:pPr marL="461963" indent="-461963"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No, Paul was capable of standing alone</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2 Timothy 4:16-17</a:t>
            </a:r>
            <a:r>
              <a:rPr lang="en-US" altLang="en-US" sz="2800" dirty="0">
                <a:solidFill>
                  <a:srgbClr val="48231E"/>
                </a:solidFill>
                <a:cs typeface="Tahoma" panose="020B0604030504040204" pitchFamily="34" charset="0"/>
              </a:rPr>
              <a:t>).  How?</a:t>
            </a:r>
          </a:p>
          <a:p>
            <a:pPr marL="461963" indent="-461963"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Jesus set such an example for us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John 16:32</a:t>
            </a:r>
            <a:r>
              <a:rPr lang="en-US" altLang="en-US" sz="2800" dirty="0">
                <a:solidFill>
                  <a:srgbClr val="48231E"/>
                </a:solidFill>
                <a:cs typeface="Tahoma" panose="020B0604030504040204" pitchFamily="34" charset="0"/>
              </a:rPr>
              <a:t>).</a:t>
            </a:r>
          </a:p>
          <a:p>
            <a:pPr marL="461963" indent="-461963"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We’re never alone (</a:t>
            </a:r>
            <a:r>
              <a:rPr lang="en-US" sz="2800" b="1" dirty="0">
                <a:solidFill>
                  <a:srgbClr val="964D2C"/>
                </a:solidFill>
                <a:cs typeface="Tahoma" pitchFamily="34" charset="0"/>
              </a:rPr>
              <a:t>Hebrews 13:5-6</a:t>
            </a:r>
            <a:r>
              <a:rPr lang="en-US" sz="2800" dirty="0">
                <a:solidFill>
                  <a:srgbClr val="48231E"/>
                </a:solidFill>
                <a:cs typeface="Tahoma" pitchFamily="34" charset="0"/>
              </a:rPr>
              <a:t>)!</a:t>
            </a:r>
            <a:endParaRPr lang="en-US" altLang="en-US" sz="2800" dirty="0">
              <a:solidFill>
                <a:srgbClr val="48231E"/>
              </a:solidFill>
              <a:cs typeface="Tahoma" panose="020B0604030504040204" pitchFamily="34" charset="0"/>
            </a:endParaRPr>
          </a:p>
          <a:p>
            <a:pPr marL="457200" indent="-4572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Their lives were intertwined, </a:t>
            </a:r>
            <a:r>
              <a:rPr lang="en-US" altLang="en-US" sz="2800" i="1" dirty="0">
                <a:solidFill>
                  <a:srgbClr val="48231E"/>
                </a:solidFill>
                <a:cs typeface="Tahoma" panose="020B0604030504040204" pitchFamily="34" charset="0"/>
              </a:rPr>
              <a:t>“hearts knit together”</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1 Samuel 18:1-4</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Colossians 2:1-2; Ephesians 4:15-16;</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Colossians 2:19</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Romans 12:15-16</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fade">
                                      <p:cBhvr>
                                        <p:cTn id="15" dur="500"/>
                                        <p:tgtEl>
                                          <p:spTgt spid="184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500"/>
                                        <p:tgtEl>
                                          <p:spTgt spid="184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fade">
                                      <p:cBhvr>
                                        <p:cTn id="25" dur="500"/>
                                        <p:tgtEl>
                                          <p:spTgt spid="184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500"/>
                                        <p:tgtEl>
                                          <p:spTgt spid="184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Effect transition="in" filter="fade">
                                      <p:cBhvr>
                                        <p:cTn id="35"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A53767AD-55DF-436B-BAE0-BE9C0F3A96C3}"/>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Blessing Unto Blessing</a:t>
            </a:r>
          </a:p>
        </p:txBody>
      </p:sp>
      <p:sp>
        <p:nvSpPr>
          <p:cNvPr id="18435" name="Text Box 2">
            <a:extLst>
              <a:ext uri="{FF2B5EF4-FFF2-40B4-BE49-F238E27FC236}">
                <a16:creationId xmlns:a16="http://schemas.microsoft.com/office/drawing/2014/main" id="{6727F53C-1DE6-49E6-AC3C-8002450C2FF6}"/>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300"/>
              </a:spcBef>
              <a:buClrTx/>
              <a:buFont typeface="+mj-lt"/>
              <a:buAutoNum type="arabicPeriod" startAt="5"/>
              <a:defRPr/>
            </a:pPr>
            <a:r>
              <a:rPr lang="en-US" sz="2800" i="1" dirty="0">
                <a:solidFill>
                  <a:srgbClr val="5F5F5F"/>
                </a:solidFill>
                <a:cs typeface="Tahoma" pitchFamily="34" charset="0"/>
              </a:rPr>
              <a:t>[Nathan] </a:t>
            </a:r>
            <a:r>
              <a:rPr lang="en-US" sz="2800" dirty="0">
                <a:solidFill>
                  <a:srgbClr val="48231E"/>
                </a:solidFill>
                <a:cs typeface="Tahoma" pitchFamily="34" charset="0"/>
              </a:rPr>
              <a:t>What 3 things did Paul wish or pray for the Thessalonians, and how are they related? </a:t>
            </a:r>
          </a:p>
          <a:p>
            <a:pPr eaLnBrk="1" hangingPunct="1">
              <a:spcBef>
                <a:spcPts val="300"/>
              </a:spcBef>
              <a:buClrTx/>
              <a:defRPr/>
            </a:pPr>
            <a:r>
              <a:rPr lang="en-US" sz="2800" i="1" dirty="0">
                <a:solidFill>
                  <a:srgbClr val="48231E"/>
                </a:solidFill>
                <a:cs typeface="Tahoma" pitchFamily="34" charset="0"/>
              </a:rPr>
              <a:t>For what thanks can we render to God for you, for all the joy with which we rejoice for your sake before our God, night and day praying exceedingly that we </a:t>
            </a:r>
            <a:r>
              <a:rPr lang="en-US" sz="2800" b="1" i="1" baseline="30000" dirty="0">
                <a:solidFill>
                  <a:srgbClr val="964D2C"/>
                </a:solidFill>
                <a:uFill>
                  <a:solidFill>
                    <a:srgbClr val="964D2C"/>
                  </a:solidFill>
                </a:uFill>
                <a:cs typeface="Tahoma" pitchFamily="34" charset="0"/>
              </a:rPr>
              <a:t>1</a:t>
            </a:r>
            <a:r>
              <a:rPr lang="en-US" sz="2800" b="1" i="1" dirty="0">
                <a:solidFill>
                  <a:srgbClr val="48231E"/>
                </a:solidFill>
                <a:cs typeface="Tahoma" pitchFamily="34" charset="0"/>
              </a:rPr>
              <a:t>may </a:t>
            </a:r>
            <a:r>
              <a:rPr lang="en-US" sz="2800" b="1" i="1" dirty="0">
                <a:solidFill>
                  <a:srgbClr val="964D2C"/>
                </a:solidFill>
                <a:cs typeface="Tahoma" pitchFamily="34" charset="0"/>
              </a:rPr>
              <a:t>see</a:t>
            </a:r>
            <a:r>
              <a:rPr lang="en-US" sz="2800" b="1" i="1" dirty="0">
                <a:solidFill>
                  <a:srgbClr val="48231E"/>
                </a:solidFill>
                <a:cs typeface="Tahoma" pitchFamily="34" charset="0"/>
              </a:rPr>
              <a:t> your face and </a:t>
            </a:r>
            <a:r>
              <a:rPr lang="en-US" sz="2800" b="1" i="1" dirty="0">
                <a:solidFill>
                  <a:srgbClr val="964D2C"/>
                </a:solidFill>
                <a:cs typeface="Tahoma" pitchFamily="34" charset="0"/>
              </a:rPr>
              <a:t>perfect</a:t>
            </a:r>
            <a:r>
              <a:rPr lang="en-US" sz="2800" b="1" i="1" dirty="0">
                <a:solidFill>
                  <a:srgbClr val="48231E"/>
                </a:solidFill>
                <a:cs typeface="Tahoma" pitchFamily="34" charset="0"/>
              </a:rPr>
              <a:t> what is lacking in your faith</a:t>
            </a:r>
            <a:r>
              <a:rPr lang="en-US" sz="2800" i="1" dirty="0">
                <a:solidFill>
                  <a:srgbClr val="48231E"/>
                </a:solidFill>
                <a:cs typeface="Tahoma" pitchFamily="34" charset="0"/>
              </a:rPr>
              <a:t>?  Now </a:t>
            </a:r>
            <a:r>
              <a:rPr lang="en-US" sz="2800" b="1" i="1" baseline="30000" dirty="0">
                <a:solidFill>
                  <a:srgbClr val="964D2C"/>
                </a:solidFill>
                <a:uFill>
                  <a:solidFill>
                    <a:srgbClr val="964D2C"/>
                  </a:solidFill>
                </a:uFill>
                <a:cs typeface="Tahoma" pitchFamily="34" charset="0"/>
              </a:rPr>
              <a:t>1-again</a:t>
            </a:r>
            <a:r>
              <a:rPr lang="en-US" sz="2800" b="1" i="1" dirty="0">
                <a:solidFill>
                  <a:srgbClr val="48231E"/>
                </a:solidFill>
                <a:cs typeface="Tahoma" pitchFamily="34" charset="0"/>
              </a:rPr>
              <a:t>may</a:t>
            </a:r>
            <a:r>
              <a:rPr lang="en-US" sz="2800" i="1" dirty="0">
                <a:solidFill>
                  <a:srgbClr val="48231E"/>
                </a:solidFill>
                <a:cs typeface="Tahoma" pitchFamily="34" charset="0"/>
              </a:rPr>
              <a:t> our God and Father Himself, and our Lord Jesus Christ, </a:t>
            </a:r>
            <a:r>
              <a:rPr lang="en-US" sz="2800" b="1" i="1" dirty="0">
                <a:solidFill>
                  <a:srgbClr val="48231E"/>
                </a:solidFill>
                <a:cs typeface="Tahoma" pitchFamily="34" charset="0"/>
              </a:rPr>
              <a:t>direct our way to you</a:t>
            </a:r>
            <a:r>
              <a:rPr lang="en-US" sz="2800" i="1" dirty="0">
                <a:solidFill>
                  <a:srgbClr val="48231E"/>
                </a:solidFill>
                <a:cs typeface="Tahoma" pitchFamily="34" charset="0"/>
              </a:rPr>
              <a:t>.  And </a:t>
            </a:r>
            <a:r>
              <a:rPr lang="en-US" sz="2800" b="1" i="1" baseline="30000" dirty="0">
                <a:solidFill>
                  <a:srgbClr val="964D2C"/>
                </a:solidFill>
                <a:uFill>
                  <a:solidFill>
                    <a:srgbClr val="964D2C"/>
                  </a:solidFill>
                </a:uFill>
                <a:cs typeface="Tahoma" pitchFamily="34" charset="0"/>
              </a:rPr>
              <a:t>2</a:t>
            </a:r>
            <a:r>
              <a:rPr lang="en-US" sz="2800" b="1" i="1" dirty="0">
                <a:solidFill>
                  <a:srgbClr val="48231E"/>
                </a:solidFill>
                <a:cs typeface="Tahoma" pitchFamily="34" charset="0"/>
              </a:rPr>
              <a:t>may</a:t>
            </a:r>
            <a:r>
              <a:rPr lang="en-US" sz="2800" i="1" dirty="0">
                <a:solidFill>
                  <a:srgbClr val="48231E"/>
                </a:solidFill>
                <a:cs typeface="Tahoma" pitchFamily="34" charset="0"/>
              </a:rPr>
              <a:t> the Lord </a:t>
            </a:r>
            <a:r>
              <a:rPr lang="en-US" sz="2800" b="1" i="1" dirty="0">
                <a:solidFill>
                  <a:srgbClr val="48231E"/>
                </a:solidFill>
                <a:cs typeface="Tahoma" pitchFamily="34" charset="0"/>
              </a:rPr>
              <a:t>make you </a:t>
            </a:r>
            <a:r>
              <a:rPr lang="en-US" sz="2800" b="1" i="1" dirty="0">
                <a:solidFill>
                  <a:srgbClr val="964D2C"/>
                </a:solidFill>
                <a:cs typeface="Tahoma" pitchFamily="34" charset="0"/>
              </a:rPr>
              <a:t>increase and abound </a:t>
            </a:r>
            <a:r>
              <a:rPr lang="en-US" sz="2800" b="1" i="1" dirty="0">
                <a:solidFill>
                  <a:srgbClr val="48231E"/>
                </a:solidFill>
                <a:cs typeface="Tahoma" pitchFamily="34" charset="0"/>
              </a:rPr>
              <a:t>in </a:t>
            </a:r>
            <a:r>
              <a:rPr lang="en-US" sz="2800" b="1" i="1" dirty="0">
                <a:solidFill>
                  <a:srgbClr val="964D2C"/>
                </a:solidFill>
                <a:cs typeface="Tahoma" pitchFamily="34" charset="0"/>
              </a:rPr>
              <a:t>love to one another </a:t>
            </a:r>
            <a:r>
              <a:rPr lang="en-US" sz="2800" b="1" i="1" dirty="0">
                <a:solidFill>
                  <a:srgbClr val="48231E"/>
                </a:solidFill>
                <a:cs typeface="Tahoma" pitchFamily="34" charset="0"/>
              </a:rPr>
              <a:t>and to all</a:t>
            </a:r>
            <a:r>
              <a:rPr lang="en-US" sz="2800" i="1" dirty="0">
                <a:solidFill>
                  <a:srgbClr val="48231E"/>
                </a:solidFill>
                <a:cs typeface="Tahoma" pitchFamily="34" charset="0"/>
              </a:rPr>
              <a:t>, just as we do to you, </a:t>
            </a:r>
            <a:r>
              <a:rPr lang="en-US" sz="2800" b="1" i="1" u="sng" dirty="0">
                <a:solidFill>
                  <a:srgbClr val="48231E"/>
                </a:solidFill>
                <a:cs typeface="Tahoma" pitchFamily="34" charset="0"/>
              </a:rPr>
              <a:t>so that</a:t>
            </a:r>
            <a:r>
              <a:rPr lang="en-US" sz="2800" b="1" i="1" dirty="0">
                <a:solidFill>
                  <a:srgbClr val="48231E"/>
                </a:solidFill>
                <a:cs typeface="Tahoma" pitchFamily="34" charset="0"/>
              </a:rPr>
              <a:t> He </a:t>
            </a:r>
            <a:r>
              <a:rPr lang="en-US" sz="2800" b="1" i="1" baseline="30000" dirty="0">
                <a:solidFill>
                  <a:srgbClr val="964D2C"/>
                </a:solidFill>
                <a:uFill>
                  <a:solidFill>
                    <a:srgbClr val="964D2C"/>
                  </a:solidFill>
                </a:uFill>
                <a:cs typeface="Tahoma" pitchFamily="34" charset="0"/>
              </a:rPr>
              <a:t>3</a:t>
            </a:r>
            <a:r>
              <a:rPr lang="en-US" sz="2800" b="1" i="1" dirty="0">
                <a:solidFill>
                  <a:srgbClr val="48231E"/>
                </a:solidFill>
                <a:cs typeface="Tahoma" pitchFamily="34" charset="0"/>
              </a:rPr>
              <a:t>may </a:t>
            </a:r>
            <a:r>
              <a:rPr lang="en-US" sz="2800" b="1" i="1" dirty="0">
                <a:solidFill>
                  <a:srgbClr val="964D2C"/>
                </a:solidFill>
                <a:cs typeface="Tahoma" pitchFamily="34" charset="0"/>
              </a:rPr>
              <a:t>establish</a:t>
            </a:r>
            <a:r>
              <a:rPr lang="en-US" sz="2800" b="1" i="1" dirty="0">
                <a:solidFill>
                  <a:srgbClr val="48231E"/>
                </a:solidFill>
                <a:cs typeface="Tahoma" pitchFamily="34" charset="0"/>
              </a:rPr>
              <a:t> your hearts </a:t>
            </a:r>
            <a:r>
              <a:rPr lang="en-US" sz="2800" b="1" i="1" dirty="0">
                <a:solidFill>
                  <a:srgbClr val="964D2C"/>
                </a:solidFill>
                <a:cs typeface="Tahoma" pitchFamily="34" charset="0"/>
              </a:rPr>
              <a:t>blameless in holiness </a:t>
            </a:r>
            <a:r>
              <a:rPr lang="en-US" sz="2800" b="1" i="1" dirty="0">
                <a:solidFill>
                  <a:srgbClr val="48231E"/>
                </a:solidFill>
                <a:cs typeface="Tahoma" pitchFamily="34" charset="0"/>
              </a:rPr>
              <a:t>before our God </a:t>
            </a:r>
            <a:r>
              <a:rPr lang="en-US" sz="2800" i="1" dirty="0">
                <a:solidFill>
                  <a:srgbClr val="48231E"/>
                </a:solidFill>
                <a:cs typeface="Tahoma" pitchFamily="34" charset="0"/>
              </a:rPr>
              <a:t>and Father at the coming of our Lord Jesus Christ with all His saints. </a:t>
            </a:r>
            <a:r>
              <a:rPr lang="en-US" sz="2800" dirty="0">
                <a:solidFill>
                  <a:srgbClr val="48231E"/>
                </a:solidFill>
                <a:cs typeface="Tahoma" pitchFamily="34" charset="0"/>
              </a:rPr>
              <a:t>(</a:t>
            </a:r>
            <a:r>
              <a:rPr lang="en-US" sz="2800" b="1" dirty="0">
                <a:solidFill>
                  <a:srgbClr val="964D2C"/>
                </a:solidFill>
                <a:cs typeface="Tahoma" pitchFamily="34" charset="0"/>
              </a:rPr>
              <a:t>3:9-13</a:t>
            </a:r>
            <a:r>
              <a:rPr lang="en-US" sz="2800" dirty="0">
                <a:solidFill>
                  <a:srgbClr val="48231E"/>
                </a:solidFill>
                <a:cs typeface="Tahoma" pitchFamily="34" charset="0"/>
              </a:rPr>
              <a:t>)</a:t>
            </a:r>
          </a:p>
          <a:p>
            <a:pPr marL="342900" indent="-342900" eaLnBrk="1" hangingPunct="1">
              <a:spcBef>
                <a:spcPts val="300"/>
              </a:spcBef>
              <a:buClrTx/>
              <a:buFont typeface="Arial" panose="020B0604020202020204" pitchFamily="34" charset="0"/>
              <a:buChar char="•"/>
              <a:defRPr/>
            </a:pPr>
            <a:r>
              <a:rPr lang="en-US" sz="2800" dirty="0">
                <a:solidFill>
                  <a:srgbClr val="48231E"/>
                </a:solidFill>
                <a:cs typeface="Tahoma" pitchFamily="34" charset="0"/>
              </a:rPr>
              <a:t>Paul’s visit could help them grow to maturity, but the Lord would help too...</a:t>
            </a:r>
          </a:p>
          <a:p>
            <a:pPr marL="342900" indent="-342900" eaLnBrk="1" hangingPunct="1">
              <a:spcBef>
                <a:spcPts val="300"/>
              </a:spcBef>
              <a:buClrTx/>
              <a:buFont typeface="Arial" panose="020B0604020202020204" pitchFamily="34" charset="0"/>
              <a:buChar char="•"/>
              <a:defRPr/>
            </a:pPr>
            <a:r>
              <a:rPr lang="en-US" sz="2800" dirty="0">
                <a:solidFill>
                  <a:srgbClr val="48231E"/>
                </a:solidFill>
                <a:cs typeface="Tahoma" pitchFamily="34" charset="0"/>
              </a:rPr>
              <a:t>Church tremendous source of protection, encouragement, joy (</a:t>
            </a:r>
            <a:r>
              <a:rPr lang="en-US" sz="2800" b="1" dirty="0">
                <a:solidFill>
                  <a:srgbClr val="964D2C"/>
                </a:solidFill>
                <a:cs typeface="Tahoma" pitchFamily="34" charset="0"/>
              </a:rPr>
              <a:t>Eph.4:11-16</a:t>
            </a:r>
            <a:r>
              <a:rPr lang="en-US" sz="2800" dirty="0">
                <a:solidFill>
                  <a:srgbClr val="48231E"/>
                </a:solidFill>
                <a:cs typeface="Tahoma" pitchFamily="34" charset="0"/>
              </a:rPr>
              <a:t>).  </a:t>
            </a:r>
          </a:p>
          <a:p>
            <a:pPr marL="342900" indent="-342900" eaLnBrk="1" hangingPunct="1">
              <a:spcBef>
                <a:spcPts val="300"/>
              </a:spcBef>
              <a:buClrTx/>
              <a:buFont typeface="Arial" panose="020B0604020202020204" pitchFamily="34" charset="0"/>
              <a:buChar char="•"/>
              <a:defRPr/>
            </a:pPr>
            <a:r>
              <a:rPr lang="en-US" sz="2800" dirty="0">
                <a:solidFill>
                  <a:srgbClr val="48231E"/>
                </a:solidFill>
                <a:cs typeface="Tahoma" pitchFamily="34" charset="0"/>
              </a:rPr>
              <a:t>As we bless each other in the local church, others in turn bless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0">
                                            <p:txEl>
                                              <p:pRg st="0" end="0"/>
                                            </p:txEl>
                                          </p:spTgt>
                                        </p:tgtEl>
                                        <p:attrNameLst>
                                          <p:attrName>style.visibility</p:attrName>
                                        </p:attrNameLst>
                                      </p:cBhvr>
                                      <p:to>
                                        <p:strVal val="visible"/>
                                      </p:to>
                                    </p:set>
                                    <p:animEffect transition="in" filter="fade">
                                      <p:cBhvr>
                                        <p:cTn id="22" dur="500"/>
                                        <p:tgtEl>
                                          <p:spTgt spid="27650">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301B2C7D-8BC9-44EB-AEAC-7DD200415D23}"/>
              </a:ext>
            </a:extLst>
          </p:cNvPr>
          <p:cNvSpPr txBox="1">
            <a:spLocks noChangeArrowheads="1"/>
          </p:cNvSpPr>
          <p:nvPr/>
        </p:nvSpPr>
        <p:spPr bwMode="auto">
          <a:xfrm>
            <a:off x="5267326" y="3721100"/>
            <a:ext cx="6472656"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600"/>
              </a:spcBef>
              <a:spcAft>
                <a:spcPct val="0"/>
              </a:spcAft>
              <a:buClrTx/>
              <a:buSzPct val="100000"/>
              <a:buFont typeface="Times New Roman" panose="02020603050405020304" pitchFamily="18" charset="0"/>
              <a:buNone/>
              <a:tabLst>
                <a:tab pos="0" algn="l"/>
                <a:tab pos="723900" algn="l"/>
                <a:tab pos="1447800" algn="l"/>
                <a:tab pos="2171700" algn="l"/>
                <a:tab pos="2895600" algn="l"/>
                <a:tab pos="3619500" algn="l"/>
                <a:tab pos="4343400" algn="l"/>
                <a:tab pos="5067300" algn="l"/>
              </a:tabLst>
              <a:defRPr/>
            </a:pPr>
            <a:r>
              <a:rPr kumimoji="0" lang="en-US" altLang="en-US" sz="4000" b="0" i="1"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Chapter 4-5</a:t>
            </a:r>
          </a:p>
        </p:txBody>
      </p:sp>
      <p:sp>
        <p:nvSpPr>
          <p:cNvPr id="7171" name="Text Box 2">
            <a:extLst>
              <a:ext uri="{FF2B5EF4-FFF2-40B4-BE49-F238E27FC236}">
                <a16:creationId xmlns:a16="http://schemas.microsoft.com/office/drawing/2014/main" id="{41D8DE28-1C5E-4F77-ACE4-9C30FD78FE79}"/>
              </a:ext>
            </a:extLst>
          </p:cNvPr>
          <p:cNvSpPr txBox="1">
            <a:spLocks noChangeArrowheads="1"/>
          </p:cNvSpPr>
          <p:nvPr/>
        </p:nvSpPr>
        <p:spPr bwMode="auto">
          <a:xfrm>
            <a:off x="5264150" y="1417638"/>
            <a:ext cx="6470650" cy="230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40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6000" b="0" i="0" u="none" strike="noStrike" kern="1200" cap="none" spc="0" normalizeH="0" baseline="0" noProof="0" dirty="0">
                <a:ln>
                  <a:noFill/>
                </a:ln>
                <a:solidFill>
                  <a:srgbClr val="48231E"/>
                </a:solidFill>
                <a:effectLst/>
                <a:uLnTx/>
                <a:uFillTx/>
                <a:latin typeface="Candara" panose="020E0502030303020204" pitchFamily="34" charset="0"/>
                <a:ea typeface="+mn-ea"/>
                <a:cs typeface="Tunga" panose="020B0502040204020203" pitchFamily="34" charset="0"/>
              </a:rPr>
              <a:t>1 THESSALONIANS</a:t>
            </a:r>
          </a:p>
        </p:txBody>
      </p:sp>
    </p:spTree>
    <p:extLst>
      <p:ext uri="{BB962C8B-B14F-4D97-AF65-F5344CB8AC3E}">
        <p14:creationId xmlns:p14="http://schemas.microsoft.com/office/powerpoint/2010/main" val="21658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D696D2E5-C277-4D6E-84F3-0655654B0B72}"/>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40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4400" b="1" i="0" u="none" strike="noStrike" kern="1200" cap="none" spc="0" normalizeH="0" baseline="0" noProof="0" dirty="0">
                <a:ln>
                  <a:noFill/>
                </a:ln>
                <a:solidFill>
                  <a:srgbClr val="48231E"/>
                </a:solidFill>
                <a:effectLst/>
                <a:uLnTx/>
                <a:uFillTx/>
                <a:latin typeface="Candara" panose="020E0502030303020204" pitchFamily="34" charset="0"/>
                <a:ea typeface="+mn-ea"/>
                <a:cs typeface="Tunga" panose="020B0502040204020203" pitchFamily="34" charset="0"/>
              </a:rPr>
              <a:t>Outline – </a:t>
            </a:r>
            <a:r>
              <a:rPr kumimoji="0" lang="en-US" altLang="en-US" sz="4400" b="1" i="0" u="none" strike="noStrike" kern="1200" cap="none" spc="0" normalizeH="0" baseline="0" noProof="0" dirty="0">
                <a:ln>
                  <a:noFill/>
                </a:ln>
                <a:solidFill>
                  <a:srgbClr val="964D2C"/>
                </a:solidFill>
                <a:effectLst/>
                <a:uLnTx/>
                <a:uFillTx/>
                <a:latin typeface="Candara" panose="020E0502030303020204" pitchFamily="34" charset="0"/>
                <a:ea typeface="+mn-ea"/>
                <a:cs typeface="Tunga" panose="020B0502040204020203" pitchFamily="34" charset="0"/>
              </a:rPr>
              <a:t>1 Thessalonians 1-5</a:t>
            </a:r>
          </a:p>
        </p:txBody>
      </p:sp>
      <p:sp>
        <p:nvSpPr>
          <p:cNvPr id="4099" name="Text Box 2">
            <a:extLst>
              <a:ext uri="{FF2B5EF4-FFF2-40B4-BE49-F238E27FC236}">
                <a16:creationId xmlns:a16="http://schemas.microsoft.com/office/drawing/2014/main" id="{47D7E78A-D4FD-4A12-BBD0-7DF64165BC42}"/>
              </a:ext>
            </a:extLst>
          </p:cNvPr>
          <p:cNvSpPr txBox="1">
            <a:spLocks noChangeArrowheads="1"/>
          </p:cNvSpPr>
          <p:nvPr/>
        </p:nvSpPr>
        <p:spPr bwMode="auto">
          <a:xfrm>
            <a:off x="152401" y="993775"/>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4350"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1pPr>
            <a:lvl2pPr marL="1025525"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9pPr>
          </a:lstStyle>
          <a:p>
            <a:pPr marL="514350" marR="0" lvl="0"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roman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32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Comfort and Encouragement to Persevere in Adversity (</a:t>
            </a:r>
            <a:r>
              <a:rPr kumimoji="0" lang="en-US" altLang="en-US" sz="32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1-3</a:t>
            </a:r>
            <a:r>
              <a:rPr kumimoji="0" lang="en-US" altLang="en-US" sz="32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Salutation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1:1</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Remembrance</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The Thessalonians’ conversion was worth remembering, and they should be encouraged by it, as was Paul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1:2-2:16</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Comfort</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The Thessalonians’ spiritual well-being and persistence was once a cause of great concern to Paul, but it is now a source of great strength and comfort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2:17-3:13</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514350" marR="0" lvl="0"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roman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32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Doctrinal Explanations and Moral Admonitions (</a:t>
            </a:r>
            <a:r>
              <a:rPr kumimoji="0" lang="en-US" altLang="en-US" sz="32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4-5</a:t>
            </a:r>
            <a:r>
              <a:rPr kumimoji="0" lang="en-US" altLang="en-US" sz="32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Continue</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Abound in purity, holiness and love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4:1-12</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Comfort</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Certainty and timing of Jesus’ return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4:13-5:11</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Distinguish</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Treat others based on status and stature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5:12-15</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1"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Revelation</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  Cling to God’s Word and reject error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5:16-22</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a:p>
            <a:pPr marL="1025525" marR="0" lvl="1" indent="-514350" algn="l" defTabSz="457200" rtl="0" eaLnBrk="1" fontAlgn="base" latinLnBrk="0" hangingPunct="1">
              <a:lnSpc>
                <a:spcPct val="100000"/>
              </a:lnSpc>
              <a:spcBef>
                <a:spcPts val="300"/>
              </a:spcBef>
              <a:spcAft>
                <a:spcPct val="0"/>
              </a:spcAft>
              <a:buClr>
                <a:srgbClr val="61625E"/>
              </a:buClr>
              <a:buSzPct val="100000"/>
              <a:buFont typeface="Candara" panose="020E0502030303020204" pitchFamily="34" charset="0"/>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Closing and Benediction (</a:t>
            </a:r>
            <a:r>
              <a:rPr kumimoji="0" lang="en-US" altLang="en-US" sz="2600" b="1" i="0"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5:23-28</a:t>
            </a:r>
            <a:r>
              <a:rPr kumimoji="0" lang="en-US" altLang="en-US" sz="2600" b="0" i="0" u="none" strike="noStrike" kern="1200" cap="none" spc="0" normalizeH="0" baseline="0" noProof="0" dirty="0">
                <a:ln>
                  <a:noFill/>
                </a:ln>
                <a:solidFill>
                  <a:srgbClr val="48231E"/>
                </a:solidFill>
                <a:effectLst/>
                <a:uLnTx/>
                <a:uFillTx/>
                <a:latin typeface="Candara" panose="020E0502030303020204" pitchFamily="34" charset="0"/>
                <a:ea typeface="+mn-ea"/>
                <a:cs typeface="Tahoma" panose="020B0604030504040204" pitchFamily="34" charset="0"/>
              </a:rPr>
              <a:t>)</a:t>
            </a:r>
          </a:p>
        </p:txBody>
      </p:sp>
    </p:spTree>
    <p:extLst>
      <p:ext uri="{BB962C8B-B14F-4D97-AF65-F5344CB8AC3E}">
        <p14:creationId xmlns:p14="http://schemas.microsoft.com/office/powerpoint/2010/main" val="13681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500"/>
                                        <p:tgtEl>
                                          <p:spTgt spid="409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500"/>
                                        <p:tgtEl>
                                          <p:spTgt spid="4099">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500"/>
                                        <p:tgtEl>
                                          <p:spTgt spid="40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fade">
                                      <p:cBhvr>
                                        <p:cTn id="25" dur="500"/>
                                        <p:tgtEl>
                                          <p:spTgt spid="40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fade">
                                      <p:cBhvr>
                                        <p:cTn id="30" dur="500"/>
                                        <p:tgtEl>
                                          <p:spTgt spid="4099">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099">
                                            <p:txEl>
                                              <p:pRg st="6" end="6"/>
                                            </p:txEl>
                                          </p:spTgt>
                                        </p:tgtEl>
                                        <p:attrNameLst>
                                          <p:attrName>style.visibility</p:attrName>
                                        </p:attrNameLst>
                                      </p:cBhvr>
                                      <p:to>
                                        <p:strVal val="visible"/>
                                      </p:to>
                                    </p:set>
                                    <p:animEffect transition="in" filter="fade">
                                      <p:cBhvr>
                                        <p:cTn id="34" dur="500"/>
                                        <p:tgtEl>
                                          <p:spTgt spid="4099">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099">
                                            <p:txEl>
                                              <p:pRg st="7" end="7"/>
                                            </p:txEl>
                                          </p:spTgt>
                                        </p:tgtEl>
                                        <p:attrNameLst>
                                          <p:attrName>style.visibility</p:attrName>
                                        </p:attrNameLst>
                                      </p:cBhvr>
                                      <p:to>
                                        <p:strVal val="visible"/>
                                      </p:to>
                                    </p:set>
                                    <p:animEffect transition="in" filter="fade">
                                      <p:cBhvr>
                                        <p:cTn id="38" dur="500"/>
                                        <p:tgtEl>
                                          <p:spTgt spid="4099">
                                            <p:txEl>
                                              <p:pRg st="7" end="7"/>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099">
                                            <p:txEl>
                                              <p:pRg st="8" end="8"/>
                                            </p:txEl>
                                          </p:spTgt>
                                        </p:tgtEl>
                                        <p:attrNameLst>
                                          <p:attrName>style.visibility</p:attrName>
                                        </p:attrNameLst>
                                      </p:cBhvr>
                                      <p:to>
                                        <p:strVal val="visible"/>
                                      </p:to>
                                    </p:set>
                                    <p:animEffect transition="in" filter="fade">
                                      <p:cBhvr>
                                        <p:cTn id="42" dur="500"/>
                                        <p:tgtEl>
                                          <p:spTgt spid="4099">
                                            <p:txEl>
                                              <p:pRg st="8" end="8"/>
                                            </p:txEl>
                                          </p:spTgt>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099">
                                            <p:txEl>
                                              <p:pRg st="9" end="9"/>
                                            </p:txEl>
                                          </p:spTgt>
                                        </p:tgtEl>
                                        <p:attrNameLst>
                                          <p:attrName>style.visibility</p:attrName>
                                        </p:attrNameLst>
                                      </p:cBhvr>
                                      <p:to>
                                        <p:strVal val="visible"/>
                                      </p:to>
                                    </p:set>
                                    <p:animEffect transition="in" filter="fade">
                                      <p:cBhvr>
                                        <p:cTn id="46"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AF8E8522-DE9C-4C6A-A66D-528167B1758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Applications in Purity and Self-Control</a:t>
            </a:r>
          </a:p>
        </p:txBody>
      </p:sp>
      <p:sp>
        <p:nvSpPr>
          <p:cNvPr id="5123" name="Text Box 2">
            <a:extLst>
              <a:ext uri="{FF2B5EF4-FFF2-40B4-BE49-F238E27FC236}">
                <a16:creationId xmlns:a16="http://schemas.microsoft.com/office/drawing/2014/main" id="{D45C4FFF-7D9F-464C-A60D-BD151D45A45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344488" indent="-344488" eaLnBrk="1" hangingPunct="1">
              <a:spcBef>
                <a:spcPts val="300"/>
              </a:spcBef>
              <a:buClrTx/>
              <a:buFont typeface="+mj-lt"/>
              <a:buAutoNum type="arabicPeriod" startAt="6"/>
            </a:pPr>
            <a:r>
              <a:rPr lang="en-US" sz="2800" i="1" dirty="0">
                <a:solidFill>
                  <a:srgbClr val="5F5F5F"/>
                </a:solidFill>
                <a:cs typeface="Tahoma" pitchFamily="34" charset="0"/>
              </a:rPr>
              <a:t>[Tony] </a:t>
            </a:r>
            <a:r>
              <a:rPr lang="en-US" sz="2800" dirty="0">
                <a:solidFill>
                  <a:srgbClr val="48231E"/>
                </a:solidFill>
                <a:cs typeface="Tahoma" pitchFamily="34" charset="0"/>
              </a:rPr>
              <a:t>What is the first basic command that Paul brings to remembrance?  How would they </a:t>
            </a:r>
            <a:r>
              <a:rPr lang="en-US" sz="2800" i="1" dirty="0">
                <a:solidFill>
                  <a:srgbClr val="48231E"/>
                </a:solidFill>
                <a:cs typeface="Tahoma" pitchFamily="34" charset="0"/>
              </a:rPr>
              <a:t>“abound more and more” </a:t>
            </a:r>
            <a:r>
              <a:rPr lang="en-US" sz="2800" dirty="0">
                <a:solidFill>
                  <a:srgbClr val="48231E"/>
                </a:solidFill>
                <a:cs typeface="Tahoma" pitchFamily="34" charset="0"/>
              </a:rPr>
              <a:t>in keeping this command?</a:t>
            </a:r>
          </a:p>
          <a:p>
            <a:pPr eaLnBrk="1" hangingPunct="1">
              <a:spcBef>
                <a:spcPts val="300"/>
              </a:spcBef>
              <a:buClrTx/>
            </a:pPr>
            <a:r>
              <a:rPr lang="en-US" altLang="en-US" sz="2800" i="1" dirty="0">
                <a:solidFill>
                  <a:srgbClr val="48231E"/>
                </a:solidFill>
                <a:cs typeface="Tahoma" panose="020B0604030504040204" pitchFamily="34" charset="0"/>
              </a:rPr>
              <a:t>Finally then, brethren, we urge and exhort in the Lord Jesus that </a:t>
            </a:r>
            <a:r>
              <a:rPr lang="en-US" altLang="en-US" sz="2800" b="1" i="1" dirty="0">
                <a:solidFill>
                  <a:srgbClr val="48231E"/>
                </a:solidFill>
                <a:cs typeface="Tahoma" panose="020B0604030504040204" pitchFamily="34" charset="0"/>
              </a:rPr>
              <a:t>you should </a:t>
            </a:r>
            <a:r>
              <a:rPr lang="en-US" altLang="en-US" sz="2800" b="1" i="1" u="sng" dirty="0">
                <a:solidFill>
                  <a:srgbClr val="48231E"/>
                </a:solidFill>
                <a:cs typeface="Tahoma" panose="020B0604030504040204" pitchFamily="34" charset="0"/>
              </a:rPr>
              <a:t>abound more and more</a:t>
            </a:r>
            <a:r>
              <a:rPr lang="en-US" altLang="en-US" sz="2800" i="1" dirty="0">
                <a:solidFill>
                  <a:srgbClr val="48231E"/>
                </a:solidFill>
                <a:cs typeface="Tahoma" panose="020B0604030504040204" pitchFamily="34" charset="0"/>
              </a:rPr>
              <a:t>, just as you received from us how you </a:t>
            </a:r>
            <a:r>
              <a:rPr lang="en-US" altLang="en-US" sz="2800" b="1" i="1" dirty="0">
                <a:solidFill>
                  <a:srgbClr val="48231E"/>
                </a:solidFill>
                <a:cs typeface="Tahoma" panose="020B0604030504040204" pitchFamily="34" charset="0"/>
              </a:rPr>
              <a:t>ought</a:t>
            </a:r>
            <a:r>
              <a:rPr lang="en-US" altLang="en-US" sz="2800" i="1" dirty="0">
                <a:solidFill>
                  <a:srgbClr val="48231E"/>
                </a:solidFill>
                <a:cs typeface="Tahoma" panose="020B0604030504040204" pitchFamily="34" charset="0"/>
              </a:rPr>
              <a:t> to walk and to </a:t>
            </a:r>
            <a:r>
              <a:rPr lang="en-US" altLang="en-US" sz="2800" b="1" i="1" dirty="0">
                <a:solidFill>
                  <a:srgbClr val="48231E"/>
                </a:solidFill>
                <a:cs typeface="Tahoma" panose="020B0604030504040204" pitchFamily="34" charset="0"/>
              </a:rPr>
              <a:t>please God</a:t>
            </a:r>
            <a:r>
              <a:rPr lang="en-US" altLang="en-US" sz="2800" i="1" dirty="0">
                <a:solidFill>
                  <a:srgbClr val="48231E"/>
                </a:solidFill>
                <a:cs typeface="Tahoma" panose="020B0604030504040204" pitchFamily="34" charset="0"/>
              </a:rPr>
              <a:t>; for </a:t>
            </a:r>
            <a:r>
              <a:rPr lang="en-US" altLang="en-US" sz="2800" b="1" i="1" dirty="0">
                <a:solidFill>
                  <a:srgbClr val="48231E"/>
                </a:solidFill>
                <a:cs typeface="Tahoma" panose="020B0604030504040204" pitchFamily="34" charset="0"/>
              </a:rPr>
              <a:t>you know </a:t>
            </a:r>
            <a:r>
              <a:rPr lang="en-US" altLang="en-US" sz="2800" i="1" dirty="0">
                <a:solidFill>
                  <a:srgbClr val="48231E"/>
                </a:solidFill>
                <a:cs typeface="Tahoma" panose="020B0604030504040204" pitchFamily="34" charset="0"/>
              </a:rPr>
              <a:t>what </a:t>
            </a:r>
            <a:r>
              <a:rPr lang="en-US" altLang="en-US" sz="2800" b="1" i="1" dirty="0">
                <a:solidFill>
                  <a:srgbClr val="48231E"/>
                </a:solidFill>
                <a:cs typeface="Tahoma" panose="020B0604030504040204" pitchFamily="34" charset="0"/>
              </a:rPr>
              <a:t>commandments we gave </a:t>
            </a:r>
            <a:r>
              <a:rPr lang="en-US" altLang="en-US" sz="2800" i="1" dirty="0">
                <a:solidFill>
                  <a:srgbClr val="48231E"/>
                </a:solidFill>
                <a:cs typeface="Tahoma" panose="020B0604030504040204" pitchFamily="34" charset="0"/>
              </a:rPr>
              <a:t>you through the Lord Jesus.  For this is the will of God, </a:t>
            </a:r>
            <a:r>
              <a:rPr lang="en-US" altLang="en-US" sz="2800" b="1" i="1" u="sng" dirty="0">
                <a:solidFill>
                  <a:srgbClr val="48231E"/>
                </a:solidFill>
                <a:cs typeface="Tahoma" panose="020B0604030504040204" pitchFamily="34" charset="0"/>
              </a:rPr>
              <a:t>your sanctification</a:t>
            </a:r>
            <a:r>
              <a:rPr lang="en-US" altLang="en-US" sz="2800" i="1" dirty="0">
                <a:solidFill>
                  <a:srgbClr val="48231E"/>
                </a:solidFill>
                <a:cs typeface="Tahoma" panose="020B0604030504040204" pitchFamily="34" charset="0"/>
              </a:rPr>
              <a:t>: that </a:t>
            </a:r>
            <a:r>
              <a:rPr lang="en-US" sz="2800" i="1" dirty="0">
                <a:solidFill>
                  <a:srgbClr val="48231E"/>
                </a:solidFill>
                <a:cs typeface="Tahoma" pitchFamily="34" charset="0"/>
              </a:rPr>
              <a:t>you should </a:t>
            </a:r>
            <a:r>
              <a:rPr lang="en-US" sz="2800" b="1" i="1" dirty="0">
                <a:solidFill>
                  <a:srgbClr val="48231E"/>
                </a:solidFill>
                <a:cs typeface="Tahoma" pitchFamily="34" charset="0"/>
              </a:rPr>
              <a:t>abstain from sexual immorality</a:t>
            </a:r>
            <a:r>
              <a:rPr lang="en-US" sz="2800" i="1" dirty="0">
                <a:solidFill>
                  <a:srgbClr val="48231E"/>
                </a:solidFill>
                <a:cs typeface="Tahoma" pitchFamily="34" charset="0"/>
              </a:rPr>
              <a:t>; that each of you should </a:t>
            </a:r>
            <a:r>
              <a:rPr lang="en-US" sz="2800" b="1" i="1" dirty="0">
                <a:solidFill>
                  <a:srgbClr val="48231E"/>
                </a:solidFill>
                <a:cs typeface="Tahoma" pitchFamily="34" charset="0"/>
              </a:rPr>
              <a:t>know </a:t>
            </a:r>
            <a:r>
              <a:rPr lang="en-US" sz="2800" b="1" i="1" u="sng" dirty="0">
                <a:solidFill>
                  <a:srgbClr val="48231E"/>
                </a:solidFill>
                <a:cs typeface="Tahoma" pitchFamily="34" charset="0"/>
              </a:rPr>
              <a:t>how to possess</a:t>
            </a:r>
            <a:r>
              <a:rPr lang="en-US" sz="2800" b="1" i="1" dirty="0">
                <a:solidFill>
                  <a:srgbClr val="48231E"/>
                </a:solidFill>
                <a:cs typeface="Tahoma" pitchFamily="34" charset="0"/>
              </a:rPr>
              <a:t> his own vessel </a:t>
            </a:r>
            <a:r>
              <a:rPr lang="en-US" sz="2800" i="1" dirty="0">
                <a:solidFill>
                  <a:srgbClr val="48231E"/>
                </a:solidFill>
                <a:cs typeface="Tahoma" pitchFamily="34" charset="0"/>
              </a:rPr>
              <a:t>in sanctification and honor, </a:t>
            </a:r>
            <a:r>
              <a:rPr lang="en-US" sz="2800" b="1" i="1" u="sng" dirty="0">
                <a:solidFill>
                  <a:srgbClr val="48231E"/>
                </a:solidFill>
                <a:cs typeface="Tahoma" pitchFamily="34" charset="0"/>
              </a:rPr>
              <a:t>not in passion of lust</a:t>
            </a:r>
            <a:r>
              <a:rPr lang="en-US" sz="2800" b="1" i="1" dirty="0">
                <a:solidFill>
                  <a:srgbClr val="48231E"/>
                </a:solidFill>
                <a:cs typeface="Tahoma" pitchFamily="34" charset="0"/>
              </a:rPr>
              <a:t>, like the Gentiles </a:t>
            </a:r>
            <a:r>
              <a:rPr lang="en-US" sz="2800" i="1" dirty="0">
                <a:solidFill>
                  <a:srgbClr val="48231E"/>
                </a:solidFill>
                <a:cs typeface="Tahoma" pitchFamily="34" charset="0"/>
              </a:rPr>
              <a:t>who do not know God. </a:t>
            </a:r>
            <a:r>
              <a:rPr lang="en-US" sz="2800" dirty="0">
                <a:solidFill>
                  <a:srgbClr val="48231E"/>
                </a:solidFill>
                <a:cs typeface="Tahoma" pitchFamily="34" charset="0"/>
              </a:rPr>
              <a:t>(</a:t>
            </a:r>
            <a:r>
              <a:rPr lang="en-US" sz="2800" b="1" dirty="0">
                <a:solidFill>
                  <a:srgbClr val="964D2C"/>
                </a:solidFill>
                <a:cs typeface="Tahoma" pitchFamily="34" charset="0"/>
              </a:rPr>
              <a:t>4:1-5</a:t>
            </a:r>
            <a:r>
              <a:rPr lang="en-US" sz="2800" dirty="0">
                <a:solidFill>
                  <a:srgbClr val="48231E"/>
                </a:solidFill>
                <a:cs typeface="Tahoma" pitchFamily="34" charset="0"/>
              </a:rPr>
              <a:t>)</a:t>
            </a:r>
          </a:p>
          <a:p>
            <a:pPr marL="461963" indent="-461963" eaLnBrk="1" hangingPunct="1">
              <a:spcBef>
                <a:spcPts val="300"/>
              </a:spcBef>
              <a:buClr>
                <a:srgbClr val="61625E"/>
              </a:buClr>
              <a:buFont typeface="Arial" pitchFamily="34" charset="0"/>
              <a:buChar char="•"/>
              <a:defRPr/>
            </a:pPr>
            <a:r>
              <a:rPr lang="en-US" sz="2800" dirty="0">
                <a:solidFill>
                  <a:srgbClr val="48231E"/>
                </a:solidFill>
                <a:cs typeface="Tahoma" pitchFamily="34" charset="0"/>
              </a:rPr>
              <a:t>Gentile background:  Pagan and idolatrous </a:t>
            </a:r>
            <a:r>
              <a:rPr lang="en-US" sz="2800" dirty="0">
                <a:solidFill>
                  <a:srgbClr val="48231E"/>
                </a:solidFill>
                <a:latin typeface="Arial" panose="020B0604020202020204" pitchFamily="34" charset="0"/>
              </a:rPr>
              <a:t>→</a:t>
            </a:r>
            <a:r>
              <a:rPr lang="en-US" sz="2800" dirty="0">
                <a:solidFill>
                  <a:srgbClr val="48231E"/>
                </a:solidFill>
                <a:cs typeface="Tahoma" pitchFamily="34" charset="0"/>
              </a:rPr>
              <a:t> Promiscuity</a:t>
            </a:r>
          </a:p>
          <a:p>
            <a:pPr marL="461963" indent="-461963" eaLnBrk="1" hangingPunct="1">
              <a:spcBef>
                <a:spcPts val="300"/>
              </a:spcBef>
              <a:buClr>
                <a:srgbClr val="61625E"/>
              </a:buClr>
              <a:buFont typeface="Arial" pitchFamily="34" charset="0"/>
              <a:buChar char="•"/>
              <a:defRPr/>
            </a:pPr>
            <a:r>
              <a:rPr lang="en-US" sz="2800" i="1" dirty="0">
                <a:solidFill>
                  <a:srgbClr val="48231E"/>
                </a:solidFill>
                <a:cs typeface="Tahoma" pitchFamily="34" charset="0"/>
              </a:rPr>
              <a:t>“</a:t>
            </a:r>
            <a:r>
              <a:rPr lang="en-US" sz="2800" b="1" i="1" dirty="0">
                <a:solidFill>
                  <a:srgbClr val="48231E"/>
                </a:solidFill>
                <a:cs typeface="Tahoma" pitchFamily="34" charset="0"/>
              </a:rPr>
              <a:t>Flee</a:t>
            </a:r>
            <a:r>
              <a:rPr lang="en-US" sz="2800" i="1" dirty="0">
                <a:solidFill>
                  <a:srgbClr val="48231E"/>
                </a:solidFill>
                <a:cs typeface="Tahoma" pitchFamily="34" charset="0"/>
              </a:rPr>
              <a:t> sexual immorality” </a:t>
            </a:r>
            <a:r>
              <a:rPr lang="en-US" sz="2800" dirty="0">
                <a:solidFill>
                  <a:srgbClr val="48231E"/>
                </a:solidFill>
                <a:cs typeface="Tahoma" pitchFamily="34" charset="0"/>
              </a:rPr>
              <a:t>– </a:t>
            </a:r>
            <a:r>
              <a:rPr lang="en-US" sz="2800" b="1" dirty="0">
                <a:solidFill>
                  <a:srgbClr val="964D2C"/>
                </a:solidFill>
                <a:cs typeface="Tahoma" pitchFamily="34" charset="0"/>
              </a:rPr>
              <a:t>1 Corinthians 6:18-20; Proverbs 6:24-28</a:t>
            </a:r>
          </a:p>
          <a:p>
            <a:pPr marL="461963" indent="-461963" eaLnBrk="1" hangingPunct="1">
              <a:spcBef>
                <a:spcPts val="300"/>
              </a:spcBef>
              <a:buClr>
                <a:srgbClr val="61625E"/>
              </a:buClr>
              <a:buFont typeface="Arial" pitchFamily="34" charset="0"/>
              <a:buChar char="•"/>
              <a:defRPr/>
            </a:pPr>
            <a:r>
              <a:rPr lang="en-US" sz="2800" i="1" dirty="0">
                <a:solidFill>
                  <a:srgbClr val="48231E"/>
                </a:solidFill>
                <a:cs typeface="Tahoma" pitchFamily="34" charset="0"/>
              </a:rPr>
              <a:t>“</a:t>
            </a:r>
            <a:r>
              <a:rPr lang="en-US" sz="2800" b="1" i="1" dirty="0">
                <a:solidFill>
                  <a:srgbClr val="48231E"/>
                </a:solidFill>
                <a:cs typeface="Tahoma" pitchFamily="34" charset="0"/>
              </a:rPr>
              <a:t>Make no provision </a:t>
            </a:r>
            <a:r>
              <a:rPr lang="en-US" sz="2800" i="1" dirty="0">
                <a:solidFill>
                  <a:srgbClr val="48231E"/>
                </a:solidFill>
                <a:cs typeface="Tahoma" pitchFamily="34" charset="0"/>
              </a:rPr>
              <a:t>for the flesh”</a:t>
            </a:r>
            <a:r>
              <a:rPr lang="en-US" sz="2800" dirty="0">
                <a:solidFill>
                  <a:srgbClr val="48231E"/>
                </a:solidFill>
                <a:cs typeface="Tahoma" pitchFamily="34" charset="0"/>
              </a:rPr>
              <a:t> – </a:t>
            </a:r>
            <a:r>
              <a:rPr lang="en-US" sz="2800" b="1" dirty="0">
                <a:solidFill>
                  <a:srgbClr val="964D2C"/>
                </a:solidFill>
                <a:cs typeface="Tahoma" pitchFamily="34" charset="0"/>
              </a:rPr>
              <a:t>Romans 13:12-14</a:t>
            </a:r>
            <a:endParaRPr lang="en-US" altLang="en-US" sz="2800" dirty="0">
              <a:solidFill>
                <a:srgbClr val="964D2C"/>
              </a:solidFill>
              <a:cs typeface="Tahoma" panose="020B0604030504040204" pitchFamily="34" charset="0"/>
            </a:endParaRPr>
          </a:p>
        </p:txBody>
      </p:sp>
    </p:spTree>
    <p:extLst>
      <p:ext uri="{BB962C8B-B14F-4D97-AF65-F5344CB8AC3E}">
        <p14:creationId xmlns:p14="http://schemas.microsoft.com/office/powerpoint/2010/main" val="12692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fade">
                                      <p:cBhvr>
                                        <p:cTn id="12" dur="500"/>
                                        <p:tgtEl>
                                          <p:spTgt spid="512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500"/>
                                        <p:tgtEl>
                                          <p:spTgt spid="51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500"/>
                                        <p:tgtEl>
                                          <p:spTgt spid="51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fade">
                                      <p:cBhvr>
                                        <p:cTn id="31"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3F872EC8-6A3C-48B0-A0C9-38FE6940F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81" y="0"/>
            <a:ext cx="9215438" cy="6858000"/>
          </a:xfrm>
          <a:prstGeom prst="rect">
            <a:avLst/>
          </a:prstGeom>
          <a:ln>
            <a:noFill/>
          </a:ln>
          <a:effectLst>
            <a:softEdge rad="112500"/>
          </a:effectLst>
        </p:spPr>
      </p:pic>
    </p:spTree>
    <p:extLst>
      <p:ext uri="{BB962C8B-B14F-4D97-AF65-F5344CB8AC3E}">
        <p14:creationId xmlns:p14="http://schemas.microsoft.com/office/powerpoint/2010/main" val="2559000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AF8E8522-DE9C-4C6A-A66D-528167B1758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Applications in Purity and Self-Control</a:t>
            </a:r>
          </a:p>
        </p:txBody>
      </p:sp>
      <p:sp>
        <p:nvSpPr>
          <p:cNvPr id="5123" name="Text Box 2">
            <a:extLst>
              <a:ext uri="{FF2B5EF4-FFF2-40B4-BE49-F238E27FC236}">
                <a16:creationId xmlns:a16="http://schemas.microsoft.com/office/drawing/2014/main" id="{D45C4FFF-7D9F-464C-A60D-BD151D45A45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344488" indent="-344488" eaLnBrk="1" hangingPunct="1">
              <a:spcBef>
                <a:spcPts val="300"/>
              </a:spcBef>
              <a:buClrTx/>
              <a:buFont typeface="+mj-lt"/>
              <a:buAutoNum type="arabicPeriod" startAt="6"/>
            </a:pPr>
            <a:r>
              <a:rPr lang="en-US" sz="2800" i="1" dirty="0">
                <a:solidFill>
                  <a:srgbClr val="5F5F5F"/>
                </a:solidFill>
                <a:cs typeface="Tahoma" pitchFamily="34" charset="0"/>
              </a:rPr>
              <a:t>[Tony] </a:t>
            </a:r>
            <a:r>
              <a:rPr lang="en-US" sz="2800" dirty="0">
                <a:solidFill>
                  <a:srgbClr val="48231E"/>
                </a:solidFill>
                <a:cs typeface="Tahoma" pitchFamily="34" charset="0"/>
              </a:rPr>
              <a:t>What is the first basic command that Paul brings to remembrance?  How would they </a:t>
            </a:r>
            <a:r>
              <a:rPr lang="en-US" sz="2800" i="1" dirty="0">
                <a:solidFill>
                  <a:srgbClr val="48231E"/>
                </a:solidFill>
                <a:cs typeface="Tahoma" pitchFamily="34" charset="0"/>
              </a:rPr>
              <a:t>“abound more and more” </a:t>
            </a:r>
            <a:r>
              <a:rPr lang="en-US" sz="2800" dirty="0">
                <a:solidFill>
                  <a:srgbClr val="48231E"/>
                </a:solidFill>
                <a:cs typeface="Tahoma" pitchFamily="34" charset="0"/>
              </a:rPr>
              <a:t>in keeping this command?</a:t>
            </a:r>
          </a:p>
          <a:p>
            <a:pPr eaLnBrk="1" hangingPunct="1">
              <a:spcBef>
                <a:spcPts val="300"/>
              </a:spcBef>
              <a:buClrTx/>
            </a:pPr>
            <a:r>
              <a:rPr lang="en-US" altLang="en-US" sz="2800" i="1" dirty="0">
                <a:solidFill>
                  <a:srgbClr val="48231E"/>
                </a:solidFill>
                <a:cs typeface="Tahoma" panose="020B0604030504040204" pitchFamily="34" charset="0"/>
              </a:rPr>
              <a:t>Finally then, brethren, we urge and exhort in the Lord Jesus that </a:t>
            </a:r>
            <a:r>
              <a:rPr lang="en-US" altLang="en-US" sz="2800" b="1" i="1" dirty="0">
                <a:solidFill>
                  <a:srgbClr val="48231E"/>
                </a:solidFill>
                <a:cs typeface="Tahoma" panose="020B0604030504040204" pitchFamily="34" charset="0"/>
              </a:rPr>
              <a:t>you should </a:t>
            </a:r>
            <a:r>
              <a:rPr lang="en-US" altLang="en-US" sz="2800" b="1" i="1" u="sng" dirty="0">
                <a:solidFill>
                  <a:srgbClr val="48231E"/>
                </a:solidFill>
                <a:cs typeface="Tahoma" panose="020B0604030504040204" pitchFamily="34" charset="0"/>
              </a:rPr>
              <a:t>abound more and more</a:t>
            </a:r>
            <a:r>
              <a:rPr lang="en-US" altLang="en-US" sz="2800" i="1" dirty="0">
                <a:solidFill>
                  <a:srgbClr val="48231E"/>
                </a:solidFill>
                <a:cs typeface="Tahoma" panose="020B0604030504040204" pitchFamily="34" charset="0"/>
              </a:rPr>
              <a:t>, just as you received from us how you </a:t>
            </a:r>
            <a:r>
              <a:rPr lang="en-US" altLang="en-US" sz="2800" b="1" i="1" dirty="0">
                <a:solidFill>
                  <a:srgbClr val="48231E"/>
                </a:solidFill>
                <a:cs typeface="Tahoma" panose="020B0604030504040204" pitchFamily="34" charset="0"/>
              </a:rPr>
              <a:t>ought</a:t>
            </a:r>
            <a:r>
              <a:rPr lang="en-US" altLang="en-US" sz="2800" i="1" dirty="0">
                <a:solidFill>
                  <a:srgbClr val="48231E"/>
                </a:solidFill>
                <a:cs typeface="Tahoma" panose="020B0604030504040204" pitchFamily="34" charset="0"/>
              </a:rPr>
              <a:t> to walk and to </a:t>
            </a:r>
            <a:r>
              <a:rPr lang="en-US" altLang="en-US" sz="2800" b="1" i="1" dirty="0">
                <a:solidFill>
                  <a:srgbClr val="48231E"/>
                </a:solidFill>
                <a:cs typeface="Tahoma" panose="020B0604030504040204" pitchFamily="34" charset="0"/>
              </a:rPr>
              <a:t>please God</a:t>
            </a:r>
            <a:r>
              <a:rPr lang="en-US" altLang="en-US" sz="2800" i="1" dirty="0">
                <a:solidFill>
                  <a:srgbClr val="48231E"/>
                </a:solidFill>
                <a:cs typeface="Tahoma" panose="020B0604030504040204" pitchFamily="34" charset="0"/>
              </a:rPr>
              <a:t>; for </a:t>
            </a:r>
            <a:r>
              <a:rPr lang="en-US" altLang="en-US" sz="2800" b="1" i="1" dirty="0">
                <a:solidFill>
                  <a:srgbClr val="48231E"/>
                </a:solidFill>
                <a:cs typeface="Tahoma" panose="020B0604030504040204" pitchFamily="34" charset="0"/>
              </a:rPr>
              <a:t>you know </a:t>
            </a:r>
            <a:r>
              <a:rPr lang="en-US" altLang="en-US" sz="2800" i="1" dirty="0">
                <a:solidFill>
                  <a:srgbClr val="48231E"/>
                </a:solidFill>
                <a:cs typeface="Tahoma" panose="020B0604030504040204" pitchFamily="34" charset="0"/>
              </a:rPr>
              <a:t>what </a:t>
            </a:r>
            <a:r>
              <a:rPr lang="en-US" altLang="en-US" sz="2800" b="1" i="1" dirty="0">
                <a:solidFill>
                  <a:srgbClr val="48231E"/>
                </a:solidFill>
                <a:cs typeface="Tahoma" panose="020B0604030504040204" pitchFamily="34" charset="0"/>
              </a:rPr>
              <a:t>commandments we gave </a:t>
            </a:r>
            <a:r>
              <a:rPr lang="en-US" altLang="en-US" sz="2800" i="1" dirty="0">
                <a:solidFill>
                  <a:srgbClr val="48231E"/>
                </a:solidFill>
                <a:cs typeface="Tahoma" panose="020B0604030504040204" pitchFamily="34" charset="0"/>
              </a:rPr>
              <a:t>you through the Lord Jesus.  For this is the will of God, </a:t>
            </a:r>
            <a:r>
              <a:rPr lang="en-US" altLang="en-US" sz="2800" b="1" i="1" u="sng" dirty="0">
                <a:solidFill>
                  <a:srgbClr val="48231E"/>
                </a:solidFill>
                <a:cs typeface="Tahoma" panose="020B0604030504040204" pitchFamily="34" charset="0"/>
              </a:rPr>
              <a:t>your sanctification</a:t>
            </a:r>
            <a:r>
              <a:rPr lang="en-US" altLang="en-US" sz="2800" i="1" dirty="0">
                <a:solidFill>
                  <a:srgbClr val="48231E"/>
                </a:solidFill>
                <a:cs typeface="Tahoma" panose="020B0604030504040204" pitchFamily="34" charset="0"/>
              </a:rPr>
              <a:t>: that </a:t>
            </a:r>
            <a:r>
              <a:rPr lang="en-US" sz="2800" i="1" dirty="0">
                <a:solidFill>
                  <a:srgbClr val="48231E"/>
                </a:solidFill>
                <a:cs typeface="Tahoma" pitchFamily="34" charset="0"/>
              </a:rPr>
              <a:t>you should </a:t>
            </a:r>
            <a:r>
              <a:rPr lang="en-US" sz="2800" b="1" i="1" dirty="0">
                <a:solidFill>
                  <a:srgbClr val="48231E"/>
                </a:solidFill>
                <a:cs typeface="Tahoma" pitchFamily="34" charset="0"/>
              </a:rPr>
              <a:t>abstain from sexual immorality</a:t>
            </a:r>
            <a:r>
              <a:rPr lang="en-US" sz="2800" i="1" dirty="0">
                <a:solidFill>
                  <a:srgbClr val="48231E"/>
                </a:solidFill>
                <a:cs typeface="Tahoma" pitchFamily="34" charset="0"/>
              </a:rPr>
              <a:t>; that each of you should </a:t>
            </a:r>
            <a:r>
              <a:rPr lang="en-US" sz="2800" b="1" i="1" dirty="0">
                <a:solidFill>
                  <a:srgbClr val="48231E"/>
                </a:solidFill>
                <a:cs typeface="Tahoma" pitchFamily="34" charset="0"/>
              </a:rPr>
              <a:t>know </a:t>
            </a:r>
            <a:r>
              <a:rPr lang="en-US" sz="2800" b="1" i="1" u="sng" dirty="0">
                <a:solidFill>
                  <a:srgbClr val="48231E"/>
                </a:solidFill>
                <a:cs typeface="Tahoma" pitchFamily="34" charset="0"/>
              </a:rPr>
              <a:t>how to possess</a:t>
            </a:r>
            <a:r>
              <a:rPr lang="en-US" sz="2800" b="1" i="1" dirty="0">
                <a:solidFill>
                  <a:srgbClr val="48231E"/>
                </a:solidFill>
                <a:cs typeface="Tahoma" pitchFamily="34" charset="0"/>
              </a:rPr>
              <a:t> his own vessel </a:t>
            </a:r>
            <a:r>
              <a:rPr lang="en-US" sz="2800" i="1" dirty="0">
                <a:solidFill>
                  <a:srgbClr val="48231E"/>
                </a:solidFill>
                <a:cs typeface="Tahoma" pitchFamily="34" charset="0"/>
              </a:rPr>
              <a:t>in sanctification and honor, </a:t>
            </a:r>
            <a:r>
              <a:rPr lang="en-US" sz="2800" b="1" i="1" u="sng" dirty="0">
                <a:solidFill>
                  <a:srgbClr val="48231E"/>
                </a:solidFill>
                <a:cs typeface="Tahoma" pitchFamily="34" charset="0"/>
              </a:rPr>
              <a:t>not in passion of lust</a:t>
            </a:r>
            <a:r>
              <a:rPr lang="en-US" sz="2800" b="1" i="1" dirty="0">
                <a:solidFill>
                  <a:srgbClr val="48231E"/>
                </a:solidFill>
                <a:cs typeface="Tahoma" pitchFamily="34" charset="0"/>
              </a:rPr>
              <a:t>, like the Gentiles </a:t>
            </a:r>
            <a:r>
              <a:rPr lang="en-US" sz="2800" i="1" dirty="0">
                <a:solidFill>
                  <a:srgbClr val="48231E"/>
                </a:solidFill>
                <a:cs typeface="Tahoma" pitchFamily="34" charset="0"/>
              </a:rPr>
              <a:t>who do not know God. </a:t>
            </a:r>
            <a:r>
              <a:rPr lang="en-US" sz="2800" dirty="0">
                <a:solidFill>
                  <a:srgbClr val="48231E"/>
                </a:solidFill>
                <a:cs typeface="Tahoma" pitchFamily="34" charset="0"/>
              </a:rPr>
              <a:t>(</a:t>
            </a:r>
            <a:r>
              <a:rPr lang="en-US" sz="2800" b="1" dirty="0">
                <a:solidFill>
                  <a:srgbClr val="964D2C"/>
                </a:solidFill>
                <a:cs typeface="Tahoma" pitchFamily="34" charset="0"/>
              </a:rPr>
              <a:t>4:1-5</a:t>
            </a:r>
            <a:r>
              <a:rPr lang="en-US" sz="2800" dirty="0">
                <a:solidFill>
                  <a:srgbClr val="48231E"/>
                </a:solidFill>
                <a:cs typeface="Tahoma" pitchFamily="34" charset="0"/>
              </a:rPr>
              <a:t>)</a:t>
            </a:r>
          </a:p>
          <a:p>
            <a:pPr marL="461963" indent="-461963" eaLnBrk="1" hangingPunct="1">
              <a:spcBef>
                <a:spcPts val="300"/>
              </a:spcBef>
              <a:buClr>
                <a:srgbClr val="61625E"/>
              </a:buClr>
              <a:buFont typeface="Arial" pitchFamily="34" charset="0"/>
              <a:buChar char="•"/>
              <a:defRPr/>
            </a:pPr>
            <a:r>
              <a:rPr lang="en-US" sz="2800" dirty="0">
                <a:solidFill>
                  <a:srgbClr val="48231E"/>
                </a:solidFill>
                <a:cs typeface="Tahoma" pitchFamily="34" charset="0"/>
              </a:rPr>
              <a:t>Gentile background:  Pagan and idolatrous </a:t>
            </a:r>
            <a:r>
              <a:rPr lang="en-US" sz="2800" dirty="0">
                <a:solidFill>
                  <a:srgbClr val="48231E"/>
                </a:solidFill>
                <a:latin typeface="Arial" panose="020B0604020202020204" pitchFamily="34" charset="0"/>
              </a:rPr>
              <a:t>→</a:t>
            </a:r>
            <a:r>
              <a:rPr lang="en-US" sz="2800" dirty="0">
                <a:solidFill>
                  <a:srgbClr val="48231E"/>
                </a:solidFill>
                <a:cs typeface="Tahoma" pitchFamily="34" charset="0"/>
              </a:rPr>
              <a:t> Promiscuity</a:t>
            </a:r>
          </a:p>
          <a:p>
            <a:pPr marL="461963" indent="-461963" eaLnBrk="1" hangingPunct="1">
              <a:spcBef>
                <a:spcPts val="300"/>
              </a:spcBef>
              <a:buClr>
                <a:srgbClr val="61625E"/>
              </a:buClr>
              <a:buFont typeface="Arial" pitchFamily="34" charset="0"/>
              <a:buChar char="•"/>
              <a:defRPr/>
            </a:pPr>
            <a:r>
              <a:rPr lang="en-US" sz="2800" i="1" dirty="0">
                <a:solidFill>
                  <a:srgbClr val="48231E"/>
                </a:solidFill>
                <a:cs typeface="Tahoma" pitchFamily="34" charset="0"/>
              </a:rPr>
              <a:t>“</a:t>
            </a:r>
            <a:r>
              <a:rPr lang="en-US" sz="2800" b="1" i="1" dirty="0">
                <a:solidFill>
                  <a:srgbClr val="48231E"/>
                </a:solidFill>
                <a:cs typeface="Tahoma" pitchFamily="34" charset="0"/>
              </a:rPr>
              <a:t>Flee</a:t>
            </a:r>
            <a:r>
              <a:rPr lang="en-US" sz="2800" i="1" dirty="0">
                <a:solidFill>
                  <a:srgbClr val="48231E"/>
                </a:solidFill>
                <a:cs typeface="Tahoma" pitchFamily="34" charset="0"/>
              </a:rPr>
              <a:t> sexual immorality” </a:t>
            </a:r>
            <a:r>
              <a:rPr lang="en-US" sz="2800" dirty="0">
                <a:solidFill>
                  <a:srgbClr val="48231E"/>
                </a:solidFill>
                <a:cs typeface="Tahoma" pitchFamily="34" charset="0"/>
              </a:rPr>
              <a:t>– </a:t>
            </a:r>
            <a:r>
              <a:rPr lang="en-US" sz="2800" b="1" dirty="0">
                <a:solidFill>
                  <a:srgbClr val="964D2C"/>
                </a:solidFill>
                <a:cs typeface="Tahoma" pitchFamily="34" charset="0"/>
              </a:rPr>
              <a:t>1 Corinthians 6:18-20; Proverbs 6:24-28</a:t>
            </a:r>
          </a:p>
          <a:p>
            <a:pPr marL="461963" indent="-461963" eaLnBrk="1" hangingPunct="1">
              <a:spcBef>
                <a:spcPts val="300"/>
              </a:spcBef>
              <a:buClr>
                <a:srgbClr val="61625E"/>
              </a:buClr>
              <a:buFont typeface="Arial" pitchFamily="34" charset="0"/>
              <a:buChar char="•"/>
              <a:defRPr/>
            </a:pPr>
            <a:r>
              <a:rPr lang="en-US" sz="2800" i="1" dirty="0">
                <a:solidFill>
                  <a:srgbClr val="48231E"/>
                </a:solidFill>
                <a:cs typeface="Tahoma" pitchFamily="34" charset="0"/>
              </a:rPr>
              <a:t>“</a:t>
            </a:r>
            <a:r>
              <a:rPr lang="en-US" sz="2800" b="1" i="1" dirty="0">
                <a:solidFill>
                  <a:srgbClr val="48231E"/>
                </a:solidFill>
                <a:cs typeface="Tahoma" pitchFamily="34" charset="0"/>
              </a:rPr>
              <a:t>Make no provision </a:t>
            </a:r>
            <a:r>
              <a:rPr lang="en-US" sz="2800" i="1" dirty="0">
                <a:solidFill>
                  <a:srgbClr val="48231E"/>
                </a:solidFill>
                <a:cs typeface="Tahoma" pitchFamily="34" charset="0"/>
              </a:rPr>
              <a:t>for the flesh”</a:t>
            </a:r>
            <a:r>
              <a:rPr lang="en-US" sz="2800" dirty="0">
                <a:solidFill>
                  <a:srgbClr val="48231E"/>
                </a:solidFill>
                <a:cs typeface="Tahoma" pitchFamily="34" charset="0"/>
              </a:rPr>
              <a:t> – </a:t>
            </a:r>
            <a:r>
              <a:rPr lang="en-US" sz="2800" b="1" dirty="0">
                <a:solidFill>
                  <a:srgbClr val="964D2C"/>
                </a:solidFill>
                <a:cs typeface="Tahoma" pitchFamily="34" charset="0"/>
              </a:rPr>
              <a:t>Romans 13:12-14</a:t>
            </a:r>
          </a:p>
          <a:p>
            <a:pPr marL="461963" indent="-461963" eaLnBrk="1" hangingPunct="1">
              <a:spcBef>
                <a:spcPts val="300"/>
              </a:spcBef>
              <a:buClr>
                <a:srgbClr val="61625E"/>
              </a:buClr>
              <a:buFont typeface="Arial" pitchFamily="34" charset="0"/>
              <a:buChar char="•"/>
              <a:defRPr/>
            </a:pPr>
            <a:r>
              <a:rPr lang="en-US" sz="2800" dirty="0">
                <a:solidFill>
                  <a:srgbClr val="48231E"/>
                </a:solidFill>
                <a:cs typeface="Tahoma" pitchFamily="34" charset="0"/>
              </a:rPr>
              <a:t>Adultery in the </a:t>
            </a:r>
            <a:r>
              <a:rPr lang="en-US" sz="2800" b="1" i="1" dirty="0">
                <a:solidFill>
                  <a:srgbClr val="48231E"/>
                </a:solidFill>
                <a:cs typeface="Tahoma" pitchFamily="34" charset="0"/>
              </a:rPr>
              <a:t>heart</a:t>
            </a:r>
            <a:r>
              <a:rPr lang="en-US" sz="2800" dirty="0">
                <a:solidFill>
                  <a:srgbClr val="48231E"/>
                </a:solidFill>
                <a:cs typeface="Tahoma" pitchFamily="34" charset="0"/>
              </a:rPr>
              <a:t> – </a:t>
            </a:r>
            <a:r>
              <a:rPr lang="en-US" sz="2800" b="1" dirty="0">
                <a:solidFill>
                  <a:srgbClr val="964D2C"/>
                </a:solidFill>
                <a:cs typeface="Tahoma" pitchFamily="34" charset="0"/>
              </a:rPr>
              <a:t>Matthew 5:27-30; Philippians 4:8</a:t>
            </a:r>
            <a:endParaRPr lang="en-US" altLang="en-US" sz="2800" dirty="0">
              <a:solidFill>
                <a:srgbClr val="964D2C"/>
              </a:solidFill>
              <a:cs typeface="Tahoma" panose="020B0604030504040204" pitchFamily="34" charset="0"/>
            </a:endParaRPr>
          </a:p>
        </p:txBody>
      </p:sp>
    </p:spTree>
    <p:extLst>
      <p:ext uri="{BB962C8B-B14F-4D97-AF65-F5344CB8AC3E}">
        <p14:creationId xmlns:p14="http://schemas.microsoft.com/office/powerpoint/2010/main" val="28069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Effect transition="in" filter="fade">
                                      <p:cBhvr>
                                        <p:cTn id="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3EA87EFB-6D30-4D10-9776-494191AEB135}"/>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“A Peculiar People”</a:t>
            </a:r>
          </a:p>
        </p:txBody>
      </p:sp>
      <p:sp>
        <p:nvSpPr>
          <p:cNvPr id="18435" name="Text Box 2">
            <a:extLst>
              <a:ext uri="{FF2B5EF4-FFF2-40B4-BE49-F238E27FC236}">
                <a16:creationId xmlns:a16="http://schemas.microsoft.com/office/drawing/2014/main" id="{2DE14420-ABA8-41E0-93F5-F747AD7426F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300"/>
              </a:spcBef>
              <a:buClr>
                <a:srgbClr val="61625E"/>
              </a:buClr>
              <a:buFont typeface="+mj-lt"/>
              <a:buAutoNum type="arabicPeriod" startAt="7"/>
              <a:defRPr/>
            </a:pPr>
            <a:r>
              <a:rPr lang="en-US" sz="2800" i="1" dirty="0">
                <a:solidFill>
                  <a:srgbClr val="5F5F5F"/>
                </a:solidFill>
                <a:cs typeface="Tahoma" pitchFamily="34" charset="0"/>
              </a:rPr>
              <a:t>[Joshua] </a:t>
            </a:r>
            <a:r>
              <a:rPr lang="en-US" sz="2800" dirty="0">
                <a:solidFill>
                  <a:srgbClr val="48231E"/>
                </a:solidFill>
                <a:cs typeface="Tahoma" pitchFamily="34" charset="0"/>
              </a:rPr>
              <a:t>What virtue should characterize the Christian’s purpose, manner of life, or mission, as identified by Paul here (verse 7)?</a:t>
            </a:r>
          </a:p>
          <a:p>
            <a:pPr marL="0" indent="0" eaLnBrk="1" hangingPunct="1">
              <a:spcBef>
                <a:spcPts val="300"/>
              </a:spcBef>
              <a:buClr>
                <a:srgbClr val="61625E"/>
              </a:buClr>
              <a:defRPr/>
            </a:pPr>
            <a:r>
              <a:rPr lang="en-US" altLang="en-US" sz="2800" i="1" dirty="0">
                <a:solidFill>
                  <a:srgbClr val="48231E"/>
                </a:solidFill>
                <a:cs typeface="Tahoma" panose="020B0604030504040204" pitchFamily="34" charset="0"/>
              </a:rPr>
              <a:t>For this is the will of God, </a:t>
            </a:r>
            <a:r>
              <a:rPr lang="en-US" altLang="en-US" sz="2800" b="1" i="1" u="sng" dirty="0">
                <a:solidFill>
                  <a:srgbClr val="48231E"/>
                </a:solidFill>
                <a:cs typeface="Tahoma" panose="020B0604030504040204" pitchFamily="34" charset="0"/>
              </a:rPr>
              <a:t>your </a:t>
            </a:r>
            <a:r>
              <a:rPr lang="en-US" altLang="en-US" sz="2800" b="1" i="1" u="sng" dirty="0">
                <a:solidFill>
                  <a:srgbClr val="964D2C"/>
                </a:solidFill>
                <a:cs typeface="Tahoma" panose="020B0604030504040204" pitchFamily="34" charset="0"/>
              </a:rPr>
              <a:t>sanctification</a:t>
            </a:r>
            <a:r>
              <a:rPr lang="en-US" altLang="en-US" sz="2800" i="1" dirty="0">
                <a:solidFill>
                  <a:srgbClr val="48231E"/>
                </a:solidFill>
                <a:cs typeface="Tahoma" panose="020B0604030504040204" pitchFamily="34" charset="0"/>
              </a:rPr>
              <a:t>: that </a:t>
            </a:r>
            <a:r>
              <a:rPr lang="en-US" sz="2800" i="1" dirty="0">
                <a:solidFill>
                  <a:srgbClr val="48231E"/>
                </a:solidFill>
                <a:cs typeface="Tahoma" pitchFamily="34" charset="0"/>
              </a:rPr>
              <a:t>you should </a:t>
            </a:r>
            <a:r>
              <a:rPr lang="en-US" sz="2800" b="1" i="1" dirty="0">
                <a:solidFill>
                  <a:srgbClr val="48231E"/>
                </a:solidFill>
                <a:cs typeface="Tahoma" pitchFamily="34" charset="0"/>
              </a:rPr>
              <a:t>abstain from sexual immorality</a:t>
            </a:r>
            <a:r>
              <a:rPr lang="en-US" sz="2800" i="1" dirty="0">
                <a:solidFill>
                  <a:srgbClr val="48231E"/>
                </a:solidFill>
                <a:cs typeface="Tahoma" pitchFamily="34" charset="0"/>
              </a:rPr>
              <a:t>; that each of you should know how to possess his own vessel </a:t>
            </a:r>
            <a:r>
              <a:rPr lang="en-US" sz="2800" b="1" i="1" u="sng" dirty="0">
                <a:solidFill>
                  <a:srgbClr val="48231E"/>
                </a:solidFill>
                <a:cs typeface="Tahoma" pitchFamily="34" charset="0"/>
              </a:rPr>
              <a:t>in </a:t>
            </a:r>
            <a:r>
              <a:rPr lang="en-US" sz="2800" b="1" i="1" u="sng" dirty="0">
                <a:solidFill>
                  <a:srgbClr val="964D2C"/>
                </a:solidFill>
                <a:cs typeface="Tahoma" pitchFamily="34" charset="0"/>
              </a:rPr>
              <a:t>sanctification</a:t>
            </a:r>
            <a:r>
              <a:rPr lang="en-US" sz="2800" b="1" i="1" u="sng" dirty="0">
                <a:solidFill>
                  <a:srgbClr val="48231E"/>
                </a:solidFill>
                <a:cs typeface="Tahoma" pitchFamily="34" charset="0"/>
              </a:rPr>
              <a:t> and </a:t>
            </a:r>
            <a:r>
              <a:rPr lang="en-US" sz="2800" b="1" i="1" u="sng" dirty="0">
                <a:solidFill>
                  <a:srgbClr val="964D2C"/>
                </a:solidFill>
                <a:cs typeface="Tahoma" pitchFamily="34" charset="0"/>
              </a:rPr>
              <a:t>honor</a:t>
            </a:r>
            <a:r>
              <a:rPr lang="en-US" sz="2800" i="1" dirty="0">
                <a:solidFill>
                  <a:srgbClr val="48231E"/>
                </a:solidFill>
                <a:cs typeface="Tahoma" pitchFamily="34" charset="0"/>
              </a:rPr>
              <a:t>, </a:t>
            </a:r>
            <a:r>
              <a:rPr lang="en-US" sz="2800" b="1" i="1" u="sng" dirty="0">
                <a:solidFill>
                  <a:srgbClr val="48231E"/>
                </a:solidFill>
                <a:cs typeface="Tahoma" pitchFamily="34" charset="0"/>
              </a:rPr>
              <a:t>not in passion of lust</a:t>
            </a:r>
            <a:r>
              <a:rPr lang="en-US" sz="2800" b="1" i="1" dirty="0">
                <a:solidFill>
                  <a:srgbClr val="48231E"/>
                </a:solidFill>
                <a:cs typeface="Tahoma" pitchFamily="34" charset="0"/>
              </a:rPr>
              <a:t>, like the Gentiles </a:t>
            </a:r>
            <a:r>
              <a:rPr lang="en-US" sz="2800" i="1" dirty="0">
                <a:solidFill>
                  <a:srgbClr val="48231E"/>
                </a:solidFill>
                <a:cs typeface="Tahoma" pitchFamily="34" charset="0"/>
              </a:rPr>
              <a:t>who do not know God. that </a:t>
            </a:r>
            <a:r>
              <a:rPr lang="en-US" sz="2800" b="1" i="1" dirty="0">
                <a:solidFill>
                  <a:srgbClr val="48231E"/>
                </a:solidFill>
                <a:cs typeface="Tahoma" pitchFamily="34" charset="0"/>
              </a:rPr>
              <a:t>no one should take advantage of and defraud</a:t>
            </a:r>
            <a:r>
              <a:rPr lang="en-US" sz="2800" i="1" dirty="0">
                <a:solidFill>
                  <a:srgbClr val="48231E"/>
                </a:solidFill>
                <a:cs typeface="Tahoma" pitchFamily="34" charset="0"/>
              </a:rPr>
              <a:t> his brother in this matter, because the </a:t>
            </a:r>
            <a:r>
              <a:rPr lang="en-US" sz="2800" b="1" i="1" dirty="0">
                <a:solidFill>
                  <a:srgbClr val="48231E"/>
                </a:solidFill>
                <a:cs typeface="Tahoma" pitchFamily="34" charset="0"/>
              </a:rPr>
              <a:t>Lord is the avenger of all such</a:t>
            </a:r>
            <a:r>
              <a:rPr lang="en-US" sz="2800" i="1" dirty="0">
                <a:solidFill>
                  <a:srgbClr val="48231E"/>
                </a:solidFill>
                <a:cs typeface="Tahoma" pitchFamily="34" charset="0"/>
              </a:rPr>
              <a:t>, as we also </a:t>
            </a:r>
            <a:r>
              <a:rPr lang="en-US" sz="2800" b="1" i="1" dirty="0">
                <a:solidFill>
                  <a:srgbClr val="48231E"/>
                </a:solidFill>
                <a:cs typeface="Tahoma" pitchFamily="34" charset="0"/>
              </a:rPr>
              <a:t>forewarned you and testified</a:t>
            </a:r>
            <a:r>
              <a:rPr lang="en-US" sz="2800" i="1" dirty="0">
                <a:solidFill>
                  <a:srgbClr val="48231E"/>
                </a:solidFill>
                <a:cs typeface="Tahoma" pitchFamily="34" charset="0"/>
              </a:rPr>
              <a:t>. For God did not call us to uncleanness, but in </a:t>
            </a:r>
            <a:r>
              <a:rPr lang="en-US" sz="2800" b="1" i="1" u="sng" dirty="0">
                <a:solidFill>
                  <a:srgbClr val="964D2C"/>
                </a:solidFill>
                <a:cs typeface="Tahoma" pitchFamily="34" charset="0"/>
              </a:rPr>
              <a:t>holiness</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4:3-7</a:t>
            </a:r>
            <a:r>
              <a:rPr lang="en-US" sz="2800" dirty="0">
                <a:solidFill>
                  <a:srgbClr val="48231E"/>
                </a:solidFill>
                <a:cs typeface="Tahoma" pitchFamily="34" charset="0"/>
              </a:rPr>
              <a:t>)</a:t>
            </a:r>
          </a:p>
          <a:p>
            <a:pPr marL="342900" indent="-342900" eaLnBrk="1" hangingPunct="1">
              <a:spcBef>
                <a:spcPts val="300"/>
              </a:spcBef>
              <a:buClr>
                <a:srgbClr val="61625E"/>
              </a:buClr>
              <a:buFont typeface="Arial" panose="020B0604020202020204" pitchFamily="34" charset="0"/>
              <a:buChar char="•"/>
              <a:defRPr/>
            </a:pPr>
            <a:r>
              <a:rPr lang="en-US" sz="2800" b="1" i="1" dirty="0">
                <a:solidFill>
                  <a:srgbClr val="48231E"/>
                </a:solidFill>
                <a:cs typeface="Tahoma" pitchFamily="34" charset="0"/>
              </a:rPr>
              <a:t>Sanctification</a:t>
            </a:r>
            <a:r>
              <a:rPr lang="en-US" sz="2800" dirty="0">
                <a:solidFill>
                  <a:srgbClr val="48231E"/>
                </a:solidFill>
                <a:cs typeface="Tahoma" pitchFamily="34" charset="0"/>
              </a:rPr>
              <a:t> – act or state of being holy, set apart, special</a:t>
            </a:r>
          </a:p>
          <a:p>
            <a:pPr marL="0" indent="0" eaLnBrk="1" hangingPunct="1">
              <a:spcBef>
                <a:spcPts val="300"/>
              </a:spcBef>
              <a:buClr>
                <a:srgbClr val="61625E"/>
              </a:buClr>
              <a:defRPr/>
            </a:pPr>
            <a:r>
              <a:rPr lang="en-US" sz="2800" i="1" dirty="0">
                <a:solidFill>
                  <a:srgbClr val="48231E"/>
                </a:solidFill>
                <a:cs typeface="Tahoma" pitchFamily="34" charset="0"/>
              </a:rPr>
              <a:t>But you are a </a:t>
            </a:r>
            <a:r>
              <a:rPr lang="en-US" sz="2800" b="1" i="1" dirty="0">
                <a:solidFill>
                  <a:srgbClr val="48231E"/>
                </a:solidFill>
                <a:cs typeface="Tahoma" pitchFamily="34" charset="0"/>
              </a:rPr>
              <a:t>chosen generation</a:t>
            </a:r>
            <a:r>
              <a:rPr lang="en-US" sz="2800" i="1" dirty="0">
                <a:solidFill>
                  <a:srgbClr val="48231E"/>
                </a:solidFill>
                <a:cs typeface="Tahoma" pitchFamily="34" charset="0"/>
              </a:rPr>
              <a:t>, a </a:t>
            </a:r>
            <a:r>
              <a:rPr lang="en-US" sz="2800" b="1" i="1" dirty="0">
                <a:solidFill>
                  <a:srgbClr val="48231E"/>
                </a:solidFill>
                <a:cs typeface="Tahoma" pitchFamily="34" charset="0"/>
              </a:rPr>
              <a:t>royal priesthood</a:t>
            </a:r>
            <a:r>
              <a:rPr lang="en-US" sz="2800" i="1" dirty="0">
                <a:solidFill>
                  <a:srgbClr val="48231E"/>
                </a:solidFill>
                <a:cs typeface="Tahoma" pitchFamily="34" charset="0"/>
              </a:rPr>
              <a:t>, a </a:t>
            </a:r>
            <a:r>
              <a:rPr lang="en-US" sz="2800" b="1" i="1" u="sng" dirty="0">
                <a:solidFill>
                  <a:srgbClr val="964D2C"/>
                </a:solidFill>
                <a:cs typeface="Tahoma" pitchFamily="34" charset="0"/>
              </a:rPr>
              <a:t>holy</a:t>
            </a:r>
            <a:r>
              <a:rPr lang="en-US" sz="2800" b="1" i="1" dirty="0">
                <a:solidFill>
                  <a:srgbClr val="48231E"/>
                </a:solidFill>
                <a:cs typeface="Tahoma" pitchFamily="34" charset="0"/>
              </a:rPr>
              <a:t> nation</a:t>
            </a:r>
            <a:r>
              <a:rPr lang="en-US" sz="2800" i="1" dirty="0">
                <a:solidFill>
                  <a:srgbClr val="48231E"/>
                </a:solidFill>
                <a:cs typeface="Tahoma" pitchFamily="34" charset="0"/>
              </a:rPr>
              <a:t>, His own </a:t>
            </a:r>
            <a:r>
              <a:rPr lang="en-US" sz="2800" b="1" i="1" dirty="0">
                <a:solidFill>
                  <a:srgbClr val="964D2C"/>
                </a:solidFill>
                <a:cs typeface="Tahoma" pitchFamily="34" charset="0"/>
              </a:rPr>
              <a:t>special</a:t>
            </a:r>
            <a:r>
              <a:rPr lang="en-US" sz="2800" b="1" i="1" dirty="0">
                <a:solidFill>
                  <a:srgbClr val="48231E"/>
                </a:solidFill>
                <a:cs typeface="Tahoma" pitchFamily="34" charset="0"/>
              </a:rPr>
              <a:t> people</a:t>
            </a:r>
            <a:r>
              <a:rPr lang="en-US" sz="2800" i="1" dirty="0">
                <a:solidFill>
                  <a:srgbClr val="48231E"/>
                </a:solidFill>
                <a:cs typeface="Tahoma" pitchFamily="34" charset="0"/>
              </a:rPr>
              <a:t>, that you may proclaim the praises of Him who called you out of darkness into His marvelous light;</a:t>
            </a:r>
            <a:r>
              <a:rPr lang="en-US" sz="2800" dirty="0">
                <a:solidFill>
                  <a:srgbClr val="48231E"/>
                </a:solidFill>
                <a:cs typeface="Tahoma" pitchFamily="34" charset="0"/>
              </a:rPr>
              <a:t> (</a:t>
            </a:r>
            <a:r>
              <a:rPr lang="en-US" sz="2800" b="1" dirty="0">
                <a:solidFill>
                  <a:srgbClr val="964D2C"/>
                </a:solidFill>
                <a:cs typeface="Tahoma" pitchFamily="34" charset="0"/>
              </a:rPr>
              <a:t>1 Peter 2:9</a:t>
            </a:r>
            <a:r>
              <a:rPr lang="en-US" sz="2800" dirty="0">
                <a:solidFill>
                  <a:srgbClr val="48231E"/>
                </a:solidFill>
                <a:cs typeface="Tahoma" pitchFamily="34" charset="0"/>
              </a:rPr>
              <a:t>; also, </a:t>
            </a:r>
            <a:r>
              <a:rPr lang="en-US" sz="2800" b="1" dirty="0">
                <a:solidFill>
                  <a:srgbClr val="964D2C"/>
                </a:solidFill>
                <a:cs typeface="Tahoma" pitchFamily="34" charset="0"/>
              </a:rPr>
              <a:t>1:16; Ex. 19:5-6; Titus 2:11-14</a:t>
            </a:r>
            <a:r>
              <a:rPr lang="en-US" sz="2800" dirty="0">
                <a:solidFill>
                  <a:srgbClr val="48231E"/>
                </a:solidFill>
                <a:cs typeface="Tahoma" pitchFamily="34" charset="0"/>
              </a:rPr>
              <a:t>)</a:t>
            </a:r>
          </a:p>
          <a:p>
            <a:pPr marL="457200" indent="-457200" eaLnBrk="1" hangingPunct="1">
              <a:spcBef>
                <a:spcPts val="300"/>
              </a:spcBef>
              <a:buClr>
                <a:srgbClr val="61625E"/>
              </a:buClr>
              <a:buFont typeface="Arial" panose="020B0604020202020204" pitchFamily="34" charset="0"/>
              <a:buChar char="•"/>
              <a:defRPr/>
            </a:pPr>
            <a:r>
              <a:rPr lang="en-US" sz="2800" dirty="0">
                <a:solidFill>
                  <a:srgbClr val="48231E"/>
                </a:solidFill>
                <a:cs typeface="Tahoma" pitchFamily="34" charset="0"/>
              </a:rPr>
              <a:t>Our behavior will naturally separate us from everyone else (</a:t>
            </a:r>
            <a:r>
              <a:rPr lang="en-US" sz="2800" b="1" dirty="0">
                <a:solidFill>
                  <a:srgbClr val="964D2C"/>
                </a:solidFill>
                <a:cs typeface="Tahoma" pitchFamily="34" charset="0"/>
              </a:rPr>
              <a:t>1 Peter 4:4</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xEl>
                                              <p:pRg st="0" end="0"/>
                                            </p:txEl>
                                          </p:spTgt>
                                        </p:tgtEl>
                                        <p:attrNameLst>
                                          <p:attrName>style.visibility</p:attrName>
                                        </p:attrNameLst>
                                      </p:cBhvr>
                                      <p:to>
                                        <p:strVal val="visible"/>
                                      </p:to>
                                    </p:set>
                                    <p:animEffect transition="in" filter="fade">
                                      <p:cBhvr>
                                        <p:cTn id="22" dur="500"/>
                                        <p:tgtEl>
                                          <p:spTgt spid="10242">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70487FBC-018A-410D-82A6-6F61D938EC78}"/>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“Taught by God”?</a:t>
            </a:r>
          </a:p>
        </p:txBody>
      </p:sp>
      <p:sp>
        <p:nvSpPr>
          <p:cNvPr id="12291" name="Text Box 2">
            <a:extLst>
              <a:ext uri="{FF2B5EF4-FFF2-40B4-BE49-F238E27FC236}">
                <a16:creationId xmlns:a16="http://schemas.microsoft.com/office/drawing/2014/main" id="{6A31597A-0B40-48DE-A867-FF07A8F9BA6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300"/>
              </a:spcBef>
              <a:buClrTx/>
            </a:pPr>
            <a:r>
              <a:rPr lang="en-US" altLang="en-US" sz="2800" i="1" dirty="0">
                <a:solidFill>
                  <a:srgbClr val="48231E"/>
                </a:solidFill>
                <a:cs typeface="Tahoma" panose="020B0604030504040204" pitchFamily="34" charset="0"/>
              </a:rPr>
              <a:t>Therefore </a:t>
            </a:r>
            <a:r>
              <a:rPr lang="en-US" altLang="en-US" sz="2800" b="1" i="1" dirty="0">
                <a:solidFill>
                  <a:srgbClr val="48231E"/>
                </a:solidFill>
                <a:cs typeface="Tahoma" panose="020B0604030504040204" pitchFamily="34" charset="0"/>
              </a:rPr>
              <a:t>he who rejects this does not reject man, </a:t>
            </a:r>
            <a:r>
              <a:rPr lang="en-US" altLang="en-US" sz="2800" b="1" i="1" u="sng" dirty="0">
                <a:solidFill>
                  <a:srgbClr val="964D2C"/>
                </a:solidFill>
                <a:cs typeface="Tahoma" panose="020B0604030504040204" pitchFamily="34" charset="0"/>
              </a:rPr>
              <a:t>but God</a:t>
            </a:r>
            <a:r>
              <a:rPr lang="en-US" altLang="en-US" sz="2800" i="1" dirty="0">
                <a:solidFill>
                  <a:srgbClr val="48231E"/>
                </a:solidFill>
                <a:cs typeface="Tahoma" panose="020B0604030504040204" pitchFamily="34" charset="0"/>
              </a:rPr>
              <a:t>, who has also given us His Holy Spirit. But </a:t>
            </a:r>
            <a:r>
              <a:rPr lang="en-US" altLang="en-US" sz="2800" b="1" i="1" dirty="0">
                <a:solidFill>
                  <a:srgbClr val="48231E"/>
                </a:solidFill>
                <a:cs typeface="Tahoma" panose="020B0604030504040204" pitchFamily="34" charset="0"/>
              </a:rPr>
              <a:t>concerning </a:t>
            </a:r>
            <a:r>
              <a:rPr lang="en-US" altLang="en-US" sz="2800" b="1" i="1" u="sng" dirty="0">
                <a:solidFill>
                  <a:srgbClr val="48231E"/>
                </a:solidFill>
                <a:cs typeface="Tahoma" panose="020B0604030504040204" pitchFamily="34" charset="0"/>
              </a:rPr>
              <a:t>brotherly love</a:t>
            </a:r>
            <a:r>
              <a:rPr lang="en-US" altLang="en-US" sz="2800" b="1" i="1" dirty="0">
                <a:solidFill>
                  <a:srgbClr val="48231E"/>
                </a:solidFill>
                <a:cs typeface="Tahoma" panose="020B0604030504040204" pitchFamily="34" charset="0"/>
              </a:rPr>
              <a:t> </a:t>
            </a:r>
            <a:r>
              <a:rPr lang="en-US" altLang="en-US" sz="2800" i="1" dirty="0">
                <a:solidFill>
                  <a:srgbClr val="48231E"/>
                </a:solidFill>
                <a:cs typeface="Tahoma" panose="020B0604030504040204" pitchFamily="34" charset="0"/>
              </a:rPr>
              <a:t>you have no need that I should write to you, for </a:t>
            </a:r>
            <a:r>
              <a:rPr lang="en-US" altLang="en-US" sz="2800" b="1" i="1" dirty="0">
                <a:solidFill>
                  <a:srgbClr val="964D2C"/>
                </a:solidFill>
                <a:cs typeface="Tahoma" panose="020B0604030504040204" pitchFamily="34" charset="0"/>
              </a:rPr>
              <a:t>you yourselves are taught by God</a:t>
            </a:r>
            <a:r>
              <a:rPr lang="en-US" altLang="en-US" sz="2800" b="1" i="1" dirty="0">
                <a:solidFill>
                  <a:srgbClr val="48231E"/>
                </a:solidFill>
                <a:cs typeface="Tahoma" panose="020B0604030504040204" pitchFamily="34" charset="0"/>
              </a:rPr>
              <a:t> to love one another</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4:8-9</a:t>
            </a:r>
            <a:r>
              <a:rPr lang="en-US" altLang="en-US" sz="2800" dirty="0">
                <a:solidFill>
                  <a:srgbClr val="48231E"/>
                </a:solidFill>
                <a:cs typeface="Tahoma" panose="020B0604030504040204" pitchFamily="34" charset="0"/>
              </a:rPr>
              <a:t>)</a:t>
            </a:r>
          </a:p>
          <a:p>
            <a:pPr marL="514350" indent="-514350" eaLnBrk="1" hangingPunct="1">
              <a:spcBef>
                <a:spcPts val="300"/>
              </a:spcBef>
              <a:buClrTx/>
              <a:buFont typeface="+mj-lt"/>
              <a:buAutoNum type="arabicPeriod" startAt="8"/>
            </a:pPr>
            <a:r>
              <a:rPr lang="en-US" sz="2800" i="1" dirty="0">
                <a:solidFill>
                  <a:srgbClr val="5F5F5F"/>
                </a:solidFill>
                <a:cs typeface="Tahoma" pitchFamily="34" charset="0"/>
              </a:rPr>
              <a:t>[</a:t>
            </a:r>
            <a:r>
              <a:rPr lang="en-US" sz="2800" i="1" dirty="0" err="1">
                <a:solidFill>
                  <a:srgbClr val="5F5F5F"/>
                </a:solidFill>
                <a:cs typeface="Tahoma" pitchFamily="34" charset="0"/>
              </a:rPr>
              <a:t>Lenoard</a:t>
            </a:r>
            <a:r>
              <a:rPr lang="en-US" sz="2800" i="1" dirty="0">
                <a:solidFill>
                  <a:srgbClr val="5F5F5F"/>
                </a:solidFill>
                <a:cs typeface="Tahoma" pitchFamily="34" charset="0"/>
              </a:rPr>
              <a:t>] </a:t>
            </a:r>
            <a:r>
              <a:rPr lang="en-US" sz="2800" dirty="0">
                <a:solidFill>
                  <a:srgbClr val="48231E"/>
                </a:solidFill>
                <a:cs typeface="Tahoma" pitchFamily="34" charset="0"/>
              </a:rPr>
              <a:t>How were the Thessalonians </a:t>
            </a:r>
            <a:r>
              <a:rPr lang="en-US" sz="2800" i="1" dirty="0">
                <a:solidFill>
                  <a:srgbClr val="48231E"/>
                </a:solidFill>
                <a:cs typeface="Tahoma" pitchFamily="34" charset="0"/>
              </a:rPr>
              <a:t>“taught by God”</a:t>
            </a:r>
            <a:r>
              <a:rPr lang="en-US" sz="2800" dirty="0">
                <a:solidFill>
                  <a:srgbClr val="48231E"/>
                </a:solidFill>
                <a:cs typeface="Tahoma" pitchFamily="34" charset="0"/>
              </a:rPr>
              <a:t>?  Can we receive the same today?  If so, how?</a:t>
            </a:r>
            <a:endParaRPr lang="en-US" altLang="en-US" sz="2800" i="1" dirty="0">
              <a:solidFill>
                <a:srgbClr val="48231E"/>
              </a:solidFill>
              <a:cs typeface="Tahoma" panose="020B0604030504040204" pitchFamily="34" charset="0"/>
            </a:endParaRPr>
          </a:p>
          <a:p>
            <a:pPr marL="342900" indent="-342900" eaLnBrk="1" hangingPunct="1">
              <a:spcBef>
                <a:spcPts val="300"/>
              </a:spcBef>
              <a:buClr>
                <a:srgbClr val="61625E"/>
              </a:buClr>
              <a:buFont typeface="Arial" panose="020B0604020202020204" pitchFamily="34" charset="0"/>
              <a:buChar char="•"/>
              <a:defRPr/>
            </a:pPr>
            <a:r>
              <a:rPr lang="en-US" sz="2800" dirty="0">
                <a:solidFill>
                  <a:srgbClr val="48231E"/>
                </a:solidFill>
                <a:cs typeface="Tahoma" pitchFamily="34" charset="0"/>
              </a:rPr>
              <a:t>May refer to revelation by miraculous gifts (</a:t>
            </a:r>
            <a:r>
              <a:rPr lang="en-US" sz="2800" b="1" dirty="0">
                <a:solidFill>
                  <a:srgbClr val="964D2C"/>
                </a:solidFill>
                <a:cs typeface="Tahoma" pitchFamily="34" charset="0"/>
              </a:rPr>
              <a:t>1 Corinthians 12-14</a:t>
            </a:r>
            <a:r>
              <a:rPr lang="en-US" sz="2800" dirty="0">
                <a:solidFill>
                  <a:srgbClr val="48231E"/>
                </a:solidFill>
                <a:cs typeface="Tahoma" pitchFamily="34" charset="0"/>
              </a:rPr>
              <a:t>).</a:t>
            </a:r>
          </a:p>
          <a:p>
            <a:pPr eaLnBrk="1" hangingPunct="1">
              <a:spcBef>
                <a:spcPts val="300"/>
              </a:spcBef>
              <a:buClrTx/>
            </a:pPr>
            <a:r>
              <a:rPr lang="en-US" sz="2800" dirty="0">
                <a:solidFill>
                  <a:srgbClr val="48231E"/>
                </a:solidFill>
                <a:cs typeface="Tahoma" pitchFamily="34" charset="0"/>
              </a:rPr>
              <a:t>Paul’s epistles represented God’s Word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1 Corinthians 14:37-38</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1 John 4:1-6</a:t>
            </a:r>
            <a:r>
              <a:rPr lang="en-US" altLang="en-US" sz="2800" dirty="0">
                <a:solidFill>
                  <a:srgbClr val="48231E"/>
                </a:solidFill>
                <a:cs typeface="Tahoma" panose="020B0604030504040204" pitchFamily="34" charset="0"/>
              </a:rPr>
              <a:t>).</a:t>
            </a:r>
            <a:endParaRPr lang="en-US" sz="2800" dirty="0">
              <a:solidFill>
                <a:srgbClr val="48231E"/>
              </a:solidFill>
              <a:cs typeface="Tahoma" panose="020B0604030504040204" pitchFamily="34" charset="0"/>
            </a:endParaRPr>
          </a:p>
          <a:p>
            <a:pPr marL="342900" indent="-342900" eaLnBrk="1" hangingPunct="1">
              <a:spcBef>
                <a:spcPts val="300"/>
              </a:spcBef>
              <a:buClr>
                <a:srgbClr val="61625E"/>
              </a:buClr>
              <a:buFont typeface="Arial" panose="020B0604020202020204" pitchFamily="34" charset="0"/>
              <a:buChar char="•"/>
              <a:defRPr/>
            </a:pPr>
            <a:r>
              <a:rPr lang="en-US" sz="2800" dirty="0">
                <a:solidFill>
                  <a:srgbClr val="48231E"/>
                </a:solidFill>
                <a:cs typeface="Tahoma" panose="020B0604030504040204" pitchFamily="34" charset="0"/>
              </a:rPr>
              <a:t>Therefore, </a:t>
            </a:r>
            <a:r>
              <a:rPr lang="en-US" sz="2800" b="1" i="1" dirty="0">
                <a:solidFill>
                  <a:srgbClr val="48231E"/>
                </a:solidFill>
                <a:cs typeface="Tahoma" panose="020B0604030504040204" pitchFamily="34" charset="0"/>
              </a:rPr>
              <a:t>all</a:t>
            </a:r>
            <a:r>
              <a:rPr lang="en-US" sz="2800" dirty="0">
                <a:solidFill>
                  <a:srgbClr val="48231E"/>
                </a:solidFill>
                <a:cs typeface="Tahoma" panose="020B0604030504040204" pitchFamily="34" charset="0"/>
              </a:rPr>
              <a:t> can today be </a:t>
            </a:r>
            <a:r>
              <a:rPr lang="en-US" sz="2800" i="1" dirty="0">
                <a:solidFill>
                  <a:srgbClr val="48231E"/>
                </a:solidFill>
                <a:cs typeface="Tahoma" pitchFamily="34" charset="0"/>
              </a:rPr>
              <a:t>“taught by God”</a:t>
            </a:r>
            <a:r>
              <a:rPr lang="en-US" sz="2800" dirty="0">
                <a:solidFill>
                  <a:srgbClr val="48231E"/>
                </a:solidFill>
                <a:cs typeface="Tahoma" pitchFamily="34" charset="0"/>
              </a:rPr>
              <a:t> (</a:t>
            </a:r>
            <a:r>
              <a:rPr lang="en-US" sz="2800" b="1" dirty="0">
                <a:solidFill>
                  <a:srgbClr val="964D2C"/>
                </a:solidFill>
                <a:cs typeface="Tahoma" pitchFamily="34" charset="0"/>
              </a:rPr>
              <a:t>John 6:45; Isaiah 2:3</a:t>
            </a:r>
            <a:r>
              <a:rPr lang="en-US" sz="2800" dirty="0">
                <a:solidFill>
                  <a:srgbClr val="48231E"/>
                </a:solidFill>
                <a:cs typeface="Tahoma" pitchFamily="34" charset="0"/>
              </a:rPr>
              <a:t>).</a:t>
            </a:r>
            <a:endParaRPr lang="en-US" sz="2800" b="1" dirty="0">
              <a:solidFill>
                <a:srgbClr val="964D2C"/>
              </a:solidFill>
              <a:cs typeface="Tahoma" pitchFamily="34" charset="0"/>
            </a:endParaRPr>
          </a:p>
          <a:p>
            <a:pPr eaLnBrk="1" hangingPunct="1">
              <a:spcBef>
                <a:spcPts val="300"/>
              </a:spcBef>
              <a:buClr>
                <a:srgbClr val="61625E"/>
              </a:buClr>
              <a:defRPr/>
            </a:pPr>
            <a:r>
              <a:rPr lang="en-US" sz="2800" i="1" dirty="0">
                <a:solidFill>
                  <a:srgbClr val="48231E"/>
                </a:solidFill>
                <a:cs typeface="Tahoma" pitchFamily="34" charset="0"/>
              </a:rPr>
              <a:t>Oh, how I love Your law! </a:t>
            </a:r>
            <a:r>
              <a:rPr lang="en-US" sz="2800" b="1" i="1" dirty="0">
                <a:solidFill>
                  <a:srgbClr val="48231E"/>
                </a:solidFill>
                <a:cs typeface="Tahoma" pitchFamily="34" charset="0"/>
              </a:rPr>
              <a:t>It is my meditation all the day. You, </a:t>
            </a:r>
            <a:r>
              <a:rPr lang="en-US" sz="2800" b="1" i="1" u="sng" dirty="0">
                <a:solidFill>
                  <a:srgbClr val="48231E"/>
                </a:solidFill>
                <a:cs typeface="Tahoma" pitchFamily="34" charset="0"/>
              </a:rPr>
              <a:t>through Your commandments</a:t>
            </a:r>
            <a:r>
              <a:rPr lang="en-US" sz="2800" b="1" i="1" dirty="0">
                <a:solidFill>
                  <a:srgbClr val="48231E"/>
                </a:solidFill>
                <a:cs typeface="Tahoma" pitchFamily="34" charset="0"/>
              </a:rPr>
              <a:t>, make me wiser than my enemies</a:t>
            </a:r>
            <a:r>
              <a:rPr lang="en-US" sz="2800" i="1" dirty="0">
                <a:solidFill>
                  <a:srgbClr val="48231E"/>
                </a:solidFill>
                <a:cs typeface="Tahoma" pitchFamily="34" charset="0"/>
              </a:rPr>
              <a:t>; For they are ever with me. I have more understanding than all my teachers, </a:t>
            </a:r>
            <a:r>
              <a:rPr lang="en-US" sz="2800" b="1" i="1" dirty="0">
                <a:solidFill>
                  <a:srgbClr val="48231E"/>
                </a:solidFill>
                <a:cs typeface="Tahoma" pitchFamily="34" charset="0"/>
              </a:rPr>
              <a:t>For Your testimonies are my meditation</a:t>
            </a:r>
            <a:r>
              <a:rPr lang="en-US" sz="2800" i="1" dirty="0">
                <a:solidFill>
                  <a:srgbClr val="48231E"/>
                </a:solidFill>
                <a:cs typeface="Tahoma" pitchFamily="34" charset="0"/>
              </a:rPr>
              <a:t>. I understand more than the ancients, </a:t>
            </a:r>
            <a:r>
              <a:rPr lang="en-US" sz="2800" b="1" i="1" dirty="0">
                <a:solidFill>
                  <a:srgbClr val="48231E"/>
                </a:solidFill>
                <a:cs typeface="Tahoma" pitchFamily="34" charset="0"/>
              </a:rPr>
              <a:t>Because I keep Your precepts</a:t>
            </a:r>
            <a:r>
              <a:rPr lang="en-US" sz="2800" i="1" dirty="0">
                <a:solidFill>
                  <a:srgbClr val="48231E"/>
                </a:solidFill>
                <a:cs typeface="Tahoma" pitchFamily="34" charset="0"/>
              </a:rPr>
              <a:t>. … </a:t>
            </a:r>
            <a:r>
              <a:rPr lang="en-US" sz="2800" b="1" i="1" dirty="0">
                <a:solidFill>
                  <a:srgbClr val="48231E"/>
                </a:solidFill>
                <a:cs typeface="Tahoma" pitchFamily="34" charset="0"/>
              </a:rPr>
              <a:t>for </a:t>
            </a:r>
            <a:r>
              <a:rPr lang="en-US" sz="2800" b="1" i="1" u="sng" dirty="0">
                <a:solidFill>
                  <a:srgbClr val="964D2C"/>
                </a:solidFill>
                <a:cs typeface="Tahoma" pitchFamily="34" charset="0"/>
              </a:rPr>
              <a:t>You Yourself have taught me</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Psalm 119:97-102</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500"/>
                                        <p:tgtEl>
                                          <p:spTgt spid="1229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fade">
                                      <p:cBhvr>
                                        <p:cTn id="16" dur="5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Effect transition="in" filter="fade">
                                      <p:cBhvr>
                                        <p:cTn id="26" dur="500"/>
                                        <p:tgtEl>
                                          <p:spTgt spid="122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Effect transition="in" filter="fade">
                                      <p:cBhvr>
                                        <p:cTn id="31" dur="500"/>
                                        <p:tgtEl>
                                          <p:spTgt spid="1229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91">
                                            <p:txEl>
                                              <p:pRg st="5" end="5"/>
                                            </p:txEl>
                                          </p:spTgt>
                                        </p:tgtEl>
                                        <p:attrNameLst>
                                          <p:attrName>style.visibility</p:attrName>
                                        </p:attrNameLst>
                                      </p:cBhvr>
                                      <p:to>
                                        <p:strVal val="visible"/>
                                      </p:to>
                                    </p:set>
                                    <p:animEffect transition="in" filter="fade">
                                      <p:cBhvr>
                                        <p:cTn id="36"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334790D4-484A-403A-A660-8E5908260E1A}"/>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Background – 2</a:t>
            </a:r>
            <a:r>
              <a:rPr lang="en-US" altLang="en-US" sz="4400" baseline="30000" dirty="0">
                <a:solidFill>
                  <a:srgbClr val="48231E"/>
                </a:solidFill>
                <a:cs typeface="Tunga" panose="020B0502040204020203" pitchFamily="34" charset="0"/>
              </a:rPr>
              <a:t>nd</a:t>
            </a:r>
            <a:r>
              <a:rPr lang="en-US" altLang="en-US" sz="4400" dirty="0">
                <a:solidFill>
                  <a:srgbClr val="48231E"/>
                </a:solidFill>
                <a:cs typeface="Tunga" panose="020B0502040204020203" pitchFamily="34" charset="0"/>
              </a:rPr>
              <a:t> Missionary Journey</a:t>
            </a:r>
          </a:p>
        </p:txBody>
      </p:sp>
      <p:sp>
        <p:nvSpPr>
          <p:cNvPr id="13314" name="Text Box 2">
            <a:extLst>
              <a:ext uri="{FF2B5EF4-FFF2-40B4-BE49-F238E27FC236}">
                <a16:creationId xmlns:a16="http://schemas.microsoft.com/office/drawing/2014/main" id="{6FE93A0D-F1F5-4EFA-9AEC-C86A5DDFDC4F}"/>
              </a:ext>
            </a:extLst>
          </p:cNvPr>
          <p:cNvSpPr txBox="1">
            <a:spLocks noChangeArrowheads="1"/>
          </p:cNvSpPr>
          <p:nvPr/>
        </p:nvSpPr>
        <p:spPr bwMode="auto">
          <a:xfrm>
            <a:off x="152401" y="993776"/>
            <a:ext cx="11887202" cy="563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30188" indent="-2301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
                <a:srgbClr val="61625E"/>
              </a:buClr>
              <a:buFont typeface="Arial" panose="020B0604020202020204" pitchFamily="34" charset="0"/>
              <a:buChar char="•"/>
            </a:pPr>
            <a:r>
              <a:rPr lang="en-US" altLang="en-US" sz="2800" dirty="0">
                <a:solidFill>
                  <a:srgbClr val="48231E"/>
                </a:solidFill>
                <a:cs typeface="Tahoma" panose="020B0604030504040204" pitchFamily="34" charset="0"/>
              </a:rPr>
              <a:t>In </a:t>
            </a:r>
            <a:r>
              <a:rPr lang="en-US" altLang="en-US" sz="2800" b="1" dirty="0">
                <a:solidFill>
                  <a:srgbClr val="48231E"/>
                </a:solidFill>
                <a:cs typeface="Tahoma" panose="020B0604030504040204" pitchFamily="34" charset="0"/>
              </a:rPr>
              <a:t>Athens</a:t>
            </a:r>
            <a:r>
              <a:rPr lang="en-US" altLang="en-US" sz="2800" dirty="0">
                <a:solidFill>
                  <a:srgbClr val="48231E"/>
                </a:solidFill>
                <a:cs typeface="Tahoma" panose="020B0604030504040204" pitchFamily="34" charset="0"/>
              </a:rPr>
              <a:t>, Paul sends for Silas and Timothy (</a:t>
            </a:r>
            <a:r>
              <a:rPr lang="en-US" altLang="en-US" sz="2800" b="1" dirty="0">
                <a:solidFill>
                  <a:srgbClr val="964D2C"/>
                </a:solidFill>
                <a:cs typeface="Tahoma" panose="020B0604030504040204" pitchFamily="34" charset="0"/>
              </a:rPr>
              <a:t>17:14-15</a:t>
            </a:r>
            <a:r>
              <a:rPr lang="en-US" altLang="en-US" sz="28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800" dirty="0">
                <a:solidFill>
                  <a:srgbClr val="48231E"/>
                </a:solidFill>
                <a:cs typeface="Tahoma" panose="020B0604030504040204" pitchFamily="34" charset="0"/>
              </a:rPr>
              <a:t>Timothy is instructed to first check on Thessalonian Christians (</a:t>
            </a:r>
            <a:r>
              <a:rPr lang="en-US" altLang="en-US" sz="2800" b="1" dirty="0">
                <a:solidFill>
                  <a:srgbClr val="964D2C"/>
                </a:solidFill>
                <a:cs typeface="Tahoma" panose="020B0604030504040204" pitchFamily="34" charset="0"/>
              </a:rPr>
              <a:t>1 The. 3:1-5</a:t>
            </a:r>
            <a:r>
              <a:rPr lang="en-US" altLang="en-US" sz="28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800" dirty="0">
                <a:solidFill>
                  <a:srgbClr val="48231E"/>
                </a:solidFill>
                <a:cs typeface="Tahoma" panose="020B0604030504040204" pitchFamily="34" charset="0"/>
              </a:rPr>
              <a:t>Alone, Paul preaches at the Areopagus (</a:t>
            </a:r>
            <a:r>
              <a:rPr lang="en-US" altLang="en-US" sz="2800" b="1" dirty="0">
                <a:solidFill>
                  <a:srgbClr val="964D2C"/>
                </a:solidFill>
                <a:cs typeface="Tahoma" panose="020B0604030504040204" pitchFamily="34" charset="0"/>
              </a:rPr>
              <a:t>17:16-34</a:t>
            </a:r>
            <a:r>
              <a:rPr lang="en-US" altLang="en-US" sz="28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800" dirty="0">
                <a:solidFill>
                  <a:srgbClr val="48231E"/>
                </a:solidFill>
                <a:cs typeface="Tahoma" panose="020B0604030504040204" pitchFamily="34" charset="0"/>
              </a:rPr>
              <a:t>Paul travels to </a:t>
            </a:r>
            <a:r>
              <a:rPr lang="en-US" altLang="en-US" sz="2800" b="1" dirty="0">
                <a:solidFill>
                  <a:srgbClr val="48231E"/>
                </a:solidFill>
                <a:cs typeface="Tahoma" panose="020B0604030504040204" pitchFamily="34" charset="0"/>
              </a:rPr>
              <a:t>Corinth</a:t>
            </a:r>
            <a:r>
              <a:rPr lang="en-US" altLang="en-US" sz="2800" dirty="0">
                <a:solidFill>
                  <a:srgbClr val="48231E"/>
                </a:solidFill>
                <a:cs typeface="Tahoma" panose="020B0604030504040204" pitchFamily="34" charset="0"/>
              </a:rPr>
              <a:t>, where Silas and Timothy eventually catch up (</a:t>
            </a:r>
            <a:r>
              <a:rPr lang="en-US" altLang="en-US" sz="2800" b="1" dirty="0">
                <a:solidFill>
                  <a:srgbClr val="964D2C"/>
                </a:solidFill>
                <a:cs typeface="Tahoma" panose="020B0604030504040204" pitchFamily="34" charset="0"/>
              </a:rPr>
              <a:t>18:1-5</a:t>
            </a:r>
            <a:r>
              <a:rPr lang="en-US" altLang="en-US" sz="28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800" b="1" dirty="0">
                <a:solidFill>
                  <a:srgbClr val="964D2C"/>
                </a:solidFill>
                <a:cs typeface="Tahoma" panose="020B0604030504040204" pitchFamily="34" charset="0"/>
              </a:rPr>
              <a:t>AD 51-53 </a:t>
            </a:r>
            <a:r>
              <a:rPr lang="en-US" altLang="en-US" sz="2800" dirty="0">
                <a:solidFill>
                  <a:srgbClr val="48231E"/>
                </a:solidFill>
                <a:cs typeface="Tahoma" panose="020B0604030504040204" pitchFamily="34" charset="0"/>
              </a:rPr>
              <a:t>– Paul is emboldened in part by the good report from the Thessalonians, </a:t>
            </a:r>
            <a:r>
              <a:rPr lang="en-US" altLang="en-US" sz="2800" i="1" u="sng" dirty="0">
                <a:solidFill>
                  <a:srgbClr val="48231E"/>
                </a:solidFill>
                <a:cs typeface="Tahoma" panose="020B0604030504040204" pitchFamily="34" charset="0"/>
              </a:rPr>
              <a:t>writes the </a:t>
            </a:r>
            <a:r>
              <a:rPr lang="en-US" altLang="en-US" sz="2800" b="1" i="1" u="sng" dirty="0">
                <a:solidFill>
                  <a:srgbClr val="964D2C"/>
                </a:solidFill>
                <a:cs typeface="Tahoma" panose="020B0604030504040204" pitchFamily="34" charset="0"/>
              </a:rPr>
              <a:t>first epistle to the Thessalonians</a:t>
            </a:r>
            <a:r>
              <a:rPr lang="en-US" altLang="en-US" sz="2800" dirty="0">
                <a:solidFill>
                  <a:srgbClr val="48231E"/>
                </a:solidFill>
                <a:cs typeface="Tahoma" panose="020B0604030504040204" pitchFamily="34" charset="0"/>
              </a:rPr>
              <a:t>, and strengthens his claims for Jesus as the Messiah in </a:t>
            </a:r>
            <a:r>
              <a:rPr lang="en-US" altLang="en-US" sz="2800" b="1" dirty="0">
                <a:solidFill>
                  <a:srgbClr val="48231E"/>
                </a:solidFill>
                <a:cs typeface="Tahoma" panose="020B0604030504040204" pitchFamily="34" charset="0"/>
              </a:rPr>
              <a:t>Corinth</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18:5; 1 Thessalonians 3:6-9</a:t>
            </a:r>
            <a:r>
              <a:rPr lang="en-US" altLang="en-US" sz="2800" dirty="0">
                <a:solidFill>
                  <a:srgbClr val="48231E"/>
                </a:solidFill>
                <a:cs typeface="Tahoma" panose="020B0604030504040204" pitchFamily="34" charset="0"/>
              </a:rPr>
              <a:t>).</a:t>
            </a:r>
          </a:p>
          <a:p>
            <a:pPr eaLnBrk="1" hangingPunct="1">
              <a:spcBef>
                <a:spcPts val="600"/>
              </a:spcBef>
              <a:buClr>
                <a:srgbClr val="61625E"/>
              </a:buClr>
              <a:buFont typeface="Arial" panose="020B0604020202020204" pitchFamily="34" charset="0"/>
              <a:buChar char="•"/>
            </a:pPr>
            <a:r>
              <a:rPr lang="en-US" altLang="en-US" sz="2800" dirty="0">
                <a:solidFill>
                  <a:srgbClr val="48231E"/>
                </a:solidFill>
                <a:cs typeface="Tahoma" panose="020B0604030504040204" pitchFamily="34" charset="0"/>
              </a:rPr>
              <a:t>Others have suggested that Timothy made a separate trip to Thessalonica to check on them, instead of checking on them before coming to Corinth.  It is difficult to know for 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fade">
                                      <p:cBhvr>
                                        <p:cTn id="11" dur="500"/>
                                        <p:tgtEl>
                                          <p:spTgt spid="1331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fade">
                                      <p:cBhvr>
                                        <p:cTn id="15" dur="500"/>
                                        <p:tgtEl>
                                          <p:spTgt spid="133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4">
                                            <p:txEl>
                                              <p:pRg st="3" end="3"/>
                                            </p:txEl>
                                          </p:spTgt>
                                        </p:tgtEl>
                                        <p:attrNameLst>
                                          <p:attrName>style.visibility</p:attrName>
                                        </p:attrNameLst>
                                      </p:cBhvr>
                                      <p:to>
                                        <p:strVal val="visible"/>
                                      </p:to>
                                    </p:set>
                                    <p:animEffect transition="in" filter="fade">
                                      <p:cBhvr>
                                        <p:cTn id="20" dur="500"/>
                                        <p:tgtEl>
                                          <p:spTgt spid="13314">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314">
                                            <p:txEl>
                                              <p:pRg st="4" end="4"/>
                                            </p:txEl>
                                          </p:spTgt>
                                        </p:tgtEl>
                                        <p:attrNameLst>
                                          <p:attrName>style.visibility</p:attrName>
                                        </p:attrNameLst>
                                      </p:cBhvr>
                                      <p:to>
                                        <p:strVal val="visible"/>
                                      </p:to>
                                    </p:set>
                                    <p:animEffect transition="in" filter="fade">
                                      <p:cBhvr>
                                        <p:cTn id="24" dur="500"/>
                                        <p:tgtEl>
                                          <p:spTgt spid="1331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314">
                                            <p:txEl>
                                              <p:pRg st="5" end="5"/>
                                            </p:txEl>
                                          </p:spTgt>
                                        </p:tgtEl>
                                        <p:attrNameLst>
                                          <p:attrName>style.visibility</p:attrName>
                                        </p:attrNameLst>
                                      </p:cBhvr>
                                      <p:to>
                                        <p:strVal val="visible"/>
                                      </p:to>
                                    </p:set>
                                    <p:animEffect transition="in" filter="fade">
                                      <p:cBhvr>
                                        <p:cTn id="29"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7312B1A4-A8E1-404F-98D9-7C0B544EEA52}"/>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“First Gave Themselves to the Lord”</a:t>
            </a:r>
          </a:p>
        </p:txBody>
      </p:sp>
      <p:sp>
        <p:nvSpPr>
          <p:cNvPr id="18435" name="Text Box 2">
            <a:extLst>
              <a:ext uri="{FF2B5EF4-FFF2-40B4-BE49-F238E27FC236}">
                <a16:creationId xmlns:a16="http://schemas.microsoft.com/office/drawing/2014/main" id="{487B1410-100E-47EA-B2C4-92662184FED8}"/>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altLang="en-US" sz="2800" i="1" dirty="0">
                <a:solidFill>
                  <a:srgbClr val="48231E"/>
                </a:solidFill>
                <a:cs typeface="Tahoma" panose="020B0604030504040204" pitchFamily="34" charset="0"/>
              </a:rPr>
              <a:t>But </a:t>
            </a:r>
            <a:r>
              <a:rPr lang="en-US" altLang="en-US" sz="2800" b="1" i="1" dirty="0">
                <a:solidFill>
                  <a:srgbClr val="48231E"/>
                </a:solidFill>
                <a:cs typeface="Tahoma" panose="020B0604030504040204" pitchFamily="34" charset="0"/>
              </a:rPr>
              <a:t>concerning </a:t>
            </a:r>
            <a:r>
              <a:rPr lang="en-US" altLang="en-US" sz="2800" b="1" i="1" u="sng" dirty="0">
                <a:solidFill>
                  <a:srgbClr val="48231E"/>
                </a:solidFill>
                <a:cs typeface="Tahoma" panose="020B0604030504040204" pitchFamily="34" charset="0"/>
              </a:rPr>
              <a:t>brotherly love</a:t>
            </a:r>
            <a:r>
              <a:rPr lang="en-US" altLang="en-US" sz="2800" b="1" i="1" dirty="0">
                <a:solidFill>
                  <a:srgbClr val="48231E"/>
                </a:solidFill>
                <a:cs typeface="Tahoma" panose="020B0604030504040204" pitchFamily="34" charset="0"/>
              </a:rPr>
              <a:t> </a:t>
            </a:r>
            <a:r>
              <a:rPr lang="en-US" altLang="en-US" sz="2800" i="1" dirty="0">
                <a:solidFill>
                  <a:srgbClr val="48231E"/>
                </a:solidFill>
                <a:cs typeface="Tahoma" panose="020B0604030504040204" pitchFamily="34" charset="0"/>
              </a:rPr>
              <a:t>you have no need that I should write to you, for you yourselves are taught by God</a:t>
            </a:r>
            <a:r>
              <a:rPr lang="en-US" altLang="en-US" sz="2800" b="1" i="1" dirty="0">
                <a:solidFill>
                  <a:srgbClr val="48231E"/>
                </a:solidFill>
                <a:cs typeface="Tahoma" panose="020B0604030504040204" pitchFamily="34" charset="0"/>
              </a:rPr>
              <a:t> to </a:t>
            </a:r>
            <a:r>
              <a:rPr lang="en-US" altLang="en-US" sz="2800" b="1" i="1" u="sng" dirty="0">
                <a:solidFill>
                  <a:srgbClr val="48231E"/>
                </a:solidFill>
                <a:cs typeface="Tahoma" panose="020B0604030504040204" pitchFamily="34" charset="0"/>
              </a:rPr>
              <a:t>love one another</a:t>
            </a:r>
            <a:r>
              <a:rPr lang="en-US" altLang="en-US" sz="2800" i="1" dirty="0">
                <a:solidFill>
                  <a:srgbClr val="48231E"/>
                </a:solidFill>
                <a:cs typeface="Tahoma" panose="020B0604030504040204" pitchFamily="34" charset="0"/>
              </a:rPr>
              <a:t>; and indeed you do so </a:t>
            </a:r>
            <a:r>
              <a:rPr lang="en-US" altLang="en-US" sz="2800" b="1" i="1" dirty="0">
                <a:solidFill>
                  <a:srgbClr val="48231E"/>
                </a:solidFill>
                <a:cs typeface="Tahoma" panose="020B0604030504040204" pitchFamily="34" charset="0"/>
              </a:rPr>
              <a:t>toward </a:t>
            </a:r>
            <a:r>
              <a:rPr lang="en-US" altLang="en-US" sz="2800" b="1" i="1" u="sng" dirty="0">
                <a:solidFill>
                  <a:srgbClr val="48231E"/>
                </a:solidFill>
                <a:cs typeface="Tahoma" panose="020B0604030504040204" pitchFamily="34" charset="0"/>
              </a:rPr>
              <a:t>all the brethren</a:t>
            </a:r>
            <a:r>
              <a:rPr lang="en-US" altLang="en-US" sz="2800" b="1" i="1" dirty="0">
                <a:solidFill>
                  <a:srgbClr val="48231E"/>
                </a:solidFill>
                <a:cs typeface="Tahoma" panose="020B0604030504040204" pitchFamily="34" charset="0"/>
              </a:rPr>
              <a:t> who are in </a:t>
            </a:r>
            <a:r>
              <a:rPr lang="en-US" altLang="en-US" sz="2800" b="1" i="1" u="sng" dirty="0">
                <a:solidFill>
                  <a:srgbClr val="48231E"/>
                </a:solidFill>
                <a:cs typeface="Tahoma" panose="020B0604030504040204" pitchFamily="34" charset="0"/>
              </a:rPr>
              <a:t>all Macedonia</a:t>
            </a:r>
            <a:r>
              <a:rPr lang="en-US" altLang="en-US" sz="2800" i="1" dirty="0">
                <a:solidFill>
                  <a:srgbClr val="48231E"/>
                </a:solidFill>
                <a:cs typeface="Tahoma" panose="020B0604030504040204" pitchFamily="34" charset="0"/>
              </a:rPr>
              <a:t>. </a:t>
            </a:r>
            <a:r>
              <a:rPr lang="en-US" sz="2800" i="1" dirty="0">
                <a:solidFill>
                  <a:srgbClr val="48231E"/>
                </a:solidFill>
                <a:cs typeface="Tahoma" pitchFamily="34" charset="0"/>
              </a:rPr>
              <a:t>But we urge you, brethren, that </a:t>
            </a:r>
            <a:r>
              <a:rPr lang="en-US" sz="2800" b="1" i="1" dirty="0">
                <a:solidFill>
                  <a:srgbClr val="48231E"/>
                </a:solidFill>
                <a:cs typeface="Tahoma" pitchFamily="34" charset="0"/>
              </a:rPr>
              <a:t>you increase more and more</a:t>
            </a:r>
            <a:r>
              <a:rPr lang="en-US" sz="2800" i="1" dirty="0">
                <a:solidFill>
                  <a:srgbClr val="48231E"/>
                </a:solidFill>
                <a:cs typeface="Tahoma" pitchFamily="34" charset="0"/>
              </a:rPr>
              <a:t>; that you also aspire to lead a </a:t>
            </a:r>
            <a:r>
              <a:rPr lang="en-US" sz="2800" b="1" i="1" dirty="0">
                <a:solidFill>
                  <a:srgbClr val="48231E"/>
                </a:solidFill>
                <a:cs typeface="Tahoma" pitchFamily="34" charset="0"/>
              </a:rPr>
              <a:t>quiet life</a:t>
            </a:r>
            <a:r>
              <a:rPr lang="en-US" sz="2800" i="1" dirty="0">
                <a:solidFill>
                  <a:srgbClr val="48231E"/>
                </a:solidFill>
                <a:cs typeface="Tahoma" pitchFamily="34" charset="0"/>
              </a:rPr>
              <a:t>, to mind your own business, and </a:t>
            </a:r>
            <a:r>
              <a:rPr lang="en-US" sz="2800" b="1" i="1" dirty="0">
                <a:solidFill>
                  <a:srgbClr val="48231E"/>
                </a:solidFill>
                <a:cs typeface="Tahoma" pitchFamily="34" charset="0"/>
              </a:rPr>
              <a:t>to work </a:t>
            </a:r>
            <a:r>
              <a:rPr lang="en-US" sz="2800" i="1" dirty="0">
                <a:solidFill>
                  <a:srgbClr val="48231E"/>
                </a:solidFill>
                <a:cs typeface="Tahoma" pitchFamily="34" charset="0"/>
              </a:rPr>
              <a:t>with your own hands, as </a:t>
            </a:r>
            <a:r>
              <a:rPr lang="en-US" sz="2800" b="1" i="1" dirty="0">
                <a:solidFill>
                  <a:srgbClr val="48231E"/>
                </a:solidFill>
                <a:cs typeface="Tahoma" pitchFamily="34" charset="0"/>
              </a:rPr>
              <a:t>we commanded you</a:t>
            </a:r>
            <a:r>
              <a:rPr lang="en-US" sz="2800" i="1" dirty="0">
                <a:solidFill>
                  <a:srgbClr val="48231E"/>
                </a:solidFill>
                <a:cs typeface="Tahoma" pitchFamily="34" charset="0"/>
              </a:rPr>
              <a:t>, </a:t>
            </a:r>
            <a:r>
              <a:rPr lang="en-US" sz="2800" b="1" i="1" u="sng" dirty="0">
                <a:solidFill>
                  <a:srgbClr val="48231E"/>
                </a:solidFill>
                <a:cs typeface="Tahoma" pitchFamily="34" charset="0"/>
              </a:rPr>
              <a:t>that</a:t>
            </a:r>
            <a:r>
              <a:rPr lang="en-US" sz="2800" i="1" dirty="0">
                <a:solidFill>
                  <a:srgbClr val="48231E"/>
                </a:solidFill>
                <a:cs typeface="Tahoma" pitchFamily="34" charset="0"/>
              </a:rPr>
              <a:t> you may </a:t>
            </a:r>
            <a:r>
              <a:rPr lang="en-US" sz="2800" b="1" i="1" dirty="0">
                <a:solidFill>
                  <a:srgbClr val="48231E"/>
                </a:solidFill>
                <a:cs typeface="Tahoma" pitchFamily="34" charset="0"/>
              </a:rPr>
              <a:t>walk properly toward those who are outside</a:t>
            </a:r>
            <a:r>
              <a:rPr lang="en-US" sz="2800" i="1" dirty="0">
                <a:solidFill>
                  <a:srgbClr val="48231E"/>
                </a:solidFill>
                <a:cs typeface="Tahoma" pitchFamily="34" charset="0"/>
              </a:rPr>
              <a:t>, </a:t>
            </a:r>
            <a:r>
              <a:rPr lang="en-US" sz="2800" b="1" i="1" u="sng" dirty="0">
                <a:solidFill>
                  <a:srgbClr val="48231E"/>
                </a:solidFill>
                <a:cs typeface="Tahoma" pitchFamily="34" charset="0"/>
              </a:rPr>
              <a:t>and that </a:t>
            </a:r>
            <a:r>
              <a:rPr lang="en-US" sz="2800" i="1" dirty="0">
                <a:solidFill>
                  <a:srgbClr val="48231E"/>
                </a:solidFill>
                <a:cs typeface="Tahoma" pitchFamily="34" charset="0"/>
              </a:rPr>
              <a:t>you may </a:t>
            </a:r>
            <a:r>
              <a:rPr lang="en-US" sz="2800" b="1" i="1" dirty="0">
                <a:solidFill>
                  <a:srgbClr val="48231E"/>
                </a:solidFill>
                <a:cs typeface="Tahoma" pitchFamily="34" charset="0"/>
              </a:rPr>
              <a:t>lack nothing</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4:9-12</a:t>
            </a:r>
            <a:r>
              <a:rPr lang="en-US" sz="2800" dirty="0">
                <a:solidFill>
                  <a:srgbClr val="48231E"/>
                </a:solidFill>
                <a:cs typeface="Tahoma" pitchFamily="34" charset="0"/>
              </a:rPr>
              <a:t>)</a:t>
            </a:r>
          </a:p>
          <a:p>
            <a:pPr marL="514350" indent="-514350" eaLnBrk="1" hangingPunct="1">
              <a:spcBef>
                <a:spcPts val="600"/>
              </a:spcBef>
              <a:buClr>
                <a:srgbClr val="61625E"/>
              </a:buClr>
              <a:buFont typeface="+mj-lt"/>
              <a:buAutoNum type="arabicPeriod" startAt="9"/>
              <a:defRPr/>
            </a:pPr>
            <a:r>
              <a:rPr lang="en-US" sz="2800" i="1" dirty="0">
                <a:solidFill>
                  <a:srgbClr val="5F5F5F"/>
                </a:solidFill>
                <a:cs typeface="Tahoma" pitchFamily="34" charset="0"/>
              </a:rPr>
              <a:t>[Larry] </a:t>
            </a:r>
            <a:r>
              <a:rPr lang="en-US" sz="2800" dirty="0">
                <a:solidFill>
                  <a:srgbClr val="48231E"/>
                </a:solidFill>
                <a:cs typeface="Tahoma" pitchFamily="34" charset="0"/>
              </a:rPr>
              <a:t>How might the Thessalonians have demonstrated love </a:t>
            </a:r>
            <a:r>
              <a:rPr lang="en-US" sz="2800" i="1" dirty="0">
                <a:solidFill>
                  <a:srgbClr val="48231E"/>
                </a:solidFill>
                <a:cs typeface="Tahoma" pitchFamily="34" charset="0"/>
              </a:rPr>
              <a:t>“toward all the brethren who are in Macedonia”</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b="1" i="1" dirty="0">
                <a:solidFill>
                  <a:srgbClr val="48231E"/>
                </a:solidFill>
                <a:cs typeface="Tahoma" pitchFamily="34" charset="0"/>
              </a:rPr>
              <a:t>Benevolence</a:t>
            </a:r>
            <a:r>
              <a:rPr lang="en-US" sz="2800" dirty="0">
                <a:solidFill>
                  <a:srgbClr val="48231E"/>
                </a:solidFill>
                <a:cs typeface="Tahoma" pitchFamily="34" charset="0"/>
              </a:rPr>
              <a:t> –</a:t>
            </a:r>
            <a:r>
              <a:rPr lang="en-US" sz="2800" dirty="0">
                <a:solidFill>
                  <a:srgbClr val="964D2C"/>
                </a:solidFill>
                <a:cs typeface="Tahoma" pitchFamily="34" charset="0"/>
              </a:rPr>
              <a:t> </a:t>
            </a:r>
            <a:r>
              <a:rPr lang="en-US" sz="2800" b="1" dirty="0">
                <a:solidFill>
                  <a:srgbClr val="964D2C"/>
                </a:solidFill>
                <a:cs typeface="Tahoma" pitchFamily="34" charset="0"/>
              </a:rPr>
              <a:t>2 Corinthians 8:1-5; 9:1-5</a:t>
            </a:r>
          </a:p>
          <a:p>
            <a:pPr marL="461963" indent="-461963" eaLnBrk="1" hangingPunct="1">
              <a:spcBef>
                <a:spcPts val="600"/>
              </a:spcBef>
              <a:buClr>
                <a:srgbClr val="61625E"/>
              </a:buClr>
              <a:buFont typeface="Arial" pitchFamily="34" charset="0"/>
              <a:buChar char="•"/>
              <a:defRPr/>
            </a:pPr>
            <a:r>
              <a:rPr lang="en-US" sz="2800" b="1" i="1" dirty="0">
                <a:solidFill>
                  <a:srgbClr val="48231E"/>
                </a:solidFill>
                <a:cs typeface="Tahoma" pitchFamily="34" charset="0"/>
              </a:rPr>
              <a:t>Evangelism</a:t>
            </a:r>
            <a:r>
              <a:rPr lang="en-US" sz="2800" dirty="0">
                <a:solidFill>
                  <a:srgbClr val="48231E"/>
                </a:solidFill>
                <a:cs typeface="Tahoma" pitchFamily="34" charset="0"/>
              </a:rPr>
              <a:t> – </a:t>
            </a:r>
            <a:r>
              <a:rPr lang="en-US" sz="2800" b="1" dirty="0">
                <a:solidFill>
                  <a:srgbClr val="964D2C"/>
                </a:solidFill>
                <a:cs typeface="Tahoma" pitchFamily="34" charset="0"/>
              </a:rPr>
              <a:t>1 Thessalonians 1:8; John 21:15-17</a:t>
            </a:r>
          </a:p>
          <a:p>
            <a:pPr marL="457200" indent="-457200" eaLnBrk="1" hangingPunct="1">
              <a:spcBef>
                <a:spcPts val="600"/>
              </a:spcBef>
              <a:buClr>
                <a:srgbClr val="61625E"/>
              </a:buClr>
              <a:buFont typeface="Arial" panose="020B0604020202020204" pitchFamily="34" charset="0"/>
              <a:buChar char="•"/>
              <a:defRPr/>
            </a:pPr>
            <a:r>
              <a:rPr lang="en-US" sz="2800" dirty="0">
                <a:solidFill>
                  <a:srgbClr val="48231E"/>
                </a:solidFill>
                <a:cs typeface="Tahoma" pitchFamily="34" charset="0"/>
              </a:rPr>
              <a:t>Success  in these was coupled to quiet, diligent, thoughtful, mature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500"/>
                                        <p:tgtEl>
                                          <p:spTgt spid="14338">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8D21ACC3-37A9-432E-AF19-6AA79209C868}"/>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The Sorrow of Ignorance</a:t>
            </a:r>
          </a:p>
        </p:txBody>
      </p:sp>
      <p:sp>
        <p:nvSpPr>
          <p:cNvPr id="32771" name="Text Box 2">
            <a:extLst>
              <a:ext uri="{FF2B5EF4-FFF2-40B4-BE49-F238E27FC236}">
                <a16:creationId xmlns:a16="http://schemas.microsoft.com/office/drawing/2014/main" id="{4A773473-9E30-45FE-90FE-B941D3051F9B}"/>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600"/>
              </a:spcBef>
              <a:buClrTx/>
              <a:buFont typeface="+mj-lt"/>
              <a:buAutoNum type="arabicPeriod" startAt="10"/>
              <a:defRPr/>
            </a:pPr>
            <a:r>
              <a:rPr lang="en-US" sz="2800" i="1" dirty="0">
                <a:solidFill>
                  <a:srgbClr val="5F5F5F"/>
                </a:solidFill>
                <a:cs typeface="Tahoma" pitchFamily="34" charset="0"/>
              </a:rPr>
              <a:t>[Chris Z.] </a:t>
            </a:r>
            <a:r>
              <a:rPr lang="en-US" sz="2800" dirty="0">
                <a:solidFill>
                  <a:srgbClr val="48231E"/>
                </a:solidFill>
                <a:cs typeface="Tahoma" pitchFamily="34" charset="0"/>
              </a:rPr>
              <a:t>Before Paul’s writing, what hope did the Thessalonians have for their brethren, who had died in Christ?</a:t>
            </a:r>
          </a:p>
          <a:p>
            <a:pPr eaLnBrk="1" hangingPunct="1">
              <a:spcBef>
                <a:spcPts val="600"/>
              </a:spcBef>
              <a:buClrTx/>
              <a:defRPr/>
            </a:pPr>
            <a:r>
              <a:rPr lang="en-US" sz="2800" i="1" dirty="0">
                <a:solidFill>
                  <a:srgbClr val="48231E"/>
                </a:solidFill>
                <a:cs typeface="Tahoma" pitchFamily="34" charset="0"/>
              </a:rPr>
              <a:t>But </a:t>
            </a:r>
            <a:r>
              <a:rPr lang="en-US" sz="2800" b="1" i="1" dirty="0">
                <a:solidFill>
                  <a:srgbClr val="48231E"/>
                </a:solidFill>
                <a:cs typeface="Tahoma" pitchFamily="34" charset="0"/>
              </a:rPr>
              <a:t>I do not want you to be </a:t>
            </a:r>
            <a:r>
              <a:rPr lang="en-US" sz="2800" b="1" i="1" baseline="30000" dirty="0">
                <a:solidFill>
                  <a:srgbClr val="964D2C"/>
                </a:solidFill>
                <a:uFill>
                  <a:solidFill>
                    <a:srgbClr val="964D2C"/>
                  </a:solidFill>
                </a:uFill>
                <a:cs typeface="Tahoma" pitchFamily="34" charset="0"/>
              </a:rPr>
              <a:t>1</a:t>
            </a:r>
            <a:r>
              <a:rPr lang="en-US" sz="2800" b="1" i="1" u="sng" dirty="0">
                <a:solidFill>
                  <a:srgbClr val="48231E"/>
                </a:solidFill>
                <a:cs typeface="Tahoma" pitchFamily="34" charset="0"/>
              </a:rPr>
              <a:t>ignorant</a:t>
            </a:r>
            <a:r>
              <a:rPr lang="en-US" sz="2800" i="1" dirty="0">
                <a:solidFill>
                  <a:srgbClr val="48231E"/>
                </a:solidFill>
                <a:cs typeface="Tahoma" pitchFamily="34" charset="0"/>
              </a:rPr>
              <a:t>, brethren, concerning those who have </a:t>
            </a:r>
            <a:r>
              <a:rPr lang="en-US" sz="2800" b="1" i="1" dirty="0">
                <a:solidFill>
                  <a:srgbClr val="48231E"/>
                </a:solidFill>
                <a:cs typeface="Tahoma" pitchFamily="34" charset="0"/>
              </a:rPr>
              <a:t>fallen asleep</a:t>
            </a:r>
            <a:r>
              <a:rPr lang="en-US" sz="2800" i="1" dirty="0">
                <a:solidFill>
                  <a:srgbClr val="48231E"/>
                </a:solidFill>
                <a:cs typeface="Tahoma" pitchFamily="34" charset="0"/>
              </a:rPr>
              <a:t>, </a:t>
            </a:r>
            <a:r>
              <a:rPr lang="en-US" sz="2800" b="1" i="1" dirty="0">
                <a:solidFill>
                  <a:srgbClr val="48231E"/>
                </a:solidFill>
                <a:cs typeface="Tahoma" pitchFamily="34" charset="0"/>
              </a:rPr>
              <a:t>lest you </a:t>
            </a:r>
            <a:r>
              <a:rPr lang="en-US" sz="2800" b="1" i="1" baseline="30000" dirty="0">
                <a:solidFill>
                  <a:srgbClr val="964D2C"/>
                </a:solidFill>
                <a:uFill>
                  <a:solidFill>
                    <a:srgbClr val="964D2C"/>
                  </a:solidFill>
                </a:uFill>
                <a:cs typeface="Tahoma" pitchFamily="34" charset="0"/>
              </a:rPr>
              <a:t>3</a:t>
            </a:r>
            <a:r>
              <a:rPr lang="en-US" sz="2800" b="1" i="1" u="sng" dirty="0">
                <a:solidFill>
                  <a:srgbClr val="48231E"/>
                </a:solidFill>
                <a:cs typeface="Tahoma" pitchFamily="34" charset="0"/>
              </a:rPr>
              <a:t>sorrow</a:t>
            </a:r>
            <a:r>
              <a:rPr lang="en-US" sz="2800" b="1" i="1" dirty="0">
                <a:solidFill>
                  <a:srgbClr val="48231E"/>
                </a:solidFill>
                <a:cs typeface="Tahoma" pitchFamily="34" charset="0"/>
              </a:rPr>
              <a:t> as others who have </a:t>
            </a:r>
            <a:r>
              <a:rPr lang="en-US" sz="2800" b="1" i="1" baseline="30000" dirty="0">
                <a:solidFill>
                  <a:srgbClr val="964D2C"/>
                </a:solidFill>
                <a:uFill>
                  <a:solidFill>
                    <a:srgbClr val="964D2C"/>
                  </a:solidFill>
                </a:uFill>
                <a:cs typeface="Tahoma" pitchFamily="34" charset="0"/>
              </a:rPr>
              <a:t>2</a:t>
            </a:r>
            <a:r>
              <a:rPr lang="en-US" sz="2800" b="1" i="1" u="sng" dirty="0">
                <a:solidFill>
                  <a:srgbClr val="48231E"/>
                </a:solidFill>
                <a:cs typeface="Tahoma" pitchFamily="34" charset="0"/>
              </a:rPr>
              <a:t>no hope</a:t>
            </a:r>
            <a:r>
              <a:rPr lang="en-US" sz="2800" i="1" dirty="0">
                <a:solidFill>
                  <a:srgbClr val="48231E"/>
                </a:solidFill>
                <a:cs typeface="Tahoma" pitchFamily="34" charset="0"/>
              </a:rPr>
              <a:t>. For if we believe that Jesus died and rose again, even so God will bring with Him those who sleep in Jesus. For this we say to you by the word of the Lord, that </a:t>
            </a:r>
            <a:r>
              <a:rPr lang="en-US" sz="2800" b="1" i="1" dirty="0">
                <a:solidFill>
                  <a:srgbClr val="48231E"/>
                </a:solidFill>
                <a:cs typeface="Tahoma" pitchFamily="34" charset="0"/>
              </a:rPr>
              <a:t>we who are alive and remain until the coming of the Lord will by no means precede those who are asleep</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4:13-15</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Had no hope – assumed they were dead, gone forever.</a:t>
            </a:r>
          </a:p>
          <a:p>
            <a:pPr marL="342900" indent="-342900" eaLnBrk="1" hangingPunct="1">
              <a:spcBef>
                <a:spcPts val="600"/>
              </a:spcBef>
              <a:buClrTx/>
              <a:buFont typeface="Arial" pitchFamily="34" charset="0"/>
              <a:buChar char="•"/>
              <a:defRPr/>
            </a:pPr>
            <a:r>
              <a:rPr lang="en-US" sz="2800" b="1" i="1" dirty="0">
                <a:solidFill>
                  <a:srgbClr val="48231E"/>
                </a:solidFill>
                <a:cs typeface="Tahoma" pitchFamily="34" charset="0"/>
              </a:rPr>
              <a:t>Progression:</a:t>
            </a:r>
            <a:r>
              <a:rPr lang="en-US" sz="2800" dirty="0">
                <a:solidFill>
                  <a:srgbClr val="48231E"/>
                </a:solidFill>
                <a:cs typeface="Tahoma" pitchFamily="34" charset="0"/>
              </a:rPr>
              <a:t>  Ignorance </a:t>
            </a:r>
            <a:r>
              <a:rPr lang="en-US" sz="2800" dirty="0">
                <a:solidFill>
                  <a:srgbClr val="48231E"/>
                </a:solidFill>
                <a:latin typeface="Arial" panose="020B0604020202020204" pitchFamily="34" charset="0"/>
                <a:cs typeface="Arial" panose="020B0604020202020204" pitchFamily="34" charset="0"/>
              </a:rPr>
              <a:t>→</a:t>
            </a:r>
            <a:r>
              <a:rPr lang="en-US" sz="2800" dirty="0">
                <a:solidFill>
                  <a:srgbClr val="48231E"/>
                </a:solidFill>
                <a:cs typeface="Tahoma" pitchFamily="34" charset="0"/>
              </a:rPr>
              <a:t> Hopelessness </a:t>
            </a:r>
            <a:r>
              <a:rPr lang="en-US" sz="2800" dirty="0">
                <a:solidFill>
                  <a:srgbClr val="48231E"/>
                </a:solidFill>
                <a:latin typeface="Arial" panose="020B0604020202020204" pitchFamily="34" charset="0"/>
                <a:cs typeface="Arial" panose="020B0604020202020204" pitchFamily="34" charset="0"/>
              </a:rPr>
              <a:t>→</a:t>
            </a:r>
            <a:r>
              <a:rPr lang="en-US" sz="2800" dirty="0">
                <a:solidFill>
                  <a:srgbClr val="48231E"/>
                </a:solidFill>
                <a:cs typeface="Tahoma" pitchFamily="34" charset="0"/>
              </a:rPr>
              <a:t> Unnecessary Sorrow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xEl>
                                              <p:pRg st="0" end="0"/>
                                            </p:txEl>
                                          </p:spTgt>
                                        </p:tgtEl>
                                        <p:attrNameLst>
                                          <p:attrName>style.visibility</p:attrName>
                                        </p:attrNameLst>
                                      </p:cBhvr>
                                      <p:to>
                                        <p:strVal val="visible"/>
                                      </p:to>
                                    </p:set>
                                    <p:animEffect transition="in" filter="fade">
                                      <p:cBhvr>
                                        <p:cTn id="17" dur="500"/>
                                        <p:tgtEl>
                                          <p:spTgt spid="17410">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500"/>
                                        <p:tgtEl>
                                          <p:spTgt spid="32771">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Effect transition="in" filter="fade">
                                      <p:cBhvr>
                                        <p:cTn id="25"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227D74DD-3C8A-4AF1-86D6-41755E7E99B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Nature of the Lord’s Return</a:t>
            </a:r>
          </a:p>
        </p:txBody>
      </p:sp>
      <p:sp>
        <p:nvSpPr>
          <p:cNvPr id="38915" name="Text Box 2">
            <a:extLst>
              <a:ext uri="{FF2B5EF4-FFF2-40B4-BE49-F238E27FC236}">
                <a16:creationId xmlns:a16="http://schemas.microsoft.com/office/drawing/2014/main" id="{96159579-BEE0-4387-BBCB-6D28CAA875A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300"/>
              </a:spcBef>
              <a:buClrTx/>
              <a:defRPr/>
            </a:pPr>
            <a:r>
              <a:rPr lang="en-US" sz="2800" i="1" dirty="0">
                <a:solidFill>
                  <a:srgbClr val="48231E"/>
                </a:solidFill>
                <a:cs typeface="Tahoma" pitchFamily="34" charset="0"/>
              </a:rPr>
              <a:t>For </a:t>
            </a:r>
            <a:r>
              <a:rPr lang="en-US" sz="2800" b="1" i="1" dirty="0">
                <a:solidFill>
                  <a:srgbClr val="48231E"/>
                </a:solidFill>
                <a:cs typeface="Tahoma" pitchFamily="34" charset="0"/>
              </a:rPr>
              <a:t>the Lord Himself will descend from heaven with a </a:t>
            </a:r>
            <a:r>
              <a:rPr lang="en-US" sz="2800" b="1" i="1" u="sng" dirty="0">
                <a:solidFill>
                  <a:srgbClr val="48231E"/>
                </a:solidFill>
                <a:cs typeface="Tahoma" pitchFamily="34" charset="0"/>
              </a:rPr>
              <a:t>shout</a:t>
            </a:r>
            <a:r>
              <a:rPr lang="en-US" sz="2800" b="1" i="1" dirty="0">
                <a:solidFill>
                  <a:srgbClr val="48231E"/>
                </a:solidFill>
                <a:cs typeface="Tahoma" pitchFamily="34" charset="0"/>
              </a:rPr>
              <a:t>, with the </a:t>
            </a:r>
            <a:r>
              <a:rPr lang="en-US" sz="2800" b="1" i="1" u="sng" dirty="0">
                <a:solidFill>
                  <a:srgbClr val="48231E"/>
                </a:solidFill>
                <a:cs typeface="Tahoma" pitchFamily="34" charset="0"/>
              </a:rPr>
              <a:t>voice of an archangel</a:t>
            </a:r>
            <a:r>
              <a:rPr lang="en-US" sz="2800" b="1" i="1" dirty="0">
                <a:solidFill>
                  <a:srgbClr val="48231E"/>
                </a:solidFill>
                <a:cs typeface="Tahoma" pitchFamily="34" charset="0"/>
              </a:rPr>
              <a:t>, and with the </a:t>
            </a:r>
            <a:r>
              <a:rPr lang="en-US" sz="2800" b="1" i="1" u="sng" dirty="0">
                <a:solidFill>
                  <a:srgbClr val="48231E"/>
                </a:solidFill>
                <a:cs typeface="Tahoma" pitchFamily="34" charset="0"/>
              </a:rPr>
              <a:t>trumpet of God</a:t>
            </a:r>
            <a:r>
              <a:rPr lang="en-US" sz="2800" i="1" dirty="0">
                <a:solidFill>
                  <a:srgbClr val="48231E"/>
                </a:solidFill>
                <a:cs typeface="Tahoma" pitchFamily="34" charset="0"/>
              </a:rPr>
              <a:t>. And the dead in Christ will rise first. Then we who are alive and remain shall be </a:t>
            </a:r>
            <a:r>
              <a:rPr lang="en-US" sz="2800" b="1" i="1" dirty="0">
                <a:solidFill>
                  <a:srgbClr val="48231E"/>
                </a:solidFill>
                <a:cs typeface="Tahoma" pitchFamily="34" charset="0"/>
              </a:rPr>
              <a:t>caught up together with them </a:t>
            </a:r>
            <a:r>
              <a:rPr lang="en-US" sz="2800" b="1" i="1" u="sng" dirty="0">
                <a:solidFill>
                  <a:srgbClr val="48231E"/>
                </a:solidFill>
                <a:cs typeface="Tahoma" pitchFamily="34" charset="0"/>
              </a:rPr>
              <a:t>in the clouds to meet the Lord in the air</a:t>
            </a:r>
            <a:r>
              <a:rPr lang="en-US" sz="2800" i="1" dirty="0">
                <a:solidFill>
                  <a:srgbClr val="48231E"/>
                </a:solidFill>
                <a:cs typeface="Tahoma" pitchFamily="34" charset="0"/>
              </a:rPr>
              <a:t>. </a:t>
            </a:r>
            <a:r>
              <a:rPr lang="en-US" sz="2800" b="1" i="1" dirty="0">
                <a:solidFill>
                  <a:srgbClr val="48231E"/>
                </a:solidFill>
                <a:cs typeface="Tahoma" pitchFamily="34" charset="0"/>
              </a:rPr>
              <a:t>And thus we shall always be with the Lord.</a:t>
            </a:r>
            <a:r>
              <a:rPr lang="en-US" sz="2800" i="1" dirty="0">
                <a:solidFill>
                  <a:srgbClr val="48231E"/>
                </a:solidFill>
                <a:cs typeface="Tahoma" pitchFamily="34" charset="0"/>
              </a:rPr>
              <a:t> </a:t>
            </a:r>
            <a:r>
              <a:rPr lang="en-US" altLang="en-US" sz="2800" i="1" dirty="0">
                <a:solidFill>
                  <a:srgbClr val="48231E"/>
                </a:solidFill>
                <a:cs typeface="Tahoma" panose="020B0604030504040204" pitchFamily="34" charset="0"/>
              </a:rPr>
              <a:t>Therefore comfort one another with these words.</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4:16-18</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Destroys premillennial notion of a </a:t>
            </a:r>
            <a:r>
              <a:rPr lang="en-US" sz="2800" b="1" i="1" dirty="0">
                <a:solidFill>
                  <a:srgbClr val="48231E"/>
                </a:solidFill>
                <a:cs typeface="Tahoma" pitchFamily="34" charset="0"/>
              </a:rPr>
              <a:t>silent</a:t>
            </a:r>
            <a:r>
              <a:rPr lang="en-US" sz="2800" dirty="0">
                <a:solidFill>
                  <a:srgbClr val="48231E"/>
                </a:solidFill>
                <a:cs typeface="Tahoma" pitchFamily="34" charset="0"/>
              </a:rPr>
              <a:t>, </a:t>
            </a:r>
            <a:r>
              <a:rPr lang="en-US" sz="2800" b="1" i="1" dirty="0">
                <a:solidFill>
                  <a:srgbClr val="48231E"/>
                </a:solidFill>
                <a:cs typeface="Tahoma" pitchFamily="34" charset="0"/>
              </a:rPr>
              <a:t>invisible</a:t>
            </a:r>
            <a:r>
              <a:rPr lang="en-US" sz="2800" dirty="0">
                <a:solidFill>
                  <a:srgbClr val="48231E"/>
                </a:solidFill>
                <a:cs typeface="Tahoma" pitchFamily="34" charset="0"/>
              </a:rPr>
              <a:t> return and an </a:t>
            </a:r>
            <a:r>
              <a:rPr lang="en-US" sz="2800" b="1" i="1" dirty="0">
                <a:solidFill>
                  <a:srgbClr val="48231E"/>
                </a:solidFill>
                <a:cs typeface="Tahoma" pitchFamily="34" charset="0"/>
              </a:rPr>
              <a:t>earthly</a:t>
            </a:r>
            <a:r>
              <a:rPr lang="en-US" sz="2800" dirty="0">
                <a:solidFill>
                  <a:srgbClr val="48231E"/>
                </a:solidFill>
                <a:cs typeface="Tahoma" pitchFamily="34" charset="0"/>
              </a:rPr>
              <a:t> reign in Jerusalem for 1000 years </a:t>
            </a:r>
            <a:r>
              <a:rPr lang="en-US" sz="2800" b="1" i="1" dirty="0">
                <a:solidFill>
                  <a:srgbClr val="48231E"/>
                </a:solidFill>
                <a:cs typeface="Tahoma" pitchFamily="34" charset="0"/>
              </a:rPr>
              <a:t>followed</a:t>
            </a:r>
            <a:r>
              <a:rPr lang="en-US" sz="2800" dirty="0">
                <a:solidFill>
                  <a:srgbClr val="48231E"/>
                </a:solidFill>
                <a:cs typeface="Tahoma" pitchFamily="34" charset="0"/>
              </a:rPr>
              <a:t> by resurrection.</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See also: </a:t>
            </a:r>
            <a:r>
              <a:rPr lang="en-US" sz="2800" b="1" dirty="0">
                <a:solidFill>
                  <a:srgbClr val="964D2C"/>
                </a:solidFill>
                <a:cs typeface="Tahoma" pitchFamily="34" charset="0"/>
              </a:rPr>
              <a:t>Jeremiah 22:24-30; Matthew 1:11-12</a:t>
            </a:r>
            <a:endParaRPr lang="en-US" sz="2800" dirty="0">
              <a:solidFill>
                <a:srgbClr val="48231E"/>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fade">
                                      <p:cBhvr>
                                        <p:cTn id="11" dur="500"/>
                                        <p:tgtEl>
                                          <p:spTgt spid="389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Effect transition="in" filter="fade">
                                      <p:cBhvr>
                                        <p:cTn id="16" dur="5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227D74DD-3C8A-4AF1-86D6-41755E7E99B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Remembering Words of Comfort</a:t>
            </a:r>
          </a:p>
        </p:txBody>
      </p:sp>
      <p:sp>
        <p:nvSpPr>
          <p:cNvPr id="38915" name="Text Box 2">
            <a:extLst>
              <a:ext uri="{FF2B5EF4-FFF2-40B4-BE49-F238E27FC236}">
                <a16:creationId xmlns:a16="http://schemas.microsoft.com/office/drawing/2014/main" id="{96159579-BEE0-4387-BBCB-6D28CAA875A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300"/>
              </a:spcBef>
              <a:buClrTx/>
              <a:defRPr/>
            </a:pPr>
            <a:r>
              <a:rPr lang="en-US" sz="2800" i="1" dirty="0">
                <a:solidFill>
                  <a:srgbClr val="48231E"/>
                </a:solidFill>
                <a:cs typeface="Tahoma" pitchFamily="34" charset="0"/>
              </a:rPr>
              <a:t>For the Lord Himself will descend from heaven with a shout, with the voice of an archangel, and with the trumpet of God. And the dead in Christ will rise first. Then we who are alive and remain shall be caught up together with them in the clouds to meet the Lord in the air. And thus we shall always be with the Lord. </a:t>
            </a:r>
            <a:r>
              <a:rPr lang="en-US" altLang="en-US" sz="2800" b="1" i="1" u="sng" dirty="0">
                <a:solidFill>
                  <a:srgbClr val="48231E"/>
                </a:solidFill>
                <a:cs typeface="Tahoma" panose="020B0604030504040204" pitchFamily="34" charset="0"/>
              </a:rPr>
              <a:t>Therefore</a:t>
            </a:r>
            <a:r>
              <a:rPr lang="en-US" altLang="en-US" sz="2800" b="1" i="1" dirty="0">
                <a:solidFill>
                  <a:srgbClr val="48231E"/>
                </a:solidFill>
                <a:cs typeface="Tahoma" panose="020B0604030504040204" pitchFamily="34" charset="0"/>
              </a:rPr>
              <a:t> </a:t>
            </a:r>
            <a:r>
              <a:rPr lang="en-US" altLang="en-US" sz="2800" b="1" i="1" dirty="0">
                <a:solidFill>
                  <a:srgbClr val="964D2C"/>
                </a:solidFill>
                <a:cs typeface="Tahoma" panose="020B0604030504040204" pitchFamily="34" charset="0"/>
              </a:rPr>
              <a:t>comfort</a:t>
            </a:r>
            <a:r>
              <a:rPr lang="en-US" altLang="en-US" sz="2800" b="1" i="1" dirty="0">
                <a:solidFill>
                  <a:srgbClr val="48231E"/>
                </a:solidFill>
                <a:cs typeface="Tahoma" panose="020B0604030504040204" pitchFamily="34" charset="0"/>
              </a:rPr>
              <a:t> one another </a:t>
            </a:r>
            <a:r>
              <a:rPr lang="en-US" altLang="en-US" sz="2800" b="1" i="1" u="sng" dirty="0">
                <a:solidFill>
                  <a:srgbClr val="48231E"/>
                </a:solidFill>
                <a:cs typeface="Tahoma" panose="020B0604030504040204" pitchFamily="34" charset="0"/>
              </a:rPr>
              <a:t>with these words</a:t>
            </a:r>
            <a:r>
              <a:rPr lang="en-US" altLang="en-US" sz="2800" b="1" i="1" dirty="0">
                <a:solidFill>
                  <a:srgbClr val="48231E"/>
                </a:solidFill>
                <a:cs typeface="Tahoma" panose="020B0604030504040204" pitchFamily="34" charset="0"/>
              </a:rPr>
              <a:t>.</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4:16-18</a:t>
            </a:r>
            <a:r>
              <a:rPr lang="en-US" sz="2800" dirty="0">
                <a:solidFill>
                  <a:srgbClr val="48231E"/>
                </a:solidFill>
                <a:cs typeface="Tahoma" pitchFamily="34" charset="0"/>
              </a:rPr>
              <a:t>)</a:t>
            </a:r>
          </a:p>
          <a:p>
            <a:pPr marL="514350" indent="-514350" eaLnBrk="1" hangingPunct="1">
              <a:spcBef>
                <a:spcPts val="300"/>
              </a:spcBef>
              <a:buClrTx/>
              <a:buFont typeface="+mj-lt"/>
              <a:buAutoNum type="arabicPeriod" startAt="11"/>
              <a:defRPr/>
            </a:pPr>
            <a:r>
              <a:rPr lang="en-US" sz="2800" i="1" dirty="0">
                <a:solidFill>
                  <a:srgbClr val="5F5F5F"/>
                </a:solidFill>
                <a:cs typeface="Tahoma" pitchFamily="34" charset="0"/>
              </a:rPr>
              <a:t>[Dean] </a:t>
            </a:r>
            <a:r>
              <a:rPr lang="en-US" sz="2800" dirty="0">
                <a:solidFill>
                  <a:srgbClr val="48231E"/>
                </a:solidFill>
                <a:cs typeface="Tahoma" pitchFamily="34" charset="0"/>
              </a:rPr>
              <a:t>Why would they need to </a:t>
            </a:r>
            <a:r>
              <a:rPr lang="en-US" sz="2800" i="1" dirty="0">
                <a:solidFill>
                  <a:srgbClr val="48231E"/>
                </a:solidFill>
                <a:cs typeface="Tahoma" pitchFamily="34" charset="0"/>
              </a:rPr>
              <a:t>“comfort one another”</a:t>
            </a:r>
            <a:r>
              <a:rPr lang="en-US" sz="2800" dirty="0">
                <a:solidFill>
                  <a:srgbClr val="48231E"/>
                </a:solidFill>
                <a:cs typeface="Tahoma" pitchFamily="34" charset="0"/>
              </a:rPr>
              <a:t> if they all received the same words?  Lessons?</a:t>
            </a:r>
          </a:p>
          <a:p>
            <a:pPr marL="342900" indent="-342900" eaLnBrk="1" hangingPunct="1">
              <a:spcBef>
                <a:spcPts val="300"/>
              </a:spcBef>
              <a:buClrTx/>
              <a:buFont typeface="Arial" panose="020B0604020202020204" pitchFamily="34" charset="0"/>
              <a:buChar char="•"/>
            </a:pPr>
            <a:r>
              <a:rPr lang="en-US" altLang="en-US" sz="2800" dirty="0">
                <a:solidFill>
                  <a:srgbClr val="48231E"/>
                </a:solidFill>
                <a:cs typeface="Tahoma" panose="020B0604030504040204" pitchFamily="34" charset="0"/>
              </a:rPr>
              <a:t>Proves that knowledge, words can be powerful in changing people, comforting them (</a:t>
            </a:r>
            <a:r>
              <a:rPr lang="en-US" altLang="en-US" sz="2800" b="1" dirty="0">
                <a:solidFill>
                  <a:srgbClr val="964D2C"/>
                </a:solidFill>
                <a:cs typeface="Tahoma" panose="020B0604030504040204" pitchFamily="34" charset="0"/>
              </a:rPr>
              <a:t>1 John 1:4; 2 Timothy 3:16-17</a:t>
            </a:r>
            <a:r>
              <a:rPr lang="en-US" altLang="en-US" sz="2800" dirty="0">
                <a:solidFill>
                  <a:srgbClr val="48231E"/>
                </a:solidFill>
                <a:cs typeface="Tahoma" panose="020B0604030504040204" pitchFamily="34" charset="0"/>
              </a:rPr>
              <a:t>). … How?</a:t>
            </a:r>
          </a:p>
          <a:p>
            <a:pPr marL="342900" indent="-342900" eaLnBrk="1" hangingPunct="1">
              <a:spcBef>
                <a:spcPts val="300"/>
              </a:spcBef>
              <a:buClrTx/>
              <a:buFont typeface="Arial" panose="020B0604020202020204" pitchFamily="34" charset="0"/>
              <a:buChar char="•"/>
            </a:pPr>
            <a:r>
              <a:rPr lang="en-US" sz="2800" b="1" i="1" dirty="0">
                <a:solidFill>
                  <a:srgbClr val="48231E"/>
                </a:solidFill>
                <a:cs typeface="Tahoma" pitchFamily="34" charset="0"/>
              </a:rPr>
              <a:t>Halts Progression:</a:t>
            </a:r>
            <a:r>
              <a:rPr lang="en-US" sz="2800" dirty="0">
                <a:solidFill>
                  <a:srgbClr val="48231E"/>
                </a:solidFill>
                <a:cs typeface="Tahoma" pitchFamily="34" charset="0"/>
              </a:rPr>
              <a:t>  Ignorance </a:t>
            </a:r>
            <a:r>
              <a:rPr lang="en-US" sz="2800" dirty="0">
                <a:solidFill>
                  <a:srgbClr val="48231E"/>
                </a:solidFill>
                <a:latin typeface="Arial" panose="020B0604020202020204" pitchFamily="34" charset="0"/>
              </a:rPr>
              <a:t>→</a:t>
            </a:r>
            <a:r>
              <a:rPr lang="en-US" sz="2800" dirty="0">
                <a:solidFill>
                  <a:srgbClr val="48231E"/>
                </a:solidFill>
                <a:cs typeface="Tahoma" pitchFamily="34" charset="0"/>
              </a:rPr>
              <a:t> Hopelessness </a:t>
            </a:r>
            <a:r>
              <a:rPr lang="en-US" sz="2800" dirty="0">
                <a:solidFill>
                  <a:srgbClr val="48231E"/>
                </a:solidFill>
                <a:latin typeface="Arial" panose="020B0604020202020204" pitchFamily="34" charset="0"/>
              </a:rPr>
              <a:t>→</a:t>
            </a:r>
            <a:r>
              <a:rPr lang="en-US" sz="2800" dirty="0">
                <a:solidFill>
                  <a:srgbClr val="48231E"/>
                </a:solidFill>
                <a:cs typeface="Tahoma" pitchFamily="34" charset="0"/>
              </a:rPr>
              <a:t> Unnecessary Sorrow</a:t>
            </a:r>
            <a:endParaRPr lang="en-US" altLang="en-US" sz="2800" dirty="0">
              <a:solidFill>
                <a:srgbClr val="48231E"/>
              </a:solidFill>
              <a:cs typeface="Tahoma" panose="020B0604030504040204" pitchFamily="34" charset="0"/>
            </a:endParaRPr>
          </a:p>
          <a:p>
            <a:pPr marL="342900" indent="-342900" eaLnBrk="1" hangingPunct="1">
              <a:spcBef>
                <a:spcPts val="300"/>
              </a:spcBef>
              <a:buClrTx/>
              <a:buFont typeface="Arial" panose="020B0604020202020204" pitchFamily="34" charset="0"/>
              <a:buChar char="•"/>
            </a:pPr>
            <a:r>
              <a:rPr lang="en-US" altLang="en-US" sz="2800" dirty="0">
                <a:solidFill>
                  <a:srgbClr val="48231E"/>
                </a:solidFill>
                <a:cs typeface="Tahoma" panose="020B0604030504040204" pitchFamily="34" charset="0"/>
              </a:rPr>
              <a:t>In severe distress, we are all capable of forgetting, needing reminder.</a:t>
            </a:r>
          </a:p>
          <a:p>
            <a:pPr marL="342900" indent="-342900" eaLnBrk="1" hangingPunct="1">
              <a:spcBef>
                <a:spcPts val="300"/>
              </a:spcBef>
              <a:buClrTx/>
              <a:buFont typeface="Arial" panose="020B0604020202020204" pitchFamily="34" charset="0"/>
              <a:buChar char="•"/>
            </a:pPr>
            <a:r>
              <a:rPr lang="en-US" sz="2800" dirty="0">
                <a:solidFill>
                  <a:srgbClr val="48231E"/>
                </a:solidFill>
                <a:cs typeface="Tahoma" panose="020B0604030504040204" pitchFamily="34" charset="0"/>
              </a:rPr>
              <a:t>The strong today may be the weak tomorrow (</a:t>
            </a:r>
            <a:r>
              <a:rPr lang="en-US" sz="2800" b="1" dirty="0">
                <a:solidFill>
                  <a:srgbClr val="964D2C"/>
                </a:solidFill>
                <a:cs typeface="Tahoma" panose="020B0604030504040204" pitchFamily="34" charset="0"/>
              </a:rPr>
              <a:t>Job 4:1-6; Galatians 6:1-2</a:t>
            </a:r>
            <a:r>
              <a:rPr lang="en-US" sz="2800" dirty="0">
                <a:solidFill>
                  <a:srgbClr val="48231E"/>
                </a:solidFill>
                <a:cs typeface="Tahoma" panose="020B0604030504040204" pitchFamily="34" charset="0"/>
              </a:rPr>
              <a:t>).</a:t>
            </a:r>
          </a:p>
        </p:txBody>
      </p:sp>
    </p:spTree>
    <p:extLst>
      <p:ext uri="{BB962C8B-B14F-4D97-AF65-F5344CB8AC3E}">
        <p14:creationId xmlns:p14="http://schemas.microsoft.com/office/powerpoint/2010/main" val="2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fade">
                                      <p:cBhvr>
                                        <p:cTn id="11" dur="500"/>
                                        <p:tgtEl>
                                          <p:spTgt spid="3891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fade">
                                      <p:cBhvr>
                                        <p:cTn id="15" dur="500"/>
                                        <p:tgtEl>
                                          <p:spTgt spid="389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Effect transition="in" filter="fade">
                                      <p:cBhvr>
                                        <p:cTn id="20" dur="500"/>
                                        <p:tgtEl>
                                          <p:spTgt spid="389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Effect transition="in" filter="fade">
                                      <p:cBhvr>
                                        <p:cTn id="25" dur="500"/>
                                        <p:tgtEl>
                                          <p:spTgt spid="389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Effect transition="in" filter="fade">
                                      <p:cBhvr>
                                        <p:cTn id="30" dur="500"/>
                                        <p:tgtEl>
                                          <p:spTgt spid="3891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8915">
                                            <p:txEl>
                                              <p:pRg st="5" end="5"/>
                                            </p:txEl>
                                          </p:spTgt>
                                        </p:tgtEl>
                                        <p:attrNameLst>
                                          <p:attrName>style.visibility</p:attrName>
                                        </p:attrNameLst>
                                      </p:cBhvr>
                                      <p:to>
                                        <p:strVal val="visible"/>
                                      </p:to>
                                    </p:set>
                                    <p:animEffect transition="in" filter="fade">
                                      <p:cBhvr>
                                        <p:cTn id="34"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301B2C7D-8BC9-44EB-AEAC-7DD200415D23}"/>
              </a:ext>
            </a:extLst>
          </p:cNvPr>
          <p:cNvSpPr txBox="1">
            <a:spLocks noChangeArrowheads="1"/>
          </p:cNvSpPr>
          <p:nvPr/>
        </p:nvSpPr>
        <p:spPr bwMode="auto">
          <a:xfrm>
            <a:off x="4879856" y="3721100"/>
            <a:ext cx="6860126"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600"/>
              </a:spcBef>
              <a:spcAft>
                <a:spcPct val="0"/>
              </a:spcAft>
              <a:buClrTx/>
              <a:buSzPct val="100000"/>
              <a:buFont typeface="Times New Roman" panose="02020603050405020304" pitchFamily="18" charset="0"/>
              <a:buNone/>
              <a:tabLst>
                <a:tab pos="0" algn="l"/>
                <a:tab pos="723900" algn="l"/>
                <a:tab pos="1447800" algn="l"/>
                <a:tab pos="2171700" algn="l"/>
                <a:tab pos="2895600" algn="l"/>
                <a:tab pos="3619500" algn="l"/>
                <a:tab pos="4343400" algn="l"/>
                <a:tab pos="5067300" algn="l"/>
              </a:tabLst>
              <a:defRPr/>
            </a:pPr>
            <a:r>
              <a:rPr kumimoji="0" lang="en-US" altLang="en-US" sz="3200" b="0" i="1" u="none" strike="noStrike" kern="1200" cap="none" spc="0" normalizeH="0" baseline="0" noProof="0" dirty="0">
                <a:ln>
                  <a:noFill/>
                </a:ln>
                <a:solidFill>
                  <a:srgbClr val="964D2C"/>
                </a:solidFill>
                <a:effectLst/>
                <a:uLnTx/>
                <a:uFillTx/>
                <a:latin typeface="Candara" panose="020E0502030303020204" pitchFamily="34" charset="0"/>
                <a:ea typeface="+mn-ea"/>
                <a:cs typeface="Tahoma" panose="020B0604030504040204" pitchFamily="34" charset="0"/>
              </a:rPr>
              <a:t>Watch and Be Sober</a:t>
            </a:r>
          </a:p>
        </p:txBody>
      </p:sp>
      <p:sp>
        <p:nvSpPr>
          <p:cNvPr id="7171" name="Text Box 2">
            <a:extLst>
              <a:ext uri="{FF2B5EF4-FFF2-40B4-BE49-F238E27FC236}">
                <a16:creationId xmlns:a16="http://schemas.microsoft.com/office/drawing/2014/main" id="{41D8DE28-1C5E-4F77-ACE4-9C30FD78FE79}"/>
              </a:ext>
            </a:extLst>
          </p:cNvPr>
          <p:cNvSpPr txBox="1">
            <a:spLocks noChangeArrowheads="1"/>
          </p:cNvSpPr>
          <p:nvPr/>
        </p:nvSpPr>
        <p:spPr bwMode="auto">
          <a:xfrm>
            <a:off x="4876800" y="1417638"/>
            <a:ext cx="6858000" cy="230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40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4800" b="0" i="0" u="none" strike="noStrike" kern="1200" cap="none" spc="0" normalizeH="0" baseline="0" noProof="0" dirty="0">
                <a:ln>
                  <a:noFill/>
                </a:ln>
                <a:solidFill>
                  <a:srgbClr val="48231E"/>
                </a:solidFill>
                <a:effectLst/>
                <a:uLnTx/>
                <a:uFillTx/>
                <a:latin typeface="Candara" panose="020E0502030303020204" pitchFamily="34" charset="0"/>
                <a:ea typeface="+mn-ea"/>
                <a:cs typeface="Tunga" panose="020B0502040204020203" pitchFamily="34" charset="0"/>
              </a:rPr>
              <a:t>1 THESSALONIANS 5:1-28</a:t>
            </a:r>
          </a:p>
        </p:txBody>
      </p:sp>
    </p:spTree>
    <p:extLst>
      <p:ext uri="{BB962C8B-B14F-4D97-AF65-F5344CB8AC3E}">
        <p14:creationId xmlns:p14="http://schemas.microsoft.com/office/powerpoint/2010/main" val="30642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83D11D6E-34BB-4399-8875-910D957716C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“Like a Thief in the Night”</a:t>
            </a:r>
          </a:p>
        </p:txBody>
      </p:sp>
      <p:sp>
        <p:nvSpPr>
          <p:cNvPr id="5123" name="Text Box 2">
            <a:extLst>
              <a:ext uri="{FF2B5EF4-FFF2-40B4-BE49-F238E27FC236}">
                <a16:creationId xmlns:a16="http://schemas.microsoft.com/office/drawing/2014/main" id="{95224D48-4E2F-438C-90A7-507A9FAE18F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457200" indent="-457200" eaLnBrk="1" hangingPunct="1">
              <a:spcBef>
                <a:spcPts val="600"/>
              </a:spcBef>
              <a:buClrTx/>
              <a:buFont typeface="+mj-lt"/>
              <a:buAutoNum type="arabicPeriod"/>
            </a:pPr>
            <a:r>
              <a:rPr lang="en-US" sz="2800" i="1" dirty="0">
                <a:solidFill>
                  <a:srgbClr val="5F5F5F"/>
                </a:solidFill>
                <a:cs typeface="Tahoma" pitchFamily="34" charset="0"/>
              </a:rPr>
              <a:t>[Michael V.] </a:t>
            </a:r>
            <a:r>
              <a:rPr lang="en-US" sz="2800" dirty="0">
                <a:solidFill>
                  <a:srgbClr val="48231E"/>
                </a:solidFill>
                <a:cs typeface="Tahoma" pitchFamily="34" charset="0"/>
              </a:rPr>
              <a:t>How is the Lord’s return like a thief and a pregnant woman?</a:t>
            </a:r>
            <a:endParaRPr lang="en-US" altLang="en-US" sz="2800" i="1" dirty="0">
              <a:solidFill>
                <a:srgbClr val="48231E"/>
              </a:solidFill>
              <a:cs typeface="Tahoma" panose="020B0604030504040204" pitchFamily="34" charset="0"/>
            </a:endParaRPr>
          </a:p>
          <a:p>
            <a:pPr eaLnBrk="1" hangingPunct="1">
              <a:spcBef>
                <a:spcPts val="600"/>
              </a:spcBef>
              <a:buClrTx/>
            </a:pPr>
            <a:r>
              <a:rPr lang="en-US" altLang="en-US" sz="2800" i="1" dirty="0">
                <a:solidFill>
                  <a:srgbClr val="48231E"/>
                </a:solidFill>
                <a:cs typeface="Tahoma" panose="020B0604030504040204" pitchFamily="34" charset="0"/>
              </a:rPr>
              <a:t>But concerning the times and the seasons, brethren, you have no need that I should write to you. For you yourselves know perfectly that </a:t>
            </a:r>
            <a:r>
              <a:rPr lang="en-US" altLang="en-US" sz="2800" b="1" i="1" dirty="0">
                <a:solidFill>
                  <a:srgbClr val="48231E"/>
                </a:solidFill>
                <a:cs typeface="Tahoma" panose="020B0604030504040204" pitchFamily="34" charset="0"/>
              </a:rPr>
              <a:t>the day of the Lord so comes </a:t>
            </a:r>
            <a:r>
              <a:rPr lang="en-US" altLang="en-US" sz="2800" b="1" i="1" u="sng" dirty="0">
                <a:solidFill>
                  <a:srgbClr val="48231E"/>
                </a:solidFill>
                <a:cs typeface="Tahoma" panose="020B0604030504040204" pitchFamily="34" charset="0"/>
              </a:rPr>
              <a:t>as a thief in the night</a:t>
            </a:r>
            <a:r>
              <a:rPr lang="en-US" altLang="en-US" sz="2800" i="1" dirty="0">
                <a:solidFill>
                  <a:srgbClr val="48231E"/>
                </a:solidFill>
                <a:cs typeface="Tahoma" panose="020B0604030504040204" pitchFamily="34" charset="0"/>
              </a:rPr>
              <a:t>. For when they say, “Peace and safety!” then </a:t>
            </a:r>
            <a:r>
              <a:rPr lang="en-US" altLang="en-US" sz="2800" b="1" i="1" u="sng" dirty="0">
                <a:solidFill>
                  <a:srgbClr val="48231E"/>
                </a:solidFill>
                <a:cs typeface="Tahoma" panose="020B0604030504040204" pitchFamily="34" charset="0"/>
              </a:rPr>
              <a:t>sudden destruction</a:t>
            </a:r>
            <a:r>
              <a:rPr lang="en-US" altLang="en-US" sz="2800" b="1" i="1" dirty="0">
                <a:solidFill>
                  <a:srgbClr val="48231E"/>
                </a:solidFill>
                <a:cs typeface="Tahoma" panose="020B0604030504040204" pitchFamily="34" charset="0"/>
              </a:rPr>
              <a:t> comes upon them, as labor pains upon a pregnant woman</a:t>
            </a:r>
            <a:r>
              <a:rPr lang="en-US" altLang="en-US" sz="2800" i="1" dirty="0">
                <a:solidFill>
                  <a:srgbClr val="48231E"/>
                </a:solidFill>
                <a:cs typeface="Tahoma" panose="020B0604030504040204" pitchFamily="34" charset="0"/>
              </a:rPr>
              <a:t>. And </a:t>
            </a:r>
            <a:r>
              <a:rPr lang="en-US" altLang="en-US" sz="2800" b="1" i="1" dirty="0">
                <a:solidFill>
                  <a:srgbClr val="48231E"/>
                </a:solidFill>
                <a:cs typeface="Tahoma" panose="020B0604030504040204" pitchFamily="34" charset="0"/>
              </a:rPr>
              <a:t>they shall </a:t>
            </a:r>
            <a:r>
              <a:rPr lang="en-US" altLang="en-US" sz="2800" b="1" i="1" u="sng" dirty="0">
                <a:solidFill>
                  <a:srgbClr val="48231E"/>
                </a:solidFill>
                <a:cs typeface="Tahoma" panose="020B0604030504040204" pitchFamily="34" charset="0"/>
              </a:rPr>
              <a:t>not escape</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5:1-3</a:t>
            </a:r>
            <a:r>
              <a:rPr lang="en-US" altLang="en-US" sz="2800" dirty="0">
                <a:solidFill>
                  <a:srgbClr val="48231E"/>
                </a:solidFill>
                <a:cs typeface="Tahoma" panose="020B0604030504040204" pitchFamily="34" charset="0"/>
              </a:rPr>
              <a:t>)</a:t>
            </a:r>
          </a:p>
          <a:p>
            <a:pPr marL="342900" indent="-342900" eaLnBrk="1" hangingPunct="1">
              <a:spcBef>
                <a:spcPts val="600"/>
              </a:spcBef>
              <a:buClrTx/>
              <a:buFont typeface="Arial" panose="020B0604020202020204" pitchFamily="34" charset="0"/>
              <a:buChar char="•"/>
            </a:pPr>
            <a:r>
              <a:rPr lang="en-US" sz="2800" dirty="0">
                <a:solidFill>
                  <a:srgbClr val="48231E"/>
                </a:solidFill>
                <a:cs typeface="Tahoma" pitchFamily="34" charset="0"/>
              </a:rPr>
              <a:t>It will be destructive, sudden, inevitable – but seem so remote people will procrastinate, forget, or even deny (</a:t>
            </a:r>
            <a:r>
              <a:rPr lang="en-US" sz="2800" b="1" dirty="0">
                <a:solidFill>
                  <a:srgbClr val="964D2C"/>
                </a:solidFill>
                <a:cs typeface="Tahoma" pitchFamily="34" charset="0"/>
              </a:rPr>
              <a:t>Matthew 24:42-25:30; 2 Peter 3:1-10</a:t>
            </a:r>
            <a:r>
              <a:rPr lang="en-US" sz="2800" dirty="0">
                <a:solidFill>
                  <a:srgbClr val="48231E"/>
                </a:solidFill>
                <a:cs typeface="Tahoma" pitchFamily="34" charset="0"/>
              </a:rPr>
              <a:t>).</a:t>
            </a:r>
          </a:p>
          <a:p>
            <a:pPr marL="342900" indent="-342900" eaLnBrk="1" hangingPunct="1">
              <a:spcBef>
                <a:spcPts val="600"/>
              </a:spcBef>
              <a:buClrTx/>
              <a:buFont typeface="Arial" panose="020B0604020202020204" pitchFamily="34" charset="0"/>
              <a:buChar char="•"/>
            </a:pPr>
            <a:r>
              <a:rPr lang="en-US" sz="2800" dirty="0">
                <a:solidFill>
                  <a:srgbClr val="48231E"/>
                </a:solidFill>
                <a:cs typeface="Tahoma" pitchFamily="34" charset="0"/>
              </a:rPr>
              <a:t>Therefore, steadfast vigilance is required on our part …  How?</a:t>
            </a:r>
            <a:endParaRPr lang="en-US" altLang="en-US" sz="2800" dirty="0">
              <a:solidFill>
                <a:srgbClr val="48231E"/>
              </a:solidFill>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500"/>
                                        <p:tgtEl>
                                          <p:spTgt spid="51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500"/>
                                        <p:tgtEl>
                                          <p:spTgt spid="5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500"/>
                                        <p:tgtEl>
                                          <p:spTgt spid="51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83D11D6E-34BB-4399-8875-910D957716C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Light or Darkness?</a:t>
            </a:r>
          </a:p>
        </p:txBody>
      </p:sp>
      <p:sp>
        <p:nvSpPr>
          <p:cNvPr id="5123" name="Text Box 2">
            <a:extLst>
              <a:ext uri="{FF2B5EF4-FFF2-40B4-BE49-F238E27FC236}">
                <a16:creationId xmlns:a16="http://schemas.microsoft.com/office/drawing/2014/main" id="{95224D48-4E2F-438C-90A7-507A9FAE18F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461963" indent="-461963" eaLnBrk="1" hangingPunct="1">
              <a:spcBef>
                <a:spcPts val="600"/>
              </a:spcBef>
              <a:buClr>
                <a:srgbClr val="61625E"/>
              </a:buClr>
              <a:buFont typeface="+mj-lt"/>
              <a:buAutoNum type="arabicPeriod" startAt="2"/>
              <a:defRPr/>
            </a:pPr>
            <a:r>
              <a:rPr lang="en-US" sz="2800" i="1" dirty="0">
                <a:solidFill>
                  <a:srgbClr val="5F5F5F"/>
                </a:solidFill>
                <a:cs typeface="Tahoma" pitchFamily="34" charset="0"/>
              </a:rPr>
              <a:t>[Caleb V.] </a:t>
            </a:r>
            <a:r>
              <a:rPr lang="en-US" sz="2800" dirty="0">
                <a:solidFill>
                  <a:srgbClr val="48231E"/>
                </a:solidFill>
                <a:cs typeface="Tahoma" pitchFamily="34" charset="0"/>
              </a:rPr>
              <a:t>What does it mean to be a </a:t>
            </a:r>
            <a:r>
              <a:rPr lang="en-US" sz="2800" i="1" dirty="0">
                <a:solidFill>
                  <a:srgbClr val="48231E"/>
                </a:solidFill>
                <a:cs typeface="Tahoma" pitchFamily="34" charset="0"/>
              </a:rPr>
              <a:t>“son of light”</a:t>
            </a:r>
            <a:r>
              <a:rPr lang="en-US" sz="2800" dirty="0">
                <a:solidFill>
                  <a:srgbClr val="48231E"/>
                </a:solidFill>
                <a:cs typeface="Tahoma" pitchFamily="34" charset="0"/>
              </a:rPr>
              <a:t> or </a:t>
            </a:r>
            <a:r>
              <a:rPr lang="en-US" sz="2800" i="1" dirty="0">
                <a:solidFill>
                  <a:srgbClr val="48231E"/>
                </a:solidFill>
                <a:cs typeface="Tahoma" pitchFamily="34" charset="0"/>
              </a:rPr>
              <a:t>“son of day”</a:t>
            </a:r>
            <a:r>
              <a:rPr lang="en-US" sz="2800" dirty="0">
                <a:solidFill>
                  <a:srgbClr val="48231E"/>
                </a:solidFill>
                <a:cs typeface="Tahoma" pitchFamily="34" charset="0"/>
              </a:rPr>
              <a:t>?  Contrast this with being a </a:t>
            </a:r>
            <a:r>
              <a:rPr lang="en-US" sz="2800" i="1" dirty="0">
                <a:solidFill>
                  <a:srgbClr val="48231E"/>
                </a:solidFill>
                <a:cs typeface="Tahoma" pitchFamily="34" charset="0"/>
              </a:rPr>
              <a:t>“son of night”</a:t>
            </a:r>
            <a:r>
              <a:rPr lang="en-US" sz="2800" dirty="0">
                <a:solidFill>
                  <a:srgbClr val="48231E"/>
                </a:solidFill>
                <a:cs typeface="Tahoma" pitchFamily="34" charset="0"/>
              </a:rPr>
              <a:t> or </a:t>
            </a:r>
            <a:r>
              <a:rPr lang="en-US" sz="2800" i="1" dirty="0">
                <a:solidFill>
                  <a:srgbClr val="48231E"/>
                </a:solidFill>
                <a:cs typeface="Tahoma" pitchFamily="34" charset="0"/>
              </a:rPr>
              <a:t>“son of darkness”</a:t>
            </a:r>
            <a:r>
              <a:rPr lang="en-US" sz="2800" dirty="0">
                <a:solidFill>
                  <a:srgbClr val="48231E"/>
                </a:solidFill>
                <a:cs typeface="Tahoma" pitchFamily="34" charset="0"/>
              </a:rPr>
              <a:t>.</a:t>
            </a:r>
          </a:p>
          <a:p>
            <a:pPr eaLnBrk="1" hangingPunct="1">
              <a:spcBef>
                <a:spcPts val="600"/>
              </a:spcBef>
              <a:buClrTx/>
            </a:pPr>
            <a:r>
              <a:rPr lang="en-US" altLang="en-US" sz="2800" i="1" dirty="0">
                <a:solidFill>
                  <a:srgbClr val="48231E"/>
                </a:solidFill>
                <a:cs typeface="Tahoma" panose="020B0604030504040204" pitchFamily="34" charset="0"/>
              </a:rPr>
              <a:t>But you, brethren, are </a:t>
            </a:r>
            <a:r>
              <a:rPr lang="en-US" altLang="en-US" sz="2800" b="1" i="1" dirty="0">
                <a:solidFill>
                  <a:srgbClr val="48231E"/>
                </a:solidFill>
                <a:cs typeface="Tahoma" panose="020B0604030504040204" pitchFamily="34" charset="0"/>
              </a:rPr>
              <a:t>not in darkness</a:t>
            </a:r>
            <a:r>
              <a:rPr lang="en-US" altLang="en-US" sz="2800" i="1" dirty="0">
                <a:solidFill>
                  <a:srgbClr val="48231E"/>
                </a:solidFill>
                <a:cs typeface="Tahoma" panose="020B0604030504040204" pitchFamily="34" charset="0"/>
              </a:rPr>
              <a:t>, so that this Day should overtake you as a thief. </a:t>
            </a:r>
            <a:r>
              <a:rPr lang="en-US" altLang="en-US" sz="2800" b="1" i="1" dirty="0">
                <a:solidFill>
                  <a:srgbClr val="48231E"/>
                </a:solidFill>
                <a:cs typeface="Tahoma" panose="020B0604030504040204" pitchFamily="34" charset="0"/>
              </a:rPr>
              <a:t>You are all sons of light and sons of the day. We are not of the night nor of darkness</a:t>
            </a:r>
            <a:r>
              <a:rPr lang="en-US" altLang="en-US" sz="2800" i="1" dirty="0">
                <a:solidFill>
                  <a:srgbClr val="48231E"/>
                </a:solidFill>
                <a:cs typeface="Tahoma" panose="020B0604030504040204" pitchFamily="34" charset="0"/>
              </a:rPr>
              <a:t>. Therefore let us not sleep, as others do, but let us watch and be sober. For those who sleep, sleep at night, and those who get drunk are drunk at night.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5:4-7</a:t>
            </a:r>
            <a:r>
              <a:rPr lang="en-US" altLang="en-US" sz="2800" dirty="0">
                <a:solidFill>
                  <a:srgbClr val="48231E"/>
                </a:solidFill>
                <a:cs typeface="Tahoma" panose="020B0604030504040204" pitchFamily="34" charset="0"/>
              </a:rPr>
              <a: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Take advantage of opportunity now (</a:t>
            </a:r>
            <a:r>
              <a:rPr lang="en-US" sz="2800" b="1" dirty="0">
                <a:solidFill>
                  <a:srgbClr val="964D2C"/>
                </a:solidFill>
                <a:cs typeface="Tahoma" pitchFamily="34" charset="0"/>
              </a:rPr>
              <a:t>John 9:4; Ephesians 5:14-18</a:t>
            </a:r>
            <a:r>
              <a:rPr lang="en-US" sz="2800" dirty="0">
                <a:solidFill>
                  <a:srgbClr val="48231E"/>
                </a:solidFill>
                <a:cs typeface="Tahoma" pitchFamily="34" charset="0"/>
              </a:rPr>
              <a:t>).</a:t>
            </a:r>
          </a:p>
          <a:p>
            <a:pPr marL="342900" indent="-342900" eaLnBrk="1" hangingPunct="1">
              <a:spcBef>
                <a:spcPts val="600"/>
              </a:spcBef>
              <a:buClr>
                <a:srgbClr val="61625E"/>
              </a:buClr>
              <a:buFont typeface="Arial" pitchFamily="34" charset="0"/>
              <a:buChar char="•"/>
              <a:defRPr/>
            </a:pPr>
            <a:r>
              <a:rPr lang="en-US" sz="2800" i="1" dirty="0">
                <a:solidFill>
                  <a:srgbClr val="48231E"/>
                </a:solidFill>
                <a:cs typeface="Tahoma" pitchFamily="34" charset="0"/>
              </a:rPr>
              <a:t>“Sons of the day”</a:t>
            </a:r>
            <a:r>
              <a:rPr lang="en-US" sz="2800" dirty="0">
                <a:solidFill>
                  <a:srgbClr val="48231E"/>
                </a:solidFill>
                <a:cs typeface="Tahoma" pitchFamily="34" charset="0"/>
              </a:rPr>
              <a:t> realize that all is open, obvious before God as in daylight. </a:t>
            </a:r>
          </a:p>
          <a:p>
            <a:pPr marL="342900" indent="-342900" eaLnBrk="1" hangingPunct="1">
              <a:spcBef>
                <a:spcPts val="600"/>
              </a:spcBef>
              <a:buClr>
                <a:srgbClr val="61625E"/>
              </a:buClr>
              <a:buFont typeface="Arial" pitchFamily="34" charset="0"/>
              <a:buChar char="•"/>
              <a:defRPr/>
            </a:pPr>
            <a:r>
              <a:rPr lang="en-US" sz="2800" i="1" dirty="0">
                <a:solidFill>
                  <a:srgbClr val="48231E"/>
                </a:solidFill>
                <a:cs typeface="Tahoma" pitchFamily="34" charset="0"/>
              </a:rPr>
              <a:t>“Sons of the night”</a:t>
            </a:r>
            <a:r>
              <a:rPr lang="en-US" sz="2800" dirty="0">
                <a:solidFill>
                  <a:srgbClr val="48231E"/>
                </a:solidFill>
                <a:cs typeface="Tahoma" pitchFamily="34" charset="0"/>
              </a:rPr>
              <a:t> think their path his hidden, that no one sees their sins (</a:t>
            </a:r>
            <a:r>
              <a:rPr lang="en-US" sz="2800" b="1" dirty="0">
                <a:solidFill>
                  <a:srgbClr val="964D2C"/>
                </a:solidFill>
                <a:cs typeface="Tahoma" pitchFamily="34" charset="0"/>
              </a:rPr>
              <a:t>Isaiah 29:15; 47:10</a:t>
            </a:r>
            <a:r>
              <a:rPr lang="en-US" sz="2800" dirty="0">
                <a:solidFill>
                  <a:srgbClr val="48231E"/>
                </a:solidFill>
                <a:cs typeface="Tahoma" pitchFamily="34" charset="0"/>
              </a:rPr>
              <a: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Avoid works of darkness (</a:t>
            </a:r>
            <a:r>
              <a:rPr lang="en-US" sz="2800" b="1" dirty="0">
                <a:solidFill>
                  <a:srgbClr val="964D2C"/>
                </a:solidFill>
                <a:cs typeface="Tahoma" pitchFamily="34" charset="0"/>
              </a:rPr>
              <a:t>John 3:19-21; Romans 13:12-14; Ephesians 5:5-13</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endParaRPr lang="en-US" sz="2800" b="1" dirty="0">
              <a:solidFill>
                <a:srgbClr val="48231E"/>
              </a:solidFill>
              <a:cs typeface="Tahoma" pitchFamily="34" charset="0"/>
            </a:endParaRPr>
          </a:p>
        </p:txBody>
      </p:sp>
    </p:spTree>
    <p:extLst>
      <p:ext uri="{BB962C8B-B14F-4D97-AF65-F5344CB8AC3E}">
        <p14:creationId xmlns:p14="http://schemas.microsoft.com/office/powerpoint/2010/main" val="14783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500"/>
                                        <p:tgtEl>
                                          <p:spTgt spid="51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500"/>
                                        <p:tgtEl>
                                          <p:spTgt spid="5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500"/>
                                        <p:tgtEl>
                                          <p:spTgt spid="51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500"/>
                                        <p:tgtEl>
                                          <p:spTgt spid="512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123">
                                            <p:txEl>
                                              <p:pRg st="4" end="4"/>
                                            </p:txEl>
                                          </p:spTgt>
                                        </p:tgtEl>
                                        <p:attrNameLst>
                                          <p:attrName>style.visibility</p:attrName>
                                        </p:attrNameLst>
                                      </p:cBhvr>
                                      <p:to>
                                        <p:strVal val="visible"/>
                                      </p:to>
                                    </p:set>
                                    <p:animEffect transition="in" filter="fade">
                                      <p:cBhvr>
                                        <p:cTn id="30" dur="500"/>
                                        <p:tgtEl>
                                          <p:spTgt spid="512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23">
                                            <p:txEl>
                                              <p:pRg st="5" end="5"/>
                                            </p:txEl>
                                          </p:spTgt>
                                        </p:tgtEl>
                                        <p:attrNameLst>
                                          <p:attrName>style.visibility</p:attrName>
                                        </p:attrNameLst>
                                      </p:cBhvr>
                                      <p:to>
                                        <p:strVal val="visible"/>
                                      </p:to>
                                    </p:set>
                                    <p:animEffect transition="in" filter="fade">
                                      <p:cBhvr>
                                        <p:cTn id="35"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83D11D6E-34BB-4399-8875-910D957716C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“Take up the whole armor of God”</a:t>
            </a:r>
          </a:p>
        </p:txBody>
      </p:sp>
      <p:sp>
        <p:nvSpPr>
          <p:cNvPr id="5123" name="Text Box 2">
            <a:extLst>
              <a:ext uri="{FF2B5EF4-FFF2-40B4-BE49-F238E27FC236}">
                <a16:creationId xmlns:a16="http://schemas.microsoft.com/office/drawing/2014/main" id="{95224D48-4E2F-438C-90A7-507A9FAE18F2}"/>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461963" indent="-461963" eaLnBrk="1" hangingPunct="1">
              <a:spcBef>
                <a:spcPts val="600"/>
              </a:spcBef>
              <a:buClr>
                <a:srgbClr val="61625E"/>
              </a:buClr>
              <a:buFont typeface="+mj-lt"/>
              <a:buAutoNum type="arabicPeriod" startAt="3"/>
              <a:defRPr/>
            </a:pPr>
            <a:r>
              <a:rPr lang="en-US" sz="2800" dirty="0">
                <a:solidFill>
                  <a:srgbClr val="48231E"/>
                </a:solidFill>
                <a:cs typeface="Tahoma" pitchFamily="34" charset="0"/>
              </a:rPr>
              <a:t>When does the Christian take off his spiritual armor?</a:t>
            </a:r>
          </a:p>
          <a:p>
            <a:pPr eaLnBrk="1" hangingPunct="1">
              <a:spcBef>
                <a:spcPts val="600"/>
              </a:spcBef>
              <a:buClrTx/>
            </a:pPr>
            <a:r>
              <a:rPr lang="en-US" altLang="en-US" sz="2800" i="1" dirty="0">
                <a:solidFill>
                  <a:srgbClr val="48231E"/>
                </a:solidFill>
                <a:cs typeface="Tahoma" panose="020B0604030504040204" pitchFamily="34" charset="0"/>
              </a:rPr>
              <a:t>But let us who are of the day </a:t>
            </a:r>
            <a:r>
              <a:rPr lang="en-US" altLang="en-US" sz="2800" b="1" i="1" dirty="0">
                <a:solidFill>
                  <a:srgbClr val="48231E"/>
                </a:solidFill>
                <a:cs typeface="Tahoma" panose="020B0604030504040204" pitchFamily="34" charset="0"/>
              </a:rPr>
              <a:t>be sober, putting on the breastplate of faith and love, and as a helmet the hope of salvation</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5:8</a:t>
            </a:r>
            <a:r>
              <a:rPr lang="en-US" altLang="en-US" sz="2800" dirty="0">
                <a:solidFill>
                  <a:srgbClr val="48231E"/>
                </a:solidFill>
                <a:cs typeface="Tahoma" panose="020B0604030504040204" pitchFamily="34" charset="0"/>
              </a:rPr>
              <a: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Armor is required as long as enemy threatens (</a:t>
            </a:r>
            <a:r>
              <a:rPr lang="en-US" sz="2800" b="1" dirty="0">
                <a:solidFill>
                  <a:srgbClr val="964D2C"/>
                </a:solidFill>
                <a:cs typeface="Tahoma" pitchFamily="34" charset="0"/>
              </a:rPr>
              <a:t>1 Peter 5:8-9; Romans 13:12-14; Ephesians 6:10-19</a:t>
            </a:r>
            <a:r>
              <a:rPr lang="en-US" sz="2800" dirty="0">
                <a:solidFill>
                  <a:srgbClr val="48231E"/>
                </a:solidFill>
                <a:cs typeface="Tahoma" pitchFamily="34" charset="0"/>
              </a:rPr>
              <a: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Rest when fighting is over, when we rest in Jesus (</a:t>
            </a:r>
            <a:r>
              <a:rPr lang="en-US" sz="2800" b="1" dirty="0">
                <a:solidFill>
                  <a:srgbClr val="964D2C"/>
                </a:solidFill>
                <a:cs typeface="Tahoma" pitchFamily="34" charset="0"/>
              </a:rPr>
              <a:t>1 Thessalonians 4:14</a:t>
            </a:r>
            <a:r>
              <a:rPr lang="en-US" sz="2800" dirty="0">
                <a:solidFill>
                  <a:srgbClr val="48231E"/>
                </a:solidFill>
                <a:cs typeface="Tahoma" pitchFamily="34" charset="0"/>
              </a:rPr>
              <a: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Armor is provided by God, like what He wears Himself (</a:t>
            </a:r>
            <a:r>
              <a:rPr lang="en-US" sz="2800" b="1" dirty="0">
                <a:solidFill>
                  <a:srgbClr val="964D2C"/>
                </a:solidFill>
                <a:cs typeface="Tahoma" pitchFamily="34" charset="0"/>
              </a:rPr>
              <a:t>Ephesians 6:13; Isaiah 59:16-18</a:t>
            </a:r>
            <a:r>
              <a:rPr lang="en-US" sz="2800" dirty="0">
                <a:solidFill>
                  <a:srgbClr val="48231E"/>
                </a:solidFill>
                <a:cs typeface="Tahoma" pitchFamily="34" charset="0"/>
              </a:rPr>
              <a:t>)!</a:t>
            </a:r>
          </a:p>
        </p:txBody>
      </p:sp>
    </p:spTree>
    <p:extLst>
      <p:ext uri="{BB962C8B-B14F-4D97-AF65-F5344CB8AC3E}">
        <p14:creationId xmlns:p14="http://schemas.microsoft.com/office/powerpoint/2010/main" val="29458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xEl>
                                              <p:pRg st="0" end="0"/>
                                            </p:txEl>
                                          </p:spTgt>
                                        </p:tgtEl>
                                        <p:attrNameLst>
                                          <p:attrName>style.visibility</p:attrName>
                                        </p:attrNameLst>
                                      </p:cBhvr>
                                      <p:to>
                                        <p:strVal val="visible"/>
                                      </p:to>
                                    </p:set>
                                    <p:animEffect transition="in" filter="fade">
                                      <p:cBhvr>
                                        <p:cTn id="27" dur="500"/>
                                        <p:tgtEl>
                                          <p:spTgt spid="5122">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fade">
                                      <p:cBhvr>
                                        <p:cTn id="31"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1C6D869E-9C58-4C07-BB41-4C714A30A172}"/>
              </a:ext>
            </a:extLst>
          </p:cNvPr>
          <p:cNvSpPr txBox="1">
            <a:spLocks noChangeArrowheads="1"/>
          </p:cNvSpPr>
          <p:nvPr/>
        </p:nvSpPr>
        <p:spPr bwMode="auto">
          <a:xfrm>
            <a:off x="230766" y="152400"/>
            <a:ext cx="1173046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“Desire to Depart and Be with Christ”</a:t>
            </a:r>
          </a:p>
        </p:txBody>
      </p:sp>
      <p:sp>
        <p:nvSpPr>
          <p:cNvPr id="18435" name="Text Box 2">
            <a:extLst>
              <a:ext uri="{FF2B5EF4-FFF2-40B4-BE49-F238E27FC236}">
                <a16:creationId xmlns:a16="http://schemas.microsoft.com/office/drawing/2014/main" id="{8352D947-44C3-4A72-B096-D389E5D4E4B8}"/>
              </a:ext>
            </a:extLst>
          </p:cNvPr>
          <p:cNvSpPr txBox="1">
            <a:spLocks noChangeArrowheads="1"/>
          </p:cNvSpPr>
          <p:nvPr/>
        </p:nvSpPr>
        <p:spPr bwMode="auto">
          <a:xfrm>
            <a:off x="228601" y="993776"/>
            <a:ext cx="117348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514350" indent="-514350" eaLnBrk="1" hangingPunct="1">
              <a:spcBef>
                <a:spcPts val="600"/>
              </a:spcBef>
              <a:buClr>
                <a:srgbClr val="61625E"/>
              </a:buClr>
              <a:buFont typeface="+mj-lt"/>
              <a:buAutoNum type="arabicPeriod" startAt="4"/>
              <a:defRPr/>
            </a:pPr>
            <a:r>
              <a:rPr lang="en-US" sz="2800" dirty="0">
                <a:solidFill>
                  <a:srgbClr val="48231E"/>
                </a:solidFill>
                <a:cs typeface="Tahoma" pitchFamily="34" charset="0"/>
              </a:rPr>
              <a:t>How do we </a:t>
            </a:r>
            <a:r>
              <a:rPr lang="en-US" sz="2800" i="1" dirty="0">
                <a:solidFill>
                  <a:srgbClr val="48231E"/>
                </a:solidFill>
                <a:cs typeface="Tahoma" pitchFamily="34" charset="0"/>
              </a:rPr>
              <a:t>“live together with Him”</a:t>
            </a:r>
            <a:r>
              <a:rPr lang="en-US" sz="2800" dirty="0">
                <a:solidFill>
                  <a:srgbClr val="48231E"/>
                </a:solidFill>
                <a:cs typeface="Tahoma" pitchFamily="34" charset="0"/>
              </a:rPr>
              <a:t> with those who </a:t>
            </a:r>
            <a:r>
              <a:rPr lang="en-US" sz="2800" i="1" dirty="0">
                <a:solidFill>
                  <a:srgbClr val="48231E"/>
                </a:solidFill>
                <a:cs typeface="Tahoma" pitchFamily="34" charset="0"/>
              </a:rPr>
              <a:t>“sleep”</a:t>
            </a:r>
            <a:r>
              <a:rPr lang="en-US" sz="2800" dirty="0">
                <a:solidFill>
                  <a:srgbClr val="48231E"/>
                </a:solidFill>
                <a:cs typeface="Tahoma" pitchFamily="34" charset="0"/>
              </a:rPr>
              <a:t> (verse 10)?</a:t>
            </a:r>
          </a:p>
          <a:p>
            <a:pPr marL="0" indent="0" eaLnBrk="1" hangingPunct="1">
              <a:spcBef>
                <a:spcPts val="600"/>
              </a:spcBef>
              <a:buClr>
                <a:srgbClr val="61625E"/>
              </a:buClr>
              <a:defRPr/>
            </a:pPr>
            <a:r>
              <a:rPr lang="en-US" altLang="en-US" sz="2800" i="1" dirty="0">
                <a:solidFill>
                  <a:srgbClr val="48231E"/>
                </a:solidFill>
                <a:cs typeface="Tahoma" panose="020B0604030504040204" pitchFamily="34" charset="0"/>
              </a:rPr>
              <a:t>For God did </a:t>
            </a:r>
            <a:r>
              <a:rPr lang="en-US" altLang="en-US" sz="2800" b="1" i="1" dirty="0">
                <a:solidFill>
                  <a:srgbClr val="48231E"/>
                </a:solidFill>
                <a:cs typeface="Tahoma" panose="020B0604030504040204" pitchFamily="34" charset="0"/>
              </a:rPr>
              <a:t>not appoint us </a:t>
            </a:r>
            <a:r>
              <a:rPr lang="en-US" altLang="en-US" sz="2800" i="1" dirty="0">
                <a:solidFill>
                  <a:srgbClr val="48231E"/>
                </a:solidFill>
                <a:cs typeface="Tahoma" panose="020B0604030504040204" pitchFamily="34" charset="0"/>
              </a:rPr>
              <a:t>to wrath, but to </a:t>
            </a:r>
            <a:r>
              <a:rPr lang="en-US" altLang="en-US" sz="2800" b="1" i="1" dirty="0">
                <a:solidFill>
                  <a:srgbClr val="48231E"/>
                </a:solidFill>
                <a:cs typeface="Tahoma" panose="020B0604030504040204" pitchFamily="34" charset="0"/>
              </a:rPr>
              <a:t>obtain salvation </a:t>
            </a:r>
            <a:r>
              <a:rPr lang="en-US" altLang="en-US" sz="2800" i="1" dirty="0">
                <a:solidFill>
                  <a:srgbClr val="48231E"/>
                </a:solidFill>
                <a:cs typeface="Tahoma" panose="020B0604030504040204" pitchFamily="34" charset="0"/>
              </a:rPr>
              <a:t>through our Lord Jesus Christ, who died for us, that whether we </a:t>
            </a:r>
            <a:r>
              <a:rPr lang="en-US" altLang="en-US" sz="2800" b="1" i="1" dirty="0">
                <a:solidFill>
                  <a:srgbClr val="48231E"/>
                </a:solidFill>
                <a:cs typeface="Tahoma" panose="020B0604030504040204" pitchFamily="34" charset="0"/>
              </a:rPr>
              <a:t>wake or sleep</a:t>
            </a:r>
            <a:r>
              <a:rPr lang="en-US" altLang="en-US" sz="2800" i="1" dirty="0">
                <a:solidFill>
                  <a:srgbClr val="48231E"/>
                </a:solidFill>
                <a:cs typeface="Tahoma" panose="020B0604030504040204" pitchFamily="34" charset="0"/>
              </a:rPr>
              <a:t>, we should </a:t>
            </a:r>
            <a:r>
              <a:rPr lang="en-US" altLang="en-US" sz="2800" b="1" i="1" dirty="0">
                <a:solidFill>
                  <a:srgbClr val="48231E"/>
                </a:solidFill>
                <a:cs typeface="Tahoma" panose="020B0604030504040204" pitchFamily="34" charset="0"/>
              </a:rPr>
              <a:t>live together with Him</a:t>
            </a:r>
            <a:r>
              <a:rPr lang="en-US" altLang="en-US" sz="2800" i="1" dirty="0">
                <a:solidFill>
                  <a:srgbClr val="48231E"/>
                </a:solidFill>
                <a:cs typeface="Tahoma" panose="020B0604030504040204" pitchFamily="34" charset="0"/>
              </a:rPr>
              <a:t>. Therefore </a:t>
            </a:r>
            <a:r>
              <a:rPr lang="en-US" altLang="en-US" sz="2800" b="1" i="1" dirty="0">
                <a:solidFill>
                  <a:srgbClr val="48231E"/>
                </a:solidFill>
                <a:cs typeface="Tahoma" panose="020B0604030504040204" pitchFamily="34" charset="0"/>
              </a:rPr>
              <a:t>comfort each other </a:t>
            </a:r>
            <a:r>
              <a:rPr lang="en-US" altLang="en-US" sz="2800" i="1" dirty="0">
                <a:solidFill>
                  <a:srgbClr val="48231E"/>
                </a:solidFill>
                <a:cs typeface="Tahoma" panose="020B0604030504040204" pitchFamily="34" charset="0"/>
              </a:rPr>
              <a:t>and edify one another, </a:t>
            </a:r>
            <a:r>
              <a:rPr lang="en-US" altLang="en-US" sz="2800" b="1" i="1" dirty="0">
                <a:solidFill>
                  <a:srgbClr val="48231E"/>
                </a:solidFill>
                <a:cs typeface="Tahoma" panose="020B0604030504040204" pitchFamily="34" charset="0"/>
              </a:rPr>
              <a:t>just as you also are doing</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5:9-11</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Condensed summary of </a:t>
            </a:r>
            <a:r>
              <a:rPr lang="en-US" sz="2800" b="1" dirty="0">
                <a:solidFill>
                  <a:srgbClr val="964D2C"/>
                </a:solidFill>
                <a:cs typeface="Tahoma" pitchFamily="34" charset="0"/>
              </a:rPr>
              <a:t>4:15-17</a:t>
            </a:r>
            <a:r>
              <a:rPr lang="en-US" sz="2800" dirty="0">
                <a:solidFill>
                  <a:srgbClr val="48231E"/>
                </a:solidFill>
                <a:cs typeface="Tahoma" pitchFamily="34" charset="0"/>
              </a:rPr>
              <a:t>:  Whether dead or alive, neither state will prevent us from living (future tense) with Christ.</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Sheds no light on state of the dead.</a:t>
            </a:r>
          </a:p>
          <a:p>
            <a:pPr marL="342900" indent="-342900"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Other passages indicate continued consciousness and service after death (</a:t>
            </a:r>
            <a:r>
              <a:rPr lang="en-US" sz="2800" b="1" dirty="0">
                <a:solidFill>
                  <a:srgbClr val="964D2C"/>
                </a:solidFill>
                <a:cs typeface="Tahoma" pitchFamily="34" charset="0"/>
              </a:rPr>
              <a:t>Revelation 7:15; 22:3; Philippians 1:23</a:t>
            </a:r>
            <a:r>
              <a:rPr lang="en-US" sz="2800" dirty="0">
                <a:solidFill>
                  <a:srgbClr val="48231E"/>
                </a:solidFill>
                <a:cs typeface="Tahoma" pitchFamily="34" charset="0"/>
              </a:rPr>
              <a:t>).</a:t>
            </a:r>
          </a:p>
        </p:txBody>
      </p:sp>
    </p:spTree>
    <p:extLst>
      <p:ext uri="{BB962C8B-B14F-4D97-AF65-F5344CB8AC3E}">
        <p14:creationId xmlns:p14="http://schemas.microsoft.com/office/powerpoint/2010/main" val="33796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4">
                                            <p:txEl>
                                              <p:pRg st="0" end="0"/>
                                            </p:txEl>
                                          </p:spTgt>
                                        </p:tgtEl>
                                        <p:attrNameLst>
                                          <p:attrName>style.visibility</p:attrName>
                                        </p:attrNameLst>
                                      </p:cBhvr>
                                      <p:to>
                                        <p:strVal val="visible"/>
                                      </p:to>
                                    </p:set>
                                    <p:animEffect transition="in" filter="fade">
                                      <p:cBhvr>
                                        <p:cTn id="27" dur="500"/>
                                        <p:tgtEl>
                                          <p:spTgt spid="8194">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DB93FBA0-8F87-4431-9CCA-9D94DB6DFF7D}"/>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“For they keep watch </a:t>
            </a:r>
            <a:r>
              <a:rPr lang="en-US" altLang="en-US" sz="4400" b="1" i="1" u="sng" dirty="0">
                <a:solidFill>
                  <a:srgbClr val="48231E"/>
                </a:solidFill>
                <a:cs typeface="Tunga" panose="020B0502040204020203" pitchFamily="34" charset="0"/>
              </a:rPr>
              <a:t>over</a:t>
            </a:r>
            <a:r>
              <a:rPr lang="en-US" altLang="en-US" sz="4400" i="1" dirty="0">
                <a:solidFill>
                  <a:srgbClr val="48231E"/>
                </a:solidFill>
                <a:cs typeface="Tunga" panose="020B0502040204020203" pitchFamily="34" charset="0"/>
              </a:rPr>
              <a:t> your souls”</a:t>
            </a:r>
          </a:p>
        </p:txBody>
      </p:sp>
      <p:sp>
        <p:nvSpPr>
          <p:cNvPr id="18435" name="Text Box 2">
            <a:extLst>
              <a:ext uri="{FF2B5EF4-FFF2-40B4-BE49-F238E27FC236}">
                <a16:creationId xmlns:a16="http://schemas.microsoft.com/office/drawing/2014/main" id="{A8B2D265-C066-4F97-8258-1473848D189F}"/>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And we </a:t>
            </a:r>
            <a:r>
              <a:rPr lang="en-US" sz="2800" b="1" i="1" dirty="0">
                <a:solidFill>
                  <a:srgbClr val="48231E"/>
                </a:solidFill>
                <a:cs typeface="Tahoma" pitchFamily="34" charset="0"/>
              </a:rPr>
              <a:t>urge</a:t>
            </a:r>
            <a:r>
              <a:rPr lang="en-US" sz="2800" i="1" dirty="0">
                <a:solidFill>
                  <a:srgbClr val="48231E"/>
                </a:solidFill>
                <a:cs typeface="Tahoma" pitchFamily="34" charset="0"/>
              </a:rPr>
              <a:t> you, brethren, to </a:t>
            </a:r>
            <a:r>
              <a:rPr lang="en-US" sz="2800" b="1" i="1" dirty="0">
                <a:solidFill>
                  <a:srgbClr val="48231E"/>
                </a:solidFill>
                <a:cs typeface="Tahoma" pitchFamily="34" charset="0"/>
              </a:rPr>
              <a:t>recognize</a:t>
            </a:r>
            <a:r>
              <a:rPr lang="en-US" sz="2800" i="1" dirty="0">
                <a:solidFill>
                  <a:srgbClr val="48231E"/>
                </a:solidFill>
                <a:cs typeface="Tahoma" pitchFamily="34" charset="0"/>
              </a:rPr>
              <a:t> those who </a:t>
            </a:r>
            <a:r>
              <a:rPr lang="en-US" sz="2800" b="1" i="1" dirty="0">
                <a:solidFill>
                  <a:srgbClr val="48231E"/>
                </a:solidFill>
                <a:cs typeface="Tahoma" pitchFamily="34" charset="0"/>
              </a:rPr>
              <a:t>labor among you</a:t>
            </a:r>
            <a:r>
              <a:rPr lang="en-US" sz="2800" i="1" dirty="0">
                <a:solidFill>
                  <a:srgbClr val="48231E"/>
                </a:solidFill>
                <a:cs typeface="Tahoma" pitchFamily="34" charset="0"/>
              </a:rPr>
              <a:t>, and </a:t>
            </a:r>
            <a:r>
              <a:rPr lang="en-US" sz="2800" b="1" i="1" dirty="0">
                <a:solidFill>
                  <a:srgbClr val="48231E"/>
                </a:solidFill>
                <a:cs typeface="Tahoma" pitchFamily="34" charset="0"/>
              </a:rPr>
              <a:t>are </a:t>
            </a:r>
            <a:r>
              <a:rPr lang="en-US" sz="2800" b="1" i="1" u="sng" dirty="0">
                <a:solidFill>
                  <a:srgbClr val="48231E"/>
                </a:solidFill>
                <a:cs typeface="Tahoma" pitchFamily="34" charset="0"/>
              </a:rPr>
              <a:t>over you</a:t>
            </a:r>
            <a:r>
              <a:rPr lang="en-US" sz="2800" b="1" i="1" dirty="0">
                <a:solidFill>
                  <a:srgbClr val="48231E"/>
                </a:solidFill>
                <a:cs typeface="Tahoma" pitchFamily="34" charset="0"/>
              </a:rPr>
              <a:t> in the Lord </a:t>
            </a:r>
            <a:r>
              <a:rPr lang="en-US" sz="2800" i="1" dirty="0">
                <a:solidFill>
                  <a:srgbClr val="48231E"/>
                </a:solidFill>
                <a:cs typeface="Tahoma" pitchFamily="34" charset="0"/>
              </a:rPr>
              <a:t>and </a:t>
            </a:r>
            <a:r>
              <a:rPr lang="en-US" sz="2800" b="1" i="1" dirty="0">
                <a:solidFill>
                  <a:srgbClr val="48231E"/>
                </a:solidFill>
                <a:cs typeface="Tahoma" pitchFamily="34" charset="0"/>
              </a:rPr>
              <a:t>admonish</a:t>
            </a:r>
            <a:r>
              <a:rPr lang="en-US" sz="2800" i="1" dirty="0">
                <a:solidFill>
                  <a:srgbClr val="48231E"/>
                </a:solidFill>
                <a:cs typeface="Tahoma" pitchFamily="34" charset="0"/>
              </a:rPr>
              <a:t> you, and to </a:t>
            </a:r>
            <a:r>
              <a:rPr lang="en-US" sz="2800" b="1" i="1" dirty="0">
                <a:solidFill>
                  <a:srgbClr val="48231E"/>
                </a:solidFill>
                <a:cs typeface="Tahoma" pitchFamily="34" charset="0"/>
              </a:rPr>
              <a:t>esteem them very highly </a:t>
            </a:r>
            <a:r>
              <a:rPr lang="en-US" sz="2800" i="1" dirty="0">
                <a:solidFill>
                  <a:srgbClr val="48231E"/>
                </a:solidFill>
                <a:cs typeface="Tahoma" pitchFamily="34" charset="0"/>
              </a:rPr>
              <a:t>in love for their work’s sake. </a:t>
            </a:r>
            <a:r>
              <a:rPr lang="en-US" sz="2800" b="1" i="1" dirty="0">
                <a:solidFill>
                  <a:srgbClr val="48231E"/>
                </a:solidFill>
                <a:cs typeface="Tahoma" pitchFamily="34" charset="0"/>
              </a:rPr>
              <a:t>Be at peace among yourselves</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5:12-13</a:t>
            </a:r>
            <a:r>
              <a:rPr lang="en-US" sz="2800" dirty="0">
                <a:solidFill>
                  <a:srgbClr val="48231E"/>
                </a:solidFill>
                <a:cs typeface="Tahoma" pitchFamily="34" charset="0"/>
              </a:rPr>
              <a:t>)</a:t>
            </a:r>
          </a:p>
          <a:p>
            <a:pPr marL="514350" indent="-514350" eaLnBrk="1" hangingPunct="1">
              <a:spcBef>
                <a:spcPts val="600"/>
              </a:spcBef>
              <a:buClr>
                <a:srgbClr val="61625E"/>
              </a:buClr>
              <a:buFont typeface="+mj-lt"/>
              <a:buAutoNum type="arabicPeriod" startAt="5"/>
              <a:defRPr/>
            </a:pPr>
            <a:r>
              <a:rPr lang="en-US" sz="2800" i="1" dirty="0">
                <a:solidFill>
                  <a:srgbClr val="5F5F5F"/>
                </a:solidFill>
                <a:cs typeface="Tahoma" pitchFamily="34" charset="0"/>
              </a:rPr>
              <a:t>[Lance] </a:t>
            </a:r>
            <a:r>
              <a:rPr lang="en-US" sz="2800" dirty="0">
                <a:solidFill>
                  <a:srgbClr val="48231E"/>
                </a:solidFill>
                <a:cs typeface="Tahoma" pitchFamily="34" charset="0"/>
              </a:rPr>
              <a:t>Who are </a:t>
            </a:r>
            <a:r>
              <a:rPr lang="en-US" sz="2800" i="1" dirty="0">
                <a:solidFill>
                  <a:srgbClr val="48231E"/>
                </a:solidFill>
                <a:cs typeface="Tahoma" pitchFamily="34" charset="0"/>
              </a:rPr>
              <a:t>“those who labor among you, and are over you in the Lord and admonish you”</a:t>
            </a:r>
            <a:r>
              <a:rPr lang="en-US" sz="2800" dirty="0">
                <a:solidFill>
                  <a:srgbClr val="48231E"/>
                </a:solidFill>
                <a:cs typeface="Tahoma" pitchFamily="34" charset="0"/>
              </a:rPr>
              <a:t>?  Could this refer to evangelists?</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Only elders are called </a:t>
            </a:r>
            <a:r>
              <a:rPr lang="en-US" sz="2800" i="1" dirty="0">
                <a:solidFill>
                  <a:srgbClr val="48231E"/>
                </a:solidFill>
                <a:cs typeface="Tahoma" pitchFamily="34" charset="0"/>
              </a:rPr>
              <a:t>“overseers”</a:t>
            </a:r>
            <a:r>
              <a:rPr lang="en-US" sz="2800" dirty="0">
                <a:solidFill>
                  <a:srgbClr val="48231E"/>
                </a:solidFill>
                <a:cs typeface="Tahoma" pitchFamily="34" charset="0"/>
              </a:rPr>
              <a:t> and placed </a:t>
            </a:r>
            <a:r>
              <a:rPr lang="en-US" sz="2800" i="1" dirty="0">
                <a:solidFill>
                  <a:srgbClr val="48231E"/>
                </a:solidFill>
                <a:cs typeface="Tahoma" pitchFamily="34" charset="0"/>
              </a:rPr>
              <a:t>“over us”</a:t>
            </a:r>
            <a:r>
              <a:rPr lang="en-US" sz="2800" dirty="0">
                <a:solidFill>
                  <a:srgbClr val="48231E"/>
                </a:solidFill>
                <a:cs typeface="Tahoma" pitchFamily="34" charset="0"/>
              </a:rPr>
              <a:t> (</a:t>
            </a:r>
            <a:r>
              <a:rPr lang="en-US" sz="2800" b="1" dirty="0">
                <a:solidFill>
                  <a:srgbClr val="964D2C"/>
                </a:solidFill>
                <a:cs typeface="Tahoma" pitchFamily="34" charset="0"/>
              </a:rPr>
              <a:t>Acts 20:17, 28; 1 Peter 5:1-5; Hebrews 13:7, 17</a:t>
            </a:r>
            <a:r>
              <a:rPr lang="en-US" sz="2800" dirty="0">
                <a:solidFill>
                  <a:srgbClr val="48231E"/>
                </a:solidFill>
                <a:cs typeface="Tahoma" pitchFamily="34" charset="0"/>
              </a:rPr>
              <a:t>).  </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Where is the verse placing evangelists </a:t>
            </a:r>
            <a:r>
              <a:rPr lang="en-US" sz="2800" i="1" dirty="0">
                <a:solidFill>
                  <a:srgbClr val="48231E"/>
                </a:solidFill>
                <a:cs typeface="Tahoma" pitchFamily="34" charset="0"/>
              </a:rPr>
              <a:t>“over us”</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Nobody likes having someone </a:t>
            </a:r>
            <a:r>
              <a:rPr lang="en-US" sz="2800" i="1" dirty="0">
                <a:solidFill>
                  <a:srgbClr val="48231E"/>
                </a:solidFill>
                <a:cs typeface="Tahoma" pitchFamily="34" charset="0"/>
              </a:rPr>
              <a:t>“over” </a:t>
            </a:r>
            <a:r>
              <a:rPr lang="en-US" sz="2800" dirty="0">
                <a:solidFill>
                  <a:srgbClr val="48231E"/>
                </a:solidFill>
                <a:cs typeface="Tahoma" pitchFamily="34" charset="0"/>
              </a:rPr>
              <a:t>them.  </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Admonition to </a:t>
            </a:r>
            <a:r>
              <a:rPr lang="en-US" sz="2800" i="1" dirty="0">
                <a:solidFill>
                  <a:srgbClr val="48231E"/>
                </a:solidFill>
                <a:cs typeface="Tahoma" pitchFamily="34" charset="0"/>
              </a:rPr>
              <a:t>“be at peace”</a:t>
            </a:r>
            <a:r>
              <a:rPr lang="en-US" sz="2800" dirty="0">
                <a:solidFill>
                  <a:srgbClr val="48231E"/>
                </a:solidFill>
                <a:cs typeface="Tahoma" pitchFamily="34" charset="0"/>
              </a:rPr>
              <a:t> directly addresses carnal nature to dominate and maintain conflict until “on top” (</a:t>
            </a:r>
            <a:r>
              <a:rPr lang="en-US" sz="2800" b="1" dirty="0">
                <a:solidFill>
                  <a:srgbClr val="964D2C"/>
                </a:solidFill>
                <a:cs typeface="Tahoma" pitchFamily="34" charset="0"/>
              </a:rPr>
              <a:t>1 Cor. 3:1-3; James 3:14-18; Gal. 5:15</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Respect shown in submission, especially if disagree (</a:t>
            </a:r>
            <a:r>
              <a:rPr lang="en-US" sz="2800" b="1" dirty="0">
                <a:solidFill>
                  <a:srgbClr val="964D2C"/>
                </a:solidFill>
                <a:cs typeface="Tahoma" pitchFamily="34" charset="0"/>
              </a:rPr>
              <a:t>Heb. 13:17; 1 Pet. 5:5</a:t>
            </a:r>
            <a:r>
              <a:rPr lang="en-US" sz="2800" dirty="0">
                <a:solidFill>
                  <a:srgbClr val="48231E"/>
                </a:solidFill>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xEl>
                                              <p:pRg st="0" end="0"/>
                                            </p:txEl>
                                          </p:spTgt>
                                        </p:tgtEl>
                                        <p:attrNameLst>
                                          <p:attrName>style.visibility</p:attrName>
                                        </p:attrNameLst>
                                      </p:cBhvr>
                                      <p:to>
                                        <p:strVal val="visible"/>
                                      </p:to>
                                    </p:set>
                                    <p:animEffect transition="in" filter="fade">
                                      <p:cBhvr>
                                        <p:cTn id="17" dur="500"/>
                                        <p:tgtEl>
                                          <p:spTgt spid="10242">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fade">
                                      <p:cBhvr>
                                        <p:cTn id="25" dur="500"/>
                                        <p:tgtEl>
                                          <p:spTgt spid="184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500"/>
                                        <p:tgtEl>
                                          <p:spTgt spid="1843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8435">
                                            <p:txEl>
                                              <p:pRg st="5" end="5"/>
                                            </p:txEl>
                                          </p:spTgt>
                                        </p:tgtEl>
                                        <p:attrNameLst>
                                          <p:attrName>style.visibility</p:attrName>
                                        </p:attrNameLst>
                                      </p:cBhvr>
                                      <p:to>
                                        <p:strVal val="visible"/>
                                      </p:to>
                                    </p:set>
                                    <p:animEffect transition="in" filter="fade">
                                      <p:cBhvr>
                                        <p:cTn id="34" dur="500"/>
                                        <p:tgtEl>
                                          <p:spTgt spid="1843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Effect transition="in" filter="fade">
                                      <p:cBhvr>
                                        <p:cTn id="39"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5FB44332-2704-44CF-9C73-8944B3371D72}"/>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Background – The City of Thessalonica</a:t>
            </a:r>
          </a:p>
        </p:txBody>
      </p:sp>
      <p:sp>
        <p:nvSpPr>
          <p:cNvPr id="15363" name="Text Box 2">
            <a:extLst>
              <a:ext uri="{FF2B5EF4-FFF2-40B4-BE49-F238E27FC236}">
                <a16:creationId xmlns:a16="http://schemas.microsoft.com/office/drawing/2014/main" id="{112D833D-2525-4C00-A6D6-1BC4B56CF14B}"/>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2800" i="1" dirty="0">
                <a:solidFill>
                  <a:srgbClr val="48231E"/>
                </a:solidFill>
                <a:cs typeface="Tahoma" panose="020B0604030504040204" pitchFamily="34" charset="0"/>
              </a:rPr>
              <a:t>Paul and his company, presumably without Luke, journeyed along the </a:t>
            </a:r>
            <a:r>
              <a:rPr lang="en-US" altLang="en-US" sz="2800" i="1" dirty="0" err="1">
                <a:solidFill>
                  <a:srgbClr val="48231E"/>
                </a:solidFill>
                <a:cs typeface="Tahoma" panose="020B0604030504040204" pitchFamily="34" charset="0"/>
              </a:rPr>
              <a:t>Egnatian</a:t>
            </a:r>
            <a:r>
              <a:rPr lang="en-US" altLang="en-US" sz="2800" i="1" dirty="0">
                <a:solidFill>
                  <a:srgbClr val="48231E"/>
                </a:solidFill>
                <a:cs typeface="Tahoma" panose="020B0604030504040204" pitchFamily="34" charset="0"/>
              </a:rPr>
              <a:t> Way, past Amphipolis and Apollonia, as far as Thessalonica (</a:t>
            </a:r>
            <a:r>
              <a:rPr lang="en-US" altLang="en-US" sz="2800" b="1" i="1" dirty="0">
                <a:solidFill>
                  <a:srgbClr val="964D2C"/>
                </a:solidFill>
                <a:cs typeface="Tahoma" panose="020B0604030504040204" pitchFamily="34" charset="0"/>
              </a:rPr>
              <a:t>Acts 17:1</a:t>
            </a:r>
            <a:r>
              <a:rPr lang="en-US" altLang="en-US" sz="2800" i="1" dirty="0">
                <a:solidFill>
                  <a:srgbClr val="48231E"/>
                </a:solidFill>
                <a:cs typeface="Tahoma" panose="020B0604030504040204" pitchFamily="34" charset="0"/>
              </a:rPr>
              <a:t>). </a:t>
            </a:r>
            <a:r>
              <a:rPr lang="en-US" altLang="en-US" sz="2800" b="1" i="1" dirty="0">
                <a:solidFill>
                  <a:srgbClr val="48231E"/>
                </a:solidFill>
                <a:cs typeface="Tahoma" panose="020B0604030504040204" pitchFamily="34" charset="0"/>
              </a:rPr>
              <a:t>Thessalonica was </a:t>
            </a:r>
            <a:r>
              <a:rPr lang="en-US" altLang="en-US" sz="2800" b="1" i="1" u="sng" dirty="0">
                <a:solidFill>
                  <a:srgbClr val="48231E"/>
                </a:solidFill>
                <a:cs typeface="Tahoma" panose="020B0604030504040204" pitchFamily="34" charset="0"/>
              </a:rPr>
              <a:t>a harbor city at a </a:t>
            </a:r>
            <a:r>
              <a:rPr lang="en-US" altLang="en-US" sz="2800" b="1" i="1" u="sng" dirty="0">
                <a:solidFill>
                  <a:srgbClr val="964D2C"/>
                </a:solidFill>
                <a:cs typeface="Tahoma" panose="020B0604030504040204" pitchFamily="34" charset="0"/>
              </a:rPr>
              <a:t>strategic juncture</a:t>
            </a:r>
            <a:r>
              <a:rPr lang="en-US" altLang="en-US" sz="2800" b="1" i="1" dirty="0">
                <a:solidFill>
                  <a:srgbClr val="48231E"/>
                </a:solidFill>
                <a:cs typeface="Tahoma" panose="020B0604030504040204" pitchFamily="34" charset="0"/>
              </a:rPr>
              <a:t> along the </a:t>
            </a:r>
            <a:r>
              <a:rPr lang="en-US" altLang="en-US" sz="2800" b="1" i="1" dirty="0" err="1">
                <a:solidFill>
                  <a:srgbClr val="48231E"/>
                </a:solidFill>
                <a:cs typeface="Tahoma" panose="020B0604030504040204" pitchFamily="34" charset="0"/>
              </a:rPr>
              <a:t>Egnatian</a:t>
            </a:r>
            <a:r>
              <a:rPr lang="en-US" altLang="en-US" sz="2800" b="1" i="1" dirty="0">
                <a:solidFill>
                  <a:srgbClr val="48231E"/>
                </a:solidFill>
                <a:cs typeface="Tahoma" panose="020B0604030504040204" pitchFamily="34" charset="0"/>
              </a:rPr>
              <a:t> Way, near an intersection with another major roadway that linked the Aegean Sea northward to the Danube River. Perhaps it was due to this </a:t>
            </a:r>
            <a:r>
              <a:rPr lang="en-US" altLang="en-US" sz="2800" b="1" i="1" u="sng" dirty="0">
                <a:solidFill>
                  <a:srgbClr val="48231E"/>
                </a:solidFill>
                <a:cs typeface="Tahoma" panose="020B0604030504040204" pitchFamily="34" charset="0"/>
              </a:rPr>
              <a:t>distinctive geographical setting</a:t>
            </a:r>
            <a:r>
              <a:rPr lang="en-US" altLang="en-US" sz="2800" b="1" i="1" dirty="0">
                <a:solidFill>
                  <a:srgbClr val="48231E"/>
                </a:solidFill>
                <a:cs typeface="Tahoma" panose="020B0604030504040204" pitchFamily="34" charset="0"/>
              </a:rPr>
              <a:t> that Paul later wrote that the faith of the Thessalonian church had </a:t>
            </a:r>
            <a:r>
              <a:rPr lang="en-US" altLang="en-US" sz="2800" b="1" i="1" dirty="0">
                <a:solidFill>
                  <a:srgbClr val="964D2C"/>
                </a:solidFill>
                <a:cs typeface="Tahoma" panose="020B0604030504040204" pitchFamily="34" charset="0"/>
              </a:rPr>
              <a:t>“gone throughout the world”</a:t>
            </a:r>
            <a:r>
              <a:rPr lang="en-US" altLang="en-US" sz="2800" b="1" i="1" dirty="0">
                <a:solidFill>
                  <a:srgbClr val="48231E"/>
                </a:solidFill>
                <a:cs typeface="Tahoma" panose="020B0604030504040204" pitchFamily="34" charset="0"/>
              </a:rPr>
              <a:t> (</a:t>
            </a:r>
            <a:r>
              <a:rPr lang="en-US" altLang="en-US" sz="2800" b="1" i="1" dirty="0">
                <a:solidFill>
                  <a:srgbClr val="964D2C"/>
                </a:solidFill>
                <a:cs typeface="Tahoma" panose="020B0604030504040204" pitchFamily="34" charset="0"/>
              </a:rPr>
              <a:t>1 Thess. 1:8</a:t>
            </a:r>
            <a:r>
              <a:rPr lang="en-US" altLang="en-US" sz="2800" b="1" i="1" dirty="0">
                <a:solidFill>
                  <a:srgbClr val="48231E"/>
                </a:solidFill>
                <a:cs typeface="Tahoma" panose="020B0604030504040204" pitchFamily="34" charset="0"/>
              </a:rPr>
              <a:t>).</a:t>
            </a:r>
            <a:r>
              <a:rPr lang="en-US" altLang="en-US" sz="2800" i="1" dirty="0">
                <a:solidFill>
                  <a:srgbClr val="48231E"/>
                </a:solidFill>
                <a:cs typeface="Tahoma" panose="020B0604030504040204" pitchFamily="34" charset="0"/>
              </a:rPr>
              <a:t> Paul’s party apparently found lodging in Thessalonica with a man named Jason. And for three successive Sabbaths, Paul expounded mightily from the Scriptures concerning Christ. Many believed, but again the ire of local Jewish leaders was aroused and they incited a mob to storm Jason’s house. Unable to find Paul or Silas inside, Jason was taken and beaten for harboring seditionists (</a:t>
            </a:r>
            <a:r>
              <a:rPr lang="en-US" altLang="en-US" sz="2800" b="1" i="1" dirty="0">
                <a:solidFill>
                  <a:srgbClr val="964D2C"/>
                </a:solidFill>
                <a:cs typeface="Tahoma" panose="020B0604030504040204" pitchFamily="34" charset="0"/>
              </a:rPr>
              <a:t>Acts 17:2-9</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48231E"/>
                </a:solidFill>
                <a:cs typeface="Tahoma" panose="020B0604030504040204" pitchFamily="34" charset="0"/>
              </a:rPr>
              <a:t>Moody Bible Atlas</a:t>
            </a:r>
            <a:r>
              <a:rPr lang="en-US" altLang="en-US" sz="2800" dirty="0">
                <a:solidFill>
                  <a:srgbClr val="48231E"/>
                </a:solidFill>
                <a:cs typeface="Tahoma" panose="020B0604030504040204" pitchFamily="34" charset="0"/>
              </a:rPr>
              <a:t>, 2009, p.257-261)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fade">
                                      <p:cBhvr>
                                        <p:cTn id="11"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945EF03A-4AB8-486F-AAD3-3880D75F37FE}"/>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“Making a Distinction …”</a:t>
            </a:r>
          </a:p>
        </p:txBody>
      </p:sp>
      <p:sp>
        <p:nvSpPr>
          <p:cNvPr id="20483" name="Text Box 2">
            <a:extLst>
              <a:ext uri="{FF2B5EF4-FFF2-40B4-BE49-F238E27FC236}">
                <a16:creationId xmlns:a16="http://schemas.microsoft.com/office/drawing/2014/main" id="{7A6EF6DD-9FA8-4C3E-8572-CA70A9259CAE}"/>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300"/>
              </a:spcBef>
              <a:buClrTx/>
              <a:defRPr/>
            </a:pPr>
            <a:r>
              <a:rPr lang="en-US" sz="2800" i="1" dirty="0">
                <a:solidFill>
                  <a:srgbClr val="48231E"/>
                </a:solidFill>
                <a:cs typeface="Tahoma" pitchFamily="34" charset="0"/>
              </a:rPr>
              <a:t>Now we exhort you, brethren, </a:t>
            </a:r>
            <a:r>
              <a:rPr lang="en-US" sz="2800" b="1" i="1" baseline="30000" dirty="0">
                <a:solidFill>
                  <a:srgbClr val="964D2C"/>
                </a:solidFill>
                <a:uFill>
                  <a:solidFill>
                    <a:srgbClr val="964D2C"/>
                  </a:solidFill>
                </a:uFill>
                <a:cs typeface="Tahoma" pitchFamily="34" charset="0"/>
              </a:rPr>
              <a:t>1</a:t>
            </a:r>
            <a:r>
              <a:rPr lang="en-US" sz="2800" b="1" i="1" dirty="0">
                <a:solidFill>
                  <a:srgbClr val="48231E"/>
                </a:solidFill>
                <a:cs typeface="Tahoma" pitchFamily="34" charset="0"/>
              </a:rPr>
              <a:t>warn</a:t>
            </a:r>
            <a:r>
              <a:rPr lang="en-US" sz="2800" i="1" dirty="0">
                <a:solidFill>
                  <a:srgbClr val="48231E"/>
                </a:solidFill>
                <a:cs typeface="Tahoma" pitchFamily="34" charset="0"/>
              </a:rPr>
              <a:t> those </a:t>
            </a:r>
            <a:r>
              <a:rPr lang="en-US" sz="2800" b="1" i="1" dirty="0">
                <a:solidFill>
                  <a:srgbClr val="48231E"/>
                </a:solidFill>
                <a:cs typeface="Tahoma" pitchFamily="34" charset="0"/>
              </a:rPr>
              <a:t>who are unruly</a:t>
            </a:r>
            <a:r>
              <a:rPr lang="en-US" sz="2800" i="1" dirty="0">
                <a:solidFill>
                  <a:srgbClr val="48231E"/>
                </a:solidFill>
                <a:cs typeface="Tahoma" pitchFamily="34" charset="0"/>
              </a:rPr>
              <a:t>, </a:t>
            </a:r>
            <a:r>
              <a:rPr lang="en-US" sz="2800" b="1" i="1" baseline="30000" dirty="0">
                <a:solidFill>
                  <a:srgbClr val="964D2C"/>
                </a:solidFill>
                <a:uFill>
                  <a:solidFill>
                    <a:srgbClr val="964D2C"/>
                  </a:solidFill>
                </a:uFill>
                <a:cs typeface="Tahoma" pitchFamily="34" charset="0"/>
              </a:rPr>
              <a:t>2</a:t>
            </a:r>
            <a:r>
              <a:rPr lang="en-US" sz="2800" b="1" i="1" dirty="0">
                <a:solidFill>
                  <a:srgbClr val="48231E"/>
                </a:solidFill>
                <a:cs typeface="Tahoma" pitchFamily="34" charset="0"/>
              </a:rPr>
              <a:t>comfort</a:t>
            </a:r>
            <a:r>
              <a:rPr lang="en-US" sz="2800" i="1" dirty="0">
                <a:solidFill>
                  <a:srgbClr val="48231E"/>
                </a:solidFill>
                <a:cs typeface="Tahoma" pitchFamily="34" charset="0"/>
              </a:rPr>
              <a:t> the </a:t>
            </a:r>
            <a:r>
              <a:rPr lang="en-US" sz="2800" b="1" i="1" dirty="0">
                <a:solidFill>
                  <a:srgbClr val="48231E"/>
                </a:solidFill>
                <a:cs typeface="Tahoma" pitchFamily="34" charset="0"/>
              </a:rPr>
              <a:t>fainthearted</a:t>
            </a:r>
            <a:r>
              <a:rPr lang="en-US" sz="2800" i="1" dirty="0">
                <a:solidFill>
                  <a:srgbClr val="48231E"/>
                </a:solidFill>
                <a:cs typeface="Tahoma" pitchFamily="34" charset="0"/>
              </a:rPr>
              <a:t>, </a:t>
            </a:r>
            <a:r>
              <a:rPr lang="en-US" sz="2800" b="1" i="1" baseline="30000" dirty="0">
                <a:solidFill>
                  <a:srgbClr val="964D2C"/>
                </a:solidFill>
                <a:uFill>
                  <a:solidFill>
                    <a:srgbClr val="964D2C"/>
                  </a:solidFill>
                </a:uFill>
                <a:cs typeface="Tahoma" pitchFamily="34" charset="0"/>
              </a:rPr>
              <a:t>3</a:t>
            </a:r>
            <a:r>
              <a:rPr lang="en-US" sz="2800" b="1" i="1" dirty="0">
                <a:solidFill>
                  <a:srgbClr val="48231E"/>
                </a:solidFill>
                <a:cs typeface="Tahoma" pitchFamily="34" charset="0"/>
              </a:rPr>
              <a:t>uphold</a:t>
            </a:r>
            <a:r>
              <a:rPr lang="en-US" sz="2800" i="1" dirty="0">
                <a:solidFill>
                  <a:srgbClr val="48231E"/>
                </a:solidFill>
                <a:cs typeface="Tahoma" pitchFamily="34" charset="0"/>
              </a:rPr>
              <a:t> the </a:t>
            </a:r>
            <a:r>
              <a:rPr lang="en-US" sz="2800" b="1" i="1" dirty="0">
                <a:solidFill>
                  <a:srgbClr val="48231E"/>
                </a:solidFill>
                <a:cs typeface="Tahoma" pitchFamily="34" charset="0"/>
              </a:rPr>
              <a:t>weak</a:t>
            </a:r>
            <a:r>
              <a:rPr lang="en-US" sz="2800" i="1" dirty="0">
                <a:solidFill>
                  <a:srgbClr val="48231E"/>
                </a:solidFill>
                <a:cs typeface="Tahoma" pitchFamily="34" charset="0"/>
              </a:rPr>
              <a:t>, </a:t>
            </a:r>
            <a:r>
              <a:rPr lang="en-US" sz="2800" b="1" i="1" baseline="30000" dirty="0">
                <a:solidFill>
                  <a:srgbClr val="964D2C"/>
                </a:solidFill>
                <a:uFill>
                  <a:solidFill>
                    <a:srgbClr val="964D2C"/>
                  </a:solidFill>
                </a:uFill>
                <a:cs typeface="Tahoma" pitchFamily="34" charset="0"/>
              </a:rPr>
              <a:t>1-3</a:t>
            </a:r>
            <a:r>
              <a:rPr lang="en-US" sz="2800" b="1" i="1" u="sng" dirty="0">
                <a:solidFill>
                  <a:srgbClr val="48231E"/>
                </a:solidFill>
                <a:cs typeface="Tahoma" pitchFamily="34" charset="0"/>
              </a:rPr>
              <a:t>be patient with all</a:t>
            </a:r>
            <a:r>
              <a:rPr lang="en-US" sz="2800" i="1" dirty="0">
                <a:solidFill>
                  <a:srgbClr val="48231E"/>
                </a:solidFill>
                <a:cs typeface="Tahoma" pitchFamily="34" charset="0"/>
              </a:rPr>
              <a:t>.  See that no one renders evil for evil to anyone, but always pursue what is good both for yourselves and for all. </a:t>
            </a:r>
            <a:r>
              <a:rPr lang="en-US" sz="2800" dirty="0">
                <a:solidFill>
                  <a:srgbClr val="48231E"/>
                </a:solidFill>
                <a:cs typeface="Tahoma" pitchFamily="34" charset="0"/>
              </a:rPr>
              <a:t>(</a:t>
            </a:r>
            <a:r>
              <a:rPr lang="en-US" sz="2800" b="1" dirty="0">
                <a:solidFill>
                  <a:srgbClr val="964D2C"/>
                </a:solidFill>
                <a:cs typeface="Tahoma" pitchFamily="34" charset="0"/>
              </a:rPr>
              <a:t>5:14-15</a:t>
            </a:r>
            <a:r>
              <a:rPr lang="en-US" sz="2800" dirty="0">
                <a:solidFill>
                  <a:srgbClr val="48231E"/>
                </a:solidFill>
                <a:cs typeface="Tahoma" pitchFamily="34" charset="0"/>
              </a:rPr>
              <a:t>)</a:t>
            </a:r>
          </a:p>
          <a:p>
            <a:pPr marL="457200" indent="-457200" eaLnBrk="1" hangingPunct="1">
              <a:spcBef>
                <a:spcPts val="300"/>
              </a:spcBef>
              <a:buClrTx/>
              <a:buFont typeface="+mj-lt"/>
              <a:buAutoNum type="arabicPeriod" startAt="6"/>
              <a:defRPr/>
            </a:pPr>
            <a:r>
              <a:rPr lang="en-US" sz="2800" i="1" dirty="0">
                <a:solidFill>
                  <a:srgbClr val="5F5F5F"/>
                </a:solidFill>
                <a:cs typeface="Tahoma" pitchFamily="34" charset="0"/>
              </a:rPr>
              <a:t>[Matt. D] </a:t>
            </a:r>
            <a:r>
              <a:rPr lang="en-US" sz="2800" dirty="0">
                <a:solidFill>
                  <a:srgbClr val="48231E"/>
                </a:solidFill>
                <a:cs typeface="Tahoma" pitchFamily="34" charset="0"/>
              </a:rPr>
              <a:t>How do we distinguish among the </a:t>
            </a:r>
            <a:r>
              <a:rPr lang="en-US" sz="2800" i="1" dirty="0">
                <a:solidFill>
                  <a:srgbClr val="48231E"/>
                </a:solidFill>
                <a:cs typeface="Tahoma" pitchFamily="34" charset="0"/>
              </a:rPr>
              <a:t>“unruly, … fainthearted, … weak”</a:t>
            </a:r>
            <a:r>
              <a:rPr lang="en-US" sz="2800" dirty="0">
                <a:solidFill>
                  <a:srgbClr val="48231E"/>
                </a:solidFill>
                <a:cs typeface="Tahoma" pitchFamily="34" charset="0"/>
              </a:rPr>
              <a:t>?  How do we know who fits in what category?</a:t>
            </a:r>
          </a:p>
          <a:p>
            <a:pPr eaLnBrk="1" hangingPunct="1">
              <a:spcBef>
                <a:spcPts val="300"/>
              </a:spcBef>
              <a:buClrTx/>
              <a:defRPr/>
            </a:pPr>
            <a:r>
              <a:rPr lang="en-US" sz="2800" i="1" dirty="0">
                <a:solidFill>
                  <a:srgbClr val="48231E"/>
                </a:solidFill>
                <a:cs typeface="Tahoma" pitchFamily="34" charset="0"/>
              </a:rPr>
              <a:t>And on </a:t>
            </a:r>
            <a:r>
              <a:rPr lang="en-US" sz="2800" b="1" i="1" baseline="30000" dirty="0">
                <a:solidFill>
                  <a:srgbClr val="964D2C"/>
                </a:solidFill>
                <a:uFill>
                  <a:solidFill>
                    <a:srgbClr val="964D2C"/>
                  </a:solidFill>
                </a:uFill>
                <a:cs typeface="Tahoma" pitchFamily="34" charset="0"/>
              </a:rPr>
              <a:t>1</a:t>
            </a:r>
            <a:r>
              <a:rPr lang="en-US" sz="2800" b="1" i="1" dirty="0">
                <a:solidFill>
                  <a:srgbClr val="48231E"/>
                </a:solidFill>
                <a:cs typeface="Tahoma" pitchFamily="34" charset="0"/>
              </a:rPr>
              <a:t>some have compassion, </a:t>
            </a:r>
            <a:r>
              <a:rPr lang="en-US" sz="2800" b="1" i="1" u="sng" dirty="0">
                <a:solidFill>
                  <a:srgbClr val="48231E"/>
                </a:solidFill>
                <a:cs typeface="Tahoma" pitchFamily="34" charset="0"/>
              </a:rPr>
              <a:t>making a distinction</a:t>
            </a:r>
            <a:r>
              <a:rPr lang="en-US" sz="2800" i="1" dirty="0">
                <a:solidFill>
                  <a:srgbClr val="48231E"/>
                </a:solidFill>
                <a:cs typeface="Tahoma" pitchFamily="34" charset="0"/>
              </a:rPr>
              <a:t>; </a:t>
            </a:r>
            <a:r>
              <a:rPr lang="en-US" sz="2800" b="1" i="1" dirty="0">
                <a:solidFill>
                  <a:srgbClr val="48231E"/>
                </a:solidFill>
                <a:cs typeface="Tahoma" pitchFamily="34" charset="0"/>
              </a:rPr>
              <a:t>but </a:t>
            </a:r>
            <a:r>
              <a:rPr lang="en-US" sz="2800" b="1" i="1" baseline="30000" dirty="0">
                <a:solidFill>
                  <a:srgbClr val="964D2C"/>
                </a:solidFill>
                <a:uFill>
                  <a:solidFill>
                    <a:srgbClr val="964D2C"/>
                  </a:solidFill>
                </a:uFill>
                <a:cs typeface="Tahoma" pitchFamily="34" charset="0"/>
              </a:rPr>
              <a:t>2</a:t>
            </a:r>
            <a:r>
              <a:rPr lang="en-US" sz="2800" b="1" i="1" dirty="0">
                <a:solidFill>
                  <a:srgbClr val="48231E"/>
                </a:solidFill>
                <a:cs typeface="Tahoma" pitchFamily="34" charset="0"/>
              </a:rPr>
              <a:t>others save with fear</a:t>
            </a:r>
            <a:r>
              <a:rPr lang="en-US" sz="2800" i="1" dirty="0">
                <a:solidFill>
                  <a:srgbClr val="48231E"/>
                </a:solidFill>
                <a:cs typeface="Tahoma" pitchFamily="34" charset="0"/>
              </a:rPr>
              <a:t>, pulling them out of the fire, hating even the garment defiled by the flesh. </a:t>
            </a:r>
            <a:r>
              <a:rPr lang="en-US" sz="2800" dirty="0">
                <a:solidFill>
                  <a:srgbClr val="48231E"/>
                </a:solidFill>
                <a:cs typeface="Tahoma" pitchFamily="34" charset="0"/>
              </a:rPr>
              <a:t>(</a:t>
            </a:r>
            <a:r>
              <a:rPr lang="en-US" sz="2800" b="1" dirty="0">
                <a:solidFill>
                  <a:srgbClr val="964D2C"/>
                </a:solidFill>
                <a:cs typeface="Tahoma" pitchFamily="34" charset="0"/>
              </a:rPr>
              <a:t>Jude 22-23</a:t>
            </a:r>
            <a:r>
              <a:rPr lang="en-US" sz="2800" dirty="0">
                <a:solidFill>
                  <a:srgbClr val="48231E"/>
                </a:solidFill>
                <a:cs typeface="Tahoma" pitchFamily="34" charset="0"/>
              </a:rPr>
              <a:t>)</a:t>
            </a:r>
          </a:p>
          <a:p>
            <a:pPr marL="342900" indent="-342900" eaLnBrk="1" hangingPunct="1">
              <a:spcBef>
                <a:spcPts val="300"/>
              </a:spcBef>
              <a:buClrTx/>
              <a:buFont typeface="Arial" panose="020B0604020202020204" pitchFamily="34" charset="0"/>
              <a:buChar char="•"/>
              <a:defRPr/>
            </a:pPr>
            <a:r>
              <a:rPr lang="en-US" sz="2800" dirty="0">
                <a:solidFill>
                  <a:srgbClr val="48231E"/>
                </a:solidFill>
                <a:cs typeface="Tahoma" pitchFamily="34" charset="0"/>
              </a:rPr>
              <a:t>Must use </a:t>
            </a:r>
            <a:r>
              <a:rPr lang="en-US" sz="2800" b="1" i="1" dirty="0">
                <a:solidFill>
                  <a:srgbClr val="48231E"/>
                </a:solidFill>
                <a:cs typeface="Tahoma" pitchFamily="34" charset="0"/>
              </a:rPr>
              <a:t>judgment</a:t>
            </a:r>
            <a:r>
              <a:rPr lang="en-US" sz="2800" dirty="0">
                <a:solidFill>
                  <a:srgbClr val="48231E"/>
                </a:solidFill>
                <a:cs typeface="Tahoma" pitchFamily="34" charset="0"/>
              </a:rPr>
              <a:t> which is developed with </a:t>
            </a:r>
            <a:r>
              <a:rPr lang="en-US" sz="2800" b="1" i="1" dirty="0">
                <a:solidFill>
                  <a:srgbClr val="48231E"/>
                </a:solidFill>
                <a:cs typeface="Tahoma" pitchFamily="34" charset="0"/>
              </a:rPr>
              <a:t>experience</a:t>
            </a:r>
            <a:r>
              <a:rPr lang="en-US" sz="2800" dirty="0">
                <a:solidFill>
                  <a:srgbClr val="48231E"/>
                </a:solidFill>
                <a:cs typeface="Tahoma" pitchFamily="34" charset="0"/>
              </a:rPr>
              <a:t> (trial and error, learning from our mistakes, learning from others) – </a:t>
            </a:r>
            <a:r>
              <a:rPr lang="en-US" sz="2800" i="1" dirty="0">
                <a:solidFill>
                  <a:srgbClr val="964D2C"/>
                </a:solidFill>
                <a:cs typeface="Tahoma" pitchFamily="34" charset="0"/>
              </a:rPr>
              <a:t>“through </a:t>
            </a:r>
            <a:r>
              <a:rPr lang="en-US" sz="2800" b="1" i="1" dirty="0">
                <a:solidFill>
                  <a:srgbClr val="964D2C"/>
                </a:solidFill>
                <a:cs typeface="Tahoma" pitchFamily="34" charset="0"/>
              </a:rPr>
              <a:t>reason of </a:t>
            </a:r>
            <a:r>
              <a:rPr lang="en-US" sz="2800" b="1" i="1" u="sng" dirty="0">
                <a:solidFill>
                  <a:srgbClr val="964D2C"/>
                </a:solidFill>
                <a:cs typeface="Tahoma" pitchFamily="34" charset="0"/>
              </a:rPr>
              <a:t>use</a:t>
            </a:r>
            <a:r>
              <a:rPr lang="en-US" sz="2800" b="1" i="1" dirty="0">
                <a:solidFill>
                  <a:srgbClr val="964D2C"/>
                </a:solidFill>
                <a:cs typeface="Tahoma" pitchFamily="34" charset="0"/>
              </a:rPr>
              <a:t> </a:t>
            </a:r>
            <a:r>
              <a:rPr lang="en-US" sz="2800" i="1" dirty="0">
                <a:solidFill>
                  <a:srgbClr val="964D2C"/>
                </a:solidFill>
                <a:cs typeface="Tahoma" pitchFamily="34" charset="0"/>
              </a:rPr>
              <a:t>have their </a:t>
            </a:r>
            <a:r>
              <a:rPr lang="en-US" sz="2800" b="1" i="1" dirty="0">
                <a:solidFill>
                  <a:srgbClr val="964D2C"/>
                </a:solidFill>
                <a:cs typeface="Tahoma" pitchFamily="34" charset="0"/>
              </a:rPr>
              <a:t>senses </a:t>
            </a:r>
            <a:r>
              <a:rPr lang="en-US" sz="2800" b="1" i="1" u="sng" dirty="0">
                <a:solidFill>
                  <a:srgbClr val="964D2C"/>
                </a:solidFill>
                <a:cs typeface="Tahoma" pitchFamily="34" charset="0"/>
              </a:rPr>
              <a:t>exercised</a:t>
            </a:r>
            <a:r>
              <a:rPr lang="en-US" sz="2800" b="1" i="1" dirty="0">
                <a:solidFill>
                  <a:srgbClr val="964D2C"/>
                </a:solidFill>
                <a:cs typeface="Tahoma" pitchFamily="34" charset="0"/>
              </a:rPr>
              <a:t> </a:t>
            </a:r>
            <a:r>
              <a:rPr lang="en-US" sz="2800" i="1" dirty="0">
                <a:solidFill>
                  <a:srgbClr val="964D2C"/>
                </a:solidFill>
                <a:cs typeface="Tahoma" pitchFamily="34" charset="0"/>
              </a:rPr>
              <a:t>to discern”</a:t>
            </a:r>
            <a:r>
              <a:rPr lang="en-US" sz="2800" dirty="0">
                <a:solidFill>
                  <a:srgbClr val="48231E"/>
                </a:solidFill>
                <a:cs typeface="Tahoma" pitchFamily="34" charset="0"/>
              </a:rPr>
              <a:t> (</a:t>
            </a:r>
            <a:r>
              <a:rPr lang="en-US" sz="2800" b="1" dirty="0">
                <a:solidFill>
                  <a:srgbClr val="964D2C"/>
                </a:solidFill>
                <a:cs typeface="Tahoma" pitchFamily="34" charset="0"/>
              </a:rPr>
              <a:t>Hebrews 5:14</a:t>
            </a:r>
            <a:r>
              <a:rPr lang="en-US" sz="2800" dirty="0">
                <a:solidFill>
                  <a:srgbClr val="48231E"/>
                </a:solidFill>
                <a:cs typeface="Tahoma" pitchFamily="34" charset="0"/>
              </a:rPr>
              <a:t>).</a:t>
            </a:r>
          </a:p>
          <a:p>
            <a:pPr marL="342900" indent="-342900" eaLnBrk="1" hangingPunct="1">
              <a:spcBef>
                <a:spcPts val="300"/>
              </a:spcBef>
              <a:buClrTx/>
              <a:buFont typeface="Arial" panose="020B0604020202020204" pitchFamily="34" charset="0"/>
              <a:buChar char="•"/>
              <a:defRPr/>
            </a:pPr>
            <a:r>
              <a:rPr lang="en-US" sz="2800" dirty="0">
                <a:solidFill>
                  <a:srgbClr val="48231E"/>
                </a:solidFill>
                <a:cs typeface="Tahoma" pitchFamily="34" charset="0"/>
              </a:rPr>
              <a:t>Sympathy, understanding are not the same as “tolerance”.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fade">
                                      <p:cBhvr>
                                        <p:cTn id="11" dur="500"/>
                                        <p:tgtEl>
                                          <p:spTgt spid="204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animEffect transition="in" filter="fade">
                                      <p:cBhvr>
                                        <p:cTn id="16" dur="5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500"/>
                                        <p:tgtEl>
                                          <p:spTgt spid="2048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fade">
                                      <p:cBhvr>
                                        <p:cTn id="26" dur="500"/>
                                        <p:tgtEl>
                                          <p:spTgt spid="2048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Effect transition="in" filter="fade">
                                      <p:cBhvr>
                                        <p:cTn id="31"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945EF03A-4AB8-486F-AAD3-3880D75F37FE}"/>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“Nothing through selfish ambition …”</a:t>
            </a:r>
          </a:p>
        </p:txBody>
      </p:sp>
      <p:sp>
        <p:nvSpPr>
          <p:cNvPr id="20483" name="Text Box 2">
            <a:extLst>
              <a:ext uri="{FF2B5EF4-FFF2-40B4-BE49-F238E27FC236}">
                <a16:creationId xmlns:a16="http://schemas.microsoft.com/office/drawing/2014/main" id="{7A6EF6DD-9FA8-4C3E-8572-CA70A9259CAE}"/>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457200" indent="-457200" eaLnBrk="1" hangingPunct="1">
              <a:spcBef>
                <a:spcPts val="600"/>
              </a:spcBef>
              <a:buClrTx/>
              <a:buFont typeface="+mj-lt"/>
              <a:buAutoNum type="arabicPeriod" startAt="7"/>
              <a:defRPr/>
            </a:pPr>
            <a:r>
              <a:rPr lang="en-US" sz="2800" dirty="0">
                <a:solidFill>
                  <a:srgbClr val="48231E"/>
                </a:solidFill>
                <a:cs typeface="Tahoma" pitchFamily="34" charset="0"/>
              </a:rPr>
              <a:t>What should be the overarching principle for all of our interactions with others? Why does revenge not comply with this principle?</a:t>
            </a:r>
            <a:endParaRPr lang="en-US" sz="2800" i="1" dirty="0">
              <a:solidFill>
                <a:srgbClr val="48231E"/>
              </a:solidFill>
              <a:cs typeface="Tahoma" pitchFamily="34" charset="0"/>
            </a:endParaRPr>
          </a:p>
          <a:p>
            <a:pPr eaLnBrk="1" hangingPunct="1">
              <a:spcBef>
                <a:spcPts val="600"/>
              </a:spcBef>
              <a:buClrTx/>
              <a:defRPr/>
            </a:pPr>
            <a:r>
              <a:rPr lang="en-US" sz="2800" i="1" dirty="0">
                <a:solidFill>
                  <a:srgbClr val="48231E"/>
                </a:solidFill>
                <a:cs typeface="Tahoma" pitchFamily="34" charset="0"/>
              </a:rPr>
              <a:t>Now we exhort you, brethren, warn those who are unruly, comfort the fainthearted, uphold the weak, </a:t>
            </a:r>
            <a:r>
              <a:rPr lang="en-US" sz="2800" b="1" i="1" dirty="0">
                <a:solidFill>
                  <a:srgbClr val="48231E"/>
                </a:solidFill>
                <a:cs typeface="Tahoma" pitchFamily="34" charset="0"/>
              </a:rPr>
              <a:t>be </a:t>
            </a:r>
            <a:r>
              <a:rPr lang="en-US" sz="2800" b="1" i="1" u="sng" dirty="0">
                <a:solidFill>
                  <a:srgbClr val="48231E"/>
                </a:solidFill>
                <a:cs typeface="Tahoma" pitchFamily="34" charset="0"/>
              </a:rPr>
              <a:t>patient</a:t>
            </a:r>
            <a:r>
              <a:rPr lang="en-US" sz="2800" b="1" i="1" dirty="0">
                <a:solidFill>
                  <a:srgbClr val="48231E"/>
                </a:solidFill>
                <a:cs typeface="Tahoma" pitchFamily="34" charset="0"/>
              </a:rPr>
              <a:t> with all</a:t>
            </a:r>
            <a:r>
              <a:rPr lang="en-US" sz="2800" i="1" dirty="0">
                <a:solidFill>
                  <a:srgbClr val="48231E"/>
                </a:solidFill>
                <a:cs typeface="Tahoma" pitchFamily="34" charset="0"/>
              </a:rPr>
              <a:t>.  See that </a:t>
            </a:r>
            <a:r>
              <a:rPr lang="en-US" sz="2800" b="1" i="1" dirty="0">
                <a:solidFill>
                  <a:srgbClr val="48231E"/>
                </a:solidFill>
                <a:cs typeface="Tahoma" pitchFamily="34" charset="0"/>
              </a:rPr>
              <a:t>no one renders evil for evil</a:t>
            </a:r>
            <a:r>
              <a:rPr lang="en-US" sz="2800" i="1" dirty="0">
                <a:solidFill>
                  <a:srgbClr val="48231E"/>
                </a:solidFill>
                <a:cs typeface="Tahoma" pitchFamily="34" charset="0"/>
              </a:rPr>
              <a:t> to anyone, but always </a:t>
            </a:r>
            <a:r>
              <a:rPr lang="en-US" sz="2800" b="1" i="1" dirty="0">
                <a:solidFill>
                  <a:srgbClr val="48231E"/>
                </a:solidFill>
                <a:cs typeface="Tahoma" pitchFamily="34" charset="0"/>
              </a:rPr>
              <a:t>pursue what is </a:t>
            </a:r>
            <a:r>
              <a:rPr lang="en-US" sz="2800" b="1" i="1" u="sng" dirty="0">
                <a:solidFill>
                  <a:srgbClr val="48231E"/>
                </a:solidFill>
                <a:cs typeface="Tahoma" pitchFamily="34" charset="0"/>
              </a:rPr>
              <a:t>good both for yourselves and for all</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5:14-15</a:t>
            </a:r>
            <a:r>
              <a:rPr lang="en-US" sz="2800" dirty="0">
                <a:solidFill>
                  <a:srgbClr val="48231E"/>
                </a:solidFill>
                <a:cs typeface="Tahoma" pitchFamily="34" charset="0"/>
              </a:rPr>
              <a:t>)</a:t>
            </a:r>
          </a:p>
          <a:p>
            <a:pPr marL="342900" indent="-342900" eaLnBrk="1" hangingPunct="1">
              <a:spcBef>
                <a:spcPts val="600"/>
              </a:spcBef>
              <a:buClrTx/>
              <a:buFont typeface="Arial" panose="020B0604020202020204" pitchFamily="34" charset="0"/>
              <a:buChar char="•"/>
              <a:defRPr/>
            </a:pPr>
            <a:r>
              <a:rPr lang="en-US" sz="2800" dirty="0">
                <a:solidFill>
                  <a:srgbClr val="48231E"/>
                </a:solidFill>
                <a:cs typeface="Tahoma" pitchFamily="34" charset="0"/>
              </a:rPr>
              <a:t>Whether or not we are </a:t>
            </a:r>
            <a:r>
              <a:rPr lang="en-US" sz="2800" b="1" i="1" dirty="0">
                <a:solidFill>
                  <a:srgbClr val="48231E"/>
                </a:solidFill>
                <a:cs typeface="Tahoma" pitchFamily="34" charset="0"/>
              </a:rPr>
              <a:t>truly</a:t>
            </a:r>
            <a:r>
              <a:rPr lang="en-US" sz="2800" dirty="0">
                <a:solidFill>
                  <a:srgbClr val="48231E"/>
                </a:solidFill>
                <a:cs typeface="Tahoma" pitchFamily="34" charset="0"/>
              </a:rPr>
              <a:t> acting in someone’s best interests will help us navigate, </a:t>
            </a:r>
            <a:r>
              <a:rPr lang="en-US" sz="2800" b="1" i="1" dirty="0">
                <a:solidFill>
                  <a:srgbClr val="48231E"/>
                </a:solidFill>
                <a:cs typeface="Tahoma" pitchFamily="34" charset="0"/>
              </a:rPr>
              <a:t>patiently</a:t>
            </a:r>
            <a:r>
              <a:rPr lang="en-US" sz="2800" dirty="0">
                <a:solidFill>
                  <a:srgbClr val="48231E"/>
                </a:solidFill>
                <a:cs typeface="Tahoma" pitchFamily="34" charset="0"/>
              </a:rPr>
              <a:t> working through each case as it demands.</a:t>
            </a:r>
          </a:p>
          <a:p>
            <a:pPr eaLnBrk="1" hangingPunct="1">
              <a:spcBef>
                <a:spcPts val="600"/>
              </a:spcBef>
              <a:buClrTx/>
              <a:defRPr/>
            </a:pPr>
            <a:r>
              <a:rPr lang="en-US" sz="2800" i="1" dirty="0">
                <a:solidFill>
                  <a:srgbClr val="48231E"/>
                </a:solidFill>
                <a:cs typeface="Tahoma" pitchFamily="34" charset="0"/>
              </a:rPr>
              <a:t>Let </a:t>
            </a:r>
            <a:r>
              <a:rPr lang="en-US" sz="2800" b="1" i="1" dirty="0">
                <a:solidFill>
                  <a:srgbClr val="48231E"/>
                </a:solidFill>
                <a:cs typeface="Tahoma" pitchFamily="34" charset="0"/>
              </a:rPr>
              <a:t>nothing</a:t>
            </a:r>
            <a:r>
              <a:rPr lang="en-US" sz="2800" i="1" dirty="0">
                <a:solidFill>
                  <a:srgbClr val="48231E"/>
                </a:solidFill>
                <a:cs typeface="Tahoma" pitchFamily="34" charset="0"/>
              </a:rPr>
              <a:t> be done </a:t>
            </a:r>
            <a:r>
              <a:rPr lang="en-US" sz="2800" b="1" i="1" dirty="0">
                <a:solidFill>
                  <a:srgbClr val="48231E"/>
                </a:solidFill>
                <a:cs typeface="Tahoma" pitchFamily="34" charset="0"/>
              </a:rPr>
              <a:t>through selfish ambition or conceit</a:t>
            </a:r>
            <a:r>
              <a:rPr lang="en-US" sz="2800" i="1" dirty="0">
                <a:solidFill>
                  <a:srgbClr val="48231E"/>
                </a:solidFill>
                <a:cs typeface="Tahoma" pitchFamily="34" charset="0"/>
              </a:rPr>
              <a:t>, but in lowliness of mind </a:t>
            </a:r>
            <a:r>
              <a:rPr lang="en-US" sz="2800" b="1" i="1" dirty="0">
                <a:solidFill>
                  <a:srgbClr val="48231E"/>
                </a:solidFill>
                <a:cs typeface="Tahoma" pitchFamily="34" charset="0"/>
              </a:rPr>
              <a:t>let each </a:t>
            </a:r>
            <a:r>
              <a:rPr lang="en-US" sz="2800" b="1" i="1" u="sng" dirty="0">
                <a:solidFill>
                  <a:srgbClr val="48231E"/>
                </a:solidFill>
                <a:cs typeface="Tahoma" pitchFamily="34" charset="0"/>
              </a:rPr>
              <a:t>esteem others better than himself</a:t>
            </a:r>
            <a:r>
              <a:rPr lang="en-US" sz="2800" i="1" dirty="0">
                <a:solidFill>
                  <a:srgbClr val="48231E"/>
                </a:solidFill>
                <a:cs typeface="Tahoma" pitchFamily="34" charset="0"/>
              </a:rPr>
              <a:t>. Let each of you look out not only for his own interests, but </a:t>
            </a:r>
            <a:r>
              <a:rPr lang="en-US" sz="2800" b="1" i="1" dirty="0">
                <a:solidFill>
                  <a:srgbClr val="48231E"/>
                </a:solidFill>
                <a:cs typeface="Tahoma" pitchFamily="34" charset="0"/>
              </a:rPr>
              <a:t>also for the interests of others</a:t>
            </a:r>
            <a:r>
              <a:rPr lang="en-US" sz="2800" i="1" dirty="0">
                <a:solidFill>
                  <a:srgbClr val="48231E"/>
                </a:solidFill>
                <a:cs typeface="Tahoma" pitchFamily="34" charset="0"/>
              </a:rPr>
              <a:t>. </a:t>
            </a:r>
            <a:r>
              <a:rPr lang="en-US" sz="2800" dirty="0">
                <a:solidFill>
                  <a:srgbClr val="48231E"/>
                </a:solidFill>
                <a:cs typeface="Tahoma" pitchFamily="34" charset="0"/>
              </a:rPr>
              <a:t>(</a:t>
            </a:r>
            <a:r>
              <a:rPr lang="en-US" sz="2800" b="1" dirty="0">
                <a:solidFill>
                  <a:srgbClr val="964D2C"/>
                </a:solidFill>
                <a:cs typeface="Tahoma" pitchFamily="34" charset="0"/>
              </a:rPr>
              <a:t>Philip. 2:3-4</a:t>
            </a:r>
            <a:r>
              <a:rPr lang="en-US" sz="2800" dirty="0">
                <a:solidFill>
                  <a:srgbClr val="48231E"/>
                </a:solidFill>
                <a:cs typeface="Tahoma" pitchFamily="34" charset="0"/>
              </a:rPr>
              <a:t>)</a:t>
            </a:r>
          </a:p>
          <a:p>
            <a:pPr marL="342900" indent="-342900" eaLnBrk="1" hangingPunct="1">
              <a:spcBef>
                <a:spcPts val="600"/>
              </a:spcBef>
              <a:buClrTx/>
              <a:buFont typeface="Arial" panose="020B0604020202020204" pitchFamily="34" charset="0"/>
              <a:buChar char="•"/>
              <a:defRPr/>
            </a:pPr>
            <a:r>
              <a:rPr lang="en-US" sz="2800" dirty="0">
                <a:solidFill>
                  <a:srgbClr val="48231E"/>
                </a:solidFill>
                <a:cs typeface="Tahoma" pitchFamily="34" charset="0"/>
              </a:rPr>
              <a:t>Eliminates possibility of revenge or any self-seeking.</a:t>
            </a:r>
          </a:p>
        </p:txBody>
      </p:sp>
    </p:spTree>
    <p:extLst>
      <p:ext uri="{BB962C8B-B14F-4D97-AF65-F5344CB8AC3E}">
        <p14:creationId xmlns:p14="http://schemas.microsoft.com/office/powerpoint/2010/main" val="42022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0">
                                            <p:txEl>
                                              <p:pRg st="0" end="0"/>
                                            </p:txEl>
                                          </p:spTgt>
                                        </p:tgtEl>
                                        <p:attrNameLst>
                                          <p:attrName>style.visibility</p:attrName>
                                        </p:attrNameLst>
                                      </p:cBhvr>
                                      <p:to>
                                        <p:strVal val="visible"/>
                                      </p:to>
                                    </p:set>
                                    <p:animEffect transition="in" filter="fade">
                                      <p:cBhvr>
                                        <p:cTn id="22" dur="500"/>
                                        <p:tgtEl>
                                          <p:spTgt spid="12290">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fade">
                                      <p:cBhvr>
                                        <p:cTn id="26" dur="500"/>
                                        <p:tgtEl>
                                          <p:spTgt spid="2048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Effect transition="in" filter="fade">
                                      <p:cBhvr>
                                        <p:cTn id="31"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B4419102-52B2-41C5-8FF6-C2D9DF3B2E9B}"/>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“Rejoice in the Lord always. Again, rejoice!”</a:t>
            </a:r>
          </a:p>
        </p:txBody>
      </p:sp>
      <p:sp>
        <p:nvSpPr>
          <p:cNvPr id="24579" name="Text Box 2">
            <a:extLst>
              <a:ext uri="{FF2B5EF4-FFF2-40B4-BE49-F238E27FC236}">
                <a16:creationId xmlns:a16="http://schemas.microsoft.com/office/drawing/2014/main" id="{EDC8F49E-467F-454D-84A3-523479B59D9A}"/>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300"/>
              </a:spcBef>
              <a:buClrTx/>
              <a:defRPr/>
            </a:pPr>
            <a:r>
              <a:rPr lang="en-US" sz="2800" b="1" i="1" u="sng" dirty="0">
                <a:solidFill>
                  <a:srgbClr val="48231E"/>
                </a:solidFill>
                <a:cs typeface="Tahoma" pitchFamily="34" charset="0"/>
              </a:rPr>
              <a:t>Rejoice always</a:t>
            </a:r>
            <a:r>
              <a:rPr lang="en-US" sz="2800" b="1" i="1" dirty="0">
                <a:solidFill>
                  <a:srgbClr val="48231E"/>
                </a:solidFill>
                <a:cs typeface="Tahoma" pitchFamily="34" charset="0"/>
              </a:rPr>
              <a:t>, pray without ceasing, in everything give thanks</a:t>
            </a:r>
            <a:r>
              <a:rPr lang="en-US" sz="2800" i="1" dirty="0">
                <a:solidFill>
                  <a:srgbClr val="48231E"/>
                </a:solidFill>
                <a:cs typeface="Tahoma" pitchFamily="34" charset="0"/>
              </a:rPr>
              <a:t>; for this is the </a:t>
            </a:r>
            <a:r>
              <a:rPr lang="en-US" sz="2800" b="1" i="1" dirty="0">
                <a:solidFill>
                  <a:srgbClr val="48231E"/>
                </a:solidFill>
                <a:cs typeface="Tahoma" pitchFamily="34" charset="0"/>
              </a:rPr>
              <a:t>will of God in Christ Jesus </a:t>
            </a:r>
            <a:r>
              <a:rPr lang="en-US" sz="2800" b="1" i="1" u="sng" dirty="0">
                <a:solidFill>
                  <a:srgbClr val="48231E"/>
                </a:solidFill>
                <a:cs typeface="Tahoma" pitchFamily="34" charset="0"/>
              </a:rPr>
              <a:t>for you</a:t>
            </a:r>
            <a:r>
              <a:rPr lang="en-US" sz="2800" i="1" dirty="0">
                <a:solidFill>
                  <a:srgbClr val="48231E"/>
                </a:solidFill>
                <a:cs typeface="Tahoma" pitchFamily="34" charset="0"/>
              </a:rPr>
              <a:t>. Do not quench the Spirit. Do not despise prophecies. Test all things; hold fast what is good. Abstain from every form of evil.  </a:t>
            </a:r>
            <a:r>
              <a:rPr lang="en-US" sz="2800" dirty="0">
                <a:solidFill>
                  <a:srgbClr val="48231E"/>
                </a:solidFill>
                <a:cs typeface="Tahoma" pitchFamily="34" charset="0"/>
              </a:rPr>
              <a:t>(</a:t>
            </a:r>
            <a:r>
              <a:rPr lang="en-US" sz="2800" b="1" dirty="0">
                <a:solidFill>
                  <a:srgbClr val="964D2C"/>
                </a:solidFill>
                <a:cs typeface="Tahoma" pitchFamily="34" charset="0"/>
              </a:rPr>
              <a:t>5:16-22</a:t>
            </a:r>
            <a:r>
              <a:rPr lang="en-US" sz="2800" dirty="0">
                <a:solidFill>
                  <a:srgbClr val="48231E"/>
                </a:solidFill>
                <a:cs typeface="Tahoma" pitchFamily="34" charset="0"/>
              </a:rPr>
              <a:t>)</a:t>
            </a:r>
          </a:p>
          <a:p>
            <a:pPr marL="457200" indent="-457200" eaLnBrk="1" hangingPunct="1">
              <a:spcBef>
                <a:spcPts val="300"/>
              </a:spcBef>
              <a:buClrTx/>
              <a:buFont typeface="+mj-lt"/>
              <a:buAutoNum type="arabicPeriod" startAt="8"/>
              <a:defRPr/>
            </a:pPr>
            <a:r>
              <a:rPr lang="en-US" sz="2800" i="1" dirty="0">
                <a:solidFill>
                  <a:srgbClr val="5F5F5F"/>
                </a:solidFill>
                <a:cs typeface="Tahoma" pitchFamily="34" charset="0"/>
              </a:rPr>
              <a:t>[Cary] </a:t>
            </a:r>
            <a:r>
              <a:rPr lang="en-US" sz="2800" dirty="0">
                <a:solidFill>
                  <a:srgbClr val="48231E"/>
                </a:solidFill>
                <a:cs typeface="Tahoma" pitchFamily="34" charset="0"/>
              </a:rPr>
              <a:t>If joy is an emotion, something we feel, how could the Holy Spirit command them and us through Paul to </a:t>
            </a:r>
            <a:r>
              <a:rPr lang="en-US" sz="2800" i="1" dirty="0">
                <a:solidFill>
                  <a:srgbClr val="48231E"/>
                </a:solidFill>
                <a:cs typeface="Tahoma" pitchFamily="34" charset="0"/>
              </a:rPr>
              <a:t>“rejoice always”</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Consider original audience and their challenges (e.g., youth, persecution).</a:t>
            </a:r>
            <a:endParaRPr lang="en-US" sz="2400" dirty="0">
              <a:solidFill>
                <a:srgbClr val="48231E"/>
              </a:solidFill>
              <a:cs typeface="Tahoma" pitchFamily="34" charset="0"/>
            </a:endParaRPr>
          </a:p>
          <a:p>
            <a:pPr marL="342900" indent="-342900" eaLnBrk="1" hangingPunct="1">
              <a:spcBef>
                <a:spcPts val="300"/>
              </a:spcBef>
              <a:buClrTx/>
              <a:buFont typeface="Arial" pitchFamily="34" charset="0"/>
              <a:buChar char="•"/>
              <a:defRPr/>
            </a:pPr>
            <a:r>
              <a:rPr lang="en-US" sz="2800" b="1" i="1" dirty="0">
                <a:solidFill>
                  <a:srgbClr val="48231E"/>
                </a:solidFill>
                <a:cs typeface="Tahoma" pitchFamily="34" charset="0"/>
              </a:rPr>
              <a:t>Choose</a:t>
            </a:r>
            <a:r>
              <a:rPr lang="en-US" sz="2800" dirty="0">
                <a:solidFill>
                  <a:srgbClr val="48231E"/>
                </a:solidFill>
                <a:cs typeface="Tahoma" pitchFamily="34" charset="0"/>
              </a:rPr>
              <a:t> to rejoice (</a:t>
            </a:r>
            <a:r>
              <a:rPr lang="en-US" sz="2800" b="1" dirty="0">
                <a:solidFill>
                  <a:srgbClr val="964D2C"/>
                </a:solidFill>
                <a:cs typeface="Tahoma" pitchFamily="34" charset="0"/>
              </a:rPr>
              <a:t>Phi. 4:4-13</a:t>
            </a:r>
            <a:r>
              <a:rPr lang="en-US" sz="2800" dirty="0">
                <a:solidFill>
                  <a:srgbClr val="48231E"/>
                </a:solidFill>
                <a:cs typeface="Tahoma" pitchFamily="34" charset="0"/>
              </a:rPr>
              <a:t>), through meditation &amp; prayer.</a:t>
            </a:r>
          </a:p>
          <a:p>
            <a:pPr marL="342900" lvl="1" indent="-342900" eaLnBrk="1" hangingPunct="1">
              <a:spcBef>
                <a:spcPts val="300"/>
              </a:spcBef>
              <a:buClrTx/>
              <a:buFont typeface="Arial" pitchFamily="34" charset="0"/>
              <a:buChar char="•"/>
              <a:tabLst>
                <a:tab pos="1655763" algn="l"/>
                <a:tab pos="2570163" algn="l"/>
                <a:tab pos="3484563" algn="l"/>
                <a:tab pos="4398963" algn="l"/>
                <a:tab pos="5313363" algn="l"/>
                <a:tab pos="6227763" algn="l"/>
                <a:tab pos="7142163" algn="l"/>
                <a:tab pos="8056563" algn="l"/>
                <a:tab pos="8970963" algn="l"/>
                <a:tab pos="9885363" algn="l"/>
              </a:tabLst>
              <a:defRPr/>
            </a:pPr>
            <a:r>
              <a:rPr lang="en-US" sz="2800" dirty="0">
                <a:solidFill>
                  <a:srgbClr val="48231E"/>
                </a:solidFill>
                <a:cs typeface="Tahoma" pitchFamily="34" charset="0"/>
              </a:rPr>
              <a:t>Faith and wisdom grow stronger in persecution (</a:t>
            </a:r>
            <a:r>
              <a:rPr lang="en-US" sz="2800" b="1" dirty="0">
                <a:solidFill>
                  <a:srgbClr val="964D2C"/>
                </a:solidFill>
                <a:cs typeface="Tahoma" pitchFamily="34" charset="0"/>
              </a:rPr>
              <a:t>James 1:2-8</a:t>
            </a:r>
            <a:r>
              <a:rPr lang="en-US" sz="2800" dirty="0">
                <a:solidFill>
                  <a:srgbClr val="48231E"/>
                </a:solidFill>
                <a:cs typeface="Tahoma" pitchFamily="34" charset="0"/>
              </a:rPr>
              <a:t>)</a:t>
            </a:r>
          </a:p>
          <a:p>
            <a:pPr marL="342900" lvl="1" indent="-342900" eaLnBrk="1" hangingPunct="1">
              <a:spcBef>
                <a:spcPts val="300"/>
              </a:spcBef>
              <a:buClrTx/>
              <a:buFont typeface="Arial" pitchFamily="34" charset="0"/>
              <a:buChar char="•"/>
              <a:tabLst>
                <a:tab pos="1655763" algn="l"/>
                <a:tab pos="2570163" algn="l"/>
                <a:tab pos="3484563" algn="l"/>
                <a:tab pos="4398963" algn="l"/>
                <a:tab pos="5313363" algn="l"/>
                <a:tab pos="6227763" algn="l"/>
                <a:tab pos="7142163" algn="l"/>
                <a:tab pos="8056563" algn="l"/>
                <a:tab pos="8970963" algn="l"/>
                <a:tab pos="9885363" algn="l"/>
              </a:tabLst>
              <a:defRPr/>
            </a:pPr>
            <a:r>
              <a:rPr lang="en-US" sz="2800" dirty="0">
                <a:solidFill>
                  <a:srgbClr val="48231E"/>
                </a:solidFill>
                <a:cs typeface="Tahoma" pitchFamily="34" charset="0"/>
              </a:rPr>
              <a:t>Counted worthy to suffer, stamp of approval (</a:t>
            </a:r>
            <a:r>
              <a:rPr lang="en-US" sz="2800" b="1" dirty="0">
                <a:solidFill>
                  <a:srgbClr val="964D2C"/>
                </a:solidFill>
                <a:cs typeface="Tahoma" pitchFamily="34" charset="0"/>
              </a:rPr>
              <a:t>1 Corinthians 10:13; Acts 5:41; 2 Thessalonians 1:5</a:t>
            </a:r>
            <a:r>
              <a:rPr lang="en-US" sz="2800" dirty="0">
                <a:solidFill>
                  <a:srgbClr val="48231E"/>
                </a:solidFill>
                <a:cs typeface="Tahoma" pitchFamily="34" charset="0"/>
              </a:rPr>
              <a:t>)</a:t>
            </a:r>
          </a:p>
          <a:p>
            <a:pPr marL="342900" indent="-342900" eaLnBrk="1" hangingPunct="1">
              <a:spcBef>
                <a:spcPts val="300"/>
              </a:spcBef>
              <a:buClrTx/>
              <a:buFont typeface="Arial" pitchFamily="34" charset="0"/>
              <a:buChar char="•"/>
              <a:defRPr/>
            </a:pPr>
            <a:r>
              <a:rPr lang="en-US" sz="2800" dirty="0">
                <a:solidFill>
                  <a:srgbClr val="48231E"/>
                </a:solidFill>
                <a:cs typeface="Tahoma" pitchFamily="34" charset="0"/>
              </a:rPr>
              <a:t>Grow in knowledge and strength of God’s Word.  Next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0" end="0"/>
                                            </p:txEl>
                                          </p:spTgt>
                                        </p:tgtEl>
                                        <p:attrNameLst>
                                          <p:attrName>style.visibility</p:attrName>
                                        </p:attrNameLst>
                                      </p:cBhvr>
                                      <p:to>
                                        <p:strVal val="visible"/>
                                      </p:to>
                                    </p:set>
                                    <p:animEffect transition="in" filter="fade">
                                      <p:cBhvr>
                                        <p:cTn id="22" dur="500"/>
                                        <p:tgtEl>
                                          <p:spTgt spid="13314">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fade">
                                      <p:cBhvr>
                                        <p:cTn id="26" dur="500"/>
                                        <p:tgtEl>
                                          <p:spTgt spid="2457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Effect transition="in" filter="fade">
                                      <p:cBhvr>
                                        <p:cTn id="31" dur="500"/>
                                        <p:tgtEl>
                                          <p:spTgt spid="245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579">
                                            <p:txEl>
                                              <p:pRg st="5" end="5"/>
                                            </p:txEl>
                                          </p:spTgt>
                                        </p:tgtEl>
                                        <p:attrNameLst>
                                          <p:attrName>style.visibility</p:attrName>
                                        </p:attrNameLst>
                                      </p:cBhvr>
                                      <p:to>
                                        <p:strVal val="visible"/>
                                      </p:to>
                                    </p:set>
                                    <p:animEffect transition="in" filter="fade">
                                      <p:cBhvr>
                                        <p:cTn id="36" dur="500"/>
                                        <p:tgtEl>
                                          <p:spTgt spid="2457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579">
                                            <p:txEl>
                                              <p:pRg st="6" end="6"/>
                                            </p:txEl>
                                          </p:spTgt>
                                        </p:tgtEl>
                                        <p:attrNameLst>
                                          <p:attrName>style.visibility</p:attrName>
                                        </p:attrNameLst>
                                      </p:cBhvr>
                                      <p:to>
                                        <p:strVal val="visible"/>
                                      </p:to>
                                    </p:set>
                                    <p:animEffect transition="in" filter="fade">
                                      <p:cBhvr>
                                        <p:cTn id="41"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19DF1413-1DB6-48E7-89C4-3F1AE86FA84A}"/>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“Do not quench the Spirit”</a:t>
            </a:r>
          </a:p>
        </p:txBody>
      </p:sp>
      <p:sp>
        <p:nvSpPr>
          <p:cNvPr id="18435" name="Text Box 2">
            <a:extLst>
              <a:ext uri="{FF2B5EF4-FFF2-40B4-BE49-F238E27FC236}">
                <a16:creationId xmlns:a16="http://schemas.microsoft.com/office/drawing/2014/main" id="{6F40F8FE-5E77-4128-9ED4-1A1EABB215B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Do </a:t>
            </a:r>
            <a:r>
              <a:rPr lang="en-US" sz="2800" b="1" i="1" dirty="0">
                <a:solidFill>
                  <a:srgbClr val="48231E"/>
                </a:solidFill>
                <a:cs typeface="Tahoma" pitchFamily="34" charset="0"/>
              </a:rPr>
              <a:t>not quench </a:t>
            </a:r>
            <a:r>
              <a:rPr lang="en-US" sz="2800" i="1" dirty="0">
                <a:solidFill>
                  <a:srgbClr val="48231E"/>
                </a:solidFill>
                <a:cs typeface="Tahoma" pitchFamily="34" charset="0"/>
              </a:rPr>
              <a:t>the Spirit. Do </a:t>
            </a:r>
            <a:r>
              <a:rPr lang="en-US" sz="2800" b="1" i="1" dirty="0">
                <a:solidFill>
                  <a:srgbClr val="48231E"/>
                </a:solidFill>
                <a:cs typeface="Tahoma" pitchFamily="34" charset="0"/>
              </a:rPr>
              <a:t>not despise </a:t>
            </a:r>
            <a:r>
              <a:rPr lang="en-US" sz="2800" i="1" dirty="0">
                <a:solidFill>
                  <a:srgbClr val="48231E"/>
                </a:solidFill>
                <a:cs typeface="Tahoma" pitchFamily="34" charset="0"/>
              </a:rPr>
              <a:t>prophecies. </a:t>
            </a:r>
            <a:r>
              <a:rPr lang="en-US" sz="2800" b="1" i="1" dirty="0">
                <a:solidFill>
                  <a:srgbClr val="48231E"/>
                </a:solidFill>
                <a:cs typeface="Tahoma" pitchFamily="34" charset="0"/>
              </a:rPr>
              <a:t>Test all </a:t>
            </a:r>
            <a:r>
              <a:rPr lang="en-US" sz="2800" i="1" dirty="0">
                <a:solidFill>
                  <a:srgbClr val="48231E"/>
                </a:solidFill>
                <a:cs typeface="Tahoma" pitchFamily="34" charset="0"/>
              </a:rPr>
              <a:t>things; </a:t>
            </a:r>
            <a:r>
              <a:rPr lang="en-US" sz="2800" b="1" i="1" dirty="0">
                <a:solidFill>
                  <a:srgbClr val="48231E"/>
                </a:solidFill>
                <a:cs typeface="Tahoma" pitchFamily="34" charset="0"/>
              </a:rPr>
              <a:t>hold fast </a:t>
            </a:r>
            <a:r>
              <a:rPr lang="en-US" sz="2800" i="1" dirty="0">
                <a:solidFill>
                  <a:srgbClr val="48231E"/>
                </a:solidFill>
                <a:cs typeface="Tahoma" pitchFamily="34" charset="0"/>
              </a:rPr>
              <a:t>what is good. </a:t>
            </a:r>
            <a:r>
              <a:rPr lang="en-US" sz="2800" b="1" i="1" dirty="0">
                <a:solidFill>
                  <a:srgbClr val="48231E"/>
                </a:solidFill>
                <a:cs typeface="Tahoma" pitchFamily="34" charset="0"/>
              </a:rPr>
              <a:t>Abstain</a:t>
            </a:r>
            <a:r>
              <a:rPr lang="en-US" sz="2800" i="1" dirty="0">
                <a:solidFill>
                  <a:srgbClr val="48231E"/>
                </a:solidFill>
                <a:cs typeface="Tahoma" pitchFamily="34" charset="0"/>
              </a:rPr>
              <a:t> from every form of evil.  </a:t>
            </a:r>
            <a:r>
              <a:rPr lang="en-US" sz="2800" dirty="0">
                <a:solidFill>
                  <a:srgbClr val="48231E"/>
                </a:solidFill>
                <a:cs typeface="Tahoma" pitchFamily="34" charset="0"/>
              </a:rPr>
              <a:t>(</a:t>
            </a:r>
            <a:r>
              <a:rPr lang="en-US" sz="2800" b="1" dirty="0">
                <a:solidFill>
                  <a:srgbClr val="964D2C"/>
                </a:solidFill>
                <a:cs typeface="Tahoma" pitchFamily="34" charset="0"/>
              </a:rPr>
              <a:t>5:19-22</a:t>
            </a:r>
            <a:r>
              <a:rPr lang="en-US" sz="2800" dirty="0">
                <a:solidFill>
                  <a:srgbClr val="48231E"/>
                </a:solidFill>
                <a:cs typeface="Tahoma" pitchFamily="34" charset="0"/>
              </a:rPr>
              <a:t>)</a:t>
            </a:r>
          </a:p>
          <a:p>
            <a:pPr marL="514350" indent="-514350" eaLnBrk="1" hangingPunct="1">
              <a:spcBef>
                <a:spcPts val="600"/>
              </a:spcBef>
              <a:buClr>
                <a:srgbClr val="61625E"/>
              </a:buClr>
              <a:buFont typeface="+mj-lt"/>
              <a:buAutoNum type="arabicPeriod" startAt="9"/>
              <a:defRPr/>
            </a:pPr>
            <a:r>
              <a:rPr lang="en-US" sz="2800" i="1" dirty="0">
                <a:solidFill>
                  <a:srgbClr val="5F5F5F"/>
                </a:solidFill>
                <a:cs typeface="Tahoma" pitchFamily="34" charset="0"/>
              </a:rPr>
              <a:t>[Brad] </a:t>
            </a:r>
            <a:r>
              <a:rPr lang="en-US" sz="2800" dirty="0">
                <a:solidFill>
                  <a:srgbClr val="48231E"/>
                </a:solidFill>
                <a:cs typeface="Tahoma" pitchFamily="34" charset="0"/>
              </a:rPr>
              <a:t>How would the Thessalonians have </a:t>
            </a:r>
            <a:r>
              <a:rPr lang="en-US" sz="2800" i="1" dirty="0">
                <a:solidFill>
                  <a:srgbClr val="48231E"/>
                </a:solidFill>
                <a:cs typeface="Tahoma" pitchFamily="34" charset="0"/>
              </a:rPr>
              <a:t>“quenched the Spirit”</a:t>
            </a:r>
            <a:r>
              <a:rPr lang="en-US" sz="2800" dirty="0">
                <a:solidFill>
                  <a:srgbClr val="48231E"/>
                </a:solidFill>
                <a:cs typeface="Tahoma" pitchFamily="34" charset="0"/>
              </a:rPr>
              <a:t> or </a:t>
            </a:r>
            <a:r>
              <a:rPr lang="en-US" sz="2800" i="1" dirty="0">
                <a:solidFill>
                  <a:srgbClr val="48231E"/>
                </a:solidFill>
                <a:cs typeface="Tahoma" pitchFamily="34" charset="0"/>
              </a:rPr>
              <a:t>“despised prophecies”</a:t>
            </a:r>
            <a:r>
              <a:rPr lang="en-US" sz="2800" dirty="0">
                <a:solidFill>
                  <a:srgbClr val="48231E"/>
                </a:solidFill>
                <a:cs typeface="Tahoma" pitchFamily="34" charset="0"/>
              </a:rPr>
              <a:t>?  How would this apply to us today?</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Generally, miraculous gifts could be silenced by the prophet (</a:t>
            </a:r>
            <a:r>
              <a:rPr lang="en-US" sz="2800" b="1" dirty="0">
                <a:solidFill>
                  <a:srgbClr val="964D2C"/>
                </a:solidFill>
                <a:cs typeface="Tahoma" pitchFamily="34" charset="0"/>
              </a:rPr>
              <a:t>1 Cor. 14:32</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Preferred some spiritual gifts over others (</a:t>
            </a:r>
            <a:r>
              <a:rPr lang="en-US" sz="2800" b="1" dirty="0">
                <a:solidFill>
                  <a:srgbClr val="964D2C"/>
                </a:solidFill>
                <a:cs typeface="Tahoma" pitchFamily="34" charset="0"/>
              </a:rPr>
              <a:t>1 Corinthians 14:1-19</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Failed to use gift of revelation entirely, or may have ignored, dismissed whatever it already produced  (</a:t>
            </a:r>
            <a:r>
              <a:rPr lang="en-US" sz="2800" b="1" dirty="0">
                <a:solidFill>
                  <a:srgbClr val="964D2C"/>
                </a:solidFill>
                <a:cs typeface="Tahoma" pitchFamily="34" charset="0"/>
              </a:rPr>
              <a:t>2 Timothy 1:6-8; 1 Timothy 4:14</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We may do this by neglecting the Scriptures or unwittingly cozying to sin, error, evil influences wearing disguises of varying</a:t>
            </a:r>
            <a:r>
              <a:rPr lang="en-US" sz="2800" i="1" dirty="0">
                <a:solidFill>
                  <a:srgbClr val="48231E"/>
                </a:solidFill>
                <a:cs typeface="Tahoma" pitchFamily="34" charset="0"/>
              </a:rPr>
              <a:t> “forms”</a:t>
            </a:r>
            <a:r>
              <a:rPr lang="en-US" sz="2800" dirty="0">
                <a:solidFill>
                  <a:srgbClr val="48231E"/>
                </a:solidFill>
                <a:cs typeface="Tahoma" pitchFamily="34" charset="0"/>
              </a:rPr>
              <a:t> and doctrines (</a:t>
            </a:r>
            <a:r>
              <a:rPr lang="en-US" sz="2800" b="1" dirty="0">
                <a:solidFill>
                  <a:srgbClr val="964D2C"/>
                </a:solidFill>
                <a:cs typeface="Tahoma" pitchFamily="34" charset="0"/>
              </a:rPr>
              <a:t>Matthew 7:15-20; 1 Corinthians 15:33</a:t>
            </a:r>
            <a:r>
              <a:rPr lang="en-US" sz="2800" dirty="0">
                <a:solidFill>
                  <a:srgbClr val="48231E"/>
                </a:solidFill>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500"/>
                                        <p:tgtEl>
                                          <p:spTgt spid="1843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435">
                                            <p:txEl>
                                              <p:pRg st="5" end="5"/>
                                            </p:txEl>
                                          </p:spTgt>
                                        </p:tgtEl>
                                        <p:attrNameLst>
                                          <p:attrName>style.visibility</p:attrName>
                                        </p:attrNameLst>
                                      </p:cBhvr>
                                      <p:to>
                                        <p:strVal val="visible"/>
                                      </p:to>
                                    </p:set>
                                    <p:animEffect transition="in" filter="fade">
                                      <p:cBhvr>
                                        <p:cTn id="36"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19DF1413-1DB6-48E7-89C4-3F1AE86FA84A}"/>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“Test all things”</a:t>
            </a:r>
          </a:p>
        </p:txBody>
      </p:sp>
      <p:sp>
        <p:nvSpPr>
          <p:cNvPr id="18435" name="Text Box 2">
            <a:extLst>
              <a:ext uri="{FF2B5EF4-FFF2-40B4-BE49-F238E27FC236}">
                <a16:creationId xmlns:a16="http://schemas.microsoft.com/office/drawing/2014/main" id="{6F40F8FE-5E77-4128-9ED4-1A1EABB215BD}"/>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Do not quench the Spirit. Do not despise prophecies. </a:t>
            </a:r>
            <a:r>
              <a:rPr lang="en-US" sz="2800" b="1" i="1" dirty="0">
                <a:solidFill>
                  <a:srgbClr val="48231E"/>
                </a:solidFill>
                <a:cs typeface="Tahoma" pitchFamily="34" charset="0"/>
              </a:rPr>
              <a:t>Test </a:t>
            </a:r>
            <a:r>
              <a:rPr lang="en-US" sz="2800" b="1" i="1" u="sng" dirty="0">
                <a:solidFill>
                  <a:srgbClr val="48231E"/>
                </a:solidFill>
                <a:cs typeface="Tahoma" pitchFamily="34" charset="0"/>
              </a:rPr>
              <a:t>all</a:t>
            </a:r>
            <a:r>
              <a:rPr lang="en-US" sz="2800" b="1" i="1" dirty="0">
                <a:solidFill>
                  <a:srgbClr val="48231E"/>
                </a:solidFill>
                <a:cs typeface="Tahoma" pitchFamily="34" charset="0"/>
              </a:rPr>
              <a:t> things</a:t>
            </a:r>
            <a:r>
              <a:rPr lang="en-US" sz="2800" i="1" dirty="0">
                <a:solidFill>
                  <a:srgbClr val="48231E"/>
                </a:solidFill>
                <a:cs typeface="Tahoma" pitchFamily="34" charset="0"/>
              </a:rPr>
              <a:t>; </a:t>
            </a:r>
            <a:r>
              <a:rPr lang="en-US" sz="2800" b="1" i="1" dirty="0">
                <a:solidFill>
                  <a:srgbClr val="48231E"/>
                </a:solidFill>
                <a:cs typeface="Tahoma" pitchFamily="34" charset="0"/>
              </a:rPr>
              <a:t>hold fast </a:t>
            </a:r>
            <a:r>
              <a:rPr lang="en-US" sz="2800" i="1" dirty="0">
                <a:solidFill>
                  <a:srgbClr val="48231E"/>
                </a:solidFill>
                <a:cs typeface="Tahoma" pitchFamily="34" charset="0"/>
              </a:rPr>
              <a:t>what is good. </a:t>
            </a:r>
            <a:r>
              <a:rPr lang="en-US" sz="2800" b="1" i="1" dirty="0">
                <a:solidFill>
                  <a:srgbClr val="48231E"/>
                </a:solidFill>
                <a:cs typeface="Tahoma" pitchFamily="34" charset="0"/>
              </a:rPr>
              <a:t>Abstain</a:t>
            </a:r>
            <a:r>
              <a:rPr lang="en-US" sz="2800" i="1" dirty="0">
                <a:solidFill>
                  <a:srgbClr val="48231E"/>
                </a:solidFill>
                <a:cs typeface="Tahoma" pitchFamily="34" charset="0"/>
              </a:rPr>
              <a:t> from every form of evil.  </a:t>
            </a:r>
            <a:r>
              <a:rPr lang="en-US" sz="2800" dirty="0">
                <a:solidFill>
                  <a:srgbClr val="48231E"/>
                </a:solidFill>
                <a:cs typeface="Tahoma" pitchFamily="34" charset="0"/>
              </a:rPr>
              <a:t>(</a:t>
            </a:r>
            <a:r>
              <a:rPr lang="en-US" sz="2800" b="1" dirty="0">
                <a:solidFill>
                  <a:srgbClr val="964D2C"/>
                </a:solidFill>
                <a:cs typeface="Tahoma" pitchFamily="34" charset="0"/>
              </a:rPr>
              <a:t>5:19-22</a:t>
            </a:r>
            <a:r>
              <a:rPr lang="en-US" sz="2800" dirty="0">
                <a:solidFill>
                  <a:srgbClr val="48231E"/>
                </a:solidFill>
                <a:cs typeface="Tahoma" pitchFamily="34" charset="0"/>
              </a:rPr>
              <a:t>)</a:t>
            </a:r>
          </a:p>
          <a:p>
            <a:pPr marL="514350" indent="-514350" eaLnBrk="1" hangingPunct="1">
              <a:spcBef>
                <a:spcPts val="600"/>
              </a:spcBef>
              <a:buClr>
                <a:srgbClr val="61625E"/>
              </a:buClr>
              <a:buFont typeface="+mj-lt"/>
              <a:buAutoNum type="arabicPeriod" startAt="10"/>
              <a:defRPr/>
            </a:pPr>
            <a:r>
              <a:rPr lang="en-US" sz="2800" dirty="0">
                <a:solidFill>
                  <a:srgbClr val="48231E"/>
                </a:solidFill>
                <a:cs typeface="Tahoma" pitchFamily="34" charset="0"/>
              </a:rPr>
              <a:t>Are Christians to be simple, naïve, gullible people, who believe everyone who claims to speak for God?  Explain.  Providing supporting Scriptures.  Is this limited to testing false prophets?</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No, “</a:t>
            </a:r>
            <a:r>
              <a:rPr lang="en-US" sz="2800" i="1" dirty="0">
                <a:solidFill>
                  <a:srgbClr val="48231E"/>
                </a:solidFill>
                <a:cs typeface="Tahoma" pitchFamily="34" charset="0"/>
              </a:rPr>
              <a:t>do </a:t>
            </a:r>
            <a:r>
              <a:rPr lang="en-US" sz="2800" b="1" i="1" dirty="0">
                <a:solidFill>
                  <a:srgbClr val="48231E"/>
                </a:solidFill>
                <a:cs typeface="Tahoma" pitchFamily="34" charset="0"/>
              </a:rPr>
              <a:t>not believe every spirit</a:t>
            </a:r>
            <a:r>
              <a:rPr lang="en-US" sz="2800" i="1" dirty="0">
                <a:solidFill>
                  <a:srgbClr val="48231E"/>
                </a:solidFill>
                <a:cs typeface="Tahoma" pitchFamily="34" charset="0"/>
              </a:rPr>
              <a:t>, but </a:t>
            </a:r>
            <a:r>
              <a:rPr lang="en-US" sz="2800" b="1" i="1" dirty="0">
                <a:solidFill>
                  <a:srgbClr val="48231E"/>
                </a:solidFill>
                <a:cs typeface="Tahoma" pitchFamily="34" charset="0"/>
              </a:rPr>
              <a:t>test</a:t>
            </a:r>
            <a:r>
              <a:rPr lang="en-US" sz="2800" i="1" dirty="0">
                <a:solidFill>
                  <a:srgbClr val="48231E"/>
                </a:solidFill>
                <a:cs typeface="Tahoma" pitchFamily="34" charset="0"/>
              </a:rPr>
              <a:t> the spirits, whether they are of God; because </a:t>
            </a:r>
            <a:r>
              <a:rPr lang="en-US" sz="2800" b="1" i="1" dirty="0">
                <a:solidFill>
                  <a:srgbClr val="48231E"/>
                </a:solidFill>
                <a:cs typeface="Tahoma" pitchFamily="34" charset="0"/>
              </a:rPr>
              <a:t>many false prophets </a:t>
            </a:r>
            <a:r>
              <a:rPr lang="en-US" sz="2800" i="1" dirty="0">
                <a:solidFill>
                  <a:srgbClr val="48231E"/>
                </a:solidFill>
                <a:cs typeface="Tahoma" pitchFamily="34" charset="0"/>
              </a:rPr>
              <a:t>have gone out into the world.” </a:t>
            </a:r>
            <a:r>
              <a:rPr lang="en-US" sz="2800" dirty="0">
                <a:solidFill>
                  <a:srgbClr val="48231E"/>
                </a:solidFill>
                <a:cs typeface="Tahoma" pitchFamily="34" charset="0"/>
              </a:rPr>
              <a:t>(</a:t>
            </a:r>
            <a:r>
              <a:rPr lang="en-US" sz="2800" b="1" dirty="0">
                <a:solidFill>
                  <a:srgbClr val="964D2C"/>
                </a:solidFill>
                <a:cs typeface="Tahoma" pitchFamily="34" charset="0"/>
              </a:rPr>
              <a:t>1 John 4:1-6</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Bereans were commended for double-checking the apostle Paul, and he was no false prophet or false teacher (</a:t>
            </a:r>
            <a:r>
              <a:rPr lang="en-US" sz="2800" b="1" dirty="0">
                <a:solidFill>
                  <a:srgbClr val="964D2C"/>
                </a:solidFill>
                <a:cs typeface="Tahoma" pitchFamily="34" charset="0"/>
              </a:rPr>
              <a:t>Acts 17:11</a:t>
            </a:r>
            <a:r>
              <a:rPr lang="en-US" sz="2800" dirty="0">
                <a:solidFill>
                  <a:srgbClr val="48231E"/>
                </a:solidFill>
                <a:cs typeface="Tahoma" pitchFamily="34" charset="0"/>
              </a:rPr>
              <a:t>)!</a:t>
            </a:r>
          </a:p>
        </p:txBody>
      </p:sp>
    </p:spTree>
    <p:extLst>
      <p:ext uri="{BB962C8B-B14F-4D97-AF65-F5344CB8AC3E}">
        <p14:creationId xmlns:p14="http://schemas.microsoft.com/office/powerpoint/2010/main" val="8164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93AF35CF-BEA8-47BE-8D3A-52C7F39B1D8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The Faithful God</a:t>
            </a:r>
          </a:p>
        </p:txBody>
      </p:sp>
      <p:sp>
        <p:nvSpPr>
          <p:cNvPr id="18435" name="Text Box 2">
            <a:extLst>
              <a:ext uri="{FF2B5EF4-FFF2-40B4-BE49-F238E27FC236}">
                <a16:creationId xmlns:a16="http://schemas.microsoft.com/office/drawing/2014/main" id="{F47D79A2-8162-4A57-A060-AF293A9FEB39}"/>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2800" i="1" dirty="0">
                <a:solidFill>
                  <a:srgbClr val="48231E"/>
                </a:solidFill>
                <a:cs typeface="Tahoma" panose="020B0604030504040204" pitchFamily="34" charset="0"/>
              </a:rPr>
              <a:t>Now </a:t>
            </a:r>
            <a:r>
              <a:rPr lang="en-US" altLang="en-US" sz="2800" b="1" i="1" dirty="0">
                <a:solidFill>
                  <a:srgbClr val="48231E"/>
                </a:solidFill>
                <a:cs typeface="Tahoma" panose="020B0604030504040204" pitchFamily="34" charset="0"/>
              </a:rPr>
              <a:t>may the God of peace Himself sanctify you completely</a:t>
            </a:r>
            <a:r>
              <a:rPr lang="en-US" altLang="en-US" sz="2800" i="1" dirty="0">
                <a:solidFill>
                  <a:srgbClr val="48231E"/>
                </a:solidFill>
                <a:cs typeface="Tahoma" panose="020B0604030504040204" pitchFamily="34" charset="0"/>
              </a:rPr>
              <a:t>; and may your whole spirit, soul, and body </a:t>
            </a:r>
            <a:r>
              <a:rPr lang="en-US" altLang="en-US" sz="2800" b="1" i="1" dirty="0">
                <a:solidFill>
                  <a:srgbClr val="48231E"/>
                </a:solidFill>
                <a:cs typeface="Tahoma" panose="020B0604030504040204" pitchFamily="34" charset="0"/>
              </a:rPr>
              <a:t>be preserved blameless at the coming of our Lord Jesus Christ</a:t>
            </a:r>
            <a:r>
              <a:rPr lang="en-US" altLang="en-US" sz="2800" i="1" dirty="0">
                <a:solidFill>
                  <a:srgbClr val="48231E"/>
                </a:solidFill>
                <a:cs typeface="Tahoma" panose="020B0604030504040204" pitchFamily="34" charset="0"/>
              </a:rPr>
              <a:t>. </a:t>
            </a:r>
            <a:r>
              <a:rPr lang="en-US" altLang="en-US" sz="2800" b="1" i="1" u="sng" dirty="0">
                <a:solidFill>
                  <a:srgbClr val="48231E"/>
                </a:solidFill>
                <a:cs typeface="Tahoma" panose="020B0604030504040204" pitchFamily="34" charset="0"/>
              </a:rPr>
              <a:t>He who calls you is faithful, who also will do it</a:t>
            </a:r>
            <a:r>
              <a:rPr lang="en-US" altLang="en-US" sz="2800" i="1" u="sng" dirty="0">
                <a:solidFill>
                  <a:srgbClr val="48231E"/>
                </a:solidFill>
                <a:cs typeface="Tahoma" panose="020B0604030504040204" pitchFamily="34" charset="0"/>
              </a:rPr>
              <a:t>.</a:t>
            </a:r>
            <a:r>
              <a:rPr lang="en-US" altLang="en-US" sz="2800" i="1" dirty="0">
                <a:solidFill>
                  <a:srgbClr val="48231E"/>
                </a:solidFill>
                <a:cs typeface="Tahoma" panose="020B0604030504040204" pitchFamily="34" charset="0"/>
              </a:rPr>
              <a:t> Brethren, pray for us. Greet all the brethren with a holy kiss. I charge you by the Lord that this epistle be read to all the holy brethren. The grace of our Lord Jesus Christ be with you. Amen.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5:23-28</a:t>
            </a:r>
            <a:r>
              <a:rPr lang="en-US" altLang="en-US" sz="2800" dirty="0">
                <a:solidFill>
                  <a:srgbClr val="48231E"/>
                </a:solidFill>
                <a:cs typeface="Tahoma" panose="020B0604030504040204" pitchFamily="34" charset="0"/>
              </a:rPr>
              <a:t>)</a:t>
            </a:r>
          </a:p>
          <a:p>
            <a:pPr marL="514350" indent="-514350" eaLnBrk="1" hangingPunct="1">
              <a:spcBef>
                <a:spcPts val="600"/>
              </a:spcBef>
              <a:buClrTx/>
              <a:buFont typeface="+mj-lt"/>
              <a:buAutoNum type="arabicPeriod" startAt="11"/>
            </a:pPr>
            <a:r>
              <a:rPr lang="en-US" sz="2800" dirty="0">
                <a:solidFill>
                  <a:srgbClr val="48231E"/>
                </a:solidFill>
                <a:cs typeface="Tahoma" pitchFamily="34" charset="0"/>
              </a:rPr>
              <a:t>How is God </a:t>
            </a:r>
            <a:r>
              <a:rPr lang="en-US" sz="2800" i="1" dirty="0">
                <a:solidFill>
                  <a:srgbClr val="48231E"/>
                </a:solidFill>
                <a:cs typeface="Tahoma" pitchFamily="34" charset="0"/>
              </a:rPr>
              <a:t>“faithful”</a:t>
            </a:r>
            <a:r>
              <a:rPr lang="en-US" sz="2800" dirty="0">
                <a:solidFill>
                  <a:srgbClr val="48231E"/>
                </a:solidFill>
                <a:cs typeface="Tahoma" pitchFamily="34" charset="0"/>
              </a:rPr>
              <a:t>?  Is not faith a requirement for us to believe in Him, not the other way around?</a:t>
            </a:r>
          </a:p>
          <a:p>
            <a:pPr marL="457200" indent="-457200" eaLnBrk="1" hangingPunct="1">
              <a:spcBef>
                <a:spcPts val="600"/>
              </a:spcBef>
              <a:buClrTx/>
              <a:buFont typeface="Arial" panose="020B0604020202020204" pitchFamily="34" charset="0"/>
              <a:buChar char="•"/>
            </a:pPr>
            <a:r>
              <a:rPr lang="en-US" sz="2800" i="1" dirty="0">
                <a:solidFill>
                  <a:srgbClr val="48231E"/>
                </a:solidFill>
                <a:cs typeface="Tahoma" pitchFamily="34" charset="0"/>
              </a:rPr>
              <a:t>“Faithful”</a:t>
            </a:r>
            <a:r>
              <a:rPr lang="en-US" sz="2800" dirty="0">
                <a:solidFill>
                  <a:srgbClr val="48231E"/>
                </a:solidFill>
                <a:cs typeface="Tahoma" pitchFamily="34" charset="0"/>
              </a:rPr>
              <a:t> can mean loyal, trustworthy.</a:t>
            </a:r>
          </a:p>
          <a:p>
            <a:pPr marL="457200" indent="-457200" eaLnBrk="1" hangingPunct="1">
              <a:spcBef>
                <a:spcPts val="600"/>
              </a:spcBef>
              <a:buClrTx/>
              <a:buFont typeface="Arial" panose="020B0604020202020204" pitchFamily="34" charset="0"/>
              <a:buChar char="•"/>
            </a:pPr>
            <a:r>
              <a:rPr lang="en-US" sz="2800" dirty="0">
                <a:solidFill>
                  <a:srgbClr val="48231E"/>
                </a:solidFill>
                <a:cs typeface="Tahoma" pitchFamily="34" charset="0"/>
              </a:rPr>
              <a:t>That God will fulfill His promises, we can absolutely trust!</a:t>
            </a:r>
          </a:p>
          <a:p>
            <a:pPr marL="457200" indent="-457200" eaLnBrk="1" hangingPunct="1">
              <a:spcBef>
                <a:spcPts val="600"/>
              </a:spcBef>
              <a:buClrTx/>
              <a:buFont typeface="Arial" panose="020B0604020202020204" pitchFamily="34" charset="0"/>
              <a:buChar char="•"/>
            </a:pPr>
            <a:r>
              <a:rPr lang="en-US" sz="2800" dirty="0">
                <a:solidFill>
                  <a:srgbClr val="48231E"/>
                </a:solidFill>
                <a:cs typeface="Tahoma" pitchFamily="34" charset="0"/>
              </a:rPr>
              <a:t>Encouraging to take confidence in His complete sanctification and whole preservation of us!</a:t>
            </a:r>
            <a:endParaRPr lang="en-US" altLang="en-US" sz="2800" dirty="0">
              <a:solidFill>
                <a:srgbClr val="48231E"/>
              </a:solidFill>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500"/>
                                        <p:tgtEl>
                                          <p:spTgt spid="1843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500"/>
                                        <p:tgtEl>
                                          <p:spTgt spid="18435">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5FF00072-778A-4CEC-8364-4E49837C40E0}"/>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endParaRPr lang="en-US" altLang="en-US" sz="4400" dirty="0">
              <a:solidFill>
                <a:srgbClr val="48231E"/>
              </a:solidFill>
              <a:cs typeface="Tunga" panose="020B0502040204020203" pitchFamily="34" charset="0"/>
            </a:endParaRPr>
          </a:p>
        </p:txBody>
      </p:sp>
      <p:sp>
        <p:nvSpPr>
          <p:cNvPr id="18435" name="Text Box 2">
            <a:extLst>
              <a:ext uri="{FF2B5EF4-FFF2-40B4-BE49-F238E27FC236}">
                <a16:creationId xmlns:a16="http://schemas.microsoft.com/office/drawing/2014/main" id="{781A983B-8C3D-4FCD-9846-0FFE3FCDEDDB}"/>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a:t>
            </a:r>
            <a:r>
              <a:rPr lang="en-US" sz="2800" b="1" i="1" dirty="0">
                <a:solidFill>
                  <a:srgbClr val="48231E"/>
                </a:solidFill>
                <a:cs typeface="Tahoma" pitchFamily="34" charset="0"/>
              </a:rPr>
              <a:t>I </a:t>
            </a:r>
            <a:r>
              <a:rPr lang="en-US" sz="2800" b="1" i="1" u="sng" dirty="0">
                <a:solidFill>
                  <a:srgbClr val="48231E"/>
                </a:solidFill>
                <a:cs typeface="Tahoma" pitchFamily="34" charset="0"/>
              </a:rPr>
              <a:t>charge</a:t>
            </a:r>
            <a:r>
              <a:rPr lang="en-US" sz="2800" b="1" i="1" dirty="0">
                <a:solidFill>
                  <a:srgbClr val="48231E"/>
                </a:solidFill>
                <a:cs typeface="Tahoma" pitchFamily="34" charset="0"/>
              </a:rPr>
              <a:t> you </a:t>
            </a:r>
            <a:r>
              <a:rPr lang="en-US" sz="2800" b="1" i="1" u="sng" dirty="0">
                <a:solidFill>
                  <a:srgbClr val="48231E"/>
                </a:solidFill>
                <a:cs typeface="Tahoma" pitchFamily="34" charset="0"/>
              </a:rPr>
              <a:t>by the Lord</a:t>
            </a:r>
            <a:r>
              <a:rPr lang="en-US" sz="2800" b="1" i="1" dirty="0">
                <a:solidFill>
                  <a:srgbClr val="48231E"/>
                </a:solidFill>
                <a:cs typeface="Tahoma" pitchFamily="34" charset="0"/>
              </a:rPr>
              <a:t> that this </a:t>
            </a:r>
            <a:r>
              <a:rPr lang="en-US" sz="2800" b="1" i="1" u="sng" dirty="0">
                <a:solidFill>
                  <a:srgbClr val="48231E"/>
                </a:solidFill>
                <a:cs typeface="Tahoma" pitchFamily="34" charset="0"/>
              </a:rPr>
              <a:t>epistle be read to all the holy brethren</a:t>
            </a:r>
            <a:r>
              <a:rPr lang="en-US" sz="2800" i="1" dirty="0">
                <a:solidFill>
                  <a:srgbClr val="48231E"/>
                </a:solidFill>
                <a:cs typeface="Tahoma" pitchFamily="34" charset="0"/>
              </a:rPr>
              <a:t>.”</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5:27</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a:p>
            <a:pPr marL="514350" indent="-514350" eaLnBrk="1" hangingPunct="1">
              <a:spcBef>
                <a:spcPts val="600"/>
              </a:spcBef>
              <a:buClr>
                <a:srgbClr val="61625E"/>
              </a:buClr>
              <a:buFont typeface="+mj-lt"/>
              <a:buAutoNum type="arabicPeriod" startAt="12"/>
              <a:defRPr/>
            </a:pPr>
            <a:r>
              <a:rPr lang="en-US" sz="2800" i="1" dirty="0">
                <a:solidFill>
                  <a:srgbClr val="5F5F5F"/>
                </a:solidFill>
                <a:cs typeface="Tahoma" pitchFamily="34" charset="0"/>
              </a:rPr>
              <a:t>[Jeff] </a:t>
            </a:r>
            <a:r>
              <a:rPr lang="en-US" sz="2800" dirty="0">
                <a:solidFill>
                  <a:srgbClr val="48231E"/>
                </a:solidFill>
                <a:cs typeface="Tahoma" pitchFamily="34" charset="0"/>
              </a:rPr>
              <a:t>How would this practice affect the Bible’s compilation?  How can it provide confidence in the textual integrity of the Bible?</a:t>
            </a:r>
          </a:p>
          <a:p>
            <a:pPr marL="0" indent="0" eaLnBrk="1" hangingPunct="1">
              <a:spcBef>
                <a:spcPts val="200"/>
              </a:spcBef>
              <a:buClr>
                <a:srgbClr val="61625E"/>
              </a:buClr>
              <a:defRPr/>
            </a:pPr>
            <a:r>
              <a:rPr lang="en-US" i="1" dirty="0">
                <a:solidFill>
                  <a:srgbClr val="5F5F5F"/>
                </a:solidFill>
                <a:cs typeface="Tahoma" pitchFamily="34" charset="0"/>
              </a:rPr>
              <a:t>In 2 Tim 3:16-17 Paul explains that “All Scripture is inspired by God and profitable for teaching, for reproof, for correction, for training in righteousness; so that the man of God may be adequate, equipped for every good work.”  Thus, we must infer that the inspired writings were meant to be used to teach, reprove, correct, and train us to be acceptable to God.</a:t>
            </a:r>
          </a:p>
          <a:p>
            <a:pPr marL="0" indent="0" eaLnBrk="1" hangingPunct="1">
              <a:spcBef>
                <a:spcPts val="200"/>
              </a:spcBef>
              <a:buClr>
                <a:srgbClr val="61625E"/>
              </a:buClr>
              <a:defRPr/>
            </a:pPr>
            <a:r>
              <a:rPr lang="en-US" i="1" dirty="0">
                <a:solidFill>
                  <a:srgbClr val="5F5F5F"/>
                </a:solidFill>
                <a:cs typeface="Tahoma" pitchFamily="34" charset="0"/>
              </a:rPr>
              <a:t>Passages like 1 </a:t>
            </a:r>
            <a:r>
              <a:rPr lang="en-US" i="1" dirty="0" err="1">
                <a:solidFill>
                  <a:srgbClr val="5F5F5F"/>
                </a:solidFill>
                <a:cs typeface="Tahoma" pitchFamily="34" charset="0"/>
              </a:rPr>
              <a:t>Thes</a:t>
            </a:r>
            <a:r>
              <a:rPr lang="en-US" i="1" dirty="0">
                <a:solidFill>
                  <a:srgbClr val="5F5F5F"/>
                </a:solidFill>
                <a:cs typeface="Tahoma" pitchFamily="34" charset="0"/>
              </a:rPr>
              <a:t>. 5:27 ( “I adjure you by the Lord to have this letter read to all the brethren.” ) and Col. 4:16 ( “ When this letter is read among you, have it also read in the church of the Laodiceans; and you, for your part read my letter that is coming from Laodicea” ) further emphasize that these God-breathed, Inspired writings were to be shared with other Christians.</a:t>
            </a:r>
          </a:p>
          <a:p>
            <a:pPr marL="0" indent="0" eaLnBrk="1" hangingPunct="1">
              <a:spcBef>
                <a:spcPts val="200"/>
              </a:spcBef>
              <a:buClr>
                <a:srgbClr val="61625E"/>
              </a:buClr>
              <a:defRPr/>
            </a:pPr>
            <a:r>
              <a:rPr lang="en-US" i="1" dirty="0">
                <a:solidFill>
                  <a:srgbClr val="5F5F5F"/>
                </a:solidFill>
                <a:cs typeface="Tahoma" pitchFamily="34" charset="0"/>
              </a:rPr>
              <a:t>I gain confidence in the scriptures understanding that the books of the bible were written by inspired writers in different times in different places, but ALL these books share a common author - GOD.  This is why these books can weave together to share God and His plan for us.</a:t>
            </a:r>
          </a:p>
          <a:p>
            <a:pPr marL="0" indent="0" eaLnBrk="1" hangingPunct="1">
              <a:spcBef>
                <a:spcPts val="200"/>
              </a:spcBef>
              <a:buClr>
                <a:srgbClr val="61625E"/>
              </a:buClr>
              <a:defRPr/>
            </a:pPr>
            <a:r>
              <a:rPr lang="en-US" i="1" dirty="0">
                <a:solidFill>
                  <a:srgbClr val="5F5F5F"/>
                </a:solidFill>
                <a:cs typeface="Tahoma" pitchFamily="34" charset="0"/>
              </a:rPr>
              <a:t>The fact that these books were written over so many years by so many authors, but have survived throughout history is a testament to their authenticity in and of itself.  Also, the fact that the gospels and letters that were written were delivered and immediately shared, resulting in copies and distribution throughout the brethren.  This also speaks to the textual integrity of the Bible.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fade">
                                      <p:cBhvr>
                                        <p:cTn id="21" dur="500"/>
                                        <p:tgtEl>
                                          <p:spTgt spid="18435">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Effect transition="in" filter="fade">
                                      <p:cBhvr>
                                        <p:cTn id="25" dur="500"/>
                                        <p:tgtEl>
                                          <p:spTgt spid="18435">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Effect transition="in" filter="fade">
                                      <p:cBhvr>
                                        <p:cTn id="29"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5FF00072-778A-4CEC-8364-4E49837C40E0}"/>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Ensuring Wide Distribution of Originals</a:t>
            </a:r>
          </a:p>
        </p:txBody>
      </p:sp>
      <p:sp>
        <p:nvSpPr>
          <p:cNvPr id="18435" name="Text Box 2">
            <a:extLst>
              <a:ext uri="{FF2B5EF4-FFF2-40B4-BE49-F238E27FC236}">
                <a16:creationId xmlns:a16="http://schemas.microsoft.com/office/drawing/2014/main" id="{781A983B-8C3D-4FCD-9846-0FFE3FCDEDDB}"/>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6075" indent="-346075"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marL="0" indent="0" eaLnBrk="1" hangingPunct="1">
              <a:spcBef>
                <a:spcPts val="600"/>
              </a:spcBef>
              <a:buClr>
                <a:srgbClr val="61625E"/>
              </a:buClr>
              <a:defRPr/>
            </a:pPr>
            <a:r>
              <a:rPr lang="en-US" sz="2800" i="1" dirty="0">
                <a:solidFill>
                  <a:srgbClr val="48231E"/>
                </a:solidFill>
                <a:cs typeface="Tahoma" pitchFamily="34" charset="0"/>
              </a:rPr>
              <a:t>“</a:t>
            </a:r>
            <a:r>
              <a:rPr lang="en-US" sz="2800" b="1" i="1" dirty="0">
                <a:solidFill>
                  <a:srgbClr val="48231E"/>
                </a:solidFill>
                <a:cs typeface="Tahoma" pitchFamily="34" charset="0"/>
              </a:rPr>
              <a:t>I </a:t>
            </a:r>
            <a:r>
              <a:rPr lang="en-US" sz="2800" b="1" i="1" u="sng" dirty="0">
                <a:solidFill>
                  <a:srgbClr val="48231E"/>
                </a:solidFill>
                <a:cs typeface="Tahoma" pitchFamily="34" charset="0"/>
              </a:rPr>
              <a:t>charge</a:t>
            </a:r>
            <a:r>
              <a:rPr lang="en-US" sz="2800" b="1" i="1" dirty="0">
                <a:solidFill>
                  <a:srgbClr val="48231E"/>
                </a:solidFill>
                <a:cs typeface="Tahoma" pitchFamily="34" charset="0"/>
              </a:rPr>
              <a:t> you </a:t>
            </a:r>
            <a:r>
              <a:rPr lang="en-US" sz="2800" b="1" i="1" u="sng" dirty="0">
                <a:solidFill>
                  <a:srgbClr val="48231E"/>
                </a:solidFill>
                <a:cs typeface="Tahoma" pitchFamily="34" charset="0"/>
              </a:rPr>
              <a:t>by the Lord</a:t>
            </a:r>
            <a:r>
              <a:rPr lang="en-US" sz="2800" b="1" i="1" dirty="0">
                <a:solidFill>
                  <a:srgbClr val="48231E"/>
                </a:solidFill>
                <a:cs typeface="Tahoma" pitchFamily="34" charset="0"/>
              </a:rPr>
              <a:t> that this </a:t>
            </a:r>
            <a:r>
              <a:rPr lang="en-US" sz="2800" b="1" i="1" u="sng" dirty="0">
                <a:solidFill>
                  <a:srgbClr val="48231E"/>
                </a:solidFill>
                <a:cs typeface="Tahoma" pitchFamily="34" charset="0"/>
              </a:rPr>
              <a:t>epistle be read to all the holy brethren</a:t>
            </a:r>
            <a:r>
              <a:rPr lang="en-US" sz="2800" i="1" dirty="0">
                <a:solidFill>
                  <a:srgbClr val="48231E"/>
                </a:solidFill>
                <a:cs typeface="Tahoma" pitchFamily="34" charset="0"/>
              </a:rPr>
              <a:t>.”</a:t>
            </a:r>
            <a:r>
              <a:rPr lang="en-US" altLang="en-US" sz="2800" i="1" dirty="0">
                <a:solidFill>
                  <a:srgbClr val="48231E"/>
                </a:solidFill>
                <a:cs typeface="Tahoma" panose="020B0604030504040204" pitchFamily="34" charset="0"/>
              </a:rPr>
              <a:t> </a:t>
            </a:r>
            <a:r>
              <a:rPr lang="en-US" altLang="en-US" sz="2800" dirty="0">
                <a:solidFill>
                  <a:srgbClr val="48231E"/>
                </a:solidFill>
                <a:cs typeface="Tahoma" panose="020B0604030504040204" pitchFamily="34" charset="0"/>
              </a:rPr>
              <a:t>(</a:t>
            </a:r>
            <a:r>
              <a:rPr lang="en-US" altLang="en-US" sz="2800" b="1" dirty="0">
                <a:solidFill>
                  <a:srgbClr val="964D2C"/>
                </a:solidFill>
                <a:cs typeface="Tahoma" panose="020B0604030504040204" pitchFamily="34" charset="0"/>
              </a:rPr>
              <a:t>5:27</a:t>
            </a:r>
            <a:r>
              <a:rPr lang="en-US" altLang="en-US" sz="2800" dirty="0">
                <a:solidFill>
                  <a:srgbClr val="48231E"/>
                </a:solidFill>
                <a:cs typeface="Tahoma" panose="020B0604030504040204" pitchFamily="34" charset="0"/>
              </a:rPr>
              <a:t>)</a:t>
            </a:r>
            <a:endParaRPr lang="en-US" sz="2800" dirty="0">
              <a:solidFill>
                <a:srgbClr val="48231E"/>
              </a:solidFill>
              <a:cs typeface="Tahoma" pitchFamily="34" charset="0"/>
            </a:endParaRPr>
          </a:p>
          <a:p>
            <a:pPr marL="514350" indent="-514350" eaLnBrk="1" hangingPunct="1">
              <a:spcBef>
                <a:spcPts val="600"/>
              </a:spcBef>
              <a:buClr>
                <a:srgbClr val="61625E"/>
              </a:buClr>
              <a:buFont typeface="+mj-lt"/>
              <a:buAutoNum type="arabicPeriod" startAt="12"/>
              <a:defRPr/>
            </a:pPr>
            <a:r>
              <a:rPr lang="en-US" sz="2800" i="1" dirty="0">
                <a:solidFill>
                  <a:srgbClr val="5F5F5F"/>
                </a:solidFill>
                <a:cs typeface="Tahoma" pitchFamily="34" charset="0"/>
              </a:rPr>
              <a:t>[Jeff] </a:t>
            </a:r>
            <a:r>
              <a:rPr lang="en-US" sz="2800" dirty="0">
                <a:solidFill>
                  <a:srgbClr val="48231E"/>
                </a:solidFill>
                <a:cs typeface="Tahoma" pitchFamily="34" charset="0"/>
              </a:rPr>
              <a:t>How would this practice affect the Bible’s compilation?  How can it provide confidence in the textual integrity of the Bible?</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Help the proliferation and collection of Scriptures (</a:t>
            </a:r>
            <a:r>
              <a:rPr lang="en-US" sz="2800" b="1" dirty="0">
                <a:solidFill>
                  <a:srgbClr val="964D2C"/>
                </a:solidFill>
                <a:cs typeface="Tahoma" pitchFamily="34" charset="0"/>
              </a:rPr>
              <a:t>Colossians 4:16</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This practice would seed the Bible we have today. </a:t>
            </a:r>
          </a:p>
          <a:p>
            <a:pPr marL="0" indent="0" eaLnBrk="1" hangingPunct="1">
              <a:spcBef>
                <a:spcPts val="600"/>
              </a:spcBef>
              <a:buClr>
                <a:srgbClr val="61625E"/>
              </a:buClr>
              <a:defRPr/>
            </a:pPr>
            <a:r>
              <a:rPr lang="en-US" sz="2800" i="1" dirty="0">
                <a:solidFill>
                  <a:srgbClr val="48231E"/>
                </a:solidFill>
                <a:cs typeface="Tahoma" pitchFamily="34" charset="0"/>
              </a:rPr>
              <a:t>“Therefore, brethren, </a:t>
            </a:r>
            <a:r>
              <a:rPr lang="en-US" sz="2800" b="1" i="1" dirty="0">
                <a:solidFill>
                  <a:srgbClr val="48231E"/>
                </a:solidFill>
                <a:cs typeface="Tahoma" pitchFamily="34" charset="0"/>
              </a:rPr>
              <a:t>stand fast and </a:t>
            </a:r>
            <a:r>
              <a:rPr lang="en-US" sz="2800" b="1" i="1" u="sng" dirty="0">
                <a:solidFill>
                  <a:srgbClr val="48231E"/>
                </a:solidFill>
                <a:cs typeface="Tahoma" pitchFamily="34" charset="0"/>
              </a:rPr>
              <a:t>hold the traditions</a:t>
            </a:r>
            <a:r>
              <a:rPr lang="en-US" sz="2800" b="1" i="1" dirty="0">
                <a:solidFill>
                  <a:srgbClr val="48231E"/>
                </a:solidFill>
                <a:cs typeface="Tahoma" pitchFamily="34" charset="0"/>
              </a:rPr>
              <a:t> </a:t>
            </a:r>
            <a:r>
              <a:rPr lang="en-US" sz="2800" i="1" dirty="0">
                <a:solidFill>
                  <a:srgbClr val="48231E"/>
                </a:solidFill>
                <a:cs typeface="Tahoma" pitchFamily="34" charset="0"/>
              </a:rPr>
              <a:t>which you were taught, whether by word </a:t>
            </a:r>
            <a:r>
              <a:rPr lang="en-US" sz="2800" b="1" i="1" dirty="0">
                <a:solidFill>
                  <a:srgbClr val="48231E"/>
                </a:solidFill>
                <a:cs typeface="Tahoma" pitchFamily="34" charset="0"/>
              </a:rPr>
              <a:t>or </a:t>
            </a:r>
            <a:r>
              <a:rPr lang="en-US" sz="2800" b="1" i="1" u="sng" dirty="0">
                <a:solidFill>
                  <a:srgbClr val="48231E"/>
                </a:solidFill>
                <a:cs typeface="Tahoma" pitchFamily="34" charset="0"/>
              </a:rPr>
              <a:t>our epistle</a:t>
            </a:r>
            <a:r>
              <a:rPr lang="en-US" sz="2800" dirty="0">
                <a:solidFill>
                  <a:srgbClr val="48231E"/>
                </a:solidFill>
                <a:cs typeface="Tahoma" pitchFamily="34" charset="0"/>
              </a:rPr>
              <a:t>.” (</a:t>
            </a:r>
            <a:r>
              <a:rPr lang="en-US" sz="2800" b="1" dirty="0">
                <a:solidFill>
                  <a:srgbClr val="964D2C"/>
                </a:solidFill>
                <a:cs typeface="Tahoma" pitchFamily="34" charset="0"/>
              </a:rPr>
              <a:t>2 Thessalonians 2:15</a:t>
            </a:r>
            <a:r>
              <a:rPr lang="en-US" sz="2800" dirty="0">
                <a:solidFill>
                  <a:srgbClr val="48231E"/>
                </a:solidFill>
                <a:cs typeface="Tahoma" pitchFamily="34" charset="0"/>
              </a:rPr>
              <a:t>)</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Because Paul’s epistle was authoritative – even grounds for withdrawal, if violated – it was critical to ensure broad access and imposters exposed!</a:t>
            </a:r>
          </a:p>
          <a:p>
            <a:pPr marL="461963" indent="-461963" eaLnBrk="1" hangingPunct="1">
              <a:spcBef>
                <a:spcPts val="600"/>
              </a:spcBef>
              <a:buClr>
                <a:srgbClr val="61625E"/>
              </a:buClr>
              <a:buFont typeface="Arial" pitchFamily="34" charset="0"/>
              <a:buChar char="•"/>
              <a:defRPr/>
            </a:pPr>
            <a:r>
              <a:rPr lang="en-US" sz="2800" dirty="0">
                <a:solidFill>
                  <a:srgbClr val="48231E"/>
                </a:solidFill>
                <a:cs typeface="Tahoma" pitchFamily="34" charset="0"/>
              </a:rPr>
              <a:t>Understanding this practice and its urgency gives us confidence today in the </a:t>
            </a:r>
            <a:r>
              <a:rPr lang="en-US" sz="2800" b="1" i="1" dirty="0">
                <a:solidFill>
                  <a:srgbClr val="48231E"/>
                </a:solidFill>
                <a:cs typeface="Tahoma" pitchFamily="34" charset="0"/>
              </a:rPr>
              <a:t>textual integrity </a:t>
            </a:r>
            <a:r>
              <a:rPr lang="en-US" sz="2800" dirty="0">
                <a:solidFill>
                  <a:srgbClr val="48231E"/>
                </a:solidFill>
                <a:cs typeface="Tahoma" pitchFamily="34" charset="0"/>
              </a:rPr>
              <a:t>of the Bible.</a:t>
            </a:r>
          </a:p>
        </p:txBody>
      </p:sp>
    </p:spTree>
    <p:extLst>
      <p:ext uri="{BB962C8B-B14F-4D97-AF65-F5344CB8AC3E}">
        <p14:creationId xmlns:p14="http://schemas.microsoft.com/office/powerpoint/2010/main" val="33618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fade">
                                      <p:cBhvr>
                                        <p:cTn id="11" dur="500"/>
                                        <p:tgtEl>
                                          <p:spTgt spid="1843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35">
                                            <p:txEl>
                                              <p:pRg st="4" end="4"/>
                                            </p:txEl>
                                          </p:spTgt>
                                        </p:tgtEl>
                                        <p:attrNameLst>
                                          <p:attrName>style.visibility</p:attrName>
                                        </p:attrNameLst>
                                      </p:cBhvr>
                                      <p:to>
                                        <p:strVal val="visible"/>
                                      </p:to>
                                    </p:set>
                                    <p:animEffect transition="in" filter="fade">
                                      <p:cBhvr>
                                        <p:cTn id="20" dur="500"/>
                                        <p:tgtEl>
                                          <p:spTgt spid="1843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Effect transition="in" filter="fade">
                                      <p:cBhvr>
                                        <p:cTn id="25" dur="500"/>
                                        <p:tgtEl>
                                          <p:spTgt spid="1843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35">
                                            <p:txEl>
                                              <p:pRg st="6" end="6"/>
                                            </p:txEl>
                                          </p:spTgt>
                                        </p:tgtEl>
                                        <p:attrNameLst>
                                          <p:attrName>style.visibility</p:attrName>
                                        </p:attrNameLst>
                                      </p:cBhvr>
                                      <p:to>
                                        <p:strVal val="visible"/>
                                      </p:to>
                                    </p:set>
                                    <p:animEffect transition="in" filter="fade">
                                      <p:cBhvr>
                                        <p:cTn id="30"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C6564F37-8BA5-4971-A88B-33CA11E47FC4}"/>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b="1" dirty="0">
                <a:solidFill>
                  <a:srgbClr val="48231E"/>
                </a:solidFill>
                <a:cs typeface="Tunga" panose="020B0502040204020203" pitchFamily="34" charset="0"/>
              </a:rPr>
              <a:t>Key Lessons – From </a:t>
            </a:r>
            <a:r>
              <a:rPr lang="en-US" altLang="en-US" sz="4400" b="1" u="sng" dirty="0">
                <a:solidFill>
                  <a:srgbClr val="48231E"/>
                </a:solidFill>
                <a:cs typeface="Tunga" panose="020B0502040204020203" pitchFamily="34" charset="0"/>
              </a:rPr>
              <a:t>All</a:t>
            </a:r>
            <a:r>
              <a:rPr lang="en-US" altLang="en-US" sz="4400" b="1" dirty="0">
                <a:solidFill>
                  <a:srgbClr val="48231E"/>
                </a:solidFill>
                <a:cs typeface="Tunga" panose="020B0502040204020203" pitchFamily="34" charset="0"/>
              </a:rPr>
              <a:t> of </a:t>
            </a:r>
            <a:r>
              <a:rPr lang="en-US" altLang="en-US" sz="4400" b="1" dirty="0">
                <a:solidFill>
                  <a:srgbClr val="964D2C"/>
                </a:solidFill>
                <a:cs typeface="Tunga" panose="020B0502040204020203" pitchFamily="34" charset="0"/>
              </a:rPr>
              <a:t>1 Thessalonians</a:t>
            </a:r>
          </a:p>
        </p:txBody>
      </p:sp>
      <p:sp>
        <p:nvSpPr>
          <p:cNvPr id="25603" name="Text Box 2">
            <a:extLst>
              <a:ext uri="{FF2B5EF4-FFF2-40B4-BE49-F238E27FC236}">
                <a16:creationId xmlns:a16="http://schemas.microsoft.com/office/drawing/2014/main" id="{6E759E4A-49B1-4ED4-8A8A-7AACC41DEC16}"/>
              </a:ext>
            </a:extLst>
          </p:cNvPr>
          <p:cNvSpPr txBox="1">
            <a:spLocks noChangeArrowheads="1"/>
          </p:cNvSpPr>
          <p:nvPr/>
        </p:nvSpPr>
        <p:spPr bwMode="auto">
          <a:xfrm>
            <a:off x="152401" y="838201"/>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1pPr>
            <a:lvl2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2pPr>
            <a:lvl3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3pPr>
            <a:lvl4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4pPr>
            <a:lvl5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2</a:t>
            </a:r>
            <a:r>
              <a:rPr lang="en-US" altLang="en-US" sz="2400" b="1" baseline="30000" dirty="0">
                <a:solidFill>
                  <a:srgbClr val="48231E"/>
                </a:solidFill>
                <a:cs typeface="Tahoma" panose="020B0604030504040204" pitchFamily="34" charset="0"/>
              </a:rPr>
              <a:t>nd</a:t>
            </a:r>
            <a:r>
              <a:rPr lang="en-US" altLang="en-US" sz="2400" b="1" dirty="0">
                <a:solidFill>
                  <a:srgbClr val="48231E"/>
                </a:solidFill>
                <a:cs typeface="Tahoma" panose="020B0604030504040204" pitchFamily="34" charset="0"/>
              </a:rPr>
              <a:t> Coming </a:t>
            </a:r>
            <a:r>
              <a:rPr lang="en-US" altLang="en-US" sz="2400" dirty="0">
                <a:solidFill>
                  <a:srgbClr val="48231E"/>
                </a:solidFill>
                <a:cs typeface="Tahoma" panose="020B0604030504040204" pitchFamily="34" charset="0"/>
              </a:rPr>
              <a:t>– </a:t>
            </a:r>
            <a:r>
              <a:rPr lang="en-US" altLang="en-US" sz="2400" i="1" dirty="0">
                <a:solidFill>
                  <a:srgbClr val="48231E"/>
                </a:solidFill>
                <a:cs typeface="Tahoma" panose="020B0604030504040204" pitchFamily="34" charset="0"/>
              </a:rPr>
              <a:t>Watch</a:t>
            </a:r>
            <a:r>
              <a:rPr lang="en-US" altLang="en-US" sz="2400" dirty="0">
                <a:solidFill>
                  <a:srgbClr val="48231E"/>
                </a:solidFill>
                <a:cs typeface="Tahoma" panose="020B0604030504040204" pitchFamily="34" charset="0"/>
              </a:rPr>
              <a:t>:  Jesus sudden return at unknown time</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Resurrection</a:t>
            </a:r>
            <a:r>
              <a:rPr lang="en-US" altLang="en-US" sz="2400" dirty="0">
                <a:solidFill>
                  <a:srgbClr val="48231E"/>
                </a:solidFill>
                <a:cs typeface="Tahoma" panose="020B0604030504040204" pitchFamily="34" charset="0"/>
              </a:rPr>
              <a:t> – </a:t>
            </a:r>
            <a:r>
              <a:rPr lang="en-US" altLang="en-US" sz="2400" i="1" dirty="0">
                <a:solidFill>
                  <a:srgbClr val="48231E"/>
                </a:solidFill>
                <a:cs typeface="Tahoma" panose="020B0604030504040204" pitchFamily="34" charset="0"/>
              </a:rPr>
              <a:t>Comfort</a:t>
            </a:r>
            <a:r>
              <a:rPr lang="en-US" altLang="en-US" sz="2400" dirty="0">
                <a:solidFill>
                  <a:srgbClr val="48231E"/>
                </a:solidFill>
                <a:cs typeface="Tahoma" panose="020B0604030504040204" pitchFamily="34" charset="0"/>
              </a:rPr>
              <a:t>: Dead in Christ raised at Jesus’ return.</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Remember </a:t>
            </a:r>
            <a:r>
              <a:rPr lang="en-US" altLang="en-US" sz="2400" dirty="0">
                <a:solidFill>
                  <a:srgbClr val="48231E"/>
                </a:solidFill>
                <a:cs typeface="Tahoma" panose="020B0604030504040204" pitchFamily="34" charset="0"/>
              </a:rPr>
              <a:t>– Basis of our faith in the face of persecution.</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People Skills </a:t>
            </a:r>
            <a:r>
              <a:rPr lang="en-US" altLang="en-US" sz="2400" dirty="0">
                <a:solidFill>
                  <a:srgbClr val="48231E"/>
                </a:solidFill>
                <a:cs typeface="Tahoma" panose="020B0604030504040204" pitchFamily="34" charset="0"/>
              </a:rPr>
              <a:t>– Gentleness, expressed thankfulness, and making a distinction.</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Truth</a:t>
            </a:r>
            <a:r>
              <a:rPr lang="en-US" altLang="en-US" sz="2400" dirty="0">
                <a:solidFill>
                  <a:srgbClr val="48231E"/>
                </a:solidFill>
                <a:cs typeface="Tahoma" panose="020B0604030504040204" pitchFamily="34" charset="0"/>
              </a:rPr>
              <a:t> – Cling to God’s Word and reject error.</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Ongoing Growth</a:t>
            </a:r>
            <a:r>
              <a:rPr lang="en-US" altLang="en-US" sz="2400" dirty="0">
                <a:solidFill>
                  <a:srgbClr val="48231E"/>
                </a:solidFill>
                <a:cs typeface="Tahoma" panose="020B0604030504040204" pitchFamily="34" charset="0"/>
              </a:rPr>
              <a:t> – </a:t>
            </a:r>
            <a:r>
              <a:rPr lang="en-US" altLang="en-US" sz="2400" i="1" dirty="0">
                <a:solidFill>
                  <a:srgbClr val="48231E"/>
                </a:solidFill>
                <a:cs typeface="Tahoma" panose="020B0604030504040204" pitchFamily="34" charset="0"/>
              </a:rPr>
              <a:t>“Abound more and more”</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Faithful God</a:t>
            </a:r>
            <a:r>
              <a:rPr lang="en-US" altLang="en-US" sz="2400" dirty="0">
                <a:solidFill>
                  <a:srgbClr val="48231E"/>
                </a:solidFill>
                <a:cs typeface="Tahoma" panose="020B0604030504040204" pitchFamily="34" charset="0"/>
              </a:rPr>
              <a:t> – Trust God to keep His promises.</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Love</a:t>
            </a:r>
            <a:r>
              <a:rPr lang="en-US" altLang="en-US" sz="2400" dirty="0">
                <a:solidFill>
                  <a:srgbClr val="48231E"/>
                </a:solidFill>
                <a:cs typeface="Tahoma" panose="020B0604030504040204" pitchFamily="34" charset="0"/>
              </a:rPr>
              <a:t> – Expressed as evangelism and benevolence to saints.</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Mutual Encouragement </a:t>
            </a:r>
            <a:r>
              <a:rPr lang="en-US" altLang="en-US" sz="2400" dirty="0">
                <a:solidFill>
                  <a:srgbClr val="48231E"/>
                </a:solidFill>
                <a:cs typeface="Tahoma" panose="020B0604030504040204" pitchFamily="34" charset="0"/>
              </a:rPr>
              <a:t>– </a:t>
            </a:r>
            <a:r>
              <a:rPr lang="en-US" altLang="en-US" sz="2400" i="1" dirty="0">
                <a:solidFill>
                  <a:srgbClr val="48231E"/>
                </a:solidFill>
                <a:cs typeface="Tahoma" panose="020B0604030504040204" pitchFamily="34" charset="0"/>
              </a:rPr>
              <a:t>“knit together”</a:t>
            </a:r>
            <a:r>
              <a:rPr lang="en-US" altLang="en-US" sz="2400" dirty="0">
                <a:solidFill>
                  <a:srgbClr val="48231E"/>
                </a:solidFill>
                <a:cs typeface="Tahoma" panose="020B0604030504040204" pitchFamily="34" charset="0"/>
              </a:rPr>
              <a:t> in Christ.</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Example</a:t>
            </a:r>
            <a:r>
              <a:rPr lang="en-US" altLang="en-US" sz="2400" dirty="0">
                <a:solidFill>
                  <a:srgbClr val="48231E"/>
                </a:solidFill>
                <a:cs typeface="Tahoma" panose="020B0604030504040204" pitchFamily="34" charset="0"/>
              </a:rPr>
              <a:t> – Are you watching the NT saints?  What are others seeing in you?</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Holiness</a:t>
            </a:r>
            <a:r>
              <a:rPr lang="en-US" altLang="en-US" sz="2400" dirty="0">
                <a:solidFill>
                  <a:srgbClr val="48231E"/>
                </a:solidFill>
                <a:cs typeface="Tahoma" panose="020B0604030504040204" pitchFamily="34" charset="0"/>
              </a:rPr>
              <a:t> – Sexual and moral purity.</a:t>
            </a:r>
          </a:p>
          <a:p>
            <a:pPr eaLnBrk="1" hangingPunct="1">
              <a:spcBef>
                <a:spcPts val="400"/>
              </a:spcBef>
              <a:buClr>
                <a:srgbClr val="61625E"/>
              </a:buClr>
              <a:buFont typeface="Candara" panose="020E0502030303020204" pitchFamily="34" charset="0"/>
              <a:buAutoNum type="arabicPeriod"/>
            </a:pPr>
            <a:r>
              <a:rPr lang="en-US" altLang="en-US" sz="2400" b="1" dirty="0">
                <a:solidFill>
                  <a:srgbClr val="48231E"/>
                </a:solidFill>
                <a:cs typeface="Tahoma" panose="020B0604030504040204" pitchFamily="34" charset="0"/>
              </a:rPr>
              <a:t>Credibility</a:t>
            </a:r>
            <a:r>
              <a:rPr lang="en-US" altLang="en-US" sz="2400" dirty="0">
                <a:solidFill>
                  <a:srgbClr val="48231E"/>
                </a:solidFill>
                <a:cs typeface="Tahoma" panose="020B0604030504040204" pitchFamily="34" charset="0"/>
              </a:rPr>
              <a:t> – Testing of foundation in enduring persecution.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500"/>
                                        <p:tgtEl>
                                          <p:spTgt spid="2560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500"/>
                                        <p:tgtEl>
                                          <p:spTgt spid="2560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fade">
                                      <p:cBhvr>
                                        <p:cTn id="19" dur="500"/>
                                        <p:tgtEl>
                                          <p:spTgt spid="2560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fade">
                                      <p:cBhvr>
                                        <p:cTn id="23" dur="500"/>
                                        <p:tgtEl>
                                          <p:spTgt spid="2560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Effect transition="in" filter="fade">
                                      <p:cBhvr>
                                        <p:cTn id="31" dur="500"/>
                                        <p:tgtEl>
                                          <p:spTgt spid="2560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animEffect transition="in" filter="fade">
                                      <p:cBhvr>
                                        <p:cTn id="35" dur="500"/>
                                        <p:tgtEl>
                                          <p:spTgt spid="2560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5603">
                                            <p:txEl>
                                              <p:pRg st="7" end="7"/>
                                            </p:txEl>
                                          </p:spTgt>
                                        </p:tgtEl>
                                        <p:attrNameLst>
                                          <p:attrName>style.visibility</p:attrName>
                                        </p:attrNameLst>
                                      </p:cBhvr>
                                      <p:to>
                                        <p:strVal val="visible"/>
                                      </p:to>
                                    </p:set>
                                    <p:animEffect transition="in" filter="fade">
                                      <p:cBhvr>
                                        <p:cTn id="39" dur="500"/>
                                        <p:tgtEl>
                                          <p:spTgt spid="2560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603">
                                            <p:txEl>
                                              <p:pRg st="8" end="8"/>
                                            </p:txEl>
                                          </p:spTgt>
                                        </p:tgtEl>
                                        <p:attrNameLst>
                                          <p:attrName>style.visibility</p:attrName>
                                        </p:attrNameLst>
                                      </p:cBhvr>
                                      <p:to>
                                        <p:strVal val="visible"/>
                                      </p:to>
                                    </p:set>
                                    <p:animEffect transition="in" filter="fade">
                                      <p:cBhvr>
                                        <p:cTn id="43" dur="500"/>
                                        <p:tgtEl>
                                          <p:spTgt spid="2560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5603">
                                            <p:txEl>
                                              <p:pRg st="9" end="9"/>
                                            </p:txEl>
                                          </p:spTgt>
                                        </p:tgtEl>
                                        <p:attrNameLst>
                                          <p:attrName>style.visibility</p:attrName>
                                        </p:attrNameLst>
                                      </p:cBhvr>
                                      <p:to>
                                        <p:strVal val="visible"/>
                                      </p:to>
                                    </p:set>
                                    <p:animEffect transition="in" filter="fade">
                                      <p:cBhvr>
                                        <p:cTn id="47" dur="500"/>
                                        <p:tgtEl>
                                          <p:spTgt spid="25603">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5603">
                                            <p:txEl>
                                              <p:pRg st="10" end="10"/>
                                            </p:txEl>
                                          </p:spTgt>
                                        </p:tgtEl>
                                        <p:attrNameLst>
                                          <p:attrName>style.visibility</p:attrName>
                                        </p:attrNameLst>
                                      </p:cBhvr>
                                      <p:to>
                                        <p:strVal val="visible"/>
                                      </p:to>
                                    </p:set>
                                    <p:animEffect transition="in" filter="fade">
                                      <p:cBhvr>
                                        <p:cTn id="51" dur="500"/>
                                        <p:tgtEl>
                                          <p:spTgt spid="25603">
                                            <p:txEl>
                                              <p:pRg st="10" end="1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5603">
                                            <p:txEl>
                                              <p:pRg st="11" end="11"/>
                                            </p:txEl>
                                          </p:spTgt>
                                        </p:tgtEl>
                                        <p:attrNameLst>
                                          <p:attrName>style.visibility</p:attrName>
                                        </p:attrNameLst>
                                      </p:cBhvr>
                                      <p:to>
                                        <p:strVal val="visible"/>
                                      </p:to>
                                    </p:set>
                                    <p:animEffect transition="in" filter="fade">
                                      <p:cBhvr>
                                        <p:cTn id="55"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D696D2E5-C277-4D6E-84F3-0655654B0B72}"/>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b="1" dirty="0">
                <a:solidFill>
                  <a:srgbClr val="48231E"/>
                </a:solidFill>
                <a:cs typeface="Tunga" panose="020B0502040204020203" pitchFamily="34" charset="0"/>
              </a:rPr>
              <a:t>Outline – </a:t>
            </a:r>
            <a:r>
              <a:rPr lang="en-US" altLang="en-US" sz="4400" b="1" dirty="0">
                <a:solidFill>
                  <a:srgbClr val="964D2C"/>
                </a:solidFill>
                <a:cs typeface="Tunga" panose="020B0502040204020203" pitchFamily="34" charset="0"/>
              </a:rPr>
              <a:t>1 Thessalonians 1-5</a:t>
            </a:r>
          </a:p>
        </p:txBody>
      </p:sp>
      <p:sp>
        <p:nvSpPr>
          <p:cNvPr id="4099" name="Text Box 2">
            <a:extLst>
              <a:ext uri="{FF2B5EF4-FFF2-40B4-BE49-F238E27FC236}">
                <a16:creationId xmlns:a16="http://schemas.microsoft.com/office/drawing/2014/main" id="{47D7E78A-D4FD-4A12-BBD0-7DF64165BC42}"/>
              </a:ext>
            </a:extLst>
          </p:cNvPr>
          <p:cNvSpPr txBox="1">
            <a:spLocks noChangeArrowheads="1"/>
          </p:cNvSpPr>
          <p:nvPr/>
        </p:nvSpPr>
        <p:spPr bwMode="auto">
          <a:xfrm>
            <a:off x="152401" y="993775"/>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4350"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1pPr>
            <a:lvl2pPr marL="1025525" indent="-5143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300"/>
              </a:spcBef>
              <a:buClr>
                <a:srgbClr val="61625E"/>
              </a:buClr>
              <a:buFont typeface="Candara" panose="020E0502030303020204" pitchFamily="34" charset="0"/>
              <a:buAutoNum type="romanUcPeriod"/>
            </a:pPr>
            <a:r>
              <a:rPr lang="en-US" altLang="en-US" sz="3200" dirty="0">
                <a:solidFill>
                  <a:srgbClr val="48231E"/>
                </a:solidFill>
                <a:cs typeface="Tahoma" panose="020B0604030504040204" pitchFamily="34" charset="0"/>
              </a:rPr>
              <a:t>Comfort and Encouragement to Persevere in Adversity (</a:t>
            </a:r>
            <a:r>
              <a:rPr lang="en-US" altLang="en-US" sz="3200" b="1" dirty="0">
                <a:solidFill>
                  <a:srgbClr val="964D2C"/>
                </a:solidFill>
                <a:cs typeface="Tahoma" panose="020B0604030504040204" pitchFamily="34" charset="0"/>
              </a:rPr>
              <a:t>1-3</a:t>
            </a:r>
            <a:r>
              <a:rPr lang="en-US" altLang="en-US" sz="32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dirty="0">
                <a:solidFill>
                  <a:srgbClr val="48231E"/>
                </a:solidFill>
                <a:cs typeface="Tahoma" panose="020B0604030504040204" pitchFamily="34" charset="0"/>
              </a:rPr>
              <a:t>Salutation (</a:t>
            </a:r>
            <a:r>
              <a:rPr lang="en-US" altLang="en-US" sz="2600" b="1" dirty="0">
                <a:solidFill>
                  <a:srgbClr val="964D2C"/>
                </a:solidFill>
                <a:cs typeface="Tahoma" panose="020B0604030504040204" pitchFamily="34" charset="0"/>
              </a:rPr>
              <a:t>1:1</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Remembrance</a:t>
            </a:r>
            <a:r>
              <a:rPr lang="en-US" altLang="en-US" sz="2600" dirty="0">
                <a:solidFill>
                  <a:srgbClr val="48231E"/>
                </a:solidFill>
                <a:cs typeface="Tahoma" panose="020B0604030504040204" pitchFamily="34" charset="0"/>
              </a:rPr>
              <a:t>:  The Thessalonians’ conversion was worth remembering, and they should be encouraged by it, as was Paul (</a:t>
            </a:r>
            <a:r>
              <a:rPr lang="en-US" altLang="en-US" sz="2600" b="1" dirty="0">
                <a:solidFill>
                  <a:srgbClr val="964D2C"/>
                </a:solidFill>
                <a:cs typeface="Tahoma" panose="020B0604030504040204" pitchFamily="34" charset="0"/>
              </a:rPr>
              <a:t>1:2-2:16</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Comfort</a:t>
            </a:r>
            <a:r>
              <a:rPr lang="en-US" altLang="en-US" sz="2600" dirty="0">
                <a:solidFill>
                  <a:srgbClr val="48231E"/>
                </a:solidFill>
                <a:cs typeface="Tahoma" panose="020B0604030504040204" pitchFamily="34" charset="0"/>
              </a:rPr>
              <a:t>: The Thessalonians’ spiritual well-being and persistence was once a cause of great concern to Paul, but it is now a source of great strength and comfort (</a:t>
            </a:r>
            <a:r>
              <a:rPr lang="en-US" altLang="en-US" sz="2600" b="1" dirty="0">
                <a:solidFill>
                  <a:srgbClr val="964D2C"/>
                </a:solidFill>
                <a:cs typeface="Tahoma" panose="020B0604030504040204" pitchFamily="34" charset="0"/>
              </a:rPr>
              <a:t>2:17-3:13</a:t>
            </a:r>
            <a:r>
              <a:rPr lang="en-US" altLang="en-US" sz="2600" dirty="0">
                <a:solidFill>
                  <a:srgbClr val="48231E"/>
                </a:solidFill>
                <a:cs typeface="Tahoma" panose="020B0604030504040204" pitchFamily="34" charset="0"/>
              </a:rPr>
              <a:t>).</a:t>
            </a:r>
          </a:p>
          <a:p>
            <a:pPr eaLnBrk="1" hangingPunct="1">
              <a:spcBef>
                <a:spcPts val="300"/>
              </a:spcBef>
              <a:buClr>
                <a:srgbClr val="61625E"/>
              </a:buClr>
              <a:buFont typeface="Candara" panose="020E0502030303020204" pitchFamily="34" charset="0"/>
              <a:buAutoNum type="romanUcPeriod"/>
            </a:pPr>
            <a:r>
              <a:rPr lang="en-US" altLang="en-US" sz="3200" dirty="0">
                <a:solidFill>
                  <a:srgbClr val="48231E"/>
                </a:solidFill>
                <a:cs typeface="Tahoma" panose="020B0604030504040204" pitchFamily="34" charset="0"/>
              </a:rPr>
              <a:t>Doctrinal Explanations and Moral Admonitions (</a:t>
            </a:r>
            <a:r>
              <a:rPr lang="en-US" altLang="en-US" sz="3200" b="1" dirty="0">
                <a:solidFill>
                  <a:srgbClr val="964D2C"/>
                </a:solidFill>
                <a:cs typeface="Tahoma" panose="020B0604030504040204" pitchFamily="34" charset="0"/>
              </a:rPr>
              <a:t>4-5</a:t>
            </a:r>
            <a:r>
              <a:rPr lang="en-US" altLang="en-US" sz="32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Continue</a:t>
            </a:r>
            <a:r>
              <a:rPr lang="en-US" altLang="en-US" sz="2600" dirty="0">
                <a:solidFill>
                  <a:srgbClr val="48231E"/>
                </a:solidFill>
                <a:cs typeface="Tahoma" panose="020B0604030504040204" pitchFamily="34" charset="0"/>
              </a:rPr>
              <a:t>:  Abound in purity, holiness and love (</a:t>
            </a:r>
            <a:r>
              <a:rPr lang="en-US" altLang="en-US" sz="2600" b="1" dirty="0">
                <a:solidFill>
                  <a:srgbClr val="964D2C"/>
                </a:solidFill>
                <a:cs typeface="Tahoma" panose="020B0604030504040204" pitchFamily="34" charset="0"/>
              </a:rPr>
              <a:t>4:1-12</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Comfort</a:t>
            </a:r>
            <a:r>
              <a:rPr lang="en-US" altLang="en-US" sz="2600" dirty="0">
                <a:solidFill>
                  <a:srgbClr val="48231E"/>
                </a:solidFill>
                <a:cs typeface="Tahoma" panose="020B0604030504040204" pitchFamily="34" charset="0"/>
              </a:rPr>
              <a:t>:  Certainty and timing of Jesus’ return (</a:t>
            </a:r>
            <a:r>
              <a:rPr lang="en-US" altLang="en-US" sz="2600" b="1" dirty="0">
                <a:solidFill>
                  <a:srgbClr val="964D2C"/>
                </a:solidFill>
                <a:cs typeface="Tahoma" panose="020B0604030504040204" pitchFamily="34" charset="0"/>
              </a:rPr>
              <a:t>4:13-5:11</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Distinguish</a:t>
            </a:r>
            <a:r>
              <a:rPr lang="en-US" altLang="en-US" sz="2600" dirty="0">
                <a:solidFill>
                  <a:srgbClr val="48231E"/>
                </a:solidFill>
                <a:cs typeface="Tahoma" panose="020B0604030504040204" pitchFamily="34" charset="0"/>
              </a:rPr>
              <a:t>:  Treat others based on status and stature (</a:t>
            </a:r>
            <a:r>
              <a:rPr lang="en-US" altLang="en-US" sz="2600" b="1" dirty="0">
                <a:solidFill>
                  <a:srgbClr val="964D2C"/>
                </a:solidFill>
                <a:cs typeface="Tahoma" panose="020B0604030504040204" pitchFamily="34" charset="0"/>
              </a:rPr>
              <a:t>5:12-15</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b="1" dirty="0">
                <a:solidFill>
                  <a:srgbClr val="48231E"/>
                </a:solidFill>
                <a:cs typeface="Tahoma" panose="020B0604030504040204" pitchFamily="34" charset="0"/>
              </a:rPr>
              <a:t>Revelation</a:t>
            </a:r>
            <a:r>
              <a:rPr lang="en-US" altLang="en-US" sz="2600" dirty="0">
                <a:solidFill>
                  <a:srgbClr val="48231E"/>
                </a:solidFill>
                <a:cs typeface="Tahoma" panose="020B0604030504040204" pitchFamily="34" charset="0"/>
              </a:rPr>
              <a:t>:  Cling to God’s Word and reject error (</a:t>
            </a:r>
            <a:r>
              <a:rPr lang="en-US" altLang="en-US" sz="2600" b="1" dirty="0">
                <a:solidFill>
                  <a:srgbClr val="964D2C"/>
                </a:solidFill>
                <a:cs typeface="Tahoma" panose="020B0604030504040204" pitchFamily="34" charset="0"/>
              </a:rPr>
              <a:t>5:16-22</a:t>
            </a:r>
            <a:r>
              <a:rPr lang="en-US" altLang="en-US" sz="2600" dirty="0">
                <a:solidFill>
                  <a:srgbClr val="48231E"/>
                </a:solidFill>
                <a:cs typeface="Tahoma" panose="020B0604030504040204" pitchFamily="34" charset="0"/>
              </a:rPr>
              <a:t>)</a:t>
            </a:r>
          </a:p>
          <a:p>
            <a:pPr lvl="1" eaLnBrk="1" hangingPunct="1">
              <a:spcBef>
                <a:spcPts val="300"/>
              </a:spcBef>
              <a:buClr>
                <a:srgbClr val="61625E"/>
              </a:buClr>
              <a:buFont typeface="Candara" panose="020E0502030303020204" pitchFamily="34" charset="0"/>
              <a:buAutoNum type="alphaUcPeriod"/>
            </a:pPr>
            <a:r>
              <a:rPr lang="en-US" altLang="en-US" sz="2600" dirty="0">
                <a:solidFill>
                  <a:srgbClr val="48231E"/>
                </a:solidFill>
                <a:cs typeface="Tahoma" panose="020B0604030504040204" pitchFamily="34" charset="0"/>
              </a:rPr>
              <a:t>Closing and Benediction (</a:t>
            </a:r>
            <a:r>
              <a:rPr lang="en-US" altLang="en-US" sz="2600" b="1" dirty="0">
                <a:solidFill>
                  <a:srgbClr val="964D2C"/>
                </a:solidFill>
                <a:cs typeface="Tahoma" panose="020B0604030504040204" pitchFamily="34" charset="0"/>
              </a:rPr>
              <a:t>5:23-28</a:t>
            </a:r>
            <a:r>
              <a:rPr lang="en-US" altLang="en-US" sz="2600" dirty="0">
                <a:solidFill>
                  <a:srgbClr val="48231E"/>
                </a:solidFill>
                <a:cs typeface="Tahoma" panose="020B0604030504040204" pitchFamily="34" charset="0"/>
              </a:rPr>
              <a:t>)</a:t>
            </a:r>
          </a:p>
        </p:txBody>
      </p:sp>
    </p:spTree>
    <p:extLst>
      <p:ext uri="{BB962C8B-B14F-4D97-AF65-F5344CB8AC3E}">
        <p14:creationId xmlns:p14="http://schemas.microsoft.com/office/powerpoint/2010/main" val="36387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500"/>
                                        <p:tgtEl>
                                          <p:spTgt spid="40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fade">
                                      <p:cBhvr>
                                        <p:cTn id="15" dur="500"/>
                                        <p:tgtEl>
                                          <p:spTgt spid="409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Effect transition="in" filter="fade">
                                      <p:cBhvr>
                                        <p:cTn id="20" dur="500"/>
                                        <p:tgtEl>
                                          <p:spTgt spid="4099">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500"/>
                                        <p:tgtEl>
                                          <p:spTgt spid="409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Effect transition="in" filter="fade">
                                      <p:cBhvr>
                                        <p:cTn id="33" dur="500"/>
                                        <p:tgtEl>
                                          <p:spTgt spid="4099">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Effect transition="in" filter="fade">
                                      <p:cBhvr>
                                        <p:cTn id="41" dur="500"/>
                                        <p:tgtEl>
                                          <p:spTgt spid="4099">
                                            <p:txEl>
                                              <p:pRg st="7" end="7"/>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Effect transition="in" filter="fade">
                                      <p:cBhvr>
                                        <p:cTn id="45" dur="500"/>
                                        <p:tgtEl>
                                          <p:spTgt spid="4099">
                                            <p:txEl>
                                              <p:pRg st="8" end="8"/>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4099">
                                            <p:txEl>
                                              <p:pRg st="9" end="9"/>
                                            </p:txEl>
                                          </p:spTgt>
                                        </p:tgtEl>
                                        <p:attrNameLst>
                                          <p:attrName>style.visibility</p:attrName>
                                        </p:attrNameLst>
                                      </p:cBhvr>
                                      <p:to>
                                        <p:strVal val="visible"/>
                                      </p:to>
                                    </p:set>
                                    <p:animEffect transition="in" filter="fade">
                                      <p:cBhvr>
                                        <p:cTn id="49"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301B2C7D-8BC9-44EB-AEAC-7DD200415D23}"/>
              </a:ext>
            </a:extLst>
          </p:cNvPr>
          <p:cNvSpPr txBox="1">
            <a:spLocks noChangeArrowheads="1"/>
          </p:cNvSpPr>
          <p:nvPr/>
        </p:nvSpPr>
        <p:spPr bwMode="auto">
          <a:xfrm>
            <a:off x="4879856" y="3721100"/>
            <a:ext cx="7088796"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723900" algn="l"/>
                <a:tab pos="1447800" algn="l"/>
                <a:tab pos="2171700" algn="l"/>
                <a:tab pos="2895600" algn="l"/>
                <a:tab pos="3619500" algn="l"/>
                <a:tab pos="4343400" algn="l"/>
                <a:tab pos="50673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600"/>
              </a:spcBef>
              <a:buClrTx/>
            </a:pPr>
            <a:r>
              <a:rPr lang="en-US" altLang="en-US" sz="3200" i="1" dirty="0">
                <a:solidFill>
                  <a:srgbClr val="964D2C"/>
                </a:solidFill>
                <a:cs typeface="Tahoma" panose="020B0604030504040204" pitchFamily="34" charset="0"/>
              </a:rPr>
              <a:t>Remembrance and Reinforcement</a:t>
            </a:r>
          </a:p>
        </p:txBody>
      </p:sp>
      <p:sp>
        <p:nvSpPr>
          <p:cNvPr id="7171" name="Text Box 2">
            <a:extLst>
              <a:ext uri="{FF2B5EF4-FFF2-40B4-BE49-F238E27FC236}">
                <a16:creationId xmlns:a16="http://schemas.microsoft.com/office/drawing/2014/main" id="{41D8DE28-1C5E-4F77-ACE4-9C30FD78FE79}"/>
              </a:ext>
            </a:extLst>
          </p:cNvPr>
          <p:cNvSpPr txBox="1">
            <a:spLocks noChangeArrowheads="1"/>
          </p:cNvSpPr>
          <p:nvPr/>
        </p:nvSpPr>
        <p:spPr bwMode="auto">
          <a:xfrm>
            <a:off x="4876800" y="1417638"/>
            <a:ext cx="7086600" cy="230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800" dirty="0">
                <a:solidFill>
                  <a:srgbClr val="48231E"/>
                </a:solidFill>
                <a:cs typeface="Tunga" panose="020B0502040204020203" pitchFamily="34" charset="0"/>
              </a:rPr>
              <a:t>1 THESSALONIANS 1:1-2:20</a:t>
            </a:r>
          </a:p>
        </p:txBody>
      </p:sp>
    </p:spTree>
    <p:extLst>
      <p:ext uri="{BB962C8B-B14F-4D97-AF65-F5344CB8AC3E}">
        <p14:creationId xmlns:p14="http://schemas.microsoft.com/office/powerpoint/2010/main" val="15161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A488B729-4170-4AC7-A193-7859EEE9C267}"/>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dirty="0">
                <a:solidFill>
                  <a:srgbClr val="48231E"/>
                </a:solidFill>
                <a:cs typeface="Tunga" panose="020B0502040204020203" pitchFamily="34" charset="0"/>
              </a:rPr>
              <a:t>Remembering the Thessalonians …</a:t>
            </a:r>
          </a:p>
        </p:txBody>
      </p:sp>
      <p:sp>
        <p:nvSpPr>
          <p:cNvPr id="17411" name="Text Box 2">
            <a:extLst>
              <a:ext uri="{FF2B5EF4-FFF2-40B4-BE49-F238E27FC236}">
                <a16:creationId xmlns:a16="http://schemas.microsoft.com/office/drawing/2014/main" id="{46077188-2B92-4F37-B159-5DE271AB315F}"/>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anose="020E0502030303020204" pitchFamily="34" charset="0"/>
                <a:cs typeface="Arial" panose="020B0604020202020204" pitchFamily="34" charset="0"/>
              </a:defRPr>
            </a:lvl9pPr>
          </a:lstStyle>
          <a:p>
            <a:pPr marL="514350" indent="-514350" eaLnBrk="1" hangingPunct="1">
              <a:spcBef>
                <a:spcPts val="600"/>
              </a:spcBef>
              <a:buClrTx/>
              <a:buFont typeface="+mj-lt"/>
              <a:buAutoNum type="arabicPeriod"/>
            </a:pPr>
            <a:r>
              <a:rPr lang="en-US" altLang="en-US" sz="2800" i="1" dirty="0">
                <a:solidFill>
                  <a:srgbClr val="5F5F5F"/>
                </a:solidFill>
                <a:cs typeface="Tahoma" panose="020B0604030504040204" pitchFamily="34" charset="0"/>
              </a:rPr>
              <a:t>[Paul G.] </a:t>
            </a:r>
            <a:r>
              <a:rPr lang="en-US" altLang="en-US" sz="2800" dirty="0">
                <a:solidFill>
                  <a:srgbClr val="48231E"/>
                </a:solidFill>
                <a:cs typeface="Tahoma" panose="020B0604030504040204" pitchFamily="34" charset="0"/>
              </a:rPr>
              <a:t>What benefit and purpose would have been accomplished by Paul recounting how the gospel came to them?</a:t>
            </a:r>
          </a:p>
          <a:p>
            <a:pPr eaLnBrk="1" hangingPunct="1">
              <a:spcBef>
                <a:spcPts val="600"/>
              </a:spcBef>
              <a:buClrTx/>
            </a:pPr>
            <a:r>
              <a:rPr lang="en-US" altLang="en-US" sz="2800" i="1" dirty="0">
                <a:solidFill>
                  <a:srgbClr val="48231E"/>
                </a:solidFill>
                <a:cs typeface="Tahoma" panose="020B0604030504040204" pitchFamily="34" charset="0"/>
              </a:rPr>
              <a:t>Paul, Silvanus, and Timothy, To the church of the Thessalonians in God the Father and the Lord Jesus Christ: Grace to you and peace from God our Father and the Lord Jesus Christ. </a:t>
            </a:r>
          </a:p>
          <a:p>
            <a:pPr eaLnBrk="1" hangingPunct="1">
              <a:spcBef>
                <a:spcPts val="600"/>
              </a:spcBef>
              <a:buClrTx/>
            </a:pPr>
            <a:r>
              <a:rPr lang="en-US" altLang="en-US" sz="2800" b="1" i="1" dirty="0">
                <a:solidFill>
                  <a:srgbClr val="48231E"/>
                </a:solidFill>
                <a:cs typeface="Tahoma" panose="020B0604030504040204" pitchFamily="34" charset="0"/>
              </a:rPr>
              <a:t>We give thanks to God always for you all</a:t>
            </a:r>
            <a:r>
              <a:rPr lang="en-US" altLang="en-US" sz="2800" i="1" dirty="0">
                <a:solidFill>
                  <a:srgbClr val="48231E"/>
                </a:solidFill>
                <a:cs typeface="Tahoma" panose="020B0604030504040204" pitchFamily="34" charset="0"/>
              </a:rPr>
              <a:t>, making mention of you in our prayers, </a:t>
            </a:r>
            <a:r>
              <a:rPr lang="en-US" altLang="en-US" sz="2800" b="1" i="1" dirty="0">
                <a:solidFill>
                  <a:srgbClr val="964D2C"/>
                </a:solidFill>
                <a:cs typeface="Tahoma" panose="020B0604030504040204" pitchFamily="34" charset="0"/>
              </a:rPr>
              <a:t>remembering</a:t>
            </a:r>
            <a:r>
              <a:rPr lang="en-US" altLang="en-US" sz="2800" b="1" i="1" dirty="0">
                <a:solidFill>
                  <a:srgbClr val="48231E"/>
                </a:solidFill>
                <a:cs typeface="Tahoma" panose="020B0604030504040204" pitchFamily="34" charset="0"/>
              </a:rPr>
              <a:t> without ceasing </a:t>
            </a:r>
            <a:r>
              <a:rPr lang="en-US" altLang="en-US" sz="2800" b="1" i="1" u="sng" dirty="0">
                <a:solidFill>
                  <a:srgbClr val="48231E"/>
                </a:solidFill>
                <a:cs typeface="Tahoma" panose="020B0604030504040204" pitchFamily="34" charset="0"/>
              </a:rPr>
              <a:t>your work of faith, labor of love, and patience of hope</a:t>
            </a:r>
            <a:r>
              <a:rPr lang="en-US" altLang="en-US" sz="2800" i="1" dirty="0">
                <a:solidFill>
                  <a:srgbClr val="48231E"/>
                </a:solidFill>
                <a:cs typeface="Tahoma" panose="020B0604030504040204" pitchFamily="34" charset="0"/>
              </a:rPr>
              <a:t> in our Lord Jesus Christ in the sight of our God and Father, </a:t>
            </a:r>
            <a:r>
              <a:rPr lang="en-US" altLang="en-US" sz="2800" b="1" i="1" dirty="0">
                <a:solidFill>
                  <a:srgbClr val="964D2C"/>
                </a:solidFill>
                <a:cs typeface="Tahoma" panose="020B0604030504040204" pitchFamily="34" charset="0"/>
              </a:rPr>
              <a:t>knowing</a:t>
            </a:r>
            <a:r>
              <a:rPr lang="en-US" altLang="en-US" sz="2800" b="1" i="1" dirty="0">
                <a:solidFill>
                  <a:srgbClr val="48231E"/>
                </a:solidFill>
                <a:cs typeface="Tahoma" panose="020B0604030504040204" pitchFamily="34" charset="0"/>
              </a:rPr>
              <a:t>, beloved brethren, your election by God</a:t>
            </a:r>
            <a:r>
              <a:rPr lang="en-US" altLang="en-US" sz="2800" i="1" dirty="0">
                <a:solidFill>
                  <a:srgbClr val="48231E"/>
                </a:solidFill>
                <a:cs typeface="Tahoma" panose="020B0604030504040204" pitchFamily="34" charset="0"/>
              </a:rPr>
              <a:t>.  For our gospel did not come to you in word only, but also </a:t>
            </a:r>
            <a:r>
              <a:rPr lang="en-US" altLang="en-US" sz="2800" b="1" i="1" dirty="0">
                <a:solidFill>
                  <a:srgbClr val="48231E"/>
                </a:solidFill>
                <a:cs typeface="Tahoma" panose="020B0604030504040204" pitchFamily="34" charset="0"/>
              </a:rPr>
              <a:t>in power, and in the Holy Spirit and in much assurance</a:t>
            </a:r>
            <a:r>
              <a:rPr lang="en-US" altLang="en-US" sz="2800" i="1" dirty="0">
                <a:solidFill>
                  <a:srgbClr val="48231E"/>
                </a:solidFill>
                <a:cs typeface="Tahoma" panose="020B0604030504040204" pitchFamily="34" charset="0"/>
              </a:rPr>
              <a:t>, as you know what kind of men we were among you for your sake.</a:t>
            </a:r>
            <a:r>
              <a:rPr lang="en-US" altLang="en-US" sz="2800" dirty="0">
                <a:solidFill>
                  <a:srgbClr val="48231E"/>
                </a:solidFill>
                <a:cs typeface="Tahoma" panose="020B0604030504040204" pitchFamily="34" charset="0"/>
              </a:rPr>
              <a:t> (</a:t>
            </a:r>
            <a:r>
              <a:rPr lang="en-US" altLang="en-US" sz="2800" b="1" dirty="0">
                <a:solidFill>
                  <a:srgbClr val="964D2C"/>
                </a:solidFill>
                <a:cs typeface="Tahoma" panose="020B0604030504040204" pitchFamily="34" charset="0"/>
              </a:rPr>
              <a:t>1:1-5</a:t>
            </a:r>
            <a:r>
              <a:rPr lang="en-US" altLang="en-US" sz="2800" dirty="0">
                <a:solidFill>
                  <a:srgbClr val="48231E"/>
                </a:solidFill>
                <a:cs typeface="Tahoma" panose="020B0604030504040204" pitchFamily="34" charset="0"/>
              </a:rPr>
              <a:t>)</a:t>
            </a:r>
          </a:p>
          <a:p>
            <a:pPr marL="457200" indent="-457200" eaLnBrk="1" hangingPunct="1">
              <a:spcBef>
                <a:spcPts val="600"/>
              </a:spcBef>
              <a:buClrTx/>
              <a:buFont typeface="Arial" panose="020B0604020202020204" pitchFamily="34" charset="0"/>
              <a:buChar char="•"/>
            </a:pPr>
            <a:r>
              <a:rPr lang="en-US" altLang="en-US" sz="2800" dirty="0">
                <a:solidFill>
                  <a:srgbClr val="48231E"/>
                </a:solidFill>
                <a:cs typeface="Tahoma" panose="020B0604030504040204" pitchFamily="34" charset="0"/>
              </a:rPr>
              <a:t>The persecution the Thessalonians faced – and would face – required it.</a:t>
            </a:r>
          </a:p>
          <a:p>
            <a:pPr eaLnBrk="1" hangingPunct="1">
              <a:spcBef>
                <a:spcPts val="600"/>
              </a:spcBef>
              <a:buClrTx/>
            </a:pPr>
            <a:endParaRPr lang="en-US" altLang="en-US" sz="2800" dirty="0">
              <a:solidFill>
                <a:srgbClr val="48231E"/>
              </a:solidFill>
              <a:cs typeface="Tahoma" panose="020B0604030504040204" pitchFamily="34" charset="0"/>
            </a:endParaRPr>
          </a:p>
        </p:txBody>
      </p:sp>
    </p:spTree>
    <p:extLst>
      <p:ext uri="{BB962C8B-B14F-4D97-AF65-F5344CB8AC3E}">
        <p14:creationId xmlns:p14="http://schemas.microsoft.com/office/powerpoint/2010/main" val="21907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500"/>
                                        <p:tgtEl>
                                          <p:spTgt spid="17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fade">
                                      <p:cBhvr>
                                        <p:cTn id="16" dur="500"/>
                                        <p:tgtEl>
                                          <p:spTgt spid="17411">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fade">
                                      <p:cBhvr>
                                        <p:cTn id="20" dur="500"/>
                                        <p:tgtEl>
                                          <p:spTgt spid="174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fade">
                                      <p:cBhvr>
                                        <p:cTn id="25"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9E20B58E-565E-40AB-A205-359F8BF2090B}"/>
              </a:ext>
            </a:extLst>
          </p:cNvPr>
          <p:cNvSpPr txBox="1">
            <a:spLocks noChangeArrowheads="1"/>
          </p:cNvSpPr>
          <p:nvPr/>
        </p:nvSpPr>
        <p:spPr bwMode="auto">
          <a:xfrm>
            <a:off x="154594" y="152400"/>
            <a:ext cx="11882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ndara" panose="020E0502030303020204" pitchFamily="34" charset="0"/>
                <a:cs typeface="Arial" panose="020B0604020202020204" pitchFamily="34" charset="0"/>
              </a:defRPr>
            </a:lvl9pPr>
          </a:lstStyle>
          <a:p>
            <a:pPr eaLnBrk="1" hangingPunct="1">
              <a:spcBef>
                <a:spcPts val="400"/>
              </a:spcBef>
              <a:buClrTx/>
            </a:pPr>
            <a:r>
              <a:rPr lang="en-US" altLang="en-US" sz="4400" i="1" dirty="0">
                <a:solidFill>
                  <a:srgbClr val="48231E"/>
                </a:solidFill>
                <a:cs typeface="Tunga" panose="020B0502040204020203" pitchFamily="34" charset="0"/>
              </a:rPr>
              <a:t>“Destroy a Wise Man?”</a:t>
            </a:r>
          </a:p>
        </p:txBody>
      </p:sp>
      <p:sp>
        <p:nvSpPr>
          <p:cNvPr id="17411" name="Text Box 2">
            <a:extLst>
              <a:ext uri="{FF2B5EF4-FFF2-40B4-BE49-F238E27FC236}">
                <a16:creationId xmlns:a16="http://schemas.microsoft.com/office/drawing/2014/main" id="{9D2D4EEC-9CBC-4CCB-818D-C47CEF17EE10}"/>
              </a:ext>
            </a:extLst>
          </p:cNvPr>
          <p:cNvSpPr txBox="1">
            <a:spLocks noChangeArrowheads="1"/>
          </p:cNvSpPr>
          <p:nvPr/>
        </p:nvSpPr>
        <p:spPr bwMode="auto">
          <a:xfrm>
            <a:off x="152401" y="993776"/>
            <a:ext cx="11887202"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1pPr>
            <a:lvl2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2pPr>
            <a:lvl3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3pPr>
            <a:lvl4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4pPr>
            <a:lvl5pPr eaLnBrk="0" hangingPunc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1363" algn="l"/>
                <a:tab pos="1655763" algn="l"/>
                <a:tab pos="2570163" algn="l"/>
                <a:tab pos="3484563" algn="l"/>
                <a:tab pos="4398963" algn="l"/>
                <a:tab pos="5313363" algn="l"/>
                <a:tab pos="6227763" algn="l"/>
                <a:tab pos="7142163" algn="l"/>
                <a:tab pos="8056563" algn="l"/>
                <a:tab pos="8970963" algn="l"/>
                <a:tab pos="9885363" algn="l"/>
              </a:tabLst>
              <a:defRPr>
                <a:solidFill>
                  <a:schemeClr val="bg1"/>
                </a:solidFill>
                <a:latin typeface="Candara" pitchFamily="34" charset="0"/>
                <a:cs typeface="Arial" charset="0"/>
              </a:defRPr>
            </a:lvl9pPr>
          </a:lstStyle>
          <a:p>
            <a:pPr eaLnBrk="1" hangingPunct="1">
              <a:spcBef>
                <a:spcPts val="600"/>
              </a:spcBef>
              <a:buClrTx/>
              <a:defRPr/>
            </a:pPr>
            <a:r>
              <a:rPr lang="en-US" sz="2800" i="1" dirty="0">
                <a:solidFill>
                  <a:srgbClr val="48231E"/>
                </a:solidFill>
                <a:cs typeface="Tahoma" pitchFamily="34" charset="0"/>
              </a:rPr>
              <a:t>Surely </a:t>
            </a:r>
            <a:r>
              <a:rPr lang="en-US" sz="2800" b="1" i="1" dirty="0">
                <a:solidFill>
                  <a:srgbClr val="48231E"/>
                </a:solidFill>
                <a:cs typeface="Tahoma" pitchFamily="34" charset="0"/>
              </a:rPr>
              <a:t>oppression destroys a wise man’s reason</a:t>
            </a:r>
            <a:r>
              <a:rPr lang="en-US" sz="2800" i="1" dirty="0">
                <a:solidFill>
                  <a:srgbClr val="48231E"/>
                </a:solidFill>
                <a:cs typeface="Tahoma" pitchFamily="34" charset="0"/>
              </a:rPr>
              <a:t>, And a bribe debases the heart. </a:t>
            </a:r>
            <a:r>
              <a:rPr lang="en-US" sz="2800" dirty="0">
                <a:solidFill>
                  <a:srgbClr val="48231E"/>
                </a:solidFill>
                <a:cs typeface="Tahoma" pitchFamily="34" charset="0"/>
              </a:rPr>
              <a:t>(</a:t>
            </a:r>
            <a:r>
              <a:rPr lang="en-US" sz="2800" b="1" dirty="0">
                <a:solidFill>
                  <a:srgbClr val="964D2C"/>
                </a:solidFill>
                <a:cs typeface="Tahoma" pitchFamily="34" charset="0"/>
              </a:rPr>
              <a:t>Ecclesiastes 7:7</a:t>
            </a:r>
            <a:r>
              <a:rPr lang="en-US" sz="2800" dirty="0">
                <a:solidFill>
                  <a:srgbClr val="48231E"/>
                </a:solidFill>
                <a:cs typeface="Tahoma" pitchFamily="34" charset="0"/>
              </a:rPr>
              <a:t>)</a:t>
            </a: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Difficulties can cause us to forget truths we once knew well.</a:t>
            </a:r>
          </a:p>
          <a:p>
            <a:pPr marL="342900" indent="-342900" eaLnBrk="1" hangingPunct="1">
              <a:spcBef>
                <a:spcPts val="600"/>
              </a:spcBef>
              <a:buClrTx/>
              <a:buFont typeface="Arial" pitchFamily="34" charset="0"/>
              <a:buChar char="•"/>
              <a:defRPr/>
            </a:pPr>
            <a:endParaRPr lang="en-US" sz="2800" dirty="0">
              <a:solidFill>
                <a:srgbClr val="48231E"/>
              </a:solidFill>
              <a:cs typeface="Tahoma" pitchFamily="34" charset="0"/>
            </a:endParaRPr>
          </a:p>
          <a:p>
            <a:pPr eaLnBrk="1" hangingPunct="1">
              <a:spcBef>
                <a:spcPts val="600"/>
              </a:spcBef>
              <a:buClrTx/>
              <a:defRPr/>
            </a:pPr>
            <a:r>
              <a:rPr lang="en-US" sz="2800" i="1" dirty="0">
                <a:solidFill>
                  <a:srgbClr val="48231E"/>
                </a:solidFill>
                <a:cs typeface="Tahoma" pitchFamily="34" charset="0"/>
              </a:rPr>
              <a:t>For this reason I will not be negligent to </a:t>
            </a:r>
            <a:r>
              <a:rPr lang="en-US" sz="2800" b="1" i="1" dirty="0">
                <a:solidFill>
                  <a:srgbClr val="48231E"/>
                </a:solidFill>
                <a:cs typeface="Tahoma" pitchFamily="34" charset="0"/>
              </a:rPr>
              <a:t>remind you always of these things, though you know and are established in the present truth</a:t>
            </a:r>
            <a:r>
              <a:rPr lang="en-US" sz="2800" i="1" dirty="0">
                <a:solidFill>
                  <a:srgbClr val="48231E"/>
                </a:solidFill>
                <a:cs typeface="Tahoma" pitchFamily="34" charset="0"/>
              </a:rPr>
              <a:t>. Yes, I think it is right, as long as I am in this tent, to </a:t>
            </a:r>
            <a:r>
              <a:rPr lang="en-US" sz="2800" b="1" i="1" dirty="0">
                <a:solidFill>
                  <a:srgbClr val="964D2C"/>
                </a:solidFill>
                <a:cs typeface="Tahoma" pitchFamily="34" charset="0"/>
              </a:rPr>
              <a:t>stir you up by reminding you</a:t>
            </a:r>
            <a:r>
              <a:rPr lang="en-US" sz="2800" i="1" dirty="0">
                <a:solidFill>
                  <a:srgbClr val="48231E"/>
                </a:solidFill>
                <a:cs typeface="Tahoma" pitchFamily="34" charset="0"/>
              </a:rPr>
              <a:t>, knowing that shortly I must put off my tent, just as our Lord Jesus Christ showed me. Moreover I will be careful to </a:t>
            </a:r>
            <a:r>
              <a:rPr lang="en-US" sz="2800" b="1" i="1" dirty="0">
                <a:solidFill>
                  <a:srgbClr val="48231E"/>
                </a:solidFill>
                <a:cs typeface="Tahoma" pitchFamily="34" charset="0"/>
              </a:rPr>
              <a:t>ensure that you always have a reminder of these things </a:t>
            </a:r>
            <a:r>
              <a:rPr lang="en-US" sz="2800" i="1" dirty="0">
                <a:solidFill>
                  <a:srgbClr val="48231E"/>
                </a:solidFill>
                <a:cs typeface="Tahoma" pitchFamily="34" charset="0"/>
              </a:rPr>
              <a:t>after my decease. </a:t>
            </a:r>
            <a:r>
              <a:rPr lang="en-US" sz="2800" dirty="0">
                <a:solidFill>
                  <a:srgbClr val="48231E"/>
                </a:solidFill>
                <a:cs typeface="Tahoma" pitchFamily="34" charset="0"/>
              </a:rPr>
              <a:t>(</a:t>
            </a:r>
            <a:r>
              <a:rPr lang="en-US" sz="2800" b="1" dirty="0">
                <a:solidFill>
                  <a:srgbClr val="964D2C"/>
                </a:solidFill>
                <a:cs typeface="Tahoma" pitchFamily="34" charset="0"/>
              </a:rPr>
              <a:t>2 Peter 1:12-15</a:t>
            </a:r>
            <a:r>
              <a:rPr lang="en-US" sz="2800" dirty="0">
                <a:solidFill>
                  <a:srgbClr val="48231E"/>
                </a:solidFill>
                <a:cs typeface="Tahoma" pitchFamily="34" charset="0"/>
              </a:rPr>
              <a:t>)</a:t>
            </a:r>
          </a:p>
          <a:p>
            <a:pPr eaLnBrk="1" hangingPunct="1">
              <a:spcBef>
                <a:spcPts val="600"/>
              </a:spcBef>
              <a:buClrTx/>
              <a:defRPr/>
            </a:pPr>
            <a:endParaRPr lang="en-US" sz="2800" dirty="0">
              <a:solidFill>
                <a:srgbClr val="48231E"/>
              </a:solidFill>
              <a:cs typeface="Tahoma" pitchFamily="34" charset="0"/>
            </a:endParaRPr>
          </a:p>
          <a:p>
            <a:pPr marL="342900" indent="-342900" eaLnBrk="1" hangingPunct="1">
              <a:spcBef>
                <a:spcPts val="600"/>
              </a:spcBef>
              <a:buClrTx/>
              <a:buFont typeface="Arial" pitchFamily="34" charset="0"/>
              <a:buChar char="•"/>
              <a:defRPr/>
            </a:pPr>
            <a:r>
              <a:rPr lang="en-US" sz="2800" dirty="0">
                <a:solidFill>
                  <a:srgbClr val="48231E"/>
                </a:solidFill>
                <a:cs typeface="Tahoma" pitchFamily="34" charset="0"/>
              </a:rPr>
              <a:t>Remembering our </a:t>
            </a:r>
            <a:r>
              <a:rPr lang="en-US" sz="2800" i="1" dirty="0">
                <a:solidFill>
                  <a:srgbClr val="48231E"/>
                </a:solidFill>
                <a:cs typeface="Tahoma" pitchFamily="34" charset="0"/>
              </a:rPr>
              <a:t>“first love”</a:t>
            </a:r>
            <a:r>
              <a:rPr lang="en-US" sz="2800" dirty="0">
                <a:solidFill>
                  <a:srgbClr val="48231E"/>
                </a:solidFill>
                <a:cs typeface="Tahoma" pitchFamily="34" charset="0"/>
              </a:rPr>
              <a:t> helps us to fight onward.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500"/>
                                        <p:tgtEl>
                                          <p:spTgt spid="174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500"/>
                                        <p:tgtEl>
                                          <p:spTgt spid="174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fade">
                                      <p:cBhvr>
                                        <p:cTn id="20" dur="500"/>
                                        <p:tgtEl>
                                          <p:spTgt spid="17411">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411">
                                            <p:txEl>
                                              <p:pRg st="5" end="5"/>
                                            </p:txEl>
                                          </p:spTgt>
                                        </p:tgtEl>
                                        <p:attrNameLst>
                                          <p:attrName>style.visibility</p:attrName>
                                        </p:attrNameLst>
                                      </p:cBhvr>
                                      <p:to>
                                        <p:strVal val="visible"/>
                                      </p:to>
                                    </p:set>
                                    <p:animEffect transition="in" filter="fade">
                                      <p:cBhvr>
                                        <p:cTn id="24"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
        <a:cs typeface="Tunga"/>
      </a:majorFont>
      <a:minorFont>
        <a:latin typeface="Candar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ndara" pitchFamily="34"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ndara" pitchFamily="34"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
        <a:cs typeface="Tunga"/>
      </a:majorFont>
      <a:minorFont>
        <a:latin typeface="Candar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ndara" pitchFamily="34"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ndara" pitchFamily="34"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4134</TotalTime>
  <Words>8430</Words>
  <Application>Microsoft Office PowerPoint</Application>
  <PresentationFormat>Widescreen</PresentationFormat>
  <Paragraphs>335</Paragraphs>
  <Slides>58</Slides>
  <Notes>57</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Candara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Trevor Bowen</cp:lastModifiedBy>
  <cp:revision>1636</cp:revision>
  <cp:lastPrinted>2021-03-07T04:14:31Z</cp:lastPrinted>
  <dcterms:created xsi:type="dcterms:W3CDTF">2012-04-04T14:39:19Z</dcterms:created>
  <dcterms:modified xsi:type="dcterms:W3CDTF">2021-03-20T14:20:55Z</dcterms:modified>
</cp:coreProperties>
</file>