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6"/>
  </p:notesMasterIdLst>
  <p:handoutMasterIdLst>
    <p:handoutMasterId r:id="rId387"/>
  </p:handoutMasterIdLst>
  <p:sldIdLst>
    <p:sldId id="508" r:id="rId2"/>
    <p:sldId id="286" r:id="rId3"/>
    <p:sldId id="264" r:id="rId4"/>
    <p:sldId id="292" r:id="rId5"/>
    <p:sldId id="293" r:id="rId6"/>
    <p:sldId id="294" r:id="rId7"/>
    <p:sldId id="295" r:id="rId8"/>
    <p:sldId id="308" r:id="rId9"/>
    <p:sldId id="296" r:id="rId10"/>
    <p:sldId id="297" r:id="rId11"/>
    <p:sldId id="298" r:id="rId12"/>
    <p:sldId id="307" r:id="rId13"/>
    <p:sldId id="299" r:id="rId14"/>
    <p:sldId id="309" r:id="rId15"/>
    <p:sldId id="300" r:id="rId16"/>
    <p:sldId id="310" r:id="rId17"/>
    <p:sldId id="306"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5" r:id="rId31"/>
    <p:sldId id="326" r:id="rId32"/>
    <p:sldId id="327" r:id="rId33"/>
    <p:sldId id="328" r:id="rId34"/>
    <p:sldId id="329" r:id="rId35"/>
    <p:sldId id="331" r:id="rId36"/>
    <p:sldId id="332" r:id="rId37"/>
    <p:sldId id="333" r:id="rId38"/>
    <p:sldId id="334" r:id="rId39"/>
    <p:sldId id="335" r:id="rId40"/>
    <p:sldId id="336" r:id="rId41"/>
    <p:sldId id="337" r:id="rId42"/>
    <p:sldId id="338" r:id="rId43"/>
    <p:sldId id="339" r:id="rId44"/>
    <p:sldId id="340" r:id="rId45"/>
    <p:sldId id="341"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368" r:id="rId72"/>
    <p:sldId id="369" r:id="rId73"/>
    <p:sldId id="370" r:id="rId74"/>
    <p:sldId id="371" r:id="rId75"/>
    <p:sldId id="372" r:id="rId76"/>
    <p:sldId id="373" r:id="rId77"/>
    <p:sldId id="374" r:id="rId78"/>
    <p:sldId id="375" r:id="rId79"/>
    <p:sldId id="376" r:id="rId80"/>
    <p:sldId id="377" r:id="rId81"/>
    <p:sldId id="378" r:id="rId82"/>
    <p:sldId id="379" r:id="rId83"/>
    <p:sldId id="380" r:id="rId84"/>
    <p:sldId id="381" r:id="rId85"/>
    <p:sldId id="382" r:id="rId86"/>
    <p:sldId id="383" r:id="rId87"/>
    <p:sldId id="384" r:id="rId88"/>
    <p:sldId id="385" r:id="rId89"/>
    <p:sldId id="386" r:id="rId90"/>
    <p:sldId id="387" r:id="rId91"/>
    <p:sldId id="388" r:id="rId92"/>
    <p:sldId id="389" r:id="rId93"/>
    <p:sldId id="390" r:id="rId94"/>
    <p:sldId id="391" r:id="rId95"/>
    <p:sldId id="392" r:id="rId96"/>
    <p:sldId id="393" r:id="rId97"/>
    <p:sldId id="394" r:id="rId98"/>
    <p:sldId id="395" r:id="rId99"/>
    <p:sldId id="396" r:id="rId100"/>
    <p:sldId id="397" r:id="rId101"/>
    <p:sldId id="398" r:id="rId102"/>
    <p:sldId id="399" r:id="rId103"/>
    <p:sldId id="400" r:id="rId104"/>
    <p:sldId id="401" r:id="rId105"/>
    <p:sldId id="402" r:id="rId106"/>
    <p:sldId id="403" r:id="rId107"/>
    <p:sldId id="404" r:id="rId108"/>
    <p:sldId id="405" r:id="rId109"/>
    <p:sldId id="406" r:id="rId110"/>
    <p:sldId id="407" r:id="rId111"/>
    <p:sldId id="408" r:id="rId112"/>
    <p:sldId id="409" r:id="rId113"/>
    <p:sldId id="410" r:id="rId114"/>
    <p:sldId id="411" r:id="rId115"/>
    <p:sldId id="412" r:id="rId116"/>
    <p:sldId id="413" r:id="rId117"/>
    <p:sldId id="414" r:id="rId118"/>
    <p:sldId id="415" r:id="rId119"/>
    <p:sldId id="416" r:id="rId120"/>
    <p:sldId id="417" r:id="rId121"/>
    <p:sldId id="418" r:id="rId122"/>
    <p:sldId id="419" r:id="rId123"/>
    <p:sldId id="420" r:id="rId124"/>
    <p:sldId id="421" r:id="rId125"/>
    <p:sldId id="422" r:id="rId126"/>
    <p:sldId id="423" r:id="rId127"/>
    <p:sldId id="424" r:id="rId128"/>
    <p:sldId id="425" r:id="rId129"/>
    <p:sldId id="426" r:id="rId130"/>
    <p:sldId id="427" r:id="rId131"/>
    <p:sldId id="428" r:id="rId132"/>
    <p:sldId id="429" r:id="rId133"/>
    <p:sldId id="430" r:id="rId134"/>
    <p:sldId id="431" r:id="rId135"/>
    <p:sldId id="693" r:id="rId136"/>
    <p:sldId id="432" r:id="rId137"/>
    <p:sldId id="435" r:id="rId138"/>
    <p:sldId id="436" r:id="rId139"/>
    <p:sldId id="437" r:id="rId140"/>
    <p:sldId id="438" r:id="rId141"/>
    <p:sldId id="439" r:id="rId142"/>
    <p:sldId id="440" r:id="rId143"/>
    <p:sldId id="441" r:id="rId144"/>
    <p:sldId id="442" r:id="rId145"/>
    <p:sldId id="443" r:id="rId146"/>
    <p:sldId id="444" r:id="rId147"/>
    <p:sldId id="445" r:id="rId148"/>
    <p:sldId id="446" r:id="rId149"/>
    <p:sldId id="447" r:id="rId150"/>
    <p:sldId id="448" r:id="rId151"/>
    <p:sldId id="449" r:id="rId152"/>
    <p:sldId id="450" r:id="rId153"/>
    <p:sldId id="451" r:id="rId154"/>
    <p:sldId id="452" r:id="rId155"/>
    <p:sldId id="453" r:id="rId156"/>
    <p:sldId id="454" r:id="rId157"/>
    <p:sldId id="455" r:id="rId158"/>
    <p:sldId id="456" r:id="rId159"/>
    <p:sldId id="457" r:id="rId160"/>
    <p:sldId id="458" r:id="rId161"/>
    <p:sldId id="459" r:id="rId162"/>
    <p:sldId id="789" r:id="rId163"/>
    <p:sldId id="790" r:id="rId164"/>
    <p:sldId id="791" r:id="rId165"/>
    <p:sldId id="792" r:id="rId166"/>
    <p:sldId id="793" r:id="rId167"/>
    <p:sldId id="794" r:id="rId168"/>
    <p:sldId id="795" r:id="rId169"/>
    <p:sldId id="796" r:id="rId170"/>
    <p:sldId id="797" r:id="rId171"/>
    <p:sldId id="798" r:id="rId172"/>
    <p:sldId id="799" r:id="rId173"/>
    <p:sldId id="800" r:id="rId174"/>
    <p:sldId id="801" r:id="rId175"/>
    <p:sldId id="802" r:id="rId176"/>
    <p:sldId id="803" r:id="rId177"/>
    <p:sldId id="804" r:id="rId178"/>
    <p:sldId id="805" r:id="rId179"/>
    <p:sldId id="806" r:id="rId180"/>
    <p:sldId id="492" r:id="rId181"/>
    <p:sldId id="479" r:id="rId182"/>
    <p:sldId id="480" r:id="rId183"/>
    <p:sldId id="481" r:id="rId184"/>
    <p:sldId id="482" r:id="rId185"/>
    <p:sldId id="483" r:id="rId186"/>
    <p:sldId id="484" r:id="rId187"/>
    <p:sldId id="485" r:id="rId188"/>
    <p:sldId id="486" r:id="rId189"/>
    <p:sldId id="487" r:id="rId190"/>
    <p:sldId id="488" r:id="rId191"/>
    <p:sldId id="489" r:id="rId192"/>
    <p:sldId id="490" r:id="rId193"/>
    <p:sldId id="491" r:id="rId194"/>
    <p:sldId id="493" r:id="rId195"/>
    <p:sldId id="494" r:id="rId196"/>
    <p:sldId id="495" r:id="rId197"/>
    <p:sldId id="788" r:id="rId198"/>
    <p:sldId id="497" r:id="rId199"/>
    <p:sldId id="498" r:id="rId200"/>
    <p:sldId id="499" r:id="rId201"/>
    <p:sldId id="697" r:id="rId202"/>
    <p:sldId id="681" r:id="rId203"/>
    <p:sldId id="500" r:id="rId204"/>
    <p:sldId id="501" r:id="rId205"/>
    <p:sldId id="502" r:id="rId206"/>
    <p:sldId id="503" r:id="rId207"/>
    <p:sldId id="504" r:id="rId208"/>
    <p:sldId id="509" r:id="rId209"/>
    <p:sldId id="510" r:id="rId210"/>
    <p:sldId id="511" r:id="rId211"/>
    <p:sldId id="512" r:id="rId212"/>
    <p:sldId id="513" r:id="rId213"/>
    <p:sldId id="514" r:id="rId214"/>
    <p:sldId id="515" r:id="rId215"/>
    <p:sldId id="516" r:id="rId216"/>
    <p:sldId id="517" r:id="rId217"/>
    <p:sldId id="518" r:id="rId218"/>
    <p:sldId id="519" r:id="rId219"/>
    <p:sldId id="520" r:id="rId220"/>
    <p:sldId id="521" r:id="rId221"/>
    <p:sldId id="522" r:id="rId222"/>
    <p:sldId id="523" r:id="rId223"/>
    <p:sldId id="525" r:id="rId224"/>
    <p:sldId id="526" r:id="rId225"/>
    <p:sldId id="527" r:id="rId226"/>
    <p:sldId id="528" r:id="rId227"/>
    <p:sldId id="529" r:id="rId228"/>
    <p:sldId id="530" r:id="rId229"/>
    <p:sldId id="531" r:id="rId230"/>
    <p:sldId id="532" r:id="rId231"/>
    <p:sldId id="533" r:id="rId232"/>
    <p:sldId id="534" r:id="rId233"/>
    <p:sldId id="535" r:id="rId234"/>
    <p:sldId id="536" r:id="rId235"/>
    <p:sldId id="537" r:id="rId236"/>
    <p:sldId id="538" r:id="rId237"/>
    <p:sldId id="539" r:id="rId238"/>
    <p:sldId id="540" r:id="rId239"/>
    <p:sldId id="541" r:id="rId240"/>
    <p:sldId id="542" r:id="rId241"/>
    <p:sldId id="543" r:id="rId242"/>
    <p:sldId id="544" r:id="rId243"/>
    <p:sldId id="545" r:id="rId244"/>
    <p:sldId id="546" r:id="rId245"/>
    <p:sldId id="547" r:id="rId246"/>
    <p:sldId id="548" r:id="rId247"/>
    <p:sldId id="549" r:id="rId248"/>
    <p:sldId id="698" r:id="rId249"/>
    <p:sldId id="550" r:id="rId250"/>
    <p:sldId id="551" r:id="rId251"/>
    <p:sldId id="552" r:id="rId252"/>
    <p:sldId id="553" r:id="rId253"/>
    <p:sldId id="554" r:id="rId254"/>
    <p:sldId id="555" r:id="rId255"/>
    <p:sldId id="556" r:id="rId256"/>
    <p:sldId id="557" r:id="rId257"/>
    <p:sldId id="558" r:id="rId258"/>
    <p:sldId id="559" r:id="rId259"/>
    <p:sldId id="560" r:id="rId260"/>
    <p:sldId id="561" r:id="rId261"/>
    <p:sldId id="562" r:id="rId262"/>
    <p:sldId id="563" r:id="rId263"/>
    <p:sldId id="565" r:id="rId264"/>
    <p:sldId id="566" r:id="rId265"/>
    <p:sldId id="567" r:id="rId266"/>
    <p:sldId id="568" r:id="rId267"/>
    <p:sldId id="569" r:id="rId268"/>
    <p:sldId id="570" r:id="rId269"/>
    <p:sldId id="571" r:id="rId270"/>
    <p:sldId id="572" r:id="rId271"/>
    <p:sldId id="573" r:id="rId272"/>
    <p:sldId id="574" r:id="rId273"/>
    <p:sldId id="575" r:id="rId274"/>
    <p:sldId id="576" r:id="rId275"/>
    <p:sldId id="577" r:id="rId276"/>
    <p:sldId id="578" r:id="rId277"/>
    <p:sldId id="579" r:id="rId278"/>
    <p:sldId id="580" r:id="rId279"/>
    <p:sldId id="581" r:id="rId280"/>
    <p:sldId id="582" r:id="rId281"/>
    <p:sldId id="583" r:id="rId282"/>
    <p:sldId id="584" r:id="rId283"/>
    <p:sldId id="585" r:id="rId284"/>
    <p:sldId id="586" r:id="rId285"/>
    <p:sldId id="587" r:id="rId286"/>
    <p:sldId id="588" r:id="rId287"/>
    <p:sldId id="591" r:id="rId288"/>
    <p:sldId id="590" r:id="rId289"/>
    <p:sldId id="592" r:id="rId290"/>
    <p:sldId id="593" r:id="rId291"/>
    <p:sldId id="594" r:id="rId292"/>
    <p:sldId id="595" r:id="rId293"/>
    <p:sldId id="596" r:id="rId294"/>
    <p:sldId id="597" r:id="rId295"/>
    <p:sldId id="598" r:id="rId296"/>
    <p:sldId id="760" r:id="rId297"/>
    <p:sldId id="761" r:id="rId298"/>
    <p:sldId id="762" r:id="rId299"/>
    <p:sldId id="763" r:id="rId300"/>
    <p:sldId id="764" r:id="rId301"/>
    <p:sldId id="765" r:id="rId302"/>
    <p:sldId id="766" r:id="rId303"/>
    <p:sldId id="767" r:id="rId304"/>
    <p:sldId id="768" r:id="rId305"/>
    <p:sldId id="769" r:id="rId306"/>
    <p:sldId id="770" r:id="rId307"/>
    <p:sldId id="750" r:id="rId308"/>
    <p:sldId id="751" r:id="rId309"/>
    <p:sldId id="752" r:id="rId310"/>
    <p:sldId id="753" r:id="rId311"/>
    <p:sldId id="754" r:id="rId312"/>
    <p:sldId id="755" r:id="rId313"/>
    <p:sldId id="756" r:id="rId314"/>
    <p:sldId id="757" r:id="rId315"/>
    <p:sldId id="759" r:id="rId316"/>
    <p:sldId id="744" r:id="rId317"/>
    <p:sldId id="732" r:id="rId318"/>
    <p:sldId id="733" r:id="rId319"/>
    <p:sldId id="734" r:id="rId320"/>
    <p:sldId id="735" r:id="rId321"/>
    <p:sldId id="736" r:id="rId322"/>
    <p:sldId id="737" r:id="rId323"/>
    <p:sldId id="738" r:id="rId324"/>
    <p:sldId id="745" r:id="rId325"/>
    <p:sldId id="746" r:id="rId326"/>
    <p:sldId id="747" r:id="rId327"/>
    <p:sldId id="748" r:id="rId328"/>
    <p:sldId id="749" r:id="rId329"/>
    <p:sldId id="716" r:id="rId330"/>
    <p:sldId id="717" r:id="rId331"/>
    <p:sldId id="718" r:id="rId332"/>
    <p:sldId id="719" r:id="rId333"/>
    <p:sldId id="720" r:id="rId334"/>
    <p:sldId id="721" r:id="rId335"/>
    <p:sldId id="722" r:id="rId336"/>
    <p:sldId id="723" r:id="rId337"/>
    <p:sldId id="724" r:id="rId338"/>
    <p:sldId id="725" r:id="rId339"/>
    <p:sldId id="726" r:id="rId340"/>
    <p:sldId id="727" r:id="rId341"/>
    <p:sldId id="728" r:id="rId342"/>
    <p:sldId id="729" r:id="rId343"/>
    <p:sldId id="730" r:id="rId344"/>
    <p:sldId id="704" r:id="rId345"/>
    <p:sldId id="705" r:id="rId346"/>
    <p:sldId id="706" r:id="rId347"/>
    <p:sldId id="707" r:id="rId348"/>
    <p:sldId id="708" r:id="rId349"/>
    <p:sldId id="709" r:id="rId350"/>
    <p:sldId id="710" r:id="rId351"/>
    <p:sldId id="711" r:id="rId352"/>
    <p:sldId id="712" r:id="rId353"/>
    <p:sldId id="713" r:id="rId354"/>
    <p:sldId id="714" r:id="rId355"/>
    <p:sldId id="715" r:id="rId356"/>
    <p:sldId id="695" r:id="rId357"/>
    <p:sldId id="666" r:id="rId358"/>
    <p:sldId id="667" r:id="rId359"/>
    <p:sldId id="700" r:id="rId360"/>
    <p:sldId id="701" r:id="rId361"/>
    <p:sldId id="702" r:id="rId362"/>
    <p:sldId id="668" r:id="rId363"/>
    <p:sldId id="703" r:id="rId364"/>
    <p:sldId id="684" r:id="rId365"/>
    <p:sldId id="685" r:id="rId366"/>
    <p:sldId id="686" r:id="rId367"/>
    <p:sldId id="687" r:id="rId368"/>
    <p:sldId id="670" r:id="rId369"/>
    <p:sldId id="689" r:id="rId370"/>
    <p:sldId id="696" r:id="rId371"/>
    <p:sldId id="671" r:id="rId372"/>
    <p:sldId id="690" r:id="rId373"/>
    <p:sldId id="672" r:id="rId374"/>
    <p:sldId id="691" r:id="rId375"/>
    <p:sldId id="673" r:id="rId376"/>
    <p:sldId id="674" r:id="rId377"/>
    <p:sldId id="675" r:id="rId378"/>
    <p:sldId id="676" r:id="rId379"/>
    <p:sldId id="677" r:id="rId380"/>
    <p:sldId id="678" r:id="rId381"/>
    <p:sldId id="692" r:id="rId382"/>
    <p:sldId id="694" r:id="rId383"/>
    <p:sldId id="679" r:id="rId384"/>
    <p:sldId id="680" r:id="rId385"/>
  </p:sldIdLst>
  <p:sldSz cx="9144000" cy="5143500" type="screen16x9"/>
  <p:notesSz cx="9601200" cy="731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A01"/>
    <a:srgbClr val="FA740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423818-508D-4733-B20F-D1139D0E3EA3}" v="45" dt="2022-02-06T14:57:43.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99" autoAdjust="0"/>
    <p:restoredTop sz="96517" autoAdjust="0"/>
  </p:normalViewPr>
  <p:slideViewPr>
    <p:cSldViewPr showGuides="1">
      <p:cViewPr varScale="1">
        <p:scale>
          <a:sx n="138" d="100"/>
          <a:sy n="138" d="100"/>
        </p:scale>
        <p:origin x="222" y="114"/>
      </p:cViewPr>
      <p:guideLst>
        <p:guide orient="horz" pos="1620"/>
        <p:guide pos="2880"/>
      </p:guideLst>
    </p:cSldViewPr>
  </p:slideViewPr>
  <p:outlineViewPr>
    <p:cViewPr>
      <p:scale>
        <a:sx n="33" d="100"/>
        <a:sy n="33" d="100"/>
      </p:scale>
      <p:origin x="0" y="-157776"/>
    </p:cViewPr>
  </p:outlineViewPr>
  <p:notesTextViewPr>
    <p:cViewPr>
      <p:scale>
        <a:sx n="3" d="2"/>
        <a:sy n="3" d="2"/>
      </p:scale>
      <p:origin x="0" y="0"/>
    </p:cViewPr>
  </p:notesTextViewPr>
  <p:sorterViewPr>
    <p:cViewPr varScale="1">
      <p:scale>
        <a:sx n="100" d="100"/>
        <a:sy n="100" d="100"/>
      </p:scale>
      <p:origin x="0" y="-3234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presProps" Target="presProp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theme" Target="theme/theme1.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392" Type="http://schemas.microsoft.com/office/2015/10/relationships/revisionInfo" Target="revisionInfo.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handoutMaster" Target="handoutMasters/handoutMaster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viewProps" Target="viewProps.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tableStyles" Target="tableStyles.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1" tIns="48326" rIns="96651" bIns="48326" rtlCol="0"/>
          <a:lstStyle>
            <a:lvl1pPr algn="l">
              <a:defRPr sz="1200"/>
            </a:lvl1pPr>
          </a:lstStyle>
          <a:p>
            <a:r>
              <a:rPr lang="en-US"/>
              <a:t>Proverbs - Seeing the End from the Beginning</a:t>
            </a:r>
          </a:p>
        </p:txBody>
      </p:sp>
      <p:sp>
        <p:nvSpPr>
          <p:cNvPr id="3" name="Date Placeholder 2"/>
          <p:cNvSpPr>
            <a:spLocks noGrp="1"/>
          </p:cNvSpPr>
          <p:nvPr>
            <p:ph type="dt" sz="quarter" idx="1"/>
          </p:nvPr>
        </p:nvSpPr>
        <p:spPr>
          <a:xfrm>
            <a:off x="5438458" y="0"/>
            <a:ext cx="4160520" cy="365760"/>
          </a:xfrm>
          <a:prstGeom prst="rect">
            <a:avLst/>
          </a:prstGeom>
        </p:spPr>
        <p:txBody>
          <a:bodyPr vert="horz" lIns="96651" tIns="48326" rIns="96651" bIns="48326" rtlCol="0"/>
          <a:lstStyle>
            <a:lvl1pPr algn="r">
              <a:defRPr sz="1200"/>
            </a:lvl1pPr>
          </a:lstStyle>
          <a:p>
            <a:r>
              <a:rPr lang="en-US"/>
              <a:t>Spring 2022</a:t>
            </a:r>
          </a:p>
        </p:txBody>
      </p:sp>
      <p:sp>
        <p:nvSpPr>
          <p:cNvPr id="4" name="Footer Placeholder 3"/>
          <p:cNvSpPr>
            <a:spLocks noGrp="1"/>
          </p:cNvSpPr>
          <p:nvPr>
            <p:ph type="ftr" sz="quarter" idx="2"/>
          </p:nvPr>
        </p:nvSpPr>
        <p:spPr>
          <a:xfrm>
            <a:off x="0" y="6948171"/>
            <a:ext cx="4160520" cy="365760"/>
          </a:xfrm>
          <a:prstGeom prst="rect">
            <a:avLst/>
          </a:prstGeom>
        </p:spPr>
        <p:txBody>
          <a:bodyPr vert="horz" lIns="96651" tIns="48326" rIns="96651" bIns="48326" rtlCol="0" anchor="b"/>
          <a:lstStyle>
            <a:lvl1pPr algn="l">
              <a:defRPr sz="1200"/>
            </a:lvl1pPr>
          </a:lstStyle>
          <a:p>
            <a:r>
              <a:rPr lang="en-US"/>
              <a:t>Pepper Road Church of Christ</a:t>
            </a:r>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51" tIns="48326" rIns="96651" bIns="48326" rtlCol="0" anchor="b"/>
          <a:lstStyle>
            <a:lvl1pPr algn="r">
              <a:defRPr sz="1200"/>
            </a:lvl1pPr>
          </a:lstStyle>
          <a:p>
            <a:fld id="{E16228A6-4E4C-4CD8-9B55-6D6E2D942768}" type="slidenum">
              <a:rPr lang="en-US" smtClean="0"/>
              <a:t>‹#›</a:t>
            </a:fld>
            <a:endParaRPr lang="en-US"/>
          </a:p>
        </p:txBody>
      </p:sp>
    </p:spTree>
    <p:extLst>
      <p:ext uri="{BB962C8B-B14F-4D97-AF65-F5344CB8AC3E}">
        <p14:creationId xmlns:p14="http://schemas.microsoft.com/office/powerpoint/2010/main" val="396403814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r>
              <a:rPr lang="en-US"/>
              <a:t>Proverbs - Seeing the End from the Beginning</a:t>
            </a:r>
          </a:p>
        </p:txBody>
      </p:sp>
      <p:sp>
        <p:nvSpPr>
          <p:cNvPr id="3" name="Date Placeholder 2"/>
          <p:cNvSpPr>
            <a:spLocks noGrp="1"/>
          </p:cNvSpPr>
          <p:nvPr>
            <p:ph type="dt" idx="1"/>
          </p:nvPr>
        </p:nvSpPr>
        <p:spPr>
          <a:xfrm>
            <a:off x="5438775" y="0"/>
            <a:ext cx="4160838" cy="366713"/>
          </a:xfrm>
          <a:prstGeom prst="rect">
            <a:avLst/>
          </a:prstGeom>
        </p:spPr>
        <p:txBody>
          <a:bodyPr vert="horz" lIns="91440" tIns="45720" rIns="91440" bIns="45720" rtlCol="0"/>
          <a:lstStyle>
            <a:lvl1pPr algn="r">
              <a:defRPr sz="1200"/>
            </a:lvl1pPr>
          </a:lstStyle>
          <a:p>
            <a:r>
              <a:rPr lang="en-US"/>
              <a:t>Spring 2022</a:t>
            </a:r>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3521075"/>
            <a:ext cx="7680325"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4160838" cy="366712"/>
          </a:xfrm>
          <a:prstGeom prst="rect">
            <a:avLst/>
          </a:prstGeom>
        </p:spPr>
        <p:txBody>
          <a:bodyPr vert="horz" lIns="91440" tIns="45720" rIns="91440" bIns="45720" rtlCol="0" anchor="b"/>
          <a:lstStyle>
            <a:lvl1pPr algn="l">
              <a:defRPr sz="1200"/>
            </a:lvl1pPr>
          </a:lstStyle>
          <a:p>
            <a:r>
              <a:rPr lang="en-US"/>
              <a:t>Pepper Road Church of Christ</a:t>
            </a:r>
          </a:p>
        </p:txBody>
      </p:sp>
      <p:sp>
        <p:nvSpPr>
          <p:cNvPr id="7" name="Slide Number Placeholder 6"/>
          <p:cNvSpPr>
            <a:spLocks noGrp="1"/>
          </p:cNvSpPr>
          <p:nvPr>
            <p:ph type="sldNum" sz="quarter" idx="5"/>
          </p:nvPr>
        </p:nvSpPr>
        <p:spPr>
          <a:xfrm>
            <a:off x="5438775" y="6948488"/>
            <a:ext cx="4160838" cy="366712"/>
          </a:xfrm>
          <a:prstGeom prst="rect">
            <a:avLst/>
          </a:prstGeom>
        </p:spPr>
        <p:txBody>
          <a:bodyPr vert="horz" lIns="91440" tIns="45720" rIns="91440" bIns="45720" rtlCol="0" anchor="b"/>
          <a:lstStyle>
            <a:lvl1pPr algn="r">
              <a:defRPr sz="1200"/>
            </a:lvl1pPr>
          </a:lstStyle>
          <a:p>
            <a:fld id="{899CDD53-E0A3-4B86-A156-CA1E7B13E46E}" type="slidenum">
              <a:rPr lang="en-US" smtClean="0"/>
              <a:t>‹#›</a:t>
            </a:fld>
            <a:endParaRPr lang="en-US"/>
          </a:p>
        </p:txBody>
      </p:sp>
    </p:spTree>
    <p:extLst>
      <p:ext uri="{BB962C8B-B14F-4D97-AF65-F5344CB8AC3E}">
        <p14:creationId xmlns:p14="http://schemas.microsoft.com/office/powerpoint/2010/main" val="405984020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1962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57550"/>
            <a:ext cx="7543800" cy="1143000"/>
          </a:xfrm>
        </p:spPr>
        <p:txBody>
          <a:bodyPr>
            <a:noAutofit/>
          </a:bodyPr>
          <a:lstStyle>
            <a:lvl1pPr>
              <a:defRPr sz="8000"/>
            </a:lvl1pPr>
          </a:lstStyle>
          <a:p>
            <a:r>
              <a:rPr lang="en-US" dirty="0"/>
              <a:t>Click to edit Master title style</a:t>
            </a:r>
          </a:p>
        </p:txBody>
      </p:sp>
      <p:sp>
        <p:nvSpPr>
          <p:cNvPr id="3" name="Subtitle 2"/>
          <p:cNvSpPr>
            <a:spLocks noGrp="1"/>
          </p:cNvSpPr>
          <p:nvPr>
            <p:ph type="subTitle" idx="1"/>
          </p:nvPr>
        </p:nvSpPr>
        <p:spPr>
          <a:xfrm>
            <a:off x="762000" y="4343400"/>
            <a:ext cx="6858000" cy="74295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p:nvSpPr>
        <p:spPr>
          <a:xfrm>
            <a:off x="777240" y="43243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4656582"/>
            <a:ext cx="2133600" cy="27384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762000" y="4656582"/>
            <a:ext cx="4873869" cy="27384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620000" y="4265676"/>
            <a:ext cx="762000" cy="273844"/>
          </a:xfrm>
          <a:prstGeom prst="rect">
            <a:avLst/>
          </a:prstGeom>
        </p:spPr>
        <p:txBody>
          <a:bodyPr/>
          <a:lstStyle/>
          <a:p>
            <a:pPr>
              <a:defRPr/>
            </a:pPr>
            <a:fld id="{A7080611-34DE-4088-A3AB-FEDD569FECEB}" type="slidenum">
              <a:rPr lang="en-US" smtClean="0"/>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4656582"/>
            <a:ext cx="2133600" cy="27384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762000" y="4656582"/>
            <a:ext cx="4873869" cy="27384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620000" y="4265676"/>
            <a:ext cx="762000" cy="273844"/>
          </a:xfrm>
          <a:prstGeom prst="rect">
            <a:avLst/>
          </a:prstGeom>
        </p:spPr>
        <p:txBody>
          <a:bodyPr/>
          <a:lstStyle/>
          <a:p>
            <a:pPr>
              <a:defRPr/>
            </a:pPr>
            <a:fld id="{AE93D11A-13ED-4665-9CF1-F260CDFF00A9}" type="slidenum">
              <a:rPr lang="en-US" smtClean="0"/>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067050"/>
            <a:ext cx="7543800" cy="12573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3243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Rectangle 7"/>
          <p:cNvSpPr/>
          <p:nvPr/>
        </p:nvSpPr>
        <p:spPr>
          <a:xfrm>
            <a:off x="777240" y="4303776"/>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578" y="1131651"/>
            <a:ext cx="4421221" cy="39611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714" y="1125166"/>
            <a:ext cx="4426085" cy="39611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48400" y="4656582"/>
            <a:ext cx="2133600" cy="273844"/>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762000" y="4656582"/>
            <a:ext cx="4873869" cy="273844"/>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7620000" y="4265676"/>
            <a:ext cx="762000" cy="273844"/>
          </a:xfrm>
          <a:prstGeom prst="rect">
            <a:avLst/>
          </a:prstGeom>
        </p:spPr>
        <p:txBody>
          <a:bodyPr/>
          <a:lstStyle/>
          <a:p>
            <a:pPr>
              <a:defRPr/>
            </a:pPr>
            <a:fld id="{AD2C742E-8F3F-4EA1-976F-444AAEF9DE52}" type="slidenum">
              <a:rPr lang="en-US" smtClean="0"/>
              <a:pPr>
                <a:defRPr/>
              </a:pPr>
              <a:t>‹#›</a:t>
            </a:fld>
            <a:endParaRPr lang="en-US"/>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8400" y="4656582"/>
            <a:ext cx="2133600" cy="27384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762000" y="4656582"/>
            <a:ext cx="4873869"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620000" y="4265676"/>
            <a:ext cx="762000" cy="273844"/>
          </a:xfrm>
          <a:prstGeom prst="rect">
            <a:avLst/>
          </a:prstGeom>
        </p:spPr>
        <p:txBody>
          <a:bodyPr/>
          <a:lstStyle/>
          <a:p>
            <a:pPr>
              <a:defRPr/>
            </a:pPr>
            <a:fld id="{DED32856-7A1D-458E-A1BE-BF322178BEBF}" type="slidenum">
              <a:rPr lang="en-US" smtClean="0"/>
              <a:pPr>
                <a:defRPr/>
              </a:pPr>
              <a:t>‹#›</a:t>
            </a:fld>
            <a:endParaRPr lang="en-US"/>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8400" y="4656582"/>
            <a:ext cx="2133600" cy="27384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762000" y="4656582"/>
            <a:ext cx="4873869"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620000" y="4265676"/>
            <a:ext cx="762000" cy="273844"/>
          </a:xfrm>
          <a:prstGeom prst="rect">
            <a:avLst/>
          </a:prstGeom>
        </p:spPr>
        <p:txBody>
          <a:bodyPr/>
          <a:lstStyle/>
          <a:p>
            <a:pPr>
              <a:defRPr/>
            </a:pPr>
            <a:fld id="{8E37E456-A4EC-401B-8E40-850C8C6FC823}" type="slidenum">
              <a:rPr lang="en-US" smtClean="0"/>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76200"/>
            <a:ext cx="8991600" cy="120015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76200" y="1053465"/>
            <a:ext cx="8991600" cy="3956685"/>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76200" y="0"/>
            <a:ext cx="89916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 y="1035177"/>
            <a:ext cx="8991600" cy="18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7013" indent="-227013"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460375" indent="-233363"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687388" indent="-227013"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914400" indent="-227013"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141413" indent="-227013"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hyperlink" Target="http://forums.insearchoftruth.org/viewtopic.php?f=5&amp;t=128" TargetMode="External"/><Relationship Id="rId2" Type="http://schemas.openxmlformats.org/officeDocument/2006/relationships/hyperlink" Target="http://forums.insearchoftruth.org/viewtopic.php?f=5&amp;t=73" TargetMode="External"/><Relationship Id="rId1" Type="http://schemas.openxmlformats.org/officeDocument/2006/relationships/slideLayout" Target="../slideLayouts/slideLayout2.xml"/><Relationship Id="rId4" Type="http://schemas.openxmlformats.org/officeDocument/2006/relationships/hyperlink" Target="http://forums.insearchoftruth.org/viewtopic.php?f=5&amp;t=346" TargetMode="Externa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181350"/>
            <a:ext cx="7543800" cy="1143000"/>
          </a:xfrm>
        </p:spPr>
        <p:txBody>
          <a:bodyPr/>
          <a:lstStyle/>
          <a:p>
            <a:r>
              <a:rPr lang="en-US" sz="8800" dirty="0"/>
              <a:t>Proverbs</a:t>
            </a:r>
            <a:endParaRPr lang="en-US" sz="5400" dirty="0"/>
          </a:p>
        </p:txBody>
      </p:sp>
      <p:sp>
        <p:nvSpPr>
          <p:cNvPr id="5" name="Subtitle 4"/>
          <p:cNvSpPr>
            <a:spLocks noGrp="1"/>
          </p:cNvSpPr>
          <p:nvPr>
            <p:ph type="subTitle" idx="1"/>
          </p:nvPr>
        </p:nvSpPr>
        <p:spPr>
          <a:xfrm>
            <a:off x="838200" y="4324350"/>
            <a:ext cx="6781800" cy="742950"/>
          </a:xfrm>
        </p:spPr>
        <p:txBody>
          <a:bodyPr>
            <a:normAutofit/>
          </a:bodyPr>
          <a:lstStyle/>
          <a:p>
            <a:r>
              <a:rPr lang="en-US" b="1" i="1" dirty="0"/>
              <a:t>Seeing the End from </a:t>
            </a:r>
            <a:r>
              <a:rPr lang="en-US" b="1" i="1"/>
              <a:t>the Beginning</a:t>
            </a:r>
            <a:endParaRPr lang="en-US" b="1" i="1" dirty="0"/>
          </a:p>
        </p:txBody>
      </p:sp>
    </p:spTree>
    <p:extLst>
      <p:ext uri="{BB962C8B-B14F-4D97-AF65-F5344CB8AC3E}">
        <p14:creationId xmlns:p14="http://schemas.microsoft.com/office/powerpoint/2010/main" val="3189128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i="1" dirty="0"/>
              <a:t>“He who has an ear to hear …”</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buFont typeface="+mj-lt"/>
              <a:buAutoNum type="arabicPeriod" startAt="3"/>
            </a:pPr>
            <a:r>
              <a:rPr lang="en-US" sz="2200" dirty="0"/>
              <a:t>What kind of people listens and gains knowledge?  How are people described who refuse to listen?  What is the motivation of each?</a:t>
            </a:r>
          </a:p>
          <a:p>
            <a:pPr marL="0" lvl="0" indent="0">
              <a:buNone/>
            </a:pPr>
            <a:r>
              <a:rPr lang="en-US" sz="2200" b="1" i="1" dirty="0">
                <a:solidFill>
                  <a:schemeClr val="accent1"/>
                </a:solidFill>
              </a:rPr>
              <a:t>A </a:t>
            </a:r>
            <a:r>
              <a:rPr lang="en-US" sz="2200" b="1" i="1" u="sng" dirty="0">
                <a:solidFill>
                  <a:schemeClr val="accent1"/>
                </a:solidFill>
              </a:rPr>
              <a:t>wise man</a:t>
            </a:r>
            <a:r>
              <a:rPr lang="en-US" sz="2200" b="1" i="1" dirty="0">
                <a:solidFill>
                  <a:schemeClr val="accent1"/>
                </a:solidFill>
              </a:rPr>
              <a:t> will hear and </a:t>
            </a:r>
            <a:r>
              <a:rPr lang="en-US" sz="2200" b="1" i="1" u="sng" dirty="0">
                <a:solidFill>
                  <a:schemeClr val="accent1"/>
                </a:solidFill>
              </a:rPr>
              <a:t>increase</a:t>
            </a:r>
            <a:r>
              <a:rPr lang="en-US" sz="2200" b="1" i="1" dirty="0">
                <a:solidFill>
                  <a:schemeClr val="accent1"/>
                </a:solidFill>
              </a:rPr>
              <a:t> learning</a:t>
            </a:r>
            <a:r>
              <a:rPr lang="en-US" sz="2200" i="1" dirty="0">
                <a:solidFill>
                  <a:schemeClr val="accent1"/>
                </a:solidFill>
              </a:rPr>
              <a:t>, And </a:t>
            </a:r>
            <a:r>
              <a:rPr lang="en-US" sz="2200" b="1" i="1" dirty="0">
                <a:solidFill>
                  <a:schemeClr val="accent1"/>
                </a:solidFill>
              </a:rPr>
              <a:t>a </a:t>
            </a:r>
            <a:r>
              <a:rPr lang="en-US" sz="2200" b="1" i="1" u="sng" dirty="0">
                <a:solidFill>
                  <a:schemeClr val="accent1"/>
                </a:solidFill>
              </a:rPr>
              <a:t>man of understanding</a:t>
            </a:r>
            <a:r>
              <a:rPr lang="en-US" sz="2200" b="1" i="1" dirty="0">
                <a:solidFill>
                  <a:schemeClr val="accent1"/>
                </a:solidFill>
              </a:rPr>
              <a:t> will attain wise counse</a:t>
            </a:r>
            <a:r>
              <a:rPr lang="en-US" sz="2200" i="1" dirty="0">
                <a:solidFill>
                  <a:schemeClr val="accent1"/>
                </a:solidFill>
              </a:rPr>
              <a:t>l, … </a:t>
            </a:r>
            <a:r>
              <a:rPr lang="en-US" sz="2200" b="1" i="1" dirty="0">
                <a:solidFill>
                  <a:schemeClr val="accent1"/>
                </a:solidFill>
              </a:rPr>
              <a:t>But </a:t>
            </a:r>
            <a:r>
              <a:rPr lang="en-US" sz="2200" b="1" i="1" u="sng" dirty="0">
                <a:solidFill>
                  <a:schemeClr val="accent1"/>
                </a:solidFill>
              </a:rPr>
              <a:t>fools despise</a:t>
            </a:r>
            <a:r>
              <a:rPr lang="en-US" sz="2200" b="1" i="1" dirty="0">
                <a:solidFill>
                  <a:schemeClr val="accent1"/>
                </a:solidFill>
              </a:rPr>
              <a:t> wisdom and instruction</a:t>
            </a:r>
            <a:r>
              <a:rPr lang="en-US" sz="2200" i="1" dirty="0">
                <a:solidFill>
                  <a:schemeClr val="accent1"/>
                </a:solidFill>
              </a:rPr>
              <a:t>.</a:t>
            </a:r>
            <a:r>
              <a:rPr lang="en-US" sz="2200" dirty="0"/>
              <a:t> (</a:t>
            </a:r>
            <a:r>
              <a:rPr lang="en-US" sz="2200" b="1" dirty="0">
                <a:solidFill>
                  <a:schemeClr val="accent1"/>
                </a:solidFill>
              </a:rPr>
              <a:t>1:5-7</a:t>
            </a:r>
            <a:r>
              <a:rPr lang="en-US" sz="2200" dirty="0"/>
              <a:t>)</a:t>
            </a:r>
          </a:p>
          <a:p>
            <a:r>
              <a:rPr lang="en-US" altLang="en-US" sz="2200" dirty="0"/>
              <a:t>Wise see value in wisdom and seek to gain it, ever </a:t>
            </a:r>
            <a:r>
              <a:rPr lang="en-US" altLang="en-US" sz="2200" i="1" dirty="0">
                <a:solidFill>
                  <a:schemeClr val="accent1"/>
                </a:solidFill>
              </a:rPr>
              <a:t>“</a:t>
            </a:r>
            <a:r>
              <a:rPr lang="en-US" altLang="en-US" sz="2200" b="1" i="1" dirty="0">
                <a:solidFill>
                  <a:schemeClr val="accent1"/>
                </a:solidFill>
              </a:rPr>
              <a:t>increasing</a:t>
            </a:r>
            <a:r>
              <a:rPr lang="en-US" altLang="en-US" sz="2200" i="1" dirty="0">
                <a:solidFill>
                  <a:schemeClr val="accent1"/>
                </a:solidFill>
              </a:rPr>
              <a:t>”</a:t>
            </a:r>
            <a:r>
              <a:rPr lang="en-US" altLang="en-US" sz="2200" dirty="0"/>
              <a:t>. </a:t>
            </a:r>
            <a:endParaRPr lang="en-US" altLang="en-US" sz="2200" i="1" dirty="0"/>
          </a:p>
          <a:p>
            <a:r>
              <a:rPr lang="en-US" altLang="en-US" sz="2200" i="1" dirty="0">
                <a:solidFill>
                  <a:schemeClr val="accent1"/>
                </a:solidFill>
              </a:rPr>
              <a:t>“Fools </a:t>
            </a:r>
            <a:r>
              <a:rPr lang="en-US" altLang="en-US" sz="2200" b="1" i="1" dirty="0">
                <a:solidFill>
                  <a:schemeClr val="accent1"/>
                </a:solidFill>
              </a:rPr>
              <a:t>despise</a:t>
            </a:r>
            <a:r>
              <a:rPr lang="en-US" altLang="en-US" sz="2200" i="1" dirty="0">
                <a:solidFill>
                  <a:schemeClr val="accent1"/>
                </a:solidFill>
              </a:rPr>
              <a:t>”</a:t>
            </a:r>
            <a:r>
              <a:rPr lang="en-US" altLang="en-US" sz="2200" i="1" dirty="0"/>
              <a:t> – despise, hold in contempt or as insignificant (BDB)</a:t>
            </a:r>
          </a:p>
        </p:txBody>
      </p:sp>
    </p:spTree>
    <p:extLst>
      <p:ext uri="{BB962C8B-B14F-4D97-AF65-F5344CB8AC3E}">
        <p14:creationId xmlns:p14="http://schemas.microsoft.com/office/powerpoint/2010/main" val="1520955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Cooperative Slaughter</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5"/>
            </a:pPr>
            <a:r>
              <a:rPr lang="en-US" sz="2200" dirty="0"/>
              <a:t>How was this young man similar to an ox or bird?</a:t>
            </a:r>
          </a:p>
          <a:p>
            <a:pPr marL="0" lvl="0" indent="0">
              <a:spcBef>
                <a:spcPts val="300"/>
              </a:spcBef>
              <a:buNone/>
            </a:pPr>
            <a:r>
              <a:rPr lang="en-US" sz="2200" b="1" i="1" u="sng" dirty="0">
                <a:solidFill>
                  <a:schemeClr val="accent1"/>
                </a:solidFill>
              </a:rPr>
              <a:t>Immediately</a:t>
            </a:r>
            <a:r>
              <a:rPr lang="en-US" sz="2200" i="1" dirty="0">
                <a:solidFill>
                  <a:schemeClr val="accent1"/>
                </a:solidFill>
              </a:rPr>
              <a:t> </a:t>
            </a:r>
            <a:r>
              <a:rPr lang="en-US" sz="2200" b="1" i="1" dirty="0">
                <a:solidFill>
                  <a:schemeClr val="accent1"/>
                </a:solidFill>
              </a:rPr>
              <a:t>he went </a:t>
            </a:r>
            <a:r>
              <a:rPr lang="en-US" sz="2200" b="1" i="1" u="sng" dirty="0">
                <a:solidFill>
                  <a:schemeClr val="accent1"/>
                </a:solidFill>
              </a:rPr>
              <a:t>after her</a:t>
            </a:r>
            <a:r>
              <a:rPr lang="en-US" sz="2200" i="1" dirty="0">
                <a:solidFill>
                  <a:schemeClr val="accent1"/>
                </a:solidFill>
              </a:rPr>
              <a:t>, </a:t>
            </a:r>
            <a:r>
              <a:rPr lang="en-US" sz="2200" b="1" i="1" u="sng" dirty="0">
                <a:solidFill>
                  <a:schemeClr val="accent1"/>
                </a:solidFill>
              </a:rPr>
              <a:t>as an ox goes to the slaughter</a:t>
            </a:r>
            <a:r>
              <a:rPr lang="en-US" sz="2200" i="1" dirty="0">
                <a:solidFill>
                  <a:schemeClr val="accent1"/>
                </a:solidFill>
              </a:rPr>
              <a:t>, Or </a:t>
            </a:r>
            <a:r>
              <a:rPr lang="en-US" sz="2200" b="1" i="1" u="sng" dirty="0">
                <a:solidFill>
                  <a:schemeClr val="accent1"/>
                </a:solidFill>
              </a:rPr>
              <a:t>as a fool</a:t>
            </a:r>
            <a:r>
              <a:rPr lang="en-US" sz="2200" b="1" i="1" dirty="0">
                <a:solidFill>
                  <a:schemeClr val="accent1"/>
                </a:solidFill>
              </a:rPr>
              <a:t> to the correction of the stocks</a:t>
            </a:r>
            <a:r>
              <a:rPr lang="en-US" sz="2200" i="1" dirty="0">
                <a:solidFill>
                  <a:schemeClr val="accent1"/>
                </a:solidFill>
              </a:rPr>
              <a:t>, Till an arrow struck his liver. </a:t>
            </a:r>
            <a:r>
              <a:rPr lang="en-US" sz="2200" b="1" i="1" u="sng" dirty="0">
                <a:solidFill>
                  <a:schemeClr val="accent1"/>
                </a:solidFill>
              </a:rPr>
              <a:t>As a bird hastens</a:t>
            </a:r>
            <a:r>
              <a:rPr lang="en-US" sz="2200" b="1" i="1" dirty="0">
                <a:solidFill>
                  <a:schemeClr val="accent1"/>
                </a:solidFill>
              </a:rPr>
              <a:t> to the snare, </a:t>
            </a:r>
            <a:r>
              <a:rPr lang="en-US" sz="2200" b="1" i="1" u="sng" dirty="0">
                <a:solidFill>
                  <a:schemeClr val="accent1"/>
                </a:solidFill>
              </a:rPr>
              <a:t>He did not know</a:t>
            </a:r>
            <a:r>
              <a:rPr lang="en-US" sz="2200" b="1" i="1" dirty="0">
                <a:solidFill>
                  <a:schemeClr val="accent1"/>
                </a:solidFill>
              </a:rPr>
              <a:t> it would cost his life</a:t>
            </a:r>
            <a:r>
              <a:rPr lang="en-US" sz="2200" i="1" dirty="0">
                <a:solidFill>
                  <a:schemeClr val="accent1"/>
                </a:solidFill>
              </a:rPr>
              <a:t>. </a:t>
            </a:r>
            <a:r>
              <a:rPr lang="en-US" sz="2200" dirty="0"/>
              <a:t>(</a:t>
            </a:r>
            <a:r>
              <a:rPr lang="en-US" sz="2200" b="1" dirty="0">
                <a:solidFill>
                  <a:schemeClr val="accent1"/>
                </a:solidFill>
              </a:rPr>
              <a:t>7:22-23</a:t>
            </a:r>
            <a:r>
              <a:rPr lang="en-US" sz="2200" dirty="0"/>
              <a:t>)</a:t>
            </a:r>
          </a:p>
          <a:p>
            <a:pPr>
              <a:spcBef>
                <a:spcPts val="300"/>
              </a:spcBef>
            </a:pPr>
            <a:r>
              <a:rPr lang="en-US" altLang="en-US" sz="2200" dirty="0"/>
              <a:t>In all 3 examples – and in this case – the prey followed the predator </a:t>
            </a:r>
            <a:r>
              <a:rPr lang="en-US" altLang="en-US" sz="2200" b="1" i="1" dirty="0"/>
              <a:t>willingly</a:t>
            </a:r>
            <a:r>
              <a:rPr lang="en-US" altLang="en-US" sz="2200" dirty="0"/>
              <a:t>, </a:t>
            </a:r>
            <a:r>
              <a:rPr lang="en-US" altLang="en-US" sz="2200" b="1" i="1" dirty="0"/>
              <a:t>ignorantly</a:t>
            </a:r>
            <a:r>
              <a:rPr lang="en-US" altLang="en-US" sz="2200" dirty="0"/>
              <a:t> – to their death and destruction</a:t>
            </a:r>
            <a:r>
              <a:rPr lang="en-US" altLang="en-US" sz="2200" i="1" dirty="0"/>
              <a:t>.</a:t>
            </a:r>
          </a:p>
          <a:p>
            <a:pPr>
              <a:spcBef>
                <a:spcPts val="300"/>
              </a:spcBef>
            </a:pPr>
            <a:r>
              <a:rPr lang="en-US" altLang="en-US" sz="2200" dirty="0"/>
              <a:t>Sadly, in all of these cases, the predator could not feed on the prey without the prey’s unwitting cooperation.  (Prey is physically stronger than predator.)</a:t>
            </a:r>
          </a:p>
          <a:p>
            <a:pPr>
              <a:spcBef>
                <a:spcPts val="300"/>
              </a:spcBef>
            </a:pPr>
            <a:r>
              <a:rPr lang="en-US" altLang="en-US" sz="2200" dirty="0"/>
              <a:t>Do you want to be like a dumb cow or chicken following the famer to the barn, thinking it’s going to be fed, only to be killed and chopped into food?</a:t>
            </a:r>
          </a:p>
        </p:txBody>
      </p:sp>
    </p:spTree>
    <p:extLst>
      <p:ext uri="{BB962C8B-B14F-4D97-AF65-F5344CB8AC3E}">
        <p14:creationId xmlns:p14="http://schemas.microsoft.com/office/powerpoint/2010/main" val="358575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Slain a Mighty Host</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lnSpc>
                <a:spcPct val="95000"/>
              </a:lnSpc>
              <a:spcBef>
                <a:spcPts val="0"/>
              </a:spcBef>
              <a:buFont typeface="+mj-lt"/>
              <a:buAutoNum type="arabicPeriod" startAt="6"/>
            </a:pPr>
            <a:r>
              <a:rPr lang="en-US" sz="2000" dirty="0"/>
              <a:t>Is Solomon’s observation that she has slain many strong men offered to comfort – or something else?  Explain.</a:t>
            </a:r>
          </a:p>
          <a:p>
            <a:pPr marL="0" lvl="0" indent="0">
              <a:lnSpc>
                <a:spcPct val="95000"/>
              </a:lnSpc>
              <a:spcBef>
                <a:spcPts val="0"/>
              </a:spcBef>
              <a:buNone/>
            </a:pPr>
            <a:r>
              <a:rPr lang="en-US" sz="2000" i="1" dirty="0">
                <a:solidFill>
                  <a:schemeClr val="accent1"/>
                </a:solidFill>
              </a:rPr>
              <a:t>Now </a:t>
            </a:r>
            <a:r>
              <a:rPr lang="en-US" sz="2000" b="1" i="1" u="sng" dirty="0">
                <a:solidFill>
                  <a:schemeClr val="accent1"/>
                </a:solidFill>
              </a:rPr>
              <a:t>therefore</a:t>
            </a:r>
            <a:r>
              <a:rPr lang="en-US" sz="2000" i="1" dirty="0">
                <a:solidFill>
                  <a:schemeClr val="accent1"/>
                </a:solidFill>
              </a:rPr>
              <a:t>, </a:t>
            </a:r>
            <a:r>
              <a:rPr lang="en-US" sz="2000" b="1" i="1" dirty="0">
                <a:solidFill>
                  <a:schemeClr val="accent1"/>
                </a:solidFill>
              </a:rPr>
              <a:t>listen to me</a:t>
            </a:r>
            <a:r>
              <a:rPr lang="en-US" sz="2000" i="1" dirty="0">
                <a:solidFill>
                  <a:schemeClr val="accent1"/>
                </a:solidFill>
              </a:rPr>
              <a:t>, my children; </a:t>
            </a:r>
            <a:r>
              <a:rPr lang="en-US" sz="2000" b="1" i="1" dirty="0">
                <a:solidFill>
                  <a:schemeClr val="accent1"/>
                </a:solidFill>
              </a:rPr>
              <a:t>Pay attention </a:t>
            </a:r>
            <a:r>
              <a:rPr lang="en-US" sz="2000" i="1" dirty="0">
                <a:solidFill>
                  <a:schemeClr val="accent1"/>
                </a:solidFill>
              </a:rPr>
              <a:t>to the words of my mouth:  Do not let </a:t>
            </a:r>
            <a:r>
              <a:rPr lang="en-US" sz="2000" b="1" i="1" dirty="0">
                <a:solidFill>
                  <a:schemeClr val="accent1"/>
                </a:solidFill>
              </a:rPr>
              <a:t>your heart </a:t>
            </a:r>
            <a:r>
              <a:rPr lang="en-US" sz="2000" b="1" i="1" u="sng" dirty="0">
                <a:solidFill>
                  <a:schemeClr val="accent1"/>
                </a:solidFill>
              </a:rPr>
              <a:t>turn aside</a:t>
            </a:r>
            <a:r>
              <a:rPr lang="en-US" sz="2000" b="1" i="1" dirty="0">
                <a:solidFill>
                  <a:schemeClr val="accent1"/>
                </a:solidFill>
              </a:rPr>
              <a:t> to her ways</a:t>
            </a:r>
            <a:r>
              <a:rPr lang="en-US" sz="2000" i="1" dirty="0">
                <a:solidFill>
                  <a:schemeClr val="accent1"/>
                </a:solidFill>
              </a:rPr>
              <a:t>, Do </a:t>
            </a:r>
            <a:r>
              <a:rPr lang="en-US" sz="2000" b="1" i="1" u="sng" dirty="0">
                <a:solidFill>
                  <a:schemeClr val="accent1"/>
                </a:solidFill>
              </a:rPr>
              <a:t>not stray</a:t>
            </a:r>
            <a:r>
              <a:rPr lang="en-US" sz="2000" b="1" i="1" dirty="0">
                <a:solidFill>
                  <a:schemeClr val="accent1"/>
                </a:solidFill>
              </a:rPr>
              <a:t> into her paths</a:t>
            </a:r>
            <a:r>
              <a:rPr lang="en-US" sz="2000" i="1" dirty="0">
                <a:solidFill>
                  <a:schemeClr val="accent1"/>
                </a:solidFill>
              </a:rPr>
              <a:t>; For she has </a:t>
            </a:r>
            <a:r>
              <a:rPr lang="en-US" sz="2000" b="1" i="1" dirty="0">
                <a:solidFill>
                  <a:schemeClr val="accent1"/>
                </a:solidFill>
              </a:rPr>
              <a:t>cast down many wounded</a:t>
            </a:r>
            <a:r>
              <a:rPr lang="en-US" sz="2000" i="1" dirty="0">
                <a:solidFill>
                  <a:schemeClr val="accent1"/>
                </a:solidFill>
              </a:rPr>
              <a:t>, And </a:t>
            </a:r>
            <a:r>
              <a:rPr lang="en-US" sz="2000" b="1" i="1" dirty="0">
                <a:solidFill>
                  <a:schemeClr val="accent1"/>
                </a:solidFill>
              </a:rPr>
              <a:t>all who were slain by her were </a:t>
            </a:r>
            <a:r>
              <a:rPr lang="en-US" sz="2000" b="1" i="1" u="sng" dirty="0">
                <a:solidFill>
                  <a:schemeClr val="accent1"/>
                </a:solidFill>
              </a:rPr>
              <a:t>strong men</a:t>
            </a:r>
            <a:r>
              <a:rPr lang="en-US" sz="2000" i="1" dirty="0">
                <a:solidFill>
                  <a:schemeClr val="accent1"/>
                </a:solidFill>
              </a:rPr>
              <a:t>. </a:t>
            </a:r>
            <a:r>
              <a:rPr lang="en-US" sz="2000" dirty="0"/>
              <a:t>(</a:t>
            </a:r>
            <a:r>
              <a:rPr lang="en-US" sz="2000" b="1" dirty="0">
                <a:solidFill>
                  <a:schemeClr val="accent1"/>
                </a:solidFill>
              </a:rPr>
              <a:t>7:24-26</a:t>
            </a:r>
            <a:r>
              <a:rPr lang="en-US" sz="2000" dirty="0"/>
              <a:t>)</a:t>
            </a:r>
          </a:p>
          <a:p>
            <a:pPr>
              <a:lnSpc>
                <a:spcPct val="95000"/>
              </a:lnSpc>
              <a:spcBef>
                <a:spcPts val="0"/>
              </a:spcBef>
            </a:pPr>
            <a:r>
              <a:rPr lang="en-US" altLang="en-US" sz="2000" dirty="0"/>
              <a:t>No!  This is a strong warning! … We tend to think we are exceptional</a:t>
            </a:r>
            <a:r>
              <a:rPr lang="en-US" altLang="en-US" sz="2000"/>
              <a:t>, different.</a:t>
            </a:r>
            <a:endParaRPr lang="en-US" altLang="en-US" sz="2000" dirty="0"/>
          </a:p>
          <a:p>
            <a:pPr>
              <a:lnSpc>
                <a:spcPct val="95000"/>
              </a:lnSpc>
              <a:spcBef>
                <a:spcPts val="0"/>
              </a:spcBef>
            </a:pPr>
            <a:r>
              <a:rPr lang="en-US" altLang="en-US" sz="2000" dirty="0"/>
              <a:t>She has already destroyed many, and they were also strong – but deceived.</a:t>
            </a:r>
          </a:p>
          <a:p>
            <a:pPr marL="0" indent="0">
              <a:lnSpc>
                <a:spcPct val="95000"/>
              </a:lnSpc>
              <a:spcBef>
                <a:spcPts val="0"/>
              </a:spcBef>
              <a:buNone/>
            </a:pPr>
            <a:r>
              <a:rPr lang="en-US" altLang="en-US" sz="2000" i="1" dirty="0">
                <a:solidFill>
                  <a:schemeClr val="accent1"/>
                </a:solidFill>
              </a:rPr>
              <a:t>Now these things </a:t>
            </a:r>
            <a:r>
              <a:rPr lang="en-US" altLang="en-US" sz="2000" b="1" i="1" dirty="0">
                <a:solidFill>
                  <a:schemeClr val="accent1"/>
                </a:solidFill>
              </a:rPr>
              <a:t>became our examples</a:t>
            </a:r>
            <a:r>
              <a:rPr lang="en-US" altLang="en-US" sz="2000" i="1" dirty="0">
                <a:solidFill>
                  <a:schemeClr val="accent1"/>
                </a:solidFill>
              </a:rPr>
              <a:t>, to the intent that we </a:t>
            </a:r>
            <a:r>
              <a:rPr lang="en-US" altLang="en-US" sz="2000" b="1" i="1" dirty="0">
                <a:solidFill>
                  <a:schemeClr val="accent1"/>
                </a:solidFill>
              </a:rPr>
              <a:t>should not lust after evil things as they also lusted</a:t>
            </a:r>
            <a:r>
              <a:rPr lang="en-US" altLang="en-US" sz="2000" i="1" dirty="0">
                <a:solidFill>
                  <a:schemeClr val="accent1"/>
                </a:solidFill>
              </a:rPr>
              <a:t>. … </a:t>
            </a:r>
            <a:r>
              <a:rPr lang="en-US" altLang="en-US" sz="2000" b="1" i="1" dirty="0">
                <a:solidFill>
                  <a:schemeClr val="accent1"/>
                </a:solidFill>
              </a:rPr>
              <a:t>Nor let us commit </a:t>
            </a:r>
            <a:r>
              <a:rPr lang="en-US" altLang="en-US" sz="2000" b="1" i="1" u="sng" dirty="0">
                <a:solidFill>
                  <a:schemeClr val="accent1"/>
                </a:solidFill>
              </a:rPr>
              <a:t>sexual immorality</a:t>
            </a:r>
            <a:r>
              <a:rPr lang="en-US" altLang="en-US" sz="2000" b="1" i="1" dirty="0">
                <a:solidFill>
                  <a:schemeClr val="accent1"/>
                </a:solidFill>
              </a:rPr>
              <a:t>, as some of them did</a:t>
            </a:r>
            <a:r>
              <a:rPr lang="en-US" altLang="en-US" sz="2000" i="1" dirty="0">
                <a:solidFill>
                  <a:schemeClr val="accent1"/>
                </a:solidFill>
              </a:rPr>
              <a:t>, and in one day twenty-three thousand fell; … Now </a:t>
            </a:r>
            <a:r>
              <a:rPr lang="en-US" altLang="en-US" sz="2000" b="1" i="1" dirty="0">
                <a:solidFill>
                  <a:schemeClr val="accent1"/>
                </a:solidFill>
              </a:rPr>
              <a:t>all these things happened to them </a:t>
            </a:r>
            <a:r>
              <a:rPr lang="en-US" altLang="en-US" sz="2000" b="1" i="1" u="sng" dirty="0">
                <a:solidFill>
                  <a:schemeClr val="accent1"/>
                </a:solidFill>
              </a:rPr>
              <a:t>as examples</a:t>
            </a:r>
            <a:r>
              <a:rPr lang="en-US" altLang="en-US" sz="2000" b="1" i="1" dirty="0">
                <a:solidFill>
                  <a:schemeClr val="accent1"/>
                </a:solidFill>
              </a:rPr>
              <a:t>, and they were written </a:t>
            </a:r>
            <a:r>
              <a:rPr lang="en-US" altLang="en-US" sz="2000" b="1" i="1" u="sng" dirty="0">
                <a:solidFill>
                  <a:schemeClr val="accent1"/>
                </a:solidFill>
              </a:rPr>
              <a:t>for our admonition</a:t>
            </a:r>
            <a:r>
              <a:rPr lang="en-US" altLang="en-US" sz="2000" i="1" dirty="0">
                <a:solidFill>
                  <a:schemeClr val="accent1"/>
                </a:solidFill>
              </a:rPr>
              <a:t>, upon whom the ends of the ages have come.  </a:t>
            </a:r>
            <a:r>
              <a:rPr lang="en-US" altLang="en-US" sz="2000" b="1" i="1" dirty="0">
                <a:solidFill>
                  <a:schemeClr val="accent1"/>
                </a:solidFill>
              </a:rPr>
              <a:t>Therefore let him who thinks he stands </a:t>
            </a:r>
            <a:r>
              <a:rPr lang="en-US" altLang="en-US" sz="2000" b="1" i="1" u="sng" dirty="0">
                <a:solidFill>
                  <a:schemeClr val="accent1"/>
                </a:solidFill>
              </a:rPr>
              <a:t>take heed lest he fall</a:t>
            </a:r>
            <a:r>
              <a:rPr lang="en-US" altLang="en-US" sz="2000" i="1" dirty="0">
                <a:solidFill>
                  <a:schemeClr val="accent1"/>
                </a:solidFill>
              </a:rPr>
              <a:t>. </a:t>
            </a:r>
            <a:r>
              <a:rPr lang="en-US" altLang="en-US" sz="2000" dirty="0"/>
              <a:t>(</a:t>
            </a:r>
            <a:r>
              <a:rPr lang="en-US" altLang="en-US" sz="2000" b="1" dirty="0">
                <a:solidFill>
                  <a:schemeClr val="accent1"/>
                </a:solidFill>
              </a:rPr>
              <a:t>1 Corinthians 10:6-12</a:t>
            </a:r>
            <a:r>
              <a:rPr lang="en-US" altLang="en-US" sz="2000" dirty="0"/>
              <a:t>; see also, </a:t>
            </a:r>
            <a:r>
              <a:rPr lang="en-US" altLang="en-US" sz="2000" b="1" dirty="0">
                <a:solidFill>
                  <a:schemeClr val="accent1"/>
                </a:solidFill>
              </a:rPr>
              <a:t>Proverbs 16:18</a:t>
            </a:r>
            <a:r>
              <a:rPr lang="en-US" altLang="en-US" sz="2000" dirty="0"/>
              <a:t>)</a:t>
            </a:r>
          </a:p>
        </p:txBody>
      </p:sp>
    </p:spTree>
    <p:extLst>
      <p:ext uri="{BB962C8B-B14F-4D97-AF65-F5344CB8AC3E}">
        <p14:creationId xmlns:p14="http://schemas.microsoft.com/office/powerpoint/2010/main" val="3044794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End of Sexual Sensuality</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7"/>
            </a:pPr>
            <a:r>
              <a:rPr lang="en-US" sz="2200" dirty="0"/>
              <a:t>Why are her house and its room so surprising and so important to understand and remember? </a:t>
            </a:r>
          </a:p>
          <a:p>
            <a:pPr marL="0" lvl="0" indent="0">
              <a:spcBef>
                <a:spcPts val="0"/>
              </a:spcBef>
              <a:buNone/>
            </a:pPr>
            <a:r>
              <a:rPr lang="en-US" sz="2200" i="1" dirty="0">
                <a:solidFill>
                  <a:schemeClr val="accent1"/>
                </a:solidFill>
              </a:rPr>
              <a:t>Her house is </a:t>
            </a:r>
            <a:r>
              <a:rPr lang="en-US" sz="2200" b="1" i="1" dirty="0">
                <a:solidFill>
                  <a:schemeClr val="accent1"/>
                </a:solidFill>
              </a:rPr>
              <a:t>the way to </a:t>
            </a:r>
            <a:r>
              <a:rPr lang="en-US" sz="2200" b="1" i="1" u="sng" dirty="0">
                <a:solidFill>
                  <a:schemeClr val="accent1"/>
                </a:solidFill>
              </a:rPr>
              <a:t>hell</a:t>
            </a:r>
            <a:r>
              <a:rPr lang="en-US" sz="2200" i="1" dirty="0">
                <a:solidFill>
                  <a:schemeClr val="accent1"/>
                </a:solidFill>
              </a:rPr>
              <a:t>, </a:t>
            </a:r>
            <a:r>
              <a:rPr lang="en-US" sz="2200" b="1" i="1" dirty="0">
                <a:solidFill>
                  <a:schemeClr val="accent1"/>
                </a:solidFill>
              </a:rPr>
              <a:t>Descending to the chambers of </a:t>
            </a:r>
            <a:r>
              <a:rPr lang="en-US" sz="2200" b="1" i="1" u="sng" dirty="0">
                <a:solidFill>
                  <a:schemeClr val="accent1"/>
                </a:solidFill>
              </a:rPr>
              <a:t>death</a:t>
            </a:r>
            <a:r>
              <a:rPr lang="en-US" sz="2200" i="1" dirty="0">
                <a:solidFill>
                  <a:schemeClr val="accent1"/>
                </a:solidFill>
              </a:rPr>
              <a:t>. </a:t>
            </a:r>
            <a:r>
              <a:rPr lang="en-US" sz="2200" dirty="0"/>
              <a:t>(</a:t>
            </a:r>
            <a:r>
              <a:rPr lang="en-US" sz="2200" b="1" dirty="0">
                <a:solidFill>
                  <a:schemeClr val="accent1"/>
                </a:solidFill>
              </a:rPr>
              <a:t>7:27</a:t>
            </a:r>
            <a:r>
              <a:rPr lang="en-US" sz="2200" dirty="0"/>
              <a:t>)</a:t>
            </a:r>
          </a:p>
          <a:p>
            <a:pPr>
              <a:spcBef>
                <a:spcPts val="0"/>
              </a:spcBef>
            </a:pPr>
            <a:r>
              <a:rPr lang="en-US" altLang="en-US" sz="2200" dirty="0"/>
              <a:t>Appearances and feelings </a:t>
            </a:r>
            <a:r>
              <a:rPr lang="en-US" altLang="en-US" sz="2200" i="1" dirty="0"/>
              <a:t>“in the moment” </a:t>
            </a:r>
            <a:r>
              <a:rPr lang="en-US" altLang="en-US" sz="2200" dirty="0"/>
              <a:t>are fatally misleading.</a:t>
            </a:r>
          </a:p>
          <a:p>
            <a:pPr>
              <a:spcBef>
                <a:spcPts val="0"/>
              </a:spcBef>
            </a:pPr>
            <a:r>
              <a:rPr lang="en-US" altLang="en-US" sz="2200" dirty="0"/>
              <a:t>Sadly, many know this and wander into her paths anyway.  Why?  Prevent?</a:t>
            </a:r>
          </a:p>
          <a:p>
            <a:pPr>
              <a:spcBef>
                <a:spcPts val="0"/>
              </a:spcBef>
            </a:pPr>
            <a:r>
              <a:rPr lang="en-US" altLang="en-US" sz="2200" b="1" dirty="0"/>
              <a:t>Ignorance</a:t>
            </a:r>
            <a:r>
              <a:rPr lang="en-US" altLang="en-US" sz="2200" i="1" dirty="0"/>
              <a:t> – </a:t>
            </a:r>
            <a:r>
              <a:rPr lang="en-US" altLang="en-US" sz="2200" dirty="0"/>
              <a:t>Invest in Bible study, develop wisdom.</a:t>
            </a:r>
          </a:p>
          <a:p>
            <a:pPr>
              <a:spcBef>
                <a:spcPts val="0"/>
              </a:spcBef>
            </a:pPr>
            <a:r>
              <a:rPr lang="en-US" altLang="en-US" sz="2200" b="1" dirty="0"/>
              <a:t>Disbelief</a:t>
            </a:r>
            <a:r>
              <a:rPr lang="en-US" altLang="en-US" sz="2200" dirty="0"/>
              <a:t> – Don’t scoff, dismiss.  Listen to parents, teachers, elders, preacher.</a:t>
            </a:r>
            <a:endParaRPr lang="en-US" altLang="en-US" sz="2200" b="1" dirty="0"/>
          </a:p>
          <a:p>
            <a:pPr>
              <a:spcBef>
                <a:spcPts val="0"/>
              </a:spcBef>
            </a:pPr>
            <a:r>
              <a:rPr lang="en-US" altLang="en-US" sz="2200" b="1" dirty="0"/>
              <a:t>Influences</a:t>
            </a:r>
            <a:r>
              <a:rPr lang="en-US" altLang="en-US" sz="2200" dirty="0"/>
              <a:t> – Cut off bad influences: friends, movies, internet (</a:t>
            </a:r>
            <a:r>
              <a:rPr lang="en-US" altLang="en-US" sz="2200" b="1" dirty="0">
                <a:solidFill>
                  <a:schemeClr val="accent1"/>
                </a:solidFill>
              </a:rPr>
              <a:t>1 Cor. 15:33</a:t>
            </a:r>
            <a:r>
              <a:rPr lang="en-US" altLang="en-US" sz="2200" dirty="0"/>
              <a:t>).</a:t>
            </a:r>
          </a:p>
          <a:p>
            <a:pPr>
              <a:spcBef>
                <a:spcPts val="0"/>
              </a:spcBef>
            </a:pPr>
            <a:r>
              <a:rPr lang="en-US" altLang="en-US" sz="2200" b="1" dirty="0"/>
              <a:t>“Accidental” Overwhelming</a:t>
            </a:r>
            <a:r>
              <a:rPr lang="en-US" altLang="en-US" sz="2200" dirty="0"/>
              <a:t> – Use wisdom and don’t put yourself in dangerous situations, when you can almost not help but fall (</a:t>
            </a:r>
            <a:r>
              <a:rPr lang="en-US" altLang="en-US" sz="2200" b="1" dirty="0">
                <a:solidFill>
                  <a:schemeClr val="accent1"/>
                </a:solidFill>
              </a:rPr>
              <a:t>Romans 13:14</a:t>
            </a:r>
            <a:r>
              <a:rPr lang="en-US" altLang="en-US" sz="2200" dirty="0"/>
              <a:t>).</a:t>
            </a:r>
          </a:p>
          <a:p>
            <a:pPr>
              <a:spcBef>
                <a:spcPts val="0"/>
              </a:spcBef>
            </a:pPr>
            <a:r>
              <a:rPr lang="en-US" altLang="en-US" sz="2200" b="1" i="1" dirty="0"/>
              <a:t>“Willful Forgetting”</a:t>
            </a:r>
            <a:r>
              <a:rPr lang="en-US" altLang="en-US" sz="2200" dirty="0"/>
              <a:t> – Deliberately forgetting to obtain desire (</a:t>
            </a:r>
            <a:r>
              <a:rPr lang="en-US" altLang="en-US" sz="2200" b="1" dirty="0">
                <a:solidFill>
                  <a:schemeClr val="accent1"/>
                </a:solidFill>
              </a:rPr>
              <a:t>2 Pet. 3:5</a:t>
            </a:r>
            <a:r>
              <a:rPr lang="en-US" altLang="en-US" sz="2200" dirty="0"/>
              <a:t>).</a:t>
            </a:r>
          </a:p>
          <a:p>
            <a:pPr>
              <a:spcBef>
                <a:spcPts val="0"/>
              </a:spcBef>
            </a:pPr>
            <a:r>
              <a:rPr lang="en-US" altLang="en-US" sz="2200" b="1" dirty="0"/>
              <a:t>Self-discipline</a:t>
            </a:r>
            <a:r>
              <a:rPr lang="en-US" altLang="en-US" sz="2200" dirty="0"/>
              <a:t> – </a:t>
            </a:r>
            <a:r>
              <a:rPr lang="en-US" altLang="en-US" sz="2200" i="1" dirty="0">
                <a:solidFill>
                  <a:schemeClr val="accent1"/>
                </a:solidFill>
              </a:rPr>
              <a:t>“sin lies at the door … </a:t>
            </a:r>
            <a:r>
              <a:rPr lang="en-US" altLang="en-US" sz="2200" b="1" i="1" u="sng" dirty="0">
                <a:solidFill>
                  <a:schemeClr val="accent1"/>
                </a:solidFill>
              </a:rPr>
              <a:t>rule</a:t>
            </a:r>
            <a:r>
              <a:rPr lang="en-US" altLang="en-US" sz="2200" b="1" i="1" dirty="0">
                <a:solidFill>
                  <a:schemeClr val="accent1"/>
                </a:solidFill>
              </a:rPr>
              <a:t> over it</a:t>
            </a:r>
            <a:r>
              <a:rPr lang="en-US" altLang="en-US" sz="2200" i="1" dirty="0">
                <a:solidFill>
                  <a:schemeClr val="accent1"/>
                </a:solidFill>
              </a:rPr>
              <a:t>”</a:t>
            </a:r>
            <a:r>
              <a:rPr lang="en-US" altLang="en-US" sz="2200" dirty="0"/>
              <a:t> (</a:t>
            </a:r>
            <a:r>
              <a:rPr lang="en-US" altLang="en-US" sz="2200" b="1" dirty="0">
                <a:solidFill>
                  <a:schemeClr val="accent1"/>
                </a:solidFill>
              </a:rPr>
              <a:t>Genesis 4:7</a:t>
            </a:r>
            <a:r>
              <a:rPr lang="en-US" altLang="en-US" sz="2200" dirty="0"/>
              <a:t>).</a:t>
            </a:r>
          </a:p>
        </p:txBody>
      </p:sp>
    </p:spTree>
    <p:extLst>
      <p:ext uri="{BB962C8B-B14F-4D97-AF65-F5344CB8AC3E}">
        <p14:creationId xmlns:p14="http://schemas.microsoft.com/office/powerpoint/2010/main" val="2828363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fade">
                                      <p:cBhvr>
                                        <p:cTn id="42" dur="500"/>
                                        <p:tgtEl>
                                          <p:spTgt spid="92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219">
                                            <p:txEl>
                                              <p:pRg st="8" end="8"/>
                                            </p:txEl>
                                          </p:spTgt>
                                        </p:tgtEl>
                                        <p:attrNameLst>
                                          <p:attrName>style.visibility</p:attrName>
                                        </p:attrNameLst>
                                      </p:cBhvr>
                                      <p:to>
                                        <p:strVal val="visible"/>
                                      </p:to>
                                    </p:set>
                                    <p:animEffect transition="in" filter="fade">
                                      <p:cBhvr>
                                        <p:cTn id="47" dur="500"/>
                                        <p:tgtEl>
                                          <p:spTgt spid="92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219">
                                            <p:txEl>
                                              <p:pRg st="9" end="9"/>
                                            </p:txEl>
                                          </p:spTgt>
                                        </p:tgtEl>
                                        <p:attrNameLst>
                                          <p:attrName>style.visibility</p:attrName>
                                        </p:attrNameLst>
                                      </p:cBhvr>
                                      <p:to>
                                        <p:strVal val="visible"/>
                                      </p:to>
                                    </p:set>
                                    <p:animEffect transition="in" filter="fade">
                                      <p:cBhvr>
                                        <p:cTn id="52" dur="500"/>
                                        <p:tgtEl>
                                          <p:spTgt spid="92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8:1-11</a:t>
            </a:r>
          </a:p>
        </p:txBody>
      </p:sp>
      <p:sp>
        <p:nvSpPr>
          <p:cNvPr id="5" name="Text Placeholder 4"/>
          <p:cNvSpPr>
            <a:spLocks noGrp="1"/>
          </p:cNvSpPr>
          <p:nvPr>
            <p:ph type="body" idx="1"/>
          </p:nvPr>
        </p:nvSpPr>
        <p:spPr/>
        <p:txBody>
          <a:bodyPr/>
          <a:lstStyle/>
          <a:p>
            <a:r>
              <a:rPr lang="en-US" b="1" i="1" dirty="0"/>
              <a:t>Wisdom’s Call</a:t>
            </a:r>
          </a:p>
        </p:txBody>
      </p:sp>
    </p:spTree>
    <p:extLst>
      <p:ext uri="{BB962C8B-B14F-4D97-AF65-F5344CB8AC3E}">
        <p14:creationId xmlns:p14="http://schemas.microsoft.com/office/powerpoint/2010/main" val="2521471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Wisdom’s Stand</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a:pPr>
            <a:r>
              <a:rPr lang="en-US" sz="2200" dirty="0"/>
              <a:t>How is the setting chosen by wisdom, where she offers her call, different than the immoral woman’s chosen time and location? </a:t>
            </a:r>
          </a:p>
          <a:p>
            <a:pPr marL="0" lvl="0" indent="0">
              <a:spcBef>
                <a:spcPts val="300"/>
              </a:spcBef>
              <a:buNone/>
            </a:pPr>
            <a:r>
              <a:rPr lang="en-US" sz="2200" i="1" dirty="0">
                <a:solidFill>
                  <a:schemeClr val="accent1"/>
                </a:solidFill>
              </a:rPr>
              <a:t>Does not </a:t>
            </a:r>
            <a:r>
              <a:rPr lang="en-US" sz="2200" b="1" i="1" dirty="0">
                <a:solidFill>
                  <a:schemeClr val="accent1"/>
                </a:solidFill>
              </a:rPr>
              <a:t>wisdom </a:t>
            </a:r>
            <a:r>
              <a:rPr lang="en-US" sz="2200" b="1" i="1" u="sng" dirty="0">
                <a:solidFill>
                  <a:schemeClr val="accent1"/>
                </a:solidFill>
              </a:rPr>
              <a:t>cry out</a:t>
            </a:r>
            <a:r>
              <a:rPr lang="en-US" sz="2200" i="1" dirty="0">
                <a:solidFill>
                  <a:schemeClr val="accent1"/>
                </a:solidFill>
              </a:rPr>
              <a:t>, And </a:t>
            </a:r>
            <a:r>
              <a:rPr lang="en-US" sz="2200" b="1" i="1" dirty="0">
                <a:solidFill>
                  <a:schemeClr val="accent1"/>
                </a:solidFill>
              </a:rPr>
              <a:t>understanding </a:t>
            </a:r>
            <a:r>
              <a:rPr lang="en-US" sz="2200" b="1" i="1" u="sng" dirty="0">
                <a:solidFill>
                  <a:schemeClr val="accent1"/>
                </a:solidFill>
              </a:rPr>
              <a:t>lift up</a:t>
            </a:r>
            <a:r>
              <a:rPr lang="en-US" sz="2200" b="1" i="1" dirty="0">
                <a:solidFill>
                  <a:schemeClr val="accent1"/>
                </a:solidFill>
              </a:rPr>
              <a:t> her voice</a:t>
            </a:r>
            <a:r>
              <a:rPr lang="en-US" sz="2200" i="1" dirty="0">
                <a:solidFill>
                  <a:schemeClr val="accent1"/>
                </a:solidFill>
              </a:rPr>
              <a:t>?  She </a:t>
            </a:r>
            <a:r>
              <a:rPr lang="en-US" sz="2200" b="1" i="1" u="sng" dirty="0">
                <a:solidFill>
                  <a:schemeClr val="accent1"/>
                </a:solidFill>
              </a:rPr>
              <a:t>takes her stand</a:t>
            </a:r>
            <a:r>
              <a:rPr lang="en-US" sz="2200" b="1" i="1" dirty="0">
                <a:solidFill>
                  <a:schemeClr val="accent1"/>
                </a:solidFill>
              </a:rPr>
              <a:t> on the </a:t>
            </a:r>
            <a:r>
              <a:rPr lang="en-US" sz="2200" b="1" i="1" u="sng" dirty="0">
                <a:solidFill>
                  <a:schemeClr val="accent1"/>
                </a:solidFill>
              </a:rPr>
              <a:t>top of the high hill</a:t>
            </a:r>
            <a:r>
              <a:rPr lang="en-US" sz="2200" i="1" dirty="0">
                <a:solidFill>
                  <a:schemeClr val="accent1"/>
                </a:solidFill>
              </a:rPr>
              <a:t>, </a:t>
            </a:r>
            <a:r>
              <a:rPr lang="en-US" sz="2200" b="1" i="1" dirty="0">
                <a:solidFill>
                  <a:schemeClr val="accent1"/>
                </a:solidFill>
              </a:rPr>
              <a:t>Beside </a:t>
            </a:r>
            <a:r>
              <a:rPr lang="en-US" sz="2200" b="1" i="1" u="sng" dirty="0">
                <a:solidFill>
                  <a:schemeClr val="accent1"/>
                </a:solidFill>
              </a:rPr>
              <a:t>the way</a:t>
            </a:r>
            <a:r>
              <a:rPr lang="en-US" sz="2200" b="1" i="1" dirty="0">
                <a:solidFill>
                  <a:schemeClr val="accent1"/>
                </a:solidFill>
              </a:rPr>
              <a:t>, where </a:t>
            </a:r>
            <a:r>
              <a:rPr lang="en-US" sz="2200" b="1" i="1" u="sng" dirty="0">
                <a:solidFill>
                  <a:schemeClr val="accent1"/>
                </a:solidFill>
              </a:rPr>
              <a:t>the paths meet</a:t>
            </a:r>
            <a:r>
              <a:rPr lang="en-US" sz="2200" i="1" dirty="0">
                <a:solidFill>
                  <a:schemeClr val="accent1"/>
                </a:solidFill>
              </a:rPr>
              <a:t>.  She </a:t>
            </a:r>
            <a:r>
              <a:rPr lang="en-US" sz="2200" b="1" i="1" dirty="0">
                <a:solidFill>
                  <a:schemeClr val="accent1"/>
                </a:solidFill>
              </a:rPr>
              <a:t>cries out by the </a:t>
            </a:r>
            <a:r>
              <a:rPr lang="en-US" sz="2200" b="1" i="1" u="sng" dirty="0">
                <a:solidFill>
                  <a:schemeClr val="accent1"/>
                </a:solidFill>
              </a:rPr>
              <a:t>gates</a:t>
            </a:r>
            <a:r>
              <a:rPr lang="en-US" sz="2200" b="1" i="1" dirty="0">
                <a:solidFill>
                  <a:schemeClr val="accent1"/>
                </a:solidFill>
              </a:rPr>
              <a:t>, at the </a:t>
            </a:r>
            <a:r>
              <a:rPr lang="en-US" sz="2200" b="1" i="1" u="sng" dirty="0">
                <a:solidFill>
                  <a:schemeClr val="accent1"/>
                </a:solidFill>
              </a:rPr>
              <a:t>entry of the city</a:t>
            </a:r>
            <a:r>
              <a:rPr lang="en-US" sz="2200" b="1" i="1" dirty="0">
                <a:solidFill>
                  <a:schemeClr val="accent1"/>
                </a:solidFill>
              </a:rPr>
              <a:t>, At the entrance of the doors </a:t>
            </a:r>
            <a:r>
              <a:rPr lang="en-US" sz="2200" dirty="0"/>
              <a:t>(</a:t>
            </a:r>
            <a:r>
              <a:rPr lang="en-US" sz="2200" b="1" dirty="0">
                <a:solidFill>
                  <a:schemeClr val="accent1"/>
                </a:solidFill>
              </a:rPr>
              <a:t>8:1-3</a:t>
            </a:r>
            <a:r>
              <a:rPr lang="en-US" sz="2200" dirty="0"/>
              <a:t>)</a:t>
            </a:r>
          </a:p>
          <a:p>
            <a:pPr>
              <a:spcBef>
                <a:spcPts val="300"/>
              </a:spcBef>
            </a:pPr>
            <a:r>
              <a:rPr lang="en-US" altLang="en-US" sz="2200" dirty="0"/>
              <a:t>Both are easily seen at times and heard (</a:t>
            </a:r>
            <a:r>
              <a:rPr lang="en-US" altLang="en-US" sz="2200" i="1" dirty="0">
                <a:solidFill>
                  <a:schemeClr val="accent1"/>
                </a:solidFill>
              </a:rPr>
              <a:t>“at times outside, at times in the open square”</a:t>
            </a:r>
            <a:r>
              <a:rPr lang="en-US" altLang="en-US" sz="2200" i="1" dirty="0"/>
              <a:t>, </a:t>
            </a:r>
            <a:r>
              <a:rPr lang="en-US" altLang="en-US" sz="2200" b="1" dirty="0">
                <a:solidFill>
                  <a:schemeClr val="accent1"/>
                </a:solidFill>
              </a:rPr>
              <a:t>7:12</a:t>
            </a:r>
            <a:r>
              <a:rPr lang="en-US" altLang="en-US" sz="2200" dirty="0"/>
              <a:t>).  Both are </a:t>
            </a:r>
            <a:r>
              <a:rPr lang="en-US" altLang="en-US" sz="2200" b="1" i="1" dirty="0"/>
              <a:t>easily accessed </a:t>
            </a:r>
            <a:r>
              <a:rPr lang="en-US" altLang="en-US" sz="2200" dirty="0"/>
              <a:t>and </a:t>
            </a:r>
            <a:r>
              <a:rPr lang="en-US" altLang="en-US" sz="2200" b="1" i="1" dirty="0"/>
              <a:t>difficult to ignore</a:t>
            </a:r>
            <a:r>
              <a:rPr lang="en-US" altLang="en-US" sz="2200" dirty="0"/>
              <a:t>.</a:t>
            </a:r>
          </a:p>
          <a:p>
            <a:pPr>
              <a:spcBef>
                <a:spcPts val="300"/>
              </a:spcBef>
            </a:pPr>
            <a:r>
              <a:rPr lang="en-US" altLang="en-US" sz="2200" dirty="0"/>
              <a:t>Wisdom </a:t>
            </a:r>
            <a:r>
              <a:rPr lang="en-US" altLang="en-US" sz="2200" i="1" dirty="0">
                <a:solidFill>
                  <a:schemeClr val="accent1"/>
                </a:solidFill>
              </a:rPr>
              <a:t>“takes her </a:t>
            </a:r>
            <a:r>
              <a:rPr lang="en-US" altLang="en-US" sz="2200" b="1" i="1" dirty="0">
                <a:solidFill>
                  <a:schemeClr val="accent1"/>
                </a:solidFill>
              </a:rPr>
              <a:t>stand</a:t>
            </a:r>
            <a:r>
              <a:rPr lang="en-US" altLang="en-US" sz="2200" i="1" dirty="0">
                <a:solidFill>
                  <a:schemeClr val="accent1"/>
                </a:solidFill>
              </a:rPr>
              <a:t>”</a:t>
            </a:r>
            <a:r>
              <a:rPr lang="en-US" altLang="en-US" sz="2200" dirty="0"/>
              <a:t>, while immorality </a:t>
            </a:r>
            <a:r>
              <a:rPr lang="en-US" altLang="en-US" sz="2200" i="1" dirty="0">
                <a:solidFill>
                  <a:schemeClr val="accent1"/>
                </a:solidFill>
              </a:rPr>
              <a:t>“</a:t>
            </a:r>
            <a:r>
              <a:rPr lang="en-US" altLang="en-US" sz="2200" b="1" i="1" dirty="0">
                <a:solidFill>
                  <a:schemeClr val="accent1"/>
                </a:solidFill>
              </a:rPr>
              <a:t>lurks</a:t>
            </a:r>
            <a:r>
              <a:rPr lang="en-US" altLang="en-US" sz="2200" i="1" dirty="0">
                <a:solidFill>
                  <a:schemeClr val="accent1"/>
                </a:solidFill>
              </a:rPr>
              <a:t> at every corner”</a:t>
            </a:r>
            <a:r>
              <a:rPr lang="en-US" altLang="en-US" sz="2200" dirty="0"/>
              <a:t>.</a:t>
            </a:r>
          </a:p>
          <a:p>
            <a:pPr>
              <a:spcBef>
                <a:spcPts val="300"/>
              </a:spcBef>
            </a:pPr>
            <a:r>
              <a:rPr lang="en-US" altLang="en-US" sz="2200" dirty="0"/>
              <a:t>Wisdom’s invitation is </a:t>
            </a:r>
            <a:r>
              <a:rPr lang="en-US" altLang="en-US" sz="2200" b="1" i="1" dirty="0"/>
              <a:t>consistently, </a:t>
            </a:r>
            <a:r>
              <a:rPr lang="en-US" altLang="en-US" sz="2200" b="1" i="1" dirty="0" err="1"/>
              <a:t>boldy</a:t>
            </a:r>
            <a:r>
              <a:rPr lang="en-US" altLang="en-US" sz="2200" dirty="0"/>
              <a:t> offered in the most public places.</a:t>
            </a:r>
          </a:p>
          <a:p>
            <a:pPr>
              <a:spcBef>
                <a:spcPts val="300"/>
              </a:spcBef>
            </a:pPr>
            <a:r>
              <a:rPr lang="en-US" altLang="en-US" sz="2200" dirty="0"/>
              <a:t>Immorality’s invitation is shamefully offered in secret, dark (</a:t>
            </a:r>
            <a:r>
              <a:rPr lang="en-US" altLang="en-US" sz="2200" b="1" dirty="0">
                <a:solidFill>
                  <a:schemeClr val="accent1"/>
                </a:solidFill>
              </a:rPr>
              <a:t>John 3:19-21</a:t>
            </a:r>
            <a:r>
              <a:rPr lang="en-US" altLang="en-US" sz="2200" dirty="0"/>
              <a:t>).</a:t>
            </a:r>
          </a:p>
        </p:txBody>
      </p:sp>
    </p:spTree>
    <p:extLst>
      <p:ext uri="{BB962C8B-B14F-4D97-AF65-F5344CB8AC3E}">
        <p14:creationId xmlns:p14="http://schemas.microsoft.com/office/powerpoint/2010/main" val="3265733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Wisdom’s Persuasive Speech</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i="1" dirty="0">
                <a:solidFill>
                  <a:schemeClr val="accent1"/>
                </a:solidFill>
              </a:rPr>
              <a:t>“To you, O men, I call, And my voice is to the sons of men.  </a:t>
            </a:r>
            <a:r>
              <a:rPr lang="en-US" sz="2200" b="1" i="1" dirty="0">
                <a:solidFill>
                  <a:schemeClr val="accent1"/>
                </a:solidFill>
              </a:rPr>
              <a:t>O you </a:t>
            </a:r>
            <a:r>
              <a:rPr lang="en-US" sz="2200" b="1" i="1" u="sng" dirty="0">
                <a:solidFill>
                  <a:schemeClr val="accent1"/>
                </a:solidFill>
              </a:rPr>
              <a:t>simple ones</a:t>
            </a:r>
            <a:r>
              <a:rPr lang="en-US" sz="2200" i="1" dirty="0">
                <a:solidFill>
                  <a:schemeClr val="accent1"/>
                </a:solidFill>
              </a:rPr>
              <a:t>, </a:t>
            </a:r>
            <a:r>
              <a:rPr lang="en-US" sz="2200" b="1" i="1" dirty="0">
                <a:solidFill>
                  <a:schemeClr val="accent1"/>
                </a:solidFill>
              </a:rPr>
              <a:t>understand prudence</a:t>
            </a:r>
            <a:r>
              <a:rPr lang="en-US" sz="2200" i="1" dirty="0">
                <a:solidFill>
                  <a:schemeClr val="accent1"/>
                </a:solidFill>
              </a:rPr>
              <a:t>, And </a:t>
            </a:r>
            <a:r>
              <a:rPr lang="en-US" sz="2200" b="1" i="1" u="sng" dirty="0">
                <a:solidFill>
                  <a:schemeClr val="accent1"/>
                </a:solidFill>
              </a:rPr>
              <a:t>you fools</a:t>
            </a:r>
            <a:r>
              <a:rPr lang="en-US" sz="2200" b="1" i="1" dirty="0">
                <a:solidFill>
                  <a:schemeClr val="accent1"/>
                </a:solidFill>
              </a:rPr>
              <a:t>, be of an understanding heart</a:t>
            </a:r>
            <a:r>
              <a:rPr lang="en-US" sz="2200" i="1" dirty="0">
                <a:solidFill>
                  <a:schemeClr val="accent1"/>
                </a:solidFill>
              </a:rPr>
              <a:t>.  Listen, for I will speak of </a:t>
            </a:r>
            <a:r>
              <a:rPr lang="en-US" sz="2200" b="1" i="1" dirty="0">
                <a:solidFill>
                  <a:schemeClr val="accent1"/>
                </a:solidFill>
              </a:rPr>
              <a:t>excellent things</a:t>
            </a:r>
            <a:r>
              <a:rPr lang="en-US" sz="2200" i="1" dirty="0">
                <a:solidFill>
                  <a:schemeClr val="accent1"/>
                </a:solidFill>
              </a:rPr>
              <a:t>, And from the opening of my lips will come </a:t>
            </a:r>
            <a:r>
              <a:rPr lang="en-US" sz="2200" b="1" i="1" dirty="0">
                <a:solidFill>
                  <a:schemeClr val="accent1"/>
                </a:solidFill>
              </a:rPr>
              <a:t>right things</a:t>
            </a:r>
            <a:r>
              <a:rPr lang="en-US" sz="2200" i="1" dirty="0">
                <a:solidFill>
                  <a:schemeClr val="accent1"/>
                </a:solidFill>
              </a:rPr>
              <a:t>; For my mouth will speak </a:t>
            </a:r>
            <a:r>
              <a:rPr lang="en-US" sz="2200" b="1" i="1" dirty="0">
                <a:solidFill>
                  <a:schemeClr val="accent1"/>
                </a:solidFill>
              </a:rPr>
              <a:t>truth</a:t>
            </a:r>
            <a:r>
              <a:rPr lang="en-US" sz="2200" i="1" dirty="0">
                <a:solidFill>
                  <a:schemeClr val="accent1"/>
                </a:solidFill>
              </a:rPr>
              <a:t>; </a:t>
            </a:r>
            <a:r>
              <a:rPr lang="en-US" sz="2200" b="1" i="1" dirty="0">
                <a:solidFill>
                  <a:schemeClr val="accent1"/>
                </a:solidFill>
              </a:rPr>
              <a:t>Wickedness is an abomination </a:t>
            </a:r>
            <a:r>
              <a:rPr lang="en-US" sz="2200" i="1" dirty="0">
                <a:solidFill>
                  <a:schemeClr val="accent1"/>
                </a:solidFill>
              </a:rPr>
              <a:t>to my lips.  </a:t>
            </a:r>
            <a:r>
              <a:rPr lang="en-US" sz="2200" b="1" i="1" u="sng" dirty="0">
                <a:solidFill>
                  <a:schemeClr val="accent1"/>
                </a:solidFill>
              </a:rPr>
              <a:t>All</a:t>
            </a:r>
            <a:r>
              <a:rPr lang="en-US" sz="2200" i="1" dirty="0">
                <a:solidFill>
                  <a:schemeClr val="accent1"/>
                </a:solidFill>
              </a:rPr>
              <a:t> the words of my mouth are with </a:t>
            </a:r>
            <a:r>
              <a:rPr lang="en-US" sz="2200" b="1" i="1" dirty="0">
                <a:solidFill>
                  <a:schemeClr val="accent1"/>
                </a:solidFill>
              </a:rPr>
              <a:t>righteousness</a:t>
            </a:r>
            <a:r>
              <a:rPr lang="en-US" sz="2200" i="1" dirty="0">
                <a:solidFill>
                  <a:schemeClr val="accent1"/>
                </a:solidFill>
              </a:rPr>
              <a:t>; </a:t>
            </a:r>
            <a:r>
              <a:rPr lang="en-US" sz="2200" b="1" i="1" dirty="0">
                <a:solidFill>
                  <a:schemeClr val="accent1"/>
                </a:solidFill>
              </a:rPr>
              <a:t>Nothing crooked or perverse is in them</a:t>
            </a:r>
            <a:r>
              <a:rPr lang="en-US" sz="2200" i="1" dirty="0">
                <a:solidFill>
                  <a:schemeClr val="accent1"/>
                </a:solidFill>
              </a:rPr>
              <a:t>.  They are </a:t>
            </a:r>
            <a:r>
              <a:rPr lang="en-US" sz="2200" b="1" i="1" u="sng" dirty="0">
                <a:solidFill>
                  <a:schemeClr val="accent1"/>
                </a:solidFill>
              </a:rPr>
              <a:t>all plain</a:t>
            </a:r>
            <a:r>
              <a:rPr lang="en-US" sz="2200" b="1" i="1" dirty="0">
                <a:solidFill>
                  <a:schemeClr val="accent1"/>
                </a:solidFill>
              </a:rPr>
              <a:t> to him who understands</a:t>
            </a:r>
            <a:r>
              <a:rPr lang="en-US" sz="2200" i="1" dirty="0">
                <a:solidFill>
                  <a:schemeClr val="accent1"/>
                </a:solidFill>
              </a:rPr>
              <a:t>, And </a:t>
            </a:r>
            <a:r>
              <a:rPr lang="en-US" sz="2200" b="1" i="1" u="sng" dirty="0">
                <a:solidFill>
                  <a:schemeClr val="accent1"/>
                </a:solidFill>
              </a:rPr>
              <a:t>right</a:t>
            </a:r>
            <a:r>
              <a:rPr lang="en-US" sz="2200" b="1" i="1" dirty="0">
                <a:solidFill>
                  <a:schemeClr val="accent1"/>
                </a:solidFill>
              </a:rPr>
              <a:t> to those who find knowledge</a:t>
            </a:r>
            <a:r>
              <a:rPr lang="en-US" sz="2200" i="1" dirty="0">
                <a:solidFill>
                  <a:schemeClr val="accent1"/>
                </a:solidFill>
              </a:rPr>
              <a:t>. </a:t>
            </a:r>
            <a:r>
              <a:rPr lang="en-US" sz="2200" dirty="0"/>
              <a:t>(</a:t>
            </a:r>
            <a:r>
              <a:rPr lang="en-US" sz="2200" b="1" dirty="0">
                <a:solidFill>
                  <a:schemeClr val="accent1"/>
                </a:solidFill>
              </a:rPr>
              <a:t>8:4-9</a:t>
            </a:r>
            <a:r>
              <a:rPr lang="en-US" sz="2200" dirty="0"/>
              <a:t>)</a:t>
            </a:r>
          </a:p>
          <a:p>
            <a:pPr marL="344488" lvl="0" indent="-344488">
              <a:spcBef>
                <a:spcPts val="300"/>
              </a:spcBef>
              <a:buFont typeface="+mj-lt"/>
              <a:buAutoNum type="arabicPeriod" startAt="2"/>
            </a:pPr>
            <a:r>
              <a:rPr lang="en-US" sz="2200" dirty="0"/>
              <a:t>How are wisdom’s words and speech different than the immoral woman’s speech?</a:t>
            </a:r>
          </a:p>
          <a:p>
            <a:pPr marL="0" indent="0">
              <a:spcBef>
                <a:spcPts val="300"/>
              </a:spcBef>
              <a:buNone/>
            </a:pPr>
            <a:endParaRPr lang="en-US" altLang="en-US" sz="2200" dirty="0"/>
          </a:p>
        </p:txBody>
      </p:sp>
    </p:spTree>
    <p:extLst>
      <p:ext uri="{BB962C8B-B14F-4D97-AF65-F5344CB8AC3E}">
        <p14:creationId xmlns:p14="http://schemas.microsoft.com/office/powerpoint/2010/main" val="687011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dirty="0"/>
              <a:t>Wisdom’s Persuasive Speech</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2"/>
            </a:pPr>
            <a:r>
              <a:rPr lang="en-US" sz="2200" dirty="0"/>
              <a:t>How are wisdom’s words and speech different than the immoral woman’s speech?</a:t>
            </a:r>
          </a:p>
          <a:p>
            <a:pPr>
              <a:spcBef>
                <a:spcPts val="300"/>
              </a:spcBef>
            </a:pPr>
            <a:r>
              <a:rPr lang="en-US" altLang="en-US" sz="2200" dirty="0"/>
              <a:t>Both call to men, especially </a:t>
            </a:r>
            <a:r>
              <a:rPr lang="en-US" altLang="en-US" sz="2200" i="1" dirty="0">
                <a:solidFill>
                  <a:schemeClr val="accent1"/>
                </a:solidFill>
              </a:rPr>
              <a:t>“simple ones”</a:t>
            </a:r>
            <a:r>
              <a:rPr lang="en-US" altLang="en-US" sz="2200" dirty="0"/>
              <a:t> (</a:t>
            </a:r>
            <a:r>
              <a:rPr lang="en-US" altLang="en-US" sz="2200" b="1" dirty="0">
                <a:solidFill>
                  <a:schemeClr val="accent1"/>
                </a:solidFill>
              </a:rPr>
              <a:t>7:7, 15</a:t>
            </a:r>
            <a:r>
              <a:rPr lang="en-US" altLang="en-US" sz="2200" dirty="0"/>
              <a:t>).</a:t>
            </a:r>
          </a:p>
          <a:p>
            <a:pPr>
              <a:spcBef>
                <a:spcPts val="300"/>
              </a:spcBef>
            </a:pPr>
            <a:r>
              <a:rPr lang="en-US" altLang="en-US" sz="2200" dirty="0"/>
              <a:t>Both claim spiritual correctness (</a:t>
            </a:r>
            <a:r>
              <a:rPr lang="en-US" altLang="en-US" sz="2200" i="1" dirty="0">
                <a:solidFill>
                  <a:schemeClr val="accent1"/>
                </a:solidFill>
              </a:rPr>
              <a:t>“peace offerings, paid vows”</a:t>
            </a:r>
            <a:r>
              <a:rPr lang="en-US" altLang="en-US" sz="2200" dirty="0"/>
              <a:t>, </a:t>
            </a:r>
            <a:r>
              <a:rPr lang="en-US" altLang="en-US" sz="2200" b="1" dirty="0">
                <a:solidFill>
                  <a:schemeClr val="accent1"/>
                </a:solidFill>
              </a:rPr>
              <a:t>7:14</a:t>
            </a:r>
            <a:r>
              <a:rPr lang="en-US" altLang="en-US" sz="2200" dirty="0"/>
              <a:t>).</a:t>
            </a:r>
          </a:p>
          <a:p>
            <a:pPr>
              <a:spcBef>
                <a:spcPts val="300"/>
              </a:spcBef>
            </a:pPr>
            <a:r>
              <a:rPr lang="en-US" altLang="en-US" sz="2200" dirty="0"/>
              <a:t>However, only wisdom:</a:t>
            </a:r>
          </a:p>
          <a:p>
            <a:pPr lvl="1">
              <a:spcBef>
                <a:spcPts val="300"/>
              </a:spcBef>
            </a:pPr>
            <a:r>
              <a:rPr lang="en-US" altLang="en-US" sz="2000" dirty="0"/>
              <a:t>Does not resort to sensual body language.</a:t>
            </a:r>
          </a:p>
          <a:p>
            <a:pPr lvl="1">
              <a:spcBef>
                <a:spcPts val="300"/>
              </a:spcBef>
            </a:pPr>
            <a:r>
              <a:rPr lang="en-US" altLang="en-US" sz="2000" dirty="0"/>
              <a:t>Speaks truthfully.</a:t>
            </a:r>
          </a:p>
          <a:p>
            <a:pPr lvl="1">
              <a:spcBef>
                <a:spcPts val="300"/>
              </a:spcBef>
            </a:pPr>
            <a:r>
              <a:rPr lang="en-US" altLang="en-US" sz="2000" dirty="0"/>
              <a:t>Offers </a:t>
            </a:r>
            <a:r>
              <a:rPr lang="en-US" altLang="en-US" sz="2000" i="1" dirty="0">
                <a:solidFill>
                  <a:schemeClr val="accent1"/>
                </a:solidFill>
              </a:rPr>
              <a:t>“excellent things … right things … truth … righteousness”</a:t>
            </a:r>
            <a:r>
              <a:rPr lang="en-US" altLang="en-US" sz="2000" i="1" dirty="0"/>
              <a:t> </a:t>
            </a:r>
            <a:r>
              <a:rPr lang="en-US" altLang="en-US" sz="2000" dirty="0"/>
              <a:t>– that </a:t>
            </a:r>
            <a:r>
              <a:rPr lang="en-US" altLang="en-US" sz="2000" b="1" i="1" dirty="0"/>
              <a:t>help</a:t>
            </a:r>
            <a:r>
              <a:rPr lang="en-US" altLang="en-US" sz="2000" dirty="0"/>
              <a:t> us!</a:t>
            </a:r>
          </a:p>
          <a:p>
            <a:pPr lvl="1">
              <a:spcBef>
                <a:spcPts val="300"/>
              </a:spcBef>
            </a:pPr>
            <a:r>
              <a:rPr lang="en-US" altLang="en-US" sz="2000" dirty="0"/>
              <a:t>Hates and avoids wickedness!</a:t>
            </a:r>
          </a:p>
          <a:p>
            <a:pPr lvl="1">
              <a:spcBef>
                <a:spcPts val="300"/>
              </a:spcBef>
            </a:pPr>
            <a:r>
              <a:rPr lang="en-US" altLang="en-US" sz="2000" b="1" i="1" dirty="0"/>
              <a:t>Does not flatter </a:t>
            </a:r>
            <a:r>
              <a:rPr lang="en-US" altLang="en-US" sz="2000" dirty="0"/>
              <a:t>– reveals us as we </a:t>
            </a:r>
            <a:r>
              <a:rPr lang="en-US" altLang="en-US" sz="2000" b="1" i="1" dirty="0"/>
              <a:t>truly</a:t>
            </a:r>
            <a:r>
              <a:rPr lang="en-US" altLang="en-US" sz="2000" dirty="0"/>
              <a:t> are:  </a:t>
            </a:r>
            <a:r>
              <a:rPr lang="en-US" altLang="en-US" sz="2000" i="1" dirty="0">
                <a:solidFill>
                  <a:schemeClr val="accent1"/>
                </a:solidFill>
              </a:rPr>
              <a:t>“simple ones … fools”</a:t>
            </a:r>
            <a:r>
              <a:rPr lang="en-US" altLang="en-US" sz="2000" dirty="0"/>
              <a:t>.</a:t>
            </a:r>
          </a:p>
          <a:p>
            <a:pPr lvl="1">
              <a:spcBef>
                <a:spcPts val="300"/>
              </a:spcBef>
            </a:pPr>
            <a:r>
              <a:rPr lang="en-US" altLang="en-US" sz="2000" dirty="0"/>
              <a:t>Easily understood.  Do you </a:t>
            </a:r>
            <a:r>
              <a:rPr lang="en-US" altLang="en-US" sz="2000" b="1" i="1" dirty="0"/>
              <a:t>really</a:t>
            </a:r>
            <a:r>
              <a:rPr lang="en-US" altLang="en-US" sz="2000" dirty="0"/>
              <a:t> know what immorality wants from her words?</a:t>
            </a:r>
          </a:p>
        </p:txBody>
      </p:sp>
    </p:spTree>
    <p:extLst>
      <p:ext uri="{BB962C8B-B14F-4D97-AF65-F5344CB8AC3E}">
        <p14:creationId xmlns:p14="http://schemas.microsoft.com/office/powerpoint/2010/main" val="372944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500"/>
                                        <p:tgtEl>
                                          <p:spTgt spid="921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animEffect transition="in" filter="fade">
                                      <p:cBhvr>
                                        <p:cTn id="31" dur="500"/>
                                        <p:tgtEl>
                                          <p:spTgt spid="921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7" end="7"/>
                                            </p:txEl>
                                          </p:spTgt>
                                        </p:tgtEl>
                                        <p:attrNameLst>
                                          <p:attrName>style.visibility</p:attrName>
                                        </p:attrNameLst>
                                      </p:cBhvr>
                                      <p:to>
                                        <p:strVal val="visible"/>
                                      </p:to>
                                    </p:set>
                                    <p:animEffect transition="in" filter="fade">
                                      <p:cBhvr>
                                        <p:cTn id="36" dur="500"/>
                                        <p:tgtEl>
                                          <p:spTgt spid="921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219">
                                            <p:txEl>
                                              <p:pRg st="8" end="8"/>
                                            </p:txEl>
                                          </p:spTgt>
                                        </p:tgtEl>
                                        <p:attrNameLst>
                                          <p:attrName>style.visibility</p:attrName>
                                        </p:attrNameLst>
                                      </p:cBhvr>
                                      <p:to>
                                        <p:strVal val="visible"/>
                                      </p:to>
                                    </p:set>
                                    <p:animEffect transition="in" filter="fade">
                                      <p:cBhvr>
                                        <p:cTn id="41" dur="500"/>
                                        <p:tgtEl>
                                          <p:spTgt spid="921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219">
                                            <p:txEl>
                                              <p:pRg st="9" end="9"/>
                                            </p:txEl>
                                          </p:spTgt>
                                        </p:tgtEl>
                                        <p:attrNameLst>
                                          <p:attrName>style.visibility</p:attrName>
                                        </p:attrNameLst>
                                      </p:cBhvr>
                                      <p:to>
                                        <p:strVal val="visible"/>
                                      </p:to>
                                    </p:set>
                                    <p:animEffect transition="in" filter="fade">
                                      <p:cBhvr>
                                        <p:cTn id="46" dur="500"/>
                                        <p:tgtEl>
                                          <p:spTgt spid="92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Incomparable Wisdom …</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i="1" dirty="0">
                <a:solidFill>
                  <a:schemeClr val="accent1"/>
                </a:solidFill>
              </a:rPr>
              <a:t>Receive my instruction, and </a:t>
            </a:r>
            <a:r>
              <a:rPr lang="en-US" sz="2200" b="1" i="1" dirty="0">
                <a:solidFill>
                  <a:schemeClr val="accent1"/>
                </a:solidFill>
              </a:rPr>
              <a:t>not silver</a:t>
            </a:r>
            <a:r>
              <a:rPr lang="en-US" sz="2200" i="1" dirty="0">
                <a:solidFill>
                  <a:schemeClr val="accent1"/>
                </a:solidFill>
              </a:rPr>
              <a:t>, And knowledge </a:t>
            </a:r>
            <a:r>
              <a:rPr lang="en-US" sz="2200" b="1" i="1" dirty="0">
                <a:solidFill>
                  <a:schemeClr val="accent1"/>
                </a:solidFill>
              </a:rPr>
              <a:t>rather than choice gold</a:t>
            </a:r>
            <a:r>
              <a:rPr lang="en-US" sz="2200" i="1" dirty="0">
                <a:solidFill>
                  <a:schemeClr val="accent1"/>
                </a:solidFill>
              </a:rPr>
              <a:t>; For wisdom is </a:t>
            </a:r>
            <a:r>
              <a:rPr lang="en-US" sz="2200" b="1" i="1" dirty="0">
                <a:solidFill>
                  <a:schemeClr val="accent1"/>
                </a:solidFill>
              </a:rPr>
              <a:t>better than rubies</a:t>
            </a:r>
            <a:r>
              <a:rPr lang="en-US" sz="2200" i="1" dirty="0">
                <a:solidFill>
                  <a:schemeClr val="accent1"/>
                </a:solidFill>
              </a:rPr>
              <a:t>, And </a:t>
            </a:r>
            <a:r>
              <a:rPr lang="en-US" sz="2200" b="1" i="1" dirty="0">
                <a:solidFill>
                  <a:schemeClr val="accent1"/>
                </a:solidFill>
              </a:rPr>
              <a:t>all the things one may desire </a:t>
            </a:r>
            <a:r>
              <a:rPr lang="en-US" sz="2200" b="1" i="1" u="sng" dirty="0">
                <a:solidFill>
                  <a:schemeClr val="accent1"/>
                </a:solidFill>
              </a:rPr>
              <a:t>cannot be compared with her</a:t>
            </a:r>
            <a:r>
              <a:rPr lang="en-US" sz="2200" i="1" dirty="0">
                <a:solidFill>
                  <a:schemeClr val="accent1"/>
                </a:solidFill>
              </a:rPr>
              <a:t>. </a:t>
            </a:r>
            <a:r>
              <a:rPr lang="en-US" sz="2200" dirty="0"/>
              <a:t>(</a:t>
            </a:r>
            <a:r>
              <a:rPr lang="en-US" sz="2200" b="1" dirty="0">
                <a:solidFill>
                  <a:schemeClr val="accent1"/>
                </a:solidFill>
              </a:rPr>
              <a:t>8:10-11</a:t>
            </a:r>
            <a:r>
              <a:rPr lang="en-US" sz="2200" dirty="0"/>
              <a:t>)</a:t>
            </a:r>
          </a:p>
          <a:p>
            <a:pPr marL="344488" lvl="0" indent="-344488">
              <a:spcBef>
                <a:spcPts val="300"/>
              </a:spcBef>
              <a:buFont typeface="+mj-lt"/>
              <a:buAutoNum type="arabicPeriod" startAt="3"/>
            </a:pPr>
            <a:r>
              <a:rPr lang="en-US" sz="2200" dirty="0"/>
              <a:t>How can </a:t>
            </a:r>
            <a:r>
              <a:rPr lang="en-US" sz="2200" i="1" dirty="0">
                <a:solidFill>
                  <a:schemeClr val="accent1"/>
                </a:solidFill>
              </a:rPr>
              <a:t>“instruction”</a:t>
            </a:r>
            <a:r>
              <a:rPr lang="en-US" sz="2200" dirty="0"/>
              <a:t>, </a:t>
            </a:r>
            <a:r>
              <a:rPr lang="en-US" sz="2200" i="1" dirty="0">
                <a:solidFill>
                  <a:schemeClr val="accent1"/>
                </a:solidFill>
              </a:rPr>
              <a:t>“knowledge”</a:t>
            </a:r>
            <a:r>
              <a:rPr lang="en-US" sz="2200" dirty="0"/>
              <a:t>, and </a:t>
            </a:r>
            <a:r>
              <a:rPr lang="en-US" sz="2200" i="1" dirty="0">
                <a:solidFill>
                  <a:schemeClr val="accent1"/>
                </a:solidFill>
              </a:rPr>
              <a:t>“wisdom”</a:t>
            </a:r>
            <a:r>
              <a:rPr lang="en-US" sz="2200" dirty="0"/>
              <a:t> be better than </a:t>
            </a:r>
            <a:r>
              <a:rPr lang="en-US" sz="2200" i="1" dirty="0">
                <a:solidFill>
                  <a:schemeClr val="accent1"/>
                </a:solidFill>
              </a:rPr>
              <a:t>“silver”</a:t>
            </a:r>
            <a:r>
              <a:rPr lang="en-US" sz="2200" dirty="0"/>
              <a:t>, </a:t>
            </a:r>
            <a:r>
              <a:rPr lang="en-US" sz="2200" i="1" dirty="0">
                <a:solidFill>
                  <a:schemeClr val="accent1"/>
                </a:solidFill>
              </a:rPr>
              <a:t>“choice gold”</a:t>
            </a:r>
            <a:r>
              <a:rPr lang="en-US" sz="2200" dirty="0"/>
              <a:t>, </a:t>
            </a:r>
            <a:r>
              <a:rPr lang="en-US" sz="2200" i="1" dirty="0">
                <a:solidFill>
                  <a:schemeClr val="accent1"/>
                </a:solidFill>
              </a:rPr>
              <a:t>“rubies”</a:t>
            </a:r>
            <a:r>
              <a:rPr lang="en-US" sz="2200" dirty="0"/>
              <a:t>, and </a:t>
            </a:r>
            <a:r>
              <a:rPr lang="en-US" sz="2200" i="1" dirty="0">
                <a:solidFill>
                  <a:schemeClr val="accent1"/>
                </a:solidFill>
              </a:rPr>
              <a:t>“all the things one may desire”</a:t>
            </a:r>
            <a:r>
              <a:rPr lang="en-US" sz="2200" dirty="0"/>
              <a:t>?  For application, in what way is a choice made for one over the other?</a:t>
            </a:r>
          </a:p>
          <a:p>
            <a:pPr>
              <a:spcBef>
                <a:spcPts val="300"/>
              </a:spcBef>
            </a:pPr>
            <a:r>
              <a:rPr lang="en-US" altLang="en-US" sz="2200" dirty="0"/>
              <a:t>Wisdom provides what money cannot buy – lasting joy, life, and security for both now and life to come.</a:t>
            </a:r>
          </a:p>
          <a:p>
            <a:pPr>
              <a:spcBef>
                <a:spcPts val="300"/>
              </a:spcBef>
            </a:pPr>
            <a:r>
              <a:rPr lang="en-US" altLang="en-US" sz="2200" dirty="0"/>
              <a:t>Money cannot even provide this confidently for the life now – much less eternity.</a:t>
            </a:r>
          </a:p>
          <a:p>
            <a:pPr>
              <a:spcBef>
                <a:spcPts val="300"/>
              </a:spcBef>
            </a:pPr>
            <a:r>
              <a:rPr lang="en-US" altLang="en-US" sz="2200" dirty="0"/>
              <a:t>Begins a new section, discussing a new threat – not pleasure – but wealth!</a:t>
            </a:r>
          </a:p>
        </p:txBody>
      </p:sp>
    </p:spTree>
    <p:extLst>
      <p:ext uri="{BB962C8B-B14F-4D97-AF65-F5344CB8AC3E}">
        <p14:creationId xmlns:p14="http://schemas.microsoft.com/office/powerpoint/2010/main" val="1139805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8:12-21</a:t>
            </a:r>
          </a:p>
        </p:txBody>
      </p:sp>
      <p:sp>
        <p:nvSpPr>
          <p:cNvPr id="5" name="Text Placeholder 4"/>
          <p:cNvSpPr>
            <a:spLocks noGrp="1"/>
          </p:cNvSpPr>
          <p:nvPr>
            <p:ph type="body" idx="1"/>
          </p:nvPr>
        </p:nvSpPr>
        <p:spPr/>
        <p:txBody>
          <a:bodyPr/>
          <a:lstStyle/>
          <a:p>
            <a:r>
              <a:rPr lang="en-US" b="1" i="1" dirty="0"/>
              <a:t>The Strength and Wealth of Wisdom</a:t>
            </a:r>
          </a:p>
        </p:txBody>
      </p:sp>
    </p:spTree>
    <p:extLst>
      <p:ext uri="{BB962C8B-B14F-4D97-AF65-F5344CB8AC3E}">
        <p14:creationId xmlns:p14="http://schemas.microsoft.com/office/powerpoint/2010/main" val="856637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Wisdom’s Power</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4"/>
            </a:pPr>
            <a:r>
              <a:rPr lang="en-US" sz="2200" dirty="0"/>
              <a:t>What virtues does wisdom possess and therefore offer?  What does she hate?  If we are to be wise, then what should we develop and push from us?</a:t>
            </a:r>
          </a:p>
          <a:p>
            <a:pPr marL="0" lvl="0" indent="0">
              <a:spcBef>
                <a:spcPts val="0"/>
              </a:spcBef>
              <a:buNone/>
            </a:pPr>
            <a:r>
              <a:rPr lang="en-US" sz="2200" i="1" dirty="0">
                <a:solidFill>
                  <a:schemeClr val="accent1"/>
                </a:solidFill>
              </a:rPr>
              <a:t>“I, wisdom, </a:t>
            </a:r>
            <a:r>
              <a:rPr lang="en-US" sz="2200" b="1" i="1" dirty="0">
                <a:solidFill>
                  <a:schemeClr val="accent1"/>
                </a:solidFill>
              </a:rPr>
              <a:t>dwell with </a:t>
            </a:r>
            <a:r>
              <a:rPr lang="en-US" sz="2200" b="1" i="1" u="sng" dirty="0">
                <a:solidFill>
                  <a:schemeClr val="accent1"/>
                </a:solidFill>
              </a:rPr>
              <a:t>prudence</a:t>
            </a:r>
            <a:r>
              <a:rPr lang="en-US" sz="2200" i="1" dirty="0">
                <a:solidFill>
                  <a:schemeClr val="accent1"/>
                </a:solidFill>
              </a:rPr>
              <a:t>, And </a:t>
            </a:r>
            <a:r>
              <a:rPr lang="en-US" sz="2200" b="1" i="1" dirty="0">
                <a:solidFill>
                  <a:schemeClr val="accent1"/>
                </a:solidFill>
              </a:rPr>
              <a:t>find out </a:t>
            </a:r>
            <a:r>
              <a:rPr lang="en-US" sz="2200" b="1" i="1" u="sng" dirty="0">
                <a:solidFill>
                  <a:schemeClr val="accent1"/>
                </a:solidFill>
              </a:rPr>
              <a:t>knowledge</a:t>
            </a:r>
            <a:r>
              <a:rPr lang="en-US" sz="2200" b="1" i="1" dirty="0">
                <a:solidFill>
                  <a:schemeClr val="accent1"/>
                </a:solidFill>
              </a:rPr>
              <a:t> and </a:t>
            </a:r>
            <a:r>
              <a:rPr lang="en-US" sz="2200" b="1" i="1" u="sng" dirty="0">
                <a:solidFill>
                  <a:schemeClr val="accent1"/>
                </a:solidFill>
              </a:rPr>
              <a:t>discretion</a:t>
            </a:r>
            <a:r>
              <a:rPr lang="en-US" sz="2200" i="1" dirty="0">
                <a:solidFill>
                  <a:schemeClr val="accent1"/>
                </a:solidFill>
              </a:rPr>
              <a:t>.  The </a:t>
            </a:r>
            <a:r>
              <a:rPr lang="en-US" sz="2200" b="1" i="1" u="sng" dirty="0">
                <a:solidFill>
                  <a:schemeClr val="accent1"/>
                </a:solidFill>
              </a:rPr>
              <a:t>fear of the LORD</a:t>
            </a:r>
            <a:r>
              <a:rPr lang="en-US" sz="2200" b="1" i="1" dirty="0">
                <a:solidFill>
                  <a:schemeClr val="accent1"/>
                </a:solidFill>
              </a:rPr>
              <a:t> is to </a:t>
            </a:r>
            <a:r>
              <a:rPr lang="en-US" sz="2200" b="1" i="1" u="sng" dirty="0">
                <a:solidFill>
                  <a:schemeClr val="accent1"/>
                </a:solidFill>
              </a:rPr>
              <a:t>hate</a:t>
            </a:r>
            <a:r>
              <a:rPr lang="en-US" sz="2200" b="1" i="1" dirty="0">
                <a:solidFill>
                  <a:schemeClr val="accent1"/>
                </a:solidFill>
              </a:rPr>
              <a:t> evil</a:t>
            </a:r>
            <a:r>
              <a:rPr lang="en-US" sz="2200" i="1" dirty="0">
                <a:solidFill>
                  <a:schemeClr val="accent1"/>
                </a:solidFill>
              </a:rPr>
              <a:t>; </a:t>
            </a:r>
            <a:r>
              <a:rPr lang="en-US" sz="2200" b="1" i="1" dirty="0">
                <a:solidFill>
                  <a:schemeClr val="accent1"/>
                </a:solidFill>
              </a:rPr>
              <a:t>Pride</a:t>
            </a:r>
            <a:r>
              <a:rPr lang="en-US" sz="2200" i="1" dirty="0">
                <a:solidFill>
                  <a:schemeClr val="accent1"/>
                </a:solidFill>
              </a:rPr>
              <a:t> and </a:t>
            </a:r>
            <a:r>
              <a:rPr lang="en-US" sz="2200" b="1" i="1" dirty="0">
                <a:solidFill>
                  <a:schemeClr val="accent1"/>
                </a:solidFill>
              </a:rPr>
              <a:t>arrogance</a:t>
            </a:r>
            <a:r>
              <a:rPr lang="en-US" sz="2200" i="1" dirty="0">
                <a:solidFill>
                  <a:schemeClr val="accent1"/>
                </a:solidFill>
              </a:rPr>
              <a:t> and the </a:t>
            </a:r>
            <a:r>
              <a:rPr lang="en-US" sz="2200" b="1" i="1" dirty="0">
                <a:solidFill>
                  <a:schemeClr val="accent1"/>
                </a:solidFill>
              </a:rPr>
              <a:t>evil way </a:t>
            </a:r>
            <a:r>
              <a:rPr lang="en-US" sz="2200" i="1" dirty="0">
                <a:solidFill>
                  <a:schemeClr val="accent1"/>
                </a:solidFill>
              </a:rPr>
              <a:t>And the </a:t>
            </a:r>
            <a:r>
              <a:rPr lang="en-US" sz="2200" b="1" i="1" dirty="0">
                <a:solidFill>
                  <a:schemeClr val="accent1"/>
                </a:solidFill>
              </a:rPr>
              <a:t>perverse mouth I </a:t>
            </a:r>
            <a:r>
              <a:rPr lang="en-US" sz="2200" b="1" i="1" u="sng" dirty="0">
                <a:solidFill>
                  <a:schemeClr val="accent1"/>
                </a:solidFill>
              </a:rPr>
              <a:t>hate</a:t>
            </a:r>
            <a:r>
              <a:rPr lang="en-US" sz="2200" i="1" dirty="0">
                <a:solidFill>
                  <a:schemeClr val="accent1"/>
                </a:solidFill>
              </a:rPr>
              <a:t>. </a:t>
            </a:r>
            <a:r>
              <a:rPr lang="en-US" sz="2200" b="1" i="1" u="sng" dirty="0">
                <a:solidFill>
                  <a:schemeClr val="accent1"/>
                </a:solidFill>
              </a:rPr>
              <a:t>Counsel</a:t>
            </a:r>
            <a:r>
              <a:rPr lang="en-US" sz="2200" i="1" dirty="0">
                <a:solidFill>
                  <a:schemeClr val="accent1"/>
                </a:solidFill>
              </a:rPr>
              <a:t> is mine, and </a:t>
            </a:r>
            <a:r>
              <a:rPr lang="en-US" sz="2200" b="1" i="1" u="sng" dirty="0">
                <a:solidFill>
                  <a:schemeClr val="accent1"/>
                </a:solidFill>
              </a:rPr>
              <a:t>sound wisdom</a:t>
            </a:r>
            <a:r>
              <a:rPr lang="en-US" sz="2200" i="1" dirty="0">
                <a:solidFill>
                  <a:schemeClr val="accent1"/>
                </a:solidFill>
              </a:rPr>
              <a:t>; </a:t>
            </a:r>
            <a:r>
              <a:rPr lang="en-US" sz="2200" b="1" i="1" dirty="0">
                <a:solidFill>
                  <a:schemeClr val="accent1"/>
                </a:solidFill>
              </a:rPr>
              <a:t>I am </a:t>
            </a:r>
            <a:r>
              <a:rPr lang="en-US" sz="2200" b="1" i="1" u="sng" dirty="0">
                <a:solidFill>
                  <a:schemeClr val="accent1"/>
                </a:solidFill>
              </a:rPr>
              <a:t>understanding</a:t>
            </a:r>
            <a:r>
              <a:rPr lang="en-US" sz="2200" b="1" i="1" dirty="0">
                <a:solidFill>
                  <a:schemeClr val="accent1"/>
                </a:solidFill>
              </a:rPr>
              <a:t>, I have </a:t>
            </a:r>
            <a:r>
              <a:rPr lang="en-US" sz="2200" b="1" i="1" u="sng" dirty="0">
                <a:solidFill>
                  <a:schemeClr val="accent1"/>
                </a:solidFill>
              </a:rPr>
              <a:t>strength</a:t>
            </a:r>
            <a:r>
              <a:rPr lang="en-US" sz="2200" i="1" dirty="0">
                <a:solidFill>
                  <a:schemeClr val="accent1"/>
                </a:solidFill>
              </a:rPr>
              <a:t>.” </a:t>
            </a:r>
            <a:r>
              <a:rPr lang="en-US" sz="2200" dirty="0"/>
              <a:t>(</a:t>
            </a:r>
            <a:r>
              <a:rPr lang="en-US" sz="2200" b="1" dirty="0">
                <a:solidFill>
                  <a:schemeClr val="accent1"/>
                </a:solidFill>
              </a:rPr>
              <a:t>8:12-14</a:t>
            </a:r>
            <a:r>
              <a:rPr lang="en-US" sz="2200" dirty="0"/>
              <a:t>)</a:t>
            </a:r>
          </a:p>
          <a:p>
            <a:pPr>
              <a:spcBef>
                <a:spcPts val="0"/>
              </a:spcBef>
            </a:pPr>
            <a:r>
              <a:rPr lang="en-US" altLang="en-US" sz="2200" dirty="0"/>
              <a:t>Offers:  prudence, discovering knowledge and discretion, counsel, efficient wisdom, understanding, and strength.</a:t>
            </a:r>
          </a:p>
          <a:p>
            <a:pPr>
              <a:spcBef>
                <a:spcPts val="0"/>
              </a:spcBef>
            </a:pPr>
            <a:r>
              <a:rPr lang="en-US" altLang="en-US" sz="2200" dirty="0"/>
              <a:t>Wisdom’s </a:t>
            </a:r>
            <a:r>
              <a:rPr lang="en-US" altLang="en-US" sz="2200" b="1" i="1" dirty="0"/>
              <a:t>power</a:t>
            </a:r>
            <a:r>
              <a:rPr lang="en-US" altLang="en-US" sz="2200" dirty="0"/>
              <a:t> is the development of the </a:t>
            </a:r>
            <a:r>
              <a:rPr lang="en-US" altLang="en-US" sz="2200" b="1" i="1" dirty="0"/>
              <a:t>mind</a:t>
            </a:r>
            <a:r>
              <a:rPr lang="en-US" altLang="en-US" sz="2200" dirty="0"/>
              <a:t> first – truly, the soul.</a:t>
            </a:r>
          </a:p>
          <a:p>
            <a:pPr>
              <a:spcBef>
                <a:spcPts val="0"/>
              </a:spcBef>
            </a:pPr>
            <a:r>
              <a:rPr lang="en-US" altLang="en-US" sz="2200" b="1" i="1" dirty="0"/>
              <a:t>Intelligence</a:t>
            </a:r>
            <a:r>
              <a:rPr lang="en-US" altLang="en-US" sz="2200" dirty="0"/>
              <a:t> can help to get wisdom, but </a:t>
            </a:r>
            <a:r>
              <a:rPr lang="en-US" altLang="en-US" sz="2200" b="1" i="1" dirty="0"/>
              <a:t>spiritual</a:t>
            </a:r>
            <a:r>
              <a:rPr lang="en-US" altLang="en-US" sz="2200" dirty="0"/>
              <a:t> virtues (</a:t>
            </a:r>
            <a:r>
              <a:rPr lang="en-US" altLang="en-US" sz="2200" i="1" dirty="0">
                <a:solidFill>
                  <a:schemeClr val="accent1"/>
                </a:solidFill>
              </a:rPr>
              <a:t>“the fear of the Lord”</a:t>
            </a:r>
            <a:r>
              <a:rPr lang="en-US" altLang="en-US" sz="2200" dirty="0"/>
              <a:t>) are </a:t>
            </a:r>
            <a:r>
              <a:rPr lang="en-US" altLang="en-US" sz="2200" b="1" i="1" dirty="0"/>
              <a:t>far</a:t>
            </a:r>
            <a:r>
              <a:rPr lang="en-US" altLang="en-US" sz="2200" dirty="0"/>
              <a:t> </a:t>
            </a:r>
            <a:r>
              <a:rPr lang="en-US" altLang="en-US" sz="2200" b="1" i="1" dirty="0"/>
              <a:t>more critical </a:t>
            </a:r>
            <a:r>
              <a:rPr lang="en-US" altLang="en-US" sz="2200" dirty="0"/>
              <a:t>(</a:t>
            </a:r>
            <a:r>
              <a:rPr lang="en-US" altLang="en-US" sz="2200" b="1" dirty="0">
                <a:solidFill>
                  <a:schemeClr val="accent1"/>
                </a:solidFill>
              </a:rPr>
              <a:t>Luke 24:25; 1 Corinthians 1:17-2:16</a:t>
            </a:r>
            <a:r>
              <a:rPr lang="en-US" altLang="en-US" sz="2200" dirty="0"/>
              <a:t>).</a:t>
            </a:r>
          </a:p>
          <a:p>
            <a:pPr>
              <a:spcBef>
                <a:spcPts val="0"/>
              </a:spcBef>
            </a:pPr>
            <a:r>
              <a:rPr lang="en-US" altLang="en-US" sz="2200" dirty="0"/>
              <a:t>Must learn to </a:t>
            </a:r>
            <a:r>
              <a:rPr lang="en-US" altLang="en-US" sz="2200" b="1" i="1" dirty="0"/>
              <a:t>hate</a:t>
            </a:r>
            <a:r>
              <a:rPr lang="en-US" altLang="en-US" sz="2200" dirty="0"/>
              <a:t> the same – pride, arrogance, perversity, and the evil way.</a:t>
            </a:r>
          </a:p>
        </p:txBody>
      </p:sp>
    </p:spTree>
    <p:extLst>
      <p:ext uri="{BB962C8B-B14F-4D97-AF65-F5344CB8AC3E}">
        <p14:creationId xmlns:p14="http://schemas.microsoft.com/office/powerpoint/2010/main" val="1253031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Graceful Ornaments</a:t>
            </a:r>
          </a:p>
        </p:txBody>
      </p:sp>
      <p:sp>
        <p:nvSpPr>
          <p:cNvPr id="9219" name="Rectangle 3"/>
          <p:cNvSpPr>
            <a:spLocks noGrp="1" noChangeArrowheads="1"/>
          </p:cNvSpPr>
          <p:nvPr>
            <p:ph idx="1"/>
          </p:nvPr>
        </p:nvSpPr>
        <p:spPr>
          <a:xfrm>
            <a:off x="76200" y="1047750"/>
            <a:ext cx="8991600" cy="4095750"/>
          </a:xfrm>
        </p:spPr>
        <p:txBody>
          <a:bodyPr>
            <a:noAutofit/>
          </a:bodyPr>
          <a:lstStyle/>
          <a:p>
            <a:pPr marL="0" indent="0">
              <a:buNone/>
            </a:pPr>
            <a:r>
              <a:rPr lang="en-US" altLang="en-US" sz="2200" i="1" dirty="0">
                <a:solidFill>
                  <a:schemeClr val="accent1"/>
                </a:solidFill>
              </a:rPr>
              <a:t>My son, </a:t>
            </a:r>
            <a:r>
              <a:rPr lang="en-US" altLang="en-US" sz="2200" b="1" i="1" u="sng" dirty="0">
                <a:solidFill>
                  <a:schemeClr val="accent1"/>
                </a:solidFill>
              </a:rPr>
              <a:t>hear</a:t>
            </a:r>
            <a:r>
              <a:rPr lang="en-US" altLang="en-US" sz="2200" b="1" i="1" dirty="0">
                <a:solidFill>
                  <a:schemeClr val="accent1"/>
                </a:solidFill>
              </a:rPr>
              <a:t> the instruction of your father</a:t>
            </a:r>
            <a:r>
              <a:rPr lang="en-US" altLang="en-US" sz="2200" i="1" dirty="0">
                <a:solidFill>
                  <a:schemeClr val="accent1"/>
                </a:solidFill>
              </a:rPr>
              <a:t>, And </a:t>
            </a:r>
            <a:r>
              <a:rPr lang="en-US" altLang="en-US" sz="2200" b="1" i="1" u="sng" dirty="0">
                <a:solidFill>
                  <a:schemeClr val="accent1"/>
                </a:solidFill>
              </a:rPr>
              <a:t>do not forsake</a:t>
            </a:r>
            <a:r>
              <a:rPr lang="en-US" altLang="en-US" sz="2200" b="1" i="1" dirty="0">
                <a:solidFill>
                  <a:schemeClr val="accent1"/>
                </a:solidFill>
              </a:rPr>
              <a:t> the law of your mother</a:t>
            </a:r>
            <a:r>
              <a:rPr lang="en-US" altLang="en-US" sz="2200" i="1" dirty="0">
                <a:solidFill>
                  <a:schemeClr val="accent1"/>
                </a:solidFill>
              </a:rPr>
              <a:t>; </a:t>
            </a:r>
            <a:r>
              <a:rPr lang="en-US" altLang="en-US" sz="2200" b="1" i="1" u="sng" dirty="0">
                <a:solidFill>
                  <a:schemeClr val="accent1"/>
                </a:solidFill>
              </a:rPr>
              <a:t>For</a:t>
            </a:r>
            <a:r>
              <a:rPr lang="en-US" altLang="en-US" sz="2200" b="1" i="1" dirty="0">
                <a:solidFill>
                  <a:schemeClr val="accent1"/>
                </a:solidFill>
              </a:rPr>
              <a:t> they will be a </a:t>
            </a:r>
            <a:r>
              <a:rPr lang="en-US" altLang="en-US" sz="2200" b="1" i="1" u="sng" dirty="0">
                <a:solidFill>
                  <a:schemeClr val="accent1"/>
                </a:solidFill>
              </a:rPr>
              <a:t>graceful ornament</a:t>
            </a:r>
            <a:r>
              <a:rPr lang="en-US" altLang="en-US" sz="2200" b="1" i="1" dirty="0">
                <a:solidFill>
                  <a:schemeClr val="accent1"/>
                </a:solidFill>
              </a:rPr>
              <a:t> on your head</a:t>
            </a:r>
            <a:r>
              <a:rPr lang="en-US" altLang="en-US" sz="2200" i="1" dirty="0">
                <a:solidFill>
                  <a:schemeClr val="accent1"/>
                </a:solidFill>
              </a:rPr>
              <a:t>, And </a:t>
            </a:r>
            <a:r>
              <a:rPr lang="en-US" altLang="en-US" sz="2200" b="1" i="1" u="sng" dirty="0">
                <a:solidFill>
                  <a:schemeClr val="accent1"/>
                </a:solidFill>
              </a:rPr>
              <a:t>chains</a:t>
            </a:r>
            <a:r>
              <a:rPr lang="en-US" altLang="en-US" sz="2200" b="1" i="1" dirty="0">
                <a:solidFill>
                  <a:schemeClr val="accent1"/>
                </a:solidFill>
              </a:rPr>
              <a:t> about your neck </a:t>
            </a:r>
            <a:r>
              <a:rPr lang="en-US" altLang="en-US" sz="2200" dirty="0"/>
              <a:t>(</a:t>
            </a:r>
            <a:r>
              <a:rPr lang="en-US" altLang="en-US" sz="2200" b="1" dirty="0">
                <a:solidFill>
                  <a:schemeClr val="accent1"/>
                </a:solidFill>
              </a:rPr>
              <a:t>1:8-9</a:t>
            </a:r>
            <a:r>
              <a:rPr lang="en-US" altLang="en-US" sz="2200" dirty="0"/>
              <a:t>)</a:t>
            </a:r>
          </a:p>
          <a:p>
            <a:pPr marL="344488" lvl="0" indent="-344488">
              <a:buFont typeface="+mj-lt"/>
              <a:buAutoNum type="arabicPeriod" startAt="4"/>
            </a:pPr>
            <a:r>
              <a:rPr lang="en-US" sz="2200" dirty="0"/>
              <a:t>How does the </a:t>
            </a:r>
            <a:r>
              <a:rPr lang="en-US" sz="2200" i="1" dirty="0">
                <a:solidFill>
                  <a:schemeClr val="accent1"/>
                </a:solidFill>
              </a:rPr>
              <a:t>“instruction of your father”</a:t>
            </a:r>
            <a:r>
              <a:rPr lang="en-US" sz="2200" dirty="0"/>
              <a:t> and the </a:t>
            </a:r>
            <a:r>
              <a:rPr lang="en-US" sz="2200" i="1" dirty="0">
                <a:solidFill>
                  <a:schemeClr val="accent1"/>
                </a:solidFill>
              </a:rPr>
              <a:t>“law of your mother”</a:t>
            </a:r>
            <a:r>
              <a:rPr lang="en-US" sz="2200" dirty="0"/>
              <a:t> become a </a:t>
            </a:r>
            <a:r>
              <a:rPr lang="en-US" sz="2200" i="1" dirty="0">
                <a:solidFill>
                  <a:schemeClr val="accent1"/>
                </a:solidFill>
              </a:rPr>
              <a:t>“graceful ornament on your head and chains about your neck”</a:t>
            </a:r>
            <a:r>
              <a:rPr lang="en-US" sz="2200" dirty="0"/>
              <a:t>? </a:t>
            </a:r>
          </a:p>
          <a:p>
            <a:r>
              <a:rPr lang="en-US" altLang="en-US" sz="2200" dirty="0"/>
              <a:t>Correctness, value of parental instruction may not be obvious immediately.</a:t>
            </a:r>
          </a:p>
          <a:p>
            <a:r>
              <a:rPr lang="en-US" altLang="en-US" sz="2200" dirty="0"/>
              <a:t>Must trust the inspired author (</a:t>
            </a:r>
            <a:r>
              <a:rPr lang="en-US" altLang="en-US" sz="2200" i="1" dirty="0">
                <a:solidFill>
                  <a:schemeClr val="accent1"/>
                </a:solidFill>
              </a:rPr>
              <a:t>“faith”</a:t>
            </a:r>
            <a:r>
              <a:rPr lang="en-US" altLang="en-US" sz="2200" dirty="0"/>
              <a:t>).  When it occurs, you will know he was right.</a:t>
            </a:r>
          </a:p>
          <a:p>
            <a:r>
              <a:rPr lang="en-US" altLang="en-US" sz="2200" dirty="0"/>
              <a:t>Obedience to godly instruction produces obvious, evident behavior that all can see and recognize as easily as beautiful, costly jewelry &amp; crowns.</a:t>
            </a:r>
          </a:p>
        </p:txBody>
      </p:sp>
    </p:spTree>
    <p:extLst>
      <p:ext uri="{BB962C8B-B14F-4D97-AF65-F5344CB8AC3E}">
        <p14:creationId xmlns:p14="http://schemas.microsoft.com/office/powerpoint/2010/main" val="1520955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fade">
                                      <p:cBhvr>
                                        <p:cTn id="11" dur="500"/>
                                        <p:tgtEl>
                                          <p:spTgt spid="921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Effect transition="in" filter="fade">
                                      <p:cBhvr>
                                        <p:cTn id="20" dur="500"/>
                                        <p:tgtEl>
                                          <p:spTgt spid="92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fade">
                                      <p:cBhvr>
                                        <p:cTn id="25"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Examples of Wisdom’s Power</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5"/>
            </a:pPr>
            <a:r>
              <a:rPr lang="en-US" sz="2200" dirty="0"/>
              <a:t>Why is it significant – how is it applicable to us that she assists </a:t>
            </a:r>
            <a:r>
              <a:rPr lang="en-US" sz="2200" i="1" dirty="0">
                <a:solidFill>
                  <a:schemeClr val="accent1"/>
                </a:solidFill>
              </a:rPr>
              <a:t>“kings”</a:t>
            </a:r>
            <a:r>
              <a:rPr lang="en-US" sz="2200" dirty="0"/>
              <a:t>, </a:t>
            </a:r>
            <a:r>
              <a:rPr lang="en-US" sz="2200" i="1" dirty="0">
                <a:solidFill>
                  <a:schemeClr val="accent1"/>
                </a:solidFill>
              </a:rPr>
              <a:t>“princes”</a:t>
            </a:r>
            <a:r>
              <a:rPr lang="en-US" sz="2200" dirty="0"/>
              <a:t>, </a:t>
            </a:r>
            <a:r>
              <a:rPr lang="en-US" sz="2200" i="1" dirty="0">
                <a:solidFill>
                  <a:schemeClr val="accent1"/>
                </a:solidFill>
              </a:rPr>
              <a:t>“nobles”</a:t>
            </a:r>
            <a:r>
              <a:rPr lang="en-US" sz="2200" dirty="0"/>
              <a:t>, and </a:t>
            </a:r>
            <a:r>
              <a:rPr lang="en-US" sz="2200" i="1" dirty="0">
                <a:solidFill>
                  <a:schemeClr val="accent1"/>
                </a:solidFill>
              </a:rPr>
              <a:t>“judges”</a:t>
            </a:r>
            <a:r>
              <a:rPr lang="en-US" sz="2200" dirty="0">
                <a:solidFill>
                  <a:schemeClr val="accent1"/>
                </a:solidFill>
              </a:rPr>
              <a:t> </a:t>
            </a:r>
            <a:r>
              <a:rPr lang="en-US" sz="2200" dirty="0"/>
              <a:t>in their rule?</a:t>
            </a:r>
          </a:p>
          <a:p>
            <a:pPr marL="0" lvl="0" indent="0">
              <a:spcBef>
                <a:spcPts val="300"/>
              </a:spcBef>
              <a:buNone/>
            </a:pPr>
            <a:r>
              <a:rPr lang="en-US" sz="2200" b="1" i="1" u="sng" dirty="0">
                <a:solidFill>
                  <a:schemeClr val="accent1"/>
                </a:solidFill>
              </a:rPr>
              <a:t>By me</a:t>
            </a:r>
            <a:r>
              <a:rPr lang="en-US" sz="2200" b="1" i="1" dirty="0">
                <a:solidFill>
                  <a:schemeClr val="accent1"/>
                </a:solidFill>
              </a:rPr>
              <a:t> kings reign</a:t>
            </a:r>
            <a:r>
              <a:rPr lang="en-US" sz="2200" i="1" dirty="0">
                <a:solidFill>
                  <a:schemeClr val="accent1"/>
                </a:solidFill>
              </a:rPr>
              <a:t>, And </a:t>
            </a:r>
            <a:r>
              <a:rPr lang="en-US" sz="2200" b="1" i="1" dirty="0">
                <a:solidFill>
                  <a:schemeClr val="accent1"/>
                </a:solidFill>
              </a:rPr>
              <a:t>rulers decree justice</a:t>
            </a:r>
            <a:r>
              <a:rPr lang="en-US" sz="2200" i="1" dirty="0">
                <a:solidFill>
                  <a:schemeClr val="accent1"/>
                </a:solidFill>
              </a:rPr>
              <a:t>.  </a:t>
            </a:r>
            <a:r>
              <a:rPr lang="en-US" sz="2200" b="1" i="1" u="sng" dirty="0">
                <a:solidFill>
                  <a:schemeClr val="accent1"/>
                </a:solidFill>
              </a:rPr>
              <a:t>By me</a:t>
            </a:r>
            <a:r>
              <a:rPr lang="en-US" sz="2200" b="1" i="1" dirty="0">
                <a:solidFill>
                  <a:schemeClr val="accent1"/>
                </a:solidFill>
              </a:rPr>
              <a:t> princes rule</a:t>
            </a:r>
            <a:r>
              <a:rPr lang="en-US" sz="2200" i="1" dirty="0">
                <a:solidFill>
                  <a:schemeClr val="accent1"/>
                </a:solidFill>
              </a:rPr>
              <a:t>, and </a:t>
            </a:r>
            <a:r>
              <a:rPr lang="en-US" sz="2200" b="1" i="1" dirty="0">
                <a:solidFill>
                  <a:schemeClr val="accent1"/>
                </a:solidFill>
              </a:rPr>
              <a:t>nobles</a:t>
            </a:r>
            <a:r>
              <a:rPr lang="en-US" sz="2200" i="1" dirty="0">
                <a:solidFill>
                  <a:schemeClr val="accent1"/>
                </a:solidFill>
              </a:rPr>
              <a:t>, </a:t>
            </a:r>
            <a:r>
              <a:rPr lang="en-US" sz="2200" b="1" i="1" dirty="0">
                <a:solidFill>
                  <a:schemeClr val="accent1"/>
                </a:solidFill>
              </a:rPr>
              <a:t>All the judges of the earth</a:t>
            </a:r>
            <a:r>
              <a:rPr lang="en-US" sz="2200" i="1" dirty="0">
                <a:solidFill>
                  <a:schemeClr val="accent1"/>
                </a:solidFill>
              </a:rPr>
              <a:t>.  </a:t>
            </a:r>
            <a:r>
              <a:rPr lang="en-US" sz="2200" dirty="0"/>
              <a:t>(</a:t>
            </a:r>
            <a:r>
              <a:rPr lang="en-US" sz="2200" b="1" dirty="0">
                <a:solidFill>
                  <a:schemeClr val="accent1"/>
                </a:solidFill>
              </a:rPr>
              <a:t>8:15-16</a:t>
            </a:r>
            <a:r>
              <a:rPr lang="en-US" sz="2200" dirty="0"/>
              <a:t>)</a:t>
            </a:r>
          </a:p>
          <a:p>
            <a:pPr>
              <a:spcBef>
                <a:spcPts val="300"/>
              </a:spcBef>
            </a:pPr>
            <a:r>
              <a:rPr lang="en-US" altLang="en-US" sz="2200" dirty="0"/>
              <a:t>The most powerful people in the world depend upon wisdom to perform their greatest tasks.</a:t>
            </a:r>
          </a:p>
          <a:p>
            <a:pPr>
              <a:spcBef>
                <a:spcPts val="300"/>
              </a:spcBef>
            </a:pPr>
            <a:r>
              <a:rPr lang="en-US" altLang="en-US" sz="2200" dirty="0"/>
              <a:t>These examples demonstrate the power of wisdom and its essential need.</a:t>
            </a:r>
          </a:p>
        </p:txBody>
      </p:sp>
    </p:spTree>
    <p:extLst>
      <p:ext uri="{BB962C8B-B14F-4D97-AF65-F5344CB8AC3E}">
        <p14:creationId xmlns:p14="http://schemas.microsoft.com/office/powerpoint/2010/main" val="1949767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Effect transition="in" filter="fade">
                                      <p:cBhvr>
                                        <p:cTn id="25"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Rewards </a:t>
            </a:r>
            <a:r>
              <a:rPr lang="en-US" altLang="en-US" dirty="0" err="1"/>
              <a:t>Truthseekers</a:t>
            </a:r>
            <a:endParaRPr lang="en-US" altLang="en-US" dirty="0"/>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6"/>
            </a:pPr>
            <a:r>
              <a:rPr lang="en-US" sz="2200" dirty="0"/>
              <a:t>To receive her blessings, how must one treat wisdom?</a:t>
            </a:r>
          </a:p>
          <a:p>
            <a:pPr marL="0" lvl="0" indent="0">
              <a:spcBef>
                <a:spcPts val="300"/>
              </a:spcBef>
              <a:buNone/>
            </a:pPr>
            <a:r>
              <a:rPr lang="en-US" sz="2200" b="1" i="1" dirty="0">
                <a:solidFill>
                  <a:schemeClr val="accent1"/>
                </a:solidFill>
              </a:rPr>
              <a:t>I love those who </a:t>
            </a:r>
            <a:r>
              <a:rPr lang="en-US" sz="2200" b="1" i="1" u="sng" dirty="0">
                <a:solidFill>
                  <a:schemeClr val="accent1"/>
                </a:solidFill>
              </a:rPr>
              <a:t>love me</a:t>
            </a:r>
            <a:r>
              <a:rPr lang="en-US" sz="2200" i="1" dirty="0">
                <a:solidFill>
                  <a:schemeClr val="accent1"/>
                </a:solidFill>
              </a:rPr>
              <a:t>, And </a:t>
            </a:r>
            <a:r>
              <a:rPr lang="en-US" sz="2200" b="1" i="1" dirty="0">
                <a:solidFill>
                  <a:schemeClr val="accent1"/>
                </a:solidFill>
              </a:rPr>
              <a:t>those who seek me </a:t>
            </a:r>
            <a:r>
              <a:rPr lang="en-US" sz="2200" b="1" i="1" u="sng" dirty="0">
                <a:solidFill>
                  <a:schemeClr val="accent1"/>
                </a:solidFill>
              </a:rPr>
              <a:t>diligently will find</a:t>
            </a:r>
            <a:r>
              <a:rPr lang="en-US" sz="2200" b="1" i="1" dirty="0">
                <a:solidFill>
                  <a:schemeClr val="accent1"/>
                </a:solidFill>
              </a:rPr>
              <a:t> me</a:t>
            </a:r>
            <a:r>
              <a:rPr lang="en-US" sz="2200" i="1" dirty="0">
                <a:solidFill>
                  <a:schemeClr val="accent1"/>
                </a:solidFill>
              </a:rPr>
              <a:t>. </a:t>
            </a:r>
            <a:r>
              <a:rPr lang="en-US" sz="2200" dirty="0"/>
              <a:t>(</a:t>
            </a:r>
            <a:r>
              <a:rPr lang="en-US" sz="2200" b="1" dirty="0">
                <a:solidFill>
                  <a:schemeClr val="accent1"/>
                </a:solidFill>
              </a:rPr>
              <a:t>8:17</a:t>
            </a:r>
            <a:r>
              <a:rPr lang="en-US" sz="2200" dirty="0"/>
              <a:t>)</a:t>
            </a:r>
          </a:p>
          <a:p>
            <a:pPr>
              <a:spcBef>
                <a:spcPts val="300"/>
              </a:spcBef>
            </a:pPr>
            <a:r>
              <a:rPr lang="en-US" altLang="en-US" sz="2200" dirty="0"/>
              <a:t>Although the worldly may acquire some worldly wisdom – maybe even some spiritual wisdom, wisdom’s greatest riches are reserved for those who truly </a:t>
            </a:r>
            <a:r>
              <a:rPr lang="en-US" altLang="en-US" sz="2200" b="1" i="1" dirty="0"/>
              <a:t>love</a:t>
            </a:r>
            <a:r>
              <a:rPr lang="en-US" altLang="en-US" sz="2200" dirty="0"/>
              <a:t> wisdom and seek it </a:t>
            </a:r>
            <a:r>
              <a:rPr lang="en-US" altLang="en-US" sz="2200" b="1" i="1" dirty="0"/>
              <a:t>diligently</a:t>
            </a:r>
            <a:r>
              <a:rPr lang="en-US" altLang="en-US" sz="2200" dirty="0"/>
              <a:t> (</a:t>
            </a:r>
            <a:r>
              <a:rPr lang="en-US" altLang="en-US" sz="2200" b="1" dirty="0">
                <a:solidFill>
                  <a:schemeClr val="accent1"/>
                </a:solidFill>
              </a:rPr>
              <a:t>1 Corinthians 1:17-2:16</a:t>
            </a:r>
            <a:r>
              <a:rPr lang="en-US" altLang="en-US" sz="2200" dirty="0"/>
              <a:t>).</a:t>
            </a:r>
          </a:p>
          <a:p>
            <a:pPr>
              <a:spcBef>
                <a:spcPts val="300"/>
              </a:spcBef>
            </a:pPr>
            <a:r>
              <a:rPr lang="en-US" altLang="en-US" sz="2200" dirty="0"/>
              <a:t>Lying to one’s self, failure to love truth, and poor effort to seek wisdom are guaranteed only destruction they cannot see (</a:t>
            </a:r>
            <a:r>
              <a:rPr lang="en-US" altLang="en-US" sz="2200" b="1" dirty="0">
                <a:solidFill>
                  <a:schemeClr val="accent1"/>
                </a:solidFill>
              </a:rPr>
              <a:t>2 Thess. 2:9-12; Isa. 66:2-4</a:t>
            </a:r>
            <a:r>
              <a:rPr lang="en-US" altLang="en-US" sz="2200" dirty="0"/>
              <a:t>).</a:t>
            </a:r>
          </a:p>
          <a:p>
            <a:pPr>
              <a:spcBef>
                <a:spcPts val="300"/>
              </a:spcBef>
            </a:pPr>
            <a:r>
              <a:rPr lang="en-US" altLang="en-US" sz="2200" dirty="0"/>
              <a:t>However, God has promised to gladly help those who seek truth (</a:t>
            </a:r>
            <a:r>
              <a:rPr lang="en-US" altLang="en-US" sz="2200" b="1" dirty="0">
                <a:solidFill>
                  <a:schemeClr val="accent1"/>
                </a:solidFill>
              </a:rPr>
              <a:t>Matthew 7:7-11; James 1:5</a:t>
            </a:r>
            <a:r>
              <a:rPr lang="en-US" altLang="en-US" sz="2200" dirty="0"/>
              <a:t>).  Same thought can warn or be encouraging!</a:t>
            </a:r>
          </a:p>
          <a:p>
            <a:pPr>
              <a:spcBef>
                <a:spcPts val="300"/>
              </a:spcBef>
            </a:pPr>
            <a:r>
              <a:rPr lang="en-US" altLang="en-US" sz="2200" dirty="0"/>
              <a:t>And, further guaranteed they will find it (</a:t>
            </a:r>
            <a:r>
              <a:rPr lang="en-US" altLang="en-US" sz="2200" b="1" dirty="0">
                <a:solidFill>
                  <a:schemeClr val="accent1"/>
                </a:solidFill>
              </a:rPr>
              <a:t>Eph. 3:3-5; 2 Timothy 3:16-17</a:t>
            </a:r>
            <a:r>
              <a:rPr lang="en-US" altLang="en-US" sz="2200" dirty="0"/>
              <a:t>).</a:t>
            </a:r>
          </a:p>
          <a:p>
            <a:pPr>
              <a:spcBef>
                <a:spcPts val="300"/>
              </a:spcBef>
            </a:pPr>
            <a:endParaRPr lang="en-US" altLang="en-US" sz="2200" dirty="0"/>
          </a:p>
        </p:txBody>
      </p:sp>
    </p:spTree>
    <p:extLst>
      <p:ext uri="{BB962C8B-B14F-4D97-AF65-F5344CB8AC3E}">
        <p14:creationId xmlns:p14="http://schemas.microsoft.com/office/powerpoint/2010/main" val="1524655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fade">
                                      <p:cBhvr>
                                        <p:cTn id="27" dur="500"/>
                                        <p:tgtEl>
                                          <p:spTgt spid="1024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True Rewards of Proverbs</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7"/>
            </a:pPr>
            <a:r>
              <a:rPr lang="en-US" sz="2200" dirty="0"/>
              <a:t>What kind of wealth does wisdom ultimately offer?  How does this clarify the type of wisdom and its ultimate goal as used throughout this book?</a:t>
            </a:r>
          </a:p>
          <a:p>
            <a:pPr marL="0" lvl="0" indent="0">
              <a:spcBef>
                <a:spcPts val="300"/>
              </a:spcBef>
              <a:buNone/>
            </a:pPr>
            <a:r>
              <a:rPr lang="en-US" sz="2200" b="1" i="1" dirty="0">
                <a:solidFill>
                  <a:schemeClr val="accent1"/>
                </a:solidFill>
              </a:rPr>
              <a:t>Riches and honor </a:t>
            </a:r>
            <a:r>
              <a:rPr lang="en-US" sz="2200" i="1" dirty="0">
                <a:solidFill>
                  <a:schemeClr val="accent1"/>
                </a:solidFill>
              </a:rPr>
              <a:t>are with me, </a:t>
            </a:r>
            <a:r>
              <a:rPr lang="en-US" sz="2200" b="1" i="1" u="sng" dirty="0">
                <a:solidFill>
                  <a:schemeClr val="accent1"/>
                </a:solidFill>
              </a:rPr>
              <a:t>Enduring</a:t>
            </a:r>
            <a:r>
              <a:rPr lang="en-US" sz="2200" b="1" i="1" dirty="0">
                <a:solidFill>
                  <a:schemeClr val="accent1"/>
                </a:solidFill>
              </a:rPr>
              <a:t> riches </a:t>
            </a:r>
            <a:r>
              <a:rPr lang="en-US" sz="2200" i="1" dirty="0">
                <a:solidFill>
                  <a:schemeClr val="accent1"/>
                </a:solidFill>
              </a:rPr>
              <a:t>and </a:t>
            </a:r>
            <a:r>
              <a:rPr lang="en-US" sz="2200" b="1" i="1" u="sng" dirty="0">
                <a:solidFill>
                  <a:schemeClr val="accent1"/>
                </a:solidFill>
              </a:rPr>
              <a:t>righteousness</a:t>
            </a:r>
            <a:r>
              <a:rPr lang="en-US" sz="2200" i="1" dirty="0">
                <a:solidFill>
                  <a:schemeClr val="accent1"/>
                </a:solidFill>
              </a:rPr>
              <a:t>.  My fruit is </a:t>
            </a:r>
            <a:r>
              <a:rPr lang="en-US" sz="2200" b="1" i="1" u="sng" dirty="0">
                <a:solidFill>
                  <a:schemeClr val="accent1"/>
                </a:solidFill>
              </a:rPr>
              <a:t>better than</a:t>
            </a:r>
            <a:r>
              <a:rPr lang="en-US" sz="2200" b="1" i="1" dirty="0">
                <a:solidFill>
                  <a:schemeClr val="accent1"/>
                </a:solidFill>
              </a:rPr>
              <a:t> gold, yes, </a:t>
            </a:r>
            <a:r>
              <a:rPr lang="en-US" sz="2200" b="1" i="1" u="sng" dirty="0">
                <a:solidFill>
                  <a:schemeClr val="accent1"/>
                </a:solidFill>
              </a:rPr>
              <a:t>than</a:t>
            </a:r>
            <a:r>
              <a:rPr lang="en-US" sz="2200" b="1" i="1" dirty="0">
                <a:solidFill>
                  <a:schemeClr val="accent1"/>
                </a:solidFill>
              </a:rPr>
              <a:t> fine gold</a:t>
            </a:r>
            <a:r>
              <a:rPr lang="en-US" sz="2200" i="1" dirty="0">
                <a:solidFill>
                  <a:schemeClr val="accent1"/>
                </a:solidFill>
              </a:rPr>
              <a:t>, And </a:t>
            </a:r>
            <a:r>
              <a:rPr lang="en-US" sz="2200" b="1" i="1" dirty="0">
                <a:solidFill>
                  <a:schemeClr val="accent1"/>
                </a:solidFill>
              </a:rPr>
              <a:t>my revenue </a:t>
            </a:r>
            <a:r>
              <a:rPr lang="en-US" sz="2200" b="1" i="1" u="sng" dirty="0">
                <a:solidFill>
                  <a:schemeClr val="accent1"/>
                </a:solidFill>
              </a:rPr>
              <a:t>than</a:t>
            </a:r>
            <a:r>
              <a:rPr lang="en-US" sz="2200" b="1" i="1" dirty="0">
                <a:solidFill>
                  <a:schemeClr val="accent1"/>
                </a:solidFill>
              </a:rPr>
              <a:t> choice silver</a:t>
            </a:r>
            <a:r>
              <a:rPr lang="en-US" sz="2200" i="1" dirty="0">
                <a:solidFill>
                  <a:schemeClr val="accent1"/>
                </a:solidFill>
              </a:rPr>
              <a:t>.  I traverse </a:t>
            </a:r>
            <a:r>
              <a:rPr lang="en-US" sz="2200" b="1" i="1" dirty="0">
                <a:solidFill>
                  <a:schemeClr val="accent1"/>
                </a:solidFill>
              </a:rPr>
              <a:t>the way of </a:t>
            </a:r>
            <a:r>
              <a:rPr lang="en-US" sz="2200" b="1" i="1" u="sng" dirty="0">
                <a:solidFill>
                  <a:schemeClr val="accent1"/>
                </a:solidFill>
              </a:rPr>
              <a:t>righteousness</a:t>
            </a:r>
            <a:r>
              <a:rPr lang="en-US" sz="2200" i="1" dirty="0">
                <a:solidFill>
                  <a:schemeClr val="accent1"/>
                </a:solidFill>
              </a:rPr>
              <a:t>, In the </a:t>
            </a:r>
            <a:r>
              <a:rPr lang="en-US" sz="2200" b="1" i="1" dirty="0">
                <a:solidFill>
                  <a:schemeClr val="accent1"/>
                </a:solidFill>
              </a:rPr>
              <a:t>midst of the paths of </a:t>
            </a:r>
            <a:r>
              <a:rPr lang="en-US" sz="2200" b="1" i="1" u="sng" dirty="0">
                <a:solidFill>
                  <a:schemeClr val="accent1"/>
                </a:solidFill>
              </a:rPr>
              <a:t>justice</a:t>
            </a:r>
            <a:r>
              <a:rPr lang="en-US" sz="2200" i="1" dirty="0">
                <a:solidFill>
                  <a:schemeClr val="accent1"/>
                </a:solidFill>
              </a:rPr>
              <a:t>, That </a:t>
            </a:r>
            <a:r>
              <a:rPr lang="en-US" sz="2200" b="1" i="1" dirty="0">
                <a:solidFill>
                  <a:schemeClr val="accent1"/>
                </a:solidFill>
              </a:rPr>
              <a:t>I may cause those who </a:t>
            </a:r>
            <a:r>
              <a:rPr lang="en-US" sz="2200" b="1" i="1" u="sng" dirty="0">
                <a:solidFill>
                  <a:schemeClr val="accent1"/>
                </a:solidFill>
              </a:rPr>
              <a:t>love me</a:t>
            </a:r>
            <a:r>
              <a:rPr lang="en-US" sz="2200" b="1" i="1" dirty="0">
                <a:solidFill>
                  <a:schemeClr val="accent1"/>
                </a:solidFill>
              </a:rPr>
              <a:t> to inherit wealth, That I may fill their treasuries</a:t>
            </a:r>
            <a:r>
              <a:rPr lang="en-US" sz="2200" i="1" dirty="0">
                <a:solidFill>
                  <a:schemeClr val="accent1"/>
                </a:solidFill>
              </a:rPr>
              <a:t>. </a:t>
            </a:r>
            <a:r>
              <a:rPr lang="en-US" sz="2200" dirty="0"/>
              <a:t>(</a:t>
            </a:r>
            <a:r>
              <a:rPr lang="en-US" sz="2200" b="1" dirty="0">
                <a:solidFill>
                  <a:schemeClr val="accent1"/>
                </a:solidFill>
              </a:rPr>
              <a:t>8:18-21</a:t>
            </a:r>
            <a:r>
              <a:rPr lang="en-US" sz="2200" dirty="0"/>
              <a:t>)</a:t>
            </a:r>
          </a:p>
          <a:p>
            <a:pPr>
              <a:spcBef>
                <a:spcPts val="300"/>
              </a:spcBef>
            </a:pPr>
            <a:r>
              <a:rPr lang="en-US" altLang="en-US" sz="2200" dirty="0"/>
              <a:t>Although ultimate wisdom can ease and bless life now, its true rewards are spiritual – surpassing earthly wealth – because they </a:t>
            </a:r>
            <a:r>
              <a:rPr lang="en-US" altLang="en-US" sz="2200" b="1" i="1" dirty="0"/>
              <a:t>endure</a:t>
            </a:r>
            <a:r>
              <a:rPr lang="en-US" altLang="en-US" sz="2200" dirty="0"/>
              <a:t> (</a:t>
            </a:r>
            <a:r>
              <a:rPr lang="en-US" altLang="en-US" sz="2200" b="1" dirty="0">
                <a:solidFill>
                  <a:schemeClr val="accent1"/>
                </a:solidFill>
              </a:rPr>
              <a:t>Mat. 6:16-24</a:t>
            </a:r>
            <a:r>
              <a:rPr lang="en-US" altLang="en-US" sz="2200" dirty="0"/>
              <a:t>).</a:t>
            </a:r>
          </a:p>
          <a:p>
            <a:pPr>
              <a:spcBef>
                <a:spcPts val="300"/>
              </a:spcBef>
            </a:pPr>
            <a:r>
              <a:rPr lang="en-US" altLang="en-US" sz="2200" dirty="0"/>
              <a:t>Some think Proverbs is focused on improving </a:t>
            </a:r>
            <a:r>
              <a:rPr lang="en-US" altLang="en-US" sz="2200" b="1" i="1" dirty="0"/>
              <a:t>earthly life</a:t>
            </a:r>
            <a:r>
              <a:rPr lang="en-US" altLang="en-US" sz="2200" dirty="0"/>
              <a:t>, but its </a:t>
            </a:r>
            <a:r>
              <a:rPr lang="en-US" altLang="en-US" sz="2200" b="1" i="1" u="sng" dirty="0"/>
              <a:t>ultimate</a:t>
            </a:r>
            <a:r>
              <a:rPr lang="en-US" altLang="en-US" sz="2200" dirty="0"/>
              <a:t> goal is providing wisdom that leads to </a:t>
            </a:r>
            <a:r>
              <a:rPr lang="en-US" altLang="en-US" sz="2200" b="1" i="1" dirty="0"/>
              <a:t>eternal life</a:t>
            </a:r>
            <a:r>
              <a:rPr lang="en-US" altLang="en-US" sz="2200" dirty="0"/>
              <a:t>.</a:t>
            </a:r>
          </a:p>
        </p:txBody>
      </p:sp>
    </p:spTree>
    <p:extLst>
      <p:ext uri="{BB962C8B-B14F-4D97-AF65-F5344CB8AC3E}">
        <p14:creationId xmlns:p14="http://schemas.microsoft.com/office/powerpoint/2010/main" val="1110554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8:22-36</a:t>
            </a:r>
          </a:p>
        </p:txBody>
      </p:sp>
      <p:sp>
        <p:nvSpPr>
          <p:cNvPr id="5" name="Text Placeholder 4"/>
          <p:cNvSpPr>
            <a:spLocks noGrp="1"/>
          </p:cNvSpPr>
          <p:nvPr>
            <p:ph type="body" idx="1"/>
          </p:nvPr>
        </p:nvSpPr>
        <p:spPr/>
        <p:txBody>
          <a:bodyPr/>
          <a:lstStyle/>
          <a:p>
            <a:r>
              <a:rPr lang="en-US" b="1" i="1" dirty="0"/>
              <a:t>The Power of Wisdom</a:t>
            </a:r>
          </a:p>
        </p:txBody>
      </p:sp>
    </p:spTree>
    <p:extLst>
      <p:ext uri="{BB962C8B-B14F-4D97-AF65-F5344CB8AC3E}">
        <p14:creationId xmlns:p14="http://schemas.microsoft.com/office/powerpoint/2010/main" val="3830950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God’s Demonstration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lnSpc>
                <a:spcPct val="98000"/>
              </a:lnSpc>
              <a:spcBef>
                <a:spcPts val="0"/>
              </a:spcBef>
              <a:buFont typeface="+mj-lt"/>
              <a:buAutoNum type="arabicPeriod" startAt="8"/>
            </a:pPr>
            <a:r>
              <a:rPr lang="en-US" sz="1800" dirty="0"/>
              <a:t>The fantastic power, potential, and usefulness of wisdom is demonstrated in what amazing act?  How does that help us appreciate the value and usefulness of wisdom?</a:t>
            </a:r>
          </a:p>
          <a:p>
            <a:pPr marL="0" lvl="0" indent="0">
              <a:lnSpc>
                <a:spcPct val="98000"/>
              </a:lnSpc>
              <a:spcBef>
                <a:spcPts val="0"/>
              </a:spcBef>
              <a:buNone/>
            </a:pPr>
            <a:r>
              <a:rPr lang="en-US" sz="1800" i="1" dirty="0">
                <a:solidFill>
                  <a:schemeClr val="accent1"/>
                </a:solidFill>
              </a:rPr>
              <a:t>“</a:t>
            </a:r>
            <a:r>
              <a:rPr lang="en-US" sz="1800" b="1" i="1" dirty="0">
                <a:solidFill>
                  <a:schemeClr val="accent1"/>
                </a:solidFill>
              </a:rPr>
              <a:t>The LORD </a:t>
            </a:r>
            <a:r>
              <a:rPr lang="en-US" sz="1800" b="1" i="1" u="sng" dirty="0">
                <a:solidFill>
                  <a:schemeClr val="accent1"/>
                </a:solidFill>
              </a:rPr>
              <a:t>possessed me</a:t>
            </a:r>
            <a:r>
              <a:rPr lang="en-US" sz="1800" b="1" i="1" dirty="0">
                <a:solidFill>
                  <a:schemeClr val="accent1"/>
                </a:solidFill>
              </a:rPr>
              <a:t> at </a:t>
            </a:r>
            <a:r>
              <a:rPr lang="en-US" sz="1800" b="1" i="1" u="sng" dirty="0">
                <a:solidFill>
                  <a:schemeClr val="accent1"/>
                </a:solidFill>
              </a:rPr>
              <a:t>the beginning</a:t>
            </a:r>
            <a:r>
              <a:rPr lang="en-US" sz="1800" b="1" i="1" dirty="0">
                <a:solidFill>
                  <a:schemeClr val="accent1"/>
                </a:solidFill>
              </a:rPr>
              <a:t> of His way</a:t>
            </a:r>
            <a:r>
              <a:rPr lang="en-US" sz="1800" i="1" dirty="0">
                <a:solidFill>
                  <a:schemeClr val="accent1"/>
                </a:solidFill>
              </a:rPr>
              <a:t>, </a:t>
            </a:r>
            <a:r>
              <a:rPr lang="en-US" sz="1800" b="1" i="1" u="sng" dirty="0">
                <a:solidFill>
                  <a:schemeClr val="accent1"/>
                </a:solidFill>
              </a:rPr>
              <a:t>Before</a:t>
            </a:r>
            <a:r>
              <a:rPr lang="en-US" sz="1800" b="1" i="1" dirty="0">
                <a:solidFill>
                  <a:schemeClr val="accent1"/>
                </a:solidFill>
              </a:rPr>
              <a:t> His works of old</a:t>
            </a:r>
            <a:r>
              <a:rPr lang="en-US" sz="1800" i="1" dirty="0">
                <a:solidFill>
                  <a:schemeClr val="accent1"/>
                </a:solidFill>
              </a:rPr>
              <a:t>.  </a:t>
            </a:r>
            <a:r>
              <a:rPr lang="en-US" sz="1800" b="1" i="1" dirty="0">
                <a:solidFill>
                  <a:schemeClr val="accent1"/>
                </a:solidFill>
              </a:rPr>
              <a:t>I have </a:t>
            </a:r>
            <a:r>
              <a:rPr lang="en-US" sz="1800" b="1" i="1" u="sng" dirty="0">
                <a:solidFill>
                  <a:schemeClr val="accent1"/>
                </a:solidFill>
              </a:rPr>
              <a:t>been established from everlasting</a:t>
            </a:r>
            <a:r>
              <a:rPr lang="en-US" sz="1800" b="1" i="1" dirty="0">
                <a:solidFill>
                  <a:schemeClr val="accent1"/>
                </a:solidFill>
              </a:rPr>
              <a:t>, From the beginning, before there was ever an earth</a:t>
            </a:r>
            <a:r>
              <a:rPr lang="en-US" sz="1800" i="1" dirty="0">
                <a:solidFill>
                  <a:schemeClr val="accent1"/>
                </a:solidFill>
              </a:rPr>
              <a:t>.  … While as yet He had not made the earth or the fields, Or the primeval dust of the world.  When He prepared the heavens, </a:t>
            </a:r>
            <a:r>
              <a:rPr lang="en-US" sz="1800" b="1" i="1" dirty="0">
                <a:solidFill>
                  <a:schemeClr val="accent1"/>
                </a:solidFill>
              </a:rPr>
              <a:t>I was there</a:t>
            </a:r>
            <a:r>
              <a:rPr lang="en-US" sz="1800" i="1" dirty="0">
                <a:solidFill>
                  <a:schemeClr val="accent1"/>
                </a:solidFill>
              </a:rPr>
              <a:t>, When He drew a circle on the face of the deep, When He established the clouds above, When He strengthened the fountains of the deep, When He assigned to the sea its limit, So that the waters would not transgress His command, When He marked out the foundations of the earth, </a:t>
            </a:r>
            <a:r>
              <a:rPr lang="en-US" sz="1800" b="1" i="1" dirty="0">
                <a:solidFill>
                  <a:schemeClr val="accent1"/>
                </a:solidFill>
              </a:rPr>
              <a:t>Then I was </a:t>
            </a:r>
            <a:r>
              <a:rPr lang="en-US" sz="1800" b="1" i="1" u="sng" dirty="0">
                <a:solidFill>
                  <a:schemeClr val="accent1"/>
                </a:solidFill>
              </a:rPr>
              <a:t>beside Him</a:t>
            </a:r>
            <a:r>
              <a:rPr lang="en-US" sz="1800" b="1" i="1" dirty="0">
                <a:solidFill>
                  <a:schemeClr val="accent1"/>
                </a:solidFill>
              </a:rPr>
              <a:t> as a </a:t>
            </a:r>
            <a:r>
              <a:rPr lang="en-US" sz="1800" b="1" i="1" u="sng" dirty="0">
                <a:solidFill>
                  <a:schemeClr val="accent1"/>
                </a:solidFill>
              </a:rPr>
              <a:t>master craftsman</a:t>
            </a:r>
            <a:r>
              <a:rPr lang="en-US" sz="1800" i="1" dirty="0">
                <a:solidFill>
                  <a:schemeClr val="accent1"/>
                </a:solidFill>
              </a:rPr>
              <a:t>; And </a:t>
            </a:r>
            <a:r>
              <a:rPr lang="en-US" sz="1800" b="1" i="1" dirty="0">
                <a:solidFill>
                  <a:schemeClr val="accent1"/>
                </a:solidFill>
              </a:rPr>
              <a:t>I was daily </a:t>
            </a:r>
            <a:r>
              <a:rPr lang="en-US" sz="1800" b="1" i="1" u="sng" dirty="0">
                <a:solidFill>
                  <a:schemeClr val="accent1"/>
                </a:solidFill>
              </a:rPr>
              <a:t>His delight</a:t>
            </a:r>
            <a:r>
              <a:rPr lang="en-US" sz="1800" b="1" i="1" dirty="0">
                <a:solidFill>
                  <a:schemeClr val="accent1"/>
                </a:solidFill>
              </a:rPr>
              <a:t>, Rejoicing always before Him</a:t>
            </a:r>
            <a:r>
              <a:rPr lang="en-US" sz="1800" i="1" dirty="0">
                <a:solidFill>
                  <a:schemeClr val="accent1"/>
                </a:solidFill>
              </a:rPr>
              <a:t>” </a:t>
            </a:r>
            <a:r>
              <a:rPr lang="en-US" sz="1800" dirty="0"/>
              <a:t>(</a:t>
            </a:r>
            <a:r>
              <a:rPr lang="en-US" sz="1800" b="1" dirty="0">
                <a:solidFill>
                  <a:schemeClr val="accent1"/>
                </a:solidFill>
              </a:rPr>
              <a:t>8:22-30</a:t>
            </a:r>
            <a:r>
              <a:rPr lang="en-US" sz="1800" dirty="0"/>
              <a:t>)</a:t>
            </a:r>
          </a:p>
          <a:p>
            <a:pPr>
              <a:lnSpc>
                <a:spcPct val="98000"/>
              </a:lnSpc>
              <a:spcBef>
                <a:spcPts val="0"/>
              </a:spcBef>
            </a:pPr>
            <a:r>
              <a:rPr lang="en-US" altLang="en-US" sz="1800" dirty="0"/>
              <a:t>If God used wisdom to create the universe, what could we ever seek that is more powerful?</a:t>
            </a:r>
          </a:p>
          <a:p>
            <a:pPr>
              <a:lnSpc>
                <a:spcPct val="98000"/>
              </a:lnSpc>
              <a:spcBef>
                <a:spcPts val="0"/>
              </a:spcBef>
            </a:pPr>
            <a:r>
              <a:rPr lang="en-US" altLang="en-US" sz="1800" dirty="0"/>
              <a:t>Wisdom is as old and as established as God Himself.  How?  Why?  Because it’s from God!  It is </a:t>
            </a:r>
            <a:r>
              <a:rPr lang="en-US" altLang="en-US" sz="1800" b="1" i="1" dirty="0"/>
              <a:t>His</a:t>
            </a:r>
            <a:r>
              <a:rPr lang="en-US" altLang="en-US" sz="1800" dirty="0"/>
              <a:t> nature!  Wisdom is part of Him!!!</a:t>
            </a:r>
          </a:p>
          <a:p>
            <a:pPr>
              <a:lnSpc>
                <a:spcPct val="98000"/>
              </a:lnSpc>
              <a:spcBef>
                <a:spcPts val="0"/>
              </a:spcBef>
            </a:pPr>
            <a:r>
              <a:rPr lang="en-US" altLang="en-US" sz="1800" dirty="0"/>
              <a:t>As the universe displays God’s wisdom in creation (</a:t>
            </a:r>
            <a:r>
              <a:rPr lang="en-US" altLang="en-US" sz="1800" b="1" dirty="0">
                <a:solidFill>
                  <a:schemeClr val="accent1"/>
                </a:solidFill>
              </a:rPr>
              <a:t>Psalm 104</a:t>
            </a:r>
            <a:r>
              <a:rPr lang="en-US" altLang="en-US" sz="1800" dirty="0"/>
              <a:t>), so the church displays God’s wisdom in His second new creation – salvation and redemption (</a:t>
            </a:r>
            <a:r>
              <a:rPr lang="en-US" altLang="en-US" sz="1800" b="1" dirty="0">
                <a:solidFill>
                  <a:schemeClr val="accent1"/>
                </a:solidFill>
              </a:rPr>
              <a:t>Ephesians 3:8-11</a:t>
            </a:r>
            <a:r>
              <a:rPr lang="en-US" altLang="en-US" sz="1800" dirty="0"/>
              <a:t>).</a:t>
            </a:r>
          </a:p>
        </p:txBody>
      </p:sp>
    </p:spTree>
    <p:extLst>
      <p:ext uri="{BB962C8B-B14F-4D97-AF65-F5344CB8AC3E}">
        <p14:creationId xmlns:p14="http://schemas.microsoft.com/office/powerpoint/2010/main" val="1744209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Precedence of Wisdom</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9"/>
            </a:pPr>
            <a:r>
              <a:rPr lang="en-US" sz="2200" dirty="0"/>
              <a:t>What is the significance of wisdom being </a:t>
            </a:r>
            <a:r>
              <a:rPr lang="en-US" sz="2200" i="1" dirty="0">
                <a:solidFill>
                  <a:schemeClr val="accent1"/>
                </a:solidFill>
              </a:rPr>
              <a:t>“brought forth”</a:t>
            </a:r>
            <a:r>
              <a:rPr lang="en-US" sz="2200" dirty="0"/>
              <a:t> (i.e., born) and </a:t>
            </a:r>
            <a:r>
              <a:rPr lang="en-US" sz="2200" i="1" dirty="0">
                <a:solidFill>
                  <a:schemeClr val="accent1"/>
                </a:solidFill>
              </a:rPr>
              <a:t>“possessed”</a:t>
            </a:r>
            <a:r>
              <a:rPr lang="en-US" sz="2200" dirty="0"/>
              <a:t> before the creation of the world?</a:t>
            </a:r>
          </a:p>
          <a:p>
            <a:pPr marL="0" lvl="0" indent="0">
              <a:spcBef>
                <a:spcPts val="300"/>
              </a:spcBef>
              <a:buNone/>
            </a:pPr>
            <a:r>
              <a:rPr lang="en-US" sz="2200" b="1" i="1" dirty="0">
                <a:solidFill>
                  <a:schemeClr val="accent1"/>
                </a:solidFill>
              </a:rPr>
              <a:t>The LORD </a:t>
            </a:r>
            <a:r>
              <a:rPr lang="en-US" sz="2200" b="1" i="1" u="sng" dirty="0">
                <a:solidFill>
                  <a:schemeClr val="accent1"/>
                </a:solidFill>
              </a:rPr>
              <a:t>possessed</a:t>
            </a:r>
            <a:r>
              <a:rPr lang="en-US" sz="2200" b="1" i="1" dirty="0">
                <a:solidFill>
                  <a:schemeClr val="accent1"/>
                </a:solidFill>
              </a:rPr>
              <a:t> me</a:t>
            </a:r>
            <a:r>
              <a:rPr lang="en-US" sz="2200" i="1" dirty="0">
                <a:solidFill>
                  <a:schemeClr val="accent1"/>
                </a:solidFill>
              </a:rPr>
              <a:t> at </a:t>
            </a:r>
            <a:r>
              <a:rPr lang="en-US" sz="2200" b="1" i="1" dirty="0">
                <a:solidFill>
                  <a:schemeClr val="accent1"/>
                </a:solidFill>
              </a:rPr>
              <a:t>the beginning of His way</a:t>
            </a:r>
            <a:r>
              <a:rPr lang="en-US" sz="2200" i="1" dirty="0">
                <a:solidFill>
                  <a:schemeClr val="accent1"/>
                </a:solidFill>
              </a:rPr>
              <a:t>, </a:t>
            </a:r>
            <a:r>
              <a:rPr lang="en-US" sz="2200" b="1" i="1" dirty="0">
                <a:solidFill>
                  <a:schemeClr val="accent1"/>
                </a:solidFill>
              </a:rPr>
              <a:t>Before His works of old</a:t>
            </a:r>
            <a:r>
              <a:rPr lang="en-US" sz="2200" i="1" dirty="0">
                <a:solidFill>
                  <a:schemeClr val="accent1"/>
                </a:solidFill>
              </a:rPr>
              <a:t>. I have been </a:t>
            </a:r>
            <a:r>
              <a:rPr lang="en-US" sz="2200" b="1" i="1" dirty="0">
                <a:solidFill>
                  <a:schemeClr val="accent1"/>
                </a:solidFill>
              </a:rPr>
              <a:t>established from everlasting, From the beginning, before </a:t>
            </a:r>
            <a:r>
              <a:rPr lang="en-US" sz="2200" i="1" dirty="0">
                <a:solidFill>
                  <a:schemeClr val="accent1"/>
                </a:solidFill>
              </a:rPr>
              <a:t>there was ever an earth.  When there were no depths </a:t>
            </a:r>
            <a:r>
              <a:rPr lang="en-US" sz="2200" b="1" i="1" dirty="0">
                <a:solidFill>
                  <a:schemeClr val="accent1"/>
                </a:solidFill>
              </a:rPr>
              <a:t>I was brought forth</a:t>
            </a:r>
            <a:r>
              <a:rPr lang="en-US" sz="2200" i="1" dirty="0">
                <a:solidFill>
                  <a:schemeClr val="accent1"/>
                </a:solidFill>
              </a:rPr>
              <a:t>, When there were no fountains abounding with water.  </a:t>
            </a:r>
            <a:r>
              <a:rPr lang="en-US" sz="2200" b="1" i="1" dirty="0">
                <a:solidFill>
                  <a:schemeClr val="accent1"/>
                </a:solidFill>
              </a:rPr>
              <a:t>Before</a:t>
            </a:r>
            <a:r>
              <a:rPr lang="en-US" sz="2200" i="1" dirty="0">
                <a:solidFill>
                  <a:schemeClr val="accent1"/>
                </a:solidFill>
              </a:rPr>
              <a:t> the mountains were settled, </a:t>
            </a:r>
            <a:r>
              <a:rPr lang="en-US" sz="2200" b="1" i="1" dirty="0">
                <a:solidFill>
                  <a:schemeClr val="accent1"/>
                </a:solidFill>
              </a:rPr>
              <a:t>Before</a:t>
            </a:r>
            <a:r>
              <a:rPr lang="en-US" sz="2200" i="1" dirty="0">
                <a:solidFill>
                  <a:schemeClr val="accent1"/>
                </a:solidFill>
              </a:rPr>
              <a:t> the hills, </a:t>
            </a:r>
            <a:r>
              <a:rPr lang="en-US" sz="2200" b="1" i="1" dirty="0">
                <a:solidFill>
                  <a:schemeClr val="accent1"/>
                </a:solidFill>
              </a:rPr>
              <a:t>I was brought forth</a:t>
            </a:r>
            <a:r>
              <a:rPr lang="en-US" sz="2200" i="1" dirty="0">
                <a:solidFill>
                  <a:schemeClr val="accent1"/>
                </a:solidFill>
              </a:rPr>
              <a:t>; </a:t>
            </a:r>
            <a:r>
              <a:rPr lang="en-US" sz="2200" dirty="0"/>
              <a:t>(</a:t>
            </a:r>
            <a:r>
              <a:rPr lang="en-US" sz="2200" b="1" dirty="0">
                <a:solidFill>
                  <a:schemeClr val="accent1"/>
                </a:solidFill>
              </a:rPr>
              <a:t>Proverbs 8:22-25</a:t>
            </a:r>
            <a:r>
              <a:rPr lang="en-US" sz="2200" dirty="0"/>
              <a:t>)</a:t>
            </a:r>
          </a:p>
          <a:p>
            <a:pPr>
              <a:spcBef>
                <a:spcPts val="300"/>
              </a:spcBef>
            </a:pPr>
            <a:r>
              <a:rPr lang="en-US" altLang="en-US" sz="2200" dirty="0"/>
              <a:t>Emphasizes wisdom’s power by its </a:t>
            </a:r>
            <a:r>
              <a:rPr lang="en-US" altLang="en-US" sz="2200" b="1" i="1" dirty="0"/>
              <a:t>precedence</a:t>
            </a:r>
            <a:r>
              <a:rPr lang="en-US" altLang="en-US" sz="2200" dirty="0"/>
              <a:t> – </a:t>
            </a:r>
            <a:r>
              <a:rPr lang="en-US" altLang="en-US" sz="2200" b="1" i="1" dirty="0"/>
              <a:t>before</a:t>
            </a:r>
            <a:r>
              <a:rPr lang="en-US" altLang="en-US" sz="2200" dirty="0"/>
              <a:t> the universe!</a:t>
            </a:r>
          </a:p>
          <a:p>
            <a:pPr>
              <a:spcBef>
                <a:spcPts val="300"/>
              </a:spcBef>
            </a:pPr>
            <a:r>
              <a:rPr lang="en-US" altLang="en-US" sz="2200" dirty="0"/>
              <a:t>Also explains that wisdom is not God – He </a:t>
            </a:r>
            <a:r>
              <a:rPr lang="en-US" altLang="en-US" sz="2200" b="1" i="1" dirty="0"/>
              <a:t>possesses</a:t>
            </a:r>
            <a:r>
              <a:rPr lang="en-US" altLang="en-US" sz="2200" dirty="0"/>
              <a:t> it; it is an inseparable </a:t>
            </a:r>
            <a:r>
              <a:rPr lang="en-US" altLang="en-US" sz="2200" b="1" i="1" dirty="0"/>
              <a:t>part</a:t>
            </a:r>
            <a:r>
              <a:rPr lang="en-US" altLang="en-US" sz="2200" dirty="0"/>
              <a:t> of His nature, but He is not just wisdom.  He is </a:t>
            </a:r>
            <a:r>
              <a:rPr lang="en-US" altLang="en-US" sz="2200" b="1" i="1" dirty="0"/>
              <a:t>greater</a:t>
            </a:r>
            <a:r>
              <a:rPr lang="en-US" altLang="en-US" sz="2200" dirty="0"/>
              <a:t> than wisdom.</a:t>
            </a:r>
          </a:p>
          <a:p>
            <a:pPr>
              <a:spcBef>
                <a:spcPts val="300"/>
              </a:spcBef>
            </a:pPr>
            <a:r>
              <a:rPr lang="en-US" altLang="en-US" sz="2200" dirty="0"/>
              <a:t>“Jehovah’s Witnesses” ignore the context and falsely assume this is Jesus.</a:t>
            </a:r>
          </a:p>
        </p:txBody>
      </p:sp>
    </p:spTree>
    <p:extLst>
      <p:ext uri="{BB962C8B-B14F-4D97-AF65-F5344CB8AC3E}">
        <p14:creationId xmlns:p14="http://schemas.microsoft.com/office/powerpoint/2010/main" val="1314062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Wisdom with Men</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0"/>
            </a:pPr>
            <a:r>
              <a:rPr lang="en-US" sz="2200" dirty="0"/>
              <a:t>Besides delighting in the creation of the world, what other work has brought </a:t>
            </a:r>
            <a:r>
              <a:rPr lang="en-US" sz="2200" i="1" dirty="0">
                <a:solidFill>
                  <a:schemeClr val="accent1"/>
                </a:solidFill>
              </a:rPr>
              <a:t>“delight”</a:t>
            </a:r>
            <a:r>
              <a:rPr lang="en-US" sz="2200" dirty="0"/>
              <a:t> to wisdom since the beginning?</a:t>
            </a:r>
          </a:p>
          <a:p>
            <a:pPr marL="0" lvl="0" indent="0">
              <a:spcBef>
                <a:spcPts val="300"/>
              </a:spcBef>
              <a:buNone/>
            </a:pPr>
            <a:r>
              <a:rPr lang="en-US" sz="2200" i="1" dirty="0">
                <a:solidFill>
                  <a:schemeClr val="accent1"/>
                </a:solidFill>
              </a:rPr>
              <a:t>Then I was beside Him as a master craftsman; And </a:t>
            </a:r>
            <a:r>
              <a:rPr lang="en-US" sz="2200" b="1" i="1" dirty="0">
                <a:solidFill>
                  <a:schemeClr val="accent1"/>
                </a:solidFill>
              </a:rPr>
              <a:t>I was daily His delight</a:t>
            </a:r>
            <a:r>
              <a:rPr lang="en-US" sz="2200" i="1" dirty="0">
                <a:solidFill>
                  <a:schemeClr val="accent1"/>
                </a:solidFill>
              </a:rPr>
              <a:t>, </a:t>
            </a:r>
            <a:r>
              <a:rPr lang="en-US" sz="2200" b="1" i="1" dirty="0">
                <a:solidFill>
                  <a:schemeClr val="accent1"/>
                </a:solidFill>
              </a:rPr>
              <a:t>Rejoicing always before Him</a:t>
            </a:r>
            <a:r>
              <a:rPr lang="en-US" sz="2200" i="1" dirty="0">
                <a:solidFill>
                  <a:schemeClr val="accent1"/>
                </a:solidFill>
              </a:rPr>
              <a:t>, </a:t>
            </a:r>
            <a:r>
              <a:rPr lang="en-US" sz="2200" b="1" i="1" dirty="0">
                <a:solidFill>
                  <a:schemeClr val="accent1"/>
                </a:solidFill>
              </a:rPr>
              <a:t>Rejoicing in His inhabited world</a:t>
            </a:r>
            <a:r>
              <a:rPr lang="en-US" sz="2200" i="1" dirty="0">
                <a:solidFill>
                  <a:schemeClr val="accent1"/>
                </a:solidFill>
              </a:rPr>
              <a:t>, And </a:t>
            </a:r>
            <a:r>
              <a:rPr lang="en-US" sz="2200" b="1" i="1" dirty="0">
                <a:solidFill>
                  <a:schemeClr val="accent1"/>
                </a:solidFill>
              </a:rPr>
              <a:t>my delight was </a:t>
            </a:r>
            <a:r>
              <a:rPr lang="en-US" sz="2200" b="1" i="1" u="sng" dirty="0">
                <a:solidFill>
                  <a:schemeClr val="accent1"/>
                </a:solidFill>
              </a:rPr>
              <a:t>with the sons of men</a:t>
            </a:r>
            <a:r>
              <a:rPr lang="en-US" sz="2200" i="1" dirty="0">
                <a:solidFill>
                  <a:schemeClr val="accent1"/>
                </a:solidFill>
              </a:rPr>
              <a:t>. </a:t>
            </a:r>
            <a:r>
              <a:rPr lang="en-US" sz="2200" dirty="0"/>
              <a:t>(</a:t>
            </a:r>
            <a:r>
              <a:rPr lang="en-US" sz="2200" b="1" dirty="0">
                <a:solidFill>
                  <a:schemeClr val="accent1"/>
                </a:solidFill>
              </a:rPr>
              <a:t>8:30-31</a:t>
            </a:r>
            <a:r>
              <a:rPr lang="en-US" sz="2200" dirty="0"/>
              <a:t>)</a:t>
            </a:r>
          </a:p>
          <a:p>
            <a:pPr>
              <a:spcBef>
                <a:spcPts val="300"/>
              </a:spcBef>
            </a:pPr>
            <a:r>
              <a:rPr lang="en-US" altLang="en-US" sz="2200" dirty="0"/>
              <a:t>Speaks to how God’s wisdom in creation was helpful to God’s creation, men.</a:t>
            </a:r>
          </a:p>
          <a:p>
            <a:pPr>
              <a:spcBef>
                <a:spcPts val="300"/>
              </a:spcBef>
            </a:pPr>
            <a:r>
              <a:rPr lang="en-US" altLang="en-US" sz="2200" dirty="0"/>
              <a:t>May imply that God used wisdom to guide the development of men and mankind – that His wisdom is evident in them.</a:t>
            </a:r>
          </a:p>
          <a:p>
            <a:pPr>
              <a:spcBef>
                <a:spcPts val="300"/>
              </a:spcBef>
            </a:pPr>
            <a:r>
              <a:rPr lang="en-US" altLang="en-US" sz="2200" dirty="0"/>
              <a:t>Also, may imply that men have also recognized the power and usefulness of wisdom in their own creation and work – since God’s creation.</a:t>
            </a:r>
          </a:p>
        </p:txBody>
      </p:sp>
    </p:spTree>
    <p:extLst>
      <p:ext uri="{BB962C8B-B14F-4D97-AF65-F5344CB8AC3E}">
        <p14:creationId xmlns:p14="http://schemas.microsoft.com/office/powerpoint/2010/main" val="3921443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Effect transition="in" filter="fade">
                                      <p:cBhvr>
                                        <p:cTn id="16" dur="500"/>
                                        <p:tgtEl>
                                          <p:spTgt spid="9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Follow Wisdom’s Every Move</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1"/>
            </a:pPr>
            <a:r>
              <a:rPr lang="en-US" sz="2200" dirty="0"/>
              <a:t>How does one </a:t>
            </a:r>
            <a:r>
              <a:rPr lang="en-US" sz="2200" i="1" dirty="0">
                <a:solidFill>
                  <a:schemeClr val="accent1"/>
                </a:solidFill>
              </a:rPr>
              <a:t>“watch daily</a:t>
            </a:r>
            <a:r>
              <a:rPr lang="en-US" sz="2200" dirty="0">
                <a:solidFill>
                  <a:schemeClr val="accent1"/>
                </a:solidFill>
              </a:rPr>
              <a:t>”</a:t>
            </a:r>
            <a:r>
              <a:rPr lang="en-US" sz="2200" dirty="0"/>
              <a:t> at wisdom’s </a:t>
            </a:r>
            <a:r>
              <a:rPr lang="en-US" sz="2200" i="1" dirty="0">
                <a:solidFill>
                  <a:schemeClr val="accent1"/>
                </a:solidFill>
              </a:rPr>
              <a:t>“gates, waiting at the posts”</a:t>
            </a:r>
            <a:r>
              <a:rPr lang="en-US" sz="2200" dirty="0"/>
              <a:t> of her </a:t>
            </a:r>
            <a:r>
              <a:rPr lang="en-US" sz="2200" i="1" dirty="0">
                <a:solidFill>
                  <a:schemeClr val="accent1"/>
                </a:solidFill>
              </a:rPr>
              <a:t>“doors”</a:t>
            </a:r>
            <a:r>
              <a:rPr lang="en-US" sz="2200" dirty="0"/>
              <a:t>?  Can you think of examples of people literally doing this today?  How does that help us understand the point and make application?</a:t>
            </a:r>
          </a:p>
          <a:p>
            <a:pPr marL="0" lvl="0" indent="0">
              <a:spcBef>
                <a:spcPts val="300"/>
              </a:spcBef>
              <a:buNone/>
            </a:pPr>
            <a:r>
              <a:rPr lang="en-US" sz="2200" i="1" dirty="0">
                <a:solidFill>
                  <a:schemeClr val="accent1"/>
                </a:solidFill>
              </a:rPr>
              <a:t>“Now therefore, </a:t>
            </a:r>
            <a:r>
              <a:rPr lang="en-US" sz="2200" b="1" i="1" dirty="0">
                <a:solidFill>
                  <a:schemeClr val="accent1"/>
                </a:solidFill>
              </a:rPr>
              <a:t>listen to me</a:t>
            </a:r>
            <a:r>
              <a:rPr lang="en-US" sz="2200" i="1" dirty="0">
                <a:solidFill>
                  <a:schemeClr val="accent1"/>
                </a:solidFill>
              </a:rPr>
              <a:t>, my children, For </a:t>
            </a:r>
            <a:r>
              <a:rPr lang="en-US" sz="2200" b="1" i="1" dirty="0">
                <a:solidFill>
                  <a:schemeClr val="accent1"/>
                </a:solidFill>
              </a:rPr>
              <a:t>blessed</a:t>
            </a:r>
            <a:r>
              <a:rPr lang="en-US" sz="2200" i="1" dirty="0">
                <a:solidFill>
                  <a:schemeClr val="accent1"/>
                </a:solidFill>
              </a:rPr>
              <a:t> are those who </a:t>
            </a:r>
            <a:r>
              <a:rPr lang="en-US" sz="2200" b="1" i="1" u="sng" dirty="0">
                <a:solidFill>
                  <a:schemeClr val="accent1"/>
                </a:solidFill>
              </a:rPr>
              <a:t>keep</a:t>
            </a:r>
            <a:r>
              <a:rPr lang="en-US" sz="2200" b="1" i="1" dirty="0">
                <a:solidFill>
                  <a:schemeClr val="accent1"/>
                </a:solidFill>
              </a:rPr>
              <a:t> my ways</a:t>
            </a:r>
            <a:r>
              <a:rPr lang="en-US" sz="2200" i="1" dirty="0">
                <a:solidFill>
                  <a:schemeClr val="accent1"/>
                </a:solidFill>
              </a:rPr>
              <a:t>. </a:t>
            </a:r>
            <a:r>
              <a:rPr lang="en-US" sz="2200" b="1" i="1" dirty="0">
                <a:solidFill>
                  <a:schemeClr val="accent1"/>
                </a:solidFill>
              </a:rPr>
              <a:t>Hear instruction </a:t>
            </a:r>
            <a:r>
              <a:rPr lang="en-US" sz="2200" i="1" dirty="0">
                <a:solidFill>
                  <a:schemeClr val="accent1"/>
                </a:solidFill>
              </a:rPr>
              <a:t>and </a:t>
            </a:r>
            <a:r>
              <a:rPr lang="en-US" sz="2200" b="1" i="1" dirty="0">
                <a:solidFill>
                  <a:schemeClr val="accent1"/>
                </a:solidFill>
              </a:rPr>
              <a:t>be wise</a:t>
            </a:r>
            <a:r>
              <a:rPr lang="en-US" sz="2200" i="1" dirty="0">
                <a:solidFill>
                  <a:schemeClr val="accent1"/>
                </a:solidFill>
              </a:rPr>
              <a:t>, And </a:t>
            </a:r>
            <a:r>
              <a:rPr lang="en-US" sz="2200" b="1" i="1" dirty="0">
                <a:solidFill>
                  <a:schemeClr val="accent1"/>
                </a:solidFill>
              </a:rPr>
              <a:t>do </a:t>
            </a:r>
            <a:r>
              <a:rPr lang="en-US" sz="2200" b="1" i="1" u="sng" dirty="0">
                <a:solidFill>
                  <a:schemeClr val="accent1"/>
                </a:solidFill>
              </a:rPr>
              <a:t>not disdain</a:t>
            </a:r>
            <a:r>
              <a:rPr lang="en-US" sz="2200" b="1" i="1" dirty="0">
                <a:solidFill>
                  <a:schemeClr val="accent1"/>
                </a:solidFill>
              </a:rPr>
              <a:t> it</a:t>
            </a:r>
            <a:r>
              <a:rPr lang="en-US" sz="2200" i="1" dirty="0">
                <a:solidFill>
                  <a:schemeClr val="accent1"/>
                </a:solidFill>
              </a:rPr>
              <a:t>.  </a:t>
            </a:r>
            <a:r>
              <a:rPr lang="en-US" sz="2200" b="1" i="1" dirty="0">
                <a:solidFill>
                  <a:schemeClr val="accent1"/>
                </a:solidFill>
              </a:rPr>
              <a:t>Blessed</a:t>
            </a:r>
            <a:r>
              <a:rPr lang="en-US" sz="2200" i="1" dirty="0">
                <a:solidFill>
                  <a:schemeClr val="accent1"/>
                </a:solidFill>
              </a:rPr>
              <a:t> is the man who </a:t>
            </a:r>
            <a:r>
              <a:rPr lang="en-US" sz="2200" b="1" i="1" u="sng" dirty="0">
                <a:solidFill>
                  <a:schemeClr val="accent1"/>
                </a:solidFill>
              </a:rPr>
              <a:t>listens</a:t>
            </a:r>
            <a:r>
              <a:rPr lang="en-US" sz="2200" b="1" i="1" dirty="0">
                <a:solidFill>
                  <a:schemeClr val="accent1"/>
                </a:solidFill>
              </a:rPr>
              <a:t> to me</a:t>
            </a:r>
            <a:r>
              <a:rPr lang="en-US" sz="2200" i="1" dirty="0">
                <a:solidFill>
                  <a:schemeClr val="accent1"/>
                </a:solidFill>
              </a:rPr>
              <a:t>, </a:t>
            </a:r>
            <a:r>
              <a:rPr lang="en-US" sz="2200" b="1" i="1" u="sng" dirty="0">
                <a:solidFill>
                  <a:schemeClr val="accent1"/>
                </a:solidFill>
              </a:rPr>
              <a:t>Watching daily</a:t>
            </a:r>
            <a:r>
              <a:rPr lang="en-US" sz="2200" b="1" i="1" dirty="0">
                <a:solidFill>
                  <a:schemeClr val="accent1"/>
                </a:solidFill>
              </a:rPr>
              <a:t> at my gates</a:t>
            </a:r>
            <a:r>
              <a:rPr lang="en-US" sz="2200" i="1" dirty="0">
                <a:solidFill>
                  <a:schemeClr val="accent1"/>
                </a:solidFill>
              </a:rPr>
              <a:t>, </a:t>
            </a:r>
            <a:r>
              <a:rPr lang="en-US" sz="2200" b="1" i="1" u="sng" dirty="0">
                <a:solidFill>
                  <a:schemeClr val="accent1"/>
                </a:solidFill>
              </a:rPr>
              <a:t>Waiting</a:t>
            </a:r>
            <a:r>
              <a:rPr lang="en-US" sz="2200" b="1" i="1" dirty="0">
                <a:solidFill>
                  <a:schemeClr val="accent1"/>
                </a:solidFill>
              </a:rPr>
              <a:t> at the posts of my doors</a:t>
            </a:r>
            <a:r>
              <a:rPr lang="en-US" sz="2200" i="1" dirty="0">
                <a:solidFill>
                  <a:schemeClr val="accent1"/>
                </a:solidFill>
              </a:rPr>
              <a:t>.”  </a:t>
            </a:r>
            <a:r>
              <a:rPr lang="en-US" sz="2200" dirty="0"/>
              <a:t>(</a:t>
            </a:r>
            <a:r>
              <a:rPr lang="en-US" sz="2200" b="1" dirty="0">
                <a:solidFill>
                  <a:schemeClr val="accent1"/>
                </a:solidFill>
              </a:rPr>
              <a:t>8:32-34</a:t>
            </a:r>
            <a:r>
              <a:rPr lang="en-US" sz="2200" dirty="0"/>
              <a:t>)</a:t>
            </a:r>
          </a:p>
          <a:p>
            <a:pPr>
              <a:spcBef>
                <a:spcPts val="300"/>
              </a:spcBef>
            </a:pPr>
            <a:r>
              <a:rPr lang="en-US" altLang="en-US" sz="2200" dirty="0"/>
              <a:t>Like the paparazzi hounding celebrities, we are to follow wisdom’s every move, observing and learning from all she does.</a:t>
            </a:r>
          </a:p>
          <a:p>
            <a:pPr>
              <a:spcBef>
                <a:spcPts val="300"/>
              </a:spcBef>
            </a:pPr>
            <a:r>
              <a:rPr lang="en-US" altLang="en-US" sz="2200" dirty="0"/>
              <a:t>We are to be the children of the faithful mother directed by </a:t>
            </a:r>
            <a:r>
              <a:rPr lang="en-US" altLang="en-US" sz="2200" b="1" dirty="0" err="1">
                <a:solidFill>
                  <a:schemeClr val="accent1"/>
                </a:solidFill>
              </a:rPr>
              <a:t>Deu</a:t>
            </a:r>
            <a:r>
              <a:rPr lang="en-US" altLang="en-US" sz="2200" b="1" dirty="0">
                <a:solidFill>
                  <a:schemeClr val="accent1"/>
                </a:solidFill>
              </a:rPr>
              <a:t>. 6:7-9</a:t>
            </a:r>
            <a:r>
              <a:rPr lang="en-US" altLang="en-US" sz="2200" dirty="0"/>
              <a:t>.</a:t>
            </a:r>
          </a:p>
          <a:p>
            <a:pPr>
              <a:spcBef>
                <a:spcPts val="300"/>
              </a:spcBef>
            </a:pPr>
            <a:r>
              <a:rPr lang="en-US" altLang="en-US" sz="2200" dirty="0"/>
              <a:t>Wisdom is our mother, faithfully teaching us. Will we be faithful in learning?</a:t>
            </a:r>
          </a:p>
        </p:txBody>
      </p:sp>
    </p:spTree>
    <p:extLst>
      <p:ext uri="{BB962C8B-B14F-4D97-AF65-F5344CB8AC3E}">
        <p14:creationId xmlns:p14="http://schemas.microsoft.com/office/powerpoint/2010/main" val="3290480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9219">
                                            <p:txEl>
                                              <p:pRg st="4" end="4"/>
                                            </p:txEl>
                                          </p:spTgt>
                                        </p:tgtEl>
                                        <p:attrNameLst>
                                          <p:attrName>style.visibility</p:attrName>
                                        </p:attrNameLst>
                                      </p:cBhvr>
                                      <p:to>
                                        <p:strVal val="visible"/>
                                      </p:to>
                                    </p:set>
                                    <p:animEffect transition="in" filter="fade">
                                      <p:cBhvr>
                                        <p:cTn id="3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Wisdom’s Ultimate Reward</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2"/>
            </a:pPr>
            <a:r>
              <a:rPr lang="en-US" sz="2200" dirty="0"/>
              <a:t>What does wisdom ultimately offer?  Can we want or ask for anything more?</a:t>
            </a:r>
          </a:p>
          <a:p>
            <a:pPr marL="0" lvl="0" indent="0">
              <a:spcBef>
                <a:spcPts val="300"/>
              </a:spcBef>
              <a:buNone/>
            </a:pPr>
            <a:r>
              <a:rPr lang="en-US" sz="2200" i="1" dirty="0">
                <a:solidFill>
                  <a:schemeClr val="accent1"/>
                </a:solidFill>
              </a:rPr>
              <a:t>For whoever finds me </a:t>
            </a:r>
            <a:r>
              <a:rPr lang="en-US" sz="2200" b="1" i="1" dirty="0">
                <a:solidFill>
                  <a:schemeClr val="accent1"/>
                </a:solidFill>
              </a:rPr>
              <a:t>finds </a:t>
            </a:r>
            <a:r>
              <a:rPr lang="en-US" sz="2200" b="1" i="1" u="sng" dirty="0">
                <a:solidFill>
                  <a:schemeClr val="accent1"/>
                </a:solidFill>
              </a:rPr>
              <a:t>life</a:t>
            </a:r>
            <a:r>
              <a:rPr lang="en-US" sz="2200" i="1" dirty="0">
                <a:solidFill>
                  <a:schemeClr val="accent1"/>
                </a:solidFill>
              </a:rPr>
              <a:t>, And </a:t>
            </a:r>
            <a:r>
              <a:rPr lang="en-US" sz="2200" b="1" i="1" dirty="0">
                <a:solidFill>
                  <a:schemeClr val="accent1"/>
                </a:solidFill>
              </a:rPr>
              <a:t>obtains </a:t>
            </a:r>
            <a:r>
              <a:rPr lang="en-US" sz="2200" b="1" i="1" u="sng" dirty="0">
                <a:solidFill>
                  <a:schemeClr val="accent1"/>
                </a:solidFill>
              </a:rPr>
              <a:t>favor from the LORD</a:t>
            </a:r>
            <a:r>
              <a:rPr lang="en-US" sz="2200" i="1" dirty="0">
                <a:solidFill>
                  <a:schemeClr val="accent1"/>
                </a:solidFill>
              </a:rPr>
              <a:t>; </a:t>
            </a:r>
            <a:r>
              <a:rPr lang="en-US" sz="2200" dirty="0"/>
              <a:t>(</a:t>
            </a:r>
            <a:r>
              <a:rPr lang="en-US" sz="2200" b="1" dirty="0">
                <a:solidFill>
                  <a:schemeClr val="accent1"/>
                </a:solidFill>
              </a:rPr>
              <a:t>8:35</a:t>
            </a:r>
            <a:r>
              <a:rPr lang="en-US" sz="2200" dirty="0"/>
              <a:t>)</a:t>
            </a:r>
          </a:p>
          <a:p>
            <a:pPr>
              <a:spcBef>
                <a:spcPts val="300"/>
              </a:spcBef>
            </a:pPr>
            <a:r>
              <a:rPr lang="en-US" altLang="en-US" sz="2200" dirty="0"/>
              <a:t>Again attests to spiritual nature, the ultimate goal of wisdom, </a:t>
            </a:r>
            <a:r>
              <a:rPr lang="en-US" altLang="en-US" sz="2200" i="1" dirty="0">
                <a:solidFill>
                  <a:schemeClr val="accent1"/>
                </a:solidFill>
              </a:rPr>
              <a:t>“favor from the Lord”</a:t>
            </a:r>
            <a:r>
              <a:rPr lang="en-US" altLang="en-US" sz="2200" dirty="0"/>
              <a:t>.</a:t>
            </a:r>
          </a:p>
          <a:p>
            <a:pPr>
              <a:spcBef>
                <a:spcPts val="300"/>
              </a:spcBef>
            </a:pPr>
            <a:r>
              <a:rPr lang="en-US" altLang="en-US" sz="2200" dirty="0"/>
              <a:t>Eternal life and favor from God are the fruit of wisdom.</a:t>
            </a:r>
          </a:p>
          <a:p>
            <a:pPr>
              <a:spcBef>
                <a:spcPts val="300"/>
              </a:spcBef>
            </a:pPr>
            <a:r>
              <a:rPr lang="en-US" altLang="en-US" sz="2200" dirty="0"/>
              <a:t>Nothing else will ultimately satisfy us.  Nothing else could surpass.</a:t>
            </a:r>
          </a:p>
        </p:txBody>
      </p:sp>
    </p:spTree>
    <p:extLst>
      <p:ext uri="{BB962C8B-B14F-4D97-AF65-F5344CB8AC3E}">
        <p14:creationId xmlns:p14="http://schemas.microsoft.com/office/powerpoint/2010/main" val="2676538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Lovers of One’s Own Death</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i="1" dirty="0">
                <a:solidFill>
                  <a:schemeClr val="accent1"/>
                </a:solidFill>
              </a:rPr>
              <a:t>“But he who sins against me </a:t>
            </a:r>
            <a:r>
              <a:rPr lang="en-US" sz="2200" b="1" i="1" dirty="0">
                <a:solidFill>
                  <a:schemeClr val="accent1"/>
                </a:solidFill>
              </a:rPr>
              <a:t>wrongs his own soul</a:t>
            </a:r>
            <a:r>
              <a:rPr lang="en-US" sz="2200" i="1" dirty="0">
                <a:solidFill>
                  <a:schemeClr val="accent1"/>
                </a:solidFill>
              </a:rPr>
              <a:t>; All those who hate me </a:t>
            </a:r>
            <a:r>
              <a:rPr lang="en-US" sz="2200" b="1" i="1" dirty="0">
                <a:solidFill>
                  <a:schemeClr val="accent1"/>
                </a:solidFill>
              </a:rPr>
              <a:t>love death</a:t>
            </a:r>
            <a:r>
              <a:rPr lang="en-US" sz="2200" i="1" dirty="0">
                <a:solidFill>
                  <a:schemeClr val="accent1"/>
                </a:solidFill>
              </a:rPr>
              <a:t>.” </a:t>
            </a:r>
            <a:r>
              <a:rPr lang="en-US" sz="2200" dirty="0"/>
              <a:t>(</a:t>
            </a:r>
            <a:r>
              <a:rPr lang="en-US" sz="2200" b="1" dirty="0">
                <a:solidFill>
                  <a:schemeClr val="accent1"/>
                </a:solidFill>
              </a:rPr>
              <a:t>8:36</a:t>
            </a:r>
            <a:r>
              <a:rPr lang="en-US" sz="2200" dirty="0"/>
              <a:t>)</a:t>
            </a:r>
          </a:p>
          <a:p>
            <a:pPr marL="457200" lvl="0" indent="-457200">
              <a:spcBef>
                <a:spcPts val="300"/>
              </a:spcBef>
              <a:buFont typeface="+mj-lt"/>
              <a:buAutoNum type="arabicPeriod" startAt="13"/>
            </a:pPr>
            <a:r>
              <a:rPr lang="en-US" sz="2200" dirty="0"/>
              <a:t>How can someone </a:t>
            </a:r>
            <a:r>
              <a:rPr lang="en-US" sz="2200" i="1" dirty="0">
                <a:solidFill>
                  <a:schemeClr val="accent1"/>
                </a:solidFill>
              </a:rPr>
              <a:t>“wrong his own soul”</a:t>
            </a:r>
            <a:r>
              <a:rPr lang="en-US" sz="2200" dirty="0"/>
              <a:t>?  What does it mean to </a:t>
            </a:r>
            <a:r>
              <a:rPr lang="en-US" sz="2200" i="1" dirty="0">
                <a:solidFill>
                  <a:schemeClr val="accent1"/>
                </a:solidFill>
              </a:rPr>
              <a:t>“love death”</a:t>
            </a:r>
            <a:r>
              <a:rPr lang="en-US" sz="2200" dirty="0"/>
              <a:t>?</a:t>
            </a:r>
          </a:p>
          <a:p>
            <a:pPr>
              <a:spcBef>
                <a:spcPts val="300"/>
              </a:spcBef>
            </a:pPr>
            <a:r>
              <a:rPr lang="en-US" altLang="en-US" sz="2200" dirty="0"/>
              <a:t>The most immediate and significant victim of folly is the fool.</a:t>
            </a:r>
          </a:p>
          <a:p>
            <a:pPr>
              <a:spcBef>
                <a:spcPts val="300"/>
              </a:spcBef>
            </a:pPr>
            <a:r>
              <a:rPr lang="en-US" altLang="en-US" sz="2200" dirty="0"/>
              <a:t>Mistreating wisdom ultimately results in mistreating one’s </a:t>
            </a:r>
            <a:r>
              <a:rPr lang="en-US" altLang="en-US" sz="2200" b="1" i="1" dirty="0"/>
              <a:t>own</a:t>
            </a:r>
            <a:r>
              <a:rPr lang="en-US" altLang="en-US" sz="2200" dirty="0"/>
              <a:t> self.</a:t>
            </a:r>
          </a:p>
          <a:p>
            <a:pPr>
              <a:spcBef>
                <a:spcPts val="300"/>
              </a:spcBef>
            </a:pPr>
            <a:r>
              <a:rPr lang="en-US" altLang="en-US" sz="2200" dirty="0"/>
              <a:t>To hate wisdom is to necessarily choose and equally love one’s own destruction – and the destruction of all those they touch.</a:t>
            </a:r>
          </a:p>
          <a:p>
            <a:pPr>
              <a:spcBef>
                <a:spcPts val="300"/>
              </a:spcBef>
            </a:pPr>
            <a:r>
              <a:rPr lang="en-US" altLang="en-US" sz="2200" dirty="0"/>
              <a:t>Can you see the end from the beginning?  Will you choose wisdom, or disdain and hate it?</a:t>
            </a:r>
          </a:p>
        </p:txBody>
      </p:sp>
    </p:spTree>
    <p:extLst>
      <p:ext uri="{BB962C8B-B14F-4D97-AF65-F5344CB8AC3E}">
        <p14:creationId xmlns:p14="http://schemas.microsoft.com/office/powerpoint/2010/main" val="591773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1:10-19</a:t>
            </a:r>
          </a:p>
        </p:txBody>
      </p:sp>
      <p:sp>
        <p:nvSpPr>
          <p:cNvPr id="5" name="Text Placeholder 4"/>
          <p:cNvSpPr>
            <a:spLocks noGrp="1"/>
          </p:cNvSpPr>
          <p:nvPr>
            <p:ph type="body" idx="1"/>
          </p:nvPr>
        </p:nvSpPr>
        <p:spPr/>
        <p:txBody>
          <a:bodyPr/>
          <a:lstStyle/>
          <a:p>
            <a:r>
              <a:rPr lang="en-US" b="1" i="1" dirty="0"/>
              <a:t>The End of Greed</a:t>
            </a:r>
          </a:p>
        </p:txBody>
      </p:sp>
    </p:spTree>
    <p:extLst>
      <p:ext uri="{BB962C8B-B14F-4D97-AF65-F5344CB8AC3E}">
        <p14:creationId xmlns:p14="http://schemas.microsoft.com/office/powerpoint/2010/main" val="2830704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9:1-12</a:t>
            </a:r>
          </a:p>
        </p:txBody>
      </p:sp>
      <p:sp>
        <p:nvSpPr>
          <p:cNvPr id="5" name="Text Placeholder 4"/>
          <p:cNvSpPr>
            <a:spLocks noGrp="1"/>
          </p:cNvSpPr>
          <p:nvPr>
            <p:ph type="body" idx="1"/>
          </p:nvPr>
        </p:nvSpPr>
        <p:spPr/>
        <p:txBody>
          <a:bodyPr/>
          <a:lstStyle/>
          <a:p>
            <a:r>
              <a:rPr lang="en-US" b="1" i="1" dirty="0"/>
              <a:t>Wisdom’s Invitation</a:t>
            </a:r>
          </a:p>
        </p:txBody>
      </p:sp>
    </p:spTree>
    <p:extLst>
      <p:ext uri="{BB962C8B-B14F-4D97-AF65-F5344CB8AC3E}">
        <p14:creationId xmlns:p14="http://schemas.microsoft.com/office/powerpoint/2010/main" val="2702171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Feast Prepared</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a:pPr>
            <a:r>
              <a:rPr lang="en-US" sz="2200" dirty="0"/>
              <a:t>What is the point being emphasized in verses 1-3?  What is meant by wisdom having </a:t>
            </a:r>
            <a:r>
              <a:rPr lang="en-US" sz="2200" i="1" dirty="0">
                <a:solidFill>
                  <a:schemeClr val="accent1"/>
                </a:solidFill>
              </a:rPr>
              <a:t>“hewn out her seven pillars”</a:t>
            </a:r>
            <a:r>
              <a:rPr lang="en-US" sz="2200" dirty="0"/>
              <a:t>?</a:t>
            </a:r>
          </a:p>
          <a:p>
            <a:pPr marL="0" lvl="0" indent="0">
              <a:spcBef>
                <a:spcPts val="300"/>
              </a:spcBef>
              <a:buNone/>
            </a:pPr>
            <a:r>
              <a:rPr lang="en-US" sz="2200" i="1" dirty="0">
                <a:solidFill>
                  <a:schemeClr val="accent1"/>
                </a:solidFill>
              </a:rPr>
              <a:t>Wisdom has </a:t>
            </a:r>
            <a:r>
              <a:rPr lang="en-US" sz="2200" b="1" i="1" dirty="0">
                <a:solidFill>
                  <a:schemeClr val="accent1"/>
                </a:solidFill>
              </a:rPr>
              <a:t>built her house</a:t>
            </a:r>
            <a:r>
              <a:rPr lang="en-US" sz="2200" i="1" dirty="0">
                <a:solidFill>
                  <a:schemeClr val="accent1"/>
                </a:solidFill>
              </a:rPr>
              <a:t>, She has </a:t>
            </a:r>
            <a:r>
              <a:rPr lang="en-US" sz="2200" b="1" i="1" dirty="0">
                <a:solidFill>
                  <a:schemeClr val="accent1"/>
                </a:solidFill>
              </a:rPr>
              <a:t>hewn out her </a:t>
            </a:r>
            <a:r>
              <a:rPr lang="en-US" sz="2200" b="1" i="1" u="sng" dirty="0">
                <a:solidFill>
                  <a:schemeClr val="accent1"/>
                </a:solidFill>
              </a:rPr>
              <a:t>seven pillars</a:t>
            </a:r>
            <a:r>
              <a:rPr lang="en-US" sz="2200" i="1" dirty="0">
                <a:solidFill>
                  <a:schemeClr val="accent1"/>
                </a:solidFill>
              </a:rPr>
              <a:t>; She has </a:t>
            </a:r>
            <a:r>
              <a:rPr lang="en-US" sz="2200" b="1" i="1" dirty="0">
                <a:solidFill>
                  <a:schemeClr val="accent1"/>
                </a:solidFill>
              </a:rPr>
              <a:t>slaughtered her meat</a:t>
            </a:r>
            <a:r>
              <a:rPr lang="en-US" sz="2200" i="1" dirty="0">
                <a:solidFill>
                  <a:schemeClr val="accent1"/>
                </a:solidFill>
              </a:rPr>
              <a:t>, She has </a:t>
            </a:r>
            <a:r>
              <a:rPr lang="en-US" sz="2200" b="1" i="1" dirty="0">
                <a:solidFill>
                  <a:schemeClr val="accent1"/>
                </a:solidFill>
              </a:rPr>
              <a:t>mixed her wine</a:t>
            </a:r>
            <a:r>
              <a:rPr lang="en-US" sz="2200" i="1" dirty="0">
                <a:solidFill>
                  <a:schemeClr val="accent1"/>
                </a:solidFill>
              </a:rPr>
              <a:t>, She has also </a:t>
            </a:r>
            <a:r>
              <a:rPr lang="en-US" sz="2200" b="1" i="1" dirty="0">
                <a:solidFill>
                  <a:schemeClr val="accent1"/>
                </a:solidFill>
              </a:rPr>
              <a:t>furnished her table</a:t>
            </a:r>
            <a:r>
              <a:rPr lang="en-US" sz="2200" i="1" dirty="0">
                <a:solidFill>
                  <a:schemeClr val="accent1"/>
                </a:solidFill>
              </a:rPr>
              <a:t>. She has </a:t>
            </a:r>
            <a:r>
              <a:rPr lang="en-US" sz="2200" b="1" i="1" dirty="0">
                <a:solidFill>
                  <a:schemeClr val="accent1"/>
                </a:solidFill>
              </a:rPr>
              <a:t>sent out her maidens</a:t>
            </a:r>
            <a:r>
              <a:rPr lang="en-US" sz="2200" i="1" dirty="0">
                <a:solidFill>
                  <a:schemeClr val="accent1"/>
                </a:solidFill>
              </a:rPr>
              <a:t>, </a:t>
            </a:r>
            <a:r>
              <a:rPr lang="en-US" sz="2200" b="1" i="1" dirty="0">
                <a:solidFill>
                  <a:schemeClr val="accent1"/>
                </a:solidFill>
              </a:rPr>
              <a:t>She cries out from the highest places of the city</a:t>
            </a:r>
            <a:r>
              <a:rPr lang="en-US" sz="2200" i="1" dirty="0">
                <a:solidFill>
                  <a:schemeClr val="accent1"/>
                </a:solidFill>
              </a:rPr>
              <a:t>,  </a:t>
            </a:r>
            <a:r>
              <a:rPr lang="en-US" sz="2200" dirty="0"/>
              <a:t>(</a:t>
            </a:r>
            <a:r>
              <a:rPr lang="en-US" sz="2200" b="1" dirty="0">
                <a:solidFill>
                  <a:schemeClr val="accent1"/>
                </a:solidFill>
              </a:rPr>
              <a:t>9:1-3</a:t>
            </a:r>
            <a:r>
              <a:rPr lang="en-US" sz="2200" dirty="0"/>
              <a:t>)</a:t>
            </a:r>
          </a:p>
          <a:p>
            <a:pPr>
              <a:spcBef>
                <a:spcPts val="300"/>
              </a:spcBef>
            </a:pPr>
            <a:r>
              <a:rPr lang="en-US" altLang="en-US" sz="2200" i="1" dirty="0">
                <a:solidFill>
                  <a:schemeClr val="accent1"/>
                </a:solidFill>
              </a:rPr>
              <a:t>“Seven”</a:t>
            </a:r>
            <a:r>
              <a:rPr lang="en-US" altLang="en-US" sz="2200" dirty="0"/>
              <a:t> </a:t>
            </a:r>
            <a:r>
              <a:rPr lang="en-US" altLang="en-US" sz="2200" b="1" i="1" dirty="0"/>
              <a:t>figuratively</a:t>
            </a:r>
            <a:r>
              <a:rPr lang="en-US" altLang="en-US" sz="2200" dirty="0"/>
              <a:t> represents divine completion, perfection (</a:t>
            </a:r>
            <a:r>
              <a:rPr lang="en-US" altLang="en-US" sz="2200" b="1" dirty="0">
                <a:solidFill>
                  <a:schemeClr val="accent1"/>
                </a:solidFill>
              </a:rPr>
              <a:t>Gn. 1:30-2:3</a:t>
            </a:r>
            <a:r>
              <a:rPr lang="en-US" altLang="en-US" sz="2200" dirty="0"/>
              <a:t>)</a:t>
            </a:r>
          </a:p>
          <a:p>
            <a:pPr>
              <a:spcBef>
                <a:spcPts val="300"/>
              </a:spcBef>
            </a:pPr>
            <a:r>
              <a:rPr lang="en-US" altLang="en-US" sz="2200" dirty="0"/>
              <a:t>Pillars support a house; therefore, a </a:t>
            </a:r>
            <a:r>
              <a:rPr lang="en-US" altLang="en-US" sz="2200" b="1" i="1" dirty="0"/>
              <a:t>perfectly</a:t>
            </a:r>
            <a:r>
              <a:rPr lang="en-US" altLang="en-US" sz="2200" dirty="0"/>
              <a:t>, </a:t>
            </a:r>
            <a:r>
              <a:rPr lang="en-US" altLang="en-US" sz="2200" b="1" i="1" dirty="0"/>
              <a:t>divinely</a:t>
            </a:r>
            <a:r>
              <a:rPr lang="en-US" altLang="en-US" sz="2200" dirty="0"/>
              <a:t> supported house.</a:t>
            </a:r>
          </a:p>
          <a:p>
            <a:pPr>
              <a:spcBef>
                <a:spcPts val="300"/>
              </a:spcBef>
            </a:pPr>
            <a:r>
              <a:rPr lang="en-US" altLang="en-US" sz="2200" dirty="0"/>
              <a:t>Wisdom has done everything required to provide the </a:t>
            </a:r>
            <a:r>
              <a:rPr lang="en-US" altLang="en-US" sz="2200" b="1" i="1" dirty="0"/>
              <a:t>perfect</a:t>
            </a:r>
            <a:r>
              <a:rPr lang="en-US" altLang="en-US" sz="2200" dirty="0"/>
              <a:t> feast – </a:t>
            </a:r>
            <a:r>
              <a:rPr lang="en-US" altLang="en-US" sz="2200" b="1" i="1" dirty="0"/>
              <a:t>for us</a:t>
            </a:r>
            <a:r>
              <a:rPr lang="en-US" altLang="en-US" sz="2200" dirty="0"/>
              <a:t>!</a:t>
            </a:r>
          </a:p>
          <a:p>
            <a:pPr>
              <a:spcBef>
                <a:spcPts val="300"/>
              </a:spcBef>
            </a:pPr>
            <a:r>
              <a:rPr lang="en-US" altLang="en-US" sz="2200" dirty="0"/>
              <a:t>She is </a:t>
            </a:r>
            <a:r>
              <a:rPr lang="en-US" altLang="en-US" sz="2200" b="1" i="1" dirty="0"/>
              <a:t>ready</a:t>
            </a:r>
            <a:r>
              <a:rPr lang="en-US" altLang="en-US" sz="2200" dirty="0"/>
              <a:t> – only waiting on us.</a:t>
            </a:r>
          </a:p>
        </p:txBody>
      </p:sp>
    </p:spTree>
    <p:extLst>
      <p:ext uri="{BB962C8B-B14F-4D97-AF65-F5344CB8AC3E}">
        <p14:creationId xmlns:p14="http://schemas.microsoft.com/office/powerpoint/2010/main" val="113162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fade">
                                      <p:cBhvr>
                                        <p:cTn id="27" dur="500"/>
                                        <p:tgtEl>
                                          <p:spTgt spid="1024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9219">
                                            <p:txEl>
                                              <p:pRg st="5" end="5"/>
                                            </p:txEl>
                                          </p:spTgt>
                                        </p:tgtEl>
                                        <p:attrNameLst>
                                          <p:attrName>style.visibility</p:attrName>
                                        </p:attrNameLst>
                                      </p:cBhvr>
                                      <p:to>
                                        <p:strVal val="visible"/>
                                      </p:to>
                                    </p:set>
                                    <p:animEffect transition="in" filter="fade">
                                      <p:cBhvr>
                                        <p:cTn id="35"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Repentance</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2"/>
            </a:pPr>
            <a:r>
              <a:rPr lang="en-US" sz="2200" dirty="0"/>
              <a:t>What is wisdom’s invitation?  Whom does she invite?</a:t>
            </a:r>
          </a:p>
          <a:p>
            <a:pPr marL="0" lvl="0" indent="0">
              <a:spcBef>
                <a:spcPts val="300"/>
              </a:spcBef>
              <a:buNone/>
            </a:pPr>
            <a:r>
              <a:rPr lang="en-US" sz="2200" i="1" dirty="0">
                <a:solidFill>
                  <a:schemeClr val="accent1"/>
                </a:solidFill>
              </a:rPr>
              <a:t>“</a:t>
            </a:r>
            <a:r>
              <a:rPr lang="en-US" sz="2200" b="1" i="1" dirty="0">
                <a:solidFill>
                  <a:schemeClr val="accent1"/>
                </a:solidFill>
              </a:rPr>
              <a:t>Whoever is simple</a:t>
            </a:r>
            <a:r>
              <a:rPr lang="en-US" sz="2200" i="1" dirty="0">
                <a:solidFill>
                  <a:schemeClr val="accent1"/>
                </a:solidFill>
              </a:rPr>
              <a:t>, let him turn in here!” As for </a:t>
            </a:r>
            <a:r>
              <a:rPr lang="en-US" sz="2200" b="1" i="1" dirty="0">
                <a:solidFill>
                  <a:schemeClr val="accent1"/>
                </a:solidFill>
              </a:rPr>
              <a:t>him who lacks understanding</a:t>
            </a:r>
            <a:r>
              <a:rPr lang="en-US" sz="2200" i="1" dirty="0">
                <a:solidFill>
                  <a:schemeClr val="accent1"/>
                </a:solidFill>
              </a:rPr>
              <a:t>, she says to him, “Come, eat of my bread And drink of the wine I have mixed.  </a:t>
            </a:r>
            <a:r>
              <a:rPr lang="en-US" sz="2200" b="1" i="1" u="sng" dirty="0">
                <a:solidFill>
                  <a:schemeClr val="accent1"/>
                </a:solidFill>
              </a:rPr>
              <a:t>Forsake foolishness</a:t>
            </a:r>
            <a:r>
              <a:rPr lang="en-US" sz="2200" b="1" i="1" dirty="0">
                <a:solidFill>
                  <a:schemeClr val="accent1"/>
                </a:solidFill>
              </a:rPr>
              <a:t> and </a:t>
            </a:r>
            <a:r>
              <a:rPr lang="en-US" sz="2200" b="1" i="1" u="sng" dirty="0">
                <a:solidFill>
                  <a:schemeClr val="accent1"/>
                </a:solidFill>
              </a:rPr>
              <a:t>live</a:t>
            </a:r>
            <a:r>
              <a:rPr lang="en-US" sz="2200" i="1" dirty="0">
                <a:solidFill>
                  <a:schemeClr val="accent1"/>
                </a:solidFill>
              </a:rPr>
              <a:t>, And </a:t>
            </a:r>
            <a:r>
              <a:rPr lang="en-US" sz="2200" b="1" i="1" dirty="0">
                <a:solidFill>
                  <a:schemeClr val="accent1"/>
                </a:solidFill>
              </a:rPr>
              <a:t>go in the way of understanding</a:t>
            </a:r>
            <a:r>
              <a:rPr lang="en-US" sz="2200" i="1" dirty="0">
                <a:solidFill>
                  <a:schemeClr val="accent1"/>
                </a:solidFill>
              </a:rPr>
              <a:t>.” </a:t>
            </a:r>
            <a:r>
              <a:rPr lang="en-US" sz="2200" dirty="0"/>
              <a:t>(</a:t>
            </a:r>
            <a:r>
              <a:rPr lang="en-US" sz="2200" b="1" dirty="0">
                <a:solidFill>
                  <a:schemeClr val="accent1"/>
                </a:solidFill>
              </a:rPr>
              <a:t>9:4-6</a:t>
            </a:r>
            <a:r>
              <a:rPr lang="en-US" sz="2200" dirty="0"/>
              <a:t>)</a:t>
            </a:r>
          </a:p>
          <a:p>
            <a:pPr>
              <a:spcBef>
                <a:spcPts val="300"/>
              </a:spcBef>
            </a:pPr>
            <a:r>
              <a:rPr lang="en-US" altLang="en-US" sz="2200" dirty="0"/>
              <a:t>She invites the simple, those without understanding.</a:t>
            </a:r>
          </a:p>
          <a:p>
            <a:pPr>
              <a:spcBef>
                <a:spcPts val="300"/>
              </a:spcBef>
            </a:pPr>
            <a:r>
              <a:rPr lang="en-US" altLang="en-US" sz="2200" dirty="0"/>
              <a:t>She invites them to wisdom – correction, repentance, and life!</a:t>
            </a:r>
          </a:p>
        </p:txBody>
      </p:sp>
    </p:spTree>
    <p:extLst>
      <p:ext uri="{BB962C8B-B14F-4D97-AF65-F5344CB8AC3E}">
        <p14:creationId xmlns:p14="http://schemas.microsoft.com/office/powerpoint/2010/main" val="18791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fade">
                                      <p:cBhvr>
                                        <p:cTn id="22" dur="500"/>
                                        <p:tgtEl>
                                          <p:spTgt spid="1024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Folly of Correcting a Fool</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3"/>
            </a:pPr>
            <a:r>
              <a:rPr lang="en-US" sz="2200" dirty="0"/>
              <a:t>What is the difference between the </a:t>
            </a:r>
            <a:r>
              <a:rPr lang="en-US" sz="2200" i="1" dirty="0">
                <a:solidFill>
                  <a:schemeClr val="accent1"/>
                </a:solidFill>
              </a:rPr>
              <a:t>“wise”</a:t>
            </a:r>
            <a:r>
              <a:rPr lang="en-US" sz="2200" dirty="0"/>
              <a:t>, </a:t>
            </a:r>
            <a:r>
              <a:rPr lang="en-US" sz="2200" i="1" dirty="0">
                <a:solidFill>
                  <a:schemeClr val="accent1"/>
                </a:solidFill>
              </a:rPr>
              <a:t>“just”</a:t>
            </a:r>
            <a:r>
              <a:rPr lang="en-US" sz="2200" dirty="0"/>
              <a:t> man and the </a:t>
            </a:r>
            <a:r>
              <a:rPr lang="en-US" sz="2200" i="1" dirty="0">
                <a:solidFill>
                  <a:schemeClr val="accent1"/>
                </a:solidFill>
              </a:rPr>
              <a:t>“scoffer”</a:t>
            </a:r>
            <a:r>
              <a:rPr lang="en-US" sz="2200" dirty="0"/>
              <a:t>, the </a:t>
            </a:r>
            <a:r>
              <a:rPr lang="en-US" sz="2200" i="1" dirty="0">
                <a:solidFill>
                  <a:schemeClr val="accent1"/>
                </a:solidFill>
              </a:rPr>
              <a:t>“wicked”</a:t>
            </a:r>
            <a:r>
              <a:rPr lang="en-US" sz="2200" dirty="0"/>
              <a:t> man?  How does that relate to her invitation and apply to us?</a:t>
            </a:r>
          </a:p>
          <a:p>
            <a:pPr marL="0" lvl="0" indent="0">
              <a:spcBef>
                <a:spcPts val="0"/>
              </a:spcBef>
              <a:buNone/>
            </a:pPr>
            <a:r>
              <a:rPr lang="en-US" sz="2200" i="1" dirty="0">
                <a:solidFill>
                  <a:schemeClr val="accent1"/>
                </a:solidFill>
              </a:rPr>
              <a:t>He who corrects a scoffer </a:t>
            </a:r>
            <a:r>
              <a:rPr lang="en-US" sz="2200" b="1" i="1" dirty="0">
                <a:solidFill>
                  <a:schemeClr val="accent1"/>
                </a:solidFill>
              </a:rPr>
              <a:t>gets shame for himself</a:t>
            </a:r>
            <a:r>
              <a:rPr lang="en-US" sz="2200" i="1" dirty="0">
                <a:solidFill>
                  <a:schemeClr val="accent1"/>
                </a:solidFill>
              </a:rPr>
              <a:t>, And he who rebukes a wicked man </a:t>
            </a:r>
            <a:r>
              <a:rPr lang="en-US" sz="2200" b="1" i="1" dirty="0">
                <a:solidFill>
                  <a:schemeClr val="accent1"/>
                </a:solidFill>
              </a:rPr>
              <a:t>only harms himself</a:t>
            </a:r>
            <a:r>
              <a:rPr lang="en-US" sz="2200" i="1" dirty="0">
                <a:solidFill>
                  <a:schemeClr val="accent1"/>
                </a:solidFill>
              </a:rPr>
              <a:t>.  </a:t>
            </a:r>
            <a:r>
              <a:rPr lang="en-US" sz="2200" b="1" i="1" dirty="0">
                <a:solidFill>
                  <a:schemeClr val="accent1"/>
                </a:solidFill>
              </a:rPr>
              <a:t>Do </a:t>
            </a:r>
            <a:r>
              <a:rPr lang="en-US" sz="2200" b="1" i="1" u="sng" dirty="0">
                <a:solidFill>
                  <a:schemeClr val="accent1"/>
                </a:solidFill>
              </a:rPr>
              <a:t>not</a:t>
            </a:r>
            <a:r>
              <a:rPr lang="en-US" sz="2200" b="1" i="1" dirty="0">
                <a:solidFill>
                  <a:schemeClr val="accent1"/>
                </a:solidFill>
              </a:rPr>
              <a:t> correct a scoffer, lest he hate you</a:t>
            </a:r>
            <a:r>
              <a:rPr lang="en-US" sz="2200" i="1" dirty="0">
                <a:solidFill>
                  <a:schemeClr val="accent1"/>
                </a:solidFill>
              </a:rPr>
              <a:t>; Rebuke a wise man, and </a:t>
            </a:r>
            <a:r>
              <a:rPr lang="en-US" sz="2200" b="1" i="1" dirty="0">
                <a:solidFill>
                  <a:schemeClr val="accent1"/>
                </a:solidFill>
              </a:rPr>
              <a:t>he will </a:t>
            </a:r>
            <a:r>
              <a:rPr lang="en-US" sz="2200" b="1" i="1" u="sng" dirty="0">
                <a:solidFill>
                  <a:schemeClr val="accent1"/>
                </a:solidFill>
              </a:rPr>
              <a:t>love</a:t>
            </a:r>
            <a:r>
              <a:rPr lang="en-US" sz="2200" b="1" i="1" dirty="0">
                <a:solidFill>
                  <a:schemeClr val="accent1"/>
                </a:solidFill>
              </a:rPr>
              <a:t> you</a:t>
            </a:r>
            <a:r>
              <a:rPr lang="en-US" sz="2200" i="1" dirty="0">
                <a:solidFill>
                  <a:schemeClr val="accent1"/>
                </a:solidFill>
              </a:rPr>
              <a:t>.  Give instruction to a wise man, and </a:t>
            </a:r>
            <a:r>
              <a:rPr lang="en-US" sz="2200" b="1" i="1" dirty="0">
                <a:solidFill>
                  <a:schemeClr val="accent1"/>
                </a:solidFill>
              </a:rPr>
              <a:t>he will be still wiser</a:t>
            </a:r>
            <a:r>
              <a:rPr lang="en-US" sz="2200" i="1" dirty="0">
                <a:solidFill>
                  <a:schemeClr val="accent1"/>
                </a:solidFill>
              </a:rPr>
              <a:t>; Teach a just man, and </a:t>
            </a:r>
            <a:r>
              <a:rPr lang="en-US" sz="2200" b="1" i="1" dirty="0">
                <a:solidFill>
                  <a:schemeClr val="accent1"/>
                </a:solidFill>
              </a:rPr>
              <a:t>he will increase in learning</a:t>
            </a:r>
            <a:r>
              <a:rPr lang="en-US" sz="2200" i="1" dirty="0">
                <a:solidFill>
                  <a:schemeClr val="accent1"/>
                </a:solidFill>
              </a:rPr>
              <a:t>. </a:t>
            </a:r>
            <a:r>
              <a:rPr lang="en-US" sz="2200" dirty="0"/>
              <a:t>(</a:t>
            </a:r>
            <a:r>
              <a:rPr lang="en-US" sz="2200" b="1" dirty="0">
                <a:solidFill>
                  <a:schemeClr val="accent1"/>
                </a:solidFill>
              </a:rPr>
              <a:t>9:7-9</a:t>
            </a:r>
            <a:r>
              <a:rPr lang="en-US" sz="2200" dirty="0"/>
              <a:t>)</a:t>
            </a:r>
          </a:p>
          <a:p>
            <a:pPr>
              <a:spcBef>
                <a:spcPts val="0"/>
              </a:spcBef>
            </a:pPr>
            <a:r>
              <a:rPr lang="en-US" altLang="en-US" sz="2200" dirty="0"/>
              <a:t>Recognize the distinction, and do not waste your advice where unwanted:</a:t>
            </a:r>
          </a:p>
          <a:p>
            <a:pPr marL="0" indent="0">
              <a:spcBef>
                <a:spcPts val="0"/>
              </a:spcBef>
              <a:buNone/>
            </a:pPr>
            <a:r>
              <a:rPr lang="en-US" altLang="en-US" sz="2200" i="1" dirty="0">
                <a:solidFill>
                  <a:schemeClr val="accent1"/>
                </a:solidFill>
              </a:rPr>
              <a:t>“</a:t>
            </a:r>
            <a:r>
              <a:rPr lang="en-US" altLang="en-US" sz="2200" b="1" i="1" dirty="0">
                <a:solidFill>
                  <a:schemeClr val="accent1"/>
                </a:solidFill>
              </a:rPr>
              <a:t>Do </a:t>
            </a:r>
            <a:r>
              <a:rPr lang="en-US" altLang="en-US" sz="2200" b="1" i="1" u="sng" dirty="0">
                <a:solidFill>
                  <a:schemeClr val="accent1"/>
                </a:solidFill>
              </a:rPr>
              <a:t>not</a:t>
            </a:r>
            <a:r>
              <a:rPr lang="en-US" altLang="en-US" sz="2200" b="1" i="1" dirty="0">
                <a:solidFill>
                  <a:schemeClr val="accent1"/>
                </a:solidFill>
              </a:rPr>
              <a:t> give </a:t>
            </a:r>
            <a:r>
              <a:rPr lang="en-US" altLang="en-US" sz="2200" i="1" dirty="0">
                <a:solidFill>
                  <a:schemeClr val="accent1"/>
                </a:solidFill>
              </a:rPr>
              <a:t>what is holy </a:t>
            </a:r>
            <a:r>
              <a:rPr lang="en-US" altLang="en-US" sz="2200" b="1" i="1" dirty="0">
                <a:solidFill>
                  <a:schemeClr val="accent1"/>
                </a:solidFill>
              </a:rPr>
              <a:t>to the dogs</a:t>
            </a:r>
            <a:r>
              <a:rPr lang="en-US" altLang="en-US" sz="2200" i="1" dirty="0">
                <a:solidFill>
                  <a:schemeClr val="accent1"/>
                </a:solidFill>
              </a:rPr>
              <a:t>; </a:t>
            </a:r>
            <a:r>
              <a:rPr lang="en-US" altLang="en-US" sz="2200" b="1" i="1" u="sng" dirty="0">
                <a:solidFill>
                  <a:schemeClr val="accent1"/>
                </a:solidFill>
              </a:rPr>
              <a:t>nor</a:t>
            </a:r>
            <a:r>
              <a:rPr lang="en-US" altLang="en-US" sz="2200" b="1" i="1" dirty="0">
                <a:solidFill>
                  <a:schemeClr val="accent1"/>
                </a:solidFill>
              </a:rPr>
              <a:t> cast your pearls before swine</a:t>
            </a:r>
            <a:r>
              <a:rPr lang="en-US" altLang="en-US" sz="2200" i="1" dirty="0">
                <a:solidFill>
                  <a:schemeClr val="accent1"/>
                </a:solidFill>
              </a:rPr>
              <a:t>, lest they </a:t>
            </a:r>
            <a:r>
              <a:rPr lang="en-US" altLang="en-US" sz="2200" b="1" i="1" dirty="0">
                <a:solidFill>
                  <a:schemeClr val="accent1"/>
                </a:solidFill>
              </a:rPr>
              <a:t>trample them under their feet, and </a:t>
            </a:r>
            <a:r>
              <a:rPr lang="en-US" altLang="en-US" sz="2200" b="1" i="1" u="sng" dirty="0">
                <a:solidFill>
                  <a:schemeClr val="accent1"/>
                </a:solidFill>
              </a:rPr>
              <a:t>turn and tear you</a:t>
            </a:r>
            <a:r>
              <a:rPr lang="en-US" altLang="en-US" sz="2200" b="1" i="1" dirty="0">
                <a:solidFill>
                  <a:schemeClr val="accent1"/>
                </a:solidFill>
              </a:rPr>
              <a:t> in pieces</a:t>
            </a:r>
            <a:r>
              <a:rPr lang="en-US" altLang="en-US" sz="2200" i="1" dirty="0">
                <a:solidFill>
                  <a:schemeClr val="accent1"/>
                </a:solidFill>
              </a:rPr>
              <a:t>.”</a:t>
            </a:r>
            <a:r>
              <a:rPr lang="en-US" altLang="en-US" sz="2200" dirty="0"/>
              <a:t> (</a:t>
            </a:r>
            <a:r>
              <a:rPr lang="en-US" altLang="en-US" sz="2200" b="1" dirty="0">
                <a:solidFill>
                  <a:schemeClr val="accent1"/>
                </a:solidFill>
              </a:rPr>
              <a:t>Matthew 7:6</a:t>
            </a:r>
            <a:r>
              <a:rPr lang="en-US" altLang="en-US" sz="2200" dirty="0"/>
              <a:t>)</a:t>
            </a:r>
          </a:p>
          <a:p>
            <a:pPr>
              <a:spcBef>
                <a:spcPts val="0"/>
              </a:spcBef>
            </a:pPr>
            <a:r>
              <a:rPr lang="en-US" altLang="en-US" sz="2200" dirty="0"/>
              <a:t>Don’t judge harshly prematurely to the same judgment from God (</a:t>
            </a:r>
            <a:r>
              <a:rPr lang="en-US" altLang="en-US" sz="2200" b="1" dirty="0">
                <a:solidFill>
                  <a:schemeClr val="accent1"/>
                </a:solidFill>
              </a:rPr>
              <a:t>Mt.7:1-5</a:t>
            </a:r>
            <a:r>
              <a:rPr lang="en-US" altLang="en-US" sz="2200" dirty="0"/>
              <a:t>).</a:t>
            </a:r>
          </a:p>
        </p:txBody>
      </p:sp>
    </p:spTree>
    <p:extLst>
      <p:ext uri="{BB962C8B-B14F-4D97-AF65-F5344CB8AC3E}">
        <p14:creationId xmlns:p14="http://schemas.microsoft.com/office/powerpoint/2010/main" val="4232745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altLang="en-US" dirty="0"/>
              <a:t>Do You Receive Correction Well?</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3"/>
            </a:pPr>
            <a:r>
              <a:rPr lang="en-US" sz="2200" dirty="0"/>
              <a:t>What is the difference between the </a:t>
            </a:r>
            <a:r>
              <a:rPr lang="en-US" sz="2200" i="1" dirty="0">
                <a:solidFill>
                  <a:schemeClr val="accent1"/>
                </a:solidFill>
              </a:rPr>
              <a:t>“wise”</a:t>
            </a:r>
            <a:r>
              <a:rPr lang="en-US" sz="2200" dirty="0"/>
              <a:t>, </a:t>
            </a:r>
            <a:r>
              <a:rPr lang="en-US" sz="2200" i="1" dirty="0">
                <a:solidFill>
                  <a:schemeClr val="accent1"/>
                </a:solidFill>
              </a:rPr>
              <a:t>“just”</a:t>
            </a:r>
            <a:r>
              <a:rPr lang="en-US" sz="2200" dirty="0"/>
              <a:t> man and the </a:t>
            </a:r>
            <a:r>
              <a:rPr lang="en-US" sz="2200" i="1" dirty="0">
                <a:solidFill>
                  <a:schemeClr val="accent1"/>
                </a:solidFill>
              </a:rPr>
              <a:t>“scoffer”</a:t>
            </a:r>
            <a:r>
              <a:rPr lang="en-US" sz="2200" dirty="0"/>
              <a:t>, the </a:t>
            </a:r>
            <a:r>
              <a:rPr lang="en-US" sz="2200" i="1" dirty="0">
                <a:solidFill>
                  <a:schemeClr val="accent1"/>
                </a:solidFill>
              </a:rPr>
              <a:t>“wicked”</a:t>
            </a:r>
            <a:r>
              <a:rPr lang="en-US" sz="2200" dirty="0"/>
              <a:t> man?  How does that relate to her invitation and apply to us?</a:t>
            </a:r>
          </a:p>
          <a:p>
            <a:pPr marL="0" lvl="0" indent="0">
              <a:spcBef>
                <a:spcPts val="0"/>
              </a:spcBef>
              <a:buNone/>
            </a:pPr>
            <a:r>
              <a:rPr lang="en-US" sz="2200" i="1" dirty="0">
                <a:solidFill>
                  <a:schemeClr val="accent1"/>
                </a:solidFill>
              </a:rPr>
              <a:t>He who corrects a scoffer gets shame for himself, And he who rebukes a wicked man only harms himself.  Do not correct a scoffer, lest he hate you; Rebuke a wise man, and </a:t>
            </a:r>
            <a:r>
              <a:rPr lang="en-US" sz="2200" b="1" i="1" dirty="0">
                <a:solidFill>
                  <a:schemeClr val="accent1"/>
                </a:solidFill>
              </a:rPr>
              <a:t>he will </a:t>
            </a:r>
            <a:r>
              <a:rPr lang="en-US" sz="2200" b="1" i="1" u="sng" dirty="0">
                <a:solidFill>
                  <a:schemeClr val="accent1"/>
                </a:solidFill>
              </a:rPr>
              <a:t>love</a:t>
            </a:r>
            <a:r>
              <a:rPr lang="en-US" sz="2200" b="1" i="1" dirty="0">
                <a:solidFill>
                  <a:schemeClr val="accent1"/>
                </a:solidFill>
              </a:rPr>
              <a:t> you</a:t>
            </a:r>
            <a:r>
              <a:rPr lang="en-US" sz="2200" i="1" dirty="0">
                <a:solidFill>
                  <a:schemeClr val="accent1"/>
                </a:solidFill>
              </a:rPr>
              <a:t>.  Give instruction to a wise man, and </a:t>
            </a:r>
            <a:r>
              <a:rPr lang="en-US" sz="2200" b="1" i="1" dirty="0">
                <a:solidFill>
                  <a:schemeClr val="accent1"/>
                </a:solidFill>
              </a:rPr>
              <a:t>he will be still </a:t>
            </a:r>
            <a:r>
              <a:rPr lang="en-US" sz="2200" b="1" i="1" u="sng" dirty="0">
                <a:solidFill>
                  <a:schemeClr val="accent1"/>
                </a:solidFill>
              </a:rPr>
              <a:t>wiser</a:t>
            </a:r>
            <a:r>
              <a:rPr lang="en-US" sz="2200" i="1" dirty="0">
                <a:solidFill>
                  <a:schemeClr val="accent1"/>
                </a:solidFill>
              </a:rPr>
              <a:t>; Teach a just man, and </a:t>
            </a:r>
            <a:r>
              <a:rPr lang="en-US" sz="2200" b="1" i="1" dirty="0">
                <a:solidFill>
                  <a:schemeClr val="accent1"/>
                </a:solidFill>
              </a:rPr>
              <a:t>he will </a:t>
            </a:r>
            <a:r>
              <a:rPr lang="en-US" sz="2200" b="1" i="1" u="sng" dirty="0">
                <a:solidFill>
                  <a:schemeClr val="accent1"/>
                </a:solidFill>
              </a:rPr>
              <a:t>increase in learning</a:t>
            </a:r>
            <a:r>
              <a:rPr lang="en-US" sz="2200" i="1" dirty="0">
                <a:solidFill>
                  <a:schemeClr val="accent1"/>
                </a:solidFill>
              </a:rPr>
              <a:t>. </a:t>
            </a:r>
            <a:r>
              <a:rPr lang="en-US" sz="2200" dirty="0"/>
              <a:t>(</a:t>
            </a:r>
            <a:r>
              <a:rPr lang="en-US" sz="2200" b="1" dirty="0">
                <a:solidFill>
                  <a:schemeClr val="accent1"/>
                </a:solidFill>
              </a:rPr>
              <a:t>9:7-9</a:t>
            </a:r>
            <a:r>
              <a:rPr lang="en-US" sz="2200" dirty="0"/>
              <a:t>)</a:t>
            </a:r>
          </a:p>
          <a:p>
            <a:pPr>
              <a:spcBef>
                <a:spcPts val="0"/>
              </a:spcBef>
            </a:pPr>
            <a:r>
              <a:rPr lang="en-US" altLang="en-US" sz="2200" dirty="0"/>
              <a:t>Are </a:t>
            </a:r>
            <a:r>
              <a:rPr lang="en-US" altLang="en-US" sz="2200" b="1" i="1" dirty="0"/>
              <a:t>you</a:t>
            </a:r>
            <a:r>
              <a:rPr lang="en-US" altLang="en-US" sz="2200" dirty="0"/>
              <a:t> wise and just, or a scoffer and wicked?  </a:t>
            </a:r>
          </a:p>
          <a:p>
            <a:pPr>
              <a:spcBef>
                <a:spcPts val="0"/>
              </a:spcBef>
            </a:pPr>
            <a:r>
              <a:rPr lang="en-US" altLang="en-US" sz="2200" dirty="0"/>
              <a:t>Will </a:t>
            </a:r>
            <a:r>
              <a:rPr lang="en-US" altLang="en-US" sz="2200" b="1" i="1" dirty="0"/>
              <a:t>you</a:t>
            </a:r>
            <a:r>
              <a:rPr lang="en-US" altLang="en-US" sz="2200" dirty="0"/>
              <a:t> receive wisdom’s correction and accept her invitation?</a:t>
            </a:r>
          </a:p>
          <a:p>
            <a:pPr>
              <a:spcBef>
                <a:spcPts val="0"/>
              </a:spcBef>
            </a:pPr>
            <a:r>
              <a:rPr lang="en-US" altLang="en-US" sz="2200" dirty="0"/>
              <a:t>Your reaction to correction – how well you receive it and implement it – determines who you truly are.</a:t>
            </a:r>
          </a:p>
        </p:txBody>
      </p:sp>
    </p:spTree>
    <p:extLst>
      <p:ext uri="{BB962C8B-B14F-4D97-AF65-F5344CB8AC3E}">
        <p14:creationId xmlns:p14="http://schemas.microsoft.com/office/powerpoint/2010/main" val="1410112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fade">
                                      <p:cBhvr>
                                        <p:cTn id="15" dur="500"/>
                                        <p:tgtEl>
                                          <p:spTgt spid="921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19">
                                            <p:txEl>
                                              <p:pRg st="4" end="4"/>
                                            </p:txEl>
                                          </p:spTgt>
                                        </p:tgtEl>
                                        <p:attrNameLst>
                                          <p:attrName>style.visibility</p:attrName>
                                        </p:attrNameLst>
                                      </p:cBhvr>
                                      <p:to>
                                        <p:strVal val="visible"/>
                                      </p:to>
                                    </p:set>
                                    <p:animEffect transition="in" filter="fade">
                                      <p:cBhvr>
                                        <p:cTn id="2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Wisdom’s Foundation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4"/>
            </a:pPr>
            <a:r>
              <a:rPr lang="en-US" sz="2200" dirty="0"/>
              <a:t>What is the foundation of </a:t>
            </a:r>
            <a:r>
              <a:rPr lang="en-US" sz="2200" i="1" dirty="0">
                <a:solidFill>
                  <a:schemeClr val="accent1"/>
                </a:solidFill>
              </a:rPr>
              <a:t>“wisdom”</a:t>
            </a:r>
            <a:r>
              <a:rPr lang="en-US" sz="2200" dirty="0"/>
              <a:t> and </a:t>
            </a:r>
            <a:r>
              <a:rPr lang="en-US" sz="2200" i="1" dirty="0">
                <a:solidFill>
                  <a:schemeClr val="accent1"/>
                </a:solidFill>
              </a:rPr>
              <a:t>“understanding”</a:t>
            </a:r>
            <a:r>
              <a:rPr lang="en-US" sz="2200" dirty="0"/>
              <a:t>?  Why?</a:t>
            </a:r>
          </a:p>
          <a:p>
            <a:pPr marL="0" lvl="0" indent="0">
              <a:spcBef>
                <a:spcPts val="0"/>
              </a:spcBef>
              <a:buNone/>
            </a:pPr>
            <a:r>
              <a:rPr lang="en-US" sz="2200" i="1" dirty="0">
                <a:solidFill>
                  <a:schemeClr val="accent1"/>
                </a:solidFill>
              </a:rPr>
              <a:t>“</a:t>
            </a:r>
            <a:r>
              <a:rPr lang="en-US" sz="2200" b="1" i="1" dirty="0">
                <a:solidFill>
                  <a:schemeClr val="accent1"/>
                </a:solidFill>
              </a:rPr>
              <a:t>The </a:t>
            </a:r>
            <a:r>
              <a:rPr lang="en-US" sz="2200" b="1" i="1" u="sng" dirty="0">
                <a:solidFill>
                  <a:schemeClr val="accent1"/>
                </a:solidFill>
              </a:rPr>
              <a:t>fear of the LORD</a:t>
            </a:r>
            <a:r>
              <a:rPr lang="en-US" sz="2200" b="1" i="1" dirty="0">
                <a:solidFill>
                  <a:schemeClr val="accent1"/>
                </a:solidFill>
              </a:rPr>
              <a:t> is the beginning of wisdom</a:t>
            </a:r>
            <a:r>
              <a:rPr lang="en-US" sz="2200" i="1" dirty="0">
                <a:solidFill>
                  <a:schemeClr val="accent1"/>
                </a:solidFill>
              </a:rPr>
              <a:t>, And </a:t>
            </a:r>
            <a:r>
              <a:rPr lang="en-US" sz="2200" b="1" i="1" dirty="0">
                <a:solidFill>
                  <a:schemeClr val="accent1"/>
                </a:solidFill>
              </a:rPr>
              <a:t>the </a:t>
            </a:r>
            <a:r>
              <a:rPr lang="en-US" sz="2200" b="1" i="1" u="sng" dirty="0">
                <a:solidFill>
                  <a:schemeClr val="accent1"/>
                </a:solidFill>
              </a:rPr>
              <a:t>knowledge of the Holy One</a:t>
            </a:r>
            <a:r>
              <a:rPr lang="en-US" sz="2200" b="1" i="1" dirty="0">
                <a:solidFill>
                  <a:schemeClr val="accent1"/>
                </a:solidFill>
              </a:rPr>
              <a:t> is understanding</a:t>
            </a:r>
            <a:r>
              <a:rPr lang="en-US" sz="2200" i="1" dirty="0">
                <a:solidFill>
                  <a:schemeClr val="accent1"/>
                </a:solidFill>
              </a:rPr>
              <a:t>.  For by me your days will be multiplied, And years of life will be added to you.  </a:t>
            </a:r>
            <a:r>
              <a:rPr lang="en-US" sz="2200" b="1" i="1" dirty="0">
                <a:solidFill>
                  <a:schemeClr val="accent1"/>
                </a:solidFill>
              </a:rPr>
              <a:t>If you are wise, you are wise </a:t>
            </a:r>
            <a:r>
              <a:rPr lang="en-US" sz="2200" b="1" i="1" u="sng" dirty="0">
                <a:solidFill>
                  <a:schemeClr val="accent1"/>
                </a:solidFill>
              </a:rPr>
              <a:t>for yourself</a:t>
            </a:r>
            <a:r>
              <a:rPr lang="en-US" sz="2200" i="1" dirty="0">
                <a:solidFill>
                  <a:schemeClr val="accent1"/>
                </a:solidFill>
              </a:rPr>
              <a:t>, And </a:t>
            </a:r>
            <a:r>
              <a:rPr lang="en-US" sz="2200" b="1" i="1" dirty="0">
                <a:solidFill>
                  <a:schemeClr val="accent1"/>
                </a:solidFill>
              </a:rPr>
              <a:t>if you scoff, you will </a:t>
            </a:r>
            <a:r>
              <a:rPr lang="en-US" sz="2200" b="1" i="1" u="sng" dirty="0">
                <a:solidFill>
                  <a:schemeClr val="accent1"/>
                </a:solidFill>
              </a:rPr>
              <a:t>bear it alone</a:t>
            </a:r>
            <a:r>
              <a:rPr lang="en-US" sz="2200" i="1" dirty="0">
                <a:solidFill>
                  <a:schemeClr val="accent1"/>
                </a:solidFill>
              </a:rPr>
              <a:t>.” </a:t>
            </a:r>
            <a:r>
              <a:rPr lang="en-US" sz="2200" dirty="0"/>
              <a:t>(</a:t>
            </a:r>
            <a:r>
              <a:rPr lang="en-US" sz="2200" b="1" dirty="0">
                <a:solidFill>
                  <a:schemeClr val="accent1"/>
                </a:solidFill>
              </a:rPr>
              <a:t>9:10-12</a:t>
            </a:r>
            <a:r>
              <a:rPr lang="en-US" sz="2200" dirty="0"/>
              <a:t>)</a:t>
            </a:r>
          </a:p>
          <a:p>
            <a:pPr>
              <a:spcBef>
                <a:spcPts val="0"/>
              </a:spcBef>
            </a:pPr>
            <a:r>
              <a:rPr lang="en-US" altLang="en-US" sz="2200" dirty="0"/>
              <a:t>Only </a:t>
            </a:r>
            <a:r>
              <a:rPr lang="en-US" altLang="en-US" sz="2200" b="1" i="1" dirty="0"/>
              <a:t>some</a:t>
            </a:r>
            <a:r>
              <a:rPr lang="en-US" altLang="en-US" sz="2200" dirty="0"/>
              <a:t> wisdom can be learned from </a:t>
            </a:r>
            <a:r>
              <a:rPr lang="en-US" altLang="en-US" sz="2200" b="1" i="1" dirty="0"/>
              <a:t>experience</a:t>
            </a:r>
            <a:r>
              <a:rPr lang="en-US" altLang="en-US" sz="2200" dirty="0"/>
              <a:t>, learning from living.</a:t>
            </a:r>
          </a:p>
          <a:p>
            <a:pPr>
              <a:spcBef>
                <a:spcPts val="0"/>
              </a:spcBef>
            </a:pPr>
            <a:r>
              <a:rPr lang="en-US" altLang="en-US" sz="2200" dirty="0"/>
              <a:t>Most wisdom may </a:t>
            </a:r>
            <a:r>
              <a:rPr lang="en-US" altLang="en-US" sz="2200" b="1" i="1" dirty="0"/>
              <a:t>not</a:t>
            </a:r>
            <a:r>
              <a:rPr lang="en-US" altLang="en-US" sz="2200" dirty="0"/>
              <a:t> appear wise </a:t>
            </a:r>
            <a:r>
              <a:rPr lang="en-US" altLang="en-US" sz="2200" b="1" i="1" dirty="0"/>
              <a:t>at first</a:t>
            </a:r>
            <a:r>
              <a:rPr lang="en-US" altLang="en-US" sz="2200" dirty="0"/>
              <a:t>, and it must be accepted by </a:t>
            </a:r>
            <a:r>
              <a:rPr lang="en-US" altLang="en-US" sz="2200" b="1" i="1" dirty="0"/>
              <a:t>faith</a:t>
            </a:r>
            <a:r>
              <a:rPr lang="en-US" altLang="en-US" sz="2200" dirty="0"/>
              <a:t>.</a:t>
            </a:r>
          </a:p>
          <a:p>
            <a:pPr>
              <a:spcBef>
                <a:spcPts val="0"/>
              </a:spcBef>
            </a:pPr>
            <a:r>
              <a:rPr lang="en-US" altLang="en-US" sz="2200" dirty="0"/>
              <a:t>If one does not respect, believe God, then such a one will not learn sufficient wisdom until it is too late.</a:t>
            </a:r>
          </a:p>
          <a:p>
            <a:pPr>
              <a:spcBef>
                <a:spcPts val="0"/>
              </a:spcBef>
            </a:pPr>
            <a:r>
              <a:rPr lang="en-US" altLang="en-US" sz="2200" dirty="0"/>
              <a:t>Only God knows the final end from the beginning, and only by listening to Him can we learn the wisdom essential to spiritual life.</a:t>
            </a:r>
          </a:p>
          <a:p>
            <a:pPr>
              <a:spcBef>
                <a:spcPts val="0"/>
              </a:spcBef>
            </a:pPr>
            <a:r>
              <a:rPr lang="en-US" altLang="en-US" sz="2200" dirty="0"/>
              <a:t>The most affected person by our choice is </a:t>
            </a:r>
            <a:r>
              <a:rPr lang="en-US" altLang="en-US" sz="2200" b="1" i="1" dirty="0"/>
              <a:t>ourselves</a:t>
            </a:r>
            <a:r>
              <a:rPr lang="en-US" altLang="en-US" sz="2200" dirty="0"/>
              <a:t> – not our parents, etc.</a:t>
            </a:r>
          </a:p>
        </p:txBody>
      </p:sp>
    </p:spTree>
    <p:extLst>
      <p:ext uri="{BB962C8B-B14F-4D97-AF65-F5344CB8AC3E}">
        <p14:creationId xmlns:p14="http://schemas.microsoft.com/office/powerpoint/2010/main" val="3527576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fade">
                                      <p:cBhvr>
                                        <p:cTn id="30" dur="500"/>
                                        <p:tgtEl>
                                          <p:spTgt spid="921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219">
                                            <p:txEl>
                                              <p:pRg st="6" end="6"/>
                                            </p:txEl>
                                          </p:spTgt>
                                        </p:tgtEl>
                                        <p:attrNameLst>
                                          <p:attrName>style.visibility</p:attrName>
                                        </p:attrNameLst>
                                      </p:cBhvr>
                                      <p:to>
                                        <p:strVal val="visible"/>
                                      </p:to>
                                    </p:set>
                                    <p:animEffect transition="in" filter="fade">
                                      <p:cBhvr>
                                        <p:cTn id="35"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9:13-18</a:t>
            </a:r>
          </a:p>
        </p:txBody>
      </p:sp>
      <p:sp>
        <p:nvSpPr>
          <p:cNvPr id="5" name="Text Placeholder 4"/>
          <p:cNvSpPr>
            <a:spLocks noGrp="1"/>
          </p:cNvSpPr>
          <p:nvPr>
            <p:ph type="body" idx="1"/>
          </p:nvPr>
        </p:nvSpPr>
        <p:spPr/>
        <p:txBody>
          <a:bodyPr/>
          <a:lstStyle/>
          <a:p>
            <a:r>
              <a:rPr lang="en-US" b="1" i="1" dirty="0"/>
              <a:t>The Immoral Woman’s Invitation</a:t>
            </a:r>
          </a:p>
        </p:txBody>
      </p:sp>
    </p:spTree>
    <p:extLst>
      <p:ext uri="{BB962C8B-B14F-4D97-AF65-F5344CB8AC3E}">
        <p14:creationId xmlns:p14="http://schemas.microsoft.com/office/powerpoint/2010/main" val="2128533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Foolish Woman’s Wisdom</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5"/>
            </a:pPr>
            <a:r>
              <a:rPr lang="en-US" sz="2200" dirty="0"/>
              <a:t>What wisdom does the </a:t>
            </a:r>
            <a:r>
              <a:rPr lang="en-US" sz="2200" i="1" dirty="0">
                <a:solidFill>
                  <a:schemeClr val="accent1"/>
                </a:solidFill>
              </a:rPr>
              <a:t>“foolish woman”</a:t>
            </a:r>
            <a:r>
              <a:rPr lang="en-US" sz="2200" dirty="0"/>
              <a:t> offer?  What does that say about her understanding of her own end?</a:t>
            </a:r>
          </a:p>
          <a:p>
            <a:pPr marL="0" lvl="0" indent="0">
              <a:spcBef>
                <a:spcPts val="300"/>
              </a:spcBef>
              <a:buNone/>
            </a:pPr>
            <a:r>
              <a:rPr lang="en-US" sz="2200" i="1" dirty="0">
                <a:solidFill>
                  <a:schemeClr val="accent1"/>
                </a:solidFill>
              </a:rPr>
              <a:t>A foolish woman is </a:t>
            </a:r>
            <a:r>
              <a:rPr lang="en-US" sz="2200" b="1" i="1" dirty="0">
                <a:solidFill>
                  <a:schemeClr val="accent1"/>
                </a:solidFill>
              </a:rPr>
              <a:t>clamorous</a:t>
            </a:r>
            <a:r>
              <a:rPr lang="en-US" sz="2200" i="1" dirty="0">
                <a:solidFill>
                  <a:schemeClr val="accent1"/>
                </a:solidFill>
              </a:rPr>
              <a:t>; </a:t>
            </a:r>
            <a:r>
              <a:rPr lang="en-US" sz="2200" b="1" i="1" dirty="0">
                <a:solidFill>
                  <a:schemeClr val="accent1"/>
                </a:solidFill>
              </a:rPr>
              <a:t>She is </a:t>
            </a:r>
            <a:r>
              <a:rPr lang="en-US" sz="2200" b="1" i="1" u="sng" dirty="0">
                <a:solidFill>
                  <a:schemeClr val="accent1"/>
                </a:solidFill>
              </a:rPr>
              <a:t>simple</a:t>
            </a:r>
            <a:r>
              <a:rPr lang="en-US" sz="2200" b="1" i="1" dirty="0">
                <a:solidFill>
                  <a:schemeClr val="accent1"/>
                </a:solidFill>
              </a:rPr>
              <a:t>, and </a:t>
            </a:r>
            <a:r>
              <a:rPr lang="en-US" sz="2200" b="1" i="1" u="sng" dirty="0">
                <a:solidFill>
                  <a:schemeClr val="accent1"/>
                </a:solidFill>
              </a:rPr>
              <a:t>knows nothing</a:t>
            </a:r>
            <a:r>
              <a:rPr lang="en-US" sz="2200" i="1" dirty="0">
                <a:solidFill>
                  <a:schemeClr val="accent1"/>
                </a:solidFill>
              </a:rPr>
              <a:t>. </a:t>
            </a:r>
            <a:r>
              <a:rPr lang="en-US" sz="2200" dirty="0"/>
              <a:t>(</a:t>
            </a:r>
            <a:r>
              <a:rPr lang="en-US" sz="2200" b="1" dirty="0">
                <a:solidFill>
                  <a:schemeClr val="accent1"/>
                </a:solidFill>
              </a:rPr>
              <a:t>9:13</a:t>
            </a:r>
            <a:r>
              <a:rPr lang="en-US" sz="2200" dirty="0"/>
              <a:t>)</a:t>
            </a:r>
          </a:p>
          <a:p>
            <a:pPr>
              <a:spcBef>
                <a:spcPts val="300"/>
              </a:spcBef>
            </a:pPr>
            <a:r>
              <a:rPr lang="en-US" altLang="en-US" sz="2200" dirty="0"/>
              <a:t>Nothing – no wisdom.  She knows absolutely nothing </a:t>
            </a:r>
            <a:r>
              <a:rPr lang="en-US" altLang="en-US" sz="2200" b="1" i="1" dirty="0"/>
              <a:t>useful</a:t>
            </a:r>
            <a:r>
              <a:rPr lang="en-US" altLang="en-US" sz="2200" dirty="0"/>
              <a:t>.</a:t>
            </a:r>
          </a:p>
          <a:p>
            <a:pPr>
              <a:spcBef>
                <a:spcPts val="300"/>
              </a:spcBef>
            </a:pPr>
            <a:r>
              <a:rPr lang="en-US" altLang="en-US" sz="2200" dirty="0"/>
              <a:t>Her </a:t>
            </a:r>
            <a:r>
              <a:rPr lang="en-US" altLang="en-US" sz="2200" i="1" dirty="0">
                <a:solidFill>
                  <a:schemeClr val="accent1"/>
                </a:solidFill>
              </a:rPr>
              <a:t>“simplicity”</a:t>
            </a:r>
            <a:r>
              <a:rPr lang="en-US" altLang="en-US" sz="2200" dirty="0"/>
              <a:t> indicates that she is unaware or uncaring regarding her own destiny; therefore, she cannot begin to help you.</a:t>
            </a:r>
          </a:p>
          <a:p>
            <a:pPr>
              <a:spcBef>
                <a:spcPts val="300"/>
              </a:spcBef>
            </a:pPr>
            <a:r>
              <a:rPr lang="en-US" altLang="en-US" sz="2200" dirty="0"/>
              <a:t>However, she is </a:t>
            </a:r>
            <a:r>
              <a:rPr lang="en-US" altLang="en-US" sz="2200" i="1" dirty="0">
                <a:solidFill>
                  <a:schemeClr val="accent1"/>
                </a:solidFill>
              </a:rPr>
              <a:t>“clamorous”</a:t>
            </a:r>
            <a:r>
              <a:rPr lang="en-US" altLang="en-US" sz="2200" dirty="0"/>
              <a:t>, implying you cannot miss her; she will not let  you simply ignore her.</a:t>
            </a:r>
          </a:p>
        </p:txBody>
      </p:sp>
    </p:spTree>
    <p:extLst>
      <p:ext uri="{BB962C8B-B14F-4D97-AF65-F5344CB8AC3E}">
        <p14:creationId xmlns:p14="http://schemas.microsoft.com/office/powerpoint/2010/main" val="2584633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Delight in Forbidden Pleasure?</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6"/>
            </a:pPr>
            <a:r>
              <a:rPr lang="en-US" sz="2200" dirty="0"/>
              <a:t>Whom does she invite?  What is her invitation?</a:t>
            </a:r>
          </a:p>
          <a:p>
            <a:pPr marL="0" lvl="0" indent="0">
              <a:spcBef>
                <a:spcPts val="0"/>
              </a:spcBef>
              <a:buNone/>
            </a:pPr>
            <a:r>
              <a:rPr lang="en-US" sz="2200" i="1" dirty="0">
                <a:solidFill>
                  <a:schemeClr val="accent1"/>
                </a:solidFill>
              </a:rPr>
              <a:t>For </a:t>
            </a:r>
            <a:r>
              <a:rPr lang="en-US" sz="2200" b="1" i="1" dirty="0">
                <a:solidFill>
                  <a:schemeClr val="accent1"/>
                </a:solidFill>
              </a:rPr>
              <a:t>she sits at the door of her house</a:t>
            </a:r>
            <a:r>
              <a:rPr lang="en-US" sz="2200" i="1" dirty="0">
                <a:solidFill>
                  <a:schemeClr val="accent1"/>
                </a:solidFill>
              </a:rPr>
              <a:t>, On </a:t>
            </a:r>
            <a:r>
              <a:rPr lang="en-US" sz="2200" b="1" i="1" dirty="0">
                <a:solidFill>
                  <a:schemeClr val="accent1"/>
                </a:solidFill>
              </a:rPr>
              <a:t>a seat </a:t>
            </a:r>
            <a:r>
              <a:rPr lang="en-US" sz="2200" b="1" i="1" u="sng" dirty="0">
                <a:solidFill>
                  <a:schemeClr val="accent1"/>
                </a:solidFill>
              </a:rPr>
              <a:t>by the highest places of the city</a:t>
            </a:r>
            <a:r>
              <a:rPr lang="en-US" sz="2200" i="1" dirty="0">
                <a:solidFill>
                  <a:schemeClr val="accent1"/>
                </a:solidFill>
              </a:rPr>
              <a:t>, To call </a:t>
            </a:r>
            <a:r>
              <a:rPr lang="en-US" sz="2200" b="1" i="1" dirty="0">
                <a:solidFill>
                  <a:schemeClr val="accent1"/>
                </a:solidFill>
              </a:rPr>
              <a:t>to those who </a:t>
            </a:r>
            <a:r>
              <a:rPr lang="en-US" sz="2200" b="1" i="1" u="sng" dirty="0">
                <a:solidFill>
                  <a:schemeClr val="accent1"/>
                </a:solidFill>
              </a:rPr>
              <a:t>pass by</a:t>
            </a:r>
            <a:r>
              <a:rPr lang="en-US" sz="2200" b="1" i="1" dirty="0">
                <a:solidFill>
                  <a:schemeClr val="accent1"/>
                </a:solidFill>
              </a:rPr>
              <a:t>, Who go </a:t>
            </a:r>
            <a:r>
              <a:rPr lang="en-US" sz="2200" b="1" i="1" u="sng" dirty="0">
                <a:solidFill>
                  <a:schemeClr val="accent1"/>
                </a:solidFill>
              </a:rPr>
              <a:t>straight on their way</a:t>
            </a:r>
            <a:r>
              <a:rPr lang="en-US" sz="2200" i="1" dirty="0">
                <a:solidFill>
                  <a:schemeClr val="accent1"/>
                </a:solidFill>
              </a:rPr>
              <a:t>: “</a:t>
            </a:r>
            <a:r>
              <a:rPr lang="en-US" sz="2200" b="1" i="1" u="sng" dirty="0">
                <a:solidFill>
                  <a:schemeClr val="accent1"/>
                </a:solidFill>
              </a:rPr>
              <a:t>Whoever is simple</a:t>
            </a:r>
            <a:r>
              <a:rPr lang="en-US" sz="2200" b="1" i="1" dirty="0">
                <a:solidFill>
                  <a:schemeClr val="accent1"/>
                </a:solidFill>
              </a:rPr>
              <a:t>, let him turn in here</a:t>
            </a:r>
            <a:r>
              <a:rPr lang="en-US" sz="2200" i="1" dirty="0">
                <a:solidFill>
                  <a:schemeClr val="accent1"/>
                </a:solidFill>
              </a:rPr>
              <a:t>”; And </a:t>
            </a:r>
            <a:r>
              <a:rPr lang="en-US" sz="2200" b="1" i="1" dirty="0">
                <a:solidFill>
                  <a:schemeClr val="accent1"/>
                </a:solidFill>
              </a:rPr>
              <a:t>as for him </a:t>
            </a:r>
            <a:r>
              <a:rPr lang="en-US" sz="2200" b="1" i="1" u="sng" dirty="0">
                <a:solidFill>
                  <a:schemeClr val="accent1"/>
                </a:solidFill>
              </a:rPr>
              <a:t>who lacks understanding</a:t>
            </a:r>
            <a:r>
              <a:rPr lang="en-US" sz="2200" i="1" dirty="0">
                <a:solidFill>
                  <a:schemeClr val="accent1"/>
                </a:solidFill>
              </a:rPr>
              <a:t>, she says to him, “</a:t>
            </a:r>
            <a:r>
              <a:rPr lang="en-US" sz="2200" b="1" i="1" u="sng" dirty="0">
                <a:solidFill>
                  <a:schemeClr val="accent1"/>
                </a:solidFill>
              </a:rPr>
              <a:t>Stolen</a:t>
            </a:r>
            <a:r>
              <a:rPr lang="en-US" sz="2200" b="1" i="1" dirty="0">
                <a:solidFill>
                  <a:schemeClr val="accent1"/>
                </a:solidFill>
              </a:rPr>
              <a:t> water is sweet</a:t>
            </a:r>
            <a:r>
              <a:rPr lang="en-US" sz="2200" i="1" dirty="0">
                <a:solidFill>
                  <a:schemeClr val="accent1"/>
                </a:solidFill>
              </a:rPr>
              <a:t>, And </a:t>
            </a:r>
            <a:r>
              <a:rPr lang="en-US" sz="2200" b="1" i="1" dirty="0">
                <a:solidFill>
                  <a:schemeClr val="accent1"/>
                </a:solidFill>
              </a:rPr>
              <a:t>bread </a:t>
            </a:r>
            <a:r>
              <a:rPr lang="en-US" sz="2200" b="1" i="1" u="sng" dirty="0">
                <a:solidFill>
                  <a:schemeClr val="accent1"/>
                </a:solidFill>
              </a:rPr>
              <a:t>eaten in secret</a:t>
            </a:r>
            <a:r>
              <a:rPr lang="en-US" sz="2200" b="1" i="1" dirty="0">
                <a:solidFill>
                  <a:schemeClr val="accent1"/>
                </a:solidFill>
              </a:rPr>
              <a:t> is pleasant</a:t>
            </a:r>
            <a:r>
              <a:rPr lang="en-US" sz="2200" i="1" dirty="0">
                <a:solidFill>
                  <a:schemeClr val="accent1"/>
                </a:solidFill>
              </a:rPr>
              <a:t>.” </a:t>
            </a:r>
            <a:r>
              <a:rPr lang="en-US" sz="2200" dirty="0"/>
              <a:t>(</a:t>
            </a:r>
            <a:r>
              <a:rPr lang="en-US" sz="2200" b="1" dirty="0">
                <a:solidFill>
                  <a:schemeClr val="accent1"/>
                </a:solidFill>
              </a:rPr>
              <a:t>9:14-16</a:t>
            </a:r>
            <a:r>
              <a:rPr lang="en-US" sz="2200" dirty="0"/>
              <a:t>)</a:t>
            </a:r>
          </a:p>
          <a:p>
            <a:pPr>
              <a:spcBef>
                <a:spcPts val="0"/>
              </a:spcBef>
            </a:pPr>
            <a:r>
              <a:rPr lang="en-US" altLang="en-US" sz="2200" dirty="0"/>
              <a:t>Her appeal is to the </a:t>
            </a:r>
            <a:r>
              <a:rPr lang="en-US" altLang="en-US" sz="2200" i="1" dirty="0">
                <a:solidFill>
                  <a:schemeClr val="accent1"/>
                </a:solidFill>
              </a:rPr>
              <a:t>“simple”</a:t>
            </a:r>
            <a:r>
              <a:rPr lang="en-US" altLang="en-US" sz="2200" dirty="0"/>
              <a:t>, at least they are the most susceptible to her.</a:t>
            </a:r>
          </a:p>
          <a:p>
            <a:pPr>
              <a:spcBef>
                <a:spcPts val="0"/>
              </a:spcBef>
            </a:pPr>
            <a:r>
              <a:rPr lang="en-US" altLang="en-US" sz="2200" dirty="0"/>
              <a:t>However, she is glad to capture anyone </a:t>
            </a:r>
            <a:r>
              <a:rPr lang="en-US" altLang="en-US" sz="2200" i="1" dirty="0">
                <a:solidFill>
                  <a:schemeClr val="accent1"/>
                </a:solidFill>
              </a:rPr>
              <a:t>“passing by”</a:t>
            </a:r>
            <a:r>
              <a:rPr lang="en-US" altLang="en-US" sz="2200" dirty="0"/>
              <a:t>, who were otherwise going</a:t>
            </a:r>
            <a:r>
              <a:rPr lang="en-US" altLang="en-US" sz="2200" i="1" dirty="0"/>
              <a:t> </a:t>
            </a:r>
            <a:r>
              <a:rPr lang="en-US" altLang="en-US" sz="2200" i="1" dirty="0">
                <a:solidFill>
                  <a:schemeClr val="accent1"/>
                </a:solidFill>
              </a:rPr>
              <a:t>“straight on their way”</a:t>
            </a:r>
            <a:r>
              <a:rPr lang="en-US" altLang="en-US" sz="2200" dirty="0"/>
              <a:t>.  Maybe she delights in destroying the godly?</a:t>
            </a:r>
          </a:p>
          <a:p>
            <a:pPr>
              <a:spcBef>
                <a:spcPts val="0"/>
              </a:spcBef>
            </a:pPr>
            <a:r>
              <a:rPr lang="en-US" altLang="en-US" sz="2200" dirty="0"/>
              <a:t>Even the </a:t>
            </a:r>
            <a:r>
              <a:rPr lang="en-US" altLang="en-US" sz="2200" i="1" dirty="0">
                <a:solidFill>
                  <a:schemeClr val="accent1"/>
                </a:solidFill>
              </a:rPr>
              <a:t>“highest places of the city”</a:t>
            </a:r>
            <a:r>
              <a:rPr lang="en-US" altLang="en-US" sz="2200" dirty="0"/>
              <a:t> are not immune to her.</a:t>
            </a:r>
          </a:p>
          <a:p>
            <a:pPr>
              <a:spcBef>
                <a:spcPts val="0"/>
              </a:spcBef>
            </a:pPr>
            <a:r>
              <a:rPr lang="en-US" altLang="en-US" sz="2200" dirty="0"/>
              <a:t>Her offer is </a:t>
            </a:r>
            <a:r>
              <a:rPr lang="en-US" altLang="en-US" sz="2200" b="1" i="1" u="sng" dirty="0"/>
              <a:t>forbidden</a:t>
            </a:r>
            <a:r>
              <a:rPr lang="en-US" altLang="en-US" sz="2200" b="1" i="1" dirty="0"/>
              <a:t> pleasure</a:t>
            </a:r>
            <a:r>
              <a:rPr lang="en-US" altLang="en-US" sz="2200" dirty="0"/>
              <a:t>, asserting it pleases more than the lawful.</a:t>
            </a:r>
          </a:p>
          <a:p>
            <a:pPr>
              <a:spcBef>
                <a:spcPts val="0"/>
              </a:spcBef>
            </a:pPr>
            <a:r>
              <a:rPr lang="en-US" altLang="en-US" sz="2200" dirty="0"/>
              <a:t>Only </a:t>
            </a:r>
            <a:r>
              <a:rPr lang="en-US" altLang="en-US" sz="2200" b="1" i="1" dirty="0"/>
              <a:t>pride</a:t>
            </a:r>
            <a:r>
              <a:rPr lang="en-US" altLang="en-US" sz="2200" dirty="0"/>
              <a:t>, </a:t>
            </a:r>
            <a:r>
              <a:rPr lang="en-US" altLang="en-US" sz="2200" b="1" i="1" dirty="0"/>
              <a:t>rebellion</a:t>
            </a:r>
            <a:r>
              <a:rPr lang="en-US" altLang="en-US" sz="2200" dirty="0"/>
              <a:t> derives greater joy partaking in what is forbidden.</a:t>
            </a:r>
          </a:p>
        </p:txBody>
      </p:sp>
    </p:spTree>
    <p:extLst>
      <p:ext uri="{BB962C8B-B14F-4D97-AF65-F5344CB8AC3E}">
        <p14:creationId xmlns:p14="http://schemas.microsoft.com/office/powerpoint/2010/main" val="1494468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2"/>
                                        </p:tgtEl>
                                        <p:attrNameLst>
                                          <p:attrName>style.visibility</p:attrName>
                                        </p:attrNameLst>
                                      </p:cBhvr>
                                      <p:to>
                                        <p:strVal val="visible"/>
                                      </p:to>
                                    </p:set>
                                    <p:animEffect transition="in" filter="fade">
                                      <p:cBhvr>
                                        <p:cTn id="32" dur="500"/>
                                        <p:tgtEl>
                                          <p:spTgt spid="1024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500"/>
                                        <p:tgtEl>
                                          <p:spTgt spid="92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219">
                                            <p:txEl>
                                              <p:pRg st="6" end="6"/>
                                            </p:txEl>
                                          </p:spTgt>
                                        </p:tgtEl>
                                        <p:attrNameLst>
                                          <p:attrName>style.visibility</p:attrName>
                                        </p:attrNameLst>
                                      </p:cBhvr>
                                      <p:to>
                                        <p:strVal val="visible"/>
                                      </p:to>
                                    </p:set>
                                    <p:animEffect transition="in" filter="fade">
                                      <p:cBhvr>
                                        <p:cTn id="41"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Hook</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7"/>
            </a:pPr>
            <a:r>
              <a:rPr lang="en-US" sz="2200" dirty="0"/>
              <a:t>Fundamentally and generally, how is the immoral woman’s invitation different than that of wisdom?</a:t>
            </a:r>
          </a:p>
          <a:p>
            <a:pPr marL="0" lvl="0" indent="0">
              <a:spcBef>
                <a:spcPts val="300"/>
              </a:spcBef>
              <a:buNone/>
            </a:pPr>
            <a:r>
              <a:rPr lang="en-US" sz="2200" i="1" dirty="0">
                <a:solidFill>
                  <a:schemeClr val="accent1"/>
                </a:solidFill>
              </a:rPr>
              <a:t>“Stolen water is sweet, And bread eaten in secret is pleasant.”  But </a:t>
            </a:r>
            <a:r>
              <a:rPr lang="en-US" sz="2200" b="1" i="1" dirty="0">
                <a:solidFill>
                  <a:schemeClr val="accent1"/>
                </a:solidFill>
              </a:rPr>
              <a:t>he </a:t>
            </a:r>
            <a:r>
              <a:rPr lang="en-US" sz="2200" b="1" i="1" u="sng" dirty="0">
                <a:solidFill>
                  <a:schemeClr val="accent1"/>
                </a:solidFill>
              </a:rPr>
              <a:t>does not know</a:t>
            </a:r>
            <a:r>
              <a:rPr lang="en-US" sz="2200" b="1" i="1" dirty="0">
                <a:solidFill>
                  <a:schemeClr val="accent1"/>
                </a:solidFill>
              </a:rPr>
              <a:t> that the dead are there</a:t>
            </a:r>
            <a:r>
              <a:rPr lang="en-US" sz="2200" i="1" dirty="0">
                <a:solidFill>
                  <a:schemeClr val="accent1"/>
                </a:solidFill>
              </a:rPr>
              <a:t>, That </a:t>
            </a:r>
            <a:r>
              <a:rPr lang="en-US" sz="2200" b="1" i="1" dirty="0">
                <a:solidFill>
                  <a:schemeClr val="accent1"/>
                </a:solidFill>
              </a:rPr>
              <a:t>her guests are in </a:t>
            </a:r>
            <a:r>
              <a:rPr lang="en-US" sz="2200" b="1" i="1" u="sng" dirty="0">
                <a:solidFill>
                  <a:schemeClr val="accent1"/>
                </a:solidFill>
              </a:rPr>
              <a:t>the depths</a:t>
            </a:r>
            <a:r>
              <a:rPr lang="en-US" sz="2200" b="1" i="1" dirty="0">
                <a:solidFill>
                  <a:schemeClr val="accent1"/>
                </a:solidFill>
              </a:rPr>
              <a:t> of hell</a:t>
            </a:r>
            <a:r>
              <a:rPr lang="en-US" sz="2200" i="1" dirty="0">
                <a:solidFill>
                  <a:schemeClr val="accent1"/>
                </a:solidFill>
              </a:rPr>
              <a:t>. </a:t>
            </a:r>
            <a:r>
              <a:rPr lang="en-US" sz="2200" dirty="0"/>
              <a:t>(</a:t>
            </a:r>
            <a:r>
              <a:rPr lang="en-US" sz="2200" b="1" dirty="0">
                <a:solidFill>
                  <a:schemeClr val="accent1"/>
                </a:solidFill>
              </a:rPr>
              <a:t>9:17-18</a:t>
            </a:r>
            <a:r>
              <a:rPr lang="en-US" sz="2200" dirty="0"/>
              <a:t>)</a:t>
            </a:r>
          </a:p>
          <a:p>
            <a:pPr>
              <a:spcBef>
                <a:spcPts val="300"/>
              </a:spcBef>
            </a:pPr>
            <a:r>
              <a:rPr lang="en-US" altLang="en-US" sz="2200" b="1" dirty="0"/>
              <a:t>Bait-and-Switch</a:t>
            </a:r>
            <a:r>
              <a:rPr lang="en-US" altLang="en-US" sz="2200" dirty="0"/>
              <a:t> – Invites by offering forbidden pleasure, which is wickedness, but ultimately switches reward for </a:t>
            </a:r>
            <a:r>
              <a:rPr lang="en-US" altLang="en-US" sz="2200" b="1" i="1" dirty="0"/>
              <a:t>death</a:t>
            </a:r>
            <a:r>
              <a:rPr lang="en-US" altLang="en-US" sz="2200" dirty="0"/>
              <a:t> and </a:t>
            </a:r>
            <a:r>
              <a:rPr lang="en-US" altLang="en-US" sz="2200" b="1" i="1" dirty="0"/>
              <a:t>hell</a:t>
            </a:r>
            <a:r>
              <a:rPr lang="en-US" altLang="en-US" sz="2200" dirty="0"/>
              <a:t>.</a:t>
            </a:r>
          </a:p>
          <a:p>
            <a:pPr>
              <a:spcBef>
                <a:spcPts val="300"/>
              </a:spcBef>
            </a:pPr>
            <a:r>
              <a:rPr lang="en-US" altLang="en-US" sz="2200" dirty="0"/>
              <a:t>Wisdom </a:t>
            </a:r>
            <a:r>
              <a:rPr lang="en-US" altLang="en-US" sz="2200" b="1" i="1" dirty="0"/>
              <a:t>transparently</a:t>
            </a:r>
            <a:r>
              <a:rPr lang="en-US" altLang="en-US" sz="2200" dirty="0"/>
              <a:t>, </a:t>
            </a:r>
            <a:r>
              <a:rPr lang="en-US" altLang="en-US" sz="2200" b="1" i="1" dirty="0"/>
              <a:t>honestly</a:t>
            </a:r>
            <a:r>
              <a:rPr lang="en-US" altLang="en-US" sz="2200" dirty="0"/>
              <a:t> offers life that helps us, but immorality deceives, destroys, and only serves itself in the long run.</a:t>
            </a:r>
          </a:p>
          <a:p>
            <a:pPr>
              <a:spcBef>
                <a:spcPts val="300"/>
              </a:spcBef>
            </a:pPr>
            <a:r>
              <a:rPr lang="en-US" altLang="en-US" sz="2200" dirty="0"/>
              <a:t>Her guests are not just on the </a:t>
            </a:r>
            <a:r>
              <a:rPr lang="en-US" altLang="en-US" sz="2200" b="1" i="1" dirty="0"/>
              <a:t>edge</a:t>
            </a:r>
            <a:r>
              <a:rPr lang="en-US" altLang="en-US" sz="2200" dirty="0"/>
              <a:t> but in </a:t>
            </a:r>
            <a:r>
              <a:rPr lang="en-US" altLang="en-US" sz="2200" i="1" dirty="0">
                <a:solidFill>
                  <a:schemeClr val="accent1"/>
                </a:solidFill>
              </a:rPr>
              <a:t>“the </a:t>
            </a:r>
            <a:r>
              <a:rPr lang="en-US" altLang="en-US" sz="2200" b="1" i="1" u="sng" dirty="0">
                <a:solidFill>
                  <a:schemeClr val="accent1"/>
                </a:solidFill>
              </a:rPr>
              <a:t>depths</a:t>
            </a:r>
            <a:r>
              <a:rPr lang="en-US" altLang="en-US" sz="2200" i="1" dirty="0">
                <a:solidFill>
                  <a:schemeClr val="accent1"/>
                </a:solidFill>
              </a:rPr>
              <a:t> of hell”</a:t>
            </a:r>
            <a:r>
              <a:rPr lang="en-US" altLang="en-US" sz="2200" dirty="0"/>
              <a:t>.</a:t>
            </a:r>
          </a:p>
        </p:txBody>
      </p:sp>
    </p:spTree>
    <p:extLst>
      <p:ext uri="{BB962C8B-B14F-4D97-AF65-F5344CB8AC3E}">
        <p14:creationId xmlns:p14="http://schemas.microsoft.com/office/powerpoint/2010/main" val="4180358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Effect transition="in" filter="fade">
                                      <p:cBhvr>
                                        <p:cTn id="16" dur="500"/>
                                        <p:tgtEl>
                                          <p:spTgt spid="9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Unwitting Suicide</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lnSpc>
                <a:spcPct val="90000"/>
              </a:lnSpc>
              <a:spcBef>
                <a:spcPts val="200"/>
              </a:spcBef>
              <a:buFont typeface="+mj-lt"/>
              <a:buAutoNum type="arabicPeriod" startAt="5"/>
            </a:pPr>
            <a:r>
              <a:rPr lang="en-US" sz="2200" dirty="0"/>
              <a:t>Do the robbers and murders know they </a:t>
            </a:r>
            <a:r>
              <a:rPr lang="en-US" sz="2200" i="1" dirty="0">
                <a:solidFill>
                  <a:schemeClr val="accent1"/>
                </a:solidFill>
              </a:rPr>
              <a:t>“lie in wait for their own blood”</a:t>
            </a:r>
            <a:r>
              <a:rPr lang="en-US" sz="2200" dirty="0"/>
              <a:t> and </a:t>
            </a:r>
            <a:r>
              <a:rPr lang="en-US" sz="2200" i="1" dirty="0">
                <a:solidFill>
                  <a:schemeClr val="accent1"/>
                </a:solidFill>
              </a:rPr>
              <a:t>“lurk secretly for their own lives”</a:t>
            </a:r>
            <a:r>
              <a:rPr lang="en-US" sz="2200" dirty="0"/>
              <a:t>?  If they intended something else, then how do they forfeit their own lives?</a:t>
            </a:r>
          </a:p>
          <a:p>
            <a:pPr marL="0" lvl="0" indent="0">
              <a:lnSpc>
                <a:spcPct val="90000"/>
              </a:lnSpc>
              <a:spcBef>
                <a:spcPts val="200"/>
              </a:spcBef>
              <a:buNone/>
            </a:pPr>
            <a:r>
              <a:rPr lang="en-US" sz="2200" i="1" dirty="0">
                <a:solidFill>
                  <a:schemeClr val="accent1"/>
                </a:solidFill>
              </a:rPr>
              <a:t>My son, </a:t>
            </a:r>
            <a:r>
              <a:rPr lang="en-US" sz="2200" b="1" i="1" dirty="0">
                <a:solidFill>
                  <a:schemeClr val="accent1"/>
                </a:solidFill>
              </a:rPr>
              <a:t>if sinners entice you, </a:t>
            </a:r>
            <a:r>
              <a:rPr lang="en-US" sz="2200" b="1" i="1" u="sng" dirty="0">
                <a:solidFill>
                  <a:schemeClr val="accent1"/>
                </a:solidFill>
              </a:rPr>
              <a:t>Do not consent</a:t>
            </a:r>
            <a:r>
              <a:rPr lang="en-US" sz="2200" i="1" dirty="0">
                <a:solidFill>
                  <a:schemeClr val="accent1"/>
                </a:solidFill>
              </a:rPr>
              <a:t>.  If they say, “Come with us, </a:t>
            </a:r>
            <a:r>
              <a:rPr lang="en-US" sz="2200" b="1" i="1" dirty="0">
                <a:solidFill>
                  <a:schemeClr val="accent1"/>
                </a:solidFill>
              </a:rPr>
              <a:t>Let us lie in wait</a:t>
            </a:r>
            <a:r>
              <a:rPr lang="en-US" sz="2200" i="1" dirty="0">
                <a:solidFill>
                  <a:schemeClr val="accent1"/>
                </a:solidFill>
              </a:rPr>
              <a:t> to shed blood; </a:t>
            </a:r>
            <a:r>
              <a:rPr lang="en-US" sz="2200" b="1" i="1" dirty="0">
                <a:solidFill>
                  <a:schemeClr val="accent1"/>
                </a:solidFill>
              </a:rPr>
              <a:t>Let us lurk secretly </a:t>
            </a:r>
            <a:r>
              <a:rPr lang="en-US" sz="2200" i="1" dirty="0">
                <a:solidFill>
                  <a:schemeClr val="accent1"/>
                </a:solidFill>
              </a:rPr>
              <a:t>for the innocent without cause; </a:t>
            </a:r>
            <a:r>
              <a:rPr lang="en-US" sz="2200" b="1" i="1" dirty="0">
                <a:solidFill>
                  <a:schemeClr val="accent1"/>
                </a:solidFill>
              </a:rPr>
              <a:t>Let us swallow them alive </a:t>
            </a:r>
            <a:r>
              <a:rPr lang="en-US" sz="2200" i="1" dirty="0">
                <a:solidFill>
                  <a:schemeClr val="accent1"/>
                </a:solidFill>
              </a:rPr>
              <a:t>like </a:t>
            </a:r>
            <a:r>
              <a:rPr lang="en-US" sz="2200" i="1" dirty="0" err="1">
                <a:solidFill>
                  <a:schemeClr val="accent1"/>
                </a:solidFill>
              </a:rPr>
              <a:t>Sheol</a:t>
            </a:r>
            <a:r>
              <a:rPr lang="en-US" sz="2200" i="1" dirty="0">
                <a:solidFill>
                  <a:schemeClr val="accent1"/>
                </a:solidFill>
              </a:rPr>
              <a:t>, And whole, like those who go down to the Pit; </a:t>
            </a:r>
            <a:r>
              <a:rPr lang="en-US" sz="2200" b="1" i="1" dirty="0">
                <a:solidFill>
                  <a:schemeClr val="accent1"/>
                </a:solidFill>
              </a:rPr>
              <a:t>We shall find </a:t>
            </a:r>
            <a:r>
              <a:rPr lang="en-US" sz="2200" b="1" i="1" u="sng" dirty="0">
                <a:solidFill>
                  <a:schemeClr val="accent1"/>
                </a:solidFill>
              </a:rPr>
              <a:t>all kinds of precious possessions</a:t>
            </a:r>
            <a:r>
              <a:rPr lang="en-US" sz="2200" b="1" i="1" dirty="0">
                <a:solidFill>
                  <a:schemeClr val="accent1"/>
                </a:solidFill>
              </a:rPr>
              <a:t>, We shall </a:t>
            </a:r>
            <a:r>
              <a:rPr lang="en-US" sz="2200" b="1" i="1" u="sng" dirty="0">
                <a:solidFill>
                  <a:schemeClr val="accent1"/>
                </a:solidFill>
              </a:rPr>
              <a:t>fill our houses with spoil</a:t>
            </a:r>
            <a:r>
              <a:rPr lang="en-US" sz="2200" i="1" dirty="0">
                <a:solidFill>
                  <a:schemeClr val="accent1"/>
                </a:solidFill>
              </a:rPr>
              <a:t>; </a:t>
            </a:r>
            <a:r>
              <a:rPr lang="en-US" sz="2200" b="1" i="1" dirty="0">
                <a:solidFill>
                  <a:schemeClr val="accent1"/>
                </a:solidFill>
              </a:rPr>
              <a:t>Cast in your lot among us, Let us </a:t>
            </a:r>
            <a:r>
              <a:rPr lang="en-US" sz="2200" b="1" i="1" u="sng" dirty="0">
                <a:solidFill>
                  <a:schemeClr val="accent1"/>
                </a:solidFill>
              </a:rPr>
              <a:t>all have one purse</a:t>
            </a:r>
            <a:r>
              <a:rPr lang="en-US" sz="2200" i="1" dirty="0">
                <a:solidFill>
                  <a:schemeClr val="accent1"/>
                </a:solidFill>
              </a:rPr>
              <a:t>” – My son, </a:t>
            </a:r>
            <a:r>
              <a:rPr lang="en-US" sz="2200" b="1" i="1" dirty="0">
                <a:solidFill>
                  <a:schemeClr val="accent1"/>
                </a:solidFill>
              </a:rPr>
              <a:t>do not walk </a:t>
            </a:r>
            <a:r>
              <a:rPr lang="en-US" sz="2200" i="1" dirty="0">
                <a:solidFill>
                  <a:schemeClr val="accent1"/>
                </a:solidFill>
              </a:rPr>
              <a:t>in the way with them, </a:t>
            </a:r>
            <a:r>
              <a:rPr lang="en-US" sz="2200" b="1" i="1" dirty="0">
                <a:solidFill>
                  <a:schemeClr val="accent1"/>
                </a:solidFill>
              </a:rPr>
              <a:t>Keep your foot </a:t>
            </a:r>
            <a:r>
              <a:rPr lang="en-US" sz="2200" i="1" dirty="0">
                <a:solidFill>
                  <a:schemeClr val="accent1"/>
                </a:solidFill>
              </a:rPr>
              <a:t>from their path; For </a:t>
            </a:r>
            <a:r>
              <a:rPr lang="en-US" sz="2200" b="1" i="1" dirty="0">
                <a:solidFill>
                  <a:schemeClr val="accent1"/>
                </a:solidFill>
              </a:rPr>
              <a:t>their feet run to evil</a:t>
            </a:r>
            <a:r>
              <a:rPr lang="en-US" sz="2200" i="1" dirty="0">
                <a:solidFill>
                  <a:schemeClr val="accent1"/>
                </a:solidFill>
              </a:rPr>
              <a:t>, And </a:t>
            </a:r>
            <a:r>
              <a:rPr lang="en-US" sz="2200" b="1" i="1" dirty="0">
                <a:solidFill>
                  <a:schemeClr val="accent1"/>
                </a:solidFill>
              </a:rPr>
              <a:t>they make haste to shed blood</a:t>
            </a:r>
            <a:r>
              <a:rPr lang="en-US" sz="2200" i="1" dirty="0">
                <a:solidFill>
                  <a:schemeClr val="accent1"/>
                </a:solidFill>
              </a:rPr>
              <a:t>.  Surely, </a:t>
            </a:r>
            <a:r>
              <a:rPr lang="en-US" sz="2200" b="1" i="1" u="sng" dirty="0">
                <a:solidFill>
                  <a:schemeClr val="accent1"/>
                </a:solidFill>
              </a:rPr>
              <a:t>in vain</a:t>
            </a:r>
            <a:r>
              <a:rPr lang="en-US" sz="2200" b="1" i="1" dirty="0">
                <a:solidFill>
                  <a:schemeClr val="accent1"/>
                </a:solidFill>
              </a:rPr>
              <a:t> the net is spread </a:t>
            </a:r>
            <a:r>
              <a:rPr lang="en-US" sz="2200" b="1" i="1" u="sng" dirty="0">
                <a:solidFill>
                  <a:schemeClr val="accent1"/>
                </a:solidFill>
              </a:rPr>
              <a:t>In the sight</a:t>
            </a:r>
            <a:r>
              <a:rPr lang="en-US" sz="2200" b="1" i="1" dirty="0">
                <a:solidFill>
                  <a:schemeClr val="accent1"/>
                </a:solidFill>
              </a:rPr>
              <a:t> of any bird</a:t>
            </a:r>
            <a:r>
              <a:rPr lang="en-US" sz="2200" i="1" dirty="0">
                <a:solidFill>
                  <a:schemeClr val="accent1"/>
                </a:solidFill>
              </a:rPr>
              <a:t>;  </a:t>
            </a:r>
            <a:r>
              <a:rPr lang="en-US" sz="2200" b="1" i="1" dirty="0">
                <a:solidFill>
                  <a:schemeClr val="accent1"/>
                </a:solidFill>
              </a:rPr>
              <a:t>But they lie in wait </a:t>
            </a:r>
            <a:r>
              <a:rPr lang="en-US" sz="2200" b="1" i="1" u="sng" dirty="0">
                <a:solidFill>
                  <a:schemeClr val="accent1"/>
                </a:solidFill>
              </a:rPr>
              <a:t>for their own blood</a:t>
            </a:r>
            <a:r>
              <a:rPr lang="en-US" sz="2200" b="1" i="1" dirty="0">
                <a:solidFill>
                  <a:schemeClr val="accent1"/>
                </a:solidFill>
              </a:rPr>
              <a:t>, They </a:t>
            </a:r>
            <a:r>
              <a:rPr lang="en-US" sz="2200" b="1" i="1" u="sng" dirty="0">
                <a:solidFill>
                  <a:schemeClr val="accent1"/>
                </a:solidFill>
              </a:rPr>
              <a:t>lurk secretly</a:t>
            </a:r>
            <a:r>
              <a:rPr lang="en-US" sz="2200" b="1" i="1" dirty="0">
                <a:solidFill>
                  <a:schemeClr val="accent1"/>
                </a:solidFill>
              </a:rPr>
              <a:t> for </a:t>
            </a:r>
            <a:r>
              <a:rPr lang="en-US" sz="2200" b="1" i="1" u="sng" dirty="0">
                <a:solidFill>
                  <a:schemeClr val="accent1"/>
                </a:solidFill>
              </a:rPr>
              <a:t>their own</a:t>
            </a:r>
            <a:r>
              <a:rPr lang="en-US" sz="2200" b="1" i="1" dirty="0">
                <a:solidFill>
                  <a:schemeClr val="accent1"/>
                </a:solidFill>
              </a:rPr>
              <a:t> lives</a:t>
            </a:r>
            <a:r>
              <a:rPr lang="en-US" sz="2200" i="1" dirty="0">
                <a:solidFill>
                  <a:schemeClr val="accent1"/>
                </a:solidFill>
              </a:rPr>
              <a:t>.  So are the ways of everyone who is greedy for gain; </a:t>
            </a:r>
            <a:r>
              <a:rPr lang="en-US" sz="2200" b="1" i="1" dirty="0">
                <a:solidFill>
                  <a:schemeClr val="accent1"/>
                </a:solidFill>
              </a:rPr>
              <a:t>It </a:t>
            </a:r>
            <a:r>
              <a:rPr lang="en-US" sz="2200" b="1" i="1" u="sng" dirty="0">
                <a:solidFill>
                  <a:schemeClr val="accent1"/>
                </a:solidFill>
              </a:rPr>
              <a:t>takes away the life</a:t>
            </a:r>
            <a:r>
              <a:rPr lang="en-US" sz="2200" b="1" i="1" dirty="0">
                <a:solidFill>
                  <a:schemeClr val="accent1"/>
                </a:solidFill>
              </a:rPr>
              <a:t> of its owners</a:t>
            </a:r>
            <a:r>
              <a:rPr lang="en-US" sz="2200" i="1" dirty="0">
                <a:solidFill>
                  <a:schemeClr val="accent1"/>
                </a:solidFill>
              </a:rPr>
              <a:t>. </a:t>
            </a:r>
            <a:r>
              <a:rPr lang="en-US" sz="2200" dirty="0"/>
              <a:t>(</a:t>
            </a:r>
            <a:r>
              <a:rPr lang="en-US" sz="2200" b="1" dirty="0">
                <a:solidFill>
                  <a:schemeClr val="accent1"/>
                </a:solidFill>
              </a:rPr>
              <a:t>1:10-19</a:t>
            </a:r>
            <a:r>
              <a:rPr lang="en-US" sz="2200" dirty="0"/>
              <a:t>)</a:t>
            </a:r>
          </a:p>
        </p:txBody>
      </p:sp>
    </p:spTree>
    <p:extLst>
      <p:ext uri="{BB962C8B-B14F-4D97-AF65-F5344CB8AC3E}">
        <p14:creationId xmlns:p14="http://schemas.microsoft.com/office/powerpoint/2010/main" val="1520955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Effect transition="in" filter="fade">
                                      <p:cBhvr>
                                        <p:cTn id="16"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Who are Wisdom, Immorality?</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8"/>
            </a:pPr>
            <a:r>
              <a:rPr lang="en-US" sz="2200" b="1" dirty="0"/>
              <a:t>Thought Question:</a:t>
            </a:r>
            <a:r>
              <a:rPr lang="en-US" sz="2200" dirty="0"/>
              <a:t>  What might these two women, </a:t>
            </a:r>
            <a:r>
              <a:rPr lang="en-US" sz="2200" b="1" i="1" dirty="0"/>
              <a:t>wisdom</a:t>
            </a:r>
            <a:r>
              <a:rPr lang="en-US" sz="2200" dirty="0"/>
              <a:t> and </a:t>
            </a:r>
            <a:r>
              <a:rPr lang="en-US" sz="2200" b="1" i="1" dirty="0"/>
              <a:t>immorality</a:t>
            </a:r>
            <a:r>
              <a:rPr lang="en-US" sz="2200" dirty="0"/>
              <a:t>, represent?</a:t>
            </a:r>
          </a:p>
          <a:p>
            <a:pPr>
              <a:spcBef>
                <a:spcPts val="300"/>
              </a:spcBef>
            </a:pPr>
            <a:r>
              <a:rPr lang="en-US" altLang="en-US" sz="2200" b="1" dirty="0"/>
              <a:t>Personification</a:t>
            </a:r>
            <a:r>
              <a:rPr lang="en-US" altLang="en-US" sz="2200" dirty="0"/>
              <a:t> – Literary device, figuratively speaking of inanimate objects or abstract ideas as people to enhance or deepen understanding.</a:t>
            </a:r>
          </a:p>
          <a:p>
            <a:pPr>
              <a:spcBef>
                <a:spcPts val="300"/>
              </a:spcBef>
            </a:pPr>
            <a:r>
              <a:rPr lang="en-US" altLang="en-US" sz="2200" b="1" i="1" dirty="0"/>
              <a:t>Wisdom</a:t>
            </a:r>
            <a:r>
              <a:rPr lang="en-US" altLang="en-US" sz="2200" dirty="0"/>
              <a:t> ultimately represents the message and path to joy, peace, and </a:t>
            </a:r>
            <a:r>
              <a:rPr lang="en-US" altLang="en-US" sz="2200" b="1" i="1" dirty="0"/>
              <a:t>life</a:t>
            </a:r>
            <a:r>
              <a:rPr lang="en-US" altLang="en-US" sz="2200" dirty="0"/>
              <a:t>.</a:t>
            </a:r>
          </a:p>
          <a:p>
            <a:pPr>
              <a:spcBef>
                <a:spcPts val="300"/>
              </a:spcBef>
            </a:pPr>
            <a:r>
              <a:rPr lang="en-US" altLang="en-US" sz="2200" b="1" i="1" dirty="0"/>
              <a:t>Immorality</a:t>
            </a:r>
            <a:r>
              <a:rPr lang="en-US" altLang="en-US" sz="2200" dirty="0"/>
              <a:t> represents the short-sighted pursuit of pleasure, especially sinful pleasure, which ultimately ends in misery, emptiness, and </a:t>
            </a:r>
            <a:r>
              <a:rPr lang="en-US" altLang="en-US" sz="2200" b="1" i="1" dirty="0"/>
              <a:t>death</a:t>
            </a:r>
            <a:r>
              <a:rPr lang="en-US" altLang="en-US" sz="2200" dirty="0"/>
              <a:t>.</a:t>
            </a:r>
          </a:p>
          <a:p>
            <a:pPr>
              <a:spcBef>
                <a:spcPts val="300"/>
              </a:spcBef>
            </a:pPr>
            <a:r>
              <a:rPr lang="en-US" altLang="en-US" sz="2200" dirty="0"/>
              <a:t>Although these are not literal women, they represent real pursuits, real temptations, and real consequences, which are greater than any single literal woman.</a:t>
            </a:r>
          </a:p>
        </p:txBody>
      </p:sp>
    </p:spTree>
    <p:extLst>
      <p:ext uri="{BB962C8B-B14F-4D97-AF65-F5344CB8AC3E}">
        <p14:creationId xmlns:p14="http://schemas.microsoft.com/office/powerpoint/2010/main" val="623756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Why Women?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9"/>
            </a:pPr>
            <a:r>
              <a:rPr lang="en-US" sz="2200" b="1" dirty="0"/>
              <a:t>Thought Question:</a:t>
            </a:r>
            <a:r>
              <a:rPr lang="en-US" sz="2200" dirty="0"/>
              <a:t>  Why might Solomon have personified these pursuits as women as opposed to men?</a:t>
            </a:r>
          </a:p>
          <a:p>
            <a:pPr>
              <a:spcBef>
                <a:spcPts val="300"/>
              </a:spcBef>
            </a:pPr>
            <a:r>
              <a:rPr lang="en-US" altLang="en-US" sz="2200" dirty="0"/>
              <a:t>One, Solomon was writing to his sons, so a seductive woman versus a wise woman was more directly applicable.</a:t>
            </a:r>
          </a:p>
          <a:p>
            <a:pPr>
              <a:spcBef>
                <a:spcPts val="300"/>
              </a:spcBef>
            </a:pPr>
            <a:r>
              <a:rPr lang="en-US" altLang="en-US" sz="2200" dirty="0"/>
              <a:t>Two, each of these women represent two attractive, desirable goals, which tends to fit women better than men.</a:t>
            </a:r>
          </a:p>
          <a:p>
            <a:pPr>
              <a:spcBef>
                <a:spcPts val="300"/>
              </a:spcBef>
            </a:pPr>
            <a:r>
              <a:rPr lang="en-US" altLang="en-US" sz="2200" dirty="0"/>
              <a:t>Three, their power is ultimately in their words, offer, and persuasiveness – not their mighty deeds of physical strength – which better fits women.</a:t>
            </a:r>
          </a:p>
        </p:txBody>
      </p:sp>
    </p:spTree>
    <p:extLst>
      <p:ext uri="{BB962C8B-B14F-4D97-AF65-F5344CB8AC3E}">
        <p14:creationId xmlns:p14="http://schemas.microsoft.com/office/powerpoint/2010/main" val="1190553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Repetition, Repetition, …</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0"/>
            </a:pPr>
            <a:r>
              <a:rPr lang="en-US" sz="2200" b="1" dirty="0"/>
              <a:t>Thought Question:  </a:t>
            </a:r>
            <a:r>
              <a:rPr lang="en-US" sz="2200" dirty="0"/>
              <a:t>Why might Solomon repeated and elaborated so many times on simple lessons?</a:t>
            </a:r>
          </a:p>
          <a:p>
            <a:pPr>
              <a:spcBef>
                <a:spcPts val="300"/>
              </a:spcBef>
            </a:pPr>
            <a:r>
              <a:rPr lang="en-US" altLang="en-US" sz="2200" dirty="0"/>
              <a:t>People tend to simply forget and need reminding (</a:t>
            </a:r>
            <a:r>
              <a:rPr lang="en-US" altLang="en-US" sz="2200" b="1" dirty="0">
                <a:solidFill>
                  <a:schemeClr val="accent1"/>
                </a:solidFill>
              </a:rPr>
              <a:t>2 Peter 1:12-15; 3:1</a:t>
            </a:r>
            <a:r>
              <a:rPr lang="en-US" altLang="en-US" sz="2200" dirty="0"/>
              <a:t>).</a:t>
            </a:r>
          </a:p>
          <a:p>
            <a:pPr>
              <a:spcBef>
                <a:spcPts val="300"/>
              </a:spcBef>
            </a:pPr>
            <a:r>
              <a:rPr lang="en-US" altLang="en-US" sz="2200" dirty="0"/>
              <a:t>Important things need repetition for emphasis.</a:t>
            </a:r>
          </a:p>
          <a:p>
            <a:pPr>
              <a:spcBef>
                <a:spcPts val="300"/>
              </a:spcBef>
            </a:pPr>
            <a:r>
              <a:rPr lang="en-US" altLang="en-US" sz="2200" dirty="0"/>
              <a:t>Complicated concepts need rewording to unlock their mysteries.</a:t>
            </a:r>
          </a:p>
          <a:p>
            <a:pPr>
              <a:spcBef>
                <a:spcPts val="300"/>
              </a:spcBef>
            </a:pPr>
            <a:r>
              <a:rPr lang="en-US" altLang="en-US" sz="2200" dirty="0"/>
              <a:t>Did you grow tired of the repetition? Or, were you </a:t>
            </a:r>
            <a:r>
              <a:rPr lang="en-US" altLang="en-US" sz="2200" i="1" dirty="0">
                <a:solidFill>
                  <a:schemeClr val="accent1"/>
                </a:solidFill>
              </a:rPr>
              <a:t>“wise”</a:t>
            </a:r>
            <a:r>
              <a:rPr lang="en-US" altLang="en-US" sz="2200" dirty="0"/>
              <a:t> and learned from it?</a:t>
            </a:r>
          </a:p>
        </p:txBody>
      </p:sp>
    </p:spTree>
    <p:extLst>
      <p:ext uri="{BB962C8B-B14F-4D97-AF65-F5344CB8AC3E}">
        <p14:creationId xmlns:p14="http://schemas.microsoft.com/office/powerpoint/2010/main" val="4151668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The God of Men</a:t>
            </a:r>
          </a:p>
        </p:txBody>
      </p:sp>
      <p:sp>
        <p:nvSpPr>
          <p:cNvPr id="5" name="Text Placeholder 4"/>
          <p:cNvSpPr>
            <a:spLocks noGrp="1"/>
          </p:cNvSpPr>
          <p:nvPr>
            <p:ph type="body" idx="1"/>
          </p:nvPr>
        </p:nvSpPr>
        <p:spPr>
          <a:xfrm>
            <a:off x="762000" y="4324350"/>
            <a:ext cx="7543800" cy="819150"/>
          </a:xfrm>
        </p:spPr>
        <p:txBody>
          <a:bodyPr>
            <a:noAutofit/>
          </a:bodyPr>
          <a:lstStyle/>
          <a:p>
            <a:pPr marL="628650" indent="-628650"/>
            <a:r>
              <a:rPr lang="en-US" sz="1200" b="1" i="1" dirty="0"/>
              <a:t>Verses:</a:t>
            </a:r>
            <a:r>
              <a:rPr lang="en-US" sz="1200" b="1" dirty="0"/>
              <a:t>	10:22; 11:20-21, 31; 12:2; 14:2, 12, 14, 26-27; 15:3, 8-9, 11, 16, 26, 29; 16:1-11, 20, 25, 33; 17:3, 5, 15; 18:10-11; 19:21, 23; 20:9-10, 12, 22-25, 27; 21:1-3, 27, 30-31; 22:4, 12; 23:10-11, 17-18; 24:11-12, 17-22; 27:1, 19; 28:5, 9, 14; 29:13, 18, 25-26; 30:1-9, 21-23</a:t>
            </a:r>
            <a:endParaRPr lang="en-US" sz="1200" b="1" i="1" dirty="0"/>
          </a:p>
        </p:txBody>
      </p:sp>
    </p:spTree>
    <p:extLst>
      <p:ext uri="{BB962C8B-B14F-4D97-AF65-F5344CB8AC3E}">
        <p14:creationId xmlns:p14="http://schemas.microsoft.com/office/powerpoint/2010/main" val="2525289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Why Trust in God over Man?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a:pPr>
            <a:r>
              <a:rPr lang="en-US" sz="2200" dirty="0"/>
              <a:t>Why does man need to trust in God to guide him (</a:t>
            </a:r>
            <a:r>
              <a:rPr lang="en-US" sz="2200" b="1" dirty="0">
                <a:solidFill>
                  <a:schemeClr val="accent1"/>
                </a:solidFill>
              </a:rPr>
              <a:t>14:12; 16:1-3, 9, 25; 19:21; 20:24; 30:1-9</a:t>
            </a:r>
            <a:r>
              <a:rPr lang="en-US" sz="2200" dirty="0"/>
              <a:t>)?</a:t>
            </a:r>
          </a:p>
          <a:p>
            <a:pPr marL="0" lvl="0" indent="0">
              <a:spcBef>
                <a:spcPts val="300"/>
              </a:spcBef>
              <a:buNone/>
            </a:pPr>
            <a:r>
              <a:rPr lang="en-US" sz="2200" i="1" dirty="0">
                <a:solidFill>
                  <a:schemeClr val="accent1"/>
                </a:solidFill>
              </a:rPr>
              <a:t>There is a way that </a:t>
            </a:r>
            <a:r>
              <a:rPr lang="en-US" sz="2200" b="1" i="1" u="sng" dirty="0">
                <a:solidFill>
                  <a:schemeClr val="accent1"/>
                </a:solidFill>
              </a:rPr>
              <a:t>seems right</a:t>
            </a:r>
            <a:r>
              <a:rPr lang="en-US" sz="2200" b="1" i="1" dirty="0">
                <a:solidFill>
                  <a:schemeClr val="accent1"/>
                </a:solidFill>
              </a:rPr>
              <a:t> to a man</a:t>
            </a:r>
            <a:r>
              <a:rPr lang="en-US" sz="2200" i="1" dirty="0">
                <a:solidFill>
                  <a:schemeClr val="accent1"/>
                </a:solidFill>
              </a:rPr>
              <a:t>, But </a:t>
            </a:r>
            <a:r>
              <a:rPr lang="en-US" sz="2200" b="1" i="1" dirty="0">
                <a:solidFill>
                  <a:schemeClr val="accent1"/>
                </a:solidFill>
              </a:rPr>
              <a:t>its </a:t>
            </a:r>
            <a:r>
              <a:rPr lang="en-US" sz="2200" b="1" i="1" u="sng" dirty="0">
                <a:solidFill>
                  <a:schemeClr val="accent1"/>
                </a:solidFill>
              </a:rPr>
              <a:t>end</a:t>
            </a:r>
            <a:r>
              <a:rPr lang="en-US" sz="2200" b="1" i="1" dirty="0">
                <a:solidFill>
                  <a:schemeClr val="accent1"/>
                </a:solidFill>
              </a:rPr>
              <a:t> is the way of </a:t>
            </a:r>
            <a:r>
              <a:rPr lang="en-US" sz="2200" b="1" i="1" u="sng" dirty="0">
                <a:solidFill>
                  <a:schemeClr val="accent1"/>
                </a:solidFill>
              </a:rPr>
              <a:t>death</a:t>
            </a:r>
            <a:r>
              <a:rPr lang="en-US" sz="2200" i="1" dirty="0">
                <a:solidFill>
                  <a:schemeClr val="accent1"/>
                </a:solidFill>
              </a:rPr>
              <a:t>. </a:t>
            </a:r>
            <a:r>
              <a:rPr lang="en-US" sz="2200" dirty="0"/>
              <a:t>(</a:t>
            </a:r>
            <a:r>
              <a:rPr lang="en-US" sz="2200" b="1" dirty="0">
                <a:solidFill>
                  <a:schemeClr val="accent1"/>
                </a:solidFill>
              </a:rPr>
              <a:t>14:12; 16:25</a:t>
            </a:r>
            <a:r>
              <a:rPr lang="en-US" sz="2200" dirty="0"/>
              <a:t>)</a:t>
            </a:r>
          </a:p>
          <a:p>
            <a:pPr>
              <a:spcBef>
                <a:spcPts val="300"/>
              </a:spcBef>
            </a:pPr>
            <a:r>
              <a:rPr lang="en-US" sz="2200" dirty="0"/>
              <a:t>Man </a:t>
            </a:r>
            <a:r>
              <a:rPr lang="en-US" sz="2200" b="1" i="1" dirty="0"/>
              <a:t>cannot see </a:t>
            </a:r>
            <a:r>
              <a:rPr lang="en-US" sz="2200" dirty="0"/>
              <a:t>the ultimate consequences of his decisions.</a:t>
            </a:r>
          </a:p>
          <a:p>
            <a:pPr marL="0" lvl="0" indent="0">
              <a:spcBef>
                <a:spcPts val="300"/>
              </a:spcBef>
              <a:buNone/>
            </a:pPr>
            <a:r>
              <a:rPr lang="en-US" sz="2200" i="1" dirty="0">
                <a:solidFill>
                  <a:schemeClr val="accent1"/>
                </a:solidFill>
              </a:rPr>
              <a:t>All the ways of a man are </a:t>
            </a:r>
            <a:r>
              <a:rPr lang="en-US" sz="2200" b="1" i="1" dirty="0">
                <a:solidFill>
                  <a:schemeClr val="accent1"/>
                </a:solidFill>
              </a:rPr>
              <a:t>pure in his </a:t>
            </a:r>
            <a:r>
              <a:rPr lang="en-US" sz="2200" b="1" i="1" u="sng" dirty="0">
                <a:solidFill>
                  <a:schemeClr val="accent1"/>
                </a:solidFill>
              </a:rPr>
              <a:t>own</a:t>
            </a:r>
            <a:r>
              <a:rPr lang="en-US" sz="2200" b="1" i="1" dirty="0">
                <a:solidFill>
                  <a:schemeClr val="accent1"/>
                </a:solidFill>
              </a:rPr>
              <a:t> eyes</a:t>
            </a:r>
            <a:r>
              <a:rPr lang="en-US" sz="2200" i="1" dirty="0">
                <a:solidFill>
                  <a:schemeClr val="accent1"/>
                </a:solidFill>
              </a:rPr>
              <a:t>, But </a:t>
            </a:r>
            <a:r>
              <a:rPr lang="en-US" sz="2200" b="1" i="1" dirty="0">
                <a:solidFill>
                  <a:schemeClr val="accent1"/>
                </a:solidFill>
              </a:rPr>
              <a:t>the LORD weighs the spirits</a:t>
            </a:r>
            <a:r>
              <a:rPr lang="en-US" sz="2200" i="1" dirty="0">
                <a:solidFill>
                  <a:schemeClr val="accent1"/>
                </a:solidFill>
              </a:rPr>
              <a:t>. </a:t>
            </a:r>
            <a:r>
              <a:rPr lang="en-US" sz="2200" dirty="0"/>
              <a:t>(</a:t>
            </a:r>
            <a:r>
              <a:rPr lang="en-US" sz="2200" b="1" dirty="0">
                <a:solidFill>
                  <a:schemeClr val="accent1"/>
                </a:solidFill>
              </a:rPr>
              <a:t>16:2</a:t>
            </a:r>
            <a:r>
              <a:rPr lang="en-US" sz="2200" dirty="0"/>
              <a:t>)</a:t>
            </a:r>
          </a:p>
          <a:p>
            <a:pPr>
              <a:spcBef>
                <a:spcPts val="300"/>
              </a:spcBef>
            </a:pPr>
            <a:r>
              <a:rPr lang="en-US" sz="2200" dirty="0"/>
              <a:t>Man is too often </a:t>
            </a:r>
            <a:r>
              <a:rPr lang="en-US" sz="2200" b="1" i="1" dirty="0"/>
              <a:t>not honest </a:t>
            </a:r>
            <a:r>
              <a:rPr lang="en-US" sz="2200" dirty="0"/>
              <a:t>with himself on top of his short-sightedness.</a:t>
            </a:r>
          </a:p>
          <a:p>
            <a:pPr marL="0" lvl="0" indent="0">
              <a:spcBef>
                <a:spcPts val="300"/>
              </a:spcBef>
              <a:buNone/>
            </a:pPr>
            <a:r>
              <a:rPr lang="en-US" sz="2200" i="1" dirty="0">
                <a:solidFill>
                  <a:schemeClr val="accent1"/>
                </a:solidFill>
              </a:rPr>
              <a:t>A man’s heart </a:t>
            </a:r>
            <a:r>
              <a:rPr lang="en-US" sz="2200" b="1" i="1" dirty="0">
                <a:solidFill>
                  <a:schemeClr val="accent1"/>
                </a:solidFill>
              </a:rPr>
              <a:t>plans his way</a:t>
            </a:r>
            <a:r>
              <a:rPr lang="en-US" sz="2200" i="1" dirty="0">
                <a:solidFill>
                  <a:schemeClr val="accent1"/>
                </a:solidFill>
              </a:rPr>
              <a:t>, But </a:t>
            </a:r>
            <a:r>
              <a:rPr lang="en-US" sz="2200" b="1" i="1" dirty="0">
                <a:solidFill>
                  <a:schemeClr val="accent1"/>
                </a:solidFill>
              </a:rPr>
              <a:t>the LORD directs his steps</a:t>
            </a:r>
            <a:r>
              <a:rPr lang="en-US" sz="2200" i="1" dirty="0">
                <a:solidFill>
                  <a:schemeClr val="accent1"/>
                </a:solidFill>
              </a:rPr>
              <a:t>. </a:t>
            </a:r>
            <a:r>
              <a:rPr lang="en-US" sz="2200" dirty="0"/>
              <a:t>(</a:t>
            </a:r>
            <a:r>
              <a:rPr lang="en-US" sz="2200" b="1" dirty="0">
                <a:solidFill>
                  <a:schemeClr val="accent1"/>
                </a:solidFill>
              </a:rPr>
              <a:t>16:9; 19:21; 20:24</a:t>
            </a:r>
            <a:r>
              <a:rPr lang="en-US" sz="2200" dirty="0"/>
              <a:t>)</a:t>
            </a:r>
          </a:p>
          <a:p>
            <a:pPr>
              <a:spcBef>
                <a:spcPts val="300"/>
              </a:spcBef>
            </a:pPr>
            <a:r>
              <a:rPr lang="en-US" altLang="en-US" sz="2200" dirty="0"/>
              <a:t>We </a:t>
            </a:r>
            <a:r>
              <a:rPr lang="en-US" altLang="en-US" sz="2200" b="1" i="1" dirty="0"/>
              <a:t>control too little </a:t>
            </a:r>
            <a:r>
              <a:rPr lang="en-US" altLang="en-US" sz="2200" dirty="0"/>
              <a:t>of circumstances compared to God.  He’s in control.</a:t>
            </a:r>
          </a:p>
        </p:txBody>
      </p:sp>
    </p:spTree>
    <p:extLst>
      <p:ext uri="{BB962C8B-B14F-4D97-AF65-F5344CB8AC3E}">
        <p14:creationId xmlns:p14="http://schemas.microsoft.com/office/powerpoint/2010/main" val="1993215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fade">
                                      <p:cBhvr>
                                        <p:cTn id="36"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Why Trust in God over Man?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a:pPr>
            <a:r>
              <a:rPr lang="en-US" sz="2200" dirty="0"/>
              <a:t>Why does man need to trust in God to guide him (</a:t>
            </a:r>
            <a:r>
              <a:rPr lang="en-US" sz="2200" b="1" dirty="0">
                <a:solidFill>
                  <a:schemeClr val="accent1"/>
                </a:solidFill>
              </a:rPr>
              <a:t>14:12; 16:1-3, 9, 25; 19:21; 20:24; 30:1-9</a:t>
            </a:r>
            <a:r>
              <a:rPr lang="en-US" sz="2200" dirty="0"/>
              <a:t>)?</a:t>
            </a:r>
          </a:p>
          <a:p>
            <a:pPr marL="0" lvl="0" indent="0">
              <a:spcBef>
                <a:spcPts val="300"/>
              </a:spcBef>
              <a:buNone/>
            </a:pPr>
            <a:r>
              <a:rPr lang="en-US" sz="2200" i="1" dirty="0">
                <a:solidFill>
                  <a:schemeClr val="accent1"/>
                </a:solidFill>
              </a:rPr>
              <a:t>The </a:t>
            </a:r>
            <a:r>
              <a:rPr lang="en-US" sz="2200" b="1" i="1" dirty="0">
                <a:solidFill>
                  <a:schemeClr val="accent1"/>
                </a:solidFill>
              </a:rPr>
              <a:t>preparations of the heart belong to man</a:t>
            </a:r>
            <a:r>
              <a:rPr lang="en-US" sz="2200" i="1" dirty="0">
                <a:solidFill>
                  <a:schemeClr val="accent1"/>
                </a:solidFill>
              </a:rPr>
              <a:t>, But the </a:t>
            </a:r>
            <a:r>
              <a:rPr lang="en-US" sz="2200" b="1" i="1" u="sng" dirty="0">
                <a:solidFill>
                  <a:schemeClr val="accent1"/>
                </a:solidFill>
              </a:rPr>
              <a:t>answer of the tongue</a:t>
            </a:r>
            <a:r>
              <a:rPr lang="en-US" sz="2200" b="1" i="1" dirty="0">
                <a:solidFill>
                  <a:schemeClr val="accent1"/>
                </a:solidFill>
              </a:rPr>
              <a:t> is from the LORD</a:t>
            </a:r>
            <a:r>
              <a:rPr lang="en-US" sz="2200" i="1" dirty="0">
                <a:solidFill>
                  <a:schemeClr val="accent1"/>
                </a:solidFill>
              </a:rPr>
              <a:t>. … </a:t>
            </a:r>
            <a:r>
              <a:rPr lang="en-US" sz="2200" b="1" i="1" dirty="0">
                <a:solidFill>
                  <a:schemeClr val="accent1"/>
                </a:solidFill>
              </a:rPr>
              <a:t>Commit your works to the LORD</a:t>
            </a:r>
            <a:r>
              <a:rPr lang="en-US" sz="2200" i="1" dirty="0">
                <a:solidFill>
                  <a:schemeClr val="accent1"/>
                </a:solidFill>
              </a:rPr>
              <a:t>, And </a:t>
            </a:r>
            <a:r>
              <a:rPr lang="en-US" sz="2200" b="1" i="1" dirty="0">
                <a:solidFill>
                  <a:schemeClr val="accent1"/>
                </a:solidFill>
              </a:rPr>
              <a:t>your thoughts will </a:t>
            </a:r>
            <a:r>
              <a:rPr lang="en-US" sz="2200" b="1" i="1" u="sng" dirty="0">
                <a:solidFill>
                  <a:schemeClr val="accent1"/>
                </a:solidFill>
              </a:rPr>
              <a:t>be established</a:t>
            </a:r>
            <a:r>
              <a:rPr lang="en-US" sz="2200" i="1" dirty="0">
                <a:solidFill>
                  <a:schemeClr val="accent1"/>
                </a:solidFill>
              </a:rPr>
              <a:t>. </a:t>
            </a:r>
            <a:r>
              <a:rPr lang="en-US" sz="2200" dirty="0"/>
              <a:t>(</a:t>
            </a:r>
            <a:r>
              <a:rPr lang="en-US" sz="2200" b="1" dirty="0">
                <a:solidFill>
                  <a:schemeClr val="accent1"/>
                </a:solidFill>
              </a:rPr>
              <a:t>16:1, 3</a:t>
            </a:r>
            <a:r>
              <a:rPr lang="en-US" sz="2200" dirty="0"/>
              <a:t>)</a:t>
            </a:r>
          </a:p>
          <a:p>
            <a:pPr>
              <a:spcBef>
                <a:spcPts val="300"/>
              </a:spcBef>
            </a:pPr>
            <a:r>
              <a:rPr lang="en-US" altLang="en-US" sz="2200" dirty="0"/>
              <a:t>Preparing our heart, committing ourselves sincerely to God (ex., </a:t>
            </a:r>
            <a:r>
              <a:rPr lang="en-US" altLang="en-US" sz="2200" b="1" dirty="0">
                <a:solidFill>
                  <a:schemeClr val="accent1"/>
                </a:solidFill>
              </a:rPr>
              <a:t>Daniel 1:8</a:t>
            </a:r>
            <a:r>
              <a:rPr lang="en-US" altLang="en-US" sz="2200" dirty="0"/>
              <a:t>) is our responsibility (</a:t>
            </a:r>
            <a:r>
              <a:rPr lang="en-US" altLang="en-US" sz="2200" b="1" dirty="0">
                <a:solidFill>
                  <a:schemeClr val="accent1"/>
                </a:solidFill>
              </a:rPr>
              <a:t>1 Peter 3:15</a:t>
            </a:r>
            <a:r>
              <a:rPr lang="en-US" altLang="en-US" sz="2200" dirty="0"/>
              <a:t>).</a:t>
            </a:r>
          </a:p>
          <a:p>
            <a:pPr>
              <a:spcBef>
                <a:spcPts val="300"/>
              </a:spcBef>
            </a:pPr>
            <a:r>
              <a:rPr lang="en-US" altLang="en-US" sz="2200" dirty="0"/>
              <a:t>Diligently adhering to this commitment will help us organize our thoughts and words – and ultimately our actions.</a:t>
            </a:r>
          </a:p>
        </p:txBody>
      </p:sp>
    </p:spTree>
    <p:extLst>
      <p:ext uri="{BB962C8B-B14F-4D97-AF65-F5344CB8AC3E}">
        <p14:creationId xmlns:p14="http://schemas.microsoft.com/office/powerpoint/2010/main" val="2585556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Why Trust in God over Man?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a:pPr>
            <a:r>
              <a:rPr lang="en-US" sz="2200" dirty="0"/>
              <a:t>Why does man need to trust in God to guide him (</a:t>
            </a:r>
            <a:r>
              <a:rPr lang="en-US" sz="2200" b="1" dirty="0">
                <a:solidFill>
                  <a:schemeClr val="accent1"/>
                </a:solidFill>
              </a:rPr>
              <a:t>14:12; 16:1-3, 9, 25; 19:21; 20:24; 30:1-9</a:t>
            </a:r>
            <a:r>
              <a:rPr lang="en-US" sz="2200" dirty="0"/>
              <a:t>)?</a:t>
            </a:r>
          </a:p>
          <a:p>
            <a:pPr marL="0" lvl="0" indent="0">
              <a:spcBef>
                <a:spcPts val="300"/>
              </a:spcBef>
              <a:buNone/>
            </a:pPr>
            <a:r>
              <a:rPr lang="en-US" sz="2200" i="1" dirty="0">
                <a:solidFill>
                  <a:schemeClr val="accent1"/>
                </a:solidFill>
              </a:rPr>
              <a:t>Who has ascended into heaven, or descended? Who has gathered the wind in His fists? Who has bound the waters in a garment? Who has established all the ends of the earth? What is His name, and what is His Son’s name, If you know? </a:t>
            </a:r>
            <a:r>
              <a:rPr lang="en-US" sz="2200" b="1" i="1" dirty="0">
                <a:solidFill>
                  <a:schemeClr val="accent1"/>
                </a:solidFill>
              </a:rPr>
              <a:t>Every word of God is pure; He is a </a:t>
            </a:r>
            <a:r>
              <a:rPr lang="en-US" sz="2200" b="1" i="1" u="sng" dirty="0">
                <a:solidFill>
                  <a:schemeClr val="accent1"/>
                </a:solidFill>
              </a:rPr>
              <a:t>shield</a:t>
            </a:r>
            <a:r>
              <a:rPr lang="en-US" sz="2200" b="1" i="1" dirty="0">
                <a:solidFill>
                  <a:schemeClr val="accent1"/>
                </a:solidFill>
              </a:rPr>
              <a:t> to those who </a:t>
            </a:r>
            <a:r>
              <a:rPr lang="en-US" sz="2200" b="1" i="1" u="sng" dirty="0">
                <a:solidFill>
                  <a:schemeClr val="accent1"/>
                </a:solidFill>
              </a:rPr>
              <a:t>put their trust in Him</a:t>
            </a:r>
            <a:r>
              <a:rPr lang="en-US" sz="2200" i="1" dirty="0">
                <a:solidFill>
                  <a:schemeClr val="accent1"/>
                </a:solidFill>
              </a:rPr>
              <a:t>. Do not add to His words, Lest He rebuke you, and you be found a liar. </a:t>
            </a:r>
            <a:r>
              <a:rPr lang="en-US" sz="2200" dirty="0"/>
              <a:t>(</a:t>
            </a:r>
            <a:r>
              <a:rPr lang="en-US" sz="2200" b="1" dirty="0">
                <a:solidFill>
                  <a:schemeClr val="accent1"/>
                </a:solidFill>
              </a:rPr>
              <a:t>30:1-9</a:t>
            </a:r>
            <a:r>
              <a:rPr lang="en-US" sz="2200" dirty="0"/>
              <a:t>)</a:t>
            </a:r>
          </a:p>
          <a:p>
            <a:pPr>
              <a:spcBef>
                <a:spcPts val="300"/>
              </a:spcBef>
            </a:pPr>
            <a:r>
              <a:rPr lang="en-US" altLang="en-US" sz="2200" dirty="0"/>
              <a:t>Like Job, we are in no position to question God – infinitely outmatched.</a:t>
            </a:r>
          </a:p>
          <a:p>
            <a:pPr>
              <a:spcBef>
                <a:spcPts val="300"/>
              </a:spcBef>
            </a:pPr>
            <a:r>
              <a:rPr lang="en-US" altLang="en-US" sz="2200" dirty="0"/>
              <a:t>God wants to help us.  Why would we resist Him?  How can we improve upon His will for us?</a:t>
            </a:r>
          </a:p>
        </p:txBody>
      </p:sp>
    </p:spTree>
    <p:extLst>
      <p:ext uri="{BB962C8B-B14F-4D97-AF65-F5344CB8AC3E}">
        <p14:creationId xmlns:p14="http://schemas.microsoft.com/office/powerpoint/2010/main" val="4091820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Make &amp; Designer of Man</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i="1" dirty="0">
                <a:solidFill>
                  <a:schemeClr val="accent1"/>
                </a:solidFill>
              </a:rPr>
              <a:t>The </a:t>
            </a:r>
            <a:r>
              <a:rPr lang="en-US" sz="2200" b="1" i="1" dirty="0">
                <a:solidFill>
                  <a:schemeClr val="accent1"/>
                </a:solidFill>
              </a:rPr>
              <a:t>hearing ear </a:t>
            </a:r>
            <a:r>
              <a:rPr lang="en-US" sz="2200" i="1" dirty="0">
                <a:solidFill>
                  <a:schemeClr val="accent1"/>
                </a:solidFill>
              </a:rPr>
              <a:t>and the </a:t>
            </a:r>
            <a:r>
              <a:rPr lang="en-US" sz="2200" b="1" i="1" dirty="0">
                <a:solidFill>
                  <a:schemeClr val="accent1"/>
                </a:solidFill>
              </a:rPr>
              <a:t>seeing eye</a:t>
            </a:r>
            <a:r>
              <a:rPr lang="en-US" sz="2200" i="1" dirty="0">
                <a:solidFill>
                  <a:schemeClr val="accent1"/>
                </a:solidFill>
              </a:rPr>
              <a:t>, </a:t>
            </a:r>
            <a:r>
              <a:rPr lang="en-US" sz="2200" b="1" i="1" dirty="0">
                <a:solidFill>
                  <a:schemeClr val="accent1"/>
                </a:solidFill>
              </a:rPr>
              <a:t>The </a:t>
            </a:r>
            <a:r>
              <a:rPr lang="en-US" sz="2200" b="1" i="1" u="sng" dirty="0">
                <a:solidFill>
                  <a:schemeClr val="accent1"/>
                </a:solidFill>
              </a:rPr>
              <a:t>LORD has made them</a:t>
            </a:r>
            <a:r>
              <a:rPr lang="en-US" sz="2200" b="1" i="1" dirty="0">
                <a:solidFill>
                  <a:schemeClr val="accent1"/>
                </a:solidFill>
              </a:rPr>
              <a:t> both</a:t>
            </a:r>
            <a:r>
              <a:rPr lang="en-US" sz="2200" i="1" dirty="0">
                <a:solidFill>
                  <a:schemeClr val="accent1"/>
                </a:solidFill>
              </a:rPr>
              <a:t>. </a:t>
            </a:r>
            <a:r>
              <a:rPr lang="en-US" sz="2200" dirty="0"/>
              <a:t>(</a:t>
            </a:r>
            <a:r>
              <a:rPr lang="en-US" sz="2200" b="1" dirty="0">
                <a:solidFill>
                  <a:schemeClr val="accent1"/>
                </a:solidFill>
              </a:rPr>
              <a:t>20:12</a:t>
            </a:r>
            <a:r>
              <a:rPr lang="en-US" sz="2200" dirty="0"/>
              <a:t>)</a:t>
            </a:r>
          </a:p>
          <a:p>
            <a:pPr marL="344488" lvl="0" indent="-344488">
              <a:spcBef>
                <a:spcPts val="0"/>
              </a:spcBef>
              <a:buFont typeface="+mj-lt"/>
              <a:buAutoNum type="arabicPeriod" startAt="2"/>
            </a:pPr>
            <a:r>
              <a:rPr lang="en-US" sz="2200" dirty="0"/>
              <a:t>What is profound about observing that God made both </a:t>
            </a:r>
            <a:r>
              <a:rPr lang="en-US" sz="2200" i="1" dirty="0">
                <a:solidFill>
                  <a:schemeClr val="accent1"/>
                </a:solidFill>
              </a:rPr>
              <a:t>“the hearing ear and the seeing eye”</a:t>
            </a:r>
            <a:r>
              <a:rPr lang="en-US" sz="2200" dirty="0"/>
              <a:t> (</a:t>
            </a:r>
            <a:r>
              <a:rPr lang="en-US" sz="2200" b="1" dirty="0">
                <a:solidFill>
                  <a:schemeClr val="accent1"/>
                </a:solidFill>
              </a:rPr>
              <a:t>20:12</a:t>
            </a:r>
            <a:r>
              <a:rPr lang="en-US" sz="2200" dirty="0"/>
              <a:t>)?  What other passages make similar connections?</a:t>
            </a:r>
          </a:p>
          <a:p>
            <a:pPr>
              <a:spcBef>
                <a:spcPts val="0"/>
              </a:spcBef>
            </a:pPr>
            <a:r>
              <a:rPr lang="en-US" sz="2200" dirty="0"/>
              <a:t>Since God designed and </a:t>
            </a:r>
            <a:r>
              <a:rPr lang="en-US" sz="2200" b="1" i="1" dirty="0"/>
              <a:t>made us</a:t>
            </a:r>
            <a:r>
              <a:rPr lang="en-US" sz="2200" dirty="0"/>
              <a:t>, He better knows us, our limitations, and our capabilities than we ever could know.</a:t>
            </a:r>
          </a:p>
          <a:p>
            <a:pPr marL="0" lvl="0" indent="0">
              <a:spcBef>
                <a:spcPts val="0"/>
              </a:spcBef>
              <a:buNone/>
            </a:pPr>
            <a:r>
              <a:rPr lang="en-US" sz="2200" i="1" dirty="0">
                <a:solidFill>
                  <a:schemeClr val="accent1"/>
                </a:solidFill>
              </a:rPr>
              <a:t>Then Moses said to the LORD, “O my Lord, </a:t>
            </a:r>
            <a:r>
              <a:rPr lang="en-US" sz="2200" b="1" i="1" dirty="0">
                <a:solidFill>
                  <a:schemeClr val="accent1"/>
                </a:solidFill>
              </a:rPr>
              <a:t>I am not eloquent</a:t>
            </a:r>
            <a:r>
              <a:rPr lang="en-US" sz="2200" i="1" dirty="0">
                <a:solidFill>
                  <a:schemeClr val="accent1"/>
                </a:solidFill>
              </a:rPr>
              <a:t>, neither before nor since You have spoken to Your servant; but </a:t>
            </a:r>
            <a:r>
              <a:rPr lang="en-US" sz="2200" b="1" i="1" dirty="0">
                <a:solidFill>
                  <a:schemeClr val="accent1"/>
                </a:solidFill>
              </a:rPr>
              <a:t>I am slow of speech </a:t>
            </a:r>
            <a:r>
              <a:rPr lang="en-US" sz="2200" i="1" dirty="0">
                <a:solidFill>
                  <a:schemeClr val="accent1"/>
                </a:solidFill>
              </a:rPr>
              <a:t>and </a:t>
            </a:r>
            <a:r>
              <a:rPr lang="en-US" sz="2200" b="1" i="1" dirty="0">
                <a:solidFill>
                  <a:schemeClr val="accent1"/>
                </a:solidFill>
              </a:rPr>
              <a:t>slow of tongue</a:t>
            </a:r>
            <a:r>
              <a:rPr lang="en-US" sz="2200" i="1" dirty="0">
                <a:solidFill>
                  <a:schemeClr val="accent1"/>
                </a:solidFill>
              </a:rPr>
              <a:t>.” So the LORD said to him, “</a:t>
            </a:r>
            <a:r>
              <a:rPr lang="en-US" sz="2200" b="1" i="1" u="sng" dirty="0">
                <a:solidFill>
                  <a:schemeClr val="accent1"/>
                </a:solidFill>
              </a:rPr>
              <a:t>Who has made</a:t>
            </a:r>
            <a:r>
              <a:rPr lang="en-US" sz="2200" b="1" i="1" dirty="0">
                <a:solidFill>
                  <a:schemeClr val="accent1"/>
                </a:solidFill>
              </a:rPr>
              <a:t> man’s mouth</a:t>
            </a:r>
            <a:r>
              <a:rPr lang="en-US" sz="2200" i="1" dirty="0">
                <a:solidFill>
                  <a:schemeClr val="accent1"/>
                </a:solidFill>
              </a:rPr>
              <a:t>? Or </a:t>
            </a:r>
            <a:r>
              <a:rPr lang="en-US" sz="2200" b="1" i="1" u="sng" dirty="0">
                <a:solidFill>
                  <a:schemeClr val="accent1"/>
                </a:solidFill>
              </a:rPr>
              <a:t>who makes</a:t>
            </a:r>
            <a:r>
              <a:rPr lang="en-US" sz="2200" b="1" i="1" dirty="0">
                <a:solidFill>
                  <a:schemeClr val="accent1"/>
                </a:solidFill>
              </a:rPr>
              <a:t> the mute, the deaf, the seeing, or the blind? Have not I, the LORD</a:t>
            </a:r>
            <a:r>
              <a:rPr lang="en-US" sz="2200" i="1" dirty="0">
                <a:solidFill>
                  <a:schemeClr val="accent1"/>
                </a:solidFill>
              </a:rPr>
              <a:t>?” </a:t>
            </a:r>
            <a:r>
              <a:rPr lang="en-US" sz="2200" dirty="0"/>
              <a:t>(</a:t>
            </a:r>
            <a:r>
              <a:rPr lang="en-US" sz="2200" b="1" dirty="0">
                <a:solidFill>
                  <a:schemeClr val="accent1"/>
                </a:solidFill>
              </a:rPr>
              <a:t>Exodus 4:10-11</a:t>
            </a:r>
            <a:r>
              <a:rPr lang="en-US" sz="2200" dirty="0"/>
              <a:t>)</a:t>
            </a:r>
          </a:p>
          <a:p>
            <a:pPr>
              <a:spcBef>
                <a:spcPts val="0"/>
              </a:spcBef>
            </a:pPr>
            <a:r>
              <a:rPr lang="en-US" altLang="en-US" sz="2200" dirty="0"/>
              <a:t>Emphasizes our need for humility, trusting in Him when He commands or directs.</a:t>
            </a:r>
          </a:p>
        </p:txBody>
      </p:sp>
    </p:spTree>
    <p:extLst>
      <p:ext uri="{BB962C8B-B14F-4D97-AF65-F5344CB8AC3E}">
        <p14:creationId xmlns:p14="http://schemas.microsoft.com/office/powerpoint/2010/main" val="4202065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Rash Commitments to God</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3"/>
            </a:pPr>
            <a:r>
              <a:rPr lang="en-US" sz="2200" dirty="0"/>
              <a:t>How important is it to God that we honor our word and keep our commitments, especially to Him (</a:t>
            </a:r>
            <a:r>
              <a:rPr lang="en-US" sz="2200" b="1" dirty="0">
                <a:solidFill>
                  <a:schemeClr val="accent1"/>
                </a:solidFill>
              </a:rPr>
              <a:t>20:25</a:t>
            </a:r>
            <a:r>
              <a:rPr lang="en-US" sz="2200" dirty="0"/>
              <a:t>)?</a:t>
            </a:r>
          </a:p>
          <a:p>
            <a:pPr marL="0" lvl="0" indent="0">
              <a:spcBef>
                <a:spcPts val="300"/>
              </a:spcBef>
              <a:buNone/>
            </a:pPr>
            <a:r>
              <a:rPr lang="en-US" sz="2200" i="1" dirty="0">
                <a:solidFill>
                  <a:schemeClr val="accent1"/>
                </a:solidFill>
              </a:rPr>
              <a:t>It is a </a:t>
            </a:r>
            <a:r>
              <a:rPr lang="en-US" sz="2200" b="1" i="1" dirty="0">
                <a:solidFill>
                  <a:schemeClr val="accent1"/>
                </a:solidFill>
              </a:rPr>
              <a:t>snare</a:t>
            </a:r>
            <a:r>
              <a:rPr lang="en-US" sz="2200" i="1" dirty="0">
                <a:solidFill>
                  <a:schemeClr val="accent1"/>
                </a:solidFill>
              </a:rPr>
              <a:t> for a man to </a:t>
            </a:r>
            <a:r>
              <a:rPr lang="en-US" sz="2200" b="1" i="1" dirty="0">
                <a:solidFill>
                  <a:schemeClr val="accent1"/>
                </a:solidFill>
              </a:rPr>
              <a:t>devote </a:t>
            </a:r>
            <a:r>
              <a:rPr lang="en-US" sz="2200" b="1" i="1" u="sng" dirty="0">
                <a:solidFill>
                  <a:schemeClr val="accent1"/>
                </a:solidFill>
              </a:rPr>
              <a:t>rashly</a:t>
            </a:r>
            <a:r>
              <a:rPr lang="en-US" sz="2200" b="1" i="1" dirty="0">
                <a:solidFill>
                  <a:schemeClr val="accent1"/>
                </a:solidFill>
              </a:rPr>
              <a:t> </a:t>
            </a:r>
            <a:r>
              <a:rPr lang="en-US" sz="2200" i="1" dirty="0">
                <a:solidFill>
                  <a:schemeClr val="accent1"/>
                </a:solidFill>
              </a:rPr>
              <a:t>something as holy, And </a:t>
            </a:r>
            <a:r>
              <a:rPr lang="en-US" sz="2200" b="1" i="1" u="sng" dirty="0">
                <a:solidFill>
                  <a:schemeClr val="accent1"/>
                </a:solidFill>
              </a:rPr>
              <a:t>afterward</a:t>
            </a:r>
            <a:r>
              <a:rPr lang="en-US" sz="2200" b="1" i="1" dirty="0">
                <a:solidFill>
                  <a:schemeClr val="accent1"/>
                </a:solidFill>
              </a:rPr>
              <a:t> to </a:t>
            </a:r>
            <a:r>
              <a:rPr lang="en-US" sz="2200" b="1" i="1" u="sng" dirty="0">
                <a:solidFill>
                  <a:schemeClr val="accent1"/>
                </a:solidFill>
              </a:rPr>
              <a:t>reconsider</a:t>
            </a:r>
            <a:r>
              <a:rPr lang="en-US" sz="2200" b="1" i="1" dirty="0">
                <a:solidFill>
                  <a:schemeClr val="accent1"/>
                </a:solidFill>
              </a:rPr>
              <a:t> his vows</a:t>
            </a:r>
            <a:r>
              <a:rPr lang="en-US" sz="2200" i="1" dirty="0">
                <a:solidFill>
                  <a:schemeClr val="accent1"/>
                </a:solidFill>
              </a:rPr>
              <a:t>. </a:t>
            </a:r>
            <a:r>
              <a:rPr lang="en-US" sz="2200" dirty="0"/>
              <a:t>(</a:t>
            </a:r>
            <a:r>
              <a:rPr lang="en-US" sz="2200" b="1" dirty="0">
                <a:solidFill>
                  <a:schemeClr val="accent1"/>
                </a:solidFill>
              </a:rPr>
              <a:t>20:25</a:t>
            </a:r>
            <a:r>
              <a:rPr lang="en-US" sz="2200" dirty="0"/>
              <a:t>)</a:t>
            </a:r>
          </a:p>
          <a:p>
            <a:pPr>
              <a:spcBef>
                <a:spcPts val="300"/>
              </a:spcBef>
            </a:pPr>
            <a:r>
              <a:rPr lang="en-US" altLang="en-US" sz="2200" dirty="0"/>
              <a:t>There is no value – only judgment – in good intentions, unfulfilled promises.</a:t>
            </a:r>
          </a:p>
          <a:p>
            <a:pPr marL="0" indent="0">
              <a:spcBef>
                <a:spcPts val="300"/>
              </a:spcBef>
              <a:buNone/>
            </a:pPr>
            <a:r>
              <a:rPr lang="en-US" altLang="en-US" sz="2200" i="1" dirty="0">
                <a:solidFill>
                  <a:schemeClr val="accent1"/>
                </a:solidFill>
              </a:rPr>
              <a:t>Walk </a:t>
            </a:r>
            <a:r>
              <a:rPr lang="en-US" altLang="en-US" sz="2200" b="1" i="1" dirty="0">
                <a:solidFill>
                  <a:schemeClr val="accent1"/>
                </a:solidFill>
              </a:rPr>
              <a:t>prudently</a:t>
            </a:r>
            <a:r>
              <a:rPr lang="en-US" altLang="en-US" sz="2200" i="1" dirty="0">
                <a:solidFill>
                  <a:schemeClr val="accent1"/>
                </a:solidFill>
              </a:rPr>
              <a:t> when you go to the house of God; and </a:t>
            </a:r>
            <a:r>
              <a:rPr lang="en-US" altLang="en-US" sz="2200" b="1" i="1" dirty="0">
                <a:solidFill>
                  <a:schemeClr val="accent1"/>
                </a:solidFill>
              </a:rPr>
              <a:t>draw near </a:t>
            </a:r>
            <a:r>
              <a:rPr lang="en-US" altLang="en-US" sz="2200" b="1" i="1" u="sng" dirty="0">
                <a:solidFill>
                  <a:schemeClr val="accent1"/>
                </a:solidFill>
              </a:rPr>
              <a:t>to hear</a:t>
            </a:r>
            <a:r>
              <a:rPr lang="en-US" altLang="en-US" sz="2200" b="1" i="1" dirty="0">
                <a:solidFill>
                  <a:schemeClr val="accent1"/>
                </a:solidFill>
              </a:rPr>
              <a:t> rather than to give </a:t>
            </a:r>
            <a:r>
              <a:rPr lang="en-US" altLang="en-US" sz="2200" b="1" i="1" u="sng" dirty="0">
                <a:solidFill>
                  <a:schemeClr val="accent1"/>
                </a:solidFill>
              </a:rPr>
              <a:t>the sacrifice of fools</a:t>
            </a:r>
            <a:r>
              <a:rPr lang="en-US" altLang="en-US" sz="2200" i="1" dirty="0">
                <a:solidFill>
                  <a:schemeClr val="accent1"/>
                </a:solidFill>
              </a:rPr>
              <a:t>, for they </a:t>
            </a:r>
            <a:r>
              <a:rPr lang="en-US" altLang="en-US" sz="2200" b="1" i="1" dirty="0">
                <a:solidFill>
                  <a:schemeClr val="accent1"/>
                </a:solidFill>
              </a:rPr>
              <a:t>do not know that they do evil</a:t>
            </a:r>
            <a:r>
              <a:rPr lang="en-US" altLang="en-US" sz="2200" i="1" dirty="0">
                <a:solidFill>
                  <a:schemeClr val="accent1"/>
                </a:solidFill>
              </a:rPr>
              <a:t>.  </a:t>
            </a:r>
            <a:r>
              <a:rPr lang="en-US" altLang="en-US" sz="2200" b="1" i="1" dirty="0">
                <a:solidFill>
                  <a:schemeClr val="accent1"/>
                </a:solidFill>
              </a:rPr>
              <a:t>Do </a:t>
            </a:r>
            <a:r>
              <a:rPr lang="en-US" altLang="en-US" sz="2200" b="1" i="1" u="sng" dirty="0">
                <a:solidFill>
                  <a:schemeClr val="accent1"/>
                </a:solidFill>
              </a:rPr>
              <a:t>not be rash</a:t>
            </a:r>
            <a:r>
              <a:rPr lang="en-US" altLang="en-US" sz="2200" b="1" i="1" dirty="0">
                <a:solidFill>
                  <a:schemeClr val="accent1"/>
                </a:solidFill>
              </a:rPr>
              <a:t> with your mouth</a:t>
            </a:r>
            <a:r>
              <a:rPr lang="en-US" altLang="en-US" sz="2200" i="1" dirty="0">
                <a:solidFill>
                  <a:schemeClr val="accent1"/>
                </a:solidFill>
              </a:rPr>
              <a:t>, And </a:t>
            </a:r>
            <a:r>
              <a:rPr lang="en-US" altLang="en-US" sz="2200" b="1" i="1" dirty="0">
                <a:solidFill>
                  <a:schemeClr val="accent1"/>
                </a:solidFill>
              </a:rPr>
              <a:t>let </a:t>
            </a:r>
            <a:r>
              <a:rPr lang="en-US" altLang="en-US" sz="2200" b="1" i="1" u="sng" dirty="0">
                <a:solidFill>
                  <a:schemeClr val="accent1"/>
                </a:solidFill>
              </a:rPr>
              <a:t>not</a:t>
            </a:r>
            <a:r>
              <a:rPr lang="en-US" altLang="en-US" sz="2200" b="1" i="1" dirty="0">
                <a:solidFill>
                  <a:schemeClr val="accent1"/>
                </a:solidFill>
              </a:rPr>
              <a:t> your heart utter anything </a:t>
            </a:r>
            <a:r>
              <a:rPr lang="en-US" altLang="en-US" sz="2200" b="1" i="1" u="sng" dirty="0">
                <a:solidFill>
                  <a:schemeClr val="accent1"/>
                </a:solidFill>
              </a:rPr>
              <a:t>hastily</a:t>
            </a:r>
            <a:r>
              <a:rPr lang="en-US" altLang="en-US" sz="2200" b="1" i="1" dirty="0">
                <a:solidFill>
                  <a:schemeClr val="accent1"/>
                </a:solidFill>
              </a:rPr>
              <a:t> before God</a:t>
            </a:r>
            <a:r>
              <a:rPr lang="en-US" altLang="en-US" sz="2200" i="1" dirty="0">
                <a:solidFill>
                  <a:schemeClr val="accent1"/>
                </a:solidFill>
              </a:rPr>
              <a:t>. For God is in heaven, and you on earth; </a:t>
            </a:r>
            <a:r>
              <a:rPr lang="en-US" altLang="en-US" sz="2200" b="1" i="1" u="sng" dirty="0">
                <a:solidFill>
                  <a:schemeClr val="accent1"/>
                </a:solidFill>
              </a:rPr>
              <a:t>Therefore</a:t>
            </a:r>
            <a:r>
              <a:rPr lang="en-US" altLang="en-US" sz="2200" i="1" dirty="0">
                <a:solidFill>
                  <a:schemeClr val="accent1"/>
                </a:solidFill>
              </a:rPr>
              <a:t> let </a:t>
            </a:r>
            <a:r>
              <a:rPr lang="en-US" altLang="en-US" sz="2200" b="1" i="1" dirty="0">
                <a:solidFill>
                  <a:schemeClr val="accent1"/>
                </a:solidFill>
              </a:rPr>
              <a:t>your words be few</a:t>
            </a:r>
            <a:r>
              <a:rPr lang="en-US" altLang="en-US" sz="2200" i="1" dirty="0">
                <a:solidFill>
                  <a:schemeClr val="accent1"/>
                </a:solidFill>
              </a:rPr>
              <a:t>.  For a dream comes through </a:t>
            </a:r>
            <a:r>
              <a:rPr lang="en-US" altLang="en-US" sz="2200" b="1" i="1" dirty="0">
                <a:solidFill>
                  <a:schemeClr val="accent1"/>
                </a:solidFill>
              </a:rPr>
              <a:t>much activity</a:t>
            </a:r>
            <a:r>
              <a:rPr lang="en-US" altLang="en-US" sz="2200" i="1" dirty="0">
                <a:solidFill>
                  <a:schemeClr val="accent1"/>
                </a:solidFill>
              </a:rPr>
              <a:t>, And a fool’s voice is known by his </a:t>
            </a:r>
            <a:r>
              <a:rPr lang="en-US" altLang="en-US" sz="2200" b="1" i="1" dirty="0">
                <a:solidFill>
                  <a:schemeClr val="accent1"/>
                </a:solidFill>
              </a:rPr>
              <a:t>many words</a:t>
            </a:r>
            <a:r>
              <a:rPr lang="en-US" altLang="en-US" sz="2200" i="1" dirty="0">
                <a:solidFill>
                  <a:schemeClr val="accent1"/>
                </a:solidFill>
              </a:rPr>
              <a:t>. … </a:t>
            </a:r>
            <a:r>
              <a:rPr lang="en-US" altLang="en-US" sz="2200" dirty="0"/>
              <a:t>(</a:t>
            </a:r>
            <a:r>
              <a:rPr lang="en-US" altLang="en-US" sz="2200" b="1" dirty="0">
                <a:solidFill>
                  <a:schemeClr val="accent1"/>
                </a:solidFill>
              </a:rPr>
              <a:t>Ecclesiastes 5:1-6</a:t>
            </a:r>
            <a:r>
              <a:rPr lang="en-US" altLang="en-US" sz="2200" dirty="0"/>
              <a:t>)</a:t>
            </a:r>
          </a:p>
        </p:txBody>
      </p:sp>
    </p:spTree>
    <p:extLst>
      <p:ext uri="{BB962C8B-B14F-4D97-AF65-F5344CB8AC3E}">
        <p14:creationId xmlns:p14="http://schemas.microsoft.com/office/powerpoint/2010/main" val="3294335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Rash Commitments to God</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3"/>
            </a:pPr>
            <a:r>
              <a:rPr lang="en-US" sz="2200" dirty="0"/>
              <a:t>How important is it to God that we honor our word and keep our commitments, especially to Him (</a:t>
            </a:r>
            <a:r>
              <a:rPr lang="en-US" sz="2200" b="1" dirty="0">
                <a:solidFill>
                  <a:schemeClr val="accent1"/>
                </a:solidFill>
              </a:rPr>
              <a:t>20:25</a:t>
            </a:r>
            <a:r>
              <a:rPr lang="en-US" sz="2200" dirty="0"/>
              <a:t>)?</a:t>
            </a:r>
          </a:p>
          <a:p>
            <a:pPr marL="0" lvl="0" indent="0">
              <a:spcBef>
                <a:spcPts val="300"/>
              </a:spcBef>
              <a:buNone/>
            </a:pPr>
            <a:r>
              <a:rPr lang="en-US" sz="2200" i="1" dirty="0">
                <a:solidFill>
                  <a:schemeClr val="accent1"/>
                </a:solidFill>
              </a:rPr>
              <a:t>It is a </a:t>
            </a:r>
            <a:r>
              <a:rPr lang="en-US" sz="2200" b="1" i="1" dirty="0">
                <a:solidFill>
                  <a:schemeClr val="accent1"/>
                </a:solidFill>
              </a:rPr>
              <a:t>snare</a:t>
            </a:r>
            <a:r>
              <a:rPr lang="en-US" sz="2200" i="1" dirty="0">
                <a:solidFill>
                  <a:schemeClr val="accent1"/>
                </a:solidFill>
              </a:rPr>
              <a:t> for a man to </a:t>
            </a:r>
            <a:r>
              <a:rPr lang="en-US" sz="2200" b="1" i="1" dirty="0">
                <a:solidFill>
                  <a:schemeClr val="accent1"/>
                </a:solidFill>
              </a:rPr>
              <a:t>devote </a:t>
            </a:r>
            <a:r>
              <a:rPr lang="en-US" sz="2200" b="1" i="1" u="sng" dirty="0">
                <a:solidFill>
                  <a:schemeClr val="accent1"/>
                </a:solidFill>
              </a:rPr>
              <a:t>rashly</a:t>
            </a:r>
            <a:r>
              <a:rPr lang="en-US" sz="2200" b="1" i="1" dirty="0">
                <a:solidFill>
                  <a:schemeClr val="accent1"/>
                </a:solidFill>
              </a:rPr>
              <a:t> </a:t>
            </a:r>
            <a:r>
              <a:rPr lang="en-US" sz="2200" i="1" dirty="0">
                <a:solidFill>
                  <a:schemeClr val="accent1"/>
                </a:solidFill>
              </a:rPr>
              <a:t>something as holy, And </a:t>
            </a:r>
            <a:r>
              <a:rPr lang="en-US" sz="2200" b="1" i="1" u="sng" dirty="0">
                <a:solidFill>
                  <a:schemeClr val="accent1"/>
                </a:solidFill>
              </a:rPr>
              <a:t>afterward</a:t>
            </a:r>
            <a:r>
              <a:rPr lang="en-US" sz="2200" b="1" i="1" dirty="0">
                <a:solidFill>
                  <a:schemeClr val="accent1"/>
                </a:solidFill>
              </a:rPr>
              <a:t> to </a:t>
            </a:r>
            <a:r>
              <a:rPr lang="en-US" sz="2200" b="1" i="1" u="sng" dirty="0">
                <a:solidFill>
                  <a:schemeClr val="accent1"/>
                </a:solidFill>
              </a:rPr>
              <a:t>reconsider</a:t>
            </a:r>
            <a:r>
              <a:rPr lang="en-US" sz="2200" b="1" i="1" dirty="0">
                <a:solidFill>
                  <a:schemeClr val="accent1"/>
                </a:solidFill>
              </a:rPr>
              <a:t> his vows</a:t>
            </a:r>
            <a:r>
              <a:rPr lang="en-US" sz="2200" i="1" dirty="0">
                <a:solidFill>
                  <a:schemeClr val="accent1"/>
                </a:solidFill>
              </a:rPr>
              <a:t>. </a:t>
            </a:r>
            <a:r>
              <a:rPr lang="en-US" sz="2200" dirty="0"/>
              <a:t>(</a:t>
            </a:r>
            <a:r>
              <a:rPr lang="en-US" sz="2200" b="1" dirty="0">
                <a:solidFill>
                  <a:schemeClr val="accent1"/>
                </a:solidFill>
              </a:rPr>
              <a:t>Proverbs 20:25</a:t>
            </a:r>
            <a:r>
              <a:rPr lang="en-US" sz="2200" dirty="0"/>
              <a:t>)</a:t>
            </a:r>
          </a:p>
          <a:p>
            <a:pPr>
              <a:spcBef>
                <a:spcPts val="300"/>
              </a:spcBef>
            </a:pPr>
            <a:r>
              <a:rPr lang="en-US" altLang="en-US" sz="2200" dirty="0"/>
              <a:t>There is no value – only judgment – in good intentions, unfulfilled promises.</a:t>
            </a:r>
          </a:p>
          <a:p>
            <a:pPr marL="0" indent="0">
              <a:spcBef>
                <a:spcPts val="300"/>
              </a:spcBef>
              <a:buNone/>
            </a:pPr>
            <a:r>
              <a:rPr lang="en-US" altLang="en-US" sz="2200" i="1" dirty="0">
                <a:solidFill>
                  <a:schemeClr val="accent1"/>
                </a:solidFill>
              </a:rPr>
              <a:t>…When you make a vow to God, </a:t>
            </a:r>
            <a:r>
              <a:rPr lang="en-US" altLang="en-US" sz="2200" b="1" i="1" dirty="0">
                <a:solidFill>
                  <a:schemeClr val="accent1"/>
                </a:solidFill>
              </a:rPr>
              <a:t>do not delay to pay it</a:t>
            </a:r>
            <a:r>
              <a:rPr lang="en-US" altLang="en-US" sz="2200" i="1" dirty="0">
                <a:solidFill>
                  <a:schemeClr val="accent1"/>
                </a:solidFill>
              </a:rPr>
              <a:t>; </a:t>
            </a:r>
            <a:r>
              <a:rPr lang="en-US" altLang="en-US" sz="2200" b="1" i="1" dirty="0">
                <a:solidFill>
                  <a:schemeClr val="accent1"/>
                </a:solidFill>
              </a:rPr>
              <a:t>For He has </a:t>
            </a:r>
            <a:r>
              <a:rPr lang="en-US" altLang="en-US" sz="2200" b="1" i="1" u="sng" dirty="0">
                <a:solidFill>
                  <a:schemeClr val="accent1"/>
                </a:solidFill>
              </a:rPr>
              <a:t>no pleasure in fools</a:t>
            </a:r>
            <a:r>
              <a:rPr lang="en-US" altLang="en-US" sz="2200" i="1" dirty="0">
                <a:solidFill>
                  <a:schemeClr val="accent1"/>
                </a:solidFill>
              </a:rPr>
              <a:t>. Pay what you have vowed – </a:t>
            </a:r>
            <a:r>
              <a:rPr lang="en-US" altLang="en-US" sz="2200" b="1" i="1" u="sng" dirty="0">
                <a:solidFill>
                  <a:schemeClr val="accent1"/>
                </a:solidFill>
              </a:rPr>
              <a:t>Better not to vow</a:t>
            </a:r>
            <a:r>
              <a:rPr lang="en-US" altLang="en-US" sz="2200" b="1" i="1" dirty="0">
                <a:solidFill>
                  <a:schemeClr val="accent1"/>
                </a:solidFill>
              </a:rPr>
              <a:t> than to vow and not pay</a:t>
            </a:r>
            <a:r>
              <a:rPr lang="en-US" altLang="en-US" sz="2200" i="1" dirty="0">
                <a:solidFill>
                  <a:schemeClr val="accent1"/>
                </a:solidFill>
              </a:rPr>
              <a:t>.  Do not let your mouth cause your flesh to sin, </a:t>
            </a:r>
            <a:r>
              <a:rPr lang="en-US" altLang="en-US" sz="2200" b="1" i="1" dirty="0">
                <a:solidFill>
                  <a:schemeClr val="accent1"/>
                </a:solidFill>
              </a:rPr>
              <a:t>nor say before the messenger of God that it was an error</a:t>
            </a:r>
            <a:r>
              <a:rPr lang="en-US" altLang="en-US" sz="2200" i="1" dirty="0">
                <a:solidFill>
                  <a:schemeClr val="accent1"/>
                </a:solidFill>
              </a:rPr>
              <a:t>. </a:t>
            </a:r>
            <a:r>
              <a:rPr lang="en-US" altLang="en-US" sz="2200" b="1" i="1" dirty="0">
                <a:solidFill>
                  <a:schemeClr val="accent1"/>
                </a:solidFill>
              </a:rPr>
              <a:t>Why should </a:t>
            </a:r>
            <a:r>
              <a:rPr lang="en-US" altLang="en-US" sz="2200" b="1" i="1" u="sng" dirty="0">
                <a:solidFill>
                  <a:schemeClr val="accent1"/>
                </a:solidFill>
              </a:rPr>
              <a:t>God be angry at your excuse</a:t>
            </a:r>
            <a:r>
              <a:rPr lang="en-US" altLang="en-US" sz="2200" b="1" i="1" dirty="0">
                <a:solidFill>
                  <a:schemeClr val="accent1"/>
                </a:solidFill>
              </a:rPr>
              <a:t> and </a:t>
            </a:r>
            <a:r>
              <a:rPr lang="en-US" altLang="en-US" sz="2200" b="1" i="1" u="sng" dirty="0">
                <a:solidFill>
                  <a:schemeClr val="accent1"/>
                </a:solidFill>
              </a:rPr>
              <a:t>destroy</a:t>
            </a:r>
            <a:r>
              <a:rPr lang="en-US" altLang="en-US" sz="2200" b="1" i="1" dirty="0">
                <a:solidFill>
                  <a:schemeClr val="accent1"/>
                </a:solidFill>
              </a:rPr>
              <a:t> the work of your hands</a:t>
            </a:r>
            <a:r>
              <a:rPr lang="en-US" altLang="en-US" sz="2200" i="1" dirty="0">
                <a:solidFill>
                  <a:schemeClr val="accent1"/>
                </a:solidFill>
              </a:rPr>
              <a:t>? </a:t>
            </a:r>
            <a:r>
              <a:rPr lang="en-US" altLang="en-US" sz="2200" dirty="0"/>
              <a:t>(</a:t>
            </a:r>
            <a:r>
              <a:rPr lang="en-US" altLang="en-US" sz="2200" b="1" dirty="0">
                <a:solidFill>
                  <a:schemeClr val="accent1"/>
                </a:solidFill>
              </a:rPr>
              <a:t>Ecclesiastes 5:1-6</a:t>
            </a:r>
            <a:r>
              <a:rPr lang="en-US" altLang="en-US" sz="2200" dirty="0"/>
              <a:t>)</a:t>
            </a:r>
          </a:p>
        </p:txBody>
      </p:sp>
    </p:spTree>
    <p:extLst>
      <p:ext uri="{BB962C8B-B14F-4D97-AF65-F5344CB8AC3E}">
        <p14:creationId xmlns:p14="http://schemas.microsoft.com/office/powerpoint/2010/main" val="1185426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animEffect transition="in" filter="fade">
                                      <p:cBhvr>
                                        <p:cTn id="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Unwitting Suicide</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lnSpc>
                <a:spcPct val="90000"/>
              </a:lnSpc>
              <a:spcBef>
                <a:spcPts val="200"/>
              </a:spcBef>
              <a:buFont typeface="+mj-lt"/>
              <a:buAutoNum type="arabicPeriod" startAt="5"/>
            </a:pPr>
            <a:r>
              <a:rPr lang="en-US" sz="2200" dirty="0"/>
              <a:t>Do the robbers and murders know they </a:t>
            </a:r>
            <a:r>
              <a:rPr lang="en-US" sz="2200" i="1" dirty="0">
                <a:solidFill>
                  <a:schemeClr val="accent1"/>
                </a:solidFill>
              </a:rPr>
              <a:t>“lie in wait for their own blood”</a:t>
            </a:r>
            <a:r>
              <a:rPr lang="en-US" sz="2200" dirty="0"/>
              <a:t> and </a:t>
            </a:r>
            <a:r>
              <a:rPr lang="en-US" sz="2200" i="1" dirty="0">
                <a:solidFill>
                  <a:schemeClr val="accent1"/>
                </a:solidFill>
              </a:rPr>
              <a:t>“lurk secretly for their own lives”</a:t>
            </a:r>
            <a:r>
              <a:rPr lang="en-US" sz="2200" dirty="0"/>
              <a:t>?  If they intended something else, then how do they forfeit their own lives?</a:t>
            </a:r>
          </a:p>
          <a:p>
            <a:pPr marL="344488" indent="-344488">
              <a:lnSpc>
                <a:spcPct val="90000"/>
              </a:lnSpc>
              <a:spcBef>
                <a:spcPts val="200"/>
              </a:spcBef>
            </a:pPr>
            <a:r>
              <a:rPr lang="en-US" sz="2200" dirty="0"/>
              <a:t>Consequences of crime generally destroy criminals (e.g., destructive habits, prison, death.)</a:t>
            </a:r>
          </a:p>
          <a:p>
            <a:pPr marL="344488" indent="-344488">
              <a:lnSpc>
                <a:spcPct val="90000"/>
              </a:lnSpc>
              <a:spcBef>
                <a:spcPts val="200"/>
              </a:spcBef>
            </a:pPr>
            <a:r>
              <a:rPr lang="en-US" sz="2200" dirty="0"/>
              <a:t>However, criminals do not foresee it, or foolishly do not care, until it is too late.</a:t>
            </a:r>
          </a:p>
          <a:p>
            <a:pPr marL="344488" indent="-344488">
              <a:lnSpc>
                <a:spcPct val="90000"/>
              </a:lnSpc>
              <a:spcBef>
                <a:spcPts val="200"/>
              </a:spcBef>
            </a:pPr>
            <a:r>
              <a:rPr lang="en-US" sz="2200" dirty="0"/>
              <a:t>Birds are too smart to step into a trap they see laid before them.</a:t>
            </a:r>
          </a:p>
          <a:p>
            <a:pPr marL="344488" indent="-344488">
              <a:lnSpc>
                <a:spcPct val="90000"/>
              </a:lnSpc>
              <a:spcBef>
                <a:spcPts val="200"/>
              </a:spcBef>
            </a:pPr>
            <a:r>
              <a:rPr lang="en-US" sz="2200" dirty="0"/>
              <a:t>But, unlike birds, criminals see the trap laid in front of them – for them – and they walk into it anyway.</a:t>
            </a:r>
          </a:p>
        </p:txBody>
      </p:sp>
    </p:spTree>
    <p:extLst>
      <p:ext uri="{BB962C8B-B14F-4D97-AF65-F5344CB8AC3E}">
        <p14:creationId xmlns:p14="http://schemas.microsoft.com/office/powerpoint/2010/main" val="2926825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altLang="en-US" i="1" dirty="0"/>
              <a:t>“Who may dwell in Your holy hill?”</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4"/>
            </a:pPr>
            <a:r>
              <a:rPr lang="en-US" sz="2200" dirty="0"/>
              <a:t>What kind of people does God favor and draw toward Him, and what kind does He condemn and push away (</a:t>
            </a:r>
            <a:r>
              <a:rPr lang="en-US" sz="2200" b="1" dirty="0">
                <a:solidFill>
                  <a:schemeClr val="accent1"/>
                </a:solidFill>
              </a:rPr>
              <a:t>12:2; 14:2, 26-27; 16:5, 20; 17:15; 21:3, 27; 22:4; 28:5, 9; 29:18, 25</a:t>
            </a:r>
            <a:r>
              <a:rPr lang="en-US" sz="2200" dirty="0"/>
              <a:t>)?</a:t>
            </a:r>
          </a:p>
          <a:p>
            <a:pPr marL="0" lvl="0" indent="0">
              <a:spcBef>
                <a:spcPts val="0"/>
              </a:spcBef>
              <a:buNone/>
            </a:pPr>
            <a:r>
              <a:rPr lang="en-US" sz="2200" i="1" dirty="0">
                <a:solidFill>
                  <a:schemeClr val="accent1"/>
                </a:solidFill>
              </a:rPr>
              <a:t>In </a:t>
            </a:r>
            <a:r>
              <a:rPr lang="en-US" sz="2200" b="1" i="1" dirty="0">
                <a:solidFill>
                  <a:schemeClr val="accent1"/>
                </a:solidFill>
              </a:rPr>
              <a:t>the fear of the LORD </a:t>
            </a:r>
            <a:r>
              <a:rPr lang="en-US" sz="2200" i="1" dirty="0">
                <a:solidFill>
                  <a:schemeClr val="accent1"/>
                </a:solidFill>
              </a:rPr>
              <a:t>there is strong confidence, And His children will have a place of refuge.  The </a:t>
            </a:r>
            <a:r>
              <a:rPr lang="en-US" sz="2200" b="1" i="1" dirty="0">
                <a:solidFill>
                  <a:schemeClr val="accent1"/>
                </a:solidFill>
              </a:rPr>
              <a:t>fear of the LORD</a:t>
            </a:r>
            <a:r>
              <a:rPr lang="en-US" sz="2200" i="1" dirty="0">
                <a:solidFill>
                  <a:schemeClr val="accent1"/>
                </a:solidFill>
              </a:rPr>
              <a:t> is a fountain of life, To turn one away from the snares of death. </a:t>
            </a:r>
            <a:r>
              <a:rPr lang="en-US" sz="2200" dirty="0"/>
              <a:t>(</a:t>
            </a:r>
            <a:r>
              <a:rPr lang="en-US" sz="2200" b="1" dirty="0">
                <a:solidFill>
                  <a:schemeClr val="accent1"/>
                </a:solidFill>
              </a:rPr>
              <a:t>14:26-27</a:t>
            </a:r>
            <a:r>
              <a:rPr lang="en-US" sz="2200" dirty="0"/>
              <a:t>)</a:t>
            </a:r>
          </a:p>
          <a:p>
            <a:pPr marL="0" lvl="0" indent="0">
              <a:spcBef>
                <a:spcPts val="0"/>
              </a:spcBef>
              <a:buNone/>
            </a:pPr>
            <a:r>
              <a:rPr lang="en-US" sz="2200" i="1" dirty="0">
                <a:solidFill>
                  <a:schemeClr val="accent1"/>
                </a:solidFill>
              </a:rPr>
              <a:t>The </a:t>
            </a:r>
            <a:r>
              <a:rPr lang="en-US" sz="2200" b="1" i="1" dirty="0">
                <a:solidFill>
                  <a:schemeClr val="accent1"/>
                </a:solidFill>
              </a:rPr>
              <a:t>fear of </a:t>
            </a:r>
            <a:r>
              <a:rPr lang="en-US" sz="2200" b="1" i="1" u="sng" dirty="0">
                <a:solidFill>
                  <a:schemeClr val="accent1"/>
                </a:solidFill>
              </a:rPr>
              <a:t>man</a:t>
            </a:r>
            <a:r>
              <a:rPr lang="en-US" sz="2200" b="1" i="1" dirty="0">
                <a:solidFill>
                  <a:schemeClr val="accent1"/>
                </a:solidFill>
              </a:rPr>
              <a:t> brings a snare</a:t>
            </a:r>
            <a:r>
              <a:rPr lang="en-US" sz="2200" i="1" dirty="0">
                <a:solidFill>
                  <a:schemeClr val="accent1"/>
                </a:solidFill>
              </a:rPr>
              <a:t>, But whoever </a:t>
            </a:r>
            <a:r>
              <a:rPr lang="en-US" sz="2200" b="1" i="1" u="sng" dirty="0">
                <a:solidFill>
                  <a:schemeClr val="accent1"/>
                </a:solidFill>
              </a:rPr>
              <a:t>trusts in the LORD</a:t>
            </a:r>
            <a:r>
              <a:rPr lang="en-US" sz="2200" b="1" i="1" dirty="0">
                <a:solidFill>
                  <a:schemeClr val="accent1"/>
                </a:solidFill>
              </a:rPr>
              <a:t> </a:t>
            </a:r>
            <a:r>
              <a:rPr lang="en-US" sz="2200" i="1" dirty="0">
                <a:solidFill>
                  <a:schemeClr val="accent1"/>
                </a:solidFill>
              </a:rPr>
              <a:t>shall be safe. </a:t>
            </a:r>
            <a:r>
              <a:rPr lang="en-US" sz="2200" dirty="0"/>
              <a:t>(</a:t>
            </a:r>
            <a:r>
              <a:rPr lang="en-US" sz="2200" b="1" dirty="0">
                <a:solidFill>
                  <a:schemeClr val="accent1"/>
                </a:solidFill>
              </a:rPr>
              <a:t>29:25</a:t>
            </a:r>
            <a:r>
              <a:rPr lang="en-US" sz="2200" dirty="0"/>
              <a:t>)</a:t>
            </a:r>
          </a:p>
          <a:p>
            <a:pPr>
              <a:spcBef>
                <a:spcPts val="0"/>
              </a:spcBef>
            </a:pPr>
            <a:r>
              <a:rPr lang="en-US" altLang="en-US" sz="2200" dirty="0"/>
              <a:t>Properly fearing, respecting, revering God – not man – is beginning.</a:t>
            </a:r>
          </a:p>
          <a:p>
            <a:pPr marL="0" lvl="0" indent="0">
              <a:spcBef>
                <a:spcPts val="0"/>
              </a:spcBef>
              <a:buNone/>
            </a:pPr>
            <a:r>
              <a:rPr lang="en-US" sz="2200" i="1" dirty="0">
                <a:solidFill>
                  <a:schemeClr val="accent1"/>
                </a:solidFill>
              </a:rPr>
              <a:t>He who </a:t>
            </a:r>
            <a:r>
              <a:rPr lang="en-US" sz="2200" b="1" i="1" dirty="0">
                <a:solidFill>
                  <a:schemeClr val="accent1"/>
                </a:solidFill>
              </a:rPr>
              <a:t>walks in his uprightness </a:t>
            </a:r>
            <a:r>
              <a:rPr lang="en-US" sz="2200" b="1" i="1" u="sng" dirty="0">
                <a:solidFill>
                  <a:schemeClr val="accent1"/>
                </a:solidFill>
              </a:rPr>
              <a:t>fears the LORD</a:t>
            </a:r>
            <a:r>
              <a:rPr lang="en-US" sz="2200" i="1" dirty="0">
                <a:solidFill>
                  <a:schemeClr val="accent1"/>
                </a:solidFill>
              </a:rPr>
              <a:t>, But </a:t>
            </a:r>
            <a:r>
              <a:rPr lang="en-US" sz="2200" b="1" i="1" dirty="0">
                <a:solidFill>
                  <a:schemeClr val="accent1"/>
                </a:solidFill>
              </a:rPr>
              <a:t>he who is perverse in his ways </a:t>
            </a:r>
            <a:r>
              <a:rPr lang="en-US" sz="2200" b="1" i="1" u="sng" dirty="0">
                <a:solidFill>
                  <a:schemeClr val="accent1"/>
                </a:solidFill>
              </a:rPr>
              <a:t>despises Him</a:t>
            </a:r>
            <a:r>
              <a:rPr lang="en-US" sz="2200" i="1" dirty="0">
                <a:solidFill>
                  <a:schemeClr val="accent1"/>
                </a:solidFill>
              </a:rPr>
              <a:t>. </a:t>
            </a:r>
            <a:r>
              <a:rPr lang="en-US" sz="2200" dirty="0"/>
              <a:t>(</a:t>
            </a:r>
            <a:r>
              <a:rPr lang="en-US" sz="2200" b="1" dirty="0">
                <a:solidFill>
                  <a:schemeClr val="accent1"/>
                </a:solidFill>
              </a:rPr>
              <a:t>14:2</a:t>
            </a:r>
            <a:r>
              <a:rPr lang="en-US" sz="2200" dirty="0"/>
              <a:t>)</a:t>
            </a:r>
          </a:p>
          <a:p>
            <a:pPr>
              <a:spcBef>
                <a:spcPts val="0"/>
              </a:spcBef>
            </a:pPr>
            <a:r>
              <a:rPr lang="en-US" sz="2200" dirty="0"/>
              <a:t>Whether we respect God is a reflection of our </a:t>
            </a:r>
            <a:r>
              <a:rPr lang="en-US" sz="2200" b="1" i="1" dirty="0"/>
              <a:t>estimation</a:t>
            </a:r>
            <a:r>
              <a:rPr lang="en-US" sz="2200" dirty="0"/>
              <a:t> of Him.</a:t>
            </a:r>
            <a:endParaRPr lang="en-US" altLang="en-US" sz="2200" dirty="0"/>
          </a:p>
        </p:txBody>
      </p:sp>
    </p:spTree>
    <p:extLst>
      <p:ext uri="{BB962C8B-B14F-4D97-AF65-F5344CB8AC3E}">
        <p14:creationId xmlns:p14="http://schemas.microsoft.com/office/powerpoint/2010/main" val="18567403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altLang="en-US" i="1" dirty="0"/>
              <a:t>“Who may dwell in Your holy hill?”</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i="1" dirty="0">
                <a:solidFill>
                  <a:schemeClr val="accent1"/>
                </a:solidFill>
              </a:rPr>
              <a:t>By </a:t>
            </a:r>
            <a:r>
              <a:rPr lang="en-US" sz="2200" b="1" i="1" u="sng" dirty="0">
                <a:solidFill>
                  <a:schemeClr val="accent1"/>
                </a:solidFill>
              </a:rPr>
              <a:t>humility</a:t>
            </a:r>
            <a:r>
              <a:rPr lang="en-US" sz="2200" b="1" i="1" dirty="0">
                <a:solidFill>
                  <a:schemeClr val="accent1"/>
                </a:solidFill>
              </a:rPr>
              <a:t> and the fear of the LORD </a:t>
            </a:r>
            <a:r>
              <a:rPr lang="en-US" sz="2200" i="1" dirty="0">
                <a:solidFill>
                  <a:schemeClr val="accent1"/>
                </a:solidFill>
              </a:rPr>
              <a:t>Are riches and honor and life. </a:t>
            </a:r>
            <a:r>
              <a:rPr lang="en-US" sz="2200" dirty="0"/>
              <a:t>(</a:t>
            </a:r>
            <a:r>
              <a:rPr lang="en-US" sz="2200" b="1" dirty="0">
                <a:solidFill>
                  <a:schemeClr val="accent1"/>
                </a:solidFill>
              </a:rPr>
              <a:t>22:4</a:t>
            </a:r>
            <a:r>
              <a:rPr lang="en-US" sz="2200" dirty="0"/>
              <a:t>)</a:t>
            </a:r>
          </a:p>
          <a:p>
            <a:pPr>
              <a:spcBef>
                <a:spcPts val="0"/>
              </a:spcBef>
            </a:pPr>
            <a:r>
              <a:rPr lang="en-US" altLang="en-US" sz="2200" dirty="0"/>
              <a:t>Humility is critical.  Our own pride is one of our greatest enemies.</a:t>
            </a:r>
            <a:endParaRPr lang="en-US" sz="2200" dirty="0"/>
          </a:p>
          <a:p>
            <a:pPr marL="0" lvl="0" indent="0">
              <a:spcBef>
                <a:spcPts val="0"/>
              </a:spcBef>
              <a:buNone/>
            </a:pPr>
            <a:r>
              <a:rPr lang="en-US" sz="2200" i="1" dirty="0">
                <a:solidFill>
                  <a:schemeClr val="accent1"/>
                </a:solidFill>
              </a:rPr>
              <a:t>He who </a:t>
            </a:r>
            <a:r>
              <a:rPr lang="en-US" sz="2200" b="1" i="1" dirty="0">
                <a:solidFill>
                  <a:schemeClr val="accent1"/>
                </a:solidFill>
              </a:rPr>
              <a:t>heeds the word wisely will find good</a:t>
            </a:r>
            <a:r>
              <a:rPr lang="en-US" sz="2200" i="1" dirty="0">
                <a:solidFill>
                  <a:schemeClr val="accent1"/>
                </a:solidFill>
              </a:rPr>
              <a:t>, And whoever </a:t>
            </a:r>
            <a:r>
              <a:rPr lang="en-US" sz="2200" b="1" i="1" dirty="0">
                <a:solidFill>
                  <a:schemeClr val="accent1"/>
                </a:solidFill>
              </a:rPr>
              <a:t>trusts in the LORD</a:t>
            </a:r>
            <a:r>
              <a:rPr lang="en-US" sz="2200" i="1" dirty="0">
                <a:solidFill>
                  <a:schemeClr val="accent1"/>
                </a:solidFill>
              </a:rPr>
              <a:t>, happy is he. </a:t>
            </a:r>
            <a:r>
              <a:rPr lang="en-US" sz="2200" dirty="0"/>
              <a:t>(</a:t>
            </a:r>
            <a:r>
              <a:rPr lang="en-US" sz="2200" b="1" dirty="0">
                <a:solidFill>
                  <a:schemeClr val="accent1"/>
                </a:solidFill>
              </a:rPr>
              <a:t>16:20</a:t>
            </a:r>
            <a:r>
              <a:rPr lang="en-US" sz="2200" dirty="0"/>
              <a:t>)</a:t>
            </a:r>
          </a:p>
          <a:p>
            <a:pPr>
              <a:spcBef>
                <a:spcPts val="0"/>
              </a:spcBef>
            </a:pPr>
            <a:r>
              <a:rPr lang="en-US" altLang="en-US" sz="2200" dirty="0"/>
              <a:t>If we are wise, then that will be evident in how well we listen to Him.</a:t>
            </a:r>
            <a:endParaRPr lang="en-US" sz="2200" dirty="0"/>
          </a:p>
          <a:p>
            <a:pPr marL="0" lvl="0" indent="0">
              <a:spcBef>
                <a:spcPts val="0"/>
              </a:spcBef>
              <a:buNone/>
            </a:pPr>
            <a:r>
              <a:rPr lang="en-US" sz="2200" i="1" dirty="0">
                <a:solidFill>
                  <a:schemeClr val="accent1"/>
                </a:solidFill>
              </a:rPr>
              <a:t>One who </a:t>
            </a:r>
            <a:r>
              <a:rPr lang="en-US" sz="2200" b="1" i="1" dirty="0">
                <a:solidFill>
                  <a:schemeClr val="accent1"/>
                </a:solidFill>
              </a:rPr>
              <a:t>turns away his ear from hearing </a:t>
            </a:r>
            <a:r>
              <a:rPr lang="en-US" sz="2200" i="1" dirty="0">
                <a:solidFill>
                  <a:schemeClr val="accent1"/>
                </a:solidFill>
              </a:rPr>
              <a:t>the law, Even </a:t>
            </a:r>
            <a:r>
              <a:rPr lang="en-US" sz="2200" b="1" i="1" dirty="0">
                <a:solidFill>
                  <a:schemeClr val="accent1"/>
                </a:solidFill>
              </a:rPr>
              <a:t>his prayer is an abomination</a:t>
            </a:r>
            <a:r>
              <a:rPr lang="en-US" sz="2200" i="1" dirty="0">
                <a:solidFill>
                  <a:schemeClr val="accent1"/>
                </a:solidFill>
              </a:rPr>
              <a:t>. </a:t>
            </a:r>
            <a:r>
              <a:rPr lang="en-US" sz="2200" dirty="0"/>
              <a:t>(</a:t>
            </a:r>
            <a:r>
              <a:rPr lang="en-US" sz="2200" b="1" dirty="0">
                <a:solidFill>
                  <a:schemeClr val="accent1"/>
                </a:solidFill>
              </a:rPr>
              <a:t>28:9</a:t>
            </a:r>
            <a:r>
              <a:rPr lang="en-US" sz="2200" dirty="0"/>
              <a:t>)</a:t>
            </a:r>
          </a:p>
          <a:p>
            <a:pPr>
              <a:spcBef>
                <a:spcPts val="0"/>
              </a:spcBef>
            </a:pPr>
            <a:r>
              <a:rPr lang="en-US" altLang="en-US" sz="2200" dirty="0"/>
              <a:t>If we won’t listen to Him, then He won’t listen to us.  Fair?</a:t>
            </a:r>
          </a:p>
          <a:p>
            <a:pPr marL="0" lvl="0" indent="0">
              <a:spcBef>
                <a:spcPts val="0"/>
              </a:spcBef>
              <a:buNone/>
            </a:pPr>
            <a:r>
              <a:rPr lang="en-US" sz="2200" b="1" i="1" u="sng" dirty="0">
                <a:solidFill>
                  <a:schemeClr val="accent1"/>
                </a:solidFill>
              </a:rPr>
              <a:t>Everyone proud</a:t>
            </a:r>
            <a:r>
              <a:rPr lang="en-US" sz="2200" b="1" i="1" dirty="0">
                <a:solidFill>
                  <a:schemeClr val="accent1"/>
                </a:solidFill>
              </a:rPr>
              <a:t> in heart is an </a:t>
            </a:r>
            <a:r>
              <a:rPr lang="en-US" sz="2200" b="1" i="1" u="sng" dirty="0">
                <a:solidFill>
                  <a:schemeClr val="accent1"/>
                </a:solidFill>
              </a:rPr>
              <a:t>abomination</a:t>
            </a:r>
            <a:r>
              <a:rPr lang="en-US" sz="2200" b="1" i="1" dirty="0">
                <a:solidFill>
                  <a:schemeClr val="accent1"/>
                </a:solidFill>
              </a:rPr>
              <a:t> to the LORD</a:t>
            </a:r>
            <a:r>
              <a:rPr lang="en-US" sz="2200" i="1" dirty="0">
                <a:solidFill>
                  <a:schemeClr val="accent1"/>
                </a:solidFill>
              </a:rPr>
              <a:t>; Though </a:t>
            </a:r>
            <a:r>
              <a:rPr lang="en-US" sz="2200" b="1" i="1" u="sng" dirty="0">
                <a:solidFill>
                  <a:schemeClr val="accent1"/>
                </a:solidFill>
              </a:rPr>
              <a:t>they join forces</a:t>
            </a:r>
            <a:r>
              <a:rPr lang="en-US" sz="2200" b="1" i="1" dirty="0">
                <a:solidFill>
                  <a:schemeClr val="accent1"/>
                </a:solidFill>
              </a:rPr>
              <a:t>, none will go unpunished</a:t>
            </a:r>
            <a:r>
              <a:rPr lang="en-US" sz="2200" i="1" dirty="0">
                <a:solidFill>
                  <a:schemeClr val="accent1"/>
                </a:solidFill>
              </a:rPr>
              <a:t>. </a:t>
            </a:r>
            <a:r>
              <a:rPr lang="en-US" sz="2200" dirty="0"/>
              <a:t>(</a:t>
            </a:r>
            <a:r>
              <a:rPr lang="en-US" sz="2200" b="1" dirty="0">
                <a:solidFill>
                  <a:schemeClr val="accent1"/>
                </a:solidFill>
              </a:rPr>
              <a:t>16:5</a:t>
            </a:r>
            <a:r>
              <a:rPr lang="en-US" sz="2200" dirty="0"/>
              <a:t>)</a:t>
            </a:r>
          </a:p>
          <a:p>
            <a:pPr>
              <a:spcBef>
                <a:spcPts val="0"/>
              </a:spcBef>
            </a:pPr>
            <a:r>
              <a:rPr lang="en-US" altLang="en-US" sz="2200" dirty="0"/>
              <a:t>No matter how many people despise and reject God, no matter how many surround us, the mob of the wicked will not overpower or escape God!</a:t>
            </a:r>
            <a:endParaRPr lang="en-US" sz="2200" dirty="0"/>
          </a:p>
        </p:txBody>
      </p:sp>
    </p:spTree>
    <p:extLst>
      <p:ext uri="{BB962C8B-B14F-4D97-AF65-F5344CB8AC3E}">
        <p14:creationId xmlns:p14="http://schemas.microsoft.com/office/powerpoint/2010/main" val="817993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fade">
                                      <p:cBhvr>
                                        <p:cTn id="11" dur="500"/>
                                        <p:tgtEl>
                                          <p:spTgt spid="921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Effect transition="in" filter="fade">
                                      <p:cBhvr>
                                        <p:cTn id="20" dur="500"/>
                                        <p:tgtEl>
                                          <p:spTgt spid="92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fade">
                                      <p:cBhvr>
                                        <p:cTn id="25" dur="500"/>
                                        <p:tgtEl>
                                          <p:spTgt spid="9219">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animEffect transition="in" filter="fade">
                                      <p:cBhvr>
                                        <p:cTn id="29" dur="500"/>
                                        <p:tgtEl>
                                          <p:spTgt spid="921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219">
                                            <p:txEl>
                                              <p:pRg st="6" end="6"/>
                                            </p:txEl>
                                          </p:spTgt>
                                        </p:tgtEl>
                                        <p:attrNameLst>
                                          <p:attrName>style.visibility</p:attrName>
                                        </p:attrNameLst>
                                      </p:cBhvr>
                                      <p:to>
                                        <p:strVal val="visible"/>
                                      </p:to>
                                    </p:set>
                                    <p:animEffect transition="in" filter="fade">
                                      <p:cBhvr>
                                        <p:cTn id="34" dur="500"/>
                                        <p:tgtEl>
                                          <p:spTgt spid="9219">
                                            <p:txEl>
                                              <p:pRg st="6" end="6"/>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9219">
                                            <p:txEl>
                                              <p:pRg st="7" end="7"/>
                                            </p:txEl>
                                          </p:spTgt>
                                        </p:tgtEl>
                                        <p:attrNameLst>
                                          <p:attrName>style.visibility</p:attrName>
                                        </p:attrNameLst>
                                      </p:cBhvr>
                                      <p:to>
                                        <p:strVal val="visible"/>
                                      </p:to>
                                    </p:set>
                                    <p:animEffect transition="in" filter="fade">
                                      <p:cBhvr>
                                        <p:cTn id="38"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altLang="en-US" i="1" dirty="0"/>
              <a:t>“Who may dwell in Your holy hill?”</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i="1" dirty="0">
                <a:solidFill>
                  <a:schemeClr val="accent1"/>
                </a:solidFill>
              </a:rPr>
              <a:t>Where there is </a:t>
            </a:r>
            <a:r>
              <a:rPr lang="en-US" sz="2200" b="1" i="1" dirty="0">
                <a:solidFill>
                  <a:schemeClr val="accent1"/>
                </a:solidFill>
              </a:rPr>
              <a:t>no revelation, the people cast off restraint</a:t>
            </a:r>
            <a:r>
              <a:rPr lang="en-US" sz="2200" i="1" dirty="0">
                <a:solidFill>
                  <a:schemeClr val="accent1"/>
                </a:solidFill>
              </a:rPr>
              <a:t>; But happy is he who </a:t>
            </a:r>
            <a:r>
              <a:rPr lang="en-US" sz="2200" b="1" i="1" dirty="0">
                <a:solidFill>
                  <a:schemeClr val="accent1"/>
                </a:solidFill>
              </a:rPr>
              <a:t>keeps the law</a:t>
            </a:r>
            <a:r>
              <a:rPr lang="en-US" sz="2200" i="1" dirty="0">
                <a:solidFill>
                  <a:schemeClr val="accent1"/>
                </a:solidFill>
              </a:rPr>
              <a:t>. </a:t>
            </a:r>
            <a:r>
              <a:rPr lang="en-US" sz="2200" dirty="0"/>
              <a:t>(</a:t>
            </a:r>
            <a:r>
              <a:rPr lang="en-US" sz="2200" b="1" dirty="0">
                <a:solidFill>
                  <a:schemeClr val="accent1"/>
                </a:solidFill>
              </a:rPr>
              <a:t>29:18</a:t>
            </a:r>
            <a:r>
              <a:rPr lang="en-US" sz="2200" dirty="0"/>
              <a:t>)</a:t>
            </a:r>
          </a:p>
          <a:p>
            <a:pPr>
              <a:spcBef>
                <a:spcPts val="0"/>
              </a:spcBef>
            </a:pPr>
            <a:r>
              <a:rPr lang="en-US" altLang="en-US" sz="2200" dirty="0"/>
              <a:t>Men tend to forget God, if He is not in their face.  Don’t forget Him!</a:t>
            </a:r>
            <a:endParaRPr lang="en-US" sz="2200" dirty="0"/>
          </a:p>
          <a:p>
            <a:pPr marL="0" lvl="0" indent="0">
              <a:spcBef>
                <a:spcPts val="0"/>
              </a:spcBef>
              <a:buNone/>
            </a:pPr>
            <a:r>
              <a:rPr lang="en-US" sz="2200" i="1" dirty="0">
                <a:solidFill>
                  <a:schemeClr val="accent1"/>
                </a:solidFill>
              </a:rPr>
              <a:t>He who </a:t>
            </a:r>
            <a:r>
              <a:rPr lang="en-US" sz="2200" b="1" i="1" dirty="0">
                <a:solidFill>
                  <a:schemeClr val="accent1"/>
                </a:solidFill>
              </a:rPr>
              <a:t>justifies the wicked</a:t>
            </a:r>
            <a:r>
              <a:rPr lang="en-US" sz="2200" i="1" dirty="0">
                <a:solidFill>
                  <a:schemeClr val="accent1"/>
                </a:solidFill>
              </a:rPr>
              <a:t>, and he who </a:t>
            </a:r>
            <a:r>
              <a:rPr lang="en-US" sz="2200" b="1" i="1" dirty="0">
                <a:solidFill>
                  <a:schemeClr val="accent1"/>
                </a:solidFill>
              </a:rPr>
              <a:t>condemns the just</a:t>
            </a:r>
            <a:r>
              <a:rPr lang="en-US" sz="2200" i="1" dirty="0">
                <a:solidFill>
                  <a:schemeClr val="accent1"/>
                </a:solidFill>
              </a:rPr>
              <a:t>, Both of them alike are an </a:t>
            </a:r>
            <a:r>
              <a:rPr lang="en-US" sz="2200" b="1" i="1" dirty="0">
                <a:solidFill>
                  <a:schemeClr val="accent1"/>
                </a:solidFill>
              </a:rPr>
              <a:t>abomination to the LORD</a:t>
            </a:r>
            <a:r>
              <a:rPr lang="en-US" sz="2200" i="1" dirty="0">
                <a:solidFill>
                  <a:schemeClr val="accent1"/>
                </a:solidFill>
              </a:rPr>
              <a:t>. </a:t>
            </a:r>
            <a:r>
              <a:rPr lang="en-US" sz="2200" dirty="0"/>
              <a:t>(</a:t>
            </a:r>
            <a:r>
              <a:rPr lang="en-US" sz="2200" b="1" dirty="0">
                <a:solidFill>
                  <a:schemeClr val="accent1"/>
                </a:solidFill>
              </a:rPr>
              <a:t>17:15</a:t>
            </a:r>
            <a:r>
              <a:rPr lang="en-US" sz="2200" dirty="0"/>
              <a:t>)</a:t>
            </a:r>
          </a:p>
          <a:p>
            <a:pPr>
              <a:spcBef>
                <a:spcPts val="0"/>
              </a:spcBef>
            </a:pPr>
            <a:r>
              <a:rPr lang="en-US" altLang="en-US" sz="2200" dirty="0"/>
              <a:t>Must </a:t>
            </a:r>
            <a:r>
              <a:rPr lang="en-US" altLang="en-US" sz="2200"/>
              <a:t>be careful not to twist </a:t>
            </a:r>
            <a:r>
              <a:rPr lang="en-US" altLang="en-US" sz="2200" dirty="0"/>
              <a:t>or deny justice.</a:t>
            </a:r>
            <a:endParaRPr lang="en-US" sz="2200" dirty="0"/>
          </a:p>
          <a:p>
            <a:pPr marL="0" lvl="0" indent="0">
              <a:spcBef>
                <a:spcPts val="0"/>
              </a:spcBef>
              <a:buNone/>
            </a:pPr>
            <a:r>
              <a:rPr lang="en-US" sz="2200" i="1" dirty="0">
                <a:solidFill>
                  <a:schemeClr val="accent1"/>
                </a:solidFill>
              </a:rPr>
              <a:t>To </a:t>
            </a:r>
            <a:r>
              <a:rPr lang="en-US" sz="2200" b="1" i="1" dirty="0">
                <a:solidFill>
                  <a:schemeClr val="accent1"/>
                </a:solidFill>
              </a:rPr>
              <a:t>do righteousness and justice </a:t>
            </a:r>
            <a:r>
              <a:rPr lang="en-US" sz="2200" i="1" dirty="0">
                <a:solidFill>
                  <a:schemeClr val="accent1"/>
                </a:solidFill>
              </a:rPr>
              <a:t>Is </a:t>
            </a:r>
            <a:r>
              <a:rPr lang="en-US" sz="2200" b="1" i="1" u="sng" dirty="0">
                <a:solidFill>
                  <a:schemeClr val="accent1"/>
                </a:solidFill>
              </a:rPr>
              <a:t>more acceptable</a:t>
            </a:r>
            <a:r>
              <a:rPr lang="en-US" sz="2200" b="1" i="1" dirty="0">
                <a:solidFill>
                  <a:schemeClr val="accent1"/>
                </a:solidFill>
              </a:rPr>
              <a:t> to the LORD than sacrifice</a:t>
            </a:r>
            <a:r>
              <a:rPr lang="en-US" sz="2200" i="1" dirty="0">
                <a:solidFill>
                  <a:schemeClr val="accent1"/>
                </a:solidFill>
              </a:rPr>
              <a:t>.  </a:t>
            </a:r>
            <a:r>
              <a:rPr lang="en-US" sz="2200" dirty="0"/>
              <a:t>(</a:t>
            </a:r>
            <a:r>
              <a:rPr lang="en-US" sz="2200" b="1" dirty="0">
                <a:solidFill>
                  <a:schemeClr val="accent1"/>
                </a:solidFill>
              </a:rPr>
              <a:t>21:3</a:t>
            </a:r>
            <a:r>
              <a:rPr lang="en-US" sz="2200" dirty="0"/>
              <a:t>)</a:t>
            </a:r>
          </a:p>
          <a:p>
            <a:pPr>
              <a:spcBef>
                <a:spcPts val="0"/>
              </a:spcBef>
            </a:pPr>
            <a:r>
              <a:rPr lang="en-US" sz="2200" dirty="0"/>
              <a:t>Don’t rationalize, justify your sins because you go to church! </a:t>
            </a:r>
            <a:endParaRPr lang="en-US" altLang="en-US" sz="2200" dirty="0"/>
          </a:p>
        </p:txBody>
      </p:sp>
    </p:spTree>
    <p:extLst>
      <p:ext uri="{BB962C8B-B14F-4D97-AF65-F5344CB8AC3E}">
        <p14:creationId xmlns:p14="http://schemas.microsoft.com/office/powerpoint/2010/main" val="1163190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fade">
                                      <p:cBhvr>
                                        <p:cTn id="11" dur="500"/>
                                        <p:tgtEl>
                                          <p:spTgt spid="921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Effect transition="in" filter="fade">
                                      <p:cBhvr>
                                        <p:cTn id="20" dur="500"/>
                                        <p:tgtEl>
                                          <p:spTgt spid="92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fade">
                                      <p:cBhvr>
                                        <p:cTn id="25" dur="500"/>
                                        <p:tgtEl>
                                          <p:spTgt spid="9219">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animEffect transition="in" filter="fade">
                                      <p:cBhvr>
                                        <p:cTn id="29"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altLang="en-US" i="1" dirty="0"/>
              <a:t>“Who may dwell in Your holy hill?”</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i="1" dirty="0">
                <a:solidFill>
                  <a:schemeClr val="accent1"/>
                </a:solidFill>
              </a:rPr>
              <a:t>A </a:t>
            </a:r>
            <a:r>
              <a:rPr lang="en-US" sz="2200" b="1" i="1" u="sng" dirty="0">
                <a:solidFill>
                  <a:schemeClr val="accent1"/>
                </a:solidFill>
              </a:rPr>
              <a:t>good</a:t>
            </a:r>
            <a:r>
              <a:rPr lang="en-US" sz="2200" b="1" i="1" dirty="0">
                <a:solidFill>
                  <a:schemeClr val="accent1"/>
                </a:solidFill>
              </a:rPr>
              <a:t> man obtains </a:t>
            </a:r>
            <a:r>
              <a:rPr lang="en-US" sz="2200" b="1" i="1" u="sng" dirty="0">
                <a:solidFill>
                  <a:schemeClr val="accent1"/>
                </a:solidFill>
              </a:rPr>
              <a:t>favor</a:t>
            </a:r>
            <a:r>
              <a:rPr lang="en-US" sz="2200" b="1" i="1" dirty="0">
                <a:solidFill>
                  <a:schemeClr val="accent1"/>
                </a:solidFill>
              </a:rPr>
              <a:t> from the LORD</a:t>
            </a:r>
            <a:r>
              <a:rPr lang="en-US" sz="2200" i="1" dirty="0">
                <a:solidFill>
                  <a:schemeClr val="accent1"/>
                </a:solidFill>
              </a:rPr>
              <a:t>, But a </a:t>
            </a:r>
            <a:r>
              <a:rPr lang="en-US" sz="2200" b="1" i="1" dirty="0">
                <a:solidFill>
                  <a:schemeClr val="accent1"/>
                </a:solidFill>
              </a:rPr>
              <a:t>man of wicked </a:t>
            </a:r>
            <a:r>
              <a:rPr lang="en-US" sz="2200" b="1" i="1" u="sng" dirty="0">
                <a:solidFill>
                  <a:schemeClr val="accent1"/>
                </a:solidFill>
              </a:rPr>
              <a:t>intentions</a:t>
            </a:r>
            <a:r>
              <a:rPr lang="en-US" sz="2200" b="1" i="1" dirty="0">
                <a:solidFill>
                  <a:schemeClr val="accent1"/>
                </a:solidFill>
              </a:rPr>
              <a:t> He will </a:t>
            </a:r>
            <a:r>
              <a:rPr lang="en-US" sz="2200" b="1" i="1" u="sng" dirty="0">
                <a:solidFill>
                  <a:schemeClr val="accent1"/>
                </a:solidFill>
              </a:rPr>
              <a:t>condemn</a:t>
            </a:r>
            <a:r>
              <a:rPr lang="en-US" sz="2200" i="1" dirty="0">
                <a:solidFill>
                  <a:schemeClr val="accent1"/>
                </a:solidFill>
              </a:rPr>
              <a:t>. </a:t>
            </a:r>
            <a:r>
              <a:rPr lang="en-US" sz="2200" dirty="0"/>
              <a:t>(</a:t>
            </a:r>
            <a:r>
              <a:rPr lang="en-US" sz="2200" b="1" dirty="0">
                <a:solidFill>
                  <a:schemeClr val="accent1"/>
                </a:solidFill>
              </a:rPr>
              <a:t>12:2</a:t>
            </a:r>
            <a:r>
              <a:rPr lang="en-US" sz="2200" dirty="0"/>
              <a:t>)</a:t>
            </a:r>
          </a:p>
          <a:p>
            <a:pPr marL="0" lvl="0" indent="0">
              <a:spcBef>
                <a:spcPts val="0"/>
              </a:spcBef>
              <a:buNone/>
            </a:pPr>
            <a:r>
              <a:rPr lang="en-US" sz="2200" i="1" dirty="0">
                <a:solidFill>
                  <a:schemeClr val="accent1"/>
                </a:solidFill>
              </a:rPr>
              <a:t>The </a:t>
            </a:r>
            <a:r>
              <a:rPr lang="en-US" sz="2200" b="1" i="1" dirty="0">
                <a:solidFill>
                  <a:schemeClr val="accent1"/>
                </a:solidFill>
              </a:rPr>
              <a:t>sacrifice of the wicked is an </a:t>
            </a:r>
            <a:r>
              <a:rPr lang="en-US" sz="2200" b="1" i="1" u="sng" dirty="0">
                <a:solidFill>
                  <a:schemeClr val="accent1"/>
                </a:solidFill>
              </a:rPr>
              <a:t>abomination</a:t>
            </a:r>
            <a:r>
              <a:rPr lang="en-US" sz="2200" i="1" dirty="0">
                <a:solidFill>
                  <a:schemeClr val="accent1"/>
                </a:solidFill>
              </a:rPr>
              <a:t>; How </a:t>
            </a:r>
            <a:r>
              <a:rPr lang="en-US" sz="2200" b="1" i="1" u="sng" dirty="0">
                <a:solidFill>
                  <a:schemeClr val="accent1"/>
                </a:solidFill>
              </a:rPr>
              <a:t>much more</a:t>
            </a:r>
            <a:r>
              <a:rPr lang="en-US" sz="2200" b="1" i="1" dirty="0">
                <a:solidFill>
                  <a:schemeClr val="accent1"/>
                </a:solidFill>
              </a:rPr>
              <a:t> when he brings it with </a:t>
            </a:r>
            <a:r>
              <a:rPr lang="en-US" sz="2200" b="1" i="1" u="sng" dirty="0">
                <a:solidFill>
                  <a:schemeClr val="accent1"/>
                </a:solidFill>
              </a:rPr>
              <a:t>wicked intent</a:t>
            </a:r>
            <a:r>
              <a:rPr lang="en-US" sz="2200" i="1" dirty="0">
                <a:solidFill>
                  <a:schemeClr val="accent1"/>
                </a:solidFill>
              </a:rPr>
              <a:t>! </a:t>
            </a:r>
            <a:r>
              <a:rPr lang="en-US" sz="2200" dirty="0"/>
              <a:t>(</a:t>
            </a:r>
            <a:r>
              <a:rPr lang="en-US" sz="2200" b="1" dirty="0">
                <a:solidFill>
                  <a:schemeClr val="accent1"/>
                </a:solidFill>
              </a:rPr>
              <a:t>21:27</a:t>
            </a:r>
            <a:r>
              <a:rPr lang="en-US" sz="2200" dirty="0"/>
              <a:t>)</a:t>
            </a:r>
          </a:p>
          <a:p>
            <a:pPr>
              <a:spcBef>
                <a:spcPts val="0"/>
              </a:spcBef>
            </a:pPr>
            <a:r>
              <a:rPr lang="en-US" altLang="en-US" sz="2200" dirty="0"/>
              <a:t>Those who use religion for self, evil are </a:t>
            </a:r>
            <a:r>
              <a:rPr lang="en-US" altLang="en-US" sz="2200" b="1" i="1" dirty="0"/>
              <a:t>especially</a:t>
            </a:r>
            <a:r>
              <a:rPr lang="en-US" altLang="en-US" sz="2200" dirty="0"/>
              <a:t> </a:t>
            </a:r>
            <a:r>
              <a:rPr lang="en-US" altLang="en-US" sz="2200" b="1" i="1" u="sng" dirty="0"/>
              <a:t>abominable</a:t>
            </a:r>
            <a:r>
              <a:rPr lang="en-US" altLang="en-US" sz="2200" dirty="0"/>
              <a:t>!</a:t>
            </a:r>
            <a:endParaRPr lang="en-US" sz="2200" dirty="0"/>
          </a:p>
          <a:p>
            <a:pPr>
              <a:spcBef>
                <a:spcPts val="0"/>
              </a:spcBef>
            </a:pPr>
            <a:endParaRPr lang="en-US" altLang="en-US" sz="2200" dirty="0"/>
          </a:p>
        </p:txBody>
      </p:sp>
    </p:spTree>
    <p:extLst>
      <p:ext uri="{BB962C8B-B14F-4D97-AF65-F5344CB8AC3E}">
        <p14:creationId xmlns:p14="http://schemas.microsoft.com/office/powerpoint/2010/main" val="1770195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fade">
                                      <p:cBhvr>
                                        <p:cTn id="11" dur="500"/>
                                        <p:tgtEl>
                                          <p:spTgt spid="921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fade">
                                      <p:cBhvr>
                                        <p:cTn id="15"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Push or Pull?</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indent="-457200">
              <a:spcBef>
                <a:spcPts val="300"/>
              </a:spcBef>
              <a:buFont typeface="+mj-lt"/>
              <a:buAutoNum type="arabicPeriod" startAt="5"/>
            </a:pPr>
            <a:r>
              <a:rPr lang="en-US" sz="2200" dirty="0"/>
              <a:t>How does He push them away (</a:t>
            </a:r>
            <a:r>
              <a:rPr lang="en-US" sz="2200" b="1" dirty="0">
                <a:solidFill>
                  <a:schemeClr val="accent1"/>
                </a:solidFill>
              </a:rPr>
              <a:t>15:8-9, 29</a:t>
            </a:r>
            <a:r>
              <a:rPr lang="en-US" sz="2200" dirty="0"/>
              <a:t>)?  How does He bless those He favors (</a:t>
            </a:r>
            <a:r>
              <a:rPr lang="en-US" sz="2200" b="1" dirty="0">
                <a:solidFill>
                  <a:schemeClr val="accent1"/>
                </a:solidFill>
              </a:rPr>
              <a:t>16:7, 33; 18:10-11; 19:23</a:t>
            </a:r>
            <a:r>
              <a:rPr lang="en-US" sz="2200" dirty="0"/>
              <a:t>)?</a:t>
            </a:r>
          </a:p>
          <a:p>
            <a:pPr marL="0" lvl="0" indent="0">
              <a:spcBef>
                <a:spcPts val="300"/>
              </a:spcBef>
              <a:buNone/>
            </a:pPr>
            <a:r>
              <a:rPr lang="en-US" sz="2200" i="1" dirty="0">
                <a:solidFill>
                  <a:schemeClr val="accent1"/>
                </a:solidFill>
              </a:rPr>
              <a:t>The way of the </a:t>
            </a:r>
            <a:r>
              <a:rPr lang="en-US" sz="2200" b="1" i="1" dirty="0">
                <a:solidFill>
                  <a:schemeClr val="accent1"/>
                </a:solidFill>
              </a:rPr>
              <a:t>wicked is an abomination </a:t>
            </a:r>
            <a:r>
              <a:rPr lang="en-US" sz="2200" i="1" dirty="0">
                <a:solidFill>
                  <a:schemeClr val="accent1"/>
                </a:solidFill>
              </a:rPr>
              <a:t>to the LORD, But He </a:t>
            </a:r>
            <a:r>
              <a:rPr lang="en-US" sz="2200" b="1" i="1" dirty="0">
                <a:solidFill>
                  <a:schemeClr val="accent1"/>
                </a:solidFill>
              </a:rPr>
              <a:t>loves him who follows righteousness</a:t>
            </a:r>
            <a:r>
              <a:rPr lang="en-US" sz="2200" i="1" dirty="0">
                <a:solidFill>
                  <a:schemeClr val="accent1"/>
                </a:solidFill>
              </a:rPr>
              <a:t>. … The LORD is </a:t>
            </a:r>
            <a:r>
              <a:rPr lang="en-US" sz="2200" b="1" i="1" dirty="0">
                <a:solidFill>
                  <a:schemeClr val="accent1"/>
                </a:solidFill>
              </a:rPr>
              <a:t>far from the wicked</a:t>
            </a:r>
            <a:r>
              <a:rPr lang="en-US" sz="2200" i="1" dirty="0">
                <a:solidFill>
                  <a:schemeClr val="accent1"/>
                </a:solidFill>
              </a:rPr>
              <a:t>, But </a:t>
            </a:r>
            <a:r>
              <a:rPr lang="en-US" sz="2200" b="1" i="1" dirty="0">
                <a:solidFill>
                  <a:schemeClr val="accent1"/>
                </a:solidFill>
              </a:rPr>
              <a:t>He </a:t>
            </a:r>
            <a:r>
              <a:rPr lang="en-US" sz="2200" b="1" i="1" u="sng" dirty="0">
                <a:solidFill>
                  <a:schemeClr val="accent1"/>
                </a:solidFill>
              </a:rPr>
              <a:t>hears the prayer</a:t>
            </a:r>
            <a:r>
              <a:rPr lang="en-US" sz="2200" b="1" i="1" dirty="0">
                <a:solidFill>
                  <a:schemeClr val="accent1"/>
                </a:solidFill>
              </a:rPr>
              <a:t> of the righteous</a:t>
            </a:r>
            <a:r>
              <a:rPr lang="en-US" sz="2200" i="1" dirty="0">
                <a:solidFill>
                  <a:schemeClr val="accent1"/>
                </a:solidFill>
              </a:rPr>
              <a:t>. </a:t>
            </a:r>
            <a:r>
              <a:rPr lang="en-US" sz="2200" dirty="0"/>
              <a:t>(</a:t>
            </a:r>
            <a:r>
              <a:rPr lang="en-US" sz="2200" b="1" dirty="0">
                <a:solidFill>
                  <a:schemeClr val="accent1"/>
                </a:solidFill>
              </a:rPr>
              <a:t>15:9, 29</a:t>
            </a:r>
            <a:r>
              <a:rPr lang="en-US" sz="2200" dirty="0"/>
              <a:t>)</a:t>
            </a:r>
          </a:p>
          <a:p>
            <a:pPr>
              <a:spcBef>
                <a:spcPts val="300"/>
              </a:spcBef>
            </a:pPr>
            <a:r>
              <a:rPr lang="en-US" sz="2200" dirty="0"/>
              <a:t>Only the righteous’ prayers are heard – no help for the wicked.</a:t>
            </a:r>
          </a:p>
          <a:p>
            <a:pPr marL="0" lvl="0" indent="0">
              <a:spcBef>
                <a:spcPts val="300"/>
              </a:spcBef>
              <a:buNone/>
            </a:pPr>
            <a:r>
              <a:rPr lang="en-US" sz="2200" i="1" dirty="0">
                <a:solidFill>
                  <a:schemeClr val="accent1"/>
                </a:solidFill>
              </a:rPr>
              <a:t>When a man’s ways </a:t>
            </a:r>
            <a:r>
              <a:rPr lang="en-US" sz="2200" b="1" i="1" dirty="0">
                <a:solidFill>
                  <a:schemeClr val="accent1"/>
                </a:solidFill>
              </a:rPr>
              <a:t>please the LORD</a:t>
            </a:r>
            <a:r>
              <a:rPr lang="en-US" sz="2200" i="1" dirty="0">
                <a:solidFill>
                  <a:schemeClr val="accent1"/>
                </a:solidFill>
              </a:rPr>
              <a:t>, He makes </a:t>
            </a:r>
            <a:r>
              <a:rPr lang="en-US" sz="2200" b="1" i="1" dirty="0">
                <a:solidFill>
                  <a:schemeClr val="accent1"/>
                </a:solidFill>
              </a:rPr>
              <a:t>even his enemies </a:t>
            </a:r>
            <a:r>
              <a:rPr lang="en-US" sz="2200" i="1" dirty="0">
                <a:solidFill>
                  <a:schemeClr val="accent1"/>
                </a:solidFill>
              </a:rPr>
              <a:t>to be at </a:t>
            </a:r>
            <a:r>
              <a:rPr lang="en-US" sz="2200" b="1" i="1" dirty="0">
                <a:solidFill>
                  <a:schemeClr val="accent1"/>
                </a:solidFill>
              </a:rPr>
              <a:t>peace</a:t>
            </a:r>
            <a:r>
              <a:rPr lang="en-US" sz="2200" i="1" dirty="0">
                <a:solidFill>
                  <a:schemeClr val="accent1"/>
                </a:solidFill>
              </a:rPr>
              <a:t> with him. </a:t>
            </a:r>
            <a:r>
              <a:rPr lang="en-US" sz="2200" dirty="0"/>
              <a:t>(</a:t>
            </a:r>
            <a:r>
              <a:rPr lang="en-US" sz="2200" b="1" dirty="0">
                <a:solidFill>
                  <a:schemeClr val="accent1"/>
                </a:solidFill>
              </a:rPr>
              <a:t>16:7</a:t>
            </a:r>
            <a:r>
              <a:rPr lang="en-US" sz="2200" dirty="0"/>
              <a:t>)</a:t>
            </a:r>
          </a:p>
          <a:p>
            <a:pPr>
              <a:spcBef>
                <a:spcPts val="300"/>
              </a:spcBef>
            </a:pPr>
            <a:r>
              <a:rPr lang="en-US" sz="2200" dirty="0"/>
              <a:t>God helps man in many ways – even with his enemies – when seeks God.</a:t>
            </a:r>
          </a:p>
          <a:p>
            <a:pPr marL="0" lvl="0" indent="0">
              <a:spcBef>
                <a:spcPts val="300"/>
              </a:spcBef>
              <a:buNone/>
            </a:pPr>
            <a:r>
              <a:rPr lang="en-US" sz="2200" i="1" dirty="0">
                <a:solidFill>
                  <a:schemeClr val="accent1"/>
                </a:solidFill>
              </a:rPr>
              <a:t>The lot is cast into the lap, But its </a:t>
            </a:r>
            <a:r>
              <a:rPr lang="en-US" sz="2200" b="1" i="1" dirty="0">
                <a:solidFill>
                  <a:schemeClr val="accent1"/>
                </a:solidFill>
              </a:rPr>
              <a:t>every decision is from the LORD</a:t>
            </a:r>
            <a:r>
              <a:rPr lang="en-US" sz="2200" i="1" dirty="0">
                <a:solidFill>
                  <a:schemeClr val="accent1"/>
                </a:solidFill>
              </a:rPr>
              <a:t>. </a:t>
            </a:r>
            <a:r>
              <a:rPr lang="en-US" sz="2200" dirty="0"/>
              <a:t>(</a:t>
            </a:r>
            <a:r>
              <a:rPr lang="en-US" sz="2200" b="1" dirty="0">
                <a:solidFill>
                  <a:schemeClr val="accent1"/>
                </a:solidFill>
              </a:rPr>
              <a:t>16:33</a:t>
            </a:r>
            <a:r>
              <a:rPr lang="en-US" sz="2200" dirty="0"/>
              <a:t>)</a:t>
            </a:r>
          </a:p>
          <a:p>
            <a:pPr>
              <a:spcBef>
                <a:spcPts val="300"/>
              </a:spcBef>
            </a:pPr>
            <a:r>
              <a:rPr lang="en-US" altLang="en-US" sz="2200" dirty="0"/>
              <a:t>Even in what seems random, God influences…</a:t>
            </a:r>
          </a:p>
        </p:txBody>
      </p:sp>
    </p:spTree>
    <p:extLst>
      <p:ext uri="{BB962C8B-B14F-4D97-AF65-F5344CB8AC3E}">
        <p14:creationId xmlns:p14="http://schemas.microsoft.com/office/powerpoint/2010/main" val="230461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fade">
                                      <p:cBhvr>
                                        <p:cTn id="25" dur="500"/>
                                        <p:tgtEl>
                                          <p:spTgt spid="921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fade">
                                      <p:cBhvr>
                                        <p:cTn id="30" dur="500"/>
                                        <p:tgtEl>
                                          <p:spTgt spid="9219">
                                            <p:txEl>
                                              <p:pRg st="5" end="5"/>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9219">
                                            <p:txEl>
                                              <p:pRg st="6" end="6"/>
                                            </p:txEl>
                                          </p:spTgt>
                                        </p:tgtEl>
                                        <p:attrNameLst>
                                          <p:attrName>style.visibility</p:attrName>
                                        </p:attrNameLst>
                                      </p:cBhvr>
                                      <p:to>
                                        <p:strVal val="visible"/>
                                      </p:to>
                                    </p:set>
                                    <p:animEffect transition="in" filter="fade">
                                      <p:cBhvr>
                                        <p:cTn id="34"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What is the Difference?</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b="1" i="1" u="sng" dirty="0">
                <a:solidFill>
                  <a:schemeClr val="accent1"/>
                </a:solidFill>
              </a:rPr>
              <a:t>Who</a:t>
            </a:r>
            <a:r>
              <a:rPr lang="en-US" sz="2200" b="1" i="1" dirty="0">
                <a:solidFill>
                  <a:schemeClr val="accent1"/>
                </a:solidFill>
              </a:rPr>
              <a:t> can say</a:t>
            </a:r>
            <a:r>
              <a:rPr lang="en-US" sz="2200" i="1" dirty="0">
                <a:solidFill>
                  <a:schemeClr val="accent1"/>
                </a:solidFill>
              </a:rPr>
              <a:t>, “I have made my heart clean, </a:t>
            </a:r>
            <a:r>
              <a:rPr lang="en-US" sz="2200" b="1" i="1" dirty="0">
                <a:solidFill>
                  <a:schemeClr val="accent1"/>
                </a:solidFill>
              </a:rPr>
              <a:t>I am pure </a:t>
            </a:r>
            <a:r>
              <a:rPr lang="en-US" sz="2200" i="1" dirty="0">
                <a:solidFill>
                  <a:schemeClr val="accent1"/>
                </a:solidFill>
              </a:rPr>
              <a:t>from my sin”?</a:t>
            </a:r>
            <a:r>
              <a:rPr lang="en-US" sz="2200" dirty="0"/>
              <a:t> (</a:t>
            </a:r>
            <a:r>
              <a:rPr lang="en-US" sz="2200" b="1" dirty="0">
                <a:solidFill>
                  <a:schemeClr val="accent1"/>
                </a:solidFill>
              </a:rPr>
              <a:t>20:9</a:t>
            </a:r>
            <a:r>
              <a:rPr lang="en-US" sz="2200" dirty="0"/>
              <a:t>)</a:t>
            </a:r>
          </a:p>
          <a:p>
            <a:pPr marL="344488" lvl="0" indent="-344488">
              <a:spcBef>
                <a:spcPts val="300"/>
              </a:spcBef>
              <a:buFont typeface="+mj-lt"/>
              <a:buAutoNum type="arabicPeriod" startAt="6"/>
            </a:pPr>
            <a:r>
              <a:rPr lang="en-US" sz="2200" dirty="0"/>
              <a:t>If the righteous also sin, how are they different than the wicked (</a:t>
            </a:r>
            <a:r>
              <a:rPr lang="en-US" sz="2200" b="1" dirty="0">
                <a:solidFill>
                  <a:schemeClr val="accent1"/>
                </a:solidFill>
              </a:rPr>
              <a:t>11:20; 16:6; 20:9</a:t>
            </a:r>
            <a:r>
              <a:rPr lang="en-US" sz="2200" dirty="0"/>
              <a:t>)?</a:t>
            </a:r>
          </a:p>
          <a:p>
            <a:pPr>
              <a:spcBef>
                <a:spcPts val="300"/>
              </a:spcBef>
            </a:pPr>
            <a:r>
              <a:rPr lang="en-US" sz="2200" dirty="0"/>
              <a:t>Everyone sins – in this there is no distinction.</a:t>
            </a:r>
          </a:p>
          <a:p>
            <a:pPr marL="0" lvl="0" indent="0">
              <a:spcBef>
                <a:spcPts val="300"/>
              </a:spcBef>
              <a:buNone/>
            </a:pPr>
            <a:r>
              <a:rPr lang="en-US" sz="2200" i="1" dirty="0">
                <a:solidFill>
                  <a:schemeClr val="accent1"/>
                </a:solidFill>
              </a:rPr>
              <a:t>In </a:t>
            </a:r>
            <a:r>
              <a:rPr lang="en-US" sz="2200" b="1" i="1" dirty="0">
                <a:solidFill>
                  <a:schemeClr val="accent1"/>
                </a:solidFill>
              </a:rPr>
              <a:t>mercy</a:t>
            </a:r>
            <a:r>
              <a:rPr lang="en-US" sz="2200" i="1" dirty="0">
                <a:solidFill>
                  <a:schemeClr val="accent1"/>
                </a:solidFill>
              </a:rPr>
              <a:t> and </a:t>
            </a:r>
            <a:r>
              <a:rPr lang="en-US" sz="2200" b="1" i="1" dirty="0">
                <a:solidFill>
                  <a:schemeClr val="accent1"/>
                </a:solidFill>
              </a:rPr>
              <a:t>truth</a:t>
            </a:r>
            <a:r>
              <a:rPr lang="en-US" sz="2200" i="1" dirty="0">
                <a:solidFill>
                  <a:schemeClr val="accent1"/>
                </a:solidFill>
              </a:rPr>
              <a:t> </a:t>
            </a:r>
            <a:r>
              <a:rPr lang="en-US" sz="2200" b="1" i="1" u="sng" dirty="0">
                <a:solidFill>
                  <a:schemeClr val="accent1"/>
                </a:solidFill>
              </a:rPr>
              <a:t>Atonement</a:t>
            </a:r>
            <a:r>
              <a:rPr lang="en-US" sz="2200" b="1" i="1" dirty="0">
                <a:solidFill>
                  <a:schemeClr val="accent1"/>
                </a:solidFill>
              </a:rPr>
              <a:t> is provided for </a:t>
            </a:r>
            <a:r>
              <a:rPr lang="en-US" sz="2200" b="1" i="1" u="sng" dirty="0">
                <a:solidFill>
                  <a:schemeClr val="accent1"/>
                </a:solidFill>
              </a:rPr>
              <a:t>iniquity</a:t>
            </a:r>
            <a:r>
              <a:rPr lang="en-US" sz="2200" i="1" dirty="0">
                <a:solidFill>
                  <a:schemeClr val="accent1"/>
                </a:solidFill>
              </a:rPr>
              <a:t>; And by the fear of the LORD one </a:t>
            </a:r>
            <a:r>
              <a:rPr lang="en-US" sz="2200" b="1" i="1" dirty="0">
                <a:solidFill>
                  <a:schemeClr val="accent1"/>
                </a:solidFill>
              </a:rPr>
              <a:t>departs from evil</a:t>
            </a:r>
            <a:r>
              <a:rPr lang="en-US" sz="2200" i="1" dirty="0">
                <a:solidFill>
                  <a:schemeClr val="accent1"/>
                </a:solidFill>
              </a:rPr>
              <a:t>. </a:t>
            </a:r>
            <a:r>
              <a:rPr lang="en-US" sz="2200" dirty="0"/>
              <a:t>(</a:t>
            </a:r>
            <a:r>
              <a:rPr lang="en-US" sz="2200" b="1" dirty="0">
                <a:solidFill>
                  <a:schemeClr val="accent1"/>
                </a:solidFill>
              </a:rPr>
              <a:t>16:6</a:t>
            </a:r>
            <a:r>
              <a:rPr lang="en-US" sz="2200" dirty="0"/>
              <a:t>)</a:t>
            </a:r>
          </a:p>
          <a:p>
            <a:pPr>
              <a:spcBef>
                <a:spcPts val="300"/>
              </a:spcBef>
            </a:pPr>
            <a:r>
              <a:rPr lang="en-US" sz="2200" dirty="0"/>
              <a:t>Everyone </a:t>
            </a:r>
            <a:r>
              <a:rPr lang="en-US" sz="2200" b="1" i="1" dirty="0"/>
              <a:t>may</a:t>
            </a:r>
            <a:r>
              <a:rPr lang="en-US" sz="2200" dirty="0"/>
              <a:t> be forgiven – in this there is also no distinction.</a:t>
            </a:r>
          </a:p>
          <a:p>
            <a:pPr marL="0" lvl="0" indent="0">
              <a:spcBef>
                <a:spcPts val="0"/>
              </a:spcBef>
              <a:buNone/>
            </a:pPr>
            <a:r>
              <a:rPr lang="en-US" sz="2200" i="1" dirty="0">
                <a:solidFill>
                  <a:schemeClr val="accent1"/>
                </a:solidFill>
              </a:rPr>
              <a:t>Those who are of a </a:t>
            </a:r>
            <a:r>
              <a:rPr lang="en-US" sz="2200" b="1" i="1" u="sng" dirty="0">
                <a:solidFill>
                  <a:schemeClr val="accent1"/>
                </a:solidFill>
              </a:rPr>
              <a:t>perverse</a:t>
            </a:r>
            <a:r>
              <a:rPr lang="en-US" sz="2200" b="1" i="1" dirty="0">
                <a:solidFill>
                  <a:schemeClr val="accent1"/>
                </a:solidFill>
              </a:rPr>
              <a:t> heart are an </a:t>
            </a:r>
            <a:r>
              <a:rPr lang="en-US" sz="2200" b="1" i="1" u="sng" dirty="0">
                <a:solidFill>
                  <a:schemeClr val="accent1"/>
                </a:solidFill>
              </a:rPr>
              <a:t>abomination</a:t>
            </a:r>
            <a:r>
              <a:rPr lang="en-US" sz="2200" b="1" i="1" dirty="0">
                <a:solidFill>
                  <a:schemeClr val="accent1"/>
                </a:solidFill>
              </a:rPr>
              <a:t> to the LORD</a:t>
            </a:r>
            <a:r>
              <a:rPr lang="en-US" sz="2200" i="1" dirty="0">
                <a:solidFill>
                  <a:schemeClr val="accent1"/>
                </a:solidFill>
              </a:rPr>
              <a:t>, But the </a:t>
            </a:r>
            <a:r>
              <a:rPr lang="en-US" sz="2200" b="1" i="1" u="sng" dirty="0">
                <a:solidFill>
                  <a:schemeClr val="accent1"/>
                </a:solidFill>
              </a:rPr>
              <a:t>blameless</a:t>
            </a:r>
            <a:r>
              <a:rPr lang="en-US" sz="2200" b="1" i="1" dirty="0">
                <a:solidFill>
                  <a:schemeClr val="accent1"/>
                </a:solidFill>
              </a:rPr>
              <a:t> in their ways are </a:t>
            </a:r>
            <a:r>
              <a:rPr lang="en-US" sz="2200" b="1" i="1" u="sng" dirty="0">
                <a:solidFill>
                  <a:schemeClr val="accent1"/>
                </a:solidFill>
              </a:rPr>
              <a:t>His delight</a:t>
            </a:r>
            <a:r>
              <a:rPr lang="en-US" sz="2200" i="1" dirty="0">
                <a:solidFill>
                  <a:schemeClr val="accent1"/>
                </a:solidFill>
              </a:rPr>
              <a:t>. </a:t>
            </a:r>
            <a:r>
              <a:rPr lang="en-US" sz="2200" dirty="0"/>
              <a:t>(</a:t>
            </a:r>
            <a:r>
              <a:rPr lang="en-US" sz="2200" b="1" dirty="0">
                <a:solidFill>
                  <a:schemeClr val="accent1"/>
                </a:solidFill>
              </a:rPr>
              <a:t>11:20</a:t>
            </a:r>
            <a:r>
              <a:rPr lang="en-US" sz="2200" dirty="0"/>
              <a:t>)</a:t>
            </a:r>
          </a:p>
          <a:p>
            <a:pPr>
              <a:spcBef>
                <a:spcPts val="0"/>
              </a:spcBef>
            </a:pPr>
            <a:r>
              <a:rPr lang="en-US" altLang="en-US" sz="2200" dirty="0"/>
              <a:t>Remedy for sin (</a:t>
            </a:r>
            <a:r>
              <a:rPr lang="en-US" altLang="en-US" sz="2200" b="1" dirty="0">
                <a:solidFill>
                  <a:schemeClr val="accent1"/>
                </a:solidFill>
              </a:rPr>
              <a:t>1 John 1:6-2:1</a:t>
            </a:r>
            <a:r>
              <a:rPr lang="en-US" altLang="en-US" sz="2200" dirty="0"/>
              <a:t>), but are you justifying continuing it?</a:t>
            </a:r>
          </a:p>
          <a:p>
            <a:pPr>
              <a:spcBef>
                <a:spcPts val="0"/>
              </a:spcBef>
            </a:pPr>
            <a:r>
              <a:rPr lang="en-US" sz="2200" dirty="0"/>
              <a:t>The question is repentance – are we </a:t>
            </a:r>
            <a:r>
              <a:rPr lang="en-US" sz="2200" i="1" dirty="0">
                <a:solidFill>
                  <a:schemeClr val="accent1"/>
                </a:solidFill>
              </a:rPr>
              <a:t>“departing from evil”</a:t>
            </a:r>
            <a:r>
              <a:rPr lang="en-US" sz="2200" dirty="0"/>
              <a:t>?</a:t>
            </a:r>
            <a:endParaRPr lang="en-US" altLang="en-US" sz="2200" dirty="0"/>
          </a:p>
        </p:txBody>
      </p:sp>
    </p:spTree>
    <p:extLst>
      <p:ext uri="{BB962C8B-B14F-4D97-AF65-F5344CB8AC3E}">
        <p14:creationId xmlns:p14="http://schemas.microsoft.com/office/powerpoint/2010/main" val="3141713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Effect transition="in" filter="fade">
                                      <p:cBhvr>
                                        <p:cTn id="16" dur="500"/>
                                        <p:tgtEl>
                                          <p:spTgt spid="9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9219">
                                            <p:txEl>
                                              <p:pRg st="4" end="4"/>
                                            </p:txEl>
                                          </p:spTgt>
                                        </p:tgtEl>
                                        <p:attrNameLst>
                                          <p:attrName>style.visibility</p:attrName>
                                        </p:attrNameLst>
                                      </p:cBhvr>
                                      <p:to>
                                        <p:strVal val="visible"/>
                                      </p:to>
                                    </p:set>
                                    <p:animEffect transition="in" filter="fade">
                                      <p:cBhvr>
                                        <p:cTn id="30" dur="500"/>
                                        <p:tgtEl>
                                          <p:spTgt spid="921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219">
                                            <p:txEl>
                                              <p:pRg st="5" end="5"/>
                                            </p:txEl>
                                          </p:spTgt>
                                        </p:tgtEl>
                                        <p:attrNameLst>
                                          <p:attrName>style.visibility</p:attrName>
                                        </p:attrNameLst>
                                      </p:cBhvr>
                                      <p:to>
                                        <p:strVal val="visible"/>
                                      </p:to>
                                    </p:set>
                                    <p:animEffect transition="in" filter="fade">
                                      <p:cBhvr>
                                        <p:cTn id="35" dur="500"/>
                                        <p:tgtEl>
                                          <p:spTgt spid="9219">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9219">
                                            <p:txEl>
                                              <p:pRg st="6" end="6"/>
                                            </p:txEl>
                                          </p:spTgt>
                                        </p:tgtEl>
                                        <p:attrNameLst>
                                          <p:attrName>style.visibility</p:attrName>
                                        </p:attrNameLst>
                                      </p:cBhvr>
                                      <p:to>
                                        <p:strVal val="visible"/>
                                      </p:to>
                                    </p:set>
                                    <p:animEffect transition="in" filter="fade">
                                      <p:cBhvr>
                                        <p:cTn id="39" dur="500"/>
                                        <p:tgtEl>
                                          <p:spTgt spid="9219">
                                            <p:txEl>
                                              <p:pRg st="6" end="6"/>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9219">
                                            <p:txEl>
                                              <p:pRg st="7" end="7"/>
                                            </p:txEl>
                                          </p:spTgt>
                                        </p:tgtEl>
                                        <p:attrNameLst>
                                          <p:attrName>style.visibility</p:attrName>
                                        </p:attrNameLst>
                                      </p:cBhvr>
                                      <p:to>
                                        <p:strVal val="visible"/>
                                      </p:to>
                                    </p:set>
                                    <p:animEffect transition="in" filter="fade">
                                      <p:cBhvr>
                                        <p:cTn id="43"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Real You?</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7"/>
            </a:pPr>
            <a:r>
              <a:rPr lang="en-US" sz="2200" dirty="0"/>
              <a:t>What represents the real, true </a:t>
            </a:r>
            <a:r>
              <a:rPr lang="en-US" sz="2200" i="1" dirty="0">
                <a:solidFill>
                  <a:schemeClr val="accent1"/>
                </a:solidFill>
              </a:rPr>
              <a:t>“man”</a:t>
            </a:r>
            <a:r>
              <a:rPr lang="en-US" sz="2200" dirty="0"/>
              <a:t> or the real you (</a:t>
            </a:r>
            <a:r>
              <a:rPr lang="en-US" sz="2200" b="1" dirty="0">
                <a:solidFill>
                  <a:schemeClr val="accent1"/>
                </a:solidFill>
              </a:rPr>
              <a:t>27:19</a:t>
            </a:r>
            <a:r>
              <a:rPr lang="en-US" sz="2200" dirty="0"/>
              <a:t>)?  How is this observation helpful?</a:t>
            </a:r>
          </a:p>
          <a:p>
            <a:pPr marL="0" lvl="0" indent="0">
              <a:spcBef>
                <a:spcPts val="300"/>
              </a:spcBef>
              <a:buNone/>
            </a:pPr>
            <a:r>
              <a:rPr lang="en-US" sz="2200" i="1" dirty="0">
                <a:solidFill>
                  <a:schemeClr val="accent1"/>
                </a:solidFill>
              </a:rPr>
              <a:t>As in water face reflects face, So </a:t>
            </a:r>
            <a:r>
              <a:rPr lang="en-US" sz="2200" b="1" i="1" dirty="0">
                <a:solidFill>
                  <a:schemeClr val="accent1"/>
                </a:solidFill>
              </a:rPr>
              <a:t>a man’s heart </a:t>
            </a:r>
            <a:r>
              <a:rPr lang="en-US" sz="2200" b="1" i="1" u="sng" dirty="0">
                <a:solidFill>
                  <a:schemeClr val="accent1"/>
                </a:solidFill>
              </a:rPr>
              <a:t>reveals the man</a:t>
            </a:r>
            <a:r>
              <a:rPr lang="en-US" sz="2200" i="1" dirty="0">
                <a:solidFill>
                  <a:schemeClr val="accent1"/>
                </a:solidFill>
              </a:rPr>
              <a:t>. </a:t>
            </a:r>
            <a:r>
              <a:rPr lang="en-US" sz="2200" dirty="0"/>
              <a:t>(</a:t>
            </a:r>
            <a:r>
              <a:rPr lang="en-US" sz="2200" b="1" dirty="0">
                <a:solidFill>
                  <a:schemeClr val="accent1"/>
                </a:solidFill>
              </a:rPr>
              <a:t>27:19</a:t>
            </a:r>
            <a:r>
              <a:rPr lang="en-US" sz="2200" dirty="0"/>
              <a:t>)</a:t>
            </a:r>
          </a:p>
          <a:p>
            <a:pPr>
              <a:spcBef>
                <a:spcPts val="300"/>
              </a:spcBef>
            </a:pPr>
            <a:r>
              <a:rPr lang="en-US" altLang="en-US" sz="2200" dirty="0"/>
              <a:t>Our actions and words eventually reveal our heart, our thoughts.</a:t>
            </a:r>
          </a:p>
          <a:p>
            <a:pPr>
              <a:spcBef>
                <a:spcPts val="300"/>
              </a:spcBef>
            </a:pPr>
            <a:r>
              <a:rPr lang="en-US" altLang="en-US" sz="2200" dirty="0"/>
              <a:t>These thoughts represent and reveal the real you.</a:t>
            </a:r>
          </a:p>
          <a:p>
            <a:pPr>
              <a:spcBef>
                <a:spcPts val="300"/>
              </a:spcBef>
            </a:pPr>
            <a:r>
              <a:rPr lang="en-US" altLang="en-US" sz="2200" dirty="0"/>
              <a:t>For example, are you humble (teachable), honest (integrity), wise (respect God), etc.?  This is the real you.</a:t>
            </a:r>
          </a:p>
          <a:p>
            <a:pPr>
              <a:spcBef>
                <a:spcPts val="300"/>
              </a:spcBef>
            </a:pPr>
            <a:r>
              <a:rPr lang="en-US" altLang="en-US" sz="2200" dirty="0"/>
              <a:t>Understanding this helps us to focus on what is important and not disregard critical signs demanding attention, effort, and change.</a:t>
            </a:r>
          </a:p>
        </p:txBody>
      </p:sp>
    </p:spTree>
    <p:extLst>
      <p:ext uri="{BB962C8B-B14F-4D97-AF65-F5344CB8AC3E}">
        <p14:creationId xmlns:p14="http://schemas.microsoft.com/office/powerpoint/2010/main" val="3102115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fade">
                                      <p:cBhvr>
                                        <p:cTn id="25" dur="500"/>
                                        <p:tgtEl>
                                          <p:spTgt spid="921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fade">
                                      <p:cBhvr>
                                        <p:cTn id="30"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Two Masters?</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8"/>
            </a:pPr>
            <a:r>
              <a:rPr lang="en-US" sz="2200" dirty="0"/>
              <a:t>What specific things are referenced as being less important than God’s favor (</a:t>
            </a:r>
            <a:r>
              <a:rPr lang="en-US" sz="2200" b="1" dirty="0">
                <a:solidFill>
                  <a:schemeClr val="accent1"/>
                </a:solidFill>
              </a:rPr>
              <a:t>15:16; 16:8</a:t>
            </a:r>
            <a:r>
              <a:rPr lang="en-US" sz="2200" dirty="0"/>
              <a:t>)?</a:t>
            </a:r>
          </a:p>
          <a:p>
            <a:pPr marL="0" lvl="0" indent="0">
              <a:spcBef>
                <a:spcPts val="300"/>
              </a:spcBef>
              <a:buNone/>
            </a:pPr>
            <a:r>
              <a:rPr lang="en-US" sz="2200" b="1" i="1" dirty="0">
                <a:solidFill>
                  <a:schemeClr val="accent1"/>
                </a:solidFill>
              </a:rPr>
              <a:t>Better</a:t>
            </a:r>
            <a:r>
              <a:rPr lang="en-US" sz="2200" i="1" dirty="0">
                <a:solidFill>
                  <a:schemeClr val="accent1"/>
                </a:solidFill>
              </a:rPr>
              <a:t> is a little with the fear of the LORD, </a:t>
            </a:r>
            <a:r>
              <a:rPr lang="en-US" sz="2200" b="1" i="1" dirty="0">
                <a:solidFill>
                  <a:schemeClr val="accent1"/>
                </a:solidFill>
              </a:rPr>
              <a:t>Than great treasure </a:t>
            </a:r>
            <a:r>
              <a:rPr lang="en-US" sz="2200" i="1" dirty="0">
                <a:solidFill>
                  <a:schemeClr val="accent1"/>
                </a:solidFill>
              </a:rPr>
              <a:t>with trouble. </a:t>
            </a:r>
            <a:r>
              <a:rPr lang="en-US" sz="2200" dirty="0"/>
              <a:t>(</a:t>
            </a:r>
            <a:r>
              <a:rPr lang="en-US" sz="2200" b="1" dirty="0">
                <a:solidFill>
                  <a:schemeClr val="accent1"/>
                </a:solidFill>
              </a:rPr>
              <a:t>15:16</a:t>
            </a:r>
            <a:r>
              <a:rPr lang="en-US" sz="2200" dirty="0"/>
              <a:t>)</a:t>
            </a:r>
          </a:p>
          <a:p>
            <a:pPr marL="0" indent="0">
              <a:spcBef>
                <a:spcPts val="300"/>
              </a:spcBef>
              <a:buNone/>
            </a:pPr>
            <a:r>
              <a:rPr lang="en-US" sz="2200" i="1" dirty="0">
                <a:solidFill>
                  <a:schemeClr val="accent1"/>
                </a:solidFill>
              </a:rPr>
              <a:t>Better is a little with righteousness, </a:t>
            </a:r>
            <a:r>
              <a:rPr lang="en-US" sz="2200" b="1" i="1" dirty="0">
                <a:solidFill>
                  <a:schemeClr val="accent1"/>
                </a:solidFill>
              </a:rPr>
              <a:t>Than vast revenues </a:t>
            </a:r>
            <a:r>
              <a:rPr lang="en-US" sz="2200" i="1" dirty="0">
                <a:solidFill>
                  <a:schemeClr val="accent1"/>
                </a:solidFill>
              </a:rPr>
              <a:t>without justice. </a:t>
            </a:r>
            <a:r>
              <a:rPr lang="en-US" sz="2200" dirty="0"/>
              <a:t>(</a:t>
            </a:r>
            <a:r>
              <a:rPr lang="en-US" sz="2200" b="1" dirty="0">
                <a:solidFill>
                  <a:schemeClr val="accent1"/>
                </a:solidFill>
              </a:rPr>
              <a:t>16:8</a:t>
            </a:r>
            <a:r>
              <a:rPr lang="en-US" sz="2200" dirty="0"/>
              <a:t>)</a:t>
            </a:r>
          </a:p>
          <a:p>
            <a:pPr>
              <a:spcBef>
                <a:spcPts val="300"/>
              </a:spcBef>
            </a:pPr>
            <a:r>
              <a:rPr lang="en-US" altLang="en-US" sz="2200" dirty="0"/>
              <a:t>No comparison between having wealth of this world versus the world to come (</a:t>
            </a:r>
            <a:r>
              <a:rPr lang="en-US" altLang="en-US" sz="2200" b="1" dirty="0">
                <a:solidFill>
                  <a:schemeClr val="accent1"/>
                </a:solidFill>
              </a:rPr>
              <a:t>Matthew 6:19-24</a:t>
            </a:r>
            <a:r>
              <a:rPr lang="en-US" altLang="en-US" sz="2200" dirty="0"/>
              <a:t>).</a:t>
            </a:r>
          </a:p>
        </p:txBody>
      </p:sp>
    </p:spTree>
    <p:extLst>
      <p:ext uri="{BB962C8B-B14F-4D97-AF65-F5344CB8AC3E}">
        <p14:creationId xmlns:p14="http://schemas.microsoft.com/office/powerpoint/2010/main" val="567907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Recompense – Now and Later</a:t>
            </a:r>
          </a:p>
        </p:txBody>
      </p:sp>
      <p:sp>
        <p:nvSpPr>
          <p:cNvPr id="9219" name="Rectangle 3"/>
          <p:cNvSpPr>
            <a:spLocks noGrp="1" noChangeArrowheads="1"/>
          </p:cNvSpPr>
          <p:nvPr>
            <p:ph idx="1"/>
          </p:nvPr>
        </p:nvSpPr>
        <p:spPr>
          <a:xfrm>
            <a:off x="76200" y="1047750"/>
            <a:ext cx="8991600" cy="4095750"/>
          </a:xfrm>
        </p:spPr>
        <p:txBody>
          <a:bodyPr>
            <a:noAutofit/>
          </a:bodyPr>
          <a:lstStyle/>
          <a:p>
            <a:pPr marL="0" indent="0">
              <a:spcBef>
                <a:spcPts val="300"/>
              </a:spcBef>
              <a:buNone/>
            </a:pPr>
            <a:r>
              <a:rPr lang="en-US" sz="2200" i="1" dirty="0">
                <a:solidFill>
                  <a:schemeClr val="accent1"/>
                </a:solidFill>
              </a:rPr>
              <a:t>If the righteous will be </a:t>
            </a:r>
            <a:r>
              <a:rPr lang="en-US" sz="2200" b="1" i="1" dirty="0">
                <a:solidFill>
                  <a:schemeClr val="accent1"/>
                </a:solidFill>
              </a:rPr>
              <a:t>recompensed on the earth</a:t>
            </a:r>
            <a:r>
              <a:rPr lang="en-US" sz="2200" i="1" dirty="0">
                <a:solidFill>
                  <a:schemeClr val="accent1"/>
                </a:solidFill>
              </a:rPr>
              <a:t>, </a:t>
            </a:r>
            <a:r>
              <a:rPr lang="en-US" sz="2200" b="1" i="1" u="sng" dirty="0">
                <a:solidFill>
                  <a:schemeClr val="accent1"/>
                </a:solidFill>
              </a:rPr>
              <a:t>How much more</a:t>
            </a:r>
            <a:r>
              <a:rPr lang="en-US" sz="2200" b="1" i="1" dirty="0">
                <a:solidFill>
                  <a:schemeClr val="accent1"/>
                </a:solidFill>
              </a:rPr>
              <a:t> the ungodly and the sinner</a:t>
            </a:r>
            <a:r>
              <a:rPr lang="en-US" sz="2200" i="1" dirty="0">
                <a:solidFill>
                  <a:schemeClr val="accent1"/>
                </a:solidFill>
              </a:rPr>
              <a:t>. </a:t>
            </a:r>
            <a:r>
              <a:rPr lang="en-US" sz="2200" dirty="0"/>
              <a:t>(</a:t>
            </a:r>
            <a:r>
              <a:rPr lang="en-US" sz="2200" b="1" dirty="0">
                <a:solidFill>
                  <a:schemeClr val="accent1"/>
                </a:solidFill>
              </a:rPr>
              <a:t>11:31</a:t>
            </a:r>
            <a:r>
              <a:rPr lang="en-US" sz="2200" dirty="0"/>
              <a:t>)</a:t>
            </a:r>
          </a:p>
          <a:p>
            <a:pPr marL="0" indent="0">
              <a:spcBef>
                <a:spcPts val="300"/>
              </a:spcBef>
              <a:buNone/>
            </a:pPr>
            <a:r>
              <a:rPr lang="en-US" sz="2200" b="1" i="1" u="sng" dirty="0">
                <a:solidFill>
                  <a:schemeClr val="accent1"/>
                </a:solidFill>
              </a:rPr>
              <a:t>Happy</a:t>
            </a:r>
            <a:r>
              <a:rPr lang="en-US" sz="2200" b="1" i="1" dirty="0">
                <a:solidFill>
                  <a:schemeClr val="accent1"/>
                </a:solidFill>
              </a:rPr>
              <a:t> is the man who is </a:t>
            </a:r>
            <a:r>
              <a:rPr lang="en-US" sz="2200" b="1" i="1" u="sng" dirty="0">
                <a:solidFill>
                  <a:schemeClr val="accent1"/>
                </a:solidFill>
              </a:rPr>
              <a:t>always</a:t>
            </a:r>
            <a:r>
              <a:rPr lang="en-US" sz="2200" b="1" i="1" dirty="0">
                <a:solidFill>
                  <a:schemeClr val="accent1"/>
                </a:solidFill>
              </a:rPr>
              <a:t> reverent</a:t>
            </a:r>
            <a:r>
              <a:rPr lang="en-US" sz="2200" i="1" dirty="0">
                <a:solidFill>
                  <a:schemeClr val="accent1"/>
                </a:solidFill>
              </a:rPr>
              <a:t>, But he who </a:t>
            </a:r>
            <a:r>
              <a:rPr lang="en-US" sz="2200" b="1" i="1" u="sng" dirty="0">
                <a:solidFill>
                  <a:schemeClr val="accent1"/>
                </a:solidFill>
              </a:rPr>
              <a:t>hardens</a:t>
            </a:r>
            <a:r>
              <a:rPr lang="en-US" sz="2200" b="1" i="1" dirty="0">
                <a:solidFill>
                  <a:schemeClr val="accent1"/>
                </a:solidFill>
              </a:rPr>
              <a:t> his heart will </a:t>
            </a:r>
            <a:r>
              <a:rPr lang="en-US" sz="2200" b="1" i="1" u="sng" dirty="0">
                <a:solidFill>
                  <a:schemeClr val="accent1"/>
                </a:solidFill>
              </a:rPr>
              <a:t>fall into calamity</a:t>
            </a:r>
            <a:r>
              <a:rPr lang="en-US" sz="2200" i="1" dirty="0">
                <a:solidFill>
                  <a:schemeClr val="accent1"/>
                </a:solidFill>
              </a:rPr>
              <a:t>.</a:t>
            </a:r>
            <a:r>
              <a:rPr lang="en-US" sz="2200" dirty="0"/>
              <a:t> (</a:t>
            </a:r>
            <a:r>
              <a:rPr lang="en-US" sz="2200" b="1" dirty="0">
                <a:solidFill>
                  <a:schemeClr val="accent1"/>
                </a:solidFill>
              </a:rPr>
              <a:t>28:14</a:t>
            </a:r>
            <a:r>
              <a:rPr lang="en-US" sz="2200" dirty="0"/>
              <a:t>)</a:t>
            </a:r>
          </a:p>
          <a:p>
            <a:pPr marL="344488" lvl="0" indent="-344488">
              <a:spcBef>
                <a:spcPts val="300"/>
              </a:spcBef>
              <a:buFont typeface="+mj-lt"/>
              <a:buAutoNum type="arabicPeriod" startAt="9"/>
            </a:pPr>
            <a:r>
              <a:rPr lang="en-US" sz="2200" dirty="0"/>
              <a:t>Generally, how will God reward the righteous and wicked – even here on earth (</a:t>
            </a:r>
            <a:r>
              <a:rPr lang="en-US" sz="2200" b="1" dirty="0">
                <a:solidFill>
                  <a:schemeClr val="accent1"/>
                </a:solidFill>
              </a:rPr>
              <a:t>11:31; 28:14; 29:26</a:t>
            </a:r>
            <a:r>
              <a:rPr lang="en-US" sz="2200" dirty="0"/>
              <a:t>)?  If all is not resolved here on earth, where else might justice be satisfied (</a:t>
            </a:r>
            <a:r>
              <a:rPr lang="en-US" sz="2200" b="1" dirty="0">
                <a:solidFill>
                  <a:schemeClr val="accent1"/>
                </a:solidFill>
              </a:rPr>
              <a:t>23:17-18</a:t>
            </a:r>
            <a:r>
              <a:rPr lang="en-US" sz="2200" dirty="0"/>
              <a:t>)?  What room does that leave for vengeance in the saint’s life (</a:t>
            </a:r>
            <a:r>
              <a:rPr lang="en-US" sz="2200" b="1" dirty="0">
                <a:solidFill>
                  <a:schemeClr val="accent1"/>
                </a:solidFill>
              </a:rPr>
              <a:t>20:22</a:t>
            </a:r>
            <a:r>
              <a:rPr lang="en-US" sz="2200" dirty="0"/>
              <a:t>)?</a:t>
            </a:r>
          </a:p>
          <a:p>
            <a:pPr>
              <a:spcBef>
                <a:spcPts val="300"/>
              </a:spcBef>
            </a:pPr>
            <a:r>
              <a:rPr lang="en-US" sz="2200" dirty="0"/>
              <a:t>Without explanation, a reckoning now is promised for everyone.</a:t>
            </a:r>
          </a:p>
          <a:p>
            <a:pPr>
              <a:spcBef>
                <a:spcPts val="300"/>
              </a:spcBef>
            </a:pPr>
            <a:r>
              <a:rPr lang="en-US" sz="2200" dirty="0"/>
              <a:t>The </a:t>
            </a:r>
            <a:r>
              <a:rPr lang="en-US" sz="2200" i="1" dirty="0">
                <a:solidFill>
                  <a:schemeClr val="accent1"/>
                </a:solidFill>
              </a:rPr>
              <a:t>“</a:t>
            </a:r>
            <a:r>
              <a:rPr lang="en-US" sz="2200" b="1" i="1" dirty="0" err="1">
                <a:solidFill>
                  <a:schemeClr val="accent1"/>
                </a:solidFill>
              </a:rPr>
              <a:t>recompens</a:t>
            </a:r>
            <a:r>
              <a:rPr lang="en-US" sz="2200" i="1" dirty="0" err="1">
                <a:solidFill>
                  <a:schemeClr val="accent1"/>
                </a:solidFill>
              </a:rPr>
              <a:t>ation</a:t>
            </a:r>
            <a:r>
              <a:rPr lang="en-US" sz="2200" i="1" dirty="0">
                <a:solidFill>
                  <a:schemeClr val="accent1"/>
                </a:solidFill>
              </a:rPr>
              <a:t>”</a:t>
            </a:r>
            <a:r>
              <a:rPr lang="en-US" sz="2200" dirty="0"/>
              <a:t> is not explained.  We can, should accept on faith.  …</a:t>
            </a:r>
          </a:p>
          <a:p>
            <a:pPr>
              <a:spcBef>
                <a:spcPts val="300"/>
              </a:spcBef>
            </a:pPr>
            <a:r>
              <a:rPr lang="en-US" sz="2200" dirty="0"/>
              <a:t>Physically, life tends to be easier for the righteous. Spiritual rewards are sure.</a:t>
            </a:r>
          </a:p>
        </p:txBody>
      </p:sp>
    </p:spTree>
    <p:extLst>
      <p:ext uri="{BB962C8B-B14F-4D97-AF65-F5344CB8AC3E}">
        <p14:creationId xmlns:p14="http://schemas.microsoft.com/office/powerpoint/2010/main" val="4191231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fade">
                                      <p:cBhvr>
                                        <p:cTn id="11" dur="500"/>
                                        <p:tgtEl>
                                          <p:spTgt spid="921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Recompense – Now and Later</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9"/>
            </a:pPr>
            <a:r>
              <a:rPr lang="en-US" sz="2200" dirty="0"/>
              <a:t>Generally, how will God reward the righteous and wicked – even here on earth (</a:t>
            </a:r>
            <a:r>
              <a:rPr lang="en-US" sz="2200" b="1" dirty="0">
                <a:solidFill>
                  <a:schemeClr val="accent1"/>
                </a:solidFill>
              </a:rPr>
              <a:t>11:31; 28:14; 29:26</a:t>
            </a:r>
            <a:r>
              <a:rPr lang="en-US" sz="2200" dirty="0"/>
              <a:t>)?  If all is not resolved here on earth, where else might justice be satisfied (</a:t>
            </a:r>
            <a:r>
              <a:rPr lang="en-US" sz="2200" b="1" dirty="0">
                <a:solidFill>
                  <a:schemeClr val="accent1"/>
                </a:solidFill>
              </a:rPr>
              <a:t>23:17-18</a:t>
            </a:r>
            <a:r>
              <a:rPr lang="en-US" sz="2200" dirty="0"/>
              <a:t>)?  What room does that leave for vengeance in the saint’s life (</a:t>
            </a:r>
            <a:r>
              <a:rPr lang="en-US" sz="2200" b="1" dirty="0">
                <a:solidFill>
                  <a:schemeClr val="accent1"/>
                </a:solidFill>
              </a:rPr>
              <a:t>20:22</a:t>
            </a:r>
            <a:r>
              <a:rPr lang="en-US" sz="2200" dirty="0"/>
              <a:t>)?</a:t>
            </a:r>
          </a:p>
          <a:p>
            <a:pPr marL="0" indent="0">
              <a:spcBef>
                <a:spcPts val="0"/>
              </a:spcBef>
              <a:buNone/>
            </a:pPr>
            <a:r>
              <a:rPr lang="en-US" sz="2200" i="1" dirty="0">
                <a:solidFill>
                  <a:schemeClr val="accent1"/>
                </a:solidFill>
              </a:rPr>
              <a:t>Many seek the ruler’s favor, But </a:t>
            </a:r>
            <a:r>
              <a:rPr lang="en-US" sz="2200" b="1" i="1" dirty="0">
                <a:solidFill>
                  <a:schemeClr val="accent1"/>
                </a:solidFill>
              </a:rPr>
              <a:t>justice for man </a:t>
            </a:r>
            <a:r>
              <a:rPr lang="en-US" sz="2200" b="1" i="1" u="sng" dirty="0">
                <a:solidFill>
                  <a:schemeClr val="accent1"/>
                </a:solidFill>
              </a:rPr>
              <a:t>comes from the LORD</a:t>
            </a:r>
            <a:r>
              <a:rPr lang="en-US" sz="2200" i="1" dirty="0">
                <a:solidFill>
                  <a:schemeClr val="accent1"/>
                </a:solidFill>
              </a:rPr>
              <a:t>.</a:t>
            </a:r>
            <a:r>
              <a:rPr lang="en-US" sz="2200" dirty="0"/>
              <a:t> (</a:t>
            </a:r>
            <a:r>
              <a:rPr lang="en-US" sz="2200" b="1" dirty="0">
                <a:solidFill>
                  <a:schemeClr val="accent1"/>
                </a:solidFill>
              </a:rPr>
              <a:t>29:26</a:t>
            </a:r>
            <a:r>
              <a:rPr lang="en-US" sz="2200" dirty="0"/>
              <a:t>)</a:t>
            </a:r>
          </a:p>
          <a:p>
            <a:pPr marL="0" indent="0">
              <a:spcBef>
                <a:spcPts val="0"/>
              </a:spcBef>
              <a:buNone/>
            </a:pPr>
            <a:r>
              <a:rPr lang="en-US" sz="2200" b="1" i="1" dirty="0">
                <a:solidFill>
                  <a:schemeClr val="accent1"/>
                </a:solidFill>
              </a:rPr>
              <a:t>Do not </a:t>
            </a:r>
            <a:r>
              <a:rPr lang="en-US" sz="2200" i="1" dirty="0">
                <a:solidFill>
                  <a:schemeClr val="accent1"/>
                </a:solidFill>
              </a:rPr>
              <a:t>let your heart </a:t>
            </a:r>
            <a:r>
              <a:rPr lang="en-US" sz="2200" b="1" i="1" dirty="0">
                <a:solidFill>
                  <a:schemeClr val="accent1"/>
                </a:solidFill>
              </a:rPr>
              <a:t>envy</a:t>
            </a:r>
            <a:r>
              <a:rPr lang="en-US" sz="2200" i="1" dirty="0">
                <a:solidFill>
                  <a:schemeClr val="accent1"/>
                </a:solidFill>
              </a:rPr>
              <a:t> sinners, But </a:t>
            </a:r>
            <a:r>
              <a:rPr lang="en-US" sz="2200" b="1" i="1" dirty="0">
                <a:solidFill>
                  <a:schemeClr val="accent1"/>
                </a:solidFill>
              </a:rPr>
              <a:t>be zealous for the fear of the LORD </a:t>
            </a:r>
            <a:r>
              <a:rPr lang="en-US" sz="2200" b="1" i="1" u="sng" dirty="0">
                <a:solidFill>
                  <a:schemeClr val="accent1"/>
                </a:solidFill>
              </a:rPr>
              <a:t>all the day</a:t>
            </a:r>
            <a:r>
              <a:rPr lang="en-US" sz="2200" i="1" dirty="0">
                <a:solidFill>
                  <a:schemeClr val="accent1"/>
                </a:solidFill>
              </a:rPr>
              <a:t>; For </a:t>
            </a:r>
            <a:r>
              <a:rPr lang="en-US" sz="2200" b="1" i="1" dirty="0">
                <a:solidFill>
                  <a:schemeClr val="accent1"/>
                </a:solidFill>
              </a:rPr>
              <a:t>surely there is a </a:t>
            </a:r>
            <a:r>
              <a:rPr lang="en-US" sz="2200" b="1" i="1" u="sng" dirty="0">
                <a:solidFill>
                  <a:schemeClr val="accent1"/>
                </a:solidFill>
              </a:rPr>
              <a:t>hereafter</a:t>
            </a:r>
            <a:r>
              <a:rPr lang="en-US" sz="2200" i="1" dirty="0">
                <a:solidFill>
                  <a:schemeClr val="accent1"/>
                </a:solidFill>
              </a:rPr>
              <a:t>, And your </a:t>
            </a:r>
            <a:r>
              <a:rPr lang="en-US" sz="2200" b="1" i="1" dirty="0">
                <a:solidFill>
                  <a:schemeClr val="accent1"/>
                </a:solidFill>
              </a:rPr>
              <a:t>hope will not be cut off</a:t>
            </a:r>
            <a:r>
              <a:rPr lang="en-US" sz="2200" i="1" dirty="0">
                <a:solidFill>
                  <a:schemeClr val="accent1"/>
                </a:solidFill>
              </a:rPr>
              <a:t>. </a:t>
            </a:r>
            <a:r>
              <a:rPr lang="en-US" sz="2200" dirty="0"/>
              <a:t>(</a:t>
            </a:r>
            <a:r>
              <a:rPr lang="en-US" sz="2200" b="1" dirty="0">
                <a:solidFill>
                  <a:schemeClr val="accent1"/>
                </a:solidFill>
              </a:rPr>
              <a:t>23:17-18</a:t>
            </a:r>
            <a:r>
              <a:rPr lang="en-US" sz="2200" dirty="0"/>
              <a:t>)</a:t>
            </a:r>
          </a:p>
          <a:p>
            <a:pPr marL="0" indent="0">
              <a:spcBef>
                <a:spcPts val="0"/>
              </a:spcBef>
              <a:buNone/>
            </a:pPr>
            <a:r>
              <a:rPr lang="en-US" sz="2200" i="1" dirty="0">
                <a:solidFill>
                  <a:schemeClr val="accent1"/>
                </a:solidFill>
              </a:rPr>
              <a:t>Do not say, “</a:t>
            </a:r>
            <a:r>
              <a:rPr lang="en-US" sz="2200" b="1" i="1" u="sng" dirty="0">
                <a:solidFill>
                  <a:schemeClr val="accent1"/>
                </a:solidFill>
              </a:rPr>
              <a:t>I</a:t>
            </a:r>
            <a:r>
              <a:rPr lang="en-US" sz="2200" b="1" i="1" dirty="0">
                <a:solidFill>
                  <a:schemeClr val="accent1"/>
                </a:solidFill>
              </a:rPr>
              <a:t> will recompense evil</a:t>
            </a:r>
            <a:r>
              <a:rPr lang="en-US" sz="2200" i="1" dirty="0">
                <a:solidFill>
                  <a:schemeClr val="accent1"/>
                </a:solidFill>
              </a:rPr>
              <a:t>”; </a:t>
            </a:r>
            <a:r>
              <a:rPr lang="en-US" sz="2200" b="1" i="1" u="sng" dirty="0">
                <a:solidFill>
                  <a:schemeClr val="accent1"/>
                </a:solidFill>
              </a:rPr>
              <a:t>Wait for the LORD</a:t>
            </a:r>
            <a:r>
              <a:rPr lang="en-US" sz="2200" b="1" i="1" dirty="0">
                <a:solidFill>
                  <a:schemeClr val="accent1"/>
                </a:solidFill>
              </a:rPr>
              <a:t>, and He will save you</a:t>
            </a:r>
            <a:r>
              <a:rPr lang="en-US" sz="2200" i="1" dirty="0">
                <a:solidFill>
                  <a:schemeClr val="accent1"/>
                </a:solidFill>
              </a:rPr>
              <a:t>. </a:t>
            </a:r>
            <a:r>
              <a:rPr lang="en-US" sz="2200" dirty="0"/>
              <a:t>(</a:t>
            </a:r>
            <a:r>
              <a:rPr lang="en-US" sz="2200" b="1" dirty="0">
                <a:solidFill>
                  <a:schemeClr val="accent1"/>
                </a:solidFill>
              </a:rPr>
              <a:t>20:22</a:t>
            </a:r>
            <a:r>
              <a:rPr lang="en-US" sz="2200" dirty="0"/>
              <a:t>)</a:t>
            </a:r>
          </a:p>
          <a:p>
            <a:pPr>
              <a:spcBef>
                <a:spcPts val="0"/>
              </a:spcBef>
            </a:pPr>
            <a:r>
              <a:rPr lang="en-US" sz="2200" dirty="0"/>
              <a:t>If not here, God will make all things right in eternity.  Do not avenge self.</a:t>
            </a:r>
          </a:p>
        </p:txBody>
      </p:sp>
    </p:spTree>
    <p:extLst>
      <p:ext uri="{BB962C8B-B14F-4D97-AF65-F5344CB8AC3E}">
        <p14:creationId xmlns:p14="http://schemas.microsoft.com/office/powerpoint/2010/main" val="36948451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Robbers, Murderers Among Us?</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6"/>
            </a:pPr>
            <a:r>
              <a:rPr lang="en-US" sz="2200" dirty="0"/>
              <a:t>Robbery and murder tempts few among the Lord’s church.  How can we apply this to us?</a:t>
            </a:r>
          </a:p>
          <a:p>
            <a:pPr marL="0" indent="0">
              <a:spcBef>
                <a:spcPts val="300"/>
              </a:spcBef>
              <a:buNone/>
            </a:pPr>
            <a:r>
              <a:rPr lang="en-US" sz="2200" i="1" dirty="0">
                <a:solidFill>
                  <a:schemeClr val="accent1"/>
                </a:solidFill>
              </a:rPr>
              <a:t>Surely, </a:t>
            </a:r>
            <a:r>
              <a:rPr lang="en-US" sz="2200" b="1" i="1" dirty="0">
                <a:solidFill>
                  <a:schemeClr val="accent1"/>
                </a:solidFill>
              </a:rPr>
              <a:t>in vain the net is spread In the sight of any bird</a:t>
            </a:r>
            <a:r>
              <a:rPr lang="en-US" sz="2200" i="1" dirty="0">
                <a:solidFill>
                  <a:schemeClr val="accent1"/>
                </a:solidFill>
              </a:rPr>
              <a:t>;  But they lie in wait for their own blood, They lurk secretly for their own lives.  </a:t>
            </a:r>
            <a:r>
              <a:rPr lang="en-US" sz="2200" b="1" i="1" dirty="0">
                <a:solidFill>
                  <a:schemeClr val="accent1"/>
                </a:solidFill>
              </a:rPr>
              <a:t>So are the ways of </a:t>
            </a:r>
            <a:r>
              <a:rPr lang="en-US" sz="2200" b="1" i="1" u="sng" dirty="0">
                <a:solidFill>
                  <a:schemeClr val="accent1"/>
                </a:solidFill>
              </a:rPr>
              <a:t>everyone who is greedy for gain</a:t>
            </a:r>
            <a:r>
              <a:rPr lang="en-US" sz="2200" i="1" dirty="0">
                <a:solidFill>
                  <a:schemeClr val="accent1"/>
                </a:solidFill>
              </a:rPr>
              <a:t>; </a:t>
            </a:r>
            <a:r>
              <a:rPr lang="en-US" sz="2200" b="1" i="1" dirty="0">
                <a:solidFill>
                  <a:schemeClr val="accent1"/>
                </a:solidFill>
              </a:rPr>
              <a:t>It takes away the life of its owners</a:t>
            </a:r>
            <a:r>
              <a:rPr lang="en-US" sz="2200" i="1" dirty="0">
                <a:solidFill>
                  <a:schemeClr val="accent1"/>
                </a:solidFill>
              </a:rPr>
              <a:t>. </a:t>
            </a:r>
            <a:r>
              <a:rPr lang="en-US" sz="2200" dirty="0"/>
              <a:t>(</a:t>
            </a:r>
            <a:r>
              <a:rPr lang="en-US" sz="2200" b="1" dirty="0">
                <a:solidFill>
                  <a:schemeClr val="accent1"/>
                </a:solidFill>
              </a:rPr>
              <a:t>1:17-19</a:t>
            </a:r>
            <a:r>
              <a:rPr lang="en-US" sz="2200" dirty="0"/>
              <a:t>)</a:t>
            </a:r>
          </a:p>
          <a:p>
            <a:pPr>
              <a:spcBef>
                <a:spcPts val="300"/>
              </a:spcBef>
            </a:pPr>
            <a:r>
              <a:rPr lang="en-US" sz="2200" dirty="0"/>
              <a:t>Anyone who is </a:t>
            </a:r>
            <a:r>
              <a:rPr lang="en-US" sz="2200" i="1" dirty="0">
                <a:solidFill>
                  <a:schemeClr val="accent1"/>
                </a:solidFill>
              </a:rPr>
              <a:t>“greedy for gain”</a:t>
            </a:r>
            <a:r>
              <a:rPr lang="en-US" sz="2200" dirty="0"/>
              <a:t> falls into this trap.</a:t>
            </a:r>
          </a:p>
          <a:p>
            <a:pPr>
              <a:spcBef>
                <a:spcPts val="300"/>
              </a:spcBef>
            </a:pPr>
            <a:r>
              <a:rPr lang="en-US" sz="2200" dirty="0"/>
              <a:t>The trap may look different, but the consequences are the same – ruin.</a:t>
            </a:r>
          </a:p>
        </p:txBody>
      </p:sp>
    </p:spTree>
    <p:extLst>
      <p:ext uri="{BB962C8B-B14F-4D97-AF65-F5344CB8AC3E}">
        <p14:creationId xmlns:p14="http://schemas.microsoft.com/office/powerpoint/2010/main" val="1520955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Perturbed Earth</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100" i="1" dirty="0">
                <a:solidFill>
                  <a:schemeClr val="accent1"/>
                </a:solidFill>
              </a:rPr>
              <a:t>For three things the </a:t>
            </a:r>
            <a:r>
              <a:rPr lang="en-US" sz="2100" b="1" i="1" dirty="0">
                <a:solidFill>
                  <a:schemeClr val="accent1"/>
                </a:solidFill>
              </a:rPr>
              <a:t>earth is </a:t>
            </a:r>
            <a:r>
              <a:rPr lang="en-US" sz="2100" b="1" i="1" u="sng" dirty="0">
                <a:solidFill>
                  <a:schemeClr val="accent1"/>
                </a:solidFill>
              </a:rPr>
              <a:t>perturbed</a:t>
            </a:r>
            <a:r>
              <a:rPr lang="en-US" sz="2100" i="1" dirty="0">
                <a:solidFill>
                  <a:schemeClr val="accent1"/>
                </a:solidFill>
              </a:rPr>
              <a:t>, Yes, for four </a:t>
            </a:r>
            <a:r>
              <a:rPr lang="en-US" sz="2100" b="1" i="1" dirty="0">
                <a:solidFill>
                  <a:schemeClr val="accent1"/>
                </a:solidFill>
              </a:rPr>
              <a:t>it </a:t>
            </a:r>
            <a:r>
              <a:rPr lang="en-US" sz="2100" b="1" i="1" u="sng" dirty="0">
                <a:solidFill>
                  <a:schemeClr val="accent1"/>
                </a:solidFill>
              </a:rPr>
              <a:t>cannot bear</a:t>
            </a:r>
            <a:r>
              <a:rPr lang="en-US" sz="2100" b="1" i="1" dirty="0">
                <a:solidFill>
                  <a:schemeClr val="accent1"/>
                </a:solidFill>
              </a:rPr>
              <a:t> up</a:t>
            </a:r>
            <a:r>
              <a:rPr lang="en-US" sz="2100" i="1" dirty="0">
                <a:solidFill>
                  <a:schemeClr val="accent1"/>
                </a:solidFill>
              </a:rPr>
              <a:t>:  For </a:t>
            </a:r>
            <a:r>
              <a:rPr lang="en-US" sz="2100" b="1" i="1" baseline="30000" dirty="0">
                <a:solidFill>
                  <a:schemeClr val="accent1"/>
                </a:solidFill>
              </a:rPr>
              <a:t>1</a:t>
            </a:r>
            <a:r>
              <a:rPr lang="en-US" sz="2100" i="1" dirty="0">
                <a:solidFill>
                  <a:schemeClr val="accent1"/>
                </a:solidFill>
              </a:rPr>
              <a:t>a </a:t>
            </a:r>
            <a:r>
              <a:rPr lang="en-US" sz="2100" b="1" i="1" u="sng" dirty="0">
                <a:solidFill>
                  <a:schemeClr val="accent1"/>
                </a:solidFill>
              </a:rPr>
              <a:t>servant</a:t>
            </a:r>
            <a:r>
              <a:rPr lang="en-US" sz="2100" b="1" i="1" dirty="0">
                <a:solidFill>
                  <a:schemeClr val="accent1"/>
                </a:solidFill>
              </a:rPr>
              <a:t> when he reigns</a:t>
            </a:r>
            <a:r>
              <a:rPr lang="en-US" sz="2100" i="1" dirty="0">
                <a:solidFill>
                  <a:schemeClr val="accent1"/>
                </a:solidFill>
              </a:rPr>
              <a:t>, </a:t>
            </a:r>
            <a:r>
              <a:rPr lang="en-US" sz="2100" b="1" i="1" baseline="30000" dirty="0">
                <a:solidFill>
                  <a:schemeClr val="accent1"/>
                </a:solidFill>
              </a:rPr>
              <a:t>2</a:t>
            </a:r>
            <a:r>
              <a:rPr lang="en-US" sz="2100" i="1" dirty="0">
                <a:solidFill>
                  <a:schemeClr val="accent1"/>
                </a:solidFill>
              </a:rPr>
              <a:t>A </a:t>
            </a:r>
            <a:r>
              <a:rPr lang="en-US" sz="2100" b="1" i="1" u="sng" dirty="0">
                <a:solidFill>
                  <a:schemeClr val="accent1"/>
                </a:solidFill>
              </a:rPr>
              <a:t>fool</a:t>
            </a:r>
            <a:r>
              <a:rPr lang="en-US" sz="2100" b="1" i="1" dirty="0">
                <a:solidFill>
                  <a:schemeClr val="accent1"/>
                </a:solidFill>
              </a:rPr>
              <a:t> when he is filled with food</a:t>
            </a:r>
            <a:r>
              <a:rPr lang="en-US" sz="2100" i="1" dirty="0">
                <a:solidFill>
                  <a:schemeClr val="accent1"/>
                </a:solidFill>
              </a:rPr>
              <a:t>, </a:t>
            </a:r>
            <a:r>
              <a:rPr lang="en-US" sz="2100" b="1" i="1" baseline="30000" dirty="0">
                <a:solidFill>
                  <a:schemeClr val="accent1"/>
                </a:solidFill>
              </a:rPr>
              <a:t>3</a:t>
            </a:r>
            <a:r>
              <a:rPr lang="en-US" sz="2100" i="1" dirty="0">
                <a:solidFill>
                  <a:schemeClr val="accent1"/>
                </a:solidFill>
              </a:rPr>
              <a:t>A </a:t>
            </a:r>
            <a:r>
              <a:rPr lang="en-US" sz="2100" b="1" i="1" u="sng" dirty="0">
                <a:solidFill>
                  <a:schemeClr val="accent1"/>
                </a:solidFill>
              </a:rPr>
              <a:t>hateful woman</a:t>
            </a:r>
            <a:r>
              <a:rPr lang="en-US" sz="2100" b="1" i="1" dirty="0">
                <a:solidFill>
                  <a:schemeClr val="accent1"/>
                </a:solidFill>
              </a:rPr>
              <a:t> when she is married</a:t>
            </a:r>
            <a:r>
              <a:rPr lang="en-US" sz="2100" i="1" dirty="0">
                <a:solidFill>
                  <a:schemeClr val="accent1"/>
                </a:solidFill>
              </a:rPr>
              <a:t>, And </a:t>
            </a:r>
            <a:r>
              <a:rPr lang="en-US" sz="2100" b="1" i="1" baseline="30000" dirty="0">
                <a:solidFill>
                  <a:schemeClr val="accent1"/>
                </a:solidFill>
              </a:rPr>
              <a:t>4</a:t>
            </a:r>
            <a:r>
              <a:rPr lang="en-US" sz="2100" b="1" i="1" dirty="0">
                <a:solidFill>
                  <a:schemeClr val="accent1"/>
                </a:solidFill>
              </a:rPr>
              <a:t>a </a:t>
            </a:r>
            <a:r>
              <a:rPr lang="en-US" sz="2100" b="1" i="1" u="sng" dirty="0">
                <a:solidFill>
                  <a:schemeClr val="accent1"/>
                </a:solidFill>
              </a:rPr>
              <a:t>maidservant</a:t>
            </a:r>
            <a:r>
              <a:rPr lang="en-US" sz="2100" b="1" i="1" dirty="0">
                <a:solidFill>
                  <a:schemeClr val="accent1"/>
                </a:solidFill>
              </a:rPr>
              <a:t> who succeeds her mistress</a:t>
            </a:r>
            <a:r>
              <a:rPr lang="en-US" sz="2100" i="1" dirty="0">
                <a:solidFill>
                  <a:schemeClr val="accent1"/>
                </a:solidFill>
              </a:rPr>
              <a:t>. </a:t>
            </a:r>
            <a:r>
              <a:rPr lang="en-US" sz="2100" dirty="0"/>
              <a:t>(</a:t>
            </a:r>
            <a:r>
              <a:rPr lang="en-US" sz="2100" b="1" dirty="0">
                <a:solidFill>
                  <a:schemeClr val="accent1"/>
                </a:solidFill>
              </a:rPr>
              <a:t>30:21-23</a:t>
            </a:r>
            <a:r>
              <a:rPr lang="en-US" sz="2100" dirty="0"/>
              <a:t>)</a:t>
            </a:r>
          </a:p>
          <a:p>
            <a:pPr marL="457200" lvl="0" indent="-457200">
              <a:spcBef>
                <a:spcPts val="0"/>
              </a:spcBef>
              <a:buFont typeface="+mj-lt"/>
              <a:buAutoNum type="arabicPeriod" startAt="10"/>
            </a:pPr>
            <a:r>
              <a:rPr lang="en-US" sz="2100" dirty="0"/>
              <a:t>Why would the </a:t>
            </a:r>
            <a:r>
              <a:rPr lang="en-US" sz="2100" i="1" dirty="0">
                <a:solidFill>
                  <a:schemeClr val="accent1"/>
                </a:solidFill>
              </a:rPr>
              <a:t>“earth”</a:t>
            </a:r>
            <a:r>
              <a:rPr lang="en-US" sz="2100" dirty="0"/>
              <a:t> be</a:t>
            </a:r>
            <a:r>
              <a:rPr lang="en-US" sz="2100" i="1" dirty="0"/>
              <a:t> </a:t>
            </a:r>
            <a:r>
              <a:rPr lang="en-US" sz="2100" i="1" dirty="0">
                <a:solidFill>
                  <a:schemeClr val="accent1"/>
                </a:solidFill>
              </a:rPr>
              <a:t>“perturbed”</a:t>
            </a:r>
            <a:r>
              <a:rPr lang="en-US" sz="2100" dirty="0">
                <a:solidFill>
                  <a:schemeClr val="accent1"/>
                </a:solidFill>
              </a:rPr>
              <a:t> </a:t>
            </a:r>
            <a:r>
              <a:rPr lang="en-US" sz="2100" dirty="0"/>
              <a:t>and unable to </a:t>
            </a:r>
            <a:r>
              <a:rPr lang="en-US" sz="2100" i="1" dirty="0">
                <a:solidFill>
                  <a:schemeClr val="accent1"/>
                </a:solidFill>
              </a:rPr>
              <a:t>“bear up”</a:t>
            </a:r>
            <a:r>
              <a:rPr lang="en-US" sz="2100" dirty="0">
                <a:solidFill>
                  <a:schemeClr val="accent1"/>
                </a:solidFill>
              </a:rPr>
              <a:t> </a:t>
            </a:r>
            <a:r>
              <a:rPr lang="en-US" sz="2100" dirty="0"/>
              <a:t>the four things listed by </a:t>
            </a:r>
            <a:r>
              <a:rPr lang="en-US" sz="2100" dirty="0" err="1"/>
              <a:t>Agur</a:t>
            </a:r>
            <a:r>
              <a:rPr lang="en-US" sz="2100" dirty="0"/>
              <a:t> (</a:t>
            </a:r>
            <a:r>
              <a:rPr lang="en-US" sz="2100" b="1" dirty="0">
                <a:solidFill>
                  <a:schemeClr val="accent1"/>
                </a:solidFill>
              </a:rPr>
              <a:t>30:21-23</a:t>
            </a:r>
            <a:r>
              <a:rPr lang="en-US" sz="2100" dirty="0"/>
              <a:t>)?  Why would we be concerned about the </a:t>
            </a:r>
            <a:r>
              <a:rPr lang="en-US" sz="2100" i="1" dirty="0">
                <a:solidFill>
                  <a:schemeClr val="accent1"/>
                </a:solidFill>
              </a:rPr>
              <a:t>“earth”</a:t>
            </a:r>
            <a:r>
              <a:rPr lang="en-US" sz="2100" dirty="0"/>
              <a:t>?  Who does the </a:t>
            </a:r>
            <a:r>
              <a:rPr lang="en-US" sz="2100" i="1" dirty="0">
                <a:solidFill>
                  <a:schemeClr val="accent1"/>
                </a:solidFill>
              </a:rPr>
              <a:t>“earth”</a:t>
            </a:r>
            <a:r>
              <a:rPr lang="en-US" sz="2100" dirty="0"/>
              <a:t> represent?</a:t>
            </a:r>
          </a:p>
          <a:p>
            <a:pPr>
              <a:spcBef>
                <a:spcPts val="0"/>
              </a:spcBef>
            </a:pPr>
            <a:r>
              <a:rPr lang="en-US" sz="2100" dirty="0"/>
              <a:t>Represents miscarriage of justice:</a:t>
            </a:r>
          </a:p>
          <a:p>
            <a:pPr lvl="1">
              <a:spcBef>
                <a:spcPts val="0"/>
              </a:spcBef>
            </a:pPr>
            <a:r>
              <a:rPr lang="en-US" sz="2000" dirty="0"/>
              <a:t>Reigning servant and succeeding maidservant are those who supplant others.</a:t>
            </a:r>
          </a:p>
          <a:p>
            <a:pPr lvl="1">
              <a:spcBef>
                <a:spcPts val="0"/>
              </a:spcBef>
            </a:pPr>
            <a:r>
              <a:rPr lang="en-US" sz="2000" dirty="0"/>
              <a:t>Filled fool and married woman are wicked receiving reward of the righteous.</a:t>
            </a:r>
          </a:p>
          <a:p>
            <a:pPr>
              <a:spcBef>
                <a:spcPts val="0"/>
              </a:spcBef>
            </a:pPr>
            <a:r>
              <a:rPr lang="en-US" sz="2100" dirty="0"/>
              <a:t>The </a:t>
            </a:r>
            <a:r>
              <a:rPr lang="en-US" sz="2100" i="1" dirty="0">
                <a:solidFill>
                  <a:schemeClr val="accent1"/>
                </a:solidFill>
              </a:rPr>
              <a:t>“perturbed earth”</a:t>
            </a:r>
            <a:r>
              <a:rPr lang="en-US" sz="2100" dirty="0"/>
              <a:t> represents </a:t>
            </a:r>
            <a:r>
              <a:rPr lang="en-US" sz="2100" b="1" i="1" dirty="0"/>
              <a:t>injustices</a:t>
            </a:r>
            <a:r>
              <a:rPr lang="en-US" sz="2100" dirty="0"/>
              <a:t> contrary to the </a:t>
            </a:r>
            <a:r>
              <a:rPr lang="en-US" sz="2100" b="1" i="1" dirty="0"/>
              <a:t>design</a:t>
            </a:r>
            <a:r>
              <a:rPr lang="en-US" sz="2100" dirty="0"/>
              <a:t> and </a:t>
            </a:r>
            <a:r>
              <a:rPr lang="en-US" sz="2100" b="1" i="1" dirty="0"/>
              <a:t>witness</a:t>
            </a:r>
            <a:r>
              <a:rPr lang="en-US" sz="2100" dirty="0"/>
              <a:t> (judgment) of God (</a:t>
            </a:r>
            <a:r>
              <a:rPr lang="en-US" sz="2100" b="1" dirty="0">
                <a:solidFill>
                  <a:schemeClr val="accent1"/>
                </a:solidFill>
              </a:rPr>
              <a:t>Gen. 4:10-12; Lev. 18:24-30; 20:22-23; Num. 35:31-34; Psa. 106:38; </a:t>
            </a:r>
            <a:r>
              <a:rPr lang="en-US" sz="2100" b="1" dirty="0" err="1">
                <a:solidFill>
                  <a:schemeClr val="accent1"/>
                </a:solidFill>
              </a:rPr>
              <a:t>Eze</a:t>
            </a:r>
            <a:r>
              <a:rPr lang="en-US" sz="2100" b="1" dirty="0">
                <a:solidFill>
                  <a:schemeClr val="accent1"/>
                </a:solidFill>
              </a:rPr>
              <a:t>. 36:18; Heb. 12:24</a:t>
            </a:r>
            <a:r>
              <a:rPr lang="en-US" sz="2100" dirty="0"/>
              <a:t>).  We should care, because He sees, cares.</a:t>
            </a:r>
          </a:p>
        </p:txBody>
      </p:sp>
    </p:spTree>
    <p:extLst>
      <p:ext uri="{BB962C8B-B14F-4D97-AF65-F5344CB8AC3E}">
        <p14:creationId xmlns:p14="http://schemas.microsoft.com/office/powerpoint/2010/main" val="1115703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fade">
                                      <p:cBhvr>
                                        <p:cTn id="25" dur="500"/>
                                        <p:tgtEl>
                                          <p:spTgt spid="921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fade">
                                      <p:cBhvr>
                                        <p:cTn id="30"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Gifts That Bring Sorrow?</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100" i="1" dirty="0">
                <a:solidFill>
                  <a:schemeClr val="accent1"/>
                </a:solidFill>
              </a:rPr>
              <a:t>The </a:t>
            </a:r>
            <a:r>
              <a:rPr lang="en-US" sz="2100" b="1" i="1" dirty="0">
                <a:solidFill>
                  <a:schemeClr val="accent1"/>
                </a:solidFill>
              </a:rPr>
              <a:t>blessing of the LORD </a:t>
            </a:r>
            <a:r>
              <a:rPr lang="en-US" sz="2100" i="1" dirty="0">
                <a:solidFill>
                  <a:schemeClr val="accent1"/>
                </a:solidFill>
              </a:rPr>
              <a:t>makes one rich, And </a:t>
            </a:r>
            <a:r>
              <a:rPr lang="en-US" sz="2100" b="1" i="1" dirty="0">
                <a:solidFill>
                  <a:schemeClr val="accent1"/>
                </a:solidFill>
              </a:rPr>
              <a:t>He adds </a:t>
            </a:r>
            <a:r>
              <a:rPr lang="en-US" sz="2100" b="1" i="1" u="sng" dirty="0">
                <a:solidFill>
                  <a:schemeClr val="accent1"/>
                </a:solidFill>
              </a:rPr>
              <a:t>no sorrow</a:t>
            </a:r>
            <a:r>
              <a:rPr lang="en-US" sz="2100" b="1" i="1" dirty="0">
                <a:solidFill>
                  <a:schemeClr val="accent1"/>
                </a:solidFill>
              </a:rPr>
              <a:t> with it</a:t>
            </a:r>
            <a:r>
              <a:rPr lang="en-US" sz="2100" i="1" dirty="0">
                <a:solidFill>
                  <a:schemeClr val="accent1"/>
                </a:solidFill>
              </a:rPr>
              <a:t>.</a:t>
            </a:r>
            <a:r>
              <a:rPr lang="en-US" sz="2100" dirty="0"/>
              <a:t> (</a:t>
            </a:r>
            <a:r>
              <a:rPr lang="en-US" sz="2100" b="1" dirty="0">
                <a:solidFill>
                  <a:schemeClr val="accent1"/>
                </a:solidFill>
              </a:rPr>
              <a:t>10:22</a:t>
            </a:r>
            <a:r>
              <a:rPr lang="en-US" sz="2100" dirty="0"/>
              <a:t>)</a:t>
            </a:r>
          </a:p>
          <a:p>
            <a:pPr marL="460375" lvl="0" indent="-460375">
              <a:spcBef>
                <a:spcPts val="300"/>
              </a:spcBef>
              <a:buFont typeface="+mj-lt"/>
              <a:buAutoNum type="arabicPeriod" startAt="11"/>
            </a:pPr>
            <a:r>
              <a:rPr lang="en-US" sz="2100" dirty="0"/>
              <a:t>How are God’s gifts different than those that man – or the Devil – might offer (</a:t>
            </a:r>
            <a:r>
              <a:rPr lang="en-US" sz="2100" b="1" dirty="0">
                <a:solidFill>
                  <a:schemeClr val="accent1"/>
                </a:solidFill>
              </a:rPr>
              <a:t>10:22</a:t>
            </a:r>
            <a:r>
              <a:rPr lang="en-US" sz="2100" dirty="0"/>
              <a:t>)?</a:t>
            </a:r>
          </a:p>
          <a:p>
            <a:pPr>
              <a:spcBef>
                <a:spcPts val="300"/>
              </a:spcBef>
            </a:pPr>
            <a:r>
              <a:rPr lang="en-US" sz="2100" i="1" dirty="0">
                <a:solidFill>
                  <a:schemeClr val="accent1"/>
                </a:solidFill>
              </a:rPr>
              <a:t>“Gifts”</a:t>
            </a:r>
            <a:r>
              <a:rPr lang="en-US" sz="2100" dirty="0"/>
              <a:t> that the Devil, the world offers deceive and ultimately hurt us, producing </a:t>
            </a:r>
            <a:r>
              <a:rPr lang="en-US" sz="2100" b="1" i="1" dirty="0"/>
              <a:t>painful injury, guilt</a:t>
            </a:r>
            <a:r>
              <a:rPr lang="en-US" sz="2100" dirty="0"/>
              <a:t>, and </a:t>
            </a:r>
            <a:r>
              <a:rPr lang="en-US" sz="2100" b="1" i="1" dirty="0"/>
              <a:t>regret</a:t>
            </a:r>
            <a:r>
              <a:rPr lang="en-US" sz="2100" dirty="0"/>
              <a:t> (</a:t>
            </a:r>
            <a:r>
              <a:rPr lang="en-US" sz="2100" b="1" dirty="0">
                <a:solidFill>
                  <a:schemeClr val="accent1"/>
                </a:solidFill>
              </a:rPr>
              <a:t>9:13-18; 2 Samuel 11-12</a:t>
            </a:r>
            <a:r>
              <a:rPr lang="en-US" sz="2100" dirty="0"/>
              <a:t>).</a:t>
            </a:r>
          </a:p>
          <a:p>
            <a:pPr marL="0" indent="0">
              <a:spcBef>
                <a:spcPts val="300"/>
              </a:spcBef>
              <a:buNone/>
            </a:pPr>
            <a:r>
              <a:rPr lang="en-US" sz="2100" b="1" i="1" u="sng" dirty="0">
                <a:solidFill>
                  <a:schemeClr val="accent1"/>
                </a:solidFill>
              </a:rPr>
              <a:t>Every good</a:t>
            </a:r>
            <a:r>
              <a:rPr lang="en-US" sz="2100" b="1" i="1" dirty="0">
                <a:solidFill>
                  <a:schemeClr val="accent1"/>
                </a:solidFill>
              </a:rPr>
              <a:t> gift and </a:t>
            </a:r>
            <a:r>
              <a:rPr lang="en-US" sz="2100" b="1" i="1" u="sng" dirty="0">
                <a:solidFill>
                  <a:schemeClr val="accent1"/>
                </a:solidFill>
              </a:rPr>
              <a:t>every perfect</a:t>
            </a:r>
            <a:r>
              <a:rPr lang="en-US" sz="2100" b="1" i="1" dirty="0">
                <a:solidFill>
                  <a:schemeClr val="accent1"/>
                </a:solidFill>
              </a:rPr>
              <a:t> gift </a:t>
            </a:r>
            <a:r>
              <a:rPr lang="en-US" sz="2100" i="1" dirty="0">
                <a:solidFill>
                  <a:schemeClr val="accent1"/>
                </a:solidFill>
              </a:rPr>
              <a:t>is </a:t>
            </a:r>
            <a:r>
              <a:rPr lang="en-US" sz="2100" b="1" i="1" dirty="0">
                <a:solidFill>
                  <a:schemeClr val="accent1"/>
                </a:solidFill>
              </a:rPr>
              <a:t>from above</a:t>
            </a:r>
            <a:r>
              <a:rPr lang="en-US" sz="2100" i="1" dirty="0">
                <a:solidFill>
                  <a:schemeClr val="accent1"/>
                </a:solidFill>
              </a:rPr>
              <a:t>, and comes down from the Father of lights, </a:t>
            </a:r>
            <a:r>
              <a:rPr lang="en-US" sz="2100" b="1" i="1" dirty="0">
                <a:solidFill>
                  <a:schemeClr val="accent1"/>
                </a:solidFill>
              </a:rPr>
              <a:t>with whom there is no variation or shadow of turning</a:t>
            </a:r>
            <a:r>
              <a:rPr lang="en-US" sz="2100" i="1" dirty="0">
                <a:solidFill>
                  <a:schemeClr val="accent1"/>
                </a:solidFill>
              </a:rPr>
              <a:t>. </a:t>
            </a:r>
            <a:r>
              <a:rPr lang="en-US" sz="2100" dirty="0"/>
              <a:t>(</a:t>
            </a:r>
            <a:r>
              <a:rPr lang="en-US" sz="2100" b="1" dirty="0">
                <a:solidFill>
                  <a:schemeClr val="accent1"/>
                </a:solidFill>
              </a:rPr>
              <a:t>Js.1:17</a:t>
            </a:r>
            <a:r>
              <a:rPr lang="en-US" sz="2100" dirty="0"/>
              <a:t>)</a:t>
            </a:r>
          </a:p>
          <a:p>
            <a:pPr marL="0" indent="0">
              <a:spcBef>
                <a:spcPts val="300"/>
              </a:spcBef>
              <a:buNone/>
            </a:pPr>
            <a:r>
              <a:rPr lang="en-US" sz="2100" b="1" i="1" dirty="0">
                <a:solidFill>
                  <a:schemeClr val="accent1"/>
                </a:solidFill>
              </a:rPr>
              <a:t>I know </a:t>
            </a:r>
            <a:r>
              <a:rPr lang="en-US" sz="2100" i="1" dirty="0">
                <a:solidFill>
                  <a:schemeClr val="accent1"/>
                </a:solidFill>
              </a:rPr>
              <a:t>that nothing is better for them than to rejoice, and to do good in their lives, and also that </a:t>
            </a:r>
            <a:r>
              <a:rPr lang="en-US" sz="2100" b="1" i="1" dirty="0">
                <a:solidFill>
                  <a:schemeClr val="accent1"/>
                </a:solidFill>
              </a:rPr>
              <a:t>every man should eat and drink and </a:t>
            </a:r>
            <a:r>
              <a:rPr lang="en-US" sz="2100" b="1" i="1" u="sng" dirty="0">
                <a:solidFill>
                  <a:schemeClr val="accent1"/>
                </a:solidFill>
              </a:rPr>
              <a:t>enjoy</a:t>
            </a:r>
            <a:r>
              <a:rPr lang="en-US" sz="2100" b="1" i="1" dirty="0">
                <a:solidFill>
                  <a:schemeClr val="accent1"/>
                </a:solidFill>
              </a:rPr>
              <a:t> the good of all his labor </a:t>
            </a:r>
            <a:r>
              <a:rPr lang="en-US" sz="2100" i="1" dirty="0">
                <a:solidFill>
                  <a:schemeClr val="accent1"/>
                </a:solidFill>
              </a:rPr>
              <a:t>– </a:t>
            </a:r>
            <a:r>
              <a:rPr lang="en-US" sz="2100" b="1" i="1" dirty="0">
                <a:solidFill>
                  <a:schemeClr val="accent1"/>
                </a:solidFill>
              </a:rPr>
              <a:t>it is the gift of God</a:t>
            </a:r>
            <a:r>
              <a:rPr lang="en-US" sz="2100" i="1" dirty="0">
                <a:solidFill>
                  <a:schemeClr val="accent1"/>
                </a:solidFill>
              </a:rPr>
              <a:t>.</a:t>
            </a:r>
            <a:r>
              <a:rPr lang="en-US" sz="2100" dirty="0"/>
              <a:t> (</a:t>
            </a:r>
            <a:r>
              <a:rPr lang="en-US" sz="2100" b="1" dirty="0">
                <a:solidFill>
                  <a:schemeClr val="accent1"/>
                </a:solidFill>
              </a:rPr>
              <a:t>Ecclesiastes 3:12-13</a:t>
            </a:r>
            <a:r>
              <a:rPr lang="en-US" sz="2100" dirty="0"/>
              <a:t>)</a:t>
            </a:r>
          </a:p>
          <a:p>
            <a:pPr>
              <a:spcBef>
                <a:spcPts val="300"/>
              </a:spcBef>
            </a:pPr>
            <a:r>
              <a:rPr lang="en-US" sz="2100" dirty="0"/>
              <a:t>Frees us to enjoy the good gifts without regret, and suspect those that cause it.</a:t>
            </a:r>
          </a:p>
        </p:txBody>
      </p:sp>
    </p:spTree>
    <p:extLst>
      <p:ext uri="{BB962C8B-B14F-4D97-AF65-F5344CB8AC3E}">
        <p14:creationId xmlns:p14="http://schemas.microsoft.com/office/powerpoint/2010/main" val="4041088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Power of the Blanket Shield?</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000" i="1" dirty="0">
                <a:solidFill>
                  <a:schemeClr val="accent1"/>
                </a:solidFill>
              </a:rPr>
              <a:t>Though </a:t>
            </a:r>
            <a:r>
              <a:rPr lang="en-US" sz="2000" b="1" i="1" dirty="0">
                <a:solidFill>
                  <a:schemeClr val="accent1"/>
                </a:solidFill>
              </a:rPr>
              <a:t>they join forces</a:t>
            </a:r>
            <a:r>
              <a:rPr lang="en-US" sz="2000" i="1" dirty="0">
                <a:solidFill>
                  <a:schemeClr val="accent1"/>
                </a:solidFill>
              </a:rPr>
              <a:t>, the wicked will </a:t>
            </a:r>
            <a:r>
              <a:rPr lang="en-US" sz="2000" b="1" i="1" dirty="0">
                <a:solidFill>
                  <a:schemeClr val="accent1"/>
                </a:solidFill>
              </a:rPr>
              <a:t>not go unpunished</a:t>
            </a:r>
            <a:r>
              <a:rPr lang="en-US" sz="2000" i="1" dirty="0">
                <a:solidFill>
                  <a:schemeClr val="accent1"/>
                </a:solidFill>
              </a:rPr>
              <a:t>; But the posterity of the righteous will be delivered. </a:t>
            </a:r>
            <a:r>
              <a:rPr lang="en-US" sz="2000" dirty="0"/>
              <a:t>(</a:t>
            </a:r>
            <a:r>
              <a:rPr lang="en-US" sz="2000" b="1" dirty="0">
                <a:solidFill>
                  <a:schemeClr val="accent1"/>
                </a:solidFill>
              </a:rPr>
              <a:t>11:21</a:t>
            </a:r>
            <a:r>
              <a:rPr lang="en-US" sz="2000" dirty="0"/>
              <a:t>)</a:t>
            </a:r>
          </a:p>
          <a:p>
            <a:pPr marL="0" lvl="0" indent="0">
              <a:spcBef>
                <a:spcPts val="0"/>
              </a:spcBef>
              <a:buNone/>
            </a:pPr>
            <a:r>
              <a:rPr lang="en-US" sz="2000" i="1" dirty="0">
                <a:solidFill>
                  <a:schemeClr val="accent1"/>
                </a:solidFill>
              </a:rPr>
              <a:t>There is </a:t>
            </a:r>
            <a:r>
              <a:rPr lang="en-US" sz="2000" b="1" i="1" dirty="0">
                <a:solidFill>
                  <a:schemeClr val="accent1"/>
                </a:solidFill>
              </a:rPr>
              <a:t>no wisdom or understanding Or counsel </a:t>
            </a:r>
            <a:r>
              <a:rPr lang="en-US" sz="2000" b="1" i="1" u="sng" dirty="0">
                <a:solidFill>
                  <a:schemeClr val="accent1"/>
                </a:solidFill>
              </a:rPr>
              <a:t>against the LORD</a:t>
            </a:r>
            <a:r>
              <a:rPr lang="en-US" sz="2000" i="1" dirty="0">
                <a:solidFill>
                  <a:schemeClr val="accent1"/>
                </a:solidFill>
              </a:rPr>
              <a:t>.  The horse is prepared for the day of battle, But </a:t>
            </a:r>
            <a:r>
              <a:rPr lang="en-US" sz="2000" b="1" i="1" dirty="0">
                <a:solidFill>
                  <a:schemeClr val="accent1"/>
                </a:solidFill>
              </a:rPr>
              <a:t>deliverance is of the LORD</a:t>
            </a:r>
            <a:r>
              <a:rPr lang="en-US" sz="2000" i="1" dirty="0">
                <a:solidFill>
                  <a:schemeClr val="accent1"/>
                </a:solidFill>
              </a:rPr>
              <a:t>. </a:t>
            </a:r>
            <a:r>
              <a:rPr lang="en-US" sz="2000" dirty="0"/>
              <a:t>(</a:t>
            </a:r>
            <a:r>
              <a:rPr lang="en-US" sz="2000" b="1" dirty="0">
                <a:solidFill>
                  <a:schemeClr val="accent1"/>
                </a:solidFill>
              </a:rPr>
              <a:t>21:30-31</a:t>
            </a:r>
            <a:r>
              <a:rPr lang="en-US" sz="2000" dirty="0"/>
              <a:t>)</a:t>
            </a:r>
          </a:p>
          <a:p>
            <a:pPr marL="457200" lvl="0" indent="-457200">
              <a:spcBef>
                <a:spcPts val="0"/>
              </a:spcBef>
              <a:buFont typeface="+mj-lt"/>
              <a:buAutoNum type="arabicPeriod" startAt="12"/>
            </a:pPr>
            <a:r>
              <a:rPr lang="en-US" sz="2000" dirty="0"/>
              <a:t>Why would the wicked think they could combine forces and overcome God or that the righteous may have been forsaken (</a:t>
            </a:r>
            <a:r>
              <a:rPr lang="en-US" sz="2000" b="1" dirty="0">
                <a:solidFill>
                  <a:schemeClr val="accent1"/>
                </a:solidFill>
              </a:rPr>
              <a:t>11:21; 21:30-31</a:t>
            </a:r>
            <a:r>
              <a:rPr lang="en-US" sz="2000" dirty="0"/>
              <a:t>)?  Could they hide from God (</a:t>
            </a:r>
            <a:r>
              <a:rPr lang="en-US" sz="2000" b="1" dirty="0">
                <a:solidFill>
                  <a:schemeClr val="accent1"/>
                </a:solidFill>
              </a:rPr>
              <a:t>15:3, 11, 26; 17:3; 20:27; 21:2</a:t>
            </a:r>
            <a:r>
              <a:rPr lang="en-US" sz="2000" dirty="0"/>
              <a:t>)?</a:t>
            </a:r>
          </a:p>
          <a:p>
            <a:pPr>
              <a:spcBef>
                <a:spcPts val="0"/>
              </a:spcBef>
            </a:pPr>
            <a:r>
              <a:rPr lang="en-US" sz="2000" b="1" i="1" dirty="0"/>
              <a:t>Pride</a:t>
            </a:r>
            <a:r>
              <a:rPr lang="en-US" sz="2000" dirty="0"/>
              <a:t> maintained in the face of weakness, inferiority requires </a:t>
            </a:r>
            <a:r>
              <a:rPr lang="en-US" sz="2000" b="1" i="1" dirty="0"/>
              <a:t>self-deception</a:t>
            </a:r>
            <a:r>
              <a:rPr lang="en-US" sz="2000" dirty="0"/>
              <a:t>.</a:t>
            </a:r>
          </a:p>
          <a:p>
            <a:pPr>
              <a:spcBef>
                <a:spcPts val="0"/>
              </a:spcBef>
            </a:pPr>
            <a:r>
              <a:rPr lang="en-US" sz="2000" dirty="0"/>
              <a:t>Eventually, that self-delusion spreads and grows to impossible heights, lies.</a:t>
            </a:r>
          </a:p>
          <a:p>
            <a:pPr marL="0" indent="0">
              <a:spcBef>
                <a:spcPts val="0"/>
              </a:spcBef>
              <a:buNone/>
            </a:pPr>
            <a:r>
              <a:rPr lang="en-US" sz="2000" i="1" dirty="0">
                <a:solidFill>
                  <a:schemeClr val="accent1"/>
                </a:solidFill>
              </a:rPr>
              <a:t>The </a:t>
            </a:r>
            <a:r>
              <a:rPr lang="en-US" sz="2000" b="1" i="1" dirty="0">
                <a:solidFill>
                  <a:schemeClr val="accent1"/>
                </a:solidFill>
              </a:rPr>
              <a:t>eyes of the LORD are in </a:t>
            </a:r>
            <a:r>
              <a:rPr lang="en-US" sz="2000" b="1" i="1" u="sng" dirty="0">
                <a:solidFill>
                  <a:schemeClr val="accent1"/>
                </a:solidFill>
              </a:rPr>
              <a:t>every place</a:t>
            </a:r>
            <a:r>
              <a:rPr lang="en-US" sz="2000" i="1" dirty="0">
                <a:solidFill>
                  <a:schemeClr val="accent1"/>
                </a:solidFill>
              </a:rPr>
              <a:t>, </a:t>
            </a:r>
            <a:r>
              <a:rPr lang="en-US" sz="2000" b="1" i="1" dirty="0">
                <a:solidFill>
                  <a:schemeClr val="accent1"/>
                </a:solidFill>
              </a:rPr>
              <a:t>Keeping watch </a:t>
            </a:r>
            <a:r>
              <a:rPr lang="en-US" sz="2000" i="1" dirty="0">
                <a:solidFill>
                  <a:schemeClr val="accent1"/>
                </a:solidFill>
              </a:rPr>
              <a:t>on the evil and the good. </a:t>
            </a:r>
            <a:r>
              <a:rPr lang="en-US" sz="2000" dirty="0"/>
              <a:t>(</a:t>
            </a:r>
            <a:r>
              <a:rPr lang="en-US" sz="2000" b="1" dirty="0">
                <a:solidFill>
                  <a:schemeClr val="accent1"/>
                </a:solidFill>
              </a:rPr>
              <a:t>15:3</a:t>
            </a:r>
            <a:r>
              <a:rPr lang="en-US" sz="2000" dirty="0"/>
              <a:t>)</a:t>
            </a:r>
          </a:p>
          <a:p>
            <a:pPr marL="0" indent="0">
              <a:spcBef>
                <a:spcPts val="0"/>
              </a:spcBef>
              <a:buNone/>
            </a:pPr>
            <a:r>
              <a:rPr lang="en-US" sz="2000" i="1" dirty="0">
                <a:solidFill>
                  <a:schemeClr val="accent1"/>
                </a:solidFill>
              </a:rPr>
              <a:t>Every way of a man is </a:t>
            </a:r>
            <a:r>
              <a:rPr lang="en-US" sz="2000" b="1" i="1" dirty="0">
                <a:solidFill>
                  <a:schemeClr val="accent1"/>
                </a:solidFill>
              </a:rPr>
              <a:t>right in his </a:t>
            </a:r>
            <a:r>
              <a:rPr lang="en-US" sz="2000" b="1" i="1" u="sng" dirty="0">
                <a:solidFill>
                  <a:schemeClr val="accent1"/>
                </a:solidFill>
              </a:rPr>
              <a:t>own</a:t>
            </a:r>
            <a:r>
              <a:rPr lang="en-US" sz="2000" b="1" i="1" dirty="0">
                <a:solidFill>
                  <a:schemeClr val="accent1"/>
                </a:solidFill>
              </a:rPr>
              <a:t> eyes</a:t>
            </a:r>
            <a:r>
              <a:rPr lang="en-US" sz="2000" i="1" dirty="0">
                <a:solidFill>
                  <a:schemeClr val="accent1"/>
                </a:solidFill>
              </a:rPr>
              <a:t>, But </a:t>
            </a:r>
            <a:r>
              <a:rPr lang="en-US" sz="2000" b="1" i="1" dirty="0">
                <a:solidFill>
                  <a:schemeClr val="accent1"/>
                </a:solidFill>
              </a:rPr>
              <a:t>the </a:t>
            </a:r>
            <a:r>
              <a:rPr lang="en-US" sz="2000" b="1" i="1" u="sng" dirty="0">
                <a:solidFill>
                  <a:schemeClr val="accent1"/>
                </a:solidFill>
              </a:rPr>
              <a:t>LORD weighs</a:t>
            </a:r>
            <a:r>
              <a:rPr lang="en-US" sz="2000" b="1" i="1" dirty="0">
                <a:solidFill>
                  <a:schemeClr val="accent1"/>
                </a:solidFill>
              </a:rPr>
              <a:t> the hearts</a:t>
            </a:r>
            <a:r>
              <a:rPr lang="en-US" sz="2000" i="1" dirty="0">
                <a:solidFill>
                  <a:schemeClr val="accent1"/>
                </a:solidFill>
              </a:rPr>
              <a:t>.</a:t>
            </a:r>
            <a:r>
              <a:rPr lang="en-US" sz="2000" dirty="0"/>
              <a:t> (</a:t>
            </a:r>
            <a:r>
              <a:rPr lang="en-US" sz="2000" b="1" dirty="0">
                <a:solidFill>
                  <a:schemeClr val="accent1"/>
                </a:solidFill>
              </a:rPr>
              <a:t>21:2</a:t>
            </a:r>
            <a:r>
              <a:rPr lang="en-US" sz="2000" dirty="0"/>
              <a:t>)</a:t>
            </a:r>
          </a:p>
          <a:p>
            <a:pPr>
              <a:spcBef>
                <a:spcPts val="0"/>
              </a:spcBef>
            </a:pPr>
            <a:r>
              <a:rPr lang="en-US" sz="2000" dirty="0"/>
              <a:t>Self-deception hides &amp; protects one from God like pulling a blanket over your head.</a:t>
            </a:r>
          </a:p>
        </p:txBody>
      </p:sp>
    </p:spTree>
    <p:extLst>
      <p:ext uri="{BB962C8B-B14F-4D97-AF65-F5344CB8AC3E}">
        <p14:creationId xmlns:p14="http://schemas.microsoft.com/office/powerpoint/2010/main" val="3163243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42"/>
                                        </p:tgtEl>
                                        <p:attrNameLst>
                                          <p:attrName>style.visibility</p:attrName>
                                        </p:attrNameLst>
                                      </p:cBhvr>
                                      <p:to>
                                        <p:strVal val="visible"/>
                                      </p:to>
                                    </p:set>
                                    <p:animEffect transition="in" filter="fade">
                                      <p:cBhvr>
                                        <p:cTn id="42" dur="500"/>
                                        <p:tgtEl>
                                          <p:spTgt spid="10242"/>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9219">
                                            <p:txEl>
                                              <p:pRg st="7" end="7"/>
                                            </p:txEl>
                                          </p:spTgt>
                                        </p:tgtEl>
                                        <p:attrNameLst>
                                          <p:attrName>style.visibility</p:attrName>
                                        </p:attrNameLst>
                                      </p:cBhvr>
                                      <p:to>
                                        <p:strVal val="visible"/>
                                      </p:to>
                                    </p:set>
                                    <p:animEffect transition="in" filter="fade">
                                      <p:cBhvr>
                                        <p:cTn id="46"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Boasting about Tomorrow?</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0"/>
              </a:spcBef>
              <a:buFont typeface="+mj-lt"/>
              <a:buAutoNum type="arabicPeriod" startAt="13"/>
            </a:pPr>
            <a:r>
              <a:rPr lang="en-US" sz="2200" dirty="0"/>
              <a:t>Why is it foolish to </a:t>
            </a:r>
            <a:r>
              <a:rPr lang="en-US" sz="2200" i="1" dirty="0">
                <a:solidFill>
                  <a:schemeClr val="accent1"/>
                </a:solidFill>
              </a:rPr>
              <a:t>“boast about tomorrow”</a:t>
            </a:r>
            <a:r>
              <a:rPr lang="en-US" sz="2200" dirty="0"/>
              <a:t> (</a:t>
            </a:r>
            <a:r>
              <a:rPr lang="en-US" sz="2200" b="1" dirty="0">
                <a:solidFill>
                  <a:schemeClr val="accent1"/>
                </a:solidFill>
              </a:rPr>
              <a:t>27:1</a:t>
            </a:r>
            <a:r>
              <a:rPr lang="en-US" sz="2200" dirty="0"/>
              <a:t>)?  What other passages touch on this?</a:t>
            </a:r>
          </a:p>
          <a:p>
            <a:pPr marL="0" lvl="0" indent="0">
              <a:spcBef>
                <a:spcPts val="0"/>
              </a:spcBef>
              <a:buNone/>
            </a:pPr>
            <a:r>
              <a:rPr lang="en-US" sz="2200" b="1" i="1" dirty="0">
                <a:solidFill>
                  <a:schemeClr val="accent1"/>
                </a:solidFill>
              </a:rPr>
              <a:t>Do </a:t>
            </a:r>
            <a:r>
              <a:rPr lang="en-US" sz="2200" b="1" i="1" u="sng" dirty="0">
                <a:solidFill>
                  <a:schemeClr val="accent1"/>
                </a:solidFill>
              </a:rPr>
              <a:t>not boast</a:t>
            </a:r>
            <a:r>
              <a:rPr lang="en-US" sz="2200" b="1" i="1" dirty="0">
                <a:solidFill>
                  <a:schemeClr val="accent1"/>
                </a:solidFill>
              </a:rPr>
              <a:t> about tomorrow</a:t>
            </a:r>
            <a:r>
              <a:rPr lang="en-US" sz="2200" i="1" dirty="0">
                <a:solidFill>
                  <a:schemeClr val="accent1"/>
                </a:solidFill>
              </a:rPr>
              <a:t>, </a:t>
            </a:r>
            <a:r>
              <a:rPr lang="en-US" sz="2200" b="1" i="1" dirty="0">
                <a:solidFill>
                  <a:schemeClr val="accent1"/>
                </a:solidFill>
              </a:rPr>
              <a:t>For</a:t>
            </a:r>
            <a:r>
              <a:rPr lang="en-US" sz="2200" i="1" dirty="0">
                <a:solidFill>
                  <a:schemeClr val="accent1"/>
                </a:solidFill>
              </a:rPr>
              <a:t> </a:t>
            </a:r>
            <a:r>
              <a:rPr lang="en-US" sz="2200" b="1" i="1" u="sng" dirty="0">
                <a:solidFill>
                  <a:schemeClr val="accent1"/>
                </a:solidFill>
              </a:rPr>
              <a:t>you do not know</a:t>
            </a:r>
            <a:r>
              <a:rPr lang="en-US" sz="2200" b="1" i="1" dirty="0">
                <a:solidFill>
                  <a:schemeClr val="accent1"/>
                </a:solidFill>
              </a:rPr>
              <a:t> what a day may bring </a:t>
            </a:r>
            <a:r>
              <a:rPr lang="en-US" sz="2200" i="1" dirty="0">
                <a:solidFill>
                  <a:schemeClr val="accent1"/>
                </a:solidFill>
              </a:rPr>
              <a:t>forth. </a:t>
            </a:r>
            <a:r>
              <a:rPr lang="en-US" sz="2200" dirty="0"/>
              <a:t>(</a:t>
            </a:r>
            <a:r>
              <a:rPr lang="en-US" sz="2200" b="1" dirty="0">
                <a:solidFill>
                  <a:schemeClr val="accent1"/>
                </a:solidFill>
              </a:rPr>
              <a:t>27:1</a:t>
            </a:r>
            <a:r>
              <a:rPr lang="en-US" sz="2200" dirty="0"/>
              <a:t>)</a:t>
            </a:r>
          </a:p>
          <a:p>
            <a:pPr>
              <a:spcBef>
                <a:spcPts val="0"/>
              </a:spcBef>
            </a:pPr>
            <a:r>
              <a:rPr lang="en-US" sz="2200" dirty="0"/>
              <a:t>Life is not only full of many </a:t>
            </a:r>
            <a:r>
              <a:rPr lang="en-US" sz="2200" b="1" i="1" dirty="0"/>
              <a:t>unexpected</a:t>
            </a:r>
            <a:r>
              <a:rPr lang="en-US" sz="2200" dirty="0"/>
              <a:t> turns, it is also surprisingly </a:t>
            </a:r>
            <a:r>
              <a:rPr lang="en-US" sz="2200" b="1" i="1" dirty="0"/>
              <a:t>short</a:t>
            </a:r>
            <a:r>
              <a:rPr lang="en-US" sz="2200" dirty="0"/>
              <a:t>.</a:t>
            </a:r>
          </a:p>
          <a:p>
            <a:pPr marL="0" indent="0">
              <a:spcBef>
                <a:spcPts val="0"/>
              </a:spcBef>
              <a:buNone/>
            </a:pPr>
            <a:r>
              <a:rPr lang="en-US" sz="2200" i="1" dirty="0">
                <a:solidFill>
                  <a:schemeClr val="accent1"/>
                </a:solidFill>
              </a:rPr>
              <a:t>Come now, you who say, “</a:t>
            </a:r>
            <a:r>
              <a:rPr lang="en-US" sz="2200" b="1" i="1" dirty="0">
                <a:solidFill>
                  <a:schemeClr val="accent1"/>
                </a:solidFill>
              </a:rPr>
              <a:t>Today or tomorrow we will </a:t>
            </a:r>
            <a:r>
              <a:rPr lang="en-US" sz="2200" i="1" dirty="0">
                <a:solidFill>
                  <a:schemeClr val="accent1"/>
                </a:solidFill>
              </a:rPr>
              <a:t>go</a:t>
            </a:r>
            <a:r>
              <a:rPr lang="en-US" sz="2200" b="1" i="1" dirty="0">
                <a:solidFill>
                  <a:schemeClr val="accent1"/>
                </a:solidFill>
              </a:rPr>
              <a:t> </a:t>
            </a:r>
            <a:r>
              <a:rPr lang="en-US" sz="2200" i="1" dirty="0">
                <a:solidFill>
                  <a:schemeClr val="accent1"/>
                </a:solidFill>
              </a:rPr>
              <a:t>to such and such a city, spend a year there, buy and sell, and </a:t>
            </a:r>
            <a:r>
              <a:rPr lang="en-US" sz="2200" b="1" i="1" dirty="0">
                <a:solidFill>
                  <a:schemeClr val="accent1"/>
                </a:solidFill>
              </a:rPr>
              <a:t>make a profit</a:t>
            </a:r>
            <a:r>
              <a:rPr lang="en-US" sz="2200" i="1" dirty="0">
                <a:solidFill>
                  <a:schemeClr val="accent1"/>
                </a:solidFill>
              </a:rPr>
              <a:t>”; </a:t>
            </a:r>
            <a:r>
              <a:rPr lang="en-US" sz="2200" b="1" i="1" dirty="0">
                <a:solidFill>
                  <a:schemeClr val="accent1"/>
                </a:solidFill>
              </a:rPr>
              <a:t>whereas you do not know what will happen tomorrow</a:t>
            </a:r>
            <a:r>
              <a:rPr lang="en-US" sz="2200" i="1" dirty="0">
                <a:solidFill>
                  <a:schemeClr val="accent1"/>
                </a:solidFill>
              </a:rPr>
              <a:t>. For what is your life? It is </a:t>
            </a:r>
            <a:r>
              <a:rPr lang="en-US" sz="2200" b="1" i="1" dirty="0">
                <a:solidFill>
                  <a:schemeClr val="accent1"/>
                </a:solidFill>
              </a:rPr>
              <a:t>even a vapor that appears for </a:t>
            </a:r>
            <a:r>
              <a:rPr lang="en-US" sz="2200" b="1" i="1" u="sng" dirty="0">
                <a:solidFill>
                  <a:schemeClr val="accent1"/>
                </a:solidFill>
              </a:rPr>
              <a:t>a little time and then vanishes</a:t>
            </a:r>
            <a:r>
              <a:rPr lang="en-US" sz="2200" b="1" i="1" dirty="0">
                <a:solidFill>
                  <a:schemeClr val="accent1"/>
                </a:solidFill>
              </a:rPr>
              <a:t> away</a:t>
            </a:r>
            <a:r>
              <a:rPr lang="en-US" sz="2200" i="1" dirty="0">
                <a:solidFill>
                  <a:schemeClr val="accent1"/>
                </a:solidFill>
              </a:rPr>
              <a:t>. Instead you ought to say, “</a:t>
            </a:r>
            <a:r>
              <a:rPr lang="en-US" sz="2200" b="1" i="1" u="sng" dirty="0">
                <a:solidFill>
                  <a:schemeClr val="accent1"/>
                </a:solidFill>
              </a:rPr>
              <a:t>If the Lord wills</a:t>
            </a:r>
            <a:r>
              <a:rPr lang="en-US" sz="2200" b="1" i="1" dirty="0">
                <a:solidFill>
                  <a:schemeClr val="accent1"/>
                </a:solidFill>
              </a:rPr>
              <a:t>, we shall live</a:t>
            </a:r>
            <a:r>
              <a:rPr lang="en-US" sz="2200" i="1" dirty="0">
                <a:solidFill>
                  <a:schemeClr val="accent1"/>
                </a:solidFill>
              </a:rPr>
              <a:t> and do this or that.”  But now </a:t>
            </a:r>
            <a:r>
              <a:rPr lang="en-US" sz="2200" b="1" i="1" dirty="0">
                <a:solidFill>
                  <a:schemeClr val="accent1"/>
                </a:solidFill>
              </a:rPr>
              <a:t>you </a:t>
            </a:r>
            <a:r>
              <a:rPr lang="en-US" sz="2200" b="1" i="1" u="sng" dirty="0">
                <a:solidFill>
                  <a:schemeClr val="accent1"/>
                </a:solidFill>
              </a:rPr>
              <a:t>boast</a:t>
            </a:r>
            <a:r>
              <a:rPr lang="en-US" sz="2200" b="1" i="1" dirty="0">
                <a:solidFill>
                  <a:schemeClr val="accent1"/>
                </a:solidFill>
              </a:rPr>
              <a:t> in </a:t>
            </a:r>
            <a:r>
              <a:rPr lang="en-US" sz="2200" b="1" i="1" u="sng" dirty="0">
                <a:solidFill>
                  <a:schemeClr val="accent1"/>
                </a:solidFill>
              </a:rPr>
              <a:t>your arrogance</a:t>
            </a:r>
            <a:r>
              <a:rPr lang="en-US" sz="2200" b="1" i="1" dirty="0">
                <a:solidFill>
                  <a:schemeClr val="accent1"/>
                </a:solidFill>
              </a:rPr>
              <a:t>. All such </a:t>
            </a:r>
            <a:r>
              <a:rPr lang="en-US" sz="2200" b="1" i="1" u="sng" dirty="0">
                <a:solidFill>
                  <a:schemeClr val="accent1"/>
                </a:solidFill>
              </a:rPr>
              <a:t>boasting</a:t>
            </a:r>
            <a:r>
              <a:rPr lang="en-US" sz="2200" b="1" i="1" dirty="0">
                <a:solidFill>
                  <a:schemeClr val="accent1"/>
                </a:solidFill>
              </a:rPr>
              <a:t> is evil</a:t>
            </a:r>
            <a:r>
              <a:rPr lang="en-US" sz="2200" i="1" dirty="0">
                <a:solidFill>
                  <a:schemeClr val="accent1"/>
                </a:solidFill>
              </a:rPr>
              <a:t>. </a:t>
            </a:r>
            <a:r>
              <a:rPr lang="en-US" sz="2200" dirty="0"/>
              <a:t>(</a:t>
            </a:r>
            <a:r>
              <a:rPr lang="en-US" sz="2200" b="1" dirty="0">
                <a:solidFill>
                  <a:schemeClr val="accent1"/>
                </a:solidFill>
              </a:rPr>
              <a:t>James 4:13-16</a:t>
            </a:r>
            <a:r>
              <a:rPr lang="en-US" sz="2200" dirty="0"/>
              <a:t>)</a:t>
            </a:r>
          </a:p>
          <a:p>
            <a:pPr>
              <a:spcBef>
                <a:spcPts val="0"/>
              </a:spcBef>
            </a:pPr>
            <a:r>
              <a:rPr lang="en-US" sz="2200" dirty="0"/>
              <a:t>Opposite symptom of same problem, solution to worrying (</a:t>
            </a:r>
            <a:r>
              <a:rPr lang="en-US" sz="2200" b="1" dirty="0">
                <a:solidFill>
                  <a:schemeClr val="accent1"/>
                </a:solidFill>
              </a:rPr>
              <a:t>Mat. 6:25-34</a:t>
            </a:r>
            <a:r>
              <a:rPr lang="en-US" sz="2200" dirty="0"/>
              <a:t>).</a:t>
            </a:r>
          </a:p>
        </p:txBody>
      </p:sp>
    </p:spTree>
    <p:extLst>
      <p:ext uri="{BB962C8B-B14F-4D97-AF65-F5344CB8AC3E}">
        <p14:creationId xmlns:p14="http://schemas.microsoft.com/office/powerpoint/2010/main" val="1536399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God Rules in Kingdom of Men</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lnSpc>
                <a:spcPct val="94000"/>
              </a:lnSpc>
              <a:spcBef>
                <a:spcPts val="0"/>
              </a:spcBef>
              <a:buNone/>
            </a:pPr>
            <a:r>
              <a:rPr lang="en-US" sz="2000" i="1" dirty="0">
                <a:solidFill>
                  <a:schemeClr val="accent1"/>
                </a:solidFill>
              </a:rPr>
              <a:t>The king’s heart is in the hand of the LORD, Like </a:t>
            </a:r>
            <a:r>
              <a:rPr lang="en-US" sz="2000" b="1" i="1" dirty="0">
                <a:solidFill>
                  <a:schemeClr val="accent1"/>
                </a:solidFill>
              </a:rPr>
              <a:t>the rivers of water; </a:t>
            </a:r>
            <a:r>
              <a:rPr lang="en-US" sz="2000" b="1" i="1" u="sng" dirty="0">
                <a:solidFill>
                  <a:schemeClr val="accent1"/>
                </a:solidFill>
              </a:rPr>
              <a:t>He turns it wherever He wishes</a:t>
            </a:r>
            <a:r>
              <a:rPr lang="en-US" sz="2000" i="1" dirty="0">
                <a:solidFill>
                  <a:schemeClr val="accent1"/>
                </a:solidFill>
              </a:rPr>
              <a:t>. </a:t>
            </a:r>
            <a:r>
              <a:rPr lang="en-US" sz="2000" dirty="0"/>
              <a:t>(</a:t>
            </a:r>
            <a:r>
              <a:rPr lang="en-US" sz="2000" b="1" dirty="0">
                <a:solidFill>
                  <a:schemeClr val="accent1"/>
                </a:solidFill>
              </a:rPr>
              <a:t>21:1</a:t>
            </a:r>
            <a:r>
              <a:rPr lang="en-US" sz="2000" dirty="0"/>
              <a:t>)</a:t>
            </a:r>
          </a:p>
          <a:p>
            <a:pPr marL="457200" lvl="0" indent="-457200">
              <a:lnSpc>
                <a:spcPct val="94000"/>
              </a:lnSpc>
              <a:spcBef>
                <a:spcPts val="0"/>
              </a:spcBef>
              <a:buFont typeface="+mj-lt"/>
              <a:buAutoNum type="arabicPeriod" startAt="14"/>
            </a:pPr>
            <a:r>
              <a:rPr lang="en-US" sz="2000" dirty="0"/>
              <a:t>If God can manipulate the king any way He pleases, who else can He direct (</a:t>
            </a:r>
            <a:r>
              <a:rPr lang="en-US" sz="2000" b="1" dirty="0">
                <a:solidFill>
                  <a:schemeClr val="accent1"/>
                </a:solidFill>
              </a:rPr>
              <a:t>21:1</a:t>
            </a:r>
            <a:r>
              <a:rPr lang="en-US" sz="2000" dirty="0"/>
              <a:t>)?  What other passages speak of God being in control of the government and its occupants?</a:t>
            </a:r>
          </a:p>
          <a:p>
            <a:pPr>
              <a:lnSpc>
                <a:spcPct val="94000"/>
              </a:lnSpc>
              <a:spcBef>
                <a:spcPts val="0"/>
              </a:spcBef>
            </a:pPr>
            <a:r>
              <a:rPr lang="en-US" sz="2000" dirty="0"/>
              <a:t>If He can manipulate the world’s most powerful men, how will we win against Him?</a:t>
            </a:r>
          </a:p>
          <a:p>
            <a:pPr>
              <a:lnSpc>
                <a:spcPct val="94000"/>
              </a:lnSpc>
              <a:spcBef>
                <a:spcPts val="0"/>
              </a:spcBef>
            </a:pPr>
            <a:r>
              <a:rPr lang="en-US" sz="2000" dirty="0"/>
              <a:t>Example, God caused Absalom to ignore sound advice, partly due to David’s prayer (</a:t>
            </a:r>
            <a:r>
              <a:rPr lang="en-US" sz="2000" b="1" dirty="0">
                <a:solidFill>
                  <a:schemeClr val="accent1"/>
                </a:solidFill>
              </a:rPr>
              <a:t>2 Sam. 15:31-37; 17:1-14</a:t>
            </a:r>
            <a:r>
              <a:rPr lang="en-US" sz="2000" dirty="0"/>
              <a:t>).</a:t>
            </a:r>
          </a:p>
          <a:p>
            <a:pPr>
              <a:lnSpc>
                <a:spcPct val="94000"/>
              </a:lnSpc>
              <a:spcBef>
                <a:spcPts val="0"/>
              </a:spcBef>
            </a:pPr>
            <a:r>
              <a:rPr lang="en-US" sz="2000" dirty="0"/>
              <a:t>Ahab also ignored sound advice from God, choosing false prophets partly because He judged and condemned Him (</a:t>
            </a:r>
            <a:r>
              <a:rPr lang="en-US" sz="2000" b="1" dirty="0">
                <a:solidFill>
                  <a:schemeClr val="accent1"/>
                </a:solidFill>
              </a:rPr>
              <a:t>1 Kings 22:8, 13, 19-38</a:t>
            </a:r>
            <a:r>
              <a:rPr lang="en-US" sz="2000" dirty="0"/>
              <a:t>).</a:t>
            </a:r>
          </a:p>
          <a:p>
            <a:pPr marL="0" indent="0">
              <a:lnSpc>
                <a:spcPct val="94000"/>
              </a:lnSpc>
              <a:spcBef>
                <a:spcPts val="0"/>
              </a:spcBef>
              <a:buNone/>
            </a:pPr>
            <a:r>
              <a:rPr lang="en-US" sz="2000" i="1" dirty="0">
                <a:solidFill>
                  <a:schemeClr val="accent1"/>
                </a:solidFill>
              </a:rPr>
              <a:t>“This decision is by the decree of the watchers, And the sentence by the word of the holy ones, </a:t>
            </a:r>
            <a:r>
              <a:rPr lang="en-US" sz="2000" b="1" i="1" dirty="0">
                <a:solidFill>
                  <a:schemeClr val="accent1"/>
                </a:solidFill>
              </a:rPr>
              <a:t>In order that the living </a:t>
            </a:r>
            <a:r>
              <a:rPr lang="en-US" sz="2000" b="1" i="1" u="sng" dirty="0">
                <a:solidFill>
                  <a:schemeClr val="accent1"/>
                </a:solidFill>
              </a:rPr>
              <a:t>may know</a:t>
            </a:r>
            <a:r>
              <a:rPr lang="en-US" sz="2000" b="1" i="1" dirty="0">
                <a:solidFill>
                  <a:schemeClr val="accent1"/>
                </a:solidFill>
              </a:rPr>
              <a:t> That</a:t>
            </a:r>
            <a:r>
              <a:rPr lang="en-US" sz="2000" i="1" dirty="0">
                <a:solidFill>
                  <a:schemeClr val="accent1"/>
                </a:solidFill>
              </a:rPr>
              <a:t> </a:t>
            </a:r>
            <a:r>
              <a:rPr lang="en-US" sz="2000" b="1" i="1" u="sng" dirty="0">
                <a:solidFill>
                  <a:schemeClr val="accent1"/>
                </a:solidFill>
              </a:rPr>
              <a:t>the Most High rules in the kingdom of men</a:t>
            </a:r>
            <a:r>
              <a:rPr lang="en-US" sz="2000" i="1" dirty="0">
                <a:solidFill>
                  <a:schemeClr val="accent1"/>
                </a:solidFill>
              </a:rPr>
              <a:t>, </a:t>
            </a:r>
            <a:r>
              <a:rPr lang="en-US" sz="2000" b="1" i="1" dirty="0">
                <a:solidFill>
                  <a:schemeClr val="accent1"/>
                </a:solidFill>
              </a:rPr>
              <a:t>Gives it to whomever He will</a:t>
            </a:r>
            <a:r>
              <a:rPr lang="en-US" sz="2000" i="1" dirty="0">
                <a:solidFill>
                  <a:schemeClr val="accent1"/>
                </a:solidFill>
              </a:rPr>
              <a:t>, And </a:t>
            </a:r>
            <a:r>
              <a:rPr lang="en-US" sz="2000" b="1" i="1" dirty="0">
                <a:solidFill>
                  <a:schemeClr val="accent1"/>
                </a:solidFill>
              </a:rPr>
              <a:t>sets over it the lowest of men</a:t>
            </a:r>
            <a:r>
              <a:rPr lang="en-US" sz="2000" i="1" dirty="0">
                <a:solidFill>
                  <a:schemeClr val="accent1"/>
                </a:solidFill>
              </a:rPr>
              <a:t>.”</a:t>
            </a:r>
            <a:r>
              <a:rPr lang="en-US" sz="2000" dirty="0"/>
              <a:t> (</a:t>
            </a:r>
            <a:r>
              <a:rPr lang="en-US" sz="2000" b="1" dirty="0">
                <a:solidFill>
                  <a:schemeClr val="accent1"/>
                </a:solidFill>
              </a:rPr>
              <a:t>Daniel 4:17</a:t>
            </a:r>
            <a:r>
              <a:rPr lang="en-US" sz="2000" dirty="0"/>
              <a:t>)</a:t>
            </a:r>
          </a:p>
        </p:txBody>
      </p:sp>
    </p:spTree>
    <p:extLst>
      <p:ext uri="{BB962C8B-B14F-4D97-AF65-F5344CB8AC3E}">
        <p14:creationId xmlns:p14="http://schemas.microsoft.com/office/powerpoint/2010/main" val="4021948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Wicked Made for Doom?</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i="1" dirty="0">
                <a:solidFill>
                  <a:schemeClr val="accent1"/>
                </a:solidFill>
              </a:rPr>
              <a:t>The LORD has </a:t>
            </a:r>
            <a:r>
              <a:rPr lang="en-US" sz="2200" b="1" i="1" dirty="0">
                <a:solidFill>
                  <a:schemeClr val="accent1"/>
                </a:solidFill>
              </a:rPr>
              <a:t>made all </a:t>
            </a:r>
            <a:r>
              <a:rPr lang="en-US" sz="2200" b="1" i="1" u="sng" dirty="0">
                <a:solidFill>
                  <a:schemeClr val="accent1"/>
                </a:solidFill>
              </a:rPr>
              <a:t>for Himself</a:t>
            </a:r>
            <a:r>
              <a:rPr lang="en-US" sz="2200" i="1" dirty="0">
                <a:solidFill>
                  <a:schemeClr val="accent1"/>
                </a:solidFill>
              </a:rPr>
              <a:t>, Yes, </a:t>
            </a:r>
            <a:r>
              <a:rPr lang="en-US" sz="2200" b="1" i="1" u="sng" dirty="0">
                <a:solidFill>
                  <a:schemeClr val="accent1"/>
                </a:solidFill>
              </a:rPr>
              <a:t>even the wicked</a:t>
            </a:r>
            <a:r>
              <a:rPr lang="en-US" sz="2200" b="1" i="1" dirty="0">
                <a:solidFill>
                  <a:schemeClr val="accent1"/>
                </a:solidFill>
              </a:rPr>
              <a:t> for the day of doom</a:t>
            </a:r>
            <a:r>
              <a:rPr lang="en-US" sz="2200" i="1" dirty="0">
                <a:solidFill>
                  <a:schemeClr val="accent1"/>
                </a:solidFill>
              </a:rPr>
              <a:t>.</a:t>
            </a:r>
            <a:r>
              <a:rPr lang="en-US" sz="2200" i="1" dirty="0"/>
              <a:t> </a:t>
            </a:r>
            <a:r>
              <a:rPr lang="en-US" sz="2200" dirty="0"/>
              <a:t>(</a:t>
            </a:r>
            <a:r>
              <a:rPr lang="en-US" sz="2200" b="1" dirty="0">
                <a:solidFill>
                  <a:schemeClr val="accent1"/>
                </a:solidFill>
              </a:rPr>
              <a:t>16:4</a:t>
            </a:r>
            <a:r>
              <a:rPr lang="en-US" sz="2200" dirty="0"/>
              <a:t>)</a:t>
            </a:r>
          </a:p>
          <a:p>
            <a:pPr marL="457200" lvl="0" indent="-457200">
              <a:spcBef>
                <a:spcPts val="300"/>
              </a:spcBef>
              <a:buFont typeface="+mj-lt"/>
              <a:buAutoNum type="arabicPeriod" startAt="15"/>
            </a:pPr>
            <a:r>
              <a:rPr lang="en-US" sz="2200" dirty="0"/>
              <a:t>How could the Lord make even the wicked for Himself (</a:t>
            </a:r>
            <a:r>
              <a:rPr lang="en-US" sz="2200" b="1" dirty="0">
                <a:solidFill>
                  <a:schemeClr val="accent1"/>
                </a:solidFill>
              </a:rPr>
              <a:t>16:4</a:t>
            </a:r>
            <a:r>
              <a:rPr lang="en-US" sz="2200" dirty="0"/>
              <a:t>)?</a:t>
            </a:r>
          </a:p>
          <a:p>
            <a:pPr>
              <a:spcBef>
                <a:spcPts val="300"/>
              </a:spcBef>
            </a:pPr>
            <a:r>
              <a:rPr lang="en-US" sz="2200" dirty="0"/>
              <a:t>Three possible ways to understand this, all supported elsewhere:</a:t>
            </a:r>
          </a:p>
          <a:p>
            <a:pPr lvl="1">
              <a:spcBef>
                <a:spcPts val="300"/>
              </a:spcBef>
              <a:buFont typeface="Wingdings" panose="05000000000000000000" pitchFamily="2" charset="2"/>
              <a:buChar char="§"/>
            </a:pPr>
            <a:r>
              <a:rPr lang="en-US" sz="2000" dirty="0"/>
              <a:t>Every person was originally made to serve Him (</a:t>
            </a:r>
            <a:r>
              <a:rPr lang="en-US" sz="2000" b="1" dirty="0">
                <a:solidFill>
                  <a:schemeClr val="accent1"/>
                </a:solidFill>
              </a:rPr>
              <a:t>1 Cor. 6:13; Rom. 3:23</a:t>
            </a:r>
            <a:r>
              <a:rPr lang="en-US" sz="2000" dirty="0"/>
              <a:t>).</a:t>
            </a:r>
          </a:p>
          <a:p>
            <a:pPr lvl="1">
              <a:spcBef>
                <a:spcPts val="300"/>
              </a:spcBef>
              <a:buFont typeface="Wingdings" panose="05000000000000000000" pitchFamily="2" charset="2"/>
              <a:buChar char="§"/>
            </a:pPr>
            <a:r>
              <a:rPr lang="en-US" sz="2000" dirty="0"/>
              <a:t>God can and will employ anyone and everyone in His service, even the hard-hearted wicked (e.g., Pharaoh, </a:t>
            </a:r>
            <a:r>
              <a:rPr lang="en-US" sz="2000" b="1" dirty="0">
                <a:solidFill>
                  <a:schemeClr val="accent1"/>
                </a:solidFill>
              </a:rPr>
              <a:t>Exodus 9:13-10:2; Romans 9:17-22</a:t>
            </a:r>
            <a:r>
              <a:rPr lang="en-US" sz="2000" dirty="0"/>
              <a:t>).</a:t>
            </a:r>
          </a:p>
          <a:p>
            <a:pPr lvl="1">
              <a:spcBef>
                <a:spcPts val="300"/>
              </a:spcBef>
              <a:buFont typeface="Wingdings" panose="05000000000000000000" pitchFamily="2" charset="2"/>
              <a:buChar char="§"/>
            </a:pPr>
            <a:r>
              <a:rPr lang="en-US" sz="2000" dirty="0"/>
              <a:t>All came from God and ultimately will return Him, stand before Him in judgment – even the wicked unto doom (</a:t>
            </a:r>
            <a:r>
              <a:rPr lang="en-US" sz="2000" b="1" dirty="0">
                <a:solidFill>
                  <a:schemeClr val="accent1"/>
                </a:solidFill>
              </a:rPr>
              <a:t>Revelation 20:10-15; 21:6-8</a:t>
            </a:r>
            <a:r>
              <a:rPr lang="en-US" sz="2000" dirty="0"/>
              <a:t>).</a:t>
            </a:r>
          </a:p>
          <a:p>
            <a:pPr>
              <a:spcBef>
                <a:spcPts val="300"/>
              </a:spcBef>
            </a:pPr>
            <a:r>
              <a:rPr lang="en-US" sz="2200" dirty="0"/>
              <a:t>Intended meaning may include or imply all three possibilities.</a:t>
            </a:r>
          </a:p>
        </p:txBody>
      </p:sp>
    </p:spTree>
    <p:extLst>
      <p:ext uri="{BB962C8B-B14F-4D97-AF65-F5344CB8AC3E}">
        <p14:creationId xmlns:p14="http://schemas.microsoft.com/office/powerpoint/2010/main" val="40498640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fade">
                                      <p:cBhvr>
                                        <p:cTn id="36"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God of the Marketplace?</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6"/>
            </a:pPr>
            <a:r>
              <a:rPr lang="en-US" sz="2200" dirty="0"/>
              <a:t>Why would God be interested in weights, scales (</a:t>
            </a:r>
            <a:r>
              <a:rPr lang="en-US" sz="2200" b="1" dirty="0">
                <a:solidFill>
                  <a:schemeClr val="accent1"/>
                </a:solidFill>
              </a:rPr>
              <a:t>11:1; 16:11; 20:10, 23</a:t>
            </a:r>
            <a:r>
              <a:rPr lang="en-US" sz="2200" dirty="0"/>
              <a:t>)?</a:t>
            </a:r>
          </a:p>
          <a:p>
            <a:pPr marL="0" lvl="0" indent="0">
              <a:spcBef>
                <a:spcPts val="300"/>
              </a:spcBef>
              <a:buNone/>
            </a:pPr>
            <a:r>
              <a:rPr lang="en-US" sz="2200" b="1" i="1" u="sng" dirty="0">
                <a:solidFill>
                  <a:schemeClr val="accent1"/>
                </a:solidFill>
              </a:rPr>
              <a:t>Dishonest</a:t>
            </a:r>
            <a:r>
              <a:rPr lang="en-US" sz="2200" b="1" i="1" dirty="0">
                <a:solidFill>
                  <a:schemeClr val="accent1"/>
                </a:solidFill>
              </a:rPr>
              <a:t> scales </a:t>
            </a:r>
            <a:r>
              <a:rPr lang="en-US" sz="2200" i="1" dirty="0">
                <a:solidFill>
                  <a:schemeClr val="accent1"/>
                </a:solidFill>
              </a:rPr>
              <a:t>are an </a:t>
            </a:r>
            <a:r>
              <a:rPr lang="en-US" sz="2200" b="1" i="1" u="sng" dirty="0">
                <a:solidFill>
                  <a:schemeClr val="accent1"/>
                </a:solidFill>
              </a:rPr>
              <a:t>abomination</a:t>
            </a:r>
            <a:r>
              <a:rPr lang="en-US" sz="2200" b="1" i="1" dirty="0">
                <a:solidFill>
                  <a:schemeClr val="accent1"/>
                </a:solidFill>
              </a:rPr>
              <a:t> to the LORD</a:t>
            </a:r>
            <a:r>
              <a:rPr lang="en-US" sz="2200" i="1" dirty="0">
                <a:solidFill>
                  <a:schemeClr val="accent1"/>
                </a:solidFill>
              </a:rPr>
              <a:t>, But </a:t>
            </a:r>
            <a:r>
              <a:rPr lang="en-US" sz="2200" b="1" i="1" dirty="0">
                <a:solidFill>
                  <a:schemeClr val="accent1"/>
                </a:solidFill>
              </a:rPr>
              <a:t>a </a:t>
            </a:r>
            <a:r>
              <a:rPr lang="en-US" sz="2200" b="1" i="1" u="sng" dirty="0">
                <a:solidFill>
                  <a:schemeClr val="accent1"/>
                </a:solidFill>
              </a:rPr>
              <a:t>just</a:t>
            </a:r>
            <a:r>
              <a:rPr lang="en-US" sz="2200" b="1" i="1" dirty="0">
                <a:solidFill>
                  <a:schemeClr val="accent1"/>
                </a:solidFill>
              </a:rPr>
              <a:t> weight </a:t>
            </a:r>
            <a:r>
              <a:rPr lang="en-US" sz="2200" i="1" dirty="0">
                <a:solidFill>
                  <a:schemeClr val="accent1"/>
                </a:solidFill>
              </a:rPr>
              <a:t>is </a:t>
            </a:r>
            <a:r>
              <a:rPr lang="en-US" sz="2200" b="1" i="1" dirty="0">
                <a:solidFill>
                  <a:schemeClr val="accent1"/>
                </a:solidFill>
              </a:rPr>
              <a:t>His </a:t>
            </a:r>
            <a:r>
              <a:rPr lang="en-US" sz="2200" b="1" i="1" u="sng" dirty="0">
                <a:solidFill>
                  <a:schemeClr val="accent1"/>
                </a:solidFill>
              </a:rPr>
              <a:t>delight</a:t>
            </a:r>
            <a:r>
              <a:rPr lang="en-US" sz="2200" i="1" dirty="0">
                <a:solidFill>
                  <a:schemeClr val="accent1"/>
                </a:solidFill>
              </a:rPr>
              <a:t>. </a:t>
            </a:r>
            <a:r>
              <a:rPr lang="en-US" sz="2200" dirty="0"/>
              <a:t>(</a:t>
            </a:r>
            <a:r>
              <a:rPr lang="en-US" sz="2200" b="1" dirty="0">
                <a:solidFill>
                  <a:schemeClr val="accent1"/>
                </a:solidFill>
              </a:rPr>
              <a:t>11:1</a:t>
            </a:r>
            <a:r>
              <a:rPr lang="en-US" sz="2200" dirty="0"/>
              <a:t>)</a:t>
            </a:r>
          </a:p>
          <a:p>
            <a:pPr marL="0" lvl="0" indent="0">
              <a:spcBef>
                <a:spcPts val="300"/>
              </a:spcBef>
              <a:buNone/>
            </a:pPr>
            <a:r>
              <a:rPr lang="en-US" sz="2200" b="1" i="1" u="sng" dirty="0">
                <a:solidFill>
                  <a:schemeClr val="accent1"/>
                </a:solidFill>
              </a:rPr>
              <a:t>Honest</a:t>
            </a:r>
            <a:r>
              <a:rPr lang="en-US" sz="2200" b="1" i="1" dirty="0">
                <a:solidFill>
                  <a:schemeClr val="accent1"/>
                </a:solidFill>
              </a:rPr>
              <a:t> weights and scales are the LORD’S</a:t>
            </a:r>
            <a:r>
              <a:rPr lang="en-US" sz="2200" i="1" dirty="0">
                <a:solidFill>
                  <a:schemeClr val="accent1"/>
                </a:solidFill>
              </a:rPr>
              <a:t>; </a:t>
            </a:r>
            <a:r>
              <a:rPr lang="en-US" sz="2200" b="1" i="1" u="sng" dirty="0">
                <a:solidFill>
                  <a:schemeClr val="accent1"/>
                </a:solidFill>
              </a:rPr>
              <a:t>All</a:t>
            </a:r>
            <a:r>
              <a:rPr lang="en-US" sz="2200" b="1" i="1" dirty="0">
                <a:solidFill>
                  <a:schemeClr val="accent1"/>
                </a:solidFill>
              </a:rPr>
              <a:t> the weights </a:t>
            </a:r>
            <a:r>
              <a:rPr lang="en-US" sz="2200" i="1" dirty="0">
                <a:solidFill>
                  <a:schemeClr val="accent1"/>
                </a:solidFill>
              </a:rPr>
              <a:t>in the bag are </a:t>
            </a:r>
            <a:r>
              <a:rPr lang="en-US" sz="2200" b="1" i="1" dirty="0">
                <a:solidFill>
                  <a:schemeClr val="accent1"/>
                </a:solidFill>
              </a:rPr>
              <a:t>His work</a:t>
            </a:r>
            <a:r>
              <a:rPr lang="en-US" sz="2200" i="1" dirty="0">
                <a:solidFill>
                  <a:schemeClr val="accent1"/>
                </a:solidFill>
              </a:rPr>
              <a:t>. </a:t>
            </a:r>
            <a:r>
              <a:rPr lang="en-US" sz="2200" dirty="0"/>
              <a:t>(</a:t>
            </a:r>
            <a:r>
              <a:rPr lang="en-US" sz="2200" b="1" dirty="0">
                <a:solidFill>
                  <a:schemeClr val="accent1"/>
                </a:solidFill>
              </a:rPr>
              <a:t>16:11</a:t>
            </a:r>
            <a:r>
              <a:rPr lang="en-US" sz="2200" dirty="0"/>
              <a:t>)</a:t>
            </a:r>
          </a:p>
          <a:p>
            <a:pPr marL="0" lvl="0" indent="0">
              <a:spcBef>
                <a:spcPts val="300"/>
              </a:spcBef>
              <a:buNone/>
            </a:pPr>
            <a:r>
              <a:rPr lang="en-US" sz="2200" b="1" i="1" u="sng" dirty="0">
                <a:solidFill>
                  <a:schemeClr val="accent1"/>
                </a:solidFill>
              </a:rPr>
              <a:t>Diverse</a:t>
            </a:r>
            <a:r>
              <a:rPr lang="en-US" sz="2200" b="1" i="1" dirty="0">
                <a:solidFill>
                  <a:schemeClr val="accent1"/>
                </a:solidFill>
              </a:rPr>
              <a:t> weights are an </a:t>
            </a:r>
            <a:r>
              <a:rPr lang="en-US" sz="2200" b="1" i="1" u="sng" dirty="0">
                <a:solidFill>
                  <a:schemeClr val="accent1"/>
                </a:solidFill>
              </a:rPr>
              <a:t>abomination</a:t>
            </a:r>
            <a:r>
              <a:rPr lang="en-US" sz="2200" b="1" i="1" dirty="0">
                <a:solidFill>
                  <a:schemeClr val="accent1"/>
                </a:solidFill>
              </a:rPr>
              <a:t> to the LORD</a:t>
            </a:r>
            <a:r>
              <a:rPr lang="en-US" sz="2200" i="1" dirty="0">
                <a:solidFill>
                  <a:schemeClr val="accent1"/>
                </a:solidFill>
              </a:rPr>
              <a:t>, And </a:t>
            </a:r>
            <a:r>
              <a:rPr lang="en-US" sz="2200" b="1" i="1" u="sng" dirty="0">
                <a:solidFill>
                  <a:schemeClr val="accent1"/>
                </a:solidFill>
              </a:rPr>
              <a:t>dishonest</a:t>
            </a:r>
            <a:r>
              <a:rPr lang="en-US" sz="2200" b="1" i="1" dirty="0">
                <a:solidFill>
                  <a:schemeClr val="accent1"/>
                </a:solidFill>
              </a:rPr>
              <a:t> scales are not </a:t>
            </a:r>
            <a:r>
              <a:rPr lang="en-US" sz="2200" b="1" i="1" u="sng" dirty="0">
                <a:solidFill>
                  <a:schemeClr val="accent1"/>
                </a:solidFill>
              </a:rPr>
              <a:t>good</a:t>
            </a:r>
            <a:r>
              <a:rPr lang="en-US" sz="2200" i="1" dirty="0">
                <a:solidFill>
                  <a:schemeClr val="accent1"/>
                </a:solidFill>
              </a:rPr>
              <a:t>. </a:t>
            </a:r>
            <a:r>
              <a:rPr lang="en-US" sz="2200" dirty="0"/>
              <a:t>(</a:t>
            </a:r>
            <a:r>
              <a:rPr lang="en-US" sz="2200" b="1" dirty="0">
                <a:solidFill>
                  <a:schemeClr val="accent1"/>
                </a:solidFill>
              </a:rPr>
              <a:t>20:23, 10</a:t>
            </a:r>
            <a:r>
              <a:rPr lang="en-US" sz="2200" dirty="0"/>
              <a:t>)</a:t>
            </a:r>
          </a:p>
          <a:p>
            <a:pPr>
              <a:spcBef>
                <a:spcPts val="300"/>
              </a:spcBef>
            </a:pPr>
            <a:r>
              <a:rPr lang="en-US" altLang="en-US" sz="2200" dirty="0">
                <a:solidFill>
                  <a:schemeClr val="tx1">
                    <a:lumMod val="75000"/>
                    <a:lumOff val="25000"/>
                  </a:schemeClr>
                </a:solidFill>
              </a:rPr>
              <a:t>Even in small things, dishonesty can be manifested.</a:t>
            </a:r>
          </a:p>
          <a:p>
            <a:pPr>
              <a:spcBef>
                <a:spcPts val="300"/>
              </a:spcBef>
            </a:pPr>
            <a:r>
              <a:rPr lang="en-US" altLang="en-US" sz="2200" dirty="0">
                <a:solidFill>
                  <a:schemeClr val="tx1">
                    <a:lumMod val="75000"/>
                    <a:lumOff val="25000"/>
                  </a:schemeClr>
                </a:solidFill>
              </a:rPr>
              <a:t>Such dishonesty injures and steals typically from those most needing.</a:t>
            </a:r>
          </a:p>
          <a:p>
            <a:pPr>
              <a:spcBef>
                <a:spcPts val="300"/>
              </a:spcBef>
            </a:pPr>
            <a:r>
              <a:rPr lang="en-US" altLang="en-US" sz="2200" dirty="0">
                <a:solidFill>
                  <a:schemeClr val="tx1">
                    <a:lumMod val="75000"/>
                    <a:lumOff val="25000"/>
                  </a:schemeClr>
                </a:solidFill>
              </a:rPr>
              <a:t>God is watching even in these small cases, accumulating judgment.</a:t>
            </a:r>
          </a:p>
          <a:p>
            <a:pPr>
              <a:spcBef>
                <a:spcPts val="300"/>
              </a:spcBef>
            </a:pPr>
            <a:r>
              <a:rPr lang="en-US" altLang="en-US" sz="2200" dirty="0">
                <a:solidFill>
                  <a:schemeClr val="tx1">
                    <a:lumMod val="75000"/>
                    <a:lumOff val="25000"/>
                  </a:schemeClr>
                </a:solidFill>
              </a:rPr>
              <a:t>Be careful not to dismiss sins as small, unimportant.</a:t>
            </a:r>
          </a:p>
        </p:txBody>
      </p:sp>
    </p:spTree>
    <p:extLst>
      <p:ext uri="{BB962C8B-B14F-4D97-AF65-F5344CB8AC3E}">
        <p14:creationId xmlns:p14="http://schemas.microsoft.com/office/powerpoint/2010/main" val="1248301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fade">
                                      <p:cBhvr>
                                        <p:cTn id="36" dur="500"/>
                                        <p:tgtEl>
                                          <p:spTgt spid="9219">
                                            <p:txEl>
                                              <p:pRg st="6" end="6"/>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9219">
                                            <p:txEl>
                                              <p:pRg st="7" end="7"/>
                                            </p:txEl>
                                          </p:spTgt>
                                        </p:tgtEl>
                                        <p:attrNameLst>
                                          <p:attrName>style.visibility</p:attrName>
                                        </p:attrNameLst>
                                      </p:cBhvr>
                                      <p:to>
                                        <p:strVal val="visible"/>
                                      </p:to>
                                    </p:set>
                                    <p:animEffect transition="in" filter="fade">
                                      <p:cBhvr>
                                        <p:cTn id="40"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Moving the Ancient Landmark</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0"/>
              </a:spcBef>
              <a:buFont typeface="+mj-lt"/>
              <a:buAutoNum type="arabicPeriod" startAt="17"/>
            </a:pPr>
            <a:r>
              <a:rPr lang="en-US" sz="2200" dirty="0"/>
              <a:t>Why would God care about the poor and our treatment of them (</a:t>
            </a:r>
            <a:r>
              <a:rPr lang="en-US" sz="2200" b="1" dirty="0">
                <a:solidFill>
                  <a:schemeClr val="accent1"/>
                </a:solidFill>
              </a:rPr>
              <a:t>17:5; 23:10-11; 29:13</a:t>
            </a:r>
            <a:r>
              <a:rPr lang="en-US" sz="2200" dirty="0"/>
              <a:t>)?  What other kind of people does God also care that we help and why (</a:t>
            </a:r>
            <a:r>
              <a:rPr lang="en-US" sz="2200" b="1" dirty="0">
                <a:solidFill>
                  <a:schemeClr val="accent1"/>
                </a:solidFill>
              </a:rPr>
              <a:t>24:11-12, 17-22</a:t>
            </a:r>
            <a:r>
              <a:rPr lang="en-US" sz="2200" dirty="0"/>
              <a:t>)?</a:t>
            </a:r>
          </a:p>
          <a:p>
            <a:pPr marL="0" lvl="0" indent="0">
              <a:spcBef>
                <a:spcPts val="0"/>
              </a:spcBef>
              <a:buNone/>
            </a:pPr>
            <a:r>
              <a:rPr lang="en-US" sz="2200" i="1" dirty="0">
                <a:solidFill>
                  <a:schemeClr val="accent1"/>
                </a:solidFill>
              </a:rPr>
              <a:t>He who </a:t>
            </a:r>
            <a:r>
              <a:rPr lang="en-US" sz="2200" b="1" i="1" dirty="0">
                <a:solidFill>
                  <a:schemeClr val="accent1"/>
                </a:solidFill>
              </a:rPr>
              <a:t>mocks the poor </a:t>
            </a:r>
            <a:r>
              <a:rPr lang="en-US" sz="2200" b="1" i="1" u="sng" dirty="0">
                <a:solidFill>
                  <a:schemeClr val="accent1"/>
                </a:solidFill>
              </a:rPr>
              <a:t>reproaches his Maker</a:t>
            </a:r>
            <a:r>
              <a:rPr lang="en-US" sz="2200" i="1" dirty="0">
                <a:solidFill>
                  <a:schemeClr val="accent1"/>
                </a:solidFill>
              </a:rPr>
              <a:t>; He who is glad at calamity will not go unpunished. </a:t>
            </a:r>
            <a:r>
              <a:rPr lang="en-US" sz="2200" dirty="0"/>
              <a:t>(</a:t>
            </a:r>
            <a:r>
              <a:rPr lang="en-US" sz="2200" b="1" dirty="0">
                <a:solidFill>
                  <a:schemeClr val="accent1"/>
                </a:solidFill>
              </a:rPr>
              <a:t>17:5</a:t>
            </a:r>
            <a:r>
              <a:rPr lang="en-US" sz="2200" dirty="0">
                <a:solidFill>
                  <a:schemeClr val="tx1">
                    <a:lumMod val="75000"/>
                    <a:lumOff val="25000"/>
                  </a:schemeClr>
                </a:solidFill>
              </a:rPr>
              <a:t>; see also, </a:t>
            </a:r>
            <a:r>
              <a:rPr lang="en-US" sz="2200" b="1" dirty="0">
                <a:solidFill>
                  <a:schemeClr val="accent1"/>
                </a:solidFill>
              </a:rPr>
              <a:t>29:13</a:t>
            </a:r>
            <a:r>
              <a:rPr lang="en-US" sz="2200" dirty="0"/>
              <a:t>)</a:t>
            </a:r>
          </a:p>
          <a:p>
            <a:pPr>
              <a:spcBef>
                <a:spcPts val="0"/>
              </a:spcBef>
            </a:pPr>
            <a:r>
              <a:rPr lang="en-US" sz="2200" dirty="0"/>
              <a:t>Everyone – even the poor – are made in God’s image (</a:t>
            </a:r>
            <a:r>
              <a:rPr lang="en-US" sz="2200" b="1" dirty="0">
                <a:solidFill>
                  <a:schemeClr val="accent1"/>
                </a:solidFill>
              </a:rPr>
              <a:t>Gen. 1:26-27</a:t>
            </a:r>
            <a:r>
              <a:rPr lang="en-US" sz="2200" dirty="0"/>
              <a:t>).</a:t>
            </a:r>
          </a:p>
          <a:p>
            <a:pPr>
              <a:spcBef>
                <a:spcPts val="0"/>
              </a:spcBef>
            </a:pPr>
            <a:r>
              <a:rPr lang="en-US" sz="2200" dirty="0"/>
              <a:t>To despise the poor is to despise the God who made them in His image!</a:t>
            </a:r>
          </a:p>
          <a:p>
            <a:pPr marL="0" lvl="0" indent="0">
              <a:spcBef>
                <a:spcPts val="0"/>
              </a:spcBef>
              <a:buNone/>
            </a:pPr>
            <a:r>
              <a:rPr lang="en-US" sz="2200" i="1" dirty="0">
                <a:solidFill>
                  <a:schemeClr val="accent1"/>
                </a:solidFill>
              </a:rPr>
              <a:t>Do not remove the ancient landmark, Nor enter the fields of </a:t>
            </a:r>
            <a:r>
              <a:rPr lang="en-US" sz="2200" b="1" i="1" dirty="0">
                <a:solidFill>
                  <a:schemeClr val="accent1"/>
                </a:solidFill>
              </a:rPr>
              <a:t>the </a:t>
            </a:r>
            <a:r>
              <a:rPr lang="en-US" sz="2200" b="1" i="1" u="sng" dirty="0">
                <a:solidFill>
                  <a:schemeClr val="accent1"/>
                </a:solidFill>
              </a:rPr>
              <a:t>fatherless</a:t>
            </a:r>
            <a:r>
              <a:rPr lang="en-US" sz="2200" b="1" i="1" dirty="0">
                <a:solidFill>
                  <a:schemeClr val="accent1"/>
                </a:solidFill>
              </a:rPr>
              <a:t>; For </a:t>
            </a:r>
            <a:r>
              <a:rPr lang="en-US" sz="2200" b="1" i="1" u="sng" dirty="0">
                <a:solidFill>
                  <a:schemeClr val="accent1"/>
                </a:solidFill>
              </a:rPr>
              <a:t>their Redeemer</a:t>
            </a:r>
            <a:r>
              <a:rPr lang="en-US" sz="2200" b="1" i="1" dirty="0">
                <a:solidFill>
                  <a:schemeClr val="accent1"/>
                </a:solidFill>
              </a:rPr>
              <a:t> is mighty; He will plead their </a:t>
            </a:r>
            <a:r>
              <a:rPr lang="en-US" sz="2200" b="1" i="1" dirty="0" err="1">
                <a:solidFill>
                  <a:schemeClr val="accent1"/>
                </a:solidFill>
              </a:rPr>
              <a:t>cause</a:t>
            </a:r>
            <a:r>
              <a:rPr lang="en-US" sz="2200" b="1" i="1" dirty="0">
                <a:solidFill>
                  <a:schemeClr val="accent1"/>
                </a:solidFill>
              </a:rPr>
              <a:t> </a:t>
            </a:r>
            <a:r>
              <a:rPr lang="en-US" sz="2200" b="1" i="1" u="sng" dirty="0">
                <a:solidFill>
                  <a:schemeClr val="accent1"/>
                </a:solidFill>
              </a:rPr>
              <a:t>against you</a:t>
            </a:r>
            <a:r>
              <a:rPr lang="en-US" sz="2200" i="1" dirty="0">
                <a:solidFill>
                  <a:schemeClr val="accent1"/>
                </a:solidFill>
              </a:rPr>
              <a:t>. </a:t>
            </a:r>
            <a:r>
              <a:rPr lang="en-US" sz="2200" dirty="0"/>
              <a:t>(</a:t>
            </a:r>
            <a:r>
              <a:rPr lang="en-US" sz="2200" b="1" dirty="0">
                <a:solidFill>
                  <a:schemeClr val="accent1"/>
                </a:solidFill>
              </a:rPr>
              <a:t>23:10-11</a:t>
            </a:r>
            <a:r>
              <a:rPr lang="en-US" sz="2200" dirty="0"/>
              <a:t>)</a:t>
            </a:r>
          </a:p>
          <a:p>
            <a:pPr>
              <a:spcBef>
                <a:spcPts val="0"/>
              </a:spcBef>
            </a:pPr>
            <a:r>
              <a:rPr lang="en-US" altLang="en-US" sz="2200" dirty="0">
                <a:solidFill>
                  <a:schemeClr val="tx1">
                    <a:lumMod val="75000"/>
                    <a:lumOff val="25000"/>
                  </a:schemeClr>
                </a:solidFill>
              </a:rPr>
              <a:t>Protecting the </a:t>
            </a:r>
            <a:r>
              <a:rPr lang="en-US" altLang="en-US" sz="2200" i="1" dirty="0">
                <a:solidFill>
                  <a:schemeClr val="accent1"/>
                </a:solidFill>
              </a:rPr>
              <a:t>“widow, fatherless”</a:t>
            </a:r>
            <a:r>
              <a:rPr lang="en-US" altLang="en-US" sz="2200" i="1" dirty="0">
                <a:solidFill>
                  <a:schemeClr val="tx1">
                    <a:lumMod val="75000"/>
                    <a:lumOff val="25000"/>
                  </a:schemeClr>
                </a:solidFill>
              </a:rPr>
              <a:t> </a:t>
            </a:r>
            <a:r>
              <a:rPr lang="en-US" altLang="en-US" sz="2200" dirty="0">
                <a:solidFill>
                  <a:schemeClr val="tx1">
                    <a:lumMod val="75000"/>
                    <a:lumOff val="25000"/>
                  </a:schemeClr>
                </a:solidFill>
              </a:rPr>
              <a:t>instead of exploiting them is a reoccurring cause for judgment (</a:t>
            </a:r>
            <a:r>
              <a:rPr lang="en-US" altLang="en-US" sz="2200" b="1" dirty="0" err="1">
                <a:solidFill>
                  <a:schemeClr val="accent1"/>
                </a:solidFill>
              </a:rPr>
              <a:t>Deu</a:t>
            </a:r>
            <a:r>
              <a:rPr lang="en-US" altLang="en-US" sz="2200" b="1" dirty="0">
                <a:solidFill>
                  <a:schemeClr val="accent1"/>
                </a:solidFill>
              </a:rPr>
              <a:t>. 10:18; 14:29; 24:17-22; Ps. 10:14-18; 68:5; 82:3-4; Is. 1:17, 23; Jer. 5:28-29; 7:6-10; Ez. 22:1-7; </a:t>
            </a:r>
            <a:r>
              <a:rPr lang="en-US" altLang="en-US" sz="2200" b="1" dirty="0" err="1">
                <a:solidFill>
                  <a:schemeClr val="accent1"/>
                </a:solidFill>
              </a:rPr>
              <a:t>Zec</a:t>
            </a:r>
            <a:r>
              <a:rPr lang="en-US" altLang="en-US" sz="2200" b="1" dirty="0">
                <a:solidFill>
                  <a:schemeClr val="accent1"/>
                </a:solidFill>
              </a:rPr>
              <a:t>. 7:10</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2834730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Moving the Ancient Landmark</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0"/>
              </a:spcBef>
              <a:buFont typeface="+mj-lt"/>
              <a:buAutoNum type="arabicPeriod" startAt="17"/>
            </a:pPr>
            <a:r>
              <a:rPr lang="en-US" sz="2200" dirty="0"/>
              <a:t>Why would God care about the poor and our treatment of them (</a:t>
            </a:r>
            <a:r>
              <a:rPr lang="en-US" sz="2200" b="1" dirty="0">
                <a:solidFill>
                  <a:schemeClr val="accent1"/>
                </a:solidFill>
              </a:rPr>
              <a:t>17:5; 23:10-11; 29:13</a:t>
            </a:r>
            <a:r>
              <a:rPr lang="en-US" sz="2200" dirty="0"/>
              <a:t>)?  What other kind of people does God also care that we help and why (</a:t>
            </a:r>
            <a:r>
              <a:rPr lang="en-US" sz="2200" b="1" dirty="0">
                <a:solidFill>
                  <a:schemeClr val="accent1"/>
                </a:solidFill>
              </a:rPr>
              <a:t>24:11-12, 17-22</a:t>
            </a:r>
            <a:r>
              <a:rPr lang="en-US" sz="2200" dirty="0"/>
              <a:t>)?</a:t>
            </a:r>
          </a:p>
          <a:p>
            <a:pPr marL="0" indent="0">
              <a:spcBef>
                <a:spcPts val="0"/>
              </a:spcBef>
              <a:buNone/>
            </a:pPr>
            <a:r>
              <a:rPr lang="en-US" altLang="en-US" sz="2200" i="1" dirty="0">
                <a:solidFill>
                  <a:schemeClr val="accent1"/>
                </a:solidFill>
              </a:rPr>
              <a:t>“You shall </a:t>
            </a:r>
            <a:r>
              <a:rPr lang="en-US" altLang="en-US" sz="2200" b="1" i="1" dirty="0">
                <a:solidFill>
                  <a:schemeClr val="accent1"/>
                </a:solidFill>
              </a:rPr>
              <a:t>not afflict any widow or fatherless child</a:t>
            </a:r>
            <a:r>
              <a:rPr lang="en-US" altLang="en-US" sz="2200" i="1" dirty="0">
                <a:solidFill>
                  <a:schemeClr val="accent1"/>
                </a:solidFill>
              </a:rPr>
              <a:t>.  If you afflict them </a:t>
            </a:r>
            <a:r>
              <a:rPr lang="en-US" altLang="en-US" sz="2200" b="1" i="1" dirty="0">
                <a:solidFill>
                  <a:schemeClr val="accent1"/>
                </a:solidFill>
              </a:rPr>
              <a:t>in </a:t>
            </a:r>
            <a:r>
              <a:rPr lang="en-US" altLang="en-US" sz="2200" b="1" i="1" u="sng" dirty="0">
                <a:solidFill>
                  <a:schemeClr val="accent1"/>
                </a:solidFill>
              </a:rPr>
              <a:t>any</a:t>
            </a:r>
            <a:r>
              <a:rPr lang="en-US" altLang="en-US" sz="2200" b="1" i="1" dirty="0">
                <a:solidFill>
                  <a:schemeClr val="accent1"/>
                </a:solidFill>
              </a:rPr>
              <a:t> way, and they </a:t>
            </a:r>
            <a:r>
              <a:rPr lang="en-US" altLang="en-US" sz="2200" b="1" i="1" u="sng" dirty="0">
                <a:solidFill>
                  <a:schemeClr val="accent1"/>
                </a:solidFill>
              </a:rPr>
              <a:t>cry at all to Me</a:t>
            </a:r>
            <a:r>
              <a:rPr lang="en-US" altLang="en-US" sz="2200" i="1" dirty="0">
                <a:solidFill>
                  <a:schemeClr val="accent1"/>
                </a:solidFill>
              </a:rPr>
              <a:t>, </a:t>
            </a:r>
            <a:r>
              <a:rPr lang="en-US" altLang="en-US" sz="2200" b="1" i="1" dirty="0">
                <a:solidFill>
                  <a:schemeClr val="accent1"/>
                </a:solidFill>
              </a:rPr>
              <a:t>I will </a:t>
            </a:r>
            <a:r>
              <a:rPr lang="en-US" altLang="en-US" sz="2200" b="1" i="1" u="sng" dirty="0">
                <a:solidFill>
                  <a:schemeClr val="accent1"/>
                </a:solidFill>
              </a:rPr>
              <a:t>surely hear</a:t>
            </a:r>
            <a:r>
              <a:rPr lang="en-US" altLang="en-US" sz="2200" b="1" i="1" dirty="0">
                <a:solidFill>
                  <a:schemeClr val="accent1"/>
                </a:solidFill>
              </a:rPr>
              <a:t> their cry; and </a:t>
            </a:r>
            <a:r>
              <a:rPr lang="en-US" altLang="en-US" sz="2200" b="1" i="1" u="sng" dirty="0">
                <a:solidFill>
                  <a:schemeClr val="accent1"/>
                </a:solidFill>
              </a:rPr>
              <a:t>My wrath will become hot</a:t>
            </a:r>
            <a:r>
              <a:rPr lang="en-US" altLang="en-US" sz="2200" i="1" dirty="0">
                <a:solidFill>
                  <a:schemeClr val="accent1"/>
                </a:solidFill>
              </a:rPr>
              <a:t>, and </a:t>
            </a:r>
            <a:r>
              <a:rPr lang="en-US" altLang="en-US" sz="2200" b="1" i="1" dirty="0">
                <a:solidFill>
                  <a:schemeClr val="accent1"/>
                </a:solidFill>
              </a:rPr>
              <a:t>I will </a:t>
            </a:r>
            <a:r>
              <a:rPr lang="en-US" altLang="en-US" sz="2200" b="1" i="1" u="sng" dirty="0">
                <a:solidFill>
                  <a:schemeClr val="accent1"/>
                </a:solidFill>
              </a:rPr>
              <a:t>kill</a:t>
            </a:r>
            <a:r>
              <a:rPr lang="en-US" altLang="en-US" sz="2200" b="1" i="1" dirty="0">
                <a:solidFill>
                  <a:schemeClr val="accent1"/>
                </a:solidFill>
              </a:rPr>
              <a:t> you </a:t>
            </a:r>
            <a:r>
              <a:rPr lang="en-US" altLang="en-US" sz="2200" i="1" dirty="0">
                <a:solidFill>
                  <a:schemeClr val="accent1"/>
                </a:solidFill>
              </a:rPr>
              <a:t>with the sword; </a:t>
            </a:r>
            <a:r>
              <a:rPr lang="en-US" altLang="en-US" sz="2200" b="1" i="1" dirty="0">
                <a:solidFill>
                  <a:schemeClr val="accent1"/>
                </a:solidFill>
              </a:rPr>
              <a:t>your wives shall be widows, and your children fatherless</a:t>
            </a:r>
            <a:r>
              <a:rPr lang="en-US" altLang="en-US" sz="2200" i="1" dirty="0">
                <a:solidFill>
                  <a:schemeClr val="accent1"/>
                </a:solidFill>
              </a:rPr>
              <a:t>.” </a:t>
            </a:r>
            <a:r>
              <a:rPr lang="en-US" altLang="en-US" sz="2200" dirty="0">
                <a:solidFill>
                  <a:schemeClr val="tx1">
                    <a:lumMod val="75000"/>
                    <a:lumOff val="25000"/>
                  </a:schemeClr>
                </a:solidFill>
              </a:rPr>
              <a:t>(</a:t>
            </a:r>
            <a:r>
              <a:rPr lang="en-US" altLang="en-US" sz="2200" b="1" dirty="0">
                <a:solidFill>
                  <a:schemeClr val="accent1"/>
                </a:solidFill>
              </a:rPr>
              <a:t>Exodus 22:22-24</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Also remember those </a:t>
            </a:r>
            <a:r>
              <a:rPr lang="en-US" altLang="en-US" sz="2200" i="1" dirty="0">
                <a:solidFill>
                  <a:schemeClr val="accent1"/>
                </a:solidFill>
              </a:rPr>
              <a:t>“who are drawn toward death … stumbling to the slaughter”</a:t>
            </a:r>
            <a:r>
              <a:rPr lang="en-US" altLang="en-US" sz="2200" dirty="0">
                <a:solidFill>
                  <a:schemeClr val="tx1">
                    <a:lumMod val="75000"/>
                    <a:lumOff val="25000"/>
                  </a:schemeClr>
                </a:solidFill>
              </a:rPr>
              <a:t>, which could be physical, if not surely spiritual (</a:t>
            </a:r>
            <a:r>
              <a:rPr lang="en-US" sz="2200" b="1" dirty="0">
                <a:solidFill>
                  <a:schemeClr val="accent1"/>
                </a:solidFill>
              </a:rPr>
              <a:t>24:11-12, 17-22</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696283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Moving the Ancient Landmark</a:t>
            </a:r>
          </a:p>
        </p:txBody>
      </p:sp>
      <p:sp>
        <p:nvSpPr>
          <p:cNvPr id="9219" name="Rectangle 3"/>
          <p:cNvSpPr>
            <a:spLocks noGrp="1" noChangeArrowheads="1"/>
          </p:cNvSpPr>
          <p:nvPr>
            <p:ph idx="1"/>
          </p:nvPr>
        </p:nvSpPr>
        <p:spPr>
          <a:xfrm>
            <a:off x="76200" y="1047750"/>
            <a:ext cx="8991600" cy="4095750"/>
          </a:xfrm>
        </p:spPr>
        <p:txBody>
          <a:bodyPr>
            <a:noAutofit/>
          </a:bodyPr>
          <a:lstStyle/>
          <a:p>
            <a:pPr marL="0" indent="0">
              <a:spcBef>
                <a:spcPts val="0"/>
              </a:spcBef>
              <a:buNone/>
            </a:pPr>
            <a:r>
              <a:rPr lang="en-US" altLang="en-US" sz="2200" b="1" i="1" dirty="0">
                <a:solidFill>
                  <a:schemeClr val="accent1"/>
                </a:solidFill>
              </a:rPr>
              <a:t>Deliver those who are </a:t>
            </a:r>
            <a:r>
              <a:rPr lang="en-US" altLang="en-US" sz="2200" b="1" i="1" u="sng" dirty="0">
                <a:solidFill>
                  <a:schemeClr val="accent1"/>
                </a:solidFill>
              </a:rPr>
              <a:t>drawn toward death</a:t>
            </a:r>
            <a:r>
              <a:rPr lang="en-US" altLang="en-US" sz="2200" i="1" dirty="0">
                <a:solidFill>
                  <a:schemeClr val="accent1"/>
                </a:solidFill>
              </a:rPr>
              <a:t>, And </a:t>
            </a:r>
            <a:r>
              <a:rPr lang="en-US" altLang="en-US" sz="2200" b="1" i="1" dirty="0">
                <a:solidFill>
                  <a:schemeClr val="accent1"/>
                </a:solidFill>
              </a:rPr>
              <a:t>hold back those </a:t>
            </a:r>
            <a:r>
              <a:rPr lang="en-US" altLang="en-US" sz="2200" b="1" i="1" u="sng" dirty="0">
                <a:solidFill>
                  <a:schemeClr val="accent1"/>
                </a:solidFill>
              </a:rPr>
              <a:t>stumbling to the slaughter</a:t>
            </a:r>
            <a:r>
              <a:rPr lang="en-US" altLang="en-US" sz="2200" i="1" dirty="0">
                <a:solidFill>
                  <a:schemeClr val="accent1"/>
                </a:solidFill>
              </a:rPr>
              <a:t>. </a:t>
            </a:r>
            <a:r>
              <a:rPr lang="en-US" altLang="en-US" sz="2200" b="1" i="1" u="sng" dirty="0">
                <a:solidFill>
                  <a:schemeClr val="accent1"/>
                </a:solidFill>
              </a:rPr>
              <a:t>If you say, “Surely we did not know this,”</a:t>
            </a:r>
            <a:r>
              <a:rPr lang="en-US" altLang="en-US" sz="2200" b="1" i="1" dirty="0">
                <a:solidFill>
                  <a:schemeClr val="accent1"/>
                </a:solidFill>
              </a:rPr>
              <a:t> Does not He who weighs the hearts </a:t>
            </a:r>
            <a:r>
              <a:rPr lang="en-US" altLang="en-US" sz="2200" b="1" i="1" u="sng" dirty="0">
                <a:solidFill>
                  <a:schemeClr val="accent1"/>
                </a:solidFill>
              </a:rPr>
              <a:t>consider</a:t>
            </a:r>
            <a:r>
              <a:rPr lang="en-US" altLang="en-US" sz="2200" b="1" i="1" dirty="0">
                <a:solidFill>
                  <a:schemeClr val="accent1"/>
                </a:solidFill>
              </a:rPr>
              <a:t> it? He who keeps your soul, </a:t>
            </a:r>
            <a:r>
              <a:rPr lang="en-US" altLang="en-US" sz="2200" b="1" i="1" u="sng" dirty="0">
                <a:solidFill>
                  <a:schemeClr val="accent1"/>
                </a:solidFill>
              </a:rPr>
              <a:t>does He not know it</a:t>
            </a:r>
            <a:r>
              <a:rPr lang="en-US" altLang="en-US" sz="2200" b="1" i="1" dirty="0">
                <a:solidFill>
                  <a:schemeClr val="accent1"/>
                </a:solidFill>
              </a:rPr>
              <a:t>?</a:t>
            </a:r>
            <a:r>
              <a:rPr lang="en-US" altLang="en-US" sz="2200" i="1" dirty="0">
                <a:solidFill>
                  <a:schemeClr val="accent1"/>
                </a:solidFill>
              </a:rPr>
              <a:t> And will He not render to each man according to his deeds? …Do </a:t>
            </a:r>
            <a:r>
              <a:rPr lang="en-US" altLang="en-US" sz="2200" b="1" i="1" dirty="0">
                <a:solidFill>
                  <a:schemeClr val="accent1"/>
                </a:solidFill>
              </a:rPr>
              <a:t>not rejoice when your enemy falls</a:t>
            </a:r>
            <a:r>
              <a:rPr lang="en-US" altLang="en-US" sz="2200" i="1" dirty="0">
                <a:solidFill>
                  <a:schemeClr val="accent1"/>
                </a:solidFill>
              </a:rPr>
              <a:t>, And do </a:t>
            </a:r>
            <a:r>
              <a:rPr lang="en-US" altLang="en-US" sz="2200" b="1" i="1" dirty="0">
                <a:solidFill>
                  <a:schemeClr val="accent1"/>
                </a:solidFill>
              </a:rPr>
              <a:t>not let your heart be glad when he stumbles</a:t>
            </a:r>
            <a:r>
              <a:rPr lang="en-US" altLang="en-US" sz="2200" i="1" dirty="0">
                <a:solidFill>
                  <a:schemeClr val="accent1"/>
                </a:solidFill>
              </a:rPr>
              <a:t>; </a:t>
            </a:r>
            <a:r>
              <a:rPr lang="en-US" altLang="en-US" sz="2200" b="1" i="1" dirty="0">
                <a:solidFill>
                  <a:schemeClr val="accent1"/>
                </a:solidFill>
              </a:rPr>
              <a:t>Lest the LORD see it, and it </a:t>
            </a:r>
            <a:r>
              <a:rPr lang="en-US" altLang="en-US" sz="2200" b="1" i="1" u="sng" dirty="0">
                <a:solidFill>
                  <a:schemeClr val="accent1"/>
                </a:solidFill>
              </a:rPr>
              <a:t>displease Him</a:t>
            </a:r>
            <a:r>
              <a:rPr lang="en-US" altLang="en-US" sz="2200" i="1" dirty="0">
                <a:solidFill>
                  <a:schemeClr val="accent1"/>
                </a:solidFill>
              </a:rPr>
              <a:t>, And </a:t>
            </a:r>
            <a:r>
              <a:rPr lang="en-US" altLang="en-US" sz="2200" b="1" i="1" dirty="0">
                <a:solidFill>
                  <a:schemeClr val="accent1"/>
                </a:solidFill>
              </a:rPr>
              <a:t>He turn away His wrath </a:t>
            </a:r>
            <a:r>
              <a:rPr lang="en-US" altLang="en-US" sz="2200" i="1" dirty="0">
                <a:solidFill>
                  <a:schemeClr val="accent1"/>
                </a:solidFill>
              </a:rPr>
              <a:t>from him.  Do not fret because of evildoers, Nor be envious of the wicked; For there will be no prospect for the evil man; The lamp of the wicked will be put out.  My son, </a:t>
            </a:r>
            <a:r>
              <a:rPr lang="en-US" altLang="en-US" sz="2200" b="1" i="1" dirty="0">
                <a:solidFill>
                  <a:schemeClr val="accent1"/>
                </a:solidFill>
              </a:rPr>
              <a:t>fear the LORD </a:t>
            </a:r>
            <a:r>
              <a:rPr lang="en-US" altLang="en-US" sz="2200" i="1" dirty="0">
                <a:solidFill>
                  <a:schemeClr val="accent1"/>
                </a:solidFill>
              </a:rPr>
              <a:t>and the king; Do not associate with those given to change; For </a:t>
            </a:r>
            <a:r>
              <a:rPr lang="en-US" altLang="en-US" sz="2200" b="1" i="1" dirty="0">
                <a:solidFill>
                  <a:schemeClr val="accent1"/>
                </a:solidFill>
              </a:rPr>
              <a:t>their calamity will rise suddenly</a:t>
            </a:r>
            <a:r>
              <a:rPr lang="en-US" altLang="en-US" sz="2200" i="1" dirty="0">
                <a:solidFill>
                  <a:schemeClr val="accent1"/>
                </a:solidFill>
              </a:rPr>
              <a:t>, And </a:t>
            </a:r>
            <a:r>
              <a:rPr lang="en-US" altLang="en-US" sz="2200" b="1" i="1" dirty="0">
                <a:solidFill>
                  <a:schemeClr val="accent1"/>
                </a:solidFill>
              </a:rPr>
              <a:t>who knows the ruin those two can bring</a:t>
            </a:r>
            <a:r>
              <a:rPr lang="en-US" altLang="en-US" sz="2200" i="1" dirty="0">
                <a:solidFill>
                  <a:schemeClr val="accent1"/>
                </a:solidFill>
              </a:rPr>
              <a:t>? </a:t>
            </a:r>
            <a:r>
              <a:rPr lang="en-US" altLang="en-US" sz="2200" dirty="0">
                <a:solidFill>
                  <a:schemeClr val="tx1">
                    <a:lumMod val="75000"/>
                    <a:lumOff val="25000"/>
                  </a:schemeClr>
                </a:solidFill>
              </a:rPr>
              <a:t>(</a:t>
            </a:r>
            <a:r>
              <a:rPr lang="en-US" altLang="en-US" sz="2200" b="1" dirty="0">
                <a:solidFill>
                  <a:schemeClr val="accent1"/>
                </a:solidFill>
              </a:rPr>
              <a:t>24:11-22</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Mercy toward enemies, spiritually weak is required (</a:t>
            </a:r>
            <a:r>
              <a:rPr lang="en-US" altLang="en-US" sz="2200" b="1" dirty="0">
                <a:solidFill>
                  <a:schemeClr val="accent1"/>
                </a:solidFill>
              </a:rPr>
              <a:t>Ex. 23:4; Mt. 5:43-48</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2125802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Robbers, Murderers Among Us?</a:t>
            </a:r>
          </a:p>
        </p:txBody>
      </p:sp>
      <p:sp>
        <p:nvSpPr>
          <p:cNvPr id="9219" name="Rectangle 3"/>
          <p:cNvSpPr>
            <a:spLocks noGrp="1" noChangeArrowheads="1"/>
          </p:cNvSpPr>
          <p:nvPr>
            <p:ph idx="1"/>
          </p:nvPr>
        </p:nvSpPr>
        <p:spPr>
          <a:xfrm>
            <a:off x="76200" y="1047750"/>
            <a:ext cx="8991600" cy="4095750"/>
          </a:xfrm>
        </p:spPr>
        <p:txBody>
          <a:bodyPr>
            <a:noAutofit/>
          </a:bodyPr>
          <a:lstStyle/>
          <a:p>
            <a:pPr marL="0" indent="0">
              <a:spcBef>
                <a:spcPts val="300"/>
              </a:spcBef>
              <a:buNone/>
            </a:pPr>
            <a:r>
              <a:rPr lang="en-US" sz="2200" i="1" dirty="0">
                <a:solidFill>
                  <a:schemeClr val="accent1"/>
                </a:solidFill>
              </a:rPr>
              <a:t>Now godliness with contentment is great gain.  For we brought nothing into this world, and it is certain we can carry nothing out.  And having food and clothing, with these we shall be content.  But those </a:t>
            </a:r>
            <a:r>
              <a:rPr lang="en-US" sz="2200" b="1" i="1" dirty="0">
                <a:solidFill>
                  <a:schemeClr val="accent1"/>
                </a:solidFill>
              </a:rPr>
              <a:t>who </a:t>
            </a:r>
            <a:r>
              <a:rPr lang="en-US" sz="2200" b="1" i="1" u="sng" dirty="0">
                <a:solidFill>
                  <a:schemeClr val="accent1"/>
                </a:solidFill>
              </a:rPr>
              <a:t>desire to be rich</a:t>
            </a:r>
            <a:r>
              <a:rPr lang="en-US" sz="2200" b="1" i="1" dirty="0">
                <a:solidFill>
                  <a:schemeClr val="accent1"/>
                </a:solidFill>
              </a:rPr>
              <a:t> fall into </a:t>
            </a:r>
            <a:r>
              <a:rPr lang="en-US" sz="2200" b="1" i="1" u="sng" dirty="0">
                <a:solidFill>
                  <a:schemeClr val="accent1"/>
                </a:solidFill>
              </a:rPr>
              <a:t>temptation</a:t>
            </a:r>
            <a:r>
              <a:rPr lang="en-US" sz="2200" b="1" i="1" dirty="0">
                <a:solidFill>
                  <a:schemeClr val="accent1"/>
                </a:solidFill>
              </a:rPr>
              <a:t> and a </a:t>
            </a:r>
            <a:r>
              <a:rPr lang="en-US" sz="2200" b="1" i="1" u="sng" dirty="0">
                <a:solidFill>
                  <a:schemeClr val="accent1"/>
                </a:solidFill>
              </a:rPr>
              <a:t>snare</a:t>
            </a:r>
            <a:r>
              <a:rPr lang="en-US" sz="2200" b="1" i="1" dirty="0">
                <a:solidFill>
                  <a:schemeClr val="accent1"/>
                </a:solidFill>
              </a:rPr>
              <a:t>, and into </a:t>
            </a:r>
            <a:r>
              <a:rPr lang="en-US" sz="2200" b="1" i="1" u="sng" dirty="0">
                <a:solidFill>
                  <a:schemeClr val="accent1"/>
                </a:solidFill>
              </a:rPr>
              <a:t>many foolish and harmful lusts</a:t>
            </a:r>
            <a:r>
              <a:rPr lang="en-US" sz="2200" b="1" i="1" dirty="0">
                <a:solidFill>
                  <a:schemeClr val="accent1"/>
                </a:solidFill>
              </a:rPr>
              <a:t> which drown men in </a:t>
            </a:r>
            <a:r>
              <a:rPr lang="en-US" sz="2200" b="1" i="1" u="sng" dirty="0">
                <a:solidFill>
                  <a:schemeClr val="accent1"/>
                </a:solidFill>
              </a:rPr>
              <a:t>destruction</a:t>
            </a:r>
            <a:r>
              <a:rPr lang="en-US" sz="2200" b="1" i="1" dirty="0">
                <a:solidFill>
                  <a:schemeClr val="accent1"/>
                </a:solidFill>
              </a:rPr>
              <a:t> and </a:t>
            </a:r>
            <a:r>
              <a:rPr lang="en-US" sz="2200" b="1" i="1" u="sng" dirty="0">
                <a:solidFill>
                  <a:schemeClr val="accent1"/>
                </a:solidFill>
              </a:rPr>
              <a:t>perdition</a:t>
            </a:r>
            <a:r>
              <a:rPr lang="en-US" sz="2200" i="1" dirty="0">
                <a:solidFill>
                  <a:schemeClr val="accent1"/>
                </a:solidFill>
              </a:rPr>
              <a:t>.  For </a:t>
            </a:r>
            <a:r>
              <a:rPr lang="en-US" sz="2200" b="1" i="1" dirty="0">
                <a:solidFill>
                  <a:schemeClr val="accent1"/>
                </a:solidFill>
              </a:rPr>
              <a:t>the love of money is a </a:t>
            </a:r>
            <a:r>
              <a:rPr lang="en-US" sz="2200" b="1" i="1" u="sng" dirty="0">
                <a:solidFill>
                  <a:schemeClr val="accent1"/>
                </a:solidFill>
              </a:rPr>
              <a:t>root of all kinds of evil</a:t>
            </a:r>
            <a:r>
              <a:rPr lang="en-US" sz="2200" b="1" i="1" dirty="0">
                <a:solidFill>
                  <a:schemeClr val="accent1"/>
                </a:solidFill>
              </a:rPr>
              <a:t>, for which some have </a:t>
            </a:r>
            <a:r>
              <a:rPr lang="en-US" sz="2200" b="1" i="1" u="sng" dirty="0">
                <a:solidFill>
                  <a:schemeClr val="accent1"/>
                </a:solidFill>
              </a:rPr>
              <a:t>strayed from the faith</a:t>
            </a:r>
            <a:r>
              <a:rPr lang="en-US" sz="2200" b="1" i="1" dirty="0">
                <a:solidFill>
                  <a:schemeClr val="accent1"/>
                </a:solidFill>
              </a:rPr>
              <a:t> in their </a:t>
            </a:r>
            <a:r>
              <a:rPr lang="en-US" sz="2200" b="1" i="1" u="sng" dirty="0">
                <a:solidFill>
                  <a:schemeClr val="accent1"/>
                </a:solidFill>
              </a:rPr>
              <a:t>greediness</a:t>
            </a:r>
            <a:r>
              <a:rPr lang="en-US" sz="2200" b="1" i="1" dirty="0">
                <a:solidFill>
                  <a:schemeClr val="accent1"/>
                </a:solidFill>
              </a:rPr>
              <a:t>, and </a:t>
            </a:r>
            <a:r>
              <a:rPr lang="en-US" sz="2200" b="1" i="1" u="sng" dirty="0">
                <a:solidFill>
                  <a:schemeClr val="accent1"/>
                </a:solidFill>
              </a:rPr>
              <a:t>pierced themselves through</a:t>
            </a:r>
            <a:r>
              <a:rPr lang="en-US" sz="2200" b="1" i="1" dirty="0">
                <a:solidFill>
                  <a:schemeClr val="accent1"/>
                </a:solidFill>
              </a:rPr>
              <a:t> with many sorrows</a:t>
            </a:r>
            <a:r>
              <a:rPr lang="en-US" sz="2200" i="1" dirty="0">
                <a:solidFill>
                  <a:schemeClr val="accent1"/>
                </a:solidFill>
              </a:rPr>
              <a:t>. … Command those who are rich in this present age not to be haughty, nor to trust in uncertain riches but in the living God, who gives us richly all things to enjoy.  Let them do good, that they be rich in good works, ready to give, willing to share, storing up for themselves a good foundation for the time to come, that they may lay hold on eternal life. </a:t>
            </a:r>
            <a:r>
              <a:rPr lang="en-US" sz="2200" dirty="0"/>
              <a:t>(</a:t>
            </a:r>
            <a:r>
              <a:rPr lang="en-US" sz="2200" b="1" dirty="0">
                <a:solidFill>
                  <a:schemeClr val="accent1"/>
                </a:solidFill>
              </a:rPr>
              <a:t>1 Timothy 6:6-10, 17-19</a:t>
            </a:r>
            <a:r>
              <a:rPr lang="en-US" sz="2200" dirty="0"/>
              <a:t>)</a:t>
            </a:r>
          </a:p>
        </p:txBody>
      </p:sp>
    </p:spTree>
    <p:extLst>
      <p:ext uri="{BB962C8B-B14F-4D97-AF65-F5344CB8AC3E}">
        <p14:creationId xmlns:p14="http://schemas.microsoft.com/office/powerpoint/2010/main" val="2766849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Preserving Truth</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0"/>
              </a:spcBef>
              <a:buFont typeface="+mj-lt"/>
              <a:buAutoNum type="arabicPeriod" startAt="18"/>
            </a:pPr>
            <a:r>
              <a:rPr lang="en-US" sz="2200" dirty="0"/>
              <a:t>What distinction does God make between kinds of </a:t>
            </a:r>
            <a:r>
              <a:rPr lang="en-US" sz="2200" i="1" dirty="0">
                <a:solidFill>
                  <a:schemeClr val="accent1"/>
                </a:solidFill>
              </a:rPr>
              <a:t>“knowledge”</a:t>
            </a:r>
            <a:r>
              <a:rPr lang="en-US" sz="2200" dirty="0"/>
              <a:t> and </a:t>
            </a:r>
            <a:r>
              <a:rPr lang="en-US" sz="2200" i="1" dirty="0">
                <a:solidFill>
                  <a:schemeClr val="accent1"/>
                </a:solidFill>
              </a:rPr>
              <a:t>“words”</a:t>
            </a:r>
            <a:r>
              <a:rPr lang="en-US" sz="2200" dirty="0"/>
              <a:t> (</a:t>
            </a:r>
            <a:r>
              <a:rPr lang="en-US" sz="2200" b="1" dirty="0">
                <a:solidFill>
                  <a:schemeClr val="accent1"/>
                </a:solidFill>
              </a:rPr>
              <a:t>22:12</a:t>
            </a:r>
            <a:r>
              <a:rPr lang="en-US" sz="2200" dirty="0"/>
              <a:t>)?  What other passages speak of God’s similar intervention?</a:t>
            </a:r>
          </a:p>
          <a:p>
            <a:pPr marL="0" indent="0">
              <a:spcBef>
                <a:spcPts val="0"/>
              </a:spcBef>
              <a:buNone/>
            </a:pPr>
            <a:r>
              <a:rPr lang="en-US" sz="2200" i="1" dirty="0">
                <a:solidFill>
                  <a:schemeClr val="accent1"/>
                </a:solidFill>
              </a:rPr>
              <a:t>The </a:t>
            </a:r>
            <a:r>
              <a:rPr lang="en-US" sz="2200" b="1" i="1" dirty="0">
                <a:solidFill>
                  <a:schemeClr val="accent1"/>
                </a:solidFill>
              </a:rPr>
              <a:t>eyes of the LORD </a:t>
            </a:r>
            <a:r>
              <a:rPr lang="en-US" sz="2200" b="1" i="1" u="sng" dirty="0">
                <a:solidFill>
                  <a:schemeClr val="accent1"/>
                </a:solidFill>
              </a:rPr>
              <a:t>preserve knowledge</a:t>
            </a:r>
            <a:r>
              <a:rPr lang="en-US" sz="2200" i="1" dirty="0">
                <a:solidFill>
                  <a:schemeClr val="accent1"/>
                </a:solidFill>
              </a:rPr>
              <a:t>, But He </a:t>
            </a:r>
            <a:r>
              <a:rPr lang="en-US" sz="2200" b="1" i="1" u="sng" dirty="0">
                <a:solidFill>
                  <a:schemeClr val="accent1"/>
                </a:solidFill>
              </a:rPr>
              <a:t>overthrows</a:t>
            </a:r>
            <a:r>
              <a:rPr lang="en-US" sz="2200" b="1" i="1" dirty="0">
                <a:solidFill>
                  <a:schemeClr val="accent1"/>
                </a:solidFill>
              </a:rPr>
              <a:t> the words of the </a:t>
            </a:r>
            <a:r>
              <a:rPr lang="en-US" sz="2200" b="1" i="1" u="sng" dirty="0">
                <a:solidFill>
                  <a:schemeClr val="accent1"/>
                </a:solidFill>
              </a:rPr>
              <a:t>faithless</a:t>
            </a:r>
            <a:r>
              <a:rPr lang="en-US" sz="2200" i="1" dirty="0">
                <a:solidFill>
                  <a:schemeClr val="accent1"/>
                </a:solidFill>
              </a:rPr>
              <a:t>. </a:t>
            </a:r>
            <a:r>
              <a:rPr lang="en-US" sz="2200" dirty="0"/>
              <a:t>(</a:t>
            </a:r>
            <a:r>
              <a:rPr lang="en-US" sz="2200" b="1" dirty="0">
                <a:solidFill>
                  <a:schemeClr val="accent1"/>
                </a:solidFill>
              </a:rPr>
              <a:t>22:12</a:t>
            </a:r>
            <a:r>
              <a:rPr lang="en-US" sz="2200" dirty="0"/>
              <a:t>)</a:t>
            </a:r>
          </a:p>
          <a:p>
            <a:pPr>
              <a:spcBef>
                <a:spcPts val="0"/>
              </a:spcBef>
            </a:pPr>
            <a:r>
              <a:rPr lang="en-US" altLang="en-US" sz="2200" dirty="0">
                <a:solidFill>
                  <a:schemeClr val="tx1">
                    <a:lumMod val="75000"/>
                    <a:lumOff val="25000"/>
                  </a:schemeClr>
                </a:solidFill>
              </a:rPr>
              <a:t>God protects, preserves the ultimate source of knowledge (</a:t>
            </a:r>
            <a:r>
              <a:rPr lang="en-US" altLang="en-US" sz="2200" b="1" dirty="0">
                <a:solidFill>
                  <a:schemeClr val="accent1"/>
                </a:solidFill>
              </a:rPr>
              <a:t>1 Peter 1:23-25</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God wills and has determined to highlight the falseness, emptiness of lies and error (</a:t>
            </a:r>
            <a:r>
              <a:rPr lang="en-US" altLang="en-US" sz="2200" b="1" dirty="0">
                <a:solidFill>
                  <a:schemeClr val="accent1"/>
                </a:solidFill>
              </a:rPr>
              <a:t>Exodus 11:7</a:t>
            </a:r>
            <a:r>
              <a:rPr lang="en-US" altLang="en-US" sz="2200" dirty="0">
                <a:solidFill>
                  <a:schemeClr val="tx1">
                    <a:lumMod val="75000"/>
                    <a:lumOff val="25000"/>
                  </a:schemeClr>
                </a:solidFill>
              </a:rPr>
              <a:t>).</a:t>
            </a:r>
          </a:p>
          <a:p>
            <a:pPr marL="0" indent="0">
              <a:spcBef>
                <a:spcPts val="0"/>
              </a:spcBef>
              <a:buNone/>
            </a:pPr>
            <a:r>
              <a:rPr lang="en-US" altLang="en-US" sz="2200" i="1" dirty="0">
                <a:solidFill>
                  <a:schemeClr val="accent1"/>
                </a:solidFill>
              </a:rPr>
              <a:t>Now as </a:t>
            </a:r>
            <a:r>
              <a:rPr lang="en-US" altLang="en-US" sz="2200" i="1" dirty="0" err="1">
                <a:solidFill>
                  <a:schemeClr val="accent1"/>
                </a:solidFill>
              </a:rPr>
              <a:t>Jannes</a:t>
            </a:r>
            <a:r>
              <a:rPr lang="en-US" altLang="en-US" sz="2200" i="1" dirty="0">
                <a:solidFill>
                  <a:schemeClr val="accent1"/>
                </a:solidFill>
              </a:rPr>
              <a:t> and </a:t>
            </a:r>
            <a:r>
              <a:rPr lang="en-US" altLang="en-US" sz="2200" i="1" dirty="0" err="1">
                <a:solidFill>
                  <a:schemeClr val="accent1"/>
                </a:solidFill>
              </a:rPr>
              <a:t>Jambres</a:t>
            </a:r>
            <a:r>
              <a:rPr lang="en-US" altLang="en-US" sz="2200" i="1" dirty="0">
                <a:solidFill>
                  <a:schemeClr val="accent1"/>
                </a:solidFill>
              </a:rPr>
              <a:t> </a:t>
            </a:r>
            <a:r>
              <a:rPr lang="en-US" altLang="en-US" sz="2200" b="1" i="1" dirty="0">
                <a:solidFill>
                  <a:schemeClr val="accent1"/>
                </a:solidFill>
              </a:rPr>
              <a:t>resisted Moses, so do these also </a:t>
            </a:r>
            <a:r>
              <a:rPr lang="en-US" altLang="en-US" sz="2200" b="1" i="1" u="sng" dirty="0">
                <a:solidFill>
                  <a:schemeClr val="accent1"/>
                </a:solidFill>
              </a:rPr>
              <a:t>resist the truth</a:t>
            </a:r>
            <a:r>
              <a:rPr lang="en-US" altLang="en-US" sz="2200" i="1" dirty="0">
                <a:solidFill>
                  <a:schemeClr val="accent1"/>
                </a:solidFill>
              </a:rPr>
              <a:t>: men of corrupt minds, disapproved concerning the faith; but they will progress no further, for </a:t>
            </a:r>
            <a:r>
              <a:rPr lang="en-US" altLang="en-US" sz="2200" b="1" i="1" dirty="0">
                <a:solidFill>
                  <a:schemeClr val="accent1"/>
                </a:solidFill>
              </a:rPr>
              <a:t>their folly will be </a:t>
            </a:r>
            <a:r>
              <a:rPr lang="en-US" altLang="en-US" sz="2200" b="1" i="1" u="sng" dirty="0">
                <a:solidFill>
                  <a:schemeClr val="accent1"/>
                </a:solidFill>
              </a:rPr>
              <a:t>manifest to all</a:t>
            </a:r>
            <a:r>
              <a:rPr lang="en-US" altLang="en-US" sz="2200" i="1" dirty="0">
                <a:solidFill>
                  <a:schemeClr val="accent1"/>
                </a:solidFill>
              </a:rPr>
              <a:t>, as theirs also was.</a:t>
            </a:r>
            <a:r>
              <a:rPr lang="en-US" altLang="en-US" sz="2200" dirty="0">
                <a:solidFill>
                  <a:schemeClr val="tx1">
                    <a:lumMod val="75000"/>
                    <a:lumOff val="25000"/>
                  </a:schemeClr>
                </a:solidFill>
              </a:rPr>
              <a:t>(</a:t>
            </a:r>
            <a:r>
              <a:rPr lang="en-US" altLang="en-US" sz="2200" b="1" dirty="0">
                <a:solidFill>
                  <a:schemeClr val="accent1"/>
                </a:solidFill>
              </a:rPr>
              <a:t>2 Timothy 3:8-9</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3293541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Effect transition="in" filter="fade">
                                      <p:cBhvr>
                                        <p:cTn id="16" dur="500"/>
                                        <p:tgtEl>
                                          <p:spTgt spid="9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Preserving Truth</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0"/>
              </a:spcBef>
              <a:buFont typeface="+mj-lt"/>
              <a:buAutoNum type="arabicPeriod" startAt="18"/>
            </a:pPr>
            <a:r>
              <a:rPr lang="en-US" sz="2200" dirty="0"/>
              <a:t>What distinction does God make between kinds of </a:t>
            </a:r>
            <a:r>
              <a:rPr lang="en-US" sz="2200" i="1" dirty="0">
                <a:solidFill>
                  <a:schemeClr val="accent1"/>
                </a:solidFill>
              </a:rPr>
              <a:t>“knowledge”</a:t>
            </a:r>
            <a:r>
              <a:rPr lang="en-US" sz="2200" dirty="0"/>
              <a:t> and </a:t>
            </a:r>
            <a:r>
              <a:rPr lang="en-US" sz="2200" i="1" dirty="0">
                <a:solidFill>
                  <a:schemeClr val="accent1"/>
                </a:solidFill>
              </a:rPr>
              <a:t>“words”</a:t>
            </a:r>
            <a:r>
              <a:rPr lang="en-US" sz="2200" dirty="0"/>
              <a:t> (</a:t>
            </a:r>
            <a:r>
              <a:rPr lang="en-US" sz="2200" b="1" dirty="0">
                <a:solidFill>
                  <a:schemeClr val="accent1"/>
                </a:solidFill>
              </a:rPr>
              <a:t>22:12</a:t>
            </a:r>
            <a:r>
              <a:rPr lang="en-US" sz="2200" dirty="0"/>
              <a:t>)?  What other passages speak of God’s similar intervention?</a:t>
            </a:r>
          </a:p>
          <a:p>
            <a:pPr marL="0" indent="0">
              <a:spcBef>
                <a:spcPts val="0"/>
              </a:spcBef>
              <a:buNone/>
            </a:pPr>
            <a:r>
              <a:rPr lang="en-US" sz="2200" i="1" dirty="0">
                <a:solidFill>
                  <a:schemeClr val="accent1"/>
                </a:solidFill>
              </a:rPr>
              <a:t>The </a:t>
            </a:r>
            <a:r>
              <a:rPr lang="en-US" sz="2200" b="1" i="1" dirty="0">
                <a:solidFill>
                  <a:schemeClr val="accent1"/>
                </a:solidFill>
              </a:rPr>
              <a:t>eyes of the LORD </a:t>
            </a:r>
            <a:r>
              <a:rPr lang="en-US" sz="2200" b="1" i="1" u="sng" dirty="0">
                <a:solidFill>
                  <a:schemeClr val="accent1"/>
                </a:solidFill>
              </a:rPr>
              <a:t>preserve knowledge</a:t>
            </a:r>
            <a:r>
              <a:rPr lang="en-US" sz="2200" i="1" dirty="0">
                <a:solidFill>
                  <a:schemeClr val="accent1"/>
                </a:solidFill>
              </a:rPr>
              <a:t>, But He </a:t>
            </a:r>
            <a:r>
              <a:rPr lang="en-US" sz="2200" b="1" i="1" u="sng" dirty="0">
                <a:solidFill>
                  <a:schemeClr val="accent1"/>
                </a:solidFill>
              </a:rPr>
              <a:t>overthrows</a:t>
            </a:r>
            <a:r>
              <a:rPr lang="en-US" sz="2200" b="1" i="1" dirty="0">
                <a:solidFill>
                  <a:schemeClr val="accent1"/>
                </a:solidFill>
              </a:rPr>
              <a:t> the words of the </a:t>
            </a:r>
            <a:r>
              <a:rPr lang="en-US" sz="2200" b="1" i="1" u="sng" dirty="0">
                <a:solidFill>
                  <a:schemeClr val="accent1"/>
                </a:solidFill>
              </a:rPr>
              <a:t>faithless</a:t>
            </a:r>
            <a:r>
              <a:rPr lang="en-US" sz="2200" i="1" dirty="0">
                <a:solidFill>
                  <a:schemeClr val="accent1"/>
                </a:solidFill>
              </a:rPr>
              <a:t>. </a:t>
            </a:r>
            <a:r>
              <a:rPr lang="en-US" sz="2200" dirty="0"/>
              <a:t>(</a:t>
            </a:r>
            <a:r>
              <a:rPr lang="en-US" sz="2200" b="1" dirty="0">
                <a:solidFill>
                  <a:schemeClr val="accent1"/>
                </a:solidFill>
              </a:rPr>
              <a:t>22:12</a:t>
            </a:r>
            <a:r>
              <a:rPr lang="en-US" sz="2200" dirty="0"/>
              <a:t>)</a:t>
            </a:r>
          </a:p>
          <a:p>
            <a:pPr>
              <a:spcBef>
                <a:spcPts val="0"/>
              </a:spcBef>
            </a:pPr>
            <a:r>
              <a:rPr lang="en-US" altLang="en-US" sz="2200" dirty="0">
                <a:solidFill>
                  <a:schemeClr val="tx1">
                    <a:lumMod val="75000"/>
                    <a:lumOff val="25000"/>
                  </a:schemeClr>
                </a:solidFill>
              </a:rPr>
              <a:t>God protects, preserves the ultimate source of knowledge (</a:t>
            </a:r>
            <a:r>
              <a:rPr lang="en-US" altLang="en-US" sz="2200" b="1" dirty="0">
                <a:solidFill>
                  <a:schemeClr val="accent1"/>
                </a:solidFill>
              </a:rPr>
              <a:t>1 Peter 1:23-25</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God wills and has determined to highlight the falseness, emptiness of lies and error (</a:t>
            </a:r>
            <a:r>
              <a:rPr lang="en-US" altLang="en-US" sz="2200" b="1" dirty="0">
                <a:solidFill>
                  <a:schemeClr val="accent1"/>
                </a:solidFill>
              </a:rPr>
              <a:t>Exodus 11:7</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Elders and evangelists are especially appointed to this task (</a:t>
            </a:r>
            <a:r>
              <a:rPr lang="en-US" altLang="en-US" sz="2200" b="1" dirty="0">
                <a:solidFill>
                  <a:schemeClr val="accent1"/>
                </a:solidFill>
              </a:rPr>
              <a:t>Titus 1:9-13</a:t>
            </a:r>
            <a:r>
              <a:rPr lang="en-US" altLang="en-US" sz="2200" dirty="0">
                <a:solidFill>
                  <a:schemeClr val="tx1">
                    <a:lumMod val="75000"/>
                    <a:lumOff val="25000"/>
                  </a:schemeClr>
                </a:solidFill>
              </a:rPr>
              <a:t>), although all have responsibility.</a:t>
            </a:r>
          </a:p>
        </p:txBody>
      </p:sp>
    </p:spTree>
    <p:extLst>
      <p:ext uri="{BB962C8B-B14F-4D97-AF65-F5344CB8AC3E}">
        <p14:creationId xmlns:p14="http://schemas.microsoft.com/office/powerpoint/2010/main" val="1432517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animEffect transition="in" filter="fade">
                                      <p:cBhvr>
                                        <p:cTn id="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Wisdom and Folly</a:t>
            </a:r>
          </a:p>
        </p:txBody>
      </p:sp>
      <p:sp>
        <p:nvSpPr>
          <p:cNvPr id="5" name="Text Placeholder 4"/>
          <p:cNvSpPr>
            <a:spLocks noGrp="1"/>
          </p:cNvSpPr>
          <p:nvPr>
            <p:ph type="body" idx="1"/>
          </p:nvPr>
        </p:nvSpPr>
        <p:spPr>
          <a:xfrm>
            <a:off x="762000" y="4324350"/>
            <a:ext cx="7543800" cy="819150"/>
          </a:xfrm>
        </p:spPr>
        <p:txBody>
          <a:bodyPr>
            <a:noAutofit/>
          </a:bodyPr>
          <a:lstStyle/>
          <a:p>
            <a:pPr marL="628650" indent="-628650"/>
            <a:r>
              <a:rPr lang="en-US" sz="1200" b="1" i="1" dirty="0"/>
              <a:t>Verses:</a:t>
            </a:r>
            <a:r>
              <a:rPr lang="en-US" sz="1200" b="1" dirty="0"/>
              <a:t>	10:8, 17; 11:14, 30; 12:1, 15-16, 23; 13:1, 13-16, 20; 14:1, 6-8, 18, 24, 33; 15:7, 21-22, 24; 16:16, 21-24; 17:10, 12, 16, 24; 18:2-4, 15; 19:8, 20, 25, 27, 29; 20:5, 15, 18; 21:11, 16, 22; 22:3, 17-21; 23:9, 12, 23; 24:3-7, 13-14; 26:3-12; 27:3, 12, 22; 28:26</a:t>
            </a:r>
            <a:endParaRPr lang="en-US" sz="1200" b="1" i="1" dirty="0"/>
          </a:p>
        </p:txBody>
      </p:sp>
    </p:spTree>
    <p:extLst>
      <p:ext uri="{BB962C8B-B14F-4D97-AF65-F5344CB8AC3E}">
        <p14:creationId xmlns:p14="http://schemas.microsoft.com/office/powerpoint/2010/main" val="34523906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Foresight</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0"/>
              </a:spcBef>
              <a:buFont typeface="+mj-lt"/>
              <a:buAutoNum type="arabicPeriod"/>
            </a:pPr>
            <a:r>
              <a:rPr lang="en-US" sz="2200" dirty="0"/>
              <a:t>What fundamental behavior of the wise preserves them (</a:t>
            </a:r>
            <a:r>
              <a:rPr lang="en-US" sz="2200" b="1" dirty="0">
                <a:solidFill>
                  <a:schemeClr val="accent1"/>
                </a:solidFill>
              </a:rPr>
              <a:t>21:16; 22:3; 27:12</a:t>
            </a:r>
            <a:r>
              <a:rPr lang="en-US" sz="2200" dirty="0"/>
              <a:t>)?</a:t>
            </a:r>
          </a:p>
          <a:p>
            <a:pPr marL="0" lvl="0" indent="0">
              <a:spcBef>
                <a:spcPts val="0"/>
              </a:spcBef>
              <a:buNone/>
            </a:pPr>
            <a:r>
              <a:rPr lang="en-US" sz="2200" i="1" dirty="0">
                <a:solidFill>
                  <a:schemeClr val="accent1"/>
                </a:solidFill>
              </a:rPr>
              <a:t>A </a:t>
            </a:r>
            <a:r>
              <a:rPr lang="en-US" sz="2200" b="1" i="1" dirty="0">
                <a:solidFill>
                  <a:schemeClr val="accent1"/>
                </a:solidFill>
              </a:rPr>
              <a:t>prudent</a:t>
            </a:r>
            <a:r>
              <a:rPr lang="en-US" sz="2200" i="1" dirty="0">
                <a:solidFill>
                  <a:schemeClr val="accent1"/>
                </a:solidFill>
              </a:rPr>
              <a:t> man </a:t>
            </a:r>
            <a:r>
              <a:rPr lang="en-US" sz="2200" b="1" i="1" dirty="0">
                <a:solidFill>
                  <a:schemeClr val="accent1"/>
                </a:solidFill>
              </a:rPr>
              <a:t>f</a:t>
            </a:r>
            <a:r>
              <a:rPr lang="en-US" sz="2200" b="1" i="1" u="sng" dirty="0">
                <a:solidFill>
                  <a:schemeClr val="accent1"/>
                </a:solidFill>
              </a:rPr>
              <a:t>oresees evil</a:t>
            </a:r>
            <a:r>
              <a:rPr lang="en-US" sz="2200" b="1" i="1" dirty="0">
                <a:solidFill>
                  <a:schemeClr val="accent1"/>
                </a:solidFill>
              </a:rPr>
              <a:t> and </a:t>
            </a:r>
            <a:r>
              <a:rPr lang="en-US" sz="2200" b="1" i="1" u="sng" dirty="0">
                <a:solidFill>
                  <a:schemeClr val="accent1"/>
                </a:solidFill>
              </a:rPr>
              <a:t>hides himself</a:t>
            </a:r>
            <a:r>
              <a:rPr lang="en-US" sz="2200" i="1" dirty="0">
                <a:solidFill>
                  <a:schemeClr val="accent1"/>
                </a:solidFill>
              </a:rPr>
              <a:t>, But </a:t>
            </a:r>
            <a:r>
              <a:rPr lang="en-US" sz="2200" b="1" i="1" dirty="0">
                <a:solidFill>
                  <a:schemeClr val="accent1"/>
                </a:solidFill>
              </a:rPr>
              <a:t>the simple </a:t>
            </a:r>
            <a:r>
              <a:rPr lang="en-US" sz="2200" b="1" i="1" u="sng" dirty="0">
                <a:solidFill>
                  <a:schemeClr val="accent1"/>
                </a:solidFill>
              </a:rPr>
              <a:t>pass on</a:t>
            </a:r>
            <a:r>
              <a:rPr lang="en-US" sz="2200" b="1" i="1" dirty="0">
                <a:solidFill>
                  <a:schemeClr val="accent1"/>
                </a:solidFill>
              </a:rPr>
              <a:t> and are </a:t>
            </a:r>
            <a:r>
              <a:rPr lang="en-US" sz="2200" b="1" i="1" u="sng" dirty="0">
                <a:solidFill>
                  <a:schemeClr val="accent1"/>
                </a:solidFill>
              </a:rPr>
              <a:t>punished</a:t>
            </a:r>
            <a:r>
              <a:rPr lang="en-US" sz="2200" i="1" dirty="0">
                <a:solidFill>
                  <a:schemeClr val="accent1"/>
                </a:solidFill>
              </a:rPr>
              <a:t>. </a:t>
            </a:r>
            <a:r>
              <a:rPr lang="en-US" sz="2200" dirty="0"/>
              <a:t>(</a:t>
            </a:r>
            <a:r>
              <a:rPr lang="en-US" sz="2200" b="1" dirty="0">
                <a:solidFill>
                  <a:schemeClr val="accent1"/>
                </a:solidFill>
              </a:rPr>
              <a:t>22:3</a:t>
            </a:r>
            <a:r>
              <a:rPr lang="en-US" sz="2200" dirty="0"/>
              <a:t>; </a:t>
            </a:r>
            <a:r>
              <a:rPr lang="en-US" sz="2200" b="1" dirty="0">
                <a:solidFill>
                  <a:schemeClr val="accent1"/>
                </a:solidFill>
              </a:rPr>
              <a:t>27:12</a:t>
            </a:r>
            <a:r>
              <a:rPr lang="en-US" sz="2200" dirty="0"/>
              <a:t>)</a:t>
            </a:r>
          </a:p>
          <a:p>
            <a:pPr marL="0" lvl="0" indent="0">
              <a:spcBef>
                <a:spcPts val="0"/>
              </a:spcBef>
              <a:buNone/>
            </a:pPr>
            <a:r>
              <a:rPr lang="en-US" altLang="en-US" sz="2200" i="1" dirty="0">
                <a:solidFill>
                  <a:schemeClr val="accent1"/>
                </a:solidFill>
              </a:rPr>
              <a:t>A man who </a:t>
            </a:r>
            <a:r>
              <a:rPr lang="en-US" altLang="en-US" sz="2200" b="1" i="1" u="sng" dirty="0">
                <a:solidFill>
                  <a:schemeClr val="accent1"/>
                </a:solidFill>
              </a:rPr>
              <a:t>wanders</a:t>
            </a:r>
            <a:r>
              <a:rPr lang="en-US" altLang="en-US" sz="2200" b="1" i="1" dirty="0">
                <a:solidFill>
                  <a:schemeClr val="accent1"/>
                </a:solidFill>
              </a:rPr>
              <a:t> from the way of understanding </a:t>
            </a:r>
            <a:r>
              <a:rPr lang="en-US" altLang="en-US" sz="2200" i="1" dirty="0">
                <a:solidFill>
                  <a:schemeClr val="accent1"/>
                </a:solidFill>
              </a:rPr>
              <a:t>Will </a:t>
            </a:r>
            <a:r>
              <a:rPr lang="en-US" altLang="en-US" sz="2200" b="1" i="1" dirty="0">
                <a:solidFill>
                  <a:schemeClr val="accent1"/>
                </a:solidFill>
              </a:rPr>
              <a:t>rest in the </a:t>
            </a:r>
            <a:r>
              <a:rPr lang="en-US" altLang="en-US" sz="2200" b="1" i="1" u="sng" dirty="0">
                <a:solidFill>
                  <a:schemeClr val="accent1"/>
                </a:solidFill>
              </a:rPr>
              <a:t>assembly of the dead</a:t>
            </a:r>
            <a:r>
              <a:rPr lang="en-US" altLang="en-US" sz="2200" i="1" dirty="0">
                <a:solidFill>
                  <a:schemeClr val="accent1"/>
                </a:solidFill>
              </a:rPr>
              <a:t>. </a:t>
            </a:r>
            <a:r>
              <a:rPr lang="en-US" altLang="en-US" sz="2200" dirty="0">
                <a:solidFill>
                  <a:schemeClr val="tx1">
                    <a:lumMod val="75000"/>
                    <a:lumOff val="25000"/>
                  </a:schemeClr>
                </a:solidFill>
              </a:rPr>
              <a:t>(</a:t>
            </a:r>
            <a:r>
              <a:rPr lang="en-US" altLang="en-US" sz="2200" b="1" dirty="0">
                <a:solidFill>
                  <a:schemeClr val="accent1"/>
                </a:solidFill>
              </a:rPr>
              <a:t>21:16</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Wisdom </a:t>
            </a:r>
            <a:r>
              <a:rPr lang="en-US" altLang="en-US" sz="2200" b="1" i="1" dirty="0">
                <a:solidFill>
                  <a:schemeClr val="tx1">
                    <a:lumMod val="75000"/>
                    <a:lumOff val="25000"/>
                  </a:schemeClr>
                </a:solidFill>
              </a:rPr>
              <a:t>is</a:t>
            </a:r>
            <a:r>
              <a:rPr lang="en-US" altLang="en-US" sz="2200" dirty="0">
                <a:solidFill>
                  <a:schemeClr val="tx1">
                    <a:lumMod val="75000"/>
                    <a:lumOff val="25000"/>
                  </a:schemeClr>
                </a:solidFill>
              </a:rPr>
              <a:t> foresight – understanding, foreseeing the end from the beginning.</a:t>
            </a:r>
          </a:p>
          <a:p>
            <a:pPr>
              <a:spcBef>
                <a:spcPts val="0"/>
              </a:spcBef>
            </a:pPr>
            <a:r>
              <a:rPr lang="en-US" altLang="en-US" sz="2200" dirty="0">
                <a:solidFill>
                  <a:schemeClr val="tx1">
                    <a:lumMod val="75000"/>
                    <a:lumOff val="25000"/>
                  </a:schemeClr>
                </a:solidFill>
              </a:rPr>
              <a:t>Are you </a:t>
            </a:r>
            <a:r>
              <a:rPr lang="en-US" altLang="en-US" sz="2200" b="1" i="1" dirty="0">
                <a:solidFill>
                  <a:schemeClr val="tx1">
                    <a:lumMod val="75000"/>
                    <a:lumOff val="25000"/>
                  </a:schemeClr>
                </a:solidFill>
              </a:rPr>
              <a:t>deliberately</a:t>
            </a:r>
            <a:r>
              <a:rPr lang="en-US" altLang="en-US" sz="2200" dirty="0">
                <a:solidFill>
                  <a:schemeClr val="tx1">
                    <a:lumMod val="75000"/>
                    <a:lumOff val="25000"/>
                  </a:schemeClr>
                </a:solidFill>
              </a:rPr>
              <a:t> looking down the road, trying to understand consequences of decisions – not </a:t>
            </a:r>
            <a:r>
              <a:rPr lang="en-US" altLang="en-US" sz="2200" i="1" dirty="0">
                <a:solidFill>
                  <a:schemeClr val="accent1"/>
                </a:solidFill>
              </a:rPr>
              <a:t>“wandering”</a:t>
            </a:r>
            <a:r>
              <a:rPr lang="en-US" altLang="en-US" sz="2200" dirty="0">
                <a:solidFill>
                  <a:schemeClr val="tx1">
                    <a:lumMod val="75000"/>
                    <a:lumOff val="25000"/>
                  </a:schemeClr>
                </a:solidFill>
              </a:rPr>
              <a:t> aimlessly without thought?</a:t>
            </a:r>
          </a:p>
          <a:p>
            <a:pPr>
              <a:spcBef>
                <a:spcPts val="0"/>
              </a:spcBef>
            </a:pPr>
            <a:r>
              <a:rPr lang="en-US" altLang="en-US" sz="2200" dirty="0">
                <a:solidFill>
                  <a:schemeClr val="tx1">
                    <a:lumMod val="75000"/>
                    <a:lumOff val="25000"/>
                  </a:schemeClr>
                </a:solidFill>
              </a:rPr>
              <a:t>Are you listening to others who have already been down that road?</a:t>
            </a:r>
          </a:p>
          <a:p>
            <a:pPr>
              <a:spcBef>
                <a:spcPts val="0"/>
              </a:spcBef>
            </a:pPr>
            <a:r>
              <a:rPr lang="en-US" altLang="en-US" sz="2200" dirty="0">
                <a:solidFill>
                  <a:schemeClr val="tx1">
                    <a:lumMod val="75000"/>
                    <a:lumOff val="25000"/>
                  </a:schemeClr>
                </a:solidFill>
              </a:rPr>
              <a:t>Have you heard God’s Word, foreseen evil, and </a:t>
            </a:r>
            <a:r>
              <a:rPr lang="en-US" altLang="en-US" sz="2200" i="1" dirty="0">
                <a:solidFill>
                  <a:schemeClr val="accent1"/>
                </a:solidFill>
              </a:rPr>
              <a:t>“passed on”</a:t>
            </a:r>
            <a:r>
              <a:rPr lang="en-US" altLang="en-US" sz="2200" dirty="0">
                <a:solidFill>
                  <a:schemeClr val="tx1">
                    <a:lumMod val="75000"/>
                    <a:lumOff val="25000"/>
                  </a:schemeClr>
                </a:solidFill>
              </a:rPr>
              <a:t> (</a:t>
            </a:r>
            <a:r>
              <a:rPr lang="en-US" altLang="en-US" sz="2200" b="1" dirty="0">
                <a:solidFill>
                  <a:schemeClr val="accent1"/>
                </a:solidFill>
              </a:rPr>
              <a:t>Jms.1:19-24</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Have you </a:t>
            </a:r>
            <a:r>
              <a:rPr lang="en-US" altLang="en-US" sz="2200" i="1" dirty="0">
                <a:solidFill>
                  <a:schemeClr val="accent1"/>
                </a:solidFill>
              </a:rPr>
              <a:t>“hidden yourself”</a:t>
            </a:r>
            <a:r>
              <a:rPr lang="en-US" altLang="en-US" sz="2200" dirty="0">
                <a:solidFill>
                  <a:schemeClr val="accent1"/>
                </a:solidFill>
              </a:rPr>
              <a:t> </a:t>
            </a:r>
            <a:r>
              <a:rPr lang="en-US" altLang="en-US" sz="2200" dirty="0">
                <a:solidFill>
                  <a:schemeClr val="tx1">
                    <a:lumMod val="75000"/>
                    <a:lumOff val="25000"/>
                  </a:schemeClr>
                </a:solidFill>
              </a:rPr>
              <a:t>from evil once or twice, and then stopped?</a:t>
            </a:r>
          </a:p>
        </p:txBody>
      </p:sp>
    </p:spTree>
    <p:extLst>
      <p:ext uri="{BB962C8B-B14F-4D97-AF65-F5344CB8AC3E}">
        <p14:creationId xmlns:p14="http://schemas.microsoft.com/office/powerpoint/2010/main" val="1899159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fade">
                                      <p:cBhvr>
                                        <p:cTn id="22" dur="500"/>
                                        <p:tgtEl>
                                          <p:spTgt spid="1024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500"/>
                                        <p:tgtEl>
                                          <p:spTgt spid="92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219">
                                            <p:txEl>
                                              <p:pRg st="6" end="6"/>
                                            </p:txEl>
                                          </p:spTgt>
                                        </p:tgtEl>
                                        <p:attrNameLst>
                                          <p:attrName>style.visibility</p:attrName>
                                        </p:attrNameLst>
                                      </p:cBhvr>
                                      <p:to>
                                        <p:strVal val="visible"/>
                                      </p:to>
                                    </p:set>
                                    <p:animEffect transition="in" filter="fade">
                                      <p:cBhvr>
                                        <p:cTn id="41" dur="500"/>
                                        <p:tgtEl>
                                          <p:spTgt spid="921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219">
                                            <p:txEl>
                                              <p:pRg st="7" end="7"/>
                                            </p:txEl>
                                          </p:spTgt>
                                        </p:tgtEl>
                                        <p:attrNameLst>
                                          <p:attrName>style.visibility</p:attrName>
                                        </p:attrNameLst>
                                      </p:cBhvr>
                                      <p:to>
                                        <p:strVal val="visible"/>
                                      </p:to>
                                    </p:set>
                                    <p:animEffect transition="in" filter="fade">
                                      <p:cBhvr>
                                        <p:cTn id="46"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Seeking Correction</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0"/>
              </a:spcBef>
              <a:buFont typeface="+mj-lt"/>
              <a:buAutoNum type="arabicPeriod" startAt="2"/>
            </a:pPr>
            <a:r>
              <a:rPr lang="en-US" sz="2200" dirty="0"/>
              <a:t>What fates await those who receive instruction versus those resistant to it (</a:t>
            </a:r>
            <a:r>
              <a:rPr lang="en-US" sz="2200" b="1" dirty="0">
                <a:solidFill>
                  <a:schemeClr val="accent1"/>
                </a:solidFill>
              </a:rPr>
              <a:t>10:8, 17; 12:1; 13:13-15; 14:18, 24; 16:21; 17:10; 19:20, 25, 27, 29; 21:11; 26:3, 10</a:t>
            </a:r>
            <a:r>
              <a:rPr lang="en-US" sz="2200" dirty="0"/>
              <a:t>)?  Why do we struggle following such obvious wisdom (</a:t>
            </a:r>
            <a:r>
              <a:rPr lang="en-US" sz="2200" b="1" dirty="0">
                <a:solidFill>
                  <a:schemeClr val="accent1"/>
                </a:solidFill>
              </a:rPr>
              <a:t>12:15; 15:21; 16:22; 26:12</a:t>
            </a:r>
            <a:r>
              <a:rPr lang="en-US" sz="2200" dirty="0"/>
              <a:t>)?  How can we overcome such stumbling blocks (</a:t>
            </a:r>
            <a:r>
              <a:rPr lang="en-US" sz="2200" b="1" dirty="0">
                <a:solidFill>
                  <a:schemeClr val="accent1"/>
                </a:solidFill>
              </a:rPr>
              <a:t>13:1; 15:24; 19:8</a:t>
            </a:r>
            <a:r>
              <a:rPr lang="en-US" sz="2200" dirty="0"/>
              <a:t>)?</a:t>
            </a:r>
          </a:p>
          <a:p>
            <a:pPr marL="0" lvl="0" indent="0">
              <a:spcBef>
                <a:spcPts val="0"/>
              </a:spcBef>
              <a:buNone/>
            </a:pPr>
            <a:r>
              <a:rPr lang="en-US" sz="2200" i="1" dirty="0">
                <a:solidFill>
                  <a:schemeClr val="accent1"/>
                </a:solidFill>
              </a:rPr>
              <a:t>The </a:t>
            </a:r>
            <a:r>
              <a:rPr lang="en-US" sz="2200" b="1" i="1" dirty="0">
                <a:solidFill>
                  <a:schemeClr val="accent1"/>
                </a:solidFill>
              </a:rPr>
              <a:t>wise</a:t>
            </a:r>
            <a:r>
              <a:rPr lang="en-US" sz="2200" i="1" dirty="0">
                <a:solidFill>
                  <a:schemeClr val="accent1"/>
                </a:solidFill>
              </a:rPr>
              <a:t> in heart </a:t>
            </a:r>
            <a:r>
              <a:rPr lang="en-US" sz="2200" b="1" i="1" dirty="0">
                <a:solidFill>
                  <a:schemeClr val="accent1"/>
                </a:solidFill>
              </a:rPr>
              <a:t>will </a:t>
            </a:r>
            <a:r>
              <a:rPr lang="en-US" sz="2200" b="1" i="1" u="sng" dirty="0">
                <a:solidFill>
                  <a:schemeClr val="accent1"/>
                </a:solidFill>
              </a:rPr>
              <a:t>receive</a:t>
            </a:r>
            <a:r>
              <a:rPr lang="en-US" sz="2200" b="1" i="1" dirty="0">
                <a:solidFill>
                  <a:schemeClr val="accent1"/>
                </a:solidFill>
              </a:rPr>
              <a:t> commands</a:t>
            </a:r>
            <a:r>
              <a:rPr lang="en-US" sz="2200" i="1" dirty="0">
                <a:solidFill>
                  <a:schemeClr val="accent1"/>
                </a:solidFill>
              </a:rPr>
              <a:t>, But </a:t>
            </a:r>
            <a:r>
              <a:rPr lang="en-US" sz="2200" b="1" i="1" dirty="0">
                <a:solidFill>
                  <a:schemeClr val="accent1"/>
                </a:solidFill>
              </a:rPr>
              <a:t>a </a:t>
            </a:r>
            <a:r>
              <a:rPr lang="en-US" sz="2200" b="1" i="1" u="sng" dirty="0">
                <a:solidFill>
                  <a:schemeClr val="accent1"/>
                </a:solidFill>
              </a:rPr>
              <a:t>prating</a:t>
            </a:r>
            <a:r>
              <a:rPr lang="en-US" sz="2200" b="1" i="1" dirty="0">
                <a:solidFill>
                  <a:schemeClr val="accent1"/>
                </a:solidFill>
              </a:rPr>
              <a:t> fool will </a:t>
            </a:r>
            <a:r>
              <a:rPr lang="en-US" sz="2200" b="1" i="1" u="sng" dirty="0">
                <a:solidFill>
                  <a:schemeClr val="accent1"/>
                </a:solidFill>
              </a:rPr>
              <a:t>fall</a:t>
            </a:r>
            <a:r>
              <a:rPr lang="en-US" sz="2200" i="1" dirty="0">
                <a:solidFill>
                  <a:schemeClr val="accent1"/>
                </a:solidFill>
              </a:rPr>
              <a:t>. </a:t>
            </a:r>
            <a:r>
              <a:rPr lang="en-US" sz="2200" dirty="0"/>
              <a:t>(</a:t>
            </a:r>
            <a:r>
              <a:rPr lang="en-US" sz="2200" b="1" dirty="0">
                <a:solidFill>
                  <a:schemeClr val="accent1"/>
                </a:solidFill>
              </a:rPr>
              <a:t>10:8</a:t>
            </a:r>
            <a:r>
              <a:rPr lang="en-US" sz="2200" dirty="0"/>
              <a:t>)</a:t>
            </a:r>
          </a:p>
          <a:p>
            <a:pPr marL="0" indent="0">
              <a:spcBef>
                <a:spcPts val="0"/>
              </a:spcBef>
              <a:buNone/>
            </a:pPr>
            <a:r>
              <a:rPr lang="en-US" sz="2200" i="1" dirty="0">
                <a:solidFill>
                  <a:schemeClr val="accent1"/>
                </a:solidFill>
              </a:rPr>
              <a:t>He who </a:t>
            </a:r>
            <a:r>
              <a:rPr lang="en-US" sz="2200" b="1" i="1" u="sng" dirty="0">
                <a:solidFill>
                  <a:schemeClr val="accent1"/>
                </a:solidFill>
              </a:rPr>
              <a:t>keeps instruction</a:t>
            </a:r>
            <a:r>
              <a:rPr lang="en-US" sz="2200" b="1" i="1" dirty="0">
                <a:solidFill>
                  <a:schemeClr val="accent1"/>
                </a:solidFill>
              </a:rPr>
              <a:t> is in the way of life</a:t>
            </a:r>
            <a:r>
              <a:rPr lang="en-US" sz="2200" i="1" dirty="0">
                <a:solidFill>
                  <a:schemeClr val="accent1"/>
                </a:solidFill>
              </a:rPr>
              <a:t>, But he who </a:t>
            </a:r>
            <a:r>
              <a:rPr lang="en-US" sz="2200" b="1" i="1" u="sng" dirty="0">
                <a:solidFill>
                  <a:schemeClr val="accent1"/>
                </a:solidFill>
              </a:rPr>
              <a:t>refuses correction</a:t>
            </a:r>
            <a:r>
              <a:rPr lang="en-US" sz="2200" b="1" i="1" dirty="0">
                <a:solidFill>
                  <a:schemeClr val="accent1"/>
                </a:solidFill>
              </a:rPr>
              <a:t> goes </a:t>
            </a:r>
            <a:r>
              <a:rPr lang="en-US" sz="2200" b="1" i="1" u="sng" dirty="0">
                <a:solidFill>
                  <a:schemeClr val="accent1"/>
                </a:solidFill>
              </a:rPr>
              <a:t>astray</a:t>
            </a:r>
            <a:r>
              <a:rPr lang="en-US" sz="2200" i="1" dirty="0">
                <a:solidFill>
                  <a:schemeClr val="accent1"/>
                </a:solidFill>
              </a:rPr>
              <a:t>. </a:t>
            </a:r>
            <a:r>
              <a:rPr lang="en-US" sz="2200" dirty="0"/>
              <a:t>(</a:t>
            </a:r>
            <a:r>
              <a:rPr lang="en-US" sz="2200" b="1" dirty="0">
                <a:solidFill>
                  <a:schemeClr val="accent1"/>
                </a:solidFill>
              </a:rPr>
              <a:t>10:17</a:t>
            </a:r>
            <a:r>
              <a:rPr lang="en-US" sz="2200" dirty="0"/>
              <a:t>)</a:t>
            </a:r>
          </a:p>
          <a:p>
            <a:pPr marL="0" lvl="0" indent="0">
              <a:spcBef>
                <a:spcPts val="0"/>
              </a:spcBef>
              <a:buNone/>
            </a:pPr>
            <a:r>
              <a:rPr lang="en-US" sz="2200" i="1" dirty="0">
                <a:solidFill>
                  <a:schemeClr val="accent1"/>
                </a:solidFill>
              </a:rPr>
              <a:t>Whoever </a:t>
            </a:r>
            <a:r>
              <a:rPr lang="en-US" sz="2200" b="1" i="1" u="sng" dirty="0">
                <a:solidFill>
                  <a:schemeClr val="accent1"/>
                </a:solidFill>
              </a:rPr>
              <a:t>loves</a:t>
            </a:r>
            <a:r>
              <a:rPr lang="en-US" sz="2200" b="1" i="1" dirty="0">
                <a:solidFill>
                  <a:schemeClr val="accent1"/>
                </a:solidFill>
              </a:rPr>
              <a:t> </a:t>
            </a:r>
            <a:r>
              <a:rPr lang="en-US" sz="2200" b="1" i="1" u="sng" dirty="0">
                <a:solidFill>
                  <a:schemeClr val="accent1"/>
                </a:solidFill>
              </a:rPr>
              <a:t>instruction</a:t>
            </a:r>
            <a:r>
              <a:rPr lang="en-US" sz="2200" b="1" i="1" dirty="0">
                <a:solidFill>
                  <a:schemeClr val="accent1"/>
                </a:solidFill>
              </a:rPr>
              <a:t> loves knowledge</a:t>
            </a:r>
            <a:r>
              <a:rPr lang="en-US" sz="2200" i="1" dirty="0">
                <a:solidFill>
                  <a:schemeClr val="accent1"/>
                </a:solidFill>
              </a:rPr>
              <a:t>, But he who </a:t>
            </a:r>
            <a:r>
              <a:rPr lang="en-US" sz="2200" b="1" i="1" u="sng" dirty="0">
                <a:solidFill>
                  <a:schemeClr val="accent1"/>
                </a:solidFill>
              </a:rPr>
              <a:t>hates correction</a:t>
            </a:r>
            <a:r>
              <a:rPr lang="en-US" sz="2200" b="1" i="1" dirty="0">
                <a:solidFill>
                  <a:schemeClr val="accent1"/>
                </a:solidFill>
              </a:rPr>
              <a:t> is </a:t>
            </a:r>
            <a:r>
              <a:rPr lang="en-US" sz="2200" b="1" i="1" u="sng" dirty="0">
                <a:solidFill>
                  <a:schemeClr val="accent1"/>
                </a:solidFill>
              </a:rPr>
              <a:t>stupid</a:t>
            </a:r>
            <a:r>
              <a:rPr lang="en-US" sz="2200" i="1" dirty="0">
                <a:solidFill>
                  <a:schemeClr val="accent1"/>
                </a:solidFill>
              </a:rPr>
              <a:t>. </a:t>
            </a:r>
            <a:r>
              <a:rPr lang="en-US" sz="2200" dirty="0"/>
              <a:t>(</a:t>
            </a:r>
            <a:r>
              <a:rPr lang="en-US" sz="2200" b="1" dirty="0">
                <a:solidFill>
                  <a:schemeClr val="accent1"/>
                </a:solidFill>
              </a:rPr>
              <a:t>12:1</a:t>
            </a:r>
            <a:r>
              <a:rPr lang="en-US" sz="2200" dirty="0"/>
              <a:t>)</a:t>
            </a:r>
          </a:p>
          <a:p>
            <a:pPr>
              <a:spcBef>
                <a:spcPts val="0"/>
              </a:spcBef>
            </a:pPr>
            <a:r>
              <a:rPr lang="en-US" altLang="en-US" sz="2200" dirty="0">
                <a:solidFill>
                  <a:schemeClr val="tx1">
                    <a:lumMod val="75000"/>
                    <a:lumOff val="25000"/>
                  </a:schemeClr>
                </a:solidFill>
              </a:rPr>
              <a:t>Fundamental virtue of wisdom is </a:t>
            </a:r>
            <a:r>
              <a:rPr lang="en-US" altLang="en-US" sz="2200" b="1" i="1" u="sng" dirty="0">
                <a:solidFill>
                  <a:schemeClr val="tx1">
                    <a:lumMod val="75000"/>
                    <a:lumOff val="25000"/>
                  </a:schemeClr>
                </a:solidFill>
              </a:rPr>
              <a:t>humility</a:t>
            </a:r>
            <a:r>
              <a:rPr lang="en-US" altLang="en-US" sz="2200" dirty="0">
                <a:solidFill>
                  <a:schemeClr val="tx1">
                    <a:lumMod val="75000"/>
                    <a:lumOff val="25000"/>
                  </a:schemeClr>
                </a:solidFill>
              </a:rPr>
              <a:t>, </a:t>
            </a:r>
            <a:r>
              <a:rPr lang="en-US" altLang="en-US" sz="2200" b="1" i="1" dirty="0" err="1">
                <a:solidFill>
                  <a:schemeClr val="tx1">
                    <a:lumMod val="75000"/>
                    <a:lumOff val="25000"/>
                  </a:schemeClr>
                </a:solidFill>
              </a:rPr>
              <a:t>teachability</a:t>
            </a:r>
            <a:r>
              <a:rPr lang="en-US" altLang="en-US" sz="2200" dirty="0">
                <a:solidFill>
                  <a:schemeClr val="tx1">
                    <a:lumMod val="75000"/>
                    <a:lumOff val="25000"/>
                  </a:schemeClr>
                </a:solidFill>
              </a:rPr>
              <a:t> – else </a:t>
            </a:r>
            <a:r>
              <a:rPr lang="en-US" altLang="en-US" sz="2200" b="1" i="1" dirty="0">
                <a:solidFill>
                  <a:schemeClr val="tx1">
                    <a:lumMod val="75000"/>
                    <a:lumOff val="25000"/>
                  </a:schemeClr>
                </a:solidFill>
              </a:rPr>
              <a:t>folly</a:t>
            </a:r>
            <a:r>
              <a:rPr lang="en-US" altLang="en-US" sz="2200" dirty="0">
                <a:solidFill>
                  <a:schemeClr val="tx1">
                    <a:lumMod val="75000"/>
                    <a:lumOff val="25000"/>
                  </a:schemeClr>
                </a:solidFill>
              </a:rPr>
              <a:t>, </a:t>
            </a:r>
            <a:r>
              <a:rPr lang="en-US" altLang="en-US" sz="2200" b="1" i="1" dirty="0">
                <a:solidFill>
                  <a:schemeClr val="tx1">
                    <a:lumMod val="75000"/>
                    <a:lumOff val="25000"/>
                  </a:schemeClr>
                </a:solidFill>
              </a:rPr>
              <a:t>doom</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3998153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Seeking Correction</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0"/>
              </a:spcBef>
              <a:buFont typeface="+mj-lt"/>
              <a:buAutoNum type="arabicPeriod" startAt="2"/>
            </a:pPr>
            <a:r>
              <a:rPr lang="en-US" sz="2200" dirty="0"/>
              <a:t>What fates await those who receive instruction versus those resistant to it (</a:t>
            </a:r>
            <a:r>
              <a:rPr lang="en-US" sz="2200" b="1" dirty="0">
                <a:solidFill>
                  <a:schemeClr val="accent1"/>
                </a:solidFill>
              </a:rPr>
              <a:t>10:8, 17; 12:1; 13:13-15; 14:18, 24; 16:21; 17:10; 19:20, 25, 27, 29; 21:11; 26:3, 10</a:t>
            </a:r>
            <a:r>
              <a:rPr lang="en-US" sz="2200" dirty="0"/>
              <a:t>)?  Why do we struggle following such obvious wisdom (</a:t>
            </a:r>
            <a:r>
              <a:rPr lang="en-US" sz="2200" b="1" dirty="0">
                <a:solidFill>
                  <a:schemeClr val="accent1"/>
                </a:solidFill>
              </a:rPr>
              <a:t>12:15; 15:21; 16:22; 26:12</a:t>
            </a:r>
            <a:r>
              <a:rPr lang="en-US" sz="2200" dirty="0"/>
              <a:t>)?  How can we overcome such stumbling blocks (</a:t>
            </a:r>
            <a:r>
              <a:rPr lang="en-US" sz="2200" b="1" dirty="0">
                <a:solidFill>
                  <a:schemeClr val="accent1"/>
                </a:solidFill>
              </a:rPr>
              <a:t>13:1; 15:24; 19:8</a:t>
            </a:r>
            <a:r>
              <a:rPr lang="en-US" sz="2200" dirty="0"/>
              <a:t>)?</a:t>
            </a:r>
          </a:p>
          <a:p>
            <a:pPr marL="0" lvl="0" indent="0">
              <a:spcBef>
                <a:spcPts val="0"/>
              </a:spcBef>
              <a:buNone/>
            </a:pPr>
            <a:r>
              <a:rPr lang="en-US" sz="2200" b="1" i="1" dirty="0">
                <a:solidFill>
                  <a:schemeClr val="accent1"/>
                </a:solidFill>
              </a:rPr>
              <a:t>Rebuke</a:t>
            </a:r>
            <a:r>
              <a:rPr lang="en-US" sz="2200" i="1" dirty="0">
                <a:solidFill>
                  <a:schemeClr val="accent1"/>
                </a:solidFill>
              </a:rPr>
              <a:t> is </a:t>
            </a:r>
            <a:r>
              <a:rPr lang="en-US" sz="2200" b="1" i="1" dirty="0">
                <a:solidFill>
                  <a:schemeClr val="accent1"/>
                </a:solidFill>
              </a:rPr>
              <a:t>more </a:t>
            </a:r>
            <a:r>
              <a:rPr lang="en-US" sz="2200" b="1" i="1" u="sng" dirty="0">
                <a:solidFill>
                  <a:schemeClr val="accent1"/>
                </a:solidFill>
              </a:rPr>
              <a:t>effective</a:t>
            </a:r>
            <a:r>
              <a:rPr lang="en-US" sz="2200" b="1" i="1" dirty="0">
                <a:solidFill>
                  <a:schemeClr val="accent1"/>
                </a:solidFill>
              </a:rPr>
              <a:t> for a wise man </a:t>
            </a:r>
            <a:r>
              <a:rPr lang="en-US" sz="2200" i="1" dirty="0">
                <a:solidFill>
                  <a:schemeClr val="accent1"/>
                </a:solidFill>
              </a:rPr>
              <a:t>Than </a:t>
            </a:r>
            <a:r>
              <a:rPr lang="en-US" sz="2200" b="1" i="1" dirty="0">
                <a:solidFill>
                  <a:schemeClr val="accent1"/>
                </a:solidFill>
              </a:rPr>
              <a:t>a </a:t>
            </a:r>
            <a:r>
              <a:rPr lang="en-US" sz="2200" b="1" i="1" u="sng" dirty="0">
                <a:solidFill>
                  <a:schemeClr val="accent1"/>
                </a:solidFill>
              </a:rPr>
              <a:t>hundred blows</a:t>
            </a:r>
            <a:r>
              <a:rPr lang="en-US" sz="2200" b="1" i="1" dirty="0">
                <a:solidFill>
                  <a:schemeClr val="accent1"/>
                </a:solidFill>
              </a:rPr>
              <a:t> on a fool</a:t>
            </a:r>
            <a:r>
              <a:rPr lang="en-US" sz="2200" i="1" dirty="0">
                <a:solidFill>
                  <a:schemeClr val="accent1"/>
                </a:solidFill>
              </a:rPr>
              <a:t>. </a:t>
            </a:r>
            <a:r>
              <a:rPr lang="en-US" sz="2200" dirty="0"/>
              <a:t>(</a:t>
            </a:r>
            <a:r>
              <a:rPr lang="en-US" sz="2200" b="1" dirty="0">
                <a:solidFill>
                  <a:schemeClr val="accent1"/>
                </a:solidFill>
              </a:rPr>
              <a:t>17:10</a:t>
            </a:r>
            <a:r>
              <a:rPr lang="en-US" sz="2200" dirty="0"/>
              <a:t>)</a:t>
            </a:r>
          </a:p>
          <a:p>
            <a:pPr>
              <a:spcBef>
                <a:spcPts val="0"/>
              </a:spcBef>
            </a:pPr>
            <a:r>
              <a:rPr lang="en-US" altLang="en-US" sz="2200" dirty="0">
                <a:solidFill>
                  <a:schemeClr val="tx1">
                    <a:lumMod val="75000"/>
                    <a:lumOff val="25000"/>
                  </a:schemeClr>
                </a:solidFill>
              </a:rPr>
              <a:t>Fools simply </a:t>
            </a:r>
            <a:r>
              <a:rPr lang="en-US" altLang="en-US" sz="2200" b="1" i="1" dirty="0">
                <a:solidFill>
                  <a:schemeClr val="tx1">
                    <a:lumMod val="75000"/>
                    <a:lumOff val="25000"/>
                  </a:schemeClr>
                </a:solidFill>
              </a:rPr>
              <a:t>cannot</a:t>
            </a:r>
            <a:r>
              <a:rPr lang="en-US" altLang="en-US" sz="2200" dirty="0">
                <a:solidFill>
                  <a:schemeClr val="tx1">
                    <a:lumMod val="75000"/>
                    <a:lumOff val="25000"/>
                  </a:schemeClr>
                </a:solidFill>
              </a:rPr>
              <a:t> learn – no matter how many times their struck for folly.</a:t>
            </a:r>
          </a:p>
          <a:p>
            <a:pPr marL="0" indent="0">
              <a:spcBef>
                <a:spcPts val="0"/>
              </a:spcBef>
              <a:buNone/>
            </a:pPr>
            <a:r>
              <a:rPr lang="en-US" sz="2200" i="1" dirty="0">
                <a:solidFill>
                  <a:schemeClr val="accent1"/>
                </a:solidFill>
              </a:rPr>
              <a:t>Strike a scoffer, and </a:t>
            </a:r>
            <a:r>
              <a:rPr lang="en-US" sz="2200" b="1" i="1" dirty="0">
                <a:solidFill>
                  <a:schemeClr val="accent1"/>
                </a:solidFill>
              </a:rPr>
              <a:t>the simple will become </a:t>
            </a:r>
            <a:r>
              <a:rPr lang="en-US" sz="2200" b="1" i="1" u="sng" dirty="0">
                <a:solidFill>
                  <a:schemeClr val="accent1"/>
                </a:solidFill>
              </a:rPr>
              <a:t>wary</a:t>
            </a:r>
            <a:r>
              <a:rPr lang="en-US" sz="2200" i="1" dirty="0">
                <a:solidFill>
                  <a:schemeClr val="accent1"/>
                </a:solidFill>
              </a:rPr>
              <a:t>; </a:t>
            </a:r>
            <a:r>
              <a:rPr lang="en-US" sz="2200" b="1" i="1" dirty="0">
                <a:solidFill>
                  <a:schemeClr val="accent1"/>
                </a:solidFill>
              </a:rPr>
              <a:t>Rebuke</a:t>
            </a:r>
            <a:r>
              <a:rPr lang="en-US" sz="2200" i="1" dirty="0">
                <a:solidFill>
                  <a:schemeClr val="accent1"/>
                </a:solidFill>
              </a:rPr>
              <a:t> one </a:t>
            </a:r>
            <a:r>
              <a:rPr lang="en-US" sz="2200" b="1" i="1" dirty="0">
                <a:solidFill>
                  <a:schemeClr val="accent1"/>
                </a:solidFill>
              </a:rPr>
              <a:t>who has understanding, and he will </a:t>
            </a:r>
            <a:r>
              <a:rPr lang="en-US" sz="2200" b="1" i="1" u="sng" dirty="0">
                <a:solidFill>
                  <a:schemeClr val="accent1"/>
                </a:solidFill>
              </a:rPr>
              <a:t>discern knowledge</a:t>
            </a:r>
            <a:r>
              <a:rPr lang="en-US" sz="2200" i="1" dirty="0">
                <a:solidFill>
                  <a:schemeClr val="accent1"/>
                </a:solidFill>
              </a:rPr>
              <a:t>. </a:t>
            </a:r>
            <a:r>
              <a:rPr lang="en-US" sz="2200" dirty="0"/>
              <a:t>(</a:t>
            </a:r>
            <a:r>
              <a:rPr lang="en-US" sz="2200" b="1" dirty="0">
                <a:solidFill>
                  <a:schemeClr val="accent1"/>
                </a:solidFill>
              </a:rPr>
              <a:t>19:25</a:t>
            </a:r>
            <a:r>
              <a:rPr lang="en-US" sz="2200" dirty="0"/>
              <a:t>)</a:t>
            </a:r>
          </a:p>
          <a:p>
            <a:pPr>
              <a:spcBef>
                <a:spcPts val="0"/>
              </a:spcBef>
            </a:pPr>
            <a:r>
              <a:rPr lang="en-US" sz="2200" dirty="0"/>
              <a:t>If you are </a:t>
            </a:r>
            <a:r>
              <a:rPr lang="en-US" sz="2200" i="1" dirty="0">
                <a:solidFill>
                  <a:schemeClr val="accent1"/>
                </a:solidFill>
              </a:rPr>
              <a:t>“simple”</a:t>
            </a:r>
            <a:r>
              <a:rPr lang="en-US" sz="2200" i="1" dirty="0"/>
              <a:t> </a:t>
            </a:r>
            <a:r>
              <a:rPr lang="en-US" sz="2200" dirty="0"/>
              <a:t>(</a:t>
            </a:r>
            <a:r>
              <a:rPr lang="en-US" sz="2200" b="1" dirty="0">
                <a:solidFill>
                  <a:schemeClr val="accent1"/>
                </a:solidFill>
              </a:rPr>
              <a:t>1:1</a:t>
            </a:r>
            <a:r>
              <a:rPr lang="en-US" sz="2200" dirty="0"/>
              <a:t>), learn from the mistakes of others.</a:t>
            </a:r>
          </a:p>
        </p:txBody>
      </p:sp>
    </p:spTree>
    <p:extLst>
      <p:ext uri="{BB962C8B-B14F-4D97-AF65-F5344CB8AC3E}">
        <p14:creationId xmlns:p14="http://schemas.microsoft.com/office/powerpoint/2010/main" val="3219404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219">
                                            <p:txEl>
                                              <p:pRg st="4" end="4"/>
                                            </p:txEl>
                                          </p:spTgt>
                                        </p:tgtEl>
                                        <p:attrNameLst>
                                          <p:attrName>style.visibility</p:attrName>
                                        </p:attrNameLst>
                                      </p:cBhvr>
                                      <p:to>
                                        <p:strVal val="visible"/>
                                      </p:to>
                                    </p:set>
                                    <p:animEffect transition="in" filter="fade">
                                      <p:cBhvr>
                                        <p:cTn id="2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Seeking Correction</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0"/>
              </a:spcBef>
              <a:buFont typeface="+mj-lt"/>
              <a:buAutoNum type="arabicPeriod" startAt="2"/>
            </a:pPr>
            <a:r>
              <a:rPr lang="en-US" sz="2200" dirty="0"/>
              <a:t>What fates await those who receive instruction versus those resistant to it (</a:t>
            </a:r>
            <a:r>
              <a:rPr lang="en-US" sz="2200" b="1" dirty="0">
                <a:solidFill>
                  <a:schemeClr val="accent1"/>
                </a:solidFill>
              </a:rPr>
              <a:t>10:8, 17; 12:1; 13:13-15; 14:18, 24; 16:21; 17:10; 19:20, 25, 27, 29; 21:11; 26:3, 10</a:t>
            </a:r>
            <a:r>
              <a:rPr lang="en-US" sz="2200" dirty="0"/>
              <a:t>)?  Why do we struggle following such obvious wisdom (</a:t>
            </a:r>
            <a:r>
              <a:rPr lang="en-US" sz="2200" b="1" dirty="0">
                <a:solidFill>
                  <a:schemeClr val="accent1"/>
                </a:solidFill>
              </a:rPr>
              <a:t>12:15; 15:21; 16:22; 26:12</a:t>
            </a:r>
            <a:r>
              <a:rPr lang="en-US" sz="2200" dirty="0"/>
              <a:t>)?  How can we overcome such stumbling blocks (</a:t>
            </a:r>
            <a:r>
              <a:rPr lang="en-US" sz="2200" b="1" dirty="0">
                <a:solidFill>
                  <a:schemeClr val="accent1"/>
                </a:solidFill>
              </a:rPr>
              <a:t>13:1; 15:24; 19:8</a:t>
            </a:r>
            <a:r>
              <a:rPr lang="en-US" sz="2200" dirty="0"/>
              <a:t>)?</a:t>
            </a:r>
          </a:p>
          <a:p>
            <a:pPr marL="0" indent="0">
              <a:spcBef>
                <a:spcPts val="0"/>
              </a:spcBef>
              <a:buNone/>
            </a:pPr>
            <a:r>
              <a:rPr lang="en-US" sz="2200" b="1" i="1" dirty="0">
                <a:solidFill>
                  <a:schemeClr val="accent1"/>
                </a:solidFill>
              </a:rPr>
              <a:t>Folly is </a:t>
            </a:r>
            <a:r>
              <a:rPr lang="en-US" sz="2200" b="1" i="1" u="sng" dirty="0">
                <a:solidFill>
                  <a:schemeClr val="accent1"/>
                </a:solidFill>
              </a:rPr>
              <a:t>joy</a:t>
            </a:r>
            <a:r>
              <a:rPr lang="en-US" sz="2200" b="1" i="1" dirty="0">
                <a:solidFill>
                  <a:schemeClr val="accent1"/>
                </a:solidFill>
              </a:rPr>
              <a:t> to him who is destitute of discernment</a:t>
            </a:r>
            <a:r>
              <a:rPr lang="en-US" sz="2200" i="1" dirty="0">
                <a:solidFill>
                  <a:schemeClr val="accent1"/>
                </a:solidFill>
              </a:rPr>
              <a:t>, But a man of understanding walks uprightly. </a:t>
            </a:r>
            <a:r>
              <a:rPr lang="en-US" sz="2200" dirty="0"/>
              <a:t>(</a:t>
            </a:r>
            <a:r>
              <a:rPr lang="en-US" sz="2200" b="1" dirty="0">
                <a:solidFill>
                  <a:schemeClr val="accent1"/>
                </a:solidFill>
              </a:rPr>
              <a:t>15:21</a:t>
            </a:r>
            <a:r>
              <a:rPr lang="en-US" sz="2200" dirty="0"/>
              <a:t>)</a:t>
            </a:r>
          </a:p>
          <a:p>
            <a:pPr marL="0" lvl="0" indent="0">
              <a:spcBef>
                <a:spcPts val="0"/>
              </a:spcBef>
              <a:buNone/>
            </a:pPr>
            <a:r>
              <a:rPr lang="en-US" sz="2200" i="1" dirty="0">
                <a:solidFill>
                  <a:schemeClr val="accent1"/>
                </a:solidFill>
              </a:rPr>
              <a:t>The </a:t>
            </a:r>
            <a:r>
              <a:rPr lang="en-US" sz="2200" b="1" i="1" dirty="0">
                <a:solidFill>
                  <a:schemeClr val="accent1"/>
                </a:solidFill>
              </a:rPr>
              <a:t>way of a fool is </a:t>
            </a:r>
            <a:r>
              <a:rPr lang="en-US" sz="2200" b="1" i="1" u="sng" dirty="0">
                <a:solidFill>
                  <a:schemeClr val="accent1"/>
                </a:solidFill>
              </a:rPr>
              <a:t>right in his own eyes</a:t>
            </a:r>
            <a:r>
              <a:rPr lang="en-US" sz="2200" i="1" dirty="0">
                <a:solidFill>
                  <a:schemeClr val="accent1"/>
                </a:solidFill>
              </a:rPr>
              <a:t>, But he </a:t>
            </a:r>
            <a:r>
              <a:rPr lang="en-US" sz="2200" b="1" i="1" dirty="0">
                <a:solidFill>
                  <a:schemeClr val="accent1"/>
                </a:solidFill>
              </a:rPr>
              <a:t>who </a:t>
            </a:r>
            <a:r>
              <a:rPr lang="en-US" sz="2200" b="1" i="1" u="sng" dirty="0">
                <a:solidFill>
                  <a:schemeClr val="accent1"/>
                </a:solidFill>
              </a:rPr>
              <a:t>heeds</a:t>
            </a:r>
            <a:r>
              <a:rPr lang="en-US" sz="2200" b="1" i="1" dirty="0">
                <a:solidFill>
                  <a:schemeClr val="accent1"/>
                </a:solidFill>
              </a:rPr>
              <a:t> counsel is wise</a:t>
            </a:r>
            <a:r>
              <a:rPr lang="en-US" sz="2200" i="1" dirty="0">
                <a:solidFill>
                  <a:schemeClr val="accent1"/>
                </a:solidFill>
              </a:rPr>
              <a:t>. </a:t>
            </a:r>
            <a:r>
              <a:rPr lang="en-US" sz="2200" dirty="0"/>
              <a:t>(</a:t>
            </a:r>
            <a:r>
              <a:rPr lang="en-US" sz="2200" b="1" dirty="0">
                <a:solidFill>
                  <a:schemeClr val="accent1"/>
                </a:solidFill>
              </a:rPr>
              <a:t>12:15</a:t>
            </a:r>
            <a:r>
              <a:rPr lang="en-US" sz="2200" dirty="0"/>
              <a:t>)</a:t>
            </a:r>
          </a:p>
          <a:p>
            <a:pPr marL="0" lvl="0" indent="0">
              <a:spcBef>
                <a:spcPts val="0"/>
              </a:spcBef>
              <a:buNone/>
            </a:pPr>
            <a:r>
              <a:rPr lang="en-US" sz="2200" i="1" dirty="0">
                <a:solidFill>
                  <a:schemeClr val="accent1"/>
                </a:solidFill>
              </a:rPr>
              <a:t>Do you see a man </a:t>
            </a:r>
            <a:r>
              <a:rPr lang="en-US" sz="2200" b="1" i="1" dirty="0">
                <a:solidFill>
                  <a:schemeClr val="accent1"/>
                </a:solidFill>
              </a:rPr>
              <a:t>wise in his own eyes</a:t>
            </a:r>
            <a:r>
              <a:rPr lang="en-US" sz="2200" i="1" dirty="0">
                <a:solidFill>
                  <a:schemeClr val="accent1"/>
                </a:solidFill>
              </a:rPr>
              <a:t>? There is </a:t>
            </a:r>
            <a:r>
              <a:rPr lang="en-US" sz="2200" b="1" i="1" u="sng" dirty="0">
                <a:solidFill>
                  <a:schemeClr val="accent1"/>
                </a:solidFill>
              </a:rPr>
              <a:t>more</a:t>
            </a:r>
            <a:r>
              <a:rPr lang="en-US" sz="2200" b="1" i="1" dirty="0">
                <a:solidFill>
                  <a:schemeClr val="accent1"/>
                </a:solidFill>
              </a:rPr>
              <a:t> hope for a fool than for him</a:t>
            </a:r>
            <a:r>
              <a:rPr lang="en-US" sz="2200" i="1" dirty="0">
                <a:solidFill>
                  <a:schemeClr val="accent1"/>
                </a:solidFill>
              </a:rPr>
              <a:t>. </a:t>
            </a:r>
            <a:r>
              <a:rPr lang="en-US" sz="2200" dirty="0"/>
              <a:t>(</a:t>
            </a:r>
            <a:r>
              <a:rPr lang="en-US" sz="2200" b="1" dirty="0">
                <a:solidFill>
                  <a:schemeClr val="accent1"/>
                </a:solidFill>
              </a:rPr>
              <a:t>26:12</a:t>
            </a:r>
            <a:r>
              <a:rPr lang="en-US" sz="2200" dirty="0"/>
              <a:t>)</a:t>
            </a:r>
          </a:p>
          <a:p>
            <a:pPr>
              <a:spcBef>
                <a:spcPts val="0"/>
              </a:spcBef>
            </a:pPr>
            <a:r>
              <a:rPr lang="en-US" altLang="en-US" sz="2200" dirty="0">
                <a:solidFill>
                  <a:schemeClr val="tx1">
                    <a:lumMod val="75000"/>
                    <a:lumOff val="25000"/>
                  </a:schemeClr>
                </a:solidFill>
              </a:rPr>
              <a:t>Folly brings short-term </a:t>
            </a:r>
            <a:r>
              <a:rPr lang="en-US" altLang="en-US" sz="2200" b="1" i="1" dirty="0">
                <a:solidFill>
                  <a:schemeClr val="tx1">
                    <a:lumMod val="75000"/>
                    <a:lumOff val="25000"/>
                  </a:schemeClr>
                </a:solidFill>
              </a:rPr>
              <a:t>joy</a:t>
            </a:r>
            <a:r>
              <a:rPr lang="en-US" altLang="en-US" sz="2200" dirty="0">
                <a:solidFill>
                  <a:schemeClr val="tx1">
                    <a:lumMod val="75000"/>
                    <a:lumOff val="25000"/>
                  </a:schemeClr>
                </a:solidFill>
              </a:rPr>
              <a:t>, pleasure.  </a:t>
            </a:r>
            <a:r>
              <a:rPr lang="en-US" altLang="en-US" sz="2200" b="1" i="1" dirty="0">
                <a:solidFill>
                  <a:schemeClr val="tx1">
                    <a:lumMod val="75000"/>
                    <a:lumOff val="25000"/>
                  </a:schemeClr>
                </a:solidFill>
              </a:rPr>
              <a:t>Arrogance</a:t>
            </a:r>
            <a:r>
              <a:rPr lang="en-US" altLang="en-US" sz="2200" dirty="0">
                <a:solidFill>
                  <a:schemeClr val="tx1">
                    <a:lumMod val="75000"/>
                    <a:lumOff val="25000"/>
                  </a:schemeClr>
                </a:solidFill>
              </a:rPr>
              <a:t>, </a:t>
            </a:r>
            <a:r>
              <a:rPr lang="en-US" altLang="en-US" sz="2200" b="1" i="1" dirty="0">
                <a:solidFill>
                  <a:schemeClr val="tx1">
                    <a:lumMod val="75000"/>
                    <a:lumOff val="25000"/>
                  </a:schemeClr>
                </a:solidFill>
              </a:rPr>
              <a:t>pride</a:t>
            </a:r>
            <a:r>
              <a:rPr lang="en-US" altLang="en-US" sz="2200" dirty="0">
                <a:solidFill>
                  <a:schemeClr val="tx1">
                    <a:lumMod val="75000"/>
                    <a:lumOff val="25000"/>
                  </a:schemeClr>
                </a:solidFill>
              </a:rPr>
              <a:t> rationalizes it.</a:t>
            </a:r>
            <a:endParaRPr lang="en-US" sz="2200" dirty="0"/>
          </a:p>
        </p:txBody>
      </p:sp>
    </p:spTree>
    <p:extLst>
      <p:ext uri="{BB962C8B-B14F-4D97-AF65-F5344CB8AC3E}">
        <p14:creationId xmlns:p14="http://schemas.microsoft.com/office/powerpoint/2010/main" val="1886733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fade">
                                      <p:cBhvr>
                                        <p:cTn id="15" dur="500"/>
                                        <p:tgtEl>
                                          <p:spTgt spid="921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19">
                                            <p:txEl>
                                              <p:pRg st="4" end="4"/>
                                            </p:txEl>
                                          </p:spTgt>
                                        </p:tgtEl>
                                        <p:attrNameLst>
                                          <p:attrName>style.visibility</p:attrName>
                                        </p:attrNameLst>
                                      </p:cBhvr>
                                      <p:to>
                                        <p:strVal val="visible"/>
                                      </p:to>
                                    </p:set>
                                    <p:animEffect transition="in" filter="fade">
                                      <p:cBhvr>
                                        <p:cTn id="2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Seeking Correction</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0"/>
              </a:spcBef>
              <a:buFont typeface="+mj-lt"/>
              <a:buAutoNum type="arabicPeriod" startAt="2"/>
            </a:pPr>
            <a:r>
              <a:rPr lang="en-US" sz="2200" dirty="0"/>
              <a:t>What fates await those who receive instruction versus those resistant to it (</a:t>
            </a:r>
            <a:r>
              <a:rPr lang="en-US" sz="2200" b="1" dirty="0">
                <a:solidFill>
                  <a:schemeClr val="accent1"/>
                </a:solidFill>
              </a:rPr>
              <a:t>10:8, 17; 12:1; 13:13-15; 14:18, 24; 16:21; 17:10; 19:20, 25, 27, 29; 21:11; 26:3, 10</a:t>
            </a:r>
            <a:r>
              <a:rPr lang="en-US" sz="2200" dirty="0"/>
              <a:t>)?  Why do we struggle following such obvious wisdom (</a:t>
            </a:r>
            <a:r>
              <a:rPr lang="en-US" sz="2200" b="1" dirty="0">
                <a:solidFill>
                  <a:schemeClr val="accent1"/>
                </a:solidFill>
              </a:rPr>
              <a:t>12:15; 15:21; 16:22; 26:12</a:t>
            </a:r>
            <a:r>
              <a:rPr lang="en-US" sz="2200" dirty="0"/>
              <a:t>)?  How can we overcome such stumbling blocks (</a:t>
            </a:r>
            <a:r>
              <a:rPr lang="en-US" sz="2200" b="1" dirty="0">
                <a:solidFill>
                  <a:schemeClr val="accent1"/>
                </a:solidFill>
              </a:rPr>
              <a:t>13:1; 15:24; 19:8</a:t>
            </a:r>
            <a:r>
              <a:rPr lang="en-US" sz="2200" dirty="0"/>
              <a:t>)?</a:t>
            </a:r>
          </a:p>
          <a:p>
            <a:pPr marL="0" indent="0">
              <a:spcBef>
                <a:spcPts val="0"/>
              </a:spcBef>
              <a:buNone/>
            </a:pPr>
            <a:r>
              <a:rPr lang="en-US" sz="2200" i="1" dirty="0">
                <a:solidFill>
                  <a:schemeClr val="accent1"/>
                </a:solidFill>
              </a:rPr>
              <a:t>The way of life winds upward for the wise, That he may </a:t>
            </a:r>
            <a:r>
              <a:rPr lang="en-US" sz="2200" b="1" i="1" dirty="0">
                <a:solidFill>
                  <a:schemeClr val="accent1"/>
                </a:solidFill>
              </a:rPr>
              <a:t>turn away from hell below</a:t>
            </a:r>
            <a:r>
              <a:rPr lang="en-US" sz="2200" i="1" dirty="0">
                <a:solidFill>
                  <a:schemeClr val="accent1"/>
                </a:solidFill>
              </a:rPr>
              <a:t>. </a:t>
            </a:r>
            <a:r>
              <a:rPr lang="en-US" sz="2200" dirty="0"/>
              <a:t>(</a:t>
            </a:r>
            <a:r>
              <a:rPr lang="en-US" sz="2200" b="1" dirty="0">
                <a:solidFill>
                  <a:schemeClr val="accent1"/>
                </a:solidFill>
              </a:rPr>
              <a:t>15:24</a:t>
            </a:r>
            <a:r>
              <a:rPr lang="en-US" sz="2200" dirty="0"/>
              <a:t>)</a:t>
            </a:r>
          </a:p>
          <a:p>
            <a:pPr marL="0" lvl="0" indent="0">
              <a:spcBef>
                <a:spcPts val="0"/>
              </a:spcBef>
              <a:buNone/>
            </a:pPr>
            <a:r>
              <a:rPr lang="en-US" sz="2200" i="1" dirty="0">
                <a:solidFill>
                  <a:schemeClr val="accent1"/>
                </a:solidFill>
              </a:rPr>
              <a:t>He who gets wisdom </a:t>
            </a:r>
            <a:r>
              <a:rPr lang="en-US" sz="2200" b="1" i="1" dirty="0">
                <a:solidFill>
                  <a:schemeClr val="accent1"/>
                </a:solidFill>
              </a:rPr>
              <a:t>loves his own soul</a:t>
            </a:r>
            <a:r>
              <a:rPr lang="en-US" sz="2200" i="1" dirty="0">
                <a:solidFill>
                  <a:schemeClr val="accent1"/>
                </a:solidFill>
              </a:rPr>
              <a:t>; He who keeps understanding will find good. </a:t>
            </a:r>
            <a:r>
              <a:rPr lang="en-US" sz="2200" dirty="0"/>
              <a:t>(</a:t>
            </a:r>
            <a:r>
              <a:rPr lang="en-US" sz="2200" b="1" dirty="0">
                <a:solidFill>
                  <a:schemeClr val="accent1"/>
                </a:solidFill>
              </a:rPr>
              <a:t>19:8</a:t>
            </a:r>
            <a:r>
              <a:rPr lang="en-US" sz="2200" dirty="0"/>
              <a:t>)</a:t>
            </a:r>
          </a:p>
          <a:p>
            <a:pPr>
              <a:spcBef>
                <a:spcPts val="0"/>
              </a:spcBef>
            </a:pPr>
            <a:r>
              <a:rPr lang="en-US" altLang="en-US" sz="2200" b="1" i="1" dirty="0">
                <a:solidFill>
                  <a:schemeClr val="tx1">
                    <a:lumMod val="75000"/>
                    <a:lumOff val="25000"/>
                  </a:schemeClr>
                </a:solidFill>
              </a:rPr>
              <a:t>Loving</a:t>
            </a:r>
            <a:r>
              <a:rPr lang="en-US" altLang="en-US" sz="2200" dirty="0">
                <a:solidFill>
                  <a:schemeClr val="tx1">
                    <a:lumMod val="75000"/>
                    <a:lumOff val="25000"/>
                  </a:schemeClr>
                </a:solidFill>
              </a:rPr>
              <a:t> spiritual life, our own </a:t>
            </a:r>
            <a:r>
              <a:rPr lang="en-US" altLang="en-US" sz="2200" b="1" i="1" dirty="0">
                <a:solidFill>
                  <a:schemeClr val="tx1">
                    <a:lumMod val="75000"/>
                    <a:lumOff val="25000"/>
                  </a:schemeClr>
                </a:solidFill>
              </a:rPr>
              <a:t>soul</a:t>
            </a:r>
            <a:r>
              <a:rPr lang="en-US" altLang="en-US" sz="2200" dirty="0">
                <a:solidFill>
                  <a:schemeClr val="tx1">
                    <a:lumMod val="75000"/>
                    <a:lumOff val="25000"/>
                  </a:schemeClr>
                </a:solidFill>
              </a:rPr>
              <a:t> more than the esteem of others (i.e., pride) combined with humility (i.e., </a:t>
            </a:r>
            <a:r>
              <a:rPr lang="en-US" altLang="en-US" sz="2200" dirty="0" err="1">
                <a:solidFill>
                  <a:schemeClr val="tx1">
                    <a:lumMod val="75000"/>
                    <a:lumOff val="25000"/>
                  </a:schemeClr>
                </a:solidFill>
              </a:rPr>
              <a:t>teachability</a:t>
            </a:r>
            <a:r>
              <a:rPr lang="en-US" altLang="en-US" sz="2200" dirty="0">
                <a:solidFill>
                  <a:schemeClr val="tx1">
                    <a:lumMod val="75000"/>
                    <a:lumOff val="25000"/>
                  </a:schemeClr>
                </a:solidFill>
              </a:rPr>
              <a:t>) will help us overcome (</a:t>
            </a:r>
            <a:r>
              <a:rPr lang="en-US" altLang="en-US" sz="2200" b="1" dirty="0">
                <a:solidFill>
                  <a:schemeClr val="accent1"/>
                </a:solidFill>
              </a:rPr>
              <a:t>Matthew 10:28-33; John 12:42-43</a:t>
            </a:r>
            <a:r>
              <a:rPr lang="en-US" altLang="en-US" sz="2200" dirty="0">
                <a:solidFill>
                  <a:schemeClr val="tx1">
                    <a:lumMod val="75000"/>
                    <a:lumOff val="25000"/>
                  </a:schemeClr>
                </a:solidFill>
              </a:rPr>
              <a:t>).</a:t>
            </a:r>
            <a:endParaRPr lang="en-US" sz="2200" dirty="0"/>
          </a:p>
        </p:txBody>
      </p:sp>
    </p:spTree>
    <p:extLst>
      <p:ext uri="{BB962C8B-B14F-4D97-AF65-F5344CB8AC3E}">
        <p14:creationId xmlns:p14="http://schemas.microsoft.com/office/powerpoint/2010/main" val="640236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Prejudice, Self-Deceit</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3"/>
            </a:pPr>
            <a:r>
              <a:rPr lang="en-US" sz="2200" dirty="0"/>
              <a:t>What barriers does the foolish man erect, blocking his path to wisdom and understanding (</a:t>
            </a:r>
            <a:r>
              <a:rPr lang="en-US" sz="2200" b="1" dirty="0">
                <a:solidFill>
                  <a:schemeClr val="accent1"/>
                </a:solidFill>
              </a:rPr>
              <a:t>14:6-8; 17:16, 24</a:t>
            </a:r>
            <a:r>
              <a:rPr lang="en-US" sz="2200" b="1">
                <a:solidFill>
                  <a:schemeClr val="accent1"/>
                </a:solidFill>
              </a:rPr>
              <a:t>; 18:1-2</a:t>
            </a:r>
            <a:r>
              <a:rPr lang="en-US" sz="2200"/>
              <a:t>)?</a:t>
            </a:r>
            <a:endParaRPr lang="en-US" sz="2200" dirty="0"/>
          </a:p>
          <a:p>
            <a:pPr marL="0" lvl="0" indent="0">
              <a:spcBef>
                <a:spcPts val="300"/>
              </a:spcBef>
              <a:buNone/>
            </a:pPr>
            <a:r>
              <a:rPr lang="en-US" sz="2200" b="1" i="1" dirty="0">
                <a:solidFill>
                  <a:schemeClr val="accent1"/>
                </a:solidFill>
              </a:rPr>
              <a:t>A scoffer seeks wisdom and </a:t>
            </a:r>
            <a:r>
              <a:rPr lang="en-US" sz="2200" b="1" i="1" u="sng" dirty="0">
                <a:solidFill>
                  <a:schemeClr val="accent1"/>
                </a:solidFill>
              </a:rPr>
              <a:t>does not find it</a:t>
            </a:r>
            <a:r>
              <a:rPr lang="en-US" sz="2200" i="1" dirty="0">
                <a:solidFill>
                  <a:schemeClr val="accent1"/>
                </a:solidFill>
              </a:rPr>
              <a:t>, But </a:t>
            </a:r>
            <a:r>
              <a:rPr lang="en-US" sz="2200" b="1" i="1" dirty="0">
                <a:solidFill>
                  <a:schemeClr val="accent1"/>
                </a:solidFill>
              </a:rPr>
              <a:t>knowledge is </a:t>
            </a:r>
            <a:r>
              <a:rPr lang="en-US" sz="2200" b="1" i="1" u="sng" dirty="0">
                <a:solidFill>
                  <a:schemeClr val="accent1"/>
                </a:solidFill>
              </a:rPr>
              <a:t>easy</a:t>
            </a:r>
            <a:r>
              <a:rPr lang="en-US" sz="2200" b="1" i="1" dirty="0">
                <a:solidFill>
                  <a:schemeClr val="accent1"/>
                </a:solidFill>
              </a:rPr>
              <a:t> to him who understands</a:t>
            </a:r>
            <a:r>
              <a:rPr lang="en-US" sz="2200" i="1" dirty="0">
                <a:solidFill>
                  <a:schemeClr val="accent1"/>
                </a:solidFill>
              </a:rPr>
              <a:t>.  </a:t>
            </a:r>
            <a:r>
              <a:rPr lang="en-US" sz="2200" b="1" i="1" dirty="0">
                <a:solidFill>
                  <a:schemeClr val="accent1"/>
                </a:solidFill>
              </a:rPr>
              <a:t>Go</a:t>
            </a:r>
            <a:r>
              <a:rPr lang="en-US" sz="2200" i="1" dirty="0">
                <a:solidFill>
                  <a:schemeClr val="accent1"/>
                </a:solidFill>
              </a:rPr>
              <a:t> from the presence of a foolish man, When you </a:t>
            </a:r>
            <a:r>
              <a:rPr lang="en-US" sz="2200" b="1" i="1" dirty="0">
                <a:solidFill>
                  <a:schemeClr val="accent1"/>
                </a:solidFill>
              </a:rPr>
              <a:t>do not perceive in him the lips of knowledge</a:t>
            </a:r>
            <a:r>
              <a:rPr lang="en-US" sz="2200" i="1" dirty="0">
                <a:solidFill>
                  <a:schemeClr val="accent1"/>
                </a:solidFill>
              </a:rPr>
              <a:t>.  The </a:t>
            </a:r>
            <a:r>
              <a:rPr lang="en-US" sz="2200" b="1" i="1" dirty="0">
                <a:solidFill>
                  <a:schemeClr val="accent1"/>
                </a:solidFill>
              </a:rPr>
              <a:t>wisdom of the prudent is to </a:t>
            </a:r>
            <a:r>
              <a:rPr lang="en-US" sz="2200" b="1" i="1" u="sng" dirty="0">
                <a:solidFill>
                  <a:schemeClr val="accent1"/>
                </a:solidFill>
              </a:rPr>
              <a:t>understand his way</a:t>
            </a:r>
            <a:r>
              <a:rPr lang="en-US" sz="2200" i="1" dirty="0">
                <a:solidFill>
                  <a:schemeClr val="accent1"/>
                </a:solidFill>
              </a:rPr>
              <a:t>, But </a:t>
            </a:r>
            <a:r>
              <a:rPr lang="en-US" sz="2200" b="1" i="1" dirty="0">
                <a:solidFill>
                  <a:schemeClr val="accent1"/>
                </a:solidFill>
              </a:rPr>
              <a:t>the folly of fools is </a:t>
            </a:r>
            <a:r>
              <a:rPr lang="en-US" sz="2200" b="1" i="1" u="sng" dirty="0">
                <a:solidFill>
                  <a:schemeClr val="accent1"/>
                </a:solidFill>
              </a:rPr>
              <a:t>deceit</a:t>
            </a:r>
            <a:r>
              <a:rPr lang="en-US" sz="2200" i="1" dirty="0">
                <a:solidFill>
                  <a:schemeClr val="accent1"/>
                </a:solidFill>
              </a:rPr>
              <a:t>. </a:t>
            </a:r>
            <a:r>
              <a:rPr lang="en-US" sz="2200" dirty="0"/>
              <a:t>(</a:t>
            </a:r>
            <a:r>
              <a:rPr lang="en-US" sz="2200" b="1" dirty="0">
                <a:solidFill>
                  <a:schemeClr val="accent1"/>
                </a:solidFill>
              </a:rPr>
              <a:t>14:6-8</a:t>
            </a:r>
            <a:r>
              <a:rPr lang="en-US" sz="2200" dirty="0"/>
              <a:t>)</a:t>
            </a:r>
          </a:p>
          <a:p>
            <a:pPr>
              <a:spcBef>
                <a:spcPts val="300"/>
              </a:spcBef>
            </a:pPr>
            <a:r>
              <a:rPr lang="en-US" altLang="en-US" sz="2200" dirty="0">
                <a:solidFill>
                  <a:schemeClr val="tx1">
                    <a:lumMod val="75000"/>
                    <a:lumOff val="25000"/>
                  </a:schemeClr>
                </a:solidFill>
              </a:rPr>
              <a:t>Lying to one’s self, intellectual dishonesty, self-deceit, self-delusion are tremendous barriers to the fool and scoffer.</a:t>
            </a:r>
          </a:p>
          <a:p>
            <a:pPr>
              <a:spcBef>
                <a:spcPts val="300"/>
              </a:spcBef>
            </a:pPr>
            <a:r>
              <a:rPr lang="en-US" altLang="en-US" sz="2200" dirty="0">
                <a:solidFill>
                  <a:schemeClr val="tx1">
                    <a:lumMod val="75000"/>
                    <a:lumOff val="25000"/>
                  </a:schemeClr>
                </a:solidFill>
              </a:rPr>
              <a:t>Implies prejudice, dishonesty in </a:t>
            </a:r>
            <a:r>
              <a:rPr lang="en-US" altLang="en-US" sz="2200" i="1" dirty="0">
                <a:solidFill>
                  <a:schemeClr val="accent1"/>
                </a:solidFill>
              </a:rPr>
              <a:t>“seeking”</a:t>
            </a:r>
            <a:r>
              <a:rPr lang="en-US" altLang="en-US" sz="2200" dirty="0">
                <a:solidFill>
                  <a:schemeClr val="accent1"/>
                </a:solidFill>
              </a:rPr>
              <a:t> </a:t>
            </a:r>
            <a:r>
              <a:rPr lang="en-US" altLang="en-US" sz="2200" dirty="0">
                <a:solidFill>
                  <a:schemeClr val="tx1">
                    <a:lumMod val="75000"/>
                    <a:lumOff val="25000"/>
                  </a:schemeClr>
                </a:solidFill>
              </a:rPr>
              <a:t>wisdom – not genuinely seeking.</a:t>
            </a:r>
          </a:p>
          <a:p>
            <a:pPr>
              <a:spcBef>
                <a:spcPts val="300"/>
              </a:spcBef>
            </a:pPr>
            <a:r>
              <a:rPr lang="en-US" altLang="en-US" sz="2200" dirty="0">
                <a:solidFill>
                  <a:schemeClr val="tx1">
                    <a:lumMod val="75000"/>
                    <a:lumOff val="25000"/>
                  </a:schemeClr>
                </a:solidFill>
              </a:rPr>
              <a:t>Inconsistency, hypocrisy indicates remnants of a conscience – need to satisfy conscience by at least trying, but disingenuous enough to lie to self.</a:t>
            </a:r>
          </a:p>
        </p:txBody>
      </p:sp>
    </p:spTree>
    <p:extLst>
      <p:ext uri="{BB962C8B-B14F-4D97-AF65-F5344CB8AC3E}">
        <p14:creationId xmlns:p14="http://schemas.microsoft.com/office/powerpoint/2010/main" val="291170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Waging War!</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indent="-341313">
              <a:spcBef>
                <a:spcPts val="0"/>
              </a:spcBef>
              <a:buFont typeface="+mj-lt"/>
              <a:buAutoNum type="arabicPeriod" startAt="4"/>
            </a:pPr>
            <a:r>
              <a:rPr lang="en-US" sz="2200" dirty="0"/>
              <a:t>What do the wise recognize about themselves, and with what do they therefore surround themselves (</a:t>
            </a:r>
            <a:r>
              <a:rPr lang="en-US" sz="2200" b="1" dirty="0">
                <a:solidFill>
                  <a:schemeClr val="accent1"/>
                </a:solidFill>
              </a:rPr>
              <a:t>11:14; 20:18; 24:5-6</a:t>
            </a:r>
            <a:r>
              <a:rPr lang="en-US" sz="2200" dirty="0"/>
              <a:t>)?  What adverse fate awaits those who do otherwise (</a:t>
            </a:r>
            <a:r>
              <a:rPr lang="en-US" sz="2200" b="1" dirty="0">
                <a:solidFill>
                  <a:schemeClr val="accent1"/>
                </a:solidFill>
              </a:rPr>
              <a:t>13:20; 15:22; 17:12; 28:26</a:t>
            </a:r>
            <a:r>
              <a:rPr lang="en-US" sz="2200" dirty="0"/>
              <a:t>)?  Why is this difficult to practice?</a:t>
            </a:r>
          </a:p>
          <a:p>
            <a:pPr marL="0" lvl="0" indent="0">
              <a:spcBef>
                <a:spcPts val="0"/>
              </a:spcBef>
              <a:buNone/>
            </a:pPr>
            <a:r>
              <a:rPr lang="en-US" sz="2200" i="1" dirty="0">
                <a:solidFill>
                  <a:schemeClr val="accent1"/>
                </a:solidFill>
              </a:rPr>
              <a:t>Where there is no counsel, the people fall; But </a:t>
            </a:r>
            <a:r>
              <a:rPr lang="en-US" sz="2200" b="1" i="1" dirty="0">
                <a:solidFill>
                  <a:schemeClr val="accent1"/>
                </a:solidFill>
              </a:rPr>
              <a:t>in the </a:t>
            </a:r>
            <a:r>
              <a:rPr lang="en-US" sz="2200" b="1" i="1" u="sng" dirty="0">
                <a:solidFill>
                  <a:schemeClr val="accent1"/>
                </a:solidFill>
              </a:rPr>
              <a:t>multitude of counselors</a:t>
            </a:r>
            <a:r>
              <a:rPr lang="en-US" sz="2200" b="1" i="1" dirty="0">
                <a:solidFill>
                  <a:schemeClr val="accent1"/>
                </a:solidFill>
              </a:rPr>
              <a:t> there is safety</a:t>
            </a:r>
            <a:r>
              <a:rPr lang="en-US" sz="2200" i="1" dirty="0">
                <a:solidFill>
                  <a:schemeClr val="accent1"/>
                </a:solidFill>
              </a:rPr>
              <a:t>. </a:t>
            </a:r>
            <a:r>
              <a:rPr lang="en-US" sz="2200" dirty="0"/>
              <a:t>(</a:t>
            </a:r>
            <a:r>
              <a:rPr lang="en-US" sz="2200" b="1" dirty="0">
                <a:solidFill>
                  <a:schemeClr val="accent1"/>
                </a:solidFill>
              </a:rPr>
              <a:t>11:14</a:t>
            </a:r>
            <a:r>
              <a:rPr lang="en-US" sz="2200" dirty="0"/>
              <a:t>)</a:t>
            </a:r>
          </a:p>
          <a:p>
            <a:pPr marL="0" lvl="0" indent="0">
              <a:spcBef>
                <a:spcPts val="0"/>
              </a:spcBef>
              <a:buNone/>
            </a:pPr>
            <a:r>
              <a:rPr lang="en-US" sz="2200" b="1" i="1" dirty="0">
                <a:solidFill>
                  <a:schemeClr val="accent1"/>
                </a:solidFill>
              </a:rPr>
              <a:t>A wise man is </a:t>
            </a:r>
            <a:r>
              <a:rPr lang="en-US" sz="2200" b="1" i="1" u="sng" dirty="0">
                <a:solidFill>
                  <a:schemeClr val="accent1"/>
                </a:solidFill>
              </a:rPr>
              <a:t>strong</a:t>
            </a:r>
            <a:r>
              <a:rPr lang="en-US" sz="2200" i="1" dirty="0">
                <a:solidFill>
                  <a:schemeClr val="accent1"/>
                </a:solidFill>
              </a:rPr>
              <a:t>, Yes, a man of knowledge </a:t>
            </a:r>
            <a:r>
              <a:rPr lang="en-US" sz="2200" b="1" i="1" dirty="0">
                <a:solidFill>
                  <a:schemeClr val="accent1"/>
                </a:solidFill>
              </a:rPr>
              <a:t>increases strength</a:t>
            </a:r>
            <a:r>
              <a:rPr lang="en-US" sz="2200" i="1" dirty="0">
                <a:solidFill>
                  <a:schemeClr val="accent1"/>
                </a:solidFill>
              </a:rPr>
              <a:t>; For </a:t>
            </a:r>
            <a:r>
              <a:rPr lang="en-US" sz="2200" b="1" i="1" u="sng" dirty="0">
                <a:solidFill>
                  <a:schemeClr val="accent1"/>
                </a:solidFill>
              </a:rPr>
              <a:t>by wise counsel</a:t>
            </a:r>
            <a:r>
              <a:rPr lang="en-US" sz="2200" b="1" i="1" dirty="0">
                <a:solidFill>
                  <a:schemeClr val="accent1"/>
                </a:solidFill>
              </a:rPr>
              <a:t> you will wage your own war</a:t>
            </a:r>
            <a:r>
              <a:rPr lang="en-US" sz="2200" i="1" dirty="0">
                <a:solidFill>
                  <a:schemeClr val="accent1"/>
                </a:solidFill>
              </a:rPr>
              <a:t>, And </a:t>
            </a:r>
            <a:r>
              <a:rPr lang="en-US" sz="2200" b="1" i="1" dirty="0">
                <a:solidFill>
                  <a:schemeClr val="accent1"/>
                </a:solidFill>
              </a:rPr>
              <a:t>in a </a:t>
            </a:r>
            <a:r>
              <a:rPr lang="en-US" sz="2200" b="1" i="1" u="sng" dirty="0">
                <a:solidFill>
                  <a:schemeClr val="accent1"/>
                </a:solidFill>
              </a:rPr>
              <a:t>multitude of counselors</a:t>
            </a:r>
            <a:r>
              <a:rPr lang="en-US" sz="2200" b="1" i="1" dirty="0">
                <a:solidFill>
                  <a:schemeClr val="accent1"/>
                </a:solidFill>
              </a:rPr>
              <a:t> there is safety</a:t>
            </a:r>
            <a:r>
              <a:rPr lang="en-US" sz="2200" dirty="0"/>
              <a:t>. (</a:t>
            </a:r>
            <a:r>
              <a:rPr lang="en-US" sz="2200" b="1" dirty="0">
                <a:solidFill>
                  <a:schemeClr val="accent1"/>
                </a:solidFill>
              </a:rPr>
              <a:t>24:5-6</a:t>
            </a:r>
            <a:r>
              <a:rPr lang="en-US" sz="2200" dirty="0"/>
              <a:t>)</a:t>
            </a:r>
          </a:p>
          <a:p>
            <a:pPr>
              <a:spcBef>
                <a:spcPts val="0"/>
              </a:spcBef>
            </a:pPr>
            <a:r>
              <a:rPr lang="en-US" altLang="en-US" sz="2200" b="1" i="1" dirty="0">
                <a:solidFill>
                  <a:schemeClr val="tx1">
                    <a:lumMod val="75000"/>
                    <a:lumOff val="25000"/>
                  </a:schemeClr>
                </a:solidFill>
              </a:rPr>
              <a:t>Humility</a:t>
            </a:r>
            <a:r>
              <a:rPr lang="en-US" altLang="en-US" sz="2200" dirty="0">
                <a:solidFill>
                  <a:schemeClr val="tx1">
                    <a:lumMod val="75000"/>
                    <a:lumOff val="25000"/>
                  </a:schemeClr>
                </a:solidFill>
              </a:rPr>
              <a:t>, recognition of one’s own limited knowledge surrounds one’s self with many wise advisors – your peers don’t count (</a:t>
            </a:r>
            <a:r>
              <a:rPr lang="en-US" altLang="en-US" sz="2200" b="1" dirty="0">
                <a:solidFill>
                  <a:schemeClr val="accent1"/>
                </a:solidFill>
              </a:rPr>
              <a:t>1 Kings 12:1-16</a:t>
            </a:r>
            <a:r>
              <a:rPr lang="en-US" altLang="en-US" sz="2200" dirty="0">
                <a:solidFill>
                  <a:schemeClr val="tx1">
                    <a:lumMod val="75000"/>
                    <a:lumOff val="25000"/>
                  </a:schemeClr>
                </a:solidFill>
              </a:rPr>
              <a:t>).</a:t>
            </a:r>
          </a:p>
          <a:p>
            <a:pPr>
              <a:spcBef>
                <a:spcPts val="0"/>
              </a:spcBef>
            </a:pPr>
            <a:r>
              <a:rPr lang="en-US" altLang="en-US" sz="2200" i="1" dirty="0">
                <a:solidFill>
                  <a:schemeClr val="accent1"/>
                </a:solidFill>
              </a:rPr>
              <a:t>“Wage war”</a:t>
            </a:r>
            <a:r>
              <a:rPr lang="en-US" altLang="en-US" sz="2200" dirty="0">
                <a:solidFill>
                  <a:schemeClr val="tx1">
                    <a:lumMod val="75000"/>
                    <a:lumOff val="25000"/>
                  </a:schemeClr>
                </a:solidFill>
              </a:rPr>
              <a:t>?  Are we not at war – </a:t>
            </a:r>
            <a:r>
              <a:rPr lang="en-US" altLang="en-US" sz="2200" b="1" i="1" dirty="0">
                <a:solidFill>
                  <a:schemeClr val="tx1">
                    <a:lumMod val="75000"/>
                    <a:lumOff val="25000"/>
                  </a:schemeClr>
                </a:solidFill>
              </a:rPr>
              <a:t>spiritually</a:t>
            </a:r>
            <a:r>
              <a:rPr lang="en-US" altLang="en-US" sz="2200" dirty="0">
                <a:solidFill>
                  <a:schemeClr val="tx1">
                    <a:lumMod val="75000"/>
                    <a:lumOff val="25000"/>
                  </a:schemeClr>
                </a:solidFill>
              </a:rPr>
              <a:t> (</a:t>
            </a:r>
            <a:r>
              <a:rPr lang="en-US" altLang="en-US" sz="2200" b="1" dirty="0">
                <a:solidFill>
                  <a:schemeClr val="accent1"/>
                </a:solidFill>
              </a:rPr>
              <a:t>1 Pet. 5:8; Eph. 6:10-18</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711654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1:20-33</a:t>
            </a:r>
          </a:p>
        </p:txBody>
      </p:sp>
      <p:sp>
        <p:nvSpPr>
          <p:cNvPr id="5" name="Text Placeholder 4"/>
          <p:cNvSpPr>
            <a:spLocks noGrp="1"/>
          </p:cNvSpPr>
          <p:nvPr>
            <p:ph type="body" idx="1"/>
          </p:nvPr>
        </p:nvSpPr>
        <p:spPr/>
        <p:txBody>
          <a:bodyPr/>
          <a:lstStyle/>
          <a:p>
            <a:r>
              <a:rPr lang="en-US" b="1" i="1" dirty="0"/>
              <a:t>The Ends of Foolishness and Wisdom</a:t>
            </a:r>
          </a:p>
        </p:txBody>
      </p:sp>
    </p:spTree>
    <p:extLst>
      <p:ext uri="{BB962C8B-B14F-4D97-AF65-F5344CB8AC3E}">
        <p14:creationId xmlns:p14="http://schemas.microsoft.com/office/powerpoint/2010/main" val="2830704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Persistence in Seeking Advice</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100"/>
              </a:spcBef>
              <a:buFont typeface="+mj-lt"/>
              <a:buAutoNum type="arabicPeriod" startAt="5"/>
            </a:pPr>
            <a:r>
              <a:rPr lang="en-US" sz="2200" dirty="0"/>
              <a:t>What may be required to access the counsel and wisdom we seek (</a:t>
            </a:r>
            <a:r>
              <a:rPr lang="en-US" sz="2200" b="1" dirty="0">
                <a:solidFill>
                  <a:schemeClr val="accent1"/>
                </a:solidFill>
              </a:rPr>
              <a:t>20:5</a:t>
            </a:r>
            <a:r>
              <a:rPr lang="en-US" sz="2200" dirty="0"/>
              <a:t>)?</a:t>
            </a:r>
          </a:p>
          <a:p>
            <a:pPr marL="0" lvl="0" indent="0">
              <a:spcBef>
                <a:spcPts val="100"/>
              </a:spcBef>
              <a:buNone/>
            </a:pPr>
            <a:r>
              <a:rPr lang="en-US" sz="2200" i="1" dirty="0">
                <a:solidFill>
                  <a:schemeClr val="accent1"/>
                </a:solidFill>
              </a:rPr>
              <a:t>Counsel in the heart of man </a:t>
            </a:r>
            <a:r>
              <a:rPr lang="en-US" sz="2200" b="1" i="1" dirty="0">
                <a:solidFill>
                  <a:schemeClr val="accent1"/>
                </a:solidFill>
              </a:rPr>
              <a:t>is like </a:t>
            </a:r>
            <a:r>
              <a:rPr lang="en-US" sz="2200" b="1" i="1" u="sng" dirty="0">
                <a:solidFill>
                  <a:schemeClr val="accent1"/>
                </a:solidFill>
              </a:rPr>
              <a:t>deep</a:t>
            </a:r>
            <a:r>
              <a:rPr lang="en-US" sz="2200" b="1" i="1" dirty="0">
                <a:solidFill>
                  <a:schemeClr val="accent1"/>
                </a:solidFill>
              </a:rPr>
              <a:t> water</a:t>
            </a:r>
            <a:r>
              <a:rPr lang="en-US" sz="2200" i="1" dirty="0">
                <a:solidFill>
                  <a:schemeClr val="accent1"/>
                </a:solidFill>
              </a:rPr>
              <a:t>, But </a:t>
            </a:r>
            <a:r>
              <a:rPr lang="en-US" sz="2200" b="1" i="1" dirty="0">
                <a:solidFill>
                  <a:schemeClr val="accent1"/>
                </a:solidFill>
              </a:rPr>
              <a:t>a man of understanding will </a:t>
            </a:r>
            <a:r>
              <a:rPr lang="en-US" sz="2200" b="1" i="1" u="sng" dirty="0">
                <a:solidFill>
                  <a:schemeClr val="accent1"/>
                </a:solidFill>
              </a:rPr>
              <a:t>draw it out</a:t>
            </a:r>
            <a:r>
              <a:rPr lang="en-US" sz="2200" i="1" dirty="0">
                <a:solidFill>
                  <a:schemeClr val="accent1"/>
                </a:solidFill>
              </a:rPr>
              <a:t>. </a:t>
            </a:r>
            <a:r>
              <a:rPr lang="en-US" sz="2200" dirty="0"/>
              <a:t>(</a:t>
            </a:r>
            <a:r>
              <a:rPr lang="en-US" sz="2200" b="1" dirty="0">
                <a:solidFill>
                  <a:schemeClr val="accent1"/>
                </a:solidFill>
              </a:rPr>
              <a:t>20:5</a:t>
            </a:r>
            <a:r>
              <a:rPr lang="en-US" sz="2200" dirty="0"/>
              <a:t>)</a:t>
            </a:r>
          </a:p>
          <a:p>
            <a:pPr>
              <a:spcBef>
                <a:spcPts val="100"/>
              </a:spcBef>
            </a:pPr>
            <a:r>
              <a:rPr lang="en-US" altLang="en-US" sz="2200" dirty="0">
                <a:solidFill>
                  <a:schemeClr val="tx1">
                    <a:lumMod val="75000"/>
                    <a:lumOff val="25000"/>
                  </a:schemeClr>
                </a:solidFill>
              </a:rPr>
              <a:t>Wise counselors can be reluctant to offer their advice!  Why?</a:t>
            </a:r>
          </a:p>
          <a:p>
            <a:pPr lvl="1">
              <a:spcBef>
                <a:spcPts val="100"/>
              </a:spcBef>
            </a:pPr>
            <a:r>
              <a:rPr lang="en-US" altLang="en-US" sz="2000" dirty="0">
                <a:solidFill>
                  <a:schemeClr val="tx1">
                    <a:lumMod val="75000"/>
                    <a:lumOff val="25000"/>
                  </a:schemeClr>
                </a:solidFill>
              </a:rPr>
              <a:t>Correcting scoffers and fools is ineffective and injures the wise.  </a:t>
            </a:r>
            <a:r>
              <a:rPr lang="en-US" altLang="en-US" sz="2000" b="1" i="1" dirty="0">
                <a:solidFill>
                  <a:schemeClr val="tx1">
                    <a:lumMod val="75000"/>
                    <a:lumOff val="25000"/>
                  </a:schemeClr>
                </a:solidFill>
              </a:rPr>
              <a:t>More later …</a:t>
            </a:r>
          </a:p>
          <a:p>
            <a:pPr lvl="1">
              <a:spcBef>
                <a:spcPts val="100"/>
              </a:spcBef>
            </a:pPr>
            <a:r>
              <a:rPr lang="en-US" altLang="en-US" sz="2000" dirty="0">
                <a:solidFill>
                  <a:schemeClr val="tx1">
                    <a:lumMod val="75000"/>
                    <a:lumOff val="25000"/>
                  </a:schemeClr>
                </a:solidFill>
              </a:rPr>
              <a:t>Some wisdom can be twisted, abused, misused by those with evil intent.</a:t>
            </a:r>
          </a:p>
          <a:p>
            <a:pPr lvl="1">
              <a:spcBef>
                <a:spcPts val="100"/>
              </a:spcBef>
            </a:pPr>
            <a:r>
              <a:rPr lang="en-US" altLang="en-US" sz="2000" dirty="0">
                <a:solidFill>
                  <a:schemeClr val="tx1">
                    <a:lumMod val="75000"/>
                    <a:lumOff val="25000"/>
                  </a:schemeClr>
                </a:solidFill>
              </a:rPr>
              <a:t>Some people get their feelings hurt easily – pride is preventing correction.</a:t>
            </a:r>
          </a:p>
          <a:p>
            <a:pPr lvl="1">
              <a:spcBef>
                <a:spcPts val="100"/>
              </a:spcBef>
            </a:pPr>
            <a:r>
              <a:rPr lang="en-US" altLang="en-US" sz="2000" dirty="0">
                <a:solidFill>
                  <a:schemeClr val="tx1">
                    <a:lumMod val="75000"/>
                    <a:lumOff val="25000"/>
                  </a:schemeClr>
                </a:solidFill>
              </a:rPr>
              <a:t>Understanding some advanced wisdom requires understanding other things first.</a:t>
            </a:r>
          </a:p>
          <a:p>
            <a:pPr lvl="1">
              <a:spcBef>
                <a:spcPts val="100"/>
              </a:spcBef>
            </a:pPr>
            <a:r>
              <a:rPr lang="en-US" altLang="en-US" sz="2000" dirty="0">
                <a:solidFill>
                  <a:schemeClr val="tx1">
                    <a:lumMod val="75000"/>
                    <a:lumOff val="25000"/>
                  </a:schemeClr>
                </a:solidFill>
              </a:rPr>
              <a:t>Maybe giving you time is inconvenient for them (</a:t>
            </a:r>
            <a:r>
              <a:rPr lang="en-US" altLang="en-US" sz="2000" b="1" dirty="0">
                <a:solidFill>
                  <a:schemeClr val="accent1"/>
                </a:solidFill>
              </a:rPr>
              <a:t>Luke 11:5-13; 18:1-8</a:t>
            </a:r>
            <a:r>
              <a:rPr lang="en-US" altLang="en-US" sz="2000" dirty="0">
                <a:solidFill>
                  <a:schemeClr val="tx1">
                    <a:lumMod val="75000"/>
                    <a:lumOff val="25000"/>
                  </a:schemeClr>
                </a:solidFill>
              </a:rPr>
              <a:t>)?</a:t>
            </a:r>
          </a:p>
          <a:p>
            <a:pPr>
              <a:spcBef>
                <a:spcPts val="100"/>
              </a:spcBef>
            </a:pPr>
            <a:r>
              <a:rPr lang="en-US" altLang="en-US" sz="2200" dirty="0">
                <a:solidFill>
                  <a:schemeClr val="tx1">
                    <a:lumMod val="75000"/>
                    <a:lumOff val="25000"/>
                  </a:schemeClr>
                </a:solidFill>
              </a:rPr>
              <a:t>You must allay all of their fears before they will share such </a:t>
            </a:r>
            <a:r>
              <a:rPr lang="en-US" altLang="en-US" sz="2200" i="1" dirty="0">
                <a:solidFill>
                  <a:schemeClr val="accent1"/>
                </a:solidFill>
              </a:rPr>
              <a:t>“deep”</a:t>
            </a:r>
            <a:r>
              <a:rPr lang="en-US" altLang="en-US" sz="2200" dirty="0">
                <a:solidFill>
                  <a:schemeClr val="tx1">
                    <a:lumMod val="75000"/>
                    <a:lumOff val="25000"/>
                  </a:schemeClr>
                </a:solidFill>
              </a:rPr>
              <a:t> advice.</a:t>
            </a:r>
          </a:p>
          <a:p>
            <a:pPr>
              <a:spcBef>
                <a:spcPts val="100"/>
              </a:spcBef>
            </a:pPr>
            <a:r>
              <a:rPr lang="en-US" altLang="en-US" sz="2200" dirty="0">
                <a:solidFill>
                  <a:schemeClr val="tx1">
                    <a:lumMod val="75000"/>
                    <a:lumOff val="25000"/>
                  </a:schemeClr>
                </a:solidFill>
              </a:rPr>
              <a:t>Can you build trust – prove yourself receptive, noble, loving, mature?</a:t>
            </a:r>
          </a:p>
          <a:p>
            <a:pPr>
              <a:spcBef>
                <a:spcPts val="100"/>
              </a:spcBef>
            </a:pPr>
            <a:r>
              <a:rPr lang="en-US" altLang="en-US" sz="2200" dirty="0">
                <a:solidFill>
                  <a:schemeClr val="tx1">
                    <a:lumMod val="75000"/>
                    <a:lumOff val="25000"/>
                  </a:schemeClr>
                </a:solidFill>
              </a:rPr>
              <a:t>Which of these reasons might also limit God’s offering of wisdom to us?</a:t>
            </a:r>
          </a:p>
        </p:txBody>
      </p:sp>
    </p:spTree>
    <p:extLst>
      <p:ext uri="{BB962C8B-B14F-4D97-AF65-F5344CB8AC3E}">
        <p14:creationId xmlns:p14="http://schemas.microsoft.com/office/powerpoint/2010/main" val="1185626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500"/>
                                        <p:tgtEl>
                                          <p:spTgt spid="92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219">
                                            <p:txEl>
                                              <p:pRg st="6" end="6"/>
                                            </p:txEl>
                                          </p:spTgt>
                                        </p:tgtEl>
                                        <p:attrNameLst>
                                          <p:attrName>style.visibility</p:attrName>
                                        </p:attrNameLst>
                                      </p:cBhvr>
                                      <p:to>
                                        <p:strVal val="visible"/>
                                      </p:to>
                                    </p:set>
                                    <p:animEffect transition="in" filter="fade">
                                      <p:cBhvr>
                                        <p:cTn id="41" dur="500"/>
                                        <p:tgtEl>
                                          <p:spTgt spid="921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219">
                                            <p:txEl>
                                              <p:pRg st="7" end="7"/>
                                            </p:txEl>
                                          </p:spTgt>
                                        </p:tgtEl>
                                        <p:attrNameLst>
                                          <p:attrName>style.visibility</p:attrName>
                                        </p:attrNameLst>
                                      </p:cBhvr>
                                      <p:to>
                                        <p:strVal val="visible"/>
                                      </p:to>
                                    </p:set>
                                    <p:animEffect transition="in" filter="fade">
                                      <p:cBhvr>
                                        <p:cTn id="46" dur="500"/>
                                        <p:tgtEl>
                                          <p:spTgt spid="9219">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219">
                                            <p:txEl>
                                              <p:pRg st="8" end="8"/>
                                            </p:txEl>
                                          </p:spTgt>
                                        </p:tgtEl>
                                        <p:attrNameLst>
                                          <p:attrName>style.visibility</p:attrName>
                                        </p:attrNameLst>
                                      </p:cBhvr>
                                      <p:to>
                                        <p:strVal val="visible"/>
                                      </p:to>
                                    </p:set>
                                    <p:animEffect transition="in" filter="fade">
                                      <p:cBhvr>
                                        <p:cTn id="51" dur="500"/>
                                        <p:tgtEl>
                                          <p:spTgt spid="9219">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219">
                                            <p:txEl>
                                              <p:pRg st="9" end="9"/>
                                            </p:txEl>
                                          </p:spTgt>
                                        </p:tgtEl>
                                        <p:attrNameLst>
                                          <p:attrName>style.visibility</p:attrName>
                                        </p:attrNameLst>
                                      </p:cBhvr>
                                      <p:to>
                                        <p:strVal val="visible"/>
                                      </p:to>
                                    </p:set>
                                    <p:animEffect transition="in" filter="fade">
                                      <p:cBhvr>
                                        <p:cTn id="56" dur="500"/>
                                        <p:tgtEl>
                                          <p:spTgt spid="9219">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219">
                                            <p:txEl>
                                              <p:pRg st="10" end="10"/>
                                            </p:txEl>
                                          </p:spTgt>
                                        </p:tgtEl>
                                        <p:attrNameLst>
                                          <p:attrName>style.visibility</p:attrName>
                                        </p:attrNameLst>
                                      </p:cBhvr>
                                      <p:to>
                                        <p:strVal val="visible"/>
                                      </p:to>
                                    </p:set>
                                    <p:animEffect transition="in" filter="fade">
                                      <p:cBhvr>
                                        <p:cTn id="61" dur="500"/>
                                        <p:tgtEl>
                                          <p:spTgt spid="92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Building a House?</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i="1" dirty="0">
                <a:solidFill>
                  <a:schemeClr val="accent1"/>
                </a:solidFill>
              </a:rPr>
              <a:t>The </a:t>
            </a:r>
            <a:r>
              <a:rPr lang="en-US" sz="2200" b="1" i="1" dirty="0">
                <a:solidFill>
                  <a:schemeClr val="accent1"/>
                </a:solidFill>
              </a:rPr>
              <a:t>wise woman </a:t>
            </a:r>
            <a:r>
              <a:rPr lang="en-US" sz="2200" b="1" i="1" u="sng" dirty="0">
                <a:solidFill>
                  <a:schemeClr val="accent1"/>
                </a:solidFill>
              </a:rPr>
              <a:t>builds</a:t>
            </a:r>
            <a:r>
              <a:rPr lang="en-US" sz="2200" b="1" i="1" dirty="0">
                <a:solidFill>
                  <a:schemeClr val="accent1"/>
                </a:solidFill>
              </a:rPr>
              <a:t> her </a:t>
            </a:r>
            <a:r>
              <a:rPr lang="en-US" sz="2200" b="1" i="1" u="sng" dirty="0">
                <a:solidFill>
                  <a:schemeClr val="accent1"/>
                </a:solidFill>
              </a:rPr>
              <a:t>house</a:t>
            </a:r>
            <a:r>
              <a:rPr lang="en-US" sz="2200" i="1" dirty="0">
                <a:solidFill>
                  <a:schemeClr val="accent1"/>
                </a:solidFill>
              </a:rPr>
              <a:t>, But </a:t>
            </a:r>
            <a:r>
              <a:rPr lang="en-US" sz="2200" b="1" i="1" dirty="0">
                <a:solidFill>
                  <a:schemeClr val="accent1"/>
                </a:solidFill>
              </a:rPr>
              <a:t>the foolish </a:t>
            </a:r>
            <a:r>
              <a:rPr lang="en-US" sz="2200" b="1" i="1" u="sng" dirty="0">
                <a:solidFill>
                  <a:schemeClr val="accent1"/>
                </a:solidFill>
              </a:rPr>
              <a:t>pulls it down with her hands</a:t>
            </a:r>
            <a:r>
              <a:rPr lang="en-US" sz="2200" i="1" dirty="0">
                <a:solidFill>
                  <a:schemeClr val="accent1"/>
                </a:solidFill>
              </a:rPr>
              <a:t>. </a:t>
            </a:r>
            <a:r>
              <a:rPr lang="en-US" sz="2200" dirty="0"/>
              <a:t>(</a:t>
            </a:r>
            <a:r>
              <a:rPr lang="en-US" sz="2200" b="1" dirty="0">
                <a:solidFill>
                  <a:schemeClr val="accent1"/>
                </a:solidFill>
              </a:rPr>
              <a:t>14:1</a:t>
            </a:r>
            <a:r>
              <a:rPr lang="en-US" sz="2200" dirty="0"/>
              <a:t>)</a:t>
            </a:r>
          </a:p>
          <a:p>
            <a:pPr marL="0" indent="0">
              <a:spcBef>
                <a:spcPts val="0"/>
              </a:spcBef>
              <a:buNone/>
            </a:pPr>
            <a:r>
              <a:rPr lang="en-US" sz="2200" b="1" i="1" dirty="0">
                <a:solidFill>
                  <a:schemeClr val="accent1"/>
                </a:solidFill>
              </a:rPr>
              <a:t>Through wisdom a house is built</a:t>
            </a:r>
            <a:r>
              <a:rPr lang="en-US" sz="2200" i="1" dirty="0">
                <a:solidFill>
                  <a:schemeClr val="accent1"/>
                </a:solidFill>
              </a:rPr>
              <a:t>, And </a:t>
            </a:r>
            <a:r>
              <a:rPr lang="en-US" sz="2200" b="1" i="1" dirty="0">
                <a:solidFill>
                  <a:schemeClr val="accent1"/>
                </a:solidFill>
              </a:rPr>
              <a:t>by understanding it is established</a:t>
            </a:r>
            <a:r>
              <a:rPr lang="en-US" sz="2200" i="1" dirty="0">
                <a:solidFill>
                  <a:schemeClr val="accent1"/>
                </a:solidFill>
              </a:rPr>
              <a:t>; </a:t>
            </a:r>
            <a:r>
              <a:rPr lang="en-US" sz="2200" b="1" i="1" dirty="0">
                <a:solidFill>
                  <a:schemeClr val="accent1"/>
                </a:solidFill>
              </a:rPr>
              <a:t>By knowledge the rooms are filled </a:t>
            </a:r>
            <a:r>
              <a:rPr lang="en-US" sz="2200" i="1" dirty="0">
                <a:solidFill>
                  <a:schemeClr val="accent1"/>
                </a:solidFill>
              </a:rPr>
              <a:t>With all precious and pleasant riches. </a:t>
            </a:r>
            <a:r>
              <a:rPr lang="en-US" sz="2200" dirty="0"/>
              <a:t>(</a:t>
            </a:r>
            <a:r>
              <a:rPr lang="en-US" sz="2200" b="1" dirty="0">
                <a:solidFill>
                  <a:schemeClr val="accent1"/>
                </a:solidFill>
              </a:rPr>
              <a:t>24:3-4</a:t>
            </a:r>
            <a:r>
              <a:rPr lang="en-US" sz="2200" dirty="0"/>
              <a:t>)</a:t>
            </a:r>
          </a:p>
          <a:p>
            <a:pPr marL="341313" lvl="0" indent="-341313">
              <a:spcBef>
                <a:spcPts val="0"/>
              </a:spcBef>
              <a:buFont typeface="+mj-lt"/>
              <a:buAutoNum type="arabicPeriod" startAt="6"/>
            </a:pPr>
            <a:r>
              <a:rPr lang="en-US" sz="2200" dirty="0"/>
              <a:t>Do the foolish literally pull down their own house with their own hands (</a:t>
            </a:r>
            <a:r>
              <a:rPr lang="en-US" sz="2200" b="1" dirty="0">
                <a:solidFill>
                  <a:schemeClr val="accent1"/>
                </a:solidFill>
              </a:rPr>
              <a:t>14:1</a:t>
            </a:r>
            <a:r>
              <a:rPr lang="en-US" sz="2200" dirty="0"/>
              <a:t>)?  To what house does this verse and related passages refer (</a:t>
            </a:r>
            <a:r>
              <a:rPr lang="en-US" sz="2200" b="1" dirty="0">
                <a:solidFill>
                  <a:schemeClr val="accent1"/>
                </a:solidFill>
              </a:rPr>
              <a:t>24:3-4</a:t>
            </a:r>
            <a:r>
              <a:rPr lang="en-US" sz="2200" dirty="0"/>
              <a:t>)?</a:t>
            </a:r>
          </a:p>
          <a:p>
            <a:pPr>
              <a:spcBef>
                <a:spcPts val="0"/>
              </a:spcBef>
            </a:pPr>
            <a:r>
              <a:rPr lang="en-US" altLang="en-US" sz="2200" dirty="0">
                <a:solidFill>
                  <a:schemeClr val="tx1">
                    <a:lumMod val="75000"/>
                    <a:lumOff val="25000"/>
                  </a:schemeClr>
                </a:solidFill>
              </a:rPr>
              <a:t>A </a:t>
            </a:r>
            <a:r>
              <a:rPr lang="en-US" altLang="en-US" sz="2200" i="1" dirty="0">
                <a:solidFill>
                  <a:schemeClr val="accent1"/>
                </a:solidFill>
              </a:rPr>
              <a:t>“house” </a:t>
            </a:r>
            <a:r>
              <a:rPr lang="en-US" altLang="en-US" sz="2200" dirty="0">
                <a:solidFill>
                  <a:schemeClr val="tx1">
                    <a:lumMod val="75000"/>
                    <a:lumOff val="25000"/>
                  </a:schemeClr>
                </a:solidFill>
              </a:rPr>
              <a:t>is not necessarily limited to a literal dwelling (</a:t>
            </a:r>
            <a:r>
              <a:rPr lang="en-US" altLang="en-US" sz="2200" b="1" dirty="0">
                <a:solidFill>
                  <a:schemeClr val="accent1"/>
                </a:solidFill>
              </a:rPr>
              <a:t>2 Samuel 7:7-18; 2 Kings 8:18, 27; 9:7-9</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Like a literal </a:t>
            </a:r>
            <a:r>
              <a:rPr lang="en-US" altLang="en-US" sz="2200" i="1" dirty="0">
                <a:solidFill>
                  <a:schemeClr val="accent1"/>
                </a:solidFill>
              </a:rPr>
              <a:t>“house”</a:t>
            </a:r>
            <a:r>
              <a:rPr lang="en-US" altLang="en-US" sz="2200" dirty="0">
                <a:solidFill>
                  <a:schemeClr val="tx1">
                    <a:lumMod val="75000"/>
                    <a:lumOff val="25000"/>
                  </a:schemeClr>
                </a:solidFill>
              </a:rPr>
              <a:t> that one leaves to his children, the figurative </a:t>
            </a:r>
            <a:r>
              <a:rPr lang="en-US" altLang="en-US" sz="2200" i="1" dirty="0">
                <a:solidFill>
                  <a:schemeClr val="accent1"/>
                </a:solidFill>
              </a:rPr>
              <a:t>“house”</a:t>
            </a:r>
            <a:r>
              <a:rPr lang="en-US" altLang="en-US" sz="2200" i="1" dirty="0">
                <a:solidFill>
                  <a:schemeClr val="tx1">
                    <a:lumMod val="75000"/>
                    <a:lumOff val="25000"/>
                  </a:schemeClr>
                </a:solidFill>
              </a:rPr>
              <a:t> </a:t>
            </a:r>
            <a:r>
              <a:rPr lang="en-US" altLang="en-US" sz="2200" dirty="0">
                <a:solidFill>
                  <a:schemeClr val="tx1">
                    <a:lumMod val="75000"/>
                    <a:lumOff val="25000"/>
                  </a:schemeClr>
                </a:solidFill>
              </a:rPr>
              <a:t>represents all left as an inheritance:  children themselves, knowledge, wisdom, reputation, position, wealth, and so forth – </a:t>
            </a:r>
            <a:r>
              <a:rPr lang="en-US" altLang="en-US" sz="2200" b="1" i="1" dirty="0">
                <a:solidFill>
                  <a:schemeClr val="tx1">
                    <a:lumMod val="75000"/>
                    <a:lumOff val="25000"/>
                  </a:schemeClr>
                </a:solidFill>
              </a:rPr>
              <a:t>everything</a:t>
            </a:r>
            <a:r>
              <a:rPr lang="en-US" altLang="en-US" sz="2200" dirty="0">
                <a:solidFill>
                  <a:schemeClr val="tx1">
                    <a:lumMod val="75000"/>
                    <a:lumOff val="25000"/>
                  </a:schemeClr>
                </a:solidFill>
              </a:rPr>
              <a:t> he built.</a:t>
            </a:r>
          </a:p>
          <a:p>
            <a:pPr>
              <a:spcBef>
                <a:spcPts val="0"/>
              </a:spcBef>
            </a:pPr>
            <a:r>
              <a:rPr lang="en-US" altLang="en-US" sz="2200" dirty="0">
                <a:solidFill>
                  <a:schemeClr val="tx1">
                    <a:lumMod val="75000"/>
                    <a:lumOff val="25000"/>
                  </a:schemeClr>
                </a:solidFill>
              </a:rPr>
              <a:t>What </a:t>
            </a:r>
            <a:r>
              <a:rPr lang="en-US" altLang="en-US" sz="2200" i="1" dirty="0">
                <a:solidFill>
                  <a:schemeClr val="accent1"/>
                </a:solidFill>
              </a:rPr>
              <a:t>“house”</a:t>
            </a:r>
            <a:r>
              <a:rPr lang="en-US" altLang="en-US" sz="2200" i="1" dirty="0">
                <a:solidFill>
                  <a:schemeClr val="tx1">
                    <a:lumMod val="75000"/>
                    <a:lumOff val="25000"/>
                  </a:schemeClr>
                </a:solidFill>
              </a:rPr>
              <a:t> </a:t>
            </a:r>
            <a:r>
              <a:rPr lang="en-US" altLang="en-US" sz="2200" dirty="0">
                <a:solidFill>
                  <a:schemeClr val="tx1">
                    <a:lumMod val="75000"/>
                    <a:lumOff val="25000"/>
                  </a:schemeClr>
                </a:solidFill>
              </a:rPr>
              <a:t>are </a:t>
            </a:r>
            <a:r>
              <a:rPr lang="en-US" altLang="en-US" sz="2200" b="1" i="1" u="sng" dirty="0">
                <a:solidFill>
                  <a:schemeClr val="tx1">
                    <a:lumMod val="75000"/>
                    <a:lumOff val="25000"/>
                  </a:schemeClr>
                </a:solidFill>
              </a:rPr>
              <a:t>you</a:t>
            </a:r>
            <a:r>
              <a:rPr lang="en-US" altLang="en-US" sz="2200" dirty="0">
                <a:solidFill>
                  <a:schemeClr val="tx1">
                    <a:lumMod val="75000"/>
                    <a:lumOff val="25000"/>
                  </a:schemeClr>
                </a:solidFill>
              </a:rPr>
              <a:t> building?  Destroying or adding on house given you?</a:t>
            </a:r>
          </a:p>
        </p:txBody>
      </p:sp>
    </p:spTree>
    <p:extLst>
      <p:ext uri="{BB962C8B-B14F-4D97-AF65-F5344CB8AC3E}">
        <p14:creationId xmlns:p14="http://schemas.microsoft.com/office/powerpoint/2010/main" val="1271940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fade">
                                      <p:cBhvr>
                                        <p:cTn id="11" dur="500"/>
                                        <p:tgtEl>
                                          <p:spTgt spid="921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Better to Get Wisdom than …</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7"/>
            </a:pPr>
            <a:r>
              <a:rPr lang="en-US" sz="2200" dirty="0"/>
              <a:t>Wisdom and understanding are better than what other valuables (</a:t>
            </a:r>
            <a:r>
              <a:rPr lang="en-US" sz="2200" b="1" dirty="0">
                <a:solidFill>
                  <a:schemeClr val="accent1"/>
                </a:solidFill>
              </a:rPr>
              <a:t>16:16; 20:15; 21:22</a:t>
            </a:r>
            <a:r>
              <a:rPr lang="en-US" sz="2200" dirty="0"/>
              <a:t>)?  How can this be true?  How should this affect our observable behavior (</a:t>
            </a:r>
            <a:r>
              <a:rPr lang="en-US" sz="2200" b="1" dirty="0">
                <a:solidFill>
                  <a:schemeClr val="accent1"/>
                </a:solidFill>
              </a:rPr>
              <a:t>15:14; 18:15; 22:17-18; 23:12, 23; 24:13-14</a:t>
            </a:r>
            <a:r>
              <a:rPr lang="en-US" sz="2200" dirty="0"/>
              <a:t>)?</a:t>
            </a:r>
          </a:p>
          <a:p>
            <a:pPr marL="0" lvl="0" indent="0">
              <a:spcBef>
                <a:spcPts val="300"/>
              </a:spcBef>
              <a:buNone/>
            </a:pPr>
            <a:r>
              <a:rPr lang="en-US" sz="2200" b="1" i="1" u="sng" dirty="0">
                <a:solidFill>
                  <a:schemeClr val="accent1"/>
                </a:solidFill>
              </a:rPr>
              <a:t>How much better</a:t>
            </a:r>
            <a:r>
              <a:rPr lang="en-US" sz="2200" b="1" i="1" dirty="0">
                <a:solidFill>
                  <a:schemeClr val="accent1"/>
                </a:solidFill>
              </a:rPr>
              <a:t> to get wisdom than gold</a:t>
            </a:r>
            <a:r>
              <a:rPr lang="en-US" sz="2200" i="1" dirty="0">
                <a:solidFill>
                  <a:schemeClr val="accent1"/>
                </a:solidFill>
              </a:rPr>
              <a:t>! And to </a:t>
            </a:r>
            <a:r>
              <a:rPr lang="en-US" sz="2200" b="1" i="1" dirty="0">
                <a:solidFill>
                  <a:schemeClr val="accent1"/>
                </a:solidFill>
              </a:rPr>
              <a:t>get understanding is to be </a:t>
            </a:r>
            <a:r>
              <a:rPr lang="en-US" sz="2200" b="1" i="1" u="sng" dirty="0">
                <a:solidFill>
                  <a:schemeClr val="accent1"/>
                </a:solidFill>
              </a:rPr>
              <a:t>chosen rather</a:t>
            </a:r>
            <a:r>
              <a:rPr lang="en-US" sz="2200" b="1" i="1" dirty="0">
                <a:solidFill>
                  <a:schemeClr val="accent1"/>
                </a:solidFill>
              </a:rPr>
              <a:t> than silver</a:t>
            </a:r>
            <a:r>
              <a:rPr lang="en-US" sz="2200" i="1" dirty="0">
                <a:solidFill>
                  <a:schemeClr val="accent1"/>
                </a:solidFill>
              </a:rPr>
              <a:t>. </a:t>
            </a:r>
            <a:r>
              <a:rPr lang="en-US" sz="2200" dirty="0"/>
              <a:t>(</a:t>
            </a:r>
            <a:r>
              <a:rPr lang="en-US" sz="2200" b="1" dirty="0">
                <a:solidFill>
                  <a:schemeClr val="accent1"/>
                </a:solidFill>
              </a:rPr>
              <a:t>16:16</a:t>
            </a:r>
            <a:r>
              <a:rPr lang="en-US" sz="2200" dirty="0"/>
              <a:t>)</a:t>
            </a:r>
          </a:p>
          <a:p>
            <a:pPr marL="0" lvl="0" indent="0">
              <a:spcBef>
                <a:spcPts val="300"/>
              </a:spcBef>
              <a:buNone/>
            </a:pPr>
            <a:r>
              <a:rPr lang="en-US" sz="2200" b="1" i="1" dirty="0">
                <a:solidFill>
                  <a:schemeClr val="accent1"/>
                </a:solidFill>
              </a:rPr>
              <a:t>A wise man scales the </a:t>
            </a:r>
            <a:r>
              <a:rPr lang="en-US" sz="2200" b="1" i="1" u="sng" dirty="0">
                <a:solidFill>
                  <a:schemeClr val="accent1"/>
                </a:solidFill>
              </a:rPr>
              <a:t>city of the mighty</a:t>
            </a:r>
            <a:r>
              <a:rPr lang="en-US" sz="2200" i="1" dirty="0">
                <a:solidFill>
                  <a:schemeClr val="accent1"/>
                </a:solidFill>
              </a:rPr>
              <a:t>, And </a:t>
            </a:r>
            <a:r>
              <a:rPr lang="en-US" sz="2200" b="1" i="1" dirty="0">
                <a:solidFill>
                  <a:schemeClr val="accent1"/>
                </a:solidFill>
              </a:rPr>
              <a:t>brings down the </a:t>
            </a:r>
            <a:r>
              <a:rPr lang="en-US" sz="2200" b="1" i="1" u="sng" dirty="0">
                <a:solidFill>
                  <a:schemeClr val="accent1"/>
                </a:solidFill>
              </a:rPr>
              <a:t>trusted stronghold</a:t>
            </a:r>
            <a:r>
              <a:rPr lang="en-US" sz="2200" i="1" dirty="0">
                <a:solidFill>
                  <a:schemeClr val="accent1"/>
                </a:solidFill>
              </a:rPr>
              <a:t>. </a:t>
            </a:r>
            <a:r>
              <a:rPr lang="en-US" sz="2200" dirty="0"/>
              <a:t>(</a:t>
            </a:r>
            <a:r>
              <a:rPr lang="en-US" sz="2200" b="1" dirty="0">
                <a:solidFill>
                  <a:schemeClr val="accent1"/>
                </a:solidFill>
              </a:rPr>
              <a:t>21:22</a:t>
            </a:r>
            <a:r>
              <a:rPr lang="en-US" sz="2200" dirty="0"/>
              <a:t>)</a:t>
            </a:r>
          </a:p>
          <a:p>
            <a:pPr>
              <a:spcBef>
                <a:spcPts val="300"/>
              </a:spcBef>
            </a:pPr>
            <a:r>
              <a:rPr lang="en-US" altLang="en-US" sz="2200" dirty="0">
                <a:solidFill>
                  <a:schemeClr val="tx1">
                    <a:lumMod val="75000"/>
                    <a:lumOff val="25000"/>
                  </a:schemeClr>
                </a:solidFill>
              </a:rPr>
              <a:t>Better than the greatest wealth and most fortified city.</a:t>
            </a:r>
          </a:p>
          <a:p>
            <a:pPr>
              <a:spcBef>
                <a:spcPts val="300"/>
              </a:spcBef>
            </a:pPr>
            <a:r>
              <a:rPr lang="en-US" altLang="en-US" sz="2200" dirty="0">
                <a:solidFill>
                  <a:schemeClr val="tx1">
                    <a:lumMod val="75000"/>
                    <a:lumOff val="25000"/>
                  </a:schemeClr>
                </a:solidFill>
              </a:rPr>
              <a:t>Two reasons:  1) Spiritual over physical 2) Wisdom brings wealth, strength.</a:t>
            </a:r>
          </a:p>
          <a:p>
            <a:pPr>
              <a:spcBef>
                <a:spcPts val="300"/>
              </a:spcBef>
            </a:pPr>
            <a:r>
              <a:rPr lang="en-US" altLang="en-US" sz="2200" dirty="0">
                <a:solidFill>
                  <a:schemeClr val="tx1">
                    <a:lumMod val="75000"/>
                    <a:lumOff val="25000"/>
                  </a:schemeClr>
                </a:solidFill>
              </a:rPr>
              <a:t>If you genuinely understand this, then you will trade everything else for it – your decisions and words will reflect this priority.</a:t>
            </a:r>
          </a:p>
        </p:txBody>
      </p:sp>
    </p:spTree>
    <p:extLst>
      <p:ext uri="{BB962C8B-B14F-4D97-AF65-F5344CB8AC3E}">
        <p14:creationId xmlns:p14="http://schemas.microsoft.com/office/powerpoint/2010/main" val="1220798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Indicators of </a:t>
            </a:r>
            <a:r>
              <a:rPr lang="en-US" altLang="en-US"/>
              <a:t>a Fool</a:t>
            </a:r>
            <a:endParaRPr lang="en-US" altLang="en-US" dirty="0"/>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8"/>
            </a:pPr>
            <a:r>
              <a:rPr lang="en-US" sz="2200" dirty="0"/>
              <a:t>Summarize the observable differences between the general behavior of the wise and fools as provided in these references: </a:t>
            </a:r>
            <a:r>
              <a:rPr lang="en-US" sz="2200" b="1" dirty="0">
                <a:solidFill>
                  <a:schemeClr val="accent1"/>
                </a:solidFill>
              </a:rPr>
              <a:t>13:16; 14:33; 15:7; 26:11</a:t>
            </a:r>
            <a:r>
              <a:rPr lang="en-US" sz="2200" dirty="0"/>
              <a:t>.</a:t>
            </a:r>
          </a:p>
          <a:p>
            <a:pPr marL="0" lvl="0" indent="0">
              <a:spcBef>
                <a:spcPts val="300"/>
              </a:spcBef>
              <a:buNone/>
            </a:pPr>
            <a:r>
              <a:rPr lang="en-US" sz="2200" i="1" dirty="0">
                <a:solidFill>
                  <a:schemeClr val="accent1"/>
                </a:solidFill>
              </a:rPr>
              <a:t>Every prudent man acts with knowledge, But </a:t>
            </a:r>
            <a:r>
              <a:rPr lang="en-US" sz="2200" b="1" i="1" dirty="0">
                <a:solidFill>
                  <a:schemeClr val="accent1"/>
                </a:solidFill>
              </a:rPr>
              <a:t>a fool </a:t>
            </a:r>
            <a:r>
              <a:rPr lang="en-US" sz="2200" b="1" i="1" u="sng" dirty="0">
                <a:solidFill>
                  <a:schemeClr val="accent1"/>
                </a:solidFill>
              </a:rPr>
              <a:t>lays open</a:t>
            </a:r>
            <a:r>
              <a:rPr lang="en-US" sz="2200" b="1" i="1" dirty="0">
                <a:solidFill>
                  <a:schemeClr val="accent1"/>
                </a:solidFill>
              </a:rPr>
              <a:t> his folly</a:t>
            </a:r>
            <a:r>
              <a:rPr lang="en-US" sz="2200" i="1" dirty="0">
                <a:solidFill>
                  <a:schemeClr val="accent1"/>
                </a:solidFill>
              </a:rPr>
              <a:t>. </a:t>
            </a:r>
            <a:r>
              <a:rPr lang="en-US" sz="2200" dirty="0"/>
              <a:t>(</a:t>
            </a:r>
            <a:r>
              <a:rPr lang="en-US" sz="2200" b="1" dirty="0">
                <a:solidFill>
                  <a:schemeClr val="accent1"/>
                </a:solidFill>
              </a:rPr>
              <a:t>13:16</a:t>
            </a:r>
            <a:r>
              <a:rPr lang="en-US" sz="2200" dirty="0"/>
              <a:t>)</a:t>
            </a:r>
          </a:p>
          <a:p>
            <a:pPr marL="0" indent="0">
              <a:spcBef>
                <a:spcPts val="300"/>
              </a:spcBef>
              <a:buNone/>
            </a:pPr>
            <a:r>
              <a:rPr lang="en-US" sz="2200" i="1" dirty="0">
                <a:solidFill>
                  <a:schemeClr val="accent1"/>
                </a:solidFill>
              </a:rPr>
              <a:t>Wisdom rests in the heart of him who has understanding, But </a:t>
            </a:r>
            <a:r>
              <a:rPr lang="en-US" sz="2200" b="1" i="1" dirty="0">
                <a:solidFill>
                  <a:schemeClr val="accent1"/>
                </a:solidFill>
              </a:rPr>
              <a:t>what is in the heart of fools is </a:t>
            </a:r>
            <a:r>
              <a:rPr lang="en-US" sz="2200" b="1" i="1" u="sng" dirty="0">
                <a:solidFill>
                  <a:schemeClr val="accent1"/>
                </a:solidFill>
              </a:rPr>
              <a:t>made known</a:t>
            </a:r>
            <a:r>
              <a:rPr lang="en-US" sz="2200" i="1" dirty="0">
                <a:solidFill>
                  <a:schemeClr val="accent1"/>
                </a:solidFill>
              </a:rPr>
              <a:t>. </a:t>
            </a:r>
            <a:r>
              <a:rPr lang="en-US" sz="2200" dirty="0"/>
              <a:t>(</a:t>
            </a:r>
            <a:r>
              <a:rPr lang="en-US" sz="2200" b="1" dirty="0">
                <a:solidFill>
                  <a:schemeClr val="accent1"/>
                </a:solidFill>
              </a:rPr>
              <a:t>14:33</a:t>
            </a:r>
            <a:r>
              <a:rPr lang="en-US" sz="2200" dirty="0"/>
              <a:t>)</a:t>
            </a:r>
          </a:p>
          <a:p>
            <a:pPr>
              <a:spcBef>
                <a:spcPts val="300"/>
              </a:spcBef>
            </a:pPr>
            <a:r>
              <a:rPr lang="en-US" altLang="en-US" sz="2200" dirty="0">
                <a:solidFill>
                  <a:schemeClr val="tx1">
                    <a:lumMod val="75000"/>
                    <a:lumOff val="25000"/>
                  </a:schemeClr>
                </a:solidFill>
              </a:rPr>
              <a:t>Fools cannot help but </a:t>
            </a:r>
            <a:r>
              <a:rPr lang="en-US" altLang="en-US" sz="2200" b="1" i="1" dirty="0">
                <a:solidFill>
                  <a:schemeClr val="tx1">
                    <a:lumMod val="75000"/>
                    <a:lumOff val="25000"/>
                  </a:schemeClr>
                </a:solidFill>
              </a:rPr>
              <a:t>reveal</a:t>
            </a:r>
            <a:r>
              <a:rPr lang="en-US" altLang="en-US" sz="2200" dirty="0">
                <a:solidFill>
                  <a:schemeClr val="tx1">
                    <a:lumMod val="75000"/>
                    <a:lumOff val="25000"/>
                  </a:schemeClr>
                </a:solidFill>
              </a:rPr>
              <a:t> their folly.  They have </a:t>
            </a:r>
            <a:r>
              <a:rPr lang="en-US" altLang="en-US" sz="2200" b="1" i="1" dirty="0">
                <a:solidFill>
                  <a:schemeClr val="tx1">
                    <a:lumMod val="75000"/>
                    <a:lumOff val="25000"/>
                  </a:schemeClr>
                </a:solidFill>
              </a:rPr>
              <a:t>no discretion</a:t>
            </a:r>
            <a:r>
              <a:rPr lang="en-US" altLang="en-US" sz="2200" dirty="0">
                <a:solidFill>
                  <a:schemeClr val="tx1">
                    <a:lumMod val="75000"/>
                    <a:lumOff val="25000"/>
                  </a:schemeClr>
                </a:solidFill>
              </a:rPr>
              <a:t>.</a:t>
            </a:r>
          </a:p>
          <a:p>
            <a:pPr marL="0" indent="0">
              <a:spcBef>
                <a:spcPts val="300"/>
              </a:spcBef>
              <a:buNone/>
            </a:pPr>
            <a:r>
              <a:rPr lang="en-US" sz="2200" i="1" dirty="0">
                <a:solidFill>
                  <a:schemeClr val="accent1"/>
                </a:solidFill>
              </a:rPr>
              <a:t>The </a:t>
            </a:r>
            <a:r>
              <a:rPr lang="en-US" sz="2200" b="1" i="1" dirty="0">
                <a:solidFill>
                  <a:schemeClr val="accent1"/>
                </a:solidFill>
              </a:rPr>
              <a:t>lips of the wise </a:t>
            </a:r>
            <a:r>
              <a:rPr lang="en-US" sz="2200" b="1" i="1" u="sng" dirty="0">
                <a:solidFill>
                  <a:schemeClr val="accent1"/>
                </a:solidFill>
              </a:rPr>
              <a:t>disperse knowledge</a:t>
            </a:r>
            <a:r>
              <a:rPr lang="en-US" sz="2200" i="1" dirty="0">
                <a:solidFill>
                  <a:schemeClr val="accent1"/>
                </a:solidFill>
              </a:rPr>
              <a:t>, But the heart of </a:t>
            </a:r>
            <a:r>
              <a:rPr lang="en-US" sz="2200" b="1" i="1" dirty="0">
                <a:solidFill>
                  <a:schemeClr val="accent1"/>
                </a:solidFill>
              </a:rPr>
              <a:t>the fool does </a:t>
            </a:r>
            <a:r>
              <a:rPr lang="en-US" sz="2200" b="1" i="1" u="sng" dirty="0">
                <a:solidFill>
                  <a:schemeClr val="accent1"/>
                </a:solidFill>
              </a:rPr>
              <a:t>not</a:t>
            </a:r>
            <a:r>
              <a:rPr lang="en-US" sz="2200" b="1" i="1" dirty="0">
                <a:solidFill>
                  <a:schemeClr val="accent1"/>
                </a:solidFill>
              </a:rPr>
              <a:t> do so</a:t>
            </a:r>
            <a:r>
              <a:rPr lang="en-US" sz="2200" i="1" dirty="0">
                <a:solidFill>
                  <a:schemeClr val="accent1"/>
                </a:solidFill>
              </a:rPr>
              <a:t>. </a:t>
            </a:r>
            <a:r>
              <a:rPr lang="en-US" sz="2200" dirty="0"/>
              <a:t>(</a:t>
            </a:r>
            <a:r>
              <a:rPr lang="en-US" sz="2200" b="1" dirty="0">
                <a:solidFill>
                  <a:schemeClr val="accent1"/>
                </a:solidFill>
              </a:rPr>
              <a:t>15:7</a:t>
            </a:r>
            <a:r>
              <a:rPr lang="en-US" sz="2200" dirty="0"/>
              <a:t>)</a:t>
            </a:r>
          </a:p>
          <a:p>
            <a:pPr>
              <a:spcBef>
                <a:spcPts val="300"/>
              </a:spcBef>
            </a:pPr>
            <a:r>
              <a:rPr lang="en-US" altLang="en-US" sz="2200" dirty="0">
                <a:solidFill>
                  <a:schemeClr val="tx1">
                    <a:lumMod val="75000"/>
                    <a:lumOff val="25000"/>
                  </a:schemeClr>
                </a:solidFill>
              </a:rPr>
              <a:t>Wise can teach and offer wisdom.  Fools have no such ability.</a:t>
            </a:r>
          </a:p>
          <a:p>
            <a:pPr marL="0" lvl="0" indent="0">
              <a:spcBef>
                <a:spcPts val="300"/>
              </a:spcBef>
              <a:buNone/>
            </a:pPr>
            <a:r>
              <a:rPr lang="en-US" sz="2200" i="1" dirty="0">
                <a:solidFill>
                  <a:schemeClr val="accent1"/>
                </a:solidFill>
              </a:rPr>
              <a:t>As a dog returns to his own vomit, So </a:t>
            </a:r>
            <a:r>
              <a:rPr lang="en-US" sz="2200" b="1" i="1" dirty="0">
                <a:solidFill>
                  <a:schemeClr val="accent1"/>
                </a:solidFill>
              </a:rPr>
              <a:t>a fool </a:t>
            </a:r>
            <a:r>
              <a:rPr lang="en-US" sz="2200" b="1" i="1" u="sng" dirty="0">
                <a:solidFill>
                  <a:schemeClr val="accent1"/>
                </a:solidFill>
              </a:rPr>
              <a:t>repeats</a:t>
            </a:r>
            <a:r>
              <a:rPr lang="en-US" sz="2200" b="1" i="1" dirty="0">
                <a:solidFill>
                  <a:schemeClr val="accent1"/>
                </a:solidFill>
              </a:rPr>
              <a:t> his folly</a:t>
            </a:r>
            <a:r>
              <a:rPr lang="en-US" sz="2200" i="1" dirty="0">
                <a:solidFill>
                  <a:schemeClr val="accent1"/>
                </a:solidFill>
              </a:rPr>
              <a:t>.</a:t>
            </a:r>
            <a:r>
              <a:rPr lang="en-US" sz="2200" dirty="0"/>
              <a:t> (</a:t>
            </a:r>
            <a:r>
              <a:rPr lang="en-US" sz="2200" b="1" dirty="0">
                <a:solidFill>
                  <a:schemeClr val="accent1"/>
                </a:solidFill>
              </a:rPr>
              <a:t>26:11</a:t>
            </a:r>
            <a:r>
              <a:rPr lang="en-US" sz="2200" dirty="0"/>
              <a:t>)</a:t>
            </a:r>
          </a:p>
          <a:p>
            <a:pPr>
              <a:spcBef>
                <a:spcPts val="300"/>
              </a:spcBef>
            </a:pPr>
            <a:r>
              <a:rPr lang="en-US" altLang="en-US" sz="2200" dirty="0">
                <a:solidFill>
                  <a:schemeClr val="tx1">
                    <a:lumMod val="75000"/>
                    <a:lumOff val="25000"/>
                  </a:schemeClr>
                </a:solidFill>
              </a:rPr>
              <a:t>Fools cannot learn.  They repeat their mistakes.</a:t>
            </a:r>
          </a:p>
        </p:txBody>
      </p:sp>
    </p:spTree>
    <p:extLst>
      <p:ext uri="{BB962C8B-B14F-4D97-AF65-F5344CB8AC3E}">
        <p14:creationId xmlns:p14="http://schemas.microsoft.com/office/powerpoint/2010/main" val="49049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fade">
                                      <p:cBhvr>
                                        <p:cTn id="36" dur="500"/>
                                        <p:tgtEl>
                                          <p:spTgt spid="9219">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219">
                                            <p:txEl>
                                              <p:pRg st="7" end="7"/>
                                            </p:txEl>
                                          </p:spTgt>
                                        </p:tgtEl>
                                        <p:attrNameLst>
                                          <p:attrName>style.visibility</p:attrName>
                                        </p:attrNameLst>
                                      </p:cBhvr>
                                      <p:to>
                                        <p:strVal val="visible"/>
                                      </p:to>
                                    </p:set>
                                    <p:animEffect transition="in" filter="fade">
                                      <p:cBhvr>
                                        <p:cTn id="41"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Fool’s Careless Wrath</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9"/>
            </a:pPr>
            <a:r>
              <a:rPr lang="en-US" sz="2200" dirty="0"/>
              <a:t>Whose shame do the wise </a:t>
            </a:r>
            <a:r>
              <a:rPr lang="en-US" sz="2200" i="1" dirty="0">
                <a:solidFill>
                  <a:schemeClr val="accent1"/>
                </a:solidFill>
              </a:rPr>
              <a:t>“conceal”</a:t>
            </a:r>
            <a:r>
              <a:rPr lang="en-US" sz="2200" dirty="0">
                <a:solidFill>
                  <a:schemeClr val="accent1"/>
                </a:solidFill>
              </a:rPr>
              <a:t> </a:t>
            </a:r>
            <a:r>
              <a:rPr lang="en-US" sz="2200" dirty="0"/>
              <a:t>and why (</a:t>
            </a:r>
            <a:r>
              <a:rPr lang="en-US" sz="2200" b="1" dirty="0">
                <a:solidFill>
                  <a:schemeClr val="accent1"/>
                </a:solidFill>
              </a:rPr>
              <a:t>12:16, 23</a:t>
            </a:r>
            <a:r>
              <a:rPr lang="en-US" sz="2200" dirty="0"/>
              <a:t>)?  How is this different than the fool?</a:t>
            </a:r>
          </a:p>
          <a:p>
            <a:pPr marL="0" lvl="0" indent="0">
              <a:spcBef>
                <a:spcPts val="300"/>
              </a:spcBef>
              <a:buNone/>
            </a:pPr>
            <a:r>
              <a:rPr lang="en-US" sz="2200" i="1" dirty="0">
                <a:solidFill>
                  <a:schemeClr val="accent1"/>
                </a:solidFill>
              </a:rPr>
              <a:t>A </a:t>
            </a:r>
            <a:r>
              <a:rPr lang="en-US" sz="2200" b="1" i="1" dirty="0">
                <a:solidFill>
                  <a:schemeClr val="accent1"/>
                </a:solidFill>
              </a:rPr>
              <a:t>fool’s </a:t>
            </a:r>
            <a:r>
              <a:rPr lang="en-US" sz="2200" b="1" i="1" u="sng" dirty="0">
                <a:solidFill>
                  <a:schemeClr val="accent1"/>
                </a:solidFill>
              </a:rPr>
              <a:t>wrath</a:t>
            </a:r>
            <a:r>
              <a:rPr lang="en-US" sz="2200" b="1" i="1" dirty="0">
                <a:solidFill>
                  <a:schemeClr val="accent1"/>
                </a:solidFill>
              </a:rPr>
              <a:t> is known at once</a:t>
            </a:r>
            <a:r>
              <a:rPr lang="en-US" sz="2200" i="1" dirty="0">
                <a:solidFill>
                  <a:schemeClr val="accent1"/>
                </a:solidFill>
              </a:rPr>
              <a:t>, </a:t>
            </a:r>
            <a:r>
              <a:rPr lang="en-US" sz="2200" b="1" i="1" u="sng" dirty="0">
                <a:solidFill>
                  <a:schemeClr val="accent1"/>
                </a:solidFill>
              </a:rPr>
              <a:t>But</a:t>
            </a:r>
            <a:r>
              <a:rPr lang="en-US" sz="2200" i="1" dirty="0">
                <a:solidFill>
                  <a:schemeClr val="accent1"/>
                </a:solidFill>
              </a:rPr>
              <a:t> </a:t>
            </a:r>
            <a:r>
              <a:rPr lang="en-US" sz="2200" b="1" i="1" dirty="0">
                <a:solidFill>
                  <a:schemeClr val="accent1"/>
                </a:solidFill>
              </a:rPr>
              <a:t>a prudent man </a:t>
            </a:r>
            <a:r>
              <a:rPr lang="en-US" sz="2200" b="1" i="1" u="sng" dirty="0">
                <a:solidFill>
                  <a:schemeClr val="accent1"/>
                </a:solidFill>
              </a:rPr>
              <a:t>covers</a:t>
            </a:r>
            <a:r>
              <a:rPr lang="en-US" sz="2200" b="1" i="1" dirty="0">
                <a:solidFill>
                  <a:schemeClr val="accent1"/>
                </a:solidFill>
              </a:rPr>
              <a:t> shame</a:t>
            </a:r>
            <a:r>
              <a:rPr lang="en-US" sz="2200" i="1" dirty="0">
                <a:solidFill>
                  <a:schemeClr val="accent1"/>
                </a:solidFill>
              </a:rPr>
              <a:t>. … A prudent man </a:t>
            </a:r>
            <a:r>
              <a:rPr lang="en-US" sz="2200" b="1" i="1" u="sng" dirty="0">
                <a:solidFill>
                  <a:schemeClr val="accent1"/>
                </a:solidFill>
              </a:rPr>
              <a:t>conceals</a:t>
            </a:r>
            <a:r>
              <a:rPr lang="en-US" sz="2200" b="1" i="1" dirty="0">
                <a:solidFill>
                  <a:schemeClr val="accent1"/>
                </a:solidFill>
              </a:rPr>
              <a:t> knowledge</a:t>
            </a:r>
            <a:r>
              <a:rPr lang="en-US" sz="2200" i="1" dirty="0">
                <a:solidFill>
                  <a:schemeClr val="accent1"/>
                </a:solidFill>
              </a:rPr>
              <a:t>, But the heart of fools </a:t>
            </a:r>
            <a:r>
              <a:rPr lang="en-US" sz="2200" b="1" i="1" u="sng" dirty="0">
                <a:solidFill>
                  <a:schemeClr val="accent1"/>
                </a:solidFill>
              </a:rPr>
              <a:t>proclaims</a:t>
            </a:r>
            <a:r>
              <a:rPr lang="en-US" sz="2200" b="1" i="1" dirty="0">
                <a:solidFill>
                  <a:schemeClr val="accent1"/>
                </a:solidFill>
              </a:rPr>
              <a:t> foolishness</a:t>
            </a:r>
            <a:r>
              <a:rPr lang="en-US" sz="2200" i="1" dirty="0">
                <a:solidFill>
                  <a:schemeClr val="accent1"/>
                </a:solidFill>
              </a:rPr>
              <a:t>. </a:t>
            </a:r>
            <a:r>
              <a:rPr lang="en-US" sz="2200" dirty="0"/>
              <a:t>(</a:t>
            </a:r>
            <a:r>
              <a:rPr lang="en-US" sz="2200" b="1" dirty="0">
                <a:solidFill>
                  <a:schemeClr val="accent1"/>
                </a:solidFill>
              </a:rPr>
              <a:t>12:16-23</a:t>
            </a:r>
            <a:r>
              <a:rPr lang="en-US" sz="2200" dirty="0"/>
              <a:t>)</a:t>
            </a:r>
          </a:p>
          <a:p>
            <a:pPr>
              <a:spcBef>
                <a:spcPts val="300"/>
              </a:spcBef>
            </a:pPr>
            <a:r>
              <a:rPr lang="en-US" altLang="en-US" sz="2200" dirty="0">
                <a:solidFill>
                  <a:schemeClr val="tx1">
                    <a:lumMod val="75000"/>
                    <a:lumOff val="25000"/>
                  </a:schemeClr>
                </a:solidFill>
              </a:rPr>
              <a:t>The fool revealing his wrath is contrasted (</a:t>
            </a:r>
            <a:r>
              <a:rPr lang="en-US" altLang="en-US" sz="2200" i="1" dirty="0">
                <a:solidFill>
                  <a:schemeClr val="accent1"/>
                </a:solidFill>
              </a:rPr>
              <a:t>“but”</a:t>
            </a:r>
            <a:r>
              <a:rPr lang="en-US" altLang="en-US" sz="2200" dirty="0">
                <a:solidFill>
                  <a:schemeClr val="tx1">
                    <a:lumMod val="75000"/>
                    <a:lumOff val="25000"/>
                  </a:schemeClr>
                </a:solidFill>
              </a:rPr>
              <a:t>) with covering shame.</a:t>
            </a:r>
          </a:p>
          <a:p>
            <a:pPr>
              <a:spcBef>
                <a:spcPts val="300"/>
              </a:spcBef>
            </a:pPr>
            <a:r>
              <a:rPr lang="en-US" altLang="en-US" sz="2200" dirty="0">
                <a:solidFill>
                  <a:schemeClr val="tx1">
                    <a:lumMod val="75000"/>
                    <a:lumOff val="25000"/>
                  </a:schemeClr>
                </a:solidFill>
              </a:rPr>
              <a:t>Therefore, the wise restrain themselves instead of publicly displaying anger, revealing someone’s shameful mistake.</a:t>
            </a:r>
          </a:p>
          <a:p>
            <a:pPr>
              <a:spcBef>
                <a:spcPts val="300"/>
              </a:spcBef>
            </a:pPr>
            <a:r>
              <a:rPr lang="en-US" altLang="en-US" sz="2200" dirty="0">
                <a:solidFill>
                  <a:schemeClr val="tx1">
                    <a:lumMod val="75000"/>
                    <a:lumOff val="25000"/>
                  </a:schemeClr>
                </a:solidFill>
              </a:rPr>
              <a:t>The wise know when to hide something shameful (e.g., a private sin, repented and fixed privately).</a:t>
            </a:r>
          </a:p>
          <a:p>
            <a:pPr>
              <a:spcBef>
                <a:spcPts val="300"/>
              </a:spcBef>
            </a:pPr>
            <a:r>
              <a:rPr lang="en-US" altLang="en-US" sz="2200" dirty="0">
                <a:solidFill>
                  <a:schemeClr val="tx1">
                    <a:lumMod val="75000"/>
                    <a:lumOff val="25000"/>
                  </a:schemeClr>
                </a:solidFill>
              </a:rPr>
              <a:t>But, if injured, the fool will reveal it to all – without concern for the other.</a:t>
            </a:r>
          </a:p>
        </p:txBody>
      </p:sp>
    </p:spTree>
    <p:extLst>
      <p:ext uri="{BB962C8B-B14F-4D97-AF65-F5344CB8AC3E}">
        <p14:creationId xmlns:p14="http://schemas.microsoft.com/office/powerpoint/2010/main" val="2875988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fade">
                                      <p:cBhvr>
                                        <p:cTn id="30"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Tree of Life?</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0"/>
            </a:pPr>
            <a:r>
              <a:rPr lang="en-US" sz="2200" dirty="0"/>
              <a:t>Why would wisdom drive a man to proclaim it (</a:t>
            </a:r>
            <a:r>
              <a:rPr lang="en-US" sz="2200" b="1" dirty="0">
                <a:solidFill>
                  <a:schemeClr val="accent1"/>
                </a:solidFill>
              </a:rPr>
              <a:t>11:30; 16:21, 23-24; 18:4; 22:19-21</a:t>
            </a:r>
            <a:r>
              <a:rPr lang="en-US" sz="2200" dirty="0"/>
              <a:t>)?  What will he do to make his teaching as effective as possible?  Can you think of other Bible verses that touch on this topic?</a:t>
            </a:r>
          </a:p>
          <a:p>
            <a:pPr marL="0" lvl="0" indent="0">
              <a:spcBef>
                <a:spcPts val="300"/>
              </a:spcBef>
              <a:buNone/>
            </a:pPr>
            <a:r>
              <a:rPr lang="en-US" sz="2200" i="1" dirty="0">
                <a:solidFill>
                  <a:schemeClr val="accent1"/>
                </a:solidFill>
              </a:rPr>
              <a:t>The </a:t>
            </a:r>
            <a:r>
              <a:rPr lang="en-US" sz="2200" b="1" i="1" dirty="0">
                <a:solidFill>
                  <a:schemeClr val="accent1"/>
                </a:solidFill>
              </a:rPr>
              <a:t>fruit of the righteous is a </a:t>
            </a:r>
            <a:r>
              <a:rPr lang="en-US" sz="2200" b="1" i="1" u="sng" dirty="0">
                <a:solidFill>
                  <a:schemeClr val="accent1"/>
                </a:solidFill>
              </a:rPr>
              <a:t>tree of life</a:t>
            </a:r>
            <a:r>
              <a:rPr lang="en-US" sz="2200" i="1" dirty="0">
                <a:solidFill>
                  <a:schemeClr val="accent1"/>
                </a:solidFill>
              </a:rPr>
              <a:t>, And he </a:t>
            </a:r>
            <a:r>
              <a:rPr lang="en-US" sz="2200" b="1" i="1" dirty="0">
                <a:solidFill>
                  <a:schemeClr val="accent1"/>
                </a:solidFill>
              </a:rPr>
              <a:t>who wins souls is </a:t>
            </a:r>
            <a:r>
              <a:rPr lang="en-US" sz="2200" b="1" i="1" u="sng" dirty="0">
                <a:solidFill>
                  <a:schemeClr val="accent1"/>
                </a:solidFill>
              </a:rPr>
              <a:t>wise</a:t>
            </a:r>
            <a:r>
              <a:rPr lang="en-US" sz="2200" i="1" dirty="0">
                <a:solidFill>
                  <a:schemeClr val="accent1"/>
                </a:solidFill>
              </a:rPr>
              <a:t>.</a:t>
            </a:r>
            <a:r>
              <a:rPr lang="en-US" sz="2200" dirty="0"/>
              <a:t>(</a:t>
            </a:r>
            <a:r>
              <a:rPr lang="en-US" sz="2200" b="1" dirty="0">
                <a:solidFill>
                  <a:schemeClr val="accent1"/>
                </a:solidFill>
              </a:rPr>
              <a:t>11:30</a:t>
            </a:r>
            <a:r>
              <a:rPr lang="en-US" sz="2200" dirty="0">
                <a:solidFill>
                  <a:schemeClr val="tx1">
                    <a:lumMod val="75000"/>
                    <a:lumOff val="25000"/>
                  </a:schemeClr>
                </a:solidFill>
              </a:rPr>
              <a:t>; also, </a:t>
            </a:r>
            <a:r>
              <a:rPr lang="en-US" sz="2200" b="1" dirty="0">
                <a:solidFill>
                  <a:schemeClr val="accent1"/>
                </a:solidFill>
              </a:rPr>
              <a:t>18:4</a:t>
            </a:r>
            <a:r>
              <a:rPr lang="en-US" sz="2200" dirty="0"/>
              <a:t>)</a:t>
            </a:r>
          </a:p>
          <a:p>
            <a:pPr marL="0" indent="0">
              <a:spcBef>
                <a:spcPts val="300"/>
              </a:spcBef>
              <a:buNone/>
            </a:pPr>
            <a:r>
              <a:rPr lang="en-US" sz="2200" b="1" i="1" baseline="30000" dirty="0">
                <a:solidFill>
                  <a:schemeClr val="accent1"/>
                </a:solidFill>
              </a:rPr>
              <a:t>1</a:t>
            </a:r>
            <a:r>
              <a:rPr lang="en-US" sz="2200" b="1" i="1" u="sng" dirty="0">
                <a:solidFill>
                  <a:schemeClr val="accent1"/>
                </a:solidFill>
              </a:rPr>
              <a:t>So that</a:t>
            </a:r>
            <a:r>
              <a:rPr lang="en-US" sz="2200" b="1" i="1" dirty="0">
                <a:solidFill>
                  <a:schemeClr val="accent1"/>
                </a:solidFill>
              </a:rPr>
              <a:t> your trust may be in the LORD</a:t>
            </a:r>
            <a:r>
              <a:rPr lang="en-US" sz="2200" i="1" dirty="0">
                <a:solidFill>
                  <a:schemeClr val="accent1"/>
                </a:solidFill>
              </a:rPr>
              <a:t>; I have instructed you today, even you.  Have I not written to you excellent things Of counsels and knowledge, </a:t>
            </a:r>
            <a:r>
              <a:rPr lang="en-US" sz="2200" b="1" i="1" baseline="30000" dirty="0">
                <a:solidFill>
                  <a:schemeClr val="accent1"/>
                </a:solidFill>
              </a:rPr>
              <a:t>2</a:t>
            </a:r>
            <a:r>
              <a:rPr lang="en-US" sz="2200" b="1" i="1" dirty="0">
                <a:solidFill>
                  <a:schemeClr val="accent1"/>
                </a:solidFill>
              </a:rPr>
              <a:t>That I may make you know the certainty of the words of truth</a:t>
            </a:r>
            <a:r>
              <a:rPr lang="en-US" sz="2200" i="1" dirty="0">
                <a:solidFill>
                  <a:schemeClr val="accent1"/>
                </a:solidFill>
              </a:rPr>
              <a:t>, </a:t>
            </a:r>
            <a:r>
              <a:rPr lang="en-US" sz="2200" i="1" baseline="30000" dirty="0">
                <a:solidFill>
                  <a:schemeClr val="accent1"/>
                </a:solidFill>
              </a:rPr>
              <a:t>3</a:t>
            </a:r>
            <a:r>
              <a:rPr lang="en-US" sz="2200" b="1" i="1" dirty="0">
                <a:solidFill>
                  <a:schemeClr val="accent1"/>
                </a:solidFill>
              </a:rPr>
              <a:t>That you may answer words of truth</a:t>
            </a:r>
            <a:r>
              <a:rPr lang="en-US" sz="2200" i="1" dirty="0">
                <a:solidFill>
                  <a:schemeClr val="accent1"/>
                </a:solidFill>
              </a:rPr>
              <a:t> To those who send to you?  </a:t>
            </a:r>
            <a:r>
              <a:rPr lang="en-US" sz="2200" dirty="0"/>
              <a:t>(</a:t>
            </a:r>
            <a:r>
              <a:rPr lang="en-US" sz="2200" b="1" dirty="0">
                <a:solidFill>
                  <a:schemeClr val="accent1"/>
                </a:solidFill>
              </a:rPr>
              <a:t>22:19-21</a:t>
            </a:r>
            <a:r>
              <a:rPr lang="en-US" sz="2200" dirty="0"/>
              <a:t>)</a:t>
            </a:r>
          </a:p>
          <a:p>
            <a:pPr>
              <a:spcBef>
                <a:spcPts val="300"/>
              </a:spcBef>
            </a:pPr>
            <a:r>
              <a:rPr lang="en-US" sz="2200" dirty="0"/>
              <a:t>To help others trust in the Lord with certainty and be able to answer others.</a:t>
            </a:r>
          </a:p>
          <a:p>
            <a:pPr>
              <a:spcBef>
                <a:spcPts val="300"/>
              </a:spcBef>
            </a:pPr>
            <a:r>
              <a:rPr lang="en-US" sz="2200" dirty="0"/>
              <a:t>If we love the Lord, we will love what he loves (</a:t>
            </a:r>
            <a:r>
              <a:rPr lang="en-US" sz="2200" b="1" dirty="0">
                <a:solidFill>
                  <a:schemeClr val="accent1"/>
                </a:solidFill>
              </a:rPr>
              <a:t>Pro. 14:31; Jn. 21:15-22</a:t>
            </a:r>
            <a:r>
              <a:rPr lang="en-US" sz="2200" dirty="0"/>
              <a:t>).</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4244371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Tree of Life?</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0"/>
            </a:pPr>
            <a:r>
              <a:rPr lang="en-US" sz="2200" dirty="0"/>
              <a:t>Why would wisdom drive a man to proclaim it (</a:t>
            </a:r>
            <a:r>
              <a:rPr lang="en-US" sz="2200" b="1" dirty="0">
                <a:solidFill>
                  <a:schemeClr val="accent1"/>
                </a:solidFill>
              </a:rPr>
              <a:t>11:30; 16:21, 23-24; 18:4; 22:19-21</a:t>
            </a:r>
            <a:r>
              <a:rPr lang="en-US" sz="2200" dirty="0"/>
              <a:t>)?  What will he do to make his teaching as effective as possible?  Can you think of other Bible verses that touch on this topic?</a:t>
            </a:r>
          </a:p>
          <a:p>
            <a:pPr marL="0" indent="0">
              <a:spcBef>
                <a:spcPts val="300"/>
              </a:spcBef>
              <a:buNone/>
            </a:pPr>
            <a:r>
              <a:rPr lang="en-US" sz="2200" i="1" dirty="0">
                <a:solidFill>
                  <a:schemeClr val="accent1"/>
                </a:solidFill>
              </a:rPr>
              <a:t>The wise in heart will be called prudent, And </a:t>
            </a:r>
            <a:r>
              <a:rPr lang="en-US" sz="2200" b="1" i="1" dirty="0">
                <a:solidFill>
                  <a:schemeClr val="accent1"/>
                </a:solidFill>
              </a:rPr>
              <a:t>sweetness of the lips </a:t>
            </a:r>
            <a:r>
              <a:rPr lang="en-US" sz="2200" b="1" i="1" u="sng" dirty="0">
                <a:solidFill>
                  <a:schemeClr val="accent1"/>
                </a:solidFill>
              </a:rPr>
              <a:t>increases</a:t>
            </a:r>
            <a:r>
              <a:rPr lang="en-US" sz="2200" b="1" i="1" dirty="0">
                <a:solidFill>
                  <a:schemeClr val="accent1"/>
                </a:solidFill>
              </a:rPr>
              <a:t> learning</a:t>
            </a:r>
            <a:r>
              <a:rPr lang="en-US" sz="2200" i="1" dirty="0">
                <a:solidFill>
                  <a:schemeClr val="accent1"/>
                </a:solidFill>
              </a:rPr>
              <a:t>. …The </a:t>
            </a:r>
            <a:r>
              <a:rPr lang="en-US" sz="2200" b="1" i="1" u="sng" dirty="0">
                <a:solidFill>
                  <a:schemeClr val="accent1"/>
                </a:solidFill>
              </a:rPr>
              <a:t>heart</a:t>
            </a:r>
            <a:r>
              <a:rPr lang="en-US" sz="2200" b="1" i="1" dirty="0">
                <a:solidFill>
                  <a:schemeClr val="accent1"/>
                </a:solidFill>
              </a:rPr>
              <a:t> of the wise </a:t>
            </a:r>
            <a:r>
              <a:rPr lang="en-US" sz="2200" b="1" i="1" u="sng" dirty="0">
                <a:solidFill>
                  <a:schemeClr val="accent1"/>
                </a:solidFill>
              </a:rPr>
              <a:t>teaches</a:t>
            </a:r>
            <a:r>
              <a:rPr lang="en-US" sz="2200" b="1" i="1" dirty="0">
                <a:solidFill>
                  <a:schemeClr val="accent1"/>
                </a:solidFill>
              </a:rPr>
              <a:t> his </a:t>
            </a:r>
            <a:r>
              <a:rPr lang="en-US" sz="2200" b="1" i="1" u="sng" dirty="0">
                <a:solidFill>
                  <a:schemeClr val="accent1"/>
                </a:solidFill>
              </a:rPr>
              <a:t>mouth</a:t>
            </a:r>
            <a:r>
              <a:rPr lang="en-US" sz="2200" i="1" dirty="0">
                <a:solidFill>
                  <a:schemeClr val="accent1"/>
                </a:solidFill>
              </a:rPr>
              <a:t>, And </a:t>
            </a:r>
            <a:r>
              <a:rPr lang="en-US" sz="2200" b="1" i="1" u="sng" dirty="0">
                <a:solidFill>
                  <a:schemeClr val="accent1"/>
                </a:solidFill>
              </a:rPr>
              <a:t>adds learning</a:t>
            </a:r>
            <a:r>
              <a:rPr lang="en-US" sz="2200" b="1" i="1" dirty="0">
                <a:solidFill>
                  <a:schemeClr val="accent1"/>
                </a:solidFill>
              </a:rPr>
              <a:t> to his lips</a:t>
            </a:r>
            <a:r>
              <a:rPr lang="en-US" sz="2200" i="1" dirty="0">
                <a:solidFill>
                  <a:schemeClr val="accent1"/>
                </a:solidFill>
              </a:rPr>
              <a:t>.  Pleasant words are like a honeycomb, Sweetness to the soul and health to the bones. </a:t>
            </a:r>
            <a:r>
              <a:rPr lang="en-US" sz="2200" dirty="0"/>
              <a:t>(</a:t>
            </a:r>
            <a:r>
              <a:rPr lang="en-US" sz="2200" b="1" dirty="0">
                <a:solidFill>
                  <a:schemeClr val="accent1"/>
                </a:solidFill>
              </a:rPr>
              <a:t>16:21, 23-24</a:t>
            </a:r>
            <a:r>
              <a:rPr lang="en-US" sz="2200" dirty="0"/>
              <a:t>)</a:t>
            </a:r>
          </a:p>
          <a:p>
            <a:pPr>
              <a:spcBef>
                <a:spcPts val="300"/>
              </a:spcBef>
            </a:pPr>
            <a:r>
              <a:rPr lang="en-US" sz="2200" dirty="0"/>
              <a:t>Furthermore, the wise work and learn how to teach more effectively (</a:t>
            </a:r>
            <a:r>
              <a:rPr lang="en-US" sz="2200" b="1" dirty="0">
                <a:solidFill>
                  <a:schemeClr val="accent1"/>
                </a:solidFill>
              </a:rPr>
              <a:t>1 Corinthians 9:19-23; Colossians 4:6</a:t>
            </a:r>
            <a:r>
              <a:rPr lang="en-US" sz="2200" dirty="0"/>
              <a:t>).</a:t>
            </a:r>
          </a:p>
          <a:p>
            <a:pPr>
              <a:spcBef>
                <a:spcPts val="300"/>
              </a:spcBef>
            </a:pPr>
            <a:r>
              <a:rPr lang="en-US" altLang="en-US" sz="2200" dirty="0">
                <a:solidFill>
                  <a:schemeClr val="tx1">
                    <a:lumMod val="75000"/>
                    <a:lumOff val="25000"/>
                  </a:schemeClr>
                </a:solidFill>
              </a:rPr>
              <a:t>How about you?  Are you a </a:t>
            </a:r>
            <a:r>
              <a:rPr lang="en-US" altLang="en-US" sz="2200" i="1" dirty="0">
                <a:solidFill>
                  <a:schemeClr val="accent1"/>
                </a:solidFill>
              </a:rPr>
              <a:t>“tree of life”</a:t>
            </a:r>
            <a:r>
              <a:rPr lang="en-US" altLang="en-US" sz="2200" dirty="0">
                <a:solidFill>
                  <a:schemeClr val="tx1">
                    <a:lumMod val="75000"/>
                    <a:lumOff val="25000"/>
                  </a:schemeClr>
                </a:solidFill>
              </a:rPr>
              <a:t>?  What do you offer others?</a:t>
            </a:r>
          </a:p>
        </p:txBody>
      </p:sp>
    </p:spTree>
    <p:extLst>
      <p:ext uri="{BB962C8B-B14F-4D97-AF65-F5344CB8AC3E}">
        <p14:creationId xmlns:p14="http://schemas.microsoft.com/office/powerpoint/2010/main" val="39600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Fool’s Advice?</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1"/>
            </a:pPr>
            <a:r>
              <a:rPr lang="en-US" sz="2200" dirty="0"/>
              <a:t>What are fools incapable of doing (</a:t>
            </a:r>
            <a:r>
              <a:rPr lang="en-US" sz="2200" b="1" dirty="0">
                <a:solidFill>
                  <a:schemeClr val="accent1"/>
                </a:solidFill>
              </a:rPr>
              <a:t>24:7; 26:7, 9</a:t>
            </a:r>
            <a:r>
              <a:rPr lang="en-US" sz="2200" dirty="0"/>
              <a:t>)?</a:t>
            </a:r>
          </a:p>
          <a:p>
            <a:pPr marL="0" indent="0">
              <a:spcBef>
                <a:spcPts val="300"/>
              </a:spcBef>
              <a:buNone/>
            </a:pPr>
            <a:r>
              <a:rPr lang="en-US" sz="2200" i="1" dirty="0">
                <a:solidFill>
                  <a:schemeClr val="accent1"/>
                </a:solidFill>
              </a:rPr>
              <a:t>Like the </a:t>
            </a:r>
            <a:r>
              <a:rPr lang="en-US" sz="2200" b="1" i="1" dirty="0">
                <a:solidFill>
                  <a:schemeClr val="accent1"/>
                </a:solidFill>
              </a:rPr>
              <a:t>legs of the lame that </a:t>
            </a:r>
            <a:r>
              <a:rPr lang="en-US" sz="2200" b="1" i="1" u="sng" dirty="0">
                <a:solidFill>
                  <a:schemeClr val="accent1"/>
                </a:solidFill>
              </a:rPr>
              <a:t>hang limp</a:t>
            </a:r>
            <a:r>
              <a:rPr lang="en-US" sz="2200" b="1" i="1" dirty="0">
                <a:solidFill>
                  <a:schemeClr val="accent1"/>
                </a:solidFill>
              </a:rPr>
              <a:t> Is a proverb in the mouth of fools</a:t>
            </a:r>
            <a:r>
              <a:rPr lang="en-US" sz="2200" i="1" dirty="0">
                <a:solidFill>
                  <a:schemeClr val="accent1"/>
                </a:solidFill>
              </a:rPr>
              <a:t>. … Like a </a:t>
            </a:r>
            <a:r>
              <a:rPr lang="en-US" sz="2200" b="1" i="1" u="sng" dirty="0">
                <a:solidFill>
                  <a:schemeClr val="accent1"/>
                </a:solidFill>
              </a:rPr>
              <a:t>thorn that goes into the hand</a:t>
            </a:r>
            <a:r>
              <a:rPr lang="en-US" sz="2200" b="1" i="1" dirty="0">
                <a:solidFill>
                  <a:schemeClr val="accent1"/>
                </a:solidFill>
              </a:rPr>
              <a:t> of a drunkard Is a proverb in the mouth of fools</a:t>
            </a:r>
            <a:r>
              <a:rPr lang="en-US" sz="2200" i="1" dirty="0">
                <a:solidFill>
                  <a:schemeClr val="accent1"/>
                </a:solidFill>
              </a:rPr>
              <a:t>. </a:t>
            </a:r>
            <a:r>
              <a:rPr lang="en-US" sz="2200" dirty="0"/>
              <a:t>(</a:t>
            </a:r>
            <a:r>
              <a:rPr lang="en-US" sz="2200" b="1" dirty="0">
                <a:solidFill>
                  <a:schemeClr val="accent1"/>
                </a:solidFill>
              </a:rPr>
              <a:t>26:7, 9</a:t>
            </a:r>
            <a:r>
              <a:rPr lang="en-US" sz="2200" dirty="0"/>
              <a:t>)</a:t>
            </a:r>
          </a:p>
          <a:p>
            <a:pPr marL="0" lvl="0" indent="0">
              <a:spcBef>
                <a:spcPts val="300"/>
              </a:spcBef>
              <a:buNone/>
            </a:pPr>
            <a:r>
              <a:rPr lang="en-US" sz="2200" i="1" dirty="0">
                <a:solidFill>
                  <a:schemeClr val="accent1"/>
                </a:solidFill>
              </a:rPr>
              <a:t>Wisdom is </a:t>
            </a:r>
            <a:r>
              <a:rPr lang="en-US" sz="2200" b="1" i="1" dirty="0">
                <a:solidFill>
                  <a:schemeClr val="accent1"/>
                </a:solidFill>
              </a:rPr>
              <a:t>too lofty for a fool</a:t>
            </a:r>
            <a:r>
              <a:rPr lang="en-US" sz="2200" i="1" dirty="0">
                <a:solidFill>
                  <a:schemeClr val="accent1"/>
                </a:solidFill>
              </a:rPr>
              <a:t>; He does </a:t>
            </a:r>
            <a:r>
              <a:rPr lang="en-US" sz="2200" b="1" i="1" dirty="0">
                <a:solidFill>
                  <a:schemeClr val="accent1"/>
                </a:solidFill>
              </a:rPr>
              <a:t>not open his mouth in the gate</a:t>
            </a:r>
            <a:r>
              <a:rPr lang="en-US" sz="2200" i="1" dirty="0">
                <a:solidFill>
                  <a:schemeClr val="accent1"/>
                </a:solidFill>
              </a:rPr>
              <a:t>. </a:t>
            </a:r>
            <a:r>
              <a:rPr lang="en-US" sz="2200" dirty="0"/>
              <a:t>(</a:t>
            </a:r>
            <a:r>
              <a:rPr lang="en-US" sz="2200" b="1" dirty="0">
                <a:solidFill>
                  <a:schemeClr val="accent1"/>
                </a:solidFill>
              </a:rPr>
              <a:t>24:7</a:t>
            </a:r>
            <a:r>
              <a:rPr lang="en-US" sz="2200" dirty="0"/>
              <a:t>)</a:t>
            </a:r>
          </a:p>
          <a:p>
            <a:pPr>
              <a:spcBef>
                <a:spcPts val="300"/>
              </a:spcBef>
            </a:pPr>
            <a:r>
              <a:rPr lang="en-US" altLang="en-US" sz="2200" dirty="0">
                <a:solidFill>
                  <a:schemeClr val="tx1">
                    <a:lumMod val="75000"/>
                    <a:lumOff val="25000"/>
                  </a:schemeClr>
                </a:solidFill>
              </a:rPr>
              <a:t>Fools do not understand wisdom, and therefore they cannot offer it.</a:t>
            </a:r>
          </a:p>
          <a:p>
            <a:pPr>
              <a:spcBef>
                <a:spcPts val="300"/>
              </a:spcBef>
            </a:pPr>
            <a:r>
              <a:rPr lang="en-US" altLang="en-US" sz="2200" dirty="0">
                <a:solidFill>
                  <a:schemeClr val="tx1">
                    <a:lumMod val="75000"/>
                    <a:lumOff val="25000"/>
                  </a:schemeClr>
                </a:solidFill>
              </a:rPr>
              <a:t>When they try, it is a clumsy spectacle – more likely to injure themselves.</a:t>
            </a:r>
          </a:p>
          <a:p>
            <a:pPr>
              <a:spcBef>
                <a:spcPts val="300"/>
              </a:spcBef>
            </a:pPr>
            <a:r>
              <a:rPr lang="en-US" altLang="en-US" sz="2200" dirty="0">
                <a:solidFill>
                  <a:schemeClr val="tx1">
                    <a:lumMod val="75000"/>
                    <a:lumOff val="25000"/>
                  </a:schemeClr>
                </a:solidFill>
              </a:rPr>
              <a:t>Consequently, they cannot really participate in the discussions of the wise, and </a:t>
            </a:r>
            <a:r>
              <a:rPr lang="en-US" altLang="en-US" sz="2200" b="1" i="1" dirty="0">
                <a:solidFill>
                  <a:schemeClr val="tx1">
                    <a:lumMod val="75000"/>
                    <a:lumOff val="25000"/>
                  </a:schemeClr>
                </a:solidFill>
              </a:rPr>
              <a:t>may</a:t>
            </a:r>
            <a:r>
              <a:rPr lang="en-US" altLang="en-US" sz="2200" dirty="0">
                <a:solidFill>
                  <a:schemeClr val="tx1">
                    <a:lumMod val="75000"/>
                    <a:lumOff val="25000"/>
                  </a:schemeClr>
                </a:solidFill>
              </a:rPr>
              <a:t> remain quiet out of sheer awkwardness and embarrassment.</a:t>
            </a:r>
          </a:p>
        </p:txBody>
      </p:sp>
    </p:spTree>
    <p:extLst>
      <p:ext uri="{BB962C8B-B14F-4D97-AF65-F5344CB8AC3E}">
        <p14:creationId xmlns:p14="http://schemas.microsoft.com/office/powerpoint/2010/main" val="3087015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When to Answer a Fool?</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2"/>
            </a:pPr>
            <a:r>
              <a:rPr lang="en-US" sz="2200" dirty="0"/>
              <a:t>What possible harm could come from </a:t>
            </a:r>
            <a:r>
              <a:rPr lang="en-US" sz="2200" i="1" dirty="0">
                <a:solidFill>
                  <a:schemeClr val="accent1"/>
                </a:solidFill>
              </a:rPr>
              <a:t>“speaking in the hearing of a fool”</a:t>
            </a:r>
            <a:r>
              <a:rPr lang="en-US" sz="2200" dirty="0"/>
              <a:t> (</a:t>
            </a:r>
            <a:r>
              <a:rPr lang="en-US" sz="2200" b="1" dirty="0">
                <a:solidFill>
                  <a:schemeClr val="accent1"/>
                </a:solidFill>
              </a:rPr>
              <a:t>23:9; 26:4; 27:3, 22</a:t>
            </a:r>
            <a:r>
              <a:rPr lang="en-US" sz="2200" dirty="0"/>
              <a:t>)?  Under what circumstances should we </a:t>
            </a:r>
            <a:r>
              <a:rPr lang="en-US" sz="2200" i="1" dirty="0">
                <a:solidFill>
                  <a:schemeClr val="accent1"/>
                </a:solidFill>
              </a:rPr>
              <a:t>“answer a fool”</a:t>
            </a:r>
            <a:r>
              <a:rPr lang="en-US" sz="2200" dirty="0"/>
              <a:t> anyway (</a:t>
            </a:r>
            <a:r>
              <a:rPr lang="en-US" sz="2200" b="1" dirty="0">
                <a:solidFill>
                  <a:schemeClr val="accent1"/>
                </a:solidFill>
              </a:rPr>
              <a:t>26:5</a:t>
            </a:r>
            <a:r>
              <a:rPr lang="en-US" sz="2200" dirty="0"/>
              <a:t>)?  What other Bible passages provide similar advice?</a:t>
            </a:r>
          </a:p>
          <a:p>
            <a:pPr marL="0" indent="0">
              <a:spcBef>
                <a:spcPts val="300"/>
              </a:spcBef>
              <a:buNone/>
            </a:pPr>
            <a:r>
              <a:rPr lang="en-US" sz="2200" b="1" i="1" dirty="0">
                <a:solidFill>
                  <a:schemeClr val="accent1"/>
                </a:solidFill>
              </a:rPr>
              <a:t>Answer a fool </a:t>
            </a:r>
            <a:r>
              <a:rPr lang="en-US" sz="2200" i="1" dirty="0">
                <a:solidFill>
                  <a:schemeClr val="accent1"/>
                </a:solidFill>
              </a:rPr>
              <a:t>according to his folly, </a:t>
            </a:r>
            <a:r>
              <a:rPr lang="en-US" sz="2200" b="1" i="1" dirty="0">
                <a:solidFill>
                  <a:schemeClr val="accent1"/>
                </a:solidFill>
              </a:rPr>
              <a:t>Lest he be </a:t>
            </a:r>
            <a:r>
              <a:rPr lang="en-US" sz="2200" b="1" i="1" u="sng" dirty="0">
                <a:solidFill>
                  <a:schemeClr val="accent1"/>
                </a:solidFill>
              </a:rPr>
              <a:t>wise in his own eyes</a:t>
            </a:r>
            <a:r>
              <a:rPr lang="en-US" sz="2200" i="1" dirty="0">
                <a:solidFill>
                  <a:schemeClr val="accent1"/>
                </a:solidFill>
              </a:rPr>
              <a:t>. </a:t>
            </a:r>
            <a:r>
              <a:rPr lang="en-US" sz="2200" dirty="0"/>
              <a:t>(</a:t>
            </a:r>
            <a:r>
              <a:rPr lang="en-US" sz="2200" b="1" dirty="0">
                <a:solidFill>
                  <a:schemeClr val="accent1"/>
                </a:solidFill>
              </a:rPr>
              <a:t>26:5</a:t>
            </a:r>
            <a:r>
              <a:rPr lang="en-US" sz="2200" dirty="0"/>
              <a:t>)</a:t>
            </a:r>
          </a:p>
          <a:p>
            <a:pPr>
              <a:spcBef>
                <a:spcPts val="300"/>
              </a:spcBef>
            </a:pPr>
            <a:r>
              <a:rPr lang="en-US" altLang="en-US" sz="2200" dirty="0">
                <a:solidFill>
                  <a:schemeClr val="tx1">
                    <a:lumMod val="75000"/>
                    <a:lumOff val="25000"/>
                  </a:schemeClr>
                </a:solidFill>
              </a:rPr>
              <a:t>Some fools merit correction, for their benefit and everyone watching.</a:t>
            </a:r>
          </a:p>
          <a:p>
            <a:pPr marL="0" indent="0">
              <a:spcBef>
                <a:spcPts val="300"/>
              </a:spcBef>
              <a:buNone/>
            </a:pPr>
            <a:r>
              <a:rPr lang="en-US" sz="2200" i="1" dirty="0">
                <a:solidFill>
                  <a:schemeClr val="accent1"/>
                </a:solidFill>
              </a:rPr>
              <a:t>Though you </a:t>
            </a:r>
            <a:r>
              <a:rPr lang="en-US" sz="2200" b="1" i="1" dirty="0">
                <a:solidFill>
                  <a:schemeClr val="accent1"/>
                </a:solidFill>
              </a:rPr>
              <a:t>grind a fool </a:t>
            </a:r>
            <a:r>
              <a:rPr lang="en-US" sz="2200" i="1" dirty="0">
                <a:solidFill>
                  <a:schemeClr val="accent1"/>
                </a:solidFill>
              </a:rPr>
              <a:t>in a mortar with a pestle along with crushed grain, Yet </a:t>
            </a:r>
            <a:r>
              <a:rPr lang="en-US" sz="2200" b="1" i="1" dirty="0">
                <a:solidFill>
                  <a:schemeClr val="accent1"/>
                </a:solidFill>
              </a:rPr>
              <a:t>his foolishness will </a:t>
            </a:r>
            <a:r>
              <a:rPr lang="en-US" sz="2200" b="1" i="1" u="sng" dirty="0">
                <a:solidFill>
                  <a:schemeClr val="accent1"/>
                </a:solidFill>
              </a:rPr>
              <a:t>not depart</a:t>
            </a:r>
            <a:r>
              <a:rPr lang="en-US" sz="2200" b="1" i="1" dirty="0">
                <a:solidFill>
                  <a:schemeClr val="accent1"/>
                </a:solidFill>
              </a:rPr>
              <a:t> from him</a:t>
            </a:r>
            <a:r>
              <a:rPr lang="en-US" sz="2200" i="1" dirty="0">
                <a:solidFill>
                  <a:schemeClr val="accent1"/>
                </a:solidFill>
              </a:rPr>
              <a:t>. </a:t>
            </a:r>
            <a:r>
              <a:rPr lang="en-US" sz="2200" dirty="0"/>
              <a:t>(</a:t>
            </a:r>
            <a:r>
              <a:rPr lang="en-US" sz="2200" b="1" dirty="0">
                <a:solidFill>
                  <a:schemeClr val="accent1"/>
                </a:solidFill>
              </a:rPr>
              <a:t>27:22</a:t>
            </a:r>
            <a:r>
              <a:rPr lang="en-US" sz="2200" dirty="0"/>
              <a:t>)</a:t>
            </a:r>
          </a:p>
          <a:p>
            <a:pPr>
              <a:spcBef>
                <a:spcPts val="300"/>
              </a:spcBef>
            </a:pPr>
            <a:r>
              <a:rPr lang="en-US" altLang="en-US" sz="2200" dirty="0">
                <a:solidFill>
                  <a:schemeClr val="tx1">
                    <a:lumMod val="75000"/>
                    <a:lumOff val="25000"/>
                  </a:schemeClr>
                </a:solidFill>
              </a:rPr>
              <a:t>Cannot help some people.  They just won’t listen no matter how hard you try.</a:t>
            </a:r>
            <a:endParaRPr lang="en-US" sz="2200" dirty="0"/>
          </a:p>
        </p:txBody>
      </p:sp>
    </p:spTree>
    <p:extLst>
      <p:ext uri="{BB962C8B-B14F-4D97-AF65-F5344CB8AC3E}">
        <p14:creationId xmlns:p14="http://schemas.microsoft.com/office/powerpoint/2010/main" val="2490201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When to Answer a Fool?</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2"/>
            </a:pPr>
            <a:r>
              <a:rPr lang="en-US" sz="2200" dirty="0"/>
              <a:t>What possible harm could come from </a:t>
            </a:r>
            <a:r>
              <a:rPr lang="en-US" sz="2200" i="1" dirty="0">
                <a:solidFill>
                  <a:schemeClr val="accent1"/>
                </a:solidFill>
              </a:rPr>
              <a:t>“speaking in the hearing of a fool”</a:t>
            </a:r>
            <a:r>
              <a:rPr lang="en-US" sz="2200" dirty="0"/>
              <a:t> (</a:t>
            </a:r>
            <a:r>
              <a:rPr lang="en-US" sz="2200" b="1" dirty="0">
                <a:solidFill>
                  <a:schemeClr val="accent1"/>
                </a:solidFill>
              </a:rPr>
              <a:t>23:9; 26:4; 27:3, 22</a:t>
            </a:r>
            <a:r>
              <a:rPr lang="en-US" sz="2200" dirty="0"/>
              <a:t>)?  Under what circumstances should we </a:t>
            </a:r>
            <a:r>
              <a:rPr lang="en-US" sz="2200" i="1" dirty="0">
                <a:solidFill>
                  <a:schemeClr val="accent1"/>
                </a:solidFill>
              </a:rPr>
              <a:t>“answer a fool”</a:t>
            </a:r>
            <a:r>
              <a:rPr lang="en-US" sz="2200" dirty="0"/>
              <a:t> anyway (</a:t>
            </a:r>
            <a:r>
              <a:rPr lang="en-US" sz="2200" b="1" dirty="0">
                <a:solidFill>
                  <a:schemeClr val="accent1"/>
                </a:solidFill>
              </a:rPr>
              <a:t>26:5</a:t>
            </a:r>
            <a:r>
              <a:rPr lang="en-US" sz="2200" dirty="0"/>
              <a:t>)?  What other Bible passages provide similar advice?</a:t>
            </a:r>
          </a:p>
          <a:p>
            <a:pPr marL="0" lvl="0" indent="0">
              <a:spcBef>
                <a:spcPts val="300"/>
              </a:spcBef>
              <a:buNone/>
            </a:pPr>
            <a:r>
              <a:rPr lang="en-US" sz="2200" b="1" i="1" dirty="0">
                <a:solidFill>
                  <a:schemeClr val="accent1"/>
                </a:solidFill>
              </a:rPr>
              <a:t>Do not speak</a:t>
            </a:r>
            <a:r>
              <a:rPr lang="en-US" sz="2200" i="1" dirty="0">
                <a:solidFill>
                  <a:schemeClr val="accent1"/>
                </a:solidFill>
              </a:rPr>
              <a:t> in the hearing of a </a:t>
            </a:r>
            <a:r>
              <a:rPr lang="en-US" sz="2200" b="1" i="1" dirty="0">
                <a:solidFill>
                  <a:schemeClr val="accent1"/>
                </a:solidFill>
              </a:rPr>
              <a:t>fool</a:t>
            </a:r>
            <a:r>
              <a:rPr lang="en-US" sz="2200" i="1" dirty="0">
                <a:solidFill>
                  <a:schemeClr val="accent1"/>
                </a:solidFill>
              </a:rPr>
              <a:t>, For </a:t>
            </a:r>
            <a:r>
              <a:rPr lang="en-US" sz="2200" b="1" i="1" dirty="0">
                <a:solidFill>
                  <a:schemeClr val="accent1"/>
                </a:solidFill>
              </a:rPr>
              <a:t>he will </a:t>
            </a:r>
            <a:r>
              <a:rPr lang="en-US" sz="2200" b="1" i="1" u="sng" dirty="0">
                <a:solidFill>
                  <a:schemeClr val="accent1"/>
                </a:solidFill>
              </a:rPr>
              <a:t>despise</a:t>
            </a:r>
            <a:r>
              <a:rPr lang="en-US" sz="2200" b="1" i="1" dirty="0">
                <a:solidFill>
                  <a:schemeClr val="accent1"/>
                </a:solidFill>
              </a:rPr>
              <a:t> the wisdom of your words</a:t>
            </a:r>
            <a:r>
              <a:rPr lang="en-US" sz="2200" i="1" dirty="0">
                <a:solidFill>
                  <a:schemeClr val="accent1"/>
                </a:solidFill>
              </a:rPr>
              <a:t>. </a:t>
            </a:r>
            <a:r>
              <a:rPr lang="en-US" sz="2200" dirty="0"/>
              <a:t>(</a:t>
            </a:r>
            <a:r>
              <a:rPr lang="en-US" sz="2200" b="1" dirty="0">
                <a:solidFill>
                  <a:schemeClr val="accent1"/>
                </a:solidFill>
              </a:rPr>
              <a:t>23:9</a:t>
            </a:r>
            <a:r>
              <a:rPr lang="en-US" sz="2200" dirty="0"/>
              <a:t>)</a:t>
            </a:r>
          </a:p>
          <a:p>
            <a:pPr marL="0" indent="0">
              <a:spcBef>
                <a:spcPts val="300"/>
              </a:spcBef>
              <a:buNone/>
            </a:pPr>
            <a:r>
              <a:rPr lang="en-US" sz="2200" i="1" dirty="0">
                <a:solidFill>
                  <a:schemeClr val="accent1"/>
                </a:solidFill>
              </a:rPr>
              <a:t>A stone is heavy and sand is weighty, But a </a:t>
            </a:r>
            <a:r>
              <a:rPr lang="en-US" sz="2200" b="1" i="1" u="sng" dirty="0">
                <a:solidFill>
                  <a:schemeClr val="accent1"/>
                </a:solidFill>
              </a:rPr>
              <a:t>fool’s wrath</a:t>
            </a:r>
            <a:r>
              <a:rPr lang="en-US" sz="2200" b="1" i="1" dirty="0">
                <a:solidFill>
                  <a:schemeClr val="accent1"/>
                </a:solidFill>
              </a:rPr>
              <a:t> is heavier than both of them</a:t>
            </a:r>
            <a:r>
              <a:rPr lang="en-US" sz="2200" i="1" dirty="0">
                <a:solidFill>
                  <a:schemeClr val="accent1"/>
                </a:solidFill>
              </a:rPr>
              <a:t>. </a:t>
            </a:r>
            <a:r>
              <a:rPr lang="en-US" sz="2200" dirty="0"/>
              <a:t>(</a:t>
            </a:r>
            <a:r>
              <a:rPr lang="en-US" sz="2200" b="1" dirty="0">
                <a:solidFill>
                  <a:schemeClr val="accent1"/>
                </a:solidFill>
              </a:rPr>
              <a:t>27:3</a:t>
            </a:r>
            <a:r>
              <a:rPr lang="en-US" sz="2200" dirty="0"/>
              <a:t>)</a:t>
            </a:r>
          </a:p>
          <a:p>
            <a:pPr>
              <a:spcBef>
                <a:spcPts val="300"/>
              </a:spcBef>
            </a:pPr>
            <a:r>
              <a:rPr lang="en-US" altLang="en-US" sz="2200" dirty="0">
                <a:solidFill>
                  <a:schemeClr val="tx1">
                    <a:lumMod val="75000"/>
                    <a:lumOff val="25000"/>
                  </a:schemeClr>
                </a:solidFill>
              </a:rPr>
              <a:t>Hardened fools will not listen.  Correcting them </a:t>
            </a:r>
            <a:r>
              <a:rPr lang="en-US" altLang="en-US" sz="2200" b="1" i="1" dirty="0">
                <a:solidFill>
                  <a:schemeClr val="tx1">
                    <a:lumMod val="75000"/>
                    <a:lumOff val="25000"/>
                  </a:schemeClr>
                </a:solidFill>
              </a:rPr>
              <a:t>only hurts </a:t>
            </a:r>
            <a:r>
              <a:rPr lang="en-US" altLang="en-US" sz="2200" b="1" i="1" u="sng" dirty="0">
                <a:solidFill>
                  <a:schemeClr val="tx1">
                    <a:lumMod val="75000"/>
                    <a:lumOff val="25000"/>
                  </a:schemeClr>
                </a:solidFill>
              </a:rPr>
              <a:t>you</a:t>
            </a:r>
            <a:r>
              <a:rPr lang="en-US" altLang="en-US" sz="2200" b="1" i="1" dirty="0">
                <a:solidFill>
                  <a:schemeClr val="tx1">
                    <a:lumMod val="75000"/>
                    <a:lumOff val="25000"/>
                  </a:schemeClr>
                </a:solidFill>
              </a:rPr>
              <a:t> </a:t>
            </a:r>
            <a:r>
              <a:rPr lang="en-US" altLang="en-US" sz="2200" dirty="0">
                <a:solidFill>
                  <a:schemeClr val="tx1">
                    <a:lumMod val="75000"/>
                    <a:lumOff val="25000"/>
                  </a:schemeClr>
                </a:solidFill>
              </a:rPr>
              <a:t>(</a:t>
            </a:r>
            <a:r>
              <a:rPr lang="en-US" altLang="en-US" sz="2200" b="1" dirty="0">
                <a:solidFill>
                  <a:schemeClr val="accent1"/>
                </a:solidFill>
              </a:rPr>
              <a:t>Mat. 7:6</a:t>
            </a:r>
            <a:r>
              <a:rPr lang="en-US" altLang="en-US" sz="2200" dirty="0">
                <a:solidFill>
                  <a:schemeClr val="tx1">
                    <a:lumMod val="75000"/>
                    <a:lumOff val="25000"/>
                  </a:schemeClr>
                </a:solidFill>
              </a:rPr>
              <a:t>).</a:t>
            </a:r>
          </a:p>
          <a:p>
            <a:pPr marL="0" indent="0">
              <a:spcBef>
                <a:spcPts val="300"/>
              </a:spcBef>
              <a:buNone/>
            </a:pPr>
            <a:r>
              <a:rPr lang="en-US" sz="2200" i="1" dirty="0">
                <a:solidFill>
                  <a:schemeClr val="accent1"/>
                </a:solidFill>
              </a:rPr>
              <a:t>Do not answer a fool according to his folly, </a:t>
            </a:r>
            <a:r>
              <a:rPr lang="en-US" sz="2200" b="1" i="1" dirty="0">
                <a:solidFill>
                  <a:schemeClr val="accent1"/>
                </a:solidFill>
              </a:rPr>
              <a:t>Lest you also be like him</a:t>
            </a:r>
            <a:r>
              <a:rPr lang="en-US" sz="2200" i="1" dirty="0">
                <a:solidFill>
                  <a:schemeClr val="accent1"/>
                </a:solidFill>
              </a:rPr>
              <a:t>. </a:t>
            </a:r>
            <a:r>
              <a:rPr lang="en-US" sz="2200" dirty="0"/>
              <a:t>(</a:t>
            </a:r>
            <a:r>
              <a:rPr lang="en-US" sz="2200" b="1" dirty="0">
                <a:solidFill>
                  <a:schemeClr val="accent1"/>
                </a:solidFill>
              </a:rPr>
              <a:t>26:4</a:t>
            </a:r>
            <a:r>
              <a:rPr lang="en-US" sz="2200" dirty="0"/>
              <a:t>)</a:t>
            </a:r>
          </a:p>
          <a:p>
            <a:pPr>
              <a:spcBef>
                <a:spcPts val="300"/>
              </a:spcBef>
            </a:pPr>
            <a:r>
              <a:rPr lang="en-US" altLang="en-US" sz="2200" dirty="0">
                <a:solidFill>
                  <a:schemeClr val="tx1">
                    <a:lumMod val="75000"/>
                    <a:lumOff val="25000"/>
                  </a:schemeClr>
                </a:solidFill>
              </a:rPr>
              <a:t>Desperation to help some fools reveals that </a:t>
            </a:r>
            <a:r>
              <a:rPr lang="en-US" altLang="en-US" sz="2200" b="1" i="1" dirty="0">
                <a:solidFill>
                  <a:schemeClr val="tx1">
                    <a:lumMod val="75000"/>
                    <a:lumOff val="25000"/>
                  </a:schemeClr>
                </a:solidFill>
              </a:rPr>
              <a:t>we</a:t>
            </a:r>
            <a:r>
              <a:rPr lang="en-US" altLang="en-US" sz="2200" dirty="0">
                <a:solidFill>
                  <a:schemeClr val="tx1">
                    <a:lumMod val="75000"/>
                    <a:lumOff val="25000"/>
                  </a:schemeClr>
                </a:solidFill>
              </a:rPr>
              <a:t> may be the fool.</a:t>
            </a:r>
          </a:p>
          <a:p>
            <a:pPr>
              <a:spcBef>
                <a:spcPts val="300"/>
              </a:spcBef>
            </a:pPr>
            <a:r>
              <a:rPr lang="en-US" sz="2200" b="1" i="1" dirty="0">
                <a:solidFill>
                  <a:schemeClr val="tx1">
                    <a:lumMod val="75000"/>
                    <a:lumOff val="25000"/>
                  </a:schemeClr>
                </a:solidFill>
              </a:rPr>
              <a:t>Learn</a:t>
            </a:r>
            <a:r>
              <a:rPr lang="en-US" sz="2200" dirty="0">
                <a:solidFill>
                  <a:schemeClr val="tx1">
                    <a:lumMod val="75000"/>
                    <a:lumOff val="25000"/>
                  </a:schemeClr>
                </a:solidFill>
              </a:rPr>
              <a:t> when to walk away … (</a:t>
            </a:r>
            <a:r>
              <a:rPr lang="en-US" sz="2200" b="1" dirty="0">
                <a:solidFill>
                  <a:schemeClr val="accent1"/>
                </a:solidFill>
              </a:rPr>
              <a:t>Mat. 7:6; 1 Cor. 5:3-13; 1 John 5:14-16</a:t>
            </a:r>
            <a:r>
              <a:rPr lang="en-US" sz="2200" dirty="0">
                <a:solidFill>
                  <a:schemeClr val="tx1">
                    <a:lumMod val="75000"/>
                    <a:lumOff val="25000"/>
                  </a:schemeClr>
                </a:solidFill>
              </a:rPr>
              <a:t>).</a:t>
            </a:r>
            <a:endParaRPr lang="en-US" sz="2200" dirty="0"/>
          </a:p>
          <a:p>
            <a:pPr marL="0" lvl="0" indent="0">
              <a:spcBef>
                <a:spcPts val="300"/>
              </a:spcBef>
              <a:buNone/>
            </a:pPr>
            <a:endParaRPr lang="en-US" sz="2200" dirty="0"/>
          </a:p>
        </p:txBody>
      </p:sp>
    </p:spTree>
    <p:extLst>
      <p:ext uri="{BB962C8B-B14F-4D97-AF65-F5344CB8AC3E}">
        <p14:creationId xmlns:p14="http://schemas.microsoft.com/office/powerpoint/2010/main" val="3437064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6" end="6"/>
                                            </p:txEl>
                                          </p:spTgt>
                                        </p:tgtEl>
                                        <p:attrNameLst>
                                          <p:attrName>style.visibility</p:attrName>
                                        </p:attrNameLst>
                                      </p:cBhvr>
                                      <p:to>
                                        <p:strVal val="visible"/>
                                      </p:to>
                                    </p:set>
                                    <p:animEffect transition="in" filter="fade">
                                      <p:cBhvr>
                                        <p:cTn id="32"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Wisdom, Pleading &amp; Accessible</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b="1" i="1" dirty="0">
                <a:solidFill>
                  <a:schemeClr val="accent1"/>
                </a:solidFill>
              </a:rPr>
              <a:t>Wisdom </a:t>
            </a:r>
            <a:r>
              <a:rPr lang="en-US" sz="2200" b="1" i="1" u="sng" dirty="0">
                <a:solidFill>
                  <a:schemeClr val="accent1"/>
                </a:solidFill>
              </a:rPr>
              <a:t>calls aloud</a:t>
            </a:r>
            <a:r>
              <a:rPr lang="en-US" sz="2200" b="1" i="1" dirty="0">
                <a:solidFill>
                  <a:schemeClr val="accent1"/>
                </a:solidFill>
              </a:rPr>
              <a:t> outside</a:t>
            </a:r>
            <a:r>
              <a:rPr lang="en-US" sz="2200" i="1" dirty="0">
                <a:solidFill>
                  <a:schemeClr val="accent1"/>
                </a:solidFill>
              </a:rPr>
              <a:t>; </a:t>
            </a:r>
            <a:r>
              <a:rPr lang="en-US" sz="2200" b="1" i="1" dirty="0">
                <a:solidFill>
                  <a:schemeClr val="accent1"/>
                </a:solidFill>
              </a:rPr>
              <a:t>She </a:t>
            </a:r>
            <a:r>
              <a:rPr lang="en-US" sz="2200" b="1" i="1" u="sng" dirty="0">
                <a:solidFill>
                  <a:schemeClr val="accent1"/>
                </a:solidFill>
              </a:rPr>
              <a:t>raises her voice</a:t>
            </a:r>
            <a:r>
              <a:rPr lang="en-US" sz="2200" b="1" i="1" dirty="0">
                <a:solidFill>
                  <a:schemeClr val="accent1"/>
                </a:solidFill>
              </a:rPr>
              <a:t> in the </a:t>
            </a:r>
            <a:r>
              <a:rPr lang="en-US" sz="2200" b="1" i="1" u="sng" dirty="0">
                <a:solidFill>
                  <a:schemeClr val="accent1"/>
                </a:solidFill>
              </a:rPr>
              <a:t>open</a:t>
            </a:r>
            <a:r>
              <a:rPr lang="en-US" sz="2200" b="1" i="1" dirty="0">
                <a:solidFill>
                  <a:schemeClr val="accent1"/>
                </a:solidFill>
              </a:rPr>
              <a:t> squares</a:t>
            </a:r>
            <a:r>
              <a:rPr lang="en-US" sz="2200" i="1" dirty="0">
                <a:solidFill>
                  <a:schemeClr val="accent1"/>
                </a:solidFill>
              </a:rPr>
              <a:t>.  She </a:t>
            </a:r>
            <a:r>
              <a:rPr lang="en-US" sz="2200" b="1" i="1" u="sng" dirty="0">
                <a:solidFill>
                  <a:schemeClr val="accent1"/>
                </a:solidFill>
              </a:rPr>
              <a:t>cries out</a:t>
            </a:r>
            <a:r>
              <a:rPr lang="en-US" sz="2200" b="1" i="1" dirty="0">
                <a:solidFill>
                  <a:schemeClr val="accent1"/>
                </a:solidFill>
              </a:rPr>
              <a:t> in the </a:t>
            </a:r>
            <a:r>
              <a:rPr lang="en-US" sz="2200" b="1" i="1" u="sng" dirty="0">
                <a:solidFill>
                  <a:schemeClr val="accent1"/>
                </a:solidFill>
              </a:rPr>
              <a:t>chief concourses</a:t>
            </a:r>
            <a:r>
              <a:rPr lang="en-US" sz="2200" i="1" dirty="0">
                <a:solidFill>
                  <a:schemeClr val="accent1"/>
                </a:solidFill>
              </a:rPr>
              <a:t>, </a:t>
            </a:r>
            <a:r>
              <a:rPr lang="en-US" sz="2200" b="1" i="1" dirty="0">
                <a:solidFill>
                  <a:schemeClr val="accent1"/>
                </a:solidFill>
              </a:rPr>
              <a:t>At the </a:t>
            </a:r>
            <a:r>
              <a:rPr lang="en-US" sz="2200" b="1" i="1" u="sng" dirty="0">
                <a:solidFill>
                  <a:schemeClr val="accent1"/>
                </a:solidFill>
              </a:rPr>
              <a:t>openings of the gates in the city</a:t>
            </a:r>
            <a:r>
              <a:rPr lang="en-US" sz="2200" b="1" i="1" dirty="0">
                <a:solidFill>
                  <a:schemeClr val="accent1"/>
                </a:solidFill>
              </a:rPr>
              <a:t> She speaks</a:t>
            </a:r>
            <a:r>
              <a:rPr lang="en-US" sz="2200" i="1" dirty="0">
                <a:solidFill>
                  <a:schemeClr val="accent1"/>
                </a:solidFill>
              </a:rPr>
              <a:t> her words:  “How long, you simple ones, will you love simplicity? For scorners delight in their scorning, And fools hate knowledge.  </a:t>
            </a:r>
            <a:r>
              <a:rPr lang="en-US" sz="2200" b="1" i="1" u="sng" dirty="0">
                <a:solidFill>
                  <a:schemeClr val="accent1"/>
                </a:solidFill>
              </a:rPr>
              <a:t>Turn</a:t>
            </a:r>
            <a:r>
              <a:rPr lang="en-US" sz="2200" b="1" i="1" dirty="0">
                <a:solidFill>
                  <a:schemeClr val="accent1"/>
                </a:solidFill>
              </a:rPr>
              <a:t> at my rebuke</a:t>
            </a:r>
            <a:r>
              <a:rPr lang="en-US" sz="2200" i="1" dirty="0">
                <a:solidFill>
                  <a:schemeClr val="accent1"/>
                </a:solidFill>
              </a:rPr>
              <a:t>; </a:t>
            </a:r>
            <a:r>
              <a:rPr lang="en-US" sz="2200" b="1" i="1" dirty="0">
                <a:solidFill>
                  <a:schemeClr val="accent1"/>
                </a:solidFill>
              </a:rPr>
              <a:t>Surely I will </a:t>
            </a:r>
            <a:r>
              <a:rPr lang="en-US" sz="2200" b="1" i="1" u="sng" dirty="0">
                <a:solidFill>
                  <a:schemeClr val="accent1"/>
                </a:solidFill>
              </a:rPr>
              <a:t>pour out</a:t>
            </a:r>
            <a:r>
              <a:rPr lang="en-US" sz="2200" b="1" i="1" dirty="0">
                <a:solidFill>
                  <a:schemeClr val="accent1"/>
                </a:solidFill>
              </a:rPr>
              <a:t> my spirit on you; I will </a:t>
            </a:r>
            <a:r>
              <a:rPr lang="en-US" sz="2200" b="1" i="1" u="sng" dirty="0">
                <a:solidFill>
                  <a:schemeClr val="accent1"/>
                </a:solidFill>
              </a:rPr>
              <a:t>make</a:t>
            </a:r>
            <a:r>
              <a:rPr lang="en-US" sz="2200" b="1" i="1" dirty="0">
                <a:solidFill>
                  <a:schemeClr val="accent1"/>
                </a:solidFill>
              </a:rPr>
              <a:t> my words </a:t>
            </a:r>
            <a:r>
              <a:rPr lang="en-US" sz="2200" b="1" i="1" u="sng" dirty="0">
                <a:solidFill>
                  <a:schemeClr val="accent1"/>
                </a:solidFill>
              </a:rPr>
              <a:t>known</a:t>
            </a:r>
            <a:r>
              <a:rPr lang="en-US" sz="2200" b="1" i="1" dirty="0">
                <a:solidFill>
                  <a:schemeClr val="accent1"/>
                </a:solidFill>
              </a:rPr>
              <a:t> to you</a:t>
            </a:r>
            <a:r>
              <a:rPr lang="en-US" sz="2200" i="1" dirty="0">
                <a:solidFill>
                  <a:schemeClr val="accent1"/>
                </a:solidFill>
              </a:rPr>
              <a:t>.”</a:t>
            </a:r>
            <a:r>
              <a:rPr lang="en-US" sz="2200" dirty="0"/>
              <a:t> (</a:t>
            </a:r>
            <a:r>
              <a:rPr lang="en-US" sz="2200" b="1" dirty="0">
                <a:solidFill>
                  <a:schemeClr val="accent1"/>
                </a:solidFill>
              </a:rPr>
              <a:t>1:20-23</a:t>
            </a:r>
            <a:r>
              <a:rPr lang="en-US" sz="2200" dirty="0"/>
              <a:t>)</a:t>
            </a:r>
          </a:p>
          <a:p>
            <a:pPr marL="344488" lvl="0" indent="-344488">
              <a:spcBef>
                <a:spcPts val="300"/>
              </a:spcBef>
              <a:buFont typeface="+mj-lt"/>
              <a:buAutoNum type="arabicPeriod" startAt="7"/>
            </a:pPr>
            <a:r>
              <a:rPr lang="en-US" sz="2200" dirty="0"/>
              <a:t>If wisdom is personified as a woman, why is it significant that she </a:t>
            </a:r>
            <a:r>
              <a:rPr lang="en-US" sz="2200" i="1" dirty="0">
                <a:solidFill>
                  <a:schemeClr val="accent1"/>
                </a:solidFill>
              </a:rPr>
              <a:t>“raises her voice in the open squares”</a:t>
            </a:r>
            <a:r>
              <a:rPr lang="en-US" sz="2200" dirty="0"/>
              <a:t>, that she </a:t>
            </a:r>
            <a:r>
              <a:rPr lang="en-US" sz="2200" i="1" dirty="0">
                <a:solidFill>
                  <a:schemeClr val="accent1"/>
                </a:solidFill>
              </a:rPr>
              <a:t>“cries out in the chief concourses”</a:t>
            </a:r>
            <a:r>
              <a:rPr lang="en-US" sz="2200" dirty="0"/>
              <a:t>? </a:t>
            </a:r>
          </a:p>
          <a:p>
            <a:pPr marL="344488" indent="-344488">
              <a:spcBef>
                <a:spcPts val="300"/>
              </a:spcBef>
            </a:pPr>
            <a:r>
              <a:rPr lang="en-US" sz="2200" dirty="0"/>
              <a:t>With loud, unignorable volume she </a:t>
            </a:r>
            <a:r>
              <a:rPr lang="en-US" sz="2200" i="1" dirty="0">
                <a:solidFill>
                  <a:schemeClr val="accent1"/>
                </a:solidFill>
              </a:rPr>
              <a:t>“calls aloud”</a:t>
            </a:r>
            <a:r>
              <a:rPr lang="en-US" sz="2200" dirty="0"/>
              <a:t> in the central, most heavily traveled parts of the city.</a:t>
            </a:r>
          </a:p>
          <a:p>
            <a:pPr marL="344488" indent="-344488">
              <a:spcBef>
                <a:spcPts val="300"/>
              </a:spcBef>
            </a:pPr>
            <a:r>
              <a:rPr lang="en-US" sz="2200" dirty="0"/>
              <a:t>Wisdom has made herself as accessible as possible.</a:t>
            </a:r>
            <a:endParaRPr lang="en-US" altLang="en-US" sz="2200" dirty="0"/>
          </a:p>
        </p:txBody>
      </p:sp>
    </p:spTree>
    <p:extLst>
      <p:ext uri="{BB962C8B-B14F-4D97-AF65-F5344CB8AC3E}">
        <p14:creationId xmlns:p14="http://schemas.microsoft.com/office/powerpoint/2010/main" val="407700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Effect transition="in" filter="fade">
                                      <p:cBhvr>
                                        <p:cTn id="25"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Righteousness and Wickedness</a:t>
            </a:r>
          </a:p>
        </p:txBody>
      </p:sp>
      <p:sp>
        <p:nvSpPr>
          <p:cNvPr id="5" name="Text Placeholder 4"/>
          <p:cNvSpPr>
            <a:spLocks noGrp="1"/>
          </p:cNvSpPr>
          <p:nvPr>
            <p:ph type="body" idx="1"/>
          </p:nvPr>
        </p:nvSpPr>
        <p:spPr>
          <a:xfrm>
            <a:off x="762000" y="4324350"/>
            <a:ext cx="7543800" cy="819150"/>
          </a:xfrm>
        </p:spPr>
        <p:txBody>
          <a:bodyPr>
            <a:noAutofit/>
          </a:bodyPr>
          <a:lstStyle/>
          <a:p>
            <a:pPr marL="628650" indent="-628650"/>
            <a:r>
              <a:rPr lang="en-US" sz="1200" b="1" i="1" dirty="0"/>
              <a:t>Verses:</a:t>
            </a:r>
            <a:r>
              <a:rPr lang="en-US" sz="1200" b="1" dirty="0"/>
              <a:t>	10:2-3, 6-7, 16, 23-25, 27-30; 11:4-8, 10, 18-19, 23, 27; 12:3, 7, 12-14, 21, 28; 13:5-6, 9, 21-22, 25; 14:9, 11, 14, 19, 22, 32; 15:5-6; 16:17, 31; 17:19; 19:16; 21:7, 15, 18, 21; 24:1-2, 8-10; 25:26; 28:1, 10, 12, 18, 28; 29:6, 10, 16, 27</a:t>
            </a:r>
            <a:endParaRPr lang="en-US" sz="1200" b="1" i="1" dirty="0"/>
          </a:p>
        </p:txBody>
      </p:sp>
    </p:spTree>
    <p:extLst>
      <p:ext uri="{BB962C8B-B14F-4D97-AF65-F5344CB8AC3E}">
        <p14:creationId xmlns:p14="http://schemas.microsoft.com/office/powerpoint/2010/main" val="703328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Treasures along the Paths</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0"/>
              </a:spcBef>
              <a:buFont typeface="+mj-lt"/>
              <a:buAutoNum type="arabicPeriod"/>
            </a:pPr>
            <a:r>
              <a:rPr lang="en-US" sz="2200" dirty="0"/>
              <a:t>What </a:t>
            </a:r>
            <a:r>
              <a:rPr lang="en-US" sz="2200" i="1" dirty="0">
                <a:solidFill>
                  <a:schemeClr val="accent1"/>
                </a:solidFill>
              </a:rPr>
              <a:t>“treasures”</a:t>
            </a:r>
            <a:r>
              <a:rPr lang="en-US" sz="2200" dirty="0"/>
              <a:t> does wickedness and sin offer, and in contrast, what treasure does </a:t>
            </a:r>
            <a:r>
              <a:rPr lang="en-US" sz="2200" i="1" dirty="0">
                <a:solidFill>
                  <a:schemeClr val="accent1"/>
                </a:solidFill>
              </a:rPr>
              <a:t>“righteousness”</a:t>
            </a:r>
            <a:r>
              <a:rPr lang="en-US" sz="2200" dirty="0"/>
              <a:t> offer (</a:t>
            </a:r>
            <a:r>
              <a:rPr lang="en-US" sz="2200" b="1" dirty="0">
                <a:solidFill>
                  <a:schemeClr val="accent1"/>
                </a:solidFill>
              </a:rPr>
              <a:t>10:2-3, 6, 24, 28-30; 11:23, 27; 12:14, 21, 28; 13:25; 14:19, 32; 16:17, 31; 29:16</a:t>
            </a:r>
            <a:r>
              <a:rPr lang="en-US" sz="2200" dirty="0"/>
              <a:t>)?  What is the end of each path?</a:t>
            </a:r>
          </a:p>
          <a:p>
            <a:pPr marL="0" lvl="0" indent="0">
              <a:spcBef>
                <a:spcPts val="0"/>
              </a:spcBef>
              <a:buNone/>
            </a:pPr>
            <a:r>
              <a:rPr lang="en-US" sz="2200" b="1" i="1" dirty="0">
                <a:solidFill>
                  <a:schemeClr val="accent1"/>
                </a:solidFill>
              </a:rPr>
              <a:t>Treasures of wickedness </a:t>
            </a:r>
            <a:r>
              <a:rPr lang="en-US" sz="2200" b="1" i="1" u="sng" dirty="0">
                <a:solidFill>
                  <a:schemeClr val="accent1"/>
                </a:solidFill>
              </a:rPr>
              <a:t>profit nothing</a:t>
            </a:r>
            <a:r>
              <a:rPr lang="en-US" sz="2200" i="1" dirty="0">
                <a:solidFill>
                  <a:schemeClr val="accent1"/>
                </a:solidFill>
              </a:rPr>
              <a:t>, But </a:t>
            </a:r>
            <a:r>
              <a:rPr lang="en-US" sz="2200" b="1" i="1" dirty="0">
                <a:solidFill>
                  <a:schemeClr val="accent1"/>
                </a:solidFill>
              </a:rPr>
              <a:t>righteousness </a:t>
            </a:r>
            <a:r>
              <a:rPr lang="en-US" sz="2200" b="1" i="1" u="sng" dirty="0">
                <a:solidFill>
                  <a:schemeClr val="accent1"/>
                </a:solidFill>
              </a:rPr>
              <a:t>delivers from death</a:t>
            </a:r>
            <a:r>
              <a:rPr lang="en-US" sz="2200" i="1" dirty="0">
                <a:solidFill>
                  <a:schemeClr val="accent1"/>
                </a:solidFill>
              </a:rPr>
              <a:t>. The LORD will not allow the righteous soul to famish, But </a:t>
            </a:r>
            <a:r>
              <a:rPr lang="en-US" sz="2200" b="1" i="1" dirty="0">
                <a:solidFill>
                  <a:schemeClr val="accent1"/>
                </a:solidFill>
              </a:rPr>
              <a:t>He </a:t>
            </a:r>
            <a:r>
              <a:rPr lang="en-US" sz="2200" b="1" i="1" u="sng" dirty="0">
                <a:solidFill>
                  <a:schemeClr val="accent1"/>
                </a:solidFill>
              </a:rPr>
              <a:t>casts away</a:t>
            </a:r>
            <a:r>
              <a:rPr lang="en-US" sz="2200" b="1" i="1" dirty="0">
                <a:solidFill>
                  <a:schemeClr val="accent1"/>
                </a:solidFill>
              </a:rPr>
              <a:t> the desire of the wicked</a:t>
            </a:r>
            <a:r>
              <a:rPr lang="en-US" sz="2200" i="1" dirty="0">
                <a:solidFill>
                  <a:schemeClr val="accent1"/>
                </a:solidFill>
              </a:rPr>
              <a:t>. … </a:t>
            </a:r>
            <a:r>
              <a:rPr lang="en-US" sz="2200" b="1" i="1" u="sng" dirty="0">
                <a:solidFill>
                  <a:schemeClr val="accent1"/>
                </a:solidFill>
              </a:rPr>
              <a:t>Blessings</a:t>
            </a:r>
            <a:r>
              <a:rPr lang="en-US" sz="2200" b="1" i="1" dirty="0">
                <a:solidFill>
                  <a:schemeClr val="accent1"/>
                </a:solidFill>
              </a:rPr>
              <a:t> are on the head of the righteous</a:t>
            </a:r>
            <a:r>
              <a:rPr lang="en-US" sz="2200" i="1" dirty="0">
                <a:solidFill>
                  <a:schemeClr val="accent1"/>
                </a:solidFill>
              </a:rPr>
              <a:t>, But </a:t>
            </a:r>
            <a:r>
              <a:rPr lang="en-US" sz="2200" b="1" i="1" dirty="0">
                <a:solidFill>
                  <a:schemeClr val="accent1"/>
                </a:solidFill>
              </a:rPr>
              <a:t>violence </a:t>
            </a:r>
            <a:r>
              <a:rPr lang="en-US" sz="2200" b="1" i="1" u="sng" dirty="0">
                <a:solidFill>
                  <a:schemeClr val="accent1"/>
                </a:solidFill>
              </a:rPr>
              <a:t>covers the mouth</a:t>
            </a:r>
            <a:r>
              <a:rPr lang="en-US" sz="2200" b="1" i="1" dirty="0">
                <a:solidFill>
                  <a:schemeClr val="accent1"/>
                </a:solidFill>
              </a:rPr>
              <a:t> of the wicked</a:t>
            </a:r>
            <a:r>
              <a:rPr lang="en-US" sz="2200" i="1" dirty="0">
                <a:solidFill>
                  <a:schemeClr val="accent1"/>
                </a:solidFill>
              </a:rPr>
              <a:t>. </a:t>
            </a:r>
            <a:r>
              <a:rPr lang="en-US" sz="2200" dirty="0"/>
              <a:t>(</a:t>
            </a:r>
            <a:r>
              <a:rPr lang="en-US" sz="2200" b="1" dirty="0">
                <a:solidFill>
                  <a:schemeClr val="accent1"/>
                </a:solidFill>
              </a:rPr>
              <a:t>10:2-3, 6</a:t>
            </a:r>
            <a:r>
              <a:rPr lang="en-US" sz="2200" dirty="0"/>
              <a:t>)</a:t>
            </a:r>
          </a:p>
          <a:p>
            <a:pPr>
              <a:spcBef>
                <a:spcPts val="0"/>
              </a:spcBef>
            </a:pPr>
            <a:r>
              <a:rPr lang="en-US" sz="2200" dirty="0"/>
              <a:t>God takes care of the righteous, now and in eternity.</a:t>
            </a:r>
          </a:p>
          <a:p>
            <a:pPr>
              <a:spcBef>
                <a:spcPts val="0"/>
              </a:spcBef>
            </a:pPr>
            <a:r>
              <a:rPr lang="en-US" altLang="en-US" sz="2200" dirty="0">
                <a:solidFill>
                  <a:schemeClr val="tx1">
                    <a:lumMod val="75000"/>
                    <a:lumOff val="25000"/>
                  </a:schemeClr>
                </a:solidFill>
              </a:rPr>
              <a:t>Wicked don’t even get a chance to speak in their defense (</a:t>
            </a:r>
            <a:r>
              <a:rPr lang="en-US" altLang="en-US" sz="2200" b="1" dirty="0">
                <a:solidFill>
                  <a:schemeClr val="accent1"/>
                </a:solidFill>
              </a:rPr>
              <a:t>Esther 7:7-10</a:t>
            </a:r>
            <a:r>
              <a:rPr lang="en-US" altLang="en-US" sz="2200" dirty="0">
                <a:solidFill>
                  <a:schemeClr val="tx1">
                    <a:lumMod val="75000"/>
                    <a:lumOff val="25000"/>
                  </a:schemeClr>
                </a:solidFill>
              </a:rPr>
              <a:t>).</a:t>
            </a:r>
          </a:p>
          <a:p>
            <a:pPr marL="0" indent="0">
              <a:spcBef>
                <a:spcPts val="0"/>
              </a:spcBef>
              <a:buNone/>
            </a:pPr>
            <a:r>
              <a:rPr lang="en-US" sz="2200" i="1" dirty="0">
                <a:solidFill>
                  <a:schemeClr val="accent1"/>
                </a:solidFill>
              </a:rPr>
              <a:t>A man will be </a:t>
            </a:r>
            <a:r>
              <a:rPr lang="en-US" sz="2200" b="1" i="1" u="sng" dirty="0">
                <a:solidFill>
                  <a:schemeClr val="accent1"/>
                </a:solidFill>
              </a:rPr>
              <a:t>satisfied</a:t>
            </a:r>
            <a:r>
              <a:rPr lang="en-US" sz="2200" b="1" i="1" dirty="0">
                <a:solidFill>
                  <a:schemeClr val="accent1"/>
                </a:solidFill>
              </a:rPr>
              <a:t> with good by the fruit of his mouth</a:t>
            </a:r>
            <a:r>
              <a:rPr lang="en-US" sz="2200" i="1" dirty="0">
                <a:solidFill>
                  <a:schemeClr val="accent1"/>
                </a:solidFill>
              </a:rPr>
              <a:t>, And the recompense of a man’s hands will be rendered to him. </a:t>
            </a:r>
            <a:r>
              <a:rPr lang="en-US" sz="2200" dirty="0"/>
              <a:t>(</a:t>
            </a:r>
            <a:r>
              <a:rPr lang="en-US" sz="2200" b="1" dirty="0">
                <a:solidFill>
                  <a:schemeClr val="accent1"/>
                </a:solidFill>
              </a:rPr>
              <a:t>12:14</a:t>
            </a:r>
            <a:r>
              <a:rPr lang="en-US" sz="2200" dirty="0"/>
              <a:t>)</a:t>
            </a:r>
          </a:p>
          <a:p>
            <a:pPr>
              <a:spcBef>
                <a:spcPts val="0"/>
              </a:spcBef>
            </a:pPr>
            <a:r>
              <a:rPr lang="en-US" sz="2200" dirty="0"/>
              <a:t>Righteous have joy and peace, while wicked live with fear, dread.</a:t>
            </a:r>
          </a:p>
        </p:txBody>
      </p:sp>
    </p:spTree>
    <p:extLst>
      <p:ext uri="{BB962C8B-B14F-4D97-AF65-F5344CB8AC3E}">
        <p14:creationId xmlns:p14="http://schemas.microsoft.com/office/powerpoint/2010/main" val="2500403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End of the Wicked</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2"/>
            </a:pPr>
            <a:r>
              <a:rPr lang="en-US" sz="2200" dirty="0"/>
              <a:t>When and to what extent do the wicked suffer their end (</a:t>
            </a:r>
            <a:r>
              <a:rPr lang="en-US" sz="2200" b="1" dirty="0">
                <a:solidFill>
                  <a:schemeClr val="accent1"/>
                </a:solidFill>
              </a:rPr>
              <a:t>10:25, 27; 12:7; 13:9; 21:12; 28:18</a:t>
            </a:r>
            <a:r>
              <a:rPr lang="en-US" sz="2200" dirty="0"/>
              <a:t>)?</a:t>
            </a:r>
          </a:p>
          <a:p>
            <a:pPr marL="0" lvl="0" indent="0">
              <a:spcBef>
                <a:spcPts val="300"/>
              </a:spcBef>
              <a:buNone/>
            </a:pPr>
            <a:r>
              <a:rPr lang="en-US" sz="2200" i="1" dirty="0">
                <a:solidFill>
                  <a:schemeClr val="accent1"/>
                </a:solidFill>
              </a:rPr>
              <a:t>When the </a:t>
            </a:r>
            <a:r>
              <a:rPr lang="en-US" sz="2200" b="1" i="1" dirty="0">
                <a:solidFill>
                  <a:schemeClr val="accent1"/>
                </a:solidFill>
              </a:rPr>
              <a:t>whirlwind passes by, </a:t>
            </a:r>
            <a:r>
              <a:rPr lang="en-US" sz="2200" b="1" i="1" u="sng" dirty="0">
                <a:solidFill>
                  <a:schemeClr val="accent1"/>
                </a:solidFill>
              </a:rPr>
              <a:t>the wicked is no more</a:t>
            </a:r>
            <a:r>
              <a:rPr lang="en-US" sz="2200" i="1" dirty="0">
                <a:solidFill>
                  <a:schemeClr val="accent1"/>
                </a:solidFill>
              </a:rPr>
              <a:t>, But the righteous has an everlasting foundation. </a:t>
            </a:r>
            <a:r>
              <a:rPr lang="en-US" sz="2200" dirty="0"/>
              <a:t>(</a:t>
            </a:r>
            <a:r>
              <a:rPr lang="en-US" sz="2200" b="1" dirty="0">
                <a:solidFill>
                  <a:schemeClr val="accent1"/>
                </a:solidFill>
              </a:rPr>
              <a:t>10:25</a:t>
            </a:r>
            <a:r>
              <a:rPr lang="en-US" sz="2200" dirty="0"/>
              <a:t>)</a:t>
            </a:r>
          </a:p>
          <a:p>
            <a:pPr marL="0" lvl="0" indent="0">
              <a:spcBef>
                <a:spcPts val="300"/>
              </a:spcBef>
              <a:buNone/>
            </a:pPr>
            <a:r>
              <a:rPr lang="en-US" sz="2200" i="1" dirty="0">
                <a:solidFill>
                  <a:schemeClr val="accent1"/>
                </a:solidFill>
              </a:rPr>
              <a:t>The </a:t>
            </a:r>
            <a:r>
              <a:rPr lang="en-US" sz="2200" b="1" i="1" dirty="0">
                <a:solidFill>
                  <a:schemeClr val="accent1"/>
                </a:solidFill>
              </a:rPr>
              <a:t>fear of the LORD </a:t>
            </a:r>
            <a:r>
              <a:rPr lang="en-US" sz="2200" b="1" i="1" u="sng" dirty="0">
                <a:solidFill>
                  <a:schemeClr val="accent1"/>
                </a:solidFill>
              </a:rPr>
              <a:t>prolongs days</a:t>
            </a:r>
            <a:r>
              <a:rPr lang="en-US" sz="2200" i="1" dirty="0">
                <a:solidFill>
                  <a:schemeClr val="accent1"/>
                </a:solidFill>
              </a:rPr>
              <a:t>, But </a:t>
            </a:r>
            <a:r>
              <a:rPr lang="en-US" sz="2200" b="1" i="1" dirty="0">
                <a:solidFill>
                  <a:schemeClr val="accent1"/>
                </a:solidFill>
              </a:rPr>
              <a:t>the years of the wicked will be </a:t>
            </a:r>
            <a:r>
              <a:rPr lang="en-US" sz="2200" b="1" i="1" u="sng" dirty="0">
                <a:solidFill>
                  <a:schemeClr val="accent1"/>
                </a:solidFill>
              </a:rPr>
              <a:t>shortened</a:t>
            </a:r>
            <a:r>
              <a:rPr lang="en-US" sz="2200" i="1" dirty="0">
                <a:solidFill>
                  <a:schemeClr val="accent1"/>
                </a:solidFill>
              </a:rPr>
              <a:t>. </a:t>
            </a:r>
            <a:r>
              <a:rPr lang="en-US" sz="2200" dirty="0"/>
              <a:t>(</a:t>
            </a:r>
            <a:r>
              <a:rPr lang="en-US" sz="2200" b="1" dirty="0">
                <a:solidFill>
                  <a:schemeClr val="accent1"/>
                </a:solidFill>
              </a:rPr>
              <a:t>10:27</a:t>
            </a:r>
            <a:r>
              <a:rPr lang="en-US" sz="2200" dirty="0"/>
              <a:t>)</a:t>
            </a:r>
          </a:p>
          <a:p>
            <a:pPr marL="0" lvl="0" indent="0">
              <a:spcBef>
                <a:spcPts val="300"/>
              </a:spcBef>
              <a:buNone/>
            </a:pPr>
            <a:r>
              <a:rPr lang="en-US" sz="2200" i="1" dirty="0">
                <a:solidFill>
                  <a:schemeClr val="accent1"/>
                </a:solidFill>
              </a:rPr>
              <a:t>The righteous God wisely considers the house of the wicked, </a:t>
            </a:r>
            <a:r>
              <a:rPr lang="en-US" sz="2200" b="1" i="1" u="sng" dirty="0">
                <a:solidFill>
                  <a:schemeClr val="accent1"/>
                </a:solidFill>
              </a:rPr>
              <a:t>Overthrowing</a:t>
            </a:r>
            <a:r>
              <a:rPr lang="en-US" sz="2200" b="1" i="1" dirty="0">
                <a:solidFill>
                  <a:schemeClr val="accent1"/>
                </a:solidFill>
              </a:rPr>
              <a:t> the wicked for their wickedness</a:t>
            </a:r>
            <a:r>
              <a:rPr lang="en-US" sz="2200" i="1" dirty="0">
                <a:solidFill>
                  <a:schemeClr val="accent1"/>
                </a:solidFill>
              </a:rPr>
              <a:t>. </a:t>
            </a:r>
            <a:r>
              <a:rPr lang="en-US" sz="2200" dirty="0"/>
              <a:t>(</a:t>
            </a:r>
            <a:r>
              <a:rPr lang="en-US" sz="2200" b="1" dirty="0">
                <a:solidFill>
                  <a:schemeClr val="accent1"/>
                </a:solidFill>
              </a:rPr>
              <a:t>21:12</a:t>
            </a:r>
            <a:r>
              <a:rPr lang="en-US" sz="2200" dirty="0"/>
              <a:t>)</a:t>
            </a:r>
          </a:p>
          <a:p>
            <a:pPr>
              <a:spcBef>
                <a:spcPts val="300"/>
              </a:spcBef>
            </a:pPr>
            <a:r>
              <a:rPr lang="en-US" altLang="en-US" sz="2200" dirty="0">
                <a:solidFill>
                  <a:schemeClr val="tx1">
                    <a:lumMod val="75000"/>
                    <a:lumOff val="25000"/>
                  </a:schemeClr>
                </a:solidFill>
              </a:rPr>
              <a:t>Quickly, suddenly, completely the wicked are destroyed – sooner rather than later.  And, it gets worse from there …</a:t>
            </a:r>
          </a:p>
        </p:txBody>
      </p:sp>
    </p:spTree>
    <p:extLst>
      <p:ext uri="{BB962C8B-B14F-4D97-AF65-F5344CB8AC3E}">
        <p14:creationId xmlns:p14="http://schemas.microsoft.com/office/powerpoint/2010/main" val="727319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Faltering of the Righteous</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3"/>
            </a:pPr>
            <a:r>
              <a:rPr lang="en-US" sz="2200" dirty="0"/>
              <a:t>When a righteous man </a:t>
            </a:r>
            <a:r>
              <a:rPr lang="en-US" sz="2200" i="1" dirty="0">
                <a:solidFill>
                  <a:schemeClr val="accent1"/>
                </a:solidFill>
              </a:rPr>
              <a:t>“falters”</a:t>
            </a:r>
            <a:r>
              <a:rPr lang="en-US" sz="2200" dirty="0"/>
              <a:t>, he is comparable to what (</a:t>
            </a:r>
            <a:r>
              <a:rPr lang="en-US" sz="2200" b="1" dirty="0">
                <a:solidFill>
                  <a:schemeClr val="accent1"/>
                </a:solidFill>
              </a:rPr>
              <a:t>25:26</a:t>
            </a:r>
            <a:r>
              <a:rPr lang="en-US" sz="2200" dirty="0"/>
              <a:t>)? What does this mean?</a:t>
            </a:r>
          </a:p>
          <a:p>
            <a:pPr marL="0" lvl="0" indent="0">
              <a:spcBef>
                <a:spcPts val="300"/>
              </a:spcBef>
              <a:buNone/>
            </a:pPr>
            <a:r>
              <a:rPr lang="en-US" sz="2200" i="1" dirty="0">
                <a:solidFill>
                  <a:schemeClr val="accent1"/>
                </a:solidFill>
              </a:rPr>
              <a:t>A righteous man who </a:t>
            </a:r>
            <a:r>
              <a:rPr lang="en-US" sz="2200" b="1" i="1" u="sng" dirty="0">
                <a:solidFill>
                  <a:schemeClr val="accent1"/>
                </a:solidFill>
              </a:rPr>
              <a:t>falters before the wicked</a:t>
            </a:r>
            <a:r>
              <a:rPr lang="en-US" sz="2200" b="1" i="1" dirty="0">
                <a:solidFill>
                  <a:schemeClr val="accent1"/>
                </a:solidFill>
              </a:rPr>
              <a:t> Is</a:t>
            </a:r>
            <a:r>
              <a:rPr lang="en-US" sz="2200" i="1" dirty="0">
                <a:solidFill>
                  <a:schemeClr val="accent1"/>
                </a:solidFill>
              </a:rPr>
              <a:t> </a:t>
            </a:r>
            <a:r>
              <a:rPr lang="en-US" sz="2200" b="1" i="1" dirty="0">
                <a:solidFill>
                  <a:schemeClr val="accent1"/>
                </a:solidFill>
              </a:rPr>
              <a:t>like a murky spring and a polluted well</a:t>
            </a:r>
            <a:r>
              <a:rPr lang="en-US" sz="2200" i="1" dirty="0">
                <a:solidFill>
                  <a:schemeClr val="accent1"/>
                </a:solidFill>
              </a:rPr>
              <a:t>. </a:t>
            </a:r>
            <a:r>
              <a:rPr lang="en-US" sz="2200" dirty="0"/>
              <a:t>(</a:t>
            </a:r>
            <a:r>
              <a:rPr lang="en-US" sz="2200" b="1" dirty="0">
                <a:solidFill>
                  <a:schemeClr val="accent1"/>
                </a:solidFill>
              </a:rPr>
              <a:t>25:26</a:t>
            </a:r>
            <a:r>
              <a:rPr lang="en-US" sz="2200" dirty="0"/>
              <a:t>)</a:t>
            </a:r>
          </a:p>
          <a:p>
            <a:pPr>
              <a:spcBef>
                <a:spcPts val="300"/>
              </a:spcBef>
            </a:pPr>
            <a:r>
              <a:rPr lang="en-US" altLang="en-US" sz="2200" dirty="0">
                <a:solidFill>
                  <a:schemeClr val="tx1">
                    <a:lumMod val="75000"/>
                    <a:lumOff val="25000"/>
                  </a:schemeClr>
                </a:solidFill>
              </a:rPr>
              <a:t>These polluted sources of fresh water not only are literally unclear, they offer a false, disappointing hope of quenching, satisfying thirst.</a:t>
            </a:r>
          </a:p>
          <a:p>
            <a:pPr>
              <a:spcBef>
                <a:spcPts val="300"/>
              </a:spcBef>
            </a:pPr>
            <a:r>
              <a:rPr lang="en-US" altLang="en-US" sz="2200" dirty="0">
                <a:solidFill>
                  <a:schemeClr val="tx1">
                    <a:lumMod val="75000"/>
                    <a:lumOff val="25000"/>
                  </a:schemeClr>
                </a:solidFill>
              </a:rPr>
              <a:t>Such events are </a:t>
            </a:r>
            <a:r>
              <a:rPr lang="en-US" altLang="en-US" sz="2200" b="1" i="1" dirty="0">
                <a:solidFill>
                  <a:schemeClr val="tx1">
                    <a:lumMod val="75000"/>
                    <a:lumOff val="25000"/>
                  </a:schemeClr>
                </a:solidFill>
              </a:rPr>
              <a:t>confusing</a:t>
            </a:r>
            <a:r>
              <a:rPr lang="en-US" altLang="en-US" sz="2200" dirty="0">
                <a:solidFill>
                  <a:schemeClr val="tx1">
                    <a:lumMod val="75000"/>
                    <a:lumOff val="25000"/>
                  </a:schemeClr>
                </a:solidFill>
              </a:rPr>
              <a:t> for onlookers, giving </a:t>
            </a:r>
            <a:r>
              <a:rPr lang="en-US" altLang="en-US" sz="2200" b="1" i="1" dirty="0">
                <a:solidFill>
                  <a:schemeClr val="tx1">
                    <a:lumMod val="75000"/>
                    <a:lumOff val="25000"/>
                  </a:schemeClr>
                </a:solidFill>
              </a:rPr>
              <a:t>false hope </a:t>
            </a:r>
            <a:r>
              <a:rPr lang="en-US" altLang="en-US" sz="2200" dirty="0">
                <a:solidFill>
                  <a:schemeClr val="tx1">
                    <a:lumMod val="75000"/>
                    <a:lumOff val="25000"/>
                  </a:schemeClr>
                </a:solidFill>
              </a:rPr>
              <a:t>to the evil and </a:t>
            </a:r>
            <a:r>
              <a:rPr lang="en-US" altLang="en-US" sz="2200" b="1" i="1" dirty="0">
                <a:solidFill>
                  <a:schemeClr val="tx1">
                    <a:lumMod val="75000"/>
                    <a:lumOff val="25000"/>
                  </a:schemeClr>
                </a:solidFill>
              </a:rPr>
              <a:t>discouragement</a:t>
            </a:r>
            <a:r>
              <a:rPr lang="en-US" altLang="en-US" sz="2200" dirty="0">
                <a:solidFill>
                  <a:schemeClr val="tx1">
                    <a:lumMod val="75000"/>
                    <a:lumOff val="25000"/>
                  </a:schemeClr>
                </a:solidFill>
              </a:rPr>
              <a:t> to the righteous.</a:t>
            </a:r>
          </a:p>
          <a:p>
            <a:pPr>
              <a:spcBef>
                <a:spcPts val="300"/>
              </a:spcBef>
            </a:pPr>
            <a:r>
              <a:rPr lang="en-US" altLang="en-US" sz="2200" dirty="0">
                <a:solidFill>
                  <a:schemeClr val="tx1">
                    <a:lumMod val="75000"/>
                    <a:lumOff val="25000"/>
                  </a:schemeClr>
                </a:solidFill>
              </a:rPr>
              <a:t>When undeserved the </a:t>
            </a:r>
            <a:r>
              <a:rPr lang="en-US" altLang="en-US" sz="2200" i="1" dirty="0">
                <a:solidFill>
                  <a:schemeClr val="accent1"/>
                </a:solidFill>
              </a:rPr>
              <a:t>“earth is disturbed”</a:t>
            </a:r>
            <a:r>
              <a:rPr lang="en-US" altLang="en-US" sz="2200" dirty="0">
                <a:solidFill>
                  <a:schemeClr val="tx1">
                    <a:lumMod val="75000"/>
                    <a:lumOff val="25000"/>
                  </a:schemeClr>
                </a:solidFill>
              </a:rPr>
              <a:t> (</a:t>
            </a:r>
            <a:r>
              <a:rPr lang="en-US" altLang="en-US" sz="2200" b="1" dirty="0">
                <a:solidFill>
                  <a:schemeClr val="accent1"/>
                </a:solidFill>
              </a:rPr>
              <a:t>30:21-23</a:t>
            </a:r>
            <a:r>
              <a:rPr lang="en-US" altLang="en-US" sz="2200" dirty="0">
                <a:solidFill>
                  <a:schemeClr val="tx1">
                    <a:lumMod val="75000"/>
                    <a:lumOff val="25000"/>
                  </a:schemeClr>
                </a:solidFill>
              </a:rPr>
              <a:t>), but when we deserve it, we bring great discouragement to God’s people and encouragement to His enemies (</a:t>
            </a:r>
            <a:r>
              <a:rPr lang="en-US" altLang="en-US" sz="2200" b="1" dirty="0">
                <a:solidFill>
                  <a:schemeClr val="accent1"/>
                </a:solidFill>
              </a:rPr>
              <a:t>2 Samuel 12:14</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3586564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Salvation of the Wicked</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4"/>
            </a:pPr>
            <a:r>
              <a:rPr lang="en-US" sz="2200" dirty="0"/>
              <a:t>In what things may the wicked mistakenly place their confidence, and what will be the sure confidence of the righteous (</a:t>
            </a:r>
            <a:r>
              <a:rPr lang="en-US" sz="2200" b="1" dirty="0">
                <a:solidFill>
                  <a:schemeClr val="accent1"/>
                </a:solidFill>
              </a:rPr>
              <a:t>11:4; 12:3; 14:11; 15:6; 28:1</a:t>
            </a:r>
            <a:r>
              <a:rPr lang="en-US" sz="2200" dirty="0"/>
              <a:t>)?</a:t>
            </a:r>
          </a:p>
          <a:p>
            <a:pPr marL="0" indent="0">
              <a:spcBef>
                <a:spcPts val="300"/>
              </a:spcBef>
              <a:buNone/>
            </a:pPr>
            <a:r>
              <a:rPr lang="en-US" sz="2200" i="1" dirty="0">
                <a:solidFill>
                  <a:schemeClr val="accent1"/>
                </a:solidFill>
              </a:rPr>
              <a:t>A man is </a:t>
            </a:r>
            <a:r>
              <a:rPr lang="en-US" sz="2200" b="1" i="1" dirty="0">
                <a:solidFill>
                  <a:schemeClr val="accent1"/>
                </a:solidFill>
              </a:rPr>
              <a:t>not established by </a:t>
            </a:r>
            <a:r>
              <a:rPr lang="en-US" sz="2200" b="1" i="1" u="sng" dirty="0">
                <a:solidFill>
                  <a:schemeClr val="accent1"/>
                </a:solidFill>
              </a:rPr>
              <a:t>wickedness</a:t>
            </a:r>
            <a:r>
              <a:rPr lang="en-US" sz="2200" i="1" dirty="0">
                <a:solidFill>
                  <a:schemeClr val="accent1"/>
                </a:solidFill>
              </a:rPr>
              <a:t>, But the root of the </a:t>
            </a:r>
            <a:r>
              <a:rPr lang="en-US" sz="2200" b="1" i="1" dirty="0">
                <a:solidFill>
                  <a:schemeClr val="accent1"/>
                </a:solidFill>
              </a:rPr>
              <a:t>righteous cannot be moved</a:t>
            </a:r>
            <a:r>
              <a:rPr lang="en-US" sz="2200" i="1" dirty="0">
                <a:solidFill>
                  <a:schemeClr val="accent1"/>
                </a:solidFill>
              </a:rPr>
              <a:t>. </a:t>
            </a:r>
            <a:r>
              <a:rPr lang="en-US" sz="2200" dirty="0"/>
              <a:t>(</a:t>
            </a:r>
            <a:r>
              <a:rPr lang="en-US" sz="2200" b="1" dirty="0">
                <a:solidFill>
                  <a:schemeClr val="accent1"/>
                </a:solidFill>
              </a:rPr>
              <a:t>12:3</a:t>
            </a:r>
            <a:r>
              <a:rPr lang="en-US" sz="2200" dirty="0"/>
              <a:t>)</a:t>
            </a:r>
          </a:p>
          <a:p>
            <a:pPr marL="0" lvl="0" indent="0">
              <a:spcBef>
                <a:spcPts val="300"/>
              </a:spcBef>
              <a:buNone/>
            </a:pPr>
            <a:r>
              <a:rPr lang="en-US" sz="2200" b="1" i="1" u="sng" dirty="0">
                <a:solidFill>
                  <a:schemeClr val="accent1"/>
                </a:solidFill>
              </a:rPr>
              <a:t>Riches</a:t>
            </a:r>
            <a:r>
              <a:rPr lang="en-US" sz="2200" b="1" i="1" dirty="0">
                <a:solidFill>
                  <a:schemeClr val="accent1"/>
                </a:solidFill>
              </a:rPr>
              <a:t> do not profit </a:t>
            </a:r>
            <a:r>
              <a:rPr lang="en-US" sz="2200" i="1" dirty="0">
                <a:solidFill>
                  <a:schemeClr val="accent1"/>
                </a:solidFill>
              </a:rPr>
              <a:t>in the day of wrath, But </a:t>
            </a:r>
            <a:r>
              <a:rPr lang="en-US" sz="2200" b="1" i="1" dirty="0">
                <a:solidFill>
                  <a:schemeClr val="accent1"/>
                </a:solidFill>
              </a:rPr>
              <a:t>righteousness delivers from death</a:t>
            </a:r>
            <a:r>
              <a:rPr lang="en-US" sz="2200" i="1" dirty="0">
                <a:solidFill>
                  <a:schemeClr val="accent1"/>
                </a:solidFill>
              </a:rPr>
              <a:t>. </a:t>
            </a:r>
            <a:r>
              <a:rPr lang="en-US" sz="2200" dirty="0"/>
              <a:t>(</a:t>
            </a:r>
            <a:r>
              <a:rPr lang="en-US" sz="2200" b="1" dirty="0">
                <a:solidFill>
                  <a:schemeClr val="accent1"/>
                </a:solidFill>
              </a:rPr>
              <a:t>11:4</a:t>
            </a:r>
            <a:r>
              <a:rPr lang="en-US" sz="2200" dirty="0"/>
              <a:t>)</a:t>
            </a:r>
          </a:p>
          <a:p>
            <a:pPr>
              <a:spcBef>
                <a:spcPts val="300"/>
              </a:spcBef>
            </a:pPr>
            <a:r>
              <a:rPr lang="en-US" sz="2200" dirty="0"/>
              <a:t>Neither the </a:t>
            </a:r>
            <a:r>
              <a:rPr lang="en-US" sz="2200" b="1" i="1" dirty="0"/>
              <a:t>schemes</a:t>
            </a:r>
            <a:r>
              <a:rPr lang="en-US" sz="2200" dirty="0"/>
              <a:t> nor </a:t>
            </a:r>
            <a:r>
              <a:rPr lang="en-US" sz="2200" b="1" i="1" dirty="0"/>
              <a:t>wealth</a:t>
            </a:r>
            <a:r>
              <a:rPr lang="en-US" sz="2200" dirty="0"/>
              <a:t> of the wicked can save them.</a:t>
            </a:r>
          </a:p>
          <a:p>
            <a:pPr marL="0" indent="0">
              <a:spcBef>
                <a:spcPts val="300"/>
              </a:spcBef>
              <a:buNone/>
            </a:pPr>
            <a:r>
              <a:rPr lang="en-US" sz="2200" i="1" dirty="0">
                <a:solidFill>
                  <a:schemeClr val="accent1"/>
                </a:solidFill>
              </a:rPr>
              <a:t>The </a:t>
            </a:r>
            <a:r>
              <a:rPr lang="en-US" sz="2200" b="1" i="1" dirty="0">
                <a:solidFill>
                  <a:schemeClr val="accent1"/>
                </a:solidFill>
              </a:rPr>
              <a:t>wicked </a:t>
            </a:r>
            <a:r>
              <a:rPr lang="en-US" sz="2200" b="1" i="1" u="sng" dirty="0">
                <a:solidFill>
                  <a:schemeClr val="accent1"/>
                </a:solidFill>
              </a:rPr>
              <a:t>flee when no one pursues</a:t>
            </a:r>
            <a:r>
              <a:rPr lang="en-US" sz="2200" i="1" dirty="0">
                <a:solidFill>
                  <a:schemeClr val="accent1"/>
                </a:solidFill>
              </a:rPr>
              <a:t>, But the </a:t>
            </a:r>
            <a:r>
              <a:rPr lang="en-US" sz="2200" b="1" i="1" dirty="0">
                <a:solidFill>
                  <a:schemeClr val="accent1"/>
                </a:solidFill>
              </a:rPr>
              <a:t>righteous are bold as a lion</a:t>
            </a:r>
            <a:r>
              <a:rPr lang="en-US" sz="2200" i="1" dirty="0">
                <a:solidFill>
                  <a:schemeClr val="accent1"/>
                </a:solidFill>
              </a:rPr>
              <a:t>. </a:t>
            </a:r>
            <a:r>
              <a:rPr lang="en-US" sz="2200" dirty="0"/>
              <a:t>(</a:t>
            </a:r>
            <a:r>
              <a:rPr lang="en-US" sz="2200" b="1" dirty="0">
                <a:solidFill>
                  <a:schemeClr val="accent1"/>
                </a:solidFill>
              </a:rPr>
              <a:t>28:1</a:t>
            </a:r>
            <a:r>
              <a:rPr lang="en-US" sz="2200" dirty="0"/>
              <a:t>)</a:t>
            </a:r>
          </a:p>
          <a:p>
            <a:pPr>
              <a:spcBef>
                <a:spcPts val="300"/>
              </a:spcBef>
            </a:pPr>
            <a:r>
              <a:rPr lang="en-US" sz="2200" dirty="0"/>
              <a:t>Wickedness is spiritually, psychologically unsettling, producing paranoia (</a:t>
            </a:r>
            <a:r>
              <a:rPr lang="en-US" sz="2200" i="1" dirty="0">
                <a:solidFill>
                  <a:schemeClr val="accent1"/>
                </a:solidFill>
              </a:rPr>
              <a:t>“be sure your sin will find you out”</a:t>
            </a:r>
            <a:r>
              <a:rPr lang="en-US" sz="2200" dirty="0"/>
              <a:t>, </a:t>
            </a:r>
            <a:r>
              <a:rPr lang="en-US" sz="2200" b="1" dirty="0">
                <a:solidFill>
                  <a:schemeClr val="accent1"/>
                </a:solidFill>
              </a:rPr>
              <a:t>Numbers 32:23</a:t>
            </a:r>
            <a:r>
              <a:rPr lang="en-US" sz="2200" dirty="0"/>
              <a:t>).</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516857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Salvation of the Wicked</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4"/>
            </a:pPr>
            <a:r>
              <a:rPr lang="en-US" sz="2200" dirty="0"/>
              <a:t>In what things may the wicked mistakenly place their confidence, and what will be the sure confidence of the righteous (</a:t>
            </a:r>
            <a:r>
              <a:rPr lang="en-US" sz="2200" b="1" dirty="0">
                <a:solidFill>
                  <a:schemeClr val="accent1"/>
                </a:solidFill>
              </a:rPr>
              <a:t>11:4; 12:3; 14:11; 15:6; 28:1</a:t>
            </a:r>
            <a:r>
              <a:rPr lang="en-US" sz="2200" dirty="0"/>
              <a:t>)?</a:t>
            </a:r>
          </a:p>
          <a:p>
            <a:pPr marL="0" indent="0">
              <a:spcBef>
                <a:spcPts val="300"/>
              </a:spcBef>
              <a:buNone/>
            </a:pPr>
            <a:r>
              <a:rPr lang="en-US" sz="2200" i="1" dirty="0">
                <a:solidFill>
                  <a:schemeClr val="accent1"/>
                </a:solidFill>
              </a:rPr>
              <a:t>In the house of the righteous there is much treasure, But </a:t>
            </a:r>
            <a:r>
              <a:rPr lang="en-US" sz="2200" b="1" i="1" dirty="0">
                <a:solidFill>
                  <a:schemeClr val="accent1"/>
                </a:solidFill>
              </a:rPr>
              <a:t>in the revenue of the wicked is </a:t>
            </a:r>
            <a:r>
              <a:rPr lang="en-US" sz="2200" b="1" i="1" u="sng" dirty="0">
                <a:solidFill>
                  <a:schemeClr val="accent1"/>
                </a:solidFill>
              </a:rPr>
              <a:t>trouble</a:t>
            </a:r>
            <a:r>
              <a:rPr lang="en-US" sz="2200" i="1" dirty="0">
                <a:solidFill>
                  <a:schemeClr val="accent1"/>
                </a:solidFill>
              </a:rPr>
              <a:t>. </a:t>
            </a:r>
            <a:r>
              <a:rPr lang="en-US" sz="2200" dirty="0"/>
              <a:t>(</a:t>
            </a:r>
            <a:r>
              <a:rPr lang="en-US" sz="2200" b="1" dirty="0">
                <a:solidFill>
                  <a:schemeClr val="accent1"/>
                </a:solidFill>
              </a:rPr>
              <a:t>15:6</a:t>
            </a:r>
            <a:r>
              <a:rPr lang="en-US" sz="2200" dirty="0"/>
              <a:t>)</a:t>
            </a:r>
          </a:p>
          <a:p>
            <a:pPr marL="0" indent="0">
              <a:spcBef>
                <a:spcPts val="300"/>
              </a:spcBef>
              <a:buNone/>
            </a:pPr>
            <a:r>
              <a:rPr lang="en-US" sz="2200" i="1" dirty="0">
                <a:solidFill>
                  <a:schemeClr val="accent1"/>
                </a:solidFill>
              </a:rPr>
              <a:t>The house of the wicked will be overthrown, But </a:t>
            </a:r>
            <a:r>
              <a:rPr lang="en-US" sz="2200" b="1" i="1" dirty="0">
                <a:solidFill>
                  <a:schemeClr val="accent1"/>
                </a:solidFill>
              </a:rPr>
              <a:t>the tent of the upright will </a:t>
            </a:r>
            <a:r>
              <a:rPr lang="en-US" sz="2200" b="1" i="1" u="sng" dirty="0">
                <a:solidFill>
                  <a:schemeClr val="accent1"/>
                </a:solidFill>
              </a:rPr>
              <a:t>flourish</a:t>
            </a:r>
            <a:r>
              <a:rPr lang="en-US" sz="2200" i="1" dirty="0">
                <a:solidFill>
                  <a:schemeClr val="accent1"/>
                </a:solidFill>
              </a:rPr>
              <a:t>. </a:t>
            </a:r>
            <a:r>
              <a:rPr lang="en-US" sz="2200" dirty="0"/>
              <a:t>(</a:t>
            </a:r>
            <a:r>
              <a:rPr lang="en-US" sz="2200" b="1" dirty="0">
                <a:solidFill>
                  <a:schemeClr val="accent1"/>
                </a:solidFill>
              </a:rPr>
              <a:t>14:11</a:t>
            </a:r>
            <a:r>
              <a:rPr lang="en-US" sz="2200" dirty="0"/>
              <a:t>)</a:t>
            </a:r>
          </a:p>
          <a:p>
            <a:pPr>
              <a:spcBef>
                <a:spcPts val="300"/>
              </a:spcBef>
            </a:pPr>
            <a:r>
              <a:rPr lang="en-US" altLang="en-US" sz="2200" dirty="0">
                <a:solidFill>
                  <a:schemeClr val="tx1">
                    <a:lumMod val="75000"/>
                    <a:lumOff val="25000"/>
                  </a:schemeClr>
                </a:solidFill>
              </a:rPr>
              <a:t>The salvation, hope, and trust of the wicked actually destroys them.</a:t>
            </a:r>
          </a:p>
          <a:p>
            <a:pPr>
              <a:spcBef>
                <a:spcPts val="300"/>
              </a:spcBef>
            </a:pPr>
            <a:r>
              <a:rPr lang="en-US" altLang="en-US" sz="2200" dirty="0">
                <a:solidFill>
                  <a:schemeClr val="tx1">
                    <a:lumMod val="75000"/>
                    <a:lumOff val="25000"/>
                  </a:schemeClr>
                </a:solidFill>
              </a:rPr>
              <a:t>But, the righteous can enjoy confidence, </a:t>
            </a:r>
            <a:r>
              <a:rPr lang="en-US" altLang="en-US" sz="2200" i="1" dirty="0">
                <a:solidFill>
                  <a:schemeClr val="accent1"/>
                </a:solidFill>
              </a:rPr>
              <a:t>“flourishing”</a:t>
            </a:r>
            <a:r>
              <a:rPr lang="en-US" altLang="en-US" sz="2200" dirty="0">
                <a:solidFill>
                  <a:schemeClr val="tx1">
                    <a:lumMod val="75000"/>
                    <a:lumOff val="25000"/>
                  </a:schemeClr>
                </a:solidFill>
              </a:rPr>
              <a:t>, posterity here, and eternal life.</a:t>
            </a:r>
          </a:p>
        </p:txBody>
      </p:sp>
    </p:spTree>
    <p:extLst>
      <p:ext uri="{BB962C8B-B14F-4D97-AF65-F5344CB8AC3E}">
        <p14:creationId xmlns:p14="http://schemas.microsoft.com/office/powerpoint/2010/main" val="1474672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Ironic Tool of Retribution</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5"/>
            </a:pPr>
            <a:r>
              <a:rPr lang="en-US" sz="2200" dirty="0"/>
              <a:t>What mechanism ironically destroys the wicked and blesses the righteous (</a:t>
            </a:r>
            <a:r>
              <a:rPr lang="en-US" sz="2200" b="1" dirty="0">
                <a:solidFill>
                  <a:schemeClr val="accent1"/>
                </a:solidFill>
              </a:rPr>
              <a:t>11:5-6, 8, 18-19; 12:13; 13:6, 21-22; 17:19; 21:7; 28:10; 29:6</a:t>
            </a:r>
            <a:r>
              <a:rPr lang="en-US" sz="2200" dirty="0"/>
              <a:t>)?</a:t>
            </a:r>
          </a:p>
          <a:p>
            <a:pPr marL="0" indent="0">
              <a:spcBef>
                <a:spcPts val="300"/>
              </a:spcBef>
              <a:buNone/>
            </a:pPr>
            <a:r>
              <a:rPr lang="en-US" sz="2200" b="1" i="1" dirty="0">
                <a:solidFill>
                  <a:schemeClr val="accent1"/>
                </a:solidFill>
              </a:rPr>
              <a:t>Righteousness guards</a:t>
            </a:r>
            <a:r>
              <a:rPr lang="en-US" sz="2200" i="1" dirty="0">
                <a:solidFill>
                  <a:schemeClr val="accent1"/>
                </a:solidFill>
              </a:rPr>
              <a:t> him whose way is blameless, But </a:t>
            </a:r>
            <a:r>
              <a:rPr lang="en-US" sz="2200" b="1" i="1" dirty="0">
                <a:solidFill>
                  <a:schemeClr val="accent1"/>
                </a:solidFill>
              </a:rPr>
              <a:t>wickedness overthrows </a:t>
            </a:r>
            <a:r>
              <a:rPr lang="en-US" sz="2200" i="1" dirty="0">
                <a:solidFill>
                  <a:schemeClr val="accent1"/>
                </a:solidFill>
              </a:rPr>
              <a:t>the sinner. </a:t>
            </a:r>
            <a:r>
              <a:rPr lang="en-US" sz="2200" dirty="0"/>
              <a:t>(</a:t>
            </a:r>
            <a:r>
              <a:rPr lang="en-US" sz="2200" b="1" dirty="0">
                <a:solidFill>
                  <a:schemeClr val="accent1"/>
                </a:solidFill>
              </a:rPr>
              <a:t>13:6</a:t>
            </a:r>
            <a:r>
              <a:rPr lang="en-US" sz="2200" dirty="0"/>
              <a:t>)</a:t>
            </a:r>
          </a:p>
          <a:p>
            <a:pPr marL="0" indent="0">
              <a:spcBef>
                <a:spcPts val="300"/>
              </a:spcBef>
              <a:buNone/>
            </a:pPr>
            <a:r>
              <a:rPr lang="en-US" sz="2200" i="1" dirty="0">
                <a:solidFill>
                  <a:schemeClr val="accent1"/>
                </a:solidFill>
              </a:rPr>
              <a:t>The wicked man does deceptive work, But he who sows righteousness will have a sure reward.  As </a:t>
            </a:r>
            <a:r>
              <a:rPr lang="en-US" sz="2200" b="1" i="1" dirty="0">
                <a:solidFill>
                  <a:schemeClr val="accent1"/>
                </a:solidFill>
              </a:rPr>
              <a:t>righteousness </a:t>
            </a:r>
            <a:r>
              <a:rPr lang="en-US" sz="2200" b="1" i="1" u="sng" dirty="0">
                <a:solidFill>
                  <a:schemeClr val="accent1"/>
                </a:solidFill>
              </a:rPr>
              <a:t>leads to life</a:t>
            </a:r>
            <a:r>
              <a:rPr lang="en-US" sz="2200" i="1" dirty="0">
                <a:solidFill>
                  <a:schemeClr val="accent1"/>
                </a:solidFill>
              </a:rPr>
              <a:t>, So he </a:t>
            </a:r>
            <a:r>
              <a:rPr lang="en-US" sz="2200" b="1" i="1" dirty="0">
                <a:solidFill>
                  <a:schemeClr val="accent1"/>
                </a:solidFill>
              </a:rPr>
              <a:t>who pursues evil </a:t>
            </a:r>
            <a:r>
              <a:rPr lang="en-US" sz="2200" b="1" i="1" u="sng" dirty="0">
                <a:solidFill>
                  <a:schemeClr val="accent1"/>
                </a:solidFill>
              </a:rPr>
              <a:t>pursues it to his own death</a:t>
            </a:r>
            <a:r>
              <a:rPr lang="en-US" sz="2200" i="1" dirty="0">
                <a:solidFill>
                  <a:schemeClr val="accent1"/>
                </a:solidFill>
              </a:rPr>
              <a:t>. </a:t>
            </a:r>
            <a:r>
              <a:rPr lang="en-US" sz="2200" dirty="0"/>
              <a:t>(</a:t>
            </a:r>
            <a:r>
              <a:rPr lang="en-US" sz="2200" b="1" dirty="0">
                <a:solidFill>
                  <a:schemeClr val="accent1"/>
                </a:solidFill>
              </a:rPr>
              <a:t>11:18-19</a:t>
            </a:r>
            <a:r>
              <a:rPr lang="en-US" sz="2200" dirty="0"/>
              <a:t>)</a:t>
            </a:r>
          </a:p>
          <a:p>
            <a:pPr marL="0" indent="0">
              <a:spcBef>
                <a:spcPts val="300"/>
              </a:spcBef>
              <a:buNone/>
            </a:pPr>
            <a:r>
              <a:rPr lang="en-US" sz="2200" i="1" dirty="0">
                <a:solidFill>
                  <a:schemeClr val="accent1"/>
                </a:solidFill>
              </a:rPr>
              <a:t>The </a:t>
            </a:r>
            <a:r>
              <a:rPr lang="en-US" sz="2200" b="1" i="1" dirty="0">
                <a:solidFill>
                  <a:schemeClr val="accent1"/>
                </a:solidFill>
              </a:rPr>
              <a:t>righteousness</a:t>
            </a:r>
            <a:r>
              <a:rPr lang="en-US" sz="2200" i="1" dirty="0">
                <a:solidFill>
                  <a:schemeClr val="accent1"/>
                </a:solidFill>
              </a:rPr>
              <a:t> of the blameless </a:t>
            </a:r>
            <a:r>
              <a:rPr lang="en-US" sz="2200" b="1" i="1" dirty="0">
                <a:solidFill>
                  <a:schemeClr val="accent1"/>
                </a:solidFill>
              </a:rPr>
              <a:t>will direct </a:t>
            </a:r>
            <a:r>
              <a:rPr lang="en-US" sz="2200" i="1" dirty="0">
                <a:solidFill>
                  <a:schemeClr val="accent1"/>
                </a:solidFill>
              </a:rPr>
              <a:t>his way aright, But the wicked will </a:t>
            </a:r>
            <a:r>
              <a:rPr lang="en-US" sz="2200" b="1" i="1" dirty="0">
                <a:solidFill>
                  <a:schemeClr val="accent1"/>
                </a:solidFill>
              </a:rPr>
              <a:t>fall by his </a:t>
            </a:r>
            <a:r>
              <a:rPr lang="en-US" sz="2200" b="1" i="1" u="sng" dirty="0">
                <a:solidFill>
                  <a:schemeClr val="accent1"/>
                </a:solidFill>
              </a:rPr>
              <a:t>own</a:t>
            </a:r>
            <a:r>
              <a:rPr lang="en-US" sz="2200" b="1" i="1" dirty="0">
                <a:solidFill>
                  <a:schemeClr val="accent1"/>
                </a:solidFill>
              </a:rPr>
              <a:t> wickedness</a:t>
            </a:r>
            <a:r>
              <a:rPr lang="en-US" sz="2200" i="1" dirty="0">
                <a:solidFill>
                  <a:schemeClr val="accent1"/>
                </a:solidFill>
              </a:rPr>
              <a:t>.  The </a:t>
            </a:r>
            <a:r>
              <a:rPr lang="en-US" sz="2200" b="1" i="1" dirty="0">
                <a:solidFill>
                  <a:schemeClr val="accent1"/>
                </a:solidFill>
              </a:rPr>
              <a:t>righteousness</a:t>
            </a:r>
            <a:r>
              <a:rPr lang="en-US" sz="2200" i="1" dirty="0">
                <a:solidFill>
                  <a:schemeClr val="accent1"/>
                </a:solidFill>
              </a:rPr>
              <a:t> of the upright </a:t>
            </a:r>
            <a:r>
              <a:rPr lang="en-US" sz="2200" b="1" i="1" dirty="0">
                <a:solidFill>
                  <a:schemeClr val="accent1"/>
                </a:solidFill>
              </a:rPr>
              <a:t>will deliver </a:t>
            </a:r>
            <a:r>
              <a:rPr lang="en-US" sz="2200" i="1" dirty="0">
                <a:solidFill>
                  <a:schemeClr val="accent1"/>
                </a:solidFill>
              </a:rPr>
              <a:t>them, But </a:t>
            </a:r>
            <a:r>
              <a:rPr lang="en-US" sz="2200" b="1" i="1" dirty="0">
                <a:solidFill>
                  <a:schemeClr val="accent1"/>
                </a:solidFill>
              </a:rPr>
              <a:t>the unfaithful will be </a:t>
            </a:r>
            <a:r>
              <a:rPr lang="en-US" sz="2200" b="1" i="1" u="sng" dirty="0">
                <a:solidFill>
                  <a:schemeClr val="accent1"/>
                </a:solidFill>
              </a:rPr>
              <a:t>caught by their lust</a:t>
            </a:r>
            <a:r>
              <a:rPr lang="en-US" sz="2200" i="1" dirty="0">
                <a:solidFill>
                  <a:schemeClr val="accent1"/>
                </a:solidFill>
              </a:rPr>
              <a:t>. </a:t>
            </a:r>
            <a:r>
              <a:rPr lang="en-US" sz="2200" dirty="0"/>
              <a:t>(</a:t>
            </a:r>
            <a:r>
              <a:rPr lang="en-US" sz="2200" b="1" dirty="0">
                <a:solidFill>
                  <a:schemeClr val="accent1"/>
                </a:solidFill>
              </a:rPr>
              <a:t>11:5-6</a:t>
            </a:r>
            <a:r>
              <a:rPr lang="en-US" sz="2200" dirty="0"/>
              <a:t>)</a:t>
            </a:r>
          </a:p>
          <a:p>
            <a:pPr>
              <a:spcBef>
                <a:spcPts val="300"/>
              </a:spcBef>
            </a:pPr>
            <a:r>
              <a:rPr lang="en-US" altLang="en-US" sz="2200" dirty="0">
                <a:solidFill>
                  <a:schemeClr val="tx1">
                    <a:lumMod val="75000"/>
                    <a:lumOff val="25000"/>
                  </a:schemeClr>
                </a:solidFill>
              </a:rPr>
              <a:t>Wickedness destroys the wicked; righteousness saves – but, how?</a:t>
            </a:r>
          </a:p>
        </p:txBody>
      </p:sp>
    </p:spTree>
    <p:extLst>
      <p:ext uri="{BB962C8B-B14F-4D97-AF65-F5344CB8AC3E}">
        <p14:creationId xmlns:p14="http://schemas.microsoft.com/office/powerpoint/2010/main" val="3143493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fade">
                                      <p:cBhvr>
                                        <p:cTn id="15" dur="500"/>
                                        <p:tgtEl>
                                          <p:spTgt spid="921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19">
                                            <p:txEl>
                                              <p:pRg st="4" end="4"/>
                                            </p:txEl>
                                          </p:spTgt>
                                        </p:tgtEl>
                                        <p:attrNameLst>
                                          <p:attrName>style.visibility</p:attrName>
                                        </p:attrNameLst>
                                      </p:cBhvr>
                                      <p:to>
                                        <p:strVal val="visible"/>
                                      </p:to>
                                    </p:set>
                                    <p:animEffect transition="in" filter="fade">
                                      <p:cBhvr>
                                        <p:cTn id="2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Ironic Tool of Retribution</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5"/>
            </a:pPr>
            <a:r>
              <a:rPr lang="en-US" sz="2200" dirty="0"/>
              <a:t>What mechanism ironically destroys the wicked and blesses the righteous (</a:t>
            </a:r>
            <a:r>
              <a:rPr lang="en-US" sz="2200" b="1" dirty="0">
                <a:solidFill>
                  <a:schemeClr val="accent1"/>
                </a:solidFill>
              </a:rPr>
              <a:t>11:5-6, 8, 18-19; 12:13; 13:6, 21-22; 17:19; 21:7; 28:10; 29:6</a:t>
            </a:r>
            <a:r>
              <a:rPr lang="en-US" sz="2200" dirty="0"/>
              <a:t>)?</a:t>
            </a:r>
          </a:p>
          <a:p>
            <a:pPr marL="0" indent="0">
              <a:spcBef>
                <a:spcPts val="300"/>
              </a:spcBef>
              <a:buNone/>
            </a:pPr>
            <a:r>
              <a:rPr lang="en-US" sz="2200" i="1" dirty="0">
                <a:solidFill>
                  <a:schemeClr val="accent1"/>
                </a:solidFill>
              </a:rPr>
              <a:t>The wicked is </a:t>
            </a:r>
            <a:r>
              <a:rPr lang="en-US" sz="2200" b="1" i="1" dirty="0">
                <a:solidFill>
                  <a:schemeClr val="accent1"/>
                </a:solidFill>
              </a:rPr>
              <a:t>ensnared by the transgression of his lips</a:t>
            </a:r>
            <a:r>
              <a:rPr lang="en-US" sz="2200" i="1" dirty="0">
                <a:solidFill>
                  <a:schemeClr val="accent1"/>
                </a:solidFill>
              </a:rPr>
              <a:t>, But the righteous will come through trouble. </a:t>
            </a:r>
            <a:r>
              <a:rPr lang="en-US" sz="2200" dirty="0"/>
              <a:t>(</a:t>
            </a:r>
            <a:r>
              <a:rPr lang="en-US" sz="2200" b="1" dirty="0">
                <a:solidFill>
                  <a:schemeClr val="accent1"/>
                </a:solidFill>
              </a:rPr>
              <a:t>12:13</a:t>
            </a:r>
            <a:r>
              <a:rPr lang="en-US" sz="2200" dirty="0"/>
              <a:t>)</a:t>
            </a:r>
          </a:p>
          <a:p>
            <a:pPr marL="0" indent="0">
              <a:spcBef>
                <a:spcPts val="300"/>
              </a:spcBef>
              <a:buNone/>
            </a:pPr>
            <a:r>
              <a:rPr lang="en-US" sz="2200" i="1" dirty="0">
                <a:solidFill>
                  <a:schemeClr val="accent1"/>
                </a:solidFill>
              </a:rPr>
              <a:t>The violence of the wicked will destroy them, </a:t>
            </a:r>
            <a:r>
              <a:rPr lang="en-US" sz="2200" b="1" i="1" dirty="0">
                <a:solidFill>
                  <a:schemeClr val="accent1"/>
                </a:solidFill>
              </a:rPr>
              <a:t>Because </a:t>
            </a:r>
            <a:r>
              <a:rPr lang="en-US" sz="2200" b="1" i="1" u="sng" dirty="0">
                <a:solidFill>
                  <a:schemeClr val="accent1"/>
                </a:solidFill>
              </a:rPr>
              <a:t>they refuse to do justice</a:t>
            </a:r>
            <a:r>
              <a:rPr lang="en-US" sz="2200" i="1" dirty="0">
                <a:solidFill>
                  <a:schemeClr val="accent1"/>
                </a:solidFill>
              </a:rPr>
              <a:t>. </a:t>
            </a:r>
            <a:r>
              <a:rPr lang="en-US" sz="2200" dirty="0"/>
              <a:t>(</a:t>
            </a:r>
            <a:r>
              <a:rPr lang="en-US" sz="2200" b="1" dirty="0">
                <a:solidFill>
                  <a:schemeClr val="accent1"/>
                </a:solidFill>
              </a:rPr>
              <a:t>21:7</a:t>
            </a:r>
            <a:r>
              <a:rPr lang="en-US" sz="2200" dirty="0"/>
              <a:t>)</a:t>
            </a:r>
          </a:p>
          <a:p>
            <a:pPr>
              <a:spcBef>
                <a:spcPts val="300"/>
              </a:spcBef>
            </a:pPr>
            <a:r>
              <a:rPr lang="en-US" altLang="en-US" sz="2200" dirty="0">
                <a:solidFill>
                  <a:schemeClr val="tx1">
                    <a:lumMod val="75000"/>
                    <a:lumOff val="25000"/>
                  </a:schemeClr>
                </a:solidFill>
              </a:rPr>
              <a:t>Deeds have natural consequences.  Character limits behavior, preventing wicked from doing things necessary to save them from their consequences.</a:t>
            </a:r>
            <a:endParaRPr lang="en-US" sz="2200" dirty="0"/>
          </a:p>
          <a:p>
            <a:pPr marL="0" indent="0">
              <a:spcBef>
                <a:spcPts val="300"/>
              </a:spcBef>
              <a:buNone/>
            </a:pPr>
            <a:r>
              <a:rPr lang="en-US" sz="2200" i="1" dirty="0">
                <a:solidFill>
                  <a:schemeClr val="accent1"/>
                </a:solidFill>
              </a:rPr>
              <a:t>Whoever </a:t>
            </a:r>
            <a:r>
              <a:rPr lang="en-US" sz="2200" b="1" i="1" dirty="0">
                <a:solidFill>
                  <a:schemeClr val="accent1"/>
                </a:solidFill>
              </a:rPr>
              <a:t>causes the upright to go astray </a:t>
            </a:r>
            <a:r>
              <a:rPr lang="en-US" sz="2200" i="1" dirty="0">
                <a:solidFill>
                  <a:schemeClr val="accent1"/>
                </a:solidFill>
              </a:rPr>
              <a:t>in an evil way, He </a:t>
            </a:r>
            <a:r>
              <a:rPr lang="en-US" sz="2200" b="1" i="1" dirty="0">
                <a:solidFill>
                  <a:schemeClr val="accent1"/>
                </a:solidFill>
              </a:rPr>
              <a:t>himself will fall into his own pit</a:t>
            </a:r>
            <a:r>
              <a:rPr lang="en-US" sz="2200" i="1" dirty="0">
                <a:solidFill>
                  <a:schemeClr val="accent1"/>
                </a:solidFill>
              </a:rPr>
              <a:t>; But the blameless will inherit good. </a:t>
            </a:r>
            <a:r>
              <a:rPr lang="en-US" sz="2200" dirty="0"/>
              <a:t>(</a:t>
            </a:r>
            <a:r>
              <a:rPr lang="en-US" sz="2200" b="1" dirty="0">
                <a:solidFill>
                  <a:schemeClr val="accent1"/>
                </a:solidFill>
              </a:rPr>
              <a:t>28:10</a:t>
            </a:r>
            <a:r>
              <a:rPr lang="en-US" sz="2200" dirty="0"/>
              <a:t>)</a:t>
            </a:r>
          </a:p>
          <a:p>
            <a:pPr>
              <a:spcBef>
                <a:spcPts val="300"/>
              </a:spcBef>
            </a:pPr>
            <a:r>
              <a:rPr lang="en-US" altLang="en-US" sz="2200" dirty="0">
                <a:solidFill>
                  <a:schemeClr val="tx1">
                    <a:lumMod val="75000"/>
                    <a:lumOff val="25000"/>
                  </a:schemeClr>
                </a:solidFill>
              </a:rPr>
              <a:t>Balaam sought wrath upon Israelites, but found it himself (</a:t>
            </a:r>
            <a:r>
              <a:rPr lang="en-US" altLang="en-US" sz="2200" b="1" dirty="0">
                <a:solidFill>
                  <a:schemeClr val="accent1"/>
                </a:solidFill>
              </a:rPr>
              <a:t>Num. 31:8-17</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1407240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Ironic Tool of Retribution</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5"/>
            </a:pPr>
            <a:r>
              <a:rPr lang="en-US" sz="2200" dirty="0"/>
              <a:t>What mechanism ironically destroys the wicked and blesses the righteous (</a:t>
            </a:r>
            <a:r>
              <a:rPr lang="en-US" sz="2200" b="1" dirty="0">
                <a:solidFill>
                  <a:schemeClr val="accent1"/>
                </a:solidFill>
              </a:rPr>
              <a:t>11:5-6, 8, 18-19; 12:13; 13:6, 21-22; 17:19; 21:7; 28:10; 29:6</a:t>
            </a:r>
            <a:r>
              <a:rPr lang="en-US" sz="2200" dirty="0"/>
              <a:t>)?</a:t>
            </a:r>
          </a:p>
          <a:p>
            <a:pPr marL="0" indent="0">
              <a:spcBef>
                <a:spcPts val="300"/>
              </a:spcBef>
              <a:buNone/>
            </a:pPr>
            <a:r>
              <a:rPr lang="en-US" sz="2200" i="1" dirty="0">
                <a:solidFill>
                  <a:schemeClr val="accent1"/>
                </a:solidFill>
              </a:rPr>
              <a:t>The righteous is delivered from trouble, And </a:t>
            </a:r>
            <a:r>
              <a:rPr lang="en-US" sz="2200" b="1" i="1" dirty="0">
                <a:solidFill>
                  <a:schemeClr val="accent1"/>
                </a:solidFill>
              </a:rPr>
              <a:t>it comes to the wicked </a:t>
            </a:r>
            <a:r>
              <a:rPr lang="en-US" sz="2200" b="1" i="1" u="sng" dirty="0">
                <a:solidFill>
                  <a:schemeClr val="accent1"/>
                </a:solidFill>
              </a:rPr>
              <a:t>instead</a:t>
            </a:r>
            <a:r>
              <a:rPr lang="en-US" sz="2200" i="1" dirty="0">
                <a:solidFill>
                  <a:schemeClr val="accent1"/>
                </a:solidFill>
              </a:rPr>
              <a:t>. </a:t>
            </a:r>
            <a:r>
              <a:rPr lang="en-US" sz="2200" dirty="0"/>
              <a:t>(</a:t>
            </a:r>
            <a:r>
              <a:rPr lang="en-US" sz="2200" b="1" dirty="0">
                <a:solidFill>
                  <a:schemeClr val="accent1"/>
                </a:solidFill>
              </a:rPr>
              <a:t>11:8</a:t>
            </a:r>
            <a:r>
              <a:rPr lang="en-US" sz="2200" dirty="0"/>
              <a:t>)</a:t>
            </a:r>
          </a:p>
          <a:p>
            <a:pPr marL="0" indent="0">
              <a:spcBef>
                <a:spcPts val="300"/>
              </a:spcBef>
              <a:buNone/>
            </a:pPr>
            <a:r>
              <a:rPr lang="en-US" sz="2200" i="1" dirty="0">
                <a:solidFill>
                  <a:schemeClr val="accent1"/>
                </a:solidFill>
              </a:rPr>
              <a:t>Evil pursues sinners, But to the righteous, good shall be repaid.  A good man leaves an </a:t>
            </a:r>
            <a:r>
              <a:rPr lang="en-US" sz="2200" b="1" i="1" dirty="0">
                <a:solidFill>
                  <a:schemeClr val="accent1"/>
                </a:solidFill>
              </a:rPr>
              <a:t>inheritance to his children’s children</a:t>
            </a:r>
            <a:r>
              <a:rPr lang="en-US" sz="2200" i="1" dirty="0">
                <a:solidFill>
                  <a:schemeClr val="accent1"/>
                </a:solidFill>
              </a:rPr>
              <a:t>, But the wealth of the sinner is </a:t>
            </a:r>
            <a:r>
              <a:rPr lang="en-US" sz="2200" b="1" i="1" dirty="0">
                <a:solidFill>
                  <a:schemeClr val="accent1"/>
                </a:solidFill>
              </a:rPr>
              <a:t>stored up for the righteous</a:t>
            </a:r>
            <a:r>
              <a:rPr lang="en-US" sz="2200" i="1" dirty="0">
                <a:solidFill>
                  <a:schemeClr val="accent1"/>
                </a:solidFill>
              </a:rPr>
              <a:t>. </a:t>
            </a:r>
            <a:r>
              <a:rPr lang="en-US" sz="2200" dirty="0"/>
              <a:t>(</a:t>
            </a:r>
            <a:r>
              <a:rPr lang="en-US" sz="2200" b="1" dirty="0">
                <a:solidFill>
                  <a:schemeClr val="accent1"/>
                </a:solidFill>
              </a:rPr>
              <a:t>13:21-22</a:t>
            </a:r>
            <a:r>
              <a:rPr lang="en-US" sz="2200" dirty="0"/>
              <a:t>)</a:t>
            </a:r>
          </a:p>
          <a:p>
            <a:pPr>
              <a:spcBef>
                <a:spcPts val="300"/>
              </a:spcBef>
            </a:pPr>
            <a:r>
              <a:rPr lang="en-US" altLang="en-US" sz="2200" dirty="0">
                <a:solidFill>
                  <a:schemeClr val="tx1">
                    <a:lumMod val="75000"/>
                    <a:lumOff val="25000"/>
                  </a:schemeClr>
                </a:solidFill>
              </a:rPr>
              <a:t>Often consequences are swapped through God’s intervention.</a:t>
            </a:r>
            <a:endParaRPr lang="en-US" sz="2200" dirty="0"/>
          </a:p>
          <a:p>
            <a:pPr marL="0" indent="0">
              <a:spcBef>
                <a:spcPts val="300"/>
              </a:spcBef>
              <a:buNone/>
            </a:pPr>
            <a:r>
              <a:rPr lang="en-US" sz="2200" i="1" dirty="0">
                <a:solidFill>
                  <a:schemeClr val="accent1"/>
                </a:solidFill>
              </a:rPr>
              <a:t>By transgression an evil man is snared, But </a:t>
            </a:r>
            <a:r>
              <a:rPr lang="en-US" sz="2200" b="1" i="1" dirty="0">
                <a:solidFill>
                  <a:schemeClr val="accent1"/>
                </a:solidFill>
              </a:rPr>
              <a:t>the righteous sings and rejoices</a:t>
            </a:r>
            <a:r>
              <a:rPr lang="en-US" sz="2200" i="1" dirty="0">
                <a:solidFill>
                  <a:schemeClr val="accent1"/>
                </a:solidFill>
              </a:rPr>
              <a:t>. </a:t>
            </a:r>
            <a:r>
              <a:rPr lang="en-US" sz="2200" dirty="0"/>
              <a:t>(</a:t>
            </a:r>
            <a:r>
              <a:rPr lang="en-US" sz="2200" b="1" dirty="0">
                <a:solidFill>
                  <a:schemeClr val="accent1"/>
                </a:solidFill>
              </a:rPr>
              <a:t>29:6</a:t>
            </a:r>
            <a:r>
              <a:rPr lang="en-US" sz="2200" dirty="0"/>
              <a:t>)</a:t>
            </a:r>
          </a:p>
          <a:p>
            <a:pPr>
              <a:spcBef>
                <a:spcPts val="300"/>
              </a:spcBef>
            </a:pPr>
            <a:r>
              <a:rPr lang="en-US" altLang="en-US" sz="2200" dirty="0">
                <a:solidFill>
                  <a:schemeClr val="tx1">
                    <a:lumMod val="75000"/>
                    <a:lumOff val="25000"/>
                  </a:schemeClr>
                </a:solidFill>
              </a:rPr>
              <a:t>Beautiful picture of the righteous marching confidently (</a:t>
            </a:r>
            <a:r>
              <a:rPr lang="en-US" altLang="en-US" sz="2200" b="1" dirty="0">
                <a:solidFill>
                  <a:schemeClr val="accent1"/>
                </a:solidFill>
              </a:rPr>
              <a:t>2 Chr. 20:1-24</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36946346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Wicked Save the Righteous?</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6"/>
            </a:pPr>
            <a:r>
              <a:rPr lang="en-US" sz="2200" dirty="0"/>
              <a:t>Ironically, how do the wicked often help the righteous (</a:t>
            </a:r>
            <a:r>
              <a:rPr lang="en-US" sz="2200" b="1" dirty="0">
                <a:solidFill>
                  <a:schemeClr val="accent1"/>
                </a:solidFill>
              </a:rPr>
              <a:t>21:18</a:t>
            </a:r>
            <a:r>
              <a:rPr lang="en-US" sz="2200" dirty="0"/>
              <a:t>)?</a:t>
            </a:r>
          </a:p>
          <a:p>
            <a:pPr marL="0" lvl="0" indent="0">
              <a:spcBef>
                <a:spcPts val="300"/>
              </a:spcBef>
              <a:buNone/>
            </a:pPr>
            <a:r>
              <a:rPr lang="en-US" sz="2200" i="1" dirty="0">
                <a:solidFill>
                  <a:schemeClr val="accent1"/>
                </a:solidFill>
              </a:rPr>
              <a:t>The wicked shall be a </a:t>
            </a:r>
            <a:r>
              <a:rPr lang="en-US" sz="2200" b="1" i="1" dirty="0">
                <a:solidFill>
                  <a:schemeClr val="accent1"/>
                </a:solidFill>
              </a:rPr>
              <a:t>ransom for the righteous</a:t>
            </a:r>
            <a:r>
              <a:rPr lang="en-US" sz="2200" i="1" dirty="0">
                <a:solidFill>
                  <a:schemeClr val="accent1"/>
                </a:solidFill>
              </a:rPr>
              <a:t>, And the </a:t>
            </a:r>
            <a:r>
              <a:rPr lang="en-US" sz="2200" b="1" i="1" dirty="0">
                <a:solidFill>
                  <a:schemeClr val="accent1"/>
                </a:solidFill>
              </a:rPr>
              <a:t>unfaithful for the upright</a:t>
            </a:r>
            <a:r>
              <a:rPr lang="en-US" sz="2200" i="1" dirty="0">
                <a:solidFill>
                  <a:schemeClr val="accent1"/>
                </a:solidFill>
              </a:rPr>
              <a:t>. </a:t>
            </a:r>
            <a:r>
              <a:rPr lang="en-US" sz="2200" dirty="0"/>
              <a:t>(</a:t>
            </a:r>
            <a:r>
              <a:rPr lang="en-US" sz="2200" b="1" dirty="0">
                <a:solidFill>
                  <a:schemeClr val="accent1"/>
                </a:solidFill>
              </a:rPr>
              <a:t>21:18</a:t>
            </a:r>
            <a:r>
              <a:rPr lang="en-US" sz="2200" dirty="0"/>
              <a:t>)</a:t>
            </a:r>
          </a:p>
          <a:p>
            <a:pPr>
              <a:spcBef>
                <a:spcPts val="300"/>
              </a:spcBef>
            </a:pPr>
            <a:r>
              <a:rPr lang="en-US" altLang="en-US" sz="2200" dirty="0">
                <a:solidFill>
                  <a:schemeClr val="tx1">
                    <a:lumMod val="75000"/>
                    <a:lumOff val="25000"/>
                  </a:schemeClr>
                </a:solidFill>
              </a:rPr>
              <a:t>Scriptures are filled with examples of wicked – because of their own evil designs and desires – either saving the righteous from harm or stepping in the path of the trouble coming to the righteous, often costing their own lives.</a:t>
            </a:r>
          </a:p>
          <a:p>
            <a:pPr>
              <a:spcBef>
                <a:spcPts val="300"/>
              </a:spcBef>
            </a:pPr>
            <a:r>
              <a:rPr lang="en-US" altLang="en-US" sz="2200" dirty="0">
                <a:solidFill>
                  <a:schemeClr val="tx1">
                    <a:lumMod val="75000"/>
                    <a:lumOff val="25000"/>
                  </a:schemeClr>
                </a:solidFill>
              </a:rPr>
              <a:t>Abner uniting Saul’s army with David to be killed by Joab (</a:t>
            </a:r>
            <a:r>
              <a:rPr lang="en-US" altLang="en-US" sz="2200" b="1" dirty="0">
                <a:solidFill>
                  <a:schemeClr val="accent1"/>
                </a:solidFill>
              </a:rPr>
              <a:t>2 Samuel 3</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Joab wiping out both Ahab’s house and Baal (</a:t>
            </a:r>
            <a:r>
              <a:rPr lang="en-US" altLang="en-US" sz="2200" b="1" dirty="0">
                <a:solidFill>
                  <a:schemeClr val="accent1"/>
                </a:solidFill>
              </a:rPr>
              <a:t>2 Kings 9-10</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One foreign nation destroying another threatening Israel (Babylon </a:t>
            </a:r>
            <a:r>
              <a:rPr lang="en-US" altLang="en-US" sz="2200" dirty="0">
                <a:solidFill>
                  <a:schemeClr val="tx1">
                    <a:lumMod val="75000"/>
                    <a:lumOff val="25000"/>
                  </a:schemeClr>
                </a:solidFill>
                <a:latin typeface="Times New Roman"/>
                <a:cs typeface="Times New Roman"/>
              </a:rPr>
              <a:t>→ Assyria, </a:t>
            </a:r>
            <a:r>
              <a:rPr lang="en-US" altLang="en-US" sz="2200" dirty="0">
                <a:solidFill>
                  <a:schemeClr val="tx1">
                    <a:lumMod val="75000"/>
                    <a:lumOff val="25000"/>
                  </a:schemeClr>
                </a:solidFill>
              </a:rPr>
              <a:t>Persia </a:t>
            </a:r>
            <a:r>
              <a:rPr lang="en-US" altLang="en-US" sz="2200" dirty="0">
                <a:solidFill>
                  <a:schemeClr val="tx1">
                    <a:lumMod val="75000"/>
                    <a:lumOff val="25000"/>
                  </a:schemeClr>
                </a:solidFill>
                <a:cs typeface="Times New Roman"/>
              </a:rPr>
              <a:t>→ Babylon, Rome → Greece, …).</a:t>
            </a:r>
          </a:p>
          <a:p>
            <a:pPr>
              <a:spcBef>
                <a:spcPts val="300"/>
              </a:spcBef>
            </a:pPr>
            <a:r>
              <a:rPr lang="en-US" altLang="en-US" sz="2200" dirty="0">
                <a:solidFill>
                  <a:schemeClr val="tx1">
                    <a:lumMod val="75000"/>
                    <a:lumOff val="25000"/>
                  </a:schemeClr>
                </a:solidFill>
                <a:cs typeface="Times New Roman"/>
              </a:rPr>
              <a:t>Jews rejecting and sacrificing Jesus for our sins (</a:t>
            </a:r>
            <a:r>
              <a:rPr lang="en-US" altLang="en-US" sz="2200" b="1" dirty="0">
                <a:solidFill>
                  <a:schemeClr val="accent1"/>
                </a:solidFill>
                <a:cs typeface="Times New Roman"/>
              </a:rPr>
              <a:t>Romans 11:7-15</a:t>
            </a:r>
            <a:r>
              <a:rPr lang="en-US" altLang="en-US" sz="2200" dirty="0">
                <a:solidFill>
                  <a:schemeClr val="tx1">
                    <a:lumMod val="75000"/>
                    <a:lumOff val="25000"/>
                  </a:schemeClr>
                </a:solidFill>
                <a:cs typeface="Times New Roman"/>
              </a:rPr>
              <a:t>).</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3651403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500"/>
                                        <p:tgtEl>
                                          <p:spTgt spid="92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219">
                                            <p:txEl>
                                              <p:pRg st="6" end="6"/>
                                            </p:txEl>
                                          </p:spTgt>
                                        </p:tgtEl>
                                        <p:attrNameLst>
                                          <p:attrName>style.visibility</p:attrName>
                                        </p:attrNameLst>
                                      </p:cBhvr>
                                      <p:to>
                                        <p:strVal val="visible"/>
                                      </p:to>
                                    </p:set>
                                    <p:animEffect transition="in" filter="fade">
                                      <p:cBhvr>
                                        <p:cTn id="41"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Wisdom Rejected</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8"/>
            </a:pPr>
            <a:r>
              <a:rPr lang="en-US" sz="2200" dirty="0"/>
              <a:t>If she, her rebuke, and her words are accessible, why does not everyone accept her wisdom?</a:t>
            </a:r>
            <a:endParaRPr lang="en-US" altLang="en-US" sz="2200" dirty="0"/>
          </a:p>
        </p:txBody>
      </p:sp>
    </p:spTree>
    <p:extLst>
      <p:ext uri="{BB962C8B-B14F-4D97-AF65-F5344CB8AC3E}">
        <p14:creationId xmlns:p14="http://schemas.microsoft.com/office/powerpoint/2010/main" val="2729787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Motivation of the Wicked</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7"/>
            </a:pPr>
            <a:r>
              <a:rPr lang="en-US" sz="2200" dirty="0"/>
              <a:t>Why are the wicked evil (</a:t>
            </a:r>
            <a:r>
              <a:rPr lang="en-US" sz="2200" b="1" dirty="0">
                <a:solidFill>
                  <a:schemeClr val="accent1"/>
                </a:solidFill>
              </a:rPr>
              <a:t>10:23; 12:12; 13:5; 14:9, 14; 19:16; 21:7, 15; 24:1-2</a:t>
            </a:r>
            <a:r>
              <a:rPr lang="en-US" sz="2200" dirty="0"/>
              <a:t>)?</a:t>
            </a:r>
          </a:p>
          <a:p>
            <a:pPr marL="0" lvl="0" indent="0">
              <a:spcBef>
                <a:spcPts val="0"/>
              </a:spcBef>
              <a:buNone/>
            </a:pPr>
            <a:r>
              <a:rPr lang="en-US" sz="2100" b="1" i="1" dirty="0">
                <a:solidFill>
                  <a:schemeClr val="accent1"/>
                </a:solidFill>
              </a:rPr>
              <a:t>To do evil is </a:t>
            </a:r>
            <a:r>
              <a:rPr lang="en-US" sz="2100" b="1" i="1" u="sng" dirty="0">
                <a:solidFill>
                  <a:schemeClr val="accent1"/>
                </a:solidFill>
              </a:rPr>
              <a:t>like sport</a:t>
            </a:r>
            <a:r>
              <a:rPr lang="en-US" sz="2100" b="1" i="1" dirty="0">
                <a:solidFill>
                  <a:schemeClr val="accent1"/>
                </a:solidFill>
              </a:rPr>
              <a:t> to a fool</a:t>
            </a:r>
            <a:r>
              <a:rPr lang="en-US" sz="2100" i="1" dirty="0">
                <a:solidFill>
                  <a:schemeClr val="accent1"/>
                </a:solidFill>
              </a:rPr>
              <a:t>, But a man of understanding has wisdom. </a:t>
            </a:r>
            <a:r>
              <a:rPr lang="en-US" sz="2100" dirty="0"/>
              <a:t>(</a:t>
            </a:r>
            <a:r>
              <a:rPr lang="en-US" sz="2100" b="1" dirty="0">
                <a:solidFill>
                  <a:schemeClr val="accent1"/>
                </a:solidFill>
              </a:rPr>
              <a:t>10:23</a:t>
            </a:r>
            <a:r>
              <a:rPr lang="en-US" sz="2100" dirty="0"/>
              <a:t>)</a:t>
            </a:r>
          </a:p>
          <a:p>
            <a:pPr marL="0" indent="0">
              <a:spcBef>
                <a:spcPts val="0"/>
              </a:spcBef>
              <a:buNone/>
            </a:pPr>
            <a:r>
              <a:rPr lang="en-US" sz="2100" b="1" i="1" dirty="0">
                <a:solidFill>
                  <a:schemeClr val="accent1"/>
                </a:solidFill>
              </a:rPr>
              <a:t>Fools </a:t>
            </a:r>
            <a:r>
              <a:rPr lang="en-US" sz="2100" b="1" i="1" u="sng" dirty="0">
                <a:solidFill>
                  <a:schemeClr val="accent1"/>
                </a:solidFill>
              </a:rPr>
              <a:t>mock</a:t>
            </a:r>
            <a:r>
              <a:rPr lang="en-US" sz="2100" b="1" i="1" dirty="0">
                <a:solidFill>
                  <a:schemeClr val="accent1"/>
                </a:solidFill>
              </a:rPr>
              <a:t> at sin</a:t>
            </a:r>
            <a:r>
              <a:rPr lang="en-US" sz="2100" i="1" dirty="0">
                <a:solidFill>
                  <a:schemeClr val="accent1"/>
                </a:solidFill>
              </a:rPr>
              <a:t>, But among the upright there is favor. </a:t>
            </a:r>
            <a:r>
              <a:rPr lang="en-US" sz="2100" dirty="0"/>
              <a:t>(</a:t>
            </a:r>
            <a:r>
              <a:rPr lang="en-US" sz="2100" b="1" dirty="0">
                <a:solidFill>
                  <a:schemeClr val="accent1"/>
                </a:solidFill>
              </a:rPr>
              <a:t>14:9</a:t>
            </a:r>
            <a:r>
              <a:rPr lang="en-US" sz="2100" dirty="0"/>
              <a:t>)</a:t>
            </a:r>
          </a:p>
          <a:p>
            <a:pPr marL="0" indent="0">
              <a:spcBef>
                <a:spcPts val="0"/>
              </a:spcBef>
              <a:buNone/>
            </a:pPr>
            <a:r>
              <a:rPr lang="en-US" sz="2100" i="1" dirty="0">
                <a:solidFill>
                  <a:schemeClr val="accent1"/>
                </a:solidFill>
              </a:rPr>
              <a:t>It is a</a:t>
            </a:r>
            <a:r>
              <a:rPr lang="en-US" sz="2100" b="1" i="1" dirty="0">
                <a:solidFill>
                  <a:schemeClr val="accent1"/>
                </a:solidFill>
              </a:rPr>
              <a:t> </a:t>
            </a:r>
            <a:r>
              <a:rPr lang="en-US" sz="2100" b="1" i="1" u="sng" dirty="0">
                <a:solidFill>
                  <a:schemeClr val="accent1"/>
                </a:solidFill>
              </a:rPr>
              <a:t>joy</a:t>
            </a:r>
            <a:r>
              <a:rPr lang="en-US" sz="2100" b="1" i="1" dirty="0">
                <a:solidFill>
                  <a:schemeClr val="accent1"/>
                </a:solidFill>
              </a:rPr>
              <a:t> for the just to do justice</a:t>
            </a:r>
            <a:r>
              <a:rPr lang="en-US" sz="2100" i="1" dirty="0">
                <a:solidFill>
                  <a:schemeClr val="accent1"/>
                </a:solidFill>
              </a:rPr>
              <a:t>, But destruction will come to the workers of iniquity. </a:t>
            </a:r>
            <a:r>
              <a:rPr lang="en-US" sz="2100" dirty="0"/>
              <a:t>(</a:t>
            </a:r>
            <a:r>
              <a:rPr lang="en-US" sz="2100" b="1" dirty="0">
                <a:solidFill>
                  <a:schemeClr val="accent1"/>
                </a:solidFill>
              </a:rPr>
              <a:t>21:15</a:t>
            </a:r>
            <a:r>
              <a:rPr lang="en-US" sz="2100" dirty="0"/>
              <a:t>)</a:t>
            </a:r>
          </a:p>
          <a:p>
            <a:pPr marL="0" indent="0">
              <a:spcBef>
                <a:spcPts val="0"/>
              </a:spcBef>
              <a:buNone/>
            </a:pPr>
            <a:r>
              <a:rPr lang="en-US" sz="2100" i="1" dirty="0">
                <a:solidFill>
                  <a:schemeClr val="accent1"/>
                </a:solidFill>
              </a:rPr>
              <a:t>A </a:t>
            </a:r>
            <a:r>
              <a:rPr lang="en-US" sz="2100" b="1" i="1" dirty="0">
                <a:solidFill>
                  <a:schemeClr val="accent1"/>
                </a:solidFill>
              </a:rPr>
              <a:t>righteous man </a:t>
            </a:r>
            <a:r>
              <a:rPr lang="en-US" sz="2100" b="1" i="1" u="sng" dirty="0">
                <a:solidFill>
                  <a:schemeClr val="accent1"/>
                </a:solidFill>
              </a:rPr>
              <a:t>hates</a:t>
            </a:r>
            <a:r>
              <a:rPr lang="en-US" sz="2100" b="1" i="1" dirty="0">
                <a:solidFill>
                  <a:schemeClr val="accent1"/>
                </a:solidFill>
              </a:rPr>
              <a:t> lying, </a:t>
            </a:r>
            <a:r>
              <a:rPr lang="en-US" sz="2100" b="1" i="1" u="sng" dirty="0">
                <a:solidFill>
                  <a:schemeClr val="accent1"/>
                </a:solidFill>
              </a:rPr>
              <a:t>But</a:t>
            </a:r>
            <a:r>
              <a:rPr lang="en-US" sz="2100" b="1" i="1" dirty="0">
                <a:solidFill>
                  <a:schemeClr val="accent1"/>
                </a:solidFill>
              </a:rPr>
              <a:t> a wicked man is </a:t>
            </a:r>
            <a:r>
              <a:rPr lang="en-US" sz="2100" b="1" i="1" u="sng" dirty="0">
                <a:solidFill>
                  <a:schemeClr val="accent1"/>
                </a:solidFill>
              </a:rPr>
              <a:t>loathsome</a:t>
            </a:r>
            <a:r>
              <a:rPr lang="en-US" sz="2100" b="1" i="1" dirty="0">
                <a:solidFill>
                  <a:schemeClr val="accent1"/>
                </a:solidFill>
              </a:rPr>
              <a:t> </a:t>
            </a:r>
            <a:r>
              <a:rPr lang="en-US" sz="2100" i="1" dirty="0">
                <a:solidFill>
                  <a:schemeClr val="accent1"/>
                </a:solidFill>
              </a:rPr>
              <a:t>and comes to shame. </a:t>
            </a:r>
            <a:r>
              <a:rPr lang="en-US" sz="2100" dirty="0"/>
              <a:t>(</a:t>
            </a:r>
            <a:r>
              <a:rPr lang="en-US" sz="2100" b="1" dirty="0">
                <a:solidFill>
                  <a:schemeClr val="accent1"/>
                </a:solidFill>
              </a:rPr>
              <a:t>13:5</a:t>
            </a:r>
            <a:r>
              <a:rPr lang="en-US" sz="2100" dirty="0"/>
              <a:t>)</a:t>
            </a:r>
          </a:p>
          <a:p>
            <a:pPr marL="0" indent="0">
              <a:spcBef>
                <a:spcPts val="0"/>
              </a:spcBef>
              <a:buNone/>
            </a:pPr>
            <a:r>
              <a:rPr lang="en-US" sz="2100" i="1" dirty="0">
                <a:solidFill>
                  <a:schemeClr val="accent1"/>
                </a:solidFill>
              </a:rPr>
              <a:t>The </a:t>
            </a:r>
            <a:r>
              <a:rPr lang="en-US" sz="2100" b="1" i="1" dirty="0">
                <a:solidFill>
                  <a:schemeClr val="accent1"/>
                </a:solidFill>
              </a:rPr>
              <a:t>backslider in heart </a:t>
            </a:r>
            <a:r>
              <a:rPr lang="en-US" sz="2100" i="1" dirty="0">
                <a:solidFill>
                  <a:schemeClr val="accent1"/>
                </a:solidFill>
              </a:rPr>
              <a:t>will be </a:t>
            </a:r>
            <a:r>
              <a:rPr lang="en-US" sz="2100" b="1" i="1" dirty="0">
                <a:solidFill>
                  <a:schemeClr val="accent1"/>
                </a:solidFill>
              </a:rPr>
              <a:t>filled with his </a:t>
            </a:r>
            <a:r>
              <a:rPr lang="en-US" sz="2100" b="1" i="1" u="sng" dirty="0">
                <a:solidFill>
                  <a:schemeClr val="accent1"/>
                </a:solidFill>
              </a:rPr>
              <a:t>own ways</a:t>
            </a:r>
            <a:r>
              <a:rPr lang="en-US" sz="2100" i="1" dirty="0">
                <a:solidFill>
                  <a:schemeClr val="accent1"/>
                </a:solidFill>
              </a:rPr>
              <a:t>, But a </a:t>
            </a:r>
            <a:r>
              <a:rPr lang="en-US" sz="2100" b="1" i="1" dirty="0">
                <a:solidFill>
                  <a:schemeClr val="accent1"/>
                </a:solidFill>
              </a:rPr>
              <a:t>good man will be </a:t>
            </a:r>
            <a:r>
              <a:rPr lang="en-US" sz="2100" b="1" i="1" u="sng" dirty="0">
                <a:solidFill>
                  <a:schemeClr val="accent1"/>
                </a:solidFill>
              </a:rPr>
              <a:t>satisfied</a:t>
            </a:r>
            <a:r>
              <a:rPr lang="en-US" sz="2100" b="1" i="1" dirty="0">
                <a:solidFill>
                  <a:schemeClr val="accent1"/>
                </a:solidFill>
              </a:rPr>
              <a:t> from above</a:t>
            </a:r>
            <a:r>
              <a:rPr lang="en-US" sz="2100" i="1" dirty="0">
                <a:solidFill>
                  <a:schemeClr val="accent1"/>
                </a:solidFill>
              </a:rPr>
              <a:t>. </a:t>
            </a:r>
            <a:r>
              <a:rPr lang="en-US" sz="2100" dirty="0"/>
              <a:t>(</a:t>
            </a:r>
            <a:r>
              <a:rPr lang="en-US" sz="2100" b="1" dirty="0">
                <a:solidFill>
                  <a:schemeClr val="accent1"/>
                </a:solidFill>
              </a:rPr>
              <a:t>14:14</a:t>
            </a:r>
            <a:r>
              <a:rPr lang="en-US" sz="2100" dirty="0"/>
              <a:t>)</a:t>
            </a:r>
          </a:p>
          <a:p>
            <a:pPr>
              <a:spcBef>
                <a:spcPts val="0"/>
              </a:spcBef>
            </a:pPr>
            <a:r>
              <a:rPr lang="en-US" altLang="en-US" sz="2100" dirty="0">
                <a:solidFill>
                  <a:schemeClr val="tx1">
                    <a:lumMod val="75000"/>
                    <a:lumOff val="25000"/>
                  </a:schemeClr>
                </a:solidFill>
              </a:rPr>
              <a:t>Succinctly, because they </a:t>
            </a:r>
            <a:r>
              <a:rPr lang="en-US" altLang="en-US" sz="2100" b="1" i="1" dirty="0">
                <a:solidFill>
                  <a:schemeClr val="tx1">
                    <a:lumMod val="75000"/>
                    <a:lumOff val="25000"/>
                  </a:schemeClr>
                </a:solidFill>
              </a:rPr>
              <a:t>want</a:t>
            </a:r>
            <a:r>
              <a:rPr lang="en-US" altLang="en-US" sz="2100" dirty="0">
                <a:solidFill>
                  <a:schemeClr val="tx1">
                    <a:lumMod val="75000"/>
                    <a:lumOff val="25000"/>
                  </a:schemeClr>
                </a:solidFill>
              </a:rPr>
              <a:t> to be that way!</a:t>
            </a:r>
          </a:p>
          <a:p>
            <a:pPr>
              <a:spcBef>
                <a:spcPts val="0"/>
              </a:spcBef>
            </a:pPr>
            <a:r>
              <a:rPr lang="en-US" altLang="en-US" sz="2100" dirty="0">
                <a:solidFill>
                  <a:schemeClr val="tx1">
                    <a:lumMod val="75000"/>
                    <a:lumOff val="25000"/>
                  </a:schemeClr>
                </a:solidFill>
              </a:rPr>
              <a:t>Each </a:t>
            </a:r>
            <a:r>
              <a:rPr lang="en-US" altLang="en-US" sz="2100" b="1" i="1" dirty="0">
                <a:solidFill>
                  <a:schemeClr val="tx1">
                    <a:lumMod val="75000"/>
                    <a:lumOff val="25000"/>
                  </a:schemeClr>
                </a:solidFill>
              </a:rPr>
              <a:t>enjoys</a:t>
            </a:r>
            <a:r>
              <a:rPr lang="en-US" altLang="en-US" sz="2100" dirty="0">
                <a:solidFill>
                  <a:schemeClr val="tx1">
                    <a:lumMod val="75000"/>
                    <a:lumOff val="25000"/>
                  </a:schemeClr>
                </a:solidFill>
              </a:rPr>
              <a:t> their </a:t>
            </a:r>
            <a:r>
              <a:rPr lang="en-US" altLang="en-US" sz="2100" b="1" i="1" dirty="0">
                <a:solidFill>
                  <a:schemeClr val="tx1">
                    <a:lumMod val="75000"/>
                    <a:lumOff val="25000"/>
                  </a:schemeClr>
                </a:solidFill>
              </a:rPr>
              <a:t>chosen</a:t>
            </a:r>
            <a:r>
              <a:rPr lang="en-US" altLang="en-US" sz="2100" dirty="0">
                <a:solidFill>
                  <a:schemeClr val="tx1">
                    <a:lumMod val="75000"/>
                    <a:lumOff val="25000"/>
                  </a:schemeClr>
                </a:solidFill>
              </a:rPr>
              <a:t> way and </a:t>
            </a:r>
            <a:r>
              <a:rPr lang="en-US" altLang="en-US" sz="2100" b="1" i="1" dirty="0">
                <a:solidFill>
                  <a:schemeClr val="tx1">
                    <a:lumMod val="75000"/>
                    <a:lumOff val="25000"/>
                  </a:schemeClr>
                </a:solidFill>
              </a:rPr>
              <a:t>hates</a:t>
            </a:r>
            <a:r>
              <a:rPr lang="en-US" altLang="en-US" sz="2100" dirty="0">
                <a:solidFill>
                  <a:schemeClr val="tx1">
                    <a:lumMod val="75000"/>
                    <a:lumOff val="25000"/>
                  </a:schemeClr>
                </a:solidFill>
              </a:rPr>
              <a:t> their </a:t>
            </a:r>
            <a:r>
              <a:rPr lang="en-US" altLang="en-US" sz="2100" b="1" i="1" dirty="0">
                <a:solidFill>
                  <a:schemeClr val="tx1">
                    <a:lumMod val="75000"/>
                    <a:lumOff val="25000"/>
                  </a:schemeClr>
                </a:solidFill>
              </a:rPr>
              <a:t>rejected</a:t>
            </a:r>
            <a:r>
              <a:rPr lang="en-US" altLang="en-US" sz="2100" dirty="0">
                <a:solidFill>
                  <a:schemeClr val="tx1">
                    <a:lumMod val="75000"/>
                    <a:lumOff val="25000"/>
                  </a:schemeClr>
                </a:solidFill>
              </a:rPr>
              <a:t> way.</a:t>
            </a:r>
          </a:p>
        </p:txBody>
      </p:sp>
    </p:spTree>
    <p:extLst>
      <p:ext uri="{BB962C8B-B14F-4D97-AF65-F5344CB8AC3E}">
        <p14:creationId xmlns:p14="http://schemas.microsoft.com/office/powerpoint/2010/main" val="3225970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219">
                                            <p:txEl>
                                              <p:pRg st="4" end="4"/>
                                            </p:txEl>
                                          </p:spTgt>
                                        </p:tgtEl>
                                        <p:attrNameLst>
                                          <p:attrName>style.visibility</p:attrName>
                                        </p:attrNameLst>
                                      </p:cBhvr>
                                      <p:to>
                                        <p:strVal val="visible"/>
                                      </p:to>
                                    </p:set>
                                    <p:animEffect transition="in" filter="fade">
                                      <p:cBhvr>
                                        <p:cTn id="20" dur="500"/>
                                        <p:tgtEl>
                                          <p:spTgt spid="9219">
                                            <p:txEl>
                                              <p:pRg st="4" end="4"/>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219">
                                            <p:txEl>
                                              <p:pRg st="5" end="5"/>
                                            </p:txEl>
                                          </p:spTgt>
                                        </p:tgtEl>
                                        <p:attrNameLst>
                                          <p:attrName>style.visibility</p:attrName>
                                        </p:attrNameLst>
                                      </p:cBhvr>
                                      <p:to>
                                        <p:strVal val="visible"/>
                                      </p:to>
                                    </p:set>
                                    <p:animEffect transition="in" filter="fade">
                                      <p:cBhvr>
                                        <p:cTn id="24" dur="500"/>
                                        <p:tgtEl>
                                          <p:spTgt spid="921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219">
                                            <p:txEl>
                                              <p:pRg st="6" end="6"/>
                                            </p:txEl>
                                          </p:spTgt>
                                        </p:tgtEl>
                                        <p:attrNameLst>
                                          <p:attrName>style.visibility</p:attrName>
                                        </p:attrNameLst>
                                      </p:cBhvr>
                                      <p:to>
                                        <p:strVal val="visible"/>
                                      </p:to>
                                    </p:set>
                                    <p:animEffect transition="in" filter="fade">
                                      <p:cBhvr>
                                        <p:cTn id="29" dur="500"/>
                                        <p:tgtEl>
                                          <p:spTgt spid="9219">
                                            <p:txEl>
                                              <p:pRg st="6" end="6"/>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9219">
                                            <p:txEl>
                                              <p:pRg st="7" end="7"/>
                                            </p:txEl>
                                          </p:spTgt>
                                        </p:tgtEl>
                                        <p:attrNameLst>
                                          <p:attrName>style.visibility</p:attrName>
                                        </p:attrNameLst>
                                      </p:cBhvr>
                                      <p:to>
                                        <p:strVal val="visible"/>
                                      </p:to>
                                    </p:set>
                                    <p:animEffect transition="in" filter="fade">
                                      <p:cBhvr>
                                        <p:cTn id="33"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Motivation of the Wicked</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7"/>
            </a:pPr>
            <a:r>
              <a:rPr lang="en-US" sz="2200" dirty="0"/>
              <a:t>Why are the wicked evil (</a:t>
            </a:r>
            <a:r>
              <a:rPr lang="en-US" sz="2200" b="1" dirty="0">
                <a:solidFill>
                  <a:schemeClr val="accent1"/>
                </a:solidFill>
              </a:rPr>
              <a:t>10:23; 12:12; 13:5; 14:9, 14; 19:16; 21:7, 15; 24:1-2</a:t>
            </a:r>
            <a:r>
              <a:rPr lang="en-US" sz="2200" dirty="0"/>
              <a:t>)?</a:t>
            </a:r>
          </a:p>
          <a:p>
            <a:pPr marL="0" indent="0">
              <a:spcBef>
                <a:spcPts val="300"/>
              </a:spcBef>
              <a:buNone/>
            </a:pPr>
            <a:r>
              <a:rPr lang="en-US" sz="2200" i="1" dirty="0">
                <a:solidFill>
                  <a:schemeClr val="accent1"/>
                </a:solidFill>
              </a:rPr>
              <a:t>He who keeps the commandment keeps his soul, But he </a:t>
            </a:r>
            <a:r>
              <a:rPr lang="en-US" sz="2200" b="1" i="1" dirty="0">
                <a:solidFill>
                  <a:schemeClr val="accent1"/>
                </a:solidFill>
              </a:rPr>
              <a:t>who is </a:t>
            </a:r>
            <a:r>
              <a:rPr lang="en-US" sz="2200" b="1" i="1" u="sng" dirty="0">
                <a:solidFill>
                  <a:schemeClr val="accent1"/>
                </a:solidFill>
              </a:rPr>
              <a:t>careless of his ways</a:t>
            </a:r>
            <a:r>
              <a:rPr lang="en-US" sz="2200" b="1" i="1" dirty="0">
                <a:solidFill>
                  <a:schemeClr val="accent1"/>
                </a:solidFill>
              </a:rPr>
              <a:t> will die</a:t>
            </a:r>
            <a:r>
              <a:rPr lang="en-US" sz="2200" i="1" dirty="0">
                <a:solidFill>
                  <a:schemeClr val="accent1"/>
                </a:solidFill>
              </a:rPr>
              <a:t>. </a:t>
            </a:r>
            <a:r>
              <a:rPr lang="en-US" sz="2200" dirty="0"/>
              <a:t>(</a:t>
            </a:r>
            <a:r>
              <a:rPr lang="en-US" sz="2200" b="1" dirty="0">
                <a:solidFill>
                  <a:schemeClr val="accent1"/>
                </a:solidFill>
              </a:rPr>
              <a:t>19:16</a:t>
            </a:r>
            <a:r>
              <a:rPr lang="en-US" sz="2200" dirty="0"/>
              <a:t>)</a:t>
            </a:r>
          </a:p>
          <a:p>
            <a:pPr>
              <a:spcBef>
                <a:spcPts val="300"/>
              </a:spcBef>
            </a:pPr>
            <a:r>
              <a:rPr lang="en-US" altLang="en-US" sz="2200" dirty="0">
                <a:solidFill>
                  <a:schemeClr val="tx1">
                    <a:lumMod val="75000"/>
                    <a:lumOff val="25000"/>
                  </a:schemeClr>
                </a:solidFill>
              </a:rPr>
              <a:t>Failure to deliberately consider and choose is a choice, representing desire!</a:t>
            </a:r>
          </a:p>
          <a:p>
            <a:pPr marL="0" indent="0">
              <a:spcBef>
                <a:spcPts val="300"/>
              </a:spcBef>
              <a:buNone/>
            </a:pPr>
            <a:r>
              <a:rPr lang="en-US" sz="2200" i="1" dirty="0">
                <a:solidFill>
                  <a:schemeClr val="accent1"/>
                </a:solidFill>
              </a:rPr>
              <a:t>Do </a:t>
            </a:r>
            <a:r>
              <a:rPr lang="en-US" sz="2200" b="1" i="1" dirty="0">
                <a:solidFill>
                  <a:schemeClr val="accent1"/>
                </a:solidFill>
              </a:rPr>
              <a:t>not be </a:t>
            </a:r>
            <a:r>
              <a:rPr lang="en-US" sz="2200" b="1" i="1" u="sng" dirty="0">
                <a:solidFill>
                  <a:schemeClr val="accent1"/>
                </a:solidFill>
              </a:rPr>
              <a:t>envious</a:t>
            </a:r>
            <a:r>
              <a:rPr lang="en-US" sz="2200" b="1" i="1" dirty="0">
                <a:solidFill>
                  <a:schemeClr val="accent1"/>
                </a:solidFill>
              </a:rPr>
              <a:t> of evil men, Nor </a:t>
            </a:r>
            <a:r>
              <a:rPr lang="en-US" sz="2200" b="1" i="1" u="sng" dirty="0">
                <a:solidFill>
                  <a:schemeClr val="accent1"/>
                </a:solidFill>
              </a:rPr>
              <a:t>desire</a:t>
            </a:r>
            <a:r>
              <a:rPr lang="en-US" sz="2200" b="1" i="1" dirty="0">
                <a:solidFill>
                  <a:schemeClr val="accent1"/>
                </a:solidFill>
              </a:rPr>
              <a:t> to be with them</a:t>
            </a:r>
            <a:r>
              <a:rPr lang="en-US" sz="2200" i="1" dirty="0">
                <a:solidFill>
                  <a:schemeClr val="accent1"/>
                </a:solidFill>
              </a:rPr>
              <a:t>; For their heart devises violence, And their lips talk of troublemaking. </a:t>
            </a:r>
            <a:r>
              <a:rPr lang="en-US" sz="2200" dirty="0"/>
              <a:t>(</a:t>
            </a:r>
            <a:r>
              <a:rPr lang="en-US" sz="2200" b="1" dirty="0">
                <a:solidFill>
                  <a:schemeClr val="accent1"/>
                </a:solidFill>
              </a:rPr>
              <a:t>24:1-2</a:t>
            </a:r>
            <a:r>
              <a:rPr lang="en-US" sz="2200" dirty="0"/>
              <a:t>)</a:t>
            </a:r>
          </a:p>
          <a:p>
            <a:pPr marL="0" indent="0">
              <a:spcBef>
                <a:spcPts val="300"/>
              </a:spcBef>
              <a:buNone/>
            </a:pPr>
            <a:r>
              <a:rPr lang="en-US" sz="2200" b="1" i="1" dirty="0">
                <a:solidFill>
                  <a:schemeClr val="accent1"/>
                </a:solidFill>
              </a:rPr>
              <a:t>The wicked </a:t>
            </a:r>
            <a:r>
              <a:rPr lang="en-US" sz="2200" b="1" i="1" u="sng" dirty="0">
                <a:solidFill>
                  <a:schemeClr val="accent1"/>
                </a:solidFill>
              </a:rPr>
              <a:t>covet</a:t>
            </a:r>
            <a:r>
              <a:rPr lang="en-US" sz="2200" b="1" i="1" dirty="0">
                <a:solidFill>
                  <a:schemeClr val="accent1"/>
                </a:solidFill>
              </a:rPr>
              <a:t> the catch </a:t>
            </a:r>
            <a:r>
              <a:rPr lang="en-US" sz="2200" i="1" dirty="0">
                <a:solidFill>
                  <a:schemeClr val="accent1"/>
                </a:solidFill>
              </a:rPr>
              <a:t>of evil men, But the root of the righteous yields fruit. </a:t>
            </a:r>
            <a:r>
              <a:rPr lang="en-US" sz="2200" dirty="0"/>
              <a:t>(</a:t>
            </a:r>
            <a:r>
              <a:rPr lang="en-US" sz="2200" b="1" dirty="0">
                <a:solidFill>
                  <a:schemeClr val="accent1"/>
                </a:solidFill>
              </a:rPr>
              <a:t>12:12</a:t>
            </a:r>
            <a:r>
              <a:rPr lang="en-US" sz="2200" dirty="0"/>
              <a:t>)</a:t>
            </a:r>
          </a:p>
          <a:p>
            <a:pPr>
              <a:spcBef>
                <a:spcPts val="300"/>
              </a:spcBef>
            </a:pPr>
            <a:r>
              <a:rPr lang="en-US" altLang="en-US" sz="2200" dirty="0">
                <a:solidFill>
                  <a:schemeClr val="tx1">
                    <a:lumMod val="75000"/>
                    <a:lumOff val="25000"/>
                  </a:schemeClr>
                </a:solidFill>
              </a:rPr>
              <a:t>Innocent and righteous are in danger of being allured by the immediate, short-term rewards of the wicked.  Be content (</a:t>
            </a:r>
            <a:r>
              <a:rPr lang="en-US" altLang="en-US" sz="2200" b="1" dirty="0">
                <a:solidFill>
                  <a:schemeClr val="accent1"/>
                </a:solidFill>
              </a:rPr>
              <a:t>4:25-27</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2202091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Weakness &amp; Strength</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8"/>
            </a:pPr>
            <a:r>
              <a:rPr lang="en-US" sz="2200" dirty="0"/>
              <a:t>How far ahead do the wicked think and plan (</a:t>
            </a:r>
            <a:r>
              <a:rPr lang="en-US" sz="2200" b="1" dirty="0">
                <a:solidFill>
                  <a:schemeClr val="accent1"/>
                </a:solidFill>
              </a:rPr>
              <a:t>11:7</a:t>
            </a:r>
            <a:r>
              <a:rPr lang="en-US" sz="2200" dirty="0"/>
              <a:t>)?  What tools do the people on the two paths employ in executing what they have </a:t>
            </a:r>
            <a:r>
              <a:rPr lang="en-US" sz="2200" i="1" dirty="0">
                <a:solidFill>
                  <a:schemeClr val="accent1"/>
                </a:solidFill>
              </a:rPr>
              <a:t>“devised”</a:t>
            </a:r>
            <a:r>
              <a:rPr lang="en-US" sz="2200" dirty="0"/>
              <a:t> (</a:t>
            </a:r>
            <a:r>
              <a:rPr lang="en-US" sz="2200" b="1" dirty="0">
                <a:solidFill>
                  <a:schemeClr val="accent1"/>
                </a:solidFill>
              </a:rPr>
              <a:t>14:22; 24:8-10</a:t>
            </a:r>
            <a:r>
              <a:rPr lang="en-US" sz="2200" dirty="0"/>
              <a:t>)?</a:t>
            </a:r>
          </a:p>
          <a:p>
            <a:pPr marL="0" indent="0">
              <a:spcBef>
                <a:spcPts val="300"/>
              </a:spcBef>
              <a:buNone/>
            </a:pPr>
            <a:r>
              <a:rPr lang="en-US" sz="2200" i="1" dirty="0">
                <a:solidFill>
                  <a:schemeClr val="accent1"/>
                </a:solidFill>
              </a:rPr>
              <a:t>When a wicked man </a:t>
            </a:r>
            <a:r>
              <a:rPr lang="en-US" sz="2200" b="1" i="1" u="sng" dirty="0">
                <a:solidFill>
                  <a:schemeClr val="accent1"/>
                </a:solidFill>
              </a:rPr>
              <a:t>dies</a:t>
            </a:r>
            <a:r>
              <a:rPr lang="en-US" sz="2200" b="1" i="1" dirty="0">
                <a:solidFill>
                  <a:schemeClr val="accent1"/>
                </a:solidFill>
              </a:rPr>
              <a:t>, his </a:t>
            </a:r>
            <a:r>
              <a:rPr lang="en-US" sz="2200" b="1" i="1" u="sng" dirty="0">
                <a:solidFill>
                  <a:schemeClr val="accent1"/>
                </a:solidFill>
              </a:rPr>
              <a:t>expectation</a:t>
            </a:r>
            <a:r>
              <a:rPr lang="en-US" sz="2200" b="1" i="1" dirty="0">
                <a:solidFill>
                  <a:schemeClr val="accent1"/>
                </a:solidFill>
              </a:rPr>
              <a:t> will perish</a:t>
            </a:r>
            <a:r>
              <a:rPr lang="en-US" sz="2200" i="1" dirty="0">
                <a:solidFill>
                  <a:schemeClr val="accent1"/>
                </a:solidFill>
              </a:rPr>
              <a:t>, And the </a:t>
            </a:r>
            <a:r>
              <a:rPr lang="en-US" sz="2200" b="1" i="1" u="sng" dirty="0">
                <a:solidFill>
                  <a:schemeClr val="accent1"/>
                </a:solidFill>
              </a:rPr>
              <a:t>hope of the unjust</a:t>
            </a:r>
            <a:r>
              <a:rPr lang="en-US" sz="2200" b="1" i="1" dirty="0">
                <a:solidFill>
                  <a:schemeClr val="accent1"/>
                </a:solidFill>
              </a:rPr>
              <a:t> perishes</a:t>
            </a:r>
            <a:r>
              <a:rPr lang="en-US" sz="2200" i="1" dirty="0">
                <a:solidFill>
                  <a:schemeClr val="accent1"/>
                </a:solidFill>
              </a:rPr>
              <a:t>. </a:t>
            </a:r>
            <a:r>
              <a:rPr lang="en-US" sz="2200" dirty="0"/>
              <a:t>(</a:t>
            </a:r>
            <a:r>
              <a:rPr lang="en-US" sz="2200" b="1" dirty="0">
                <a:solidFill>
                  <a:schemeClr val="accent1"/>
                </a:solidFill>
              </a:rPr>
              <a:t>11:7</a:t>
            </a:r>
            <a:r>
              <a:rPr lang="en-US" sz="2200" dirty="0"/>
              <a:t>)</a:t>
            </a:r>
          </a:p>
          <a:p>
            <a:pPr>
              <a:spcBef>
                <a:spcPts val="300"/>
              </a:spcBef>
            </a:pPr>
            <a:r>
              <a:rPr lang="en-US" altLang="en-US" sz="2200" dirty="0">
                <a:solidFill>
                  <a:schemeClr val="tx1">
                    <a:lumMod val="75000"/>
                    <a:lumOff val="25000"/>
                  </a:schemeClr>
                </a:solidFill>
              </a:rPr>
              <a:t>Have not thought past the short-term, immediate reward of their wickedness.</a:t>
            </a:r>
          </a:p>
          <a:p>
            <a:pPr>
              <a:spcBef>
                <a:spcPts val="300"/>
              </a:spcBef>
            </a:pPr>
            <a:r>
              <a:rPr lang="en-US" altLang="en-US" sz="2200" dirty="0">
                <a:solidFill>
                  <a:schemeClr val="tx1">
                    <a:lumMod val="75000"/>
                    <a:lumOff val="25000"/>
                  </a:schemeClr>
                </a:solidFill>
              </a:rPr>
              <a:t>Taken no thought of life beyond death, which limits their possible reward.</a:t>
            </a:r>
          </a:p>
          <a:p>
            <a:pPr>
              <a:spcBef>
                <a:spcPts val="300"/>
              </a:spcBef>
            </a:pPr>
            <a:r>
              <a:rPr lang="en-US" altLang="en-US" sz="2200" dirty="0">
                <a:solidFill>
                  <a:schemeClr val="tx1">
                    <a:lumMod val="75000"/>
                    <a:lumOff val="25000"/>
                  </a:schemeClr>
                </a:solidFill>
              </a:rPr>
              <a:t>Represents fundamental </a:t>
            </a:r>
            <a:r>
              <a:rPr lang="en-US" altLang="en-US" sz="2200" b="1" i="1" dirty="0">
                <a:solidFill>
                  <a:schemeClr val="tx1">
                    <a:lumMod val="75000"/>
                    <a:lumOff val="25000"/>
                  </a:schemeClr>
                </a:solidFill>
              </a:rPr>
              <a:t>weakness</a:t>
            </a:r>
            <a:r>
              <a:rPr lang="en-US" altLang="en-US" sz="2200" dirty="0">
                <a:solidFill>
                  <a:schemeClr val="tx1">
                    <a:lumMod val="75000"/>
                    <a:lumOff val="25000"/>
                  </a:schemeClr>
                </a:solidFill>
              </a:rPr>
              <a:t>, oversight of the wicked.</a:t>
            </a:r>
          </a:p>
        </p:txBody>
      </p:sp>
    </p:spTree>
    <p:extLst>
      <p:ext uri="{BB962C8B-B14F-4D97-AF65-F5344CB8AC3E}">
        <p14:creationId xmlns:p14="http://schemas.microsoft.com/office/powerpoint/2010/main" val="1405248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242"/>
                                        </p:tgtEl>
                                        <p:attrNameLst>
                                          <p:attrName>style.visibility</p:attrName>
                                        </p:attrNameLst>
                                      </p:cBhvr>
                                      <p:to>
                                        <p:strVal val="visible"/>
                                      </p:to>
                                    </p:set>
                                    <p:animEffect transition="in" filter="fade">
                                      <p:cBhvr>
                                        <p:cTn id="26" dur="500"/>
                                        <p:tgtEl>
                                          <p:spTgt spid="10242"/>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9219">
                                            <p:txEl>
                                              <p:pRg st="4" end="4"/>
                                            </p:txEl>
                                          </p:spTgt>
                                        </p:tgtEl>
                                        <p:attrNameLst>
                                          <p:attrName>style.visibility</p:attrName>
                                        </p:attrNameLst>
                                      </p:cBhvr>
                                      <p:to>
                                        <p:strVal val="visible"/>
                                      </p:to>
                                    </p:set>
                                    <p:animEffect transition="in" filter="fade">
                                      <p:cBhvr>
                                        <p:cTn id="3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Weakness &amp; Strength</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8"/>
            </a:pPr>
            <a:r>
              <a:rPr lang="en-US" sz="2200" dirty="0"/>
              <a:t>How far ahead do the wicked think and plan (</a:t>
            </a:r>
            <a:r>
              <a:rPr lang="en-US" sz="2200" b="1" dirty="0">
                <a:solidFill>
                  <a:schemeClr val="accent1"/>
                </a:solidFill>
              </a:rPr>
              <a:t>11:7</a:t>
            </a:r>
            <a:r>
              <a:rPr lang="en-US" sz="2200" dirty="0"/>
              <a:t>)?  What tools do the people on the two paths employ in executing what they have </a:t>
            </a:r>
            <a:r>
              <a:rPr lang="en-US" sz="2200" i="1" dirty="0">
                <a:solidFill>
                  <a:schemeClr val="accent1"/>
                </a:solidFill>
              </a:rPr>
              <a:t>“devised”</a:t>
            </a:r>
            <a:r>
              <a:rPr lang="en-US" sz="2200" dirty="0"/>
              <a:t> (</a:t>
            </a:r>
            <a:r>
              <a:rPr lang="en-US" sz="2200" b="1" dirty="0">
                <a:solidFill>
                  <a:schemeClr val="accent1"/>
                </a:solidFill>
              </a:rPr>
              <a:t>14:22; 24:8-10</a:t>
            </a:r>
            <a:r>
              <a:rPr lang="en-US" sz="2200" dirty="0"/>
              <a:t>)?</a:t>
            </a:r>
          </a:p>
          <a:p>
            <a:pPr marL="0" indent="0">
              <a:spcBef>
                <a:spcPts val="300"/>
              </a:spcBef>
              <a:buNone/>
            </a:pPr>
            <a:r>
              <a:rPr lang="en-US" sz="2200" i="1" dirty="0">
                <a:solidFill>
                  <a:schemeClr val="accent1"/>
                </a:solidFill>
              </a:rPr>
              <a:t>He who </a:t>
            </a:r>
            <a:r>
              <a:rPr lang="en-US" sz="2200" b="1" i="1" u="sng" dirty="0">
                <a:solidFill>
                  <a:schemeClr val="accent1"/>
                </a:solidFill>
              </a:rPr>
              <a:t>plots</a:t>
            </a:r>
            <a:r>
              <a:rPr lang="en-US" sz="2200" b="1" i="1" dirty="0">
                <a:solidFill>
                  <a:schemeClr val="accent1"/>
                </a:solidFill>
              </a:rPr>
              <a:t> to do evil </a:t>
            </a:r>
            <a:r>
              <a:rPr lang="en-US" sz="2200" i="1" dirty="0">
                <a:solidFill>
                  <a:schemeClr val="accent1"/>
                </a:solidFill>
              </a:rPr>
              <a:t>Will be called a schemer.  The </a:t>
            </a:r>
            <a:r>
              <a:rPr lang="en-US" sz="2200" b="1" i="1" u="sng" dirty="0">
                <a:solidFill>
                  <a:schemeClr val="accent1"/>
                </a:solidFill>
              </a:rPr>
              <a:t>devising</a:t>
            </a:r>
            <a:r>
              <a:rPr lang="en-US" sz="2200" b="1" i="1" dirty="0">
                <a:solidFill>
                  <a:schemeClr val="accent1"/>
                </a:solidFill>
              </a:rPr>
              <a:t> of foolishness </a:t>
            </a:r>
            <a:r>
              <a:rPr lang="en-US" sz="2200" i="1" dirty="0">
                <a:solidFill>
                  <a:schemeClr val="accent1"/>
                </a:solidFill>
              </a:rPr>
              <a:t>is sin, And the </a:t>
            </a:r>
            <a:r>
              <a:rPr lang="en-US" sz="2200" b="1" i="1" dirty="0">
                <a:solidFill>
                  <a:schemeClr val="accent1"/>
                </a:solidFill>
              </a:rPr>
              <a:t>scoffer</a:t>
            </a:r>
            <a:r>
              <a:rPr lang="en-US" sz="2200" i="1" dirty="0">
                <a:solidFill>
                  <a:schemeClr val="accent1"/>
                </a:solidFill>
              </a:rPr>
              <a:t> is an abomination to men. </a:t>
            </a:r>
            <a:r>
              <a:rPr lang="en-US" sz="2200" dirty="0"/>
              <a:t>(</a:t>
            </a:r>
            <a:r>
              <a:rPr lang="en-US" sz="2200" b="1" dirty="0">
                <a:solidFill>
                  <a:schemeClr val="accent1"/>
                </a:solidFill>
              </a:rPr>
              <a:t>24:8-9</a:t>
            </a:r>
            <a:r>
              <a:rPr lang="en-US" sz="2200" dirty="0"/>
              <a:t>)</a:t>
            </a:r>
          </a:p>
          <a:p>
            <a:pPr>
              <a:spcBef>
                <a:spcPts val="300"/>
              </a:spcBef>
            </a:pPr>
            <a:r>
              <a:rPr lang="en-US" altLang="en-US" sz="2200" dirty="0">
                <a:solidFill>
                  <a:schemeClr val="tx1">
                    <a:lumMod val="75000"/>
                    <a:lumOff val="25000"/>
                  </a:schemeClr>
                </a:solidFill>
              </a:rPr>
              <a:t>Wicked rely upon their own </a:t>
            </a:r>
            <a:r>
              <a:rPr lang="en-US" altLang="en-US" sz="2200" b="1" i="1" dirty="0">
                <a:solidFill>
                  <a:schemeClr val="tx1">
                    <a:lumMod val="75000"/>
                    <a:lumOff val="25000"/>
                  </a:schemeClr>
                </a:solidFill>
              </a:rPr>
              <a:t>devising</a:t>
            </a:r>
            <a:r>
              <a:rPr lang="en-US" altLang="en-US" sz="2200" dirty="0">
                <a:solidFill>
                  <a:schemeClr val="tx1">
                    <a:lumMod val="75000"/>
                    <a:lumOff val="25000"/>
                  </a:schemeClr>
                </a:solidFill>
              </a:rPr>
              <a:t> of evil, foolishness, and sin.</a:t>
            </a:r>
          </a:p>
          <a:p>
            <a:pPr>
              <a:spcBef>
                <a:spcPts val="300"/>
              </a:spcBef>
            </a:pPr>
            <a:r>
              <a:rPr lang="en-US" altLang="en-US" sz="2200" dirty="0">
                <a:solidFill>
                  <a:schemeClr val="tx1">
                    <a:lumMod val="75000"/>
                    <a:lumOff val="25000"/>
                  </a:schemeClr>
                </a:solidFill>
              </a:rPr>
              <a:t>They use </a:t>
            </a:r>
            <a:r>
              <a:rPr lang="en-US" altLang="en-US" sz="2200" b="1" i="1" dirty="0">
                <a:solidFill>
                  <a:schemeClr val="tx1">
                    <a:lumMod val="75000"/>
                    <a:lumOff val="25000"/>
                  </a:schemeClr>
                </a:solidFill>
              </a:rPr>
              <a:t>scoffing</a:t>
            </a:r>
            <a:r>
              <a:rPr lang="en-US" altLang="en-US" sz="2200" dirty="0">
                <a:solidFill>
                  <a:schemeClr val="tx1">
                    <a:lumMod val="75000"/>
                    <a:lumOff val="25000"/>
                  </a:schemeClr>
                </a:solidFill>
              </a:rPr>
              <a:t> to </a:t>
            </a:r>
            <a:r>
              <a:rPr lang="en-US" altLang="en-US" sz="2200" b="1" i="1" dirty="0">
                <a:solidFill>
                  <a:schemeClr val="tx1">
                    <a:lumMod val="75000"/>
                    <a:lumOff val="25000"/>
                  </a:schemeClr>
                </a:solidFill>
              </a:rPr>
              <a:t>dismiss</a:t>
            </a:r>
            <a:r>
              <a:rPr lang="en-US" altLang="en-US" sz="2200" dirty="0">
                <a:solidFill>
                  <a:schemeClr val="tx1">
                    <a:lumMod val="75000"/>
                    <a:lumOff val="25000"/>
                  </a:schemeClr>
                </a:solidFill>
              </a:rPr>
              <a:t> wisdom and righteousness.</a:t>
            </a:r>
          </a:p>
          <a:p>
            <a:pPr marL="0" indent="0">
              <a:spcBef>
                <a:spcPts val="300"/>
              </a:spcBef>
              <a:buNone/>
            </a:pPr>
            <a:r>
              <a:rPr lang="en-US" sz="2200" i="1" dirty="0">
                <a:solidFill>
                  <a:schemeClr val="accent1"/>
                </a:solidFill>
              </a:rPr>
              <a:t>Do they not go astray who </a:t>
            </a:r>
            <a:r>
              <a:rPr lang="en-US" sz="2200" b="1" i="1" u="sng" dirty="0">
                <a:solidFill>
                  <a:schemeClr val="accent1"/>
                </a:solidFill>
              </a:rPr>
              <a:t>devise</a:t>
            </a:r>
            <a:r>
              <a:rPr lang="en-US" sz="2200" b="1" i="1" dirty="0">
                <a:solidFill>
                  <a:schemeClr val="accent1"/>
                </a:solidFill>
              </a:rPr>
              <a:t> evil</a:t>
            </a:r>
            <a:r>
              <a:rPr lang="en-US" sz="2200" i="1" dirty="0">
                <a:solidFill>
                  <a:schemeClr val="accent1"/>
                </a:solidFill>
              </a:rPr>
              <a:t>? But </a:t>
            </a:r>
            <a:r>
              <a:rPr lang="en-US" sz="2200" b="1" i="1" u="sng" dirty="0">
                <a:solidFill>
                  <a:schemeClr val="accent1"/>
                </a:solidFill>
              </a:rPr>
              <a:t>mercy and truth</a:t>
            </a:r>
            <a:r>
              <a:rPr lang="en-US" sz="2200" b="1" i="1" dirty="0">
                <a:solidFill>
                  <a:schemeClr val="accent1"/>
                </a:solidFill>
              </a:rPr>
              <a:t> </a:t>
            </a:r>
            <a:r>
              <a:rPr lang="en-US" sz="2200" i="1" dirty="0">
                <a:solidFill>
                  <a:schemeClr val="accent1"/>
                </a:solidFill>
              </a:rPr>
              <a:t>belong to those who </a:t>
            </a:r>
            <a:r>
              <a:rPr lang="en-US" sz="2200" b="1" i="1" u="sng" dirty="0">
                <a:solidFill>
                  <a:schemeClr val="accent1"/>
                </a:solidFill>
              </a:rPr>
              <a:t>devise</a:t>
            </a:r>
            <a:r>
              <a:rPr lang="en-US" sz="2200" b="1" i="1" dirty="0">
                <a:solidFill>
                  <a:schemeClr val="accent1"/>
                </a:solidFill>
              </a:rPr>
              <a:t> good</a:t>
            </a:r>
            <a:r>
              <a:rPr lang="en-US" sz="2200" i="1" dirty="0">
                <a:solidFill>
                  <a:schemeClr val="accent1"/>
                </a:solidFill>
              </a:rPr>
              <a:t>. </a:t>
            </a:r>
            <a:r>
              <a:rPr lang="en-US" sz="2200" dirty="0"/>
              <a:t>(</a:t>
            </a:r>
            <a:r>
              <a:rPr lang="en-US" sz="2200" b="1" dirty="0">
                <a:solidFill>
                  <a:schemeClr val="accent1"/>
                </a:solidFill>
              </a:rPr>
              <a:t>14:22</a:t>
            </a:r>
            <a:r>
              <a:rPr lang="en-US" sz="2200" dirty="0"/>
              <a:t>)</a:t>
            </a:r>
          </a:p>
          <a:p>
            <a:pPr>
              <a:spcBef>
                <a:spcPts val="300"/>
              </a:spcBef>
            </a:pPr>
            <a:r>
              <a:rPr lang="en-US" altLang="en-US" sz="2200" dirty="0">
                <a:solidFill>
                  <a:schemeClr val="tx1">
                    <a:lumMod val="75000"/>
                    <a:lumOff val="25000"/>
                  </a:schemeClr>
                </a:solidFill>
              </a:rPr>
              <a:t>Righteous </a:t>
            </a:r>
            <a:r>
              <a:rPr lang="en-US" altLang="en-US" sz="2200" i="1" dirty="0">
                <a:solidFill>
                  <a:schemeClr val="accent1"/>
                </a:solidFill>
              </a:rPr>
              <a:t>“devise”</a:t>
            </a:r>
            <a:r>
              <a:rPr lang="en-US" altLang="en-US" sz="2200" dirty="0">
                <a:solidFill>
                  <a:schemeClr val="tx1">
                    <a:lumMod val="75000"/>
                    <a:lumOff val="25000"/>
                  </a:schemeClr>
                </a:solidFill>
              </a:rPr>
              <a:t> according to God’s prescription, employing </a:t>
            </a:r>
            <a:r>
              <a:rPr lang="en-US" altLang="en-US" sz="2200" b="1" i="1" dirty="0">
                <a:solidFill>
                  <a:schemeClr val="tx1">
                    <a:lumMod val="75000"/>
                    <a:lumOff val="25000"/>
                  </a:schemeClr>
                </a:solidFill>
              </a:rPr>
              <a:t>conviction</a:t>
            </a:r>
            <a:r>
              <a:rPr lang="en-US" altLang="en-US" sz="2200" dirty="0">
                <a:solidFill>
                  <a:schemeClr val="tx1">
                    <a:lumMod val="75000"/>
                    <a:lumOff val="25000"/>
                  </a:schemeClr>
                </a:solidFill>
              </a:rPr>
              <a:t>.</a:t>
            </a:r>
          </a:p>
          <a:p>
            <a:pPr marL="0" indent="0">
              <a:spcBef>
                <a:spcPts val="300"/>
              </a:spcBef>
              <a:buNone/>
            </a:pPr>
            <a:r>
              <a:rPr lang="en-US" sz="2200" i="1" dirty="0">
                <a:solidFill>
                  <a:schemeClr val="accent1"/>
                </a:solidFill>
              </a:rPr>
              <a:t>If you faint in the day of adversity, </a:t>
            </a:r>
            <a:r>
              <a:rPr lang="en-US" sz="2200" b="1" i="1" dirty="0">
                <a:solidFill>
                  <a:schemeClr val="accent1"/>
                </a:solidFill>
              </a:rPr>
              <a:t>Your </a:t>
            </a:r>
            <a:r>
              <a:rPr lang="en-US" sz="2200" b="1" i="1" u="sng" dirty="0">
                <a:solidFill>
                  <a:schemeClr val="accent1"/>
                </a:solidFill>
              </a:rPr>
              <a:t>strength</a:t>
            </a:r>
            <a:r>
              <a:rPr lang="en-US" sz="2200" b="1" i="1" dirty="0">
                <a:solidFill>
                  <a:schemeClr val="accent1"/>
                </a:solidFill>
              </a:rPr>
              <a:t> is small</a:t>
            </a:r>
            <a:r>
              <a:rPr lang="en-US" sz="2200" i="1" dirty="0">
                <a:solidFill>
                  <a:schemeClr val="accent1"/>
                </a:solidFill>
              </a:rPr>
              <a:t>. </a:t>
            </a:r>
            <a:r>
              <a:rPr lang="en-US" sz="2200" dirty="0"/>
              <a:t>(</a:t>
            </a:r>
            <a:r>
              <a:rPr lang="en-US" sz="2200" b="1" dirty="0">
                <a:solidFill>
                  <a:schemeClr val="accent1"/>
                </a:solidFill>
              </a:rPr>
              <a:t>24:10</a:t>
            </a:r>
            <a:r>
              <a:rPr lang="en-US" sz="2200" dirty="0"/>
              <a:t>)</a:t>
            </a:r>
          </a:p>
        </p:txBody>
      </p:sp>
    </p:spTree>
    <p:extLst>
      <p:ext uri="{BB962C8B-B14F-4D97-AF65-F5344CB8AC3E}">
        <p14:creationId xmlns:p14="http://schemas.microsoft.com/office/powerpoint/2010/main" val="1665305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500"/>
                                        <p:tgtEl>
                                          <p:spTgt spid="921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animEffect transition="in" filter="fade">
                                      <p:cBhvr>
                                        <p:cTn id="31"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 Difficult Path?</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i="1" dirty="0">
                <a:solidFill>
                  <a:schemeClr val="accent1"/>
                </a:solidFill>
              </a:rPr>
              <a:t>The </a:t>
            </a:r>
            <a:r>
              <a:rPr lang="en-US" sz="2200" b="1" i="1" u="sng" dirty="0">
                <a:solidFill>
                  <a:schemeClr val="accent1"/>
                </a:solidFill>
              </a:rPr>
              <a:t>labor</a:t>
            </a:r>
            <a:r>
              <a:rPr lang="en-US" sz="2200" b="1" i="1" dirty="0">
                <a:solidFill>
                  <a:schemeClr val="accent1"/>
                </a:solidFill>
              </a:rPr>
              <a:t> of the righteous </a:t>
            </a:r>
            <a:r>
              <a:rPr lang="en-US" sz="2200" i="1" dirty="0">
                <a:solidFill>
                  <a:schemeClr val="accent1"/>
                </a:solidFill>
              </a:rPr>
              <a:t>leads to </a:t>
            </a:r>
            <a:r>
              <a:rPr lang="en-US" sz="2200" b="1" i="1" dirty="0">
                <a:solidFill>
                  <a:schemeClr val="accent1"/>
                </a:solidFill>
              </a:rPr>
              <a:t>life</a:t>
            </a:r>
            <a:r>
              <a:rPr lang="en-US" sz="2200" i="1" dirty="0">
                <a:solidFill>
                  <a:schemeClr val="accent1"/>
                </a:solidFill>
              </a:rPr>
              <a:t>, The </a:t>
            </a:r>
            <a:r>
              <a:rPr lang="en-US" sz="2200" b="1" i="1" u="sng" dirty="0">
                <a:solidFill>
                  <a:schemeClr val="accent1"/>
                </a:solidFill>
              </a:rPr>
              <a:t>wages</a:t>
            </a:r>
            <a:r>
              <a:rPr lang="en-US" sz="2200" b="1" i="1" dirty="0">
                <a:solidFill>
                  <a:schemeClr val="accent1"/>
                </a:solidFill>
              </a:rPr>
              <a:t> of the wicked </a:t>
            </a:r>
            <a:r>
              <a:rPr lang="en-US" sz="2200" i="1" dirty="0">
                <a:solidFill>
                  <a:schemeClr val="accent1"/>
                </a:solidFill>
              </a:rPr>
              <a:t>to </a:t>
            </a:r>
            <a:r>
              <a:rPr lang="en-US" sz="2200" b="1" i="1" dirty="0">
                <a:solidFill>
                  <a:schemeClr val="accent1"/>
                </a:solidFill>
              </a:rPr>
              <a:t>sin</a:t>
            </a:r>
            <a:r>
              <a:rPr lang="en-US" sz="2200" i="1" dirty="0">
                <a:solidFill>
                  <a:schemeClr val="accent1"/>
                </a:solidFill>
              </a:rPr>
              <a:t>. </a:t>
            </a:r>
            <a:r>
              <a:rPr lang="en-US" sz="2200" dirty="0"/>
              <a:t>(</a:t>
            </a:r>
            <a:r>
              <a:rPr lang="en-US" sz="2200" b="1" dirty="0">
                <a:solidFill>
                  <a:schemeClr val="accent1"/>
                </a:solidFill>
              </a:rPr>
              <a:t>10:16</a:t>
            </a:r>
            <a:r>
              <a:rPr lang="en-US" sz="2200" dirty="0"/>
              <a:t>)</a:t>
            </a:r>
          </a:p>
          <a:p>
            <a:pPr marL="341313" lvl="0" indent="-341313">
              <a:spcBef>
                <a:spcPts val="300"/>
              </a:spcBef>
              <a:buFont typeface="+mj-lt"/>
              <a:buAutoNum type="arabicPeriod" startAt="9"/>
            </a:pPr>
            <a:r>
              <a:rPr lang="en-US" sz="2200" dirty="0"/>
              <a:t>In what ways are both paths (righteousness and wickedness) both easy and hard (</a:t>
            </a:r>
            <a:r>
              <a:rPr lang="en-US" sz="2200" b="1" dirty="0">
                <a:solidFill>
                  <a:schemeClr val="accent1"/>
                </a:solidFill>
              </a:rPr>
              <a:t>10:16</a:t>
            </a:r>
            <a:r>
              <a:rPr lang="en-US" sz="2200" dirty="0"/>
              <a:t>)?</a:t>
            </a:r>
          </a:p>
          <a:p>
            <a:pPr>
              <a:spcBef>
                <a:spcPts val="300"/>
              </a:spcBef>
            </a:pPr>
            <a:r>
              <a:rPr lang="en-US" altLang="en-US" sz="2200" dirty="0">
                <a:solidFill>
                  <a:schemeClr val="tx1">
                    <a:lumMod val="75000"/>
                    <a:lumOff val="25000"/>
                  </a:schemeClr>
                </a:solidFill>
              </a:rPr>
              <a:t>Although filled with many blessings in this life, the righteous must </a:t>
            </a:r>
            <a:r>
              <a:rPr lang="en-US" altLang="en-US" sz="2200" b="1" i="1" dirty="0">
                <a:solidFill>
                  <a:schemeClr val="tx1">
                    <a:lumMod val="75000"/>
                    <a:lumOff val="25000"/>
                  </a:schemeClr>
                </a:solidFill>
              </a:rPr>
              <a:t>work</a:t>
            </a:r>
            <a:r>
              <a:rPr lang="en-US" altLang="en-US" sz="2200" dirty="0">
                <a:solidFill>
                  <a:schemeClr val="tx1">
                    <a:lumMod val="75000"/>
                    <a:lumOff val="25000"/>
                  </a:schemeClr>
                </a:solidFill>
              </a:rPr>
              <a:t> to be righteous, stay righteous – </a:t>
            </a:r>
            <a:r>
              <a:rPr lang="en-US" altLang="en-US" sz="2200" b="1" i="1" dirty="0">
                <a:solidFill>
                  <a:schemeClr val="tx1">
                    <a:lumMod val="75000"/>
                    <a:lumOff val="25000"/>
                  </a:schemeClr>
                </a:solidFill>
              </a:rPr>
              <a:t>fighting</a:t>
            </a:r>
            <a:r>
              <a:rPr lang="en-US" altLang="en-US" sz="2200" dirty="0">
                <a:solidFill>
                  <a:schemeClr val="tx1">
                    <a:lumMod val="75000"/>
                    <a:lumOff val="25000"/>
                  </a:schemeClr>
                </a:solidFill>
              </a:rPr>
              <a:t> temptation and discouragement.</a:t>
            </a:r>
          </a:p>
          <a:p>
            <a:pPr>
              <a:spcBef>
                <a:spcPts val="300"/>
              </a:spcBef>
            </a:pPr>
            <a:r>
              <a:rPr lang="en-US" altLang="en-US" sz="2200" dirty="0">
                <a:solidFill>
                  <a:schemeClr val="tx1">
                    <a:lumMod val="75000"/>
                    <a:lumOff val="25000"/>
                  </a:schemeClr>
                </a:solidFill>
              </a:rPr>
              <a:t>Although the wicked may find immediate, short-term enjoyment, they face </a:t>
            </a:r>
            <a:r>
              <a:rPr lang="en-US" altLang="en-US" sz="2200" b="1" i="1" dirty="0">
                <a:solidFill>
                  <a:schemeClr val="tx1">
                    <a:lumMod val="75000"/>
                    <a:lumOff val="25000"/>
                  </a:schemeClr>
                </a:solidFill>
              </a:rPr>
              <a:t>unforeseen</a:t>
            </a:r>
            <a:r>
              <a:rPr lang="en-US" altLang="en-US" sz="2200" dirty="0">
                <a:solidFill>
                  <a:schemeClr val="tx1">
                    <a:lumMod val="75000"/>
                    <a:lumOff val="25000"/>
                  </a:schemeClr>
                </a:solidFill>
              </a:rPr>
              <a:t> </a:t>
            </a:r>
            <a:r>
              <a:rPr lang="en-US" altLang="en-US" sz="2200" b="1" i="1" dirty="0">
                <a:solidFill>
                  <a:schemeClr val="tx1">
                    <a:lumMod val="75000"/>
                    <a:lumOff val="25000"/>
                  </a:schemeClr>
                </a:solidFill>
              </a:rPr>
              <a:t>consequences</a:t>
            </a:r>
            <a:r>
              <a:rPr lang="en-US" altLang="en-US" sz="2200" dirty="0">
                <a:solidFill>
                  <a:schemeClr val="tx1">
                    <a:lumMod val="75000"/>
                    <a:lumOff val="25000"/>
                  </a:schemeClr>
                </a:solidFill>
              </a:rPr>
              <a:t> – </a:t>
            </a:r>
            <a:r>
              <a:rPr lang="en-US" altLang="en-US" sz="2200" b="1" i="1" dirty="0">
                <a:solidFill>
                  <a:schemeClr val="tx1">
                    <a:lumMod val="75000"/>
                    <a:lumOff val="25000"/>
                  </a:schemeClr>
                </a:solidFill>
              </a:rPr>
              <a:t>now</a:t>
            </a:r>
            <a:r>
              <a:rPr lang="en-US" altLang="en-US" sz="2200" dirty="0">
                <a:solidFill>
                  <a:schemeClr val="tx1">
                    <a:lumMod val="75000"/>
                    <a:lumOff val="25000"/>
                  </a:schemeClr>
                </a:solidFill>
              </a:rPr>
              <a:t> and in </a:t>
            </a:r>
            <a:r>
              <a:rPr lang="en-US" altLang="en-US" sz="2200" b="1" i="1" dirty="0">
                <a:solidFill>
                  <a:schemeClr val="tx1">
                    <a:lumMod val="75000"/>
                    <a:lumOff val="25000"/>
                  </a:schemeClr>
                </a:solidFill>
              </a:rPr>
              <a:t>eternity</a:t>
            </a:r>
            <a:r>
              <a:rPr lang="en-US" altLang="en-US" sz="2200" dirty="0">
                <a:solidFill>
                  <a:schemeClr val="tx1">
                    <a:lumMod val="75000"/>
                    <a:lumOff val="25000"/>
                  </a:schemeClr>
                </a:solidFill>
              </a:rPr>
              <a:t>, which they vainly hope to avoid if even considered.</a:t>
            </a:r>
          </a:p>
          <a:p>
            <a:pPr>
              <a:spcBef>
                <a:spcPts val="300"/>
              </a:spcBef>
            </a:pPr>
            <a:r>
              <a:rPr lang="en-US" altLang="en-US" sz="2200" dirty="0">
                <a:solidFill>
                  <a:schemeClr val="tx1">
                    <a:lumMod val="75000"/>
                    <a:lumOff val="25000"/>
                  </a:schemeClr>
                </a:solidFill>
              </a:rPr>
              <a:t>Compare and contrast:  </a:t>
            </a:r>
            <a:r>
              <a:rPr lang="en-US" altLang="en-US" sz="2200" b="1" dirty="0">
                <a:solidFill>
                  <a:schemeClr val="accent1"/>
                </a:solidFill>
              </a:rPr>
              <a:t>Matthew 11:28-30 </a:t>
            </a:r>
            <a:r>
              <a:rPr lang="en-US" altLang="en-US" sz="2200" dirty="0">
                <a:solidFill>
                  <a:schemeClr val="tx1">
                    <a:lumMod val="75000"/>
                    <a:lumOff val="25000"/>
                  </a:schemeClr>
                </a:solidFill>
              </a:rPr>
              <a:t>versus </a:t>
            </a:r>
            <a:r>
              <a:rPr lang="en-US" altLang="en-US" sz="2200" b="1" dirty="0">
                <a:solidFill>
                  <a:schemeClr val="accent1"/>
                </a:solidFill>
              </a:rPr>
              <a:t>7:13-14; 10:30-38; Gal. 6:9; Heb. 10:32-39; 12:1-17</a:t>
            </a:r>
          </a:p>
        </p:txBody>
      </p:sp>
    </p:spTree>
    <p:extLst>
      <p:ext uri="{BB962C8B-B14F-4D97-AF65-F5344CB8AC3E}">
        <p14:creationId xmlns:p14="http://schemas.microsoft.com/office/powerpoint/2010/main" val="4220244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Notoriety of Righteous, Wicked</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0"/>
              </a:spcBef>
              <a:buFont typeface="+mj-lt"/>
              <a:buAutoNum type="arabicPeriod" startAt="10"/>
            </a:pPr>
            <a:r>
              <a:rPr lang="en-US" sz="2200" dirty="0"/>
              <a:t>What esteem, honor, and love do the wicked enjoy in contrast with the righteous (</a:t>
            </a:r>
            <a:r>
              <a:rPr lang="en-US" sz="2200" b="1" dirty="0">
                <a:solidFill>
                  <a:schemeClr val="accent1"/>
                </a:solidFill>
              </a:rPr>
              <a:t>11:10; 21:21; 28:12, 28</a:t>
            </a:r>
            <a:r>
              <a:rPr lang="en-US" sz="2200" dirty="0"/>
              <a:t>)?</a:t>
            </a:r>
          </a:p>
          <a:p>
            <a:pPr marL="0" indent="0">
              <a:spcBef>
                <a:spcPts val="0"/>
              </a:spcBef>
              <a:buNone/>
            </a:pPr>
            <a:r>
              <a:rPr lang="en-US" sz="2200" i="1" dirty="0">
                <a:solidFill>
                  <a:schemeClr val="accent1"/>
                </a:solidFill>
              </a:rPr>
              <a:t>He who </a:t>
            </a:r>
            <a:r>
              <a:rPr lang="en-US" sz="2200" b="1" i="1" dirty="0">
                <a:solidFill>
                  <a:schemeClr val="accent1"/>
                </a:solidFill>
              </a:rPr>
              <a:t>follows righteousness and mercy </a:t>
            </a:r>
            <a:r>
              <a:rPr lang="en-US" sz="2200" i="1" dirty="0">
                <a:solidFill>
                  <a:schemeClr val="accent1"/>
                </a:solidFill>
              </a:rPr>
              <a:t>Finds </a:t>
            </a:r>
            <a:r>
              <a:rPr lang="en-US" sz="2200" b="1" i="1" dirty="0">
                <a:solidFill>
                  <a:schemeClr val="accent1"/>
                </a:solidFill>
              </a:rPr>
              <a:t>life</a:t>
            </a:r>
            <a:r>
              <a:rPr lang="en-US" sz="2200" i="1" dirty="0">
                <a:solidFill>
                  <a:schemeClr val="accent1"/>
                </a:solidFill>
              </a:rPr>
              <a:t>, </a:t>
            </a:r>
            <a:r>
              <a:rPr lang="en-US" sz="2200" b="1" i="1" dirty="0">
                <a:solidFill>
                  <a:schemeClr val="accent1"/>
                </a:solidFill>
              </a:rPr>
              <a:t>righteousness</a:t>
            </a:r>
            <a:r>
              <a:rPr lang="en-US" sz="2200" i="1" dirty="0">
                <a:solidFill>
                  <a:schemeClr val="accent1"/>
                </a:solidFill>
              </a:rPr>
              <a:t>, and </a:t>
            </a:r>
            <a:r>
              <a:rPr lang="en-US" sz="2200" b="1" i="1" u="sng" dirty="0">
                <a:solidFill>
                  <a:schemeClr val="accent1"/>
                </a:solidFill>
              </a:rPr>
              <a:t>honor</a:t>
            </a:r>
            <a:r>
              <a:rPr lang="en-US" sz="2200" i="1" dirty="0">
                <a:solidFill>
                  <a:schemeClr val="accent1"/>
                </a:solidFill>
              </a:rPr>
              <a:t>. </a:t>
            </a:r>
            <a:r>
              <a:rPr lang="en-US" sz="2200" dirty="0"/>
              <a:t>(</a:t>
            </a:r>
            <a:r>
              <a:rPr lang="en-US" sz="2200" b="1" dirty="0">
                <a:solidFill>
                  <a:schemeClr val="accent1"/>
                </a:solidFill>
              </a:rPr>
              <a:t>21:21</a:t>
            </a:r>
            <a:r>
              <a:rPr lang="en-US" sz="2200" dirty="0"/>
              <a:t>)</a:t>
            </a:r>
          </a:p>
          <a:p>
            <a:pPr marL="0" lvl="0" indent="0">
              <a:spcBef>
                <a:spcPts val="0"/>
              </a:spcBef>
              <a:buNone/>
            </a:pPr>
            <a:r>
              <a:rPr lang="en-US" sz="2200" i="1" dirty="0">
                <a:solidFill>
                  <a:schemeClr val="accent1"/>
                </a:solidFill>
              </a:rPr>
              <a:t>When it </a:t>
            </a:r>
            <a:r>
              <a:rPr lang="en-US" sz="2200" b="1" i="1" dirty="0">
                <a:solidFill>
                  <a:schemeClr val="accent1"/>
                </a:solidFill>
              </a:rPr>
              <a:t>goes </a:t>
            </a:r>
            <a:r>
              <a:rPr lang="en-US" sz="2200" b="1" i="1" u="sng" dirty="0">
                <a:solidFill>
                  <a:schemeClr val="accent1"/>
                </a:solidFill>
              </a:rPr>
              <a:t>well</a:t>
            </a:r>
            <a:r>
              <a:rPr lang="en-US" sz="2200" b="1" i="1" dirty="0">
                <a:solidFill>
                  <a:schemeClr val="accent1"/>
                </a:solidFill>
              </a:rPr>
              <a:t> with the righteous</a:t>
            </a:r>
            <a:r>
              <a:rPr lang="en-US" sz="2200" i="1" dirty="0">
                <a:solidFill>
                  <a:schemeClr val="accent1"/>
                </a:solidFill>
              </a:rPr>
              <a:t>, the city rejoices; And when </a:t>
            </a:r>
            <a:r>
              <a:rPr lang="en-US" sz="2200" b="1" i="1" dirty="0">
                <a:solidFill>
                  <a:schemeClr val="accent1"/>
                </a:solidFill>
              </a:rPr>
              <a:t>the wicked </a:t>
            </a:r>
            <a:r>
              <a:rPr lang="en-US" sz="2200" b="1" i="1" u="sng" dirty="0">
                <a:solidFill>
                  <a:schemeClr val="accent1"/>
                </a:solidFill>
              </a:rPr>
              <a:t>perish</a:t>
            </a:r>
            <a:r>
              <a:rPr lang="en-US" sz="2200" i="1" dirty="0">
                <a:solidFill>
                  <a:schemeClr val="accent1"/>
                </a:solidFill>
              </a:rPr>
              <a:t>, there is jubilation. </a:t>
            </a:r>
            <a:r>
              <a:rPr lang="en-US" sz="2200" dirty="0"/>
              <a:t>(</a:t>
            </a:r>
            <a:r>
              <a:rPr lang="en-US" sz="2200" b="1" dirty="0">
                <a:solidFill>
                  <a:schemeClr val="accent1"/>
                </a:solidFill>
              </a:rPr>
              <a:t>11:10</a:t>
            </a:r>
            <a:r>
              <a:rPr lang="en-US" sz="2200" dirty="0"/>
              <a:t>)</a:t>
            </a:r>
          </a:p>
          <a:p>
            <a:pPr marL="0" indent="0">
              <a:spcBef>
                <a:spcPts val="0"/>
              </a:spcBef>
              <a:buNone/>
            </a:pPr>
            <a:r>
              <a:rPr lang="en-US" sz="2200" i="1" dirty="0">
                <a:solidFill>
                  <a:schemeClr val="accent1"/>
                </a:solidFill>
              </a:rPr>
              <a:t>When </a:t>
            </a:r>
            <a:r>
              <a:rPr lang="en-US" sz="2200" b="1" i="1" dirty="0">
                <a:solidFill>
                  <a:schemeClr val="accent1"/>
                </a:solidFill>
              </a:rPr>
              <a:t>the righteous </a:t>
            </a:r>
            <a:r>
              <a:rPr lang="en-US" sz="2200" b="1" i="1" u="sng" dirty="0">
                <a:solidFill>
                  <a:schemeClr val="accent1"/>
                </a:solidFill>
              </a:rPr>
              <a:t>rejoice</a:t>
            </a:r>
            <a:r>
              <a:rPr lang="en-US" sz="2200" b="1" i="1" dirty="0">
                <a:solidFill>
                  <a:schemeClr val="accent1"/>
                </a:solidFill>
              </a:rPr>
              <a:t>, there is great glory</a:t>
            </a:r>
            <a:r>
              <a:rPr lang="en-US" sz="2200" i="1" dirty="0">
                <a:solidFill>
                  <a:schemeClr val="accent1"/>
                </a:solidFill>
              </a:rPr>
              <a:t>; But </a:t>
            </a:r>
            <a:r>
              <a:rPr lang="en-US" sz="2200" b="1" i="1" dirty="0">
                <a:solidFill>
                  <a:schemeClr val="accent1"/>
                </a:solidFill>
              </a:rPr>
              <a:t>when the wicked arise, men </a:t>
            </a:r>
            <a:r>
              <a:rPr lang="en-US" sz="2200" b="1" i="1" u="sng" dirty="0">
                <a:solidFill>
                  <a:schemeClr val="accent1"/>
                </a:solidFill>
              </a:rPr>
              <a:t>hide</a:t>
            </a:r>
            <a:r>
              <a:rPr lang="en-US" sz="2200" b="1" i="1" dirty="0">
                <a:solidFill>
                  <a:schemeClr val="accent1"/>
                </a:solidFill>
              </a:rPr>
              <a:t> themselves</a:t>
            </a:r>
            <a:r>
              <a:rPr lang="en-US" sz="2200" i="1" dirty="0">
                <a:solidFill>
                  <a:schemeClr val="accent1"/>
                </a:solidFill>
              </a:rPr>
              <a:t>. …When the wicked arise, men hide themselves; But </a:t>
            </a:r>
            <a:r>
              <a:rPr lang="en-US" sz="2200" b="1" i="1" dirty="0">
                <a:solidFill>
                  <a:schemeClr val="accent1"/>
                </a:solidFill>
              </a:rPr>
              <a:t>when they </a:t>
            </a:r>
            <a:r>
              <a:rPr lang="en-US" sz="2200" b="1" i="1" u="sng" dirty="0">
                <a:solidFill>
                  <a:schemeClr val="accent1"/>
                </a:solidFill>
              </a:rPr>
              <a:t>perish</a:t>
            </a:r>
            <a:r>
              <a:rPr lang="en-US" sz="2200" b="1" i="1" dirty="0">
                <a:solidFill>
                  <a:schemeClr val="accent1"/>
                </a:solidFill>
              </a:rPr>
              <a:t>, the </a:t>
            </a:r>
            <a:r>
              <a:rPr lang="en-US" sz="2200" b="1" i="1" u="sng" dirty="0">
                <a:solidFill>
                  <a:schemeClr val="accent1"/>
                </a:solidFill>
              </a:rPr>
              <a:t>righteous increase</a:t>
            </a:r>
            <a:r>
              <a:rPr lang="en-US" sz="2200" i="1" dirty="0">
                <a:solidFill>
                  <a:schemeClr val="accent1"/>
                </a:solidFill>
              </a:rPr>
              <a:t>. </a:t>
            </a:r>
            <a:r>
              <a:rPr lang="en-US" sz="2200" dirty="0"/>
              <a:t>(</a:t>
            </a:r>
            <a:r>
              <a:rPr lang="en-US" sz="2200" b="1" dirty="0">
                <a:solidFill>
                  <a:schemeClr val="accent1"/>
                </a:solidFill>
              </a:rPr>
              <a:t>28:12, 28</a:t>
            </a:r>
            <a:r>
              <a:rPr lang="en-US" sz="2200" dirty="0"/>
              <a:t>)</a:t>
            </a:r>
          </a:p>
          <a:p>
            <a:pPr>
              <a:spcBef>
                <a:spcPts val="0"/>
              </a:spcBef>
            </a:pPr>
            <a:r>
              <a:rPr lang="en-US" altLang="en-US" sz="2200" dirty="0">
                <a:solidFill>
                  <a:schemeClr val="tx1">
                    <a:lumMod val="75000"/>
                    <a:lumOff val="25000"/>
                  </a:schemeClr>
                </a:solidFill>
              </a:rPr>
              <a:t>The success of the righteous brings blessings and help to all.</a:t>
            </a:r>
          </a:p>
          <a:p>
            <a:pPr>
              <a:spcBef>
                <a:spcPts val="0"/>
              </a:spcBef>
            </a:pPr>
            <a:r>
              <a:rPr lang="en-US" altLang="en-US" sz="2200" dirty="0">
                <a:solidFill>
                  <a:schemeClr val="tx1">
                    <a:lumMod val="75000"/>
                    <a:lumOff val="25000"/>
                  </a:schemeClr>
                </a:solidFill>
              </a:rPr>
              <a:t>However, the wicked drive people into hiding, oppression &amp; suffering.</a:t>
            </a:r>
          </a:p>
          <a:p>
            <a:pPr>
              <a:spcBef>
                <a:spcPts val="0"/>
              </a:spcBef>
            </a:pPr>
            <a:r>
              <a:rPr lang="en-US" altLang="en-US" sz="2200" dirty="0">
                <a:solidFill>
                  <a:schemeClr val="tx1">
                    <a:lumMod val="75000"/>
                    <a:lumOff val="25000"/>
                  </a:schemeClr>
                </a:solidFill>
              </a:rPr>
              <a:t>When the wicked die, people always rejoice!</a:t>
            </a:r>
          </a:p>
        </p:txBody>
      </p:sp>
    </p:spTree>
    <p:extLst>
      <p:ext uri="{BB962C8B-B14F-4D97-AF65-F5344CB8AC3E}">
        <p14:creationId xmlns:p14="http://schemas.microsoft.com/office/powerpoint/2010/main" val="3751052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fade">
                                      <p:cBhvr>
                                        <p:cTn id="36"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Feeling is Mutual</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1"/>
            </a:pPr>
            <a:r>
              <a:rPr lang="en-US" sz="2200" dirty="0"/>
              <a:t>How do the righteous and wicked feel toward those who are firmly grounded on the other path (</a:t>
            </a:r>
            <a:r>
              <a:rPr lang="en-US" sz="2200" b="1" dirty="0">
                <a:solidFill>
                  <a:schemeClr val="accent1"/>
                </a:solidFill>
              </a:rPr>
              <a:t>29:10, 27</a:t>
            </a:r>
            <a:r>
              <a:rPr lang="en-US" sz="2200" dirty="0"/>
              <a:t>)?</a:t>
            </a:r>
          </a:p>
          <a:p>
            <a:pPr marL="0" lvl="0" indent="0">
              <a:spcBef>
                <a:spcPts val="300"/>
              </a:spcBef>
              <a:buNone/>
            </a:pPr>
            <a:r>
              <a:rPr lang="en-US" sz="2200" b="1" i="1" dirty="0">
                <a:solidFill>
                  <a:schemeClr val="accent1"/>
                </a:solidFill>
              </a:rPr>
              <a:t>The bloodthirsty </a:t>
            </a:r>
            <a:r>
              <a:rPr lang="en-US" sz="2200" b="1" i="1" u="sng" dirty="0">
                <a:solidFill>
                  <a:schemeClr val="accent1"/>
                </a:solidFill>
              </a:rPr>
              <a:t>hate</a:t>
            </a:r>
            <a:r>
              <a:rPr lang="en-US" sz="2200" b="1" i="1" dirty="0">
                <a:solidFill>
                  <a:schemeClr val="accent1"/>
                </a:solidFill>
              </a:rPr>
              <a:t> the blameless</a:t>
            </a:r>
            <a:r>
              <a:rPr lang="en-US" sz="2200" i="1" dirty="0">
                <a:solidFill>
                  <a:schemeClr val="accent1"/>
                </a:solidFill>
              </a:rPr>
              <a:t>, But the upright seek his well-being. … An </a:t>
            </a:r>
            <a:r>
              <a:rPr lang="en-US" sz="2200" b="1" i="1" dirty="0">
                <a:solidFill>
                  <a:schemeClr val="accent1"/>
                </a:solidFill>
              </a:rPr>
              <a:t>unjust man is an </a:t>
            </a:r>
            <a:r>
              <a:rPr lang="en-US" sz="2200" b="1" i="1" u="sng" dirty="0">
                <a:solidFill>
                  <a:schemeClr val="accent1"/>
                </a:solidFill>
              </a:rPr>
              <a:t>abomination</a:t>
            </a:r>
            <a:r>
              <a:rPr lang="en-US" sz="2200" b="1" i="1" dirty="0">
                <a:solidFill>
                  <a:schemeClr val="accent1"/>
                </a:solidFill>
              </a:rPr>
              <a:t> to the righteous</a:t>
            </a:r>
            <a:r>
              <a:rPr lang="en-US" sz="2200" i="1" dirty="0">
                <a:solidFill>
                  <a:schemeClr val="accent1"/>
                </a:solidFill>
              </a:rPr>
              <a:t>, And he who is </a:t>
            </a:r>
            <a:r>
              <a:rPr lang="en-US" sz="2200" b="1" i="1" dirty="0">
                <a:solidFill>
                  <a:schemeClr val="accent1"/>
                </a:solidFill>
              </a:rPr>
              <a:t>upright in the way is an </a:t>
            </a:r>
            <a:r>
              <a:rPr lang="en-US" sz="2200" b="1" i="1" u="sng" dirty="0">
                <a:solidFill>
                  <a:schemeClr val="accent1"/>
                </a:solidFill>
              </a:rPr>
              <a:t>abomination</a:t>
            </a:r>
            <a:r>
              <a:rPr lang="en-US" sz="2200" b="1" i="1" dirty="0">
                <a:solidFill>
                  <a:schemeClr val="accent1"/>
                </a:solidFill>
              </a:rPr>
              <a:t> to the wicked</a:t>
            </a:r>
            <a:r>
              <a:rPr lang="en-US" sz="2200" i="1" dirty="0">
                <a:solidFill>
                  <a:schemeClr val="accent1"/>
                </a:solidFill>
              </a:rPr>
              <a:t>. </a:t>
            </a:r>
            <a:r>
              <a:rPr lang="en-US" sz="2200" dirty="0"/>
              <a:t>(</a:t>
            </a:r>
            <a:r>
              <a:rPr lang="en-US" sz="2200" b="1" dirty="0">
                <a:solidFill>
                  <a:schemeClr val="accent1"/>
                </a:solidFill>
              </a:rPr>
              <a:t>29:10, 27</a:t>
            </a:r>
            <a:r>
              <a:rPr lang="en-US" sz="2200" dirty="0"/>
              <a:t>)</a:t>
            </a:r>
            <a:endParaRPr lang="en-US" altLang="en-US" sz="2200" dirty="0">
              <a:solidFill>
                <a:schemeClr val="tx1">
                  <a:lumMod val="75000"/>
                  <a:lumOff val="25000"/>
                </a:schemeClr>
              </a:solidFill>
            </a:endParaRPr>
          </a:p>
          <a:p>
            <a:pPr>
              <a:spcBef>
                <a:spcPts val="300"/>
              </a:spcBef>
            </a:pPr>
            <a:r>
              <a:rPr lang="en-US" altLang="en-US" sz="2200" dirty="0">
                <a:solidFill>
                  <a:schemeClr val="tx1">
                    <a:lumMod val="75000"/>
                    <a:lumOff val="25000"/>
                  </a:schemeClr>
                </a:solidFill>
              </a:rPr>
              <a:t>Although innocence, naivety may overlook the incompatibilities of the other, eventually the differences become so clear, so dividing, so deliberate, so undeniable that strong feelings develop for those on the other side.</a:t>
            </a:r>
          </a:p>
          <a:p>
            <a:pPr>
              <a:spcBef>
                <a:spcPts val="300"/>
              </a:spcBef>
            </a:pPr>
            <a:r>
              <a:rPr lang="en-US" altLang="en-US" sz="2200" dirty="0">
                <a:solidFill>
                  <a:schemeClr val="tx1">
                    <a:lumMod val="75000"/>
                    <a:lumOff val="25000"/>
                  </a:schemeClr>
                </a:solidFill>
              </a:rPr>
              <a:t>Christians must be cautious to not let their hatred for wickedness form premature judgments against the ignorant, always allowing room for repentance (</a:t>
            </a:r>
            <a:r>
              <a:rPr lang="en-US" altLang="en-US" sz="2200" b="1" dirty="0">
                <a:solidFill>
                  <a:schemeClr val="accent1"/>
                </a:solidFill>
              </a:rPr>
              <a:t>Matthew 5:38-48; Romans 12:17-21</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3905024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Pride and Humility</a:t>
            </a:r>
          </a:p>
        </p:txBody>
      </p:sp>
      <p:sp>
        <p:nvSpPr>
          <p:cNvPr id="5" name="Text Placeholder 4"/>
          <p:cNvSpPr>
            <a:spLocks noGrp="1"/>
          </p:cNvSpPr>
          <p:nvPr>
            <p:ph type="body" idx="1"/>
          </p:nvPr>
        </p:nvSpPr>
        <p:spPr>
          <a:xfrm>
            <a:off x="762000" y="4324350"/>
            <a:ext cx="7543800" cy="819150"/>
          </a:xfrm>
        </p:spPr>
        <p:txBody>
          <a:bodyPr>
            <a:noAutofit/>
          </a:bodyPr>
          <a:lstStyle/>
          <a:p>
            <a:pPr marL="628650" indent="-628650"/>
            <a:r>
              <a:rPr lang="en-US" sz="1200" b="1" i="1" dirty="0"/>
              <a:t>Verses:</a:t>
            </a:r>
            <a:r>
              <a:rPr lang="en-US" sz="1200" b="1" dirty="0"/>
              <a:t>	11:2; 13:10, 18; 14:3, 16; 15:5, 10, 12, 25, 31-33; 16:18-19; 18:12; 20:6; 21:4; 25:27; 27:2, 8; 28:13, 25; 29:23; 30:13</a:t>
            </a:r>
            <a:endParaRPr lang="en-US" sz="1200" b="1" i="1" dirty="0"/>
          </a:p>
        </p:txBody>
      </p:sp>
    </p:spTree>
    <p:extLst>
      <p:ext uri="{BB962C8B-B14F-4D97-AF65-F5344CB8AC3E}">
        <p14:creationId xmlns:p14="http://schemas.microsoft.com/office/powerpoint/2010/main" val="3476887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i="1" dirty="0"/>
              <a:t>“If He Gains the Whole World …”</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i="1" dirty="0">
                <a:solidFill>
                  <a:schemeClr val="accent1"/>
                </a:solidFill>
              </a:rPr>
              <a:t>Better to be of a </a:t>
            </a:r>
            <a:r>
              <a:rPr lang="en-US" sz="2200" b="1" i="1" u="sng" dirty="0">
                <a:solidFill>
                  <a:schemeClr val="accent1"/>
                </a:solidFill>
              </a:rPr>
              <a:t>humble</a:t>
            </a:r>
            <a:r>
              <a:rPr lang="en-US" sz="2200" b="1" i="1" dirty="0">
                <a:solidFill>
                  <a:schemeClr val="accent1"/>
                </a:solidFill>
              </a:rPr>
              <a:t> spirit with the lowly</a:t>
            </a:r>
            <a:r>
              <a:rPr lang="en-US" sz="2200" i="1" dirty="0">
                <a:solidFill>
                  <a:schemeClr val="accent1"/>
                </a:solidFill>
              </a:rPr>
              <a:t>, Than to divide the </a:t>
            </a:r>
            <a:r>
              <a:rPr lang="en-US" sz="2200" b="1" i="1" dirty="0">
                <a:solidFill>
                  <a:schemeClr val="accent1"/>
                </a:solidFill>
              </a:rPr>
              <a:t>spoil with the </a:t>
            </a:r>
            <a:r>
              <a:rPr lang="en-US" sz="2200" b="1" i="1" u="sng" dirty="0">
                <a:solidFill>
                  <a:schemeClr val="accent1"/>
                </a:solidFill>
              </a:rPr>
              <a:t>proud</a:t>
            </a:r>
            <a:r>
              <a:rPr lang="en-US" sz="2200" i="1" dirty="0">
                <a:solidFill>
                  <a:schemeClr val="accent1"/>
                </a:solidFill>
              </a:rPr>
              <a:t>. </a:t>
            </a:r>
            <a:r>
              <a:rPr lang="en-US" sz="2200" dirty="0"/>
              <a:t>(</a:t>
            </a:r>
            <a:r>
              <a:rPr lang="en-US" sz="2200" b="1" dirty="0">
                <a:solidFill>
                  <a:schemeClr val="accent1"/>
                </a:solidFill>
              </a:rPr>
              <a:t>16:19</a:t>
            </a:r>
            <a:r>
              <a:rPr lang="en-US" sz="2200" dirty="0"/>
              <a:t>)</a:t>
            </a:r>
          </a:p>
          <a:p>
            <a:pPr marL="341313" lvl="0" indent="-341313">
              <a:spcBef>
                <a:spcPts val="300"/>
              </a:spcBef>
              <a:buFont typeface="+mj-lt"/>
              <a:buAutoNum type="arabicPeriod"/>
            </a:pPr>
            <a:r>
              <a:rPr lang="en-US" sz="2200" dirty="0"/>
              <a:t>How is humility greater than riches and </a:t>
            </a:r>
            <a:r>
              <a:rPr lang="en-US" sz="2200" i="1" dirty="0">
                <a:solidFill>
                  <a:schemeClr val="accent1"/>
                </a:solidFill>
              </a:rPr>
              <a:t>“spoil”</a:t>
            </a:r>
            <a:r>
              <a:rPr lang="en-US" sz="2200" dirty="0"/>
              <a:t> (</a:t>
            </a:r>
            <a:r>
              <a:rPr lang="en-US" sz="2200" b="1" dirty="0">
                <a:solidFill>
                  <a:schemeClr val="accent1"/>
                </a:solidFill>
              </a:rPr>
              <a:t>16:19</a:t>
            </a:r>
            <a:r>
              <a:rPr lang="en-US" sz="2200" dirty="0"/>
              <a:t>)?</a:t>
            </a:r>
          </a:p>
          <a:p>
            <a:pPr>
              <a:spcBef>
                <a:spcPts val="300"/>
              </a:spcBef>
            </a:pPr>
            <a:r>
              <a:rPr lang="en-US" altLang="en-US" sz="2200" dirty="0">
                <a:solidFill>
                  <a:schemeClr val="tx1">
                    <a:lumMod val="75000"/>
                    <a:lumOff val="25000"/>
                  </a:schemeClr>
                </a:solidFill>
              </a:rPr>
              <a:t>Humility enables one to learn, especially from others, even if their words are not the most gracious.</a:t>
            </a:r>
          </a:p>
          <a:p>
            <a:pPr>
              <a:spcBef>
                <a:spcPts val="300"/>
              </a:spcBef>
            </a:pPr>
            <a:r>
              <a:rPr lang="en-US" altLang="en-US" sz="2200" dirty="0">
                <a:solidFill>
                  <a:schemeClr val="tx1">
                    <a:lumMod val="75000"/>
                    <a:lumOff val="25000"/>
                  </a:schemeClr>
                </a:solidFill>
              </a:rPr>
              <a:t>Humility implies </a:t>
            </a:r>
            <a:r>
              <a:rPr lang="en-US" altLang="en-US" sz="2200" b="1" i="1" dirty="0" err="1">
                <a:solidFill>
                  <a:schemeClr val="tx1">
                    <a:lumMod val="75000"/>
                    <a:lumOff val="25000"/>
                  </a:schemeClr>
                </a:solidFill>
              </a:rPr>
              <a:t>teachability</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Pride prevents one from learning and changing, which implies inevitable doom.</a:t>
            </a:r>
          </a:p>
          <a:p>
            <a:pPr>
              <a:spcBef>
                <a:spcPts val="300"/>
              </a:spcBef>
            </a:pPr>
            <a:r>
              <a:rPr lang="en-US" altLang="en-US" sz="2200" dirty="0">
                <a:solidFill>
                  <a:schemeClr val="tx1">
                    <a:lumMod val="75000"/>
                    <a:lumOff val="25000"/>
                  </a:schemeClr>
                </a:solidFill>
              </a:rPr>
              <a:t>If one cannot avoid doom in this life or the next, what good are all the riches in the world (</a:t>
            </a:r>
            <a:r>
              <a:rPr lang="en-US" altLang="en-US" sz="2200" b="1" dirty="0">
                <a:solidFill>
                  <a:schemeClr val="accent1"/>
                </a:solidFill>
              </a:rPr>
              <a:t>Matthew 16:26</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979329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2"/>
                                        </p:tgtEl>
                                        <p:attrNameLst>
                                          <p:attrName>style.visibility</p:attrName>
                                        </p:attrNameLst>
                                      </p:cBhvr>
                                      <p:to>
                                        <p:strVal val="visible"/>
                                      </p:to>
                                    </p:set>
                                    <p:animEffect transition="in" filter="fade">
                                      <p:cBhvr>
                                        <p:cTn id="32" dur="500"/>
                                        <p:tgtEl>
                                          <p:spTgt spid="1024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Fruits of Pride, Humility</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2"/>
            </a:pPr>
            <a:r>
              <a:rPr lang="en-US" sz="2200" dirty="0"/>
              <a:t>Contrast the fruits of pride versus humility (</a:t>
            </a:r>
            <a:r>
              <a:rPr lang="en-US" sz="2200" b="1" dirty="0">
                <a:solidFill>
                  <a:schemeClr val="accent1"/>
                </a:solidFill>
              </a:rPr>
              <a:t>11:2; 13:10; 15:25; 16:18; 18:12; 21:4; 22:4; 25:6-7; 28:13, 25</a:t>
            </a:r>
            <a:r>
              <a:rPr lang="en-US" sz="2200" dirty="0"/>
              <a:t>)?  How do these two attitudes produce these results?</a:t>
            </a:r>
          </a:p>
          <a:p>
            <a:pPr marL="0" indent="0">
              <a:spcBef>
                <a:spcPts val="300"/>
              </a:spcBef>
              <a:buNone/>
            </a:pPr>
            <a:r>
              <a:rPr lang="en-US" sz="2200" i="1" dirty="0">
                <a:solidFill>
                  <a:schemeClr val="accent1"/>
                </a:solidFill>
              </a:rPr>
              <a:t>By </a:t>
            </a:r>
            <a:r>
              <a:rPr lang="en-US" sz="2200" b="1" i="1" dirty="0">
                <a:solidFill>
                  <a:schemeClr val="accent1"/>
                </a:solidFill>
              </a:rPr>
              <a:t>pride comes </a:t>
            </a:r>
            <a:r>
              <a:rPr lang="en-US" sz="2200" b="1" i="1" u="sng" dirty="0">
                <a:solidFill>
                  <a:schemeClr val="accent1"/>
                </a:solidFill>
              </a:rPr>
              <a:t>nothing but strife</a:t>
            </a:r>
            <a:r>
              <a:rPr lang="en-US" sz="2200" i="1" dirty="0">
                <a:solidFill>
                  <a:schemeClr val="accent1"/>
                </a:solidFill>
              </a:rPr>
              <a:t>, But with the well-advised is wisdom. </a:t>
            </a:r>
            <a:r>
              <a:rPr lang="en-US" sz="2200" dirty="0"/>
              <a:t>(</a:t>
            </a:r>
            <a:r>
              <a:rPr lang="en-US" sz="2200" b="1" dirty="0">
                <a:solidFill>
                  <a:schemeClr val="accent1"/>
                </a:solidFill>
              </a:rPr>
              <a:t>13:10</a:t>
            </a:r>
            <a:r>
              <a:rPr lang="en-US" sz="2200" dirty="0"/>
              <a:t>)</a:t>
            </a:r>
          </a:p>
          <a:p>
            <a:pPr marL="0" indent="0">
              <a:spcBef>
                <a:spcPts val="300"/>
              </a:spcBef>
              <a:buNone/>
            </a:pPr>
            <a:r>
              <a:rPr lang="en-US" sz="2200" i="1" dirty="0">
                <a:solidFill>
                  <a:schemeClr val="accent1"/>
                </a:solidFill>
              </a:rPr>
              <a:t>He who is of a </a:t>
            </a:r>
            <a:r>
              <a:rPr lang="en-US" sz="2200" b="1" i="1" dirty="0">
                <a:solidFill>
                  <a:schemeClr val="accent1"/>
                </a:solidFill>
              </a:rPr>
              <a:t>proud heart </a:t>
            </a:r>
            <a:r>
              <a:rPr lang="en-US" sz="2200" b="1" i="1" u="sng" dirty="0">
                <a:solidFill>
                  <a:schemeClr val="accent1"/>
                </a:solidFill>
              </a:rPr>
              <a:t>stirs up strife</a:t>
            </a:r>
            <a:r>
              <a:rPr lang="en-US" sz="2200" i="1" dirty="0">
                <a:solidFill>
                  <a:schemeClr val="accent1"/>
                </a:solidFill>
              </a:rPr>
              <a:t>, But he who </a:t>
            </a:r>
            <a:r>
              <a:rPr lang="en-US" sz="2200" b="1" i="1" dirty="0">
                <a:solidFill>
                  <a:schemeClr val="accent1"/>
                </a:solidFill>
              </a:rPr>
              <a:t>trusts in the LORD will be </a:t>
            </a:r>
            <a:r>
              <a:rPr lang="en-US" sz="2200" b="1" i="1" u="sng" dirty="0">
                <a:solidFill>
                  <a:schemeClr val="accent1"/>
                </a:solidFill>
              </a:rPr>
              <a:t>prospered</a:t>
            </a:r>
            <a:r>
              <a:rPr lang="en-US" sz="2200" i="1" dirty="0">
                <a:solidFill>
                  <a:schemeClr val="accent1"/>
                </a:solidFill>
              </a:rPr>
              <a:t>. </a:t>
            </a:r>
            <a:r>
              <a:rPr lang="en-US" sz="2200" dirty="0"/>
              <a:t>(</a:t>
            </a:r>
            <a:r>
              <a:rPr lang="en-US" sz="2200" b="1" dirty="0">
                <a:solidFill>
                  <a:schemeClr val="accent1"/>
                </a:solidFill>
              </a:rPr>
              <a:t>28:25</a:t>
            </a:r>
            <a:r>
              <a:rPr lang="en-US" sz="2200" dirty="0"/>
              <a:t>)</a:t>
            </a:r>
          </a:p>
          <a:p>
            <a:pPr>
              <a:spcBef>
                <a:spcPts val="300"/>
              </a:spcBef>
            </a:pPr>
            <a:r>
              <a:rPr lang="en-US" altLang="en-US" sz="2200" dirty="0">
                <a:solidFill>
                  <a:schemeClr val="tx1">
                    <a:lumMod val="75000"/>
                    <a:lumOff val="25000"/>
                  </a:schemeClr>
                </a:solidFill>
              </a:rPr>
              <a:t>The pride are never wrong, always the victim, and entirely inflexible; therefore, conflict is inevitable – only a matter of time.</a:t>
            </a:r>
          </a:p>
        </p:txBody>
      </p:sp>
    </p:spTree>
    <p:extLst>
      <p:ext uri="{BB962C8B-B14F-4D97-AF65-F5344CB8AC3E}">
        <p14:creationId xmlns:p14="http://schemas.microsoft.com/office/powerpoint/2010/main" val="2332059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Text &amp; Class Introduction</a:t>
            </a:r>
          </a:p>
        </p:txBody>
      </p:sp>
    </p:spTree>
    <p:extLst>
      <p:ext uri="{BB962C8B-B14F-4D97-AF65-F5344CB8AC3E}">
        <p14:creationId xmlns:p14="http://schemas.microsoft.com/office/powerpoint/2010/main" val="1082910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Wisdom Rejected</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i="1" dirty="0">
                <a:solidFill>
                  <a:schemeClr val="accent1"/>
                </a:solidFill>
              </a:rPr>
              <a:t>How long, </a:t>
            </a:r>
            <a:r>
              <a:rPr lang="en-US" sz="2200" b="1" i="1" dirty="0">
                <a:solidFill>
                  <a:schemeClr val="accent1"/>
                </a:solidFill>
              </a:rPr>
              <a:t>you simple ones, will you </a:t>
            </a:r>
            <a:r>
              <a:rPr lang="en-US" sz="2200" b="1" i="1" u="sng" dirty="0">
                <a:solidFill>
                  <a:schemeClr val="accent1"/>
                </a:solidFill>
              </a:rPr>
              <a:t>love simplicity</a:t>
            </a:r>
            <a:r>
              <a:rPr lang="en-US" sz="2200" i="1" dirty="0">
                <a:solidFill>
                  <a:schemeClr val="accent1"/>
                </a:solidFill>
              </a:rPr>
              <a:t>? For </a:t>
            </a:r>
            <a:r>
              <a:rPr lang="en-US" sz="2200" b="1" i="1" dirty="0">
                <a:solidFill>
                  <a:schemeClr val="accent1"/>
                </a:solidFill>
              </a:rPr>
              <a:t>scorners </a:t>
            </a:r>
            <a:r>
              <a:rPr lang="en-US" sz="2200" b="1" i="1" u="sng" dirty="0">
                <a:solidFill>
                  <a:schemeClr val="accent1"/>
                </a:solidFill>
              </a:rPr>
              <a:t>delight</a:t>
            </a:r>
            <a:r>
              <a:rPr lang="en-US" sz="2200" b="1" i="1" dirty="0">
                <a:solidFill>
                  <a:schemeClr val="accent1"/>
                </a:solidFill>
              </a:rPr>
              <a:t> in their scorning, And fools </a:t>
            </a:r>
            <a:r>
              <a:rPr lang="en-US" sz="2200" b="1" i="1" u="sng" dirty="0">
                <a:solidFill>
                  <a:schemeClr val="accent1"/>
                </a:solidFill>
              </a:rPr>
              <a:t>hate knowledge</a:t>
            </a:r>
            <a:r>
              <a:rPr lang="en-US" sz="2200" i="1" dirty="0">
                <a:solidFill>
                  <a:schemeClr val="accent1"/>
                </a:solidFill>
              </a:rPr>
              <a:t>.  Turn at my rebuke; Surely I will pour out my spirit on you; I will make my words known to you.  Because </a:t>
            </a:r>
            <a:r>
              <a:rPr lang="en-US" sz="2200" b="1" i="1" dirty="0">
                <a:solidFill>
                  <a:schemeClr val="accent1"/>
                </a:solidFill>
              </a:rPr>
              <a:t>I have called and you </a:t>
            </a:r>
            <a:r>
              <a:rPr lang="en-US" sz="2200" b="1" i="1" u="sng" dirty="0">
                <a:solidFill>
                  <a:schemeClr val="accent1"/>
                </a:solidFill>
              </a:rPr>
              <a:t>refused</a:t>
            </a:r>
            <a:r>
              <a:rPr lang="en-US" sz="2200" b="1" i="1" dirty="0">
                <a:solidFill>
                  <a:schemeClr val="accent1"/>
                </a:solidFill>
              </a:rPr>
              <a:t>, I have stretched out my hand and </a:t>
            </a:r>
            <a:r>
              <a:rPr lang="en-US" sz="2200" b="1" i="1" u="sng" dirty="0">
                <a:solidFill>
                  <a:schemeClr val="accent1"/>
                </a:solidFill>
              </a:rPr>
              <a:t>no one regarded</a:t>
            </a:r>
            <a:r>
              <a:rPr lang="en-US" sz="2200" b="1" i="1" dirty="0">
                <a:solidFill>
                  <a:schemeClr val="accent1"/>
                </a:solidFill>
              </a:rPr>
              <a:t>, Because you </a:t>
            </a:r>
            <a:r>
              <a:rPr lang="en-US" sz="2200" b="1" i="1" u="sng" dirty="0">
                <a:solidFill>
                  <a:schemeClr val="accent1"/>
                </a:solidFill>
              </a:rPr>
              <a:t>disdained</a:t>
            </a:r>
            <a:r>
              <a:rPr lang="en-US" sz="2200" b="1" i="1" dirty="0">
                <a:solidFill>
                  <a:schemeClr val="accent1"/>
                </a:solidFill>
              </a:rPr>
              <a:t> all my counsel, And would </a:t>
            </a:r>
            <a:r>
              <a:rPr lang="en-US" sz="2200" b="1" i="1" u="sng" dirty="0">
                <a:solidFill>
                  <a:schemeClr val="accent1"/>
                </a:solidFill>
              </a:rPr>
              <a:t>have none</a:t>
            </a:r>
            <a:r>
              <a:rPr lang="en-US" sz="2200" b="1" i="1" dirty="0">
                <a:solidFill>
                  <a:schemeClr val="accent1"/>
                </a:solidFill>
              </a:rPr>
              <a:t> of my rebuke</a:t>
            </a:r>
            <a:r>
              <a:rPr lang="en-US" sz="2200" i="1" dirty="0">
                <a:solidFill>
                  <a:schemeClr val="accent1"/>
                </a:solidFill>
              </a:rPr>
              <a:t>, I also will laugh at your calamity; I will mock when your terror comes, When your terror comes like a storm, And your destruction comes like a whirlwind, When distress and anguish come upon you.  Then they will call on me, but I will not answer; They will seek me diligently, but they will not find me.  </a:t>
            </a:r>
            <a:r>
              <a:rPr lang="en-US" sz="2200" b="1" i="1" dirty="0">
                <a:solidFill>
                  <a:schemeClr val="accent1"/>
                </a:solidFill>
              </a:rPr>
              <a:t>Because they </a:t>
            </a:r>
            <a:r>
              <a:rPr lang="en-US" sz="2200" b="1" i="1" u="sng" dirty="0">
                <a:solidFill>
                  <a:schemeClr val="accent1"/>
                </a:solidFill>
              </a:rPr>
              <a:t>hated</a:t>
            </a:r>
            <a:r>
              <a:rPr lang="en-US" sz="2200" b="1" i="1" dirty="0">
                <a:solidFill>
                  <a:schemeClr val="accent1"/>
                </a:solidFill>
              </a:rPr>
              <a:t> knowledge And </a:t>
            </a:r>
            <a:r>
              <a:rPr lang="en-US" sz="2200" b="1" i="1" u="sng" dirty="0">
                <a:solidFill>
                  <a:schemeClr val="accent1"/>
                </a:solidFill>
              </a:rPr>
              <a:t>did not choose</a:t>
            </a:r>
            <a:r>
              <a:rPr lang="en-US" sz="2200" b="1" i="1" dirty="0">
                <a:solidFill>
                  <a:schemeClr val="accent1"/>
                </a:solidFill>
              </a:rPr>
              <a:t> the fear of the LORD, They would </a:t>
            </a:r>
            <a:r>
              <a:rPr lang="en-US" sz="2200" b="1" i="1" u="sng" dirty="0">
                <a:solidFill>
                  <a:schemeClr val="accent1"/>
                </a:solidFill>
              </a:rPr>
              <a:t>have none</a:t>
            </a:r>
            <a:r>
              <a:rPr lang="en-US" sz="2200" b="1" i="1" dirty="0">
                <a:solidFill>
                  <a:schemeClr val="accent1"/>
                </a:solidFill>
              </a:rPr>
              <a:t> of my counsel And </a:t>
            </a:r>
            <a:r>
              <a:rPr lang="en-US" sz="2200" b="1" i="1" u="sng" dirty="0">
                <a:solidFill>
                  <a:schemeClr val="accent1"/>
                </a:solidFill>
              </a:rPr>
              <a:t>despised</a:t>
            </a:r>
            <a:r>
              <a:rPr lang="en-US" sz="2200" b="1" i="1" dirty="0">
                <a:solidFill>
                  <a:schemeClr val="accent1"/>
                </a:solidFill>
              </a:rPr>
              <a:t> my every rebuke</a:t>
            </a:r>
            <a:r>
              <a:rPr lang="en-US" sz="2200" i="1" dirty="0">
                <a:solidFill>
                  <a:schemeClr val="accent1"/>
                </a:solidFill>
              </a:rPr>
              <a:t>. </a:t>
            </a:r>
            <a:r>
              <a:rPr lang="en-US" sz="2200" dirty="0"/>
              <a:t>(</a:t>
            </a:r>
            <a:r>
              <a:rPr lang="en-US" sz="2200" b="1" dirty="0">
                <a:solidFill>
                  <a:schemeClr val="accent1"/>
                </a:solidFill>
              </a:rPr>
              <a:t>1:22-30</a:t>
            </a:r>
            <a:r>
              <a:rPr lang="en-US" sz="2200" dirty="0"/>
              <a:t>)</a:t>
            </a:r>
            <a:endParaRPr lang="en-US" altLang="en-US" sz="2200" dirty="0"/>
          </a:p>
        </p:txBody>
      </p:sp>
    </p:spTree>
    <p:extLst>
      <p:ext uri="{BB962C8B-B14F-4D97-AF65-F5344CB8AC3E}">
        <p14:creationId xmlns:p14="http://schemas.microsoft.com/office/powerpoint/2010/main" val="1812529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Fruits of Pride, Humility</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2"/>
            </a:pPr>
            <a:r>
              <a:rPr lang="en-US" sz="2200" dirty="0"/>
              <a:t>Contrast the fruits of pride versus humility (</a:t>
            </a:r>
            <a:r>
              <a:rPr lang="en-US" sz="2200" b="1" dirty="0">
                <a:solidFill>
                  <a:schemeClr val="accent1"/>
                </a:solidFill>
              </a:rPr>
              <a:t>11:2; 13:10; 15:25; 16:18; 18:12; 21:4; 22:4; 25:6-7; 28:13, 25</a:t>
            </a:r>
            <a:r>
              <a:rPr lang="en-US" sz="2200" dirty="0"/>
              <a:t>)?  How do these two attitudes produce these results?</a:t>
            </a:r>
          </a:p>
          <a:p>
            <a:pPr marL="0" indent="0">
              <a:spcBef>
                <a:spcPts val="300"/>
              </a:spcBef>
              <a:buNone/>
            </a:pPr>
            <a:r>
              <a:rPr lang="en-US" sz="2200" b="1" i="1" dirty="0">
                <a:solidFill>
                  <a:schemeClr val="accent1"/>
                </a:solidFill>
              </a:rPr>
              <a:t>Before </a:t>
            </a:r>
            <a:r>
              <a:rPr lang="en-US" sz="2200" b="1" i="1" u="sng" dirty="0">
                <a:solidFill>
                  <a:schemeClr val="accent1"/>
                </a:solidFill>
              </a:rPr>
              <a:t>destruction</a:t>
            </a:r>
            <a:r>
              <a:rPr lang="en-US" sz="2200" b="1" i="1" dirty="0">
                <a:solidFill>
                  <a:schemeClr val="accent1"/>
                </a:solidFill>
              </a:rPr>
              <a:t> the heart of a man is </a:t>
            </a:r>
            <a:r>
              <a:rPr lang="en-US" sz="2200" b="1" i="1" u="sng" dirty="0">
                <a:solidFill>
                  <a:schemeClr val="accent1"/>
                </a:solidFill>
              </a:rPr>
              <a:t>haughty</a:t>
            </a:r>
            <a:r>
              <a:rPr lang="en-US" sz="2200" i="1" dirty="0">
                <a:solidFill>
                  <a:schemeClr val="accent1"/>
                </a:solidFill>
              </a:rPr>
              <a:t>, And before </a:t>
            </a:r>
            <a:r>
              <a:rPr lang="en-US" sz="2200" b="1" i="1" u="sng" dirty="0">
                <a:solidFill>
                  <a:schemeClr val="accent1"/>
                </a:solidFill>
              </a:rPr>
              <a:t>honor</a:t>
            </a:r>
            <a:r>
              <a:rPr lang="en-US" sz="2200" b="1" i="1" dirty="0">
                <a:solidFill>
                  <a:schemeClr val="accent1"/>
                </a:solidFill>
              </a:rPr>
              <a:t> is </a:t>
            </a:r>
            <a:r>
              <a:rPr lang="en-US" sz="2200" b="1" i="1" u="sng" dirty="0">
                <a:solidFill>
                  <a:schemeClr val="accent1"/>
                </a:solidFill>
              </a:rPr>
              <a:t>humility</a:t>
            </a:r>
            <a:r>
              <a:rPr lang="en-US" sz="2200" i="1" dirty="0">
                <a:solidFill>
                  <a:schemeClr val="accent1"/>
                </a:solidFill>
              </a:rPr>
              <a:t>. </a:t>
            </a:r>
            <a:r>
              <a:rPr lang="en-US" sz="2200" dirty="0"/>
              <a:t>(</a:t>
            </a:r>
            <a:r>
              <a:rPr lang="en-US" sz="2200" b="1" dirty="0">
                <a:solidFill>
                  <a:schemeClr val="accent1"/>
                </a:solidFill>
              </a:rPr>
              <a:t>18:12</a:t>
            </a:r>
            <a:r>
              <a:rPr lang="en-US" sz="2200" dirty="0"/>
              <a:t>)</a:t>
            </a:r>
          </a:p>
          <a:p>
            <a:pPr marL="0" indent="0">
              <a:spcBef>
                <a:spcPts val="300"/>
              </a:spcBef>
              <a:buNone/>
            </a:pPr>
            <a:r>
              <a:rPr lang="en-US" sz="2200" b="1" i="1" dirty="0">
                <a:solidFill>
                  <a:schemeClr val="accent1"/>
                </a:solidFill>
              </a:rPr>
              <a:t>Pride goes before destruction</a:t>
            </a:r>
            <a:r>
              <a:rPr lang="en-US" sz="2200" i="1" dirty="0">
                <a:solidFill>
                  <a:schemeClr val="accent1"/>
                </a:solidFill>
              </a:rPr>
              <a:t>, And a haughty spirit before a fall. </a:t>
            </a:r>
            <a:r>
              <a:rPr lang="en-US" sz="2200" dirty="0"/>
              <a:t>(</a:t>
            </a:r>
            <a:r>
              <a:rPr lang="en-US" sz="2200" b="1" dirty="0">
                <a:solidFill>
                  <a:schemeClr val="accent1"/>
                </a:solidFill>
              </a:rPr>
              <a:t>16:18</a:t>
            </a:r>
            <a:r>
              <a:rPr lang="en-US" sz="2200" dirty="0"/>
              <a:t>)</a:t>
            </a:r>
          </a:p>
          <a:p>
            <a:pPr>
              <a:spcBef>
                <a:spcPts val="300"/>
              </a:spcBef>
            </a:pPr>
            <a:r>
              <a:rPr lang="en-US" sz="2200" dirty="0">
                <a:solidFill>
                  <a:schemeClr val="tx1">
                    <a:lumMod val="75000"/>
                    <a:lumOff val="25000"/>
                  </a:schemeClr>
                </a:solidFill>
              </a:rPr>
              <a:t>For the same reasons, conflict with his fellow men or the world will eventually overpower and destroy the proud.</a:t>
            </a:r>
          </a:p>
          <a:p>
            <a:pPr>
              <a:spcBef>
                <a:spcPts val="300"/>
              </a:spcBef>
            </a:pPr>
            <a:r>
              <a:rPr lang="en-US" sz="2200" dirty="0">
                <a:solidFill>
                  <a:schemeClr val="tx1">
                    <a:lumMod val="75000"/>
                    <a:lumOff val="25000"/>
                  </a:schemeClr>
                </a:solidFill>
              </a:rPr>
              <a:t>However, the humble inevitably learn, grow, prosper and are honored for it.</a:t>
            </a:r>
            <a:endParaRPr lang="en-US" sz="2200" dirty="0"/>
          </a:p>
          <a:p>
            <a:pPr marL="0" lvl="0" indent="0">
              <a:spcBef>
                <a:spcPts val="300"/>
              </a:spcBef>
              <a:buNone/>
            </a:pPr>
            <a:r>
              <a:rPr lang="en-US" sz="2200" i="1" dirty="0">
                <a:solidFill>
                  <a:schemeClr val="accent1"/>
                </a:solidFill>
              </a:rPr>
              <a:t>When </a:t>
            </a:r>
            <a:r>
              <a:rPr lang="en-US" sz="2200" b="1" i="1" u="sng" dirty="0">
                <a:solidFill>
                  <a:schemeClr val="accent1"/>
                </a:solidFill>
              </a:rPr>
              <a:t>pride</a:t>
            </a:r>
            <a:r>
              <a:rPr lang="en-US" sz="2200" b="1" i="1" dirty="0">
                <a:solidFill>
                  <a:schemeClr val="accent1"/>
                </a:solidFill>
              </a:rPr>
              <a:t> comes, then comes shame</a:t>
            </a:r>
            <a:r>
              <a:rPr lang="en-US" sz="2200" i="1" dirty="0">
                <a:solidFill>
                  <a:schemeClr val="accent1"/>
                </a:solidFill>
              </a:rPr>
              <a:t>; But with the </a:t>
            </a:r>
            <a:r>
              <a:rPr lang="en-US" sz="2200" b="1" i="1" u="sng" dirty="0">
                <a:solidFill>
                  <a:schemeClr val="accent1"/>
                </a:solidFill>
              </a:rPr>
              <a:t>humble</a:t>
            </a:r>
            <a:r>
              <a:rPr lang="en-US" sz="2200" i="1" dirty="0">
                <a:solidFill>
                  <a:schemeClr val="accent1"/>
                </a:solidFill>
              </a:rPr>
              <a:t> is </a:t>
            </a:r>
            <a:r>
              <a:rPr lang="en-US" sz="2200" b="1" i="1" dirty="0">
                <a:solidFill>
                  <a:schemeClr val="accent1"/>
                </a:solidFill>
              </a:rPr>
              <a:t>wisdom</a:t>
            </a:r>
            <a:r>
              <a:rPr lang="en-US" sz="2200" i="1" dirty="0">
                <a:solidFill>
                  <a:schemeClr val="accent1"/>
                </a:solidFill>
              </a:rPr>
              <a:t>. </a:t>
            </a:r>
            <a:r>
              <a:rPr lang="en-US" sz="2200" dirty="0"/>
              <a:t>(</a:t>
            </a:r>
            <a:r>
              <a:rPr lang="en-US" sz="2200" b="1" dirty="0">
                <a:solidFill>
                  <a:schemeClr val="accent1"/>
                </a:solidFill>
              </a:rPr>
              <a:t>11:2</a:t>
            </a:r>
            <a:r>
              <a:rPr lang="en-US" sz="2200" dirty="0"/>
              <a:t>)</a:t>
            </a:r>
          </a:p>
          <a:p>
            <a:pPr>
              <a:spcBef>
                <a:spcPts val="300"/>
              </a:spcBef>
            </a:pPr>
            <a:r>
              <a:rPr lang="en-US" altLang="en-US" sz="2200" dirty="0">
                <a:solidFill>
                  <a:schemeClr val="tx1">
                    <a:lumMod val="75000"/>
                    <a:lumOff val="25000"/>
                  </a:schemeClr>
                </a:solidFill>
              </a:rPr>
              <a:t>Shame naturally follows the failure, destruction following pride.</a:t>
            </a:r>
          </a:p>
        </p:txBody>
      </p:sp>
    </p:spTree>
    <p:extLst>
      <p:ext uri="{BB962C8B-B14F-4D97-AF65-F5344CB8AC3E}">
        <p14:creationId xmlns:p14="http://schemas.microsoft.com/office/powerpoint/2010/main" val="2712444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219">
                                            <p:txEl>
                                              <p:pRg st="4" end="4"/>
                                            </p:txEl>
                                          </p:spTgt>
                                        </p:tgtEl>
                                        <p:attrNameLst>
                                          <p:attrName>style.visibility</p:attrName>
                                        </p:attrNameLst>
                                      </p:cBhvr>
                                      <p:to>
                                        <p:strVal val="visible"/>
                                      </p:to>
                                    </p:set>
                                    <p:animEffect transition="in" filter="fade">
                                      <p:cBhvr>
                                        <p:cTn id="20" dur="500"/>
                                        <p:tgtEl>
                                          <p:spTgt spid="921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19">
                                            <p:txEl>
                                              <p:pRg st="5" end="5"/>
                                            </p:txEl>
                                          </p:spTgt>
                                        </p:tgtEl>
                                        <p:attrNameLst>
                                          <p:attrName>style.visibility</p:attrName>
                                        </p:attrNameLst>
                                      </p:cBhvr>
                                      <p:to>
                                        <p:strVal val="visible"/>
                                      </p:to>
                                    </p:set>
                                    <p:animEffect transition="in" filter="fade">
                                      <p:cBhvr>
                                        <p:cTn id="25" dur="500"/>
                                        <p:tgtEl>
                                          <p:spTgt spid="921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19">
                                            <p:txEl>
                                              <p:pRg st="6" end="6"/>
                                            </p:txEl>
                                          </p:spTgt>
                                        </p:tgtEl>
                                        <p:attrNameLst>
                                          <p:attrName>style.visibility</p:attrName>
                                        </p:attrNameLst>
                                      </p:cBhvr>
                                      <p:to>
                                        <p:strVal val="visible"/>
                                      </p:to>
                                    </p:set>
                                    <p:animEffect transition="in" filter="fade">
                                      <p:cBhvr>
                                        <p:cTn id="30"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Fruits of Pride, Humility</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2"/>
            </a:pPr>
            <a:r>
              <a:rPr lang="en-US" sz="2200" dirty="0"/>
              <a:t>Contrast the fruits of pride versus humility (</a:t>
            </a:r>
            <a:r>
              <a:rPr lang="en-US" sz="2200" b="1" dirty="0">
                <a:solidFill>
                  <a:schemeClr val="accent1"/>
                </a:solidFill>
              </a:rPr>
              <a:t>11:2; 13:10; 15:25; 16:18; 18:12; 21:4; 22:4; 25:6-7; 28:13, 25</a:t>
            </a:r>
            <a:r>
              <a:rPr lang="en-US" sz="2200" dirty="0"/>
              <a:t>)?  How do these two attitudes produce these results?</a:t>
            </a:r>
          </a:p>
          <a:p>
            <a:pPr marL="0" indent="0">
              <a:spcBef>
                <a:spcPts val="300"/>
              </a:spcBef>
              <a:buNone/>
            </a:pPr>
            <a:r>
              <a:rPr lang="en-US" sz="2200" i="1" dirty="0">
                <a:solidFill>
                  <a:schemeClr val="accent1"/>
                </a:solidFill>
              </a:rPr>
              <a:t>Do </a:t>
            </a:r>
            <a:r>
              <a:rPr lang="en-US" sz="2200" b="1" i="1" dirty="0">
                <a:solidFill>
                  <a:schemeClr val="accent1"/>
                </a:solidFill>
              </a:rPr>
              <a:t>not exalt yourself </a:t>
            </a:r>
            <a:r>
              <a:rPr lang="en-US" sz="2200" i="1" dirty="0">
                <a:solidFill>
                  <a:schemeClr val="accent1"/>
                </a:solidFill>
              </a:rPr>
              <a:t>in the presence of the king, And do </a:t>
            </a:r>
            <a:r>
              <a:rPr lang="en-US" sz="2200" b="1" i="1" dirty="0">
                <a:solidFill>
                  <a:schemeClr val="accent1"/>
                </a:solidFill>
              </a:rPr>
              <a:t>not stand in the place of the great</a:t>
            </a:r>
            <a:r>
              <a:rPr lang="en-US" sz="2200" i="1" dirty="0">
                <a:solidFill>
                  <a:schemeClr val="accent1"/>
                </a:solidFill>
              </a:rPr>
              <a:t>; For it is better that he say to you, “Come up here,” Than that you should </a:t>
            </a:r>
            <a:r>
              <a:rPr lang="en-US" sz="2200" b="1" i="1" dirty="0">
                <a:solidFill>
                  <a:schemeClr val="accent1"/>
                </a:solidFill>
              </a:rPr>
              <a:t>be put lower in the presence of the prince</a:t>
            </a:r>
            <a:r>
              <a:rPr lang="en-US" sz="2200" i="1" dirty="0">
                <a:solidFill>
                  <a:schemeClr val="accent1"/>
                </a:solidFill>
              </a:rPr>
              <a:t>, Whom your eyes have seen. </a:t>
            </a:r>
            <a:r>
              <a:rPr lang="en-US" sz="2200" dirty="0"/>
              <a:t>(</a:t>
            </a:r>
            <a:r>
              <a:rPr lang="en-US" sz="2200" b="1" dirty="0">
                <a:solidFill>
                  <a:schemeClr val="accent1"/>
                </a:solidFill>
              </a:rPr>
              <a:t>25:6-7</a:t>
            </a:r>
            <a:r>
              <a:rPr lang="en-US" sz="2200" dirty="0"/>
              <a:t>)</a:t>
            </a:r>
          </a:p>
          <a:p>
            <a:pPr>
              <a:spcBef>
                <a:spcPts val="300"/>
              </a:spcBef>
            </a:pPr>
            <a:r>
              <a:rPr lang="en-US" sz="2200" dirty="0">
                <a:solidFill>
                  <a:schemeClr val="tx1">
                    <a:lumMod val="75000"/>
                    <a:lumOff val="25000"/>
                  </a:schemeClr>
                </a:solidFill>
              </a:rPr>
              <a:t>Like the Pharisees jockeying for the position of </a:t>
            </a:r>
            <a:r>
              <a:rPr lang="en-US" sz="2200" i="1" dirty="0">
                <a:solidFill>
                  <a:schemeClr val="accent1"/>
                </a:solidFill>
              </a:rPr>
              <a:t>“best seats”</a:t>
            </a:r>
            <a:r>
              <a:rPr lang="en-US" sz="2200" dirty="0">
                <a:solidFill>
                  <a:schemeClr val="tx1">
                    <a:lumMod val="75000"/>
                    <a:lumOff val="25000"/>
                  </a:schemeClr>
                </a:solidFill>
              </a:rPr>
              <a:t> at the feasts (</a:t>
            </a:r>
            <a:r>
              <a:rPr lang="en-US" sz="2200" b="1" dirty="0">
                <a:solidFill>
                  <a:schemeClr val="accent1"/>
                </a:solidFill>
              </a:rPr>
              <a:t>Luke 14:7-11; Matthew 23:5-6; Mark 12:38-40</a:t>
            </a:r>
            <a:r>
              <a:rPr lang="en-US" sz="2200" dirty="0">
                <a:solidFill>
                  <a:schemeClr val="tx1">
                    <a:lumMod val="75000"/>
                    <a:lumOff val="25000"/>
                  </a:schemeClr>
                </a:solidFill>
              </a:rPr>
              <a:t>), we may exalt ourselves, only to be humiliated.  Better to be humble then exalted.</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1761509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Fruits of Pride, Humility</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2"/>
            </a:pPr>
            <a:r>
              <a:rPr lang="en-US" sz="2200" dirty="0"/>
              <a:t>Contrast the fruits of pride versus humility (</a:t>
            </a:r>
            <a:r>
              <a:rPr lang="en-US" sz="2200" b="1" dirty="0">
                <a:solidFill>
                  <a:schemeClr val="accent1"/>
                </a:solidFill>
              </a:rPr>
              <a:t>11:2; 13:10; 15:25; 16:18; 18:12; 21:4; 22:4; 25:6-7; 28:13, 25</a:t>
            </a:r>
            <a:r>
              <a:rPr lang="en-US" sz="2200" dirty="0"/>
              <a:t>)?  How do these two attitudes produce these results?</a:t>
            </a:r>
          </a:p>
          <a:p>
            <a:pPr marL="0" indent="0">
              <a:spcBef>
                <a:spcPts val="300"/>
              </a:spcBef>
              <a:buNone/>
            </a:pPr>
            <a:r>
              <a:rPr lang="en-US" sz="2200" i="1" dirty="0">
                <a:solidFill>
                  <a:schemeClr val="accent1"/>
                </a:solidFill>
              </a:rPr>
              <a:t>A </a:t>
            </a:r>
            <a:r>
              <a:rPr lang="en-US" sz="2200" b="1" i="1" dirty="0">
                <a:solidFill>
                  <a:schemeClr val="accent1"/>
                </a:solidFill>
              </a:rPr>
              <a:t>haughty look</a:t>
            </a:r>
            <a:r>
              <a:rPr lang="en-US" sz="2200" i="1" dirty="0">
                <a:solidFill>
                  <a:schemeClr val="accent1"/>
                </a:solidFill>
              </a:rPr>
              <a:t>, a </a:t>
            </a:r>
            <a:r>
              <a:rPr lang="en-US" sz="2200" b="1" i="1" dirty="0">
                <a:solidFill>
                  <a:schemeClr val="accent1"/>
                </a:solidFill>
              </a:rPr>
              <a:t>proud heart</a:t>
            </a:r>
            <a:r>
              <a:rPr lang="en-US" sz="2200" i="1" dirty="0">
                <a:solidFill>
                  <a:schemeClr val="accent1"/>
                </a:solidFill>
              </a:rPr>
              <a:t>, And the plowing of the wicked </a:t>
            </a:r>
            <a:r>
              <a:rPr lang="en-US" sz="2200" b="1" i="1" dirty="0">
                <a:solidFill>
                  <a:schemeClr val="accent1"/>
                </a:solidFill>
              </a:rPr>
              <a:t>are </a:t>
            </a:r>
            <a:r>
              <a:rPr lang="en-US" sz="2200" b="1" i="1" u="sng" dirty="0">
                <a:solidFill>
                  <a:schemeClr val="accent1"/>
                </a:solidFill>
              </a:rPr>
              <a:t>sin</a:t>
            </a:r>
            <a:r>
              <a:rPr lang="en-US" sz="2200" i="1" dirty="0">
                <a:solidFill>
                  <a:schemeClr val="accent1"/>
                </a:solidFill>
              </a:rPr>
              <a:t>. </a:t>
            </a:r>
            <a:r>
              <a:rPr lang="en-US" sz="2200" dirty="0"/>
              <a:t>(</a:t>
            </a:r>
            <a:r>
              <a:rPr lang="en-US" sz="2200" b="1" dirty="0">
                <a:solidFill>
                  <a:schemeClr val="accent1"/>
                </a:solidFill>
              </a:rPr>
              <a:t>21:4</a:t>
            </a:r>
            <a:r>
              <a:rPr lang="en-US" sz="2200" dirty="0"/>
              <a:t>)</a:t>
            </a:r>
            <a:endParaRPr lang="en-US" sz="2200" i="1" dirty="0">
              <a:solidFill>
                <a:schemeClr val="accent1"/>
              </a:solidFill>
            </a:endParaRPr>
          </a:p>
          <a:p>
            <a:pPr marL="0" indent="0">
              <a:spcBef>
                <a:spcPts val="300"/>
              </a:spcBef>
              <a:buNone/>
            </a:pPr>
            <a:r>
              <a:rPr lang="en-US" sz="2200" i="1" dirty="0">
                <a:solidFill>
                  <a:schemeClr val="accent1"/>
                </a:solidFill>
              </a:rPr>
              <a:t>He who </a:t>
            </a:r>
            <a:r>
              <a:rPr lang="en-US" sz="2200" b="1" i="1" u="sng" dirty="0">
                <a:solidFill>
                  <a:schemeClr val="accent1"/>
                </a:solidFill>
              </a:rPr>
              <a:t>covers</a:t>
            </a:r>
            <a:r>
              <a:rPr lang="en-US" sz="2200" b="1" i="1" dirty="0">
                <a:solidFill>
                  <a:schemeClr val="accent1"/>
                </a:solidFill>
              </a:rPr>
              <a:t> his sins will not prosper</a:t>
            </a:r>
            <a:r>
              <a:rPr lang="en-US" sz="2200" i="1" dirty="0">
                <a:solidFill>
                  <a:schemeClr val="accent1"/>
                </a:solidFill>
              </a:rPr>
              <a:t>, But whoever </a:t>
            </a:r>
            <a:r>
              <a:rPr lang="en-US" sz="2200" b="1" i="1" u="sng" dirty="0">
                <a:solidFill>
                  <a:schemeClr val="accent1"/>
                </a:solidFill>
              </a:rPr>
              <a:t>confesses</a:t>
            </a:r>
            <a:r>
              <a:rPr lang="en-US" sz="2200" b="1" i="1" dirty="0">
                <a:solidFill>
                  <a:schemeClr val="accent1"/>
                </a:solidFill>
              </a:rPr>
              <a:t> and </a:t>
            </a:r>
            <a:r>
              <a:rPr lang="en-US" sz="2200" b="1" i="1" u="sng" dirty="0">
                <a:solidFill>
                  <a:schemeClr val="accent1"/>
                </a:solidFill>
              </a:rPr>
              <a:t>forsakes</a:t>
            </a:r>
            <a:r>
              <a:rPr lang="en-US" sz="2200" b="1" i="1" dirty="0">
                <a:solidFill>
                  <a:schemeClr val="accent1"/>
                </a:solidFill>
              </a:rPr>
              <a:t> them will have mercy</a:t>
            </a:r>
            <a:r>
              <a:rPr lang="en-US" sz="2200" i="1" dirty="0">
                <a:solidFill>
                  <a:schemeClr val="accent1"/>
                </a:solidFill>
              </a:rPr>
              <a:t>. </a:t>
            </a:r>
            <a:r>
              <a:rPr lang="en-US" sz="2200" dirty="0"/>
              <a:t>(</a:t>
            </a:r>
            <a:r>
              <a:rPr lang="en-US" sz="2200" b="1" dirty="0">
                <a:solidFill>
                  <a:schemeClr val="accent1"/>
                </a:solidFill>
              </a:rPr>
              <a:t>28:13</a:t>
            </a:r>
            <a:r>
              <a:rPr lang="en-US" sz="2200" dirty="0"/>
              <a:t>)</a:t>
            </a:r>
          </a:p>
          <a:p>
            <a:pPr>
              <a:spcBef>
                <a:spcPts val="300"/>
              </a:spcBef>
            </a:pPr>
            <a:r>
              <a:rPr lang="en-US" sz="2200" dirty="0">
                <a:solidFill>
                  <a:schemeClr val="tx1">
                    <a:lumMod val="75000"/>
                    <a:lumOff val="25000"/>
                  </a:schemeClr>
                </a:solidFill>
              </a:rPr>
              <a:t>Pride inevitably leads to sin.</a:t>
            </a:r>
          </a:p>
          <a:p>
            <a:pPr>
              <a:spcBef>
                <a:spcPts val="300"/>
              </a:spcBef>
            </a:pPr>
            <a:r>
              <a:rPr lang="en-US" sz="2200" dirty="0">
                <a:solidFill>
                  <a:schemeClr val="tx1">
                    <a:lumMod val="75000"/>
                    <a:lumOff val="25000"/>
                  </a:schemeClr>
                </a:solidFill>
              </a:rPr>
              <a:t>Only the humble are </a:t>
            </a:r>
            <a:r>
              <a:rPr lang="en-US" sz="2200" b="1" i="1" dirty="0">
                <a:solidFill>
                  <a:schemeClr val="tx1">
                    <a:lumMod val="75000"/>
                    <a:lumOff val="25000"/>
                  </a:schemeClr>
                </a:solidFill>
              </a:rPr>
              <a:t>willing</a:t>
            </a:r>
            <a:r>
              <a:rPr lang="en-US" sz="2200" dirty="0">
                <a:solidFill>
                  <a:schemeClr val="tx1">
                    <a:lumMod val="75000"/>
                    <a:lumOff val="25000"/>
                  </a:schemeClr>
                </a:solidFill>
              </a:rPr>
              <a:t> to </a:t>
            </a:r>
            <a:r>
              <a:rPr lang="en-US" sz="2200" b="1" i="1" dirty="0">
                <a:solidFill>
                  <a:schemeClr val="tx1">
                    <a:lumMod val="75000"/>
                    <a:lumOff val="25000"/>
                  </a:schemeClr>
                </a:solidFill>
              </a:rPr>
              <a:t>admit</a:t>
            </a:r>
            <a:r>
              <a:rPr lang="en-US" sz="2200" dirty="0">
                <a:solidFill>
                  <a:schemeClr val="tx1">
                    <a:lumMod val="75000"/>
                    <a:lumOff val="25000"/>
                  </a:schemeClr>
                </a:solidFill>
              </a:rPr>
              <a:t> their failures and </a:t>
            </a:r>
            <a:r>
              <a:rPr lang="en-US" sz="2200" b="1" i="1" dirty="0">
                <a:solidFill>
                  <a:schemeClr val="tx1">
                    <a:lumMod val="75000"/>
                    <a:lumOff val="25000"/>
                  </a:schemeClr>
                </a:solidFill>
              </a:rPr>
              <a:t>turn</a:t>
            </a:r>
            <a:r>
              <a:rPr lang="en-US" sz="2200" dirty="0">
                <a:solidFill>
                  <a:schemeClr val="tx1">
                    <a:lumMod val="75000"/>
                    <a:lumOff val="25000"/>
                  </a:schemeClr>
                </a:solidFill>
              </a:rPr>
              <a:t> from the path they have chosen, which enables mercy and forgiveness.  </a:t>
            </a:r>
          </a:p>
          <a:p>
            <a:pPr>
              <a:spcBef>
                <a:spcPts val="300"/>
              </a:spcBef>
            </a:pPr>
            <a:r>
              <a:rPr lang="en-US" sz="2200" dirty="0">
                <a:solidFill>
                  <a:schemeClr val="tx1">
                    <a:lumMod val="75000"/>
                    <a:lumOff val="25000"/>
                  </a:schemeClr>
                </a:solidFill>
              </a:rPr>
              <a:t>The proud can only try to </a:t>
            </a:r>
            <a:r>
              <a:rPr lang="en-US" sz="2200" b="1" i="1" dirty="0">
                <a:solidFill>
                  <a:schemeClr val="tx1">
                    <a:lumMod val="75000"/>
                    <a:lumOff val="25000"/>
                  </a:schemeClr>
                </a:solidFill>
              </a:rPr>
              <a:t>conceal</a:t>
            </a:r>
            <a:r>
              <a:rPr lang="en-US" sz="2200" dirty="0">
                <a:solidFill>
                  <a:schemeClr val="tx1">
                    <a:lumMod val="75000"/>
                    <a:lumOff val="25000"/>
                  </a:schemeClr>
                </a:solidFill>
              </a:rPr>
              <a:t> their sin, which remains and will eventually destroy them (</a:t>
            </a:r>
            <a:r>
              <a:rPr lang="en-US" sz="2200" b="1" dirty="0">
                <a:solidFill>
                  <a:schemeClr val="accent1"/>
                </a:solidFill>
              </a:rPr>
              <a:t>Numbers 32:23</a:t>
            </a:r>
            <a:r>
              <a:rPr lang="en-US" sz="2200" dirty="0">
                <a:solidFill>
                  <a:schemeClr val="tx1">
                    <a:lumMod val="75000"/>
                    <a:lumOff val="25000"/>
                  </a:schemeClr>
                </a:solidFill>
              </a:rPr>
              <a:t>).</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843127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Fruits of Pride, Humility</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2"/>
            </a:pPr>
            <a:r>
              <a:rPr lang="en-US" sz="2200" dirty="0"/>
              <a:t>Contrast the fruits of pride versus humility (</a:t>
            </a:r>
            <a:r>
              <a:rPr lang="en-US" sz="2200" b="1" dirty="0">
                <a:solidFill>
                  <a:schemeClr val="accent1"/>
                </a:solidFill>
              </a:rPr>
              <a:t>11:2; 13:10; 15:25; 16:18; 18:12; 21:4; 22:4; 25:6-7; 28:13, 25</a:t>
            </a:r>
            <a:r>
              <a:rPr lang="en-US" sz="2200" dirty="0"/>
              <a:t>)?  How do these two attitudes produce these results?</a:t>
            </a:r>
          </a:p>
          <a:p>
            <a:pPr marL="0" indent="0">
              <a:spcBef>
                <a:spcPts val="300"/>
              </a:spcBef>
              <a:buNone/>
            </a:pPr>
            <a:r>
              <a:rPr lang="en-US" sz="2200" b="1" i="1" dirty="0">
                <a:solidFill>
                  <a:schemeClr val="accent1"/>
                </a:solidFill>
              </a:rPr>
              <a:t>By </a:t>
            </a:r>
            <a:r>
              <a:rPr lang="en-US" sz="2200" b="1" i="1" u="sng" dirty="0">
                <a:solidFill>
                  <a:schemeClr val="accent1"/>
                </a:solidFill>
              </a:rPr>
              <a:t>humility</a:t>
            </a:r>
            <a:r>
              <a:rPr lang="en-US" sz="2200" b="1" i="1" dirty="0">
                <a:solidFill>
                  <a:schemeClr val="accent1"/>
                </a:solidFill>
              </a:rPr>
              <a:t> and the </a:t>
            </a:r>
            <a:r>
              <a:rPr lang="en-US" sz="2200" b="1" i="1" u="sng" dirty="0">
                <a:solidFill>
                  <a:schemeClr val="accent1"/>
                </a:solidFill>
              </a:rPr>
              <a:t>fear of the LORD</a:t>
            </a:r>
            <a:r>
              <a:rPr lang="en-US" sz="2200" b="1" i="1" dirty="0">
                <a:solidFill>
                  <a:schemeClr val="accent1"/>
                </a:solidFill>
              </a:rPr>
              <a:t> </a:t>
            </a:r>
            <a:r>
              <a:rPr lang="en-US" sz="2200" i="1" dirty="0">
                <a:solidFill>
                  <a:schemeClr val="accent1"/>
                </a:solidFill>
              </a:rPr>
              <a:t>Are riches and honor and life. </a:t>
            </a:r>
            <a:r>
              <a:rPr lang="en-US" sz="2200" dirty="0"/>
              <a:t>(</a:t>
            </a:r>
            <a:r>
              <a:rPr lang="en-US" sz="2200" b="1" dirty="0">
                <a:solidFill>
                  <a:schemeClr val="accent1"/>
                </a:solidFill>
              </a:rPr>
              <a:t>22:4</a:t>
            </a:r>
            <a:r>
              <a:rPr lang="en-US" sz="2200" dirty="0"/>
              <a:t>)</a:t>
            </a:r>
          </a:p>
          <a:p>
            <a:pPr marL="0" indent="0">
              <a:spcBef>
                <a:spcPts val="300"/>
              </a:spcBef>
              <a:buNone/>
            </a:pPr>
            <a:r>
              <a:rPr lang="en-US" sz="2200" i="1" dirty="0">
                <a:solidFill>
                  <a:schemeClr val="accent1"/>
                </a:solidFill>
              </a:rPr>
              <a:t>The </a:t>
            </a:r>
            <a:r>
              <a:rPr lang="en-US" sz="2200" b="1" i="1" u="sng" dirty="0">
                <a:solidFill>
                  <a:schemeClr val="accent1"/>
                </a:solidFill>
              </a:rPr>
              <a:t>LORD will destroy</a:t>
            </a:r>
            <a:r>
              <a:rPr lang="en-US" sz="2200" b="1" i="1" dirty="0">
                <a:solidFill>
                  <a:schemeClr val="accent1"/>
                </a:solidFill>
              </a:rPr>
              <a:t> the house of the proud</a:t>
            </a:r>
            <a:r>
              <a:rPr lang="en-US" sz="2200" i="1" dirty="0">
                <a:solidFill>
                  <a:schemeClr val="accent1"/>
                </a:solidFill>
              </a:rPr>
              <a:t>, But He will establish the boundary of the widow. </a:t>
            </a:r>
            <a:r>
              <a:rPr lang="en-US" sz="2200" dirty="0"/>
              <a:t>(</a:t>
            </a:r>
            <a:r>
              <a:rPr lang="en-US" sz="2200" b="1" dirty="0">
                <a:solidFill>
                  <a:schemeClr val="accent1"/>
                </a:solidFill>
              </a:rPr>
              <a:t>15:25</a:t>
            </a:r>
            <a:r>
              <a:rPr lang="en-US" sz="2200" dirty="0"/>
              <a:t>)</a:t>
            </a:r>
          </a:p>
          <a:p>
            <a:pPr>
              <a:spcBef>
                <a:spcPts val="300"/>
              </a:spcBef>
            </a:pPr>
            <a:r>
              <a:rPr lang="en-US" altLang="en-US" sz="2200" dirty="0">
                <a:solidFill>
                  <a:schemeClr val="tx1">
                    <a:lumMod val="75000"/>
                    <a:lumOff val="25000"/>
                  </a:schemeClr>
                </a:solidFill>
              </a:rPr>
              <a:t>The proud are not only contrary to their fellow men and creation.  They also oppose their Creator and are targeted by Him for destruction.</a:t>
            </a:r>
          </a:p>
          <a:p>
            <a:pPr>
              <a:spcBef>
                <a:spcPts val="300"/>
              </a:spcBef>
            </a:pPr>
            <a:r>
              <a:rPr lang="en-US" altLang="en-US" sz="2200" dirty="0">
                <a:solidFill>
                  <a:schemeClr val="tx1">
                    <a:lumMod val="75000"/>
                    <a:lumOff val="25000"/>
                  </a:schemeClr>
                </a:solidFill>
              </a:rPr>
              <a:t>But, the humble listen to God and are blessed by Him.</a:t>
            </a:r>
          </a:p>
          <a:p>
            <a:pPr>
              <a:spcBef>
                <a:spcPts val="300"/>
              </a:spcBef>
            </a:pPr>
            <a:r>
              <a:rPr lang="en-US" altLang="en-US" sz="2200" dirty="0">
                <a:solidFill>
                  <a:schemeClr val="tx1">
                    <a:lumMod val="75000"/>
                    <a:lumOff val="25000"/>
                  </a:schemeClr>
                </a:solidFill>
              </a:rPr>
              <a:t>These fruits are not assigned penalties, punishments.  They are inseparable, inevitable consequences of one’s character manifested in actions.</a:t>
            </a:r>
          </a:p>
        </p:txBody>
      </p:sp>
    </p:spTree>
    <p:extLst>
      <p:ext uri="{BB962C8B-B14F-4D97-AF65-F5344CB8AC3E}">
        <p14:creationId xmlns:p14="http://schemas.microsoft.com/office/powerpoint/2010/main" val="3575606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219">
                                            <p:txEl>
                                              <p:pRg st="4" end="4"/>
                                            </p:txEl>
                                          </p:spTgt>
                                        </p:tgtEl>
                                        <p:attrNameLst>
                                          <p:attrName>style.visibility</p:attrName>
                                        </p:attrNameLst>
                                      </p:cBhvr>
                                      <p:to>
                                        <p:strVal val="visible"/>
                                      </p:to>
                                    </p:set>
                                    <p:animEffect transition="in" filter="fade">
                                      <p:cBhvr>
                                        <p:cTn id="20" dur="500"/>
                                        <p:tgtEl>
                                          <p:spTgt spid="921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19">
                                            <p:txEl>
                                              <p:pRg st="5" end="5"/>
                                            </p:txEl>
                                          </p:spTgt>
                                        </p:tgtEl>
                                        <p:attrNameLst>
                                          <p:attrName>style.visibility</p:attrName>
                                        </p:attrNameLst>
                                      </p:cBhvr>
                                      <p:to>
                                        <p:strVal val="visible"/>
                                      </p:to>
                                    </p:set>
                                    <p:animEffect transition="in" filter="fade">
                                      <p:cBhvr>
                                        <p:cTn id="25"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 Rod of Pride?</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3"/>
            </a:pPr>
            <a:r>
              <a:rPr lang="en-US" sz="2200" dirty="0"/>
              <a:t>How does the tongue of a fool serve as a </a:t>
            </a:r>
            <a:r>
              <a:rPr lang="en-US" sz="2200" i="1" dirty="0">
                <a:solidFill>
                  <a:schemeClr val="accent1"/>
                </a:solidFill>
              </a:rPr>
              <a:t>“rod of pride”</a:t>
            </a:r>
            <a:r>
              <a:rPr lang="en-US" sz="2200" dirty="0"/>
              <a:t> (</a:t>
            </a:r>
            <a:r>
              <a:rPr lang="en-US" sz="2200" b="1" dirty="0">
                <a:solidFill>
                  <a:schemeClr val="accent1"/>
                </a:solidFill>
              </a:rPr>
              <a:t>14:3</a:t>
            </a:r>
            <a:r>
              <a:rPr lang="en-US" sz="2200" dirty="0"/>
              <a:t>)?  In contrast, how does humility preserve the wise?</a:t>
            </a:r>
          </a:p>
          <a:p>
            <a:pPr marL="0" lvl="0" indent="0">
              <a:spcBef>
                <a:spcPts val="300"/>
              </a:spcBef>
              <a:buNone/>
            </a:pPr>
            <a:r>
              <a:rPr lang="en-US" sz="2200" i="1" dirty="0">
                <a:solidFill>
                  <a:schemeClr val="accent1"/>
                </a:solidFill>
              </a:rPr>
              <a:t>In the mouth of a fool is </a:t>
            </a:r>
            <a:r>
              <a:rPr lang="en-US" sz="2200" b="1" i="1" dirty="0">
                <a:solidFill>
                  <a:schemeClr val="accent1"/>
                </a:solidFill>
              </a:rPr>
              <a:t>a rod of pride</a:t>
            </a:r>
            <a:r>
              <a:rPr lang="en-US" sz="2200" i="1" dirty="0">
                <a:solidFill>
                  <a:schemeClr val="accent1"/>
                </a:solidFill>
              </a:rPr>
              <a:t>, But the lips of the wise will </a:t>
            </a:r>
            <a:r>
              <a:rPr lang="en-US" sz="2200" b="1" i="1" dirty="0">
                <a:solidFill>
                  <a:schemeClr val="accent1"/>
                </a:solidFill>
              </a:rPr>
              <a:t>preserve them</a:t>
            </a:r>
            <a:r>
              <a:rPr lang="en-US" sz="2200" i="1" dirty="0">
                <a:solidFill>
                  <a:schemeClr val="accent1"/>
                </a:solidFill>
              </a:rPr>
              <a:t>. </a:t>
            </a:r>
            <a:r>
              <a:rPr lang="en-US" sz="2200" dirty="0"/>
              <a:t>(</a:t>
            </a:r>
            <a:r>
              <a:rPr lang="en-US" sz="2200" b="1" dirty="0">
                <a:solidFill>
                  <a:schemeClr val="accent1"/>
                </a:solidFill>
              </a:rPr>
              <a:t>14:3</a:t>
            </a:r>
            <a:r>
              <a:rPr lang="en-US" sz="2200" dirty="0"/>
              <a:t>)</a:t>
            </a:r>
          </a:p>
          <a:p>
            <a:pPr>
              <a:spcBef>
                <a:spcPts val="300"/>
              </a:spcBef>
            </a:pPr>
            <a:r>
              <a:rPr lang="en-US" altLang="en-US" sz="2200" dirty="0">
                <a:solidFill>
                  <a:schemeClr val="tx1">
                    <a:lumMod val="75000"/>
                    <a:lumOff val="25000"/>
                  </a:schemeClr>
                </a:solidFill>
              </a:rPr>
              <a:t>“Rods” are used to beat and correct people (</a:t>
            </a:r>
            <a:r>
              <a:rPr lang="en-US" altLang="en-US" sz="2200" b="1" dirty="0">
                <a:solidFill>
                  <a:schemeClr val="accent1"/>
                </a:solidFill>
              </a:rPr>
              <a:t>23:13-14</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May refer to something that grows from insignificance (</a:t>
            </a:r>
            <a:r>
              <a:rPr lang="en-US" altLang="en-US" sz="2200" b="1" dirty="0">
                <a:solidFill>
                  <a:schemeClr val="accent1"/>
                </a:solidFill>
              </a:rPr>
              <a:t>Isa. 11:1; </a:t>
            </a:r>
            <a:r>
              <a:rPr lang="en-US" altLang="en-US" sz="2200" b="1" dirty="0" err="1">
                <a:solidFill>
                  <a:schemeClr val="accent1"/>
                </a:solidFill>
              </a:rPr>
              <a:t>Jms</a:t>
            </a:r>
            <a:r>
              <a:rPr lang="en-US" altLang="en-US" sz="2200" b="1" dirty="0">
                <a:solidFill>
                  <a:schemeClr val="accent1"/>
                </a:solidFill>
              </a:rPr>
              <a:t>. 3:5</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Fools use their words to beat other people, hurt them, because of their pride.</a:t>
            </a:r>
          </a:p>
          <a:p>
            <a:pPr>
              <a:spcBef>
                <a:spcPts val="300"/>
              </a:spcBef>
            </a:pPr>
            <a:r>
              <a:rPr lang="en-US" altLang="en-US" sz="2200" dirty="0">
                <a:solidFill>
                  <a:schemeClr val="tx1">
                    <a:lumMod val="75000"/>
                    <a:lumOff val="25000"/>
                  </a:schemeClr>
                </a:solidFill>
              </a:rPr>
              <a:t>Ironically, their words may be used to beat, correct them (</a:t>
            </a:r>
            <a:r>
              <a:rPr lang="en-US" altLang="en-US" sz="2200" b="1" dirty="0">
                <a:solidFill>
                  <a:schemeClr val="accent1"/>
                </a:solidFill>
              </a:rPr>
              <a:t>Mat. 12:34-37</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However, the words of the wise deliver them from such condemnation.  In their words, they demonstrate humility, wisdom, justice, righteousness, etc.</a:t>
            </a:r>
          </a:p>
          <a:p>
            <a:pPr>
              <a:spcBef>
                <a:spcPts val="300"/>
              </a:spcBef>
            </a:pPr>
            <a:r>
              <a:rPr lang="en-US" altLang="en-US" sz="2200" dirty="0">
                <a:solidFill>
                  <a:schemeClr val="tx1">
                    <a:lumMod val="75000"/>
                    <a:lumOff val="25000"/>
                  </a:schemeClr>
                </a:solidFill>
              </a:rPr>
              <a:t>This judgment will occur both on heaven and earth …</a:t>
            </a:r>
          </a:p>
        </p:txBody>
      </p:sp>
    </p:spTree>
    <p:extLst>
      <p:ext uri="{BB962C8B-B14F-4D97-AF65-F5344CB8AC3E}">
        <p14:creationId xmlns:p14="http://schemas.microsoft.com/office/powerpoint/2010/main" val="3306102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fade">
                                      <p:cBhvr>
                                        <p:cTn id="42"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“Pride Goes Before …”</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0"/>
              </a:spcBef>
              <a:buFont typeface="+mj-lt"/>
              <a:buAutoNum type="arabicPeriod" startAt="4"/>
            </a:pPr>
            <a:r>
              <a:rPr lang="en-US" sz="2200" dirty="0"/>
              <a:t>If we are humble, how should we react to trouble and temptation, but if we are proud, how will we react instead (</a:t>
            </a:r>
            <a:r>
              <a:rPr lang="en-US" sz="2200" b="1" dirty="0">
                <a:solidFill>
                  <a:schemeClr val="accent1"/>
                </a:solidFill>
              </a:rPr>
              <a:t>14:16; 27:8</a:t>
            </a:r>
            <a:r>
              <a:rPr lang="en-US" sz="2200" dirty="0"/>
              <a:t>)?</a:t>
            </a:r>
          </a:p>
          <a:p>
            <a:pPr marL="0" lvl="0" indent="0">
              <a:spcBef>
                <a:spcPts val="0"/>
              </a:spcBef>
              <a:buNone/>
            </a:pPr>
            <a:r>
              <a:rPr lang="en-US" sz="2200" i="1" dirty="0">
                <a:solidFill>
                  <a:schemeClr val="accent1"/>
                </a:solidFill>
              </a:rPr>
              <a:t>A wise man </a:t>
            </a:r>
            <a:r>
              <a:rPr lang="en-US" sz="2200" b="1" i="1" u="sng" dirty="0">
                <a:solidFill>
                  <a:schemeClr val="accent1"/>
                </a:solidFill>
              </a:rPr>
              <a:t>fears</a:t>
            </a:r>
            <a:r>
              <a:rPr lang="en-US" sz="2200" b="1" i="1" dirty="0">
                <a:solidFill>
                  <a:schemeClr val="accent1"/>
                </a:solidFill>
              </a:rPr>
              <a:t> and </a:t>
            </a:r>
            <a:r>
              <a:rPr lang="en-US" sz="2200" b="1" i="1" u="sng" dirty="0">
                <a:solidFill>
                  <a:schemeClr val="accent1"/>
                </a:solidFill>
              </a:rPr>
              <a:t>departs</a:t>
            </a:r>
            <a:r>
              <a:rPr lang="en-US" sz="2200" b="1" i="1" dirty="0">
                <a:solidFill>
                  <a:schemeClr val="accent1"/>
                </a:solidFill>
              </a:rPr>
              <a:t> from evil</a:t>
            </a:r>
            <a:r>
              <a:rPr lang="en-US" sz="2200" i="1" dirty="0">
                <a:solidFill>
                  <a:schemeClr val="accent1"/>
                </a:solidFill>
              </a:rPr>
              <a:t>, But a </a:t>
            </a:r>
            <a:r>
              <a:rPr lang="en-US" sz="2200" b="1" i="1" dirty="0">
                <a:solidFill>
                  <a:schemeClr val="accent1"/>
                </a:solidFill>
              </a:rPr>
              <a:t>fool </a:t>
            </a:r>
            <a:r>
              <a:rPr lang="en-US" sz="2200" b="1" i="1" u="sng" dirty="0">
                <a:solidFill>
                  <a:schemeClr val="accent1"/>
                </a:solidFill>
              </a:rPr>
              <a:t>rages</a:t>
            </a:r>
            <a:r>
              <a:rPr lang="en-US" sz="2200" b="1" i="1" dirty="0">
                <a:solidFill>
                  <a:schemeClr val="accent1"/>
                </a:solidFill>
              </a:rPr>
              <a:t> and is </a:t>
            </a:r>
            <a:r>
              <a:rPr lang="en-US" sz="2200" b="1" i="1" u="sng" dirty="0">
                <a:solidFill>
                  <a:schemeClr val="accent1"/>
                </a:solidFill>
              </a:rPr>
              <a:t>self-confident</a:t>
            </a:r>
            <a:r>
              <a:rPr lang="en-US" sz="2200" i="1" dirty="0">
                <a:solidFill>
                  <a:schemeClr val="accent1"/>
                </a:solidFill>
              </a:rPr>
              <a:t>. </a:t>
            </a:r>
            <a:r>
              <a:rPr lang="en-US" sz="2200" dirty="0"/>
              <a:t>(</a:t>
            </a:r>
            <a:r>
              <a:rPr lang="en-US" sz="2200" b="1" dirty="0">
                <a:solidFill>
                  <a:schemeClr val="accent1"/>
                </a:solidFill>
              </a:rPr>
              <a:t>14:16</a:t>
            </a:r>
            <a:r>
              <a:rPr lang="en-US" sz="2200" dirty="0"/>
              <a:t>)</a:t>
            </a:r>
          </a:p>
          <a:p>
            <a:pPr marL="0" indent="0">
              <a:spcBef>
                <a:spcPts val="0"/>
              </a:spcBef>
              <a:buNone/>
            </a:pPr>
            <a:r>
              <a:rPr lang="en-US" sz="2200" i="1" dirty="0">
                <a:solidFill>
                  <a:schemeClr val="accent1"/>
                </a:solidFill>
              </a:rPr>
              <a:t> Like a bird that wanders from its nest Is a man who </a:t>
            </a:r>
            <a:r>
              <a:rPr lang="en-US" sz="2200" b="1" i="1" dirty="0">
                <a:solidFill>
                  <a:schemeClr val="accent1"/>
                </a:solidFill>
              </a:rPr>
              <a:t>wanders from his place</a:t>
            </a:r>
            <a:r>
              <a:rPr lang="en-US" sz="2200" i="1" dirty="0">
                <a:solidFill>
                  <a:schemeClr val="accent1"/>
                </a:solidFill>
              </a:rPr>
              <a:t>. </a:t>
            </a:r>
            <a:r>
              <a:rPr lang="en-US" sz="2200" dirty="0"/>
              <a:t>(</a:t>
            </a:r>
            <a:r>
              <a:rPr lang="en-US" sz="2200" b="1" dirty="0">
                <a:solidFill>
                  <a:schemeClr val="accent1"/>
                </a:solidFill>
              </a:rPr>
              <a:t>27:8</a:t>
            </a:r>
            <a:r>
              <a:rPr lang="en-US" sz="2200" dirty="0"/>
              <a:t>)</a:t>
            </a:r>
          </a:p>
          <a:p>
            <a:pPr>
              <a:spcBef>
                <a:spcPts val="0"/>
              </a:spcBef>
            </a:pPr>
            <a:r>
              <a:rPr lang="en-US" altLang="en-US" sz="2200" dirty="0">
                <a:solidFill>
                  <a:schemeClr val="tx1">
                    <a:lumMod val="75000"/>
                    <a:lumOff val="25000"/>
                  </a:schemeClr>
                </a:solidFill>
              </a:rPr>
              <a:t>The proud never question or doubt themselves, setting themselves up …</a:t>
            </a:r>
          </a:p>
          <a:p>
            <a:pPr>
              <a:spcBef>
                <a:spcPts val="0"/>
              </a:spcBef>
            </a:pPr>
            <a:r>
              <a:rPr lang="en-US" altLang="en-US" sz="2200" dirty="0">
                <a:solidFill>
                  <a:schemeClr val="tx1">
                    <a:lumMod val="75000"/>
                    <a:lumOff val="25000"/>
                  </a:schemeClr>
                </a:solidFill>
              </a:rPr>
              <a:t>Angrily they dismiss doubts, challenges, concerns and trust in themselves to overcome evil in all of its forms – temptation, destruction, shame, …</a:t>
            </a:r>
          </a:p>
          <a:p>
            <a:pPr>
              <a:spcBef>
                <a:spcPts val="0"/>
              </a:spcBef>
            </a:pPr>
            <a:r>
              <a:rPr lang="en-US" altLang="en-US" sz="2200" dirty="0">
                <a:solidFill>
                  <a:schemeClr val="tx1">
                    <a:lumMod val="75000"/>
                    <a:lumOff val="25000"/>
                  </a:schemeClr>
                </a:solidFill>
              </a:rPr>
              <a:t>In so doing, they foolishly wander from their place of security, making themselves vulnerable – spiritually and otherwise.</a:t>
            </a:r>
          </a:p>
          <a:p>
            <a:pPr>
              <a:spcBef>
                <a:spcPts val="0"/>
              </a:spcBef>
            </a:pPr>
            <a:r>
              <a:rPr lang="en-US" altLang="en-US" sz="2200" dirty="0">
                <a:solidFill>
                  <a:schemeClr val="tx1">
                    <a:lumMod val="75000"/>
                    <a:lumOff val="25000"/>
                  </a:schemeClr>
                </a:solidFill>
              </a:rPr>
              <a:t>May also result in people wandering out of their roles (</a:t>
            </a:r>
            <a:r>
              <a:rPr lang="en-US" altLang="en-US" sz="2200" b="1" dirty="0">
                <a:solidFill>
                  <a:schemeClr val="accent1"/>
                </a:solidFill>
              </a:rPr>
              <a:t>Jude 6-7</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4118479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fade">
                                      <p:cBhvr>
                                        <p:cTn id="25" dur="500"/>
                                        <p:tgtEl>
                                          <p:spTgt spid="9219">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animEffect transition="in" filter="fade">
                                      <p:cBhvr>
                                        <p:cTn id="29" dur="500"/>
                                        <p:tgtEl>
                                          <p:spTgt spid="921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219">
                                            <p:txEl>
                                              <p:pRg st="6" end="6"/>
                                            </p:txEl>
                                          </p:spTgt>
                                        </p:tgtEl>
                                        <p:attrNameLst>
                                          <p:attrName>style.visibility</p:attrName>
                                        </p:attrNameLst>
                                      </p:cBhvr>
                                      <p:to>
                                        <p:strVal val="visible"/>
                                      </p:to>
                                    </p:set>
                                    <p:animEffect transition="in" filter="fade">
                                      <p:cBhvr>
                                        <p:cTn id="34"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Reaction to Correction?</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5"/>
            </a:pPr>
            <a:r>
              <a:rPr lang="en-US" sz="2200" dirty="0"/>
              <a:t>Contrast the reaction of the humble and proud to correction (</a:t>
            </a:r>
            <a:r>
              <a:rPr lang="en-US" sz="2200" b="1" dirty="0">
                <a:solidFill>
                  <a:schemeClr val="accent1"/>
                </a:solidFill>
              </a:rPr>
              <a:t>13:18;</a:t>
            </a:r>
            <a:r>
              <a:rPr lang="en-US" sz="2200" dirty="0">
                <a:solidFill>
                  <a:schemeClr val="accent1"/>
                </a:solidFill>
              </a:rPr>
              <a:t> </a:t>
            </a:r>
            <a:r>
              <a:rPr lang="en-US" sz="2200" b="1" dirty="0">
                <a:solidFill>
                  <a:schemeClr val="accent1"/>
                </a:solidFill>
              </a:rPr>
              <a:t>15:5, 10, 12, 31-33</a:t>
            </a:r>
            <a:r>
              <a:rPr lang="en-US" sz="2200" dirty="0"/>
              <a:t>)?  Why do the proud struggle so with correction?</a:t>
            </a:r>
          </a:p>
          <a:p>
            <a:pPr marL="0" indent="0">
              <a:spcBef>
                <a:spcPts val="300"/>
              </a:spcBef>
              <a:buNone/>
            </a:pPr>
            <a:r>
              <a:rPr lang="en-US" sz="2200" i="1" dirty="0">
                <a:solidFill>
                  <a:schemeClr val="accent1"/>
                </a:solidFill>
              </a:rPr>
              <a:t>A fool </a:t>
            </a:r>
            <a:r>
              <a:rPr lang="en-US" sz="2200" b="1" i="1" u="sng" dirty="0">
                <a:solidFill>
                  <a:schemeClr val="accent1"/>
                </a:solidFill>
              </a:rPr>
              <a:t>despises</a:t>
            </a:r>
            <a:r>
              <a:rPr lang="en-US" sz="2200" b="1" i="1" dirty="0">
                <a:solidFill>
                  <a:schemeClr val="accent1"/>
                </a:solidFill>
              </a:rPr>
              <a:t> his father’s instruction</a:t>
            </a:r>
            <a:r>
              <a:rPr lang="en-US" sz="2200" i="1" dirty="0">
                <a:solidFill>
                  <a:schemeClr val="accent1"/>
                </a:solidFill>
              </a:rPr>
              <a:t>, But he who </a:t>
            </a:r>
            <a:r>
              <a:rPr lang="en-US" sz="2200" b="1" i="1" dirty="0">
                <a:solidFill>
                  <a:schemeClr val="accent1"/>
                </a:solidFill>
              </a:rPr>
              <a:t>receives correction </a:t>
            </a:r>
            <a:r>
              <a:rPr lang="en-US" sz="2200" i="1" dirty="0">
                <a:solidFill>
                  <a:schemeClr val="accent1"/>
                </a:solidFill>
              </a:rPr>
              <a:t>is prudent. </a:t>
            </a:r>
            <a:r>
              <a:rPr lang="en-US" sz="2200" dirty="0"/>
              <a:t>(</a:t>
            </a:r>
            <a:r>
              <a:rPr lang="en-US" sz="2200" b="1" dirty="0">
                <a:solidFill>
                  <a:schemeClr val="accent1"/>
                </a:solidFill>
              </a:rPr>
              <a:t>15:5</a:t>
            </a:r>
            <a:r>
              <a:rPr lang="en-US" sz="2200" dirty="0"/>
              <a:t>)</a:t>
            </a:r>
          </a:p>
          <a:p>
            <a:pPr marL="0" indent="0">
              <a:spcBef>
                <a:spcPts val="300"/>
              </a:spcBef>
              <a:buNone/>
            </a:pPr>
            <a:r>
              <a:rPr lang="en-US" sz="2200" i="1" dirty="0">
                <a:solidFill>
                  <a:schemeClr val="accent1"/>
                </a:solidFill>
              </a:rPr>
              <a:t>A scoffer does </a:t>
            </a:r>
            <a:r>
              <a:rPr lang="en-US" sz="2200" b="1" i="1" u="sng" dirty="0">
                <a:solidFill>
                  <a:schemeClr val="accent1"/>
                </a:solidFill>
              </a:rPr>
              <a:t>not love</a:t>
            </a:r>
            <a:r>
              <a:rPr lang="en-US" sz="2200" b="1" i="1" dirty="0">
                <a:solidFill>
                  <a:schemeClr val="accent1"/>
                </a:solidFill>
              </a:rPr>
              <a:t> one who corrects </a:t>
            </a:r>
            <a:r>
              <a:rPr lang="en-US" sz="2200" i="1" dirty="0">
                <a:solidFill>
                  <a:schemeClr val="accent1"/>
                </a:solidFill>
              </a:rPr>
              <a:t>him, Nor will he </a:t>
            </a:r>
            <a:r>
              <a:rPr lang="en-US" sz="2200" b="1" i="1" dirty="0">
                <a:solidFill>
                  <a:schemeClr val="accent1"/>
                </a:solidFill>
              </a:rPr>
              <a:t>go to the wise</a:t>
            </a:r>
            <a:r>
              <a:rPr lang="en-US" sz="2200" i="1" dirty="0">
                <a:solidFill>
                  <a:schemeClr val="accent1"/>
                </a:solidFill>
              </a:rPr>
              <a:t>. </a:t>
            </a:r>
            <a:r>
              <a:rPr lang="en-US" sz="2200" dirty="0"/>
              <a:t>(</a:t>
            </a:r>
            <a:r>
              <a:rPr lang="en-US" sz="2200" b="1" dirty="0">
                <a:solidFill>
                  <a:schemeClr val="accent1"/>
                </a:solidFill>
              </a:rPr>
              <a:t>15:12</a:t>
            </a:r>
            <a:r>
              <a:rPr lang="en-US" sz="2200" dirty="0"/>
              <a:t>)</a:t>
            </a:r>
          </a:p>
          <a:p>
            <a:pPr>
              <a:spcBef>
                <a:spcPts val="300"/>
              </a:spcBef>
            </a:pPr>
            <a:r>
              <a:rPr lang="en-US" sz="2200" dirty="0">
                <a:solidFill>
                  <a:schemeClr val="tx1">
                    <a:lumMod val="75000"/>
                    <a:lumOff val="25000"/>
                  </a:schemeClr>
                </a:solidFill>
              </a:rPr>
              <a:t>Pride not only makes one hate correction, it also causes him to </a:t>
            </a:r>
            <a:r>
              <a:rPr lang="en-US" sz="2200" b="1" i="1" dirty="0">
                <a:solidFill>
                  <a:schemeClr val="tx1">
                    <a:lumMod val="75000"/>
                    <a:lumOff val="25000"/>
                  </a:schemeClr>
                </a:solidFill>
              </a:rPr>
              <a:t>dislike those who offer it </a:t>
            </a:r>
            <a:r>
              <a:rPr lang="en-US" sz="2200" dirty="0">
                <a:solidFill>
                  <a:schemeClr val="tx1">
                    <a:lumMod val="75000"/>
                    <a:lumOff val="25000"/>
                  </a:schemeClr>
                </a:solidFill>
              </a:rPr>
              <a:t>and </a:t>
            </a:r>
            <a:r>
              <a:rPr lang="en-US" sz="2200" b="1" i="1" dirty="0">
                <a:solidFill>
                  <a:schemeClr val="tx1">
                    <a:lumMod val="75000"/>
                    <a:lumOff val="25000"/>
                  </a:schemeClr>
                </a:solidFill>
              </a:rPr>
              <a:t>avoid them</a:t>
            </a:r>
            <a:r>
              <a:rPr lang="en-US" sz="2200" dirty="0">
                <a:solidFill>
                  <a:schemeClr val="tx1">
                    <a:lumMod val="75000"/>
                    <a:lumOff val="25000"/>
                  </a:schemeClr>
                </a:solidFill>
              </a:rPr>
              <a:t>. </a:t>
            </a:r>
          </a:p>
          <a:p>
            <a:pPr>
              <a:spcBef>
                <a:spcPts val="300"/>
              </a:spcBef>
            </a:pPr>
            <a:r>
              <a:rPr lang="en-US" sz="2200" dirty="0">
                <a:solidFill>
                  <a:schemeClr val="tx1">
                    <a:lumMod val="75000"/>
                    <a:lumOff val="25000"/>
                  </a:schemeClr>
                </a:solidFill>
              </a:rPr>
              <a:t>How do you feel towards parents, elders, teachers, coaches, etc.?</a:t>
            </a:r>
            <a:endParaRPr lang="en-US" sz="2200" dirty="0"/>
          </a:p>
        </p:txBody>
      </p:sp>
    </p:spTree>
    <p:extLst>
      <p:ext uri="{BB962C8B-B14F-4D97-AF65-F5344CB8AC3E}">
        <p14:creationId xmlns:p14="http://schemas.microsoft.com/office/powerpoint/2010/main" val="482570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Reaction to Correction?</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0"/>
              </a:spcBef>
              <a:buFont typeface="+mj-lt"/>
              <a:buAutoNum type="arabicPeriod" startAt="5"/>
            </a:pPr>
            <a:r>
              <a:rPr lang="en-US" sz="2200" dirty="0"/>
              <a:t>Contrast the reaction of the humble and proud to correction (</a:t>
            </a:r>
            <a:r>
              <a:rPr lang="en-US" sz="2200" b="1" dirty="0">
                <a:solidFill>
                  <a:schemeClr val="accent1"/>
                </a:solidFill>
              </a:rPr>
              <a:t>13:18;</a:t>
            </a:r>
            <a:r>
              <a:rPr lang="en-US" sz="2200" dirty="0">
                <a:solidFill>
                  <a:schemeClr val="accent1"/>
                </a:solidFill>
              </a:rPr>
              <a:t> </a:t>
            </a:r>
            <a:r>
              <a:rPr lang="en-US" sz="2200" b="1" dirty="0">
                <a:solidFill>
                  <a:schemeClr val="accent1"/>
                </a:solidFill>
              </a:rPr>
              <a:t>15:5, 10, 12, 31-33</a:t>
            </a:r>
            <a:r>
              <a:rPr lang="en-US" sz="2200" dirty="0"/>
              <a:t>)?  Why do the proud struggle so with correction?</a:t>
            </a:r>
          </a:p>
          <a:p>
            <a:pPr marL="0" lvl="0" indent="0">
              <a:spcBef>
                <a:spcPts val="0"/>
              </a:spcBef>
              <a:buNone/>
            </a:pPr>
            <a:r>
              <a:rPr lang="en-US" sz="2200" b="1" i="1" dirty="0">
                <a:solidFill>
                  <a:schemeClr val="accent1"/>
                </a:solidFill>
              </a:rPr>
              <a:t>Poverty and shame will come </a:t>
            </a:r>
            <a:r>
              <a:rPr lang="en-US" sz="2200" i="1" dirty="0">
                <a:solidFill>
                  <a:schemeClr val="accent1"/>
                </a:solidFill>
              </a:rPr>
              <a:t>to him who </a:t>
            </a:r>
            <a:r>
              <a:rPr lang="en-US" sz="2200" b="1" i="1" u="sng" dirty="0">
                <a:solidFill>
                  <a:schemeClr val="accent1"/>
                </a:solidFill>
              </a:rPr>
              <a:t>disdains</a:t>
            </a:r>
            <a:r>
              <a:rPr lang="en-US" sz="2200" b="1" i="1" dirty="0">
                <a:solidFill>
                  <a:schemeClr val="accent1"/>
                </a:solidFill>
              </a:rPr>
              <a:t> correction</a:t>
            </a:r>
            <a:r>
              <a:rPr lang="en-US" sz="2200" i="1" dirty="0">
                <a:solidFill>
                  <a:schemeClr val="accent1"/>
                </a:solidFill>
              </a:rPr>
              <a:t>, But he who </a:t>
            </a:r>
            <a:r>
              <a:rPr lang="en-US" sz="2200" b="1" i="1" u="sng" dirty="0">
                <a:solidFill>
                  <a:schemeClr val="accent1"/>
                </a:solidFill>
              </a:rPr>
              <a:t>regards</a:t>
            </a:r>
            <a:r>
              <a:rPr lang="en-US" sz="2200" b="1" i="1" dirty="0">
                <a:solidFill>
                  <a:schemeClr val="accent1"/>
                </a:solidFill>
              </a:rPr>
              <a:t> a rebuke </a:t>
            </a:r>
            <a:r>
              <a:rPr lang="en-US" sz="2200" i="1" dirty="0">
                <a:solidFill>
                  <a:schemeClr val="accent1"/>
                </a:solidFill>
              </a:rPr>
              <a:t>will </a:t>
            </a:r>
            <a:r>
              <a:rPr lang="en-US" sz="2200" b="1" i="1" dirty="0">
                <a:solidFill>
                  <a:schemeClr val="accent1"/>
                </a:solidFill>
              </a:rPr>
              <a:t>be honored</a:t>
            </a:r>
            <a:r>
              <a:rPr lang="en-US" sz="2200" i="1" dirty="0">
                <a:solidFill>
                  <a:schemeClr val="accent1"/>
                </a:solidFill>
              </a:rPr>
              <a:t>. </a:t>
            </a:r>
            <a:r>
              <a:rPr lang="en-US" sz="2200" dirty="0"/>
              <a:t>(</a:t>
            </a:r>
            <a:r>
              <a:rPr lang="en-US" sz="2200" b="1" dirty="0">
                <a:solidFill>
                  <a:schemeClr val="accent1"/>
                </a:solidFill>
              </a:rPr>
              <a:t>13:18</a:t>
            </a:r>
            <a:r>
              <a:rPr lang="en-US" sz="2200" dirty="0"/>
              <a:t>)</a:t>
            </a:r>
          </a:p>
          <a:p>
            <a:pPr marL="0" indent="0">
              <a:spcBef>
                <a:spcPts val="0"/>
              </a:spcBef>
              <a:buNone/>
            </a:pPr>
            <a:r>
              <a:rPr lang="en-US" sz="2200" b="1" i="1" u="sng" dirty="0">
                <a:solidFill>
                  <a:schemeClr val="accent1"/>
                </a:solidFill>
              </a:rPr>
              <a:t>Harsh discipline</a:t>
            </a:r>
            <a:r>
              <a:rPr lang="en-US" sz="2200" b="1" i="1" dirty="0">
                <a:solidFill>
                  <a:schemeClr val="accent1"/>
                </a:solidFill>
              </a:rPr>
              <a:t> is for him who forsakes the way</a:t>
            </a:r>
            <a:r>
              <a:rPr lang="en-US" sz="2200" i="1" dirty="0">
                <a:solidFill>
                  <a:schemeClr val="accent1"/>
                </a:solidFill>
              </a:rPr>
              <a:t>, And he </a:t>
            </a:r>
            <a:r>
              <a:rPr lang="en-US" sz="2200" b="1" i="1" dirty="0">
                <a:solidFill>
                  <a:schemeClr val="accent1"/>
                </a:solidFill>
              </a:rPr>
              <a:t>who hates correction </a:t>
            </a:r>
            <a:r>
              <a:rPr lang="en-US" sz="2200" b="1" i="1" u="sng" dirty="0">
                <a:solidFill>
                  <a:schemeClr val="accent1"/>
                </a:solidFill>
              </a:rPr>
              <a:t>will die</a:t>
            </a:r>
            <a:r>
              <a:rPr lang="en-US" sz="2200" i="1" dirty="0">
                <a:solidFill>
                  <a:schemeClr val="accent1"/>
                </a:solidFill>
              </a:rPr>
              <a:t>. </a:t>
            </a:r>
            <a:r>
              <a:rPr lang="en-US" sz="2200" dirty="0"/>
              <a:t>(</a:t>
            </a:r>
            <a:r>
              <a:rPr lang="en-US" sz="2200" b="1" dirty="0">
                <a:solidFill>
                  <a:schemeClr val="accent1"/>
                </a:solidFill>
              </a:rPr>
              <a:t>15:10</a:t>
            </a:r>
            <a:r>
              <a:rPr lang="en-US" sz="2200" dirty="0"/>
              <a:t>)</a:t>
            </a:r>
          </a:p>
          <a:p>
            <a:pPr>
              <a:spcBef>
                <a:spcPts val="0"/>
              </a:spcBef>
            </a:pPr>
            <a:r>
              <a:rPr lang="en-US" altLang="en-US" sz="2200" dirty="0">
                <a:solidFill>
                  <a:schemeClr val="tx1">
                    <a:lumMod val="75000"/>
                    <a:lumOff val="25000"/>
                  </a:schemeClr>
                </a:solidFill>
              </a:rPr>
              <a:t>Ironically, disdaining correction only leads to </a:t>
            </a:r>
            <a:r>
              <a:rPr lang="en-US" altLang="en-US" sz="2200" b="1" i="1" dirty="0">
                <a:solidFill>
                  <a:schemeClr val="tx1">
                    <a:lumMod val="75000"/>
                    <a:lumOff val="25000"/>
                  </a:schemeClr>
                </a:solidFill>
              </a:rPr>
              <a:t>harsher</a:t>
            </a:r>
            <a:r>
              <a:rPr lang="en-US" altLang="en-US" sz="2200" dirty="0">
                <a:solidFill>
                  <a:schemeClr val="tx1">
                    <a:lumMod val="75000"/>
                    <a:lumOff val="25000"/>
                  </a:schemeClr>
                </a:solidFill>
              </a:rPr>
              <a:t> correction – verbally, financially, reputation – ultimately death.</a:t>
            </a:r>
            <a:endParaRPr lang="en-US" sz="2200" dirty="0"/>
          </a:p>
          <a:p>
            <a:pPr marL="0" indent="0">
              <a:spcBef>
                <a:spcPts val="0"/>
              </a:spcBef>
              <a:buNone/>
            </a:pPr>
            <a:r>
              <a:rPr lang="en-US" sz="2200" i="1" dirty="0">
                <a:solidFill>
                  <a:schemeClr val="accent1"/>
                </a:solidFill>
              </a:rPr>
              <a:t>The ear that </a:t>
            </a:r>
            <a:r>
              <a:rPr lang="en-US" sz="2200" b="1" i="1" dirty="0">
                <a:solidFill>
                  <a:schemeClr val="accent1"/>
                </a:solidFill>
              </a:rPr>
              <a:t>hears the </a:t>
            </a:r>
            <a:r>
              <a:rPr lang="en-US" sz="2200" b="1" i="1" u="sng" dirty="0">
                <a:solidFill>
                  <a:schemeClr val="accent1"/>
                </a:solidFill>
              </a:rPr>
              <a:t>rebukes of life</a:t>
            </a:r>
            <a:r>
              <a:rPr lang="en-US" sz="2200" b="1" i="1" dirty="0">
                <a:solidFill>
                  <a:schemeClr val="accent1"/>
                </a:solidFill>
              </a:rPr>
              <a:t> Will abide</a:t>
            </a:r>
            <a:r>
              <a:rPr lang="en-US" sz="2200" i="1" dirty="0">
                <a:solidFill>
                  <a:schemeClr val="accent1"/>
                </a:solidFill>
              </a:rPr>
              <a:t> among the wise.  He who </a:t>
            </a:r>
            <a:r>
              <a:rPr lang="en-US" sz="2200" b="1" i="1" dirty="0">
                <a:solidFill>
                  <a:schemeClr val="accent1"/>
                </a:solidFill>
              </a:rPr>
              <a:t>disdains instruction </a:t>
            </a:r>
            <a:r>
              <a:rPr lang="en-US" sz="2200" b="1" i="1" u="sng" dirty="0">
                <a:solidFill>
                  <a:schemeClr val="accent1"/>
                </a:solidFill>
              </a:rPr>
              <a:t>despises his own soul</a:t>
            </a:r>
            <a:r>
              <a:rPr lang="en-US" sz="2200" i="1" dirty="0">
                <a:solidFill>
                  <a:schemeClr val="accent1"/>
                </a:solidFill>
              </a:rPr>
              <a:t>, But he who </a:t>
            </a:r>
            <a:r>
              <a:rPr lang="en-US" sz="2200" b="1" i="1" dirty="0">
                <a:solidFill>
                  <a:schemeClr val="accent1"/>
                </a:solidFill>
              </a:rPr>
              <a:t>heeds rebuke gets understanding</a:t>
            </a:r>
            <a:r>
              <a:rPr lang="en-US" sz="2200" i="1" dirty="0">
                <a:solidFill>
                  <a:schemeClr val="accent1"/>
                </a:solidFill>
              </a:rPr>
              <a:t>.  The </a:t>
            </a:r>
            <a:r>
              <a:rPr lang="en-US" sz="2200" b="1" i="1" u="sng" dirty="0">
                <a:solidFill>
                  <a:schemeClr val="accent1"/>
                </a:solidFill>
              </a:rPr>
              <a:t>fear of the LORD</a:t>
            </a:r>
            <a:r>
              <a:rPr lang="en-US" sz="2200" b="1" i="1" dirty="0">
                <a:solidFill>
                  <a:schemeClr val="accent1"/>
                </a:solidFill>
              </a:rPr>
              <a:t> is the instruction of wisdom</a:t>
            </a:r>
            <a:r>
              <a:rPr lang="en-US" sz="2200" i="1" dirty="0">
                <a:solidFill>
                  <a:schemeClr val="accent1"/>
                </a:solidFill>
              </a:rPr>
              <a:t>, And before honor is humility. </a:t>
            </a:r>
            <a:r>
              <a:rPr lang="en-US" sz="2200" dirty="0"/>
              <a:t>(</a:t>
            </a:r>
            <a:r>
              <a:rPr lang="en-US" sz="2200" b="1" dirty="0">
                <a:solidFill>
                  <a:schemeClr val="accent1"/>
                </a:solidFill>
              </a:rPr>
              <a:t>15:31-33</a:t>
            </a:r>
            <a:r>
              <a:rPr lang="en-US" sz="2200" dirty="0"/>
              <a:t>)</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466168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Ultimate Honor?</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0"/>
              </a:spcBef>
              <a:buFont typeface="+mj-lt"/>
              <a:buAutoNum type="arabicPeriod" startAt="6"/>
            </a:pPr>
            <a:r>
              <a:rPr lang="en-US" sz="2000" dirty="0"/>
              <a:t>What do the proud seek instead (</a:t>
            </a:r>
            <a:r>
              <a:rPr lang="en-US" sz="2000" b="1" dirty="0">
                <a:solidFill>
                  <a:schemeClr val="accent1"/>
                </a:solidFill>
              </a:rPr>
              <a:t>20:6; 25:27; 27:2</a:t>
            </a:r>
            <a:r>
              <a:rPr lang="en-US" sz="2000" dirty="0"/>
              <a:t>)?  How and where is the goal of pride rightly satisfied, and what does it often ironically also produce (</a:t>
            </a:r>
            <a:r>
              <a:rPr lang="en-US" sz="2000" b="1" dirty="0">
                <a:solidFill>
                  <a:schemeClr val="accent1"/>
                </a:solidFill>
              </a:rPr>
              <a:t>29:23</a:t>
            </a:r>
            <a:r>
              <a:rPr lang="en-US" sz="2000" dirty="0"/>
              <a:t>)?</a:t>
            </a:r>
          </a:p>
          <a:p>
            <a:pPr marL="0" lvl="0" indent="0">
              <a:spcBef>
                <a:spcPts val="0"/>
              </a:spcBef>
              <a:buNone/>
            </a:pPr>
            <a:r>
              <a:rPr lang="en-US" sz="2000" i="1" dirty="0">
                <a:solidFill>
                  <a:schemeClr val="accent1"/>
                </a:solidFill>
              </a:rPr>
              <a:t>Most men will </a:t>
            </a:r>
            <a:r>
              <a:rPr lang="en-US" sz="2000" b="1" i="1" dirty="0">
                <a:solidFill>
                  <a:schemeClr val="accent1"/>
                </a:solidFill>
              </a:rPr>
              <a:t>proclaim each his own goodness</a:t>
            </a:r>
            <a:r>
              <a:rPr lang="en-US" sz="2000" i="1" dirty="0">
                <a:solidFill>
                  <a:schemeClr val="accent1"/>
                </a:solidFill>
              </a:rPr>
              <a:t>, But who can find a faithful man? </a:t>
            </a:r>
            <a:r>
              <a:rPr lang="en-US" sz="2000" dirty="0"/>
              <a:t>(</a:t>
            </a:r>
            <a:r>
              <a:rPr lang="en-US" sz="2000" b="1" dirty="0">
                <a:solidFill>
                  <a:schemeClr val="accent1"/>
                </a:solidFill>
              </a:rPr>
              <a:t>20:6</a:t>
            </a:r>
            <a:r>
              <a:rPr lang="en-US" sz="2000" dirty="0"/>
              <a:t>)</a:t>
            </a:r>
          </a:p>
          <a:p>
            <a:pPr marL="0" indent="0">
              <a:spcBef>
                <a:spcPts val="0"/>
              </a:spcBef>
              <a:buNone/>
            </a:pPr>
            <a:r>
              <a:rPr lang="en-US" sz="2000" i="1" dirty="0">
                <a:solidFill>
                  <a:schemeClr val="accent1"/>
                </a:solidFill>
              </a:rPr>
              <a:t>It is not good to eat much honey; So to </a:t>
            </a:r>
            <a:r>
              <a:rPr lang="en-US" sz="2000" b="1" i="1" dirty="0">
                <a:solidFill>
                  <a:schemeClr val="accent1"/>
                </a:solidFill>
              </a:rPr>
              <a:t>seek one’s own glory is </a:t>
            </a:r>
            <a:r>
              <a:rPr lang="en-US" sz="2000" b="1" i="1" u="sng" dirty="0">
                <a:solidFill>
                  <a:schemeClr val="accent1"/>
                </a:solidFill>
              </a:rPr>
              <a:t>not glory</a:t>
            </a:r>
            <a:r>
              <a:rPr lang="en-US" sz="2000" i="1" dirty="0">
                <a:solidFill>
                  <a:schemeClr val="accent1"/>
                </a:solidFill>
              </a:rPr>
              <a:t>. </a:t>
            </a:r>
            <a:r>
              <a:rPr lang="en-US" sz="2000" dirty="0"/>
              <a:t>(</a:t>
            </a:r>
            <a:r>
              <a:rPr lang="en-US" sz="2000" b="1" dirty="0">
                <a:solidFill>
                  <a:schemeClr val="accent1"/>
                </a:solidFill>
              </a:rPr>
              <a:t>25:27</a:t>
            </a:r>
            <a:r>
              <a:rPr lang="en-US" sz="2000" dirty="0"/>
              <a:t>)</a:t>
            </a:r>
          </a:p>
          <a:p>
            <a:pPr marL="0" indent="0">
              <a:spcBef>
                <a:spcPts val="0"/>
              </a:spcBef>
              <a:buNone/>
            </a:pPr>
            <a:r>
              <a:rPr lang="en-US" sz="2000" b="1" i="1" dirty="0">
                <a:solidFill>
                  <a:schemeClr val="accent1"/>
                </a:solidFill>
              </a:rPr>
              <a:t>Let another man praise you</a:t>
            </a:r>
            <a:r>
              <a:rPr lang="en-US" sz="2000" i="1" dirty="0">
                <a:solidFill>
                  <a:schemeClr val="accent1"/>
                </a:solidFill>
              </a:rPr>
              <a:t>, and </a:t>
            </a:r>
            <a:r>
              <a:rPr lang="en-US" sz="2000" b="1" i="1" dirty="0">
                <a:solidFill>
                  <a:schemeClr val="accent1"/>
                </a:solidFill>
              </a:rPr>
              <a:t>not your </a:t>
            </a:r>
            <a:r>
              <a:rPr lang="en-US" sz="2000" b="1" i="1" u="sng" dirty="0">
                <a:solidFill>
                  <a:schemeClr val="accent1"/>
                </a:solidFill>
              </a:rPr>
              <a:t>own</a:t>
            </a:r>
            <a:r>
              <a:rPr lang="en-US" sz="2000" b="1" i="1" dirty="0">
                <a:solidFill>
                  <a:schemeClr val="accent1"/>
                </a:solidFill>
              </a:rPr>
              <a:t> mouth</a:t>
            </a:r>
            <a:r>
              <a:rPr lang="en-US" sz="2000" i="1" dirty="0">
                <a:solidFill>
                  <a:schemeClr val="accent1"/>
                </a:solidFill>
              </a:rPr>
              <a:t>; A stranger, and not your own lips. </a:t>
            </a:r>
            <a:r>
              <a:rPr lang="en-US" sz="2000" dirty="0"/>
              <a:t>(</a:t>
            </a:r>
            <a:r>
              <a:rPr lang="en-US" sz="2000" b="1" dirty="0">
                <a:solidFill>
                  <a:schemeClr val="accent1"/>
                </a:solidFill>
              </a:rPr>
              <a:t>27:2</a:t>
            </a:r>
            <a:r>
              <a:rPr lang="en-US" sz="2000" dirty="0"/>
              <a:t>)</a:t>
            </a:r>
          </a:p>
          <a:p>
            <a:pPr>
              <a:spcBef>
                <a:spcPts val="0"/>
              </a:spcBef>
            </a:pPr>
            <a:r>
              <a:rPr lang="en-US" altLang="en-US" sz="2000" dirty="0">
                <a:solidFill>
                  <a:schemeClr val="tx1">
                    <a:lumMod val="75000"/>
                    <a:lumOff val="25000"/>
                  </a:schemeClr>
                </a:solidFill>
              </a:rPr>
              <a:t>Praising yourself typically brings humiliation.  Not sustainable honor.</a:t>
            </a:r>
          </a:p>
          <a:p>
            <a:pPr marL="0" indent="0">
              <a:spcBef>
                <a:spcPts val="0"/>
              </a:spcBef>
              <a:buNone/>
            </a:pPr>
            <a:r>
              <a:rPr lang="en-US" sz="2000" i="1" dirty="0">
                <a:solidFill>
                  <a:schemeClr val="accent1"/>
                </a:solidFill>
              </a:rPr>
              <a:t>A man’s pride will bring him low, But the </a:t>
            </a:r>
            <a:r>
              <a:rPr lang="en-US" sz="2000" b="1" i="1" dirty="0">
                <a:solidFill>
                  <a:schemeClr val="accent1"/>
                </a:solidFill>
              </a:rPr>
              <a:t>humble in spirit will retain honor</a:t>
            </a:r>
            <a:r>
              <a:rPr lang="en-US" sz="2000" i="1" dirty="0">
                <a:solidFill>
                  <a:schemeClr val="accent1"/>
                </a:solidFill>
              </a:rPr>
              <a:t>. </a:t>
            </a:r>
            <a:r>
              <a:rPr lang="en-US" sz="2000" dirty="0"/>
              <a:t>(</a:t>
            </a:r>
            <a:r>
              <a:rPr lang="en-US" sz="2000" b="1" dirty="0">
                <a:solidFill>
                  <a:schemeClr val="accent1"/>
                </a:solidFill>
              </a:rPr>
              <a:t>29:23</a:t>
            </a:r>
            <a:r>
              <a:rPr lang="en-US" sz="2000" dirty="0"/>
              <a:t>)</a:t>
            </a:r>
          </a:p>
          <a:p>
            <a:pPr>
              <a:spcBef>
                <a:spcPts val="0"/>
              </a:spcBef>
            </a:pPr>
            <a:r>
              <a:rPr lang="en-US" sz="2000" dirty="0"/>
              <a:t>Humility leads to honor here, but true, ultimate honor comes from the Lord.  Only that will satisfy us (</a:t>
            </a:r>
            <a:r>
              <a:rPr lang="en-US" sz="2000" b="1" dirty="0">
                <a:solidFill>
                  <a:schemeClr val="accent1"/>
                </a:solidFill>
              </a:rPr>
              <a:t>Mat. 25:21, 23; Rom. 2:5-10; </a:t>
            </a:r>
            <a:r>
              <a:rPr lang="en-US" sz="2000" b="1" dirty="0" err="1">
                <a:solidFill>
                  <a:schemeClr val="accent1"/>
                </a:solidFill>
              </a:rPr>
              <a:t>Ecc</a:t>
            </a:r>
            <a:r>
              <a:rPr lang="en-US" sz="2000" b="1" dirty="0">
                <a:solidFill>
                  <a:schemeClr val="accent1"/>
                </a:solidFill>
              </a:rPr>
              <a:t>. 3:11; 12:13-14</a:t>
            </a:r>
            <a:r>
              <a:rPr lang="en-US" sz="2000" dirty="0"/>
              <a:t>).</a:t>
            </a:r>
          </a:p>
          <a:p>
            <a:pPr>
              <a:spcBef>
                <a:spcPts val="0"/>
              </a:spcBef>
            </a:pPr>
            <a:r>
              <a:rPr lang="en-US" sz="2000" dirty="0"/>
              <a:t>Nothing wrong with seeking honor.  The question is whose honor, esteem, and approval are we seeking?  That identity reveals our </a:t>
            </a:r>
            <a:r>
              <a:rPr lang="en-US" sz="2000" b="1" i="1" dirty="0"/>
              <a:t>true God</a:t>
            </a:r>
            <a:r>
              <a:rPr lang="en-US" sz="2000" dirty="0"/>
              <a:t>!</a:t>
            </a:r>
          </a:p>
        </p:txBody>
      </p:sp>
    </p:spTree>
    <p:extLst>
      <p:ext uri="{BB962C8B-B14F-4D97-AF65-F5344CB8AC3E}">
        <p14:creationId xmlns:p14="http://schemas.microsoft.com/office/powerpoint/2010/main" val="3150309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Effect transition="in" filter="fade">
                                      <p:cBhvr>
                                        <p:cTn id="20" dur="500"/>
                                        <p:tgtEl>
                                          <p:spTgt spid="92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fade">
                                      <p:cBhvr>
                                        <p:cTn id="25" dur="500"/>
                                        <p:tgtEl>
                                          <p:spTgt spid="921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fade">
                                      <p:cBhvr>
                                        <p:cTn id="30" dur="500"/>
                                        <p:tgtEl>
                                          <p:spTgt spid="9219">
                                            <p:txEl>
                                              <p:pRg st="5" end="5"/>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9219">
                                            <p:txEl>
                                              <p:pRg st="6" end="6"/>
                                            </p:txEl>
                                          </p:spTgt>
                                        </p:tgtEl>
                                        <p:attrNameLst>
                                          <p:attrName>style.visibility</p:attrName>
                                        </p:attrNameLst>
                                      </p:cBhvr>
                                      <p:to>
                                        <p:strVal val="visible"/>
                                      </p:to>
                                    </p:set>
                                    <p:animEffect transition="in" filter="fade">
                                      <p:cBhvr>
                                        <p:cTn id="34" dur="500"/>
                                        <p:tgtEl>
                                          <p:spTgt spid="9219">
                                            <p:txEl>
                                              <p:pRg st="6" end="6"/>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9219">
                                            <p:txEl>
                                              <p:pRg st="7" end="7"/>
                                            </p:txEl>
                                          </p:spTgt>
                                        </p:tgtEl>
                                        <p:attrNameLst>
                                          <p:attrName>style.visibility</p:attrName>
                                        </p:attrNameLst>
                                      </p:cBhvr>
                                      <p:to>
                                        <p:strVal val="visible"/>
                                      </p:to>
                                    </p:set>
                                    <p:animEffect transition="in" filter="fade">
                                      <p:cBhvr>
                                        <p:cTn id="38"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My Generation?</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0"/>
              </a:spcBef>
              <a:buFont typeface="+mj-lt"/>
              <a:buAutoNum type="arabicPeriod" startAt="7"/>
            </a:pPr>
            <a:r>
              <a:rPr lang="en-US" sz="2000" dirty="0"/>
              <a:t>What other sins accompany the </a:t>
            </a:r>
            <a:r>
              <a:rPr lang="en-US" sz="2000" i="1" dirty="0">
                <a:solidFill>
                  <a:schemeClr val="accent1"/>
                </a:solidFill>
              </a:rPr>
              <a:t>“generation”</a:t>
            </a:r>
            <a:r>
              <a:rPr lang="en-US" sz="2000" dirty="0"/>
              <a:t> that is given over to pride, and what end can they expect (</a:t>
            </a:r>
            <a:r>
              <a:rPr lang="en-US" sz="2000" b="1" dirty="0">
                <a:solidFill>
                  <a:schemeClr val="accent1"/>
                </a:solidFill>
              </a:rPr>
              <a:t>30:12-17</a:t>
            </a:r>
            <a:r>
              <a:rPr lang="en-US" sz="2000" dirty="0"/>
              <a:t>)?</a:t>
            </a:r>
          </a:p>
          <a:p>
            <a:pPr marL="0" lvl="0" indent="0">
              <a:spcBef>
                <a:spcPts val="0"/>
              </a:spcBef>
              <a:buNone/>
            </a:pPr>
            <a:r>
              <a:rPr lang="en-US" sz="2000" i="1" dirty="0">
                <a:solidFill>
                  <a:schemeClr val="accent1"/>
                </a:solidFill>
              </a:rPr>
              <a:t>There is a generation that is </a:t>
            </a:r>
            <a:r>
              <a:rPr lang="en-US" sz="2000" b="1" i="1" u="sng" dirty="0">
                <a:solidFill>
                  <a:schemeClr val="accent1"/>
                </a:solidFill>
              </a:rPr>
              <a:t>pure in its own eyes</a:t>
            </a:r>
            <a:r>
              <a:rPr lang="en-US" sz="2000" i="1" dirty="0">
                <a:solidFill>
                  <a:schemeClr val="accent1"/>
                </a:solidFill>
              </a:rPr>
              <a:t>, Yet is </a:t>
            </a:r>
            <a:r>
              <a:rPr lang="en-US" sz="2000" b="1" i="1" dirty="0">
                <a:solidFill>
                  <a:schemeClr val="accent1"/>
                </a:solidFill>
              </a:rPr>
              <a:t>not washed </a:t>
            </a:r>
            <a:r>
              <a:rPr lang="en-US" sz="2000" i="1" dirty="0">
                <a:solidFill>
                  <a:schemeClr val="accent1"/>
                </a:solidFill>
              </a:rPr>
              <a:t>from its filthiness.  There is a generation – oh, </a:t>
            </a:r>
            <a:r>
              <a:rPr lang="en-US" sz="2000" b="1" i="1" dirty="0">
                <a:solidFill>
                  <a:schemeClr val="accent1"/>
                </a:solidFill>
              </a:rPr>
              <a:t>how </a:t>
            </a:r>
            <a:r>
              <a:rPr lang="en-US" sz="2000" b="1" i="1" u="sng" dirty="0">
                <a:solidFill>
                  <a:schemeClr val="accent1"/>
                </a:solidFill>
              </a:rPr>
              <a:t>lofty are their eyes</a:t>
            </a:r>
            <a:r>
              <a:rPr lang="en-US" sz="2000" i="1" dirty="0">
                <a:solidFill>
                  <a:schemeClr val="accent1"/>
                </a:solidFill>
              </a:rPr>
              <a:t>! And their </a:t>
            </a:r>
            <a:r>
              <a:rPr lang="en-US" sz="2000" b="1" i="1" dirty="0">
                <a:solidFill>
                  <a:schemeClr val="accent1"/>
                </a:solidFill>
              </a:rPr>
              <a:t>eyelids are lifted up</a:t>
            </a:r>
            <a:r>
              <a:rPr lang="en-US" sz="2000" i="1" dirty="0">
                <a:solidFill>
                  <a:schemeClr val="accent1"/>
                </a:solidFill>
              </a:rPr>
              <a:t>.  There is a generation whose </a:t>
            </a:r>
            <a:r>
              <a:rPr lang="en-US" sz="2000" b="1" i="1" dirty="0">
                <a:solidFill>
                  <a:schemeClr val="accent1"/>
                </a:solidFill>
              </a:rPr>
              <a:t>teeth are like swords</a:t>
            </a:r>
            <a:r>
              <a:rPr lang="en-US" sz="2000" i="1" dirty="0">
                <a:solidFill>
                  <a:schemeClr val="accent1"/>
                </a:solidFill>
              </a:rPr>
              <a:t>, And whose </a:t>
            </a:r>
            <a:r>
              <a:rPr lang="en-US" sz="2000" b="1" i="1" dirty="0">
                <a:solidFill>
                  <a:schemeClr val="accent1"/>
                </a:solidFill>
              </a:rPr>
              <a:t>fangs are like knives</a:t>
            </a:r>
            <a:r>
              <a:rPr lang="en-US" sz="2000" i="1" dirty="0">
                <a:solidFill>
                  <a:schemeClr val="accent1"/>
                </a:solidFill>
              </a:rPr>
              <a:t>, To </a:t>
            </a:r>
            <a:r>
              <a:rPr lang="en-US" sz="2000" b="1" i="1" dirty="0">
                <a:solidFill>
                  <a:schemeClr val="accent1"/>
                </a:solidFill>
              </a:rPr>
              <a:t>devour the poor </a:t>
            </a:r>
            <a:r>
              <a:rPr lang="en-US" sz="2000" i="1" dirty="0">
                <a:solidFill>
                  <a:schemeClr val="accent1"/>
                </a:solidFill>
              </a:rPr>
              <a:t>from off the earth, And the needy from among men. The </a:t>
            </a:r>
            <a:r>
              <a:rPr lang="en-US" sz="2000" b="1" i="1" dirty="0">
                <a:solidFill>
                  <a:schemeClr val="accent1"/>
                </a:solidFill>
              </a:rPr>
              <a:t>leech</a:t>
            </a:r>
            <a:r>
              <a:rPr lang="en-US" sz="2000" i="1" dirty="0">
                <a:solidFill>
                  <a:schemeClr val="accent1"/>
                </a:solidFill>
              </a:rPr>
              <a:t> has two daughters – </a:t>
            </a:r>
            <a:r>
              <a:rPr lang="en-US" sz="2000" b="1" i="1" dirty="0">
                <a:solidFill>
                  <a:schemeClr val="accent1"/>
                </a:solidFill>
              </a:rPr>
              <a:t>Give and Give</a:t>
            </a:r>
            <a:r>
              <a:rPr lang="en-US" sz="2000" i="1" dirty="0">
                <a:solidFill>
                  <a:schemeClr val="accent1"/>
                </a:solidFill>
              </a:rPr>
              <a:t>! There are three things that are </a:t>
            </a:r>
            <a:r>
              <a:rPr lang="en-US" sz="2000" b="1" i="1" dirty="0">
                <a:solidFill>
                  <a:schemeClr val="accent1"/>
                </a:solidFill>
              </a:rPr>
              <a:t>never satisfied</a:t>
            </a:r>
            <a:r>
              <a:rPr lang="en-US" sz="2000" i="1" dirty="0">
                <a:solidFill>
                  <a:schemeClr val="accent1"/>
                </a:solidFill>
              </a:rPr>
              <a:t>, Four </a:t>
            </a:r>
            <a:r>
              <a:rPr lang="en-US" sz="2000" b="1" i="1" dirty="0">
                <a:solidFill>
                  <a:schemeClr val="accent1"/>
                </a:solidFill>
              </a:rPr>
              <a:t>never say, “Enough!”</a:t>
            </a:r>
            <a:r>
              <a:rPr lang="en-US" sz="2000" i="1" dirty="0">
                <a:solidFill>
                  <a:schemeClr val="accent1"/>
                </a:solidFill>
              </a:rPr>
              <a:t>: The grave, The barren womb, The earth that is not satisfied with water – And the fire never says, “Enough!”  The </a:t>
            </a:r>
            <a:r>
              <a:rPr lang="en-US" sz="2000" b="1" i="1" u="sng" dirty="0">
                <a:solidFill>
                  <a:schemeClr val="accent1"/>
                </a:solidFill>
              </a:rPr>
              <a:t>eye that mocks his father</a:t>
            </a:r>
            <a:r>
              <a:rPr lang="en-US" sz="2000" i="1" dirty="0">
                <a:solidFill>
                  <a:schemeClr val="accent1"/>
                </a:solidFill>
              </a:rPr>
              <a:t>, And </a:t>
            </a:r>
            <a:r>
              <a:rPr lang="en-US" sz="2000" b="1" i="1" u="sng" dirty="0">
                <a:solidFill>
                  <a:schemeClr val="accent1"/>
                </a:solidFill>
              </a:rPr>
              <a:t>scorns obedience to his mother</a:t>
            </a:r>
            <a:r>
              <a:rPr lang="en-US" sz="2000" i="1" dirty="0">
                <a:solidFill>
                  <a:schemeClr val="accent1"/>
                </a:solidFill>
              </a:rPr>
              <a:t>, The </a:t>
            </a:r>
            <a:r>
              <a:rPr lang="en-US" sz="2000" b="1" i="1" dirty="0">
                <a:solidFill>
                  <a:schemeClr val="accent1"/>
                </a:solidFill>
              </a:rPr>
              <a:t>ravens of the valley will pick it out, And the young eagles will eat it</a:t>
            </a:r>
            <a:r>
              <a:rPr lang="en-US" sz="2000" i="1" dirty="0">
                <a:solidFill>
                  <a:schemeClr val="accent1"/>
                </a:solidFill>
              </a:rPr>
              <a:t>. </a:t>
            </a:r>
            <a:r>
              <a:rPr lang="en-US" sz="2000" dirty="0"/>
              <a:t>(</a:t>
            </a:r>
            <a:r>
              <a:rPr lang="en-US" sz="2000" b="1" dirty="0">
                <a:solidFill>
                  <a:schemeClr val="accent1"/>
                </a:solidFill>
              </a:rPr>
              <a:t>30:12-17</a:t>
            </a:r>
            <a:r>
              <a:rPr lang="en-US" sz="2000" dirty="0"/>
              <a:t>)</a:t>
            </a:r>
          </a:p>
          <a:p>
            <a:pPr>
              <a:spcBef>
                <a:spcPts val="0"/>
              </a:spcBef>
            </a:pPr>
            <a:r>
              <a:rPr lang="en-US" altLang="en-US" sz="2000" dirty="0">
                <a:solidFill>
                  <a:schemeClr val="tx1">
                    <a:lumMod val="75000"/>
                    <a:lumOff val="25000"/>
                  </a:schemeClr>
                </a:solidFill>
              </a:rPr>
              <a:t>Have you seen this generation?  Does its mob size justify it?</a:t>
            </a:r>
          </a:p>
          <a:p>
            <a:pPr>
              <a:spcBef>
                <a:spcPts val="0"/>
              </a:spcBef>
            </a:pPr>
            <a:r>
              <a:rPr lang="en-US" altLang="en-US" sz="2000" dirty="0">
                <a:solidFill>
                  <a:schemeClr val="tx1">
                    <a:lumMod val="75000"/>
                    <a:lumOff val="25000"/>
                  </a:schemeClr>
                </a:solidFill>
              </a:rPr>
              <a:t>Although not numbered among the 4, they fit well in terrible things never satisfied!</a:t>
            </a:r>
          </a:p>
        </p:txBody>
      </p:sp>
    </p:spTree>
    <p:extLst>
      <p:ext uri="{BB962C8B-B14F-4D97-AF65-F5344CB8AC3E}">
        <p14:creationId xmlns:p14="http://schemas.microsoft.com/office/powerpoint/2010/main" val="3448792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Wisdom Rejected</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indent="-344488">
              <a:spcBef>
                <a:spcPts val="0"/>
              </a:spcBef>
            </a:pPr>
            <a:r>
              <a:rPr lang="en-US" altLang="en-US" sz="2200" dirty="0"/>
              <a:t>Wisdom is rejected, because:</a:t>
            </a:r>
          </a:p>
          <a:p>
            <a:pPr marL="688975" lvl="1" indent="-344488">
              <a:spcBef>
                <a:spcPts val="0"/>
              </a:spcBef>
            </a:pPr>
            <a:r>
              <a:rPr lang="en-US" altLang="en-US" sz="2000" dirty="0"/>
              <a:t>The listeners </a:t>
            </a:r>
            <a:r>
              <a:rPr lang="en-US" altLang="en-US" sz="2000" b="1" i="1" dirty="0"/>
              <a:t>neither like</a:t>
            </a:r>
            <a:r>
              <a:rPr lang="en-US" altLang="en-US" sz="2000" dirty="0"/>
              <a:t> nor </a:t>
            </a:r>
            <a:r>
              <a:rPr lang="en-US" altLang="en-US" sz="2000" b="1" i="1" dirty="0"/>
              <a:t>value</a:t>
            </a:r>
            <a:r>
              <a:rPr lang="en-US" altLang="en-US" sz="2000" dirty="0"/>
              <a:t> her correction.</a:t>
            </a:r>
          </a:p>
          <a:p>
            <a:pPr marL="688975" lvl="1" indent="-344488">
              <a:spcBef>
                <a:spcPts val="0"/>
              </a:spcBef>
            </a:pPr>
            <a:r>
              <a:rPr lang="en-US" altLang="en-US" sz="2000" dirty="0"/>
              <a:t>The listeners </a:t>
            </a:r>
            <a:r>
              <a:rPr lang="en-US" altLang="en-US" sz="2000" b="1" i="1" dirty="0"/>
              <a:t>enjoy</a:t>
            </a:r>
            <a:r>
              <a:rPr lang="en-US" altLang="en-US" sz="2000" dirty="0"/>
              <a:t> and </a:t>
            </a:r>
            <a:r>
              <a:rPr lang="en-US" altLang="en-US" sz="2000" b="1" i="1" dirty="0"/>
              <a:t>delight</a:t>
            </a:r>
            <a:r>
              <a:rPr lang="en-US" altLang="en-US" sz="2000" dirty="0"/>
              <a:t> in their own path &amp; its immediate fruit.</a:t>
            </a:r>
          </a:p>
          <a:p>
            <a:pPr marL="111125" indent="0">
              <a:spcBef>
                <a:spcPts val="0"/>
              </a:spcBef>
              <a:buNone/>
            </a:pPr>
            <a:r>
              <a:rPr lang="en-US" altLang="en-US" sz="2200" b="1" i="1" dirty="0">
                <a:solidFill>
                  <a:schemeClr val="accent1"/>
                </a:solidFill>
              </a:rPr>
              <a:t>By faith Moses</a:t>
            </a:r>
            <a:r>
              <a:rPr lang="en-US" altLang="en-US" sz="2200" i="1" dirty="0">
                <a:solidFill>
                  <a:schemeClr val="accent1"/>
                </a:solidFill>
              </a:rPr>
              <a:t>, when he became of age, </a:t>
            </a:r>
            <a:r>
              <a:rPr lang="en-US" altLang="en-US" sz="2200" b="1" i="1" u="sng" dirty="0">
                <a:solidFill>
                  <a:schemeClr val="accent1"/>
                </a:solidFill>
              </a:rPr>
              <a:t>refused</a:t>
            </a:r>
            <a:r>
              <a:rPr lang="en-US" altLang="en-US" sz="2200" i="1" dirty="0">
                <a:solidFill>
                  <a:schemeClr val="accent1"/>
                </a:solidFill>
              </a:rPr>
              <a:t> to be called the son of Pharaoh’s daughter, </a:t>
            </a:r>
            <a:r>
              <a:rPr lang="en-US" altLang="en-US" sz="2200" b="1" i="1" u="sng" dirty="0">
                <a:solidFill>
                  <a:schemeClr val="accent1"/>
                </a:solidFill>
              </a:rPr>
              <a:t>choosing rather </a:t>
            </a:r>
            <a:r>
              <a:rPr lang="en-US" altLang="en-US" sz="2200" i="1" dirty="0">
                <a:solidFill>
                  <a:schemeClr val="accent1"/>
                </a:solidFill>
              </a:rPr>
              <a:t>to suffer affliction with the people of God </a:t>
            </a:r>
            <a:r>
              <a:rPr lang="en-US" altLang="en-US" sz="2200" b="1" i="1" dirty="0">
                <a:solidFill>
                  <a:schemeClr val="accent1"/>
                </a:solidFill>
              </a:rPr>
              <a:t>than to </a:t>
            </a:r>
            <a:r>
              <a:rPr lang="en-US" altLang="en-US" sz="2200" b="1" i="1" u="sng" dirty="0">
                <a:solidFill>
                  <a:schemeClr val="accent1"/>
                </a:solidFill>
              </a:rPr>
              <a:t>enjoy the passing pleasures</a:t>
            </a:r>
            <a:r>
              <a:rPr lang="en-US" altLang="en-US" sz="2200" b="1" i="1" dirty="0">
                <a:solidFill>
                  <a:schemeClr val="accent1"/>
                </a:solidFill>
              </a:rPr>
              <a:t> of sin</a:t>
            </a:r>
            <a:r>
              <a:rPr lang="en-US" altLang="en-US" sz="2200" i="1" dirty="0">
                <a:solidFill>
                  <a:schemeClr val="accent1"/>
                </a:solidFill>
              </a:rPr>
              <a:t>, </a:t>
            </a:r>
            <a:r>
              <a:rPr lang="en-US" altLang="en-US" sz="2200" b="1" i="1" u="sng" dirty="0">
                <a:solidFill>
                  <a:schemeClr val="accent1"/>
                </a:solidFill>
              </a:rPr>
              <a:t>esteeming</a:t>
            </a:r>
            <a:r>
              <a:rPr lang="en-US" altLang="en-US" sz="2200" i="1" dirty="0">
                <a:solidFill>
                  <a:schemeClr val="accent1"/>
                </a:solidFill>
              </a:rPr>
              <a:t> the reproach of Christ </a:t>
            </a:r>
            <a:r>
              <a:rPr lang="en-US" altLang="en-US" sz="2200" b="1" i="1" u="sng" dirty="0">
                <a:solidFill>
                  <a:schemeClr val="accent1"/>
                </a:solidFill>
              </a:rPr>
              <a:t>greater riches than the treasures</a:t>
            </a:r>
            <a:r>
              <a:rPr lang="en-US" altLang="en-US" sz="2200" b="1" i="1" dirty="0">
                <a:solidFill>
                  <a:schemeClr val="accent1"/>
                </a:solidFill>
              </a:rPr>
              <a:t> </a:t>
            </a:r>
            <a:r>
              <a:rPr lang="en-US" altLang="en-US" sz="2200" i="1" dirty="0">
                <a:solidFill>
                  <a:schemeClr val="accent1"/>
                </a:solidFill>
              </a:rPr>
              <a:t>in Egypt; </a:t>
            </a:r>
            <a:r>
              <a:rPr lang="en-US" altLang="en-US" sz="2200" b="1" i="1" u="sng" dirty="0">
                <a:solidFill>
                  <a:schemeClr val="accent1"/>
                </a:solidFill>
              </a:rPr>
              <a:t>for he looked to the reward</a:t>
            </a:r>
            <a:r>
              <a:rPr lang="en-US" altLang="en-US" sz="2200" i="1" dirty="0">
                <a:solidFill>
                  <a:schemeClr val="accent1"/>
                </a:solidFill>
              </a:rPr>
              <a:t>. </a:t>
            </a:r>
            <a:r>
              <a:rPr lang="en-US" altLang="en-US" sz="2200" dirty="0"/>
              <a:t>(</a:t>
            </a:r>
            <a:r>
              <a:rPr lang="en-US" altLang="en-US" sz="2200" b="1" dirty="0">
                <a:solidFill>
                  <a:schemeClr val="accent1"/>
                </a:solidFill>
              </a:rPr>
              <a:t>Hebrews 11:24-26</a:t>
            </a:r>
            <a:r>
              <a:rPr lang="en-US" altLang="en-US" sz="2200" dirty="0"/>
              <a:t>)</a:t>
            </a:r>
          </a:p>
          <a:p>
            <a:pPr marL="455613" indent="-344488">
              <a:spcBef>
                <a:spcPts val="0"/>
              </a:spcBef>
            </a:pPr>
            <a:r>
              <a:rPr lang="en-US" altLang="en-US" sz="2200" dirty="0"/>
              <a:t>Sin is generally pleasurable </a:t>
            </a:r>
            <a:r>
              <a:rPr lang="en-US" altLang="en-US" sz="2200" b="1" i="1" dirty="0"/>
              <a:t>for the moment</a:t>
            </a:r>
            <a:r>
              <a:rPr lang="en-US" altLang="en-US" sz="2200" dirty="0"/>
              <a:t>, but it destroys in the end.  </a:t>
            </a:r>
          </a:p>
          <a:p>
            <a:pPr marL="455613" indent="-344488">
              <a:spcBef>
                <a:spcPts val="0"/>
              </a:spcBef>
            </a:pPr>
            <a:r>
              <a:rPr lang="en-US" altLang="en-US" sz="2200" dirty="0"/>
              <a:t>Are you willing to take the long-view, see the end from the beginning?</a:t>
            </a:r>
          </a:p>
        </p:txBody>
      </p:sp>
    </p:spTree>
    <p:extLst>
      <p:ext uri="{BB962C8B-B14F-4D97-AF65-F5344CB8AC3E}">
        <p14:creationId xmlns:p14="http://schemas.microsoft.com/office/powerpoint/2010/main" val="2937504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fade">
                                      <p:cBhvr>
                                        <p:cTn id="11" dur="500"/>
                                        <p:tgtEl>
                                          <p:spTgt spid="921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fade">
                                      <p:cBhvr>
                                        <p:cTn id="30"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Honesty, Integrity versus Lies, Perversity</a:t>
            </a:r>
          </a:p>
        </p:txBody>
      </p:sp>
      <p:sp>
        <p:nvSpPr>
          <p:cNvPr id="5" name="Text Placeholder 4"/>
          <p:cNvSpPr>
            <a:spLocks noGrp="1"/>
          </p:cNvSpPr>
          <p:nvPr>
            <p:ph type="body" idx="1"/>
          </p:nvPr>
        </p:nvSpPr>
        <p:spPr>
          <a:xfrm>
            <a:off x="762000" y="4324350"/>
            <a:ext cx="7543800" cy="819150"/>
          </a:xfrm>
        </p:spPr>
        <p:txBody>
          <a:bodyPr>
            <a:noAutofit/>
          </a:bodyPr>
          <a:lstStyle/>
          <a:p>
            <a:pPr marL="628650" indent="-628650"/>
            <a:r>
              <a:rPr lang="en-US" sz="1200" b="1" i="1" dirty="0"/>
              <a:t>Verses:</a:t>
            </a:r>
            <a:r>
              <a:rPr lang="en-US" sz="1200" b="1" dirty="0"/>
              <a:t>	10:9; 11: 3; 12:5-6; 12:8, 17-20, 22; 14:5, 15, 25; 17:20; 18:1; 19:1-3, 5, 9, 28; 20:7, 14; 21:6, 8, 29; 22:5, 11; 24:28-29; 26:18-19; 27:5-6; 28:6, 23; 29:1, 24; 30:10, 12</a:t>
            </a:r>
            <a:endParaRPr lang="en-US" sz="1200" b="1" i="1" dirty="0"/>
          </a:p>
        </p:txBody>
      </p:sp>
    </p:spTree>
    <p:extLst>
      <p:ext uri="{BB962C8B-B14F-4D97-AF65-F5344CB8AC3E}">
        <p14:creationId xmlns:p14="http://schemas.microsoft.com/office/powerpoint/2010/main" val="2097920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End of Integrity, Dishonesty</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a:pPr>
            <a:r>
              <a:rPr lang="en-US" sz="2200" dirty="0"/>
              <a:t>Contrast the definite end of the honest with integrity versus the perverse who twist and lie (</a:t>
            </a:r>
            <a:r>
              <a:rPr lang="en-US" sz="2200" b="1" dirty="0">
                <a:solidFill>
                  <a:schemeClr val="accent1"/>
                </a:solidFill>
              </a:rPr>
              <a:t>10:9; 11:3; 12:8, 19-20; 17:20; 19:5, 9; 21:6; 22:5, 11; 28:6; 29:24</a:t>
            </a:r>
            <a:r>
              <a:rPr lang="en-US" sz="2200" dirty="0"/>
              <a:t>).</a:t>
            </a:r>
          </a:p>
          <a:p>
            <a:pPr marL="0" lvl="0" indent="0">
              <a:spcBef>
                <a:spcPts val="300"/>
              </a:spcBef>
              <a:buNone/>
            </a:pPr>
            <a:r>
              <a:rPr lang="en-US" sz="2200" i="1" dirty="0">
                <a:solidFill>
                  <a:schemeClr val="accent1"/>
                </a:solidFill>
              </a:rPr>
              <a:t>He who walks with </a:t>
            </a:r>
            <a:r>
              <a:rPr lang="en-US" sz="2200" b="1" i="1" dirty="0">
                <a:solidFill>
                  <a:schemeClr val="accent1"/>
                </a:solidFill>
              </a:rPr>
              <a:t>integrity walks </a:t>
            </a:r>
            <a:r>
              <a:rPr lang="en-US" sz="2200" b="1" i="1" u="sng" dirty="0">
                <a:solidFill>
                  <a:schemeClr val="accent1"/>
                </a:solidFill>
              </a:rPr>
              <a:t>securely</a:t>
            </a:r>
            <a:r>
              <a:rPr lang="en-US" sz="2200" i="1" dirty="0">
                <a:solidFill>
                  <a:schemeClr val="accent1"/>
                </a:solidFill>
              </a:rPr>
              <a:t>, But he who </a:t>
            </a:r>
            <a:r>
              <a:rPr lang="en-US" sz="2200" b="1" i="1" dirty="0">
                <a:solidFill>
                  <a:schemeClr val="accent1"/>
                </a:solidFill>
              </a:rPr>
              <a:t>perverts</a:t>
            </a:r>
            <a:r>
              <a:rPr lang="en-US" sz="2200" i="1" dirty="0">
                <a:solidFill>
                  <a:schemeClr val="accent1"/>
                </a:solidFill>
              </a:rPr>
              <a:t> his ways will</a:t>
            </a:r>
            <a:r>
              <a:rPr lang="en-US" sz="2200" b="1" i="1" dirty="0">
                <a:solidFill>
                  <a:schemeClr val="accent1"/>
                </a:solidFill>
              </a:rPr>
              <a:t> </a:t>
            </a:r>
            <a:r>
              <a:rPr lang="en-US" sz="2200" b="1" i="1" u="sng" dirty="0">
                <a:solidFill>
                  <a:schemeClr val="accent1"/>
                </a:solidFill>
              </a:rPr>
              <a:t>become known</a:t>
            </a:r>
            <a:r>
              <a:rPr lang="en-US" sz="2200" i="1" dirty="0">
                <a:solidFill>
                  <a:schemeClr val="accent1"/>
                </a:solidFill>
              </a:rPr>
              <a:t>. </a:t>
            </a:r>
            <a:r>
              <a:rPr lang="en-US" sz="2200" dirty="0"/>
              <a:t>(</a:t>
            </a:r>
            <a:r>
              <a:rPr lang="en-US" sz="2200" b="1" dirty="0">
                <a:solidFill>
                  <a:schemeClr val="accent1"/>
                </a:solidFill>
              </a:rPr>
              <a:t>10:9</a:t>
            </a:r>
            <a:r>
              <a:rPr lang="en-US" sz="2200" dirty="0"/>
              <a:t>)</a:t>
            </a:r>
          </a:p>
          <a:p>
            <a:pPr marL="0" indent="0">
              <a:spcBef>
                <a:spcPts val="300"/>
              </a:spcBef>
              <a:buNone/>
            </a:pPr>
            <a:r>
              <a:rPr lang="en-US" sz="2200" i="1" dirty="0">
                <a:solidFill>
                  <a:schemeClr val="accent1"/>
                </a:solidFill>
              </a:rPr>
              <a:t>A man will be </a:t>
            </a:r>
            <a:r>
              <a:rPr lang="en-US" sz="2200" b="1" i="1" u="sng" dirty="0">
                <a:solidFill>
                  <a:schemeClr val="accent1"/>
                </a:solidFill>
              </a:rPr>
              <a:t>commended</a:t>
            </a:r>
            <a:r>
              <a:rPr lang="en-US" sz="2200" b="1" i="1" dirty="0">
                <a:solidFill>
                  <a:schemeClr val="accent1"/>
                </a:solidFill>
              </a:rPr>
              <a:t> according to his wisdom</a:t>
            </a:r>
            <a:r>
              <a:rPr lang="en-US" sz="2200" i="1" dirty="0">
                <a:solidFill>
                  <a:schemeClr val="accent1"/>
                </a:solidFill>
              </a:rPr>
              <a:t>, But he who is of a </a:t>
            </a:r>
            <a:r>
              <a:rPr lang="en-US" sz="2200" b="1" i="1" dirty="0">
                <a:solidFill>
                  <a:schemeClr val="accent1"/>
                </a:solidFill>
              </a:rPr>
              <a:t>perverse heart will be </a:t>
            </a:r>
            <a:r>
              <a:rPr lang="en-US" sz="2200" b="1" i="1" u="sng" dirty="0">
                <a:solidFill>
                  <a:schemeClr val="accent1"/>
                </a:solidFill>
              </a:rPr>
              <a:t>despised</a:t>
            </a:r>
            <a:r>
              <a:rPr lang="en-US" sz="2200" i="1" dirty="0">
                <a:solidFill>
                  <a:schemeClr val="accent1"/>
                </a:solidFill>
              </a:rPr>
              <a:t>. </a:t>
            </a:r>
            <a:r>
              <a:rPr lang="en-US" sz="2200" dirty="0"/>
              <a:t>(</a:t>
            </a:r>
            <a:r>
              <a:rPr lang="en-US" sz="2200" b="1" dirty="0">
                <a:solidFill>
                  <a:schemeClr val="accent1"/>
                </a:solidFill>
              </a:rPr>
              <a:t>12:8</a:t>
            </a:r>
            <a:r>
              <a:rPr lang="en-US" sz="2200" dirty="0"/>
              <a:t>)</a:t>
            </a:r>
          </a:p>
          <a:p>
            <a:pPr marL="0" indent="0">
              <a:spcBef>
                <a:spcPts val="300"/>
              </a:spcBef>
              <a:buNone/>
            </a:pPr>
            <a:r>
              <a:rPr lang="en-US" sz="2200" i="1" dirty="0">
                <a:solidFill>
                  <a:schemeClr val="accent1"/>
                </a:solidFill>
              </a:rPr>
              <a:t>The </a:t>
            </a:r>
            <a:r>
              <a:rPr lang="en-US" sz="2200" b="1" i="1" dirty="0">
                <a:solidFill>
                  <a:schemeClr val="accent1"/>
                </a:solidFill>
              </a:rPr>
              <a:t>integrity</a:t>
            </a:r>
            <a:r>
              <a:rPr lang="en-US" sz="2200" i="1" dirty="0">
                <a:solidFill>
                  <a:schemeClr val="accent1"/>
                </a:solidFill>
              </a:rPr>
              <a:t> of the upright will</a:t>
            </a:r>
            <a:r>
              <a:rPr lang="en-US" sz="2200" b="1" i="1" dirty="0">
                <a:solidFill>
                  <a:schemeClr val="accent1"/>
                </a:solidFill>
              </a:rPr>
              <a:t> </a:t>
            </a:r>
            <a:r>
              <a:rPr lang="en-US" sz="2200" b="1" i="1" u="sng" dirty="0">
                <a:solidFill>
                  <a:schemeClr val="accent1"/>
                </a:solidFill>
              </a:rPr>
              <a:t>guide</a:t>
            </a:r>
            <a:r>
              <a:rPr lang="en-US" sz="2200" b="1" i="1" dirty="0">
                <a:solidFill>
                  <a:schemeClr val="accent1"/>
                </a:solidFill>
              </a:rPr>
              <a:t> them</a:t>
            </a:r>
            <a:r>
              <a:rPr lang="en-US" sz="2200" i="1" dirty="0">
                <a:solidFill>
                  <a:schemeClr val="accent1"/>
                </a:solidFill>
              </a:rPr>
              <a:t>, But the </a:t>
            </a:r>
            <a:r>
              <a:rPr lang="en-US" sz="2200" b="1" i="1" dirty="0">
                <a:solidFill>
                  <a:schemeClr val="accent1"/>
                </a:solidFill>
              </a:rPr>
              <a:t>perversity</a:t>
            </a:r>
            <a:r>
              <a:rPr lang="en-US" sz="2200" i="1" dirty="0">
                <a:solidFill>
                  <a:schemeClr val="accent1"/>
                </a:solidFill>
              </a:rPr>
              <a:t> of the unfaithful will </a:t>
            </a:r>
            <a:r>
              <a:rPr lang="en-US" sz="2200" b="1" i="1" u="sng" dirty="0">
                <a:solidFill>
                  <a:schemeClr val="accent1"/>
                </a:solidFill>
              </a:rPr>
              <a:t>destroy</a:t>
            </a:r>
            <a:r>
              <a:rPr lang="en-US" sz="2200" b="1" i="1" dirty="0">
                <a:solidFill>
                  <a:schemeClr val="accent1"/>
                </a:solidFill>
              </a:rPr>
              <a:t> them</a:t>
            </a:r>
            <a:r>
              <a:rPr lang="en-US" sz="2200" i="1" dirty="0">
                <a:solidFill>
                  <a:schemeClr val="accent1"/>
                </a:solidFill>
              </a:rPr>
              <a:t>. </a:t>
            </a:r>
            <a:r>
              <a:rPr lang="en-US" sz="2200" dirty="0"/>
              <a:t>(</a:t>
            </a:r>
            <a:r>
              <a:rPr lang="en-US" sz="2200" b="1" dirty="0">
                <a:solidFill>
                  <a:schemeClr val="accent1"/>
                </a:solidFill>
              </a:rPr>
              <a:t>11:3</a:t>
            </a:r>
            <a:r>
              <a:rPr lang="en-US" sz="2200" dirty="0"/>
              <a:t>)</a:t>
            </a:r>
          </a:p>
          <a:p>
            <a:pPr>
              <a:spcBef>
                <a:spcPts val="300"/>
              </a:spcBef>
            </a:pPr>
            <a:r>
              <a:rPr lang="en-US" altLang="en-US" sz="2200" dirty="0">
                <a:solidFill>
                  <a:schemeClr val="tx1">
                    <a:lumMod val="75000"/>
                    <a:lumOff val="25000"/>
                  </a:schemeClr>
                </a:solidFill>
              </a:rPr>
              <a:t>Integrity brings security, commendation and honor, but the one who twists the truth will be exposed, despised, and destroyed!</a:t>
            </a:r>
            <a:endParaRPr lang="en-US" sz="2200" dirty="0"/>
          </a:p>
        </p:txBody>
      </p:sp>
    </p:spTree>
    <p:extLst>
      <p:ext uri="{BB962C8B-B14F-4D97-AF65-F5344CB8AC3E}">
        <p14:creationId xmlns:p14="http://schemas.microsoft.com/office/powerpoint/2010/main" val="1192617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Effect transition="in" filter="fade">
                                      <p:cBhvr>
                                        <p:cTn id="20" dur="500"/>
                                        <p:tgtEl>
                                          <p:spTgt spid="92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fade">
                                      <p:cBhvr>
                                        <p:cTn id="25"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End of Integrity, Dishonesty</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a:pPr>
            <a:r>
              <a:rPr lang="en-US" sz="2200" dirty="0"/>
              <a:t>Contrast the definite end of the honest with integrity versus the perverse who twist and lie (</a:t>
            </a:r>
            <a:r>
              <a:rPr lang="en-US" sz="2200" b="1" dirty="0">
                <a:solidFill>
                  <a:schemeClr val="accent1"/>
                </a:solidFill>
              </a:rPr>
              <a:t>10:9; 11:3; 12:8, 19-20; 17:20; 19:5, 9; 21:6; 22:5, 11; 28:6; 29:24</a:t>
            </a:r>
            <a:r>
              <a:rPr lang="en-US" sz="2200" dirty="0"/>
              <a:t>).</a:t>
            </a:r>
          </a:p>
          <a:p>
            <a:pPr marL="0" indent="0">
              <a:spcBef>
                <a:spcPts val="300"/>
              </a:spcBef>
              <a:buNone/>
            </a:pPr>
            <a:r>
              <a:rPr lang="en-US" sz="2200" i="1" dirty="0">
                <a:solidFill>
                  <a:schemeClr val="accent1"/>
                </a:solidFill>
              </a:rPr>
              <a:t>The </a:t>
            </a:r>
            <a:r>
              <a:rPr lang="en-US" sz="2200" b="1" i="1" dirty="0">
                <a:solidFill>
                  <a:schemeClr val="accent1"/>
                </a:solidFill>
              </a:rPr>
              <a:t>truthful lip </a:t>
            </a:r>
            <a:r>
              <a:rPr lang="en-US" sz="2200" i="1" dirty="0">
                <a:solidFill>
                  <a:schemeClr val="accent1"/>
                </a:solidFill>
              </a:rPr>
              <a:t>shall be </a:t>
            </a:r>
            <a:r>
              <a:rPr lang="en-US" sz="2200" b="1" i="1" u="sng" dirty="0">
                <a:solidFill>
                  <a:schemeClr val="accent1"/>
                </a:solidFill>
              </a:rPr>
              <a:t>established forever</a:t>
            </a:r>
            <a:r>
              <a:rPr lang="en-US" sz="2200" i="1" dirty="0">
                <a:solidFill>
                  <a:schemeClr val="accent1"/>
                </a:solidFill>
              </a:rPr>
              <a:t>, But a </a:t>
            </a:r>
            <a:r>
              <a:rPr lang="en-US" sz="2200" b="1" i="1" dirty="0">
                <a:solidFill>
                  <a:schemeClr val="accent1"/>
                </a:solidFill>
              </a:rPr>
              <a:t>lying tongue </a:t>
            </a:r>
            <a:r>
              <a:rPr lang="en-US" sz="2200" i="1" dirty="0">
                <a:solidFill>
                  <a:schemeClr val="accent1"/>
                </a:solidFill>
              </a:rPr>
              <a:t>is but </a:t>
            </a:r>
            <a:r>
              <a:rPr lang="en-US" sz="2200" b="1" i="1" u="sng" dirty="0">
                <a:solidFill>
                  <a:schemeClr val="accent1"/>
                </a:solidFill>
              </a:rPr>
              <a:t>for a moment</a:t>
            </a:r>
            <a:r>
              <a:rPr lang="en-US" sz="2200" i="1" dirty="0">
                <a:solidFill>
                  <a:schemeClr val="accent1"/>
                </a:solidFill>
              </a:rPr>
              <a:t>. </a:t>
            </a:r>
            <a:r>
              <a:rPr lang="en-US" sz="2200" b="1" i="1" dirty="0">
                <a:solidFill>
                  <a:schemeClr val="accent1"/>
                </a:solidFill>
              </a:rPr>
              <a:t>Deceit</a:t>
            </a:r>
            <a:r>
              <a:rPr lang="en-US" sz="2200" i="1" dirty="0">
                <a:solidFill>
                  <a:schemeClr val="accent1"/>
                </a:solidFill>
              </a:rPr>
              <a:t> is in the heart of those who </a:t>
            </a:r>
            <a:r>
              <a:rPr lang="en-US" sz="2200" b="1" i="1" dirty="0">
                <a:solidFill>
                  <a:schemeClr val="accent1"/>
                </a:solidFill>
              </a:rPr>
              <a:t>devise evil</a:t>
            </a:r>
            <a:r>
              <a:rPr lang="en-US" sz="2200" i="1" dirty="0">
                <a:solidFill>
                  <a:schemeClr val="accent1"/>
                </a:solidFill>
              </a:rPr>
              <a:t>, But </a:t>
            </a:r>
            <a:r>
              <a:rPr lang="en-US" sz="2200" b="1" i="1" dirty="0">
                <a:solidFill>
                  <a:schemeClr val="accent1"/>
                </a:solidFill>
              </a:rPr>
              <a:t>counselors</a:t>
            </a:r>
            <a:r>
              <a:rPr lang="en-US" sz="2200" i="1" dirty="0">
                <a:solidFill>
                  <a:schemeClr val="accent1"/>
                </a:solidFill>
              </a:rPr>
              <a:t> of </a:t>
            </a:r>
            <a:r>
              <a:rPr lang="en-US" sz="2200" b="1" i="1" dirty="0">
                <a:solidFill>
                  <a:schemeClr val="accent1"/>
                </a:solidFill>
              </a:rPr>
              <a:t>peace have </a:t>
            </a:r>
            <a:r>
              <a:rPr lang="en-US" sz="2200" b="1" i="1" u="sng" dirty="0">
                <a:solidFill>
                  <a:schemeClr val="accent1"/>
                </a:solidFill>
              </a:rPr>
              <a:t>joy</a:t>
            </a:r>
            <a:r>
              <a:rPr lang="en-US" sz="2200" i="1" dirty="0">
                <a:solidFill>
                  <a:schemeClr val="accent1"/>
                </a:solidFill>
              </a:rPr>
              <a:t>. </a:t>
            </a:r>
            <a:r>
              <a:rPr lang="en-US" sz="2200" dirty="0"/>
              <a:t>(</a:t>
            </a:r>
            <a:r>
              <a:rPr lang="en-US" sz="2200" b="1" dirty="0">
                <a:solidFill>
                  <a:schemeClr val="accent1"/>
                </a:solidFill>
              </a:rPr>
              <a:t>12:19-20</a:t>
            </a:r>
            <a:r>
              <a:rPr lang="en-US" sz="2200" dirty="0"/>
              <a:t>)</a:t>
            </a:r>
          </a:p>
          <a:p>
            <a:pPr marL="0" indent="0">
              <a:spcBef>
                <a:spcPts val="300"/>
              </a:spcBef>
              <a:buNone/>
            </a:pPr>
            <a:r>
              <a:rPr lang="en-US" sz="2200" i="1" dirty="0">
                <a:solidFill>
                  <a:schemeClr val="accent1"/>
                </a:solidFill>
              </a:rPr>
              <a:t>He who has a </a:t>
            </a:r>
            <a:r>
              <a:rPr lang="en-US" sz="2200" b="1" i="1" dirty="0">
                <a:solidFill>
                  <a:schemeClr val="accent1"/>
                </a:solidFill>
              </a:rPr>
              <a:t>deceitful heart finds </a:t>
            </a:r>
            <a:r>
              <a:rPr lang="en-US" sz="2200" b="1" i="1" u="sng" dirty="0">
                <a:solidFill>
                  <a:schemeClr val="accent1"/>
                </a:solidFill>
              </a:rPr>
              <a:t>no good</a:t>
            </a:r>
            <a:r>
              <a:rPr lang="en-US" sz="2200" i="1" dirty="0">
                <a:solidFill>
                  <a:schemeClr val="accent1"/>
                </a:solidFill>
              </a:rPr>
              <a:t>, And he who has a </a:t>
            </a:r>
            <a:r>
              <a:rPr lang="en-US" sz="2200" b="1" i="1" dirty="0">
                <a:solidFill>
                  <a:schemeClr val="accent1"/>
                </a:solidFill>
              </a:rPr>
              <a:t>perverse tongue </a:t>
            </a:r>
            <a:r>
              <a:rPr lang="en-US" sz="2200" b="1" i="1" u="sng" dirty="0">
                <a:solidFill>
                  <a:schemeClr val="accent1"/>
                </a:solidFill>
              </a:rPr>
              <a:t>falls into evil</a:t>
            </a:r>
            <a:r>
              <a:rPr lang="en-US" sz="2200" i="1" dirty="0">
                <a:solidFill>
                  <a:schemeClr val="accent1"/>
                </a:solidFill>
              </a:rPr>
              <a:t>. </a:t>
            </a:r>
            <a:r>
              <a:rPr lang="en-US" sz="2200" dirty="0"/>
              <a:t>(</a:t>
            </a:r>
            <a:r>
              <a:rPr lang="en-US" sz="2200" b="1" dirty="0">
                <a:solidFill>
                  <a:schemeClr val="accent1"/>
                </a:solidFill>
              </a:rPr>
              <a:t>17:20</a:t>
            </a:r>
            <a:r>
              <a:rPr lang="en-US" sz="2200" dirty="0"/>
              <a:t>)</a:t>
            </a:r>
          </a:p>
          <a:p>
            <a:pPr>
              <a:spcBef>
                <a:spcPts val="300"/>
              </a:spcBef>
            </a:pPr>
            <a:r>
              <a:rPr lang="en-US" altLang="en-US" sz="2200" dirty="0">
                <a:solidFill>
                  <a:schemeClr val="tx1">
                    <a:lumMod val="75000"/>
                    <a:lumOff val="25000"/>
                  </a:schemeClr>
                </a:solidFill>
              </a:rPr>
              <a:t>Although lying may indeed bring temporary reward, ultimately it destroys.</a:t>
            </a:r>
          </a:p>
          <a:p>
            <a:pPr>
              <a:spcBef>
                <a:spcPts val="300"/>
              </a:spcBef>
            </a:pPr>
            <a:r>
              <a:rPr lang="en-US" sz="2200" dirty="0">
                <a:solidFill>
                  <a:schemeClr val="tx1">
                    <a:lumMod val="75000"/>
                    <a:lumOff val="25000"/>
                  </a:schemeClr>
                </a:solidFill>
              </a:rPr>
              <a:t>Truthfulness, spoken and in the heart, establishes one and brings joy.</a:t>
            </a:r>
            <a:endParaRPr lang="en-US" sz="2200" dirty="0"/>
          </a:p>
        </p:txBody>
      </p:sp>
    </p:spTree>
    <p:extLst>
      <p:ext uri="{BB962C8B-B14F-4D97-AF65-F5344CB8AC3E}">
        <p14:creationId xmlns:p14="http://schemas.microsoft.com/office/powerpoint/2010/main" val="3389565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219">
                                            <p:txEl>
                                              <p:pRg st="4" end="4"/>
                                            </p:txEl>
                                          </p:spTgt>
                                        </p:tgtEl>
                                        <p:attrNameLst>
                                          <p:attrName>style.visibility</p:attrName>
                                        </p:attrNameLst>
                                      </p:cBhvr>
                                      <p:to>
                                        <p:strVal val="visible"/>
                                      </p:to>
                                    </p:set>
                                    <p:animEffect transition="in" filter="fade">
                                      <p:cBhvr>
                                        <p:cTn id="2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End of Integrity, Dishonesty</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a:pPr>
            <a:r>
              <a:rPr lang="en-US" sz="2200" dirty="0"/>
              <a:t>Contrast the definite end of the honest with integrity versus the perverse who twist and lie (</a:t>
            </a:r>
            <a:r>
              <a:rPr lang="en-US" sz="2200" b="1" dirty="0">
                <a:solidFill>
                  <a:schemeClr val="accent1"/>
                </a:solidFill>
              </a:rPr>
              <a:t>10:9; 11:3; 12:8, 19-20; 17:20; 19:5, 9; 21:6; 22:5, 11; 28:6; 29:24</a:t>
            </a:r>
            <a:r>
              <a:rPr lang="en-US" sz="2200" dirty="0"/>
              <a:t>).</a:t>
            </a:r>
          </a:p>
          <a:p>
            <a:pPr marL="0" indent="0">
              <a:spcBef>
                <a:spcPts val="300"/>
              </a:spcBef>
              <a:buNone/>
            </a:pPr>
            <a:r>
              <a:rPr lang="en-US" sz="2200" i="1" dirty="0">
                <a:solidFill>
                  <a:schemeClr val="accent1"/>
                </a:solidFill>
              </a:rPr>
              <a:t>Whoever is a </a:t>
            </a:r>
            <a:r>
              <a:rPr lang="en-US" sz="2200" b="1" i="1" dirty="0">
                <a:solidFill>
                  <a:schemeClr val="accent1"/>
                </a:solidFill>
              </a:rPr>
              <a:t>partner with a thief </a:t>
            </a:r>
            <a:r>
              <a:rPr lang="en-US" sz="2200" b="1" i="1" u="sng" dirty="0">
                <a:solidFill>
                  <a:schemeClr val="accent1"/>
                </a:solidFill>
              </a:rPr>
              <a:t>hates</a:t>
            </a:r>
            <a:r>
              <a:rPr lang="en-US" sz="2200" b="1" i="1" dirty="0">
                <a:solidFill>
                  <a:schemeClr val="accent1"/>
                </a:solidFill>
              </a:rPr>
              <a:t> his own life</a:t>
            </a:r>
            <a:r>
              <a:rPr lang="en-US" sz="2200" i="1" dirty="0">
                <a:solidFill>
                  <a:schemeClr val="accent1"/>
                </a:solidFill>
              </a:rPr>
              <a:t>; He swears to tell the truth, but reveals nothing. </a:t>
            </a:r>
            <a:r>
              <a:rPr lang="en-US" sz="2200" dirty="0"/>
              <a:t>(</a:t>
            </a:r>
            <a:r>
              <a:rPr lang="en-US" sz="2200" b="1" dirty="0">
                <a:solidFill>
                  <a:schemeClr val="accent1"/>
                </a:solidFill>
              </a:rPr>
              <a:t>29:24</a:t>
            </a:r>
            <a:r>
              <a:rPr lang="en-US" sz="2200" dirty="0"/>
              <a:t>)</a:t>
            </a:r>
          </a:p>
          <a:p>
            <a:pPr>
              <a:spcBef>
                <a:spcPts val="300"/>
              </a:spcBef>
            </a:pPr>
            <a:r>
              <a:rPr lang="en-US" altLang="en-US" sz="2200" dirty="0">
                <a:solidFill>
                  <a:schemeClr val="tx1">
                    <a:lumMod val="75000"/>
                    <a:lumOff val="25000"/>
                  </a:schemeClr>
                </a:solidFill>
              </a:rPr>
              <a:t>Friendship among liars and thieves is temporary.  Care only for themselves.</a:t>
            </a:r>
          </a:p>
          <a:p>
            <a:pPr marL="0" indent="0">
              <a:spcBef>
                <a:spcPts val="300"/>
              </a:spcBef>
              <a:buNone/>
            </a:pPr>
            <a:r>
              <a:rPr lang="en-US" sz="2200" i="1" dirty="0">
                <a:solidFill>
                  <a:schemeClr val="accent1"/>
                </a:solidFill>
              </a:rPr>
              <a:t>A false witness will </a:t>
            </a:r>
            <a:r>
              <a:rPr lang="en-US" sz="2200" b="1" i="1" dirty="0">
                <a:solidFill>
                  <a:schemeClr val="accent1"/>
                </a:solidFill>
              </a:rPr>
              <a:t>not go unpunished</a:t>
            </a:r>
            <a:r>
              <a:rPr lang="en-US" sz="2200" i="1" dirty="0">
                <a:solidFill>
                  <a:schemeClr val="accent1"/>
                </a:solidFill>
              </a:rPr>
              <a:t>, And he who speaks lies will </a:t>
            </a:r>
            <a:r>
              <a:rPr lang="en-US" sz="2200" b="1" i="1" dirty="0">
                <a:solidFill>
                  <a:schemeClr val="accent1"/>
                </a:solidFill>
              </a:rPr>
              <a:t>not escape</a:t>
            </a:r>
            <a:r>
              <a:rPr lang="en-US" sz="2200" i="1" dirty="0">
                <a:solidFill>
                  <a:schemeClr val="accent1"/>
                </a:solidFill>
              </a:rPr>
              <a:t>. </a:t>
            </a:r>
            <a:r>
              <a:rPr lang="en-US" sz="2200" dirty="0"/>
              <a:t>(</a:t>
            </a:r>
            <a:r>
              <a:rPr lang="en-US" sz="2200" b="1" dirty="0">
                <a:solidFill>
                  <a:schemeClr val="accent1"/>
                </a:solidFill>
              </a:rPr>
              <a:t>19:5, 9</a:t>
            </a:r>
            <a:r>
              <a:rPr lang="en-US" sz="2200" dirty="0"/>
              <a:t>)</a:t>
            </a:r>
          </a:p>
          <a:p>
            <a:pPr>
              <a:spcBef>
                <a:spcPts val="300"/>
              </a:spcBef>
            </a:pPr>
            <a:r>
              <a:rPr lang="en-US" altLang="en-US" sz="2200" dirty="0">
                <a:solidFill>
                  <a:schemeClr val="tx1">
                    <a:lumMod val="75000"/>
                    <a:lumOff val="25000"/>
                  </a:schemeClr>
                </a:solidFill>
              </a:rPr>
              <a:t>May appear that deceivers, liars escape, but ultimately they will be caught.</a:t>
            </a:r>
            <a:endParaRPr lang="en-US" sz="2200" dirty="0"/>
          </a:p>
        </p:txBody>
      </p:sp>
    </p:spTree>
    <p:extLst>
      <p:ext uri="{BB962C8B-B14F-4D97-AF65-F5344CB8AC3E}">
        <p14:creationId xmlns:p14="http://schemas.microsoft.com/office/powerpoint/2010/main" val="1807656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End of Integrity, Dishonesty</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a:pPr>
            <a:r>
              <a:rPr lang="en-US" sz="2200" dirty="0"/>
              <a:t>Contrast the definite end of the honest with integrity versus the perverse who twist and lie (</a:t>
            </a:r>
            <a:r>
              <a:rPr lang="en-US" sz="2200" b="1" dirty="0">
                <a:solidFill>
                  <a:schemeClr val="accent1"/>
                </a:solidFill>
              </a:rPr>
              <a:t>10:9; 11:3; 12:8, 19-20; 17:20; 19:5, 9; 21:6; 22:5, 11; 28:6; 29:24</a:t>
            </a:r>
            <a:r>
              <a:rPr lang="en-US" sz="2200" dirty="0"/>
              <a:t>).</a:t>
            </a:r>
          </a:p>
          <a:p>
            <a:pPr marL="0" indent="0">
              <a:spcBef>
                <a:spcPts val="300"/>
              </a:spcBef>
              <a:buNone/>
            </a:pPr>
            <a:r>
              <a:rPr lang="en-US" sz="2200" i="1" dirty="0">
                <a:solidFill>
                  <a:schemeClr val="accent1"/>
                </a:solidFill>
              </a:rPr>
              <a:t>Getting treasures </a:t>
            </a:r>
            <a:r>
              <a:rPr lang="en-US" sz="2200" b="1" i="1" dirty="0">
                <a:solidFill>
                  <a:schemeClr val="accent1"/>
                </a:solidFill>
              </a:rPr>
              <a:t>by a lying tongue </a:t>
            </a:r>
            <a:r>
              <a:rPr lang="en-US" sz="2200" i="1" dirty="0">
                <a:solidFill>
                  <a:schemeClr val="accent1"/>
                </a:solidFill>
              </a:rPr>
              <a:t>Is the </a:t>
            </a:r>
            <a:r>
              <a:rPr lang="en-US" sz="2200" b="1" i="1" dirty="0">
                <a:solidFill>
                  <a:schemeClr val="accent1"/>
                </a:solidFill>
              </a:rPr>
              <a:t>fleeting fantasy </a:t>
            </a:r>
            <a:r>
              <a:rPr lang="en-US" sz="2200" i="1" dirty="0">
                <a:solidFill>
                  <a:schemeClr val="accent1"/>
                </a:solidFill>
              </a:rPr>
              <a:t>of those </a:t>
            </a:r>
            <a:r>
              <a:rPr lang="en-US" sz="2200" b="1" i="1" dirty="0">
                <a:solidFill>
                  <a:schemeClr val="accent1"/>
                </a:solidFill>
              </a:rPr>
              <a:t>who seek death</a:t>
            </a:r>
            <a:r>
              <a:rPr lang="en-US" sz="2200" i="1" dirty="0">
                <a:solidFill>
                  <a:schemeClr val="accent1"/>
                </a:solidFill>
              </a:rPr>
              <a:t>. </a:t>
            </a:r>
            <a:r>
              <a:rPr lang="en-US" sz="2200" dirty="0"/>
              <a:t>(</a:t>
            </a:r>
            <a:r>
              <a:rPr lang="en-US" sz="2200" b="1" dirty="0">
                <a:solidFill>
                  <a:schemeClr val="accent1"/>
                </a:solidFill>
              </a:rPr>
              <a:t>21:6</a:t>
            </a:r>
            <a:r>
              <a:rPr lang="en-US" sz="2200" dirty="0"/>
              <a:t>)</a:t>
            </a:r>
          </a:p>
          <a:p>
            <a:pPr>
              <a:spcBef>
                <a:spcPts val="300"/>
              </a:spcBef>
            </a:pPr>
            <a:r>
              <a:rPr lang="en-US" altLang="en-US" sz="2200" dirty="0">
                <a:solidFill>
                  <a:schemeClr val="tx1">
                    <a:lumMod val="75000"/>
                    <a:lumOff val="25000"/>
                  </a:schemeClr>
                </a:solidFill>
              </a:rPr>
              <a:t>Greed and deceit always produce sudden death, even if unforeseen.</a:t>
            </a:r>
            <a:endParaRPr lang="en-US" sz="2200" dirty="0"/>
          </a:p>
          <a:p>
            <a:pPr marL="0" indent="0">
              <a:spcBef>
                <a:spcPts val="300"/>
              </a:spcBef>
              <a:buNone/>
            </a:pPr>
            <a:r>
              <a:rPr lang="en-US" sz="2200" b="1" i="1" dirty="0">
                <a:solidFill>
                  <a:schemeClr val="accent1"/>
                </a:solidFill>
              </a:rPr>
              <a:t>Thorns and snares </a:t>
            </a:r>
            <a:r>
              <a:rPr lang="en-US" sz="2200" i="1" dirty="0">
                <a:solidFill>
                  <a:schemeClr val="accent1"/>
                </a:solidFill>
              </a:rPr>
              <a:t>are in the </a:t>
            </a:r>
            <a:r>
              <a:rPr lang="en-US" sz="2200" b="1" i="1" dirty="0">
                <a:solidFill>
                  <a:schemeClr val="accent1"/>
                </a:solidFill>
              </a:rPr>
              <a:t>way of the perverse</a:t>
            </a:r>
            <a:r>
              <a:rPr lang="en-US" sz="2200" i="1" dirty="0">
                <a:solidFill>
                  <a:schemeClr val="accent1"/>
                </a:solidFill>
              </a:rPr>
              <a:t>; He who </a:t>
            </a:r>
            <a:r>
              <a:rPr lang="en-US" sz="2200" b="1" i="1" u="sng" dirty="0">
                <a:solidFill>
                  <a:schemeClr val="accent1"/>
                </a:solidFill>
              </a:rPr>
              <a:t>guards</a:t>
            </a:r>
            <a:r>
              <a:rPr lang="en-US" sz="2200" b="1" i="1" dirty="0">
                <a:solidFill>
                  <a:schemeClr val="accent1"/>
                </a:solidFill>
              </a:rPr>
              <a:t> his soul </a:t>
            </a:r>
            <a:r>
              <a:rPr lang="en-US" sz="2200" i="1" dirty="0">
                <a:solidFill>
                  <a:schemeClr val="accent1"/>
                </a:solidFill>
              </a:rPr>
              <a:t>will be </a:t>
            </a:r>
            <a:r>
              <a:rPr lang="en-US" sz="2200" b="1" i="1" dirty="0">
                <a:solidFill>
                  <a:schemeClr val="accent1"/>
                </a:solidFill>
              </a:rPr>
              <a:t>far from them</a:t>
            </a:r>
            <a:r>
              <a:rPr lang="en-US" sz="2200" i="1" dirty="0">
                <a:solidFill>
                  <a:schemeClr val="accent1"/>
                </a:solidFill>
              </a:rPr>
              <a:t>. </a:t>
            </a:r>
            <a:r>
              <a:rPr lang="en-US" sz="2200" dirty="0"/>
              <a:t>(</a:t>
            </a:r>
            <a:r>
              <a:rPr lang="en-US" sz="2200" b="1" dirty="0">
                <a:solidFill>
                  <a:schemeClr val="accent1"/>
                </a:solidFill>
              </a:rPr>
              <a:t>22:5</a:t>
            </a:r>
            <a:r>
              <a:rPr lang="en-US" sz="2200" dirty="0"/>
              <a:t>)</a:t>
            </a:r>
          </a:p>
          <a:p>
            <a:pPr>
              <a:spcBef>
                <a:spcPts val="300"/>
              </a:spcBef>
            </a:pPr>
            <a:r>
              <a:rPr lang="en-US" altLang="en-US" sz="2200" dirty="0">
                <a:solidFill>
                  <a:schemeClr val="tx1">
                    <a:lumMod val="75000"/>
                    <a:lumOff val="25000"/>
                  </a:schemeClr>
                </a:solidFill>
              </a:rPr>
              <a:t>Integrity requires careful </a:t>
            </a:r>
            <a:r>
              <a:rPr lang="en-US" altLang="en-US" sz="2200" i="1" dirty="0">
                <a:solidFill>
                  <a:schemeClr val="accent1"/>
                </a:solidFill>
              </a:rPr>
              <a:t>“guarding of his soul”</a:t>
            </a:r>
            <a:r>
              <a:rPr lang="en-US" altLang="en-US" sz="2200" dirty="0">
                <a:solidFill>
                  <a:schemeClr val="tx1">
                    <a:lumMod val="75000"/>
                    <a:lumOff val="25000"/>
                  </a:schemeClr>
                </a:solidFill>
              </a:rPr>
              <a:t>.  Does not come easily (</a:t>
            </a:r>
            <a:r>
              <a:rPr lang="en-US" altLang="en-US" sz="2200" b="1" dirty="0">
                <a:solidFill>
                  <a:schemeClr val="accent1"/>
                </a:solidFill>
              </a:rPr>
              <a:t>Job 2:3, 9; 4:6; 27:5</a:t>
            </a:r>
            <a:r>
              <a:rPr lang="en-US" altLang="en-US" sz="2200" dirty="0">
                <a:solidFill>
                  <a:schemeClr val="tx1">
                    <a:lumMod val="75000"/>
                    <a:lumOff val="25000"/>
                  </a:schemeClr>
                </a:solidFill>
              </a:rPr>
              <a:t>).</a:t>
            </a:r>
            <a:endParaRPr lang="en-US" sz="2200" dirty="0"/>
          </a:p>
        </p:txBody>
      </p:sp>
    </p:spTree>
    <p:extLst>
      <p:ext uri="{BB962C8B-B14F-4D97-AF65-F5344CB8AC3E}">
        <p14:creationId xmlns:p14="http://schemas.microsoft.com/office/powerpoint/2010/main" val="2730649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End of Integrity, Dishonesty</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a:pPr>
            <a:r>
              <a:rPr lang="en-US" sz="2200" dirty="0"/>
              <a:t>Contrast the definite end of the honest with integrity versus the perverse who twist and lie (</a:t>
            </a:r>
            <a:r>
              <a:rPr lang="en-US" sz="2200" b="1" dirty="0">
                <a:solidFill>
                  <a:schemeClr val="accent1"/>
                </a:solidFill>
              </a:rPr>
              <a:t>10:9; 11:3; 12:8, 19-20; 17:20; 19:5, 9; 21:6; 22:5, 11; 28:6; 29:24</a:t>
            </a:r>
            <a:r>
              <a:rPr lang="en-US" sz="2200" dirty="0"/>
              <a:t>).</a:t>
            </a:r>
          </a:p>
          <a:p>
            <a:pPr marL="0" indent="0">
              <a:spcBef>
                <a:spcPts val="300"/>
              </a:spcBef>
              <a:buNone/>
            </a:pPr>
            <a:r>
              <a:rPr lang="en-US" sz="2200" i="1" dirty="0">
                <a:solidFill>
                  <a:schemeClr val="accent1"/>
                </a:solidFill>
              </a:rPr>
              <a:t>He who </a:t>
            </a:r>
            <a:r>
              <a:rPr lang="en-US" sz="2200" b="1" i="1" dirty="0">
                <a:solidFill>
                  <a:schemeClr val="accent1"/>
                </a:solidFill>
              </a:rPr>
              <a:t>loves purity of heart </a:t>
            </a:r>
            <a:r>
              <a:rPr lang="en-US" sz="2200" b="1" i="1" u="sng" dirty="0">
                <a:solidFill>
                  <a:schemeClr val="accent1"/>
                </a:solidFill>
              </a:rPr>
              <a:t>And</a:t>
            </a:r>
            <a:r>
              <a:rPr lang="en-US" sz="2200" i="1" dirty="0">
                <a:solidFill>
                  <a:schemeClr val="accent1"/>
                </a:solidFill>
              </a:rPr>
              <a:t> has </a:t>
            </a:r>
            <a:r>
              <a:rPr lang="en-US" sz="2200" b="1" i="1" dirty="0">
                <a:solidFill>
                  <a:schemeClr val="accent1"/>
                </a:solidFill>
              </a:rPr>
              <a:t>grace on his lips</a:t>
            </a:r>
            <a:r>
              <a:rPr lang="en-US" sz="2200" i="1" dirty="0">
                <a:solidFill>
                  <a:schemeClr val="accent1"/>
                </a:solidFill>
              </a:rPr>
              <a:t>, The </a:t>
            </a:r>
            <a:r>
              <a:rPr lang="en-US" sz="2200" b="1" i="1" u="sng" dirty="0">
                <a:solidFill>
                  <a:schemeClr val="accent1"/>
                </a:solidFill>
              </a:rPr>
              <a:t>king</a:t>
            </a:r>
            <a:r>
              <a:rPr lang="en-US" sz="2200" b="1" i="1" dirty="0">
                <a:solidFill>
                  <a:schemeClr val="accent1"/>
                </a:solidFill>
              </a:rPr>
              <a:t> will be his friend</a:t>
            </a:r>
            <a:r>
              <a:rPr lang="en-US" sz="2200" i="1" dirty="0">
                <a:solidFill>
                  <a:schemeClr val="accent1"/>
                </a:solidFill>
              </a:rPr>
              <a:t>. </a:t>
            </a:r>
            <a:r>
              <a:rPr lang="en-US" sz="2200" dirty="0"/>
              <a:t>(</a:t>
            </a:r>
            <a:r>
              <a:rPr lang="en-US" sz="2200" b="1" dirty="0">
                <a:solidFill>
                  <a:schemeClr val="accent1"/>
                </a:solidFill>
              </a:rPr>
              <a:t>22:11</a:t>
            </a:r>
            <a:r>
              <a:rPr lang="en-US" sz="2200" dirty="0"/>
              <a:t>)</a:t>
            </a:r>
          </a:p>
          <a:p>
            <a:pPr marL="0" indent="0">
              <a:spcBef>
                <a:spcPts val="300"/>
              </a:spcBef>
              <a:buNone/>
            </a:pPr>
            <a:r>
              <a:rPr lang="en-US" sz="2200" i="1" dirty="0">
                <a:solidFill>
                  <a:schemeClr val="accent1"/>
                </a:solidFill>
              </a:rPr>
              <a:t>Better is the poor who </a:t>
            </a:r>
            <a:r>
              <a:rPr lang="en-US" sz="2200" b="1" i="1" dirty="0">
                <a:solidFill>
                  <a:schemeClr val="accent1"/>
                </a:solidFill>
              </a:rPr>
              <a:t>walks in his integrity </a:t>
            </a:r>
            <a:r>
              <a:rPr lang="en-US" sz="2200" i="1" dirty="0">
                <a:solidFill>
                  <a:schemeClr val="accent1"/>
                </a:solidFill>
              </a:rPr>
              <a:t>Than one </a:t>
            </a:r>
            <a:r>
              <a:rPr lang="en-US" sz="2200" b="1" i="1" dirty="0">
                <a:solidFill>
                  <a:schemeClr val="accent1"/>
                </a:solidFill>
              </a:rPr>
              <a:t>perverse in his ways</a:t>
            </a:r>
            <a:r>
              <a:rPr lang="en-US" sz="2200" i="1" dirty="0">
                <a:solidFill>
                  <a:schemeClr val="accent1"/>
                </a:solidFill>
              </a:rPr>
              <a:t>, though he be rich. </a:t>
            </a:r>
            <a:r>
              <a:rPr lang="en-US" sz="2200" dirty="0"/>
              <a:t>(</a:t>
            </a:r>
            <a:r>
              <a:rPr lang="en-US" sz="2200" b="1" dirty="0">
                <a:solidFill>
                  <a:schemeClr val="accent1"/>
                </a:solidFill>
              </a:rPr>
              <a:t>28:6</a:t>
            </a:r>
            <a:r>
              <a:rPr lang="en-US" sz="2200" dirty="0"/>
              <a:t>)</a:t>
            </a:r>
          </a:p>
          <a:p>
            <a:pPr>
              <a:spcBef>
                <a:spcPts val="300"/>
              </a:spcBef>
            </a:pPr>
            <a:r>
              <a:rPr lang="en-US" altLang="en-US" sz="2200" dirty="0">
                <a:solidFill>
                  <a:schemeClr val="tx1">
                    <a:lumMod val="75000"/>
                    <a:lumOff val="25000"/>
                  </a:schemeClr>
                </a:solidFill>
              </a:rPr>
              <a:t>Rewards of integrity are the highest honors, surpassing riches.</a:t>
            </a:r>
            <a:endParaRPr lang="en-US" sz="2200" dirty="0"/>
          </a:p>
        </p:txBody>
      </p:sp>
    </p:spTree>
    <p:extLst>
      <p:ext uri="{BB962C8B-B14F-4D97-AF65-F5344CB8AC3E}">
        <p14:creationId xmlns:p14="http://schemas.microsoft.com/office/powerpoint/2010/main" val="2319772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God’s Judgment</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2"/>
            </a:pPr>
            <a:r>
              <a:rPr lang="en-US" sz="2200" dirty="0"/>
              <a:t>Contrast God’s judgment of those who speak lies versus truth (</a:t>
            </a:r>
            <a:r>
              <a:rPr lang="en-US" sz="2200" b="1" dirty="0">
                <a:solidFill>
                  <a:schemeClr val="accent1"/>
                </a:solidFill>
              </a:rPr>
              <a:t>12:22</a:t>
            </a:r>
            <a:r>
              <a:rPr lang="en-US" sz="2200" dirty="0"/>
              <a:t>).</a:t>
            </a:r>
          </a:p>
          <a:p>
            <a:pPr marL="0" lvl="0" indent="0">
              <a:spcBef>
                <a:spcPts val="300"/>
              </a:spcBef>
              <a:buNone/>
            </a:pPr>
            <a:r>
              <a:rPr lang="en-US" sz="2200" b="1" i="1" dirty="0">
                <a:solidFill>
                  <a:schemeClr val="accent1"/>
                </a:solidFill>
              </a:rPr>
              <a:t>Lying lips </a:t>
            </a:r>
            <a:r>
              <a:rPr lang="en-US" sz="2200" i="1" dirty="0">
                <a:solidFill>
                  <a:schemeClr val="accent1"/>
                </a:solidFill>
              </a:rPr>
              <a:t>are an </a:t>
            </a:r>
            <a:r>
              <a:rPr lang="en-US" sz="2200" b="1" i="1" u="sng" dirty="0">
                <a:solidFill>
                  <a:schemeClr val="accent1"/>
                </a:solidFill>
              </a:rPr>
              <a:t>abomination</a:t>
            </a:r>
            <a:r>
              <a:rPr lang="en-US" sz="2200" b="1" i="1" dirty="0">
                <a:solidFill>
                  <a:schemeClr val="accent1"/>
                </a:solidFill>
              </a:rPr>
              <a:t> to the LORD</a:t>
            </a:r>
            <a:r>
              <a:rPr lang="en-US" sz="2200" i="1" dirty="0">
                <a:solidFill>
                  <a:schemeClr val="accent1"/>
                </a:solidFill>
              </a:rPr>
              <a:t>, But those who </a:t>
            </a:r>
            <a:r>
              <a:rPr lang="en-US" sz="2200" b="1" i="1" dirty="0">
                <a:solidFill>
                  <a:schemeClr val="accent1"/>
                </a:solidFill>
              </a:rPr>
              <a:t>deal truthfully are </a:t>
            </a:r>
            <a:r>
              <a:rPr lang="en-US" sz="2200" b="1" i="1" u="sng" dirty="0">
                <a:solidFill>
                  <a:schemeClr val="accent1"/>
                </a:solidFill>
              </a:rPr>
              <a:t>His delight</a:t>
            </a:r>
            <a:r>
              <a:rPr lang="en-US" sz="2200" i="1" dirty="0">
                <a:solidFill>
                  <a:schemeClr val="accent1"/>
                </a:solidFill>
              </a:rPr>
              <a:t>. </a:t>
            </a:r>
            <a:r>
              <a:rPr lang="en-US" sz="2200" dirty="0"/>
              <a:t>(</a:t>
            </a:r>
            <a:r>
              <a:rPr lang="en-US" sz="2200" b="1" dirty="0">
                <a:solidFill>
                  <a:schemeClr val="accent1"/>
                </a:solidFill>
              </a:rPr>
              <a:t>12:22</a:t>
            </a:r>
            <a:r>
              <a:rPr lang="en-US" sz="2200" dirty="0"/>
              <a:t>)</a:t>
            </a:r>
          </a:p>
          <a:p>
            <a:pPr>
              <a:spcBef>
                <a:spcPts val="300"/>
              </a:spcBef>
            </a:pPr>
            <a:r>
              <a:rPr lang="en-US" altLang="en-US" sz="2200" dirty="0">
                <a:solidFill>
                  <a:schemeClr val="tx1">
                    <a:lumMod val="75000"/>
                    <a:lumOff val="25000"/>
                  </a:schemeClr>
                </a:solidFill>
              </a:rPr>
              <a:t>Do you want God to find you disgusting, abominable?</a:t>
            </a:r>
          </a:p>
          <a:p>
            <a:pPr>
              <a:spcBef>
                <a:spcPts val="300"/>
              </a:spcBef>
            </a:pPr>
            <a:r>
              <a:rPr lang="en-US" altLang="en-US" sz="2200" dirty="0">
                <a:solidFill>
                  <a:schemeClr val="tx1">
                    <a:lumMod val="75000"/>
                    <a:lumOff val="25000"/>
                  </a:schemeClr>
                </a:solidFill>
              </a:rPr>
              <a:t>Or, would you rather Him </a:t>
            </a:r>
            <a:r>
              <a:rPr lang="en-US" altLang="en-US" sz="2200" i="1" dirty="0">
                <a:solidFill>
                  <a:schemeClr val="accent1"/>
                </a:solidFill>
              </a:rPr>
              <a:t>“delight”</a:t>
            </a:r>
            <a:r>
              <a:rPr lang="en-US" altLang="en-US" sz="2200" dirty="0">
                <a:solidFill>
                  <a:schemeClr val="tx1">
                    <a:lumMod val="75000"/>
                    <a:lumOff val="25000"/>
                  </a:schemeClr>
                </a:solidFill>
              </a:rPr>
              <a:t> in you?</a:t>
            </a:r>
          </a:p>
          <a:p>
            <a:pPr>
              <a:spcBef>
                <a:spcPts val="300"/>
              </a:spcBef>
            </a:pPr>
            <a:r>
              <a:rPr lang="en-US" altLang="en-US" sz="2200" dirty="0">
                <a:solidFill>
                  <a:schemeClr val="tx1">
                    <a:lumMod val="75000"/>
                    <a:lumOff val="25000"/>
                  </a:schemeClr>
                </a:solidFill>
              </a:rPr>
              <a:t>Seek truth and integrity!</a:t>
            </a:r>
          </a:p>
        </p:txBody>
      </p:sp>
    </p:spTree>
    <p:extLst>
      <p:ext uri="{BB962C8B-B14F-4D97-AF65-F5344CB8AC3E}">
        <p14:creationId xmlns:p14="http://schemas.microsoft.com/office/powerpoint/2010/main" val="602812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fade">
                                      <p:cBhvr>
                                        <p:cTn id="25"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i="1" dirty="0"/>
              <a:t>As a Man Thinks in His Heart …</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3"/>
            </a:pPr>
            <a:r>
              <a:rPr lang="en-US" sz="2200" dirty="0"/>
              <a:t>How are the righteous and wicked similar and yet very different in their thoughts and words (</a:t>
            </a:r>
            <a:r>
              <a:rPr lang="en-US" sz="2200" b="1" dirty="0">
                <a:solidFill>
                  <a:schemeClr val="accent1"/>
                </a:solidFill>
              </a:rPr>
              <a:t>12:5-6</a:t>
            </a:r>
            <a:r>
              <a:rPr lang="en-US" sz="2200" dirty="0"/>
              <a:t>)?</a:t>
            </a:r>
          </a:p>
          <a:p>
            <a:pPr marL="0" lvl="0" indent="0">
              <a:spcBef>
                <a:spcPts val="300"/>
              </a:spcBef>
              <a:buNone/>
            </a:pPr>
            <a:r>
              <a:rPr lang="en-US" sz="2200" i="1" dirty="0">
                <a:solidFill>
                  <a:schemeClr val="accent1"/>
                </a:solidFill>
              </a:rPr>
              <a:t>The </a:t>
            </a:r>
            <a:r>
              <a:rPr lang="en-US" sz="2200" b="1" i="1" u="sng" dirty="0">
                <a:solidFill>
                  <a:schemeClr val="accent1"/>
                </a:solidFill>
              </a:rPr>
              <a:t>thoughts</a:t>
            </a:r>
            <a:r>
              <a:rPr lang="en-US" sz="2200" b="1" i="1" dirty="0">
                <a:solidFill>
                  <a:schemeClr val="accent1"/>
                </a:solidFill>
              </a:rPr>
              <a:t> of the righteous </a:t>
            </a:r>
            <a:r>
              <a:rPr lang="en-US" sz="2200" i="1" dirty="0">
                <a:solidFill>
                  <a:schemeClr val="accent1"/>
                </a:solidFill>
              </a:rPr>
              <a:t>are right, But the </a:t>
            </a:r>
            <a:r>
              <a:rPr lang="en-US" sz="2200" b="1" i="1" u="sng" dirty="0">
                <a:solidFill>
                  <a:schemeClr val="accent1"/>
                </a:solidFill>
              </a:rPr>
              <a:t>counsels</a:t>
            </a:r>
            <a:r>
              <a:rPr lang="en-US" sz="2200" b="1" i="1" dirty="0">
                <a:solidFill>
                  <a:schemeClr val="accent1"/>
                </a:solidFill>
              </a:rPr>
              <a:t> of the wicked are deceitful</a:t>
            </a:r>
            <a:r>
              <a:rPr lang="en-US" sz="2200" i="1" dirty="0">
                <a:solidFill>
                  <a:schemeClr val="accent1"/>
                </a:solidFill>
              </a:rPr>
              <a:t>.  The </a:t>
            </a:r>
            <a:r>
              <a:rPr lang="en-US" sz="2200" b="1" i="1" u="sng" dirty="0">
                <a:solidFill>
                  <a:schemeClr val="accent1"/>
                </a:solidFill>
              </a:rPr>
              <a:t>words</a:t>
            </a:r>
            <a:r>
              <a:rPr lang="en-US" sz="2200" b="1" i="1" dirty="0">
                <a:solidFill>
                  <a:schemeClr val="accent1"/>
                </a:solidFill>
              </a:rPr>
              <a:t> of the wicked </a:t>
            </a:r>
            <a:r>
              <a:rPr lang="en-US" sz="2200" i="1" dirty="0">
                <a:solidFill>
                  <a:schemeClr val="accent1"/>
                </a:solidFill>
              </a:rPr>
              <a:t>are, “Lie in wait for blood,” But the</a:t>
            </a:r>
            <a:r>
              <a:rPr lang="en-US" sz="2200" b="1" i="1" dirty="0">
                <a:solidFill>
                  <a:schemeClr val="accent1"/>
                </a:solidFill>
              </a:rPr>
              <a:t> </a:t>
            </a:r>
            <a:r>
              <a:rPr lang="en-US" sz="2200" b="1" i="1" u="sng" dirty="0">
                <a:solidFill>
                  <a:schemeClr val="accent1"/>
                </a:solidFill>
              </a:rPr>
              <a:t>mouth</a:t>
            </a:r>
            <a:r>
              <a:rPr lang="en-US" sz="2200" b="1" i="1" dirty="0">
                <a:solidFill>
                  <a:schemeClr val="accent1"/>
                </a:solidFill>
              </a:rPr>
              <a:t> of the upright</a:t>
            </a:r>
            <a:r>
              <a:rPr lang="en-US" sz="2200" i="1" dirty="0">
                <a:solidFill>
                  <a:schemeClr val="accent1"/>
                </a:solidFill>
              </a:rPr>
              <a:t> will deliver them. </a:t>
            </a:r>
            <a:r>
              <a:rPr lang="en-US" sz="2200" dirty="0"/>
              <a:t>(</a:t>
            </a:r>
            <a:r>
              <a:rPr lang="en-US" sz="2200" b="1" dirty="0">
                <a:solidFill>
                  <a:schemeClr val="accent1"/>
                </a:solidFill>
              </a:rPr>
              <a:t>12:5-6</a:t>
            </a:r>
            <a:r>
              <a:rPr lang="en-US" sz="2200" dirty="0"/>
              <a:t>)</a:t>
            </a:r>
          </a:p>
          <a:p>
            <a:pPr>
              <a:spcBef>
                <a:spcPts val="300"/>
              </a:spcBef>
            </a:pPr>
            <a:r>
              <a:rPr lang="en-US" altLang="en-US" sz="2200" dirty="0">
                <a:solidFill>
                  <a:schemeClr val="tx1">
                    <a:lumMod val="75000"/>
                    <a:lumOff val="25000"/>
                  </a:schemeClr>
                </a:solidFill>
              </a:rPr>
              <a:t>For both, their words originate from their heart, manifesting true character.</a:t>
            </a:r>
          </a:p>
          <a:p>
            <a:pPr>
              <a:spcBef>
                <a:spcPts val="300"/>
              </a:spcBef>
            </a:pPr>
            <a:r>
              <a:rPr lang="en-US" altLang="en-US" sz="2200" dirty="0">
                <a:solidFill>
                  <a:schemeClr val="tx1">
                    <a:lumMod val="75000"/>
                    <a:lumOff val="25000"/>
                  </a:schemeClr>
                </a:solidFill>
              </a:rPr>
              <a:t>However, righteous speak saving truth, whereas wicked speak murderous lies.</a:t>
            </a:r>
          </a:p>
          <a:p>
            <a:pPr>
              <a:spcBef>
                <a:spcPts val="300"/>
              </a:spcBef>
            </a:pPr>
            <a:r>
              <a:rPr lang="en-US" altLang="en-US" sz="2200" dirty="0">
                <a:solidFill>
                  <a:schemeClr val="tx1">
                    <a:lumMod val="75000"/>
                    <a:lumOff val="25000"/>
                  </a:schemeClr>
                </a:solidFill>
              </a:rPr>
              <a:t>Remember, one may murder </a:t>
            </a:r>
            <a:r>
              <a:rPr lang="en-US" altLang="en-US" sz="2200" b="1" i="1" dirty="0">
                <a:solidFill>
                  <a:schemeClr val="tx1">
                    <a:lumMod val="75000"/>
                    <a:lumOff val="25000"/>
                  </a:schemeClr>
                </a:solidFill>
              </a:rPr>
              <a:t>spiritually</a:t>
            </a:r>
            <a:r>
              <a:rPr lang="en-US" altLang="en-US" sz="2200" dirty="0">
                <a:solidFill>
                  <a:schemeClr val="tx1">
                    <a:lumMod val="75000"/>
                    <a:lumOff val="25000"/>
                  </a:schemeClr>
                </a:solidFill>
              </a:rPr>
              <a:t> through lies (</a:t>
            </a:r>
            <a:r>
              <a:rPr lang="en-US" altLang="en-US" sz="2200" b="1" dirty="0">
                <a:solidFill>
                  <a:schemeClr val="accent1"/>
                </a:solidFill>
              </a:rPr>
              <a:t>John 8:44; Genesis 3</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3681903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Effects of Our Words</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4"/>
            </a:pPr>
            <a:r>
              <a:rPr lang="en-US" sz="2200" dirty="0"/>
              <a:t>Contrast the effect of spoken truth versus lies upon its hearers (</a:t>
            </a:r>
            <a:r>
              <a:rPr lang="en-US" sz="2200" b="1" dirty="0">
                <a:solidFill>
                  <a:schemeClr val="accent1"/>
                </a:solidFill>
              </a:rPr>
              <a:t>12:17-18; 14:25; 19:28; 20:7</a:t>
            </a:r>
            <a:r>
              <a:rPr lang="en-US" sz="2200" dirty="0"/>
              <a:t>).  How does knowing this help us to be honest and speak truth?</a:t>
            </a:r>
          </a:p>
          <a:p>
            <a:pPr marL="0" lvl="0" indent="0">
              <a:spcBef>
                <a:spcPts val="300"/>
              </a:spcBef>
              <a:buNone/>
            </a:pPr>
            <a:r>
              <a:rPr lang="en-US" sz="2200" i="1" dirty="0">
                <a:solidFill>
                  <a:schemeClr val="accent1"/>
                </a:solidFill>
              </a:rPr>
              <a:t>He who </a:t>
            </a:r>
            <a:r>
              <a:rPr lang="en-US" sz="2200" b="1" i="1" dirty="0">
                <a:solidFill>
                  <a:schemeClr val="accent1"/>
                </a:solidFill>
              </a:rPr>
              <a:t>speaks truth </a:t>
            </a:r>
            <a:r>
              <a:rPr lang="en-US" sz="2200" b="1" i="1" u="sng" dirty="0">
                <a:solidFill>
                  <a:schemeClr val="accent1"/>
                </a:solidFill>
              </a:rPr>
              <a:t>declares righteousness</a:t>
            </a:r>
            <a:r>
              <a:rPr lang="en-US" sz="2200" i="1" dirty="0">
                <a:solidFill>
                  <a:schemeClr val="accent1"/>
                </a:solidFill>
              </a:rPr>
              <a:t>, But a false witness, deceit.  There is one who </a:t>
            </a:r>
            <a:r>
              <a:rPr lang="en-US" sz="2200" b="1" i="1" dirty="0">
                <a:solidFill>
                  <a:schemeClr val="accent1"/>
                </a:solidFill>
              </a:rPr>
              <a:t>speaks like the </a:t>
            </a:r>
            <a:r>
              <a:rPr lang="en-US" sz="2200" b="1" i="1" u="sng" dirty="0">
                <a:solidFill>
                  <a:schemeClr val="accent1"/>
                </a:solidFill>
              </a:rPr>
              <a:t>piercings of a sword</a:t>
            </a:r>
            <a:r>
              <a:rPr lang="en-US" sz="2200" i="1" dirty="0">
                <a:solidFill>
                  <a:schemeClr val="accent1"/>
                </a:solidFill>
              </a:rPr>
              <a:t>, But the </a:t>
            </a:r>
            <a:r>
              <a:rPr lang="en-US" sz="2200" b="1" i="1" dirty="0">
                <a:solidFill>
                  <a:schemeClr val="accent1"/>
                </a:solidFill>
              </a:rPr>
              <a:t>tongue of the wise </a:t>
            </a:r>
            <a:r>
              <a:rPr lang="en-US" sz="2200" b="1" i="1" u="sng" dirty="0">
                <a:solidFill>
                  <a:schemeClr val="accent1"/>
                </a:solidFill>
              </a:rPr>
              <a:t>promotes health</a:t>
            </a:r>
            <a:r>
              <a:rPr lang="en-US" sz="2200" i="1" dirty="0">
                <a:solidFill>
                  <a:schemeClr val="accent1"/>
                </a:solidFill>
              </a:rPr>
              <a:t>. </a:t>
            </a:r>
            <a:r>
              <a:rPr lang="en-US" sz="2200" dirty="0"/>
              <a:t>(</a:t>
            </a:r>
            <a:r>
              <a:rPr lang="en-US" sz="2200" b="1" dirty="0">
                <a:solidFill>
                  <a:schemeClr val="accent1"/>
                </a:solidFill>
              </a:rPr>
              <a:t>12:17-18</a:t>
            </a:r>
            <a:r>
              <a:rPr lang="en-US" sz="2200" dirty="0"/>
              <a:t>)</a:t>
            </a:r>
          </a:p>
          <a:p>
            <a:pPr marL="0" lvl="0" indent="0">
              <a:spcBef>
                <a:spcPts val="300"/>
              </a:spcBef>
              <a:buNone/>
            </a:pPr>
            <a:r>
              <a:rPr lang="en-US" sz="2200" i="1" dirty="0">
                <a:solidFill>
                  <a:schemeClr val="accent1"/>
                </a:solidFill>
              </a:rPr>
              <a:t>A </a:t>
            </a:r>
            <a:r>
              <a:rPr lang="en-US" sz="2200" b="1" i="1" dirty="0">
                <a:solidFill>
                  <a:schemeClr val="accent1"/>
                </a:solidFill>
              </a:rPr>
              <a:t>true</a:t>
            </a:r>
            <a:r>
              <a:rPr lang="en-US" sz="2200" i="1" dirty="0">
                <a:solidFill>
                  <a:schemeClr val="accent1"/>
                </a:solidFill>
              </a:rPr>
              <a:t> witness </a:t>
            </a:r>
            <a:r>
              <a:rPr lang="en-US" sz="2200" b="1" i="1" u="sng" dirty="0">
                <a:solidFill>
                  <a:schemeClr val="accent1"/>
                </a:solidFill>
              </a:rPr>
              <a:t>delivers</a:t>
            </a:r>
            <a:r>
              <a:rPr lang="en-US" sz="2200" b="1" i="1" dirty="0">
                <a:solidFill>
                  <a:schemeClr val="accent1"/>
                </a:solidFill>
              </a:rPr>
              <a:t> souls</a:t>
            </a:r>
            <a:r>
              <a:rPr lang="en-US" sz="2200" i="1" dirty="0">
                <a:solidFill>
                  <a:schemeClr val="accent1"/>
                </a:solidFill>
              </a:rPr>
              <a:t>, But a </a:t>
            </a:r>
            <a:r>
              <a:rPr lang="en-US" sz="2200" b="1" i="1" dirty="0">
                <a:solidFill>
                  <a:schemeClr val="accent1"/>
                </a:solidFill>
              </a:rPr>
              <a:t>deceitful witness speaks </a:t>
            </a:r>
            <a:r>
              <a:rPr lang="en-US" sz="2200" b="1" i="1" u="sng" dirty="0">
                <a:solidFill>
                  <a:schemeClr val="accent1"/>
                </a:solidFill>
              </a:rPr>
              <a:t>lies</a:t>
            </a:r>
            <a:r>
              <a:rPr lang="en-US" sz="2200" i="1" dirty="0">
                <a:solidFill>
                  <a:schemeClr val="accent1"/>
                </a:solidFill>
              </a:rPr>
              <a:t>. </a:t>
            </a:r>
            <a:r>
              <a:rPr lang="en-US" sz="2200" dirty="0"/>
              <a:t>(</a:t>
            </a:r>
            <a:r>
              <a:rPr lang="en-US" sz="2200" b="1" dirty="0">
                <a:solidFill>
                  <a:schemeClr val="accent1"/>
                </a:solidFill>
              </a:rPr>
              <a:t>14:25</a:t>
            </a:r>
            <a:r>
              <a:rPr lang="en-US" sz="2200" dirty="0"/>
              <a:t>)</a:t>
            </a:r>
          </a:p>
          <a:p>
            <a:pPr marL="0" lvl="0" indent="0">
              <a:spcBef>
                <a:spcPts val="300"/>
              </a:spcBef>
              <a:buNone/>
            </a:pPr>
            <a:r>
              <a:rPr lang="en-US" sz="2200" i="1" dirty="0">
                <a:solidFill>
                  <a:schemeClr val="accent1"/>
                </a:solidFill>
              </a:rPr>
              <a:t>A </a:t>
            </a:r>
            <a:r>
              <a:rPr lang="en-US" sz="2200" b="1" i="1" dirty="0">
                <a:solidFill>
                  <a:schemeClr val="accent1"/>
                </a:solidFill>
              </a:rPr>
              <a:t>disreputable witness </a:t>
            </a:r>
            <a:r>
              <a:rPr lang="en-US" sz="2200" b="1" i="1" u="sng" dirty="0">
                <a:solidFill>
                  <a:schemeClr val="accent1"/>
                </a:solidFill>
              </a:rPr>
              <a:t>scorns justice</a:t>
            </a:r>
            <a:r>
              <a:rPr lang="en-US" sz="2200" i="1" dirty="0">
                <a:solidFill>
                  <a:schemeClr val="accent1"/>
                </a:solidFill>
              </a:rPr>
              <a:t>, And the mouth of the wicked </a:t>
            </a:r>
            <a:r>
              <a:rPr lang="en-US" sz="2200" b="1" i="1" dirty="0">
                <a:solidFill>
                  <a:schemeClr val="accent1"/>
                </a:solidFill>
              </a:rPr>
              <a:t>devours iniquity</a:t>
            </a:r>
            <a:r>
              <a:rPr lang="en-US" sz="2200" i="1" dirty="0">
                <a:solidFill>
                  <a:schemeClr val="accent1"/>
                </a:solidFill>
              </a:rPr>
              <a:t>. </a:t>
            </a:r>
            <a:r>
              <a:rPr lang="en-US" sz="2200" dirty="0"/>
              <a:t>(</a:t>
            </a:r>
            <a:r>
              <a:rPr lang="en-US" sz="2200" b="1" dirty="0">
                <a:solidFill>
                  <a:schemeClr val="accent1"/>
                </a:solidFill>
              </a:rPr>
              <a:t>19:28</a:t>
            </a:r>
            <a:r>
              <a:rPr lang="en-US" sz="2200" dirty="0"/>
              <a:t>)</a:t>
            </a:r>
            <a:endParaRPr lang="en-US" altLang="en-US" sz="2200" dirty="0">
              <a:solidFill>
                <a:schemeClr val="tx1">
                  <a:lumMod val="75000"/>
                  <a:lumOff val="25000"/>
                </a:schemeClr>
              </a:solidFill>
            </a:endParaRPr>
          </a:p>
          <a:p>
            <a:pPr>
              <a:spcBef>
                <a:spcPts val="300"/>
              </a:spcBef>
            </a:pPr>
            <a:r>
              <a:rPr lang="en-US" altLang="en-US" sz="2200" dirty="0">
                <a:solidFill>
                  <a:schemeClr val="tx1">
                    <a:lumMod val="75000"/>
                    <a:lumOff val="25000"/>
                  </a:schemeClr>
                </a:solidFill>
              </a:rPr>
              <a:t>Truth saves and helps others, but lies hurt terribly, perverting justice.</a:t>
            </a:r>
          </a:p>
        </p:txBody>
      </p:sp>
    </p:spTree>
    <p:extLst>
      <p:ext uri="{BB962C8B-B14F-4D97-AF65-F5344CB8AC3E}">
        <p14:creationId xmlns:p14="http://schemas.microsoft.com/office/powerpoint/2010/main" val="1509770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Effects of Our Words</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4"/>
            </a:pPr>
            <a:r>
              <a:rPr lang="en-US" sz="2200" dirty="0"/>
              <a:t>Contrast the effect of spoken truth versus lies upon its hearers (</a:t>
            </a:r>
            <a:r>
              <a:rPr lang="en-US" sz="2200" b="1" dirty="0">
                <a:solidFill>
                  <a:schemeClr val="accent1"/>
                </a:solidFill>
              </a:rPr>
              <a:t>12:17-18; 14:25; 19:28; 20:7</a:t>
            </a:r>
            <a:r>
              <a:rPr lang="en-US" sz="2200" dirty="0"/>
              <a:t>).  How does knowing this help us to be honest and speak truth?</a:t>
            </a:r>
          </a:p>
          <a:p>
            <a:pPr marL="0" lvl="0" indent="0">
              <a:spcBef>
                <a:spcPts val="300"/>
              </a:spcBef>
              <a:buNone/>
            </a:pPr>
            <a:r>
              <a:rPr lang="en-US" sz="2200" i="1" dirty="0">
                <a:solidFill>
                  <a:schemeClr val="accent1"/>
                </a:solidFill>
              </a:rPr>
              <a:t>The righteous man </a:t>
            </a:r>
            <a:r>
              <a:rPr lang="en-US" sz="2200" b="1" i="1" dirty="0">
                <a:solidFill>
                  <a:schemeClr val="accent1"/>
                </a:solidFill>
              </a:rPr>
              <a:t>walks in his integrity</a:t>
            </a:r>
            <a:r>
              <a:rPr lang="en-US" sz="2200" i="1" dirty="0">
                <a:solidFill>
                  <a:schemeClr val="accent1"/>
                </a:solidFill>
              </a:rPr>
              <a:t>; </a:t>
            </a:r>
            <a:r>
              <a:rPr lang="en-US" sz="2200" b="1" i="1" dirty="0">
                <a:solidFill>
                  <a:schemeClr val="accent1"/>
                </a:solidFill>
              </a:rPr>
              <a:t>His </a:t>
            </a:r>
            <a:r>
              <a:rPr lang="en-US" sz="2200" b="1" i="1" u="sng" dirty="0">
                <a:solidFill>
                  <a:schemeClr val="accent1"/>
                </a:solidFill>
              </a:rPr>
              <a:t>children are blessed</a:t>
            </a:r>
            <a:r>
              <a:rPr lang="en-US" sz="2200" b="1" i="1" dirty="0">
                <a:solidFill>
                  <a:schemeClr val="accent1"/>
                </a:solidFill>
              </a:rPr>
              <a:t> after him</a:t>
            </a:r>
            <a:r>
              <a:rPr lang="en-US" sz="2200" i="1" dirty="0">
                <a:solidFill>
                  <a:schemeClr val="accent1"/>
                </a:solidFill>
              </a:rPr>
              <a:t>. </a:t>
            </a:r>
            <a:r>
              <a:rPr lang="en-US" sz="2200" dirty="0"/>
              <a:t>(</a:t>
            </a:r>
            <a:r>
              <a:rPr lang="en-US" sz="2200" b="1" dirty="0">
                <a:solidFill>
                  <a:schemeClr val="accent1"/>
                </a:solidFill>
              </a:rPr>
              <a:t>20:7</a:t>
            </a:r>
            <a:r>
              <a:rPr lang="en-US" sz="2200" dirty="0"/>
              <a:t>)</a:t>
            </a:r>
            <a:endParaRPr lang="en-US" altLang="en-US" sz="2200" dirty="0">
              <a:solidFill>
                <a:schemeClr val="tx1">
                  <a:lumMod val="75000"/>
                  <a:lumOff val="25000"/>
                </a:schemeClr>
              </a:solidFill>
            </a:endParaRPr>
          </a:p>
          <a:p>
            <a:pPr>
              <a:spcBef>
                <a:spcPts val="300"/>
              </a:spcBef>
            </a:pPr>
            <a:r>
              <a:rPr lang="en-US" altLang="en-US" sz="2200" dirty="0">
                <a:solidFill>
                  <a:schemeClr val="tx1">
                    <a:lumMod val="75000"/>
                    <a:lumOff val="25000"/>
                  </a:schemeClr>
                </a:solidFill>
              </a:rPr>
              <a:t>Integrity brings blessings not only upon others – but specifically – upon our children.</a:t>
            </a:r>
          </a:p>
          <a:p>
            <a:pPr>
              <a:spcBef>
                <a:spcPts val="300"/>
              </a:spcBef>
            </a:pPr>
            <a:r>
              <a:rPr lang="en-US" altLang="en-US" sz="2200" dirty="0">
                <a:solidFill>
                  <a:schemeClr val="tx1">
                    <a:lumMod val="75000"/>
                    <a:lumOff val="25000"/>
                  </a:schemeClr>
                </a:solidFill>
              </a:rPr>
              <a:t>Motivated to carefully guard our heart and choose our words, when we realize the power that integrity of heart wields and the far-reaching influence of our words.</a:t>
            </a:r>
          </a:p>
        </p:txBody>
      </p:sp>
    </p:spTree>
    <p:extLst>
      <p:ext uri="{BB962C8B-B14F-4D97-AF65-F5344CB8AC3E}">
        <p14:creationId xmlns:p14="http://schemas.microsoft.com/office/powerpoint/2010/main" val="3750290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Wisdom’s Rejection</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i="1" dirty="0">
                <a:solidFill>
                  <a:schemeClr val="accent1"/>
                </a:solidFill>
              </a:rPr>
              <a:t>How long, you simple ones, will you love simplicity? For scorners delight in their scorning, And fools hate knowledge.  Turn at my rebuke; Surely I will pour out my spirit on you; I will make my words known to you.  Because I have called and you refused, I have stretched out my hand and no one regarded, Because you disdained all my counsel, And would have none of my rebuke, </a:t>
            </a:r>
            <a:r>
              <a:rPr lang="en-US" sz="2200" b="1" i="1" dirty="0">
                <a:solidFill>
                  <a:schemeClr val="accent1"/>
                </a:solidFill>
              </a:rPr>
              <a:t>I </a:t>
            </a:r>
            <a:r>
              <a:rPr lang="en-US" sz="2200" b="1" i="1" u="sng" dirty="0">
                <a:solidFill>
                  <a:schemeClr val="accent1"/>
                </a:solidFill>
              </a:rPr>
              <a:t>also</a:t>
            </a:r>
            <a:r>
              <a:rPr lang="en-US" sz="2200" b="1" i="1" dirty="0">
                <a:solidFill>
                  <a:schemeClr val="accent1"/>
                </a:solidFill>
              </a:rPr>
              <a:t> will </a:t>
            </a:r>
            <a:r>
              <a:rPr lang="en-US" sz="2200" b="1" i="1" u="sng" dirty="0">
                <a:solidFill>
                  <a:schemeClr val="accent1"/>
                </a:solidFill>
              </a:rPr>
              <a:t>laugh</a:t>
            </a:r>
            <a:r>
              <a:rPr lang="en-US" sz="2200" b="1" i="1" dirty="0">
                <a:solidFill>
                  <a:schemeClr val="accent1"/>
                </a:solidFill>
              </a:rPr>
              <a:t> at your calamity; I will </a:t>
            </a:r>
            <a:r>
              <a:rPr lang="en-US" sz="2200" b="1" i="1" u="sng" dirty="0">
                <a:solidFill>
                  <a:schemeClr val="accent1"/>
                </a:solidFill>
              </a:rPr>
              <a:t>mock</a:t>
            </a:r>
            <a:r>
              <a:rPr lang="en-US" sz="2200" b="1" i="1" dirty="0">
                <a:solidFill>
                  <a:schemeClr val="accent1"/>
                </a:solidFill>
              </a:rPr>
              <a:t> when your terror comes, When your terror comes like a storm, And your destruction comes like a whirlwind, When distress and anguish come upon you.  </a:t>
            </a:r>
            <a:r>
              <a:rPr lang="en-US" sz="2200" b="1" i="1" u="sng" dirty="0">
                <a:solidFill>
                  <a:schemeClr val="accent1"/>
                </a:solidFill>
              </a:rPr>
              <a:t>Then they will call</a:t>
            </a:r>
            <a:r>
              <a:rPr lang="en-US" sz="2200" b="1" i="1" dirty="0">
                <a:solidFill>
                  <a:schemeClr val="accent1"/>
                </a:solidFill>
              </a:rPr>
              <a:t> on me, </a:t>
            </a:r>
            <a:r>
              <a:rPr lang="en-US" sz="2200" b="1" i="1" u="sng" dirty="0">
                <a:solidFill>
                  <a:schemeClr val="accent1"/>
                </a:solidFill>
              </a:rPr>
              <a:t>but I will not answer</a:t>
            </a:r>
            <a:r>
              <a:rPr lang="en-US" sz="2200" b="1" i="1" dirty="0">
                <a:solidFill>
                  <a:schemeClr val="accent1"/>
                </a:solidFill>
              </a:rPr>
              <a:t>; They will seek me diligently, </a:t>
            </a:r>
            <a:r>
              <a:rPr lang="en-US" sz="2200" b="1" i="1" u="sng" dirty="0">
                <a:solidFill>
                  <a:schemeClr val="accent1"/>
                </a:solidFill>
              </a:rPr>
              <a:t>but they will not find me</a:t>
            </a:r>
            <a:r>
              <a:rPr lang="en-US" sz="2200" b="1" i="1" dirty="0">
                <a:solidFill>
                  <a:schemeClr val="accent1"/>
                </a:solidFill>
              </a:rPr>
              <a:t>.  </a:t>
            </a:r>
            <a:r>
              <a:rPr lang="en-US" sz="2200" i="1" dirty="0">
                <a:solidFill>
                  <a:schemeClr val="accent1"/>
                </a:solidFill>
              </a:rPr>
              <a:t>Because they hated knowledge And did not choose the fear of the LORD, They would have none of my counsel And despised my every rebuke. </a:t>
            </a:r>
            <a:r>
              <a:rPr lang="en-US" sz="2200" dirty="0"/>
              <a:t>(</a:t>
            </a:r>
            <a:r>
              <a:rPr lang="en-US" sz="2200" b="1" dirty="0">
                <a:solidFill>
                  <a:schemeClr val="accent1"/>
                </a:solidFill>
              </a:rPr>
              <a:t>Proverbs 1:22-30</a:t>
            </a:r>
            <a:r>
              <a:rPr lang="en-US" sz="2200" dirty="0"/>
              <a:t>; see also, </a:t>
            </a:r>
            <a:r>
              <a:rPr lang="en-US" sz="2200" b="1" dirty="0">
                <a:solidFill>
                  <a:schemeClr val="accent1"/>
                </a:solidFill>
              </a:rPr>
              <a:t>Deuteronomy 1:41-45; 2 Thessalonians 2:9-12</a:t>
            </a:r>
            <a:r>
              <a:rPr lang="en-US" sz="2200" dirty="0"/>
              <a:t>)</a:t>
            </a:r>
            <a:endParaRPr lang="en-US" altLang="en-US" sz="2200" dirty="0"/>
          </a:p>
        </p:txBody>
      </p:sp>
    </p:spTree>
    <p:extLst>
      <p:ext uri="{BB962C8B-B14F-4D97-AF65-F5344CB8AC3E}">
        <p14:creationId xmlns:p14="http://schemas.microsoft.com/office/powerpoint/2010/main" val="1412667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Dependable Witness</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5"/>
            </a:pPr>
            <a:r>
              <a:rPr lang="en-US" sz="2200" dirty="0"/>
              <a:t>Contrast how many lies a </a:t>
            </a:r>
            <a:r>
              <a:rPr lang="en-US" sz="2200" i="1" dirty="0">
                <a:solidFill>
                  <a:schemeClr val="accent1"/>
                </a:solidFill>
              </a:rPr>
              <a:t>“faithful witness”</a:t>
            </a:r>
            <a:r>
              <a:rPr lang="en-US" sz="2200" dirty="0">
                <a:solidFill>
                  <a:schemeClr val="accent1"/>
                </a:solidFill>
              </a:rPr>
              <a:t> </a:t>
            </a:r>
            <a:r>
              <a:rPr lang="en-US" sz="2200" dirty="0"/>
              <a:t>tells with how many one must tell to be a </a:t>
            </a:r>
            <a:r>
              <a:rPr lang="en-US" sz="2200" i="1" dirty="0">
                <a:solidFill>
                  <a:schemeClr val="accent1"/>
                </a:solidFill>
              </a:rPr>
              <a:t>“false witness”</a:t>
            </a:r>
            <a:r>
              <a:rPr lang="en-US" sz="2200" dirty="0">
                <a:solidFill>
                  <a:schemeClr val="accent1"/>
                </a:solidFill>
              </a:rPr>
              <a:t> </a:t>
            </a:r>
            <a:r>
              <a:rPr lang="en-US" sz="2200" dirty="0"/>
              <a:t>(</a:t>
            </a:r>
            <a:r>
              <a:rPr lang="en-US" sz="2200" b="1" dirty="0">
                <a:solidFill>
                  <a:schemeClr val="accent1"/>
                </a:solidFill>
              </a:rPr>
              <a:t>14:5</a:t>
            </a:r>
            <a:r>
              <a:rPr lang="en-US" sz="2200" dirty="0"/>
              <a:t>)?</a:t>
            </a:r>
          </a:p>
          <a:p>
            <a:pPr marL="0" lvl="0" indent="0">
              <a:spcBef>
                <a:spcPts val="300"/>
              </a:spcBef>
              <a:buNone/>
            </a:pPr>
            <a:r>
              <a:rPr lang="en-US" sz="2200" i="1" dirty="0">
                <a:solidFill>
                  <a:schemeClr val="accent1"/>
                </a:solidFill>
              </a:rPr>
              <a:t>A </a:t>
            </a:r>
            <a:r>
              <a:rPr lang="en-US" sz="2200" b="1" i="1" dirty="0">
                <a:solidFill>
                  <a:schemeClr val="accent1"/>
                </a:solidFill>
              </a:rPr>
              <a:t>faithful</a:t>
            </a:r>
            <a:r>
              <a:rPr lang="en-US" sz="2200" i="1" dirty="0">
                <a:solidFill>
                  <a:schemeClr val="accent1"/>
                </a:solidFill>
              </a:rPr>
              <a:t> witness </a:t>
            </a:r>
            <a:r>
              <a:rPr lang="en-US" sz="2200" b="1" i="1" u="sng" dirty="0">
                <a:solidFill>
                  <a:schemeClr val="accent1"/>
                </a:solidFill>
              </a:rPr>
              <a:t>does not</a:t>
            </a:r>
            <a:r>
              <a:rPr lang="en-US" sz="2200" b="1" i="1" dirty="0">
                <a:solidFill>
                  <a:schemeClr val="accent1"/>
                </a:solidFill>
              </a:rPr>
              <a:t> lie</a:t>
            </a:r>
            <a:r>
              <a:rPr lang="en-US" sz="2200" i="1" dirty="0">
                <a:solidFill>
                  <a:schemeClr val="accent1"/>
                </a:solidFill>
              </a:rPr>
              <a:t>, But a </a:t>
            </a:r>
            <a:r>
              <a:rPr lang="en-US" sz="2200" b="1" i="1" dirty="0">
                <a:solidFill>
                  <a:schemeClr val="accent1"/>
                </a:solidFill>
              </a:rPr>
              <a:t>false</a:t>
            </a:r>
            <a:r>
              <a:rPr lang="en-US" sz="2200" i="1" dirty="0">
                <a:solidFill>
                  <a:schemeClr val="accent1"/>
                </a:solidFill>
              </a:rPr>
              <a:t> witness </a:t>
            </a:r>
            <a:r>
              <a:rPr lang="en-US" sz="2200" b="1" i="1" dirty="0">
                <a:solidFill>
                  <a:schemeClr val="accent1"/>
                </a:solidFill>
              </a:rPr>
              <a:t>will utter </a:t>
            </a:r>
            <a:r>
              <a:rPr lang="en-US" sz="2200" i="1" dirty="0">
                <a:solidFill>
                  <a:schemeClr val="accent1"/>
                </a:solidFill>
              </a:rPr>
              <a:t>lies. </a:t>
            </a:r>
            <a:r>
              <a:rPr lang="en-US" sz="2200" dirty="0"/>
              <a:t>(</a:t>
            </a:r>
            <a:r>
              <a:rPr lang="en-US" sz="2200" b="1" dirty="0">
                <a:solidFill>
                  <a:schemeClr val="accent1"/>
                </a:solidFill>
              </a:rPr>
              <a:t>14:5</a:t>
            </a:r>
            <a:r>
              <a:rPr lang="en-US" sz="2200" dirty="0"/>
              <a:t>)</a:t>
            </a:r>
          </a:p>
          <a:p>
            <a:pPr>
              <a:spcBef>
                <a:spcPts val="300"/>
              </a:spcBef>
            </a:pPr>
            <a:r>
              <a:rPr lang="en-US" altLang="en-US" sz="2200" dirty="0">
                <a:solidFill>
                  <a:schemeClr val="tx1">
                    <a:lumMod val="75000"/>
                    <a:lumOff val="25000"/>
                  </a:schemeClr>
                </a:solidFill>
              </a:rPr>
              <a:t>A true, loyal, dependable, faithful witness </a:t>
            </a:r>
            <a:r>
              <a:rPr lang="en-US" altLang="en-US" sz="2200" b="1" i="1" dirty="0">
                <a:solidFill>
                  <a:schemeClr val="tx1">
                    <a:lumMod val="75000"/>
                    <a:lumOff val="25000"/>
                  </a:schemeClr>
                </a:solidFill>
              </a:rPr>
              <a:t>never</a:t>
            </a:r>
            <a:r>
              <a:rPr lang="en-US" altLang="en-US" sz="2200" dirty="0">
                <a:solidFill>
                  <a:schemeClr val="tx1">
                    <a:lumMod val="75000"/>
                    <a:lumOff val="25000"/>
                  </a:schemeClr>
                </a:solidFill>
              </a:rPr>
              <a:t> lies!</a:t>
            </a:r>
          </a:p>
          <a:p>
            <a:pPr>
              <a:spcBef>
                <a:spcPts val="300"/>
              </a:spcBef>
            </a:pPr>
            <a:r>
              <a:rPr lang="en-US" altLang="en-US" sz="2200" dirty="0">
                <a:solidFill>
                  <a:schemeClr val="tx1">
                    <a:lumMod val="75000"/>
                    <a:lumOff val="25000"/>
                  </a:schemeClr>
                </a:solidFill>
              </a:rPr>
              <a:t>It only takes one lie to be a false witness, destroying our dependability.</a:t>
            </a:r>
          </a:p>
          <a:p>
            <a:pPr>
              <a:spcBef>
                <a:spcPts val="300"/>
              </a:spcBef>
            </a:pPr>
            <a:r>
              <a:rPr lang="en-US" altLang="en-US" sz="2200" dirty="0">
                <a:solidFill>
                  <a:schemeClr val="tx1">
                    <a:lumMod val="75000"/>
                    <a:lumOff val="25000"/>
                  </a:schemeClr>
                </a:solidFill>
              </a:rPr>
              <a:t>Self-deluded if we think, </a:t>
            </a:r>
            <a:r>
              <a:rPr lang="en-US" altLang="en-US" sz="2200" i="1" dirty="0">
                <a:solidFill>
                  <a:schemeClr val="tx1">
                    <a:lumMod val="75000"/>
                    <a:lumOff val="25000"/>
                  </a:schemeClr>
                </a:solidFill>
              </a:rPr>
              <a:t>“it was only one small white lie”</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Do you always tell the truth?  Do you excuse an occasional lie?</a:t>
            </a:r>
          </a:p>
        </p:txBody>
      </p:sp>
    </p:spTree>
    <p:extLst>
      <p:ext uri="{BB962C8B-B14F-4D97-AF65-F5344CB8AC3E}">
        <p14:creationId xmlns:p14="http://schemas.microsoft.com/office/powerpoint/2010/main" val="2931173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endParaRPr lang="en-US" altLang="en-US" dirty="0"/>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6"/>
            </a:pPr>
            <a:r>
              <a:rPr lang="en-US" sz="2200" dirty="0"/>
              <a:t>List some characteristics of a </a:t>
            </a:r>
            <a:r>
              <a:rPr lang="en-US" sz="2200" i="1" dirty="0">
                <a:solidFill>
                  <a:schemeClr val="accent1"/>
                </a:solidFill>
              </a:rPr>
              <a:t>“perverse”</a:t>
            </a:r>
            <a:r>
              <a:rPr lang="en-US" sz="2200" dirty="0">
                <a:solidFill>
                  <a:schemeClr val="accent1"/>
                </a:solidFill>
              </a:rPr>
              <a:t> </a:t>
            </a:r>
            <a:r>
              <a:rPr lang="en-US" sz="2200" dirty="0"/>
              <a:t>man (</a:t>
            </a:r>
            <a:r>
              <a:rPr lang="en-US" sz="2200" b="1" dirty="0">
                <a:solidFill>
                  <a:schemeClr val="accent1"/>
                </a:solidFill>
              </a:rPr>
              <a:t>19:1-3; 21:8, 29; 30:12</a:t>
            </a:r>
            <a:r>
              <a:rPr lang="en-US" sz="2200" dirty="0"/>
              <a:t>).  What New Testament passages warn against similar attitudes and consequences?</a:t>
            </a:r>
          </a:p>
          <a:p>
            <a:pPr marL="0" indent="0">
              <a:spcBef>
                <a:spcPts val="300"/>
              </a:spcBef>
              <a:buNone/>
            </a:pPr>
            <a:r>
              <a:rPr lang="en-US" sz="2200" i="1" dirty="0">
                <a:solidFill>
                  <a:schemeClr val="accent1"/>
                </a:solidFill>
              </a:rPr>
              <a:t>The </a:t>
            </a:r>
            <a:r>
              <a:rPr lang="en-US" sz="2200" b="1" i="1" u="sng" dirty="0">
                <a:solidFill>
                  <a:schemeClr val="accent1"/>
                </a:solidFill>
              </a:rPr>
              <a:t>way of a guilty</a:t>
            </a:r>
            <a:r>
              <a:rPr lang="en-US" sz="2200" b="1" i="1" dirty="0">
                <a:solidFill>
                  <a:schemeClr val="accent1"/>
                </a:solidFill>
              </a:rPr>
              <a:t> man is </a:t>
            </a:r>
            <a:r>
              <a:rPr lang="en-US" sz="2200" b="1" i="1" u="sng" dirty="0">
                <a:solidFill>
                  <a:schemeClr val="accent1"/>
                </a:solidFill>
              </a:rPr>
              <a:t>perverse</a:t>
            </a:r>
            <a:r>
              <a:rPr lang="en-US" sz="2200" i="1" dirty="0">
                <a:solidFill>
                  <a:schemeClr val="accent1"/>
                </a:solidFill>
              </a:rPr>
              <a:t>; But as for </a:t>
            </a:r>
            <a:r>
              <a:rPr lang="en-US" sz="2200" b="1" i="1" dirty="0">
                <a:solidFill>
                  <a:schemeClr val="accent1"/>
                </a:solidFill>
              </a:rPr>
              <a:t>the </a:t>
            </a:r>
            <a:r>
              <a:rPr lang="en-US" sz="2200" b="1" i="1" u="sng" dirty="0">
                <a:solidFill>
                  <a:schemeClr val="accent1"/>
                </a:solidFill>
              </a:rPr>
              <a:t>pure</a:t>
            </a:r>
            <a:r>
              <a:rPr lang="en-US" sz="2200" b="1" i="1" dirty="0">
                <a:solidFill>
                  <a:schemeClr val="accent1"/>
                </a:solidFill>
              </a:rPr>
              <a:t>, his work is right</a:t>
            </a:r>
            <a:r>
              <a:rPr lang="en-US" sz="2200" i="1" dirty="0">
                <a:solidFill>
                  <a:schemeClr val="accent1"/>
                </a:solidFill>
              </a:rPr>
              <a:t>. </a:t>
            </a:r>
            <a:r>
              <a:rPr lang="en-US" sz="2200" dirty="0"/>
              <a:t>(</a:t>
            </a:r>
            <a:r>
              <a:rPr lang="en-US" sz="2200" b="1" dirty="0">
                <a:solidFill>
                  <a:schemeClr val="accent1"/>
                </a:solidFill>
              </a:rPr>
              <a:t>21:8</a:t>
            </a:r>
            <a:r>
              <a:rPr lang="en-US" sz="2200" dirty="0"/>
              <a:t>)</a:t>
            </a:r>
          </a:p>
          <a:p>
            <a:pPr>
              <a:spcBef>
                <a:spcPts val="300"/>
              </a:spcBef>
            </a:pPr>
            <a:r>
              <a:rPr lang="en-US" altLang="en-US" sz="2200" dirty="0">
                <a:solidFill>
                  <a:schemeClr val="tx1">
                    <a:lumMod val="75000"/>
                    <a:lumOff val="25000"/>
                  </a:schemeClr>
                </a:solidFill>
              </a:rPr>
              <a:t>How does a man move from innocence to guilt, impurity? Twisting the truth!</a:t>
            </a:r>
          </a:p>
        </p:txBody>
      </p:sp>
    </p:spTree>
    <p:extLst>
      <p:ext uri="{BB962C8B-B14F-4D97-AF65-F5344CB8AC3E}">
        <p14:creationId xmlns:p14="http://schemas.microsoft.com/office/powerpoint/2010/main" val="3301017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Resisting the Truth from God</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b="1" i="1" dirty="0">
                <a:solidFill>
                  <a:schemeClr val="accent1"/>
                </a:solidFill>
              </a:rPr>
              <a:t>Better is the poor </a:t>
            </a:r>
            <a:r>
              <a:rPr lang="en-US" sz="2200" i="1" dirty="0">
                <a:solidFill>
                  <a:schemeClr val="accent1"/>
                </a:solidFill>
              </a:rPr>
              <a:t>who walks in his </a:t>
            </a:r>
            <a:r>
              <a:rPr lang="en-US" sz="2200" b="1" i="1" dirty="0">
                <a:solidFill>
                  <a:schemeClr val="accent1"/>
                </a:solidFill>
              </a:rPr>
              <a:t>integrity</a:t>
            </a:r>
            <a:r>
              <a:rPr lang="en-US" sz="2200" i="1" dirty="0">
                <a:solidFill>
                  <a:schemeClr val="accent1"/>
                </a:solidFill>
              </a:rPr>
              <a:t> Than one who is </a:t>
            </a:r>
            <a:r>
              <a:rPr lang="en-US" sz="2200" b="1" i="1" dirty="0">
                <a:solidFill>
                  <a:schemeClr val="accent1"/>
                </a:solidFill>
              </a:rPr>
              <a:t>perverse in his lips</a:t>
            </a:r>
            <a:r>
              <a:rPr lang="en-US" sz="2200" i="1" dirty="0">
                <a:solidFill>
                  <a:schemeClr val="accent1"/>
                </a:solidFill>
              </a:rPr>
              <a:t>, and is a </a:t>
            </a:r>
            <a:r>
              <a:rPr lang="en-US" sz="2200" b="1" i="1" dirty="0">
                <a:solidFill>
                  <a:schemeClr val="accent1"/>
                </a:solidFill>
              </a:rPr>
              <a:t>fool</a:t>
            </a:r>
            <a:r>
              <a:rPr lang="en-US" sz="2200" i="1" dirty="0">
                <a:solidFill>
                  <a:schemeClr val="accent1"/>
                </a:solidFill>
              </a:rPr>
              <a:t>.  Also it is not good for a soul to be </a:t>
            </a:r>
            <a:r>
              <a:rPr lang="en-US" sz="2200" b="1" i="1" dirty="0">
                <a:solidFill>
                  <a:schemeClr val="accent1"/>
                </a:solidFill>
              </a:rPr>
              <a:t>without knowledge</a:t>
            </a:r>
            <a:r>
              <a:rPr lang="en-US" sz="2200" i="1" dirty="0">
                <a:solidFill>
                  <a:schemeClr val="accent1"/>
                </a:solidFill>
              </a:rPr>
              <a:t>, And he sins who </a:t>
            </a:r>
            <a:r>
              <a:rPr lang="en-US" sz="2200" b="1" i="1" dirty="0">
                <a:solidFill>
                  <a:schemeClr val="accent1"/>
                </a:solidFill>
              </a:rPr>
              <a:t>hastens with his feet</a:t>
            </a:r>
            <a:r>
              <a:rPr lang="en-US" sz="2200" i="1" dirty="0">
                <a:solidFill>
                  <a:schemeClr val="accent1"/>
                </a:solidFill>
              </a:rPr>
              <a:t>.  The </a:t>
            </a:r>
            <a:r>
              <a:rPr lang="en-US" sz="2200" b="1" i="1" dirty="0">
                <a:solidFill>
                  <a:schemeClr val="accent1"/>
                </a:solidFill>
              </a:rPr>
              <a:t>foolishness of a man </a:t>
            </a:r>
            <a:r>
              <a:rPr lang="en-US" sz="2200" b="1" i="1" u="sng" dirty="0">
                <a:solidFill>
                  <a:schemeClr val="accent1"/>
                </a:solidFill>
              </a:rPr>
              <a:t>twists his way</a:t>
            </a:r>
            <a:r>
              <a:rPr lang="en-US" sz="2200" i="1" dirty="0">
                <a:solidFill>
                  <a:schemeClr val="accent1"/>
                </a:solidFill>
              </a:rPr>
              <a:t>, And </a:t>
            </a:r>
            <a:r>
              <a:rPr lang="en-US" sz="2200" b="1" i="1" dirty="0">
                <a:solidFill>
                  <a:schemeClr val="accent1"/>
                </a:solidFill>
              </a:rPr>
              <a:t>his heart </a:t>
            </a:r>
            <a:r>
              <a:rPr lang="en-US" sz="2200" b="1" i="1" u="sng" dirty="0">
                <a:solidFill>
                  <a:schemeClr val="accent1"/>
                </a:solidFill>
              </a:rPr>
              <a:t>frets against</a:t>
            </a:r>
            <a:r>
              <a:rPr lang="en-US" sz="2200" b="1" i="1" dirty="0">
                <a:solidFill>
                  <a:schemeClr val="accent1"/>
                </a:solidFill>
              </a:rPr>
              <a:t> the LORD</a:t>
            </a:r>
            <a:r>
              <a:rPr lang="en-US" sz="2200" i="1" dirty="0">
                <a:solidFill>
                  <a:schemeClr val="accent1"/>
                </a:solidFill>
              </a:rPr>
              <a:t>. </a:t>
            </a:r>
            <a:r>
              <a:rPr lang="en-US" sz="2200" dirty="0"/>
              <a:t>(</a:t>
            </a:r>
            <a:r>
              <a:rPr lang="en-US" sz="2200" b="1" dirty="0">
                <a:solidFill>
                  <a:schemeClr val="accent1"/>
                </a:solidFill>
              </a:rPr>
              <a:t>19:1-3</a:t>
            </a:r>
            <a:r>
              <a:rPr lang="en-US" sz="2200" dirty="0"/>
              <a:t>)</a:t>
            </a:r>
          </a:p>
          <a:p>
            <a:pPr marL="0" indent="0">
              <a:spcBef>
                <a:spcPts val="300"/>
              </a:spcBef>
              <a:buNone/>
            </a:pPr>
            <a:r>
              <a:rPr lang="en-US" sz="2200" i="1" dirty="0">
                <a:solidFill>
                  <a:schemeClr val="accent1"/>
                </a:solidFill>
              </a:rPr>
              <a:t>A </a:t>
            </a:r>
            <a:r>
              <a:rPr lang="en-US" sz="2200" b="1" i="1" dirty="0">
                <a:solidFill>
                  <a:schemeClr val="accent1"/>
                </a:solidFill>
              </a:rPr>
              <a:t>wicked man </a:t>
            </a:r>
            <a:r>
              <a:rPr lang="en-US" sz="2200" b="1" i="1" u="sng" dirty="0">
                <a:solidFill>
                  <a:schemeClr val="accent1"/>
                </a:solidFill>
              </a:rPr>
              <a:t>hardens his face</a:t>
            </a:r>
            <a:r>
              <a:rPr lang="en-US" sz="2200" i="1" dirty="0">
                <a:solidFill>
                  <a:schemeClr val="accent1"/>
                </a:solidFill>
              </a:rPr>
              <a:t>, But as for </a:t>
            </a:r>
            <a:r>
              <a:rPr lang="en-US" sz="2200" b="1" i="1" dirty="0">
                <a:solidFill>
                  <a:schemeClr val="accent1"/>
                </a:solidFill>
              </a:rPr>
              <a:t>the upright, he </a:t>
            </a:r>
            <a:r>
              <a:rPr lang="en-US" sz="2200" b="1" i="1" u="sng" dirty="0">
                <a:solidFill>
                  <a:schemeClr val="accent1"/>
                </a:solidFill>
              </a:rPr>
              <a:t>establishes</a:t>
            </a:r>
            <a:r>
              <a:rPr lang="en-US" sz="2200" b="1" i="1" dirty="0">
                <a:solidFill>
                  <a:schemeClr val="accent1"/>
                </a:solidFill>
              </a:rPr>
              <a:t> his way</a:t>
            </a:r>
            <a:r>
              <a:rPr lang="en-US" sz="2200" i="1" dirty="0">
                <a:solidFill>
                  <a:schemeClr val="accent1"/>
                </a:solidFill>
              </a:rPr>
              <a:t>. </a:t>
            </a:r>
            <a:r>
              <a:rPr lang="en-US" sz="2200" dirty="0"/>
              <a:t>(</a:t>
            </a:r>
            <a:r>
              <a:rPr lang="en-US" sz="2200" b="1" dirty="0">
                <a:solidFill>
                  <a:schemeClr val="accent1"/>
                </a:solidFill>
              </a:rPr>
              <a:t>21:29</a:t>
            </a:r>
            <a:r>
              <a:rPr lang="en-US" sz="2200" dirty="0"/>
              <a:t>)</a:t>
            </a:r>
          </a:p>
          <a:p>
            <a:pPr marL="0" indent="0">
              <a:spcBef>
                <a:spcPts val="300"/>
              </a:spcBef>
              <a:buNone/>
            </a:pPr>
            <a:r>
              <a:rPr lang="en-US" sz="2200" i="1" dirty="0">
                <a:solidFill>
                  <a:schemeClr val="accent1"/>
                </a:solidFill>
              </a:rPr>
              <a:t>There is a generation that is </a:t>
            </a:r>
            <a:r>
              <a:rPr lang="en-US" sz="2200" b="1" i="1" u="sng" dirty="0">
                <a:solidFill>
                  <a:schemeClr val="accent1"/>
                </a:solidFill>
              </a:rPr>
              <a:t>pure</a:t>
            </a:r>
            <a:r>
              <a:rPr lang="en-US" sz="2200" b="1" i="1" dirty="0">
                <a:solidFill>
                  <a:schemeClr val="accent1"/>
                </a:solidFill>
              </a:rPr>
              <a:t> in its </a:t>
            </a:r>
            <a:r>
              <a:rPr lang="en-US" sz="2200" b="1" i="1" u="sng" dirty="0">
                <a:solidFill>
                  <a:schemeClr val="accent1"/>
                </a:solidFill>
              </a:rPr>
              <a:t>own</a:t>
            </a:r>
            <a:r>
              <a:rPr lang="en-US" sz="2200" b="1" i="1" dirty="0">
                <a:solidFill>
                  <a:schemeClr val="accent1"/>
                </a:solidFill>
              </a:rPr>
              <a:t> eyes, Yet is </a:t>
            </a:r>
            <a:r>
              <a:rPr lang="en-US" sz="2200" b="1" i="1" u="sng" dirty="0">
                <a:solidFill>
                  <a:schemeClr val="accent1"/>
                </a:solidFill>
              </a:rPr>
              <a:t>not washed</a:t>
            </a:r>
            <a:r>
              <a:rPr lang="en-US" sz="2200" b="1" i="1" dirty="0">
                <a:solidFill>
                  <a:schemeClr val="accent1"/>
                </a:solidFill>
              </a:rPr>
              <a:t> from its filthiness</a:t>
            </a:r>
            <a:r>
              <a:rPr lang="en-US" sz="2200" i="1" dirty="0">
                <a:solidFill>
                  <a:schemeClr val="accent1"/>
                </a:solidFill>
              </a:rPr>
              <a:t>. </a:t>
            </a:r>
            <a:r>
              <a:rPr lang="en-US" sz="2200" dirty="0"/>
              <a:t>(</a:t>
            </a:r>
            <a:r>
              <a:rPr lang="en-US" sz="2200" b="1" dirty="0">
                <a:solidFill>
                  <a:schemeClr val="accent1"/>
                </a:solidFill>
              </a:rPr>
              <a:t>30:12</a:t>
            </a:r>
            <a:r>
              <a:rPr lang="en-US" sz="2200" dirty="0"/>
              <a:t>)</a:t>
            </a:r>
          </a:p>
          <a:p>
            <a:pPr>
              <a:spcBef>
                <a:spcPts val="300"/>
              </a:spcBef>
            </a:pPr>
            <a:r>
              <a:rPr lang="en-US" altLang="en-US" sz="2200" dirty="0">
                <a:solidFill>
                  <a:schemeClr val="tx1">
                    <a:lumMod val="75000"/>
                    <a:lumOff val="25000"/>
                  </a:schemeClr>
                </a:solidFill>
              </a:rPr>
              <a:t>When confronted with truth, must choose to repent or twist the truth, lie to themselves. </a:t>
            </a:r>
            <a:r>
              <a:rPr lang="en-US" altLang="en-US" sz="2200" b="1" i="1" dirty="0">
                <a:solidFill>
                  <a:schemeClr val="tx1">
                    <a:lumMod val="75000"/>
                    <a:lumOff val="25000"/>
                  </a:schemeClr>
                </a:solidFill>
              </a:rPr>
              <a:t>Self-delusion</a:t>
            </a:r>
            <a:r>
              <a:rPr lang="en-US" altLang="en-US" sz="2200" dirty="0">
                <a:solidFill>
                  <a:schemeClr val="tx1">
                    <a:lumMod val="75000"/>
                    <a:lumOff val="25000"/>
                  </a:schemeClr>
                </a:solidFill>
              </a:rPr>
              <a:t>, </a:t>
            </a:r>
            <a:r>
              <a:rPr lang="en-US" altLang="en-US" sz="2200" b="1" i="1" dirty="0">
                <a:solidFill>
                  <a:schemeClr val="tx1">
                    <a:lumMod val="75000"/>
                    <a:lumOff val="25000"/>
                  </a:schemeClr>
                </a:solidFill>
              </a:rPr>
              <a:t>self-justification</a:t>
            </a:r>
            <a:r>
              <a:rPr lang="en-US" altLang="en-US" sz="2200" dirty="0">
                <a:solidFill>
                  <a:schemeClr val="tx1">
                    <a:lumMod val="75000"/>
                    <a:lumOff val="25000"/>
                  </a:schemeClr>
                </a:solidFill>
              </a:rPr>
              <a:t> is a </a:t>
            </a:r>
            <a:r>
              <a:rPr lang="en-US" altLang="en-US" sz="2200" b="1" i="1" dirty="0">
                <a:solidFill>
                  <a:schemeClr val="tx1">
                    <a:lumMod val="75000"/>
                    <a:lumOff val="25000"/>
                  </a:schemeClr>
                </a:solidFill>
              </a:rPr>
              <a:t>fundamental</a:t>
            </a:r>
            <a:r>
              <a:rPr lang="en-US" altLang="en-US" sz="2200" dirty="0">
                <a:solidFill>
                  <a:schemeClr val="tx1">
                    <a:lumMod val="75000"/>
                    <a:lumOff val="25000"/>
                  </a:schemeClr>
                </a:solidFill>
              </a:rPr>
              <a:t> danger!</a:t>
            </a:r>
          </a:p>
          <a:p>
            <a:pPr>
              <a:spcBef>
                <a:spcPts val="300"/>
              </a:spcBef>
            </a:pPr>
            <a:r>
              <a:rPr lang="en-US" altLang="en-US" sz="2200" b="1" i="1" dirty="0">
                <a:solidFill>
                  <a:schemeClr val="tx1">
                    <a:lumMod val="75000"/>
                    <a:lumOff val="25000"/>
                  </a:schemeClr>
                </a:solidFill>
              </a:rPr>
              <a:t>God helps </a:t>
            </a:r>
            <a:r>
              <a:rPr lang="en-US" altLang="en-US" sz="2200" dirty="0">
                <a:solidFill>
                  <a:schemeClr val="tx1">
                    <a:lumMod val="75000"/>
                    <a:lumOff val="25000"/>
                  </a:schemeClr>
                </a:solidFill>
              </a:rPr>
              <a:t>those who do </a:t>
            </a:r>
            <a:r>
              <a:rPr lang="en-US" altLang="en-US" sz="2200" b="1" i="1" dirty="0">
                <a:solidFill>
                  <a:schemeClr val="tx1">
                    <a:lumMod val="75000"/>
                    <a:lumOff val="25000"/>
                  </a:schemeClr>
                </a:solidFill>
              </a:rPr>
              <a:t>not love </a:t>
            </a:r>
            <a:r>
              <a:rPr lang="en-US" altLang="en-US" sz="2200" dirty="0">
                <a:solidFill>
                  <a:schemeClr val="tx1">
                    <a:lumMod val="75000"/>
                    <a:lumOff val="25000"/>
                  </a:schemeClr>
                </a:solidFill>
              </a:rPr>
              <a:t>truth to </a:t>
            </a:r>
            <a:r>
              <a:rPr lang="en-US" altLang="en-US" sz="2200" b="1" i="1" dirty="0">
                <a:solidFill>
                  <a:schemeClr val="tx1">
                    <a:lumMod val="75000"/>
                    <a:lumOff val="25000"/>
                  </a:schemeClr>
                </a:solidFill>
              </a:rPr>
              <a:t>find lies </a:t>
            </a:r>
            <a:r>
              <a:rPr lang="en-US" altLang="en-US" sz="2200" dirty="0">
                <a:solidFill>
                  <a:schemeClr val="tx1">
                    <a:lumMod val="75000"/>
                    <a:lumOff val="25000"/>
                  </a:schemeClr>
                </a:solidFill>
              </a:rPr>
              <a:t>they seek (</a:t>
            </a:r>
            <a:r>
              <a:rPr lang="en-US" altLang="en-US" sz="2200" b="1" dirty="0">
                <a:solidFill>
                  <a:schemeClr val="accent1"/>
                </a:solidFill>
              </a:rPr>
              <a:t>2 The. 2:9-12</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3125624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fade">
                                      <p:cBhvr>
                                        <p:cTn id="11" dur="500"/>
                                        <p:tgtEl>
                                          <p:spTgt spid="92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Effect transition="in" filter="fade">
                                      <p:cBhvr>
                                        <p:cTn id="16" dur="500"/>
                                        <p:tgtEl>
                                          <p:spTgt spid="9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Why So Gullible?</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7"/>
            </a:pPr>
            <a:r>
              <a:rPr lang="en-US" sz="2200" dirty="0"/>
              <a:t>Why are people of integrity </a:t>
            </a:r>
            <a:r>
              <a:rPr lang="en-US" sz="2200" b="1" i="1" dirty="0"/>
              <a:t>not</a:t>
            </a:r>
            <a:r>
              <a:rPr lang="en-US" sz="2200" dirty="0"/>
              <a:t> so gullible (</a:t>
            </a:r>
            <a:r>
              <a:rPr lang="en-US" sz="2200" b="1" dirty="0">
                <a:solidFill>
                  <a:schemeClr val="accent1"/>
                </a:solidFill>
              </a:rPr>
              <a:t>14:15</a:t>
            </a:r>
            <a:r>
              <a:rPr lang="en-US" sz="2200" dirty="0"/>
              <a:t>)?  How does this affect our openness to correction or flattery (</a:t>
            </a:r>
            <a:r>
              <a:rPr lang="en-US" sz="2200" b="1" dirty="0">
                <a:solidFill>
                  <a:schemeClr val="accent1"/>
                </a:solidFill>
              </a:rPr>
              <a:t>27:5-6; 28:23; 29:1</a:t>
            </a:r>
            <a:r>
              <a:rPr lang="en-US" sz="2200" dirty="0"/>
              <a:t>)?</a:t>
            </a:r>
          </a:p>
          <a:p>
            <a:pPr marL="0" indent="0">
              <a:spcBef>
                <a:spcPts val="300"/>
              </a:spcBef>
              <a:buNone/>
            </a:pPr>
            <a:r>
              <a:rPr lang="en-US" sz="2200" i="1" dirty="0">
                <a:solidFill>
                  <a:schemeClr val="accent1"/>
                </a:solidFill>
              </a:rPr>
              <a:t>The </a:t>
            </a:r>
            <a:r>
              <a:rPr lang="en-US" sz="2200" b="1" i="1" u="sng" dirty="0">
                <a:solidFill>
                  <a:schemeClr val="accent1"/>
                </a:solidFill>
              </a:rPr>
              <a:t>simple believes</a:t>
            </a:r>
            <a:r>
              <a:rPr lang="en-US" sz="2200" b="1" i="1" dirty="0">
                <a:solidFill>
                  <a:schemeClr val="accent1"/>
                </a:solidFill>
              </a:rPr>
              <a:t> every word</a:t>
            </a:r>
            <a:r>
              <a:rPr lang="en-US" sz="2200" i="1" dirty="0">
                <a:solidFill>
                  <a:schemeClr val="accent1"/>
                </a:solidFill>
              </a:rPr>
              <a:t>, But the </a:t>
            </a:r>
            <a:r>
              <a:rPr lang="en-US" sz="2200" b="1" i="1" u="sng" dirty="0">
                <a:solidFill>
                  <a:schemeClr val="accent1"/>
                </a:solidFill>
              </a:rPr>
              <a:t>prudent considers</a:t>
            </a:r>
            <a:r>
              <a:rPr lang="en-US" sz="2200" b="1" i="1" dirty="0">
                <a:solidFill>
                  <a:schemeClr val="accent1"/>
                </a:solidFill>
              </a:rPr>
              <a:t> well his steps</a:t>
            </a:r>
            <a:r>
              <a:rPr lang="en-US" sz="2200" i="1" dirty="0">
                <a:solidFill>
                  <a:schemeClr val="accent1"/>
                </a:solidFill>
              </a:rPr>
              <a:t>. </a:t>
            </a:r>
            <a:r>
              <a:rPr lang="en-US" sz="2200" dirty="0"/>
              <a:t>(</a:t>
            </a:r>
            <a:r>
              <a:rPr lang="en-US" sz="2200" b="1" dirty="0">
                <a:solidFill>
                  <a:schemeClr val="accent1"/>
                </a:solidFill>
              </a:rPr>
              <a:t>14:15</a:t>
            </a:r>
            <a:r>
              <a:rPr lang="en-US" sz="2200" dirty="0"/>
              <a:t>)</a:t>
            </a:r>
          </a:p>
          <a:p>
            <a:pPr>
              <a:spcBef>
                <a:spcPts val="300"/>
              </a:spcBef>
            </a:pPr>
            <a:r>
              <a:rPr lang="en-US" altLang="en-US" sz="2200" dirty="0">
                <a:solidFill>
                  <a:schemeClr val="tx1">
                    <a:lumMod val="75000"/>
                    <a:lumOff val="25000"/>
                  </a:schemeClr>
                </a:solidFill>
              </a:rPr>
              <a:t>Gullibility arises from </a:t>
            </a:r>
            <a:r>
              <a:rPr lang="en-US" altLang="en-US" sz="2200" b="1" i="1" dirty="0">
                <a:solidFill>
                  <a:schemeClr val="tx1">
                    <a:lumMod val="75000"/>
                    <a:lumOff val="25000"/>
                  </a:schemeClr>
                </a:solidFill>
              </a:rPr>
              <a:t>naivety</a:t>
            </a:r>
            <a:r>
              <a:rPr lang="en-US" altLang="en-US" sz="2200" dirty="0">
                <a:solidFill>
                  <a:schemeClr val="tx1">
                    <a:lumMod val="75000"/>
                    <a:lumOff val="25000"/>
                  </a:schemeClr>
                </a:solidFill>
              </a:rPr>
              <a:t> </a:t>
            </a:r>
            <a:r>
              <a:rPr lang="en-US" altLang="en-US" sz="2200" b="1" i="1" u="sng" dirty="0">
                <a:solidFill>
                  <a:schemeClr val="tx1">
                    <a:lumMod val="75000"/>
                    <a:lumOff val="25000"/>
                  </a:schemeClr>
                </a:solidFill>
              </a:rPr>
              <a:t>or</a:t>
            </a:r>
            <a:r>
              <a:rPr lang="en-US" altLang="en-US" sz="2200" dirty="0">
                <a:solidFill>
                  <a:schemeClr val="tx1">
                    <a:lumMod val="75000"/>
                    <a:lumOff val="25000"/>
                  </a:schemeClr>
                </a:solidFill>
              </a:rPr>
              <a:t> </a:t>
            </a:r>
            <a:r>
              <a:rPr lang="en-US" altLang="en-US" sz="2200" b="1" i="1" dirty="0">
                <a:solidFill>
                  <a:schemeClr val="tx1">
                    <a:lumMod val="75000"/>
                    <a:lumOff val="25000"/>
                  </a:schemeClr>
                </a:solidFill>
              </a:rPr>
              <a:t>desire to believe </a:t>
            </a:r>
            <a:r>
              <a:rPr lang="en-US" altLang="en-US" sz="2200" dirty="0">
                <a:solidFill>
                  <a:schemeClr val="tx1">
                    <a:lumMod val="75000"/>
                    <a:lumOff val="25000"/>
                  </a:schemeClr>
                </a:solidFill>
              </a:rPr>
              <a:t>what is said.</a:t>
            </a:r>
          </a:p>
          <a:p>
            <a:pPr>
              <a:spcBef>
                <a:spcPts val="300"/>
              </a:spcBef>
            </a:pPr>
            <a:r>
              <a:rPr lang="en-US" sz="2200" dirty="0">
                <a:solidFill>
                  <a:schemeClr val="tx1">
                    <a:lumMod val="75000"/>
                    <a:lumOff val="25000"/>
                  </a:schemeClr>
                </a:solidFill>
              </a:rPr>
              <a:t>Because the prudent guard their hearts and choices, they are more careful and therefore protected from both, especially desire to believe a lie.</a:t>
            </a:r>
          </a:p>
          <a:p>
            <a:pPr>
              <a:spcBef>
                <a:spcPts val="300"/>
              </a:spcBef>
            </a:pPr>
            <a:r>
              <a:rPr lang="en-US" altLang="en-US" sz="2200" dirty="0">
                <a:solidFill>
                  <a:schemeClr val="tx1">
                    <a:lumMod val="75000"/>
                    <a:lumOff val="25000"/>
                  </a:schemeClr>
                </a:solidFill>
              </a:rPr>
              <a:t>Consider how easily Eve was deceived (</a:t>
            </a:r>
            <a:r>
              <a:rPr lang="en-US" altLang="en-US" sz="2200" b="1" dirty="0">
                <a:solidFill>
                  <a:schemeClr val="accent1"/>
                </a:solidFill>
              </a:rPr>
              <a:t>Genesis 3:1-6; James 1:14-15</a:t>
            </a:r>
            <a:r>
              <a:rPr lang="en-US" altLang="en-US" sz="2200" dirty="0">
                <a:solidFill>
                  <a:schemeClr val="tx1">
                    <a:lumMod val="75000"/>
                    <a:lumOff val="25000"/>
                  </a:schemeClr>
                </a:solidFill>
              </a:rPr>
              <a:t>) – because she wanted to believe, motivated by her desires.</a:t>
            </a:r>
          </a:p>
        </p:txBody>
      </p:sp>
    </p:spTree>
    <p:extLst>
      <p:ext uri="{BB962C8B-B14F-4D97-AF65-F5344CB8AC3E}">
        <p14:creationId xmlns:p14="http://schemas.microsoft.com/office/powerpoint/2010/main" val="19363018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Why So Gullible?</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7"/>
            </a:pPr>
            <a:r>
              <a:rPr lang="en-US" sz="2200" dirty="0"/>
              <a:t>Why are people of integrity </a:t>
            </a:r>
            <a:r>
              <a:rPr lang="en-US" sz="2200" b="1" i="1" dirty="0"/>
              <a:t>not</a:t>
            </a:r>
            <a:r>
              <a:rPr lang="en-US" sz="2200" dirty="0"/>
              <a:t> so gullible (</a:t>
            </a:r>
            <a:r>
              <a:rPr lang="en-US" sz="2200" b="1" dirty="0">
                <a:solidFill>
                  <a:schemeClr val="accent1"/>
                </a:solidFill>
              </a:rPr>
              <a:t>14:15</a:t>
            </a:r>
            <a:r>
              <a:rPr lang="en-US" sz="2200" dirty="0"/>
              <a:t>)?  How does this affect our openness to correction or flattery (</a:t>
            </a:r>
            <a:r>
              <a:rPr lang="en-US" sz="2200" b="1" dirty="0">
                <a:solidFill>
                  <a:schemeClr val="accent1"/>
                </a:solidFill>
              </a:rPr>
              <a:t>27:5-6; 28:23; 29:1</a:t>
            </a:r>
            <a:r>
              <a:rPr lang="en-US" sz="2200" dirty="0"/>
              <a:t>)?</a:t>
            </a:r>
          </a:p>
          <a:p>
            <a:pPr marL="0" indent="0">
              <a:spcBef>
                <a:spcPts val="300"/>
              </a:spcBef>
              <a:buNone/>
            </a:pPr>
            <a:r>
              <a:rPr lang="en-US" sz="2200" b="1" i="1" dirty="0">
                <a:solidFill>
                  <a:schemeClr val="accent1"/>
                </a:solidFill>
              </a:rPr>
              <a:t>Open rebuke </a:t>
            </a:r>
            <a:r>
              <a:rPr lang="en-US" sz="2200" i="1" dirty="0">
                <a:solidFill>
                  <a:schemeClr val="accent1"/>
                </a:solidFill>
              </a:rPr>
              <a:t>is better Than love carefully concealed.  Faithful are the wounds of a friend, But the </a:t>
            </a:r>
            <a:r>
              <a:rPr lang="en-US" sz="2200" b="1" i="1" dirty="0">
                <a:solidFill>
                  <a:schemeClr val="accent1"/>
                </a:solidFill>
              </a:rPr>
              <a:t>kisses of an enemy are </a:t>
            </a:r>
            <a:r>
              <a:rPr lang="en-US" sz="2200" b="1" i="1" u="sng" dirty="0">
                <a:solidFill>
                  <a:schemeClr val="accent1"/>
                </a:solidFill>
              </a:rPr>
              <a:t>deceitful</a:t>
            </a:r>
            <a:r>
              <a:rPr lang="en-US" sz="2200" i="1" dirty="0">
                <a:solidFill>
                  <a:schemeClr val="accent1"/>
                </a:solidFill>
              </a:rPr>
              <a:t>. </a:t>
            </a:r>
            <a:r>
              <a:rPr lang="en-US" sz="2200" dirty="0"/>
              <a:t>(</a:t>
            </a:r>
            <a:r>
              <a:rPr lang="en-US" sz="2200" b="1" dirty="0">
                <a:solidFill>
                  <a:schemeClr val="accent1"/>
                </a:solidFill>
              </a:rPr>
              <a:t>27:5-6</a:t>
            </a:r>
            <a:r>
              <a:rPr lang="en-US" sz="2200" dirty="0"/>
              <a:t>)</a:t>
            </a:r>
          </a:p>
          <a:p>
            <a:pPr marL="0" indent="0">
              <a:spcBef>
                <a:spcPts val="300"/>
              </a:spcBef>
              <a:buNone/>
            </a:pPr>
            <a:r>
              <a:rPr lang="en-US" sz="2200" i="1" dirty="0">
                <a:solidFill>
                  <a:schemeClr val="accent1"/>
                </a:solidFill>
              </a:rPr>
              <a:t>He who rebukes a man will find more favor afterward Than he who </a:t>
            </a:r>
            <a:r>
              <a:rPr lang="en-US" sz="2200" b="1" i="1" u="sng" dirty="0">
                <a:solidFill>
                  <a:schemeClr val="accent1"/>
                </a:solidFill>
              </a:rPr>
              <a:t>flatters</a:t>
            </a:r>
            <a:r>
              <a:rPr lang="en-US" sz="2200" b="1" i="1" dirty="0">
                <a:solidFill>
                  <a:schemeClr val="accent1"/>
                </a:solidFill>
              </a:rPr>
              <a:t> with the tongue</a:t>
            </a:r>
            <a:r>
              <a:rPr lang="en-US" sz="2200" i="1" dirty="0">
                <a:solidFill>
                  <a:schemeClr val="accent1"/>
                </a:solidFill>
              </a:rPr>
              <a:t>. </a:t>
            </a:r>
            <a:r>
              <a:rPr lang="en-US" sz="2200" dirty="0"/>
              <a:t>(</a:t>
            </a:r>
            <a:r>
              <a:rPr lang="en-US" sz="2200" b="1" dirty="0">
                <a:solidFill>
                  <a:schemeClr val="accent1"/>
                </a:solidFill>
              </a:rPr>
              <a:t>28:23</a:t>
            </a:r>
            <a:r>
              <a:rPr lang="en-US" sz="2200" dirty="0"/>
              <a:t>)</a:t>
            </a:r>
          </a:p>
          <a:p>
            <a:pPr>
              <a:spcBef>
                <a:spcPts val="300"/>
              </a:spcBef>
            </a:pPr>
            <a:r>
              <a:rPr lang="en-US" altLang="en-US" sz="2200" dirty="0">
                <a:solidFill>
                  <a:schemeClr val="tx1">
                    <a:lumMod val="75000"/>
                    <a:lumOff val="25000"/>
                  </a:schemeClr>
                </a:solidFill>
              </a:rPr>
              <a:t>Flattery works because people want to believe the compliments.</a:t>
            </a:r>
          </a:p>
          <a:p>
            <a:pPr>
              <a:spcBef>
                <a:spcPts val="300"/>
              </a:spcBef>
            </a:pPr>
            <a:r>
              <a:rPr lang="en-US" altLang="en-US" sz="2200" dirty="0">
                <a:solidFill>
                  <a:schemeClr val="tx1">
                    <a:lumMod val="75000"/>
                    <a:lumOff val="25000"/>
                  </a:schemeClr>
                </a:solidFill>
              </a:rPr>
              <a:t>People of integrity know who they are, &amp; they are careful in self-promotion.</a:t>
            </a:r>
          </a:p>
          <a:p>
            <a:pPr marL="0" indent="0">
              <a:spcBef>
                <a:spcPts val="300"/>
              </a:spcBef>
              <a:buNone/>
            </a:pPr>
            <a:r>
              <a:rPr lang="en-US" sz="2200" i="1" dirty="0">
                <a:solidFill>
                  <a:schemeClr val="accent1"/>
                </a:solidFill>
              </a:rPr>
              <a:t>He who is </a:t>
            </a:r>
            <a:r>
              <a:rPr lang="en-US" sz="2200" b="1" i="1" dirty="0">
                <a:solidFill>
                  <a:schemeClr val="accent1"/>
                </a:solidFill>
              </a:rPr>
              <a:t>often rebuked, and </a:t>
            </a:r>
            <a:r>
              <a:rPr lang="en-US" sz="2200" b="1" i="1" u="sng" dirty="0">
                <a:solidFill>
                  <a:schemeClr val="accent1"/>
                </a:solidFill>
              </a:rPr>
              <a:t>hardens his neck</a:t>
            </a:r>
            <a:r>
              <a:rPr lang="en-US" sz="2200" i="1" dirty="0">
                <a:solidFill>
                  <a:schemeClr val="accent1"/>
                </a:solidFill>
              </a:rPr>
              <a:t>, Will </a:t>
            </a:r>
            <a:r>
              <a:rPr lang="en-US" sz="2200" b="1" i="1" dirty="0">
                <a:solidFill>
                  <a:schemeClr val="accent1"/>
                </a:solidFill>
              </a:rPr>
              <a:t>suddenly be destroyed, and that </a:t>
            </a:r>
            <a:r>
              <a:rPr lang="en-US" sz="2200" b="1" i="1" u="sng" dirty="0">
                <a:solidFill>
                  <a:schemeClr val="accent1"/>
                </a:solidFill>
              </a:rPr>
              <a:t>without remedy</a:t>
            </a:r>
            <a:r>
              <a:rPr lang="en-US" sz="2200" i="1" dirty="0">
                <a:solidFill>
                  <a:schemeClr val="accent1"/>
                </a:solidFill>
              </a:rPr>
              <a:t>. </a:t>
            </a:r>
            <a:r>
              <a:rPr lang="en-US" sz="2200" dirty="0"/>
              <a:t>(</a:t>
            </a:r>
            <a:r>
              <a:rPr lang="en-US" sz="2200" b="1" dirty="0">
                <a:solidFill>
                  <a:schemeClr val="accent1"/>
                </a:solidFill>
              </a:rPr>
              <a:t>29:1</a:t>
            </a:r>
            <a:r>
              <a:rPr lang="en-US" sz="2200" dirty="0"/>
              <a:t>)</a:t>
            </a:r>
          </a:p>
          <a:p>
            <a:pPr>
              <a:spcBef>
                <a:spcPts val="300"/>
              </a:spcBef>
            </a:pPr>
            <a:r>
              <a:rPr lang="en-US" altLang="en-US" sz="2200" dirty="0">
                <a:solidFill>
                  <a:schemeClr val="tx1">
                    <a:lumMod val="75000"/>
                    <a:lumOff val="25000"/>
                  </a:schemeClr>
                </a:solidFill>
              </a:rPr>
              <a:t>In the extreme, people will not hear rebuke that shatters their self-delusion.</a:t>
            </a:r>
          </a:p>
        </p:txBody>
      </p:sp>
    </p:spTree>
    <p:extLst>
      <p:ext uri="{BB962C8B-B14F-4D97-AF65-F5344CB8AC3E}">
        <p14:creationId xmlns:p14="http://schemas.microsoft.com/office/powerpoint/2010/main" val="929889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219">
                                            <p:txEl>
                                              <p:pRg st="4" end="4"/>
                                            </p:txEl>
                                          </p:spTgt>
                                        </p:tgtEl>
                                        <p:attrNameLst>
                                          <p:attrName>style.visibility</p:attrName>
                                        </p:attrNameLst>
                                      </p:cBhvr>
                                      <p:to>
                                        <p:strVal val="visible"/>
                                      </p:to>
                                    </p:set>
                                    <p:animEffect transition="in" filter="fade">
                                      <p:cBhvr>
                                        <p:cTn id="20" dur="500"/>
                                        <p:tgtEl>
                                          <p:spTgt spid="921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19">
                                            <p:txEl>
                                              <p:pRg st="5" end="5"/>
                                            </p:txEl>
                                          </p:spTgt>
                                        </p:tgtEl>
                                        <p:attrNameLst>
                                          <p:attrName>style.visibility</p:attrName>
                                        </p:attrNameLst>
                                      </p:cBhvr>
                                      <p:to>
                                        <p:strVal val="visible"/>
                                      </p:to>
                                    </p:set>
                                    <p:animEffect transition="in" filter="fade">
                                      <p:cBhvr>
                                        <p:cTn id="25" dur="500"/>
                                        <p:tgtEl>
                                          <p:spTgt spid="9219">
                                            <p:txEl>
                                              <p:pRg st="5" end="5"/>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219">
                                            <p:txEl>
                                              <p:pRg st="6" end="6"/>
                                            </p:txEl>
                                          </p:spTgt>
                                        </p:tgtEl>
                                        <p:attrNameLst>
                                          <p:attrName>style.visibility</p:attrName>
                                        </p:attrNameLst>
                                      </p:cBhvr>
                                      <p:to>
                                        <p:strVal val="visible"/>
                                      </p:to>
                                    </p:set>
                                    <p:animEffect transition="in" filter="fade">
                                      <p:cBhvr>
                                        <p:cTn id="29"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Self-Delusion’s Final Form</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indent="-341313">
              <a:spcBef>
                <a:spcPts val="300"/>
              </a:spcBef>
              <a:buFont typeface="+mj-lt"/>
              <a:buAutoNum type="arabicPeriod" startAt="8"/>
            </a:pPr>
            <a:r>
              <a:rPr lang="en-US" sz="2200" dirty="0"/>
              <a:t>How does a lack of integrity isolate a man, and what tools will he use to accomplish his goal (</a:t>
            </a:r>
            <a:r>
              <a:rPr lang="en-US" sz="2200" b="1" dirty="0">
                <a:solidFill>
                  <a:schemeClr val="accent1"/>
                </a:solidFill>
              </a:rPr>
              <a:t>18:1</a:t>
            </a:r>
            <a:r>
              <a:rPr lang="en-US" sz="2200" dirty="0"/>
              <a:t>)?</a:t>
            </a:r>
          </a:p>
          <a:p>
            <a:pPr marL="0" lvl="0" indent="0">
              <a:spcBef>
                <a:spcPts val="300"/>
              </a:spcBef>
              <a:buNone/>
            </a:pPr>
            <a:r>
              <a:rPr lang="en-US" sz="2200" i="1" dirty="0">
                <a:solidFill>
                  <a:schemeClr val="accent1"/>
                </a:solidFill>
              </a:rPr>
              <a:t>A man who </a:t>
            </a:r>
            <a:r>
              <a:rPr lang="en-US" sz="2200" b="1" i="1" u="sng" dirty="0">
                <a:solidFill>
                  <a:schemeClr val="accent1"/>
                </a:solidFill>
              </a:rPr>
              <a:t>isolates himself</a:t>
            </a:r>
            <a:r>
              <a:rPr lang="en-US" sz="2200" b="1" i="1" dirty="0">
                <a:solidFill>
                  <a:schemeClr val="accent1"/>
                </a:solidFill>
              </a:rPr>
              <a:t> seeks his own desire</a:t>
            </a:r>
            <a:r>
              <a:rPr lang="en-US" sz="2200" i="1" dirty="0">
                <a:solidFill>
                  <a:schemeClr val="accent1"/>
                </a:solidFill>
              </a:rPr>
              <a:t>; He </a:t>
            </a:r>
            <a:r>
              <a:rPr lang="en-US" sz="2200" b="1" i="1" u="sng" dirty="0">
                <a:solidFill>
                  <a:schemeClr val="accent1"/>
                </a:solidFill>
              </a:rPr>
              <a:t>rages against</a:t>
            </a:r>
            <a:r>
              <a:rPr lang="en-US" sz="2200" b="1" i="1" dirty="0">
                <a:solidFill>
                  <a:schemeClr val="accent1"/>
                </a:solidFill>
              </a:rPr>
              <a:t> all wise judgment</a:t>
            </a:r>
            <a:r>
              <a:rPr lang="en-US" sz="2200" i="1" dirty="0">
                <a:solidFill>
                  <a:schemeClr val="accent1"/>
                </a:solidFill>
              </a:rPr>
              <a:t>. </a:t>
            </a:r>
            <a:r>
              <a:rPr lang="en-US" sz="2200" dirty="0"/>
              <a:t>(</a:t>
            </a:r>
            <a:r>
              <a:rPr lang="en-US" sz="2200" b="1" dirty="0">
                <a:solidFill>
                  <a:schemeClr val="accent1"/>
                </a:solidFill>
              </a:rPr>
              <a:t>18:1</a:t>
            </a:r>
            <a:r>
              <a:rPr lang="en-US" sz="2200" dirty="0"/>
              <a:t>)</a:t>
            </a:r>
          </a:p>
          <a:p>
            <a:pPr>
              <a:spcBef>
                <a:spcPts val="300"/>
              </a:spcBef>
            </a:pPr>
            <a:r>
              <a:rPr lang="en-US" altLang="en-US" sz="2200" dirty="0">
                <a:solidFill>
                  <a:schemeClr val="tx1">
                    <a:lumMod val="75000"/>
                    <a:lumOff val="25000"/>
                  </a:schemeClr>
                </a:solidFill>
              </a:rPr>
              <a:t>Because he cannot tolerate anything that challenges or condemns his self-delusion, and because self-deceit only grows until it reaches whopper proportions, a man must ultimately isolate himself, except from the few who are accomplices in his deceit.</a:t>
            </a:r>
          </a:p>
          <a:p>
            <a:pPr>
              <a:spcBef>
                <a:spcPts val="300"/>
              </a:spcBef>
            </a:pPr>
            <a:r>
              <a:rPr lang="en-US" altLang="en-US" sz="2200" dirty="0">
                <a:solidFill>
                  <a:schemeClr val="tx1">
                    <a:lumMod val="75000"/>
                    <a:lumOff val="25000"/>
                  </a:schemeClr>
                </a:solidFill>
              </a:rPr>
              <a:t>Those who threaten his mirage will find only his rage, because he is so hardened.</a:t>
            </a:r>
          </a:p>
          <a:p>
            <a:pPr>
              <a:spcBef>
                <a:spcPts val="300"/>
              </a:spcBef>
            </a:pPr>
            <a:r>
              <a:rPr lang="en-US" altLang="en-US" sz="2200" dirty="0">
                <a:solidFill>
                  <a:schemeClr val="tx1">
                    <a:lumMod val="75000"/>
                    <a:lumOff val="25000"/>
                  </a:schemeClr>
                </a:solidFill>
              </a:rPr>
              <a:t>Represents final stage of self-delusion, awaiting only destruction.</a:t>
            </a:r>
          </a:p>
        </p:txBody>
      </p:sp>
    </p:spTree>
    <p:extLst>
      <p:ext uri="{BB962C8B-B14F-4D97-AF65-F5344CB8AC3E}">
        <p14:creationId xmlns:p14="http://schemas.microsoft.com/office/powerpoint/2010/main" val="2680745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Dishonest Negotiations</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startAt="9"/>
            </a:pPr>
            <a:r>
              <a:rPr lang="en-US" sz="2200" dirty="0"/>
              <a:t>How does dishonesty help the buyer in the marketplace (</a:t>
            </a:r>
            <a:r>
              <a:rPr lang="en-US" sz="2200" b="1" dirty="0">
                <a:solidFill>
                  <a:schemeClr val="accent1"/>
                </a:solidFill>
              </a:rPr>
              <a:t>20:14</a:t>
            </a:r>
            <a:r>
              <a:rPr lang="en-US" sz="2200" dirty="0"/>
              <a:t>)?  Does that benefit justify the practice or help him ultimately?  What lesson should we learn from this?</a:t>
            </a:r>
          </a:p>
          <a:p>
            <a:pPr marL="0" lvl="0" indent="0">
              <a:spcBef>
                <a:spcPts val="300"/>
              </a:spcBef>
              <a:buNone/>
            </a:pPr>
            <a:r>
              <a:rPr lang="en-US" sz="2200" i="1" dirty="0">
                <a:solidFill>
                  <a:schemeClr val="accent1"/>
                </a:solidFill>
              </a:rPr>
              <a:t>“It is </a:t>
            </a:r>
            <a:r>
              <a:rPr lang="en-US" sz="2200" b="1" i="1" dirty="0">
                <a:solidFill>
                  <a:schemeClr val="accent1"/>
                </a:solidFill>
              </a:rPr>
              <a:t>good for nothing</a:t>
            </a:r>
            <a:r>
              <a:rPr lang="en-US" sz="2200" i="1" dirty="0">
                <a:solidFill>
                  <a:schemeClr val="accent1"/>
                </a:solidFill>
              </a:rPr>
              <a:t>,” cries the buyer; But </a:t>
            </a:r>
            <a:r>
              <a:rPr lang="en-US" sz="2200" b="1" i="1" u="sng" dirty="0">
                <a:solidFill>
                  <a:schemeClr val="accent1"/>
                </a:solidFill>
              </a:rPr>
              <a:t>when he has gone his way</a:t>
            </a:r>
            <a:r>
              <a:rPr lang="en-US" sz="2200" i="1" dirty="0">
                <a:solidFill>
                  <a:schemeClr val="accent1"/>
                </a:solidFill>
              </a:rPr>
              <a:t>, </a:t>
            </a:r>
            <a:r>
              <a:rPr lang="en-US" sz="2200" b="1" i="1" dirty="0">
                <a:solidFill>
                  <a:schemeClr val="accent1"/>
                </a:solidFill>
              </a:rPr>
              <a:t>then he boasts</a:t>
            </a:r>
            <a:r>
              <a:rPr lang="en-US" sz="2200" i="1" dirty="0">
                <a:solidFill>
                  <a:schemeClr val="accent1"/>
                </a:solidFill>
              </a:rPr>
              <a:t>. </a:t>
            </a:r>
            <a:r>
              <a:rPr lang="en-US" sz="2200" dirty="0"/>
              <a:t>(</a:t>
            </a:r>
            <a:r>
              <a:rPr lang="en-US" sz="2200" b="1" dirty="0">
                <a:solidFill>
                  <a:schemeClr val="accent1"/>
                </a:solidFill>
              </a:rPr>
              <a:t>20:14</a:t>
            </a:r>
            <a:r>
              <a:rPr lang="en-US" sz="2200" dirty="0"/>
              <a:t>)</a:t>
            </a:r>
          </a:p>
          <a:p>
            <a:pPr>
              <a:spcBef>
                <a:spcPts val="300"/>
              </a:spcBef>
            </a:pPr>
            <a:r>
              <a:rPr lang="en-US" altLang="en-US" sz="2200" dirty="0">
                <a:solidFill>
                  <a:schemeClr val="tx1">
                    <a:lumMod val="75000"/>
                    <a:lumOff val="25000"/>
                  </a:schemeClr>
                </a:solidFill>
              </a:rPr>
              <a:t>Falsely devalues something to get a </a:t>
            </a:r>
            <a:r>
              <a:rPr lang="en-US" altLang="en-US" sz="2200" i="1" dirty="0">
                <a:solidFill>
                  <a:schemeClr val="tx1">
                    <a:lumMod val="75000"/>
                    <a:lumOff val="25000"/>
                  </a:schemeClr>
                </a:solidFill>
              </a:rPr>
              <a:t>“steal”</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Boasting proves deliberate deceit – not accidental.</a:t>
            </a:r>
          </a:p>
          <a:p>
            <a:pPr>
              <a:spcBef>
                <a:spcPts val="300"/>
              </a:spcBef>
            </a:pPr>
            <a:r>
              <a:rPr lang="en-US" altLang="en-US" sz="2200" dirty="0">
                <a:solidFill>
                  <a:schemeClr val="tx1">
                    <a:lumMod val="75000"/>
                    <a:lumOff val="25000"/>
                  </a:schemeClr>
                </a:solidFill>
              </a:rPr>
              <a:t>All lying eventually catches a person, as already shown.</a:t>
            </a:r>
          </a:p>
          <a:p>
            <a:pPr>
              <a:spcBef>
                <a:spcPts val="300"/>
              </a:spcBef>
            </a:pPr>
            <a:r>
              <a:rPr lang="en-US" altLang="en-US" sz="2200" dirty="0">
                <a:solidFill>
                  <a:schemeClr val="tx1">
                    <a:lumMod val="75000"/>
                    <a:lumOff val="25000"/>
                  </a:schemeClr>
                </a:solidFill>
              </a:rPr>
              <a:t>Few dollars saved is a rip-off compared to damage to conscience.  The only one getting a bargain is the Devil. </a:t>
            </a:r>
            <a:r>
              <a:rPr lang="en-US" altLang="en-US" sz="2200" dirty="0">
                <a:solidFill>
                  <a:schemeClr val="tx1">
                    <a:lumMod val="75000"/>
                    <a:lumOff val="25000"/>
                  </a:schemeClr>
                </a:solidFill>
                <a:sym typeface="Wingdings" panose="05000000000000000000" pitchFamily="2" charset="2"/>
              </a:rPr>
              <a:t></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2769049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fade">
                                      <p:cBhvr>
                                        <p:cTn id="30"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Admitting, Accepting Wrong</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lnSpc>
                <a:spcPct val="98000"/>
              </a:lnSpc>
              <a:spcBef>
                <a:spcPts val="0"/>
              </a:spcBef>
              <a:buFont typeface="+mj-lt"/>
              <a:buAutoNum type="arabicPeriod" startAt="10"/>
            </a:pPr>
            <a:r>
              <a:rPr lang="en-US" sz="2200" dirty="0"/>
              <a:t>If we are mistreated, why can we not lie for vengeance (</a:t>
            </a:r>
            <a:r>
              <a:rPr lang="en-US" sz="2200" b="1" dirty="0">
                <a:solidFill>
                  <a:schemeClr val="accent1"/>
                </a:solidFill>
              </a:rPr>
              <a:t>24:28-29; 30:10</a:t>
            </a:r>
            <a:r>
              <a:rPr lang="en-US" sz="2200" dirty="0"/>
              <a:t>)?</a:t>
            </a:r>
          </a:p>
          <a:p>
            <a:pPr marL="0" lvl="0" indent="0">
              <a:lnSpc>
                <a:spcPct val="98000"/>
              </a:lnSpc>
              <a:spcBef>
                <a:spcPts val="0"/>
              </a:spcBef>
              <a:buNone/>
            </a:pPr>
            <a:r>
              <a:rPr lang="en-US" sz="2200" i="1" dirty="0">
                <a:solidFill>
                  <a:schemeClr val="accent1"/>
                </a:solidFill>
              </a:rPr>
              <a:t>Do not be a witness </a:t>
            </a:r>
            <a:r>
              <a:rPr lang="en-US" sz="2200" b="1" i="1" dirty="0">
                <a:solidFill>
                  <a:schemeClr val="accent1"/>
                </a:solidFill>
              </a:rPr>
              <a:t>against your neighbor </a:t>
            </a:r>
            <a:r>
              <a:rPr lang="en-US" sz="2200" b="1" i="1" u="sng" dirty="0">
                <a:solidFill>
                  <a:schemeClr val="accent1"/>
                </a:solidFill>
              </a:rPr>
              <a:t>without cause</a:t>
            </a:r>
            <a:r>
              <a:rPr lang="en-US" sz="2200" i="1" dirty="0">
                <a:solidFill>
                  <a:schemeClr val="accent1"/>
                </a:solidFill>
              </a:rPr>
              <a:t>, For would you </a:t>
            </a:r>
            <a:r>
              <a:rPr lang="en-US" sz="2200" b="1" i="1" u="sng" dirty="0">
                <a:solidFill>
                  <a:schemeClr val="accent1"/>
                </a:solidFill>
              </a:rPr>
              <a:t>deceive</a:t>
            </a:r>
            <a:r>
              <a:rPr lang="en-US" sz="2200" b="1" i="1" dirty="0">
                <a:solidFill>
                  <a:schemeClr val="accent1"/>
                </a:solidFill>
              </a:rPr>
              <a:t> with your lips</a:t>
            </a:r>
            <a:r>
              <a:rPr lang="en-US" sz="2200" i="1" dirty="0">
                <a:solidFill>
                  <a:schemeClr val="accent1"/>
                </a:solidFill>
              </a:rPr>
              <a:t>?  Do not say, “I will do to him just as he has done to me; I will render to the man according to his work.” </a:t>
            </a:r>
            <a:r>
              <a:rPr lang="en-US" sz="2200" dirty="0"/>
              <a:t>(</a:t>
            </a:r>
            <a:r>
              <a:rPr lang="en-US" sz="2200" b="1" dirty="0">
                <a:solidFill>
                  <a:schemeClr val="accent1"/>
                </a:solidFill>
              </a:rPr>
              <a:t>24:28-29</a:t>
            </a:r>
            <a:r>
              <a:rPr lang="en-US" sz="2200" dirty="0"/>
              <a:t>)</a:t>
            </a:r>
          </a:p>
          <a:p>
            <a:pPr>
              <a:lnSpc>
                <a:spcPct val="98000"/>
              </a:lnSpc>
              <a:spcBef>
                <a:spcPts val="0"/>
              </a:spcBef>
            </a:pPr>
            <a:r>
              <a:rPr lang="en-US" altLang="en-US" sz="2200" dirty="0">
                <a:solidFill>
                  <a:schemeClr val="tx1">
                    <a:lumMod val="75000"/>
                    <a:lumOff val="25000"/>
                  </a:schemeClr>
                </a:solidFill>
              </a:rPr>
              <a:t>Even if mistreated, give place to wrath.  Do not lie to justify vengeance.  It is God’s place (</a:t>
            </a:r>
            <a:r>
              <a:rPr lang="en-US" altLang="en-US" sz="2200" b="1" dirty="0">
                <a:solidFill>
                  <a:schemeClr val="accent1"/>
                </a:solidFill>
              </a:rPr>
              <a:t>Romans 12:17-21; 1 Corinthians 6:1-8</a:t>
            </a:r>
            <a:r>
              <a:rPr lang="en-US" altLang="en-US" sz="2200" dirty="0">
                <a:solidFill>
                  <a:schemeClr val="tx1">
                    <a:lumMod val="75000"/>
                    <a:lumOff val="25000"/>
                  </a:schemeClr>
                </a:solidFill>
              </a:rPr>
              <a:t>).</a:t>
            </a:r>
            <a:endParaRPr lang="en-US" sz="2200" dirty="0"/>
          </a:p>
          <a:p>
            <a:pPr marL="0" indent="0">
              <a:lnSpc>
                <a:spcPct val="98000"/>
              </a:lnSpc>
              <a:spcBef>
                <a:spcPts val="0"/>
              </a:spcBef>
              <a:buNone/>
            </a:pPr>
            <a:r>
              <a:rPr lang="en-US" sz="2200" i="1" dirty="0">
                <a:solidFill>
                  <a:schemeClr val="accent1"/>
                </a:solidFill>
              </a:rPr>
              <a:t>Do not malign a servant </a:t>
            </a:r>
            <a:r>
              <a:rPr lang="en-US" sz="2200" b="1" i="1" dirty="0">
                <a:solidFill>
                  <a:schemeClr val="accent1"/>
                </a:solidFill>
              </a:rPr>
              <a:t>to his master</a:t>
            </a:r>
            <a:r>
              <a:rPr lang="en-US" sz="2200" i="1" dirty="0">
                <a:solidFill>
                  <a:schemeClr val="accent1"/>
                </a:solidFill>
              </a:rPr>
              <a:t>, Lest he curse you, and </a:t>
            </a:r>
            <a:r>
              <a:rPr lang="en-US" sz="2200" b="1" i="1" u="sng" dirty="0">
                <a:solidFill>
                  <a:schemeClr val="accent1"/>
                </a:solidFill>
              </a:rPr>
              <a:t>you</a:t>
            </a:r>
            <a:r>
              <a:rPr lang="en-US" sz="2200" b="1" i="1" dirty="0">
                <a:solidFill>
                  <a:schemeClr val="accent1"/>
                </a:solidFill>
              </a:rPr>
              <a:t> be found guilty</a:t>
            </a:r>
            <a:r>
              <a:rPr lang="en-US" sz="2200" i="1" dirty="0">
                <a:solidFill>
                  <a:schemeClr val="accent1"/>
                </a:solidFill>
              </a:rPr>
              <a:t>. </a:t>
            </a:r>
            <a:r>
              <a:rPr lang="en-US" sz="2200" dirty="0"/>
              <a:t>(</a:t>
            </a:r>
            <a:r>
              <a:rPr lang="en-US" sz="2200" b="1" dirty="0">
                <a:solidFill>
                  <a:schemeClr val="accent1"/>
                </a:solidFill>
              </a:rPr>
              <a:t>30:10</a:t>
            </a:r>
            <a:r>
              <a:rPr lang="en-US" sz="2200" dirty="0"/>
              <a:t>)</a:t>
            </a:r>
          </a:p>
          <a:p>
            <a:pPr>
              <a:lnSpc>
                <a:spcPct val="98000"/>
              </a:lnSpc>
              <a:spcBef>
                <a:spcPts val="0"/>
              </a:spcBef>
            </a:pPr>
            <a:r>
              <a:rPr lang="en-US" altLang="en-US" sz="2200" dirty="0">
                <a:solidFill>
                  <a:schemeClr val="tx1">
                    <a:lumMod val="75000"/>
                    <a:lumOff val="25000"/>
                  </a:schemeClr>
                </a:solidFill>
              </a:rPr>
              <a:t>Occasionally, we must confront error and wrong, even going up chain of command.</a:t>
            </a:r>
          </a:p>
          <a:p>
            <a:pPr>
              <a:lnSpc>
                <a:spcPct val="98000"/>
              </a:lnSpc>
              <a:spcBef>
                <a:spcPts val="0"/>
              </a:spcBef>
            </a:pPr>
            <a:r>
              <a:rPr lang="en-US" altLang="en-US" sz="2200" dirty="0">
                <a:solidFill>
                  <a:schemeClr val="tx1">
                    <a:lumMod val="75000"/>
                    <a:lumOff val="25000"/>
                  </a:schemeClr>
                </a:solidFill>
              </a:rPr>
              <a:t>However, do not abuse authority – especially for revenge – when no real wrong has been committed (</a:t>
            </a:r>
            <a:r>
              <a:rPr lang="en-US" altLang="en-US" sz="2200" i="1" dirty="0">
                <a:solidFill>
                  <a:schemeClr val="accent1"/>
                </a:solidFill>
              </a:rPr>
              <a:t>“you be </a:t>
            </a:r>
            <a:r>
              <a:rPr lang="en-US" altLang="en-US" sz="2200" b="1" i="1" dirty="0">
                <a:solidFill>
                  <a:schemeClr val="accent1"/>
                </a:solidFill>
              </a:rPr>
              <a:t>found </a:t>
            </a:r>
            <a:r>
              <a:rPr lang="en-US" altLang="en-US" sz="2200" b="1" i="1" u="sng" dirty="0">
                <a:solidFill>
                  <a:schemeClr val="accent1"/>
                </a:solidFill>
              </a:rPr>
              <a:t>guilty</a:t>
            </a:r>
            <a:r>
              <a:rPr lang="en-US" altLang="en-US" sz="2200" i="1" dirty="0">
                <a:solidFill>
                  <a:schemeClr val="accent1"/>
                </a:solidFill>
              </a:rPr>
              <a:t>”</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939977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Joking Madman</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1"/>
            </a:pPr>
            <a:r>
              <a:rPr lang="en-US" sz="2200" dirty="0"/>
              <a:t>Besides all the consequences associated with lying, what else can one expect when they mistreat someone else and then say, </a:t>
            </a:r>
            <a:r>
              <a:rPr lang="en-US" sz="2200" i="1" dirty="0">
                <a:solidFill>
                  <a:schemeClr val="accent1"/>
                </a:solidFill>
              </a:rPr>
              <a:t>“I was only joking”</a:t>
            </a:r>
            <a:r>
              <a:rPr lang="en-US" sz="2200" dirty="0">
                <a:solidFill>
                  <a:schemeClr val="accent1"/>
                </a:solidFill>
              </a:rPr>
              <a:t> </a:t>
            </a:r>
            <a:r>
              <a:rPr lang="en-US" sz="2200" dirty="0"/>
              <a:t>(</a:t>
            </a:r>
            <a:r>
              <a:rPr lang="en-US" sz="2200" b="1" dirty="0">
                <a:solidFill>
                  <a:schemeClr val="accent1"/>
                </a:solidFill>
              </a:rPr>
              <a:t>26:18-19</a:t>
            </a:r>
            <a:r>
              <a:rPr lang="en-US" sz="2200" dirty="0"/>
              <a:t>)?</a:t>
            </a:r>
          </a:p>
          <a:p>
            <a:pPr marL="0" lvl="0" indent="0">
              <a:spcBef>
                <a:spcPts val="300"/>
              </a:spcBef>
              <a:buNone/>
            </a:pPr>
            <a:r>
              <a:rPr lang="en-US" sz="2200" b="1" i="1" u="sng" dirty="0">
                <a:solidFill>
                  <a:schemeClr val="accent1"/>
                </a:solidFill>
              </a:rPr>
              <a:t>Like a madman</a:t>
            </a:r>
            <a:r>
              <a:rPr lang="en-US" sz="2200" b="1" i="1" dirty="0">
                <a:solidFill>
                  <a:schemeClr val="accent1"/>
                </a:solidFill>
              </a:rPr>
              <a:t> who throws firebrands, arrows, and death</a:t>
            </a:r>
            <a:r>
              <a:rPr lang="en-US" sz="2200" i="1" dirty="0">
                <a:solidFill>
                  <a:schemeClr val="accent1"/>
                </a:solidFill>
              </a:rPr>
              <a:t>, Is the man who deceives his neighbor, And says, “I was </a:t>
            </a:r>
            <a:r>
              <a:rPr lang="en-US" sz="2200" b="1" i="1" u="sng" dirty="0">
                <a:solidFill>
                  <a:schemeClr val="accent1"/>
                </a:solidFill>
              </a:rPr>
              <a:t>only joking</a:t>
            </a:r>
            <a:r>
              <a:rPr lang="en-US" sz="2200" i="1" dirty="0">
                <a:solidFill>
                  <a:schemeClr val="accent1"/>
                </a:solidFill>
              </a:rPr>
              <a:t>!” </a:t>
            </a:r>
            <a:r>
              <a:rPr lang="en-US" sz="2200" dirty="0"/>
              <a:t>(</a:t>
            </a:r>
            <a:r>
              <a:rPr lang="en-US" sz="2200" b="1" dirty="0">
                <a:solidFill>
                  <a:schemeClr val="accent1"/>
                </a:solidFill>
              </a:rPr>
              <a:t>26:18-19</a:t>
            </a:r>
            <a:r>
              <a:rPr lang="en-US" sz="2200" dirty="0"/>
              <a:t>)</a:t>
            </a:r>
          </a:p>
          <a:p>
            <a:pPr>
              <a:spcBef>
                <a:spcPts val="300"/>
              </a:spcBef>
            </a:pPr>
            <a:r>
              <a:rPr lang="en-US" altLang="en-US" sz="2200" dirty="0">
                <a:solidFill>
                  <a:schemeClr val="tx1">
                    <a:lumMod val="75000"/>
                    <a:lumOff val="25000"/>
                  </a:schemeClr>
                </a:solidFill>
              </a:rPr>
              <a:t>Too often, </a:t>
            </a:r>
            <a:r>
              <a:rPr lang="en-US" altLang="en-US" sz="2200" i="1" dirty="0">
                <a:solidFill>
                  <a:schemeClr val="accent1"/>
                </a:solidFill>
              </a:rPr>
              <a:t>“I was only joking”</a:t>
            </a:r>
            <a:r>
              <a:rPr lang="en-US" altLang="en-US" sz="2200" dirty="0">
                <a:solidFill>
                  <a:schemeClr val="tx1">
                    <a:lumMod val="75000"/>
                    <a:lumOff val="25000"/>
                  </a:schemeClr>
                </a:solidFill>
              </a:rPr>
              <a:t>, is used to cover up what is </a:t>
            </a:r>
            <a:r>
              <a:rPr lang="en-US" altLang="en-US" sz="2200" b="1" i="1" dirty="0">
                <a:solidFill>
                  <a:schemeClr val="tx1">
                    <a:lumMod val="75000"/>
                    <a:lumOff val="25000"/>
                  </a:schemeClr>
                </a:solidFill>
              </a:rPr>
              <a:t>not</a:t>
            </a:r>
            <a:r>
              <a:rPr lang="en-US" altLang="en-US" sz="2200" dirty="0">
                <a:solidFill>
                  <a:schemeClr val="tx1">
                    <a:lumMod val="75000"/>
                    <a:lumOff val="25000"/>
                  </a:schemeClr>
                </a:solidFill>
              </a:rPr>
              <a:t> a joke!</a:t>
            </a:r>
          </a:p>
          <a:p>
            <a:pPr>
              <a:spcBef>
                <a:spcPts val="300"/>
              </a:spcBef>
            </a:pPr>
            <a:r>
              <a:rPr lang="en-US" altLang="en-US" sz="2200" dirty="0">
                <a:solidFill>
                  <a:schemeClr val="tx1">
                    <a:lumMod val="75000"/>
                    <a:lumOff val="25000"/>
                  </a:schemeClr>
                </a:solidFill>
              </a:rPr>
              <a:t>Often this is used to back down a statement producing unexpected reaction.</a:t>
            </a:r>
          </a:p>
          <a:p>
            <a:pPr>
              <a:spcBef>
                <a:spcPts val="300"/>
              </a:spcBef>
            </a:pPr>
            <a:r>
              <a:rPr lang="en-US" altLang="en-US" sz="2200" dirty="0">
                <a:solidFill>
                  <a:schemeClr val="tx1">
                    <a:lumMod val="75000"/>
                    <a:lumOff val="25000"/>
                  </a:schemeClr>
                </a:solidFill>
              </a:rPr>
              <a:t>The pain caused by the deceit or insult is real, and so the wrath will be real.</a:t>
            </a:r>
          </a:p>
        </p:txBody>
      </p:sp>
    </p:spTree>
    <p:extLst>
      <p:ext uri="{BB962C8B-B14F-4D97-AF65-F5344CB8AC3E}">
        <p14:creationId xmlns:p14="http://schemas.microsoft.com/office/powerpoint/2010/main" val="1730023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Gossip, Temper, Conflict and Division</a:t>
            </a:r>
          </a:p>
        </p:txBody>
      </p:sp>
      <p:sp>
        <p:nvSpPr>
          <p:cNvPr id="5" name="Text Placeholder 4"/>
          <p:cNvSpPr>
            <a:spLocks noGrp="1"/>
          </p:cNvSpPr>
          <p:nvPr>
            <p:ph type="body" idx="1"/>
          </p:nvPr>
        </p:nvSpPr>
        <p:spPr>
          <a:xfrm>
            <a:off x="762000" y="4324350"/>
            <a:ext cx="7543800" cy="819150"/>
          </a:xfrm>
        </p:spPr>
        <p:txBody>
          <a:bodyPr>
            <a:noAutofit/>
          </a:bodyPr>
          <a:lstStyle/>
          <a:p>
            <a:pPr marL="628650" indent="-628650"/>
            <a:r>
              <a:rPr lang="en-US" sz="1200" b="1" i="1" dirty="0"/>
              <a:t>Verses:</a:t>
            </a:r>
            <a:r>
              <a:rPr lang="en-US" sz="1200" b="1" dirty="0"/>
              <a:t>	10:10-14, 18-21, 31-32; 11:9, 11-13; 13:2-3, 17; 14:17, 29; 15:1-2, 4, 18, 28; 16:27-30, 32; 17:1, 4, 9, 11, 14, 27-28; 18:6-8, 19-21, 23; 19:11, 19; 20:3, 19; 21:23-24, 28; 22:8, 10, 24-25; 24:26; 25:8-12, 15, 23, 28; 26:2, 20-28; 27:4; 29:5, 8-9, 11, 20, 22; 30:32-33</a:t>
            </a:r>
            <a:endParaRPr lang="en-US" sz="1200" b="1" i="1" dirty="0"/>
          </a:p>
        </p:txBody>
      </p:sp>
    </p:spTree>
    <p:extLst>
      <p:ext uri="{BB962C8B-B14F-4D97-AF65-F5344CB8AC3E}">
        <p14:creationId xmlns:p14="http://schemas.microsoft.com/office/powerpoint/2010/main" val="2752167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Wisdom Rejection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indent="-344488">
              <a:spcBef>
                <a:spcPts val="0"/>
              </a:spcBef>
            </a:pPr>
            <a:r>
              <a:rPr lang="en-US" altLang="en-US" sz="2200" dirty="0"/>
              <a:t>Wisdom is rejected, because:</a:t>
            </a:r>
          </a:p>
          <a:p>
            <a:pPr marL="688975" lvl="1" indent="-344488">
              <a:spcBef>
                <a:spcPts val="0"/>
              </a:spcBef>
            </a:pPr>
            <a:r>
              <a:rPr lang="en-US" altLang="en-US" sz="2000" dirty="0"/>
              <a:t>The listeners </a:t>
            </a:r>
            <a:r>
              <a:rPr lang="en-US" altLang="en-US" sz="2000" b="1" i="1" dirty="0"/>
              <a:t>neither like</a:t>
            </a:r>
            <a:r>
              <a:rPr lang="en-US" altLang="en-US" sz="2000" dirty="0"/>
              <a:t> nor </a:t>
            </a:r>
            <a:r>
              <a:rPr lang="en-US" altLang="en-US" sz="2000" b="1" i="1" dirty="0"/>
              <a:t>value</a:t>
            </a:r>
            <a:r>
              <a:rPr lang="en-US" altLang="en-US" sz="2000" dirty="0"/>
              <a:t> her correction.</a:t>
            </a:r>
          </a:p>
          <a:p>
            <a:pPr marL="688975" lvl="1" indent="-344488">
              <a:spcBef>
                <a:spcPts val="0"/>
              </a:spcBef>
            </a:pPr>
            <a:r>
              <a:rPr lang="en-US" altLang="en-US" sz="2000" dirty="0"/>
              <a:t>The listeners </a:t>
            </a:r>
            <a:r>
              <a:rPr lang="en-US" altLang="en-US" sz="2000" b="1" i="1" dirty="0"/>
              <a:t>enjoy</a:t>
            </a:r>
            <a:r>
              <a:rPr lang="en-US" altLang="en-US" sz="2000" dirty="0"/>
              <a:t> and </a:t>
            </a:r>
            <a:r>
              <a:rPr lang="en-US" altLang="en-US" sz="2000" b="1" i="1" dirty="0"/>
              <a:t>delight</a:t>
            </a:r>
            <a:r>
              <a:rPr lang="en-US" altLang="en-US" sz="2000" dirty="0"/>
              <a:t> in their own path &amp; its immediate fruit.</a:t>
            </a:r>
          </a:p>
          <a:p>
            <a:pPr marL="111125" indent="0">
              <a:spcBef>
                <a:spcPts val="0"/>
              </a:spcBef>
              <a:buNone/>
            </a:pPr>
            <a:r>
              <a:rPr lang="en-US" altLang="en-US" sz="2200" b="1" i="1" dirty="0">
                <a:solidFill>
                  <a:schemeClr val="accent1"/>
                </a:solidFill>
              </a:rPr>
              <a:t>By faith Moses</a:t>
            </a:r>
            <a:r>
              <a:rPr lang="en-US" altLang="en-US" sz="2200" i="1" dirty="0">
                <a:solidFill>
                  <a:schemeClr val="accent1"/>
                </a:solidFill>
              </a:rPr>
              <a:t>, when he became of age, </a:t>
            </a:r>
            <a:r>
              <a:rPr lang="en-US" altLang="en-US" sz="2200" b="1" i="1" u="sng" dirty="0">
                <a:solidFill>
                  <a:schemeClr val="accent1"/>
                </a:solidFill>
              </a:rPr>
              <a:t>refused</a:t>
            </a:r>
            <a:r>
              <a:rPr lang="en-US" altLang="en-US" sz="2200" i="1" dirty="0">
                <a:solidFill>
                  <a:schemeClr val="accent1"/>
                </a:solidFill>
              </a:rPr>
              <a:t> to be called the son of Pharaoh’s daughter, </a:t>
            </a:r>
            <a:r>
              <a:rPr lang="en-US" altLang="en-US" sz="2200" b="1" i="1" u="sng" dirty="0">
                <a:solidFill>
                  <a:schemeClr val="accent1"/>
                </a:solidFill>
              </a:rPr>
              <a:t>choosing rather </a:t>
            </a:r>
            <a:r>
              <a:rPr lang="en-US" altLang="en-US" sz="2200" i="1" dirty="0">
                <a:solidFill>
                  <a:schemeClr val="accent1"/>
                </a:solidFill>
              </a:rPr>
              <a:t>to suffer affliction with the people of God </a:t>
            </a:r>
            <a:r>
              <a:rPr lang="en-US" altLang="en-US" sz="2200" b="1" i="1" dirty="0">
                <a:solidFill>
                  <a:schemeClr val="accent1"/>
                </a:solidFill>
              </a:rPr>
              <a:t>than to </a:t>
            </a:r>
            <a:r>
              <a:rPr lang="en-US" altLang="en-US" sz="2200" b="1" i="1" u="sng" dirty="0">
                <a:solidFill>
                  <a:schemeClr val="accent1"/>
                </a:solidFill>
              </a:rPr>
              <a:t>enjoy the passing pleasures</a:t>
            </a:r>
            <a:r>
              <a:rPr lang="en-US" altLang="en-US" sz="2200" b="1" i="1" dirty="0">
                <a:solidFill>
                  <a:schemeClr val="accent1"/>
                </a:solidFill>
              </a:rPr>
              <a:t> of sin</a:t>
            </a:r>
            <a:r>
              <a:rPr lang="en-US" altLang="en-US" sz="2200" i="1" dirty="0">
                <a:solidFill>
                  <a:schemeClr val="accent1"/>
                </a:solidFill>
              </a:rPr>
              <a:t>, </a:t>
            </a:r>
            <a:r>
              <a:rPr lang="en-US" altLang="en-US" sz="2200" b="1" i="1" u="sng" dirty="0">
                <a:solidFill>
                  <a:schemeClr val="accent1"/>
                </a:solidFill>
              </a:rPr>
              <a:t>esteeming</a:t>
            </a:r>
            <a:r>
              <a:rPr lang="en-US" altLang="en-US" sz="2200" i="1" dirty="0">
                <a:solidFill>
                  <a:schemeClr val="accent1"/>
                </a:solidFill>
              </a:rPr>
              <a:t> the reproach of Christ </a:t>
            </a:r>
            <a:r>
              <a:rPr lang="en-US" altLang="en-US" sz="2200" b="1" i="1" u="sng" dirty="0">
                <a:solidFill>
                  <a:schemeClr val="accent1"/>
                </a:solidFill>
              </a:rPr>
              <a:t>greater riches than the treasures</a:t>
            </a:r>
            <a:r>
              <a:rPr lang="en-US" altLang="en-US" sz="2200" b="1" i="1" dirty="0">
                <a:solidFill>
                  <a:schemeClr val="accent1"/>
                </a:solidFill>
              </a:rPr>
              <a:t> </a:t>
            </a:r>
            <a:r>
              <a:rPr lang="en-US" altLang="en-US" sz="2200" i="1" dirty="0">
                <a:solidFill>
                  <a:schemeClr val="accent1"/>
                </a:solidFill>
              </a:rPr>
              <a:t>in Egypt; </a:t>
            </a:r>
            <a:r>
              <a:rPr lang="en-US" altLang="en-US" sz="2200" b="1" i="1" u="sng" dirty="0">
                <a:solidFill>
                  <a:schemeClr val="accent1"/>
                </a:solidFill>
              </a:rPr>
              <a:t>for he looked to the reward</a:t>
            </a:r>
            <a:r>
              <a:rPr lang="en-US" altLang="en-US" sz="2200" i="1" dirty="0">
                <a:solidFill>
                  <a:schemeClr val="accent1"/>
                </a:solidFill>
              </a:rPr>
              <a:t>. </a:t>
            </a:r>
            <a:r>
              <a:rPr lang="en-US" altLang="en-US" sz="2200" dirty="0"/>
              <a:t>(</a:t>
            </a:r>
            <a:r>
              <a:rPr lang="en-US" altLang="en-US" sz="2200" b="1" dirty="0">
                <a:solidFill>
                  <a:schemeClr val="accent1"/>
                </a:solidFill>
              </a:rPr>
              <a:t>Hebrews 11:24-26</a:t>
            </a:r>
            <a:r>
              <a:rPr lang="en-US" altLang="en-US" sz="2200" dirty="0"/>
              <a:t>)</a:t>
            </a:r>
          </a:p>
          <a:p>
            <a:pPr marL="455613" indent="-344488">
              <a:spcBef>
                <a:spcPts val="0"/>
              </a:spcBef>
            </a:pPr>
            <a:r>
              <a:rPr lang="en-US" altLang="en-US" sz="2200" dirty="0"/>
              <a:t>Sin is generally, indeed pleasurable </a:t>
            </a:r>
            <a:r>
              <a:rPr lang="en-US" altLang="en-US" sz="2200" b="1" i="1" dirty="0"/>
              <a:t>for the moment</a:t>
            </a:r>
            <a:r>
              <a:rPr lang="en-US" altLang="en-US" sz="2200" dirty="0"/>
              <a:t>, but it destroys in the end.  Are you willing to take the long-view, see the end from the beginning?</a:t>
            </a:r>
          </a:p>
          <a:p>
            <a:pPr marL="455613" indent="-344488">
              <a:spcBef>
                <a:spcPts val="0"/>
              </a:spcBef>
            </a:pPr>
            <a:r>
              <a:rPr lang="en-US" altLang="en-US" sz="2200" dirty="0"/>
              <a:t>Scarily, wisdom turns its back on those who call for help in the end!</a:t>
            </a:r>
          </a:p>
        </p:txBody>
      </p:sp>
    </p:spTree>
    <p:extLst>
      <p:ext uri="{BB962C8B-B14F-4D97-AF65-F5344CB8AC3E}">
        <p14:creationId xmlns:p14="http://schemas.microsoft.com/office/powerpoint/2010/main" val="3231748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5" end="5"/>
                                            </p:txEl>
                                          </p:spTgt>
                                        </p:tgtEl>
                                        <p:attrNameLst>
                                          <p:attrName>style.visibility</p:attrName>
                                        </p:attrNameLst>
                                      </p:cBhvr>
                                      <p:to>
                                        <p:strVal val="visible"/>
                                      </p:to>
                                    </p:set>
                                    <p:animEffect transition="in" filter="fade">
                                      <p:cBhvr>
                                        <p:cTn id="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End of Gossip</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a:pPr>
            <a:r>
              <a:rPr lang="en-US" sz="2200" dirty="0"/>
              <a:t>What is the fruit of gossip, slander, tale-bearing and cursing (</a:t>
            </a:r>
            <a:r>
              <a:rPr lang="en-US" sz="2200" b="1" dirty="0">
                <a:solidFill>
                  <a:schemeClr val="accent1"/>
                </a:solidFill>
              </a:rPr>
              <a:t>10:10, 12-14, 31-32; 13:2; 18:6-7; 22:8; 26:2, 20-21, 26-27</a:t>
            </a:r>
            <a:r>
              <a:rPr lang="en-US" sz="2200" dirty="0"/>
              <a:t>)?</a:t>
            </a:r>
          </a:p>
          <a:p>
            <a:pPr>
              <a:spcBef>
                <a:spcPts val="300"/>
              </a:spcBef>
            </a:pPr>
            <a:r>
              <a:rPr lang="en-US" altLang="en-US" sz="2200" dirty="0">
                <a:solidFill>
                  <a:schemeClr val="tx1">
                    <a:lumMod val="75000"/>
                    <a:lumOff val="25000"/>
                  </a:schemeClr>
                </a:solidFill>
              </a:rPr>
              <a:t>Strife and division follow gossip …</a:t>
            </a:r>
          </a:p>
          <a:p>
            <a:pPr marL="0" indent="0">
              <a:spcBef>
                <a:spcPts val="300"/>
              </a:spcBef>
              <a:buNone/>
            </a:pPr>
            <a:r>
              <a:rPr lang="en-US" sz="2200" i="1" dirty="0">
                <a:solidFill>
                  <a:schemeClr val="accent1"/>
                </a:solidFill>
              </a:rPr>
              <a:t>Where there is </a:t>
            </a:r>
            <a:r>
              <a:rPr lang="en-US" sz="2200" b="1" i="1" dirty="0">
                <a:solidFill>
                  <a:schemeClr val="accent1"/>
                </a:solidFill>
              </a:rPr>
              <a:t>no wood, the </a:t>
            </a:r>
            <a:r>
              <a:rPr lang="en-US" sz="2200" b="1" i="1" u="sng" dirty="0">
                <a:solidFill>
                  <a:schemeClr val="accent1"/>
                </a:solidFill>
              </a:rPr>
              <a:t>fire goes out</a:t>
            </a:r>
            <a:r>
              <a:rPr lang="en-US" sz="2200" i="1" dirty="0">
                <a:solidFill>
                  <a:schemeClr val="accent1"/>
                </a:solidFill>
              </a:rPr>
              <a:t>; And where there is </a:t>
            </a:r>
            <a:r>
              <a:rPr lang="en-US" sz="2200" b="1" i="1" dirty="0">
                <a:solidFill>
                  <a:schemeClr val="accent1"/>
                </a:solidFill>
              </a:rPr>
              <a:t>no talebearer, </a:t>
            </a:r>
            <a:r>
              <a:rPr lang="en-US" sz="2200" b="1" i="1" u="sng" dirty="0">
                <a:solidFill>
                  <a:schemeClr val="accent1"/>
                </a:solidFill>
              </a:rPr>
              <a:t>strife ceases</a:t>
            </a:r>
            <a:r>
              <a:rPr lang="en-US" sz="2200" i="1" dirty="0">
                <a:solidFill>
                  <a:schemeClr val="accent1"/>
                </a:solidFill>
              </a:rPr>
              <a:t>.  As charcoal is to burning coals, and wood to fire, So is a </a:t>
            </a:r>
            <a:r>
              <a:rPr lang="en-US" sz="2200" b="1" i="1" dirty="0">
                <a:solidFill>
                  <a:schemeClr val="accent1"/>
                </a:solidFill>
              </a:rPr>
              <a:t>contentious man to </a:t>
            </a:r>
            <a:r>
              <a:rPr lang="en-US" sz="2200" b="1" i="1" u="sng" dirty="0">
                <a:solidFill>
                  <a:schemeClr val="accent1"/>
                </a:solidFill>
              </a:rPr>
              <a:t>kindle strife</a:t>
            </a:r>
            <a:r>
              <a:rPr lang="en-US" sz="2200" i="1" dirty="0">
                <a:solidFill>
                  <a:schemeClr val="accent1"/>
                </a:solidFill>
              </a:rPr>
              <a:t>.… Though his </a:t>
            </a:r>
            <a:r>
              <a:rPr lang="en-US" sz="2200" b="1" i="1" dirty="0">
                <a:solidFill>
                  <a:schemeClr val="accent1"/>
                </a:solidFill>
              </a:rPr>
              <a:t>hatred is covered by deceit</a:t>
            </a:r>
            <a:r>
              <a:rPr lang="en-US" sz="2200" i="1" dirty="0">
                <a:solidFill>
                  <a:schemeClr val="accent1"/>
                </a:solidFill>
              </a:rPr>
              <a:t>, His </a:t>
            </a:r>
            <a:r>
              <a:rPr lang="en-US" sz="2200" b="1" i="1" dirty="0">
                <a:solidFill>
                  <a:schemeClr val="accent1"/>
                </a:solidFill>
              </a:rPr>
              <a:t>wickedness will </a:t>
            </a:r>
            <a:r>
              <a:rPr lang="en-US" sz="2200" b="1" i="1" u="sng" dirty="0">
                <a:solidFill>
                  <a:schemeClr val="accent1"/>
                </a:solidFill>
              </a:rPr>
              <a:t>be revealed before the assembly</a:t>
            </a:r>
            <a:r>
              <a:rPr lang="en-US" sz="2200" i="1" dirty="0">
                <a:solidFill>
                  <a:schemeClr val="accent1"/>
                </a:solidFill>
              </a:rPr>
              <a:t>. Whoever digs a pit will </a:t>
            </a:r>
            <a:r>
              <a:rPr lang="en-US" sz="2200" b="1" i="1" dirty="0">
                <a:solidFill>
                  <a:schemeClr val="accent1"/>
                </a:solidFill>
              </a:rPr>
              <a:t>fall into it</a:t>
            </a:r>
            <a:r>
              <a:rPr lang="en-US" sz="2200" i="1" dirty="0">
                <a:solidFill>
                  <a:schemeClr val="accent1"/>
                </a:solidFill>
              </a:rPr>
              <a:t>, And he who rolls a stone will have it </a:t>
            </a:r>
            <a:r>
              <a:rPr lang="en-US" sz="2200" b="1" i="1" dirty="0">
                <a:solidFill>
                  <a:schemeClr val="accent1"/>
                </a:solidFill>
              </a:rPr>
              <a:t>roll back on him</a:t>
            </a:r>
            <a:r>
              <a:rPr lang="en-US" sz="2200" i="1" dirty="0">
                <a:solidFill>
                  <a:schemeClr val="accent1"/>
                </a:solidFill>
              </a:rPr>
              <a:t>. </a:t>
            </a:r>
            <a:r>
              <a:rPr lang="en-US" sz="2200" dirty="0"/>
              <a:t>(</a:t>
            </a:r>
            <a:r>
              <a:rPr lang="en-US" sz="2200" b="1" dirty="0">
                <a:solidFill>
                  <a:schemeClr val="accent1"/>
                </a:solidFill>
              </a:rPr>
              <a:t>26:20-21, 26-27</a:t>
            </a:r>
            <a:r>
              <a:rPr lang="en-US" sz="2200" dirty="0"/>
              <a:t>)</a:t>
            </a:r>
          </a:p>
          <a:p>
            <a:pPr>
              <a:spcBef>
                <a:spcPts val="300"/>
              </a:spcBef>
            </a:pPr>
            <a:r>
              <a:rPr lang="en-US" altLang="en-US" sz="2200" dirty="0">
                <a:solidFill>
                  <a:schemeClr val="tx1">
                    <a:lumMod val="75000"/>
                    <a:lumOff val="25000"/>
                  </a:schemeClr>
                </a:solidFill>
              </a:rPr>
              <a:t>Sooner or later, the gossip, divisive person is exposed and punished.</a:t>
            </a:r>
          </a:p>
          <a:p>
            <a:pPr>
              <a:spcBef>
                <a:spcPts val="300"/>
              </a:spcBef>
            </a:pPr>
            <a:r>
              <a:rPr lang="en-US" altLang="en-US" sz="2200" dirty="0">
                <a:solidFill>
                  <a:schemeClr val="tx1">
                    <a:lumMod val="75000"/>
                    <a:lumOff val="25000"/>
                  </a:schemeClr>
                </a:solidFill>
              </a:rPr>
              <a:t>The contention he started comes to an end – without him and his friends.</a:t>
            </a:r>
            <a:endParaRPr lang="en-US" sz="2200" dirty="0"/>
          </a:p>
        </p:txBody>
      </p:sp>
    </p:spTree>
    <p:extLst>
      <p:ext uri="{BB962C8B-B14F-4D97-AF65-F5344CB8AC3E}">
        <p14:creationId xmlns:p14="http://schemas.microsoft.com/office/powerpoint/2010/main" val="3003868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End of Gossip</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a:pPr>
            <a:r>
              <a:rPr lang="en-US" sz="2200" dirty="0"/>
              <a:t>What is the fruit of gossip, slander, tale-bearing and cursing (</a:t>
            </a:r>
            <a:r>
              <a:rPr lang="en-US" sz="2200" b="1" dirty="0">
                <a:solidFill>
                  <a:schemeClr val="accent1"/>
                </a:solidFill>
              </a:rPr>
              <a:t>10:10, 12-14, 31-32; 13:2; 18:6-7; 22:8; 26:2, 20-21, 26-27</a:t>
            </a:r>
            <a:r>
              <a:rPr lang="en-US" sz="2200" dirty="0"/>
              <a:t>)?</a:t>
            </a:r>
          </a:p>
          <a:p>
            <a:pPr>
              <a:spcBef>
                <a:spcPts val="300"/>
              </a:spcBef>
            </a:pPr>
            <a:r>
              <a:rPr lang="en-US" altLang="en-US" sz="2200" dirty="0">
                <a:solidFill>
                  <a:schemeClr val="tx1">
                    <a:lumMod val="75000"/>
                    <a:lumOff val="25000"/>
                  </a:schemeClr>
                </a:solidFill>
              </a:rPr>
              <a:t>Words without justification are eventually exposed – only temporarily applied (</a:t>
            </a:r>
            <a:r>
              <a:rPr lang="en-US" altLang="en-US" sz="2200" i="1" dirty="0">
                <a:solidFill>
                  <a:schemeClr val="accent1"/>
                </a:solidFill>
              </a:rPr>
              <a:t>“What is the chaff to the wheat?”</a:t>
            </a:r>
            <a:r>
              <a:rPr lang="en-US" altLang="en-US" sz="2200" dirty="0">
                <a:solidFill>
                  <a:schemeClr val="tx1">
                    <a:lumMod val="75000"/>
                    <a:lumOff val="25000"/>
                  </a:schemeClr>
                </a:solidFill>
              </a:rPr>
              <a:t>, </a:t>
            </a:r>
            <a:r>
              <a:rPr lang="en-US" altLang="en-US" sz="2200" b="1" dirty="0">
                <a:solidFill>
                  <a:schemeClr val="accent1"/>
                </a:solidFill>
              </a:rPr>
              <a:t>Jer. 23:28</a:t>
            </a:r>
            <a:r>
              <a:rPr lang="en-US" altLang="en-US" sz="2200" dirty="0">
                <a:solidFill>
                  <a:schemeClr val="tx1">
                    <a:lumMod val="75000"/>
                    <a:lumOff val="25000"/>
                  </a:schemeClr>
                </a:solidFill>
              </a:rPr>
              <a:t>).</a:t>
            </a:r>
          </a:p>
          <a:p>
            <a:pPr marL="0" indent="0">
              <a:spcBef>
                <a:spcPts val="300"/>
              </a:spcBef>
              <a:buNone/>
            </a:pPr>
            <a:r>
              <a:rPr lang="en-US" sz="2200" i="1" dirty="0">
                <a:solidFill>
                  <a:schemeClr val="accent1"/>
                </a:solidFill>
              </a:rPr>
              <a:t>Like a flitting sparrow, like a flying swallow, So </a:t>
            </a:r>
            <a:r>
              <a:rPr lang="en-US" sz="2200" b="1" i="1" dirty="0">
                <a:solidFill>
                  <a:schemeClr val="accent1"/>
                </a:solidFill>
              </a:rPr>
              <a:t>a curse </a:t>
            </a:r>
            <a:r>
              <a:rPr lang="en-US" sz="2200" b="1" i="1" u="sng" dirty="0">
                <a:solidFill>
                  <a:schemeClr val="accent1"/>
                </a:solidFill>
              </a:rPr>
              <a:t>without cause</a:t>
            </a:r>
            <a:r>
              <a:rPr lang="en-US" sz="2200" b="1" i="1" dirty="0">
                <a:solidFill>
                  <a:schemeClr val="accent1"/>
                </a:solidFill>
              </a:rPr>
              <a:t> shall not alight</a:t>
            </a:r>
            <a:r>
              <a:rPr lang="en-US" sz="2200" i="1" dirty="0">
                <a:solidFill>
                  <a:schemeClr val="accent1"/>
                </a:solidFill>
              </a:rPr>
              <a:t>. </a:t>
            </a:r>
            <a:r>
              <a:rPr lang="en-US" sz="2200" dirty="0"/>
              <a:t>(</a:t>
            </a:r>
            <a:r>
              <a:rPr lang="en-US" sz="2200" b="1" dirty="0">
                <a:solidFill>
                  <a:schemeClr val="accent1"/>
                </a:solidFill>
              </a:rPr>
              <a:t>26:2</a:t>
            </a:r>
            <a:r>
              <a:rPr lang="en-US" sz="2200" dirty="0"/>
              <a:t>)</a:t>
            </a:r>
          </a:p>
          <a:p>
            <a:pPr>
              <a:spcBef>
                <a:spcPts val="300"/>
              </a:spcBef>
            </a:pPr>
            <a:r>
              <a:rPr lang="en-US" altLang="en-US" sz="2200" dirty="0">
                <a:solidFill>
                  <a:schemeClr val="tx1">
                    <a:lumMod val="75000"/>
                    <a:lumOff val="25000"/>
                  </a:schemeClr>
                </a:solidFill>
              </a:rPr>
              <a:t>Eventually the gossip, divisive person will be ruined and destroyed.</a:t>
            </a:r>
            <a:endParaRPr lang="en-US" sz="2200" dirty="0"/>
          </a:p>
          <a:p>
            <a:pPr marL="0" lvl="0" indent="0">
              <a:spcBef>
                <a:spcPts val="300"/>
              </a:spcBef>
              <a:buNone/>
            </a:pPr>
            <a:r>
              <a:rPr lang="en-US" sz="2200" i="1" dirty="0">
                <a:solidFill>
                  <a:schemeClr val="accent1"/>
                </a:solidFill>
              </a:rPr>
              <a:t>He who winks with the eye </a:t>
            </a:r>
            <a:r>
              <a:rPr lang="en-US" sz="2200" b="1" i="1" dirty="0">
                <a:solidFill>
                  <a:schemeClr val="accent1"/>
                </a:solidFill>
              </a:rPr>
              <a:t>causes trouble</a:t>
            </a:r>
            <a:r>
              <a:rPr lang="en-US" sz="2200" i="1" dirty="0">
                <a:solidFill>
                  <a:schemeClr val="accent1"/>
                </a:solidFill>
              </a:rPr>
              <a:t>, But </a:t>
            </a:r>
            <a:r>
              <a:rPr lang="en-US" sz="2200" b="1" i="1" dirty="0">
                <a:solidFill>
                  <a:schemeClr val="accent1"/>
                </a:solidFill>
              </a:rPr>
              <a:t>a prating fool will </a:t>
            </a:r>
            <a:r>
              <a:rPr lang="en-US" sz="2200" b="1" i="1" u="sng" dirty="0">
                <a:solidFill>
                  <a:schemeClr val="accent1"/>
                </a:solidFill>
              </a:rPr>
              <a:t>fall</a:t>
            </a:r>
            <a:r>
              <a:rPr lang="en-US" sz="2200" i="1" dirty="0">
                <a:solidFill>
                  <a:schemeClr val="accent1"/>
                </a:solidFill>
              </a:rPr>
              <a:t>. </a:t>
            </a:r>
            <a:r>
              <a:rPr lang="en-US" sz="2200" dirty="0"/>
              <a:t>… </a:t>
            </a:r>
            <a:r>
              <a:rPr lang="en-US" sz="2200" i="1" dirty="0">
                <a:solidFill>
                  <a:schemeClr val="accent1"/>
                </a:solidFill>
              </a:rPr>
              <a:t>Wisdom is found on the lips of him who has understanding, But </a:t>
            </a:r>
            <a:r>
              <a:rPr lang="en-US" sz="2200" b="1" i="1" dirty="0">
                <a:solidFill>
                  <a:schemeClr val="accent1"/>
                </a:solidFill>
              </a:rPr>
              <a:t>a rod is for the back</a:t>
            </a:r>
            <a:r>
              <a:rPr lang="en-US" sz="2200" i="1" dirty="0">
                <a:solidFill>
                  <a:schemeClr val="accent1"/>
                </a:solidFill>
              </a:rPr>
              <a:t> of him who is devoid of understanding.  Wise people store up knowledge, But the mouth of the foolish </a:t>
            </a:r>
            <a:r>
              <a:rPr lang="en-US" sz="2200" b="1" i="1" dirty="0">
                <a:solidFill>
                  <a:schemeClr val="accent1"/>
                </a:solidFill>
              </a:rPr>
              <a:t>is near destruction</a:t>
            </a:r>
            <a:r>
              <a:rPr lang="en-US" sz="2200" i="1" dirty="0">
                <a:solidFill>
                  <a:schemeClr val="accent1"/>
                </a:solidFill>
              </a:rPr>
              <a:t>. </a:t>
            </a:r>
            <a:r>
              <a:rPr lang="en-US" sz="2200" dirty="0"/>
              <a:t>(</a:t>
            </a:r>
            <a:r>
              <a:rPr lang="en-US" sz="2200" b="1" dirty="0">
                <a:solidFill>
                  <a:schemeClr val="accent1"/>
                </a:solidFill>
              </a:rPr>
              <a:t>10:10, 13-14</a:t>
            </a:r>
            <a:r>
              <a:rPr lang="en-US" sz="2200" dirty="0"/>
              <a:t>)</a:t>
            </a:r>
          </a:p>
        </p:txBody>
      </p:sp>
    </p:spTree>
    <p:extLst>
      <p:ext uri="{BB962C8B-B14F-4D97-AF65-F5344CB8AC3E}">
        <p14:creationId xmlns:p14="http://schemas.microsoft.com/office/powerpoint/2010/main" val="2032396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End of Gossip</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a:pPr>
            <a:r>
              <a:rPr lang="en-US" sz="2200" dirty="0"/>
              <a:t>What is the fruit of gossip, slander, tale-bearing and cursing (</a:t>
            </a:r>
            <a:r>
              <a:rPr lang="en-US" sz="2200" b="1" dirty="0">
                <a:solidFill>
                  <a:schemeClr val="accent1"/>
                </a:solidFill>
              </a:rPr>
              <a:t>10:10, 12-14, 31-32; 13:2; 18:6-7; 22:8; 26:2, 20-21, 26-27</a:t>
            </a:r>
            <a:r>
              <a:rPr lang="en-US" sz="2200" dirty="0"/>
              <a:t>)?</a:t>
            </a:r>
          </a:p>
          <a:p>
            <a:pPr marL="0" indent="0">
              <a:spcBef>
                <a:spcPts val="300"/>
              </a:spcBef>
              <a:buNone/>
            </a:pPr>
            <a:r>
              <a:rPr lang="en-US" sz="2200" i="1" dirty="0">
                <a:solidFill>
                  <a:schemeClr val="accent1"/>
                </a:solidFill>
              </a:rPr>
              <a:t>The mouth of the righteous brings forth wisdom, But the </a:t>
            </a:r>
            <a:r>
              <a:rPr lang="en-US" sz="2200" b="1" i="1" dirty="0">
                <a:solidFill>
                  <a:schemeClr val="accent1"/>
                </a:solidFill>
              </a:rPr>
              <a:t>perverse tongue will be </a:t>
            </a:r>
            <a:r>
              <a:rPr lang="en-US" sz="2200" b="1" i="1" u="sng" dirty="0">
                <a:solidFill>
                  <a:schemeClr val="accent1"/>
                </a:solidFill>
              </a:rPr>
              <a:t>cut out</a:t>
            </a:r>
            <a:r>
              <a:rPr lang="en-US" sz="2200" i="1" dirty="0">
                <a:solidFill>
                  <a:schemeClr val="accent1"/>
                </a:solidFill>
              </a:rPr>
              <a:t>. The lips of the righteous know what is acceptable, But the mouth of the wicked what is perverse. </a:t>
            </a:r>
            <a:r>
              <a:rPr lang="en-US" sz="2200" dirty="0"/>
              <a:t>(</a:t>
            </a:r>
            <a:r>
              <a:rPr lang="en-US" sz="2200" b="1" dirty="0">
                <a:solidFill>
                  <a:schemeClr val="accent1"/>
                </a:solidFill>
              </a:rPr>
              <a:t>10:31-32</a:t>
            </a:r>
            <a:r>
              <a:rPr lang="en-US" sz="2200" dirty="0"/>
              <a:t>)</a:t>
            </a:r>
          </a:p>
          <a:p>
            <a:pPr marL="0" indent="0">
              <a:spcBef>
                <a:spcPts val="300"/>
              </a:spcBef>
              <a:buNone/>
            </a:pPr>
            <a:r>
              <a:rPr lang="en-US" sz="2200" i="1" dirty="0">
                <a:solidFill>
                  <a:schemeClr val="accent1"/>
                </a:solidFill>
              </a:rPr>
              <a:t>A man shall eat well by the fruit of his mouth, </a:t>
            </a:r>
            <a:r>
              <a:rPr lang="en-US" sz="2200" b="1" i="1" u="sng" dirty="0">
                <a:solidFill>
                  <a:schemeClr val="accent1"/>
                </a:solidFill>
              </a:rPr>
              <a:t>But</a:t>
            </a:r>
            <a:r>
              <a:rPr lang="en-US" sz="2200" i="1" dirty="0">
                <a:solidFill>
                  <a:schemeClr val="accent1"/>
                </a:solidFill>
              </a:rPr>
              <a:t> the soul of the unfaithful </a:t>
            </a:r>
            <a:r>
              <a:rPr lang="en-US" sz="2200" b="1" i="1" dirty="0">
                <a:solidFill>
                  <a:schemeClr val="accent1"/>
                </a:solidFill>
              </a:rPr>
              <a:t>feeds on violence</a:t>
            </a:r>
            <a:r>
              <a:rPr lang="en-US" sz="2200" i="1" dirty="0">
                <a:solidFill>
                  <a:schemeClr val="accent1"/>
                </a:solidFill>
              </a:rPr>
              <a:t>. </a:t>
            </a:r>
            <a:r>
              <a:rPr lang="en-US" sz="2200" dirty="0"/>
              <a:t>(</a:t>
            </a:r>
            <a:r>
              <a:rPr lang="en-US" sz="2200" b="1" dirty="0">
                <a:solidFill>
                  <a:schemeClr val="accent1"/>
                </a:solidFill>
              </a:rPr>
              <a:t>13:2</a:t>
            </a:r>
            <a:r>
              <a:rPr lang="en-US" sz="2200" dirty="0"/>
              <a:t>)</a:t>
            </a:r>
          </a:p>
          <a:p>
            <a:pPr marL="0" indent="0">
              <a:spcBef>
                <a:spcPts val="300"/>
              </a:spcBef>
              <a:buNone/>
            </a:pPr>
            <a:r>
              <a:rPr lang="en-US" sz="2200" i="1" dirty="0">
                <a:solidFill>
                  <a:schemeClr val="accent1"/>
                </a:solidFill>
              </a:rPr>
              <a:t>A fool’s lips </a:t>
            </a:r>
            <a:r>
              <a:rPr lang="en-US" sz="2200" b="1" i="1" dirty="0">
                <a:solidFill>
                  <a:schemeClr val="accent1"/>
                </a:solidFill>
              </a:rPr>
              <a:t>enter into contention</a:t>
            </a:r>
            <a:r>
              <a:rPr lang="en-US" sz="2200" i="1" dirty="0">
                <a:solidFill>
                  <a:schemeClr val="accent1"/>
                </a:solidFill>
              </a:rPr>
              <a:t>, And his mouth </a:t>
            </a:r>
            <a:r>
              <a:rPr lang="en-US" sz="2200" b="1" i="1" dirty="0">
                <a:solidFill>
                  <a:schemeClr val="accent1"/>
                </a:solidFill>
              </a:rPr>
              <a:t>calls for blows</a:t>
            </a:r>
            <a:r>
              <a:rPr lang="en-US" sz="2200" i="1" dirty="0">
                <a:solidFill>
                  <a:schemeClr val="accent1"/>
                </a:solidFill>
              </a:rPr>
              <a:t>. </a:t>
            </a:r>
            <a:r>
              <a:rPr lang="en-US" sz="2200" b="1" i="1" dirty="0">
                <a:solidFill>
                  <a:schemeClr val="accent1"/>
                </a:solidFill>
              </a:rPr>
              <a:t>A fool’s mouth </a:t>
            </a:r>
            <a:r>
              <a:rPr lang="en-US" sz="2200" b="1" i="1" u="sng" dirty="0">
                <a:solidFill>
                  <a:schemeClr val="accent1"/>
                </a:solidFill>
              </a:rPr>
              <a:t>is his destruction</a:t>
            </a:r>
            <a:r>
              <a:rPr lang="en-US" sz="2200" i="1" dirty="0">
                <a:solidFill>
                  <a:schemeClr val="accent1"/>
                </a:solidFill>
              </a:rPr>
              <a:t>, And </a:t>
            </a:r>
            <a:r>
              <a:rPr lang="en-US" sz="2200" b="1" i="1" dirty="0">
                <a:solidFill>
                  <a:schemeClr val="accent1"/>
                </a:solidFill>
              </a:rPr>
              <a:t>his lips </a:t>
            </a:r>
            <a:r>
              <a:rPr lang="en-US" sz="2200" b="1" i="1" u="sng" dirty="0">
                <a:solidFill>
                  <a:schemeClr val="accent1"/>
                </a:solidFill>
              </a:rPr>
              <a:t>are the snare of his soul</a:t>
            </a:r>
            <a:r>
              <a:rPr lang="en-US" sz="2200" i="1" dirty="0">
                <a:solidFill>
                  <a:schemeClr val="accent1"/>
                </a:solidFill>
              </a:rPr>
              <a:t>. </a:t>
            </a:r>
            <a:r>
              <a:rPr lang="en-US" sz="2200" dirty="0"/>
              <a:t>(</a:t>
            </a:r>
            <a:r>
              <a:rPr lang="en-US" sz="2200" b="1" dirty="0">
                <a:solidFill>
                  <a:schemeClr val="accent1"/>
                </a:solidFill>
              </a:rPr>
              <a:t>18:6-7</a:t>
            </a:r>
            <a:r>
              <a:rPr lang="en-US" sz="2200" dirty="0"/>
              <a:t>)</a:t>
            </a:r>
          </a:p>
          <a:p>
            <a:pPr marL="0" indent="0">
              <a:spcBef>
                <a:spcPts val="300"/>
              </a:spcBef>
              <a:buNone/>
            </a:pPr>
            <a:r>
              <a:rPr lang="en-US" sz="2200" i="1" dirty="0">
                <a:solidFill>
                  <a:schemeClr val="accent1"/>
                </a:solidFill>
              </a:rPr>
              <a:t>He who sows iniquity will </a:t>
            </a:r>
            <a:r>
              <a:rPr lang="en-US" sz="2200" b="1" i="1" dirty="0">
                <a:solidFill>
                  <a:schemeClr val="accent1"/>
                </a:solidFill>
              </a:rPr>
              <a:t>reap sorrow</a:t>
            </a:r>
            <a:r>
              <a:rPr lang="en-US" sz="2200" i="1" dirty="0">
                <a:solidFill>
                  <a:schemeClr val="accent1"/>
                </a:solidFill>
              </a:rPr>
              <a:t>, And the </a:t>
            </a:r>
            <a:r>
              <a:rPr lang="en-US" sz="2200" b="1" i="1" dirty="0">
                <a:solidFill>
                  <a:schemeClr val="accent1"/>
                </a:solidFill>
              </a:rPr>
              <a:t>rod of his anger will fail</a:t>
            </a:r>
            <a:r>
              <a:rPr lang="en-US" sz="2200" i="1" dirty="0">
                <a:solidFill>
                  <a:schemeClr val="accent1"/>
                </a:solidFill>
              </a:rPr>
              <a:t>. </a:t>
            </a:r>
            <a:r>
              <a:rPr lang="en-US" sz="2200" dirty="0"/>
              <a:t>(</a:t>
            </a:r>
            <a:r>
              <a:rPr lang="en-US" sz="2200" b="1" dirty="0">
                <a:solidFill>
                  <a:schemeClr val="accent1"/>
                </a:solidFill>
              </a:rPr>
              <a:t>22:8</a:t>
            </a:r>
            <a:r>
              <a:rPr lang="en-US" sz="2200" dirty="0"/>
              <a:t>)</a:t>
            </a:r>
          </a:p>
        </p:txBody>
      </p:sp>
    </p:spTree>
    <p:extLst>
      <p:ext uri="{BB962C8B-B14F-4D97-AF65-F5344CB8AC3E}">
        <p14:creationId xmlns:p14="http://schemas.microsoft.com/office/powerpoint/2010/main" val="3408097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fade">
                                      <p:cBhvr>
                                        <p:cTn id="15" dur="500"/>
                                        <p:tgtEl>
                                          <p:spTgt spid="921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Effect transition="in" filter="fade">
                                      <p:cBhvr>
                                        <p:cTn id="19"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Eating the Fruit of the Tongue</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2"/>
            </a:pPr>
            <a:r>
              <a:rPr lang="en-US" sz="2200" dirty="0"/>
              <a:t>By contrast, what blessings are derived from the words of the wise (</a:t>
            </a:r>
            <a:r>
              <a:rPr lang="en-US" sz="2200" b="1" dirty="0">
                <a:solidFill>
                  <a:schemeClr val="accent1"/>
                </a:solidFill>
              </a:rPr>
              <a:t>10:11, 13, 20-21; 11:11; 15:4; 18:20-21</a:t>
            </a:r>
            <a:r>
              <a:rPr lang="en-US" sz="2200" dirty="0"/>
              <a:t>)?</a:t>
            </a:r>
          </a:p>
          <a:p>
            <a:pPr marL="0" indent="0">
              <a:spcBef>
                <a:spcPts val="0"/>
              </a:spcBef>
              <a:buNone/>
            </a:pPr>
            <a:r>
              <a:rPr lang="en-US" sz="2200" i="1" dirty="0">
                <a:solidFill>
                  <a:schemeClr val="accent1"/>
                </a:solidFill>
              </a:rPr>
              <a:t>A man’s </a:t>
            </a:r>
            <a:r>
              <a:rPr lang="en-US" sz="2200" b="1" i="1" u="sng" dirty="0">
                <a:solidFill>
                  <a:schemeClr val="accent1"/>
                </a:solidFill>
              </a:rPr>
              <a:t>stomach shall be satisfied</a:t>
            </a:r>
            <a:r>
              <a:rPr lang="en-US" sz="2200" b="1" i="1" dirty="0">
                <a:solidFill>
                  <a:schemeClr val="accent1"/>
                </a:solidFill>
              </a:rPr>
              <a:t> from the fruit of his mouth</a:t>
            </a:r>
            <a:r>
              <a:rPr lang="en-US" sz="2200" i="1" dirty="0">
                <a:solidFill>
                  <a:schemeClr val="accent1"/>
                </a:solidFill>
              </a:rPr>
              <a:t>, From the </a:t>
            </a:r>
            <a:r>
              <a:rPr lang="en-US" sz="2200" b="1" i="1" dirty="0">
                <a:solidFill>
                  <a:schemeClr val="accent1"/>
                </a:solidFill>
              </a:rPr>
              <a:t>produce of his lips he shall </a:t>
            </a:r>
            <a:r>
              <a:rPr lang="en-US" sz="2200" b="1" i="1" u="sng" dirty="0">
                <a:solidFill>
                  <a:schemeClr val="accent1"/>
                </a:solidFill>
              </a:rPr>
              <a:t>be filled</a:t>
            </a:r>
            <a:r>
              <a:rPr lang="en-US" sz="2200" i="1" dirty="0">
                <a:solidFill>
                  <a:schemeClr val="accent1"/>
                </a:solidFill>
              </a:rPr>
              <a:t>. </a:t>
            </a:r>
            <a:r>
              <a:rPr lang="en-US" sz="2200" b="1" i="1" u="sng" dirty="0">
                <a:solidFill>
                  <a:schemeClr val="accent1"/>
                </a:solidFill>
              </a:rPr>
              <a:t>Death and life</a:t>
            </a:r>
            <a:r>
              <a:rPr lang="en-US" sz="2200" b="1" i="1" dirty="0">
                <a:solidFill>
                  <a:schemeClr val="accent1"/>
                </a:solidFill>
              </a:rPr>
              <a:t> are in the </a:t>
            </a:r>
            <a:r>
              <a:rPr lang="en-US" sz="2200" b="1" i="1" u="sng" dirty="0">
                <a:solidFill>
                  <a:schemeClr val="accent1"/>
                </a:solidFill>
              </a:rPr>
              <a:t>power of the tongue</a:t>
            </a:r>
            <a:r>
              <a:rPr lang="en-US" sz="2200" i="1" dirty="0">
                <a:solidFill>
                  <a:schemeClr val="accent1"/>
                </a:solidFill>
              </a:rPr>
              <a:t>, And </a:t>
            </a:r>
            <a:r>
              <a:rPr lang="en-US" sz="2200" b="1" i="1" dirty="0">
                <a:solidFill>
                  <a:schemeClr val="accent1"/>
                </a:solidFill>
              </a:rPr>
              <a:t>those who love it </a:t>
            </a:r>
            <a:r>
              <a:rPr lang="en-US" sz="2200" b="1" i="1" u="sng" dirty="0">
                <a:solidFill>
                  <a:schemeClr val="accent1"/>
                </a:solidFill>
              </a:rPr>
              <a:t>will eat its fruit</a:t>
            </a:r>
            <a:r>
              <a:rPr lang="en-US" sz="2200" i="1" dirty="0">
                <a:solidFill>
                  <a:schemeClr val="accent1"/>
                </a:solidFill>
              </a:rPr>
              <a:t>. </a:t>
            </a:r>
            <a:r>
              <a:rPr lang="en-US" sz="2200" dirty="0"/>
              <a:t>(</a:t>
            </a:r>
            <a:r>
              <a:rPr lang="en-US" sz="2200" b="1" dirty="0">
                <a:solidFill>
                  <a:schemeClr val="accent1"/>
                </a:solidFill>
              </a:rPr>
              <a:t>18:20-21</a:t>
            </a:r>
            <a:r>
              <a:rPr lang="en-US" sz="2200" dirty="0"/>
              <a:t>)</a:t>
            </a:r>
          </a:p>
          <a:p>
            <a:pPr>
              <a:spcBef>
                <a:spcPts val="0"/>
              </a:spcBef>
            </a:pPr>
            <a:r>
              <a:rPr lang="en-US" altLang="en-US" sz="2200" dirty="0">
                <a:solidFill>
                  <a:schemeClr val="tx1">
                    <a:lumMod val="75000"/>
                    <a:lumOff val="25000"/>
                  </a:schemeClr>
                </a:solidFill>
              </a:rPr>
              <a:t>What we say is extremely powerful (</a:t>
            </a:r>
            <a:r>
              <a:rPr lang="en-US" altLang="en-US" sz="2200" b="1" dirty="0">
                <a:solidFill>
                  <a:schemeClr val="accent1"/>
                </a:solidFill>
              </a:rPr>
              <a:t>James 3:1-8</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Regardless of motive, we will absolutely bear the consequences of using it.</a:t>
            </a:r>
          </a:p>
          <a:p>
            <a:pPr>
              <a:spcBef>
                <a:spcPts val="0"/>
              </a:spcBef>
            </a:pPr>
            <a:r>
              <a:rPr lang="en-US" altLang="en-US" sz="2200" dirty="0">
                <a:solidFill>
                  <a:schemeClr val="tx1">
                    <a:lumMod val="75000"/>
                    <a:lumOff val="25000"/>
                  </a:schemeClr>
                </a:solidFill>
              </a:rPr>
              <a:t>Better to appreciate it, </a:t>
            </a:r>
            <a:r>
              <a:rPr lang="en-US" altLang="en-US" sz="2200" i="1" dirty="0">
                <a:solidFill>
                  <a:schemeClr val="accent1"/>
                </a:solidFill>
              </a:rPr>
              <a:t>“love it”</a:t>
            </a:r>
            <a:r>
              <a:rPr lang="en-US" altLang="en-US" sz="2200" dirty="0">
                <a:solidFill>
                  <a:schemeClr val="tx1">
                    <a:lumMod val="75000"/>
                    <a:lumOff val="25000"/>
                  </a:schemeClr>
                </a:solidFill>
              </a:rPr>
              <a:t>, and cultivate mastery of it to benefit!</a:t>
            </a:r>
          </a:p>
          <a:p>
            <a:pPr marL="0" lvl="0" indent="0">
              <a:spcBef>
                <a:spcPts val="0"/>
              </a:spcBef>
              <a:buNone/>
            </a:pPr>
            <a:r>
              <a:rPr lang="en-US" sz="2200" b="1" i="1" dirty="0">
                <a:solidFill>
                  <a:schemeClr val="accent1"/>
                </a:solidFill>
              </a:rPr>
              <a:t>The mouth of the righteous is a </a:t>
            </a:r>
            <a:r>
              <a:rPr lang="en-US" sz="2200" b="1" i="1" u="sng" dirty="0">
                <a:solidFill>
                  <a:schemeClr val="accent1"/>
                </a:solidFill>
              </a:rPr>
              <a:t>well of life</a:t>
            </a:r>
            <a:r>
              <a:rPr lang="en-US" sz="2200" i="1" dirty="0">
                <a:solidFill>
                  <a:schemeClr val="accent1"/>
                </a:solidFill>
              </a:rPr>
              <a:t>, But violence covers the mouth of the wicked. </a:t>
            </a:r>
            <a:r>
              <a:rPr lang="en-US" sz="2200" dirty="0"/>
              <a:t>(</a:t>
            </a:r>
            <a:r>
              <a:rPr lang="en-US" sz="2200" b="1" dirty="0">
                <a:solidFill>
                  <a:schemeClr val="accent1"/>
                </a:solidFill>
              </a:rPr>
              <a:t>10:11</a:t>
            </a:r>
            <a:r>
              <a:rPr lang="en-US" sz="2200" dirty="0"/>
              <a:t>)</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3113133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Eating the Fruit of the Tongue</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2"/>
            </a:pPr>
            <a:r>
              <a:rPr lang="en-US" sz="2200" dirty="0"/>
              <a:t>By contrast, what blessings are derived from the words of the wise (</a:t>
            </a:r>
            <a:r>
              <a:rPr lang="en-US" sz="2200" b="1" dirty="0">
                <a:solidFill>
                  <a:schemeClr val="accent1"/>
                </a:solidFill>
              </a:rPr>
              <a:t>10:11, 13, 20-21; 11:11; 15:4; 18:20-21</a:t>
            </a:r>
            <a:r>
              <a:rPr lang="en-US" sz="2200" dirty="0"/>
              <a:t>)?</a:t>
            </a:r>
          </a:p>
          <a:p>
            <a:pPr marL="0" indent="0">
              <a:spcBef>
                <a:spcPts val="0"/>
              </a:spcBef>
              <a:buNone/>
            </a:pPr>
            <a:r>
              <a:rPr lang="en-US" sz="2200" b="1" i="1" u="sng" dirty="0">
                <a:solidFill>
                  <a:schemeClr val="accent1"/>
                </a:solidFill>
              </a:rPr>
              <a:t>Wisdom</a:t>
            </a:r>
            <a:r>
              <a:rPr lang="en-US" sz="2200" b="1" i="1" dirty="0">
                <a:solidFill>
                  <a:schemeClr val="accent1"/>
                </a:solidFill>
              </a:rPr>
              <a:t> is found on the lips </a:t>
            </a:r>
            <a:r>
              <a:rPr lang="en-US" sz="2200" i="1" dirty="0">
                <a:solidFill>
                  <a:schemeClr val="accent1"/>
                </a:solidFill>
              </a:rPr>
              <a:t>of him who has understanding, But a rod is for the back of him who is devoid of understanding. </a:t>
            </a:r>
            <a:r>
              <a:rPr lang="en-US" sz="2200" dirty="0"/>
              <a:t>(</a:t>
            </a:r>
            <a:r>
              <a:rPr lang="en-US" sz="2200" b="1" dirty="0">
                <a:solidFill>
                  <a:schemeClr val="accent1"/>
                </a:solidFill>
              </a:rPr>
              <a:t>10:13</a:t>
            </a:r>
            <a:r>
              <a:rPr lang="en-US" sz="2200" dirty="0"/>
              <a:t>)</a:t>
            </a:r>
          </a:p>
          <a:p>
            <a:pPr marL="0" indent="0">
              <a:spcBef>
                <a:spcPts val="0"/>
              </a:spcBef>
              <a:buNone/>
            </a:pPr>
            <a:r>
              <a:rPr lang="en-US" sz="2200" i="1" dirty="0">
                <a:solidFill>
                  <a:schemeClr val="accent1"/>
                </a:solidFill>
              </a:rPr>
              <a:t>The </a:t>
            </a:r>
            <a:r>
              <a:rPr lang="en-US" sz="2200" b="1" i="1" dirty="0">
                <a:solidFill>
                  <a:schemeClr val="accent1"/>
                </a:solidFill>
              </a:rPr>
              <a:t>tongue of the righteous is </a:t>
            </a:r>
            <a:r>
              <a:rPr lang="en-US" sz="2200" b="1" i="1" u="sng" dirty="0">
                <a:solidFill>
                  <a:schemeClr val="accent1"/>
                </a:solidFill>
              </a:rPr>
              <a:t>choice silver</a:t>
            </a:r>
            <a:r>
              <a:rPr lang="en-US" sz="2200" i="1" dirty="0">
                <a:solidFill>
                  <a:schemeClr val="accent1"/>
                </a:solidFill>
              </a:rPr>
              <a:t>; The heart of the wicked is worth little. The </a:t>
            </a:r>
            <a:r>
              <a:rPr lang="en-US" sz="2200" b="1" i="1" dirty="0">
                <a:solidFill>
                  <a:schemeClr val="accent1"/>
                </a:solidFill>
              </a:rPr>
              <a:t>lips of the righteous </a:t>
            </a:r>
            <a:r>
              <a:rPr lang="en-US" sz="2200" b="1" i="1" u="sng" dirty="0">
                <a:solidFill>
                  <a:schemeClr val="accent1"/>
                </a:solidFill>
              </a:rPr>
              <a:t>feed many</a:t>
            </a:r>
            <a:r>
              <a:rPr lang="en-US" sz="2200" i="1" dirty="0">
                <a:solidFill>
                  <a:schemeClr val="accent1"/>
                </a:solidFill>
              </a:rPr>
              <a:t>, But fools die for lack of wisdom. </a:t>
            </a:r>
            <a:r>
              <a:rPr lang="en-US" sz="2200" dirty="0"/>
              <a:t>(</a:t>
            </a:r>
            <a:r>
              <a:rPr lang="en-US" sz="2200" b="1" dirty="0">
                <a:solidFill>
                  <a:schemeClr val="accent1"/>
                </a:solidFill>
              </a:rPr>
              <a:t>10:20-21</a:t>
            </a:r>
            <a:r>
              <a:rPr lang="en-US" sz="2200" dirty="0"/>
              <a:t>)</a:t>
            </a:r>
          </a:p>
          <a:p>
            <a:pPr marL="0" indent="0">
              <a:spcBef>
                <a:spcPts val="0"/>
              </a:spcBef>
              <a:buNone/>
            </a:pPr>
            <a:r>
              <a:rPr lang="en-US" sz="2200" b="1" i="1" dirty="0">
                <a:solidFill>
                  <a:schemeClr val="accent1"/>
                </a:solidFill>
              </a:rPr>
              <a:t>By the blessing of the upright the </a:t>
            </a:r>
            <a:r>
              <a:rPr lang="en-US" sz="2200" b="1" i="1" u="sng" dirty="0">
                <a:solidFill>
                  <a:schemeClr val="accent1"/>
                </a:solidFill>
              </a:rPr>
              <a:t>city is exalted</a:t>
            </a:r>
            <a:r>
              <a:rPr lang="en-US" sz="2200" i="1" dirty="0">
                <a:solidFill>
                  <a:schemeClr val="accent1"/>
                </a:solidFill>
              </a:rPr>
              <a:t>, But it is overthrown by the mouth of the wicked. </a:t>
            </a:r>
            <a:r>
              <a:rPr lang="en-US" sz="2200" dirty="0"/>
              <a:t>(</a:t>
            </a:r>
            <a:r>
              <a:rPr lang="en-US" sz="2200" b="1" dirty="0">
                <a:solidFill>
                  <a:schemeClr val="accent1"/>
                </a:solidFill>
              </a:rPr>
              <a:t>11:11</a:t>
            </a:r>
            <a:r>
              <a:rPr lang="en-US" sz="2200" dirty="0"/>
              <a:t>)</a:t>
            </a:r>
          </a:p>
          <a:p>
            <a:pPr marL="0" indent="0">
              <a:spcBef>
                <a:spcPts val="0"/>
              </a:spcBef>
              <a:buNone/>
            </a:pPr>
            <a:r>
              <a:rPr lang="en-US" sz="2200" i="1" dirty="0">
                <a:solidFill>
                  <a:schemeClr val="accent1"/>
                </a:solidFill>
              </a:rPr>
              <a:t>A </a:t>
            </a:r>
            <a:r>
              <a:rPr lang="en-US" sz="2200" b="1" i="1" dirty="0">
                <a:solidFill>
                  <a:schemeClr val="accent1"/>
                </a:solidFill>
              </a:rPr>
              <a:t>wholesome tongue is a </a:t>
            </a:r>
            <a:r>
              <a:rPr lang="en-US" sz="2200" b="1" i="1" u="sng" dirty="0">
                <a:solidFill>
                  <a:schemeClr val="accent1"/>
                </a:solidFill>
              </a:rPr>
              <a:t>tree of life</a:t>
            </a:r>
            <a:r>
              <a:rPr lang="en-US" sz="2200" i="1" dirty="0">
                <a:solidFill>
                  <a:schemeClr val="accent1"/>
                </a:solidFill>
              </a:rPr>
              <a:t>, But perverseness in it breaks the spirit. </a:t>
            </a:r>
            <a:r>
              <a:rPr lang="en-US" sz="2200" dirty="0"/>
              <a:t>(</a:t>
            </a:r>
            <a:r>
              <a:rPr lang="en-US" sz="2200" b="1" dirty="0">
                <a:solidFill>
                  <a:schemeClr val="accent1"/>
                </a:solidFill>
              </a:rPr>
              <a:t>15:4</a:t>
            </a:r>
            <a:r>
              <a:rPr lang="en-US" sz="2200" dirty="0"/>
              <a:t>)</a:t>
            </a:r>
          </a:p>
          <a:p>
            <a:pPr>
              <a:spcBef>
                <a:spcPts val="0"/>
              </a:spcBef>
            </a:pPr>
            <a:r>
              <a:rPr lang="en-US" altLang="en-US" sz="2200" dirty="0">
                <a:solidFill>
                  <a:schemeClr val="tx1">
                    <a:lumMod val="75000"/>
                    <a:lumOff val="25000"/>
                  </a:schemeClr>
                </a:solidFill>
              </a:rPr>
              <a:t>If developed, we can help ourselves, others, even the whole city!</a:t>
            </a:r>
          </a:p>
        </p:txBody>
      </p:sp>
    </p:spTree>
    <p:extLst>
      <p:ext uri="{BB962C8B-B14F-4D97-AF65-F5344CB8AC3E}">
        <p14:creationId xmlns:p14="http://schemas.microsoft.com/office/powerpoint/2010/main" val="1025609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Tools of Division</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3"/>
            </a:pPr>
            <a:r>
              <a:rPr lang="en-US" sz="2200" dirty="0"/>
              <a:t>What “tools” does a fool use to cause strife and division (</a:t>
            </a:r>
            <a:r>
              <a:rPr lang="en-US" sz="2200" b="1" dirty="0">
                <a:solidFill>
                  <a:schemeClr val="accent1"/>
                </a:solidFill>
              </a:rPr>
              <a:t>10:10-14, 18-21; 11:9; 16:28-30; 20:19; 22:10; 29:5, 8-9</a:t>
            </a:r>
            <a:r>
              <a:rPr lang="en-US" sz="2200" dirty="0"/>
              <a:t>)?</a:t>
            </a:r>
          </a:p>
          <a:p>
            <a:pPr marL="0" indent="0">
              <a:spcBef>
                <a:spcPts val="300"/>
              </a:spcBef>
              <a:buNone/>
            </a:pPr>
            <a:r>
              <a:rPr lang="en-US" sz="2200" i="1" dirty="0">
                <a:solidFill>
                  <a:schemeClr val="accent1"/>
                </a:solidFill>
              </a:rPr>
              <a:t>Whoever hides hatred has</a:t>
            </a:r>
            <a:r>
              <a:rPr lang="en-US" sz="2200" b="1" i="1" dirty="0">
                <a:solidFill>
                  <a:schemeClr val="accent1"/>
                </a:solidFill>
              </a:rPr>
              <a:t> </a:t>
            </a:r>
            <a:r>
              <a:rPr lang="en-US" sz="2200" b="1" i="1" u="sng" dirty="0">
                <a:solidFill>
                  <a:schemeClr val="accent1"/>
                </a:solidFill>
              </a:rPr>
              <a:t>lying</a:t>
            </a:r>
            <a:r>
              <a:rPr lang="en-US" sz="2200" b="1" i="1" dirty="0">
                <a:solidFill>
                  <a:schemeClr val="accent1"/>
                </a:solidFill>
              </a:rPr>
              <a:t> lips</a:t>
            </a:r>
            <a:r>
              <a:rPr lang="en-US" sz="2200" i="1" dirty="0">
                <a:solidFill>
                  <a:schemeClr val="accent1"/>
                </a:solidFill>
              </a:rPr>
              <a:t>, And whoever </a:t>
            </a:r>
            <a:r>
              <a:rPr lang="en-US" sz="2200" b="1" i="1" dirty="0">
                <a:solidFill>
                  <a:schemeClr val="accent1"/>
                </a:solidFill>
              </a:rPr>
              <a:t>spreads </a:t>
            </a:r>
            <a:r>
              <a:rPr lang="en-US" sz="2200" b="1" i="1" u="sng" dirty="0">
                <a:solidFill>
                  <a:schemeClr val="accent1"/>
                </a:solidFill>
              </a:rPr>
              <a:t>slander</a:t>
            </a:r>
            <a:r>
              <a:rPr lang="en-US" sz="2200" b="1" i="1" dirty="0">
                <a:solidFill>
                  <a:schemeClr val="accent1"/>
                </a:solidFill>
              </a:rPr>
              <a:t> </a:t>
            </a:r>
            <a:r>
              <a:rPr lang="en-US" sz="2200" i="1" dirty="0">
                <a:solidFill>
                  <a:schemeClr val="accent1"/>
                </a:solidFill>
              </a:rPr>
              <a:t>is a fool. In the </a:t>
            </a:r>
            <a:r>
              <a:rPr lang="en-US" sz="2200" b="1" i="1" dirty="0">
                <a:solidFill>
                  <a:schemeClr val="accent1"/>
                </a:solidFill>
              </a:rPr>
              <a:t>multitude of words </a:t>
            </a:r>
            <a:r>
              <a:rPr lang="en-US" sz="2200" i="1" dirty="0">
                <a:solidFill>
                  <a:schemeClr val="accent1"/>
                </a:solidFill>
              </a:rPr>
              <a:t>sin is not lacking, But he who restrains his lips is wise. The tongue of the righteous is choice silver; The heart of the wicked is worth little.  The lips of the righteous feed many, But fools die for </a:t>
            </a:r>
            <a:r>
              <a:rPr lang="en-US" sz="2200" b="1" i="1" dirty="0">
                <a:solidFill>
                  <a:schemeClr val="accent1"/>
                </a:solidFill>
              </a:rPr>
              <a:t>lack of wisdom</a:t>
            </a:r>
            <a:r>
              <a:rPr lang="en-US" sz="2200" i="1" dirty="0">
                <a:solidFill>
                  <a:schemeClr val="accent1"/>
                </a:solidFill>
              </a:rPr>
              <a:t>. </a:t>
            </a:r>
            <a:r>
              <a:rPr lang="en-US" sz="2200" dirty="0"/>
              <a:t>(</a:t>
            </a:r>
            <a:r>
              <a:rPr lang="en-US" sz="2200" b="1" dirty="0">
                <a:solidFill>
                  <a:schemeClr val="accent1"/>
                </a:solidFill>
              </a:rPr>
              <a:t>10:18-21</a:t>
            </a:r>
            <a:r>
              <a:rPr lang="en-US" sz="2200" dirty="0"/>
              <a:t>)</a:t>
            </a:r>
          </a:p>
          <a:p>
            <a:pPr>
              <a:spcBef>
                <a:spcPts val="300"/>
              </a:spcBef>
            </a:pPr>
            <a:r>
              <a:rPr lang="en-US" sz="2200" dirty="0">
                <a:solidFill>
                  <a:schemeClr val="tx1">
                    <a:lumMod val="75000"/>
                    <a:lumOff val="25000"/>
                  </a:schemeClr>
                </a:solidFill>
              </a:rPr>
              <a:t>They use </a:t>
            </a:r>
            <a:r>
              <a:rPr lang="en-US" sz="2200" b="1" i="1" dirty="0">
                <a:solidFill>
                  <a:schemeClr val="tx1">
                    <a:lumMod val="75000"/>
                    <a:lumOff val="25000"/>
                  </a:schemeClr>
                </a:solidFill>
              </a:rPr>
              <a:t>lying</a:t>
            </a:r>
            <a:r>
              <a:rPr lang="en-US" sz="2200" dirty="0">
                <a:solidFill>
                  <a:schemeClr val="tx1">
                    <a:lumMod val="75000"/>
                    <a:lumOff val="25000"/>
                  </a:schemeClr>
                </a:solidFill>
              </a:rPr>
              <a:t>, </a:t>
            </a:r>
            <a:r>
              <a:rPr lang="en-US" sz="2200" b="1" i="1" dirty="0">
                <a:solidFill>
                  <a:schemeClr val="tx1">
                    <a:lumMod val="75000"/>
                    <a:lumOff val="25000"/>
                  </a:schemeClr>
                </a:solidFill>
              </a:rPr>
              <a:t>slander</a:t>
            </a:r>
            <a:r>
              <a:rPr lang="en-US" sz="2200" dirty="0">
                <a:solidFill>
                  <a:schemeClr val="tx1">
                    <a:lumMod val="75000"/>
                    <a:lumOff val="25000"/>
                  </a:schemeClr>
                </a:solidFill>
              </a:rPr>
              <a:t>, and speak pure </a:t>
            </a:r>
            <a:r>
              <a:rPr lang="en-US" sz="2200" b="1" i="1" dirty="0">
                <a:solidFill>
                  <a:schemeClr val="tx1">
                    <a:lumMod val="75000"/>
                    <a:lumOff val="25000"/>
                  </a:schemeClr>
                </a:solidFill>
              </a:rPr>
              <a:t>foolishness</a:t>
            </a:r>
            <a:r>
              <a:rPr lang="en-US" sz="2200" dirty="0">
                <a:solidFill>
                  <a:schemeClr val="tx1">
                    <a:lumMod val="75000"/>
                    <a:lumOff val="25000"/>
                  </a:schemeClr>
                </a:solidFill>
              </a:rPr>
              <a:t> – in a </a:t>
            </a:r>
            <a:r>
              <a:rPr lang="en-US" sz="2200" i="1" dirty="0">
                <a:solidFill>
                  <a:schemeClr val="accent1"/>
                </a:solidFill>
              </a:rPr>
              <a:t>“multitude of words”</a:t>
            </a:r>
            <a:r>
              <a:rPr lang="en-US" sz="2200" i="1" dirty="0">
                <a:solidFill>
                  <a:schemeClr val="tx1">
                    <a:lumMod val="75000"/>
                    <a:lumOff val="25000"/>
                  </a:schemeClr>
                </a:solidFill>
              </a:rPr>
              <a:t>.</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3291169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Tools of Division</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3"/>
            </a:pPr>
            <a:r>
              <a:rPr lang="en-US" sz="2200" dirty="0"/>
              <a:t>What “tools” does a fool use to cause strife and division (</a:t>
            </a:r>
            <a:r>
              <a:rPr lang="en-US" sz="2200" b="1" dirty="0">
                <a:solidFill>
                  <a:schemeClr val="accent1"/>
                </a:solidFill>
              </a:rPr>
              <a:t>10:10-14, 18-21; 11:9; 16:28-30; 20:19; 22:10; 29:5, 8-9</a:t>
            </a:r>
            <a:r>
              <a:rPr lang="en-US" sz="2200" dirty="0"/>
              <a:t>)?</a:t>
            </a:r>
          </a:p>
          <a:p>
            <a:pPr marL="0" indent="0">
              <a:spcBef>
                <a:spcPts val="300"/>
              </a:spcBef>
              <a:buNone/>
            </a:pPr>
            <a:r>
              <a:rPr lang="en-US" sz="2200" i="1" dirty="0">
                <a:solidFill>
                  <a:schemeClr val="accent1"/>
                </a:solidFill>
              </a:rPr>
              <a:t>The </a:t>
            </a:r>
            <a:r>
              <a:rPr lang="en-US" sz="2200" b="1" i="1" u="sng" dirty="0">
                <a:solidFill>
                  <a:schemeClr val="accent1"/>
                </a:solidFill>
              </a:rPr>
              <a:t>hypocrite</a:t>
            </a:r>
            <a:r>
              <a:rPr lang="en-US" sz="2200" b="1" i="1" dirty="0">
                <a:solidFill>
                  <a:schemeClr val="accent1"/>
                </a:solidFill>
              </a:rPr>
              <a:t> with his mouth destroys his neighbor</a:t>
            </a:r>
            <a:r>
              <a:rPr lang="en-US" sz="2200" i="1" dirty="0">
                <a:solidFill>
                  <a:schemeClr val="accent1"/>
                </a:solidFill>
              </a:rPr>
              <a:t>, But through knowledge the righteous will be delivered. </a:t>
            </a:r>
            <a:r>
              <a:rPr lang="en-US" sz="2200" dirty="0"/>
              <a:t>(</a:t>
            </a:r>
            <a:r>
              <a:rPr lang="en-US" sz="2200" b="1" dirty="0">
                <a:solidFill>
                  <a:schemeClr val="accent1"/>
                </a:solidFill>
              </a:rPr>
              <a:t>11:9</a:t>
            </a:r>
            <a:r>
              <a:rPr lang="en-US" sz="2200" dirty="0"/>
              <a:t>)</a:t>
            </a:r>
          </a:p>
          <a:p>
            <a:pPr>
              <a:spcBef>
                <a:spcPts val="300"/>
              </a:spcBef>
            </a:pPr>
            <a:r>
              <a:rPr lang="en-US" altLang="en-US" sz="2200" b="1" i="1" dirty="0">
                <a:solidFill>
                  <a:schemeClr val="tx1">
                    <a:lumMod val="75000"/>
                    <a:lumOff val="25000"/>
                  </a:schemeClr>
                </a:solidFill>
              </a:rPr>
              <a:t>Hypocrisy</a:t>
            </a:r>
            <a:r>
              <a:rPr lang="en-US" altLang="en-US" sz="2200" dirty="0">
                <a:solidFill>
                  <a:schemeClr val="tx1">
                    <a:lumMod val="75000"/>
                    <a:lumOff val="25000"/>
                  </a:schemeClr>
                </a:solidFill>
              </a:rPr>
              <a:t> – Exhibits one standard for himself and one for everyone else.</a:t>
            </a:r>
          </a:p>
          <a:p>
            <a:pPr marL="0" indent="0">
              <a:spcBef>
                <a:spcPts val="300"/>
              </a:spcBef>
              <a:buNone/>
            </a:pPr>
            <a:r>
              <a:rPr lang="en-US" sz="2200" i="1" dirty="0">
                <a:solidFill>
                  <a:schemeClr val="accent1"/>
                </a:solidFill>
              </a:rPr>
              <a:t>A man who </a:t>
            </a:r>
            <a:r>
              <a:rPr lang="en-US" sz="2200" b="1" i="1" u="sng" dirty="0">
                <a:solidFill>
                  <a:schemeClr val="accent1"/>
                </a:solidFill>
              </a:rPr>
              <a:t>flatters</a:t>
            </a:r>
            <a:r>
              <a:rPr lang="en-US" sz="2200" b="1" i="1" dirty="0">
                <a:solidFill>
                  <a:schemeClr val="accent1"/>
                </a:solidFill>
              </a:rPr>
              <a:t> his neighbor Spreads a net for his feet</a:t>
            </a:r>
            <a:r>
              <a:rPr lang="en-US" sz="2200" i="1" dirty="0">
                <a:solidFill>
                  <a:schemeClr val="accent1"/>
                </a:solidFill>
              </a:rPr>
              <a:t>. </a:t>
            </a:r>
            <a:r>
              <a:rPr lang="en-US" sz="2200" dirty="0"/>
              <a:t>(</a:t>
            </a:r>
            <a:r>
              <a:rPr lang="en-US" sz="2200" b="1" dirty="0">
                <a:solidFill>
                  <a:schemeClr val="accent1"/>
                </a:solidFill>
              </a:rPr>
              <a:t>29:5</a:t>
            </a:r>
            <a:r>
              <a:rPr lang="en-US" sz="2200" dirty="0"/>
              <a:t>)</a:t>
            </a:r>
          </a:p>
          <a:p>
            <a:pPr marL="0" indent="0">
              <a:spcBef>
                <a:spcPts val="300"/>
              </a:spcBef>
              <a:buNone/>
            </a:pPr>
            <a:r>
              <a:rPr lang="en-US" sz="2200" i="1" dirty="0">
                <a:solidFill>
                  <a:schemeClr val="accent1"/>
                </a:solidFill>
              </a:rPr>
              <a:t>He who goes about as </a:t>
            </a:r>
            <a:r>
              <a:rPr lang="en-US" sz="2200" b="1" i="1" dirty="0">
                <a:solidFill>
                  <a:schemeClr val="accent1"/>
                </a:solidFill>
              </a:rPr>
              <a:t>a talebearer </a:t>
            </a:r>
            <a:r>
              <a:rPr lang="en-US" sz="2200" b="1" i="1" u="sng" dirty="0">
                <a:solidFill>
                  <a:schemeClr val="accent1"/>
                </a:solidFill>
              </a:rPr>
              <a:t>reveals secrets</a:t>
            </a:r>
            <a:r>
              <a:rPr lang="en-US" sz="2200" i="1" dirty="0">
                <a:solidFill>
                  <a:schemeClr val="accent1"/>
                </a:solidFill>
              </a:rPr>
              <a:t>; Therefore </a:t>
            </a:r>
            <a:r>
              <a:rPr lang="en-US" sz="2200" b="1" i="1" dirty="0">
                <a:solidFill>
                  <a:schemeClr val="accent1"/>
                </a:solidFill>
              </a:rPr>
              <a:t>do not associate with one who </a:t>
            </a:r>
            <a:r>
              <a:rPr lang="en-US" sz="2200" b="1" i="1" u="sng" dirty="0">
                <a:solidFill>
                  <a:schemeClr val="accent1"/>
                </a:solidFill>
              </a:rPr>
              <a:t>flatters</a:t>
            </a:r>
            <a:r>
              <a:rPr lang="en-US" sz="2200" b="1" i="1" dirty="0">
                <a:solidFill>
                  <a:schemeClr val="accent1"/>
                </a:solidFill>
              </a:rPr>
              <a:t> with his lips</a:t>
            </a:r>
            <a:r>
              <a:rPr lang="en-US" sz="2200" i="1" dirty="0">
                <a:solidFill>
                  <a:schemeClr val="accent1"/>
                </a:solidFill>
              </a:rPr>
              <a:t>. </a:t>
            </a:r>
            <a:r>
              <a:rPr lang="en-US" sz="2200" dirty="0"/>
              <a:t>(</a:t>
            </a:r>
            <a:r>
              <a:rPr lang="en-US" sz="2200" b="1" dirty="0">
                <a:solidFill>
                  <a:schemeClr val="accent1"/>
                </a:solidFill>
              </a:rPr>
              <a:t>20:19</a:t>
            </a:r>
            <a:r>
              <a:rPr lang="en-US" sz="2200" dirty="0"/>
              <a:t>)</a:t>
            </a:r>
          </a:p>
          <a:p>
            <a:pPr>
              <a:spcBef>
                <a:spcPts val="300"/>
              </a:spcBef>
            </a:pPr>
            <a:r>
              <a:rPr lang="en-US" altLang="en-US" sz="2200" b="1" i="1" dirty="0">
                <a:solidFill>
                  <a:schemeClr val="tx1">
                    <a:lumMod val="75000"/>
                    <a:lumOff val="25000"/>
                  </a:schemeClr>
                </a:solidFill>
              </a:rPr>
              <a:t>Flattery</a:t>
            </a:r>
            <a:r>
              <a:rPr lang="en-US" altLang="en-US" sz="2200" dirty="0">
                <a:solidFill>
                  <a:schemeClr val="tx1">
                    <a:lumMod val="75000"/>
                    <a:lumOff val="25000"/>
                  </a:schemeClr>
                </a:solidFill>
              </a:rPr>
              <a:t> is used to butter you up, open you up, and pry you for secrets.</a:t>
            </a:r>
          </a:p>
        </p:txBody>
      </p:sp>
    </p:spTree>
    <p:extLst>
      <p:ext uri="{BB962C8B-B14F-4D97-AF65-F5344CB8AC3E}">
        <p14:creationId xmlns:p14="http://schemas.microsoft.com/office/powerpoint/2010/main" val="1490859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Tools of Division</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3"/>
            </a:pPr>
            <a:r>
              <a:rPr lang="en-US" sz="2200" dirty="0"/>
              <a:t>What “tools” does a fool use to cause strife and division (</a:t>
            </a:r>
            <a:r>
              <a:rPr lang="en-US" sz="2200" b="1" dirty="0">
                <a:solidFill>
                  <a:schemeClr val="accent1"/>
                </a:solidFill>
              </a:rPr>
              <a:t>10:10-14, 18-21; 11:9; 16:28-30; 20:19; 22:10; 29:5, 8-9</a:t>
            </a:r>
            <a:r>
              <a:rPr lang="en-US" sz="2200" dirty="0"/>
              <a:t>)?</a:t>
            </a:r>
          </a:p>
          <a:p>
            <a:pPr marL="0" indent="0">
              <a:spcBef>
                <a:spcPts val="300"/>
              </a:spcBef>
              <a:buNone/>
            </a:pPr>
            <a:r>
              <a:rPr lang="en-US" sz="2200" b="1" i="1" dirty="0">
                <a:solidFill>
                  <a:schemeClr val="accent1"/>
                </a:solidFill>
              </a:rPr>
              <a:t>Cast out the </a:t>
            </a:r>
            <a:r>
              <a:rPr lang="en-US" sz="2200" b="1" i="1" u="sng" dirty="0">
                <a:solidFill>
                  <a:schemeClr val="accent1"/>
                </a:solidFill>
              </a:rPr>
              <a:t>scoffer</a:t>
            </a:r>
            <a:r>
              <a:rPr lang="en-US" sz="2200" i="1" dirty="0">
                <a:solidFill>
                  <a:schemeClr val="accent1"/>
                </a:solidFill>
              </a:rPr>
              <a:t>, and contention will leave; Yes, strife and reproach will cease. </a:t>
            </a:r>
            <a:r>
              <a:rPr lang="en-US" sz="2200" dirty="0"/>
              <a:t>(</a:t>
            </a:r>
            <a:r>
              <a:rPr lang="en-US" sz="2200" b="1" dirty="0">
                <a:solidFill>
                  <a:schemeClr val="accent1"/>
                </a:solidFill>
              </a:rPr>
              <a:t>22:10</a:t>
            </a:r>
            <a:r>
              <a:rPr lang="en-US" sz="2200" dirty="0"/>
              <a:t>)</a:t>
            </a:r>
          </a:p>
          <a:p>
            <a:pPr marL="0" indent="0">
              <a:spcBef>
                <a:spcPts val="300"/>
              </a:spcBef>
              <a:buNone/>
            </a:pPr>
            <a:r>
              <a:rPr lang="en-US" sz="2200" b="1" i="1" u="sng" dirty="0">
                <a:solidFill>
                  <a:schemeClr val="accent1"/>
                </a:solidFill>
              </a:rPr>
              <a:t>Scoffers</a:t>
            </a:r>
            <a:r>
              <a:rPr lang="en-US" sz="2200" b="1" i="1" dirty="0">
                <a:solidFill>
                  <a:schemeClr val="accent1"/>
                </a:solidFill>
              </a:rPr>
              <a:t> set a city aflame</a:t>
            </a:r>
            <a:r>
              <a:rPr lang="en-US" sz="2200" i="1" dirty="0">
                <a:solidFill>
                  <a:schemeClr val="accent1"/>
                </a:solidFill>
              </a:rPr>
              <a:t>, But wise men turn away wrath. If a wise man </a:t>
            </a:r>
            <a:r>
              <a:rPr lang="en-US" sz="2200" b="1" i="1" dirty="0">
                <a:solidFill>
                  <a:schemeClr val="accent1"/>
                </a:solidFill>
              </a:rPr>
              <a:t>contends with a foolish man, Whether the fool </a:t>
            </a:r>
            <a:r>
              <a:rPr lang="en-US" sz="2200" b="1" i="1" u="sng" dirty="0">
                <a:solidFill>
                  <a:schemeClr val="accent1"/>
                </a:solidFill>
              </a:rPr>
              <a:t>rages or laughs</a:t>
            </a:r>
            <a:r>
              <a:rPr lang="en-US" sz="2200" b="1" i="1" dirty="0">
                <a:solidFill>
                  <a:schemeClr val="accent1"/>
                </a:solidFill>
              </a:rPr>
              <a:t>, there is no peace</a:t>
            </a:r>
            <a:r>
              <a:rPr lang="en-US" sz="2200" i="1" dirty="0">
                <a:solidFill>
                  <a:schemeClr val="accent1"/>
                </a:solidFill>
              </a:rPr>
              <a:t>. </a:t>
            </a:r>
            <a:r>
              <a:rPr lang="en-US" sz="2200" dirty="0"/>
              <a:t>(</a:t>
            </a:r>
            <a:r>
              <a:rPr lang="en-US" sz="2200" b="1" dirty="0">
                <a:solidFill>
                  <a:schemeClr val="accent1"/>
                </a:solidFill>
              </a:rPr>
              <a:t>29:8-9</a:t>
            </a:r>
            <a:r>
              <a:rPr lang="en-US" sz="2200" dirty="0"/>
              <a:t>)</a:t>
            </a:r>
          </a:p>
          <a:p>
            <a:pPr>
              <a:spcBef>
                <a:spcPts val="300"/>
              </a:spcBef>
            </a:pPr>
            <a:r>
              <a:rPr lang="en-US" altLang="en-US" sz="2200" b="1" i="1" dirty="0">
                <a:solidFill>
                  <a:schemeClr val="tx1">
                    <a:lumMod val="75000"/>
                    <a:lumOff val="25000"/>
                  </a:schemeClr>
                </a:solidFill>
              </a:rPr>
              <a:t>Scoffing</a:t>
            </a:r>
            <a:r>
              <a:rPr lang="en-US" altLang="en-US" sz="2200" dirty="0">
                <a:solidFill>
                  <a:schemeClr val="tx1">
                    <a:lumMod val="75000"/>
                    <a:lumOff val="25000"/>
                  </a:schemeClr>
                </a:solidFill>
              </a:rPr>
              <a:t>, derision, making fun of something can create a “mob mentality” drawing you into rejecting wisdom, if not just feeling embarrassed to stand.</a:t>
            </a:r>
          </a:p>
          <a:p>
            <a:pPr>
              <a:spcBef>
                <a:spcPts val="300"/>
              </a:spcBef>
            </a:pPr>
            <a:r>
              <a:rPr lang="en-US" altLang="en-US" sz="2200" dirty="0">
                <a:solidFill>
                  <a:schemeClr val="tx1">
                    <a:lumMod val="75000"/>
                    <a:lumOff val="25000"/>
                  </a:schemeClr>
                </a:solidFill>
              </a:rPr>
              <a:t>Easy to complain.  How about a solution?</a:t>
            </a:r>
          </a:p>
          <a:p>
            <a:pPr>
              <a:spcBef>
                <a:spcPts val="300"/>
              </a:spcBef>
            </a:pPr>
            <a:r>
              <a:rPr lang="en-US" sz="2200" dirty="0">
                <a:solidFill>
                  <a:schemeClr val="tx1">
                    <a:lumMod val="75000"/>
                    <a:lumOff val="25000"/>
                  </a:schemeClr>
                </a:solidFill>
              </a:rPr>
              <a:t>Scoffers’ lack of shame enables them to manipulate through your shyness.</a:t>
            </a:r>
            <a:endParaRPr lang="en-US" sz="2200" dirty="0">
              <a:solidFill>
                <a:schemeClr val="accent1"/>
              </a:solidFill>
            </a:endParaRPr>
          </a:p>
        </p:txBody>
      </p:sp>
    </p:spTree>
    <p:extLst>
      <p:ext uri="{BB962C8B-B14F-4D97-AF65-F5344CB8AC3E}">
        <p14:creationId xmlns:p14="http://schemas.microsoft.com/office/powerpoint/2010/main" val="4276303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Tools of Division</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3"/>
            </a:pPr>
            <a:r>
              <a:rPr lang="en-US" sz="2200" dirty="0"/>
              <a:t>What “tools” does a fool use to cause strife and division (</a:t>
            </a:r>
            <a:r>
              <a:rPr lang="en-US" sz="2200" b="1" dirty="0">
                <a:solidFill>
                  <a:schemeClr val="accent1"/>
                </a:solidFill>
              </a:rPr>
              <a:t>10:10-14, 18-21; 11:9; 16:28-30; 20:19; 22:10; 29:5, 8-9</a:t>
            </a:r>
            <a:r>
              <a:rPr lang="en-US" sz="2200" dirty="0"/>
              <a:t>)?</a:t>
            </a:r>
          </a:p>
          <a:p>
            <a:pPr marL="0" lvl="0" indent="0">
              <a:spcBef>
                <a:spcPts val="300"/>
              </a:spcBef>
              <a:buNone/>
            </a:pPr>
            <a:r>
              <a:rPr lang="en-US" sz="2200" i="1" dirty="0">
                <a:solidFill>
                  <a:schemeClr val="accent1"/>
                </a:solidFill>
              </a:rPr>
              <a:t>He who </a:t>
            </a:r>
            <a:r>
              <a:rPr lang="en-US" sz="2200" b="1" i="1" dirty="0">
                <a:solidFill>
                  <a:schemeClr val="accent1"/>
                </a:solidFill>
              </a:rPr>
              <a:t>winks with the eye causes trouble</a:t>
            </a:r>
            <a:r>
              <a:rPr lang="en-US" sz="2200" i="1" dirty="0">
                <a:solidFill>
                  <a:schemeClr val="accent1"/>
                </a:solidFill>
              </a:rPr>
              <a:t>, But a prating fool will fall. </a:t>
            </a:r>
            <a:r>
              <a:rPr lang="en-US" sz="2200" dirty="0"/>
              <a:t>(</a:t>
            </a:r>
            <a:r>
              <a:rPr lang="en-US" sz="2200" b="1" dirty="0">
                <a:solidFill>
                  <a:schemeClr val="accent1"/>
                </a:solidFill>
              </a:rPr>
              <a:t>10:10</a:t>
            </a:r>
            <a:r>
              <a:rPr lang="en-US" sz="2200" dirty="0"/>
              <a:t>)</a:t>
            </a:r>
          </a:p>
          <a:p>
            <a:pPr marL="0" indent="0">
              <a:spcBef>
                <a:spcPts val="300"/>
              </a:spcBef>
              <a:buNone/>
            </a:pPr>
            <a:r>
              <a:rPr lang="en-US" sz="2200" i="1" dirty="0">
                <a:solidFill>
                  <a:schemeClr val="accent1"/>
                </a:solidFill>
              </a:rPr>
              <a:t>A </a:t>
            </a:r>
            <a:r>
              <a:rPr lang="en-US" sz="2200" b="1" i="1" dirty="0">
                <a:solidFill>
                  <a:schemeClr val="accent1"/>
                </a:solidFill>
              </a:rPr>
              <a:t>perverse</a:t>
            </a:r>
            <a:r>
              <a:rPr lang="en-US" sz="2200" i="1" dirty="0">
                <a:solidFill>
                  <a:schemeClr val="accent1"/>
                </a:solidFill>
              </a:rPr>
              <a:t> man </a:t>
            </a:r>
            <a:r>
              <a:rPr lang="en-US" sz="2200" b="1" i="1" dirty="0">
                <a:solidFill>
                  <a:schemeClr val="accent1"/>
                </a:solidFill>
              </a:rPr>
              <a:t>sows strife</a:t>
            </a:r>
            <a:r>
              <a:rPr lang="en-US" sz="2200" i="1" dirty="0">
                <a:solidFill>
                  <a:schemeClr val="accent1"/>
                </a:solidFill>
              </a:rPr>
              <a:t>, And a </a:t>
            </a:r>
            <a:r>
              <a:rPr lang="en-US" sz="2200" b="1" i="1" dirty="0">
                <a:solidFill>
                  <a:schemeClr val="accent1"/>
                </a:solidFill>
              </a:rPr>
              <a:t>whisperer separates </a:t>
            </a:r>
            <a:r>
              <a:rPr lang="en-US" sz="2200" i="1" dirty="0">
                <a:solidFill>
                  <a:schemeClr val="accent1"/>
                </a:solidFill>
              </a:rPr>
              <a:t>the best of friends.  A violent man entices his neighbor, And leads him in a way that is not good.  He </a:t>
            </a:r>
            <a:r>
              <a:rPr lang="en-US" sz="2200" b="1" i="1" dirty="0">
                <a:solidFill>
                  <a:schemeClr val="accent1"/>
                </a:solidFill>
              </a:rPr>
              <a:t>winks his eye </a:t>
            </a:r>
            <a:r>
              <a:rPr lang="en-US" sz="2200" i="1" dirty="0">
                <a:solidFill>
                  <a:schemeClr val="accent1"/>
                </a:solidFill>
              </a:rPr>
              <a:t>to devise perverse things; He </a:t>
            </a:r>
            <a:r>
              <a:rPr lang="en-US" sz="2200" b="1" i="1" dirty="0" err="1">
                <a:solidFill>
                  <a:schemeClr val="accent1"/>
                </a:solidFill>
              </a:rPr>
              <a:t>purses</a:t>
            </a:r>
            <a:r>
              <a:rPr lang="en-US" sz="2200" b="1" i="1" dirty="0">
                <a:solidFill>
                  <a:schemeClr val="accent1"/>
                </a:solidFill>
              </a:rPr>
              <a:t> his lips </a:t>
            </a:r>
            <a:r>
              <a:rPr lang="en-US" sz="2200" i="1" dirty="0">
                <a:solidFill>
                  <a:schemeClr val="accent1"/>
                </a:solidFill>
              </a:rPr>
              <a:t>and brings about evil. </a:t>
            </a:r>
            <a:r>
              <a:rPr lang="en-US" sz="2200" dirty="0"/>
              <a:t>(</a:t>
            </a:r>
            <a:r>
              <a:rPr lang="en-US" sz="2200" b="1" dirty="0">
                <a:solidFill>
                  <a:schemeClr val="accent1"/>
                </a:solidFill>
              </a:rPr>
              <a:t>16:28-30</a:t>
            </a:r>
            <a:r>
              <a:rPr lang="en-US" sz="2200" dirty="0"/>
              <a:t>)</a:t>
            </a:r>
          </a:p>
          <a:p>
            <a:pPr>
              <a:spcBef>
                <a:spcPts val="300"/>
              </a:spcBef>
            </a:pPr>
            <a:r>
              <a:rPr lang="en-US" altLang="en-US" sz="2200" dirty="0">
                <a:solidFill>
                  <a:schemeClr val="tx1">
                    <a:lumMod val="75000"/>
                    <a:lumOff val="25000"/>
                  </a:schemeClr>
                </a:solidFill>
              </a:rPr>
              <a:t>Even subtle facial expressions and gestures can be used to communicate scoffing, generate division.  Be careful!  Be aware!</a:t>
            </a:r>
          </a:p>
          <a:p>
            <a:pPr>
              <a:spcBef>
                <a:spcPts val="300"/>
              </a:spcBef>
            </a:pPr>
            <a:r>
              <a:rPr lang="en-US" altLang="en-US" sz="2200" dirty="0">
                <a:solidFill>
                  <a:schemeClr val="tx1">
                    <a:lumMod val="75000"/>
                    <a:lumOff val="25000"/>
                  </a:schemeClr>
                </a:solidFill>
              </a:rPr>
              <a:t>Trust your parents and teachers who through experience see what you yet cannot.</a:t>
            </a:r>
          </a:p>
        </p:txBody>
      </p:sp>
    </p:spTree>
    <p:extLst>
      <p:ext uri="{BB962C8B-B14F-4D97-AF65-F5344CB8AC3E}">
        <p14:creationId xmlns:p14="http://schemas.microsoft.com/office/powerpoint/2010/main" val="2036001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Motivation of the Divisive</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4"/>
            </a:pPr>
            <a:r>
              <a:rPr lang="en-US" sz="2200" dirty="0"/>
              <a:t>What motivates a divisive person (</a:t>
            </a:r>
            <a:r>
              <a:rPr lang="en-US" sz="2200" b="1" dirty="0">
                <a:solidFill>
                  <a:schemeClr val="accent1"/>
                </a:solidFill>
              </a:rPr>
              <a:t>10:12; 11:12; 17:11, 19; 21:24; 26:23-25, 28</a:t>
            </a:r>
            <a:r>
              <a:rPr lang="en-US" sz="2200" dirty="0"/>
              <a:t>)?  How compulsive is their manifested motivation (</a:t>
            </a:r>
            <a:r>
              <a:rPr lang="en-US" sz="2200" b="1" dirty="0">
                <a:solidFill>
                  <a:schemeClr val="accent1"/>
                </a:solidFill>
              </a:rPr>
              <a:t>16:27; 17:4</a:t>
            </a:r>
            <a:r>
              <a:rPr lang="en-US" sz="2200" dirty="0"/>
              <a:t>)?</a:t>
            </a:r>
          </a:p>
          <a:p>
            <a:pPr marL="0" indent="0">
              <a:spcBef>
                <a:spcPts val="300"/>
              </a:spcBef>
              <a:buNone/>
            </a:pPr>
            <a:r>
              <a:rPr lang="en-US" sz="2200" b="1" i="1" u="sng" dirty="0">
                <a:solidFill>
                  <a:schemeClr val="accent1"/>
                </a:solidFill>
              </a:rPr>
              <a:t>Hatred</a:t>
            </a:r>
            <a:r>
              <a:rPr lang="en-US" sz="2200" b="1" i="1" dirty="0">
                <a:solidFill>
                  <a:schemeClr val="accent1"/>
                </a:solidFill>
              </a:rPr>
              <a:t> stirs up strife</a:t>
            </a:r>
            <a:r>
              <a:rPr lang="en-US" sz="2200" i="1" dirty="0">
                <a:solidFill>
                  <a:schemeClr val="accent1"/>
                </a:solidFill>
              </a:rPr>
              <a:t>, But love covers all sins. </a:t>
            </a:r>
            <a:r>
              <a:rPr lang="en-US" sz="2200" dirty="0"/>
              <a:t>(</a:t>
            </a:r>
            <a:r>
              <a:rPr lang="en-US" sz="2200" b="1" dirty="0">
                <a:solidFill>
                  <a:schemeClr val="accent1"/>
                </a:solidFill>
              </a:rPr>
              <a:t>10:12</a:t>
            </a:r>
            <a:r>
              <a:rPr lang="en-US" sz="2200" dirty="0"/>
              <a:t>)</a:t>
            </a:r>
          </a:p>
          <a:p>
            <a:pPr marL="0" indent="0">
              <a:spcBef>
                <a:spcPts val="300"/>
              </a:spcBef>
              <a:buNone/>
            </a:pPr>
            <a:r>
              <a:rPr lang="en-US" sz="2200" i="1" dirty="0">
                <a:solidFill>
                  <a:schemeClr val="accent1"/>
                </a:solidFill>
              </a:rPr>
              <a:t>Whoever </a:t>
            </a:r>
            <a:r>
              <a:rPr lang="en-US" sz="2200" b="1" i="1" dirty="0">
                <a:solidFill>
                  <a:schemeClr val="accent1"/>
                </a:solidFill>
              </a:rPr>
              <a:t>hides </a:t>
            </a:r>
            <a:r>
              <a:rPr lang="en-US" sz="2200" b="1" i="1" u="sng" dirty="0">
                <a:solidFill>
                  <a:schemeClr val="accent1"/>
                </a:solidFill>
              </a:rPr>
              <a:t>hatred</a:t>
            </a:r>
            <a:r>
              <a:rPr lang="en-US" sz="2200" b="1" i="1" dirty="0">
                <a:solidFill>
                  <a:schemeClr val="accent1"/>
                </a:solidFill>
              </a:rPr>
              <a:t> has </a:t>
            </a:r>
            <a:r>
              <a:rPr lang="en-US" sz="2200" b="1" i="1" u="sng" dirty="0">
                <a:solidFill>
                  <a:schemeClr val="accent1"/>
                </a:solidFill>
              </a:rPr>
              <a:t>lying</a:t>
            </a:r>
            <a:r>
              <a:rPr lang="en-US" sz="2200" b="1" i="1" dirty="0">
                <a:solidFill>
                  <a:schemeClr val="accent1"/>
                </a:solidFill>
              </a:rPr>
              <a:t> lips</a:t>
            </a:r>
            <a:r>
              <a:rPr lang="en-US" sz="2200" i="1" dirty="0">
                <a:solidFill>
                  <a:schemeClr val="accent1"/>
                </a:solidFill>
              </a:rPr>
              <a:t>, And whoever </a:t>
            </a:r>
            <a:r>
              <a:rPr lang="en-US" sz="2200" b="1" i="1" dirty="0">
                <a:solidFill>
                  <a:schemeClr val="accent1"/>
                </a:solidFill>
              </a:rPr>
              <a:t>spreads slander </a:t>
            </a:r>
            <a:r>
              <a:rPr lang="en-US" sz="2200" i="1" dirty="0">
                <a:solidFill>
                  <a:schemeClr val="accent1"/>
                </a:solidFill>
              </a:rPr>
              <a:t>is a </a:t>
            </a:r>
            <a:r>
              <a:rPr lang="en-US" sz="2200" b="1" i="1" u="sng" dirty="0">
                <a:solidFill>
                  <a:schemeClr val="accent1"/>
                </a:solidFill>
              </a:rPr>
              <a:t>fool</a:t>
            </a:r>
            <a:r>
              <a:rPr lang="en-US" sz="2200" i="1" dirty="0">
                <a:solidFill>
                  <a:schemeClr val="accent1"/>
                </a:solidFill>
              </a:rPr>
              <a:t>. In the multitude of words sin is not lacking, But he who restrains his lips is wise. The tongue of the righteous is choice silver; The </a:t>
            </a:r>
            <a:r>
              <a:rPr lang="en-US" sz="2200" b="1" i="1" u="sng" dirty="0">
                <a:solidFill>
                  <a:schemeClr val="accent1"/>
                </a:solidFill>
              </a:rPr>
              <a:t>heart</a:t>
            </a:r>
            <a:r>
              <a:rPr lang="en-US" sz="2200" b="1" i="1" dirty="0">
                <a:solidFill>
                  <a:schemeClr val="accent1"/>
                </a:solidFill>
              </a:rPr>
              <a:t> of the wicked is </a:t>
            </a:r>
            <a:r>
              <a:rPr lang="en-US" sz="2200" b="1" i="1" u="sng" dirty="0">
                <a:solidFill>
                  <a:schemeClr val="accent1"/>
                </a:solidFill>
              </a:rPr>
              <a:t>worth little</a:t>
            </a:r>
            <a:r>
              <a:rPr lang="en-US" sz="2200" i="1" dirty="0">
                <a:solidFill>
                  <a:schemeClr val="accent1"/>
                </a:solidFill>
              </a:rPr>
              <a:t>.  The lips of the righteous feed many, But fools die for lack of wisdom. </a:t>
            </a:r>
            <a:r>
              <a:rPr lang="en-US" sz="2200" dirty="0"/>
              <a:t>(</a:t>
            </a:r>
            <a:r>
              <a:rPr lang="en-US" sz="2200" b="1" dirty="0">
                <a:solidFill>
                  <a:schemeClr val="accent1"/>
                </a:solidFill>
              </a:rPr>
              <a:t>10:18-21</a:t>
            </a:r>
            <a:r>
              <a:rPr lang="en-US" sz="2200" dirty="0"/>
              <a:t>)</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1613325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 Loving, Merciful God?</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9"/>
            </a:pPr>
            <a:r>
              <a:rPr lang="en-US" sz="2200" dirty="0"/>
              <a:t>Does God want everyone to be saved (</a:t>
            </a:r>
            <a:r>
              <a:rPr lang="en-US" sz="2200" b="1" dirty="0">
                <a:solidFill>
                  <a:schemeClr val="accent1"/>
                </a:solidFill>
              </a:rPr>
              <a:t>2 Peter 3:9</a:t>
            </a:r>
            <a:r>
              <a:rPr lang="en-US" sz="2200" dirty="0"/>
              <a:t>)?  Is He willing to forgive the most wicked of sinners (</a:t>
            </a:r>
            <a:r>
              <a:rPr lang="en-US" sz="2200" b="1" dirty="0">
                <a:solidFill>
                  <a:schemeClr val="accent1"/>
                </a:solidFill>
              </a:rPr>
              <a:t>2 Chronicles 33:9-13; 1 Timothy 1:12-16</a:t>
            </a:r>
            <a:r>
              <a:rPr lang="en-US" sz="2200" dirty="0"/>
              <a:t>)?  Then, how do you harmonize wisdom’s refusal to help in </a:t>
            </a:r>
            <a:r>
              <a:rPr lang="en-US" sz="2200" b="1" dirty="0">
                <a:solidFill>
                  <a:schemeClr val="accent1"/>
                </a:solidFill>
              </a:rPr>
              <a:t>Proverbs 1:23-31</a:t>
            </a:r>
            <a:r>
              <a:rPr lang="en-US" sz="2200" dirty="0">
                <a:solidFill>
                  <a:schemeClr val="accent1"/>
                </a:solidFill>
              </a:rPr>
              <a:t> </a:t>
            </a:r>
            <a:r>
              <a:rPr lang="en-US" sz="2200" dirty="0"/>
              <a:t>with God’s love and mercy?</a:t>
            </a:r>
          </a:p>
          <a:p>
            <a:pPr>
              <a:spcBef>
                <a:spcPts val="0"/>
              </a:spcBef>
            </a:pPr>
            <a:r>
              <a:rPr lang="en-US" sz="2200" dirty="0"/>
              <a:t>Does God want everyone to be saved?  Absolutely (</a:t>
            </a:r>
            <a:r>
              <a:rPr lang="en-US" sz="2200" b="1" dirty="0">
                <a:solidFill>
                  <a:schemeClr val="accent1"/>
                </a:solidFill>
              </a:rPr>
              <a:t>2 Peter 3:9</a:t>
            </a:r>
            <a:r>
              <a:rPr lang="en-US" sz="2200" dirty="0"/>
              <a:t>)!</a:t>
            </a:r>
          </a:p>
          <a:p>
            <a:pPr>
              <a:spcBef>
                <a:spcPts val="0"/>
              </a:spcBef>
            </a:pPr>
            <a:r>
              <a:rPr lang="en-US" sz="2200" dirty="0"/>
              <a:t>Is He willing to forgive the most wicked?  For sure (</a:t>
            </a:r>
            <a:r>
              <a:rPr lang="en-US" sz="2200" b="1" dirty="0">
                <a:solidFill>
                  <a:schemeClr val="accent1"/>
                </a:solidFill>
              </a:rPr>
              <a:t>2 Chronicles 33:9-13; 1 Timothy 1:12-16</a:t>
            </a:r>
            <a:r>
              <a:rPr lang="en-US" sz="2200" dirty="0"/>
              <a:t>)!</a:t>
            </a:r>
          </a:p>
          <a:p>
            <a:pPr>
              <a:spcBef>
                <a:spcPts val="0"/>
              </a:spcBef>
            </a:pPr>
            <a:r>
              <a:rPr lang="en-US" sz="2200" dirty="0"/>
              <a:t>However, no one can out-smart God or “game” Him (</a:t>
            </a:r>
            <a:r>
              <a:rPr lang="en-US" sz="2200" b="1" dirty="0">
                <a:solidFill>
                  <a:schemeClr val="accent1"/>
                </a:solidFill>
              </a:rPr>
              <a:t>Galatians 6:7-8</a:t>
            </a:r>
            <a:r>
              <a:rPr lang="en-US" sz="2200" dirty="0"/>
              <a:t>).</a:t>
            </a:r>
          </a:p>
          <a:p>
            <a:pPr>
              <a:spcBef>
                <a:spcPts val="0"/>
              </a:spcBef>
            </a:pPr>
            <a:r>
              <a:rPr lang="en-US" sz="2200" dirty="0"/>
              <a:t>Eventually, even God’s patience runs out (</a:t>
            </a:r>
            <a:r>
              <a:rPr lang="en-US" sz="2200" b="1" dirty="0">
                <a:solidFill>
                  <a:schemeClr val="accent1"/>
                </a:solidFill>
              </a:rPr>
              <a:t>Numbers 14:22-24; 2 Chronicles 36:15-21; Matthew 24:45-25:13; 2 Peter 3:1-11</a:t>
            </a:r>
            <a:r>
              <a:rPr lang="en-US" sz="2200" dirty="0"/>
              <a:t>).</a:t>
            </a:r>
          </a:p>
          <a:p>
            <a:pPr>
              <a:spcBef>
                <a:spcPts val="0"/>
              </a:spcBef>
            </a:pPr>
            <a:r>
              <a:rPr lang="en-US" sz="2200" dirty="0"/>
              <a:t>Plus, physical consequences may follow all our lives (</a:t>
            </a:r>
            <a:r>
              <a:rPr lang="en-US" sz="2200" b="1" dirty="0">
                <a:solidFill>
                  <a:schemeClr val="accent1"/>
                </a:solidFill>
              </a:rPr>
              <a:t>2 Samuel 12:7-19</a:t>
            </a:r>
            <a:r>
              <a:rPr lang="en-US" sz="2200" dirty="0"/>
              <a:t>).</a:t>
            </a:r>
          </a:p>
        </p:txBody>
      </p:sp>
    </p:spTree>
    <p:extLst>
      <p:ext uri="{BB962C8B-B14F-4D97-AF65-F5344CB8AC3E}">
        <p14:creationId xmlns:p14="http://schemas.microsoft.com/office/powerpoint/2010/main" val="2689553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Motivation of the Divisive</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4"/>
            </a:pPr>
            <a:r>
              <a:rPr lang="en-US" sz="2200" dirty="0"/>
              <a:t>What motivates a divisive person (</a:t>
            </a:r>
            <a:r>
              <a:rPr lang="en-US" sz="2200" b="1" dirty="0">
                <a:solidFill>
                  <a:schemeClr val="accent1"/>
                </a:solidFill>
              </a:rPr>
              <a:t>10:12; 11:12; 17:11, 19; 21:24; 26:23-25, 28</a:t>
            </a:r>
            <a:r>
              <a:rPr lang="en-US" sz="2200" dirty="0"/>
              <a:t>)?  How compulsive is their manifested motivation (</a:t>
            </a:r>
            <a:r>
              <a:rPr lang="en-US" sz="2200" b="1" dirty="0">
                <a:solidFill>
                  <a:schemeClr val="accent1"/>
                </a:solidFill>
              </a:rPr>
              <a:t>16:27; 17:4</a:t>
            </a:r>
            <a:r>
              <a:rPr lang="en-US" sz="2200" dirty="0"/>
              <a:t>)?</a:t>
            </a:r>
          </a:p>
          <a:p>
            <a:pPr marL="0" indent="0">
              <a:spcBef>
                <a:spcPts val="300"/>
              </a:spcBef>
              <a:buNone/>
            </a:pPr>
            <a:r>
              <a:rPr lang="en-US" sz="2200" b="1" i="1" u="sng" dirty="0">
                <a:solidFill>
                  <a:schemeClr val="accent1"/>
                </a:solidFill>
              </a:rPr>
              <a:t>Fervent</a:t>
            </a:r>
            <a:r>
              <a:rPr lang="en-US" sz="2200" b="1" i="1" dirty="0">
                <a:solidFill>
                  <a:schemeClr val="accent1"/>
                </a:solidFill>
              </a:rPr>
              <a:t> lips </a:t>
            </a:r>
            <a:r>
              <a:rPr lang="en-US" sz="2200" i="1" dirty="0">
                <a:solidFill>
                  <a:schemeClr val="accent1"/>
                </a:solidFill>
              </a:rPr>
              <a:t>with a </a:t>
            </a:r>
            <a:r>
              <a:rPr lang="en-US" sz="2200" b="1" i="1" dirty="0">
                <a:solidFill>
                  <a:schemeClr val="accent1"/>
                </a:solidFill>
              </a:rPr>
              <a:t>wicked heart </a:t>
            </a:r>
            <a:r>
              <a:rPr lang="en-US" sz="2200" i="1" dirty="0">
                <a:solidFill>
                  <a:schemeClr val="accent1"/>
                </a:solidFill>
              </a:rPr>
              <a:t>Are like earthenware covered with silver dross.  He who </a:t>
            </a:r>
            <a:r>
              <a:rPr lang="en-US" sz="2200" b="1" i="1" u="sng" dirty="0">
                <a:solidFill>
                  <a:schemeClr val="accent1"/>
                </a:solidFill>
              </a:rPr>
              <a:t>hates</a:t>
            </a:r>
            <a:r>
              <a:rPr lang="en-US" sz="2200" b="1" i="1" dirty="0">
                <a:solidFill>
                  <a:schemeClr val="accent1"/>
                </a:solidFill>
              </a:rPr>
              <a:t>, </a:t>
            </a:r>
            <a:r>
              <a:rPr lang="en-US" sz="2200" b="1" i="1" u="sng" dirty="0">
                <a:solidFill>
                  <a:schemeClr val="accent1"/>
                </a:solidFill>
              </a:rPr>
              <a:t>disguises</a:t>
            </a:r>
            <a:r>
              <a:rPr lang="en-US" sz="2200" b="1" i="1" dirty="0">
                <a:solidFill>
                  <a:schemeClr val="accent1"/>
                </a:solidFill>
              </a:rPr>
              <a:t> it with his lips</a:t>
            </a:r>
            <a:r>
              <a:rPr lang="en-US" sz="2200" i="1" dirty="0">
                <a:solidFill>
                  <a:schemeClr val="accent1"/>
                </a:solidFill>
              </a:rPr>
              <a:t>, And </a:t>
            </a:r>
            <a:r>
              <a:rPr lang="en-US" sz="2200" b="1" i="1" dirty="0">
                <a:solidFill>
                  <a:schemeClr val="accent1"/>
                </a:solidFill>
              </a:rPr>
              <a:t>lays up </a:t>
            </a:r>
            <a:r>
              <a:rPr lang="en-US" sz="2200" b="1" i="1" u="sng" dirty="0">
                <a:solidFill>
                  <a:schemeClr val="accent1"/>
                </a:solidFill>
              </a:rPr>
              <a:t>deceit</a:t>
            </a:r>
            <a:r>
              <a:rPr lang="en-US" sz="2200" b="1" i="1" dirty="0">
                <a:solidFill>
                  <a:schemeClr val="accent1"/>
                </a:solidFill>
              </a:rPr>
              <a:t> </a:t>
            </a:r>
            <a:r>
              <a:rPr lang="en-US" sz="2200" i="1" dirty="0">
                <a:solidFill>
                  <a:schemeClr val="accent1"/>
                </a:solidFill>
              </a:rPr>
              <a:t>within himself; When he </a:t>
            </a:r>
            <a:r>
              <a:rPr lang="en-US" sz="2200" b="1" i="1" dirty="0">
                <a:solidFill>
                  <a:schemeClr val="accent1"/>
                </a:solidFill>
              </a:rPr>
              <a:t>speaks kindly, </a:t>
            </a:r>
            <a:r>
              <a:rPr lang="en-US" sz="2200" b="1" i="1" u="sng" dirty="0">
                <a:solidFill>
                  <a:schemeClr val="accent1"/>
                </a:solidFill>
              </a:rPr>
              <a:t>do not believe him</a:t>
            </a:r>
            <a:r>
              <a:rPr lang="en-US" sz="2200" i="1" dirty="0">
                <a:solidFill>
                  <a:schemeClr val="accent1"/>
                </a:solidFill>
              </a:rPr>
              <a:t>, For there are </a:t>
            </a:r>
            <a:r>
              <a:rPr lang="en-US" sz="2200" b="1" i="1" u="sng" dirty="0">
                <a:solidFill>
                  <a:schemeClr val="accent1"/>
                </a:solidFill>
              </a:rPr>
              <a:t>seven abominations in his heart</a:t>
            </a:r>
            <a:r>
              <a:rPr lang="en-US" sz="2200" i="1" dirty="0">
                <a:solidFill>
                  <a:schemeClr val="accent1"/>
                </a:solidFill>
              </a:rPr>
              <a:t>; Though his </a:t>
            </a:r>
            <a:r>
              <a:rPr lang="en-US" sz="2200" b="1" i="1" dirty="0">
                <a:solidFill>
                  <a:schemeClr val="accent1"/>
                </a:solidFill>
              </a:rPr>
              <a:t>hatred</a:t>
            </a:r>
            <a:r>
              <a:rPr lang="en-US" sz="2200" i="1" dirty="0">
                <a:solidFill>
                  <a:schemeClr val="accent1"/>
                </a:solidFill>
              </a:rPr>
              <a:t> is </a:t>
            </a:r>
            <a:r>
              <a:rPr lang="en-US" sz="2200" b="1" i="1" dirty="0">
                <a:solidFill>
                  <a:schemeClr val="accent1"/>
                </a:solidFill>
              </a:rPr>
              <a:t>covered by deceit</a:t>
            </a:r>
            <a:r>
              <a:rPr lang="en-US" sz="2200" i="1" dirty="0">
                <a:solidFill>
                  <a:schemeClr val="accent1"/>
                </a:solidFill>
              </a:rPr>
              <a:t>, His wickedness will be revealed before the assembly.  Whoever digs a pit will fall into it, And he who rolls a stone will have it roll back on him.  </a:t>
            </a:r>
            <a:r>
              <a:rPr lang="en-US" sz="2200" b="1" i="1" dirty="0">
                <a:solidFill>
                  <a:schemeClr val="accent1"/>
                </a:solidFill>
              </a:rPr>
              <a:t>A lying tongue </a:t>
            </a:r>
            <a:r>
              <a:rPr lang="en-US" sz="2200" b="1" i="1" u="sng" dirty="0">
                <a:solidFill>
                  <a:schemeClr val="accent1"/>
                </a:solidFill>
              </a:rPr>
              <a:t>hates</a:t>
            </a:r>
            <a:r>
              <a:rPr lang="en-US" sz="2200" b="1" i="1" dirty="0">
                <a:solidFill>
                  <a:schemeClr val="accent1"/>
                </a:solidFill>
              </a:rPr>
              <a:t> those who are crushed by it</a:t>
            </a:r>
            <a:r>
              <a:rPr lang="en-US" sz="2200" i="1" dirty="0">
                <a:solidFill>
                  <a:schemeClr val="accent1"/>
                </a:solidFill>
              </a:rPr>
              <a:t>, And a flattering mouth works ruin. </a:t>
            </a:r>
            <a:r>
              <a:rPr lang="en-US" sz="2200" dirty="0"/>
              <a:t>(</a:t>
            </a:r>
            <a:r>
              <a:rPr lang="en-US" sz="2200" b="1" dirty="0">
                <a:solidFill>
                  <a:schemeClr val="accent1"/>
                </a:solidFill>
              </a:rPr>
              <a:t>26:23-28</a:t>
            </a:r>
            <a:r>
              <a:rPr lang="en-US" sz="2200" dirty="0"/>
              <a:t>)</a:t>
            </a:r>
          </a:p>
          <a:p>
            <a:pPr>
              <a:spcBef>
                <a:spcPts val="300"/>
              </a:spcBef>
            </a:pPr>
            <a:r>
              <a:rPr lang="en-US" altLang="en-US" sz="2200" b="1" i="1" dirty="0">
                <a:solidFill>
                  <a:schemeClr val="tx1">
                    <a:lumMod val="75000"/>
                    <a:lumOff val="25000"/>
                  </a:schemeClr>
                </a:solidFill>
              </a:rPr>
              <a:t>Hatred</a:t>
            </a:r>
            <a:r>
              <a:rPr lang="en-US" altLang="en-US" sz="2200" dirty="0">
                <a:solidFill>
                  <a:schemeClr val="tx1">
                    <a:lumMod val="75000"/>
                    <a:lumOff val="25000"/>
                  </a:schemeClr>
                </a:solidFill>
              </a:rPr>
              <a:t> and jealousy are primary motivations of gossips, divisive people.</a:t>
            </a:r>
          </a:p>
        </p:txBody>
      </p:sp>
    </p:spTree>
    <p:extLst>
      <p:ext uri="{BB962C8B-B14F-4D97-AF65-F5344CB8AC3E}">
        <p14:creationId xmlns:p14="http://schemas.microsoft.com/office/powerpoint/2010/main" val="3155078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Motivation of the Divisive</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4"/>
            </a:pPr>
            <a:r>
              <a:rPr lang="en-US" sz="2200" dirty="0"/>
              <a:t>What motivates a divisive person (</a:t>
            </a:r>
            <a:r>
              <a:rPr lang="en-US" sz="2200" b="1" dirty="0">
                <a:solidFill>
                  <a:schemeClr val="accent1"/>
                </a:solidFill>
              </a:rPr>
              <a:t>10:12; 11:12; 17:11, 19; 21:24; 26:23-25, 28</a:t>
            </a:r>
            <a:r>
              <a:rPr lang="en-US" sz="2200" dirty="0"/>
              <a:t>)?  How compulsive is their manifested motivation (</a:t>
            </a:r>
            <a:r>
              <a:rPr lang="en-US" sz="2200" b="1" dirty="0">
                <a:solidFill>
                  <a:schemeClr val="accent1"/>
                </a:solidFill>
              </a:rPr>
              <a:t>16:27; 17:4</a:t>
            </a:r>
            <a:r>
              <a:rPr lang="en-US" sz="2200" dirty="0"/>
              <a:t>)?</a:t>
            </a:r>
          </a:p>
          <a:p>
            <a:pPr marL="0" indent="0">
              <a:spcBef>
                <a:spcPts val="300"/>
              </a:spcBef>
              <a:buNone/>
            </a:pPr>
            <a:r>
              <a:rPr lang="en-US" sz="2200" i="1" dirty="0">
                <a:solidFill>
                  <a:schemeClr val="accent1"/>
                </a:solidFill>
              </a:rPr>
              <a:t>An </a:t>
            </a:r>
            <a:r>
              <a:rPr lang="en-US" sz="2200" b="1" i="1" dirty="0">
                <a:solidFill>
                  <a:schemeClr val="accent1"/>
                </a:solidFill>
              </a:rPr>
              <a:t>evil man </a:t>
            </a:r>
            <a:r>
              <a:rPr lang="en-US" sz="2200" b="1" i="1" u="sng" dirty="0">
                <a:solidFill>
                  <a:schemeClr val="accent1"/>
                </a:solidFill>
              </a:rPr>
              <a:t>seeks only rebellion</a:t>
            </a:r>
            <a:r>
              <a:rPr lang="en-US" sz="2200" i="1" dirty="0">
                <a:solidFill>
                  <a:schemeClr val="accent1"/>
                </a:solidFill>
              </a:rPr>
              <a:t>; Therefore a cruel messenger will be sent against him. </a:t>
            </a:r>
            <a:r>
              <a:rPr lang="en-US" sz="2200" dirty="0"/>
              <a:t>(</a:t>
            </a:r>
            <a:r>
              <a:rPr lang="en-US" sz="2200" b="1" dirty="0">
                <a:solidFill>
                  <a:schemeClr val="accent1"/>
                </a:solidFill>
              </a:rPr>
              <a:t>17:11</a:t>
            </a:r>
            <a:r>
              <a:rPr lang="en-US" sz="2200" dirty="0"/>
              <a:t>)</a:t>
            </a:r>
          </a:p>
          <a:p>
            <a:pPr>
              <a:spcBef>
                <a:spcPts val="300"/>
              </a:spcBef>
            </a:pPr>
            <a:r>
              <a:rPr lang="en-US" altLang="en-US" sz="2200" dirty="0">
                <a:solidFill>
                  <a:schemeClr val="tx1">
                    <a:lumMod val="75000"/>
                    <a:lumOff val="25000"/>
                  </a:schemeClr>
                </a:solidFill>
              </a:rPr>
              <a:t>Rejection of authority and godly influential leaders represents rebellion.</a:t>
            </a:r>
          </a:p>
          <a:p>
            <a:pPr marL="0" indent="0">
              <a:spcBef>
                <a:spcPts val="300"/>
              </a:spcBef>
              <a:buNone/>
            </a:pPr>
            <a:r>
              <a:rPr lang="en-US" sz="2200" i="1" dirty="0">
                <a:solidFill>
                  <a:schemeClr val="accent1"/>
                </a:solidFill>
              </a:rPr>
              <a:t>A </a:t>
            </a:r>
            <a:r>
              <a:rPr lang="en-US" sz="2200" b="1" i="1" u="sng" dirty="0">
                <a:solidFill>
                  <a:schemeClr val="accent1"/>
                </a:solidFill>
              </a:rPr>
              <a:t>proud</a:t>
            </a:r>
            <a:r>
              <a:rPr lang="en-US" sz="2200" b="1" i="1" dirty="0">
                <a:solidFill>
                  <a:schemeClr val="accent1"/>
                </a:solidFill>
              </a:rPr>
              <a:t> and </a:t>
            </a:r>
            <a:r>
              <a:rPr lang="en-US" sz="2200" b="1" i="1" u="sng" dirty="0">
                <a:solidFill>
                  <a:schemeClr val="accent1"/>
                </a:solidFill>
              </a:rPr>
              <a:t>haughty</a:t>
            </a:r>
            <a:r>
              <a:rPr lang="en-US" sz="2200" b="1" i="1" dirty="0">
                <a:solidFill>
                  <a:schemeClr val="accent1"/>
                </a:solidFill>
              </a:rPr>
              <a:t> </a:t>
            </a:r>
            <a:r>
              <a:rPr lang="en-US" sz="2200" i="1" dirty="0">
                <a:solidFill>
                  <a:schemeClr val="accent1"/>
                </a:solidFill>
              </a:rPr>
              <a:t>man – “Scoffer” is his name; He acts with </a:t>
            </a:r>
            <a:r>
              <a:rPr lang="en-US" sz="2200" b="1" i="1" u="sng" dirty="0">
                <a:solidFill>
                  <a:schemeClr val="accent1"/>
                </a:solidFill>
              </a:rPr>
              <a:t>arrogant pride</a:t>
            </a:r>
            <a:r>
              <a:rPr lang="en-US" sz="2200" i="1" dirty="0">
                <a:solidFill>
                  <a:schemeClr val="accent1"/>
                </a:solidFill>
              </a:rPr>
              <a:t>. </a:t>
            </a:r>
            <a:r>
              <a:rPr lang="en-US" sz="2200" dirty="0"/>
              <a:t>(</a:t>
            </a:r>
            <a:r>
              <a:rPr lang="en-US" sz="2200" b="1" dirty="0">
                <a:solidFill>
                  <a:schemeClr val="accent1"/>
                </a:solidFill>
              </a:rPr>
              <a:t>21:24</a:t>
            </a:r>
            <a:r>
              <a:rPr lang="en-US" sz="2200" dirty="0"/>
              <a:t>)</a:t>
            </a:r>
          </a:p>
          <a:p>
            <a:pPr marL="0" indent="0">
              <a:spcBef>
                <a:spcPts val="300"/>
              </a:spcBef>
              <a:buNone/>
            </a:pPr>
            <a:r>
              <a:rPr lang="en-US" sz="2200" i="1" dirty="0">
                <a:solidFill>
                  <a:schemeClr val="accent1"/>
                </a:solidFill>
              </a:rPr>
              <a:t>He who is </a:t>
            </a:r>
            <a:r>
              <a:rPr lang="en-US" sz="2200" b="1" i="1" dirty="0">
                <a:solidFill>
                  <a:schemeClr val="accent1"/>
                </a:solidFill>
              </a:rPr>
              <a:t>devoid of wisdom </a:t>
            </a:r>
            <a:r>
              <a:rPr lang="en-US" sz="2200" b="1" i="1" u="sng" dirty="0">
                <a:solidFill>
                  <a:schemeClr val="accent1"/>
                </a:solidFill>
              </a:rPr>
              <a:t>despises his neighbor</a:t>
            </a:r>
            <a:r>
              <a:rPr lang="en-US" sz="2200" i="1" dirty="0">
                <a:solidFill>
                  <a:schemeClr val="accent1"/>
                </a:solidFill>
              </a:rPr>
              <a:t>, But a man of understanding holds his peace. </a:t>
            </a:r>
            <a:r>
              <a:rPr lang="en-US" sz="2200" dirty="0"/>
              <a:t>(</a:t>
            </a:r>
            <a:r>
              <a:rPr lang="en-US" sz="2200" b="1" dirty="0">
                <a:solidFill>
                  <a:schemeClr val="accent1"/>
                </a:solidFill>
              </a:rPr>
              <a:t>11:12</a:t>
            </a:r>
            <a:r>
              <a:rPr lang="en-US" sz="2200" dirty="0"/>
              <a:t>)</a:t>
            </a:r>
          </a:p>
          <a:p>
            <a:pPr>
              <a:spcBef>
                <a:spcPts val="300"/>
              </a:spcBef>
            </a:pPr>
            <a:r>
              <a:rPr lang="en-US" sz="2200" dirty="0">
                <a:solidFill>
                  <a:schemeClr val="tx1">
                    <a:lumMod val="75000"/>
                    <a:lumOff val="25000"/>
                  </a:schemeClr>
                </a:solidFill>
              </a:rPr>
              <a:t>Those who rebel and divide often believe they are superior, looking down on other people, especially those in positions of leadership and influence.</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1575527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Motivation of the Divisive</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4"/>
            </a:pPr>
            <a:r>
              <a:rPr lang="en-US" sz="2200" dirty="0"/>
              <a:t>What motivates a divisive person (</a:t>
            </a:r>
            <a:r>
              <a:rPr lang="en-US" sz="2200" b="1" dirty="0">
                <a:solidFill>
                  <a:schemeClr val="accent1"/>
                </a:solidFill>
              </a:rPr>
              <a:t>10:12; 11:12; 17:11, 19; 21:24; 26:23-25, 28</a:t>
            </a:r>
            <a:r>
              <a:rPr lang="en-US" sz="2200" dirty="0"/>
              <a:t>)?  How compulsive is their manifested motivation (</a:t>
            </a:r>
            <a:r>
              <a:rPr lang="en-US" sz="2200" b="1" dirty="0">
                <a:solidFill>
                  <a:schemeClr val="accent1"/>
                </a:solidFill>
              </a:rPr>
              <a:t>16:27; 17:4</a:t>
            </a:r>
            <a:r>
              <a:rPr lang="en-US" sz="2200" dirty="0"/>
              <a:t>)?</a:t>
            </a:r>
          </a:p>
          <a:p>
            <a:pPr marL="0" indent="0">
              <a:spcBef>
                <a:spcPts val="300"/>
              </a:spcBef>
              <a:buNone/>
            </a:pPr>
            <a:r>
              <a:rPr lang="en-US" sz="2200" i="1" dirty="0">
                <a:solidFill>
                  <a:schemeClr val="accent1"/>
                </a:solidFill>
              </a:rPr>
              <a:t>He who </a:t>
            </a:r>
            <a:r>
              <a:rPr lang="en-US" sz="2200" b="1" i="1" u="sng" dirty="0">
                <a:solidFill>
                  <a:schemeClr val="accent1"/>
                </a:solidFill>
              </a:rPr>
              <a:t>loves transgression</a:t>
            </a:r>
            <a:r>
              <a:rPr lang="en-US" sz="2200" b="1" i="1" dirty="0">
                <a:solidFill>
                  <a:schemeClr val="accent1"/>
                </a:solidFill>
              </a:rPr>
              <a:t> loves strife</a:t>
            </a:r>
            <a:r>
              <a:rPr lang="en-US" sz="2200" i="1" dirty="0">
                <a:solidFill>
                  <a:schemeClr val="accent1"/>
                </a:solidFill>
              </a:rPr>
              <a:t>, And he who </a:t>
            </a:r>
            <a:r>
              <a:rPr lang="en-US" sz="2200" b="1" i="1" dirty="0">
                <a:solidFill>
                  <a:schemeClr val="accent1"/>
                </a:solidFill>
              </a:rPr>
              <a:t>exalts </a:t>
            </a:r>
            <a:r>
              <a:rPr lang="en-US" sz="2200" b="1" i="1" u="sng" dirty="0">
                <a:solidFill>
                  <a:schemeClr val="accent1"/>
                </a:solidFill>
              </a:rPr>
              <a:t>his</a:t>
            </a:r>
            <a:r>
              <a:rPr lang="en-US" sz="2200" b="1" i="1" dirty="0">
                <a:solidFill>
                  <a:schemeClr val="accent1"/>
                </a:solidFill>
              </a:rPr>
              <a:t> gate </a:t>
            </a:r>
            <a:r>
              <a:rPr lang="en-US" sz="2200" i="1" dirty="0">
                <a:solidFill>
                  <a:schemeClr val="accent1"/>
                </a:solidFill>
              </a:rPr>
              <a:t>seeks destruction. </a:t>
            </a:r>
            <a:r>
              <a:rPr lang="en-US" sz="2200" dirty="0"/>
              <a:t>(</a:t>
            </a:r>
            <a:r>
              <a:rPr lang="en-US" sz="2200" b="1" dirty="0">
                <a:solidFill>
                  <a:schemeClr val="accent1"/>
                </a:solidFill>
              </a:rPr>
              <a:t>17:19</a:t>
            </a:r>
            <a:r>
              <a:rPr lang="en-US" sz="2200" dirty="0"/>
              <a:t>)</a:t>
            </a:r>
            <a:r>
              <a:rPr lang="en-US" altLang="en-US" sz="2200" dirty="0">
                <a:solidFill>
                  <a:schemeClr val="tx1">
                    <a:lumMod val="75000"/>
                    <a:lumOff val="25000"/>
                  </a:schemeClr>
                </a:solidFill>
              </a:rPr>
              <a:t> </a:t>
            </a:r>
          </a:p>
          <a:p>
            <a:pPr>
              <a:spcBef>
                <a:spcPts val="300"/>
              </a:spcBef>
            </a:pPr>
            <a:r>
              <a:rPr lang="en-US" altLang="en-US" sz="2200" dirty="0">
                <a:solidFill>
                  <a:schemeClr val="tx1">
                    <a:lumMod val="75000"/>
                    <a:lumOff val="25000"/>
                  </a:schemeClr>
                </a:solidFill>
              </a:rPr>
              <a:t>Those determined to sin inevitably bring division (</a:t>
            </a:r>
            <a:r>
              <a:rPr lang="en-US" altLang="en-US" sz="2200" b="1" dirty="0">
                <a:solidFill>
                  <a:schemeClr val="accent1"/>
                </a:solidFill>
              </a:rPr>
              <a:t>2 Sam. 15:1-6</a:t>
            </a:r>
            <a:r>
              <a:rPr lang="en-US" altLang="en-US" sz="2200" dirty="0">
                <a:solidFill>
                  <a:schemeClr val="tx1">
                    <a:lumMod val="75000"/>
                    <a:lumOff val="25000"/>
                  </a:schemeClr>
                </a:solidFill>
              </a:rPr>
              <a:t>).  Such stubbornness represents self-exaltation, pride, arrogance.</a:t>
            </a:r>
          </a:p>
          <a:p>
            <a:pPr marL="0" indent="0">
              <a:spcBef>
                <a:spcPts val="300"/>
              </a:spcBef>
              <a:buNone/>
            </a:pPr>
            <a:r>
              <a:rPr lang="en-US" sz="2200" i="1" dirty="0">
                <a:solidFill>
                  <a:schemeClr val="accent1"/>
                </a:solidFill>
              </a:rPr>
              <a:t>An ungodly man </a:t>
            </a:r>
            <a:r>
              <a:rPr lang="en-US" sz="2200" b="1" i="1" dirty="0">
                <a:solidFill>
                  <a:schemeClr val="accent1"/>
                </a:solidFill>
              </a:rPr>
              <a:t>digs up evil</a:t>
            </a:r>
            <a:r>
              <a:rPr lang="en-US" sz="2200" i="1" dirty="0">
                <a:solidFill>
                  <a:schemeClr val="accent1"/>
                </a:solidFill>
              </a:rPr>
              <a:t>, And it is </a:t>
            </a:r>
            <a:r>
              <a:rPr lang="en-US" sz="2200" b="1" i="1" dirty="0">
                <a:solidFill>
                  <a:schemeClr val="accent1"/>
                </a:solidFill>
              </a:rPr>
              <a:t>on his lips </a:t>
            </a:r>
            <a:r>
              <a:rPr lang="en-US" sz="2200" b="1" i="1" u="sng" dirty="0">
                <a:solidFill>
                  <a:schemeClr val="accent1"/>
                </a:solidFill>
              </a:rPr>
              <a:t>like a burning fire</a:t>
            </a:r>
            <a:r>
              <a:rPr lang="en-US" sz="2200" i="1" dirty="0">
                <a:solidFill>
                  <a:schemeClr val="accent1"/>
                </a:solidFill>
              </a:rPr>
              <a:t>. </a:t>
            </a:r>
            <a:r>
              <a:rPr lang="en-US" sz="2200" dirty="0"/>
              <a:t>(</a:t>
            </a:r>
            <a:r>
              <a:rPr lang="en-US" sz="2200" b="1" dirty="0">
                <a:solidFill>
                  <a:schemeClr val="accent1"/>
                </a:solidFill>
              </a:rPr>
              <a:t>16:27</a:t>
            </a:r>
            <a:r>
              <a:rPr lang="en-US" sz="2200" dirty="0"/>
              <a:t>)</a:t>
            </a:r>
          </a:p>
          <a:p>
            <a:pPr marL="0" indent="0">
              <a:spcBef>
                <a:spcPts val="300"/>
              </a:spcBef>
              <a:buNone/>
            </a:pPr>
            <a:r>
              <a:rPr lang="en-US" sz="2200" i="1" dirty="0">
                <a:solidFill>
                  <a:schemeClr val="accent1"/>
                </a:solidFill>
              </a:rPr>
              <a:t>An evildoer </a:t>
            </a:r>
            <a:r>
              <a:rPr lang="en-US" sz="2200" b="1" i="1" dirty="0">
                <a:solidFill>
                  <a:schemeClr val="accent1"/>
                </a:solidFill>
              </a:rPr>
              <a:t>gives heed to false lips</a:t>
            </a:r>
            <a:r>
              <a:rPr lang="en-US" sz="2200" i="1" dirty="0">
                <a:solidFill>
                  <a:schemeClr val="accent1"/>
                </a:solidFill>
              </a:rPr>
              <a:t>; A </a:t>
            </a:r>
            <a:r>
              <a:rPr lang="en-US" sz="2200" b="1" i="1" dirty="0">
                <a:solidFill>
                  <a:schemeClr val="accent1"/>
                </a:solidFill>
              </a:rPr>
              <a:t>liar </a:t>
            </a:r>
            <a:r>
              <a:rPr lang="en-US" sz="2200" b="1" i="1" u="sng" dirty="0">
                <a:solidFill>
                  <a:schemeClr val="accent1"/>
                </a:solidFill>
              </a:rPr>
              <a:t>listens eagerly</a:t>
            </a:r>
            <a:r>
              <a:rPr lang="en-US" sz="2200" b="1" i="1" dirty="0">
                <a:solidFill>
                  <a:schemeClr val="accent1"/>
                </a:solidFill>
              </a:rPr>
              <a:t> to a spiteful tongue</a:t>
            </a:r>
            <a:r>
              <a:rPr lang="en-US" sz="2200" i="1" dirty="0">
                <a:solidFill>
                  <a:schemeClr val="accent1"/>
                </a:solidFill>
              </a:rPr>
              <a:t>. </a:t>
            </a:r>
            <a:r>
              <a:rPr lang="en-US" sz="2200" dirty="0"/>
              <a:t>(</a:t>
            </a:r>
            <a:r>
              <a:rPr lang="en-US" sz="2200" b="1" dirty="0">
                <a:solidFill>
                  <a:schemeClr val="accent1"/>
                </a:solidFill>
              </a:rPr>
              <a:t>17:4</a:t>
            </a:r>
            <a:r>
              <a:rPr lang="en-US" sz="2200" dirty="0"/>
              <a:t>)</a:t>
            </a:r>
          </a:p>
          <a:p>
            <a:pPr>
              <a:spcBef>
                <a:spcPts val="300"/>
              </a:spcBef>
            </a:pPr>
            <a:r>
              <a:rPr lang="en-US" altLang="en-US" sz="2200" dirty="0">
                <a:solidFill>
                  <a:schemeClr val="tx1">
                    <a:lumMod val="75000"/>
                    <a:lumOff val="25000"/>
                  </a:schemeClr>
                </a:solidFill>
              </a:rPr>
              <a:t>Their deep desire to destroy the current leadership and people of influence, direction </a:t>
            </a:r>
            <a:r>
              <a:rPr lang="en-US" altLang="en-US" sz="2200" b="1" i="1" dirty="0">
                <a:solidFill>
                  <a:schemeClr val="tx1">
                    <a:lumMod val="75000"/>
                    <a:lumOff val="25000"/>
                  </a:schemeClr>
                </a:solidFill>
              </a:rPr>
              <a:t>compels</a:t>
            </a:r>
            <a:r>
              <a:rPr lang="en-US" altLang="en-US" sz="2200" dirty="0">
                <a:solidFill>
                  <a:schemeClr val="tx1">
                    <a:lumMod val="75000"/>
                    <a:lumOff val="25000"/>
                  </a:schemeClr>
                </a:solidFill>
              </a:rPr>
              <a:t> them to both speak and listen </a:t>
            </a:r>
            <a:r>
              <a:rPr lang="en-US" altLang="en-US" sz="2200" b="1" i="1" dirty="0">
                <a:solidFill>
                  <a:schemeClr val="tx1">
                    <a:lumMod val="75000"/>
                    <a:lumOff val="25000"/>
                  </a:schemeClr>
                </a:solidFill>
              </a:rPr>
              <a:t>uncontrollably</a:t>
            </a:r>
            <a:r>
              <a:rPr lang="en-US" altLang="en-US" sz="2200" dirty="0">
                <a:solidFill>
                  <a:schemeClr val="tx1">
                    <a:lumMod val="75000"/>
                    <a:lumOff val="25000"/>
                  </a:schemeClr>
                </a:solidFill>
              </a:rPr>
              <a:t>.</a:t>
            </a:r>
          </a:p>
          <a:p>
            <a:pPr marL="0" lvl="0" indent="0">
              <a:spcBef>
                <a:spcPts val="300"/>
              </a:spcBef>
              <a:buNone/>
            </a:pPr>
            <a:endParaRPr lang="en-US" sz="2200" dirty="0"/>
          </a:p>
          <a:p>
            <a:pPr marL="0" indent="0">
              <a:spcBef>
                <a:spcPts val="300"/>
              </a:spcBef>
              <a:buNone/>
            </a:pP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3065128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Aiding and Abetting</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5"/>
            </a:pPr>
            <a:r>
              <a:rPr lang="en-US" sz="2200" dirty="0"/>
              <a:t>How is the gossip and talebearer encouraged and enabled (</a:t>
            </a:r>
            <a:r>
              <a:rPr lang="en-US" sz="2200" b="1" dirty="0">
                <a:solidFill>
                  <a:schemeClr val="accent1"/>
                </a:solidFill>
              </a:rPr>
              <a:t>18:8; 21:28; 26:22</a:t>
            </a:r>
            <a:r>
              <a:rPr lang="en-US" sz="2200" dirty="0"/>
              <a:t>)?</a:t>
            </a:r>
          </a:p>
          <a:p>
            <a:pPr marL="0" lvl="0" indent="0">
              <a:spcBef>
                <a:spcPts val="300"/>
              </a:spcBef>
              <a:buNone/>
            </a:pPr>
            <a:r>
              <a:rPr lang="en-US" sz="2200" i="1" dirty="0">
                <a:solidFill>
                  <a:schemeClr val="accent1"/>
                </a:solidFill>
              </a:rPr>
              <a:t>The words of a talebearer are like </a:t>
            </a:r>
            <a:r>
              <a:rPr lang="en-US" sz="2200" b="1" i="1" dirty="0">
                <a:solidFill>
                  <a:schemeClr val="accent1"/>
                </a:solidFill>
              </a:rPr>
              <a:t>tasty trifles</a:t>
            </a:r>
            <a:r>
              <a:rPr lang="en-US" sz="2200" i="1" dirty="0">
                <a:solidFill>
                  <a:schemeClr val="accent1"/>
                </a:solidFill>
              </a:rPr>
              <a:t>, And they go </a:t>
            </a:r>
            <a:r>
              <a:rPr lang="en-US" sz="2200" b="1" i="1" dirty="0">
                <a:solidFill>
                  <a:schemeClr val="accent1"/>
                </a:solidFill>
              </a:rPr>
              <a:t>down into the </a:t>
            </a:r>
            <a:r>
              <a:rPr lang="en-US" sz="2200" b="1" i="1" u="sng" dirty="0">
                <a:solidFill>
                  <a:schemeClr val="accent1"/>
                </a:solidFill>
              </a:rPr>
              <a:t>inmost</a:t>
            </a:r>
            <a:r>
              <a:rPr lang="en-US" sz="2200" b="1" i="1" dirty="0">
                <a:solidFill>
                  <a:schemeClr val="accent1"/>
                </a:solidFill>
              </a:rPr>
              <a:t> body</a:t>
            </a:r>
            <a:r>
              <a:rPr lang="en-US" sz="2200" i="1" dirty="0">
                <a:solidFill>
                  <a:schemeClr val="accent1"/>
                </a:solidFill>
              </a:rPr>
              <a:t>. </a:t>
            </a:r>
            <a:r>
              <a:rPr lang="en-US" sz="2200" dirty="0"/>
              <a:t>(</a:t>
            </a:r>
            <a:r>
              <a:rPr lang="en-US" sz="2200" b="1" dirty="0">
                <a:solidFill>
                  <a:schemeClr val="accent1"/>
                </a:solidFill>
              </a:rPr>
              <a:t>18:8</a:t>
            </a:r>
            <a:r>
              <a:rPr lang="en-US" sz="2200" dirty="0"/>
              <a:t>; </a:t>
            </a:r>
            <a:r>
              <a:rPr lang="en-US" sz="2200" b="1" dirty="0">
                <a:solidFill>
                  <a:schemeClr val="accent1"/>
                </a:solidFill>
              </a:rPr>
              <a:t>26:22</a:t>
            </a:r>
            <a:r>
              <a:rPr lang="en-US" sz="2200" dirty="0"/>
              <a:t>)</a:t>
            </a:r>
          </a:p>
          <a:p>
            <a:pPr>
              <a:spcBef>
                <a:spcPts val="300"/>
              </a:spcBef>
            </a:pPr>
            <a:r>
              <a:rPr lang="en-US" altLang="en-US" sz="2200" dirty="0">
                <a:solidFill>
                  <a:schemeClr val="tx1">
                    <a:lumMod val="75000"/>
                    <a:lumOff val="25000"/>
                  </a:schemeClr>
                </a:solidFill>
              </a:rPr>
              <a:t>People generally like to hear gossip so they:</a:t>
            </a:r>
          </a:p>
          <a:p>
            <a:pPr lvl="1">
              <a:spcBef>
                <a:spcPts val="300"/>
              </a:spcBef>
            </a:pPr>
            <a:r>
              <a:rPr lang="en-US" altLang="en-US" dirty="0">
                <a:solidFill>
                  <a:schemeClr val="tx1">
                    <a:lumMod val="75000"/>
                    <a:lumOff val="25000"/>
                  </a:schemeClr>
                </a:solidFill>
              </a:rPr>
              <a:t>Can “be in the know”, part of an exclusive inner circle.</a:t>
            </a:r>
          </a:p>
          <a:p>
            <a:pPr lvl="1">
              <a:spcBef>
                <a:spcPts val="300"/>
              </a:spcBef>
            </a:pPr>
            <a:r>
              <a:rPr lang="en-US" altLang="en-US" dirty="0">
                <a:solidFill>
                  <a:schemeClr val="tx1">
                    <a:lumMod val="75000"/>
                    <a:lumOff val="25000"/>
                  </a:schemeClr>
                </a:solidFill>
              </a:rPr>
              <a:t>Feel better about themselves by putting others down.</a:t>
            </a:r>
          </a:p>
          <a:p>
            <a:pPr marL="0" indent="0">
              <a:spcBef>
                <a:spcPts val="300"/>
              </a:spcBef>
              <a:buNone/>
            </a:pPr>
            <a:r>
              <a:rPr lang="en-US" sz="2200" i="1" dirty="0">
                <a:solidFill>
                  <a:schemeClr val="accent1"/>
                </a:solidFill>
              </a:rPr>
              <a:t>A false witness </a:t>
            </a:r>
            <a:r>
              <a:rPr lang="en-US" sz="2200" b="1" i="1" dirty="0">
                <a:solidFill>
                  <a:schemeClr val="accent1"/>
                </a:solidFill>
              </a:rPr>
              <a:t>shall </a:t>
            </a:r>
            <a:r>
              <a:rPr lang="en-US" sz="2200" b="1" i="1" u="sng" dirty="0">
                <a:solidFill>
                  <a:schemeClr val="accent1"/>
                </a:solidFill>
              </a:rPr>
              <a:t>perish</a:t>
            </a:r>
            <a:r>
              <a:rPr lang="en-US" sz="2200" i="1" dirty="0">
                <a:solidFill>
                  <a:schemeClr val="accent1"/>
                </a:solidFill>
              </a:rPr>
              <a:t>, But </a:t>
            </a:r>
            <a:r>
              <a:rPr lang="en-US" sz="2200" b="1" i="1" dirty="0">
                <a:solidFill>
                  <a:schemeClr val="accent1"/>
                </a:solidFill>
              </a:rPr>
              <a:t>the man who hears him will </a:t>
            </a:r>
            <a:r>
              <a:rPr lang="en-US" sz="2200" b="1" i="1" u="sng" dirty="0">
                <a:solidFill>
                  <a:schemeClr val="accent1"/>
                </a:solidFill>
              </a:rPr>
              <a:t>speak endlessly</a:t>
            </a:r>
            <a:r>
              <a:rPr lang="en-US" sz="2200" i="1" dirty="0">
                <a:solidFill>
                  <a:schemeClr val="accent1"/>
                </a:solidFill>
              </a:rPr>
              <a:t>. </a:t>
            </a:r>
            <a:r>
              <a:rPr lang="en-US" sz="2200" dirty="0"/>
              <a:t>(</a:t>
            </a:r>
            <a:r>
              <a:rPr lang="en-US" sz="2200" b="1" dirty="0">
                <a:solidFill>
                  <a:schemeClr val="accent1"/>
                </a:solidFill>
              </a:rPr>
              <a:t>21:28</a:t>
            </a:r>
            <a:r>
              <a:rPr lang="en-US" sz="2200" dirty="0"/>
              <a:t>)</a:t>
            </a:r>
          </a:p>
          <a:p>
            <a:pPr>
              <a:spcBef>
                <a:spcPts val="300"/>
              </a:spcBef>
            </a:pPr>
            <a:r>
              <a:rPr lang="en-US" altLang="en-US" sz="2200" dirty="0">
                <a:solidFill>
                  <a:schemeClr val="tx1">
                    <a:lumMod val="75000"/>
                    <a:lumOff val="25000"/>
                  </a:schemeClr>
                </a:solidFill>
              </a:rPr>
              <a:t>Once gossip starts, it is impossible to stop its spread – like wildfire.</a:t>
            </a:r>
          </a:p>
          <a:p>
            <a:pPr>
              <a:spcBef>
                <a:spcPts val="300"/>
              </a:spcBef>
            </a:pPr>
            <a:r>
              <a:rPr lang="en-US" altLang="en-US" sz="2200" dirty="0">
                <a:solidFill>
                  <a:schemeClr val="tx1">
                    <a:lumMod val="75000"/>
                    <a:lumOff val="25000"/>
                  </a:schemeClr>
                </a:solidFill>
              </a:rPr>
              <a:t>Those who spread it may not know – or question – its truthfulness.</a:t>
            </a:r>
          </a:p>
        </p:txBody>
      </p:sp>
    </p:spTree>
    <p:extLst>
      <p:ext uri="{BB962C8B-B14F-4D97-AF65-F5344CB8AC3E}">
        <p14:creationId xmlns:p14="http://schemas.microsoft.com/office/powerpoint/2010/main" val="1758666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fade">
                                      <p:cBhvr>
                                        <p:cTn id="36" dur="500"/>
                                        <p:tgtEl>
                                          <p:spTgt spid="9219">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219">
                                            <p:txEl>
                                              <p:pRg st="7" end="7"/>
                                            </p:txEl>
                                          </p:spTgt>
                                        </p:tgtEl>
                                        <p:attrNameLst>
                                          <p:attrName>style.visibility</p:attrName>
                                        </p:attrNameLst>
                                      </p:cBhvr>
                                      <p:to>
                                        <p:strVal val="visible"/>
                                      </p:to>
                                    </p:set>
                                    <p:animEffect transition="in" filter="fade">
                                      <p:cBhvr>
                                        <p:cTn id="41"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How to Not Gossip</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6"/>
            </a:pPr>
            <a:r>
              <a:rPr lang="en-US" sz="2200" dirty="0"/>
              <a:t>What qualities help a person to not gossip (</a:t>
            </a:r>
            <a:r>
              <a:rPr lang="en-US" sz="2200" b="1" dirty="0">
                <a:solidFill>
                  <a:schemeClr val="accent1"/>
                </a:solidFill>
              </a:rPr>
              <a:t>11:13; 13:3; 17:9</a:t>
            </a:r>
            <a:r>
              <a:rPr lang="en-US" sz="2200" dirty="0"/>
              <a:t>)?  Therefore, when we do gossip, what qualities are we lacking?</a:t>
            </a:r>
          </a:p>
          <a:p>
            <a:pPr marL="0" lvl="0" indent="0">
              <a:spcBef>
                <a:spcPts val="0"/>
              </a:spcBef>
              <a:buNone/>
            </a:pPr>
            <a:r>
              <a:rPr lang="en-US" sz="2200" i="1" dirty="0">
                <a:solidFill>
                  <a:schemeClr val="accent1"/>
                </a:solidFill>
              </a:rPr>
              <a:t>He who </a:t>
            </a:r>
            <a:r>
              <a:rPr lang="en-US" sz="2200" b="1" i="1" u="sng" dirty="0">
                <a:solidFill>
                  <a:schemeClr val="accent1"/>
                </a:solidFill>
              </a:rPr>
              <a:t>guards</a:t>
            </a:r>
            <a:r>
              <a:rPr lang="en-US" sz="2200" b="1" i="1" dirty="0">
                <a:solidFill>
                  <a:schemeClr val="accent1"/>
                </a:solidFill>
              </a:rPr>
              <a:t> his mouth </a:t>
            </a:r>
            <a:r>
              <a:rPr lang="en-US" sz="2200" i="1" dirty="0">
                <a:solidFill>
                  <a:schemeClr val="accent1"/>
                </a:solidFill>
              </a:rPr>
              <a:t>preserves his life, But he who </a:t>
            </a:r>
            <a:r>
              <a:rPr lang="en-US" sz="2200" b="1" i="1" dirty="0">
                <a:solidFill>
                  <a:schemeClr val="accent1"/>
                </a:solidFill>
              </a:rPr>
              <a:t>opens wide his lips </a:t>
            </a:r>
            <a:r>
              <a:rPr lang="en-US" sz="2200" i="1" dirty="0">
                <a:solidFill>
                  <a:schemeClr val="accent1"/>
                </a:solidFill>
              </a:rPr>
              <a:t>shall have destruction. </a:t>
            </a:r>
            <a:r>
              <a:rPr lang="en-US" sz="2200" dirty="0"/>
              <a:t>(</a:t>
            </a:r>
            <a:r>
              <a:rPr lang="en-US" sz="2200" b="1" dirty="0">
                <a:solidFill>
                  <a:schemeClr val="accent1"/>
                </a:solidFill>
              </a:rPr>
              <a:t>13:3</a:t>
            </a:r>
            <a:r>
              <a:rPr lang="en-US" sz="2200" dirty="0"/>
              <a:t>)</a:t>
            </a:r>
          </a:p>
          <a:p>
            <a:pPr>
              <a:spcBef>
                <a:spcPts val="0"/>
              </a:spcBef>
            </a:pPr>
            <a:r>
              <a:rPr lang="en-US" altLang="en-US" sz="2200" dirty="0">
                <a:solidFill>
                  <a:schemeClr val="tx1">
                    <a:lumMod val="75000"/>
                    <a:lumOff val="25000"/>
                  </a:schemeClr>
                </a:solidFill>
              </a:rPr>
              <a:t>Carefulness, thoughtfulness, self-control are critical for us and others.</a:t>
            </a:r>
            <a:endParaRPr lang="en-US" sz="2200" dirty="0"/>
          </a:p>
          <a:p>
            <a:pPr marL="0" lvl="0" indent="0">
              <a:spcBef>
                <a:spcPts val="0"/>
              </a:spcBef>
              <a:buNone/>
            </a:pPr>
            <a:r>
              <a:rPr lang="en-US" sz="2200" i="1" dirty="0">
                <a:solidFill>
                  <a:schemeClr val="accent1"/>
                </a:solidFill>
              </a:rPr>
              <a:t>A talebearer </a:t>
            </a:r>
            <a:r>
              <a:rPr lang="en-US" sz="2200" b="1" i="1" dirty="0">
                <a:solidFill>
                  <a:schemeClr val="accent1"/>
                </a:solidFill>
              </a:rPr>
              <a:t>reveals </a:t>
            </a:r>
            <a:r>
              <a:rPr lang="en-US" sz="2200" b="1" i="1" u="sng" dirty="0">
                <a:solidFill>
                  <a:schemeClr val="accent1"/>
                </a:solidFill>
              </a:rPr>
              <a:t>secrets</a:t>
            </a:r>
            <a:r>
              <a:rPr lang="en-US" sz="2200" i="1" dirty="0">
                <a:solidFill>
                  <a:schemeClr val="accent1"/>
                </a:solidFill>
              </a:rPr>
              <a:t>, But he who is of a </a:t>
            </a:r>
            <a:r>
              <a:rPr lang="en-US" sz="2200" b="1" i="1" u="sng" dirty="0">
                <a:solidFill>
                  <a:schemeClr val="accent1"/>
                </a:solidFill>
              </a:rPr>
              <a:t>faithful</a:t>
            </a:r>
            <a:r>
              <a:rPr lang="en-US" sz="2200" b="1" i="1" dirty="0">
                <a:solidFill>
                  <a:schemeClr val="accent1"/>
                </a:solidFill>
              </a:rPr>
              <a:t> spirit </a:t>
            </a:r>
            <a:r>
              <a:rPr lang="en-US" sz="2200" b="1" i="1" u="sng" dirty="0">
                <a:solidFill>
                  <a:schemeClr val="accent1"/>
                </a:solidFill>
              </a:rPr>
              <a:t>conceals</a:t>
            </a:r>
            <a:r>
              <a:rPr lang="en-US" sz="2200" b="1" i="1" dirty="0">
                <a:solidFill>
                  <a:schemeClr val="accent1"/>
                </a:solidFill>
              </a:rPr>
              <a:t> a matter</a:t>
            </a:r>
            <a:r>
              <a:rPr lang="en-US" sz="2200" i="1" dirty="0">
                <a:solidFill>
                  <a:schemeClr val="accent1"/>
                </a:solidFill>
              </a:rPr>
              <a:t>. </a:t>
            </a:r>
            <a:r>
              <a:rPr lang="en-US" sz="2200" dirty="0"/>
              <a:t>(</a:t>
            </a:r>
            <a:r>
              <a:rPr lang="en-US" sz="2200" b="1" dirty="0">
                <a:solidFill>
                  <a:schemeClr val="accent1"/>
                </a:solidFill>
              </a:rPr>
              <a:t>11:13</a:t>
            </a:r>
            <a:r>
              <a:rPr lang="en-US" sz="2200" dirty="0"/>
              <a:t>)</a:t>
            </a:r>
          </a:p>
          <a:p>
            <a:pPr>
              <a:spcBef>
                <a:spcPts val="0"/>
              </a:spcBef>
            </a:pPr>
            <a:r>
              <a:rPr lang="en-US" altLang="en-US" sz="2200" dirty="0">
                <a:solidFill>
                  <a:schemeClr val="tx1">
                    <a:lumMod val="75000"/>
                    <a:lumOff val="25000"/>
                  </a:schemeClr>
                </a:solidFill>
              </a:rPr>
              <a:t>Loyalty, faithfulness to those vulnerable is required to protect others.</a:t>
            </a:r>
          </a:p>
          <a:p>
            <a:pPr marL="0" lvl="0" indent="0">
              <a:spcBef>
                <a:spcPts val="0"/>
              </a:spcBef>
              <a:buNone/>
            </a:pPr>
            <a:r>
              <a:rPr lang="en-US" sz="2200" i="1" dirty="0">
                <a:solidFill>
                  <a:schemeClr val="accent1"/>
                </a:solidFill>
              </a:rPr>
              <a:t>He who </a:t>
            </a:r>
            <a:r>
              <a:rPr lang="en-US" sz="2200" b="1" i="1" dirty="0">
                <a:solidFill>
                  <a:schemeClr val="accent1"/>
                </a:solidFill>
              </a:rPr>
              <a:t>covers a transgression </a:t>
            </a:r>
            <a:r>
              <a:rPr lang="en-US" sz="2200" b="1" i="1" u="sng" dirty="0">
                <a:solidFill>
                  <a:schemeClr val="accent1"/>
                </a:solidFill>
              </a:rPr>
              <a:t>seeks love</a:t>
            </a:r>
            <a:r>
              <a:rPr lang="en-US" sz="2200" i="1" dirty="0">
                <a:solidFill>
                  <a:schemeClr val="accent1"/>
                </a:solidFill>
              </a:rPr>
              <a:t>, But he who </a:t>
            </a:r>
            <a:r>
              <a:rPr lang="en-US" sz="2200" b="1" i="1" dirty="0">
                <a:solidFill>
                  <a:schemeClr val="accent1"/>
                </a:solidFill>
              </a:rPr>
              <a:t>repeats a matter </a:t>
            </a:r>
            <a:r>
              <a:rPr lang="en-US" sz="2200" b="1" i="1" u="sng" dirty="0">
                <a:solidFill>
                  <a:schemeClr val="accent1"/>
                </a:solidFill>
              </a:rPr>
              <a:t>separates friends</a:t>
            </a:r>
            <a:r>
              <a:rPr lang="en-US" sz="2200" i="1" dirty="0">
                <a:solidFill>
                  <a:schemeClr val="accent1"/>
                </a:solidFill>
              </a:rPr>
              <a:t>.</a:t>
            </a:r>
            <a:r>
              <a:rPr lang="en-US" sz="2200" dirty="0"/>
              <a:t> (</a:t>
            </a:r>
            <a:r>
              <a:rPr lang="en-US" sz="2200" b="1" dirty="0">
                <a:solidFill>
                  <a:schemeClr val="accent1"/>
                </a:solidFill>
              </a:rPr>
              <a:t>17:9</a:t>
            </a:r>
            <a:r>
              <a:rPr lang="en-US" sz="2200" dirty="0"/>
              <a:t>)</a:t>
            </a:r>
          </a:p>
          <a:p>
            <a:pPr>
              <a:spcBef>
                <a:spcPts val="0"/>
              </a:spcBef>
            </a:pPr>
            <a:r>
              <a:rPr lang="en-US" altLang="en-US" sz="2200" dirty="0">
                <a:solidFill>
                  <a:schemeClr val="tx1">
                    <a:lumMod val="75000"/>
                    <a:lumOff val="25000"/>
                  </a:schemeClr>
                </a:solidFill>
              </a:rPr>
              <a:t>Ultimately, love compels us not to tell what would injure others.</a:t>
            </a:r>
          </a:p>
          <a:p>
            <a:pPr>
              <a:spcBef>
                <a:spcPts val="0"/>
              </a:spcBef>
            </a:pPr>
            <a:r>
              <a:rPr lang="en-US" altLang="en-US" sz="2200" dirty="0">
                <a:solidFill>
                  <a:schemeClr val="tx1">
                    <a:lumMod val="75000"/>
                    <a:lumOff val="25000"/>
                  </a:schemeClr>
                </a:solidFill>
              </a:rPr>
              <a:t>Also, be slow to hear, accept the worst:  </a:t>
            </a:r>
            <a:r>
              <a:rPr lang="en-US" altLang="en-US" sz="2200" b="1" dirty="0">
                <a:solidFill>
                  <a:schemeClr val="accent1"/>
                </a:solidFill>
              </a:rPr>
              <a:t>18:13, 17</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1167810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fade">
                                      <p:cBhvr>
                                        <p:cTn id="42"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Motivation for a “Soft Answer”</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7"/>
            </a:pPr>
            <a:r>
              <a:rPr lang="en-US" sz="2200" dirty="0"/>
              <a:t>Why is it wise to be </a:t>
            </a:r>
            <a:r>
              <a:rPr lang="en-US" sz="2200" i="1" dirty="0">
                <a:solidFill>
                  <a:schemeClr val="accent1"/>
                </a:solidFill>
              </a:rPr>
              <a:t>“slow to wrath”</a:t>
            </a:r>
            <a:r>
              <a:rPr lang="en-US" sz="2200" dirty="0"/>
              <a:t> versus being the </a:t>
            </a:r>
            <a:r>
              <a:rPr lang="en-US" sz="2200" i="1" dirty="0">
                <a:solidFill>
                  <a:schemeClr val="accent1"/>
                </a:solidFill>
              </a:rPr>
              <a:t>“quick-tempered man”</a:t>
            </a:r>
            <a:r>
              <a:rPr lang="en-US" sz="2200" i="1" dirty="0"/>
              <a:t> </a:t>
            </a:r>
            <a:r>
              <a:rPr lang="en-US" sz="2200" dirty="0"/>
              <a:t>(</a:t>
            </a:r>
            <a:r>
              <a:rPr lang="en-US" sz="2200" b="1" dirty="0">
                <a:solidFill>
                  <a:schemeClr val="accent1"/>
                </a:solidFill>
              </a:rPr>
              <a:t>14:17, 29; 15:18; 16:32; 17:14; 18:19; 25:8-10, 23, 28; 29:22; 30:33</a:t>
            </a:r>
            <a:r>
              <a:rPr lang="en-US" sz="2200" dirty="0"/>
              <a:t>)?</a:t>
            </a:r>
          </a:p>
          <a:p>
            <a:pPr marL="0" indent="0">
              <a:spcBef>
                <a:spcPts val="300"/>
              </a:spcBef>
              <a:buNone/>
            </a:pPr>
            <a:r>
              <a:rPr lang="en-US" sz="2200" i="1" dirty="0">
                <a:solidFill>
                  <a:schemeClr val="accent1"/>
                </a:solidFill>
              </a:rPr>
              <a:t>A </a:t>
            </a:r>
            <a:r>
              <a:rPr lang="en-US" sz="2200" b="1" i="1" dirty="0">
                <a:solidFill>
                  <a:schemeClr val="accent1"/>
                </a:solidFill>
              </a:rPr>
              <a:t>quick-tempered man acts </a:t>
            </a:r>
            <a:r>
              <a:rPr lang="en-US" sz="2200" b="1" i="1" u="sng" dirty="0">
                <a:solidFill>
                  <a:schemeClr val="accent1"/>
                </a:solidFill>
              </a:rPr>
              <a:t>foolishly</a:t>
            </a:r>
            <a:r>
              <a:rPr lang="en-US" sz="2200" i="1" dirty="0">
                <a:solidFill>
                  <a:schemeClr val="accent1"/>
                </a:solidFill>
              </a:rPr>
              <a:t>, And a man of </a:t>
            </a:r>
            <a:r>
              <a:rPr lang="en-US" sz="2200" b="1" i="1" dirty="0">
                <a:solidFill>
                  <a:schemeClr val="accent1"/>
                </a:solidFill>
              </a:rPr>
              <a:t>wicked intentions is </a:t>
            </a:r>
            <a:r>
              <a:rPr lang="en-US" sz="2200" b="1" i="1" u="sng" dirty="0">
                <a:solidFill>
                  <a:schemeClr val="accent1"/>
                </a:solidFill>
              </a:rPr>
              <a:t>hated</a:t>
            </a:r>
            <a:r>
              <a:rPr lang="en-US" sz="2200" i="1" dirty="0">
                <a:solidFill>
                  <a:schemeClr val="accent1"/>
                </a:solidFill>
              </a:rPr>
              <a:t>. </a:t>
            </a:r>
            <a:r>
              <a:rPr lang="en-US" sz="2200" dirty="0"/>
              <a:t>(</a:t>
            </a:r>
            <a:r>
              <a:rPr lang="en-US" sz="2200" b="1" dirty="0">
                <a:solidFill>
                  <a:schemeClr val="accent1"/>
                </a:solidFill>
              </a:rPr>
              <a:t>14:17</a:t>
            </a:r>
            <a:r>
              <a:rPr lang="en-US" sz="2200" dirty="0"/>
              <a:t>)</a:t>
            </a:r>
          </a:p>
          <a:p>
            <a:pPr marL="0" indent="0">
              <a:spcBef>
                <a:spcPts val="300"/>
              </a:spcBef>
              <a:buNone/>
            </a:pPr>
            <a:r>
              <a:rPr lang="en-US" sz="2200" i="1" dirty="0">
                <a:solidFill>
                  <a:schemeClr val="accent1"/>
                </a:solidFill>
              </a:rPr>
              <a:t>He who is </a:t>
            </a:r>
            <a:r>
              <a:rPr lang="en-US" sz="2200" b="1" i="1" dirty="0">
                <a:solidFill>
                  <a:schemeClr val="accent1"/>
                </a:solidFill>
              </a:rPr>
              <a:t>slow to wrath has </a:t>
            </a:r>
            <a:r>
              <a:rPr lang="en-US" sz="2200" b="1" i="1" u="sng" dirty="0">
                <a:solidFill>
                  <a:schemeClr val="accent1"/>
                </a:solidFill>
              </a:rPr>
              <a:t>great understanding</a:t>
            </a:r>
            <a:r>
              <a:rPr lang="en-US" sz="2200" i="1" dirty="0">
                <a:solidFill>
                  <a:schemeClr val="accent1"/>
                </a:solidFill>
              </a:rPr>
              <a:t>, But he who is </a:t>
            </a:r>
            <a:r>
              <a:rPr lang="en-US" sz="2200" b="1" i="1" dirty="0">
                <a:solidFill>
                  <a:schemeClr val="accent1"/>
                </a:solidFill>
              </a:rPr>
              <a:t>impulsive </a:t>
            </a:r>
            <a:r>
              <a:rPr lang="en-US" sz="2200" b="1" i="1" u="sng" dirty="0">
                <a:solidFill>
                  <a:schemeClr val="accent1"/>
                </a:solidFill>
              </a:rPr>
              <a:t>exalts folly</a:t>
            </a:r>
            <a:r>
              <a:rPr lang="en-US" sz="2200" i="1" dirty="0">
                <a:solidFill>
                  <a:schemeClr val="accent1"/>
                </a:solidFill>
              </a:rPr>
              <a:t>. </a:t>
            </a:r>
            <a:r>
              <a:rPr lang="en-US" sz="2200" dirty="0"/>
              <a:t>(</a:t>
            </a:r>
            <a:r>
              <a:rPr lang="en-US" sz="2200" b="1" dirty="0">
                <a:solidFill>
                  <a:schemeClr val="accent1"/>
                </a:solidFill>
              </a:rPr>
              <a:t>14:29</a:t>
            </a:r>
            <a:r>
              <a:rPr lang="en-US" sz="2200" dirty="0"/>
              <a:t>)</a:t>
            </a:r>
          </a:p>
          <a:p>
            <a:pPr>
              <a:spcBef>
                <a:spcPts val="300"/>
              </a:spcBef>
            </a:pPr>
            <a:r>
              <a:rPr lang="en-US" altLang="en-US" sz="2200" dirty="0">
                <a:solidFill>
                  <a:schemeClr val="tx1">
                    <a:lumMod val="75000"/>
                    <a:lumOff val="25000"/>
                  </a:schemeClr>
                </a:solidFill>
              </a:rPr>
              <a:t>A fiery temper is clearly condemned, and patience is exalted, but why?</a:t>
            </a:r>
          </a:p>
        </p:txBody>
      </p:sp>
    </p:spTree>
    <p:extLst>
      <p:ext uri="{BB962C8B-B14F-4D97-AF65-F5344CB8AC3E}">
        <p14:creationId xmlns:p14="http://schemas.microsoft.com/office/powerpoint/2010/main" val="2564204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Motivation for a “Soft Answer”</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0"/>
              </a:spcBef>
              <a:buFont typeface="+mj-lt"/>
              <a:buAutoNum type="arabicPeriod" startAt="7"/>
            </a:pPr>
            <a:r>
              <a:rPr lang="en-US" sz="2200" dirty="0"/>
              <a:t>Why is it wise to be </a:t>
            </a:r>
            <a:r>
              <a:rPr lang="en-US" sz="2200" i="1" dirty="0">
                <a:solidFill>
                  <a:schemeClr val="accent1"/>
                </a:solidFill>
              </a:rPr>
              <a:t>“slow to wrath”</a:t>
            </a:r>
            <a:r>
              <a:rPr lang="en-US" sz="2200" dirty="0"/>
              <a:t> versus being the </a:t>
            </a:r>
            <a:r>
              <a:rPr lang="en-US" sz="2200" i="1" dirty="0">
                <a:solidFill>
                  <a:schemeClr val="accent1"/>
                </a:solidFill>
              </a:rPr>
              <a:t>“quick-tempered man”</a:t>
            </a:r>
            <a:r>
              <a:rPr lang="en-US" sz="2200" i="1" dirty="0"/>
              <a:t> </a:t>
            </a:r>
            <a:r>
              <a:rPr lang="en-US" sz="2200" dirty="0"/>
              <a:t>(</a:t>
            </a:r>
            <a:r>
              <a:rPr lang="en-US" sz="2200" b="1" dirty="0">
                <a:solidFill>
                  <a:schemeClr val="accent1"/>
                </a:solidFill>
              </a:rPr>
              <a:t>14:17, 29; 15:18; 16:32; 17:14; 18:19; 25:8-10, 23, 28; 29:22; 30:33</a:t>
            </a:r>
            <a:r>
              <a:rPr lang="en-US" sz="2200" dirty="0"/>
              <a:t>)?</a:t>
            </a:r>
          </a:p>
          <a:p>
            <a:pPr marL="0" indent="0">
              <a:spcBef>
                <a:spcPts val="0"/>
              </a:spcBef>
              <a:buNone/>
            </a:pPr>
            <a:r>
              <a:rPr lang="en-US" sz="2200" i="1" dirty="0">
                <a:solidFill>
                  <a:schemeClr val="accent1"/>
                </a:solidFill>
              </a:rPr>
              <a:t>The north wind brings forth rain, And a </a:t>
            </a:r>
            <a:r>
              <a:rPr lang="en-US" sz="2200" b="1" i="1" dirty="0">
                <a:solidFill>
                  <a:schemeClr val="accent1"/>
                </a:solidFill>
              </a:rPr>
              <a:t>backbiting tongue </a:t>
            </a:r>
            <a:r>
              <a:rPr lang="en-US" sz="2200" b="1" i="1" u="sng" dirty="0">
                <a:solidFill>
                  <a:schemeClr val="accent1"/>
                </a:solidFill>
              </a:rPr>
              <a:t>an angry countenance</a:t>
            </a:r>
            <a:r>
              <a:rPr lang="en-US" sz="2200" i="1" dirty="0">
                <a:solidFill>
                  <a:schemeClr val="accent1"/>
                </a:solidFill>
              </a:rPr>
              <a:t>. </a:t>
            </a:r>
            <a:r>
              <a:rPr lang="en-US" sz="2200" dirty="0"/>
              <a:t>(</a:t>
            </a:r>
            <a:r>
              <a:rPr lang="en-US" sz="2200" b="1" dirty="0">
                <a:solidFill>
                  <a:schemeClr val="accent1"/>
                </a:solidFill>
              </a:rPr>
              <a:t>25:23</a:t>
            </a:r>
            <a:r>
              <a:rPr lang="en-US" sz="2200" dirty="0"/>
              <a:t>)</a:t>
            </a:r>
          </a:p>
          <a:p>
            <a:pPr marL="0" indent="0">
              <a:spcBef>
                <a:spcPts val="0"/>
              </a:spcBef>
              <a:buNone/>
            </a:pPr>
            <a:r>
              <a:rPr lang="en-US" sz="2200" i="1" dirty="0">
                <a:solidFill>
                  <a:schemeClr val="accent1"/>
                </a:solidFill>
              </a:rPr>
              <a:t>For as the churning of milk produces butter, And wringing the nose produces blood, So the </a:t>
            </a:r>
            <a:r>
              <a:rPr lang="en-US" sz="2200" b="1" i="1" dirty="0">
                <a:solidFill>
                  <a:schemeClr val="accent1"/>
                </a:solidFill>
              </a:rPr>
              <a:t>forcing of wrath </a:t>
            </a:r>
            <a:r>
              <a:rPr lang="en-US" sz="2200" b="1" i="1" u="sng" dirty="0">
                <a:solidFill>
                  <a:schemeClr val="accent1"/>
                </a:solidFill>
              </a:rPr>
              <a:t>produces strife</a:t>
            </a:r>
            <a:r>
              <a:rPr lang="en-US" sz="2200" i="1" dirty="0">
                <a:solidFill>
                  <a:schemeClr val="accent1"/>
                </a:solidFill>
              </a:rPr>
              <a:t>. </a:t>
            </a:r>
            <a:r>
              <a:rPr lang="en-US" sz="2200" dirty="0"/>
              <a:t>(</a:t>
            </a:r>
            <a:r>
              <a:rPr lang="en-US" sz="2200" b="1" dirty="0">
                <a:solidFill>
                  <a:schemeClr val="accent1"/>
                </a:solidFill>
              </a:rPr>
              <a:t>30:33</a:t>
            </a:r>
            <a:r>
              <a:rPr lang="en-US" sz="2200" dirty="0"/>
              <a:t>)</a:t>
            </a:r>
          </a:p>
          <a:p>
            <a:pPr marL="0" indent="0">
              <a:spcBef>
                <a:spcPts val="0"/>
              </a:spcBef>
              <a:buNone/>
            </a:pPr>
            <a:r>
              <a:rPr lang="en-US" sz="2200" i="1" dirty="0">
                <a:solidFill>
                  <a:schemeClr val="accent1"/>
                </a:solidFill>
              </a:rPr>
              <a:t>A </a:t>
            </a:r>
            <a:r>
              <a:rPr lang="en-US" sz="2200" b="1" i="1" dirty="0">
                <a:solidFill>
                  <a:schemeClr val="accent1"/>
                </a:solidFill>
              </a:rPr>
              <a:t>wrathful man </a:t>
            </a:r>
            <a:r>
              <a:rPr lang="en-US" sz="2200" b="1" i="1" u="sng" dirty="0">
                <a:solidFill>
                  <a:schemeClr val="accent1"/>
                </a:solidFill>
              </a:rPr>
              <a:t>stirs up strife</a:t>
            </a:r>
            <a:r>
              <a:rPr lang="en-US" sz="2200" i="1" dirty="0">
                <a:solidFill>
                  <a:schemeClr val="accent1"/>
                </a:solidFill>
              </a:rPr>
              <a:t>, But he who is </a:t>
            </a:r>
            <a:r>
              <a:rPr lang="en-US" sz="2200" b="1" i="1" dirty="0">
                <a:solidFill>
                  <a:schemeClr val="accent1"/>
                </a:solidFill>
              </a:rPr>
              <a:t>slow to anger </a:t>
            </a:r>
            <a:r>
              <a:rPr lang="en-US" sz="2200" b="1" i="1" u="sng" dirty="0">
                <a:solidFill>
                  <a:schemeClr val="accent1"/>
                </a:solidFill>
              </a:rPr>
              <a:t>allays contention</a:t>
            </a:r>
            <a:r>
              <a:rPr lang="en-US" sz="2200" i="1" dirty="0">
                <a:solidFill>
                  <a:schemeClr val="accent1"/>
                </a:solidFill>
              </a:rPr>
              <a:t>. </a:t>
            </a:r>
            <a:r>
              <a:rPr lang="en-US" sz="2200" dirty="0"/>
              <a:t>(</a:t>
            </a:r>
            <a:r>
              <a:rPr lang="en-US" sz="2200" b="1" dirty="0">
                <a:solidFill>
                  <a:schemeClr val="accent1"/>
                </a:solidFill>
              </a:rPr>
              <a:t>15:18</a:t>
            </a:r>
            <a:r>
              <a:rPr lang="en-US" sz="2200" dirty="0"/>
              <a:t>)</a:t>
            </a:r>
          </a:p>
          <a:p>
            <a:pPr marL="0" indent="0">
              <a:spcBef>
                <a:spcPts val="0"/>
              </a:spcBef>
              <a:buNone/>
            </a:pPr>
            <a:r>
              <a:rPr lang="en-US" sz="2200" i="1" dirty="0">
                <a:solidFill>
                  <a:schemeClr val="accent1"/>
                </a:solidFill>
              </a:rPr>
              <a:t>An </a:t>
            </a:r>
            <a:r>
              <a:rPr lang="en-US" sz="2200" b="1" i="1" dirty="0">
                <a:solidFill>
                  <a:schemeClr val="accent1"/>
                </a:solidFill>
              </a:rPr>
              <a:t>angry man </a:t>
            </a:r>
            <a:r>
              <a:rPr lang="en-US" sz="2200" b="1" i="1" u="sng" dirty="0">
                <a:solidFill>
                  <a:schemeClr val="accent1"/>
                </a:solidFill>
              </a:rPr>
              <a:t>stirs up strife</a:t>
            </a:r>
            <a:r>
              <a:rPr lang="en-US" sz="2200" i="1" dirty="0">
                <a:solidFill>
                  <a:schemeClr val="accent1"/>
                </a:solidFill>
              </a:rPr>
              <a:t>, And a </a:t>
            </a:r>
            <a:r>
              <a:rPr lang="en-US" sz="2200" b="1" i="1" dirty="0">
                <a:solidFill>
                  <a:schemeClr val="accent1"/>
                </a:solidFill>
              </a:rPr>
              <a:t>furious man </a:t>
            </a:r>
            <a:r>
              <a:rPr lang="en-US" sz="2200" b="1" i="1" u="sng" dirty="0">
                <a:solidFill>
                  <a:schemeClr val="accent1"/>
                </a:solidFill>
              </a:rPr>
              <a:t>abounds in transgression</a:t>
            </a:r>
            <a:r>
              <a:rPr lang="en-US" sz="2200" i="1" dirty="0">
                <a:solidFill>
                  <a:schemeClr val="accent1"/>
                </a:solidFill>
              </a:rPr>
              <a:t>. </a:t>
            </a:r>
            <a:r>
              <a:rPr lang="en-US" sz="2200" dirty="0"/>
              <a:t>(</a:t>
            </a:r>
            <a:r>
              <a:rPr lang="en-US" sz="2200" b="1" dirty="0">
                <a:solidFill>
                  <a:schemeClr val="accent1"/>
                </a:solidFill>
              </a:rPr>
              <a:t>29:22</a:t>
            </a:r>
            <a:r>
              <a:rPr lang="en-US" sz="2200" dirty="0"/>
              <a:t>)</a:t>
            </a:r>
          </a:p>
          <a:p>
            <a:pPr>
              <a:spcBef>
                <a:spcPts val="0"/>
              </a:spcBef>
            </a:pPr>
            <a:r>
              <a:rPr lang="en-US" altLang="en-US" sz="2200" dirty="0">
                <a:solidFill>
                  <a:schemeClr val="tx1">
                    <a:lumMod val="75000"/>
                    <a:lumOff val="25000"/>
                  </a:schemeClr>
                </a:solidFill>
              </a:rPr>
              <a:t>Consequences of anger and explosive temper are strife, division, and </a:t>
            </a:r>
            <a:r>
              <a:rPr lang="en-US" altLang="en-US" sz="2200" b="1" i="1" dirty="0">
                <a:solidFill>
                  <a:schemeClr val="tx1">
                    <a:lumMod val="75000"/>
                    <a:lumOff val="25000"/>
                  </a:schemeClr>
                </a:solidFill>
              </a:rPr>
              <a:t>sin</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4216640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Motivation for a “Soft Answer”</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7"/>
            </a:pPr>
            <a:r>
              <a:rPr lang="en-US" sz="2200" dirty="0"/>
              <a:t>Why is it wise to be </a:t>
            </a:r>
            <a:r>
              <a:rPr lang="en-US" sz="2200" i="1" dirty="0">
                <a:solidFill>
                  <a:schemeClr val="accent1"/>
                </a:solidFill>
              </a:rPr>
              <a:t>“slow to wrath”</a:t>
            </a:r>
            <a:r>
              <a:rPr lang="en-US" sz="2200" dirty="0"/>
              <a:t> versus being the </a:t>
            </a:r>
            <a:r>
              <a:rPr lang="en-US" sz="2200" i="1" dirty="0">
                <a:solidFill>
                  <a:schemeClr val="accent1"/>
                </a:solidFill>
              </a:rPr>
              <a:t>“quick-tempered man”</a:t>
            </a:r>
            <a:r>
              <a:rPr lang="en-US" sz="2200" i="1" dirty="0"/>
              <a:t> </a:t>
            </a:r>
            <a:r>
              <a:rPr lang="en-US" sz="2200" dirty="0"/>
              <a:t>(</a:t>
            </a:r>
            <a:r>
              <a:rPr lang="en-US" sz="2200" b="1" dirty="0">
                <a:solidFill>
                  <a:schemeClr val="accent1"/>
                </a:solidFill>
              </a:rPr>
              <a:t>14:17, 29; 15:18; 16:32; 17:14; 18:19; 25:8-10, 23, 28; 29:22; 30:33</a:t>
            </a:r>
            <a:r>
              <a:rPr lang="en-US" sz="2200" dirty="0"/>
              <a:t>)?</a:t>
            </a:r>
          </a:p>
          <a:p>
            <a:pPr marL="0" indent="0">
              <a:spcBef>
                <a:spcPts val="300"/>
              </a:spcBef>
              <a:buNone/>
            </a:pPr>
            <a:r>
              <a:rPr lang="en-US" sz="2200" i="1" dirty="0">
                <a:solidFill>
                  <a:schemeClr val="accent1"/>
                </a:solidFill>
              </a:rPr>
              <a:t>The </a:t>
            </a:r>
            <a:r>
              <a:rPr lang="en-US" sz="2200" b="1" i="1" dirty="0">
                <a:solidFill>
                  <a:schemeClr val="accent1"/>
                </a:solidFill>
              </a:rPr>
              <a:t>beginning of strife is like </a:t>
            </a:r>
            <a:r>
              <a:rPr lang="en-US" sz="2200" b="1" i="1" u="sng" dirty="0">
                <a:solidFill>
                  <a:schemeClr val="accent1"/>
                </a:solidFill>
              </a:rPr>
              <a:t>releasing water</a:t>
            </a:r>
            <a:r>
              <a:rPr lang="en-US" sz="2200" i="1" dirty="0">
                <a:solidFill>
                  <a:schemeClr val="accent1"/>
                </a:solidFill>
              </a:rPr>
              <a:t>; </a:t>
            </a:r>
            <a:r>
              <a:rPr lang="en-US" sz="2200" b="1" i="1" dirty="0">
                <a:solidFill>
                  <a:schemeClr val="accent1"/>
                </a:solidFill>
              </a:rPr>
              <a:t>Therefore stop contention </a:t>
            </a:r>
            <a:r>
              <a:rPr lang="en-US" sz="2200" b="1" i="1" u="sng" dirty="0">
                <a:solidFill>
                  <a:schemeClr val="accent1"/>
                </a:solidFill>
              </a:rPr>
              <a:t>before a quarrel starts</a:t>
            </a:r>
            <a:r>
              <a:rPr lang="en-US" sz="2200" i="1" dirty="0">
                <a:solidFill>
                  <a:schemeClr val="accent1"/>
                </a:solidFill>
              </a:rPr>
              <a:t>. </a:t>
            </a:r>
            <a:r>
              <a:rPr lang="en-US" sz="2200" dirty="0"/>
              <a:t>(</a:t>
            </a:r>
            <a:r>
              <a:rPr lang="en-US" sz="2200" b="1" dirty="0">
                <a:solidFill>
                  <a:schemeClr val="accent1"/>
                </a:solidFill>
              </a:rPr>
              <a:t>17:14</a:t>
            </a:r>
            <a:r>
              <a:rPr lang="en-US" sz="2200" dirty="0"/>
              <a:t>)</a:t>
            </a:r>
          </a:p>
          <a:p>
            <a:pPr marL="0" indent="0">
              <a:spcBef>
                <a:spcPts val="300"/>
              </a:spcBef>
              <a:buNone/>
            </a:pPr>
            <a:r>
              <a:rPr lang="en-US" sz="2200" i="1" dirty="0">
                <a:solidFill>
                  <a:schemeClr val="accent1"/>
                </a:solidFill>
              </a:rPr>
              <a:t>A </a:t>
            </a:r>
            <a:r>
              <a:rPr lang="en-US" sz="2200" b="1" i="1" dirty="0">
                <a:solidFill>
                  <a:schemeClr val="accent1"/>
                </a:solidFill>
              </a:rPr>
              <a:t>brother offended is </a:t>
            </a:r>
            <a:r>
              <a:rPr lang="en-US" sz="2200" b="1" i="1" u="sng" dirty="0">
                <a:solidFill>
                  <a:schemeClr val="accent1"/>
                </a:solidFill>
              </a:rPr>
              <a:t>harder to win</a:t>
            </a:r>
            <a:r>
              <a:rPr lang="en-US" sz="2200" b="1" i="1" dirty="0">
                <a:solidFill>
                  <a:schemeClr val="accent1"/>
                </a:solidFill>
              </a:rPr>
              <a:t> than a strong city</a:t>
            </a:r>
            <a:r>
              <a:rPr lang="en-US" sz="2200" i="1" dirty="0">
                <a:solidFill>
                  <a:schemeClr val="accent1"/>
                </a:solidFill>
              </a:rPr>
              <a:t>, And </a:t>
            </a:r>
            <a:r>
              <a:rPr lang="en-US" sz="2200" b="1" i="1" dirty="0">
                <a:solidFill>
                  <a:schemeClr val="accent1"/>
                </a:solidFill>
              </a:rPr>
              <a:t>contentions are like the </a:t>
            </a:r>
            <a:r>
              <a:rPr lang="en-US" sz="2200" b="1" i="1" u="sng" dirty="0">
                <a:solidFill>
                  <a:schemeClr val="accent1"/>
                </a:solidFill>
              </a:rPr>
              <a:t>bars of a castle</a:t>
            </a:r>
            <a:r>
              <a:rPr lang="en-US" sz="2200" i="1" dirty="0">
                <a:solidFill>
                  <a:schemeClr val="accent1"/>
                </a:solidFill>
              </a:rPr>
              <a:t>. </a:t>
            </a:r>
            <a:r>
              <a:rPr lang="en-US" sz="2200" dirty="0"/>
              <a:t>(</a:t>
            </a:r>
            <a:r>
              <a:rPr lang="en-US" sz="2200" b="1" dirty="0">
                <a:solidFill>
                  <a:schemeClr val="accent1"/>
                </a:solidFill>
              </a:rPr>
              <a:t>18:19</a:t>
            </a:r>
            <a:r>
              <a:rPr lang="en-US" sz="2200" dirty="0"/>
              <a:t>)</a:t>
            </a:r>
          </a:p>
          <a:p>
            <a:pPr>
              <a:spcBef>
                <a:spcPts val="300"/>
              </a:spcBef>
            </a:pPr>
            <a:r>
              <a:rPr lang="en-US" altLang="en-US" sz="2200" dirty="0">
                <a:solidFill>
                  <a:schemeClr val="tx1">
                    <a:lumMod val="75000"/>
                    <a:lumOff val="25000"/>
                  </a:schemeClr>
                </a:solidFill>
              </a:rPr>
              <a:t>Furthermore, there is no “unsaying” explosive words or “undoing” such conflict once begun.  Therefore, stop it before it begins.  Be careful in words.</a:t>
            </a:r>
            <a:endParaRPr lang="en-US" sz="2200" dirty="0"/>
          </a:p>
        </p:txBody>
      </p:sp>
    </p:spTree>
    <p:extLst>
      <p:ext uri="{BB962C8B-B14F-4D97-AF65-F5344CB8AC3E}">
        <p14:creationId xmlns:p14="http://schemas.microsoft.com/office/powerpoint/2010/main" val="716275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Motivation for a “Soft Answer”</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0"/>
              </a:spcBef>
              <a:buFont typeface="+mj-lt"/>
              <a:buAutoNum type="arabicPeriod" startAt="7"/>
            </a:pPr>
            <a:r>
              <a:rPr lang="en-US" sz="2200" dirty="0"/>
              <a:t>Why is it wise to be </a:t>
            </a:r>
            <a:r>
              <a:rPr lang="en-US" sz="2200" i="1" dirty="0">
                <a:solidFill>
                  <a:schemeClr val="accent1"/>
                </a:solidFill>
              </a:rPr>
              <a:t>“slow to wrath”</a:t>
            </a:r>
            <a:r>
              <a:rPr lang="en-US" sz="2200" dirty="0"/>
              <a:t> versus being the </a:t>
            </a:r>
            <a:r>
              <a:rPr lang="en-US" sz="2200" i="1" dirty="0">
                <a:solidFill>
                  <a:schemeClr val="accent1"/>
                </a:solidFill>
              </a:rPr>
              <a:t>“quick-tempered man”</a:t>
            </a:r>
            <a:r>
              <a:rPr lang="en-US" sz="2200" i="1" dirty="0"/>
              <a:t> </a:t>
            </a:r>
            <a:r>
              <a:rPr lang="en-US" sz="2200" dirty="0"/>
              <a:t>(</a:t>
            </a:r>
            <a:r>
              <a:rPr lang="en-US" sz="2200" b="1" dirty="0">
                <a:solidFill>
                  <a:schemeClr val="accent1"/>
                </a:solidFill>
              </a:rPr>
              <a:t>14:17, 29; 15:18; 16:32; 17:14; 18:19; 25:8-10, 23, 28; 29:22; 30:33</a:t>
            </a:r>
            <a:r>
              <a:rPr lang="en-US" sz="2200" dirty="0"/>
              <a:t>)?</a:t>
            </a:r>
          </a:p>
          <a:p>
            <a:pPr marL="0" indent="0">
              <a:spcBef>
                <a:spcPts val="0"/>
              </a:spcBef>
              <a:buNone/>
            </a:pPr>
            <a:r>
              <a:rPr lang="en-US" sz="2200" b="1" i="1" dirty="0">
                <a:solidFill>
                  <a:schemeClr val="accent1"/>
                </a:solidFill>
              </a:rPr>
              <a:t>Do not go hastily to court</a:t>
            </a:r>
            <a:r>
              <a:rPr lang="en-US" sz="2200" i="1" dirty="0">
                <a:solidFill>
                  <a:schemeClr val="accent1"/>
                </a:solidFill>
              </a:rPr>
              <a:t>; For what will you do in the end, When </a:t>
            </a:r>
            <a:r>
              <a:rPr lang="en-US" sz="2200" b="1" i="1" dirty="0">
                <a:solidFill>
                  <a:schemeClr val="accent1"/>
                </a:solidFill>
              </a:rPr>
              <a:t>your neighbor has put you to </a:t>
            </a:r>
            <a:r>
              <a:rPr lang="en-US" sz="2200" b="1" i="1" u="sng" dirty="0">
                <a:solidFill>
                  <a:schemeClr val="accent1"/>
                </a:solidFill>
              </a:rPr>
              <a:t>shame</a:t>
            </a:r>
            <a:r>
              <a:rPr lang="en-US" sz="2200" i="1" dirty="0">
                <a:solidFill>
                  <a:schemeClr val="accent1"/>
                </a:solidFill>
              </a:rPr>
              <a:t>? </a:t>
            </a:r>
            <a:r>
              <a:rPr lang="en-US" sz="2200" b="1" i="1" u="sng" dirty="0">
                <a:solidFill>
                  <a:schemeClr val="accent1"/>
                </a:solidFill>
              </a:rPr>
              <a:t>Debate your case with your neighbor</a:t>
            </a:r>
            <a:r>
              <a:rPr lang="en-US" sz="2200" i="1" dirty="0">
                <a:solidFill>
                  <a:schemeClr val="accent1"/>
                </a:solidFill>
              </a:rPr>
              <a:t>, And </a:t>
            </a:r>
            <a:r>
              <a:rPr lang="en-US" sz="2200" b="1" i="1" dirty="0">
                <a:solidFill>
                  <a:schemeClr val="accent1"/>
                </a:solidFill>
              </a:rPr>
              <a:t>do not disclose the secret </a:t>
            </a:r>
            <a:r>
              <a:rPr lang="en-US" sz="2200" i="1" dirty="0">
                <a:solidFill>
                  <a:schemeClr val="accent1"/>
                </a:solidFill>
              </a:rPr>
              <a:t>to another; Lest </a:t>
            </a:r>
            <a:r>
              <a:rPr lang="en-US" sz="2200" b="1" i="1" dirty="0">
                <a:solidFill>
                  <a:schemeClr val="accent1"/>
                </a:solidFill>
              </a:rPr>
              <a:t>he who hears it </a:t>
            </a:r>
            <a:r>
              <a:rPr lang="en-US" sz="2200" b="1" i="1" u="sng" dirty="0">
                <a:solidFill>
                  <a:schemeClr val="accent1"/>
                </a:solidFill>
              </a:rPr>
              <a:t>expose your shame</a:t>
            </a:r>
            <a:r>
              <a:rPr lang="en-US" sz="2200" i="1" dirty="0">
                <a:solidFill>
                  <a:schemeClr val="accent1"/>
                </a:solidFill>
              </a:rPr>
              <a:t>, And </a:t>
            </a:r>
            <a:r>
              <a:rPr lang="en-US" sz="2200" b="1" i="1" dirty="0">
                <a:solidFill>
                  <a:schemeClr val="accent1"/>
                </a:solidFill>
              </a:rPr>
              <a:t>your reputation be ruined</a:t>
            </a:r>
            <a:r>
              <a:rPr lang="en-US" sz="2200" i="1" dirty="0">
                <a:solidFill>
                  <a:schemeClr val="accent1"/>
                </a:solidFill>
              </a:rPr>
              <a:t>. </a:t>
            </a:r>
            <a:r>
              <a:rPr lang="en-US" sz="2200" dirty="0"/>
              <a:t>(</a:t>
            </a:r>
            <a:r>
              <a:rPr lang="en-US" sz="2200" b="1" dirty="0">
                <a:solidFill>
                  <a:schemeClr val="accent1"/>
                </a:solidFill>
              </a:rPr>
              <a:t>25:8-10</a:t>
            </a:r>
            <a:r>
              <a:rPr lang="en-US" sz="2200" dirty="0"/>
              <a:t>)</a:t>
            </a:r>
          </a:p>
          <a:p>
            <a:pPr>
              <a:spcBef>
                <a:spcPts val="0"/>
              </a:spcBef>
            </a:pPr>
            <a:r>
              <a:rPr lang="en-US" altLang="en-US" sz="2200" dirty="0">
                <a:solidFill>
                  <a:schemeClr val="tx1">
                    <a:lumMod val="75000"/>
                    <a:lumOff val="25000"/>
                  </a:schemeClr>
                </a:solidFill>
              </a:rPr>
              <a:t>Similarly, it is difficult – almost impossible – to deescalate an already escalated situation (</a:t>
            </a:r>
            <a:r>
              <a:rPr lang="en-US" altLang="en-US" sz="2200" b="1" dirty="0">
                <a:solidFill>
                  <a:schemeClr val="accent1"/>
                </a:solidFill>
              </a:rPr>
              <a:t>1 Corinthians 6:1-8</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Keep matters private until there is no choice – for everyone’s benefit – yours and theirs (</a:t>
            </a:r>
            <a:r>
              <a:rPr lang="en-US" altLang="en-US" sz="2200" b="1" dirty="0">
                <a:solidFill>
                  <a:schemeClr val="accent1"/>
                </a:solidFill>
              </a:rPr>
              <a:t>Matthew 18:15-17</a:t>
            </a:r>
            <a:r>
              <a:rPr lang="en-US" altLang="en-US" sz="2200" dirty="0">
                <a:solidFill>
                  <a:schemeClr val="tx1">
                    <a:lumMod val="75000"/>
                    <a:lumOff val="25000"/>
                  </a:schemeClr>
                </a:solidFill>
              </a:rPr>
              <a:t>).</a:t>
            </a:r>
          </a:p>
          <a:p>
            <a:pPr>
              <a:spcBef>
                <a:spcPts val="0"/>
              </a:spcBef>
            </a:pPr>
            <a:r>
              <a:rPr lang="en-US" sz="2200" dirty="0">
                <a:solidFill>
                  <a:schemeClr val="tx1">
                    <a:lumMod val="75000"/>
                    <a:lumOff val="25000"/>
                  </a:schemeClr>
                </a:solidFill>
              </a:rPr>
              <a:t>A </a:t>
            </a:r>
            <a:r>
              <a:rPr lang="en-US" sz="2200" i="1" dirty="0">
                <a:solidFill>
                  <a:schemeClr val="accent1"/>
                </a:solidFill>
              </a:rPr>
              <a:t>“soft answer”</a:t>
            </a:r>
            <a:r>
              <a:rPr lang="en-US" sz="2200" dirty="0">
                <a:solidFill>
                  <a:schemeClr val="tx1">
                    <a:lumMod val="75000"/>
                    <a:lumOff val="25000"/>
                  </a:schemeClr>
                </a:solidFill>
              </a:rPr>
              <a:t> involves not only </a:t>
            </a:r>
            <a:r>
              <a:rPr lang="en-US" sz="2200" b="1" i="1" dirty="0">
                <a:solidFill>
                  <a:schemeClr val="tx1">
                    <a:lumMod val="75000"/>
                    <a:lumOff val="25000"/>
                  </a:schemeClr>
                </a:solidFill>
              </a:rPr>
              <a:t>tone</a:t>
            </a:r>
            <a:r>
              <a:rPr lang="en-US" sz="2200" dirty="0">
                <a:solidFill>
                  <a:schemeClr val="tx1">
                    <a:lumMod val="75000"/>
                    <a:lumOff val="25000"/>
                  </a:schemeClr>
                </a:solidFill>
              </a:rPr>
              <a:t> &amp; </a:t>
            </a:r>
            <a:r>
              <a:rPr lang="en-US" sz="2200" b="1" i="1" dirty="0">
                <a:solidFill>
                  <a:schemeClr val="tx1">
                    <a:lumMod val="75000"/>
                    <a:lumOff val="25000"/>
                  </a:schemeClr>
                </a:solidFill>
              </a:rPr>
              <a:t>words</a:t>
            </a:r>
            <a:r>
              <a:rPr lang="en-US" sz="2200" dirty="0">
                <a:solidFill>
                  <a:schemeClr val="tx1">
                    <a:lumMod val="75000"/>
                    <a:lumOff val="25000"/>
                  </a:schemeClr>
                </a:solidFill>
              </a:rPr>
              <a:t> but </a:t>
            </a:r>
            <a:r>
              <a:rPr lang="en-US" sz="2200" b="1" i="1" dirty="0">
                <a:solidFill>
                  <a:schemeClr val="tx1">
                    <a:lumMod val="75000"/>
                    <a:lumOff val="25000"/>
                  </a:schemeClr>
                </a:solidFill>
              </a:rPr>
              <a:t>location</a:t>
            </a:r>
            <a:r>
              <a:rPr lang="en-US" sz="2200" dirty="0">
                <a:solidFill>
                  <a:schemeClr val="tx1">
                    <a:lumMod val="75000"/>
                    <a:lumOff val="25000"/>
                  </a:schemeClr>
                </a:solidFill>
              </a:rPr>
              <a:t> &amp; </a:t>
            </a:r>
            <a:r>
              <a:rPr lang="en-US" sz="2200" b="1" i="1" dirty="0">
                <a:solidFill>
                  <a:schemeClr val="tx1">
                    <a:lumMod val="75000"/>
                    <a:lumOff val="25000"/>
                  </a:schemeClr>
                </a:solidFill>
              </a:rPr>
              <a:t>audience</a:t>
            </a:r>
            <a:r>
              <a:rPr lang="en-US" sz="2200" dirty="0">
                <a:solidFill>
                  <a:schemeClr val="tx1">
                    <a:lumMod val="75000"/>
                    <a:lumOff val="25000"/>
                  </a:schemeClr>
                </a:solidFill>
              </a:rPr>
              <a:t>.</a:t>
            </a:r>
            <a:endParaRPr lang="en-US" sz="2200" dirty="0"/>
          </a:p>
        </p:txBody>
      </p:sp>
    </p:spTree>
    <p:extLst>
      <p:ext uri="{BB962C8B-B14F-4D97-AF65-F5344CB8AC3E}">
        <p14:creationId xmlns:p14="http://schemas.microsoft.com/office/powerpoint/2010/main" val="2362258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Motivation for a “Soft Answer”</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7"/>
            </a:pPr>
            <a:r>
              <a:rPr lang="en-US" sz="2200" dirty="0"/>
              <a:t>Why is it wise to be </a:t>
            </a:r>
            <a:r>
              <a:rPr lang="en-US" sz="2200" i="1" dirty="0">
                <a:solidFill>
                  <a:schemeClr val="accent1"/>
                </a:solidFill>
              </a:rPr>
              <a:t>“slow to wrath”</a:t>
            </a:r>
            <a:r>
              <a:rPr lang="en-US" sz="2200" dirty="0"/>
              <a:t> versus being the </a:t>
            </a:r>
            <a:r>
              <a:rPr lang="en-US" sz="2200" i="1" dirty="0">
                <a:solidFill>
                  <a:schemeClr val="accent1"/>
                </a:solidFill>
              </a:rPr>
              <a:t>“quick-tempered man”</a:t>
            </a:r>
            <a:r>
              <a:rPr lang="en-US" sz="2200" i="1" dirty="0"/>
              <a:t> </a:t>
            </a:r>
            <a:r>
              <a:rPr lang="en-US" sz="2200" dirty="0"/>
              <a:t>(</a:t>
            </a:r>
            <a:r>
              <a:rPr lang="en-US" sz="2200" b="1" dirty="0">
                <a:solidFill>
                  <a:schemeClr val="accent1"/>
                </a:solidFill>
              </a:rPr>
              <a:t>14:17, 29; 15:18; 16:32; 17:14; 18:19; 25:8-10, 23, 28; 29:22; 30:33</a:t>
            </a:r>
            <a:r>
              <a:rPr lang="en-US" sz="2200" dirty="0"/>
              <a:t>)?</a:t>
            </a:r>
          </a:p>
          <a:p>
            <a:pPr marL="0" indent="0">
              <a:spcBef>
                <a:spcPts val="300"/>
              </a:spcBef>
              <a:buNone/>
            </a:pPr>
            <a:r>
              <a:rPr lang="en-US" sz="2200" i="1" dirty="0">
                <a:solidFill>
                  <a:schemeClr val="accent1"/>
                </a:solidFill>
              </a:rPr>
              <a:t>Whoever has </a:t>
            </a:r>
            <a:r>
              <a:rPr lang="en-US" sz="2200" b="1" i="1" dirty="0">
                <a:solidFill>
                  <a:schemeClr val="accent1"/>
                </a:solidFill>
              </a:rPr>
              <a:t>no rule over his own spirit </a:t>
            </a:r>
            <a:r>
              <a:rPr lang="en-US" sz="2200" i="1" dirty="0">
                <a:solidFill>
                  <a:schemeClr val="accent1"/>
                </a:solidFill>
              </a:rPr>
              <a:t>Is </a:t>
            </a:r>
            <a:r>
              <a:rPr lang="en-US" sz="2200" b="1" i="1" dirty="0">
                <a:solidFill>
                  <a:schemeClr val="accent1"/>
                </a:solidFill>
              </a:rPr>
              <a:t>like a </a:t>
            </a:r>
            <a:r>
              <a:rPr lang="en-US" sz="2200" b="1" i="1" u="sng" dirty="0">
                <a:solidFill>
                  <a:schemeClr val="accent1"/>
                </a:solidFill>
              </a:rPr>
              <a:t>city broken down, without walls</a:t>
            </a:r>
            <a:r>
              <a:rPr lang="en-US" sz="2200" i="1" dirty="0">
                <a:solidFill>
                  <a:schemeClr val="accent1"/>
                </a:solidFill>
              </a:rPr>
              <a:t>. </a:t>
            </a:r>
            <a:r>
              <a:rPr lang="en-US" sz="2200" dirty="0"/>
              <a:t>(</a:t>
            </a:r>
            <a:r>
              <a:rPr lang="en-US" sz="2200" b="1" dirty="0">
                <a:solidFill>
                  <a:schemeClr val="accent1"/>
                </a:solidFill>
              </a:rPr>
              <a:t>25:28</a:t>
            </a:r>
            <a:r>
              <a:rPr lang="en-US" sz="2200" dirty="0"/>
              <a:t>)</a:t>
            </a:r>
          </a:p>
          <a:p>
            <a:pPr marL="0" indent="0">
              <a:spcBef>
                <a:spcPts val="300"/>
              </a:spcBef>
              <a:buNone/>
            </a:pPr>
            <a:r>
              <a:rPr lang="en-US" sz="2200" i="1" dirty="0">
                <a:solidFill>
                  <a:schemeClr val="accent1"/>
                </a:solidFill>
              </a:rPr>
              <a:t>He who is </a:t>
            </a:r>
            <a:r>
              <a:rPr lang="en-US" sz="2200" b="1" i="1" dirty="0">
                <a:solidFill>
                  <a:schemeClr val="accent1"/>
                </a:solidFill>
              </a:rPr>
              <a:t>slow to anger is </a:t>
            </a:r>
            <a:r>
              <a:rPr lang="en-US" sz="2200" b="1" i="1" u="sng" dirty="0">
                <a:solidFill>
                  <a:schemeClr val="accent1"/>
                </a:solidFill>
              </a:rPr>
              <a:t>better than the mighty</a:t>
            </a:r>
            <a:r>
              <a:rPr lang="en-US" sz="2200" i="1" dirty="0">
                <a:solidFill>
                  <a:schemeClr val="accent1"/>
                </a:solidFill>
              </a:rPr>
              <a:t>, And he who </a:t>
            </a:r>
            <a:r>
              <a:rPr lang="en-US" sz="2200" b="1" i="1" dirty="0">
                <a:solidFill>
                  <a:schemeClr val="accent1"/>
                </a:solidFill>
              </a:rPr>
              <a:t>rules his spirit than he who </a:t>
            </a:r>
            <a:r>
              <a:rPr lang="en-US" sz="2200" b="1" i="1" u="sng" dirty="0">
                <a:solidFill>
                  <a:schemeClr val="accent1"/>
                </a:solidFill>
              </a:rPr>
              <a:t>takes a city</a:t>
            </a:r>
            <a:r>
              <a:rPr lang="en-US" sz="2200" i="1" dirty="0">
                <a:solidFill>
                  <a:schemeClr val="accent1"/>
                </a:solidFill>
              </a:rPr>
              <a:t>. </a:t>
            </a:r>
            <a:r>
              <a:rPr lang="en-US" sz="2200" dirty="0"/>
              <a:t>(</a:t>
            </a:r>
            <a:r>
              <a:rPr lang="en-US" sz="2200" b="1" dirty="0">
                <a:solidFill>
                  <a:schemeClr val="accent1"/>
                </a:solidFill>
              </a:rPr>
              <a:t>16:32</a:t>
            </a:r>
            <a:r>
              <a:rPr lang="en-US" sz="2200" dirty="0"/>
              <a:t>)</a:t>
            </a:r>
          </a:p>
          <a:p>
            <a:pPr>
              <a:spcBef>
                <a:spcPts val="300"/>
              </a:spcBef>
            </a:pPr>
            <a:r>
              <a:rPr lang="en-US" altLang="en-US" sz="2200" dirty="0">
                <a:solidFill>
                  <a:schemeClr val="tx1">
                    <a:lumMod val="75000"/>
                    <a:lumOff val="25000"/>
                  </a:schemeClr>
                </a:solidFill>
              </a:rPr>
              <a:t>Uncontrollable temper leaves us vulnerable, easily manipulated, and very dangerous – for us, those around us, and those for whom we are responsible.</a:t>
            </a:r>
          </a:p>
          <a:p>
            <a:pPr>
              <a:spcBef>
                <a:spcPts val="300"/>
              </a:spcBef>
            </a:pPr>
            <a:r>
              <a:rPr lang="en-US" altLang="en-US" sz="2200" dirty="0">
                <a:solidFill>
                  <a:schemeClr val="tx1">
                    <a:lumMod val="75000"/>
                    <a:lumOff val="25000"/>
                  </a:schemeClr>
                </a:solidFill>
              </a:rPr>
              <a:t>Self-control, discretion makes us stronger than the greatest soldier or general.</a:t>
            </a:r>
          </a:p>
        </p:txBody>
      </p:sp>
    </p:spTree>
    <p:extLst>
      <p:ext uri="{BB962C8B-B14F-4D97-AF65-F5344CB8AC3E}">
        <p14:creationId xmlns:p14="http://schemas.microsoft.com/office/powerpoint/2010/main" val="2354528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219">
                                            <p:txEl>
                                              <p:pRg st="4" end="4"/>
                                            </p:txEl>
                                          </p:spTgt>
                                        </p:tgtEl>
                                        <p:attrNameLst>
                                          <p:attrName>style.visibility</p:attrName>
                                        </p:attrNameLst>
                                      </p:cBhvr>
                                      <p:to>
                                        <p:strVal val="visible"/>
                                      </p:to>
                                    </p:set>
                                    <p:animEffect transition="in" filter="fade">
                                      <p:cBhvr>
                                        <p:cTn id="2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Considering Both Ends</a:t>
            </a:r>
          </a:p>
        </p:txBody>
      </p:sp>
      <p:sp>
        <p:nvSpPr>
          <p:cNvPr id="9219" name="Rectangle 3"/>
          <p:cNvSpPr>
            <a:spLocks noGrp="1" noChangeArrowheads="1"/>
          </p:cNvSpPr>
          <p:nvPr>
            <p:ph idx="1"/>
          </p:nvPr>
        </p:nvSpPr>
        <p:spPr>
          <a:xfrm>
            <a:off x="76200" y="1047750"/>
            <a:ext cx="8991600" cy="4095750"/>
          </a:xfrm>
        </p:spPr>
        <p:txBody>
          <a:bodyPr>
            <a:normAutofit/>
          </a:bodyPr>
          <a:lstStyle/>
          <a:p>
            <a:pPr marL="457200" lvl="0" indent="-457200">
              <a:spcBef>
                <a:spcPts val="300"/>
              </a:spcBef>
              <a:buFont typeface="+mj-lt"/>
              <a:buAutoNum type="arabicPeriod" startAt="10"/>
            </a:pPr>
            <a:r>
              <a:rPr lang="en-US" sz="2200" dirty="0"/>
              <a:t>In contrast, what can those expect, who listen to wisdom?</a:t>
            </a:r>
          </a:p>
          <a:p>
            <a:pPr marL="0" lvl="0" indent="0">
              <a:spcBef>
                <a:spcPts val="300"/>
              </a:spcBef>
              <a:buNone/>
            </a:pPr>
            <a:r>
              <a:rPr lang="en-US" sz="2200" i="1" dirty="0">
                <a:solidFill>
                  <a:schemeClr val="accent1"/>
                </a:solidFill>
              </a:rPr>
              <a:t>“Therefore </a:t>
            </a:r>
            <a:r>
              <a:rPr lang="en-US" sz="2200" b="1" i="1" dirty="0">
                <a:solidFill>
                  <a:schemeClr val="accent1"/>
                </a:solidFill>
              </a:rPr>
              <a:t>they shall </a:t>
            </a:r>
            <a:r>
              <a:rPr lang="en-US" sz="2200" b="1" i="1" u="sng" dirty="0">
                <a:solidFill>
                  <a:schemeClr val="accent1"/>
                </a:solidFill>
              </a:rPr>
              <a:t>eat the fruit</a:t>
            </a:r>
            <a:r>
              <a:rPr lang="en-US" sz="2200" b="1" i="1" dirty="0">
                <a:solidFill>
                  <a:schemeClr val="accent1"/>
                </a:solidFill>
              </a:rPr>
              <a:t> of their own way</a:t>
            </a:r>
            <a:r>
              <a:rPr lang="en-US" sz="2200" i="1" dirty="0">
                <a:solidFill>
                  <a:schemeClr val="accent1"/>
                </a:solidFill>
              </a:rPr>
              <a:t>, And </a:t>
            </a:r>
            <a:r>
              <a:rPr lang="en-US" sz="2200" b="1" i="1" dirty="0">
                <a:solidFill>
                  <a:schemeClr val="accent1"/>
                </a:solidFill>
              </a:rPr>
              <a:t>be </a:t>
            </a:r>
            <a:r>
              <a:rPr lang="en-US" sz="2200" b="1" i="1" u="sng" dirty="0">
                <a:solidFill>
                  <a:schemeClr val="accent1"/>
                </a:solidFill>
              </a:rPr>
              <a:t>filled to the full</a:t>
            </a:r>
            <a:r>
              <a:rPr lang="en-US" sz="2200" b="1" i="1" dirty="0">
                <a:solidFill>
                  <a:schemeClr val="accent1"/>
                </a:solidFill>
              </a:rPr>
              <a:t> with their own fancies</a:t>
            </a:r>
            <a:r>
              <a:rPr lang="en-US" sz="2200" i="1" dirty="0">
                <a:solidFill>
                  <a:schemeClr val="accent1"/>
                </a:solidFill>
              </a:rPr>
              <a:t>.  For </a:t>
            </a:r>
            <a:r>
              <a:rPr lang="en-US" sz="2200" b="1" i="1" dirty="0">
                <a:solidFill>
                  <a:schemeClr val="accent1"/>
                </a:solidFill>
              </a:rPr>
              <a:t>the turning away of the simple will </a:t>
            </a:r>
            <a:r>
              <a:rPr lang="en-US" sz="2200" b="1" i="1" u="sng" dirty="0">
                <a:solidFill>
                  <a:schemeClr val="accent1"/>
                </a:solidFill>
              </a:rPr>
              <a:t>slay</a:t>
            </a:r>
            <a:r>
              <a:rPr lang="en-US" sz="2200" b="1" i="1" dirty="0">
                <a:solidFill>
                  <a:schemeClr val="accent1"/>
                </a:solidFill>
              </a:rPr>
              <a:t> them</a:t>
            </a:r>
            <a:r>
              <a:rPr lang="en-US" sz="2200" i="1" dirty="0">
                <a:solidFill>
                  <a:schemeClr val="accent1"/>
                </a:solidFill>
              </a:rPr>
              <a:t>, And </a:t>
            </a:r>
            <a:r>
              <a:rPr lang="en-US" sz="2200" b="1" i="1" dirty="0">
                <a:solidFill>
                  <a:schemeClr val="accent1"/>
                </a:solidFill>
              </a:rPr>
              <a:t>the complacency of fools will </a:t>
            </a:r>
            <a:r>
              <a:rPr lang="en-US" sz="2200" b="1" i="1" u="sng" dirty="0">
                <a:solidFill>
                  <a:schemeClr val="accent1"/>
                </a:solidFill>
              </a:rPr>
              <a:t>destroy</a:t>
            </a:r>
            <a:r>
              <a:rPr lang="en-US" sz="2200" b="1" i="1" dirty="0">
                <a:solidFill>
                  <a:schemeClr val="accent1"/>
                </a:solidFill>
              </a:rPr>
              <a:t> them</a:t>
            </a:r>
            <a:r>
              <a:rPr lang="en-US" sz="2200" i="1" dirty="0">
                <a:solidFill>
                  <a:schemeClr val="accent1"/>
                </a:solidFill>
              </a:rPr>
              <a:t>; But </a:t>
            </a:r>
            <a:r>
              <a:rPr lang="en-US" sz="2200" b="1" i="1" dirty="0">
                <a:solidFill>
                  <a:schemeClr val="accent1"/>
                </a:solidFill>
              </a:rPr>
              <a:t>whoever listens to me will </a:t>
            </a:r>
            <a:r>
              <a:rPr lang="en-US" sz="2200" b="1" i="1" u="sng" dirty="0">
                <a:solidFill>
                  <a:schemeClr val="accent1"/>
                </a:solidFill>
              </a:rPr>
              <a:t>dwell safely</a:t>
            </a:r>
            <a:r>
              <a:rPr lang="en-US" sz="2200" b="1" i="1" dirty="0">
                <a:solidFill>
                  <a:schemeClr val="accent1"/>
                </a:solidFill>
              </a:rPr>
              <a:t>, And will </a:t>
            </a:r>
            <a:r>
              <a:rPr lang="en-US" sz="2200" b="1" i="1" u="sng" dirty="0">
                <a:solidFill>
                  <a:schemeClr val="accent1"/>
                </a:solidFill>
              </a:rPr>
              <a:t>be secure, without fear of evil</a:t>
            </a:r>
            <a:r>
              <a:rPr lang="en-US" sz="2200" i="1" dirty="0">
                <a:solidFill>
                  <a:schemeClr val="accent1"/>
                </a:solidFill>
              </a:rPr>
              <a:t>.” </a:t>
            </a:r>
            <a:r>
              <a:rPr lang="en-US" sz="2200" dirty="0"/>
              <a:t>(</a:t>
            </a:r>
            <a:r>
              <a:rPr lang="en-US" sz="2200" b="1" dirty="0">
                <a:solidFill>
                  <a:schemeClr val="accent1"/>
                </a:solidFill>
              </a:rPr>
              <a:t>1:31-33</a:t>
            </a:r>
            <a:r>
              <a:rPr lang="en-US" sz="2200" dirty="0"/>
              <a:t>)</a:t>
            </a:r>
          </a:p>
          <a:p>
            <a:pPr>
              <a:spcBef>
                <a:spcPts val="300"/>
              </a:spcBef>
            </a:pPr>
            <a:r>
              <a:rPr lang="en-US" sz="2200" dirty="0"/>
              <a:t>Wisdom leads to the best </a:t>
            </a:r>
            <a:r>
              <a:rPr lang="en-US" sz="2200" b="1" i="1" dirty="0"/>
              <a:t>physical</a:t>
            </a:r>
            <a:r>
              <a:rPr lang="en-US" sz="2200" dirty="0"/>
              <a:t> life, but </a:t>
            </a:r>
            <a:r>
              <a:rPr lang="en-US" sz="2200" b="1" i="1" dirty="0"/>
              <a:t>ultimately</a:t>
            </a:r>
            <a:r>
              <a:rPr lang="en-US" sz="2200" dirty="0"/>
              <a:t>, it leads to the best </a:t>
            </a:r>
            <a:r>
              <a:rPr lang="en-US" sz="2200" b="1" i="1" dirty="0"/>
              <a:t>spiritual</a:t>
            </a:r>
            <a:r>
              <a:rPr lang="en-US" sz="2200" dirty="0"/>
              <a:t> life, one lived with hope, confidence, peace, and joy without fear of ultimate destruction.</a:t>
            </a:r>
          </a:p>
          <a:p>
            <a:pPr>
              <a:spcBef>
                <a:spcPts val="300"/>
              </a:spcBef>
            </a:pPr>
            <a:r>
              <a:rPr lang="en-US" altLang="en-US" sz="2200" dirty="0"/>
              <a:t>You must be willing to listen with faith, look down the road, and make the hard-choices, sacrificing short-term pleasure for long-term reward.</a:t>
            </a:r>
          </a:p>
        </p:txBody>
      </p:sp>
    </p:spTree>
    <p:extLst>
      <p:ext uri="{BB962C8B-B14F-4D97-AF65-F5344CB8AC3E}">
        <p14:creationId xmlns:p14="http://schemas.microsoft.com/office/powerpoint/2010/main" val="784771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Soft Answer</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8"/>
            </a:pPr>
            <a:r>
              <a:rPr lang="en-US" sz="2200" dirty="0"/>
              <a:t>How should this affect our words and responses (</a:t>
            </a:r>
            <a:r>
              <a:rPr lang="en-US" sz="2200" b="1" dirty="0">
                <a:solidFill>
                  <a:schemeClr val="accent1"/>
                </a:solidFill>
              </a:rPr>
              <a:t>15:1-2, 28; 17:27; 18:23; 19:11; 20:3; 21:23; 24:26; 25:11-12, 15; 27:4; 29:11, 20; 30:32</a:t>
            </a:r>
            <a:r>
              <a:rPr lang="en-US" sz="2200" dirty="0"/>
              <a:t>)?</a:t>
            </a:r>
          </a:p>
          <a:p>
            <a:pPr marL="0" indent="0">
              <a:spcBef>
                <a:spcPts val="0"/>
              </a:spcBef>
              <a:buNone/>
            </a:pPr>
            <a:r>
              <a:rPr lang="en-US" sz="2200" i="1" dirty="0">
                <a:solidFill>
                  <a:schemeClr val="accent1"/>
                </a:solidFill>
              </a:rPr>
              <a:t>A </a:t>
            </a:r>
            <a:r>
              <a:rPr lang="en-US" sz="2200" b="1" i="1" u="sng" dirty="0">
                <a:solidFill>
                  <a:schemeClr val="accent1"/>
                </a:solidFill>
              </a:rPr>
              <a:t>soft answer</a:t>
            </a:r>
            <a:r>
              <a:rPr lang="en-US" sz="2200" b="1" i="1" dirty="0">
                <a:solidFill>
                  <a:schemeClr val="accent1"/>
                </a:solidFill>
              </a:rPr>
              <a:t> turns away wrath</a:t>
            </a:r>
            <a:r>
              <a:rPr lang="en-US" sz="2200" i="1" dirty="0">
                <a:solidFill>
                  <a:schemeClr val="accent1"/>
                </a:solidFill>
              </a:rPr>
              <a:t>, But a </a:t>
            </a:r>
            <a:r>
              <a:rPr lang="en-US" sz="2200" b="1" i="1" u="sng" dirty="0">
                <a:solidFill>
                  <a:schemeClr val="accent1"/>
                </a:solidFill>
              </a:rPr>
              <a:t>harsh word</a:t>
            </a:r>
            <a:r>
              <a:rPr lang="en-US" sz="2200" b="1" i="1" dirty="0">
                <a:solidFill>
                  <a:schemeClr val="accent1"/>
                </a:solidFill>
              </a:rPr>
              <a:t> stirs up anger</a:t>
            </a:r>
            <a:r>
              <a:rPr lang="en-US" sz="2200" i="1" dirty="0">
                <a:solidFill>
                  <a:schemeClr val="accent1"/>
                </a:solidFill>
              </a:rPr>
              <a:t>.  The tongue of the wise </a:t>
            </a:r>
            <a:r>
              <a:rPr lang="en-US" sz="2200" b="1" i="1" dirty="0">
                <a:solidFill>
                  <a:schemeClr val="accent1"/>
                </a:solidFill>
              </a:rPr>
              <a:t>uses knowledge rightly</a:t>
            </a:r>
            <a:r>
              <a:rPr lang="en-US" sz="2200" i="1" dirty="0">
                <a:solidFill>
                  <a:schemeClr val="accent1"/>
                </a:solidFill>
              </a:rPr>
              <a:t>, But </a:t>
            </a:r>
            <a:r>
              <a:rPr lang="en-US" sz="2200" b="1" i="1" dirty="0">
                <a:solidFill>
                  <a:schemeClr val="accent1"/>
                </a:solidFill>
              </a:rPr>
              <a:t>the mouth of fools </a:t>
            </a:r>
            <a:r>
              <a:rPr lang="en-US" sz="2200" b="1" i="1" u="sng" dirty="0">
                <a:solidFill>
                  <a:schemeClr val="accent1"/>
                </a:solidFill>
              </a:rPr>
              <a:t>pours forth</a:t>
            </a:r>
            <a:r>
              <a:rPr lang="en-US" sz="2200" b="1" i="1" dirty="0">
                <a:solidFill>
                  <a:schemeClr val="accent1"/>
                </a:solidFill>
              </a:rPr>
              <a:t> foolishness</a:t>
            </a:r>
            <a:r>
              <a:rPr lang="en-US" sz="2200" i="1" dirty="0">
                <a:solidFill>
                  <a:schemeClr val="accent1"/>
                </a:solidFill>
              </a:rPr>
              <a:t>. </a:t>
            </a:r>
            <a:r>
              <a:rPr lang="en-US" sz="2200" dirty="0"/>
              <a:t>(</a:t>
            </a:r>
            <a:r>
              <a:rPr lang="en-US" sz="2200" b="1" dirty="0">
                <a:solidFill>
                  <a:schemeClr val="accent1"/>
                </a:solidFill>
              </a:rPr>
              <a:t>15:1-2</a:t>
            </a:r>
            <a:r>
              <a:rPr lang="en-US" sz="2200" dirty="0"/>
              <a:t>)</a:t>
            </a:r>
          </a:p>
          <a:p>
            <a:pPr marL="0" indent="0">
              <a:spcBef>
                <a:spcPts val="0"/>
              </a:spcBef>
              <a:buNone/>
            </a:pPr>
            <a:r>
              <a:rPr lang="en-US" sz="2200" i="1" dirty="0">
                <a:solidFill>
                  <a:schemeClr val="accent1"/>
                </a:solidFill>
              </a:rPr>
              <a:t>The </a:t>
            </a:r>
            <a:r>
              <a:rPr lang="en-US" sz="2200" b="1" i="1" dirty="0">
                <a:solidFill>
                  <a:schemeClr val="accent1"/>
                </a:solidFill>
              </a:rPr>
              <a:t>heart of the righteous </a:t>
            </a:r>
            <a:r>
              <a:rPr lang="en-US" sz="2200" b="1" i="1" u="sng" dirty="0">
                <a:solidFill>
                  <a:schemeClr val="accent1"/>
                </a:solidFill>
              </a:rPr>
              <a:t>studies</a:t>
            </a:r>
            <a:r>
              <a:rPr lang="en-US" sz="2200" b="1" i="1" dirty="0">
                <a:solidFill>
                  <a:schemeClr val="accent1"/>
                </a:solidFill>
              </a:rPr>
              <a:t> how to answer</a:t>
            </a:r>
            <a:r>
              <a:rPr lang="en-US" sz="2200" i="1" dirty="0">
                <a:solidFill>
                  <a:schemeClr val="accent1"/>
                </a:solidFill>
              </a:rPr>
              <a:t>, But the </a:t>
            </a:r>
            <a:r>
              <a:rPr lang="en-US" sz="2200" b="1" i="1" dirty="0">
                <a:solidFill>
                  <a:schemeClr val="accent1"/>
                </a:solidFill>
              </a:rPr>
              <a:t>mouth of the wicked </a:t>
            </a:r>
            <a:r>
              <a:rPr lang="en-US" sz="2200" b="1" i="1" u="sng" dirty="0">
                <a:solidFill>
                  <a:schemeClr val="accent1"/>
                </a:solidFill>
              </a:rPr>
              <a:t>pours forth</a:t>
            </a:r>
            <a:r>
              <a:rPr lang="en-US" sz="2200" b="1" i="1" dirty="0">
                <a:solidFill>
                  <a:schemeClr val="accent1"/>
                </a:solidFill>
              </a:rPr>
              <a:t> evil</a:t>
            </a:r>
            <a:r>
              <a:rPr lang="en-US" sz="2200" i="1" dirty="0">
                <a:solidFill>
                  <a:schemeClr val="accent1"/>
                </a:solidFill>
              </a:rPr>
              <a:t>. </a:t>
            </a:r>
            <a:r>
              <a:rPr lang="en-US" sz="2200" dirty="0"/>
              <a:t>(</a:t>
            </a:r>
            <a:r>
              <a:rPr lang="en-US" sz="2200" b="1" dirty="0">
                <a:solidFill>
                  <a:schemeClr val="accent1"/>
                </a:solidFill>
              </a:rPr>
              <a:t>15:28</a:t>
            </a:r>
            <a:r>
              <a:rPr lang="en-US" sz="2200" dirty="0"/>
              <a:t>)</a:t>
            </a:r>
          </a:p>
          <a:p>
            <a:pPr marL="0" indent="0">
              <a:spcBef>
                <a:spcPts val="0"/>
              </a:spcBef>
              <a:buNone/>
            </a:pPr>
            <a:r>
              <a:rPr lang="en-US" sz="2200" i="1" dirty="0">
                <a:solidFill>
                  <a:schemeClr val="accent1"/>
                </a:solidFill>
              </a:rPr>
              <a:t>Whoever </a:t>
            </a:r>
            <a:r>
              <a:rPr lang="en-US" sz="2200" b="1" i="1" u="sng" dirty="0">
                <a:solidFill>
                  <a:schemeClr val="accent1"/>
                </a:solidFill>
              </a:rPr>
              <a:t>guards</a:t>
            </a:r>
            <a:r>
              <a:rPr lang="en-US" sz="2200" b="1" i="1" dirty="0">
                <a:solidFill>
                  <a:schemeClr val="accent1"/>
                </a:solidFill>
              </a:rPr>
              <a:t> his mouth and tongue </a:t>
            </a:r>
            <a:r>
              <a:rPr lang="en-US" sz="2200" i="1" dirty="0">
                <a:solidFill>
                  <a:schemeClr val="accent1"/>
                </a:solidFill>
              </a:rPr>
              <a:t>Keeps his soul from troubles. </a:t>
            </a:r>
            <a:r>
              <a:rPr lang="en-US" sz="2200" dirty="0"/>
              <a:t>(</a:t>
            </a:r>
            <a:r>
              <a:rPr lang="en-US" sz="2200" b="1" dirty="0">
                <a:solidFill>
                  <a:schemeClr val="accent1"/>
                </a:solidFill>
              </a:rPr>
              <a:t>21:23</a:t>
            </a:r>
            <a:r>
              <a:rPr lang="en-US" sz="2200" dirty="0"/>
              <a:t>)</a:t>
            </a:r>
          </a:p>
          <a:p>
            <a:pPr marL="0" indent="0">
              <a:spcBef>
                <a:spcPts val="0"/>
              </a:spcBef>
              <a:buNone/>
            </a:pPr>
            <a:r>
              <a:rPr lang="en-US" sz="2200" i="1" dirty="0">
                <a:solidFill>
                  <a:schemeClr val="accent1"/>
                </a:solidFill>
              </a:rPr>
              <a:t>Do you see a man </a:t>
            </a:r>
            <a:r>
              <a:rPr lang="en-US" sz="2200" b="1" i="1" u="sng" dirty="0">
                <a:solidFill>
                  <a:schemeClr val="accent1"/>
                </a:solidFill>
              </a:rPr>
              <a:t>hasty</a:t>
            </a:r>
            <a:r>
              <a:rPr lang="en-US" sz="2200" b="1" i="1" dirty="0">
                <a:solidFill>
                  <a:schemeClr val="accent1"/>
                </a:solidFill>
              </a:rPr>
              <a:t> in his words</a:t>
            </a:r>
            <a:r>
              <a:rPr lang="en-US" sz="2200" i="1" dirty="0">
                <a:solidFill>
                  <a:schemeClr val="accent1"/>
                </a:solidFill>
              </a:rPr>
              <a:t>? </a:t>
            </a:r>
            <a:r>
              <a:rPr lang="en-US" sz="2200" b="1" i="1" dirty="0">
                <a:solidFill>
                  <a:schemeClr val="accent1"/>
                </a:solidFill>
              </a:rPr>
              <a:t>There is </a:t>
            </a:r>
            <a:r>
              <a:rPr lang="en-US" sz="2200" b="1" i="1" u="sng" dirty="0">
                <a:solidFill>
                  <a:schemeClr val="accent1"/>
                </a:solidFill>
              </a:rPr>
              <a:t>more hope for a fool</a:t>
            </a:r>
            <a:r>
              <a:rPr lang="en-US" sz="2200" b="1" i="1" dirty="0">
                <a:solidFill>
                  <a:schemeClr val="accent1"/>
                </a:solidFill>
              </a:rPr>
              <a:t> than for him</a:t>
            </a:r>
            <a:r>
              <a:rPr lang="en-US" sz="2200" i="1" dirty="0">
                <a:solidFill>
                  <a:schemeClr val="accent1"/>
                </a:solidFill>
              </a:rPr>
              <a:t>. </a:t>
            </a:r>
            <a:r>
              <a:rPr lang="en-US" sz="2200" dirty="0"/>
              <a:t>(</a:t>
            </a:r>
            <a:r>
              <a:rPr lang="en-US" sz="2200" b="1" dirty="0">
                <a:solidFill>
                  <a:schemeClr val="accent1"/>
                </a:solidFill>
              </a:rPr>
              <a:t>29:20</a:t>
            </a:r>
            <a:r>
              <a:rPr lang="en-US" sz="2200" dirty="0"/>
              <a:t>)</a:t>
            </a:r>
          </a:p>
          <a:p>
            <a:pPr>
              <a:spcBef>
                <a:spcPts val="0"/>
              </a:spcBef>
            </a:pPr>
            <a:r>
              <a:rPr lang="en-US" altLang="en-US" sz="2200" dirty="0">
                <a:solidFill>
                  <a:schemeClr val="tx1">
                    <a:lumMod val="75000"/>
                    <a:lumOff val="25000"/>
                  </a:schemeClr>
                </a:solidFill>
              </a:rPr>
              <a:t>Key lesson is to be very careful in what you say.  Better to </a:t>
            </a:r>
            <a:r>
              <a:rPr lang="en-US" altLang="en-US" sz="2200" b="1" i="1" dirty="0">
                <a:solidFill>
                  <a:schemeClr val="tx1">
                    <a:lumMod val="75000"/>
                    <a:lumOff val="25000"/>
                  </a:schemeClr>
                </a:solidFill>
              </a:rPr>
              <a:t>think</a:t>
            </a:r>
            <a:r>
              <a:rPr lang="en-US" altLang="en-US" sz="2200" dirty="0">
                <a:solidFill>
                  <a:schemeClr val="tx1">
                    <a:lumMod val="75000"/>
                    <a:lumOff val="25000"/>
                  </a:schemeClr>
                </a:solidFill>
              </a:rPr>
              <a:t> and choose </a:t>
            </a:r>
            <a:r>
              <a:rPr lang="en-US" altLang="en-US" sz="2200" b="1" i="1" dirty="0">
                <a:solidFill>
                  <a:schemeClr val="tx1">
                    <a:lumMod val="75000"/>
                    <a:lumOff val="25000"/>
                  </a:schemeClr>
                </a:solidFill>
              </a:rPr>
              <a:t>few</a:t>
            </a:r>
            <a:r>
              <a:rPr lang="en-US" altLang="en-US" sz="2200" dirty="0">
                <a:solidFill>
                  <a:schemeClr val="tx1">
                    <a:lumMod val="75000"/>
                    <a:lumOff val="25000"/>
                  </a:schemeClr>
                </a:solidFill>
              </a:rPr>
              <a:t> words </a:t>
            </a:r>
            <a:r>
              <a:rPr lang="en-US" altLang="en-US" sz="2200" b="1" i="1" dirty="0">
                <a:solidFill>
                  <a:schemeClr val="tx1">
                    <a:lumMod val="75000"/>
                    <a:lumOff val="25000"/>
                  </a:schemeClr>
                </a:solidFill>
              </a:rPr>
              <a:t>slowly</a:t>
            </a:r>
            <a:r>
              <a:rPr lang="en-US" altLang="en-US" sz="2200" dirty="0">
                <a:solidFill>
                  <a:schemeClr val="tx1">
                    <a:lumMod val="75000"/>
                    <a:lumOff val="25000"/>
                  </a:schemeClr>
                </a:solidFill>
              </a:rPr>
              <a:t>, </a:t>
            </a:r>
            <a:r>
              <a:rPr lang="en-US" altLang="en-US" sz="2200" b="1" i="1" dirty="0">
                <a:solidFill>
                  <a:schemeClr val="tx1">
                    <a:lumMod val="75000"/>
                    <a:lumOff val="25000"/>
                  </a:schemeClr>
                </a:solidFill>
              </a:rPr>
              <a:t>carefully</a:t>
            </a:r>
            <a:r>
              <a:rPr lang="en-US" altLang="en-US" sz="2200" dirty="0">
                <a:solidFill>
                  <a:schemeClr val="tx1">
                    <a:lumMod val="75000"/>
                    <a:lumOff val="25000"/>
                  </a:schemeClr>
                </a:solidFill>
              </a:rPr>
              <a:t> than many words in haste, anger, foolishness.</a:t>
            </a:r>
          </a:p>
        </p:txBody>
      </p:sp>
    </p:spTree>
    <p:extLst>
      <p:ext uri="{BB962C8B-B14F-4D97-AF65-F5344CB8AC3E}">
        <p14:creationId xmlns:p14="http://schemas.microsoft.com/office/powerpoint/2010/main" val="656370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Soft Answer</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8"/>
            </a:pPr>
            <a:r>
              <a:rPr lang="en-US" sz="2200" dirty="0"/>
              <a:t>How should this affect our words and responses (</a:t>
            </a:r>
            <a:r>
              <a:rPr lang="en-US" sz="2200" b="1" dirty="0">
                <a:solidFill>
                  <a:schemeClr val="accent1"/>
                </a:solidFill>
              </a:rPr>
              <a:t>15:1-2, 28; 17:27; 18:23; 19:11; 20:3; 21:23; 24:26; 25:11-12, 15; 27:4; 29:11, 20; 30:32</a:t>
            </a:r>
            <a:r>
              <a:rPr lang="en-US" sz="2200" dirty="0"/>
              <a:t>)?</a:t>
            </a:r>
          </a:p>
          <a:p>
            <a:pPr marL="0" indent="0">
              <a:spcBef>
                <a:spcPts val="0"/>
              </a:spcBef>
              <a:buNone/>
            </a:pPr>
            <a:r>
              <a:rPr lang="en-US" sz="2200" i="1" dirty="0">
                <a:solidFill>
                  <a:schemeClr val="accent1"/>
                </a:solidFill>
              </a:rPr>
              <a:t>He who has knowledge </a:t>
            </a:r>
            <a:r>
              <a:rPr lang="en-US" sz="2200" b="1" i="1" u="sng" dirty="0">
                <a:solidFill>
                  <a:schemeClr val="accent1"/>
                </a:solidFill>
              </a:rPr>
              <a:t>spares</a:t>
            </a:r>
            <a:r>
              <a:rPr lang="en-US" sz="2200" b="1" i="1" dirty="0">
                <a:solidFill>
                  <a:schemeClr val="accent1"/>
                </a:solidFill>
              </a:rPr>
              <a:t> his words</a:t>
            </a:r>
            <a:r>
              <a:rPr lang="en-US" sz="2200" i="1" dirty="0">
                <a:solidFill>
                  <a:schemeClr val="accent1"/>
                </a:solidFill>
              </a:rPr>
              <a:t>, And a man of </a:t>
            </a:r>
            <a:r>
              <a:rPr lang="en-US" sz="2200" b="1" i="1" dirty="0">
                <a:solidFill>
                  <a:schemeClr val="accent1"/>
                </a:solidFill>
              </a:rPr>
              <a:t>understanding is of a </a:t>
            </a:r>
            <a:r>
              <a:rPr lang="en-US" sz="2200" b="1" i="1" u="sng" dirty="0">
                <a:solidFill>
                  <a:schemeClr val="accent1"/>
                </a:solidFill>
              </a:rPr>
              <a:t>calm spirit</a:t>
            </a:r>
            <a:r>
              <a:rPr lang="en-US" sz="2200" i="1" dirty="0">
                <a:solidFill>
                  <a:schemeClr val="accent1"/>
                </a:solidFill>
              </a:rPr>
              <a:t>. </a:t>
            </a:r>
            <a:r>
              <a:rPr lang="en-US" sz="2200" dirty="0"/>
              <a:t>(</a:t>
            </a:r>
            <a:r>
              <a:rPr lang="en-US" sz="2200" b="1" dirty="0">
                <a:solidFill>
                  <a:schemeClr val="accent1"/>
                </a:solidFill>
              </a:rPr>
              <a:t>17:27</a:t>
            </a:r>
            <a:r>
              <a:rPr lang="en-US" sz="2200" dirty="0"/>
              <a:t>)</a:t>
            </a:r>
          </a:p>
          <a:p>
            <a:pPr marL="0" indent="0">
              <a:spcBef>
                <a:spcPts val="0"/>
              </a:spcBef>
              <a:buNone/>
            </a:pPr>
            <a:r>
              <a:rPr lang="en-US" sz="2200" i="1" dirty="0">
                <a:solidFill>
                  <a:schemeClr val="accent1"/>
                </a:solidFill>
              </a:rPr>
              <a:t>A fool </a:t>
            </a:r>
            <a:r>
              <a:rPr lang="en-US" sz="2200" b="1" i="1" u="sng" dirty="0">
                <a:solidFill>
                  <a:schemeClr val="accent1"/>
                </a:solidFill>
              </a:rPr>
              <a:t>vents</a:t>
            </a:r>
            <a:r>
              <a:rPr lang="en-US" sz="2200" b="1" i="1" dirty="0">
                <a:solidFill>
                  <a:schemeClr val="accent1"/>
                </a:solidFill>
              </a:rPr>
              <a:t> all his feelings</a:t>
            </a:r>
            <a:r>
              <a:rPr lang="en-US" sz="2200" i="1" dirty="0">
                <a:solidFill>
                  <a:schemeClr val="accent1"/>
                </a:solidFill>
              </a:rPr>
              <a:t>, But a wise man </a:t>
            </a:r>
            <a:r>
              <a:rPr lang="en-US" sz="2200" b="1" i="1" u="sng" dirty="0">
                <a:solidFill>
                  <a:schemeClr val="accent1"/>
                </a:solidFill>
              </a:rPr>
              <a:t>holds</a:t>
            </a:r>
            <a:r>
              <a:rPr lang="en-US" sz="2200" b="1" i="1" dirty="0">
                <a:solidFill>
                  <a:schemeClr val="accent1"/>
                </a:solidFill>
              </a:rPr>
              <a:t> them back</a:t>
            </a:r>
            <a:r>
              <a:rPr lang="en-US" sz="2200" i="1" dirty="0">
                <a:solidFill>
                  <a:schemeClr val="accent1"/>
                </a:solidFill>
              </a:rPr>
              <a:t>. </a:t>
            </a:r>
            <a:r>
              <a:rPr lang="en-US" sz="2200" dirty="0"/>
              <a:t>(</a:t>
            </a:r>
            <a:r>
              <a:rPr lang="en-US" sz="2200" b="1" dirty="0">
                <a:solidFill>
                  <a:schemeClr val="accent1"/>
                </a:solidFill>
              </a:rPr>
              <a:t>29:11</a:t>
            </a:r>
            <a:r>
              <a:rPr lang="en-US" sz="2200" dirty="0"/>
              <a:t>)</a:t>
            </a:r>
          </a:p>
          <a:p>
            <a:pPr marL="0" indent="0">
              <a:spcBef>
                <a:spcPts val="0"/>
              </a:spcBef>
              <a:buNone/>
            </a:pPr>
            <a:r>
              <a:rPr lang="en-US" sz="2200" i="1" dirty="0">
                <a:solidFill>
                  <a:schemeClr val="accent1"/>
                </a:solidFill>
              </a:rPr>
              <a:t>If you have been foolish in exalting yourself, Or if you have devised evil, </a:t>
            </a:r>
            <a:r>
              <a:rPr lang="en-US" sz="2200" b="1" i="1" dirty="0">
                <a:solidFill>
                  <a:schemeClr val="accent1"/>
                </a:solidFill>
              </a:rPr>
              <a:t>put your hand on your mouth</a:t>
            </a:r>
            <a:r>
              <a:rPr lang="en-US" sz="2200" i="1" dirty="0">
                <a:solidFill>
                  <a:schemeClr val="accent1"/>
                </a:solidFill>
              </a:rPr>
              <a:t>. </a:t>
            </a:r>
            <a:r>
              <a:rPr lang="en-US" sz="2200" dirty="0"/>
              <a:t>(</a:t>
            </a:r>
            <a:r>
              <a:rPr lang="en-US" sz="2200" b="1" dirty="0">
                <a:solidFill>
                  <a:schemeClr val="accent1"/>
                </a:solidFill>
              </a:rPr>
              <a:t>30:32</a:t>
            </a:r>
            <a:r>
              <a:rPr lang="en-US" sz="2200" dirty="0"/>
              <a:t>)</a:t>
            </a:r>
          </a:p>
          <a:p>
            <a:pPr>
              <a:spcBef>
                <a:spcPts val="0"/>
              </a:spcBef>
            </a:pPr>
            <a:r>
              <a:rPr lang="en-US" altLang="en-US" sz="2200" dirty="0">
                <a:solidFill>
                  <a:schemeClr val="tx1">
                    <a:lumMod val="75000"/>
                    <a:lumOff val="25000"/>
                  </a:schemeClr>
                </a:solidFill>
              </a:rPr>
              <a:t>Saying as little as possible – sometimes nothing – is the best answer.</a:t>
            </a:r>
            <a:endParaRPr lang="en-US" sz="2200" dirty="0"/>
          </a:p>
          <a:p>
            <a:pPr marL="0" indent="0">
              <a:spcBef>
                <a:spcPts val="0"/>
              </a:spcBef>
              <a:buNone/>
            </a:pPr>
            <a:r>
              <a:rPr lang="en-US" sz="2200" i="1" dirty="0">
                <a:solidFill>
                  <a:schemeClr val="accent1"/>
                </a:solidFill>
              </a:rPr>
              <a:t>By </a:t>
            </a:r>
            <a:r>
              <a:rPr lang="en-US" sz="2200" b="1" i="1" u="sng" dirty="0">
                <a:solidFill>
                  <a:schemeClr val="accent1"/>
                </a:solidFill>
              </a:rPr>
              <a:t>long forbearance</a:t>
            </a:r>
            <a:r>
              <a:rPr lang="en-US" sz="2200" b="1" i="1" dirty="0">
                <a:solidFill>
                  <a:schemeClr val="accent1"/>
                </a:solidFill>
              </a:rPr>
              <a:t> a ruler is persuaded</a:t>
            </a:r>
            <a:r>
              <a:rPr lang="en-US" sz="2200" i="1" dirty="0">
                <a:solidFill>
                  <a:schemeClr val="accent1"/>
                </a:solidFill>
              </a:rPr>
              <a:t>, And </a:t>
            </a:r>
            <a:r>
              <a:rPr lang="en-US" sz="2200" b="1" i="1" dirty="0">
                <a:solidFill>
                  <a:schemeClr val="accent1"/>
                </a:solidFill>
              </a:rPr>
              <a:t>a </a:t>
            </a:r>
            <a:r>
              <a:rPr lang="en-US" sz="2200" b="1" i="1" u="sng" dirty="0">
                <a:solidFill>
                  <a:schemeClr val="accent1"/>
                </a:solidFill>
              </a:rPr>
              <a:t>gentle tongue</a:t>
            </a:r>
            <a:r>
              <a:rPr lang="en-US" sz="2200" b="1" i="1" dirty="0">
                <a:solidFill>
                  <a:schemeClr val="accent1"/>
                </a:solidFill>
              </a:rPr>
              <a:t> breaks a bone</a:t>
            </a:r>
            <a:r>
              <a:rPr lang="en-US" sz="2200" i="1" dirty="0">
                <a:solidFill>
                  <a:schemeClr val="accent1"/>
                </a:solidFill>
              </a:rPr>
              <a:t>. </a:t>
            </a:r>
            <a:r>
              <a:rPr lang="en-US" sz="2200" dirty="0"/>
              <a:t>(</a:t>
            </a:r>
            <a:r>
              <a:rPr lang="en-US" sz="2200" b="1" dirty="0">
                <a:solidFill>
                  <a:schemeClr val="accent1"/>
                </a:solidFill>
              </a:rPr>
              <a:t>25:15</a:t>
            </a:r>
            <a:r>
              <a:rPr lang="en-US" sz="2200" dirty="0"/>
              <a:t>)</a:t>
            </a:r>
          </a:p>
          <a:p>
            <a:pPr marL="0" indent="0">
              <a:spcBef>
                <a:spcPts val="0"/>
              </a:spcBef>
              <a:buNone/>
            </a:pPr>
            <a:r>
              <a:rPr lang="en-US" sz="2200" i="1" dirty="0">
                <a:solidFill>
                  <a:schemeClr val="accent1"/>
                </a:solidFill>
              </a:rPr>
              <a:t> The </a:t>
            </a:r>
            <a:r>
              <a:rPr lang="en-US" sz="2200" b="1" i="1" dirty="0">
                <a:solidFill>
                  <a:schemeClr val="accent1"/>
                </a:solidFill>
              </a:rPr>
              <a:t>poor man uses </a:t>
            </a:r>
            <a:r>
              <a:rPr lang="en-US" sz="2200" b="1" i="1" u="sng" dirty="0">
                <a:solidFill>
                  <a:schemeClr val="accent1"/>
                </a:solidFill>
              </a:rPr>
              <a:t>entreaties</a:t>
            </a:r>
            <a:r>
              <a:rPr lang="en-US" sz="2200" i="1" dirty="0">
                <a:solidFill>
                  <a:schemeClr val="accent1"/>
                </a:solidFill>
              </a:rPr>
              <a:t>, But the rich answers roughly. </a:t>
            </a:r>
            <a:r>
              <a:rPr lang="en-US" sz="2200" dirty="0"/>
              <a:t>(</a:t>
            </a:r>
            <a:r>
              <a:rPr lang="en-US" sz="2200" b="1" dirty="0">
                <a:solidFill>
                  <a:schemeClr val="accent1"/>
                </a:solidFill>
              </a:rPr>
              <a:t>18:23</a:t>
            </a:r>
            <a:r>
              <a:rPr lang="en-US" sz="2200" dirty="0"/>
              <a:t>)</a:t>
            </a:r>
          </a:p>
          <a:p>
            <a:pPr>
              <a:spcBef>
                <a:spcPts val="0"/>
              </a:spcBef>
            </a:pPr>
            <a:r>
              <a:rPr lang="en-US" altLang="en-US" sz="2200" dirty="0">
                <a:solidFill>
                  <a:schemeClr val="tx1">
                    <a:lumMod val="75000"/>
                    <a:lumOff val="25000"/>
                  </a:schemeClr>
                </a:solidFill>
              </a:rPr>
              <a:t>Patience, gentleness, asking are best ways to approach (</a:t>
            </a:r>
            <a:r>
              <a:rPr lang="en-US" altLang="en-US" sz="2200" b="1" dirty="0">
                <a:solidFill>
                  <a:schemeClr val="accent1"/>
                </a:solidFill>
              </a:rPr>
              <a:t>1 Timothy 5:1</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3686030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6" end="6"/>
                                            </p:txEl>
                                          </p:spTgt>
                                        </p:tgtEl>
                                        <p:attrNameLst>
                                          <p:attrName>style.visibility</p:attrName>
                                        </p:attrNameLst>
                                      </p:cBhvr>
                                      <p:to>
                                        <p:strVal val="visible"/>
                                      </p:to>
                                    </p:set>
                                    <p:animEffect transition="in" filter="fade">
                                      <p:cBhvr>
                                        <p:cTn id="32" dur="500"/>
                                        <p:tgtEl>
                                          <p:spTgt spid="92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7" end="7"/>
                                            </p:txEl>
                                          </p:spTgt>
                                        </p:tgtEl>
                                        <p:attrNameLst>
                                          <p:attrName>style.visibility</p:attrName>
                                        </p:attrNameLst>
                                      </p:cBhvr>
                                      <p:to>
                                        <p:strVal val="visible"/>
                                      </p:to>
                                    </p:set>
                                    <p:animEffect transition="in" filter="fade">
                                      <p:cBhvr>
                                        <p:cTn id="37"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Soft Answer</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8"/>
            </a:pPr>
            <a:r>
              <a:rPr lang="en-US" sz="2200" dirty="0"/>
              <a:t>How should this affect our words and responses (</a:t>
            </a:r>
            <a:r>
              <a:rPr lang="en-US" sz="2200" b="1" dirty="0">
                <a:solidFill>
                  <a:schemeClr val="accent1"/>
                </a:solidFill>
              </a:rPr>
              <a:t>15:1-2, 28; 17:27; 18:23; 19:11; 20:3; 21:23; 24:26; 25:11-12, 15; 27:4; 29:11, 20; 30:32</a:t>
            </a:r>
            <a:r>
              <a:rPr lang="en-US" sz="2200" dirty="0"/>
              <a:t>)?</a:t>
            </a:r>
          </a:p>
          <a:p>
            <a:pPr marL="0" indent="0">
              <a:spcBef>
                <a:spcPts val="0"/>
              </a:spcBef>
              <a:buNone/>
            </a:pPr>
            <a:r>
              <a:rPr lang="en-US" sz="2200" i="1" dirty="0">
                <a:solidFill>
                  <a:schemeClr val="accent1"/>
                </a:solidFill>
              </a:rPr>
              <a:t>The discretion of a man </a:t>
            </a:r>
            <a:r>
              <a:rPr lang="en-US" sz="2200" b="1" i="1" dirty="0">
                <a:solidFill>
                  <a:schemeClr val="accent1"/>
                </a:solidFill>
              </a:rPr>
              <a:t>makes him </a:t>
            </a:r>
            <a:r>
              <a:rPr lang="en-US" sz="2200" b="1" i="1" u="sng" dirty="0">
                <a:solidFill>
                  <a:schemeClr val="accent1"/>
                </a:solidFill>
              </a:rPr>
              <a:t>slow</a:t>
            </a:r>
            <a:r>
              <a:rPr lang="en-US" sz="2200" b="1" i="1" dirty="0">
                <a:solidFill>
                  <a:schemeClr val="accent1"/>
                </a:solidFill>
              </a:rPr>
              <a:t> to anger</a:t>
            </a:r>
            <a:r>
              <a:rPr lang="en-US" sz="2200" i="1" dirty="0">
                <a:solidFill>
                  <a:schemeClr val="accent1"/>
                </a:solidFill>
              </a:rPr>
              <a:t>, And </a:t>
            </a:r>
            <a:r>
              <a:rPr lang="en-US" sz="2200" b="1" i="1" dirty="0">
                <a:solidFill>
                  <a:schemeClr val="accent1"/>
                </a:solidFill>
              </a:rPr>
              <a:t>his glory is to </a:t>
            </a:r>
            <a:r>
              <a:rPr lang="en-US" sz="2200" b="1" i="1" u="sng" dirty="0">
                <a:solidFill>
                  <a:schemeClr val="accent1"/>
                </a:solidFill>
              </a:rPr>
              <a:t>overlook a transgression</a:t>
            </a:r>
            <a:r>
              <a:rPr lang="en-US" sz="2200" i="1" dirty="0">
                <a:solidFill>
                  <a:schemeClr val="accent1"/>
                </a:solidFill>
              </a:rPr>
              <a:t>. </a:t>
            </a:r>
            <a:r>
              <a:rPr lang="en-US" sz="2200" dirty="0"/>
              <a:t>(</a:t>
            </a:r>
            <a:r>
              <a:rPr lang="en-US" sz="2200" b="1" dirty="0">
                <a:solidFill>
                  <a:schemeClr val="accent1"/>
                </a:solidFill>
              </a:rPr>
              <a:t>19:11</a:t>
            </a:r>
            <a:r>
              <a:rPr lang="en-US" sz="2200" dirty="0"/>
              <a:t>)</a:t>
            </a:r>
          </a:p>
          <a:p>
            <a:pPr>
              <a:spcBef>
                <a:spcPts val="0"/>
              </a:spcBef>
            </a:pPr>
            <a:r>
              <a:rPr lang="en-US" sz="2200" dirty="0"/>
              <a:t>Empathy, mercy and reasonableness often call for just </a:t>
            </a:r>
            <a:r>
              <a:rPr lang="en-US" sz="2200" b="1" i="1" dirty="0"/>
              <a:t>ignoring</a:t>
            </a:r>
            <a:r>
              <a:rPr lang="en-US" sz="2200" dirty="0"/>
              <a:t> some things.</a:t>
            </a:r>
          </a:p>
          <a:p>
            <a:pPr marL="0" indent="0">
              <a:spcBef>
                <a:spcPts val="0"/>
              </a:spcBef>
              <a:buNone/>
            </a:pPr>
            <a:r>
              <a:rPr lang="en-US" sz="2200" i="1" dirty="0">
                <a:solidFill>
                  <a:schemeClr val="accent1"/>
                </a:solidFill>
              </a:rPr>
              <a:t>It is </a:t>
            </a:r>
            <a:r>
              <a:rPr lang="en-US" sz="2200" b="1" i="1" dirty="0">
                <a:solidFill>
                  <a:schemeClr val="accent1"/>
                </a:solidFill>
              </a:rPr>
              <a:t>honorable for a man to </a:t>
            </a:r>
            <a:r>
              <a:rPr lang="en-US" sz="2200" b="1" i="1" u="sng" dirty="0">
                <a:solidFill>
                  <a:schemeClr val="accent1"/>
                </a:solidFill>
              </a:rPr>
              <a:t>stop striving</a:t>
            </a:r>
            <a:r>
              <a:rPr lang="en-US" sz="2200" i="1" dirty="0">
                <a:solidFill>
                  <a:schemeClr val="accent1"/>
                </a:solidFill>
              </a:rPr>
              <a:t>, Since any fool can start a quarrel. </a:t>
            </a:r>
            <a:r>
              <a:rPr lang="en-US" sz="2200" dirty="0"/>
              <a:t>(</a:t>
            </a:r>
            <a:r>
              <a:rPr lang="en-US" sz="2200" b="1" dirty="0">
                <a:solidFill>
                  <a:schemeClr val="accent1"/>
                </a:solidFill>
              </a:rPr>
              <a:t>20:3</a:t>
            </a:r>
            <a:r>
              <a:rPr lang="en-US" sz="2200" dirty="0"/>
              <a:t>)</a:t>
            </a:r>
          </a:p>
          <a:p>
            <a:pPr>
              <a:spcBef>
                <a:spcPts val="0"/>
              </a:spcBef>
            </a:pPr>
            <a:r>
              <a:rPr lang="en-US" altLang="en-US" sz="2200" dirty="0">
                <a:solidFill>
                  <a:schemeClr val="tx1">
                    <a:lumMod val="75000"/>
                    <a:lumOff val="25000"/>
                  </a:schemeClr>
                </a:solidFill>
              </a:rPr>
              <a:t>Providing the “benefit of the doubt” and overlooking some common frailties will help avoid many conflicts by not even “registering” them (</a:t>
            </a:r>
            <a:r>
              <a:rPr lang="en-US" altLang="en-US" sz="2200" b="1" dirty="0">
                <a:solidFill>
                  <a:schemeClr val="accent1"/>
                </a:solidFill>
              </a:rPr>
              <a:t>1 Corinthians 13:4-7; Ecclesiastes 7:22</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652741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Soft Answer</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8"/>
            </a:pPr>
            <a:r>
              <a:rPr lang="en-US" sz="2200" dirty="0"/>
              <a:t>How should this affect our words and responses (</a:t>
            </a:r>
            <a:r>
              <a:rPr lang="en-US" sz="2200" b="1" dirty="0">
                <a:solidFill>
                  <a:schemeClr val="accent1"/>
                </a:solidFill>
              </a:rPr>
              <a:t>15:1-2, 28; 17:27; 18:23; 19:11; 20:3; 21:23; 24:26; 25:11-12, 15; 27:4; 29:11, 20; 30:32</a:t>
            </a:r>
            <a:r>
              <a:rPr lang="en-US" sz="2200" dirty="0"/>
              <a:t>)?</a:t>
            </a:r>
          </a:p>
          <a:p>
            <a:pPr marL="0" indent="0">
              <a:spcBef>
                <a:spcPts val="0"/>
              </a:spcBef>
              <a:buNone/>
            </a:pPr>
            <a:r>
              <a:rPr lang="en-US" sz="2200" i="1" dirty="0">
                <a:solidFill>
                  <a:schemeClr val="accent1"/>
                </a:solidFill>
              </a:rPr>
              <a:t>He who </a:t>
            </a:r>
            <a:r>
              <a:rPr lang="en-US" sz="2200" b="1" i="1" dirty="0">
                <a:solidFill>
                  <a:schemeClr val="accent1"/>
                </a:solidFill>
              </a:rPr>
              <a:t>gives a right answer </a:t>
            </a:r>
            <a:r>
              <a:rPr lang="en-US" sz="2200" b="1" i="1" u="sng" dirty="0">
                <a:solidFill>
                  <a:schemeClr val="accent1"/>
                </a:solidFill>
              </a:rPr>
              <a:t>kisses the lips</a:t>
            </a:r>
            <a:r>
              <a:rPr lang="en-US" sz="2200" i="1" dirty="0">
                <a:solidFill>
                  <a:schemeClr val="accent1"/>
                </a:solidFill>
              </a:rPr>
              <a:t>. </a:t>
            </a:r>
            <a:r>
              <a:rPr lang="en-US" sz="2200" dirty="0"/>
              <a:t>(</a:t>
            </a:r>
            <a:r>
              <a:rPr lang="en-US" sz="2200" b="1" dirty="0">
                <a:solidFill>
                  <a:schemeClr val="accent1"/>
                </a:solidFill>
              </a:rPr>
              <a:t>24:26</a:t>
            </a:r>
            <a:r>
              <a:rPr lang="en-US" sz="2200" dirty="0"/>
              <a:t>)</a:t>
            </a:r>
          </a:p>
          <a:p>
            <a:pPr marL="0" indent="0">
              <a:spcBef>
                <a:spcPts val="0"/>
              </a:spcBef>
              <a:buNone/>
            </a:pPr>
            <a:r>
              <a:rPr lang="en-US" sz="2200" i="1" dirty="0">
                <a:solidFill>
                  <a:schemeClr val="accent1"/>
                </a:solidFill>
              </a:rPr>
              <a:t>A </a:t>
            </a:r>
            <a:r>
              <a:rPr lang="en-US" sz="2200" b="1" i="1" dirty="0">
                <a:solidFill>
                  <a:schemeClr val="accent1"/>
                </a:solidFill>
              </a:rPr>
              <a:t>word </a:t>
            </a:r>
            <a:r>
              <a:rPr lang="en-US" sz="2200" b="1" i="1" u="sng" dirty="0">
                <a:solidFill>
                  <a:schemeClr val="accent1"/>
                </a:solidFill>
              </a:rPr>
              <a:t>fitly spoken</a:t>
            </a:r>
            <a:r>
              <a:rPr lang="en-US" sz="2200" b="1" i="1" dirty="0">
                <a:solidFill>
                  <a:schemeClr val="accent1"/>
                </a:solidFill>
              </a:rPr>
              <a:t> </a:t>
            </a:r>
            <a:r>
              <a:rPr lang="en-US" sz="2200" i="1" dirty="0">
                <a:solidFill>
                  <a:schemeClr val="accent1"/>
                </a:solidFill>
              </a:rPr>
              <a:t>is like </a:t>
            </a:r>
            <a:r>
              <a:rPr lang="en-US" sz="2200" b="1" i="1" dirty="0">
                <a:solidFill>
                  <a:schemeClr val="accent1"/>
                </a:solidFill>
              </a:rPr>
              <a:t>apples of gold In settings of silver</a:t>
            </a:r>
            <a:r>
              <a:rPr lang="en-US" sz="2200" i="1" dirty="0">
                <a:solidFill>
                  <a:schemeClr val="accent1"/>
                </a:solidFill>
              </a:rPr>
              <a:t>.  Like an earring of gold and an ornament of fine gold Is </a:t>
            </a:r>
            <a:r>
              <a:rPr lang="en-US" sz="2200" b="1" i="1" dirty="0">
                <a:solidFill>
                  <a:schemeClr val="accent1"/>
                </a:solidFill>
              </a:rPr>
              <a:t>a </a:t>
            </a:r>
            <a:r>
              <a:rPr lang="en-US" sz="2200" b="1" i="1" u="sng" dirty="0">
                <a:solidFill>
                  <a:schemeClr val="accent1"/>
                </a:solidFill>
              </a:rPr>
              <a:t>wise</a:t>
            </a:r>
            <a:r>
              <a:rPr lang="en-US" sz="2200" b="1" i="1" dirty="0">
                <a:solidFill>
                  <a:schemeClr val="accent1"/>
                </a:solidFill>
              </a:rPr>
              <a:t> </a:t>
            </a:r>
            <a:r>
              <a:rPr lang="en-US" sz="2200" b="1" i="1" dirty="0" err="1">
                <a:solidFill>
                  <a:schemeClr val="accent1"/>
                </a:solidFill>
              </a:rPr>
              <a:t>rebuker</a:t>
            </a:r>
            <a:r>
              <a:rPr lang="en-US" sz="2200" b="1" i="1" dirty="0">
                <a:solidFill>
                  <a:schemeClr val="accent1"/>
                </a:solidFill>
              </a:rPr>
              <a:t> to an obedient ear</a:t>
            </a:r>
            <a:r>
              <a:rPr lang="en-US" sz="2200" i="1" dirty="0">
                <a:solidFill>
                  <a:schemeClr val="accent1"/>
                </a:solidFill>
              </a:rPr>
              <a:t>. </a:t>
            </a:r>
            <a:r>
              <a:rPr lang="en-US" sz="2200" dirty="0"/>
              <a:t>(</a:t>
            </a:r>
            <a:r>
              <a:rPr lang="en-US" sz="2200" b="1" dirty="0">
                <a:solidFill>
                  <a:schemeClr val="accent1"/>
                </a:solidFill>
              </a:rPr>
              <a:t>25:11-12</a:t>
            </a:r>
            <a:r>
              <a:rPr lang="en-US" sz="2200" dirty="0"/>
              <a:t>)</a:t>
            </a:r>
          </a:p>
          <a:p>
            <a:pPr>
              <a:spcBef>
                <a:spcPts val="0"/>
              </a:spcBef>
            </a:pPr>
            <a:r>
              <a:rPr lang="en-US" sz="2200" dirty="0">
                <a:solidFill>
                  <a:schemeClr val="tx1">
                    <a:lumMod val="75000"/>
                    <a:lumOff val="25000"/>
                  </a:schemeClr>
                </a:solidFill>
              </a:rPr>
              <a:t>Well worded, timed answers are wonderful things – extremely helpful – worth remembering and emulating.</a:t>
            </a:r>
            <a:endParaRPr lang="en-US" sz="2200" dirty="0"/>
          </a:p>
          <a:p>
            <a:pPr marL="0" indent="0">
              <a:spcBef>
                <a:spcPts val="0"/>
              </a:spcBef>
              <a:buNone/>
            </a:pPr>
            <a:r>
              <a:rPr lang="en-US" sz="2200" i="1" dirty="0">
                <a:solidFill>
                  <a:schemeClr val="accent1"/>
                </a:solidFill>
              </a:rPr>
              <a:t>Wrath is cruel and anger a torrent, But who is able to stand before jealousy? </a:t>
            </a:r>
            <a:r>
              <a:rPr lang="en-US" sz="2200" dirty="0"/>
              <a:t>(</a:t>
            </a:r>
            <a:r>
              <a:rPr lang="en-US" sz="2200" b="1" dirty="0">
                <a:solidFill>
                  <a:schemeClr val="accent1"/>
                </a:solidFill>
              </a:rPr>
              <a:t>27:4</a:t>
            </a:r>
            <a:r>
              <a:rPr lang="en-US" sz="2200" dirty="0"/>
              <a:t>)</a:t>
            </a:r>
          </a:p>
          <a:p>
            <a:pPr>
              <a:spcBef>
                <a:spcPts val="0"/>
              </a:spcBef>
            </a:pPr>
            <a:r>
              <a:rPr lang="en-US" altLang="en-US" sz="2200" dirty="0">
                <a:solidFill>
                  <a:schemeClr val="tx1">
                    <a:lumMod val="75000"/>
                    <a:lumOff val="25000"/>
                  </a:schemeClr>
                </a:solidFill>
              </a:rPr>
              <a:t>Otherwise, you will destroy all who stand before you – and ultimately yourself.</a:t>
            </a:r>
          </a:p>
        </p:txBody>
      </p:sp>
    </p:spTree>
    <p:extLst>
      <p:ext uri="{BB962C8B-B14F-4D97-AF65-F5344CB8AC3E}">
        <p14:creationId xmlns:p14="http://schemas.microsoft.com/office/powerpoint/2010/main" val="20650732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Relationship with Contentious</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9"/>
            </a:pPr>
            <a:r>
              <a:rPr lang="en-US" sz="2200" dirty="0"/>
              <a:t>Why would it be important to highlight the misery and danger of long-term conflict (</a:t>
            </a:r>
            <a:r>
              <a:rPr lang="en-US" sz="2200" b="1" dirty="0">
                <a:solidFill>
                  <a:schemeClr val="accent1"/>
                </a:solidFill>
              </a:rPr>
              <a:t>17:1; 19:19; 22:24-25</a:t>
            </a:r>
            <a:r>
              <a:rPr lang="en-US" sz="2200" dirty="0"/>
              <a:t>)?  How do we avoid such imprisonments?</a:t>
            </a:r>
          </a:p>
          <a:p>
            <a:pPr marL="0" indent="0">
              <a:spcBef>
                <a:spcPts val="0"/>
              </a:spcBef>
              <a:buNone/>
            </a:pPr>
            <a:r>
              <a:rPr lang="en-US" sz="2200" b="1" i="1" dirty="0">
                <a:solidFill>
                  <a:schemeClr val="accent1"/>
                </a:solidFill>
              </a:rPr>
              <a:t>Better is a dry morsel </a:t>
            </a:r>
            <a:r>
              <a:rPr lang="en-US" sz="2200" i="1" dirty="0">
                <a:solidFill>
                  <a:schemeClr val="accent1"/>
                </a:solidFill>
              </a:rPr>
              <a:t>with quietness, Than a </a:t>
            </a:r>
            <a:r>
              <a:rPr lang="en-US" sz="2200" b="1" i="1" dirty="0">
                <a:solidFill>
                  <a:schemeClr val="accent1"/>
                </a:solidFill>
              </a:rPr>
              <a:t>house full of feasting </a:t>
            </a:r>
            <a:r>
              <a:rPr lang="en-US" sz="2200" b="1" i="1" u="sng" dirty="0">
                <a:solidFill>
                  <a:schemeClr val="accent1"/>
                </a:solidFill>
              </a:rPr>
              <a:t>with strife</a:t>
            </a:r>
            <a:r>
              <a:rPr lang="en-US" sz="2200" i="1" dirty="0">
                <a:solidFill>
                  <a:schemeClr val="accent1"/>
                </a:solidFill>
              </a:rPr>
              <a:t>. </a:t>
            </a:r>
            <a:r>
              <a:rPr lang="en-US" sz="2200" dirty="0"/>
              <a:t>(</a:t>
            </a:r>
            <a:r>
              <a:rPr lang="en-US" sz="2200" b="1" dirty="0">
                <a:solidFill>
                  <a:schemeClr val="accent1"/>
                </a:solidFill>
              </a:rPr>
              <a:t>17:1</a:t>
            </a:r>
            <a:r>
              <a:rPr lang="en-US" sz="2200" dirty="0"/>
              <a:t>)</a:t>
            </a:r>
          </a:p>
          <a:p>
            <a:pPr>
              <a:spcBef>
                <a:spcPts val="0"/>
              </a:spcBef>
            </a:pPr>
            <a:r>
              <a:rPr lang="en-US" altLang="en-US" sz="2200" dirty="0">
                <a:solidFill>
                  <a:schemeClr val="tx1">
                    <a:lumMod val="75000"/>
                    <a:lumOff val="25000"/>
                  </a:schemeClr>
                </a:solidFill>
              </a:rPr>
              <a:t>Joy of greatest riches &amp; pleasures are overwhelmed with misery of strife.</a:t>
            </a:r>
          </a:p>
          <a:p>
            <a:pPr marL="0" indent="0">
              <a:spcBef>
                <a:spcPts val="0"/>
              </a:spcBef>
              <a:buNone/>
            </a:pPr>
            <a:r>
              <a:rPr lang="en-US" sz="2200" i="1" dirty="0">
                <a:solidFill>
                  <a:schemeClr val="accent1"/>
                </a:solidFill>
              </a:rPr>
              <a:t>A man of </a:t>
            </a:r>
            <a:r>
              <a:rPr lang="en-US" sz="2200" b="1" i="1" dirty="0">
                <a:solidFill>
                  <a:schemeClr val="accent1"/>
                </a:solidFill>
              </a:rPr>
              <a:t>great wrath will suffer punishment</a:t>
            </a:r>
            <a:r>
              <a:rPr lang="en-US" sz="2200" i="1" dirty="0">
                <a:solidFill>
                  <a:schemeClr val="accent1"/>
                </a:solidFill>
              </a:rPr>
              <a:t>; For </a:t>
            </a:r>
            <a:r>
              <a:rPr lang="en-US" sz="2200" b="1" i="1" dirty="0">
                <a:solidFill>
                  <a:schemeClr val="accent1"/>
                </a:solidFill>
              </a:rPr>
              <a:t>if you rescue him, </a:t>
            </a:r>
            <a:r>
              <a:rPr lang="en-US" sz="2200" b="1" i="1" u="sng" dirty="0">
                <a:solidFill>
                  <a:schemeClr val="accent1"/>
                </a:solidFill>
              </a:rPr>
              <a:t>you will have to do it again</a:t>
            </a:r>
            <a:r>
              <a:rPr lang="en-US" sz="2200" i="1" dirty="0">
                <a:solidFill>
                  <a:schemeClr val="accent1"/>
                </a:solidFill>
              </a:rPr>
              <a:t>. </a:t>
            </a:r>
            <a:r>
              <a:rPr lang="en-US" sz="2200" dirty="0"/>
              <a:t>(</a:t>
            </a:r>
            <a:r>
              <a:rPr lang="en-US" sz="2200" b="1" dirty="0">
                <a:solidFill>
                  <a:schemeClr val="accent1"/>
                </a:solidFill>
              </a:rPr>
              <a:t>19:19</a:t>
            </a:r>
            <a:r>
              <a:rPr lang="en-US" sz="2200" dirty="0"/>
              <a:t>)</a:t>
            </a:r>
          </a:p>
          <a:p>
            <a:pPr>
              <a:spcBef>
                <a:spcPts val="0"/>
              </a:spcBef>
            </a:pPr>
            <a:r>
              <a:rPr lang="en-US" altLang="en-US" sz="2200" dirty="0">
                <a:solidFill>
                  <a:schemeClr val="tx1">
                    <a:lumMod val="75000"/>
                    <a:lumOff val="25000"/>
                  </a:schemeClr>
                </a:solidFill>
              </a:rPr>
              <a:t>Wrathful, hasty people rarely learn, so don’t start a habit of bailing them out.</a:t>
            </a:r>
          </a:p>
          <a:p>
            <a:pPr marL="0" indent="0">
              <a:spcBef>
                <a:spcPts val="0"/>
              </a:spcBef>
              <a:buNone/>
            </a:pPr>
            <a:r>
              <a:rPr lang="en-US" sz="2200" i="1" dirty="0">
                <a:solidFill>
                  <a:schemeClr val="accent1"/>
                </a:solidFill>
              </a:rPr>
              <a:t>Make </a:t>
            </a:r>
            <a:r>
              <a:rPr lang="en-US" sz="2200" b="1" i="1" u="sng" dirty="0">
                <a:solidFill>
                  <a:schemeClr val="accent1"/>
                </a:solidFill>
              </a:rPr>
              <a:t>no friendship</a:t>
            </a:r>
            <a:r>
              <a:rPr lang="en-US" sz="2200" b="1" i="1" dirty="0">
                <a:solidFill>
                  <a:schemeClr val="accent1"/>
                </a:solidFill>
              </a:rPr>
              <a:t> with an angry man</a:t>
            </a:r>
            <a:r>
              <a:rPr lang="en-US" sz="2200" i="1" dirty="0">
                <a:solidFill>
                  <a:schemeClr val="accent1"/>
                </a:solidFill>
              </a:rPr>
              <a:t>, And with a </a:t>
            </a:r>
            <a:r>
              <a:rPr lang="en-US" sz="2200" b="1" i="1" dirty="0">
                <a:solidFill>
                  <a:schemeClr val="accent1"/>
                </a:solidFill>
              </a:rPr>
              <a:t>furious man </a:t>
            </a:r>
            <a:r>
              <a:rPr lang="en-US" sz="2200" b="1" i="1" u="sng" dirty="0">
                <a:solidFill>
                  <a:schemeClr val="accent1"/>
                </a:solidFill>
              </a:rPr>
              <a:t>do not go</a:t>
            </a:r>
            <a:r>
              <a:rPr lang="en-US" sz="2200" i="1" dirty="0">
                <a:solidFill>
                  <a:schemeClr val="accent1"/>
                </a:solidFill>
              </a:rPr>
              <a:t>, </a:t>
            </a:r>
            <a:r>
              <a:rPr lang="en-US" sz="2200" b="1" i="1" dirty="0">
                <a:solidFill>
                  <a:schemeClr val="accent1"/>
                </a:solidFill>
              </a:rPr>
              <a:t>Lest </a:t>
            </a:r>
            <a:r>
              <a:rPr lang="en-US" sz="2200" b="1" i="1" u="sng" dirty="0">
                <a:solidFill>
                  <a:schemeClr val="accent1"/>
                </a:solidFill>
              </a:rPr>
              <a:t>you learn his ways</a:t>
            </a:r>
            <a:r>
              <a:rPr lang="en-US" sz="2200" b="1" i="1" dirty="0">
                <a:solidFill>
                  <a:schemeClr val="accent1"/>
                </a:solidFill>
              </a:rPr>
              <a:t> And set a snare for your soul</a:t>
            </a:r>
            <a:r>
              <a:rPr lang="en-US" sz="2200" i="1" dirty="0">
                <a:solidFill>
                  <a:schemeClr val="accent1"/>
                </a:solidFill>
              </a:rPr>
              <a:t>.  </a:t>
            </a:r>
            <a:r>
              <a:rPr lang="en-US" sz="2200" dirty="0"/>
              <a:t>(</a:t>
            </a:r>
            <a:r>
              <a:rPr lang="en-US" sz="2200" b="1" dirty="0">
                <a:solidFill>
                  <a:schemeClr val="accent1"/>
                </a:solidFill>
              </a:rPr>
              <a:t>22:24-25</a:t>
            </a:r>
            <a:r>
              <a:rPr lang="en-US" sz="2200" dirty="0"/>
              <a:t>)</a:t>
            </a:r>
          </a:p>
          <a:p>
            <a:pPr>
              <a:spcBef>
                <a:spcPts val="0"/>
              </a:spcBef>
            </a:pPr>
            <a:r>
              <a:rPr lang="en-US" altLang="en-US" sz="2200" dirty="0">
                <a:solidFill>
                  <a:schemeClr val="tx1">
                    <a:lumMod val="75000"/>
                    <a:lumOff val="25000"/>
                  </a:schemeClr>
                </a:solidFill>
              </a:rPr>
              <a:t>Friends tend to share their bad habits.  It’s unavoidable (</a:t>
            </a:r>
            <a:r>
              <a:rPr lang="en-US" altLang="en-US" sz="2200" b="1" dirty="0">
                <a:solidFill>
                  <a:schemeClr val="accent1"/>
                </a:solidFill>
              </a:rPr>
              <a:t>1 Cor. 15:33</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So, whatever you do, do </a:t>
            </a:r>
            <a:r>
              <a:rPr lang="en-US" altLang="en-US" sz="2200" b="1" i="1" dirty="0">
                <a:solidFill>
                  <a:schemeClr val="accent1"/>
                </a:solidFill>
              </a:rPr>
              <a:t>not</a:t>
            </a:r>
            <a:r>
              <a:rPr lang="en-US" altLang="en-US" sz="2200" b="1" i="1" dirty="0">
                <a:solidFill>
                  <a:schemeClr val="tx1">
                    <a:lumMod val="75000"/>
                    <a:lumOff val="25000"/>
                  </a:schemeClr>
                </a:solidFill>
              </a:rPr>
              <a:t> befriend </a:t>
            </a:r>
            <a:r>
              <a:rPr lang="en-US" altLang="en-US" sz="2200" dirty="0">
                <a:solidFill>
                  <a:schemeClr val="tx1">
                    <a:lumMod val="75000"/>
                    <a:lumOff val="25000"/>
                  </a:schemeClr>
                </a:solidFill>
              </a:rPr>
              <a:t>or </a:t>
            </a:r>
            <a:r>
              <a:rPr lang="en-US" altLang="en-US" sz="2200" b="1" i="1" dirty="0">
                <a:solidFill>
                  <a:schemeClr val="tx1">
                    <a:lumMod val="75000"/>
                    <a:lumOff val="25000"/>
                  </a:schemeClr>
                </a:solidFill>
              </a:rPr>
              <a:t>marry</a:t>
            </a:r>
            <a:r>
              <a:rPr lang="en-US" altLang="en-US" sz="2200" dirty="0">
                <a:solidFill>
                  <a:schemeClr val="tx1">
                    <a:lumMod val="75000"/>
                    <a:lumOff val="25000"/>
                  </a:schemeClr>
                </a:solidFill>
              </a:rPr>
              <a:t> any of the above people!</a:t>
            </a:r>
          </a:p>
        </p:txBody>
      </p:sp>
    </p:spTree>
    <p:extLst>
      <p:ext uri="{BB962C8B-B14F-4D97-AF65-F5344CB8AC3E}">
        <p14:creationId xmlns:p14="http://schemas.microsoft.com/office/powerpoint/2010/main" val="3157356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fade">
                                      <p:cBhvr>
                                        <p:cTn id="42"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Brevity &amp; Conciseness</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0"/>
            </a:pPr>
            <a:r>
              <a:rPr lang="en-US" sz="2200" dirty="0"/>
              <a:t>What are the benefits and blessings of brevity (</a:t>
            </a:r>
            <a:r>
              <a:rPr lang="en-US" sz="2200" b="1" dirty="0">
                <a:solidFill>
                  <a:schemeClr val="accent1"/>
                </a:solidFill>
              </a:rPr>
              <a:t>10:19; 17:28</a:t>
            </a:r>
            <a:r>
              <a:rPr lang="en-US" sz="2200" dirty="0"/>
              <a:t>)?</a:t>
            </a:r>
          </a:p>
          <a:p>
            <a:pPr marL="0" lvl="0" indent="0">
              <a:spcBef>
                <a:spcPts val="300"/>
              </a:spcBef>
              <a:buNone/>
            </a:pPr>
            <a:r>
              <a:rPr lang="en-US" sz="2200" i="1" dirty="0">
                <a:solidFill>
                  <a:schemeClr val="accent1"/>
                </a:solidFill>
              </a:rPr>
              <a:t>In the </a:t>
            </a:r>
            <a:r>
              <a:rPr lang="en-US" sz="2200" b="1" i="1" u="sng" dirty="0">
                <a:solidFill>
                  <a:schemeClr val="accent1"/>
                </a:solidFill>
              </a:rPr>
              <a:t>multitude of words</a:t>
            </a:r>
            <a:r>
              <a:rPr lang="en-US" sz="2200" b="1" i="1" dirty="0">
                <a:solidFill>
                  <a:schemeClr val="accent1"/>
                </a:solidFill>
              </a:rPr>
              <a:t> sin is not lacking</a:t>
            </a:r>
            <a:r>
              <a:rPr lang="en-US" sz="2200" i="1" dirty="0">
                <a:solidFill>
                  <a:schemeClr val="accent1"/>
                </a:solidFill>
              </a:rPr>
              <a:t>, But he who </a:t>
            </a:r>
            <a:r>
              <a:rPr lang="en-US" sz="2200" b="1" i="1" u="sng" dirty="0">
                <a:solidFill>
                  <a:schemeClr val="accent1"/>
                </a:solidFill>
              </a:rPr>
              <a:t>restrains his lips</a:t>
            </a:r>
            <a:r>
              <a:rPr lang="en-US" sz="2200" b="1" i="1" dirty="0">
                <a:solidFill>
                  <a:schemeClr val="accent1"/>
                </a:solidFill>
              </a:rPr>
              <a:t> is wise</a:t>
            </a:r>
            <a:r>
              <a:rPr lang="en-US" sz="2200" i="1" dirty="0">
                <a:solidFill>
                  <a:schemeClr val="accent1"/>
                </a:solidFill>
              </a:rPr>
              <a:t>. </a:t>
            </a:r>
            <a:r>
              <a:rPr lang="en-US" sz="2200" dirty="0"/>
              <a:t>(</a:t>
            </a:r>
            <a:r>
              <a:rPr lang="en-US" sz="2200" b="1" dirty="0">
                <a:solidFill>
                  <a:schemeClr val="accent1"/>
                </a:solidFill>
              </a:rPr>
              <a:t>10:19</a:t>
            </a:r>
            <a:r>
              <a:rPr lang="en-US" sz="2200" dirty="0"/>
              <a:t>)</a:t>
            </a:r>
          </a:p>
          <a:p>
            <a:pPr marL="0" indent="0">
              <a:spcBef>
                <a:spcPts val="300"/>
              </a:spcBef>
              <a:buNone/>
            </a:pPr>
            <a:r>
              <a:rPr lang="en-US" sz="2200" i="1" dirty="0">
                <a:solidFill>
                  <a:schemeClr val="accent1"/>
                </a:solidFill>
              </a:rPr>
              <a:t>Even </a:t>
            </a:r>
            <a:r>
              <a:rPr lang="en-US" sz="2200" b="1" i="1" dirty="0">
                <a:solidFill>
                  <a:schemeClr val="accent1"/>
                </a:solidFill>
              </a:rPr>
              <a:t>a fool is </a:t>
            </a:r>
            <a:r>
              <a:rPr lang="en-US" sz="2200" b="1" i="1" u="sng" dirty="0">
                <a:solidFill>
                  <a:schemeClr val="accent1"/>
                </a:solidFill>
              </a:rPr>
              <a:t>counted wise</a:t>
            </a:r>
            <a:r>
              <a:rPr lang="en-US" sz="2200" b="1" i="1" dirty="0">
                <a:solidFill>
                  <a:schemeClr val="accent1"/>
                </a:solidFill>
              </a:rPr>
              <a:t> when he holds his peace</a:t>
            </a:r>
            <a:r>
              <a:rPr lang="en-US" sz="2200" i="1" dirty="0">
                <a:solidFill>
                  <a:schemeClr val="accent1"/>
                </a:solidFill>
              </a:rPr>
              <a:t>; When he </a:t>
            </a:r>
            <a:r>
              <a:rPr lang="en-US" sz="2200" b="1" i="1" dirty="0">
                <a:solidFill>
                  <a:schemeClr val="accent1"/>
                </a:solidFill>
              </a:rPr>
              <a:t>shuts his lips, he is </a:t>
            </a:r>
            <a:r>
              <a:rPr lang="en-US" sz="2200" b="1" i="1" u="sng" dirty="0">
                <a:solidFill>
                  <a:schemeClr val="accent1"/>
                </a:solidFill>
              </a:rPr>
              <a:t>considered perceptive</a:t>
            </a:r>
            <a:r>
              <a:rPr lang="en-US" sz="2200" i="1" dirty="0">
                <a:solidFill>
                  <a:schemeClr val="accent1"/>
                </a:solidFill>
              </a:rPr>
              <a:t>. </a:t>
            </a:r>
            <a:r>
              <a:rPr lang="en-US" sz="2200" dirty="0"/>
              <a:t>(</a:t>
            </a:r>
            <a:r>
              <a:rPr lang="en-US" sz="2200" b="1" dirty="0">
                <a:solidFill>
                  <a:schemeClr val="accent1"/>
                </a:solidFill>
              </a:rPr>
              <a:t>17:28</a:t>
            </a:r>
            <a:r>
              <a:rPr lang="en-US" sz="2200" dirty="0"/>
              <a:t>)</a:t>
            </a:r>
          </a:p>
          <a:p>
            <a:pPr>
              <a:spcBef>
                <a:spcPts val="300"/>
              </a:spcBef>
            </a:pPr>
            <a:r>
              <a:rPr lang="en-US" altLang="en-US" sz="2200" dirty="0">
                <a:solidFill>
                  <a:schemeClr val="tx1">
                    <a:lumMod val="75000"/>
                    <a:lumOff val="25000"/>
                  </a:schemeClr>
                </a:solidFill>
              </a:rPr>
              <a:t>Beside gossip – awkward silence, low self-esteem (i.e., effort to elevate self, need to be center of attention), desperation for friends, and other immaturities promote unbounded talking.</a:t>
            </a:r>
          </a:p>
          <a:p>
            <a:pPr>
              <a:spcBef>
                <a:spcPts val="300"/>
              </a:spcBef>
            </a:pPr>
            <a:r>
              <a:rPr lang="en-US" altLang="en-US" sz="2200" dirty="0">
                <a:solidFill>
                  <a:schemeClr val="tx1">
                    <a:lumMod val="75000"/>
                    <a:lumOff val="25000"/>
                  </a:schemeClr>
                </a:solidFill>
              </a:rPr>
              <a:t>Learning to say, reveal, promise, and boast less is invaluable – wise.</a:t>
            </a:r>
          </a:p>
          <a:p>
            <a:pPr>
              <a:spcBef>
                <a:spcPts val="300"/>
              </a:spcBef>
            </a:pPr>
            <a:r>
              <a:rPr lang="en-US" altLang="en-US" sz="2200" dirty="0">
                <a:solidFill>
                  <a:schemeClr val="tx1">
                    <a:lumMod val="75000"/>
                    <a:lumOff val="25000"/>
                  </a:schemeClr>
                </a:solidFill>
              </a:rPr>
              <a:t>More concise, brief responses are also better understood and received – although you can go too far and become vague, unclear (</a:t>
            </a:r>
            <a:r>
              <a:rPr lang="en-US" altLang="en-US" sz="2200" b="1" dirty="0">
                <a:solidFill>
                  <a:schemeClr val="accent1"/>
                </a:solidFill>
              </a:rPr>
              <a:t>1 Cor. 14:6-12</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3222520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Generosity, Grace versus Greed, Wrath</a:t>
            </a:r>
          </a:p>
        </p:txBody>
      </p:sp>
      <p:sp>
        <p:nvSpPr>
          <p:cNvPr id="5" name="Text Placeholder 4"/>
          <p:cNvSpPr>
            <a:spLocks noGrp="1"/>
          </p:cNvSpPr>
          <p:nvPr>
            <p:ph type="body" idx="1"/>
          </p:nvPr>
        </p:nvSpPr>
        <p:spPr>
          <a:xfrm>
            <a:off x="762000" y="4324350"/>
            <a:ext cx="7543800" cy="819150"/>
          </a:xfrm>
        </p:spPr>
        <p:txBody>
          <a:bodyPr>
            <a:noAutofit/>
          </a:bodyPr>
          <a:lstStyle/>
          <a:p>
            <a:pPr marL="628650" indent="-628650"/>
            <a:r>
              <a:rPr lang="en-US" sz="1200" b="1" i="1" dirty="0"/>
              <a:t>Verses:</a:t>
            </a:r>
            <a:r>
              <a:rPr lang="en-US" sz="1200" b="1" dirty="0"/>
              <a:t>	11:16-17, 24-25; 12:10; 13:7; 14:21, 31; 19:17, 22; 21:13, 26; 22:9, 16, 22-23; 25:14, 21-22; 27:20; 28:3, 8, 27; 29:7; 30:14-15</a:t>
            </a:r>
            <a:endParaRPr lang="en-US" sz="1200" b="1" i="1" dirty="0"/>
          </a:p>
        </p:txBody>
      </p:sp>
    </p:spTree>
    <p:extLst>
      <p:ext uri="{BB962C8B-B14F-4D97-AF65-F5344CB8AC3E}">
        <p14:creationId xmlns:p14="http://schemas.microsoft.com/office/powerpoint/2010/main" val="1292646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i="1" dirty="0"/>
              <a:t>“Each Esteem Others …”</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0"/>
              </a:spcBef>
              <a:buFont typeface="+mj-lt"/>
              <a:buAutoNum type="arabicPeriod"/>
            </a:pPr>
            <a:r>
              <a:rPr lang="en-US" sz="2200" dirty="0"/>
              <a:t>When people are generous, gracious, and merciful, whose benefit do they seek (</a:t>
            </a:r>
            <a:r>
              <a:rPr lang="en-US" sz="2200" b="1" dirty="0">
                <a:solidFill>
                  <a:schemeClr val="accent1"/>
                </a:solidFill>
              </a:rPr>
              <a:t>21:26; 29:7</a:t>
            </a:r>
            <a:r>
              <a:rPr lang="en-US" sz="2200" dirty="0"/>
              <a:t>)?  In contrast, whose benefit do the greedy, ruthless, cruel and wrathful seek (</a:t>
            </a:r>
            <a:r>
              <a:rPr lang="en-US" sz="2200" b="1" dirty="0">
                <a:solidFill>
                  <a:schemeClr val="accent1"/>
                </a:solidFill>
              </a:rPr>
              <a:t>30:14-15</a:t>
            </a:r>
            <a:r>
              <a:rPr lang="en-US" sz="2200" dirty="0"/>
              <a:t>)?</a:t>
            </a:r>
          </a:p>
          <a:p>
            <a:pPr marL="0" indent="0">
              <a:spcBef>
                <a:spcPts val="0"/>
              </a:spcBef>
              <a:buNone/>
            </a:pPr>
            <a:r>
              <a:rPr lang="en-US" sz="2200" i="1" dirty="0">
                <a:solidFill>
                  <a:schemeClr val="accent1"/>
                </a:solidFill>
              </a:rPr>
              <a:t>The </a:t>
            </a:r>
            <a:r>
              <a:rPr lang="en-US" sz="2200" b="1" i="1" dirty="0">
                <a:solidFill>
                  <a:schemeClr val="accent1"/>
                </a:solidFill>
              </a:rPr>
              <a:t>righteous </a:t>
            </a:r>
            <a:r>
              <a:rPr lang="en-US" sz="2200" b="1" i="1" u="sng" dirty="0">
                <a:solidFill>
                  <a:schemeClr val="accent1"/>
                </a:solidFill>
              </a:rPr>
              <a:t>considers</a:t>
            </a:r>
            <a:r>
              <a:rPr lang="en-US" sz="2200" b="1" i="1" dirty="0">
                <a:solidFill>
                  <a:schemeClr val="accent1"/>
                </a:solidFill>
              </a:rPr>
              <a:t> the cause of the </a:t>
            </a:r>
            <a:r>
              <a:rPr lang="en-US" sz="2200" b="1" i="1" u="sng" dirty="0">
                <a:solidFill>
                  <a:schemeClr val="accent1"/>
                </a:solidFill>
              </a:rPr>
              <a:t>poor</a:t>
            </a:r>
            <a:r>
              <a:rPr lang="en-US" sz="2200" i="1" dirty="0">
                <a:solidFill>
                  <a:schemeClr val="accent1"/>
                </a:solidFill>
              </a:rPr>
              <a:t>, But the wicked </a:t>
            </a:r>
            <a:r>
              <a:rPr lang="en-US" sz="2200" b="1" i="1" dirty="0">
                <a:solidFill>
                  <a:schemeClr val="accent1"/>
                </a:solidFill>
              </a:rPr>
              <a:t>does not understand </a:t>
            </a:r>
            <a:r>
              <a:rPr lang="en-US" sz="2200" b="1" i="1" u="sng" dirty="0">
                <a:solidFill>
                  <a:schemeClr val="accent1"/>
                </a:solidFill>
              </a:rPr>
              <a:t>such knowledge</a:t>
            </a:r>
            <a:r>
              <a:rPr lang="en-US" sz="2200" i="1" dirty="0">
                <a:solidFill>
                  <a:schemeClr val="accent1"/>
                </a:solidFill>
              </a:rPr>
              <a:t>. </a:t>
            </a:r>
            <a:r>
              <a:rPr lang="en-US" sz="2200" dirty="0"/>
              <a:t>(</a:t>
            </a:r>
            <a:r>
              <a:rPr lang="en-US" sz="2200" b="1" dirty="0">
                <a:solidFill>
                  <a:schemeClr val="accent1"/>
                </a:solidFill>
              </a:rPr>
              <a:t>29:7</a:t>
            </a:r>
            <a:r>
              <a:rPr lang="en-US" sz="2200" dirty="0"/>
              <a:t>)</a:t>
            </a:r>
          </a:p>
          <a:p>
            <a:pPr marL="0" lvl="0" indent="0">
              <a:spcBef>
                <a:spcPts val="0"/>
              </a:spcBef>
              <a:buNone/>
            </a:pPr>
            <a:r>
              <a:rPr lang="en-US" sz="2200" i="1" dirty="0">
                <a:solidFill>
                  <a:schemeClr val="accent1"/>
                </a:solidFill>
              </a:rPr>
              <a:t>He </a:t>
            </a:r>
            <a:r>
              <a:rPr lang="en-US" sz="2200" b="1" i="1" u="sng" dirty="0">
                <a:solidFill>
                  <a:schemeClr val="accent1"/>
                </a:solidFill>
              </a:rPr>
              <a:t>covets greedily</a:t>
            </a:r>
            <a:r>
              <a:rPr lang="en-US" sz="2200" b="1" i="1" dirty="0">
                <a:solidFill>
                  <a:schemeClr val="accent1"/>
                </a:solidFill>
              </a:rPr>
              <a:t> all day long</a:t>
            </a:r>
            <a:r>
              <a:rPr lang="en-US" sz="2200" i="1" dirty="0">
                <a:solidFill>
                  <a:schemeClr val="accent1"/>
                </a:solidFill>
              </a:rPr>
              <a:t>, But </a:t>
            </a:r>
            <a:r>
              <a:rPr lang="en-US" sz="2200" b="1" i="1" dirty="0">
                <a:solidFill>
                  <a:schemeClr val="accent1"/>
                </a:solidFill>
              </a:rPr>
              <a:t>the righteous gives and does not spare</a:t>
            </a:r>
            <a:r>
              <a:rPr lang="en-US" sz="2200" i="1" dirty="0">
                <a:solidFill>
                  <a:schemeClr val="accent1"/>
                </a:solidFill>
              </a:rPr>
              <a:t>. </a:t>
            </a:r>
            <a:r>
              <a:rPr lang="en-US" sz="2200" dirty="0"/>
              <a:t>(</a:t>
            </a:r>
            <a:r>
              <a:rPr lang="en-US" sz="2200" b="1" dirty="0">
                <a:solidFill>
                  <a:schemeClr val="accent1"/>
                </a:solidFill>
              </a:rPr>
              <a:t>21:26</a:t>
            </a:r>
            <a:r>
              <a:rPr lang="en-US" sz="2200" dirty="0"/>
              <a:t>)</a:t>
            </a:r>
          </a:p>
          <a:p>
            <a:pPr marL="0" indent="0">
              <a:spcBef>
                <a:spcPts val="0"/>
              </a:spcBef>
              <a:buNone/>
            </a:pPr>
            <a:r>
              <a:rPr lang="en-US" sz="2200" i="1" dirty="0">
                <a:solidFill>
                  <a:schemeClr val="accent1"/>
                </a:solidFill>
              </a:rPr>
              <a:t>There is a generation whose </a:t>
            </a:r>
            <a:r>
              <a:rPr lang="en-US" sz="2200" b="1" i="1" dirty="0">
                <a:solidFill>
                  <a:schemeClr val="accent1"/>
                </a:solidFill>
              </a:rPr>
              <a:t>teeth are like swords</a:t>
            </a:r>
            <a:r>
              <a:rPr lang="en-US" sz="2200" i="1" dirty="0">
                <a:solidFill>
                  <a:schemeClr val="accent1"/>
                </a:solidFill>
              </a:rPr>
              <a:t>, And whose </a:t>
            </a:r>
            <a:r>
              <a:rPr lang="en-US" sz="2200" b="1" i="1" dirty="0">
                <a:solidFill>
                  <a:schemeClr val="accent1"/>
                </a:solidFill>
              </a:rPr>
              <a:t>fangs are like knives</a:t>
            </a:r>
            <a:r>
              <a:rPr lang="en-US" sz="2200" i="1" dirty="0">
                <a:solidFill>
                  <a:schemeClr val="accent1"/>
                </a:solidFill>
              </a:rPr>
              <a:t>, </a:t>
            </a:r>
            <a:r>
              <a:rPr lang="en-US" sz="2200" b="1" i="1" dirty="0">
                <a:solidFill>
                  <a:schemeClr val="accent1"/>
                </a:solidFill>
              </a:rPr>
              <a:t>To devour the poor </a:t>
            </a:r>
            <a:r>
              <a:rPr lang="en-US" sz="2200" i="1" dirty="0">
                <a:solidFill>
                  <a:schemeClr val="accent1"/>
                </a:solidFill>
              </a:rPr>
              <a:t>from off the earth, And </a:t>
            </a:r>
            <a:r>
              <a:rPr lang="en-US" sz="2200" b="1" i="1" dirty="0">
                <a:solidFill>
                  <a:schemeClr val="accent1"/>
                </a:solidFill>
              </a:rPr>
              <a:t>the needy </a:t>
            </a:r>
            <a:r>
              <a:rPr lang="en-US" sz="2200" i="1" dirty="0">
                <a:solidFill>
                  <a:schemeClr val="accent1"/>
                </a:solidFill>
              </a:rPr>
              <a:t>from among men.  </a:t>
            </a:r>
            <a:r>
              <a:rPr lang="en-US" sz="2200" b="1" i="1" dirty="0">
                <a:solidFill>
                  <a:schemeClr val="accent1"/>
                </a:solidFill>
              </a:rPr>
              <a:t>The </a:t>
            </a:r>
            <a:r>
              <a:rPr lang="en-US" sz="2200" b="1" i="1" u="sng" dirty="0">
                <a:solidFill>
                  <a:schemeClr val="accent1"/>
                </a:solidFill>
              </a:rPr>
              <a:t>leech</a:t>
            </a:r>
            <a:r>
              <a:rPr lang="en-US" sz="2200" b="1" i="1" dirty="0">
                <a:solidFill>
                  <a:schemeClr val="accent1"/>
                </a:solidFill>
              </a:rPr>
              <a:t> has two daughters – </a:t>
            </a:r>
            <a:r>
              <a:rPr lang="en-US" sz="2200" b="1" i="1" u="sng" dirty="0">
                <a:solidFill>
                  <a:schemeClr val="accent1"/>
                </a:solidFill>
              </a:rPr>
              <a:t>Give and Give</a:t>
            </a:r>
            <a:r>
              <a:rPr lang="en-US" sz="2200" i="1" dirty="0">
                <a:solidFill>
                  <a:schemeClr val="accent1"/>
                </a:solidFill>
              </a:rPr>
              <a:t>! There are three things that are never satisfied, Four never say, “Enough!” </a:t>
            </a:r>
            <a:r>
              <a:rPr lang="en-US" sz="2200" dirty="0"/>
              <a:t>(</a:t>
            </a:r>
            <a:r>
              <a:rPr lang="en-US" sz="2200" b="1" dirty="0">
                <a:solidFill>
                  <a:schemeClr val="accent1"/>
                </a:solidFill>
              </a:rPr>
              <a:t>30:14:15</a:t>
            </a:r>
            <a:r>
              <a:rPr lang="en-US" sz="2200" dirty="0"/>
              <a:t>)</a:t>
            </a:r>
          </a:p>
          <a:p>
            <a:pPr>
              <a:spcBef>
                <a:spcPts val="0"/>
              </a:spcBef>
            </a:pPr>
            <a:r>
              <a:rPr lang="en-US" altLang="en-US" sz="2200" dirty="0">
                <a:solidFill>
                  <a:schemeClr val="tx1">
                    <a:lumMod val="75000"/>
                    <a:lumOff val="25000"/>
                  </a:schemeClr>
                </a:solidFill>
              </a:rPr>
              <a:t>Generous consider others over themselves (</a:t>
            </a:r>
            <a:r>
              <a:rPr lang="en-US" altLang="en-US" sz="2200" b="1" dirty="0">
                <a:solidFill>
                  <a:schemeClr val="accent1"/>
                </a:solidFill>
              </a:rPr>
              <a:t>Phi. 2:3-5</a:t>
            </a:r>
            <a:r>
              <a:rPr lang="en-US" altLang="en-US" sz="2200" dirty="0">
                <a:solidFill>
                  <a:schemeClr val="tx1">
                    <a:lumMod val="75000"/>
                    <a:lumOff val="25000"/>
                  </a:schemeClr>
                </a:solidFill>
              </a:rPr>
              <a:t>).  Greedy only self.</a:t>
            </a:r>
          </a:p>
        </p:txBody>
      </p:sp>
    </p:spTree>
    <p:extLst>
      <p:ext uri="{BB962C8B-B14F-4D97-AF65-F5344CB8AC3E}">
        <p14:creationId xmlns:p14="http://schemas.microsoft.com/office/powerpoint/2010/main" val="3449554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Short-Term Reward of Greed</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2"/>
            </a:pPr>
            <a:r>
              <a:rPr lang="en-US" sz="2200" dirty="0"/>
              <a:t>What is the short-term payoff of greed, ruthlessness, cruelty, and wrath (</a:t>
            </a:r>
            <a:r>
              <a:rPr lang="en-US" sz="2200" b="1" dirty="0">
                <a:solidFill>
                  <a:schemeClr val="accent1"/>
                </a:solidFill>
              </a:rPr>
              <a:t>11:16</a:t>
            </a:r>
            <a:r>
              <a:rPr lang="en-US" sz="2200" dirty="0"/>
              <a:t>)?</a:t>
            </a:r>
          </a:p>
          <a:p>
            <a:pPr marL="0" lvl="0" indent="0">
              <a:spcBef>
                <a:spcPts val="300"/>
              </a:spcBef>
              <a:buNone/>
            </a:pPr>
            <a:r>
              <a:rPr lang="en-US" sz="2200" i="1" dirty="0">
                <a:solidFill>
                  <a:schemeClr val="accent1"/>
                </a:solidFill>
              </a:rPr>
              <a:t>A gracious woman </a:t>
            </a:r>
            <a:r>
              <a:rPr lang="en-US" sz="2200" b="1" i="1" dirty="0">
                <a:solidFill>
                  <a:schemeClr val="accent1"/>
                </a:solidFill>
              </a:rPr>
              <a:t>retains honor</a:t>
            </a:r>
            <a:r>
              <a:rPr lang="en-US" sz="2200" i="1" dirty="0">
                <a:solidFill>
                  <a:schemeClr val="accent1"/>
                </a:solidFill>
              </a:rPr>
              <a:t>, But </a:t>
            </a:r>
            <a:r>
              <a:rPr lang="en-US" sz="2200" b="1" i="1" dirty="0">
                <a:solidFill>
                  <a:schemeClr val="accent1"/>
                </a:solidFill>
              </a:rPr>
              <a:t>ruthless men </a:t>
            </a:r>
            <a:r>
              <a:rPr lang="en-US" sz="2200" b="1" i="1" u="sng" dirty="0">
                <a:solidFill>
                  <a:schemeClr val="accent1"/>
                </a:solidFill>
              </a:rPr>
              <a:t>retain riches</a:t>
            </a:r>
            <a:r>
              <a:rPr lang="en-US" sz="2200" i="1" dirty="0">
                <a:solidFill>
                  <a:schemeClr val="accent1"/>
                </a:solidFill>
              </a:rPr>
              <a:t>. </a:t>
            </a:r>
            <a:r>
              <a:rPr lang="en-US" sz="2200" dirty="0"/>
              <a:t>(</a:t>
            </a:r>
            <a:r>
              <a:rPr lang="en-US" sz="2200" b="1" dirty="0">
                <a:solidFill>
                  <a:schemeClr val="accent1"/>
                </a:solidFill>
              </a:rPr>
              <a:t>11:16</a:t>
            </a:r>
            <a:r>
              <a:rPr lang="en-US" sz="2200" dirty="0"/>
              <a:t>)</a:t>
            </a:r>
          </a:p>
          <a:p>
            <a:pPr>
              <a:spcBef>
                <a:spcPts val="300"/>
              </a:spcBef>
            </a:pPr>
            <a:r>
              <a:rPr lang="en-US" altLang="en-US" sz="2200" dirty="0">
                <a:solidFill>
                  <a:schemeClr val="tx1">
                    <a:lumMod val="75000"/>
                    <a:lumOff val="25000"/>
                  </a:schemeClr>
                </a:solidFill>
              </a:rPr>
              <a:t>In the </a:t>
            </a:r>
            <a:r>
              <a:rPr lang="en-US" altLang="en-US" sz="2200" b="1" i="1" dirty="0">
                <a:solidFill>
                  <a:schemeClr val="tx1">
                    <a:lumMod val="75000"/>
                    <a:lumOff val="25000"/>
                  </a:schemeClr>
                </a:solidFill>
              </a:rPr>
              <a:t>short-term</a:t>
            </a:r>
            <a:r>
              <a:rPr lang="en-US" altLang="en-US" sz="2200" dirty="0">
                <a:solidFill>
                  <a:schemeClr val="tx1">
                    <a:lumMod val="75000"/>
                    <a:lumOff val="25000"/>
                  </a:schemeClr>
                </a:solidFill>
              </a:rPr>
              <a:t>, greed, selfishness, ruthlessness (i.e., no empathy or pity) does bring additional wealth and satisfaction. … </a:t>
            </a:r>
          </a:p>
          <a:p>
            <a:pPr>
              <a:spcBef>
                <a:spcPts val="300"/>
              </a:spcBef>
            </a:pPr>
            <a:r>
              <a:rPr lang="en-US" altLang="en-US" sz="2200" dirty="0">
                <a:solidFill>
                  <a:schemeClr val="tx1">
                    <a:lumMod val="75000"/>
                    <a:lumOff val="25000"/>
                  </a:schemeClr>
                </a:solidFill>
              </a:rPr>
              <a:t>However, can we – will we see the end from the beginning?</a:t>
            </a:r>
          </a:p>
        </p:txBody>
      </p:sp>
    </p:spTree>
    <p:extLst>
      <p:ext uri="{BB962C8B-B14F-4D97-AF65-F5344CB8AC3E}">
        <p14:creationId xmlns:p14="http://schemas.microsoft.com/office/powerpoint/2010/main" val="3535299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End of Generosity vs. Greed</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indent="-342900">
              <a:spcBef>
                <a:spcPts val="300"/>
              </a:spcBef>
              <a:buFont typeface="+mj-lt"/>
              <a:buAutoNum type="arabicPeriod" startAt="3"/>
            </a:pPr>
            <a:r>
              <a:rPr lang="en-US" sz="2200" dirty="0"/>
              <a:t>What is the surprising end of generosity versus greed (</a:t>
            </a:r>
            <a:r>
              <a:rPr lang="en-US" sz="2200" b="1" dirty="0">
                <a:solidFill>
                  <a:schemeClr val="accent1"/>
                </a:solidFill>
              </a:rPr>
              <a:t>11:17, 24-25; 13:7; 14:21; 27:20; 28:8, 27</a:t>
            </a:r>
            <a:r>
              <a:rPr lang="en-US" sz="2200" dirty="0"/>
              <a:t>)?</a:t>
            </a:r>
          </a:p>
          <a:p>
            <a:pPr marL="0" indent="0">
              <a:spcBef>
                <a:spcPts val="300"/>
              </a:spcBef>
              <a:buNone/>
            </a:pPr>
            <a:r>
              <a:rPr lang="en-US" sz="2200" i="1" dirty="0">
                <a:solidFill>
                  <a:schemeClr val="accent1"/>
                </a:solidFill>
              </a:rPr>
              <a:t>Hell and Destruction are </a:t>
            </a:r>
            <a:r>
              <a:rPr lang="en-US" sz="2200" b="1" i="1" dirty="0">
                <a:solidFill>
                  <a:schemeClr val="accent1"/>
                </a:solidFill>
              </a:rPr>
              <a:t>never full</a:t>
            </a:r>
            <a:r>
              <a:rPr lang="en-US" sz="2200" i="1" dirty="0">
                <a:solidFill>
                  <a:schemeClr val="accent1"/>
                </a:solidFill>
              </a:rPr>
              <a:t>; So the </a:t>
            </a:r>
            <a:r>
              <a:rPr lang="en-US" sz="2200" b="1" i="1" dirty="0">
                <a:solidFill>
                  <a:schemeClr val="accent1"/>
                </a:solidFill>
              </a:rPr>
              <a:t>eyes of man are </a:t>
            </a:r>
            <a:r>
              <a:rPr lang="en-US" sz="2200" b="1" i="1" u="sng" dirty="0">
                <a:solidFill>
                  <a:schemeClr val="accent1"/>
                </a:solidFill>
              </a:rPr>
              <a:t>never satisfied</a:t>
            </a:r>
            <a:r>
              <a:rPr lang="en-US" sz="2200" i="1" dirty="0">
                <a:solidFill>
                  <a:schemeClr val="accent1"/>
                </a:solidFill>
              </a:rPr>
              <a:t>. </a:t>
            </a:r>
            <a:r>
              <a:rPr lang="en-US" sz="2200" dirty="0"/>
              <a:t>(</a:t>
            </a:r>
            <a:r>
              <a:rPr lang="en-US" sz="2200" b="1" dirty="0">
                <a:solidFill>
                  <a:schemeClr val="accent1"/>
                </a:solidFill>
              </a:rPr>
              <a:t>27:20</a:t>
            </a:r>
            <a:r>
              <a:rPr lang="en-US" sz="2200" dirty="0"/>
              <a:t>)</a:t>
            </a:r>
          </a:p>
          <a:p>
            <a:pPr>
              <a:spcBef>
                <a:spcPts val="300"/>
              </a:spcBef>
            </a:pPr>
            <a:r>
              <a:rPr lang="en-US" altLang="en-US" sz="2200" dirty="0">
                <a:solidFill>
                  <a:schemeClr val="tx1">
                    <a:lumMod val="75000"/>
                    <a:lumOff val="25000"/>
                  </a:schemeClr>
                </a:solidFill>
              </a:rPr>
              <a:t>Greed ultimately fails to satisfy, because it never is satisfied (</a:t>
            </a:r>
            <a:r>
              <a:rPr lang="en-US" altLang="en-US" sz="2200" b="1" dirty="0">
                <a:solidFill>
                  <a:schemeClr val="accent1"/>
                </a:solidFill>
              </a:rPr>
              <a:t>30:14-15</a:t>
            </a:r>
            <a:r>
              <a:rPr lang="en-US" altLang="en-US" sz="2200" dirty="0">
                <a:solidFill>
                  <a:schemeClr val="tx1">
                    <a:lumMod val="75000"/>
                    <a:lumOff val="25000"/>
                  </a:schemeClr>
                </a:solidFill>
              </a:rPr>
              <a:t>).</a:t>
            </a:r>
          </a:p>
          <a:p>
            <a:pPr>
              <a:spcBef>
                <a:spcPts val="300"/>
              </a:spcBef>
            </a:pPr>
            <a:r>
              <a:rPr lang="en-US" sz="2200" dirty="0">
                <a:solidFill>
                  <a:schemeClr val="tx1">
                    <a:lumMod val="75000"/>
                    <a:lumOff val="25000"/>
                  </a:schemeClr>
                </a:solidFill>
              </a:rPr>
              <a:t>Selfishness deceives and leaves a person empty, hollow – despite its promise.</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62409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2:1-9</a:t>
            </a:r>
          </a:p>
        </p:txBody>
      </p:sp>
      <p:sp>
        <p:nvSpPr>
          <p:cNvPr id="5" name="Text Placeholder 4"/>
          <p:cNvSpPr>
            <a:spLocks noGrp="1"/>
          </p:cNvSpPr>
          <p:nvPr>
            <p:ph type="body" idx="1"/>
          </p:nvPr>
        </p:nvSpPr>
        <p:spPr/>
        <p:txBody>
          <a:bodyPr/>
          <a:lstStyle/>
          <a:p>
            <a:r>
              <a:rPr lang="en-US" b="1" i="1" dirty="0"/>
              <a:t>The Path to Wisdom</a:t>
            </a:r>
          </a:p>
        </p:txBody>
      </p:sp>
    </p:spTree>
    <p:extLst>
      <p:ext uri="{BB962C8B-B14F-4D97-AF65-F5344CB8AC3E}">
        <p14:creationId xmlns:p14="http://schemas.microsoft.com/office/powerpoint/2010/main" val="17533253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End of Generosity vs. Greed</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indent="-342900">
              <a:spcBef>
                <a:spcPts val="300"/>
              </a:spcBef>
              <a:buFont typeface="+mj-lt"/>
              <a:buAutoNum type="arabicPeriod" startAt="3"/>
            </a:pPr>
            <a:r>
              <a:rPr lang="en-US" sz="2200" dirty="0"/>
              <a:t>What is the surprising end of generosity versus greed (</a:t>
            </a:r>
            <a:r>
              <a:rPr lang="en-US" sz="2200" b="1" dirty="0">
                <a:solidFill>
                  <a:schemeClr val="accent1"/>
                </a:solidFill>
              </a:rPr>
              <a:t>11:17, 24-25; 13:7; 14:21; 27:20; 28:8, 27</a:t>
            </a:r>
            <a:r>
              <a:rPr lang="en-US" sz="2200" dirty="0"/>
              <a:t>)?</a:t>
            </a:r>
          </a:p>
          <a:p>
            <a:pPr marL="0" indent="0">
              <a:spcBef>
                <a:spcPts val="300"/>
              </a:spcBef>
              <a:buNone/>
            </a:pPr>
            <a:r>
              <a:rPr lang="en-US" sz="2200" i="1" dirty="0">
                <a:solidFill>
                  <a:schemeClr val="accent1"/>
                </a:solidFill>
              </a:rPr>
              <a:t>There is one who </a:t>
            </a:r>
            <a:r>
              <a:rPr lang="en-US" sz="2200" b="1" i="1" dirty="0">
                <a:solidFill>
                  <a:schemeClr val="accent1"/>
                </a:solidFill>
              </a:rPr>
              <a:t>scatters, </a:t>
            </a:r>
            <a:r>
              <a:rPr lang="en-US" sz="2200" b="1" i="1" u="sng" dirty="0">
                <a:solidFill>
                  <a:schemeClr val="accent1"/>
                </a:solidFill>
              </a:rPr>
              <a:t>yet increases more</a:t>
            </a:r>
            <a:r>
              <a:rPr lang="en-US" sz="2200" i="1" dirty="0">
                <a:solidFill>
                  <a:schemeClr val="accent1"/>
                </a:solidFill>
              </a:rPr>
              <a:t>; And there is one who </a:t>
            </a:r>
            <a:r>
              <a:rPr lang="en-US" sz="2200" b="1" i="1" dirty="0">
                <a:solidFill>
                  <a:schemeClr val="accent1"/>
                </a:solidFill>
              </a:rPr>
              <a:t>withholds more than is right, But it </a:t>
            </a:r>
            <a:r>
              <a:rPr lang="en-US" sz="2200" b="1" i="1" u="sng" dirty="0">
                <a:solidFill>
                  <a:schemeClr val="accent1"/>
                </a:solidFill>
              </a:rPr>
              <a:t>leads to poverty</a:t>
            </a:r>
            <a:r>
              <a:rPr lang="en-US" sz="2200" i="1" dirty="0">
                <a:solidFill>
                  <a:schemeClr val="accent1"/>
                </a:solidFill>
              </a:rPr>
              <a:t>.  The </a:t>
            </a:r>
            <a:r>
              <a:rPr lang="en-US" sz="2200" b="1" i="1" dirty="0">
                <a:solidFill>
                  <a:schemeClr val="accent1"/>
                </a:solidFill>
              </a:rPr>
              <a:t>generous soul will be </a:t>
            </a:r>
            <a:r>
              <a:rPr lang="en-US" sz="2200" b="1" i="1" u="sng" dirty="0">
                <a:solidFill>
                  <a:schemeClr val="accent1"/>
                </a:solidFill>
              </a:rPr>
              <a:t>made rich</a:t>
            </a:r>
            <a:r>
              <a:rPr lang="en-US" sz="2200" i="1" dirty="0">
                <a:solidFill>
                  <a:schemeClr val="accent1"/>
                </a:solidFill>
              </a:rPr>
              <a:t>, And he who </a:t>
            </a:r>
            <a:r>
              <a:rPr lang="en-US" sz="2200" b="1" i="1" dirty="0">
                <a:solidFill>
                  <a:schemeClr val="accent1"/>
                </a:solidFill>
              </a:rPr>
              <a:t>waters will also be </a:t>
            </a:r>
            <a:r>
              <a:rPr lang="en-US" sz="2200" b="1" i="1" u="sng" dirty="0">
                <a:solidFill>
                  <a:schemeClr val="accent1"/>
                </a:solidFill>
              </a:rPr>
              <a:t>watered himself</a:t>
            </a:r>
            <a:r>
              <a:rPr lang="en-US" sz="2200" i="1" dirty="0">
                <a:solidFill>
                  <a:schemeClr val="accent1"/>
                </a:solidFill>
              </a:rPr>
              <a:t>. </a:t>
            </a:r>
            <a:r>
              <a:rPr lang="en-US" sz="2200" dirty="0"/>
              <a:t>(</a:t>
            </a:r>
            <a:r>
              <a:rPr lang="en-US" sz="2200" b="1" dirty="0">
                <a:solidFill>
                  <a:schemeClr val="accent1"/>
                </a:solidFill>
              </a:rPr>
              <a:t>11:24-25</a:t>
            </a:r>
            <a:r>
              <a:rPr lang="en-US" sz="2200" dirty="0"/>
              <a:t>)</a:t>
            </a:r>
          </a:p>
          <a:p>
            <a:pPr marL="0" indent="0">
              <a:spcBef>
                <a:spcPts val="300"/>
              </a:spcBef>
              <a:buNone/>
            </a:pPr>
            <a:r>
              <a:rPr lang="en-US" sz="2200" i="1" dirty="0">
                <a:solidFill>
                  <a:schemeClr val="accent1"/>
                </a:solidFill>
              </a:rPr>
              <a:t>There is one who </a:t>
            </a:r>
            <a:r>
              <a:rPr lang="en-US" sz="2200" b="1" i="1" dirty="0">
                <a:solidFill>
                  <a:schemeClr val="accent1"/>
                </a:solidFill>
              </a:rPr>
              <a:t>makes himself rich, </a:t>
            </a:r>
            <a:r>
              <a:rPr lang="en-US" sz="2200" b="1" i="1" u="sng" dirty="0">
                <a:solidFill>
                  <a:schemeClr val="accent1"/>
                </a:solidFill>
              </a:rPr>
              <a:t>yet has nothing</a:t>
            </a:r>
            <a:r>
              <a:rPr lang="en-US" sz="2200" i="1" dirty="0">
                <a:solidFill>
                  <a:schemeClr val="accent1"/>
                </a:solidFill>
              </a:rPr>
              <a:t>; And one who </a:t>
            </a:r>
            <a:r>
              <a:rPr lang="en-US" sz="2200" b="1" i="1" dirty="0">
                <a:solidFill>
                  <a:schemeClr val="accent1"/>
                </a:solidFill>
              </a:rPr>
              <a:t>makes himself poor, </a:t>
            </a:r>
            <a:r>
              <a:rPr lang="en-US" sz="2200" b="1" i="1" u="sng" dirty="0">
                <a:solidFill>
                  <a:schemeClr val="accent1"/>
                </a:solidFill>
              </a:rPr>
              <a:t>yet has great riches</a:t>
            </a:r>
            <a:r>
              <a:rPr lang="en-US" sz="2200" i="1" dirty="0">
                <a:solidFill>
                  <a:schemeClr val="accent1"/>
                </a:solidFill>
              </a:rPr>
              <a:t>. </a:t>
            </a:r>
            <a:r>
              <a:rPr lang="en-US" sz="2200" dirty="0"/>
              <a:t>(</a:t>
            </a:r>
            <a:r>
              <a:rPr lang="en-US" sz="2200" b="1" dirty="0">
                <a:solidFill>
                  <a:schemeClr val="accent1"/>
                </a:solidFill>
              </a:rPr>
              <a:t>13:7</a:t>
            </a:r>
            <a:r>
              <a:rPr lang="en-US" sz="2200" dirty="0"/>
              <a:t>)</a:t>
            </a:r>
          </a:p>
          <a:p>
            <a:pPr>
              <a:spcBef>
                <a:spcPts val="300"/>
              </a:spcBef>
            </a:pPr>
            <a:r>
              <a:rPr lang="en-US" altLang="en-US" sz="2200" dirty="0">
                <a:solidFill>
                  <a:schemeClr val="tx1">
                    <a:lumMod val="75000"/>
                    <a:lumOff val="25000"/>
                  </a:schemeClr>
                </a:solidFill>
              </a:rPr>
              <a:t>Surprisingly, often in this life, wealth eventually comes to the generous.</a:t>
            </a:r>
          </a:p>
          <a:p>
            <a:pPr>
              <a:spcBef>
                <a:spcPts val="300"/>
              </a:spcBef>
            </a:pPr>
            <a:r>
              <a:rPr lang="en-US" altLang="en-US" sz="2200" dirty="0">
                <a:solidFill>
                  <a:schemeClr val="tx1">
                    <a:lumMod val="75000"/>
                    <a:lumOff val="25000"/>
                  </a:schemeClr>
                </a:solidFill>
              </a:rPr>
              <a:t>Why would God grant riches to those who hoard them?  He will take care of those who are generous (</a:t>
            </a:r>
            <a:r>
              <a:rPr lang="en-US" altLang="en-US" sz="2200" b="1" dirty="0">
                <a:solidFill>
                  <a:schemeClr val="accent1"/>
                </a:solidFill>
              </a:rPr>
              <a:t>2 Corinthians 9:6, 8</a:t>
            </a:r>
            <a:r>
              <a:rPr lang="en-US" altLang="en-US" sz="2200" dirty="0">
                <a:solidFill>
                  <a:schemeClr val="tx1">
                    <a:lumMod val="75000"/>
                    <a:lumOff val="25000"/>
                  </a:schemeClr>
                </a:solidFill>
              </a:rPr>
              <a:t>) – although this should not be viewed as a path or promise to riches.</a:t>
            </a:r>
          </a:p>
        </p:txBody>
      </p:sp>
    </p:spTree>
    <p:extLst>
      <p:ext uri="{BB962C8B-B14F-4D97-AF65-F5344CB8AC3E}">
        <p14:creationId xmlns:p14="http://schemas.microsoft.com/office/powerpoint/2010/main" val="1232343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End of Generosity vs. Greed</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indent="-342900">
              <a:spcBef>
                <a:spcPts val="0"/>
              </a:spcBef>
              <a:buFont typeface="+mj-lt"/>
              <a:buAutoNum type="arabicPeriod" startAt="3"/>
            </a:pPr>
            <a:r>
              <a:rPr lang="en-US" sz="2200" dirty="0"/>
              <a:t>What is the surprising end of generosity versus greed (</a:t>
            </a:r>
            <a:r>
              <a:rPr lang="en-US" sz="2200" b="1" dirty="0">
                <a:solidFill>
                  <a:schemeClr val="accent1"/>
                </a:solidFill>
              </a:rPr>
              <a:t>11:17, 24-25; 13:7; 14:21; 27:20; 28:8, 27</a:t>
            </a:r>
            <a:r>
              <a:rPr lang="en-US" sz="2200" dirty="0"/>
              <a:t>)?</a:t>
            </a:r>
          </a:p>
          <a:p>
            <a:pPr marL="0" indent="0">
              <a:spcBef>
                <a:spcPts val="0"/>
              </a:spcBef>
              <a:buNone/>
            </a:pPr>
            <a:r>
              <a:rPr lang="en-US" sz="2200" i="1" dirty="0">
                <a:solidFill>
                  <a:schemeClr val="accent1"/>
                </a:solidFill>
              </a:rPr>
              <a:t>One who </a:t>
            </a:r>
            <a:r>
              <a:rPr lang="en-US" sz="2200" b="1" i="1" dirty="0">
                <a:solidFill>
                  <a:schemeClr val="accent1"/>
                </a:solidFill>
              </a:rPr>
              <a:t>increases his possessions </a:t>
            </a:r>
            <a:r>
              <a:rPr lang="en-US" sz="2200" i="1" dirty="0">
                <a:solidFill>
                  <a:schemeClr val="accent1"/>
                </a:solidFill>
              </a:rPr>
              <a:t>by usury and extortion </a:t>
            </a:r>
            <a:r>
              <a:rPr lang="en-US" sz="2200" b="1" i="1" dirty="0">
                <a:solidFill>
                  <a:schemeClr val="accent1"/>
                </a:solidFill>
              </a:rPr>
              <a:t>Gathers it </a:t>
            </a:r>
            <a:r>
              <a:rPr lang="en-US" sz="2200" b="1" i="1" u="sng" dirty="0">
                <a:solidFill>
                  <a:schemeClr val="accent1"/>
                </a:solidFill>
              </a:rPr>
              <a:t>for him who will pity the poor</a:t>
            </a:r>
            <a:r>
              <a:rPr lang="en-US" sz="2200" i="1" dirty="0">
                <a:solidFill>
                  <a:schemeClr val="accent1"/>
                </a:solidFill>
              </a:rPr>
              <a:t>. </a:t>
            </a:r>
            <a:r>
              <a:rPr lang="en-US" sz="2200" dirty="0"/>
              <a:t>(</a:t>
            </a:r>
            <a:r>
              <a:rPr lang="en-US" sz="2200" b="1" dirty="0">
                <a:solidFill>
                  <a:schemeClr val="accent1"/>
                </a:solidFill>
              </a:rPr>
              <a:t>28:8</a:t>
            </a:r>
            <a:r>
              <a:rPr lang="en-US" sz="2200" dirty="0"/>
              <a:t>)</a:t>
            </a:r>
          </a:p>
          <a:p>
            <a:pPr>
              <a:spcBef>
                <a:spcPts val="0"/>
              </a:spcBef>
            </a:pPr>
            <a:r>
              <a:rPr lang="en-US" altLang="en-US" sz="2200" dirty="0">
                <a:solidFill>
                  <a:schemeClr val="tx1">
                    <a:lumMod val="75000"/>
                    <a:lumOff val="25000"/>
                  </a:schemeClr>
                </a:solidFill>
              </a:rPr>
              <a:t>Even those who become wealthy, eventually leave it behind for someone else, who will be charitable.</a:t>
            </a:r>
          </a:p>
        </p:txBody>
      </p:sp>
    </p:spTree>
    <p:extLst>
      <p:ext uri="{BB962C8B-B14F-4D97-AF65-F5344CB8AC3E}">
        <p14:creationId xmlns:p14="http://schemas.microsoft.com/office/powerpoint/2010/main" val="1920020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End of Generosity vs. Greed</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indent="-342900">
              <a:spcBef>
                <a:spcPts val="0"/>
              </a:spcBef>
              <a:buFont typeface="+mj-lt"/>
              <a:buAutoNum type="arabicPeriod" startAt="3"/>
            </a:pPr>
            <a:r>
              <a:rPr lang="en-US" sz="2200" dirty="0"/>
              <a:t>What is the surprising end of generosity versus greed (</a:t>
            </a:r>
            <a:r>
              <a:rPr lang="en-US" sz="2200" b="1" dirty="0">
                <a:solidFill>
                  <a:schemeClr val="accent1"/>
                </a:solidFill>
              </a:rPr>
              <a:t>11:17, 24-25; 13:7; 14:21; 27:20; 28:8, 27</a:t>
            </a:r>
            <a:r>
              <a:rPr lang="en-US" sz="2200" dirty="0"/>
              <a:t>)?</a:t>
            </a:r>
          </a:p>
          <a:p>
            <a:pPr marL="0" lvl="0" indent="0">
              <a:spcBef>
                <a:spcPts val="0"/>
              </a:spcBef>
              <a:buNone/>
            </a:pPr>
            <a:r>
              <a:rPr lang="en-US" sz="2200" i="1" dirty="0">
                <a:solidFill>
                  <a:schemeClr val="accent1"/>
                </a:solidFill>
              </a:rPr>
              <a:t>The merciful man </a:t>
            </a:r>
            <a:r>
              <a:rPr lang="en-US" sz="2200" b="1" i="1" dirty="0">
                <a:solidFill>
                  <a:schemeClr val="accent1"/>
                </a:solidFill>
              </a:rPr>
              <a:t>does good </a:t>
            </a:r>
            <a:r>
              <a:rPr lang="en-US" sz="2200" b="1" i="1" u="sng" dirty="0">
                <a:solidFill>
                  <a:schemeClr val="accent1"/>
                </a:solidFill>
              </a:rPr>
              <a:t>for his own soul</a:t>
            </a:r>
            <a:r>
              <a:rPr lang="en-US" sz="2200" i="1" dirty="0">
                <a:solidFill>
                  <a:schemeClr val="accent1"/>
                </a:solidFill>
              </a:rPr>
              <a:t>, But he who is </a:t>
            </a:r>
            <a:r>
              <a:rPr lang="en-US" sz="2200" b="1" i="1" dirty="0">
                <a:solidFill>
                  <a:schemeClr val="accent1"/>
                </a:solidFill>
              </a:rPr>
              <a:t>cruel </a:t>
            </a:r>
            <a:r>
              <a:rPr lang="en-US" sz="2200" b="1" i="1" u="sng" dirty="0">
                <a:solidFill>
                  <a:schemeClr val="accent1"/>
                </a:solidFill>
              </a:rPr>
              <a:t>troubles his own flesh</a:t>
            </a:r>
            <a:r>
              <a:rPr lang="en-US" sz="2200" i="1" dirty="0">
                <a:solidFill>
                  <a:schemeClr val="accent1"/>
                </a:solidFill>
              </a:rPr>
              <a:t>. </a:t>
            </a:r>
            <a:r>
              <a:rPr lang="en-US" sz="2200" dirty="0"/>
              <a:t>(</a:t>
            </a:r>
            <a:r>
              <a:rPr lang="en-US" sz="2200" b="1" dirty="0">
                <a:solidFill>
                  <a:schemeClr val="accent1"/>
                </a:solidFill>
              </a:rPr>
              <a:t>11:17</a:t>
            </a:r>
            <a:r>
              <a:rPr lang="en-US" sz="2200" dirty="0"/>
              <a:t>)</a:t>
            </a:r>
          </a:p>
          <a:p>
            <a:pPr marL="0" indent="0">
              <a:spcBef>
                <a:spcPts val="0"/>
              </a:spcBef>
              <a:buNone/>
            </a:pPr>
            <a:r>
              <a:rPr lang="en-US" sz="2200" i="1" dirty="0">
                <a:solidFill>
                  <a:schemeClr val="accent1"/>
                </a:solidFill>
              </a:rPr>
              <a:t>He who </a:t>
            </a:r>
            <a:r>
              <a:rPr lang="en-US" sz="2200" b="1" i="1" dirty="0">
                <a:solidFill>
                  <a:schemeClr val="accent1"/>
                </a:solidFill>
              </a:rPr>
              <a:t>despises his neighbor </a:t>
            </a:r>
            <a:r>
              <a:rPr lang="en-US" sz="2200" b="1" i="1" u="sng" dirty="0">
                <a:solidFill>
                  <a:schemeClr val="accent1"/>
                </a:solidFill>
              </a:rPr>
              <a:t>sins</a:t>
            </a:r>
            <a:r>
              <a:rPr lang="en-US" sz="2200" i="1" dirty="0">
                <a:solidFill>
                  <a:schemeClr val="accent1"/>
                </a:solidFill>
              </a:rPr>
              <a:t>; But he who has </a:t>
            </a:r>
            <a:r>
              <a:rPr lang="en-US" sz="2200" b="1" i="1" dirty="0">
                <a:solidFill>
                  <a:schemeClr val="accent1"/>
                </a:solidFill>
              </a:rPr>
              <a:t>mercy on the poor, </a:t>
            </a:r>
            <a:r>
              <a:rPr lang="en-US" sz="2200" b="1" i="1" u="sng" dirty="0">
                <a:solidFill>
                  <a:schemeClr val="accent1"/>
                </a:solidFill>
              </a:rPr>
              <a:t>happy is he</a:t>
            </a:r>
            <a:r>
              <a:rPr lang="en-US" sz="2200" i="1" dirty="0">
                <a:solidFill>
                  <a:schemeClr val="accent1"/>
                </a:solidFill>
              </a:rPr>
              <a:t>. </a:t>
            </a:r>
            <a:r>
              <a:rPr lang="en-US" sz="2200" dirty="0"/>
              <a:t>(</a:t>
            </a:r>
            <a:r>
              <a:rPr lang="en-US" sz="2200" b="1" dirty="0">
                <a:solidFill>
                  <a:schemeClr val="accent1"/>
                </a:solidFill>
              </a:rPr>
              <a:t>14:21</a:t>
            </a:r>
            <a:r>
              <a:rPr lang="en-US" sz="2200" dirty="0"/>
              <a:t>)</a:t>
            </a:r>
          </a:p>
          <a:p>
            <a:pPr marL="0" indent="0">
              <a:spcBef>
                <a:spcPts val="0"/>
              </a:spcBef>
              <a:buNone/>
            </a:pPr>
            <a:r>
              <a:rPr lang="en-US" sz="2200" i="1" dirty="0">
                <a:solidFill>
                  <a:schemeClr val="accent1"/>
                </a:solidFill>
              </a:rPr>
              <a:t>He who </a:t>
            </a:r>
            <a:r>
              <a:rPr lang="en-US" sz="2200" b="1" i="1" dirty="0">
                <a:solidFill>
                  <a:schemeClr val="accent1"/>
                </a:solidFill>
              </a:rPr>
              <a:t>gives to the poor will </a:t>
            </a:r>
            <a:r>
              <a:rPr lang="en-US" sz="2200" b="1" i="1" u="sng" dirty="0">
                <a:solidFill>
                  <a:schemeClr val="accent1"/>
                </a:solidFill>
              </a:rPr>
              <a:t>not lack</a:t>
            </a:r>
            <a:r>
              <a:rPr lang="en-US" sz="2200" i="1" dirty="0">
                <a:solidFill>
                  <a:schemeClr val="accent1"/>
                </a:solidFill>
              </a:rPr>
              <a:t>, But he who </a:t>
            </a:r>
            <a:r>
              <a:rPr lang="en-US" sz="2200" b="1" i="1" dirty="0">
                <a:solidFill>
                  <a:schemeClr val="accent1"/>
                </a:solidFill>
              </a:rPr>
              <a:t>hides his eyes will have </a:t>
            </a:r>
            <a:r>
              <a:rPr lang="en-US" sz="2200" b="1" i="1" u="sng" dirty="0">
                <a:solidFill>
                  <a:schemeClr val="accent1"/>
                </a:solidFill>
              </a:rPr>
              <a:t>many curses</a:t>
            </a:r>
            <a:r>
              <a:rPr lang="en-US" sz="2200" i="1" dirty="0">
                <a:solidFill>
                  <a:schemeClr val="accent1"/>
                </a:solidFill>
              </a:rPr>
              <a:t>. </a:t>
            </a:r>
            <a:r>
              <a:rPr lang="en-US" sz="2200" dirty="0"/>
              <a:t>(</a:t>
            </a:r>
            <a:r>
              <a:rPr lang="en-US" sz="2200" b="1" dirty="0">
                <a:solidFill>
                  <a:schemeClr val="accent1"/>
                </a:solidFill>
              </a:rPr>
              <a:t>28:27</a:t>
            </a:r>
            <a:r>
              <a:rPr lang="en-US" sz="2200" dirty="0"/>
              <a:t>)</a:t>
            </a:r>
          </a:p>
          <a:p>
            <a:pPr>
              <a:spcBef>
                <a:spcPts val="0"/>
              </a:spcBef>
            </a:pPr>
            <a:r>
              <a:rPr lang="en-US" altLang="en-US" sz="2200" dirty="0">
                <a:solidFill>
                  <a:schemeClr val="tx1">
                    <a:lumMod val="75000"/>
                    <a:lumOff val="25000"/>
                  </a:schemeClr>
                </a:solidFill>
              </a:rPr>
              <a:t>Although greed brings despite, hatred, and curses in this life, the ultimate failure is loss of one’s soul (</a:t>
            </a:r>
            <a:r>
              <a:rPr lang="en-US" altLang="en-US" sz="2200" b="1" dirty="0">
                <a:solidFill>
                  <a:schemeClr val="accent1"/>
                </a:solidFill>
              </a:rPr>
              <a:t>Matthew 16:26; Luke 12:13-21</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Greatest, surest blessings of generosity are spiritual (</a:t>
            </a:r>
            <a:r>
              <a:rPr lang="en-US" altLang="en-US" sz="2200" b="1" dirty="0">
                <a:solidFill>
                  <a:schemeClr val="accent1"/>
                </a:solidFill>
              </a:rPr>
              <a:t>Acts 20:35; 2 Cor. 9:6-15</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775123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fade">
                                      <p:cBhvr>
                                        <p:cTn id="15" dur="500"/>
                                        <p:tgtEl>
                                          <p:spTgt spid="921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19">
                                            <p:txEl>
                                              <p:pRg st="4" end="4"/>
                                            </p:txEl>
                                          </p:spTgt>
                                        </p:tgtEl>
                                        <p:attrNameLst>
                                          <p:attrName>style.visibility</p:attrName>
                                        </p:attrNameLst>
                                      </p:cBhvr>
                                      <p:to>
                                        <p:strVal val="visible"/>
                                      </p:to>
                                    </p:set>
                                    <p:animEffect transition="in" filter="fade">
                                      <p:cBhvr>
                                        <p:cTn id="20" dur="500"/>
                                        <p:tgtEl>
                                          <p:spTgt spid="9219">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9219">
                                            <p:txEl>
                                              <p:pRg st="5" end="5"/>
                                            </p:txEl>
                                          </p:spTgt>
                                        </p:tgtEl>
                                        <p:attrNameLst>
                                          <p:attrName>style.visibility</p:attrName>
                                        </p:attrNameLst>
                                      </p:cBhvr>
                                      <p:to>
                                        <p:strVal val="visible"/>
                                      </p:to>
                                    </p:set>
                                    <p:animEffect transition="in" filter="fade">
                                      <p:cBhvr>
                                        <p:cTn id="24"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Active, Watchful God</a:t>
            </a:r>
          </a:p>
        </p:txBody>
      </p:sp>
      <p:sp>
        <p:nvSpPr>
          <p:cNvPr id="9219" name="Rectangle 3"/>
          <p:cNvSpPr>
            <a:spLocks noGrp="1" noChangeArrowheads="1"/>
          </p:cNvSpPr>
          <p:nvPr>
            <p:ph idx="1"/>
          </p:nvPr>
        </p:nvSpPr>
        <p:spPr>
          <a:xfrm>
            <a:off x="76200" y="1047750"/>
            <a:ext cx="8991600" cy="4095750"/>
          </a:xfrm>
        </p:spPr>
        <p:txBody>
          <a:bodyPr>
            <a:noAutofit/>
          </a:bodyPr>
          <a:lstStyle/>
          <a:p>
            <a:pPr marL="346075" lvl="0" indent="-346075">
              <a:spcBef>
                <a:spcPts val="300"/>
              </a:spcBef>
              <a:buFont typeface="+mj-lt"/>
              <a:buAutoNum type="arabicPeriod" startAt="4"/>
            </a:pPr>
            <a:r>
              <a:rPr lang="en-US" sz="2200" dirty="0"/>
              <a:t>How is both our generosity and cruelty to the poor related to God (</a:t>
            </a:r>
            <a:r>
              <a:rPr lang="en-US" sz="2200" b="1" dirty="0">
                <a:solidFill>
                  <a:schemeClr val="accent1"/>
                </a:solidFill>
              </a:rPr>
              <a:t>14:31; 19:17, 22; 21:13; 22:9, 22-23</a:t>
            </a:r>
            <a:r>
              <a:rPr lang="en-US" sz="2200" dirty="0"/>
              <a:t>)?</a:t>
            </a:r>
          </a:p>
          <a:p>
            <a:pPr marL="0" lvl="0" indent="0">
              <a:spcBef>
                <a:spcPts val="300"/>
              </a:spcBef>
              <a:buNone/>
            </a:pPr>
            <a:r>
              <a:rPr lang="en-US" sz="2200" i="1" dirty="0">
                <a:solidFill>
                  <a:schemeClr val="accent1"/>
                </a:solidFill>
              </a:rPr>
              <a:t>He who </a:t>
            </a:r>
            <a:r>
              <a:rPr lang="en-US" sz="2200" b="1" i="1" dirty="0">
                <a:solidFill>
                  <a:schemeClr val="accent1"/>
                </a:solidFill>
              </a:rPr>
              <a:t>oppresses the poor </a:t>
            </a:r>
            <a:r>
              <a:rPr lang="en-US" sz="2200" b="1" i="1" u="sng" dirty="0">
                <a:solidFill>
                  <a:schemeClr val="accent1"/>
                </a:solidFill>
              </a:rPr>
              <a:t>reproaches his Maker</a:t>
            </a:r>
            <a:r>
              <a:rPr lang="en-US" sz="2200" i="1" dirty="0">
                <a:solidFill>
                  <a:schemeClr val="accent1"/>
                </a:solidFill>
              </a:rPr>
              <a:t>, But he </a:t>
            </a:r>
            <a:r>
              <a:rPr lang="en-US" sz="2200" b="1" i="1" dirty="0">
                <a:solidFill>
                  <a:schemeClr val="accent1"/>
                </a:solidFill>
              </a:rPr>
              <a:t>who </a:t>
            </a:r>
            <a:r>
              <a:rPr lang="en-US" sz="2200" b="1" i="1" u="sng" dirty="0">
                <a:solidFill>
                  <a:schemeClr val="accent1"/>
                </a:solidFill>
              </a:rPr>
              <a:t>honors Him</a:t>
            </a:r>
            <a:r>
              <a:rPr lang="en-US" sz="2200" b="1" i="1" dirty="0">
                <a:solidFill>
                  <a:schemeClr val="accent1"/>
                </a:solidFill>
              </a:rPr>
              <a:t> has mercy on the needy</a:t>
            </a:r>
            <a:r>
              <a:rPr lang="en-US" sz="2200" i="1" dirty="0">
                <a:solidFill>
                  <a:schemeClr val="accent1"/>
                </a:solidFill>
              </a:rPr>
              <a:t>. </a:t>
            </a:r>
            <a:r>
              <a:rPr lang="en-US" sz="2200" dirty="0"/>
              <a:t>(</a:t>
            </a:r>
            <a:r>
              <a:rPr lang="en-US" sz="2200" b="1" dirty="0">
                <a:solidFill>
                  <a:schemeClr val="accent1"/>
                </a:solidFill>
              </a:rPr>
              <a:t>14:31</a:t>
            </a:r>
            <a:r>
              <a:rPr lang="en-US" sz="2200" dirty="0"/>
              <a:t>)</a:t>
            </a:r>
          </a:p>
          <a:p>
            <a:pPr>
              <a:spcBef>
                <a:spcPts val="300"/>
              </a:spcBef>
            </a:pPr>
            <a:r>
              <a:rPr lang="en-US" sz="2200" dirty="0">
                <a:solidFill>
                  <a:schemeClr val="tx1">
                    <a:lumMod val="75000"/>
                    <a:lumOff val="25000"/>
                  </a:schemeClr>
                </a:solidFill>
              </a:rPr>
              <a:t>Our charity and help for the needy necessarily reflects our recognition as a fellow creature and our respect for God and His work as Creator.</a:t>
            </a:r>
            <a:endParaRPr lang="en-US" sz="2200" dirty="0"/>
          </a:p>
          <a:p>
            <a:pPr marL="0" indent="0">
              <a:spcBef>
                <a:spcPts val="300"/>
              </a:spcBef>
              <a:buNone/>
            </a:pPr>
            <a:r>
              <a:rPr lang="en-US" sz="2200" i="1" dirty="0">
                <a:solidFill>
                  <a:schemeClr val="accent1"/>
                </a:solidFill>
              </a:rPr>
              <a:t>He who has </a:t>
            </a:r>
            <a:r>
              <a:rPr lang="en-US" sz="2200" b="1" i="1" dirty="0">
                <a:solidFill>
                  <a:schemeClr val="accent1"/>
                </a:solidFill>
              </a:rPr>
              <a:t>pity on the poor </a:t>
            </a:r>
            <a:r>
              <a:rPr lang="en-US" sz="2200" b="1" i="1" u="sng" dirty="0">
                <a:solidFill>
                  <a:schemeClr val="accent1"/>
                </a:solidFill>
              </a:rPr>
              <a:t>lends to the LORD</a:t>
            </a:r>
            <a:r>
              <a:rPr lang="en-US" sz="2200" i="1" dirty="0">
                <a:solidFill>
                  <a:schemeClr val="accent1"/>
                </a:solidFill>
              </a:rPr>
              <a:t>, And </a:t>
            </a:r>
            <a:r>
              <a:rPr lang="en-US" sz="2200" b="1" i="1" u="sng" dirty="0">
                <a:solidFill>
                  <a:schemeClr val="accent1"/>
                </a:solidFill>
              </a:rPr>
              <a:t>He</a:t>
            </a:r>
            <a:r>
              <a:rPr lang="en-US" sz="2200" b="1" i="1" dirty="0">
                <a:solidFill>
                  <a:schemeClr val="accent1"/>
                </a:solidFill>
              </a:rPr>
              <a:t> will pay back </a:t>
            </a:r>
            <a:r>
              <a:rPr lang="en-US" sz="2200" i="1" dirty="0">
                <a:solidFill>
                  <a:schemeClr val="accent1"/>
                </a:solidFill>
              </a:rPr>
              <a:t>what he has given. </a:t>
            </a:r>
            <a:r>
              <a:rPr lang="en-US" sz="2200" dirty="0"/>
              <a:t>(</a:t>
            </a:r>
            <a:r>
              <a:rPr lang="en-US" sz="2200" b="1" dirty="0">
                <a:solidFill>
                  <a:schemeClr val="accent1"/>
                </a:solidFill>
              </a:rPr>
              <a:t>19:17</a:t>
            </a:r>
            <a:r>
              <a:rPr lang="en-US" sz="2200" dirty="0"/>
              <a:t>)</a:t>
            </a:r>
          </a:p>
          <a:p>
            <a:pPr marL="0" indent="0">
              <a:spcBef>
                <a:spcPts val="300"/>
              </a:spcBef>
              <a:buNone/>
            </a:pPr>
            <a:r>
              <a:rPr lang="en-US" sz="2200" i="1" dirty="0">
                <a:solidFill>
                  <a:schemeClr val="accent1"/>
                </a:solidFill>
              </a:rPr>
              <a:t>What is </a:t>
            </a:r>
            <a:r>
              <a:rPr lang="en-US" sz="2200" b="1" i="1" dirty="0">
                <a:solidFill>
                  <a:schemeClr val="accent1"/>
                </a:solidFill>
              </a:rPr>
              <a:t>desired in a man is </a:t>
            </a:r>
            <a:r>
              <a:rPr lang="en-US" sz="2200" b="1" i="1" u="sng" dirty="0">
                <a:solidFill>
                  <a:schemeClr val="accent1"/>
                </a:solidFill>
              </a:rPr>
              <a:t>kindness</a:t>
            </a:r>
            <a:r>
              <a:rPr lang="en-US" sz="2200" i="1" dirty="0">
                <a:solidFill>
                  <a:schemeClr val="accent1"/>
                </a:solidFill>
              </a:rPr>
              <a:t>, And a poor man is better than a liar. </a:t>
            </a:r>
            <a:r>
              <a:rPr lang="en-US" sz="2200" dirty="0"/>
              <a:t>(</a:t>
            </a:r>
            <a:r>
              <a:rPr lang="en-US" sz="2200" b="1" dirty="0">
                <a:solidFill>
                  <a:schemeClr val="accent1"/>
                </a:solidFill>
              </a:rPr>
              <a:t>19:22</a:t>
            </a:r>
            <a:r>
              <a:rPr lang="en-US" sz="2200" dirty="0"/>
              <a:t>)</a:t>
            </a:r>
          </a:p>
          <a:p>
            <a:pPr>
              <a:spcBef>
                <a:spcPts val="300"/>
              </a:spcBef>
            </a:pPr>
            <a:r>
              <a:rPr lang="en-US" altLang="en-US" sz="2200" dirty="0">
                <a:solidFill>
                  <a:schemeClr val="tx1">
                    <a:lumMod val="75000"/>
                    <a:lumOff val="25000"/>
                  </a:schemeClr>
                </a:solidFill>
              </a:rPr>
              <a:t>God sees, will ultimately repay our kindness to the needy (</a:t>
            </a:r>
            <a:r>
              <a:rPr lang="en-US" altLang="en-US" sz="2200" b="1" dirty="0">
                <a:solidFill>
                  <a:schemeClr val="accent1"/>
                </a:solidFill>
              </a:rPr>
              <a:t>Mat. 25:31-46</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450604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2"/>
                                        </p:tgtEl>
                                        <p:attrNameLst>
                                          <p:attrName>style.visibility</p:attrName>
                                        </p:attrNameLst>
                                      </p:cBhvr>
                                      <p:to>
                                        <p:strVal val="visible"/>
                                      </p:to>
                                    </p:set>
                                    <p:animEffect transition="in" filter="fade">
                                      <p:cBhvr>
                                        <p:cTn id="32" dur="500"/>
                                        <p:tgtEl>
                                          <p:spTgt spid="1024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dirty="0"/>
              <a:t>Active, Watchful God</a:t>
            </a:r>
          </a:p>
        </p:txBody>
      </p:sp>
      <p:sp>
        <p:nvSpPr>
          <p:cNvPr id="9219" name="Rectangle 3"/>
          <p:cNvSpPr>
            <a:spLocks noGrp="1" noChangeArrowheads="1"/>
          </p:cNvSpPr>
          <p:nvPr>
            <p:ph idx="1"/>
          </p:nvPr>
        </p:nvSpPr>
        <p:spPr>
          <a:xfrm>
            <a:off x="76200" y="1047750"/>
            <a:ext cx="8991600" cy="4095750"/>
          </a:xfrm>
        </p:spPr>
        <p:txBody>
          <a:bodyPr>
            <a:noAutofit/>
          </a:bodyPr>
          <a:lstStyle/>
          <a:p>
            <a:pPr marL="346075" lvl="0" indent="-346075">
              <a:spcBef>
                <a:spcPts val="300"/>
              </a:spcBef>
              <a:buFont typeface="+mj-lt"/>
              <a:buAutoNum type="arabicPeriod" startAt="4"/>
            </a:pPr>
            <a:r>
              <a:rPr lang="en-US" sz="2200" dirty="0"/>
              <a:t>How is both our generosity and cruelty to the poor related to God (</a:t>
            </a:r>
            <a:r>
              <a:rPr lang="en-US" sz="2200" b="1" dirty="0">
                <a:solidFill>
                  <a:schemeClr val="accent1"/>
                </a:solidFill>
              </a:rPr>
              <a:t>14:31; 19:17, 22; 21:13; 22:9, 22-23</a:t>
            </a:r>
            <a:r>
              <a:rPr lang="en-US" sz="2200" dirty="0"/>
              <a:t>)?</a:t>
            </a:r>
          </a:p>
          <a:p>
            <a:pPr marL="0" indent="0">
              <a:spcBef>
                <a:spcPts val="300"/>
              </a:spcBef>
              <a:buNone/>
            </a:pPr>
            <a:r>
              <a:rPr lang="en-US" sz="2200" i="1" dirty="0">
                <a:solidFill>
                  <a:schemeClr val="accent1"/>
                </a:solidFill>
              </a:rPr>
              <a:t>Whoever </a:t>
            </a:r>
            <a:r>
              <a:rPr lang="en-US" sz="2200" b="1" i="1" dirty="0">
                <a:solidFill>
                  <a:schemeClr val="accent1"/>
                </a:solidFill>
              </a:rPr>
              <a:t>shuts his ears to the cry of the poor </a:t>
            </a:r>
            <a:r>
              <a:rPr lang="en-US" sz="2200" i="1" dirty="0">
                <a:solidFill>
                  <a:schemeClr val="accent1"/>
                </a:solidFill>
              </a:rPr>
              <a:t>Will </a:t>
            </a:r>
            <a:r>
              <a:rPr lang="en-US" sz="2200" b="1" i="1" dirty="0">
                <a:solidFill>
                  <a:schemeClr val="accent1"/>
                </a:solidFill>
              </a:rPr>
              <a:t>also cry himself and </a:t>
            </a:r>
            <a:r>
              <a:rPr lang="en-US" sz="2200" b="1" i="1" u="sng" dirty="0">
                <a:solidFill>
                  <a:schemeClr val="accent1"/>
                </a:solidFill>
              </a:rPr>
              <a:t>not be heard</a:t>
            </a:r>
            <a:r>
              <a:rPr lang="en-US" sz="2200" i="1" dirty="0">
                <a:solidFill>
                  <a:schemeClr val="accent1"/>
                </a:solidFill>
              </a:rPr>
              <a:t>. </a:t>
            </a:r>
            <a:r>
              <a:rPr lang="en-US" sz="2200" dirty="0"/>
              <a:t>(</a:t>
            </a:r>
            <a:r>
              <a:rPr lang="en-US" sz="2200" b="1" dirty="0">
                <a:solidFill>
                  <a:schemeClr val="accent1"/>
                </a:solidFill>
              </a:rPr>
              <a:t>21:13</a:t>
            </a:r>
            <a:r>
              <a:rPr lang="en-US" sz="2200" dirty="0"/>
              <a:t>)</a:t>
            </a:r>
            <a:endParaRPr lang="en-US" altLang="en-US" sz="2200" dirty="0">
              <a:solidFill>
                <a:schemeClr val="tx1">
                  <a:lumMod val="75000"/>
                  <a:lumOff val="25000"/>
                </a:schemeClr>
              </a:solidFill>
            </a:endParaRPr>
          </a:p>
          <a:p>
            <a:pPr>
              <a:spcBef>
                <a:spcPts val="300"/>
              </a:spcBef>
            </a:pPr>
            <a:r>
              <a:rPr lang="en-US" sz="2200" dirty="0">
                <a:solidFill>
                  <a:schemeClr val="tx1">
                    <a:lumMod val="75000"/>
                    <a:lumOff val="25000"/>
                  </a:schemeClr>
                </a:solidFill>
              </a:rPr>
              <a:t>Contrariwise, ignoring the pleas of the poor will cause God to ignore our prayers for help (</a:t>
            </a:r>
            <a:r>
              <a:rPr lang="en-US" altLang="en-US" sz="2200" b="1" dirty="0">
                <a:solidFill>
                  <a:schemeClr val="accent1"/>
                </a:solidFill>
              </a:rPr>
              <a:t>James 2:13; Matthew 18:23-35; 7:1-2</a:t>
            </a:r>
            <a:r>
              <a:rPr lang="en-US" sz="2200" dirty="0">
                <a:solidFill>
                  <a:schemeClr val="tx1">
                    <a:lumMod val="75000"/>
                    <a:lumOff val="25000"/>
                  </a:schemeClr>
                </a:solidFill>
              </a:rPr>
              <a:t>).</a:t>
            </a:r>
            <a:endParaRPr lang="en-US" sz="2200" dirty="0"/>
          </a:p>
          <a:p>
            <a:pPr marL="0" indent="0">
              <a:spcBef>
                <a:spcPts val="300"/>
              </a:spcBef>
              <a:buNone/>
            </a:pPr>
            <a:r>
              <a:rPr lang="en-US" sz="2200" i="1" dirty="0">
                <a:solidFill>
                  <a:schemeClr val="accent1"/>
                </a:solidFill>
              </a:rPr>
              <a:t>Do </a:t>
            </a:r>
            <a:r>
              <a:rPr lang="en-US" sz="2200" b="1" i="1" dirty="0">
                <a:solidFill>
                  <a:schemeClr val="accent1"/>
                </a:solidFill>
              </a:rPr>
              <a:t>not rob the poor </a:t>
            </a:r>
            <a:r>
              <a:rPr lang="en-US" sz="2200" i="1" dirty="0">
                <a:solidFill>
                  <a:schemeClr val="accent1"/>
                </a:solidFill>
              </a:rPr>
              <a:t>because he is poor, </a:t>
            </a:r>
            <a:r>
              <a:rPr lang="en-US" sz="2200" b="1" i="1" dirty="0">
                <a:solidFill>
                  <a:schemeClr val="accent1"/>
                </a:solidFill>
              </a:rPr>
              <a:t>Nor oppress the afflicted </a:t>
            </a:r>
            <a:r>
              <a:rPr lang="en-US" sz="2200" i="1" dirty="0">
                <a:solidFill>
                  <a:schemeClr val="accent1"/>
                </a:solidFill>
              </a:rPr>
              <a:t>at the gate; </a:t>
            </a:r>
            <a:r>
              <a:rPr lang="en-US" sz="2200" b="1" i="1" dirty="0">
                <a:solidFill>
                  <a:schemeClr val="accent1"/>
                </a:solidFill>
              </a:rPr>
              <a:t>For </a:t>
            </a:r>
            <a:r>
              <a:rPr lang="en-US" sz="2200" b="1" i="1" u="sng" dirty="0">
                <a:solidFill>
                  <a:schemeClr val="accent1"/>
                </a:solidFill>
              </a:rPr>
              <a:t>the LORD will plead</a:t>
            </a:r>
            <a:r>
              <a:rPr lang="en-US" sz="2200" b="1" i="1" dirty="0">
                <a:solidFill>
                  <a:schemeClr val="accent1"/>
                </a:solidFill>
              </a:rPr>
              <a:t> their cause</a:t>
            </a:r>
            <a:r>
              <a:rPr lang="en-US" sz="2200" i="1" dirty="0">
                <a:solidFill>
                  <a:schemeClr val="accent1"/>
                </a:solidFill>
              </a:rPr>
              <a:t>, And </a:t>
            </a:r>
            <a:r>
              <a:rPr lang="en-US" sz="2200" b="1" i="1" u="sng" dirty="0">
                <a:solidFill>
                  <a:schemeClr val="accent1"/>
                </a:solidFill>
              </a:rPr>
              <a:t>plunder the soul</a:t>
            </a:r>
            <a:r>
              <a:rPr lang="en-US" sz="2200" b="1" i="1" dirty="0">
                <a:solidFill>
                  <a:schemeClr val="accent1"/>
                </a:solidFill>
              </a:rPr>
              <a:t> of those who plunder them</a:t>
            </a:r>
            <a:r>
              <a:rPr lang="en-US" sz="2200" i="1" dirty="0">
                <a:solidFill>
                  <a:schemeClr val="accent1"/>
                </a:solidFill>
              </a:rPr>
              <a:t>. </a:t>
            </a:r>
            <a:r>
              <a:rPr lang="en-US" sz="2200" dirty="0"/>
              <a:t>(</a:t>
            </a:r>
            <a:r>
              <a:rPr lang="en-US" sz="2200" b="1" dirty="0">
                <a:solidFill>
                  <a:schemeClr val="accent1"/>
                </a:solidFill>
              </a:rPr>
              <a:t>22:22-23</a:t>
            </a:r>
            <a:r>
              <a:rPr lang="en-US" sz="2200" dirty="0"/>
              <a:t>)</a:t>
            </a:r>
            <a:endParaRPr lang="en-US" altLang="en-US" sz="2200" dirty="0">
              <a:solidFill>
                <a:schemeClr val="tx1">
                  <a:lumMod val="75000"/>
                  <a:lumOff val="25000"/>
                </a:schemeClr>
              </a:solidFill>
            </a:endParaRPr>
          </a:p>
          <a:p>
            <a:pPr>
              <a:spcBef>
                <a:spcPts val="300"/>
              </a:spcBef>
            </a:pPr>
            <a:r>
              <a:rPr lang="en-US" sz="2200" dirty="0">
                <a:solidFill>
                  <a:schemeClr val="tx1">
                    <a:lumMod val="75000"/>
                    <a:lumOff val="25000"/>
                  </a:schemeClr>
                </a:solidFill>
              </a:rPr>
              <a:t>Even worse, if we take advantage of the poor and helpless because they have no defense, then God will take what little we have – spiritually, our soul!</a:t>
            </a:r>
            <a:endParaRPr lang="en-US" sz="2200" dirty="0"/>
          </a:p>
        </p:txBody>
      </p:sp>
    </p:spTree>
    <p:extLst>
      <p:ext uri="{BB962C8B-B14F-4D97-AF65-F5344CB8AC3E}">
        <p14:creationId xmlns:p14="http://schemas.microsoft.com/office/powerpoint/2010/main" val="1435755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Heaping Coals of Fire</a:t>
            </a:r>
          </a:p>
        </p:txBody>
      </p:sp>
      <p:sp>
        <p:nvSpPr>
          <p:cNvPr id="9219" name="Rectangle 3"/>
          <p:cNvSpPr>
            <a:spLocks noGrp="1" noChangeArrowheads="1"/>
          </p:cNvSpPr>
          <p:nvPr>
            <p:ph idx="1"/>
          </p:nvPr>
        </p:nvSpPr>
        <p:spPr>
          <a:xfrm>
            <a:off x="76200" y="1047750"/>
            <a:ext cx="8991600" cy="4095750"/>
          </a:xfrm>
        </p:spPr>
        <p:txBody>
          <a:bodyPr>
            <a:noAutofit/>
          </a:bodyPr>
          <a:lstStyle/>
          <a:p>
            <a:pPr marL="346075" lvl="0" indent="-346075">
              <a:spcBef>
                <a:spcPts val="300"/>
              </a:spcBef>
              <a:buFont typeface="+mj-lt"/>
              <a:buAutoNum type="arabicPeriod" startAt="5"/>
            </a:pPr>
            <a:r>
              <a:rPr lang="en-US" sz="2200" dirty="0"/>
              <a:t>How does one </a:t>
            </a:r>
            <a:r>
              <a:rPr lang="en-US" sz="2200" i="1" dirty="0">
                <a:solidFill>
                  <a:schemeClr val="accent1"/>
                </a:solidFill>
              </a:rPr>
              <a:t>“heap coals of fire”</a:t>
            </a:r>
            <a:r>
              <a:rPr lang="en-US" sz="2200" dirty="0">
                <a:solidFill>
                  <a:schemeClr val="accent1"/>
                </a:solidFill>
              </a:rPr>
              <a:t> </a:t>
            </a:r>
            <a:r>
              <a:rPr lang="en-US" sz="2200" dirty="0"/>
              <a:t>on the head of his enemy (</a:t>
            </a:r>
            <a:r>
              <a:rPr lang="en-US" sz="2200" b="1" dirty="0">
                <a:solidFill>
                  <a:schemeClr val="accent1"/>
                </a:solidFill>
              </a:rPr>
              <a:t>25:21-22</a:t>
            </a:r>
            <a:r>
              <a:rPr lang="en-US" sz="2200" dirty="0"/>
              <a:t>)?</a:t>
            </a:r>
          </a:p>
          <a:p>
            <a:pPr marL="0" lvl="0" indent="0">
              <a:spcBef>
                <a:spcPts val="300"/>
              </a:spcBef>
              <a:buNone/>
            </a:pPr>
            <a:r>
              <a:rPr lang="en-US" sz="2200" i="1" dirty="0">
                <a:solidFill>
                  <a:schemeClr val="accent1"/>
                </a:solidFill>
              </a:rPr>
              <a:t>If your </a:t>
            </a:r>
            <a:r>
              <a:rPr lang="en-US" sz="2200" b="1" i="1" u="sng" dirty="0">
                <a:solidFill>
                  <a:schemeClr val="accent1"/>
                </a:solidFill>
              </a:rPr>
              <a:t>enemy</a:t>
            </a:r>
            <a:r>
              <a:rPr lang="en-US" sz="2200" i="1" dirty="0">
                <a:solidFill>
                  <a:schemeClr val="accent1"/>
                </a:solidFill>
              </a:rPr>
              <a:t> is hungry, </a:t>
            </a:r>
            <a:r>
              <a:rPr lang="en-US" sz="2200" b="1" i="1" dirty="0">
                <a:solidFill>
                  <a:schemeClr val="accent1"/>
                </a:solidFill>
              </a:rPr>
              <a:t>give him bread to eat</a:t>
            </a:r>
            <a:r>
              <a:rPr lang="en-US" sz="2200" i="1" dirty="0">
                <a:solidFill>
                  <a:schemeClr val="accent1"/>
                </a:solidFill>
              </a:rPr>
              <a:t>; And if he is thirsty, </a:t>
            </a:r>
            <a:r>
              <a:rPr lang="en-US" sz="2200" b="1" i="1" dirty="0">
                <a:solidFill>
                  <a:schemeClr val="accent1"/>
                </a:solidFill>
              </a:rPr>
              <a:t>give him water to drink</a:t>
            </a:r>
            <a:r>
              <a:rPr lang="en-US" sz="2200" i="1" dirty="0">
                <a:solidFill>
                  <a:schemeClr val="accent1"/>
                </a:solidFill>
              </a:rPr>
              <a:t>; For </a:t>
            </a:r>
            <a:r>
              <a:rPr lang="en-US" sz="2200" b="1" i="1" dirty="0">
                <a:solidFill>
                  <a:schemeClr val="accent1"/>
                </a:solidFill>
              </a:rPr>
              <a:t>so you will </a:t>
            </a:r>
            <a:r>
              <a:rPr lang="en-US" sz="2200" b="1" i="1" u="sng" dirty="0" err="1">
                <a:solidFill>
                  <a:schemeClr val="accent1"/>
                </a:solidFill>
              </a:rPr>
              <a:t>heap</a:t>
            </a:r>
            <a:r>
              <a:rPr lang="en-US" sz="2200" b="1" i="1" u="sng" dirty="0">
                <a:solidFill>
                  <a:schemeClr val="accent1"/>
                </a:solidFill>
              </a:rPr>
              <a:t> coals of fire on his head</a:t>
            </a:r>
            <a:r>
              <a:rPr lang="en-US" sz="2200" b="1" i="1" dirty="0">
                <a:solidFill>
                  <a:schemeClr val="accent1"/>
                </a:solidFill>
              </a:rPr>
              <a:t>, And the LORD will reward you</a:t>
            </a:r>
            <a:r>
              <a:rPr lang="en-US" sz="2200" i="1" dirty="0">
                <a:solidFill>
                  <a:schemeClr val="accent1"/>
                </a:solidFill>
              </a:rPr>
              <a:t>.  </a:t>
            </a:r>
            <a:r>
              <a:rPr lang="en-US" sz="2200" dirty="0"/>
              <a:t>(</a:t>
            </a:r>
            <a:r>
              <a:rPr lang="en-US" sz="2200" b="1" dirty="0">
                <a:solidFill>
                  <a:schemeClr val="accent1"/>
                </a:solidFill>
              </a:rPr>
              <a:t>25:21-22</a:t>
            </a:r>
            <a:r>
              <a:rPr lang="en-US" sz="2200" dirty="0"/>
              <a:t>)</a:t>
            </a:r>
          </a:p>
          <a:p>
            <a:pPr>
              <a:spcBef>
                <a:spcPts val="300"/>
              </a:spcBef>
            </a:pPr>
            <a:r>
              <a:rPr lang="en-US" altLang="en-US" sz="2200" dirty="0">
                <a:solidFill>
                  <a:schemeClr val="tx1">
                    <a:lumMod val="75000"/>
                    <a:lumOff val="25000"/>
                  </a:schemeClr>
                </a:solidFill>
              </a:rPr>
              <a:t>Genuinely rewarding our enemy with good for evil will (</a:t>
            </a:r>
            <a:r>
              <a:rPr lang="en-US" altLang="en-US" sz="2200" b="1" dirty="0">
                <a:solidFill>
                  <a:schemeClr val="accent1"/>
                </a:solidFill>
              </a:rPr>
              <a:t>Mat. 5:38-48</a:t>
            </a:r>
            <a:r>
              <a:rPr lang="en-US" altLang="en-US" sz="2200" dirty="0">
                <a:solidFill>
                  <a:schemeClr val="tx1">
                    <a:lumMod val="75000"/>
                    <a:lumOff val="25000"/>
                  </a:schemeClr>
                </a:solidFill>
              </a:rPr>
              <a:t>):</a:t>
            </a:r>
          </a:p>
          <a:p>
            <a:pPr lvl="1">
              <a:spcBef>
                <a:spcPts val="300"/>
              </a:spcBef>
            </a:pPr>
            <a:r>
              <a:rPr lang="en-US" altLang="en-US" sz="2000" dirty="0">
                <a:solidFill>
                  <a:schemeClr val="tx1">
                    <a:lumMod val="75000"/>
                    <a:lumOff val="25000"/>
                  </a:schemeClr>
                </a:solidFill>
              </a:rPr>
              <a:t>Eliminate some of his satisfaction for mistreating us.</a:t>
            </a:r>
          </a:p>
          <a:p>
            <a:pPr lvl="1">
              <a:spcBef>
                <a:spcPts val="300"/>
              </a:spcBef>
            </a:pPr>
            <a:r>
              <a:rPr lang="en-US" altLang="en-US" sz="2000" dirty="0">
                <a:solidFill>
                  <a:schemeClr val="tx1">
                    <a:lumMod val="75000"/>
                    <a:lumOff val="25000"/>
                  </a:schemeClr>
                </a:solidFill>
              </a:rPr>
              <a:t>Consequently, possibly discourage or stop him from mistreating us.</a:t>
            </a:r>
          </a:p>
          <a:p>
            <a:pPr lvl="1">
              <a:spcBef>
                <a:spcPts val="300"/>
              </a:spcBef>
            </a:pPr>
            <a:r>
              <a:rPr lang="en-US" altLang="en-US" sz="2000" dirty="0">
                <a:solidFill>
                  <a:schemeClr val="tx1">
                    <a:lumMod val="75000"/>
                    <a:lumOff val="25000"/>
                  </a:schemeClr>
                </a:solidFill>
              </a:rPr>
              <a:t>Maybe even prick his conscience and cause him to repent.</a:t>
            </a:r>
          </a:p>
          <a:p>
            <a:pPr lvl="1">
              <a:spcBef>
                <a:spcPts val="300"/>
              </a:spcBef>
            </a:pPr>
            <a:r>
              <a:rPr lang="en-US" altLang="en-US" sz="2000" dirty="0">
                <a:solidFill>
                  <a:schemeClr val="tx1">
                    <a:lumMod val="75000"/>
                    <a:lumOff val="25000"/>
                  </a:schemeClr>
                </a:solidFill>
              </a:rPr>
              <a:t>Give place to God.  Let Him take care of it – better than us (</a:t>
            </a:r>
            <a:r>
              <a:rPr lang="en-US" altLang="en-US" sz="2000" b="1" dirty="0">
                <a:solidFill>
                  <a:schemeClr val="accent1"/>
                </a:solidFill>
              </a:rPr>
              <a:t>Rom. 12:19-21</a:t>
            </a:r>
            <a:r>
              <a:rPr lang="en-US" altLang="en-US" sz="2000" dirty="0">
                <a:solidFill>
                  <a:schemeClr val="tx1">
                    <a:lumMod val="75000"/>
                    <a:lumOff val="25000"/>
                  </a:schemeClr>
                </a:solidFill>
              </a:rPr>
              <a:t>).</a:t>
            </a:r>
          </a:p>
          <a:p>
            <a:pPr lvl="1">
              <a:spcBef>
                <a:spcPts val="300"/>
              </a:spcBef>
            </a:pPr>
            <a:r>
              <a:rPr lang="en-US" altLang="en-US" sz="2000" dirty="0">
                <a:solidFill>
                  <a:schemeClr val="tx1">
                    <a:lumMod val="75000"/>
                    <a:lumOff val="25000"/>
                  </a:schemeClr>
                </a:solidFill>
              </a:rPr>
              <a:t>Otherwise, God might turn from His plans to avenge us (</a:t>
            </a:r>
            <a:r>
              <a:rPr lang="en-US" altLang="en-US" sz="2000" b="1" dirty="0">
                <a:solidFill>
                  <a:schemeClr val="accent1"/>
                </a:solidFill>
              </a:rPr>
              <a:t>Pro. 24:17-18</a:t>
            </a:r>
            <a:r>
              <a:rPr lang="en-US" altLang="en-US" sz="2000" dirty="0">
                <a:solidFill>
                  <a:schemeClr val="tx1">
                    <a:lumMod val="75000"/>
                    <a:lumOff val="25000"/>
                  </a:schemeClr>
                </a:solidFill>
              </a:rPr>
              <a:t>).</a:t>
            </a:r>
          </a:p>
          <a:p>
            <a:pPr lvl="1">
              <a:spcBef>
                <a:spcPts val="300"/>
              </a:spcBef>
            </a:pPr>
            <a:r>
              <a:rPr lang="en-US" altLang="en-US" sz="2000" dirty="0">
                <a:solidFill>
                  <a:schemeClr val="tx1">
                    <a:lumMod val="75000"/>
                    <a:lumOff val="25000"/>
                  </a:schemeClr>
                </a:solidFill>
              </a:rPr>
              <a:t>Therefore, we should never </a:t>
            </a:r>
            <a:r>
              <a:rPr lang="en-US" altLang="en-US" sz="2000" i="1" dirty="0">
                <a:solidFill>
                  <a:schemeClr val="accent1"/>
                </a:solidFill>
              </a:rPr>
              <a:t>“heap coals of fire”</a:t>
            </a:r>
            <a:r>
              <a:rPr lang="en-US" altLang="en-US" sz="2000" dirty="0">
                <a:solidFill>
                  <a:schemeClr val="accent1"/>
                </a:solidFill>
              </a:rPr>
              <a:t> </a:t>
            </a:r>
            <a:r>
              <a:rPr lang="en-US" altLang="en-US" sz="2000" dirty="0">
                <a:solidFill>
                  <a:schemeClr val="tx1">
                    <a:lumMod val="75000"/>
                    <a:lumOff val="25000"/>
                  </a:schemeClr>
                </a:solidFill>
              </a:rPr>
              <a:t>in spite </a:t>
            </a:r>
            <a:r>
              <a:rPr lang="en-US" altLang="en-US" sz="2000" dirty="0" err="1">
                <a:solidFill>
                  <a:schemeClr val="tx1">
                    <a:lumMod val="75000"/>
                    <a:lumOff val="25000"/>
                  </a:schemeClr>
                </a:solidFill>
              </a:rPr>
              <a:t>or</a:t>
            </a:r>
            <a:r>
              <a:rPr lang="en-US" altLang="en-US" sz="2000" dirty="0">
                <a:solidFill>
                  <a:schemeClr val="tx1">
                    <a:lumMod val="75000"/>
                    <a:lumOff val="25000"/>
                  </a:schemeClr>
                </a:solidFill>
              </a:rPr>
              <a:t> revenge.</a:t>
            </a:r>
          </a:p>
        </p:txBody>
      </p:sp>
    </p:spTree>
    <p:extLst>
      <p:ext uri="{BB962C8B-B14F-4D97-AF65-F5344CB8AC3E}">
        <p14:creationId xmlns:p14="http://schemas.microsoft.com/office/powerpoint/2010/main" val="1479727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fade">
                                      <p:cBhvr>
                                        <p:cTn id="42" dur="500"/>
                                        <p:tgtEl>
                                          <p:spTgt spid="92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219">
                                            <p:txEl>
                                              <p:pRg st="8" end="8"/>
                                            </p:txEl>
                                          </p:spTgt>
                                        </p:tgtEl>
                                        <p:attrNameLst>
                                          <p:attrName>style.visibility</p:attrName>
                                        </p:attrNameLst>
                                      </p:cBhvr>
                                      <p:to>
                                        <p:strVal val="visible"/>
                                      </p:to>
                                    </p:set>
                                    <p:animEffect transition="in" filter="fade">
                                      <p:cBhvr>
                                        <p:cTn id="47" dur="500"/>
                                        <p:tgtEl>
                                          <p:spTgt spid="9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Mercies of the Wicked</a:t>
            </a:r>
          </a:p>
        </p:txBody>
      </p:sp>
      <p:sp>
        <p:nvSpPr>
          <p:cNvPr id="9219" name="Rectangle 3"/>
          <p:cNvSpPr>
            <a:spLocks noGrp="1" noChangeArrowheads="1"/>
          </p:cNvSpPr>
          <p:nvPr>
            <p:ph idx="1"/>
          </p:nvPr>
        </p:nvSpPr>
        <p:spPr>
          <a:xfrm>
            <a:off x="76200" y="1047750"/>
            <a:ext cx="8991600" cy="4095750"/>
          </a:xfrm>
        </p:spPr>
        <p:txBody>
          <a:bodyPr>
            <a:noAutofit/>
          </a:bodyPr>
          <a:lstStyle/>
          <a:p>
            <a:pPr marL="346075" lvl="0" indent="-346075">
              <a:spcBef>
                <a:spcPts val="300"/>
              </a:spcBef>
              <a:buFont typeface="+mj-lt"/>
              <a:buAutoNum type="arabicPeriod" startAt="6"/>
            </a:pPr>
            <a:r>
              <a:rPr lang="en-US" sz="2200" dirty="0"/>
              <a:t>How is the </a:t>
            </a:r>
            <a:r>
              <a:rPr lang="en-US" sz="2200" i="1" dirty="0">
                <a:solidFill>
                  <a:schemeClr val="accent1"/>
                </a:solidFill>
              </a:rPr>
              <a:t>“mercy”</a:t>
            </a:r>
            <a:r>
              <a:rPr lang="en-US" sz="2200" dirty="0"/>
              <a:t> of the righteous contrasted with that of the wicked (</a:t>
            </a:r>
            <a:r>
              <a:rPr lang="en-US" sz="2200" b="1" dirty="0">
                <a:solidFill>
                  <a:schemeClr val="accent1"/>
                </a:solidFill>
              </a:rPr>
              <a:t>12:10</a:t>
            </a:r>
            <a:r>
              <a:rPr lang="en-US" sz="2200" dirty="0"/>
              <a:t>)?</a:t>
            </a:r>
          </a:p>
          <a:p>
            <a:pPr marL="0" lvl="0" indent="0">
              <a:spcBef>
                <a:spcPts val="300"/>
              </a:spcBef>
              <a:buNone/>
            </a:pPr>
            <a:r>
              <a:rPr lang="en-US" sz="2200" i="1" dirty="0">
                <a:solidFill>
                  <a:schemeClr val="accent1"/>
                </a:solidFill>
              </a:rPr>
              <a:t>A </a:t>
            </a:r>
            <a:r>
              <a:rPr lang="en-US" sz="2200" b="1" i="1" dirty="0">
                <a:solidFill>
                  <a:schemeClr val="accent1"/>
                </a:solidFill>
              </a:rPr>
              <a:t>righteous man regards the life of </a:t>
            </a:r>
            <a:r>
              <a:rPr lang="en-US" sz="2200" b="1" i="1" u="sng" dirty="0">
                <a:solidFill>
                  <a:schemeClr val="accent1"/>
                </a:solidFill>
              </a:rPr>
              <a:t>his animal</a:t>
            </a:r>
            <a:r>
              <a:rPr lang="en-US" sz="2200" i="1" dirty="0">
                <a:solidFill>
                  <a:schemeClr val="accent1"/>
                </a:solidFill>
              </a:rPr>
              <a:t>, But the </a:t>
            </a:r>
            <a:r>
              <a:rPr lang="en-US" sz="2200" b="1" i="1" dirty="0">
                <a:solidFill>
                  <a:schemeClr val="accent1"/>
                </a:solidFill>
              </a:rPr>
              <a:t>tender mercies of the wicked are </a:t>
            </a:r>
            <a:r>
              <a:rPr lang="en-US" sz="2200" b="1" i="1" u="sng" dirty="0">
                <a:solidFill>
                  <a:schemeClr val="accent1"/>
                </a:solidFill>
              </a:rPr>
              <a:t>cruel</a:t>
            </a:r>
            <a:r>
              <a:rPr lang="en-US" sz="2200" i="1" dirty="0">
                <a:solidFill>
                  <a:schemeClr val="accent1"/>
                </a:solidFill>
              </a:rPr>
              <a:t>. </a:t>
            </a:r>
            <a:r>
              <a:rPr lang="en-US" sz="2200" dirty="0"/>
              <a:t>(</a:t>
            </a:r>
            <a:r>
              <a:rPr lang="en-US" sz="2200" b="1" dirty="0">
                <a:solidFill>
                  <a:schemeClr val="accent1"/>
                </a:solidFill>
              </a:rPr>
              <a:t>12:10</a:t>
            </a:r>
            <a:r>
              <a:rPr lang="en-US" sz="2200" dirty="0"/>
              <a:t>)</a:t>
            </a:r>
          </a:p>
          <a:p>
            <a:pPr>
              <a:spcBef>
                <a:spcPts val="300"/>
              </a:spcBef>
            </a:pPr>
            <a:r>
              <a:rPr lang="en-US" altLang="en-US" sz="2200" dirty="0">
                <a:solidFill>
                  <a:schemeClr val="tx1">
                    <a:lumMod val="75000"/>
                    <a:lumOff val="25000"/>
                  </a:schemeClr>
                </a:solidFill>
              </a:rPr>
              <a:t>Dramatically contrasts the mercy of the righteous versus the wicked:</a:t>
            </a:r>
          </a:p>
          <a:p>
            <a:pPr lvl="1">
              <a:spcBef>
                <a:spcPts val="300"/>
              </a:spcBef>
            </a:pPr>
            <a:r>
              <a:rPr lang="en-US" altLang="en-US" sz="2000" dirty="0">
                <a:solidFill>
                  <a:schemeClr val="tx1">
                    <a:lumMod val="75000"/>
                    <a:lumOff val="25000"/>
                  </a:schemeClr>
                </a:solidFill>
              </a:rPr>
              <a:t>Righteous are so merciful, they are even concerned about their animals.</a:t>
            </a:r>
          </a:p>
          <a:p>
            <a:pPr lvl="1">
              <a:spcBef>
                <a:spcPts val="300"/>
              </a:spcBef>
            </a:pPr>
            <a:r>
              <a:rPr lang="en-US" altLang="en-US" sz="2000" dirty="0">
                <a:solidFill>
                  <a:schemeClr val="tx1">
                    <a:lumMod val="75000"/>
                    <a:lumOff val="25000"/>
                  </a:schemeClr>
                </a:solidFill>
              </a:rPr>
              <a:t>Wicked are regarded as cruel even in their </a:t>
            </a:r>
            <a:r>
              <a:rPr lang="en-US" altLang="en-US" sz="2000" dirty="0" err="1">
                <a:solidFill>
                  <a:schemeClr val="tx1">
                    <a:lumMod val="75000"/>
                    <a:lumOff val="25000"/>
                  </a:schemeClr>
                </a:solidFill>
              </a:rPr>
              <a:t>tenderest</a:t>
            </a:r>
            <a:r>
              <a:rPr lang="en-US" altLang="en-US" sz="2000" dirty="0">
                <a:solidFill>
                  <a:schemeClr val="tx1">
                    <a:lumMod val="75000"/>
                    <a:lumOff val="25000"/>
                  </a:schemeClr>
                </a:solidFill>
              </a:rPr>
              <a:t> moments.  Makes you wonder how their deliberate cruelty would be regarded.</a:t>
            </a:r>
          </a:p>
          <a:p>
            <a:pPr marL="0" lvl="0" indent="0">
              <a:spcBef>
                <a:spcPts val="300"/>
              </a:spcBef>
              <a:buNone/>
            </a:pPr>
            <a:endParaRPr lang="en-US" sz="2200" dirty="0"/>
          </a:p>
          <a:p>
            <a:pPr marL="0" lvl="0" indent="0">
              <a:spcBef>
                <a:spcPts val="300"/>
              </a:spcBef>
              <a:buNone/>
            </a:pPr>
            <a:endParaRPr lang="en-US" sz="2200" dirty="0"/>
          </a:p>
          <a:p>
            <a:pPr>
              <a:spcBef>
                <a:spcPts val="300"/>
              </a:spcBef>
            </a:pP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687379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Misplaced Charity</a:t>
            </a:r>
          </a:p>
        </p:txBody>
      </p:sp>
      <p:sp>
        <p:nvSpPr>
          <p:cNvPr id="9219" name="Rectangle 3"/>
          <p:cNvSpPr>
            <a:spLocks noGrp="1" noChangeArrowheads="1"/>
          </p:cNvSpPr>
          <p:nvPr>
            <p:ph idx="1"/>
          </p:nvPr>
        </p:nvSpPr>
        <p:spPr>
          <a:xfrm>
            <a:off x="76200" y="1047750"/>
            <a:ext cx="8991600" cy="4095750"/>
          </a:xfrm>
        </p:spPr>
        <p:txBody>
          <a:bodyPr>
            <a:noAutofit/>
          </a:bodyPr>
          <a:lstStyle/>
          <a:p>
            <a:pPr marL="346075" lvl="0" indent="-346075">
              <a:spcBef>
                <a:spcPts val="300"/>
              </a:spcBef>
              <a:buFont typeface="+mj-lt"/>
              <a:buAutoNum type="arabicPeriod" startAt="7"/>
            </a:pPr>
            <a:r>
              <a:rPr lang="en-US" sz="2200" dirty="0"/>
              <a:t>Why would someone give to the rich, and why would that motivation be misguided (</a:t>
            </a:r>
            <a:r>
              <a:rPr lang="en-US" sz="2200" b="1" dirty="0">
                <a:solidFill>
                  <a:schemeClr val="accent1"/>
                </a:solidFill>
              </a:rPr>
              <a:t>22:16</a:t>
            </a:r>
            <a:r>
              <a:rPr lang="en-US" sz="2200" dirty="0"/>
              <a:t>)?</a:t>
            </a:r>
          </a:p>
          <a:p>
            <a:pPr marL="0" lvl="0" indent="0">
              <a:spcBef>
                <a:spcPts val="300"/>
              </a:spcBef>
              <a:buNone/>
            </a:pPr>
            <a:r>
              <a:rPr lang="en-US" sz="2200" i="1" dirty="0">
                <a:solidFill>
                  <a:schemeClr val="accent1"/>
                </a:solidFill>
              </a:rPr>
              <a:t>He who oppresses the poor to increase his riches, And he who </a:t>
            </a:r>
            <a:r>
              <a:rPr lang="en-US" sz="2200" b="1" i="1" u="sng" dirty="0">
                <a:solidFill>
                  <a:schemeClr val="accent1"/>
                </a:solidFill>
              </a:rPr>
              <a:t>gives to the rich</a:t>
            </a:r>
            <a:r>
              <a:rPr lang="en-US" sz="2200" b="1" i="1" dirty="0">
                <a:solidFill>
                  <a:schemeClr val="accent1"/>
                </a:solidFill>
              </a:rPr>
              <a:t>, will surely come to poverty</a:t>
            </a:r>
            <a:r>
              <a:rPr lang="en-US" sz="2200" i="1" dirty="0">
                <a:solidFill>
                  <a:schemeClr val="accent1"/>
                </a:solidFill>
              </a:rPr>
              <a:t>. </a:t>
            </a:r>
            <a:r>
              <a:rPr lang="en-US" sz="2200" dirty="0"/>
              <a:t>(</a:t>
            </a:r>
            <a:r>
              <a:rPr lang="en-US" sz="2200" b="1" dirty="0">
                <a:solidFill>
                  <a:schemeClr val="accent1"/>
                </a:solidFill>
              </a:rPr>
              <a:t>22:16</a:t>
            </a:r>
            <a:r>
              <a:rPr lang="en-US" sz="2200" dirty="0"/>
              <a:t>)</a:t>
            </a:r>
          </a:p>
          <a:p>
            <a:pPr>
              <a:spcBef>
                <a:spcPts val="300"/>
              </a:spcBef>
            </a:pPr>
            <a:r>
              <a:rPr lang="en-US" altLang="en-US" sz="2200" dirty="0">
                <a:solidFill>
                  <a:schemeClr val="tx1">
                    <a:lumMod val="75000"/>
                    <a:lumOff val="25000"/>
                  </a:schemeClr>
                </a:solidFill>
              </a:rPr>
              <a:t>Just as those who oppress the poor will fail, so will those who give to rich.</a:t>
            </a:r>
          </a:p>
          <a:p>
            <a:pPr>
              <a:spcBef>
                <a:spcPts val="300"/>
              </a:spcBef>
            </a:pPr>
            <a:r>
              <a:rPr lang="en-US" altLang="en-US" sz="2200" dirty="0">
                <a:solidFill>
                  <a:schemeClr val="tx1">
                    <a:lumMod val="75000"/>
                    <a:lumOff val="25000"/>
                  </a:schemeClr>
                </a:solidFill>
              </a:rPr>
              <a:t>Why?</a:t>
            </a:r>
          </a:p>
          <a:p>
            <a:pPr>
              <a:spcBef>
                <a:spcPts val="300"/>
              </a:spcBef>
            </a:pPr>
            <a:r>
              <a:rPr lang="en-US" altLang="en-US" sz="2200" dirty="0">
                <a:solidFill>
                  <a:schemeClr val="tx1">
                    <a:lumMod val="75000"/>
                    <a:lumOff val="25000"/>
                  </a:schemeClr>
                </a:solidFill>
              </a:rPr>
              <a:t>Hoping to win friendship or favor of the rich through gifts fails because:</a:t>
            </a:r>
          </a:p>
          <a:p>
            <a:pPr lvl="1">
              <a:spcBef>
                <a:spcPts val="300"/>
              </a:spcBef>
            </a:pPr>
            <a:r>
              <a:rPr lang="en-US" altLang="en-US" sz="2000" dirty="0">
                <a:solidFill>
                  <a:schemeClr val="tx1">
                    <a:lumMod val="75000"/>
                    <a:lumOff val="25000"/>
                  </a:schemeClr>
                </a:solidFill>
              </a:rPr>
              <a:t>They are expensive.  They are already wealthy.  What will you give to impress?</a:t>
            </a:r>
          </a:p>
          <a:p>
            <a:pPr lvl="1">
              <a:spcBef>
                <a:spcPts val="300"/>
              </a:spcBef>
            </a:pPr>
            <a:r>
              <a:rPr lang="en-US" altLang="en-US" sz="2000" dirty="0">
                <a:solidFill>
                  <a:schemeClr val="tx1">
                    <a:lumMod val="75000"/>
                    <a:lumOff val="25000"/>
                  </a:schemeClr>
                </a:solidFill>
              </a:rPr>
              <a:t>Like preceding pictures of the wealthy, they may be greedy and reluctant to repay.</a:t>
            </a:r>
          </a:p>
          <a:p>
            <a:pPr lvl="1">
              <a:spcBef>
                <a:spcPts val="300"/>
              </a:spcBef>
            </a:pPr>
            <a:r>
              <a:rPr lang="en-US" altLang="en-US" sz="2000" dirty="0">
                <a:solidFill>
                  <a:schemeClr val="tx1">
                    <a:lumMod val="75000"/>
                    <a:lumOff val="25000"/>
                  </a:schemeClr>
                </a:solidFill>
              </a:rPr>
              <a:t>Deliberate bribing to pervert justice provokes God’s attention and judgment …</a:t>
            </a:r>
          </a:p>
          <a:p>
            <a:pPr marL="0" lvl="0" indent="0">
              <a:spcBef>
                <a:spcPts val="300"/>
              </a:spcBef>
              <a:buNone/>
            </a:pPr>
            <a:endParaRPr lang="en-US" sz="2200" dirty="0"/>
          </a:p>
          <a:p>
            <a:pPr>
              <a:spcBef>
                <a:spcPts val="300"/>
              </a:spcBef>
            </a:pP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3631553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Effect transition="in" filter="fade">
                                      <p:cBhvr>
                                        <p:cTn id="16" dur="500"/>
                                        <p:tgtEl>
                                          <p:spTgt spid="9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Effect transition="in" filter="fade">
                                      <p:cBhvr>
                                        <p:cTn id="25" dur="500"/>
                                        <p:tgtEl>
                                          <p:spTgt spid="92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19">
                                            <p:txEl>
                                              <p:pRg st="4" end="4"/>
                                            </p:txEl>
                                          </p:spTgt>
                                        </p:tgtEl>
                                        <p:attrNameLst>
                                          <p:attrName>style.visibility</p:attrName>
                                        </p:attrNameLst>
                                      </p:cBhvr>
                                      <p:to>
                                        <p:strVal val="visible"/>
                                      </p:to>
                                    </p:set>
                                    <p:animEffect transition="in" filter="fade">
                                      <p:cBhvr>
                                        <p:cTn id="30" dur="500"/>
                                        <p:tgtEl>
                                          <p:spTgt spid="9219">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9219">
                                            <p:txEl>
                                              <p:pRg st="5" end="5"/>
                                            </p:txEl>
                                          </p:spTgt>
                                        </p:tgtEl>
                                        <p:attrNameLst>
                                          <p:attrName>style.visibility</p:attrName>
                                        </p:attrNameLst>
                                      </p:cBhvr>
                                      <p:to>
                                        <p:strVal val="visible"/>
                                      </p:to>
                                    </p:set>
                                    <p:animEffect transition="in" filter="fade">
                                      <p:cBhvr>
                                        <p:cTn id="34" dur="500"/>
                                        <p:tgtEl>
                                          <p:spTgt spid="921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219">
                                            <p:txEl>
                                              <p:pRg st="6" end="6"/>
                                            </p:txEl>
                                          </p:spTgt>
                                        </p:tgtEl>
                                        <p:attrNameLst>
                                          <p:attrName>style.visibility</p:attrName>
                                        </p:attrNameLst>
                                      </p:cBhvr>
                                      <p:to>
                                        <p:strVal val="visible"/>
                                      </p:to>
                                    </p:set>
                                    <p:animEffect transition="in" filter="fade">
                                      <p:cBhvr>
                                        <p:cTn id="39" dur="500"/>
                                        <p:tgtEl>
                                          <p:spTgt spid="9219">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219">
                                            <p:txEl>
                                              <p:pRg st="7" end="7"/>
                                            </p:txEl>
                                          </p:spTgt>
                                        </p:tgtEl>
                                        <p:attrNameLst>
                                          <p:attrName>style.visibility</p:attrName>
                                        </p:attrNameLst>
                                      </p:cBhvr>
                                      <p:to>
                                        <p:strVal val="visible"/>
                                      </p:to>
                                    </p:set>
                                    <p:animEffect transition="in" filter="fade">
                                      <p:cBhvr>
                                        <p:cTn id="44"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Unexpected Cruelty</a:t>
            </a:r>
          </a:p>
        </p:txBody>
      </p:sp>
      <p:sp>
        <p:nvSpPr>
          <p:cNvPr id="9219" name="Rectangle 3"/>
          <p:cNvSpPr>
            <a:spLocks noGrp="1" noChangeArrowheads="1"/>
          </p:cNvSpPr>
          <p:nvPr>
            <p:ph idx="1"/>
          </p:nvPr>
        </p:nvSpPr>
        <p:spPr>
          <a:xfrm>
            <a:off x="76200" y="1047750"/>
            <a:ext cx="8991600" cy="4095750"/>
          </a:xfrm>
        </p:spPr>
        <p:txBody>
          <a:bodyPr>
            <a:noAutofit/>
          </a:bodyPr>
          <a:lstStyle/>
          <a:p>
            <a:pPr marL="346075" lvl="0" indent="-346075">
              <a:spcBef>
                <a:spcPts val="300"/>
              </a:spcBef>
              <a:buFont typeface="+mj-lt"/>
              <a:buAutoNum type="arabicPeriod" startAt="8"/>
            </a:pPr>
            <a:r>
              <a:rPr lang="en-US" sz="2200" dirty="0"/>
              <a:t>What is ironic and terrible about the </a:t>
            </a:r>
            <a:r>
              <a:rPr lang="en-US" sz="2200" i="1" dirty="0">
                <a:solidFill>
                  <a:schemeClr val="accent1"/>
                </a:solidFill>
              </a:rPr>
              <a:t>“poor oppressing the poor”</a:t>
            </a:r>
            <a:r>
              <a:rPr lang="en-US" sz="2200" dirty="0">
                <a:solidFill>
                  <a:schemeClr val="accent1"/>
                </a:solidFill>
              </a:rPr>
              <a:t> </a:t>
            </a:r>
            <a:r>
              <a:rPr lang="en-US" sz="2200" dirty="0"/>
              <a:t>(</a:t>
            </a:r>
            <a:r>
              <a:rPr lang="en-US" sz="2200" b="1" dirty="0">
                <a:solidFill>
                  <a:schemeClr val="accent1"/>
                </a:solidFill>
              </a:rPr>
              <a:t>28:3</a:t>
            </a:r>
            <a:r>
              <a:rPr lang="en-US" sz="2200" dirty="0"/>
              <a:t>)?</a:t>
            </a:r>
          </a:p>
          <a:p>
            <a:pPr marL="0" lvl="0" indent="0">
              <a:spcBef>
                <a:spcPts val="300"/>
              </a:spcBef>
              <a:buNone/>
            </a:pPr>
            <a:r>
              <a:rPr lang="en-US" sz="2200" i="1" dirty="0">
                <a:solidFill>
                  <a:schemeClr val="accent1"/>
                </a:solidFill>
              </a:rPr>
              <a:t>A </a:t>
            </a:r>
            <a:r>
              <a:rPr lang="en-US" sz="2200" b="1" i="1" dirty="0">
                <a:solidFill>
                  <a:schemeClr val="accent1"/>
                </a:solidFill>
              </a:rPr>
              <a:t>poor man who </a:t>
            </a:r>
            <a:r>
              <a:rPr lang="en-US" sz="2200" b="1" i="1" u="sng" dirty="0">
                <a:solidFill>
                  <a:schemeClr val="accent1"/>
                </a:solidFill>
              </a:rPr>
              <a:t>oppresses the poor</a:t>
            </a:r>
            <a:r>
              <a:rPr lang="en-US" sz="2200" b="1" i="1" dirty="0">
                <a:solidFill>
                  <a:schemeClr val="accent1"/>
                </a:solidFill>
              </a:rPr>
              <a:t> </a:t>
            </a:r>
            <a:r>
              <a:rPr lang="en-US" sz="2200" i="1" dirty="0">
                <a:solidFill>
                  <a:schemeClr val="accent1"/>
                </a:solidFill>
              </a:rPr>
              <a:t>Is </a:t>
            </a:r>
            <a:r>
              <a:rPr lang="en-US" sz="2200" b="1" i="1" u="sng" dirty="0">
                <a:solidFill>
                  <a:schemeClr val="accent1"/>
                </a:solidFill>
              </a:rPr>
              <a:t>like</a:t>
            </a:r>
            <a:r>
              <a:rPr lang="en-US" sz="2200" b="1" i="1" dirty="0">
                <a:solidFill>
                  <a:schemeClr val="accent1"/>
                </a:solidFill>
              </a:rPr>
              <a:t> a driving rain which </a:t>
            </a:r>
            <a:r>
              <a:rPr lang="en-US" sz="2200" b="1" i="1" u="sng" dirty="0">
                <a:solidFill>
                  <a:schemeClr val="accent1"/>
                </a:solidFill>
              </a:rPr>
              <a:t>leaves no food</a:t>
            </a:r>
            <a:r>
              <a:rPr lang="en-US" sz="2200" i="1" dirty="0">
                <a:solidFill>
                  <a:schemeClr val="accent1"/>
                </a:solidFill>
              </a:rPr>
              <a:t>. </a:t>
            </a:r>
            <a:r>
              <a:rPr lang="en-US" sz="2200" dirty="0"/>
              <a:t>(</a:t>
            </a:r>
            <a:r>
              <a:rPr lang="en-US" sz="2200" b="1" dirty="0">
                <a:solidFill>
                  <a:schemeClr val="accent1"/>
                </a:solidFill>
              </a:rPr>
              <a:t>28:3</a:t>
            </a:r>
            <a:r>
              <a:rPr lang="en-US" sz="2200" dirty="0"/>
              <a:t>)</a:t>
            </a:r>
          </a:p>
          <a:p>
            <a:pPr>
              <a:spcBef>
                <a:spcPts val="300"/>
              </a:spcBef>
            </a:pPr>
            <a:r>
              <a:rPr lang="en-US" altLang="en-US" sz="2200" dirty="0">
                <a:solidFill>
                  <a:schemeClr val="tx1">
                    <a:lumMod val="75000"/>
                    <a:lumOff val="25000"/>
                  </a:schemeClr>
                </a:solidFill>
              </a:rPr>
              <a:t>For an agriculture-based society, rain is critical for crops, ultimately food.</a:t>
            </a:r>
          </a:p>
          <a:p>
            <a:pPr>
              <a:spcBef>
                <a:spcPts val="300"/>
              </a:spcBef>
            </a:pPr>
            <a:r>
              <a:rPr lang="en-US" altLang="en-US" sz="2200" dirty="0">
                <a:solidFill>
                  <a:schemeClr val="tx1">
                    <a:lumMod val="75000"/>
                    <a:lumOff val="25000"/>
                  </a:schemeClr>
                </a:solidFill>
              </a:rPr>
              <a:t>People often look longingly for rain, in desperate need.</a:t>
            </a:r>
          </a:p>
          <a:p>
            <a:pPr>
              <a:spcBef>
                <a:spcPts val="300"/>
              </a:spcBef>
            </a:pPr>
            <a:r>
              <a:rPr lang="en-US" altLang="en-US" sz="2200" dirty="0">
                <a:solidFill>
                  <a:schemeClr val="tx1">
                    <a:lumMod val="75000"/>
                    <a:lumOff val="25000"/>
                  </a:schemeClr>
                </a:solidFill>
              </a:rPr>
              <a:t>Incoming rain clouds produce expectation, encouraging hope for relief.</a:t>
            </a:r>
          </a:p>
          <a:p>
            <a:pPr>
              <a:spcBef>
                <a:spcPts val="300"/>
              </a:spcBef>
            </a:pPr>
            <a:r>
              <a:rPr lang="en-US" altLang="en-US" sz="2200" dirty="0">
                <a:solidFill>
                  <a:schemeClr val="tx1">
                    <a:lumMod val="75000"/>
                    <a:lumOff val="25000"/>
                  </a:schemeClr>
                </a:solidFill>
              </a:rPr>
              <a:t>But, a hard </a:t>
            </a:r>
            <a:r>
              <a:rPr lang="en-US" altLang="en-US" sz="2200" i="1" dirty="0">
                <a:solidFill>
                  <a:schemeClr val="accent1"/>
                </a:solidFill>
              </a:rPr>
              <a:t>“driving rain”</a:t>
            </a:r>
            <a:r>
              <a:rPr lang="en-US" altLang="en-US" sz="2200" dirty="0">
                <a:solidFill>
                  <a:schemeClr val="accent1"/>
                </a:solidFill>
              </a:rPr>
              <a:t> </a:t>
            </a:r>
            <a:r>
              <a:rPr lang="en-US" altLang="en-US" sz="2200" dirty="0">
                <a:solidFill>
                  <a:schemeClr val="tx1">
                    <a:lumMod val="75000"/>
                    <a:lumOff val="25000"/>
                  </a:schemeClr>
                </a:solidFill>
              </a:rPr>
              <a:t>does more damage to the ground than good, much of the water running off, never watering the ground, disappointing all.</a:t>
            </a:r>
          </a:p>
          <a:p>
            <a:pPr>
              <a:spcBef>
                <a:spcPts val="300"/>
              </a:spcBef>
            </a:pPr>
            <a:r>
              <a:rPr lang="en-US" altLang="en-US" sz="2200" dirty="0">
                <a:solidFill>
                  <a:schemeClr val="tx1">
                    <a:lumMod val="75000"/>
                    <a:lumOff val="25000"/>
                  </a:schemeClr>
                </a:solidFill>
              </a:rPr>
              <a:t>Similarly, people expect the poor to be merciful to the poor – who could be more sympathetic?  When they fail, they likewise disappoint, dashing expectations and doing more harm than good (</a:t>
            </a:r>
            <a:r>
              <a:rPr lang="en-US" altLang="en-US" sz="2200" b="1" dirty="0">
                <a:solidFill>
                  <a:schemeClr val="accent1"/>
                </a:solidFill>
              </a:rPr>
              <a:t>Ezekiel 18:13-14</a:t>
            </a:r>
            <a:r>
              <a:rPr lang="en-US" altLang="en-US" sz="2200" dirty="0">
                <a:solidFill>
                  <a:schemeClr val="tx1">
                    <a:lumMod val="75000"/>
                    <a:lumOff val="25000"/>
                  </a:schemeClr>
                </a:solidFill>
              </a:rPr>
              <a:t>).</a:t>
            </a:r>
          </a:p>
          <a:p>
            <a:pPr marL="0" lvl="0" indent="0">
              <a:spcBef>
                <a:spcPts val="300"/>
              </a:spcBef>
              <a:buNone/>
            </a:pPr>
            <a:endParaRPr lang="en-US" sz="2200" dirty="0"/>
          </a:p>
          <a:p>
            <a:pPr>
              <a:spcBef>
                <a:spcPts val="300"/>
              </a:spcBef>
            </a:pP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3734570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fade">
                                      <p:cBhvr>
                                        <p:cTn id="25" dur="500"/>
                                        <p:tgtEl>
                                          <p:spTgt spid="921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fade">
                                      <p:cBhvr>
                                        <p:cTn id="30" dur="500"/>
                                        <p:tgtEl>
                                          <p:spTgt spid="921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242"/>
                                        </p:tgtEl>
                                        <p:attrNameLst>
                                          <p:attrName>style.visibility</p:attrName>
                                        </p:attrNameLst>
                                      </p:cBhvr>
                                      <p:to>
                                        <p:strVal val="visible"/>
                                      </p:to>
                                    </p:set>
                                    <p:animEffect transition="in" filter="fade">
                                      <p:cBhvr>
                                        <p:cTn id="35" dur="500"/>
                                        <p:tgtEl>
                                          <p:spTgt spid="10242"/>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9219">
                                            <p:txEl>
                                              <p:pRg st="6" end="6"/>
                                            </p:txEl>
                                          </p:spTgt>
                                        </p:tgtEl>
                                        <p:attrNameLst>
                                          <p:attrName>style.visibility</p:attrName>
                                        </p:attrNameLst>
                                      </p:cBhvr>
                                      <p:to>
                                        <p:strVal val="visible"/>
                                      </p:to>
                                    </p:set>
                                    <p:animEffect transition="in" filter="fade">
                                      <p:cBhvr>
                                        <p:cTn id="39"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Empty Promises</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i="1" dirty="0">
                <a:solidFill>
                  <a:schemeClr val="accent1"/>
                </a:solidFill>
              </a:rPr>
              <a:t>Whoever </a:t>
            </a:r>
            <a:r>
              <a:rPr lang="en-US" sz="2200" b="1" i="1" u="sng" dirty="0">
                <a:solidFill>
                  <a:schemeClr val="accent1"/>
                </a:solidFill>
              </a:rPr>
              <a:t>falsely boasts</a:t>
            </a:r>
            <a:r>
              <a:rPr lang="en-US" sz="2200" b="1" i="1" dirty="0">
                <a:solidFill>
                  <a:schemeClr val="accent1"/>
                </a:solidFill>
              </a:rPr>
              <a:t> of giving </a:t>
            </a:r>
            <a:r>
              <a:rPr lang="en-US" sz="2200" i="1" dirty="0">
                <a:solidFill>
                  <a:schemeClr val="accent1"/>
                </a:solidFill>
              </a:rPr>
              <a:t>Is like </a:t>
            </a:r>
            <a:r>
              <a:rPr lang="en-US" sz="2200" b="1" i="1" dirty="0">
                <a:solidFill>
                  <a:schemeClr val="accent1"/>
                </a:solidFill>
              </a:rPr>
              <a:t>clouds and wind </a:t>
            </a:r>
            <a:r>
              <a:rPr lang="en-US" sz="2200" b="1" i="1" u="sng" dirty="0">
                <a:solidFill>
                  <a:schemeClr val="accent1"/>
                </a:solidFill>
              </a:rPr>
              <a:t>without rain</a:t>
            </a:r>
            <a:r>
              <a:rPr lang="en-US" sz="2200" i="1" dirty="0">
                <a:solidFill>
                  <a:schemeClr val="accent1"/>
                </a:solidFill>
              </a:rPr>
              <a:t>. </a:t>
            </a:r>
            <a:r>
              <a:rPr lang="en-US" sz="2200" dirty="0"/>
              <a:t>(</a:t>
            </a:r>
            <a:r>
              <a:rPr lang="en-US" sz="2200" b="1" dirty="0">
                <a:solidFill>
                  <a:schemeClr val="accent1"/>
                </a:solidFill>
              </a:rPr>
              <a:t>25:14</a:t>
            </a:r>
            <a:r>
              <a:rPr lang="en-US" sz="2200" dirty="0"/>
              <a:t>)</a:t>
            </a:r>
          </a:p>
          <a:p>
            <a:pPr marL="346075" indent="-346075">
              <a:spcBef>
                <a:spcPts val="300"/>
              </a:spcBef>
              <a:buFont typeface="+mj-lt"/>
              <a:buAutoNum type="arabicPeriod" startAt="9"/>
            </a:pPr>
            <a:r>
              <a:rPr lang="en-US" sz="2200" dirty="0"/>
              <a:t>Why would someone boast of giving, and why would false boasters be like </a:t>
            </a:r>
            <a:r>
              <a:rPr lang="en-US" sz="2200" i="1" dirty="0">
                <a:solidFill>
                  <a:schemeClr val="accent1"/>
                </a:solidFill>
              </a:rPr>
              <a:t>“clouds and wind without rain”</a:t>
            </a:r>
            <a:r>
              <a:rPr lang="en-US" sz="2200" dirty="0"/>
              <a:t> (</a:t>
            </a:r>
            <a:r>
              <a:rPr lang="en-US" sz="2200" b="1" dirty="0">
                <a:solidFill>
                  <a:schemeClr val="accent1"/>
                </a:solidFill>
              </a:rPr>
              <a:t>25:14</a:t>
            </a:r>
            <a:r>
              <a:rPr lang="en-US" sz="2200" dirty="0"/>
              <a:t>)?</a:t>
            </a:r>
          </a:p>
          <a:p>
            <a:pPr>
              <a:spcBef>
                <a:spcPts val="300"/>
              </a:spcBef>
            </a:pPr>
            <a:r>
              <a:rPr lang="en-US" altLang="en-US" sz="2200" dirty="0">
                <a:solidFill>
                  <a:schemeClr val="tx1">
                    <a:lumMod val="75000"/>
                    <a:lumOff val="25000"/>
                  </a:schemeClr>
                </a:solidFill>
              </a:rPr>
              <a:t>Like the previous picture, clouds and wind produce the expectation of rain.</a:t>
            </a:r>
          </a:p>
          <a:p>
            <a:pPr>
              <a:spcBef>
                <a:spcPts val="300"/>
              </a:spcBef>
            </a:pPr>
            <a:r>
              <a:rPr lang="en-US" altLang="en-US" sz="2200" dirty="0">
                <a:solidFill>
                  <a:schemeClr val="tx1">
                    <a:lumMod val="75000"/>
                    <a:lumOff val="25000"/>
                  </a:schemeClr>
                </a:solidFill>
              </a:rPr>
              <a:t>Those who talk of how much they give or are willing to give, </a:t>
            </a:r>
            <a:r>
              <a:rPr lang="en-US" altLang="en-US" sz="2200" b="1" i="1" dirty="0">
                <a:solidFill>
                  <a:schemeClr val="tx1">
                    <a:lumMod val="75000"/>
                    <a:lumOff val="25000"/>
                  </a:schemeClr>
                </a:solidFill>
              </a:rPr>
              <a:t>similarly disappoint</a:t>
            </a:r>
            <a:r>
              <a:rPr lang="en-US" altLang="en-US" sz="2200" dirty="0">
                <a:solidFill>
                  <a:schemeClr val="tx1">
                    <a:lumMod val="75000"/>
                    <a:lumOff val="25000"/>
                  </a:schemeClr>
                </a:solidFill>
              </a:rPr>
              <a:t> when their boasting and promises </a:t>
            </a:r>
            <a:r>
              <a:rPr lang="en-US" altLang="en-US" sz="2200" b="1" i="1" dirty="0">
                <a:solidFill>
                  <a:schemeClr val="tx1">
                    <a:lumMod val="75000"/>
                    <a:lumOff val="25000"/>
                  </a:schemeClr>
                </a:solidFill>
              </a:rPr>
              <a:t>fail to materialize</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Why would someone boast? Remember Ananias and </a:t>
            </a:r>
            <a:r>
              <a:rPr lang="en-US" altLang="en-US" sz="2200" dirty="0" err="1">
                <a:solidFill>
                  <a:schemeClr val="tx1">
                    <a:lumMod val="75000"/>
                    <a:lumOff val="25000"/>
                  </a:schemeClr>
                </a:solidFill>
              </a:rPr>
              <a:t>Sapphira</a:t>
            </a:r>
            <a:r>
              <a:rPr lang="en-US" altLang="en-US" sz="2200" dirty="0">
                <a:solidFill>
                  <a:schemeClr val="tx1">
                    <a:lumMod val="75000"/>
                    <a:lumOff val="25000"/>
                  </a:schemeClr>
                </a:solidFill>
              </a:rPr>
              <a:t> (</a:t>
            </a:r>
            <a:r>
              <a:rPr lang="en-US" altLang="en-US" sz="2200" b="1" dirty="0">
                <a:solidFill>
                  <a:schemeClr val="accent1"/>
                </a:solidFill>
              </a:rPr>
              <a:t>Acts 5:1-11</a:t>
            </a:r>
            <a:r>
              <a:rPr lang="en-US" altLang="en-US" sz="2200" dirty="0">
                <a:solidFill>
                  <a:schemeClr val="tx1">
                    <a:lumMod val="75000"/>
                    <a:lumOff val="25000"/>
                  </a:schemeClr>
                </a:solidFill>
              </a:rPr>
              <a:t>).</a:t>
            </a:r>
          </a:p>
          <a:p>
            <a:pPr marL="0" lvl="0" indent="0">
              <a:spcBef>
                <a:spcPts val="300"/>
              </a:spcBef>
              <a:buNone/>
            </a:pPr>
            <a:endParaRPr lang="en-US" sz="2200" dirty="0"/>
          </a:p>
          <a:p>
            <a:pPr>
              <a:spcBef>
                <a:spcPts val="300"/>
              </a:spcBef>
            </a:pP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1734030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fade">
                                      <p:cBhvr>
                                        <p:cTn id="22" dur="500"/>
                                        <p:tgtEl>
                                          <p:spTgt spid="1024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Finding Wisdom</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a:pPr>
            <a:r>
              <a:rPr lang="en-US" sz="2200" dirty="0"/>
              <a:t>Summarize what is required to find wisdom?  Why would this be expanded to fill 9 verses?</a:t>
            </a:r>
          </a:p>
          <a:p>
            <a:pPr marL="0" lvl="0" indent="0">
              <a:spcBef>
                <a:spcPts val="0"/>
              </a:spcBef>
              <a:buNone/>
            </a:pPr>
            <a:r>
              <a:rPr lang="en-US" sz="2200" i="1" dirty="0">
                <a:solidFill>
                  <a:schemeClr val="accent1"/>
                </a:solidFill>
              </a:rPr>
              <a:t>My son, </a:t>
            </a:r>
            <a:r>
              <a:rPr lang="en-US" sz="2200" b="1" i="1" u="sng" dirty="0">
                <a:solidFill>
                  <a:schemeClr val="accent1"/>
                </a:solidFill>
              </a:rPr>
              <a:t>if</a:t>
            </a:r>
            <a:r>
              <a:rPr lang="en-US" sz="2200" b="1" i="1" dirty="0">
                <a:solidFill>
                  <a:schemeClr val="accent1"/>
                </a:solidFill>
              </a:rPr>
              <a:t> you </a:t>
            </a:r>
            <a:r>
              <a:rPr lang="en-US" sz="2200" b="1" i="1" u="sng" dirty="0">
                <a:solidFill>
                  <a:schemeClr val="accent1"/>
                </a:solidFill>
              </a:rPr>
              <a:t>receive</a:t>
            </a:r>
            <a:r>
              <a:rPr lang="en-US" sz="2200" b="1" i="1" dirty="0">
                <a:solidFill>
                  <a:schemeClr val="accent1"/>
                </a:solidFill>
              </a:rPr>
              <a:t> my words</a:t>
            </a:r>
            <a:r>
              <a:rPr lang="en-US" sz="2200" i="1" dirty="0">
                <a:solidFill>
                  <a:schemeClr val="accent1"/>
                </a:solidFill>
              </a:rPr>
              <a:t>, And </a:t>
            </a:r>
            <a:r>
              <a:rPr lang="en-US" sz="2200" b="1" i="1" u="sng" dirty="0">
                <a:solidFill>
                  <a:schemeClr val="accent1"/>
                </a:solidFill>
              </a:rPr>
              <a:t>treasure</a:t>
            </a:r>
            <a:r>
              <a:rPr lang="en-US" sz="2200" b="1" i="1" dirty="0">
                <a:solidFill>
                  <a:schemeClr val="accent1"/>
                </a:solidFill>
              </a:rPr>
              <a:t> my commands </a:t>
            </a:r>
            <a:r>
              <a:rPr lang="en-US" sz="2200" b="1" i="1" u="sng" dirty="0">
                <a:solidFill>
                  <a:schemeClr val="accent1"/>
                </a:solidFill>
              </a:rPr>
              <a:t>within</a:t>
            </a:r>
            <a:r>
              <a:rPr lang="en-US" sz="2200" b="1" i="1" dirty="0">
                <a:solidFill>
                  <a:schemeClr val="accent1"/>
                </a:solidFill>
              </a:rPr>
              <a:t> you, </a:t>
            </a:r>
            <a:r>
              <a:rPr lang="en-US" sz="2200" b="1" i="1" u="sng" dirty="0">
                <a:solidFill>
                  <a:schemeClr val="accent1"/>
                </a:solidFill>
              </a:rPr>
              <a:t>So that you incline</a:t>
            </a:r>
            <a:r>
              <a:rPr lang="en-US" sz="2200" b="1" i="1" dirty="0">
                <a:solidFill>
                  <a:schemeClr val="accent1"/>
                </a:solidFill>
              </a:rPr>
              <a:t> your ear</a:t>
            </a:r>
            <a:r>
              <a:rPr lang="en-US" sz="2200" i="1" dirty="0">
                <a:solidFill>
                  <a:schemeClr val="accent1"/>
                </a:solidFill>
              </a:rPr>
              <a:t> to wisdom, And </a:t>
            </a:r>
            <a:r>
              <a:rPr lang="en-US" sz="2200" b="1" i="1" u="sng" dirty="0">
                <a:solidFill>
                  <a:schemeClr val="accent1"/>
                </a:solidFill>
              </a:rPr>
              <a:t>apply</a:t>
            </a:r>
            <a:r>
              <a:rPr lang="en-US" sz="2200" b="1" i="1" dirty="0">
                <a:solidFill>
                  <a:schemeClr val="accent1"/>
                </a:solidFill>
              </a:rPr>
              <a:t> your heart </a:t>
            </a:r>
            <a:r>
              <a:rPr lang="en-US" sz="2200" i="1" dirty="0">
                <a:solidFill>
                  <a:schemeClr val="accent1"/>
                </a:solidFill>
              </a:rPr>
              <a:t>to understanding; Yes, </a:t>
            </a:r>
            <a:r>
              <a:rPr lang="en-US" sz="2200" b="1" i="1" u="sng" dirty="0">
                <a:solidFill>
                  <a:schemeClr val="accent1"/>
                </a:solidFill>
              </a:rPr>
              <a:t>if</a:t>
            </a:r>
            <a:r>
              <a:rPr lang="en-US" sz="2200" b="1" i="1" dirty="0">
                <a:solidFill>
                  <a:schemeClr val="accent1"/>
                </a:solidFill>
              </a:rPr>
              <a:t> you </a:t>
            </a:r>
            <a:r>
              <a:rPr lang="en-US" sz="2200" b="1" i="1" u="sng" dirty="0">
                <a:solidFill>
                  <a:schemeClr val="accent1"/>
                </a:solidFill>
              </a:rPr>
              <a:t>cry out for</a:t>
            </a:r>
            <a:r>
              <a:rPr lang="en-US" sz="2200" b="1" i="1" dirty="0">
                <a:solidFill>
                  <a:schemeClr val="accent1"/>
                </a:solidFill>
              </a:rPr>
              <a:t> discernment</a:t>
            </a:r>
            <a:r>
              <a:rPr lang="en-US" sz="2200" i="1" dirty="0">
                <a:solidFill>
                  <a:schemeClr val="accent1"/>
                </a:solidFill>
              </a:rPr>
              <a:t>, And </a:t>
            </a:r>
            <a:r>
              <a:rPr lang="en-US" sz="2200" b="1" i="1" u="sng" dirty="0">
                <a:solidFill>
                  <a:schemeClr val="accent1"/>
                </a:solidFill>
              </a:rPr>
              <a:t>lift up your voice</a:t>
            </a:r>
            <a:r>
              <a:rPr lang="en-US" sz="2200" b="1" i="1" dirty="0">
                <a:solidFill>
                  <a:schemeClr val="accent1"/>
                </a:solidFill>
              </a:rPr>
              <a:t> for understanding</a:t>
            </a:r>
            <a:r>
              <a:rPr lang="en-US" sz="2200" i="1" dirty="0">
                <a:solidFill>
                  <a:schemeClr val="accent1"/>
                </a:solidFill>
              </a:rPr>
              <a:t>, </a:t>
            </a:r>
            <a:r>
              <a:rPr lang="en-US" sz="2200" b="1" i="1" u="sng" dirty="0">
                <a:solidFill>
                  <a:schemeClr val="accent1"/>
                </a:solidFill>
              </a:rPr>
              <a:t>If you seek her as silver</a:t>
            </a:r>
            <a:r>
              <a:rPr lang="en-US" sz="2200" i="1" dirty="0">
                <a:solidFill>
                  <a:schemeClr val="accent1"/>
                </a:solidFill>
              </a:rPr>
              <a:t>, And </a:t>
            </a:r>
            <a:r>
              <a:rPr lang="en-US" sz="2200" b="1" i="1" u="sng" dirty="0">
                <a:solidFill>
                  <a:schemeClr val="accent1"/>
                </a:solidFill>
              </a:rPr>
              <a:t>search for her as for hidden treasures</a:t>
            </a:r>
            <a:r>
              <a:rPr lang="en-US" sz="2200" i="1" dirty="0">
                <a:solidFill>
                  <a:schemeClr val="accent1"/>
                </a:solidFill>
              </a:rPr>
              <a:t>; </a:t>
            </a:r>
            <a:r>
              <a:rPr lang="en-US" sz="2200" dirty="0"/>
              <a:t>(</a:t>
            </a:r>
            <a:r>
              <a:rPr lang="en-US" sz="2200" b="1" dirty="0">
                <a:solidFill>
                  <a:schemeClr val="accent1"/>
                </a:solidFill>
              </a:rPr>
              <a:t>2:1-4</a:t>
            </a:r>
            <a:r>
              <a:rPr lang="en-US" sz="2200" dirty="0"/>
              <a:t>)</a:t>
            </a:r>
          </a:p>
          <a:p>
            <a:pPr>
              <a:spcBef>
                <a:spcPts val="0"/>
              </a:spcBef>
            </a:pPr>
            <a:r>
              <a:rPr lang="en-US" altLang="en-US" sz="2200" dirty="0"/>
              <a:t>Must </a:t>
            </a:r>
            <a:r>
              <a:rPr lang="en-US" altLang="en-US" sz="2200" b="1" i="1" dirty="0"/>
              <a:t>diligently</a:t>
            </a:r>
            <a:r>
              <a:rPr lang="en-US" altLang="en-US" sz="2200" dirty="0"/>
              <a:t> seek for wisdom, more than earth’s greatest treasures!</a:t>
            </a:r>
          </a:p>
          <a:p>
            <a:pPr>
              <a:spcBef>
                <a:spcPts val="0"/>
              </a:spcBef>
            </a:pPr>
            <a:r>
              <a:rPr lang="en-US" altLang="en-US" sz="2200" dirty="0"/>
              <a:t>Expanded for </a:t>
            </a:r>
            <a:r>
              <a:rPr lang="en-US" altLang="en-US" sz="2200" b="1" i="1" u="sng" dirty="0"/>
              <a:t>emphasis</a:t>
            </a:r>
            <a:r>
              <a:rPr lang="en-US" altLang="en-US" sz="2200" dirty="0"/>
              <a:t> – it is </a:t>
            </a:r>
            <a:r>
              <a:rPr lang="en-US" altLang="en-US" sz="2200" b="1" i="1" dirty="0"/>
              <a:t>very, very, very</a:t>
            </a:r>
            <a:r>
              <a:rPr lang="en-US" altLang="en-US" sz="2200" dirty="0"/>
              <a:t> important to seek for it </a:t>
            </a:r>
            <a:r>
              <a:rPr lang="en-US" altLang="en-US" sz="2200" b="1" i="1" dirty="0"/>
              <a:t>very, very, very diligently</a:t>
            </a:r>
            <a:r>
              <a:rPr lang="en-US" altLang="en-US" sz="2200" dirty="0"/>
              <a:t>!  </a:t>
            </a:r>
            <a:r>
              <a:rPr lang="en-US" altLang="en-US" sz="2200" dirty="0">
                <a:sym typeface="Wingdings" panose="05000000000000000000" pitchFamily="2" charset="2"/>
              </a:rPr>
              <a:t> … Maybe easily forgotten, distracted, or lost?</a:t>
            </a:r>
            <a:endParaRPr lang="en-US" altLang="en-US" sz="2200" dirty="0"/>
          </a:p>
          <a:p>
            <a:pPr>
              <a:spcBef>
                <a:spcPts val="0"/>
              </a:spcBef>
            </a:pPr>
            <a:r>
              <a:rPr lang="en-US" altLang="en-US" sz="2200" dirty="0"/>
              <a:t>How does one </a:t>
            </a:r>
            <a:r>
              <a:rPr lang="en-US" altLang="en-US" sz="2200" i="1" dirty="0">
                <a:solidFill>
                  <a:schemeClr val="accent1"/>
                </a:solidFill>
              </a:rPr>
              <a:t>“cry out for discernment”</a:t>
            </a:r>
            <a:r>
              <a:rPr lang="en-US" altLang="en-US" sz="2200" dirty="0"/>
              <a:t> and </a:t>
            </a:r>
            <a:r>
              <a:rPr lang="en-US" altLang="en-US" sz="2200" i="1" dirty="0">
                <a:solidFill>
                  <a:schemeClr val="accent1"/>
                </a:solidFill>
              </a:rPr>
              <a:t>“lift up your voice for understanding”</a:t>
            </a:r>
            <a:r>
              <a:rPr lang="en-US" altLang="en-US" sz="2200" dirty="0"/>
              <a:t>? … More on this next question …</a:t>
            </a:r>
          </a:p>
        </p:txBody>
      </p:sp>
    </p:spTree>
    <p:extLst>
      <p:ext uri="{BB962C8B-B14F-4D97-AF65-F5344CB8AC3E}">
        <p14:creationId xmlns:p14="http://schemas.microsoft.com/office/powerpoint/2010/main" val="782972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Industriousness and Finances</a:t>
            </a:r>
          </a:p>
        </p:txBody>
      </p:sp>
      <p:sp>
        <p:nvSpPr>
          <p:cNvPr id="5" name="Text Placeholder 4"/>
          <p:cNvSpPr>
            <a:spLocks noGrp="1"/>
          </p:cNvSpPr>
          <p:nvPr>
            <p:ph type="body" idx="1"/>
          </p:nvPr>
        </p:nvSpPr>
        <p:spPr>
          <a:xfrm>
            <a:off x="762000" y="4324350"/>
            <a:ext cx="7543800" cy="819150"/>
          </a:xfrm>
        </p:spPr>
        <p:txBody>
          <a:bodyPr>
            <a:noAutofit/>
          </a:bodyPr>
          <a:lstStyle/>
          <a:p>
            <a:pPr marL="628650" indent="-628650"/>
            <a:r>
              <a:rPr lang="en-US" sz="1200" b="1" i="1" dirty="0"/>
              <a:t>Verses:</a:t>
            </a:r>
            <a:r>
              <a:rPr lang="en-US" sz="1200" b="1" dirty="0"/>
              <a:t>	10:4-5, 15-16, 26; 11:15, 28; 12:9, 11, 24, 27; 13:4, 8, 11; 14:4, 23; 15:19, 27; 16:26; 17:2, 18; 18:9, 19:15, 24; 20:4, 13, 16-17; 21:5, 17, 20, 25; 22:2, 7, 13, 26-27, 29; 23:1-8; 24:27, 30-34; 26:13-16; 27:13, 18, 23-27; 28:11, 19-20, 22; 29:21; 30:24-28</a:t>
            </a:r>
            <a:endParaRPr lang="en-US" sz="1200" b="1" i="1" dirty="0"/>
          </a:p>
        </p:txBody>
      </p:sp>
    </p:spTree>
    <p:extLst>
      <p:ext uri="{BB962C8B-B14F-4D97-AF65-F5344CB8AC3E}">
        <p14:creationId xmlns:p14="http://schemas.microsoft.com/office/powerpoint/2010/main" val="1556542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Positive Value of Wealth</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a:pPr>
            <a:r>
              <a:rPr lang="en-US" sz="2200" dirty="0"/>
              <a:t>Although vastly inferior to wisdom, humility, love, and other virtues, how does wealth help a person (</a:t>
            </a:r>
            <a:r>
              <a:rPr lang="en-US" sz="2200" b="1" dirty="0">
                <a:solidFill>
                  <a:schemeClr val="accent1"/>
                </a:solidFill>
              </a:rPr>
              <a:t>10:15; 12:9; 13:8; 22:7</a:t>
            </a:r>
            <a:r>
              <a:rPr lang="en-US" sz="2200" dirty="0"/>
              <a:t>)?</a:t>
            </a:r>
          </a:p>
          <a:p>
            <a:pPr marL="0" lvl="0" indent="0">
              <a:spcBef>
                <a:spcPts val="300"/>
              </a:spcBef>
              <a:buNone/>
            </a:pPr>
            <a:r>
              <a:rPr lang="en-US" sz="2200" i="1" dirty="0">
                <a:solidFill>
                  <a:schemeClr val="accent1"/>
                </a:solidFill>
              </a:rPr>
              <a:t>The rich man’s </a:t>
            </a:r>
            <a:r>
              <a:rPr lang="en-US" sz="2200" b="1" i="1" dirty="0">
                <a:solidFill>
                  <a:schemeClr val="accent1"/>
                </a:solidFill>
              </a:rPr>
              <a:t>wealth is his </a:t>
            </a:r>
            <a:r>
              <a:rPr lang="en-US" sz="2200" b="1" i="1" u="sng" dirty="0">
                <a:solidFill>
                  <a:schemeClr val="accent1"/>
                </a:solidFill>
              </a:rPr>
              <a:t>strong city</a:t>
            </a:r>
            <a:r>
              <a:rPr lang="en-US" sz="2200" i="1" dirty="0">
                <a:solidFill>
                  <a:schemeClr val="accent1"/>
                </a:solidFill>
              </a:rPr>
              <a:t>; The destruction of the </a:t>
            </a:r>
            <a:r>
              <a:rPr lang="en-US" sz="2200" b="1" i="1" dirty="0">
                <a:solidFill>
                  <a:schemeClr val="accent1"/>
                </a:solidFill>
              </a:rPr>
              <a:t>poor is </a:t>
            </a:r>
            <a:r>
              <a:rPr lang="en-US" sz="2200" b="1" i="1" u="sng" dirty="0">
                <a:solidFill>
                  <a:schemeClr val="accent1"/>
                </a:solidFill>
              </a:rPr>
              <a:t>their poverty</a:t>
            </a:r>
            <a:r>
              <a:rPr lang="en-US" sz="2200" i="1" dirty="0">
                <a:solidFill>
                  <a:schemeClr val="accent1"/>
                </a:solidFill>
              </a:rPr>
              <a:t>. </a:t>
            </a:r>
            <a:r>
              <a:rPr lang="en-US" sz="2200" dirty="0"/>
              <a:t>(</a:t>
            </a:r>
            <a:r>
              <a:rPr lang="en-US" sz="2200" b="1" dirty="0">
                <a:solidFill>
                  <a:schemeClr val="accent1"/>
                </a:solidFill>
              </a:rPr>
              <a:t>10:15</a:t>
            </a:r>
            <a:r>
              <a:rPr lang="en-US" sz="2200" dirty="0"/>
              <a:t>)</a:t>
            </a:r>
          </a:p>
          <a:p>
            <a:pPr marL="0" indent="0">
              <a:spcBef>
                <a:spcPts val="300"/>
              </a:spcBef>
              <a:buNone/>
            </a:pPr>
            <a:r>
              <a:rPr lang="en-US" sz="2200" i="1" dirty="0">
                <a:solidFill>
                  <a:schemeClr val="accent1"/>
                </a:solidFill>
              </a:rPr>
              <a:t>The ransom of a man’s life is </a:t>
            </a:r>
            <a:r>
              <a:rPr lang="en-US" sz="2200" b="1" i="1" dirty="0">
                <a:solidFill>
                  <a:schemeClr val="accent1"/>
                </a:solidFill>
              </a:rPr>
              <a:t>his riches</a:t>
            </a:r>
            <a:r>
              <a:rPr lang="en-US" sz="2200" i="1" dirty="0">
                <a:solidFill>
                  <a:schemeClr val="accent1"/>
                </a:solidFill>
              </a:rPr>
              <a:t>, But the poor </a:t>
            </a:r>
            <a:r>
              <a:rPr lang="en-US" sz="2200" b="1" i="1" dirty="0">
                <a:solidFill>
                  <a:schemeClr val="accent1"/>
                </a:solidFill>
              </a:rPr>
              <a:t>does not hear rebuke</a:t>
            </a:r>
            <a:r>
              <a:rPr lang="en-US" sz="2200" i="1" dirty="0">
                <a:solidFill>
                  <a:schemeClr val="accent1"/>
                </a:solidFill>
              </a:rPr>
              <a:t>. </a:t>
            </a:r>
            <a:r>
              <a:rPr lang="en-US" sz="2200" dirty="0"/>
              <a:t>(</a:t>
            </a:r>
            <a:r>
              <a:rPr lang="en-US" sz="2200" b="1" dirty="0">
                <a:solidFill>
                  <a:schemeClr val="accent1"/>
                </a:solidFill>
              </a:rPr>
              <a:t>13:8</a:t>
            </a:r>
            <a:r>
              <a:rPr lang="en-US" sz="2200" dirty="0"/>
              <a:t>)</a:t>
            </a:r>
          </a:p>
          <a:p>
            <a:pPr>
              <a:spcBef>
                <a:spcPts val="300"/>
              </a:spcBef>
            </a:pPr>
            <a:r>
              <a:rPr lang="en-US" altLang="en-US" sz="2200" dirty="0">
                <a:solidFill>
                  <a:schemeClr val="tx1">
                    <a:lumMod val="75000"/>
                    <a:lumOff val="25000"/>
                  </a:schemeClr>
                </a:solidFill>
              </a:rPr>
              <a:t>Wealth provides a shield, defense from many of </a:t>
            </a:r>
            <a:r>
              <a:rPr lang="en-US" altLang="en-US" sz="2200" b="1" i="1" dirty="0">
                <a:solidFill>
                  <a:schemeClr val="tx1">
                    <a:lumMod val="75000"/>
                    <a:lumOff val="25000"/>
                  </a:schemeClr>
                </a:solidFill>
              </a:rPr>
              <a:t>this</a:t>
            </a:r>
            <a:r>
              <a:rPr lang="en-US" altLang="en-US" sz="2200" dirty="0">
                <a:solidFill>
                  <a:schemeClr val="tx1">
                    <a:lumMod val="75000"/>
                    <a:lumOff val="25000"/>
                  </a:schemeClr>
                </a:solidFill>
              </a:rPr>
              <a:t> life’s thorny problems – even kidnapping, whereas the poor have no such defense.</a:t>
            </a:r>
          </a:p>
          <a:p>
            <a:pPr marL="0" indent="0">
              <a:spcBef>
                <a:spcPts val="300"/>
              </a:spcBef>
              <a:buNone/>
            </a:pPr>
            <a:r>
              <a:rPr lang="en-US" sz="2200" i="1" dirty="0">
                <a:solidFill>
                  <a:schemeClr val="accent1"/>
                </a:solidFill>
              </a:rPr>
              <a:t>The </a:t>
            </a:r>
            <a:r>
              <a:rPr lang="en-US" sz="2200" b="1" i="1" dirty="0">
                <a:solidFill>
                  <a:schemeClr val="accent1"/>
                </a:solidFill>
              </a:rPr>
              <a:t>rich </a:t>
            </a:r>
            <a:r>
              <a:rPr lang="en-US" sz="2200" b="1" i="1" u="sng" dirty="0">
                <a:solidFill>
                  <a:schemeClr val="accent1"/>
                </a:solidFill>
              </a:rPr>
              <a:t>rules over</a:t>
            </a:r>
            <a:r>
              <a:rPr lang="en-US" sz="2200" b="1" i="1" dirty="0">
                <a:solidFill>
                  <a:schemeClr val="accent1"/>
                </a:solidFill>
              </a:rPr>
              <a:t> the poor</a:t>
            </a:r>
            <a:r>
              <a:rPr lang="en-US" sz="2200" i="1" dirty="0">
                <a:solidFill>
                  <a:schemeClr val="accent1"/>
                </a:solidFill>
              </a:rPr>
              <a:t>, And the </a:t>
            </a:r>
            <a:r>
              <a:rPr lang="en-US" sz="2200" b="1" i="1" dirty="0">
                <a:solidFill>
                  <a:schemeClr val="accent1"/>
                </a:solidFill>
              </a:rPr>
              <a:t>borrower is </a:t>
            </a:r>
            <a:r>
              <a:rPr lang="en-US" sz="2200" b="1" i="1" u="sng" dirty="0">
                <a:solidFill>
                  <a:schemeClr val="accent1"/>
                </a:solidFill>
              </a:rPr>
              <a:t>servant to the lender</a:t>
            </a:r>
            <a:r>
              <a:rPr lang="en-US" sz="2200" i="1" dirty="0">
                <a:solidFill>
                  <a:schemeClr val="accent1"/>
                </a:solidFill>
              </a:rPr>
              <a:t>. </a:t>
            </a:r>
            <a:r>
              <a:rPr lang="en-US" sz="2200" dirty="0"/>
              <a:t>(</a:t>
            </a:r>
            <a:r>
              <a:rPr lang="en-US" sz="2200" b="1" dirty="0">
                <a:solidFill>
                  <a:schemeClr val="accent1"/>
                </a:solidFill>
              </a:rPr>
              <a:t>22:7</a:t>
            </a:r>
            <a:r>
              <a:rPr lang="en-US" sz="2200" dirty="0"/>
              <a:t>)</a:t>
            </a:r>
          </a:p>
          <a:p>
            <a:pPr>
              <a:spcBef>
                <a:spcPts val="300"/>
              </a:spcBef>
            </a:pPr>
            <a:r>
              <a:rPr lang="en-US" altLang="en-US" sz="2200" dirty="0">
                <a:solidFill>
                  <a:schemeClr val="tx1">
                    <a:lumMod val="75000"/>
                    <a:lumOff val="25000"/>
                  </a:schemeClr>
                </a:solidFill>
              </a:rPr>
              <a:t>Any poverty – especially self-induced through too much debt and loans – makes us a slave to our creditors, lenders, surrendering our free-will to them.</a:t>
            </a:r>
          </a:p>
        </p:txBody>
      </p:sp>
    </p:spTree>
    <p:extLst>
      <p:ext uri="{BB962C8B-B14F-4D97-AF65-F5344CB8AC3E}">
        <p14:creationId xmlns:p14="http://schemas.microsoft.com/office/powerpoint/2010/main" val="2843523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Positive Value of Wealth</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a:pPr>
            <a:r>
              <a:rPr lang="en-US" sz="2200" dirty="0"/>
              <a:t>Although vastly inferior to wisdom, humility, love, and other virtues, how does wealth help a person (</a:t>
            </a:r>
            <a:r>
              <a:rPr lang="en-US" sz="2200" b="1" dirty="0">
                <a:solidFill>
                  <a:schemeClr val="accent1"/>
                </a:solidFill>
              </a:rPr>
              <a:t>10:15; 12:9; 13:8; 22:7</a:t>
            </a:r>
            <a:r>
              <a:rPr lang="en-US" sz="2200" dirty="0"/>
              <a:t>)?</a:t>
            </a:r>
          </a:p>
          <a:p>
            <a:pPr marL="0" indent="0">
              <a:spcBef>
                <a:spcPts val="300"/>
              </a:spcBef>
              <a:buNone/>
            </a:pPr>
            <a:r>
              <a:rPr lang="en-US" sz="2200" b="1" i="1" u="sng" dirty="0">
                <a:solidFill>
                  <a:schemeClr val="accent1"/>
                </a:solidFill>
              </a:rPr>
              <a:t>Better</a:t>
            </a:r>
            <a:r>
              <a:rPr lang="en-US" sz="2200" i="1" dirty="0">
                <a:solidFill>
                  <a:schemeClr val="accent1"/>
                </a:solidFill>
              </a:rPr>
              <a:t> is the </a:t>
            </a:r>
            <a:r>
              <a:rPr lang="en-US" sz="2200" b="1" i="1" dirty="0">
                <a:solidFill>
                  <a:schemeClr val="accent1"/>
                </a:solidFill>
              </a:rPr>
              <a:t>one who is slighted </a:t>
            </a:r>
            <a:r>
              <a:rPr lang="en-US" sz="2200" b="1" i="1" u="sng" dirty="0">
                <a:solidFill>
                  <a:schemeClr val="accent1"/>
                </a:solidFill>
              </a:rPr>
              <a:t>but has a servant</a:t>
            </a:r>
            <a:r>
              <a:rPr lang="en-US" sz="2200" i="1" dirty="0">
                <a:solidFill>
                  <a:schemeClr val="accent1"/>
                </a:solidFill>
              </a:rPr>
              <a:t>, Than </a:t>
            </a:r>
            <a:r>
              <a:rPr lang="en-US" sz="2200" b="1" i="1" dirty="0">
                <a:solidFill>
                  <a:schemeClr val="accent1"/>
                </a:solidFill>
              </a:rPr>
              <a:t>he who honors himself </a:t>
            </a:r>
            <a:r>
              <a:rPr lang="en-US" sz="2200" b="1" i="1" u="sng" dirty="0">
                <a:solidFill>
                  <a:schemeClr val="accent1"/>
                </a:solidFill>
              </a:rPr>
              <a:t>but lacks bread</a:t>
            </a:r>
            <a:r>
              <a:rPr lang="en-US" sz="2200" i="1" dirty="0">
                <a:solidFill>
                  <a:schemeClr val="accent1"/>
                </a:solidFill>
              </a:rPr>
              <a:t>. </a:t>
            </a:r>
            <a:r>
              <a:rPr lang="en-US" sz="2200" dirty="0"/>
              <a:t>(</a:t>
            </a:r>
            <a:r>
              <a:rPr lang="en-US" sz="2200" b="1" dirty="0">
                <a:solidFill>
                  <a:schemeClr val="accent1"/>
                </a:solidFill>
              </a:rPr>
              <a:t>12:9</a:t>
            </a:r>
            <a:r>
              <a:rPr lang="en-US" sz="2200" dirty="0"/>
              <a:t>)</a:t>
            </a:r>
          </a:p>
          <a:p>
            <a:pPr>
              <a:spcBef>
                <a:spcPts val="300"/>
              </a:spcBef>
            </a:pPr>
            <a:r>
              <a:rPr lang="en-US" altLang="en-US" sz="2200" dirty="0">
                <a:solidFill>
                  <a:schemeClr val="tx1">
                    <a:lumMod val="75000"/>
                    <a:lumOff val="25000"/>
                  </a:schemeClr>
                </a:solidFill>
              </a:rPr>
              <a:t>Not only shows the </a:t>
            </a:r>
            <a:r>
              <a:rPr lang="en-US" altLang="en-US" sz="2200" b="1" i="1" dirty="0">
                <a:solidFill>
                  <a:schemeClr val="tx1">
                    <a:lumMod val="75000"/>
                    <a:lumOff val="25000"/>
                  </a:schemeClr>
                </a:solidFill>
              </a:rPr>
              <a:t>emptiness of self-exaltation</a:t>
            </a:r>
            <a:r>
              <a:rPr lang="en-US" altLang="en-US" sz="2200" dirty="0">
                <a:solidFill>
                  <a:schemeClr val="tx1">
                    <a:lumMod val="75000"/>
                    <a:lumOff val="25000"/>
                  </a:schemeClr>
                </a:solidFill>
              </a:rPr>
              <a:t>, it also demonstrates the surpassing value of wealth over insults, easier to swallow when wealthy.  </a:t>
            </a:r>
            <a:r>
              <a:rPr lang="en-US" altLang="en-US" sz="2200" dirty="0">
                <a:solidFill>
                  <a:schemeClr val="tx1">
                    <a:lumMod val="75000"/>
                    <a:lumOff val="25000"/>
                  </a:schemeClr>
                </a:solidFill>
                <a:sym typeface="Wingdings" panose="05000000000000000000" pitchFamily="2" charset="2"/>
              </a:rPr>
              <a:t></a:t>
            </a:r>
            <a:endParaRPr lang="en-US" altLang="en-US" sz="2200" dirty="0">
              <a:solidFill>
                <a:schemeClr val="tx1">
                  <a:lumMod val="75000"/>
                  <a:lumOff val="25000"/>
                </a:schemeClr>
              </a:solidFill>
            </a:endParaRPr>
          </a:p>
          <a:p>
            <a:pPr>
              <a:spcBef>
                <a:spcPts val="300"/>
              </a:spcBef>
            </a:pPr>
            <a:r>
              <a:rPr lang="pt-BR" sz="2200" dirty="0"/>
              <a:t>For all of its value as a shield and definese, must remeber greater value:</a:t>
            </a:r>
          </a:p>
          <a:p>
            <a:pPr marL="0" indent="0">
              <a:spcBef>
                <a:spcPts val="300"/>
              </a:spcBef>
              <a:buNone/>
            </a:pPr>
            <a:r>
              <a:rPr lang="en-US" sz="2200" i="1" dirty="0">
                <a:solidFill>
                  <a:schemeClr val="accent1"/>
                </a:solidFill>
              </a:rPr>
              <a:t>For wisdom is a defense </a:t>
            </a:r>
            <a:r>
              <a:rPr lang="en-US" sz="2200" b="1" i="1" dirty="0">
                <a:solidFill>
                  <a:schemeClr val="accent1"/>
                </a:solidFill>
              </a:rPr>
              <a:t>as money is a defense</a:t>
            </a:r>
            <a:r>
              <a:rPr lang="en-US" sz="2200" i="1" dirty="0">
                <a:solidFill>
                  <a:schemeClr val="accent1"/>
                </a:solidFill>
              </a:rPr>
              <a:t>, But </a:t>
            </a:r>
            <a:r>
              <a:rPr lang="en-US" sz="2200" b="1" i="1" dirty="0">
                <a:solidFill>
                  <a:schemeClr val="accent1"/>
                </a:solidFill>
              </a:rPr>
              <a:t>the </a:t>
            </a:r>
            <a:r>
              <a:rPr lang="en-US" sz="2200" b="1" i="1" u="sng" dirty="0">
                <a:solidFill>
                  <a:schemeClr val="accent1"/>
                </a:solidFill>
              </a:rPr>
              <a:t>excellence</a:t>
            </a:r>
            <a:r>
              <a:rPr lang="en-US" sz="2200" b="1" i="1" dirty="0">
                <a:solidFill>
                  <a:schemeClr val="accent1"/>
                </a:solidFill>
              </a:rPr>
              <a:t> of knowledge is that wisdom </a:t>
            </a:r>
            <a:r>
              <a:rPr lang="en-US" sz="2200" b="1" i="1" u="sng" dirty="0">
                <a:solidFill>
                  <a:schemeClr val="accent1"/>
                </a:solidFill>
              </a:rPr>
              <a:t>gives life</a:t>
            </a:r>
            <a:r>
              <a:rPr lang="en-US" sz="2200" i="1" dirty="0">
                <a:solidFill>
                  <a:schemeClr val="accent1"/>
                </a:solidFill>
              </a:rPr>
              <a:t> to those who have it. </a:t>
            </a:r>
            <a:r>
              <a:rPr lang="en-US" sz="2200" dirty="0"/>
              <a:t>(</a:t>
            </a:r>
            <a:r>
              <a:rPr lang="en-US" sz="2200" b="1" dirty="0">
                <a:solidFill>
                  <a:schemeClr val="accent1"/>
                </a:solidFill>
              </a:rPr>
              <a:t>Ecclesiastes 7:12</a:t>
            </a:r>
            <a:r>
              <a:rPr lang="en-US" sz="2200" dirty="0"/>
              <a:t>)</a:t>
            </a:r>
          </a:p>
          <a:p>
            <a:pPr>
              <a:spcBef>
                <a:spcPts val="300"/>
              </a:spcBef>
            </a:pPr>
            <a:r>
              <a:rPr lang="en-US" altLang="en-US" sz="2200" dirty="0">
                <a:solidFill>
                  <a:schemeClr val="tx1">
                    <a:lumMod val="75000"/>
                    <a:lumOff val="25000"/>
                  </a:schemeClr>
                </a:solidFill>
              </a:rPr>
              <a:t>Value and pursuit of wealth must be properly balanced.  Can go too far …</a:t>
            </a:r>
          </a:p>
        </p:txBody>
      </p:sp>
    </p:spTree>
    <p:extLst>
      <p:ext uri="{BB962C8B-B14F-4D97-AF65-F5344CB8AC3E}">
        <p14:creationId xmlns:p14="http://schemas.microsoft.com/office/powerpoint/2010/main" val="1161105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Danger of Wealth</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2"/>
            </a:pPr>
            <a:r>
              <a:rPr lang="en-US" sz="2200" dirty="0"/>
              <a:t>What danger is associated with wealth (</a:t>
            </a:r>
            <a:r>
              <a:rPr lang="en-US" sz="2200" b="1" dirty="0">
                <a:solidFill>
                  <a:schemeClr val="accent1"/>
                </a:solidFill>
              </a:rPr>
              <a:t>11:28; 13:11; 15:27; 20:17; 22:2; 23:4-5; 28:11, 20, 22</a:t>
            </a:r>
            <a:r>
              <a:rPr lang="en-US" sz="2200" dirty="0"/>
              <a:t>)?  How does a personal fall into this trap?</a:t>
            </a:r>
          </a:p>
          <a:p>
            <a:pPr marL="0" indent="0">
              <a:spcBef>
                <a:spcPts val="300"/>
              </a:spcBef>
              <a:buNone/>
            </a:pPr>
            <a:r>
              <a:rPr lang="en-US" sz="2200" i="1" dirty="0">
                <a:solidFill>
                  <a:schemeClr val="accent1"/>
                </a:solidFill>
              </a:rPr>
              <a:t>A faithful man will abound with blessings, But he who </a:t>
            </a:r>
            <a:r>
              <a:rPr lang="en-US" sz="2200" b="1" i="1" dirty="0">
                <a:solidFill>
                  <a:schemeClr val="accent1"/>
                </a:solidFill>
              </a:rPr>
              <a:t>hastens to be rich will </a:t>
            </a:r>
            <a:r>
              <a:rPr lang="en-US" sz="2200" b="1" i="1" u="sng" dirty="0">
                <a:solidFill>
                  <a:schemeClr val="accent1"/>
                </a:solidFill>
              </a:rPr>
              <a:t>not go unpunished</a:t>
            </a:r>
            <a:r>
              <a:rPr lang="en-US" sz="2200" i="1" dirty="0">
                <a:solidFill>
                  <a:schemeClr val="accent1"/>
                </a:solidFill>
              </a:rPr>
              <a:t>. </a:t>
            </a:r>
            <a:r>
              <a:rPr lang="en-US" sz="2200" dirty="0"/>
              <a:t>(</a:t>
            </a:r>
            <a:r>
              <a:rPr lang="en-US" sz="2200" b="1" dirty="0">
                <a:solidFill>
                  <a:schemeClr val="accent1"/>
                </a:solidFill>
              </a:rPr>
              <a:t>28:20</a:t>
            </a:r>
            <a:r>
              <a:rPr lang="en-US" sz="2200" dirty="0"/>
              <a:t>)</a:t>
            </a:r>
          </a:p>
          <a:p>
            <a:pPr marL="0" indent="0">
              <a:spcBef>
                <a:spcPts val="300"/>
              </a:spcBef>
              <a:buNone/>
            </a:pPr>
            <a:r>
              <a:rPr lang="en-US" sz="2200" i="1" dirty="0">
                <a:solidFill>
                  <a:schemeClr val="accent1"/>
                </a:solidFill>
              </a:rPr>
              <a:t>A man with </a:t>
            </a:r>
            <a:r>
              <a:rPr lang="en-US" sz="2200" b="1" i="1" u="sng" dirty="0">
                <a:solidFill>
                  <a:schemeClr val="accent1"/>
                </a:solidFill>
              </a:rPr>
              <a:t>an evil eye</a:t>
            </a:r>
            <a:r>
              <a:rPr lang="en-US" sz="2200" b="1" i="1" dirty="0">
                <a:solidFill>
                  <a:schemeClr val="accent1"/>
                </a:solidFill>
              </a:rPr>
              <a:t> hastens after riches</a:t>
            </a:r>
            <a:r>
              <a:rPr lang="en-US" sz="2200" i="1" dirty="0">
                <a:solidFill>
                  <a:schemeClr val="accent1"/>
                </a:solidFill>
              </a:rPr>
              <a:t>, And </a:t>
            </a:r>
            <a:r>
              <a:rPr lang="en-US" sz="2200" b="1" i="1" dirty="0">
                <a:solidFill>
                  <a:schemeClr val="accent1"/>
                </a:solidFill>
              </a:rPr>
              <a:t>does not consider that </a:t>
            </a:r>
            <a:r>
              <a:rPr lang="en-US" sz="2200" b="1" i="1" u="sng" dirty="0">
                <a:solidFill>
                  <a:schemeClr val="accent1"/>
                </a:solidFill>
              </a:rPr>
              <a:t>poverty will come upon him</a:t>
            </a:r>
            <a:r>
              <a:rPr lang="en-US" sz="2200" i="1" dirty="0">
                <a:solidFill>
                  <a:schemeClr val="accent1"/>
                </a:solidFill>
              </a:rPr>
              <a:t>. </a:t>
            </a:r>
            <a:r>
              <a:rPr lang="en-US" sz="2200" dirty="0"/>
              <a:t>(</a:t>
            </a:r>
            <a:r>
              <a:rPr lang="en-US" sz="2200" b="1" dirty="0">
                <a:solidFill>
                  <a:schemeClr val="accent1"/>
                </a:solidFill>
              </a:rPr>
              <a:t>28:22</a:t>
            </a:r>
            <a:r>
              <a:rPr lang="en-US" sz="2200" dirty="0"/>
              <a:t>)</a:t>
            </a:r>
          </a:p>
          <a:p>
            <a:pPr>
              <a:spcBef>
                <a:spcPts val="300"/>
              </a:spcBef>
            </a:pPr>
            <a:r>
              <a:rPr lang="en-US" altLang="en-US" sz="2200" dirty="0">
                <a:solidFill>
                  <a:schemeClr val="tx1">
                    <a:lumMod val="75000"/>
                    <a:lumOff val="25000"/>
                  </a:schemeClr>
                </a:solidFill>
              </a:rPr>
              <a:t>Chasing after riches often result in compromises – even sin – and will produce all kinds of sorrows, including the thing feared, hated – poverty.</a:t>
            </a:r>
          </a:p>
        </p:txBody>
      </p:sp>
    </p:spTree>
    <p:extLst>
      <p:ext uri="{BB962C8B-B14F-4D97-AF65-F5344CB8AC3E}">
        <p14:creationId xmlns:p14="http://schemas.microsoft.com/office/powerpoint/2010/main" val="2269644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Danger of Wealth</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2"/>
            </a:pPr>
            <a:r>
              <a:rPr lang="en-US" sz="2200" dirty="0"/>
              <a:t>What danger is associated with wealth (</a:t>
            </a:r>
            <a:r>
              <a:rPr lang="en-US" sz="2200" b="1" dirty="0">
                <a:solidFill>
                  <a:schemeClr val="accent1"/>
                </a:solidFill>
              </a:rPr>
              <a:t>11:28; 13:11; 15:27; 20:17; 22:2; 23:4-5; 28:11, 20, 22</a:t>
            </a:r>
            <a:r>
              <a:rPr lang="en-US" sz="2200" dirty="0"/>
              <a:t>)?  How does a personal fall into this trap?</a:t>
            </a:r>
          </a:p>
          <a:p>
            <a:pPr marL="0" indent="0">
              <a:spcBef>
                <a:spcPts val="0"/>
              </a:spcBef>
              <a:buNone/>
            </a:pPr>
            <a:r>
              <a:rPr lang="en-US" sz="2200" i="1" dirty="0">
                <a:solidFill>
                  <a:schemeClr val="accent1"/>
                </a:solidFill>
              </a:rPr>
              <a:t>Now </a:t>
            </a:r>
            <a:r>
              <a:rPr lang="en-US" sz="2200" b="1" i="1" dirty="0">
                <a:solidFill>
                  <a:schemeClr val="accent1"/>
                </a:solidFill>
              </a:rPr>
              <a:t>godliness with contentment is </a:t>
            </a:r>
            <a:r>
              <a:rPr lang="en-US" sz="2200" b="1" i="1" u="sng" dirty="0">
                <a:solidFill>
                  <a:schemeClr val="accent1"/>
                </a:solidFill>
              </a:rPr>
              <a:t>great gain</a:t>
            </a:r>
            <a:r>
              <a:rPr lang="en-US" sz="2200" i="1" dirty="0">
                <a:solidFill>
                  <a:schemeClr val="accent1"/>
                </a:solidFill>
              </a:rPr>
              <a:t>. For we </a:t>
            </a:r>
            <a:r>
              <a:rPr lang="en-US" sz="2200" b="1" i="1" dirty="0">
                <a:solidFill>
                  <a:schemeClr val="accent1"/>
                </a:solidFill>
              </a:rPr>
              <a:t>brought nothing into this world</a:t>
            </a:r>
            <a:r>
              <a:rPr lang="en-US" sz="2200" i="1" dirty="0">
                <a:solidFill>
                  <a:schemeClr val="accent1"/>
                </a:solidFill>
              </a:rPr>
              <a:t>, and it is </a:t>
            </a:r>
            <a:r>
              <a:rPr lang="en-US" sz="2200" b="1" i="1" dirty="0">
                <a:solidFill>
                  <a:schemeClr val="accent1"/>
                </a:solidFill>
              </a:rPr>
              <a:t>certain we can carry nothing out</a:t>
            </a:r>
            <a:r>
              <a:rPr lang="en-US" sz="2200" i="1" dirty="0">
                <a:solidFill>
                  <a:schemeClr val="accent1"/>
                </a:solidFill>
              </a:rPr>
              <a:t>. And having food and clothing, </a:t>
            </a:r>
            <a:r>
              <a:rPr lang="en-US" sz="2200" b="1" i="1" dirty="0">
                <a:solidFill>
                  <a:schemeClr val="accent1"/>
                </a:solidFill>
              </a:rPr>
              <a:t>with these we shall be </a:t>
            </a:r>
            <a:r>
              <a:rPr lang="en-US" sz="2200" b="1" i="1" u="sng" dirty="0">
                <a:solidFill>
                  <a:schemeClr val="accent1"/>
                </a:solidFill>
              </a:rPr>
              <a:t>content</a:t>
            </a:r>
            <a:r>
              <a:rPr lang="en-US" sz="2200" i="1" dirty="0">
                <a:solidFill>
                  <a:schemeClr val="accent1"/>
                </a:solidFill>
              </a:rPr>
              <a:t>.  But those who </a:t>
            </a:r>
            <a:r>
              <a:rPr lang="en-US" sz="2200" b="1" i="1" u="sng" dirty="0">
                <a:solidFill>
                  <a:schemeClr val="accent1"/>
                </a:solidFill>
              </a:rPr>
              <a:t>desire to be rich</a:t>
            </a:r>
            <a:r>
              <a:rPr lang="en-US" sz="2200" b="1" i="1" dirty="0">
                <a:solidFill>
                  <a:schemeClr val="accent1"/>
                </a:solidFill>
              </a:rPr>
              <a:t> fall into </a:t>
            </a:r>
            <a:r>
              <a:rPr lang="en-US" sz="2200" b="1" i="1" u="sng" dirty="0">
                <a:solidFill>
                  <a:schemeClr val="accent1"/>
                </a:solidFill>
              </a:rPr>
              <a:t>temptation</a:t>
            </a:r>
            <a:r>
              <a:rPr lang="en-US" sz="2200" i="1" dirty="0">
                <a:solidFill>
                  <a:schemeClr val="accent1"/>
                </a:solidFill>
              </a:rPr>
              <a:t> and a </a:t>
            </a:r>
            <a:r>
              <a:rPr lang="en-US" sz="2200" b="1" i="1" dirty="0">
                <a:solidFill>
                  <a:schemeClr val="accent1"/>
                </a:solidFill>
              </a:rPr>
              <a:t>snare</a:t>
            </a:r>
            <a:r>
              <a:rPr lang="en-US" sz="2200" i="1" dirty="0">
                <a:solidFill>
                  <a:schemeClr val="accent1"/>
                </a:solidFill>
              </a:rPr>
              <a:t>, and </a:t>
            </a:r>
            <a:r>
              <a:rPr lang="en-US" sz="2200" b="1" i="1" dirty="0">
                <a:solidFill>
                  <a:schemeClr val="accent1"/>
                </a:solidFill>
              </a:rPr>
              <a:t>into many foolish and harmful lusts which </a:t>
            </a:r>
            <a:r>
              <a:rPr lang="en-US" sz="2200" b="1" i="1" u="sng" dirty="0">
                <a:solidFill>
                  <a:schemeClr val="accent1"/>
                </a:solidFill>
              </a:rPr>
              <a:t>drown men in destruction and perdition</a:t>
            </a:r>
            <a:r>
              <a:rPr lang="en-US" sz="2200" i="1" dirty="0">
                <a:solidFill>
                  <a:schemeClr val="accent1"/>
                </a:solidFill>
              </a:rPr>
              <a:t>.  For the </a:t>
            </a:r>
            <a:r>
              <a:rPr lang="en-US" sz="2200" b="1" i="1" u="sng" dirty="0">
                <a:solidFill>
                  <a:schemeClr val="accent1"/>
                </a:solidFill>
              </a:rPr>
              <a:t>love of money</a:t>
            </a:r>
            <a:r>
              <a:rPr lang="en-US" sz="2200" b="1" i="1" dirty="0">
                <a:solidFill>
                  <a:schemeClr val="accent1"/>
                </a:solidFill>
              </a:rPr>
              <a:t> is a root of all kinds of evil</a:t>
            </a:r>
            <a:r>
              <a:rPr lang="en-US" sz="2200" i="1" dirty="0">
                <a:solidFill>
                  <a:schemeClr val="accent1"/>
                </a:solidFill>
              </a:rPr>
              <a:t>, </a:t>
            </a:r>
            <a:r>
              <a:rPr lang="en-US" sz="2200" b="1" i="1" u="sng" dirty="0">
                <a:solidFill>
                  <a:schemeClr val="accent1"/>
                </a:solidFill>
              </a:rPr>
              <a:t>for which</a:t>
            </a:r>
            <a:r>
              <a:rPr lang="en-US" sz="2200" b="1" i="1" dirty="0">
                <a:solidFill>
                  <a:schemeClr val="accent1"/>
                </a:solidFill>
              </a:rPr>
              <a:t> some have strayed from the faith in their greediness, and </a:t>
            </a:r>
            <a:r>
              <a:rPr lang="en-US" sz="2200" b="1" i="1" u="sng" dirty="0">
                <a:solidFill>
                  <a:schemeClr val="accent1"/>
                </a:solidFill>
              </a:rPr>
              <a:t>pierced themselves through with many sorrows</a:t>
            </a:r>
            <a:r>
              <a:rPr lang="en-US" sz="2200" i="1" dirty="0">
                <a:solidFill>
                  <a:schemeClr val="accent1"/>
                </a:solidFill>
              </a:rPr>
              <a:t>. But you, O man of God, </a:t>
            </a:r>
            <a:r>
              <a:rPr lang="en-US" sz="2200" b="1" i="1" dirty="0">
                <a:solidFill>
                  <a:schemeClr val="accent1"/>
                </a:solidFill>
              </a:rPr>
              <a:t>flee these things and pursue </a:t>
            </a:r>
            <a:r>
              <a:rPr lang="en-US" sz="2200" i="1" dirty="0">
                <a:solidFill>
                  <a:schemeClr val="accent1"/>
                </a:solidFill>
              </a:rPr>
              <a:t>righteousness, godliness, faith, love, patience, gentleness.</a:t>
            </a:r>
            <a:r>
              <a:rPr lang="en-US" sz="2200" dirty="0">
                <a:solidFill>
                  <a:schemeClr val="tx1">
                    <a:lumMod val="75000"/>
                    <a:lumOff val="25000"/>
                  </a:schemeClr>
                </a:solidFill>
              </a:rPr>
              <a:t> (</a:t>
            </a:r>
            <a:r>
              <a:rPr lang="en-US" sz="2200" b="1" dirty="0">
                <a:solidFill>
                  <a:schemeClr val="accent1"/>
                </a:solidFill>
              </a:rPr>
              <a:t>1 Timothy 6:3-11</a:t>
            </a:r>
            <a:r>
              <a:rPr 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Wealth must never be obtained at the expense of spiritual, family harm.</a:t>
            </a:r>
          </a:p>
        </p:txBody>
      </p:sp>
    </p:spTree>
    <p:extLst>
      <p:ext uri="{BB962C8B-B14F-4D97-AF65-F5344CB8AC3E}">
        <p14:creationId xmlns:p14="http://schemas.microsoft.com/office/powerpoint/2010/main" val="18003592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Danger of Wealth</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2"/>
            </a:pPr>
            <a:r>
              <a:rPr lang="en-US" sz="2200" dirty="0"/>
              <a:t>What danger is associated with wealth (</a:t>
            </a:r>
            <a:r>
              <a:rPr lang="en-US" sz="2200" b="1" dirty="0">
                <a:solidFill>
                  <a:schemeClr val="accent1"/>
                </a:solidFill>
              </a:rPr>
              <a:t>11:28; 13:11; 15:27; 20:17; 22:2; 23:4-5; 28:11, 20, 22</a:t>
            </a:r>
            <a:r>
              <a:rPr lang="en-US" sz="2200" dirty="0"/>
              <a:t>)?  How does a personal fall into this trap?</a:t>
            </a:r>
          </a:p>
          <a:p>
            <a:pPr marL="0" indent="0">
              <a:spcBef>
                <a:spcPts val="300"/>
              </a:spcBef>
              <a:buNone/>
            </a:pPr>
            <a:r>
              <a:rPr lang="en-US" sz="2200" b="1" i="1" dirty="0">
                <a:solidFill>
                  <a:schemeClr val="accent1"/>
                </a:solidFill>
              </a:rPr>
              <a:t>Wealth </a:t>
            </a:r>
            <a:r>
              <a:rPr lang="en-US" sz="2200" b="1" i="1" u="sng" dirty="0">
                <a:solidFill>
                  <a:schemeClr val="accent1"/>
                </a:solidFill>
              </a:rPr>
              <a:t>gained by dishonesty</a:t>
            </a:r>
            <a:r>
              <a:rPr lang="en-US" sz="2200" b="1" i="1" dirty="0">
                <a:solidFill>
                  <a:schemeClr val="accent1"/>
                </a:solidFill>
              </a:rPr>
              <a:t> will be diminished</a:t>
            </a:r>
            <a:r>
              <a:rPr lang="en-US" sz="2200" i="1" dirty="0">
                <a:solidFill>
                  <a:schemeClr val="accent1"/>
                </a:solidFill>
              </a:rPr>
              <a:t>, But he </a:t>
            </a:r>
            <a:r>
              <a:rPr lang="en-US" sz="2200" b="1" i="1" dirty="0">
                <a:solidFill>
                  <a:schemeClr val="accent1"/>
                </a:solidFill>
              </a:rPr>
              <a:t>who gathers </a:t>
            </a:r>
            <a:r>
              <a:rPr lang="en-US" sz="2200" b="1" i="1" u="sng" dirty="0">
                <a:solidFill>
                  <a:schemeClr val="accent1"/>
                </a:solidFill>
              </a:rPr>
              <a:t>by labor will increase</a:t>
            </a:r>
            <a:r>
              <a:rPr lang="en-US" sz="2200" i="1" dirty="0">
                <a:solidFill>
                  <a:schemeClr val="accent1"/>
                </a:solidFill>
              </a:rPr>
              <a:t>. </a:t>
            </a:r>
            <a:r>
              <a:rPr lang="en-US" sz="2200" dirty="0"/>
              <a:t>(</a:t>
            </a:r>
            <a:r>
              <a:rPr lang="en-US" sz="2200" b="1" dirty="0">
                <a:solidFill>
                  <a:schemeClr val="accent1"/>
                </a:solidFill>
              </a:rPr>
              <a:t>13:11</a:t>
            </a:r>
            <a:r>
              <a:rPr lang="en-US" sz="2200" dirty="0"/>
              <a:t>)</a:t>
            </a:r>
          </a:p>
          <a:p>
            <a:pPr marL="0" indent="0">
              <a:spcBef>
                <a:spcPts val="300"/>
              </a:spcBef>
              <a:buNone/>
            </a:pPr>
            <a:r>
              <a:rPr lang="en-US" sz="2200" i="1" dirty="0">
                <a:solidFill>
                  <a:schemeClr val="accent1"/>
                </a:solidFill>
              </a:rPr>
              <a:t>He who is </a:t>
            </a:r>
            <a:r>
              <a:rPr lang="en-US" sz="2200" b="1" i="1" u="sng" dirty="0">
                <a:solidFill>
                  <a:schemeClr val="accent1"/>
                </a:solidFill>
              </a:rPr>
              <a:t>greedy for gain</a:t>
            </a:r>
            <a:r>
              <a:rPr lang="en-US" sz="2200" b="1" i="1" dirty="0">
                <a:solidFill>
                  <a:schemeClr val="accent1"/>
                </a:solidFill>
              </a:rPr>
              <a:t> troubles his own house</a:t>
            </a:r>
            <a:r>
              <a:rPr lang="en-US" sz="2200" i="1" dirty="0">
                <a:solidFill>
                  <a:schemeClr val="accent1"/>
                </a:solidFill>
              </a:rPr>
              <a:t>, </a:t>
            </a:r>
            <a:r>
              <a:rPr lang="en-US" sz="2200" b="1" i="1" u="sng" dirty="0">
                <a:solidFill>
                  <a:schemeClr val="accent1"/>
                </a:solidFill>
              </a:rPr>
              <a:t>But</a:t>
            </a:r>
            <a:r>
              <a:rPr lang="en-US" sz="2200" i="1" dirty="0">
                <a:solidFill>
                  <a:schemeClr val="accent1"/>
                </a:solidFill>
              </a:rPr>
              <a:t> he who </a:t>
            </a:r>
            <a:r>
              <a:rPr lang="en-US" sz="2200" b="1" i="1" dirty="0">
                <a:solidFill>
                  <a:schemeClr val="accent1"/>
                </a:solidFill>
              </a:rPr>
              <a:t>hates bribes </a:t>
            </a:r>
            <a:r>
              <a:rPr lang="en-US" sz="2200" i="1" dirty="0">
                <a:solidFill>
                  <a:schemeClr val="accent1"/>
                </a:solidFill>
              </a:rPr>
              <a:t>will live. </a:t>
            </a:r>
            <a:r>
              <a:rPr lang="en-US" sz="2200" dirty="0"/>
              <a:t>(</a:t>
            </a:r>
            <a:r>
              <a:rPr lang="en-US" sz="2200" b="1" dirty="0">
                <a:solidFill>
                  <a:schemeClr val="accent1"/>
                </a:solidFill>
              </a:rPr>
              <a:t>15:27</a:t>
            </a:r>
            <a:r>
              <a:rPr lang="en-US" sz="2200" dirty="0"/>
              <a:t>)</a:t>
            </a:r>
          </a:p>
          <a:p>
            <a:pPr marL="0" indent="0">
              <a:spcBef>
                <a:spcPts val="300"/>
              </a:spcBef>
              <a:buNone/>
            </a:pPr>
            <a:r>
              <a:rPr lang="en-US" sz="2200" b="1" i="1" dirty="0">
                <a:solidFill>
                  <a:schemeClr val="accent1"/>
                </a:solidFill>
              </a:rPr>
              <a:t>Bread </a:t>
            </a:r>
            <a:r>
              <a:rPr lang="en-US" sz="2200" b="1" i="1" u="sng" dirty="0">
                <a:solidFill>
                  <a:schemeClr val="accent1"/>
                </a:solidFill>
              </a:rPr>
              <a:t>gained by deceit</a:t>
            </a:r>
            <a:r>
              <a:rPr lang="en-US" sz="2200" b="1" i="1" dirty="0">
                <a:solidFill>
                  <a:schemeClr val="accent1"/>
                </a:solidFill>
              </a:rPr>
              <a:t> is sweet</a:t>
            </a:r>
            <a:r>
              <a:rPr lang="en-US" sz="2200" i="1" dirty="0">
                <a:solidFill>
                  <a:schemeClr val="accent1"/>
                </a:solidFill>
              </a:rPr>
              <a:t> to a man, </a:t>
            </a:r>
            <a:r>
              <a:rPr lang="en-US" sz="2200" b="1" i="1" u="sng" dirty="0">
                <a:solidFill>
                  <a:schemeClr val="accent1"/>
                </a:solidFill>
              </a:rPr>
              <a:t>But afterward</a:t>
            </a:r>
            <a:r>
              <a:rPr lang="en-US" sz="2200" b="1" i="1" dirty="0">
                <a:solidFill>
                  <a:schemeClr val="accent1"/>
                </a:solidFill>
              </a:rPr>
              <a:t> his mouth will be filled with gravel</a:t>
            </a:r>
            <a:r>
              <a:rPr lang="en-US" sz="2200" i="1" dirty="0">
                <a:solidFill>
                  <a:schemeClr val="accent1"/>
                </a:solidFill>
              </a:rPr>
              <a:t>. </a:t>
            </a:r>
            <a:r>
              <a:rPr lang="en-US" sz="2200" dirty="0"/>
              <a:t>(</a:t>
            </a:r>
            <a:r>
              <a:rPr lang="en-US" sz="2200" b="1" dirty="0">
                <a:solidFill>
                  <a:schemeClr val="accent1"/>
                </a:solidFill>
              </a:rPr>
              <a:t>20:17</a:t>
            </a:r>
            <a:r>
              <a:rPr lang="en-US" sz="2200" dirty="0"/>
              <a:t>)</a:t>
            </a:r>
          </a:p>
          <a:p>
            <a:pPr>
              <a:spcBef>
                <a:spcPts val="300"/>
              </a:spcBef>
            </a:pPr>
            <a:r>
              <a:rPr lang="en-US" altLang="en-US" sz="2200" dirty="0">
                <a:solidFill>
                  <a:schemeClr val="tx1">
                    <a:lumMod val="75000"/>
                    <a:lumOff val="25000"/>
                  </a:schemeClr>
                </a:solidFill>
              </a:rPr>
              <a:t>Wealth procured </a:t>
            </a:r>
            <a:r>
              <a:rPr lang="en-US" altLang="en-US" sz="2200" b="1" i="1" dirty="0">
                <a:solidFill>
                  <a:schemeClr val="tx1">
                    <a:lumMod val="75000"/>
                    <a:lumOff val="25000"/>
                  </a:schemeClr>
                </a:solidFill>
              </a:rPr>
              <a:t>sinfully</a:t>
            </a:r>
            <a:r>
              <a:rPr lang="en-US" altLang="en-US" sz="2200" dirty="0">
                <a:solidFill>
                  <a:schemeClr val="tx1">
                    <a:lumMod val="75000"/>
                    <a:lumOff val="25000"/>
                  </a:schemeClr>
                </a:solidFill>
              </a:rPr>
              <a:t> (e.g., lying, cheating, bribery) brings physical and spiritual consequences, plus it fails to satisfy as promised – we are deceived!</a:t>
            </a:r>
          </a:p>
          <a:p>
            <a:pPr>
              <a:spcBef>
                <a:spcPts val="300"/>
              </a:spcBef>
            </a:pPr>
            <a:r>
              <a:rPr lang="en-US" altLang="en-US" sz="2200" dirty="0">
                <a:solidFill>
                  <a:schemeClr val="tx1">
                    <a:lumMod val="75000"/>
                    <a:lumOff val="25000"/>
                  </a:schemeClr>
                </a:solidFill>
              </a:rPr>
              <a:t>However, honest hard work will bring increase, and that’s good.  </a:t>
            </a:r>
            <a:r>
              <a:rPr lang="en-US" altLang="en-US" sz="2200" dirty="0">
                <a:solidFill>
                  <a:schemeClr val="tx1">
                    <a:lumMod val="75000"/>
                    <a:lumOff val="25000"/>
                  </a:schemeClr>
                </a:solidFill>
                <a:sym typeface="Wingdings" panose="05000000000000000000" pitchFamily="2" charset="2"/>
              </a:rPr>
              <a:t></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3637423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fade">
                                      <p:cBhvr>
                                        <p:cTn id="15" dur="500"/>
                                        <p:tgtEl>
                                          <p:spTgt spid="921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19">
                                            <p:txEl>
                                              <p:pRg st="4" end="4"/>
                                            </p:txEl>
                                          </p:spTgt>
                                        </p:tgtEl>
                                        <p:attrNameLst>
                                          <p:attrName>style.visibility</p:attrName>
                                        </p:attrNameLst>
                                      </p:cBhvr>
                                      <p:to>
                                        <p:strVal val="visible"/>
                                      </p:to>
                                    </p:set>
                                    <p:animEffect transition="in" filter="fade">
                                      <p:cBhvr>
                                        <p:cTn id="20" dur="500"/>
                                        <p:tgtEl>
                                          <p:spTgt spid="921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19">
                                            <p:txEl>
                                              <p:pRg st="5" end="5"/>
                                            </p:txEl>
                                          </p:spTgt>
                                        </p:tgtEl>
                                        <p:attrNameLst>
                                          <p:attrName>style.visibility</p:attrName>
                                        </p:attrNameLst>
                                      </p:cBhvr>
                                      <p:to>
                                        <p:strVal val="visible"/>
                                      </p:to>
                                    </p:set>
                                    <p:animEffect transition="in" filter="fade">
                                      <p:cBhvr>
                                        <p:cTn id="25"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Danger of Wealth</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2"/>
            </a:pPr>
            <a:r>
              <a:rPr lang="en-US" sz="2200" dirty="0"/>
              <a:t>What danger is associated with wealth (</a:t>
            </a:r>
            <a:r>
              <a:rPr lang="en-US" sz="2200" b="1" dirty="0">
                <a:solidFill>
                  <a:schemeClr val="accent1"/>
                </a:solidFill>
              </a:rPr>
              <a:t>11:28; 13:11; 15:27; 20:17; 22:2; 23:4-5; 28:11, 20, 22</a:t>
            </a:r>
            <a:r>
              <a:rPr lang="en-US" sz="2200" dirty="0"/>
              <a:t>)?  How does a personal fall into this trap?</a:t>
            </a:r>
          </a:p>
          <a:p>
            <a:pPr marL="0" indent="0">
              <a:spcBef>
                <a:spcPts val="0"/>
              </a:spcBef>
              <a:buNone/>
            </a:pPr>
            <a:r>
              <a:rPr lang="en-US" sz="2200" i="1" dirty="0">
                <a:solidFill>
                  <a:schemeClr val="accent1"/>
                </a:solidFill>
              </a:rPr>
              <a:t>He who </a:t>
            </a:r>
            <a:r>
              <a:rPr lang="en-US" sz="2200" b="1" i="1" u="sng" dirty="0">
                <a:solidFill>
                  <a:schemeClr val="accent1"/>
                </a:solidFill>
              </a:rPr>
              <a:t>trusts in his riches</a:t>
            </a:r>
            <a:r>
              <a:rPr lang="en-US" sz="2200" b="1" i="1" dirty="0">
                <a:solidFill>
                  <a:schemeClr val="accent1"/>
                </a:solidFill>
              </a:rPr>
              <a:t> will fall</a:t>
            </a:r>
            <a:r>
              <a:rPr lang="en-US" sz="2200" i="1" dirty="0">
                <a:solidFill>
                  <a:schemeClr val="accent1"/>
                </a:solidFill>
              </a:rPr>
              <a:t>, But the righteous will flourish like foliage. </a:t>
            </a:r>
            <a:r>
              <a:rPr lang="en-US" sz="2200" dirty="0"/>
              <a:t>(</a:t>
            </a:r>
            <a:r>
              <a:rPr lang="en-US" sz="2200" b="1" dirty="0">
                <a:solidFill>
                  <a:schemeClr val="accent1"/>
                </a:solidFill>
              </a:rPr>
              <a:t>11:28</a:t>
            </a:r>
            <a:r>
              <a:rPr lang="en-US" sz="2200" dirty="0"/>
              <a:t>)</a:t>
            </a:r>
          </a:p>
          <a:p>
            <a:pPr marL="0" indent="0">
              <a:spcBef>
                <a:spcPts val="0"/>
              </a:spcBef>
              <a:buNone/>
            </a:pPr>
            <a:r>
              <a:rPr lang="en-US" sz="2200" i="1" dirty="0">
                <a:solidFill>
                  <a:schemeClr val="accent1"/>
                </a:solidFill>
              </a:rPr>
              <a:t>Command those who are </a:t>
            </a:r>
            <a:r>
              <a:rPr lang="en-US" sz="2200" b="1" i="1" dirty="0">
                <a:solidFill>
                  <a:schemeClr val="accent1"/>
                </a:solidFill>
              </a:rPr>
              <a:t>rich in this present age </a:t>
            </a:r>
            <a:r>
              <a:rPr lang="en-US" sz="2200" b="1" i="1" u="sng" dirty="0">
                <a:solidFill>
                  <a:schemeClr val="accent1"/>
                </a:solidFill>
              </a:rPr>
              <a:t>not to be haughty</a:t>
            </a:r>
            <a:r>
              <a:rPr lang="en-US" sz="2200" b="1" i="1" dirty="0">
                <a:solidFill>
                  <a:schemeClr val="accent1"/>
                </a:solidFill>
              </a:rPr>
              <a:t>, nor to trust in uncertain riches </a:t>
            </a:r>
            <a:r>
              <a:rPr lang="en-US" sz="2200" b="1" i="1" u="sng" dirty="0">
                <a:solidFill>
                  <a:schemeClr val="accent1"/>
                </a:solidFill>
              </a:rPr>
              <a:t>but in the living God</a:t>
            </a:r>
            <a:r>
              <a:rPr lang="en-US" sz="2200" i="1" dirty="0">
                <a:solidFill>
                  <a:schemeClr val="accent1"/>
                </a:solidFill>
              </a:rPr>
              <a:t>, who </a:t>
            </a:r>
            <a:r>
              <a:rPr lang="en-US" sz="2200" b="1" i="1" dirty="0">
                <a:solidFill>
                  <a:schemeClr val="accent1"/>
                </a:solidFill>
              </a:rPr>
              <a:t>gives us richly </a:t>
            </a:r>
            <a:r>
              <a:rPr lang="en-US" sz="2200" b="1" i="1" u="sng" dirty="0">
                <a:solidFill>
                  <a:schemeClr val="accent1"/>
                </a:solidFill>
              </a:rPr>
              <a:t>all things to enjoy</a:t>
            </a:r>
            <a:r>
              <a:rPr lang="en-US" sz="2200" i="1" dirty="0">
                <a:solidFill>
                  <a:schemeClr val="accent1"/>
                </a:solidFill>
              </a:rPr>
              <a:t>. Let them </a:t>
            </a:r>
            <a:r>
              <a:rPr lang="en-US" sz="2200" b="1" i="1" dirty="0">
                <a:solidFill>
                  <a:schemeClr val="accent1"/>
                </a:solidFill>
              </a:rPr>
              <a:t>do good, that they be </a:t>
            </a:r>
            <a:r>
              <a:rPr lang="en-US" sz="2200" b="1" i="1" u="sng" dirty="0">
                <a:solidFill>
                  <a:schemeClr val="accent1"/>
                </a:solidFill>
              </a:rPr>
              <a:t>rich in good works</a:t>
            </a:r>
            <a:r>
              <a:rPr lang="en-US" sz="2200" i="1" dirty="0">
                <a:solidFill>
                  <a:schemeClr val="accent1"/>
                </a:solidFill>
              </a:rPr>
              <a:t>, </a:t>
            </a:r>
            <a:r>
              <a:rPr lang="en-US" sz="2200" b="1" i="1" u="sng" dirty="0">
                <a:solidFill>
                  <a:schemeClr val="accent1"/>
                </a:solidFill>
              </a:rPr>
              <a:t>ready</a:t>
            </a:r>
            <a:r>
              <a:rPr lang="en-US" sz="2200" b="1" i="1" dirty="0">
                <a:solidFill>
                  <a:schemeClr val="accent1"/>
                </a:solidFill>
              </a:rPr>
              <a:t> to give</a:t>
            </a:r>
            <a:r>
              <a:rPr lang="en-US" sz="2200" i="1" dirty="0">
                <a:solidFill>
                  <a:schemeClr val="accent1"/>
                </a:solidFill>
              </a:rPr>
              <a:t>, </a:t>
            </a:r>
            <a:r>
              <a:rPr lang="en-US" sz="2200" b="1" i="1" u="sng" dirty="0">
                <a:solidFill>
                  <a:schemeClr val="accent1"/>
                </a:solidFill>
              </a:rPr>
              <a:t>willing</a:t>
            </a:r>
            <a:r>
              <a:rPr lang="en-US" sz="2200" b="1" i="1" dirty="0">
                <a:solidFill>
                  <a:schemeClr val="accent1"/>
                </a:solidFill>
              </a:rPr>
              <a:t> to share</a:t>
            </a:r>
            <a:r>
              <a:rPr lang="en-US" sz="2200" i="1" dirty="0">
                <a:solidFill>
                  <a:schemeClr val="accent1"/>
                </a:solidFill>
              </a:rPr>
              <a:t>, storing up for themselves a </a:t>
            </a:r>
            <a:r>
              <a:rPr lang="en-US" sz="2200" b="1" i="1" dirty="0">
                <a:solidFill>
                  <a:schemeClr val="accent1"/>
                </a:solidFill>
              </a:rPr>
              <a:t>good foundation for the time to come</a:t>
            </a:r>
            <a:r>
              <a:rPr lang="en-US" sz="2200" i="1" dirty="0">
                <a:solidFill>
                  <a:schemeClr val="accent1"/>
                </a:solidFill>
              </a:rPr>
              <a:t>, that they may </a:t>
            </a:r>
            <a:r>
              <a:rPr lang="en-US" sz="2200" b="1" i="1" dirty="0">
                <a:solidFill>
                  <a:schemeClr val="accent1"/>
                </a:solidFill>
              </a:rPr>
              <a:t>lay hold on </a:t>
            </a:r>
            <a:r>
              <a:rPr lang="en-US" sz="2200" b="1" i="1" u="sng" dirty="0">
                <a:solidFill>
                  <a:schemeClr val="accent1"/>
                </a:solidFill>
              </a:rPr>
              <a:t>eternal</a:t>
            </a:r>
            <a:r>
              <a:rPr lang="en-US" sz="2200" b="1" i="1" dirty="0">
                <a:solidFill>
                  <a:schemeClr val="accent1"/>
                </a:solidFill>
              </a:rPr>
              <a:t> life</a:t>
            </a:r>
            <a:r>
              <a:rPr lang="en-US" sz="2200" i="1" dirty="0">
                <a:solidFill>
                  <a:schemeClr val="accent1"/>
                </a:solidFill>
              </a:rPr>
              <a:t>.</a:t>
            </a:r>
            <a:r>
              <a:rPr lang="en-US" sz="2200" dirty="0">
                <a:solidFill>
                  <a:schemeClr val="tx1">
                    <a:lumMod val="75000"/>
                    <a:lumOff val="25000"/>
                  </a:schemeClr>
                </a:solidFill>
              </a:rPr>
              <a:t> (</a:t>
            </a:r>
            <a:r>
              <a:rPr lang="en-US" sz="2200" b="1" dirty="0">
                <a:solidFill>
                  <a:schemeClr val="accent1"/>
                </a:solidFill>
              </a:rPr>
              <a:t>1 Timothy 6:17-19</a:t>
            </a:r>
            <a:r>
              <a:rPr lang="en-US" sz="2200" dirty="0">
                <a:solidFill>
                  <a:schemeClr val="tx1">
                    <a:lumMod val="75000"/>
                    <a:lumOff val="25000"/>
                  </a:schemeClr>
                </a:solidFill>
              </a:rPr>
              <a:t>)</a:t>
            </a:r>
            <a:endParaRPr lang="en-US" sz="2200" dirty="0"/>
          </a:p>
          <a:p>
            <a:pPr>
              <a:spcBef>
                <a:spcPts val="0"/>
              </a:spcBef>
            </a:pPr>
            <a:r>
              <a:rPr lang="en-US" altLang="en-US" sz="2200" dirty="0">
                <a:solidFill>
                  <a:schemeClr val="tx1">
                    <a:lumMod val="75000"/>
                    <a:lumOff val="25000"/>
                  </a:schemeClr>
                </a:solidFill>
              </a:rPr>
              <a:t>Nothing wrong with being rich or enjoying it (</a:t>
            </a:r>
            <a:r>
              <a:rPr lang="en-US" altLang="en-US" sz="2200" b="1" dirty="0" err="1">
                <a:solidFill>
                  <a:schemeClr val="accent1"/>
                </a:solidFill>
              </a:rPr>
              <a:t>Ecc</a:t>
            </a:r>
            <a:r>
              <a:rPr lang="en-US" altLang="en-US" sz="2200" b="1" dirty="0">
                <a:solidFill>
                  <a:schemeClr val="accent1"/>
                </a:solidFill>
              </a:rPr>
              <a:t>. 2:24; 3:13; 5:18</a:t>
            </a:r>
            <a:r>
              <a:rPr lang="en-US" altLang="en-US" sz="2200" dirty="0">
                <a:solidFill>
                  <a:schemeClr val="tx1">
                    <a:lumMod val="75000"/>
                    <a:lumOff val="25000"/>
                  </a:schemeClr>
                </a:solidFill>
              </a:rPr>
              <a:t>).</a:t>
            </a:r>
          </a:p>
          <a:p>
            <a:pPr>
              <a:spcBef>
                <a:spcPts val="0"/>
              </a:spcBef>
            </a:pPr>
            <a:r>
              <a:rPr lang="en-US" sz="2200" dirty="0">
                <a:solidFill>
                  <a:schemeClr val="tx1">
                    <a:lumMod val="75000"/>
                    <a:lumOff val="25000"/>
                  </a:schemeClr>
                </a:solidFill>
              </a:rPr>
              <a:t>However, must not put trust in it over God, and must be generous in intent and practice. … It is a balance that requires constant attention.</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291077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Danger of Wealth</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2"/>
            </a:pPr>
            <a:r>
              <a:rPr lang="en-US" sz="2200" dirty="0"/>
              <a:t>What danger is associated with wealth (</a:t>
            </a:r>
            <a:r>
              <a:rPr lang="en-US" sz="2200" b="1" dirty="0">
                <a:solidFill>
                  <a:schemeClr val="accent1"/>
                </a:solidFill>
              </a:rPr>
              <a:t>11:28; 13:11; 15:27; 20:17; 22:2; 23:4-5; 28:11, 20, 22</a:t>
            </a:r>
            <a:r>
              <a:rPr lang="en-US" sz="2200" dirty="0"/>
              <a:t>)?  How does a personal fall into this trap?</a:t>
            </a:r>
          </a:p>
          <a:p>
            <a:pPr marL="0" indent="0">
              <a:spcBef>
                <a:spcPts val="0"/>
              </a:spcBef>
              <a:buNone/>
            </a:pPr>
            <a:r>
              <a:rPr lang="en-US" sz="2200" i="1" dirty="0">
                <a:solidFill>
                  <a:schemeClr val="accent1"/>
                </a:solidFill>
              </a:rPr>
              <a:t>The </a:t>
            </a:r>
            <a:r>
              <a:rPr lang="en-US" sz="2200" b="1" i="1" dirty="0">
                <a:solidFill>
                  <a:schemeClr val="accent1"/>
                </a:solidFill>
              </a:rPr>
              <a:t>rich man is </a:t>
            </a:r>
            <a:r>
              <a:rPr lang="en-US" sz="2200" b="1" i="1" u="sng" dirty="0">
                <a:solidFill>
                  <a:schemeClr val="accent1"/>
                </a:solidFill>
              </a:rPr>
              <a:t>wise in his own eyes</a:t>
            </a:r>
            <a:r>
              <a:rPr lang="en-US" sz="2200" i="1" dirty="0">
                <a:solidFill>
                  <a:schemeClr val="accent1"/>
                </a:solidFill>
              </a:rPr>
              <a:t>, But the poor who has understanding searches him out. </a:t>
            </a:r>
            <a:r>
              <a:rPr lang="en-US" sz="2200" dirty="0"/>
              <a:t>(</a:t>
            </a:r>
            <a:r>
              <a:rPr lang="en-US" sz="2200" b="1" dirty="0">
                <a:solidFill>
                  <a:schemeClr val="accent1"/>
                </a:solidFill>
              </a:rPr>
              <a:t>28:11</a:t>
            </a:r>
            <a:r>
              <a:rPr lang="en-US" sz="2200" dirty="0"/>
              <a:t>)</a:t>
            </a:r>
          </a:p>
          <a:p>
            <a:pPr marL="0" indent="0">
              <a:spcBef>
                <a:spcPts val="0"/>
              </a:spcBef>
              <a:buNone/>
            </a:pPr>
            <a:r>
              <a:rPr lang="en-US" sz="2200" i="1" dirty="0">
                <a:solidFill>
                  <a:schemeClr val="accent1"/>
                </a:solidFill>
              </a:rPr>
              <a:t>The </a:t>
            </a:r>
            <a:r>
              <a:rPr lang="en-US" sz="2200" b="1" i="1" dirty="0">
                <a:solidFill>
                  <a:schemeClr val="accent1"/>
                </a:solidFill>
              </a:rPr>
              <a:t>rich and the poor </a:t>
            </a:r>
            <a:r>
              <a:rPr lang="en-US" sz="2200" b="1" i="1" u="sng" dirty="0">
                <a:solidFill>
                  <a:schemeClr val="accent1"/>
                </a:solidFill>
              </a:rPr>
              <a:t>have this in common</a:t>
            </a:r>
            <a:r>
              <a:rPr lang="en-US" sz="2200" i="1" dirty="0">
                <a:solidFill>
                  <a:schemeClr val="accent1"/>
                </a:solidFill>
              </a:rPr>
              <a:t>, </a:t>
            </a:r>
            <a:r>
              <a:rPr lang="en-US" sz="2200" b="1" i="1" dirty="0">
                <a:solidFill>
                  <a:schemeClr val="accent1"/>
                </a:solidFill>
              </a:rPr>
              <a:t>The </a:t>
            </a:r>
            <a:r>
              <a:rPr lang="en-US" sz="2200" b="1" i="1" u="sng" dirty="0">
                <a:solidFill>
                  <a:schemeClr val="accent1"/>
                </a:solidFill>
              </a:rPr>
              <a:t>LORD</a:t>
            </a:r>
            <a:r>
              <a:rPr lang="en-US" sz="2200" b="1" i="1" dirty="0">
                <a:solidFill>
                  <a:schemeClr val="accent1"/>
                </a:solidFill>
              </a:rPr>
              <a:t> is the maker of them all</a:t>
            </a:r>
            <a:r>
              <a:rPr lang="en-US" sz="2200" i="1" dirty="0">
                <a:solidFill>
                  <a:schemeClr val="accent1"/>
                </a:solidFill>
              </a:rPr>
              <a:t>. </a:t>
            </a:r>
            <a:r>
              <a:rPr lang="en-US" sz="2200" dirty="0"/>
              <a:t>(</a:t>
            </a:r>
            <a:r>
              <a:rPr lang="en-US" sz="2200" b="1" dirty="0">
                <a:solidFill>
                  <a:schemeClr val="accent1"/>
                </a:solidFill>
              </a:rPr>
              <a:t>22:2</a:t>
            </a:r>
            <a:r>
              <a:rPr lang="en-US" sz="2200" dirty="0"/>
              <a:t>)</a:t>
            </a:r>
          </a:p>
          <a:p>
            <a:pPr>
              <a:spcBef>
                <a:spcPts val="0"/>
              </a:spcBef>
            </a:pPr>
            <a:r>
              <a:rPr lang="en-US" altLang="en-US" sz="2200" dirty="0">
                <a:solidFill>
                  <a:schemeClr val="tx1">
                    <a:lumMod val="75000"/>
                    <a:lumOff val="25000"/>
                  </a:schemeClr>
                </a:solidFill>
              </a:rPr>
              <a:t>Trusting in riches may manifest as </a:t>
            </a:r>
            <a:r>
              <a:rPr lang="en-US" altLang="en-US" sz="2200" b="1" i="1" dirty="0">
                <a:solidFill>
                  <a:schemeClr val="tx1">
                    <a:lumMod val="75000"/>
                    <a:lumOff val="25000"/>
                  </a:schemeClr>
                </a:solidFill>
              </a:rPr>
              <a:t>forgetting</a:t>
            </a:r>
            <a:r>
              <a:rPr lang="en-US" altLang="en-US" sz="2200" dirty="0">
                <a:solidFill>
                  <a:schemeClr val="tx1">
                    <a:lumMod val="75000"/>
                    <a:lumOff val="25000"/>
                  </a:schemeClr>
                </a:solidFill>
              </a:rPr>
              <a:t> poor, thinking you’re superior to others, making you </a:t>
            </a:r>
            <a:r>
              <a:rPr lang="en-US" altLang="en-US" sz="2200" b="1" i="1" dirty="0">
                <a:solidFill>
                  <a:schemeClr val="tx1">
                    <a:lumMod val="75000"/>
                    <a:lumOff val="25000"/>
                  </a:schemeClr>
                </a:solidFill>
              </a:rPr>
              <a:t>arrogant</a:t>
            </a:r>
            <a:r>
              <a:rPr lang="en-US" altLang="en-US" sz="2200" dirty="0">
                <a:solidFill>
                  <a:schemeClr val="tx1">
                    <a:lumMod val="75000"/>
                    <a:lumOff val="25000"/>
                  </a:schemeClr>
                </a:solidFill>
              </a:rPr>
              <a:t> and resistant to correction – </a:t>
            </a:r>
            <a:r>
              <a:rPr lang="en-US" altLang="en-US" sz="2200" b="1" i="1" dirty="0">
                <a:solidFill>
                  <a:schemeClr val="tx1">
                    <a:lumMod val="75000"/>
                    <a:lumOff val="25000"/>
                  </a:schemeClr>
                </a:solidFill>
              </a:rPr>
              <a:t>unteachable</a:t>
            </a:r>
            <a:r>
              <a:rPr lang="en-US" altLang="en-US" sz="2200" dirty="0">
                <a:solidFill>
                  <a:schemeClr val="tx1">
                    <a:lumMod val="75000"/>
                    <a:lumOff val="25000"/>
                  </a:schemeClr>
                </a:solidFill>
              </a:rPr>
              <a:t>.</a:t>
            </a:r>
          </a:p>
          <a:p>
            <a:pPr marL="0" indent="0">
              <a:spcBef>
                <a:spcPts val="0"/>
              </a:spcBef>
              <a:buNone/>
            </a:pPr>
            <a:r>
              <a:rPr lang="en-US" sz="2200" i="1" dirty="0">
                <a:solidFill>
                  <a:schemeClr val="accent1"/>
                </a:solidFill>
              </a:rPr>
              <a:t>Do </a:t>
            </a:r>
            <a:r>
              <a:rPr lang="en-US" sz="2200" b="1" i="1" dirty="0">
                <a:solidFill>
                  <a:schemeClr val="accent1"/>
                </a:solidFill>
              </a:rPr>
              <a:t>not </a:t>
            </a:r>
            <a:r>
              <a:rPr lang="en-US" sz="2200" b="1" i="1" u="sng" dirty="0">
                <a:solidFill>
                  <a:schemeClr val="accent1"/>
                </a:solidFill>
              </a:rPr>
              <a:t>overwork</a:t>
            </a:r>
            <a:r>
              <a:rPr lang="en-US" sz="2200" b="1" i="1" dirty="0">
                <a:solidFill>
                  <a:schemeClr val="accent1"/>
                </a:solidFill>
              </a:rPr>
              <a:t> to be rich</a:t>
            </a:r>
            <a:r>
              <a:rPr lang="en-US" sz="2200" i="1" dirty="0">
                <a:solidFill>
                  <a:schemeClr val="accent1"/>
                </a:solidFill>
              </a:rPr>
              <a:t>; Because of your own understanding, </a:t>
            </a:r>
            <a:r>
              <a:rPr lang="en-US" sz="2200" b="1" i="1" dirty="0">
                <a:solidFill>
                  <a:schemeClr val="accent1"/>
                </a:solidFill>
              </a:rPr>
              <a:t>cease</a:t>
            </a:r>
            <a:r>
              <a:rPr lang="en-US" sz="2200" i="1" dirty="0">
                <a:solidFill>
                  <a:schemeClr val="accent1"/>
                </a:solidFill>
              </a:rPr>
              <a:t>! Will you </a:t>
            </a:r>
            <a:r>
              <a:rPr lang="en-US" sz="2200" b="1" i="1" dirty="0">
                <a:solidFill>
                  <a:schemeClr val="accent1"/>
                </a:solidFill>
              </a:rPr>
              <a:t>set your eyes on that which is </a:t>
            </a:r>
            <a:r>
              <a:rPr lang="en-US" sz="2200" b="1" i="1" u="sng" dirty="0">
                <a:solidFill>
                  <a:schemeClr val="accent1"/>
                </a:solidFill>
              </a:rPr>
              <a:t>not</a:t>
            </a:r>
            <a:r>
              <a:rPr lang="en-US" sz="2200" i="1" dirty="0">
                <a:solidFill>
                  <a:schemeClr val="accent1"/>
                </a:solidFill>
              </a:rPr>
              <a:t>? </a:t>
            </a:r>
            <a:r>
              <a:rPr lang="en-US" sz="2200" b="1" i="1" dirty="0">
                <a:solidFill>
                  <a:schemeClr val="accent1"/>
                </a:solidFill>
              </a:rPr>
              <a:t>For riches certainly </a:t>
            </a:r>
            <a:r>
              <a:rPr lang="en-US" sz="2200" b="1" i="1" u="sng" dirty="0">
                <a:solidFill>
                  <a:schemeClr val="accent1"/>
                </a:solidFill>
              </a:rPr>
              <a:t>make themselves wings</a:t>
            </a:r>
            <a:r>
              <a:rPr lang="en-US" sz="2200" i="1" dirty="0">
                <a:solidFill>
                  <a:schemeClr val="accent1"/>
                </a:solidFill>
              </a:rPr>
              <a:t>; </a:t>
            </a:r>
            <a:r>
              <a:rPr lang="en-US" sz="2200" b="1" i="1" u="sng" dirty="0">
                <a:solidFill>
                  <a:schemeClr val="accent1"/>
                </a:solidFill>
              </a:rPr>
              <a:t>They fly away</a:t>
            </a:r>
            <a:r>
              <a:rPr lang="en-US" sz="2200" b="1" i="1" dirty="0">
                <a:solidFill>
                  <a:schemeClr val="accent1"/>
                </a:solidFill>
              </a:rPr>
              <a:t> like an eagle </a:t>
            </a:r>
            <a:r>
              <a:rPr lang="en-US" sz="2200" i="1" dirty="0">
                <a:solidFill>
                  <a:schemeClr val="accent1"/>
                </a:solidFill>
              </a:rPr>
              <a:t>toward heaven. </a:t>
            </a:r>
            <a:r>
              <a:rPr lang="en-US" sz="2200" dirty="0"/>
              <a:t>(</a:t>
            </a:r>
            <a:r>
              <a:rPr lang="en-US" sz="2200" b="1" dirty="0">
                <a:solidFill>
                  <a:schemeClr val="accent1"/>
                </a:solidFill>
              </a:rPr>
              <a:t>23:4-5</a:t>
            </a:r>
            <a:r>
              <a:rPr lang="en-US" sz="2200" dirty="0"/>
              <a:t>)</a:t>
            </a:r>
          </a:p>
          <a:p>
            <a:pPr>
              <a:spcBef>
                <a:spcPts val="0"/>
              </a:spcBef>
            </a:pPr>
            <a:r>
              <a:rPr lang="en-US" altLang="en-US" sz="2200" dirty="0">
                <a:solidFill>
                  <a:schemeClr val="tx1">
                    <a:lumMod val="75000"/>
                    <a:lumOff val="25000"/>
                  </a:schemeClr>
                </a:solidFill>
              </a:rPr>
              <a:t>Finally, riches are fleeting, unsatisfying.  You can easily lose it all.</a:t>
            </a:r>
          </a:p>
        </p:txBody>
      </p:sp>
    </p:spTree>
    <p:extLst>
      <p:ext uri="{BB962C8B-B14F-4D97-AF65-F5344CB8AC3E}">
        <p14:creationId xmlns:p14="http://schemas.microsoft.com/office/powerpoint/2010/main" val="3665489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Danger of Cosigning, Surety</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3"/>
            </a:pPr>
            <a:r>
              <a:rPr lang="en-US" sz="2200" dirty="0"/>
              <a:t>What danger is associated with being </a:t>
            </a:r>
            <a:r>
              <a:rPr lang="en-US" sz="2200" i="1" dirty="0">
                <a:solidFill>
                  <a:schemeClr val="accent1"/>
                </a:solidFill>
              </a:rPr>
              <a:t>“surety”</a:t>
            </a:r>
            <a:r>
              <a:rPr lang="en-US" sz="2200" dirty="0"/>
              <a:t>, for example, cosigning a loan (</a:t>
            </a:r>
            <a:r>
              <a:rPr lang="en-US" sz="2200" b="1" dirty="0">
                <a:solidFill>
                  <a:schemeClr val="accent1"/>
                </a:solidFill>
              </a:rPr>
              <a:t>11:15; 17:18; 20:16; 22:26-27; 27:13</a:t>
            </a:r>
            <a:r>
              <a:rPr lang="en-US" sz="2200" dirty="0"/>
              <a:t>)?</a:t>
            </a:r>
          </a:p>
          <a:p>
            <a:pPr marL="0" indent="0">
              <a:spcBef>
                <a:spcPts val="300"/>
              </a:spcBef>
              <a:buNone/>
            </a:pPr>
            <a:r>
              <a:rPr lang="en-US" sz="2200" i="1" dirty="0">
                <a:solidFill>
                  <a:schemeClr val="accent1"/>
                </a:solidFill>
              </a:rPr>
              <a:t>He who is </a:t>
            </a:r>
            <a:r>
              <a:rPr lang="en-US" sz="2200" b="1" i="1" dirty="0">
                <a:solidFill>
                  <a:schemeClr val="accent1"/>
                </a:solidFill>
              </a:rPr>
              <a:t>surety for a </a:t>
            </a:r>
            <a:r>
              <a:rPr lang="en-US" sz="2200" b="1" i="1" u="sng" dirty="0">
                <a:solidFill>
                  <a:schemeClr val="accent1"/>
                </a:solidFill>
              </a:rPr>
              <a:t>stranger</a:t>
            </a:r>
            <a:r>
              <a:rPr lang="en-US" sz="2200" b="1" i="1" dirty="0">
                <a:solidFill>
                  <a:schemeClr val="accent1"/>
                </a:solidFill>
              </a:rPr>
              <a:t> will </a:t>
            </a:r>
            <a:r>
              <a:rPr lang="en-US" sz="2200" b="1" i="1" u="sng" dirty="0">
                <a:solidFill>
                  <a:schemeClr val="accent1"/>
                </a:solidFill>
              </a:rPr>
              <a:t>suffer</a:t>
            </a:r>
            <a:r>
              <a:rPr lang="en-US" sz="2200" i="1" dirty="0">
                <a:solidFill>
                  <a:schemeClr val="accent1"/>
                </a:solidFill>
              </a:rPr>
              <a:t>, But one who </a:t>
            </a:r>
            <a:r>
              <a:rPr lang="en-US" sz="2200" b="1" i="1" u="sng" dirty="0">
                <a:solidFill>
                  <a:schemeClr val="accent1"/>
                </a:solidFill>
              </a:rPr>
              <a:t>hates</a:t>
            </a:r>
            <a:r>
              <a:rPr lang="en-US" sz="2200" b="1" i="1" dirty="0">
                <a:solidFill>
                  <a:schemeClr val="accent1"/>
                </a:solidFill>
              </a:rPr>
              <a:t> being surety is </a:t>
            </a:r>
            <a:r>
              <a:rPr lang="en-US" sz="2200" b="1" i="1" u="sng" dirty="0">
                <a:solidFill>
                  <a:schemeClr val="accent1"/>
                </a:solidFill>
              </a:rPr>
              <a:t>secure</a:t>
            </a:r>
            <a:r>
              <a:rPr lang="en-US" sz="2200" i="1" dirty="0">
                <a:solidFill>
                  <a:schemeClr val="accent1"/>
                </a:solidFill>
              </a:rPr>
              <a:t>. </a:t>
            </a:r>
            <a:r>
              <a:rPr lang="en-US" sz="2200" dirty="0"/>
              <a:t>(</a:t>
            </a:r>
            <a:r>
              <a:rPr lang="en-US" sz="2200" b="1" dirty="0">
                <a:solidFill>
                  <a:schemeClr val="accent1"/>
                </a:solidFill>
              </a:rPr>
              <a:t>11:15</a:t>
            </a:r>
            <a:r>
              <a:rPr lang="en-US" sz="2200" dirty="0"/>
              <a:t>)</a:t>
            </a:r>
          </a:p>
          <a:p>
            <a:pPr marL="0" indent="0">
              <a:spcBef>
                <a:spcPts val="300"/>
              </a:spcBef>
              <a:buNone/>
            </a:pPr>
            <a:r>
              <a:rPr lang="en-US" sz="2200" i="1" dirty="0">
                <a:solidFill>
                  <a:schemeClr val="accent1"/>
                </a:solidFill>
              </a:rPr>
              <a:t>A man </a:t>
            </a:r>
            <a:r>
              <a:rPr lang="en-US" sz="2200" b="1" i="1" u="sng" dirty="0">
                <a:solidFill>
                  <a:schemeClr val="accent1"/>
                </a:solidFill>
              </a:rPr>
              <a:t>devoid of understanding</a:t>
            </a:r>
            <a:r>
              <a:rPr lang="en-US" sz="2200" b="1" i="1" dirty="0">
                <a:solidFill>
                  <a:schemeClr val="accent1"/>
                </a:solidFill>
              </a:rPr>
              <a:t> shakes hands in a pledge</a:t>
            </a:r>
            <a:r>
              <a:rPr lang="en-US" sz="2200" i="1" dirty="0">
                <a:solidFill>
                  <a:schemeClr val="accent1"/>
                </a:solidFill>
              </a:rPr>
              <a:t>, And </a:t>
            </a:r>
            <a:r>
              <a:rPr lang="en-US" sz="2200" b="1" i="1" dirty="0">
                <a:solidFill>
                  <a:schemeClr val="accent1"/>
                </a:solidFill>
              </a:rPr>
              <a:t>becomes surety for his </a:t>
            </a:r>
            <a:r>
              <a:rPr lang="en-US" sz="2200" b="1" i="1" u="sng" dirty="0">
                <a:solidFill>
                  <a:schemeClr val="accent1"/>
                </a:solidFill>
              </a:rPr>
              <a:t>friend</a:t>
            </a:r>
            <a:r>
              <a:rPr lang="en-US" sz="2200" i="1" dirty="0">
                <a:solidFill>
                  <a:schemeClr val="accent1"/>
                </a:solidFill>
              </a:rPr>
              <a:t>. </a:t>
            </a:r>
            <a:r>
              <a:rPr lang="en-US" sz="2200" dirty="0"/>
              <a:t>(</a:t>
            </a:r>
            <a:r>
              <a:rPr lang="en-US" sz="2200" b="1" dirty="0">
                <a:solidFill>
                  <a:schemeClr val="accent1"/>
                </a:solidFill>
              </a:rPr>
              <a:t>17:18</a:t>
            </a:r>
            <a:r>
              <a:rPr lang="en-US" sz="2200" dirty="0"/>
              <a:t>)</a:t>
            </a:r>
          </a:p>
          <a:p>
            <a:pPr>
              <a:spcBef>
                <a:spcPts val="300"/>
              </a:spcBef>
            </a:pPr>
            <a:r>
              <a:rPr lang="en-US" altLang="en-US" sz="2200" dirty="0">
                <a:solidFill>
                  <a:schemeClr val="tx1">
                    <a:lumMod val="75000"/>
                    <a:lumOff val="25000"/>
                  </a:schemeClr>
                </a:solidFill>
              </a:rPr>
              <a:t>Whether for stranger or friend, cosigning, backing a loan leads to suffering.</a:t>
            </a:r>
            <a:endParaRPr lang="en-US" sz="2200" dirty="0"/>
          </a:p>
          <a:p>
            <a:pPr marL="0" indent="0">
              <a:spcBef>
                <a:spcPts val="300"/>
              </a:spcBef>
              <a:buNone/>
            </a:pPr>
            <a:r>
              <a:rPr lang="en-US" sz="2200" i="1" dirty="0">
                <a:solidFill>
                  <a:schemeClr val="accent1"/>
                </a:solidFill>
              </a:rPr>
              <a:t>Do not be one of those who </a:t>
            </a:r>
            <a:r>
              <a:rPr lang="en-US" sz="2200" b="1" i="1" dirty="0">
                <a:solidFill>
                  <a:schemeClr val="accent1"/>
                </a:solidFill>
              </a:rPr>
              <a:t>shakes hands in a pledge</a:t>
            </a:r>
            <a:r>
              <a:rPr lang="en-US" sz="2200" i="1" dirty="0">
                <a:solidFill>
                  <a:schemeClr val="accent1"/>
                </a:solidFill>
              </a:rPr>
              <a:t>, One of those who is </a:t>
            </a:r>
            <a:r>
              <a:rPr lang="en-US" sz="2200" b="1" i="1" dirty="0">
                <a:solidFill>
                  <a:schemeClr val="accent1"/>
                </a:solidFill>
              </a:rPr>
              <a:t>surety for debts</a:t>
            </a:r>
            <a:r>
              <a:rPr lang="en-US" sz="2200" i="1" dirty="0">
                <a:solidFill>
                  <a:schemeClr val="accent1"/>
                </a:solidFill>
              </a:rPr>
              <a:t>; If </a:t>
            </a:r>
            <a:r>
              <a:rPr lang="en-US" sz="2200" b="1" i="1" dirty="0">
                <a:solidFill>
                  <a:schemeClr val="accent1"/>
                </a:solidFill>
              </a:rPr>
              <a:t>you have </a:t>
            </a:r>
            <a:r>
              <a:rPr lang="en-US" sz="2200" b="1" i="1" u="sng" dirty="0">
                <a:solidFill>
                  <a:schemeClr val="accent1"/>
                </a:solidFill>
              </a:rPr>
              <a:t>nothing with which to pay</a:t>
            </a:r>
            <a:r>
              <a:rPr lang="en-US" sz="2200" b="1" i="1" dirty="0">
                <a:solidFill>
                  <a:schemeClr val="accent1"/>
                </a:solidFill>
              </a:rPr>
              <a:t>, Why should he </a:t>
            </a:r>
            <a:r>
              <a:rPr lang="en-US" sz="2200" b="1" i="1" u="sng" dirty="0">
                <a:solidFill>
                  <a:schemeClr val="accent1"/>
                </a:solidFill>
              </a:rPr>
              <a:t>take away your bed from under you</a:t>
            </a:r>
            <a:r>
              <a:rPr lang="en-US" sz="2200" i="1" dirty="0">
                <a:solidFill>
                  <a:schemeClr val="accent1"/>
                </a:solidFill>
              </a:rPr>
              <a:t>? </a:t>
            </a:r>
            <a:r>
              <a:rPr lang="en-US" sz="2200" dirty="0"/>
              <a:t>(</a:t>
            </a:r>
            <a:r>
              <a:rPr lang="en-US" sz="2200" b="1" dirty="0">
                <a:solidFill>
                  <a:schemeClr val="accent1"/>
                </a:solidFill>
              </a:rPr>
              <a:t>22:26-27</a:t>
            </a:r>
            <a:r>
              <a:rPr lang="en-US" sz="2200" dirty="0"/>
              <a:t>)</a:t>
            </a:r>
          </a:p>
          <a:p>
            <a:pPr>
              <a:spcBef>
                <a:spcPts val="300"/>
              </a:spcBef>
            </a:pPr>
            <a:r>
              <a:rPr lang="en-US" altLang="en-US" sz="2200" dirty="0">
                <a:solidFill>
                  <a:schemeClr val="tx1">
                    <a:lumMod val="75000"/>
                    <a:lumOff val="25000"/>
                  </a:schemeClr>
                </a:solidFill>
              </a:rPr>
              <a:t>Only </a:t>
            </a:r>
            <a:r>
              <a:rPr lang="en-US" altLang="en-US" sz="2200" b="1" i="1" dirty="0">
                <a:solidFill>
                  <a:schemeClr val="tx1">
                    <a:lumMod val="75000"/>
                    <a:lumOff val="25000"/>
                  </a:schemeClr>
                </a:solidFill>
              </a:rPr>
              <a:t>give</a:t>
            </a:r>
            <a:r>
              <a:rPr lang="en-US" altLang="en-US" sz="2200" dirty="0">
                <a:solidFill>
                  <a:schemeClr val="tx1">
                    <a:lumMod val="75000"/>
                    <a:lumOff val="25000"/>
                  </a:schemeClr>
                </a:solidFill>
              </a:rPr>
              <a:t> or </a:t>
            </a:r>
            <a:r>
              <a:rPr lang="en-US" altLang="en-US" sz="2200" b="1" i="1" dirty="0">
                <a:solidFill>
                  <a:schemeClr val="tx1">
                    <a:lumMod val="75000"/>
                    <a:lumOff val="25000"/>
                  </a:schemeClr>
                </a:solidFill>
              </a:rPr>
              <a:t>cosign</a:t>
            </a:r>
            <a:r>
              <a:rPr lang="en-US" altLang="en-US" sz="2200" dirty="0">
                <a:solidFill>
                  <a:schemeClr val="tx1">
                    <a:lumMod val="75000"/>
                    <a:lumOff val="25000"/>
                  </a:schemeClr>
                </a:solidFill>
              </a:rPr>
              <a:t> loans you can </a:t>
            </a:r>
            <a:r>
              <a:rPr lang="en-US" altLang="en-US" sz="2200" b="1" i="1" dirty="0">
                <a:solidFill>
                  <a:schemeClr val="tx1">
                    <a:lumMod val="75000"/>
                    <a:lumOff val="25000"/>
                  </a:schemeClr>
                </a:solidFill>
              </a:rPr>
              <a:t>afford to lose </a:t>
            </a:r>
            <a:r>
              <a:rPr lang="en-US" altLang="en-US" sz="2200" dirty="0">
                <a:solidFill>
                  <a:schemeClr val="tx1">
                    <a:lumMod val="75000"/>
                    <a:lumOff val="25000"/>
                  </a:schemeClr>
                </a:solidFill>
              </a:rPr>
              <a:t>to avoid suffering.</a:t>
            </a:r>
          </a:p>
        </p:txBody>
      </p:sp>
    </p:spTree>
    <p:extLst>
      <p:ext uri="{BB962C8B-B14F-4D97-AF65-F5344CB8AC3E}">
        <p14:creationId xmlns:p14="http://schemas.microsoft.com/office/powerpoint/2010/main" val="2750351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Danger of Cosigning, Surety</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3"/>
            </a:pPr>
            <a:r>
              <a:rPr lang="en-US" sz="2200" dirty="0"/>
              <a:t>What danger is associated with being </a:t>
            </a:r>
            <a:r>
              <a:rPr lang="en-US" sz="2200" i="1" dirty="0">
                <a:solidFill>
                  <a:schemeClr val="accent1"/>
                </a:solidFill>
              </a:rPr>
              <a:t>“surety”</a:t>
            </a:r>
            <a:r>
              <a:rPr lang="en-US" sz="2200" dirty="0"/>
              <a:t>, for example, cosigning a loan (</a:t>
            </a:r>
            <a:r>
              <a:rPr lang="en-US" sz="2200" b="1" dirty="0">
                <a:solidFill>
                  <a:schemeClr val="accent1"/>
                </a:solidFill>
              </a:rPr>
              <a:t>11:15; 17:18; 20:16; 22:26-27; 27:13</a:t>
            </a:r>
            <a:r>
              <a:rPr lang="en-US" sz="2200" dirty="0"/>
              <a:t>)?</a:t>
            </a:r>
          </a:p>
          <a:p>
            <a:pPr marL="0" indent="0">
              <a:spcBef>
                <a:spcPts val="300"/>
              </a:spcBef>
              <a:buNone/>
            </a:pPr>
            <a:r>
              <a:rPr lang="en-US" sz="2200" b="1" i="1" u="sng" dirty="0">
                <a:solidFill>
                  <a:schemeClr val="accent1"/>
                </a:solidFill>
              </a:rPr>
              <a:t>Take the garment</a:t>
            </a:r>
            <a:r>
              <a:rPr lang="en-US" sz="2200" b="1" i="1" dirty="0">
                <a:solidFill>
                  <a:schemeClr val="accent1"/>
                </a:solidFill>
              </a:rPr>
              <a:t> of him who is surety for a stranger, And </a:t>
            </a:r>
            <a:r>
              <a:rPr lang="en-US" sz="2200" b="1" i="1" u="sng" dirty="0">
                <a:solidFill>
                  <a:schemeClr val="accent1"/>
                </a:solidFill>
              </a:rPr>
              <a:t>hold it in pledge</a:t>
            </a:r>
            <a:r>
              <a:rPr lang="en-US" sz="2200" b="1" i="1" dirty="0">
                <a:solidFill>
                  <a:schemeClr val="accent1"/>
                </a:solidFill>
              </a:rPr>
              <a:t> </a:t>
            </a:r>
            <a:r>
              <a:rPr lang="en-US" sz="2200" i="1" dirty="0">
                <a:solidFill>
                  <a:schemeClr val="accent1"/>
                </a:solidFill>
              </a:rPr>
              <a:t>when he is surety for a seductress. </a:t>
            </a:r>
            <a:r>
              <a:rPr lang="en-US" sz="2200" dirty="0"/>
              <a:t>(</a:t>
            </a:r>
            <a:r>
              <a:rPr lang="en-US" sz="2200" b="1" dirty="0">
                <a:solidFill>
                  <a:schemeClr val="accent1"/>
                </a:solidFill>
              </a:rPr>
              <a:t>20:16; 27:13</a:t>
            </a:r>
            <a:r>
              <a:rPr lang="en-US" sz="2200" dirty="0"/>
              <a:t>)</a:t>
            </a:r>
          </a:p>
          <a:p>
            <a:pPr>
              <a:spcBef>
                <a:spcPts val="300"/>
              </a:spcBef>
            </a:pPr>
            <a:r>
              <a:rPr lang="en-US" altLang="en-US" sz="2200" dirty="0">
                <a:solidFill>
                  <a:schemeClr val="tx1">
                    <a:lumMod val="75000"/>
                    <a:lumOff val="25000"/>
                  </a:schemeClr>
                </a:solidFill>
              </a:rPr>
              <a:t>It can be helpful to </a:t>
            </a:r>
            <a:r>
              <a:rPr lang="en-US" altLang="en-US" sz="2200" b="1" i="1" dirty="0">
                <a:solidFill>
                  <a:schemeClr val="tx1">
                    <a:lumMod val="75000"/>
                    <a:lumOff val="25000"/>
                  </a:schemeClr>
                </a:solidFill>
              </a:rPr>
              <a:t>take, lock up </a:t>
            </a:r>
            <a:r>
              <a:rPr lang="en-US" altLang="en-US" sz="2200" dirty="0">
                <a:solidFill>
                  <a:schemeClr val="tx1">
                    <a:lumMod val="75000"/>
                    <a:lumOff val="25000"/>
                  </a:schemeClr>
                </a:solidFill>
              </a:rPr>
              <a:t>valuables that someone would use for surety, </a:t>
            </a:r>
            <a:r>
              <a:rPr lang="en-US" altLang="en-US" sz="2200" b="1" i="1" dirty="0">
                <a:solidFill>
                  <a:schemeClr val="tx1">
                    <a:lumMod val="75000"/>
                    <a:lumOff val="25000"/>
                  </a:schemeClr>
                </a:solidFill>
              </a:rPr>
              <a:t>just so they have clothes and a bed</a:t>
            </a:r>
            <a:r>
              <a:rPr lang="en-US" altLang="en-US" sz="2200" dirty="0">
                <a:solidFill>
                  <a:schemeClr val="tx1">
                    <a:lumMod val="75000"/>
                    <a:lumOff val="25000"/>
                  </a:schemeClr>
                </a:solidFill>
              </a:rPr>
              <a:t>, for example, children or those irresponsible.</a:t>
            </a:r>
          </a:p>
        </p:txBody>
      </p:sp>
    </p:spTree>
    <p:extLst>
      <p:ext uri="{BB962C8B-B14F-4D97-AF65-F5344CB8AC3E}">
        <p14:creationId xmlns:p14="http://schemas.microsoft.com/office/powerpoint/2010/main" val="3673279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Wisdom’s Giver</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2"/>
            </a:pPr>
            <a:r>
              <a:rPr lang="en-US" sz="2200" dirty="0"/>
              <a:t>Who is the One who provides wisdom?  To whom does He give it?</a:t>
            </a:r>
          </a:p>
          <a:p>
            <a:pPr marL="0" lvl="0" indent="0">
              <a:spcBef>
                <a:spcPts val="0"/>
              </a:spcBef>
              <a:buNone/>
            </a:pPr>
            <a:r>
              <a:rPr lang="en-US" sz="2200" b="1" i="1" u="sng" dirty="0">
                <a:solidFill>
                  <a:schemeClr val="accent1"/>
                </a:solidFill>
              </a:rPr>
              <a:t>Then</a:t>
            </a:r>
            <a:r>
              <a:rPr lang="en-US" sz="2200" i="1" dirty="0">
                <a:solidFill>
                  <a:schemeClr val="accent1"/>
                </a:solidFill>
              </a:rPr>
              <a:t> you will understand </a:t>
            </a:r>
            <a:r>
              <a:rPr lang="en-US" sz="2200" b="1" i="1" u="sng" dirty="0">
                <a:solidFill>
                  <a:schemeClr val="accent1"/>
                </a:solidFill>
              </a:rPr>
              <a:t>the fear of the LORD</a:t>
            </a:r>
            <a:r>
              <a:rPr lang="en-US" sz="2200" i="1" dirty="0">
                <a:solidFill>
                  <a:schemeClr val="accent1"/>
                </a:solidFill>
              </a:rPr>
              <a:t>, And find the </a:t>
            </a:r>
            <a:r>
              <a:rPr lang="en-US" sz="2200" b="1" i="1" dirty="0">
                <a:solidFill>
                  <a:schemeClr val="accent1"/>
                </a:solidFill>
              </a:rPr>
              <a:t>knowledge of </a:t>
            </a:r>
            <a:r>
              <a:rPr lang="en-US" sz="2200" b="1" i="1" u="sng" dirty="0">
                <a:solidFill>
                  <a:schemeClr val="accent1"/>
                </a:solidFill>
              </a:rPr>
              <a:t>God</a:t>
            </a:r>
            <a:r>
              <a:rPr lang="en-US" sz="2200" i="1" dirty="0">
                <a:solidFill>
                  <a:schemeClr val="accent1"/>
                </a:solidFill>
              </a:rPr>
              <a:t>.  </a:t>
            </a:r>
            <a:r>
              <a:rPr lang="en-US" sz="2200" b="1" i="1" u="sng" dirty="0">
                <a:solidFill>
                  <a:schemeClr val="accent1"/>
                </a:solidFill>
              </a:rPr>
              <a:t>For the LORD gives</a:t>
            </a:r>
            <a:r>
              <a:rPr lang="en-US" sz="2200" b="1" i="1" dirty="0">
                <a:solidFill>
                  <a:schemeClr val="accent1"/>
                </a:solidFill>
              </a:rPr>
              <a:t> wisdom; </a:t>
            </a:r>
            <a:r>
              <a:rPr lang="en-US" sz="2200" b="1" i="1" u="sng" dirty="0">
                <a:solidFill>
                  <a:schemeClr val="accent1"/>
                </a:solidFill>
              </a:rPr>
              <a:t>From His mouth</a:t>
            </a:r>
            <a:r>
              <a:rPr lang="en-US" sz="2200" b="1" i="1" dirty="0">
                <a:solidFill>
                  <a:schemeClr val="accent1"/>
                </a:solidFill>
              </a:rPr>
              <a:t> come </a:t>
            </a:r>
            <a:r>
              <a:rPr lang="en-US" sz="2200" i="1" dirty="0">
                <a:solidFill>
                  <a:schemeClr val="accent1"/>
                </a:solidFill>
              </a:rPr>
              <a:t>knowledge and understanding; </a:t>
            </a:r>
            <a:r>
              <a:rPr lang="en-US" sz="2200" b="1" i="1" u="sng" dirty="0">
                <a:solidFill>
                  <a:schemeClr val="accent1"/>
                </a:solidFill>
              </a:rPr>
              <a:t>He stores</a:t>
            </a:r>
            <a:r>
              <a:rPr lang="en-US" sz="2200" b="1" i="1" dirty="0">
                <a:solidFill>
                  <a:schemeClr val="accent1"/>
                </a:solidFill>
              </a:rPr>
              <a:t> up sound wisdom for the upright</a:t>
            </a:r>
            <a:r>
              <a:rPr lang="en-US" sz="2200" i="1" dirty="0">
                <a:solidFill>
                  <a:schemeClr val="accent1"/>
                </a:solidFill>
              </a:rPr>
              <a:t>; </a:t>
            </a:r>
            <a:r>
              <a:rPr lang="en-US" sz="2200" b="1" i="1" u="sng" dirty="0">
                <a:solidFill>
                  <a:schemeClr val="accent1"/>
                </a:solidFill>
              </a:rPr>
              <a:t>He is a shield</a:t>
            </a:r>
            <a:r>
              <a:rPr lang="en-US" sz="2200" b="1" i="1" dirty="0">
                <a:solidFill>
                  <a:schemeClr val="accent1"/>
                </a:solidFill>
              </a:rPr>
              <a:t> to those who walk uprightly</a:t>
            </a:r>
            <a:r>
              <a:rPr lang="en-US" sz="2200" i="1" dirty="0">
                <a:solidFill>
                  <a:schemeClr val="accent1"/>
                </a:solidFill>
              </a:rPr>
              <a:t>;  </a:t>
            </a:r>
            <a:r>
              <a:rPr lang="en-US" sz="2200" b="1" i="1" u="sng" dirty="0">
                <a:solidFill>
                  <a:schemeClr val="accent1"/>
                </a:solidFill>
              </a:rPr>
              <a:t>He</a:t>
            </a:r>
            <a:r>
              <a:rPr lang="en-US" sz="2200" b="1" i="1" dirty="0">
                <a:solidFill>
                  <a:schemeClr val="accent1"/>
                </a:solidFill>
              </a:rPr>
              <a:t> guards </a:t>
            </a:r>
            <a:r>
              <a:rPr lang="en-US" sz="2200" i="1" dirty="0">
                <a:solidFill>
                  <a:schemeClr val="accent1"/>
                </a:solidFill>
              </a:rPr>
              <a:t>the paths of justice, And </a:t>
            </a:r>
            <a:r>
              <a:rPr lang="en-US" sz="2200" b="1" i="1" dirty="0">
                <a:solidFill>
                  <a:schemeClr val="accent1"/>
                </a:solidFill>
              </a:rPr>
              <a:t>preserves the way of His saints</a:t>
            </a:r>
            <a:r>
              <a:rPr lang="en-US" sz="2200" i="1" dirty="0">
                <a:solidFill>
                  <a:schemeClr val="accent1"/>
                </a:solidFill>
              </a:rPr>
              <a:t>. </a:t>
            </a:r>
            <a:r>
              <a:rPr lang="en-US" sz="2200" dirty="0"/>
              <a:t>(</a:t>
            </a:r>
            <a:r>
              <a:rPr lang="en-US" sz="2200" b="1" dirty="0">
                <a:solidFill>
                  <a:schemeClr val="accent1"/>
                </a:solidFill>
              </a:rPr>
              <a:t>2:5-8</a:t>
            </a:r>
            <a:r>
              <a:rPr lang="en-US" sz="2200" dirty="0"/>
              <a:t>)</a:t>
            </a:r>
          </a:p>
          <a:p>
            <a:pPr>
              <a:spcBef>
                <a:spcPts val="0"/>
              </a:spcBef>
            </a:pPr>
            <a:r>
              <a:rPr lang="en-US" altLang="en-US" sz="2200" b="1" i="1" dirty="0"/>
              <a:t>The Lord </a:t>
            </a:r>
            <a:r>
              <a:rPr lang="en-US" altLang="en-US" sz="2200" dirty="0"/>
              <a:t>gives wisdom to those who </a:t>
            </a:r>
            <a:r>
              <a:rPr lang="en-US" altLang="en-US" sz="2200" i="1" dirty="0">
                <a:solidFill>
                  <a:schemeClr val="accent1"/>
                </a:solidFill>
              </a:rPr>
              <a:t>“cry out for discernment”</a:t>
            </a:r>
            <a:r>
              <a:rPr lang="en-US" altLang="en-US" sz="2200" dirty="0"/>
              <a:t> and </a:t>
            </a:r>
            <a:r>
              <a:rPr lang="en-US" altLang="en-US" sz="2200" i="1" dirty="0">
                <a:solidFill>
                  <a:schemeClr val="accent1"/>
                </a:solidFill>
              </a:rPr>
              <a:t>“lift up your voice for understanding”</a:t>
            </a:r>
            <a:r>
              <a:rPr lang="en-US" altLang="en-US" sz="2200" dirty="0"/>
              <a:t>.  But, </a:t>
            </a:r>
            <a:r>
              <a:rPr lang="en-US" altLang="en-US" sz="2200" b="1" i="1" dirty="0"/>
              <a:t>how</a:t>
            </a:r>
            <a:r>
              <a:rPr lang="en-US" altLang="en-US" sz="2200" dirty="0"/>
              <a:t>?</a:t>
            </a:r>
          </a:p>
          <a:p>
            <a:pPr>
              <a:spcBef>
                <a:spcPts val="0"/>
              </a:spcBef>
            </a:pPr>
            <a:r>
              <a:rPr lang="en-US" altLang="en-US" sz="2200" dirty="0"/>
              <a:t>Books like Proverbs provide wisdom, understanding, and </a:t>
            </a:r>
            <a:r>
              <a:rPr lang="en-US" altLang="en-US" sz="2200" i="1" dirty="0">
                <a:solidFill>
                  <a:schemeClr val="accent1"/>
                </a:solidFill>
              </a:rPr>
              <a:t>“good doctrine”</a:t>
            </a:r>
            <a:r>
              <a:rPr lang="en-US" altLang="en-US" sz="2200" dirty="0"/>
              <a:t> (</a:t>
            </a:r>
            <a:r>
              <a:rPr lang="en-US" altLang="en-US" sz="2200" b="1" dirty="0">
                <a:solidFill>
                  <a:schemeClr val="accent1"/>
                </a:solidFill>
              </a:rPr>
              <a:t>4:1-2; 23:23-26</a:t>
            </a:r>
            <a:r>
              <a:rPr lang="en-US" altLang="en-US" sz="2200" dirty="0"/>
              <a:t>).</a:t>
            </a:r>
          </a:p>
          <a:p>
            <a:pPr>
              <a:spcBef>
                <a:spcPts val="0"/>
              </a:spcBef>
            </a:pPr>
            <a:r>
              <a:rPr lang="en-US" altLang="en-US" sz="2200" dirty="0"/>
              <a:t>Parental discipline and many teachers also </a:t>
            </a:r>
            <a:r>
              <a:rPr lang="en-US" altLang="en-US" sz="2200" i="1" dirty="0">
                <a:solidFill>
                  <a:schemeClr val="accent1"/>
                </a:solidFill>
              </a:rPr>
              <a:t>“give wisdom”</a:t>
            </a:r>
            <a:r>
              <a:rPr lang="en-US" altLang="en-US" sz="2200" dirty="0"/>
              <a:t> (</a:t>
            </a:r>
            <a:r>
              <a:rPr lang="en-US" altLang="en-US" sz="2200" b="1" dirty="0">
                <a:solidFill>
                  <a:schemeClr val="accent1"/>
                </a:solidFill>
              </a:rPr>
              <a:t>24:29-15, 5-6</a:t>
            </a:r>
            <a:r>
              <a:rPr lang="en-US" altLang="en-US" sz="2200" dirty="0"/>
              <a:t>).</a:t>
            </a:r>
          </a:p>
          <a:p>
            <a:pPr>
              <a:spcBef>
                <a:spcPts val="0"/>
              </a:spcBef>
            </a:pPr>
            <a:r>
              <a:rPr lang="en-US" altLang="en-US" sz="2200" dirty="0"/>
              <a:t>Anything else?</a:t>
            </a:r>
          </a:p>
        </p:txBody>
      </p:sp>
    </p:spTree>
    <p:extLst>
      <p:ext uri="{BB962C8B-B14F-4D97-AF65-F5344CB8AC3E}">
        <p14:creationId xmlns:p14="http://schemas.microsoft.com/office/powerpoint/2010/main" val="2577215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a:t>Wise Labor</a:t>
            </a:r>
            <a:endParaRPr lang="en-US" altLang="en-US" dirty="0"/>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4"/>
            </a:pPr>
            <a:r>
              <a:rPr lang="en-US" sz="2200" b="1" i="1" dirty="0"/>
              <a:t>When</a:t>
            </a:r>
            <a:r>
              <a:rPr lang="en-US" sz="2200" dirty="0"/>
              <a:t> do the wise work (</a:t>
            </a:r>
            <a:r>
              <a:rPr lang="en-US" sz="2200" b="1" dirty="0">
                <a:solidFill>
                  <a:schemeClr val="accent1"/>
                </a:solidFill>
              </a:rPr>
              <a:t>10:5</a:t>
            </a:r>
            <a:r>
              <a:rPr lang="en-US" sz="2200" dirty="0"/>
              <a:t>)?  </a:t>
            </a:r>
            <a:r>
              <a:rPr lang="en-US" sz="2200" b="1" i="1" dirty="0"/>
              <a:t>How</a:t>
            </a:r>
            <a:r>
              <a:rPr lang="en-US" sz="2200" dirty="0"/>
              <a:t> do they work (</a:t>
            </a:r>
            <a:r>
              <a:rPr lang="en-US" sz="2200" b="1" dirty="0">
                <a:solidFill>
                  <a:schemeClr val="accent1"/>
                </a:solidFill>
              </a:rPr>
              <a:t>14:4; 21:5; 24:27; 27:18, 23-27</a:t>
            </a:r>
            <a:r>
              <a:rPr lang="en-US" sz="2200" dirty="0"/>
              <a:t>)?</a:t>
            </a:r>
          </a:p>
          <a:p>
            <a:pPr marL="0" indent="0">
              <a:spcBef>
                <a:spcPts val="0"/>
              </a:spcBef>
              <a:buNone/>
            </a:pPr>
            <a:r>
              <a:rPr lang="en-US" sz="2200" i="1" dirty="0">
                <a:solidFill>
                  <a:schemeClr val="accent1"/>
                </a:solidFill>
              </a:rPr>
              <a:t>He who </a:t>
            </a:r>
            <a:r>
              <a:rPr lang="en-US" sz="2200" b="1" i="1" u="sng" dirty="0">
                <a:solidFill>
                  <a:schemeClr val="accent1"/>
                </a:solidFill>
              </a:rPr>
              <a:t>gathers in summer</a:t>
            </a:r>
            <a:r>
              <a:rPr lang="en-US" sz="2200" b="1" i="1" dirty="0">
                <a:solidFill>
                  <a:schemeClr val="accent1"/>
                </a:solidFill>
              </a:rPr>
              <a:t> </a:t>
            </a:r>
            <a:r>
              <a:rPr lang="en-US" sz="2200" i="1" dirty="0">
                <a:solidFill>
                  <a:schemeClr val="accent1"/>
                </a:solidFill>
              </a:rPr>
              <a:t>is a </a:t>
            </a:r>
            <a:r>
              <a:rPr lang="en-US" sz="2200" b="1" i="1" dirty="0">
                <a:solidFill>
                  <a:schemeClr val="accent1"/>
                </a:solidFill>
              </a:rPr>
              <a:t>wise</a:t>
            </a:r>
            <a:r>
              <a:rPr lang="en-US" sz="2200" i="1" dirty="0">
                <a:solidFill>
                  <a:schemeClr val="accent1"/>
                </a:solidFill>
              </a:rPr>
              <a:t> son; He who </a:t>
            </a:r>
            <a:r>
              <a:rPr lang="en-US" sz="2200" b="1" i="1" u="sng" dirty="0">
                <a:solidFill>
                  <a:schemeClr val="accent1"/>
                </a:solidFill>
              </a:rPr>
              <a:t>sleeps in harvest</a:t>
            </a:r>
            <a:r>
              <a:rPr lang="en-US" sz="2200" b="1" i="1" dirty="0">
                <a:solidFill>
                  <a:schemeClr val="accent1"/>
                </a:solidFill>
              </a:rPr>
              <a:t> </a:t>
            </a:r>
            <a:r>
              <a:rPr lang="en-US" sz="2200" i="1" dirty="0">
                <a:solidFill>
                  <a:schemeClr val="accent1"/>
                </a:solidFill>
              </a:rPr>
              <a:t>is a son who </a:t>
            </a:r>
            <a:r>
              <a:rPr lang="en-US" sz="2200" b="1" i="1" dirty="0">
                <a:solidFill>
                  <a:schemeClr val="accent1"/>
                </a:solidFill>
              </a:rPr>
              <a:t>causes shame</a:t>
            </a:r>
            <a:r>
              <a:rPr lang="en-US" sz="2200" i="1" dirty="0">
                <a:solidFill>
                  <a:schemeClr val="accent1"/>
                </a:solidFill>
              </a:rPr>
              <a:t>. </a:t>
            </a:r>
            <a:r>
              <a:rPr lang="en-US" sz="2200" dirty="0"/>
              <a:t>(</a:t>
            </a:r>
            <a:r>
              <a:rPr lang="en-US" sz="2200" b="1" dirty="0">
                <a:solidFill>
                  <a:schemeClr val="accent1"/>
                </a:solidFill>
              </a:rPr>
              <a:t>10:5</a:t>
            </a:r>
            <a:r>
              <a:rPr lang="en-US" sz="2200" dirty="0"/>
              <a:t>)</a:t>
            </a:r>
          </a:p>
          <a:p>
            <a:pPr>
              <a:spcBef>
                <a:spcPts val="0"/>
              </a:spcBef>
            </a:pPr>
            <a:r>
              <a:rPr lang="en-US" altLang="en-US" sz="2200" dirty="0">
                <a:solidFill>
                  <a:schemeClr val="tx1">
                    <a:lumMod val="75000"/>
                    <a:lumOff val="25000"/>
                  </a:schemeClr>
                </a:solidFill>
              </a:rPr>
              <a:t>Work when needed, not when it is easy or comfortable.</a:t>
            </a:r>
          </a:p>
          <a:p>
            <a:pPr marL="0" indent="0">
              <a:spcBef>
                <a:spcPts val="0"/>
              </a:spcBef>
              <a:buNone/>
            </a:pPr>
            <a:r>
              <a:rPr lang="en-US" sz="2200" i="1" dirty="0">
                <a:solidFill>
                  <a:schemeClr val="accent1"/>
                </a:solidFill>
              </a:rPr>
              <a:t>The </a:t>
            </a:r>
            <a:r>
              <a:rPr lang="en-US" sz="2200" b="1" i="1" u="sng" dirty="0">
                <a:solidFill>
                  <a:schemeClr val="accent1"/>
                </a:solidFill>
              </a:rPr>
              <a:t>plans of the diligent</a:t>
            </a:r>
            <a:r>
              <a:rPr lang="en-US" sz="2200" b="1" i="1" dirty="0">
                <a:solidFill>
                  <a:schemeClr val="accent1"/>
                </a:solidFill>
              </a:rPr>
              <a:t> lead surely to plenty</a:t>
            </a:r>
            <a:r>
              <a:rPr lang="en-US" sz="2200" i="1" dirty="0">
                <a:solidFill>
                  <a:schemeClr val="accent1"/>
                </a:solidFill>
              </a:rPr>
              <a:t>, But those of everyone who is </a:t>
            </a:r>
            <a:r>
              <a:rPr lang="en-US" sz="2200" b="1" i="1" u="sng" dirty="0">
                <a:solidFill>
                  <a:schemeClr val="accent1"/>
                </a:solidFill>
              </a:rPr>
              <a:t>hasty</a:t>
            </a:r>
            <a:r>
              <a:rPr lang="en-US" sz="2200" b="1" i="1" dirty="0">
                <a:solidFill>
                  <a:schemeClr val="accent1"/>
                </a:solidFill>
              </a:rPr>
              <a:t>, surely to poverty</a:t>
            </a:r>
            <a:r>
              <a:rPr lang="en-US" sz="2200" i="1" dirty="0">
                <a:solidFill>
                  <a:schemeClr val="accent1"/>
                </a:solidFill>
              </a:rPr>
              <a:t>. </a:t>
            </a:r>
            <a:r>
              <a:rPr lang="en-US" sz="2200" dirty="0"/>
              <a:t>(</a:t>
            </a:r>
            <a:r>
              <a:rPr lang="en-US" sz="2200" b="1" dirty="0">
                <a:solidFill>
                  <a:schemeClr val="accent1"/>
                </a:solidFill>
              </a:rPr>
              <a:t>21:5</a:t>
            </a:r>
            <a:r>
              <a:rPr lang="en-US" sz="2200" dirty="0"/>
              <a:t>)</a:t>
            </a:r>
          </a:p>
          <a:p>
            <a:pPr marL="0" indent="0">
              <a:spcBef>
                <a:spcPts val="0"/>
              </a:spcBef>
              <a:buNone/>
            </a:pPr>
            <a:r>
              <a:rPr lang="en-US" sz="2200" b="1" i="1" dirty="0">
                <a:solidFill>
                  <a:schemeClr val="accent1"/>
                </a:solidFill>
              </a:rPr>
              <a:t>Prepare your outside work</a:t>
            </a:r>
            <a:r>
              <a:rPr lang="en-US" sz="2200" i="1" dirty="0">
                <a:solidFill>
                  <a:schemeClr val="accent1"/>
                </a:solidFill>
              </a:rPr>
              <a:t>, Make it fit for yourself </a:t>
            </a:r>
            <a:r>
              <a:rPr lang="en-US" sz="2200" b="1" i="1" dirty="0">
                <a:solidFill>
                  <a:schemeClr val="accent1"/>
                </a:solidFill>
              </a:rPr>
              <a:t>in the field</a:t>
            </a:r>
            <a:r>
              <a:rPr lang="en-US" sz="2200" i="1" dirty="0">
                <a:solidFill>
                  <a:schemeClr val="accent1"/>
                </a:solidFill>
              </a:rPr>
              <a:t>; And </a:t>
            </a:r>
            <a:r>
              <a:rPr lang="en-US" sz="2200" b="1" i="1" u="sng" dirty="0">
                <a:solidFill>
                  <a:schemeClr val="accent1"/>
                </a:solidFill>
              </a:rPr>
              <a:t>afterward</a:t>
            </a:r>
            <a:r>
              <a:rPr lang="en-US" sz="2200" b="1" i="1" dirty="0">
                <a:solidFill>
                  <a:schemeClr val="accent1"/>
                </a:solidFill>
              </a:rPr>
              <a:t> build your house</a:t>
            </a:r>
            <a:r>
              <a:rPr lang="en-US" sz="2200" i="1" dirty="0">
                <a:solidFill>
                  <a:schemeClr val="accent1"/>
                </a:solidFill>
              </a:rPr>
              <a:t>. </a:t>
            </a:r>
            <a:r>
              <a:rPr lang="en-US" sz="2200" dirty="0"/>
              <a:t>(</a:t>
            </a:r>
            <a:r>
              <a:rPr lang="en-US" sz="2200" b="1" dirty="0">
                <a:solidFill>
                  <a:schemeClr val="accent1"/>
                </a:solidFill>
              </a:rPr>
              <a:t>24:27</a:t>
            </a:r>
            <a:r>
              <a:rPr lang="en-US" sz="2200" dirty="0"/>
              <a:t>)</a:t>
            </a:r>
          </a:p>
          <a:p>
            <a:pPr>
              <a:spcBef>
                <a:spcPts val="0"/>
              </a:spcBef>
            </a:pPr>
            <a:r>
              <a:rPr lang="en-US" altLang="en-US" sz="2200" dirty="0">
                <a:solidFill>
                  <a:schemeClr val="tx1">
                    <a:lumMod val="75000"/>
                    <a:lumOff val="25000"/>
                  </a:schemeClr>
                </a:solidFill>
              </a:rPr>
              <a:t>Using wisdom, look ahead, make plans, and work first the things with the longest lead time and greatest need. </a:t>
            </a:r>
          </a:p>
          <a:p>
            <a:pPr>
              <a:spcBef>
                <a:spcPts val="0"/>
              </a:spcBef>
            </a:pPr>
            <a:r>
              <a:rPr lang="en-US" altLang="en-US" sz="2200" dirty="0">
                <a:solidFill>
                  <a:schemeClr val="tx1">
                    <a:lumMod val="75000"/>
                    <a:lumOff val="25000"/>
                  </a:schemeClr>
                </a:solidFill>
              </a:rPr>
              <a:t>Example:  Crops take time to grow. House is luxury.</a:t>
            </a:r>
          </a:p>
        </p:txBody>
      </p:sp>
    </p:spTree>
    <p:extLst>
      <p:ext uri="{BB962C8B-B14F-4D97-AF65-F5344CB8AC3E}">
        <p14:creationId xmlns:p14="http://schemas.microsoft.com/office/powerpoint/2010/main" val="1975286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a:t>Wise Labor</a:t>
            </a:r>
            <a:endParaRPr lang="en-US" altLang="en-US" dirty="0"/>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4"/>
            </a:pPr>
            <a:r>
              <a:rPr lang="en-US" sz="2200" b="1" i="1" dirty="0"/>
              <a:t>When</a:t>
            </a:r>
            <a:r>
              <a:rPr lang="en-US" sz="2200" dirty="0"/>
              <a:t> do the wise work (</a:t>
            </a:r>
            <a:r>
              <a:rPr lang="en-US" sz="2200" b="1" dirty="0">
                <a:solidFill>
                  <a:schemeClr val="accent1"/>
                </a:solidFill>
              </a:rPr>
              <a:t>10:5</a:t>
            </a:r>
            <a:r>
              <a:rPr lang="en-US" sz="2200" dirty="0"/>
              <a:t>)?  </a:t>
            </a:r>
            <a:r>
              <a:rPr lang="en-US" sz="2200" b="1" i="1" dirty="0"/>
              <a:t>How</a:t>
            </a:r>
            <a:r>
              <a:rPr lang="en-US" sz="2200" dirty="0"/>
              <a:t> do they work (</a:t>
            </a:r>
            <a:r>
              <a:rPr lang="en-US" sz="2200" b="1" dirty="0">
                <a:solidFill>
                  <a:schemeClr val="accent1"/>
                </a:solidFill>
              </a:rPr>
              <a:t>14:4; 21:5; 24:27; 27:18, 23-27</a:t>
            </a:r>
            <a:r>
              <a:rPr lang="en-US" sz="2200" dirty="0"/>
              <a:t>)?</a:t>
            </a:r>
          </a:p>
          <a:p>
            <a:pPr marL="0" indent="0">
              <a:spcBef>
                <a:spcPts val="0"/>
              </a:spcBef>
              <a:buNone/>
            </a:pPr>
            <a:r>
              <a:rPr lang="en-US" sz="2200" b="1" i="1" u="sng" dirty="0">
                <a:solidFill>
                  <a:schemeClr val="accent1"/>
                </a:solidFill>
              </a:rPr>
              <a:t>Be diligent to know</a:t>
            </a:r>
            <a:r>
              <a:rPr lang="en-US" sz="2200" b="1" i="1" dirty="0">
                <a:solidFill>
                  <a:schemeClr val="accent1"/>
                </a:solidFill>
              </a:rPr>
              <a:t> the state of your flocks</a:t>
            </a:r>
            <a:r>
              <a:rPr lang="en-US" sz="2200" i="1" dirty="0">
                <a:solidFill>
                  <a:schemeClr val="accent1"/>
                </a:solidFill>
              </a:rPr>
              <a:t>, And </a:t>
            </a:r>
            <a:r>
              <a:rPr lang="en-US" sz="2200" b="1" i="1" u="sng" dirty="0">
                <a:solidFill>
                  <a:schemeClr val="accent1"/>
                </a:solidFill>
              </a:rPr>
              <a:t>attend</a:t>
            </a:r>
            <a:r>
              <a:rPr lang="en-US" sz="2200" b="1" i="1" dirty="0">
                <a:solidFill>
                  <a:schemeClr val="accent1"/>
                </a:solidFill>
              </a:rPr>
              <a:t> to your herds</a:t>
            </a:r>
            <a:r>
              <a:rPr lang="en-US" sz="2200" i="1" dirty="0">
                <a:solidFill>
                  <a:schemeClr val="accent1"/>
                </a:solidFill>
              </a:rPr>
              <a:t>;  For </a:t>
            </a:r>
            <a:r>
              <a:rPr lang="en-US" sz="2200" b="1" i="1" dirty="0">
                <a:solidFill>
                  <a:schemeClr val="accent1"/>
                </a:solidFill>
              </a:rPr>
              <a:t>riches are </a:t>
            </a:r>
            <a:r>
              <a:rPr lang="en-US" sz="2200" b="1" i="1" u="sng" dirty="0">
                <a:solidFill>
                  <a:schemeClr val="accent1"/>
                </a:solidFill>
              </a:rPr>
              <a:t>not</a:t>
            </a:r>
            <a:r>
              <a:rPr lang="en-US" sz="2200" b="1" i="1" dirty="0">
                <a:solidFill>
                  <a:schemeClr val="accent1"/>
                </a:solidFill>
              </a:rPr>
              <a:t> forever</a:t>
            </a:r>
            <a:r>
              <a:rPr lang="en-US" sz="2200" i="1" dirty="0">
                <a:solidFill>
                  <a:schemeClr val="accent1"/>
                </a:solidFill>
              </a:rPr>
              <a:t>, </a:t>
            </a:r>
            <a:r>
              <a:rPr lang="en-US" sz="2200" b="1" i="1" dirty="0">
                <a:solidFill>
                  <a:schemeClr val="accent1"/>
                </a:solidFill>
              </a:rPr>
              <a:t>Nor does a crown endure to all generations</a:t>
            </a:r>
            <a:r>
              <a:rPr lang="en-US" sz="2200" i="1" dirty="0">
                <a:solidFill>
                  <a:schemeClr val="accent1"/>
                </a:solidFill>
              </a:rPr>
              <a:t>. When the hay is removed, and the tender grass shows itself, And the herbs of the mountains are gathered in, The </a:t>
            </a:r>
            <a:r>
              <a:rPr lang="en-US" sz="2200" b="1" i="1" dirty="0">
                <a:solidFill>
                  <a:schemeClr val="accent1"/>
                </a:solidFill>
              </a:rPr>
              <a:t>lambs will provide your </a:t>
            </a:r>
            <a:r>
              <a:rPr lang="en-US" sz="2200" b="1" i="1" u="sng" dirty="0">
                <a:solidFill>
                  <a:schemeClr val="accent1"/>
                </a:solidFill>
              </a:rPr>
              <a:t>clothing</a:t>
            </a:r>
            <a:r>
              <a:rPr lang="en-US" sz="2200" i="1" dirty="0">
                <a:solidFill>
                  <a:schemeClr val="accent1"/>
                </a:solidFill>
              </a:rPr>
              <a:t>, And the </a:t>
            </a:r>
            <a:r>
              <a:rPr lang="en-US" sz="2200" b="1" i="1" dirty="0">
                <a:solidFill>
                  <a:schemeClr val="accent1"/>
                </a:solidFill>
              </a:rPr>
              <a:t>goats the </a:t>
            </a:r>
            <a:r>
              <a:rPr lang="en-US" sz="2200" b="1" i="1" u="sng" dirty="0">
                <a:solidFill>
                  <a:schemeClr val="accent1"/>
                </a:solidFill>
              </a:rPr>
              <a:t>price of a field</a:t>
            </a:r>
            <a:r>
              <a:rPr lang="en-US" sz="2200" i="1" dirty="0">
                <a:solidFill>
                  <a:schemeClr val="accent1"/>
                </a:solidFill>
              </a:rPr>
              <a:t>; You shall have </a:t>
            </a:r>
            <a:r>
              <a:rPr lang="en-US" sz="2200" b="1" i="1" dirty="0">
                <a:solidFill>
                  <a:schemeClr val="accent1"/>
                </a:solidFill>
              </a:rPr>
              <a:t>enough goats’ milk for </a:t>
            </a:r>
            <a:r>
              <a:rPr lang="en-US" sz="2200" b="1" i="1" u="sng" dirty="0">
                <a:solidFill>
                  <a:schemeClr val="accent1"/>
                </a:solidFill>
              </a:rPr>
              <a:t>your food</a:t>
            </a:r>
            <a:r>
              <a:rPr lang="en-US" sz="2200" i="1" dirty="0">
                <a:solidFill>
                  <a:schemeClr val="accent1"/>
                </a:solidFill>
              </a:rPr>
              <a:t>, For the food of your household, </a:t>
            </a:r>
            <a:r>
              <a:rPr lang="en-US" sz="2200" b="1" i="1" dirty="0">
                <a:solidFill>
                  <a:schemeClr val="accent1"/>
                </a:solidFill>
              </a:rPr>
              <a:t>And the nourishment of </a:t>
            </a:r>
            <a:r>
              <a:rPr lang="en-US" sz="2200" b="1" i="1" u="sng" dirty="0">
                <a:solidFill>
                  <a:schemeClr val="accent1"/>
                </a:solidFill>
              </a:rPr>
              <a:t>your maidservants</a:t>
            </a:r>
            <a:r>
              <a:rPr lang="en-US" sz="2200" i="1" dirty="0">
                <a:solidFill>
                  <a:schemeClr val="accent1"/>
                </a:solidFill>
              </a:rPr>
              <a:t>. </a:t>
            </a:r>
            <a:r>
              <a:rPr lang="en-US" sz="2200" dirty="0"/>
              <a:t>(</a:t>
            </a:r>
            <a:r>
              <a:rPr lang="en-US" sz="2200" b="1" dirty="0">
                <a:solidFill>
                  <a:schemeClr val="accent1"/>
                </a:solidFill>
              </a:rPr>
              <a:t>27:23-27</a:t>
            </a:r>
            <a:r>
              <a:rPr lang="en-US" sz="2200" dirty="0"/>
              <a:t>)</a:t>
            </a:r>
          </a:p>
          <a:p>
            <a:pPr>
              <a:spcBef>
                <a:spcPts val="0"/>
              </a:spcBef>
            </a:pPr>
            <a:r>
              <a:rPr lang="en-US" altLang="en-US" sz="2200" dirty="0">
                <a:solidFill>
                  <a:schemeClr val="tx1">
                    <a:lumMod val="75000"/>
                    <a:lumOff val="25000"/>
                  </a:schemeClr>
                </a:solidFill>
              </a:rPr>
              <a:t>Cannot delegate everything.  Stay on top of things.  If you do, it will sustain you and your household; otherwise, it will slip away.</a:t>
            </a:r>
          </a:p>
          <a:p>
            <a:pPr>
              <a:spcBef>
                <a:spcPts val="0"/>
              </a:spcBef>
            </a:pPr>
            <a:r>
              <a:rPr lang="en-US" altLang="en-US" sz="2200" dirty="0">
                <a:solidFill>
                  <a:schemeClr val="tx1">
                    <a:lumMod val="75000"/>
                    <a:lumOff val="25000"/>
                  </a:schemeClr>
                </a:solidFill>
              </a:rPr>
              <a:t>Are you “setting up the dominoes”, consider how one thing sets up another?</a:t>
            </a:r>
          </a:p>
        </p:txBody>
      </p:sp>
    </p:spTree>
    <p:extLst>
      <p:ext uri="{BB962C8B-B14F-4D97-AF65-F5344CB8AC3E}">
        <p14:creationId xmlns:p14="http://schemas.microsoft.com/office/powerpoint/2010/main" val="2915409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a:t>Wise Labor</a:t>
            </a:r>
            <a:endParaRPr lang="en-US" altLang="en-US" dirty="0"/>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4"/>
            </a:pPr>
            <a:r>
              <a:rPr lang="en-US" sz="2200" b="1" i="1" dirty="0"/>
              <a:t>When</a:t>
            </a:r>
            <a:r>
              <a:rPr lang="en-US" sz="2200" dirty="0"/>
              <a:t> do the wise work (</a:t>
            </a:r>
            <a:r>
              <a:rPr lang="en-US" sz="2200" b="1" dirty="0">
                <a:solidFill>
                  <a:schemeClr val="accent1"/>
                </a:solidFill>
              </a:rPr>
              <a:t>10:5</a:t>
            </a:r>
            <a:r>
              <a:rPr lang="en-US" sz="2200" dirty="0"/>
              <a:t>)?  </a:t>
            </a:r>
            <a:r>
              <a:rPr lang="en-US" sz="2200" b="1" i="1" dirty="0"/>
              <a:t>How</a:t>
            </a:r>
            <a:r>
              <a:rPr lang="en-US" sz="2200" dirty="0"/>
              <a:t> do they work (</a:t>
            </a:r>
            <a:r>
              <a:rPr lang="en-US" sz="2200" b="1" dirty="0">
                <a:solidFill>
                  <a:schemeClr val="accent1"/>
                </a:solidFill>
              </a:rPr>
              <a:t>14:4; 21:5; 24:27; 27:18, 23-27</a:t>
            </a:r>
            <a:r>
              <a:rPr lang="en-US" sz="2200" dirty="0"/>
              <a:t>)?</a:t>
            </a:r>
          </a:p>
          <a:p>
            <a:pPr marL="0" indent="0">
              <a:spcBef>
                <a:spcPts val="0"/>
              </a:spcBef>
              <a:buNone/>
            </a:pPr>
            <a:r>
              <a:rPr lang="en-US" sz="2200" i="1" dirty="0">
                <a:solidFill>
                  <a:schemeClr val="accent1"/>
                </a:solidFill>
              </a:rPr>
              <a:t>Where </a:t>
            </a:r>
            <a:r>
              <a:rPr lang="en-US" sz="2200" b="1" i="1" dirty="0">
                <a:solidFill>
                  <a:schemeClr val="accent1"/>
                </a:solidFill>
              </a:rPr>
              <a:t>no oxen are, the </a:t>
            </a:r>
            <a:r>
              <a:rPr lang="en-US" sz="2200" b="1" i="1" u="sng" dirty="0">
                <a:solidFill>
                  <a:schemeClr val="accent1"/>
                </a:solidFill>
              </a:rPr>
              <a:t>trough is clean</a:t>
            </a:r>
            <a:r>
              <a:rPr lang="en-US" sz="2200" i="1" dirty="0">
                <a:solidFill>
                  <a:schemeClr val="accent1"/>
                </a:solidFill>
              </a:rPr>
              <a:t>; But much </a:t>
            </a:r>
            <a:r>
              <a:rPr lang="en-US" sz="2200" b="1" i="1" dirty="0">
                <a:solidFill>
                  <a:schemeClr val="accent1"/>
                </a:solidFill>
              </a:rPr>
              <a:t>increase comes by the </a:t>
            </a:r>
            <a:r>
              <a:rPr lang="en-US" sz="2200" b="1" i="1" u="sng" dirty="0">
                <a:solidFill>
                  <a:schemeClr val="accent1"/>
                </a:solidFill>
              </a:rPr>
              <a:t>strength of an ox</a:t>
            </a:r>
            <a:r>
              <a:rPr lang="en-US" sz="2200" i="1" dirty="0">
                <a:solidFill>
                  <a:schemeClr val="accent1"/>
                </a:solidFill>
              </a:rPr>
              <a:t>. </a:t>
            </a:r>
            <a:r>
              <a:rPr lang="en-US" sz="2200" dirty="0"/>
              <a:t>(</a:t>
            </a:r>
            <a:r>
              <a:rPr lang="en-US" sz="2200" b="1" dirty="0">
                <a:solidFill>
                  <a:schemeClr val="accent1"/>
                </a:solidFill>
              </a:rPr>
              <a:t>14:4</a:t>
            </a:r>
            <a:r>
              <a:rPr lang="en-US" sz="2200" dirty="0"/>
              <a:t>)</a:t>
            </a:r>
          </a:p>
          <a:p>
            <a:pPr>
              <a:spcBef>
                <a:spcPts val="0"/>
              </a:spcBef>
            </a:pPr>
            <a:r>
              <a:rPr lang="en-US" altLang="en-US" sz="2200" dirty="0">
                <a:solidFill>
                  <a:schemeClr val="tx1">
                    <a:lumMod val="75000"/>
                    <a:lumOff val="25000"/>
                  </a:schemeClr>
                </a:solidFill>
              </a:rPr>
              <a:t>Wise use tools to accelerate their work and not afraid to clean up the mess.</a:t>
            </a:r>
          </a:p>
          <a:p>
            <a:pPr marL="0" indent="0">
              <a:spcBef>
                <a:spcPts val="0"/>
              </a:spcBef>
              <a:buNone/>
            </a:pPr>
            <a:r>
              <a:rPr lang="en-US" sz="2200" i="1" dirty="0">
                <a:solidFill>
                  <a:schemeClr val="accent1"/>
                </a:solidFill>
              </a:rPr>
              <a:t>Whoever </a:t>
            </a:r>
            <a:r>
              <a:rPr lang="en-US" sz="2200" b="1" i="1" dirty="0">
                <a:solidFill>
                  <a:schemeClr val="accent1"/>
                </a:solidFill>
              </a:rPr>
              <a:t>keeps the fig tree will </a:t>
            </a:r>
            <a:r>
              <a:rPr lang="en-US" sz="2200" b="1" i="1" u="sng" dirty="0">
                <a:solidFill>
                  <a:schemeClr val="accent1"/>
                </a:solidFill>
              </a:rPr>
              <a:t>eat its fruit</a:t>
            </a:r>
            <a:r>
              <a:rPr lang="en-US" sz="2200" i="1" dirty="0">
                <a:solidFill>
                  <a:schemeClr val="accent1"/>
                </a:solidFill>
              </a:rPr>
              <a:t>; </a:t>
            </a:r>
            <a:r>
              <a:rPr lang="en-US" sz="2200" b="1" i="1" u="sng" dirty="0">
                <a:solidFill>
                  <a:schemeClr val="accent1"/>
                </a:solidFill>
              </a:rPr>
              <a:t>So</a:t>
            </a:r>
            <a:r>
              <a:rPr lang="en-US" sz="2200" b="1" i="1" dirty="0">
                <a:solidFill>
                  <a:schemeClr val="accent1"/>
                </a:solidFill>
              </a:rPr>
              <a:t> he who </a:t>
            </a:r>
            <a:r>
              <a:rPr lang="en-US" sz="2200" b="1" i="1" u="sng" dirty="0">
                <a:solidFill>
                  <a:schemeClr val="accent1"/>
                </a:solidFill>
              </a:rPr>
              <a:t>waits on his master</a:t>
            </a:r>
            <a:r>
              <a:rPr lang="en-US" sz="2200" b="1" i="1" dirty="0">
                <a:solidFill>
                  <a:schemeClr val="accent1"/>
                </a:solidFill>
              </a:rPr>
              <a:t> will be honored</a:t>
            </a:r>
            <a:r>
              <a:rPr lang="en-US" sz="2200" i="1" dirty="0">
                <a:solidFill>
                  <a:schemeClr val="accent1"/>
                </a:solidFill>
              </a:rPr>
              <a:t>. </a:t>
            </a:r>
            <a:r>
              <a:rPr lang="en-US" sz="2200" dirty="0"/>
              <a:t>(</a:t>
            </a:r>
            <a:r>
              <a:rPr lang="en-US" sz="2200" b="1" dirty="0">
                <a:solidFill>
                  <a:schemeClr val="accent1"/>
                </a:solidFill>
              </a:rPr>
              <a:t>27:18</a:t>
            </a:r>
            <a:r>
              <a:rPr lang="en-US" sz="2200" dirty="0"/>
              <a:t>)</a:t>
            </a:r>
          </a:p>
          <a:p>
            <a:pPr>
              <a:spcBef>
                <a:spcPts val="0"/>
              </a:spcBef>
            </a:pPr>
            <a:r>
              <a:rPr lang="en-US" altLang="en-US" sz="2200" dirty="0">
                <a:solidFill>
                  <a:schemeClr val="tx1">
                    <a:lumMod val="75000"/>
                    <a:lumOff val="25000"/>
                  </a:schemeClr>
                </a:solidFill>
              </a:rPr>
              <a:t>The wise take care of the </a:t>
            </a:r>
            <a:r>
              <a:rPr lang="en-US" altLang="en-US" sz="2200" b="1" i="1" dirty="0">
                <a:solidFill>
                  <a:schemeClr val="tx1">
                    <a:lumMod val="75000"/>
                    <a:lumOff val="25000"/>
                  </a:schemeClr>
                </a:solidFill>
              </a:rPr>
              <a:t>things</a:t>
            </a:r>
            <a:r>
              <a:rPr lang="en-US" altLang="en-US" sz="2200" dirty="0">
                <a:solidFill>
                  <a:schemeClr val="tx1">
                    <a:lumMod val="75000"/>
                    <a:lumOff val="25000"/>
                  </a:schemeClr>
                </a:solidFill>
              </a:rPr>
              <a:t> and the  </a:t>
            </a:r>
            <a:r>
              <a:rPr lang="en-US" altLang="en-US" sz="2200" b="1" i="1" dirty="0">
                <a:solidFill>
                  <a:schemeClr val="tx1">
                    <a:lumMod val="75000"/>
                    <a:lumOff val="25000"/>
                  </a:schemeClr>
                </a:solidFill>
              </a:rPr>
              <a:t>people</a:t>
            </a:r>
            <a:r>
              <a:rPr lang="en-US" altLang="en-US" sz="2200" dirty="0">
                <a:solidFill>
                  <a:schemeClr val="tx1">
                    <a:lumMod val="75000"/>
                    <a:lumOff val="25000"/>
                  </a:schemeClr>
                </a:solidFill>
              </a:rPr>
              <a:t> that take care of them.</a:t>
            </a:r>
          </a:p>
        </p:txBody>
      </p:sp>
    </p:spTree>
    <p:extLst>
      <p:ext uri="{BB962C8B-B14F-4D97-AF65-F5344CB8AC3E}">
        <p14:creationId xmlns:p14="http://schemas.microsoft.com/office/powerpoint/2010/main" val="1979176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Primary Motivation to Work</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5"/>
            </a:pPr>
            <a:r>
              <a:rPr lang="en-US" sz="2200" dirty="0"/>
              <a:t>What motivates a man to work (</a:t>
            </a:r>
            <a:r>
              <a:rPr lang="en-US" sz="2200" b="1" dirty="0">
                <a:solidFill>
                  <a:schemeClr val="accent1"/>
                </a:solidFill>
              </a:rPr>
              <a:t>16:26</a:t>
            </a:r>
            <a:r>
              <a:rPr lang="en-US" sz="2200" dirty="0"/>
              <a:t>; see also,</a:t>
            </a:r>
            <a:r>
              <a:rPr lang="en-US" sz="2200" b="1" dirty="0"/>
              <a:t> </a:t>
            </a:r>
            <a:r>
              <a:rPr lang="en-US" sz="2200" b="1" dirty="0">
                <a:solidFill>
                  <a:schemeClr val="accent1"/>
                </a:solidFill>
              </a:rPr>
              <a:t>21:5-6</a:t>
            </a:r>
            <a:r>
              <a:rPr lang="en-US" sz="2200" dirty="0"/>
              <a:t>)?</a:t>
            </a:r>
          </a:p>
          <a:p>
            <a:pPr marL="0" lvl="0" indent="0">
              <a:spcBef>
                <a:spcPts val="0"/>
              </a:spcBef>
              <a:buNone/>
            </a:pPr>
            <a:r>
              <a:rPr lang="en-US" sz="2200" i="1" dirty="0">
                <a:solidFill>
                  <a:schemeClr val="accent1"/>
                </a:solidFill>
              </a:rPr>
              <a:t>The person who labors, </a:t>
            </a:r>
            <a:r>
              <a:rPr lang="en-US" sz="2200" b="1" i="1" dirty="0">
                <a:solidFill>
                  <a:schemeClr val="accent1"/>
                </a:solidFill>
              </a:rPr>
              <a:t>labors </a:t>
            </a:r>
            <a:r>
              <a:rPr lang="en-US" sz="2200" b="1" i="1" u="sng" dirty="0">
                <a:solidFill>
                  <a:schemeClr val="accent1"/>
                </a:solidFill>
              </a:rPr>
              <a:t>for himself</a:t>
            </a:r>
            <a:r>
              <a:rPr lang="en-US" sz="2200" i="1" dirty="0">
                <a:solidFill>
                  <a:schemeClr val="accent1"/>
                </a:solidFill>
              </a:rPr>
              <a:t>, </a:t>
            </a:r>
            <a:r>
              <a:rPr lang="en-US" sz="2200" b="1" i="1" dirty="0">
                <a:solidFill>
                  <a:schemeClr val="accent1"/>
                </a:solidFill>
              </a:rPr>
              <a:t>For his </a:t>
            </a:r>
            <a:r>
              <a:rPr lang="en-US" sz="2200" b="1" i="1" u="sng" dirty="0">
                <a:solidFill>
                  <a:schemeClr val="accent1"/>
                </a:solidFill>
              </a:rPr>
              <a:t>hungry mouth drives</a:t>
            </a:r>
            <a:r>
              <a:rPr lang="en-US" sz="2200" b="1" i="1" dirty="0">
                <a:solidFill>
                  <a:schemeClr val="accent1"/>
                </a:solidFill>
              </a:rPr>
              <a:t> him on</a:t>
            </a:r>
            <a:r>
              <a:rPr lang="en-US" sz="2200" i="1" dirty="0">
                <a:solidFill>
                  <a:schemeClr val="accent1"/>
                </a:solidFill>
              </a:rPr>
              <a:t>. </a:t>
            </a:r>
            <a:r>
              <a:rPr lang="en-US" sz="2200" dirty="0"/>
              <a:t>(</a:t>
            </a:r>
            <a:r>
              <a:rPr lang="en-US" sz="2200" b="1" dirty="0">
                <a:solidFill>
                  <a:schemeClr val="accent1"/>
                </a:solidFill>
              </a:rPr>
              <a:t>16:26</a:t>
            </a:r>
            <a:r>
              <a:rPr lang="en-US" sz="2200" dirty="0"/>
              <a:t>)</a:t>
            </a:r>
          </a:p>
          <a:p>
            <a:pPr>
              <a:spcBef>
                <a:spcPts val="0"/>
              </a:spcBef>
            </a:pPr>
            <a:r>
              <a:rPr lang="en-US" altLang="en-US" sz="2200" dirty="0">
                <a:solidFill>
                  <a:schemeClr val="tx1">
                    <a:lumMod val="75000"/>
                    <a:lumOff val="25000"/>
                  </a:schemeClr>
                </a:solidFill>
              </a:rPr>
              <a:t>Hunger is an amazing motivator.</a:t>
            </a:r>
          </a:p>
          <a:p>
            <a:pPr>
              <a:spcBef>
                <a:spcPts val="0"/>
              </a:spcBef>
            </a:pPr>
            <a:r>
              <a:rPr lang="en-US" altLang="en-US" sz="2200" dirty="0">
                <a:solidFill>
                  <a:schemeClr val="tx1">
                    <a:lumMod val="75000"/>
                    <a:lumOff val="25000"/>
                  </a:schemeClr>
                </a:solidFill>
              </a:rPr>
              <a:t>People are only lazy because they are allowed, </a:t>
            </a:r>
            <a:r>
              <a:rPr lang="en-US" altLang="en-US" sz="2200" b="1" i="1" dirty="0">
                <a:solidFill>
                  <a:schemeClr val="tx1">
                    <a:lumMod val="75000"/>
                    <a:lumOff val="25000"/>
                  </a:schemeClr>
                </a:solidFill>
              </a:rPr>
              <a:t>enabled</a:t>
            </a:r>
            <a:r>
              <a:rPr lang="en-US" altLang="en-US" sz="2200" dirty="0">
                <a:solidFill>
                  <a:schemeClr val="tx1">
                    <a:lumMod val="75000"/>
                    <a:lumOff val="25000"/>
                  </a:schemeClr>
                </a:solidFill>
              </a:rPr>
              <a:t> to be.</a:t>
            </a:r>
          </a:p>
          <a:p>
            <a:pPr marL="0" indent="0">
              <a:spcBef>
                <a:spcPts val="0"/>
              </a:spcBef>
              <a:buNone/>
            </a:pPr>
            <a:r>
              <a:rPr lang="en-US" altLang="en-US" sz="2200" i="1" dirty="0">
                <a:solidFill>
                  <a:schemeClr val="accent1"/>
                </a:solidFill>
              </a:rPr>
              <a:t>For even when we were with you, we commanded you this: </a:t>
            </a:r>
            <a:r>
              <a:rPr lang="en-US" altLang="en-US" sz="2200" b="1" i="1" dirty="0">
                <a:solidFill>
                  <a:schemeClr val="accent1"/>
                </a:solidFill>
              </a:rPr>
              <a:t>If anyone will not work, </a:t>
            </a:r>
            <a:r>
              <a:rPr lang="en-US" altLang="en-US" sz="2200" b="1" i="1" u="sng" dirty="0">
                <a:solidFill>
                  <a:schemeClr val="accent1"/>
                </a:solidFill>
              </a:rPr>
              <a:t>neither shall he eat</a:t>
            </a:r>
            <a:r>
              <a:rPr lang="en-US" altLang="en-US" sz="2200" i="1" dirty="0">
                <a:solidFill>
                  <a:schemeClr val="accent1"/>
                </a:solidFill>
              </a:rPr>
              <a:t>. </a:t>
            </a:r>
            <a:r>
              <a:rPr lang="en-US" altLang="en-US" sz="2200" dirty="0">
                <a:solidFill>
                  <a:schemeClr val="tx1">
                    <a:lumMod val="75000"/>
                    <a:lumOff val="25000"/>
                  </a:schemeClr>
                </a:solidFill>
              </a:rPr>
              <a:t>(</a:t>
            </a:r>
            <a:r>
              <a:rPr lang="en-US" altLang="en-US" sz="2200" b="1" dirty="0">
                <a:solidFill>
                  <a:schemeClr val="accent1"/>
                </a:solidFill>
              </a:rPr>
              <a:t>2 Thessalonians 3:10</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Christians must </a:t>
            </a:r>
            <a:r>
              <a:rPr lang="en-US" altLang="en-US" sz="2200" b="1" i="1" dirty="0">
                <a:solidFill>
                  <a:schemeClr val="tx1">
                    <a:lumMod val="75000"/>
                    <a:lumOff val="25000"/>
                  </a:schemeClr>
                </a:solidFill>
              </a:rPr>
              <a:t>not</a:t>
            </a:r>
            <a:r>
              <a:rPr lang="en-US" altLang="en-US" sz="2200" dirty="0">
                <a:solidFill>
                  <a:schemeClr val="tx1">
                    <a:lumMod val="75000"/>
                    <a:lumOff val="25000"/>
                  </a:schemeClr>
                </a:solidFill>
              </a:rPr>
              <a:t> encourage or </a:t>
            </a:r>
            <a:r>
              <a:rPr lang="en-US" altLang="en-US" sz="2200" b="1" i="1" dirty="0">
                <a:solidFill>
                  <a:schemeClr val="tx1">
                    <a:lumMod val="75000"/>
                    <a:lumOff val="25000"/>
                  </a:schemeClr>
                </a:solidFill>
              </a:rPr>
              <a:t>enable</a:t>
            </a:r>
            <a:r>
              <a:rPr lang="en-US" altLang="en-US" sz="2200" dirty="0">
                <a:solidFill>
                  <a:schemeClr val="tx1">
                    <a:lumMod val="75000"/>
                    <a:lumOff val="25000"/>
                  </a:schemeClr>
                </a:solidFill>
              </a:rPr>
              <a:t> laziness in any way.</a:t>
            </a:r>
          </a:p>
          <a:p>
            <a:pPr marL="0" lvl="0" indent="0">
              <a:spcBef>
                <a:spcPts val="0"/>
              </a:spcBef>
              <a:buNone/>
            </a:pPr>
            <a:r>
              <a:rPr lang="en-US" sz="2200" i="1" dirty="0">
                <a:solidFill>
                  <a:schemeClr val="accent1"/>
                </a:solidFill>
              </a:rPr>
              <a:t>The plans of the diligent lead surely to plenty, But those of everyone who is </a:t>
            </a:r>
            <a:r>
              <a:rPr lang="en-US" sz="2200" b="1" i="1" u="sng" dirty="0">
                <a:solidFill>
                  <a:schemeClr val="accent1"/>
                </a:solidFill>
              </a:rPr>
              <a:t>hasty</a:t>
            </a:r>
            <a:r>
              <a:rPr lang="en-US" sz="2200" b="1" i="1" dirty="0">
                <a:solidFill>
                  <a:schemeClr val="accent1"/>
                </a:solidFill>
              </a:rPr>
              <a:t>, surely to poverty</a:t>
            </a:r>
            <a:r>
              <a:rPr lang="en-US" sz="2200" i="1" dirty="0">
                <a:solidFill>
                  <a:schemeClr val="accent1"/>
                </a:solidFill>
              </a:rPr>
              <a:t>. Getting </a:t>
            </a:r>
            <a:r>
              <a:rPr lang="en-US" sz="2200" b="1" i="1" dirty="0">
                <a:solidFill>
                  <a:schemeClr val="accent1"/>
                </a:solidFill>
              </a:rPr>
              <a:t>treasures by a lying tongue Is the fleeting fantasy</a:t>
            </a:r>
            <a:r>
              <a:rPr lang="en-US" sz="2200" i="1" dirty="0">
                <a:solidFill>
                  <a:schemeClr val="accent1"/>
                </a:solidFill>
              </a:rPr>
              <a:t> of those who seek death. </a:t>
            </a:r>
            <a:r>
              <a:rPr lang="en-US" sz="2200" dirty="0"/>
              <a:t>(</a:t>
            </a:r>
            <a:r>
              <a:rPr lang="en-US" sz="2200" b="1" dirty="0">
                <a:solidFill>
                  <a:schemeClr val="accent1"/>
                </a:solidFill>
              </a:rPr>
              <a:t>21:5-6</a:t>
            </a:r>
            <a:r>
              <a:rPr lang="en-US" sz="2200" dirty="0"/>
              <a:t>)</a:t>
            </a:r>
          </a:p>
          <a:p>
            <a:pPr>
              <a:spcBef>
                <a:spcPts val="0"/>
              </a:spcBef>
            </a:pPr>
            <a:r>
              <a:rPr lang="en-US" altLang="en-US" sz="2200" dirty="0">
                <a:solidFill>
                  <a:schemeClr val="tx1">
                    <a:lumMod val="75000"/>
                    <a:lumOff val="25000"/>
                  </a:schemeClr>
                </a:solidFill>
              </a:rPr>
              <a:t>Alternative shortcuts and get-rich-quick schemes inevitably fail.</a:t>
            </a:r>
          </a:p>
        </p:txBody>
      </p:sp>
    </p:spTree>
    <p:extLst>
      <p:ext uri="{BB962C8B-B14F-4D97-AF65-F5344CB8AC3E}">
        <p14:creationId xmlns:p14="http://schemas.microsoft.com/office/powerpoint/2010/main" val="1029494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fade">
                                      <p:cBhvr>
                                        <p:cTn id="36" dur="500"/>
                                        <p:tgtEl>
                                          <p:spTgt spid="9219">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219">
                                            <p:txEl>
                                              <p:pRg st="7" end="7"/>
                                            </p:txEl>
                                          </p:spTgt>
                                        </p:tgtEl>
                                        <p:attrNameLst>
                                          <p:attrName>style.visibility</p:attrName>
                                        </p:attrNameLst>
                                      </p:cBhvr>
                                      <p:to>
                                        <p:strVal val="visible"/>
                                      </p:to>
                                    </p:set>
                                    <p:animEffect transition="in" filter="fade">
                                      <p:cBhvr>
                                        <p:cTn id="41"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Primary Motivation to Work</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5"/>
            </a:pPr>
            <a:r>
              <a:rPr lang="en-US" sz="2200" dirty="0"/>
              <a:t>What motivates a man to work (</a:t>
            </a:r>
            <a:r>
              <a:rPr lang="en-US" sz="2200" b="1" dirty="0">
                <a:solidFill>
                  <a:schemeClr val="accent1"/>
                </a:solidFill>
              </a:rPr>
              <a:t>16:26</a:t>
            </a:r>
            <a:r>
              <a:rPr lang="en-US" sz="2200" dirty="0"/>
              <a:t>; see also,</a:t>
            </a:r>
            <a:r>
              <a:rPr lang="en-US" sz="2200" b="1" dirty="0"/>
              <a:t> </a:t>
            </a:r>
            <a:r>
              <a:rPr lang="en-US" sz="2200" b="1" dirty="0">
                <a:solidFill>
                  <a:schemeClr val="accent1"/>
                </a:solidFill>
              </a:rPr>
              <a:t>21:5-6</a:t>
            </a:r>
            <a:r>
              <a:rPr lang="en-US" sz="2200" dirty="0"/>
              <a:t>)?</a:t>
            </a:r>
          </a:p>
          <a:p>
            <a:pPr marL="0" lvl="0" indent="0">
              <a:spcBef>
                <a:spcPts val="300"/>
              </a:spcBef>
              <a:buNone/>
            </a:pPr>
            <a:r>
              <a:rPr lang="en-US" sz="2200" i="1" dirty="0">
                <a:solidFill>
                  <a:schemeClr val="accent1"/>
                </a:solidFill>
              </a:rPr>
              <a:t>Let him who stole steal no longer, but </a:t>
            </a:r>
            <a:r>
              <a:rPr lang="en-US" sz="2200" b="1" i="1" dirty="0">
                <a:solidFill>
                  <a:schemeClr val="accent1"/>
                </a:solidFill>
              </a:rPr>
              <a:t>rather let him </a:t>
            </a:r>
            <a:r>
              <a:rPr lang="en-US" sz="2200" b="1" i="1" u="sng" dirty="0">
                <a:solidFill>
                  <a:schemeClr val="accent1"/>
                </a:solidFill>
              </a:rPr>
              <a:t>labor</a:t>
            </a:r>
            <a:r>
              <a:rPr lang="en-US" sz="2200" i="1" dirty="0">
                <a:solidFill>
                  <a:schemeClr val="accent1"/>
                </a:solidFill>
              </a:rPr>
              <a:t>, working with his hands what is good, </a:t>
            </a:r>
            <a:r>
              <a:rPr lang="en-US" sz="2200" b="1" i="1" u="sng" dirty="0">
                <a:solidFill>
                  <a:schemeClr val="accent1"/>
                </a:solidFill>
              </a:rPr>
              <a:t>that</a:t>
            </a:r>
            <a:r>
              <a:rPr lang="en-US" sz="2200" b="1" i="1" dirty="0">
                <a:solidFill>
                  <a:schemeClr val="accent1"/>
                </a:solidFill>
              </a:rPr>
              <a:t> he may have something </a:t>
            </a:r>
            <a:r>
              <a:rPr lang="en-US" sz="2200" b="1" i="1" u="sng" dirty="0">
                <a:solidFill>
                  <a:schemeClr val="accent1"/>
                </a:solidFill>
              </a:rPr>
              <a:t>to give him who has need</a:t>
            </a:r>
            <a:r>
              <a:rPr lang="en-US" sz="2200" i="1" dirty="0">
                <a:solidFill>
                  <a:schemeClr val="accent1"/>
                </a:solidFill>
              </a:rPr>
              <a:t>. </a:t>
            </a:r>
            <a:r>
              <a:rPr lang="en-US" sz="2200" dirty="0"/>
              <a:t>(</a:t>
            </a:r>
            <a:r>
              <a:rPr lang="en-US" sz="2200" b="1" dirty="0">
                <a:solidFill>
                  <a:schemeClr val="accent1"/>
                </a:solidFill>
              </a:rPr>
              <a:t>Ephesians 4:28</a:t>
            </a:r>
            <a:r>
              <a:rPr lang="en-US" sz="2200" dirty="0"/>
              <a:t>)</a:t>
            </a:r>
          </a:p>
          <a:p>
            <a:pPr>
              <a:spcBef>
                <a:spcPts val="300"/>
              </a:spcBef>
            </a:pPr>
            <a:r>
              <a:rPr lang="en-US" altLang="en-US" sz="2200" dirty="0">
                <a:solidFill>
                  <a:schemeClr val="tx1">
                    <a:lumMod val="75000"/>
                    <a:lumOff val="25000"/>
                  </a:schemeClr>
                </a:solidFill>
              </a:rPr>
              <a:t>Work is necessary, so we can not only provide for ourselves and our families (</a:t>
            </a:r>
            <a:r>
              <a:rPr lang="en-US" altLang="en-US" sz="2200" b="1" dirty="0">
                <a:solidFill>
                  <a:schemeClr val="accent1"/>
                </a:solidFill>
              </a:rPr>
              <a:t>1 Timothy 5:8</a:t>
            </a:r>
            <a:r>
              <a:rPr lang="en-US" altLang="en-US" sz="2200" dirty="0">
                <a:solidFill>
                  <a:schemeClr val="tx1">
                    <a:lumMod val="75000"/>
                    <a:lumOff val="25000"/>
                  </a:schemeClr>
                </a:solidFill>
              </a:rPr>
              <a:t>) – but also for others.  Love and generosity should motivate us too.</a:t>
            </a:r>
          </a:p>
          <a:p>
            <a:pPr marL="0" indent="0">
              <a:spcBef>
                <a:spcPts val="300"/>
              </a:spcBef>
              <a:buNone/>
            </a:pP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3498363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Natural Industriousness</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6"/>
            </a:pPr>
            <a:r>
              <a:rPr lang="en-US" sz="2200" dirty="0"/>
              <a:t>What lessons can be learned about industriousness from the animal kingdom (</a:t>
            </a:r>
            <a:r>
              <a:rPr lang="en-US" sz="2200" b="1" dirty="0">
                <a:solidFill>
                  <a:schemeClr val="accent1"/>
                </a:solidFill>
              </a:rPr>
              <a:t>30:24-28</a:t>
            </a:r>
            <a:r>
              <a:rPr lang="en-US" sz="2200" dirty="0"/>
              <a:t>; see also</a:t>
            </a:r>
            <a:r>
              <a:rPr lang="en-US" sz="2200" b="1" dirty="0"/>
              <a:t>, </a:t>
            </a:r>
            <a:r>
              <a:rPr lang="en-US" sz="2200" b="1" dirty="0">
                <a:solidFill>
                  <a:schemeClr val="accent1"/>
                </a:solidFill>
              </a:rPr>
              <a:t>6:6-8</a:t>
            </a:r>
            <a:r>
              <a:rPr lang="en-US" sz="2200" dirty="0"/>
              <a:t>)?</a:t>
            </a:r>
          </a:p>
          <a:p>
            <a:pPr marL="0" indent="0">
              <a:spcBef>
                <a:spcPts val="0"/>
              </a:spcBef>
              <a:buNone/>
            </a:pPr>
            <a:r>
              <a:rPr lang="en-US" sz="2200" i="1" dirty="0">
                <a:solidFill>
                  <a:schemeClr val="accent1"/>
                </a:solidFill>
              </a:rPr>
              <a:t>There are four things which are </a:t>
            </a:r>
            <a:r>
              <a:rPr lang="en-US" sz="2200" b="1" i="1" dirty="0">
                <a:solidFill>
                  <a:schemeClr val="accent1"/>
                </a:solidFill>
              </a:rPr>
              <a:t>little on the earth, But they are </a:t>
            </a:r>
            <a:r>
              <a:rPr lang="en-US" sz="2200" b="1" i="1" u="sng" dirty="0">
                <a:solidFill>
                  <a:schemeClr val="accent1"/>
                </a:solidFill>
              </a:rPr>
              <a:t>exceedingly wise</a:t>
            </a:r>
            <a:r>
              <a:rPr lang="en-US" sz="2200" i="1" dirty="0">
                <a:solidFill>
                  <a:schemeClr val="accent1"/>
                </a:solidFill>
              </a:rPr>
              <a:t>:  The ants are a people </a:t>
            </a:r>
            <a:r>
              <a:rPr lang="en-US" sz="2200" b="1" i="1" dirty="0">
                <a:solidFill>
                  <a:schemeClr val="accent1"/>
                </a:solidFill>
              </a:rPr>
              <a:t>not strong</a:t>
            </a:r>
            <a:r>
              <a:rPr lang="en-US" sz="2200" i="1" dirty="0">
                <a:solidFill>
                  <a:schemeClr val="accent1"/>
                </a:solidFill>
              </a:rPr>
              <a:t>, Yet they </a:t>
            </a:r>
            <a:r>
              <a:rPr lang="en-US" sz="2200" b="1" i="1" dirty="0">
                <a:solidFill>
                  <a:schemeClr val="accent1"/>
                </a:solidFill>
              </a:rPr>
              <a:t>prepare their food </a:t>
            </a:r>
            <a:r>
              <a:rPr lang="en-US" sz="2200" b="1" i="1" u="sng" dirty="0">
                <a:solidFill>
                  <a:schemeClr val="accent1"/>
                </a:solidFill>
              </a:rPr>
              <a:t>in the summer</a:t>
            </a:r>
            <a:r>
              <a:rPr lang="en-US" sz="2200" i="1" dirty="0">
                <a:solidFill>
                  <a:schemeClr val="accent1"/>
                </a:solidFill>
              </a:rPr>
              <a:t>;  The rock badgers are a </a:t>
            </a:r>
            <a:r>
              <a:rPr lang="en-US" sz="2200" b="1" i="1" dirty="0">
                <a:solidFill>
                  <a:schemeClr val="accent1"/>
                </a:solidFill>
              </a:rPr>
              <a:t>feeble folk</a:t>
            </a:r>
            <a:r>
              <a:rPr lang="en-US" sz="2200" i="1" dirty="0">
                <a:solidFill>
                  <a:schemeClr val="accent1"/>
                </a:solidFill>
              </a:rPr>
              <a:t>, Yet they </a:t>
            </a:r>
            <a:r>
              <a:rPr lang="en-US" sz="2200" b="1" i="1" dirty="0">
                <a:solidFill>
                  <a:schemeClr val="accent1"/>
                </a:solidFill>
              </a:rPr>
              <a:t>make their </a:t>
            </a:r>
            <a:r>
              <a:rPr lang="en-US" sz="2200" b="1" i="1" u="sng" dirty="0">
                <a:solidFill>
                  <a:schemeClr val="accent1"/>
                </a:solidFill>
              </a:rPr>
              <a:t>homes in the crags</a:t>
            </a:r>
            <a:r>
              <a:rPr lang="en-US" sz="2200" i="1" dirty="0">
                <a:solidFill>
                  <a:schemeClr val="accent1"/>
                </a:solidFill>
              </a:rPr>
              <a:t>;  The locusts have </a:t>
            </a:r>
            <a:r>
              <a:rPr lang="en-US" sz="2200" b="1" i="1" dirty="0">
                <a:solidFill>
                  <a:schemeClr val="accent1"/>
                </a:solidFill>
              </a:rPr>
              <a:t>no king</a:t>
            </a:r>
            <a:r>
              <a:rPr lang="en-US" sz="2200" i="1" dirty="0">
                <a:solidFill>
                  <a:schemeClr val="accent1"/>
                </a:solidFill>
              </a:rPr>
              <a:t>, Yet they all </a:t>
            </a:r>
            <a:r>
              <a:rPr lang="en-US" sz="2200" b="1" i="1" dirty="0">
                <a:solidFill>
                  <a:schemeClr val="accent1"/>
                </a:solidFill>
              </a:rPr>
              <a:t>advance </a:t>
            </a:r>
            <a:r>
              <a:rPr lang="en-US" sz="2200" b="1" i="1" u="sng" dirty="0">
                <a:solidFill>
                  <a:schemeClr val="accent1"/>
                </a:solidFill>
              </a:rPr>
              <a:t>in ranks</a:t>
            </a:r>
            <a:r>
              <a:rPr lang="en-US" sz="2200" i="1" dirty="0">
                <a:solidFill>
                  <a:schemeClr val="accent1"/>
                </a:solidFill>
              </a:rPr>
              <a:t>; The spider </a:t>
            </a:r>
            <a:r>
              <a:rPr lang="en-US" sz="2200" b="1" i="1" dirty="0">
                <a:solidFill>
                  <a:schemeClr val="accent1"/>
                </a:solidFill>
              </a:rPr>
              <a:t>skillfully grasps with its hands, And it is </a:t>
            </a:r>
            <a:r>
              <a:rPr lang="en-US" sz="2200" b="1" i="1" u="sng" dirty="0">
                <a:solidFill>
                  <a:schemeClr val="accent1"/>
                </a:solidFill>
              </a:rPr>
              <a:t>in kings’ palaces</a:t>
            </a:r>
            <a:r>
              <a:rPr lang="en-US" sz="2200" i="1" dirty="0">
                <a:solidFill>
                  <a:schemeClr val="accent1"/>
                </a:solidFill>
              </a:rPr>
              <a:t>. </a:t>
            </a:r>
            <a:r>
              <a:rPr lang="en-US" sz="2200" dirty="0"/>
              <a:t>(</a:t>
            </a:r>
            <a:r>
              <a:rPr lang="en-US" sz="2200" b="1" dirty="0">
                <a:solidFill>
                  <a:schemeClr val="accent1"/>
                </a:solidFill>
              </a:rPr>
              <a:t>30:24-28</a:t>
            </a:r>
            <a:r>
              <a:rPr lang="en-US" sz="2200" dirty="0"/>
              <a:t>)</a:t>
            </a:r>
          </a:p>
          <a:p>
            <a:pPr marL="0" indent="0">
              <a:spcBef>
                <a:spcPts val="0"/>
              </a:spcBef>
              <a:buNone/>
            </a:pPr>
            <a:r>
              <a:rPr lang="en-US" sz="2200" i="1" dirty="0">
                <a:solidFill>
                  <a:schemeClr val="accent1"/>
                </a:solidFill>
              </a:rPr>
              <a:t>Go to the ant, you sluggard! Consider her ways and be wise, Which, </a:t>
            </a:r>
            <a:r>
              <a:rPr lang="en-US" sz="2200" b="1" i="1" dirty="0">
                <a:solidFill>
                  <a:schemeClr val="accent1"/>
                </a:solidFill>
              </a:rPr>
              <a:t>having no captain, Overseer or ruler, </a:t>
            </a:r>
            <a:r>
              <a:rPr lang="en-US" sz="2200" b="1" i="1" u="sng" dirty="0">
                <a:solidFill>
                  <a:schemeClr val="accent1"/>
                </a:solidFill>
              </a:rPr>
              <a:t>Provides her supplies in the summer</a:t>
            </a:r>
            <a:r>
              <a:rPr lang="en-US" sz="2200" i="1" dirty="0">
                <a:solidFill>
                  <a:schemeClr val="accent1"/>
                </a:solidFill>
              </a:rPr>
              <a:t>, And </a:t>
            </a:r>
            <a:r>
              <a:rPr lang="en-US" sz="2200" b="1" i="1" dirty="0">
                <a:solidFill>
                  <a:schemeClr val="accent1"/>
                </a:solidFill>
              </a:rPr>
              <a:t>gathers her food in the harvest</a:t>
            </a:r>
            <a:r>
              <a:rPr lang="en-US" sz="2200" i="1" dirty="0">
                <a:solidFill>
                  <a:schemeClr val="accent1"/>
                </a:solidFill>
              </a:rPr>
              <a:t>. </a:t>
            </a:r>
            <a:r>
              <a:rPr lang="en-US" sz="2200" dirty="0"/>
              <a:t>(</a:t>
            </a:r>
            <a:r>
              <a:rPr lang="en-US" sz="2200" b="1" dirty="0">
                <a:solidFill>
                  <a:schemeClr val="accent1"/>
                </a:solidFill>
              </a:rPr>
              <a:t>6:6-8</a:t>
            </a:r>
            <a:r>
              <a:rPr lang="en-US" sz="2200" dirty="0"/>
              <a:t>)</a:t>
            </a:r>
          </a:p>
          <a:p>
            <a:pPr>
              <a:spcBef>
                <a:spcPts val="0"/>
              </a:spcBef>
            </a:pPr>
            <a:r>
              <a:rPr lang="en-US" altLang="en-US" sz="2200" dirty="0">
                <a:solidFill>
                  <a:schemeClr val="tx1">
                    <a:lumMod val="75000"/>
                    <a:lumOff val="25000"/>
                  </a:schemeClr>
                </a:solidFill>
              </a:rPr>
              <a:t>Initiative, determination, and incremental advancement, distributed collective progress are demonstrated all around us.  Are they smarter than us?</a:t>
            </a:r>
          </a:p>
        </p:txBody>
      </p:sp>
    </p:spTree>
    <p:extLst>
      <p:ext uri="{BB962C8B-B14F-4D97-AF65-F5344CB8AC3E}">
        <p14:creationId xmlns:p14="http://schemas.microsoft.com/office/powerpoint/2010/main" val="2808164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Terrible End of Laziness</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indent="-342900">
              <a:spcBef>
                <a:spcPts val="300"/>
              </a:spcBef>
              <a:buFont typeface="+mj-lt"/>
              <a:buAutoNum type="arabicPeriod" startAt="7"/>
            </a:pPr>
            <a:r>
              <a:rPr lang="en-US" sz="2200" dirty="0"/>
              <a:t>What is the inevitable end of laziness, slackness, frivolity and procrastination (</a:t>
            </a:r>
            <a:r>
              <a:rPr lang="en-US" sz="2200" b="1" dirty="0">
                <a:solidFill>
                  <a:schemeClr val="accent1"/>
                </a:solidFill>
              </a:rPr>
              <a:t>10:4; 12:24; 18:9; 19:15; 21:25; 24:30-34</a:t>
            </a:r>
            <a:r>
              <a:rPr lang="en-US" sz="2200" dirty="0"/>
              <a:t>; see also</a:t>
            </a:r>
            <a:r>
              <a:rPr lang="en-US" sz="2200" dirty="0">
                <a:solidFill>
                  <a:schemeClr val="accent1"/>
                </a:solidFill>
              </a:rPr>
              <a:t>,</a:t>
            </a:r>
            <a:r>
              <a:rPr lang="en-US" sz="2200" b="1" dirty="0">
                <a:solidFill>
                  <a:schemeClr val="accent1"/>
                </a:solidFill>
              </a:rPr>
              <a:t> 6:9-11</a:t>
            </a:r>
            <a:r>
              <a:rPr lang="en-US" sz="2200" dirty="0"/>
              <a:t>)?</a:t>
            </a:r>
          </a:p>
          <a:p>
            <a:pPr marL="0" indent="0">
              <a:spcBef>
                <a:spcPts val="300"/>
              </a:spcBef>
              <a:buNone/>
            </a:pPr>
            <a:r>
              <a:rPr lang="en-US" sz="2200" i="1" dirty="0">
                <a:solidFill>
                  <a:schemeClr val="accent1"/>
                </a:solidFill>
              </a:rPr>
              <a:t>He who has </a:t>
            </a:r>
            <a:r>
              <a:rPr lang="en-US" sz="2200" b="1" i="1" dirty="0">
                <a:solidFill>
                  <a:schemeClr val="accent1"/>
                </a:solidFill>
              </a:rPr>
              <a:t>a </a:t>
            </a:r>
            <a:r>
              <a:rPr lang="en-US" sz="2200" b="1" i="1" u="sng" dirty="0">
                <a:solidFill>
                  <a:schemeClr val="accent1"/>
                </a:solidFill>
              </a:rPr>
              <a:t>slack</a:t>
            </a:r>
            <a:r>
              <a:rPr lang="en-US" sz="2200" b="1" i="1" dirty="0">
                <a:solidFill>
                  <a:schemeClr val="accent1"/>
                </a:solidFill>
              </a:rPr>
              <a:t> hand becomes </a:t>
            </a:r>
            <a:r>
              <a:rPr lang="en-US" sz="2200" b="1" i="1" u="sng" dirty="0">
                <a:solidFill>
                  <a:schemeClr val="accent1"/>
                </a:solidFill>
              </a:rPr>
              <a:t>poor</a:t>
            </a:r>
            <a:r>
              <a:rPr lang="en-US" sz="2200" i="1" dirty="0">
                <a:solidFill>
                  <a:schemeClr val="accent1"/>
                </a:solidFill>
              </a:rPr>
              <a:t>, But the </a:t>
            </a:r>
            <a:r>
              <a:rPr lang="en-US" sz="2200" b="1" i="1" dirty="0">
                <a:solidFill>
                  <a:schemeClr val="accent1"/>
                </a:solidFill>
              </a:rPr>
              <a:t>hand of the </a:t>
            </a:r>
            <a:r>
              <a:rPr lang="en-US" sz="2200" b="1" i="1" u="sng" dirty="0">
                <a:solidFill>
                  <a:schemeClr val="accent1"/>
                </a:solidFill>
              </a:rPr>
              <a:t>diligent</a:t>
            </a:r>
            <a:r>
              <a:rPr lang="en-US" sz="2200" b="1" i="1" dirty="0">
                <a:solidFill>
                  <a:schemeClr val="accent1"/>
                </a:solidFill>
              </a:rPr>
              <a:t> makes </a:t>
            </a:r>
            <a:r>
              <a:rPr lang="en-US" sz="2200" b="1" i="1" u="sng" dirty="0">
                <a:solidFill>
                  <a:schemeClr val="accent1"/>
                </a:solidFill>
              </a:rPr>
              <a:t>rich</a:t>
            </a:r>
            <a:r>
              <a:rPr lang="en-US" sz="2200" i="1" dirty="0">
                <a:solidFill>
                  <a:schemeClr val="accent1"/>
                </a:solidFill>
              </a:rPr>
              <a:t>. </a:t>
            </a:r>
            <a:r>
              <a:rPr lang="en-US" sz="2200" dirty="0"/>
              <a:t>(</a:t>
            </a:r>
            <a:r>
              <a:rPr lang="en-US" sz="2200" b="1" dirty="0">
                <a:solidFill>
                  <a:schemeClr val="accent1"/>
                </a:solidFill>
              </a:rPr>
              <a:t>10:4</a:t>
            </a:r>
            <a:r>
              <a:rPr lang="en-US" sz="2200" dirty="0"/>
              <a:t>)</a:t>
            </a:r>
          </a:p>
          <a:p>
            <a:pPr marL="0" indent="0">
              <a:spcBef>
                <a:spcPts val="300"/>
              </a:spcBef>
              <a:buNone/>
            </a:pPr>
            <a:r>
              <a:rPr lang="en-US" sz="2200" i="1" dirty="0">
                <a:solidFill>
                  <a:schemeClr val="accent1"/>
                </a:solidFill>
              </a:rPr>
              <a:t>He who is </a:t>
            </a:r>
            <a:r>
              <a:rPr lang="en-US" sz="2200" b="1" i="1" u="sng" dirty="0">
                <a:solidFill>
                  <a:schemeClr val="accent1"/>
                </a:solidFill>
              </a:rPr>
              <a:t>slothful</a:t>
            </a:r>
            <a:r>
              <a:rPr lang="en-US" sz="2200" b="1" i="1" dirty="0">
                <a:solidFill>
                  <a:schemeClr val="accent1"/>
                </a:solidFill>
              </a:rPr>
              <a:t> in his work </a:t>
            </a:r>
            <a:r>
              <a:rPr lang="en-US" sz="2200" i="1" dirty="0">
                <a:solidFill>
                  <a:schemeClr val="accent1"/>
                </a:solidFill>
              </a:rPr>
              <a:t>Is a brother to him who is </a:t>
            </a:r>
            <a:r>
              <a:rPr lang="en-US" sz="2200" b="1" i="1" dirty="0">
                <a:solidFill>
                  <a:schemeClr val="accent1"/>
                </a:solidFill>
              </a:rPr>
              <a:t>a great </a:t>
            </a:r>
            <a:r>
              <a:rPr lang="en-US" sz="2200" b="1" i="1" u="sng" dirty="0">
                <a:solidFill>
                  <a:schemeClr val="accent1"/>
                </a:solidFill>
              </a:rPr>
              <a:t>destroyer</a:t>
            </a:r>
            <a:r>
              <a:rPr lang="en-US" sz="2200" i="1" dirty="0">
                <a:solidFill>
                  <a:schemeClr val="accent1"/>
                </a:solidFill>
              </a:rPr>
              <a:t>. </a:t>
            </a:r>
            <a:r>
              <a:rPr lang="en-US" sz="2200" dirty="0"/>
              <a:t>(</a:t>
            </a:r>
            <a:r>
              <a:rPr lang="en-US" sz="2200" b="1" dirty="0">
                <a:solidFill>
                  <a:schemeClr val="accent1"/>
                </a:solidFill>
              </a:rPr>
              <a:t>18:9</a:t>
            </a:r>
            <a:r>
              <a:rPr lang="en-US" sz="2200" dirty="0"/>
              <a:t>)</a:t>
            </a:r>
          </a:p>
          <a:p>
            <a:pPr marL="0" indent="0">
              <a:spcBef>
                <a:spcPts val="300"/>
              </a:spcBef>
              <a:buNone/>
            </a:pPr>
            <a:r>
              <a:rPr lang="en-US" sz="2200" i="1" dirty="0">
                <a:solidFill>
                  <a:schemeClr val="accent1"/>
                </a:solidFill>
              </a:rPr>
              <a:t>The </a:t>
            </a:r>
            <a:r>
              <a:rPr lang="en-US" sz="2200" b="1" i="1" dirty="0">
                <a:solidFill>
                  <a:schemeClr val="accent1"/>
                </a:solidFill>
              </a:rPr>
              <a:t>desire of the </a:t>
            </a:r>
            <a:r>
              <a:rPr lang="en-US" sz="2200" b="1" i="1" u="sng" dirty="0">
                <a:solidFill>
                  <a:schemeClr val="accent1"/>
                </a:solidFill>
              </a:rPr>
              <a:t>lazy</a:t>
            </a:r>
            <a:r>
              <a:rPr lang="en-US" sz="2200" b="1" i="1" dirty="0">
                <a:solidFill>
                  <a:schemeClr val="accent1"/>
                </a:solidFill>
              </a:rPr>
              <a:t> man </a:t>
            </a:r>
            <a:r>
              <a:rPr lang="en-US" sz="2200" b="1" i="1" u="sng" dirty="0">
                <a:solidFill>
                  <a:schemeClr val="accent1"/>
                </a:solidFill>
              </a:rPr>
              <a:t>kills</a:t>
            </a:r>
            <a:r>
              <a:rPr lang="en-US" sz="2200" b="1" i="1" dirty="0">
                <a:solidFill>
                  <a:schemeClr val="accent1"/>
                </a:solidFill>
              </a:rPr>
              <a:t> him</a:t>
            </a:r>
            <a:r>
              <a:rPr lang="en-US" sz="2200" i="1" dirty="0">
                <a:solidFill>
                  <a:schemeClr val="accent1"/>
                </a:solidFill>
              </a:rPr>
              <a:t>, For his </a:t>
            </a:r>
            <a:r>
              <a:rPr lang="en-US" sz="2200" b="1" i="1" dirty="0">
                <a:solidFill>
                  <a:schemeClr val="accent1"/>
                </a:solidFill>
              </a:rPr>
              <a:t>hands </a:t>
            </a:r>
            <a:r>
              <a:rPr lang="en-US" sz="2200" b="1" i="1" u="sng" dirty="0">
                <a:solidFill>
                  <a:schemeClr val="accent1"/>
                </a:solidFill>
              </a:rPr>
              <a:t>refuse</a:t>
            </a:r>
            <a:r>
              <a:rPr lang="en-US" sz="2200" b="1" i="1" dirty="0">
                <a:solidFill>
                  <a:schemeClr val="accent1"/>
                </a:solidFill>
              </a:rPr>
              <a:t> to labor</a:t>
            </a:r>
            <a:r>
              <a:rPr lang="en-US" sz="2200" i="1" dirty="0">
                <a:solidFill>
                  <a:schemeClr val="accent1"/>
                </a:solidFill>
              </a:rPr>
              <a:t>. </a:t>
            </a:r>
            <a:r>
              <a:rPr lang="en-US" sz="2200" dirty="0"/>
              <a:t>(</a:t>
            </a:r>
            <a:r>
              <a:rPr lang="en-US" sz="2200" b="1" dirty="0">
                <a:solidFill>
                  <a:schemeClr val="accent1"/>
                </a:solidFill>
              </a:rPr>
              <a:t>21:25</a:t>
            </a:r>
            <a:r>
              <a:rPr lang="en-US" sz="2200" dirty="0"/>
              <a:t>)</a:t>
            </a:r>
          </a:p>
          <a:p>
            <a:pPr>
              <a:spcBef>
                <a:spcPts val="300"/>
              </a:spcBef>
            </a:pPr>
            <a:r>
              <a:rPr lang="en-US" altLang="en-US" sz="2200" dirty="0">
                <a:solidFill>
                  <a:schemeClr val="tx1">
                    <a:lumMod val="75000"/>
                    <a:lumOff val="25000"/>
                  </a:schemeClr>
                </a:solidFill>
              </a:rPr>
              <a:t>Laziness, slothfulness, slackness destroys.  Diligence is the key to success.</a:t>
            </a:r>
          </a:p>
        </p:txBody>
      </p:sp>
    </p:spTree>
    <p:extLst>
      <p:ext uri="{BB962C8B-B14F-4D97-AF65-F5344CB8AC3E}">
        <p14:creationId xmlns:p14="http://schemas.microsoft.com/office/powerpoint/2010/main" val="2488533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Terrible End of Laziness</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indent="-342900">
              <a:lnSpc>
                <a:spcPct val="95000"/>
              </a:lnSpc>
              <a:spcBef>
                <a:spcPts val="0"/>
              </a:spcBef>
              <a:buFont typeface="+mj-lt"/>
              <a:buAutoNum type="arabicPeriod" startAt="7"/>
            </a:pPr>
            <a:r>
              <a:rPr lang="en-US" sz="2100" dirty="0"/>
              <a:t>What is the inevitable end of laziness, slackness, frivolity and procrastination (</a:t>
            </a:r>
            <a:r>
              <a:rPr lang="en-US" sz="2100" b="1" dirty="0">
                <a:solidFill>
                  <a:schemeClr val="accent1"/>
                </a:solidFill>
              </a:rPr>
              <a:t>10:4; 12:24; 18:9; 19:15; 21:25; 24:30-34</a:t>
            </a:r>
            <a:r>
              <a:rPr lang="en-US" sz="2100" dirty="0"/>
              <a:t>; see also</a:t>
            </a:r>
            <a:r>
              <a:rPr lang="en-US" sz="2100" dirty="0">
                <a:solidFill>
                  <a:schemeClr val="accent1"/>
                </a:solidFill>
              </a:rPr>
              <a:t>,</a:t>
            </a:r>
            <a:r>
              <a:rPr lang="en-US" sz="2100" b="1" dirty="0">
                <a:solidFill>
                  <a:schemeClr val="accent1"/>
                </a:solidFill>
              </a:rPr>
              <a:t> 6:9-11</a:t>
            </a:r>
            <a:r>
              <a:rPr lang="en-US" sz="2100" dirty="0"/>
              <a:t>)?</a:t>
            </a:r>
          </a:p>
          <a:p>
            <a:pPr>
              <a:lnSpc>
                <a:spcPct val="95000"/>
              </a:lnSpc>
              <a:spcBef>
                <a:spcPts val="0"/>
              </a:spcBef>
            </a:pPr>
            <a:r>
              <a:rPr lang="en-US" sz="2100" b="1" i="1" dirty="0"/>
              <a:t>How</a:t>
            </a:r>
            <a:r>
              <a:rPr lang="en-US" sz="2100" dirty="0"/>
              <a:t> does laziness destroy a person?</a:t>
            </a:r>
          </a:p>
          <a:p>
            <a:pPr marL="0" indent="0">
              <a:lnSpc>
                <a:spcPct val="95000"/>
              </a:lnSpc>
              <a:spcBef>
                <a:spcPts val="0"/>
              </a:spcBef>
              <a:buNone/>
            </a:pPr>
            <a:r>
              <a:rPr lang="en-US" sz="2100" b="1" i="1" dirty="0">
                <a:solidFill>
                  <a:schemeClr val="accent1"/>
                </a:solidFill>
              </a:rPr>
              <a:t>Do not love sleep</a:t>
            </a:r>
            <a:r>
              <a:rPr lang="en-US" sz="2100" i="1" dirty="0">
                <a:solidFill>
                  <a:schemeClr val="accent1"/>
                </a:solidFill>
              </a:rPr>
              <a:t>, lest you come to poverty; </a:t>
            </a:r>
            <a:r>
              <a:rPr lang="en-US" sz="2100" b="1" i="1" u="sng" dirty="0">
                <a:solidFill>
                  <a:schemeClr val="accent1"/>
                </a:solidFill>
              </a:rPr>
              <a:t>Open your eyes</a:t>
            </a:r>
            <a:r>
              <a:rPr lang="en-US" sz="2100" b="1" i="1" dirty="0">
                <a:solidFill>
                  <a:schemeClr val="accent1"/>
                </a:solidFill>
              </a:rPr>
              <a:t>, and you will be satisfied with bread</a:t>
            </a:r>
            <a:r>
              <a:rPr lang="en-US" sz="2100" i="1" dirty="0">
                <a:solidFill>
                  <a:schemeClr val="accent1"/>
                </a:solidFill>
              </a:rPr>
              <a:t>. </a:t>
            </a:r>
            <a:r>
              <a:rPr lang="en-US" sz="2100" dirty="0"/>
              <a:t>(</a:t>
            </a:r>
            <a:r>
              <a:rPr lang="en-US" sz="2100" b="1" dirty="0">
                <a:solidFill>
                  <a:schemeClr val="accent1"/>
                </a:solidFill>
              </a:rPr>
              <a:t>20:13</a:t>
            </a:r>
            <a:r>
              <a:rPr lang="en-US" sz="2100" dirty="0"/>
              <a:t>)</a:t>
            </a:r>
          </a:p>
          <a:p>
            <a:pPr marL="0" indent="0">
              <a:lnSpc>
                <a:spcPct val="95000"/>
              </a:lnSpc>
              <a:spcBef>
                <a:spcPts val="0"/>
              </a:spcBef>
              <a:buNone/>
            </a:pPr>
            <a:r>
              <a:rPr lang="en-US" sz="2100" b="1" i="1" dirty="0">
                <a:solidFill>
                  <a:schemeClr val="accent1"/>
                </a:solidFill>
              </a:rPr>
              <a:t>Laziness casts one into a </a:t>
            </a:r>
            <a:r>
              <a:rPr lang="en-US" sz="2100" b="1" i="1" u="sng" dirty="0">
                <a:solidFill>
                  <a:schemeClr val="accent1"/>
                </a:solidFill>
              </a:rPr>
              <a:t>deep sleep</a:t>
            </a:r>
            <a:r>
              <a:rPr lang="en-US" sz="2100" i="1" dirty="0">
                <a:solidFill>
                  <a:schemeClr val="accent1"/>
                </a:solidFill>
              </a:rPr>
              <a:t>, And an idle person will suffer hunger. </a:t>
            </a:r>
            <a:r>
              <a:rPr lang="en-US" sz="2100" dirty="0"/>
              <a:t>(</a:t>
            </a:r>
            <a:r>
              <a:rPr lang="en-US" sz="2100" b="1" dirty="0">
                <a:solidFill>
                  <a:schemeClr val="accent1"/>
                </a:solidFill>
              </a:rPr>
              <a:t>19:15</a:t>
            </a:r>
            <a:r>
              <a:rPr lang="en-US" sz="2100" dirty="0"/>
              <a:t>)</a:t>
            </a:r>
          </a:p>
          <a:p>
            <a:pPr marL="0" indent="0">
              <a:lnSpc>
                <a:spcPct val="95000"/>
              </a:lnSpc>
              <a:spcBef>
                <a:spcPts val="0"/>
              </a:spcBef>
              <a:buNone/>
            </a:pPr>
            <a:r>
              <a:rPr lang="en-US" sz="2100" i="1" dirty="0">
                <a:solidFill>
                  <a:schemeClr val="accent1"/>
                </a:solidFill>
              </a:rPr>
              <a:t>I went by the field of the </a:t>
            </a:r>
            <a:r>
              <a:rPr lang="en-US" sz="2100" b="1" i="1" dirty="0">
                <a:solidFill>
                  <a:schemeClr val="accent1"/>
                </a:solidFill>
              </a:rPr>
              <a:t>lazy man </a:t>
            </a:r>
            <a:r>
              <a:rPr lang="en-US" sz="2100" i="1" dirty="0">
                <a:solidFill>
                  <a:schemeClr val="accent1"/>
                </a:solidFill>
              </a:rPr>
              <a:t>, And by the vineyard of the man </a:t>
            </a:r>
            <a:r>
              <a:rPr lang="en-US" sz="2100" b="1" i="1" dirty="0">
                <a:solidFill>
                  <a:schemeClr val="accent1"/>
                </a:solidFill>
              </a:rPr>
              <a:t>devoid of understanding</a:t>
            </a:r>
            <a:r>
              <a:rPr lang="en-US" sz="2100" i="1" dirty="0">
                <a:solidFill>
                  <a:schemeClr val="accent1"/>
                </a:solidFill>
              </a:rPr>
              <a:t>;  And there it was, </a:t>
            </a:r>
            <a:r>
              <a:rPr lang="en-US" sz="2100" b="1" i="1" dirty="0">
                <a:solidFill>
                  <a:schemeClr val="accent1"/>
                </a:solidFill>
              </a:rPr>
              <a:t>all overgrown </a:t>
            </a:r>
            <a:r>
              <a:rPr lang="en-US" sz="2100" i="1" dirty="0">
                <a:solidFill>
                  <a:schemeClr val="accent1"/>
                </a:solidFill>
              </a:rPr>
              <a:t>with thorns; Its surface was </a:t>
            </a:r>
            <a:r>
              <a:rPr lang="en-US" sz="2100" b="1" i="1" dirty="0">
                <a:solidFill>
                  <a:schemeClr val="accent1"/>
                </a:solidFill>
              </a:rPr>
              <a:t>covered with nettles</a:t>
            </a:r>
            <a:r>
              <a:rPr lang="en-US" sz="2100" i="1" dirty="0">
                <a:solidFill>
                  <a:schemeClr val="accent1"/>
                </a:solidFill>
              </a:rPr>
              <a:t>; Its stone wall was </a:t>
            </a:r>
            <a:r>
              <a:rPr lang="en-US" sz="2100" b="1" i="1" dirty="0">
                <a:solidFill>
                  <a:schemeClr val="accent1"/>
                </a:solidFill>
              </a:rPr>
              <a:t>broken down</a:t>
            </a:r>
            <a:r>
              <a:rPr lang="en-US" sz="2100" i="1" dirty="0">
                <a:solidFill>
                  <a:schemeClr val="accent1"/>
                </a:solidFill>
              </a:rPr>
              <a:t>.  </a:t>
            </a:r>
            <a:r>
              <a:rPr lang="en-US" sz="2100" b="1" i="1" dirty="0">
                <a:solidFill>
                  <a:schemeClr val="accent1"/>
                </a:solidFill>
              </a:rPr>
              <a:t>When I saw it, I </a:t>
            </a:r>
            <a:r>
              <a:rPr lang="en-US" sz="2100" b="1" i="1" u="sng" dirty="0">
                <a:solidFill>
                  <a:schemeClr val="accent1"/>
                </a:solidFill>
              </a:rPr>
              <a:t>considered it well</a:t>
            </a:r>
            <a:r>
              <a:rPr lang="en-US" sz="2100" b="1" i="1" dirty="0">
                <a:solidFill>
                  <a:schemeClr val="accent1"/>
                </a:solidFill>
              </a:rPr>
              <a:t>; I looked on it and </a:t>
            </a:r>
            <a:r>
              <a:rPr lang="en-US" sz="2100" b="1" i="1" u="sng" dirty="0">
                <a:solidFill>
                  <a:schemeClr val="accent1"/>
                </a:solidFill>
              </a:rPr>
              <a:t>received instruction</a:t>
            </a:r>
            <a:r>
              <a:rPr lang="en-US" sz="2100" i="1" dirty="0">
                <a:solidFill>
                  <a:schemeClr val="accent1"/>
                </a:solidFill>
              </a:rPr>
              <a:t>:  A </a:t>
            </a:r>
            <a:r>
              <a:rPr lang="en-US" sz="2100" b="1" i="1" u="sng" dirty="0">
                <a:solidFill>
                  <a:schemeClr val="accent1"/>
                </a:solidFill>
              </a:rPr>
              <a:t>little</a:t>
            </a:r>
            <a:r>
              <a:rPr lang="en-US" sz="2100" b="1" i="1" dirty="0">
                <a:solidFill>
                  <a:schemeClr val="accent1"/>
                </a:solidFill>
              </a:rPr>
              <a:t> sleep</a:t>
            </a:r>
            <a:r>
              <a:rPr lang="en-US" sz="2100" i="1" dirty="0">
                <a:solidFill>
                  <a:schemeClr val="accent1"/>
                </a:solidFill>
              </a:rPr>
              <a:t>, a </a:t>
            </a:r>
            <a:r>
              <a:rPr lang="en-US" sz="2100" b="1" i="1" u="sng" dirty="0">
                <a:solidFill>
                  <a:schemeClr val="accent1"/>
                </a:solidFill>
              </a:rPr>
              <a:t>little</a:t>
            </a:r>
            <a:r>
              <a:rPr lang="en-US" sz="2100" b="1" i="1" dirty="0">
                <a:solidFill>
                  <a:schemeClr val="accent1"/>
                </a:solidFill>
              </a:rPr>
              <a:t> slumber</a:t>
            </a:r>
            <a:r>
              <a:rPr lang="en-US" sz="2100" i="1" dirty="0">
                <a:solidFill>
                  <a:schemeClr val="accent1"/>
                </a:solidFill>
              </a:rPr>
              <a:t>, A </a:t>
            </a:r>
            <a:r>
              <a:rPr lang="en-US" sz="2100" b="1" i="1" u="sng" dirty="0">
                <a:solidFill>
                  <a:schemeClr val="accent1"/>
                </a:solidFill>
              </a:rPr>
              <a:t>little</a:t>
            </a:r>
            <a:r>
              <a:rPr lang="en-US" sz="2100" b="1" i="1" dirty="0">
                <a:solidFill>
                  <a:schemeClr val="accent1"/>
                </a:solidFill>
              </a:rPr>
              <a:t> folding of the hands to rest</a:t>
            </a:r>
            <a:r>
              <a:rPr lang="en-US" sz="2100" i="1" dirty="0">
                <a:solidFill>
                  <a:schemeClr val="accent1"/>
                </a:solidFill>
              </a:rPr>
              <a:t>; </a:t>
            </a:r>
            <a:r>
              <a:rPr lang="en-US" sz="2100" b="1" i="1" u="sng" dirty="0">
                <a:solidFill>
                  <a:schemeClr val="accent1"/>
                </a:solidFill>
              </a:rPr>
              <a:t>So</a:t>
            </a:r>
            <a:r>
              <a:rPr lang="en-US" sz="2100" i="1" dirty="0">
                <a:solidFill>
                  <a:schemeClr val="accent1"/>
                </a:solidFill>
              </a:rPr>
              <a:t> shall your </a:t>
            </a:r>
            <a:r>
              <a:rPr lang="en-US" sz="2100" b="1" i="1" dirty="0">
                <a:solidFill>
                  <a:schemeClr val="accent1"/>
                </a:solidFill>
              </a:rPr>
              <a:t>poverty come </a:t>
            </a:r>
            <a:r>
              <a:rPr lang="en-US" sz="2100" b="1" i="1" u="sng" dirty="0">
                <a:solidFill>
                  <a:schemeClr val="accent1"/>
                </a:solidFill>
              </a:rPr>
              <a:t>like a prowler</a:t>
            </a:r>
            <a:r>
              <a:rPr lang="en-US" sz="2100" i="1" dirty="0">
                <a:solidFill>
                  <a:schemeClr val="accent1"/>
                </a:solidFill>
              </a:rPr>
              <a:t>, And your </a:t>
            </a:r>
            <a:r>
              <a:rPr lang="en-US" sz="2100" b="1" i="1" dirty="0">
                <a:solidFill>
                  <a:schemeClr val="accent1"/>
                </a:solidFill>
              </a:rPr>
              <a:t>need </a:t>
            </a:r>
            <a:r>
              <a:rPr lang="en-US" sz="2100" b="1" i="1" u="sng" dirty="0">
                <a:solidFill>
                  <a:schemeClr val="accent1"/>
                </a:solidFill>
              </a:rPr>
              <a:t>like an armed man</a:t>
            </a:r>
            <a:r>
              <a:rPr lang="en-US" sz="2100" i="1" dirty="0">
                <a:solidFill>
                  <a:schemeClr val="accent1"/>
                </a:solidFill>
              </a:rPr>
              <a:t>. </a:t>
            </a:r>
            <a:r>
              <a:rPr lang="en-US" sz="2100" dirty="0"/>
              <a:t>(</a:t>
            </a:r>
            <a:r>
              <a:rPr lang="en-US" sz="2100" b="1" dirty="0">
                <a:solidFill>
                  <a:schemeClr val="accent1"/>
                </a:solidFill>
              </a:rPr>
              <a:t>24:30-34</a:t>
            </a:r>
            <a:r>
              <a:rPr lang="en-US" sz="2100" dirty="0"/>
              <a:t>)</a:t>
            </a:r>
            <a:endParaRPr lang="en-US" altLang="en-US" sz="2100" dirty="0">
              <a:solidFill>
                <a:schemeClr val="tx1">
                  <a:lumMod val="75000"/>
                  <a:lumOff val="25000"/>
                </a:schemeClr>
              </a:solidFill>
            </a:endParaRPr>
          </a:p>
        </p:txBody>
      </p:sp>
    </p:spTree>
    <p:extLst>
      <p:ext uri="{BB962C8B-B14F-4D97-AF65-F5344CB8AC3E}">
        <p14:creationId xmlns:p14="http://schemas.microsoft.com/office/powerpoint/2010/main" val="1255476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Terrible End of Laziness</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200"/>
              </a:spcBef>
              <a:buFont typeface="+mj-lt"/>
              <a:buAutoNum type="arabicPeriod" startAt="7"/>
            </a:pPr>
            <a:r>
              <a:rPr lang="en-US" sz="2100" dirty="0"/>
              <a:t>What is the inevitable end of laziness, slackness, frivolity and procrastination (</a:t>
            </a:r>
            <a:r>
              <a:rPr lang="en-US" sz="2100" b="1" dirty="0">
                <a:solidFill>
                  <a:schemeClr val="accent1"/>
                </a:solidFill>
              </a:rPr>
              <a:t>10:4; 12:24; 18:9; 19:15; 21:25; 24:30-34</a:t>
            </a:r>
            <a:r>
              <a:rPr lang="en-US" sz="2100" dirty="0"/>
              <a:t>; see also</a:t>
            </a:r>
            <a:r>
              <a:rPr lang="en-US" sz="2100" dirty="0">
                <a:solidFill>
                  <a:schemeClr val="accent1"/>
                </a:solidFill>
              </a:rPr>
              <a:t>,</a:t>
            </a:r>
            <a:r>
              <a:rPr lang="en-US" sz="2100" b="1" dirty="0">
                <a:solidFill>
                  <a:schemeClr val="accent1"/>
                </a:solidFill>
              </a:rPr>
              <a:t> 6:9-11</a:t>
            </a:r>
            <a:r>
              <a:rPr lang="en-US" sz="2100" dirty="0"/>
              <a:t>)?</a:t>
            </a:r>
          </a:p>
          <a:p>
            <a:pPr marL="0" indent="0">
              <a:spcBef>
                <a:spcPts val="200"/>
              </a:spcBef>
              <a:buNone/>
            </a:pPr>
            <a:r>
              <a:rPr lang="en-US" sz="2100" b="1" i="1" u="sng" dirty="0">
                <a:solidFill>
                  <a:schemeClr val="accent1"/>
                </a:solidFill>
              </a:rPr>
              <a:t>How long</a:t>
            </a:r>
            <a:r>
              <a:rPr lang="en-US" sz="2100" b="1" i="1" dirty="0">
                <a:solidFill>
                  <a:schemeClr val="accent1"/>
                </a:solidFill>
              </a:rPr>
              <a:t> will you slumber, O </a:t>
            </a:r>
            <a:r>
              <a:rPr lang="en-US" sz="2100" b="1" i="1" u="sng" dirty="0">
                <a:solidFill>
                  <a:schemeClr val="accent1"/>
                </a:solidFill>
              </a:rPr>
              <a:t>sluggard</a:t>
            </a:r>
            <a:r>
              <a:rPr lang="en-US" sz="2100" i="1" dirty="0">
                <a:solidFill>
                  <a:schemeClr val="accent1"/>
                </a:solidFill>
              </a:rPr>
              <a:t>? </a:t>
            </a:r>
            <a:r>
              <a:rPr lang="en-US" sz="2100" b="1" i="1" u="sng" dirty="0">
                <a:solidFill>
                  <a:schemeClr val="accent1"/>
                </a:solidFill>
              </a:rPr>
              <a:t>When</a:t>
            </a:r>
            <a:r>
              <a:rPr lang="en-US" sz="2100" b="1" i="1" dirty="0">
                <a:solidFill>
                  <a:schemeClr val="accent1"/>
                </a:solidFill>
              </a:rPr>
              <a:t> will you rise from your </a:t>
            </a:r>
            <a:r>
              <a:rPr lang="en-US" sz="2100" b="1" i="1" u="sng" dirty="0">
                <a:solidFill>
                  <a:schemeClr val="accent1"/>
                </a:solidFill>
              </a:rPr>
              <a:t>sleep</a:t>
            </a:r>
            <a:r>
              <a:rPr lang="en-US" sz="2100" i="1" dirty="0">
                <a:solidFill>
                  <a:schemeClr val="accent1"/>
                </a:solidFill>
              </a:rPr>
              <a:t>? </a:t>
            </a:r>
            <a:r>
              <a:rPr lang="en-US" sz="2100" b="1" i="1" u="sng" dirty="0">
                <a:solidFill>
                  <a:schemeClr val="accent1"/>
                </a:solidFill>
              </a:rPr>
              <a:t>A</a:t>
            </a:r>
            <a:r>
              <a:rPr lang="en-US" sz="2100" b="1" i="1" dirty="0">
                <a:solidFill>
                  <a:schemeClr val="accent1"/>
                </a:solidFill>
              </a:rPr>
              <a:t> little sleep</a:t>
            </a:r>
            <a:r>
              <a:rPr lang="en-US" sz="2100" i="1" dirty="0">
                <a:solidFill>
                  <a:schemeClr val="accent1"/>
                </a:solidFill>
              </a:rPr>
              <a:t>, </a:t>
            </a:r>
            <a:r>
              <a:rPr lang="en-US" sz="2100" b="1" i="1" u="sng" dirty="0">
                <a:solidFill>
                  <a:schemeClr val="accent1"/>
                </a:solidFill>
              </a:rPr>
              <a:t>a</a:t>
            </a:r>
            <a:r>
              <a:rPr lang="en-US" sz="2100" b="1" i="1" dirty="0">
                <a:solidFill>
                  <a:schemeClr val="accent1"/>
                </a:solidFill>
              </a:rPr>
              <a:t> little slumber</a:t>
            </a:r>
            <a:r>
              <a:rPr lang="en-US" sz="2100" i="1" dirty="0">
                <a:solidFill>
                  <a:schemeClr val="accent1"/>
                </a:solidFill>
              </a:rPr>
              <a:t>, </a:t>
            </a:r>
            <a:r>
              <a:rPr lang="en-US" sz="2100" b="1" i="1" u="sng" dirty="0">
                <a:solidFill>
                  <a:schemeClr val="accent1"/>
                </a:solidFill>
              </a:rPr>
              <a:t>A</a:t>
            </a:r>
            <a:r>
              <a:rPr lang="en-US" sz="2100" b="1" i="1" dirty="0">
                <a:solidFill>
                  <a:schemeClr val="accent1"/>
                </a:solidFill>
              </a:rPr>
              <a:t> little folding of the hands to sleep </a:t>
            </a:r>
            <a:r>
              <a:rPr lang="en-US" sz="2100" i="1" dirty="0">
                <a:solidFill>
                  <a:schemeClr val="accent1"/>
                </a:solidFill>
              </a:rPr>
              <a:t>– </a:t>
            </a:r>
            <a:r>
              <a:rPr lang="en-US" sz="2100" b="1" i="1" u="sng" dirty="0">
                <a:solidFill>
                  <a:schemeClr val="accent1"/>
                </a:solidFill>
              </a:rPr>
              <a:t>So</a:t>
            </a:r>
            <a:r>
              <a:rPr lang="en-US" sz="2100" b="1" i="1" dirty="0">
                <a:solidFill>
                  <a:schemeClr val="accent1"/>
                </a:solidFill>
              </a:rPr>
              <a:t> shall </a:t>
            </a:r>
            <a:r>
              <a:rPr lang="en-US" sz="2100" b="1" i="1" u="sng" dirty="0">
                <a:solidFill>
                  <a:schemeClr val="accent1"/>
                </a:solidFill>
              </a:rPr>
              <a:t>your poverty</a:t>
            </a:r>
            <a:r>
              <a:rPr lang="en-US" sz="2100" b="1" i="1" dirty="0">
                <a:solidFill>
                  <a:schemeClr val="accent1"/>
                </a:solidFill>
              </a:rPr>
              <a:t> come on you like a prowler, And </a:t>
            </a:r>
            <a:r>
              <a:rPr lang="en-US" sz="2100" b="1" i="1" u="sng" dirty="0">
                <a:solidFill>
                  <a:schemeClr val="accent1"/>
                </a:solidFill>
              </a:rPr>
              <a:t>your need</a:t>
            </a:r>
            <a:r>
              <a:rPr lang="en-US" sz="2100" b="1" i="1" dirty="0">
                <a:solidFill>
                  <a:schemeClr val="accent1"/>
                </a:solidFill>
              </a:rPr>
              <a:t> like an armed man</a:t>
            </a:r>
            <a:r>
              <a:rPr lang="en-US" sz="2100" i="1" dirty="0">
                <a:solidFill>
                  <a:schemeClr val="accent1"/>
                </a:solidFill>
              </a:rPr>
              <a:t>. </a:t>
            </a:r>
            <a:r>
              <a:rPr lang="en-US" sz="2100" dirty="0"/>
              <a:t>(</a:t>
            </a:r>
            <a:r>
              <a:rPr lang="en-US" sz="2100" b="1" dirty="0">
                <a:solidFill>
                  <a:schemeClr val="accent1"/>
                </a:solidFill>
              </a:rPr>
              <a:t>6:9-11</a:t>
            </a:r>
            <a:r>
              <a:rPr lang="en-US" sz="2100" dirty="0"/>
              <a:t>)</a:t>
            </a:r>
          </a:p>
          <a:p>
            <a:pPr>
              <a:spcBef>
                <a:spcPts val="200"/>
              </a:spcBef>
            </a:pPr>
            <a:r>
              <a:rPr lang="en-US" altLang="en-US" sz="2100" b="1" i="1" u="sng" dirty="0">
                <a:solidFill>
                  <a:schemeClr val="tx1">
                    <a:lumMod val="75000"/>
                    <a:lumOff val="25000"/>
                  </a:schemeClr>
                </a:solidFill>
              </a:rPr>
              <a:t>Procrastination</a:t>
            </a:r>
            <a:r>
              <a:rPr lang="en-US" altLang="en-US" sz="2100" dirty="0">
                <a:solidFill>
                  <a:schemeClr val="tx1">
                    <a:lumMod val="75000"/>
                    <a:lumOff val="25000"/>
                  </a:schemeClr>
                </a:solidFill>
              </a:rPr>
              <a:t> puts off work – </a:t>
            </a:r>
            <a:r>
              <a:rPr lang="en-US" altLang="en-US" sz="2100" b="1" i="1" dirty="0">
                <a:solidFill>
                  <a:schemeClr val="tx1">
                    <a:lumMod val="75000"/>
                    <a:lumOff val="25000"/>
                  </a:schemeClr>
                </a:solidFill>
              </a:rPr>
              <a:t>just</a:t>
            </a:r>
            <a:r>
              <a:rPr lang="en-US" altLang="en-US" sz="2100" dirty="0">
                <a:solidFill>
                  <a:schemeClr val="tx1">
                    <a:lumMod val="75000"/>
                    <a:lumOff val="25000"/>
                  </a:schemeClr>
                </a:solidFill>
              </a:rPr>
              <a:t> for a little while.  </a:t>
            </a:r>
            <a:r>
              <a:rPr lang="en-US" altLang="en-US" sz="2100" b="1" i="1" dirty="0">
                <a:solidFill>
                  <a:schemeClr val="accent6">
                    <a:lumMod val="60000"/>
                    <a:lumOff val="40000"/>
                  </a:schemeClr>
                </a:solidFill>
              </a:rPr>
              <a:t>Wake up!!!</a:t>
            </a:r>
          </a:p>
          <a:p>
            <a:pPr>
              <a:spcBef>
                <a:spcPts val="200"/>
              </a:spcBef>
            </a:pPr>
            <a:r>
              <a:rPr lang="en-US" altLang="en-US" sz="2100" dirty="0">
                <a:solidFill>
                  <a:schemeClr val="tx1">
                    <a:lumMod val="75000"/>
                    <a:lumOff val="25000"/>
                  </a:schemeClr>
                </a:solidFill>
              </a:rPr>
              <a:t>Recognize power of one more (</a:t>
            </a:r>
            <a:r>
              <a:rPr lang="en-US" altLang="en-US" sz="2100" i="1" dirty="0">
                <a:solidFill>
                  <a:schemeClr val="accent1"/>
                </a:solidFill>
              </a:rPr>
              <a:t>“</a:t>
            </a:r>
            <a:r>
              <a:rPr lang="en-US" altLang="en-US" sz="2100" b="1" i="1" u="sng" dirty="0">
                <a:solidFill>
                  <a:schemeClr val="accent1"/>
                </a:solidFill>
              </a:rPr>
              <a:t>a</a:t>
            </a:r>
            <a:r>
              <a:rPr lang="en-US" altLang="en-US" sz="2100" i="1" dirty="0">
                <a:solidFill>
                  <a:schemeClr val="accent1"/>
                </a:solidFill>
              </a:rPr>
              <a:t> little sleep”</a:t>
            </a:r>
            <a:r>
              <a:rPr lang="en-US" altLang="en-US" sz="2100" dirty="0">
                <a:solidFill>
                  <a:schemeClr val="tx1">
                    <a:lumMod val="75000"/>
                    <a:lumOff val="25000"/>
                  </a:schemeClr>
                </a:solidFill>
              </a:rPr>
              <a:t>) and its size </a:t>
            </a:r>
            <a:r>
              <a:rPr lang="en-US" altLang="en-US" sz="2100" dirty="0"/>
              <a:t>(</a:t>
            </a:r>
            <a:r>
              <a:rPr lang="en-US" altLang="en-US" sz="2100" i="1" dirty="0">
                <a:solidFill>
                  <a:schemeClr val="accent1"/>
                </a:solidFill>
              </a:rPr>
              <a:t>“a </a:t>
            </a:r>
            <a:r>
              <a:rPr lang="en-US" altLang="en-US" sz="2100" b="1" i="1" u="sng" dirty="0">
                <a:solidFill>
                  <a:schemeClr val="accent1"/>
                </a:solidFill>
              </a:rPr>
              <a:t>little</a:t>
            </a:r>
            <a:r>
              <a:rPr lang="en-US" altLang="en-US" sz="2100" i="1" dirty="0">
                <a:solidFill>
                  <a:schemeClr val="accent1"/>
                </a:solidFill>
              </a:rPr>
              <a:t> sleep”</a:t>
            </a:r>
            <a:r>
              <a:rPr lang="en-US" altLang="en-US" sz="2100" dirty="0">
                <a:solidFill>
                  <a:schemeClr val="tx1">
                    <a:lumMod val="75000"/>
                    <a:lumOff val="25000"/>
                  </a:schemeClr>
                </a:solidFill>
              </a:rPr>
              <a:t>).</a:t>
            </a:r>
          </a:p>
          <a:p>
            <a:pPr>
              <a:spcBef>
                <a:spcPts val="200"/>
              </a:spcBef>
            </a:pPr>
            <a:r>
              <a:rPr lang="en-US" altLang="en-US" sz="2100" dirty="0">
                <a:solidFill>
                  <a:schemeClr val="tx1">
                    <a:lumMod val="75000"/>
                    <a:lumOff val="25000"/>
                  </a:schemeClr>
                </a:solidFill>
              </a:rPr>
              <a:t>It’s </a:t>
            </a:r>
            <a:r>
              <a:rPr lang="en-US" altLang="en-US" sz="2100" b="1" i="1" dirty="0">
                <a:solidFill>
                  <a:schemeClr val="tx1">
                    <a:lumMod val="75000"/>
                    <a:lumOff val="25000"/>
                  </a:schemeClr>
                </a:solidFill>
              </a:rPr>
              <a:t>never</a:t>
            </a:r>
            <a:r>
              <a:rPr lang="en-US" altLang="en-US" sz="2100" dirty="0">
                <a:solidFill>
                  <a:schemeClr val="tx1">
                    <a:lumMod val="75000"/>
                    <a:lumOff val="25000"/>
                  </a:schemeClr>
                </a:solidFill>
              </a:rPr>
              <a:t> just </a:t>
            </a:r>
            <a:r>
              <a:rPr lang="en-US" altLang="en-US" sz="2100" b="1" i="1" dirty="0">
                <a:solidFill>
                  <a:schemeClr val="tx1">
                    <a:lumMod val="75000"/>
                    <a:lumOff val="25000"/>
                  </a:schemeClr>
                </a:solidFill>
              </a:rPr>
              <a:t>one</a:t>
            </a:r>
            <a:r>
              <a:rPr lang="en-US" altLang="en-US" sz="2100" dirty="0">
                <a:solidFill>
                  <a:schemeClr val="tx1">
                    <a:lumMod val="75000"/>
                    <a:lumOff val="25000"/>
                  </a:schemeClr>
                </a:solidFill>
              </a:rPr>
              <a:t>, and they </a:t>
            </a:r>
            <a:r>
              <a:rPr lang="en-US" altLang="en-US" sz="2100" b="1" i="1" dirty="0">
                <a:solidFill>
                  <a:schemeClr val="tx1">
                    <a:lumMod val="75000"/>
                    <a:lumOff val="25000"/>
                  </a:schemeClr>
                </a:solidFill>
              </a:rPr>
              <a:t>accumulate</a:t>
            </a:r>
            <a:r>
              <a:rPr lang="en-US" altLang="en-US" sz="2100" dirty="0">
                <a:solidFill>
                  <a:schemeClr val="tx1">
                    <a:lumMod val="75000"/>
                    <a:lumOff val="25000"/>
                  </a:schemeClr>
                </a:solidFill>
              </a:rPr>
              <a:t> over time into a </a:t>
            </a:r>
            <a:r>
              <a:rPr lang="en-US" altLang="en-US" sz="2100" b="1" i="1" dirty="0">
                <a:solidFill>
                  <a:schemeClr val="tx1">
                    <a:lumMod val="75000"/>
                    <a:lumOff val="25000"/>
                  </a:schemeClr>
                </a:solidFill>
              </a:rPr>
              <a:t>monster</a:t>
            </a:r>
            <a:r>
              <a:rPr lang="en-US" altLang="en-US" sz="2100" dirty="0">
                <a:solidFill>
                  <a:schemeClr val="tx1">
                    <a:lumMod val="75000"/>
                    <a:lumOff val="25000"/>
                  </a:schemeClr>
                </a:solidFill>
              </a:rPr>
              <a:t>.</a:t>
            </a:r>
          </a:p>
          <a:p>
            <a:pPr>
              <a:spcBef>
                <a:spcPts val="200"/>
              </a:spcBef>
            </a:pPr>
            <a:r>
              <a:rPr lang="en-US" altLang="en-US" sz="2100" dirty="0">
                <a:solidFill>
                  <a:schemeClr val="tx1">
                    <a:lumMod val="75000"/>
                    <a:lumOff val="25000"/>
                  </a:schemeClr>
                </a:solidFill>
              </a:rPr>
              <a:t>One more level?  One more episode?  One more text?  One more …</a:t>
            </a:r>
          </a:p>
          <a:p>
            <a:pPr>
              <a:spcBef>
                <a:spcPts val="200"/>
              </a:spcBef>
            </a:pPr>
            <a:r>
              <a:rPr lang="en-US" altLang="en-US" sz="2100" dirty="0">
                <a:solidFill>
                  <a:schemeClr val="tx1">
                    <a:lumMod val="75000"/>
                    <a:lumOff val="25000"/>
                  </a:schemeClr>
                </a:solidFill>
              </a:rPr>
              <a:t>What do you have to show for the past month? … Whose life are you living?</a:t>
            </a:r>
          </a:p>
          <a:p>
            <a:pPr>
              <a:spcBef>
                <a:spcPts val="200"/>
              </a:spcBef>
            </a:pPr>
            <a:r>
              <a:rPr lang="en-US" altLang="en-US" sz="2100" dirty="0">
                <a:solidFill>
                  <a:schemeClr val="tx1">
                    <a:lumMod val="75000"/>
                    <a:lumOff val="25000"/>
                  </a:schemeClr>
                </a:solidFill>
              </a:rPr>
              <a:t>You want independence, significance?  Free yourself from habits and thinking that enslaves you!  Be an adult by </a:t>
            </a:r>
            <a:r>
              <a:rPr lang="en-US" altLang="en-US" sz="2100" b="1" i="1" u="sng" dirty="0">
                <a:solidFill>
                  <a:schemeClr val="tx1">
                    <a:lumMod val="75000"/>
                    <a:lumOff val="25000"/>
                  </a:schemeClr>
                </a:solidFill>
              </a:rPr>
              <a:t>choosing</a:t>
            </a:r>
            <a:r>
              <a:rPr lang="en-US" altLang="en-US" sz="2100" b="1" i="1" dirty="0">
                <a:solidFill>
                  <a:schemeClr val="tx1">
                    <a:lumMod val="75000"/>
                    <a:lumOff val="25000"/>
                  </a:schemeClr>
                </a:solidFill>
              </a:rPr>
              <a:t> diligence</a:t>
            </a:r>
            <a:r>
              <a:rPr lang="en-US" altLang="en-US" sz="2100" dirty="0">
                <a:solidFill>
                  <a:schemeClr val="tx1">
                    <a:lumMod val="75000"/>
                    <a:lumOff val="25000"/>
                  </a:schemeClr>
                </a:solidFill>
              </a:rPr>
              <a:t>!</a:t>
            </a:r>
          </a:p>
        </p:txBody>
      </p:sp>
    </p:spTree>
    <p:extLst>
      <p:ext uri="{BB962C8B-B14F-4D97-AF65-F5344CB8AC3E}">
        <p14:creationId xmlns:p14="http://schemas.microsoft.com/office/powerpoint/2010/main" val="3858639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500"/>
                                        <p:tgtEl>
                                          <p:spTgt spid="921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animEffect transition="in" filter="fade">
                                      <p:cBhvr>
                                        <p:cTn id="31" dur="500"/>
                                        <p:tgtEl>
                                          <p:spTgt spid="921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7" end="7"/>
                                            </p:txEl>
                                          </p:spTgt>
                                        </p:tgtEl>
                                        <p:attrNameLst>
                                          <p:attrName>style.visibility</p:attrName>
                                        </p:attrNameLst>
                                      </p:cBhvr>
                                      <p:to>
                                        <p:strVal val="visible"/>
                                      </p:to>
                                    </p:set>
                                    <p:animEffect transition="in" filter="fade">
                                      <p:cBhvr>
                                        <p:cTn id="36"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Despicable Laziness</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8"/>
            </a:pPr>
            <a:r>
              <a:rPr lang="en-US" sz="2200" dirty="0"/>
              <a:t>How are the lazy described (</a:t>
            </a:r>
            <a:r>
              <a:rPr lang="en-US" sz="2200" b="1" dirty="0">
                <a:solidFill>
                  <a:schemeClr val="accent1"/>
                </a:solidFill>
              </a:rPr>
              <a:t>10:26; 12:27; 13:4; 14:23; 15:19; 19:24; 20:4; 22:13; 26:13-16</a:t>
            </a:r>
            <a:r>
              <a:rPr lang="en-US" sz="2200" dirty="0"/>
              <a:t>)?  What are their characteristics, and why is this important?</a:t>
            </a:r>
          </a:p>
          <a:p>
            <a:pPr marL="0" indent="0">
              <a:spcBef>
                <a:spcPts val="300"/>
              </a:spcBef>
              <a:buNone/>
            </a:pPr>
            <a:r>
              <a:rPr lang="en-US" sz="2200" i="1" dirty="0">
                <a:solidFill>
                  <a:schemeClr val="accent1"/>
                </a:solidFill>
              </a:rPr>
              <a:t>The soul of a lazy man </a:t>
            </a:r>
            <a:r>
              <a:rPr lang="en-US" sz="2200" b="1" i="1" dirty="0">
                <a:solidFill>
                  <a:schemeClr val="accent1"/>
                </a:solidFill>
              </a:rPr>
              <a:t>desires, and has </a:t>
            </a:r>
            <a:r>
              <a:rPr lang="en-US" sz="2200" b="1" i="1" u="sng" dirty="0">
                <a:solidFill>
                  <a:schemeClr val="accent1"/>
                </a:solidFill>
              </a:rPr>
              <a:t>nothing</a:t>
            </a:r>
            <a:r>
              <a:rPr lang="en-US" sz="2200" i="1" dirty="0">
                <a:solidFill>
                  <a:schemeClr val="accent1"/>
                </a:solidFill>
              </a:rPr>
              <a:t>; But the soul of the </a:t>
            </a:r>
            <a:r>
              <a:rPr lang="en-US" sz="2200" b="1" i="1" u="sng" dirty="0">
                <a:solidFill>
                  <a:schemeClr val="accent1"/>
                </a:solidFill>
              </a:rPr>
              <a:t>diligent</a:t>
            </a:r>
            <a:r>
              <a:rPr lang="en-US" sz="2200" b="1" i="1" dirty="0">
                <a:solidFill>
                  <a:schemeClr val="accent1"/>
                </a:solidFill>
              </a:rPr>
              <a:t> shall be made rich</a:t>
            </a:r>
            <a:r>
              <a:rPr lang="en-US" sz="2200" i="1" dirty="0">
                <a:solidFill>
                  <a:schemeClr val="accent1"/>
                </a:solidFill>
              </a:rPr>
              <a:t>. </a:t>
            </a:r>
            <a:r>
              <a:rPr lang="en-US" sz="2200" dirty="0"/>
              <a:t>(</a:t>
            </a:r>
            <a:r>
              <a:rPr lang="en-US" sz="2200" b="1" dirty="0">
                <a:solidFill>
                  <a:schemeClr val="accent1"/>
                </a:solidFill>
              </a:rPr>
              <a:t>13:4</a:t>
            </a:r>
            <a:r>
              <a:rPr lang="en-US" sz="2200" dirty="0"/>
              <a:t>)</a:t>
            </a:r>
          </a:p>
          <a:p>
            <a:pPr marL="0" indent="0">
              <a:spcBef>
                <a:spcPts val="300"/>
              </a:spcBef>
              <a:buNone/>
            </a:pPr>
            <a:r>
              <a:rPr lang="en-US" sz="2200" i="1" dirty="0">
                <a:solidFill>
                  <a:schemeClr val="accent1"/>
                </a:solidFill>
              </a:rPr>
              <a:t>The lazy man will </a:t>
            </a:r>
            <a:r>
              <a:rPr lang="en-US" sz="2200" b="1" i="1" dirty="0">
                <a:solidFill>
                  <a:schemeClr val="accent1"/>
                </a:solidFill>
              </a:rPr>
              <a:t>not plow </a:t>
            </a:r>
            <a:r>
              <a:rPr lang="en-US" sz="2200" b="1" i="1" u="sng" dirty="0">
                <a:solidFill>
                  <a:schemeClr val="accent1"/>
                </a:solidFill>
              </a:rPr>
              <a:t>because of winter</a:t>
            </a:r>
            <a:r>
              <a:rPr lang="en-US" sz="2200" i="1" dirty="0">
                <a:solidFill>
                  <a:schemeClr val="accent1"/>
                </a:solidFill>
              </a:rPr>
              <a:t>; He will </a:t>
            </a:r>
            <a:r>
              <a:rPr lang="en-US" sz="2200" b="1" i="1" u="sng" dirty="0">
                <a:solidFill>
                  <a:schemeClr val="accent1"/>
                </a:solidFill>
              </a:rPr>
              <a:t>beg</a:t>
            </a:r>
            <a:r>
              <a:rPr lang="en-US" sz="2200" b="1" i="1" dirty="0">
                <a:solidFill>
                  <a:schemeClr val="accent1"/>
                </a:solidFill>
              </a:rPr>
              <a:t> during harvest and </a:t>
            </a:r>
            <a:r>
              <a:rPr lang="en-US" sz="2200" b="1" i="1" u="sng" dirty="0">
                <a:solidFill>
                  <a:schemeClr val="accent1"/>
                </a:solidFill>
              </a:rPr>
              <a:t>have nothing</a:t>
            </a:r>
            <a:r>
              <a:rPr lang="en-US" sz="2200" i="1" dirty="0">
                <a:solidFill>
                  <a:schemeClr val="accent1"/>
                </a:solidFill>
              </a:rPr>
              <a:t>. </a:t>
            </a:r>
            <a:r>
              <a:rPr lang="en-US" sz="2200" dirty="0"/>
              <a:t>(</a:t>
            </a:r>
            <a:r>
              <a:rPr lang="en-US" sz="2200" b="1" dirty="0">
                <a:solidFill>
                  <a:schemeClr val="accent1"/>
                </a:solidFill>
              </a:rPr>
              <a:t>20:4</a:t>
            </a:r>
            <a:r>
              <a:rPr lang="en-US" sz="2200" dirty="0"/>
              <a:t>)</a:t>
            </a:r>
          </a:p>
          <a:p>
            <a:pPr>
              <a:spcBef>
                <a:spcPts val="300"/>
              </a:spcBef>
            </a:pPr>
            <a:r>
              <a:rPr lang="en-US" altLang="en-US" sz="2200" dirty="0">
                <a:solidFill>
                  <a:schemeClr val="tx1">
                    <a:lumMod val="75000"/>
                    <a:lumOff val="25000"/>
                  </a:schemeClr>
                </a:solidFill>
              </a:rPr>
              <a:t>Why does the lazy have nothing?  He hates work and has no diligence.</a:t>
            </a:r>
          </a:p>
          <a:p>
            <a:pPr>
              <a:spcBef>
                <a:spcPts val="300"/>
              </a:spcBef>
            </a:pPr>
            <a:r>
              <a:rPr lang="en-US" altLang="en-US" sz="2200" dirty="0">
                <a:solidFill>
                  <a:schemeClr val="tx1">
                    <a:lumMod val="75000"/>
                    <a:lumOff val="25000"/>
                  </a:schemeClr>
                </a:solidFill>
              </a:rPr>
              <a:t>Such laziness is arrogant, disgusting, loathsome – no wonder no one will help such a one (</a:t>
            </a:r>
            <a:r>
              <a:rPr lang="en-US" altLang="en-US" sz="2200" i="1" dirty="0">
                <a:solidFill>
                  <a:schemeClr val="accent1"/>
                </a:solidFill>
              </a:rPr>
              <a:t>“commanded … neither shall he eat”</a:t>
            </a:r>
            <a:r>
              <a:rPr lang="en-US" altLang="en-US" sz="2200" dirty="0">
                <a:solidFill>
                  <a:schemeClr val="tx1">
                    <a:lumMod val="75000"/>
                    <a:lumOff val="25000"/>
                  </a:schemeClr>
                </a:solidFill>
              </a:rPr>
              <a:t>, </a:t>
            </a:r>
            <a:r>
              <a:rPr lang="en-US" altLang="en-US" sz="2200" b="1" dirty="0">
                <a:solidFill>
                  <a:schemeClr val="accent1"/>
                </a:solidFill>
              </a:rPr>
              <a:t>2 Thessalonians 3:10</a:t>
            </a:r>
            <a:r>
              <a:rPr lang="en-US" altLang="en-US" sz="2200" dirty="0">
                <a:solidFill>
                  <a:schemeClr val="tx1">
                    <a:lumMod val="75000"/>
                    <a:lumOff val="25000"/>
                  </a:schemeClr>
                </a:solidFill>
              </a:rPr>
              <a:t>; </a:t>
            </a:r>
            <a:r>
              <a:rPr lang="en-US" altLang="en-US" sz="2200" i="1" dirty="0">
                <a:solidFill>
                  <a:schemeClr val="accent1"/>
                </a:solidFill>
              </a:rPr>
              <a:t>“no one gave him anything”</a:t>
            </a:r>
            <a:r>
              <a:rPr lang="en-US" altLang="en-US" sz="2200" dirty="0">
                <a:solidFill>
                  <a:schemeClr val="tx1">
                    <a:lumMod val="75000"/>
                    <a:lumOff val="25000"/>
                  </a:schemeClr>
                </a:solidFill>
              </a:rPr>
              <a:t>, </a:t>
            </a:r>
            <a:r>
              <a:rPr lang="en-US" altLang="en-US" sz="2200" b="1" dirty="0">
                <a:solidFill>
                  <a:schemeClr val="accent1"/>
                </a:solidFill>
              </a:rPr>
              <a:t>Luke 15:13-16</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685707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Praying for Wisdom</a:t>
            </a:r>
          </a:p>
        </p:txBody>
      </p:sp>
      <p:sp>
        <p:nvSpPr>
          <p:cNvPr id="3" name="Content Placeholder 2"/>
          <p:cNvSpPr>
            <a:spLocks noGrp="1"/>
          </p:cNvSpPr>
          <p:nvPr>
            <p:ph idx="1"/>
          </p:nvPr>
        </p:nvSpPr>
        <p:spPr/>
        <p:txBody>
          <a:bodyPr/>
          <a:lstStyle/>
          <a:p>
            <a:pPr marL="0" indent="0">
              <a:spcBef>
                <a:spcPts val="300"/>
              </a:spcBef>
              <a:buNone/>
            </a:pPr>
            <a:r>
              <a:rPr lang="en-US" sz="2200" b="1" i="1" dirty="0">
                <a:solidFill>
                  <a:schemeClr val="accent1"/>
                </a:solidFill>
              </a:rPr>
              <a:t>If any of you lacks wisdom, let him </a:t>
            </a:r>
            <a:r>
              <a:rPr lang="en-US" sz="2200" b="1" i="1" u="sng" dirty="0">
                <a:solidFill>
                  <a:schemeClr val="accent1"/>
                </a:solidFill>
              </a:rPr>
              <a:t>ask of God</a:t>
            </a:r>
            <a:r>
              <a:rPr lang="en-US" sz="2200" i="1" dirty="0">
                <a:solidFill>
                  <a:schemeClr val="accent1"/>
                </a:solidFill>
              </a:rPr>
              <a:t>, who </a:t>
            </a:r>
            <a:r>
              <a:rPr lang="en-US" sz="2200" b="1" i="1" dirty="0">
                <a:solidFill>
                  <a:schemeClr val="accent1"/>
                </a:solidFill>
              </a:rPr>
              <a:t>gives to all </a:t>
            </a:r>
            <a:r>
              <a:rPr lang="en-US" sz="2200" b="1" i="1" u="sng" dirty="0">
                <a:solidFill>
                  <a:schemeClr val="accent1"/>
                </a:solidFill>
              </a:rPr>
              <a:t>liberally</a:t>
            </a:r>
            <a:r>
              <a:rPr lang="en-US" sz="2200" b="1" i="1" dirty="0">
                <a:solidFill>
                  <a:schemeClr val="accent1"/>
                </a:solidFill>
              </a:rPr>
              <a:t> and </a:t>
            </a:r>
            <a:r>
              <a:rPr lang="en-US" sz="2200" b="1" i="1" u="sng" dirty="0">
                <a:solidFill>
                  <a:schemeClr val="accent1"/>
                </a:solidFill>
              </a:rPr>
              <a:t>without reproach</a:t>
            </a:r>
            <a:r>
              <a:rPr lang="en-US" sz="2200" i="1" dirty="0">
                <a:solidFill>
                  <a:schemeClr val="accent1"/>
                </a:solidFill>
              </a:rPr>
              <a:t>, and it will be given to him.  But let him </a:t>
            </a:r>
            <a:r>
              <a:rPr lang="en-US" sz="2200" b="1" i="1" dirty="0">
                <a:solidFill>
                  <a:schemeClr val="accent1"/>
                </a:solidFill>
              </a:rPr>
              <a:t>ask in faith, with no doubting</a:t>
            </a:r>
            <a:r>
              <a:rPr lang="en-US" sz="2200" i="1" dirty="0">
                <a:solidFill>
                  <a:schemeClr val="accent1"/>
                </a:solidFill>
              </a:rPr>
              <a:t>, for he who doubts is like a wave of the sea driven and tossed by the wind.  </a:t>
            </a:r>
            <a:r>
              <a:rPr lang="en-US" sz="2200" b="1" i="1" dirty="0">
                <a:solidFill>
                  <a:schemeClr val="accent1"/>
                </a:solidFill>
              </a:rPr>
              <a:t>For let not that man suppose that he will receive anything from the Lord</a:t>
            </a:r>
            <a:r>
              <a:rPr lang="en-US" sz="2200" i="1" dirty="0">
                <a:solidFill>
                  <a:schemeClr val="accent1"/>
                </a:solidFill>
              </a:rPr>
              <a:t>; </a:t>
            </a:r>
            <a:r>
              <a:rPr lang="en-US" sz="2200" dirty="0"/>
              <a:t>(</a:t>
            </a:r>
            <a:r>
              <a:rPr lang="en-US" sz="2200" b="1" dirty="0">
                <a:solidFill>
                  <a:schemeClr val="accent1"/>
                </a:solidFill>
              </a:rPr>
              <a:t>James 1:5-7</a:t>
            </a:r>
            <a:r>
              <a:rPr lang="en-US" sz="2200" dirty="0"/>
              <a:t>)</a:t>
            </a:r>
          </a:p>
          <a:p>
            <a:pPr>
              <a:spcBef>
                <a:spcPts val="300"/>
              </a:spcBef>
            </a:pPr>
            <a:r>
              <a:rPr lang="en-US" sz="2200" dirty="0"/>
              <a:t>God gives wisdom to </a:t>
            </a:r>
            <a:r>
              <a:rPr lang="en-US" sz="2200" i="1" dirty="0">
                <a:solidFill>
                  <a:schemeClr val="accent1"/>
                </a:solidFill>
              </a:rPr>
              <a:t>“any”</a:t>
            </a:r>
            <a:r>
              <a:rPr lang="en-US" sz="2200" dirty="0"/>
              <a:t> and </a:t>
            </a:r>
            <a:r>
              <a:rPr lang="en-US" sz="2200" i="1" dirty="0">
                <a:solidFill>
                  <a:schemeClr val="accent1"/>
                </a:solidFill>
              </a:rPr>
              <a:t>“all”</a:t>
            </a:r>
            <a:r>
              <a:rPr lang="en-US" sz="2200" dirty="0"/>
              <a:t> who ask – </a:t>
            </a:r>
            <a:r>
              <a:rPr lang="en-US" sz="2200" b="1" i="1" dirty="0"/>
              <a:t>prayer</a:t>
            </a:r>
            <a:r>
              <a:rPr lang="en-US" sz="2200" dirty="0"/>
              <a:t> (</a:t>
            </a:r>
            <a:r>
              <a:rPr lang="en-US" sz="2200" b="1" dirty="0">
                <a:solidFill>
                  <a:schemeClr val="accent1"/>
                </a:solidFill>
              </a:rPr>
              <a:t>Matthew 7:7-11</a:t>
            </a:r>
            <a:r>
              <a:rPr lang="en-US" sz="2200" dirty="0"/>
              <a:t>)!</a:t>
            </a:r>
          </a:p>
          <a:p>
            <a:pPr>
              <a:spcBef>
                <a:spcPts val="300"/>
              </a:spcBef>
            </a:pPr>
            <a:r>
              <a:rPr lang="en-US" sz="2200" dirty="0"/>
              <a:t>But, must ask </a:t>
            </a:r>
            <a:r>
              <a:rPr lang="en-US" sz="2200" i="1" dirty="0">
                <a:solidFill>
                  <a:schemeClr val="accent1"/>
                </a:solidFill>
              </a:rPr>
              <a:t>“in faith, with no doubting”</a:t>
            </a:r>
            <a:r>
              <a:rPr lang="en-US" sz="2200" dirty="0"/>
              <a:t>?</a:t>
            </a:r>
          </a:p>
          <a:p>
            <a:pPr>
              <a:spcBef>
                <a:spcPts val="300"/>
              </a:spcBef>
            </a:pPr>
            <a:r>
              <a:rPr lang="en-US" sz="2200" dirty="0"/>
              <a:t>To those, He gives </a:t>
            </a:r>
            <a:r>
              <a:rPr lang="en-US" sz="2200" i="1" dirty="0">
                <a:solidFill>
                  <a:schemeClr val="accent1"/>
                </a:solidFill>
              </a:rPr>
              <a:t>“liberally”</a:t>
            </a:r>
            <a:r>
              <a:rPr lang="en-US" sz="2200" dirty="0"/>
              <a:t> and </a:t>
            </a:r>
            <a:r>
              <a:rPr lang="en-US" sz="2200" i="1" dirty="0">
                <a:solidFill>
                  <a:schemeClr val="accent1"/>
                </a:solidFill>
              </a:rPr>
              <a:t>“without reproach”</a:t>
            </a:r>
            <a:r>
              <a:rPr lang="en-US" sz="2200" dirty="0"/>
              <a:t> (i.e., gladly).</a:t>
            </a:r>
          </a:p>
          <a:p>
            <a:pPr>
              <a:spcBef>
                <a:spcPts val="300"/>
              </a:spcBef>
            </a:pPr>
            <a:r>
              <a:rPr lang="en-US" sz="2200" dirty="0"/>
              <a:t>May be provided through trials, which require faith to overcome, </a:t>
            </a:r>
            <a:r>
              <a:rPr lang="en-US" sz="2200" b="1" dirty="0" err="1">
                <a:solidFill>
                  <a:schemeClr val="accent1"/>
                </a:solidFill>
              </a:rPr>
              <a:t>Jms</a:t>
            </a:r>
            <a:r>
              <a:rPr lang="en-US" sz="2200" b="1" dirty="0">
                <a:solidFill>
                  <a:schemeClr val="accent1"/>
                </a:solidFill>
              </a:rPr>
              <a:t>. 1:2-4</a:t>
            </a:r>
            <a:r>
              <a:rPr lang="en-US" sz="2200" dirty="0"/>
              <a:t>.</a:t>
            </a:r>
          </a:p>
          <a:p>
            <a:pPr>
              <a:spcBef>
                <a:spcPts val="300"/>
              </a:spcBef>
            </a:pPr>
            <a:r>
              <a:rPr lang="en-US" sz="2200" dirty="0"/>
              <a:t>Certainly, God provides wisdom through the Bible (</a:t>
            </a:r>
            <a:r>
              <a:rPr lang="en-US" sz="2200" b="1" dirty="0">
                <a:solidFill>
                  <a:schemeClr val="accent1"/>
                </a:solidFill>
              </a:rPr>
              <a:t>Ephesians 3:3-5, 10; 2 Timothy 2:15; 3:15-17; Colossians 3:16; 1 Corinthians 2:7-13</a:t>
            </a:r>
            <a:r>
              <a:rPr lang="en-US" sz="2200" dirty="0"/>
              <a:t>).</a:t>
            </a:r>
          </a:p>
        </p:txBody>
      </p:sp>
    </p:spTree>
    <p:extLst>
      <p:ext uri="{BB962C8B-B14F-4D97-AF65-F5344CB8AC3E}">
        <p14:creationId xmlns:p14="http://schemas.microsoft.com/office/powerpoint/2010/main" val="3602210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Despicable Laziness</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8"/>
            </a:pPr>
            <a:r>
              <a:rPr lang="en-US" sz="2200" dirty="0"/>
              <a:t>How are the lazy described (</a:t>
            </a:r>
            <a:r>
              <a:rPr lang="en-US" sz="2200" b="1" dirty="0">
                <a:solidFill>
                  <a:schemeClr val="accent1"/>
                </a:solidFill>
              </a:rPr>
              <a:t>10:26; 12:27; 13:4; 14:23; 15:19; 19:24; 20:4; 22:13; 26:13-16</a:t>
            </a:r>
            <a:r>
              <a:rPr lang="en-US" sz="2200" dirty="0"/>
              <a:t>)?  What are their characteristics, and why is this important?</a:t>
            </a:r>
          </a:p>
          <a:p>
            <a:pPr marL="0" lvl="0" indent="0">
              <a:spcBef>
                <a:spcPts val="300"/>
              </a:spcBef>
              <a:buNone/>
            </a:pPr>
            <a:r>
              <a:rPr lang="en-US" sz="2200" i="1" dirty="0">
                <a:solidFill>
                  <a:schemeClr val="accent1"/>
                </a:solidFill>
              </a:rPr>
              <a:t>The </a:t>
            </a:r>
            <a:r>
              <a:rPr lang="en-US" sz="2200" b="1" i="1" dirty="0">
                <a:solidFill>
                  <a:schemeClr val="accent1"/>
                </a:solidFill>
              </a:rPr>
              <a:t>lazy</a:t>
            </a:r>
            <a:r>
              <a:rPr lang="en-US" sz="2200" i="1" dirty="0">
                <a:solidFill>
                  <a:schemeClr val="accent1"/>
                </a:solidFill>
              </a:rPr>
              <a:t> man does </a:t>
            </a:r>
            <a:r>
              <a:rPr lang="en-US" sz="2200" b="1" i="1" u="sng" dirty="0">
                <a:solidFill>
                  <a:schemeClr val="accent1"/>
                </a:solidFill>
              </a:rPr>
              <a:t>not roast</a:t>
            </a:r>
            <a:r>
              <a:rPr lang="en-US" sz="2200" b="1" i="1" dirty="0">
                <a:solidFill>
                  <a:schemeClr val="accent1"/>
                </a:solidFill>
              </a:rPr>
              <a:t> what he took in hunting</a:t>
            </a:r>
            <a:r>
              <a:rPr lang="en-US" sz="2200" i="1" dirty="0">
                <a:solidFill>
                  <a:schemeClr val="accent1"/>
                </a:solidFill>
              </a:rPr>
              <a:t>, But diligence is man’s precious possession. </a:t>
            </a:r>
            <a:r>
              <a:rPr lang="en-US" sz="2200" dirty="0"/>
              <a:t>(</a:t>
            </a:r>
            <a:r>
              <a:rPr lang="en-US" sz="2200" b="1" dirty="0">
                <a:solidFill>
                  <a:schemeClr val="accent1"/>
                </a:solidFill>
              </a:rPr>
              <a:t>12:27</a:t>
            </a:r>
            <a:r>
              <a:rPr lang="en-US" sz="2200" dirty="0"/>
              <a:t>)</a:t>
            </a:r>
          </a:p>
          <a:p>
            <a:pPr marL="0" indent="0">
              <a:spcBef>
                <a:spcPts val="300"/>
              </a:spcBef>
              <a:buNone/>
            </a:pPr>
            <a:r>
              <a:rPr lang="en-US" sz="2200" i="1" dirty="0">
                <a:solidFill>
                  <a:schemeClr val="accent1"/>
                </a:solidFill>
              </a:rPr>
              <a:t>A </a:t>
            </a:r>
            <a:r>
              <a:rPr lang="en-US" sz="2200" b="1" i="1" dirty="0">
                <a:solidFill>
                  <a:schemeClr val="accent1"/>
                </a:solidFill>
              </a:rPr>
              <a:t>lazy</a:t>
            </a:r>
            <a:r>
              <a:rPr lang="en-US" sz="2200" i="1" dirty="0">
                <a:solidFill>
                  <a:schemeClr val="accent1"/>
                </a:solidFill>
              </a:rPr>
              <a:t> man </a:t>
            </a:r>
            <a:r>
              <a:rPr lang="en-US" sz="2200" b="1" i="1" dirty="0">
                <a:solidFill>
                  <a:schemeClr val="accent1"/>
                </a:solidFill>
              </a:rPr>
              <a:t>buries his hand in the bowl</a:t>
            </a:r>
            <a:r>
              <a:rPr lang="en-US" sz="2200" i="1" dirty="0">
                <a:solidFill>
                  <a:schemeClr val="accent1"/>
                </a:solidFill>
              </a:rPr>
              <a:t>, And </a:t>
            </a:r>
            <a:r>
              <a:rPr lang="en-US" sz="2200" b="1" i="1" dirty="0">
                <a:solidFill>
                  <a:schemeClr val="accent1"/>
                </a:solidFill>
              </a:rPr>
              <a:t>will not so much as </a:t>
            </a:r>
            <a:r>
              <a:rPr lang="en-US" sz="2200" b="1" i="1" u="sng" dirty="0">
                <a:solidFill>
                  <a:schemeClr val="accent1"/>
                </a:solidFill>
              </a:rPr>
              <a:t>bring it to his mouth again</a:t>
            </a:r>
            <a:r>
              <a:rPr lang="en-US" sz="2200" i="1" dirty="0">
                <a:solidFill>
                  <a:schemeClr val="accent1"/>
                </a:solidFill>
              </a:rPr>
              <a:t>. </a:t>
            </a:r>
            <a:r>
              <a:rPr lang="en-US" sz="2200" dirty="0"/>
              <a:t>(</a:t>
            </a:r>
            <a:r>
              <a:rPr lang="en-US" sz="2200" b="1" dirty="0">
                <a:solidFill>
                  <a:schemeClr val="accent1"/>
                </a:solidFill>
              </a:rPr>
              <a:t>19:24</a:t>
            </a:r>
            <a:r>
              <a:rPr lang="en-US" sz="2200" dirty="0"/>
              <a:t>)</a:t>
            </a:r>
          </a:p>
          <a:p>
            <a:pPr>
              <a:spcBef>
                <a:spcPts val="300"/>
              </a:spcBef>
            </a:pPr>
            <a:r>
              <a:rPr lang="en-US" altLang="en-US" sz="2200" dirty="0">
                <a:solidFill>
                  <a:schemeClr val="tx1">
                    <a:lumMod val="75000"/>
                    <a:lumOff val="25000"/>
                  </a:schemeClr>
                </a:solidFill>
              </a:rPr>
              <a:t>Despicable picture of man with food in hand – but too lazy to raise his hand!</a:t>
            </a:r>
            <a:endParaRPr lang="en-US" sz="2200" dirty="0"/>
          </a:p>
          <a:p>
            <a:pPr marL="0" indent="0">
              <a:spcBef>
                <a:spcPts val="300"/>
              </a:spcBef>
              <a:buNone/>
            </a:pPr>
            <a:r>
              <a:rPr lang="en-US" sz="2200" i="1" dirty="0">
                <a:solidFill>
                  <a:schemeClr val="accent1"/>
                </a:solidFill>
              </a:rPr>
              <a:t>In </a:t>
            </a:r>
            <a:r>
              <a:rPr lang="en-US" sz="2200" b="1" i="1" u="sng" dirty="0">
                <a:solidFill>
                  <a:schemeClr val="accent1"/>
                </a:solidFill>
              </a:rPr>
              <a:t>all labor</a:t>
            </a:r>
            <a:r>
              <a:rPr lang="en-US" sz="2200" b="1" i="1" dirty="0">
                <a:solidFill>
                  <a:schemeClr val="accent1"/>
                </a:solidFill>
              </a:rPr>
              <a:t> there is profit</a:t>
            </a:r>
            <a:r>
              <a:rPr lang="en-US" sz="2200" i="1" dirty="0">
                <a:solidFill>
                  <a:schemeClr val="accent1"/>
                </a:solidFill>
              </a:rPr>
              <a:t>, But </a:t>
            </a:r>
            <a:r>
              <a:rPr lang="en-US" sz="2200" b="1" i="1" u="sng" dirty="0">
                <a:solidFill>
                  <a:schemeClr val="accent1"/>
                </a:solidFill>
              </a:rPr>
              <a:t>idle chatter</a:t>
            </a:r>
            <a:r>
              <a:rPr lang="en-US" sz="2200" b="1" i="1" dirty="0">
                <a:solidFill>
                  <a:schemeClr val="accent1"/>
                </a:solidFill>
              </a:rPr>
              <a:t> leads only to poverty</a:t>
            </a:r>
            <a:r>
              <a:rPr lang="en-US" sz="2200" i="1" dirty="0">
                <a:solidFill>
                  <a:schemeClr val="accent1"/>
                </a:solidFill>
              </a:rPr>
              <a:t>. </a:t>
            </a:r>
            <a:r>
              <a:rPr lang="en-US" sz="2200" dirty="0"/>
              <a:t>(</a:t>
            </a:r>
            <a:r>
              <a:rPr lang="en-US" sz="2200" b="1" dirty="0">
                <a:solidFill>
                  <a:schemeClr val="accent1"/>
                </a:solidFill>
              </a:rPr>
              <a:t>14:23</a:t>
            </a:r>
            <a:r>
              <a:rPr lang="en-US" sz="2200" dirty="0"/>
              <a:t>)</a:t>
            </a:r>
          </a:p>
          <a:p>
            <a:pPr>
              <a:spcBef>
                <a:spcPts val="300"/>
              </a:spcBef>
            </a:pPr>
            <a:r>
              <a:rPr lang="en-US" altLang="en-US" sz="2200" dirty="0">
                <a:solidFill>
                  <a:schemeClr val="tx1">
                    <a:lumMod val="75000"/>
                    <a:lumOff val="25000"/>
                  </a:schemeClr>
                </a:solidFill>
              </a:rPr>
              <a:t>The lazy waste time talking – even talking about all the work they will do – big plans – but only real, actual work generates value.</a:t>
            </a:r>
          </a:p>
        </p:txBody>
      </p:sp>
    </p:spTree>
    <p:extLst>
      <p:ext uri="{BB962C8B-B14F-4D97-AF65-F5344CB8AC3E}">
        <p14:creationId xmlns:p14="http://schemas.microsoft.com/office/powerpoint/2010/main" val="801139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Despicable Laziness</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8"/>
            </a:pPr>
            <a:r>
              <a:rPr lang="en-US" sz="2000" dirty="0"/>
              <a:t>How are the lazy described (</a:t>
            </a:r>
            <a:r>
              <a:rPr lang="en-US" sz="2000" b="1" dirty="0">
                <a:solidFill>
                  <a:schemeClr val="accent1"/>
                </a:solidFill>
              </a:rPr>
              <a:t>10:26; 12:27; 13:4; 14:23; 15:19; 19:24; 20:4; 22:13; 26:13-16</a:t>
            </a:r>
            <a:r>
              <a:rPr lang="en-US" sz="2000" dirty="0"/>
              <a:t>)?  What are their characteristics, and why is this important?</a:t>
            </a:r>
          </a:p>
          <a:p>
            <a:pPr marL="0" lvl="0" indent="0">
              <a:spcBef>
                <a:spcPts val="300"/>
              </a:spcBef>
              <a:buNone/>
            </a:pPr>
            <a:r>
              <a:rPr lang="en-US" sz="2000" i="1" dirty="0">
                <a:solidFill>
                  <a:schemeClr val="accent1"/>
                </a:solidFill>
              </a:rPr>
              <a:t>The </a:t>
            </a:r>
            <a:r>
              <a:rPr lang="en-US" sz="2000" b="1" i="1" dirty="0">
                <a:solidFill>
                  <a:schemeClr val="accent1"/>
                </a:solidFill>
              </a:rPr>
              <a:t>way of the lazy man is like a </a:t>
            </a:r>
            <a:r>
              <a:rPr lang="en-US" sz="2000" b="1" i="1" u="sng" dirty="0">
                <a:solidFill>
                  <a:schemeClr val="accent1"/>
                </a:solidFill>
              </a:rPr>
              <a:t>hedge of thorns</a:t>
            </a:r>
            <a:r>
              <a:rPr lang="en-US" sz="2000" i="1" dirty="0">
                <a:solidFill>
                  <a:schemeClr val="accent1"/>
                </a:solidFill>
              </a:rPr>
              <a:t>, But the </a:t>
            </a:r>
            <a:r>
              <a:rPr lang="en-US" sz="2000" b="1" i="1" dirty="0">
                <a:solidFill>
                  <a:schemeClr val="accent1"/>
                </a:solidFill>
              </a:rPr>
              <a:t>way of the upright is a </a:t>
            </a:r>
            <a:r>
              <a:rPr lang="en-US" sz="2000" b="1" i="1" u="sng" dirty="0">
                <a:solidFill>
                  <a:schemeClr val="accent1"/>
                </a:solidFill>
              </a:rPr>
              <a:t>highway</a:t>
            </a:r>
            <a:r>
              <a:rPr lang="en-US" sz="2000" i="1" dirty="0">
                <a:solidFill>
                  <a:schemeClr val="accent1"/>
                </a:solidFill>
              </a:rPr>
              <a:t>.  </a:t>
            </a:r>
            <a:r>
              <a:rPr lang="en-US" sz="2000" dirty="0"/>
              <a:t>(</a:t>
            </a:r>
            <a:r>
              <a:rPr lang="en-US" sz="2000" b="1" dirty="0">
                <a:solidFill>
                  <a:schemeClr val="accent1"/>
                </a:solidFill>
              </a:rPr>
              <a:t>15:19</a:t>
            </a:r>
            <a:r>
              <a:rPr lang="en-US" sz="2000" dirty="0"/>
              <a:t>)</a:t>
            </a:r>
          </a:p>
          <a:p>
            <a:pPr marL="0" indent="0">
              <a:spcBef>
                <a:spcPts val="300"/>
              </a:spcBef>
              <a:buNone/>
            </a:pPr>
            <a:r>
              <a:rPr lang="en-US" sz="2000" i="1" dirty="0">
                <a:solidFill>
                  <a:schemeClr val="accent1"/>
                </a:solidFill>
              </a:rPr>
              <a:t>The </a:t>
            </a:r>
            <a:r>
              <a:rPr lang="en-US" sz="2000" b="1" i="1" dirty="0">
                <a:solidFill>
                  <a:schemeClr val="accent1"/>
                </a:solidFill>
              </a:rPr>
              <a:t>lazy</a:t>
            </a:r>
            <a:r>
              <a:rPr lang="en-US" sz="2000" i="1" dirty="0">
                <a:solidFill>
                  <a:schemeClr val="accent1"/>
                </a:solidFill>
              </a:rPr>
              <a:t> man says, “There is </a:t>
            </a:r>
            <a:r>
              <a:rPr lang="en-US" sz="2000" b="1" i="1" dirty="0">
                <a:solidFill>
                  <a:schemeClr val="accent1"/>
                </a:solidFill>
              </a:rPr>
              <a:t>a lion outside! I shall be </a:t>
            </a:r>
            <a:r>
              <a:rPr lang="en-US" sz="2000" b="1" i="1" u="sng" dirty="0">
                <a:solidFill>
                  <a:schemeClr val="accent1"/>
                </a:solidFill>
              </a:rPr>
              <a:t>slain in the streets</a:t>
            </a:r>
            <a:r>
              <a:rPr lang="en-US" sz="2000" i="1" dirty="0">
                <a:solidFill>
                  <a:schemeClr val="accent1"/>
                </a:solidFill>
              </a:rPr>
              <a:t>!” </a:t>
            </a:r>
            <a:r>
              <a:rPr lang="en-US" sz="2000" dirty="0"/>
              <a:t>(</a:t>
            </a:r>
            <a:r>
              <a:rPr lang="en-US" sz="2000" b="1" dirty="0">
                <a:solidFill>
                  <a:schemeClr val="accent1"/>
                </a:solidFill>
              </a:rPr>
              <a:t>22:13</a:t>
            </a:r>
            <a:r>
              <a:rPr lang="en-US" sz="2000" dirty="0"/>
              <a:t>)</a:t>
            </a:r>
          </a:p>
          <a:p>
            <a:pPr marL="0" lvl="0" indent="0">
              <a:spcBef>
                <a:spcPts val="300"/>
              </a:spcBef>
              <a:buNone/>
            </a:pPr>
            <a:r>
              <a:rPr lang="en-US" sz="2000" i="1" dirty="0">
                <a:solidFill>
                  <a:schemeClr val="accent1"/>
                </a:solidFill>
              </a:rPr>
              <a:t>The </a:t>
            </a:r>
            <a:r>
              <a:rPr lang="en-US" sz="2000" b="1" i="1" dirty="0">
                <a:solidFill>
                  <a:schemeClr val="accent1"/>
                </a:solidFill>
              </a:rPr>
              <a:t>lazy</a:t>
            </a:r>
            <a:r>
              <a:rPr lang="en-US" sz="2000" i="1" dirty="0">
                <a:solidFill>
                  <a:schemeClr val="accent1"/>
                </a:solidFill>
              </a:rPr>
              <a:t> man says, “There is a </a:t>
            </a:r>
            <a:r>
              <a:rPr lang="en-US" sz="2000" b="1" i="1" dirty="0">
                <a:solidFill>
                  <a:schemeClr val="accent1"/>
                </a:solidFill>
              </a:rPr>
              <a:t>lion in the road</a:t>
            </a:r>
            <a:r>
              <a:rPr lang="en-US" sz="2000" i="1" dirty="0">
                <a:solidFill>
                  <a:schemeClr val="accent1"/>
                </a:solidFill>
              </a:rPr>
              <a:t>! A fierce lion is in the streets!”  </a:t>
            </a:r>
            <a:r>
              <a:rPr lang="en-US" sz="2000" b="1" i="1" dirty="0">
                <a:solidFill>
                  <a:schemeClr val="accent1"/>
                </a:solidFill>
              </a:rPr>
              <a:t>As a door turns on its hinges, </a:t>
            </a:r>
            <a:r>
              <a:rPr lang="en-US" sz="2000" b="1" i="1" u="sng" dirty="0">
                <a:solidFill>
                  <a:schemeClr val="accent1"/>
                </a:solidFill>
              </a:rPr>
              <a:t>So does the lazy man on his bed</a:t>
            </a:r>
            <a:r>
              <a:rPr lang="en-US" sz="2000" i="1" dirty="0">
                <a:solidFill>
                  <a:schemeClr val="accent1"/>
                </a:solidFill>
              </a:rPr>
              <a:t>.  The lazy man buries his hand in the bowl; </a:t>
            </a:r>
            <a:r>
              <a:rPr lang="en-US" sz="2000" b="1" i="1" dirty="0">
                <a:solidFill>
                  <a:schemeClr val="accent1"/>
                </a:solidFill>
              </a:rPr>
              <a:t>It </a:t>
            </a:r>
            <a:r>
              <a:rPr lang="en-US" sz="2000" b="1" i="1" u="sng" dirty="0">
                <a:solidFill>
                  <a:schemeClr val="accent1"/>
                </a:solidFill>
              </a:rPr>
              <a:t>wearies him</a:t>
            </a:r>
            <a:r>
              <a:rPr lang="en-US" sz="2000" b="1" i="1" dirty="0">
                <a:solidFill>
                  <a:schemeClr val="accent1"/>
                </a:solidFill>
              </a:rPr>
              <a:t> to bring it back to his mouth</a:t>
            </a:r>
            <a:r>
              <a:rPr lang="en-US" sz="2000" i="1" dirty="0">
                <a:solidFill>
                  <a:schemeClr val="accent1"/>
                </a:solidFill>
              </a:rPr>
              <a:t>.  </a:t>
            </a:r>
            <a:r>
              <a:rPr lang="en-US" sz="2000" b="1" i="1" dirty="0">
                <a:solidFill>
                  <a:schemeClr val="accent1"/>
                </a:solidFill>
              </a:rPr>
              <a:t>The lazy man is wiser </a:t>
            </a:r>
            <a:r>
              <a:rPr lang="en-US" sz="2000" b="1" i="1" u="sng" dirty="0">
                <a:solidFill>
                  <a:schemeClr val="accent1"/>
                </a:solidFill>
              </a:rPr>
              <a:t>in his own eyes</a:t>
            </a:r>
            <a:r>
              <a:rPr lang="en-US" sz="2000" b="1" i="1" dirty="0">
                <a:solidFill>
                  <a:schemeClr val="accent1"/>
                </a:solidFill>
              </a:rPr>
              <a:t> Than </a:t>
            </a:r>
            <a:r>
              <a:rPr lang="en-US" sz="2000" b="1" i="1" u="sng" dirty="0">
                <a:solidFill>
                  <a:schemeClr val="accent1"/>
                </a:solidFill>
              </a:rPr>
              <a:t>seven men who can answer sensibly</a:t>
            </a:r>
            <a:r>
              <a:rPr lang="en-US" sz="2000" i="1" dirty="0">
                <a:solidFill>
                  <a:schemeClr val="accent1"/>
                </a:solidFill>
              </a:rPr>
              <a:t>. </a:t>
            </a:r>
            <a:r>
              <a:rPr lang="en-US" sz="2000" dirty="0"/>
              <a:t>(</a:t>
            </a:r>
            <a:r>
              <a:rPr lang="en-US" sz="2000" b="1" dirty="0">
                <a:solidFill>
                  <a:schemeClr val="accent1"/>
                </a:solidFill>
              </a:rPr>
              <a:t>26:13-16</a:t>
            </a:r>
            <a:r>
              <a:rPr lang="en-US" sz="2000" dirty="0"/>
              <a:t>)</a:t>
            </a:r>
          </a:p>
          <a:p>
            <a:pPr>
              <a:spcBef>
                <a:spcPts val="300"/>
              </a:spcBef>
            </a:pPr>
            <a:r>
              <a:rPr lang="en-US" altLang="en-US" sz="2000" dirty="0">
                <a:solidFill>
                  <a:schemeClr val="tx1">
                    <a:lumMod val="75000"/>
                    <a:lumOff val="25000"/>
                  </a:schemeClr>
                </a:solidFill>
              </a:rPr>
              <a:t>Lazy people </a:t>
            </a:r>
            <a:r>
              <a:rPr lang="en-US" altLang="en-US" sz="2000" b="1" i="1" dirty="0">
                <a:solidFill>
                  <a:schemeClr val="tx1">
                    <a:lumMod val="75000"/>
                    <a:lumOff val="25000"/>
                  </a:schemeClr>
                </a:solidFill>
              </a:rPr>
              <a:t>always</a:t>
            </a:r>
            <a:r>
              <a:rPr lang="en-US" altLang="en-US" sz="2000" dirty="0">
                <a:solidFill>
                  <a:schemeClr val="tx1">
                    <a:lumMod val="75000"/>
                    <a:lumOff val="25000"/>
                  </a:schemeClr>
                </a:solidFill>
              </a:rPr>
              <a:t> have excuses – which can never be answered to their satisfaction – which makes everything difficult, when it could be easy.  They’re </a:t>
            </a:r>
            <a:r>
              <a:rPr lang="en-US" altLang="en-US" sz="2000" b="1" i="1" dirty="0">
                <a:solidFill>
                  <a:schemeClr val="tx1">
                    <a:lumMod val="75000"/>
                    <a:lumOff val="25000"/>
                  </a:schemeClr>
                </a:solidFill>
              </a:rPr>
              <a:t>unteachable</a:t>
            </a:r>
            <a:r>
              <a:rPr lang="en-US" altLang="en-US" sz="2000" dirty="0">
                <a:solidFill>
                  <a:schemeClr val="tx1">
                    <a:lumMod val="75000"/>
                    <a:lumOff val="25000"/>
                  </a:schemeClr>
                </a:solidFill>
              </a:rPr>
              <a:t>!</a:t>
            </a:r>
          </a:p>
          <a:p>
            <a:pPr>
              <a:spcBef>
                <a:spcPts val="300"/>
              </a:spcBef>
            </a:pPr>
            <a:r>
              <a:rPr lang="en-US" altLang="en-US" sz="2000" dirty="0">
                <a:solidFill>
                  <a:schemeClr val="tx1">
                    <a:lumMod val="75000"/>
                    <a:lumOff val="25000"/>
                  </a:schemeClr>
                </a:solidFill>
              </a:rPr>
              <a:t>Their imagination and dread makes life harder than it has to be.  Just do it!  </a:t>
            </a:r>
            <a:r>
              <a:rPr lang="en-US" altLang="en-US" sz="2000" dirty="0">
                <a:solidFill>
                  <a:schemeClr val="tx1">
                    <a:lumMod val="75000"/>
                    <a:lumOff val="25000"/>
                  </a:schemeClr>
                </a:solidFill>
                <a:sym typeface="Wingdings" panose="05000000000000000000" pitchFamily="2" charset="2"/>
              </a:rPr>
              <a:t></a:t>
            </a:r>
            <a:endParaRPr lang="en-US" altLang="en-US" sz="2000" dirty="0">
              <a:solidFill>
                <a:schemeClr val="tx1">
                  <a:lumMod val="75000"/>
                  <a:lumOff val="25000"/>
                </a:schemeClr>
              </a:solidFill>
            </a:endParaRPr>
          </a:p>
        </p:txBody>
      </p:sp>
    </p:spTree>
    <p:extLst>
      <p:ext uri="{BB962C8B-B14F-4D97-AF65-F5344CB8AC3E}">
        <p14:creationId xmlns:p14="http://schemas.microsoft.com/office/powerpoint/2010/main" val="723055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Despicable Laziness</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8"/>
            </a:pPr>
            <a:r>
              <a:rPr lang="en-US" sz="2200" dirty="0"/>
              <a:t>How are the lazy described (</a:t>
            </a:r>
            <a:r>
              <a:rPr lang="en-US" sz="2200" b="1" dirty="0">
                <a:solidFill>
                  <a:schemeClr val="accent1"/>
                </a:solidFill>
              </a:rPr>
              <a:t>10:26; 12:27; 13:4; 14:23; 15:19; 19:24; 20:4; 22:13; 26:13-16</a:t>
            </a:r>
            <a:r>
              <a:rPr lang="en-US" sz="2200" dirty="0"/>
              <a:t>)?  What are their characteristics, and why is this important?</a:t>
            </a:r>
          </a:p>
          <a:p>
            <a:pPr marL="0" lvl="0" indent="0">
              <a:spcBef>
                <a:spcPts val="300"/>
              </a:spcBef>
              <a:buNone/>
            </a:pPr>
            <a:r>
              <a:rPr lang="en-US" sz="2200" i="1" dirty="0">
                <a:solidFill>
                  <a:schemeClr val="accent1"/>
                </a:solidFill>
              </a:rPr>
              <a:t>As </a:t>
            </a:r>
            <a:r>
              <a:rPr lang="en-US" sz="2200" b="1" i="1" dirty="0">
                <a:solidFill>
                  <a:schemeClr val="accent1"/>
                </a:solidFill>
              </a:rPr>
              <a:t>vinegar to the teeth </a:t>
            </a:r>
            <a:r>
              <a:rPr lang="en-US" sz="2200" i="1" dirty="0">
                <a:solidFill>
                  <a:schemeClr val="accent1"/>
                </a:solidFill>
              </a:rPr>
              <a:t>and </a:t>
            </a:r>
            <a:r>
              <a:rPr lang="en-US" sz="2200" b="1" i="1" dirty="0">
                <a:solidFill>
                  <a:schemeClr val="accent1"/>
                </a:solidFill>
              </a:rPr>
              <a:t>smoke to the eyes</a:t>
            </a:r>
            <a:r>
              <a:rPr lang="en-US" sz="2200" i="1" dirty="0">
                <a:solidFill>
                  <a:schemeClr val="accent1"/>
                </a:solidFill>
              </a:rPr>
              <a:t>, </a:t>
            </a:r>
            <a:r>
              <a:rPr lang="en-US" sz="2200" b="1" i="1" u="sng" dirty="0">
                <a:solidFill>
                  <a:schemeClr val="accent1"/>
                </a:solidFill>
              </a:rPr>
              <a:t>So</a:t>
            </a:r>
            <a:r>
              <a:rPr lang="en-US" sz="2200" b="1" i="1" dirty="0">
                <a:solidFill>
                  <a:schemeClr val="accent1"/>
                </a:solidFill>
              </a:rPr>
              <a:t> is the lazy man </a:t>
            </a:r>
            <a:r>
              <a:rPr lang="en-US" sz="2200" b="1" i="1" u="sng" dirty="0">
                <a:solidFill>
                  <a:schemeClr val="accent1"/>
                </a:solidFill>
              </a:rPr>
              <a:t>to those who send him</a:t>
            </a:r>
            <a:r>
              <a:rPr lang="en-US" sz="2200" i="1" dirty="0">
                <a:solidFill>
                  <a:schemeClr val="accent1"/>
                </a:solidFill>
              </a:rPr>
              <a:t>. </a:t>
            </a:r>
            <a:r>
              <a:rPr lang="en-US" sz="2200" dirty="0"/>
              <a:t>(</a:t>
            </a:r>
            <a:r>
              <a:rPr lang="en-US" sz="2200" b="1" dirty="0">
                <a:solidFill>
                  <a:schemeClr val="accent1"/>
                </a:solidFill>
              </a:rPr>
              <a:t>10:26</a:t>
            </a:r>
            <a:r>
              <a:rPr lang="en-US" sz="2200" dirty="0"/>
              <a:t>)</a:t>
            </a:r>
          </a:p>
          <a:p>
            <a:pPr>
              <a:spcBef>
                <a:spcPts val="300"/>
              </a:spcBef>
            </a:pPr>
            <a:r>
              <a:rPr lang="en-US" altLang="en-US" sz="2200" dirty="0">
                <a:solidFill>
                  <a:schemeClr val="tx1">
                    <a:lumMod val="75000"/>
                    <a:lumOff val="25000"/>
                  </a:schemeClr>
                </a:solidFill>
              </a:rPr>
              <a:t>Boys and girls, whatever you do, </a:t>
            </a:r>
            <a:r>
              <a:rPr lang="en-US" altLang="en-US" sz="2200" b="1" i="1" dirty="0">
                <a:solidFill>
                  <a:schemeClr val="accent6">
                    <a:lumMod val="60000"/>
                    <a:lumOff val="40000"/>
                  </a:schemeClr>
                </a:solidFill>
              </a:rPr>
              <a:t>never ever date – </a:t>
            </a:r>
            <a:r>
              <a:rPr lang="en-US" altLang="en-US" sz="2200" b="1" i="1" u="sng" dirty="0">
                <a:solidFill>
                  <a:schemeClr val="accent6">
                    <a:lumMod val="60000"/>
                    <a:lumOff val="40000"/>
                  </a:schemeClr>
                </a:solidFill>
              </a:rPr>
              <a:t>much less marry </a:t>
            </a:r>
            <a:r>
              <a:rPr lang="en-US" altLang="en-US" sz="2200" dirty="0">
                <a:solidFill>
                  <a:schemeClr val="tx1">
                    <a:lumMod val="75000"/>
                    <a:lumOff val="25000"/>
                  </a:schemeClr>
                </a:solidFill>
              </a:rPr>
              <a:t>– a lazy person.  They will </a:t>
            </a:r>
            <a:r>
              <a:rPr lang="en-US" altLang="en-US" sz="2200" b="1" i="1" dirty="0">
                <a:solidFill>
                  <a:schemeClr val="tx1">
                    <a:lumMod val="75000"/>
                    <a:lumOff val="25000"/>
                  </a:schemeClr>
                </a:solidFill>
              </a:rPr>
              <a:t>torture</a:t>
            </a:r>
            <a:r>
              <a:rPr lang="en-US" altLang="en-US" sz="2200" dirty="0">
                <a:solidFill>
                  <a:schemeClr val="tx1">
                    <a:lumMod val="75000"/>
                    <a:lumOff val="25000"/>
                  </a:schemeClr>
                </a:solidFill>
              </a:rPr>
              <a:t> you for the rest of your life!</a:t>
            </a:r>
          </a:p>
          <a:p>
            <a:pPr>
              <a:spcBef>
                <a:spcPts val="300"/>
              </a:spcBef>
            </a:pPr>
            <a:r>
              <a:rPr lang="en-US" sz="2200" dirty="0">
                <a:solidFill>
                  <a:schemeClr val="tx1">
                    <a:lumMod val="75000"/>
                    <a:lumOff val="25000"/>
                  </a:schemeClr>
                </a:solidFill>
              </a:rPr>
              <a:t>You will be required to do all of </a:t>
            </a:r>
            <a:r>
              <a:rPr lang="en-US" sz="2200" b="1" i="1" dirty="0">
                <a:solidFill>
                  <a:schemeClr val="tx1">
                    <a:lumMod val="75000"/>
                    <a:lumOff val="25000"/>
                  </a:schemeClr>
                </a:solidFill>
              </a:rPr>
              <a:t>their work</a:t>
            </a:r>
            <a:r>
              <a:rPr lang="en-US" sz="2200" dirty="0">
                <a:solidFill>
                  <a:schemeClr val="tx1">
                    <a:lumMod val="75000"/>
                    <a:lumOff val="25000"/>
                  </a:schemeClr>
                </a:solidFill>
              </a:rPr>
              <a:t> plus your own, while living in sorrow and misery – not to mention producing more children like them.  </a:t>
            </a:r>
            <a:r>
              <a:rPr lang="en-US" sz="2200" dirty="0">
                <a:solidFill>
                  <a:schemeClr val="tx1">
                    <a:lumMod val="75000"/>
                    <a:lumOff val="25000"/>
                  </a:schemeClr>
                </a:solidFill>
                <a:sym typeface="Wingdings" panose="05000000000000000000" pitchFamily="2" charset="2"/>
              </a:rPr>
              <a:t></a:t>
            </a:r>
          </a:p>
          <a:p>
            <a:pPr>
              <a:spcBef>
                <a:spcPts val="300"/>
              </a:spcBef>
            </a:pPr>
            <a:r>
              <a:rPr lang="en-US" sz="2200" dirty="0">
                <a:solidFill>
                  <a:schemeClr val="tx1">
                    <a:lumMod val="75000"/>
                    <a:lumOff val="25000"/>
                  </a:schemeClr>
                </a:solidFill>
                <a:sym typeface="Wingdings" panose="05000000000000000000" pitchFamily="2" charset="2"/>
              </a:rPr>
              <a:t>Do not permanently attach yourself to someone so arrogant, despicable, disgusting.</a:t>
            </a:r>
            <a:endParaRPr lang="en-US" sz="2200" dirty="0"/>
          </a:p>
        </p:txBody>
      </p:sp>
    </p:spTree>
    <p:extLst>
      <p:ext uri="{BB962C8B-B14F-4D97-AF65-F5344CB8AC3E}">
        <p14:creationId xmlns:p14="http://schemas.microsoft.com/office/powerpoint/2010/main" val="3547588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Not Lazy – Just Want Pleasure?</a:t>
            </a:r>
          </a:p>
        </p:txBody>
      </p:sp>
      <p:sp>
        <p:nvSpPr>
          <p:cNvPr id="9219" name="Rectangle 3"/>
          <p:cNvSpPr>
            <a:spLocks noGrp="1" noChangeArrowheads="1"/>
          </p:cNvSpPr>
          <p:nvPr>
            <p:ph idx="1"/>
          </p:nvPr>
        </p:nvSpPr>
        <p:spPr>
          <a:xfrm>
            <a:off x="76200" y="1047750"/>
            <a:ext cx="8991600" cy="4095750"/>
          </a:xfrm>
        </p:spPr>
        <p:txBody>
          <a:bodyPr>
            <a:noAutofit/>
          </a:bodyPr>
          <a:lstStyle/>
          <a:p>
            <a:pPr marL="346075" lvl="0" indent="-346075">
              <a:spcBef>
                <a:spcPts val="300"/>
              </a:spcBef>
              <a:buFont typeface="+mj-lt"/>
              <a:buAutoNum type="arabicPeriod" startAt="9"/>
            </a:pPr>
            <a:r>
              <a:rPr lang="en-US" sz="2200" dirty="0"/>
              <a:t>How are pleasure seekers different than the lazy man, the procrastinator – and yet very similar (</a:t>
            </a:r>
            <a:r>
              <a:rPr lang="en-US" sz="2200" b="1" dirty="0">
                <a:solidFill>
                  <a:schemeClr val="accent1"/>
                </a:solidFill>
              </a:rPr>
              <a:t>12:11; 21:17, 20; 28:19</a:t>
            </a:r>
            <a:r>
              <a:rPr lang="en-US" sz="2200" dirty="0"/>
              <a:t>)?</a:t>
            </a:r>
          </a:p>
          <a:p>
            <a:pPr marL="0" indent="0">
              <a:spcBef>
                <a:spcPts val="300"/>
              </a:spcBef>
              <a:buNone/>
            </a:pPr>
            <a:r>
              <a:rPr lang="en-US" sz="2200" i="1" dirty="0">
                <a:solidFill>
                  <a:schemeClr val="accent1"/>
                </a:solidFill>
              </a:rPr>
              <a:t>He who </a:t>
            </a:r>
            <a:r>
              <a:rPr lang="en-US" sz="2200" b="1" i="1" dirty="0">
                <a:solidFill>
                  <a:schemeClr val="accent1"/>
                </a:solidFill>
              </a:rPr>
              <a:t>tills</a:t>
            </a:r>
            <a:r>
              <a:rPr lang="en-US" sz="2200" i="1" dirty="0">
                <a:solidFill>
                  <a:schemeClr val="accent1"/>
                </a:solidFill>
              </a:rPr>
              <a:t> his land will have </a:t>
            </a:r>
            <a:r>
              <a:rPr lang="en-US" sz="2200" b="1" i="1" dirty="0">
                <a:solidFill>
                  <a:schemeClr val="accent1"/>
                </a:solidFill>
              </a:rPr>
              <a:t>plenty of bread</a:t>
            </a:r>
            <a:r>
              <a:rPr lang="en-US" sz="2200" i="1" dirty="0">
                <a:solidFill>
                  <a:schemeClr val="accent1"/>
                </a:solidFill>
              </a:rPr>
              <a:t>, But he who </a:t>
            </a:r>
            <a:r>
              <a:rPr lang="en-US" sz="2200" b="1" i="1" dirty="0">
                <a:solidFill>
                  <a:schemeClr val="accent1"/>
                </a:solidFill>
              </a:rPr>
              <a:t>follows </a:t>
            </a:r>
            <a:r>
              <a:rPr lang="en-US" sz="2200" b="1" i="1" u="sng" dirty="0">
                <a:solidFill>
                  <a:schemeClr val="accent1"/>
                </a:solidFill>
              </a:rPr>
              <a:t>frivolity</a:t>
            </a:r>
            <a:r>
              <a:rPr lang="en-US" sz="2200" b="1" i="1" dirty="0">
                <a:solidFill>
                  <a:schemeClr val="accent1"/>
                </a:solidFill>
              </a:rPr>
              <a:t> will have </a:t>
            </a:r>
            <a:r>
              <a:rPr lang="en-US" sz="2200" b="1" i="1" u="sng" dirty="0">
                <a:solidFill>
                  <a:schemeClr val="accent1"/>
                </a:solidFill>
              </a:rPr>
              <a:t>poverty enough</a:t>
            </a:r>
            <a:r>
              <a:rPr lang="en-US" sz="2200" i="1" dirty="0">
                <a:solidFill>
                  <a:schemeClr val="accent1"/>
                </a:solidFill>
              </a:rPr>
              <a:t>! </a:t>
            </a:r>
            <a:r>
              <a:rPr lang="en-US" sz="2200" dirty="0"/>
              <a:t>(</a:t>
            </a:r>
            <a:r>
              <a:rPr lang="en-US" sz="2200" b="1" dirty="0">
                <a:solidFill>
                  <a:schemeClr val="accent1"/>
                </a:solidFill>
              </a:rPr>
              <a:t>28:19</a:t>
            </a:r>
            <a:r>
              <a:rPr lang="en-US" sz="2200" dirty="0"/>
              <a:t>; also, </a:t>
            </a:r>
            <a:r>
              <a:rPr lang="en-US" sz="2200" b="1" dirty="0">
                <a:solidFill>
                  <a:schemeClr val="accent1"/>
                </a:solidFill>
              </a:rPr>
              <a:t>12:11</a:t>
            </a:r>
            <a:r>
              <a:rPr lang="en-US" sz="2200" dirty="0"/>
              <a:t>)</a:t>
            </a:r>
          </a:p>
          <a:p>
            <a:pPr marL="0" indent="0">
              <a:spcBef>
                <a:spcPts val="300"/>
              </a:spcBef>
              <a:buNone/>
            </a:pPr>
            <a:r>
              <a:rPr lang="en-US" sz="2200" i="1" dirty="0">
                <a:solidFill>
                  <a:schemeClr val="accent1"/>
                </a:solidFill>
              </a:rPr>
              <a:t>He who </a:t>
            </a:r>
            <a:r>
              <a:rPr lang="en-US" sz="2200" b="1" i="1" dirty="0">
                <a:solidFill>
                  <a:schemeClr val="accent1"/>
                </a:solidFill>
              </a:rPr>
              <a:t>loves </a:t>
            </a:r>
            <a:r>
              <a:rPr lang="en-US" sz="2200" b="1" i="1" u="sng" dirty="0">
                <a:solidFill>
                  <a:schemeClr val="accent1"/>
                </a:solidFill>
              </a:rPr>
              <a:t>pleasure</a:t>
            </a:r>
            <a:r>
              <a:rPr lang="en-US" sz="2200" b="1" i="1" dirty="0">
                <a:solidFill>
                  <a:schemeClr val="accent1"/>
                </a:solidFill>
              </a:rPr>
              <a:t> will be a </a:t>
            </a:r>
            <a:r>
              <a:rPr lang="en-US" sz="2200" b="1" i="1" u="sng" dirty="0">
                <a:solidFill>
                  <a:schemeClr val="accent1"/>
                </a:solidFill>
              </a:rPr>
              <a:t>poor</a:t>
            </a:r>
            <a:r>
              <a:rPr lang="en-US" sz="2200" b="1" i="1" dirty="0">
                <a:solidFill>
                  <a:schemeClr val="accent1"/>
                </a:solidFill>
              </a:rPr>
              <a:t> man</a:t>
            </a:r>
            <a:r>
              <a:rPr lang="en-US" sz="2200" i="1" dirty="0">
                <a:solidFill>
                  <a:schemeClr val="accent1"/>
                </a:solidFill>
              </a:rPr>
              <a:t>; He who </a:t>
            </a:r>
            <a:r>
              <a:rPr lang="en-US" sz="2200" b="1" i="1" dirty="0">
                <a:solidFill>
                  <a:schemeClr val="accent1"/>
                </a:solidFill>
              </a:rPr>
              <a:t>loves </a:t>
            </a:r>
            <a:r>
              <a:rPr lang="en-US" sz="2200" b="1" i="1" u="sng" dirty="0">
                <a:solidFill>
                  <a:schemeClr val="accent1"/>
                </a:solidFill>
              </a:rPr>
              <a:t>wine and oil</a:t>
            </a:r>
            <a:r>
              <a:rPr lang="en-US" sz="2200" b="1" i="1" dirty="0">
                <a:solidFill>
                  <a:schemeClr val="accent1"/>
                </a:solidFill>
              </a:rPr>
              <a:t> will not be rich</a:t>
            </a:r>
            <a:r>
              <a:rPr lang="en-US" sz="2200" i="1" dirty="0">
                <a:solidFill>
                  <a:schemeClr val="accent1"/>
                </a:solidFill>
              </a:rPr>
              <a:t>. </a:t>
            </a:r>
            <a:r>
              <a:rPr lang="en-US" sz="2200" dirty="0"/>
              <a:t>(</a:t>
            </a:r>
            <a:r>
              <a:rPr lang="en-US" sz="2200" b="1" dirty="0">
                <a:solidFill>
                  <a:schemeClr val="accent1"/>
                </a:solidFill>
              </a:rPr>
              <a:t>21:17</a:t>
            </a:r>
            <a:r>
              <a:rPr lang="en-US" sz="2200" dirty="0"/>
              <a:t>)</a:t>
            </a:r>
          </a:p>
          <a:p>
            <a:pPr marL="0" indent="0">
              <a:spcBef>
                <a:spcPts val="300"/>
              </a:spcBef>
              <a:buNone/>
            </a:pPr>
            <a:r>
              <a:rPr lang="en-US" sz="2200" i="1" dirty="0">
                <a:solidFill>
                  <a:schemeClr val="accent1"/>
                </a:solidFill>
              </a:rPr>
              <a:t>There is </a:t>
            </a:r>
            <a:r>
              <a:rPr lang="en-US" sz="2200" b="1" i="1" dirty="0">
                <a:solidFill>
                  <a:schemeClr val="accent1"/>
                </a:solidFill>
              </a:rPr>
              <a:t>desirable treasure, And oil </a:t>
            </a:r>
            <a:r>
              <a:rPr lang="en-US" sz="2200" b="1" i="1" u="sng" dirty="0">
                <a:solidFill>
                  <a:schemeClr val="accent1"/>
                </a:solidFill>
              </a:rPr>
              <a:t>in the dwelling of the wise</a:t>
            </a:r>
            <a:r>
              <a:rPr lang="en-US" sz="2200" i="1" dirty="0">
                <a:solidFill>
                  <a:schemeClr val="accent1"/>
                </a:solidFill>
              </a:rPr>
              <a:t>, But </a:t>
            </a:r>
            <a:r>
              <a:rPr lang="en-US" sz="2200" b="1" i="1" dirty="0">
                <a:solidFill>
                  <a:schemeClr val="accent1"/>
                </a:solidFill>
              </a:rPr>
              <a:t>a foolish man </a:t>
            </a:r>
            <a:r>
              <a:rPr lang="en-US" sz="2200" b="1" i="1" u="sng" dirty="0">
                <a:solidFill>
                  <a:schemeClr val="accent1"/>
                </a:solidFill>
              </a:rPr>
              <a:t>squanders</a:t>
            </a:r>
            <a:r>
              <a:rPr lang="en-US" sz="2200" b="1" i="1" dirty="0">
                <a:solidFill>
                  <a:schemeClr val="accent1"/>
                </a:solidFill>
              </a:rPr>
              <a:t> it</a:t>
            </a:r>
            <a:r>
              <a:rPr lang="en-US" sz="2200" i="1" dirty="0">
                <a:solidFill>
                  <a:schemeClr val="accent1"/>
                </a:solidFill>
              </a:rPr>
              <a:t>. </a:t>
            </a:r>
            <a:r>
              <a:rPr lang="en-US" sz="2200" dirty="0"/>
              <a:t>(</a:t>
            </a:r>
            <a:r>
              <a:rPr lang="en-US" sz="2200" b="1" dirty="0">
                <a:solidFill>
                  <a:schemeClr val="accent1"/>
                </a:solidFill>
              </a:rPr>
              <a:t>21:20</a:t>
            </a:r>
            <a:r>
              <a:rPr lang="en-US" sz="2200" dirty="0"/>
              <a:t>)</a:t>
            </a:r>
          </a:p>
          <a:p>
            <a:pPr>
              <a:spcBef>
                <a:spcPts val="300"/>
              </a:spcBef>
            </a:pPr>
            <a:r>
              <a:rPr lang="en-US" altLang="en-US" sz="2200" dirty="0">
                <a:solidFill>
                  <a:schemeClr val="tx1">
                    <a:lumMod val="75000"/>
                    <a:lumOff val="25000"/>
                  </a:schemeClr>
                </a:solidFill>
              </a:rPr>
              <a:t>Laziness may be a desire to avoid difficult work, but </a:t>
            </a:r>
            <a:r>
              <a:rPr lang="en-US" altLang="en-US" sz="2200" b="1" i="1" dirty="0">
                <a:solidFill>
                  <a:schemeClr val="tx1">
                    <a:lumMod val="75000"/>
                    <a:lumOff val="25000"/>
                  </a:schemeClr>
                </a:solidFill>
              </a:rPr>
              <a:t>pleasure seekers </a:t>
            </a:r>
            <a:r>
              <a:rPr lang="en-US" altLang="en-US" sz="2200" dirty="0">
                <a:solidFill>
                  <a:schemeClr val="tx1">
                    <a:lumMod val="75000"/>
                    <a:lumOff val="25000"/>
                  </a:schemeClr>
                </a:solidFill>
              </a:rPr>
              <a:t>fail </a:t>
            </a:r>
            <a:r>
              <a:rPr lang="en-US" altLang="en-US" sz="2200" b="1" i="1" dirty="0">
                <a:solidFill>
                  <a:schemeClr val="tx1">
                    <a:lumMod val="75000"/>
                    <a:lumOff val="25000"/>
                  </a:schemeClr>
                </a:solidFill>
              </a:rPr>
              <a:t>similarly</a:t>
            </a:r>
            <a:r>
              <a:rPr lang="en-US" altLang="en-US" sz="2200" dirty="0">
                <a:solidFill>
                  <a:schemeClr val="tx1">
                    <a:lumMod val="75000"/>
                    <a:lumOff val="25000"/>
                  </a:schemeClr>
                </a:solidFill>
              </a:rPr>
              <a:t> because they are so desperate, chasing what is </a:t>
            </a:r>
            <a:r>
              <a:rPr lang="en-US" altLang="en-US" sz="2200" b="1" i="1" dirty="0">
                <a:solidFill>
                  <a:schemeClr val="tx1">
                    <a:lumMod val="75000"/>
                    <a:lumOff val="25000"/>
                  </a:schemeClr>
                </a:solidFill>
              </a:rPr>
              <a:t>not</a:t>
            </a:r>
            <a:r>
              <a:rPr lang="en-US" altLang="en-US" sz="2200" dirty="0">
                <a:solidFill>
                  <a:schemeClr val="tx1">
                    <a:lumMod val="75000"/>
                    <a:lumOff val="25000"/>
                  </a:schemeClr>
                </a:solidFill>
              </a:rPr>
              <a:t> work.</a:t>
            </a:r>
          </a:p>
        </p:txBody>
      </p:sp>
    </p:spTree>
    <p:extLst>
      <p:ext uri="{BB962C8B-B14F-4D97-AF65-F5344CB8AC3E}">
        <p14:creationId xmlns:p14="http://schemas.microsoft.com/office/powerpoint/2010/main" val="4090181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Spoiled Children and Servants</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indent="-457200">
              <a:spcBef>
                <a:spcPts val="0"/>
              </a:spcBef>
              <a:buFont typeface="+mj-lt"/>
              <a:buAutoNum type="arabicPeriod" startAt="10"/>
            </a:pPr>
            <a:r>
              <a:rPr lang="en-US" sz="2200" dirty="0"/>
              <a:t>How might the surprising events of </a:t>
            </a:r>
            <a:r>
              <a:rPr lang="en-US" sz="2200" b="1" dirty="0">
                <a:solidFill>
                  <a:schemeClr val="accent1"/>
                </a:solidFill>
              </a:rPr>
              <a:t>17:2</a:t>
            </a:r>
            <a:r>
              <a:rPr lang="en-US" sz="2200" dirty="0"/>
              <a:t> occur today?  In contrast, how might </a:t>
            </a:r>
            <a:r>
              <a:rPr lang="en-US" sz="2200" b="1" dirty="0">
                <a:solidFill>
                  <a:schemeClr val="accent1"/>
                </a:solidFill>
              </a:rPr>
              <a:t>29:21</a:t>
            </a:r>
            <a:r>
              <a:rPr lang="en-US" sz="2200" dirty="0"/>
              <a:t> happen today?</a:t>
            </a:r>
          </a:p>
          <a:p>
            <a:pPr marL="0" indent="0">
              <a:spcBef>
                <a:spcPts val="0"/>
              </a:spcBef>
              <a:buNone/>
            </a:pPr>
            <a:r>
              <a:rPr lang="en-US" sz="2200" i="1" dirty="0">
                <a:solidFill>
                  <a:schemeClr val="accent1"/>
                </a:solidFill>
              </a:rPr>
              <a:t>A </a:t>
            </a:r>
            <a:r>
              <a:rPr lang="en-US" sz="2200" b="1" i="1" dirty="0">
                <a:solidFill>
                  <a:schemeClr val="accent1"/>
                </a:solidFill>
              </a:rPr>
              <a:t>wise </a:t>
            </a:r>
            <a:r>
              <a:rPr lang="en-US" sz="2200" b="1" i="1" u="sng" dirty="0">
                <a:solidFill>
                  <a:schemeClr val="accent1"/>
                </a:solidFill>
              </a:rPr>
              <a:t>servant</a:t>
            </a:r>
            <a:r>
              <a:rPr lang="en-US" sz="2200" b="1" i="1" dirty="0">
                <a:solidFill>
                  <a:schemeClr val="accent1"/>
                </a:solidFill>
              </a:rPr>
              <a:t> will </a:t>
            </a:r>
            <a:r>
              <a:rPr lang="en-US" sz="2200" b="1" i="1" u="sng" dirty="0">
                <a:solidFill>
                  <a:schemeClr val="accent1"/>
                </a:solidFill>
              </a:rPr>
              <a:t>rule over</a:t>
            </a:r>
            <a:r>
              <a:rPr lang="en-US" sz="2200" b="1" i="1" dirty="0">
                <a:solidFill>
                  <a:schemeClr val="accent1"/>
                </a:solidFill>
              </a:rPr>
              <a:t> a </a:t>
            </a:r>
            <a:r>
              <a:rPr lang="en-US" sz="2200" b="1" i="1" u="sng" dirty="0">
                <a:solidFill>
                  <a:schemeClr val="accent1"/>
                </a:solidFill>
              </a:rPr>
              <a:t>son</a:t>
            </a:r>
            <a:r>
              <a:rPr lang="en-US" sz="2200" b="1" i="1" dirty="0">
                <a:solidFill>
                  <a:schemeClr val="accent1"/>
                </a:solidFill>
              </a:rPr>
              <a:t> who causes shame</a:t>
            </a:r>
            <a:r>
              <a:rPr lang="en-US" sz="2200" i="1" dirty="0">
                <a:solidFill>
                  <a:schemeClr val="accent1"/>
                </a:solidFill>
              </a:rPr>
              <a:t>, And will </a:t>
            </a:r>
            <a:r>
              <a:rPr lang="en-US" sz="2200" b="1" i="1" dirty="0">
                <a:solidFill>
                  <a:schemeClr val="accent1"/>
                </a:solidFill>
              </a:rPr>
              <a:t>share an inheritance </a:t>
            </a:r>
            <a:r>
              <a:rPr lang="en-US" sz="2200" b="1" i="1" u="sng" dirty="0">
                <a:solidFill>
                  <a:schemeClr val="accent1"/>
                </a:solidFill>
              </a:rPr>
              <a:t>among the brothers</a:t>
            </a:r>
            <a:r>
              <a:rPr lang="en-US" sz="2200" i="1" dirty="0">
                <a:solidFill>
                  <a:schemeClr val="accent1"/>
                </a:solidFill>
              </a:rPr>
              <a:t>. </a:t>
            </a:r>
            <a:r>
              <a:rPr lang="en-US" sz="2200" dirty="0"/>
              <a:t>(</a:t>
            </a:r>
            <a:r>
              <a:rPr lang="en-US" sz="2200" b="1" dirty="0">
                <a:solidFill>
                  <a:schemeClr val="accent1"/>
                </a:solidFill>
              </a:rPr>
              <a:t>17:2</a:t>
            </a:r>
            <a:r>
              <a:rPr lang="en-US" sz="2200" dirty="0"/>
              <a:t>)</a:t>
            </a:r>
          </a:p>
          <a:p>
            <a:pPr>
              <a:spcBef>
                <a:spcPts val="0"/>
              </a:spcBef>
            </a:pPr>
            <a:r>
              <a:rPr lang="en-US" altLang="en-US" sz="2200" dirty="0">
                <a:solidFill>
                  <a:schemeClr val="tx1">
                    <a:lumMod val="75000"/>
                    <a:lumOff val="25000"/>
                  </a:schemeClr>
                </a:solidFill>
              </a:rPr>
              <a:t>Hard working servants to a family may be honored – even blessed with an inheritance – </a:t>
            </a:r>
            <a:r>
              <a:rPr lang="en-US" altLang="en-US" sz="2200" b="1" i="1" dirty="0">
                <a:solidFill>
                  <a:schemeClr val="tx1">
                    <a:lumMod val="75000"/>
                    <a:lumOff val="25000"/>
                  </a:schemeClr>
                </a:solidFill>
              </a:rPr>
              <a:t>over</a:t>
            </a:r>
            <a:r>
              <a:rPr lang="en-US" altLang="en-US" sz="2200" dirty="0">
                <a:solidFill>
                  <a:schemeClr val="tx1">
                    <a:lumMod val="75000"/>
                    <a:lumOff val="25000"/>
                  </a:schemeClr>
                </a:solidFill>
              </a:rPr>
              <a:t> children of man who himself prizes industriousness.</a:t>
            </a:r>
          </a:p>
          <a:p>
            <a:pPr>
              <a:spcBef>
                <a:spcPts val="0"/>
              </a:spcBef>
            </a:pPr>
            <a:r>
              <a:rPr lang="en-US" sz="2200" dirty="0">
                <a:solidFill>
                  <a:schemeClr val="tx1">
                    <a:lumMod val="75000"/>
                    <a:lumOff val="25000"/>
                  </a:schemeClr>
                </a:solidFill>
              </a:rPr>
              <a:t>Many industrious people have spoiled children and surprisingly give their inheritance to those who will value it and use it well.</a:t>
            </a:r>
            <a:endParaRPr lang="en-US" sz="2200" dirty="0"/>
          </a:p>
          <a:p>
            <a:pPr marL="0" indent="0">
              <a:spcBef>
                <a:spcPts val="0"/>
              </a:spcBef>
              <a:buNone/>
            </a:pPr>
            <a:r>
              <a:rPr lang="en-US" sz="2200" i="1" dirty="0">
                <a:solidFill>
                  <a:schemeClr val="accent1"/>
                </a:solidFill>
              </a:rPr>
              <a:t>He who </a:t>
            </a:r>
            <a:r>
              <a:rPr lang="en-US" sz="2200" b="1" i="1" u="sng" dirty="0">
                <a:solidFill>
                  <a:schemeClr val="accent1"/>
                </a:solidFill>
              </a:rPr>
              <a:t>pampers</a:t>
            </a:r>
            <a:r>
              <a:rPr lang="en-US" sz="2200" b="1" i="1" dirty="0">
                <a:solidFill>
                  <a:schemeClr val="accent1"/>
                </a:solidFill>
              </a:rPr>
              <a:t> his servant </a:t>
            </a:r>
            <a:r>
              <a:rPr lang="en-US" sz="2200" i="1" dirty="0">
                <a:solidFill>
                  <a:schemeClr val="accent1"/>
                </a:solidFill>
              </a:rPr>
              <a:t>from childhood Will have him as </a:t>
            </a:r>
            <a:r>
              <a:rPr lang="en-US" sz="2200" b="1" i="1" dirty="0">
                <a:solidFill>
                  <a:schemeClr val="accent1"/>
                </a:solidFill>
              </a:rPr>
              <a:t>a son in the end</a:t>
            </a:r>
            <a:r>
              <a:rPr lang="en-US" sz="2200" i="1" dirty="0">
                <a:solidFill>
                  <a:schemeClr val="accent1"/>
                </a:solidFill>
              </a:rPr>
              <a:t>. </a:t>
            </a:r>
            <a:r>
              <a:rPr lang="en-US" sz="2200" dirty="0"/>
              <a:t>(</a:t>
            </a:r>
            <a:r>
              <a:rPr lang="en-US" sz="2200" b="1" dirty="0">
                <a:solidFill>
                  <a:schemeClr val="accent1"/>
                </a:solidFill>
              </a:rPr>
              <a:t>29:21</a:t>
            </a:r>
            <a:r>
              <a:rPr lang="en-US" sz="2200" dirty="0"/>
              <a:t>)</a:t>
            </a:r>
          </a:p>
          <a:p>
            <a:pPr>
              <a:spcBef>
                <a:spcPts val="0"/>
              </a:spcBef>
            </a:pPr>
            <a:r>
              <a:rPr lang="en-US" altLang="en-US" sz="2200" dirty="0">
                <a:solidFill>
                  <a:schemeClr val="tx1">
                    <a:lumMod val="75000"/>
                    <a:lumOff val="25000"/>
                  </a:schemeClr>
                </a:solidFill>
              </a:rPr>
              <a:t>Servants are expected to work rather than children.  A spoiled servant will expect to sponge off an inheritance, as if he were a child.  </a:t>
            </a:r>
            <a:r>
              <a:rPr lang="en-US" altLang="en-US" sz="2200" b="1" i="1" dirty="0">
                <a:solidFill>
                  <a:schemeClr val="tx1">
                    <a:lumMod val="75000"/>
                    <a:lumOff val="25000"/>
                  </a:schemeClr>
                </a:solidFill>
              </a:rPr>
              <a:t>Don’t spoil either!</a:t>
            </a:r>
          </a:p>
        </p:txBody>
      </p:sp>
    </p:spTree>
    <p:extLst>
      <p:ext uri="{BB962C8B-B14F-4D97-AF65-F5344CB8AC3E}">
        <p14:creationId xmlns:p14="http://schemas.microsoft.com/office/powerpoint/2010/main" val="563700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Gifts of Jealous Debt</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1"/>
            </a:pPr>
            <a:r>
              <a:rPr lang="en-US" sz="2200" dirty="0"/>
              <a:t>Why is it dangerous to enjoy the food and gifts given to you by a ruler or miser (</a:t>
            </a:r>
            <a:r>
              <a:rPr lang="en-US" sz="2200" b="1" dirty="0">
                <a:solidFill>
                  <a:schemeClr val="accent1"/>
                </a:solidFill>
              </a:rPr>
              <a:t>23:1-3, 6-8</a:t>
            </a:r>
            <a:r>
              <a:rPr lang="en-US" sz="2200" dirty="0"/>
              <a:t>)?</a:t>
            </a:r>
          </a:p>
          <a:p>
            <a:pPr marL="0" lvl="0" indent="0">
              <a:spcBef>
                <a:spcPts val="300"/>
              </a:spcBef>
              <a:buNone/>
            </a:pPr>
            <a:r>
              <a:rPr lang="en-US" sz="2200" i="1" dirty="0">
                <a:solidFill>
                  <a:schemeClr val="accent1"/>
                </a:solidFill>
              </a:rPr>
              <a:t>When you sit down to eat with a ruler, Consider carefully what is before you; And </a:t>
            </a:r>
            <a:r>
              <a:rPr lang="en-US" sz="2200" b="1" i="1" dirty="0">
                <a:solidFill>
                  <a:schemeClr val="accent1"/>
                </a:solidFill>
              </a:rPr>
              <a:t>put a knife to your throat </a:t>
            </a:r>
            <a:r>
              <a:rPr lang="en-US" sz="2200" b="1" i="1" u="sng" dirty="0">
                <a:solidFill>
                  <a:schemeClr val="accent1"/>
                </a:solidFill>
              </a:rPr>
              <a:t>If you are a man given to appetite</a:t>
            </a:r>
            <a:r>
              <a:rPr lang="en-US" sz="2200" i="1" dirty="0">
                <a:solidFill>
                  <a:schemeClr val="accent1"/>
                </a:solidFill>
              </a:rPr>
              <a:t>.  Do not desire his delicacies, For </a:t>
            </a:r>
            <a:r>
              <a:rPr lang="en-US" sz="2200" b="1" i="1" dirty="0">
                <a:solidFill>
                  <a:schemeClr val="accent1"/>
                </a:solidFill>
              </a:rPr>
              <a:t>they are </a:t>
            </a:r>
            <a:r>
              <a:rPr lang="en-US" sz="2200" b="1" i="1" u="sng" dirty="0">
                <a:solidFill>
                  <a:schemeClr val="accent1"/>
                </a:solidFill>
              </a:rPr>
              <a:t>deceptive</a:t>
            </a:r>
            <a:r>
              <a:rPr lang="en-US" sz="2200" b="1" i="1" dirty="0">
                <a:solidFill>
                  <a:schemeClr val="accent1"/>
                </a:solidFill>
              </a:rPr>
              <a:t> food</a:t>
            </a:r>
            <a:r>
              <a:rPr lang="en-US" sz="2200" i="1" dirty="0">
                <a:solidFill>
                  <a:schemeClr val="accent1"/>
                </a:solidFill>
              </a:rPr>
              <a:t>. … Do </a:t>
            </a:r>
            <a:r>
              <a:rPr lang="en-US" sz="2200" b="1" i="1" dirty="0">
                <a:solidFill>
                  <a:schemeClr val="accent1"/>
                </a:solidFill>
              </a:rPr>
              <a:t>not eat the bread of a miser</a:t>
            </a:r>
            <a:r>
              <a:rPr lang="en-US" sz="2200" i="1" dirty="0">
                <a:solidFill>
                  <a:schemeClr val="accent1"/>
                </a:solidFill>
              </a:rPr>
              <a:t>, Nor desire his delicacies; For </a:t>
            </a:r>
            <a:r>
              <a:rPr lang="en-US" sz="2200" b="1" i="1" dirty="0">
                <a:solidFill>
                  <a:schemeClr val="accent1"/>
                </a:solidFill>
              </a:rPr>
              <a:t>as he thinks in his heart, </a:t>
            </a:r>
            <a:r>
              <a:rPr lang="en-US" sz="2200" b="1" i="1" u="sng" dirty="0">
                <a:solidFill>
                  <a:schemeClr val="accent1"/>
                </a:solidFill>
              </a:rPr>
              <a:t>so is he</a:t>
            </a:r>
            <a:r>
              <a:rPr lang="en-US" sz="2200" i="1" dirty="0">
                <a:solidFill>
                  <a:schemeClr val="accent1"/>
                </a:solidFill>
              </a:rPr>
              <a:t>. “Eat and drink!” </a:t>
            </a:r>
            <a:r>
              <a:rPr lang="en-US" sz="2200" b="1" i="1" dirty="0">
                <a:solidFill>
                  <a:schemeClr val="accent1"/>
                </a:solidFill>
              </a:rPr>
              <a:t>he </a:t>
            </a:r>
            <a:r>
              <a:rPr lang="en-US" sz="2200" b="1" i="1" u="sng" dirty="0">
                <a:solidFill>
                  <a:schemeClr val="accent1"/>
                </a:solidFill>
              </a:rPr>
              <a:t>says</a:t>
            </a:r>
            <a:r>
              <a:rPr lang="en-US" sz="2200" b="1" i="1" dirty="0">
                <a:solidFill>
                  <a:schemeClr val="accent1"/>
                </a:solidFill>
              </a:rPr>
              <a:t> </a:t>
            </a:r>
            <a:r>
              <a:rPr lang="en-US" sz="2200" i="1" dirty="0">
                <a:solidFill>
                  <a:schemeClr val="accent1"/>
                </a:solidFill>
              </a:rPr>
              <a:t>to you, </a:t>
            </a:r>
            <a:r>
              <a:rPr lang="en-US" sz="2200" b="1" i="1" dirty="0">
                <a:solidFill>
                  <a:schemeClr val="accent1"/>
                </a:solidFill>
              </a:rPr>
              <a:t>But his </a:t>
            </a:r>
            <a:r>
              <a:rPr lang="en-US" sz="2200" b="1" i="1" u="sng" dirty="0">
                <a:solidFill>
                  <a:schemeClr val="accent1"/>
                </a:solidFill>
              </a:rPr>
              <a:t>heart is not</a:t>
            </a:r>
            <a:r>
              <a:rPr lang="en-US" sz="2200" b="1" i="1" dirty="0">
                <a:solidFill>
                  <a:schemeClr val="accent1"/>
                </a:solidFill>
              </a:rPr>
              <a:t> with you</a:t>
            </a:r>
            <a:r>
              <a:rPr lang="en-US" sz="2200" i="1" dirty="0">
                <a:solidFill>
                  <a:schemeClr val="accent1"/>
                </a:solidFill>
              </a:rPr>
              <a:t>. The morsel you have eaten, </a:t>
            </a:r>
            <a:r>
              <a:rPr lang="en-US" sz="2200" b="1" i="1" dirty="0">
                <a:solidFill>
                  <a:schemeClr val="accent1"/>
                </a:solidFill>
              </a:rPr>
              <a:t>you will </a:t>
            </a:r>
            <a:r>
              <a:rPr lang="en-US" sz="2200" b="1" i="1" u="sng" dirty="0">
                <a:solidFill>
                  <a:schemeClr val="accent1"/>
                </a:solidFill>
              </a:rPr>
              <a:t>vomit up</a:t>
            </a:r>
            <a:r>
              <a:rPr lang="en-US" sz="2200" b="1" i="1" dirty="0">
                <a:solidFill>
                  <a:schemeClr val="accent1"/>
                </a:solidFill>
              </a:rPr>
              <a:t>, And waste your pleasant words</a:t>
            </a:r>
            <a:r>
              <a:rPr lang="en-US" sz="2200" i="1" dirty="0">
                <a:solidFill>
                  <a:schemeClr val="accent1"/>
                </a:solidFill>
              </a:rPr>
              <a:t>.  </a:t>
            </a:r>
            <a:r>
              <a:rPr lang="en-US" sz="2200" dirty="0"/>
              <a:t>(</a:t>
            </a:r>
            <a:r>
              <a:rPr lang="en-US" sz="2200" b="1" dirty="0">
                <a:solidFill>
                  <a:schemeClr val="accent1"/>
                </a:solidFill>
              </a:rPr>
              <a:t>23:1-3, 6-8</a:t>
            </a:r>
            <a:r>
              <a:rPr lang="en-US" sz="2200" dirty="0"/>
              <a:t>)</a:t>
            </a:r>
          </a:p>
          <a:p>
            <a:pPr>
              <a:spcBef>
                <a:spcPts val="300"/>
              </a:spcBef>
            </a:pPr>
            <a:r>
              <a:rPr lang="en-US" altLang="en-US" sz="2200" dirty="0">
                <a:solidFill>
                  <a:schemeClr val="tx1">
                    <a:lumMod val="75000"/>
                    <a:lumOff val="25000"/>
                  </a:schemeClr>
                </a:solidFill>
              </a:rPr>
              <a:t>Rulers acquire power and misers acquire wealth through fierce ambition.</a:t>
            </a:r>
          </a:p>
          <a:p>
            <a:pPr>
              <a:spcBef>
                <a:spcPts val="300"/>
              </a:spcBef>
            </a:pPr>
            <a:r>
              <a:rPr lang="en-US" altLang="en-US" sz="2200" dirty="0">
                <a:solidFill>
                  <a:schemeClr val="tx1">
                    <a:lumMod val="75000"/>
                    <a:lumOff val="25000"/>
                  </a:schemeClr>
                </a:solidFill>
              </a:rPr>
              <a:t>Gifts they offer often have “strings” attached.</a:t>
            </a:r>
          </a:p>
          <a:p>
            <a:pPr>
              <a:spcBef>
                <a:spcPts val="300"/>
              </a:spcBef>
            </a:pPr>
            <a:r>
              <a:rPr lang="en-US" altLang="en-US" sz="2200" dirty="0">
                <a:solidFill>
                  <a:schemeClr val="tx1">
                    <a:lumMod val="75000"/>
                    <a:lumOff val="25000"/>
                  </a:schemeClr>
                </a:solidFill>
              </a:rPr>
              <a:t>Failure to repay what you owe will reveal true willingness to be generous. </a:t>
            </a:r>
            <a:r>
              <a:rPr lang="en-US" altLang="en-US" sz="2200" dirty="0">
                <a:solidFill>
                  <a:schemeClr val="tx1">
                    <a:lumMod val="75000"/>
                    <a:lumOff val="25000"/>
                  </a:schemeClr>
                </a:solidFill>
                <a:sym typeface="Wingdings" panose="05000000000000000000" pitchFamily="2" charset="2"/>
              </a:rPr>
              <a:t></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2181595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Effect transition="in" filter="fade">
                                      <p:cBhvr>
                                        <p:cTn id="16" dur="500"/>
                                        <p:tgtEl>
                                          <p:spTgt spid="9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Alcohol</a:t>
            </a:r>
          </a:p>
        </p:txBody>
      </p:sp>
      <p:sp>
        <p:nvSpPr>
          <p:cNvPr id="5" name="Text Placeholder 4"/>
          <p:cNvSpPr>
            <a:spLocks noGrp="1"/>
          </p:cNvSpPr>
          <p:nvPr>
            <p:ph type="body" idx="1"/>
          </p:nvPr>
        </p:nvSpPr>
        <p:spPr>
          <a:xfrm>
            <a:off x="762000" y="4324350"/>
            <a:ext cx="7543800" cy="819150"/>
          </a:xfrm>
        </p:spPr>
        <p:txBody>
          <a:bodyPr>
            <a:noAutofit/>
          </a:bodyPr>
          <a:lstStyle/>
          <a:p>
            <a:pPr marL="628650" indent="-628650"/>
            <a:r>
              <a:rPr lang="en-US" sz="1200" b="1" i="1" dirty="0"/>
              <a:t>Verses:</a:t>
            </a:r>
            <a:r>
              <a:rPr lang="en-US" sz="1200" b="1" dirty="0"/>
              <a:t>	20:1; 23:20-21, 29-35; 31:4-7</a:t>
            </a:r>
            <a:endParaRPr lang="en-US" sz="1200" b="1" i="1" dirty="0"/>
          </a:p>
        </p:txBody>
      </p:sp>
    </p:spTree>
    <p:extLst>
      <p:ext uri="{BB962C8B-B14F-4D97-AF65-F5344CB8AC3E}">
        <p14:creationId xmlns:p14="http://schemas.microsoft.com/office/powerpoint/2010/main" val="3279903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dirty="0"/>
              <a:t>Alcohol’s  Immediate Effects</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0"/>
              </a:spcBef>
              <a:buFont typeface="+mj-lt"/>
              <a:buAutoNum type="arabicPeriod"/>
            </a:pPr>
            <a:r>
              <a:rPr lang="en-US" sz="2200" dirty="0"/>
              <a:t>What does alcohol do to a person, and consequently, what kind of person would voluntarily participate in such (</a:t>
            </a:r>
            <a:r>
              <a:rPr lang="en-US" sz="2200" b="1" dirty="0">
                <a:solidFill>
                  <a:schemeClr val="accent1"/>
                </a:solidFill>
              </a:rPr>
              <a:t>20:1; 23:29-30, 33-34</a:t>
            </a:r>
            <a:r>
              <a:rPr lang="en-US" sz="2200" dirty="0"/>
              <a:t>)?</a:t>
            </a:r>
          </a:p>
          <a:p>
            <a:pPr marL="0" lvl="0" indent="0">
              <a:spcBef>
                <a:spcPts val="0"/>
              </a:spcBef>
              <a:buNone/>
            </a:pPr>
            <a:r>
              <a:rPr lang="en-US" sz="2200" b="1" i="1" dirty="0">
                <a:solidFill>
                  <a:schemeClr val="accent1"/>
                </a:solidFill>
              </a:rPr>
              <a:t>Wine is a </a:t>
            </a:r>
            <a:r>
              <a:rPr lang="en-US" sz="2200" b="1" i="1" u="sng" dirty="0">
                <a:solidFill>
                  <a:schemeClr val="accent1"/>
                </a:solidFill>
              </a:rPr>
              <a:t>mocker</a:t>
            </a:r>
            <a:r>
              <a:rPr lang="en-US" sz="2200" i="1" dirty="0">
                <a:solidFill>
                  <a:schemeClr val="accent1"/>
                </a:solidFill>
              </a:rPr>
              <a:t>, </a:t>
            </a:r>
            <a:r>
              <a:rPr lang="en-US" sz="2200" b="1" i="1" dirty="0">
                <a:solidFill>
                  <a:schemeClr val="accent1"/>
                </a:solidFill>
              </a:rPr>
              <a:t>Strong drink is a </a:t>
            </a:r>
            <a:r>
              <a:rPr lang="en-US" sz="2200" b="1" i="1" u="sng" dirty="0">
                <a:solidFill>
                  <a:schemeClr val="accent1"/>
                </a:solidFill>
              </a:rPr>
              <a:t>brawler</a:t>
            </a:r>
            <a:r>
              <a:rPr lang="en-US" sz="2200" i="1" dirty="0">
                <a:solidFill>
                  <a:schemeClr val="accent1"/>
                </a:solidFill>
              </a:rPr>
              <a:t>, And whoever is </a:t>
            </a:r>
            <a:r>
              <a:rPr lang="en-US" sz="2200" b="1" i="1" u="sng" dirty="0">
                <a:solidFill>
                  <a:schemeClr val="accent1"/>
                </a:solidFill>
              </a:rPr>
              <a:t>led astray</a:t>
            </a:r>
            <a:r>
              <a:rPr lang="en-US" sz="2200" b="1" i="1" dirty="0">
                <a:solidFill>
                  <a:schemeClr val="accent1"/>
                </a:solidFill>
              </a:rPr>
              <a:t> by it is </a:t>
            </a:r>
            <a:r>
              <a:rPr lang="en-US" sz="2200" b="1" i="1" u="sng" dirty="0">
                <a:solidFill>
                  <a:schemeClr val="accent1"/>
                </a:solidFill>
              </a:rPr>
              <a:t>not wise</a:t>
            </a:r>
            <a:r>
              <a:rPr lang="en-US" sz="2200" i="1" dirty="0">
                <a:solidFill>
                  <a:schemeClr val="accent1"/>
                </a:solidFill>
              </a:rPr>
              <a:t>. </a:t>
            </a:r>
            <a:r>
              <a:rPr lang="en-US" sz="2200" dirty="0"/>
              <a:t>(</a:t>
            </a:r>
            <a:r>
              <a:rPr lang="en-US" sz="2200" b="1" dirty="0">
                <a:solidFill>
                  <a:schemeClr val="accent1"/>
                </a:solidFill>
              </a:rPr>
              <a:t>20:1</a:t>
            </a:r>
            <a:r>
              <a:rPr lang="en-US" sz="2200" dirty="0"/>
              <a:t>)</a:t>
            </a:r>
          </a:p>
          <a:p>
            <a:pPr>
              <a:spcBef>
                <a:spcPts val="0"/>
              </a:spcBef>
            </a:pPr>
            <a:r>
              <a:rPr lang="en-US" altLang="en-US" sz="2200" dirty="0">
                <a:solidFill>
                  <a:schemeClr val="tx1">
                    <a:lumMod val="75000"/>
                    <a:lumOff val="25000"/>
                  </a:schemeClr>
                </a:solidFill>
              </a:rPr>
              <a:t>Alcohol alters personality, causes fights. … Know this in advance – be wise!</a:t>
            </a:r>
            <a:endParaRPr lang="en-US" sz="2200" dirty="0"/>
          </a:p>
          <a:p>
            <a:pPr marL="0" indent="0">
              <a:spcBef>
                <a:spcPts val="0"/>
              </a:spcBef>
              <a:buNone/>
            </a:pPr>
            <a:r>
              <a:rPr lang="en-US" sz="2200" i="1" dirty="0">
                <a:solidFill>
                  <a:schemeClr val="accent1"/>
                </a:solidFill>
              </a:rPr>
              <a:t>Who has </a:t>
            </a:r>
            <a:r>
              <a:rPr lang="en-US" sz="2200" b="1" i="1" u="sng" dirty="0" err="1">
                <a:solidFill>
                  <a:schemeClr val="accent1"/>
                </a:solidFill>
              </a:rPr>
              <a:t>woe</a:t>
            </a:r>
            <a:r>
              <a:rPr lang="en-US" sz="2200" i="1" dirty="0">
                <a:solidFill>
                  <a:schemeClr val="accent1"/>
                </a:solidFill>
              </a:rPr>
              <a:t>? Who has </a:t>
            </a:r>
            <a:r>
              <a:rPr lang="en-US" sz="2200" b="1" i="1" u="sng" dirty="0">
                <a:solidFill>
                  <a:schemeClr val="accent1"/>
                </a:solidFill>
              </a:rPr>
              <a:t>sorrow</a:t>
            </a:r>
            <a:r>
              <a:rPr lang="en-US" sz="2200" i="1" dirty="0">
                <a:solidFill>
                  <a:schemeClr val="accent1"/>
                </a:solidFill>
              </a:rPr>
              <a:t>? Who has </a:t>
            </a:r>
            <a:r>
              <a:rPr lang="en-US" sz="2200" b="1" i="1" u="sng" dirty="0">
                <a:solidFill>
                  <a:schemeClr val="accent1"/>
                </a:solidFill>
              </a:rPr>
              <a:t>contentions</a:t>
            </a:r>
            <a:r>
              <a:rPr lang="en-US" sz="2200" i="1" dirty="0">
                <a:solidFill>
                  <a:schemeClr val="accent1"/>
                </a:solidFill>
              </a:rPr>
              <a:t>? Who has </a:t>
            </a:r>
            <a:r>
              <a:rPr lang="en-US" sz="2200" b="1" i="1" u="sng" dirty="0">
                <a:solidFill>
                  <a:schemeClr val="accent1"/>
                </a:solidFill>
              </a:rPr>
              <a:t>complaints</a:t>
            </a:r>
            <a:r>
              <a:rPr lang="en-US" sz="2200" i="1" dirty="0">
                <a:solidFill>
                  <a:schemeClr val="accent1"/>
                </a:solidFill>
              </a:rPr>
              <a:t>? Who has </a:t>
            </a:r>
            <a:r>
              <a:rPr lang="en-US" sz="2200" b="1" i="1" dirty="0">
                <a:solidFill>
                  <a:schemeClr val="accent1"/>
                </a:solidFill>
              </a:rPr>
              <a:t>wounds </a:t>
            </a:r>
            <a:r>
              <a:rPr lang="en-US" sz="2200" b="1" i="1" u="sng" dirty="0">
                <a:solidFill>
                  <a:schemeClr val="accent1"/>
                </a:solidFill>
              </a:rPr>
              <a:t>without cause</a:t>
            </a:r>
            <a:r>
              <a:rPr lang="en-US" sz="2200" i="1" dirty="0">
                <a:solidFill>
                  <a:schemeClr val="accent1"/>
                </a:solidFill>
              </a:rPr>
              <a:t>? Who has </a:t>
            </a:r>
            <a:r>
              <a:rPr lang="en-US" sz="2200" b="1" i="1" u="sng" dirty="0">
                <a:solidFill>
                  <a:schemeClr val="accent1"/>
                </a:solidFill>
              </a:rPr>
              <a:t>redness of eyes</a:t>
            </a:r>
            <a:r>
              <a:rPr lang="en-US" sz="2200" i="1" dirty="0">
                <a:solidFill>
                  <a:schemeClr val="accent1"/>
                </a:solidFill>
              </a:rPr>
              <a:t>? …Your </a:t>
            </a:r>
            <a:r>
              <a:rPr lang="en-US" sz="2200" b="1" i="1" dirty="0">
                <a:solidFill>
                  <a:schemeClr val="accent1"/>
                </a:solidFill>
              </a:rPr>
              <a:t>eyes will </a:t>
            </a:r>
            <a:r>
              <a:rPr lang="en-US" sz="2200" b="1" i="1" u="sng" dirty="0">
                <a:solidFill>
                  <a:schemeClr val="accent1"/>
                </a:solidFill>
              </a:rPr>
              <a:t>see strange things</a:t>
            </a:r>
            <a:r>
              <a:rPr lang="en-US" sz="2200" i="1" dirty="0">
                <a:solidFill>
                  <a:schemeClr val="accent1"/>
                </a:solidFill>
              </a:rPr>
              <a:t>, And your </a:t>
            </a:r>
            <a:r>
              <a:rPr lang="en-US" sz="2200" b="1" i="1" dirty="0">
                <a:solidFill>
                  <a:schemeClr val="accent1"/>
                </a:solidFill>
              </a:rPr>
              <a:t>heart will </a:t>
            </a:r>
            <a:r>
              <a:rPr lang="en-US" sz="2200" b="1" i="1" u="sng" dirty="0">
                <a:solidFill>
                  <a:schemeClr val="accent1"/>
                </a:solidFill>
              </a:rPr>
              <a:t>utter perverse things</a:t>
            </a:r>
            <a:r>
              <a:rPr lang="en-US" sz="2200" i="1" dirty="0">
                <a:solidFill>
                  <a:schemeClr val="accent1"/>
                </a:solidFill>
              </a:rPr>
              <a:t>.  Yes, you will be like one who </a:t>
            </a:r>
            <a:r>
              <a:rPr lang="en-US" sz="2200" b="1" i="1" dirty="0">
                <a:solidFill>
                  <a:schemeClr val="accent1"/>
                </a:solidFill>
              </a:rPr>
              <a:t>lies down in the midst of the sea</a:t>
            </a:r>
            <a:r>
              <a:rPr lang="en-US" sz="2200" i="1" dirty="0">
                <a:solidFill>
                  <a:schemeClr val="accent1"/>
                </a:solidFill>
              </a:rPr>
              <a:t>, Or like one who </a:t>
            </a:r>
            <a:r>
              <a:rPr lang="en-US" sz="2200" b="1" i="1" dirty="0">
                <a:solidFill>
                  <a:schemeClr val="accent1"/>
                </a:solidFill>
              </a:rPr>
              <a:t>lies at the top of the mast</a:t>
            </a:r>
            <a:r>
              <a:rPr lang="en-US" sz="2200" i="1" dirty="0">
                <a:solidFill>
                  <a:schemeClr val="accent1"/>
                </a:solidFill>
              </a:rPr>
              <a:t>, saying …</a:t>
            </a:r>
            <a:r>
              <a:rPr lang="en-US" sz="2200" dirty="0"/>
              <a:t>(</a:t>
            </a:r>
            <a:r>
              <a:rPr lang="en-US" sz="2200" b="1" dirty="0">
                <a:solidFill>
                  <a:schemeClr val="accent1"/>
                </a:solidFill>
              </a:rPr>
              <a:t>23:29-30, 33-34</a:t>
            </a:r>
            <a:r>
              <a:rPr lang="en-US" sz="2200" dirty="0"/>
              <a:t>)</a:t>
            </a:r>
          </a:p>
          <a:p>
            <a:pPr>
              <a:spcBef>
                <a:spcPts val="0"/>
              </a:spcBef>
            </a:pPr>
            <a:r>
              <a:rPr lang="en-US" altLang="en-US" sz="2200" dirty="0">
                <a:solidFill>
                  <a:schemeClr val="tx1">
                    <a:lumMod val="75000"/>
                    <a:lumOff val="25000"/>
                  </a:schemeClr>
                </a:solidFill>
              </a:rPr>
              <a:t>Alcohol alters your senses, perception, inhibitions – leads to unnecessary misery and suffering. … Leaves you vulnerable to sins of all, worst kinds.</a:t>
            </a:r>
          </a:p>
        </p:txBody>
      </p:sp>
    </p:spTree>
    <p:extLst>
      <p:ext uri="{BB962C8B-B14F-4D97-AF65-F5344CB8AC3E}">
        <p14:creationId xmlns:p14="http://schemas.microsoft.com/office/powerpoint/2010/main" val="3558545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Seductive Serpent</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2"/>
            </a:pPr>
            <a:r>
              <a:rPr lang="en-US" sz="2200" dirty="0"/>
              <a:t>Beyond its intoxicating effects, what other aspects of wine might allure person (</a:t>
            </a:r>
            <a:r>
              <a:rPr lang="en-US" sz="2200" b="1" dirty="0">
                <a:solidFill>
                  <a:schemeClr val="accent1"/>
                </a:solidFill>
              </a:rPr>
              <a:t>23:31</a:t>
            </a:r>
            <a:r>
              <a:rPr lang="en-US" sz="2200" dirty="0"/>
              <a:t>)? How would these qualities deceive and entrap them (</a:t>
            </a:r>
            <a:r>
              <a:rPr lang="en-US" sz="2200" b="1" dirty="0">
                <a:solidFill>
                  <a:schemeClr val="accent1"/>
                </a:solidFill>
              </a:rPr>
              <a:t>23:32</a:t>
            </a:r>
            <a:r>
              <a:rPr lang="en-US" sz="2200" dirty="0"/>
              <a:t>)?</a:t>
            </a:r>
          </a:p>
          <a:p>
            <a:pPr marL="0" lvl="0" indent="0">
              <a:spcBef>
                <a:spcPts val="300"/>
              </a:spcBef>
              <a:buNone/>
            </a:pPr>
            <a:r>
              <a:rPr lang="en-US" sz="2200" b="1" i="1" dirty="0">
                <a:solidFill>
                  <a:schemeClr val="accent1"/>
                </a:solidFill>
              </a:rPr>
              <a:t>Do not look on the wine </a:t>
            </a:r>
            <a:r>
              <a:rPr lang="en-US" sz="2200" b="1" i="1" u="sng" dirty="0">
                <a:solidFill>
                  <a:schemeClr val="accent1"/>
                </a:solidFill>
              </a:rPr>
              <a:t>when it is red</a:t>
            </a:r>
            <a:r>
              <a:rPr lang="en-US" sz="2200" i="1" dirty="0">
                <a:solidFill>
                  <a:schemeClr val="accent1"/>
                </a:solidFill>
              </a:rPr>
              <a:t>, </a:t>
            </a:r>
            <a:r>
              <a:rPr lang="en-US" sz="2200" b="1" i="1" dirty="0">
                <a:solidFill>
                  <a:schemeClr val="accent1"/>
                </a:solidFill>
              </a:rPr>
              <a:t>When it </a:t>
            </a:r>
            <a:r>
              <a:rPr lang="en-US" sz="2200" b="1" i="1" u="sng" dirty="0">
                <a:solidFill>
                  <a:schemeClr val="accent1"/>
                </a:solidFill>
              </a:rPr>
              <a:t>sparkles in the cup</a:t>
            </a:r>
            <a:r>
              <a:rPr lang="en-US" sz="2200" i="1" dirty="0">
                <a:solidFill>
                  <a:schemeClr val="accent1"/>
                </a:solidFill>
              </a:rPr>
              <a:t>, </a:t>
            </a:r>
            <a:r>
              <a:rPr lang="en-US" sz="2200" b="1" i="1" dirty="0">
                <a:solidFill>
                  <a:schemeClr val="accent1"/>
                </a:solidFill>
              </a:rPr>
              <a:t>When it </a:t>
            </a:r>
            <a:r>
              <a:rPr lang="en-US" sz="2200" b="1" i="1" u="sng" dirty="0">
                <a:solidFill>
                  <a:schemeClr val="accent1"/>
                </a:solidFill>
              </a:rPr>
              <a:t>swirls around smoothly</a:t>
            </a:r>
            <a:r>
              <a:rPr lang="en-US" sz="2200" i="1" dirty="0">
                <a:solidFill>
                  <a:schemeClr val="accent1"/>
                </a:solidFill>
              </a:rPr>
              <a:t>; At </a:t>
            </a:r>
            <a:r>
              <a:rPr lang="en-US" sz="2200" b="1" i="1" dirty="0">
                <a:solidFill>
                  <a:schemeClr val="accent1"/>
                </a:solidFill>
              </a:rPr>
              <a:t>the </a:t>
            </a:r>
            <a:r>
              <a:rPr lang="en-US" sz="2200" b="1" i="1" u="sng" dirty="0">
                <a:solidFill>
                  <a:schemeClr val="accent1"/>
                </a:solidFill>
              </a:rPr>
              <a:t>last</a:t>
            </a:r>
            <a:r>
              <a:rPr lang="en-US" sz="2200" b="1" i="1" dirty="0">
                <a:solidFill>
                  <a:schemeClr val="accent1"/>
                </a:solidFill>
              </a:rPr>
              <a:t> </a:t>
            </a:r>
            <a:r>
              <a:rPr lang="en-US" sz="2200" i="1" dirty="0">
                <a:solidFill>
                  <a:schemeClr val="accent1"/>
                </a:solidFill>
              </a:rPr>
              <a:t>it bites like a </a:t>
            </a:r>
            <a:r>
              <a:rPr lang="en-US" sz="2200" b="1" i="1" dirty="0">
                <a:solidFill>
                  <a:schemeClr val="accent1"/>
                </a:solidFill>
              </a:rPr>
              <a:t>serpent</a:t>
            </a:r>
            <a:r>
              <a:rPr lang="en-US" sz="2200" i="1" dirty="0">
                <a:solidFill>
                  <a:schemeClr val="accent1"/>
                </a:solidFill>
              </a:rPr>
              <a:t>, And stings like a </a:t>
            </a:r>
            <a:r>
              <a:rPr lang="en-US" sz="2200" b="1" i="1" dirty="0">
                <a:solidFill>
                  <a:schemeClr val="accent1"/>
                </a:solidFill>
              </a:rPr>
              <a:t>viper</a:t>
            </a:r>
            <a:r>
              <a:rPr lang="en-US" sz="2200" i="1" dirty="0">
                <a:solidFill>
                  <a:schemeClr val="accent1"/>
                </a:solidFill>
              </a:rPr>
              <a:t>. </a:t>
            </a:r>
            <a:r>
              <a:rPr lang="en-US" sz="2200" dirty="0"/>
              <a:t>(</a:t>
            </a:r>
            <a:r>
              <a:rPr lang="en-US" sz="2200" b="1" dirty="0">
                <a:solidFill>
                  <a:schemeClr val="accent1"/>
                </a:solidFill>
              </a:rPr>
              <a:t>23:31-32</a:t>
            </a:r>
            <a:r>
              <a:rPr lang="en-US" sz="2200" dirty="0"/>
              <a:t>)</a:t>
            </a:r>
          </a:p>
          <a:p>
            <a:pPr>
              <a:spcBef>
                <a:spcPts val="300"/>
              </a:spcBef>
            </a:pPr>
            <a:r>
              <a:rPr lang="en-US" altLang="en-US" sz="2200" dirty="0">
                <a:solidFill>
                  <a:schemeClr val="tx1">
                    <a:lumMod val="75000"/>
                    <a:lumOff val="25000"/>
                  </a:schemeClr>
                </a:solidFill>
              </a:rPr>
              <a:t>People often turn to alcohol to escape their problems, have a good time.</a:t>
            </a:r>
          </a:p>
          <a:p>
            <a:pPr>
              <a:spcBef>
                <a:spcPts val="300"/>
              </a:spcBef>
            </a:pPr>
            <a:r>
              <a:rPr lang="en-US" altLang="en-US" sz="2200" dirty="0">
                <a:solidFill>
                  <a:schemeClr val="tx1">
                    <a:lumMod val="75000"/>
                    <a:lumOff val="25000"/>
                  </a:schemeClr>
                </a:solidFill>
              </a:rPr>
              <a:t>Over time, they associate the color, the aroma, the effervescence, the texture with all they hope, want it to provide – escape, peace, fun, luxury, prestige.</a:t>
            </a:r>
          </a:p>
          <a:p>
            <a:pPr>
              <a:spcBef>
                <a:spcPts val="300"/>
              </a:spcBef>
            </a:pPr>
            <a:r>
              <a:rPr lang="en-US" altLang="en-US" sz="2200" dirty="0">
                <a:solidFill>
                  <a:schemeClr val="tx1">
                    <a:lumMod val="75000"/>
                    <a:lumOff val="25000"/>
                  </a:schemeClr>
                </a:solidFill>
              </a:rPr>
              <a:t>Appearances are deceiving – it seems harmless – even delightful – but it is more poisonous than the most venomous rattlesnake or cobra.</a:t>
            </a:r>
          </a:p>
        </p:txBody>
      </p:sp>
    </p:spTree>
    <p:extLst>
      <p:ext uri="{BB962C8B-B14F-4D97-AF65-F5344CB8AC3E}">
        <p14:creationId xmlns:p14="http://schemas.microsoft.com/office/powerpoint/2010/main" val="1156265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Effect transition="in" filter="fade">
                                      <p:cBhvr>
                                        <p:cTn id="16" dur="500"/>
                                        <p:tgtEl>
                                          <p:spTgt spid="9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Numbing Addiction</a:t>
            </a:r>
          </a:p>
        </p:txBody>
      </p:sp>
      <p:sp>
        <p:nvSpPr>
          <p:cNvPr id="9219" name="Rectangle 3"/>
          <p:cNvSpPr>
            <a:spLocks noGrp="1" noChangeArrowheads="1"/>
          </p:cNvSpPr>
          <p:nvPr>
            <p:ph idx="1"/>
          </p:nvPr>
        </p:nvSpPr>
        <p:spPr>
          <a:xfrm>
            <a:off x="76200" y="1047750"/>
            <a:ext cx="8991600" cy="4095750"/>
          </a:xfrm>
        </p:spPr>
        <p:txBody>
          <a:bodyPr>
            <a:noAutofit/>
          </a:bodyPr>
          <a:lstStyle/>
          <a:p>
            <a:pPr marL="346075" lvl="0" indent="-346075">
              <a:spcBef>
                <a:spcPts val="300"/>
              </a:spcBef>
              <a:buFont typeface="+mj-lt"/>
              <a:buAutoNum type="arabicPeriod" startAt="3"/>
            </a:pPr>
            <a:r>
              <a:rPr lang="en-US" sz="2200" dirty="0"/>
              <a:t>What problem with alcohol is portrayed in </a:t>
            </a:r>
            <a:r>
              <a:rPr lang="en-US" sz="2200" b="1" dirty="0">
                <a:solidFill>
                  <a:schemeClr val="accent1"/>
                </a:solidFill>
              </a:rPr>
              <a:t>23:35</a:t>
            </a:r>
            <a:r>
              <a:rPr lang="en-US" sz="2200" dirty="0"/>
              <a:t>?  Why does this make alcohol so dangerous?</a:t>
            </a:r>
          </a:p>
          <a:p>
            <a:pPr marL="0" lvl="0" indent="0">
              <a:spcBef>
                <a:spcPts val="300"/>
              </a:spcBef>
              <a:buNone/>
            </a:pPr>
            <a:r>
              <a:rPr lang="en-US" sz="2200" i="1" dirty="0">
                <a:solidFill>
                  <a:schemeClr val="accent1"/>
                </a:solidFill>
              </a:rPr>
              <a:t>“They have </a:t>
            </a:r>
            <a:r>
              <a:rPr lang="en-US" sz="2200" b="1" i="1" dirty="0">
                <a:solidFill>
                  <a:schemeClr val="accent1"/>
                </a:solidFill>
              </a:rPr>
              <a:t>struck me, but I was </a:t>
            </a:r>
            <a:r>
              <a:rPr lang="en-US" sz="2200" b="1" i="1" u="sng" dirty="0">
                <a:solidFill>
                  <a:schemeClr val="accent1"/>
                </a:solidFill>
              </a:rPr>
              <a:t>not hurt</a:t>
            </a:r>
            <a:r>
              <a:rPr lang="en-US" sz="2200" i="1" dirty="0">
                <a:solidFill>
                  <a:schemeClr val="accent1"/>
                </a:solidFill>
              </a:rPr>
              <a:t>; They have </a:t>
            </a:r>
            <a:r>
              <a:rPr lang="en-US" sz="2200" b="1" i="1" dirty="0">
                <a:solidFill>
                  <a:schemeClr val="accent1"/>
                </a:solidFill>
              </a:rPr>
              <a:t>beaten me, but I did </a:t>
            </a:r>
            <a:r>
              <a:rPr lang="en-US" sz="2200" b="1" i="1" u="sng" dirty="0">
                <a:solidFill>
                  <a:schemeClr val="accent1"/>
                </a:solidFill>
              </a:rPr>
              <a:t>not feel</a:t>
            </a:r>
            <a:r>
              <a:rPr lang="en-US" sz="2200" b="1" i="1" dirty="0">
                <a:solidFill>
                  <a:schemeClr val="accent1"/>
                </a:solidFill>
              </a:rPr>
              <a:t> it</a:t>
            </a:r>
            <a:r>
              <a:rPr lang="en-US" sz="2200" i="1" dirty="0">
                <a:solidFill>
                  <a:schemeClr val="accent1"/>
                </a:solidFill>
              </a:rPr>
              <a:t>. </a:t>
            </a:r>
            <a:r>
              <a:rPr lang="en-US" sz="2200" b="1" i="1" u="sng" dirty="0">
                <a:solidFill>
                  <a:schemeClr val="accent1"/>
                </a:solidFill>
              </a:rPr>
              <a:t>When</a:t>
            </a:r>
            <a:r>
              <a:rPr lang="en-US" sz="2200" b="1" i="1" dirty="0">
                <a:solidFill>
                  <a:schemeClr val="accent1"/>
                </a:solidFill>
              </a:rPr>
              <a:t> shall I awake, </a:t>
            </a:r>
            <a:r>
              <a:rPr lang="en-US" sz="2200" b="1" i="1" u="sng" dirty="0">
                <a:solidFill>
                  <a:schemeClr val="accent1"/>
                </a:solidFill>
              </a:rPr>
              <a:t>that I may seek another</a:t>
            </a:r>
            <a:r>
              <a:rPr lang="en-US" sz="2200" b="1" i="1" dirty="0">
                <a:solidFill>
                  <a:schemeClr val="accent1"/>
                </a:solidFill>
              </a:rPr>
              <a:t> drink</a:t>
            </a:r>
            <a:r>
              <a:rPr lang="en-US" sz="2200" i="1" dirty="0">
                <a:solidFill>
                  <a:schemeClr val="accent1"/>
                </a:solidFill>
              </a:rPr>
              <a:t>?” </a:t>
            </a:r>
            <a:r>
              <a:rPr lang="en-US" sz="2200" dirty="0"/>
              <a:t>(</a:t>
            </a:r>
            <a:r>
              <a:rPr lang="en-US" sz="2200" b="1" dirty="0">
                <a:solidFill>
                  <a:schemeClr val="accent1"/>
                </a:solidFill>
              </a:rPr>
              <a:t>23:35</a:t>
            </a:r>
            <a:r>
              <a:rPr lang="en-US" sz="2200" dirty="0"/>
              <a:t>)</a:t>
            </a:r>
          </a:p>
          <a:p>
            <a:pPr>
              <a:spcBef>
                <a:spcPts val="300"/>
              </a:spcBef>
            </a:pPr>
            <a:r>
              <a:rPr lang="en-US" altLang="en-US" sz="2200" dirty="0">
                <a:solidFill>
                  <a:schemeClr val="tx1">
                    <a:lumMod val="75000"/>
                    <a:lumOff val="25000"/>
                  </a:schemeClr>
                </a:solidFill>
              </a:rPr>
              <a:t>Alcohol </a:t>
            </a:r>
            <a:r>
              <a:rPr lang="en-US" altLang="en-US" sz="2200" b="1" i="1" dirty="0">
                <a:solidFill>
                  <a:schemeClr val="tx1">
                    <a:lumMod val="75000"/>
                    <a:lumOff val="25000"/>
                  </a:schemeClr>
                </a:solidFill>
              </a:rPr>
              <a:t>deadens</a:t>
            </a:r>
            <a:r>
              <a:rPr lang="en-US" altLang="en-US" sz="2200" dirty="0">
                <a:solidFill>
                  <a:schemeClr val="tx1">
                    <a:lumMod val="75000"/>
                    <a:lumOff val="25000"/>
                  </a:schemeClr>
                </a:solidFill>
              </a:rPr>
              <a:t>, </a:t>
            </a:r>
            <a:r>
              <a:rPr lang="en-US" altLang="en-US" sz="2200" b="1" i="1" dirty="0">
                <a:solidFill>
                  <a:schemeClr val="tx1">
                    <a:lumMod val="75000"/>
                    <a:lumOff val="25000"/>
                  </a:schemeClr>
                </a:solidFill>
              </a:rPr>
              <a:t>numbs</a:t>
            </a:r>
            <a:r>
              <a:rPr lang="en-US" altLang="en-US" sz="2200" dirty="0">
                <a:solidFill>
                  <a:schemeClr val="tx1">
                    <a:lumMod val="75000"/>
                    <a:lumOff val="25000"/>
                  </a:schemeClr>
                </a:solidFill>
              </a:rPr>
              <a:t> pain – making it impossible to determine how badly you are hurting yourself – until the next morning.</a:t>
            </a:r>
          </a:p>
          <a:p>
            <a:pPr>
              <a:spcBef>
                <a:spcPts val="300"/>
              </a:spcBef>
            </a:pPr>
            <a:r>
              <a:rPr lang="en-US" altLang="en-US" sz="2200" dirty="0">
                <a:solidFill>
                  <a:schemeClr val="tx1">
                    <a:lumMod val="75000"/>
                    <a:lumOff val="25000"/>
                  </a:schemeClr>
                </a:solidFill>
              </a:rPr>
              <a:t>Furthermore, it is </a:t>
            </a:r>
            <a:r>
              <a:rPr lang="en-US" altLang="en-US" sz="2200" b="1" i="1" dirty="0">
                <a:solidFill>
                  <a:schemeClr val="tx1">
                    <a:lumMod val="75000"/>
                    <a:lumOff val="25000"/>
                  </a:schemeClr>
                </a:solidFill>
              </a:rPr>
              <a:t>addictive</a:t>
            </a:r>
            <a:r>
              <a:rPr lang="en-US" altLang="en-US" sz="2200" dirty="0">
                <a:solidFill>
                  <a:schemeClr val="tx1">
                    <a:lumMod val="75000"/>
                    <a:lumOff val="25000"/>
                  </a:schemeClr>
                </a:solidFill>
              </a:rPr>
              <a:t> – physically and psychologically:</a:t>
            </a:r>
          </a:p>
          <a:p>
            <a:pPr lvl="1">
              <a:spcBef>
                <a:spcPts val="300"/>
              </a:spcBef>
            </a:pPr>
            <a:r>
              <a:rPr lang="en-US" altLang="en-US" sz="2000" b="1" dirty="0">
                <a:solidFill>
                  <a:schemeClr val="tx1">
                    <a:lumMod val="75000"/>
                    <a:lumOff val="25000"/>
                  </a:schemeClr>
                </a:solidFill>
              </a:rPr>
              <a:t>Physically</a:t>
            </a:r>
            <a:r>
              <a:rPr lang="en-US" altLang="en-US" sz="2000" dirty="0">
                <a:solidFill>
                  <a:schemeClr val="tx1">
                    <a:lumMod val="75000"/>
                    <a:lumOff val="25000"/>
                  </a:schemeClr>
                </a:solidFill>
              </a:rPr>
              <a:t> – Body builds a dependence upon alcohol, an addiction.</a:t>
            </a:r>
          </a:p>
          <a:p>
            <a:pPr lvl="1">
              <a:spcBef>
                <a:spcPts val="300"/>
              </a:spcBef>
            </a:pPr>
            <a:r>
              <a:rPr lang="en-US" altLang="en-US" sz="2000" b="1" dirty="0">
                <a:solidFill>
                  <a:schemeClr val="tx1">
                    <a:lumMod val="75000"/>
                    <a:lumOff val="25000"/>
                  </a:schemeClr>
                </a:solidFill>
              </a:rPr>
              <a:t>Psychologically</a:t>
            </a:r>
            <a:r>
              <a:rPr lang="en-US" altLang="en-US" sz="2000" dirty="0">
                <a:solidFill>
                  <a:schemeClr val="tx1">
                    <a:lumMod val="75000"/>
                    <a:lumOff val="25000"/>
                  </a:schemeClr>
                </a:solidFill>
              </a:rPr>
              <a:t> – Spirit needs alcohol to avoid problems, to cope – problems don’t get easier when you avoid them – they get worse.  If you wanted it previously, you’ll want it even more as your problems get worse.</a:t>
            </a:r>
          </a:p>
        </p:txBody>
      </p:sp>
    </p:spTree>
    <p:extLst>
      <p:ext uri="{BB962C8B-B14F-4D97-AF65-F5344CB8AC3E}">
        <p14:creationId xmlns:p14="http://schemas.microsoft.com/office/powerpoint/2010/main" val="1181674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fade">
                                      <p:cBhvr>
                                        <p:cTn id="22" dur="500"/>
                                        <p:tgtEl>
                                          <p:spTgt spid="1024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9219">
                                            <p:txEl>
                                              <p:pRg st="4" end="4"/>
                                            </p:txEl>
                                          </p:spTgt>
                                        </p:tgtEl>
                                        <p:attrNameLst>
                                          <p:attrName>style.visibility</p:attrName>
                                        </p:attrNameLst>
                                      </p:cBhvr>
                                      <p:to>
                                        <p:strVal val="visible"/>
                                      </p:to>
                                    </p:set>
                                    <p:animEffect transition="in" filter="fade">
                                      <p:cBhvr>
                                        <p:cTn id="30" dur="500"/>
                                        <p:tgtEl>
                                          <p:spTgt spid="921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219">
                                            <p:txEl>
                                              <p:pRg st="5" end="5"/>
                                            </p:txEl>
                                          </p:spTgt>
                                        </p:tgtEl>
                                        <p:attrNameLst>
                                          <p:attrName>style.visibility</p:attrName>
                                        </p:attrNameLst>
                                      </p:cBhvr>
                                      <p:to>
                                        <p:strVal val="visible"/>
                                      </p:to>
                                    </p:set>
                                    <p:animEffect transition="in" filter="fade">
                                      <p:cBhvr>
                                        <p:cTn id="35"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Textual Introduction</a:t>
            </a:r>
            <a:endParaRPr lang="en-US" altLang="en-US" i="1" dirty="0"/>
          </a:p>
        </p:txBody>
      </p:sp>
      <p:sp>
        <p:nvSpPr>
          <p:cNvPr id="6147" name="Rectangle 3"/>
          <p:cNvSpPr>
            <a:spLocks noGrp="1" noChangeArrowheads="1"/>
          </p:cNvSpPr>
          <p:nvPr>
            <p:ph idx="1"/>
          </p:nvPr>
        </p:nvSpPr>
        <p:spPr/>
        <p:txBody>
          <a:bodyPr>
            <a:noAutofit/>
          </a:bodyPr>
          <a:lstStyle/>
          <a:p>
            <a:pPr eaLnBrk="1" hangingPunct="1">
              <a:spcBef>
                <a:spcPts val="200"/>
              </a:spcBef>
            </a:pPr>
            <a:r>
              <a:rPr lang="en-US" altLang="en-US" sz="2200" b="1" dirty="0"/>
              <a:t>Author</a:t>
            </a:r>
            <a:r>
              <a:rPr lang="en-US" altLang="en-US" sz="2200" dirty="0"/>
              <a:t> – Solomon with some arrangement by Hezekiah’s men</a:t>
            </a:r>
          </a:p>
          <a:p>
            <a:pPr>
              <a:spcBef>
                <a:spcPts val="200"/>
              </a:spcBef>
            </a:pPr>
            <a:r>
              <a:rPr lang="en-US" altLang="en-US" sz="2200" b="1" dirty="0"/>
              <a:t>Goal</a:t>
            </a:r>
            <a:r>
              <a:rPr lang="en-US" altLang="en-US" sz="2200" dirty="0"/>
              <a:t> – </a:t>
            </a:r>
            <a:r>
              <a:rPr lang="en-US" altLang="en-US" sz="2200" b="1" i="1" dirty="0"/>
              <a:t>Wisdom</a:t>
            </a:r>
            <a:r>
              <a:rPr lang="en-US" altLang="en-US" sz="2200" dirty="0"/>
              <a:t>, to see the end from the beginning, make best decisions</a:t>
            </a:r>
          </a:p>
          <a:p>
            <a:pPr eaLnBrk="1" hangingPunct="1">
              <a:spcBef>
                <a:spcPts val="200"/>
              </a:spcBef>
            </a:pPr>
            <a:r>
              <a:rPr lang="en-US" altLang="en-US" sz="2200" b="1" dirty="0"/>
              <a:t>Writing Style:</a:t>
            </a:r>
          </a:p>
          <a:p>
            <a:pPr lvl="1">
              <a:spcBef>
                <a:spcPts val="200"/>
              </a:spcBef>
            </a:pPr>
            <a:r>
              <a:rPr lang="en-US" altLang="en-US" b="1" i="1" dirty="0"/>
              <a:t>Proverb</a:t>
            </a:r>
            <a:r>
              <a:rPr lang="en-US" altLang="en-US" dirty="0"/>
              <a:t> – </a:t>
            </a:r>
            <a:r>
              <a:rPr lang="en-US" altLang="en-US" i="1" dirty="0"/>
              <a:t>“a short, well-known pithy saying, stating a general truth or piece of advice”</a:t>
            </a:r>
            <a:r>
              <a:rPr lang="en-US" altLang="en-US" dirty="0"/>
              <a:t> (</a:t>
            </a:r>
            <a:r>
              <a:rPr lang="en-US" altLang="en-US" dirty="0">
                <a:solidFill>
                  <a:srgbClr val="FF4A01"/>
                </a:solidFill>
              </a:rPr>
              <a:t>Oxford Dictionaries</a:t>
            </a:r>
            <a:r>
              <a:rPr lang="en-US" altLang="en-US" dirty="0"/>
              <a:t>)</a:t>
            </a:r>
          </a:p>
          <a:p>
            <a:pPr lvl="1">
              <a:spcBef>
                <a:spcPts val="200"/>
              </a:spcBef>
            </a:pPr>
            <a:r>
              <a:rPr lang="en-US" altLang="en-US" b="1" i="1" dirty="0"/>
              <a:t>Hebrew Poetry </a:t>
            </a:r>
            <a:r>
              <a:rPr lang="en-US" altLang="en-US" dirty="0"/>
              <a:t>– Preference to rhyming thoughts over sounds</a:t>
            </a:r>
          </a:p>
          <a:p>
            <a:pPr lvl="2">
              <a:spcBef>
                <a:spcPts val="200"/>
              </a:spcBef>
            </a:pPr>
            <a:r>
              <a:rPr lang="en-US" altLang="en-US" b="1" dirty="0"/>
              <a:t>Synonymous</a:t>
            </a:r>
            <a:r>
              <a:rPr lang="en-US" altLang="en-US" dirty="0"/>
              <a:t> – </a:t>
            </a:r>
            <a:r>
              <a:rPr lang="en-US" altLang="en-US" i="1" dirty="0"/>
              <a:t>“The repetition of the same thought in two different phrases using two different, yet closely related, sets of words”</a:t>
            </a:r>
            <a:r>
              <a:rPr lang="en-US" altLang="en-US" dirty="0"/>
              <a:t> (Longman, 99).</a:t>
            </a:r>
          </a:p>
          <a:p>
            <a:pPr lvl="2">
              <a:spcBef>
                <a:spcPts val="200"/>
              </a:spcBef>
            </a:pPr>
            <a:r>
              <a:rPr lang="en-US" altLang="en-US" b="1" dirty="0"/>
              <a:t>Antithetic</a:t>
            </a:r>
            <a:r>
              <a:rPr lang="en-US" altLang="en-US" dirty="0"/>
              <a:t> – </a:t>
            </a:r>
            <a:r>
              <a:rPr lang="en-US" altLang="en-US" i="1" dirty="0"/>
              <a:t>“The same thought is expressed, but expressed from two different and often opposite perspectives”</a:t>
            </a:r>
            <a:r>
              <a:rPr lang="en-US" altLang="en-US" dirty="0"/>
              <a:t> (Longman, 99).</a:t>
            </a:r>
          </a:p>
          <a:p>
            <a:pPr lvl="2">
              <a:spcBef>
                <a:spcPts val="200"/>
              </a:spcBef>
            </a:pPr>
            <a:r>
              <a:rPr lang="en-US" altLang="en-US" b="1" dirty="0"/>
              <a:t>Synthetic</a:t>
            </a:r>
            <a:r>
              <a:rPr lang="en-US" altLang="en-US" dirty="0"/>
              <a:t> – Following lines add to the first, supplementing or expanding its meaning.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Effect transition="in" filter="fade">
                                      <p:cBhvr>
                                        <p:cTn id="21" dur="500"/>
                                        <p:tgtEl>
                                          <p:spTgt spid="614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147">
                                            <p:txEl>
                                              <p:pRg st="4" end="4"/>
                                            </p:txEl>
                                          </p:spTgt>
                                        </p:tgtEl>
                                        <p:attrNameLst>
                                          <p:attrName>style.visibility</p:attrName>
                                        </p:attrNameLst>
                                      </p:cBhvr>
                                      <p:to>
                                        <p:strVal val="visible"/>
                                      </p:to>
                                    </p:set>
                                    <p:animEffect transition="in" filter="fade">
                                      <p:cBhvr>
                                        <p:cTn id="26" dur="500"/>
                                        <p:tgtEl>
                                          <p:spTgt spid="6147">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147">
                                            <p:txEl>
                                              <p:pRg st="5" end="5"/>
                                            </p:txEl>
                                          </p:spTgt>
                                        </p:tgtEl>
                                        <p:attrNameLst>
                                          <p:attrName>style.visibility</p:attrName>
                                        </p:attrNameLst>
                                      </p:cBhvr>
                                      <p:to>
                                        <p:strVal val="visible"/>
                                      </p:to>
                                    </p:set>
                                    <p:animEffect transition="in" filter="fade">
                                      <p:cBhvr>
                                        <p:cTn id="30" dur="500"/>
                                        <p:tgtEl>
                                          <p:spTgt spid="614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147">
                                            <p:txEl>
                                              <p:pRg st="6" end="6"/>
                                            </p:txEl>
                                          </p:spTgt>
                                        </p:tgtEl>
                                        <p:attrNameLst>
                                          <p:attrName>style.visibility</p:attrName>
                                        </p:attrNameLst>
                                      </p:cBhvr>
                                      <p:to>
                                        <p:strVal val="visible"/>
                                      </p:to>
                                    </p:set>
                                    <p:animEffect transition="in" filter="fade">
                                      <p:cBhvr>
                                        <p:cTn id="35" dur="500"/>
                                        <p:tgtEl>
                                          <p:spTgt spid="614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147">
                                            <p:txEl>
                                              <p:pRg st="7" end="7"/>
                                            </p:txEl>
                                          </p:spTgt>
                                        </p:tgtEl>
                                        <p:attrNameLst>
                                          <p:attrName>style.visibility</p:attrName>
                                        </p:attrNameLst>
                                      </p:cBhvr>
                                      <p:to>
                                        <p:strVal val="visible"/>
                                      </p:to>
                                    </p:set>
                                    <p:animEffect transition="in" filter="fade">
                                      <p:cBhvr>
                                        <p:cTn id="40"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Key of Wisdom</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3"/>
            </a:pPr>
            <a:r>
              <a:rPr lang="en-US" sz="2200" dirty="0"/>
              <a:t>What other ideals or principles does wisdom help us to understand?</a:t>
            </a:r>
          </a:p>
          <a:p>
            <a:pPr marL="0" lvl="0" indent="0">
              <a:spcBef>
                <a:spcPts val="0"/>
              </a:spcBef>
              <a:buNone/>
            </a:pPr>
            <a:r>
              <a:rPr lang="en-US" sz="2200" i="1" dirty="0">
                <a:solidFill>
                  <a:schemeClr val="accent1"/>
                </a:solidFill>
              </a:rPr>
              <a:t> </a:t>
            </a:r>
            <a:r>
              <a:rPr lang="en-US" sz="2200" b="1" i="1" u="sng" dirty="0">
                <a:solidFill>
                  <a:schemeClr val="accent1"/>
                </a:solidFill>
              </a:rPr>
              <a:t>Then</a:t>
            </a:r>
            <a:r>
              <a:rPr lang="en-US" sz="2200" i="1" dirty="0">
                <a:solidFill>
                  <a:schemeClr val="accent1"/>
                </a:solidFill>
              </a:rPr>
              <a:t> you will understand </a:t>
            </a:r>
            <a:r>
              <a:rPr lang="en-US" sz="2200" b="1" i="1" dirty="0">
                <a:solidFill>
                  <a:schemeClr val="accent1"/>
                </a:solidFill>
              </a:rPr>
              <a:t>the fear of the LORD</a:t>
            </a:r>
            <a:r>
              <a:rPr lang="en-US" sz="2200" i="1" dirty="0">
                <a:solidFill>
                  <a:schemeClr val="accent1"/>
                </a:solidFill>
              </a:rPr>
              <a:t>, And </a:t>
            </a:r>
            <a:r>
              <a:rPr lang="en-US" sz="2200" b="1" i="1" dirty="0">
                <a:solidFill>
                  <a:schemeClr val="accent1"/>
                </a:solidFill>
              </a:rPr>
              <a:t>find the </a:t>
            </a:r>
            <a:r>
              <a:rPr lang="en-US" sz="2200" i="1" u="sng" dirty="0">
                <a:solidFill>
                  <a:schemeClr val="accent1"/>
                </a:solidFill>
              </a:rPr>
              <a:t>knowledge of God</a:t>
            </a:r>
            <a:r>
              <a:rPr lang="en-US" sz="2200" i="1" dirty="0">
                <a:solidFill>
                  <a:schemeClr val="accent1"/>
                </a:solidFill>
              </a:rPr>
              <a:t>. … </a:t>
            </a:r>
            <a:r>
              <a:rPr lang="en-US" sz="2200" b="1" i="1" u="sng" dirty="0">
                <a:solidFill>
                  <a:schemeClr val="accent1"/>
                </a:solidFill>
              </a:rPr>
              <a:t>Then</a:t>
            </a:r>
            <a:r>
              <a:rPr lang="en-US" sz="2200" i="1" dirty="0">
                <a:solidFill>
                  <a:schemeClr val="accent1"/>
                </a:solidFill>
              </a:rPr>
              <a:t> you will understand </a:t>
            </a:r>
            <a:r>
              <a:rPr lang="en-US" sz="2200" b="1" i="1" dirty="0">
                <a:solidFill>
                  <a:schemeClr val="accent1"/>
                </a:solidFill>
              </a:rPr>
              <a:t>righteousness</a:t>
            </a:r>
            <a:r>
              <a:rPr lang="en-US" sz="2200" i="1" dirty="0">
                <a:solidFill>
                  <a:schemeClr val="accent1"/>
                </a:solidFill>
              </a:rPr>
              <a:t> and </a:t>
            </a:r>
            <a:r>
              <a:rPr lang="en-US" sz="2200" b="1" i="1" dirty="0">
                <a:solidFill>
                  <a:schemeClr val="accent1"/>
                </a:solidFill>
              </a:rPr>
              <a:t>justice</a:t>
            </a:r>
            <a:r>
              <a:rPr lang="en-US" sz="2200" i="1" dirty="0">
                <a:solidFill>
                  <a:schemeClr val="accent1"/>
                </a:solidFill>
              </a:rPr>
              <a:t>, </a:t>
            </a:r>
            <a:r>
              <a:rPr lang="en-US" sz="2200" b="1" i="1" dirty="0">
                <a:solidFill>
                  <a:schemeClr val="accent1"/>
                </a:solidFill>
              </a:rPr>
              <a:t>Equity</a:t>
            </a:r>
            <a:r>
              <a:rPr lang="en-US" sz="2200" i="1" dirty="0">
                <a:solidFill>
                  <a:schemeClr val="accent1"/>
                </a:solidFill>
              </a:rPr>
              <a:t> and </a:t>
            </a:r>
            <a:r>
              <a:rPr lang="en-US" sz="2200" b="1" i="1" dirty="0">
                <a:solidFill>
                  <a:schemeClr val="accent1"/>
                </a:solidFill>
              </a:rPr>
              <a:t>every good path</a:t>
            </a:r>
            <a:r>
              <a:rPr lang="en-US" sz="2200" i="1" dirty="0">
                <a:solidFill>
                  <a:schemeClr val="accent1"/>
                </a:solidFill>
              </a:rPr>
              <a:t>. </a:t>
            </a:r>
            <a:r>
              <a:rPr lang="en-US" sz="2200" dirty="0"/>
              <a:t>(</a:t>
            </a:r>
            <a:r>
              <a:rPr lang="en-US" sz="2200" b="1" dirty="0">
                <a:solidFill>
                  <a:schemeClr val="accent1"/>
                </a:solidFill>
              </a:rPr>
              <a:t>2:5, 9</a:t>
            </a:r>
            <a:r>
              <a:rPr lang="en-US" sz="2200" dirty="0"/>
              <a:t>)</a:t>
            </a:r>
          </a:p>
          <a:p>
            <a:pPr>
              <a:spcBef>
                <a:spcPts val="0"/>
              </a:spcBef>
            </a:pPr>
            <a:r>
              <a:rPr lang="en-US" altLang="en-US" sz="2200" dirty="0"/>
              <a:t>Wisdom helps us to </a:t>
            </a:r>
            <a:r>
              <a:rPr lang="en-US" altLang="en-US" sz="2200" i="1" dirty="0">
                <a:solidFill>
                  <a:schemeClr val="accent1"/>
                </a:solidFill>
              </a:rPr>
              <a:t>“understand”</a:t>
            </a:r>
            <a:r>
              <a:rPr lang="en-US" altLang="en-US" sz="2200" dirty="0"/>
              <a:t> a proper fear, knowledge of God – understanding His character and ways.</a:t>
            </a:r>
          </a:p>
          <a:p>
            <a:pPr>
              <a:spcBef>
                <a:spcPts val="0"/>
              </a:spcBef>
            </a:pPr>
            <a:r>
              <a:rPr lang="en-US" altLang="en-US" sz="2200" dirty="0"/>
              <a:t>Wisdom also helps us to understand the general virtues of righteousness, justice, fairness, and the path to every other good virtue (i.e., love, mercy, etc.).</a:t>
            </a:r>
          </a:p>
          <a:p>
            <a:pPr>
              <a:spcBef>
                <a:spcPts val="0"/>
              </a:spcBef>
            </a:pPr>
            <a:r>
              <a:rPr lang="en-US" altLang="en-US" sz="2200" dirty="0"/>
              <a:t>Wisdom is a key that unlocks understanding of </a:t>
            </a:r>
            <a:r>
              <a:rPr lang="en-US" altLang="en-US" sz="2200" b="1" i="1" dirty="0"/>
              <a:t>all other good things </a:t>
            </a:r>
            <a:r>
              <a:rPr lang="en-US" altLang="en-US" sz="2200" dirty="0"/>
              <a:t>and growth in them, which makes it extremely valuable to those who love good.</a:t>
            </a:r>
          </a:p>
        </p:txBody>
      </p:sp>
    </p:spTree>
    <p:extLst>
      <p:ext uri="{BB962C8B-B14F-4D97-AF65-F5344CB8AC3E}">
        <p14:creationId xmlns:p14="http://schemas.microsoft.com/office/powerpoint/2010/main" val="2330457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dirty="0"/>
              <a:t>Alcohol’s  Effects over Lifetime</a:t>
            </a:r>
          </a:p>
        </p:txBody>
      </p:sp>
      <p:sp>
        <p:nvSpPr>
          <p:cNvPr id="9219" name="Rectangle 3"/>
          <p:cNvSpPr>
            <a:spLocks noGrp="1" noChangeArrowheads="1"/>
          </p:cNvSpPr>
          <p:nvPr>
            <p:ph idx="1"/>
          </p:nvPr>
        </p:nvSpPr>
        <p:spPr>
          <a:xfrm>
            <a:off x="76200" y="1047750"/>
            <a:ext cx="8991600" cy="4095750"/>
          </a:xfrm>
        </p:spPr>
        <p:txBody>
          <a:bodyPr>
            <a:noAutofit/>
          </a:bodyPr>
          <a:lstStyle/>
          <a:p>
            <a:pPr marL="346075" lvl="0" indent="-346075">
              <a:spcBef>
                <a:spcPts val="300"/>
              </a:spcBef>
              <a:buFont typeface="+mj-lt"/>
              <a:buAutoNum type="arabicPeriod" startAt="4"/>
            </a:pPr>
            <a:r>
              <a:rPr lang="en-US" sz="2200" dirty="0"/>
              <a:t>How else are drinkers of wine and drunkards affected by their habits beyond intoxication itself (</a:t>
            </a:r>
            <a:r>
              <a:rPr lang="en-US" sz="2200" b="1" dirty="0">
                <a:solidFill>
                  <a:schemeClr val="accent1"/>
                </a:solidFill>
              </a:rPr>
              <a:t>23:20-21</a:t>
            </a:r>
            <a:r>
              <a:rPr lang="en-US" sz="2200" dirty="0"/>
              <a:t>)?</a:t>
            </a:r>
          </a:p>
          <a:p>
            <a:pPr marL="0" lvl="0" indent="0">
              <a:spcBef>
                <a:spcPts val="300"/>
              </a:spcBef>
              <a:buNone/>
            </a:pPr>
            <a:r>
              <a:rPr lang="en-US" sz="2200" b="1" i="1" dirty="0">
                <a:solidFill>
                  <a:schemeClr val="accent1"/>
                </a:solidFill>
              </a:rPr>
              <a:t>Do not mix with </a:t>
            </a:r>
            <a:r>
              <a:rPr lang="en-US" sz="2200" b="1" i="1" u="sng" dirty="0">
                <a:solidFill>
                  <a:schemeClr val="accent1"/>
                </a:solidFill>
              </a:rPr>
              <a:t>winebibbers</a:t>
            </a:r>
            <a:r>
              <a:rPr lang="en-US" sz="2200" i="1" dirty="0">
                <a:solidFill>
                  <a:schemeClr val="accent1"/>
                </a:solidFill>
              </a:rPr>
              <a:t>, Or with gluttonous eaters of meat;  </a:t>
            </a:r>
            <a:r>
              <a:rPr lang="en-US" sz="2200" b="1" i="1" dirty="0">
                <a:solidFill>
                  <a:schemeClr val="accent1"/>
                </a:solidFill>
              </a:rPr>
              <a:t>For the </a:t>
            </a:r>
            <a:r>
              <a:rPr lang="en-US" sz="2200" b="1" i="1" u="sng" dirty="0">
                <a:solidFill>
                  <a:schemeClr val="accent1"/>
                </a:solidFill>
              </a:rPr>
              <a:t>drunkard</a:t>
            </a:r>
            <a:r>
              <a:rPr lang="en-US" sz="2200" b="1" i="1" dirty="0">
                <a:solidFill>
                  <a:schemeClr val="accent1"/>
                </a:solidFill>
              </a:rPr>
              <a:t> and the glutton </a:t>
            </a:r>
            <a:r>
              <a:rPr lang="en-US" sz="2200" b="1" i="1" u="sng" dirty="0">
                <a:solidFill>
                  <a:schemeClr val="accent1"/>
                </a:solidFill>
              </a:rPr>
              <a:t>will come to poverty</a:t>
            </a:r>
            <a:r>
              <a:rPr lang="en-US" sz="2200" i="1" dirty="0">
                <a:solidFill>
                  <a:schemeClr val="accent1"/>
                </a:solidFill>
              </a:rPr>
              <a:t>, And drowsiness </a:t>
            </a:r>
            <a:r>
              <a:rPr lang="en-US" sz="2200" b="1" i="1" dirty="0">
                <a:solidFill>
                  <a:schemeClr val="accent1"/>
                </a:solidFill>
              </a:rPr>
              <a:t>will clothe a man with rags</a:t>
            </a:r>
            <a:r>
              <a:rPr lang="en-US" sz="2200" i="1" dirty="0">
                <a:solidFill>
                  <a:schemeClr val="accent1"/>
                </a:solidFill>
              </a:rPr>
              <a:t>. </a:t>
            </a:r>
            <a:r>
              <a:rPr lang="en-US" sz="2200" dirty="0"/>
              <a:t>(</a:t>
            </a:r>
            <a:r>
              <a:rPr lang="en-US" sz="2200" b="1" dirty="0">
                <a:solidFill>
                  <a:schemeClr val="accent1"/>
                </a:solidFill>
              </a:rPr>
              <a:t>23:20-21</a:t>
            </a:r>
            <a:r>
              <a:rPr lang="en-US" sz="2200" dirty="0"/>
              <a:t>)</a:t>
            </a:r>
          </a:p>
          <a:p>
            <a:pPr>
              <a:spcBef>
                <a:spcPts val="300"/>
              </a:spcBef>
            </a:pPr>
            <a:r>
              <a:rPr lang="en-US" altLang="en-US" sz="2200" dirty="0">
                <a:solidFill>
                  <a:schemeClr val="tx1">
                    <a:lumMod val="75000"/>
                    <a:lumOff val="25000"/>
                  </a:schemeClr>
                </a:solidFill>
              </a:rPr>
              <a:t>Both gluttony and drinking are extreme forms of laziness and pleasure seeking, as studied in last section.</a:t>
            </a:r>
          </a:p>
          <a:p>
            <a:pPr>
              <a:spcBef>
                <a:spcPts val="300"/>
              </a:spcBef>
            </a:pPr>
            <a:r>
              <a:rPr lang="en-US" altLang="en-US" sz="2200" dirty="0">
                <a:solidFill>
                  <a:schemeClr val="tx1">
                    <a:lumMod val="75000"/>
                    <a:lumOff val="25000"/>
                  </a:schemeClr>
                </a:solidFill>
              </a:rPr>
              <a:t>Drinking is an extreme form of escapism, avoiding problems and work.</a:t>
            </a:r>
          </a:p>
          <a:p>
            <a:pPr>
              <a:spcBef>
                <a:spcPts val="300"/>
              </a:spcBef>
            </a:pPr>
            <a:r>
              <a:rPr lang="en-US" altLang="en-US" sz="2200" dirty="0">
                <a:solidFill>
                  <a:schemeClr val="tx1">
                    <a:lumMod val="75000"/>
                    <a:lumOff val="25000"/>
                  </a:schemeClr>
                </a:solidFill>
              </a:rPr>
              <a:t>Creates extreme </a:t>
            </a:r>
            <a:r>
              <a:rPr lang="en-US" altLang="en-US" sz="2200" i="1" dirty="0">
                <a:solidFill>
                  <a:schemeClr val="accent1"/>
                </a:solidFill>
              </a:rPr>
              <a:t>“drowsiness”</a:t>
            </a:r>
            <a:r>
              <a:rPr lang="en-US" altLang="en-US" sz="2200" dirty="0">
                <a:solidFill>
                  <a:schemeClr val="tx1">
                    <a:lumMod val="75000"/>
                    <a:lumOff val="25000"/>
                  </a:schemeClr>
                </a:solidFill>
              </a:rPr>
              <a:t>, worst way to be </a:t>
            </a:r>
            <a:r>
              <a:rPr lang="en-US" altLang="en-US" sz="2200" i="1" dirty="0">
                <a:solidFill>
                  <a:schemeClr val="accent1"/>
                </a:solidFill>
              </a:rPr>
              <a:t>“cast into a deep sleep”</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Ultimately, it leads to personal poverty and ruin.</a:t>
            </a:r>
          </a:p>
          <a:p>
            <a:pPr>
              <a:spcBef>
                <a:spcPts val="300"/>
              </a:spcBef>
            </a:pPr>
            <a:r>
              <a:rPr lang="en-US" altLang="en-US" sz="2200" dirty="0">
                <a:solidFill>
                  <a:schemeClr val="tx1">
                    <a:lumMod val="75000"/>
                    <a:lumOff val="25000"/>
                  </a:schemeClr>
                </a:solidFill>
              </a:rPr>
              <a:t>Example: Drunkards can’t keep jobs or support themselves </a:t>
            </a:r>
            <a:r>
              <a:rPr lang="en-US" altLang="en-US" sz="2200" dirty="0">
                <a:solidFill>
                  <a:schemeClr val="tx1">
                    <a:lumMod val="75000"/>
                    <a:lumOff val="25000"/>
                  </a:schemeClr>
                </a:solidFill>
                <a:latin typeface="Times New Roman"/>
                <a:cs typeface="Times New Roman"/>
              </a:rPr>
              <a:t>→ live on streets.</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1369346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Effect transition="in" filter="fade">
                                      <p:cBhvr>
                                        <p:cTn id="25" dur="500"/>
                                        <p:tgtEl>
                                          <p:spTgt spid="9219">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9219">
                                            <p:txEl>
                                              <p:pRg st="4" end="4"/>
                                            </p:txEl>
                                          </p:spTgt>
                                        </p:tgtEl>
                                        <p:attrNameLst>
                                          <p:attrName>style.visibility</p:attrName>
                                        </p:attrNameLst>
                                      </p:cBhvr>
                                      <p:to>
                                        <p:strVal val="visible"/>
                                      </p:to>
                                    </p:set>
                                    <p:animEffect transition="in" filter="fade">
                                      <p:cBhvr>
                                        <p:cTn id="29" dur="500"/>
                                        <p:tgtEl>
                                          <p:spTgt spid="921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219">
                                            <p:txEl>
                                              <p:pRg st="5" end="5"/>
                                            </p:txEl>
                                          </p:spTgt>
                                        </p:tgtEl>
                                        <p:attrNameLst>
                                          <p:attrName>style.visibility</p:attrName>
                                        </p:attrNameLst>
                                      </p:cBhvr>
                                      <p:to>
                                        <p:strVal val="visible"/>
                                      </p:to>
                                    </p:set>
                                    <p:animEffect transition="in" filter="fade">
                                      <p:cBhvr>
                                        <p:cTn id="34" dur="500"/>
                                        <p:tgtEl>
                                          <p:spTgt spid="9219">
                                            <p:txEl>
                                              <p:pRg st="5" end="5"/>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9219">
                                            <p:txEl>
                                              <p:pRg st="6" end="6"/>
                                            </p:txEl>
                                          </p:spTgt>
                                        </p:tgtEl>
                                        <p:attrNameLst>
                                          <p:attrName>style.visibility</p:attrName>
                                        </p:attrNameLst>
                                      </p:cBhvr>
                                      <p:to>
                                        <p:strVal val="visible"/>
                                      </p:to>
                                    </p:set>
                                    <p:animEffect transition="in" filter="fade">
                                      <p:cBhvr>
                                        <p:cTn id="38"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Alcohol’s Effects on Others</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5"/>
            </a:pPr>
            <a:r>
              <a:rPr lang="en-US" sz="2200" dirty="0"/>
              <a:t>How can drinking alcohol hurt someone else (</a:t>
            </a:r>
            <a:r>
              <a:rPr lang="en-US" sz="2200" b="1" dirty="0">
                <a:solidFill>
                  <a:schemeClr val="accent1"/>
                </a:solidFill>
              </a:rPr>
              <a:t>31:4-5</a:t>
            </a:r>
            <a:r>
              <a:rPr lang="en-US" sz="2200" dirty="0"/>
              <a:t>)?</a:t>
            </a:r>
          </a:p>
          <a:p>
            <a:pPr marL="0" lvl="0" indent="0">
              <a:spcBef>
                <a:spcPts val="300"/>
              </a:spcBef>
              <a:buNone/>
            </a:pPr>
            <a:r>
              <a:rPr lang="en-US" sz="2200" i="1" dirty="0">
                <a:solidFill>
                  <a:schemeClr val="accent1"/>
                </a:solidFill>
              </a:rPr>
              <a:t>It is </a:t>
            </a:r>
            <a:r>
              <a:rPr lang="en-US" sz="2200" b="1" i="1" dirty="0">
                <a:solidFill>
                  <a:schemeClr val="accent1"/>
                </a:solidFill>
              </a:rPr>
              <a:t>not for kings</a:t>
            </a:r>
            <a:r>
              <a:rPr lang="en-US" sz="2200" i="1" dirty="0">
                <a:solidFill>
                  <a:schemeClr val="accent1"/>
                </a:solidFill>
              </a:rPr>
              <a:t>, O Lemuel, It is </a:t>
            </a:r>
            <a:r>
              <a:rPr lang="en-US" sz="2200" b="1" i="1" dirty="0">
                <a:solidFill>
                  <a:schemeClr val="accent1"/>
                </a:solidFill>
              </a:rPr>
              <a:t>not for kings to </a:t>
            </a:r>
            <a:r>
              <a:rPr lang="en-US" sz="2200" b="1" i="1" u="sng" dirty="0">
                <a:solidFill>
                  <a:schemeClr val="accent1"/>
                </a:solidFill>
              </a:rPr>
              <a:t>drink wine</a:t>
            </a:r>
            <a:r>
              <a:rPr lang="en-US" sz="2200" i="1" dirty="0">
                <a:solidFill>
                  <a:schemeClr val="accent1"/>
                </a:solidFill>
              </a:rPr>
              <a:t>, </a:t>
            </a:r>
            <a:r>
              <a:rPr lang="en-US" sz="2200" b="1" i="1" dirty="0">
                <a:solidFill>
                  <a:schemeClr val="accent1"/>
                </a:solidFill>
              </a:rPr>
              <a:t>Nor for princes intoxicating drink</a:t>
            </a:r>
            <a:r>
              <a:rPr lang="en-US" sz="2200" i="1" dirty="0">
                <a:solidFill>
                  <a:schemeClr val="accent1"/>
                </a:solidFill>
              </a:rPr>
              <a:t>; </a:t>
            </a:r>
            <a:r>
              <a:rPr lang="en-US" sz="2200" b="1" i="1" dirty="0">
                <a:solidFill>
                  <a:schemeClr val="accent1"/>
                </a:solidFill>
              </a:rPr>
              <a:t>Lest they drink and </a:t>
            </a:r>
            <a:r>
              <a:rPr lang="en-US" sz="2200" b="1" i="1" u="sng" dirty="0">
                <a:solidFill>
                  <a:schemeClr val="accent1"/>
                </a:solidFill>
              </a:rPr>
              <a:t>forget the law</a:t>
            </a:r>
            <a:r>
              <a:rPr lang="en-US" sz="2200" b="1" i="1" dirty="0">
                <a:solidFill>
                  <a:schemeClr val="accent1"/>
                </a:solidFill>
              </a:rPr>
              <a:t>, And </a:t>
            </a:r>
            <a:r>
              <a:rPr lang="en-US" sz="2200" b="1" i="1" u="sng" dirty="0">
                <a:solidFill>
                  <a:schemeClr val="accent1"/>
                </a:solidFill>
              </a:rPr>
              <a:t>pervert the justice</a:t>
            </a:r>
            <a:r>
              <a:rPr lang="en-US" sz="2200" b="1" i="1" dirty="0">
                <a:solidFill>
                  <a:schemeClr val="accent1"/>
                </a:solidFill>
              </a:rPr>
              <a:t> of all the afflicted</a:t>
            </a:r>
            <a:r>
              <a:rPr lang="en-US" sz="2200" i="1" dirty="0">
                <a:solidFill>
                  <a:schemeClr val="accent1"/>
                </a:solidFill>
              </a:rPr>
              <a:t>. </a:t>
            </a:r>
            <a:r>
              <a:rPr lang="en-US" sz="2200" dirty="0"/>
              <a:t>(</a:t>
            </a:r>
            <a:r>
              <a:rPr lang="en-US" sz="2200" b="1" dirty="0">
                <a:solidFill>
                  <a:schemeClr val="accent1"/>
                </a:solidFill>
              </a:rPr>
              <a:t>31:4-5</a:t>
            </a:r>
            <a:r>
              <a:rPr lang="en-US" sz="2200" dirty="0"/>
              <a:t>)</a:t>
            </a:r>
          </a:p>
          <a:p>
            <a:pPr>
              <a:spcBef>
                <a:spcPts val="300"/>
              </a:spcBef>
            </a:pPr>
            <a:r>
              <a:rPr lang="en-US" altLang="en-US" sz="2200" dirty="0">
                <a:solidFill>
                  <a:schemeClr val="tx1">
                    <a:lumMod val="75000"/>
                    <a:lumOff val="25000"/>
                  </a:schemeClr>
                </a:solidFill>
              </a:rPr>
              <a:t>Because alcohol perverts our judgment, memory, and priorities, we can easily hurt others, influence others to sin, badly abuse others.</a:t>
            </a:r>
          </a:p>
          <a:p>
            <a:pPr>
              <a:spcBef>
                <a:spcPts val="300"/>
              </a:spcBef>
            </a:pPr>
            <a:r>
              <a:rPr lang="en-US" altLang="en-US" sz="2200" dirty="0">
                <a:solidFill>
                  <a:schemeClr val="tx1">
                    <a:lumMod val="75000"/>
                    <a:lumOff val="25000"/>
                  </a:schemeClr>
                </a:solidFill>
              </a:rPr>
              <a:t>Many families have suffered silently under the brutal battering accomplished by a drunken father and husband, beating wife and children unknown to others.</a:t>
            </a:r>
          </a:p>
          <a:p>
            <a:pPr>
              <a:spcBef>
                <a:spcPts val="300"/>
              </a:spcBef>
            </a:pPr>
            <a:r>
              <a:rPr lang="en-US" altLang="en-US" sz="2200" dirty="0">
                <a:solidFill>
                  <a:schemeClr val="tx1">
                    <a:lumMod val="75000"/>
                    <a:lumOff val="25000"/>
                  </a:schemeClr>
                </a:solidFill>
              </a:rPr>
              <a:t>Not to mention, the misery suffered by others living in fear, dread, need – while their parents – or children – abandon, abuse their responsibility.</a:t>
            </a:r>
          </a:p>
        </p:txBody>
      </p:sp>
    </p:spTree>
    <p:extLst>
      <p:ext uri="{BB962C8B-B14F-4D97-AF65-F5344CB8AC3E}">
        <p14:creationId xmlns:p14="http://schemas.microsoft.com/office/powerpoint/2010/main" val="2528454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Medicinal Narcotics</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6"/>
            </a:pPr>
            <a:r>
              <a:rPr lang="en-US" sz="2200" dirty="0"/>
              <a:t>If there is a place for alcohol, where is it (</a:t>
            </a:r>
            <a:r>
              <a:rPr lang="en-US" sz="2200" b="1" dirty="0">
                <a:solidFill>
                  <a:schemeClr val="accent1"/>
                </a:solidFill>
              </a:rPr>
              <a:t>31:6-7</a:t>
            </a:r>
            <a:r>
              <a:rPr lang="en-US" sz="2200" dirty="0"/>
              <a:t>)?  What New Testament verse also suggests such limited usefulness?</a:t>
            </a:r>
          </a:p>
          <a:p>
            <a:pPr marL="0" lvl="0" indent="0">
              <a:spcBef>
                <a:spcPts val="0"/>
              </a:spcBef>
              <a:buNone/>
            </a:pPr>
            <a:r>
              <a:rPr lang="en-US" sz="2200" i="1" dirty="0">
                <a:solidFill>
                  <a:schemeClr val="accent1"/>
                </a:solidFill>
              </a:rPr>
              <a:t>Give </a:t>
            </a:r>
            <a:r>
              <a:rPr lang="en-US" sz="2200" b="1" i="1" dirty="0">
                <a:solidFill>
                  <a:schemeClr val="accent1"/>
                </a:solidFill>
              </a:rPr>
              <a:t>strong drink to him who is </a:t>
            </a:r>
            <a:r>
              <a:rPr lang="en-US" sz="2200" b="1" i="1" u="sng" dirty="0">
                <a:solidFill>
                  <a:schemeClr val="accent1"/>
                </a:solidFill>
              </a:rPr>
              <a:t>perishing</a:t>
            </a:r>
            <a:r>
              <a:rPr lang="en-US" sz="2200" i="1" dirty="0">
                <a:solidFill>
                  <a:schemeClr val="accent1"/>
                </a:solidFill>
              </a:rPr>
              <a:t>, And </a:t>
            </a:r>
            <a:r>
              <a:rPr lang="en-US" sz="2200" b="1" i="1" dirty="0">
                <a:solidFill>
                  <a:schemeClr val="accent1"/>
                </a:solidFill>
              </a:rPr>
              <a:t>wine to those who are </a:t>
            </a:r>
            <a:r>
              <a:rPr lang="en-US" sz="2200" b="1" i="1" u="sng" dirty="0">
                <a:solidFill>
                  <a:schemeClr val="accent1"/>
                </a:solidFill>
              </a:rPr>
              <a:t>bitter of heart</a:t>
            </a:r>
            <a:r>
              <a:rPr lang="en-US" sz="2200" i="1" dirty="0">
                <a:solidFill>
                  <a:schemeClr val="accent1"/>
                </a:solidFill>
              </a:rPr>
              <a:t>.  Let him </a:t>
            </a:r>
            <a:r>
              <a:rPr lang="en-US" sz="2200" b="1" i="1" dirty="0">
                <a:solidFill>
                  <a:schemeClr val="accent1"/>
                </a:solidFill>
              </a:rPr>
              <a:t>drink and forget </a:t>
            </a:r>
            <a:r>
              <a:rPr lang="en-US" sz="2200" i="1" dirty="0">
                <a:solidFill>
                  <a:schemeClr val="accent1"/>
                </a:solidFill>
              </a:rPr>
              <a:t>his poverty, And </a:t>
            </a:r>
            <a:r>
              <a:rPr lang="en-US" sz="2200" b="1" i="1" dirty="0">
                <a:solidFill>
                  <a:schemeClr val="accent1"/>
                </a:solidFill>
              </a:rPr>
              <a:t>remember his misery no more</a:t>
            </a:r>
            <a:r>
              <a:rPr lang="en-US" sz="2200" i="1" dirty="0">
                <a:solidFill>
                  <a:schemeClr val="accent1"/>
                </a:solidFill>
              </a:rPr>
              <a:t>. </a:t>
            </a:r>
            <a:r>
              <a:rPr lang="en-US" sz="2200" dirty="0"/>
              <a:t>(</a:t>
            </a:r>
            <a:r>
              <a:rPr lang="en-US" sz="2200" b="1" dirty="0">
                <a:solidFill>
                  <a:schemeClr val="accent1"/>
                </a:solidFill>
              </a:rPr>
              <a:t>31:6-7</a:t>
            </a:r>
            <a:r>
              <a:rPr lang="en-US" sz="2200" dirty="0"/>
              <a:t>)</a:t>
            </a:r>
          </a:p>
          <a:p>
            <a:pPr>
              <a:spcBef>
                <a:spcPts val="0"/>
              </a:spcBef>
            </a:pPr>
            <a:r>
              <a:rPr lang="en-US" altLang="en-US" sz="2200" dirty="0">
                <a:solidFill>
                  <a:schemeClr val="tx1">
                    <a:lumMod val="75000"/>
                    <a:lumOff val="25000"/>
                  </a:schemeClr>
                </a:solidFill>
              </a:rPr>
              <a:t>Alcohol and similar narcotics can be a merciful euthanizing agent, given to those who are in their last moments of painful, emotional death.</a:t>
            </a:r>
          </a:p>
          <a:p>
            <a:pPr>
              <a:spcBef>
                <a:spcPts val="0"/>
              </a:spcBef>
            </a:pPr>
            <a:r>
              <a:rPr lang="en-US" altLang="en-US" sz="2200" dirty="0">
                <a:solidFill>
                  <a:schemeClr val="tx1">
                    <a:lumMod val="75000"/>
                    <a:lumOff val="25000"/>
                  </a:schemeClr>
                </a:solidFill>
              </a:rPr>
              <a:t>Can also be used to help medical conditions – surgery, anesthesia, etc.</a:t>
            </a:r>
          </a:p>
          <a:p>
            <a:pPr marL="0" indent="0">
              <a:spcBef>
                <a:spcPts val="0"/>
              </a:spcBef>
              <a:buNone/>
            </a:pPr>
            <a:r>
              <a:rPr lang="en-US" altLang="en-US" sz="2200" i="1" dirty="0">
                <a:solidFill>
                  <a:schemeClr val="accent1"/>
                </a:solidFill>
              </a:rPr>
              <a:t>No longer drink only water, but </a:t>
            </a:r>
            <a:r>
              <a:rPr lang="en-US" altLang="en-US" sz="2200" b="1" i="1" dirty="0">
                <a:solidFill>
                  <a:schemeClr val="accent1"/>
                </a:solidFill>
              </a:rPr>
              <a:t>use a </a:t>
            </a:r>
            <a:r>
              <a:rPr lang="en-US" altLang="en-US" sz="2200" b="1" i="1" u="sng" dirty="0">
                <a:solidFill>
                  <a:schemeClr val="accent1"/>
                </a:solidFill>
              </a:rPr>
              <a:t>little wine</a:t>
            </a:r>
            <a:r>
              <a:rPr lang="en-US" altLang="en-US" sz="2200" b="1" i="1" dirty="0">
                <a:solidFill>
                  <a:schemeClr val="accent1"/>
                </a:solidFill>
              </a:rPr>
              <a:t> for your </a:t>
            </a:r>
            <a:r>
              <a:rPr lang="en-US" altLang="en-US" sz="2200" b="1" i="1" u="sng" dirty="0">
                <a:solidFill>
                  <a:schemeClr val="accent1"/>
                </a:solidFill>
              </a:rPr>
              <a:t>stomach’s sake</a:t>
            </a:r>
            <a:r>
              <a:rPr lang="en-US" altLang="en-US" sz="2200" b="1" i="1" dirty="0">
                <a:solidFill>
                  <a:schemeClr val="accent1"/>
                </a:solidFill>
              </a:rPr>
              <a:t> and your </a:t>
            </a:r>
            <a:r>
              <a:rPr lang="en-US" altLang="en-US" sz="2200" b="1" i="1" u="sng" dirty="0">
                <a:solidFill>
                  <a:schemeClr val="accent1"/>
                </a:solidFill>
              </a:rPr>
              <a:t>frequent infirmities</a:t>
            </a:r>
            <a:r>
              <a:rPr lang="en-US" altLang="en-US" sz="2200" i="1" dirty="0">
                <a:solidFill>
                  <a:schemeClr val="accent1"/>
                </a:solidFill>
              </a:rPr>
              <a:t>. </a:t>
            </a:r>
            <a:r>
              <a:rPr lang="en-US" altLang="en-US" sz="2200" dirty="0">
                <a:solidFill>
                  <a:schemeClr val="tx1">
                    <a:lumMod val="75000"/>
                    <a:lumOff val="25000"/>
                  </a:schemeClr>
                </a:solidFill>
              </a:rPr>
              <a:t>(</a:t>
            </a:r>
            <a:r>
              <a:rPr lang="en-US" altLang="en-US" sz="2200" b="1" dirty="0">
                <a:solidFill>
                  <a:schemeClr val="accent1"/>
                </a:solidFill>
              </a:rPr>
              <a:t>1 Timothy 5:23</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Can be medicinal, but better alternatives now without dangers of alcohol.</a:t>
            </a:r>
          </a:p>
          <a:p>
            <a:pPr>
              <a:spcBef>
                <a:spcPts val="0"/>
              </a:spcBef>
            </a:pPr>
            <a:r>
              <a:rPr lang="en-US" altLang="en-US" sz="2200" dirty="0">
                <a:solidFill>
                  <a:schemeClr val="tx1">
                    <a:lumMod val="75000"/>
                    <a:lumOff val="25000"/>
                  </a:schemeClr>
                </a:solidFill>
              </a:rPr>
              <a:t>Mixed, watered down NT wines much weaker than modern wine.</a:t>
            </a:r>
          </a:p>
        </p:txBody>
      </p:sp>
    </p:spTree>
    <p:extLst>
      <p:ext uri="{BB962C8B-B14F-4D97-AF65-F5344CB8AC3E}">
        <p14:creationId xmlns:p14="http://schemas.microsoft.com/office/powerpoint/2010/main" val="3671738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500"/>
                                        <p:tgtEl>
                                          <p:spTgt spid="92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219">
                                            <p:txEl>
                                              <p:pRg st="6" end="6"/>
                                            </p:txEl>
                                          </p:spTgt>
                                        </p:tgtEl>
                                        <p:attrNameLst>
                                          <p:attrName>style.visibility</p:attrName>
                                        </p:attrNameLst>
                                      </p:cBhvr>
                                      <p:to>
                                        <p:strVal val="visible"/>
                                      </p:to>
                                    </p:set>
                                    <p:animEffect transition="in" filter="fade">
                                      <p:cBhvr>
                                        <p:cTn id="41"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Social Drinking?</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7"/>
            </a:pPr>
            <a:r>
              <a:rPr lang="en-US" sz="2200" dirty="0"/>
              <a:t>Based on these verses and possibly others, would limited amounts of consuming alcohol be permissible for social or recreational purposes?  Why or why not?</a:t>
            </a:r>
          </a:p>
          <a:p>
            <a:pPr>
              <a:spcBef>
                <a:spcPts val="300"/>
              </a:spcBef>
            </a:pPr>
            <a:r>
              <a:rPr lang="en-US" altLang="en-US" sz="2200" dirty="0">
                <a:solidFill>
                  <a:schemeClr val="tx1">
                    <a:lumMod val="75000"/>
                    <a:lumOff val="25000"/>
                  </a:schemeClr>
                </a:solidFill>
              </a:rPr>
              <a:t>No!  Proverbs has taught us, alcohol is filled with danger: intoxication, addiction, poverty, brawling, loss of influence, abuse, sin, death …</a:t>
            </a:r>
          </a:p>
          <a:p>
            <a:pPr>
              <a:spcBef>
                <a:spcPts val="300"/>
              </a:spcBef>
            </a:pPr>
            <a:r>
              <a:rPr lang="en-US" sz="2200" dirty="0">
                <a:solidFill>
                  <a:schemeClr val="tx1">
                    <a:lumMod val="75000"/>
                    <a:lumOff val="25000"/>
                  </a:schemeClr>
                </a:solidFill>
              </a:rPr>
              <a:t>Inconsistency? Compare </a:t>
            </a:r>
            <a:r>
              <a:rPr lang="en-US" sz="2200" b="1" i="1" dirty="0">
                <a:solidFill>
                  <a:schemeClr val="tx1">
                    <a:lumMod val="75000"/>
                    <a:lumOff val="25000"/>
                  </a:schemeClr>
                </a:solidFill>
              </a:rPr>
              <a:t>spiritual</a:t>
            </a:r>
            <a:r>
              <a:rPr lang="en-US" sz="2200" dirty="0">
                <a:solidFill>
                  <a:schemeClr val="tx1">
                    <a:lumMod val="75000"/>
                    <a:lumOff val="25000"/>
                  </a:schemeClr>
                </a:solidFill>
              </a:rPr>
              <a:t> danger of overeating to alcohol, drinking.</a:t>
            </a:r>
            <a:endParaRPr lang="en-US" sz="2200" dirty="0"/>
          </a:p>
          <a:p>
            <a:pPr>
              <a:spcBef>
                <a:spcPts val="300"/>
              </a:spcBef>
            </a:pPr>
            <a:r>
              <a:rPr lang="en-US" sz="2200" dirty="0">
                <a:solidFill>
                  <a:schemeClr val="tx1">
                    <a:lumMod val="75000"/>
                    <a:lumOff val="25000"/>
                  </a:schemeClr>
                </a:solidFill>
              </a:rPr>
              <a:t>Nothing positive is ever provided to authorize it. … Consider Jesus …</a:t>
            </a:r>
          </a:p>
          <a:p>
            <a:pPr>
              <a:spcBef>
                <a:spcPts val="300"/>
              </a:spcBef>
            </a:pPr>
            <a:r>
              <a:rPr lang="en-US" altLang="en-US" sz="2200" dirty="0">
                <a:solidFill>
                  <a:schemeClr val="tx1">
                    <a:lumMod val="75000"/>
                    <a:lumOff val="25000"/>
                  </a:schemeClr>
                </a:solidFill>
              </a:rPr>
              <a:t>Inhibits very thing required to determine when too much – your </a:t>
            </a:r>
            <a:r>
              <a:rPr lang="en-US" altLang="en-US" sz="2200" b="1" i="1" dirty="0">
                <a:solidFill>
                  <a:schemeClr val="tx1">
                    <a:lumMod val="75000"/>
                    <a:lumOff val="25000"/>
                  </a:schemeClr>
                </a:solidFill>
              </a:rPr>
              <a:t>judgment</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Why </a:t>
            </a:r>
            <a:r>
              <a:rPr lang="en-US" altLang="en-US" sz="2200" b="1" i="1" dirty="0">
                <a:solidFill>
                  <a:schemeClr val="tx1">
                    <a:lumMod val="75000"/>
                    <a:lumOff val="25000"/>
                  </a:schemeClr>
                </a:solidFill>
              </a:rPr>
              <a:t>commanded</a:t>
            </a:r>
            <a:r>
              <a:rPr lang="en-US" altLang="en-US" sz="2200" dirty="0">
                <a:solidFill>
                  <a:schemeClr val="tx1">
                    <a:lumMod val="75000"/>
                    <a:lumOff val="25000"/>
                  </a:schemeClr>
                </a:solidFill>
              </a:rPr>
              <a:t> to not even </a:t>
            </a:r>
            <a:r>
              <a:rPr lang="en-US" altLang="en-US" sz="2200" i="1" dirty="0">
                <a:solidFill>
                  <a:schemeClr val="accent1"/>
                </a:solidFill>
              </a:rPr>
              <a:t>“look on the wine”</a:t>
            </a:r>
            <a:r>
              <a:rPr lang="en-US" altLang="en-US" sz="2200" dirty="0">
                <a:solidFill>
                  <a:schemeClr val="tx1">
                    <a:lumMod val="75000"/>
                    <a:lumOff val="25000"/>
                  </a:schemeClr>
                </a:solidFill>
              </a:rPr>
              <a:t> if social drinking is acceptable (</a:t>
            </a:r>
            <a:r>
              <a:rPr lang="en-US" altLang="en-US" sz="2200" b="1" dirty="0">
                <a:solidFill>
                  <a:schemeClr val="accent1"/>
                </a:solidFill>
              </a:rPr>
              <a:t>23:31</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Why was Timothy </a:t>
            </a:r>
            <a:r>
              <a:rPr lang="en-US" altLang="en-US" sz="2200" b="1" i="1" dirty="0">
                <a:solidFill>
                  <a:schemeClr val="tx1">
                    <a:lumMod val="75000"/>
                    <a:lumOff val="25000"/>
                  </a:schemeClr>
                </a:solidFill>
              </a:rPr>
              <a:t>commanded</a:t>
            </a:r>
            <a:r>
              <a:rPr lang="en-US" altLang="en-US" sz="2200" dirty="0">
                <a:solidFill>
                  <a:schemeClr val="tx1">
                    <a:lumMod val="75000"/>
                    <a:lumOff val="25000"/>
                  </a:schemeClr>
                </a:solidFill>
              </a:rPr>
              <a:t> to take, if so frequent (</a:t>
            </a:r>
            <a:r>
              <a:rPr lang="en-US" altLang="en-US" sz="2200" b="1" dirty="0">
                <a:solidFill>
                  <a:schemeClr val="accent1"/>
                </a:solidFill>
              </a:rPr>
              <a:t>1 Tim. 5:23</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307548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Social Drinking?</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7"/>
            </a:pPr>
            <a:r>
              <a:rPr lang="en-US" sz="2200" dirty="0"/>
              <a:t>Based on these verses and possibly others, would limited amounts of consuming alcohol be permissible for social or recreational purposes?  Why or why not?</a:t>
            </a:r>
          </a:p>
          <a:p>
            <a:pPr marL="0" lvl="0" indent="0">
              <a:spcBef>
                <a:spcPts val="0"/>
              </a:spcBef>
              <a:buNone/>
            </a:pPr>
            <a:r>
              <a:rPr lang="en-US" sz="2200" i="1" dirty="0">
                <a:solidFill>
                  <a:schemeClr val="accent1"/>
                </a:solidFill>
              </a:rPr>
              <a:t>For we have spent enough of our past lifetime in doing the </a:t>
            </a:r>
            <a:r>
              <a:rPr lang="en-US" sz="2200" b="1" i="1" dirty="0">
                <a:solidFill>
                  <a:schemeClr val="accent1"/>
                </a:solidFill>
              </a:rPr>
              <a:t>will of the Gentiles </a:t>
            </a:r>
            <a:r>
              <a:rPr lang="en-US" sz="2200" i="1" dirty="0">
                <a:solidFill>
                  <a:schemeClr val="accent1"/>
                </a:solidFill>
              </a:rPr>
              <a:t>– when we walked in lewdness, lusts, </a:t>
            </a:r>
            <a:r>
              <a:rPr lang="en-US" sz="2200" b="1" i="1" dirty="0">
                <a:solidFill>
                  <a:schemeClr val="accent1"/>
                </a:solidFill>
              </a:rPr>
              <a:t>drunkenness</a:t>
            </a:r>
            <a:r>
              <a:rPr lang="en-US" sz="2200" i="1" dirty="0">
                <a:solidFill>
                  <a:schemeClr val="accent1"/>
                </a:solidFill>
              </a:rPr>
              <a:t>, </a:t>
            </a:r>
            <a:r>
              <a:rPr lang="en-US" sz="2200" b="1" i="1" dirty="0">
                <a:solidFill>
                  <a:schemeClr val="accent1"/>
                </a:solidFill>
              </a:rPr>
              <a:t>revelries</a:t>
            </a:r>
            <a:r>
              <a:rPr lang="en-US" sz="2200" i="1" dirty="0">
                <a:solidFill>
                  <a:schemeClr val="accent1"/>
                </a:solidFill>
              </a:rPr>
              <a:t>, </a:t>
            </a:r>
            <a:r>
              <a:rPr lang="en-US" sz="2200" b="1" i="1" u="sng" dirty="0">
                <a:solidFill>
                  <a:schemeClr val="accent1"/>
                </a:solidFill>
              </a:rPr>
              <a:t>drinking parties</a:t>
            </a:r>
            <a:r>
              <a:rPr lang="en-US" sz="2200" i="1" dirty="0">
                <a:solidFill>
                  <a:schemeClr val="accent1"/>
                </a:solidFill>
              </a:rPr>
              <a:t>, and abominable idolatries.  In regard to these, they think it strange that you do not run with them in the same </a:t>
            </a:r>
            <a:r>
              <a:rPr lang="en-US" sz="2200" b="1" i="1" dirty="0">
                <a:solidFill>
                  <a:schemeClr val="accent1"/>
                </a:solidFill>
              </a:rPr>
              <a:t>flood of </a:t>
            </a:r>
            <a:r>
              <a:rPr lang="en-US" sz="2200" b="1" i="1" u="sng" dirty="0">
                <a:solidFill>
                  <a:schemeClr val="accent1"/>
                </a:solidFill>
              </a:rPr>
              <a:t>dissipation</a:t>
            </a:r>
            <a:r>
              <a:rPr lang="en-US" sz="2200" i="1" dirty="0">
                <a:solidFill>
                  <a:schemeClr val="accent1"/>
                </a:solidFill>
              </a:rPr>
              <a:t>, speaking evil of you. </a:t>
            </a:r>
            <a:r>
              <a:rPr lang="en-US" sz="2200" dirty="0"/>
              <a:t>(</a:t>
            </a:r>
            <a:r>
              <a:rPr lang="en-US" sz="2200" b="1" dirty="0">
                <a:solidFill>
                  <a:schemeClr val="accent1"/>
                </a:solidFill>
              </a:rPr>
              <a:t>1 Peter 4:3-4</a:t>
            </a:r>
            <a:r>
              <a:rPr lang="en-US" sz="2200" dirty="0"/>
              <a:t>)</a:t>
            </a:r>
          </a:p>
          <a:p>
            <a:pPr>
              <a:spcBef>
                <a:spcPts val="0"/>
              </a:spcBef>
            </a:pPr>
            <a:r>
              <a:rPr lang="en-US" altLang="en-US" sz="2200" dirty="0">
                <a:solidFill>
                  <a:schemeClr val="tx1">
                    <a:lumMod val="75000"/>
                    <a:lumOff val="25000"/>
                  </a:schemeClr>
                </a:solidFill>
              </a:rPr>
              <a:t>Eliminates drinking in moderation and excess – private or </a:t>
            </a:r>
            <a:r>
              <a:rPr lang="en-US" altLang="en-US" sz="2200" b="1" i="1" dirty="0">
                <a:solidFill>
                  <a:schemeClr val="tx1">
                    <a:lumMod val="75000"/>
                    <a:lumOff val="25000"/>
                  </a:schemeClr>
                </a:solidFill>
              </a:rPr>
              <a:t>social</a:t>
            </a:r>
            <a:r>
              <a:rPr lang="en-US" altLang="en-US" sz="2200" dirty="0">
                <a:solidFill>
                  <a:schemeClr val="tx1">
                    <a:lumMod val="75000"/>
                    <a:lumOff val="25000"/>
                  </a:schemeClr>
                </a:solidFill>
              </a:rPr>
              <a:t>.</a:t>
            </a:r>
          </a:p>
          <a:p>
            <a:pPr>
              <a:spcBef>
                <a:spcPts val="0"/>
              </a:spcBef>
            </a:pPr>
            <a:r>
              <a:rPr lang="en-US" sz="2200" dirty="0">
                <a:solidFill>
                  <a:schemeClr val="tx1">
                    <a:lumMod val="75000"/>
                    <a:lumOff val="25000"/>
                  </a:schemeClr>
                </a:solidFill>
              </a:rPr>
              <a:t>Ultimately, drinking </a:t>
            </a:r>
            <a:r>
              <a:rPr lang="en-US" sz="2200" i="1" dirty="0">
                <a:solidFill>
                  <a:schemeClr val="accent1"/>
                </a:solidFill>
              </a:rPr>
              <a:t>“dissipates”</a:t>
            </a:r>
            <a:r>
              <a:rPr lang="en-US" sz="2200" dirty="0">
                <a:solidFill>
                  <a:schemeClr val="tx1">
                    <a:lumMod val="75000"/>
                    <a:lumOff val="25000"/>
                  </a:schemeClr>
                </a:solidFill>
              </a:rPr>
              <a:t> a person’s life, wasting it and talents away.</a:t>
            </a:r>
          </a:p>
          <a:p>
            <a:pPr>
              <a:spcBef>
                <a:spcPts val="0"/>
              </a:spcBef>
            </a:pPr>
            <a:r>
              <a:rPr lang="en-US" sz="2200" dirty="0">
                <a:solidFill>
                  <a:schemeClr val="tx1">
                    <a:lumMod val="75000"/>
                    <a:lumOff val="25000"/>
                  </a:schemeClr>
                </a:solidFill>
              </a:rPr>
              <a:t>We are </a:t>
            </a:r>
            <a:r>
              <a:rPr lang="en-US" sz="2200" b="1" i="1" dirty="0">
                <a:solidFill>
                  <a:schemeClr val="tx1">
                    <a:lumMod val="75000"/>
                    <a:lumOff val="25000"/>
                  </a:schemeClr>
                </a:solidFill>
              </a:rPr>
              <a:t>servants</a:t>
            </a:r>
            <a:r>
              <a:rPr lang="en-US" sz="2200" dirty="0">
                <a:solidFill>
                  <a:schemeClr val="tx1">
                    <a:lumMod val="75000"/>
                    <a:lumOff val="25000"/>
                  </a:schemeClr>
                </a:solidFill>
              </a:rPr>
              <a:t>, </a:t>
            </a:r>
            <a:r>
              <a:rPr lang="en-US" sz="2200" b="1" i="1" dirty="0">
                <a:solidFill>
                  <a:schemeClr val="tx1">
                    <a:lumMod val="75000"/>
                    <a:lumOff val="25000"/>
                  </a:schemeClr>
                </a:solidFill>
              </a:rPr>
              <a:t>priests</a:t>
            </a:r>
            <a:r>
              <a:rPr lang="en-US" sz="2200" dirty="0">
                <a:solidFill>
                  <a:schemeClr val="tx1">
                    <a:lumMod val="75000"/>
                    <a:lumOff val="25000"/>
                  </a:schemeClr>
                </a:solidFill>
              </a:rPr>
              <a:t>, and </a:t>
            </a:r>
            <a:r>
              <a:rPr lang="en-US" sz="2200" b="1" i="1" dirty="0">
                <a:solidFill>
                  <a:schemeClr val="tx1">
                    <a:lumMod val="75000"/>
                    <a:lumOff val="25000"/>
                  </a:schemeClr>
                </a:solidFill>
              </a:rPr>
              <a:t>royalty </a:t>
            </a:r>
            <a:r>
              <a:rPr lang="en-US" sz="2200" dirty="0">
                <a:solidFill>
                  <a:schemeClr val="tx1">
                    <a:lumMod val="75000"/>
                    <a:lumOff val="25000"/>
                  </a:schemeClr>
                </a:solidFill>
              </a:rPr>
              <a:t>who must reflect Christ – not alcohol (</a:t>
            </a:r>
            <a:r>
              <a:rPr lang="en-US" sz="2200" b="1" dirty="0">
                <a:solidFill>
                  <a:schemeClr val="accent1"/>
                </a:solidFill>
              </a:rPr>
              <a:t>Ephesians 5:18; 1 Corinthians 6:8-14, 19-20; 1 Peter 1:13-16; 2:4-12</a:t>
            </a:r>
            <a:r>
              <a:rPr lang="en-US" sz="2200" dirty="0">
                <a:solidFill>
                  <a:schemeClr val="tx1">
                    <a:lumMod val="75000"/>
                    <a:lumOff val="25000"/>
                  </a:schemeClr>
                </a:solidFill>
              </a:rPr>
              <a:t>)!</a:t>
            </a:r>
            <a:endParaRPr lang="en-US" sz="2200" dirty="0"/>
          </a:p>
        </p:txBody>
      </p:sp>
    </p:spTree>
    <p:extLst>
      <p:ext uri="{BB962C8B-B14F-4D97-AF65-F5344CB8AC3E}">
        <p14:creationId xmlns:p14="http://schemas.microsoft.com/office/powerpoint/2010/main" val="1243472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Social Drinking?</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lnSpc>
                <a:spcPct val="99000"/>
              </a:lnSpc>
              <a:spcBef>
                <a:spcPts val="0"/>
              </a:spcBef>
              <a:buFont typeface="+mj-lt"/>
              <a:buAutoNum type="arabicPeriod" startAt="7"/>
            </a:pPr>
            <a:r>
              <a:rPr lang="en-US" sz="2200" dirty="0"/>
              <a:t>Based on these verses and possibly others, would limited amounts of consuming alcohol be permissible for social or recreational purposes?  Why or why not?</a:t>
            </a:r>
          </a:p>
          <a:p>
            <a:pPr>
              <a:lnSpc>
                <a:spcPct val="99000"/>
              </a:lnSpc>
              <a:spcBef>
                <a:spcPts val="0"/>
              </a:spcBef>
            </a:pPr>
            <a:r>
              <a:rPr lang="en-US" altLang="en-US" sz="2200" dirty="0">
                <a:solidFill>
                  <a:schemeClr val="tx1">
                    <a:lumMod val="75000"/>
                    <a:lumOff val="25000"/>
                  </a:schemeClr>
                </a:solidFill>
              </a:rPr>
              <a:t>New Testament wine was </a:t>
            </a:r>
            <a:r>
              <a:rPr lang="en-US" altLang="en-US" sz="2200" b="1" i="1" dirty="0">
                <a:solidFill>
                  <a:schemeClr val="tx1">
                    <a:lumMod val="75000"/>
                    <a:lumOff val="25000"/>
                  </a:schemeClr>
                </a:solidFill>
              </a:rPr>
              <a:t>much weaker </a:t>
            </a:r>
            <a:r>
              <a:rPr lang="en-US" altLang="en-US" sz="2200" dirty="0">
                <a:solidFill>
                  <a:schemeClr val="tx1">
                    <a:lumMod val="75000"/>
                    <a:lumOff val="25000"/>
                  </a:schemeClr>
                </a:solidFill>
              </a:rPr>
              <a:t>than modern alcohol.</a:t>
            </a:r>
          </a:p>
          <a:p>
            <a:pPr>
              <a:lnSpc>
                <a:spcPct val="99000"/>
              </a:lnSpc>
              <a:spcBef>
                <a:spcPts val="0"/>
              </a:spcBef>
            </a:pPr>
            <a:r>
              <a:rPr lang="en-US" altLang="en-US" sz="2200" dirty="0">
                <a:solidFill>
                  <a:schemeClr val="tx1">
                    <a:lumMod val="75000"/>
                    <a:lumOff val="25000"/>
                  </a:schemeClr>
                </a:solidFill>
              </a:rPr>
              <a:t>True, Jesus turned </a:t>
            </a:r>
            <a:r>
              <a:rPr lang="en-US" altLang="en-US" sz="2200" i="1" dirty="0">
                <a:solidFill>
                  <a:schemeClr val="accent1"/>
                </a:solidFill>
              </a:rPr>
              <a:t>“water into wine”</a:t>
            </a:r>
            <a:r>
              <a:rPr lang="en-US" altLang="en-US" sz="2200" dirty="0">
                <a:solidFill>
                  <a:schemeClr val="tx1">
                    <a:lumMod val="75000"/>
                    <a:lumOff val="25000"/>
                  </a:schemeClr>
                </a:solidFill>
              </a:rPr>
              <a:t> (</a:t>
            </a:r>
            <a:r>
              <a:rPr lang="en-US" altLang="en-US" sz="2200" b="1" dirty="0">
                <a:solidFill>
                  <a:schemeClr val="accent1"/>
                </a:solidFill>
              </a:rPr>
              <a:t>John 2:1-10</a:t>
            </a:r>
            <a:r>
              <a:rPr lang="en-US" altLang="en-US" sz="2200" dirty="0">
                <a:solidFill>
                  <a:schemeClr val="tx1">
                    <a:lumMod val="75000"/>
                    <a:lumOff val="25000"/>
                  </a:schemeClr>
                </a:solidFill>
              </a:rPr>
              <a:t>), however:</a:t>
            </a:r>
          </a:p>
          <a:p>
            <a:pPr lvl="1">
              <a:lnSpc>
                <a:spcPct val="99000"/>
              </a:lnSpc>
              <a:spcBef>
                <a:spcPts val="0"/>
              </a:spcBef>
            </a:pPr>
            <a:r>
              <a:rPr lang="en-US" altLang="en-US" sz="2000" dirty="0">
                <a:solidFill>
                  <a:schemeClr val="tx1">
                    <a:lumMod val="75000"/>
                    <a:lumOff val="25000"/>
                  </a:schemeClr>
                </a:solidFill>
              </a:rPr>
              <a:t>Greek word for wine can refer to fresh grape juice </a:t>
            </a:r>
            <a:r>
              <a:rPr lang="en-US" altLang="en-US" sz="2000" b="1" i="1" dirty="0">
                <a:solidFill>
                  <a:schemeClr val="tx1">
                    <a:lumMod val="75000"/>
                    <a:lumOff val="25000"/>
                  </a:schemeClr>
                </a:solidFill>
              </a:rPr>
              <a:t>or</a:t>
            </a:r>
            <a:r>
              <a:rPr lang="en-US" altLang="en-US" sz="2000" dirty="0">
                <a:solidFill>
                  <a:schemeClr val="tx1">
                    <a:lumMod val="75000"/>
                    <a:lumOff val="25000"/>
                  </a:schemeClr>
                </a:solidFill>
              </a:rPr>
              <a:t> alcohol – examine </a:t>
            </a:r>
            <a:r>
              <a:rPr lang="en-US" altLang="en-US" sz="2000" b="1" i="1" dirty="0">
                <a:solidFill>
                  <a:schemeClr val="tx1">
                    <a:lumMod val="75000"/>
                    <a:lumOff val="25000"/>
                  </a:schemeClr>
                </a:solidFill>
              </a:rPr>
              <a:t>context</a:t>
            </a:r>
            <a:r>
              <a:rPr lang="en-US" altLang="en-US" sz="2000" dirty="0">
                <a:solidFill>
                  <a:schemeClr val="tx1">
                    <a:lumMod val="75000"/>
                    <a:lumOff val="25000"/>
                  </a:schemeClr>
                </a:solidFill>
              </a:rPr>
              <a:t>!</a:t>
            </a:r>
          </a:p>
          <a:p>
            <a:pPr lvl="1">
              <a:lnSpc>
                <a:spcPct val="99000"/>
              </a:lnSpc>
              <a:spcBef>
                <a:spcPts val="0"/>
              </a:spcBef>
            </a:pPr>
            <a:r>
              <a:rPr lang="en-US" altLang="en-US" sz="2000" dirty="0">
                <a:solidFill>
                  <a:schemeClr val="tx1">
                    <a:lumMod val="75000"/>
                    <a:lumOff val="25000"/>
                  </a:schemeClr>
                </a:solidFill>
              </a:rPr>
              <a:t>Occurred </a:t>
            </a:r>
            <a:r>
              <a:rPr lang="en-US" altLang="en-US" sz="2000" b="1" i="1" u="sng" dirty="0">
                <a:solidFill>
                  <a:schemeClr val="tx1">
                    <a:lumMod val="75000"/>
                    <a:lumOff val="25000"/>
                  </a:schemeClr>
                </a:solidFill>
              </a:rPr>
              <a:t>after</a:t>
            </a:r>
            <a:r>
              <a:rPr lang="en-US" altLang="en-US" sz="2000" dirty="0">
                <a:solidFill>
                  <a:schemeClr val="tx1">
                    <a:lumMod val="75000"/>
                    <a:lumOff val="25000"/>
                  </a:schemeClr>
                </a:solidFill>
              </a:rPr>
              <a:t> party drank all the </a:t>
            </a:r>
            <a:r>
              <a:rPr lang="en-US" altLang="en-US" sz="2000" i="1" dirty="0">
                <a:solidFill>
                  <a:schemeClr val="accent1"/>
                </a:solidFill>
              </a:rPr>
              <a:t>“wine”</a:t>
            </a:r>
            <a:r>
              <a:rPr lang="en-US" altLang="en-US" sz="2000" dirty="0">
                <a:solidFill>
                  <a:schemeClr val="accent1"/>
                </a:solidFill>
              </a:rPr>
              <a:t> </a:t>
            </a:r>
            <a:r>
              <a:rPr lang="en-US" altLang="en-US" sz="2000" dirty="0">
                <a:solidFill>
                  <a:schemeClr val="tx1">
                    <a:lumMod val="75000"/>
                    <a:lumOff val="25000"/>
                  </a:schemeClr>
                </a:solidFill>
              </a:rPr>
              <a:t>(</a:t>
            </a:r>
            <a:r>
              <a:rPr lang="en-US" altLang="en-US" sz="2000" b="1" dirty="0">
                <a:solidFill>
                  <a:schemeClr val="accent1"/>
                </a:solidFill>
              </a:rPr>
              <a:t>2:3</a:t>
            </a:r>
            <a:r>
              <a:rPr lang="en-US" altLang="en-US" sz="2000" dirty="0">
                <a:solidFill>
                  <a:schemeClr val="tx1">
                    <a:lumMod val="75000"/>
                    <a:lumOff val="25000"/>
                  </a:schemeClr>
                </a:solidFill>
              </a:rPr>
              <a:t>).  Did Jesus enable </a:t>
            </a:r>
            <a:r>
              <a:rPr lang="en-US" altLang="en-US" sz="2000" b="1" i="1" dirty="0">
                <a:solidFill>
                  <a:schemeClr val="tx1">
                    <a:lumMod val="75000"/>
                    <a:lumOff val="25000"/>
                  </a:schemeClr>
                </a:solidFill>
              </a:rPr>
              <a:t>drunkenness</a:t>
            </a:r>
            <a:r>
              <a:rPr lang="en-US" altLang="en-US" sz="2000" dirty="0">
                <a:solidFill>
                  <a:schemeClr val="tx1">
                    <a:lumMod val="75000"/>
                    <a:lumOff val="25000"/>
                  </a:schemeClr>
                </a:solidFill>
              </a:rPr>
              <a:t>?</a:t>
            </a:r>
          </a:p>
          <a:p>
            <a:pPr lvl="1">
              <a:lnSpc>
                <a:spcPct val="99000"/>
              </a:lnSpc>
              <a:spcBef>
                <a:spcPts val="0"/>
              </a:spcBef>
            </a:pPr>
            <a:r>
              <a:rPr lang="en-US" altLang="en-US" sz="2000" dirty="0">
                <a:solidFill>
                  <a:schemeClr val="tx1">
                    <a:lumMod val="75000"/>
                    <a:lumOff val="25000"/>
                  </a:schemeClr>
                </a:solidFill>
              </a:rPr>
              <a:t>Created enough to fill </a:t>
            </a:r>
            <a:r>
              <a:rPr lang="en-US" altLang="en-US" sz="2000" i="1" dirty="0">
                <a:solidFill>
                  <a:schemeClr val="accent1"/>
                </a:solidFill>
              </a:rPr>
              <a:t>“six </a:t>
            </a:r>
            <a:r>
              <a:rPr lang="en-US" altLang="en-US" sz="2000" i="1" dirty="0" err="1">
                <a:solidFill>
                  <a:schemeClr val="accent1"/>
                </a:solidFill>
              </a:rPr>
              <a:t>waterpots</a:t>
            </a:r>
            <a:r>
              <a:rPr lang="en-US" altLang="en-US" sz="2000" i="1" dirty="0">
                <a:solidFill>
                  <a:schemeClr val="accent1"/>
                </a:solidFill>
              </a:rPr>
              <a:t> … containing twenty or thirty gallons apiece … filled to the brim”</a:t>
            </a:r>
            <a:r>
              <a:rPr lang="en-US" altLang="en-US" sz="2000" dirty="0">
                <a:solidFill>
                  <a:schemeClr val="tx1">
                    <a:lumMod val="75000"/>
                    <a:lumOff val="25000"/>
                  </a:schemeClr>
                </a:solidFill>
              </a:rPr>
              <a:t> (</a:t>
            </a:r>
            <a:r>
              <a:rPr lang="en-US" altLang="en-US" sz="2000" b="1" dirty="0">
                <a:solidFill>
                  <a:schemeClr val="accent1"/>
                </a:solidFill>
              </a:rPr>
              <a:t>2:6-7</a:t>
            </a:r>
            <a:r>
              <a:rPr lang="en-US" altLang="en-US" sz="2000" dirty="0">
                <a:solidFill>
                  <a:schemeClr val="tx1">
                    <a:lumMod val="75000"/>
                    <a:lumOff val="25000"/>
                  </a:schemeClr>
                </a:solidFill>
              </a:rPr>
              <a:t>).  So </a:t>
            </a:r>
            <a:r>
              <a:rPr lang="en-US" altLang="en-US" sz="2000" b="1" i="1" dirty="0">
                <a:solidFill>
                  <a:schemeClr val="tx1">
                    <a:lumMod val="75000"/>
                    <a:lumOff val="25000"/>
                  </a:schemeClr>
                </a:solidFill>
              </a:rPr>
              <a:t>much</a:t>
            </a:r>
            <a:r>
              <a:rPr lang="en-US" altLang="en-US" sz="2000" dirty="0">
                <a:solidFill>
                  <a:schemeClr val="tx1">
                    <a:lumMod val="75000"/>
                    <a:lumOff val="25000"/>
                  </a:schemeClr>
                </a:solidFill>
              </a:rPr>
              <a:t> wine!  Did Jesus enable </a:t>
            </a:r>
            <a:r>
              <a:rPr lang="en-US" altLang="en-US" sz="2000" b="1" i="1" dirty="0">
                <a:solidFill>
                  <a:schemeClr val="tx1">
                    <a:lumMod val="75000"/>
                    <a:lumOff val="25000"/>
                  </a:schemeClr>
                </a:solidFill>
              </a:rPr>
              <a:t>drunkenness</a:t>
            </a:r>
            <a:r>
              <a:rPr lang="en-US" altLang="en-US" sz="2000" dirty="0">
                <a:solidFill>
                  <a:schemeClr val="tx1">
                    <a:lumMod val="75000"/>
                    <a:lumOff val="25000"/>
                  </a:schemeClr>
                </a:solidFill>
              </a:rPr>
              <a:t>?</a:t>
            </a:r>
          </a:p>
          <a:p>
            <a:pPr lvl="1">
              <a:lnSpc>
                <a:spcPct val="99000"/>
              </a:lnSpc>
              <a:spcBef>
                <a:spcPts val="0"/>
              </a:spcBef>
            </a:pPr>
            <a:r>
              <a:rPr lang="en-US" altLang="en-US" sz="2000" dirty="0">
                <a:solidFill>
                  <a:schemeClr val="tx1">
                    <a:lumMod val="75000"/>
                    <a:lumOff val="25000"/>
                  </a:schemeClr>
                </a:solidFill>
              </a:rPr>
              <a:t>Master of the feast could still </a:t>
            </a:r>
            <a:r>
              <a:rPr lang="en-US" altLang="en-US" sz="2000" b="1" i="1" dirty="0">
                <a:solidFill>
                  <a:schemeClr val="tx1">
                    <a:lumMod val="75000"/>
                    <a:lumOff val="25000"/>
                  </a:schemeClr>
                </a:solidFill>
              </a:rPr>
              <a:t>distinguish</a:t>
            </a:r>
            <a:r>
              <a:rPr lang="en-US" altLang="en-US" sz="2000" dirty="0">
                <a:solidFill>
                  <a:schemeClr val="tx1">
                    <a:lumMod val="75000"/>
                    <a:lumOff val="25000"/>
                  </a:schemeClr>
                </a:solidFill>
              </a:rPr>
              <a:t> Jesus’ wine was best, even though served last (</a:t>
            </a:r>
            <a:r>
              <a:rPr lang="en-US" altLang="en-US" sz="2000" b="1" dirty="0">
                <a:solidFill>
                  <a:schemeClr val="accent1"/>
                </a:solidFill>
              </a:rPr>
              <a:t>2:10</a:t>
            </a:r>
            <a:r>
              <a:rPr lang="en-US" altLang="en-US" sz="2000" dirty="0">
                <a:solidFill>
                  <a:schemeClr val="tx1">
                    <a:lumMod val="75000"/>
                    <a:lumOff val="25000"/>
                  </a:schemeClr>
                </a:solidFill>
              </a:rPr>
              <a:t>).  Was he </a:t>
            </a:r>
            <a:r>
              <a:rPr lang="en-US" altLang="en-US" sz="2000" b="1" i="1" dirty="0">
                <a:solidFill>
                  <a:schemeClr val="tx1">
                    <a:lumMod val="75000"/>
                    <a:lumOff val="25000"/>
                  </a:schemeClr>
                </a:solidFill>
              </a:rPr>
              <a:t>drunk</a:t>
            </a:r>
            <a:r>
              <a:rPr lang="en-US" altLang="en-US" sz="2000" dirty="0">
                <a:solidFill>
                  <a:schemeClr val="tx1">
                    <a:lumMod val="75000"/>
                    <a:lumOff val="25000"/>
                  </a:schemeClr>
                </a:solidFill>
              </a:rPr>
              <a:t>?</a:t>
            </a:r>
          </a:p>
          <a:p>
            <a:pPr lvl="1">
              <a:lnSpc>
                <a:spcPct val="99000"/>
              </a:lnSpc>
              <a:spcBef>
                <a:spcPts val="0"/>
              </a:spcBef>
            </a:pPr>
            <a:r>
              <a:rPr lang="en-US" sz="2000" dirty="0">
                <a:solidFill>
                  <a:schemeClr val="tx1">
                    <a:lumMod val="75000"/>
                    <a:lumOff val="25000"/>
                  </a:schemeClr>
                </a:solidFill>
              </a:rPr>
              <a:t>Did Jesus act </a:t>
            </a:r>
            <a:r>
              <a:rPr lang="en-US" sz="2000" b="1" i="1" dirty="0">
                <a:solidFill>
                  <a:schemeClr val="tx1">
                    <a:lumMod val="75000"/>
                    <a:lumOff val="25000"/>
                  </a:schemeClr>
                </a:solidFill>
              </a:rPr>
              <a:t>contrary</a:t>
            </a:r>
            <a:r>
              <a:rPr lang="en-US" sz="2000" dirty="0">
                <a:solidFill>
                  <a:schemeClr val="tx1">
                    <a:lumMod val="75000"/>
                    <a:lumOff val="25000"/>
                  </a:schemeClr>
                </a:solidFill>
              </a:rPr>
              <a:t> to </a:t>
            </a:r>
            <a:r>
              <a:rPr lang="en-US" sz="2000" b="1" dirty="0">
                <a:solidFill>
                  <a:schemeClr val="tx1">
                    <a:lumMod val="75000"/>
                    <a:lumOff val="25000"/>
                  </a:schemeClr>
                </a:solidFill>
              </a:rPr>
              <a:t>Proverbs</a:t>
            </a:r>
            <a:r>
              <a:rPr lang="en-US" sz="2000" dirty="0">
                <a:solidFill>
                  <a:schemeClr val="tx1">
                    <a:lumMod val="75000"/>
                    <a:lumOff val="25000"/>
                  </a:schemeClr>
                </a:solidFill>
              </a:rPr>
              <a:t> and all godly wisdom </a:t>
            </a:r>
            <a:r>
              <a:rPr lang="en-US" sz="2000" b="1" i="1" dirty="0">
                <a:solidFill>
                  <a:schemeClr val="tx1">
                    <a:lumMod val="75000"/>
                    <a:lumOff val="25000"/>
                  </a:schemeClr>
                </a:solidFill>
              </a:rPr>
              <a:t>against</a:t>
            </a:r>
            <a:r>
              <a:rPr lang="en-US" sz="2000" dirty="0">
                <a:solidFill>
                  <a:schemeClr val="tx1">
                    <a:lumMod val="75000"/>
                    <a:lumOff val="25000"/>
                  </a:schemeClr>
                </a:solidFill>
              </a:rPr>
              <a:t> alcohol?</a:t>
            </a:r>
            <a:endParaRPr lang="en-US" sz="2000" dirty="0"/>
          </a:p>
          <a:p>
            <a:pPr lvl="1">
              <a:lnSpc>
                <a:spcPct val="99000"/>
              </a:lnSpc>
              <a:spcBef>
                <a:spcPts val="0"/>
              </a:spcBef>
            </a:pPr>
            <a:r>
              <a:rPr lang="en-US" altLang="en-US" sz="2000" dirty="0">
                <a:solidFill>
                  <a:schemeClr val="tx1">
                    <a:lumMod val="75000"/>
                    <a:lumOff val="25000"/>
                  </a:schemeClr>
                </a:solidFill>
              </a:rPr>
              <a:t>Every clue in context points to fresh wine – not intoxicating, alcoholic wine.</a:t>
            </a:r>
          </a:p>
        </p:txBody>
      </p:sp>
    </p:spTree>
    <p:extLst>
      <p:ext uri="{BB962C8B-B14F-4D97-AF65-F5344CB8AC3E}">
        <p14:creationId xmlns:p14="http://schemas.microsoft.com/office/powerpoint/2010/main" val="460106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6" end="6"/>
                                            </p:txEl>
                                          </p:spTgt>
                                        </p:tgtEl>
                                        <p:attrNameLst>
                                          <p:attrName>style.visibility</p:attrName>
                                        </p:attrNameLst>
                                      </p:cBhvr>
                                      <p:to>
                                        <p:strVal val="visible"/>
                                      </p:to>
                                    </p:set>
                                    <p:animEffect transition="in" filter="fade">
                                      <p:cBhvr>
                                        <p:cTn id="32" dur="500"/>
                                        <p:tgtEl>
                                          <p:spTgt spid="92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7" end="7"/>
                                            </p:txEl>
                                          </p:spTgt>
                                        </p:tgtEl>
                                        <p:attrNameLst>
                                          <p:attrName>style.visibility</p:attrName>
                                        </p:attrNameLst>
                                      </p:cBhvr>
                                      <p:to>
                                        <p:strVal val="visible"/>
                                      </p:to>
                                    </p:set>
                                    <p:animEffect transition="in" filter="fade">
                                      <p:cBhvr>
                                        <p:cTn id="37" dur="500"/>
                                        <p:tgtEl>
                                          <p:spTgt spid="921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19">
                                            <p:txEl>
                                              <p:pRg st="8" end="8"/>
                                            </p:txEl>
                                          </p:spTgt>
                                        </p:tgtEl>
                                        <p:attrNameLst>
                                          <p:attrName>style.visibility</p:attrName>
                                        </p:attrNameLst>
                                      </p:cBhvr>
                                      <p:to>
                                        <p:strVal val="visible"/>
                                      </p:to>
                                    </p:set>
                                    <p:animEffect transition="in" filter="fade">
                                      <p:cBhvr>
                                        <p:cTn id="42" dur="500"/>
                                        <p:tgtEl>
                                          <p:spTgt spid="9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Social Drinking?</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7"/>
            </a:pPr>
            <a:r>
              <a:rPr lang="en-US" sz="2200" dirty="0"/>
              <a:t>Based on these verses and possibly others, would limited amounts of consuming alcohol be permissible for social or recreational purposes?  Why or why not?</a:t>
            </a:r>
          </a:p>
          <a:p>
            <a:pPr>
              <a:spcBef>
                <a:spcPts val="300"/>
              </a:spcBef>
            </a:pPr>
            <a:r>
              <a:rPr lang="en-US" altLang="en-US" sz="2200" dirty="0">
                <a:solidFill>
                  <a:schemeClr val="tx1">
                    <a:lumMod val="75000"/>
                    <a:lumOff val="25000"/>
                  </a:schemeClr>
                </a:solidFill>
              </a:rPr>
              <a:t>Noah?  Led to being passed out (</a:t>
            </a:r>
            <a:r>
              <a:rPr lang="en-US" altLang="en-US" sz="2200" i="1" dirty="0">
                <a:solidFill>
                  <a:schemeClr val="accent1"/>
                </a:solidFill>
              </a:rPr>
              <a:t>“drunkenness”</a:t>
            </a:r>
            <a:r>
              <a:rPr lang="en-US" altLang="en-US" sz="2200" dirty="0">
                <a:solidFill>
                  <a:schemeClr val="tx1">
                    <a:lumMod val="75000"/>
                    <a:lumOff val="25000"/>
                  </a:schemeClr>
                </a:solidFill>
              </a:rPr>
              <a:t>), terrible sin and condemnation (</a:t>
            </a:r>
            <a:r>
              <a:rPr lang="en-US" altLang="en-US" sz="2200" b="1" dirty="0">
                <a:solidFill>
                  <a:schemeClr val="accent1"/>
                </a:solidFill>
              </a:rPr>
              <a:t>Gen. 9:20-25</a:t>
            </a:r>
            <a:r>
              <a:rPr lang="en-US" altLang="en-US" sz="2200" dirty="0">
                <a:solidFill>
                  <a:schemeClr val="tx1">
                    <a:lumMod val="75000"/>
                    <a:lumOff val="25000"/>
                  </a:schemeClr>
                </a:solidFill>
              </a:rPr>
              <a:t>) – not exactly poster child for moderate drinking or innocence of drinking in the privacy of your own home.</a:t>
            </a:r>
          </a:p>
          <a:p>
            <a:pPr algn="just">
              <a:spcBef>
                <a:spcPts val="300"/>
              </a:spcBef>
            </a:pPr>
            <a:r>
              <a:rPr lang="en-US" altLang="en-US" sz="2200" dirty="0">
                <a:solidFill>
                  <a:schemeClr val="tx1">
                    <a:lumMod val="75000"/>
                    <a:lumOff val="25000"/>
                  </a:schemeClr>
                </a:solidFill>
              </a:rPr>
              <a:t>Just for reference, in the Old Testament:</a:t>
            </a:r>
          </a:p>
          <a:p>
            <a:pPr lvl="1">
              <a:spcBef>
                <a:spcPts val="300"/>
              </a:spcBef>
            </a:pPr>
            <a:r>
              <a:rPr lang="en-US" altLang="en-US" sz="2000" dirty="0">
                <a:solidFill>
                  <a:schemeClr val="tx1">
                    <a:lumMod val="75000"/>
                    <a:lumOff val="25000"/>
                  </a:schemeClr>
                </a:solidFill>
              </a:rPr>
              <a:t>Wine was offered as part of fresh </a:t>
            </a:r>
            <a:r>
              <a:rPr lang="en-US" altLang="en-US" sz="2000" i="1" dirty="0">
                <a:solidFill>
                  <a:schemeClr val="accent1"/>
                </a:solidFill>
              </a:rPr>
              <a:t>“</a:t>
            </a:r>
            <a:r>
              <a:rPr lang="en-US" altLang="en-US" sz="2000" i="1" dirty="0" err="1">
                <a:solidFill>
                  <a:schemeClr val="accent1"/>
                </a:solidFill>
              </a:rPr>
              <a:t>firstfruit</a:t>
            </a:r>
            <a:r>
              <a:rPr lang="en-US" altLang="en-US" sz="2000" i="1" dirty="0">
                <a:solidFill>
                  <a:schemeClr val="accent1"/>
                </a:solidFill>
              </a:rPr>
              <a:t>”</a:t>
            </a:r>
            <a:r>
              <a:rPr lang="en-US" altLang="en-US" sz="2000" dirty="0">
                <a:solidFill>
                  <a:schemeClr val="tx1">
                    <a:lumMod val="75000"/>
                    <a:lumOff val="25000"/>
                  </a:schemeClr>
                </a:solidFill>
              </a:rPr>
              <a:t> offering (</a:t>
            </a:r>
            <a:r>
              <a:rPr lang="en-US" altLang="en-US" sz="2000" b="1" dirty="0">
                <a:solidFill>
                  <a:schemeClr val="accent1"/>
                </a:solidFill>
              </a:rPr>
              <a:t>Leviticus 23:10-14</a:t>
            </a:r>
            <a:r>
              <a:rPr lang="en-US" altLang="en-US" sz="2000" dirty="0">
                <a:solidFill>
                  <a:schemeClr val="tx1">
                    <a:lumMod val="75000"/>
                    <a:lumOff val="25000"/>
                  </a:schemeClr>
                </a:solidFill>
              </a:rPr>
              <a:t>).</a:t>
            </a:r>
          </a:p>
          <a:p>
            <a:pPr lvl="1">
              <a:spcBef>
                <a:spcPts val="300"/>
              </a:spcBef>
            </a:pPr>
            <a:r>
              <a:rPr lang="en-US" altLang="en-US" sz="2000" dirty="0">
                <a:solidFill>
                  <a:schemeClr val="tx1">
                    <a:lumMod val="75000"/>
                    <a:lumOff val="25000"/>
                  </a:schemeClr>
                </a:solidFill>
              </a:rPr>
              <a:t>Priests consumed this </a:t>
            </a:r>
            <a:r>
              <a:rPr lang="en-US" altLang="en-US" sz="2000" i="1" dirty="0">
                <a:solidFill>
                  <a:schemeClr val="accent1"/>
                </a:solidFill>
              </a:rPr>
              <a:t>“wine”</a:t>
            </a:r>
            <a:r>
              <a:rPr lang="en-US" altLang="en-US" sz="2000" dirty="0">
                <a:solidFill>
                  <a:schemeClr val="tx1">
                    <a:lumMod val="75000"/>
                    <a:lumOff val="25000"/>
                  </a:schemeClr>
                </a:solidFill>
              </a:rPr>
              <a:t>, yet were forbidden from alcohol (</a:t>
            </a:r>
            <a:r>
              <a:rPr lang="en-US" altLang="en-US" sz="2000" b="1" dirty="0" err="1">
                <a:solidFill>
                  <a:schemeClr val="accent1"/>
                </a:solidFill>
              </a:rPr>
              <a:t>Deu</a:t>
            </a:r>
            <a:r>
              <a:rPr lang="en-US" altLang="en-US" sz="2000" b="1" dirty="0">
                <a:solidFill>
                  <a:schemeClr val="accent1"/>
                </a:solidFill>
              </a:rPr>
              <a:t>. 12:17-18; Lev. 10:9</a:t>
            </a:r>
            <a:r>
              <a:rPr lang="en-US" altLang="en-US" sz="2000" dirty="0">
                <a:solidFill>
                  <a:schemeClr val="tx1">
                    <a:lumMod val="75000"/>
                    <a:lumOff val="25000"/>
                  </a:schemeClr>
                </a:solidFill>
              </a:rPr>
              <a:t>).</a:t>
            </a:r>
          </a:p>
          <a:p>
            <a:pPr>
              <a:spcBef>
                <a:spcPts val="300"/>
              </a:spcBef>
            </a:pPr>
            <a:r>
              <a:rPr lang="en-US" altLang="en-US" sz="1100" dirty="0">
                <a:solidFill>
                  <a:schemeClr val="tx1">
                    <a:lumMod val="75000"/>
                    <a:lumOff val="25000"/>
                  </a:schemeClr>
                </a:solidFill>
                <a:hlinkClick r:id="rId2"/>
              </a:rPr>
              <a:t>http://forums.insearchoftruth.org/viewtopic.php?f=5&amp;t=73</a:t>
            </a:r>
            <a:endParaRPr lang="en-US" altLang="en-US" sz="1100" dirty="0">
              <a:solidFill>
                <a:schemeClr val="tx1">
                  <a:lumMod val="75000"/>
                  <a:lumOff val="25000"/>
                </a:schemeClr>
              </a:solidFill>
            </a:endParaRPr>
          </a:p>
          <a:p>
            <a:pPr>
              <a:spcBef>
                <a:spcPts val="300"/>
              </a:spcBef>
            </a:pPr>
            <a:r>
              <a:rPr lang="en-US" altLang="en-US" sz="1100" dirty="0">
                <a:solidFill>
                  <a:schemeClr val="tx1">
                    <a:lumMod val="75000"/>
                    <a:lumOff val="25000"/>
                  </a:schemeClr>
                </a:solidFill>
                <a:hlinkClick r:id="rId3"/>
              </a:rPr>
              <a:t>http://forums.insearchoftruth.org/viewtopic.php?f=5&amp;t=128</a:t>
            </a:r>
            <a:endParaRPr lang="en-US" altLang="en-US" sz="1100" dirty="0">
              <a:solidFill>
                <a:schemeClr val="tx1">
                  <a:lumMod val="75000"/>
                  <a:lumOff val="25000"/>
                </a:schemeClr>
              </a:solidFill>
            </a:endParaRPr>
          </a:p>
          <a:p>
            <a:pPr>
              <a:spcBef>
                <a:spcPts val="300"/>
              </a:spcBef>
            </a:pPr>
            <a:r>
              <a:rPr lang="en-US" altLang="en-US" sz="1100" dirty="0">
                <a:solidFill>
                  <a:schemeClr val="tx1">
                    <a:lumMod val="75000"/>
                    <a:lumOff val="25000"/>
                  </a:schemeClr>
                </a:solidFill>
                <a:hlinkClick r:id="rId4"/>
              </a:rPr>
              <a:t>http://forums.insearchoftruth.org/viewtopic.php?f=5&amp;t=346</a:t>
            </a:r>
            <a:endParaRPr lang="en-US" altLang="en-US" dirty="0">
              <a:solidFill>
                <a:schemeClr val="tx1">
                  <a:lumMod val="75000"/>
                  <a:lumOff val="25000"/>
                </a:schemeClr>
              </a:solidFill>
            </a:endParaRPr>
          </a:p>
          <a:p>
            <a:pPr>
              <a:spcBef>
                <a:spcPts val="300"/>
              </a:spcBef>
            </a:pPr>
            <a:endParaRPr lang="en-US" altLang="en-US" dirty="0">
              <a:solidFill>
                <a:schemeClr val="tx1">
                  <a:lumMod val="75000"/>
                  <a:lumOff val="25000"/>
                </a:schemeClr>
              </a:solidFill>
            </a:endParaRPr>
          </a:p>
        </p:txBody>
      </p:sp>
    </p:spTree>
    <p:extLst>
      <p:ext uri="{BB962C8B-B14F-4D97-AF65-F5344CB8AC3E}">
        <p14:creationId xmlns:p14="http://schemas.microsoft.com/office/powerpoint/2010/main" val="2705641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500"/>
                                        <p:tgtEl>
                                          <p:spTgt spid="9219">
                                            <p:txEl>
                                              <p:pRg st="5" end="5"/>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9219">
                                            <p:txEl>
                                              <p:pRg st="6" end="6"/>
                                            </p:txEl>
                                          </p:spTgt>
                                        </p:tgtEl>
                                        <p:attrNameLst>
                                          <p:attrName>style.visibility</p:attrName>
                                        </p:attrNameLst>
                                      </p:cBhvr>
                                      <p:to>
                                        <p:strVal val="visible"/>
                                      </p:to>
                                    </p:set>
                                    <p:animEffect transition="in" filter="fade">
                                      <p:cBhvr>
                                        <p:cTn id="30" dur="500"/>
                                        <p:tgtEl>
                                          <p:spTgt spid="9219">
                                            <p:txEl>
                                              <p:pRg st="6" end="6"/>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9219">
                                            <p:txEl>
                                              <p:pRg st="7" end="7"/>
                                            </p:txEl>
                                          </p:spTgt>
                                        </p:tgtEl>
                                        <p:attrNameLst>
                                          <p:attrName>style.visibility</p:attrName>
                                        </p:attrNameLst>
                                      </p:cBhvr>
                                      <p:to>
                                        <p:strVal val="visible"/>
                                      </p:to>
                                    </p:set>
                                    <p:animEffect transition="in" filter="fade">
                                      <p:cBhvr>
                                        <p:cTn id="34"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Anxiety, Depression, and Mirth</a:t>
            </a:r>
          </a:p>
        </p:txBody>
      </p:sp>
      <p:sp>
        <p:nvSpPr>
          <p:cNvPr id="5" name="Text Placeholder 4"/>
          <p:cNvSpPr>
            <a:spLocks noGrp="1"/>
          </p:cNvSpPr>
          <p:nvPr>
            <p:ph type="body" idx="1"/>
          </p:nvPr>
        </p:nvSpPr>
        <p:spPr>
          <a:xfrm>
            <a:off x="762000" y="4324350"/>
            <a:ext cx="7543800" cy="819150"/>
          </a:xfrm>
        </p:spPr>
        <p:txBody>
          <a:bodyPr>
            <a:noAutofit/>
          </a:bodyPr>
          <a:lstStyle/>
          <a:p>
            <a:pPr marL="628650" indent="-628650"/>
            <a:r>
              <a:rPr lang="en-US" sz="1200" b="1" i="1" dirty="0"/>
              <a:t>Verses:</a:t>
            </a:r>
            <a:r>
              <a:rPr lang="en-US" sz="1200" b="1" dirty="0"/>
              <a:t>	12:25; 13:12, 19; 14:10, 13, 30; 15:13, 15, 23, 30; 17:22; 18:14; 25:20, 25; 27:7</a:t>
            </a:r>
            <a:endParaRPr lang="en-US" sz="1200" b="1" i="1" dirty="0"/>
          </a:p>
        </p:txBody>
      </p:sp>
    </p:spTree>
    <p:extLst>
      <p:ext uri="{BB962C8B-B14F-4D97-AF65-F5344CB8AC3E}">
        <p14:creationId xmlns:p14="http://schemas.microsoft.com/office/powerpoint/2010/main" val="2850919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Power of a Positive Attitude</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a:pPr>
            <a:r>
              <a:rPr lang="en-US" sz="2200" dirty="0"/>
              <a:t>How does your attitude, state of mind (or </a:t>
            </a:r>
            <a:r>
              <a:rPr lang="en-US" sz="2200" i="1" dirty="0">
                <a:solidFill>
                  <a:schemeClr val="accent1"/>
                </a:solidFill>
              </a:rPr>
              <a:t>“heart”</a:t>
            </a:r>
            <a:r>
              <a:rPr lang="en-US" sz="2200" dirty="0"/>
              <a:t>) affect the inner and outer man (</a:t>
            </a:r>
            <a:r>
              <a:rPr lang="en-US" sz="2200" b="1" dirty="0">
                <a:solidFill>
                  <a:schemeClr val="accent1"/>
                </a:solidFill>
              </a:rPr>
              <a:t>15:13, 15; 17:22; 18:14; 27:7</a:t>
            </a:r>
            <a:r>
              <a:rPr lang="en-US" sz="2200" dirty="0"/>
              <a:t>)?</a:t>
            </a:r>
          </a:p>
          <a:p>
            <a:pPr marL="0" indent="0">
              <a:spcBef>
                <a:spcPts val="300"/>
              </a:spcBef>
              <a:buNone/>
            </a:pPr>
            <a:r>
              <a:rPr lang="en-US" sz="2200" i="1" dirty="0">
                <a:solidFill>
                  <a:schemeClr val="accent1"/>
                </a:solidFill>
              </a:rPr>
              <a:t>A </a:t>
            </a:r>
            <a:r>
              <a:rPr lang="en-US" sz="2200" b="1" i="1" dirty="0">
                <a:solidFill>
                  <a:schemeClr val="accent1"/>
                </a:solidFill>
              </a:rPr>
              <a:t>merry heart makes a </a:t>
            </a:r>
            <a:r>
              <a:rPr lang="en-US" sz="2200" b="1" i="1" u="sng" dirty="0">
                <a:solidFill>
                  <a:schemeClr val="accent1"/>
                </a:solidFill>
              </a:rPr>
              <a:t>cheerful countenance</a:t>
            </a:r>
            <a:r>
              <a:rPr lang="en-US" sz="2200" i="1" dirty="0">
                <a:solidFill>
                  <a:schemeClr val="accent1"/>
                </a:solidFill>
              </a:rPr>
              <a:t>, But by </a:t>
            </a:r>
            <a:r>
              <a:rPr lang="en-US" sz="2200" b="1" i="1" dirty="0">
                <a:solidFill>
                  <a:schemeClr val="accent1"/>
                </a:solidFill>
              </a:rPr>
              <a:t>sorrow of the heart the </a:t>
            </a:r>
            <a:r>
              <a:rPr lang="en-US" sz="2200" b="1" i="1" u="sng" dirty="0">
                <a:solidFill>
                  <a:schemeClr val="accent1"/>
                </a:solidFill>
              </a:rPr>
              <a:t>spirit is broken</a:t>
            </a:r>
            <a:r>
              <a:rPr lang="en-US" sz="2200" i="1" dirty="0">
                <a:solidFill>
                  <a:schemeClr val="accent1"/>
                </a:solidFill>
              </a:rPr>
              <a:t>. </a:t>
            </a:r>
            <a:r>
              <a:rPr lang="en-US" sz="2200" dirty="0"/>
              <a:t>(</a:t>
            </a:r>
            <a:r>
              <a:rPr lang="en-US" sz="2200" b="1" dirty="0">
                <a:solidFill>
                  <a:schemeClr val="accent1"/>
                </a:solidFill>
              </a:rPr>
              <a:t>15:13</a:t>
            </a:r>
            <a:r>
              <a:rPr lang="en-US" sz="2200" dirty="0"/>
              <a:t>)</a:t>
            </a:r>
          </a:p>
          <a:p>
            <a:pPr>
              <a:spcBef>
                <a:spcPts val="300"/>
              </a:spcBef>
            </a:pPr>
            <a:r>
              <a:rPr lang="en-US" sz="2200" dirty="0">
                <a:solidFill>
                  <a:schemeClr val="tx1">
                    <a:lumMod val="75000"/>
                    <a:lumOff val="25000"/>
                  </a:schemeClr>
                </a:solidFill>
              </a:rPr>
              <a:t>Our attitude, disposition, or spirit is reflected in our face, everyone can see.</a:t>
            </a:r>
            <a:endParaRPr lang="en-US" sz="2200" dirty="0"/>
          </a:p>
          <a:p>
            <a:pPr marL="0" indent="0">
              <a:spcBef>
                <a:spcPts val="300"/>
              </a:spcBef>
              <a:buNone/>
            </a:pPr>
            <a:r>
              <a:rPr lang="en-US" sz="2200" i="1" dirty="0">
                <a:solidFill>
                  <a:schemeClr val="accent1"/>
                </a:solidFill>
              </a:rPr>
              <a:t>A </a:t>
            </a:r>
            <a:r>
              <a:rPr lang="en-US" sz="2200" b="1" i="1" u="sng" dirty="0">
                <a:solidFill>
                  <a:schemeClr val="accent1"/>
                </a:solidFill>
              </a:rPr>
              <a:t>satisfied</a:t>
            </a:r>
            <a:r>
              <a:rPr lang="en-US" sz="2200" b="1" i="1" dirty="0">
                <a:solidFill>
                  <a:schemeClr val="accent1"/>
                </a:solidFill>
              </a:rPr>
              <a:t> soul loathes the honeycomb</a:t>
            </a:r>
            <a:r>
              <a:rPr lang="en-US" sz="2200" i="1" dirty="0">
                <a:solidFill>
                  <a:schemeClr val="accent1"/>
                </a:solidFill>
              </a:rPr>
              <a:t>, But to </a:t>
            </a:r>
            <a:r>
              <a:rPr lang="en-US" sz="2200" b="1" i="1" dirty="0">
                <a:solidFill>
                  <a:schemeClr val="accent1"/>
                </a:solidFill>
              </a:rPr>
              <a:t>a </a:t>
            </a:r>
            <a:r>
              <a:rPr lang="en-US" sz="2200" b="1" i="1" u="sng" dirty="0">
                <a:solidFill>
                  <a:schemeClr val="accent1"/>
                </a:solidFill>
              </a:rPr>
              <a:t>hungry</a:t>
            </a:r>
            <a:r>
              <a:rPr lang="en-US" sz="2200" b="1" i="1" dirty="0">
                <a:solidFill>
                  <a:schemeClr val="accent1"/>
                </a:solidFill>
              </a:rPr>
              <a:t> soul every </a:t>
            </a:r>
            <a:r>
              <a:rPr lang="en-US" sz="2200" b="1" i="1" u="sng" dirty="0">
                <a:solidFill>
                  <a:schemeClr val="accent1"/>
                </a:solidFill>
              </a:rPr>
              <a:t>bitter thing is sweet</a:t>
            </a:r>
            <a:r>
              <a:rPr lang="en-US" sz="2200" i="1" dirty="0">
                <a:solidFill>
                  <a:schemeClr val="accent1"/>
                </a:solidFill>
              </a:rPr>
              <a:t>. </a:t>
            </a:r>
            <a:r>
              <a:rPr lang="en-US" sz="2200" dirty="0"/>
              <a:t>(</a:t>
            </a:r>
            <a:r>
              <a:rPr lang="en-US" sz="2200" b="1" dirty="0">
                <a:solidFill>
                  <a:schemeClr val="accent1"/>
                </a:solidFill>
              </a:rPr>
              <a:t>27:7</a:t>
            </a:r>
            <a:r>
              <a:rPr lang="en-US" sz="2200" dirty="0"/>
              <a:t>)</a:t>
            </a:r>
          </a:p>
          <a:p>
            <a:pPr marL="0" indent="0">
              <a:spcBef>
                <a:spcPts val="300"/>
              </a:spcBef>
              <a:buNone/>
            </a:pPr>
            <a:r>
              <a:rPr lang="en-US" sz="2200" b="1" i="1" u="sng" dirty="0">
                <a:solidFill>
                  <a:schemeClr val="accent1"/>
                </a:solidFill>
              </a:rPr>
              <a:t>All</a:t>
            </a:r>
            <a:r>
              <a:rPr lang="en-US" sz="2200" b="1" i="1" dirty="0">
                <a:solidFill>
                  <a:schemeClr val="accent1"/>
                </a:solidFill>
              </a:rPr>
              <a:t> the days </a:t>
            </a:r>
            <a:r>
              <a:rPr lang="en-US" sz="2200" i="1" dirty="0">
                <a:solidFill>
                  <a:schemeClr val="accent1"/>
                </a:solidFill>
              </a:rPr>
              <a:t>of the </a:t>
            </a:r>
            <a:r>
              <a:rPr lang="en-US" sz="2200" b="1" i="1" dirty="0">
                <a:solidFill>
                  <a:schemeClr val="accent1"/>
                </a:solidFill>
              </a:rPr>
              <a:t>afflicted are evil</a:t>
            </a:r>
            <a:r>
              <a:rPr lang="en-US" sz="2200" i="1" dirty="0">
                <a:solidFill>
                  <a:schemeClr val="accent1"/>
                </a:solidFill>
              </a:rPr>
              <a:t>, But he who is of </a:t>
            </a:r>
            <a:r>
              <a:rPr lang="en-US" sz="2200" b="1" i="1" dirty="0">
                <a:solidFill>
                  <a:schemeClr val="accent1"/>
                </a:solidFill>
              </a:rPr>
              <a:t>a merry heart has a </a:t>
            </a:r>
            <a:r>
              <a:rPr lang="en-US" sz="2200" b="1" i="1" u="sng" dirty="0">
                <a:solidFill>
                  <a:schemeClr val="accent1"/>
                </a:solidFill>
              </a:rPr>
              <a:t>continual feast</a:t>
            </a:r>
            <a:r>
              <a:rPr lang="en-US" sz="2200" i="1" dirty="0">
                <a:solidFill>
                  <a:schemeClr val="accent1"/>
                </a:solidFill>
              </a:rPr>
              <a:t>. </a:t>
            </a:r>
            <a:r>
              <a:rPr lang="en-US" sz="2200" dirty="0"/>
              <a:t>(</a:t>
            </a:r>
            <a:r>
              <a:rPr lang="en-US" sz="2200" b="1" dirty="0">
                <a:solidFill>
                  <a:schemeClr val="accent1"/>
                </a:solidFill>
              </a:rPr>
              <a:t>15:15</a:t>
            </a:r>
            <a:r>
              <a:rPr lang="en-US" sz="2200" dirty="0"/>
              <a:t>)</a:t>
            </a:r>
          </a:p>
          <a:p>
            <a:pPr>
              <a:spcBef>
                <a:spcPts val="300"/>
              </a:spcBef>
            </a:pPr>
            <a:r>
              <a:rPr lang="en-US" altLang="en-US" sz="2200" dirty="0">
                <a:solidFill>
                  <a:schemeClr val="tx1">
                    <a:lumMod val="75000"/>
                    <a:lumOff val="25000"/>
                  </a:schemeClr>
                </a:solidFill>
              </a:rPr>
              <a:t>Our outlook changes how we evaluate everything.  Properly determined, we can learn to find joy – the silver lining – even in </a:t>
            </a:r>
            <a:r>
              <a:rPr lang="en-US" altLang="en-US" sz="2200" i="1" dirty="0">
                <a:solidFill>
                  <a:schemeClr val="accent1"/>
                </a:solidFill>
              </a:rPr>
              <a:t>“bitter”</a:t>
            </a:r>
            <a:r>
              <a:rPr lang="en-US" altLang="en-US" sz="2200" dirty="0">
                <a:solidFill>
                  <a:schemeClr val="tx1">
                    <a:lumMod val="75000"/>
                    <a:lumOff val="25000"/>
                  </a:schemeClr>
                </a:solidFill>
              </a:rPr>
              <a:t> circumstances.</a:t>
            </a:r>
          </a:p>
        </p:txBody>
      </p:sp>
    </p:spTree>
    <p:extLst>
      <p:ext uri="{BB962C8B-B14F-4D97-AF65-F5344CB8AC3E}">
        <p14:creationId xmlns:p14="http://schemas.microsoft.com/office/powerpoint/2010/main" val="2170369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Power of a Positive Attitude</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300"/>
              </a:spcBef>
              <a:buFont typeface="+mj-lt"/>
              <a:buAutoNum type="arabicPeriod"/>
            </a:pPr>
            <a:r>
              <a:rPr lang="en-US" sz="2200" dirty="0"/>
              <a:t>How does your attitude, state of mind (or </a:t>
            </a:r>
            <a:r>
              <a:rPr lang="en-US" sz="2200" i="1" dirty="0">
                <a:solidFill>
                  <a:schemeClr val="accent1"/>
                </a:solidFill>
              </a:rPr>
              <a:t>“heart”</a:t>
            </a:r>
            <a:r>
              <a:rPr lang="en-US" sz="2200" dirty="0"/>
              <a:t>) affect the inner and outer man (</a:t>
            </a:r>
            <a:r>
              <a:rPr lang="en-US" sz="2200" b="1" dirty="0">
                <a:solidFill>
                  <a:schemeClr val="accent1"/>
                </a:solidFill>
              </a:rPr>
              <a:t>15:13, 15; 17:22; 18:14; 27:7</a:t>
            </a:r>
            <a:r>
              <a:rPr lang="en-US" sz="2200" dirty="0"/>
              <a:t>)?</a:t>
            </a:r>
          </a:p>
          <a:p>
            <a:pPr marL="0" indent="0">
              <a:spcBef>
                <a:spcPts val="300"/>
              </a:spcBef>
              <a:buNone/>
            </a:pPr>
            <a:r>
              <a:rPr lang="en-US" sz="2200" i="1" dirty="0">
                <a:solidFill>
                  <a:schemeClr val="accent1"/>
                </a:solidFill>
              </a:rPr>
              <a:t>A </a:t>
            </a:r>
            <a:r>
              <a:rPr lang="en-US" sz="2200" b="1" i="1" dirty="0">
                <a:solidFill>
                  <a:schemeClr val="accent1"/>
                </a:solidFill>
              </a:rPr>
              <a:t>merry heart </a:t>
            </a:r>
            <a:r>
              <a:rPr lang="en-US" sz="2200" b="1" i="1" u="sng" dirty="0">
                <a:solidFill>
                  <a:schemeClr val="accent1"/>
                </a:solidFill>
              </a:rPr>
              <a:t>does good</a:t>
            </a:r>
            <a:r>
              <a:rPr lang="en-US" sz="2200" b="1" i="1" dirty="0">
                <a:solidFill>
                  <a:schemeClr val="accent1"/>
                </a:solidFill>
              </a:rPr>
              <a:t>, like medicine</a:t>
            </a:r>
            <a:r>
              <a:rPr lang="en-US" sz="2200" i="1" dirty="0">
                <a:solidFill>
                  <a:schemeClr val="accent1"/>
                </a:solidFill>
              </a:rPr>
              <a:t>, But a </a:t>
            </a:r>
            <a:r>
              <a:rPr lang="en-US" sz="2200" b="1" i="1" dirty="0">
                <a:solidFill>
                  <a:schemeClr val="accent1"/>
                </a:solidFill>
              </a:rPr>
              <a:t>broken spirit </a:t>
            </a:r>
            <a:r>
              <a:rPr lang="en-US" sz="2200" b="1" i="1" u="sng" dirty="0">
                <a:solidFill>
                  <a:schemeClr val="accent1"/>
                </a:solidFill>
              </a:rPr>
              <a:t>dries the bones</a:t>
            </a:r>
            <a:r>
              <a:rPr lang="en-US" sz="2200" i="1" dirty="0">
                <a:solidFill>
                  <a:schemeClr val="accent1"/>
                </a:solidFill>
              </a:rPr>
              <a:t>. </a:t>
            </a:r>
            <a:r>
              <a:rPr lang="en-US" sz="2200" dirty="0"/>
              <a:t>(</a:t>
            </a:r>
            <a:r>
              <a:rPr lang="en-US" sz="2200" b="1" dirty="0">
                <a:solidFill>
                  <a:schemeClr val="accent1"/>
                </a:solidFill>
              </a:rPr>
              <a:t>17:22</a:t>
            </a:r>
            <a:r>
              <a:rPr lang="en-US" sz="2200" dirty="0"/>
              <a:t>)</a:t>
            </a:r>
          </a:p>
          <a:p>
            <a:pPr marL="0" indent="0">
              <a:spcBef>
                <a:spcPts val="300"/>
              </a:spcBef>
              <a:buNone/>
            </a:pPr>
            <a:r>
              <a:rPr lang="en-US" sz="2200" i="1" dirty="0">
                <a:solidFill>
                  <a:schemeClr val="accent1"/>
                </a:solidFill>
              </a:rPr>
              <a:t>The </a:t>
            </a:r>
            <a:r>
              <a:rPr lang="en-US" sz="2200" b="1" i="1" dirty="0">
                <a:solidFill>
                  <a:schemeClr val="accent1"/>
                </a:solidFill>
              </a:rPr>
              <a:t>spirit of a man will </a:t>
            </a:r>
            <a:r>
              <a:rPr lang="en-US" sz="2200" b="1" i="1" u="sng" dirty="0">
                <a:solidFill>
                  <a:schemeClr val="accent1"/>
                </a:solidFill>
              </a:rPr>
              <a:t>sustain him in</a:t>
            </a:r>
            <a:r>
              <a:rPr lang="en-US" sz="2200" b="1" i="1" dirty="0">
                <a:solidFill>
                  <a:schemeClr val="accent1"/>
                </a:solidFill>
              </a:rPr>
              <a:t> sickness</a:t>
            </a:r>
            <a:r>
              <a:rPr lang="en-US" sz="2200" i="1" dirty="0">
                <a:solidFill>
                  <a:schemeClr val="accent1"/>
                </a:solidFill>
              </a:rPr>
              <a:t>, But who can bear a broken spirit?  </a:t>
            </a:r>
            <a:r>
              <a:rPr lang="en-US" sz="2200" dirty="0"/>
              <a:t>(</a:t>
            </a:r>
            <a:r>
              <a:rPr lang="en-US" sz="2200" b="1" dirty="0">
                <a:solidFill>
                  <a:schemeClr val="accent1"/>
                </a:solidFill>
              </a:rPr>
              <a:t>18:14</a:t>
            </a:r>
            <a:r>
              <a:rPr lang="en-US" sz="2200" dirty="0"/>
              <a:t>)</a:t>
            </a:r>
          </a:p>
          <a:p>
            <a:pPr>
              <a:spcBef>
                <a:spcPts val="300"/>
              </a:spcBef>
            </a:pPr>
            <a:r>
              <a:rPr lang="en-US" altLang="en-US" sz="2200" dirty="0">
                <a:solidFill>
                  <a:schemeClr val="tx1">
                    <a:lumMod val="75000"/>
                    <a:lumOff val="25000"/>
                  </a:schemeClr>
                </a:solidFill>
              </a:rPr>
              <a:t>Positive attitude is no replacement for real medicine.</a:t>
            </a:r>
          </a:p>
          <a:p>
            <a:pPr>
              <a:spcBef>
                <a:spcPts val="300"/>
              </a:spcBef>
            </a:pPr>
            <a:r>
              <a:rPr lang="en-US" altLang="en-US" sz="2200" dirty="0">
                <a:solidFill>
                  <a:schemeClr val="tx1">
                    <a:lumMod val="75000"/>
                    <a:lumOff val="25000"/>
                  </a:schemeClr>
                </a:solidFill>
              </a:rPr>
              <a:t>However, negative, sour attitudes can make us feel terrible, even sick.</a:t>
            </a:r>
          </a:p>
          <a:p>
            <a:pPr>
              <a:spcBef>
                <a:spcPts val="300"/>
              </a:spcBef>
            </a:pPr>
            <a:r>
              <a:rPr lang="en-US" altLang="en-US" sz="2200" dirty="0">
                <a:solidFill>
                  <a:schemeClr val="tx1">
                    <a:lumMod val="75000"/>
                    <a:lumOff val="25000"/>
                  </a:schemeClr>
                </a:solidFill>
              </a:rPr>
              <a:t>Optimistic, positive attitudes can help us power through lesser illnesses </a:t>
            </a:r>
            <a:r>
              <a:rPr lang="en-US" altLang="en-US" sz="2200" dirty="0" err="1">
                <a:solidFill>
                  <a:schemeClr val="tx1">
                    <a:lumMod val="75000"/>
                    <a:lumOff val="25000"/>
                  </a:schemeClr>
                </a:solidFill>
              </a:rPr>
              <a:t>unphased</a:t>
            </a:r>
            <a:r>
              <a:rPr lang="en-US" altLang="en-US" sz="2200" dirty="0">
                <a:solidFill>
                  <a:schemeClr val="tx1">
                    <a:lumMod val="75000"/>
                    <a:lumOff val="25000"/>
                  </a:schemeClr>
                </a:solidFill>
              </a:rPr>
              <a:t> and help us overcome and endure greater illnesses with grace.</a:t>
            </a:r>
          </a:p>
          <a:p>
            <a:pPr>
              <a:spcBef>
                <a:spcPts val="300"/>
              </a:spcBef>
            </a:pPr>
            <a:r>
              <a:rPr lang="en-US" altLang="en-US" sz="2200" dirty="0">
                <a:solidFill>
                  <a:schemeClr val="tx1">
                    <a:lumMod val="75000"/>
                    <a:lumOff val="25000"/>
                  </a:schemeClr>
                </a:solidFill>
              </a:rPr>
              <a:t>Positive attitude must be rooted in spiritual reality – hope, joy, faith, love …</a:t>
            </a:r>
          </a:p>
        </p:txBody>
      </p:sp>
    </p:spTree>
    <p:extLst>
      <p:ext uri="{BB962C8B-B14F-4D97-AF65-F5344CB8AC3E}">
        <p14:creationId xmlns:p14="http://schemas.microsoft.com/office/powerpoint/2010/main" val="2404386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500"/>
                                        <p:tgtEl>
                                          <p:spTgt spid="921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animEffect transition="in" filter="fade">
                                      <p:cBhvr>
                                        <p:cTn id="31"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2:10-22</a:t>
            </a:r>
          </a:p>
        </p:txBody>
      </p:sp>
      <p:sp>
        <p:nvSpPr>
          <p:cNvPr id="5" name="Text Placeholder 4"/>
          <p:cNvSpPr>
            <a:spLocks noGrp="1"/>
          </p:cNvSpPr>
          <p:nvPr>
            <p:ph type="body" idx="1"/>
          </p:nvPr>
        </p:nvSpPr>
        <p:spPr/>
        <p:txBody>
          <a:bodyPr/>
          <a:lstStyle/>
          <a:p>
            <a:r>
              <a:rPr lang="en-US" b="1" i="1" dirty="0"/>
              <a:t>The Preservation of Wisdom</a:t>
            </a:r>
          </a:p>
        </p:txBody>
      </p:sp>
    </p:spTree>
    <p:extLst>
      <p:ext uri="{BB962C8B-B14F-4D97-AF65-F5344CB8AC3E}">
        <p14:creationId xmlns:p14="http://schemas.microsoft.com/office/powerpoint/2010/main" val="2615421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Hope’s Weakness &amp; Power</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2"/>
            </a:pPr>
            <a:r>
              <a:rPr lang="en-US" sz="2200" dirty="0"/>
              <a:t>How does hope and desire relate to our heart and state of mind (</a:t>
            </a:r>
            <a:r>
              <a:rPr lang="en-US" sz="2200" b="1" dirty="0">
                <a:solidFill>
                  <a:schemeClr val="accent1"/>
                </a:solidFill>
              </a:rPr>
              <a:t>13:12, 19; 14:30</a:t>
            </a:r>
            <a:r>
              <a:rPr lang="en-US" sz="2200" dirty="0"/>
              <a:t>)?  Because of this fact, upon what should we set our hopes, and how do we cope with long-term goals in which we hope?</a:t>
            </a:r>
          </a:p>
          <a:p>
            <a:pPr marL="0" lvl="0" indent="0">
              <a:spcBef>
                <a:spcPts val="300"/>
              </a:spcBef>
              <a:buNone/>
            </a:pPr>
            <a:r>
              <a:rPr lang="en-US" sz="2200" i="1" dirty="0">
                <a:solidFill>
                  <a:schemeClr val="accent1"/>
                </a:solidFill>
              </a:rPr>
              <a:t>A </a:t>
            </a:r>
            <a:r>
              <a:rPr lang="en-US" sz="2200" b="1" i="1" dirty="0">
                <a:solidFill>
                  <a:schemeClr val="accent1"/>
                </a:solidFill>
              </a:rPr>
              <a:t>desire </a:t>
            </a:r>
            <a:r>
              <a:rPr lang="en-US" sz="2200" b="1" i="1" u="sng" dirty="0">
                <a:solidFill>
                  <a:schemeClr val="accent1"/>
                </a:solidFill>
              </a:rPr>
              <a:t>accomplished</a:t>
            </a:r>
            <a:r>
              <a:rPr lang="en-US" sz="2200" b="1" i="1" dirty="0">
                <a:solidFill>
                  <a:schemeClr val="accent1"/>
                </a:solidFill>
              </a:rPr>
              <a:t> is sweet to the soul</a:t>
            </a:r>
            <a:r>
              <a:rPr lang="en-US" sz="2200" i="1" dirty="0">
                <a:solidFill>
                  <a:schemeClr val="accent1"/>
                </a:solidFill>
              </a:rPr>
              <a:t>, But it is an abomination to fools to depart from evil. </a:t>
            </a:r>
            <a:r>
              <a:rPr lang="en-US" sz="2200" dirty="0"/>
              <a:t>(</a:t>
            </a:r>
            <a:r>
              <a:rPr lang="en-US" sz="2200" b="1" dirty="0">
                <a:solidFill>
                  <a:schemeClr val="accent1"/>
                </a:solidFill>
              </a:rPr>
              <a:t>13:19</a:t>
            </a:r>
            <a:r>
              <a:rPr lang="en-US" sz="2200" dirty="0"/>
              <a:t>)</a:t>
            </a:r>
          </a:p>
          <a:p>
            <a:pPr>
              <a:spcBef>
                <a:spcPts val="300"/>
              </a:spcBef>
            </a:pPr>
            <a:r>
              <a:rPr lang="en-US" sz="2200" dirty="0">
                <a:solidFill>
                  <a:schemeClr val="tx1">
                    <a:lumMod val="75000"/>
                    <a:lumOff val="25000"/>
                  </a:schemeClr>
                </a:solidFill>
              </a:rPr>
              <a:t>A hope satisfied, a goal accomplished brings great joy, cheers us.</a:t>
            </a:r>
            <a:endParaRPr lang="en-US" sz="2200" dirty="0"/>
          </a:p>
          <a:p>
            <a:pPr marL="0" lvl="0" indent="0">
              <a:spcBef>
                <a:spcPts val="300"/>
              </a:spcBef>
              <a:buNone/>
            </a:pPr>
            <a:r>
              <a:rPr lang="en-US" sz="2200" b="1" i="1" dirty="0">
                <a:solidFill>
                  <a:schemeClr val="accent1"/>
                </a:solidFill>
              </a:rPr>
              <a:t>Hope </a:t>
            </a:r>
            <a:r>
              <a:rPr lang="en-US" sz="2200" b="1" i="1" u="sng" dirty="0">
                <a:solidFill>
                  <a:schemeClr val="accent1"/>
                </a:solidFill>
              </a:rPr>
              <a:t>deferred</a:t>
            </a:r>
            <a:r>
              <a:rPr lang="en-US" sz="2200" b="1" i="1" dirty="0">
                <a:solidFill>
                  <a:schemeClr val="accent1"/>
                </a:solidFill>
              </a:rPr>
              <a:t> makes the heart sick</a:t>
            </a:r>
            <a:r>
              <a:rPr lang="en-US" sz="2200" i="1" dirty="0">
                <a:solidFill>
                  <a:schemeClr val="accent1"/>
                </a:solidFill>
              </a:rPr>
              <a:t>, But when the </a:t>
            </a:r>
            <a:r>
              <a:rPr lang="en-US" sz="2200" b="1" i="1" dirty="0">
                <a:solidFill>
                  <a:schemeClr val="accent1"/>
                </a:solidFill>
              </a:rPr>
              <a:t>desire comes, it is a tree of life</a:t>
            </a:r>
            <a:r>
              <a:rPr lang="en-US" sz="2200" i="1" dirty="0">
                <a:solidFill>
                  <a:schemeClr val="accent1"/>
                </a:solidFill>
              </a:rPr>
              <a:t>. </a:t>
            </a:r>
            <a:r>
              <a:rPr lang="en-US" sz="2200" dirty="0"/>
              <a:t>(</a:t>
            </a:r>
            <a:r>
              <a:rPr lang="en-US" sz="2200" b="1" dirty="0">
                <a:solidFill>
                  <a:schemeClr val="accent1"/>
                </a:solidFill>
              </a:rPr>
              <a:t>13:12</a:t>
            </a:r>
            <a:r>
              <a:rPr lang="en-US" sz="2200" dirty="0"/>
              <a:t>)</a:t>
            </a:r>
          </a:p>
          <a:p>
            <a:pPr>
              <a:spcBef>
                <a:spcPts val="300"/>
              </a:spcBef>
            </a:pPr>
            <a:r>
              <a:rPr lang="en-US" altLang="en-US" sz="2200" dirty="0">
                <a:solidFill>
                  <a:schemeClr val="tx1">
                    <a:lumMod val="75000"/>
                    <a:lumOff val="25000"/>
                  </a:schemeClr>
                </a:solidFill>
              </a:rPr>
              <a:t>Discouragement naturally arises when hope is a long way off, like heaven.</a:t>
            </a:r>
          </a:p>
          <a:p>
            <a:pPr>
              <a:spcBef>
                <a:spcPts val="300"/>
              </a:spcBef>
            </a:pPr>
            <a:r>
              <a:rPr lang="en-US" altLang="en-US" sz="2200" dirty="0">
                <a:solidFill>
                  <a:schemeClr val="tx1">
                    <a:lumMod val="75000"/>
                    <a:lumOff val="25000"/>
                  </a:schemeClr>
                </a:solidFill>
              </a:rPr>
              <a:t>How do we deal with hope that is realized only after death?</a:t>
            </a:r>
          </a:p>
        </p:txBody>
      </p:sp>
    </p:spTree>
    <p:extLst>
      <p:ext uri="{BB962C8B-B14F-4D97-AF65-F5344CB8AC3E}">
        <p14:creationId xmlns:p14="http://schemas.microsoft.com/office/powerpoint/2010/main" val="16069552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Hope’s Weakness &amp; Power</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2"/>
            </a:pPr>
            <a:r>
              <a:rPr lang="en-US" sz="2200" dirty="0"/>
              <a:t>How does hope and desire relate to our heart and state of mind (</a:t>
            </a:r>
            <a:r>
              <a:rPr lang="en-US" sz="2200" b="1" dirty="0">
                <a:solidFill>
                  <a:schemeClr val="accent1"/>
                </a:solidFill>
              </a:rPr>
              <a:t>13:12, 19; 14:30</a:t>
            </a:r>
            <a:r>
              <a:rPr lang="en-US" sz="2200" dirty="0"/>
              <a:t>)?  Because of this fact, upon what should we set our hopes, and how do we cope with long-term goals in which we hope?</a:t>
            </a:r>
          </a:p>
          <a:p>
            <a:pPr>
              <a:spcBef>
                <a:spcPts val="300"/>
              </a:spcBef>
            </a:pPr>
            <a:r>
              <a:rPr lang="en-US" altLang="en-US" sz="2200" dirty="0">
                <a:solidFill>
                  <a:schemeClr val="tx1">
                    <a:lumMod val="75000"/>
                    <a:lumOff val="25000"/>
                  </a:schemeClr>
                </a:solidFill>
              </a:rPr>
              <a:t>Long term hope is Biblically sustained through continually repeating: …</a:t>
            </a:r>
          </a:p>
          <a:p>
            <a:pPr lvl="1">
              <a:spcBef>
                <a:spcPts val="300"/>
              </a:spcBef>
            </a:pPr>
            <a:r>
              <a:rPr lang="en-US" altLang="en-US" sz="2000" dirty="0">
                <a:solidFill>
                  <a:schemeClr val="tx1">
                    <a:lumMod val="75000"/>
                    <a:lumOff val="25000"/>
                  </a:schemeClr>
                </a:solidFill>
              </a:rPr>
              <a:t>Bible study and drawing encouragement from it (</a:t>
            </a:r>
            <a:r>
              <a:rPr lang="en-US" altLang="en-US" sz="2000" b="1" dirty="0">
                <a:solidFill>
                  <a:schemeClr val="accent1"/>
                </a:solidFill>
              </a:rPr>
              <a:t>Rom. 15:4; 2 Tim. 3:16-17</a:t>
            </a:r>
            <a:r>
              <a:rPr lang="en-US" altLang="en-US" sz="2000" dirty="0">
                <a:solidFill>
                  <a:schemeClr val="tx1">
                    <a:lumMod val="75000"/>
                    <a:lumOff val="25000"/>
                  </a:schemeClr>
                </a:solidFill>
              </a:rPr>
              <a:t>).</a:t>
            </a:r>
          </a:p>
          <a:p>
            <a:pPr lvl="1">
              <a:spcBef>
                <a:spcPts val="300"/>
              </a:spcBef>
            </a:pPr>
            <a:r>
              <a:rPr lang="en-US" altLang="en-US" sz="2000" dirty="0">
                <a:solidFill>
                  <a:schemeClr val="tx1">
                    <a:lumMod val="75000"/>
                    <a:lumOff val="25000"/>
                  </a:schemeClr>
                </a:solidFill>
              </a:rPr>
              <a:t>Prayer (</a:t>
            </a:r>
            <a:r>
              <a:rPr lang="en-US" altLang="en-US" sz="2000" b="1" dirty="0">
                <a:solidFill>
                  <a:schemeClr val="accent1"/>
                </a:solidFill>
              </a:rPr>
              <a:t>Philippians 4:4-8; 1 Peter 5:5-7</a:t>
            </a:r>
            <a:r>
              <a:rPr lang="en-US" altLang="en-US" sz="2000" dirty="0">
                <a:solidFill>
                  <a:schemeClr val="tx1">
                    <a:lumMod val="75000"/>
                    <a:lumOff val="25000"/>
                  </a:schemeClr>
                </a:solidFill>
              </a:rPr>
              <a:t>).</a:t>
            </a:r>
          </a:p>
          <a:p>
            <a:pPr lvl="1">
              <a:spcBef>
                <a:spcPts val="300"/>
              </a:spcBef>
            </a:pPr>
            <a:r>
              <a:rPr lang="en-US" altLang="en-US" sz="2000" dirty="0">
                <a:solidFill>
                  <a:schemeClr val="tx1">
                    <a:lumMod val="75000"/>
                    <a:lumOff val="25000"/>
                  </a:schemeClr>
                </a:solidFill>
              </a:rPr>
              <a:t>Worship and staying busy in spiritual work (</a:t>
            </a:r>
            <a:r>
              <a:rPr lang="en-US" altLang="en-US" sz="2000" b="1" dirty="0">
                <a:solidFill>
                  <a:schemeClr val="accent1"/>
                </a:solidFill>
              </a:rPr>
              <a:t>1 Kings 19</a:t>
            </a:r>
            <a:r>
              <a:rPr lang="en-US" altLang="en-US" sz="2000" dirty="0">
                <a:solidFill>
                  <a:schemeClr val="tx1">
                    <a:lumMod val="75000"/>
                    <a:lumOff val="25000"/>
                  </a:schemeClr>
                </a:solidFill>
              </a:rPr>
              <a:t>).</a:t>
            </a:r>
          </a:p>
          <a:p>
            <a:pPr lvl="1">
              <a:spcBef>
                <a:spcPts val="300"/>
              </a:spcBef>
            </a:pPr>
            <a:r>
              <a:rPr lang="en-US" altLang="en-US" sz="2000" dirty="0">
                <a:solidFill>
                  <a:schemeClr val="tx1">
                    <a:lumMod val="75000"/>
                    <a:lumOff val="25000"/>
                  </a:schemeClr>
                </a:solidFill>
              </a:rPr>
              <a:t>Worship and drawing encouragement from fellow saints (</a:t>
            </a:r>
            <a:r>
              <a:rPr lang="en-US" altLang="en-US" sz="2000" b="1" dirty="0">
                <a:solidFill>
                  <a:schemeClr val="accent1"/>
                </a:solidFill>
              </a:rPr>
              <a:t>Hebrews 10:24-25</a:t>
            </a:r>
            <a:r>
              <a:rPr lang="en-US" altLang="en-US" sz="2000" dirty="0">
                <a:solidFill>
                  <a:schemeClr val="tx1">
                    <a:lumMod val="75000"/>
                    <a:lumOff val="25000"/>
                  </a:schemeClr>
                </a:solidFill>
              </a:rPr>
              <a:t>).</a:t>
            </a:r>
          </a:p>
          <a:p>
            <a:pPr lvl="1">
              <a:spcBef>
                <a:spcPts val="300"/>
              </a:spcBef>
            </a:pPr>
            <a:r>
              <a:rPr lang="en-US" altLang="en-US" sz="2000" dirty="0">
                <a:solidFill>
                  <a:schemeClr val="tx1">
                    <a:lumMod val="75000"/>
                    <a:lumOff val="25000"/>
                  </a:schemeClr>
                </a:solidFill>
              </a:rPr>
              <a:t>Taking joy in victories along the way (</a:t>
            </a:r>
            <a:r>
              <a:rPr lang="en-US" altLang="en-US" sz="2000" b="1" dirty="0">
                <a:solidFill>
                  <a:schemeClr val="accent1"/>
                </a:solidFill>
              </a:rPr>
              <a:t>3 John 4; Philippians 4:4</a:t>
            </a:r>
            <a:r>
              <a:rPr lang="en-US" altLang="en-US" sz="2000" dirty="0">
                <a:solidFill>
                  <a:schemeClr val="tx1">
                    <a:lumMod val="75000"/>
                    <a:lumOff val="25000"/>
                  </a:schemeClr>
                </a:solidFill>
              </a:rPr>
              <a:t>).</a:t>
            </a:r>
            <a:endParaRPr lang="en-US" sz="2000" dirty="0"/>
          </a:p>
          <a:p>
            <a:pPr marL="0" lvl="0" indent="0">
              <a:spcBef>
                <a:spcPts val="300"/>
              </a:spcBef>
              <a:buNone/>
            </a:pPr>
            <a:r>
              <a:rPr lang="en-US" sz="2200" i="1" dirty="0">
                <a:solidFill>
                  <a:schemeClr val="accent1"/>
                </a:solidFill>
              </a:rPr>
              <a:t>A </a:t>
            </a:r>
            <a:r>
              <a:rPr lang="en-US" sz="2200" b="1" i="1" dirty="0">
                <a:solidFill>
                  <a:schemeClr val="accent1"/>
                </a:solidFill>
              </a:rPr>
              <a:t>sound heart is </a:t>
            </a:r>
            <a:r>
              <a:rPr lang="en-US" sz="2200" b="1" i="1" u="sng" dirty="0">
                <a:solidFill>
                  <a:schemeClr val="accent1"/>
                </a:solidFill>
              </a:rPr>
              <a:t>life</a:t>
            </a:r>
            <a:r>
              <a:rPr lang="en-US" sz="2200" b="1" i="1" dirty="0">
                <a:solidFill>
                  <a:schemeClr val="accent1"/>
                </a:solidFill>
              </a:rPr>
              <a:t> to the body</a:t>
            </a:r>
            <a:r>
              <a:rPr lang="en-US" sz="2200" i="1" dirty="0">
                <a:solidFill>
                  <a:schemeClr val="accent1"/>
                </a:solidFill>
              </a:rPr>
              <a:t>, But </a:t>
            </a:r>
            <a:r>
              <a:rPr lang="en-US" sz="2200" b="1" i="1" dirty="0">
                <a:solidFill>
                  <a:schemeClr val="accent1"/>
                </a:solidFill>
              </a:rPr>
              <a:t>envy is </a:t>
            </a:r>
            <a:r>
              <a:rPr lang="en-US" sz="2200" b="1" i="1" u="sng" dirty="0">
                <a:solidFill>
                  <a:schemeClr val="accent1"/>
                </a:solidFill>
              </a:rPr>
              <a:t>rottenness to the bones</a:t>
            </a:r>
            <a:r>
              <a:rPr lang="en-US" sz="2200" i="1" dirty="0">
                <a:solidFill>
                  <a:schemeClr val="accent1"/>
                </a:solidFill>
              </a:rPr>
              <a:t>. </a:t>
            </a:r>
            <a:r>
              <a:rPr lang="en-US" sz="2200" dirty="0"/>
              <a:t>(</a:t>
            </a:r>
            <a:r>
              <a:rPr lang="en-US" sz="2200" b="1" dirty="0">
                <a:solidFill>
                  <a:schemeClr val="accent1"/>
                </a:solidFill>
              </a:rPr>
              <a:t>14:30</a:t>
            </a:r>
            <a:r>
              <a:rPr lang="en-US" sz="2200" dirty="0"/>
              <a:t>)</a:t>
            </a:r>
          </a:p>
          <a:p>
            <a:pPr>
              <a:spcBef>
                <a:spcPts val="300"/>
              </a:spcBef>
            </a:pPr>
            <a:r>
              <a:rPr lang="en-US" altLang="en-US" sz="2200" dirty="0">
                <a:solidFill>
                  <a:schemeClr val="tx1">
                    <a:lumMod val="75000"/>
                    <a:lumOff val="25000"/>
                  </a:schemeClr>
                </a:solidFill>
              </a:rPr>
              <a:t>Conversely, envy is never happy, because always looking for what’s next.</a:t>
            </a:r>
          </a:p>
        </p:txBody>
      </p:sp>
    </p:spTree>
    <p:extLst>
      <p:ext uri="{BB962C8B-B14F-4D97-AF65-F5344CB8AC3E}">
        <p14:creationId xmlns:p14="http://schemas.microsoft.com/office/powerpoint/2010/main" val="3646526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6" end="6"/>
                                            </p:txEl>
                                          </p:spTgt>
                                        </p:tgtEl>
                                        <p:attrNameLst>
                                          <p:attrName>style.visibility</p:attrName>
                                        </p:attrNameLst>
                                      </p:cBhvr>
                                      <p:to>
                                        <p:strVal val="visible"/>
                                      </p:to>
                                    </p:set>
                                    <p:animEffect transition="in" filter="fade">
                                      <p:cBhvr>
                                        <p:cTn id="32" dur="500"/>
                                        <p:tgtEl>
                                          <p:spTgt spid="92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7" end="7"/>
                                            </p:txEl>
                                          </p:spTgt>
                                        </p:tgtEl>
                                        <p:attrNameLst>
                                          <p:attrName>style.visibility</p:attrName>
                                        </p:attrNameLst>
                                      </p:cBhvr>
                                      <p:to>
                                        <p:strVal val="visible"/>
                                      </p:to>
                                    </p:set>
                                    <p:animEffect transition="in" filter="fade">
                                      <p:cBhvr>
                                        <p:cTn id="37" dur="500"/>
                                        <p:tgtEl>
                                          <p:spTgt spid="921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19">
                                            <p:txEl>
                                              <p:pRg st="8" end="8"/>
                                            </p:txEl>
                                          </p:spTgt>
                                        </p:tgtEl>
                                        <p:attrNameLst>
                                          <p:attrName>style.visibility</p:attrName>
                                        </p:attrNameLst>
                                      </p:cBhvr>
                                      <p:to>
                                        <p:strVal val="visible"/>
                                      </p:to>
                                    </p:set>
                                    <p:animEffect transition="in" filter="fade">
                                      <p:cBhvr>
                                        <p:cTn id="42" dur="500"/>
                                        <p:tgtEl>
                                          <p:spTgt spid="9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Cause &amp; Cure of Depression</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3"/>
            </a:pPr>
            <a:r>
              <a:rPr lang="en-US" sz="2200" dirty="0"/>
              <a:t>What is the cause and remedy for depression (</a:t>
            </a:r>
            <a:r>
              <a:rPr lang="en-US" sz="2200" b="1" dirty="0">
                <a:solidFill>
                  <a:schemeClr val="accent1"/>
                </a:solidFill>
              </a:rPr>
              <a:t>12:25; 15:23, 30; 25:25</a:t>
            </a:r>
            <a:r>
              <a:rPr lang="en-US" sz="2200" dirty="0"/>
              <a:t>)?</a:t>
            </a:r>
          </a:p>
          <a:p>
            <a:pPr marL="0" lvl="0" indent="0">
              <a:spcBef>
                <a:spcPts val="300"/>
              </a:spcBef>
              <a:buNone/>
            </a:pPr>
            <a:r>
              <a:rPr lang="en-US" sz="2200" b="1" i="1" dirty="0">
                <a:solidFill>
                  <a:schemeClr val="accent1"/>
                </a:solidFill>
              </a:rPr>
              <a:t>Anxiety in the heart of man </a:t>
            </a:r>
            <a:r>
              <a:rPr lang="en-US" sz="2200" b="1" i="1" u="sng" dirty="0">
                <a:solidFill>
                  <a:schemeClr val="accent1"/>
                </a:solidFill>
              </a:rPr>
              <a:t>causes depression</a:t>
            </a:r>
            <a:r>
              <a:rPr lang="en-US" sz="2200" i="1" dirty="0">
                <a:solidFill>
                  <a:schemeClr val="accent1"/>
                </a:solidFill>
              </a:rPr>
              <a:t>, But a </a:t>
            </a:r>
            <a:r>
              <a:rPr lang="en-US" sz="2200" b="1" i="1" dirty="0">
                <a:solidFill>
                  <a:schemeClr val="accent1"/>
                </a:solidFill>
              </a:rPr>
              <a:t>good word </a:t>
            </a:r>
            <a:r>
              <a:rPr lang="en-US" sz="2200" b="1" i="1" u="sng" dirty="0">
                <a:solidFill>
                  <a:schemeClr val="accent1"/>
                </a:solidFill>
              </a:rPr>
              <a:t>makes it glad</a:t>
            </a:r>
            <a:r>
              <a:rPr lang="en-US" sz="2200" i="1" dirty="0">
                <a:solidFill>
                  <a:schemeClr val="accent1"/>
                </a:solidFill>
              </a:rPr>
              <a:t>. </a:t>
            </a:r>
            <a:r>
              <a:rPr lang="en-US" sz="2200" dirty="0"/>
              <a:t>(</a:t>
            </a:r>
            <a:r>
              <a:rPr lang="en-US" sz="2200" b="1" dirty="0">
                <a:solidFill>
                  <a:schemeClr val="accent1"/>
                </a:solidFill>
              </a:rPr>
              <a:t>12:25</a:t>
            </a:r>
            <a:r>
              <a:rPr lang="en-US" sz="2200" dirty="0"/>
              <a:t>)</a:t>
            </a:r>
          </a:p>
          <a:p>
            <a:pPr>
              <a:spcBef>
                <a:spcPts val="300"/>
              </a:spcBef>
            </a:pPr>
            <a:r>
              <a:rPr lang="en-US" altLang="en-US" sz="2200" dirty="0">
                <a:solidFill>
                  <a:schemeClr val="tx1">
                    <a:lumMod val="75000"/>
                    <a:lumOff val="25000"/>
                  </a:schemeClr>
                </a:solidFill>
              </a:rPr>
              <a:t>Worry, concern and anxiety – especially when unchecked, running away</a:t>
            </a:r>
          </a:p>
          <a:p>
            <a:pPr>
              <a:spcBef>
                <a:spcPts val="300"/>
              </a:spcBef>
            </a:pPr>
            <a:r>
              <a:rPr lang="en-US" sz="2200" dirty="0">
                <a:solidFill>
                  <a:schemeClr val="tx1">
                    <a:lumMod val="75000"/>
                    <a:lumOff val="25000"/>
                  </a:schemeClr>
                </a:solidFill>
              </a:rPr>
              <a:t>Relief of that worry and anxiety is key to cure.</a:t>
            </a:r>
            <a:endParaRPr lang="en-US" sz="2200" dirty="0"/>
          </a:p>
          <a:p>
            <a:pPr marL="0" indent="0">
              <a:spcBef>
                <a:spcPts val="300"/>
              </a:spcBef>
              <a:buNone/>
            </a:pPr>
            <a:r>
              <a:rPr lang="en-US" sz="2200" i="1" dirty="0">
                <a:solidFill>
                  <a:schemeClr val="accent1"/>
                </a:solidFill>
              </a:rPr>
              <a:t>The light of the eyes </a:t>
            </a:r>
            <a:r>
              <a:rPr lang="en-US" sz="2200" b="1" i="1" dirty="0">
                <a:solidFill>
                  <a:schemeClr val="accent1"/>
                </a:solidFill>
              </a:rPr>
              <a:t>rejoices the heart</a:t>
            </a:r>
            <a:r>
              <a:rPr lang="en-US" sz="2200" i="1" dirty="0">
                <a:solidFill>
                  <a:schemeClr val="accent1"/>
                </a:solidFill>
              </a:rPr>
              <a:t>, And a </a:t>
            </a:r>
            <a:r>
              <a:rPr lang="en-US" sz="2200" b="1" i="1" dirty="0">
                <a:solidFill>
                  <a:schemeClr val="accent1"/>
                </a:solidFill>
              </a:rPr>
              <a:t>good report </a:t>
            </a:r>
            <a:r>
              <a:rPr lang="en-US" sz="2200" b="1" i="1" u="sng" dirty="0">
                <a:solidFill>
                  <a:schemeClr val="accent1"/>
                </a:solidFill>
              </a:rPr>
              <a:t>makes the bones healthy</a:t>
            </a:r>
            <a:r>
              <a:rPr lang="en-US" sz="2200" i="1" dirty="0">
                <a:solidFill>
                  <a:schemeClr val="accent1"/>
                </a:solidFill>
              </a:rPr>
              <a:t>. </a:t>
            </a:r>
            <a:r>
              <a:rPr lang="en-US" sz="2200" dirty="0"/>
              <a:t>(</a:t>
            </a:r>
            <a:r>
              <a:rPr lang="en-US" sz="2200" b="1" dirty="0">
                <a:solidFill>
                  <a:schemeClr val="accent1"/>
                </a:solidFill>
              </a:rPr>
              <a:t>15:30</a:t>
            </a:r>
            <a:r>
              <a:rPr lang="en-US" sz="2200" dirty="0"/>
              <a:t>)</a:t>
            </a:r>
          </a:p>
          <a:p>
            <a:pPr marL="0" indent="0">
              <a:spcBef>
                <a:spcPts val="300"/>
              </a:spcBef>
              <a:buNone/>
            </a:pPr>
            <a:r>
              <a:rPr lang="en-US" sz="2200" i="1" dirty="0">
                <a:solidFill>
                  <a:schemeClr val="accent1"/>
                </a:solidFill>
              </a:rPr>
              <a:t>As cold water to a weary soul, </a:t>
            </a:r>
            <a:r>
              <a:rPr lang="en-US" sz="2200" b="1" i="1" dirty="0">
                <a:solidFill>
                  <a:schemeClr val="accent1"/>
                </a:solidFill>
              </a:rPr>
              <a:t>So is </a:t>
            </a:r>
            <a:r>
              <a:rPr lang="en-US" sz="2200" b="1" i="1" u="sng" dirty="0">
                <a:solidFill>
                  <a:schemeClr val="accent1"/>
                </a:solidFill>
              </a:rPr>
              <a:t>good news</a:t>
            </a:r>
            <a:r>
              <a:rPr lang="en-US" sz="2200" b="1" i="1" dirty="0">
                <a:solidFill>
                  <a:schemeClr val="accent1"/>
                </a:solidFill>
              </a:rPr>
              <a:t> from a far country</a:t>
            </a:r>
            <a:r>
              <a:rPr lang="en-US" sz="2200" i="1" dirty="0">
                <a:solidFill>
                  <a:schemeClr val="accent1"/>
                </a:solidFill>
              </a:rPr>
              <a:t>. </a:t>
            </a:r>
            <a:r>
              <a:rPr lang="en-US" sz="2200" dirty="0"/>
              <a:t>(</a:t>
            </a:r>
            <a:r>
              <a:rPr lang="en-US" sz="2200" b="1" dirty="0">
                <a:solidFill>
                  <a:schemeClr val="accent1"/>
                </a:solidFill>
              </a:rPr>
              <a:t>25:25</a:t>
            </a:r>
            <a:r>
              <a:rPr lang="en-US" sz="2200" dirty="0"/>
              <a:t>)</a:t>
            </a:r>
          </a:p>
          <a:p>
            <a:pPr marL="0" indent="0">
              <a:spcBef>
                <a:spcPts val="300"/>
              </a:spcBef>
              <a:buNone/>
            </a:pPr>
            <a:r>
              <a:rPr lang="en-US" sz="2200" i="1" dirty="0">
                <a:solidFill>
                  <a:schemeClr val="accent1"/>
                </a:solidFill>
              </a:rPr>
              <a:t>A man has </a:t>
            </a:r>
            <a:r>
              <a:rPr lang="en-US" sz="2200" b="1" i="1" dirty="0">
                <a:solidFill>
                  <a:schemeClr val="accent1"/>
                </a:solidFill>
              </a:rPr>
              <a:t>joy </a:t>
            </a:r>
            <a:r>
              <a:rPr lang="en-US" sz="2200" b="1" i="1" u="sng" dirty="0">
                <a:solidFill>
                  <a:schemeClr val="accent1"/>
                </a:solidFill>
              </a:rPr>
              <a:t>by the answer of his mouth</a:t>
            </a:r>
            <a:r>
              <a:rPr lang="en-US" sz="2200" i="1" dirty="0">
                <a:solidFill>
                  <a:schemeClr val="accent1"/>
                </a:solidFill>
              </a:rPr>
              <a:t>, And a </a:t>
            </a:r>
            <a:r>
              <a:rPr lang="en-US" sz="2200" b="1" i="1" dirty="0">
                <a:solidFill>
                  <a:schemeClr val="accent1"/>
                </a:solidFill>
              </a:rPr>
              <a:t>word </a:t>
            </a:r>
            <a:r>
              <a:rPr lang="en-US" sz="2200" b="1" i="1" u="sng" dirty="0">
                <a:solidFill>
                  <a:schemeClr val="accent1"/>
                </a:solidFill>
              </a:rPr>
              <a:t>spoken in due season</a:t>
            </a:r>
            <a:r>
              <a:rPr lang="en-US" sz="2200" i="1" dirty="0">
                <a:solidFill>
                  <a:schemeClr val="accent1"/>
                </a:solidFill>
              </a:rPr>
              <a:t>, </a:t>
            </a:r>
            <a:r>
              <a:rPr lang="en-US" sz="2200" b="1" i="1" dirty="0">
                <a:solidFill>
                  <a:schemeClr val="accent1"/>
                </a:solidFill>
              </a:rPr>
              <a:t>how good it is</a:t>
            </a:r>
            <a:r>
              <a:rPr lang="en-US" sz="2200" i="1" dirty="0">
                <a:solidFill>
                  <a:schemeClr val="accent1"/>
                </a:solidFill>
              </a:rPr>
              <a:t>!  </a:t>
            </a:r>
            <a:r>
              <a:rPr lang="en-US" sz="2200" dirty="0"/>
              <a:t>(</a:t>
            </a:r>
            <a:r>
              <a:rPr lang="en-US" sz="2200" b="1" dirty="0">
                <a:solidFill>
                  <a:schemeClr val="accent1"/>
                </a:solidFill>
              </a:rPr>
              <a:t>15:23</a:t>
            </a:r>
            <a:r>
              <a:rPr lang="en-US" sz="2200" dirty="0">
                <a:solidFill>
                  <a:schemeClr val="tx1">
                    <a:lumMod val="75000"/>
                    <a:lumOff val="25000"/>
                  </a:schemeClr>
                </a:solidFill>
              </a:rPr>
              <a:t>; also, </a:t>
            </a:r>
            <a:r>
              <a:rPr lang="en-US" sz="2200" b="1" dirty="0">
                <a:solidFill>
                  <a:schemeClr val="accent1"/>
                </a:solidFill>
              </a:rPr>
              <a:t>1 Peter 3:9-16</a:t>
            </a:r>
            <a:r>
              <a:rPr lang="en-US" sz="2200" dirty="0"/>
              <a:t>)</a:t>
            </a:r>
          </a:p>
          <a:p>
            <a:pPr>
              <a:spcBef>
                <a:spcPts val="300"/>
              </a:spcBef>
            </a:pPr>
            <a:r>
              <a:rPr lang="en-US" altLang="en-US" sz="2200" dirty="0">
                <a:solidFill>
                  <a:schemeClr val="tx1">
                    <a:lumMod val="75000"/>
                    <a:lumOff val="25000"/>
                  </a:schemeClr>
                </a:solidFill>
              </a:rPr>
              <a:t>Learning, hearing – even delivering – good news alleviates that worry.</a:t>
            </a:r>
          </a:p>
        </p:txBody>
      </p:sp>
    </p:spTree>
    <p:extLst>
      <p:ext uri="{BB962C8B-B14F-4D97-AF65-F5344CB8AC3E}">
        <p14:creationId xmlns:p14="http://schemas.microsoft.com/office/powerpoint/2010/main" val="3770056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fade">
                                      <p:cBhvr>
                                        <p:cTn id="42"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Cause &amp; Cure of Depression</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3"/>
            </a:pPr>
            <a:r>
              <a:rPr lang="en-US" sz="2200" dirty="0"/>
              <a:t>What is the cause and remedy for depression (</a:t>
            </a:r>
            <a:r>
              <a:rPr lang="en-US" sz="2200" b="1" dirty="0">
                <a:solidFill>
                  <a:schemeClr val="accent1"/>
                </a:solidFill>
              </a:rPr>
              <a:t>12:25; 15:23, 30; 25:25</a:t>
            </a:r>
            <a:r>
              <a:rPr lang="en-US" sz="2200" dirty="0"/>
              <a:t>)?</a:t>
            </a:r>
          </a:p>
          <a:p>
            <a:pPr marL="0" lvl="0" indent="0">
              <a:spcBef>
                <a:spcPts val="300"/>
              </a:spcBef>
              <a:buNone/>
            </a:pPr>
            <a:r>
              <a:rPr lang="en-US" sz="2200" b="1" i="1" dirty="0">
                <a:solidFill>
                  <a:schemeClr val="accent1"/>
                </a:solidFill>
              </a:rPr>
              <a:t>Anxiety in the heart of man </a:t>
            </a:r>
            <a:r>
              <a:rPr lang="en-US" sz="2200" b="1" i="1" u="sng" dirty="0">
                <a:solidFill>
                  <a:schemeClr val="accent1"/>
                </a:solidFill>
              </a:rPr>
              <a:t>causes depression</a:t>
            </a:r>
            <a:r>
              <a:rPr lang="en-US" sz="2200" i="1" dirty="0">
                <a:solidFill>
                  <a:schemeClr val="accent1"/>
                </a:solidFill>
              </a:rPr>
              <a:t>, But a </a:t>
            </a:r>
            <a:r>
              <a:rPr lang="en-US" sz="2200" b="1" i="1" dirty="0">
                <a:solidFill>
                  <a:schemeClr val="accent1"/>
                </a:solidFill>
              </a:rPr>
              <a:t>good word </a:t>
            </a:r>
            <a:r>
              <a:rPr lang="en-US" sz="2200" b="1" i="1" u="sng" dirty="0">
                <a:solidFill>
                  <a:schemeClr val="accent1"/>
                </a:solidFill>
              </a:rPr>
              <a:t>makes it glad</a:t>
            </a:r>
            <a:r>
              <a:rPr lang="en-US" sz="2200" i="1" dirty="0">
                <a:solidFill>
                  <a:schemeClr val="accent1"/>
                </a:solidFill>
              </a:rPr>
              <a:t>. </a:t>
            </a:r>
            <a:r>
              <a:rPr lang="en-US" sz="2200" dirty="0"/>
              <a:t>(</a:t>
            </a:r>
            <a:r>
              <a:rPr lang="en-US" sz="2200" b="1" dirty="0">
                <a:solidFill>
                  <a:schemeClr val="accent1"/>
                </a:solidFill>
              </a:rPr>
              <a:t>12:25</a:t>
            </a:r>
            <a:r>
              <a:rPr lang="en-US" sz="2200" dirty="0"/>
              <a:t>)</a:t>
            </a:r>
          </a:p>
          <a:p>
            <a:pPr>
              <a:spcBef>
                <a:spcPts val="300"/>
              </a:spcBef>
            </a:pPr>
            <a:r>
              <a:rPr lang="en-US" altLang="en-US" sz="2200" dirty="0">
                <a:solidFill>
                  <a:schemeClr val="tx1">
                    <a:lumMod val="75000"/>
                    <a:lumOff val="25000"/>
                  </a:schemeClr>
                </a:solidFill>
              </a:rPr>
              <a:t>Worry, concern and anxiety – especially when runaway, unchecked.</a:t>
            </a:r>
          </a:p>
          <a:p>
            <a:pPr>
              <a:spcBef>
                <a:spcPts val="300"/>
              </a:spcBef>
            </a:pPr>
            <a:r>
              <a:rPr lang="en-US" sz="2200" dirty="0">
                <a:solidFill>
                  <a:schemeClr val="tx1">
                    <a:lumMod val="75000"/>
                    <a:lumOff val="25000"/>
                  </a:schemeClr>
                </a:solidFill>
              </a:rPr>
              <a:t>Relief of that worry and anxiety is key to cure.</a:t>
            </a:r>
          </a:p>
          <a:p>
            <a:pPr>
              <a:spcBef>
                <a:spcPts val="300"/>
              </a:spcBef>
            </a:pPr>
            <a:r>
              <a:rPr lang="en-US" sz="2200" dirty="0">
                <a:solidFill>
                  <a:schemeClr val="tx1">
                    <a:lumMod val="75000"/>
                    <a:lumOff val="25000"/>
                  </a:schemeClr>
                </a:solidFill>
              </a:rPr>
              <a:t>Critical to learn:</a:t>
            </a:r>
          </a:p>
          <a:p>
            <a:pPr lvl="1">
              <a:spcBef>
                <a:spcPts val="300"/>
              </a:spcBef>
            </a:pPr>
            <a:r>
              <a:rPr lang="en-US" sz="2000" dirty="0">
                <a:solidFill>
                  <a:schemeClr val="tx1">
                    <a:lumMod val="75000"/>
                    <a:lumOff val="25000"/>
                  </a:schemeClr>
                </a:solidFill>
              </a:rPr>
              <a:t>Not worry about unimportant things (</a:t>
            </a:r>
            <a:r>
              <a:rPr lang="en-US" sz="2000" b="1" dirty="0">
                <a:solidFill>
                  <a:schemeClr val="accent1"/>
                </a:solidFill>
              </a:rPr>
              <a:t>1 Timothy 6:6-12, 17-19; James 4:1-8</a:t>
            </a:r>
            <a:r>
              <a:rPr lang="en-US" sz="2000" dirty="0">
                <a:solidFill>
                  <a:schemeClr val="tx1">
                    <a:lumMod val="75000"/>
                    <a:lumOff val="25000"/>
                  </a:schemeClr>
                </a:solidFill>
              </a:rPr>
              <a:t>).</a:t>
            </a:r>
          </a:p>
          <a:p>
            <a:pPr lvl="1">
              <a:spcBef>
                <a:spcPts val="300"/>
              </a:spcBef>
            </a:pPr>
            <a:r>
              <a:rPr lang="en-US" sz="2000" dirty="0">
                <a:solidFill>
                  <a:schemeClr val="tx1">
                    <a:lumMod val="75000"/>
                    <a:lumOff val="25000"/>
                  </a:schemeClr>
                </a:solidFill>
              </a:rPr>
              <a:t>Trust in God for important things (</a:t>
            </a:r>
            <a:r>
              <a:rPr lang="en-US" sz="2000" b="1" dirty="0">
                <a:solidFill>
                  <a:schemeClr val="accent1"/>
                </a:solidFill>
              </a:rPr>
              <a:t>Matthew 6:25-34</a:t>
            </a:r>
            <a:r>
              <a:rPr lang="en-US" sz="2000" dirty="0">
                <a:solidFill>
                  <a:schemeClr val="tx1">
                    <a:lumMod val="75000"/>
                    <a:lumOff val="25000"/>
                  </a:schemeClr>
                </a:solidFill>
              </a:rPr>
              <a:t>).</a:t>
            </a:r>
          </a:p>
          <a:p>
            <a:pPr lvl="1">
              <a:spcBef>
                <a:spcPts val="300"/>
              </a:spcBef>
            </a:pPr>
            <a:r>
              <a:rPr lang="en-US" sz="2000" dirty="0">
                <a:solidFill>
                  <a:schemeClr val="tx1">
                    <a:lumMod val="75000"/>
                    <a:lumOff val="25000"/>
                  </a:schemeClr>
                </a:solidFill>
              </a:rPr>
              <a:t>Trust in God’s response to prayer (</a:t>
            </a:r>
            <a:r>
              <a:rPr lang="en-US" sz="2000" b="1" dirty="0">
                <a:solidFill>
                  <a:schemeClr val="accent1"/>
                </a:solidFill>
              </a:rPr>
              <a:t>James 5:13-18; 1 Peter 5:6-7; Phi. 4:6-7</a:t>
            </a:r>
            <a:r>
              <a:rPr lang="en-US" sz="2000" dirty="0">
                <a:solidFill>
                  <a:schemeClr val="tx1">
                    <a:lumMod val="75000"/>
                    <a:lumOff val="25000"/>
                  </a:schemeClr>
                </a:solidFill>
              </a:rPr>
              <a:t>).</a:t>
            </a:r>
            <a:endParaRPr lang="en-US" sz="2000" dirty="0"/>
          </a:p>
        </p:txBody>
      </p:sp>
    </p:spTree>
    <p:extLst>
      <p:ext uri="{BB962C8B-B14F-4D97-AF65-F5344CB8AC3E}">
        <p14:creationId xmlns:p14="http://schemas.microsoft.com/office/powerpoint/2010/main" val="28585339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animEffect transition="in" filter="fade">
                                      <p:cBhvr>
                                        <p:cTn id="7" dur="500"/>
                                        <p:tgtEl>
                                          <p:spTgt spid="9219">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5" end="5"/>
                                            </p:txEl>
                                          </p:spTgt>
                                        </p:tgtEl>
                                        <p:attrNameLst>
                                          <p:attrName>style.visibility</p:attrName>
                                        </p:attrNameLst>
                                      </p:cBhvr>
                                      <p:to>
                                        <p:strVal val="visible"/>
                                      </p:to>
                                    </p:set>
                                    <p:animEffect transition="in" filter="fade">
                                      <p:cBhvr>
                                        <p:cTn id="11" dur="500"/>
                                        <p:tgtEl>
                                          <p:spTgt spid="9219">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6" end="6"/>
                                            </p:txEl>
                                          </p:spTgt>
                                        </p:tgtEl>
                                        <p:attrNameLst>
                                          <p:attrName>style.visibility</p:attrName>
                                        </p:attrNameLst>
                                      </p:cBhvr>
                                      <p:to>
                                        <p:strVal val="visible"/>
                                      </p:to>
                                    </p:set>
                                    <p:animEffect transition="in" filter="fade">
                                      <p:cBhvr>
                                        <p:cTn id="16" dur="500"/>
                                        <p:tgtEl>
                                          <p:spTgt spid="9219">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7" end="7"/>
                                            </p:txEl>
                                          </p:spTgt>
                                        </p:tgtEl>
                                        <p:attrNameLst>
                                          <p:attrName>style.visibility</p:attrName>
                                        </p:attrNameLst>
                                      </p:cBhvr>
                                      <p:to>
                                        <p:strVal val="visible"/>
                                      </p:to>
                                    </p:set>
                                    <p:animEffect transition="in" filter="fade">
                                      <p:cBhvr>
                                        <p:cTn id="21"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i="1" dirty="0"/>
              <a:t>“Weep with Those who Weep”</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4"/>
            </a:pPr>
            <a:r>
              <a:rPr lang="en-US" sz="2200" dirty="0"/>
              <a:t>What are the limits of our efforts to comfort or share in another person’s struggles and joys (</a:t>
            </a:r>
            <a:r>
              <a:rPr lang="en-US" sz="2200" b="1" dirty="0">
                <a:solidFill>
                  <a:schemeClr val="accent1"/>
                </a:solidFill>
              </a:rPr>
              <a:t>14:10; 25:20</a:t>
            </a:r>
            <a:r>
              <a:rPr lang="en-US" sz="2200" dirty="0"/>
              <a:t>)?</a:t>
            </a:r>
          </a:p>
          <a:p>
            <a:pPr marL="0" indent="0">
              <a:spcBef>
                <a:spcPts val="300"/>
              </a:spcBef>
              <a:buNone/>
            </a:pPr>
            <a:r>
              <a:rPr lang="en-US" sz="2200" i="1" dirty="0">
                <a:solidFill>
                  <a:schemeClr val="accent1"/>
                </a:solidFill>
              </a:rPr>
              <a:t>The </a:t>
            </a:r>
            <a:r>
              <a:rPr lang="en-US" sz="2200" b="1" i="1" dirty="0">
                <a:solidFill>
                  <a:schemeClr val="accent1"/>
                </a:solidFill>
              </a:rPr>
              <a:t>heart knows its </a:t>
            </a:r>
            <a:r>
              <a:rPr lang="en-US" sz="2200" b="1" i="1" u="sng" dirty="0">
                <a:solidFill>
                  <a:schemeClr val="accent1"/>
                </a:solidFill>
              </a:rPr>
              <a:t>own</a:t>
            </a:r>
            <a:r>
              <a:rPr lang="en-US" sz="2200" b="1" i="1" dirty="0">
                <a:solidFill>
                  <a:schemeClr val="accent1"/>
                </a:solidFill>
              </a:rPr>
              <a:t> bitterness</a:t>
            </a:r>
            <a:r>
              <a:rPr lang="en-US" sz="2200" i="1" dirty="0">
                <a:solidFill>
                  <a:schemeClr val="accent1"/>
                </a:solidFill>
              </a:rPr>
              <a:t>, And a </a:t>
            </a:r>
            <a:r>
              <a:rPr lang="en-US" sz="2200" b="1" i="1" dirty="0">
                <a:solidFill>
                  <a:schemeClr val="accent1"/>
                </a:solidFill>
              </a:rPr>
              <a:t>stranger does </a:t>
            </a:r>
            <a:r>
              <a:rPr lang="en-US" sz="2200" b="1" i="1" u="sng" dirty="0">
                <a:solidFill>
                  <a:schemeClr val="accent1"/>
                </a:solidFill>
              </a:rPr>
              <a:t>not share</a:t>
            </a:r>
            <a:r>
              <a:rPr lang="en-US" sz="2200" b="1" i="1" dirty="0">
                <a:solidFill>
                  <a:schemeClr val="accent1"/>
                </a:solidFill>
              </a:rPr>
              <a:t> its joy</a:t>
            </a:r>
            <a:r>
              <a:rPr lang="en-US" sz="2200" i="1" dirty="0">
                <a:solidFill>
                  <a:schemeClr val="accent1"/>
                </a:solidFill>
              </a:rPr>
              <a:t>. </a:t>
            </a:r>
            <a:r>
              <a:rPr lang="en-US" sz="2200" dirty="0"/>
              <a:t>(</a:t>
            </a:r>
            <a:r>
              <a:rPr lang="en-US" sz="2200" b="1" dirty="0">
                <a:solidFill>
                  <a:schemeClr val="accent1"/>
                </a:solidFill>
              </a:rPr>
              <a:t>14:10</a:t>
            </a:r>
            <a:r>
              <a:rPr lang="en-US" sz="2200" dirty="0"/>
              <a:t>)</a:t>
            </a:r>
          </a:p>
          <a:p>
            <a:pPr>
              <a:spcBef>
                <a:spcPts val="300"/>
              </a:spcBef>
            </a:pPr>
            <a:r>
              <a:rPr lang="en-US" altLang="en-US" sz="2200" dirty="0">
                <a:solidFill>
                  <a:schemeClr val="tx1">
                    <a:lumMod val="75000"/>
                    <a:lumOff val="25000"/>
                  </a:schemeClr>
                </a:solidFill>
              </a:rPr>
              <a:t>Good to </a:t>
            </a:r>
            <a:r>
              <a:rPr lang="en-US" altLang="en-US" sz="2200" i="1" dirty="0">
                <a:solidFill>
                  <a:schemeClr val="accent1"/>
                </a:solidFill>
              </a:rPr>
              <a:t>“weep with those who weep”</a:t>
            </a:r>
            <a:r>
              <a:rPr lang="en-US" altLang="en-US" sz="2200" dirty="0">
                <a:solidFill>
                  <a:schemeClr val="tx1">
                    <a:lumMod val="75000"/>
                    <a:lumOff val="25000"/>
                  </a:schemeClr>
                </a:solidFill>
              </a:rPr>
              <a:t> (</a:t>
            </a:r>
            <a:r>
              <a:rPr lang="en-US" altLang="en-US" sz="2200" b="1" dirty="0">
                <a:solidFill>
                  <a:schemeClr val="accent1"/>
                </a:solidFill>
              </a:rPr>
              <a:t>Romans 12:15</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However, cannot know exactly what is in someone’s mind unless they tell us (</a:t>
            </a:r>
            <a:r>
              <a:rPr lang="en-US" altLang="en-US" sz="2200" b="1" dirty="0">
                <a:solidFill>
                  <a:schemeClr val="accent1"/>
                </a:solidFill>
              </a:rPr>
              <a:t>1 Corinthians 2:11</a:t>
            </a:r>
            <a:r>
              <a:rPr lang="en-US" altLang="en-US" sz="2200" dirty="0">
                <a:solidFill>
                  <a:schemeClr val="tx1">
                    <a:lumMod val="75000"/>
                    <a:lumOff val="25000"/>
                  </a:schemeClr>
                </a:solidFill>
              </a:rPr>
              <a:t>) – but even then, expression limited by expresser.</a:t>
            </a:r>
          </a:p>
          <a:p>
            <a:pPr>
              <a:spcBef>
                <a:spcPts val="300"/>
              </a:spcBef>
            </a:pPr>
            <a:r>
              <a:rPr lang="en-US" sz="2200" dirty="0">
                <a:solidFill>
                  <a:schemeClr val="tx1">
                    <a:lumMod val="75000"/>
                    <a:lumOff val="25000"/>
                  </a:schemeClr>
                </a:solidFill>
              </a:rPr>
              <a:t>Only communicating in prayer is expression unlimited (</a:t>
            </a:r>
            <a:r>
              <a:rPr lang="en-US" sz="2200" b="1" dirty="0">
                <a:solidFill>
                  <a:schemeClr val="accent1"/>
                </a:solidFill>
              </a:rPr>
              <a:t>Rom. 8:26-27</a:t>
            </a:r>
            <a:r>
              <a:rPr lang="en-US" sz="2200" dirty="0">
                <a:solidFill>
                  <a:schemeClr val="tx1">
                    <a:lumMod val="75000"/>
                    <a:lumOff val="25000"/>
                  </a:schemeClr>
                </a:solidFill>
              </a:rPr>
              <a:t>).</a:t>
            </a:r>
            <a:endParaRPr lang="en-US" sz="2200" dirty="0"/>
          </a:p>
          <a:p>
            <a:pPr marL="0" indent="0">
              <a:spcBef>
                <a:spcPts val="300"/>
              </a:spcBef>
              <a:buNone/>
            </a:pPr>
            <a:r>
              <a:rPr lang="en-US" sz="2200" i="1" dirty="0">
                <a:solidFill>
                  <a:schemeClr val="accent1"/>
                </a:solidFill>
              </a:rPr>
              <a:t>Like one who takes away a garment in cold weather, And like vinegar on soda, Is one who </a:t>
            </a:r>
            <a:r>
              <a:rPr lang="en-US" sz="2200" b="1" i="1" u="sng" dirty="0">
                <a:solidFill>
                  <a:schemeClr val="accent1"/>
                </a:solidFill>
              </a:rPr>
              <a:t>sings songs</a:t>
            </a:r>
            <a:r>
              <a:rPr lang="en-US" sz="2200" b="1" i="1" dirty="0">
                <a:solidFill>
                  <a:schemeClr val="accent1"/>
                </a:solidFill>
              </a:rPr>
              <a:t> to a heavy heart</a:t>
            </a:r>
            <a:r>
              <a:rPr lang="en-US" sz="2200" i="1" dirty="0">
                <a:solidFill>
                  <a:schemeClr val="accent1"/>
                </a:solidFill>
              </a:rPr>
              <a:t>. </a:t>
            </a:r>
            <a:r>
              <a:rPr lang="en-US" sz="2200" dirty="0"/>
              <a:t>(</a:t>
            </a:r>
            <a:r>
              <a:rPr lang="en-US" sz="2200" b="1" dirty="0">
                <a:solidFill>
                  <a:schemeClr val="accent1"/>
                </a:solidFill>
              </a:rPr>
              <a:t>25:20</a:t>
            </a:r>
            <a:r>
              <a:rPr lang="en-US" sz="2200" dirty="0"/>
              <a:t>)</a:t>
            </a:r>
          </a:p>
          <a:p>
            <a:pPr>
              <a:spcBef>
                <a:spcPts val="300"/>
              </a:spcBef>
            </a:pPr>
            <a:r>
              <a:rPr lang="en-US" altLang="en-US" sz="2200" dirty="0">
                <a:solidFill>
                  <a:schemeClr val="tx1">
                    <a:lumMod val="75000"/>
                    <a:lumOff val="25000"/>
                  </a:schemeClr>
                </a:solidFill>
              </a:rPr>
              <a:t>Recognize time needed for weeping (</a:t>
            </a:r>
            <a:r>
              <a:rPr lang="en-US" altLang="en-US" sz="2200" b="1" dirty="0">
                <a:solidFill>
                  <a:schemeClr val="accent1"/>
                </a:solidFill>
              </a:rPr>
              <a:t>Ec.3:4; Job 6:26</a:t>
            </a:r>
            <a:r>
              <a:rPr lang="en-US" altLang="en-US" sz="2200" dirty="0">
                <a:solidFill>
                  <a:schemeClr val="tx1">
                    <a:lumMod val="75000"/>
                    <a:lumOff val="25000"/>
                  </a:schemeClr>
                </a:solidFill>
              </a:rPr>
              <a:t>). Not all sorrow bad.</a:t>
            </a:r>
          </a:p>
        </p:txBody>
      </p:sp>
    </p:spTree>
    <p:extLst>
      <p:ext uri="{BB962C8B-B14F-4D97-AF65-F5344CB8AC3E}">
        <p14:creationId xmlns:p14="http://schemas.microsoft.com/office/powerpoint/2010/main" val="3848351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500"/>
                                        <p:tgtEl>
                                          <p:spTgt spid="92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219">
                                            <p:txEl>
                                              <p:pRg st="6" end="6"/>
                                            </p:txEl>
                                          </p:spTgt>
                                        </p:tgtEl>
                                        <p:attrNameLst>
                                          <p:attrName>style.visibility</p:attrName>
                                        </p:attrNameLst>
                                      </p:cBhvr>
                                      <p:to>
                                        <p:strVal val="visible"/>
                                      </p:to>
                                    </p:set>
                                    <p:animEffect transition="in" filter="fade">
                                      <p:cBhvr>
                                        <p:cTn id="41"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Deceiving Laughter</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5"/>
            </a:pPr>
            <a:r>
              <a:rPr lang="en-US" sz="2200" dirty="0"/>
              <a:t>How can </a:t>
            </a:r>
            <a:r>
              <a:rPr lang="en-US" sz="2200" i="1" dirty="0">
                <a:solidFill>
                  <a:schemeClr val="accent1"/>
                </a:solidFill>
              </a:rPr>
              <a:t>“sorrow of the heart”</a:t>
            </a:r>
            <a:r>
              <a:rPr lang="en-US" sz="2200" dirty="0"/>
              <a:t> be mixed with </a:t>
            </a:r>
            <a:r>
              <a:rPr lang="en-US" sz="2200" i="1" dirty="0">
                <a:solidFill>
                  <a:schemeClr val="accent1"/>
                </a:solidFill>
              </a:rPr>
              <a:t>“laughter”</a:t>
            </a:r>
            <a:r>
              <a:rPr lang="en-US" sz="2200" dirty="0"/>
              <a:t>, and how can </a:t>
            </a:r>
            <a:r>
              <a:rPr lang="en-US" sz="2200" i="1" dirty="0">
                <a:solidFill>
                  <a:schemeClr val="accent1"/>
                </a:solidFill>
              </a:rPr>
              <a:t>“mirth”</a:t>
            </a:r>
            <a:r>
              <a:rPr lang="en-US" sz="2200" dirty="0"/>
              <a:t> end in </a:t>
            </a:r>
            <a:r>
              <a:rPr lang="en-US" sz="2200" i="1" dirty="0">
                <a:solidFill>
                  <a:schemeClr val="accent1"/>
                </a:solidFill>
              </a:rPr>
              <a:t>“grief”</a:t>
            </a:r>
            <a:r>
              <a:rPr lang="en-US" sz="2200" dirty="0">
                <a:solidFill>
                  <a:schemeClr val="accent1"/>
                </a:solidFill>
              </a:rPr>
              <a:t> </a:t>
            </a:r>
            <a:r>
              <a:rPr lang="en-US" sz="2200" dirty="0"/>
              <a:t>(</a:t>
            </a:r>
            <a:r>
              <a:rPr lang="en-US" sz="2200" b="1" dirty="0">
                <a:solidFill>
                  <a:schemeClr val="accent1"/>
                </a:solidFill>
              </a:rPr>
              <a:t>14:12-13</a:t>
            </a:r>
            <a:r>
              <a:rPr lang="en-US" sz="2200" dirty="0"/>
              <a:t>)?</a:t>
            </a:r>
          </a:p>
          <a:p>
            <a:pPr marL="0" lvl="0" indent="0">
              <a:spcBef>
                <a:spcPts val="300"/>
              </a:spcBef>
              <a:buNone/>
            </a:pPr>
            <a:r>
              <a:rPr lang="en-US" sz="2200" i="1" dirty="0">
                <a:solidFill>
                  <a:schemeClr val="accent1"/>
                </a:solidFill>
              </a:rPr>
              <a:t>There is </a:t>
            </a:r>
            <a:r>
              <a:rPr lang="en-US" sz="2200" b="1" i="1" dirty="0">
                <a:solidFill>
                  <a:schemeClr val="accent1"/>
                </a:solidFill>
              </a:rPr>
              <a:t>a way that seems right </a:t>
            </a:r>
            <a:r>
              <a:rPr lang="en-US" sz="2200" i="1" dirty="0">
                <a:solidFill>
                  <a:schemeClr val="accent1"/>
                </a:solidFill>
              </a:rPr>
              <a:t>to a man, But </a:t>
            </a:r>
            <a:r>
              <a:rPr lang="en-US" sz="2200" b="1" i="1" dirty="0">
                <a:solidFill>
                  <a:schemeClr val="accent1"/>
                </a:solidFill>
              </a:rPr>
              <a:t>its </a:t>
            </a:r>
            <a:r>
              <a:rPr lang="en-US" sz="2200" b="1" i="1" u="sng" dirty="0">
                <a:solidFill>
                  <a:schemeClr val="accent1"/>
                </a:solidFill>
              </a:rPr>
              <a:t>end</a:t>
            </a:r>
            <a:r>
              <a:rPr lang="en-US" sz="2200" b="1" i="1" dirty="0">
                <a:solidFill>
                  <a:schemeClr val="accent1"/>
                </a:solidFill>
              </a:rPr>
              <a:t> is the way of </a:t>
            </a:r>
            <a:r>
              <a:rPr lang="en-US" sz="2200" b="1" i="1" u="sng" dirty="0">
                <a:solidFill>
                  <a:schemeClr val="accent1"/>
                </a:solidFill>
              </a:rPr>
              <a:t>death</a:t>
            </a:r>
            <a:r>
              <a:rPr lang="en-US" sz="2200" i="1" dirty="0">
                <a:solidFill>
                  <a:schemeClr val="accent1"/>
                </a:solidFill>
              </a:rPr>
              <a:t>. Even </a:t>
            </a:r>
            <a:r>
              <a:rPr lang="en-US" sz="2200" b="1" i="1" u="sng" dirty="0">
                <a:solidFill>
                  <a:schemeClr val="accent1"/>
                </a:solidFill>
              </a:rPr>
              <a:t>in</a:t>
            </a:r>
            <a:r>
              <a:rPr lang="en-US" sz="2200" b="1" i="1" dirty="0">
                <a:solidFill>
                  <a:schemeClr val="accent1"/>
                </a:solidFill>
              </a:rPr>
              <a:t> laughter the </a:t>
            </a:r>
            <a:r>
              <a:rPr lang="en-US" sz="2200" b="1" i="1" u="sng" dirty="0">
                <a:solidFill>
                  <a:schemeClr val="accent1"/>
                </a:solidFill>
              </a:rPr>
              <a:t>heart may sorrow</a:t>
            </a:r>
            <a:r>
              <a:rPr lang="en-US" sz="2200" i="1" dirty="0">
                <a:solidFill>
                  <a:schemeClr val="accent1"/>
                </a:solidFill>
              </a:rPr>
              <a:t>, And the </a:t>
            </a:r>
            <a:r>
              <a:rPr lang="en-US" sz="2200" b="1" i="1" u="sng" dirty="0">
                <a:solidFill>
                  <a:schemeClr val="accent1"/>
                </a:solidFill>
              </a:rPr>
              <a:t>end</a:t>
            </a:r>
            <a:r>
              <a:rPr lang="en-US" sz="2200" b="1" i="1" dirty="0">
                <a:solidFill>
                  <a:schemeClr val="accent1"/>
                </a:solidFill>
              </a:rPr>
              <a:t> of mirth may be </a:t>
            </a:r>
            <a:r>
              <a:rPr lang="en-US" sz="2200" b="1" i="1" u="sng" dirty="0">
                <a:solidFill>
                  <a:schemeClr val="accent1"/>
                </a:solidFill>
              </a:rPr>
              <a:t>grief</a:t>
            </a:r>
            <a:r>
              <a:rPr lang="en-US" sz="2200" i="1" dirty="0">
                <a:solidFill>
                  <a:schemeClr val="accent1"/>
                </a:solidFill>
              </a:rPr>
              <a:t>. </a:t>
            </a:r>
            <a:r>
              <a:rPr lang="en-US" sz="2200" dirty="0"/>
              <a:t>(</a:t>
            </a:r>
            <a:r>
              <a:rPr lang="en-US" sz="2200" b="1" dirty="0">
                <a:solidFill>
                  <a:schemeClr val="accent1"/>
                </a:solidFill>
              </a:rPr>
              <a:t>14:12-13</a:t>
            </a:r>
            <a:r>
              <a:rPr lang="en-US" sz="2200" dirty="0"/>
              <a:t>)</a:t>
            </a:r>
          </a:p>
          <a:p>
            <a:pPr>
              <a:spcBef>
                <a:spcPts val="300"/>
              </a:spcBef>
            </a:pPr>
            <a:r>
              <a:rPr lang="en-US" altLang="en-US" sz="2200" dirty="0">
                <a:solidFill>
                  <a:schemeClr val="tx1">
                    <a:lumMod val="75000"/>
                    <a:lumOff val="25000"/>
                  </a:schemeClr>
                </a:solidFill>
              </a:rPr>
              <a:t>Some paths produce short-term happiness, mirth, laughter, and joy.</a:t>
            </a:r>
          </a:p>
          <a:p>
            <a:pPr>
              <a:spcBef>
                <a:spcPts val="300"/>
              </a:spcBef>
            </a:pPr>
            <a:r>
              <a:rPr lang="en-US" altLang="en-US" sz="2200" dirty="0">
                <a:solidFill>
                  <a:schemeClr val="tx1">
                    <a:lumMod val="75000"/>
                    <a:lumOff val="25000"/>
                  </a:schemeClr>
                </a:solidFill>
              </a:rPr>
              <a:t>However, the long-term consequences of those paths often result in grief and sorrow.</a:t>
            </a:r>
          </a:p>
          <a:p>
            <a:pPr>
              <a:spcBef>
                <a:spcPts val="300"/>
              </a:spcBef>
            </a:pPr>
            <a:r>
              <a:rPr lang="en-US" altLang="en-US" sz="2200" dirty="0">
                <a:solidFill>
                  <a:schemeClr val="tx1">
                    <a:lumMod val="75000"/>
                    <a:lumOff val="25000"/>
                  </a:schemeClr>
                </a:solidFill>
              </a:rPr>
              <a:t>Reappropriating verse 13, people may laugh on outside, cry on inside.</a:t>
            </a:r>
          </a:p>
          <a:p>
            <a:pPr>
              <a:spcBef>
                <a:spcPts val="300"/>
              </a:spcBef>
            </a:pPr>
            <a:r>
              <a:rPr lang="en-US" altLang="en-US" sz="2200" dirty="0">
                <a:solidFill>
                  <a:schemeClr val="tx1">
                    <a:lumMod val="75000"/>
                    <a:lumOff val="25000"/>
                  </a:schemeClr>
                </a:solidFill>
              </a:rPr>
              <a:t>Also, people often feel mixed emotions in complicated situations, begin laughing and end up crying.</a:t>
            </a:r>
          </a:p>
        </p:txBody>
      </p:sp>
    </p:spTree>
    <p:extLst>
      <p:ext uri="{BB962C8B-B14F-4D97-AF65-F5344CB8AC3E}">
        <p14:creationId xmlns:p14="http://schemas.microsoft.com/office/powerpoint/2010/main" val="4034152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Husbands and Wives</a:t>
            </a:r>
          </a:p>
        </p:txBody>
      </p:sp>
      <p:sp>
        <p:nvSpPr>
          <p:cNvPr id="5" name="Text Placeholder 4"/>
          <p:cNvSpPr>
            <a:spLocks noGrp="1"/>
          </p:cNvSpPr>
          <p:nvPr>
            <p:ph type="body" idx="1"/>
          </p:nvPr>
        </p:nvSpPr>
        <p:spPr>
          <a:xfrm>
            <a:off x="762000" y="4324350"/>
            <a:ext cx="7543800" cy="819150"/>
          </a:xfrm>
        </p:spPr>
        <p:txBody>
          <a:bodyPr>
            <a:noAutofit/>
          </a:bodyPr>
          <a:lstStyle/>
          <a:p>
            <a:pPr marL="628650" indent="-628650"/>
            <a:r>
              <a:rPr lang="en-US" sz="1200" b="1" i="1" dirty="0"/>
              <a:t>Verses:</a:t>
            </a:r>
            <a:r>
              <a:rPr lang="en-US" sz="1200" b="1" dirty="0"/>
              <a:t>	11:22; 12:4; 15:17; 18:22; 19:13-14; 21:9, 19; 22:14; 23:27-28; 25:24; 27:15-16; 30:18-20, 23; 31:3, 10-31</a:t>
            </a:r>
            <a:endParaRPr lang="en-US" sz="1200" b="1" i="1" dirty="0"/>
          </a:p>
        </p:txBody>
      </p:sp>
    </p:spTree>
    <p:extLst>
      <p:ext uri="{BB962C8B-B14F-4D97-AF65-F5344CB8AC3E}">
        <p14:creationId xmlns:p14="http://schemas.microsoft.com/office/powerpoint/2010/main" val="3994273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Blessings of Marriage</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0"/>
              </a:spcBef>
              <a:buFont typeface="+mj-lt"/>
              <a:buAutoNum type="arabicPeriod"/>
            </a:pPr>
            <a:r>
              <a:rPr lang="en-US" sz="2200" dirty="0"/>
              <a:t>How was marriage intended to affect a person, and by whom was it so designed (</a:t>
            </a:r>
            <a:r>
              <a:rPr lang="en-US" sz="2200" b="1" dirty="0">
                <a:solidFill>
                  <a:schemeClr val="accent1"/>
                </a:solidFill>
              </a:rPr>
              <a:t>18:22; 19:14; 30:18-19</a:t>
            </a:r>
            <a:r>
              <a:rPr lang="en-US" sz="2200" dirty="0"/>
              <a:t>)?</a:t>
            </a:r>
          </a:p>
          <a:p>
            <a:pPr marL="0" lvl="0" indent="0">
              <a:spcBef>
                <a:spcPts val="0"/>
              </a:spcBef>
              <a:buNone/>
            </a:pPr>
            <a:r>
              <a:rPr lang="en-US" sz="2200" i="1" dirty="0">
                <a:solidFill>
                  <a:schemeClr val="accent1"/>
                </a:solidFill>
              </a:rPr>
              <a:t>He </a:t>
            </a:r>
            <a:r>
              <a:rPr lang="en-US" sz="2200" b="1" i="1" dirty="0">
                <a:solidFill>
                  <a:schemeClr val="accent1"/>
                </a:solidFill>
              </a:rPr>
              <a:t>who finds a wife finds a good thing</a:t>
            </a:r>
            <a:r>
              <a:rPr lang="en-US" sz="2200" i="1" dirty="0">
                <a:solidFill>
                  <a:schemeClr val="accent1"/>
                </a:solidFill>
              </a:rPr>
              <a:t>, And </a:t>
            </a:r>
            <a:r>
              <a:rPr lang="en-US" sz="2200" b="1" i="1" dirty="0">
                <a:solidFill>
                  <a:schemeClr val="accent1"/>
                </a:solidFill>
              </a:rPr>
              <a:t>obtains </a:t>
            </a:r>
            <a:r>
              <a:rPr lang="en-US" sz="2200" b="1" i="1" u="sng" dirty="0">
                <a:solidFill>
                  <a:schemeClr val="accent1"/>
                </a:solidFill>
              </a:rPr>
              <a:t>favor from the LORD</a:t>
            </a:r>
            <a:r>
              <a:rPr lang="en-US" sz="2200" i="1" dirty="0">
                <a:solidFill>
                  <a:schemeClr val="accent1"/>
                </a:solidFill>
              </a:rPr>
              <a:t>. </a:t>
            </a:r>
            <a:r>
              <a:rPr lang="en-US" sz="2200" dirty="0"/>
              <a:t>(</a:t>
            </a:r>
            <a:r>
              <a:rPr lang="en-US" sz="2200" b="1" dirty="0">
                <a:solidFill>
                  <a:schemeClr val="accent1"/>
                </a:solidFill>
              </a:rPr>
              <a:t>18:22</a:t>
            </a:r>
            <a:r>
              <a:rPr lang="en-US" sz="2200" dirty="0"/>
              <a:t>)</a:t>
            </a:r>
          </a:p>
          <a:p>
            <a:pPr marL="0" indent="0">
              <a:spcBef>
                <a:spcPts val="0"/>
              </a:spcBef>
              <a:buNone/>
            </a:pPr>
            <a:r>
              <a:rPr lang="en-US" sz="2200" i="1" dirty="0">
                <a:solidFill>
                  <a:schemeClr val="accent1"/>
                </a:solidFill>
              </a:rPr>
              <a:t>Houses and riches are an inheritance from fathers, But </a:t>
            </a:r>
            <a:r>
              <a:rPr lang="en-US" sz="2200" b="1" i="1" dirty="0">
                <a:solidFill>
                  <a:schemeClr val="accent1"/>
                </a:solidFill>
              </a:rPr>
              <a:t>a </a:t>
            </a:r>
            <a:r>
              <a:rPr lang="en-US" sz="2200" b="1" i="1" u="sng" dirty="0">
                <a:solidFill>
                  <a:schemeClr val="accent1"/>
                </a:solidFill>
              </a:rPr>
              <a:t>prudent</a:t>
            </a:r>
            <a:r>
              <a:rPr lang="en-US" sz="2200" b="1" i="1" dirty="0">
                <a:solidFill>
                  <a:schemeClr val="accent1"/>
                </a:solidFill>
              </a:rPr>
              <a:t> wife is from the LORD</a:t>
            </a:r>
            <a:r>
              <a:rPr lang="en-US" sz="2200" i="1" dirty="0">
                <a:solidFill>
                  <a:schemeClr val="accent1"/>
                </a:solidFill>
              </a:rPr>
              <a:t>. </a:t>
            </a:r>
            <a:r>
              <a:rPr lang="en-US" sz="2200" dirty="0"/>
              <a:t>(</a:t>
            </a:r>
            <a:r>
              <a:rPr lang="en-US" sz="2200" b="1" dirty="0">
                <a:solidFill>
                  <a:schemeClr val="accent1"/>
                </a:solidFill>
              </a:rPr>
              <a:t>19:14</a:t>
            </a:r>
            <a:r>
              <a:rPr lang="en-US" sz="2200" dirty="0"/>
              <a:t>)</a:t>
            </a:r>
          </a:p>
          <a:p>
            <a:pPr>
              <a:spcBef>
                <a:spcPts val="0"/>
              </a:spcBef>
            </a:pPr>
            <a:r>
              <a:rPr lang="en-US" altLang="en-US" sz="2200" dirty="0">
                <a:solidFill>
                  <a:schemeClr val="tx1">
                    <a:lumMod val="75000"/>
                    <a:lumOff val="25000"/>
                  </a:schemeClr>
                </a:solidFill>
              </a:rPr>
              <a:t>Being married can be good – but a good wife is from God (</a:t>
            </a:r>
            <a:r>
              <a:rPr lang="en-US" altLang="en-US" sz="2200" b="1" dirty="0">
                <a:solidFill>
                  <a:schemeClr val="accent1"/>
                </a:solidFill>
              </a:rPr>
              <a:t>Gen. 1-2</a:t>
            </a:r>
            <a:r>
              <a:rPr lang="en-US" altLang="en-US" sz="2200" dirty="0">
                <a:solidFill>
                  <a:schemeClr val="tx1">
                    <a:lumMod val="75000"/>
                    <a:lumOff val="25000"/>
                  </a:schemeClr>
                </a:solidFill>
              </a:rPr>
              <a:t>)!</a:t>
            </a:r>
          </a:p>
          <a:p>
            <a:pPr marL="0" indent="0">
              <a:spcBef>
                <a:spcPts val="0"/>
              </a:spcBef>
              <a:buNone/>
            </a:pPr>
            <a:r>
              <a:rPr lang="en-US" sz="2200" i="1" dirty="0">
                <a:solidFill>
                  <a:schemeClr val="accent1"/>
                </a:solidFill>
              </a:rPr>
              <a:t>There are three things which are </a:t>
            </a:r>
            <a:r>
              <a:rPr lang="en-US" sz="2200" b="1" i="1" dirty="0">
                <a:solidFill>
                  <a:schemeClr val="accent1"/>
                </a:solidFill>
              </a:rPr>
              <a:t>too wonderful for me</a:t>
            </a:r>
            <a:r>
              <a:rPr lang="en-US" sz="2200" i="1" dirty="0">
                <a:solidFill>
                  <a:schemeClr val="accent1"/>
                </a:solidFill>
              </a:rPr>
              <a:t>, Yes, four </a:t>
            </a:r>
            <a:r>
              <a:rPr lang="en-US" sz="2200" b="1" i="1" dirty="0">
                <a:solidFill>
                  <a:schemeClr val="accent1"/>
                </a:solidFill>
              </a:rPr>
              <a:t>which I do not understand</a:t>
            </a:r>
            <a:r>
              <a:rPr lang="en-US" sz="2200" i="1" dirty="0">
                <a:solidFill>
                  <a:schemeClr val="accent1"/>
                </a:solidFill>
              </a:rPr>
              <a:t>: The way of an eagle in the air, The way of a serpent on a rock, The way of a ship in the midst of the sea, And </a:t>
            </a:r>
            <a:r>
              <a:rPr lang="en-US" sz="2200" b="1" i="1" dirty="0">
                <a:solidFill>
                  <a:schemeClr val="accent1"/>
                </a:solidFill>
              </a:rPr>
              <a:t>the way of a man with a virgin</a:t>
            </a:r>
            <a:r>
              <a:rPr lang="en-US" sz="2200" i="1" dirty="0">
                <a:solidFill>
                  <a:schemeClr val="accent1"/>
                </a:solidFill>
              </a:rPr>
              <a:t>. </a:t>
            </a:r>
            <a:r>
              <a:rPr lang="en-US" sz="2200" dirty="0"/>
              <a:t>(</a:t>
            </a:r>
            <a:r>
              <a:rPr lang="en-US" sz="2200" b="1" dirty="0">
                <a:solidFill>
                  <a:schemeClr val="accent1"/>
                </a:solidFill>
              </a:rPr>
              <a:t>30:18-19</a:t>
            </a:r>
            <a:r>
              <a:rPr lang="en-US" sz="2200" dirty="0"/>
              <a:t>)</a:t>
            </a:r>
          </a:p>
          <a:p>
            <a:pPr>
              <a:spcBef>
                <a:spcPts val="0"/>
              </a:spcBef>
            </a:pPr>
            <a:r>
              <a:rPr lang="en-US" altLang="en-US" sz="2200" dirty="0">
                <a:solidFill>
                  <a:schemeClr val="tx1">
                    <a:lumMod val="75000"/>
                    <a:lumOff val="25000"/>
                  </a:schemeClr>
                </a:solidFill>
              </a:rPr>
              <a:t>As mysterious as a flying eagle, so is a married man.  Only God enables it!  </a:t>
            </a:r>
            <a:endParaRPr lang="en-US" sz="2200" dirty="0"/>
          </a:p>
        </p:txBody>
      </p:sp>
    </p:spTree>
    <p:extLst>
      <p:ext uri="{BB962C8B-B14F-4D97-AF65-F5344CB8AC3E}">
        <p14:creationId xmlns:p14="http://schemas.microsoft.com/office/powerpoint/2010/main" val="1909029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Power of a Spouse</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2"/>
            </a:pPr>
            <a:r>
              <a:rPr lang="en-US" sz="2200" dirty="0"/>
              <a:t>What two extreme effects can a wife have upon a husband (</a:t>
            </a:r>
            <a:r>
              <a:rPr lang="en-US" sz="2200" b="1" dirty="0">
                <a:solidFill>
                  <a:schemeClr val="accent1"/>
                </a:solidFill>
              </a:rPr>
              <a:t>12:4</a:t>
            </a:r>
            <a:r>
              <a:rPr lang="en-US" sz="2200" dirty="0"/>
              <a:t>)?</a:t>
            </a:r>
          </a:p>
          <a:p>
            <a:pPr marL="0" lvl="0" indent="0">
              <a:spcBef>
                <a:spcPts val="300"/>
              </a:spcBef>
              <a:buNone/>
            </a:pPr>
            <a:r>
              <a:rPr lang="en-US" sz="2200" i="1" dirty="0">
                <a:solidFill>
                  <a:schemeClr val="accent1"/>
                </a:solidFill>
              </a:rPr>
              <a:t>An </a:t>
            </a:r>
            <a:r>
              <a:rPr lang="en-US" sz="2200" b="1" i="1" dirty="0">
                <a:solidFill>
                  <a:schemeClr val="accent1"/>
                </a:solidFill>
              </a:rPr>
              <a:t>excellent wife is the </a:t>
            </a:r>
            <a:r>
              <a:rPr lang="en-US" sz="2200" b="1" i="1" u="sng" dirty="0">
                <a:solidFill>
                  <a:schemeClr val="accent1"/>
                </a:solidFill>
              </a:rPr>
              <a:t>crown of her husband</a:t>
            </a:r>
            <a:r>
              <a:rPr lang="en-US" sz="2200" i="1" dirty="0">
                <a:solidFill>
                  <a:schemeClr val="accent1"/>
                </a:solidFill>
              </a:rPr>
              <a:t>, But she who </a:t>
            </a:r>
            <a:r>
              <a:rPr lang="en-US" sz="2200" b="1" i="1" dirty="0">
                <a:solidFill>
                  <a:schemeClr val="accent1"/>
                </a:solidFill>
              </a:rPr>
              <a:t>causes shame is like </a:t>
            </a:r>
            <a:r>
              <a:rPr lang="en-US" sz="2200" b="1" i="1" u="sng" dirty="0">
                <a:solidFill>
                  <a:schemeClr val="accent1"/>
                </a:solidFill>
              </a:rPr>
              <a:t>rottenness in his bones</a:t>
            </a:r>
            <a:r>
              <a:rPr lang="en-US" sz="2200" i="1" dirty="0">
                <a:solidFill>
                  <a:schemeClr val="accent1"/>
                </a:solidFill>
              </a:rPr>
              <a:t>. </a:t>
            </a:r>
            <a:r>
              <a:rPr lang="en-US" sz="2200" dirty="0"/>
              <a:t>(</a:t>
            </a:r>
            <a:r>
              <a:rPr lang="en-US" sz="2200" b="1">
                <a:solidFill>
                  <a:schemeClr val="accent1"/>
                </a:solidFill>
              </a:rPr>
              <a:t>12:4</a:t>
            </a:r>
            <a:r>
              <a:rPr lang="en-US" sz="2200" dirty="0"/>
              <a:t>)</a:t>
            </a:r>
          </a:p>
          <a:p>
            <a:pPr marL="226695" indent="-226695">
              <a:spcBef>
                <a:spcPts val="300"/>
              </a:spcBef>
            </a:pPr>
            <a:r>
              <a:rPr lang="en-US" altLang="en-US" sz="2200" dirty="0">
                <a:solidFill>
                  <a:schemeClr val="tx1">
                    <a:lumMod val="75000"/>
                    <a:lumOff val="25000"/>
                  </a:schemeClr>
                </a:solidFill>
              </a:rPr>
              <a:t>A spouse can either </a:t>
            </a:r>
            <a:r>
              <a:rPr lang="en-US" altLang="en-US" sz="2200" b="1" i="1" dirty="0">
                <a:solidFill>
                  <a:schemeClr val="tx1">
                    <a:lumMod val="75000"/>
                    <a:lumOff val="25000"/>
                  </a:schemeClr>
                </a:solidFill>
              </a:rPr>
              <a:t>crown</a:t>
            </a:r>
            <a:r>
              <a:rPr lang="en-US" altLang="en-US" sz="2200" dirty="0">
                <a:solidFill>
                  <a:schemeClr val="tx1">
                    <a:lumMod val="75000"/>
                    <a:lumOff val="25000"/>
                  </a:schemeClr>
                </a:solidFill>
              </a:rPr>
              <a:t> one in glory and honor or </a:t>
            </a:r>
            <a:r>
              <a:rPr lang="en-US" altLang="en-US" sz="2200" b="1" i="1" dirty="0">
                <a:solidFill>
                  <a:schemeClr val="tx1">
                    <a:lumMod val="75000"/>
                    <a:lumOff val="25000"/>
                  </a:schemeClr>
                </a:solidFill>
              </a:rPr>
              <a:t>rob</a:t>
            </a:r>
            <a:r>
              <a:rPr lang="en-US" altLang="en-US" sz="2200" dirty="0">
                <a:solidFill>
                  <a:schemeClr val="tx1">
                    <a:lumMod val="75000"/>
                    <a:lumOff val="25000"/>
                  </a:schemeClr>
                </a:solidFill>
              </a:rPr>
              <a:t> him of all life, vitality, and desire to live – just like a cancer.</a:t>
            </a:r>
            <a:endParaRPr lang="en-US" altLang="en-US" sz="2200" dirty="0">
              <a:solidFill>
                <a:schemeClr val="tx1">
                  <a:lumMod val="75000"/>
                  <a:lumOff val="25000"/>
                </a:schemeClr>
              </a:solidFill>
              <a:cs typeface="Times New Roman"/>
            </a:endParaRPr>
          </a:p>
          <a:p>
            <a:pPr marL="226695" indent="-226695">
              <a:spcBef>
                <a:spcPts val="300"/>
              </a:spcBef>
            </a:pPr>
            <a:r>
              <a:rPr lang="en-US" altLang="en-US" sz="2200" dirty="0">
                <a:solidFill>
                  <a:schemeClr val="tx1">
                    <a:lumMod val="75000"/>
                    <a:lumOff val="25000"/>
                  </a:schemeClr>
                </a:solidFill>
              </a:rPr>
              <a:t>Given such power, how important is it to </a:t>
            </a:r>
            <a:r>
              <a:rPr lang="en-US" altLang="en-US" sz="2200" b="1" i="1" dirty="0">
                <a:solidFill>
                  <a:schemeClr val="tx1">
                    <a:lumMod val="75000"/>
                    <a:lumOff val="25000"/>
                  </a:schemeClr>
                </a:solidFill>
              </a:rPr>
              <a:t>carefully</a:t>
            </a:r>
            <a:r>
              <a:rPr lang="en-US" altLang="en-US" sz="2200" dirty="0">
                <a:solidFill>
                  <a:schemeClr val="tx1">
                    <a:lumMod val="75000"/>
                    <a:lumOff val="25000"/>
                  </a:schemeClr>
                </a:solidFill>
              </a:rPr>
              <a:t> choose a good one?</a:t>
            </a:r>
            <a:endParaRPr lang="en-US" altLang="en-US" sz="2200" dirty="0">
              <a:solidFill>
                <a:schemeClr val="tx1">
                  <a:lumMod val="75000"/>
                  <a:lumOff val="25000"/>
                </a:schemeClr>
              </a:solidFill>
              <a:cs typeface="Times New Roman"/>
            </a:endParaRPr>
          </a:p>
        </p:txBody>
      </p:sp>
    </p:spTree>
    <p:extLst>
      <p:ext uri="{BB962C8B-B14F-4D97-AF65-F5344CB8AC3E}">
        <p14:creationId xmlns:p14="http://schemas.microsoft.com/office/powerpoint/2010/main" val="4197728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Deceiving Wealth</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3"/>
            </a:pPr>
            <a:r>
              <a:rPr lang="en-US" sz="2200" dirty="0"/>
              <a:t>How can love or hatred in a home be a greater issue than putting food on the table (</a:t>
            </a:r>
            <a:r>
              <a:rPr lang="en-US" sz="2200" b="1" dirty="0">
                <a:solidFill>
                  <a:schemeClr val="accent1"/>
                </a:solidFill>
              </a:rPr>
              <a:t>15:17</a:t>
            </a:r>
            <a:r>
              <a:rPr lang="en-US" sz="2200" dirty="0"/>
              <a:t>)?</a:t>
            </a:r>
          </a:p>
          <a:p>
            <a:pPr marL="0" lvl="0" indent="0">
              <a:spcBef>
                <a:spcPts val="300"/>
              </a:spcBef>
              <a:buNone/>
            </a:pPr>
            <a:r>
              <a:rPr lang="en-US" sz="2200" b="1" i="1" dirty="0">
                <a:solidFill>
                  <a:schemeClr val="accent1"/>
                </a:solidFill>
              </a:rPr>
              <a:t>Better is a dinner of herbs </a:t>
            </a:r>
            <a:r>
              <a:rPr lang="en-US" sz="2200" b="1" i="1" u="sng" dirty="0">
                <a:solidFill>
                  <a:schemeClr val="accent1"/>
                </a:solidFill>
              </a:rPr>
              <a:t>where love is</a:t>
            </a:r>
            <a:r>
              <a:rPr lang="en-US" sz="2200" i="1" dirty="0">
                <a:solidFill>
                  <a:schemeClr val="accent1"/>
                </a:solidFill>
              </a:rPr>
              <a:t>, Than </a:t>
            </a:r>
            <a:r>
              <a:rPr lang="en-US" sz="2200" b="1" i="1" dirty="0">
                <a:solidFill>
                  <a:schemeClr val="accent1"/>
                </a:solidFill>
              </a:rPr>
              <a:t>a fatted calf with </a:t>
            </a:r>
            <a:r>
              <a:rPr lang="en-US" sz="2200" b="1" i="1" u="sng" dirty="0">
                <a:solidFill>
                  <a:schemeClr val="accent1"/>
                </a:solidFill>
              </a:rPr>
              <a:t>hatred</a:t>
            </a:r>
            <a:r>
              <a:rPr lang="en-US" sz="2200" i="1" dirty="0">
                <a:solidFill>
                  <a:schemeClr val="accent1"/>
                </a:solidFill>
              </a:rPr>
              <a:t>. </a:t>
            </a:r>
            <a:r>
              <a:rPr lang="en-US" sz="2200" dirty="0"/>
              <a:t>(</a:t>
            </a:r>
            <a:r>
              <a:rPr lang="en-US" sz="2200" b="1" dirty="0">
                <a:solidFill>
                  <a:schemeClr val="accent1"/>
                </a:solidFill>
              </a:rPr>
              <a:t>15:17</a:t>
            </a:r>
            <a:r>
              <a:rPr lang="en-US" sz="2200" dirty="0"/>
              <a:t>)</a:t>
            </a:r>
          </a:p>
          <a:p>
            <a:pPr>
              <a:spcBef>
                <a:spcPts val="300"/>
              </a:spcBef>
            </a:pPr>
            <a:r>
              <a:rPr lang="en-US" altLang="en-US" sz="2200" dirty="0">
                <a:solidFill>
                  <a:schemeClr val="tx1">
                    <a:lumMod val="75000"/>
                    <a:lumOff val="25000"/>
                  </a:schemeClr>
                </a:solidFill>
              </a:rPr>
              <a:t>Earnest concern for each other, putting each other before one’s self in words and actions – the essence of love – is more critical to success, peace, stability and joy of a home than all the riches in the world.</a:t>
            </a:r>
          </a:p>
          <a:p>
            <a:pPr>
              <a:spcBef>
                <a:spcPts val="300"/>
              </a:spcBef>
            </a:pPr>
            <a:r>
              <a:rPr lang="en-US" altLang="en-US" sz="2200" dirty="0">
                <a:solidFill>
                  <a:schemeClr val="tx1">
                    <a:lumMod val="75000"/>
                    <a:lumOff val="25000"/>
                  </a:schemeClr>
                </a:solidFill>
              </a:rPr>
              <a:t>If a man or woman has all the riches in the world, but is hated by their spouse or children, they will suffer one of life’s greatest miseries for their lifetime.</a:t>
            </a:r>
          </a:p>
          <a:p>
            <a:pPr>
              <a:spcBef>
                <a:spcPts val="300"/>
              </a:spcBef>
            </a:pPr>
            <a:r>
              <a:rPr lang="en-US" altLang="en-US" sz="2200" dirty="0">
                <a:solidFill>
                  <a:schemeClr val="tx1">
                    <a:lumMod val="75000"/>
                    <a:lumOff val="25000"/>
                  </a:schemeClr>
                </a:solidFill>
              </a:rPr>
              <a:t>Marry someone who cares more about you than themselves – not for wealth!</a:t>
            </a:r>
          </a:p>
        </p:txBody>
      </p:sp>
    </p:spTree>
    <p:extLst>
      <p:ext uri="{BB962C8B-B14F-4D97-AF65-F5344CB8AC3E}">
        <p14:creationId xmlns:p14="http://schemas.microsoft.com/office/powerpoint/2010/main" val="13869251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fade">
                                      <p:cBhvr>
                                        <p:cTn id="27" dur="500"/>
                                        <p:tgtEl>
                                          <p:spTgt spid="1024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Path of Preservation</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b="1" i="1" u="sng" dirty="0">
                <a:solidFill>
                  <a:schemeClr val="accent1"/>
                </a:solidFill>
              </a:rPr>
              <a:t>When</a:t>
            </a:r>
            <a:r>
              <a:rPr lang="en-US" sz="2200" b="1" i="1" dirty="0">
                <a:solidFill>
                  <a:schemeClr val="accent1"/>
                </a:solidFill>
              </a:rPr>
              <a:t> wisdom enters your heart</a:t>
            </a:r>
            <a:r>
              <a:rPr lang="en-US" sz="2200" i="1" dirty="0">
                <a:solidFill>
                  <a:schemeClr val="accent1"/>
                </a:solidFill>
              </a:rPr>
              <a:t>, And </a:t>
            </a:r>
            <a:r>
              <a:rPr lang="en-US" sz="2200" b="1" i="1" dirty="0">
                <a:solidFill>
                  <a:schemeClr val="accent1"/>
                </a:solidFill>
              </a:rPr>
              <a:t>knowledge is pleasant to your soul</a:t>
            </a:r>
            <a:r>
              <a:rPr lang="en-US" sz="2200" i="1" dirty="0">
                <a:solidFill>
                  <a:schemeClr val="accent1"/>
                </a:solidFill>
              </a:rPr>
              <a:t>, </a:t>
            </a:r>
            <a:r>
              <a:rPr lang="en-US" sz="2200" b="1" i="1" dirty="0">
                <a:solidFill>
                  <a:schemeClr val="accent1"/>
                </a:solidFill>
              </a:rPr>
              <a:t>Discretion will </a:t>
            </a:r>
            <a:r>
              <a:rPr lang="en-US" sz="2200" b="1" i="1" u="sng" dirty="0">
                <a:solidFill>
                  <a:schemeClr val="accent1"/>
                </a:solidFill>
              </a:rPr>
              <a:t>preserve</a:t>
            </a:r>
            <a:r>
              <a:rPr lang="en-US" sz="2200" b="1" i="1" dirty="0">
                <a:solidFill>
                  <a:schemeClr val="accent1"/>
                </a:solidFill>
              </a:rPr>
              <a:t> you</a:t>
            </a:r>
            <a:r>
              <a:rPr lang="en-US" sz="2200" i="1" dirty="0">
                <a:solidFill>
                  <a:schemeClr val="accent1"/>
                </a:solidFill>
              </a:rPr>
              <a:t>; </a:t>
            </a:r>
            <a:r>
              <a:rPr lang="en-US" sz="2200" b="1" i="1" dirty="0">
                <a:solidFill>
                  <a:schemeClr val="accent1"/>
                </a:solidFill>
              </a:rPr>
              <a:t>Understanding will </a:t>
            </a:r>
            <a:r>
              <a:rPr lang="en-US" sz="2200" b="1" i="1" u="sng" dirty="0">
                <a:solidFill>
                  <a:schemeClr val="accent1"/>
                </a:solidFill>
              </a:rPr>
              <a:t>keep</a:t>
            </a:r>
            <a:r>
              <a:rPr lang="en-US" sz="2200" b="1" i="1" dirty="0">
                <a:solidFill>
                  <a:schemeClr val="accent1"/>
                </a:solidFill>
              </a:rPr>
              <a:t> you</a:t>
            </a:r>
            <a:r>
              <a:rPr lang="en-US" sz="2200" i="1" dirty="0">
                <a:solidFill>
                  <a:schemeClr val="accent1"/>
                </a:solidFill>
              </a:rPr>
              <a:t>, </a:t>
            </a:r>
            <a:r>
              <a:rPr lang="en-US" sz="2200" dirty="0"/>
              <a:t>(</a:t>
            </a:r>
            <a:r>
              <a:rPr lang="en-US" sz="2200" b="1" dirty="0">
                <a:solidFill>
                  <a:schemeClr val="accent1"/>
                </a:solidFill>
              </a:rPr>
              <a:t>2:10-11</a:t>
            </a:r>
            <a:r>
              <a:rPr lang="en-US" sz="2200" dirty="0"/>
              <a:t>)</a:t>
            </a:r>
          </a:p>
          <a:p>
            <a:pPr marL="344488" lvl="0" indent="-344488">
              <a:spcBef>
                <a:spcPts val="0"/>
              </a:spcBef>
              <a:buFont typeface="+mj-lt"/>
              <a:buAutoNum type="arabicPeriod" startAt="4"/>
            </a:pPr>
            <a:r>
              <a:rPr lang="en-US" sz="2200" dirty="0"/>
              <a:t>How does wisdom generally preserve us?</a:t>
            </a:r>
          </a:p>
          <a:p>
            <a:pPr marL="344488" indent="-344488">
              <a:spcBef>
                <a:spcPts val="0"/>
              </a:spcBef>
            </a:pPr>
            <a:r>
              <a:rPr lang="en-US" altLang="en-US" sz="2200" dirty="0"/>
              <a:t>Emphasizes sincere desire (</a:t>
            </a:r>
            <a:r>
              <a:rPr lang="en-US" altLang="en-US" sz="2200" i="1" dirty="0">
                <a:solidFill>
                  <a:schemeClr val="accent1"/>
                </a:solidFill>
              </a:rPr>
              <a:t>“is pleasant to your soul”</a:t>
            </a:r>
            <a:r>
              <a:rPr lang="en-US" altLang="en-US" sz="2200" dirty="0"/>
              <a:t>) and full acceptance (</a:t>
            </a:r>
            <a:r>
              <a:rPr lang="en-US" altLang="en-US" sz="2200" i="1" dirty="0">
                <a:solidFill>
                  <a:schemeClr val="accent1"/>
                </a:solidFill>
              </a:rPr>
              <a:t>“enters your heart”</a:t>
            </a:r>
            <a:r>
              <a:rPr lang="en-US" altLang="en-US" sz="2200" dirty="0"/>
              <a:t>).  No value in speed-reading or class attendance.</a:t>
            </a:r>
          </a:p>
          <a:p>
            <a:pPr marL="344488" indent="-344488">
              <a:spcBef>
                <a:spcPts val="0"/>
              </a:spcBef>
            </a:pPr>
            <a:r>
              <a:rPr lang="en-US" altLang="en-US" sz="2200" dirty="0"/>
              <a:t>Wisdom and knowledge will teach you the path to choose that leads to preservation and protection.</a:t>
            </a:r>
          </a:p>
          <a:p>
            <a:pPr marL="344488" indent="-344488">
              <a:spcBef>
                <a:spcPts val="0"/>
              </a:spcBef>
            </a:pPr>
            <a:r>
              <a:rPr lang="en-US" altLang="en-US" sz="2200" dirty="0"/>
              <a:t>The remainder of this section introduces characters and dangers that will try to knock us off the good path of wisdom and preservation.</a:t>
            </a:r>
          </a:p>
        </p:txBody>
      </p:sp>
    </p:spTree>
    <p:extLst>
      <p:ext uri="{BB962C8B-B14F-4D97-AF65-F5344CB8AC3E}">
        <p14:creationId xmlns:p14="http://schemas.microsoft.com/office/powerpoint/2010/main" val="2215282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Deceiving, Wasted Beauty</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4"/>
            </a:pPr>
            <a:r>
              <a:rPr lang="en-US" sz="2200" dirty="0"/>
              <a:t>What is a </a:t>
            </a:r>
            <a:r>
              <a:rPr lang="en-US" sz="2200" i="1" dirty="0">
                <a:solidFill>
                  <a:schemeClr val="accent1"/>
                </a:solidFill>
              </a:rPr>
              <a:t>“lovely woman who lacks discretion”</a:t>
            </a:r>
            <a:r>
              <a:rPr lang="en-US" sz="2200" dirty="0">
                <a:solidFill>
                  <a:schemeClr val="accent1"/>
                </a:solidFill>
              </a:rPr>
              <a:t> </a:t>
            </a:r>
            <a:r>
              <a:rPr lang="en-US" sz="2200" dirty="0"/>
              <a:t>like, and how can this be true (</a:t>
            </a:r>
            <a:r>
              <a:rPr lang="en-US" sz="2200" b="1" dirty="0">
                <a:solidFill>
                  <a:schemeClr val="accent1"/>
                </a:solidFill>
              </a:rPr>
              <a:t>11:22</a:t>
            </a:r>
            <a:r>
              <a:rPr lang="en-US" sz="2200" dirty="0"/>
              <a:t>)?</a:t>
            </a:r>
          </a:p>
          <a:p>
            <a:pPr marL="0" lvl="0" indent="0">
              <a:spcBef>
                <a:spcPts val="300"/>
              </a:spcBef>
              <a:buNone/>
            </a:pPr>
            <a:r>
              <a:rPr lang="en-US" sz="2200" i="1" dirty="0">
                <a:solidFill>
                  <a:schemeClr val="accent1"/>
                </a:solidFill>
              </a:rPr>
              <a:t>As a </a:t>
            </a:r>
            <a:r>
              <a:rPr lang="en-US" sz="2200" b="1" i="1" dirty="0">
                <a:solidFill>
                  <a:schemeClr val="accent1"/>
                </a:solidFill>
              </a:rPr>
              <a:t>ring of gold in a </a:t>
            </a:r>
            <a:r>
              <a:rPr lang="en-US" sz="2200" b="1" i="1" u="sng" dirty="0">
                <a:solidFill>
                  <a:schemeClr val="accent1"/>
                </a:solidFill>
              </a:rPr>
              <a:t>swine’s snout</a:t>
            </a:r>
            <a:r>
              <a:rPr lang="en-US" sz="2200" i="1" dirty="0">
                <a:solidFill>
                  <a:schemeClr val="accent1"/>
                </a:solidFill>
              </a:rPr>
              <a:t>, So is a </a:t>
            </a:r>
            <a:r>
              <a:rPr lang="en-US" sz="2200" b="1" i="1" dirty="0">
                <a:solidFill>
                  <a:schemeClr val="accent1"/>
                </a:solidFill>
              </a:rPr>
              <a:t>lovely </a:t>
            </a:r>
            <a:r>
              <a:rPr lang="en-US" sz="2200" b="1" i="1" u="sng" dirty="0">
                <a:solidFill>
                  <a:schemeClr val="accent1"/>
                </a:solidFill>
              </a:rPr>
              <a:t>woman who lacks discretion</a:t>
            </a:r>
            <a:r>
              <a:rPr lang="en-US" sz="2200" i="1" dirty="0">
                <a:solidFill>
                  <a:schemeClr val="accent1"/>
                </a:solidFill>
              </a:rPr>
              <a:t>. </a:t>
            </a:r>
            <a:r>
              <a:rPr lang="en-US" sz="2200" dirty="0"/>
              <a:t>(</a:t>
            </a:r>
            <a:r>
              <a:rPr lang="en-US" sz="2200" b="1" dirty="0">
                <a:solidFill>
                  <a:schemeClr val="accent1"/>
                </a:solidFill>
              </a:rPr>
              <a:t>11:22</a:t>
            </a:r>
            <a:r>
              <a:rPr lang="en-US" sz="2200" dirty="0"/>
              <a:t>)</a:t>
            </a:r>
          </a:p>
          <a:p>
            <a:pPr>
              <a:spcBef>
                <a:spcPts val="300"/>
              </a:spcBef>
            </a:pPr>
            <a:r>
              <a:rPr lang="en-US" altLang="en-US" sz="2200" dirty="0">
                <a:solidFill>
                  <a:schemeClr val="tx1">
                    <a:lumMod val="75000"/>
                    <a:lumOff val="25000"/>
                  </a:schemeClr>
                </a:solidFill>
              </a:rPr>
              <a:t>There is nothing appealing or attractive about a pig.  Such beautiful decoration and ornamentation is a waste and misplaced.</a:t>
            </a:r>
          </a:p>
          <a:p>
            <a:pPr>
              <a:spcBef>
                <a:spcPts val="300"/>
              </a:spcBef>
            </a:pPr>
            <a:r>
              <a:rPr lang="en-US" altLang="en-US" sz="2200" dirty="0">
                <a:solidFill>
                  <a:schemeClr val="tx1">
                    <a:lumMod val="75000"/>
                    <a:lumOff val="25000"/>
                  </a:schemeClr>
                </a:solidFill>
              </a:rPr>
              <a:t>Likewise, a woman without judgment, discretion, or wisdom is ultimately unappealing, unattractive, and such outward beauty is wasted on her.</a:t>
            </a:r>
          </a:p>
          <a:p>
            <a:pPr>
              <a:spcBef>
                <a:spcPts val="300"/>
              </a:spcBef>
            </a:pPr>
            <a:r>
              <a:rPr lang="en-US" altLang="en-US" sz="2200" dirty="0">
                <a:solidFill>
                  <a:schemeClr val="tx1">
                    <a:lumMod val="75000"/>
                    <a:lumOff val="25000"/>
                  </a:schemeClr>
                </a:solidFill>
              </a:rPr>
              <a:t>Applying this requires looking beyond the surface – at her words and behavior – discerning if she is a person of wisdom, judgment, discretion.</a:t>
            </a:r>
          </a:p>
          <a:p>
            <a:pPr>
              <a:spcBef>
                <a:spcPts val="300"/>
              </a:spcBef>
            </a:pPr>
            <a:r>
              <a:rPr lang="en-US" altLang="en-US" sz="2200" dirty="0">
                <a:solidFill>
                  <a:schemeClr val="tx1">
                    <a:lumMod val="75000"/>
                    <a:lumOff val="25000"/>
                  </a:schemeClr>
                </a:solidFill>
              </a:rPr>
              <a:t>Do not date – and especially </a:t>
            </a:r>
            <a:r>
              <a:rPr lang="en-US" altLang="en-US" sz="2200" b="1" i="1" dirty="0">
                <a:solidFill>
                  <a:schemeClr val="accent6">
                    <a:lumMod val="60000"/>
                    <a:lumOff val="40000"/>
                  </a:schemeClr>
                </a:solidFill>
              </a:rPr>
              <a:t>do not </a:t>
            </a:r>
            <a:r>
              <a:rPr lang="en-US" altLang="en-US" sz="2200" b="1" i="1" u="sng" dirty="0">
                <a:solidFill>
                  <a:schemeClr val="accent6">
                    <a:lumMod val="60000"/>
                    <a:lumOff val="40000"/>
                  </a:schemeClr>
                </a:solidFill>
              </a:rPr>
              <a:t>marry</a:t>
            </a:r>
            <a:r>
              <a:rPr lang="en-US" altLang="en-US" sz="2200" b="1" i="1" dirty="0">
                <a:solidFill>
                  <a:schemeClr val="accent6">
                    <a:lumMod val="60000"/>
                    <a:lumOff val="40000"/>
                  </a:schemeClr>
                </a:solidFill>
              </a:rPr>
              <a:t> </a:t>
            </a:r>
            <a:r>
              <a:rPr lang="en-US" altLang="en-US" sz="2200" dirty="0">
                <a:solidFill>
                  <a:schemeClr val="tx1">
                    <a:lumMod val="75000"/>
                    <a:lumOff val="25000"/>
                  </a:schemeClr>
                </a:solidFill>
              </a:rPr>
              <a:t>a </a:t>
            </a:r>
            <a:r>
              <a:rPr lang="en-US" altLang="en-US" sz="2200" b="1" i="1" dirty="0">
                <a:solidFill>
                  <a:schemeClr val="tx1">
                    <a:lumMod val="75000"/>
                    <a:lumOff val="25000"/>
                  </a:schemeClr>
                </a:solidFill>
              </a:rPr>
              <a:t>pig</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1935060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fade">
                                      <p:cBhvr>
                                        <p:cTn id="27" dur="500"/>
                                        <p:tgtEl>
                                          <p:spTgt spid="1024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Miserable Contentious Wife</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5"/>
            </a:pPr>
            <a:r>
              <a:rPr lang="en-US" sz="2200" dirty="0"/>
              <a:t>How can a </a:t>
            </a:r>
            <a:r>
              <a:rPr lang="en-US" sz="2200" i="1" dirty="0">
                <a:solidFill>
                  <a:schemeClr val="accent1"/>
                </a:solidFill>
              </a:rPr>
              <a:t>“contentious woman”</a:t>
            </a:r>
            <a:r>
              <a:rPr lang="en-US" sz="2200" dirty="0"/>
              <a:t> be such a miserable wife (or daughter), and how can they be identified before it is too late (</a:t>
            </a:r>
            <a:r>
              <a:rPr lang="en-US" sz="2200" b="1" dirty="0">
                <a:solidFill>
                  <a:schemeClr val="accent1"/>
                </a:solidFill>
              </a:rPr>
              <a:t>19:13; 21:9, 19; 25:24; 27:15-16; 30:21-23</a:t>
            </a:r>
            <a:r>
              <a:rPr lang="en-US" sz="2200" dirty="0"/>
              <a:t>)?</a:t>
            </a:r>
          </a:p>
          <a:p>
            <a:pPr marL="0" lvl="0" indent="0">
              <a:spcBef>
                <a:spcPts val="0"/>
              </a:spcBef>
              <a:buNone/>
            </a:pPr>
            <a:r>
              <a:rPr lang="en-US" sz="2200" i="1" dirty="0">
                <a:solidFill>
                  <a:schemeClr val="accent1"/>
                </a:solidFill>
              </a:rPr>
              <a:t>A foolish son is the ruin of his father, And </a:t>
            </a:r>
            <a:r>
              <a:rPr lang="en-US" sz="2200" b="1" i="1" dirty="0">
                <a:solidFill>
                  <a:schemeClr val="accent1"/>
                </a:solidFill>
              </a:rPr>
              <a:t>the </a:t>
            </a:r>
            <a:r>
              <a:rPr lang="en-US" sz="2200" b="1" i="1" u="sng" dirty="0">
                <a:solidFill>
                  <a:schemeClr val="accent1"/>
                </a:solidFill>
              </a:rPr>
              <a:t>contentions</a:t>
            </a:r>
            <a:r>
              <a:rPr lang="en-US" sz="2200" b="1" i="1" dirty="0">
                <a:solidFill>
                  <a:schemeClr val="accent1"/>
                </a:solidFill>
              </a:rPr>
              <a:t> of a wife are a </a:t>
            </a:r>
            <a:r>
              <a:rPr lang="en-US" sz="2200" b="1" i="1" u="sng" dirty="0">
                <a:solidFill>
                  <a:schemeClr val="accent1"/>
                </a:solidFill>
              </a:rPr>
              <a:t>continual dripping</a:t>
            </a:r>
            <a:r>
              <a:rPr lang="en-US" sz="2200" i="1" dirty="0">
                <a:solidFill>
                  <a:schemeClr val="accent1"/>
                </a:solidFill>
              </a:rPr>
              <a:t>. </a:t>
            </a:r>
            <a:r>
              <a:rPr lang="en-US" sz="2200" dirty="0"/>
              <a:t>(</a:t>
            </a:r>
            <a:r>
              <a:rPr lang="en-US" sz="2200" b="1" dirty="0">
                <a:solidFill>
                  <a:schemeClr val="accent1"/>
                </a:solidFill>
              </a:rPr>
              <a:t>19:13</a:t>
            </a:r>
            <a:r>
              <a:rPr lang="en-US" sz="2200" dirty="0"/>
              <a:t>)</a:t>
            </a:r>
          </a:p>
          <a:p>
            <a:pPr marL="0" indent="0">
              <a:spcBef>
                <a:spcPts val="0"/>
              </a:spcBef>
              <a:buNone/>
            </a:pPr>
            <a:r>
              <a:rPr lang="en-US" sz="2200" b="1" i="1" dirty="0">
                <a:solidFill>
                  <a:schemeClr val="accent1"/>
                </a:solidFill>
              </a:rPr>
              <a:t>Better to dwell in a </a:t>
            </a:r>
            <a:r>
              <a:rPr lang="en-US" sz="2200" b="1" i="1" u="sng" dirty="0">
                <a:solidFill>
                  <a:schemeClr val="accent1"/>
                </a:solidFill>
              </a:rPr>
              <a:t>corner of a housetop</a:t>
            </a:r>
            <a:r>
              <a:rPr lang="en-US" sz="2200" i="1" dirty="0">
                <a:solidFill>
                  <a:schemeClr val="accent1"/>
                </a:solidFill>
              </a:rPr>
              <a:t>, Than in a </a:t>
            </a:r>
            <a:r>
              <a:rPr lang="en-US" sz="2200" b="1" i="1" dirty="0">
                <a:solidFill>
                  <a:schemeClr val="accent1"/>
                </a:solidFill>
              </a:rPr>
              <a:t>house </a:t>
            </a:r>
            <a:r>
              <a:rPr lang="en-US" sz="2200" b="1" i="1" u="sng" dirty="0">
                <a:solidFill>
                  <a:schemeClr val="accent1"/>
                </a:solidFill>
              </a:rPr>
              <a:t>shared</a:t>
            </a:r>
            <a:r>
              <a:rPr lang="en-US" sz="2200" b="1" i="1" dirty="0">
                <a:solidFill>
                  <a:schemeClr val="accent1"/>
                </a:solidFill>
              </a:rPr>
              <a:t> with a contentious woman</a:t>
            </a:r>
            <a:r>
              <a:rPr lang="en-US" sz="2200" i="1" dirty="0">
                <a:solidFill>
                  <a:schemeClr val="accent1"/>
                </a:solidFill>
              </a:rPr>
              <a:t>. </a:t>
            </a:r>
            <a:r>
              <a:rPr lang="en-US" sz="2200" dirty="0"/>
              <a:t>(</a:t>
            </a:r>
            <a:r>
              <a:rPr lang="en-US" sz="2200" b="1" dirty="0">
                <a:solidFill>
                  <a:schemeClr val="accent1"/>
                </a:solidFill>
              </a:rPr>
              <a:t>21:9; 25:24</a:t>
            </a:r>
            <a:r>
              <a:rPr lang="en-US" sz="2200" dirty="0"/>
              <a:t>)</a:t>
            </a:r>
          </a:p>
          <a:p>
            <a:pPr marL="0" indent="0">
              <a:spcBef>
                <a:spcPts val="0"/>
              </a:spcBef>
              <a:buNone/>
            </a:pPr>
            <a:r>
              <a:rPr lang="en-US" sz="2200" b="1" i="1" dirty="0">
                <a:solidFill>
                  <a:schemeClr val="accent1"/>
                </a:solidFill>
              </a:rPr>
              <a:t>Better to dwell in the </a:t>
            </a:r>
            <a:r>
              <a:rPr lang="en-US" sz="2200" b="1" i="1" u="sng" dirty="0">
                <a:solidFill>
                  <a:schemeClr val="accent1"/>
                </a:solidFill>
              </a:rPr>
              <a:t>wilderness</a:t>
            </a:r>
            <a:r>
              <a:rPr lang="en-US" sz="2200" i="1" dirty="0">
                <a:solidFill>
                  <a:schemeClr val="accent1"/>
                </a:solidFill>
              </a:rPr>
              <a:t>, Than with a </a:t>
            </a:r>
            <a:r>
              <a:rPr lang="en-US" sz="2200" b="1" i="1" dirty="0">
                <a:solidFill>
                  <a:schemeClr val="accent1"/>
                </a:solidFill>
              </a:rPr>
              <a:t>contentious and angry woman</a:t>
            </a:r>
            <a:r>
              <a:rPr lang="en-US" sz="2200" i="1" dirty="0">
                <a:solidFill>
                  <a:schemeClr val="accent1"/>
                </a:solidFill>
              </a:rPr>
              <a:t>. </a:t>
            </a:r>
            <a:r>
              <a:rPr lang="en-US" sz="2200" dirty="0"/>
              <a:t>(</a:t>
            </a:r>
            <a:r>
              <a:rPr lang="en-US" sz="2200" b="1" dirty="0">
                <a:solidFill>
                  <a:schemeClr val="accent1"/>
                </a:solidFill>
              </a:rPr>
              <a:t>21:19</a:t>
            </a:r>
            <a:r>
              <a:rPr lang="en-US" sz="2200" dirty="0"/>
              <a:t>)</a:t>
            </a:r>
          </a:p>
          <a:p>
            <a:pPr>
              <a:spcBef>
                <a:spcPts val="0"/>
              </a:spcBef>
            </a:pPr>
            <a:r>
              <a:rPr lang="en-US" altLang="en-US" sz="2200" dirty="0">
                <a:solidFill>
                  <a:schemeClr val="tx1">
                    <a:lumMod val="75000"/>
                    <a:lumOff val="25000"/>
                  </a:schemeClr>
                </a:solidFill>
              </a:rPr>
              <a:t>Continual fighting, nagging and harassment will drive a man to want to live by himself, even in the most miserable of physical conditions to avoid her.</a:t>
            </a:r>
          </a:p>
          <a:p>
            <a:pPr>
              <a:spcBef>
                <a:spcPts val="0"/>
              </a:spcBef>
            </a:pPr>
            <a:r>
              <a:rPr lang="en-US" sz="2200" dirty="0">
                <a:solidFill>
                  <a:schemeClr val="tx1">
                    <a:lumMod val="75000"/>
                    <a:lumOff val="25000"/>
                  </a:schemeClr>
                </a:solidFill>
              </a:rPr>
              <a:t>Do </a:t>
            </a:r>
            <a:r>
              <a:rPr lang="en-US" sz="2200" b="1" i="1" dirty="0">
                <a:solidFill>
                  <a:schemeClr val="tx1">
                    <a:lumMod val="75000"/>
                    <a:lumOff val="25000"/>
                  </a:schemeClr>
                </a:solidFill>
              </a:rPr>
              <a:t>not </a:t>
            </a:r>
            <a:r>
              <a:rPr lang="en-US" sz="2200" b="1" i="1" u="sng" dirty="0">
                <a:solidFill>
                  <a:schemeClr val="tx1">
                    <a:lumMod val="75000"/>
                    <a:lumOff val="25000"/>
                  </a:schemeClr>
                </a:solidFill>
              </a:rPr>
              <a:t>marry</a:t>
            </a:r>
            <a:r>
              <a:rPr lang="en-US" sz="2200" b="1" i="1" dirty="0">
                <a:solidFill>
                  <a:schemeClr val="tx1">
                    <a:lumMod val="75000"/>
                    <a:lumOff val="25000"/>
                  </a:schemeClr>
                </a:solidFill>
              </a:rPr>
              <a:t> </a:t>
            </a:r>
            <a:r>
              <a:rPr lang="en-US" sz="2200" dirty="0">
                <a:solidFill>
                  <a:schemeClr val="tx1">
                    <a:lumMod val="75000"/>
                    <a:lumOff val="25000"/>
                  </a:schemeClr>
                </a:solidFill>
              </a:rPr>
              <a:t>a </a:t>
            </a:r>
            <a:r>
              <a:rPr lang="en-US" sz="2200" b="1" i="1" dirty="0">
                <a:solidFill>
                  <a:schemeClr val="accent6">
                    <a:lumMod val="60000"/>
                    <a:lumOff val="40000"/>
                  </a:schemeClr>
                </a:solidFill>
              </a:rPr>
              <a:t>contentious</a:t>
            </a:r>
            <a:r>
              <a:rPr lang="en-US" sz="2200" dirty="0">
                <a:solidFill>
                  <a:schemeClr val="accent6">
                    <a:lumMod val="60000"/>
                    <a:lumOff val="40000"/>
                  </a:schemeClr>
                </a:solidFill>
              </a:rPr>
              <a:t> </a:t>
            </a:r>
            <a:r>
              <a:rPr lang="en-US" sz="2200" dirty="0">
                <a:solidFill>
                  <a:schemeClr val="tx1">
                    <a:lumMod val="75000"/>
                    <a:lumOff val="25000"/>
                  </a:schemeClr>
                </a:solidFill>
              </a:rPr>
              <a:t>person!  Do </a:t>
            </a:r>
            <a:r>
              <a:rPr lang="en-US" sz="2200" b="1" i="1" dirty="0">
                <a:solidFill>
                  <a:schemeClr val="tx1">
                    <a:lumMod val="75000"/>
                    <a:lumOff val="25000"/>
                  </a:schemeClr>
                </a:solidFill>
              </a:rPr>
              <a:t>not </a:t>
            </a:r>
            <a:r>
              <a:rPr lang="en-US" sz="2200" b="1" i="1" u="sng" dirty="0">
                <a:solidFill>
                  <a:schemeClr val="tx1">
                    <a:lumMod val="75000"/>
                    <a:lumOff val="25000"/>
                  </a:schemeClr>
                </a:solidFill>
              </a:rPr>
              <a:t>be</a:t>
            </a:r>
            <a:r>
              <a:rPr lang="en-US" sz="2200" b="1" i="1" dirty="0">
                <a:solidFill>
                  <a:schemeClr val="tx1">
                    <a:lumMod val="75000"/>
                    <a:lumOff val="25000"/>
                  </a:schemeClr>
                </a:solidFill>
              </a:rPr>
              <a:t> </a:t>
            </a:r>
            <a:r>
              <a:rPr lang="en-US" sz="2200" dirty="0">
                <a:solidFill>
                  <a:schemeClr val="tx1">
                    <a:lumMod val="75000"/>
                    <a:lumOff val="25000"/>
                  </a:schemeClr>
                </a:solidFill>
              </a:rPr>
              <a:t>a </a:t>
            </a:r>
            <a:r>
              <a:rPr lang="en-US" sz="2200" b="1" i="1" dirty="0">
                <a:solidFill>
                  <a:schemeClr val="accent6">
                    <a:lumMod val="60000"/>
                    <a:lumOff val="40000"/>
                  </a:schemeClr>
                </a:solidFill>
              </a:rPr>
              <a:t>contentious</a:t>
            </a:r>
            <a:r>
              <a:rPr lang="en-US" sz="2200" dirty="0">
                <a:solidFill>
                  <a:schemeClr val="accent6">
                    <a:lumMod val="60000"/>
                    <a:lumOff val="40000"/>
                  </a:schemeClr>
                </a:solidFill>
              </a:rPr>
              <a:t> </a:t>
            </a:r>
            <a:r>
              <a:rPr lang="en-US" sz="2200" dirty="0">
                <a:solidFill>
                  <a:schemeClr val="tx1">
                    <a:lumMod val="75000"/>
                    <a:lumOff val="25000"/>
                  </a:schemeClr>
                </a:solidFill>
              </a:rPr>
              <a:t>person!</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4259125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Miserable Contentious Wife</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5"/>
            </a:pPr>
            <a:r>
              <a:rPr lang="en-US" sz="2200" dirty="0"/>
              <a:t>How can a </a:t>
            </a:r>
            <a:r>
              <a:rPr lang="en-US" sz="2200" i="1" dirty="0">
                <a:solidFill>
                  <a:schemeClr val="accent1"/>
                </a:solidFill>
              </a:rPr>
              <a:t>“contentious woman”</a:t>
            </a:r>
            <a:r>
              <a:rPr lang="en-US" sz="2200" dirty="0"/>
              <a:t> be such a miserable wife (or daughter), and how can they be identified before it is too late (</a:t>
            </a:r>
            <a:r>
              <a:rPr lang="en-US" sz="2200" b="1" dirty="0">
                <a:solidFill>
                  <a:schemeClr val="accent1"/>
                </a:solidFill>
              </a:rPr>
              <a:t>19:13; 21:9, 19; 25:24; 27:15-16; 30:21-23</a:t>
            </a:r>
            <a:r>
              <a:rPr lang="en-US" sz="2200" dirty="0"/>
              <a:t>)?</a:t>
            </a:r>
          </a:p>
          <a:p>
            <a:pPr marL="0" indent="0">
              <a:spcBef>
                <a:spcPts val="0"/>
              </a:spcBef>
              <a:buNone/>
            </a:pPr>
            <a:r>
              <a:rPr lang="en-US" sz="2200" i="1" dirty="0">
                <a:solidFill>
                  <a:schemeClr val="accent1"/>
                </a:solidFill>
              </a:rPr>
              <a:t>A </a:t>
            </a:r>
            <a:r>
              <a:rPr lang="en-US" sz="2200" b="1" i="1" u="sng" dirty="0">
                <a:solidFill>
                  <a:schemeClr val="accent1"/>
                </a:solidFill>
              </a:rPr>
              <a:t>continual dripping</a:t>
            </a:r>
            <a:r>
              <a:rPr lang="en-US" sz="2200" b="1" i="1" dirty="0">
                <a:solidFill>
                  <a:schemeClr val="accent1"/>
                </a:solidFill>
              </a:rPr>
              <a:t> on a very rainy day </a:t>
            </a:r>
            <a:r>
              <a:rPr lang="en-US" sz="2200" i="1" dirty="0">
                <a:solidFill>
                  <a:schemeClr val="accent1"/>
                </a:solidFill>
              </a:rPr>
              <a:t>And a contentious woman are alike; Whoever </a:t>
            </a:r>
            <a:r>
              <a:rPr lang="en-US" sz="2200" b="1" i="1" u="sng" dirty="0">
                <a:solidFill>
                  <a:schemeClr val="accent1"/>
                </a:solidFill>
              </a:rPr>
              <a:t>restrains her</a:t>
            </a:r>
            <a:r>
              <a:rPr lang="en-US" sz="2200" b="1" i="1" dirty="0">
                <a:solidFill>
                  <a:schemeClr val="accent1"/>
                </a:solidFill>
              </a:rPr>
              <a:t> restrains the wind</a:t>
            </a:r>
            <a:r>
              <a:rPr lang="en-US" sz="2200" i="1" dirty="0">
                <a:solidFill>
                  <a:schemeClr val="accent1"/>
                </a:solidFill>
              </a:rPr>
              <a:t>, And </a:t>
            </a:r>
            <a:r>
              <a:rPr lang="en-US" sz="2200" b="1" i="1" dirty="0">
                <a:solidFill>
                  <a:schemeClr val="accent1"/>
                </a:solidFill>
              </a:rPr>
              <a:t>grasps oil with his right hand</a:t>
            </a:r>
            <a:r>
              <a:rPr lang="en-US" sz="2200" i="1" dirty="0">
                <a:solidFill>
                  <a:schemeClr val="accent1"/>
                </a:solidFill>
              </a:rPr>
              <a:t>. </a:t>
            </a:r>
            <a:r>
              <a:rPr lang="en-US" sz="2200" dirty="0"/>
              <a:t>(</a:t>
            </a:r>
            <a:r>
              <a:rPr lang="en-US" sz="2200" b="1" dirty="0">
                <a:solidFill>
                  <a:schemeClr val="accent1"/>
                </a:solidFill>
              </a:rPr>
              <a:t>27:15-16</a:t>
            </a:r>
            <a:r>
              <a:rPr lang="en-US" sz="2200" dirty="0"/>
              <a:t>)</a:t>
            </a:r>
          </a:p>
          <a:p>
            <a:pPr>
              <a:spcBef>
                <a:spcPts val="0"/>
              </a:spcBef>
            </a:pPr>
            <a:r>
              <a:rPr lang="en-US" altLang="en-US" sz="2200" dirty="0">
                <a:solidFill>
                  <a:schemeClr val="tx1">
                    <a:lumMod val="75000"/>
                    <a:lumOff val="25000"/>
                  </a:schemeClr>
                </a:solidFill>
              </a:rPr>
              <a:t>Terrible mistake and deceit to believe that you can control her.</a:t>
            </a:r>
          </a:p>
          <a:p>
            <a:pPr>
              <a:spcBef>
                <a:spcPts val="0"/>
              </a:spcBef>
            </a:pPr>
            <a:r>
              <a:rPr lang="en-US" sz="2200" dirty="0">
                <a:solidFill>
                  <a:schemeClr val="tx1">
                    <a:lumMod val="75000"/>
                    <a:lumOff val="25000"/>
                  </a:schemeClr>
                </a:solidFill>
              </a:rPr>
              <a:t>The contentious person cannot be controlled, curbed, or changed.</a:t>
            </a:r>
          </a:p>
          <a:p>
            <a:pPr>
              <a:spcBef>
                <a:spcPts val="0"/>
              </a:spcBef>
            </a:pPr>
            <a:r>
              <a:rPr lang="en-US" sz="2200" dirty="0">
                <a:solidFill>
                  <a:schemeClr val="tx1">
                    <a:lumMod val="75000"/>
                    <a:lumOff val="25000"/>
                  </a:schemeClr>
                </a:solidFill>
              </a:rPr>
              <a:t>However, she can be </a:t>
            </a:r>
            <a:r>
              <a:rPr lang="en-US" sz="2200" b="1" i="1" dirty="0">
                <a:solidFill>
                  <a:schemeClr val="tx1">
                    <a:lumMod val="75000"/>
                    <a:lumOff val="25000"/>
                  </a:schemeClr>
                </a:solidFill>
              </a:rPr>
              <a:t>created</a:t>
            </a:r>
            <a:r>
              <a:rPr lang="en-US" sz="2200" dirty="0">
                <a:solidFill>
                  <a:schemeClr val="tx1">
                    <a:lumMod val="75000"/>
                    <a:lumOff val="25000"/>
                  </a:schemeClr>
                </a:solidFill>
              </a:rPr>
              <a:t> by ignoring her pleas, depriving of attention.</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472559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Miserable Contentious Wife</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5"/>
            </a:pPr>
            <a:r>
              <a:rPr lang="en-US" sz="2200" dirty="0"/>
              <a:t>How can a </a:t>
            </a:r>
            <a:r>
              <a:rPr lang="en-US" sz="2200" i="1" dirty="0">
                <a:solidFill>
                  <a:schemeClr val="accent1"/>
                </a:solidFill>
              </a:rPr>
              <a:t>“contentious woman”</a:t>
            </a:r>
            <a:r>
              <a:rPr lang="en-US" sz="2200" dirty="0"/>
              <a:t> be such a miserable wife (or daughter), and how can they be identified before it is too late (</a:t>
            </a:r>
            <a:r>
              <a:rPr lang="en-US" sz="2200" b="1" dirty="0">
                <a:solidFill>
                  <a:schemeClr val="accent1"/>
                </a:solidFill>
              </a:rPr>
              <a:t>19:13; 21:9, 19; 25:24; 27:15-16; 30:21-23</a:t>
            </a:r>
            <a:r>
              <a:rPr lang="en-US" sz="2200" dirty="0"/>
              <a:t>)?</a:t>
            </a:r>
          </a:p>
          <a:p>
            <a:pPr marL="0" indent="0">
              <a:spcBef>
                <a:spcPts val="0"/>
              </a:spcBef>
              <a:buNone/>
            </a:pPr>
            <a:r>
              <a:rPr lang="en-US" sz="2200" i="1" dirty="0">
                <a:solidFill>
                  <a:schemeClr val="accent1"/>
                </a:solidFill>
              </a:rPr>
              <a:t>For </a:t>
            </a:r>
            <a:r>
              <a:rPr lang="en-US" sz="2200" b="1" i="1" dirty="0">
                <a:solidFill>
                  <a:schemeClr val="accent1"/>
                </a:solidFill>
              </a:rPr>
              <a:t>three things the earth is </a:t>
            </a:r>
            <a:r>
              <a:rPr lang="en-US" sz="2200" b="1" i="1" u="sng" dirty="0">
                <a:solidFill>
                  <a:schemeClr val="accent1"/>
                </a:solidFill>
              </a:rPr>
              <a:t>perturbed</a:t>
            </a:r>
            <a:r>
              <a:rPr lang="en-US" sz="2200" i="1" dirty="0">
                <a:solidFill>
                  <a:schemeClr val="accent1"/>
                </a:solidFill>
              </a:rPr>
              <a:t>, Yes, for </a:t>
            </a:r>
            <a:r>
              <a:rPr lang="en-US" sz="2200" b="1" i="1" dirty="0">
                <a:solidFill>
                  <a:schemeClr val="accent1"/>
                </a:solidFill>
              </a:rPr>
              <a:t>four it </a:t>
            </a:r>
            <a:r>
              <a:rPr lang="en-US" sz="2200" b="1" i="1" u="sng" dirty="0">
                <a:solidFill>
                  <a:schemeClr val="accent1"/>
                </a:solidFill>
              </a:rPr>
              <a:t>cannot bear up</a:t>
            </a:r>
            <a:r>
              <a:rPr lang="en-US" sz="2200" i="1" dirty="0">
                <a:solidFill>
                  <a:schemeClr val="accent1"/>
                </a:solidFill>
              </a:rPr>
              <a:t>: For a servant when he reigns, A fool when he is filled with food, A </a:t>
            </a:r>
            <a:r>
              <a:rPr lang="en-US" sz="2200" b="1" i="1" u="sng" dirty="0">
                <a:solidFill>
                  <a:schemeClr val="accent1"/>
                </a:solidFill>
              </a:rPr>
              <a:t>hateful</a:t>
            </a:r>
            <a:r>
              <a:rPr lang="en-US" sz="2200" b="1" i="1" dirty="0">
                <a:solidFill>
                  <a:schemeClr val="accent1"/>
                </a:solidFill>
              </a:rPr>
              <a:t> woman when she is </a:t>
            </a:r>
            <a:r>
              <a:rPr lang="en-US" sz="2200" b="1" i="1" u="sng" dirty="0">
                <a:solidFill>
                  <a:schemeClr val="accent1"/>
                </a:solidFill>
              </a:rPr>
              <a:t>married</a:t>
            </a:r>
            <a:r>
              <a:rPr lang="en-US" sz="2200" i="1" dirty="0">
                <a:solidFill>
                  <a:schemeClr val="accent1"/>
                </a:solidFill>
              </a:rPr>
              <a:t>, And a maidservant who succeeds her mistress. </a:t>
            </a:r>
            <a:r>
              <a:rPr lang="en-US" sz="2200" dirty="0"/>
              <a:t>(</a:t>
            </a:r>
            <a:r>
              <a:rPr lang="en-US" sz="2200" b="1" dirty="0">
                <a:solidFill>
                  <a:schemeClr val="accent1"/>
                </a:solidFill>
              </a:rPr>
              <a:t>30:21-23</a:t>
            </a:r>
            <a:r>
              <a:rPr lang="en-US" sz="2200" dirty="0"/>
              <a:t>)</a:t>
            </a:r>
          </a:p>
          <a:p>
            <a:pPr>
              <a:spcBef>
                <a:spcPts val="0"/>
              </a:spcBef>
            </a:pPr>
            <a:r>
              <a:rPr lang="en-US" altLang="en-US" sz="2200" dirty="0">
                <a:solidFill>
                  <a:schemeClr val="tx1">
                    <a:lumMod val="75000"/>
                    <a:lumOff val="25000"/>
                  </a:schemeClr>
                </a:solidFill>
              </a:rPr>
              <a:t>If the earth cannot tolerate a </a:t>
            </a:r>
            <a:r>
              <a:rPr lang="en-US" altLang="en-US" sz="2200" i="1" dirty="0">
                <a:solidFill>
                  <a:schemeClr val="accent1"/>
                </a:solidFill>
              </a:rPr>
              <a:t>“hateful woman”</a:t>
            </a:r>
            <a:r>
              <a:rPr lang="en-US" altLang="en-US" sz="2200" dirty="0">
                <a:solidFill>
                  <a:schemeClr val="accent1"/>
                </a:solidFill>
              </a:rPr>
              <a:t> </a:t>
            </a:r>
            <a:r>
              <a:rPr lang="en-US" altLang="en-US" sz="2200" dirty="0">
                <a:solidFill>
                  <a:schemeClr val="tx1">
                    <a:lumMod val="75000"/>
                    <a:lumOff val="25000"/>
                  </a:schemeClr>
                </a:solidFill>
              </a:rPr>
              <a:t>being married at all, will you be able to tolerate being married to her yourself?</a:t>
            </a:r>
          </a:p>
          <a:p>
            <a:pPr>
              <a:spcBef>
                <a:spcPts val="0"/>
              </a:spcBef>
            </a:pPr>
            <a:r>
              <a:rPr lang="en-US" altLang="en-US" sz="2200" b="1" i="1" dirty="0">
                <a:solidFill>
                  <a:schemeClr val="tx1">
                    <a:lumMod val="75000"/>
                    <a:lumOff val="25000"/>
                  </a:schemeClr>
                </a:solidFill>
              </a:rPr>
              <a:t>Identified</a:t>
            </a:r>
            <a:r>
              <a:rPr lang="en-US" altLang="en-US" sz="2200" dirty="0">
                <a:solidFill>
                  <a:schemeClr val="tx1">
                    <a:lumMod val="75000"/>
                    <a:lumOff val="25000"/>
                  </a:schemeClr>
                </a:solidFill>
              </a:rPr>
              <a:t> by how easily they are upset, frequently require getting their way, blame other people, hurt others, lose their temper, look for trouble, etc.</a:t>
            </a:r>
          </a:p>
          <a:p>
            <a:pPr>
              <a:spcBef>
                <a:spcPts val="0"/>
              </a:spcBef>
            </a:pPr>
            <a:r>
              <a:rPr lang="en-US" altLang="en-US" sz="2200" dirty="0">
                <a:solidFill>
                  <a:schemeClr val="tx1">
                    <a:lumMod val="75000"/>
                    <a:lumOff val="25000"/>
                  </a:schemeClr>
                </a:solidFill>
              </a:rPr>
              <a:t>It’s easy to be happy when everything goes your way, but when it doesn’t …</a:t>
            </a:r>
          </a:p>
          <a:p>
            <a:pPr>
              <a:spcBef>
                <a:spcPts val="0"/>
              </a:spcBef>
            </a:pP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19059077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Virtuous Wife</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6"/>
            </a:pPr>
            <a:r>
              <a:rPr lang="en-US" sz="2200" dirty="0"/>
              <a:t>In contrast, what are the general characteristics of the </a:t>
            </a:r>
            <a:r>
              <a:rPr lang="en-US" sz="2200" i="1" dirty="0">
                <a:solidFill>
                  <a:schemeClr val="accent1"/>
                </a:solidFill>
              </a:rPr>
              <a:t>“virtuous wife”</a:t>
            </a:r>
            <a:r>
              <a:rPr lang="en-US" sz="2200" dirty="0">
                <a:solidFill>
                  <a:schemeClr val="accent1"/>
                </a:solidFill>
              </a:rPr>
              <a:t> </a:t>
            </a:r>
            <a:r>
              <a:rPr lang="en-US" sz="2200" dirty="0"/>
              <a:t>(</a:t>
            </a:r>
            <a:r>
              <a:rPr lang="en-US" sz="2200" b="1" dirty="0">
                <a:solidFill>
                  <a:schemeClr val="accent1"/>
                </a:solidFill>
              </a:rPr>
              <a:t>31:10-31</a:t>
            </a:r>
            <a:r>
              <a:rPr lang="en-US" sz="2200" dirty="0"/>
              <a:t>)?  How many of her virtues should godly women strive to obtain?</a:t>
            </a:r>
          </a:p>
        </p:txBody>
      </p:sp>
    </p:spTree>
    <p:extLst>
      <p:ext uri="{BB962C8B-B14F-4D97-AF65-F5344CB8AC3E}">
        <p14:creationId xmlns:p14="http://schemas.microsoft.com/office/powerpoint/2010/main" val="374697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Virtuous Wife</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lnSpc>
                <a:spcPct val="98000"/>
              </a:lnSpc>
              <a:spcBef>
                <a:spcPts val="0"/>
              </a:spcBef>
              <a:buNone/>
            </a:pPr>
            <a:r>
              <a:rPr lang="en-US" sz="1600" i="1" dirty="0">
                <a:solidFill>
                  <a:schemeClr val="accent1"/>
                </a:solidFill>
              </a:rPr>
              <a:t>Who can find a </a:t>
            </a:r>
            <a:r>
              <a:rPr lang="en-US" sz="1600" b="1" i="1" dirty="0">
                <a:solidFill>
                  <a:schemeClr val="accent1"/>
                </a:solidFill>
              </a:rPr>
              <a:t>virtuous wife</a:t>
            </a:r>
            <a:r>
              <a:rPr lang="en-US" sz="1600" i="1" dirty="0">
                <a:solidFill>
                  <a:schemeClr val="accent1"/>
                </a:solidFill>
              </a:rPr>
              <a:t>? For her </a:t>
            </a:r>
            <a:r>
              <a:rPr lang="en-US" sz="1600" b="1" i="1" dirty="0">
                <a:solidFill>
                  <a:schemeClr val="accent1"/>
                </a:solidFill>
              </a:rPr>
              <a:t>worth is </a:t>
            </a:r>
            <a:r>
              <a:rPr lang="en-US" sz="1600" b="1" i="1" u="sng" dirty="0">
                <a:solidFill>
                  <a:schemeClr val="accent1"/>
                </a:solidFill>
              </a:rPr>
              <a:t>far above rubies</a:t>
            </a:r>
            <a:r>
              <a:rPr lang="en-US" sz="1600" i="1" dirty="0">
                <a:solidFill>
                  <a:schemeClr val="accent1"/>
                </a:solidFill>
              </a:rPr>
              <a:t>.  The heart of her </a:t>
            </a:r>
            <a:r>
              <a:rPr lang="en-US" sz="1600" b="1" i="1" dirty="0">
                <a:solidFill>
                  <a:schemeClr val="accent1"/>
                </a:solidFill>
              </a:rPr>
              <a:t>husband safely trusts her</a:t>
            </a:r>
            <a:r>
              <a:rPr lang="en-US" sz="1600" i="1" dirty="0">
                <a:solidFill>
                  <a:schemeClr val="accent1"/>
                </a:solidFill>
              </a:rPr>
              <a:t>; So he will have </a:t>
            </a:r>
            <a:r>
              <a:rPr lang="en-US" sz="1600" b="1" i="1" dirty="0">
                <a:solidFill>
                  <a:schemeClr val="accent1"/>
                </a:solidFill>
              </a:rPr>
              <a:t>no lack of gain</a:t>
            </a:r>
            <a:r>
              <a:rPr lang="en-US" sz="1600" i="1" dirty="0">
                <a:solidFill>
                  <a:schemeClr val="accent1"/>
                </a:solidFill>
              </a:rPr>
              <a:t>.  She </a:t>
            </a:r>
            <a:r>
              <a:rPr lang="en-US" sz="1600" b="1" i="1" dirty="0">
                <a:solidFill>
                  <a:schemeClr val="accent1"/>
                </a:solidFill>
              </a:rPr>
              <a:t>does him good and not evil All the days</a:t>
            </a:r>
            <a:r>
              <a:rPr lang="en-US" sz="1600" i="1" dirty="0">
                <a:solidFill>
                  <a:schemeClr val="accent1"/>
                </a:solidFill>
              </a:rPr>
              <a:t> of her life.  She seeks wool and flax, And </a:t>
            </a:r>
            <a:r>
              <a:rPr lang="en-US" sz="1600" b="1" i="1" dirty="0">
                <a:solidFill>
                  <a:schemeClr val="accent1"/>
                </a:solidFill>
              </a:rPr>
              <a:t>willingly works </a:t>
            </a:r>
            <a:r>
              <a:rPr lang="en-US" sz="1600" i="1" dirty="0">
                <a:solidFill>
                  <a:schemeClr val="accent1"/>
                </a:solidFill>
              </a:rPr>
              <a:t>with her hands.  She is like the merchant ships, She </a:t>
            </a:r>
            <a:r>
              <a:rPr lang="en-US" sz="1600" b="1" i="1" dirty="0">
                <a:solidFill>
                  <a:schemeClr val="accent1"/>
                </a:solidFill>
              </a:rPr>
              <a:t>brings her food from afar</a:t>
            </a:r>
            <a:r>
              <a:rPr lang="en-US" sz="1600" i="1" dirty="0">
                <a:solidFill>
                  <a:schemeClr val="accent1"/>
                </a:solidFill>
              </a:rPr>
              <a:t>.  She also </a:t>
            </a:r>
            <a:r>
              <a:rPr lang="en-US" sz="1600" b="1" i="1" dirty="0">
                <a:solidFill>
                  <a:schemeClr val="accent1"/>
                </a:solidFill>
              </a:rPr>
              <a:t>rises while it is yet night, And provides </a:t>
            </a:r>
            <a:r>
              <a:rPr lang="en-US" sz="1600" i="1" dirty="0">
                <a:solidFill>
                  <a:schemeClr val="accent1"/>
                </a:solidFill>
              </a:rPr>
              <a:t>food for her household, And a portion for her maidservants.  She </a:t>
            </a:r>
            <a:r>
              <a:rPr lang="en-US" sz="1600" b="1" i="1" dirty="0">
                <a:solidFill>
                  <a:schemeClr val="accent1"/>
                </a:solidFill>
              </a:rPr>
              <a:t>considers a field and buys it</a:t>
            </a:r>
            <a:r>
              <a:rPr lang="en-US" sz="1600" i="1" dirty="0">
                <a:solidFill>
                  <a:schemeClr val="accent1"/>
                </a:solidFill>
              </a:rPr>
              <a:t>; </a:t>
            </a:r>
            <a:r>
              <a:rPr lang="en-US" sz="1600" b="1" i="1" dirty="0">
                <a:solidFill>
                  <a:schemeClr val="accent1"/>
                </a:solidFill>
              </a:rPr>
              <a:t>From her profits she plants </a:t>
            </a:r>
            <a:r>
              <a:rPr lang="en-US" sz="1600" i="1" dirty="0">
                <a:solidFill>
                  <a:schemeClr val="accent1"/>
                </a:solidFill>
              </a:rPr>
              <a:t>a vineyard.  She </a:t>
            </a:r>
            <a:r>
              <a:rPr lang="en-US" sz="1600" b="1" i="1" dirty="0">
                <a:solidFill>
                  <a:schemeClr val="accent1"/>
                </a:solidFill>
              </a:rPr>
              <a:t>girds herself with strength, And strengthens</a:t>
            </a:r>
            <a:r>
              <a:rPr lang="en-US" sz="1600" i="1" dirty="0">
                <a:solidFill>
                  <a:schemeClr val="accent1"/>
                </a:solidFill>
              </a:rPr>
              <a:t> her arms.  She </a:t>
            </a:r>
            <a:r>
              <a:rPr lang="en-US" sz="1600" b="1" i="1" dirty="0">
                <a:solidFill>
                  <a:schemeClr val="accent1"/>
                </a:solidFill>
              </a:rPr>
              <a:t>perceives</a:t>
            </a:r>
            <a:r>
              <a:rPr lang="en-US" sz="1600" i="1" dirty="0">
                <a:solidFill>
                  <a:schemeClr val="accent1"/>
                </a:solidFill>
              </a:rPr>
              <a:t> that her merchandise is good, And </a:t>
            </a:r>
            <a:r>
              <a:rPr lang="en-US" sz="1600" b="1" i="1" dirty="0">
                <a:solidFill>
                  <a:schemeClr val="accent1"/>
                </a:solidFill>
              </a:rPr>
              <a:t>her lamp does not go out by night</a:t>
            </a:r>
            <a:r>
              <a:rPr lang="en-US" sz="1600" i="1" dirty="0">
                <a:solidFill>
                  <a:schemeClr val="accent1"/>
                </a:solidFill>
              </a:rPr>
              <a:t>.  She </a:t>
            </a:r>
            <a:r>
              <a:rPr lang="en-US" sz="1600" b="1" i="1" dirty="0">
                <a:solidFill>
                  <a:schemeClr val="accent1"/>
                </a:solidFill>
              </a:rPr>
              <a:t>stretches out her hands </a:t>
            </a:r>
            <a:r>
              <a:rPr lang="en-US" sz="1600" i="1" dirty="0">
                <a:solidFill>
                  <a:schemeClr val="accent1"/>
                </a:solidFill>
              </a:rPr>
              <a:t>to the distaff, And her hand holds the spindle.  She </a:t>
            </a:r>
            <a:r>
              <a:rPr lang="en-US" sz="1600" b="1" i="1" dirty="0">
                <a:solidFill>
                  <a:schemeClr val="accent1"/>
                </a:solidFill>
              </a:rPr>
              <a:t>extends her hand to the poor</a:t>
            </a:r>
            <a:r>
              <a:rPr lang="en-US" sz="1600" i="1" dirty="0">
                <a:solidFill>
                  <a:schemeClr val="accent1"/>
                </a:solidFill>
              </a:rPr>
              <a:t>, Yes, she </a:t>
            </a:r>
            <a:r>
              <a:rPr lang="en-US" sz="1600" b="1" i="1" dirty="0">
                <a:solidFill>
                  <a:schemeClr val="accent1"/>
                </a:solidFill>
              </a:rPr>
              <a:t>reaches out her hands to the needy</a:t>
            </a:r>
            <a:r>
              <a:rPr lang="en-US" sz="1600" i="1" dirty="0">
                <a:solidFill>
                  <a:schemeClr val="accent1"/>
                </a:solidFill>
              </a:rPr>
              <a:t>.  She is </a:t>
            </a:r>
            <a:r>
              <a:rPr lang="en-US" sz="1600" b="1" i="1" dirty="0">
                <a:solidFill>
                  <a:schemeClr val="accent1"/>
                </a:solidFill>
              </a:rPr>
              <a:t>not afraid of snow </a:t>
            </a:r>
            <a:r>
              <a:rPr lang="en-US" sz="1600" i="1" dirty="0">
                <a:solidFill>
                  <a:schemeClr val="accent1"/>
                </a:solidFill>
              </a:rPr>
              <a:t>for her household, For all her </a:t>
            </a:r>
            <a:r>
              <a:rPr lang="en-US" sz="1600" b="1" i="1" dirty="0">
                <a:solidFill>
                  <a:schemeClr val="accent1"/>
                </a:solidFill>
              </a:rPr>
              <a:t>household is clothed with scarlet</a:t>
            </a:r>
            <a:r>
              <a:rPr lang="en-US" sz="1600" i="1" dirty="0">
                <a:solidFill>
                  <a:schemeClr val="accent1"/>
                </a:solidFill>
              </a:rPr>
              <a:t>.  She makes tapestry for herself; Her </a:t>
            </a:r>
            <a:r>
              <a:rPr lang="en-US" sz="1600" b="1" i="1" dirty="0">
                <a:solidFill>
                  <a:schemeClr val="accent1"/>
                </a:solidFill>
              </a:rPr>
              <a:t>clothing is fine linen and purple</a:t>
            </a:r>
            <a:r>
              <a:rPr lang="en-US" sz="1600" i="1" dirty="0">
                <a:solidFill>
                  <a:schemeClr val="accent1"/>
                </a:solidFill>
              </a:rPr>
              <a:t>.  Her </a:t>
            </a:r>
            <a:r>
              <a:rPr lang="en-US" sz="1600" b="1" i="1" dirty="0">
                <a:solidFill>
                  <a:schemeClr val="accent1"/>
                </a:solidFill>
              </a:rPr>
              <a:t>husband is known</a:t>
            </a:r>
            <a:r>
              <a:rPr lang="en-US" sz="1600" i="1" dirty="0">
                <a:solidFill>
                  <a:schemeClr val="accent1"/>
                </a:solidFill>
              </a:rPr>
              <a:t> in the gates, When he sits among the elders of the land.  She </a:t>
            </a:r>
            <a:r>
              <a:rPr lang="en-US" sz="1600" b="1" i="1" dirty="0">
                <a:solidFill>
                  <a:schemeClr val="accent1"/>
                </a:solidFill>
              </a:rPr>
              <a:t>makes linen garments and sells them</a:t>
            </a:r>
            <a:r>
              <a:rPr lang="en-US" sz="1600" i="1" dirty="0">
                <a:solidFill>
                  <a:schemeClr val="accent1"/>
                </a:solidFill>
              </a:rPr>
              <a:t>, And supplies sashes for the merchants.  </a:t>
            </a:r>
            <a:r>
              <a:rPr lang="en-US" sz="1600" b="1" i="1" dirty="0">
                <a:solidFill>
                  <a:schemeClr val="accent1"/>
                </a:solidFill>
              </a:rPr>
              <a:t>Strength and honor are her clothing</a:t>
            </a:r>
            <a:r>
              <a:rPr lang="en-US" sz="1600" i="1" dirty="0">
                <a:solidFill>
                  <a:schemeClr val="accent1"/>
                </a:solidFill>
              </a:rPr>
              <a:t>; She shall </a:t>
            </a:r>
            <a:r>
              <a:rPr lang="en-US" sz="1600" b="1" i="1" dirty="0">
                <a:solidFill>
                  <a:schemeClr val="accent1"/>
                </a:solidFill>
              </a:rPr>
              <a:t>rejoice in time to come</a:t>
            </a:r>
            <a:r>
              <a:rPr lang="en-US" sz="1600" i="1" dirty="0">
                <a:solidFill>
                  <a:schemeClr val="accent1"/>
                </a:solidFill>
              </a:rPr>
              <a:t>.  She </a:t>
            </a:r>
            <a:r>
              <a:rPr lang="en-US" sz="1600" b="1" i="1" dirty="0">
                <a:solidFill>
                  <a:schemeClr val="accent1"/>
                </a:solidFill>
              </a:rPr>
              <a:t>opens her mouth with wisdom</a:t>
            </a:r>
            <a:r>
              <a:rPr lang="en-US" sz="1600" i="1" dirty="0">
                <a:solidFill>
                  <a:schemeClr val="accent1"/>
                </a:solidFill>
              </a:rPr>
              <a:t>, And on her tongue </a:t>
            </a:r>
            <a:r>
              <a:rPr lang="en-US" sz="1600" b="1" i="1" dirty="0">
                <a:solidFill>
                  <a:schemeClr val="accent1"/>
                </a:solidFill>
              </a:rPr>
              <a:t>is the law of kindness</a:t>
            </a:r>
            <a:r>
              <a:rPr lang="en-US" sz="1600" i="1" dirty="0">
                <a:solidFill>
                  <a:schemeClr val="accent1"/>
                </a:solidFill>
              </a:rPr>
              <a:t>.  She </a:t>
            </a:r>
            <a:r>
              <a:rPr lang="en-US" sz="1600" b="1" i="1" dirty="0">
                <a:solidFill>
                  <a:schemeClr val="accent1"/>
                </a:solidFill>
              </a:rPr>
              <a:t>watches</a:t>
            </a:r>
            <a:r>
              <a:rPr lang="en-US" sz="1600" i="1" dirty="0">
                <a:solidFill>
                  <a:schemeClr val="accent1"/>
                </a:solidFill>
              </a:rPr>
              <a:t> over the ways of her household, And does </a:t>
            </a:r>
            <a:r>
              <a:rPr lang="en-US" sz="1600" b="1" i="1" dirty="0">
                <a:solidFill>
                  <a:schemeClr val="accent1"/>
                </a:solidFill>
              </a:rPr>
              <a:t>not eat the bread of idleness</a:t>
            </a:r>
            <a:r>
              <a:rPr lang="en-US" sz="1600" i="1" dirty="0">
                <a:solidFill>
                  <a:schemeClr val="accent1"/>
                </a:solidFill>
              </a:rPr>
              <a:t>.  Her children rise up and </a:t>
            </a:r>
            <a:r>
              <a:rPr lang="en-US" sz="1600" b="1" i="1" dirty="0">
                <a:solidFill>
                  <a:schemeClr val="accent1"/>
                </a:solidFill>
              </a:rPr>
              <a:t>call her blessed</a:t>
            </a:r>
            <a:r>
              <a:rPr lang="en-US" sz="1600" i="1" dirty="0">
                <a:solidFill>
                  <a:schemeClr val="accent1"/>
                </a:solidFill>
              </a:rPr>
              <a:t>; Her </a:t>
            </a:r>
            <a:r>
              <a:rPr lang="en-US" sz="1600" b="1" i="1" dirty="0">
                <a:solidFill>
                  <a:schemeClr val="accent1"/>
                </a:solidFill>
              </a:rPr>
              <a:t>husband also, and he praises her</a:t>
            </a:r>
            <a:r>
              <a:rPr lang="en-US" sz="1600" i="1" dirty="0">
                <a:solidFill>
                  <a:schemeClr val="accent1"/>
                </a:solidFill>
              </a:rPr>
              <a:t>:  “Many daughters have done well, But </a:t>
            </a:r>
            <a:r>
              <a:rPr lang="en-US" sz="1600" b="1" i="1" dirty="0">
                <a:solidFill>
                  <a:schemeClr val="accent1"/>
                </a:solidFill>
              </a:rPr>
              <a:t>you excel them all</a:t>
            </a:r>
            <a:r>
              <a:rPr lang="en-US" sz="1600" i="1" dirty="0">
                <a:solidFill>
                  <a:schemeClr val="accent1"/>
                </a:solidFill>
              </a:rPr>
              <a:t>.”  </a:t>
            </a:r>
            <a:r>
              <a:rPr lang="en-US" sz="1600" b="1" i="1" dirty="0">
                <a:solidFill>
                  <a:schemeClr val="accent1"/>
                </a:solidFill>
              </a:rPr>
              <a:t>Charm is </a:t>
            </a:r>
            <a:r>
              <a:rPr lang="en-US" sz="1600" b="1" i="1" u="sng" dirty="0">
                <a:solidFill>
                  <a:schemeClr val="accent1"/>
                </a:solidFill>
              </a:rPr>
              <a:t>deceitful</a:t>
            </a:r>
            <a:r>
              <a:rPr lang="en-US" sz="1600" b="1" i="1" dirty="0">
                <a:solidFill>
                  <a:schemeClr val="accent1"/>
                </a:solidFill>
              </a:rPr>
              <a:t> </a:t>
            </a:r>
            <a:r>
              <a:rPr lang="en-US" sz="1600" i="1" dirty="0">
                <a:solidFill>
                  <a:schemeClr val="accent1"/>
                </a:solidFill>
              </a:rPr>
              <a:t>and </a:t>
            </a:r>
            <a:r>
              <a:rPr lang="en-US" sz="1600" b="1" i="1" dirty="0">
                <a:solidFill>
                  <a:schemeClr val="accent1"/>
                </a:solidFill>
              </a:rPr>
              <a:t>beauty is </a:t>
            </a:r>
            <a:r>
              <a:rPr lang="en-US" sz="1600" b="1" i="1" u="sng" dirty="0">
                <a:solidFill>
                  <a:schemeClr val="accent1"/>
                </a:solidFill>
              </a:rPr>
              <a:t>passing</a:t>
            </a:r>
            <a:r>
              <a:rPr lang="en-US" sz="1600" i="1" dirty="0">
                <a:solidFill>
                  <a:schemeClr val="accent1"/>
                </a:solidFill>
              </a:rPr>
              <a:t>, But a woman who </a:t>
            </a:r>
            <a:r>
              <a:rPr lang="en-US" sz="1600" b="1" i="1" u="sng" dirty="0">
                <a:solidFill>
                  <a:schemeClr val="accent1"/>
                </a:solidFill>
              </a:rPr>
              <a:t>fears the LORD</a:t>
            </a:r>
            <a:r>
              <a:rPr lang="en-US" sz="1600" b="1" i="1" dirty="0">
                <a:solidFill>
                  <a:schemeClr val="accent1"/>
                </a:solidFill>
              </a:rPr>
              <a:t>, she shall be praised</a:t>
            </a:r>
            <a:r>
              <a:rPr lang="en-US" sz="1600" i="1" dirty="0">
                <a:solidFill>
                  <a:schemeClr val="accent1"/>
                </a:solidFill>
              </a:rPr>
              <a:t>.  Give her of the fruit of her hands, And let her own works praise her in the gates. </a:t>
            </a:r>
            <a:r>
              <a:rPr lang="en-US" sz="1600" dirty="0"/>
              <a:t>(</a:t>
            </a:r>
            <a:r>
              <a:rPr lang="en-US" sz="1600" b="1" dirty="0">
                <a:solidFill>
                  <a:schemeClr val="accent1"/>
                </a:solidFill>
              </a:rPr>
              <a:t>31:10-31</a:t>
            </a:r>
            <a:r>
              <a:rPr lang="en-US" sz="1600" dirty="0"/>
              <a:t>)</a:t>
            </a:r>
            <a:endParaRPr lang="en-US" altLang="en-US" sz="1600" dirty="0">
              <a:solidFill>
                <a:schemeClr val="tx1">
                  <a:lumMod val="75000"/>
                  <a:lumOff val="25000"/>
                </a:schemeClr>
              </a:solidFill>
            </a:endParaRPr>
          </a:p>
        </p:txBody>
      </p:sp>
    </p:spTree>
    <p:extLst>
      <p:ext uri="{BB962C8B-B14F-4D97-AF65-F5344CB8AC3E}">
        <p14:creationId xmlns:p14="http://schemas.microsoft.com/office/powerpoint/2010/main" val="183112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Virtuous Wife</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200"/>
              </a:spcBef>
              <a:buFont typeface="+mj-lt"/>
              <a:buAutoNum type="arabicPeriod" startAt="6"/>
            </a:pPr>
            <a:r>
              <a:rPr lang="en-US" sz="2200" dirty="0"/>
              <a:t>In contrast, what are the general characteristics of the </a:t>
            </a:r>
            <a:r>
              <a:rPr lang="en-US" sz="2200" i="1" dirty="0">
                <a:solidFill>
                  <a:schemeClr val="accent1"/>
                </a:solidFill>
              </a:rPr>
              <a:t>“virtuous wife”</a:t>
            </a:r>
            <a:r>
              <a:rPr lang="en-US" sz="2200" dirty="0">
                <a:solidFill>
                  <a:schemeClr val="accent1"/>
                </a:solidFill>
              </a:rPr>
              <a:t> </a:t>
            </a:r>
            <a:r>
              <a:rPr lang="en-US" sz="2200" dirty="0"/>
              <a:t>(</a:t>
            </a:r>
            <a:r>
              <a:rPr lang="en-US" sz="2200" b="1" dirty="0">
                <a:solidFill>
                  <a:schemeClr val="accent1"/>
                </a:solidFill>
              </a:rPr>
              <a:t>31:10-31</a:t>
            </a:r>
            <a:r>
              <a:rPr lang="en-US" sz="2200" dirty="0"/>
              <a:t>)?  How many of her virtues should godly women strive to obtain?</a:t>
            </a:r>
          </a:p>
          <a:p>
            <a:pPr>
              <a:spcBef>
                <a:spcPts val="200"/>
              </a:spcBef>
            </a:pPr>
            <a:r>
              <a:rPr lang="en-US" altLang="en-US" sz="2200" dirty="0">
                <a:solidFill>
                  <a:schemeClr val="tx1">
                    <a:lumMod val="75000"/>
                    <a:lumOff val="25000"/>
                  </a:schemeClr>
                </a:solidFill>
              </a:rPr>
              <a:t>Very </a:t>
            </a:r>
            <a:r>
              <a:rPr lang="en-US" altLang="en-US" sz="2200" b="1" dirty="0">
                <a:solidFill>
                  <a:schemeClr val="tx1">
                    <a:lumMod val="75000"/>
                    <a:lumOff val="25000"/>
                  </a:schemeClr>
                </a:solidFill>
              </a:rPr>
              <a:t>diligent</a:t>
            </a:r>
            <a:r>
              <a:rPr lang="en-US" altLang="en-US" sz="2200" dirty="0">
                <a:solidFill>
                  <a:schemeClr val="tx1">
                    <a:lumMod val="75000"/>
                    <a:lumOff val="25000"/>
                  </a:schemeClr>
                </a:solidFill>
              </a:rPr>
              <a:t> – not lazy – </a:t>
            </a:r>
            <a:r>
              <a:rPr lang="en-US" altLang="en-US" sz="2200" b="1" dirty="0">
                <a:solidFill>
                  <a:schemeClr val="tx1">
                    <a:lumMod val="75000"/>
                    <a:lumOff val="25000"/>
                  </a:schemeClr>
                </a:solidFill>
              </a:rPr>
              <a:t>industrious</a:t>
            </a:r>
          </a:p>
          <a:p>
            <a:pPr>
              <a:spcBef>
                <a:spcPts val="200"/>
              </a:spcBef>
            </a:pPr>
            <a:r>
              <a:rPr lang="en-US" altLang="en-US" sz="2200" dirty="0">
                <a:solidFill>
                  <a:schemeClr val="tx1">
                    <a:lumMod val="75000"/>
                    <a:lumOff val="25000"/>
                  </a:schemeClr>
                </a:solidFill>
              </a:rPr>
              <a:t>Not afraid, embarrassed of manual labor – physically strong because needed</a:t>
            </a:r>
          </a:p>
          <a:p>
            <a:pPr>
              <a:spcBef>
                <a:spcPts val="200"/>
              </a:spcBef>
            </a:pPr>
            <a:r>
              <a:rPr lang="en-US" altLang="en-US" sz="2200" dirty="0">
                <a:solidFill>
                  <a:schemeClr val="tx1">
                    <a:lumMod val="75000"/>
                    <a:lumOff val="25000"/>
                  </a:schemeClr>
                </a:solidFill>
              </a:rPr>
              <a:t>Provides for her family – food and clothes</a:t>
            </a:r>
          </a:p>
          <a:p>
            <a:pPr>
              <a:spcBef>
                <a:spcPts val="200"/>
              </a:spcBef>
            </a:pPr>
            <a:r>
              <a:rPr lang="en-US" altLang="en-US" sz="2200" b="1" dirty="0">
                <a:solidFill>
                  <a:schemeClr val="tx1">
                    <a:lumMod val="75000"/>
                    <a:lumOff val="25000"/>
                  </a:schemeClr>
                </a:solidFill>
              </a:rPr>
              <a:t>Perceptive</a:t>
            </a:r>
            <a:r>
              <a:rPr lang="en-US" altLang="en-US" sz="2200" dirty="0">
                <a:solidFill>
                  <a:schemeClr val="tx1">
                    <a:lumMod val="75000"/>
                    <a:lumOff val="25000"/>
                  </a:schemeClr>
                </a:solidFill>
              </a:rPr>
              <a:t> and sells excess for profit</a:t>
            </a:r>
          </a:p>
          <a:p>
            <a:pPr>
              <a:spcBef>
                <a:spcPts val="200"/>
              </a:spcBef>
            </a:pPr>
            <a:r>
              <a:rPr lang="en-US" altLang="en-US" sz="2200" b="1" dirty="0">
                <a:solidFill>
                  <a:schemeClr val="tx1">
                    <a:lumMod val="75000"/>
                    <a:lumOff val="25000"/>
                  </a:schemeClr>
                </a:solidFill>
              </a:rPr>
              <a:t>Trustworthy</a:t>
            </a:r>
            <a:r>
              <a:rPr lang="en-US" altLang="en-US" sz="2200" dirty="0">
                <a:solidFill>
                  <a:schemeClr val="tx1">
                    <a:lumMod val="75000"/>
                    <a:lumOff val="25000"/>
                  </a:schemeClr>
                </a:solidFill>
              </a:rPr>
              <a:t>, </a:t>
            </a:r>
            <a:r>
              <a:rPr lang="en-US" altLang="en-US" sz="2200" b="1" dirty="0">
                <a:solidFill>
                  <a:schemeClr val="tx1">
                    <a:lumMod val="75000"/>
                    <a:lumOff val="25000"/>
                  </a:schemeClr>
                </a:solidFill>
              </a:rPr>
              <a:t>Loyal</a:t>
            </a:r>
            <a:r>
              <a:rPr lang="en-US" altLang="en-US" sz="2200" dirty="0">
                <a:solidFill>
                  <a:schemeClr val="tx1">
                    <a:lumMod val="75000"/>
                    <a:lumOff val="25000"/>
                  </a:schemeClr>
                </a:solidFill>
              </a:rPr>
              <a:t> – Seeks well-being of family and husband</a:t>
            </a:r>
          </a:p>
          <a:p>
            <a:pPr>
              <a:spcBef>
                <a:spcPts val="200"/>
              </a:spcBef>
            </a:pPr>
            <a:r>
              <a:rPr lang="en-US" altLang="en-US" sz="2200" b="1" dirty="0">
                <a:solidFill>
                  <a:schemeClr val="tx1">
                    <a:lumMod val="75000"/>
                    <a:lumOff val="25000"/>
                  </a:schemeClr>
                </a:solidFill>
              </a:rPr>
              <a:t>Wise</a:t>
            </a:r>
            <a:r>
              <a:rPr lang="en-US" altLang="en-US" sz="2200" dirty="0">
                <a:solidFill>
                  <a:schemeClr val="tx1">
                    <a:lumMod val="75000"/>
                    <a:lumOff val="25000"/>
                  </a:schemeClr>
                </a:solidFill>
              </a:rPr>
              <a:t> – Both in words and actions</a:t>
            </a:r>
          </a:p>
          <a:p>
            <a:pPr>
              <a:spcBef>
                <a:spcPts val="200"/>
              </a:spcBef>
            </a:pPr>
            <a:r>
              <a:rPr lang="en-US" altLang="en-US" sz="2200" b="1" dirty="0">
                <a:solidFill>
                  <a:schemeClr val="tx1">
                    <a:lumMod val="75000"/>
                    <a:lumOff val="25000"/>
                  </a:schemeClr>
                </a:solidFill>
              </a:rPr>
              <a:t>Kind</a:t>
            </a:r>
            <a:r>
              <a:rPr lang="en-US" altLang="en-US" sz="2200" dirty="0">
                <a:solidFill>
                  <a:schemeClr val="tx1">
                    <a:lumMod val="75000"/>
                    <a:lumOff val="25000"/>
                  </a:schemeClr>
                </a:solidFill>
              </a:rPr>
              <a:t>, </a:t>
            </a:r>
            <a:r>
              <a:rPr lang="en-US" altLang="en-US" sz="2200" b="1" dirty="0">
                <a:solidFill>
                  <a:schemeClr val="tx1">
                    <a:lumMod val="75000"/>
                    <a:lumOff val="25000"/>
                  </a:schemeClr>
                </a:solidFill>
              </a:rPr>
              <a:t>Merciful</a:t>
            </a:r>
            <a:r>
              <a:rPr lang="en-US" altLang="en-US" sz="2200" dirty="0">
                <a:solidFill>
                  <a:schemeClr val="tx1">
                    <a:lumMod val="75000"/>
                    <a:lumOff val="25000"/>
                  </a:schemeClr>
                </a:solidFill>
              </a:rPr>
              <a:t>, </a:t>
            </a:r>
            <a:r>
              <a:rPr lang="en-US" altLang="en-US" sz="2200" b="1" dirty="0">
                <a:solidFill>
                  <a:schemeClr val="tx1">
                    <a:lumMod val="75000"/>
                    <a:lumOff val="25000"/>
                  </a:schemeClr>
                </a:solidFill>
              </a:rPr>
              <a:t>Compassionate</a:t>
            </a:r>
            <a:r>
              <a:rPr lang="en-US" altLang="en-US" sz="2200" dirty="0">
                <a:solidFill>
                  <a:schemeClr val="tx1">
                    <a:lumMod val="75000"/>
                    <a:lumOff val="25000"/>
                  </a:schemeClr>
                </a:solidFill>
              </a:rPr>
              <a:t> – To family and needy strangers</a:t>
            </a:r>
          </a:p>
          <a:p>
            <a:pPr>
              <a:spcBef>
                <a:spcPts val="200"/>
              </a:spcBef>
            </a:pPr>
            <a:r>
              <a:rPr lang="en-US" altLang="en-US" sz="2200" b="1" u="sng" dirty="0">
                <a:solidFill>
                  <a:schemeClr val="tx1">
                    <a:lumMod val="75000"/>
                    <a:lumOff val="25000"/>
                  </a:schemeClr>
                </a:solidFill>
              </a:rPr>
              <a:t>Fears the Lord</a:t>
            </a:r>
            <a:r>
              <a:rPr lang="en-US" altLang="en-US" sz="2200" dirty="0">
                <a:solidFill>
                  <a:schemeClr val="tx1">
                    <a:lumMod val="75000"/>
                    <a:lumOff val="25000"/>
                  </a:schemeClr>
                </a:solidFill>
              </a:rPr>
              <a:t> – Fundamental motivation</a:t>
            </a:r>
          </a:p>
          <a:p>
            <a:pPr>
              <a:spcBef>
                <a:spcPts val="200"/>
              </a:spcBef>
            </a:pPr>
            <a:r>
              <a:rPr lang="en-US" altLang="en-US" sz="2200" dirty="0">
                <a:solidFill>
                  <a:schemeClr val="tx1">
                    <a:lumMod val="75000"/>
                    <a:lumOff val="25000"/>
                  </a:schemeClr>
                </a:solidFill>
              </a:rPr>
              <a:t>Many of these can also be applied to men – compare to </a:t>
            </a:r>
            <a:r>
              <a:rPr lang="en-US" altLang="en-US" sz="2200" b="1" dirty="0">
                <a:solidFill>
                  <a:schemeClr val="accent1"/>
                </a:solidFill>
              </a:rPr>
              <a:t>Job 31:1-40</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997804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fade">
                                      <p:cBhvr>
                                        <p:cTn id="15" dur="500"/>
                                        <p:tgtEl>
                                          <p:spTgt spid="921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Effect transition="in" filter="fade">
                                      <p:cBhvr>
                                        <p:cTn id="19" dur="500"/>
                                        <p:tgtEl>
                                          <p:spTgt spid="921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219">
                                            <p:txEl>
                                              <p:pRg st="5" end="5"/>
                                            </p:txEl>
                                          </p:spTgt>
                                        </p:tgtEl>
                                        <p:attrNameLst>
                                          <p:attrName>style.visibility</p:attrName>
                                        </p:attrNameLst>
                                      </p:cBhvr>
                                      <p:to>
                                        <p:strVal val="visible"/>
                                      </p:to>
                                    </p:set>
                                    <p:animEffect transition="in" filter="fade">
                                      <p:cBhvr>
                                        <p:cTn id="24" dur="500"/>
                                        <p:tgtEl>
                                          <p:spTgt spid="921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219">
                                            <p:txEl>
                                              <p:pRg st="6" end="6"/>
                                            </p:txEl>
                                          </p:spTgt>
                                        </p:tgtEl>
                                        <p:attrNameLst>
                                          <p:attrName>style.visibility</p:attrName>
                                        </p:attrNameLst>
                                      </p:cBhvr>
                                      <p:to>
                                        <p:strVal val="visible"/>
                                      </p:to>
                                    </p:set>
                                    <p:animEffect transition="in" filter="fade">
                                      <p:cBhvr>
                                        <p:cTn id="29" dur="500"/>
                                        <p:tgtEl>
                                          <p:spTgt spid="921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219">
                                            <p:txEl>
                                              <p:pRg st="7" end="7"/>
                                            </p:txEl>
                                          </p:spTgt>
                                        </p:tgtEl>
                                        <p:attrNameLst>
                                          <p:attrName>style.visibility</p:attrName>
                                        </p:attrNameLst>
                                      </p:cBhvr>
                                      <p:to>
                                        <p:strVal val="visible"/>
                                      </p:to>
                                    </p:set>
                                    <p:animEffect transition="in" filter="fade">
                                      <p:cBhvr>
                                        <p:cTn id="34" dur="500"/>
                                        <p:tgtEl>
                                          <p:spTgt spid="9219">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219">
                                            <p:txEl>
                                              <p:pRg st="8" end="8"/>
                                            </p:txEl>
                                          </p:spTgt>
                                        </p:tgtEl>
                                        <p:attrNameLst>
                                          <p:attrName>style.visibility</p:attrName>
                                        </p:attrNameLst>
                                      </p:cBhvr>
                                      <p:to>
                                        <p:strVal val="visible"/>
                                      </p:to>
                                    </p:set>
                                    <p:animEffect transition="in" filter="fade">
                                      <p:cBhvr>
                                        <p:cTn id="39" dur="500"/>
                                        <p:tgtEl>
                                          <p:spTgt spid="9219">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219">
                                            <p:txEl>
                                              <p:pRg st="9" end="9"/>
                                            </p:txEl>
                                          </p:spTgt>
                                        </p:tgtEl>
                                        <p:attrNameLst>
                                          <p:attrName>style.visibility</p:attrName>
                                        </p:attrNameLst>
                                      </p:cBhvr>
                                      <p:to>
                                        <p:strVal val="visible"/>
                                      </p:to>
                                    </p:set>
                                    <p:animEffect transition="in" filter="fade">
                                      <p:cBhvr>
                                        <p:cTn id="44" dur="500"/>
                                        <p:tgtEl>
                                          <p:spTgt spid="92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Trap of the Immoral Woman</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7"/>
            </a:pPr>
            <a:r>
              <a:rPr lang="en-US" sz="2200" dirty="0"/>
              <a:t>What weapon does the </a:t>
            </a:r>
            <a:r>
              <a:rPr lang="en-US" sz="2200" i="1" dirty="0">
                <a:solidFill>
                  <a:schemeClr val="accent1"/>
                </a:solidFill>
              </a:rPr>
              <a:t>“immoral woman”</a:t>
            </a:r>
            <a:r>
              <a:rPr lang="en-US" sz="2200" dirty="0"/>
              <a:t> use to lure her prey, and what kind of man is prone to following after her (</a:t>
            </a:r>
            <a:r>
              <a:rPr lang="en-US" sz="2200" b="1" dirty="0">
                <a:solidFill>
                  <a:schemeClr val="accent1"/>
                </a:solidFill>
              </a:rPr>
              <a:t>22:14</a:t>
            </a:r>
            <a:r>
              <a:rPr lang="en-US" sz="2200" dirty="0"/>
              <a:t>)?  How is she like a </a:t>
            </a:r>
            <a:r>
              <a:rPr lang="en-US" sz="2200" i="1" dirty="0">
                <a:solidFill>
                  <a:schemeClr val="accent1"/>
                </a:solidFill>
              </a:rPr>
              <a:t>“narrow well”</a:t>
            </a:r>
            <a:r>
              <a:rPr lang="en-US" sz="2200" dirty="0">
                <a:solidFill>
                  <a:schemeClr val="accent1"/>
                </a:solidFill>
              </a:rPr>
              <a:t> </a:t>
            </a:r>
            <a:r>
              <a:rPr lang="en-US" sz="2200" dirty="0"/>
              <a:t>or a </a:t>
            </a:r>
            <a:r>
              <a:rPr lang="en-US" sz="2200" i="1" dirty="0">
                <a:solidFill>
                  <a:schemeClr val="accent1"/>
                </a:solidFill>
              </a:rPr>
              <a:t>“deep pit” </a:t>
            </a:r>
            <a:r>
              <a:rPr lang="en-US" sz="2200" dirty="0"/>
              <a:t>(</a:t>
            </a:r>
            <a:r>
              <a:rPr lang="en-US" sz="2200" b="1" dirty="0">
                <a:solidFill>
                  <a:schemeClr val="accent1"/>
                </a:solidFill>
              </a:rPr>
              <a:t>23:27-28; 31:3</a:t>
            </a:r>
            <a:r>
              <a:rPr lang="en-US" sz="2200" dirty="0"/>
              <a:t>)?</a:t>
            </a:r>
          </a:p>
          <a:p>
            <a:pPr marL="0" lvl="0" indent="0">
              <a:spcBef>
                <a:spcPts val="0"/>
              </a:spcBef>
              <a:buNone/>
            </a:pPr>
            <a:r>
              <a:rPr lang="en-US" sz="2200" i="1" dirty="0">
                <a:solidFill>
                  <a:schemeClr val="accent1"/>
                </a:solidFill>
              </a:rPr>
              <a:t>The </a:t>
            </a:r>
            <a:r>
              <a:rPr lang="en-US" sz="2200" b="1" i="1" u="sng" dirty="0">
                <a:solidFill>
                  <a:schemeClr val="accent1"/>
                </a:solidFill>
              </a:rPr>
              <a:t>mouth</a:t>
            </a:r>
            <a:r>
              <a:rPr lang="en-US" sz="2200" b="1" i="1" dirty="0">
                <a:solidFill>
                  <a:schemeClr val="accent1"/>
                </a:solidFill>
              </a:rPr>
              <a:t> of an immoral woman </a:t>
            </a:r>
            <a:r>
              <a:rPr lang="en-US" sz="2200" i="1" dirty="0">
                <a:solidFill>
                  <a:schemeClr val="accent1"/>
                </a:solidFill>
              </a:rPr>
              <a:t>is a deep pit; He who is </a:t>
            </a:r>
            <a:r>
              <a:rPr lang="en-US" sz="2200" b="1" i="1" u="sng" dirty="0">
                <a:solidFill>
                  <a:schemeClr val="accent1"/>
                </a:solidFill>
              </a:rPr>
              <a:t>abhorred by the LORD</a:t>
            </a:r>
            <a:r>
              <a:rPr lang="en-US" sz="2200" b="1" i="1" dirty="0">
                <a:solidFill>
                  <a:schemeClr val="accent1"/>
                </a:solidFill>
              </a:rPr>
              <a:t> will fall there</a:t>
            </a:r>
            <a:r>
              <a:rPr lang="en-US" sz="2200" i="1" dirty="0">
                <a:solidFill>
                  <a:schemeClr val="accent1"/>
                </a:solidFill>
              </a:rPr>
              <a:t>. </a:t>
            </a:r>
            <a:r>
              <a:rPr lang="en-US" sz="2200" dirty="0"/>
              <a:t>(</a:t>
            </a:r>
            <a:r>
              <a:rPr lang="en-US" sz="2200" b="1" dirty="0">
                <a:solidFill>
                  <a:schemeClr val="accent1"/>
                </a:solidFill>
              </a:rPr>
              <a:t>22:14</a:t>
            </a:r>
            <a:r>
              <a:rPr lang="en-US" sz="2200" dirty="0"/>
              <a:t>)</a:t>
            </a:r>
          </a:p>
          <a:p>
            <a:pPr marL="0" indent="0">
              <a:spcBef>
                <a:spcPts val="0"/>
              </a:spcBef>
              <a:buNone/>
            </a:pPr>
            <a:r>
              <a:rPr lang="en-US" sz="2200" i="1" dirty="0">
                <a:solidFill>
                  <a:schemeClr val="accent1"/>
                </a:solidFill>
              </a:rPr>
              <a:t>For a harlot is a </a:t>
            </a:r>
            <a:r>
              <a:rPr lang="en-US" sz="2200" b="1" i="1" dirty="0">
                <a:solidFill>
                  <a:schemeClr val="accent1"/>
                </a:solidFill>
              </a:rPr>
              <a:t>deep pit</a:t>
            </a:r>
            <a:r>
              <a:rPr lang="en-US" sz="2200" i="1" dirty="0">
                <a:solidFill>
                  <a:schemeClr val="accent1"/>
                </a:solidFill>
              </a:rPr>
              <a:t>, And a seductress is a </a:t>
            </a:r>
            <a:r>
              <a:rPr lang="en-US" sz="2200" b="1" i="1" dirty="0">
                <a:solidFill>
                  <a:schemeClr val="accent1"/>
                </a:solidFill>
              </a:rPr>
              <a:t>narrow well</a:t>
            </a:r>
            <a:r>
              <a:rPr lang="en-US" sz="2200" i="1" dirty="0">
                <a:solidFill>
                  <a:schemeClr val="accent1"/>
                </a:solidFill>
              </a:rPr>
              <a:t>.  She also </a:t>
            </a:r>
            <a:r>
              <a:rPr lang="en-US" sz="2200" b="1" i="1" dirty="0">
                <a:solidFill>
                  <a:schemeClr val="accent1"/>
                </a:solidFill>
              </a:rPr>
              <a:t>lies in wait</a:t>
            </a:r>
            <a:r>
              <a:rPr lang="en-US" sz="2200" i="1" dirty="0">
                <a:solidFill>
                  <a:schemeClr val="accent1"/>
                </a:solidFill>
              </a:rPr>
              <a:t> as for a victim, And </a:t>
            </a:r>
            <a:r>
              <a:rPr lang="en-US" sz="2200" b="1" i="1" dirty="0">
                <a:solidFill>
                  <a:schemeClr val="accent1"/>
                </a:solidFill>
              </a:rPr>
              <a:t>increases the </a:t>
            </a:r>
            <a:r>
              <a:rPr lang="en-US" sz="2200" b="1" i="1" u="sng" dirty="0">
                <a:solidFill>
                  <a:schemeClr val="accent1"/>
                </a:solidFill>
              </a:rPr>
              <a:t>unfaithful</a:t>
            </a:r>
            <a:r>
              <a:rPr lang="en-US" sz="2200" b="1" i="1" dirty="0">
                <a:solidFill>
                  <a:schemeClr val="accent1"/>
                </a:solidFill>
              </a:rPr>
              <a:t> </a:t>
            </a:r>
            <a:r>
              <a:rPr lang="en-US" sz="2200" i="1" dirty="0">
                <a:solidFill>
                  <a:schemeClr val="accent1"/>
                </a:solidFill>
              </a:rPr>
              <a:t>among men. </a:t>
            </a:r>
            <a:r>
              <a:rPr lang="en-US" sz="2200" dirty="0"/>
              <a:t>(</a:t>
            </a:r>
            <a:r>
              <a:rPr lang="en-US" sz="2200" b="1" dirty="0">
                <a:solidFill>
                  <a:schemeClr val="accent1"/>
                </a:solidFill>
              </a:rPr>
              <a:t>23:27-28</a:t>
            </a:r>
            <a:r>
              <a:rPr lang="en-US" sz="2200" dirty="0"/>
              <a:t>)</a:t>
            </a:r>
          </a:p>
          <a:p>
            <a:pPr marL="0" indent="0">
              <a:spcBef>
                <a:spcPts val="0"/>
              </a:spcBef>
              <a:buNone/>
            </a:pPr>
            <a:r>
              <a:rPr lang="en-US" sz="2200" b="1" i="1" dirty="0">
                <a:solidFill>
                  <a:schemeClr val="accent1"/>
                </a:solidFill>
              </a:rPr>
              <a:t>Do not give your strength to women</a:t>
            </a:r>
            <a:r>
              <a:rPr lang="en-US" sz="2200" i="1" dirty="0">
                <a:solidFill>
                  <a:schemeClr val="accent1"/>
                </a:solidFill>
              </a:rPr>
              <a:t>, Nor your ways to that which </a:t>
            </a:r>
            <a:r>
              <a:rPr lang="en-US" sz="2200" b="1" i="1" u="sng" dirty="0">
                <a:solidFill>
                  <a:schemeClr val="accent1"/>
                </a:solidFill>
              </a:rPr>
              <a:t>destroys kings</a:t>
            </a:r>
            <a:r>
              <a:rPr lang="en-US" sz="2200" i="1" dirty="0">
                <a:solidFill>
                  <a:schemeClr val="accent1"/>
                </a:solidFill>
              </a:rPr>
              <a:t>. </a:t>
            </a:r>
            <a:r>
              <a:rPr lang="en-US" sz="2200" dirty="0"/>
              <a:t>(</a:t>
            </a:r>
            <a:r>
              <a:rPr lang="en-US" sz="2200" b="1" dirty="0">
                <a:solidFill>
                  <a:schemeClr val="accent1"/>
                </a:solidFill>
              </a:rPr>
              <a:t>31:3</a:t>
            </a:r>
            <a:r>
              <a:rPr lang="en-US" sz="2200" dirty="0"/>
              <a:t>)</a:t>
            </a:r>
          </a:p>
          <a:p>
            <a:pPr>
              <a:spcBef>
                <a:spcPts val="0"/>
              </a:spcBef>
            </a:pPr>
            <a:r>
              <a:rPr lang="en-US" altLang="en-US" sz="2200" dirty="0">
                <a:solidFill>
                  <a:schemeClr val="tx1">
                    <a:lumMod val="75000"/>
                    <a:lumOff val="25000"/>
                  </a:schemeClr>
                </a:solidFill>
              </a:rPr>
              <a:t>She uses her mouth – her words – to seduce people – even </a:t>
            </a:r>
            <a:r>
              <a:rPr lang="en-US" altLang="en-US" sz="2200" b="1" i="1" dirty="0">
                <a:solidFill>
                  <a:schemeClr val="tx1">
                    <a:lumMod val="75000"/>
                    <a:lumOff val="25000"/>
                  </a:schemeClr>
                </a:solidFill>
              </a:rPr>
              <a:t>kings</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Very difficult to escape like a narrow, deep trap – will destroy you, men.</a:t>
            </a:r>
          </a:p>
          <a:p>
            <a:pPr>
              <a:spcBef>
                <a:spcPts val="0"/>
              </a:spcBef>
            </a:pPr>
            <a:r>
              <a:rPr lang="en-US" altLang="en-US" sz="2200" dirty="0">
                <a:solidFill>
                  <a:schemeClr val="tx1">
                    <a:lumMod val="75000"/>
                    <a:lumOff val="25000"/>
                  </a:schemeClr>
                </a:solidFill>
              </a:rPr>
              <a:t>Godly character will enable one to avoid her, preserve marriage.</a:t>
            </a:r>
          </a:p>
        </p:txBody>
      </p:sp>
    </p:spTree>
    <p:extLst>
      <p:ext uri="{BB962C8B-B14F-4D97-AF65-F5344CB8AC3E}">
        <p14:creationId xmlns:p14="http://schemas.microsoft.com/office/powerpoint/2010/main" val="1345066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altLang="en-US" dirty="0"/>
              <a:t>Conscience of Adulterous Woman</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8"/>
            </a:pPr>
            <a:r>
              <a:rPr lang="en-US" sz="2200" dirty="0"/>
              <a:t>What is the state of the conscience of the </a:t>
            </a:r>
            <a:r>
              <a:rPr lang="en-US" sz="2200" i="1" dirty="0">
                <a:solidFill>
                  <a:schemeClr val="accent1"/>
                </a:solidFill>
              </a:rPr>
              <a:t>“adulterous woman”</a:t>
            </a:r>
            <a:r>
              <a:rPr lang="en-US" sz="2200" dirty="0"/>
              <a:t> (</a:t>
            </a:r>
            <a:r>
              <a:rPr lang="en-US" sz="2200" b="1" dirty="0">
                <a:solidFill>
                  <a:schemeClr val="accent1"/>
                </a:solidFill>
              </a:rPr>
              <a:t>30:20</a:t>
            </a:r>
            <a:r>
              <a:rPr lang="en-US" sz="2200" dirty="0"/>
              <a:t>)?  How do you know?</a:t>
            </a:r>
          </a:p>
          <a:p>
            <a:pPr marL="0" lvl="0" indent="0">
              <a:spcBef>
                <a:spcPts val="300"/>
              </a:spcBef>
              <a:buNone/>
            </a:pPr>
            <a:r>
              <a:rPr lang="en-US" sz="2200" i="1" dirty="0">
                <a:solidFill>
                  <a:schemeClr val="accent1"/>
                </a:solidFill>
              </a:rPr>
              <a:t>This is the </a:t>
            </a:r>
            <a:r>
              <a:rPr lang="en-US" sz="2200" b="1" i="1" u="sng" dirty="0">
                <a:solidFill>
                  <a:schemeClr val="accent1"/>
                </a:solidFill>
              </a:rPr>
              <a:t>way</a:t>
            </a:r>
            <a:r>
              <a:rPr lang="en-US" sz="2200" b="1" i="1" dirty="0">
                <a:solidFill>
                  <a:schemeClr val="accent1"/>
                </a:solidFill>
              </a:rPr>
              <a:t> of an adulterous </a:t>
            </a:r>
            <a:r>
              <a:rPr lang="en-US" sz="2200" i="1" dirty="0">
                <a:solidFill>
                  <a:schemeClr val="accent1"/>
                </a:solidFill>
              </a:rPr>
              <a:t>woman: She </a:t>
            </a:r>
            <a:r>
              <a:rPr lang="en-US" sz="2200" b="1" i="1" dirty="0">
                <a:solidFill>
                  <a:schemeClr val="accent1"/>
                </a:solidFill>
              </a:rPr>
              <a:t>eats and wipes her mouth, And says, “I have done </a:t>
            </a:r>
            <a:r>
              <a:rPr lang="en-US" sz="2200" b="1" i="1" u="sng" dirty="0">
                <a:solidFill>
                  <a:schemeClr val="accent1"/>
                </a:solidFill>
              </a:rPr>
              <a:t>no wickedness</a:t>
            </a:r>
            <a:r>
              <a:rPr lang="en-US" sz="2200" b="1" i="1" dirty="0">
                <a:solidFill>
                  <a:schemeClr val="accent1"/>
                </a:solidFill>
              </a:rPr>
              <a:t>.”</a:t>
            </a:r>
            <a:r>
              <a:rPr lang="en-US" sz="2200" i="1" dirty="0">
                <a:solidFill>
                  <a:schemeClr val="accent1"/>
                </a:solidFill>
              </a:rPr>
              <a:t> </a:t>
            </a:r>
            <a:r>
              <a:rPr lang="en-US" sz="2200" dirty="0"/>
              <a:t>(</a:t>
            </a:r>
            <a:r>
              <a:rPr lang="en-US" sz="2200" b="1" dirty="0">
                <a:solidFill>
                  <a:schemeClr val="accent1"/>
                </a:solidFill>
              </a:rPr>
              <a:t>30:20</a:t>
            </a:r>
            <a:r>
              <a:rPr lang="en-US" sz="2200" dirty="0"/>
              <a:t>)</a:t>
            </a:r>
          </a:p>
          <a:p>
            <a:pPr>
              <a:spcBef>
                <a:spcPts val="300"/>
              </a:spcBef>
            </a:pPr>
            <a:r>
              <a:rPr lang="en-US" altLang="en-US" sz="2200" dirty="0">
                <a:solidFill>
                  <a:schemeClr val="tx1">
                    <a:lumMod val="75000"/>
                    <a:lumOff val="25000"/>
                  </a:schemeClr>
                </a:solidFill>
              </a:rPr>
              <a:t>Her conscience is entirely hardened, despite appearance (</a:t>
            </a:r>
            <a:r>
              <a:rPr lang="en-US" altLang="en-US" sz="2200" b="1" dirty="0">
                <a:solidFill>
                  <a:schemeClr val="accent1"/>
                </a:solidFill>
              </a:rPr>
              <a:t>Mat. 23:1-28</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She truly believes that she has not done anything wrong (</a:t>
            </a:r>
            <a:r>
              <a:rPr lang="en-US" altLang="en-US" sz="2200" b="1" dirty="0">
                <a:solidFill>
                  <a:schemeClr val="accent1"/>
                </a:solidFill>
              </a:rPr>
              <a:t>2 Kings 9:33-34</a:t>
            </a:r>
            <a:r>
              <a:rPr lang="en-US" altLang="en-US" sz="2200" dirty="0">
                <a:solidFill>
                  <a:schemeClr val="tx1">
                    <a:lumMod val="75000"/>
                    <a:lumOff val="25000"/>
                  </a:schemeClr>
                </a:solidFill>
              </a:rPr>
              <a:t>):</a:t>
            </a:r>
          </a:p>
          <a:p>
            <a:pPr lvl="1">
              <a:spcBef>
                <a:spcPts val="300"/>
              </a:spcBef>
            </a:pPr>
            <a:r>
              <a:rPr lang="en-US" altLang="en-US" sz="2000" dirty="0">
                <a:solidFill>
                  <a:schemeClr val="tx1">
                    <a:lumMod val="75000"/>
                    <a:lumOff val="25000"/>
                  </a:schemeClr>
                </a:solidFill>
              </a:rPr>
              <a:t>Maybe she thinks God’s law has a loophole?</a:t>
            </a:r>
          </a:p>
          <a:p>
            <a:pPr lvl="1">
              <a:spcBef>
                <a:spcPts val="300"/>
              </a:spcBef>
            </a:pPr>
            <a:r>
              <a:rPr lang="en-US" altLang="en-US" sz="2000" dirty="0">
                <a:solidFill>
                  <a:schemeClr val="tx1">
                    <a:lumMod val="75000"/>
                    <a:lumOff val="25000"/>
                  </a:schemeClr>
                </a:solidFill>
              </a:rPr>
              <a:t>Maybe she thinks she is justified because she has been mistreated?</a:t>
            </a:r>
          </a:p>
          <a:p>
            <a:pPr lvl="1">
              <a:spcBef>
                <a:spcPts val="300"/>
              </a:spcBef>
            </a:pPr>
            <a:r>
              <a:rPr lang="en-US" altLang="en-US" sz="2000" dirty="0">
                <a:solidFill>
                  <a:schemeClr val="tx1">
                    <a:lumMod val="75000"/>
                    <a:lumOff val="25000"/>
                  </a:schemeClr>
                </a:solidFill>
              </a:rPr>
              <a:t>Whatever the logic … she has rationalized away her guilt and conscience.</a:t>
            </a:r>
          </a:p>
          <a:p>
            <a:pPr>
              <a:spcBef>
                <a:spcPts val="300"/>
              </a:spcBef>
            </a:pPr>
            <a:r>
              <a:rPr lang="en-US" altLang="en-US" dirty="0">
                <a:solidFill>
                  <a:schemeClr val="tx1">
                    <a:lumMod val="75000"/>
                    <a:lumOff val="25000"/>
                  </a:schemeClr>
                </a:solidFill>
              </a:rPr>
              <a:t>This is a truly scary person and should serve as a warning to avoid – and to avoid becoming.</a:t>
            </a:r>
          </a:p>
        </p:txBody>
      </p:sp>
    </p:spTree>
    <p:extLst>
      <p:ext uri="{BB962C8B-B14F-4D97-AF65-F5344CB8AC3E}">
        <p14:creationId xmlns:p14="http://schemas.microsoft.com/office/powerpoint/2010/main" val="1427190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fade">
                                      <p:cBhvr>
                                        <p:cTn id="30" dur="500"/>
                                        <p:tgtEl>
                                          <p:spTgt spid="9219">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9219">
                                            <p:txEl>
                                              <p:pRg st="6" end="6"/>
                                            </p:txEl>
                                          </p:spTgt>
                                        </p:tgtEl>
                                        <p:attrNameLst>
                                          <p:attrName>style.visibility</p:attrName>
                                        </p:attrNameLst>
                                      </p:cBhvr>
                                      <p:to>
                                        <p:strVal val="visible"/>
                                      </p:to>
                                    </p:set>
                                    <p:animEffect transition="in" filter="fade">
                                      <p:cBhvr>
                                        <p:cTn id="34" dur="500"/>
                                        <p:tgtEl>
                                          <p:spTgt spid="921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219">
                                            <p:txEl>
                                              <p:pRg st="7" end="7"/>
                                            </p:txEl>
                                          </p:spTgt>
                                        </p:tgtEl>
                                        <p:attrNameLst>
                                          <p:attrName>style.visibility</p:attrName>
                                        </p:attrNameLst>
                                      </p:cBhvr>
                                      <p:to>
                                        <p:strVal val="visible"/>
                                      </p:to>
                                    </p:set>
                                    <p:animEffect transition="in" filter="fade">
                                      <p:cBhvr>
                                        <p:cTn id="39"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Parenting and Children</a:t>
            </a:r>
          </a:p>
        </p:txBody>
      </p:sp>
      <p:sp>
        <p:nvSpPr>
          <p:cNvPr id="5" name="Text Placeholder 4"/>
          <p:cNvSpPr>
            <a:spLocks noGrp="1"/>
          </p:cNvSpPr>
          <p:nvPr>
            <p:ph type="body" idx="1"/>
          </p:nvPr>
        </p:nvSpPr>
        <p:spPr>
          <a:xfrm>
            <a:off x="762000" y="4324350"/>
            <a:ext cx="7543800" cy="819150"/>
          </a:xfrm>
        </p:spPr>
        <p:txBody>
          <a:bodyPr>
            <a:noAutofit/>
          </a:bodyPr>
          <a:lstStyle/>
          <a:p>
            <a:pPr marL="628650" indent="-628650"/>
            <a:r>
              <a:rPr lang="en-US" sz="1200" b="1" i="1" dirty="0"/>
              <a:t>Verses:</a:t>
            </a:r>
            <a:r>
              <a:rPr lang="en-US" sz="1200" b="1" dirty="0"/>
              <a:t>	10:1, 5; 11:29; 13:24; 15:20; 17:6, 21, 25; 19:18, 26; 20:11, 20-21, 29-30; 22:6, 15, 28; 23:13-16, 19, 22, 24-26; 27:11; 28:7, 24; 29:3, 15, 17; 30:11, 17; 31:1-2</a:t>
            </a:r>
            <a:endParaRPr lang="en-US" sz="1200" b="1" i="1" dirty="0"/>
          </a:p>
        </p:txBody>
      </p:sp>
    </p:spTree>
    <p:extLst>
      <p:ext uri="{BB962C8B-B14F-4D97-AF65-F5344CB8AC3E}">
        <p14:creationId xmlns:p14="http://schemas.microsoft.com/office/powerpoint/2010/main" val="1148743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 From Evil &amp; Perversity</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5"/>
            </a:pPr>
            <a:r>
              <a:rPr lang="en-US" sz="2200" dirty="0"/>
              <a:t>How does wisdom specifically preserve us from the </a:t>
            </a:r>
            <a:r>
              <a:rPr lang="en-US" sz="2200" i="1" dirty="0">
                <a:solidFill>
                  <a:schemeClr val="accent1"/>
                </a:solidFill>
              </a:rPr>
              <a:t>“way of evil”</a:t>
            </a:r>
            <a:r>
              <a:rPr lang="en-US" sz="2200" dirty="0"/>
              <a:t> and the </a:t>
            </a:r>
            <a:r>
              <a:rPr lang="en-US" sz="2200" i="1" dirty="0">
                <a:solidFill>
                  <a:schemeClr val="accent1"/>
                </a:solidFill>
              </a:rPr>
              <a:t>“man who speaks perverse things”</a:t>
            </a:r>
            <a:r>
              <a:rPr lang="en-US" sz="2200" dirty="0"/>
              <a:t>?</a:t>
            </a:r>
          </a:p>
          <a:p>
            <a:pPr marL="0" lvl="0" indent="0">
              <a:spcBef>
                <a:spcPts val="0"/>
              </a:spcBef>
              <a:buNone/>
            </a:pPr>
            <a:r>
              <a:rPr lang="en-US" sz="2200" b="1" i="1" u="sng" dirty="0">
                <a:solidFill>
                  <a:schemeClr val="accent1"/>
                </a:solidFill>
              </a:rPr>
              <a:t>To</a:t>
            </a:r>
            <a:r>
              <a:rPr lang="en-US" sz="2200" b="1" i="1" dirty="0">
                <a:solidFill>
                  <a:schemeClr val="accent1"/>
                </a:solidFill>
              </a:rPr>
              <a:t> deliver you </a:t>
            </a:r>
            <a:r>
              <a:rPr lang="en-US" sz="2200" b="1" i="1" u="sng" dirty="0">
                <a:solidFill>
                  <a:schemeClr val="accent1"/>
                </a:solidFill>
              </a:rPr>
              <a:t>from</a:t>
            </a:r>
            <a:r>
              <a:rPr lang="en-US" sz="2200" b="1" i="1" dirty="0">
                <a:solidFill>
                  <a:schemeClr val="accent1"/>
                </a:solidFill>
              </a:rPr>
              <a:t> the way of evil</a:t>
            </a:r>
            <a:r>
              <a:rPr lang="en-US" sz="2200" i="1" dirty="0">
                <a:solidFill>
                  <a:schemeClr val="accent1"/>
                </a:solidFill>
              </a:rPr>
              <a:t>, </a:t>
            </a:r>
            <a:r>
              <a:rPr lang="en-US" sz="2200" b="1" i="1" u="sng" dirty="0">
                <a:solidFill>
                  <a:schemeClr val="accent1"/>
                </a:solidFill>
              </a:rPr>
              <a:t>From</a:t>
            </a:r>
            <a:r>
              <a:rPr lang="en-US" sz="2200" b="1" i="1" dirty="0">
                <a:solidFill>
                  <a:schemeClr val="accent1"/>
                </a:solidFill>
              </a:rPr>
              <a:t> the man who speaks perverse things</a:t>
            </a:r>
            <a:r>
              <a:rPr lang="en-US" sz="2200" i="1" dirty="0">
                <a:solidFill>
                  <a:schemeClr val="accent1"/>
                </a:solidFill>
              </a:rPr>
              <a:t>, </a:t>
            </a:r>
            <a:r>
              <a:rPr lang="en-US" sz="2200" b="1" i="1" u="sng" dirty="0">
                <a:solidFill>
                  <a:schemeClr val="accent1"/>
                </a:solidFill>
              </a:rPr>
              <a:t>From</a:t>
            </a:r>
            <a:r>
              <a:rPr lang="en-US" sz="2200" b="1" i="1" dirty="0">
                <a:solidFill>
                  <a:schemeClr val="accent1"/>
                </a:solidFill>
              </a:rPr>
              <a:t> those who </a:t>
            </a:r>
            <a:r>
              <a:rPr lang="en-US" sz="2200" b="1" i="1" u="sng" dirty="0">
                <a:solidFill>
                  <a:schemeClr val="accent1"/>
                </a:solidFill>
              </a:rPr>
              <a:t>leave the paths</a:t>
            </a:r>
            <a:r>
              <a:rPr lang="en-US" sz="2200" b="1" i="1" dirty="0">
                <a:solidFill>
                  <a:schemeClr val="accent1"/>
                </a:solidFill>
              </a:rPr>
              <a:t> of uprightness </a:t>
            </a:r>
            <a:r>
              <a:rPr lang="en-US" sz="2200" i="1" dirty="0">
                <a:solidFill>
                  <a:schemeClr val="accent1"/>
                </a:solidFill>
              </a:rPr>
              <a:t>To walk in the </a:t>
            </a:r>
            <a:r>
              <a:rPr lang="en-US" sz="2200" b="1" i="1" dirty="0">
                <a:solidFill>
                  <a:schemeClr val="accent1"/>
                </a:solidFill>
              </a:rPr>
              <a:t>ways of </a:t>
            </a:r>
            <a:r>
              <a:rPr lang="en-US" sz="2200" b="1" i="1" u="sng" dirty="0">
                <a:solidFill>
                  <a:schemeClr val="accent1"/>
                </a:solidFill>
              </a:rPr>
              <a:t>darkness</a:t>
            </a:r>
            <a:r>
              <a:rPr lang="en-US" sz="2200" i="1" dirty="0">
                <a:solidFill>
                  <a:schemeClr val="accent1"/>
                </a:solidFill>
              </a:rPr>
              <a:t>; Who </a:t>
            </a:r>
            <a:r>
              <a:rPr lang="en-US" sz="2200" b="1" i="1" u="sng" dirty="0">
                <a:solidFill>
                  <a:schemeClr val="accent1"/>
                </a:solidFill>
              </a:rPr>
              <a:t>rejoice</a:t>
            </a:r>
            <a:r>
              <a:rPr lang="en-US" sz="2200" b="1" i="1" dirty="0">
                <a:solidFill>
                  <a:schemeClr val="accent1"/>
                </a:solidFill>
              </a:rPr>
              <a:t> in doing evil</a:t>
            </a:r>
            <a:r>
              <a:rPr lang="en-US" sz="2200" i="1" dirty="0">
                <a:solidFill>
                  <a:schemeClr val="accent1"/>
                </a:solidFill>
              </a:rPr>
              <a:t>, And </a:t>
            </a:r>
            <a:r>
              <a:rPr lang="en-US" sz="2200" b="1" i="1" u="sng" dirty="0">
                <a:solidFill>
                  <a:schemeClr val="accent1"/>
                </a:solidFill>
              </a:rPr>
              <a:t>delight</a:t>
            </a:r>
            <a:r>
              <a:rPr lang="en-US" sz="2200" b="1" i="1" dirty="0">
                <a:solidFill>
                  <a:schemeClr val="accent1"/>
                </a:solidFill>
              </a:rPr>
              <a:t> in the perversity </a:t>
            </a:r>
            <a:r>
              <a:rPr lang="en-US" sz="2200" i="1" dirty="0">
                <a:solidFill>
                  <a:schemeClr val="accent1"/>
                </a:solidFill>
              </a:rPr>
              <a:t>of the wicked; Whose </a:t>
            </a:r>
            <a:r>
              <a:rPr lang="en-US" sz="2200" b="1" i="1" dirty="0">
                <a:solidFill>
                  <a:schemeClr val="accent1"/>
                </a:solidFill>
              </a:rPr>
              <a:t>ways are </a:t>
            </a:r>
            <a:r>
              <a:rPr lang="en-US" sz="2200" b="1" i="1" u="sng" dirty="0">
                <a:solidFill>
                  <a:schemeClr val="accent1"/>
                </a:solidFill>
              </a:rPr>
              <a:t>crooked</a:t>
            </a:r>
            <a:r>
              <a:rPr lang="en-US" sz="2200" i="1" dirty="0">
                <a:solidFill>
                  <a:schemeClr val="accent1"/>
                </a:solidFill>
              </a:rPr>
              <a:t>, And who are </a:t>
            </a:r>
            <a:r>
              <a:rPr lang="en-US" sz="2200" b="1" i="1" u="sng" dirty="0">
                <a:solidFill>
                  <a:schemeClr val="accent1"/>
                </a:solidFill>
              </a:rPr>
              <a:t>devious</a:t>
            </a:r>
            <a:r>
              <a:rPr lang="en-US" sz="2200" b="1" i="1" dirty="0">
                <a:solidFill>
                  <a:schemeClr val="accent1"/>
                </a:solidFill>
              </a:rPr>
              <a:t> in their paths</a:t>
            </a:r>
            <a:r>
              <a:rPr lang="en-US" sz="2200" i="1" dirty="0">
                <a:solidFill>
                  <a:schemeClr val="accent1"/>
                </a:solidFill>
              </a:rPr>
              <a:t>; </a:t>
            </a:r>
            <a:r>
              <a:rPr lang="en-US" sz="2200" dirty="0"/>
              <a:t>(</a:t>
            </a:r>
            <a:r>
              <a:rPr lang="en-US" sz="2200" b="1" dirty="0">
                <a:solidFill>
                  <a:schemeClr val="accent1"/>
                </a:solidFill>
              </a:rPr>
              <a:t>2:12-15</a:t>
            </a:r>
            <a:r>
              <a:rPr lang="en-US" sz="2200" dirty="0"/>
              <a:t>)</a:t>
            </a:r>
          </a:p>
          <a:p>
            <a:pPr>
              <a:spcBef>
                <a:spcPts val="0"/>
              </a:spcBef>
            </a:pPr>
            <a:r>
              <a:rPr lang="en-US" altLang="en-US" sz="2200" dirty="0"/>
              <a:t>Identifies the </a:t>
            </a:r>
            <a:r>
              <a:rPr lang="en-US" altLang="en-US" sz="2200" b="1" i="1" dirty="0"/>
              <a:t>motivation </a:t>
            </a:r>
            <a:r>
              <a:rPr lang="en-US" altLang="en-US" sz="2200" dirty="0"/>
              <a:t>and </a:t>
            </a:r>
            <a:r>
              <a:rPr lang="en-US" altLang="en-US" sz="2200" b="1" i="1" dirty="0"/>
              <a:t>behavior</a:t>
            </a:r>
            <a:r>
              <a:rPr lang="en-US" altLang="en-US" sz="2200" dirty="0"/>
              <a:t> of these </a:t>
            </a:r>
            <a:r>
              <a:rPr lang="en-US" altLang="en-US" sz="2200" b="1" i="1" dirty="0"/>
              <a:t>dangerous</a:t>
            </a:r>
            <a:r>
              <a:rPr lang="en-US" altLang="en-US" sz="2200" dirty="0"/>
              <a:t> people:  twist (i.e., pervert) truth and wisdom, depart from well-established &amp; well-known paths of righteousness, choose to hide their ways, love to do evil, love for others to twist righteousness into wickedness, are not straightforward, and are crafty.</a:t>
            </a:r>
          </a:p>
        </p:txBody>
      </p:sp>
    </p:spTree>
    <p:extLst>
      <p:ext uri="{BB962C8B-B14F-4D97-AF65-F5344CB8AC3E}">
        <p14:creationId xmlns:p14="http://schemas.microsoft.com/office/powerpoint/2010/main" val="1135833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End of the Disobedient</a:t>
            </a:r>
          </a:p>
        </p:txBody>
      </p:sp>
      <p:sp>
        <p:nvSpPr>
          <p:cNvPr id="9219" name="Rectangle 3"/>
          <p:cNvSpPr>
            <a:spLocks noGrp="1" noChangeArrowheads="1"/>
          </p:cNvSpPr>
          <p:nvPr>
            <p:ph idx="1"/>
          </p:nvPr>
        </p:nvSpPr>
        <p:spPr>
          <a:xfrm>
            <a:off x="76200" y="1047750"/>
            <a:ext cx="8991600" cy="4095750"/>
          </a:xfrm>
        </p:spPr>
        <p:txBody>
          <a:bodyPr>
            <a:noAutofit/>
          </a:bodyPr>
          <a:lstStyle/>
          <a:p>
            <a:pPr marL="344170" lvl="0" indent="-344170">
              <a:spcBef>
                <a:spcPts val="300"/>
              </a:spcBef>
              <a:buFont typeface="+mj-lt"/>
              <a:buAutoNum type="arabicPeriod"/>
            </a:pPr>
            <a:r>
              <a:rPr lang="en-US" sz="2200" dirty="0"/>
              <a:t>What has the Lord promised to any who </a:t>
            </a:r>
            <a:r>
              <a:rPr lang="en-US" sz="2200" i="1" dirty="0">
                <a:solidFill>
                  <a:schemeClr val="accent1"/>
                </a:solidFill>
              </a:rPr>
              <a:t>“troubles his own house”</a:t>
            </a:r>
            <a:r>
              <a:rPr lang="en-US" sz="2200" dirty="0"/>
              <a:t> (</a:t>
            </a:r>
            <a:r>
              <a:rPr lang="en-US" sz="2200" b="1" dirty="0">
                <a:solidFill>
                  <a:schemeClr val="accent1"/>
                </a:solidFill>
              </a:rPr>
              <a:t>11:29; 20:20-21; 28:24; 30:11, 17</a:t>
            </a:r>
            <a:r>
              <a:rPr lang="en-US" sz="2200" dirty="0"/>
              <a:t>)?</a:t>
            </a:r>
            <a:endParaRPr lang="en-US" dirty="0"/>
          </a:p>
          <a:p>
            <a:pPr marL="0" indent="0">
              <a:spcBef>
                <a:spcPts val="300"/>
              </a:spcBef>
              <a:buNone/>
            </a:pPr>
            <a:r>
              <a:rPr lang="en-US" sz="2200" i="1" dirty="0">
                <a:solidFill>
                  <a:schemeClr val="accent1"/>
                </a:solidFill>
              </a:rPr>
              <a:t>He who troubles his own house </a:t>
            </a:r>
            <a:r>
              <a:rPr lang="en-US" sz="2200" b="1" i="1" dirty="0">
                <a:solidFill>
                  <a:schemeClr val="accent1"/>
                </a:solidFill>
              </a:rPr>
              <a:t>will </a:t>
            </a:r>
            <a:r>
              <a:rPr lang="en-US" sz="2200" b="1" i="1" u="sng" dirty="0">
                <a:solidFill>
                  <a:schemeClr val="accent1"/>
                </a:solidFill>
              </a:rPr>
              <a:t>inherit the wind</a:t>
            </a:r>
            <a:r>
              <a:rPr lang="en-US" sz="2200" i="1" dirty="0">
                <a:solidFill>
                  <a:schemeClr val="accent1"/>
                </a:solidFill>
              </a:rPr>
              <a:t>, And the fool will </a:t>
            </a:r>
            <a:r>
              <a:rPr lang="en-US" sz="2200" b="1" i="1" dirty="0">
                <a:solidFill>
                  <a:schemeClr val="accent1"/>
                </a:solidFill>
              </a:rPr>
              <a:t>be servant to the wise of heart</a:t>
            </a:r>
            <a:r>
              <a:rPr lang="en-US" sz="2200" i="1" dirty="0">
                <a:solidFill>
                  <a:schemeClr val="accent1"/>
                </a:solidFill>
              </a:rPr>
              <a:t>. </a:t>
            </a:r>
            <a:r>
              <a:rPr lang="en-US" sz="2200" dirty="0"/>
              <a:t>(</a:t>
            </a:r>
            <a:r>
              <a:rPr lang="en-US" sz="2200" b="1" dirty="0">
                <a:solidFill>
                  <a:schemeClr val="accent1"/>
                </a:solidFill>
              </a:rPr>
              <a:t>11:29</a:t>
            </a:r>
            <a:r>
              <a:rPr lang="en-US" sz="2200" dirty="0"/>
              <a:t>)</a:t>
            </a:r>
          </a:p>
          <a:p>
            <a:pPr marL="0" indent="0">
              <a:spcBef>
                <a:spcPts val="300"/>
              </a:spcBef>
              <a:buNone/>
            </a:pPr>
            <a:r>
              <a:rPr lang="en-US" sz="2200" i="1" dirty="0">
                <a:solidFill>
                  <a:schemeClr val="accent1"/>
                </a:solidFill>
              </a:rPr>
              <a:t>Whoever curses his father or his mother, His </a:t>
            </a:r>
            <a:r>
              <a:rPr lang="en-US" sz="2200" b="1" i="1" dirty="0">
                <a:solidFill>
                  <a:schemeClr val="accent1"/>
                </a:solidFill>
              </a:rPr>
              <a:t>lamp will be </a:t>
            </a:r>
            <a:r>
              <a:rPr lang="en-US" sz="2200" b="1" i="1" u="sng" dirty="0">
                <a:solidFill>
                  <a:schemeClr val="accent1"/>
                </a:solidFill>
              </a:rPr>
              <a:t>put out in deep darkness</a:t>
            </a:r>
            <a:r>
              <a:rPr lang="en-US" sz="2200" i="1" dirty="0">
                <a:solidFill>
                  <a:schemeClr val="accent1"/>
                </a:solidFill>
              </a:rPr>
              <a:t>. An </a:t>
            </a:r>
            <a:r>
              <a:rPr lang="en-US" sz="2200" b="1" i="1" dirty="0">
                <a:solidFill>
                  <a:schemeClr val="accent1"/>
                </a:solidFill>
              </a:rPr>
              <a:t>inheritance </a:t>
            </a:r>
            <a:r>
              <a:rPr lang="en-US" sz="2200" b="1" i="1" u="sng" dirty="0">
                <a:solidFill>
                  <a:schemeClr val="accent1"/>
                </a:solidFill>
              </a:rPr>
              <a:t>gained hastily at the beginning</a:t>
            </a:r>
            <a:r>
              <a:rPr lang="en-US" sz="2200" b="1" i="1" dirty="0">
                <a:solidFill>
                  <a:schemeClr val="accent1"/>
                </a:solidFill>
              </a:rPr>
              <a:t> </a:t>
            </a:r>
            <a:r>
              <a:rPr lang="en-US" sz="2200" i="1" dirty="0">
                <a:solidFill>
                  <a:schemeClr val="accent1"/>
                </a:solidFill>
              </a:rPr>
              <a:t>Will </a:t>
            </a:r>
            <a:r>
              <a:rPr lang="en-US" sz="2200" b="1" i="1" dirty="0">
                <a:solidFill>
                  <a:schemeClr val="accent1"/>
                </a:solidFill>
              </a:rPr>
              <a:t>not be blessed at the end</a:t>
            </a:r>
            <a:r>
              <a:rPr lang="en-US" sz="2200" i="1" dirty="0">
                <a:solidFill>
                  <a:schemeClr val="accent1"/>
                </a:solidFill>
              </a:rPr>
              <a:t>. </a:t>
            </a:r>
            <a:r>
              <a:rPr lang="en-US" sz="2200" dirty="0"/>
              <a:t>(</a:t>
            </a:r>
            <a:r>
              <a:rPr lang="en-US" sz="2200" b="1" dirty="0">
                <a:solidFill>
                  <a:schemeClr val="accent1"/>
                </a:solidFill>
              </a:rPr>
              <a:t>20:20-21</a:t>
            </a:r>
            <a:r>
              <a:rPr lang="en-US" sz="2200" dirty="0"/>
              <a:t>)</a:t>
            </a:r>
          </a:p>
          <a:p>
            <a:pPr>
              <a:spcBef>
                <a:spcPts val="300"/>
              </a:spcBef>
            </a:pPr>
            <a:r>
              <a:rPr lang="en-US" sz="2200" dirty="0"/>
              <a:t>The “prodigal son” began by asking for his inheritance </a:t>
            </a:r>
            <a:r>
              <a:rPr lang="en-US" sz="2200" i="1" dirty="0">
                <a:solidFill>
                  <a:srgbClr val="C00000"/>
                </a:solidFill>
              </a:rPr>
              <a:t>“hastily”</a:t>
            </a:r>
            <a:r>
              <a:rPr lang="en-US" sz="2200" dirty="0"/>
              <a:t> (</a:t>
            </a:r>
            <a:r>
              <a:rPr lang="en-US" sz="2200" b="1" dirty="0">
                <a:solidFill>
                  <a:schemeClr val="accent1"/>
                </a:solidFill>
              </a:rPr>
              <a:t>Luke 15:12-17</a:t>
            </a:r>
            <a:r>
              <a:rPr lang="en-US" sz="2200" dirty="0"/>
              <a:t>).  Where did that take him?  … Starving in the pig pen!</a:t>
            </a:r>
          </a:p>
          <a:p>
            <a:pPr marL="0" indent="0">
              <a:spcBef>
                <a:spcPts val="300"/>
              </a:spcBef>
              <a:buNone/>
            </a:pPr>
            <a:r>
              <a:rPr lang="en-US" sz="2200" i="1" dirty="0">
                <a:solidFill>
                  <a:schemeClr val="accent1"/>
                </a:solidFill>
              </a:rPr>
              <a:t>Whoever </a:t>
            </a:r>
            <a:r>
              <a:rPr lang="en-US" sz="2200" b="1" i="1" u="sng" dirty="0">
                <a:solidFill>
                  <a:schemeClr val="accent1"/>
                </a:solidFill>
              </a:rPr>
              <a:t>robs</a:t>
            </a:r>
            <a:r>
              <a:rPr lang="en-US" sz="2200" b="1" i="1" dirty="0">
                <a:solidFill>
                  <a:schemeClr val="accent1"/>
                </a:solidFill>
              </a:rPr>
              <a:t> his father or his mother</a:t>
            </a:r>
            <a:r>
              <a:rPr lang="en-US" sz="2200" i="1" dirty="0">
                <a:solidFill>
                  <a:schemeClr val="accent1"/>
                </a:solidFill>
              </a:rPr>
              <a:t>, And </a:t>
            </a:r>
            <a:r>
              <a:rPr lang="en-US" sz="2200" b="1" i="1" dirty="0">
                <a:solidFill>
                  <a:schemeClr val="accent1"/>
                </a:solidFill>
              </a:rPr>
              <a:t>says, “It is </a:t>
            </a:r>
            <a:r>
              <a:rPr lang="en-US" sz="2200" b="1" i="1" u="sng" dirty="0">
                <a:solidFill>
                  <a:schemeClr val="accent1"/>
                </a:solidFill>
              </a:rPr>
              <a:t>no transgression</a:t>
            </a:r>
            <a:r>
              <a:rPr lang="en-US" sz="2200" i="1" dirty="0">
                <a:solidFill>
                  <a:schemeClr val="accent1"/>
                </a:solidFill>
              </a:rPr>
              <a:t>,” The </a:t>
            </a:r>
            <a:r>
              <a:rPr lang="en-US" sz="2200" b="1" i="1" dirty="0">
                <a:solidFill>
                  <a:schemeClr val="accent1"/>
                </a:solidFill>
              </a:rPr>
              <a:t>same is </a:t>
            </a:r>
            <a:r>
              <a:rPr lang="en-US" sz="2200" b="1" i="1" u="sng" dirty="0">
                <a:solidFill>
                  <a:schemeClr val="accent1"/>
                </a:solidFill>
              </a:rPr>
              <a:t>companion to a destroyer</a:t>
            </a:r>
            <a:r>
              <a:rPr lang="en-US" sz="2200" i="1" dirty="0">
                <a:solidFill>
                  <a:schemeClr val="accent1"/>
                </a:solidFill>
              </a:rPr>
              <a:t>. </a:t>
            </a:r>
            <a:r>
              <a:rPr lang="en-US" sz="2200" dirty="0"/>
              <a:t>(</a:t>
            </a:r>
            <a:r>
              <a:rPr lang="en-US" sz="2200" b="1" dirty="0">
                <a:solidFill>
                  <a:schemeClr val="accent1"/>
                </a:solidFill>
              </a:rPr>
              <a:t>28:24</a:t>
            </a:r>
            <a:r>
              <a:rPr lang="en-US" sz="2200" dirty="0">
                <a:solidFill>
                  <a:schemeClr val="tx1">
                    <a:lumMod val="75000"/>
                    <a:lumOff val="25000"/>
                  </a:schemeClr>
                </a:solidFill>
              </a:rPr>
              <a:t>; also, </a:t>
            </a:r>
            <a:r>
              <a:rPr lang="en-US" sz="2200" b="1" dirty="0">
                <a:solidFill>
                  <a:schemeClr val="accent1"/>
                </a:solidFill>
              </a:rPr>
              <a:t>Matthew 15:3-7</a:t>
            </a:r>
            <a:r>
              <a:rPr lang="en-US" sz="2200" dirty="0"/>
              <a:t>)</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757927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End of the Disobedient</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a:pPr>
            <a:r>
              <a:rPr lang="en-US" sz="2200" dirty="0"/>
              <a:t>What has the Lord promised to any who </a:t>
            </a:r>
            <a:r>
              <a:rPr lang="en-US" sz="2200" i="1" dirty="0">
                <a:solidFill>
                  <a:schemeClr val="accent1"/>
                </a:solidFill>
              </a:rPr>
              <a:t>“troubles his own house”</a:t>
            </a:r>
            <a:r>
              <a:rPr lang="en-US" sz="2200" dirty="0"/>
              <a:t> (</a:t>
            </a:r>
            <a:r>
              <a:rPr lang="en-US" sz="2200" b="1" dirty="0">
                <a:solidFill>
                  <a:schemeClr val="accent1"/>
                </a:solidFill>
              </a:rPr>
              <a:t>11:29; 20:20-21; 28:24; 30:11, 17</a:t>
            </a:r>
            <a:r>
              <a:rPr lang="en-US" sz="2200" dirty="0"/>
              <a:t>)?</a:t>
            </a:r>
          </a:p>
          <a:p>
            <a:pPr marL="0" indent="0">
              <a:spcBef>
                <a:spcPts val="300"/>
              </a:spcBef>
              <a:buNone/>
            </a:pPr>
            <a:r>
              <a:rPr lang="en-US" sz="2200" i="1" dirty="0">
                <a:solidFill>
                  <a:schemeClr val="accent1"/>
                </a:solidFill>
              </a:rPr>
              <a:t>There is a </a:t>
            </a:r>
            <a:r>
              <a:rPr lang="en-US" sz="2200" b="1" i="1" dirty="0">
                <a:solidFill>
                  <a:schemeClr val="accent1"/>
                </a:solidFill>
              </a:rPr>
              <a:t>generation that </a:t>
            </a:r>
            <a:r>
              <a:rPr lang="en-US" sz="2200" b="1" i="1" u="sng" dirty="0">
                <a:solidFill>
                  <a:schemeClr val="accent1"/>
                </a:solidFill>
              </a:rPr>
              <a:t>curses its father</a:t>
            </a:r>
            <a:r>
              <a:rPr lang="en-US" sz="2200" i="1" dirty="0">
                <a:solidFill>
                  <a:schemeClr val="accent1"/>
                </a:solidFill>
              </a:rPr>
              <a:t>, And </a:t>
            </a:r>
            <a:r>
              <a:rPr lang="en-US" sz="2200" b="1" i="1" dirty="0">
                <a:solidFill>
                  <a:schemeClr val="accent1"/>
                </a:solidFill>
              </a:rPr>
              <a:t>does not bless its </a:t>
            </a:r>
            <a:r>
              <a:rPr lang="en-US" sz="2200" b="1" i="1" u="sng" dirty="0">
                <a:solidFill>
                  <a:schemeClr val="accent1"/>
                </a:solidFill>
              </a:rPr>
              <a:t>mother</a:t>
            </a:r>
            <a:r>
              <a:rPr lang="en-US" sz="2200" i="1" dirty="0">
                <a:solidFill>
                  <a:schemeClr val="accent1"/>
                </a:solidFill>
              </a:rPr>
              <a:t>.  … The </a:t>
            </a:r>
            <a:r>
              <a:rPr lang="en-US" sz="2200" b="1" i="1" u="sng" dirty="0">
                <a:solidFill>
                  <a:schemeClr val="accent1"/>
                </a:solidFill>
              </a:rPr>
              <a:t>eye</a:t>
            </a:r>
            <a:r>
              <a:rPr lang="en-US" sz="2200" i="1" dirty="0">
                <a:solidFill>
                  <a:schemeClr val="accent1"/>
                </a:solidFill>
              </a:rPr>
              <a:t> that </a:t>
            </a:r>
            <a:r>
              <a:rPr lang="en-US" sz="2200" b="1" i="1" u="sng" dirty="0">
                <a:solidFill>
                  <a:schemeClr val="accent1"/>
                </a:solidFill>
              </a:rPr>
              <a:t>mocks his father</a:t>
            </a:r>
            <a:r>
              <a:rPr lang="en-US" sz="2200" i="1" dirty="0">
                <a:solidFill>
                  <a:schemeClr val="accent1"/>
                </a:solidFill>
              </a:rPr>
              <a:t>, And </a:t>
            </a:r>
            <a:r>
              <a:rPr lang="en-US" sz="2200" b="1" i="1" u="sng" dirty="0">
                <a:solidFill>
                  <a:schemeClr val="accent1"/>
                </a:solidFill>
              </a:rPr>
              <a:t>scorns</a:t>
            </a:r>
            <a:r>
              <a:rPr lang="en-US" sz="2200" b="1" i="1" dirty="0">
                <a:solidFill>
                  <a:schemeClr val="accent1"/>
                </a:solidFill>
              </a:rPr>
              <a:t> obedience to his </a:t>
            </a:r>
            <a:r>
              <a:rPr lang="en-US" sz="2200" b="1" i="1" u="sng" dirty="0">
                <a:solidFill>
                  <a:schemeClr val="accent1"/>
                </a:solidFill>
              </a:rPr>
              <a:t>mother</a:t>
            </a:r>
            <a:r>
              <a:rPr lang="en-US" sz="2200" i="1" dirty="0">
                <a:solidFill>
                  <a:schemeClr val="accent1"/>
                </a:solidFill>
              </a:rPr>
              <a:t>, </a:t>
            </a:r>
            <a:r>
              <a:rPr lang="en-US" sz="2200" b="1" i="1" dirty="0">
                <a:solidFill>
                  <a:schemeClr val="accent1"/>
                </a:solidFill>
              </a:rPr>
              <a:t>The ravens of the valley will </a:t>
            </a:r>
            <a:r>
              <a:rPr lang="en-US" sz="2200" b="1" i="1" u="sng" dirty="0">
                <a:solidFill>
                  <a:schemeClr val="accent1"/>
                </a:solidFill>
              </a:rPr>
              <a:t>pick it out</a:t>
            </a:r>
            <a:r>
              <a:rPr lang="en-US" sz="2200" b="1" i="1" dirty="0">
                <a:solidFill>
                  <a:schemeClr val="accent1"/>
                </a:solidFill>
              </a:rPr>
              <a:t>, And the young eagles will </a:t>
            </a:r>
            <a:r>
              <a:rPr lang="en-US" sz="2200" b="1" i="1" u="sng" dirty="0">
                <a:solidFill>
                  <a:schemeClr val="accent1"/>
                </a:solidFill>
              </a:rPr>
              <a:t>eat it</a:t>
            </a:r>
            <a:r>
              <a:rPr lang="en-US" sz="2200" i="1" dirty="0">
                <a:solidFill>
                  <a:schemeClr val="accent1"/>
                </a:solidFill>
              </a:rPr>
              <a:t>. </a:t>
            </a:r>
            <a:r>
              <a:rPr lang="en-US" sz="2200" dirty="0"/>
              <a:t>(</a:t>
            </a:r>
            <a:r>
              <a:rPr lang="en-US" sz="2200" b="1" dirty="0">
                <a:solidFill>
                  <a:schemeClr val="accent1"/>
                </a:solidFill>
              </a:rPr>
              <a:t>30:11, 17</a:t>
            </a:r>
            <a:r>
              <a:rPr lang="en-US" sz="2200" dirty="0"/>
              <a:t>)</a:t>
            </a:r>
          </a:p>
          <a:p>
            <a:pPr>
              <a:spcBef>
                <a:spcPts val="300"/>
              </a:spcBef>
            </a:pPr>
            <a:r>
              <a:rPr lang="en-US" altLang="en-US" sz="2200" dirty="0">
                <a:solidFill>
                  <a:schemeClr val="tx1">
                    <a:lumMod val="75000"/>
                    <a:lumOff val="25000"/>
                  </a:schemeClr>
                </a:solidFill>
              </a:rPr>
              <a:t>Hopeless destruction awaits those who disobey and mistreat their parents.</a:t>
            </a:r>
          </a:p>
          <a:p>
            <a:pPr>
              <a:spcBef>
                <a:spcPts val="300"/>
              </a:spcBef>
            </a:pPr>
            <a:r>
              <a:rPr lang="en-US" altLang="en-US" sz="2200" b="1" i="1" dirty="0">
                <a:solidFill>
                  <a:schemeClr val="tx1">
                    <a:lumMod val="75000"/>
                    <a:lumOff val="25000"/>
                  </a:schemeClr>
                </a:solidFill>
              </a:rPr>
              <a:t>Lack of gratitude </a:t>
            </a:r>
            <a:r>
              <a:rPr lang="en-US" altLang="en-US" sz="2200" dirty="0">
                <a:solidFill>
                  <a:schemeClr val="tx1">
                    <a:lumMod val="75000"/>
                    <a:lumOff val="25000"/>
                  </a:schemeClr>
                </a:solidFill>
              </a:rPr>
              <a:t>and a sense of </a:t>
            </a:r>
            <a:r>
              <a:rPr lang="en-US" altLang="en-US" sz="2200" b="1" i="1" dirty="0">
                <a:solidFill>
                  <a:schemeClr val="tx1">
                    <a:lumMod val="75000"/>
                    <a:lumOff val="25000"/>
                  </a:schemeClr>
                </a:solidFill>
              </a:rPr>
              <a:t>entitlement</a:t>
            </a:r>
            <a:r>
              <a:rPr lang="en-US" altLang="en-US" sz="2200" dirty="0">
                <a:solidFill>
                  <a:schemeClr val="tx1">
                    <a:lumMod val="75000"/>
                    <a:lumOff val="25000"/>
                  </a:schemeClr>
                </a:solidFill>
              </a:rPr>
              <a:t> is also strongly condemned and marked as an early way point on the path to rebellion and destruction.</a:t>
            </a:r>
          </a:p>
        </p:txBody>
      </p:sp>
    </p:spTree>
    <p:extLst>
      <p:ext uri="{BB962C8B-B14F-4D97-AF65-F5344CB8AC3E}">
        <p14:creationId xmlns:p14="http://schemas.microsoft.com/office/powerpoint/2010/main" val="4213212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Influence of Children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2"/>
            </a:pPr>
            <a:r>
              <a:rPr lang="en-US" sz="2200" dirty="0"/>
              <a:t>What effects can children have on their parents (</a:t>
            </a:r>
            <a:r>
              <a:rPr lang="en-US" sz="2200" b="1" dirty="0">
                <a:solidFill>
                  <a:schemeClr val="accent1"/>
                </a:solidFill>
              </a:rPr>
              <a:t>10:1, 5; 15:20; 17:21, 25; 19:26; 23:15-16, 24-25; 27:11; 28:7; 29:3</a:t>
            </a:r>
            <a:r>
              <a:rPr lang="en-US" sz="2200" dirty="0"/>
              <a:t>)?</a:t>
            </a:r>
          </a:p>
          <a:p>
            <a:pPr marL="0" indent="0">
              <a:spcBef>
                <a:spcPts val="300"/>
              </a:spcBef>
              <a:buNone/>
            </a:pPr>
            <a:r>
              <a:rPr lang="en-US" sz="2200" i="1" dirty="0">
                <a:solidFill>
                  <a:schemeClr val="accent1"/>
                </a:solidFill>
              </a:rPr>
              <a:t>The Proverbs of Solomon: A wise son </a:t>
            </a:r>
            <a:r>
              <a:rPr lang="en-US" sz="2200" b="1" i="1" dirty="0">
                <a:solidFill>
                  <a:schemeClr val="accent1"/>
                </a:solidFill>
              </a:rPr>
              <a:t>makes a </a:t>
            </a:r>
            <a:r>
              <a:rPr lang="en-US" sz="2200" b="1" i="1" u="sng" dirty="0">
                <a:solidFill>
                  <a:schemeClr val="accent1"/>
                </a:solidFill>
              </a:rPr>
              <a:t>glad</a:t>
            </a:r>
            <a:r>
              <a:rPr lang="en-US" sz="2200" b="1" i="1" dirty="0">
                <a:solidFill>
                  <a:schemeClr val="accent1"/>
                </a:solidFill>
              </a:rPr>
              <a:t> father</a:t>
            </a:r>
            <a:r>
              <a:rPr lang="en-US" sz="2200" i="1" dirty="0">
                <a:solidFill>
                  <a:schemeClr val="accent1"/>
                </a:solidFill>
              </a:rPr>
              <a:t>, But a foolish son is the </a:t>
            </a:r>
            <a:r>
              <a:rPr lang="en-US" sz="2200" b="1" i="1" u="sng" dirty="0">
                <a:solidFill>
                  <a:schemeClr val="accent1"/>
                </a:solidFill>
              </a:rPr>
              <a:t>grief</a:t>
            </a:r>
            <a:r>
              <a:rPr lang="en-US" sz="2200" b="1" i="1" dirty="0">
                <a:solidFill>
                  <a:schemeClr val="accent1"/>
                </a:solidFill>
              </a:rPr>
              <a:t> of his mother</a:t>
            </a:r>
            <a:r>
              <a:rPr lang="en-US" sz="2200" i="1" dirty="0">
                <a:solidFill>
                  <a:schemeClr val="accent1"/>
                </a:solidFill>
              </a:rPr>
              <a:t>.  </a:t>
            </a:r>
            <a:r>
              <a:rPr lang="en-US" sz="2200" dirty="0"/>
              <a:t>(</a:t>
            </a:r>
            <a:r>
              <a:rPr lang="en-US" sz="2200" b="1" dirty="0">
                <a:solidFill>
                  <a:schemeClr val="accent1"/>
                </a:solidFill>
              </a:rPr>
              <a:t>10:1</a:t>
            </a:r>
            <a:r>
              <a:rPr lang="en-US" sz="2200" dirty="0"/>
              <a:t>)</a:t>
            </a:r>
          </a:p>
          <a:p>
            <a:pPr marL="0" indent="0">
              <a:spcBef>
                <a:spcPts val="300"/>
              </a:spcBef>
              <a:buNone/>
            </a:pPr>
            <a:r>
              <a:rPr lang="en-US" sz="2200" i="1" dirty="0">
                <a:solidFill>
                  <a:schemeClr val="accent1"/>
                </a:solidFill>
              </a:rPr>
              <a:t>A wise son </a:t>
            </a:r>
            <a:r>
              <a:rPr lang="en-US" sz="2200" b="1" i="1" dirty="0">
                <a:solidFill>
                  <a:schemeClr val="accent1"/>
                </a:solidFill>
              </a:rPr>
              <a:t>makes a father </a:t>
            </a:r>
            <a:r>
              <a:rPr lang="en-US" sz="2200" b="1" i="1" u="sng" dirty="0">
                <a:solidFill>
                  <a:schemeClr val="accent1"/>
                </a:solidFill>
              </a:rPr>
              <a:t>glad</a:t>
            </a:r>
            <a:r>
              <a:rPr lang="en-US" sz="2200" i="1" dirty="0">
                <a:solidFill>
                  <a:schemeClr val="accent1"/>
                </a:solidFill>
              </a:rPr>
              <a:t>, But a foolish man </a:t>
            </a:r>
            <a:r>
              <a:rPr lang="en-US" sz="2200" b="1" i="1" dirty="0">
                <a:solidFill>
                  <a:schemeClr val="accent1"/>
                </a:solidFill>
              </a:rPr>
              <a:t>despises </a:t>
            </a:r>
            <a:r>
              <a:rPr lang="en-US" sz="2200" i="1" dirty="0">
                <a:solidFill>
                  <a:schemeClr val="accent1"/>
                </a:solidFill>
              </a:rPr>
              <a:t>his mother. </a:t>
            </a:r>
            <a:r>
              <a:rPr lang="en-US" sz="2200" dirty="0"/>
              <a:t>(</a:t>
            </a:r>
            <a:r>
              <a:rPr lang="en-US" sz="2200" b="1" dirty="0">
                <a:solidFill>
                  <a:schemeClr val="accent1"/>
                </a:solidFill>
              </a:rPr>
              <a:t>15:20</a:t>
            </a:r>
            <a:r>
              <a:rPr lang="en-US" sz="2200" dirty="0"/>
              <a:t>)</a:t>
            </a:r>
          </a:p>
          <a:p>
            <a:pPr marL="0" indent="0">
              <a:spcBef>
                <a:spcPts val="300"/>
              </a:spcBef>
              <a:buNone/>
            </a:pPr>
            <a:r>
              <a:rPr lang="en-US" sz="2200" i="1" dirty="0">
                <a:solidFill>
                  <a:schemeClr val="accent1"/>
                </a:solidFill>
              </a:rPr>
              <a:t>He who begets a scoffer does so </a:t>
            </a:r>
            <a:r>
              <a:rPr lang="en-US" sz="2200" b="1" i="1" dirty="0">
                <a:solidFill>
                  <a:schemeClr val="accent1"/>
                </a:solidFill>
              </a:rPr>
              <a:t>to his </a:t>
            </a:r>
            <a:r>
              <a:rPr lang="en-US" sz="2200" b="1" i="1" u="sng" dirty="0">
                <a:solidFill>
                  <a:schemeClr val="accent1"/>
                </a:solidFill>
              </a:rPr>
              <a:t>sorrow</a:t>
            </a:r>
            <a:r>
              <a:rPr lang="en-US" sz="2200" i="1" dirty="0">
                <a:solidFill>
                  <a:schemeClr val="accent1"/>
                </a:solidFill>
              </a:rPr>
              <a:t>, And the </a:t>
            </a:r>
            <a:r>
              <a:rPr lang="en-US" sz="2200" b="1" i="1" dirty="0">
                <a:solidFill>
                  <a:schemeClr val="accent1"/>
                </a:solidFill>
              </a:rPr>
              <a:t>father of a fool has </a:t>
            </a:r>
            <a:r>
              <a:rPr lang="en-US" sz="2200" b="1" i="1" u="sng" dirty="0">
                <a:solidFill>
                  <a:schemeClr val="accent1"/>
                </a:solidFill>
              </a:rPr>
              <a:t>no joy</a:t>
            </a:r>
            <a:r>
              <a:rPr lang="en-US" sz="2200" i="1" dirty="0">
                <a:solidFill>
                  <a:schemeClr val="accent1"/>
                </a:solidFill>
              </a:rPr>
              <a:t>. </a:t>
            </a:r>
            <a:r>
              <a:rPr lang="en-US" sz="2200" dirty="0"/>
              <a:t>(</a:t>
            </a:r>
            <a:r>
              <a:rPr lang="en-US" sz="2200" b="1" dirty="0">
                <a:solidFill>
                  <a:schemeClr val="accent1"/>
                </a:solidFill>
              </a:rPr>
              <a:t>17:21</a:t>
            </a:r>
            <a:r>
              <a:rPr lang="en-US" sz="2200" dirty="0"/>
              <a:t>)</a:t>
            </a:r>
          </a:p>
          <a:p>
            <a:pPr marL="0" indent="0">
              <a:spcBef>
                <a:spcPts val="300"/>
              </a:spcBef>
              <a:buNone/>
            </a:pPr>
            <a:r>
              <a:rPr lang="en-US" sz="2200" i="1" dirty="0">
                <a:solidFill>
                  <a:schemeClr val="accent1"/>
                </a:solidFill>
              </a:rPr>
              <a:t>A foolish son is a </a:t>
            </a:r>
            <a:r>
              <a:rPr lang="en-US" sz="2200" b="1" i="1" u="sng" dirty="0">
                <a:solidFill>
                  <a:schemeClr val="accent1"/>
                </a:solidFill>
              </a:rPr>
              <a:t>grief</a:t>
            </a:r>
            <a:r>
              <a:rPr lang="en-US" sz="2200" b="1" i="1" dirty="0">
                <a:solidFill>
                  <a:schemeClr val="accent1"/>
                </a:solidFill>
              </a:rPr>
              <a:t> to his father</a:t>
            </a:r>
            <a:r>
              <a:rPr lang="en-US" sz="2200" i="1" dirty="0">
                <a:solidFill>
                  <a:schemeClr val="accent1"/>
                </a:solidFill>
              </a:rPr>
              <a:t>, And </a:t>
            </a:r>
            <a:r>
              <a:rPr lang="en-US" sz="2200" b="1" i="1" u="sng" dirty="0">
                <a:solidFill>
                  <a:schemeClr val="accent1"/>
                </a:solidFill>
              </a:rPr>
              <a:t>bitterness</a:t>
            </a:r>
            <a:r>
              <a:rPr lang="en-US" sz="2200" b="1" i="1" dirty="0">
                <a:solidFill>
                  <a:schemeClr val="accent1"/>
                </a:solidFill>
              </a:rPr>
              <a:t> to her </a:t>
            </a:r>
            <a:r>
              <a:rPr lang="en-US" sz="2200" i="1" dirty="0">
                <a:solidFill>
                  <a:schemeClr val="accent1"/>
                </a:solidFill>
              </a:rPr>
              <a:t>who bore him. </a:t>
            </a:r>
            <a:r>
              <a:rPr lang="en-US" sz="2200" dirty="0"/>
              <a:t>(</a:t>
            </a:r>
            <a:r>
              <a:rPr lang="en-US" sz="2200" b="1" dirty="0">
                <a:solidFill>
                  <a:schemeClr val="accent1"/>
                </a:solidFill>
              </a:rPr>
              <a:t>17:25</a:t>
            </a:r>
            <a:r>
              <a:rPr lang="en-US" sz="2200" dirty="0"/>
              <a:t>)</a:t>
            </a:r>
          </a:p>
          <a:p>
            <a:pPr marL="0" indent="0">
              <a:spcBef>
                <a:spcPts val="300"/>
              </a:spcBef>
              <a:buNone/>
            </a:pPr>
            <a:r>
              <a:rPr lang="en-US" sz="2200" i="1" dirty="0">
                <a:solidFill>
                  <a:schemeClr val="accent1"/>
                </a:solidFill>
              </a:rPr>
              <a:t>My son, if your heart is wise, </a:t>
            </a:r>
            <a:r>
              <a:rPr lang="en-US" sz="2200" b="1" i="1" dirty="0">
                <a:solidFill>
                  <a:schemeClr val="accent1"/>
                </a:solidFill>
              </a:rPr>
              <a:t>My heart will </a:t>
            </a:r>
            <a:r>
              <a:rPr lang="en-US" sz="2200" b="1" i="1" u="sng" dirty="0">
                <a:solidFill>
                  <a:schemeClr val="accent1"/>
                </a:solidFill>
              </a:rPr>
              <a:t>rejoice</a:t>
            </a:r>
            <a:r>
              <a:rPr lang="en-US" sz="2200" b="1" i="1" dirty="0">
                <a:solidFill>
                  <a:schemeClr val="accent1"/>
                </a:solidFill>
              </a:rPr>
              <a:t> </a:t>
            </a:r>
            <a:r>
              <a:rPr lang="en-US" sz="2200" i="1" dirty="0">
                <a:solidFill>
                  <a:schemeClr val="accent1"/>
                </a:solidFill>
              </a:rPr>
              <a:t>– indeed, I myself; Yes, my </a:t>
            </a:r>
            <a:r>
              <a:rPr lang="en-US" sz="2200" b="1" i="1" u="sng" dirty="0">
                <a:solidFill>
                  <a:schemeClr val="accent1"/>
                </a:solidFill>
              </a:rPr>
              <a:t>inmost</a:t>
            </a:r>
            <a:r>
              <a:rPr lang="en-US" sz="2200" b="1" i="1" dirty="0">
                <a:solidFill>
                  <a:schemeClr val="accent1"/>
                </a:solidFill>
              </a:rPr>
              <a:t> being will </a:t>
            </a:r>
            <a:r>
              <a:rPr lang="en-US" sz="2200" b="1" i="1" u="sng" dirty="0">
                <a:solidFill>
                  <a:schemeClr val="accent1"/>
                </a:solidFill>
              </a:rPr>
              <a:t>rejoice</a:t>
            </a:r>
            <a:r>
              <a:rPr lang="en-US" sz="2200" b="1" i="1" dirty="0">
                <a:solidFill>
                  <a:schemeClr val="accent1"/>
                </a:solidFill>
              </a:rPr>
              <a:t> </a:t>
            </a:r>
            <a:r>
              <a:rPr lang="en-US" sz="2200" i="1" dirty="0">
                <a:solidFill>
                  <a:schemeClr val="accent1"/>
                </a:solidFill>
              </a:rPr>
              <a:t>When your lips speak right things. </a:t>
            </a:r>
            <a:r>
              <a:rPr lang="en-US" sz="2200" dirty="0"/>
              <a:t>(</a:t>
            </a:r>
            <a:r>
              <a:rPr lang="en-US" sz="2200" b="1" dirty="0">
                <a:solidFill>
                  <a:schemeClr val="accent1"/>
                </a:solidFill>
              </a:rPr>
              <a:t>23:15-16</a:t>
            </a:r>
            <a:r>
              <a:rPr lang="en-US" sz="2200" dirty="0"/>
              <a:t>)</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2065726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Influence of Children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2"/>
            </a:pPr>
            <a:r>
              <a:rPr lang="en-US" sz="2200" dirty="0"/>
              <a:t>What effects can children have on their parents (</a:t>
            </a:r>
            <a:r>
              <a:rPr lang="en-US" sz="2200" b="1" dirty="0">
                <a:solidFill>
                  <a:schemeClr val="accent1"/>
                </a:solidFill>
              </a:rPr>
              <a:t>10:1, 5; 15:20; 17:21, 25; 19:26; 23:15-16, 24-25; 27:11; 28:7; 29:3</a:t>
            </a:r>
            <a:r>
              <a:rPr lang="en-US" sz="2200" dirty="0"/>
              <a:t>)?</a:t>
            </a:r>
          </a:p>
          <a:p>
            <a:pPr marL="0" indent="0">
              <a:spcBef>
                <a:spcPts val="300"/>
              </a:spcBef>
              <a:buNone/>
            </a:pPr>
            <a:r>
              <a:rPr lang="en-US" sz="2200" i="1" dirty="0">
                <a:solidFill>
                  <a:schemeClr val="accent1"/>
                </a:solidFill>
              </a:rPr>
              <a:t>The </a:t>
            </a:r>
            <a:r>
              <a:rPr lang="en-US" sz="2200" b="1" i="1" dirty="0">
                <a:solidFill>
                  <a:schemeClr val="accent1"/>
                </a:solidFill>
              </a:rPr>
              <a:t>father of the righteous will </a:t>
            </a:r>
            <a:r>
              <a:rPr lang="en-US" sz="2200" b="1" i="1" u="sng" dirty="0">
                <a:solidFill>
                  <a:schemeClr val="accent1"/>
                </a:solidFill>
              </a:rPr>
              <a:t>greatly rejoice</a:t>
            </a:r>
            <a:r>
              <a:rPr lang="en-US" sz="2200" i="1" dirty="0">
                <a:solidFill>
                  <a:schemeClr val="accent1"/>
                </a:solidFill>
              </a:rPr>
              <a:t>, And he who begets a wise child will </a:t>
            </a:r>
            <a:r>
              <a:rPr lang="en-US" sz="2200" b="1" i="1" u="sng" dirty="0">
                <a:solidFill>
                  <a:schemeClr val="accent1"/>
                </a:solidFill>
              </a:rPr>
              <a:t>delight</a:t>
            </a:r>
            <a:r>
              <a:rPr lang="en-US" sz="2200" b="1" i="1" dirty="0">
                <a:solidFill>
                  <a:schemeClr val="accent1"/>
                </a:solidFill>
              </a:rPr>
              <a:t> in him</a:t>
            </a:r>
            <a:r>
              <a:rPr lang="en-US" sz="2200" i="1" dirty="0">
                <a:solidFill>
                  <a:schemeClr val="accent1"/>
                </a:solidFill>
              </a:rPr>
              <a:t>.  </a:t>
            </a:r>
            <a:r>
              <a:rPr lang="en-US" sz="2200" b="1" i="1" u="sng" dirty="0">
                <a:solidFill>
                  <a:schemeClr val="accent1"/>
                </a:solidFill>
              </a:rPr>
              <a:t>Let your father and your mother be glad</a:t>
            </a:r>
            <a:r>
              <a:rPr lang="en-US" sz="2200" b="1" i="1" dirty="0">
                <a:solidFill>
                  <a:schemeClr val="accent1"/>
                </a:solidFill>
              </a:rPr>
              <a:t>, And let her who bore you </a:t>
            </a:r>
            <a:r>
              <a:rPr lang="en-US" sz="2200" b="1" i="1" u="sng" dirty="0">
                <a:solidFill>
                  <a:schemeClr val="accent1"/>
                </a:solidFill>
              </a:rPr>
              <a:t>rejoice</a:t>
            </a:r>
            <a:r>
              <a:rPr lang="en-US" sz="2200" i="1" dirty="0">
                <a:solidFill>
                  <a:schemeClr val="accent1"/>
                </a:solidFill>
              </a:rPr>
              <a:t>. </a:t>
            </a:r>
            <a:r>
              <a:rPr lang="en-US" sz="2200" dirty="0"/>
              <a:t>(</a:t>
            </a:r>
            <a:r>
              <a:rPr lang="en-US" sz="2200" b="1" dirty="0">
                <a:solidFill>
                  <a:schemeClr val="accent1"/>
                </a:solidFill>
              </a:rPr>
              <a:t>23:24-25</a:t>
            </a:r>
            <a:r>
              <a:rPr lang="en-US" sz="2200" dirty="0"/>
              <a:t>)</a:t>
            </a:r>
          </a:p>
          <a:p>
            <a:pPr marL="0" indent="0">
              <a:spcBef>
                <a:spcPts val="300"/>
              </a:spcBef>
              <a:buNone/>
            </a:pPr>
            <a:r>
              <a:rPr lang="en-US" sz="2200" i="1" dirty="0">
                <a:solidFill>
                  <a:schemeClr val="accent1"/>
                </a:solidFill>
              </a:rPr>
              <a:t>Whoever loves wisdom </a:t>
            </a:r>
            <a:r>
              <a:rPr lang="en-US" sz="2200" b="1" i="1" dirty="0">
                <a:solidFill>
                  <a:schemeClr val="accent1"/>
                </a:solidFill>
              </a:rPr>
              <a:t>makes his father </a:t>
            </a:r>
            <a:r>
              <a:rPr lang="en-US" sz="2200" b="1" i="1" u="sng" dirty="0">
                <a:solidFill>
                  <a:schemeClr val="accent1"/>
                </a:solidFill>
              </a:rPr>
              <a:t>rejoice</a:t>
            </a:r>
            <a:r>
              <a:rPr lang="en-US" sz="2200" i="1" dirty="0">
                <a:solidFill>
                  <a:schemeClr val="accent1"/>
                </a:solidFill>
              </a:rPr>
              <a:t>, But a companion of harlots wastes his wealth. </a:t>
            </a:r>
            <a:r>
              <a:rPr lang="en-US" sz="2200" dirty="0"/>
              <a:t>(</a:t>
            </a:r>
            <a:r>
              <a:rPr lang="en-US" sz="2200" b="1" dirty="0">
                <a:solidFill>
                  <a:schemeClr val="accent1"/>
                </a:solidFill>
              </a:rPr>
              <a:t>29:3</a:t>
            </a:r>
            <a:r>
              <a:rPr lang="en-US" sz="2200" dirty="0"/>
              <a:t>)</a:t>
            </a:r>
          </a:p>
          <a:p>
            <a:pPr>
              <a:spcBef>
                <a:spcPts val="300"/>
              </a:spcBef>
            </a:pPr>
            <a:r>
              <a:rPr lang="en-US" altLang="en-US" sz="2200" dirty="0">
                <a:solidFill>
                  <a:schemeClr val="tx1">
                    <a:lumMod val="75000"/>
                    <a:lumOff val="25000"/>
                  </a:schemeClr>
                </a:solidFill>
              </a:rPr>
              <a:t>Parents have no greater </a:t>
            </a:r>
            <a:r>
              <a:rPr lang="en-US" altLang="en-US" sz="2200" b="1" i="1" dirty="0">
                <a:solidFill>
                  <a:schemeClr val="tx1">
                    <a:lumMod val="75000"/>
                    <a:lumOff val="25000"/>
                  </a:schemeClr>
                </a:solidFill>
              </a:rPr>
              <a:t>joy</a:t>
            </a:r>
            <a:r>
              <a:rPr lang="en-US" altLang="en-US" sz="2200" dirty="0">
                <a:solidFill>
                  <a:schemeClr val="tx1">
                    <a:lumMod val="75000"/>
                    <a:lumOff val="25000"/>
                  </a:schemeClr>
                </a:solidFill>
              </a:rPr>
              <a:t> nor </a:t>
            </a:r>
            <a:r>
              <a:rPr lang="en-US" altLang="en-US" sz="2200" b="1" i="1" dirty="0">
                <a:solidFill>
                  <a:schemeClr val="tx1">
                    <a:lumMod val="75000"/>
                    <a:lumOff val="25000"/>
                  </a:schemeClr>
                </a:solidFill>
              </a:rPr>
              <a:t>sorrow</a:t>
            </a:r>
            <a:r>
              <a:rPr lang="en-US" altLang="en-US" sz="2200" dirty="0">
                <a:solidFill>
                  <a:schemeClr val="tx1">
                    <a:lumMod val="75000"/>
                    <a:lumOff val="25000"/>
                  </a:schemeClr>
                </a:solidFill>
              </a:rPr>
              <a:t> than what children bring (</a:t>
            </a:r>
            <a:r>
              <a:rPr lang="en-US" altLang="en-US" sz="2200" b="1" dirty="0">
                <a:solidFill>
                  <a:schemeClr val="accent1"/>
                </a:solidFill>
              </a:rPr>
              <a:t>3 John 4</a:t>
            </a:r>
            <a:r>
              <a:rPr lang="en-US" altLang="en-US" sz="2200" dirty="0">
                <a:solidFill>
                  <a:schemeClr val="tx1">
                    <a:lumMod val="75000"/>
                    <a:lumOff val="25000"/>
                  </a:schemeClr>
                </a:solidFill>
              </a:rPr>
              <a:t>).</a:t>
            </a:r>
          </a:p>
          <a:p>
            <a:pPr marL="0" indent="0">
              <a:spcBef>
                <a:spcPts val="300"/>
              </a:spcBef>
              <a:buNone/>
            </a:pPr>
            <a:r>
              <a:rPr lang="en-US" altLang="en-US" sz="2200" i="1" dirty="0">
                <a:solidFill>
                  <a:schemeClr val="accent1"/>
                </a:solidFill>
              </a:rPr>
              <a:t>For </a:t>
            </a:r>
            <a:r>
              <a:rPr lang="en-US" altLang="en-US" sz="2200" b="1" i="1" dirty="0">
                <a:solidFill>
                  <a:schemeClr val="accent1"/>
                </a:solidFill>
              </a:rPr>
              <a:t>I </a:t>
            </a:r>
            <a:r>
              <a:rPr lang="en-US" altLang="en-US" sz="2200" b="1" i="1" u="sng" dirty="0">
                <a:solidFill>
                  <a:schemeClr val="accent1"/>
                </a:solidFill>
              </a:rPr>
              <a:t>rejoiced greatly</a:t>
            </a:r>
            <a:r>
              <a:rPr lang="en-US" altLang="en-US" sz="2200" b="1" i="1" dirty="0">
                <a:solidFill>
                  <a:schemeClr val="accent1"/>
                </a:solidFill>
              </a:rPr>
              <a:t> </a:t>
            </a:r>
            <a:r>
              <a:rPr lang="en-US" altLang="en-US" sz="2200" i="1" dirty="0">
                <a:solidFill>
                  <a:schemeClr val="accent1"/>
                </a:solidFill>
              </a:rPr>
              <a:t>when brethren came and testified of </a:t>
            </a:r>
            <a:r>
              <a:rPr lang="en-US" altLang="en-US" sz="2200" b="1" i="1" dirty="0">
                <a:solidFill>
                  <a:schemeClr val="accent1"/>
                </a:solidFill>
              </a:rPr>
              <a:t>the truth that is in you</a:t>
            </a:r>
            <a:r>
              <a:rPr lang="en-US" altLang="en-US" sz="2200" i="1" dirty="0">
                <a:solidFill>
                  <a:schemeClr val="accent1"/>
                </a:solidFill>
              </a:rPr>
              <a:t>, just as </a:t>
            </a:r>
            <a:r>
              <a:rPr lang="en-US" altLang="en-US" sz="2200" b="1" i="1" dirty="0">
                <a:solidFill>
                  <a:schemeClr val="accent1"/>
                </a:solidFill>
              </a:rPr>
              <a:t>you walk in the truth</a:t>
            </a:r>
            <a:r>
              <a:rPr lang="en-US" altLang="en-US" sz="2200" i="1" dirty="0">
                <a:solidFill>
                  <a:schemeClr val="accent1"/>
                </a:solidFill>
              </a:rPr>
              <a:t>. </a:t>
            </a:r>
            <a:r>
              <a:rPr lang="en-US" altLang="en-US" sz="2200" b="1" i="1" dirty="0">
                <a:solidFill>
                  <a:schemeClr val="accent1"/>
                </a:solidFill>
              </a:rPr>
              <a:t>I have </a:t>
            </a:r>
            <a:r>
              <a:rPr lang="en-US" altLang="en-US" sz="2200" b="1" i="1" u="sng" dirty="0">
                <a:solidFill>
                  <a:schemeClr val="accent1"/>
                </a:solidFill>
              </a:rPr>
              <a:t>no greater joy</a:t>
            </a:r>
            <a:r>
              <a:rPr lang="en-US" altLang="en-US" sz="2200" b="1" i="1" dirty="0">
                <a:solidFill>
                  <a:schemeClr val="accent1"/>
                </a:solidFill>
              </a:rPr>
              <a:t> </a:t>
            </a:r>
            <a:r>
              <a:rPr lang="en-US" altLang="en-US" sz="2200" i="1" dirty="0">
                <a:solidFill>
                  <a:schemeClr val="accent1"/>
                </a:solidFill>
              </a:rPr>
              <a:t>than to hear that </a:t>
            </a:r>
            <a:r>
              <a:rPr lang="en-US" altLang="en-US" sz="2200" b="1" i="1" u="sng" dirty="0">
                <a:solidFill>
                  <a:schemeClr val="accent1"/>
                </a:solidFill>
              </a:rPr>
              <a:t>my children</a:t>
            </a:r>
            <a:r>
              <a:rPr lang="en-US" altLang="en-US" sz="2200" b="1" i="1" dirty="0">
                <a:solidFill>
                  <a:schemeClr val="accent1"/>
                </a:solidFill>
              </a:rPr>
              <a:t> walk in truth</a:t>
            </a:r>
            <a:r>
              <a:rPr lang="en-US" altLang="en-US" sz="2200" i="1" dirty="0">
                <a:solidFill>
                  <a:schemeClr val="accent1"/>
                </a:solidFill>
              </a:rPr>
              <a:t>.</a:t>
            </a:r>
            <a:r>
              <a:rPr lang="en-US" altLang="en-US" sz="2200" dirty="0">
                <a:solidFill>
                  <a:schemeClr val="tx1">
                    <a:lumMod val="75000"/>
                    <a:lumOff val="25000"/>
                  </a:schemeClr>
                </a:solidFill>
              </a:rPr>
              <a:t> (</a:t>
            </a:r>
            <a:r>
              <a:rPr lang="en-US" altLang="en-US" sz="2200" b="1" dirty="0">
                <a:solidFill>
                  <a:schemeClr val="accent1"/>
                </a:solidFill>
              </a:rPr>
              <a:t>3 John 3-4</a:t>
            </a:r>
            <a:r>
              <a:rPr lang="en-US" altLang="en-US" sz="2200" dirty="0">
                <a:solidFill>
                  <a:schemeClr val="tx1">
                    <a:lumMod val="75000"/>
                    <a:lumOff val="25000"/>
                  </a:schemeClr>
                </a:solidFill>
              </a:rPr>
              <a:t>; also, </a:t>
            </a:r>
            <a:r>
              <a:rPr lang="en-US" altLang="en-US" sz="2200" b="1" dirty="0">
                <a:solidFill>
                  <a:schemeClr val="accent1"/>
                </a:solidFill>
              </a:rPr>
              <a:t>1 Co.4:15; 1 Tm.1:2; 2Tm.1:2; 2:1</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861569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Influence of Children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2"/>
            </a:pPr>
            <a:r>
              <a:rPr lang="en-US" sz="2200" dirty="0"/>
              <a:t>What effects can children have on their parents (</a:t>
            </a:r>
            <a:r>
              <a:rPr lang="en-US" sz="2200" b="1" dirty="0">
                <a:solidFill>
                  <a:schemeClr val="accent1"/>
                </a:solidFill>
              </a:rPr>
              <a:t>10:1, 5; 15:20; 17:21, 25; 19:26; 23:15-16, 24-25; 27:11; 28:7; 29:3</a:t>
            </a:r>
            <a:r>
              <a:rPr lang="en-US" sz="2200" dirty="0"/>
              <a:t>)?</a:t>
            </a:r>
          </a:p>
          <a:p>
            <a:pPr marL="0" indent="0">
              <a:spcBef>
                <a:spcPts val="300"/>
              </a:spcBef>
              <a:buNone/>
            </a:pPr>
            <a:r>
              <a:rPr lang="en-US" sz="2200" i="1" dirty="0">
                <a:solidFill>
                  <a:schemeClr val="accent1"/>
                </a:solidFill>
              </a:rPr>
              <a:t>He who gathers in summer is a wise son; He who sleeps in harvest is a </a:t>
            </a:r>
            <a:r>
              <a:rPr lang="en-US" sz="2200" b="1" i="1" dirty="0">
                <a:solidFill>
                  <a:schemeClr val="accent1"/>
                </a:solidFill>
              </a:rPr>
              <a:t>son who causes </a:t>
            </a:r>
            <a:r>
              <a:rPr lang="en-US" sz="2200" b="1" i="1" u="sng" dirty="0">
                <a:solidFill>
                  <a:schemeClr val="accent1"/>
                </a:solidFill>
              </a:rPr>
              <a:t>shame</a:t>
            </a:r>
            <a:r>
              <a:rPr lang="en-US" sz="2200" i="1" dirty="0">
                <a:solidFill>
                  <a:schemeClr val="accent1"/>
                </a:solidFill>
              </a:rPr>
              <a:t>.  </a:t>
            </a:r>
            <a:r>
              <a:rPr lang="en-US" sz="2200" dirty="0"/>
              <a:t>(</a:t>
            </a:r>
            <a:r>
              <a:rPr lang="en-US" sz="2200" b="1" dirty="0">
                <a:solidFill>
                  <a:schemeClr val="accent1"/>
                </a:solidFill>
              </a:rPr>
              <a:t>10:5</a:t>
            </a:r>
            <a:r>
              <a:rPr lang="en-US" sz="2200" dirty="0"/>
              <a:t>)</a:t>
            </a:r>
          </a:p>
          <a:p>
            <a:pPr marL="0" indent="0">
              <a:spcBef>
                <a:spcPts val="300"/>
              </a:spcBef>
              <a:buNone/>
            </a:pPr>
            <a:r>
              <a:rPr lang="en-US" sz="2200" i="1" dirty="0">
                <a:solidFill>
                  <a:schemeClr val="accent1"/>
                </a:solidFill>
              </a:rPr>
              <a:t>He who </a:t>
            </a:r>
            <a:r>
              <a:rPr lang="en-US" sz="2200" b="1" i="1" dirty="0">
                <a:solidFill>
                  <a:schemeClr val="accent1"/>
                </a:solidFill>
              </a:rPr>
              <a:t>mistreats his father </a:t>
            </a:r>
            <a:r>
              <a:rPr lang="en-US" sz="2200" i="1" dirty="0">
                <a:solidFill>
                  <a:schemeClr val="accent1"/>
                </a:solidFill>
              </a:rPr>
              <a:t>and </a:t>
            </a:r>
            <a:r>
              <a:rPr lang="en-US" sz="2200" b="1" i="1" dirty="0">
                <a:solidFill>
                  <a:schemeClr val="accent1"/>
                </a:solidFill>
              </a:rPr>
              <a:t>chases away his mother </a:t>
            </a:r>
            <a:r>
              <a:rPr lang="en-US" sz="2200" i="1" dirty="0">
                <a:solidFill>
                  <a:schemeClr val="accent1"/>
                </a:solidFill>
              </a:rPr>
              <a:t>Is a </a:t>
            </a:r>
            <a:r>
              <a:rPr lang="en-US" sz="2200" b="1" i="1" dirty="0">
                <a:solidFill>
                  <a:schemeClr val="accent1"/>
                </a:solidFill>
              </a:rPr>
              <a:t>son who </a:t>
            </a:r>
            <a:r>
              <a:rPr lang="en-US" sz="2200" b="1" i="1" u="sng" dirty="0">
                <a:solidFill>
                  <a:schemeClr val="accent1"/>
                </a:solidFill>
              </a:rPr>
              <a:t>causes shame</a:t>
            </a:r>
            <a:r>
              <a:rPr lang="en-US" sz="2200" b="1" i="1" dirty="0">
                <a:solidFill>
                  <a:schemeClr val="accent1"/>
                </a:solidFill>
              </a:rPr>
              <a:t> and </a:t>
            </a:r>
            <a:r>
              <a:rPr lang="en-US" sz="2200" b="1" i="1" u="sng" dirty="0">
                <a:solidFill>
                  <a:schemeClr val="accent1"/>
                </a:solidFill>
              </a:rPr>
              <a:t>brings reproach</a:t>
            </a:r>
            <a:r>
              <a:rPr lang="en-US" sz="2200" i="1" dirty="0">
                <a:solidFill>
                  <a:schemeClr val="accent1"/>
                </a:solidFill>
              </a:rPr>
              <a:t>. </a:t>
            </a:r>
            <a:r>
              <a:rPr lang="en-US" sz="2200" dirty="0"/>
              <a:t>(</a:t>
            </a:r>
            <a:r>
              <a:rPr lang="en-US" sz="2200" b="1" dirty="0">
                <a:solidFill>
                  <a:schemeClr val="accent1"/>
                </a:solidFill>
              </a:rPr>
              <a:t>19:26</a:t>
            </a:r>
            <a:r>
              <a:rPr lang="en-US" sz="2200" dirty="0"/>
              <a:t>)</a:t>
            </a:r>
          </a:p>
          <a:p>
            <a:pPr marL="0" indent="0">
              <a:spcBef>
                <a:spcPts val="300"/>
              </a:spcBef>
              <a:buNone/>
            </a:pPr>
            <a:r>
              <a:rPr lang="en-US" sz="2200" i="1" dirty="0">
                <a:solidFill>
                  <a:schemeClr val="accent1"/>
                </a:solidFill>
              </a:rPr>
              <a:t>Whoever keeps the law is a discerning son, But a companion of gluttons </a:t>
            </a:r>
            <a:r>
              <a:rPr lang="en-US" sz="2200" b="1" i="1" u="sng" dirty="0">
                <a:solidFill>
                  <a:schemeClr val="accent1"/>
                </a:solidFill>
              </a:rPr>
              <a:t>shames</a:t>
            </a:r>
            <a:r>
              <a:rPr lang="en-US" sz="2200" b="1" i="1" dirty="0">
                <a:solidFill>
                  <a:schemeClr val="accent1"/>
                </a:solidFill>
              </a:rPr>
              <a:t> his father</a:t>
            </a:r>
            <a:r>
              <a:rPr lang="en-US" sz="2200" i="1" dirty="0">
                <a:solidFill>
                  <a:schemeClr val="accent1"/>
                </a:solidFill>
              </a:rPr>
              <a:t>. </a:t>
            </a:r>
            <a:r>
              <a:rPr lang="en-US" sz="2200" dirty="0"/>
              <a:t>(</a:t>
            </a:r>
            <a:r>
              <a:rPr lang="en-US" sz="2200" b="1" dirty="0">
                <a:solidFill>
                  <a:schemeClr val="accent1"/>
                </a:solidFill>
              </a:rPr>
              <a:t>28:7</a:t>
            </a:r>
            <a:r>
              <a:rPr lang="en-US" sz="2200" dirty="0"/>
              <a:t>)</a:t>
            </a:r>
          </a:p>
          <a:p>
            <a:pPr>
              <a:spcBef>
                <a:spcPts val="300"/>
              </a:spcBef>
            </a:pPr>
            <a:r>
              <a:rPr lang="en-US" altLang="en-US" sz="2200" dirty="0">
                <a:solidFill>
                  <a:schemeClr val="tx1">
                    <a:lumMod val="75000"/>
                    <a:lumOff val="25000"/>
                  </a:schemeClr>
                </a:solidFill>
              </a:rPr>
              <a:t>Although desire for God’s approval should always far outweigh concern for man’s approval (</a:t>
            </a:r>
            <a:r>
              <a:rPr lang="en-US" altLang="en-US" sz="2200" b="1" dirty="0">
                <a:solidFill>
                  <a:schemeClr val="accent1"/>
                </a:solidFill>
              </a:rPr>
              <a:t>John 12:42-43</a:t>
            </a:r>
            <a:r>
              <a:rPr lang="en-US" altLang="en-US" sz="2200" dirty="0">
                <a:solidFill>
                  <a:schemeClr val="tx1">
                    <a:lumMod val="75000"/>
                    <a:lumOff val="25000"/>
                  </a:schemeClr>
                </a:solidFill>
              </a:rPr>
              <a:t>), everyone has some dread of shame among community.</a:t>
            </a:r>
          </a:p>
        </p:txBody>
      </p:sp>
    </p:spTree>
    <p:extLst>
      <p:ext uri="{BB962C8B-B14F-4D97-AF65-F5344CB8AC3E}">
        <p14:creationId xmlns:p14="http://schemas.microsoft.com/office/powerpoint/2010/main" val="2606986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Influence of Children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2"/>
            </a:pPr>
            <a:r>
              <a:rPr lang="en-US" sz="2200" dirty="0"/>
              <a:t>What effects can children have on their parents (</a:t>
            </a:r>
            <a:r>
              <a:rPr lang="en-US" sz="2200" b="1" dirty="0">
                <a:solidFill>
                  <a:schemeClr val="accent1"/>
                </a:solidFill>
              </a:rPr>
              <a:t>10:1, 5; 15:20; 17:21, 25; 19:26; 23:15-16, 24-25; 27:11; 28:7; 29:3</a:t>
            </a:r>
            <a:r>
              <a:rPr lang="en-US" sz="2200" dirty="0"/>
              <a:t>)?</a:t>
            </a:r>
          </a:p>
          <a:p>
            <a:pPr marL="0" indent="0">
              <a:spcBef>
                <a:spcPts val="300"/>
              </a:spcBef>
              <a:buNone/>
            </a:pPr>
            <a:r>
              <a:rPr lang="en-US" sz="2200" i="1" dirty="0">
                <a:solidFill>
                  <a:schemeClr val="accent1"/>
                </a:solidFill>
              </a:rPr>
              <a:t>My son, be wise, and </a:t>
            </a:r>
            <a:r>
              <a:rPr lang="en-US" sz="2200" b="1" i="1" dirty="0">
                <a:solidFill>
                  <a:schemeClr val="accent1"/>
                </a:solidFill>
              </a:rPr>
              <a:t>make my </a:t>
            </a:r>
            <a:r>
              <a:rPr lang="en-US" sz="2200" b="1" i="1" u="sng" dirty="0">
                <a:solidFill>
                  <a:schemeClr val="accent1"/>
                </a:solidFill>
              </a:rPr>
              <a:t>heart glad</a:t>
            </a:r>
            <a:r>
              <a:rPr lang="en-US" sz="2200" i="1" dirty="0">
                <a:solidFill>
                  <a:schemeClr val="accent1"/>
                </a:solidFill>
              </a:rPr>
              <a:t>, That </a:t>
            </a:r>
            <a:r>
              <a:rPr lang="en-US" sz="2200" b="1" i="1" dirty="0">
                <a:solidFill>
                  <a:schemeClr val="accent1"/>
                </a:solidFill>
              </a:rPr>
              <a:t>I may answer him who </a:t>
            </a:r>
            <a:r>
              <a:rPr lang="en-US" sz="2200" b="1" i="1" u="sng" dirty="0">
                <a:solidFill>
                  <a:schemeClr val="accent1"/>
                </a:solidFill>
              </a:rPr>
              <a:t>reproaches me</a:t>
            </a:r>
            <a:r>
              <a:rPr lang="en-US" sz="2200" i="1" dirty="0">
                <a:solidFill>
                  <a:schemeClr val="accent1"/>
                </a:solidFill>
              </a:rPr>
              <a:t>. </a:t>
            </a:r>
            <a:r>
              <a:rPr lang="en-US" sz="2200" dirty="0"/>
              <a:t>(</a:t>
            </a:r>
            <a:r>
              <a:rPr lang="en-US" sz="2200" b="1" dirty="0">
                <a:solidFill>
                  <a:schemeClr val="accent1"/>
                </a:solidFill>
              </a:rPr>
              <a:t>27:11</a:t>
            </a:r>
            <a:r>
              <a:rPr lang="en-US" sz="2200" dirty="0"/>
              <a:t>)</a:t>
            </a:r>
          </a:p>
          <a:p>
            <a:pPr>
              <a:spcBef>
                <a:spcPts val="300"/>
              </a:spcBef>
            </a:pPr>
            <a:r>
              <a:rPr lang="en-US" altLang="en-US" sz="2200" dirty="0">
                <a:solidFill>
                  <a:schemeClr val="tx1">
                    <a:lumMod val="75000"/>
                    <a:lumOff val="25000"/>
                  </a:schemeClr>
                </a:solidFill>
              </a:rPr>
              <a:t>Both now and eternity, parents must give an account for the actions of their children (</a:t>
            </a:r>
            <a:r>
              <a:rPr lang="en-US" altLang="en-US" sz="2200" b="1" dirty="0">
                <a:solidFill>
                  <a:schemeClr val="accent1"/>
                </a:solidFill>
              </a:rPr>
              <a:t>Hebrews 13:17</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Our failure strongly suggests our parents’ failure, although it does not necessitate it.  More on this question later …</a:t>
            </a:r>
          </a:p>
          <a:p>
            <a:pPr>
              <a:spcBef>
                <a:spcPts val="300"/>
              </a:spcBef>
            </a:pPr>
            <a:r>
              <a:rPr lang="en-US" altLang="en-US" sz="2200" dirty="0">
                <a:solidFill>
                  <a:schemeClr val="tx1">
                    <a:lumMod val="75000"/>
                    <a:lumOff val="25000"/>
                  </a:schemeClr>
                </a:solidFill>
              </a:rPr>
              <a:t>Our failure will prevent our parents from serving in positions of leadership and influence, severely limiting the good they can accomplish in their later years (</a:t>
            </a:r>
            <a:r>
              <a:rPr lang="en-US" altLang="en-US" sz="2200" b="1" dirty="0">
                <a:solidFill>
                  <a:schemeClr val="accent1"/>
                </a:solidFill>
              </a:rPr>
              <a:t>1 Timothy 3:1, 4-5, 8, 12; Titus 1:5-7</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1827438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Glory of the Old and Young</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3"/>
            </a:pPr>
            <a:r>
              <a:rPr lang="en-US" sz="2200" dirty="0"/>
              <a:t>How can grandchildren and children bring glory to parents and parents to children (</a:t>
            </a:r>
            <a:r>
              <a:rPr lang="en-US" sz="2200" b="1" dirty="0">
                <a:solidFill>
                  <a:schemeClr val="accent1"/>
                </a:solidFill>
              </a:rPr>
              <a:t>17:6; 22:28</a:t>
            </a:r>
            <a:r>
              <a:rPr lang="en-US" sz="2200" dirty="0"/>
              <a:t>)?  What is the </a:t>
            </a:r>
            <a:r>
              <a:rPr lang="en-US" sz="2200" i="1" dirty="0">
                <a:solidFill>
                  <a:schemeClr val="accent1"/>
                </a:solidFill>
              </a:rPr>
              <a:t>“glory”</a:t>
            </a:r>
            <a:r>
              <a:rPr lang="en-US" sz="2200" dirty="0"/>
              <a:t> of the old versus the young, and how do they benefit from each other (</a:t>
            </a:r>
            <a:r>
              <a:rPr lang="en-US" sz="2200" b="1" dirty="0">
                <a:solidFill>
                  <a:schemeClr val="accent1"/>
                </a:solidFill>
              </a:rPr>
              <a:t>20:29; 23:19, 22, 26; 31:1-2</a:t>
            </a:r>
            <a:r>
              <a:rPr lang="en-US" sz="2200" dirty="0"/>
              <a:t>)?</a:t>
            </a:r>
          </a:p>
          <a:p>
            <a:pPr marL="0" lvl="0" indent="0">
              <a:spcBef>
                <a:spcPts val="300"/>
              </a:spcBef>
              <a:buNone/>
            </a:pPr>
            <a:r>
              <a:rPr lang="en-US" sz="2200" i="1" dirty="0">
                <a:solidFill>
                  <a:schemeClr val="accent1"/>
                </a:solidFill>
              </a:rPr>
              <a:t>The </a:t>
            </a:r>
            <a:r>
              <a:rPr lang="en-US" sz="2200" b="1" i="1" u="sng" dirty="0">
                <a:solidFill>
                  <a:schemeClr val="accent1"/>
                </a:solidFill>
              </a:rPr>
              <a:t>glory</a:t>
            </a:r>
            <a:r>
              <a:rPr lang="en-US" sz="2200" b="1" i="1" dirty="0">
                <a:solidFill>
                  <a:schemeClr val="accent1"/>
                </a:solidFill>
              </a:rPr>
              <a:t> of young men is their </a:t>
            </a:r>
            <a:r>
              <a:rPr lang="en-US" sz="2200" b="1" i="1" u="sng" dirty="0">
                <a:solidFill>
                  <a:schemeClr val="accent1"/>
                </a:solidFill>
              </a:rPr>
              <a:t>strength</a:t>
            </a:r>
            <a:r>
              <a:rPr lang="en-US" sz="2200" i="1" dirty="0">
                <a:solidFill>
                  <a:schemeClr val="accent1"/>
                </a:solidFill>
              </a:rPr>
              <a:t>, And the </a:t>
            </a:r>
            <a:r>
              <a:rPr lang="en-US" sz="2200" b="1" i="1" u="sng" dirty="0">
                <a:solidFill>
                  <a:schemeClr val="accent1"/>
                </a:solidFill>
              </a:rPr>
              <a:t>splendor</a:t>
            </a:r>
            <a:r>
              <a:rPr lang="en-US" sz="2200" b="1" i="1" dirty="0">
                <a:solidFill>
                  <a:schemeClr val="accent1"/>
                </a:solidFill>
              </a:rPr>
              <a:t> of old men is their </a:t>
            </a:r>
            <a:r>
              <a:rPr lang="en-US" sz="2200" b="1" i="1" u="sng" dirty="0">
                <a:solidFill>
                  <a:schemeClr val="accent1"/>
                </a:solidFill>
              </a:rPr>
              <a:t>gray head</a:t>
            </a:r>
            <a:r>
              <a:rPr lang="en-US" sz="2200" i="1" dirty="0">
                <a:solidFill>
                  <a:schemeClr val="accent1"/>
                </a:solidFill>
              </a:rPr>
              <a:t>. </a:t>
            </a:r>
            <a:r>
              <a:rPr lang="en-US" sz="2200" dirty="0"/>
              <a:t>(</a:t>
            </a:r>
            <a:r>
              <a:rPr lang="en-US" sz="2200" b="1" dirty="0">
                <a:solidFill>
                  <a:schemeClr val="accent1"/>
                </a:solidFill>
              </a:rPr>
              <a:t>20:29</a:t>
            </a:r>
            <a:r>
              <a:rPr lang="en-US" sz="2200" dirty="0"/>
              <a:t>)</a:t>
            </a:r>
          </a:p>
          <a:p>
            <a:pPr>
              <a:spcBef>
                <a:spcPts val="300"/>
              </a:spcBef>
            </a:pPr>
            <a:r>
              <a:rPr lang="en-US" altLang="en-US" sz="2200" dirty="0">
                <a:solidFill>
                  <a:schemeClr val="tx1">
                    <a:lumMod val="75000"/>
                    <a:lumOff val="25000"/>
                  </a:schemeClr>
                </a:solidFill>
              </a:rPr>
              <a:t>Young people have vitality, which the old lack; however, the wise have experience and wisdom that the young lack.</a:t>
            </a:r>
          </a:p>
          <a:p>
            <a:pPr>
              <a:spcBef>
                <a:spcPts val="300"/>
              </a:spcBef>
            </a:pPr>
            <a:r>
              <a:rPr lang="en-US" altLang="en-US" sz="2200" dirty="0">
                <a:solidFill>
                  <a:schemeClr val="tx1">
                    <a:lumMod val="75000"/>
                    <a:lumOff val="25000"/>
                  </a:schemeClr>
                </a:solidFill>
              </a:rPr>
              <a:t>A greater glory is produced by each learning, helping, using the other.</a:t>
            </a:r>
          </a:p>
        </p:txBody>
      </p:sp>
    </p:spTree>
    <p:extLst>
      <p:ext uri="{BB962C8B-B14F-4D97-AF65-F5344CB8AC3E}">
        <p14:creationId xmlns:p14="http://schemas.microsoft.com/office/powerpoint/2010/main" val="4089802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Glory of the Old and Young</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3"/>
            </a:pPr>
            <a:r>
              <a:rPr lang="en-US" sz="2200" dirty="0"/>
              <a:t>How can grandchildren and children bring glory to parents and parents to children (</a:t>
            </a:r>
            <a:r>
              <a:rPr lang="en-US" sz="2200" b="1" dirty="0">
                <a:solidFill>
                  <a:schemeClr val="accent1"/>
                </a:solidFill>
              </a:rPr>
              <a:t>17:6; 22:28</a:t>
            </a:r>
            <a:r>
              <a:rPr lang="en-US" sz="2200" dirty="0"/>
              <a:t>)?  What is the </a:t>
            </a:r>
            <a:r>
              <a:rPr lang="en-US" sz="2200" i="1" dirty="0">
                <a:solidFill>
                  <a:schemeClr val="accent1"/>
                </a:solidFill>
              </a:rPr>
              <a:t>“glory”</a:t>
            </a:r>
            <a:r>
              <a:rPr lang="en-US" sz="2200" dirty="0"/>
              <a:t> of the old versus the young, and how do they benefit from each other (</a:t>
            </a:r>
            <a:r>
              <a:rPr lang="en-US" sz="2200" b="1" dirty="0">
                <a:solidFill>
                  <a:schemeClr val="accent1"/>
                </a:solidFill>
              </a:rPr>
              <a:t>20:29; 23:19, 22, 26; 31:1-2</a:t>
            </a:r>
            <a:r>
              <a:rPr lang="en-US" sz="2200" dirty="0"/>
              <a:t>)?</a:t>
            </a:r>
          </a:p>
          <a:p>
            <a:pPr marL="0" indent="0">
              <a:spcBef>
                <a:spcPts val="300"/>
              </a:spcBef>
              <a:buNone/>
            </a:pPr>
            <a:r>
              <a:rPr lang="en-US" sz="2200" b="1" i="1" u="sng" dirty="0">
                <a:solidFill>
                  <a:schemeClr val="accent1"/>
                </a:solidFill>
              </a:rPr>
              <a:t>Listen</a:t>
            </a:r>
            <a:r>
              <a:rPr lang="en-US" sz="2200" b="1" i="1" dirty="0">
                <a:solidFill>
                  <a:schemeClr val="accent1"/>
                </a:solidFill>
              </a:rPr>
              <a:t> to your father </a:t>
            </a:r>
            <a:r>
              <a:rPr lang="en-US" sz="2200" i="1" dirty="0">
                <a:solidFill>
                  <a:schemeClr val="accent1"/>
                </a:solidFill>
              </a:rPr>
              <a:t>who begot you, And </a:t>
            </a:r>
            <a:r>
              <a:rPr lang="en-US" sz="2200" b="1" i="1" dirty="0">
                <a:solidFill>
                  <a:schemeClr val="accent1"/>
                </a:solidFill>
              </a:rPr>
              <a:t>do </a:t>
            </a:r>
            <a:r>
              <a:rPr lang="en-US" sz="2200" b="1" i="1" u="sng" dirty="0">
                <a:solidFill>
                  <a:schemeClr val="accent1"/>
                </a:solidFill>
              </a:rPr>
              <a:t>not despise</a:t>
            </a:r>
            <a:r>
              <a:rPr lang="en-US" sz="2200" b="1" i="1" dirty="0">
                <a:solidFill>
                  <a:schemeClr val="accent1"/>
                </a:solidFill>
              </a:rPr>
              <a:t> your mother </a:t>
            </a:r>
            <a:r>
              <a:rPr lang="en-US" sz="2200" b="1" i="1" u="sng" dirty="0">
                <a:solidFill>
                  <a:schemeClr val="accent1"/>
                </a:solidFill>
              </a:rPr>
              <a:t>when she is old</a:t>
            </a:r>
            <a:r>
              <a:rPr lang="en-US" sz="2200" i="1" dirty="0">
                <a:solidFill>
                  <a:schemeClr val="accent1"/>
                </a:solidFill>
              </a:rPr>
              <a:t>. </a:t>
            </a:r>
            <a:r>
              <a:rPr lang="en-US" sz="2200" dirty="0"/>
              <a:t>(</a:t>
            </a:r>
            <a:r>
              <a:rPr lang="en-US" sz="2200" b="1" dirty="0">
                <a:solidFill>
                  <a:schemeClr val="accent1"/>
                </a:solidFill>
              </a:rPr>
              <a:t>23:22</a:t>
            </a:r>
            <a:r>
              <a:rPr lang="en-US" sz="2200" dirty="0"/>
              <a:t>)</a:t>
            </a:r>
          </a:p>
          <a:p>
            <a:pPr marL="0" indent="0">
              <a:spcBef>
                <a:spcPts val="300"/>
              </a:spcBef>
              <a:buNone/>
            </a:pPr>
            <a:r>
              <a:rPr lang="en-US" sz="2200" b="1" i="1" u="sng" dirty="0">
                <a:solidFill>
                  <a:schemeClr val="accent1"/>
                </a:solidFill>
              </a:rPr>
              <a:t>Hear</a:t>
            </a:r>
            <a:r>
              <a:rPr lang="en-US" sz="2200" b="1" i="1" dirty="0">
                <a:solidFill>
                  <a:schemeClr val="accent1"/>
                </a:solidFill>
              </a:rPr>
              <a:t>, my son, and </a:t>
            </a:r>
            <a:r>
              <a:rPr lang="en-US" sz="2200" b="1" i="1" u="sng" dirty="0">
                <a:solidFill>
                  <a:schemeClr val="accent1"/>
                </a:solidFill>
              </a:rPr>
              <a:t>be wise</a:t>
            </a:r>
            <a:r>
              <a:rPr lang="en-US" sz="2200" i="1" dirty="0">
                <a:solidFill>
                  <a:schemeClr val="accent1"/>
                </a:solidFill>
              </a:rPr>
              <a:t>; And </a:t>
            </a:r>
            <a:r>
              <a:rPr lang="en-US" sz="2200" b="1" i="1" dirty="0">
                <a:solidFill>
                  <a:schemeClr val="accent1"/>
                </a:solidFill>
              </a:rPr>
              <a:t>guide your heart in </a:t>
            </a:r>
            <a:r>
              <a:rPr lang="en-US" sz="2200" b="1" i="1" u="sng" dirty="0">
                <a:solidFill>
                  <a:schemeClr val="accent1"/>
                </a:solidFill>
              </a:rPr>
              <a:t>the way</a:t>
            </a:r>
            <a:r>
              <a:rPr lang="en-US" sz="2200" i="1" dirty="0">
                <a:solidFill>
                  <a:schemeClr val="accent1"/>
                </a:solidFill>
              </a:rPr>
              <a:t>. </a:t>
            </a:r>
            <a:r>
              <a:rPr lang="en-US" sz="2200" dirty="0"/>
              <a:t>(</a:t>
            </a:r>
            <a:r>
              <a:rPr lang="en-US" sz="2200" b="1" dirty="0">
                <a:solidFill>
                  <a:schemeClr val="accent1"/>
                </a:solidFill>
              </a:rPr>
              <a:t>23:19</a:t>
            </a:r>
            <a:r>
              <a:rPr lang="en-US" sz="2200" dirty="0"/>
              <a:t>)</a:t>
            </a:r>
          </a:p>
          <a:p>
            <a:pPr marL="0" indent="0">
              <a:spcBef>
                <a:spcPts val="300"/>
              </a:spcBef>
              <a:buNone/>
            </a:pPr>
            <a:r>
              <a:rPr lang="en-US" sz="2200" b="1" i="1" dirty="0">
                <a:solidFill>
                  <a:schemeClr val="accent1"/>
                </a:solidFill>
              </a:rPr>
              <a:t>My son, </a:t>
            </a:r>
            <a:r>
              <a:rPr lang="en-US" sz="2200" b="1" i="1" u="sng" dirty="0">
                <a:solidFill>
                  <a:schemeClr val="accent1"/>
                </a:solidFill>
              </a:rPr>
              <a:t>give me your heart</a:t>
            </a:r>
            <a:r>
              <a:rPr lang="en-US" sz="2200" i="1" dirty="0">
                <a:solidFill>
                  <a:schemeClr val="accent1"/>
                </a:solidFill>
              </a:rPr>
              <a:t>, And </a:t>
            </a:r>
            <a:r>
              <a:rPr lang="en-US" sz="2200" b="1" i="1" dirty="0">
                <a:solidFill>
                  <a:schemeClr val="accent1"/>
                </a:solidFill>
              </a:rPr>
              <a:t>let your eyes </a:t>
            </a:r>
            <a:r>
              <a:rPr lang="en-US" sz="2200" b="1" i="1" u="sng" dirty="0">
                <a:solidFill>
                  <a:schemeClr val="accent1"/>
                </a:solidFill>
              </a:rPr>
              <a:t>observe my ways</a:t>
            </a:r>
            <a:r>
              <a:rPr lang="en-US" sz="2200" i="1" dirty="0">
                <a:solidFill>
                  <a:schemeClr val="accent1"/>
                </a:solidFill>
              </a:rPr>
              <a:t>. </a:t>
            </a:r>
            <a:r>
              <a:rPr lang="en-US" sz="2200" dirty="0"/>
              <a:t>(</a:t>
            </a:r>
            <a:r>
              <a:rPr lang="en-US" sz="2200" b="1" dirty="0">
                <a:solidFill>
                  <a:schemeClr val="accent1"/>
                </a:solidFill>
              </a:rPr>
              <a:t>23:26</a:t>
            </a:r>
            <a:r>
              <a:rPr lang="en-US" sz="2200" dirty="0"/>
              <a:t>)</a:t>
            </a:r>
          </a:p>
          <a:p>
            <a:pPr marL="0" lvl="0" indent="0">
              <a:spcBef>
                <a:spcPts val="300"/>
              </a:spcBef>
              <a:buNone/>
            </a:pPr>
            <a:r>
              <a:rPr lang="en-US" sz="2200" i="1" dirty="0">
                <a:solidFill>
                  <a:schemeClr val="accent1"/>
                </a:solidFill>
              </a:rPr>
              <a:t>The </a:t>
            </a:r>
            <a:r>
              <a:rPr lang="en-US" sz="2200" b="1" i="1" dirty="0">
                <a:solidFill>
                  <a:schemeClr val="accent1"/>
                </a:solidFill>
              </a:rPr>
              <a:t>words of </a:t>
            </a:r>
            <a:r>
              <a:rPr lang="en-US" sz="2200" b="1" i="1" u="sng" dirty="0">
                <a:solidFill>
                  <a:schemeClr val="accent1"/>
                </a:solidFill>
              </a:rPr>
              <a:t>King</a:t>
            </a:r>
            <a:r>
              <a:rPr lang="en-US" sz="2200" b="1" i="1" dirty="0">
                <a:solidFill>
                  <a:schemeClr val="accent1"/>
                </a:solidFill>
              </a:rPr>
              <a:t> Lemuel</a:t>
            </a:r>
            <a:r>
              <a:rPr lang="en-US" sz="2200" i="1" dirty="0">
                <a:solidFill>
                  <a:schemeClr val="accent1"/>
                </a:solidFill>
              </a:rPr>
              <a:t>, the </a:t>
            </a:r>
            <a:r>
              <a:rPr lang="en-US" sz="2200" b="1" i="1" dirty="0">
                <a:solidFill>
                  <a:schemeClr val="accent1"/>
                </a:solidFill>
              </a:rPr>
              <a:t>utterance </a:t>
            </a:r>
            <a:r>
              <a:rPr lang="en-US" sz="2200" b="1" i="1" u="sng" dirty="0">
                <a:solidFill>
                  <a:schemeClr val="accent1"/>
                </a:solidFill>
              </a:rPr>
              <a:t>which his mother taught </a:t>
            </a:r>
            <a:r>
              <a:rPr lang="en-US" sz="2200" b="1" i="1" u="sng" dirty="0" err="1">
                <a:solidFill>
                  <a:schemeClr val="accent1"/>
                </a:solidFill>
              </a:rPr>
              <a:t>him</a:t>
            </a:r>
            <a:r>
              <a:rPr lang="en-US" sz="2200" i="1" dirty="0" err="1">
                <a:solidFill>
                  <a:schemeClr val="accent1"/>
                </a:solidFill>
              </a:rPr>
              <a:t>:What</a:t>
            </a:r>
            <a:r>
              <a:rPr lang="en-US" sz="2200" i="1" dirty="0">
                <a:solidFill>
                  <a:schemeClr val="accent1"/>
                </a:solidFill>
              </a:rPr>
              <a:t>, my son? And what, son of my womb? And what, son of my vows? </a:t>
            </a:r>
            <a:r>
              <a:rPr lang="en-US" sz="2200" dirty="0"/>
              <a:t>(</a:t>
            </a:r>
            <a:r>
              <a:rPr lang="en-US" sz="2200" b="1" dirty="0">
                <a:solidFill>
                  <a:schemeClr val="accent1"/>
                </a:solidFill>
              </a:rPr>
              <a:t>31:1-2</a:t>
            </a:r>
            <a:r>
              <a:rPr lang="en-US" sz="2200" dirty="0"/>
              <a:t>)</a:t>
            </a:r>
          </a:p>
          <a:p>
            <a:pPr marL="0" indent="0">
              <a:spcBef>
                <a:spcPts val="300"/>
              </a:spcBef>
              <a:buNone/>
            </a:pPr>
            <a:r>
              <a:rPr lang="en-US" sz="2200" b="1" i="1" dirty="0">
                <a:solidFill>
                  <a:schemeClr val="accent1"/>
                </a:solidFill>
              </a:rPr>
              <a:t>Do </a:t>
            </a:r>
            <a:r>
              <a:rPr lang="en-US" sz="2200" b="1" i="1" u="sng" dirty="0">
                <a:solidFill>
                  <a:schemeClr val="accent1"/>
                </a:solidFill>
              </a:rPr>
              <a:t>not</a:t>
            </a:r>
            <a:r>
              <a:rPr lang="en-US" sz="2200" b="1" i="1" dirty="0">
                <a:solidFill>
                  <a:schemeClr val="accent1"/>
                </a:solidFill>
              </a:rPr>
              <a:t> remove the </a:t>
            </a:r>
            <a:r>
              <a:rPr lang="en-US" sz="2200" b="1" i="1" u="sng" dirty="0">
                <a:solidFill>
                  <a:schemeClr val="accent1"/>
                </a:solidFill>
              </a:rPr>
              <a:t>ancient</a:t>
            </a:r>
            <a:r>
              <a:rPr lang="en-US" sz="2200" b="1" i="1" dirty="0">
                <a:solidFill>
                  <a:schemeClr val="accent1"/>
                </a:solidFill>
              </a:rPr>
              <a:t> landmark Which </a:t>
            </a:r>
            <a:r>
              <a:rPr lang="en-US" sz="2200" b="1" i="1" u="sng" dirty="0">
                <a:solidFill>
                  <a:schemeClr val="accent1"/>
                </a:solidFill>
              </a:rPr>
              <a:t>your fathers</a:t>
            </a:r>
            <a:r>
              <a:rPr lang="en-US" sz="2200" b="1" i="1" dirty="0">
                <a:solidFill>
                  <a:schemeClr val="accent1"/>
                </a:solidFill>
              </a:rPr>
              <a:t> have set</a:t>
            </a:r>
            <a:r>
              <a:rPr lang="en-US" sz="2200" i="1" dirty="0">
                <a:solidFill>
                  <a:schemeClr val="accent1"/>
                </a:solidFill>
              </a:rPr>
              <a:t>. </a:t>
            </a:r>
            <a:r>
              <a:rPr lang="en-US" sz="2200" dirty="0"/>
              <a:t>(</a:t>
            </a:r>
            <a:r>
              <a:rPr lang="en-US" sz="2200" b="1" dirty="0">
                <a:solidFill>
                  <a:schemeClr val="accent1"/>
                </a:solidFill>
              </a:rPr>
              <a:t>22:28</a:t>
            </a:r>
            <a:r>
              <a:rPr lang="en-US" sz="2200" dirty="0"/>
              <a:t>)</a:t>
            </a:r>
          </a:p>
          <a:p>
            <a:pPr>
              <a:spcBef>
                <a:spcPts val="300"/>
              </a:spcBef>
            </a:pPr>
            <a:r>
              <a:rPr lang="en-US" altLang="en-US" sz="2200" dirty="0">
                <a:solidFill>
                  <a:schemeClr val="tx1">
                    <a:lumMod val="75000"/>
                    <a:lumOff val="25000"/>
                  </a:schemeClr>
                </a:solidFill>
              </a:rPr>
              <a:t>Children’s greatest glory comes when listen to their parents, even when old.</a:t>
            </a:r>
          </a:p>
        </p:txBody>
      </p:sp>
    </p:spTree>
    <p:extLst>
      <p:ext uri="{BB962C8B-B14F-4D97-AF65-F5344CB8AC3E}">
        <p14:creationId xmlns:p14="http://schemas.microsoft.com/office/powerpoint/2010/main" val="1564032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6" end="6"/>
                                            </p:txEl>
                                          </p:spTgt>
                                        </p:tgtEl>
                                        <p:attrNameLst>
                                          <p:attrName>style.visibility</p:attrName>
                                        </p:attrNameLst>
                                      </p:cBhvr>
                                      <p:to>
                                        <p:strVal val="visible"/>
                                      </p:to>
                                    </p:set>
                                    <p:animEffect transition="in" filter="fade">
                                      <p:cBhvr>
                                        <p:cTn id="32"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Glory of the Old and Young</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3"/>
            </a:pPr>
            <a:r>
              <a:rPr lang="en-US" sz="2200" dirty="0"/>
              <a:t>How can grandchildren and children bring glory to parents and parents to children (</a:t>
            </a:r>
            <a:r>
              <a:rPr lang="en-US" sz="2200" b="1" dirty="0">
                <a:solidFill>
                  <a:schemeClr val="accent1"/>
                </a:solidFill>
              </a:rPr>
              <a:t>17:6; 22:28</a:t>
            </a:r>
            <a:r>
              <a:rPr lang="en-US" sz="2200" dirty="0"/>
              <a:t>)?  What is the </a:t>
            </a:r>
            <a:r>
              <a:rPr lang="en-US" sz="2200" i="1" dirty="0">
                <a:solidFill>
                  <a:schemeClr val="accent1"/>
                </a:solidFill>
              </a:rPr>
              <a:t>“glory”</a:t>
            </a:r>
            <a:r>
              <a:rPr lang="en-US" sz="2200" dirty="0"/>
              <a:t> of the old versus the young, and how do they benefit from each other (</a:t>
            </a:r>
            <a:r>
              <a:rPr lang="en-US" sz="2200" b="1" dirty="0">
                <a:solidFill>
                  <a:schemeClr val="accent1"/>
                </a:solidFill>
              </a:rPr>
              <a:t>20:29; 23:19, 22, 26; 31:1-2</a:t>
            </a:r>
            <a:r>
              <a:rPr lang="en-US" sz="2200" dirty="0"/>
              <a:t>)?</a:t>
            </a:r>
          </a:p>
          <a:p>
            <a:pPr marL="0" lvl="0" indent="0">
              <a:spcBef>
                <a:spcPts val="300"/>
              </a:spcBef>
              <a:buNone/>
            </a:pPr>
            <a:r>
              <a:rPr lang="en-US" sz="2200" b="1" i="1" dirty="0">
                <a:solidFill>
                  <a:schemeClr val="accent1"/>
                </a:solidFill>
              </a:rPr>
              <a:t>Children’s children are the </a:t>
            </a:r>
            <a:r>
              <a:rPr lang="en-US" sz="2200" b="1" i="1" u="sng" dirty="0">
                <a:solidFill>
                  <a:schemeClr val="accent1"/>
                </a:solidFill>
              </a:rPr>
              <a:t>crown</a:t>
            </a:r>
            <a:r>
              <a:rPr lang="en-US" sz="2200" b="1" i="1" dirty="0">
                <a:solidFill>
                  <a:schemeClr val="accent1"/>
                </a:solidFill>
              </a:rPr>
              <a:t> of old men</a:t>
            </a:r>
            <a:r>
              <a:rPr lang="en-US" sz="2200" i="1" dirty="0">
                <a:solidFill>
                  <a:schemeClr val="accent1"/>
                </a:solidFill>
              </a:rPr>
              <a:t>, And the </a:t>
            </a:r>
            <a:r>
              <a:rPr lang="en-US" sz="2200" b="1" i="1" u="sng" dirty="0">
                <a:solidFill>
                  <a:schemeClr val="accent1"/>
                </a:solidFill>
              </a:rPr>
              <a:t>glory</a:t>
            </a:r>
            <a:r>
              <a:rPr lang="en-US" sz="2200" b="1" i="1" dirty="0">
                <a:solidFill>
                  <a:schemeClr val="accent1"/>
                </a:solidFill>
              </a:rPr>
              <a:t> of children is their father</a:t>
            </a:r>
            <a:r>
              <a:rPr lang="en-US" sz="2200" i="1" dirty="0">
                <a:solidFill>
                  <a:schemeClr val="accent1"/>
                </a:solidFill>
              </a:rPr>
              <a:t>. </a:t>
            </a:r>
            <a:r>
              <a:rPr lang="en-US" sz="2200" dirty="0"/>
              <a:t>(</a:t>
            </a:r>
            <a:r>
              <a:rPr lang="en-US" sz="2200" b="1" dirty="0">
                <a:solidFill>
                  <a:schemeClr val="accent1"/>
                </a:solidFill>
              </a:rPr>
              <a:t>17:6</a:t>
            </a:r>
            <a:r>
              <a:rPr lang="en-US" sz="2200" dirty="0"/>
              <a:t>)</a:t>
            </a:r>
          </a:p>
          <a:p>
            <a:pPr>
              <a:spcBef>
                <a:spcPts val="300"/>
              </a:spcBef>
            </a:pPr>
            <a:r>
              <a:rPr lang="en-US" altLang="en-US" sz="2200" dirty="0">
                <a:solidFill>
                  <a:schemeClr val="tx1">
                    <a:lumMod val="75000"/>
                    <a:lumOff val="25000"/>
                  </a:schemeClr>
                </a:solidFill>
              </a:rPr>
              <a:t>Do you see your father and grandfather as a </a:t>
            </a:r>
            <a:r>
              <a:rPr lang="en-US" altLang="en-US" sz="2200" b="1" i="1" dirty="0">
                <a:solidFill>
                  <a:schemeClr val="tx1">
                    <a:lumMod val="75000"/>
                    <a:lumOff val="25000"/>
                  </a:schemeClr>
                </a:solidFill>
              </a:rPr>
              <a:t>glory</a:t>
            </a:r>
            <a:r>
              <a:rPr lang="en-US" altLang="en-US" sz="2200" dirty="0">
                <a:solidFill>
                  <a:schemeClr val="tx1">
                    <a:lumMod val="75000"/>
                    <a:lumOff val="25000"/>
                  </a:schemeClr>
                </a:solidFill>
              </a:rPr>
              <a:t> – or an </a:t>
            </a:r>
            <a:r>
              <a:rPr lang="en-US" altLang="en-US" sz="2200" b="1" i="1" dirty="0">
                <a:solidFill>
                  <a:schemeClr val="tx1">
                    <a:lumMod val="75000"/>
                    <a:lumOff val="25000"/>
                  </a:schemeClr>
                </a:solidFill>
              </a:rPr>
              <a:t>embarrassment</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Are you learning, trusting, gaining all that you can from your father?</a:t>
            </a:r>
          </a:p>
          <a:p>
            <a:pPr>
              <a:spcBef>
                <a:spcPts val="300"/>
              </a:spcBef>
            </a:pPr>
            <a:r>
              <a:rPr lang="en-US" altLang="en-US" sz="2200" dirty="0">
                <a:solidFill>
                  <a:schemeClr val="tx1">
                    <a:lumMod val="75000"/>
                    <a:lumOff val="25000"/>
                  </a:schemeClr>
                </a:solidFill>
              </a:rPr>
              <a:t>If not, what glory can you hope to obtain?</a:t>
            </a:r>
          </a:p>
          <a:p>
            <a:pPr>
              <a:spcBef>
                <a:spcPts val="300"/>
              </a:spcBef>
            </a:pPr>
            <a:r>
              <a:rPr lang="en-US" altLang="en-US" sz="2200" dirty="0">
                <a:solidFill>
                  <a:schemeClr val="tx1">
                    <a:lumMod val="75000"/>
                    <a:lumOff val="25000"/>
                  </a:schemeClr>
                </a:solidFill>
              </a:rPr>
              <a:t>Mistake to compare fathers against each other as a mistake to compare yourselves to others.  Do you want to be compared to everyone else, or against what was given to you, what you </a:t>
            </a:r>
            <a:r>
              <a:rPr lang="en-US" altLang="en-US" sz="2200" b="1" i="1" dirty="0">
                <a:solidFill>
                  <a:schemeClr val="tx1">
                    <a:lumMod val="75000"/>
                    <a:lumOff val="25000"/>
                  </a:schemeClr>
                </a:solidFill>
              </a:rPr>
              <a:t>could</a:t>
            </a:r>
            <a:r>
              <a:rPr lang="en-US" altLang="en-US" sz="2200" dirty="0">
                <a:solidFill>
                  <a:schemeClr val="tx1">
                    <a:lumMod val="75000"/>
                    <a:lumOff val="25000"/>
                  </a:schemeClr>
                </a:solidFill>
              </a:rPr>
              <a:t> do (</a:t>
            </a:r>
            <a:r>
              <a:rPr lang="en-US" altLang="en-US" sz="2200" b="1" dirty="0">
                <a:solidFill>
                  <a:schemeClr val="accent1"/>
                </a:solidFill>
              </a:rPr>
              <a:t>2 Cor. 8:12</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199200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Disciplining Children</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4"/>
            </a:pPr>
            <a:r>
              <a:rPr lang="en-US" sz="2200" dirty="0"/>
              <a:t>How is the presence or absence of prompt, physical discipline an indication of a parent’s love or hatred (</a:t>
            </a:r>
            <a:r>
              <a:rPr lang="en-US" sz="2200" b="1" dirty="0">
                <a:solidFill>
                  <a:schemeClr val="accent1"/>
                </a:solidFill>
              </a:rPr>
              <a:t>13:24; 19:18; 20:30; 22:15; 23:13-14; 29:15, 17, 19</a:t>
            </a:r>
            <a:r>
              <a:rPr lang="en-US" sz="2200" dirty="0"/>
              <a:t>)?</a:t>
            </a:r>
          </a:p>
          <a:p>
            <a:pPr marL="0" lvl="0" indent="0">
              <a:spcBef>
                <a:spcPts val="300"/>
              </a:spcBef>
              <a:buNone/>
            </a:pPr>
            <a:r>
              <a:rPr lang="en-US" sz="2200" b="1" i="1" dirty="0">
                <a:solidFill>
                  <a:schemeClr val="accent1"/>
                </a:solidFill>
              </a:rPr>
              <a:t>Blows that hurt </a:t>
            </a:r>
            <a:r>
              <a:rPr lang="en-US" sz="2200" b="1" i="1" u="sng" dirty="0">
                <a:solidFill>
                  <a:schemeClr val="accent1"/>
                </a:solidFill>
              </a:rPr>
              <a:t>cleanse away evil</a:t>
            </a:r>
            <a:r>
              <a:rPr lang="en-US" sz="2200" i="1" dirty="0">
                <a:solidFill>
                  <a:schemeClr val="accent1"/>
                </a:solidFill>
              </a:rPr>
              <a:t>, </a:t>
            </a:r>
            <a:r>
              <a:rPr lang="en-US" sz="2200" b="1" i="1" u="sng" dirty="0">
                <a:solidFill>
                  <a:schemeClr val="accent1"/>
                </a:solidFill>
              </a:rPr>
              <a:t>As do</a:t>
            </a:r>
            <a:r>
              <a:rPr lang="en-US" sz="2200" b="1" i="1" dirty="0">
                <a:solidFill>
                  <a:schemeClr val="accent1"/>
                </a:solidFill>
              </a:rPr>
              <a:t> stripes the </a:t>
            </a:r>
            <a:r>
              <a:rPr lang="en-US" sz="2200" b="1" i="1" u="sng" dirty="0">
                <a:solidFill>
                  <a:schemeClr val="accent1"/>
                </a:solidFill>
              </a:rPr>
              <a:t>inner depths</a:t>
            </a:r>
            <a:r>
              <a:rPr lang="en-US" sz="2200" b="1" i="1" dirty="0">
                <a:solidFill>
                  <a:schemeClr val="accent1"/>
                </a:solidFill>
              </a:rPr>
              <a:t> of the heart</a:t>
            </a:r>
            <a:r>
              <a:rPr lang="en-US" sz="2200" i="1" dirty="0">
                <a:solidFill>
                  <a:schemeClr val="accent1"/>
                </a:solidFill>
              </a:rPr>
              <a:t>. </a:t>
            </a:r>
            <a:r>
              <a:rPr lang="en-US" sz="2200" dirty="0"/>
              <a:t>(</a:t>
            </a:r>
            <a:r>
              <a:rPr lang="en-US" sz="2200" b="1" dirty="0">
                <a:solidFill>
                  <a:schemeClr val="accent1"/>
                </a:solidFill>
              </a:rPr>
              <a:t>20:30</a:t>
            </a:r>
            <a:r>
              <a:rPr lang="en-US" sz="2200" dirty="0"/>
              <a:t>)</a:t>
            </a:r>
          </a:p>
          <a:p>
            <a:pPr marL="0" indent="0">
              <a:spcBef>
                <a:spcPts val="300"/>
              </a:spcBef>
              <a:buNone/>
            </a:pPr>
            <a:r>
              <a:rPr lang="en-US" sz="2200" b="1" i="1" dirty="0">
                <a:solidFill>
                  <a:schemeClr val="accent1"/>
                </a:solidFill>
              </a:rPr>
              <a:t>Foolishness is </a:t>
            </a:r>
            <a:r>
              <a:rPr lang="en-US" sz="2200" b="1" i="1" u="sng" dirty="0">
                <a:solidFill>
                  <a:schemeClr val="accent1"/>
                </a:solidFill>
              </a:rPr>
              <a:t>bound up in the heart</a:t>
            </a:r>
            <a:r>
              <a:rPr lang="en-US" sz="2200" b="1" i="1" dirty="0">
                <a:solidFill>
                  <a:schemeClr val="accent1"/>
                </a:solidFill>
              </a:rPr>
              <a:t> of a child</a:t>
            </a:r>
            <a:r>
              <a:rPr lang="en-US" sz="2200" i="1" dirty="0">
                <a:solidFill>
                  <a:schemeClr val="accent1"/>
                </a:solidFill>
              </a:rPr>
              <a:t>; </a:t>
            </a:r>
            <a:r>
              <a:rPr lang="en-US" sz="2200" b="1" i="1" dirty="0">
                <a:solidFill>
                  <a:schemeClr val="accent1"/>
                </a:solidFill>
              </a:rPr>
              <a:t>The rod of correction will </a:t>
            </a:r>
            <a:r>
              <a:rPr lang="en-US" sz="2200" b="1" i="1" u="sng" dirty="0">
                <a:solidFill>
                  <a:schemeClr val="accent1"/>
                </a:solidFill>
              </a:rPr>
              <a:t>drive it far from him</a:t>
            </a:r>
            <a:r>
              <a:rPr lang="en-US" sz="2200" i="1" dirty="0">
                <a:solidFill>
                  <a:schemeClr val="accent1"/>
                </a:solidFill>
              </a:rPr>
              <a:t>. </a:t>
            </a:r>
            <a:r>
              <a:rPr lang="en-US" sz="2200" dirty="0"/>
              <a:t>(</a:t>
            </a:r>
            <a:r>
              <a:rPr lang="en-US" sz="2200" b="1" dirty="0">
                <a:solidFill>
                  <a:schemeClr val="accent1"/>
                </a:solidFill>
              </a:rPr>
              <a:t>22:15</a:t>
            </a:r>
            <a:r>
              <a:rPr lang="en-US" sz="2200" dirty="0"/>
              <a:t>)</a:t>
            </a:r>
          </a:p>
          <a:p>
            <a:pPr marL="0" lvl="0" indent="0">
              <a:spcBef>
                <a:spcPts val="300"/>
              </a:spcBef>
              <a:buNone/>
            </a:pPr>
            <a:r>
              <a:rPr lang="en-US" sz="2200" i="1" dirty="0">
                <a:solidFill>
                  <a:schemeClr val="accent1"/>
                </a:solidFill>
              </a:rPr>
              <a:t>The </a:t>
            </a:r>
            <a:r>
              <a:rPr lang="en-US" sz="2200" b="1" i="1" dirty="0">
                <a:solidFill>
                  <a:schemeClr val="accent1"/>
                </a:solidFill>
              </a:rPr>
              <a:t>rod and rebuke </a:t>
            </a:r>
            <a:r>
              <a:rPr lang="en-US" sz="2200" b="1" i="1" u="sng" dirty="0">
                <a:solidFill>
                  <a:schemeClr val="accent1"/>
                </a:solidFill>
              </a:rPr>
              <a:t>give wisdom</a:t>
            </a:r>
            <a:r>
              <a:rPr lang="en-US" sz="2200" i="1" dirty="0">
                <a:solidFill>
                  <a:schemeClr val="accent1"/>
                </a:solidFill>
              </a:rPr>
              <a:t>, But a </a:t>
            </a:r>
            <a:r>
              <a:rPr lang="en-US" sz="2200" b="1" i="1" dirty="0">
                <a:solidFill>
                  <a:schemeClr val="accent1"/>
                </a:solidFill>
              </a:rPr>
              <a:t>child </a:t>
            </a:r>
            <a:r>
              <a:rPr lang="en-US" sz="2200" b="1" i="1" u="sng" dirty="0">
                <a:solidFill>
                  <a:schemeClr val="accent1"/>
                </a:solidFill>
              </a:rPr>
              <a:t>left to himself</a:t>
            </a:r>
            <a:r>
              <a:rPr lang="en-US" sz="2200" b="1" i="1" dirty="0">
                <a:solidFill>
                  <a:schemeClr val="accent1"/>
                </a:solidFill>
              </a:rPr>
              <a:t> brings shame to his mother</a:t>
            </a:r>
            <a:r>
              <a:rPr lang="en-US" sz="2200" i="1" dirty="0">
                <a:solidFill>
                  <a:schemeClr val="accent1"/>
                </a:solidFill>
              </a:rPr>
              <a:t>. </a:t>
            </a:r>
            <a:r>
              <a:rPr lang="en-US" sz="2200" dirty="0"/>
              <a:t>(</a:t>
            </a:r>
            <a:r>
              <a:rPr lang="en-US" sz="2200" b="1" dirty="0">
                <a:solidFill>
                  <a:schemeClr val="accent1"/>
                </a:solidFill>
              </a:rPr>
              <a:t>29:15</a:t>
            </a:r>
            <a:r>
              <a:rPr lang="en-US" sz="2200" dirty="0"/>
              <a:t>)</a:t>
            </a:r>
          </a:p>
          <a:p>
            <a:pPr>
              <a:spcBef>
                <a:spcPts val="300"/>
              </a:spcBef>
            </a:pPr>
            <a:r>
              <a:rPr lang="en-US" altLang="en-US" sz="2200" dirty="0">
                <a:solidFill>
                  <a:schemeClr val="tx1">
                    <a:lumMod val="75000"/>
                    <a:lumOff val="25000"/>
                  </a:schemeClr>
                </a:solidFill>
              </a:rPr>
              <a:t>Corporal punishment – when performed correctly – promotes wisdom &amp; spiritual cleansing, growth. … If avoided, shame and ruin are sure &amp; certain.</a:t>
            </a:r>
          </a:p>
        </p:txBody>
      </p:sp>
    </p:spTree>
    <p:extLst>
      <p:ext uri="{BB962C8B-B14F-4D97-AF65-F5344CB8AC3E}">
        <p14:creationId xmlns:p14="http://schemas.microsoft.com/office/powerpoint/2010/main" val="972424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 From Immoral Woman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6"/>
            </a:pPr>
            <a:r>
              <a:rPr lang="en-US" sz="2200" dirty="0"/>
              <a:t>Who does the immoral woman abandon?  How is she forgetting and forsaking them?</a:t>
            </a:r>
          </a:p>
          <a:p>
            <a:pPr marL="0" lvl="0" indent="0">
              <a:spcBef>
                <a:spcPts val="0"/>
              </a:spcBef>
              <a:buNone/>
            </a:pPr>
            <a:r>
              <a:rPr lang="en-US" sz="2200" b="1" i="1" dirty="0">
                <a:solidFill>
                  <a:schemeClr val="accent1"/>
                </a:solidFill>
              </a:rPr>
              <a:t>To deliver you </a:t>
            </a:r>
            <a:r>
              <a:rPr lang="en-US" sz="2200" b="1" i="1" u="sng" dirty="0">
                <a:solidFill>
                  <a:schemeClr val="accent1"/>
                </a:solidFill>
              </a:rPr>
              <a:t>from the immoral woman</a:t>
            </a:r>
            <a:r>
              <a:rPr lang="en-US" sz="2200" i="1" dirty="0">
                <a:solidFill>
                  <a:schemeClr val="accent1"/>
                </a:solidFill>
              </a:rPr>
              <a:t>, </a:t>
            </a:r>
            <a:r>
              <a:rPr lang="en-US" sz="2200" b="1" i="1" dirty="0">
                <a:solidFill>
                  <a:schemeClr val="accent1"/>
                </a:solidFill>
              </a:rPr>
              <a:t>From the seductress who </a:t>
            </a:r>
            <a:r>
              <a:rPr lang="en-US" sz="2200" b="1" i="1" u="sng" dirty="0">
                <a:solidFill>
                  <a:schemeClr val="accent1"/>
                </a:solidFill>
              </a:rPr>
              <a:t>flatters with her words</a:t>
            </a:r>
            <a:r>
              <a:rPr lang="en-US" sz="2200" i="1" dirty="0">
                <a:solidFill>
                  <a:schemeClr val="accent1"/>
                </a:solidFill>
              </a:rPr>
              <a:t>, Who </a:t>
            </a:r>
            <a:r>
              <a:rPr lang="en-US" sz="2200" b="1" i="1" dirty="0">
                <a:solidFill>
                  <a:schemeClr val="accent1"/>
                </a:solidFill>
              </a:rPr>
              <a:t>forsakes the </a:t>
            </a:r>
            <a:r>
              <a:rPr lang="en-US" sz="2200" b="1" i="1" u="sng" dirty="0">
                <a:solidFill>
                  <a:schemeClr val="accent1"/>
                </a:solidFill>
              </a:rPr>
              <a:t>companion of her youth</a:t>
            </a:r>
            <a:r>
              <a:rPr lang="en-US" sz="2200" i="1" dirty="0">
                <a:solidFill>
                  <a:schemeClr val="accent1"/>
                </a:solidFill>
              </a:rPr>
              <a:t>, And </a:t>
            </a:r>
            <a:r>
              <a:rPr lang="en-US" sz="2200" b="1" i="1" dirty="0">
                <a:solidFill>
                  <a:schemeClr val="accent1"/>
                </a:solidFill>
              </a:rPr>
              <a:t>forgets the </a:t>
            </a:r>
            <a:r>
              <a:rPr lang="en-US" sz="2200" b="1" i="1" u="sng" dirty="0">
                <a:solidFill>
                  <a:schemeClr val="accent1"/>
                </a:solidFill>
              </a:rPr>
              <a:t>covenant of her God</a:t>
            </a:r>
            <a:r>
              <a:rPr lang="en-US" sz="2200" i="1" dirty="0">
                <a:solidFill>
                  <a:schemeClr val="accent1"/>
                </a:solidFill>
              </a:rPr>
              <a:t>.</a:t>
            </a:r>
            <a:r>
              <a:rPr lang="en-US" sz="2200" dirty="0"/>
              <a:t> (</a:t>
            </a:r>
            <a:r>
              <a:rPr lang="en-US" sz="2200" b="1" dirty="0">
                <a:solidFill>
                  <a:schemeClr val="accent1"/>
                </a:solidFill>
              </a:rPr>
              <a:t>2:16-17</a:t>
            </a:r>
            <a:r>
              <a:rPr lang="en-US" sz="2200" dirty="0"/>
              <a:t>)</a:t>
            </a:r>
          </a:p>
          <a:p>
            <a:pPr>
              <a:spcBef>
                <a:spcPts val="0"/>
              </a:spcBef>
            </a:pPr>
            <a:r>
              <a:rPr lang="en-US" altLang="en-US" sz="2200" dirty="0"/>
              <a:t>Through sexual immorality, she turns her back on her husband and God.</a:t>
            </a:r>
          </a:p>
          <a:p>
            <a:pPr>
              <a:spcBef>
                <a:spcPts val="0"/>
              </a:spcBef>
            </a:pPr>
            <a:r>
              <a:rPr lang="en-US" altLang="en-US" sz="2200" dirty="0"/>
              <a:t>She sins against God’s law and therefore God (</a:t>
            </a:r>
            <a:r>
              <a:rPr lang="en-US" altLang="en-US" sz="2200" b="1" dirty="0">
                <a:solidFill>
                  <a:schemeClr val="accent1"/>
                </a:solidFill>
              </a:rPr>
              <a:t>Exo. 20:14; Col. 3:1-6</a:t>
            </a:r>
            <a:r>
              <a:rPr lang="en-US" altLang="en-US" sz="2200" dirty="0"/>
              <a:t>).</a:t>
            </a:r>
          </a:p>
          <a:p>
            <a:pPr>
              <a:spcBef>
                <a:spcPts val="0"/>
              </a:spcBef>
            </a:pPr>
            <a:r>
              <a:rPr lang="en-US" altLang="en-US" sz="2200" dirty="0"/>
              <a:t>Joseph recognized adultery was against both Potiphar and God (</a:t>
            </a:r>
            <a:r>
              <a:rPr lang="en-US" altLang="en-US" sz="2200" b="1" dirty="0">
                <a:solidFill>
                  <a:schemeClr val="accent1"/>
                </a:solidFill>
              </a:rPr>
              <a:t>Gen.39:7-9</a:t>
            </a:r>
            <a:r>
              <a:rPr lang="en-US" altLang="en-US" sz="2200" dirty="0"/>
              <a:t>).</a:t>
            </a:r>
          </a:p>
          <a:p>
            <a:pPr>
              <a:spcBef>
                <a:spcPts val="0"/>
              </a:spcBef>
            </a:pPr>
            <a:r>
              <a:rPr lang="en-US" altLang="en-US" sz="2200" dirty="0"/>
              <a:t>Reference to </a:t>
            </a:r>
            <a:r>
              <a:rPr lang="en-US" altLang="en-US" sz="2200" i="1" dirty="0">
                <a:solidFill>
                  <a:schemeClr val="accent1"/>
                </a:solidFill>
              </a:rPr>
              <a:t>“companion of her youth”</a:t>
            </a:r>
            <a:r>
              <a:rPr lang="en-US" altLang="en-US" sz="2200" dirty="0"/>
              <a:t> conjures images of long-standing commitments, trusts, and bonds, emphasizing despicableness (</a:t>
            </a:r>
            <a:r>
              <a:rPr lang="en-US" altLang="en-US" sz="2200" b="1" dirty="0">
                <a:solidFill>
                  <a:schemeClr val="accent1"/>
                </a:solidFill>
              </a:rPr>
              <a:t>Mal. 2:13-16</a:t>
            </a:r>
            <a:r>
              <a:rPr lang="en-US" altLang="en-US" sz="2200" dirty="0"/>
              <a:t>).</a:t>
            </a:r>
          </a:p>
        </p:txBody>
      </p:sp>
    </p:spTree>
    <p:extLst>
      <p:ext uri="{BB962C8B-B14F-4D97-AF65-F5344CB8AC3E}">
        <p14:creationId xmlns:p14="http://schemas.microsoft.com/office/powerpoint/2010/main" val="1150939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Disciplining Children</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4"/>
            </a:pPr>
            <a:r>
              <a:rPr lang="en-US" sz="2200" dirty="0"/>
              <a:t>How is the presence or absence of prompt, physical discipline an indication of a parent’s love or hatred (</a:t>
            </a:r>
            <a:r>
              <a:rPr lang="en-US" sz="2200" b="1" dirty="0">
                <a:solidFill>
                  <a:schemeClr val="accent1"/>
                </a:solidFill>
              </a:rPr>
              <a:t>13:24; 19:18; 20:30; 22:15; 23:13-14; 29:15, 17, 19</a:t>
            </a:r>
            <a:r>
              <a:rPr lang="en-US" sz="2200" dirty="0"/>
              <a:t>)?</a:t>
            </a:r>
          </a:p>
          <a:p>
            <a:pPr marL="0" indent="0">
              <a:spcBef>
                <a:spcPts val="300"/>
              </a:spcBef>
              <a:buNone/>
            </a:pPr>
            <a:r>
              <a:rPr lang="en-US" sz="2200" b="1" i="1" dirty="0">
                <a:solidFill>
                  <a:schemeClr val="accent1"/>
                </a:solidFill>
              </a:rPr>
              <a:t>Do </a:t>
            </a:r>
            <a:r>
              <a:rPr lang="en-US" sz="2200" b="1" i="1" u="sng" dirty="0">
                <a:solidFill>
                  <a:schemeClr val="accent1"/>
                </a:solidFill>
              </a:rPr>
              <a:t>not withhold</a:t>
            </a:r>
            <a:r>
              <a:rPr lang="en-US" sz="2200" b="1" i="1" dirty="0">
                <a:solidFill>
                  <a:schemeClr val="accent1"/>
                </a:solidFill>
              </a:rPr>
              <a:t> correction from a child</a:t>
            </a:r>
            <a:r>
              <a:rPr lang="en-US" sz="2200" i="1" dirty="0">
                <a:solidFill>
                  <a:schemeClr val="accent1"/>
                </a:solidFill>
              </a:rPr>
              <a:t>, For </a:t>
            </a:r>
            <a:r>
              <a:rPr lang="en-US" sz="2200" b="1" i="1" dirty="0">
                <a:solidFill>
                  <a:schemeClr val="accent1"/>
                </a:solidFill>
              </a:rPr>
              <a:t>if you beat him with a rod, he will </a:t>
            </a:r>
            <a:r>
              <a:rPr lang="en-US" sz="2200" b="1" i="1" u="sng" dirty="0">
                <a:solidFill>
                  <a:schemeClr val="accent1"/>
                </a:solidFill>
              </a:rPr>
              <a:t>not die</a:t>
            </a:r>
            <a:r>
              <a:rPr lang="en-US" sz="2200" i="1" dirty="0">
                <a:solidFill>
                  <a:schemeClr val="accent1"/>
                </a:solidFill>
              </a:rPr>
              <a:t>. You shall </a:t>
            </a:r>
            <a:r>
              <a:rPr lang="en-US" sz="2200" b="1" i="1" dirty="0">
                <a:solidFill>
                  <a:schemeClr val="accent1"/>
                </a:solidFill>
              </a:rPr>
              <a:t>beat him with a rod, And </a:t>
            </a:r>
            <a:r>
              <a:rPr lang="en-US" sz="2200" b="1" i="1" u="sng" dirty="0">
                <a:solidFill>
                  <a:schemeClr val="accent1"/>
                </a:solidFill>
              </a:rPr>
              <a:t>deliver his soul from hell</a:t>
            </a:r>
            <a:r>
              <a:rPr lang="en-US" sz="2200" i="1" dirty="0">
                <a:solidFill>
                  <a:schemeClr val="accent1"/>
                </a:solidFill>
              </a:rPr>
              <a:t>. </a:t>
            </a:r>
            <a:r>
              <a:rPr lang="en-US" sz="2200" dirty="0"/>
              <a:t>(</a:t>
            </a:r>
            <a:r>
              <a:rPr lang="en-US" sz="2200" b="1" dirty="0">
                <a:solidFill>
                  <a:schemeClr val="accent1"/>
                </a:solidFill>
              </a:rPr>
              <a:t>23:13-14</a:t>
            </a:r>
            <a:r>
              <a:rPr lang="en-US" sz="2200" dirty="0"/>
              <a:t>)</a:t>
            </a:r>
          </a:p>
          <a:p>
            <a:pPr marL="0" lvl="0" indent="0">
              <a:spcBef>
                <a:spcPts val="300"/>
              </a:spcBef>
              <a:buNone/>
            </a:pPr>
            <a:r>
              <a:rPr lang="en-US" sz="2200" i="1" dirty="0">
                <a:solidFill>
                  <a:schemeClr val="accent1"/>
                </a:solidFill>
              </a:rPr>
              <a:t>He </a:t>
            </a:r>
            <a:r>
              <a:rPr lang="en-US" sz="2200" b="1" i="1" dirty="0">
                <a:solidFill>
                  <a:schemeClr val="accent1"/>
                </a:solidFill>
              </a:rPr>
              <a:t>who </a:t>
            </a:r>
            <a:r>
              <a:rPr lang="en-US" sz="2200" b="1" i="1" u="sng" dirty="0">
                <a:solidFill>
                  <a:schemeClr val="accent1"/>
                </a:solidFill>
              </a:rPr>
              <a:t>spares</a:t>
            </a:r>
            <a:r>
              <a:rPr lang="en-US" sz="2200" b="1" i="1" dirty="0">
                <a:solidFill>
                  <a:schemeClr val="accent1"/>
                </a:solidFill>
              </a:rPr>
              <a:t> his rod </a:t>
            </a:r>
            <a:r>
              <a:rPr lang="en-US" sz="2200" b="1" i="1" u="sng" dirty="0">
                <a:solidFill>
                  <a:schemeClr val="accent1"/>
                </a:solidFill>
              </a:rPr>
              <a:t>hates his son</a:t>
            </a:r>
            <a:r>
              <a:rPr lang="en-US" sz="2200" i="1" dirty="0">
                <a:solidFill>
                  <a:schemeClr val="accent1"/>
                </a:solidFill>
              </a:rPr>
              <a:t>, But he </a:t>
            </a:r>
            <a:r>
              <a:rPr lang="en-US" sz="2200" b="1" i="1" dirty="0">
                <a:solidFill>
                  <a:schemeClr val="accent1"/>
                </a:solidFill>
              </a:rPr>
              <a:t>who </a:t>
            </a:r>
            <a:r>
              <a:rPr lang="en-US" sz="2200" b="1" i="1" u="sng" dirty="0">
                <a:solidFill>
                  <a:schemeClr val="accent1"/>
                </a:solidFill>
              </a:rPr>
              <a:t>loves</a:t>
            </a:r>
            <a:r>
              <a:rPr lang="en-US" sz="2200" b="1" i="1" dirty="0">
                <a:solidFill>
                  <a:schemeClr val="accent1"/>
                </a:solidFill>
              </a:rPr>
              <a:t> him </a:t>
            </a:r>
            <a:r>
              <a:rPr lang="en-US" sz="2200" b="1" i="1" u="sng" dirty="0">
                <a:solidFill>
                  <a:schemeClr val="accent1"/>
                </a:solidFill>
              </a:rPr>
              <a:t>disciplines</a:t>
            </a:r>
            <a:r>
              <a:rPr lang="en-US" sz="2200" b="1" i="1" dirty="0">
                <a:solidFill>
                  <a:schemeClr val="accent1"/>
                </a:solidFill>
              </a:rPr>
              <a:t> him </a:t>
            </a:r>
            <a:r>
              <a:rPr lang="en-US" sz="2200" b="1" i="1" u="sng" dirty="0">
                <a:solidFill>
                  <a:schemeClr val="accent1"/>
                </a:solidFill>
              </a:rPr>
              <a:t>promptly</a:t>
            </a:r>
            <a:r>
              <a:rPr lang="en-US" sz="2200" i="1" dirty="0">
                <a:solidFill>
                  <a:schemeClr val="accent1"/>
                </a:solidFill>
              </a:rPr>
              <a:t>. </a:t>
            </a:r>
            <a:r>
              <a:rPr lang="en-US" sz="2200" dirty="0"/>
              <a:t>(</a:t>
            </a:r>
            <a:r>
              <a:rPr lang="en-US" sz="2200" b="1" dirty="0">
                <a:solidFill>
                  <a:schemeClr val="accent1"/>
                </a:solidFill>
              </a:rPr>
              <a:t>13:24</a:t>
            </a:r>
            <a:r>
              <a:rPr lang="en-US" sz="2200" dirty="0"/>
              <a:t>)</a:t>
            </a:r>
          </a:p>
          <a:p>
            <a:pPr>
              <a:spcBef>
                <a:spcPts val="300"/>
              </a:spcBef>
            </a:pPr>
            <a:r>
              <a:rPr lang="en-US" altLang="en-US" sz="2200" dirty="0">
                <a:solidFill>
                  <a:schemeClr val="tx1">
                    <a:lumMod val="75000"/>
                    <a:lumOff val="25000"/>
                  </a:schemeClr>
                </a:solidFill>
              </a:rPr>
              <a:t>Although unpleasant for everyone (</a:t>
            </a:r>
            <a:r>
              <a:rPr lang="en-US" altLang="en-US" sz="2200" b="1" dirty="0">
                <a:solidFill>
                  <a:schemeClr val="accent1"/>
                </a:solidFill>
              </a:rPr>
              <a:t>Hebrews 12:4-13</a:t>
            </a:r>
            <a:r>
              <a:rPr lang="en-US" altLang="en-US" sz="2200" dirty="0">
                <a:solidFill>
                  <a:schemeClr val="tx1">
                    <a:lumMod val="75000"/>
                    <a:lumOff val="25000"/>
                  </a:schemeClr>
                </a:solidFill>
              </a:rPr>
              <a:t>), </a:t>
            </a:r>
            <a:r>
              <a:rPr lang="en-US" altLang="en-US" sz="2200" b="1" i="1" dirty="0">
                <a:solidFill>
                  <a:schemeClr val="tx1">
                    <a:lumMod val="75000"/>
                    <a:lumOff val="25000"/>
                  </a:schemeClr>
                </a:solidFill>
              </a:rPr>
              <a:t>prompt</a:t>
            </a:r>
            <a:r>
              <a:rPr lang="en-US" altLang="en-US" sz="2200" dirty="0">
                <a:solidFill>
                  <a:schemeClr val="tx1">
                    <a:lumMod val="75000"/>
                    <a:lumOff val="25000"/>
                  </a:schemeClr>
                </a:solidFill>
              </a:rPr>
              <a:t> and </a:t>
            </a:r>
            <a:r>
              <a:rPr lang="en-US" altLang="en-US" sz="2200" b="1" i="1" dirty="0">
                <a:solidFill>
                  <a:schemeClr val="tx1">
                    <a:lumMod val="75000"/>
                    <a:lumOff val="25000"/>
                  </a:schemeClr>
                </a:solidFill>
              </a:rPr>
              <a:t>consistent</a:t>
            </a:r>
            <a:r>
              <a:rPr lang="en-US" altLang="en-US" sz="2200" dirty="0">
                <a:solidFill>
                  <a:schemeClr val="tx1">
                    <a:lumMod val="75000"/>
                    <a:lumOff val="25000"/>
                  </a:schemeClr>
                </a:solidFill>
              </a:rPr>
              <a:t> discipline is essential for the child.</a:t>
            </a:r>
          </a:p>
          <a:p>
            <a:pPr>
              <a:spcBef>
                <a:spcPts val="300"/>
              </a:spcBef>
            </a:pPr>
            <a:r>
              <a:rPr lang="en-US" altLang="en-US" sz="2200" dirty="0">
                <a:solidFill>
                  <a:schemeClr val="tx1">
                    <a:lumMod val="75000"/>
                    <a:lumOff val="25000"/>
                  </a:schemeClr>
                </a:solidFill>
              </a:rPr>
              <a:t>Represents parents’ love – or hatred – even if not immediately obvious.</a:t>
            </a:r>
          </a:p>
        </p:txBody>
      </p:sp>
    </p:spTree>
    <p:extLst>
      <p:ext uri="{BB962C8B-B14F-4D97-AF65-F5344CB8AC3E}">
        <p14:creationId xmlns:p14="http://schemas.microsoft.com/office/powerpoint/2010/main" val="467248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Disciplining Children</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4"/>
            </a:pPr>
            <a:r>
              <a:rPr lang="en-US" sz="2200" dirty="0"/>
              <a:t>How is the presence or absence of prompt, physical discipline an indication of a parent’s love or hatred (</a:t>
            </a:r>
            <a:r>
              <a:rPr lang="en-US" sz="2200" b="1" dirty="0">
                <a:solidFill>
                  <a:schemeClr val="accent1"/>
                </a:solidFill>
              </a:rPr>
              <a:t>13:24; 19:18; 20:30; 22:15; 23:13-14; 29:15, 17, 19</a:t>
            </a:r>
            <a:r>
              <a:rPr lang="en-US" sz="2200" dirty="0"/>
              <a:t>)?</a:t>
            </a:r>
          </a:p>
          <a:p>
            <a:pPr marL="0" lvl="0" indent="0">
              <a:spcBef>
                <a:spcPts val="300"/>
              </a:spcBef>
              <a:buNone/>
            </a:pPr>
            <a:r>
              <a:rPr lang="en-US" sz="2200" b="1" i="1" dirty="0">
                <a:solidFill>
                  <a:schemeClr val="accent1"/>
                </a:solidFill>
              </a:rPr>
              <a:t>Chasten your son </a:t>
            </a:r>
            <a:r>
              <a:rPr lang="en-US" sz="2200" b="1" i="1" u="sng" dirty="0">
                <a:solidFill>
                  <a:schemeClr val="accent1"/>
                </a:solidFill>
              </a:rPr>
              <a:t>while there is hope</a:t>
            </a:r>
            <a:r>
              <a:rPr lang="en-US" sz="2200" i="1" dirty="0">
                <a:solidFill>
                  <a:schemeClr val="accent1"/>
                </a:solidFill>
              </a:rPr>
              <a:t>, And </a:t>
            </a:r>
            <a:r>
              <a:rPr lang="en-US" sz="2200" b="1" i="1" dirty="0">
                <a:solidFill>
                  <a:schemeClr val="accent1"/>
                </a:solidFill>
              </a:rPr>
              <a:t>do not </a:t>
            </a:r>
            <a:r>
              <a:rPr lang="en-US" sz="2200" b="1" i="1" u="sng" dirty="0">
                <a:solidFill>
                  <a:schemeClr val="accent1"/>
                </a:solidFill>
              </a:rPr>
              <a:t>set your heart</a:t>
            </a:r>
            <a:r>
              <a:rPr lang="en-US" sz="2200" b="1" i="1" dirty="0">
                <a:solidFill>
                  <a:schemeClr val="accent1"/>
                </a:solidFill>
              </a:rPr>
              <a:t> on his destruction</a:t>
            </a:r>
            <a:r>
              <a:rPr lang="en-US" sz="2200" i="1" dirty="0">
                <a:solidFill>
                  <a:schemeClr val="accent1"/>
                </a:solidFill>
              </a:rPr>
              <a:t>. </a:t>
            </a:r>
            <a:r>
              <a:rPr lang="en-US" sz="2200" dirty="0"/>
              <a:t>(</a:t>
            </a:r>
            <a:r>
              <a:rPr lang="en-US" sz="2200" b="1" dirty="0">
                <a:solidFill>
                  <a:schemeClr val="accent1"/>
                </a:solidFill>
              </a:rPr>
              <a:t>19:18</a:t>
            </a:r>
            <a:r>
              <a:rPr lang="en-US" sz="2200" dirty="0"/>
              <a:t>)</a:t>
            </a:r>
          </a:p>
          <a:p>
            <a:pPr>
              <a:spcBef>
                <a:spcPts val="300"/>
              </a:spcBef>
            </a:pPr>
            <a:r>
              <a:rPr lang="en-US" altLang="en-US" sz="2200" dirty="0">
                <a:solidFill>
                  <a:schemeClr val="tx1">
                    <a:lumMod val="75000"/>
                    <a:lumOff val="25000"/>
                  </a:schemeClr>
                </a:solidFill>
              </a:rPr>
              <a:t>There is a narrow window of time where a parent can guide and shape a child, helping them to avoid destruction.  If missed, effectiveness is little …</a:t>
            </a:r>
          </a:p>
          <a:p>
            <a:pPr>
              <a:spcBef>
                <a:spcPts val="300"/>
              </a:spcBef>
            </a:pPr>
            <a:r>
              <a:rPr lang="en-US" altLang="en-US" sz="2200" dirty="0">
                <a:solidFill>
                  <a:schemeClr val="tx1">
                    <a:lumMod val="75000"/>
                    <a:lumOff val="25000"/>
                  </a:schemeClr>
                </a:solidFill>
              </a:rPr>
              <a:t>Failing to seize that opportunity is practically equivalent to deliberately planning, designing your child’s destruction.</a:t>
            </a:r>
          </a:p>
          <a:p>
            <a:pPr>
              <a:spcBef>
                <a:spcPts val="300"/>
              </a:spcBef>
            </a:pPr>
            <a:r>
              <a:rPr lang="en-US" altLang="en-US" sz="2200" dirty="0">
                <a:solidFill>
                  <a:schemeClr val="tx1">
                    <a:lumMod val="75000"/>
                    <a:lumOff val="25000"/>
                  </a:schemeClr>
                </a:solidFill>
              </a:rPr>
              <a:t>Also, parents may be tempted to give up, lose hope, and assume they will be destroyed.  Do not become discouraged.  Seize opportunity while you can!</a:t>
            </a:r>
          </a:p>
        </p:txBody>
      </p:sp>
    </p:spTree>
    <p:extLst>
      <p:ext uri="{BB962C8B-B14F-4D97-AF65-F5344CB8AC3E}">
        <p14:creationId xmlns:p14="http://schemas.microsoft.com/office/powerpoint/2010/main" val="67922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i="1" dirty="0"/>
              <a:t>“Even a child is known by …”</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5"/>
            </a:pPr>
            <a:r>
              <a:rPr lang="en-US" sz="2200" dirty="0"/>
              <a:t>How can a parent know if his child needs discipline, correction or praise, honor (</a:t>
            </a:r>
            <a:r>
              <a:rPr lang="en-US" sz="2200" b="1" dirty="0">
                <a:solidFill>
                  <a:schemeClr val="accent1"/>
                </a:solidFill>
              </a:rPr>
              <a:t>20:11</a:t>
            </a:r>
            <a:r>
              <a:rPr lang="en-US" sz="2200" dirty="0"/>
              <a:t>)?</a:t>
            </a:r>
          </a:p>
          <a:p>
            <a:pPr marL="0" lvl="0" indent="0">
              <a:spcBef>
                <a:spcPts val="300"/>
              </a:spcBef>
              <a:buNone/>
            </a:pPr>
            <a:r>
              <a:rPr lang="en-US" sz="2200" b="1" i="1" dirty="0">
                <a:solidFill>
                  <a:schemeClr val="accent1"/>
                </a:solidFill>
              </a:rPr>
              <a:t>Even a child is </a:t>
            </a:r>
            <a:r>
              <a:rPr lang="en-US" sz="2200" b="1" i="1" u="sng" dirty="0">
                <a:solidFill>
                  <a:schemeClr val="accent1"/>
                </a:solidFill>
              </a:rPr>
              <a:t>known by his deeds</a:t>
            </a:r>
            <a:r>
              <a:rPr lang="en-US" sz="2200" i="1" dirty="0">
                <a:solidFill>
                  <a:schemeClr val="accent1"/>
                </a:solidFill>
              </a:rPr>
              <a:t>, </a:t>
            </a:r>
            <a:r>
              <a:rPr lang="en-US" sz="2200" b="1" i="1" dirty="0">
                <a:solidFill>
                  <a:schemeClr val="accent1"/>
                </a:solidFill>
              </a:rPr>
              <a:t>Whether what he does is pure and right</a:t>
            </a:r>
            <a:r>
              <a:rPr lang="en-US" sz="2200" i="1" dirty="0">
                <a:solidFill>
                  <a:schemeClr val="accent1"/>
                </a:solidFill>
              </a:rPr>
              <a:t>. </a:t>
            </a:r>
            <a:r>
              <a:rPr lang="en-US" sz="2200" dirty="0"/>
              <a:t>(</a:t>
            </a:r>
            <a:r>
              <a:rPr lang="en-US" sz="2200" b="1" dirty="0">
                <a:solidFill>
                  <a:schemeClr val="accent1"/>
                </a:solidFill>
              </a:rPr>
              <a:t>20:11</a:t>
            </a:r>
            <a:r>
              <a:rPr lang="en-US" sz="2200" dirty="0"/>
              <a:t>)</a:t>
            </a:r>
          </a:p>
          <a:p>
            <a:pPr>
              <a:spcBef>
                <a:spcPts val="300"/>
              </a:spcBef>
            </a:pPr>
            <a:r>
              <a:rPr lang="en-US" altLang="en-US" sz="2200" dirty="0">
                <a:solidFill>
                  <a:schemeClr val="tx1">
                    <a:lumMod val="75000"/>
                    <a:lumOff val="25000"/>
                  </a:schemeClr>
                </a:solidFill>
              </a:rPr>
              <a:t>Everyone – even children – are ultimately recognized and </a:t>
            </a:r>
            <a:r>
              <a:rPr lang="en-US" altLang="en-US" sz="2200" i="1" dirty="0">
                <a:solidFill>
                  <a:schemeClr val="accent1"/>
                </a:solidFill>
              </a:rPr>
              <a:t>“known”</a:t>
            </a:r>
            <a:r>
              <a:rPr lang="en-US" altLang="en-US" sz="2200" dirty="0">
                <a:solidFill>
                  <a:schemeClr val="accent1"/>
                </a:solidFill>
              </a:rPr>
              <a:t> </a:t>
            </a:r>
            <a:r>
              <a:rPr lang="en-US" altLang="en-US" sz="2200" dirty="0">
                <a:solidFill>
                  <a:schemeClr val="tx1">
                    <a:lumMod val="75000"/>
                    <a:lumOff val="25000"/>
                  </a:schemeClr>
                </a:solidFill>
              </a:rPr>
              <a:t>according to what they do.  Superficial things (lineage, appearance …) fade.</a:t>
            </a:r>
          </a:p>
          <a:p>
            <a:pPr>
              <a:spcBef>
                <a:spcPts val="300"/>
              </a:spcBef>
            </a:pPr>
            <a:r>
              <a:rPr lang="en-US" altLang="en-US" sz="2200" dirty="0">
                <a:solidFill>
                  <a:schemeClr val="tx1">
                    <a:lumMod val="75000"/>
                    <a:lumOff val="25000"/>
                  </a:schemeClr>
                </a:solidFill>
              </a:rPr>
              <a:t>Parents often </a:t>
            </a:r>
            <a:r>
              <a:rPr lang="en-US" altLang="en-US" sz="2200" b="1" i="1" dirty="0">
                <a:solidFill>
                  <a:schemeClr val="tx1">
                    <a:lumMod val="75000"/>
                    <a:lumOff val="25000"/>
                  </a:schemeClr>
                </a:solidFill>
              </a:rPr>
              <a:t>think</a:t>
            </a:r>
            <a:r>
              <a:rPr lang="en-US" altLang="en-US" sz="2200" dirty="0">
                <a:solidFill>
                  <a:schemeClr val="tx1">
                    <a:lumMod val="75000"/>
                    <a:lumOff val="25000"/>
                  </a:schemeClr>
                </a:solidFill>
              </a:rPr>
              <a:t> they </a:t>
            </a:r>
            <a:r>
              <a:rPr lang="en-US" altLang="en-US" sz="2200" i="1" dirty="0">
                <a:solidFill>
                  <a:schemeClr val="accent1"/>
                </a:solidFill>
              </a:rPr>
              <a:t>“know”</a:t>
            </a:r>
            <a:r>
              <a:rPr lang="en-US" altLang="en-US" sz="2200" dirty="0">
                <a:solidFill>
                  <a:schemeClr val="accent1"/>
                </a:solidFill>
              </a:rPr>
              <a:t> </a:t>
            </a:r>
            <a:r>
              <a:rPr lang="en-US" altLang="en-US" sz="2200" dirty="0">
                <a:solidFill>
                  <a:schemeClr val="tx1">
                    <a:lumMod val="75000"/>
                    <a:lumOff val="25000"/>
                  </a:schemeClr>
                </a:solidFill>
              </a:rPr>
              <a:t>their child, </a:t>
            </a:r>
            <a:r>
              <a:rPr lang="en-US" altLang="en-US" sz="2200" b="1" i="1" dirty="0">
                <a:solidFill>
                  <a:schemeClr val="tx1">
                    <a:lumMod val="75000"/>
                    <a:lumOff val="25000"/>
                  </a:schemeClr>
                </a:solidFill>
              </a:rPr>
              <a:t>shielding</a:t>
            </a:r>
            <a:r>
              <a:rPr lang="en-US" altLang="en-US" sz="2200" dirty="0">
                <a:solidFill>
                  <a:schemeClr val="tx1">
                    <a:lumMod val="75000"/>
                    <a:lumOff val="25000"/>
                  </a:schemeClr>
                </a:solidFill>
              </a:rPr>
              <a:t> or </a:t>
            </a:r>
            <a:r>
              <a:rPr lang="en-US" altLang="en-US" sz="2200" b="1" i="1" dirty="0">
                <a:solidFill>
                  <a:schemeClr val="tx1">
                    <a:lumMod val="75000"/>
                    <a:lumOff val="25000"/>
                  </a:schemeClr>
                </a:solidFill>
              </a:rPr>
              <a:t>rewarding</a:t>
            </a:r>
            <a:r>
              <a:rPr lang="en-US" altLang="en-US" sz="2200" dirty="0">
                <a:solidFill>
                  <a:schemeClr val="tx1">
                    <a:lumMod val="75000"/>
                    <a:lumOff val="25000"/>
                  </a:schemeClr>
                </a:solidFill>
              </a:rPr>
              <a:t> them according to what the parent </a:t>
            </a:r>
            <a:r>
              <a:rPr lang="en-US" altLang="en-US" sz="2200" b="1" i="1" dirty="0">
                <a:solidFill>
                  <a:schemeClr val="tx1">
                    <a:lumMod val="75000"/>
                    <a:lumOff val="25000"/>
                  </a:schemeClr>
                </a:solidFill>
              </a:rPr>
              <a:t>wishes</a:t>
            </a:r>
            <a:r>
              <a:rPr lang="en-US" altLang="en-US" sz="2200" dirty="0">
                <a:solidFill>
                  <a:schemeClr val="tx1">
                    <a:lumMod val="75000"/>
                    <a:lumOff val="25000"/>
                  </a:schemeClr>
                </a:solidFill>
              </a:rPr>
              <a:t> the child’s character to be – not according to what they have.</a:t>
            </a:r>
          </a:p>
          <a:p>
            <a:pPr>
              <a:spcBef>
                <a:spcPts val="300"/>
              </a:spcBef>
            </a:pPr>
            <a:r>
              <a:rPr lang="en-US" altLang="en-US" sz="2200" dirty="0">
                <a:solidFill>
                  <a:schemeClr val="tx1">
                    <a:lumMod val="75000"/>
                    <a:lumOff val="25000"/>
                  </a:schemeClr>
                </a:solidFill>
              </a:rPr>
              <a:t>Parents must respond to what a child </a:t>
            </a:r>
            <a:r>
              <a:rPr lang="en-US" altLang="en-US" sz="2200" b="1" i="1" dirty="0">
                <a:solidFill>
                  <a:schemeClr val="tx1">
                    <a:lumMod val="75000"/>
                    <a:lumOff val="25000"/>
                  </a:schemeClr>
                </a:solidFill>
              </a:rPr>
              <a:t>proves</a:t>
            </a:r>
            <a:r>
              <a:rPr lang="en-US" altLang="en-US" sz="2200" dirty="0">
                <a:solidFill>
                  <a:schemeClr val="tx1">
                    <a:lumMod val="75000"/>
                    <a:lumOff val="25000"/>
                  </a:schemeClr>
                </a:solidFill>
              </a:rPr>
              <a:t> themselves to be </a:t>
            </a:r>
            <a:r>
              <a:rPr lang="en-US" altLang="en-US" sz="2200" i="1" dirty="0">
                <a:solidFill>
                  <a:schemeClr val="accent1"/>
                </a:solidFill>
              </a:rPr>
              <a:t>“by their fruit”</a:t>
            </a:r>
            <a:r>
              <a:rPr lang="en-US" altLang="en-US" sz="2200" dirty="0">
                <a:solidFill>
                  <a:schemeClr val="tx1">
                    <a:lumMod val="75000"/>
                    <a:lumOff val="25000"/>
                  </a:schemeClr>
                </a:solidFill>
              </a:rPr>
              <a:t> (</a:t>
            </a:r>
            <a:r>
              <a:rPr lang="en-US" altLang="en-US" sz="2200" b="1" dirty="0">
                <a:solidFill>
                  <a:schemeClr val="accent1"/>
                </a:solidFill>
              </a:rPr>
              <a:t>Matthew 7:16; James 3:11-18</a:t>
            </a:r>
            <a:r>
              <a:rPr lang="en-US" altLang="en-US" sz="2200" dirty="0">
                <a:solidFill>
                  <a:schemeClr val="tx1">
                    <a:lumMod val="75000"/>
                    <a:lumOff val="25000"/>
                  </a:schemeClr>
                </a:solidFill>
              </a:rPr>
              <a:t>).</a:t>
            </a:r>
          </a:p>
          <a:p>
            <a:pPr marL="0" lvl="0" indent="0">
              <a:spcBef>
                <a:spcPts val="300"/>
              </a:spcBef>
              <a:buNone/>
            </a:pPr>
            <a:endParaRPr lang="en-US" sz="2200" dirty="0"/>
          </a:p>
        </p:txBody>
      </p:sp>
    </p:spTree>
    <p:extLst>
      <p:ext uri="{BB962C8B-B14F-4D97-AF65-F5344CB8AC3E}">
        <p14:creationId xmlns:p14="http://schemas.microsoft.com/office/powerpoint/2010/main" val="624509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i="1" dirty="0"/>
              <a:t>“Train up a child …”</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b="1" i="1" u="sng" dirty="0">
                <a:solidFill>
                  <a:schemeClr val="accent1"/>
                </a:solidFill>
              </a:rPr>
              <a:t>Train up</a:t>
            </a:r>
            <a:r>
              <a:rPr lang="en-US" sz="2200" b="1" i="1" dirty="0">
                <a:solidFill>
                  <a:schemeClr val="accent1"/>
                </a:solidFill>
              </a:rPr>
              <a:t> a child </a:t>
            </a:r>
            <a:r>
              <a:rPr lang="en-US" sz="2200" b="1" i="1" u="sng" dirty="0">
                <a:solidFill>
                  <a:schemeClr val="accent1"/>
                </a:solidFill>
              </a:rPr>
              <a:t>in the way</a:t>
            </a:r>
            <a:r>
              <a:rPr lang="en-US" sz="2200" b="1" i="1" dirty="0">
                <a:solidFill>
                  <a:schemeClr val="accent1"/>
                </a:solidFill>
              </a:rPr>
              <a:t> he </a:t>
            </a:r>
            <a:r>
              <a:rPr lang="en-US" sz="2200" b="1" i="1" u="sng" dirty="0">
                <a:solidFill>
                  <a:schemeClr val="accent1"/>
                </a:solidFill>
              </a:rPr>
              <a:t>should</a:t>
            </a:r>
            <a:r>
              <a:rPr lang="en-US" sz="2200" b="1" i="1" dirty="0">
                <a:solidFill>
                  <a:schemeClr val="accent1"/>
                </a:solidFill>
              </a:rPr>
              <a:t> go</a:t>
            </a:r>
            <a:r>
              <a:rPr lang="en-US" sz="2200" i="1" dirty="0">
                <a:solidFill>
                  <a:schemeClr val="accent1"/>
                </a:solidFill>
              </a:rPr>
              <a:t>, And </a:t>
            </a:r>
            <a:r>
              <a:rPr lang="en-US" sz="2200" b="1" i="1" dirty="0">
                <a:solidFill>
                  <a:schemeClr val="accent1"/>
                </a:solidFill>
              </a:rPr>
              <a:t>when he is old he </a:t>
            </a:r>
            <a:r>
              <a:rPr lang="en-US" sz="2200" b="1" i="1" u="sng" dirty="0">
                <a:solidFill>
                  <a:schemeClr val="accent1"/>
                </a:solidFill>
              </a:rPr>
              <a:t>will not depart</a:t>
            </a:r>
            <a:r>
              <a:rPr lang="en-US" sz="2200" b="1" i="1" dirty="0">
                <a:solidFill>
                  <a:schemeClr val="accent1"/>
                </a:solidFill>
              </a:rPr>
              <a:t> from it</a:t>
            </a:r>
            <a:r>
              <a:rPr lang="en-US" sz="2200" i="1" dirty="0">
                <a:solidFill>
                  <a:schemeClr val="accent1"/>
                </a:solidFill>
              </a:rPr>
              <a:t>. </a:t>
            </a:r>
            <a:r>
              <a:rPr lang="en-US" sz="2200" dirty="0"/>
              <a:t>(</a:t>
            </a:r>
            <a:r>
              <a:rPr lang="en-US" sz="2200" b="1" dirty="0">
                <a:solidFill>
                  <a:schemeClr val="accent1"/>
                </a:solidFill>
              </a:rPr>
              <a:t>22:6</a:t>
            </a:r>
            <a:r>
              <a:rPr lang="en-US" sz="2200" dirty="0"/>
              <a:t>)</a:t>
            </a:r>
          </a:p>
          <a:p>
            <a:pPr marL="342900" lvl="0" indent="-342900">
              <a:spcBef>
                <a:spcPts val="300"/>
              </a:spcBef>
              <a:buFont typeface="+mj-lt"/>
              <a:buAutoNum type="arabicPeriod" startAt="6"/>
            </a:pPr>
            <a:r>
              <a:rPr lang="en-US" sz="2200" dirty="0"/>
              <a:t>How does a parent </a:t>
            </a:r>
            <a:r>
              <a:rPr lang="en-US" sz="2200" i="1" dirty="0">
                <a:solidFill>
                  <a:schemeClr val="accent1"/>
                </a:solidFill>
              </a:rPr>
              <a:t>“train up a child in the way that he should go”</a:t>
            </a:r>
            <a:r>
              <a:rPr lang="en-US" sz="2200" dirty="0"/>
              <a:t>, so that </a:t>
            </a:r>
            <a:r>
              <a:rPr lang="en-US" sz="2200" i="1" dirty="0">
                <a:solidFill>
                  <a:schemeClr val="accent1"/>
                </a:solidFill>
              </a:rPr>
              <a:t>“when he is old he will not depart from it”</a:t>
            </a:r>
            <a:r>
              <a:rPr lang="en-US" sz="2200" dirty="0"/>
              <a:t> (</a:t>
            </a:r>
            <a:r>
              <a:rPr lang="en-US" sz="2200" b="1" dirty="0">
                <a:solidFill>
                  <a:schemeClr val="accent1"/>
                </a:solidFill>
              </a:rPr>
              <a:t>22:6</a:t>
            </a:r>
            <a:r>
              <a:rPr lang="en-US" sz="2200" dirty="0"/>
              <a:t>)?  Does this mean children do not have free will?</a:t>
            </a:r>
          </a:p>
          <a:p>
            <a:pPr>
              <a:spcBef>
                <a:spcPts val="300"/>
              </a:spcBef>
            </a:pPr>
            <a:r>
              <a:rPr lang="en-US" altLang="en-US" sz="2200" dirty="0">
                <a:solidFill>
                  <a:schemeClr val="tx1">
                    <a:lumMod val="75000"/>
                    <a:lumOff val="25000"/>
                  </a:schemeClr>
                </a:solidFill>
              </a:rPr>
              <a:t>Like a tree parents cannot make child grow, but they can bend, direct growth.</a:t>
            </a:r>
          </a:p>
          <a:p>
            <a:pPr>
              <a:spcBef>
                <a:spcPts val="300"/>
              </a:spcBef>
            </a:pPr>
            <a:r>
              <a:rPr lang="en-US" altLang="en-US" sz="2200" dirty="0">
                <a:solidFill>
                  <a:schemeClr val="tx1">
                    <a:lumMod val="75000"/>
                    <a:lumOff val="25000"/>
                  </a:schemeClr>
                </a:solidFill>
              </a:rPr>
              <a:t>Every child is different, and so must be redirected, bent differently – on a case by case basis.</a:t>
            </a:r>
          </a:p>
          <a:p>
            <a:pPr>
              <a:spcBef>
                <a:spcPts val="300"/>
              </a:spcBef>
            </a:pPr>
            <a:r>
              <a:rPr lang="en-US" altLang="en-US" sz="2200" dirty="0">
                <a:solidFill>
                  <a:schemeClr val="tx1">
                    <a:lumMod val="75000"/>
                    <a:lumOff val="25000"/>
                  </a:schemeClr>
                </a:solidFill>
              </a:rPr>
              <a:t>Generally, the habits we permit and give children, they will carry forever.</a:t>
            </a:r>
          </a:p>
          <a:p>
            <a:pPr>
              <a:spcBef>
                <a:spcPts val="300"/>
              </a:spcBef>
            </a:pPr>
            <a:r>
              <a:rPr lang="en-US" altLang="en-US" sz="2200" dirty="0">
                <a:solidFill>
                  <a:schemeClr val="tx1">
                    <a:lumMod val="75000"/>
                    <a:lumOff val="25000"/>
                  </a:schemeClr>
                </a:solidFill>
              </a:rPr>
              <a:t>Free will?  Proverbs teach </a:t>
            </a:r>
            <a:r>
              <a:rPr lang="en-US" altLang="en-US" sz="2200" b="1" i="1" dirty="0">
                <a:solidFill>
                  <a:schemeClr val="tx1">
                    <a:lumMod val="75000"/>
                    <a:lumOff val="25000"/>
                  </a:schemeClr>
                </a:solidFill>
              </a:rPr>
              <a:t>general</a:t>
            </a:r>
            <a:r>
              <a:rPr lang="en-US" altLang="en-US" sz="2200" dirty="0">
                <a:solidFill>
                  <a:schemeClr val="tx1">
                    <a:lumMod val="75000"/>
                    <a:lumOff val="25000"/>
                  </a:schemeClr>
                </a:solidFill>
              </a:rPr>
              <a:t> rules.  Many – not all – have </a:t>
            </a:r>
            <a:r>
              <a:rPr lang="en-US" altLang="en-US" sz="2200" b="1" i="1" dirty="0">
                <a:solidFill>
                  <a:schemeClr val="tx1">
                    <a:lumMod val="75000"/>
                    <a:lumOff val="25000"/>
                  </a:schemeClr>
                </a:solidFill>
              </a:rPr>
              <a:t>exceptions</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Even apostatized children will carry some habits with them from childhood.</a:t>
            </a:r>
          </a:p>
        </p:txBody>
      </p:sp>
    </p:spTree>
    <p:extLst>
      <p:ext uri="{BB962C8B-B14F-4D97-AF65-F5344CB8AC3E}">
        <p14:creationId xmlns:p14="http://schemas.microsoft.com/office/powerpoint/2010/main" val="2677959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Friends and Neighbors</a:t>
            </a:r>
          </a:p>
        </p:txBody>
      </p:sp>
      <p:sp>
        <p:nvSpPr>
          <p:cNvPr id="5" name="Text Placeholder 4"/>
          <p:cNvSpPr>
            <a:spLocks noGrp="1"/>
          </p:cNvSpPr>
          <p:nvPr>
            <p:ph type="body" idx="1"/>
          </p:nvPr>
        </p:nvSpPr>
        <p:spPr>
          <a:xfrm>
            <a:off x="762000" y="4324350"/>
            <a:ext cx="7543800" cy="819150"/>
          </a:xfrm>
        </p:spPr>
        <p:txBody>
          <a:bodyPr>
            <a:noAutofit/>
          </a:bodyPr>
          <a:lstStyle/>
          <a:p>
            <a:pPr marL="628650" indent="-628650"/>
            <a:r>
              <a:rPr lang="en-US" sz="1200" b="1" i="1" dirty="0"/>
              <a:t>Verses:</a:t>
            </a:r>
            <a:r>
              <a:rPr lang="en-US" sz="1200" b="1" dirty="0"/>
              <a:t>	10:7; 12:26; 17:17; 18:24; 19:4, 6-7; 21:10; 22:1; 25:16-19; 27:9-10, 14, 17, 21</a:t>
            </a:r>
            <a:endParaRPr lang="en-US" sz="1200" dirty="0"/>
          </a:p>
        </p:txBody>
      </p:sp>
    </p:spTree>
    <p:extLst>
      <p:ext uri="{BB962C8B-B14F-4D97-AF65-F5344CB8AC3E}">
        <p14:creationId xmlns:p14="http://schemas.microsoft.com/office/powerpoint/2010/main" val="3981849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Powerful Influence of Friends</a:t>
            </a:r>
          </a:p>
        </p:txBody>
      </p:sp>
      <p:sp>
        <p:nvSpPr>
          <p:cNvPr id="9219" name="Rectangle 3"/>
          <p:cNvSpPr>
            <a:spLocks noGrp="1" noChangeArrowheads="1"/>
          </p:cNvSpPr>
          <p:nvPr>
            <p:ph idx="1"/>
          </p:nvPr>
        </p:nvSpPr>
        <p:spPr>
          <a:xfrm>
            <a:off x="76200" y="1047750"/>
            <a:ext cx="8991600" cy="4095750"/>
          </a:xfrm>
        </p:spPr>
        <p:txBody>
          <a:bodyPr>
            <a:noAutofit/>
          </a:bodyPr>
          <a:lstStyle/>
          <a:p>
            <a:pPr marL="341313" lvl="0" indent="-341313">
              <a:spcBef>
                <a:spcPts val="0"/>
              </a:spcBef>
              <a:buFont typeface="+mj-lt"/>
              <a:buAutoNum type="arabicPeriod"/>
            </a:pPr>
            <a:r>
              <a:rPr lang="en-US" sz="2200" dirty="0"/>
              <a:t>What is both a great power and danger of friendship of which we should be careful (</a:t>
            </a:r>
            <a:r>
              <a:rPr lang="en-US" sz="2200" b="1" dirty="0">
                <a:solidFill>
                  <a:schemeClr val="accent1"/>
                </a:solidFill>
              </a:rPr>
              <a:t>12:26; 27:9, 17</a:t>
            </a:r>
            <a:r>
              <a:rPr lang="en-US" sz="2200" dirty="0"/>
              <a:t>)?</a:t>
            </a:r>
          </a:p>
          <a:p>
            <a:pPr marL="0" indent="0">
              <a:spcBef>
                <a:spcPts val="0"/>
              </a:spcBef>
              <a:buNone/>
            </a:pPr>
            <a:r>
              <a:rPr lang="en-US" sz="2200" i="1" dirty="0">
                <a:solidFill>
                  <a:schemeClr val="accent1"/>
                </a:solidFill>
              </a:rPr>
              <a:t>Ointment and perfume delight the heart, And the </a:t>
            </a:r>
            <a:r>
              <a:rPr lang="en-US" sz="2200" b="1" i="1" dirty="0">
                <a:solidFill>
                  <a:schemeClr val="accent1"/>
                </a:solidFill>
              </a:rPr>
              <a:t>sweetness of a man’s friend gives </a:t>
            </a:r>
            <a:r>
              <a:rPr lang="en-US" sz="2200" b="1" i="1" u="sng" dirty="0">
                <a:solidFill>
                  <a:schemeClr val="accent1"/>
                </a:solidFill>
              </a:rPr>
              <a:t>delight by hearty counsel</a:t>
            </a:r>
            <a:r>
              <a:rPr lang="en-US" sz="2200" i="1" dirty="0">
                <a:solidFill>
                  <a:schemeClr val="accent1"/>
                </a:solidFill>
              </a:rPr>
              <a:t>. </a:t>
            </a:r>
            <a:r>
              <a:rPr lang="en-US" sz="2200" dirty="0"/>
              <a:t>(</a:t>
            </a:r>
            <a:r>
              <a:rPr lang="en-US" sz="2200" b="1" dirty="0">
                <a:solidFill>
                  <a:schemeClr val="accent1"/>
                </a:solidFill>
              </a:rPr>
              <a:t>27:9</a:t>
            </a:r>
            <a:r>
              <a:rPr lang="en-US" sz="2200" dirty="0"/>
              <a:t>)</a:t>
            </a:r>
          </a:p>
          <a:p>
            <a:pPr marL="0" indent="0">
              <a:spcBef>
                <a:spcPts val="0"/>
              </a:spcBef>
              <a:buNone/>
            </a:pPr>
            <a:r>
              <a:rPr lang="en-US" sz="2200" i="1" dirty="0">
                <a:solidFill>
                  <a:schemeClr val="accent1"/>
                </a:solidFill>
              </a:rPr>
              <a:t>As </a:t>
            </a:r>
            <a:r>
              <a:rPr lang="en-US" sz="2200" b="1" i="1" dirty="0">
                <a:solidFill>
                  <a:schemeClr val="accent1"/>
                </a:solidFill>
              </a:rPr>
              <a:t>iron </a:t>
            </a:r>
            <a:r>
              <a:rPr lang="en-US" sz="2200" b="1" i="1" u="sng" dirty="0">
                <a:solidFill>
                  <a:schemeClr val="accent1"/>
                </a:solidFill>
              </a:rPr>
              <a:t>sharpens</a:t>
            </a:r>
            <a:r>
              <a:rPr lang="en-US" sz="2200" b="1" i="1" dirty="0">
                <a:solidFill>
                  <a:schemeClr val="accent1"/>
                </a:solidFill>
              </a:rPr>
              <a:t> iron</a:t>
            </a:r>
            <a:r>
              <a:rPr lang="en-US" sz="2200" i="1" dirty="0">
                <a:solidFill>
                  <a:schemeClr val="accent1"/>
                </a:solidFill>
              </a:rPr>
              <a:t>, </a:t>
            </a:r>
            <a:r>
              <a:rPr lang="en-US" sz="2200" b="1" i="1" dirty="0">
                <a:solidFill>
                  <a:schemeClr val="accent1"/>
                </a:solidFill>
              </a:rPr>
              <a:t>So a man </a:t>
            </a:r>
            <a:r>
              <a:rPr lang="en-US" sz="2200" b="1" i="1" u="sng" dirty="0">
                <a:solidFill>
                  <a:schemeClr val="accent1"/>
                </a:solidFill>
              </a:rPr>
              <a:t>sharpens</a:t>
            </a:r>
            <a:r>
              <a:rPr lang="en-US" sz="2200" b="1" i="1" dirty="0">
                <a:solidFill>
                  <a:schemeClr val="accent1"/>
                </a:solidFill>
              </a:rPr>
              <a:t> the countenance of </a:t>
            </a:r>
            <a:r>
              <a:rPr lang="en-US" sz="2200" b="1" i="1" u="sng" dirty="0">
                <a:solidFill>
                  <a:schemeClr val="accent1"/>
                </a:solidFill>
              </a:rPr>
              <a:t>his friend</a:t>
            </a:r>
            <a:r>
              <a:rPr lang="en-US" sz="2200" i="1" dirty="0">
                <a:solidFill>
                  <a:schemeClr val="accent1"/>
                </a:solidFill>
              </a:rPr>
              <a:t>. </a:t>
            </a:r>
            <a:r>
              <a:rPr lang="en-US" sz="2200" dirty="0"/>
              <a:t>(</a:t>
            </a:r>
            <a:r>
              <a:rPr lang="en-US" sz="2200" b="1" dirty="0">
                <a:solidFill>
                  <a:schemeClr val="accent1"/>
                </a:solidFill>
              </a:rPr>
              <a:t>27:17</a:t>
            </a:r>
            <a:r>
              <a:rPr lang="en-US" sz="2200" dirty="0"/>
              <a:t>)</a:t>
            </a:r>
          </a:p>
          <a:p>
            <a:pPr>
              <a:spcBef>
                <a:spcPts val="0"/>
              </a:spcBef>
            </a:pPr>
            <a:r>
              <a:rPr lang="en-US" altLang="en-US" sz="2200" dirty="0">
                <a:solidFill>
                  <a:schemeClr val="tx1">
                    <a:lumMod val="75000"/>
                    <a:lumOff val="25000"/>
                  </a:schemeClr>
                </a:solidFill>
              </a:rPr>
              <a:t>Friends can encourage, advise, and help each other tremendously.</a:t>
            </a:r>
          </a:p>
          <a:p>
            <a:pPr>
              <a:spcBef>
                <a:spcPts val="0"/>
              </a:spcBef>
            </a:pPr>
            <a:r>
              <a:rPr lang="en-US" altLang="en-US" sz="2200" dirty="0">
                <a:solidFill>
                  <a:schemeClr val="tx1">
                    <a:lumMod val="75000"/>
                    <a:lumOff val="25000"/>
                  </a:schemeClr>
                </a:solidFill>
              </a:rPr>
              <a:t>How important is it then to choose friends who encourage, advise </a:t>
            </a:r>
            <a:r>
              <a:rPr lang="en-US" altLang="en-US" sz="2200" b="1" i="1" dirty="0">
                <a:solidFill>
                  <a:schemeClr val="tx1">
                    <a:lumMod val="75000"/>
                    <a:lumOff val="25000"/>
                  </a:schemeClr>
                </a:solidFill>
              </a:rPr>
              <a:t>rightly</a:t>
            </a:r>
            <a:r>
              <a:rPr lang="en-US" altLang="en-US" sz="2200" dirty="0">
                <a:solidFill>
                  <a:schemeClr val="tx1">
                    <a:lumMod val="75000"/>
                    <a:lumOff val="25000"/>
                  </a:schemeClr>
                </a:solidFill>
              </a:rPr>
              <a:t>?</a:t>
            </a:r>
          </a:p>
          <a:p>
            <a:pPr marL="0" indent="0">
              <a:spcBef>
                <a:spcPts val="0"/>
              </a:spcBef>
              <a:buNone/>
            </a:pPr>
            <a:r>
              <a:rPr lang="en-US" sz="2200" i="1" dirty="0">
                <a:solidFill>
                  <a:schemeClr val="accent1"/>
                </a:solidFill>
              </a:rPr>
              <a:t>The righteous should </a:t>
            </a:r>
            <a:r>
              <a:rPr lang="en-US" sz="2200" b="1" i="1" u="sng" dirty="0">
                <a:solidFill>
                  <a:schemeClr val="accent1"/>
                </a:solidFill>
              </a:rPr>
              <a:t>choose</a:t>
            </a:r>
            <a:r>
              <a:rPr lang="en-US" sz="2200" b="1" i="1" dirty="0">
                <a:solidFill>
                  <a:schemeClr val="accent1"/>
                </a:solidFill>
              </a:rPr>
              <a:t> his friends </a:t>
            </a:r>
            <a:r>
              <a:rPr lang="en-US" sz="2200" b="1" i="1" u="sng" dirty="0">
                <a:solidFill>
                  <a:schemeClr val="accent1"/>
                </a:solidFill>
              </a:rPr>
              <a:t>carefully</a:t>
            </a:r>
            <a:r>
              <a:rPr lang="en-US" sz="2200" i="1" dirty="0">
                <a:solidFill>
                  <a:schemeClr val="accent1"/>
                </a:solidFill>
              </a:rPr>
              <a:t>, For the </a:t>
            </a:r>
            <a:r>
              <a:rPr lang="en-US" sz="2200" b="1" i="1" dirty="0">
                <a:solidFill>
                  <a:schemeClr val="accent1"/>
                </a:solidFill>
              </a:rPr>
              <a:t>way of the wicked </a:t>
            </a:r>
            <a:r>
              <a:rPr lang="en-US" sz="2200" b="1" i="1" u="sng" dirty="0">
                <a:solidFill>
                  <a:schemeClr val="accent1"/>
                </a:solidFill>
              </a:rPr>
              <a:t>leads them astray</a:t>
            </a:r>
            <a:r>
              <a:rPr lang="en-US" sz="2200" i="1" dirty="0">
                <a:solidFill>
                  <a:schemeClr val="accent1"/>
                </a:solidFill>
              </a:rPr>
              <a:t>. </a:t>
            </a:r>
            <a:r>
              <a:rPr lang="en-US" sz="2200" dirty="0"/>
              <a:t>(</a:t>
            </a:r>
            <a:r>
              <a:rPr lang="en-US" sz="2200" b="1" dirty="0">
                <a:solidFill>
                  <a:schemeClr val="accent1"/>
                </a:solidFill>
              </a:rPr>
              <a:t>12:26</a:t>
            </a:r>
            <a:r>
              <a:rPr lang="en-US" sz="2200" dirty="0"/>
              <a:t>)</a:t>
            </a:r>
          </a:p>
          <a:p>
            <a:pPr>
              <a:spcBef>
                <a:spcPts val="0"/>
              </a:spcBef>
            </a:pPr>
            <a:r>
              <a:rPr lang="en-US" altLang="en-US" sz="2200" dirty="0">
                <a:solidFill>
                  <a:schemeClr val="tx1">
                    <a:lumMod val="75000"/>
                    <a:lumOff val="25000"/>
                  </a:schemeClr>
                </a:solidFill>
              </a:rPr>
              <a:t>Ex: apostasy and destruction (</a:t>
            </a:r>
            <a:r>
              <a:rPr lang="en-US" altLang="en-US" sz="2200" b="1" dirty="0">
                <a:solidFill>
                  <a:schemeClr val="accent1"/>
                </a:solidFill>
              </a:rPr>
              <a:t>1 Kings 12:6-16; 2 Sam. 13:3; 1 Cor. 15:33</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Where are your friends leading you?  …. Time to get some new friends?</a:t>
            </a:r>
            <a:endParaRPr lang="en-US" sz="2200" dirty="0"/>
          </a:p>
        </p:txBody>
      </p:sp>
    </p:spTree>
    <p:extLst>
      <p:ext uri="{BB962C8B-B14F-4D97-AF65-F5344CB8AC3E}">
        <p14:creationId xmlns:p14="http://schemas.microsoft.com/office/powerpoint/2010/main" val="3266923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fade">
                                      <p:cBhvr>
                                        <p:cTn id="42"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 Man who Desires Friends?</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2"/>
            </a:pPr>
            <a:r>
              <a:rPr lang="en-US" sz="2200" dirty="0"/>
              <a:t>If a person desires friends, then how must he himself behave (</a:t>
            </a:r>
            <a:r>
              <a:rPr lang="en-US" sz="2200" b="1" dirty="0">
                <a:solidFill>
                  <a:schemeClr val="accent1"/>
                </a:solidFill>
              </a:rPr>
              <a:t>18:24</a:t>
            </a:r>
            <a:r>
              <a:rPr lang="en-US" sz="2200" dirty="0"/>
              <a:t>, </a:t>
            </a:r>
            <a:r>
              <a:rPr lang="en-US" sz="2200" i="1" dirty="0"/>
              <a:t>NKJV</a:t>
            </a:r>
            <a:r>
              <a:rPr lang="en-US" sz="2200" dirty="0"/>
              <a:t>)?  How can a person go too far in this behavior (</a:t>
            </a:r>
            <a:r>
              <a:rPr lang="en-US" sz="2200" b="1" dirty="0">
                <a:solidFill>
                  <a:schemeClr val="accent1"/>
                </a:solidFill>
              </a:rPr>
              <a:t>18:24</a:t>
            </a:r>
            <a:r>
              <a:rPr lang="en-US" sz="2200" dirty="0"/>
              <a:t>, </a:t>
            </a:r>
            <a:r>
              <a:rPr lang="en-US" sz="2200" i="1" dirty="0"/>
              <a:t>NASB</a:t>
            </a:r>
            <a:r>
              <a:rPr lang="en-US" sz="2200" dirty="0"/>
              <a:t>)?</a:t>
            </a:r>
          </a:p>
          <a:p>
            <a:pPr marL="0" lvl="0" indent="0">
              <a:spcBef>
                <a:spcPts val="300"/>
              </a:spcBef>
              <a:buNone/>
            </a:pPr>
            <a:r>
              <a:rPr lang="en-US" sz="2200" i="1" dirty="0">
                <a:solidFill>
                  <a:schemeClr val="accent1"/>
                </a:solidFill>
              </a:rPr>
              <a:t>A man </a:t>
            </a:r>
            <a:r>
              <a:rPr lang="en-US" sz="2200" b="1" i="1" dirty="0">
                <a:solidFill>
                  <a:schemeClr val="accent1"/>
                </a:solidFill>
              </a:rPr>
              <a:t>who has friends </a:t>
            </a:r>
            <a:r>
              <a:rPr lang="en-US" sz="2200" b="1" i="1" u="sng" dirty="0">
                <a:solidFill>
                  <a:schemeClr val="accent1"/>
                </a:solidFill>
              </a:rPr>
              <a:t>must himself be friendly</a:t>
            </a:r>
            <a:r>
              <a:rPr lang="en-US" sz="2200" i="1" dirty="0">
                <a:solidFill>
                  <a:schemeClr val="accent1"/>
                </a:solidFill>
              </a:rPr>
              <a:t>, But there is </a:t>
            </a:r>
            <a:r>
              <a:rPr lang="en-US" sz="2200" b="1" i="1" dirty="0">
                <a:solidFill>
                  <a:schemeClr val="accent1"/>
                </a:solidFill>
              </a:rPr>
              <a:t>a friend who </a:t>
            </a:r>
            <a:r>
              <a:rPr lang="en-US" sz="2200" b="1" i="1" u="sng" dirty="0">
                <a:solidFill>
                  <a:schemeClr val="accent1"/>
                </a:solidFill>
              </a:rPr>
              <a:t>sticks closer than a brother</a:t>
            </a:r>
            <a:r>
              <a:rPr lang="en-US" sz="2200" i="1" dirty="0">
                <a:solidFill>
                  <a:schemeClr val="accent1"/>
                </a:solidFill>
              </a:rPr>
              <a:t>. </a:t>
            </a:r>
            <a:r>
              <a:rPr lang="en-US" sz="2200" dirty="0"/>
              <a:t>(</a:t>
            </a:r>
            <a:r>
              <a:rPr lang="en-US" sz="2200" b="1" dirty="0">
                <a:solidFill>
                  <a:schemeClr val="accent1"/>
                </a:solidFill>
              </a:rPr>
              <a:t>18:24</a:t>
            </a:r>
            <a:r>
              <a:rPr lang="en-US" sz="2200" dirty="0"/>
              <a:t>, </a:t>
            </a:r>
            <a:r>
              <a:rPr lang="en-US" sz="2200" i="1" dirty="0"/>
              <a:t>NKJV</a:t>
            </a:r>
            <a:r>
              <a:rPr lang="en-US" sz="2200" dirty="0"/>
              <a:t>)</a:t>
            </a:r>
          </a:p>
          <a:p>
            <a:pPr>
              <a:spcBef>
                <a:spcPts val="300"/>
              </a:spcBef>
            </a:pPr>
            <a:r>
              <a:rPr lang="en-US" altLang="en-US" sz="2200" dirty="0">
                <a:solidFill>
                  <a:schemeClr val="tx1">
                    <a:lumMod val="75000"/>
                    <a:lumOff val="25000"/>
                  </a:schemeClr>
                </a:solidFill>
              </a:rPr>
              <a:t>Truly, if someone wants friends, they must be friendly </a:t>
            </a:r>
            <a:r>
              <a:rPr lang="en-US" altLang="en-US" sz="2200" b="1" i="1" dirty="0">
                <a:solidFill>
                  <a:schemeClr val="tx1">
                    <a:lumMod val="75000"/>
                    <a:lumOff val="25000"/>
                  </a:schemeClr>
                </a:solidFill>
              </a:rPr>
              <a:t>themselves</a:t>
            </a:r>
            <a:r>
              <a:rPr lang="en-US" altLang="en-US" sz="2200" dirty="0">
                <a:solidFill>
                  <a:schemeClr val="tx1">
                    <a:lumMod val="75000"/>
                    <a:lumOff val="25000"/>
                  </a:schemeClr>
                </a:solidFill>
              </a:rPr>
              <a:t> – introduce themselves, start conversations – generally </a:t>
            </a:r>
            <a:r>
              <a:rPr lang="en-US" altLang="en-US" sz="2200" b="1" i="1" dirty="0">
                <a:solidFill>
                  <a:schemeClr val="tx1">
                    <a:lumMod val="75000"/>
                    <a:lumOff val="25000"/>
                  </a:schemeClr>
                </a:solidFill>
              </a:rPr>
              <a:t>initiate</a:t>
            </a:r>
            <a:r>
              <a:rPr lang="en-US" altLang="en-US" sz="2200" dirty="0">
                <a:solidFill>
                  <a:schemeClr val="tx1">
                    <a:lumMod val="75000"/>
                    <a:lumOff val="25000"/>
                  </a:schemeClr>
                </a:solidFill>
              </a:rPr>
              <a:t> friendship.</a:t>
            </a:r>
          </a:p>
          <a:p>
            <a:pPr>
              <a:spcBef>
                <a:spcPts val="300"/>
              </a:spcBef>
            </a:pPr>
            <a:r>
              <a:rPr lang="en-US" sz="2200" dirty="0">
                <a:solidFill>
                  <a:schemeClr val="tx1">
                    <a:lumMod val="75000"/>
                    <a:lumOff val="25000"/>
                  </a:schemeClr>
                </a:solidFill>
              </a:rPr>
              <a:t>Represents </a:t>
            </a:r>
            <a:r>
              <a:rPr lang="en-US" sz="2200" i="1" dirty="0">
                <a:solidFill>
                  <a:schemeClr val="accent1"/>
                </a:solidFill>
              </a:rPr>
              <a:t>“brotherly love”</a:t>
            </a:r>
            <a:r>
              <a:rPr lang="en-US" sz="2200" dirty="0">
                <a:solidFill>
                  <a:schemeClr val="tx1">
                    <a:lumMod val="75000"/>
                    <a:lumOff val="25000"/>
                  </a:schemeClr>
                </a:solidFill>
              </a:rPr>
              <a:t>, an essential component of Christian individuals and a godly, unified church (</a:t>
            </a:r>
            <a:r>
              <a:rPr lang="en-US" sz="2200" b="1" dirty="0">
                <a:solidFill>
                  <a:schemeClr val="accent1"/>
                </a:solidFill>
              </a:rPr>
              <a:t>Romans 12:10; 1 Thessalonians 4:9-10; Hebrews 13:1-2; 1 Peter 2:17; 3:8; 2 Peter 1:7; 1 John 3:10-17; 4:20-21</a:t>
            </a:r>
            <a:r>
              <a:rPr lang="en-US" sz="2200" dirty="0">
                <a:solidFill>
                  <a:schemeClr val="tx1">
                    <a:lumMod val="75000"/>
                    <a:lumOff val="25000"/>
                  </a:schemeClr>
                </a:solidFill>
              </a:rPr>
              <a:t>).</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327337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 Man who Desires Friends?</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2"/>
            </a:pPr>
            <a:r>
              <a:rPr lang="en-US" sz="2200" dirty="0"/>
              <a:t>If a person desires friends, then how must he himself behave (</a:t>
            </a:r>
            <a:r>
              <a:rPr lang="en-US" sz="2200" b="1" dirty="0">
                <a:solidFill>
                  <a:schemeClr val="accent1"/>
                </a:solidFill>
              </a:rPr>
              <a:t>18:24</a:t>
            </a:r>
            <a:r>
              <a:rPr lang="en-US" sz="2200" dirty="0"/>
              <a:t>, </a:t>
            </a:r>
            <a:r>
              <a:rPr lang="en-US" sz="2200" i="1" dirty="0"/>
              <a:t>NKJV</a:t>
            </a:r>
            <a:r>
              <a:rPr lang="en-US" sz="2200" dirty="0"/>
              <a:t>)?  How can a person go too far in this behavior (</a:t>
            </a:r>
            <a:r>
              <a:rPr lang="en-US" sz="2200" b="1" dirty="0">
                <a:solidFill>
                  <a:schemeClr val="accent1"/>
                </a:solidFill>
              </a:rPr>
              <a:t>18:24</a:t>
            </a:r>
            <a:r>
              <a:rPr lang="en-US" sz="2200" dirty="0"/>
              <a:t>, </a:t>
            </a:r>
            <a:r>
              <a:rPr lang="en-US" sz="2200" i="1" dirty="0"/>
              <a:t>NASB</a:t>
            </a:r>
            <a:r>
              <a:rPr lang="en-US" sz="2200" dirty="0"/>
              <a:t>)?</a:t>
            </a:r>
          </a:p>
          <a:p>
            <a:pPr marL="0" lvl="0" indent="0">
              <a:spcBef>
                <a:spcPts val="300"/>
              </a:spcBef>
              <a:buNone/>
            </a:pPr>
            <a:r>
              <a:rPr lang="en-US" sz="2200" i="1" dirty="0">
                <a:solidFill>
                  <a:schemeClr val="accent1"/>
                </a:solidFill>
              </a:rPr>
              <a:t>A man </a:t>
            </a:r>
            <a:r>
              <a:rPr lang="en-US" sz="2200" b="1" i="1" dirty="0">
                <a:solidFill>
                  <a:schemeClr val="accent1"/>
                </a:solidFill>
              </a:rPr>
              <a:t>of many friends </a:t>
            </a:r>
            <a:r>
              <a:rPr lang="en-US" sz="2200" b="1" i="1" u="sng" dirty="0">
                <a:solidFill>
                  <a:schemeClr val="accent1"/>
                </a:solidFill>
              </a:rPr>
              <a:t>comes to ruin</a:t>
            </a:r>
            <a:r>
              <a:rPr lang="en-US" sz="2200" i="1" dirty="0">
                <a:solidFill>
                  <a:schemeClr val="accent1"/>
                </a:solidFill>
              </a:rPr>
              <a:t>, But there is </a:t>
            </a:r>
            <a:r>
              <a:rPr lang="en-US" sz="2200" b="1" i="1" dirty="0">
                <a:solidFill>
                  <a:schemeClr val="accent1"/>
                </a:solidFill>
              </a:rPr>
              <a:t>a friend who </a:t>
            </a:r>
            <a:r>
              <a:rPr lang="en-US" sz="2200" b="1" i="1" u="sng" dirty="0">
                <a:solidFill>
                  <a:schemeClr val="accent1"/>
                </a:solidFill>
              </a:rPr>
              <a:t>sticks closer than a brother</a:t>
            </a:r>
            <a:r>
              <a:rPr lang="en-US" sz="2200" i="1" dirty="0">
                <a:solidFill>
                  <a:schemeClr val="accent1"/>
                </a:solidFill>
              </a:rPr>
              <a:t>. </a:t>
            </a:r>
            <a:r>
              <a:rPr lang="en-US" sz="2200" dirty="0"/>
              <a:t>(</a:t>
            </a:r>
            <a:r>
              <a:rPr lang="en-US" sz="2200" b="1" dirty="0">
                <a:solidFill>
                  <a:schemeClr val="accent1"/>
                </a:solidFill>
              </a:rPr>
              <a:t>18:24</a:t>
            </a:r>
            <a:r>
              <a:rPr lang="en-US" sz="2200" dirty="0"/>
              <a:t>, </a:t>
            </a:r>
            <a:r>
              <a:rPr lang="en-US" sz="2200" i="1" dirty="0"/>
              <a:t>NASB</a:t>
            </a:r>
            <a:r>
              <a:rPr lang="en-US" sz="2200" dirty="0"/>
              <a:t>)</a:t>
            </a:r>
          </a:p>
          <a:p>
            <a:pPr>
              <a:spcBef>
                <a:spcPts val="300"/>
              </a:spcBef>
            </a:pPr>
            <a:r>
              <a:rPr lang="en-US" altLang="en-US" sz="2200" dirty="0">
                <a:solidFill>
                  <a:schemeClr val="tx1">
                    <a:lumMod val="75000"/>
                    <a:lumOff val="25000"/>
                  </a:schemeClr>
                </a:solidFill>
              </a:rPr>
              <a:t>Equally true, people who have </a:t>
            </a:r>
            <a:r>
              <a:rPr lang="en-US" altLang="en-US" sz="2200" b="1" i="1" dirty="0">
                <a:solidFill>
                  <a:schemeClr val="tx1">
                    <a:lumMod val="75000"/>
                    <a:lumOff val="25000"/>
                  </a:schemeClr>
                </a:solidFill>
              </a:rPr>
              <a:t>too many </a:t>
            </a:r>
            <a:r>
              <a:rPr lang="en-US" altLang="en-US" sz="2200" dirty="0">
                <a:solidFill>
                  <a:schemeClr val="tx1">
                    <a:lumMod val="75000"/>
                    <a:lumOff val="25000"/>
                  </a:schemeClr>
                </a:solidFill>
              </a:rPr>
              <a:t>friends may be destroyed by them – either by being spread too thin, trying to maintain too many relationships, not having enough to maintain them all – or more likely, by being too concerned with the approval and praises of men over God (</a:t>
            </a:r>
            <a:r>
              <a:rPr lang="en-US" altLang="en-US" sz="2200" b="1" dirty="0">
                <a:solidFill>
                  <a:schemeClr val="accent1"/>
                </a:solidFill>
              </a:rPr>
              <a:t>John 12:42-43</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Either way, there can be some good friends we choose who are more loyal, helpful than our given brothers and family.</a:t>
            </a:r>
          </a:p>
          <a:p>
            <a:pPr>
              <a:spcBef>
                <a:spcPts val="300"/>
              </a:spcBef>
            </a:pPr>
            <a:r>
              <a:rPr lang="en-US" altLang="en-US" sz="2200" dirty="0">
                <a:solidFill>
                  <a:schemeClr val="tx1">
                    <a:lumMod val="75000"/>
                    <a:lumOff val="25000"/>
                  </a:schemeClr>
                </a:solidFill>
              </a:rPr>
              <a:t>Appreciate them.  Love them.  And, thank God for them.  </a:t>
            </a:r>
            <a:r>
              <a:rPr lang="en-US" altLang="en-US" sz="2200" dirty="0">
                <a:solidFill>
                  <a:schemeClr val="tx1">
                    <a:lumMod val="75000"/>
                    <a:lumOff val="25000"/>
                  </a:schemeClr>
                </a:solidFill>
                <a:sym typeface="Wingdings" panose="05000000000000000000" pitchFamily="2" charset="2"/>
              </a:rPr>
              <a:t></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3473978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Value of a Good Name</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3"/>
            </a:pPr>
            <a:r>
              <a:rPr lang="en-US" sz="2200" dirty="0"/>
              <a:t>How is </a:t>
            </a:r>
            <a:r>
              <a:rPr lang="en-US" sz="2200" i="1" dirty="0">
                <a:solidFill>
                  <a:schemeClr val="accent1"/>
                </a:solidFill>
              </a:rPr>
              <a:t>“a good name”</a:t>
            </a:r>
            <a:r>
              <a:rPr lang="en-US" sz="2200" dirty="0"/>
              <a:t> and </a:t>
            </a:r>
            <a:r>
              <a:rPr lang="en-US" sz="2200" i="1" dirty="0">
                <a:solidFill>
                  <a:schemeClr val="accent1"/>
                </a:solidFill>
              </a:rPr>
              <a:t>“loving favor”</a:t>
            </a:r>
            <a:r>
              <a:rPr lang="en-US" sz="2200" dirty="0"/>
              <a:t> preferable to riches, silver, and gold (</a:t>
            </a:r>
            <a:r>
              <a:rPr lang="en-US" sz="2200" b="1" dirty="0">
                <a:solidFill>
                  <a:schemeClr val="accent1"/>
                </a:solidFill>
              </a:rPr>
              <a:t>22:1; 27:21; 10:7</a:t>
            </a:r>
            <a:r>
              <a:rPr lang="en-US" sz="2200" dirty="0"/>
              <a:t>)?  How might this be overvalued, taken too far?</a:t>
            </a:r>
          </a:p>
          <a:p>
            <a:pPr marL="0" lvl="0" indent="0">
              <a:spcBef>
                <a:spcPts val="0"/>
              </a:spcBef>
              <a:buNone/>
            </a:pPr>
            <a:r>
              <a:rPr lang="en-US" sz="2200" i="1" dirty="0">
                <a:solidFill>
                  <a:schemeClr val="accent1"/>
                </a:solidFill>
              </a:rPr>
              <a:t>A </a:t>
            </a:r>
            <a:r>
              <a:rPr lang="en-US" sz="2200" b="1" i="1" dirty="0">
                <a:solidFill>
                  <a:schemeClr val="accent1"/>
                </a:solidFill>
              </a:rPr>
              <a:t>good name is to be </a:t>
            </a:r>
            <a:r>
              <a:rPr lang="en-US" sz="2200" b="1" i="1" u="sng" dirty="0">
                <a:solidFill>
                  <a:schemeClr val="accent1"/>
                </a:solidFill>
              </a:rPr>
              <a:t>chosen rather than</a:t>
            </a:r>
            <a:r>
              <a:rPr lang="en-US" sz="2200" b="1" i="1" dirty="0">
                <a:solidFill>
                  <a:schemeClr val="accent1"/>
                </a:solidFill>
              </a:rPr>
              <a:t> great riches</a:t>
            </a:r>
            <a:r>
              <a:rPr lang="en-US" sz="2200" i="1" dirty="0">
                <a:solidFill>
                  <a:schemeClr val="accent1"/>
                </a:solidFill>
              </a:rPr>
              <a:t>, </a:t>
            </a:r>
            <a:r>
              <a:rPr lang="en-US" sz="2200" b="1" i="1" dirty="0">
                <a:solidFill>
                  <a:schemeClr val="accent1"/>
                </a:solidFill>
              </a:rPr>
              <a:t>Loving favor </a:t>
            </a:r>
            <a:r>
              <a:rPr lang="en-US" sz="2200" b="1" i="1" u="sng" dirty="0">
                <a:solidFill>
                  <a:schemeClr val="accent1"/>
                </a:solidFill>
              </a:rPr>
              <a:t>rather</a:t>
            </a:r>
            <a:r>
              <a:rPr lang="en-US" sz="2200" b="1" i="1" dirty="0">
                <a:solidFill>
                  <a:schemeClr val="accent1"/>
                </a:solidFill>
              </a:rPr>
              <a:t> </a:t>
            </a:r>
            <a:r>
              <a:rPr lang="en-US" sz="2200" i="1" dirty="0">
                <a:solidFill>
                  <a:schemeClr val="accent1"/>
                </a:solidFill>
              </a:rPr>
              <a:t>than silver and gold. </a:t>
            </a:r>
            <a:r>
              <a:rPr lang="en-US" sz="2200" dirty="0"/>
              <a:t>(</a:t>
            </a:r>
            <a:r>
              <a:rPr lang="en-US" sz="2200" b="1" dirty="0">
                <a:solidFill>
                  <a:schemeClr val="accent1"/>
                </a:solidFill>
              </a:rPr>
              <a:t>22:1</a:t>
            </a:r>
            <a:r>
              <a:rPr lang="en-US" sz="2200" dirty="0"/>
              <a:t>)</a:t>
            </a:r>
          </a:p>
          <a:p>
            <a:pPr marL="0" lvl="0" indent="0">
              <a:spcBef>
                <a:spcPts val="0"/>
              </a:spcBef>
              <a:buNone/>
            </a:pPr>
            <a:r>
              <a:rPr lang="en-US" sz="2200" i="1" dirty="0">
                <a:solidFill>
                  <a:schemeClr val="accent1"/>
                </a:solidFill>
              </a:rPr>
              <a:t>The memory of the righteous is blessed, But the </a:t>
            </a:r>
            <a:r>
              <a:rPr lang="en-US" sz="2200" b="1" i="1" dirty="0">
                <a:solidFill>
                  <a:schemeClr val="accent1"/>
                </a:solidFill>
              </a:rPr>
              <a:t>name of the wicked will rot</a:t>
            </a:r>
            <a:r>
              <a:rPr lang="en-US" sz="2200" i="1" dirty="0">
                <a:solidFill>
                  <a:schemeClr val="accent1"/>
                </a:solidFill>
              </a:rPr>
              <a:t>.</a:t>
            </a:r>
            <a:r>
              <a:rPr lang="en-US" sz="2200" dirty="0"/>
              <a:t> (</a:t>
            </a:r>
            <a:r>
              <a:rPr lang="en-US" sz="2200" b="1" dirty="0">
                <a:solidFill>
                  <a:schemeClr val="accent1"/>
                </a:solidFill>
              </a:rPr>
              <a:t>10:7</a:t>
            </a:r>
            <a:r>
              <a:rPr lang="en-US" sz="2200" dirty="0"/>
              <a:t>)</a:t>
            </a:r>
          </a:p>
          <a:p>
            <a:pPr>
              <a:spcBef>
                <a:spcPts val="0"/>
              </a:spcBef>
            </a:pPr>
            <a:r>
              <a:rPr lang="en-US" altLang="en-US" sz="2200" dirty="0">
                <a:solidFill>
                  <a:schemeClr val="tx1">
                    <a:lumMod val="75000"/>
                    <a:lumOff val="25000"/>
                  </a:schemeClr>
                </a:solidFill>
              </a:rPr>
              <a:t>A good reputation can be repeatedly </a:t>
            </a:r>
            <a:r>
              <a:rPr lang="en-US" altLang="en-US" sz="2200" i="1" dirty="0">
                <a:solidFill>
                  <a:schemeClr val="tx1">
                    <a:lumMod val="75000"/>
                    <a:lumOff val="25000"/>
                  </a:schemeClr>
                </a:solidFill>
              </a:rPr>
              <a:t>“cashed in”</a:t>
            </a:r>
            <a:r>
              <a:rPr lang="en-US" altLang="en-US" sz="2200" dirty="0">
                <a:solidFill>
                  <a:schemeClr val="tx1">
                    <a:lumMod val="75000"/>
                    <a:lumOff val="25000"/>
                  </a:schemeClr>
                </a:solidFill>
              </a:rPr>
              <a:t>, but riches spent only once.</a:t>
            </a:r>
          </a:p>
          <a:p>
            <a:pPr>
              <a:spcBef>
                <a:spcPts val="0"/>
              </a:spcBef>
            </a:pPr>
            <a:r>
              <a:rPr lang="en-US" sz="2200" dirty="0"/>
              <a:t>A good reputation is more endurable than riches, brings more peace, more satisfaction than riches, and is a better indicator of who we really are.</a:t>
            </a:r>
          </a:p>
          <a:p>
            <a:pPr marL="0" lvl="0" indent="0">
              <a:spcBef>
                <a:spcPts val="0"/>
              </a:spcBef>
              <a:buNone/>
            </a:pPr>
            <a:r>
              <a:rPr lang="en-US" sz="2200" i="1" dirty="0">
                <a:solidFill>
                  <a:schemeClr val="accent1"/>
                </a:solidFill>
              </a:rPr>
              <a:t>The </a:t>
            </a:r>
            <a:r>
              <a:rPr lang="en-US" sz="2200" b="1" i="1" dirty="0">
                <a:solidFill>
                  <a:schemeClr val="accent1"/>
                </a:solidFill>
              </a:rPr>
              <a:t>refining pot </a:t>
            </a:r>
            <a:r>
              <a:rPr lang="en-US" sz="2200" i="1" dirty="0">
                <a:solidFill>
                  <a:schemeClr val="accent1"/>
                </a:solidFill>
              </a:rPr>
              <a:t>is for silver and the furnace for gold, And </a:t>
            </a:r>
            <a:r>
              <a:rPr lang="en-US" sz="2200" b="1" i="1" dirty="0">
                <a:solidFill>
                  <a:schemeClr val="accent1"/>
                </a:solidFill>
              </a:rPr>
              <a:t>a man is valued by what others say of him</a:t>
            </a:r>
            <a:r>
              <a:rPr lang="en-US" sz="2200" i="1" dirty="0">
                <a:solidFill>
                  <a:schemeClr val="accent1"/>
                </a:solidFill>
              </a:rPr>
              <a:t>. </a:t>
            </a:r>
            <a:r>
              <a:rPr lang="en-US" sz="2200" dirty="0"/>
              <a:t>(</a:t>
            </a:r>
            <a:r>
              <a:rPr lang="en-US" sz="2200" b="1" dirty="0">
                <a:solidFill>
                  <a:schemeClr val="accent1"/>
                </a:solidFill>
              </a:rPr>
              <a:t>27:21</a:t>
            </a:r>
            <a:r>
              <a:rPr lang="en-US" sz="2200" dirty="0"/>
              <a:t>)</a:t>
            </a:r>
          </a:p>
          <a:p>
            <a:pPr>
              <a:spcBef>
                <a:spcPts val="0"/>
              </a:spcBef>
            </a:pPr>
            <a:r>
              <a:rPr lang="en-US" altLang="en-US" sz="2200" dirty="0">
                <a:solidFill>
                  <a:schemeClr val="tx1">
                    <a:lumMod val="75000"/>
                    <a:lumOff val="25000"/>
                  </a:schemeClr>
                </a:solidFill>
              </a:rPr>
              <a:t>How we endure the trials of life is recognized by all, establishing value.</a:t>
            </a:r>
          </a:p>
        </p:txBody>
      </p:sp>
    </p:spTree>
    <p:extLst>
      <p:ext uri="{BB962C8B-B14F-4D97-AF65-F5344CB8AC3E}">
        <p14:creationId xmlns:p14="http://schemas.microsoft.com/office/powerpoint/2010/main" val="695716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Magnetizing Wealth</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4"/>
            </a:pPr>
            <a:r>
              <a:rPr lang="en-US" sz="2200" dirty="0"/>
              <a:t>How does our wealth affect our friends (</a:t>
            </a:r>
            <a:r>
              <a:rPr lang="en-US" sz="2200" b="1" dirty="0">
                <a:solidFill>
                  <a:schemeClr val="accent1"/>
                </a:solidFill>
              </a:rPr>
              <a:t>19:4, 6-7</a:t>
            </a:r>
            <a:r>
              <a:rPr lang="en-US" sz="2200" dirty="0"/>
              <a:t>)?</a:t>
            </a:r>
          </a:p>
          <a:p>
            <a:pPr marL="0" indent="0">
              <a:spcBef>
                <a:spcPts val="0"/>
              </a:spcBef>
              <a:buNone/>
            </a:pPr>
            <a:r>
              <a:rPr lang="en-US" sz="2200" b="1" i="1" dirty="0">
                <a:solidFill>
                  <a:schemeClr val="accent1"/>
                </a:solidFill>
              </a:rPr>
              <a:t>Wealth </a:t>
            </a:r>
            <a:r>
              <a:rPr lang="en-US" sz="2200" b="1" i="1" u="sng" dirty="0">
                <a:solidFill>
                  <a:schemeClr val="accent1"/>
                </a:solidFill>
              </a:rPr>
              <a:t>makes many</a:t>
            </a:r>
            <a:r>
              <a:rPr lang="en-US" sz="2200" b="1" i="1" dirty="0">
                <a:solidFill>
                  <a:schemeClr val="accent1"/>
                </a:solidFill>
              </a:rPr>
              <a:t> friends</a:t>
            </a:r>
            <a:r>
              <a:rPr lang="en-US" sz="2200" i="1" dirty="0">
                <a:solidFill>
                  <a:schemeClr val="accent1"/>
                </a:solidFill>
              </a:rPr>
              <a:t>, But the </a:t>
            </a:r>
            <a:r>
              <a:rPr lang="en-US" sz="2200" b="1" i="1" dirty="0">
                <a:solidFill>
                  <a:schemeClr val="accent1"/>
                </a:solidFill>
              </a:rPr>
              <a:t>poor is </a:t>
            </a:r>
            <a:r>
              <a:rPr lang="en-US" sz="2200" b="1" i="1" u="sng" dirty="0">
                <a:solidFill>
                  <a:schemeClr val="accent1"/>
                </a:solidFill>
              </a:rPr>
              <a:t>separated</a:t>
            </a:r>
            <a:r>
              <a:rPr lang="en-US" sz="2200" b="1" i="1" dirty="0">
                <a:solidFill>
                  <a:schemeClr val="accent1"/>
                </a:solidFill>
              </a:rPr>
              <a:t> from his friend</a:t>
            </a:r>
            <a:r>
              <a:rPr lang="en-US" sz="2200" i="1" dirty="0">
                <a:solidFill>
                  <a:schemeClr val="accent1"/>
                </a:solidFill>
              </a:rPr>
              <a:t>. … Many </a:t>
            </a:r>
            <a:r>
              <a:rPr lang="en-US" sz="2200" b="1" i="1" dirty="0">
                <a:solidFill>
                  <a:schemeClr val="accent1"/>
                </a:solidFill>
              </a:rPr>
              <a:t>entreat the favor of the nobility</a:t>
            </a:r>
            <a:r>
              <a:rPr lang="en-US" sz="2200" i="1" dirty="0">
                <a:solidFill>
                  <a:schemeClr val="accent1"/>
                </a:solidFill>
              </a:rPr>
              <a:t>, And every man is a </a:t>
            </a:r>
            <a:r>
              <a:rPr lang="en-US" sz="2200" b="1" i="1" dirty="0">
                <a:solidFill>
                  <a:schemeClr val="accent1"/>
                </a:solidFill>
              </a:rPr>
              <a:t>friend to one who </a:t>
            </a:r>
            <a:r>
              <a:rPr lang="en-US" sz="2200" b="1" i="1" u="sng" dirty="0">
                <a:solidFill>
                  <a:schemeClr val="accent1"/>
                </a:solidFill>
              </a:rPr>
              <a:t>gives gifts</a:t>
            </a:r>
            <a:r>
              <a:rPr lang="en-US" sz="2200" i="1" dirty="0">
                <a:solidFill>
                  <a:schemeClr val="accent1"/>
                </a:solidFill>
              </a:rPr>
              <a:t>.  All the </a:t>
            </a:r>
            <a:r>
              <a:rPr lang="en-US" sz="2200" b="1" i="1" dirty="0">
                <a:solidFill>
                  <a:schemeClr val="accent1"/>
                </a:solidFill>
              </a:rPr>
              <a:t>brothers of the poor hate him</a:t>
            </a:r>
            <a:r>
              <a:rPr lang="en-US" sz="2200" i="1" dirty="0">
                <a:solidFill>
                  <a:schemeClr val="accent1"/>
                </a:solidFill>
              </a:rPr>
              <a:t>; </a:t>
            </a:r>
            <a:r>
              <a:rPr lang="en-US" sz="2200" b="1" i="1" dirty="0">
                <a:solidFill>
                  <a:schemeClr val="accent1"/>
                </a:solidFill>
              </a:rPr>
              <a:t>How much more do his friends go far from him</a:t>
            </a:r>
            <a:r>
              <a:rPr lang="en-US" sz="2200" i="1" dirty="0">
                <a:solidFill>
                  <a:schemeClr val="accent1"/>
                </a:solidFill>
              </a:rPr>
              <a:t>! He may </a:t>
            </a:r>
            <a:r>
              <a:rPr lang="en-US" sz="2200" b="1" i="1" dirty="0">
                <a:solidFill>
                  <a:schemeClr val="accent1"/>
                </a:solidFill>
              </a:rPr>
              <a:t>pursue them with words, </a:t>
            </a:r>
            <a:r>
              <a:rPr lang="en-US" sz="2200" b="1" i="1" u="sng" dirty="0">
                <a:solidFill>
                  <a:schemeClr val="accent1"/>
                </a:solidFill>
              </a:rPr>
              <a:t>yet they abandon him</a:t>
            </a:r>
            <a:r>
              <a:rPr lang="en-US" sz="2200" i="1" dirty="0">
                <a:solidFill>
                  <a:schemeClr val="accent1"/>
                </a:solidFill>
              </a:rPr>
              <a:t>. </a:t>
            </a:r>
            <a:r>
              <a:rPr lang="en-US" sz="2200" dirty="0"/>
              <a:t>(</a:t>
            </a:r>
            <a:r>
              <a:rPr lang="en-US" sz="2200" b="1" dirty="0">
                <a:solidFill>
                  <a:schemeClr val="accent1"/>
                </a:solidFill>
              </a:rPr>
              <a:t>19:4, 6-7</a:t>
            </a:r>
            <a:r>
              <a:rPr lang="en-US" sz="2200" dirty="0"/>
              <a:t>)</a:t>
            </a:r>
          </a:p>
          <a:p>
            <a:pPr>
              <a:spcBef>
                <a:spcPts val="0"/>
              </a:spcBef>
            </a:pPr>
            <a:r>
              <a:rPr lang="en-US" altLang="en-US" sz="2200" dirty="0">
                <a:solidFill>
                  <a:schemeClr val="tx1">
                    <a:lumMod val="75000"/>
                    <a:lumOff val="25000"/>
                  </a:schemeClr>
                </a:solidFill>
              </a:rPr>
              <a:t>Everyone needs help sometimes (</a:t>
            </a:r>
            <a:r>
              <a:rPr lang="en-US" altLang="en-US" sz="2200" b="1" dirty="0">
                <a:solidFill>
                  <a:schemeClr val="accent1"/>
                </a:solidFill>
              </a:rPr>
              <a:t>27:10</a:t>
            </a:r>
            <a:r>
              <a:rPr lang="en-US" altLang="en-US" sz="2200" dirty="0">
                <a:solidFill>
                  <a:schemeClr val="tx1">
                    <a:lumMod val="75000"/>
                    <a:lumOff val="25000"/>
                  </a:schemeClr>
                </a:solidFill>
              </a:rPr>
              <a:t>).  More later …  Be helpful!  </a:t>
            </a:r>
            <a:r>
              <a:rPr lang="en-US" altLang="en-US" sz="2200" dirty="0">
                <a:solidFill>
                  <a:schemeClr val="tx1">
                    <a:lumMod val="75000"/>
                    <a:lumOff val="25000"/>
                  </a:schemeClr>
                </a:solidFill>
                <a:sym typeface="Wingdings" panose="05000000000000000000" pitchFamily="2" charset="2"/>
              </a:rPr>
              <a:t></a:t>
            </a:r>
            <a:endParaRPr lang="en-US" altLang="en-US" sz="2200" dirty="0">
              <a:solidFill>
                <a:schemeClr val="tx1">
                  <a:lumMod val="75000"/>
                  <a:lumOff val="25000"/>
                </a:schemeClr>
              </a:solidFill>
            </a:endParaRPr>
          </a:p>
          <a:p>
            <a:pPr>
              <a:spcBef>
                <a:spcPts val="0"/>
              </a:spcBef>
            </a:pPr>
            <a:r>
              <a:rPr lang="en-US" altLang="en-US" sz="2200" dirty="0">
                <a:solidFill>
                  <a:schemeClr val="tx1">
                    <a:lumMod val="75000"/>
                    <a:lumOff val="25000"/>
                  </a:schemeClr>
                </a:solidFill>
              </a:rPr>
              <a:t>Be careful that you don’t take advantage of your friends, requesting help more often than you need; otherwise, you will lose your friends.</a:t>
            </a:r>
          </a:p>
          <a:p>
            <a:pPr>
              <a:spcBef>
                <a:spcPts val="0"/>
              </a:spcBef>
            </a:pPr>
            <a:r>
              <a:rPr lang="en-US" altLang="en-US" sz="2200" dirty="0">
                <a:solidFill>
                  <a:schemeClr val="tx1">
                    <a:lumMod val="75000"/>
                    <a:lumOff val="25000"/>
                  </a:schemeClr>
                </a:solidFill>
              </a:rPr>
              <a:t>Be careful trusting in friends who value your wealth, prestige, or gifts.</a:t>
            </a:r>
          </a:p>
          <a:p>
            <a:pPr>
              <a:spcBef>
                <a:spcPts val="0"/>
              </a:spcBef>
            </a:pPr>
            <a:r>
              <a:rPr lang="en-US" altLang="en-US" sz="2200" dirty="0">
                <a:solidFill>
                  <a:schemeClr val="tx1">
                    <a:lumMod val="75000"/>
                    <a:lumOff val="25000"/>
                  </a:schemeClr>
                </a:solidFill>
              </a:rPr>
              <a:t>Avoid drawing friends through “bribes”.  They are not genuine friends.</a:t>
            </a:r>
          </a:p>
          <a:p>
            <a:pPr>
              <a:spcBef>
                <a:spcPts val="0"/>
              </a:spcBef>
            </a:pPr>
            <a:r>
              <a:rPr lang="en-US" altLang="en-US" sz="2200" dirty="0">
                <a:solidFill>
                  <a:schemeClr val="tx1">
                    <a:lumMod val="75000"/>
                    <a:lumOff val="25000"/>
                  </a:schemeClr>
                </a:solidFill>
              </a:rPr>
              <a:t>“Bribes” can ruin genuine friends, feeding sense of debt, dependence, or lust.</a:t>
            </a:r>
          </a:p>
        </p:txBody>
      </p:sp>
    </p:spTree>
    <p:extLst>
      <p:ext uri="{BB962C8B-B14F-4D97-AF65-F5344CB8AC3E}">
        <p14:creationId xmlns:p14="http://schemas.microsoft.com/office/powerpoint/2010/main" val="64796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Effect transition="in" filter="fade">
                                      <p:cBhvr>
                                        <p:cTn id="16" dur="500"/>
                                        <p:tgtEl>
                                          <p:spTgt spid="9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500"/>
                                        <p:tgtEl>
                                          <p:spTgt spid="92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219">
                                            <p:txEl>
                                              <p:pRg st="6" end="6"/>
                                            </p:txEl>
                                          </p:spTgt>
                                        </p:tgtEl>
                                        <p:attrNameLst>
                                          <p:attrName>style.visibility</p:attrName>
                                        </p:attrNameLst>
                                      </p:cBhvr>
                                      <p:to>
                                        <p:strVal val="visible"/>
                                      </p:to>
                                    </p:set>
                                    <p:animEffect transition="in" filter="fade">
                                      <p:cBhvr>
                                        <p:cTn id="41"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Danger of Immoral Woman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7"/>
            </a:pPr>
            <a:r>
              <a:rPr lang="en-US" sz="2200" dirty="0"/>
              <a:t>Why is the immoral woman so dangerous to a wise father’s sons?</a:t>
            </a:r>
          </a:p>
          <a:p>
            <a:pPr marL="0" lvl="0" indent="0">
              <a:spcBef>
                <a:spcPts val="0"/>
              </a:spcBef>
              <a:buNone/>
            </a:pPr>
            <a:r>
              <a:rPr lang="en-US" sz="2200" i="1" dirty="0">
                <a:solidFill>
                  <a:schemeClr val="accent1"/>
                </a:solidFill>
              </a:rPr>
              <a:t>For her house </a:t>
            </a:r>
            <a:r>
              <a:rPr lang="en-US" sz="2200" b="1" i="1" dirty="0">
                <a:solidFill>
                  <a:schemeClr val="accent1"/>
                </a:solidFill>
              </a:rPr>
              <a:t>leads down </a:t>
            </a:r>
            <a:r>
              <a:rPr lang="en-US" sz="2200" b="1" i="1" u="sng" dirty="0">
                <a:solidFill>
                  <a:schemeClr val="accent1"/>
                </a:solidFill>
              </a:rPr>
              <a:t>to death</a:t>
            </a:r>
            <a:r>
              <a:rPr lang="en-US" sz="2200" i="1" dirty="0">
                <a:solidFill>
                  <a:schemeClr val="accent1"/>
                </a:solidFill>
              </a:rPr>
              <a:t>, And </a:t>
            </a:r>
            <a:r>
              <a:rPr lang="en-US" sz="2200" b="1" i="1" dirty="0">
                <a:solidFill>
                  <a:schemeClr val="accent1"/>
                </a:solidFill>
              </a:rPr>
              <a:t>her paths </a:t>
            </a:r>
            <a:r>
              <a:rPr lang="en-US" sz="2200" b="1" i="1" u="sng" dirty="0">
                <a:solidFill>
                  <a:schemeClr val="accent1"/>
                </a:solidFill>
              </a:rPr>
              <a:t>to the dead</a:t>
            </a:r>
            <a:r>
              <a:rPr lang="en-US" sz="2200" i="1" dirty="0">
                <a:solidFill>
                  <a:schemeClr val="accent1"/>
                </a:solidFill>
              </a:rPr>
              <a:t>; </a:t>
            </a:r>
            <a:r>
              <a:rPr lang="en-US" sz="2200" b="1" i="1" u="sng" dirty="0">
                <a:solidFill>
                  <a:schemeClr val="accent1"/>
                </a:solidFill>
              </a:rPr>
              <a:t>None</a:t>
            </a:r>
            <a:r>
              <a:rPr lang="en-US" sz="2200" b="1" i="1" dirty="0">
                <a:solidFill>
                  <a:schemeClr val="accent1"/>
                </a:solidFill>
              </a:rPr>
              <a:t> who go to her </a:t>
            </a:r>
            <a:r>
              <a:rPr lang="en-US" sz="2200" b="1" i="1" u="sng" dirty="0">
                <a:solidFill>
                  <a:schemeClr val="accent1"/>
                </a:solidFill>
              </a:rPr>
              <a:t>return</a:t>
            </a:r>
            <a:r>
              <a:rPr lang="en-US" sz="2200" b="1" i="1" dirty="0">
                <a:solidFill>
                  <a:schemeClr val="accent1"/>
                </a:solidFill>
              </a:rPr>
              <a:t>, </a:t>
            </a:r>
            <a:r>
              <a:rPr lang="en-US" sz="2200" b="1" i="1" u="sng" dirty="0">
                <a:solidFill>
                  <a:schemeClr val="accent1"/>
                </a:solidFill>
              </a:rPr>
              <a:t>Nor</a:t>
            </a:r>
            <a:r>
              <a:rPr lang="en-US" sz="2200" b="1" i="1" dirty="0">
                <a:solidFill>
                  <a:schemeClr val="accent1"/>
                </a:solidFill>
              </a:rPr>
              <a:t> do they </a:t>
            </a:r>
            <a:r>
              <a:rPr lang="en-US" sz="2200" b="1" i="1" u="sng" dirty="0">
                <a:solidFill>
                  <a:schemeClr val="accent1"/>
                </a:solidFill>
              </a:rPr>
              <a:t>regain the paths of life</a:t>
            </a:r>
            <a:r>
              <a:rPr lang="en-US" sz="2200" b="1" i="1" dirty="0">
                <a:solidFill>
                  <a:schemeClr val="accent1"/>
                </a:solidFill>
              </a:rPr>
              <a:t> –</a:t>
            </a:r>
            <a:r>
              <a:rPr lang="en-US" sz="2200" i="1" dirty="0">
                <a:solidFill>
                  <a:schemeClr val="accent1"/>
                </a:solidFill>
              </a:rPr>
              <a:t> </a:t>
            </a:r>
            <a:r>
              <a:rPr lang="en-US" sz="2200" b="1" i="1" u="sng" dirty="0">
                <a:solidFill>
                  <a:schemeClr val="accent1"/>
                </a:solidFill>
              </a:rPr>
              <a:t>So</a:t>
            </a:r>
            <a:r>
              <a:rPr lang="en-US" sz="2200" b="1" i="1" dirty="0">
                <a:solidFill>
                  <a:schemeClr val="accent1"/>
                </a:solidFill>
              </a:rPr>
              <a:t> you may walk </a:t>
            </a:r>
            <a:r>
              <a:rPr lang="en-US" sz="2200" i="1" dirty="0">
                <a:solidFill>
                  <a:schemeClr val="accent1"/>
                </a:solidFill>
              </a:rPr>
              <a:t>in the way of goodness, And keep to the paths of righteousness. </a:t>
            </a:r>
            <a:r>
              <a:rPr lang="en-US" sz="2200" dirty="0"/>
              <a:t>(</a:t>
            </a:r>
            <a:r>
              <a:rPr lang="en-US" sz="2200" b="1" dirty="0">
                <a:solidFill>
                  <a:schemeClr val="accent1"/>
                </a:solidFill>
              </a:rPr>
              <a:t>2:18-20</a:t>
            </a:r>
            <a:r>
              <a:rPr lang="en-US" sz="2200" dirty="0"/>
              <a:t>)</a:t>
            </a:r>
          </a:p>
          <a:p>
            <a:pPr>
              <a:spcBef>
                <a:spcPts val="0"/>
              </a:spcBef>
            </a:pPr>
            <a:r>
              <a:rPr lang="en-US" altLang="en-US" sz="2200" dirty="0"/>
              <a:t>Unlike the path of wisdom – her path leads to </a:t>
            </a:r>
            <a:r>
              <a:rPr lang="en-US" altLang="en-US" sz="2200" b="1" i="1" dirty="0"/>
              <a:t>death</a:t>
            </a:r>
            <a:r>
              <a:rPr lang="en-US" altLang="en-US" sz="2200" dirty="0"/>
              <a:t> and </a:t>
            </a:r>
            <a:r>
              <a:rPr lang="en-US" altLang="en-US" sz="2200" b="1" i="1" dirty="0"/>
              <a:t>destruction</a:t>
            </a:r>
            <a:r>
              <a:rPr lang="en-US" altLang="en-US" sz="2200" dirty="0"/>
              <a:t>.</a:t>
            </a:r>
          </a:p>
          <a:p>
            <a:pPr>
              <a:spcBef>
                <a:spcPts val="0"/>
              </a:spcBef>
            </a:pPr>
            <a:r>
              <a:rPr lang="en-US" altLang="en-US" sz="2200" dirty="0"/>
              <a:t>There is zero hope, no chance of walking down her path </a:t>
            </a:r>
            <a:r>
              <a:rPr lang="en-US" altLang="en-US" sz="2200" b="1" i="1" dirty="0"/>
              <a:t>and</a:t>
            </a:r>
            <a:r>
              <a:rPr lang="en-US" altLang="en-US" sz="2200" dirty="0"/>
              <a:t> that of wisdom.</a:t>
            </a:r>
          </a:p>
          <a:p>
            <a:pPr>
              <a:spcBef>
                <a:spcPts val="0"/>
              </a:spcBef>
            </a:pPr>
            <a:r>
              <a:rPr lang="en-US" altLang="en-US" sz="2200" dirty="0"/>
              <a:t>Her path </a:t>
            </a:r>
            <a:r>
              <a:rPr lang="en-US" altLang="en-US" sz="2200" b="1" i="1" dirty="0"/>
              <a:t>always</a:t>
            </a:r>
            <a:r>
              <a:rPr lang="en-US" altLang="en-US" sz="2200" dirty="0"/>
              <a:t> leads to death.</a:t>
            </a:r>
          </a:p>
          <a:p>
            <a:pPr>
              <a:spcBef>
                <a:spcPts val="0"/>
              </a:spcBef>
            </a:pPr>
            <a:r>
              <a:rPr lang="en-US" altLang="en-US" sz="2200" dirty="0"/>
              <a:t>The only hope is to stay off – get off – her path.</a:t>
            </a:r>
          </a:p>
          <a:p>
            <a:pPr>
              <a:spcBef>
                <a:spcPts val="0"/>
              </a:spcBef>
            </a:pPr>
            <a:r>
              <a:rPr lang="en-US" altLang="en-US" sz="2200" dirty="0"/>
              <a:t>She will lure you off the </a:t>
            </a:r>
            <a:r>
              <a:rPr lang="en-US" altLang="en-US" sz="2200" i="1" dirty="0">
                <a:solidFill>
                  <a:schemeClr val="accent1"/>
                </a:solidFill>
              </a:rPr>
              <a:t>“way of goodness”</a:t>
            </a:r>
            <a:r>
              <a:rPr lang="en-US" altLang="en-US" sz="2200" dirty="0"/>
              <a:t> and the path of wisdom if at all possible!</a:t>
            </a:r>
          </a:p>
          <a:p>
            <a:pPr>
              <a:spcBef>
                <a:spcPts val="0"/>
              </a:spcBef>
            </a:pPr>
            <a:r>
              <a:rPr lang="en-US" altLang="en-US" sz="2200" dirty="0"/>
              <a:t>The danger of this woman and her seductive allurements cannot be overemphasized.</a:t>
            </a:r>
          </a:p>
        </p:txBody>
      </p:sp>
    </p:spTree>
    <p:extLst>
      <p:ext uri="{BB962C8B-B14F-4D97-AF65-F5344CB8AC3E}">
        <p14:creationId xmlns:p14="http://schemas.microsoft.com/office/powerpoint/2010/main" val="907602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fade">
                                      <p:cBhvr>
                                        <p:cTn id="30" dur="500"/>
                                        <p:tgtEl>
                                          <p:spTgt spid="921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219">
                                            <p:txEl>
                                              <p:pRg st="6" end="6"/>
                                            </p:txEl>
                                          </p:spTgt>
                                        </p:tgtEl>
                                        <p:attrNameLst>
                                          <p:attrName>style.visibility</p:attrName>
                                        </p:attrNameLst>
                                      </p:cBhvr>
                                      <p:to>
                                        <p:strVal val="visible"/>
                                      </p:to>
                                    </p:set>
                                    <p:animEffect transition="in" filter="fade">
                                      <p:cBhvr>
                                        <p:cTn id="35" dur="500"/>
                                        <p:tgtEl>
                                          <p:spTgt spid="921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219">
                                            <p:txEl>
                                              <p:pRg st="7" end="7"/>
                                            </p:txEl>
                                          </p:spTgt>
                                        </p:tgtEl>
                                        <p:attrNameLst>
                                          <p:attrName>style.visibility</p:attrName>
                                        </p:attrNameLst>
                                      </p:cBhvr>
                                      <p:to>
                                        <p:strVal val="visible"/>
                                      </p:to>
                                    </p:set>
                                    <p:animEffect transition="in" filter="fade">
                                      <p:cBhvr>
                                        <p:cTn id="40"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True Friends</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5"/>
            </a:pPr>
            <a:r>
              <a:rPr lang="en-US" sz="2200" dirty="0"/>
              <a:t>How are “fair-weather friends” different than true friends (</a:t>
            </a:r>
            <a:r>
              <a:rPr lang="en-US" sz="2200" b="1" dirty="0">
                <a:solidFill>
                  <a:schemeClr val="accent1"/>
                </a:solidFill>
              </a:rPr>
              <a:t>17:17; 18:24; 25:19; 27:10</a:t>
            </a:r>
            <a:r>
              <a:rPr lang="en-US" sz="2200" dirty="0"/>
              <a:t>)?</a:t>
            </a:r>
          </a:p>
          <a:p>
            <a:pPr marL="0" indent="0">
              <a:spcBef>
                <a:spcPts val="300"/>
              </a:spcBef>
              <a:buNone/>
            </a:pPr>
            <a:r>
              <a:rPr lang="en-US" sz="2200" i="1" dirty="0">
                <a:solidFill>
                  <a:schemeClr val="accent1"/>
                </a:solidFill>
              </a:rPr>
              <a:t>A </a:t>
            </a:r>
            <a:r>
              <a:rPr lang="en-US" sz="2200" b="1" i="1" dirty="0">
                <a:solidFill>
                  <a:schemeClr val="accent1"/>
                </a:solidFill>
              </a:rPr>
              <a:t>friend loves </a:t>
            </a:r>
            <a:r>
              <a:rPr lang="en-US" sz="2200" b="1" i="1" u="sng" dirty="0">
                <a:solidFill>
                  <a:schemeClr val="accent1"/>
                </a:solidFill>
              </a:rPr>
              <a:t>at all times</a:t>
            </a:r>
            <a:r>
              <a:rPr lang="en-US" sz="2200" i="1" dirty="0">
                <a:solidFill>
                  <a:schemeClr val="accent1"/>
                </a:solidFill>
              </a:rPr>
              <a:t>, And a </a:t>
            </a:r>
            <a:r>
              <a:rPr lang="en-US" sz="2200" b="1" i="1" dirty="0">
                <a:solidFill>
                  <a:schemeClr val="accent1"/>
                </a:solidFill>
              </a:rPr>
              <a:t>brother is born </a:t>
            </a:r>
            <a:r>
              <a:rPr lang="en-US" sz="2200" b="1" i="1" u="sng" dirty="0">
                <a:solidFill>
                  <a:schemeClr val="accent1"/>
                </a:solidFill>
              </a:rPr>
              <a:t>for adversity</a:t>
            </a:r>
            <a:r>
              <a:rPr lang="en-US" sz="2200" i="1" dirty="0">
                <a:solidFill>
                  <a:schemeClr val="accent1"/>
                </a:solidFill>
              </a:rPr>
              <a:t>. </a:t>
            </a:r>
            <a:r>
              <a:rPr lang="en-US" sz="2200" dirty="0"/>
              <a:t>(</a:t>
            </a:r>
            <a:r>
              <a:rPr lang="en-US" sz="2200" b="1" dirty="0">
                <a:solidFill>
                  <a:schemeClr val="accent1"/>
                </a:solidFill>
              </a:rPr>
              <a:t>17:17</a:t>
            </a:r>
            <a:r>
              <a:rPr lang="en-US" sz="2200" dirty="0"/>
              <a:t>)</a:t>
            </a:r>
          </a:p>
          <a:p>
            <a:pPr>
              <a:spcBef>
                <a:spcPts val="300"/>
              </a:spcBef>
            </a:pPr>
            <a:r>
              <a:rPr lang="en-US" altLang="en-US" sz="2200" dirty="0">
                <a:solidFill>
                  <a:schemeClr val="tx1">
                    <a:lumMod val="75000"/>
                    <a:lumOff val="25000"/>
                  </a:schemeClr>
                </a:solidFill>
              </a:rPr>
              <a:t>Family is born into a relationship that helps out of duty, obligation – most of the time.  </a:t>
            </a:r>
            <a:r>
              <a:rPr lang="en-US" altLang="en-US" sz="2200" dirty="0">
                <a:solidFill>
                  <a:schemeClr val="tx1">
                    <a:lumMod val="75000"/>
                    <a:lumOff val="25000"/>
                  </a:schemeClr>
                </a:solidFill>
                <a:sym typeface="Wingdings" panose="05000000000000000000" pitchFamily="2" charset="2"/>
              </a:rPr>
              <a:t></a:t>
            </a:r>
            <a:endParaRPr lang="en-US" altLang="en-US" sz="2200" dirty="0">
              <a:solidFill>
                <a:schemeClr val="tx1">
                  <a:lumMod val="75000"/>
                  <a:lumOff val="25000"/>
                </a:schemeClr>
              </a:solidFill>
            </a:endParaRPr>
          </a:p>
          <a:p>
            <a:pPr marL="0" indent="0">
              <a:spcBef>
                <a:spcPts val="300"/>
              </a:spcBef>
              <a:buNone/>
            </a:pPr>
            <a:r>
              <a:rPr lang="en-US" sz="2200" i="1" dirty="0">
                <a:solidFill>
                  <a:schemeClr val="accent1"/>
                </a:solidFill>
              </a:rPr>
              <a:t>A man who has friends must himself be friendly, But there is </a:t>
            </a:r>
            <a:r>
              <a:rPr lang="en-US" sz="2200" b="1" i="1" dirty="0">
                <a:solidFill>
                  <a:schemeClr val="accent1"/>
                </a:solidFill>
              </a:rPr>
              <a:t>a </a:t>
            </a:r>
            <a:r>
              <a:rPr lang="en-US" sz="2200" b="1" i="1" u="sng" dirty="0">
                <a:solidFill>
                  <a:schemeClr val="accent1"/>
                </a:solidFill>
              </a:rPr>
              <a:t>friend</a:t>
            </a:r>
            <a:r>
              <a:rPr lang="en-US" sz="2200" b="1" i="1" dirty="0">
                <a:solidFill>
                  <a:schemeClr val="accent1"/>
                </a:solidFill>
              </a:rPr>
              <a:t> who sticks </a:t>
            </a:r>
            <a:r>
              <a:rPr lang="en-US" sz="2200" b="1" i="1" u="sng" dirty="0">
                <a:solidFill>
                  <a:schemeClr val="accent1"/>
                </a:solidFill>
              </a:rPr>
              <a:t>closer than a brother</a:t>
            </a:r>
            <a:r>
              <a:rPr lang="en-US" sz="2200" i="1" dirty="0">
                <a:solidFill>
                  <a:schemeClr val="accent1"/>
                </a:solidFill>
              </a:rPr>
              <a:t>. </a:t>
            </a:r>
            <a:r>
              <a:rPr lang="en-US" sz="2200" dirty="0"/>
              <a:t>(</a:t>
            </a:r>
            <a:r>
              <a:rPr lang="en-US" sz="2200" b="1" dirty="0">
                <a:solidFill>
                  <a:schemeClr val="accent1"/>
                </a:solidFill>
              </a:rPr>
              <a:t>18:24</a:t>
            </a:r>
            <a:r>
              <a:rPr lang="en-US" sz="2200" dirty="0"/>
              <a:t>)</a:t>
            </a:r>
          </a:p>
          <a:p>
            <a:pPr>
              <a:spcBef>
                <a:spcPts val="300"/>
              </a:spcBef>
            </a:pPr>
            <a:r>
              <a:rPr lang="en-US" altLang="en-US" sz="2200" dirty="0">
                <a:solidFill>
                  <a:schemeClr val="tx1">
                    <a:lumMod val="75000"/>
                    <a:lumOff val="25000"/>
                  </a:schemeClr>
                </a:solidFill>
              </a:rPr>
              <a:t>True friends are helpful </a:t>
            </a:r>
            <a:r>
              <a:rPr lang="en-US" altLang="en-US" sz="2200" b="1" i="1" dirty="0">
                <a:solidFill>
                  <a:schemeClr val="tx1">
                    <a:lumMod val="75000"/>
                    <a:lumOff val="25000"/>
                  </a:schemeClr>
                </a:solidFill>
              </a:rPr>
              <a:t>always</a:t>
            </a:r>
            <a:r>
              <a:rPr lang="en-US" altLang="en-US" sz="2200" dirty="0">
                <a:solidFill>
                  <a:schemeClr val="tx1">
                    <a:lumMod val="75000"/>
                    <a:lumOff val="25000"/>
                  </a:schemeClr>
                </a:solidFill>
              </a:rPr>
              <a:t>, even in the middle of the night (</a:t>
            </a:r>
            <a:r>
              <a:rPr lang="en-US" altLang="en-US" sz="2200" b="1" dirty="0">
                <a:solidFill>
                  <a:schemeClr val="accent1"/>
                </a:solidFill>
              </a:rPr>
              <a:t>Luke 11:5-8</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Good friends can prove more helpful, reliable, dependable than family.</a:t>
            </a:r>
          </a:p>
          <a:p>
            <a:pPr>
              <a:spcBef>
                <a:spcPts val="300"/>
              </a:spcBef>
            </a:pPr>
            <a:r>
              <a:rPr lang="en-US" sz="2200" dirty="0">
                <a:solidFill>
                  <a:schemeClr val="tx1">
                    <a:lumMod val="75000"/>
                    <a:lumOff val="25000"/>
                  </a:schemeClr>
                </a:solidFill>
              </a:rPr>
              <a:t>So …</a:t>
            </a:r>
            <a:endParaRPr lang="en-US" sz="2200" dirty="0"/>
          </a:p>
        </p:txBody>
      </p:sp>
    </p:spTree>
    <p:extLst>
      <p:ext uri="{BB962C8B-B14F-4D97-AF65-F5344CB8AC3E}">
        <p14:creationId xmlns:p14="http://schemas.microsoft.com/office/powerpoint/2010/main" val="4166693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True Friends</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5"/>
            </a:pPr>
            <a:r>
              <a:rPr lang="en-US" sz="2200" dirty="0"/>
              <a:t>How are “fair-weather friends” different than true friends (</a:t>
            </a:r>
            <a:r>
              <a:rPr lang="en-US" sz="2200" b="1" dirty="0">
                <a:solidFill>
                  <a:schemeClr val="accent1"/>
                </a:solidFill>
              </a:rPr>
              <a:t>17:17; 18:24; 25:19; 27:10</a:t>
            </a:r>
            <a:r>
              <a:rPr lang="en-US" sz="2200" dirty="0"/>
              <a:t>)?</a:t>
            </a:r>
          </a:p>
          <a:p>
            <a:pPr marL="0" indent="0">
              <a:spcBef>
                <a:spcPts val="0"/>
              </a:spcBef>
              <a:buNone/>
            </a:pPr>
            <a:r>
              <a:rPr lang="en-US" sz="2200" b="1" i="1" dirty="0">
                <a:solidFill>
                  <a:schemeClr val="accent1"/>
                </a:solidFill>
              </a:rPr>
              <a:t>Confidence in an </a:t>
            </a:r>
            <a:r>
              <a:rPr lang="en-US" sz="2200" b="1" i="1" u="sng" dirty="0">
                <a:solidFill>
                  <a:schemeClr val="accent1"/>
                </a:solidFill>
              </a:rPr>
              <a:t>unfaithful</a:t>
            </a:r>
            <a:r>
              <a:rPr lang="en-US" sz="2200" b="1" i="1" dirty="0">
                <a:solidFill>
                  <a:schemeClr val="accent1"/>
                </a:solidFill>
              </a:rPr>
              <a:t> man in </a:t>
            </a:r>
            <a:r>
              <a:rPr lang="en-US" sz="2200" b="1" i="1" u="sng" dirty="0">
                <a:solidFill>
                  <a:schemeClr val="accent1"/>
                </a:solidFill>
              </a:rPr>
              <a:t>time of trouble</a:t>
            </a:r>
            <a:r>
              <a:rPr lang="en-US" sz="2200" b="1" i="1" dirty="0">
                <a:solidFill>
                  <a:schemeClr val="accent1"/>
                </a:solidFill>
              </a:rPr>
              <a:t> </a:t>
            </a:r>
            <a:r>
              <a:rPr lang="en-US" sz="2200" i="1" dirty="0">
                <a:solidFill>
                  <a:schemeClr val="accent1"/>
                </a:solidFill>
              </a:rPr>
              <a:t>Is like a bad tooth and a foot out of joint. </a:t>
            </a:r>
            <a:r>
              <a:rPr lang="en-US" sz="2200" dirty="0"/>
              <a:t>(</a:t>
            </a:r>
            <a:r>
              <a:rPr lang="en-US" sz="2200" b="1" dirty="0">
                <a:solidFill>
                  <a:schemeClr val="accent1"/>
                </a:solidFill>
              </a:rPr>
              <a:t>25:19</a:t>
            </a:r>
            <a:r>
              <a:rPr lang="en-US" sz="2200" dirty="0"/>
              <a:t>)</a:t>
            </a:r>
          </a:p>
          <a:p>
            <a:pPr marL="0" indent="0">
              <a:spcBef>
                <a:spcPts val="0"/>
              </a:spcBef>
              <a:buNone/>
            </a:pPr>
            <a:r>
              <a:rPr lang="en-US" sz="2200" b="1" i="1" dirty="0">
                <a:solidFill>
                  <a:schemeClr val="accent1"/>
                </a:solidFill>
              </a:rPr>
              <a:t>Do </a:t>
            </a:r>
            <a:r>
              <a:rPr lang="en-US" sz="2200" b="1" i="1" u="sng" dirty="0">
                <a:solidFill>
                  <a:schemeClr val="accent1"/>
                </a:solidFill>
              </a:rPr>
              <a:t>not forsake</a:t>
            </a:r>
            <a:r>
              <a:rPr lang="en-US" sz="2200" b="1" i="1" dirty="0">
                <a:solidFill>
                  <a:schemeClr val="accent1"/>
                </a:solidFill>
              </a:rPr>
              <a:t> your own friend or your father’s friend</a:t>
            </a:r>
            <a:r>
              <a:rPr lang="en-US" sz="2200" i="1" dirty="0">
                <a:solidFill>
                  <a:schemeClr val="accent1"/>
                </a:solidFill>
              </a:rPr>
              <a:t>, </a:t>
            </a:r>
            <a:r>
              <a:rPr lang="en-US" sz="2200" b="1" i="1" dirty="0">
                <a:solidFill>
                  <a:schemeClr val="accent1"/>
                </a:solidFill>
              </a:rPr>
              <a:t>Nor go to your brother’s house</a:t>
            </a:r>
            <a:r>
              <a:rPr lang="en-US" sz="2200" i="1" dirty="0">
                <a:solidFill>
                  <a:schemeClr val="accent1"/>
                </a:solidFill>
              </a:rPr>
              <a:t> in the day of your calamity; </a:t>
            </a:r>
            <a:r>
              <a:rPr lang="en-US" sz="2200" b="1" i="1" dirty="0">
                <a:solidFill>
                  <a:schemeClr val="accent1"/>
                </a:solidFill>
              </a:rPr>
              <a:t>Better is a </a:t>
            </a:r>
            <a:r>
              <a:rPr lang="en-US" sz="2200" b="1" i="1" u="sng" dirty="0">
                <a:solidFill>
                  <a:schemeClr val="accent1"/>
                </a:solidFill>
              </a:rPr>
              <a:t>neighbor nearby</a:t>
            </a:r>
            <a:r>
              <a:rPr lang="en-US" sz="2200" b="1" i="1" dirty="0">
                <a:solidFill>
                  <a:schemeClr val="accent1"/>
                </a:solidFill>
              </a:rPr>
              <a:t> than a </a:t>
            </a:r>
            <a:r>
              <a:rPr lang="en-US" sz="2200" b="1" i="1" u="sng" dirty="0">
                <a:solidFill>
                  <a:schemeClr val="accent1"/>
                </a:solidFill>
              </a:rPr>
              <a:t>brother far away</a:t>
            </a:r>
            <a:r>
              <a:rPr lang="en-US" sz="2200" i="1" dirty="0">
                <a:solidFill>
                  <a:schemeClr val="accent1"/>
                </a:solidFill>
              </a:rPr>
              <a:t>. </a:t>
            </a:r>
            <a:r>
              <a:rPr lang="en-US" sz="2200" dirty="0"/>
              <a:t>(</a:t>
            </a:r>
            <a:r>
              <a:rPr lang="en-US" sz="2200" b="1" dirty="0">
                <a:solidFill>
                  <a:schemeClr val="accent1"/>
                </a:solidFill>
              </a:rPr>
              <a:t>27:10</a:t>
            </a:r>
            <a:r>
              <a:rPr lang="en-US" sz="2200" dirty="0"/>
              <a:t>)</a:t>
            </a:r>
          </a:p>
          <a:p>
            <a:pPr>
              <a:spcBef>
                <a:spcPts val="0"/>
              </a:spcBef>
            </a:pPr>
            <a:r>
              <a:rPr lang="en-US" altLang="en-US" sz="2200" dirty="0">
                <a:solidFill>
                  <a:schemeClr val="tx1">
                    <a:lumMod val="75000"/>
                    <a:lumOff val="25000"/>
                  </a:schemeClr>
                </a:solidFill>
              </a:rPr>
              <a:t>Whatever you do, try not to let your friends down in their time of need.</a:t>
            </a:r>
          </a:p>
          <a:p>
            <a:pPr>
              <a:spcBef>
                <a:spcPts val="0"/>
              </a:spcBef>
            </a:pPr>
            <a:r>
              <a:rPr lang="en-US" altLang="en-US" sz="2200" dirty="0">
                <a:solidFill>
                  <a:schemeClr val="tx1">
                    <a:lumMod val="75000"/>
                    <a:lumOff val="25000"/>
                  </a:schemeClr>
                </a:solidFill>
              </a:rPr>
              <a:t>Do not be a “fair-weather friend”, befriending only when it helps you.</a:t>
            </a:r>
          </a:p>
          <a:p>
            <a:pPr>
              <a:spcBef>
                <a:spcPts val="0"/>
              </a:spcBef>
            </a:pPr>
            <a:r>
              <a:rPr lang="en-US" sz="2200" dirty="0">
                <a:solidFill>
                  <a:schemeClr val="tx1">
                    <a:lumMod val="75000"/>
                    <a:lumOff val="25000"/>
                  </a:schemeClr>
                </a:solidFill>
              </a:rPr>
              <a:t>(Don’t let them use this to tempt you, lead you into wrong, but …)</a:t>
            </a:r>
          </a:p>
          <a:p>
            <a:pPr>
              <a:spcBef>
                <a:spcPts val="0"/>
              </a:spcBef>
            </a:pPr>
            <a:r>
              <a:rPr lang="en-US" sz="2200" dirty="0">
                <a:solidFill>
                  <a:schemeClr val="tx1">
                    <a:lumMod val="75000"/>
                    <a:lumOff val="25000"/>
                  </a:schemeClr>
                </a:solidFill>
              </a:rPr>
              <a:t>Helping them in their time of need will bring great relief, gratitude, loyalty.</a:t>
            </a:r>
          </a:p>
          <a:p>
            <a:pPr>
              <a:spcBef>
                <a:spcPts val="0"/>
              </a:spcBef>
            </a:pPr>
            <a:r>
              <a:rPr lang="en-US" sz="2200" dirty="0">
                <a:solidFill>
                  <a:schemeClr val="tx1">
                    <a:lumMod val="75000"/>
                    <a:lumOff val="25000"/>
                  </a:schemeClr>
                </a:solidFill>
              </a:rPr>
              <a:t>Wise to foster relationships near for mutual benefit – physically &amp; spiritually.</a:t>
            </a:r>
            <a:endParaRPr lang="en-US" sz="2200" dirty="0"/>
          </a:p>
        </p:txBody>
      </p:sp>
    </p:spTree>
    <p:extLst>
      <p:ext uri="{BB962C8B-B14F-4D97-AF65-F5344CB8AC3E}">
        <p14:creationId xmlns:p14="http://schemas.microsoft.com/office/powerpoint/2010/main" val="4171343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6" end="6"/>
                                            </p:txEl>
                                          </p:spTgt>
                                        </p:tgtEl>
                                        <p:attrNameLst>
                                          <p:attrName>style.visibility</p:attrName>
                                        </p:attrNameLst>
                                      </p:cBhvr>
                                      <p:to>
                                        <p:strVal val="visible"/>
                                      </p:to>
                                    </p:set>
                                    <p:animEffect transition="in" filter="fade">
                                      <p:cBhvr>
                                        <p:cTn id="32" dur="500"/>
                                        <p:tgtEl>
                                          <p:spTgt spid="92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7" end="7"/>
                                            </p:txEl>
                                          </p:spTgt>
                                        </p:tgtEl>
                                        <p:attrNameLst>
                                          <p:attrName>style.visibility</p:attrName>
                                        </p:attrNameLst>
                                      </p:cBhvr>
                                      <p:to>
                                        <p:strVal val="visible"/>
                                      </p:to>
                                    </p:set>
                                    <p:animEffect transition="in" filter="fade">
                                      <p:cBhvr>
                                        <p:cTn id="37"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Role of Wicked &amp; Neighbor</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300"/>
              </a:spcBef>
              <a:buFont typeface="+mj-lt"/>
              <a:buAutoNum type="arabicPeriod" startAt="6"/>
            </a:pPr>
            <a:r>
              <a:rPr lang="en-US" sz="2200" dirty="0"/>
              <a:t>How do the wicked view their neighbors (</a:t>
            </a:r>
            <a:r>
              <a:rPr lang="en-US" sz="2200" b="1" dirty="0">
                <a:solidFill>
                  <a:schemeClr val="accent1"/>
                </a:solidFill>
              </a:rPr>
              <a:t>21:10; 25:18</a:t>
            </a:r>
            <a:r>
              <a:rPr lang="en-US" sz="2200" dirty="0"/>
              <a:t>)?</a:t>
            </a:r>
          </a:p>
          <a:p>
            <a:pPr marL="0" indent="0">
              <a:spcBef>
                <a:spcPts val="300"/>
              </a:spcBef>
              <a:buNone/>
            </a:pPr>
            <a:r>
              <a:rPr lang="en-US" sz="2200" i="1" dirty="0">
                <a:solidFill>
                  <a:schemeClr val="accent1"/>
                </a:solidFill>
              </a:rPr>
              <a:t> The </a:t>
            </a:r>
            <a:r>
              <a:rPr lang="en-US" sz="2200" b="1" i="1" dirty="0">
                <a:solidFill>
                  <a:schemeClr val="accent1"/>
                </a:solidFill>
              </a:rPr>
              <a:t>soul of the wicked </a:t>
            </a:r>
            <a:r>
              <a:rPr lang="en-US" sz="2200" b="1" i="1" u="sng" dirty="0">
                <a:solidFill>
                  <a:schemeClr val="accent1"/>
                </a:solidFill>
              </a:rPr>
              <a:t>desires evil</a:t>
            </a:r>
            <a:r>
              <a:rPr lang="en-US" sz="2200" i="1" dirty="0">
                <a:solidFill>
                  <a:schemeClr val="accent1"/>
                </a:solidFill>
              </a:rPr>
              <a:t>; </a:t>
            </a:r>
            <a:r>
              <a:rPr lang="en-US" sz="2200" b="1" i="1" dirty="0">
                <a:solidFill>
                  <a:schemeClr val="accent1"/>
                </a:solidFill>
              </a:rPr>
              <a:t>His neighbor finds </a:t>
            </a:r>
            <a:r>
              <a:rPr lang="en-US" sz="2200" b="1" i="1" u="sng" dirty="0">
                <a:solidFill>
                  <a:schemeClr val="accent1"/>
                </a:solidFill>
              </a:rPr>
              <a:t>no favor</a:t>
            </a:r>
            <a:r>
              <a:rPr lang="en-US" sz="2200" b="1" i="1" dirty="0">
                <a:solidFill>
                  <a:schemeClr val="accent1"/>
                </a:solidFill>
              </a:rPr>
              <a:t> in his eyes</a:t>
            </a:r>
            <a:r>
              <a:rPr lang="en-US" sz="2200" i="1" dirty="0">
                <a:solidFill>
                  <a:schemeClr val="accent1"/>
                </a:solidFill>
              </a:rPr>
              <a:t>. </a:t>
            </a:r>
            <a:r>
              <a:rPr lang="en-US" sz="2200" dirty="0"/>
              <a:t>(</a:t>
            </a:r>
            <a:r>
              <a:rPr lang="en-US" sz="2200" b="1" dirty="0">
                <a:solidFill>
                  <a:schemeClr val="accent1"/>
                </a:solidFill>
              </a:rPr>
              <a:t>21:10</a:t>
            </a:r>
            <a:r>
              <a:rPr lang="en-US" sz="2200" dirty="0"/>
              <a:t>)</a:t>
            </a:r>
          </a:p>
          <a:p>
            <a:pPr>
              <a:spcBef>
                <a:spcPts val="300"/>
              </a:spcBef>
            </a:pPr>
            <a:r>
              <a:rPr lang="en-US" altLang="en-US" sz="2200" dirty="0">
                <a:solidFill>
                  <a:schemeClr val="tx1">
                    <a:lumMod val="75000"/>
                    <a:lumOff val="25000"/>
                  </a:schemeClr>
                </a:solidFill>
              </a:rPr>
              <a:t>In the mind and schemes of the wicked, people are only tools, useful only as much as they can be used.  Mercy, helpfulness mean nothing to such people.</a:t>
            </a:r>
          </a:p>
          <a:p>
            <a:pPr>
              <a:spcBef>
                <a:spcPts val="300"/>
              </a:spcBef>
            </a:pPr>
            <a:r>
              <a:rPr lang="en-US" sz="2200" dirty="0">
                <a:solidFill>
                  <a:schemeClr val="tx1">
                    <a:lumMod val="75000"/>
                    <a:lumOff val="25000"/>
                  </a:schemeClr>
                </a:solidFill>
              </a:rPr>
              <a:t>Beware such people, and beware becoming such people!</a:t>
            </a:r>
            <a:endParaRPr lang="en-US" sz="2200" dirty="0"/>
          </a:p>
          <a:p>
            <a:pPr marL="0" indent="0">
              <a:spcBef>
                <a:spcPts val="300"/>
              </a:spcBef>
              <a:buNone/>
            </a:pPr>
            <a:r>
              <a:rPr lang="en-US" sz="2200" i="1" dirty="0">
                <a:solidFill>
                  <a:schemeClr val="accent1"/>
                </a:solidFill>
              </a:rPr>
              <a:t>A man who </a:t>
            </a:r>
            <a:r>
              <a:rPr lang="en-US" sz="2200" b="1" i="1" dirty="0">
                <a:solidFill>
                  <a:schemeClr val="accent1"/>
                </a:solidFill>
              </a:rPr>
              <a:t>bears false witness </a:t>
            </a:r>
            <a:r>
              <a:rPr lang="en-US" sz="2200" b="1" i="1" u="sng" dirty="0">
                <a:solidFill>
                  <a:schemeClr val="accent1"/>
                </a:solidFill>
              </a:rPr>
              <a:t>against his neighbor</a:t>
            </a:r>
            <a:r>
              <a:rPr lang="en-US" sz="2200" b="1" i="1" dirty="0">
                <a:solidFill>
                  <a:schemeClr val="accent1"/>
                </a:solidFill>
              </a:rPr>
              <a:t> </a:t>
            </a:r>
            <a:r>
              <a:rPr lang="en-US" sz="2200" i="1" dirty="0">
                <a:solidFill>
                  <a:schemeClr val="accent1"/>
                </a:solidFill>
              </a:rPr>
              <a:t>Is </a:t>
            </a:r>
            <a:r>
              <a:rPr lang="en-US" sz="2200" b="1" i="1" dirty="0">
                <a:solidFill>
                  <a:schemeClr val="accent1"/>
                </a:solidFill>
              </a:rPr>
              <a:t>like a club, a sword, and a sharp arrow</a:t>
            </a:r>
            <a:r>
              <a:rPr lang="en-US" sz="2200" i="1" dirty="0">
                <a:solidFill>
                  <a:schemeClr val="accent1"/>
                </a:solidFill>
              </a:rPr>
              <a:t>. </a:t>
            </a:r>
            <a:r>
              <a:rPr lang="en-US" sz="2200" dirty="0"/>
              <a:t>(</a:t>
            </a:r>
            <a:r>
              <a:rPr lang="en-US" sz="2200" b="1" dirty="0">
                <a:solidFill>
                  <a:schemeClr val="accent1"/>
                </a:solidFill>
              </a:rPr>
              <a:t>25:18</a:t>
            </a:r>
            <a:r>
              <a:rPr lang="en-US" sz="2200" dirty="0"/>
              <a:t>)</a:t>
            </a:r>
          </a:p>
          <a:p>
            <a:pPr>
              <a:spcBef>
                <a:spcPts val="300"/>
              </a:spcBef>
            </a:pPr>
            <a:r>
              <a:rPr lang="en-US" altLang="en-US" sz="2200" dirty="0">
                <a:solidFill>
                  <a:schemeClr val="tx1">
                    <a:lumMod val="75000"/>
                    <a:lumOff val="25000"/>
                  </a:schemeClr>
                </a:solidFill>
              </a:rPr>
              <a:t>Such hateful, manipulative, scheming people are in reality tools themselves, useful only as weapons for pain and judgment. … Avoid them!</a:t>
            </a:r>
          </a:p>
        </p:txBody>
      </p:sp>
    </p:spTree>
    <p:extLst>
      <p:ext uri="{BB962C8B-B14F-4D97-AF65-F5344CB8AC3E}">
        <p14:creationId xmlns:p14="http://schemas.microsoft.com/office/powerpoint/2010/main" val="3921179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“Who Is My Neighbor?”</a:t>
            </a:r>
          </a:p>
        </p:txBody>
      </p:sp>
      <p:sp>
        <p:nvSpPr>
          <p:cNvPr id="3" name="Content Placeholder 2"/>
          <p:cNvSpPr>
            <a:spLocks noGrp="1"/>
          </p:cNvSpPr>
          <p:nvPr>
            <p:ph idx="1"/>
          </p:nvPr>
        </p:nvSpPr>
        <p:spPr/>
        <p:txBody>
          <a:bodyPr/>
          <a:lstStyle/>
          <a:p>
            <a:pPr marL="0" indent="0">
              <a:buNone/>
            </a:pPr>
            <a:r>
              <a:rPr lang="en-US" sz="2200" i="1" dirty="0">
                <a:solidFill>
                  <a:schemeClr val="accent1"/>
                </a:solidFill>
              </a:rPr>
              <a:t>And behold, a certain lawyer stood up and tested Him, saying, “Teacher, what shall I do to inherit eternal life?”  He said to him, “What is written in the law? What is your reading of it?”  So he answered and said, “‘You shall love the LORD your God with all your heart, with all your soul, with all your strength, and with all your mind,’ and ‘</a:t>
            </a:r>
            <a:r>
              <a:rPr lang="en-US" sz="2200" b="1" i="1" dirty="0">
                <a:solidFill>
                  <a:schemeClr val="accent1"/>
                </a:solidFill>
              </a:rPr>
              <a:t>your </a:t>
            </a:r>
            <a:r>
              <a:rPr lang="en-US" sz="2200" b="1" i="1" u="sng" dirty="0">
                <a:solidFill>
                  <a:schemeClr val="accent1"/>
                </a:solidFill>
              </a:rPr>
              <a:t>neighbor</a:t>
            </a:r>
            <a:r>
              <a:rPr lang="en-US" sz="2200" b="1" i="1" dirty="0">
                <a:solidFill>
                  <a:schemeClr val="accent1"/>
                </a:solidFill>
              </a:rPr>
              <a:t> as yourself</a:t>
            </a:r>
            <a:r>
              <a:rPr lang="en-US" sz="2200" i="1" dirty="0">
                <a:solidFill>
                  <a:schemeClr val="accent1"/>
                </a:solidFill>
              </a:rPr>
              <a:t>.’” And He said to him, “You have answered rightly; do this and you will live.” But he, </a:t>
            </a:r>
            <a:r>
              <a:rPr lang="en-US" sz="2200" b="1" i="1" dirty="0">
                <a:solidFill>
                  <a:schemeClr val="accent1"/>
                </a:solidFill>
              </a:rPr>
              <a:t>wanting to </a:t>
            </a:r>
            <a:r>
              <a:rPr lang="en-US" sz="2200" b="1" i="1" u="sng" dirty="0">
                <a:solidFill>
                  <a:schemeClr val="accent1"/>
                </a:solidFill>
              </a:rPr>
              <a:t>justify</a:t>
            </a:r>
            <a:r>
              <a:rPr lang="en-US" sz="2200" b="1" i="1" dirty="0">
                <a:solidFill>
                  <a:schemeClr val="accent1"/>
                </a:solidFill>
              </a:rPr>
              <a:t> himself</a:t>
            </a:r>
            <a:r>
              <a:rPr lang="en-US" sz="2200" i="1" dirty="0">
                <a:solidFill>
                  <a:schemeClr val="accent1"/>
                </a:solidFill>
              </a:rPr>
              <a:t>, said to Jesus, “</a:t>
            </a:r>
            <a:r>
              <a:rPr lang="en-US" sz="2200" b="1" i="1" dirty="0">
                <a:solidFill>
                  <a:schemeClr val="accent1"/>
                </a:solidFill>
              </a:rPr>
              <a:t>And </a:t>
            </a:r>
            <a:r>
              <a:rPr lang="en-US" sz="2200" b="1" i="1" u="sng" dirty="0">
                <a:solidFill>
                  <a:schemeClr val="accent1"/>
                </a:solidFill>
              </a:rPr>
              <a:t>who</a:t>
            </a:r>
            <a:r>
              <a:rPr lang="en-US" sz="2200" b="1" i="1" dirty="0">
                <a:solidFill>
                  <a:schemeClr val="accent1"/>
                </a:solidFill>
              </a:rPr>
              <a:t> is my neighbor</a:t>
            </a:r>
            <a:r>
              <a:rPr lang="en-US" sz="2200" i="1" dirty="0">
                <a:solidFill>
                  <a:schemeClr val="accent1"/>
                </a:solidFill>
              </a:rPr>
              <a:t>?” Then Jesus answered and said: “A certain man went down from Jerusalem to Jericho, and fell among thieves, who stripped him of his clothing, wounded him, and departed, leaving him half dead.  Now by chance a certain priest came down that road. And </a:t>
            </a:r>
            <a:r>
              <a:rPr lang="en-US" sz="2200" b="1" i="1" u="sng" dirty="0">
                <a:solidFill>
                  <a:schemeClr val="accent1"/>
                </a:solidFill>
              </a:rPr>
              <a:t>when he saw</a:t>
            </a:r>
            <a:r>
              <a:rPr lang="en-US" sz="2200" b="1" i="1" dirty="0">
                <a:solidFill>
                  <a:schemeClr val="accent1"/>
                </a:solidFill>
              </a:rPr>
              <a:t> him, he passed by on the other side</a:t>
            </a:r>
            <a:r>
              <a:rPr lang="en-US" sz="2200" i="1" dirty="0">
                <a:solidFill>
                  <a:schemeClr val="accent1"/>
                </a:solidFill>
              </a:rPr>
              <a:t>. …” </a:t>
            </a:r>
            <a:r>
              <a:rPr lang="en-US" sz="2200" dirty="0"/>
              <a:t>(</a:t>
            </a:r>
            <a:r>
              <a:rPr lang="en-US" sz="2200" b="1" dirty="0">
                <a:solidFill>
                  <a:schemeClr val="accent1"/>
                </a:solidFill>
              </a:rPr>
              <a:t>Luke 10:25-37</a:t>
            </a:r>
            <a:r>
              <a:rPr lang="en-US" sz="2200" dirty="0"/>
              <a:t>)</a:t>
            </a:r>
          </a:p>
        </p:txBody>
      </p:sp>
    </p:spTree>
    <p:extLst>
      <p:ext uri="{BB962C8B-B14F-4D97-AF65-F5344CB8AC3E}">
        <p14:creationId xmlns:p14="http://schemas.microsoft.com/office/powerpoint/2010/main" val="3666481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“Who Is My Neighbor?”</a:t>
            </a:r>
          </a:p>
        </p:txBody>
      </p:sp>
      <p:sp>
        <p:nvSpPr>
          <p:cNvPr id="3" name="Content Placeholder 2"/>
          <p:cNvSpPr>
            <a:spLocks noGrp="1"/>
          </p:cNvSpPr>
          <p:nvPr>
            <p:ph idx="1"/>
          </p:nvPr>
        </p:nvSpPr>
        <p:spPr/>
        <p:txBody>
          <a:bodyPr/>
          <a:lstStyle/>
          <a:p>
            <a:pPr marL="0" indent="0">
              <a:spcBef>
                <a:spcPts val="0"/>
              </a:spcBef>
              <a:buNone/>
            </a:pPr>
            <a:r>
              <a:rPr lang="en-US" sz="2200" i="1" dirty="0">
                <a:solidFill>
                  <a:schemeClr val="accent1"/>
                </a:solidFill>
              </a:rPr>
              <a:t>“… Likewise a Levite, when he arrived at the place, </a:t>
            </a:r>
            <a:r>
              <a:rPr lang="en-US" sz="2200" b="1" i="1" u="sng" dirty="0">
                <a:solidFill>
                  <a:schemeClr val="accent1"/>
                </a:solidFill>
              </a:rPr>
              <a:t>came and looked</a:t>
            </a:r>
            <a:r>
              <a:rPr lang="en-US" sz="2200" b="1" i="1" dirty="0">
                <a:solidFill>
                  <a:schemeClr val="accent1"/>
                </a:solidFill>
              </a:rPr>
              <a:t>, and </a:t>
            </a:r>
            <a:r>
              <a:rPr lang="en-US" sz="2200" b="1" i="1" u="sng" dirty="0">
                <a:solidFill>
                  <a:schemeClr val="accent1"/>
                </a:solidFill>
              </a:rPr>
              <a:t>passed by</a:t>
            </a:r>
            <a:r>
              <a:rPr lang="en-US" sz="2200" b="1" i="1" dirty="0">
                <a:solidFill>
                  <a:schemeClr val="accent1"/>
                </a:solidFill>
              </a:rPr>
              <a:t> on the other side</a:t>
            </a:r>
            <a:r>
              <a:rPr lang="en-US" sz="2200" i="1" dirty="0">
                <a:solidFill>
                  <a:schemeClr val="accent1"/>
                </a:solidFill>
              </a:rPr>
              <a:t>.  But a certain Samaritan, as he journeyed, came where he was. And </a:t>
            </a:r>
            <a:r>
              <a:rPr lang="en-US" sz="2200" b="1" i="1" u="sng" dirty="0">
                <a:solidFill>
                  <a:schemeClr val="accent1"/>
                </a:solidFill>
              </a:rPr>
              <a:t>when he saw</a:t>
            </a:r>
            <a:r>
              <a:rPr lang="en-US" sz="2200" b="1" i="1" dirty="0">
                <a:solidFill>
                  <a:schemeClr val="accent1"/>
                </a:solidFill>
              </a:rPr>
              <a:t> him, he had </a:t>
            </a:r>
            <a:r>
              <a:rPr lang="en-US" sz="2200" b="1" i="1" u="sng" dirty="0">
                <a:solidFill>
                  <a:schemeClr val="accent1"/>
                </a:solidFill>
              </a:rPr>
              <a:t>compassion</a:t>
            </a:r>
            <a:r>
              <a:rPr lang="en-US" sz="2200" i="1" dirty="0">
                <a:solidFill>
                  <a:schemeClr val="accent1"/>
                </a:solidFill>
              </a:rPr>
              <a:t>.  So he went to him and </a:t>
            </a:r>
            <a:r>
              <a:rPr lang="en-US" sz="2200" b="1" i="1" dirty="0">
                <a:solidFill>
                  <a:schemeClr val="accent1"/>
                </a:solidFill>
              </a:rPr>
              <a:t>bandaged his wounds</a:t>
            </a:r>
            <a:r>
              <a:rPr lang="en-US" sz="2200" i="1" dirty="0">
                <a:solidFill>
                  <a:schemeClr val="accent1"/>
                </a:solidFill>
              </a:rPr>
              <a:t>, </a:t>
            </a:r>
            <a:r>
              <a:rPr lang="en-US" sz="2200" b="1" i="1" dirty="0">
                <a:solidFill>
                  <a:schemeClr val="accent1"/>
                </a:solidFill>
              </a:rPr>
              <a:t>pouring on oil and wine</a:t>
            </a:r>
            <a:r>
              <a:rPr lang="en-US" sz="2200" i="1" dirty="0">
                <a:solidFill>
                  <a:schemeClr val="accent1"/>
                </a:solidFill>
              </a:rPr>
              <a:t>; and he </a:t>
            </a:r>
            <a:r>
              <a:rPr lang="en-US" sz="2200" b="1" i="1" dirty="0">
                <a:solidFill>
                  <a:schemeClr val="accent1"/>
                </a:solidFill>
              </a:rPr>
              <a:t>set him on his </a:t>
            </a:r>
            <a:r>
              <a:rPr lang="en-US" sz="2200" b="1" i="1" u="sng" dirty="0">
                <a:solidFill>
                  <a:schemeClr val="accent1"/>
                </a:solidFill>
              </a:rPr>
              <a:t>own</a:t>
            </a:r>
            <a:r>
              <a:rPr lang="en-US" sz="2200" b="1" i="1" dirty="0">
                <a:solidFill>
                  <a:schemeClr val="accent1"/>
                </a:solidFill>
              </a:rPr>
              <a:t> animal</a:t>
            </a:r>
            <a:r>
              <a:rPr lang="en-US" sz="2200" i="1" dirty="0">
                <a:solidFill>
                  <a:schemeClr val="accent1"/>
                </a:solidFill>
              </a:rPr>
              <a:t>, </a:t>
            </a:r>
            <a:r>
              <a:rPr lang="en-US" sz="2200" b="1" i="1" dirty="0">
                <a:solidFill>
                  <a:schemeClr val="accent1"/>
                </a:solidFill>
              </a:rPr>
              <a:t>brought him to an inn</a:t>
            </a:r>
            <a:r>
              <a:rPr lang="en-US" sz="2200" i="1" dirty="0">
                <a:solidFill>
                  <a:schemeClr val="accent1"/>
                </a:solidFill>
              </a:rPr>
              <a:t>, and </a:t>
            </a:r>
            <a:r>
              <a:rPr lang="en-US" sz="2200" b="1" i="1" dirty="0">
                <a:solidFill>
                  <a:schemeClr val="accent1"/>
                </a:solidFill>
              </a:rPr>
              <a:t>took care of him</a:t>
            </a:r>
            <a:r>
              <a:rPr lang="en-US" sz="2200" i="1" dirty="0">
                <a:solidFill>
                  <a:schemeClr val="accent1"/>
                </a:solidFill>
              </a:rPr>
              <a:t>.  On the next day, when he departed, he </a:t>
            </a:r>
            <a:r>
              <a:rPr lang="en-US" sz="2200" b="1" i="1" dirty="0">
                <a:solidFill>
                  <a:schemeClr val="accent1"/>
                </a:solidFill>
              </a:rPr>
              <a:t>took out two denarii</a:t>
            </a:r>
            <a:r>
              <a:rPr lang="en-US" sz="2200" i="1" dirty="0">
                <a:solidFill>
                  <a:schemeClr val="accent1"/>
                </a:solidFill>
              </a:rPr>
              <a:t>, gave them to the innkeeper, and said to him, ‘</a:t>
            </a:r>
            <a:r>
              <a:rPr lang="en-US" sz="2200" b="1" i="1" dirty="0">
                <a:solidFill>
                  <a:schemeClr val="accent1"/>
                </a:solidFill>
              </a:rPr>
              <a:t>Take care of him</a:t>
            </a:r>
            <a:r>
              <a:rPr lang="en-US" sz="2200" i="1" dirty="0">
                <a:solidFill>
                  <a:schemeClr val="accent1"/>
                </a:solidFill>
              </a:rPr>
              <a:t>; and whatever more you spend, </a:t>
            </a:r>
            <a:r>
              <a:rPr lang="en-US" sz="2200" b="1" i="1" dirty="0">
                <a:solidFill>
                  <a:schemeClr val="accent1"/>
                </a:solidFill>
              </a:rPr>
              <a:t>when I come again, I will repay you</a:t>
            </a:r>
            <a:r>
              <a:rPr lang="en-US" sz="2200" i="1" dirty="0">
                <a:solidFill>
                  <a:schemeClr val="accent1"/>
                </a:solidFill>
              </a:rPr>
              <a:t>.’  So </a:t>
            </a:r>
            <a:r>
              <a:rPr lang="en-US" sz="2200" b="1" i="1" dirty="0">
                <a:solidFill>
                  <a:schemeClr val="accent1"/>
                </a:solidFill>
              </a:rPr>
              <a:t>which of these three do you think </a:t>
            </a:r>
            <a:r>
              <a:rPr lang="en-US" sz="2200" b="1" i="1" u="sng" dirty="0">
                <a:solidFill>
                  <a:schemeClr val="accent1"/>
                </a:solidFill>
              </a:rPr>
              <a:t>was neighbor</a:t>
            </a:r>
            <a:r>
              <a:rPr lang="en-US" sz="2200" b="1" i="1" dirty="0">
                <a:solidFill>
                  <a:schemeClr val="accent1"/>
                </a:solidFill>
              </a:rPr>
              <a:t> </a:t>
            </a:r>
            <a:r>
              <a:rPr lang="en-US" sz="2200" i="1" dirty="0">
                <a:solidFill>
                  <a:schemeClr val="accent1"/>
                </a:solidFill>
              </a:rPr>
              <a:t>to him who fell among the thieves?”  And he said, “</a:t>
            </a:r>
            <a:r>
              <a:rPr lang="en-US" sz="2200" b="1" i="1" dirty="0">
                <a:solidFill>
                  <a:schemeClr val="accent1"/>
                </a:solidFill>
              </a:rPr>
              <a:t>He who </a:t>
            </a:r>
            <a:r>
              <a:rPr lang="en-US" sz="2200" b="1" i="1" u="sng" dirty="0">
                <a:solidFill>
                  <a:schemeClr val="accent1"/>
                </a:solidFill>
              </a:rPr>
              <a:t>showed mercy</a:t>
            </a:r>
            <a:r>
              <a:rPr lang="en-US" sz="2200" b="1" i="1" dirty="0">
                <a:solidFill>
                  <a:schemeClr val="accent1"/>
                </a:solidFill>
              </a:rPr>
              <a:t> on him</a:t>
            </a:r>
            <a:r>
              <a:rPr lang="en-US" sz="2200" i="1" dirty="0">
                <a:solidFill>
                  <a:schemeClr val="accent1"/>
                </a:solidFill>
              </a:rPr>
              <a:t>.” Then Jesus said to him, “</a:t>
            </a:r>
            <a:r>
              <a:rPr lang="en-US" sz="2200" b="1" i="1" dirty="0">
                <a:solidFill>
                  <a:schemeClr val="accent1"/>
                </a:solidFill>
              </a:rPr>
              <a:t>Go and </a:t>
            </a:r>
            <a:r>
              <a:rPr lang="en-US" sz="2200" b="1" i="1" u="sng" dirty="0">
                <a:solidFill>
                  <a:schemeClr val="accent1"/>
                </a:solidFill>
              </a:rPr>
              <a:t>do likewise</a:t>
            </a:r>
            <a:r>
              <a:rPr lang="en-US" sz="2200" i="1" dirty="0">
                <a:solidFill>
                  <a:schemeClr val="accent1"/>
                </a:solidFill>
              </a:rPr>
              <a:t>.” </a:t>
            </a:r>
            <a:r>
              <a:rPr lang="en-US" sz="2200" dirty="0"/>
              <a:t>(</a:t>
            </a:r>
            <a:r>
              <a:rPr lang="en-US" sz="2200" b="1" dirty="0">
                <a:solidFill>
                  <a:schemeClr val="accent1"/>
                </a:solidFill>
              </a:rPr>
              <a:t>Luke 10:25-37</a:t>
            </a:r>
            <a:r>
              <a:rPr lang="en-US" sz="2200" dirty="0"/>
              <a:t>)</a:t>
            </a:r>
          </a:p>
          <a:p>
            <a:pPr>
              <a:spcBef>
                <a:spcPts val="0"/>
              </a:spcBef>
            </a:pPr>
            <a:r>
              <a:rPr lang="en-US" sz="2200" dirty="0"/>
              <a:t>Everywhere you can, as much as you can, show mercy to those around you, especially those closest to you (</a:t>
            </a:r>
            <a:r>
              <a:rPr lang="en-US" sz="2200" b="1" dirty="0">
                <a:solidFill>
                  <a:schemeClr val="accent1"/>
                </a:solidFill>
              </a:rPr>
              <a:t>2 Cor. 8:12-14; Gal. 6:1-10</a:t>
            </a:r>
            <a:r>
              <a:rPr lang="en-US" sz="2200" dirty="0"/>
              <a:t>).</a:t>
            </a:r>
          </a:p>
        </p:txBody>
      </p:sp>
    </p:spTree>
    <p:extLst>
      <p:ext uri="{BB962C8B-B14F-4D97-AF65-F5344CB8AC3E}">
        <p14:creationId xmlns:p14="http://schemas.microsoft.com/office/powerpoint/2010/main" val="2469938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altLang="en-US" i="1" dirty="0"/>
              <a:t>“To Everything there is a Season…”</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lvl="0" indent="-342900">
              <a:spcBef>
                <a:spcPts val="0"/>
              </a:spcBef>
              <a:buFont typeface="+mj-lt"/>
              <a:buAutoNum type="arabicPeriod" startAt="7"/>
            </a:pPr>
            <a:r>
              <a:rPr lang="en-US" sz="2200" dirty="0"/>
              <a:t>How might friendship and honey be similar (</a:t>
            </a:r>
            <a:r>
              <a:rPr lang="en-US" sz="2200" b="1" dirty="0">
                <a:solidFill>
                  <a:schemeClr val="accent1"/>
                </a:solidFill>
              </a:rPr>
              <a:t>25:16-17; 27:14</a:t>
            </a:r>
            <a:r>
              <a:rPr lang="en-US" sz="2200" dirty="0"/>
              <a:t>)?</a:t>
            </a:r>
          </a:p>
          <a:p>
            <a:pPr marL="0" lvl="0" indent="0">
              <a:spcBef>
                <a:spcPts val="0"/>
              </a:spcBef>
              <a:buNone/>
            </a:pPr>
            <a:r>
              <a:rPr lang="en-US" sz="2200" i="1" dirty="0">
                <a:solidFill>
                  <a:schemeClr val="accent1"/>
                </a:solidFill>
              </a:rPr>
              <a:t>Have you found honey? </a:t>
            </a:r>
            <a:r>
              <a:rPr lang="en-US" sz="2200" b="1" i="1" dirty="0">
                <a:solidFill>
                  <a:schemeClr val="accent1"/>
                </a:solidFill>
              </a:rPr>
              <a:t>Eat only as much </a:t>
            </a:r>
            <a:r>
              <a:rPr lang="en-US" sz="2200" b="1" i="1" u="sng" dirty="0">
                <a:solidFill>
                  <a:schemeClr val="accent1"/>
                </a:solidFill>
              </a:rPr>
              <a:t>as you need</a:t>
            </a:r>
            <a:r>
              <a:rPr lang="en-US" sz="2200" i="1" dirty="0">
                <a:solidFill>
                  <a:schemeClr val="accent1"/>
                </a:solidFill>
              </a:rPr>
              <a:t>, Lest you </a:t>
            </a:r>
            <a:r>
              <a:rPr lang="en-US" sz="2200" b="1" i="1" dirty="0">
                <a:solidFill>
                  <a:schemeClr val="accent1"/>
                </a:solidFill>
              </a:rPr>
              <a:t>be filled with it and </a:t>
            </a:r>
            <a:r>
              <a:rPr lang="en-US" sz="2200" b="1" i="1" u="sng" dirty="0">
                <a:solidFill>
                  <a:schemeClr val="accent1"/>
                </a:solidFill>
              </a:rPr>
              <a:t>vomit</a:t>
            </a:r>
            <a:r>
              <a:rPr lang="en-US" sz="2200" i="1" dirty="0">
                <a:solidFill>
                  <a:schemeClr val="accent1"/>
                </a:solidFill>
              </a:rPr>
              <a:t>.  </a:t>
            </a:r>
            <a:r>
              <a:rPr lang="en-US" sz="2200" b="1" i="1" u="sng" dirty="0">
                <a:solidFill>
                  <a:schemeClr val="accent1"/>
                </a:solidFill>
              </a:rPr>
              <a:t>Seldom</a:t>
            </a:r>
            <a:r>
              <a:rPr lang="en-US" sz="2200" b="1" i="1" dirty="0">
                <a:solidFill>
                  <a:schemeClr val="accent1"/>
                </a:solidFill>
              </a:rPr>
              <a:t> set foot in your neighbor’s house</a:t>
            </a:r>
            <a:r>
              <a:rPr lang="en-US" sz="2200" i="1" dirty="0">
                <a:solidFill>
                  <a:schemeClr val="accent1"/>
                </a:solidFill>
              </a:rPr>
              <a:t>, </a:t>
            </a:r>
            <a:r>
              <a:rPr lang="en-US" sz="2200" b="1" i="1" dirty="0">
                <a:solidFill>
                  <a:schemeClr val="accent1"/>
                </a:solidFill>
              </a:rPr>
              <a:t>Lest he become </a:t>
            </a:r>
            <a:r>
              <a:rPr lang="en-US" sz="2200" b="1" i="1" u="sng" dirty="0">
                <a:solidFill>
                  <a:schemeClr val="accent1"/>
                </a:solidFill>
              </a:rPr>
              <a:t>weary</a:t>
            </a:r>
            <a:r>
              <a:rPr lang="en-US" sz="2200" b="1" i="1" dirty="0">
                <a:solidFill>
                  <a:schemeClr val="accent1"/>
                </a:solidFill>
              </a:rPr>
              <a:t> of you and </a:t>
            </a:r>
            <a:r>
              <a:rPr lang="en-US" sz="2200" b="1" i="1" u="sng" dirty="0">
                <a:solidFill>
                  <a:schemeClr val="accent1"/>
                </a:solidFill>
              </a:rPr>
              <a:t>hate you</a:t>
            </a:r>
            <a:r>
              <a:rPr lang="en-US" sz="2200" i="1" dirty="0">
                <a:solidFill>
                  <a:schemeClr val="accent1"/>
                </a:solidFill>
              </a:rPr>
              <a:t>. </a:t>
            </a:r>
            <a:r>
              <a:rPr lang="en-US" sz="2200" dirty="0"/>
              <a:t>(</a:t>
            </a:r>
            <a:r>
              <a:rPr lang="en-US" sz="2200" b="1" dirty="0">
                <a:solidFill>
                  <a:schemeClr val="accent1"/>
                </a:solidFill>
              </a:rPr>
              <a:t>25:16-17</a:t>
            </a:r>
            <a:r>
              <a:rPr lang="en-US" sz="2200" dirty="0"/>
              <a:t>)</a:t>
            </a:r>
          </a:p>
          <a:p>
            <a:pPr marL="0" indent="0">
              <a:spcBef>
                <a:spcPts val="0"/>
              </a:spcBef>
              <a:buNone/>
            </a:pPr>
            <a:r>
              <a:rPr lang="en-US" sz="2200" i="1" dirty="0">
                <a:solidFill>
                  <a:schemeClr val="accent1"/>
                </a:solidFill>
              </a:rPr>
              <a:t>He who </a:t>
            </a:r>
            <a:r>
              <a:rPr lang="en-US" sz="2200" b="1" i="1" dirty="0">
                <a:solidFill>
                  <a:schemeClr val="accent1"/>
                </a:solidFill>
              </a:rPr>
              <a:t>blesses his friend with a </a:t>
            </a:r>
            <a:r>
              <a:rPr lang="en-US" sz="2200" b="1" i="1" u="sng" dirty="0">
                <a:solidFill>
                  <a:schemeClr val="accent1"/>
                </a:solidFill>
              </a:rPr>
              <a:t>loud</a:t>
            </a:r>
            <a:r>
              <a:rPr lang="en-US" sz="2200" b="1" i="1" dirty="0">
                <a:solidFill>
                  <a:schemeClr val="accent1"/>
                </a:solidFill>
              </a:rPr>
              <a:t> voice</a:t>
            </a:r>
            <a:r>
              <a:rPr lang="en-US" sz="2200" i="1" dirty="0">
                <a:solidFill>
                  <a:schemeClr val="accent1"/>
                </a:solidFill>
              </a:rPr>
              <a:t>, </a:t>
            </a:r>
            <a:r>
              <a:rPr lang="en-US" sz="2200" b="1" i="1" dirty="0">
                <a:solidFill>
                  <a:schemeClr val="accent1"/>
                </a:solidFill>
              </a:rPr>
              <a:t>rising </a:t>
            </a:r>
            <a:r>
              <a:rPr lang="en-US" sz="2200" b="1" i="1" u="sng" dirty="0">
                <a:solidFill>
                  <a:schemeClr val="accent1"/>
                </a:solidFill>
              </a:rPr>
              <a:t>early in the morning</a:t>
            </a:r>
            <a:r>
              <a:rPr lang="en-US" sz="2200" b="1" i="1" dirty="0">
                <a:solidFill>
                  <a:schemeClr val="accent1"/>
                </a:solidFill>
              </a:rPr>
              <a:t>, It will be counted a </a:t>
            </a:r>
            <a:r>
              <a:rPr lang="en-US" sz="2200" b="1" i="1" u="sng" dirty="0">
                <a:solidFill>
                  <a:schemeClr val="accent1"/>
                </a:solidFill>
              </a:rPr>
              <a:t>curse to him</a:t>
            </a:r>
            <a:r>
              <a:rPr lang="en-US" sz="2200" i="1" dirty="0">
                <a:solidFill>
                  <a:schemeClr val="accent1"/>
                </a:solidFill>
              </a:rPr>
              <a:t>. </a:t>
            </a:r>
            <a:r>
              <a:rPr lang="en-US" sz="2200" dirty="0"/>
              <a:t>(</a:t>
            </a:r>
            <a:r>
              <a:rPr lang="en-US" sz="2200" b="1" dirty="0">
                <a:solidFill>
                  <a:schemeClr val="accent1"/>
                </a:solidFill>
              </a:rPr>
              <a:t>27:14</a:t>
            </a:r>
            <a:r>
              <a:rPr lang="en-US" sz="2200" dirty="0"/>
              <a:t>)</a:t>
            </a:r>
          </a:p>
          <a:p>
            <a:pPr>
              <a:spcBef>
                <a:spcPts val="0"/>
              </a:spcBef>
            </a:pPr>
            <a:r>
              <a:rPr lang="en-US" altLang="en-US" sz="2200" dirty="0">
                <a:solidFill>
                  <a:schemeClr val="tx1">
                    <a:lumMod val="75000"/>
                    <a:lumOff val="25000"/>
                  </a:schemeClr>
                </a:solidFill>
              </a:rPr>
              <a:t>Like honey and ice-cream, too much of friends – even best friends – will make you sick of them.</a:t>
            </a:r>
          </a:p>
          <a:p>
            <a:pPr>
              <a:spcBef>
                <a:spcPts val="0"/>
              </a:spcBef>
            </a:pPr>
            <a:r>
              <a:rPr lang="en-US" altLang="en-US" sz="2200" dirty="0">
                <a:solidFill>
                  <a:schemeClr val="tx1">
                    <a:lumMod val="75000"/>
                    <a:lumOff val="25000"/>
                  </a:schemeClr>
                </a:solidFill>
              </a:rPr>
              <a:t>Everyone needs some time to do things they want to do.</a:t>
            </a:r>
          </a:p>
          <a:p>
            <a:pPr>
              <a:spcBef>
                <a:spcPts val="0"/>
              </a:spcBef>
            </a:pPr>
            <a:r>
              <a:rPr lang="en-US" altLang="en-US" sz="2200" dirty="0">
                <a:solidFill>
                  <a:schemeClr val="tx1">
                    <a:lumMod val="75000"/>
                    <a:lumOff val="25000"/>
                  </a:schemeClr>
                </a:solidFill>
              </a:rPr>
              <a:t>People get tired of people who constantly need help (</a:t>
            </a:r>
            <a:r>
              <a:rPr lang="en-US" altLang="en-US" sz="2200" b="1" dirty="0">
                <a:solidFill>
                  <a:schemeClr val="accent1"/>
                </a:solidFill>
              </a:rPr>
              <a:t>Galatians 6:4-5</a:t>
            </a:r>
            <a:r>
              <a:rPr lang="en-US" altLang="en-US" sz="2200" dirty="0">
                <a:solidFill>
                  <a:schemeClr val="tx1">
                    <a:lumMod val="75000"/>
                    <a:lumOff val="25000"/>
                  </a:schemeClr>
                </a:solidFill>
              </a:rPr>
              <a:t>).</a:t>
            </a:r>
          </a:p>
          <a:p>
            <a:pPr>
              <a:spcBef>
                <a:spcPts val="0"/>
              </a:spcBef>
            </a:pPr>
            <a:r>
              <a:rPr lang="en-US" altLang="en-US" sz="2200" dirty="0">
                <a:solidFill>
                  <a:schemeClr val="tx1">
                    <a:lumMod val="75000"/>
                    <a:lumOff val="25000"/>
                  </a:schemeClr>
                </a:solidFill>
              </a:rPr>
              <a:t>People get tired of people who are emotionally needy, never time to breathe.</a:t>
            </a:r>
          </a:p>
          <a:p>
            <a:pPr>
              <a:spcBef>
                <a:spcPts val="0"/>
              </a:spcBef>
            </a:pPr>
            <a:r>
              <a:rPr lang="en-US" altLang="en-US" sz="2200" dirty="0">
                <a:solidFill>
                  <a:schemeClr val="tx1">
                    <a:lumMod val="75000"/>
                    <a:lumOff val="25000"/>
                  </a:schemeClr>
                </a:solidFill>
              </a:rPr>
              <a:t>Pace yourself and your friendship.  Give room for other friends too.</a:t>
            </a:r>
          </a:p>
        </p:txBody>
      </p:sp>
    </p:spTree>
    <p:extLst>
      <p:ext uri="{BB962C8B-B14F-4D97-AF65-F5344CB8AC3E}">
        <p14:creationId xmlns:p14="http://schemas.microsoft.com/office/powerpoint/2010/main" val="871261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fade">
                                      <p:cBhvr>
                                        <p:cTn id="27" dur="500"/>
                                        <p:tgtEl>
                                          <p:spTgt spid="1024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500"/>
                                        <p:tgtEl>
                                          <p:spTgt spid="92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219">
                                            <p:txEl>
                                              <p:pRg st="6" end="6"/>
                                            </p:txEl>
                                          </p:spTgt>
                                        </p:tgtEl>
                                        <p:attrNameLst>
                                          <p:attrName>style.visibility</p:attrName>
                                        </p:attrNameLst>
                                      </p:cBhvr>
                                      <p:to>
                                        <p:strVal val="visible"/>
                                      </p:to>
                                    </p:set>
                                    <p:animEffect transition="in" filter="fade">
                                      <p:cBhvr>
                                        <p:cTn id="41" dur="500"/>
                                        <p:tgtEl>
                                          <p:spTgt spid="921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219">
                                            <p:txEl>
                                              <p:pRg st="7" end="7"/>
                                            </p:txEl>
                                          </p:spTgt>
                                        </p:tgtEl>
                                        <p:attrNameLst>
                                          <p:attrName>style.visibility</p:attrName>
                                        </p:attrNameLst>
                                      </p:cBhvr>
                                      <p:to>
                                        <p:strVal val="visible"/>
                                      </p:to>
                                    </p:set>
                                    <p:animEffect transition="in" filter="fade">
                                      <p:cBhvr>
                                        <p:cTn id="46"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“Taking a dog by the ears …”</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i="1" dirty="0">
                <a:solidFill>
                  <a:schemeClr val="accent1"/>
                </a:solidFill>
              </a:rPr>
              <a:t>He who passes by and </a:t>
            </a:r>
            <a:r>
              <a:rPr lang="en-US" sz="2200" b="1" i="1" u="sng" dirty="0">
                <a:solidFill>
                  <a:schemeClr val="accent1"/>
                </a:solidFill>
              </a:rPr>
              <a:t>meddles</a:t>
            </a:r>
            <a:r>
              <a:rPr lang="en-US" sz="2200" b="1" i="1" dirty="0">
                <a:solidFill>
                  <a:schemeClr val="accent1"/>
                </a:solidFill>
              </a:rPr>
              <a:t> in a quarrel </a:t>
            </a:r>
            <a:r>
              <a:rPr lang="en-US" sz="2200" b="1" i="1" u="sng" dirty="0">
                <a:solidFill>
                  <a:schemeClr val="accent1"/>
                </a:solidFill>
              </a:rPr>
              <a:t>not his own</a:t>
            </a:r>
            <a:r>
              <a:rPr lang="en-US" sz="2200" b="1" i="1" dirty="0">
                <a:solidFill>
                  <a:schemeClr val="accent1"/>
                </a:solidFill>
              </a:rPr>
              <a:t> </a:t>
            </a:r>
            <a:r>
              <a:rPr lang="en-US" sz="2200" i="1" dirty="0">
                <a:solidFill>
                  <a:schemeClr val="accent1"/>
                </a:solidFill>
              </a:rPr>
              <a:t>Is like one who </a:t>
            </a:r>
            <a:r>
              <a:rPr lang="en-US" sz="2200" b="1" i="1" dirty="0">
                <a:solidFill>
                  <a:schemeClr val="accent1"/>
                </a:solidFill>
              </a:rPr>
              <a:t>takes a dog by the ears</a:t>
            </a:r>
            <a:r>
              <a:rPr lang="en-US" sz="2200" i="1" dirty="0">
                <a:solidFill>
                  <a:schemeClr val="accent1"/>
                </a:solidFill>
              </a:rPr>
              <a:t>. </a:t>
            </a:r>
            <a:r>
              <a:rPr lang="en-US" sz="2200" dirty="0"/>
              <a:t>(</a:t>
            </a:r>
            <a:r>
              <a:rPr lang="en-US" sz="2200" b="1" dirty="0">
                <a:solidFill>
                  <a:schemeClr val="accent1"/>
                </a:solidFill>
              </a:rPr>
              <a:t>26:17</a:t>
            </a:r>
            <a:r>
              <a:rPr lang="en-US" sz="2200" dirty="0"/>
              <a:t>)</a:t>
            </a:r>
          </a:p>
          <a:p>
            <a:pPr marL="346075" lvl="0" indent="-346075">
              <a:spcBef>
                <a:spcPts val="300"/>
              </a:spcBef>
              <a:buFont typeface="+mj-lt"/>
              <a:buAutoNum type="arabicPeriod" startAt="8"/>
            </a:pPr>
            <a:r>
              <a:rPr lang="en-US" sz="2200" dirty="0"/>
              <a:t>How is meddling in another’s quarrel like </a:t>
            </a:r>
            <a:r>
              <a:rPr lang="en-US" sz="2200" i="1" dirty="0">
                <a:solidFill>
                  <a:schemeClr val="accent1"/>
                </a:solidFill>
              </a:rPr>
              <a:t>“taking a dog by the ears” </a:t>
            </a:r>
            <a:r>
              <a:rPr lang="en-US" sz="2200" dirty="0"/>
              <a:t>(</a:t>
            </a:r>
            <a:r>
              <a:rPr lang="en-US" sz="2200" b="1" dirty="0">
                <a:solidFill>
                  <a:schemeClr val="accent1"/>
                </a:solidFill>
              </a:rPr>
              <a:t>26:17</a:t>
            </a:r>
            <a:r>
              <a:rPr lang="en-US" sz="2200" dirty="0"/>
              <a:t>)?</a:t>
            </a:r>
          </a:p>
          <a:p>
            <a:pPr>
              <a:spcBef>
                <a:spcPts val="300"/>
              </a:spcBef>
            </a:pPr>
            <a:r>
              <a:rPr lang="en-US" altLang="en-US" sz="2200" dirty="0">
                <a:solidFill>
                  <a:schemeClr val="tx1">
                    <a:lumMod val="75000"/>
                    <a:lumOff val="25000"/>
                  </a:schemeClr>
                </a:solidFill>
              </a:rPr>
              <a:t>In both cases, it may seem simple enough – at first.  </a:t>
            </a:r>
          </a:p>
          <a:p>
            <a:pPr>
              <a:spcBef>
                <a:spcPts val="300"/>
              </a:spcBef>
            </a:pPr>
            <a:r>
              <a:rPr lang="en-US" altLang="en-US" sz="2200" dirty="0">
                <a:solidFill>
                  <a:schemeClr val="tx1">
                    <a:lumMod val="75000"/>
                    <a:lumOff val="25000"/>
                  </a:schemeClr>
                </a:solidFill>
              </a:rPr>
              <a:t>But, when the one </a:t>
            </a:r>
            <a:r>
              <a:rPr lang="en-US" altLang="en-US" sz="2200" i="1" dirty="0">
                <a:solidFill>
                  <a:schemeClr val="accent1"/>
                </a:solidFill>
              </a:rPr>
              <a:t>“taken by the ears”</a:t>
            </a:r>
            <a:r>
              <a:rPr lang="en-US" altLang="en-US" sz="2200" dirty="0">
                <a:solidFill>
                  <a:schemeClr val="tx1">
                    <a:lumMod val="75000"/>
                    <a:lumOff val="25000"/>
                  </a:schemeClr>
                </a:solidFill>
              </a:rPr>
              <a:t> starts snarling and going for </a:t>
            </a:r>
            <a:r>
              <a:rPr lang="en-US" altLang="en-US" sz="2200" b="1" i="1" dirty="0">
                <a:solidFill>
                  <a:schemeClr val="tx1">
                    <a:lumMod val="75000"/>
                    <a:lumOff val="25000"/>
                  </a:schemeClr>
                </a:solidFill>
              </a:rPr>
              <a:t>your</a:t>
            </a:r>
            <a:r>
              <a:rPr lang="en-US" altLang="en-US" sz="2200" dirty="0">
                <a:solidFill>
                  <a:schemeClr val="tx1">
                    <a:lumMod val="75000"/>
                    <a:lumOff val="25000"/>
                  </a:schemeClr>
                </a:solidFill>
              </a:rPr>
              <a:t> throat, you will regret it but be unable to let go.  </a:t>
            </a:r>
          </a:p>
          <a:p>
            <a:pPr>
              <a:spcBef>
                <a:spcPts val="300"/>
              </a:spcBef>
            </a:pPr>
            <a:r>
              <a:rPr lang="en-US" altLang="en-US" sz="2200" dirty="0">
                <a:solidFill>
                  <a:schemeClr val="tx1">
                    <a:lumMod val="75000"/>
                    <a:lumOff val="25000"/>
                  </a:schemeClr>
                </a:solidFill>
              </a:rPr>
              <a:t>You will be stuck, finishing something you should have never started that was not your responsibility.</a:t>
            </a:r>
          </a:p>
          <a:p>
            <a:pPr>
              <a:spcBef>
                <a:spcPts val="300"/>
              </a:spcBef>
            </a:pPr>
            <a:r>
              <a:rPr lang="en-US" altLang="en-US" sz="2200" dirty="0">
                <a:solidFill>
                  <a:schemeClr val="tx1">
                    <a:lumMod val="75000"/>
                    <a:lumOff val="25000"/>
                  </a:schemeClr>
                </a:solidFill>
              </a:rPr>
              <a:t>Meddling often increases and perpetuates division within a group.</a:t>
            </a:r>
          </a:p>
          <a:p>
            <a:pPr>
              <a:spcBef>
                <a:spcPts val="300"/>
              </a:spcBef>
            </a:pP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1250206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Government:  Kings, Judges, and Peoples</a:t>
            </a:r>
          </a:p>
        </p:txBody>
      </p:sp>
      <p:sp>
        <p:nvSpPr>
          <p:cNvPr id="5" name="Text Placeholder 4"/>
          <p:cNvSpPr>
            <a:spLocks noGrp="1"/>
          </p:cNvSpPr>
          <p:nvPr>
            <p:ph type="body" idx="1"/>
          </p:nvPr>
        </p:nvSpPr>
        <p:spPr>
          <a:xfrm>
            <a:off x="762000" y="4324350"/>
            <a:ext cx="7543800" cy="819150"/>
          </a:xfrm>
        </p:spPr>
        <p:txBody>
          <a:bodyPr>
            <a:noAutofit/>
          </a:bodyPr>
          <a:lstStyle/>
          <a:p>
            <a:pPr marL="628650" indent="-628650"/>
            <a:r>
              <a:rPr lang="en-US" sz="1200" b="1" i="1" dirty="0"/>
              <a:t>Verses:</a:t>
            </a:r>
            <a:r>
              <a:rPr lang="en-US" sz="1200" b="1" dirty="0"/>
              <a:t>	13:17, 23; 14:28, 34-35; 15:22, 27; 16:10, 12-15; 17:7-8, 13, 23, 26; 18:5, 13, 16-18; 19:10, 12; 20:2, 8, 26, 28; 21:1, 14; 22:29; 24:21-25; 25:1-7; 26:1, 6, 8; 27:23-27; 28:2, 4-5, 15-17, 21; 29:2-4, 12, 14; 30:29-31; 31:1, 3-5, 8-9</a:t>
            </a:r>
            <a:endParaRPr lang="en-US" sz="1200" b="1" i="1" dirty="0"/>
          </a:p>
        </p:txBody>
      </p:sp>
    </p:spTree>
    <p:extLst>
      <p:ext uri="{BB962C8B-B14F-4D97-AF65-F5344CB8AC3E}">
        <p14:creationId xmlns:p14="http://schemas.microsoft.com/office/powerpoint/2010/main" val="81167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Priests, Kings, and “gods”?</a:t>
            </a:r>
          </a:p>
        </p:txBody>
      </p:sp>
      <p:sp>
        <p:nvSpPr>
          <p:cNvPr id="3" name="Content Placeholder 2"/>
          <p:cNvSpPr>
            <a:spLocks noGrp="1"/>
          </p:cNvSpPr>
          <p:nvPr>
            <p:ph idx="1"/>
          </p:nvPr>
        </p:nvSpPr>
        <p:spPr/>
        <p:txBody>
          <a:bodyPr/>
          <a:lstStyle/>
          <a:p>
            <a:pPr marL="457200" indent="-457200">
              <a:spcBef>
                <a:spcPts val="100"/>
              </a:spcBef>
              <a:buFont typeface="+mj-lt"/>
              <a:buAutoNum type="arabicPeriod"/>
            </a:pPr>
            <a:r>
              <a:rPr lang="en-US" sz="2200" dirty="0"/>
              <a:t>How are we parallel to </a:t>
            </a:r>
            <a:r>
              <a:rPr lang="en-US" sz="2200" i="1" dirty="0">
                <a:solidFill>
                  <a:schemeClr val="accent1"/>
                </a:solidFill>
              </a:rPr>
              <a:t>“kings”</a:t>
            </a:r>
            <a:r>
              <a:rPr lang="en-US" sz="2200" dirty="0"/>
              <a:t> and </a:t>
            </a:r>
            <a:r>
              <a:rPr lang="en-US" sz="2200" i="1" dirty="0">
                <a:solidFill>
                  <a:schemeClr val="accent1"/>
                </a:solidFill>
              </a:rPr>
              <a:t>“judges”</a:t>
            </a:r>
            <a:r>
              <a:rPr lang="en-US" sz="2200" dirty="0"/>
              <a:t>?  How can we apply these instructions to our lives?</a:t>
            </a:r>
          </a:p>
          <a:p>
            <a:pPr>
              <a:spcBef>
                <a:spcPts val="100"/>
              </a:spcBef>
            </a:pPr>
            <a:r>
              <a:rPr lang="en-US" sz="2200" dirty="0"/>
              <a:t>All Christians are considered </a:t>
            </a:r>
            <a:r>
              <a:rPr lang="en-US" sz="2200" b="1" i="1" dirty="0"/>
              <a:t>priests</a:t>
            </a:r>
            <a:r>
              <a:rPr lang="en-US" sz="2200" dirty="0"/>
              <a:t>:</a:t>
            </a:r>
          </a:p>
          <a:p>
            <a:pPr marL="0" indent="0">
              <a:spcBef>
                <a:spcPts val="100"/>
              </a:spcBef>
              <a:buNone/>
            </a:pPr>
            <a:r>
              <a:rPr lang="en-US" sz="2000" i="1" dirty="0">
                <a:solidFill>
                  <a:schemeClr val="accent1"/>
                </a:solidFill>
              </a:rPr>
              <a:t>Coming to Him as to a living stone, rejected indeed by men, but </a:t>
            </a:r>
            <a:r>
              <a:rPr lang="en-US" sz="2000" b="1" i="1" dirty="0">
                <a:solidFill>
                  <a:schemeClr val="accent1"/>
                </a:solidFill>
              </a:rPr>
              <a:t>chosen by God </a:t>
            </a:r>
            <a:r>
              <a:rPr lang="en-US" sz="2000" i="1" dirty="0">
                <a:solidFill>
                  <a:schemeClr val="accent1"/>
                </a:solidFill>
              </a:rPr>
              <a:t>and precious, </a:t>
            </a:r>
            <a:r>
              <a:rPr lang="en-US" sz="2000" b="1" i="1" dirty="0">
                <a:solidFill>
                  <a:schemeClr val="accent1"/>
                </a:solidFill>
              </a:rPr>
              <a:t>you also</a:t>
            </a:r>
            <a:r>
              <a:rPr lang="en-US" sz="2000" i="1" dirty="0">
                <a:solidFill>
                  <a:schemeClr val="accent1"/>
                </a:solidFill>
              </a:rPr>
              <a:t>, as </a:t>
            </a:r>
            <a:r>
              <a:rPr lang="en-US" sz="2000" b="1" i="1" dirty="0">
                <a:solidFill>
                  <a:schemeClr val="accent1"/>
                </a:solidFill>
              </a:rPr>
              <a:t>living stones</a:t>
            </a:r>
            <a:r>
              <a:rPr lang="en-US" sz="2000" i="1" dirty="0">
                <a:solidFill>
                  <a:schemeClr val="accent1"/>
                </a:solidFill>
              </a:rPr>
              <a:t>, are being built up a </a:t>
            </a:r>
            <a:r>
              <a:rPr lang="en-US" sz="2000" b="1" i="1" dirty="0">
                <a:solidFill>
                  <a:schemeClr val="accent1"/>
                </a:solidFill>
              </a:rPr>
              <a:t>spiritual house</a:t>
            </a:r>
            <a:r>
              <a:rPr lang="en-US" sz="2000" i="1" dirty="0">
                <a:solidFill>
                  <a:schemeClr val="accent1"/>
                </a:solidFill>
              </a:rPr>
              <a:t>, </a:t>
            </a:r>
            <a:r>
              <a:rPr lang="en-US" sz="2000" b="1" i="1" dirty="0">
                <a:solidFill>
                  <a:schemeClr val="accent1"/>
                </a:solidFill>
              </a:rPr>
              <a:t>a holy </a:t>
            </a:r>
            <a:r>
              <a:rPr lang="en-US" sz="2000" b="1" i="1" u="sng" dirty="0">
                <a:solidFill>
                  <a:schemeClr val="accent1"/>
                </a:solidFill>
              </a:rPr>
              <a:t>priesthood</a:t>
            </a:r>
            <a:r>
              <a:rPr lang="en-US" sz="2000" i="1" dirty="0">
                <a:solidFill>
                  <a:schemeClr val="accent1"/>
                </a:solidFill>
              </a:rPr>
              <a:t>, to </a:t>
            </a:r>
            <a:r>
              <a:rPr lang="en-US" sz="2000" b="1" i="1" dirty="0">
                <a:solidFill>
                  <a:schemeClr val="accent1"/>
                </a:solidFill>
              </a:rPr>
              <a:t>offer up </a:t>
            </a:r>
            <a:r>
              <a:rPr lang="en-US" sz="2000" b="1" i="1" u="sng" dirty="0">
                <a:solidFill>
                  <a:schemeClr val="accent1"/>
                </a:solidFill>
              </a:rPr>
              <a:t>spiritual sacrifices</a:t>
            </a:r>
            <a:r>
              <a:rPr lang="en-US" sz="2000" b="1" i="1" dirty="0">
                <a:solidFill>
                  <a:schemeClr val="accent1"/>
                </a:solidFill>
              </a:rPr>
              <a:t> acceptable to God through Jesus Christ</a:t>
            </a:r>
            <a:r>
              <a:rPr lang="en-US" sz="2000" i="1" dirty="0">
                <a:solidFill>
                  <a:schemeClr val="accent1"/>
                </a:solidFill>
              </a:rPr>
              <a:t>. … But </a:t>
            </a:r>
            <a:r>
              <a:rPr lang="en-US" sz="2000" b="1" i="1" dirty="0">
                <a:solidFill>
                  <a:schemeClr val="accent1"/>
                </a:solidFill>
              </a:rPr>
              <a:t>you are a chosen generation, </a:t>
            </a:r>
            <a:r>
              <a:rPr lang="en-US" sz="2000" b="1" i="1" u="sng" dirty="0">
                <a:solidFill>
                  <a:schemeClr val="accent1"/>
                </a:solidFill>
              </a:rPr>
              <a:t>a royal priesthood</a:t>
            </a:r>
            <a:r>
              <a:rPr lang="en-US" sz="2000" i="1" dirty="0">
                <a:solidFill>
                  <a:schemeClr val="accent1"/>
                </a:solidFill>
              </a:rPr>
              <a:t>, a </a:t>
            </a:r>
            <a:r>
              <a:rPr lang="en-US" sz="2000" b="1" i="1" dirty="0">
                <a:solidFill>
                  <a:schemeClr val="accent1"/>
                </a:solidFill>
              </a:rPr>
              <a:t>holy nation</a:t>
            </a:r>
            <a:r>
              <a:rPr lang="en-US" sz="2000" i="1" dirty="0">
                <a:solidFill>
                  <a:schemeClr val="accent1"/>
                </a:solidFill>
              </a:rPr>
              <a:t>, His </a:t>
            </a:r>
            <a:r>
              <a:rPr lang="en-US" sz="2000" b="1" i="1" dirty="0">
                <a:solidFill>
                  <a:schemeClr val="accent1"/>
                </a:solidFill>
              </a:rPr>
              <a:t>own special people</a:t>
            </a:r>
            <a:r>
              <a:rPr lang="en-US" sz="2000" i="1" dirty="0">
                <a:solidFill>
                  <a:schemeClr val="accent1"/>
                </a:solidFill>
              </a:rPr>
              <a:t>, that you may </a:t>
            </a:r>
            <a:r>
              <a:rPr lang="en-US" sz="2000" b="1" i="1" dirty="0">
                <a:solidFill>
                  <a:schemeClr val="accent1"/>
                </a:solidFill>
              </a:rPr>
              <a:t>proclaim the praises of Him </a:t>
            </a:r>
            <a:r>
              <a:rPr lang="en-US" sz="2000" i="1" dirty="0">
                <a:solidFill>
                  <a:schemeClr val="accent1"/>
                </a:solidFill>
              </a:rPr>
              <a:t>who called you out of darkness into His marvelous light; who once were not a people but are </a:t>
            </a:r>
            <a:r>
              <a:rPr lang="en-US" sz="2000" b="1" i="1" dirty="0">
                <a:solidFill>
                  <a:schemeClr val="accent1"/>
                </a:solidFill>
              </a:rPr>
              <a:t>now the people of God</a:t>
            </a:r>
            <a:r>
              <a:rPr lang="en-US" sz="2000" i="1" dirty="0">
                <a:solidFill>
                  <a:schemeClr val="accent1"/>
                </a:solidFill>
              </a:rPr>
              <a:t>, who had not obtained mercy but now have obtained mercy.</a:t>
            </a:r>
            <a:r>
              <a:rPr lang="en-US" sz="2000" dirty="0"/>
              <a:t> (</a:t>
            </a:r>
            <a:r>
              <a:rPr lang="en-US" sz="2000" b="1" dirty="0">
                <a:solidFill>
                  <a:schemeClr val="accent1"/>
                </a:solidFill>
              </a:rPr>
              <a:t>1 Peter 2:4-10</a:t>
            </a:r>
            <a:r>
              <a:rPr lang="en-US" sz="2000" dirty="0"/>
              <a:t>)</a:t>
            </a:r>
          </a:p>
        </p:txBody>
      </p:sp>
    </p:spTree>
    <p:extLst>
      <p:ext uri="{BB962C8B-B14F-4D97-AF65-F5344CB8AC3E}">
        <p14:creationId xmlns:p14="http://schemas.microsoft.com/office/powerpoint/2010/main" val="1176674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Priests, Kings, and “gods”?</a:t>
            </a:r>
          </a:p>
        </p:txBody>
      </p:sp>
      <p:sp>
        <p:nvSpPr>
          <p:cNvPr id="3" name="Content Placeholder 2"/>
          <p:cNvSpPr>
            <a:spLocks noGrp="1"/>
          </p:cNvSpPr>
          <p:nvPr>
            <p:ph idx="1"/>
          </p:nvPr>
        </p:nvSpPr>
        <p:spPr/>
        <p:txBody>
          <a:bodyPr/>
          <a:lstStyle/>
          <a:p>
            <a:pPr marL="457200" indent="-457200">
              <a:spcBef>
                <a:spcPts val="100"/>
              </a:spcBef>
              <a:buFont typeface="+mj-lt"/>
              <a:buAutoNum type="arabicPeriod"/>
            </a:pPr>
            <a:r>
              <a:rPr lang="en-US" sz="2200" dirty="0"/>
              <a:t>How are we parallel to </a:t>
            </a:r>
            <a:r>
              <a:rPr lang="en-US" sz="2200" i="1" dirty="0">
                <a:solidFill>
                  <a:schemeClr val="accent1"/>
                </a:solidFill>
              </a:rPr>
              <a:t>“kings”</a:t>
            </a:r>
            <a:r>
              <a:rPr lang="en-US" sz="2200" dirty="0"/>
              <a:t> and </a:t>
            </a:r>
            <a:r>
              <a:rPr lang="en-US" sz="2200" i="1" dirty="0">
                <a:solidFill>
                  <a:schemeClr val="accent1"/>
                </a:solidFill>
              </a:rPr>
              <a:t>“judges”</a:t>
            </a:r>
            <a:r>
              <a:rPr lang="en-US" sz="2200" dirty="0"/>
              <a:t>?  How can we apply these instructions to our lives?</a:t>
            </a:r>
          </a:p>
          <a:p>
            <a:pPr>
              <a:spcBef>
                <a:spcPts val="100"/>
              </a:spcBef>
            </a:pPr>
            <a:r>
              <a:rPr lang="en-US" sz="2200" dirty="0"/>
              <a:t>All Christians are considered </a:t>
            </a:r>
            <a:r>
              <a:rPr lang="en-US" sz="2200" b="1" i="1" dirty="0"/>
              <a:t>priests</a:t>
            </a:r>
            <a:r>
              <a:rPr lang="en-US" sz="2200" dirty="0"/>
              <a:t> (</a:t>
            </a:r>
            <a:r>
              <a:rPr lang="en-US" sz="2200" b="1" dirty="0">
                <a:solidFill>
                  <a:schemeClr val="accent1"/>
                </a:solidFill>
              </a:rPr>
              <a:t>1 Peter 2:4-5, 9-10</a:t>
            </a:r>
            <a:r>
              <a:rPr lang="en-US" sz="2200" dirty="0"/>
              <a:t>):</a:t>
            </a:r>
          </a:p>
          <a:p>
            <a:pPr lvl="1">
              <a:spcBef>
                <a:spcPts val="100"/>
              </a:spcBef>
            </a:pPr>
            <a:r>
              <a:rPr lang="en-US" sz="2000" dirty="0"/>
              <a:t>Offering </a:t>
            </a:r>
            <a:r>
              <a:rPr lang="en-US" sz="2000" i="1" dirty="0">
                <a:solidFill>
                  <a:schemeClr val="accent1"/>
                </a:solidFill>
              </a:rPr>
              <a:t>“sacrifice of praise, fruit of our lips, giving thanks”</a:t>
            </a:r>
            <a:r>
              <a:rPr lang="en-US" sz="2000" dirty="0"/>
              <a:t> (</a:t>
            </a:r>
            <a:r>
              <a:rPr lang="en-US" sz="2000" b="1" dirty="0">
                <a:solidFill>
                  <a:schemeClr val="accent1"/>
                </a:solidFill>
              </a:rPr>
              <a:t>Hebrews 13:15</a:t>
            </a:r>
            <a:r>
              <a:rPr lang="en-US" sz="2000" dirty="0"/>
              <a:t>).</a:t>
            </a:r>
          </a:p>
          <a:p>
            <a:pPr lvl="1">
              <a:spcBef>
                <a:spcPts val="100"/>
              </a:spcBef>
            </a:pPr>
            <a:r>
              <a:rPr lang="en-US" sz="2000" dirty="0"/>
              <a:t>Helping those in need around us (</a:t>
            </a:r>
            <a:r>
              <a:rPr lang="en-US" sz="2000" b="1" dirty="0">
                <a:solidFill>
                  <a:schemeClr val="accent1"/>
                </a:solidFill>
              </a:rPr>
              <a:t>Hebrews 13:16</a:t>
            </a:r>
            <a:r>
              <a:rPr lang="en-US" sz="2000" dirty="0"/>
              <a:t>).</a:t>
            </a:r>
            <a:endParaRPr lang="en-US" sz="2200" dirty="0"/>
          </a:p>
          <a:p>
            <a:pPr marL="0" indent="0">
              <a:spcBef>
                <a:spcPts val="100"/>
              </a:spcBef>
              <a:buNone/>
            </a:pPr>
            <a:r>
              <a:rPr lang="en-US" sz="2200" i="1" dirty="0">
                <a:solidFill>
                  <a:schemeClr val="accent1"/>
                </a:solidFill>
              </a:rPr>
              <a:t>Therefore by Him let us </a:t>
            </a:r>
            <a:r>
              <a:rPr lang="en-US" sz="2200" b="1" i="1" u="sng" dirty="0">
                <a:solidFill>
                  <a:schemeClr val="accent1"/>
                </a:solidFill>
              </a:rPr>
              <a:t>continually</a:t>
            </a:r>
            <a:r>
              <a:rPr lang="en-US" sz="2200" b="1" i="1" dirty="0">
                <a:solidFill>
                  <a:schemeClr val="accent1"/>
                </a:solidFill>
              </a:rPr>
              <a:t> offer the </a:t>
            </a:r>
            <a:r>
              <a:rPr lang="en-US" sz="2200" b="1" i="1" u="sng" dirty="0">
                <a:solidFill>
                  <a:schemeClr val="accent1"/>
                </a:solidFill>
              </a:rPr>
              <a:t>sacrifice</a:t>
            </a:r>
            <a:r>
              <a:rPr lang="en-US" sz="2200" b="1" i="1" dirty="0">
                <a:solidFill>
                  <a:schemeClr val="accent1"/>
                </a:solidFill>
              </a:rPr>
              <a:t> of praise to God</a:t>
            </a:r>
            <a:r>
              <a:rPr lang="en-US" sz="2200" i="1" dirty="0">
                <a:solidFill>
                  <a:schemeClr val="accent1"/>
                </a:solidFill>
              </a:rPr>
              <a:t>, that is, the </a:t>
            </a:r>
            <a:r>
              <a:rPr lang="en-US" sz="2200" b="1" i="1" dirty="0">
                <a:solidFill>
                  <a:schemeClr val="accent1"/>
                </a:solidFill>
              </a:rPr>
              <a:t>fruit of our lips</a:t>
            </a:r>
            <a:r>
              <a:rPr lang="en-US" sz="2200" i="1" dirty="0">
                <a:solidFill>
                  <a:schemeClr val="accent1"/>
                </a:solidFill>
              </a:rPr>
              <a:t>, </a:t>
            </a:r>
            <a:r>
              <a:rPr lang="en-US" sz="2200" b="1" i="1" dirty="0">
                <a:solidFill>
                  <a:schemeClr val="accent1"/>
                </a:solidFill>
              </a:rPr>
              <a:t>giving thanks to His name</a:t>
            </a:r>
            <a:r>
              <a:rPr lang="en-US" sz="2200" i="1" dirty="0">
                <a:solidFill>
                  <a:schemeClr val="accent1"/>
                </a:solidFill>
              </a:rPr>
              <a:t>. But do not forget to </a:t>
            </a:r>
            <a:r>
              <a:rPr lang="en-US" sz="2200" b="1" i="1" dirty="0">
                <a:solidFill>
                  <a:schemeClr val="accent1"/>
                </a:solidFill>
              </a:rPr>
              <a:t>do good and to share</a:t>
            </a:r>
            <a:r>
              <a:rPr lang="en-US" sz="2200" i="1" dirty="0">
                <a:solidFill>
                  <a:schemeClr val="accent1"/>
                </a:solidFill>
              </a:rPr>
              <a:t>, for with</a:t>
            </a:r>
            <a:r>
              <a:rPr lang="en-US" sz="2200" b="1" i="1" dirty="0">
                <a:solidFill>
                  <a:schemeClr val="accent1"/>
                </a:solidFill>
              </a:rPr>
              <a:t> </a:t>
            </a:r>
            <a:r>
              <a:rPr lang="en-US" sz="2200" b="1" i="1" u="sng" dirty="0">
                <a:solidFill>
                  <a:schemeClr val="accent1"/>
                </a:solidFill>
              </a:rPr>
              <a:t>such sacrifices</a:t>
            </a:r>
            <a:r>
              <a:rPr lang="en-US" sz="2200" b="1" i="1" dirty="0">
                <a:solidFill>
                  <a:schemeClr val="accent1"/>
                </a:solidFill>
              </a:rPr>
              <a:t> God is well pleased</a:t>
            </a:r>
            <a:r>
              <a:rPr lang="en-US" sz="2200" i="1" dirty="0">
                <a:solidFill>
                  <a:schemeClr val="accent1"/>
                </a:solidFill>
              </a:rPr>
              <a:t>. </a:t>
            </a:r>
            <a:r>
              <a:rPr lang="en-US" sz="2200" dirty="0"/>
              <a:t>(</a:t>
            </a:r>
            <a:r>
              <a:rPr lang="en-US" sz="2200" b="1" dirty="0">
                <a:solidFill>
                  <a:schemeClr val="accent1"/>
                </a:solidFill>
              </a:rPr>
              <a:t>Hebrews 13:15-16</a:t>
            </a:r>
            <a:r>
              <a:rPr lang="en-US" sz="2200" dirty="0"/>
              <a:t>)</a:t>
            </a:r>
          </a:p>
        </p:txBody>
      </p:sp>
    </p:spTree>
    <p:extLst>
      <p:ext uri="{BB962C8B-B14F-4D97-AF65-F5344CB8AC3E}">
        <p14:creationId xmlns:p14="http://schemas.microsoft.com/office/powerpoint/2010/main" val="1410885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Staying in the Path of Wisdom</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8"/>
            </a:pPr>
            <a:r>
              <a:rPr lang="en-US" sz="2200" dirty="0"/>
              <a:t>Why is it important to </a:t>
            </a:r>
            <a:r>
              <a:rPr lang="en-US" sz="2200" i="1" dirty="0">
                <a:solidFill>
                  <a:schemeClr val="accent1"/>
                </a:solidFill>
              </a:rPr>
              <a:t>“walk in the way of goodness and to keep the paths of righteousness”</a:t>
            </a:r>
            <a:r>
              <a:rPr lang="en-US" sz="2200" dirty="0"/>
              <a:t>?  Does this always happen?  How does it ever happen?</a:t>
            </a:r>
          </a:p>
          <a:p>
            <a:pPr marL="0" lvl="0" indent="0">
              <a:spcBef>
                <a:spcPts val="0"/>
              </a:spcBef>
              <a:buNone/>
            </a:pPr>
            <a:r>
              <a:rPr lang="en-US" sz="2200" i="1" dirty="0">
                <a:solidFill>
                  <a:schemeClr val="accent1"/>
                </a:solidFill>
              </a:rPr>
              <a:t>So you may walk in the way of goodness, And keep to the paths of righteousness.  </a:t>
            </a:r>
            <a:r>
              <a:rPr lang="en-US" sz="2200" b="1" i="1" u="sng" dirty="0">
                <a:solidFill>
                  <a:schemeClr val="accent1"/>
                </a:solidFill>
              </a:rPr>
              <a:t>For</a:t>
            </a:r>
            <a:r>
              <a:rPr lang="en-US" sz="2200" b="1" i="1" dirty="0">
                <a:solidFill>
                  <a:schemeClr val="accent1"/>
                </a:solidFill>
              </a:rPr>
              <a:t> the upright </a:t>
            </a:r>
            <a:r>
              <a:rPr lang="en-US" sz="2200" b="1" i="1" u="sng" dirty="0">
                <a:solidFill>
                  <a:schemeClr val="accent1"/>
                </a:solidFill>
              </a:rPr>
              <a:t>will dwell</a:t>
            </a:r>
            <a:r>
              <a:rPr lang="en-US" sz="2200" b="1" i="1" dirty="0">
                <a:solidFill>
                  <a:schemeClr val="accent1"/>
                </a:solidFill>
              </a:rPr>
              <a:t> </a:t>
            </a:r>
            <a:r>
              <a:rPr lang="en-US" sz="2200" i="1" dirty="0">
                <a:solidFill>
                  <a:schemeClr val="accent1"/>
                </a:solidFill>
              </a:rPr>
              <a:t>in the land, And </a:t>
            </a:r>
            <a:r>
              <a:rPr lang="en-US" sz="2200" b="1" i="1" dirty="0">
                <a:solidFill>
                  <a:schemeClr val="accent1"/>
                </a:solidFill>
              </a:rPr>
              <a:t>the blameless </a:t>
            </a:r>
            <a:r>
              <a:rPr lang="en-US" sz="2200" b="1" i="1" u="sng" dirty="0">
                <a:solidFill>
                  <a:schemeClr val="accent1"/>
                </a:solidFill>
              </a:rPr>
              <a:t>will remain</a:t>
            </a:r>
            <a:r>
              <a:rPr lang="en-US" sz="2200" b="1" i="1" dirty="0">
                <a:solidFill>
                  <a:schemeClr val="accent1"/>
                </a:solidFill>
              </a:rPr>
              <a:t> in it</a:t>
            </a:r>
            <a:r>
              <a:rPr lang="en-US" sz="2200" i="1" dirty="0">
                <a:solidFill>
                  <a:schemeClr val="accent1"/>
                </a:solidFill>
              </a:rPr>
              <a:t>; But </a:t>
            </a:r>
            <a:r>
              <a:rPr lang="en-US" sz="2200" b="1" i="1" dirty="0">
                <a:solidFill>
                  <a:schemeClr val="accent1"/>
                </a:solidFill>
              </a:rPr>
              <a:t>the wicked will be </a:t>
            </a:r>
            <a:r>
              <a:rPr lang="en-US" sz="2200" b="1" i="1" u="sng" dirty="0">
                <a:solidFill>
                  <a:schemeClr val="accent1"/>
                </a:solidFill>
              </a:rPr>
              <a:t>cut off</a:t>
            </a:r>
            <a:r>
              <a:rPr lang="en-US" sz="2200" b="1" i="1" dirty="0">
                <a:solidFill>
                  <a:schemeClr val="accent1"/>
                </a:solidFill>
              </a:rPr>
              <a:t> from the earth, And the unfaithful will be </a:t>
            </a:r>
            <a:r>
              <a:rPr lang="en-US" sz="2200" b="1" i="1" u="sng" dirty="0">
                <a:solidFill>
                  <a:schemeClr val="accent1"/>
                </a:solidFill>
              </a:rPr>
              <a:t>uprooted</a:t>
            </a:r>
            <a:r>
              <a:rPr lang="en-US" sz="2200" b="1" i="1" dirty="0">
                <a:solidFill>
                  <a:schemeClr val="accent1"/>
                </a:solidFill>
              </a:rPr>
              <a:t> from it</a:t>
            </a:r>
            <a:r>
              <a:rPr lang="en-US" sz="2200" i="1" dirty="0">
                <a:solidFill>
                  <a:schemeClr val="accent1"/>
                </a:solidFill>
              </a:rPr>
              <a:t>. </a:t>
            </a:r>
            <a:r>
              <a:rPr lang="en-US" sz="2200" dirty="0"/>
              <a:t>(</a:t>
            </a:r>
            <a:r>
              <a:rPr lang="en-US" sz="2200" b="1" dirty="0">
                <a:solidFill>
                  <a:schemeClr val="accent1"/>
                </a:solidFill>
              </a:rPr>
              <a:t>2:20-22</a:t>
            </a:r>
            <a:r>
              <a:rPr lang="en-US" sz="2200" dirty="0"/>
              <a:t>)</a:t>
            </a:r>
          </a:p>
          <a:p>
            <a:pPr>
              <a:spcBef>
                <a:spcPts val="0"/>
              </a:spcBef>
            </a:pPr>
            <a:r>
              <a:rPr lang="en-US" altLang="en-US" sz="2200" dirty="0"/>
              <a:t>Earthly preservation depends on staying in the path.</a:t>
            </a:r>
          </a:p>
          <a:p>
            <a:pPr>
              <a:spcBef>
                <a:spcPts val="0"/>
              </a:spcBef>
            </a:pPr>
            <a:r>
              <a:rPr lang="en-US" altLang="en-US" sz="2200" dirty="0"/>
              <a:t>Earthly consequences of sin </a:t>
            </a:r>
            <a:r>
              <a:rPr lang="en-US" altLang="en-US" sz="2200" b="1" i="1" dirty="0"/>
              <a:t>generally</a:t>
            </a:r>
            <a:r>
              <a:rPr lang="en-US" altLang="en-US" sz="2200" dirty="0"/>
              <a:t> follow.  </a:t>
            </a:r>
          </a:p>
          <a:p>
            <a:pPr>
              <a:spcBef>
                <a:spcPts val="0"/>
              </a:spcBef>
            </a:pPr>
            <a:r>
              <a:rPr lang="en-US" altLang="en-US" sz="2200" dirty="0"/>
              <a:t>Exceptions are few, and it is folly to hope for them.</a:t>
            </a:r>
          </a:p>
          <a:p>
            <a:pPr>
              <a:spcBef>
                <a:spcPts val="0"/>
              </a:spcBef>
            </a:pPr>
            <a:r>
              <a:rPr lang="en-US" altLang="en-US" sz="2200" dirty="0"/>
              <a:t>Furthermore, the actions – </a:t>
            </a:r>
            <a:r>
              <a:rPr lang="en-US" altLang="en-US" sz="2200" i="1" dirty="0">
                <a:solidFill>
                  <a:schemeClr val="accent1"/>
                </a:solidFill>
              </a:rPr>
              <a:t>“cut off”</a:t>
            </a:r>
            <a:r>
              <a:rPr lang="en-US" altLang="en-US" sz="2200" dirty="0"/>
              <a:t> and </a:t>
            </a:r>
            <a:r>
              <a:rPr lang="en-US" altLang="en-US" sz="2200" i="1" dirty="0">
                <a:solidFill>
                  <a:schemeClr val="accent1"/>
                </a:solidFill>
              </a:rPr>
              <a:t>“uprooted”</a:t>
            </a:r>
            <a:r>
              <a:rPr lang="en-US" altLang="en-US" sz="2200" dirty="0"/>
              <a:t> – indicate deliberate action and therefore judgment, disapproval from God, which therefore implies spiritual condemnation as well.</a:t>
            </a:r>
          </a:p>
        </p:txBody>
      </p:sp>
    </p:spTree>
    <p:extLst>
      <p:ext uri="{BB962C8B-B14F-4D97-AF65-F5344CB8AC3E}">
        <p14:creationId xmlns:p14="http://schemas.microsoft.com/office/powerpoint/2010/main" val="4223164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Priests, Kings, and “gods”?</a:t>
            </a:r>
          </a:p>
        </p:txBody>
      </p:sp>
      <p:sp>
        <p:nvSpPr>
          <p:cNvPr id="3" name="Content Placeholder 2"/>
          <p:cNvSpPr>
            <a:spLocks noGrp="1"/>
          </p:cNvSpPr>
          <p:nvPr>
            <p:ph idx="1"/>
          </p:nvPr>
        </p:nvSpPr>
        <p:spPr/>
        <p:txBody>
          <a:bodyPr/>
          <a:lstStyle/>
          <a:p>
            <a:pPr marL="457200" indent="-457200">
              <a:spcBef>
                <a:spcPts val="100"/>
              </a:spcBef>
              <a:buFont typeface="+mj-lt"/>
              <a:buAutoNum type="arabicPeriod"/>
            </a:pPr>
            <a:r>
              <a:rPr lang="en-US" sz="2200" dirty="0"/>
              <a:t>How are we parallel to </a:t>
            </a:r>
            <a:r>
              <a:rPr lang="en-US" sz="2200" i="1" dirty="0">
                <a:solidFill>
                  <a:schemeClr val="accent1"/>
                </a:solidFill>
              </a:rPr>
              <a:t>“kings”</a:t>
            </a:r>
            <a:r>
              <a:rPr lang="en-US" sz="2200" dirty="0"/>
              <a:t> and </a:t>
            </a:r>
            <a:r>
              <a:rPr lang="en-US" sz="2200" i="1" dirty="0">
                <a:solidFill>
                  <a:schemeClr val="accent1"/>
                </a:solidFill>
              </a:rPr>
              <a:t>“judges”</a:t>
            </a:r>
            <a:r>
              <a:rPr lang="en-US" sz="2200" dirty="0"/>
              <a:t>?  How can we apply these instructions to our lives?</a:t>
            </a:r>
          </a:p>
          <a:p>
            <a:pPr>
              <a:spcBef>
                <a:spcPts val="100"/>
              </a:spcBef>
            </a:pPr>
            <a:r>
              <a:rPr lang="en-US" sz="2200" dirty="0"/>
              <a:t>All Christians are considered </a:t>
            </a:r>
            <a:r>
              <a:rPr lang="en-US" sz="2200" b="1" i="1" dirty="0"/>
              <a:t>priests</a:t>
            </a:r>
            <a:r>
              <a:rPr lang="en-US" sz="2200" dirty="0"/>
              <a:t> (</a:t>
            </a:r>
            <a:r>
              <a:rPr lang="en-US" sz="2200" b="1" dirty="0">
                <a:solidFill>
                  <a:schemeClr val="accent1"/>
                </a:solidFill>
              </a:rPr>
              <a:t>1 Peter 2:4-5, 9-10</a:t>
            </a:r>
            <a:r>
              <a:rPr lang="en-US" sz="2200" dirty="0"/>
              <a:t>):</a:t>
            </a:r>
          </a:p>
          <a:p>
            <a:pPr lvl="1">
              <a:spcBef>
                <a:spcPts val="100"/>
              </a:spcBef>
            </a:pPr>
            <a:r>
              <a:rPr lang="en-US" sz="2000" dirty="0"/>
              <a:t>Offering </a:t>
            </a:r>
            <a:r>
              <a:rPr lang="en-US" sz="2000" i="1" dirty="0">
                <a:solidFill>
                  <a:schemeClr val="accent1"/>
                </a:solidFill>
              </a:rPr>
              <a:t>“sacrifice of praise, fruit of our lips, giving thanks”</a:t>
            </a:r>
            <a:r>
              <a:rPr lang="en-US" sz="2000" dirty="0"/>
              <a:t> (</a:t>
            </a:r>
            <a:r>
              <a:rPr lang="en-US" sz="2000" b="1" dirty="0">
                <a:solidFill>
                  <a:schemeClr val="accent1"/>
                </a:solidFill>
              </a:rPr>
              <a:t>Hebrews 13:15</a:t>
            </a:r>
            <a:r>
              <a:rPr lang="en-US" sz="2000" dirty="0"/>
              <a:t>).</a:t>
            </a:r>
          </a:p>
          <a:p>
            <a:pPr lvl="1">
              <a:spcBef>
                <a:spcPts val="100"/>
              </a:spcBef>
            </a:pPr>
            <a:r>
              <a:rPr lang="en-US" sz="2000" dirty="0"/>
              <a:t>Helping those in need around us (</a:t>
            </a:r>
            <a:r>
              <a:rPr lang="en-US" sz="2000" b="1" dirty="0">
                <a:solidFill>
                  <a:schemeClr val="accent1"/>
                </a:solidFill>
              </a:rPr>
              <a:t>Hebrews 13:16</a:t>
            </a:r>
            <a:r>
              <a:rPr lang="en-US" sz="2000" dirty="0"/>
              <a:t>).</a:t>
            </a:r>
          </a:p>
          <a:p>
            <a:pPr lvl="1">
              <a:spcBef>
                <a:spcPts val="100"/>
              </a:spcBef>
            </a:pPr>
            <a:r>
              <a:rPr lang="en-US" sz="2000" dirty="0"/>
              <a:t>Offering </a:t>
            </a:r>
            <a:r>
              <a:rPr lang="en-US" sz="2000" i="1" dirty="0">
                <a:solidFill>
                  <a:schemeClr val="accent1"/>
                </a:solidFill>
              </a:rPr>
              <a:t>“incense”</a:t>
            </a:r>
            <a:r>
              <a:rPr lang="en-US" sz="2000" dirty="0"/>
              <a:t> through prayer (</a:t>
            </a:r>
            <a:r>
              <a:rPr lang="en-US" sz="2000" b="1" dirty="0">
                <a:solidFill>
                  <a:schemeClr val="accent1"/>
                </a:solidFill>
              </a:rPr>
              <a:t>Psalm 141:2; Revelation 5:8; 8:3-4</a:t>
            </a:r>
            <a:r>
              <a:rPr lang="en-US" sz="2000" dirty="0"/>
              <a:t>).</a:t>
            </a:r>
          </a:p>
          <a:p>
            <a:pPr lvl="1">
              <a:spcBef>
                <a:spcPts val="100"/>
              </a:spcBef>
            </a:pPr>
            <a:r>
              <a:rPr lang="en-US" sz="2000" dirty="0"/>
              <a:t>Mediating on others’ behalf through prayer (</a:t>
            </a:r>
            <a:r>
              <a:rPr lang="en-US" sz="2000" b="1" dirty="0">
                <a:solidFill>
                  <a:schemeClr val="accent1"/>
                </a:solidFill>
              </a:rPr>
              <a:t>1 John 5:15-16</a:t>
            </a:r>
            <a:r>
              <a:rPr lang="en-US" sz="2000" dirty="0"/>
              <a:t>).</a:t>
            </a:r>
          </a:p>
          <a:p>
            <a:pPr marL="0" indent="0">
              <a:spcBef>
                <a:spcPts val="100"/>
              </a:spcBef>
              <a:buNone/>
            </a:pPr>
            <a:r>
              <a:rPr lang="en-US" sz="2200" i="1" dirty="0">
                <a:solidFill>
                  <a:schemeClr val="accent1"/>
                </a:solidFill>
              </a:rPr>
              <a:t>And if </a:t>
            </a:r>
            <a:r>
              <a:rPr lang="en-US" sz="2200" b="1" i="1" dirty="0">
                <a:solidFill>
                  <a:schemeClr val="accent1"/>
                </a:solidFill>
              </a:rPr>
              <a:t>we know that He hears us</a:t>
            </a:r>
            <a:r>
              <a:rPr lang="en-US" sz="2200" i="1" dirty="0">
                <a:solidFill>
                  <a:schemeClr val="accent1"/>
                </a:solidFill>
              </a:rPr>
              <a:t>, whatever we ask, we know that </a:t>
            </a:r>
            <a:r>
              <a:rPr lang="en-US" sz="2200" b="1" i="1" dirty="0">
                <a:solidFill>
                  <a:schemeClr val="accent1"/>
                </a:solidFill>
              </a:rPr>
              <a:t>we have the petitions</a:t>
            </a:r>
            <a:r>
              <a:rPr lang="en-US" sz="2200" i="1" dirty="0">
                <a:solidFill>
                  <a:schemeClr val="accent1"/>
                </a:solidFill>
              </a:rPr>
              <a:t> that we have asked of Him. If </a:t>
            </a:r>
            <a:r>
              <a:rPr lang="en-US" sz="2200" b="1" i="1" dirty="0">
                <a:solidFill>
                  <a:schemeClr val="accent1"/>
                </a:solidFill>
              </a:rPr>
              <a:t>anyone sees his brother sinning </a:t>
            </a:r>
            <a:r>
              <a:rPr lang="en-US" sz="2200" i="1" dirty="0">
                <a:solidFill>
                  <a:schemeClr val="accent1"/>
                </a:solidFill>
              </a:rPr>
              <a:t>a sin which does not lead to death, </a:t>
            </a:r>
            <a:r>
              <a:rPr lang="en-US" sz="2200" b="1" i="1" u="sng" dirty="0">
                <a:solidFill>
                  <a:schemeClr val="accent1"/>
                </a:solidFill>
              </a:rPr>
              <a:t>he will ask</a:t>
            </a:r>
            <a:r>
              <a:rPr lang="en-US" sz="2200" b="1" i="1" dirty="0">
                <a:solidFill>
                  <a:schemeClr val="accent1"/>
                </a:solidFill>
              </a:rPr>
              <a:t>, and </a:t>
            </a:r>
            <a:r>
              <a:rPr lang="en-US" sz="2200" b="1" i="1" u="sng" dirty="0">
                <a:solidFill>
                  <a:schemeClr val="accent1"/>
                </a:solidFill>
              </a:rPr>
              <a:t>He will give him life</a:t>
            </a:r>
            <a:r>
              <a:rPr lang="en-US" sz="2200" b="1" i="1" dirty="0">
                <a:solidFill>
                  <a:schemeClr val="accent1"/>
                </a:solidFill>
              </a:rPr>
              <a:t> for those who commit sin not</a:t>
            </a:r>
            <a:r>
              <a:rPr lang="en-US" sz="2200" i="1" dirty="0">
                <a:solidFill>
                  <a:schemeClr val="accent1"/>
                </a:solidFill>
              </a:rPr>
              <a:t> leading to death. There is sin leading to death. I do </a:t>
            </a:r>
            <a:r>
              <a:rPr lang="en-US" sz="2200" b="1" i="1" dirty="0">
                <a:solidFill>
                  <a:schemeClr val="accent1"/>
                </a:solidFill>
              </a:rPr>
              <a:t>not say that he should pray about that</a:t>
            </a:r>
            <a:r>
              <a:rPr lang="en-US" sz="2200" i="1" dirty="0">
                <a:solidFill>
                  <a:schemeClr val="accent1"/>
                </a:solidFill>
              </a:rPr>
              <a:t>.</a:t>
            </a:r>
            <a:r>
              <a:rPr lang="en-US" sz="2200" dirty="0"/>
              <a:t> (</a:t>
            </a:r>
            <a:r>
              <a:rPr lang="en-US" sz="2200" b="1" dirty="0">
                <a:solidFill>
                  <a:schemeClr val="accent1"/>
                </a:solidFill>
              </a:rPr>
              <a:t>1 John 5:15-16</a:t>
            </a:r>
            <a:r>
              <a:rPr lang="en-US" sz="2200" dirty="0"/>
              <a:t>)</a:t>
            </a:r>
          </a:p>
        </p:txBody>
      </p:sp>
    </p:spTree>
    <p:extLst>
      <p:ext uri="{BB962C8B-B14F-4D97-AF65-F5344CB8AC3E}">
        <p14:creationId xmlns:p14="http://schemas.microsoft.com/office/powerpoint/2010/main" val="3486170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Priests, Kings, and “gods”?</a:t>
            </a:r>
          </a:p>
        </p:txBody>
      </p:sp>
      <p:sp>
        <p:nvSpPr>
          <p:cNvPr id="3" name="Content Placeholder 2"/>
          <p:cNvSpPr>
            <a:spLocks noGrp="1"/>
          </p:cNvSpPr>
          <p:nvPr>
            <p:ph idx="1"/>
          </p:nvPr>
        </p:nvSpPr>
        <p:spPr/>
        <p:txBody>
          <a:bodyPr/>
          <a:lstStyle/>
          <a:p>
            <a:pPr marL="457200" indent="-457200">
              <a:spcBef>
                <a:spcPts val="100"/>
              </a:spcBef>
              <a:buFont typeface="+mj-lt"/>
              <a:buAutoNum type="arabicPeriod"/>
            </a:pPr>
            <a:r>
              <a:rPr lang="en-US" sz="2200" dirty="0"/>
              <a:t>How are we parallel to </a:t>
            </a:r>
            <a:r>
              <a:rPr lang="en-US" sz="2200" i="1" dirty="0">
                <a:solidFill>
                  <a:schemeClr val="accent1"/>
                </a:solidFill>
              </a:rPr>
              <a:t>“kings”</a:t>
            </a:r>
            <a:r>
              <a:rPr lang="en-US" sz="2200" dirty="0"/>
              <a:t> and </a:t>
            </a:r>
            <a:r>
              <a:rPr lang="en-US" sz="2200" i="1" dirty="0">
                <a:solidFill>
                  <a:schemeClr val="accent1"/>
                </a:solidFill>
              </a:rPr>
              <a:t>“judges”</a:t>
            </a:r>
            <a:r>
              <a:rPr lang="en-US" sz="2200" dirty="0"/>
              <a:t>?  How can we apply these instructions to our lives?</a:t>
            </a:r>
          </a:p>
          <a:p>
            <a:pPr>
              <a:spcBef>
                <a:spcPts val="100"/>
              </a:spcBef>
            </a:pPr>
            <a:r>
              <a:rPr lang="en-US" sz="2200" dirty="0"/>
              <a:t>All Christians are considered </a:t>
            </a:r>
            <a:r>
              <a:rPr lang="en-US" sz="2200" b="1" i="1" dirty="0"/>
              <a:t>priests</a:t>
            </a:r>
            <a:r>
              <a:rPr lang="en-US" sz="2200" dirty="0"/>
              <a:t> (</a:t>
            </a:r>
            <a:r>
              <a:rPr lang="en-US" sz="2200" b="1" dirty="0">
                <a:solidFill>
                  <a:schemeClr val="accent1"/>
                </a:solidFill>
              </a:rPr>
              <a:t>1 Peter 2:4-5, 9-10</a:t>
            </a:r>
            <a:r>
              <a:rPr lang="en-US" sz="2200" dirty="0"/>
              <a:t>):</a:t>
            </a:r>
          </a:p>
          <a:p>
            <a:pPr lvl="1">
              <a:spcBef>
                <a:spcPts val="100"/>
              </a:spcBef>
            </a:pPr>
            <a:r>
              <a:rPr lang="en-US" sz="2000" dirty="0"/>
              <a:t>Offering </a:t>
            </a:r>
            <a:r>
              <a:rPr lang="en-US" sz="2000" i="1" dirty="0">
                <a:solidFill>
                  <a:schemeClr val="accent1"/>
                </a:solidFill>
              </a:rPr>
              <a:t>“sacrifice of praise, fruit of our lips, giving thanks”</a:t>
            </a:r>
            <a:r>
              <a:rPr lang="en-US" sz="2000" dirty="0"/>
              <a:t> (</a:t>
            </a:r>
            <a:r>
              <a:rPr lang="en-US" sz="2000" b="1" dirty="0">
                <a:solidFill>
                  <a:schemeClr val="accent1"/>
                </a:solidFill>
              </a:rPr>
              <a:t>Hebrews 13:15</a:t>
            </a:r>
            <a:r>
              <a:rPr lang="en-US" sz="2000" dirty="0"/>
              <a:t>).</a:t>
            </a:r>
          </a:p>
          <a:p>
            <a:pPr lvl="1">
              <a:spcBef>
                <a:spcPts val="100"/>
              </a:spcBef>
            </a:pPr>
            <a:r>
              <a:rPr lang="en-US" sz="2000" dirty="0"/>
              <a:t>Helping those in need around us (</a:t>
            </a:r>
            <a:r>
              <a:rPr lang="en-US" sz="2000" b="1" dirty="0">
                <a:solidFill>
                  <a:schemeClr val="accent1"/>
                </a:solidFill>
              </a:rPr>
              <a:t>Hebrews 13:16</a:t>
            </a:r>
            <a:r>
              <a:rPr lang="en-US" sz="2000" dirty="0"/>
              <a:t>).</a:t>
            </a:r>
          </a:p>
          <a:p>
            <a:pPr lvl="1">
              <a:spcBef>
                <a:spcPts val="100"/>
              </a:spcBef>
            </a:pPr>
            <a:r>
              <a:rPr lang="en-US" sz="2000" dirty="0"/>
              <a:t>Offering </a:t>
            </a:r>
            <a:r>
              <a:rPr lang="en-US" sz="2000" i="1" dirty="0">
                <a:solidFill>
                  <a:schemeClr val="accent1"/>
                </a:solidFill>
              </a:rPr>
              <a:t>“incense”</a:t>
            </a:r>
            <a:r>
              <a:rPr lang="en-US" sz="2000" dirty="0"/>
              <a:t> through prayer (</a:t>
            </a:r>
            <a:r>
              <a:rPr lang="en-US" sz="2000" b="1" dirty="0">
                <a:solidFill>
                  <a:schemeClr val="accent1"/>
                </a:solidFill>
              </a:rPr>
              <a:t>Psalm 141:2; Revelation 5:8; 8:3-4</a:t>
            </a:r>
            <a:r>
              <a:rPr lang="en-US" sz="2000" dirty="0"/>
              <a:t>).</a:t>
            </a:r>
          </a:p>
          <a:p>
            <a:pPr lvl="1">
              <a:spcBef>
                <a:spcPts val="100"/>
              </a:spcBef>
            </a:pPr>
            <a:r>
              <a:rPr lang="en-US" sz="2000" dirty="0"/>
              <a:t>Mediating on others’ behalf through prayer (</a:t>
            </a:r>
            <a:r>
              <a:rPr lang="en-US" sz="2000" b="1" dirty="0">
                <a:solidFill>
                  <a:schemeClr val="accent1"/>
                </a:solidFill>
              </a:rPr>
              <a:t>1 John 5:15-16</a:t>
            </a:r>
            <a:r>
              <a:rPr lang="en-US" sz="2000" dirty="0"/>
              <a:t>).</a:t>
            </a:r>
          </a:p>
          <a:p>
            <a:pPr lvl="1">
              <a:spcBef>
                <a:spcPts val="100"/>
              </a:spcBef>
            </a:pPr>
            <a:r>
              <a:rPr lang="en-US" sz="2000" dirty="0"/>
              <a:t>Mediating on God’s behalf through evangelism &amp; teaching (</a:t>
            </a:r>
            <a:r>
              <a:rPr lang="en-US" sz="2000" b="1" dirty="0">
                <a:solidFill>
                  <a:schemeClr val="accent1"/>
                </a:solidFill>
              </a:rPr>
              <a:t>1 Peter 2:9-12; Matthew 5:9-16</a:t>
            </a:r>
            <a:r>
              <a:rPr lang="en-US" sz="2000" dirty="0"/>
              <a:t>).</a:t>
            </a:r>
          </a:p>
          <a:p>
            <a:pPr>
              <a:spcBef>
                <a:spcPts val="100"/>
              </a:spcBef>
            </a:pPr>
            <a:r>
              <a:rPr lang="en-US" sz="2200" dirty="0"/>
              <a:t>Christians are also considered as </a:t>
            </a:r>
            <a:r>
              <a:rPr lang="en-US" sz="2200" b="1" i="1" dirty="0"/>
              <a:t>kings</a:t>
            </a:r>
            <a:r>
              <a:rPr lang="en-US" sz="2200" dirty="0"/>
              <a:t>, </a:t>
            </a:r>
            <a:r>
              <a:rPr lang="en-US" sz="2200" b="1" i="1" dirty="0"/>
              <a:t>royalty</a:t>
            </a:r>
            <a:r>
              <a:rPr lang="en-US" sz="2200" dirty="0"/>
              <a:t> (</a:t>
            </a:r>
            <a:r>
              <a:rPr lang="en-US" sz="2200" b="1" dirty="0">
                <a:solidFill>
                  <a:schemeClr val="accent1"/>
                </a:solidFill>
              </a:rPr>
              <a:t>1 Peter 2:9; Revelation 1:6; 5:8-10; Exodus 19:6</a:t>
            </a:r>
            <a:r>
              <a:rPr lang="en-US" sz="2200" dirty="0"/>
              <a:t>) – children of the King!</a:t>
            </a:r>
          </a:p>
          <a:p>
            <a:pPr lvl="1">
              <a:spcBef>
                <a:spcPts val="100"/>
              </a:spcBef>
            </a:pPr>
            <a:r>
              <a:rPr lang="en-US" sz="2000" dirty="0"/>
              <a:t>Kings vary in expanse of reign, but they are all still kings.  …  </a:t>
            </a:r>
            <a:r>
              <a:rPr lang="en-US" sz="2000" b="1" i="1" dirty="0"/>
              <a:t>Begin at home.</a:t>
            </a:r>
          </a:p>
        </p:txBody>
      </p:sp>
    </p:spTree>
    <p:extLst>
      <p:ext uri="{BB962C8B-B14F-4D97-AF65-F5344CB8AC3E}">
        <p14:creationId xmlns:p14="http://schemas.microsoft.com/office/powerpoint/2010/main" val="3755029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Priests, Kings, and “gods”?</a:t>
            </a:r>
          </a:p>
        </p:txBody>
      </p:sp>
      <p:sp>
        <p:nvSpPr>
          <p:cNvPr id="3" name="Content Placeholder 2"/>
          <p:cNvSpPr>
            <a:spLocks noGrp="1"/>
          </p:cNvSpPr>
          <p:nvPr>
            <p:ph idx="1"/>
          </p:nvPr>
        </p:nvSpPr>
        <p:spPr/>
        <p:txBody>
          <a:bodyPr/>
          <a:lstStyle/>
          <a:p>
            <a:pPr>
              <a:spcBef>
                <a:spcPts val="300"/>
              </a:spcBef>
            </a:pPr>
            <a:r>
              <a:rPr lang="en-US" sz="2200" dirty="0"/>
              <a:t>Also described as </a:t>
            </a:r>
            <a:r>
              <a:rPr lang="en-US" sz="2200" b="1" i="1" dirty="0">
                <a:solidFill>
                  <a:schemeClr val="accent1"/>
                </a:solidFill>
              </a:rPr>
              <a:t>“gods”</a:t>
            </a:r>
            <a:r>
              <a:rPr lang="en-US" sz="2200" dirty="0"/>
              <a:t> – mighty ones in judgment.</a:t>
            </a:r>
          </a:p>
          <a:p>
            <a:pPr>
              <a:spcBef>
                <a:spcPts val="300"/>
              </a:spcBef>
            </a:pPr>
            <a:r>
              <a:rPr lang="en-US" sz="2200" dirty="0"/>
              <a:t>Points to powerful influence, judgment, ability make significant change in government and communities (</a:t>
            </a:r>
            <a:r>
              <a:rPr lang="en-US" sz="2200" b="1" dirty="0">
                <a:solidFill>
                  <a:schemeClr val="accent1"/>
                </a:solidFill>
              </a:rPr>
              <a:t>Psalm 82:1-8; John 10:35-36</a:t>
            </a:r>
            <a:r>
              <a:rPr lang="en-US" sz="2200" dirty="0"/>
              <a:t>).</a:t>
            </a:r>
          </a:p>
          <a:p>
            <a:pPr marL="0" indent="0">
              <a:spcBef>
                <a:spcPts val="300"/>
              </a:spcBef>
              <a:buNone/>
            </a:pPr>
            <a:r>
              <a:rPr lang="en-US" sz="2200" i="1" dirty="0">
                <a:solidFill>
                  <a:schemeClr val="accent1"/>
                </a:solidFill>
              </a:rPr>
              <a:t>God stands </a:t>
            </a:r>
            <a:r>
              <a:rPr lang="en-US" sz="2200" b="1" i="1" dirty="0">
                <a:solidFill>
                  <a:schemeClr val="accent1"/>
                </a:solidFill>
              </a:rPr>
              <a:t>in the congregation of the mighty</a:t>
            </a:r>
            <a:r>
              <a:rPr lang="en-US" sz="2200" i="1" dirty="0">
                <a:solidFill>
                  <a:schemeClr val="accent1"/>
                </a:solidFill>
              </a:rPr>
              <a:t>; He judges </a:t>
            </a:r>
            <a:r>
              <a:rPr lang="en-US" sz="2200" b="1" i="1" dirty="0">
                <a:solidFill>
                  <a:schemeClr val="accent1"/>
                </a:solidFill>
              </a:rPr>
              <a:t>among the </a:t>
            </a:r>
            <a:r>
              <a:rPr lang="en-US" sz="2200" b="1" i="1" u="sng" dirty="0">
                <a:solidFill>
                  <a:schemeClr val="accent1"/>
                </a:solidFill>
              </a:rPr>
              <a:t>gods</a:t>
            </a:r>
            <a:r>
              <a:rPr lang="en-US" sz="2200" i="1" dirty="0">
                <a:solidFill>
                  <a:schemeClr val="accent1"/>
                </a:solidFill>
              </a:rPr>
              <a:t>. How long will </a:t>
            </a:r>
            <a:r>
              <a:rPr lang="en-US" sz="2200" b="1" i="1" dirty="0">
                <a:solidFill>
                  <a:schemeClr val="accent1"/>
                </a:solidFill>
              </a:rPr>
              <a:t>you judge unjustly</a:t>
            </a:r>
            <a:r>
              <a:rPr lang="en-US" sz="2200" i="1" dirty="0">
                <a:solidFill>
                  <a:schemeClr val="accent1"/>
                </a:solidFill>
              </a:rPr>
              <a:t>, And </a:t>
            </a:r>
            <a:r>
              <a:rPr lang="en-US" sz="2200" b="1" i="1" dirty="0">
                <a:solidFill>
                  <a:schemeClr val="accent1"/>
                </a:solidFill>
              </a:rPr>
              <a:t>show partiality </a:t>
            </a:r>
            <a:r>
              <a:rPr lang="en-US" sz="2200" i="1" dirty="0">
                <a:solidFill>
                  <a:schemeClr val="accent1"/>
                </a:solidFill>
              </a:rPr>
              <a:t>to the wicked? Selah Defend </a:t>
            </a:r>
            <a:r>
              <a:rPr lang="en-US" sz="2200" b="1" i="1" dirty="0">
                <a:solidFill>
                  <a:schemeClr val="accent1"/>
                </a:solidFill>
              </a:rPr>
              <a:t>the poor and fatherless</a:t>
            </a:r>
            <a:r>
              <a:rPr lang="en-US" sz="2200" i="1" dirty="0">
                <a:solidFill>
                  <a:schemeClr val="accent1"/>
                </a:solidFill>
              </a:rPr>
              <a:t>; Do justice to </a:t>
            </a:r>
            <a:r>
              <a:rPr lang="en-US" sz="2200" b="1" i="1" dirty="0">
                <a:solidFill>
                  <a:schemeClr val="accent1"/>
                </a:solidFill>
              </a:rPr>
              <a:t>the afflicted and needy</a:t>
            </a:r>
            <a:r>
              <a:rPr lang="en-US" sz="2200" i="1" dirty="0">
                <a:solidFill>
                  <a:schemeClr val="accent1"/>
                </a:solidFill>
              </a:rPr>
              <a:t>. Deliver </a:t>
            </a:r>
            <a:r>
              <a:rPr lang="en-US" sz="2200" b="1" i="1" dirty="0">
                <a:solidFill>
                  <a:schemeClr val="accent1"/>
                </a:solidFill>
              </a:rPr>
              <a:t>the poor and needy</a:t>
            </a:r>
            <a:r>
              <a:rPr lang="en-US" sz="2200" i="1" dirty="0">
                <a:solidFill>
                  <a:schemeClr val="accent1"/>
                </a:solidFill>
              </a:rPr>
              <a:t>; Free them from the hand of the wicked. They do not know, nor do they understand; They walk about in darkness; All the foundations of the earth are unstable. I said, “</a:t>
            </a:r>
            <a:r>
              <a:rPr lang="en-US" sz="2200" b="1" i="1" dirty="0">
                <a:solidFill>
                  <a:schemeClr val="accent1"/>
                </a:solidFill>
              </a:rPr>
              <a:t>You are gods</a:t>
            </a:r>
            <a:r>
              <a:rPr lang="en-US" sz="2200" i="1" dirty="0">
                <a:solidFill>
                  <a:schemeClr val="accent1"/>
                </a:solidFill>
              </a:rPr>
              <a:t>, And all of you are </a:t>
            </a:r>
            <a:r>
              <a:rPr lang="en-US" sz="2200" b="1" i="1" u="sng" dirty="0">
                <a:solidFill>
                  <a:schemeClr val="accent1"/>
                </a:solidFill>
              </a:rPr>
              <a:t>children of the Most High</a:t>
            </a:r>
            <a:r>
              <a:rPr lang="en-US" sz="2200" i="1" dirty="0">
                <a:solidFill>
                  <a:schemeClr val="accent1"/>
                </a:solidFill>
              </a:rPr>
              <a:t>. But you shall </a:t>
            </a:r>
            <a:r>
              <a:rPr lang="en-US" sz="2200" b="1" i="1" u="sng" dirty="0">
                <a:solidFill>
                  <a:schemeClr val="accent1"/>
                </a:solidFill>
              </a:rPr>
              <a:t>die like men</a:t>
            </a:r>
            <a:r>
              <a:rPr lang="en-US" sz="2200" i="1" dirty="0">
                <a:solidFill>
                  <a:schemeClr val="accent1"/>
                </a:solidFill>
              </a:rPr>
              <a:t>, And fall like </a:t>
            </a:r>
            <a:r>
              <a:rPr lang="en-US" sz="2200" b="1" i="1" dirty="0">
                <a:solidFill>
                  <a:schemeClr val="accent1"/>
                </a:solidFill>
              </a:rPr>
              <a:t>one of the princes</a:t>
            </a:r>
            <a:r>
              <a:rPr lang="en-US" sz="2200" i="1" dirty="0">
                <a:solidFill>
                  <a:schemeClr val="accent1"/>
                </a:solidFill>
              </a:rPr>
              <a:t>.” Arise, </a:t>
            </a:r>
            <a:r>
              <a:rPr lang="en-US" sz="2200" b="1" i="1" dirty="0">
                <a:solidFill>
                  <a:schemeClr val="accent1"/>
                </a:solidFill>
              </a:rPr>
              <a:t>O God, judge the earth; For You shall inherit all nations</a:t>
            </a:r>
            <a:r>
              <a:rPr lang="en-US" sz="2200" i="1" dirty="0">
                <a:solidFill>
                  <a:schemeClr val="accent1"/>
                </a:solidFill>
              </a:rPr>
              <a:t>.</a:t>
            </a:r>
            <a:r>
              <a:rPr lang="en-US" sz="2200" dirty="0"/>
              <a:t> (</a:t>
            </a:r>
            <a:r>
              <a:rPr lang="en-US" sz="2200" b="1" dirty="0">
                <a:solidFill>
                  <a:schemeClr val="accent1"/>
                </a:solidFill>
              </a:rPr>
              <a:t>Psalm 82:1-8</a:t>
            </a:r>
            <a:r>
              <a:rPr lang="en-US" sz="2200" dirty="0"/>
              <a:t>)</a:t>
            </a:r>
          </a:p>
        </p:txBody>
      </p:sp>
    </p:spTree>
    <p:extLst>
      <p:ext uri="{BB962C8B-B14F-4D97-AF65-F5344CB8AC3E}">
        <p14:creationId xmlns:p14="http://schemas.microsoft.com/office/powerpoint/2010/main" val="1578256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Priests, Kings, and “gods”?</a:t>
            </a:r>
          </a:p>
        </p:txBody>
      </p:sp>
      <p:sp>
        <p:nvSpPr>
          <p:cNvPr id="3" name="Content Placeholder 2"/>
          <p:cNvSpPr>
            <a:spLocks noGrp="1"/>
          </p:cNvSpPr>
          <p:nvPr>
            <p:ph idx="1"/>
          </p:nvPr>
        </p:nvSpPr>
        <p:spPr/>
        <p:txBody>
          <a:bodyPr/>
          <a:lstStyle/>
          <a:p>
            <a:pPr>
              <a:spcBef>
                <a:spcPts val="300"/>
              </a:spcBef>
            </a:pPr>
            <a:r>
              <a:rPr lang="en-US" sz="2200" dirty="0"/>
              <a:t>Also described as “gods” – mighty ones in judgment.</a:t>
            </a:r>
          </a:p>
          <a:p>
            <a:pPr>
              <a:spcBef>
                <a:spcPts val="300"/>
              </a:spcBef>
            </a:pPr>
            <a:r>
              <a:rPr lang="en-US" sz="2200" dirty="0"/>
              <a:t>Points to powerful influence, judgment, ability make significant change (</a:t>
            </a:r>
            <a:r>
              <a:rPr lang="en-US" sz="2200" b="1" dirty="0">
                <a:solidFill>
                  <a:schemeClr val="accent1"/>
                </a:solidFill>
              </a:rPr>
              <a:t>Psalm 82:1-8; John 10:35-36</a:t>
            </a:r>
            <a:r>
              <a:rPr lang="en-US" sz="2200" dirty="0"/>
              <a:t>).</a:t>
            </a:r>
          </a:p>
          <a:p>
            <a:pPr>
              <a:spcBef>
                <a:spcPts val="300"/>
              </a:spcBef>
            </a:pPr>
            <a:r>
              <a:rPr lang="en-US" sz="2200" dirty="0"/>
              <a:t>Do not read too much into this or think too highly of self (</a:t>
            </a:r>
            <a:r>
              <a:rPr lang="en-US" sz="2200" b="1" dirty="0">
                <a:solidFill>
                  <a:schemeClr val="accent1"/>
                </a:solidFill>
              </a:rPr>
              <a:t>1 Cor. 4:6</a:t>
            </a:r>
            <a:r>
              <a:rPr lang="en-US" sz="2200" dirty="0"/>
              <a:t>).</a:t>
            </a:r>
          </a:p>
          <a:p>
            <a:pPr>
              <a:spcBef>
                <a:spcPts val="300"/>
              </a:spcBef>
            </a:pPr>
            <a:r>
              <a:rPr lang="en-US" sz="2200" dirty="0"/>
              <a:t>Power is inherent in power of </a:t>
            </a:r>
            <a:r>
              <a:rPr lang="en-US" sz="2200" b="1" i="1" dirty="0"/>
              <a:t>words</a:t>
            </a:r>
            <a:r>
              <a:rPr lang="en-US" sz="2200" dirty="0"/>
              <a:t> &amp; </a:t>
            </a:r>
            <a:r>
              <a:rPr lang="en-US" sz="2200" b="1" i="1" dirty="0"/>
              <a:t>actions</a:t>
            </a:r>
            <a:r>
              <a:rPr lang="en-US" sz="2200" dirty="0"/>
              <a:t> – not you.</a:t>
            </a:r>
          </a:p>
          <a:p>
            <a:pPr>
              <a:spcBef>
                <a:spcPts val="300"/>
              </a:spcBef>
            </a:pPr>
            <a:r>
              <a:rPr lang="en-US" sz="2200" b="1" i="1" dirty="0"/>
              <a:t>Lesson:</a:t>
            </a:r>
            <a:r>
              <a:rPr lang="en-US" sz="2200" dirty="0"/>
              <a:t> More influence, control, responsibility, potential than you realize.</a:t>
            </a:r>
          </a:p>
          <a:p>
            <a:pPr>
              <a:spcBef>
                <a:spcPts val="300"/>
              </a:spcBef>
            </a:pPr>
            <a:r>
              <a:rPr lang="en-US" sz="2200" dirty="0"/>
              <a:t>You can be like a king or a judge, who holds court, offers judgment, and leads others, or a priest offering worship, mediating between man and God.</a:t>
            </a:r>
          </a:p>
          <a:p>
            <a:pPr>
              <a:spcBef>
                <a:spcPts val="300"/>
              </a:spcBef>
            </a:pPr>
            <a:r>
              <a:rPr lang="en-US" sz="2200" dirty="0"/>
              <a:t>Do not expect too much too soon.  Prove yourself (</a:t>
            </a:r>
            <a:r>
              <a:rPr lang="en-US" sz="2200" b="1" dirty="0">
                <a:solidFill>
                  <a:schemeClr val="accent1"/>
                </a:solidFill>
              </a:rPr>
              <a:t>Luke 16:10-12</a:t>
            </a:r>
            <a:r>
              <a:rPr lang="en-US" sz="2200" dirty="0"/>
              <a:t>).</a:t>
            </a:r>
          </a:p>
          <a:p>
            <a:pPr>
              <a:spcBef>
                <a:spcPts val="300"/>
              </a:spcBef>
            </a:pPr>
            <a:r>
              <a:rPr lang="en-US" sz="2200" dirty="0"/>
              <a:t>In the above perspective, advice on serving as a king, judge becomes powerfully applicable and near to us. … Written for ox or us (</a:t>
            </a:r>
            <a:r>
              <a:rPr lang="en-US" sz="2200" b="1" dirty="0">
                <a:solidFill>
                  <a:schemeClr val="accent1"/>
                </a:solidFill>
              </a:rPr>
              <a:t>1 Cor. 9:9</a:t>
            </a:r>
            <a:r>
              <a:rPr lang="en-US" sz="2200" dirty="0"/>
              <a:t>)?</a:t>
            </a:r>
          </a:p>
        </p:txBody>
      </p:sp>
    </p:spTree>
    <p:extLst>
      <p:ext uri="{BB962C8B-B14F-4D97-AF65-F5344CB8AC3E}">
        <p14:creationId xmlns:p14="http://schemas.microsoft.com/office/powerpoint/2010/main" val="3681905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Power of a Bribe</a:t>
            </a:r>
          </a:p>
        </p:txBody>
      </p:sp>
      <p:sp>
        <p:nvSpPr>
          <p:cNvPr id="9219" name="Rectangle 3"/>
          <p:cNvSpPr>
            <a:spLocks noGrp="1" noChangeArrowheads="1"/>
          </p:cNvSpPr>
          <p:nvPr>
            <p:ph idx="1"/>
          </p:nvPr>
        </p:nvSpPr>
        <p:spPr>
          <a:xfrm>
            <a:off x="76200" y="1047750"/>
            <a:ext cx="8991600" cy="4095750"/>
          </a:xfrm>
        </p:spPr>
        <p:txBody>
          <a:bodyPr>
            <a:noAutofit/>
          </a:bodyPr>
          <a:lstStyle/>
          <a:p>
            <a:pPr marL="347663" lvl="0" indent="-347663">
              <a:spcBef>
                <a:spcPts val="300"/>
              </a:spcBef>
              <a:buFont typeface="+mj-lt"/>
              <a:buAutoNum type="arabicPeriod" startAt="2"/>
            </a:pPr>
            <a:r>
              <a:rPr lang="en-US" sz="2200" dirty="0"/>
              <a:t>How can justice be perverted?  What is the short-term reward for injustice, and what is its long-term consequence (</a:t>
            </a:r>
            <a:r>
              <a:rPr lang="en-US" sz="2200" b="1" dirty="0">
                <a:solidFill>
                  <a:schemeClr val="accent1"/>
                </a:solidFill>
              </a:rPr>
              <a:t>13:23; 15:27; 17:8, 13, 23; 18:5, 16; 21:14; 24:23-25; 28:17; 29:4, 14</a:t>
            </a:r>
            <a:r>
              <a:rPr lang="en-US" sz="2200" dirty="0"/>
              <a:t>)?</a:t>
            </a:r>
          </a:p>
          <a:p>
            <a:pPr marL="0" indent="0">
              <a:spcBef>
                <a:spcPts val="300"/>
              </a:spcBef>
              <a:buNone/>
            </a:pPr>
            <a:r>
              <a:rPr lang="en-US" sz="2200" b="1" i="1" u="sng" dirty="0">
                <a:solidFill>
                  <a:schemeClr val="accent1"/>
                </a:solidFill>
              </a:rPr>
              <a:t>A present</a:t>
            </a:r>
            <a:r>
              <a:rPr lang="en-US" sz="2200" b="1" i="1" dirty="0">
                <a:solidFill>
                  <a:schemeClr val="accent1"/>
                </a:solidFill>
              </a:rPr>
              <a:t> is a precious stone in the eyes of its possessor</a:t>
            </a:r>
            <a:r>
              <a:rPr lang="en-US" sz="2200" i="1" dirty="0">
                <a:solidFill>
                  <a:schemeClr val="accent1"/>
                </a:solidFill>
              </a:rPr>
              <a:t>; Wherever he turns, he prospers. </a:t>
            </a:r>
            <a:r>
              <a:rPr lang="en-US" sz="2200" dirty="0"/>
              <a:t>(</a:t>
            </a:r>
            <a:r>
              <a:rPr lang="en-US" sz="2200" b="1" dirty="0">
                <a:solidFill>
                  <a:schemeClr val="accent1"/>
                </a:solidFill>
              </a:rPr>
              <a:t>17:8</a:t>
            </a:r>
            <a:r>
              <a:rPr lang="en-US" sz="2200" dirty="0"/>
              <a:t>)</a:t>
            </a:r>
          </a:p>
          <a:p>
            <a:pPr marL="0" indent="0">
              <a:spcBef>
                <a:spcPts val="300"/>
              </a:spcBef>
              <a:buNone/>
            </a:pPr>
            <a:r>
              <a:rPr lang="en-US" sz="2200" i="1" dirty="0">
                <a:solidFill>
                  <a:schemeClr val="accent1"/>
                </a:solidFill>
              </a:rPr>
              <a:t>A man’s </a:t>
            </a:r>
            <a:r>
              <a:rPr lang="en-US" sz="2200" b="1" i="1" dirty="0">
                <a:solidFill>
                  <a:schemeClr val="accent1"/>
                </a:solidFill>
              </a:rPr>
              <a:t>gift makes room </a:t>
            </a:r>
            <a:r>
              <a:rPr lang="en-US" sz="2200" i="1" dirty="0">
                <a:solidFill>
                  <a:schemeClr val="accent1"/>
                </a:solidFill>
              </a:rPr>
              <a:t>for him, And brings him </a:t>
            </a:r>
            <a:r>
              <a:rPr lang="en-US" sz="2200" b="1" i="1" dirty="0">
                <a:solidFill>
                  <a:schemeClr val="accent1"/>
                </a:solidFill>
              </a:rPr>
              <a:t>before great men</a:t>
            </a:r>
            <a:r>
              <a:rPr lang="en-US" sz="2200" i="1" dirty="0">
                <a:solidFill>
                  <a:schemeClr val="accent1"/>
                </a:solidFill>
              </a:rPr>
              <a:t>. </a:t>
            </a:r>
            <a:r>
              <a:rPr lang="en-US" sz="2200" dirty="0"/>
              <a:t>(</a:t>
            </a:r>
            <a:r>
              <a:rPr lang="en-US" sz="2200" b="1" dirty="0">
                <a:solidFill>
                  <a:schemeClr val="accent1"/>
                </a:solidFill>
              </a:rPr>
              <a:t>18:16</a:t>
            </a:r>
            <a:r>
              <a:rPr lang="en-US" sz="2200" dirty="0"/>
              <a:t>)</a:t>
            </a:r>
          </a:p>
          <a:p>
            <a:pPr marL="0" indent="0">
              <a:spcBef>
                <a:spcPts val="300"/>
              </a:spcBef>
              <a:buNone/>
            </a:pPr>
            <a:r>
              <a:rPr lang="en-US" sz="2200" i="1" dirty="0">
                <a:solidFill>
                  <a:schemeClr val="accent1"/>
                </a:solidFill>
              </a:rPr>
              <a:t>A </a:t>
            </a:r>
            <a:r>
              <a:rPr lang="en-US" sz="2200" b="1" i="1" dirty="0">
                <a:solidFill>
                  <a:schemeClr val="accent1"/>
                </a:solidFill>
              </a:rPr>
              <a:t>gift in secret </a:t>
            </a:r>
            <a:r>
              <a:rPr lang="en-US" sz="2200" b="1" i="1" u="sng" dirty="0">
                <a:solidFill>
                  <a:schemeClr val="accent1"/>
                </a:solidFill>
              </a:rPr>
              <a:t>pacifies anger</a:t>
            </a:r>
            <a:r>
              <a:rPr lang="en-US" sz="2200" i="1" dirty="0">
                <a:solidFill>
                  <a:schemeClr val="accent1"/>
                </a:solidFill>
              </a:rPr>
              <a:t>, And a </a:t>
            </a:r>
            <a:r>
              <a:rPr lang="en-US" sz="2200" b="1" i="1" dirty="0">
                <a:solidFill>
                  <a:schemeClr val="accent1"/>
                </a:solidFill>
              </a:rPr>
              <a:t>bribe behind the back</a:t>
            </a:r>
            <a:r>
              <a:rPr lang="en-US" sz="2200" i="1" dirty="0">
                <a:solidFill>
                  <a:schemeClr val="accent1"/>
                </a:solidFill>
              </a:rPr>
              <a:t>, strong wrath. </a:t>
            </a:r>
            <a:r>
              <a:rPr lang="en-US" sz="2200" dirty="0"/>
              <a:t>(</a:t>
            </a:r>
            <a:r>
              <a:rPr lang="en-US" sz="2200" b="1" dirty="0">
                <a:solidFill>
                  <a:schemeClr val="accent1"/>
                </a:solidFill>
              </a:rPr>
              <a:t>21:14</a:t>
            </a:r>
            <a:r>
              <a:rPr lang="en-US" sz="2200" dirty="0"/>
              <a:t>)</a:t>
            </a:r>
          </a:p>
          <a:p>
            <a:pPr>
              <a:spcBef>
                <a:spcPts val="300"/>
              </a:spcBef>
            </a:pPr>
            <a:r>
              <a:rPr lang="en-US" sz="2200" dirty="0"/>
              <a:t>Bribes influence anyone in a position of judgment or decision, creating an audience with important people or even avoiding terrible judgment.</a:t>
            </a:r>
          </a:p>
          <a:p>
            <a:pPr>
              <a:spcBef>
                <a:spcPts val="300"/>
              </a:spcBef>
            </a:pPr>
            <a:r>
              <a:rPr lang="en-US" sz="2200" dirty="0"/>
              <a:t>Any persuasion accomplished with a bribe will require bribes to maintain.</a:t>
            </a: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238182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Power of a Bribe</a:t>
            </a:r>
          </a:p>
        </p:txBody>
      </p:sp>
      <p:sp>
        <p:nvSpPr>
          <p:cNvPr id="9219" name="Rectangle 3"/>
          <p:cNvSpPr>
            <a:spLocks noGrp="1" noChangeArrowheads="1"/>
          </p:cNvSpPr>
          <p:nvPr>
            <p:ph idx="1"/>
          </p:nvPr>
        </p:nvSpPr>
        <p:spPr>
          <a:xfrm>
            <a:off x="76200" y="1047750"/>
            <a:ext cx="8991600" cy="4095750"/>
          </a:xfrm>
        </p:spPr>
        <p:txBody>
          <a:bodyPr>
            <a:noAutofit/>
          </a:bodyPr>
          <a:lstStyle/>
          <a:p>
            <a:pPr marL="347663" lvl="0" indent="-347663">
              <a:spcBef>
                <a:spcPts val="300"/>
              </a:spcBef>
              <a:buFont typeface="+mj-lt"/>
              <a:buAutoNum type="arabicPeriod" startAt="2"/>
            </a:pPr>
            <a:r>
              <a:rPr lang="en-US" sz="2200" dirty="0"/>
              <a:t>How can justice be perverted?  What is the short-term reward for injustice, and what is its long-term consequence (</a:t>
            </a:r>
            <a:r>
              <a:rPr lang="en-US" sz="2200" b="1" dirty="0">
                <a:solidFill>
                  <a:schemeClr val="accent1"/>
                </a:solidFill>
              </a:rPr>
              <a:t>13:23; 15:27; 17:8, 13, 23; 18:5, 16; 21:14; 24:23-25; 28:17, 21; 29:4, 14</a:t>
            </a:r>
            <a:r>
              <a:rPr lang="en-US" sz="2200" dirty="0"/>
              <a:t>)?</a:t>
            </a:r>
          </a:p>
          <a:p>
            <a:pPr marL="0" indent="0">
              <a:spcBef>
                <a:spcPts val="300"/>
              </a:spcBef>
              <a:buNone/>
            </a:pPr>
            <a:r>
              <a:rPr lang="en-US" sz="2200" i="1" dirty="0">
                <a:solidFill>
                  <a:schemeClr val="accent1"/>
                </a:solidFill>
              </a:rPr>
              <a:t>He who is </a:t>
            </a:r>
            <a:r>
              <a:rPr lang="en-US" sz="2200" b="1" i="1" dirty="0">
                <a:solidFill>
                  <a:schemeClr val="accent1"/>
                </a:solidFill>
              </a:rPr>
              <a:t>greedy for gain </a:t>
            </a:r>
            <a:r>
              <a:rPr lang="en-US" sz="2200" i="1" dirty="0">
                <a:solidFill>
                  <a:schemeClr val="accent1"/>
                </a:solidFill>
              </a:rPr>
              <a:t>troubles his own house, But he who </a:t>
            </a:r>
            <a:r>
              <a:rPr lang="en-US" sz="2200" b="1" i="1" u="sng" dirty="0">
                <a:solidFill>
                  <a:schemeClr val="accent1"/>
                </a:solidFill>
              </a:rPr>
              <a:t>hates bribes</a:t>
            </a:r>
            <a:r>
              <a:rPr lang="en-US" sz="2200" b="1" i="1" dirty="0">
                <a:solidFill>
                  <a:schemeClr val="accent1"/>
                </a:solidFill>
              </a:rPr>
              <a:t> will live</a:t>
            </a:r>
            <a:r>
              <a:rPr lang="en-US" sz="2200" i="1" dirty="0">
                <a:solidFill>
                  <a:schemeClr val="accent1"/>
                </a:solidFill>
              </a:rPr>
              <a:t>. </a:t>
            </a:r>
            <a:r>
              <a:rPr lang="en-US" sz="2200" dirty="0"/>
              <a:t>(</a:t>
            </a:r>
            <a:r>
              <a:rPr lang="en-US" sz="2200" b="1" dirty="0">
                <a:solidFill>
                  <a:schemeClr val="accent1"/>
                </a:solidFill>
              </a:rPr>
              <a:t>15:27</a:t>
            </a:r>
            <a:r>
              <a:rPr lang="en-US" sz="2200" dirty="0"/>
              <a:t>)</a:t>
            </a:r>
          </a:p>
          <a:p>
            <a:pPr>
              <a:spcBef>
                <a:spcPts val="300"/>
              </a:spcBef>
            </a:pPr>
            <a:r>
              <a:rPr lang="en-US" sz="2200" dirty="0"/>
              <a:t>People accept (or demand) bribes to get rich, more power.  Why is that bad?</a:t>
            </a:r>
          </a:p>
          <a:p>
            <a:pPr marL="0" indent="0">
              <a:spcBef>
                <a:spcPts val="300"/>
              </a:spcBef>
              <a:buNone/>
            </a:pPr>
            <a:r>
              <a:rPr lang="en-US" sz="2200" i="1" dirty="0">
                <a:solidFill>
                  <a:schemeClr val="accent1"/>
                </a:solidFill>
              </a:rPr>
              <a:t>To </a:t>
            </a:r>
            <a:r>
              <a:rPr lang="en-US" sz="2200" b="1" i="1" dirty="0">
                <a:solidFill>
                  <a:schemeClr val="accent1"/>
                </a:solidFill>
              </a:rPr>
              <a:t>show partiality is not good</a:t>
            </a:r>
            <a:r>
              <a:rPr lang="en-US" sz="2200" i="1" dirty="0">
                <a:solidFill>
                  <a:schemeClr val="accent1"/>
                </a:solidFill>
              </a:rPr>
              <a:t>, Because </a:t>
            </a:r>
            <a:r>
              <a:rPr lang="en-US" sz="2200" b="1" i="1" dirty="0">
                <a:solidFill>
                  <a:schemeClr val="accent1"/>
                </a:solidFill>
              </a:rPr>
              <a:t>for a </a:t>
            </a:r>
            <a:r>
              <a:rPr lang="en-US" sz="2200" b="1" i="1" u="sng" dirty="0">
                <a:solidFill>
                  <a:schemeClr val="accent1"/>
                </a:solidFill>
              </a:rPr>
              <a:t>piece of bread</a:t>
            </a:r>
            <a:r>
              <a:rPr lang="en-US" sz="2200" b="1" i="1" dirty="0">
                <a:solidFill>
                  <a:schemeClr val="accent1"/>
                </a:solidFill>
              </a:rPr>
              <a:t> a man will transgress</a:t>
            </a:r>
            <a:r>
              <a:rPr lang="en-US" sz="2200" i="1" dirty="0">
                <a:solidFill>
                  <a:schemeClr val="accent1"/>
                </a:solidFill>
              </a:rPr>
              <a:t>. </a:t>
            </a:r>
            <a:r>
              <a:rPr lang="en-US" sz="2200" dirty="0"/>
              <a:t>(</a:t>
            </a:r>
            <a:r>
              <a:rPr lang="en-US" sz="2200" b="1" dirty="0">
                <a:solidFill>
                  <a:schemeClr val="accent1"/>
                </a:solidFill>
              </a:rPr>
              <a:t>28:21</a:t>
            </a:r>
            <a:r>
              <a:rPr lang="en-US" sz="2200" dirty="0"/>
              <a:t>)</a:t>
            </a:r>
          </a:p>
          <a:p>
            <a:pPr>
              <a:spcBef>
                <a:spcPts val="300"/>
              </a:spcBef>
            </a:pPr>
            <a:r>
              <a:rPr lang="en-US" sz="2200" dirty="0"/>
              <a:t>Encourages and increases sin, lowering people’s “selling point”.</a:t>
            </a:r>
          </a:p>
          <a:p>
            <a:pPr marL="0" indent="0">
              <a:spcBef>
                <a:spcPts val="300"/>
              </a:spcBef>
              <a:buNone/>
            </a:pPr>
            <a:r>
              <a:rPr lang="en-US" sz="2200" i="1" dirty="0">
                <a:solidFill>
                  <a:schemeClr val="accent1"/>
                </a:solidFill>
              </a:rPr>
              <a:t>A wicked man accepts a </a:t>
            </a:r>
            <a:r>
              <a:rPr lang="en-US" sz="2200" b="1" i="1" dirty="0">
                <a:solidFill>
                  <a:schemeClr val="accent1"/>
                </a:solidFill>
              </a:rPr>
              <a:t>bribe behind the back To </a:t>
            </a:r>
            <a:r>
              <a:rPr lang="en-US" sz="2200" b="1" i="1" u="sng" dirty="0">
                <a:solidFill>
                  <a:schemeClr val="accent1"/>
                </a:solidFill>
              </a:rPr>
              <a:t>pervert the ways of justice</a:t>
            </a:r>
            <a:r>
              <a:rPr lang="en-US" sz="2200" i="1" dirty="0">
                <a:solidFill>
                  <a:schemeClr val="accent1"/>
                </a:solidFill>
              </a:rPr>
              <a:t>. </a:t>
            </a:r>
            <a:r>
              <a:rPr lang="en-US" sz="2200" dirty="0"/>
              <a:t>(</a:t>
            </a:r>
            <a:r>
              <a:rPr lang="en-US" sz="2200" b="1" dirty="0">
                <a:solidFill>
                  <a:schemeClr val="accent1"/>
                </a:solidFill>
              </a:rPr>
              <a:t>17:23</a:t>
            </a:r>
            <a:r>
              <a:rPr lang="en-US" sz="2200" dirty="0"/>
              <a:t>)</a:t>
            </a:r>
          </a:p>
        </p:txBody>
      </p:sp>
    </p:spTree>
    <p:extLst>
      <p:ext uri="{BB962C8B-B14F-4D97-AF65-F5344CB8AC3E}">
        <p14:creationId xmlns:p14="http://schemas.microsoft.com/office/powerpoint/2010/main" val="3645354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Power of a Bribe</a:t>
            </a:r>
          </a:p>
        </p:txBody>
      </p:sp>
      <p:sp>
        <p:nvSpPr>
          <p:cNvPr id="9219" name="Rectangle 3"/>
          <p:cNvSpPr>
            <a:spLocks noGrp="1" noChangeArrowheads="1"/>
          </p:cNvSpPr>
          <p:nvPr>
            <p:ph idx="1"/>
          </p:nvPr>
        </p:nvSpPr>
        <p:spPr>
          <a:xfrm>
            <a:off x="76200" y="1047750"/>
            <a:ext cx="8991600" cy="4095750"/>
          </a:xfrm>
        </p:spPr>
        <p:txBody>
          <a:bodyPr>
            <a:noAutofit/>
          </a:bodyPr>
          <a:lstStyle/>
          <a:p>
            <a:pPr marL="347663" lvl="0" indent="-347663">
              <a:spcBef>
                <a:spcPts val="0"/>
              </a:spcBef>
              <a:buFont typeface="+mj-lt"/>
              <a:buAutoNum type="arabicPeriod" startAt="2"/>
            </a:pPr>
            <a:r>
              <a:rPr lang="en-US" sz="2200" dirty="0"/>
              <a:t>How can justice be perverted?  What is the short-term reward for injustice, and what is its long-term consequence (</a:t>
            </a:r>
            <a:r>
              <a:rPr lang="en-US" sz="2200" b="1" dirty="0">
                <a:solidFill>
                  <a:schemeClr val="accent1"/>
                </a:solidFill>
              </a:rPr>
              <a:t>13:23; 15:27; 17:8, 13, 23; 18:5, 16; 21:14; 24:23-25; 28:17, 21; 29:4, 14</a:t>
            </a:r>
            <a:r>
              <a:rPr lang="en-US" sz="2200" dirty="0"/>
              <a:t>)?</a:t>
            </a:r>
          </a:p>
          <a:p>
            <a:pPr marL="0" indent="0">
              <a:spcBef>
                <a:spcPts val="0"/>
              </a:spcBef>
              <a:buNone/>
            </a:pPr>
            <a:r>
              <a:rPr lang="en-US" sz="2200" i="1" dirty="0">
                <a:solidFill>
                  <a:schemeClr val="accent1"/>
                </a:solidFill>
              </a:rPr>
              <a:t>These things also </a:t>
            </a:r>
            <a:r>
              <a:rPr lang="en-US" sz="2200" b="1" i="1" dirty="0">
                <a:solidFill>
                  <a:schemeClr val="accent1"/>
                </a:solidFill>
              </a:rPr>
              <a:t>belong to the wise</a:t>
            </a:r>
            <a:r>
              <a:rPr lang="en-US" sz="2200" i="1" dirty="0">
                <a:solidFill>
                  <a:schemeClr val="accent1"/>
                </a:solidFill>
              </a:rPr>
              <a:t>: It is </a:t>
            </a:r>
            <a:r>
              <a:rPr lang="en-US" sz="2200" b="1" i="1" dirty="0">
                <a:solidFill>
                  <a:schemeClr val="accent1"/>
                </a:solidFill>
              </a:rPr>
              <a:t>not good to show </a:t>
            </a:r>
            <a:r>
              <a:rPr lang="en-US" sz="2200" b="1" i="1" u="sng" dirty="0">
                <a:solidFill>
                  <a:schemeClr val="accent1"/>
                </a:solidFill>
              </a:rPr>
              <a:t>partiality</a:t>
            </a:r>
            <a:r>
              <a:rPr lang="en-US" sz="2200" b="1" i="1" dirty="0">
                <a:solidFill>
                  <a:schemeClr val="accent1"/>
                </a:solidFill>
              </a:rPr>
              <a:t> in judgment</a:t>
            </a:r>
            <a:r>
              <a:rPr lang="en-US" sz="2200" i="1" dirty="0">
                <a:solidFill>
                  <a:schemeClr val="accent1"/>
                </a:solidFill>
              </a:rPr>
              <a:t>.  He who says </a:t>
            </a:r>
            <a:r>
              <a:rPr lang="en-US" sz="2200" b="1" i="1" dirty="0">
                <a:solidFill>
                  <a:schemeClr val="accent1"/>
                </a:solidFill>
              </a:rPr>
              <a:t>to the </a:t>
            </a:r>
            <a:r>
              <a:rPr lang="en-US" sz="2200" b="1" i="1" u="sng" dirty="0">
                <a:solidFill>
                  <a:schemeClr val="accent1"/>
                </a:solidFill>
              </a:rPr>
              <a:t>wicked</a:t>
            </a:r>
            <a:r>
              <a:rPr lang="en-US" sz="2200" i="1" dirty="0">
                <a:solidFill>
                  <a:schemeClr val="accent1"/>
                </a:solidFill>
              </a:rPr>
              <a:t>, </a:t>
            </a:r>
            <a:r>
              <a:rPr lang="en-US" sz="2200" b="1" i="1" dirty="0">
                <a:solidFill>
                  <a:schemeClr val="accent1"/>
                </a:solidFill>
              </a:rPr>
              <a:t>“You are </a:t>
            </a:r>
            <a:r>
              <a:rPr lang="en-US" sz="2200" b="1" i="1" u="sng" dirty="0">
                <a:solidFill>
                  <a:schemeClr val="accent1"/>
                </a:solidFill>
              </a:rPr>
              <a:t>righteous</a:t>
            </a:r>
            <a:r>
              <a:rPr lang="en-US" sz="2200" i="1" dirty="0">
                <a:solidFill>
                  <a:schemeClr val="accent1"/>
                </a:solidFill>
              </a:rPr>
              <a:t>,” Him the </a:t>
            </a:r>
            <a:r>
              <a:rPr lang="en-US" sz="2200" b="1" i="1" dirty="0">
                <a:solidFill>
                  <a:schemeClr val="accent1"/>
                </a:solidFill>
              </a:rPr>
              <a:t>people will </a:t>
            </a:r>
            <a:r>
              <a:rPr lang="en-US" sz="2200" b="1" i="1" u="sng" dirty="0">
                <a:solidFill>
                  <a:schemeClr val="accent1"/>
                </a:solidFill>
              </a:rPr>
              <a:t>curse</a:t>
            </a:r>
            <a:r>
              <a:rPr lang="en-US" sz="2200" i="1" dirty="0">
                <a:solidFill>
                  <a:schemeClr val="accent1"/>
                </a:solidFill>
              </a:rPr>
              <a:t>; </a:t>
            </a:r>
            <a:r>
              <a:rPr lang="en-US" sz="2200" b="1" i="1" dirty="0">
                <a:solidFill>
                  <a:schemeClr val="accent1"/>
                </a:solidFill>
              </a:rPr>
              <a:t>Nations will </a:t>
            </a:r>
            <a:r>
              <a:rPr lang="en-US" sz="2200" b="1" i="1" u="sng" dirty="0">
                <a:solidFill>
                  <a:schemeClr val="accent1"/>
                </a:solidFill>
              </a:rPr>
              <a:t>abhor</a:t>
            </a:r>
            <a:r>
              <a:rPr lang="en-US" sz="2200" b="1" i="1" dirty="0">
                <a:solidFill>
                  <a:schemeClr val="accent1"/>
                </a:solidFill>
              </a:rPr>
              <a:t> him</a:t>
            </a:r>
            <a:r>
              <a:rPr lang="en-US" sz="2200" i="1" dirty="0">
                <a:solidFill>
                  <a:schemeClr val="accent1"/>
                </a:solidFill>
              </a:rPr>
              <a:t>. But those who </a:t>
            </a:r>
            <a:r>
              <a:rPr lang="en-US" sz="2200" b="1" i="1" u="sng" dirty="0">
                <a:solidFill>
                  <a:schemeClr val="accent1"/>
                </a:solidFill>
              </a:rPr>
              <a:t>rebuke the wicked</a:t>
            </a:r>
            <a:r>
              <a:rPr lang="en-US" sz="2200" b="1" i="1" dirty="0">
                <a:solidFill>
                  <a:schemeClr val="accent1"/>
                </a:solidFill>
              </a:rPr>
              <a:t> will have delight</a:t>
            </a:r>
            <a:r>
              <a:rPr lang="en-US" sz="2200" i="1" dirty="0">
                <a:solidFill>
                  <a:schemeClr val="accent1"/>
                </a:solidFill>
              </a:rPr>
              <a:t>, And a </a:t>
            </a:r>
            <a:r>
              <a:rPr lang="en-US" sz="2200" b="1" i="1" dirty="0">
                <a:solidFill>
                  <a:schemeClr val="accent1"/>
                </a:solidFill>
              </a:rPr>
              <a:t>good blessing </a:t>
            </a:r>
            <a:r>
              <a:rPr lang="en-US" sz="2200" i="1" dirty="0">
                <a:solidFill>
                  <a:schemeClr val="accent1"/>
                </a:solidFill>
              </a:rPr>
              <a:t>will come upon them.  </a:t>
            </a:r>
            <a:r>
              <a:rPr lang="en-US" sz="2200" dirty="0"/>
              <a:t>(</a:t>
            </a:r>
            <a:r>
              <a:rPr lang="en-US" sz="2200" b="1" dirty="0">
                <a:solidFill>
                  <a:schemeClr val="accent1"/>
                </a:solidFill>
              </a:rPr>
              <a:t>24:23-25</a:t>
            </a:r>
            <a:r>
              <a:rPr lang="en-US" sz="2200" dirty="0"/>
              <a:t>)</a:t>
            </a:r>
          </a:p>
          <a:p>
            <a:pPr marL="0" indent="0">
              <a:spcBef>
                <a:spcPts val="0"/>
              </a:spcBef>
              <a:buNone/>
            </a:pPr>
            <a:r>
              <a:rPr lang="en-US" sz="2200" i="1" dirty="0">
                <a:solidFill>
                  <a:schemeClr val="accent1"/>
                </a:solidFill>
              </a:rPr>
              <a:t>It is not good to show </a:t>
            </a:r>
            <a:r>
              <a:rPr lang="en-US" sz="2200" b="1" i="1" dirty="0">
                <a:solidFill>
                  <a:schemeClr val="accent1"/>
                </a:solidFill>
              </a:rPr>
              <a:t>partiality to the wicked</a:t>
            </a:r>
            <a:r>
              <a:rPr lang="en-US" sz="2200" i="1" dirty="0">
                <a:solidFill>
                  <a:schemeClr val="accent1"/>
                </a:solidFill>
              </a:rPr>
              <a:t>, Or to </a:t>
            </a:r>
            <a:r>
              <a:rPr lang="en-US" sz="2200" b="1" i="1" dirty="0">
                <a:solidFill>
                  <a:schemeClr val="accent1"/>
                </a:solidFill>
              </a:rPr>
              <a:t>overthrow the righteous in judgment</a:t>
            </a:r>
            <a:r>
              <a:rPr lang="en-US" sz="2200" i="1" dirty="0">
                <a:solidFill>
                  <a:schemeClr val="accent1"/>
                </a:solidFill>
              </a:rPr>
              <a:t>. </a:t>
            </a:r>
            <a:r>
              <a:rPr lang="en-US" sz="2200" dirty="0"/>
              <a:t>(</a:t>
            </a:r>
            <a:r>
              <a:rPr lang="en-US" sz="2200" b="1" dirty="0">
                <a:solidFill>
                  <a:schemeClr val="accent1"/>
                </a:solidFill>
              </a:rPr>
              <a:t>18:5</a:t>
            </a:r>
            <a:r>
              <a:rPr lang="en-US" sz="2200" dirty="0"/>
              <a:t>)</a:t>
            </a:r>
          </a:p>
          <a:p>
            <a:pPr marL="0" indent="0">
              <a:spcBef>
                <a:spcPts val="0"/>
              </a:spcBef>
              <a:buNone/>
            </a:pPr>
            <a:r>
              <a:rPr lang="en-US" sz="2200" i="1" dirty="0">
                <a:solidFill>
                  <a:schemeClr val="accent1"/>
                </a:solidFill>
              </a:rPr>
              <a:t>The king </a:t>
            </a:r>
            <a:r>
              <a:rPr lang="en-US" sz="2200" b="1" i="1" u="sng" dirty="0">
                <a:solidFill>
                  <a:schemeClr val="accent1"/>
                </a:solidFill>
              </a:rPr>
              <a:t>establishes</a:t>
            </a:r>
            <a:r>
              <a:rPr lang="en-US" sz="2200" b="1" i="1" dirty="0">
                <a:solidFill>
                  <a:schemeClr val="accent1"/>
                </a:solidFill>
              </a:rPr>
              <a:t> the land by justice</a:t>
            </a:r>
            <a:r>
              <a:rPr lang="en-US" sz="2200" i="1" dirty="0">
                <a:solidFill>
                  <a:schemeClr val="accent1"/>
                </a:solidFill>
              </a:rPr>
              <a:t>, But he who </a:t>
            </a:r>
            <a:r>
              <a:rPr lang="en-US" sz="2200" b="1" i="1" dirty="0">
                <a:solidFill>
                  <a:schemeClr val="accent1"/>
                </a:solidFill>
              </a:rPr>
              <a:t>receives bribes </a:t>
            </a:r>
            <a:r>
              <a:rPr lang="en-US" sz="2200" b="1" i="1" u="sng" dirty="0">
                <a:solidFill>
                  <a:schemeClr val="accent1"/>
                </a:solidFill>
              </a:rPr>
              <a:t>overthrows</a:t>
            </a:r>
            <a:r>
              <a:rPr lang="en-US" sz="2200" b="1" i="1" dirty="0">
                <a:solidFill>
                  <a:schemeClr val="accent1"/>
                </a:solidFill>
              </a:rPr>
              <a:t> it</a:t>
            </a:r>
            <a:r>
              <a:rPr lang="en-US" sz="2200" i="1" dirty="0">
                <a:solidFill>
                  <a:schemeClr val="accent1"/>
                </a:solidFill>
              </a:rPr>
              <a:t>. </a:t>
            </a:r>
            <a:r>
              <a:rPr lang="en-US" sz="2200" dirty="0"/>
              <a:t>(</a:t>
            </a:r>
            <a:r>
              <a:rPr lang="en-US" sz="2200" b="1" dirty="0">
                <a:solidFill>
                  <a:schemeClr val="accent1"/>
                </a:solidFill>
              </a:rPr>
              <a:t>29:4</a:t>
            </a:r>
            <a:r>
              <a:rPr lang="en-US" sz="2200" dirty="0"/>
              <a:t>)</a:t>
            </a:r>
          </a:p>
          <a:p>
            <a:pPr>
              <a:spcBef>
                <a:spcPts val="0"/>
              </a:spcBef>
            </a:pPr>
            <a:r>
              <a:rPr lang="en-US" altLang="en-US" sz="2200" dirty="0">
                <a:solidFill>
                  <a:schemeClr val="tx1">
                    <a:lumMod val="75000"/>
                    <a:lumOff val="25000"/>
                  </a:schemeClr>
                </a:solidFill>
              </a:rPr>
              <a:t>Overthrowing justice ultimately overthrows one’s country, throne, and self!</a:t>
            </a:r>
            <a:endParaRPr lang="en-US" sz="2200" dirty="0"/>
          </a:p>
        </p:txBody>
      </p:sp>
    </p:spTree>
    <p:extLst>
      <p:ext uri="{BB962C8B-B14F-4D97-AF65-F5344CB8AC3E}">
        <p14:creationId xmlns:p14="http://schemas.microsoft.com/office/powerpoint/2010/main" val="3766620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Power of a Bribe</a:t>
            </a:r>
          </a:p>
        </p:txBody>
      </p:sp>
      <p:sp>
        <p:nvSpPr>
          <p:cNvPr id="9219" name="Rectangle 3"/>
          <p:cNvSpPr>
            <a:spLocks noGrp="1" noChangeArrowheads="1"/>
          </p:cNvSpPr>
          <p:nvPr>
            <p:ph idx="1"/>
          </p:nvPr>
        </p:nvSpPr>
        <p:spPr>
          <a:xfrm>
            <a:off x="76200" y="1047750"/>
            <a:ext cx="8991600" cy="4095750"/>
          </a:xfrm>
        </p:spPr>
        <p:txBody>
          <a:bodyPr>
            <a:noAutofit/>
          </a:bodyPr>
          <a:lstStyle/>
          <a:p>
            <a:pPr marL="347663" lvl="0" indent="-347663">
              <a:spcBef>
                <a:spcPts val="0"/>
              </a:spcBef>
              <a:buFont typeface="+mj-lt"/>
              <a:buAutoNum type="arabicPeriod" startAt="2"/>
            </a:pPr>
            <a:r>
              <a:rPr lang="en-US" sz="2200" dirty="0"/>
              <a:t>How can justice be perverted?  What is the short-term reward for injustice, and what is its long-term consequence (</a:t>
            </a:r>
            <a:r>
              <a:rPr lang="en-US" sz="2200" b="1" dirty="0">
                <a:solidFill>
                  <a:schemeClr val="accent1"/>
                </a:solidFill>
              </a:rPr>
              <a:t>13:23; 15:27; 17:8, 13, 23; 18:5, 16; 21:14; 24:23-25; 28:17, 21; 29:4, 14</a:t>
            </a:r>
            <a:r>
              <a:rPr lang="en-US" sz="2200" dirty="0"/>
              <a:t>)?</a:t>
            </a:r>
          </a:p>
          <a:p>
            <a:pPr marL="0" indent="0">
              <a:spcBef>
                <a:spcPts val="0"/>
              </a:spcBef>
              <a:buNone/>
            </a:pPr>
            <a:r>
              <a:rPr lang="en-US" sz="2200" i="1" dirty="0">
                <a:solidFill>
                  <a:schemeClr val="accent1"/>
                </a:solidFill>
              </a:rPr>
              <a:t>Whoever </a:t>
            </a:r>
            <a:r>
              <a:rPr lang="en-US" sz="2200" b="1" i="1" dirty="0">
                <a:solidFill>
                  <a:schemeClr val="accent1"/>
                </a:solidFill>
              </a:rPr>
              <a:t>rewards evil for good</a:t>
            </a:r>
            <a:r>
              <a:rPr lang="en-US" sz="2200" i="1" dirty="0">
                <a:solidFill>
                  <a:schemeClr val="accent1"/>
                </a:solidFill>
              </a:rPr>
              <a:t>, Evil will not depart from his house. </a:t>
            </a:r>
            <a:r>
              <a:rPr lang="en-US" sz="2200" dirty="0"/>
              <a:t>(</a:t>
            </a:r>
            <a:r>
              <a:rPr lang="en-US" sz="2200" b="1" dirty="0">
                <a:solidFill>
                  <a:schemeClr val="accent1"/>
                </a:solidFill>
              </a:rPr>
              <a:t>17:13</a:t>
            </a:r>
            <a:r>
              <a:rPr lang="en-US" sz="2200" dirty="0"/>
              <a:t>)</a:t>
            </a:r>
          </a:p>
          <a:p>
            <a:pPr marL="0" indent="0">
              <a:spcBef>
                <a:spcPts val="0"/>
              </a:spcBef>
              <a:buNone/>
            </a:pPr>
            <a:r>
              <a:rPr lang="en-US" sz="2200" i="1" dirty="0">
                <a:solidFill>
                  <a:schemeClr val="accent1"/>
                </a:solidFill>
              </a:rPr>
              <a:t>A man </a:t>
            </a:r>
            <a:r>
              <a:rPr lang="en-US" sz="2200" b="1" i="1" dirty="0">
                <a:solidFill>
                  <a:schemeClr val="accent1"/>
                </a:solidFill>
              </a:rPr>
              <a:t>burdened with bloodshed </a:t>
            </a:r>
            <a:r>
              <a:rPr lang="en-US" sz="2200" i="1" dirty="0">
                <a:solidFill>
                  <a:schemeClr val="accent1"/>
                </a:solidFill>
              </a:rPr>
              <a:t>will </a:t>
            </a:r>
            <a:r>
              <a:rPr lang="en-US" sz="2200" b="1" i="1" dirty="0">
                <a:solidFill>
                  <a:schemeClr val="accent1"/>
                </a:solidFill>
              </a:rPr>
              <a:t>flee into a pit; </a:t>
            </a:r>
            <a:r>
              <a:rPr lang="en-US" sz="2200" b="1" i="1" u="sng" dirty="0">
                <a:solidFill>
                  <a:schemeClr val="accent1"/>
                </a:solidFill>
              </a:rPr>
              <a:t>Let no one help him</a:t>
            </a:r>
            <a:r>
              <a:rPr lang="en-US" sz="2200" i="1" dirty="0">
                <a:solidFill>
                  <a:schemeClr val="accent1"/>
                </a:solidFill>
              </a:rPr>
              <a:t>. </a:t>
            </a:r>
            <a:r>
              <a:rPr lang="en-US" sz="2200" dirty="0"/>
              <a:t>(</a:t>
            </a:r>
            <a:r>
              <a:rPr lang="en-US" sz="2200" b="1" dirty="0">
                <a:solidFill>
                  <a:schemeClr val="accent1"/>
                </a:solidFill>
              </a:rPr>
              <a:t>28:17</a:t>
            </a:r>
            <a:r>
              <a:rPr lang="en-US" sz="2200" dirty="0"/>
              <a:t>)</a:t>
            </a:r>
          </a:p>
          <a:p>
            <a:pPr>
              <a:spcBef>
                <a:spcPts val="0"/>
              </a:spcBef>
            </a:pPr>
            <a:r>
              <a:rPr lang="en-US" sz="2200" dirty="0"/>
              <a:t>Perverting justice stains one hands with blood, which brings doom on him.</a:t>
            </a:r>
          </a:p>
          <a:p>
            <a:pPr marL="0" lvl="0" indent="0">
              <a:spcBef>
                <a:spcPts val="0"/>
              </a:spcBef>
              <a:buNone/>
            </a:pPr>
            <a:r>
              <a:rPr lang="en-US" sz="2200" i="1" dirty="0">
                <a:solidFill>
                  <a:schemeClr val="accent1"/>
                </a:solidFill>
              </a:rPr>
              <a:t>Much food is in the fallow ground of the poor, And </a:t>
            </a:r>
            <a:r>
              <a:rPr lang="en-US" sz="2200" b="1" i="1" dirty="0">
                <a:solidFill>
                  <a:schemeClr val="accent1"/>
                </a:solidFill>
              </a:rPr>
              <a:t>for </a:t>
            </a:r>
            <a:r>
              <a:rPr lang="en-US" sz="2200" b="1" i="1" u="sng" dirty="0">
                <a:solidFill>
                  <a:schemeClr val="accent1"/>
                </a:solidFill>
              </a:rPr>
              <a:t>lack of justice</a:t>
            </a:r>
            <a:r>
              <a:rPr lang="en-US" sz="2200" b="1" i="1" dirty="0">
                <a:solidFill>
                  <a:schemeClr val="accent1"/>
                </a:solidFill>
              </a:rPr>
              <a:t> there is waste</a:t>
            </a:r>
            <a:r>
              <a:rPr lang="en-US" sz="2200" i="1" dirty="0">
                <a:solidFill>
                  <a:schemeClr val="accent1"/>
                </a:solidFill>
              </a:rPr>
              <a:t>. </a:t>
            </a:r>
            <a:r>
              <a:rPr lang="en-US" sz="2200" dirty="0"/>
              <a:t>(</a:t>
            </a:r>
            <a:r>
              <a:rPr lang="en-US" sz="2200" b="1" dirty="0">
                <a:solidFill>
                  <a:schemeClr val="accent1"/>
                </a:solidFill>
              </a:rPr>
              <a:t>13:23</a:t>
            </a:r>
            <a:r>
              <a:rPr lang="en-US" sz="2200" dirty="0"/>
              <a:t>)</a:t>
            </a:r>
          </a:p>
          <a:p>
            <a:pPr marL="0" indent="0">
              <a:spcBef>
                <a:spcPts val="0"/>
              </a:spcBef>
              <a:buNone/>
            </a:pPr>
            <a:r>
              <a:rPr lang="en-US" sz="2200" i="1" dirty="0">
                <a:solidFill>
                  <a:schemeClr val="accent1"/>
                </a:solidFill>
              </a:rPr>
              <a:t>The king who </a:t>
            </a:r>
            <a:r>
              <a:rPr lang="en-US" sz="2200" b="1" i="1" dirty="0">
                <a:solidFill>
                  <a:schemeClr val="accent1"/>
                </a:solidFill>
              </a:rPr>
              <a:t>judges the poor with truth</a:t>
            </a:r>
            <a:r>
              <a:rPr lang="en-US" sz="2200" i="1" dirty="0">
                <a:solidFill>
                  <a:schemeClr val="accent1"/>
                </a:solidFill>
              </a:rPr>
              <a:t>, His throne will be </a:t>
            </a:r>
            <a:r>
              <a:rPr lang="en-US" sz="2200" b="1" i="1" dirty="0">
                <a:solidFill>
                  <a:schemeClr val="accent1"/>
                </a:solidFill>
              </a:rPr>
              <a:t>established forever</a:t>
            </a:r>
            <a:r>
              <a:rPr lang="en-US" sz="2200" i="1" dirty="0">
                <a:solidFill>
                  <a:schemeClr val="accent1"/>
                </a:solidFill>
              </a:rPr>
              <a:t>. </a:t>
            </a:r>
            <a:r>
              <a:rPr lang="en-US" sz="2200" dirty="0"/>
              <a:t>(</a:t>
            </a:r>
            <a:r>
              <a:rPr lang="en-US" sz="2200" b="1" dirty="0">
                <a:solidFill>
                  <a:schemeClr val="accent1"/>
                </a:solidFill>
              </a:rPr>
              <a:t>29:14</a:t>
            </a:r>
            <a:r>
              <a:rPr lang="en-US" sz="2200" dirty="0"/>
              <a:t>)</a:t>
            </a:r>
          </a:p>
          <a:p>
            <a:pPr>
              <a:spcBef>
                <a:spcPts val="0"/>
              </a:spcBef>
            </a:pPr>
            <a:r>
              <a:rPr lang="en-US" sz="2200" dirty="0"/>
              <a:t>Standing for truth, justice – no matter – is only way to preserve self, family.</a:t>
            </a:r>
          </a:p>
        </p:txBody>
      </p:sp>
    </p:spTree>
    <p:extLst>
      <p:ext uri="{BB962C8B-B14F-4D97-AF65-F5344CB8AC3E}">
        <p14:creationId xmlns:p14="http://schemas.microsoft.com/office/powerpoint/2010/main" val="323069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219">
                                            <p:txEl>
                                              <p:pRg st="5" end="5"/>
                                            </p:txEl>
                                          </p:spTgt>
                                        </p:tgtEl>
                                        <p:attrNameLst>
                                          <p:attrName>style.visibility</p:attrName>
                                        </p:attrNameLst>
                                      </p:cBhvr>
                                      <p:to>
                                        <p:strVal val="visible"/>
                                      </p:to>
                                    </p:set>
                                    <p:animEffect transition="in" filter="fade">
                                      <p:cBhvr>
                                        <p:cTn id="25" dur="500"/>
                                        <p:tgtEl>
                                          <p:spTgt spid="921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19">
                                            <p:txEl>
                                              <p:pRg st="6" end="6"/>
                                            </p:txEl>
                                          </p:spTgt>
                                        </p:tgtEl>
                                        <p:attrNameLst>
                                          <p:attrName>style.visibility</p:attrName>
                                        </p:attrNameLst>
                                      </p:cBhvr>
                                      <p:to>
                                        <p:strVal val="visible"/>
                                      </p:to>
                                    </p:set>
                                    <p:animEffect transition="in" filter="fade">
                                      <p:cBhvr>
                                        <p:cTn id="30"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King of Kings, Lord of Lords</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i="1" dirty="0">
                <a:solidFill>
                  <a:schemeClr val="accent1"/>
                </a:solidFill>
              </a:rPr>
              <a:t>The </a:t>
            </a:r>
            <a:r>
              <a:rPr lang="en-US" sz="2200" b="1" i="1" dirty="0">
                <a:solidFill>
                  <a:schemeClr val="accent1"/>
                </a:solidFill>
              </a:rPr>
              <a:t>king’s heart is in the hand of the LORD</a:t>
            </a:r>
            <a:r>
              <a:rPr lang="en-US" sz="2200" i="1" dirty="0">
                <a:solidFill>
                  <a:schemeClr val="accent1"/>
                </a:solidFill>
              </a:rPr>
              <a:t>, Like the rivers of water; </a:t>
            </a:r>
            <a:r>
              <a:rPr lang="en-US" sz="2200" b="1" i="1" dirty="0">
                <a:solidFill>
                  <a:schemeClr val="accent1"/>
                </a:solidFill>
              </a:rPr>
              <a:t>He turns it wherever He wishes</a:t>
            </a:r>
            <a:r>
              <a:rPr lang="en-US" sz="2200" i="1" dirty="0">
                <a:solidFill>
                  <a:schemeClr val="accent1"/>
                </a:solidFill>
              </a:rPr>
              <a:t>. </a:t>
            </a:r>
            <a:r>
              <a:rPr lang="en-US" sz="2200" dirty="0"/>
              <a:t>(</a:t>
            </a:r>
            <a:r>
              <a:rPr lang="en-US" sz="2200" b="1" dirty="0">
                <a:solidFill>
                  <a:schemeClr val="accent1"/>
                </a:solidFill>
              </a:rPr>
              <a:t>21:1</a:t>
            </a:r>
            <a:r>
              <a:rPr lang="en-US" sz="2200" dirty="0"/>
              <a:t>)</a:t>
            </a:r>
          </a:p>
          <a:p>
            <a:pPr marL="346075" lvl="0" indent="-346075">
              <a:spcBef>
                <a:spcPts val="300"/>
              </a:spcBef>
              <a:buFont typeface="+mj-lt"/>
              <a:buAutoNum type="arabicPeriod" startAt="3"/>
            </a:pPr>
            <a:r>
              <a:rPr lang="en-US" sz="2200" dirty="0"/>
              <a:t>Why is it important for everyone to remember that the king ultimately answers to God and can be manipulated by Him (</a:t>
            </a:r>
            <a:r>
              <a:rPr lang="en-US" sz="2200" b="1" dirty="0">
                <a:solidFill>
                  <a:schemeClr val="accent1"/>
                </a:solidFill>
              </a:rPr>
              <a:t>21:1</a:t>
            </a:r>
            <a:r>
              <a:rPr lang="en-US" sz="2200" dirty="0"/>
              <a:t>)?  Can you think of Old Testament examples of such manipulation that led to a king’s judgment and destruction?</a:t>
            </a:r>
          </a:p>
          <a:p>
            <a:pPr>
              <a:spcBef>
                <a:spcPts val="300"/>
              </a:spcBef>
            </a:pPr>
            <a:r>
              <a:rPr lang="en-US" altLang="en-US" sz="2200" dirty="0">
                <a:solidFill>
                  <a:schemeClr val="tx1">
                    <a:lumMod val="75000"/>
                    <a:lumOff val="25000"/>
                  </a:schemeClr>
                </a:solidFill>
              </a:rPr>
              <a:t>All </a:t>
            </a:r>
            <a:r>
              <a:rPr lang="en-US" altLang="en-US" sz="2200" b="1" i="1" dirty="0">
                <a:solidFill>
                  <a:schemeClr val="tx1">
                    <a:lumMod val="75000"/>
                    <a:lumOff val="25000"/>
                  </a:schemeClr>
                </a:solidFill>
              </a:rPr>
              <a:t>kings</a:t>
            </a:r>
            <a:r>
              <a:rPr lang="en-US" altLang="en-US" sz="2200" dirty="0">
                <a:solidFill>
                  <a:schemeClr val="tx1">
                    <a:lumMod val="75000"/>
                    <a:lumOff val="25000"/>
                  </a:schemeClr>
                </a:solidFill>
              </a:rPr>
              <a:t> ultimately answer to God – not beyond judgment (</a:t>
            </a:r>
            <a:r>
              <a:rPr lang="en-US" altLang="en-US" sz="2200" b="1" dirty="0">
                <a:solidFill>
                  <a:schemeClr val="accent1"/>
                </a:solidFill>
              </a:rPr>
              <a:t>Daniel 4:19-28</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All </a:t>
            </a:r>
            <a:r>
              <a:rPr lang="en-US" altLang="en-US" sz="2200" b="1" i="1" dirty="0">
                <a:solidFill>
                  <a:schemeClr val="tx1">
                    <a:lumMod val="75000"/>
                    <a:lumOff val="25000"/>
                  </a:schemeClr>
                </a:solidFill>
              </a:rPr>
              <a:t>subjects</a:t>
            </a:r>
            <a:r>
              <a:rPr lang="en-US" altLang="en-US" sz="2200" dirty="0">
                <a:solidFill>
                  <a:schemeClr val="tx1">
                    <a:lumMod val="75000"/>
                    <a:lumOff val="25000"/>
                  </a:schemeClr>
                </a:solidFill>
              </a:rPr>
              <a:t> ultimately answer to God – obey God (</a:t>
            </a:r>
            <a:r>
              <a:rPr lang="en-US" altLang="en-US" sz="2200" b="1" dirty="0">
                <a:solidFill>
                  <a:schemeClr val="accent1"/>
                </a:solidFill>
              </a:rPr>
              <a:t>Acts 5:29</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Examples of Obstinance:  Nebuchadnezzar (</a:t>
            </a:r>
            <a:r>
              <a:rPr lang="en-US" altLang="en-US" sz="2200" b="1" dirty="0">
                <a:solidFill>
                  <a:schemeClr val="accent1"/>
                </a:solidFill>
              </a:rPr>
              <a:t>Daniel 4:1-37</a:t>
            </a:r>
            <a:r>
              <a:rPr lang="en-US" altLang="en-US" sz="2200" dirty="0">
                <a:solidFill>
                  <a:schemeClr val="tx1">
                    <a:lumMod val="75000"/>
                    <a:lumOff val="25000"/>
                  </a:schemeClr>
                </a:solidFill>
              </a:rPr>
              <a:t>); Pharaoh (</a:t>
            </a:r>
            <a:r>
              <a:rPr lang="en-US" altLang="en-US" sz="2200" b="1" dirty="0">
                <a:solidFill>
                  <a:schemeClr val="accent1"/>
                </a:solidFill>
              </a:rPr>
              <a:t>Exodus 1-15</a:t>
            </a:r>
            <a:r>
              <a:rPr lang="en-US" altLang="en-US" sz="2200" dirty="0">
                <a:solidFill>
                  <a:schemeClr val="tx1">
                    <a:lumMod val="75000"/>
                    <a:lumOff val="25000"/>
                  </a:schemeClr>
                </a:solidFill>
              </a:rPr>
              <a:t>); Ahab (</a:t>
            </a:r>
            <a:r>
              <a:rPr lang="en-US" altLang="en-US" sz="2200" b="1" dirty="0">
                <a:solidFill>
                  <a:schemeClr val="accent1"/>
                </a:solidFill>
              </a:rPr>
              <a:t>1 Kings 22</a:t>
            </a:r>
            <a:r>
              <a:rPr lang="en-US" altLang="en-US" sz="2200" dirty="0">
                <a:solidFill>
                  <a:schemeClr val="tx1">
                    <a:lumMod val="75000"/>
                    <a:lumOff val="25000"/>
                  </a:schemeClr>
                </a:solidFill>
              </a:rPr>
              <a:t>); Absalom (</a:t>
            </a:r>
            <a:r>
              <a:rPr lang="en-US" altLang="en-US" sz="2200" b="1" dirty="0">
                <a:solidFill>
                  <a:schemeClr val="accent1"/>
                </a:solidFill>
              </a:rPr>
              <a:t>2 Samuel 15:31-37; 17:1-14</a:t>
            </a:r>
            <a:r>
              <a:rPr lang="en-US" altLang="en-US" sz="2200" dirty="0">
                <a:solidFill>
                  <a:schemeClr val="tx1">
                    <a:lumMod val="75000"/>
                    <a:lumOff val="25000"/>
                  </a:schemeClr>
                </a:solidFill>
              </a:rPr>
              <a:t>); David (</a:t>
            </a:r>
            <a:r>
              <a:rPr lang="en-US" altLang="en-US" sz="2200" b="1" dirty="0">
                <a:solidFill>
                  <a:schemeClr val="accent1"/>
                </a:solidFill>
              </a:rPr>
              <a:t>2 Samuel 24:1</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1915349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Throne of Judgment - Why?</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indent="-342900">
              <a:spcBef>
                <a:spcPts val="300"/>
              </a:spcBef>
              <a:buFont typeface="+mj-lt"/>
              <a:buAutoNum type="arabicPeriod" startAt="4"/>
            </a:pPr>
            <a:r>
              <a:rPr lang="en-US" sz="2200" b="1" i="1" dirty="0"/>
              <a:t>Why</a:t>
            </a:r>
            <a:r>
              <a:rPr lang="en-US" sz="2200" dirty="0"/>
              <a:t> is it critical that a king make wise judgements (</a:t>
            </a:r>
            <a:r>
              <a:rPr lang="en-US" sz="2200" b="1" dirty="0">
                <a:solidFill>
                  <a:schemeClr val="accent1"/>
                </a:solidFill>
              </a:rPr>
              <a:t>16:10; 17:7; 20:28; 25:4-5; 29:2; 31:3-5</a:t>
            </a:r>
            <a:r>
              <a:rPr lang="en-US" sz="2200" dirty="0"/>
              <a:t>)?</a:t>
            </a:r>
          </a:p>
          <a:p>
            <a:pPr marL="0" indent="0">
              <a:spcBef>
                <a:spcPts val="300"/>
              </a:spcBef>
              <a:buNone/>
            </a:pPr>
            <a:r>
              <a:rPr lang="en-US" sz="2200" i="1" dirty="0">
                <a:solidFill>
                  <a:schemeClr val="accent1"/>
                </a:solidFill>
              </a:rPr>
              <a:t>Excellent speech is not becoming to a fool, </a:t>
            </a:r>
            <a:r>
              <a:rPr lang="en-US" sz="2200" b="1" i="1" dirty="0">
                <a:solidFill>
                  <a:schemeClr val="accent1"/>
                </a:solidFill>
              </a:rPr>
              <a:t>Much less lying lips to a prince</a:t>
            </a:r>
            <a:r>
              <a:rPr lang="en-US" sz="2200" i="1" dirty="0">
                <a:solidFill>
                  <a:schemeClr val="accent1"/>
                </a:solidFill>
              </a:rPr>
              <a:t>. </a:t>
            </a:r>
            <a:r>
              <a:rPr lang="en-US" sz="2200" dirty="0"/>
              <a:t>(</a:t>
            </a:r>
            <a:r>
              <a:rPr lang="en-US" sz="2200" b="1" dirty="0">
                <a:solidFill>
                  <a:schemeClr val="accent1"/>
                </a:solidFill>
              </a:rPr>
              <a:t>17:7</a:t>
            </a:r>
            <a:r>
              <a:rPr lang="en-US" sz="2200" dirty="0"/>
              <a:t>)</a:t>
            </a:r>
          </a:p>
          <a:p>
            <a:pPr marL="0" lvl="0" indent="0">
              <a:spcBef>
                <a:spcPts val="300"/>
              </a:spcBef>
              <a:buNone/>
            </a:pPr>
            <a:r>
              <a:rPr lang="en-US" sz="2200" b="1" i="1" u="sng" dirty="0">
                <a:solidFill>
                  <a:schemeClr val="accent1"/>
                </a:solidFill>
              </a:rPr>
              <a:t>Divination</a:t>
            </a:r>
            <a:r>
              <a:rPr lang="en-US" sz="2200" b="1" i="1" dirty="0">
                <a:solidFill>
                  <a:schemeClr val="accent1"/>
                </a:solidFill>
              </a:rPr>
              <a:t> is on the lips of the king</a:t>
            </a:r>
            <a:r>
              <a:rPr lang="en-US" sz="2200" i="1" dirty="0">
                <a:solidFill>
                  <a:schemeClr val="accent1"/>
                </a:solidFill>
              </a:rPr>
              <a:t>; His mouth </a:t>
            </a:r>
            <a:r>
              <a:rPr lang="en-US" sz="2200" b="1" i="1" dirty="0">
                <a:solidFill>
                  <a:schemeClr val="accent1"/>
                </a:solidFill>
              </a:rPr>
              <a:t>must </a:t>
            </a:r>
            <a:r>
              <a:rPr lang="en-US" sz="2200" b="1" i="1" u="sng" dirty="0">
                <a:solidFill>
                  <a:schemeClr val="accent1"/>
                </a:solidFill>
              </a:rPr>
              <a:t>not transgress</a:t>
            </a:r>
            <a:r>
              <a:rPr lang="en-US" sz="2200" b="1" i="1" dirty="0">
                <a:solidFill>
                  <a:schemeClr val="accent1"/>
                </a:solidFill>
              </a:rPr>
              <a:t> in judgment</a:t>
            </a:r>
            <a:r>
              <a:rPr lang="en-US" sz="2200" i="1" dirty="0">
                <a:solidFill>
                  <a:schemeClr val="accent1"/>
                </a:solidFill>
              </a:rPr>
              <a:t>. </a:t>
            </a:r>
            <a:r>
              <a:rPr lang="en-US" sz="2200" dirty="0"/>
              <a:t>(</a:t>
            </a:r>
            <a:r>
              <a:rPr lang="en-US" sz="2200" b="1" dirty="0">
                <a:solidFill>
                  <a:schemeClr val="accent1"/>
                </a:solidFill>
              </a:rPr>
              <a:t>16:10</a:t>
            </a:r>
            <a:r>
              <a:rPr lang="en-US" sz="2200" dirty="0"/>
              <a:t>)</a:t>
            </a:r>
          </a:p>
          <a:p>
            <a:pPr marL="0" indent="0">
              <a:spcBef>
                <a:spcPts val="300"/>
              </a:spcBef>
              <a:buNone/>
            </a:pPr>
            <a:r>
              <a:rPr lang="en-US" sz="2200" i="1" dirty="0">
                <a:solidFill>
                  <a:schemeClr val="accent1"/>
                </a:solidFill>
              </a:rPr>
              <a:t>When </a:t>
            </a:r>
            <a:r>
              <a:rPr lang="en-US" sz="2200" b="1" i="1" dirty="0">
                <a:solidFill>
                  <a:schemeClr val="accent1"/>
                </a:solidFill>
              </a:rPr>
              <a:t>the righteous are in authority, </a:t>
            </a:r>
            <a:r>
              <a:rPr lang="en-US" sz="2200" b="1" i="1" u="sng" dirty="0">
                <a:solidFill>
                  <a:schemeClr val="accent1"/>
                </a:solidFill>
              </a:rPr>
              <a:t>the people rejoice</a:t>
            </a:r>
            <a:r>
              <a:rPr lang="en-US" sz="2200" i="1" dirty="0">
                <a:solidFill>
                  <a:schemeClr val="accent1"/>
                </a:solidFill>
              </a:rPr>
              <a:t>; But </a:t>
            </a:r>
            <a:r>
              <a:rPr lang="en-US" sz="2200" b="1" i="1" dirty="0">
                <a:solidFill>
                  <a:schemeClr val="accent1"/>
                </a:solidFill>
              </a:rPr>
              <a:t>when a wicked man rules, </a:t>
            </a:r>
            <a:r>
              <a:rPr lang="en-US" sz="2200" b="1" i="1" u="sng" dirty="0">
                <a:solidFill>
                  <a:schemeClr val="accent1"/>
                </a:solidFill>
              </a:rPr>
              <a:t>the people groan</a:t>
            </a:r>
            <a:r>
              <a:rPr lang="en-US" sz="2200" i="1" dirty="0">
                <a:solidFill>
                  <a:schemeClr val="accent1"/>
                </a:solidFill>
              </a:rPr>
              <a:t>. </a:t>
            </a:r>
            <a:r>
              <a:rPr lang="en-US" sz="2200" dirty="0"/>
              <a:t>(</a:t>
            </a:r>
            <a:r>
              <a:rPr lang="en-US" sz="2200" b="1" dirty="0">
                <a:solidFill>
                  <a:schemeClr val="accent1"/>
                </a:solidFill>
              </a:rPr>
              <a:t>29:2</a:t>
            </a:r>
            <a:r>
              <a:rPr lang="en-US" sz="2200" dirty="0"/>
              <a:t>)</a:t>
            </a:r>
          </a:p>
          <a:p>
            <a:pPr>
              <a:spcBef>
                <a:spcPts val="300"/>
              </a:spcBef>
            </a:pPr>
            <a:r>
              <a:rPr lang="en-US" altLang="en-US" sz="2200" dirty="0">
                <a:solidFill>
                  <a:schemeClr val="tx1">
                    <a:lumMod val="75000"/>
                    <a:lumOff val="25000"/>
                  </a:schemeClr>
                </a:solidFill>
              </a:rPr>
              <a:t>His judgments have so great an impact on the people, it is almost like God was speaking (compare to </a:t>
            </a:r>
            <a:r>
              <a:rPr lang="en-US" altLang="en-US" sz="2200" b="1" dirty="0">
                <a:solidFill>
                  <a:schemeClr val="accent1"/>
                </a:solidFill>
              </a:rPr>
              <a:t>2 Samuel 16:23</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2341066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3:1-8</a:t>
            </a:r>
          </a:p>
        </p:txBody>
      </p:sp>
      <p:sp>
        <p:nvSpPr>
          <p:cNvPr id="5" name="Text Placeholder 4"/>
          <p:cNvSpPr>
            <a:spLocks noGrp="1"/>
          </p:cNvSpPr>
          <p:nvPr>
            <p:ph type="body" idx="1"/>
          </p:nvPr>
        </p:nvSpPr>
        <p:spPr/>
        <p:txBody>
          <a:bodyPr/>
          <a:lstStyle/>
          <a:p>
            <a:r>
              <a:rPr lang="en-US" b="1" i="1" dirty="0"/>
              <a:t>Forgotten Wisdom</a:t>
            </a:r>
          </a:p>
        </p:txBody>
      </p:sp>
    </p:spTree>
    <p:extLst>
      <p:ext uri="{BB962C8B-B14F-4D97-AF65-F5344CB8AC3E}">
        <p14:creationId xmlns:p14="http://schemas.microsoft.com/office/powerpoint/2010/main" val="3869643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Throne of Judgment - Why?</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indent="-342900">
              <a:spcBef>
                <a:spcPts val="300"/>
              </a:spcBef>
              <a:buFont typeface="+mj-lt"/>
              <a:buAutoNum type="arabicPeriod" startAt="4"/>
            </a:pPr>
            <a:r>
              <a:rPr lang="en-US" sz="2200" b="1" i="1" dirty="0"/>
              <a:t>Why</a:t>
            </a:r>
            <a:r>
              <a:rPr lang="en-US" sz="2200" dirty="0"/>
              <a:t> is it critical that a king make wise judgements (</a:t>
            </a:r>
            <a:r>
              <a:rPr lang="en-US" sz="2200" b="1" dirty="0">
                <a:solidFill>
                  <a:schemeClr val="accent1"/>
                </a:solidFill>
              </a:rPr>
              <a:t>16:10; 17:7; 20:28; 25:4-5; 29:2; 31:3-5</a:t>
            </a:r>
            <a:r>
              <a:rPr lang="en-US" sz="2200" dirty="0"/>
              <a:t>)?</a:t>
            </a:r>
          </a:p>
          <a:p>
            <a:pPr marL="0" indent="0">
              <a:spcBef>
                <a:spcPts val="300"/>
              </a:spcBef>
              <a:buNone/>
            </a:pPr>
            <a:r>
              <a:rPr lang="en-US" sz="2200" b="1" i="1" u="sng" dirty="0">
                <a:solidFill>
                  <a:schemeClr val="accent1"/>
                </a:solidFill>
              </a:rPr>
              <a:t>Mercy</a:t>
            </a:r>
            <a:r>
              <a:rPr lang="en-US" sz="2200" b="1" i="1" dirty="0">
                <a:solidFill>
                  <a:schemeClr val="accent1"/>
                </a:solidFill>
              </a:rPr>
              <a:t> and </a:t>
            </a:r>
            <a:r>
              <a:rPr lang="en-US" sz="2200" b="1" i="1" u="sng" dirty="0">
                <a:solidFill>
                  <a:schemeClr val="accent1"/>
                </a:solidFill>
              </a:rPr>
              <a:t>truth</a:t>
            </a:r>
            <a:r>
              <a:rPr lang="en-US" sz="2200" b="1" i="1" dirty="0">
                <a:solidFill>
                  <a:schemeClr val="accent1"/>
                </a:solidFill>
              </a:rPr>
              <a:t> preserve the king</a:t>
            </a:r>
            <a:r>
              <a:rPr lang="en-US" sz="2200" i="1" dirty="0">
                <a:solidFill>
                  <a:schemeClr val="accent1"/>
                </a:solidFill>
              </a:rPr>
              <a:t>, And by </a:t>
            </a:r>
            <a:r>
              <a:rPr lang="en-US" sz="2200" b="1" i="1" u="sng" dirty="0">
                <a:solidFill>
                  <a:schemeClr val="accent1"/>
                </a:solidFill>
              </a:rPr>
              <a:t>lovingkindness</a:t>
            </a:r>
            <a:r>
              <a:rPr lang="en-US" sz="2200" b="1" i="1" dirty="0">
                <a:solidFill>
                  <a:schemeClr val="accent1"/>
                </a:solidFill>
              </a:rPr>
              <a:t> he upholds his throne</a:t>
            </a:r>
            <a:r>
              <a:rPr lang="en-US" sz="2200" i="1" dirty="0">
                <a:solidFill>
                  <a:schemeClr val="accent1"/>
                </a:solidFill>
              </a:rPr>
              <a:t>. </a:t>
            </a:r>
            <a:r>
              <a:rPr lang="en-US" sz="2200" dirty="0"/>
              <a:t>(</a:t>
            </a:r>
            <a:r>
              <a:rPr lang="en-US" sz="2200" b="1" dirty="0">
                <a:solidFill>
                  <a:schemeClr val="accent1"/>
                </a:solidFill>
              </a:rPr>
              <a:t>20:28</a:t>
            </a:r>
            <a:r>
              <a:rPr lang="en-US" sz="2200" dirty="0"/>
              <a:t>)</a:t>
            </a:r>
          </a:p>
          <a:p>
            <a:pPr marL="0" indent="0">
              <a:spcBef>
                <a:spcPts val="300"/>
              </a:spcBef>
              <a:buNone/>
            </a:pPr>
            <a:r>
              <a:rPr lang="en-US" sz="2200" i="1" dirty="0">
                <a:solidFill>
                  <a:schemeClr val="accent1"/>
                </a:solidFill>
              </a:rPr>
              <a:t>Take away the dross from silver, And it will go to the silversmith for jewelry. Take </a:t>
            </a:r>
            <a:r>
              <a:rPr lang="en-US" sz="2200" b="1" i="1" dirty="0">
                <a:solidFill>
                  <a:schemeClr val="accent1"/>
                </a:solidFill>
              </a:rPr>
              <a:t>away the wicked from before the king</a:t>
            </a:r>
            <a:r>
              <a:rPr lang="en-US" sz="2200" i="1" dirty="0">
                <a:solidFill>
                  <a:schemeClr val="accent1"/>
                </a:solidFill>
              </a:rPr>
              <a:t>, And </a:t>
            </a:r>
            <a:r>
              <a:rPr lang="en-US" sz="2200" b="1" i="1" dirty="0">
                <a:solidFill>
                  <a:schemeClr val="accent1"/>
                </a:solidFill>
              </a:rPr>
              <a:t>his </a:t>
            </a:r>
            <a:r>
              <a:rPr lang="en-US" sz="2200" b="1" i="1" u="sng" dirty="0">
                <a:solidFill>
                  <a:schemeClr val="accent1"/>
                </a:solidFill>
              </a:rPr>
              <a:t>throne will be established in righteousness</a:t>
            </a:r>
            <a:r>
              <a:rPr lang="en-US" sz="2200" i="1" dirty="0">
                <a:solidFill>
                  <a:schemeClr val="accent1"/>
                </a:solidFill>
              </a:rPr>
              <a:t>. </a:t>
            </a:r>
            <a:r>
              <a:rPr lang="en-US" sz="2200" dirty="0"/>
              <a:t>(</a:t>
            </a:r>
            <a:r>
              <a:rPr lang="en-US" sz="2200" b="1" dirty="0">
                <a:solidFill>
                  <a:schemeClr val="accent1"/>
                </a:solidFill>
              </a:rPr>
              <a:t>25:4-5</a:t>
            </a:r>
            <a:r>
              <a:rPr lang="en-US" sz="2200" dirty="0"/>
              <a:t>)</a:t>
            </a:r>
          </a:p>
          <a:p>
            <a:pPr>
              <a:spcBef>
                <a:spcPts val="300"/>
              </a:spcBef>
            </a:pPr>
            <a:r>
              <a:rPr lang="en-US" sz="2200" dirty="0">
                <a:solidFill>
                  <a:schemeClr val="tx1">
                    <a:lumMod val="75000"/>
                    <a:lumOff val="25000"/>
                  </a:schemeClr>
                </a:solidFill>
              </a:rPr>
              <a:t>His position as king depends on his judgments!  </a:t>
            </a:r>
          </a:p>
          <a:p>
            <a:pPr>
              <a:spcBef>
                <a:spcPts val="300"/>
              </a:spcBef>
            </a:pPr>
            <a:r>
              <a:rPr lang="en-US" sz="2200" dirty="0">
                <a:solidFill>
                  <a:schemeClr val="tx1">
                    <a:lumMod val="75000"/>
                    <a:lumOff val="25000"/>
                  </a:schemeClr>
                </a:solidFill>
              </a:rPr>
              <a:t>Failure will result in a brief rule, ending in assassination, coup, or revolution.</a:t>
            </a:r>
            <a:endParaRPr lang="en-US" sz="2200" dirty="0"/>
          </a:p>
        </p:txBody>
      </p:sp>
    </p:spTree>
    <p:extLst>
      <p:ext uri="{BB962C8B-B14F-4D97-AF65-F5344CB8AC3E}">
        <p14:creationId xmlns:p14="http://schemas.microsoft.com/office/powerpoint/2010/main" val="20676076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219">
                                            <p:txEl>
                                              <p:pRg st="4" end="4"/>
                                            </p:txEl>
                                          </p:spTgt>
                                        </p:tgtEl>
                                        <p:attrNameLst>
                                          <p:attrName>style.visibility</p:attrName>
                                        </p:attrNameLst>
                                      </p:cBhvr>
                                      <p:to>
                                        <p:strVal val="visible"/>
                                      </p:to>
                                    </p:set>
                                    <p:animEffect transition="in" filter="fade">
                                      <p:cBhvr>
                                        <p:cTn id="2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Throne of Judgment - Why?</a:t>
            </a:r>
          </a:p>
        </p:txBody>
      </p:sp>
      <p:sp>
        <p:nvSpPr>
          <p:cNvPr id="9219" name="Rectangle 3"/>
          <p:cNvSpPr>
            <a:spLocks noGrp="1" noChangeArrowheads="1"/>
          </p:cNvSpPr>
          <p:nvPr>
            <p:ph idx="1"/>
          </p:nvPr>
        </p:nvSpPr>
        <p:spPr>
          <a:xfrm>
            <a:off x="76200" y="1047750"/>
            <a:ext cx="8991600" cy="4095750"/>
          </a:xfrm>
        </p:spPr>
        <p:txBody>
          <a:bodyPr>
            <a:noAutofit/>
          </a:bodyPr>
          <a:lstStyle/>
          <a:p>
            <a:pPr marL="342900" indent="-342900">
              <a:spcBef>
                <a:spcPts val="300"/>
              </a:spcBef>
              <a:buFont typeface="+mj-lt"/>
              <a:buAutoNum type="arabicPeriod" startAt="4"/>
            </a:pPr>
            <a:r>
              <a:rPr lang="en-US" sz="2200" b="1" i="1" dirty="0"/>
              <a:t>Why</a:t>
            </a:r>
            <a:r>
              <a:rPr lang="en-US" sz="2200" dirty="0"/>
              <a:t> is it critical that a king make wise judgements (</a:t>
            </a:r>
            <a:r>
              <a:rPr lang="en-US" sz="2200" b="1" dirty="0">
                <a:solidFill>
                  <a:schemeClr val="accent1"/>
                </a:solidFill>
              </a:rPr>
              <a:t>16:10; 17:7; 20:28; 25:4-5; 29:2; 31:3-5</a:t>
            </a:r>
            <a:r>
              <a:rPr lang="en-US" sz="2200" dirty="0"/>
              <a:t>)?</a:t>
            </a:r>
          </a:p>
          <a:p>
            <a:pPr marL="0" indent="0">
              <a:spcBef>
                <a:spcPts val="300"/>
              </a:spcBef>
              <a:buNone/>
            </a:pPr>
            <a:r>
              <a:rPr lang="en-US" sz="2200" i="1" dirty="0">
                <a:solidFill>
                  <a:schemeClr val="accent1"/>
                </a:solidFill>
              </a:rPr>
              <a:t>Do not give your strength to women, </a:t>
            </a:r>
            <a:r>
              <a:rPr lang="en-US" sz="2200" b="1" i="1" dirty="0">
                <a:solidFill>
                  <a:schemeClr val="accent1"/>
                </a:solidFill>
              </a:rPr>
              <a:t>Nor your ways to that which destroys kings</a:t>
            </a:r>
            <a:r>
              <a:rPr lang="en-US" sz="2200" i="1" dirty="0">
                <a:solidFill>
                  <a:schemeClr val="accent1"/>
                </a:solidFill>
              </a:rPr>
              <a:t>. It is not for kings, O Lemuel, It is not for kings to drink wine, Nor for princes intoxicating drink; </a:t>
            </a:r>
            <a:r>
              <a:rPr lang="en-US" sz="2200" b="1" i="1" dirty="0">
                <a:solidFill>
                  <a:schemeClr val="accent1"/>
                </a:solidFill>
              </a:rPr>
              <a:t>Lest they drink and forget the law, And </a:t>
            </a:r>
            <a:r>
              <a:rPr lang="en-US" sz="2200" b="1" i="1" u="sng" dirty="0">
                <a:solidFill>
                  <a:schemeClr val="accent1"/>
                </a:solidFill>
              </a:rPr>
              <a:t>pervert the justice of all the afflicted</a:t>
            </a:r>
            <a:r>
              <a:rPr lang="en-US" sz="2200" i="1" dirty="0">
                <a:solidFill>
                  <a:schemeClr val="accent1"/>
                </a:solidFill>
              </a:rPr>
              <a:t>. </a:t>
            </a:r>
            <a:r>
              <a:rPr lang="en-US" sz="2200" dirty="0"/>
              <a:t>(</a:t>
            </a:r>
            <a:r>
              <a:rPr lang="en-US" sz="2200" b="1" dirty="0">
                <a:solidFill>
                  <a:schemeClr val="accent1"/>
                </a:solidFill>
              </a:rPr>
              <a:t>31:3-5</a:t>
            </a:r>
            <a:r>
              <a:rPr lang="en-US" sz="2200" dirty="0"/>
              <a:t>)</a:t>
            </a:r>
          </a:p>
          <a:p>
            <a:pPr>
              <a:spcBef>
                <a:spcPts val="300"/>
              </a:spcBef>
            </a:pPr>
            <a:r>
              <a:rPr lang="en-US" altLang="en-US" sz="2200" dirty="0">
                <a:solidFill>
                  <a:schemeClr val="tx1">
                    <a:lumMod val="75000"/>
                    <a:lumOff val="25000"/>
                  </a:schemeClr>
                </a:solidFill>
              </a:rPr>
              <a:t>King must avoid anything that will affect his judgment, resulting in injustice.</a:t>
            </a:r>
          </a:p>
          <a:p>
            <a:pPr>
              <a:spcBef>
                <a:spcPts val="300"/>
              </a:spcBef>
            </a:pPr>
            <a:r>
              <a:rPr lang="en-US" sz="2200" dirty="0">
                <a:solidFill>
                  <a:schemeClr val="tx1">
                    <a:lumMod val="75000"/>
                    <a:lumOff val="25000"/>
                  </a:schemeClr>
                </a:solidFill>
              </a:rPr>
              <a:t>How can a leader ensure that he is making fair, accurate, and perceptive judgments?</a:t>
            </a:r>
            <a:endParaRPr lang="en-US" sz="2200" dirty="0"/>
          </a:p>
        </p:txBody>
      </p:sp>
    </p:spTree>
    <p:extLst>
      <p:ext uri="{BB962C8B-B14F-4D97-AF65-F5344CB8AC3E}">
        <p14:creationId xmlns:p14="http://schemas.microsoft.com/office/powerpoint/2010/main" val="602081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Throne of Judgment - How?</a:t>
            </a:r>
          </a:p>
        </p:txBody>
      </p:sp>
      <p:sp>
        <p:nvSpPr>
          <p:cNvPr id="9219" name="Rectangle 3"/>
          <p:cNvSpPr>
            <a:spLocks noGrp="1" noChangeArrowheads="1"/>
          </p:cNvSpPr>
          <p:nvPr>
            <p:ph idx="1"/>
          </p:nvPr>
        </p:nvSpPr>
        <p:spPr>
          <a:xfrm>
            <a:off x="76200" y="1047750"/>
            <a:ext cx="8991600" cy="4095750"/>
          </a:xfrm>
        </p:spPr>
        <p:txBody>
          <a:bodyPr>
            <a:noAutofit/>
          </a:bodyPr>
          <a:lstStyle/>
          <a:p>
            <a:pPr marL="346075" indent="-346075">
              <a:spcBef>
                <a:spcPts val="0"/>
              </a:spcBef>
              <a:buFont typeface="+mj-lt"/>
              <a:buAutoNum type="arabicPeriod" startAt="5"/>
            </a:pPr>
            <a:r>
              <a:rPr lang="en-US" sz="2200" b="1" i="1" dirty="0"/>
              <a:t>How</a:t>
            </a:r>
            <a:r>
              <a:rPr lang="en-US" sz="2200" dirty="0"/>
              <a:t> does a king make wise judgements (</a:t>
            </a:r>
            <a:r>
              <a:rPr lang="en-US" sz="2200" b="1" dirty="0">
                <a:solidFill>
                  <a:schemeClr val="accent1"/>
                </a:solidFill>
              </a:rPr>
              <a:t>18:13, 17; 20:8, 26; 25:2</a:t>
            </a:r>
            <a:r>
              <a:rPr lang="en-US" sz="2200" dirty="0"/>
              <a:t>)?</a:t>
            </a:r>
          </a:p>
          <a:p>
            <a:pPr marL="0" indent="0">
              <a:spcBef>
                <a:spcPts val="0"/>
              </a:spcBef>
              <a:buNone/>
            </a:pPr>
            <a:r>
              <a:rPr lang="en-US" sz="2200" i="1" dirty="0">
                <a:solidFill>
                  <a:schemeClr val="accent1"/>
                </a:solidFill>
              </a:rPr>
              <a:t>A king who </a:t>
            </a:r>
            <a:r>
              <a:rPr lang="en-US" sz="2200" b="1" i="1" dirty="0">
                <a:solidFill>
                  <a:schemeClr val="accent1"/>
                </a:solidFill>
              </a:rPr>
              <a:t>sits on the throne of judgment </a:t>
            </a:r>
            <a:r>
              <a:rPr lang="en-US" sz="2200" b="1" i="1" u="sng" dirty="0">
                <a:solidFill>
                  <a:schemeClr val="accent1"/>
                </a:solidFill>
              </a:rPr>
              <a:t>Scatters all evil with his eyes</a:t>
            </a:r>
            <a:r>
              <a:rPr lang="en-US" sz="2200" i="1" dirty="0">
                <a:solidFill>
                  <a:schemeClr val="accent1"/>
                </a:solidFill>
              </a:rPr>
              <a:t>. </a:t>
            </a:r>
            <a:r>
              <a:rPr lang="en-US" sz="2200" dirty="0"/>
              <a:t>(</a:t>
            </a:r>
            <a:r>
              <a:rPr lang="en-US" sz="2200" b="1" dirty="0">
                <a:solidFill>
                  <a:schemeClr val="accent1"/>
                </a:solidFill>
              </a:rPr>
              <a:t>20:8</a:t>
            </a:r>
            <a:r>
              <a:rPr lang="en-US" sz="2200" dirty="0"/>
              <a:t>)</a:t>
            </a:r>
          </a:p>
          <a:p>
            <a:pPr marL="0" indent="0">
              <a:spcBef>
                <a:spcPts val="0"/>
              </a:spcBef>
              <a:buNone/>
            </a:pPr>
            <a:r>
              <a:rPr lang="en-US" sz="2200" i="1" dirty="0">
                <a:solidFill>
                  <a:schemeClr val="accent1"/>
                </a:solidFill>
              </a:rPr>
              <a:t>It is the glory of God to conceal a matter, But </a:t>
            </a:r>
            <a:r>
              <a:rPr lang="en-US" sz="2200" b="1" i="1" dirty="0">
                <a:solidFill>
                  <a:schemeClr val="accent1"/>
                </a:solidFill>
              </a:rPr>
              <a:t>the glory of kings is to </a:t>
            </a:r>
            <a:r>
              <a:rPr lang="en-US" sz="2200" b="1" i="1" u="sng" dirty="0">
                <a:solidFill>
                  <a:schemeClr val="accent1"/>
                </a:solidFill>
              </a:rPr>
              <a:t>search out a matter</a:t>
            </a:r>
            <a:r>
              <a:rPr lang="en-US" sz="2200" i="1" dirty="0">
                <a:solidFill>
                  <a:schemeClr val="accent1"/>
                </a:solidFill>
              </a:rPr>
              <a:t>. </a:t>
            </a:r>
            <a:r>
              <a:rPr lang="en-US" sz="2200" dirty="0"/>
              <a:t>(</a:t>
            </a:r>
            <a:r>
              <a:rPr lang="en-US" sz="2200" b="1" dirty="0">
                <a:solidFill>
                  <a:schemeClr val="accent1"/>
                </a:solidFill>
              </a:rPr>
              <a:t>25:2</a:t>
            </a:r>
            <a:r>
              <a:rPr lang="en-US" sz="2200" dirty="0"/>
              <a:t>)</a:t>
            </a:r>
          </a:p>
          <a:p>
            <a:pPr>
              <a:spcBef>
                <a:spcPts val="0"/>
              </a:spcBef>
            </a:pPr>
            <a:r>
              <a:rPr lang="en-US" sz="2200" dirty="0"/>
              <a:t>Don’t rush to judgment.  Look carefully into each matter. … How?</a:t>
            </a:r>
          </a:p>
          <a:p>
            <a:pPr marL="0" indent="0">
              <a:spcBef>
                <a:spcPts val="0"/>
              </a:spcBef>
              <a:buNone/>
            </a:pPr>
            <a:r>
              <a:rPr lang="en-US" sz="2200" i="1" dirty="0">
                <a:solidFill>
                  <a:schemeClr val="accent1"/>
                </a:solidFill>
              </a:rPr>
              <a:t>A wise king </a:t>
            </a:r>
            <a:r>
              <a:rPr lang="en-US" sz="2200" b="1" i="1" dirty="0">
                <a:solidFill>
                  <a:schemeClr val="accent1"/>
                </a:solidFill>
              </a:rPr>
              <a:t>sifts out the wicked</a:t>
            </a:r>
            <a:r>
              <a:rPr lang="en-US" sz="2200" i="1" dirty="0">
                <a:solidFill>
                  <a:schemeClr val="accent1"/>
                </a:solidFill>
              </a:rPr>
              <a:t>, And </a:t>
            </a:r>
            <a:r>
              <a:rPr lang="en-US" sz="2200" b="1" i="1" dirty="0">
                <a:solidFill>
                  <a:schemeClr val="accent1"/>
                </a:solidFill>
              </a:rPr>
              <a:t>brings the threshing wheel over them</a:t>
            </a:r>
            <a:r>
              <a:rPr lang="en-US" sz="2200" i="1" dirty="0">
                <a:solidFill>
                  <a:schemeClr val="accent1"/>
                </a:solidFill>
              </a:rPr>
              <a:t>. </a:t>
            </a:r>
            <a:r>
              <a:rPr lang="en-US" sz="2200" dirty="0"/>
              <a:t>(</a:t>
            </a:r>
            <a:r>
              <a:rPr lang="en-US" sz="2200" b="1" dirty="0">
                <a:solidFill>
                  <a:schemeClr val="accent1"/>
                </a:solidFill>
              </a:rPr>
              <a:t>20:26</a:t>
            </a:r>
            <a:r>
              <a:rPr lang="en-US" sz="2200" dirty="0"/>
              <a:t>)</a:t>
            </a:r>
          </a:p>
          <a:p>
            <a:pPr marL="0" indent="0">
              <a:spcBef>
                <a:spcPts val="0"/>
              </a:spcBef>
              <a:buNone/>
            </a:pPr>
            <a:r>
              <a:rPr lang="en-US" sz="2200" i="1" dirty="0">
                <a:solidFill>
                  <a:schemeClr val="accent1"/>
                </a:solidFill>
              </a:rPr>
              <a:t>He who </a:t>
            </a:r>
            <a:r>
              <a:rPr lang="en-US" sz="2200" b="1" i="1" dirty="0">
                <a:solidFill>
                  <a:schemeClr val="accent1"/>
                </a:solidFill>
              </a:rPr>
              <a:t>answers a matter </a:t>
            </a:r>
            <a:r>
              <a:rPr lang="en-US" sz="2200" b="1" i="1" u="sng" dirty="0">
                <a:solidFill>
                  <a:schemeClr val="accent1"/>
                </a:solidFill>
              </a:rPr>
              <a:t>before he hears</a:t>
            </a:r>
            <a:r>
              <a:rPr lang="en-US" sz="2200" b="1" i="1" dirty="0">
                <a:solidFill>
                  <a:schemeClr val="accent1"/>
                </a:solidFill>
              </a:rPr>
              <a:t> it</a:t>
            </a:r>
            <a:r>
              <a:rPr lang="en-US" sz="2200" i="1" dirty="0">
                <a:solidFill>
                  <a:schemeClr val="accent1"/>
                </a:solidFill>
              </a:rPr>
              <a:t>, It is </a:t>
            </a:r>
            <a:r>
              <a:rPr lang="en-US" sz="2200" b="1" i="1" dirty="0">
                <a:solidFill>
                  <a:schemeClr val="accent1"/>
                </a:solidFill>
              </a:rPr>
              <a:t>folly and shame to him</a:t>
            </a:r>
            <a:r>
              <a:rPr lang="en-US" sz="2200" i="1" dirty="0">
                <a:solidFill>
                  <a:schemeClr val="accent1"/>
                </a:solidFill>
              </a:rPr>
              <a:t>. … </a:t>
            </a:r>
            <a:endParaRPr lang="en-US" sz="2200" dirty="0"/>
          </a:p>
          <a:p>
            <a:pPr marL="0" indent="0">
              <a:spcBef>
                <a:spcPts val="0"/>
              </a:spcBef>
              <a:buNone/>
            </a:pPr>
            <a:r>
              <a:rPr lang="en-US" sz="2200" i="1" dirty="0">
                <a:solidFill>
                  <a:schemeClr val="accent1"/>
                </a:solidFill>
              </a:rPr>
              <a:t>The </a:t>
            </a:r>
            <a:r>
              <a:rPr lang="en-US" sz="2200" b="1" i="1" dirty="0">
                <a:solidFill>
                  <a:schemeClr val="accent1"/>
                </a:solidFill>
              </a:rPr>
              <a:t>first one to plead </a:t>
            </a:r>
            <a:r>
              <a:rPr lang="en-US" sz="2200" i="1" dirty="0">
                <a:solidFill>
                  <a:schemeClr val="accent1"/>
                </a:solidFill>
              </a:rPr>
              <a:t>his cause </a:t>
            </a:r>
            <a:r>
              <a:rPr lang="en-US" sz="2200" b="1" i="1" u="sng" dirty="0">
                <a:solidFill>
                  <a:schemeClr val="accent1"/>
                </a:solidFill>
              </a:rPr>
              <a:t>seems right</a:t>
            </a:r>
            <a:r>
              <a:rPr lang="en-US" sz="2200" b="1" i="1" dirty="0">
                <a:solidFill>
                  <a:schemeClr val="accent1"/>
                </a:solidFill>
              </a:rPr>
              <a:t>, Until his neighbor comes and examines him</a:t>
            </a:r>
            <a:r>
              <a:rPr lang="en-US" sz="2200" i="1" dirty="0">
                <a:solidFill>
                  <a:schemeClr val="accent1"/>
                </a:solidFill>
              </a:rPr>
              <a:t>. </a:t>
            </a:r>
            <a:r>
              <a:rPr lang="en-US" sz="2200" dirty="0"/>
              <a:t>(</a:t>
            </a:r>
            <a:r>
              <a:rPr lang="en-US" sz="2200" b="1" dirty="0">
                <a:solidFill>
                  <a:schemeClr val="accent1"/>
                </a:solidFill>
              </a:rPr>
              <a:t>18:13, 17</a:t>
            </a:r>
            <a:r>
              <a:rPr lang="en-US" sz="2200" dirty="0"/>
              <a:t>)</a:t>
            </a:r>
          </a:p>
          <a:p>
            <a:pPr>
              <a:spcBef>
                <a:spcPts val="0"/>
              </a:spcBef>
            </a:pPr>
            <a:r>
              <a:rPr lang="en-US" sz="2200" dirty="0"/>
              <a:t>Must question, examine, and cross-examine.  Establish witness credibility.</a:t>
            </a:r>
          </a:p>
        </p:txBody>
      </p:sp>
    </p:spTree>
    <p:extLst>
      <p:ext uri="{BB962C8B-B14F-4D97-AF65-F5344CB8AC3E}">
        <p14:creationId xmlns:p14="http://schemas.microsoft.com/office/powerpoint/2010/main" val="1245404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fade">
                                      <p:cBhvr>
                                        <p:cTn id="36" dur="500"/>
                                        <p:tgtEl>
                                          <p:spTgt spid="9219">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219">
                                            <p:txEl>
                                              <p:pRg st="7" end="7"/>
                                            </p:txEl>
                                          </p:spTgt>
                                        </p:tgtEl>
                                        <p:attrNameLst>
                                          <p:attrName>style.visibility</p:attrName>
                                        </p:attrNameLst>
                                      </p:cBhvr>
                                      <p:to>
                                        <p:strVal val="visible"/>
                                      </p:to>
                                    </p:set>
                                    <p:animEffect transition="in" filter="fade">
                                      <p:cBhvr>
                                        <p:cTn id="41"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Fierce Wrath and Fleeting Favor</a:t>
            </a:r>
          </a:p>
        </p:txBody>
      </p:sp>
      <p:sp>
        <p:nvSpPr>
          <p:cNvPr id="9219" name="Rectangle 3"/>
          <p:cNvSpPr>
            <a:spLocks noGrp="1" noChangeArrowheads="1"/>
          </p:cNvSpPr>
          <p:nvPr>
            <p:ph idx="1"/>
          </p:nvPr>
        </p:nvSpPr>
        <p:spPr>
          <a:xfrm>
            <a:off x="76200" y="1047750"/>
            <a:ext cx="8991600" cy="4095750"/>
          </a:xfrm>
        </p:spPr>
        <p:txBody>
          <a:bodyPr>
            <a:noAutofit/>
          </a:bodyPr>
          <a:lstStyle/>
          <a:p>
            <a:pPr marL="339725" lvl="0" indent="-339725">
              <a:spcBef>
                <a:spcPts val="300"/>
              </a:spcBef>
              <a:buFont typeface="+mj-lt"/>
              <a:buAutoNum type="arabicPeriod" startAt="6"/>
            </a:pPr>
            <a:r>
              <a:rPr lang="en-US" sz="2200" dirty="0"/>
              <a:t>How is the king’s wrath like a </a:t>
            </a:r>
            <a:r>
              <a:rPr lang="en-US" sz="2200" i="1" dirty="0">
                <a:solidFill>
                  <a:schemeClr val="accent1"/>
                </a:solidFill>
              </a:rPr>
              <a:t>“roaring lion”</a:t>
            </a:r>
            <a:r>
              <a:rPr lang="en-US" sz="2200" dirty="0">
                <a:solidFill>
                  <a:schemeClr val="accent1"/>
                </a:solidFill>
              </a:rPr>
              <a:t> </a:t>
            </a:r>
            <a:r>
              <a:rPr lang="en-US" sz="2200" dirty="0"/>
              <a:t>and his favor like </a:t>
            </a:r>
            <a:r>
              <a:rPr lang="en-US" sz="2200" i="1" dirty="0">
                <a:solidFill>
                  <a:schemeClr val="accent1"/>
                </a:solidFill>
              </a:rPr>
              <a:t>“a cloud of the latter rain”</a:t>
            </a:r>
            <a:r>
              <a:rPr lang="en-US" sz="2200" dirty="0"/>
              <a:t>, and therefore how should his servants and followers consider this in their behavior (</a:t>
            </a:r>
            <a:r>
              <a:rPr lang="en-US" sz="2200" b="1" dirty="0">
                <a:solidFill>
                  <a:schemeClr val="accent1"/>
                </a:solidFill>
              </a:rPr>
              <a:t>16:15; 19:12; 20:2; 24:21-22; 25:3</a:t>
            </a:r>
            <a:r>
              <a:rPr lang="en-US" sz="2200" dirty="0"/>
              <a:t>)?</a:t>
            </a:r>
          </a:p>
          <a:p>
            <a:pPr marL="0" indent="0">
              <a:spcBef>
                <a:spcPts val="300"/>
              </a:spcBef>
              <a:buNone/>
            </a:pPr>
            <a:r>
              <a:rPr lang="en-US" sz="2200" i="1" dirty="0">
                <a:solidFill>
                  <a:schemeClr val="accent1"/>
                </a:solidFill>
              </a:rPr>
              <a:t>As the heavens for height and the earth for depth, So </a:t>
            </a:r>
            <a:r>
              <a:rPr lang="en-US" sz="2200" b="1" i="1" dirty="0">
                <a:solidFill>
                  <a:schemeClr val="accent1"/>
                </a:solidFill>
              </a:rPr>
              <a:t>the heart of kings is </a:t>
            </a:r>
            <a:r>
              <a:rPr lang="en-US" sz="2200" b="1" i="1" u="sng" dirty="0">
                <a:solidFill>
                  <a:schemeClr val="accent1"/>
                </a:solidFill>
              </a:rPr>
              <a:t>unsearchable</a:t>
            </a:r>
            <a:r>
              <a:rPr lang="en-US" sz="2200" i="1" dirty="0">
                <a:solidFill>
                  <a:schemeClr val="accent1"/>
                </a:solidFill>
              </a:rPr>
              <a:t>.</a:t>
            </a:r>
            <a:r>
              <a:rPr lang="en-US" sz="2200" dirty="0"/>
              <a:t> (</a:t>
            </a:r>
            <a:r>
              <a:rPr lang="en-US" sz="2200" b="1" dirty="0">
                <a:solidFill>
                  <a:schemeClr val="accent1"/>
                </a:solidFill>
              </a:rPr>
              <a:t>25:3</a:t>
            </a:r>
            <a:r>
              <a:rPr lang="en-US" sz="2200" dirty="0"/>
              <a:t>)</a:t>
            </a:r>
            <a:endParaRPr lang="en-US" sz="2200" i="1" dirty="0">
              <a:solidFill>
                <a:schemeClr val="accent1"/>
              </a:solidFill>
            </a:endParaRPr>
          </a:p>
          <a:p>
            <a:pPr marL="0" indent="0">
              <a:spcBef>
                <a:spcPts val="300"/>
              </a:spcBef>
              <a:buNone/>
            </a:pPr>
            <a:r>
              <a:rPr lang="en-US" sz="2200" i="1" dirty="0">
                <a:solidFill>
                  <a:schemeClr val="accent1"/>
                </a:solidFill>
              </a:rPr>
              <a:t>The </a:t>
            </a:r>
            <a:r>
              <a:rPr lang="en-US" sz="2200" b="1" i="1" dirty="0">
                <a:solidFill>
                  <a:schemeClr val="accent1"/>
                </a:solidFill>
              </a:rPr>
              <a:t>wrath of a king is like the roaring of a lion</a:t>
            </a:r>
            <a:r>
              <a:rPr lang="en-US" sz="2200" i="1" dirty="0">
                <a:solidFill>
                  <a:schemeClr val="accent1"/>
                </a:solidFill>
              </a:rPr>
              <a:t>; </a:t>
            </a:r>
            <a:r>
              <a:rPr lang="en-US" sz="2200" b="1" i="1" dirty="0">
                <a:solidFill>
                  <a:schemeClr val="accent1"/>
                </a:solidFill>
              </a:rPr>
              <a:t>Whoever provokes him to anger </a:t>
            </a:r>
            <a:r>
              <a:rPr lang="en-US" sz="2200" b="1" i="1" u="sng" dirty="0">
                <a:solidFill>
                  <a:schemeClr val="accent1"/>
                </a:solidFill>
              </a:rPr>
              <a:t>sins against his own life</a:t>
            </a:r>
            <a:r>
              <a:rPr lang="en-US" sz="2200" i="1" dirty="0">
                <a:solidFill>
                  <a:schemeClr val="accent1"/>
                </a:solidFill>
              </a:rPr>
              <a:t>. </a:t>
            </a:r>
            <a:r>
              <a:rPr lang="en-US" sz="2200" dirty="0"/>
              <a:t>(</a:t>
            </a:r>
            <a:r>
              <a:rPr lang="en-US" sz="2200" b="1" dirty="0">
                <a:solidFill>
                  <a:schemeClr val="accent1"/>
                </a:solidFill>
              </a:rPr>
              <a:t>20:2</a:t>
            </a:r>
            <a:r>
              <a:rPr lang="en-US" sz="2200" dirty="0"/>
              <a:t>)</a:t>
            </a:r>
          </a:p>
          <a:p>
            <a:pPr marL="0" indent="0">
              <a:spcBef>
                <a:spcPts val="300"/>
              </a:spcBef>
              <a:buNone/>
            </a:pPr>
            <a:r>
              <a:rPr lang="en-US" sz="2200" i="1" dirty="0">
                <a:solidFill>
                  <a:schemeClr val="accent1"/>
                </a:solidFill>
              </a:rPr>
              <a:t>My son, </a:t>
            </a:r>
            <a:r>
              <a:rPr lang="en-US" sz="2200" b="1" i="1" dirty="0">
                <a:solidFill>
                  <a:schemeClr val="accent1"/>
                </a:solidFill>
              </a:rPr>
              <a:t>fear the LORD </a:t>
            </a:r>
            <a:r>
              <a:rPr lang="en-US" sz="2200" b="1" i="1" u="sng" dirty="0">
                <a:solidFill>
                  <a:schemeClr val="accent1"/>
                </a:solidFill>
              </a:rPr>
              <a:t>and the king</a:t>
            </a:r>
            <a:r>
              <a:rPr lang="en-US" sz="2200" i="1" dirty="0">
                <a:solidFill>
                  <a:schemeClr val="accent1"/>
                </a:solidFill>
              </a:rPr>
              <a:t>; Do </a:t>
            </a:r>
            <a:r>
              <a:rPr lang="en-US" sz="2200" b="1" i="1" dirty="0">
                <a:solidFill>
                  <a:schemeClr val="accent1"/>
                </a:solidFill>
              </a:rPr>
              <a:t>not associate with those given to change</a:t>
            </a:r>
            <a:r>
              <a:rPr lang="en-US" sz="2200" i="1" dirty="0">
                <a:solidFill>
                  <a:schemeClr val="accent1"/>
                </a:solidFill>
              </a:rPr>
              <a:t>; For </a:t>
            </a:r>
            <a:r>
              <a:rPr lang="en-US" sz="2200" b="1" i="1" dirty="0">
                <a:solidFill>
                  <a:schemeClr val="accent1"/>
                </a:solidFill>
              </a:rPr>
              <a:t>their calamity will rise suddenly</a:t>
            </a:r>
            <a:r>
              <a:rPr lang="en-US" sz="2200" i="1" dirty="0">
                <a:solidFill>
                  <a:schemeClr val="accent1"/>
                </a:solidFill>
              </a:rPr>
              <a:t>, And </a:t>
            </a:r>
            <a:r>
              <a:rPr lang="en-US" sz="2200" b="1" i="1" dirty="0">
                <a:solidFill>
                  <a:schemeClr val="accent1"/>
                </a:solidFill>
              </a:rPr>
              <a:t>who knows the ruin those two can bring</a:t>
            </a:r>
            <a:r>
              <a:rPr lang="en-US" sz="2200" i="1" dirty="0">
                <a:solidFill>
                  <a:schemeClr val="accent1"/>
                </a:solidFill>
              </a:rPr>
              <a:t>? </a:t>
            </a:r>
            <a:r>
              <a:rPr lang="en-US" sz="2200" dirty="0"/>
              <a:t>(</a:t>
            </a:r>
            <a:r>
              <a:rPr lang="en-US" sz="2200" b="1" dirty="0">
                <a:solidFill>
                  <a:schemeClr val="accent1"/>
                </a:solidFill>
              </a:rPr>
              <a:t>24:21-22</a:t>
            </a:r>
            <a:r>
              <a:rPr lang="en-US" sz="2200" dirty="0"/>
              <a:t>)</a:t>
            </a:r>
          </a:p>
          <a:p>
            <a:pPr>
              <a:spcBef>
                <a:spcPts val="300"/>
              </a:spcBef>
            </a:pPr>
            <a:r>
              <a:rPr lang="en-US" altLang="en-US" sz="2200" dirty="0">
                <a:solidFill>
                  <a:schemeClr val="tx1">
                    <a:lumMod val="75000"/>
                    <a:lumOff val="25000"/>
                  </a:schemeClr>
                </a:solidFill>
              </a:rPr>
              <a:t>A king’s fierce wrath may be triggered easily, unexpectedly.  Be careful!</a:t>
            </a:r>
            <a:endParaRPr lang="en-US" sz="2200" dirty="0"/>
          </a:p>
        </p:txBody>
      </p:sp>
    </p:spTree>
    <p:extLst>
      <p:ext uri="{BB962C8B-B14F-4D97-AF65-F5344CB8AC3E}">
        <p14:creationId xmlns:p14="http://schemas.microsoft.com/office/powerpoint/2010/main" val="755304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242"/>
                                        </p:tgtEl>
                                        <p:attrNameLst>
                                          <p:attrName>style.visibility</p:attrName>
                                        </p:attrNameLst>
                                      </p:cBhvr>
                                      <p:to>
                                        <p:strVal val="visible"/>
                                      </p:to>
                                    </p:set>
                                    <p:animEffect transition="in" filter="fade">
                                      <p:cBhvr>
                                        <p:cTn id="26" dur="500"/>
                                        <p:tgtEl>
                                          <p:spTgt spid="10242"/>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9219">
                                            <p:txEl>
                                              <p:pRg st="4" end="4"/>
                                            </p:txEl>
                                          </p:spTgt>
                                        </p:tgtEl>
                                        <p:attrNameLst>
                                          <p:attrName>style.visibility</p:attrName>
                                        </p:attrNameLst>
                                      </p:cBhvr>
                                      <p:to>
                                        <p:strVal val="visible"/>
                                      </p:to>
                                    </p:set>
                                    <p:animEffect transition="in" filter="fade">
                                      <p:cBhvr>
                                        <p:cTn id="3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Fierce Wrath and Fleeting Favor</a:t>
            </a:r>
          </a:p>
        </p:txBody>
      </p:sp>
      <p:sp>
        <p:nvSpPr>
          <p:cNvPr id="9219" name="Rectangle 3"/>
          <p:cNvSpPr>
            <a:spLocks noGrp="1" noChangeArrowheads="1"/>
          </p:cNvSpPr>
          <p:nvPr>
            <p:ph idx="1"/>
          </p:nvPr>
        </p:nvSpPr>
        <p:spPr>
          <a:xfrm>
            <a:off x="76200" y="1047750"/>
            <a:ext cx="8991600" cy="4095750"/>
          </a:xfrm>
        </p:spPr>
        <p:txBody>
          <a:bodyPr>
            <a:noAutofit/>
          </a:bodyPr>
          <a:lstStyle/>
          <a:p>
            <a:pPr marL="339725" lvl="0" indent="-339725">
              <a:spcBef>
                <a:spcPts val="300"/>
              </a:spcBef>
              <a:buFont typeface="+mj-lt"/>
              <a:buAutoNum type="arabicPeriod" startAt="6"/>
            </a:pPr>
            <a:r>
              <a:rPr lang="en-US" sz="2200" dirty="0"/>
              <a:t>How is the king’s wrath like a </a:t>
            </a:r>
            <a:r>
              <a:rPr lang="en-US" sz="2200" i="1" dirty="0">
                <a:solidFill>
                  <a:schemeClr val="accent1"/>
                </a:solidFill>
              </a:rPr>
              <a:t>“roaring lion”</a:t>
            </a:r>
            <a:r>
              <a:rPr lang="en-US" sz="2200" dirty="0">
                <a:solidFill>
                  <a:schemeClr val="accent1"/>
                </a:solidFill>
              </a:rPr>
              <a:t> </a:t>
            </a:r>
            <a:r>
              <a:rPr lang="en-US" sz="2200" dirty="0"/>
              <a:t>and his favor like </a:t>
            </a:r>
            <a:r>
              <a:rPr lang="en-US" sz="2200" i="1" dirty="0">
                <a:solidFill>
                  <a:schemeClr val="accent1"/>
                </a:solidFill>
              </a:rPr>
              <a:t>“a cloud of the latter rain”</a:t>
            </a:r>
            <a:r>
              <a:rPr lang="en-US" sz="2200" dirty="0"/>
              <a:t>, and therefore how should his servants and followers consider this in their behavior (</a:t>
            </a:r>
            <a:r>
              <a:rPr lang="en-US" sz="2200" b="1" dirty="0">
                <a:solidFill>
                  <a:schemeClr val="accent1"/>
                </a:solidFill>
              </a:rPr>
              <a:t>16:15; 19:12; 20:2; 24:21-22; 25:3</a:t>
            </a:r>
            <a:r>
              <a:rPr lang="en-US" sz="2200" dirty="0"/>
              <a:t>)?</a:t>
            </a:r>
          </a:p>
          <a:p>
            <a:pPr marL="0" indent="0">
              <a:spcBef>
                <a:spcPts val="300"/>
              </a:spcBef>
              <a:buNone/>
            </a:pPr>
            <a:r>
              <a:rPr lang="en-US" sz="2200" i="1" dirty="0">
                <a:solidFill>
                  <a:schemeClr val="accent1"/>
                </a:solidFill>
              </a:rPr>
              <a:t>The king’s wrath is like the roaring of a lion, But </a:t>
            </a:r>
            <a:r>
              <a:rPr lang="en-US" sz="2200" b="1" i="1" dirty="0">
                <a:solidFill>
                  <a:schemeClr val="accent1"/>
                </a:solidFill>
              </a:rPr>
              <a:t>his favor is like </a:t>
            </a:r>
            <a:r>
              <a:rPr lang="en-US" sz="2200" b="1" i="1" u="sng" dirty="0">
                <a:solidFill>
                  <a:schemeClr val="accent1"/>
                </a:solidFill>
              </a:rPr>
              <a:t>dew on the grass</a:t>
            </a:r>
            <a:r>
              <a:rPr lang="en-US" sz="2200" i="1" dirty="0">
                <a:solidFill>
                  <a:schemeClr val="accent1"/>
                </a:solidFill>
              </a:rPr>
              <a:t>. </a:t>
            </a:r>
            <a:r>
              <a:rPr lang="en-US" sz="2200" dirty="0"/>
              <a:t>(</a:t>
            </a:r>
            <a:r>
              <a:rPr lang="en-US" sz="2200" b="1" dirty="0">
                <a:solidFill>
                  <a:schemeClr val="accent1"/>
                </a:solidFill>
              </a:rPr>
              <a:t>19:12</a:t>
            </a:r>
            <a:r>
              <a:rPr lang="en-US" sz="2200" dirty="0"/>
              <a:t>)</a:t>
            </a:r>
          </a:p>
          <a:p>
            <a:pPr marL="0" lvl="0" indent="0">
              <a:spcBef>
                <a:spcPts val="300"/>
              </a:spcBef>
              <a:buNone/>
            </a:pPr>
            <a:r>
              <a:rPr lang="en-US" sz="2200" i="1" dirty="0">
                <a:solidFill>
                  <a:schemeClr val="accent1"/>
                </a:solidFill>
              </a:rPr>
              <a:t>In </a:t>
            </a:r>
            <a:r>
              <a:rPr lang="en-US" sz="2200" b="1" i="1" dirty="0">
                <a:solidFill>
                  <a:schemeClr val="accent1"/>
                </a:solidFill>
              </a:rPr>
              <a:t>the light of the king’s face is </a:t>
            </a:r>
            <a:r>
              <a:rPr lang="en-US" sz="2200" b="1" i="1" u="sng" dirty="0">
                <a:solidFill>
                  <a:schemeClr val="accent1"/>
                </a:solidFill>
              </a:rPr>
              <a:t>life</a:t>
            </a:r>
            <a:r>
              <a:rPr lang="en-US" sz="2200" i="1" dirty="0">
                <a:solidFill>
                  <a:schemeClr val="accent1"/>
                </a:solidFill>
              </a:rPr>
              <a:t>, And </a:t>
            </a:r>
            <a:r>
              <a:rPr lang="en-US" sz="2200" b="1" i="1" dirty="0">
                <a:solidFill>
                  <a:schemeClr val="accent1"/>
                </a:solidFill>
              </a:rPr>
              <a:t>his favor is like a </a:t>
            </a:r>
            <a:r>
              <a:rPr lang="en-US" sz="2200" b="1" i="1" u="sng" dirty="0">
                <a:solidFill>
                  <a:schemeClr val="accent1"/>
                </a:solidFill>
              </a:rPr>
              <a:t>cloud of the latter rain</a:t>
            </a:r>
            <a:r>
              <a:rPr lang="en-US" sz="2200" i="1" dirty="0">
                <a:solidFill>
                  <a:schemeClr val="accent1"/>
                </a:solidFill>
              </a:rPr>
              <a:t>. </a:t>
            </a:r>
            <a:r>
              <a:rPr lang="en-US" sz="2200" dirty="0"/>
              <a:t>(</a:t>
            </a:r>
            <a:r>
              <a:rPr lang="en-US" sz="2200" b="1" dirty="0">
                <a:solidFill>
                  <a:schemeClr val="accent1"/>
                </a:solidFill>
              </a:rPr>
              <a:t>16:15</a:t>
            </a:r>
            <a:r>
              <a:rPr lang="en-US" sz="2200" dirty="0"/>
              <a:t>)</a:t>
            </a:r>
          </a:p>
          <a:p>
            <a:pPr>
              <a:spcBef>
                <a:spcPts val="300"/>
              </a:spcBef>
            </a:pPr>
            <a:r>
              <a:rPr lang="en-US" altLang="en-US" sz="2200" dirty="0">
                <a:solidFill>
                  <a:schemeClr val="tx1">
                    <a:lumMod val="75000"/>
                    <a:lumOff val="25000"/>
                  </a:schemeClr>
                </a:solidFill>
              </a:rPr>
              <a:t>However, his favor – although precious, like life itself – can easily evaporate, if it materializes at all.  </a:t>
            </a:r>
          </a:p>
          <a:p>
            <a:pPr>
              <a:spcBef>
                <a:spcPts val="300"/>
              </a:spcBef>
            </a:pPr>
            <a:r>
              <a:rPr lang="en-US" altLang="en-US" sz="2200" dirty="0">
                <a:solidFill>
                  <a:schemeClr val="tx1">
                    <a:lumMod val="75000"/>
                    <a:lumOff val="25000"/>
                  </a:schemeClr>
                </a:solidFill>
              </a:rPr>
              <a:t>It can also quickly turn into </a:t>
            </a:r>
            <a:r>
              <a:rPr lang="en-US" altLang="en-US" sz="2200" i="1" dirty="0">
                <a:solidFill>
                  <a:schemeClr val="accent1"/>
                </a:solidFill>
              </a:rPr>
              <a:t>“roaring”</a:t>
            </a:r>
            <a:r>
              <a:rPr lang="en-US" altLang="en-US" sz="2200" dirty="0">
                <a:solidFill>
                  <a:schemeClr val="tx1">
                    <a:lumMod val="75000"/>
                    <a:lumOff val="25000"/>
                  </a:schemeClr>
                </a:solidFill>
              </a:rPr>
              <a:t>, if not careful.</a:t>
            </a:r>
          </a:p>
        </p:txBody>
      </p:sp>
    </p:spTree>
    <p:extLst>
      <p:ext uri="{BB962C8B-B14F-4D97-AF65-F5344CB8AC3E}">
        <p14:creationId xmlns:p14="http://schemas.microsoft.com/office/powerpoint/2010/main" val="4043943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“You shall be cut in pieces!”</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i="1" dirty="0">
                <a:solidFill>
                  <a:schemeClr val="accent1"/>
                </a:solidFill>
              </a:rPr>
              <a:t>As </a:t>
            </a:r>
            <a:r>
              <a:rPr lang="en-US" sz="2200" b="1" i="1" dirty="0">
                <a:solidFill>
                  <a:schemeClr val="accent1"/>
                </a:solidFill>
              </a:rPr>
              <a:t>messengers of death </a:t>
            </a:r>
            <a:r>
              <a:rPr lang="en-US" sz="2200" i="1" dirty="0">
                <a:solidFill>
                  <a:schemeClr val="accent1"/>
                </a:solidFill>
              </a:rPr>
              <a:t>is the </a:t>
            </a:r>
            <a:r>
              <a:rPr lang="en-US" sz="2200" b="1" i="1" dirty="0">
                <a:solidFill>
                  <a:schemeClr val="accent1"/>
                </a:solidFill>
              </a:rPr>
              <a:t>king’s wrath</a:t>
            </a:r>
            <a:r>
              <a:rPr lang="en-US" sz="2200" i="1" dirty="0">
                <a:solidFill>
                  <a:schemeClr val="accent1"/>
                </a:solidFill>
              </a:rPr>
              <a:t>, But a </a:t>
            </a:r>
            <a:r>
              <a:rPr lang="en-US" sz="2200" b="1" i="1" u="sng" dirty="0">
                <a:solidFill>
                  <a:schemeClr val="accent1"/>
                </a:solidFill>
              </a:rPr>
              <a:t>wise man</a:t>
            </a:r>
            <a:r>
              <a:rPr lang="en-US" sz="2200" b="1" i="1" dirty="0">
                <a:solidFill>
                  <a:schemeClr val="accent1"/>
                </a:solidFill>
              </a:rPr>
              <a:t> will appease it</a:t>
            </a:r>
            <a:r>
              <a:rPr lang="en-US" sz="2200" i="1" dirty="0">
                <a:solidFill>
                  <a:schemeClr val="accent1"/>
                </a:solidFill>
              </a:rPr>
              <a:t>. </a:t>
            </a:r>
            <a:r>
              <a:rPr lang="en-US" sz="2200" dirty="0"/>
              <a:t>(</a:t>
            </a:r>
            <a:r>
              <a:rPr lang="en-US" sz="2200" b="1" dirty="0">
                <a:solidFill>
                  <a:schemeClr val="accent1"/>
                </a:solidFill>
              </a:rPr>
              <a:t>16:14</a:t>
            </a:r>
            <a:r>
              <a:rPr lang="en-US" sz="2200" dirty="0"/>
              <a:t>)</a:t>
            </a:r>
          </a:p>
          <a:p>
            <a:pPr marL="339725" lvl="0" indent="-339725">
              <a:spcBef>
                <a:spcPts val="300"/>
              </a:spcBef>
              <a:buFont typeface="+mj-lt"/>
              <a:buAutoNum type="arabicPeriod" startAt="7"/>
            </a:pPr>
            <a:r>
              <a:rPr lang="en-US" sz="2200" dirty="0"/>
              <a:t>What Old Testament character wisely preserved his life and the life of his friends when the king sent</a:t>
            </a:r>
            <a:r>
              <a:rPr lang="en-US" sz="2200" i="1" dirty="0"/>
              <a:t> </a:t>
            </a:r>
            <a:r>
              <a:rPr lang="en-US" sz="2200" i="1" dirty="0">
                <a:solidFill>
                  <a:schemeClr val="accent1"/>
                </a:solidFill>
              </a:rPr>
              <a:t>“messengers of death”</a:t>
            </a:r>
            <a:r>
              <a:rPr lang="en-US" sz="2200" dirty="0">
                <a:solidFill>
                  <a:schemeClr val="accent1"/>
                </a:solidFill>
              </a:rPr>
              <a:t> </a:t>
            </a:r>
            <a:r>
              <a:rPr lang="en-US" sz="2200" dirty="0"/>
              <a:t>to kill them in his </a:t>
            </a:r>
            <a:r>
              <a:rPr lang="en-US" sz="2200" i="1" dirty="0">
                <a:solidFill>
                  <a:schemeClr val="accent1"/>
                </a:solidFill>
              </a:rPr>
              <a:t>“wrath”</a:t>
            </a:r>
            <a:r>
              <a:rPr lang="en-US" sz="2200" i="1" dirty="0"/>
              <a:t> </a:t>
            </a:r>
            <a:r>
              <a:rPr lang="en-US" sz="2200" dirty="0"/>
              <a:t>(</a:t>
            </a:r>
            <a:r>
              <a:rPr lang="en-US" sz="2200" b="1" dirty="0">
                <a:solidFill>
                  <a:schemeClr val="accent1"/>
                </a:solidFill>
              </a:rPr>
              <a:t>16:14</a:t>
            </a:r>
            <a:r>
              <a:rPr lang="en-US" sz="2200" dirty="0"/>
              <a:t>)?</a:t>
            </a:r>
          </a:p>
          <a:p>
            <a:pPr>
              <a:spcBef>
                <a:spcPts val="300"/>
              </a:spcBef>
            </a:pPr>
            <a:r>
              <a:rPr lang="en-US" altLang="en-US" sz="2200" dirty="0">
                <a:solidFill>
                  <a:schemeClr val="tx1">
                    <a:lumMod val="75000"/>
                    <a:lumOff val="25000"/>
                  </a:schemeClr>
                </a:solidFill>
              </a:rPr>
              <a:t>Daniel asked reason for urgency and then requested some time to satisfy king’s request (</a:t>
            </a:r>
            <a:r>
              <a:rPr lang="en-US" altLang="en-US" sz="2200" b="1" dirty="0">
                <a:solidFill>
                  <a:schemeClr val="accent1"/>
                </a:solidFill>
              </a:rPr>
              <a:t>Daniel 2:1-25</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Daniel could not have made his request, if he had not already established himself with the king and the captain of the king’s guard.  (You never know when you might need to “call in a favor” and borrow from the investment of trust and reputation.)</a:t>
            </a:r>
          </a:p>
        </p:txBody>
      </p:sp>
    </p:spTree>
    <p:extLst>
      <p:ext uri="{BB962C8B-B14F-4D97-AF65-F5344CB8AC3E}">
        <p14:creationId xmlns:p14="http://schemas.microsoft.com/office/powerpoint/2010/main" val="477982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Abuses of Power</a:t>
            </a:r>
          </a:p>
        </p:txBody>
      </p:sp>
      <p:sp>
        <p:nvSpPr>
          <p:cNvPr id="9219" name="Rectangle 3"/>
          <p:cNvSpPr>
            <a:spLocks noGrp="1" noChangeArrowheads="1"/>
          </p:cNvSpPr>
          <p:nvPr>
            <p:ph idx="1"/>
          </p:nvPr>
        </p:nvSpPr>
        <p:spPr>
          <a:xfrm>
            <a:off x="76200" y="1047750"/>
            <a:ext cx="8991600" cy="4095750"/>
          </a:xfrm>
        </p:spPr>
        <p:txBody>
          <a:bodyPr>
            <a:noAutofit/>
          </a:bodyPr>
          <a:lstStyle/>
          <a:p>
            <a:pPr marL="339725" lvl="0" indent="-339725">
              <a:spcBef>
                <a:spcPts val="300"/>
              </a:spcBef>
              <a:buFont typeface="+mj-lt"/>
              <a:buAutoNum type="arabicPeriod" startAt="8"/>
            </a:pPr>
            <a:r>
              <a:rPr lang="en-US" sz="2200" dirty="0"/>
              <a:t>What danger is present for people in authority who are filled with wrath (</a:t>
            </a:r>
            <a:r>
              <a:rPr lang="en-US" sz="2200" b="1" dirty="0">
                <a:solidFill>
                  <a:schemeClr val="accent1"/>
                </a:solidFill>
              </a:rPr>
              <a:t>17:26; 28:15-16</a:t>
            </a:r>
            <a:r>
              <a:rPr lang="en-US" sz="2200" dirty="0"/>
              <a:t>)?</a:t>
            </a:r>
          </a:p>
          <a:p>
            <a:pPr marL="0" lvl="0" indent="0">
              <a:spcBef>
                <a:spcPts val="300"/>
              </a:spcBef>
              <a:buNone/>
            </a:pPr>
            <a:r>
              <a:rPr lang="en-US" sz="2200" i="1" dirty="0">
                <a:solidFill>
                  <a:schemeClr val="accent1"/>
                </a:solidFill>
              </a:rPr>
              <a:t>Also, to </a:t>
            </a:r>
            <a:r>
              <a:rPr lang="en-US" sz="2200" b="1" i="1" dirty="0">
                <a:solidFill>
                  <a:schemeClr val="accent1"/>
                </a:solidFill>
              </a:rPr>
              <a:t>punish the righteous is not good</a:t>
            </a:r>
            <a:r>
              <a:rPr lang="en-US" sz="2200" i="1" dirty="0">
                <a:solidFill>
                  <a:schemeClr val="accent1"/>
                </a:solidFill>
              </a:rPr>
              <a:t>, </a:t>
            </a:r>
            <a:r>
              <a:rPr lang="en-US" sz="2200" b="1" i="1" dirty="0">
                <a:solidFill>
                  <a:schemeClr val="accent1"/>
                </a:solidFill>
              </a:rPr>
              <a:t>Nor to </a:t>
            </a:r>
            <a:r>
              <a:rPr lang="en-US" sz="2200" b="1" i="1" u="sng" dirty="0">
                <a:solidFill>
                  <a:schemeClr val="accent1"/>
                </a:solidFill>
              </a:rPr>
              <a:t>strike princes for their uprightness</a:t>
            </a:r>
            <a:r>
              <a:rPr lang="en-US" sz="2200" i="1" dirty="0">
                <a:solidFill>
                  <a:schemeClr val="accent1"/>
                </a:solidFill>
              </a:rPr>
              <a:t>. </a:t>
            </a:r>
            <a:r>
              <a:rPr lang="en-US" sz="2200" dirty="0"/>
              <a:t>(</a:t>
            </a:r>
            <a:r>
              <a:rPr lang="en-US" sz="2200" b="1" dirty="0">
                <a:solidFill>
                  <a:schemeClr val="accent1"/>
                </a:solidFill>
              </a:rPr>
              <a:t>17:26</a:t>
            </a:r>
            <a:r>
              <a:rPr lang="en-US" sz="2200" dirty="0"/>
              <a:t>)</a:t>
            </a:r>
          </a:p>
          <a:p>
            <a:pPr>
              <a:spcBef>
                <a:spcPts val="300"/>
              </a:spcBef>
            </a:pPr>
            <a:r>
              <a:rPr lang="en-US" altLang="en-US" sz="2200" dirty="0">
                <a:solidFill>
                  <a:schemeClr val="tx1">
                    <a:lumMod val="75000"/>
                    <a:lumOff val="25000"/>
                  </a:schemeClr>
                </a:solidFill>
              </a:rPr>
              <a:t>Those highest in authority must still be approachable, able to take correction.  They cannot strike down those willing to correct them.</a:t>
            </a:r>
          </a:p>
          <a:p>
            <a:pPr marL="0" indent="0">
              <a:spcBef>
                <a:spcPts val="300"/>
              </a:spcBef>
              <a:buNone/>
            </a:pPr>
            <a:r>
              <a:rPr lang="en-US" sz="2200" i="1" dirty="0">
                <a:solidFill>
                  <a:schemeClr val="accent1"/>
                </a:solidFill>
              </a:rPr>
              <a:t>Like a </a:t>
            </a:r>
            <a:r>
              <a:rPr lang="en-US" sz="2200" b="1" i="1" dirty="0">
                <a:solidFill>
                  <a:schemeClr val="accent1"/>
                </a:solidFill>
              </a:rPr>
              <a:t>roaring lion </a:t>
            </a:r>
            <a:r>
              <a:rPr lang="en-US" sz="2200" i="1" dirty="0">
                <a:solidFill>
                  <a:schemeClr val="accent1"/>
                </a:solidFill>
              </a:rPr>
              <a:t>and a </a:t>
            </a:r>
            <a:r>
              <a:rPr lang="en-US" sz="2200" b="1" i="1" dirty="0">
                <a:solidFill>
                  <a:schemeClr val="accent1"/>
                </a:solidFill>
              </a:rPr>
              <a:t>charging bear </a:t>
            </a:r>
            <a:r>
              <a:rPr lang="en-US" sz="2200" i="1" dirty="0">
                <a:solidFill>
                  <a:schemeClr val="accent1"/>
                </a:solidFill>
              </a:rPr>
              <a:t>Is </a:t>
            </a:r>
            <a:r>
              <a:rPr lang="en-US" sz="2200" b="1" i="1" dirty="0">
                <a:solidFill>
                  <a:schemeClr val="accent1"/>
                </a:solidFill>
              </a:rPr>
              <a:t>a </a:t>
            </a:r>
            <a:r>
              <a:rPr lang="en-US" sz="2200" b="1" i="1" u="sng" dirty="0">
                <a:solidFill>
                  <a:schemeClr val="accent1"/>
                </a:solidFill>
              </a:rPr>
              <a:t>wicked</a:t>
            </a:r>
            <a:r>
              <a:rPr lang="en-US" sz="2200" b="1" i="1" dirty="0">
                <a:solidFill>
                  <a:schemeClr val="accent1"/>
                </a:solidFill>
              </a:rPr>
              <a:t> ruler over </a:t>
            </a:r>
            <a:r>
              <a:rPr lang="en-US" sz="2200" b="1" i="1" u="sng" dirty="0">
                <a:solidFill>
                  <a:schemeClr val="accent1"/>
                </a:solidFill>
              </a:rPr>
              <a:t>poor</a:t>
            </a:r>
            <a:r>
              <a:rPr lang="en-US" sz="2200" b="1" i="1" dirty="0">
                <a:solidFill>
                  <a:schemeClr val="accent1"/>
                </a:solidFill>
              </a:rPr>
              <a:t> people</a:t>
            </a:r>
            <a:r>
              <a:rPr lang="en-US" sz="2200" i="1" dirty="0">
                <a:solidFill>
                  <a:schemeClr val="accent1"/>
                </a:solidFill>
              </a:rPr>
              <a:t>. A ruler who </a:t>
            </a:r>
            <a:r>
              <a:rPr lang="en-US" sz="2200" b="1" i="1" dirty="0">
                <a:solidFill>
                  <a:schemeClr val="accent1"/>
                </a:solidFill>
              </a:rPr>
              <a:t>lacks understanding is a great oppressor</a:t>
            </a:r>
            <a:r>
              <a:rPr lang="en-US" sz="2200" i="1" dirty="0">
                <a:solidFill>
                  <a:schemeClr val="accent1"/>
                </a:solidFill>
              </a:rPr>
              <a:t>, But he who </a:t>
            </a:r>
            <a:r>
              <a:rPr lang="en-US" sz="2200" b="1" i="1" u="sng" dirty="0">
                <a:solidFill>
                  <a:schemeClr val="accent1"/>
                </a:solidFill>
              </a:rPr>
              <a:t>hates covetousness</a:t>
            </a:r>
            <a:r>
              <a:rPr lang="en-US" sz="2200" b="1" i="1" dirty="0">
                <a:solidFill>
                  <a:schemeClr val="accent1"/>
                </a:solidFill>
              </a:rPr>
              <a:t> will prolong his days</a:t>
            </a:r>
            <a:r>
              <a:rPr lang="en-US" sz="2200" i="1" dirty="0">
                <a:solidFill>
                  <a:schemeClr val="accent1"/>
                </a:solidFill>
              </a:rPr>
              <a:t>. </a:t>
            </a:r>
            <a:r>
              <a:rPr lang="en-US" sz="2200" dirty="0"/>
              <a:t>(</a:t>
            </a:r>
            <a:r>
              <a:rPr lang="en-US" sz="2200" b="1" dirty="0">
                <a:solidFill>
                  <a:schemeClr val="accent1"/>
                </a:solidFill>
              </a:rPr>
              <a:t>28:15-16</a:t>
            </a:r>
            <a:r>
              <a:rPr lang="en-US" sz="2200" dirty="0"/>
              <a:t>)</a:t>
            </a:r>
          </a:p>
          <a:p>
            <a:pPr>
              <a:spcBef>
                <a:spcPts val="300"/>
              </a:spcBef>
            </a:pPr>
            <a:r>
              <a:rPr lang="en-US" altLang="en-US" sz="2200" dirty="0">
                <a:solidFill>
                  <a:schemeClr val="tx1">
                    <a:lumMod val="75000"/>
                    <a:lumOff val="25000"/>
                  </a:schemeClr>
                </a:solidFill>
              </a:rPr>
              <a:t>Those highest in authority cannot take advantage of their authority to exploit others and crush them, whether for labor, resources, or finances.</a:t>
            </a:r>
          </a:p>
          <a:p>
            <a:pPr>
              <a:spcBef>
                <a:spcPts val="300"/>
              </a:spcBef>
            </a:pPr>
            <a:endParaRPr lang="en-US" altLang="en-US" sz="2200" dirty="0">
              <a:solidFill>
                <a:schemeClr val="tx1">
                  <a:lumMod val="75000"/>
                  <a:lumOff val="25000"/>
                </a:schemeClr>
              </a:solidFill>
            </a:endParaRPr>
          </a:p>
        </p:txBody>
      </p:sp>
    </p:spTree>
    <p:extLst>
      <p:ext uri="{BB962C8B-B14F-4D97-AF65-F5344CB8AC3E}">
        <p14:creationId xmlns:p14="http://schemas.microsoft.com/office/powerpoint/2010/main" val="787965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 King Alone</a:t>
            </a:r>
          </a:p>
        </p:txBody>
      </p:sp>
      <p:sp>
        <p:nvSpPr>
          <p:cNvPr id="9219" name="Rectangle 3"/>
          <p:cNvSpPr>
            <a:spLocks noGrp="1" noChangeArrowheads="1"/>
          </p:cNvSpPr>
          <p:nvPr>
            <p:ph idx="1"/>
          </p:nvPr>
        </p:nvSpPr>
        <p:spPr>
          <a:xfrm>
            <a:off x="76200" y="1047750"/>
            <a:ext cx="8991600" cy="4095750"/>
          </a:xfrm>
        </p:spPr>
        <p:txBody>
          <a:bodyPr>
            <a:noAutofit/>
          </a:bodyPr>
          <a:lstStyle/>
          <a:p>
            <a:pPr marL="339725" lvl="0" indent="-339725">
              <a:spcBef>
                <a:spcPts val="300"/>
              </a:spcBef>
              <a:buFont typeface="+mj-lt"/>
              <a:buAutoNum type="arabicPeriod" startAt="9"/>
            </a:pPr>
            <a:r>
              <a:rPr lang="en-US" sz="2200" dirty="0"/>
              <a:t>How might a king become paranoid?  What is its danger, and how does he avoid it (</a:t>
            </a:r>
            <a:r>
              <a:rPr lang="en-US" sz="2200" b="1" dirty="0">
                <a:solidFill>
                  <a:schemeClr val="accent1"/>
                </a:solidFill>
              </a:rPr>
              <a:t>29:12</a:t>
            </a:r>
            <a:r>
              <a:rPr lang="en-US" sz="2200" dirty="0"/>
              <a:t>)?</a:t>
            </a:r>
          </a:p>
          <a:p>
            <a:pPr marL="0" lvl="0" indent="0">
              <a:spcBef>
                <a:spcPts val="300"/>
              </a:spcBef>
              <a:buNone/>
            </a:pPr>
            <a:r>
              <a:rPr lang="en-US" sz="2200" i="1" dirty="0">
                <a:solidFill>
                  <a:schemeClr val="accent1"/>
                </a:solidFill>
              </a:rPr>
              <a:t>If </a:t>
            </a:r>
            <a:r>
              <a:rPr lang="en-US" sz="2200" b="1" i="1" dirty="0">
                <a:solidFill>
                  <a:schemeClr val="accent1"/>
                </a:solidFill>
              </a:rPr>
              <a:t>a ruler pays attention to </a:t>
            </a:r>
            <a:r>
              <a:rPr lang="en-US" sz="2200" b="1" i="1" u="sng" dirty="0">
                <a:solidFill>
                  <a:schemeClr val="accent1"/>
                </a:solidFill>
              </a:rPr>
              <a:t>lies</a:t>
            </a:r>
            <a:r>
              <a:rPr lang="en-US" sz="2200" b="1" i="1" dirty="0">
                <a:solidFill>
                  <a:schemeClr val="accent1"/>
                </a:solidFill>
              </a:rPr>
              <a:t>, </a:t>
            </a:r>
            <a:r>
              <a:rPr lang="en-US" sz="2200" b="1" i="1" u="sng" dirty="0">
                <a:solidFill>
                  <a:schemeClr val="accent1"/>
                </a:solidFill>
              </a:rPr>
              <a:t>All</a:t>
            </a:r>
            <a:r>
              <a:rPr lang="en-US" sz="2200" b="1" i="1" dirty="0">
                <a:solidFill>
                  <a:schemeClr val="accent1"/>
                </a:solidFill>
              </a:rPr>
              <a:t> his servants become wicked</a:t>
            </a:r>
            <a:r>
              <a:rPr lang="en-US" sz="2200" i="1" dirty="0">
                <a:solidFill>
                  <a:schemeClr val="accent1"/>
                </a:solidFill>
              </a:rPr>
              <a:t>. </a:t>
            </a:r>
            <a:r>
              <a:rPr lang="en-US" sz="2200" dirty="0"/>
              <a:t>(</a:t>
            </a:r>
            <a:r>
              <a:rPr lang="en-US" sz="2200" b="1" dirty="0">
                <a:solidFill>
                  <a:schemeClr val="accent1"/>
                </a:solidFill>
              </a:rPr>
              <a:t>29:12</a:t>
            </a:r>
            <a:r>
              <a:rPr lang="en-US" sz="2200" dirty="0"/>
              <a:t>)</a:t>
            </a:r>
          </a:p>
          <a:p>
            <a:pPr>
              <a:spcBef>
                <a:spcPts val="300"/>
              </a:spcBef>
            </a:pPr>
            <a:r>
              <a:rPr lang="en-US" altLang="en-US" sz="2200" dirty="0">
                <a:solidFill>
                  <a:schemeClr val="tx1">
                    <a:lumMod val="75000"/>
                    <a:lumOff val="25000"/>
                  </a:schemeClr>
                </a:solidFill>
              </a:rPr>
              <a:t>Kings – to some extent – are always in danger of losing their kingdom to assassins and revolutions </a:t>
            </a:r>
            <a:r>
              <a:rPr lang="en-US" sz="2200" dirty="0"/>
              <a:t>(</a:t>
            </a:r>
            <a:r>
              <a:rPr lang="en-US" sz="2200" b="1" dirty="0">
                <a:solidFill>
                  <a:schemeClr val="accent1"/>
                </a:solidFill>
              </a:rPr>
              <a:t>24:21-22</a:t>
            </a:r>
            <a:r>
              <a:rPr lang="en-US" sz="2200" dirty="0"/>
              <a:t>)</a:t>
            </a:r>
            <a:r>
              <a:rPr lang="en-US" altLang="en-US" sz="2200" dirty="0">
                <a:solidFill>
                  <a:schemeClr val="tx1">
                    <a:lumMod val="75000"/>
                    <a:lumOff val="25000"/>
                  </a:schemeClr>
                </a:solidFill>
              </a:rPr>
              <a:t>.  </a:t>
            </a:r>
          </a:p>
          <a:p>
            <a:pPr>
              <a:spcBef>
                <a:spcPts val="300"/>
              </a:spcBef>
            </a:pPr>
            <a:r>
              <a:rPr lang="en-US" altLang="en-US" sz="2200" dirty="0">
                <a:solidFill>
                  <a:schemeClr val="tx1">
                    <a:lumMod val="75000"/>
                    <a:lumOff val="25000"/>
                  </a:schemeClr>
                </a:solidFill>
              </a:rPr>
              <a:t>Must not become cavalier or oblivious to possibility of overthrow.</a:t>
            </a:r>
          </a:p>
          <a:p>
            <a:pPr>
              <a:spcBef>
                <a:spcPts val="300"/>
              </a:spcBef>
            </a:pPr>
            <a:r>
              <a:rPr lang="en-US" altLang="en-US" sz="2200" dirty="0">
                <a:solidFill>
                  <a:schemeClr val="tx1">
                    <a:lumMod val="75000"/>
                    <a:lumOff val="25000"/>
                  </a:schemeClr>
                </a:solidFill>
              </a:rPr>
              <a:t>But, must not unjustly execute based on suspicion; otherwise, overthrow.</a:t>
            </a:r>
          </a:p>
          <a:p>
            <a:pPr>
              <a:spcBef>
                <a:spcPts val="300"/>
              </a:spcBef>
            </a:pPr>
            <a:r>
              <a:rPr lang="en-US" altLang="en-US" sz="2200" dirty="0">
                <a:solidFill>
                  <a:schemeClr val="tx1">
                    <a:lumMod val="75000"/>
                    <a:lumOff val="25000"/>
                  </a:schemeClr>
                </a:solidFill>
              </a:rPr>
              <a:t>Key is to not turn a blind eye but investigate reports carefully (</a:t>
            </a:r>
            <a:r>
              <a:rPr lang="en-US" sz="2200" b="1" dirty="0">
                <a:solidFill>
                  <a:schemeClr val="accent1"/>
                </a:solidFill>
              </a:rPr>
              <a:t>20:8</a:t>
            </a:r>
            <a:r>
              <a:rPr lang="en-US" sz="2200" dirty="0"/>
              <a:t>; </a:t>
            </a:r>
            <a:r>
              <a:rPr lang="en-US" sz="2200" b="1" dirty="0">
                <a:solidFill>
                  <a:schemeClr val="accent1"/>
                </a:solidFill>
              </a:rPr>
              <a:t>20:26</a:t>
            </a:r>
            <a:r>
              <a:rPr lang="en-US" sz="2200" dirty="0"/>
              <a:t>; </a:t>
            </a:r>
            <a:r>
              <a:rPr lang="en-US" sz="2200" b="1" dirty="0">
                <a:solidFill>
                  <a:schemeClr val="accent1"/>
                </a:solidFill>
              </a:rPr>
              <a:t>18:13</a:t>
            </a:r>
            <a:r>
              <a:rPr lang="en-US" sz="2200" dirty="0"/>
              <a:t>, </a:t>
            </a:r>
            <a:r>
              <a:rPr lang="en-US" sz="2200" b="1" dirty="0">
                <a:solidFill>
                  <a:schemeClr val="accent1"/>
                </a:solidFill>
              </a:rPr>
              <a:t>18:17</a:t>
            </a:r>
            <a:r>
              <a:rPr lang="en-US" altLang="en-US" sz="2200" dirty="0">
                <a:solidFill>
                  <a:schemeClr val="tx1">
                    <a:lumMod val="75000"/>
                    <a:lumOff val="25000"/>
                  </a:schemeClr>
                </a:solidFill>
              </a:rPr>
              <a:t>).</a:t>
            </a:r>
          </a:p>
          <a:p>
            <a:pPr>
              <a:spcBef>
                <a:spcPts val="300"/>
              </a:spcBef>
            </a:pPr>
            <a:r>
              <a:rPr lang="en-US" altLang="en-US" sz="2200" dirty="0">
                <a:solidFill>
                  <a:schemeClr val="tx1">
                    <a:lumMod val="75000"/>
                    <a:lumOff val="25000"/>
                  </a:schemeClr>
                </a:solidFill>
              </a:rPr>
              <a:t>Why would faithful servants, well treated and regarded, suddenly turn treasonous, </a:t>
            </a:r>
            <a:r>
              <a:rPr lang="en-US" altLang="en-US" sz="2200" i="1" dirty="0">
                <a:solidFill>
                  <a:schemeClr val="tx1">
                    <a:lumMod val="75000"/>
                    <a:lumOff val="25000"/>
                  </a:schemeClr>
                </a:solidFill>
              </a:rPr>
              <a:t>assuming they are well treated and regarded </a:t>
            </a:r>
            <a:r>
              <a:rPr lang="en-US" altLang="en-US" sz="2200" dirty="0">
                <a:solidFill>
                  <a:schemeClr val="tx1">
                    <a:lumMod val="75000"/>
                    <a:lumOff val="25000"/>
                  </a:schemeClr>
                </a:solidFill>
              </a:rPr>
              <a:t>(</a:t>
            </a:r>
            <a:r>
              <a:rPr lang="en-US" altLang="en-US" sz="2200" b="1" dirty="0">
                <a:solidFill>
                  <a:schemeClr val="accent1"/>
                </a:solidFill>
              </a:rPr>
              <a:t>1 Kings 12:6-16</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2588201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fade">
                                      <p:cBhvr>
                                        <p:cTn id="36"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An Honored, Confident King</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i="1" dirty="0">
                <a:solidFill>
                  <a:schemeClr val="accent1"/>
                </a:solidFill>
              </a:rPr>
              <a:t>In </a:t>
            </a:r>
            <a:r>
              <a:rPr lang="en-US" sz="2200" b="1" i="1" dirty="0">
                <a:solidFill>
                  <a:schemeClr val="accent1"/>
                </a:solidFill>
              </a:rPr>
              <a:t>a </a:t>
            </a:r>
            <a:r>
              <a:rPr lang="en-US" sz="2200" b="1" i="1" u="sng" dirty="0">
                <a:solidFill>
                  <a:schemeClr val="accent1"/>
                </a:solidFill>
              </a:rPr>
              <a:t>multitude of people</a:t>
            </a:r>
            <a:r>
              <a:rPr lang="en-US" sz="2200" b="1" i="1" dirty="0">
                <a:solidFill>
                  <a:schemeClr val="accent1"/>
                </a:solidFill>
              </a:rPr>
              <a:t> is a king’s honor</a:t>
            </a:r>
            <a:r>
              <a:rPr lang="en-US" sz="2200" i="1" dirty="0">
                <a:solidFill>
                  <a:schemeClr val="accent1"/>
                </a:solidFill>
              </a:rPr>
              <a:t>, But </a:t>
            </a:r>
            <a:r>
              <a:rPr lang="en-US" sz="2200" b="1" i="1" dirty="0">
                <a:solidFill>
                  <a:schemeClr val="accent1"/>
                </a:solidFill>
              </a:rPr>
              <a:t>in the </a:t>
            </a:r>
            <a:r>
              <a:rPr lang="en-US" sz="2200" b="1" i="1" u="sng" dirty="0">
                <a:solidFill>
                  <a:schemeClr val="accent1"/>
                </a:solidFill>
              </a:rPr>
              <a:t>lack</a:t>
            </a:r>
            <a:r>
              <a:rPr lang="en-US" sz="2200" b="1" i="1" dirty="0">
                <a:solidFill>
                  <a:schemeClr val="accent1"/>
                </a:solidFill>
              </a:rPr>
              <a:t> of people is the downfall of a prince</a:t>
            </a:r>
            <a:r>
              <a:rPr lang="en-US" sz="2200" i="1" dirty="0">
                <a:solidFill>
                  <a:schemeClr val="accent1"/>
                </a:solidFill>
              </a:rPr>
              <a:t>. </a:t>
            </a:r>
            <a:r>
              <a:rPr lang="en-US" sz="2200" dirty="0"/>
              <a:t>(</a:t>
            </a:r>
            <a:r>
              <a:rPr lang="en-US" sz="2200" b="1" dirty="0">
                <a:solidFill>
                  <a:schemeClr val="accent1"/>
                </a:solidFill>
              </a:rPr>
              <a:t>14:28</a:t>
            </a:r>
            <a:r>
              <a:rPr lang="en-US" sz="2200" dirty="0"/>
              <a:t>)</a:t>
            </a:r>
          </a:p>
          <a:p>
            <a:pPr marL="0" indent="0">
              <a:spcBef>
                <a:spcPts val="0"/>
              </a:spcBef>
              <a:buNone/>
            </a:pPr>
            <a:r>
              <a:rPr lang="en-US" sz="2200" i="1" dirty="0">
                <a:solidFill>
                  <a:schemeClr val="accent1"/>
                </a:solidFill>
              </a:rPr>
              <a:t>There are three things which are </a:t>
            </a:r>
            <a:r>
              <a:rPr lang="en-US" sz="2200" b="1" i="1" dirty="0">
                <a:solidFill>
                  <a:schemeClr val="accent1"/>
                </a:solidFill>
              </a:rPr>
              <a:t>majestic in pace</a:t>
            </a:r>
            <a:r>
              <a:rPr lang="en-US" sz="2200" i="1" dirty="0">
                <a:solidFill>
                  <a:schemeClr val="accent1"/>
                </a:solidFill>
              </a:rPr>
              <a:t>, Yes, </a:t>
            </a:r>
            <a:r>
              <a:rPr lang="en-US" sz="2200" b="1" i="1" dirty="0">
                <a:solidFill>
                  <a:schemeClr val="accent1"/>
                </a:solidFill>
              </a:rPr>
              <a:t>four which are stately in walk</a:t>
            </a:r>
            <a:r>
              <a:rPr lang="en-US" sz="2200" i="1" dirty="0">
                <a:solidFill>
                  <a:schemeClr val="accent1"/>
                </a:solidFill>
              </a:rPr>
              <a:t>: A lion, which is mighty among beasts And does not turn away from any; A greyhound, A male goat also, And </a:t>
            </a:r>
            <a:r>
              <a:rPr lang="en-US" sz="2200" b="1" i="1" dirty="0">
                <a:solidFill>
                  <a:schemeClr val="accent1"/>
                </a:solidFill>
              </a:rPr>
              <a:t>a king </a:t>
            </a:r>
            <a:r>
              <a:rPr lang="en-US" sz="2200" b="1" i="1" u="sng" dirty="0">
                <a:solidFill>
                  <a:schemeClr val="accent1"/>
                </a:solidFill>
              </a:rPr>
              <a:t>whose troops are with him</a:t>
            </a:r>
            <a:r>
              <a:rPr lang="en-US" sz="2200" i="1" dirty="0">
                <a:solidFill>
                  <a:schemeClr val="accent1"/>
                </a:solidFill>
              </a:rPr>
              <a:t>. </a:t>
            </a:r>
            <a:r>
              <a:rPr lang="en-US" sz="2200" dirty="0"/>
              <a:t>(</a:t>
            </a:r>
            <a:r>
              <a:rPr lang="en-US" sz="2200" b="1" dirty="0">
                <a:solidFill>
                  <a:schemeClr val="accent1"/>
                </a:solidFill>
              </a:rPr>
              <a:t>30:29-31</a:t>
            </a:r>
            <a:r>
              <a:rPr lang="en-US" sz="2200" dirty="0"/>
              <a:t>)</a:t>
            </a:r>
          </a:p>
          <a:p>
            <a:pPr marL="457200" lvl="0" indent="-457200">
              <a:spcBef>
                <a:spcPts val="0"/>
              </a:spcBef>
              <a:buFont typeface="+mj-lt"/>
              <a:buAutoNum type="arabicPeriod" startAt="10"/>
            </a:pPr>
            <a:r>
              <a:rPr lang="en-US" sz="2200" dirty="0"/>
              <a:t>How does the number of people a king rules – or any leader oversees – indicate the success of the king (</a:t>
            </a:r>
            <a:r>
              <a:rPr lang="en-US" sz="2200" b="1" dirty="0">
                <a:solidFill>
                  <a:schemeClr val="accent1"/>
                </a:solidFill>
              </a:rPr>
              <a:t>14:28; 30:29-31</a:t>
            </a:r>
            <a:r>
              <a:rPr lang="en-US" sz="2200" dirty="0"/>
              <a:t>), and why not wealth or land area?</a:t>
            </a:r>
          </a:p>
          <a:p>
            <a:pPr>
              <a:spcBef>
                <a:spcPts val="0"/>
              </a:spcBef>
            </a:pPr>
            <a:r>
              <a:rPr lang="en-US" altLang="en-US" sz="2200" dirty="0">
                <a:solidFill>
                  <a:schemeClr val="tx1">
                    <a:lumMod val="75000"/>
                    <a:lumOff val="25000"/>
                  </a:schemeClr>
                </a:solidFill>
              </a:rPr>
              <a:t>Failure to govern well results in loss or fleeing of people.</a:t>
            </a:r>
          </a:p>
          <a:p>
            <a:pPr>
              <a:spcBef>
                <a:spcPts val="0"/>
              </a:spcBef>
            </a:pPr>
            <a:r>
              <a:rPr lang="en-US" altLang="en-US" sz="2200" dirty="0">
                <a:solidFill>
                  <a:schemeClr val="tx1">
                    <a:lumMod val="75000"/>
                    <a:lumOff val="25000"/>
                  </a:schemeClr>
                </a:solidFill>
              </a:rPr>
              <a:t>People are the ultimate “resource”.  A large number of well managed united people can do anything, assuming it pleases God (</a:t>
            </a:r>
            <a:r>
              <a:rPr lang="en-US" altLang="en-US" sz="2200" b="1" dirty="0">
                <a:solidFill>
                  <a:schemeClr val="accent1"/>
                </a:solidFill>
              </a:rPr>
              <a:t>Genesis 11:5-8</a:t>
            </a:r>
            <a:r>
              <a:rPr lang="en-US" altLang="en-US" sz="2200" dirty="0">
                <a:solidFill>
                  <a:schemeClr val="tx1">
                    <a:lumMod val="75000"/>
                    <a:lumOff val="25000"/>
                  </a:schemeClr>
                </a:solidFill>
              </a:rPr>
              <a:t>).</a:t>
            </a:r>
          </a:p>
        </p:txBody>
      </p:sp>
    </p:spTree>
    <p:extLst>
      <p:ext uri="{BB962C8B-B14F-4D97-AF65-F5344CB8AC3E}">
        <p14:creationId xmlns:p14="http://schemas.microsoft.com/office/powerpoint/2010/main" val="3467365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Wisdom of Justice</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0"/>
              </a:spcBef>
              <a:buFont typeface="+mj-lt"/>
              <a:buAutoNum type="arabicPeriod" startAt="11"/>
            </a:pPr>
            <a:r>
              <a:rPr lang="en-US" sz="2200" dirty="0"/>
              <a:t>Similarly, what other attributes bring honor or dishonor to a people and its king (</a:t>
            </a:r>
            <a:r>
              <a:rPr lang="en-US" sz="2200" b="1" dirty="0">
                <a:solidFill>
                  <a:schemeClr val="accent1"/>
                </a:solidFill>
              </a:rPr>
              <a:t>14:34; 28:2, 4-5, 16; 31:8-9</a:t>
            </a:r>
            <a:r>
              <a:rPr lang="en-US" sz="2200" dirty="0"/>
              <a:t>)?</a:t>
            </a:r>
          </a:p>
          <a:p>
            <a:pPr marL="0" lvl="0" indent="0">
              <a:spcBef>
                <a:spcPts val="0"/>
              </a:spcBef>
              <a:buNone/>
            </a:pPr>
            <a:r>
              <a:rPr lang="en-US" sz="2200" b="1" i="1" dirty="0">
                <a:solidFill>
                  <a:schemeClr val="accent1"/>
                </a:solidFill>
              </a:rPr>
              <a:t>Righteousness </a:t>
            </a:r>
            <a:r>
              <a:rPr lang="en-US" sz="2200" b="1" i="1" u="sng" dirty="0">
                <a:solidFill>
                  <a:schemeClr val="accent1"/>
                </a:solidFill>
              </a:rPr>
              <a:t>exalts a nation</a:t>
            </a:r>
            <a:r>
              <a:rPr lang="en-US" sz="2200" i="1" dirty="0">
                <a:solidFill>
                  <a:schemeClr val="accent1"/>
                </a:solidFill>
              </a:rPr>
              <a:t>, But </a:t>
            </a:r>
            <a:r>
              <a:rPr lang="en-US" sz="2200" b="1" i="1" dirty="0">
                <a:solidFill>
                  <a:schemeClr val="accent1"/>
                </a:solidFill>
              </a:rPr>
              <a:t>sin is a </a:t>
            </a:r>
            <a:r>
              <a:rPr lang="en-US" sz="2200" b="1" i="1" u="sng" dirty="0">
                <a:solidFill>
                  <a:schemeClr val="accent1"/>
                </a:solidFill>
              </a:rPr>
              <a:t>reproach to any people</a:t>
            </a:r>
            <a:r>
              <a:rPr lang="en-US" sz="2200" i="1" dirty="0">
                <a:solidFill>
                  <a:schemeClr val="accent1"/>
                </a:solidFill>
              </a:rPr>
              <a:t>. </a:t>
            </a:r>
            <a:r>
              <a:rPr lang="en-US" sz="2200" dirty="0"/>
              <a:t>(</a:t>
            </a:r>
            <a:r>
              <a:rPr lang="en-US" sz="2200" b="1" dirty="0">
                <a:solidFill>
                  <a:schemeClr val="accent1"/>
                </a:solidFill>
              </a:rPr>
              <a:t>14:34</a:t>
            </a:r>
            <a:r>
              <a:rPr lang="en-US" sz="2200" dirty="0"/>
              <a:t>)</a:t>
            </a:r>
          </a:p>
          <a:p>
            <a:pPr marL="0" indent="0">
              <a:spcBef>
                <a:spcPts val="0"/>
              </a:spcBef>
              <a:buNone/>
            </a:pPr>
            <a:r>
              <a:rPr lang="en-US" sz="2200" b="1" i="1" dirty="0">
                <a:solidFill>
                  <a:schemeClr val="accent1"/>
                </a:solidFill>
              </a:rPr>
              <a:t>Because of the transgression of a land, </a:t>
            </a:r>
            <a:r>
              <a:rPr lang="en-US" sz="2200" b="1" i="1" u="sng" dirty="0">
                <a:solidFill>
                  <a:schemeClr val="accent1"/>
                </a:solidFill>
              </a:rPr>
              <a:t>many are its princes</a:t>
            </a:r>
            <a:r>
              <a:rPr lang="en-US" sz="2200" i="1" dirty="0">
                <a:solidFill>
                  <a:schemeClr val="accent1"/>
                </a:solidFill>
              </a:rPr>
              <a:t>; But </a:t>
            </a:r>
            <a:r>
              <a:rPr lang="en-US" sz="2200" b="1" i="1" dirty="0">
                <a:solidFill>
                  <a:schemeClr val="accent1"/>
                </a:solidFill>
              </a:rPr>
              <a:t>by a man of understanding and knowledge Right will be prolonged</a:t>
            </a:r>
            <a:r>
              <a:rPr lang="en-US" sz="2200" i="1" dirty="0">
                <a:solidFill>
                  <a:schemeClr val="accent1"/>
                </a:solidFill>
              </a:rPr>
              <a:t>. … Those who forsake the law praise the wicked, But </a:t>
            </a:r>
            <a:r>
              <a:rPr lang="en-US" sz="2200" b="1" i="1" dirty="0">
                <a:solidFill>
                  <a:schemeClr val="accent1"/>
                </a:solidFill>
              </a:rPr>
              <a:t>such as keep the law </a:t>
            </a:r>
            <a:r>
              <a:rPr lang="en-US" sz="2200" b="1" i="1" u="sng" dirty="0">
                <a:solidFill>
                  <a:schemeClr val="accent1"/>
                </a:solidFill>
              </a:rPr>
              <a:t>contend with them</a:t>
            </a:r>
            <a:r>
              <a:rPr lang="en-US" sz="2200" i="1" dirty="0">
                <a:solidFill>
                  <a:schemeClr val="accent1"/>
                </a:solidFill>
              </a:rPr>
              <a:t>. Evil men do not understand justice, But </a:t>
            </a:r>
            <a:r>
              <a:rPr lang="en-US" sz="2200" b="1" i="1" dirty="0">
                <a:solidFill>
                  <a:schemeClr val="accent1"/>
                </a:solidFill>
              </a:rPr>
              <a:t>those who seek the LORD </a:t>
            </a:r>
            <a:r>
              <a:rPr lang="en-US" sz="2200" b="1" i="1" u="sng" dirty="0">
                <a:solidFill>
                  <a:schemeClr val="accent1"/>
                </a:solidFill>
              </a:rPr>
              <a:t>understand all</a:t>
            </a:r>
            <a:r>
              <a:rPr lang="en-US" sz="2200" i="1" dirty="0">
                <a:solidFill>
                  <a:schemeClr val="accent1"/>
                </a:solidFill>
              </a:rPr>
              <a:t>. </a:t>
            </a:r>
            <a:r>
              <a:rPr lang="en-US" sz="2200" dirty="0"/>
              <a:t>(</a:t>
            </a:r>
            <a:r>
              <a:rPr lang="en-US" sz="2200" b="1" dirty="0">
                <a:solidFill>
                  <a:schemeClr val="accent1"/>
                </a:solidFill>
              </a:rPr>
              <a:t>28:2, 4-5</a:t>
            </a:r>
            <a:r>
              <a:rPr lang="en-US" sz="2200" dirty="0"/>
              <a:t>)</a:t>
            </a:r>
          </a:p>
          <a:p>
            <a:pPr marL="0" indent="0">
              <a:spcBef>
                <a:spcPts val="0"/>
              </a:spcBef>
              <a:buNone/>
            </a:pPr>
            <a:r>
              <a:rPr lang="en-US" sz="2200" i="1" dirty="0">
                <a:solidFill>
                  <a:schemeClr val="accent1"/>
                </a:solidFill>
              </a:rPr>
              <a:t>Open your mouth </a:t>
            </a:r>
            <a:r>
              <a:rPr lang="en-US" sz="2200" b="1" i="1" dirty="0">
                <a:solidFill>
                  <a:schemeClr val="accent1"/>
                </a:solidFill>
              </a:rPr>
              <a:t>for the speechless</a:t>
            </a:r>
            <a:r>
              <a:rPr lang="en-US" sz="2200" i="1" dirty="0">
                <a:solidFill>
                  <a:schemeClr val="accent1"/>
                </a:solidFill>
              </a:rPr>
              <a:t>, In the cause of all who are appointed to die. Open your mouth, </a:t>
            </a:r>
            <a:r>
              <a:rPr lang="en-US" sz="2200" b="1" i="1" dirty="0">
                <a:solidFill>
                  <a:schemeClr val="accent1"/>
                </a:solidFill>
              </a:rPr>
              <a:t>judge righteously</a:t>
            </a:r>
            <a:r>
              <a:rPr lang="en-US" sz="2200" i="1" dirty="0">
                <a:solidFill>
                  <a:schemeClr val="accent1"/>
                </a:solidFill>
              </a:rPr>
              <a:t>, And plead the cause </a:t>
            </a:r>
            <a:r>
              <a:rPr lang="en-US" sz="2200" b="1" i="1" dirty="0">
                <a:solidFill>
                  <a:schemeClr val="accent1"/>
                </a:solidFill>
              </a:rPr>
              <a:t>of the poor and needy</a:t>
            </a:r>
            <a:r>
              <a:rPr lang="en-US" sz="2200" i="1" dirty="0">
                <a:solidFill>
                  <a:schemeClr val="accent1"/>
                </a:solidFill>
              </a:rPr>
              <a:t>. </a:t>
            </a:r>
            <a:r>
              <a:rPr lang="en-US" sz="2200" dirty="0"/>
              <a:t>(</a:t>
            </a:r>
            <a:r>
              <a:rPr lang="en-US" sz="2200" b="1" dirty="0">
                <a:solidFill>
                  <a:schemeClr val="accent1"/>
                </a:solidFill>
              </a:rPr>
              <a:t>31:8-9</a:t>
            </a:r>
            <a:r>
              <a:rPr lang="en-US" sz="2200" dirty="0"/>
              <a:t>)</a:t>
            </a:r>
          </a:p>
          <a:p>
            <a:pPr>
              <a:spcBef>
                <a:spcPts val="0"/>
              </a:spcBef>
            </a:pPr>
            <a:r>
              <a:rPr lang="en-US" altLang="en-US" sz="2200" dirty="0">
                <a:solidFill>
                  <a:schemeClr val="tx1">
                    <a:lumMod val="75000"/>
                    <a:lumOff val="25000"/>
                  </a:schemeClr>
                </a:solidFill>
              </a:rPr>
              <a:t>Both the king – and its people – must stand for right, justice, and mercy.</a:t>
            </a:r>
          </a:p>
        </p:txBody>
      </p:sp>
    </p:spTree>
    <p:extLst>
      <p:ext uri="{BB962C8B-B14F-4D97-AF65-F5344CB8AC3E}">
        <p14:creationId xmlns:p14="http://schemas.microsoft.com/office/powerpoint/2010/main" val="1043643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Finding Favor with God and Man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a:pPr>
            <a:r>
              <a:rPr lang="en-US" sz="2200" dirty="0"/>
              <a:t>How does one </a:t>
            </a:r>
            <a:r>
              <a:rPr lang="en-US" sz="2200" i="1" dirty="0">
                <a:solidFill>
                  <a:schemeClr val="accent1"/>
                </a:solidFill>
              </a:rPr>
              <a:t>“find favor and high esteem in the sight of God and man”</a:t>
            </a:r>
            <a:r>
              <a:rPr lang="en-US" sz="2200" dirty="0"/>
              <a:t>?</a:t>
            </a:r>
          </a:p>
          <a:p>
            <a:pPr marL="0" lvl="0" indent="0">
              <a:spcBef>
                <a:spcPts val="0"/>
              </a:spcBef>
              <a:buNone/>
            </a:pPr>
            <a:r>
              <a:rPr lang="en-US" sz="2200" i="1" dirty="0">
                <a:solidFill>
                  <a:schemeClr val="accent1"/>
                </a:solidFill>
              </a:rPr>
              <a:t>My son, </a:t>
            </a:r>
            <a:r>
              <a:rPr lang="en-US" sz="2200" b="1" i="1" u="sng" dirty="0">
                <a:solidFill>
                  <a:schemeClr val="accent1"/>
                </a:solidFill>
              </a:rPr>
              <a:t>do not forget</a:t>
            </a:r>
            <a:r>
              <a:rPr lang="en-US" sz="2200" b="1" i="1" dirty="0">
                <a:solidFill>
                  <a:schemeClr val="accent1"/>
                </a:solidFill>
              </a:rPr>
              <a:t> my law</a:t>
            </a:r>
            <a:r>
              <a:rPr lang="en-US" sz="2200" i="1" dirty="0">
                <a:solidFill>
                  <a:schemeClr val="accent1"/>
                </a:solidFill>
              </a:rPr>
              <a:t>, But </a:t>
            </a:r>
            <a:r>
              <a:rPr lang="en-US" sz="2200" b="1" i="1" dirty="0">
                <a:solidFill>
                  <a:schemeClr val="accent1"/>
                </a:solidFill>
              </a:rPr>
              <a:t>let your heart </a:t>
            </a:r>
            <a:r>
              <a:rPr lang="en-US" sz="2200" b="1" i="1" u="sng" dirty="0">
                <a:solidFill>
                  <a:schemeClr val="accent1"/>
                </a:solidFill>
              </a:rPr>
              <a:t>keep my commands</a:t>
            </a:r>
            <a:r>
              <a:rPr lang="en-US" sz="2200" i="1" dirty="0">
                <a:solidFill>
                  <a:schemeClr val="accent1"/>
                </a:solidFill>
              </a:rPr>
              <a:t>; For length of days and long life And peace they will add to you.  </a:t>
            </a:r>
            <a:r>
              <a:rPr lang="en-US" sz="2200" b="1" i="1" u="sng" dirty="0">
                <a:solidFill>
                  <a:schemeClr val="accent1"/>
                </a:solidFill>
              </a:rPr>
              <a:t>Let not mercy and truth forsake you</a:t>
            </a:r>
            <a:r>
              <a:rPr lang="en-US" sz="2200" b="1" i="1" dirty="0">
                <a:solidFill>
                  <a:schemeClr val="accent1"/>
                </a:solidFill>
              </a:rPr>
              <a:t>; </a:t>
            </a:r>
            <a:r>
              <a:rPr lang="en-US" sz="2200" b="1" i="1" u="sng" dirty="0">
                <a:solidFill>
                  <a:schemeClr val="accent1"/>
                </a:solidFill>
              </a:rPr>
              <a:t>Bind</a:t>
            </a:r>
            <a:r>
              <a:rPr lang="en-US" sz="2200" b="1" i="1" dirty="0">
                <a:solidFill>
                  <a:schemeClr val="accent1"/>
                </a:solidFill>
              </a:rPr>
              <a:t> them around your neck, </a:t>
            </a:r>
            <a:r>
              <a:rPr lang="en-US" sz="2200" b="1" i="1" u="sng" dirty="0">
                <a:solidFill>
                  <a:schemeClr val="accent1"/>
                </a:solidFill>
              </a:rPr>
              <a:t>Write</a:t>
            </a:r>
            <a:r>
              <a:rPr lang="en-US" sz="2200" b="1" i="1" dirty="0">
                <a:solidFill>
                  <a:schemeClr val="accent1"/>
                </a:solidFill>
              </a:rPr>
              <a:t> them on the </a:t>
            </a:r>
            <a:r>
              <a:rPr lang="en-US" sz="2200" b="1" i="1" u="sng" dirty="0">
                <a:solidFill>
                  <a:schemeClr val="accent1"/>
                </a:solidFill>
              </a:rPr>
              <a:t>tablet of your heart</a:t>
            </a:r>
            <a:r>
              <a:rPr lang="en-US" sz="2200" i="1" dirty="0">
                <a:solidFill>
                  <a:schemeClr val="accent1"/>
                </a:solidFill>
              </a:rPr>
              <a:t>, </a:t>
            </a:r>
            <a:r>
              <a:rPr lang="en-US" sz="2200" b="1" i="1" dirty="0">
                <a:solidFill>
                  <a:schemeClr val="accent1"/>
                </a:solidFill>
              </a:rPr>
              <a:t>And </a:t>
            </a:r>
            <a:r>
              <a:rPr lang="en-US" sz="2200" b="1" i="1" u="sng" dirty="0">
                <a:solidFill>
                  <a:schemeClr val="accent1"/>
                </a:solidFill>
              </a:rPr>
              <a:t>so find</a:t>
            </a:r>
            <a:r>
              <a:rPr lang="en-US" sz="2200" b="1" i="1" dirty="0">
                <a:solidFill>
                  <a:schemeClr val="accent1"/>
                </a:solidFill>
              </a:rPr>
              <a:t> favor and high esteem In the sight of God and man</a:t>
            </a:r>
            <a:r>
              <a:rPr lang="en-US" sz="2200" i="1" dirty="0">
                <a:solidFill>
                  <a:schemeClr val="accent1"/>
                </a:solidFill>
              </a:rPr>
              <a:t>. </a:t>
            </a:r>
            <a:r>
              <a:rPr lang="en-US" sz="2200" dirty="0"/>
              <a:t>(</a:t>
            </a:r>
            <a:r>
              <a:rPr lang="en-US" sz="2200" b="1" dirty="0">
                <a:solidFill>
                  <a:schemeClr val="accent1"/>
                </a:solidFill>
              </a:rPr>
              <a:t>3:1-4</a:t>
            </a:r>
            <a:r>
              <a:rPr lang="en-US" sz="2200" dirty="0"/>
              <a:t>)</a:t>
            </a:r>
          </a:p>
          <a:p>
            <a:pPr>
              <a:spcBef>
                <a:spcPts val="0"/>
              </a:spcBef>
            </a:pPr>
            <a:r>
              <a:rPr lang="en-US" altLang="en-US" sz="2200" dirty="0"/>
              <a:t>Can be easy to forget and forsake God’s law and commands.</a:t>
            </a:r>
          </a:p>
          <a:p>
            <a:pPr>
              <a:spcBef>
                <a:spcPts val="0"/>
              </a:spcBef>
            </a:pPr>
            <a:r>
              <a:rPr lang="en-US" altLang="en-US" sz="2200" dirty="0"/>
              <a:t>If we forsake </a:t>
            </a:r>
            <a:r>
              <a:rPr lang="en-US" altLang="en-US" sz="2200" i="1" dirty="0">
                <a:solidFill>
                  <a:schemeClr val="accent1"/>
                </a:solidFill>
              </a:rPr>
              <a:t>“mercy and truth”</a:t>
            </a:r>
            <a:r>
              <a:rPr lang="en-US" altLang="en-US" sz="2200" dirty="0"/>
              <a:t>, they will forsake us (see </a:t>
            </a:r>
            <a:r>
              <a:rPr lang="en-US" altLang="en-US" sz="2200" b="1" dirty="0">
                <a:solidFill>
                  <a:schemeClr val="accent1"/>
                </a:solidFill>
              </a:rPr>
              <a:t>Pro. 1:23-33</a:t>
            </a:r>
            <a:r>
              <a:rPr lang="en-US" altLang="en-US" sz="2200" dirty="0"/>
              <a:t>).</a:t>
            </a:r>
          </a:p>
          <a:p>
            <a:pPr>
              <a:spcBef>
                <a:spcPts val="0"/>
              </a:spcBef>
            </a:pPr>
            <a:r>
              <a:rPr lang="en-US" altLang="en-US" sz="2200" dirty="0"/>
              <a:t>Must diligently keep them in the forefront of our mind (</a:t>
            </a:r>
            <a:r>
              <a:rPr lang="en-US" altLang="en-US" sz="2200" b="1" dirty="0" err="1">
                <a:solidFill>
                  <a:schemeClr val="accent1"/>
                </a:solidFill>
              </a:rPr>
              <a:t>Deu</a:t>
            </a:r>
            <a:r>
              <a:rPr lang="en-US" altLang="en-US" sz="2200" b="1" dirty="0">
                <a:solidFill>
                  <a:schemeClr val="accent1"/>
                </a:solidFill>
              </a:rPr>
              <a:t>. 6:1-9</a:t>
            </a:r>
            <a:r>
              <a:rPr lang="en-US" altLang="en-US" sz="2200" dirty="0"/>
              <a:t>).</a:t>
            </a:r>
          </a:p>
          <a:p>
            <a:pPr marL="0" indent="0">
              <a:spcBef>
                <a:spcPts val="0"/>
              </a:spcBef>
              <a:buNone/>
            </a:pPr>
            <a:r>
              <a:rPr lang="en-US" altLang="en-US" sz="2200" i="1" dirty="0">
                <a:solidFill>
                  <a:schemeClr val="accent1"/>
                </a:solidFill>
              </a:rPr>
              <a:t>Then </a:t>
            </a:r>
            <a:r>
              <a:rPr lang="en-US" altLang="en-US" sz="2200" b="1" i="1" dirty="0">
                <a:solidFill>
                  <a:schemeClr val="accent1"/>
                </a:solidFill>
              </a:rPr>
              <a:t>He went down </a:t>
            </a:r>
            <a:r>
              <a:rPr lang="en-US" altLang="en-US" sz="2200" b="1" i="1" u="sng" dirty="0">
                <a:solidFill>
                  <a:schemeClr val="accent1"/>
                </a:solidFill>
              </a:rPr>
              <a:t>with them</a:t>
            </a:r>
            <a:r>
              <a:rPr lang="en-US" altLang="en-US" sz="2200" b="1" i="1" dirty="0">
                <a:solidFill>
                  <a:schemeClr val="accent1"/>
                </a:solidFill>
              </a:rPr>
              <a:t> </a:t>
            </a:r>
            <a:r>
              <a:rPr lang="en-US" altLang="en-US" sz="2200" i="1" dirty="0">
                <a:solidFill>
                  <a:schemeClr val="accent1"/>
                </a:solidFill>
              </a:rPr>
              <a:t>and came to Nazareth, and </a:t>
            </a:r>
            <a:r>
              <a:rPr lang="en-US" altLang="en-US" sz="2200" b="1" i="1" dirty="0">
                <a:solidFill>
                  <a:schemeClr val="accent1"/>
                </a:solidFill>
              </a:rPr>
              <a:t>was </a:t>
            </a:r>
            <a:r>
              <a:rPr lang="en-US" altLang="en-US" sz="2200" b="1" i="1" u="sng" dirty="0">
                <a:solidFill>
                  <a:schemeClr val="accent1"/>
                </a:solidFill>
              </a:rPr>
              <a:t>subject to them</a:t>
            </a:r>
            <a:r>
              <a:rPr lang="en-US" altLang="en-US" sz="2200" i="1" dirty="0">
                <a:solidFill>
                  <a:schemeClr val="accent1"/>
                </a:solidFill>
              </a:rPr>
              <a:t>, but His mother kept all these things in her heart.  And </a:t>
            </a:r>
            <a:r>
              <a:rPr lang="en-US" altLang="en-US" sz="2200" b="1" i="1" u="sng" dirty="0">
                <a:solidFill>
                  <a:schemeClr val="accent1"/>
                </a:solidFill>
              </a:rPr>
              <a:t>Jesus increased</a:t>
            </a:r>
            <a:r>
              <a:rPr lang="en-US" altLang="en-US" sz="2200" b="1" i="1" dirty="0">
                <a:solidFill>
                  <a:schemeClr val="accent1"/>
                </a:solidFill>
              </a:rPr>
              <a:t> in </a:t>
            </a:r>
            <a:r>
              <a:rPr lang="en-US" altLang="en-US" sz="2200" b="1" i="1" u="sng" dirty="0">
                <a:solidFill>
                  <a:schemeClr val="accent1"/>
                </a:solidFill>
              </a:rPr>
              <a:t>wisdom</a:t>
            </a:r>
            <a:r>
              <a:rPr lang="en-US" altLang="en-US" sz="2200" b="1" i="1" dirty="0">
                <a:solidFill>
                  <a:schemeClr val="accent1"/>
                </a:solidFill>
              </a:rPr>
              <a:t> and stature, and </a:t>
            </a:r>
            <a:r>
              <a:rPr lang="en-US" altLang="en-US" sz="2200" b="1" i="1" u="sng" dirty="0">
                <a:solidFill>
                  <a:schemeClr val="accent1"/>
                </a:solidFill>
              </a:rPr>
              <a:t>in favor with God and men</a:t>
            </a:r>
            <a:r>
              <a:rPr lang="en-US" altLang="en-US" sz="2200" i="1" dirty="0">
                <a:solidFill>
                  <a:schemeClr val="accent1"/>
                </a:solidFill>
              </a:rPr>
              <a:t>.</a:t>
            </a:r>
            <a:r>
              <a:rPr lang="en-US" altLang="en-US" sz="2200" dirty="0"/>
              <a:t> (</a:t>
            </a:r>
            <a:r>
              <a:rPr lang="en-US" altLang="en-US" sz="2200" b="1" dirty="0">
                <a:solidFill>
                  <a:schemeClr val="accent1"/>
                </a:solidFill>
              </a:rPr>
              <a:t>Luke 2:51-52</a:t>
            </a:r>
            <a:r>
              <a:rPr lang="en-US" altLang="en-US" sz="2200" dirty="0"/>
              <a:t>)</a:t>
            </a:r>
          </a:p>
        </p:txBody>
      </p:sp>
    </p:spTree>
    <p:extLst>
      <p:ext uri="{BB962C8B-B14F-4D97-AF65-F5344CB8AC3E}">
        <p14:creationId xmlns:p14="http://schemas.microsoft.com/office/powerpoint/2010/main" val="2580965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 King’s Cabinet</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2"/>
            </a:pPr>
            <a:r>
              <a:rPr lang="en-US" sz="2200" dirty="0"/>
              <a:t>What kind of help does a king – or any leader – need (</a:t>
            </a:r>
            <a:r>
              <a:rPr lang="en-US" sz="2200" b="1" dirty="0">
                <a:solidFill>
                  <a:schemeClr val="accent1"/>
                </a:solidFill>
              </a:rPr>
              <a:t>13:17; 15:22; 31:1</a:t>
            </a:r>
            <a:r>
              <a:rPr lang="en-US" sz="2200" dirty="0"/>
              <a:t>)?  Consequently, what kind of people should a king – or any leader – generally promote or not (</a:t>
            </a:r>
            <a:r>
              <a:rPr lang="en-US" sz="2200" b="1" dirty="0">
                <a:solidFill>
                  <a:schemeClr val="accent1"/>
                </a:solidFill>
              </a:rPr>
              <a:t>14:35; 16:13; 19:10; 22:29; 26:1, 6, 8</a:t>
            </a:r>
            <a:r>
              <a:rPr lang="en-US" sz="2200" dirty="0"/>
              <a:t>)?</a:t>
            </a:r>
          </a:p>
          <a:p>
            <a:pPr marL="0" lvl="0" indent="0">
              <a:spcBef>
                <a:spcPts val="300"/>
              </a:spcBef>
              <a:buNone/>
            </a:pPr>
            <a:r>
              <a:rPr lang="en-US" sz="2200" i="1" dirty="0">
                <a:solidFill>
                  <a:schemeClr val="accent1"/>
                </a:solidFill>
              </a:rPr>
              <a:t>Without counsel, plans go awry, But </a:t>
            </a:r>
            <a:r>
              <a:rPr lang="en-US" sz="2200" b="1" i="1" dirty="0">
                <a:solidFill>
                  <a:schemeClr val="accent1"/>
                </a:solidFill>
              </a:rPr>
              <a:t>in the multitude of counselors they are established</a:t>
            </a:r>
            <a:r>
              <a:rPr lang="en-US" sz="2200" i="1" dirty="0">
                <a:solidFill>
                  <a:schemeClr val="accent1"/>
                </a:solidFill>
              </a:rPr>
              <a:t>. </a:t>
            </a:r>
            <a:r>
              <a:rPr lang="en-US" sz="2200" dirty="0"/>
              <a:t>(</a:t>
            </a:r>
            <a:r>
              <a:rPr lang="en-US" sz="2200" b="1" dirty="0">
                <a:solidFill>
                  <a:schemeClr val="accent1"/>
                </a:solidFill>
              </a:rPr>
              <a:t>15:22</a:t>
            </a:r>
            <a:r>
              <a:rPr lang="en-US" sz="2200" dirty="0"/>
              <a:t>)</a:t>
            </a:r>
          </a:p>
          <a:p>
            <a:pPr marL="0" indent="0">
              <a:spcBef>
                <a:spcPts val="300"/>
              </a:spcBef>
              <a:buNone/>
            </a:pPr>
            <a:r>
              <a:rPr lang="en-US" sz="2200" b="1" i="1" dirty="0">
                <a:solidFill>
                  <a:schemeClr val="accent1"/>
                </a:solidFill>
              </a:rPr>
              <a:t>Righteous lips are the delight of kings</a:t>
            </a:r>
            <a:r>
              <a:rPr lang="en-US" sz="2200" i="1" dirty="0">
                <a:solidFill>
                  <a:schemeClr val="accent1"/>
                </a:solidFill>
              </a:rPr>
              <a:t>, And they love him who </a:t>
            </a:r>
            <a:r>
              <a:rPr lang="en-US" sz="2200" b="1" i="1" dirty="0">
                <a:solidFill>
                  <a:schemeClr val="accent1"/>
                </a:solidFill>
              </a:rPr>
              <a:t>speaks what is right</a:t>
            </a:r>
            <a:r>
              <a:rPr lang="en-US" sz="2200" i="1" dirty="0">
                <a:solidFill>
                  <a:schemeClr val="accent1"/>
                </a:solidFill>
              </a:rPr>
              <a:t>. </a:t>
            </a:r>
            <a:r>
              <a:rPr lang="en-US" sz="2200" dirty="0"/>
              <a:t>(</a:t>
            </a:r>
            <a:r>
              <a:rPr lang="en-US" sz="2200" b="1" dirty="0">
                <a:solidFill>
                  <a:schemeClr val="accent1"/>
                </a:solidFill>
              </a:rPr>
              <a:t>16:13</a:t>
            </a:r>
            <a:r>
              <a:rPr lang="en-US" sz="2200" dirty="0"/>
              <a:t>)</a:t>
            </a:r>
          </a:p>
          <a:p>
            <a:pPr marL="0" indent="0">
              <a:spcBef>
                <a:spcPts val="300"/>
              </a:spcBef>
              <a:buNone/>
            </a:pPr>
            <a:r>
              <a:rPr lang="en-US" sz="2200" i="1" dirty="0">
                <a:solidFill>
                  <a:schemeClr val="accent1"/>
                </a:solidFill>
              </a:rPr>
              <a:t>The words of King Lemuel, the </a:t>
            </a:r>
            <a:r>
              <a:rPr lang="en-US" sz="2200" b="1" i="1" dirty="0">
                <a:solidFill>
                  <a:schemeClr val="accent1"/>
                </a:solidFill>
              </a:rPr>
              <a:t>utterance which his mother taught him</a:t>
            </a:r>
            <a:r>
              <a:rPr lang="en-US" sz="2200" i="1" dirty="0">
                <a:solidFill>
                  <a:schemeClr val="accent1"/>
                </a:solidFill>
              </a:rPr>
              <a:t>: </a:t>
            </a:r>
            <a:r>
              <a:rPr lang="en-US" sz="2200" dirty="0"/>
              <a:t>(</a:t>
            </a:r>
            <a:r>
              <a:rPr lang="en-US" sz="2200" b="1" dirty="0">
                <a:solidFill>
                  <a:schemeClr val="accent1"/>
                </a:solidFill>
              </a:rPr>
              <a:t>31:1</a:t>
            </a:r>
            <a:r>
              <a:rPr lang="en-US" sz="2200" dirty="0"/>
              <a:t>)</a:t>
            </a:r>
          </a:p>
          <a:p>
            <a:pPr>
              <a:spcBef>
                <a:spcPts val="300"/>
              </a:spcBef>
            </a:pPr>
            <a:r>
              <a:rPr lang="en-US" altLang="en-US" sz="2200" dirty="0">
                <a:solidFill>
                  <a:schemeClr val="tx1">
                    <a:lumMod val="75000"/>
                    <a:lumOff val="25000"/>
                  </a:schemeClr>
                </a:solidFill>
              </a:rPr>
              <a:t>Kings need </a:t>
            </a:r>
            <a:r>
              <a:rPr lang="en-US" altLang="en-US" sz="2200" b="1" i="1" dirty="0">
                <a:solidFill>
                  <a:schemeClr val="tx1">
                    <a:lumMod val="75000"/>
                    <a:lumOff val="25000"/>
                  </a:schemeClr>
                </a:solidFill>
              </a:rPr>
              <a:t>many</a:t>
            </a:r>
            <a:r>
              <a:rPr lang="en-US" altLang="en-US" sz="2200" dirty="0">
                <a:solidFill>
                  <a:schemeClr val="tx1">
                    <a:lumMod val="75000"/>
                    <a:lumOff val="25000"/>
                  </a:schemeClr>
                </a:solidFill>
              </a:rPr>
              <a:t> </a:t>
            </a:r>
            <a:r>
              <a:rPr lang="en-US" altLang="en-US" sz="2200" b="1" i="1" u="sng" dirty="0">
                <a:solidFill>
                  <a:schemeClr val="tx1">
                    <a:lumMod val="75000"/>
                    <a:lumOff val="25000"/>
                  </a:schemeClr>
                </a:solidFill>
              </a:rPr>
              <a:t>wise</a:t>
            </a:r>
            <a:r>
              <a:rPr lang="en-US" altLang="en-US" sz="2200" dirty="0">
                <a:solidFill>
                  <a:schemeClr val="tx1">
                    <a:lumMod val="75000"/>
                    <a:lumOff val="25000"/>
                  </a:schemeClr>
                </a:solidFill>
              </a:rPr>
              <a:t> counselors to be successful.  Well-worded wisdom, which may come from parents or previous generations.</a:t>
            </a:r>
            <a:endParaRPr lang="en-US" sz="2200" dirty="0"/>
          </a:p>
        </p:txBody>
      </p:sp>
    </p:spTree>
    <p:extLst>
      <p:ext uri="{BB962C8B-B14F-4D97-AF65-F5344CB8AC3E}">
        <p14:creationId xmlns:p14="http://schemas.microsoft.com/office/powerpoint/2010/main" val="1362513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 King’s Cabinet</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2"/>
            </a:pPr>
            <a:r>
              <a:rPr lang="en-US" sz="2200" dirty="0"/>
              <a:t>What kind of help does a king – or any leader – need (</a:t>
            </a:r>
            <a:r>
              <a:rPr lang="en-US" sz="2200" b="1" dirty="0">
                <a:solidFill>
                  <a:schemeClr val="accent1"/>
                </a:solidFill>
              </a:rPr>
              <a:t>13:17; 15:22; 31:1</a:t>
            </a:r>
            <a:r>
              <a:rPr lang="en-US" sz="2200" dirty="0"/>
              <a:t>)?  Consequently, what kind of people should a king – or any leader – generally promote or not (</a:t>
            </a:r>
            <a:r>
              <a:rPr lang="en-US" sz="2200" b="1" dirty="0">
                <a:solidFill>
                  <a:schemeClr val="accent1"/>
                </a:solidFill>
              </a:rPr>
              <a:t>14:35; 16:13; 19:10; 22:29; 26:1, 6, 8</a:t>
            </a:r>
            <a:r>
              <a:rPr lang="en-US" sz="2200" dirty="0"/>
              <a:t>)?</a:t>
            </a:r>
          </a:p>
          <a:p>
            <a:pPr marL="0" indent="0">
              <a:spcBef>
                <a:spcPts val="300"/>
              </a:spcBef>
              <a:buNone/>
            </a:pPr>
            <a:r>
              <a:rPr lang="en-US" sz="2200" i="1" dirty="0">
                <a:solidFill>
                  <a:schemeClr val="accent1"/>
                </a:solidFill>
              </a:rPr>
              <a:t>A </a:t>
            </a:r>
            <a:r>
              <a:rPr lang="en-US" sz="2200" b="1" i="1" dirty="0">
                <a:solidFill>
                  <a:schemeClr val="accent1"/>
                </a:solidFill>
              </a:rPr>
              <a:t>wicked messenger </a:t>
            </a:r>
            <a:r>
              <a:rPr lang="en-US" sz="2200" i="1" dirty="0">
                <a:solidFill>
                  <a:schemeClr val="accent1"/>
                </a:solidFill>
              </a:rPr>
              <a:t>falls into trouble, But a </a:t>
            </a:r>
            <a:r>
              <a:rPr lang="en-US" sz="2200" b="1" i="1" u="sng" dirty="0">
                <a:solidFill>
                  <a:schemeClr val="accent1"/>
                </a:solidFill>
              </a:rPr>
              <a:t>faithful ambassador</a:t>
            </a:r>
            <a:r>
              <a:rPr lang="en-US" sz="2200" b="1" i="1" dirty="0">
                <a:solidFill>
                  <a:schemeClr val="accent1"/>
                </a:solidFill>
              </a:rPr>
              <a:t> brings health</a:t>
            </a:r>
            <a:r>
              <a:rPr lang="en-US" sz="2200" i="1" dirty="0">
                <a:solidFill>
                  <a:schemeClr val="accent1"/>
                </a:solidFill>
              </a:rPr>
              <a:t>. </a:t>
            </a:r>
            <a:r>
              <a:rPr lang="en-US" sz="2200" dirty="0"/>
              <a:t>(</a:t>
            </a:r>
            <a:r>
              <a:rPr lang="en-US" sz="2200" b="1" dirty="0">
                <a:solidFill>
                  <a:schemeClr val="accent1"/>
                </a:solidFill>
              </a:rPr>
              <a:t>13:17</a:t>
            </a:r>
            <a:r>
              <a:rPr lang="en-US" sz="2200" dirty="0"/>
              <a:t>)</a:t>
            </a:r>
          </a:p>
          <a:p>
            <a:pPr marL="0" indent="0">
              <a:spcBef>
                <a:spcPts val="300"/>
              </a:spcBef>
              <a:buNone/>
            </a:pPr>
            <a:r>
              <a:rPr lang="en-US" sz="2200" i="1" dirty="0">
                <a:solidFill>
                  <a:schemeClr val="accent1"/>
                </a:solidFill>
              </a:rPr>
              <a:t>The </a:t>
            </a:r>
            <a:r>
              <a:rPr lang="en-US" sz="2200" b="1" i="1" dirty="0">
                <a:solidFill>
                  <a:schemeClr val="accent1"/>
                </a:solidFill>
              </a:rPr>
              <a:t>king’s favor is toward a </a:t>
            </a:r>
            <a:r>
              <a:rPr lang="en-US" sz="2200" b="1" i="1" u="sng" dirty="0">
                <a:solidFill>
                  <a:schemeClr val="accent1"/>
                </a:solidFill>
              </a:rPr>
              <a:t>wise servant</a:t>
            </a:r>
            <a:r>
              <a:rPr lang="en-US" sz="2200" i="1" dirty="0">
                <a:solidFill>
                  <a:schemeClr val="accent1"/>
                </a:solidFill>
              </a:rPr>
              <a:t>, But his wrath is </a:t>
            </a:r>
            <a:r>
              <a:rPr lang="en-US" sz="2200" b="1" i="1" dirty="0">
                <a:solidFill>
                  <a:schemeClr val="accent1"/>
                </a:solidFill>
              </a:rPr>
              <a:t>against him who </a:t>
            </a:r>
            <a:r>
              <a:rPr lang="en-US" sz="2200" b="1" i="1" u="sng" dirty="0">
                <a:solidFill>
                  <a:schemeClr val="accent1"/>
                </a:solidFill>
              </a:rPr>
              <a:t>causes shame</a:t>
            </a:r>
            <a:r>
              <a:rPr lang="en-US" sz="2200" i="1" dirty="0">
                <a:solidFill>
                  <a:schemeClr val="accent1"/>
                </a:solidFill>
              </a:rPr>
              <a:t>. </a:t>
            </a:r>
            <a:r>
              <a:rPr lang="en-US" sz="2200" dirty="0"/>
              <a:t>(</a:t>
            </a:r>
            <a:r>
              <a:rPr lang="en-US" sz="2200" b="1" dirty="0">
                <a:solidFill>
                  <a:schemeClr val="accent1"/>
                </a:solidFill>
              </a:rPr>
              <a:t>14:35</a:t>
            </a:r>
            <a:r>
              <a:rPr lang="en-US" sz="2200" dirty="0"/>
              <a:t>)</a:t>
            </a:r>
          </a:p>
          <a:p>
            <a:pPr marL="0" indent="0">
              <a:spcBef>
                <a:spcPts val="300"/>
              </a:spcBef>
              <a:buNone/>
            </a:pPr>
            <a:r>
              <a:rPr lang="en-US" sz="2200" i="1" dirty="0">
                <a:solidFill>
                  <a:schemeClr val="accent1"/>
                </a:solidFill>
              </a:rPr>
              <a:t>He who sends a message </a:t>
            </a:r>
            <a:r>
              <a:rPr lang="en-US" sz="2200" b="1" i="1" dirty="0">
                <a:solidFill>
                  <a:schemeClr val="accent1"/>
                </a:solidFill>
              </a:rPr>
              <a:t>by the hand of a fool </a:t>
            </a:r>
            <a:r>
              <a:rPr lang="en-US" sz="2200" b="1" i="1" u="sng" dirty="0">
                <a:solidFill>
                  <a:schemeClr val="accent1"/>
                </a:solidFill>
              </a:rPr>
              <a:t>Cuts off his own feet</a:t>
            </a:r>
            <a:r>
              <a:rPr lang="en-US" sz="2200" b="1" i="1" dirty="0">
                <a:solidFill>
                  <a:schemeClr val="accent1"/>
                </a:solidFill>
              </a:rPr>
              <a:t> and </a:t>
            </a:r>
            <a:r>
              <a:rPr lang="en-US" sz="2200" b="1" i="1" u="sng" dirty="0">
                <a:solidFill>
                  <a:schemeClr val="accent1"/>
                </a:solidFill>
              </a:rPr>
              <a:t>drinks violence</a:t>
            </a:r>
            <a:r>
              <a:rPr lang="en-US" sz="2200" i="1" dirty="0">
                <a:solidFill>
                  <a:schemeClr val="accent1"/>
                </a:solidFill>
              </a:rPr>
              <a:t>. </a:t>
            </a:r>
            <a:r>
              <a:rPr lang="en-US" sz="2200" dirty="0"/>
              <a:t>(</a:t>
            </a:r>
            <a:r>
              <a:rPr lang="en-US" sz="2200" b="1" dirty="0">
                <a:solidFill>
                  <a:schemeClr val="accent1"/>
                </a:solidFill>
              </a:rPr>
              <a:t>26:6</a:t>
            </a:r>
            <a:r>
              <a:rPr lang="en-US" sz="2200" dirty="0"/>
              <a:t>)</a:t>
            </a:r>
          </a:p>
          <a:p>
            <a:pPr>
              <a:spcBef>
                <a:spcPts val="300"/>
              </a:spcBef>
            </a:pPr>
            <a:r>
              <a:rPr lang="en-US" altLang="en-US" sz="2200" dirty="0">
                <a:solidFill>
                  <a:schemeClr val="tx1">
                    <a:lumMod val="75000"/>
                    <a:lumOff val="25000"/>
                  </a:schemeClr>
                </a:solidFill>
              </a:rPr>
              <a:t>Identify and promote faithful staff, who will promptly execute or represent.</a:t>
            </a:r>
            <a:endParaRPr lang="en-US" sz="2200" dirty="0"/>
          </a:p>
        </p:txBody>
      </p:sp>
    </p:spTree>
    <p:extLst>
      <p:ext uri="{BB962C8B-B14F-4D97-AF65-F5344CB8AC3E}">
        <p14:creationId xmlns:p14="http://schemas.microsoft.com/office/powerpoint/2010/main" val="1606978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fade">
                                      <p:cBhvr>
                                        <p:cTn id="15" dur="500"/>
                                        <p:tgtEl>
                                          <p:spTgt spid="921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19">
                                            <p:txEl>
                                              <p:pRg st="4" end="4"/>
                                            </p:txEl>
                                          </p:spTgt>
                                        </p:tgtEl>
                                        <p:attrNameLst>
                                          <p:attrName>style.visibility</p:attrName>
                                        </p:attrNameLst>
                                      </p:cBhvr>
                                      <p:to>
                                        <p:strVal val="visible"/>
                                      </p:to>
                                    </p:set>
                                    <p:animEffect transition="in" filter="fade">
                                      <p:cBhvr>
                                        <p:cTn id="2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 King’s Cabinet</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2"/>
            </a:pPr>
            <a:r>
              <a:rPr lang="en-US" sz="2200" dirty="0"/>
              <a:t>What kind of help does a king – or any leader – need (</a:t>
            </a:r>
            <a:r>
              <a:rPr lang="en-US" sz="2200" b="1" dirty="0">
                <a:solidFill>
                  <a:schemeClr val="accent1"/>
                </a:solidFill>
              </a:rPr>
              <a:t>13:17; 15:22; 31:1</a:t>
            </a:r>
            <a:r>
              <a:rPr lang="en-US" sz="2200" dirty="0"/>
              <a:t>)?  Consequently, what kind of people should a king – or any leader – generally promote or not (</a:t>
            </a:r>
            <a:r>
              <a:rPr lang="en-US" sz="2200" b="1" dirty="0">
                <a:solidFill>
                  <a:schemeClr val="accent1"/>
                </a:solidFill>
              </a:rPr>
              <a:t>14:35; 16:13; 19:10; 22:29; 26:1, 6, 8</a:t>
            </a:r>
            <a:r>
              <a:rPr lang="en-US" sz="2200" dirty="0"/>
              <a:t>)?</a:t>
            </a:r>
          </a:p>
          <a:p>
            <a:pPr marL="0" indent="0">
              <a:spcBef>
                <a:spcPts val="300"/>
              </a:spcBef>
              <a:buNone/>
            </a:pPr>
            <a:r>
              <a:rPr lang="en-US" sz="2200" i="1" dirty="0">
                <a:solidFill>
                  <a:schemeClr val="accent1"/>
                </a:solidFill>
              </a:rPr>
              <a:t>Luxury is not fitting for a fool, Much less for </a:t>
            </a:r>
            <a:r>
              <a:rPr lang="en-US" sz="2200" b="1" i="1" dirty="0">
                <a:solidFill>
                  <a:schemeClr val="accent1"/>
                </a:solidFill>
              </a:rPr>
              <a:t>a servant to rule over princes</a:t>
            </a:r>
            <a:r>
              <a:rPr lang="en-US" sz="2200" i="1" dirty="0">
                <a:solidFill>
                  <a:schemeClr val="accent1"/>
                </a:solidFill>
              </a:rPr>
              <a:t>. </a:t>
            </a:r>
            <a:r>
              <a:rPr lang="en-US" sz="2200" dirty="0"/>
              <a:t>(</a:t>
            </a:r>
            <a:r>
              <a:rPr lang="en-US" sz="2200" b="1" dirty="0">
                <a:solidFill>
                  <a:schemeClr val="accent1"/>
                </a:solidFill>
              </a:rPr>
              <a:t>19:10</a:t>
            </a:r>
            <a:r>
              <a:rPr lang="en-US" sz="2200" dirty="0"/>
              <a:t>)</a:t>
            </a:r>
          </a:p>
          <a:p>
            <a:pPr marL="0" indent="0">
              <a:spcBef>
                <a:spcPts val="300"/>
              </a:spcBef>
              <a:buNone/>
            </a:pPr>
            <a:r>
              <a:rPr lang="en-US" sz="2200" b="1" i="1" dirty="0">
                <a:solidFill>
                  <a:schemeClr val="accent1"/>
                </a:solidFill>
              </a:rPr>
              <a:t>As snow in summer and rain in harvest</a:t>
            </a:r>
            <a:r>
              <a:rPr lang="en-US" sz="2200" i="1" dirty="0">
                <a:solidFill>
                  <a:schemeClr val="accent1"/>
                </a:solidFill>
              </a:rPr>
              <a:t>, So honor is not fitting for a fool.</a:t>
            </a:r>
            <a:r>
              <a:rPr lang="en-US" sz="2200" dirty="0"/>
              <a:t> (</a:t>
            </a:r>
            <a:r>
              <a:rPr lang="en-US" sz="2200" b="1" dirty="0">
                <a:solidFill>
                  <a:schemeClr val="accent1"/>
                </a:solidFill>
              </a:rPr>
              <a:t>26:1</a:t>
            </a:r>
            <a:r>
              <a:rPr lang="en-US" sz="2200" dirty="0"/>
              <a:t>)</a:t>
            </a:r>
          </a:p>
          <a:p>
            <a:pPr marL="0" indent="0">
              <a:spcBef>
                <a:spcPts val="300"/>
              </a:spcBef>
              <a:buNone/>
            </a:pPr>
            <a:r>
              <a:rPr lang="en-US" sz="2200" b="1" i="1" dirty="0">
                <a:solidFill>
                  <a:schemeClr val="accent1"/>
                </a:solidFill>
              </a:rPr>
              <a:t>Like one who binds a stone in a sling </a:t>
            </a:r>
            <a:r>
              <a:rPr lang="en-US" sz="2200" i="1" dirty="0">
                <a:solidFill>
                  <a:schemeClr val="accent1"/>
                </a:solidFill>
              </a:rPr>
              <a:t>Is he who gives honor to a fool. </a:t>
            </a:r>
            <a:r>
              <a:rPr lang="en-US" sz="2200" dirty="0"/>
              <a:t>(</a:t>
            </a:r>
            <a:r>
              <a:rPr lang="en-US" sz="2200" b="1" dirty="0">
                <a:solidFill>
                  <a:schemeClr val="accent1"/>
                </a:solidFill>
              </a:rPr>
              <a:t>26:8</a:t>
            </a:r>
            <a:r>
              <a:rPr lang="en-US" sz="2200" dirty="0"/>
              <a:t>)</a:t>
            </a:r>
          </a:p>
          <a:p>
            <a:pPr>
              <a:spcBef>
                <a:spcPts val="300"/>
              </a:spcBef>
            </a:pPr>
            <a:r>
              <a:rPr lang="en-US" altLang="en-US" sz="2200" dirty="0">
                <a:solidFill>
                  <a:schemeClr val="tx1">
                    <a:lumMod val="75000"/>
                    <a:lumOff val="25000"/>
                  </a:schemeClr>
                </a:solidFill>
              </a:rPr>
              <a:t>Do not promote those who are ill-suited or unprepared.  It will only bring you great harm.</a:t>
            </a:r>
            <a:endParaRPr lang="en-US" sz="2200" dirty="0"/>
          </a:p>
        </p:txBody>
      </p:sp>
    </p:spTree>
    <p:extLst>
      <p:ext uri="{BB962C8B-B14F-4D97-AF65-F5344CB8AC3E}">
        <p14:creationId xmlns:p14="http://schemas.microsoft.com/office/powerpoint/2010/main" val="2886194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fade">
                                      <p:cBhvr>
                                        <p:cTn id="15" dur="500"/>
                                        <p:tgtEl>
                                          <p:spTgt spid="921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19">
                                            <p:txEl>
                                              <p:pRg st="4" end="4"/>
                                            </p:txEl>
                                          </p:spTgt>
                                        </p:tgtEl>
                                        <p:attrNameLst>
                                          <p:attrName>style.visibility</p:attrName>
                                        </p:attrNameLst>
                                      </p:cBhvr>
                                      <p:to>
                                        <p:strVal val="visible"/>
                                      </p:to>
                                    </p:set>
                                    <p:animEffect transition="in" filter="fade">
                                      <p:cBhvr>
                                        <p:cTn id="2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Trust, But Verify</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indent="-457200">
              <a:spcBef>
                <a:spcPts val="0"/>
              </a:spcBef>
              <a:buFont typeface="+mj-lt"/>
              <a:buAutoNum type="arabicPeriod" startAt="13"/>
            </a:pPr>
            <a:r>
              <a:rPr lang="en-US" sz="2200" dirty="0"/>
              <a:t>Why is it important for a king to </a:t>
            </a:r>
            <a:r>
              <a:rPr lang="en-US" sz="2200" i="1" dirty="0">
                <a:solidFill>
                  <a:schemeClr val="accent1"/>
                </a:solidFill>
              </a:rPr>
              <a:t>“know the state of your flocks”</a:t>
            </a:r>
            <a:r>
              <a:rPr lang="en-US" sz="2200" dirty="0"/>
              <a:t> (</a:t>
            </a:r>
            <a:r>
              <a:rPr lang="en-US" sz="2200" b="1" dirty="0">
                <a:solidFill>
                  <a:schemeClr val="accent1"/>
                </a:solidFill>
              </a:rPr>
              <a:t>27:23-27</a:t>
            </a:r>
            <a:r>
              <a:rPr lang="en-US" sz="2200" dirty="0"/>
              <a:t>)?  How would a king – or any leader – balance this responsibility with the innumerable detailed decisions that must be made every day as part of his kingdom?  How could this be applied to a household or a business?</a:t>
            </a:r>
          </a:p>
          <a:p>
            <a:pPr marL="0" lvl="0" indent="0">
              <a:spcBef>
                <a:spcPts val="0"/>
              </a:spcBef>
              <a:buNone/>
            </a:pPr>
            <a:r>
              <a:rPr lang="en-US" sz="2200" b="1" i="1" u="sng" dirty="0">
                <a:solidFill>
                  <a:schemeClr val="accent1"/>
                </a:solidFill>
              </a:rPr>
              <a:t>Be diligent</a:t>
            </a:r>
            <a:r>
              <a:rPr lang="en-US" sz="2200" b="1" i="1" dirty="0">
                <a:solidFill>
                  <a:schemeClr val="accent1"/>
                </a:solidFill>
              </a:rPr>
              <a:t> to know the state of your flocks, And attend to your herds</a:t>
            </a:r>
            <a:r>
              <a:rPr lang="en-US" sz="2200" i="1" dirty="0">
                <a:solidFill>
                  <a:schemeClr val="accent1"/>
                </a:solidFill>
              </a:rPr>
              <a:t>; For riches are not forever, </a:t>
            </a:r>
            <a:r>
              <a:rPr lang="en-US" sz="2200" b="1" i="1" dirty="0">
                <a:solidFill>
                  <a:schemeClr val="accent1"/>
                </a:solidFill>
              </a:rPr>
              <a:t>Nor does a </a:t>
            </a:r>
            <a:r>
              <a:rPr lang="en-US" sz="2200" b="1" i="1" u="sng" dirty="0">
                <a:solidFill>
                  <a:schemeClr val="accent1"/>
                </a:solidFill>
              </a:rPr>
              <a:t>crown</a:t>
            </a:r>
            <a:r>
              <a:rPr lang="en-US" sz="2200" b="1" i="1" dirty="0">
                <a:solidFill>
                  <a:schemeClr val="accent1"/>
                </a:solidFill>
              </a:rPr>
              <a:t> endure to all generations</a:t>
            </a:r>
            <a:r>
              <a:rPr lang="en-US" sz="2200" i="1" dirty="0">
                <a:solidFill>
                  <a:schemeClr val="accent1"/>
                </a:solidFill>
              </a:rPr>
              <a:t>. When the hay is removed, and the tender grass shows itself, And the herbs of the mountains are gathered in, The lambs will provide your clothing, And the goats the price of a field; You shall have enough goats’ milk for your food, For the food of your household, And the nourishment of your maidservants. </a:t>
            </a:r>
            <a:r>
              <a:rPr lang="en-US" sz="2200" dirty="0"/>
              <a:t>(</a:t>
            </a:r>
            <a:r>
              <a:rPr lang="en-US" sz="2200" b="1" dirty="0">
                <a:solidFill>
                  <a:schemeClr val="accent1"/>
                </a:solidFill>
              </a:rPr>
              <a:t>27:23-27</a:t>
            </a:r>
            <a:r>
              <a:rPr lang="en-US" sz="2200" dirty="0"/>
              <a:t>)</a:t>
            </a:r>
          </a:p>
          <a:p>
            <a:pPr>
              <a:spcBef>
                <a:spcPts val="0"/>
              </a:spcBef>
            </a:pPr>
            <a:r>
              <a:rPr lang="en-US" altLang="en-US" sz="2200" dirty="0">
                <a:solidFill>
                  <a:schemeClr val="tx1">
                    <a:lumMod val="75000"/>
                    <a:lumOff val="25000"/>
                  </a:schemeClr>
                </a:solidFill>
              </a:rPr>
              <a:t>Even kings must periodically check on status of all aspects of their kingdom to verify – but also encourage faithfulness of workers.</a:t>
            </a:r>
          </a:p>
        </p:txBody>
      </p:sp>
    </p:spTree>
    <p:extLst>
      <p:ext uri="{BB962C8B-B14F-4D97-AF65-F5344CB8AC3E}">
        <p14:creationId xmlns:p14="http://schemas.microsoft.com/office/powerpoint/2010/main" val="2061713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Drawing Straws</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4"/>
            </a:pPr>
            <a:r>
              <a:rPr lang="en-US" sz="2200" dirty="0"/>
              <a:t>What technique can any judge or leader use to resolve many disputes (</a:t>
            </a:r>
            <a:r>
              <a:rPr lang="en-US" sz="2200" b="1" dirty="0">
                <a:solidFill>
                  <a:schemeClr val="accent1"/>
                </a:solidFill>
              </a:rPr>
              <a:t>18:18</a:t>
            </a:r>
            <a:r>
              <a:rPr lang="en-US" sz="2200" dirty="0"/>
              <a:t>)?  What similar technique may parents use to keep quarreling children apart?  Is this a cowardly way to avoid performing one’s duty as a judge, leader or parent?  Explain.</a:t>
            </a:r>
          </a:p>
          <a:p>
            <a:pPr marL="0" lvl="0" indent="0">
              <a:spcBef>
                <a:spcPts val="300"/>
              </a:spcBef>
              <a:buNone/>
            </a:pPr>
            <a:r>
              <a:rPr lang="en-US" sz="2200" b="1" i="1" dirty="0">
                <a:solidFill>
                  <a:schemeClr val="accent1"/>
                </a:solidFill>
              </a:rPr>
              <a:t>Casting lots causes </a:t>
            </a:r>
            <a:r>
              <a:rPr lang="en-US" sz="2200" b="1" i="1" u="sng" dirty="0">
                <a:solidFill>
                  <a:schemeClr val="accent1"/>
                </a:solidFill>
              </a:rPr>
              <a:t>contentions to cease</a:t>
            </a:r>
            <a:r>
              <a:rPr lang="en-US" sz="2200" i="1" dirty="0">
                <a:solidFill>
                  <a:schemeClr val="accent1"/>
                </a:solidFill>
              </a:rPr>
              <a:t>, And </a:t>
            </a:r>
            <a:r>
              <a:rPr lang="en-US" sz="2200" b="1" i="1" dirty="0">
                <a:solidFill>
                  <a:schemeClr val="accent1"/>
                </a:solidFill>
              </a:rPr>
              <a:t>keeps the mighty apart</a:t>
            </a:r>
            <a:r>
              <a:rPr lang="en-US" sz="2200" i="1" dirty="0">
                <a:solidFill>
                  <a:schemeClr val="accent1"/>
                </a:solidFill>
              </a:rPr>
              <a:t>. </a:t>
            </a:r>
            <a:r>
              <a:rPr lang="en-US" sz="2200" dirty="0"/>
              <a:t>(</a:t>
            </a:r>
            <a:r>
              <a:rPr lang="en-US" sz="2200" b="1" dirty="0">
                <a:solidFill>
                  <a:schemeClr val="accent1"/>
                </a:solidFill>
              </a:rPr>
              <a:t>18:18</a:t>
            </a:r>
            <a:r>
              <a:rPr lang="en-US" sz="2200" dirty="0"/>
              <a:t>)</a:t>
            </a:r>
          </a:p>
          <a:p>
            <a:pPr>
              <a:spcBef>
                <a:spcPts val="300"/>
              </a:spcBef>
            </a:pPr>
            <a:r>
              <a:rPr lang="en-US" altLang="en-US" sz="2200" dirty="0">
                <a:solidFill>
                  <a:schemeClr val="tx1">
                    <a:lumMod val="75000"/>
                    <a:lumOff val="25000"/>
                  </a:schemeClr>
                </a:solidFill>
              </a:rPr>
              <a:t>Taking turns or “drawing straws” can be used to settle issues that must be settled but cannot be.</a:t>
            </a:r>
          </a:p>
          <a:p>
            <a:pPr>
              <a:spcBef>
                <a:spcPts val="300"/>
              </a:spcBef>
            </a:pPr>
            <a:r>
              <a:rPr lang="en-US" altLang="en-US" sz="2200" dirty="0">
                <a:solidFill>
                  <a:schemeClr val="tx1">
                    <a:lumMod val="75000"/>
                    <a:lumOff val="25000"/>
                  </a:schemeClr>
                </a:solidFill>
              </a:rPr>
              <a:t>Not cowardly, if only used as “last resort”, if careful investigation is performed first.</a:t>
            </a:r>
          </a:p>
        </p:txBody>
      </p:sp>
    </p:spTree>
    <p:extLst>
      <p:ext uri="{BB962C8B-B14F-4D97-AF65-F5344CB8AC3E}">
        <p14:creationId xmlns:p14="http://schemas.microsoft.com/office/powerpoint/2010/main" val="511831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a:t>Challenges to Faith </a:t>
            </a:r>
            <a:r>
              <a:rPr lang="en-US" altLang="en-US" dirty="0"/>
              <a:t>&amp; Humility</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2"/>
            </a:pPr>
            <a:r>
              <a:rPr lang="en-US" sz="2200" dirty="0"/>
              <a:t>What obstacles are stated are implied, which might hamper our obtaining wisdom?</a:t>
            </a:r>
          </a:p>
          <a:p>
            <a:pPr marL="0" lvl="0" indent="0">
              <a:spcBef>
                <a:spcPts val="0"/>
              </a:spcBef>
              <a:buNone/>
            </a:pPr>
            <a:r>
              <a:rPr lang="en-US" sz="2200" b="1" i="1" u="sng" dirty="0">
                <a:solidFill>
                  <a:schemeClr val="accent1"/>
                </a:solidFill>
              </a:rPr>
              <a:t>Trust in the LORD</a:t>
            </a:r>
            <a:r>
              <a:rPr lang="en-US" sz="2200" b="1" i="1" dirty="0">
                <a:solidFill>
                  <a:schemeClr val="accent1"/>
                </a:solidFill>
              </a:rPr>
              <a:t> with </a:t>
            </a:r>
            <a:r>
              <a:rPr lang="en-US" sz="2200" b="1" i="1" u="sng" dirty="0">
                <a:solidFill>
                  <a:schemeClr val="accent1"/>
                </a:solidFill>
              </a:rPr>
              <a:t>all</a:t>
            </a:r>
            <a:r>
              <a:rPr lang="en-US" sz="2200" b="1" i="1" dirty="0">
                <a:solidFill>
                  <a:schemeClr val="accent1"/>
                </a:solidFill>
              </a:rPr>
              <a:t> your heart</a:t>
            </a:r>
            <a:r>
              <a:rPr lang="en-US" sz="2200" i="1" dirty="0">
                <a:solidFill>
                  <a:schemeClr val="accent1"/>
                </a:solidFill>
              </a:rPr>
              <a:t>, And </a:t>
            </a:r>
            <a:r>
              <a:rPr lang="en-US" sz="2200" b="1" i="1" dirty="0">
                <a:solidFill>
                  <a:schemeClr val="accent1"/>
                </a:solidFill>
              </a:rPr>
              <a:t>lean </a:t>
            </a:r>
            <a:r>
              <a:rPr lang="en-US" sz="2200" b="1" i="1" u="sng" dirty="0">
                <a:solidFill>
                  <a:schemeClr val="accent1"/>
                </a:solidFill>
              </a:rPr>
              <a:t>not on your own understanding</a:t>
            </a:r>
            <a:r>
              <a:rPr lang="en-US" sz="2200" i="1" dirty="0">
                <a:solidFill>
                  <a:schemeClr val="accent1"/>
                </a:solidFill>
              </a:rPr>
              <a:t>; </a:t>
            </a:r>
            <a:r>
              <a:rPr lang="en-US" sz="2200" b="1" i="1" dirty="0">
                <a:solidFill>
                  <a:schemeClr val="accent1"/>
                </a:solidFill>
              </a:rPr>
              <a:t>In all your ways </a:t>
            </a:r>
            <a:r>
              <a:rPr lang="en-US" sz="2200" b="1" i="1" u="sng" dirty="0">
                <a:solidFill>
                  <a:schemeClr val="accent1"/>
                </a:solidFill>
              </a:rPr>
              <a:t>acknowledge Him</a:t>
            </a:r>
            <a:r>
              <a:rPr lang="en-US" sz="2200" i="1" dirty="0">
                <a:solidFill>
                  <a:schemeClr val="accent1"/>
                </a:solidFill>
              </a:rPr>
              <a:t>, And </a:t>
            </a:r>
            <a:r>
              <a:rPr lang="en-US" sz="2200" b="1" i="1" dirty="0">
                <a:solidFill>
                  <a:schemeClr val="accent1"/>
                </a:solidFill>
              </a:rPr>
              <a:t>He shall direct your paths</a:t>
            </a:r>
            <a:r>
              <a:rPr lang="en-US" sz="2200" i="1" dirty="0">
                <a:solidFill>
                  <a:schemeClr val="accent1"/>
                </a:solidFill>
              </a:rPr>
              <a:t>.  </a:t>
            </a:r>
            <a:r>
              <a:rPr lang="en-US" sz="2200" b="1" i="1" dirty="0">
                <a:solidFill>
                  <a:schemeClr val="accent1"/>
                </a:solidFill>
              </a:rPr>
              <a:t>Do not be wise in </a:t>
            </a:r>
            <a:r>
              <a:rPr lang="en-US" sz="2200" b="1" i="1" u="sng" dirty="0">
                <a:solidFill>
                  <a:schemeClr val="accent1"/>
                </a:solidFill>
              </a:rPr>
              <a:t>your own eyes</a:t>
            </a:r>
            <a:r>
              <a:rPr lang="en-US" sz="2200" b="1" i="1" dirty="0">
                <a:solidFill>
                  <a:schemeClr val="accent1"/>
                </a:solidFill>
              </a:rPr>
              <a:t>; </a:t>
            </a:r>
            <a:r>
              <a:rPr lang="en-US" sz="2200" b="1" i="1" u="sng" dirty="0">
                <a:solidFill>
                  <a:schemeClr val="accent1"/>
                </a:solidFill>
              </a:rPr>
              <a:t>Fear the LORD</a:t>
            </a:r>
            <a:r>
              <a:rPr lang="en-US" sz="2200" b="1" i="1" dirty="0">
                <a:solidFill>
                  <a:schemeClr val="accent1"/>
                </a:solidFill>
              </a:rPr>
              <a:t> and </a:t>
            </a:r>
            <a:r>
              <a:rPr lang="en-US" sz="2200" b="1" i="1" u="sng" dirty="0">
                <a:solidFill>
                  <a:schemeClr val="accent1"/>
                </a:solidFill>
              </a:rPr>
              <a:t>depart</a:t>
            </a:r>
            <a:r>
              <a:rPr lang="en-US" sz="2200" b="1" i="1" dirty="0">
                <a:solidFill>
                  <a:schemeClr val="accent1"/>
                </a:solidFill>
              </a:rPr>
              <a:t> from evil</a:t>
            </a:r>
            <a:r>
              <a:rPr lang="en-US" sz="2200" i="1" dirty="0">
                <a:solidFill>
                  <a:schemeClr val="accent1"/>
                </a:solidFill>
              </a:rPr>
              <a:t>. It will be health to your flesh, And strength to your bones. </a:t>
            </a:r>
            <a:r>
              <a:rPr lang="en-US" sz="2200" dirty="0"/>
              <a:t>(</a:t>
            </a:r>
            <a:r>
              <a:rPr lang="en-US" sz="2200" b="1" dirty="0">
                <a:solidFill>
                  <a:schemeClr val="accent1"/>
                </a:solidFill>
              </a:rPr>
              <a:t>3:5-8</a:t>
            </a:r>
            <a:r>
              <a:rPr lang="en-US" sz="2200" dirty="0"/>
              <a:t>)</a:t>
            </a:r>
          </a:p>
          <a:p>
            <a:pPr>
              <a:spcBef>
                <a:spcPts val="0"/>
              </a:spcBef>
            </a:pPr>
            <a:r>
              <a:rPr lang="en-US" altLang="en-US" sz="2200" i="1" dirty="0">
                <a:solidFill>
                  <a:schemeClr val="accent1"/>
                </a:solidFill>
              </a:rPr>
              <a:t>“Evil”</a:t>
            </a:r>
            <a:r>
              <a:rPr lang="en-US" altLang="en-US" sz="2200" dirty="0"/>
              <a:t> and the path of foolishness may appear appealing &amp; “not so bad”.</a:t>
            </a:r>
          </a:p>
          <a:p>
            <a:pPr>
              <a:spcBef>
                <a:spcPts val="0"/>
              </a:spcBef>
            </a:pPr>
            <a:r>
              <a:rPr lang="en-US" altLang="en-US" sz="2200" dirty="0"/>
              <a:t>Trusting God through faith and humbly listening to Him is the only way to overcome.</a:t>
            </a:r>
          </a:p>
          <a:p>
            <a:pPr>
              <a:spcBef>
                <a:spcPts val="0"/>
              </a:spcBef>
            </a:pPr>
            <a:r>
              <a:rPr lang="en-US" altLang="en-US" sz="2200" dirty="0"/>
              <a:t>Do not second guess His commands and wisdom, preferring your own.</a:t>
            </a:r>
          </a:p>
        </p:txBody>
      </p:sp>
    </p:spTree>
    <p:extLst>
      <p:ext uri="{BB962C8B-B14F-4D97-AF65-F5344CB8AC3E}">
        <p14:creationId xmlns:p14="http://schemas.microsoft.com/office/powerpoint/2010/main" val="573717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fade">
                                      <p:cBhvr>
                                        <p:cTn id="22" dur="500"/>
                                        <p:tgtEl>
                                          <p:spTgt spid="1024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9219">
                                            <p:txEl>
                                              <p:pRg st="4" end="4"/>
                                            </p:txEl>
                                          </p:spTgt>
                                        </p:tgtEl>
                                        <p:attrNameLst>
                                          <p:attrName>style.visibility</p:attrName>
                                        </p:attrNameLst>
                                      </p:cBhvr>
                                      <p:to>
                                        <p:strVal val="visible"/>
                                      </p:to>
                                    </p:set>
                                    <p:animEffect transition="in" filter="fade">
                                      <p:cBhvr>
                                        <p:cTn id="3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Outline</a:t>
            </a:r>
            <a:endParaRPr lang="en-US" altLang="en-US" i="1" dirty="0"/>
          </a:p>
        </p:txBody>
      </p:sp>
      <p:sp>
        <p:nvSpPr>
          <p:cNvPr id="6147" name="Rectangle 3"/>
          <p:cNvSpPr>
            <a:spLocks noGrp="1" noChangeArrowheads="1"/>
          </p:cNvSpPr>
          <p:nvPr>
            <p:ph idx="1"/>
          </p:nvPr>
        </p:nvSpPr>
        <p:spPr/>
        <p:txBody>
          <a:bodyPr>
            <a:normAutofit/>
          </a:bodyPr>
          <a:lstStyle/>
          <a:p>
            <a:pPr marL="514350" lvl="0" indent="-514350">
              <a:buFont typeface="+mj-lt"/>
              <a:buAutoNum type="romanUcPeriod"/>
            </a:pPr>
            <a:r>
              <a:rPr lang="en-US" sz="2200" dirty="0"/>
              <a:t>Choose Wisdom; Avoid Folly (</a:t>
            </a:r>
            <a:r>
              <a:rPr lang="en-US" sz="2200" b="1" dirty="0">
                <a:solidFill>
                  <a:schemeClr val="accent1"/>
                </a:solidFill>
              </a:rPr>
              <a:t>1:1 – 9:18</a:t>
            </a:r>
            <a:r>
              <a:rPr lang="en-US" sz="2200" dirty="0"/>
              <a:t>)</a:t>
            </a:r>
          </a:p>
          <a:p>
            <a:pPr marL="514350" lvl="0" indent="-514350">
              <a:buFont typeface="+mj-lt"/>
              <a:buAutoNum type="romanUcPeriod"/>
            </a:pPr>
            <a:r>
              <a:rPr lang="en-US" sz="2200" dirty="0"/>
              <a:t>Collection of Solomon’s Proverbs (</a:t>
            </a:r>
            <a:r>
              <a:rPr lang="en-US" sz="2200" b="1" dirty="0">
                <a:solidFill>
                  <a:schemeClr val="accent1"/>
                </a:solidFill>
              </a:rPr>
              <a:t>10:1 – 24:34</a:t>
            </a:r>
            <a:r>
              <a:rPr lang="en-US" sz="2200" dirty="0"/>
              <a:t>)</a:t>
            </a:r>
          </a:p>
          <a:p>
            <a:pPr marL="514350" lvl="0" indent="-514350">
              <a:buFont typeface="+mj-lt"/>
              <a:buAutoNum type="romanUcPeriod"/>
            </a:pPr>
            <a:r>
              <a:rPr lang="en-US" sz="2200" dirty="0"/>
              <a:t>Collection of Solomon’s Proverbs, Assembled by Hezekiah’s men (</a:t>
            </a:r>
            <a:r>
              <a:rPr lang="en-US" sz="2200" b="1" dirty="0">
                <a:solidFill>
                  <a:schemeClr val="accent1"/>
                </a:solidFill>
              </a:rPr>
              <a:t>25:1 – 29:27</a:t>
            </a:r>
            <a:r>
              <a:rPr lang="en-US" sz="2200" dirty="0"/>
              <a:t>)</a:t>
            </a:r>
          </a:p>
          <a:p>
            <a:pPr marL="514350" lvl="0" indent="-514350">
              <a:buFont typeface="+mj-lt"/>
              <a:buAutoNum type="romanUcPeriod"/>
            </a:pPr>
            <a:r>
              <a:rPr lang="en-US" sz="2200" dirty="0"/>
              <a:t>Words of </a:t>
            </a:r>
            <a:r>
              <a:rPr lang="en-US" sz="2200" dirty="0" err="1"/>
              <a:t>Agur</a:t>
            </a:r>
            <a:r>
              <a:rPr lang="en-US" sz="2200" dirty="0"/>
              <a:t> (</a:t>
            </a:r>
            <a:r>
              <a:rPr lang="en-US" sz="2200" b="1" dirty="0">
                <a:solidFill>
                  <a:schemeClr val="accent1"/>
                </a:solidFill>
              </a:rPr>
              <a:t>30:1-33</a:t>
            </a:r>
            <a:r>
              <a:rPr lang="en-US" sz="2200" dirty="0"/>
              <a:t>).</a:t>
            </a:r>
          </a:p>
          <a:p>
            <a:pPr marL="514350" lvl="0" indent="-514350">
              <a:buFont typeface="+mj-lt"/>
              <a:buAutoNum type="romanUcPeriod"/>
            </a:pPr>
            <a:r>
              <a:rPr lang="en-US" sz="2200" dirty="0"/>
              <a:t>Words of King Lemuel’s Mother (</a:t>
            </a:r>
            <a:r>
              <a:rPr lang="en-US" sz="2200" b="1" dirty="0">
                <a:solidFill>
                  <a:schemeClr val="accent1"/>
                </a:solidFill>
              </a:rPr>
              <a:t>31:1-31</a:t>
            </a:r>
            <a:r>
              <a:rPr lang="en-US" sz="2200" dirty="0"/>
              <a:t>)</a:t>
            </a:r>
          </a:p>
        </p:txBody>
      </p:sp>
    </p:spTree>
    <p:extLst>
      <p:ext uri="{BB962C8B-B14F-4D97-AF65-F5344CB8AC3E}">
        <p14:creationId xmlns:p14="http://schemas.microsoft.com/office/powerpoint/2010/main" val="1745749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fade">
                                      <p:cBhvr>
                                        <p:cTn id="11" dur="500"/>
                                        <p:tgtEl>
                                          <p:spTgt spid="614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fade">
                                      <p:cBhvr>
                                        <p:cTn id="15" dur="500"/>
                                        <p:tgtEl>
                                          <p:spTgt spid="614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fade">
                                      <p:cBhvr>
                                        <p:cTn id="19" dur="500"/>
                                        <p:tgtEl>
                                          <p:spTgt spid="6147">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fade">
                                      <p:cBhvr>
                                        <p:cTn id="23"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3:9-26</a:t>
            </a:r>
          </a:p>
        </p:txBody>
      </p:sp>
      <p:sp>
        <p:nvSpPr>
          <p:cNvPr id="5" name="Text Placeholder 4"/>
          <p:cNvSpPr>
            <a:spLocks noGrp="1"/>
          </p:cNvSpPr>
          <p:nvPr>
            <p:ph type="body" idx="1"/>
          </p:nvPr>
        </p:nvSpPr>
        <p:spPr/>
        <p:txBody>
          <a:bodyPr/>
          <a:lstStyle/>
          <a:p>
            <a:r>
              <a:rPr lang="en-US" b="1" i="1" dirty="0"/>
              <a:t>Wisdom’s Generosity toward the Lord</a:t>
            </a:r>
          </a:p>
        </p:txBody>
      </p:sp>
    </p:spTree>
    <p:extLst>
      <p:ext uri="{BB962C8B-B14F-4D97-AF65-F5344CB8AC3E}">
        <p14:creationId xmlns:p14="http://schemas.microsoft.com/office/powerpoint/2010/main" val="1202130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Honor God with Possessions?</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b="1" i="1" dirty="0">
                <a:solidFill>
                  <a:schemeClr val="accent1"/>
                </a:solidFill>
              </a:rPr>
              <a:t>Honor the LORD with your possessions</a:t>
            </a:r>
            <a:r>
              <a:rPr lang="en-US" sz="2200" i="1" dirty="0">
                <a:solidFill>
                  <a:schemeClr val="accent1"/>
                </a:solidFill>
              </a:rPr>
              <a:t>, And </a:t>
            </a:r>
            <a:r>
              <a:rPr lang="en-US" sz="2200" b="1" i="1" dirty="0">
                <a:solidFill>
                  <a:schemeClr val="accent1"/>
                </a:solidFill>
              </a:rPr>
              <a:t>with the </a:t>
            </a:r>
            <a:r>
              <a:rPr lang="en-US" sz="2200" b="1" i="1" u="sng" dirty="0" err="1">
                <a:solidFill>
                  <a:schemeClr val="accent1"/>
                </a:solidFill>
              </a:rPr>
              <a:t>firstfruits</a:t>
            </a:r>
            <a:r>
              <a:rPr lang="en-US" sz="2200" b="1" i="1" dirty="0">
                <a:solidFill>
                  <a:schemeClr val="accent1"/>
                </a:solidFill>
              </a:rPr>
              <a:t> of all your increase</a:t>
            </a:r>
            <a:r>
              <a:rPr lang="en-US" sz="2200" i="1" dirty="0">
                <a:solidFill>
                  <a:schemeClr val="accent1"/>
                </a:solidFill>
              </a:rPr>
              <a:t>; </a:t>
            </a:r>
            <a:r>
              <a:rPr lang="en-US" sz="2200" dirty="0"/>
              <a:t>(</a:t>
            </a:r>
            <a:r>
              <a:rPr lang="en-US" sz="2200" b="1" dirty="0">
                <a:solidFill>
                  <a:schemeClr val="accent1"/>
                </a:solidFill>
              </a:rPr>
              <a:t>3:9</a:t>
            </a:r>
            <a:r>
              <a:rPr lang="en-US" sz="2200" dirty="0"/>
              <a:t>)</a:t>
            </a:r>
          </a:p>
          <a:p>
            <a:pPr marL="344488" lvl="0" indent="-344488">
              <a:spcBef>
                <a:spcPts val="0"/>
              </a:spcBef>
              <a:buFont typeface="+mj-lt"/>
              <a:buAutoNum type="arabicPeriod" startAt="3"/>
            </a:pPr>
            <a:r>
              <a:rPr lang="en-US" sz="2200" dirty="0"/>
              <a:t>How would you </a:t>
            </a:r>
            <a:r>
              <a:rPr lang="en-US" sz="2200" i="1" dirty="0">
                <a:solidFill>
                  <a:schemeClr val="accent1"/>
                </a:solidFill>
              </a:rPr>
              <a:t>“honor the Lord with your possessions”</a:t>
            </a:r>
            <a:r>
              <a:rPr lang="en-US" sz="2200" dirty="0"/>
              <a:t>?</a:t>
            </a:r>
          </a:p>
          <a:p>
            <a:pPr>
              <a:spcBef>
                <a:spcPts val="0"/>
              </a:spcBef>
            </a:pPr>
            <a:r>
              <a:rPr lang="en-US" altLang="en-US" sz="2200" dirty="0"/>
              <a:t>Give directly to God </a:t>
            </a:r>
            <a:r>
              <a:rPr lang="en-US" altLang="en-US" sz="2200" b="1" i="1" dirty="0"/>
              <a:t>first</a:t>
            </a:r>
            <a:r>
              <a:rPr lang="en-US" altLang="en-US" sz="2200" dirty="0"/>
              <a:t> – significance of </a:t>
            </a:r>
            <a:r>
              <a:rPr lang="en-US" altLang="en-US" sz="2200" i="1" dirty="0"/>
              <a:t>“</a:t>
            </a:r>
            <a:r>
              <a:rPr lang="en-US" altLang="en-US" sz="2200" i="1" dirty="0" err="1"/>
              <a:t>firstfruits</a:t>
            </a:r>
            <a:r>
              <a:rPr lang="en-US" altLang="en-US" sz="2200" i="1" dirty="0"/>
              <a:t>”</a:t>
            </a:r>
            <a:r>
              <a:rPr lang="en-US" altLang="en-US" sz="2200" dirty="0"/>
              <a:t> – not afterthought.</a:t>
            </a:r>
          </a:p>
          <a:p>
            <a:pPr>
              <a:spcBef>
                <a:spcPts val="0"/>
              </a:spcBef>
            </a:pPr>
            <a:r>
              <a:rPr lang="en-US" altLang="en-US" sz="2200" dirty="0"/>
              <a:t>… Cheerfully, liberally (</a:t>
            </a:r>
            <a:r>
              <a:rPr lang="en-US" altLang="en-US" sz="2200" b="1" dirty="0">
                <a:solidFill>
                  <a:schemeClr val="accent1"/>
                </a:solidFill>
              </a:rPr>
              <a:t>2 Corinthians 9:6-7; 1 Corinthians 16:1-2</a:t>
            </a:r>
            <a:r>
              <a:rPr lang="en-US" altLang="en-US" sz="2200" dirty="0"/>
              <a:t>).</a:t>
            </a:r>
          </a:p>
          <a:p>
            <a:pPr>
              <a:spcBef>
                <a:spcPts val="0"/>
              </a:spcBef>
            </a:pPr>
            <a:r>
              <a:rPr lang="en-US" altLang="en-US" sz="2200" dirty="0"/>
              <a:t>Beyond church, giving to the poor as giving to God (</a:t>
            </a:r>
            <a:r>
              <a:rPr lang="en-US" altLang="en-US" sz="2200" b="1" dirty="0">
                <a:solidFill>
                  <a:schemeClr val="accent1"/>
                </a:solidFill>
              </a:rPr>
              <a:t>Proverbs 19:17</a:t>
            </a:r>
            <a:r>
              <a:rPr lang="en-US" altLang="en-US" sz="2200" dirty="0"/>
              <a:t>).</a:t>
            </a:r>
          </a:p>
          <a:p>
            <a:pPr>
              <a:spcBef>
                <a:spcPts val="0"/>
              </a:spcBef>
            </a:pPr>
            <a:r>
              <a:rPr lang="en-US" altLang="en-US" sz="2200" dirty="0"/>
              <a:t>Also include supporting evangelists (</a:t>
            </a:r>
            <a:r>
              <a:rPr lang="en-US" altLang="en-US" sz="2200" b="1" dirty="0">
                <a:solidFill>
                  <a:schemeClr val="accent1"/>
                </a:solidFill>
              </a:rPr>
              <a:t>Galatians 6:6; 3 John 5-8</a:t>
            </a:r>
            <a:r>
              <a:rPr lang="en-US" altLang="en-US" sz="2200" dirty="0"/>
              <a:t>).</a:t>
            </a:r>
          </a:p>
          <a:p>
            <a:pPr>
              <a:spcBef>
                <a:spcPts val="0"/>
              </a:spcBef>
            </a:pPr>
            <a:r>
              <a:rPr lang="en-US" altLang="en-US" sz="2200" dirty="0"/>
              <a:t>Must learn to </a:t>
            </a:r>
            <a:r>
              <a:rPr lang="en-US" altLang="en-US" sz="2200" b="1" i="1" dirty="0"/>
              <a:t>balance</a:t>
            </a:r>
            <a:r>
              <a:rPr lang="en-US" altLang="en-US" sz="2200" dirty="0"/>
              <a:t>, using good judgment &amp; discretion:</a:t>
            </a:r>
          </a:p>
          <a:p>
            <a:pPr lvl="1">
              <a:spcBef>
                <a:spcPts val="0"/>
              </a:spcBef>
            </a:pPr>
            <a:r>
              <a:rPr lang="en-US" altLang="en-US" sz="2000" dirty="0"/>
              <a:t>We are His creation and servants.  All we have belongs to Him (</a:t>
            </a:r>
            <a:r>
              <a:rPr lang="en-US" altLang="en-US" sz="2000" b="1" dirty="0">
                <a:solidFill>
                  <a:schemeClr val="accent1"/>
                </a:solidFill>
              </a:rPr>
              <a:t>1 Cor. 6:19-20</a:t>
            </a:r>
            <a:r>
              <a:rPr lang="en-US" altLang="en-US" sz="2000" dirty="0"/>
              <a:t>)!</a:t>
            </a:r>
          </a:p>
          <a:p>
            <a:pPr lvl="1">
              <a:spcBef>
                <a:spcPts val="0"/>
              </a:spcBef>
            </a:pPr>
            <a:r>
              <a:rPr lang="en-US" altLang="en-US" sz="2000" dirty="0"/>
              <a:t>However, we are permitted use for enjoyment (</a:t>
            </a:r>
            <a:r>
              <a:rPr lang="en-US" altLang="en-US" sz="2000" b="1" dirty="0">
                <a:solidFill>
                  <a:schemeClr val="accent1"/>
                </a:solidFill>
              </a:rPr>
              <a:t>Acts 5:4; </a:t>
            </a:r>
            <a:r>
              <a:rPr lang="en-US" altLang="en-US" sz="2000" b="1" dirty="0" err="1">
                <a:solidFill>
                  <a:schemeClr val="accent1"/>
                </a:solidFill>
              </a:rPr>
              <a:t>Ecc</a:t>
            </a:r>
            <a:r>
              <a:rPr lang="en-US" altLang="en-US" sz="2000" b="1" dirty="0">
                <a:solidFill>
                  <a:schemeClr val="accent1"/>
                </a:solidFill>
              </a:rPr>
              <a:t>. 2:24-26; 5:18-19</a:t>
            </a:r>
            <a:r>
              <a:rPr lang="en-US" altLang="en-US" sz="2000" dirty="0"/>
              <a:t>).</a:t>
            </a:r>
          </a:p>
          <a:p>
            <a:pPr lvl="1">
              <a:spcBef>
                <a:spcPts val="0"/>
              </a:spcBef>
            </a:pPr>
            <a:r>
              <a:rPr lang="en-US" altLang="en-US" sz="2000" dirty="0"/>
              <a:t>Can be helpful to take vacations &amp; enjoy God’s blessings – to avoid burnout.</a:t>
            </a:r>
          </a:p>
          <a:p>
            <a:pPr lvl="1">
              <a:spcBef>
                <a:spcPts val="0"/>
              </a:spcBef>
            </a:pPr>
            <a:r>
              <a:rPr lang="en-US" altLang="en-US" sz="2000" dirty="0"/>
              <a:t>Are we enjoying in abundance, gorging ourselves beyond benefit to His work?</a:t>
            </a:r>
          </a:p>
        </p:txBody>
      </p:sp>
    </p:spTree>
    <p:extLst>
      <p:ext uri="{BB962C8B-B14F-4D97-AF65-F5344CB8AC3E}">
        <p14:creationId xmlns:p14="http://schemas.microsoft.com/office/powerpoint/2010/main" val="1867595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9219">
                                            <p:txEl>
                                              <p:pRg st="7" end="7"/>
                                            </p:txEl>
                                          </p:spTgt>
                                        </p:tgtEl>
                                        <p:attrNameLst>
                                          <p:attrName>style.visibility</p:attrName>
                                        </p:attrNameLst>
                                      </p:cBhvr>
                                      <p:to>
                                        <p:strVal val="visible"/>
                                      </p:to>
                                    </p:set>
                                    <p:animEffect transition="in" filter="fade">
                                      <p:cBhvr>
                                        <p:cTn id="41" dur="500"/>
                                        <p:tgtEl>
                                          <p:spTgt spid="9219">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219">
                                            <p:txEl>
                                              <p:pRg st="8" end="8"/>
                                            </p:txEl>
                                          </p:spTgt>
                                        </p:tgtEl>
                                        <p:attrNameLst>
                                          <p:attrName>style.visibility</p:attrName>
                                        </p:attrNameLst>
                                      </p:cBhvr>
                                      <p:to>
                                        <p:strVal val="visible"/>
                                      </p:to>
                                    </p:set>
                                    <p:animEffect transition="in" filter="fade">
                                      <p:cBhvr>
                                        <p:cTn id="46" dur="500"/>
                                        <p:tgtEl>
                                          <p:spTgt spid="9219">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219">
                                            <p:txEl>
                                              <p:pRg st="9" end="9"/>
                                            </p:txEl>
                                          </p:spTgt>
                                        </p:tgtEl>
                                        <p:attrNameLst>
                                          <p:attrName>style.visibility</p:attrName>
                                        </p:attrNameLst>
                                      </p:cBhvr>
                                      <p:to>
                                        <p:strVal val="visible"/>
                                      </p:to>
                                    </p:set>
                                    <p:animEffect transition="in" filter="fade">
                                      <p:cBhvr>
                                        <p:cTn id="51" dur="500"/>
                                        <p:tgtEl>
                                          <p:spTgt spid="9219">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219">
                                            <p:txEl>
                                              <p:pRg st="10" end="10"/>
                                            </p:txEl>
                                          </p:spTgt>
                                        </p:tgtEl>
                                        <p:attrNameLst>
                                          <p:attrName>style.visibility</p:attrName>
                                        </p:attrNameLst>
                                      </p:cBhvr>
                                      <p:to>
                                        <p:strVal val="visible"/>
                                      </p:to>
                                    </p:set>
                                    <p:animEffect transition="in" filter="fade">
                                      <p:cBhvr>
                                        <p:cTn id="56" dur="500"/>
                                        <p:tgtEl>
                                          <p:spTgt spid="92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Health &amp; Wealth Gospel?</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b="1" i="1" u="sng" dirty="0">
                <a:solidFill>
                  <a:schemeClr val="accent1"/>
                </a:solidFill>
              </a:rPr>
              <a:t>So</a:t>
            </a:r>
            <a:r>
              <a:rPr lang="en-US" sz="2200" i="1" dirty="0">
                <a:solidFill>
                  <a:schemeClr val="accent1"/>
                </a:solidFill>
              </a:rPr>
              <a:t> your barns will be </a:t>
            </a:r>
            <a:r>
              <a:rPr lang="en-US" sz="2200" b="1" i="1" u="sng" dirty="0">
                <a:solidFill>
                  <a:schemeClr val="accent1"/>
                </a:solidFill>
              </a:rPr>
              <a:t>filled</a:t>
            </a:r>
            <a:r>
              <a:rPr lang="en-US" sz="2200" b="1" i="1" dirty="0">
                <a:solidFill>
                  <a:schemeClr val="accent1"/>
                </a:solidFill>
              </a:rPr>
              <a:t> with plenty</a:t>
            </a:r>
            <a:r>
              <a:rPr lang="en-US" sz="2200" i="1" dirty="0">
                <a:solidFill>
                  <a:schemeClr val="accent1"/>
                </a:solidFill>
              </a:rPr>
              <a:t>, And your vats will </a:t>
            </a:r>
            <a:r>
              <a:rPr lang="en-US" sz="2200" b="1" i="1" u="sng" dirty="0">
                <a:solidFill>
                  <a:schemeClr val="accent1"/>
                </a:solidFill>
              </a:rPr>
              <a:t>overflow</a:t>
            </a:r>
            <a:r>
              <a:rPr lang="en-US" sz="2200" b="1" i="1" dirty="0">
                <a:solidFill>
                  <a:schemeClr val="accent1"/>
                </a:solidFill>
              </a:rPr>
              <a:t> with new wine</a:t>
            </a:r>
            <a:r>
              <a:rPr lang="en-US" sz="2200" i="1" dirty="0">
                <a:solidFill>
                  <a:schemeClr val="accent1"/>
                </a:solidFill>
              </a:rPr>
              <a:t>. </a:t>
            </a:r>
            <a:r>
              <a:rPr lang="en-US" sz="2200" dirty="0"/>
              <a:t>(</a:t>
            </a:r>
            <a:r>
              <a:rPr lang="en-US" sz="2200" b="1" dirty="0">
                <a:solidFill>
                  <a:schemeClr val="accent1"/>
                </a:solidFill>
              </a:rPr>
              <a:t>3:10</a:t>
            </a:r>
            <a:r>
              <a:rPr lang="en-US" sz="2200" dirty="0"/>
              <a:t>)</a:t>
            </a:r>
          </a:p>
          <a:p>
            <a:pPr marL="344488" indent="-344488">
              <a:spcBef>
                <a:spcPts val="0"/>
              </a:spcBef>
              <a:buFont typeface="+mj-lt"/>
              <a:buAutoNum type="arabicPeriod" startAt="4"/>
            </a:pPr>
            <a:r>
              <a:rPr lang="en-US" sz="2200" dirty="0"/>
              <a:t>Is this promising that if we give to God first, He will make us rich?  Explain.</a:t>
            </a:r>
          </a:p>
          <a:p>
            <a:pPr>
              <a:spcBef>
                <a:spcPts val="0"/>
              </a:spcBef>
            </a:pPr>
            <a:r>
              <a:rPr lang="en-US" altLang="en-US" sz="2200" dirty="0"/>
              <a:t>God has promised to care of the generous, providing what they need to give:</a:t>
            </a:r>
          </a:p>
          <a:p>
            <a:pPr marL="0" indent="0">
              <a:spcBef>
                <a:spcPts val="0"/>
              </a:spcBef>
              <a:buNone/>
            </a:pPr>
            <a:r>
              <a:rPr lang="en-US" altLang="en-US" sz="2200" i="1" dirty="0">
                <a:solidFill>
                  <a:schemeClr val="accent1"/>
                </a:solidFill>
              </a:rPr>
              <a:t>And God is able to make </a:t>
            </a:r>
            <a:r>
              <a:rPr lang="en-US" altLang="en-US" sz="2200" b="1" i="1" dirty="0">
                <a:solidFill>
                  <a:schemeClr val="accent1"/>
                </a:solidFill>
              </a:rPr>
              <a:t>all grace abound toward you</a:t>
            </a:r>
            <a:r>
              <a:rPr lang="en-US" altLang="en-US" sz="2200" i="1" dirty="0">
                <a:solidFill>
                  <a:schemeClr val="accent1"/>
                </a:solidFill>
              </a:rPr>
              <a:t>, that you, always having </a:t>
            </a:r>
            <a:r>
              <a:rPr lang="en-US" altLang="en-US" sz="2200" b="1" i="1" dirty="0">
                <a:solidFill>
                  <a:schemeClr val="accent1"/>
                </a:solidFill>
              </a:rPr>
              <a:t>all </a:t>
            </a:r>
            <a:r>
              <a:rPr lang="en-US" altLang="en-US" sz="2200" b="1" i="1" u="sng" dirty="0">
                <a:solidFill>
                  <a:schemeClr val="accent1"/>
                </a:solidFill>
              </a:rPr>
              <a:t>sufficiency</a:t>
            </a:r>
            <a:r>
              <a:rPr lang="en-US" altLang="en-US" sz="2200" b="1" i="1" dirty="0">
                <a:solidFill>
                  <a:schemeClr val="accent1"/>
                </a:solidFill>
              </a:rPr>
              <a:t> in </a:t>
            </a:r>
            <a:r>
              <a:rPr lang="en-US" altLang="en-US" sz="2200" b="1" i="1" u="sng" dirty="0">
                <a:solidFill>
                  <a:schemeClr val="accent1"/>
                </a:solidFill>
              </a:rPr>
              <a:t>all things</a:t>
            </a:r>
            <a:r>
              <a:rPr lang="en-US" altLang="en-US" sz="2200" b="1" i="1" dirty="0">
                <a:solidFill>
                  <a:schemeClr val="accent1"/>
                </a:solidFill>
              </a:rPr>
              <a:t>, may have an abundance </a:t>
            </a:r>
            <a:r>
              <a:rPr lang="en-US" altLang="en-US" sz="2200" b="1" i="1" u="sng" dirty="0">
                <a:solidFill>
                  <a:schemeClr val="accent1"/>
                </a:solidFill>
              </a:rPr>
              <a:t>for every good work</a:t>
            </a:r>
            <a:r>
              <a:rPr lang="en-US" altLang="en-US" sz="2200" i="1" dirty="0">
                <a:solidFill>
                  <a:schemeClr val="accent1"/>
                </a:solidFill>
              </a:rPr>
              <a:t>.  As it is written: “He has dispersed abroad, He has given to the poor; His righteousness endures forever.” Now may He who supplies seed to the sower, and bread for food, </a:t>
            </a:r>
            <a:r>
              <a:rPr lang="en-US" altLang="en-US" sz="2200" b="1" i="1" dirty="0">
                <a:solidFill>
                  <a:schemeClr val="accent1"/>
                </a:solidFill>
              </a:rPr>
              <a:t>supply and multiply the seed you have sown </a:t>
            </a:r>
            <a:r>
              <a:rPr lang="en-US" altLang="en-US" sz="2200" i="1" dirty="0">
                <a:solidFill>
                  <a:schemeClr val="accent1"/>
                </a:solidFill>
              </a:rPr>
              <a:t>and increase the fruits of your righteousness, while </a:t>
            </a:r>
            <a:r>
              <a:rPr lang="en-US" altLang="en-US" sz="2200" b="1" i="1" dirty="0">
                <a:solidFill>
                  <a:schemeClr val="accent1"/>
                </a:solidFill>
              </a:rPr>
              <a:t>you are enriched in everything </a:t>
            </a:r>
            <a:r>
              <a:rPr lang="en-US" altLang="en-US" sz="2200" b="1" i="1" u="sng" dirty="0">
                <a:solidFill>
                  <a:schemeClr val="accent1"/>
                </a:solidFill>
              </a:rPr>
              <a:t>for all liberality</a:t>
            </a:r>
            <a:r>
              <a:rPr lang="en-US" altLang="en-US" sz="2200" i="1" dirty="0">
                <a:solidFill>
                  <a:schemeClr val="accent1"/>
                </a:solidFill>
              </a:rPr>
              <a:t>, which causes thanksgiving through us to God. </a:t>
            </a:r>
            <a:r>
              <a:rPr lang="en-US" altLang="en-US" sz="2200" dirty="0"/>
              <a:t>(</a:t>
            </a:r>
            <a:r>
              <a:rPr lang="en-US" altLang="en-US" sz="2200" b="1" dirty="0">
                <a:solidFill>
                  <a:schemeClr val="accent1"/>
                </a:solidFill>
              </a:rPr>
              <a:t>2 Cor. 9:8-11</a:t>
            </a:r>
            <a:r>
              <a:rPr lang="en-US" altLang="en-US" sz="2200" dirty="0"/>
              <a:t>)</a:t>
            </a:r>
          </a:p>
        </p:txBody>
      </p:sp>
    </p:spTree>
    <p:extLst>
      <p:ext uri="{BB962C8B-B14F-4D97-AF65-F5344CB8AC3E}">
        <p14:creationId xmlns:p14="http://schemas.microsoft.com/office/powerpoint/2010/main" val="66717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Health &amp; Wealth Gospel?</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b="1" i="1" u="sng" dirty="0">
                <a:solidFill>
                  <a:schemeClr val="accent1"/>
                </a:solidFill>
              </a:rPr>
              <a:t>So</a:t>
            </a:r>
            <a:r>
              <a:rPr lang="en-US" sz="2200" i="1" dirty="0">
                <a:solidFill>
                  <a:schemeClr val="accent1"/>
                </a:solidFill>
              </a:rPr>
              <a:t> your barns will be </a:t>
            </a:r>
            <a:r>
              <a:rPr lang="en-US" sz="2200" b="1" i="1" u="sng" dirty="0">
                <a:solidFill>
                  <a:schemeClr val="accent1"/>
                </a:solidFill>
              </a:rPr>
              <a:t>filled</a:t>
            </a:r>
            <a:r>
              <a:rPr lang="en-US" sz="2200" b="1" i="1" dirty="0">
                <a:solidFill>
                  <a:schemeClr val="accent1"/>
                </a:solidFill>
              </a:rPr>
              <a:t> with plenty</a:t>
            </a:r>
            <a:r>
              <a:rPr lang="en-US" sz="2200" i="1" dirty="0">
                <a:solidFill>
                  <a:schemeClr val="accent1"/>
                </a:solidFill>
              </a:rPr>
              <a:t>, And your vats will </a:t>
            </a:r>
            <a:r>
              <a:rPr lang="en-US" sz="2200" b="1" i="1" u="sng" dirty="0">
                <a:solidFill>
                  <a:schemeClr val="accent1"/>
                </a:solidFill>
              </a:rPr>
              <a:t>overflow</a:t>
            </a:r>
            <a:r>
              <a:rPr lang="en-US" sz="2200" b="1" i="1" dirty="0">
                <a:solidFill>
                  <a:schemeClr val="accent1"/>
                </a:solidFill>
              </a:rPr>
              <a:t> with new wine</a:t>
            </a:r>
            <a:r>
              <a:rPr lang="en-US" sz="2200" i="1" dirty="0">
                <a:solidFill>
                  <a:schemeClr val="accent1"/>
                </a:solidFill>
              </a:rPr>
              <a:t>. </a:t>
            </a:r>
            <a:r>
              <a:rPr lang="en-US" sz="2200" dirty="0"/>
              <a:t>(</a:t>
            </a:r>
            <a:r>
              <a:rPr lang="en-US" sz="2200" b="1" dirty="0">
                <a:solidFill>
                  <a:schemeClr val="accent1"/>
                </a:solidFill>
              </a:rPr>
              <a:t>3:10</a:t>
            </a:r>
            <a:r>
              <a:rPr lang="en-US" sz="2200" dirty="0"/>
              <a:t>)</a:t>
            </a:r>
          </a:p>
          <a:p>
            <a:pPr marL="344488" indent="-344488">
              <a:spcBef>
                <a:spcPts val="0"/>
              </a:spcBef>
              <a:buFont typeface="+mj-lt"/>
              <a:buAutoNum type="arabicPeriod" startAt="4"/>
            </a:pPr>
            <a:r>
              <a:rPr lang="en-US" sz="2200" dirty="0"/>
              <a:t>Is this promising that if we give to God first, He will make us rich?  Explain.</a:t>
            </a:r>
          </a:p>
          <a:p>
            <a:pPr>
              <a:spcBef>
                <a:spcPts val="0"/>
              </a:spcBef>
            </a:pPr>
            <a:r>
              <a:rPr lang="en-US" altLang="en-US" sz="2200" dirty="0"/>
              <a:t>God has promised to care of the generous, providing what they need to give.</a:t>
            </a:r>
          </a:p>
          <a:p>
            <a:pPr>
              <a:spcBef>
                <a:spcPts val="0"/>
              </a:spcBef>
            </a:pPr>
            <a:r>
              <a:rPr lang="en-US" altLang="en-US" sz="2200" dirty="0"/>
              <a:t>Generally, wisdom &amp; generosity indeed produces more wealth than foolishness &amp; stinginess.</a:t>
            </a:r>
          </a:p>
          <a:p>
            <a:pPr>
              <a:spcBef>
                <a:spcPts val="0"/>
              </a:spcBef>
            </a:pPr>
            <a:r>
              <a:rPr lang="en-US" altLang="en-US" sz="2200" dirty="0"/>
              <a:t>Providence favors the generous (</a:t>
            </a:r>
            <a:r>
              <a:rPr lang="en-US" altLang="en-US" sz="2200" b="1" dirty="0">
                <a:solidFill>
                  <a:schemeClr val="accent1"/>
                </a:solidFill>
              </a:rPr>
              <a:t>Ecclesiastes 11:1-6</a:t>
            </a:r>
            <a:r>
              <a:rPr lang="en-US" altLang="en-US" sz="2200" dirty="0"/>
              <a:t>)!</a:t>
            </a:r>
          </a:p>
          <a:p>
            <a:pPr>
              <a:spcBef>
                <a:spcPts val="0"/>
              </a:spcBef>
            </a:pPr>
            <a:r>
              <a:rPr lang="en-US" altLang="en-US" sz="2200" dirty="0"/>
              <a:t>However, exceptions occur. Only absolute certainty is spiritual reward for generosity (</a:t>
            </a:r>
            <a:r>
              <a:rPr lang="en-US" altLang="en-US" sz="2200" b="1" dirty="0">
                <a:solidFill>
                  <a:schemeClr val="accent1"/>
                </a:solidFill>
              </a:rPr>
              <a:t>Matthew 25:31-46</a:t>
            </a:r>
            <a:r>
              <a:rPr lang="en-US" altLang="en-US" sz="2200" dirty="0"/>
              <a:t>).</a:t>
            </a:r>
          </a:p>
          <a:p>
            <a:pPr>
              <a:spcBef>
                <a:spcPts val="0"/>
              </a:spcBef>
            </a:pPr>
            <a:r>
              <a:rPr lang="en-US" altLang="en-US" sz="2200" dirty="0"/>
              <a:t>Are you measuring physical wealth against what you need – or against what you want and what others have?</a:t>
            </a:r>
          </a:p>
        </p:txBody>
      </p:sp>
    </p:spTree>
    <p:extLst>
      <p:ext uri="{BB962C8B-B14F-4D97-AF65-F5344CB8AC3E}">
        <p14:creationId xmlns:p14="http://schemas.microsoft.com/office/powerpoint/2010/main" val="3219335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animEffect transition="in" filter="fade">
                                      <p:cBhvr>
                                        <p:cTn id="7" dur="500"/>
                                        <p:tgtEl>
                                          <p:spTgt spid="9219">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animEffect transition="in" filter="fade">
                                      <p:cBhvr>
                                        <p:cTn id="11" dur="500"/>
                                        <p:tgtEl>
                                          <p:spTgt spid="9219">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5" end="5"/>
                                            </p:txEl>
                                          </p:spTgt>
                                        </p:tgtEl>
                                        <p:attrNameLst>
                                          <p:attrName>style.visibility</p:attrName>
                                        </p:attrNameLst>
                                      </p:cBhvr>
                                      <p:to>
                                        <p:strVal val="visible"/>
                                      </p:to>
                                    </p:set>
                                    <p:animEffect transition="in" filter="fade">
                                      <p:cBhvr>
                                        <p:cTn id="16" dur="500"/>
                                        <p:tgtEl>
                                          <p:spTgt spid="9219">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6" end="6"/>
                                            </p:txEl>
                                          </p:spTgt>
                                        </p:tgtEl>
                                        <p:attrNameLst>
                                          <p:attrName>style.visibility</p:attrName>
                                        </p:attrNameLst>
                                      </p:cBhvr>
                                      <p:to>
                                        <p:strVal val="visible"/>
                                      </p:to>
                                    </p:set>
                                    <p:animEffect transition="in" filter="fade">
                                      <p:cBhvr>
                                        <p:cTn id="21"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Happy in Correction?</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i="1" dirty="0">
                <a:solidFill>
                  <a:schemeClr val="accent1"/>
                </a:solidFill>
              </a:rPr>
              <a:t>My son, </a:t>
            </a:r>
            <a:r>
              <a:rPr lang="en-US" sz="2200" b="1" i="1" dirty="0">
                <a:solidFill>
                  <a:schemeClr val="accent1"/>
                </a:solidFill>
              </a:rPr>
              <a:t>do </a:t>
            </a:r>
            <a:r>
              <a:rPr lang="en-US" sz="2200" b="1" i="1" u="sng" dirty="0">
                <a:solidFill>
                  <a:schemeClr val="accent1"/>
                </a:solidFill>
              </a:rPr>
              <a:t>not despise</a:t>
            </a:r>
            <a:r>
              <a:rPr lang="en-US" sz="2200" b="1" i="1" dirty="0">
                <a:solidFill>
                  <a:schemeClr val="accent1"/>
                </a:solidFill>
              </a:rPr>
              <a:t> the chastening of the LORD, </a:t>
            </a:r>
            <a:r>
              <a:rPr lang="en-US" sz="2200" b="1" i="1" u="sng" dirty="0">
                <a:solidFill>
                  <a:schemeClr val="accent1"/>
                </a:solidFill>
              </a:rPr>
              <a:t>Nor detest</a:t>
            </a:r>
            <a:r>
              <a:rPr lang="en-US" sz="2200" b="1" i="1" dirty="0">
                <a:solidFill>
                  <a:schemeClr val="accent1"/>
                </a:solidFill>
              </a:rPr>
              <a:t> His correction</a:t>
            </a:r>
            <a:r>
              <a:rPr lang="en-US" sz="2200" i="1" dirty="0">
                <a:solidFill>
                  <a:schemeClr val="accent1"/>
                </a:solidFill>
              </a:rPr>
              <a:t>; For whom the LORD loves He corrects, Just as a father the son in whom he delights.  Happy is the man who finds wisdom, And the man who gains understanding; </a:t>
            </a:r>
            <a:r>
              <a:rPr lang="en-US" sz="2200" dirty="0"/>
              <a:t>(</a:t>
            </a:r>
            <a:r>
              <a:rPr lang="en-US" sz="2200" b="1" dirty="0">
                <a:solidFill>
                  <a:schemeClr val="accent1"/>
                </a:solidFill>
              </a:rPr>
              <a:t>3:11-13</a:t>
            </a:r>
            <a:r>
              <a:rPr lang="en-US" sz="2200" dirty="0"/>
              <a:t>)</a:t>
            </a:r>
          </a:p>
          <a:p>
            <a:pPr marL="344488" lvl="0" indent="-344488">
              <a:spcBef>
                <a:spcPts val="0"/>
              </a:spcBef>
              <a:buFont typeface="+mj-lt"/>
              <a:buAutoNum type="arabicPeriod" startAt="5"/>
            </a:pPr>
            <a:r>
              <a:rPr lang="en-US" sz="2200" dirty="0"/>
              <a:t>How does the Lord chasten us?  How could we </a:t>
            </a:r>
            <a:r>
              <a:rPr lang="en-US" sz="2200" i="1" dirty="0">
                <a:solidFill>
                  <a:schemeClr val="accent1"/>
                </a:solidFill>
              </a:rPr>
              <a:t>“despise”</a:t>
            </a:r>
            <a:r>
              <a:rPr lang="en-US" sz="2200" dirty="0"/>
              <a:t> or </a:t>
            </a:r>
            <a:r>
              <a:rPr lang="en-US" sz="2200" i="1" dirty="0">
                <a:solidFill>
                  <a:schemeClr val="accent1"/>
                </a:solidFill>
              </a:rPr>
              <a:t>“detest”</a:t>
            </a:r>
            <a:r>
              <a:rPr lang="en-US" sz="2200" dirty="0"/>
              <a:t> it?  How can we be </a:t>
            </a:r>
            <a:r>
              <a:rPr lang="en-US" sz="2200" i="1" dirty="0">
                <a:solidFill>
                  <a:schemeClr val="accent1"/>
                </a:solidFill>
              </a:rPr>
              <a:t>“happy”</a:t>
            </a:r>
            <a:r>
              <a:rPr lang="en-US" sz="2200" dirty="0"/>
              <a:t> in it?</a:t>
            </a:r>
          </a:p>
        </p:txBody>
      </p:sp>
    </p:spTree>
    <p:extLst>
      <p:ext uri="{BB962C8B-B14F-4D97-AF65-F5344CB8AC3E}">
        <p14:creationId xmlns:p14="http://schemas.microsoft.com/office/powerpoint/2010/main" val="2186347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Happy in Correction</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i="1" dirty="0">
                <a:solidFill>
                  <a:schemeClr val="accent1"/>
                </a:solidFill>
              </a:rPr>
              <a:t>My son, </a:t>
            </a:r>
            <a:r>
              <a:rPr lang="en-US" sz="2200" b="1" i="1" dirty="0">
                <a:solidFill>
                  <a:schemeClr val="accent1"/>
                </a:solidFill>
              </a:rPr>
              <a:t>do </a:t>
            </a:r>
            <a:r>
              <a:rPr lang="en-US" sz="2200" b="1" i="1" u="sng" dirty="0">
                <a:solidFill>
                  <a:schemeClr val="accent1"/>
                </a:solidFill>
              </a:rPr>
              <a:t>not despise</a:t>
            </a:r>
            <a:r>
              <a:rPr lang="en-US" sz="2200" b="1" i="1" dirty="0">
                <a:solidFill>
                  <a:schemeClr val="accent1"/>
                </a:solidFill>
              </a:rPr>
              <a:t> the chastening of the LORD, </a:t>
            </a:r>
            <a:r>
              <a:rPr lang="en-US" sz="2200" b="1" i="1" u="sng" dirty="0">
                <a:solidFill>
                  <a:schemeClr val="accent1"/>
                </a:solidFill>
              </a:rPr>
              <a:t>Nor detest</a:t>
            </a:r>
            <a:r>
              <a:rPr lang="en-US" sz="2200" b="1" i="1" dirty="0">
                <a:solidFill>
                  <a:schemeClr val="accent1"/>
                </a:solidFill>
              </a:rPr>
              <a:t> His correction</a:t>
            </a:r>
            <a:r>
              <a:rPr lang="en-US" sz="2200" i="1" dirty="0">
                <a:solidFill>
                  <a:schemeClr val="accent1"/>
                </a:solidFill>
              </a:rPr>
              <a:t>; For </a:t>
            </a:r>
            <a:r>
              <a:rPr lang="en-US" sz="2200" b="1" i="1" dirty="0">
                <a:solidFill>
                  <a:schemeClr val="accent1"/>
                </a:solidFill>
              </a:rPr>
              <a:t>whom </a:t>
            </a:r>
            <a:r>
              <a:rPr lang="en-US" sz="2200" b="1" i="1" u="sng" dirty="0">
                <a:solidFill>
                  <a:schemeClr val="accent1"/>
                </a:solidFill>
              </a:rPr>
              <a:t>the LORD loves</a:t>
            </a:r>
            <a:r>
              <a:rPr lang="en-US" sz="2200" b="1" i="1" dirty="0">
                <a:solidFill>
                  <a:schemeClr val="accent1"/>
                </a:solidFill>
              </a:rPr>
              <a:t> He corrects</a:t>
            </a:r>
            <a:r>
              <a:rPr lang="en-US" sz="2200" i="1" dirty="0">
                <a:solidFill>
                  <a:schemeClr val="accent1"/>
                </a:solidFill>
              </a:rPr>
              <a:t>, Just as a father the son </a:t>
            </a:r>
            <a:r>
              <a:rPr lang="en-US" sz="2200" b="1" i="1" dirty="0">
                <a:solidFill>
                  <a:schemeClr val="accent1"/>
                </a:solidFill>
              </a:rPr>
              <a:t>in whom he </a:t>
            </a:r>
            <a:r>
              <a:rPr lang="en-US" sz="2200" b="1" i="1" u="sng" dirty="0">
                <a:solidFill>
                  <a:schemeClr val="accent1"/>
                </a:solidFill>
              </a:rPr>
              <a:t>delights</a:t>
            </a:r>
            <a:r>
              <a:rPr lang="en-US" sz="2200" i="1" dirty="0">
                <a:solidFill>
                  <a:schemeClr val="accent1"/>
                </a:solidFill>
              </a:rPr>
              <a:t>.  </a:t>
            </a:r>
            <a:r>
              <a:rPr lang="en-US" sz="2200" b="1" i="1" u="sng" dirty="0">
                <a:solidFill>
                  <a:schemeClr val="accent1"/>
                </a:solidFill>
              </a:rPr>
              <a:t>Happy</a:t>
            </a:r>
            <a:r>
              <a:rPr lang="en-US" sz="2200" i="1" dirty="0">
                <a:solidFill>
                  <a:schemeClr val="accent1"/>
                </a:solidFill>
              </a:rPr>
              <a:t> is the man who </a:t>
            </a:r>
            <a:r>
              <a:rPr lang="en-US" sz="2200" b="1" i="1" dirty="0">
                <a:solidFill>
                  <a:schemeClr val="accent1"/>
                </a:solidFill>
              </a:rPr>
              <a:t>finds wisdom</a:t>
            </a:r>
            <a:r>
              <a:rPr lang="en-US" sz="2200" i="1" dirty="0">
                <a:solidFill>
                  <a:schemeClr val="accent1"/>
                </a:solidFill>
              </a:rPr>
              <a:t>, And the man who </a:t>
            </a:r>
            <a:r>
              <a:rPr lang="en-US" sz="2200" b="1" i="1" dirty="0">
                <a:solidFill>
                  <a:schemeClr val="accent1"/>
                </a:solidFill>
              </a:rPr>
              <a:t>gains understanding</a:t>
            </a:r>
            <a:r>
              <a:rPr lang="en-US" sz="2200" i="1" dirty="0">
                <a:solidFill>
                  <a:schemeClr val="accent1"/>
                </a:solidFill>
              </a:rPr>
              <a:t>; </a:t>
            </a:r>
            <a:r>
              <a:rPr lang="en-US" sz="2200" dirty="0"/>
              <a:t>(</a:t>
            </a:r>
            <a:r>
              <a:rPr lang="en-US" sz="2200" b="1" dirty="0">
                <a:solidFill>
                  <a:schemeClr val="accent1"/>
                </a:solidFill>
              </a:rPr>
              <a:t>3:11-13</a:t>
            </a:r>
            <a:r>
              <a:rPr lang="en-US" sz="2200" dirty="0"/>
              <a:t>)</a:t>
            </a:r>
          </a:p>
          <a:p>
            <a:pPr marL="344488" lvl="0" indent="-344488">
              <a:spcBef>
                <a:spcPts val="0"/>
              </a:spcBef>
              <a:buFont typeface="+mj-lt"/>
              <a:buAutoNum type="arabicPeriod" startAt="5"/>
            </a:pPr>
            <a:r>
              <a:rPr lang="en-US" sz="2200" dirty="0"/>
              <a:t>How does the Lord chasten us?  How could we </a:t>
            </a:r>
            <a:r>
              <a:rPr lang="en-US" sz="2200" i="1" dirty="0">
                <a:solidFill>
                  <a:schemeClr val="accent1"/>
                </a:solidFill>
              </a:rPr>
              <a:t>“despise”</a:t>
            </a:r>
            <a:r>
              <a:rPr lang="en-US" sz="2200" dirty="0"/>
              <a:t> or </a:t>
            </a:r>
            <a:r>
              <a:rPr lang="en-US" sz="2200" i="1" dirty="0">
                <a:solidFill>
                  <a:schemeClr val="accent1"/>
                </a:solidFill>
              </a:rPr>
              <a:t>“detest”</a:t>
            </a:r>
            <a:r>
              <a:rPr lang="en-US" sz="2200" dirty="0"/>
              <a:t> it?  How can we be </a:t>
            </a:r>
            <a:r>
              <a:rPr lang="en-US" sz="2200" i="1" dirty="0">
                <a:solidFill>
                  <a:schemeClr val="accent1"/>
                </a:solidFill>
              </a:rPr>
              <a:t>“happy”</a:t>
            </a:r>
            <a:r>
              <a:rPr lang="en-US" sz="2200" dirty="0"/>
              <a:t> in it?</a:t>
            </a:r>
          </a:p>
          <a:p>
            <a:pPr>
              <a:spcBef>
                <a:spcPts val="0"/>
              </a:spcBef>
            </a:pPr>
            <a:r>
              <a:rPr lang="en-US" altLang="en-US" sz="2200" dirty="0"/>
              <a:t>God can both </a:t>
            </a:r>
            <a:r>
              <a:rPr lang="en-US" altLang="en-US" sz="2200" b="1" i="1" dirty="0"/>
              <a:t>providentially</a:t>
            </a:r>
            <a:r>
              <a:rPr lang="en-US" altLang="en-US" sz="2200" dirty="0"/>
              <a:t> chasten through difficulties &amp; trials in life – and through His Word, but even providential chastening drives us to His Word (</a:t>
            </a:r>
            <a:r>
              <a:rPr lang="en-US" altLang="en-US" sz="2200" b="1" dirty="0">
                <a:solidFill>
                  <a:schemeClr val="accent1"/>
                </a:solidFill>
              </a:rPr>
              <a:t>Psa. 119:67, 71, 50</a:t>
            </a:r>
            <a:r>
              <a:rPr lang="en-US" altLang="en-US" sz="2200" dirty="0"/>
              <a:t>).</a:t>
            </a:r>
          </a:p>
          <a:p>
            <a:pPr>
              <a:spcBef>
                <a:spcPts val="0"/>
              </a:spcBef>
            </a:pPr>
            <a:r>
              <a:rPr lang="en-US" altLang="en-US" sz="2200" dirty="0"/>
              <a:t>Difficulties do not always imply correction, but the wise always consider and examine themselves (</a:t>
            </a:r>
            <a:r>
              <a:rPr lang="en-US" altLang="en-US" sz="2200" b="1" dirty="0">
                <a:solidFill>
                  <a:schemeClr val="accent1"/>
                </a:solidFill>
              </a:rPr>
              <a:t>Ecclesiastes 8:16-9:2; 7:13-14</a:t>
            </a:r>
            <a:r>
              <a:rPr lang="en-US" altLang="en-US" sz="2200" dirty="0"/>
              <a:t>).</a:t>
            </a:r>
          </a:p>
          <a:p>
            <a:pPr>
              <a:spcBef>
                <a:spcPts val="0"/>
              </a:spcBef>
            </a:pPr>
            <a:r>
              <a:rPr lang="en-US" altLang="en-US" sz="2200" dirty="0"/>
              <a:t>Can rejoice in trials because implies worthiness and brings true growth.</a:t>
            </a:r>
          </a:p>
        </p:txBody>
      </p:sp>
    </p:spTree>
    <p:extLst>
      <p:ext uri="{BB962C8B-B14F-4D97-AF65-F5344CB8AC3E}">
        <p14:creationId xmlns:p14="http://schemas.microsoft.com/office/powerpoint/2010/main" val="2365577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fade">
                                      <p:cBhvr>
                                        <p:cTn id="7" dur="500"/>
                                        <p:tgtEl>
                                          <p:spTgt spid="92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3" end="3"/>
                                            </p:txEl>
                                          </p:spTgt>
                                        </p:tgtEl>
                                        <p:attrNameLst>
                                          <p:attrName>style.visibility</p:attrName>
                                        </p:attrNameLst>
                                      </p:cBhvr>
                                      <p:to>
                                        <p:strVal val="visible"/>
                                      </p:to>
                                    </p:set>
                                    <p:animEffect transition="in" filter="fade">
                                      <p:cBhvr>
                                        <p:cTn id="12" dur="500"/>
                                        <p:tgtEl>
                                          <p:spTgt spid="92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fade">
                                      <p:cBhvr>
                                        <p:cTn id="1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Happy in Correction!</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i="1" dirty="0">
                <a:solidFill>
                  <a:schemeClr val="accent1"/>
                </a:solidFill>
              </a:rPr>
              <a:t>“</a:t>
            </a:r>
            <a:r>
              <a:rPr lang="en-US" sz="2200" b="1" i="1" dirty="0">
                <a:solidFill>
                  <a:schemeClr val="accent1"/>
                </a:solidFill>
              </a:rPr>
              <a:t>Blessed are you when they revile and persecute you</a:t>
            </a:r>
            <a:r>
              <a:rPr lang="en-US" sz="2200" i="1" dirty="0">
                <a:solidFill>
                  <a:schemeClr val="accent1"/>
                </a:solidFill>
              </a:rPr>
              <a:t>, and say all kinds of evil against you falsely </a:t>
            </a:r>
            <a:r>
              <a:rPr lang="en-US" sz="2200" b="1" i="1" dirty="0">
                <a:solidFill>
                  <a:schemeClr val="accent1"/>
                </a:solidFill>
              </a:rPr>
              <a:t>for My sake</a:t>
            </a:r>
            <a:r>
              <a:rPr lang="en-US" sz="2200" i="1" dirty="0">
                <a:solidFill>
                  <a:schemeClr val="accent1"/>
                </a:solidFill>
              </a:rPr>
              <a:t>. </a:t>
            </a:r>
            <a:r>
              <a:rPr lang="en-US" sz="2200" b="1" i="1" u="sng" dirty="0">
                <a:solidFill>
                  <a:schemeClr val="accent1"/>
                </a:solidFill>
              </a:rPr>
              <a:t>Rejoice and be exceedingly glad</a:t>
            </a:r>
            <a:r>
              <a:rPr lang="en-US" sz="2200" i="1" dirty="0">
                <a:solidFill>
                  <a:schemeClr val="accent1"/>
                </a:solidFill>
              </a:rPr>
              <a:t>, </a:t>
            </a:r>
            <a:r>
              <a:rPr lang="en-US" sz="2200" b="1" i="1" dirty="0">
                <a:solidFill>
                  <a:schemeClr val="accent1"/>
                </a:solidFill>
              </a:rPr>
              <a:t>for great is your reward in heaven, for so they persecuted the prophets who were before you</a:t>
            </a:r>
            <a:r>
              <a:rPr lang="en-US" sz="2200" i="1" dirty="0">
                <a:solidFill>
                  <a:schemeClr val="accent1"/>
                </a:solidFill>
              </a:rPr>
              <a:t>.” </a:t>
            </a:r>
            <a:r>
              <a:rPr lang="en-US" sz="2200" dirty="0"/>
              <a:t>(</a:t>
            </a:r>
            <a:r>
              <a:rPr lang="en-US" sz="2200" b="1" dirty="0">
                <a:solidFill>
                  <a:schemeClr val="accent1"/>
                </a:solidFill>
              </a:rPr>
              <a:t>Matthew 5:11-12</a:t>
            </a:r>
            <a:r>
              <a:rPr lang="en-US" sz="2200" dirty="0"/>
              <a:t>)</a:t>
            </a:r>
          </a:p>
          <a:p>
            <a:pPr marL="0" lvl="0" indent="0">
              <a:spcBef>
                <a:spcPts val="0"/>
              </a:spcBef>
              <a:buNone/>
            </a:pPr>
            <a:r>
              <a:rPr lang="en-US" sz="2200" i="1" dirty="0">
                <a:solidFill>
                  <a:schemeClr val="accent1"/>
                </a:solidFill>
              </a:rPr>
              <a:t>So they departed from the presence of the council, </a:t>
            </a:r>
            <a:r>
              <a:rPr lang="en-US" sz="2200" b="1" i="1" u="sng" dirty="0">
                <a:solidFill>
                  <a:schemeClr val="accent1"/>
                </a:solidFill>
              </a:rPr>
              <a:t>rejoicing</a:t>
            </a:r>
            <a:r>
              <a:rPr lang="en-US" sz="2200" b="1" i="1" dirty="0">
                <a:solidFill>
                  <a:schemeClr val="accent1"/>
                </a:solidFill>
              </a:rPr>
              <a:t> that they were </a:t>
            </a:r>
            <a:r>
              <a:rPr lang="en-US" sz="2200" b="1" i="1" u="sng" dirty="0">
                <a:solidFill>
                  <a:schemeClr val="accent1"/>
                </a:solidFill>
              </a:rPr>
              <a:t>counted worthy</a:t>
            </a:r>
            <a:r>
              <a:rPr lang="en-US" sz="2200" b="1" i="1" dirty="0">
                <a:solidFill>
                  <a:schemeClr val="accent1"/>
                </a:solidFill>
              </a:rPr>
              <a:t> to suffer shame for His name</a:t>
            </a:r>
            <a:r>
              <a:rPr lang="en-US" sz="2200" i="1" dirty="0">
                <a:solidFill>
                  <a:schemeClr val="accent1"/>
                </a:solidFill>
              </a:rPr>
              <a:t>. </a:t>
            </a:r>
            <a:r>
              <a:rPr lang="en-US" sz="2200" dirty="0"/>
              <a:t>(</a:t>
            </a:r>
            <a:r>
              <a:rPr lang="en-US" sz="2200" b="1" dirty="0">
                <a:solidFill>
                  <a:schemeClr val="accent1"/>
                </a:solidFill>
              </a:rPr>
              <a:t>Acts 5:41</a:t>
            </a:r>
            <a:r>
              <a:rPr lang="en-US" sz="2200" dirty="0"/>
              <a:t>)</a:t>
            </a:r>
          </a:p>
          <a:p>
            <a:pPr marL="0" lvl="0" indent="0">
              <a:spcBef>
                <a:spcPts val="0"/>
              </a:spcBef>
              <a:buNone/>
            </a:pPr>
            <a:r>
              <a:rPr lang="en-US" sz="2200" i="1" dirty="0">
                <a:solidFill>
                  <a:schemeClr val="accent1"/>
                </a:solidFill>
              </a:rPr>
              <a:t>My brethren, </a:t>
            </a:r>
            <a:r>
              <a:rPr lang="en-US" sz="2200" b="1" i="1" u="sng" dirty="0">
                <a:solidFill>
                  <a:schemeClr val="accent1"/>
                </a:solidFill>
              </a:rPr>
              <a:t>count it all joy</a:t>
            </a:r>
            <a:r>
              <a:rPr lang="en-US" sz="2200" b="1" i="1" dirty="0">
                <a:solidFill>
                  <a:schemeClr val="accent1"/>
                </a:solidFill>
              </a:rPr>
              <a:t> when you fall into various trials, </a:t>
            </a:r>
            <a:r>
              <a:rPr lang="en-US" sz="2200" b="1" i="1" u="sng" dirty="0">
                <a:solidFill>
                  <a:schemeClr val="accent1"/>
                </a:solidFill>
              </a:rPr>
              <a:t>knowing</a:t>
            </a:r>
            <a:r>
              <a:rPr lang="en-US" sz="2200" b="1" i="1" dirty="0">
                <a:solidFill>
                  <a:schemeClr val="accent1"/>
                </a:solidFill>
              </a:rPr>
              <a:t> that the testing of your faith </a:t>
            </a:r>
            <a:r>
              <a:rPr lang="en-US" sz="2200" b="1" i="1" u="sng" dirty="0">
                <a:solidFill>
                  <a:schemeClr val="accent1"/>
                </a:solidFill>
              </a:rPr>
              <a:t>produces patience</a:t>
            </a:r>
            <a:r>
              <a:rPr lang="en-US" sz="2200" i="1" dirty="0">
                <a:solidFill>
                  <a:schemeClr val="accent1"/>
                </a:solidFill>
              </a:rPr>
              <a:t>. But </a:t>
            </a:r>
            <a:r>
              <a:rPr lang="en-US" sz="2200" b="1" i="1" u="sng" dirty="0">
                <a:solidFill>
                  <a:schemeClr val="accent1"/>
                </a:solidFill>
              </a:rPr>
              <a:t>let</a:t>
            </a:r>
            <a:r>
              <a:rPr lang="en-US" sz="2200" b="1" i="1" dirty="0">
                <a:solidFill>
                  <a:schemeClr val="accent1"/>
                </a:solidFill>
              </a:rPr>
              <a:t> patience have its </a:t>
            </a:r>
            <a:r>
              <a:rPr lang="en-US" sz="2200" b="1" i="1" u="sng" dirty="0">
                <a:solidFill>
                  <a:schemeClr val="accent1"/>
                </a:solidFill>
              </a:rPr>
              <a:t>perfect work</a:t>
            </a:r>
            <a:r>
              <a:rPr lang="en-US" sz="2200" b="1" i="1" dirty="0">
                <a:solidFill>
                  <a:schemeClr val="accent1"/>
                </a:solidFill>
              </a:rPr>
              <a:t>, that you may </a:t>
            </a:r>
            <a:r>
              <a:rPr lang="en-US" sz="2200" b="1" i="1" u="sng" dirty="0">
                <a:solidFill>
                  <a:schemeClr val="accent1"/>
                </a:solidFill>
              </a:rPr>
              <a:t>be perfect and complete, lacking nothing</a:t>
            </a:r>
            <a:r>
              <a:rPr lang="en-US" sz="2200" i="1" dirty="0">
                <a:solidFill>
                  <a:schemeClr val="accent1"/>
                </a:solidFill>
              </a:rPr>
              <a:t>. </a:t>
            </a:r>
            <a:r>
              <a:rPr lang="en-US" sz="2200" dirty="0"/>
              <a:t>(</a:t>
            </a:r>
            <a:r>
              <a:rPr lang="en-US" sz="2200" b="1" dirty="0">
                <a:solidFill>
                  <a:schemeClr val="accent1"/>
                </a:solidFill>
              </a:rPr>
              <a:t>James 1:2-4</a:t>
            </a:r>
            <a:r>
              <a:rPr lang="en-US" sz="2200" dirty="0"/>
              <a:t>)</a:t>
            </a:r>
          </a:p>
          <a:p>
            <a:pPr marL="0" lvl="0" indent="0">
              <a:spcBef>
                <a:spcPts val="0"/>
              </a:spcBef>
              <a:buNone/>
            </a:pPr>
            <a:endParaRPr lang="en-US" altLang="en-US" sz="2200" dirty="0"/>
          </a:p>
        </p:txBody>
      </p:sp>
    </p:spTree>
    <p:extLst>
      <p:ext uri="{BB962C8B-B14F-4D97-AF65-F5344CB8AC3E}">
        <p14:creationId xmlns:p14="http://schemas.microsoft.com/office/powerpoint/2010/main" val="2762256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Happy in Correction!</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lnSpc>
                <a:spcPct val="98000"/>
              </a:lnSpc>
              <a:spcBef>
                <a:spcPts val="0"/>
              </a:spcBef>
              <a:buNone/>
            </a:pPr>
            <a:r>
              <a:rPr lang="en-US" sz="1800" i="1" dirty="0">
                <a:solidFill>
                  <a:schemeClr val="accent1"/>
                </a:solidFill>
              </a:rPr>
              <a:t>For consider Him who endured such hostility from sinners against Himself, </a:t>
            </a:r>
            <a:r>
              <a:rPr lang="en-US" sz="1800" b="1" i="1" dirty="0">
                <a:solidFill>
                  <a:schemeClr val="accent1"/>
                </a:solidFill>
              </a:rPr>
              <a:t>lest you become weary and discouraged in your souls</a:t>
            </a:r>
            <a:r>
              <a:rPr lang="en-US" sz="1800" i="1" dirty="0">
                <a:solidFill>
                  <a:schemeClr val="accent1"/>
                </a:solidFill>
              </a:rPr>
              <a:t>. You have not yet resisted to bloodshed, striving against sin.  And you have </a:t>
            </a:r>
            <a:r>
              <a:rPr lang="en-US" sz="1800" b="1" i="1" dirty="0">
                <a:solidFill>
                  <a:schemeClr val="accent1"/>
                </a:solidFill>
              </a:rPr>
              <a:t>forgotten the exhortation which speaks to you </a:t>
            </a:r>
            <a:r>
              <a:rPr lang="en-US" sz="1800" b="1" i="1" u="sng" dirty="0">
                <a:solidFill>
                  <a:schemeClr val="accent1"/>
                </a:solidFill>
              </a:rPr>
              <a:t>as to sons</a:t>
            </a:r>
            <a:r>
              <a:rPr lang="en-US" sz="1800" i="1" dirty="0">
                <a:solidFill>
                  <a:schemeClr val="accent1"/>
                </a:solidFill>
              </a:rPr>
              <a:t>: “My son, do not despise the chastening of the LORD, Nor be discouraged when you are rebuked by Him; For whom the LORD loves He chastens, And scourges every son whom He receives.”  If you endure chastening, </a:t>
            </a:r>
            <a:r>
              <a:rPr lang="en-US" sz="1800" b="1" i="1" dirty="0">
                <a:solidFill>
                  <a:schemeClr val="accent1"/>
                </a:solidFill>
              </a:rPr>
              <a:t>God deals with you </a:t>
            </a:r>
            <a:r>
              <a:rPr lang="en-US" sz="1800" b="1" i="1" u="sng" dirty="0">
                <a:solidFill>
                  <a:schemeClr val="accent1"/>
                </a:solidFill>
              </a:rPr>
              <a:t>as with sons</a:t>
            </a:r>
            <a:r>
              <a:rPr lang="en-US" sz="1800" i="1" dirty="0">
                <a:solidFill>
                  <a:schemeClr val="accent1"/>
                </a:solidFill>
              </a:rPr>
              <a:t>; for what son is there whom a father does not chasten?  But </a:t>
            </a:r>
            <a:r>
              <a:rPr lang="en-US" sz="1800" b="1" i="1" dirty="0">
                <a:solidFill>
                  <a:schemeClr val="accent1"/>
                </a:solidFill>
              </a:rPr>
              <a:t>if you are without chastening</a:t>
            </a:r>
            <a:r>
              <a:rPr lang="en-US" sz="1800" i="1" dirty="0">
                <a:solidFill>
                  <a:schemeClr val="accent1"/>
                </a:solidFill>
              </a:rPr>
              <a:t>, of which all have become partakers, </a:t>
            </a:r>
            <a:r>
              <a:rPr lang="en-US" sz="1800" b="1" i="1" dirty="0">
                <a:solidFill>
                  <a:schemeClr val="accent1"/>
                </a:solidFill>
              </a:rPr>
              <a:t>then you are illegitimate and </a:t>
            </a:r>
            <a:r>
              <a:rPr lang="en-US" sz="1800" b="1" i="1" u="sng" dirty="0">
                <a:solidFill>
                  <a:schemeClr val="accent1"/>
                </a:solidFill>
              </a:rPr>
              <a:t>not sons</a:t>
            </a:r>
            <a:r>
              <a:rPr lang="en-US" sz="1800" i="1" dirty="0">
                <a:solidFill>
                  <a:schemeClr val="accent1"/>
                </a:solidFill>
              </a:rPr>
              <a:t>.  Furthermore, we have had human fathers who corrected us, and we paid them respect. Shall we not much more readily </a:t>
            </a:r>
            <a:r>
              <a:rPr lang="en-US" sz="1800" b="1" i="1" dirty="0">
                <a:solidFill>
                  <a:schemeClr val="accent1"/>
                </a:solidFill>
              </a:rPr>
              <a:t>be in subjection to the Father of spirits and live</a:t>
            </a:r>
            <a:r>
              <a:rPr lang="en-US" sz="1800" i="1" dirty="0">
                <a:solidFill>
                  <a:schemeClr val="accent1"/>
                </a:solidFill>
              </a:rPr>
              <a:t>?  For they indeed for a few days chastened us as seemed best to them, but </a:t>
            </a:r>
            <a:r>
              <a:rPr lang="en-US" sz="1800" b="1" i="1" dirty="0">
                <a:solidFill>
                  <a:schemeClr val="accent1"/>
                </a:solidFill>
              </a:rPr>
              <a:t>He </a:t>
            </a:r>
            <a:r>
              <a:rPr lang="en-US" sz="1800" b="1" i="1" u="sng" dirty="0">
                <a:solidFill>
                  <a:schemeClr val="accent1"/>
                </a:solidFill>
              </a:rPr>
              <a:t>for our profit</a:t>
            </a:r>
            <a:r>
              <a:rPr lang="en-US" sz="1800" b="1" i="1" dirty="0">
                <a:solidFill>
                  <a:schemeClr val="accent1"/>
                </a:solidFill>
              </a:rPr>
              <a:t>, that we may be partakers of His holiness</a:t>
            </a:r>
            <a:r>
              <a:rPr lang="en-US" sz="1800" i="1" dirty="0">
                <a:solidFill>
                  <a:schemeClr val="accent1"/>
                </a:solidFill>
              </a:rPr>
              <a:t>.  Now </a:t>
            </a:r>
            <a:r>
              <a:rPr lang="en-US" sz="1800" b="1" i="1" dirty="0">
                <a:solidFill>
                  <a:schemeClr val="accent1"/>
                </a:solidFill>
              </a:rPr>
              <a:t>no chastening seems to be joyful </a:t>
            </a:r>
            <a:r>
              <a:rPr lang="en-US" sz="1800" b="1" i="1" u="sng" dirty="0">
                <a:solidFill>
                  <a:schemeClr val="accent1"/>
                </a:solidFill>
              </a:rPr>
              <a:t>for the present, but painful</a:t>
            </a:r>
            <a:r>
              <a:rPr lang="en-US" sz="1800" i="1" dirty="0">
                <a:solidFill>
                  <a:schemeClr val="accent1"/>
                </a:solidFill>
              </a:rPr>
              <a:t>; nevertheless, </a:t>
            </a:r>
            <a:r>
              <a:rPr lang="en-US" sz="1800" b="1" i="1" u="sng" dirty="0">
                <a:solidFill>
                  <a:schemeClr val="accent1"/>
                </a:solidFill>
              </a:rPr>
              <a:t>afterward it yields</a:t>
            </a:r>
            <a:r>
              <a:rPr lang="en-US" sz="1800" b="1" i="1" dirty="0">
                <a:solidFill>
                  <a:schemeClr val="accent1"/>
                </a:solidFill>
              </a:rPr>
              <a:t> the peaceable fruit of righteousness to those who have been trained by it</a:t>
            </a:r>
            <a:r>
              <a:rPr lang="en-US" sz="1800" i="1" dirty="0">
                <a:solidFill>
                  <a:schemeClr val="accent1"/>
                </a:solidFill>
              </a:rPr>
              <a:t>.  </a:t>
            </a:r>
            <a:r>
              <a:rPr lang="en-US" sz="1800" b="1" i="1" dirty="0">
                <a:solidFill>
                  <a:schemeClr val="accent1"/>
                </a:solidFill>
              </a:rPr>
              <a:t>Therefore strengthen </a:t>
            </a:r>
            <a:r>
              <a:rPr lang="en-US" sz="1800" i="1" dirty="0">
                <a:solidFill>
                  <a:schemeClr val="accent1"/>
                </a:solidFill>
              </a:rPr>
              <a:t>the hands which hang down, and the feeble knees, and </a:t>
            </a:r>
            <a:r>
              <a:rPr lang="en-US" sz="1800" b="1" i="1" dirty="0">
                <a:solidFill>
                  <a:schemeClr val="accent1"/>
                </a:solidFill>
              </a:rPr>
              <a:t>make straight paths </a:t>
            </a:r>
            <a:r>
              <a:rPr lang="en-US" sz="1800" i="1" dirty="0">
                <a:solidFill>
                  <a:schemeClr val="accent1"/>
                </a:solidFill>
              </a:rPr>
              <a:t>for your feet, so that what is lame may not be dislocated, but </a:t>
            </a:r>
            <a:r>
              <a:rPr lang="en-US" sz="1800" b="1" i="1" u="sng" dirty="0">
                <a:solidFill>
                  <a:schemeClr val="accent1"/>
                </a:solidFill>
              </a:rPr>
              <a:t>rather</a:t>
            </a:r>
            <a:r>
              <a:rPr lang="en-US" sz="1800" b="1" i="1" dirty="0">
                <a:solidFill>
                  <a:schemeClr val="accent1"/>
                </a:solidFill>
              </a:rPr>
              <a:t> be </a:t>
            </a:r>
            <a:r>
              <a:rPr lang="en-US" sz="1800" b="1" i="1" u="sng" dirty="0">
                <a:solidFill>
                  <a:schemeClr val="accent1"/>
                </a:solidFill>
              </a:rPr>
              <a:t>healed</a:t>
            </a:r>
            <a:r>
              <a:rPr lang="en-US" sz="1800" i="1" dirty="0">
                <a:solidFill>
                  <a:schemeClr val="accent1"/>
                </a:solidFill>
              </a:rPr>
              <a:t>. </a:t>
            </a:r>
            <a:r>
              <a:rPr lang="en-US" sz="1800" dirty="0"/>
              <a:t>(</a:t>
            </a:r>
            <a:r>
              <a:rPr lang="en-US" sz="1800" b="1" dirty="0">
                <a:solidFill>
                  <a:schemeClr val="accent1"/>
                </a:solidFill>
              </a:rPr>
              <a:t>Hebrews 12:3-13</a:t>
            </a:r>
            <a:r>
              <a:rPr lang="en-US" sz="1800" dirty="0"/>
              <a:t>)</a:t>
            </a:r>
            <a:endParaRPr lang="en-US" altLang="en-US" sz="1800" dirty="0"/>
          </a:p>
        </p:txBody>
      </p:sp>
    </p:spTree>
    <p:extLst>
      <p:ext uri="{BB962C8B-B14F-4D97-AF65-F5344CB8AC3E}">
        <p14:creationId xmlns:p14="http://schemas.microsoft.com/office/powerpoint/2010/main" val="3205773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Creation through Wisdom</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b="1" i="1" dirty="0">
                <a:solidFill>
                  <a:schemeClr val="accent1"/>
                </a:solidFill>
              </a:rPr>
              <a:t>The LORD by wisdom </a:t>
            </a:r>
            <a:r>
              <a:rPr lang="en-US" sz="2200" i="1" dirty="0">
                <a:solidFill>
                  <a:schemeClr val="accent1"/>
                </a:solidFill>
              </a:rPr>
              <a:t>founded the earth; </a:t>
            </a:r>
            <a:r>
              <a:rPr lang="en-US" sz="2200" b="1" i="1" dirty="0">
                <a:solidFill>
                  <a:schemeClr val="accent1"/>
                </a:solidFill>
              </a:rPr>
              <a:t>By understanding </a:t>
            </a:r>
            <a:r>
              <a:rPr lang="en-US" sz="2200" i="1" dirty="0">
                <a:solidFill>
                  <a:schemeClr val="accent1"/>
                </a:solidFill>
              </a:rPr>
              <a:t>He established the heavens; </a:t>
            </a:r>
            <a:r>
              <a:rPr lang="en-US" sz="2200" b="1" i="1" dirty="0">
                <a:solidFill>
                  <a:schemeClr val="accent1"/>
                </a:solidFill>
              </a:rPr>
              <a:t>By His knowledge </a:t>
            </a:r>
            <a:r>
              <a:rPr lang="en-US" sz="2200" i="1" dirty="0">
                <a:solidFill>
                  <a:schemeClr val="accent1"/>
                </a:solidFill>
              </a:rPr>
              <a:t>the depths were broken up, And clouds drop down the dew. </a:t>
            </a:r>
            <a:r>
              <a:rPr lang="en-US" sz="2200" dirty="0"/>
              <a:t>(</a:t>
            </a:r>
            <a:r>
              <a:rPr lang="en-US" sz="2200" b="1" dirty="0">
                <a:solidFill>
                  <a:schemeClr val="accent1"/>
                </a:solidFill>
              </a:rPr>
              <a:t>3:19-20</a:t>
            </a:r>
            <a:r>
              <a:rPr lang="en-US" sz="2200" dirty="0"/>
              <a:t>)</a:t>
            </a:r>
          </a:p>
          <a:p>
            <a:pPr marL="344488" lvl="0" indent="-344488">
              <a:spcBef>
                <a:spcPts val="0"/>
              </a:spcBef>
              <a:buFont typeface="+mj-lt"/>
              <a:buAutoNum type="arabicPeriod" startAt="6"/>
            </a:pPr>
            <a:r>
              <a:rPr lang="en-US" sz="2200" dirty="0"/>
              <a:t>Why would Solomon note here that God used wisdom to create the world and sustain it?</a:t>
            </a:r>
          </a:p>
          <a:p>
            <a:pPr>
              <a:spcBef>
                <a:spcPts val="0"/>
              </a:spcBef>
            </a:pPr>
            <a:r>
              <a:rPr lang="en-US" altLang="en-US" sz="2200" dirty="0"/>
              <a:t>Emphasizes the great </a:t>
            </a:r>
            <a:r>
              <a:rPr lang="en-US" altLang="en-US" sz="2200" b="1" i="1" dirty="0"/>
              <a:t>power</a:t>
            </a:r>
            <a:r>
              <a:rPr lang="en-US" altLang="en-US" sz="2200" dirty="0"/>
              <a:t> &amp; </a:t>
            </a:r>
            <a:r>
              <a:rPr lang="en-US" altLang="en-US" sz="2200" b="1" i="1" dirty="0"/>
              <a:t>value</a:t>
            </a:r>
            <a:r>
              <a:rPr lang="en-US" altLang="en-US" sz="2200" dirty="0"/>
              <a:t> of wisdom, because the greatest work ever was accomplished and continues to be accomplished through wisdom.</a:t>
            </a:r>
          </a:p>
        </p:txBody>
      </p:sp>
    </p:spTree>
    <p:extLst>
      <p:ext uri="{BB962C8B-B14F-4D97-AF65-F5344CB8AC3E}">
        <p14:creationId xmlns:p14="http://schemas.microsoft.com/office/powerpoint/2010/main" val="1760517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Fruits &amp; Value of Wisdom</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7"/>
            </a:pPr>
            <a:r>
              <a:rPr lang="en-US" sz="2200" dirty="0"/>
              <a:t>Summarize the benefits of obtaining and following wisdom that are elaborated here.</a:t>
            </a:r>
            <a:endParaRPr lang="en-US" altLang="en-US" sz="2200" dirty="0"/>
          </a:p>
        </p:txBody>
      </p:sp>
    </p:spTree>
    <p:extLst>
      <p:ext uri="{BB962C8B-B14F-4D97-AF65-F5344CB8AC3E}">
        <p14:creationId xmlns:p14="http://schemas.microsoft.com/office/powerpoint/2010/main" val="1905152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Plan of Study</a:t>
            </a:r>
            <a:endParaRPr lang="en-US" altLang="en-US" i="1" dirty="0"/>
          </a:p>
        </p:txBody>
      </p:sp>
      <p:sp>
        <p:nvSpPr>
          <p:cNvPr id="6147" name="Rectangle 3"/>
          <p:cNvSpPr>
            <a:spLocks noGrp="1" noChangeArrowheads="1"/>
          </p:cNvSpPr>
          <p:nvPr>
            <p:ph idx="1"/>
          </p:nvPr>
        </p:nvSpPr>
        <p:spPr/>
        <p:txBody>
          <a:bodyPr>
            <a:noAutofit/>
          </a:bodyPr>
          <a:lstStyle/>
          <a:p>
            <a:pPr>
              <a:spcBef>
                <a:spcPts val="300"/>
              </a:spcBef>
            </a:pPr>
            <a:r>
              <a:rPr lang="en-US" sz="2200" dirty="0"/>
              <a:t>First – Chapters 1-9:  Textual, sequential, emphasizing main points</a:t>
            </a:r>
          </a:p>
          <a:p>
            <a:pPr>
              <a:spcBef>
                <a:spcPts val="300"/>
              </a:spcBef>
            </a:pPr>
            <a:r>
              <a:rPr lang="en-US" sz="2200" dirty="0"/>
              <a:t>Second – Chapters 10-31:</a:t>
            </a:r>
          </a:p>
          <a:p>
            <a:pPr lvl="1">
              <a:spcBef>
                <a:spcPts val="300"/>
              </a:spcBef>
            </a:pPr>
            <a:r>
              <a:rPr lang="en-US" dirty="0"/>
              <a:t>Topical – grouped (not perfectly) according to primary point</a:t>
            </a:r>
          </a:p>
          <a:p>
            <a:pPr lvl="1">
              <a:spcBef>
                <a:spcPts val="300"/>
              </a:spcBef>
            </a:pPr>
            <a:r>
              <a:rPr lang="en-US" dirty="0"/>
              <a:t>No duplicated passages among groups.</a:t>
            </a:r>
          </a:p>
          <a:p>
            <a:pPr lvl="1">
              <a:spcBef>
                <a:spcPts val="300"/>
              </a:spcBef>
            </a:pPr>
            <a:r>
              <a:rPr lang="en-US" dirty="0"/>
              <a:t>Other categorizations may be equally valid or even better.</a:t>
            </a:r>
          </a:p>
          <a:p>
            <a:pPr lvl="1">
              <a:spcBef>
                <a:spcPts val="300"/>
              </a:spcBef>
            </a:pPr>
            <a:r>
              <a:rPr lang="en-US" dirty="0"/>
              <a:t>Best study would likely be sequential, read in natural order.</a:t>
            </a:r>
          </a:p>
          <a:p>
            <a:pPr>
              <a:spcBef>
                <a:spcPts val="300"/>
              </a:spcBef>
            </a:pPr>
            <a:r>
              <a:rPr lang="en-US" sz="2200" dirty="0"/>
              <a:t>Questions (10-15 per class):</a:t>
            </a:r>
          </a:p>
          <a:p>
            <a:pPr lvl="1">
              <a:spcBef>
                <a:spcPts val="300"/>
              </a:spcBef>
            </a:pPr>
            <a:r>
              <a:rPr lang="en-US" dirty="0"/>
              <a:t>Challenging thought questions.</a:t>
            </a:r>
          </a:p>
          <a:p>
            <a:pPr lvl="1">
              <a:spcBef>
                <a:spcPts val="300"/>
              </a:spcBef>
            </a:pPr>
            <a:r>
              <a:rPr lang="en-US" dirty="0"/>
              <a:t>Emphasis on effort and thought – not correctness.</a:t>
            </a:r>
          </a:p>
          <a:p>
            <a:pPr lvl="1">
              <a:spcBef>
                <a:spcPts val="300"/>
              </a:spcBef>
            </a:pPr>
            <a:r>
              <a:rPr lang="en-US" dirty="0"/>
              <a:t>Talk to parents, but email me or text me if you get stuck.</a:t>
            </a:r>
          </a:p>
        </p:txBody>
      </p:sp>
    </p:spTree>
    <p:extLst>
      <p:ext uri="{BB962C8B-B14F-4D97-AF65-F5344CB8AC3E}">
        <p14:creationId xmlns:p14="http://schemas.microsoft.com/office/powerpoint/2010/main" val="3322138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147">
                                            <p:txEl>
                                              <p:pRg st="2" end="2"/>
                                            </p:txEl>
                                          </p:spTgt>
                                        </p:tgtEl>
                                        <p:attrNameLst>
                                          <p:attrName>style.visibility</p:attrName>
                                        </p:attrNameLst>
                                      </p:cBhvr>
                                      <p:to>
                                        <p:strVal val="visible"/>
                                      </p:to>
                                    </p:set>
                                    <p:animEffect transition="in" filter="fade">
                                      <p:cBhvr>
                                        <p:cTn id="16" dur="500"/>
                                        <p:tgtEl>
                                          <p:spTgt spid="6147">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fade">
                                      <p:cBhvr>
                                        <p:cTn id="20" dur="500"/>
                                        <p:tgtEl>
                                          <p:spTgt spid="6147">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147">
                                            <p:txEl>
                                              <p:pRg st="4" end="4"/>
                                            </p:txEl>
                                          </p:spTgt>
                                        </p:tgtEl>
                                        <p:attrNameLst>
                                          <p:attrName>style.visibility</p:attrName>
                                        </p:attrNameLst>
                                      </p:cBhvr>
                                      <p:to>
                                        <p:strVal val="visible"/>
                                      </p:to>
                                    </p:set>
                                    <p:animEffect transition="in" filter="fade">
                                      <p:cBhvr>
                                        <p:cTn id="24" dur="500"/>
                                        <p:tgtEl>
                                          <p:spTgt spid="614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147">
                                            <p:txEl>
                                              <p:pRg st="5" end="5"/>
                                            </p:txEl>
                                          </p:spTgt>
                                        </p:tgtEl>
                                        <p:attrNameLst>
                                          <p:attrName>style.visibility</p:attrName>
                                        </p:attrNameLst>
                                      </p:cBhvr>
                                      <p:to>
                                        <p:strVal val="visible"/>
                                      </p:to>
                                    </p:set>
                                    <p:animEffect transition="in" filter="fade">
                                      <p:cBhvr>
                                        <p:cTn id="29" dur="500"/>
                                        <p:tgtEl>
                                          <p:spTgt spid="6147">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147">
                                            <p:txEl>
                                              <p:pRg st="6" end="6"/>
                                            </p:txEl>
                                          </p:spTgt>
                                        </p:tgtEl>
                                        <p:attrNameLst>
                                          <p:attrName>style.visibility</p:attrName>
                                        </p:attrNameLst>
                                      </p:cBhvr>
                                      <p:to>
                                        <p:strVal val="visible"/>
                                      </p:to>
                                    </p:set>
                                    <p:animEffect transition="in" filter="fade">
                                      <p:cBhvr>
                                        <p:cTn id="34" dur="500"/>
                                        <p:tgtEl>
                                          <p:spTgt spid="6147">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147">
                                            <p:txEl>
                                              <p:pRg st="7" end="7"/>
                                            </p:txEl>
                                          </p:spTgt>
                                        </p:tgtEl>
                                        <p:attrNameLst>
                                          <p:attrName>style.visibility</p:attrName>
                                        </p:attrNameLst>
                                      </p:cBhvr>
                                      <p:to>
                                        <p:strVal val="visible"/>
                                      </p:to>
                                    </p:set>
                                    <p:animEffect transition="in" filter="fade">
                                      <p:cBhvr>
                                        <p:cTn id="39" dur="500"/>
                                        <p:tgtEl>
                                          <p:spTgt spid="6147">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147">
                                            <p:txEl>
                                              <p:pRg st="8" end="8"/>
                                            </p:txEl>
                                          </p:spTgt>
                                        </p:tgtEl>
                                        <p:attrNameLst>
                                          <p:attrName>style.visibility</p:attrName>
                                        </p:attrNameLst>
                                      </p:cBhvr>
                                      <p:to>
                                        <p:strVal val="visible"/>
                                      </p:to>
                                    </p:set>
                                    <p:animEffect transition="in" filter="fade">
                                      <p:cBhvr>
                                        <p:cTn id="44" dur="500"/>
                                        <p:tgtEl>
                                          <p:spTgt spid="6147">
                                            <p:txEl>
                                              <p:pRg st="8" end="8"/>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6147">
                                            <p:txEl>
                                              <p:pRg st="9" end="9"/>
                                            </p:txEl>
                                          </p:spTgt>
                                        </p:tgtEl>
                                        <p:attrNameLst>
                                          <p:attrName>style.visibility</p:attrName>
                                        </p:attrNameLst>
                                      </p:cBhvr>
                                      <p:to>
                                        <p:strVal val="visible"/>
                                      </p:to>
                                    </p:set>
                                    <p:animEffect transition="in" filter="fade">
                                      <p:cBhvr>
                                        <p:cTn id="48" dur="500"/>
                                        <p:tgtEl>
                                          <p:spTgt spid="6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Fruits &amp; Value of Wisdom</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i="1" dirty="0">
                <a:solidFill>
                  <a:schemeClr val="accent1"/>
                </a:solidFill>
              </a:rPr>
              <a:t>For </a:t>
            </a:r>
            <a:r>
              <a:rPr lang="en-US" sz="2200" b="1" i="1" dirty="0">
                <a:solidFill>
                  <a:schemeClr val="accent1"/>
                </a:solidFill>
              </a:rPr>
              <a:t>her proceeds are </a:t>
            </a:r>
            <a:r>
              <a:rPr lang="en-US" sz="2200" b="1" i="1" u="sng" dirty="0">
                <a:solidFill>
                  <a:schemeClr val="accent1"/>
                </a:solidFill>
              </a:rPr>
              <a:t>better than the profits of silver</a:t>
            </a:r>
            <a:r>
              <a:rPr lang="en-US" sz="2200" i="1" dirty="0">
                <a:solidFill>
                  <a:schemeClr val="accent1"/>
                </a:solidFill>
              </a:rPr>
              <a:t>, And </a:t>
            </a:r>
            <a:r>
              <a:rPr lang="en-US" sz="2200" b="1" i="1" dirty="0">
                <a:solidFill>
                  <a:schemeClr val="accent1"/>
                </a:solidFill>
              </a:rPr>
              <a:t>her gain </a:t>
            </a:r>
            <a:r>
              <a:rPr lang="en-US" sz="2200" b="1" i="1" u="sng" dirty="0">
                <a:solidFill>
                  <a:schemeClr val="accent1"/>
                </a:solidFill>
              </a:rPr>
              <a:t>than fine gold</a:t>
            </a:r>
            <a:r>
              <a:rPr lang="en-US" sz="2200" i="1" dirty="0">
                <a:solidFill>
                  <a:schemeClr val="accent1"/>
                </a:solidFill>
              </a:rPr>
              <a:t>.  She is </a:t>
            </a:r>
            <a:r>
              <a:rPr lang="en-US" sz="2200" b="1" i="1" dirty="0">
                <a:solidFill>
                  <a:schemeClr val="accent1"/>
                </a:solidFill>
              </a:rPr>
              <a:t>more precious </a:t>
            </a:r>
            <a:r>
              <a:rPr lang="en-US" sz="2200" b="1" i="1" u="sng" dirty="0">
                <a:solidFill>
                  <a:schemeClr val="accent1"/>
                </a:solidFill>
              </a:rPr>
              <a:t>than rubies</a:t>
            </a:r>
            <a:r>
              <a:rPr lang="en-US" sz="2200" i="1" dirty="0">
                <a:solidFill>
                  <a:schemeClr val="accent1"/>
                </a:solidFill>
              </a:rPr>
              <a:t>, And </a:t>
            </a:r>
            <a:r>
              <a:rPr lang="en-US" sz="2200" b="1" i="1" u="sng" dirty="0">
                <a:solidFill>
                  <a:schemeClr val="accent1"/>
                </a:solidFill>
              </a:rPr>
              <a:t>all</a:t>
            </a:r>
            <a:r>
              <a:rPr lang="en-US" sz="2200" b="1" i="1" dirty="0">
                <a:solidFill>
                  <a:schemeClr val="accent1"/>
                </a:solidFill>
              </a:rPr>
              <a:t> the things you may desire </a:t>
            </a:r>
            <a:r>
              <a:rPr lang="en-US" sz="2200" b="1" i="1" u="sng" dirty="0">
                <a:solidFill>
                  <a:schemeClr val="accent1"/>
                </a:solidFill>
              </a:rPr>
              <a:t>cannot compare</a:t>
            </a:r>
            <a:r>
              <a:rPr lang="en-US" sz="2200" b="1" i="1" dirty="0">
                <a:solidFill>
                  <a:schemeClr val="accent1"/>
                </a:solidFill>
              </a:rPr>
              <a:t> with her</a:t>
            </a:r>
            <a:r>
              <a:rPr lang="en-US" sz="2200" i="1" dirty="0">
                <a:solidFill>
                  <a:schemeClr val="accent1"/>
                </a:solidFill>
              </a:rPr>
              <a:t>.  </a:t>
            </a:r>
            <a:r>
              <a:rPr lang="en-US" sz="2200" b="1" i="1" dirty="0">
                <a:solidFill>
                  <a:schemeClr val="accent1"/>
                </a:solidFill>
              </a:rPr>
              <a:t>Length of days </a:t>
            </a:r>
            <a:r>
              <a:rPr lang="en-US" sz="2200" i="1" dirty="0">
                <a:solidFill>
                  <a:schemeClr val="accent1"/>
                </a:solidFill>
              </a:rPr>
              <a:t>is in her right hand, In her left hand </a:t>
            </a:r>
            <a:r>
              <a:rPr lang="en-US" sz="2200" b="1" i="1" dirty="0">
                <a:solidFill>
                  <a:schemeClr val="accent1"/>
                </a:solidFill>
              </a:rPr>
              <a:t>riches and honor</a:t>
            </a:r>
            <a:r>
              <a:rPr lang="en-US" sz="2200" i="1" dirty="0">
                <a:solidFill>
                  <a:schemeClr val="accent1"/>
                </a:solidFill>
              </a:rPr>
              <a:t>.  Her ways are ways of </a:t>
            </a:r>
            <a:r>
              <a:rPr lang="en-US" sz="2200" b="1" i="1" dirty="0">
                <a:solidFill>
                  <a:schemeClr val="accent1"/>
                </a:solidFill>
              </a:rPr>
              <a:t>pleasantness</a:t>
            </a:r>
            <a:r>
              <a:rPr lang="en-US" sz="2200" i="1" dirty="0">
                <a:solidFill>
                  <a:schemeClr val="accent1"/>
                </a:solidFill>
              </a:rPr>
              <a:t>, And all her paths are </a:t>
            </a:r>
            <a:r>
              <a:rPr lang="en-US" sz="2200" b="1" i="1" dirty="0">
                <a:solidFill>
                  <a:schemeClr val="accent1"/>
                </a:solidFill>
              </a:rPr>
              <a:t>peace</a:t>
            </a:r>
            <a:r>
              <a:rPr lang="en-US" sz="2200" i="1" dirty="0">
                <a:solidFill>
                  <a:schemeClr val="accent1"/>
                </a:solidFill>
              </a:rPr>
              <a:t>.  She is a </a:t>
            </a:r>
            <a:r>
              <a:rPr lang="en-US" sz="2200" b="1" i="1" u="sng" dirty="0">
                <a:solidFill>
                  <a:schemeClr val="accent1"/>
                </a:solidFill>
              </a:rPr>
              <a:t>tree of life</a:t>
            </a:r>
            <a:r>
              <a:rPr lang="en-US" sz="2200" b="1" i="1" dirty="0">
                <a:solidFill>
                  <a:schemeClr val="accent1"/>
                </a:solidFill>
              </a:rPr>
              <a:t> to those who take hold of her</a:t>
            </a:r>
            <a:r>
              <a:rPr lang="en-US" sz="2200" i="1" dirty="0">
                <a:solidFill>
                  <a:schemeClr val="accent1"/>
                </a:solidFill>
              </a:rPr>
              <a:t>, And </a:t>
            </a:r>
            <a:r>
              <a:rPr lang="en-US" sz="2200" b="1" i="1" dirty="0">
                <a:solidFill>
                  <a:schemeClr val="accent1"/>
                </a:solidFill>
              </a:rPr>
              <a:t>happy are all who retain her</a:t>
            </a:r>
            <a:r>
              <a:rPr lang="en-US" sz="2200" i="1" dirty="0">
                <a:solidFill>
                  <a:schemeClr val="accent1"/>
                </a:solidFill>
              </a:rPr>
              <a:t>. … My son, let them </a:t>
            </a:r>
            <a:r>
              <a:rPr lang="en-US" sz="2200" b="1" i="1" u="sng" dirty="0">
                <a:solidFill>
                  <a:schemeClr val="accent1"/>
                </a:solidFill>
              </a:rPr>
              <a:t>not depart</a:t>
            </a:r>
            <a:r>
              <a:rPr lang="en-US" sz="2200" b="1" i="1" dirty="0">
                <a:solidFill>
                  <a:schemeClr val="accent1"/>
                </a:solidFill>
              </a:rPr>
              <a:t> from your eyes </a:t>
            </a:r>
            <a:r>
              <a:rPr lang="en-US" sz="2200" i="1" dirty="0">
                <a:solidFill>
                  <a:schemeClr val="accent1"/>
                </a:solidFill>
              </a:rPr>
              <a:t>– </a:t>
            </a:r>
            <a:r>
              <a:rPr lang="en-US" sz="2200" b="1" i="1" u="sng" dirty="0">
                <a:solidFill>
                  <a:schemeClr val="accent1"/>
                </a:solidFill>
              </a:rPr>
              <a:t>Keep</a:t>
            </a:r>
            <a:r>
              <a:rPr lang="en-US" sz="2200" b="1" i="1" dirty="0">
                <a:solidFill>
                  <a:schemeClr val="accent1"/>
                </a:solidFill>
              </a:rPr>
              <a:t> sound wisdom and discretion</a:t>
            </a:r>
            <a:r>
              <a:rPr lang="en-US" sz="2200" i="1" dirty="0">
                <a:solidFill>
                  <a:schemeClr val="accent1"/>
                </a:solidFill>
              </a:rPr>
              <a:t>; So they will be </a:t>
            </a:r>
            <a:r>
              <a:rPr lang="en-US" sz="2200" b="1" i="1" dirty="0">
                <a:solidFill>
                  <a:schemeClr val="accent1"/>
                </a:solidFill>
              </a:rPr>
              <a:t>life to your soul </a:t>
            </a:r>
            <a:r>
              <a:rPr lang="en-US" sz="2200" i="1" dirty="0">
                <a:solidFill>
                  <a:schemeClr val="accent1"/>
                </a:solidFill>
              </a:rPr>
              <a:t>And </a:t>
            </a:r>
            <a:r>
              <a:rPr lang="en-US" sz="2200" b="1" i="1" dirty="0">
                <a:solidFill>
                  <a:schemeClr val="accent1"/>
                </a:solidFill>
              </a:rPr>
              <a:t>grace to your neck</a:t>
            </a:r>
            <a:r>
              <a:rPr lang="en-US" sz="2200" i="1" dirty="0">
                <a:solidFill>
                  <a:schemeClr val="accent1"/>
                </a:solidFill>
              </a:rPr>
              <a:t>.  Then you will </a:t>
            </a:r>
            <a:r>
              <a:rPr lang="en-US" sz="2200" b="1" i="1" dirty="0">
                <a:solidFill>
                  <a:schemeClr val="accent1"/>
                </a:solidFill>
              </a:rPr>
              <a:t>walk safely </a:t>
            </a:r>
            <a:r>
              <a:rPr lang="en-US" sz="2200" i="1" dirty="0">
                <a:solidFill>
                  <a:schemeClr val="accent1"/>
                </a:solidFill>
              </a:rPr>
              <a:t>in your way, And your foot </a:t>
            </a:r>
            <a:r>
              <a:rPr lang="en-US" sz="2200" b="1" i="1" dirty="0">
                <a:solidFill>
                  <a:schemeClr val="accent1"/>
                </a:solidFill>
              </a:rPr>
              <a:t>will not stumble</a:t>
            </a:r>
            <a:r>
              <a:rPr lang="en-US" sz="2200" i="1" dirty="0">
                <a:solidFill>
                  <a:schemeClr val="accent1"/>
                </a:solidFill>
              </a:rPr>
              <a:t>.  When you lie down, you will </a:t>
            </a:r>
            <a:r>
              <a:rPr lang="en-US" sz="2200" b="1" i="1" dirty="0">
                <a:solidFill>
                  <a:schemeClr val="accent1"/>
                </a:solidFill>
              </a:rPr>
              <a:t>not be afraid</a:t>
            </a:r>
            <a:r>
              <a:rPr lang="en-US" sz="2200" i="1" dirty="0">
                <a:solidFill>
                  <a:schemeClr val="accent1"/>
                </a:solidFill>
              </a:rPr>
              <a:t>; Yes, you will lie down and your </a:t>
            </a:r>
            <a:r>
              <a:rPr lang="en-US" sz="2200" b="1" i="1" dirty="0">
                <a:solidFill>
                  <a:schemeClr val="accent1"/>
                </a:solidFill>
              </a:rPr>
              <a:t>sleep will be sweet</a:t>
            </a:r>
            <a:r>
              <a:rPr lang="en-US" sz="2200" i="1" dirty="0">
                <a:solidFill>
                  <a:schemeClr val="accent1"/>
                </a:solidFill>
              </a:rPr>
              <a:t>.  </a:t>
            </a:r>
            <a:r>
              <a:rPr lang="en-US" sz="2200" b="1" i="1" u="sng" dirty="0">
                <a:solidFill>
                  <a:schemeClr val="accent1"/>
                </a:solidFill>
              </a:rPr>
              <a:t>Do not be afraid</a:t>
            </a:r>
            <a:r>
              <a:rPr lang="en-US" sz="2200" b="1" i="1" dirty="0">
                <a:solidFill>
                  <a:schemeClr val="accent1"/>
                </a:solidFill>
              </a:rPr>
              <a:t> of sudden terror</a:t>
            </a:r>
            <a:r>
              <a:rPr lang="en-US" sz="2200" i="1" dirty="0">
                <a:solidFill>
                  <a:schemeClr val="accent1"/>
                </a:solidFill>
              </a:rPr>
              <a:t>, Nor of trouble from the wicked when it comes; For </a:t>
            </a:r>
            <a:r>
              <a:rPr lang="en-US" sz="2200" b="1" i="1" u="sng" dirty="0">
                <a:solidFill>
                  <a:schemeClr val="accent1"/>
                </a:solidFill>
              </a:rPr>
              <a:t>the LORD will be your confidence</a:t>
            </a:r>
            <a:r>
              <a:rPr lang="en-US" sz="2200" b="1" i="1" dirty="0">
                <a:solidFill>
                  <a:schemeClr val="accent1"/>
                </a:solidFill>
              </a:rPr>
              <a:t>, And </a:t>
            </a:r>
            <a:r>
              <a:rPr lang="en-US" sz="2200" b="1" i="1" u="sng" dirty="0">
                <a:solidFill>
                  <a:schemeClr val="accent1"/>
                </a:solidFill>
              </a:rPr>
              <a:t>will keep your foot</a:t>
            </a:r>
            <a:r>
              <a:rPr lang="en-US" sz="2200" b="1" i="1" dirty="0">
                <a:solidFill>
                  <a:schemeClr val="accent1"/>
                </a:solidFill>
              </a:rPr>
              <a:t> from being caught</a:t>
            </a:r>
            <a:r>
              <a:rPr lang="en-US" sz="2200" i="1" dirty="0">
                <a:solidFill>
                  <a:schemeClr val="accent1"/>
                </a:solidFill>
              </a:rPr>
              <a:t>. </a:t>
            </a:r>
            <a:r>
              <a:rPr lang="en-US" sz="2200" dirty="0"/>
              <a:t>(</a:t>
            </a:r>
            <a:r>
              <a:rPr lang="en-US" sz="2200" b="1" dirty="0">
                <a:solidFill>
                  <a:schemeClr val="accent1"/>
                </a:solidFill>
              </a:rPr>
              <a:t>Proverbs 3:14-26</a:t>
            </a:r>
            <a:r>
              <a:rPr lang="en-US" sz="2200" dirty="0"/>
              <a:t>)</a:t>
            </a:r>
            <a:endParaRPr lang="en-US" altLang="en-US" sz="2200" dirty="0"/>
          </a:p>
        </p:txBody>
      </p:sp>
    </p:spTree>
    <p:extLst>
      <p:ext uri="{BB962C8B-B14F-4D97-AF65-F5344CB8AC3E}">
        <p14:creationId xmlns:p14="http://schemas.microsoft.com/office/powerpoint/2010/main" val="3918145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Fruits &amp; Value of Wisdom</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7"/>
            </a:pPr>
            <a:r>
              <a:rPr lang="en-US" sz="2200" dirty="0"/>
              <a:t>Summarize the benefits of obtaining and following wisdom that are elaborated here.</a:t>
            </a:r>
          </a:p>
          <a:p>
            <a:pPr>
              <a:spcBef>
                <a:spcPts val="0"/>
              </a:spcBef>
            </a:pPr>
            <a:r>
              <a:rPr lang="en-US" altLang="en-US" sz="2200" dirty="0"/>
              <a:t>Better than all wealth &amp; desirable things – nothing else compares.</a:t>
            </a:r>
          </a:p>
          <a:p>
            <a:pPr>
              <a:spcBef>
                <a:spcPts val="0"/>
              </a:spcBef>
            </a:pPr>
            <a:r>
              <a:rPr lang="en-US" altLang="en-US" sz="2200" dirty="0"/>
              <a:t>Offers longer life, riches, and honor.</a:t>
            </a:r>
          </a:p>
          <a:p>
            <a:pPr>
              <a:spcBef>
                <a:spcPts val="0"/>
              </a:spcBef>
            </a:pPr>
            <a:r>
              <a:rPr lang="en-US" altLang="en-US" sz="2200" dirty="0"/>
              <a:t>Offers pleasantness, peace, happiness.</a:t>
            </a:r>
          </a:p>
          <a:p>
            <a:pPr>
              <a:spcBef>
                <a:spcPts val="0"/>
              </a:spcBef>
            </a:pPr>
            <a:r>
              <a:rPr lang="en-US" altLang="en-US" sz="2200" dirty="0"/>
              <a:t>Provides confidence in the Lord and salvation.</a:t>
            </a:r>
          </a:p>
          <a:p>
            <a:pPr>
              <a:spcBef>
                <a:spcPts val="0"/>
              </a:spcBef>
            </a:pPr>
            <a:r>
              <a:rPr lang="en-US" altLang="en-US" sz="2200" dirty="0"/>
              <a:t>Bible begins with the </a:t>
            </a:r>
            <a:r>
              <a:rPr lang="en-US" altLang="en-US" sz="2200" i="1" dirty="0">
                <a:solidFill>
                  <a:schemeClr val="accent1"/>
                </a:solidFill>
              </a:rPr>
              <a:t>“tree of life”</a:t>
            </a:r>
            <a:r>
              <a:rPr lang="en-US" altLang="en-US" sz="2200" dirty="0"/>
              <a:t> being lost (</a:t>
            </a:r>
            <a:r>
              <a:rPr lang="en-US" altLang="en-US" sz="2200" b="1" dirty="0">
                <a:solidFill>
                  <a:schemeClr val="accent1"/>
                </a:solidFill>
              </a:rPr>
              <a:t>Gen. 3:24</a:t>
            </a:r>
            <a:r>
              <a:rPr lang="en-US" altLang="en-US" sz="2200" dirty="0"/>
              <a:t>), and it ends with it being restored (</a:t>
            </a:r>
            <a:r>
              <a:rPr lang="en-US" altLang="en-US" sz="2200" b="1" dirty="0">
                <a:solidFill>
                  <a:schemeClr val="accent1"/>
                </a:solidFill>
              </a:rPr>
              <a:t>Rev. 22:1-5</a:t>
            </a:r>
            <a:r>
              <a:rPr lang="en-US" altLang="en-US" sz="2200" dirty="0"/>
              <a:t>).  But, access to it is offered here in the middle.</a:t>
            </a:r>
          </a:p>
        </p:txBody>
      </p:sp>
    </p:spTree>
    <p:extLst>
      <p:ext uri="{BB962C8B-B14F-4D97-AF65-F5344CB8AC3E}">
        <p14:creationId xmlns:p14="http://schemas.microsoft.com/office/powerpoint/2010/main" val="3973831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3:27-35</a:t>
            </a:r>
          </a:p>
        </p:txBody>
      </p:sp>
      <p:sp>
        <p:nvSpPr>
          <p:cNvPr id="5" name="Text Placeholder 4"/>
          <p:cNvSpPr>
            <a:spLocks noGrp="1"/>
          </p:cNvSpPr>
          <p:nvPr>
            <p:ph type="body" idx="1"/>
          </p:nvPr>
        </p:nvSpPr>
        <p:spPr/>
        <p:txBody>
          <a:bodyPr/>
          <a:lstStyle/>
          <a:p>
            <a:r>
              <a:rPr lang="en-US" b="1" i="1" dirty="0"/>
              <a:t>Wisdom’s Generosity toward Our Neighbor</a:t>
            </a:r>
          </a:p>
        </p:txBody>
      </p:sp>
    </p:spTree>
    <p:extLst>
      <p:ext uri="{BB962C8B-B14F-4D97-AF65-F5344CB8AC3E}">
        <p14:creationId xmlns:p14="http://schemas.microsoft.com/office/powerpoint/2010/main" val="1179849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i="1" dirty="0"/>
              <a:t>“Go, Be Warmed, &amp; Filled”</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b="1" i="1" dirty="0">
                <a:solidFill>
                  <a:schemeClr val="accent1"/>
                </a:solidFill>
              </a:rPr>
              <a:t>Do not </a:t>
            </a:r>
            <a:r>
              <a:rPr lang="en-US" sz="2200" b="1" i="1" u="sng" dirty="0">
                <a:solidFill>
                  <a:schemeClr val="accent1"/>
                </a:solidFill>
              </a:rPr>
              <a:t>withhold good</a:t>
            </a:r>
            <a:r>
              <a:rPr lang="en-US" sz="2200" b="1" i="1" dirty="0">
                <a:solidFill>
                  <a:schemeClr val="accent1"/>
                </a:solidFill>
              </a:rPr>
              <a:t> from those </a:t>
            </a:r>
            <a:r>
              <a:rPr lang="en-US" sz="2200" b="1" i="1" u="sng" dirty="0">
                <a:solidFill>
                  <a:schemeClr val="accent1"/>
                </a:solidFill>
              </a:rPr>
              <a:t>to whom it is due</a:t>
            </a:r>
            <a:r>
              <a:rPr lang="en-US" sz="2200" b="1" i="1" dirty="0">
                <a:solidFill>
                  <a:schemeClr val="accent1"/>
                </a:solidFill>
              </a:rPr>
              <a:t>, </a:t>
            </a:r>
            <a:r>
              <a:rPr lang="en-US" sz="2200" b="1" i="1" u="sng" dirty="0">
                <a:solidFill>
                  <a:schemeClr val="accent1"/>
                </a:solidFill>
              </a:rPr>
              <a:t>When</a:t>
            </a:r>
            <a:r>
              <a:rPr lang="en-US" sz="2200" b="1" i="1" dirty="0">
                <a:solidFill>
                  <a:schemeClr val="accent1"/>
                </a:solidFill>
              </a:rPr>
              <a:t> it is </a:t>
            </a:r>
            <a:r>
              <a:rPr lang="en-US" sz="2200" b="1" i="1" u="sng" dirty="0">
                <a:solidFill>
                  <a:schemeClr val="accent1"/>
                </a:solidFill>
              </a:rPr>
              <a:t>in the power of your hand</a:t>
            </a:r>
            <a:r>
              <a:rPr lang="en-US" sz="2200" b="1" i="1" dirty="0">
                <a:solidFill>
                  <a:schemeClr val="accent1"/>
                </a:solidFill>
              </a:rPr>
              <a:t> to do so</a:t>
            </a:r>
            <a:r>
              <a:rPr lang="en-US" sz="2200" i="1" dirty="0">
                <a:solidFill>
                  <a:schemeClr val="accent1"/>
                </a:solidFill>
              </a:rPr>
              <a:t>.  </a:t>
            </a:r>
            <a:r>
              <a:rPr lang="en-US" sz="2200" b="1" i="1" dirty="0">
                <a:solidFill>
                  <a:schemeClr val="accent1"/>
                </a:solidFill>
              </a:rPr>
              <a:t>Do not say </a:t>
            </a:r>
            <a:r>
              <a:rPr lang="en-US" sz="2200" i="1" dirty="0">
                <a:solidFill>
                  <a:schemeClr val="accent1"/>
                </a:solidFill>
              </a:rPr>
              <a:t>to your neighbor, “</a:t>
            </a:r>
            <a:r>
              <a:rPr lang="en-US" sz="2200" b="1" i="1" dirty="0">
                <a:solidFill>
                  <a:schemeClr val="accent1"/>
                </a:solidFill>
              </a:rPr>
              <a:t>Go</a:t>
            </a:r>
            <a:r>
              <a:rPr lang="en-US" sz="2200" i="1" dirty="0">
                <a:solidFill>
                  <a:schemeClr val="accent1"/>
                </a:solidFill>
              </a:rPr>
              <a:t>, and come back, And </a:t>
            </a:r>
            <a:r>
              <a:rPr lang="en-US" sz="2200" b="1" i="1" u="sng" dirty="0">
                <a:solidFill>
                  <a:schemeClr val="accent1"/>
                </a:solidFill>
              </a:rPr>
              <a:t>tomorrow</a:t>
            </a:r>
            <a:r>
              <a:rPr lang="en-US" sz="2200" b="1" i="1" dirty="0">
                <a:solidFill>
                  <a:schemeClr val="accent1"/>
                </a:solidFill>
              </a:rPr>
              <a:t> I will give it</a:t>
            </a:r>
            <a:r>
              <a:rPr lang="en-US" sz="2200" i="1" dirty="0">
                <a:solidFill>
                  <a:schemeClr val="accent1"/>
                </a:solidFill>
              </a:rPr>
              <a:t>,” </a:t>
            </a:r>
            <a:r>
              <a:rPr lang="en-US" sz="2200" b="1" i="1" dirty="0">
                <a:solidFill>
                  <a:schemeClr val="accent1"/>
                </a:solidFill>
              </a:rPr>
              <a:t>When you </a:t>
            </a:r>
            <a:r>
              <a:rPr lang="en-US" sz="2200" b="1" i="1" u="sng" dirty="0">
                <a:solidFill>
                  <a:schemeClr val="accent1"/>
                </a:solidFill>
              </a:rPr>
              <a:t>have it with</a:t>
            </a:r>
            <a:r>
              <a:rPr lang="en-US" sz="2200" b="1" i="1" dirty="0">
                <a:solidFill>
                  <a:schemeClr val="accent1"/>
                </a:solidFill>
              </a:rPr>
              <a:t> you</a:t>
            </a:r>
            <a:r>
              <a:rPr lang="en-US" sz="2200" i="1" dirty="0">
                <a:solidFill>
                  <a:schemeClr val="accent1"/>
                </a:solidFill>
              </a:rPr>
              <a:t>. </a:t>
            </a:r>
            <a:r>
              <a:rPr lang="en-US" sz="2200" dirty="0"/>
              <a:t>(</a:t>
            </a:r>
            <a:r>
              <a:rPr lang="en-US" sz="2200" b="1" dirty="0">
                <a:solidFill>
                  <a:schemeClr val="accent1"/>
                </a:solidFill>
              </a:rPr>
              <a:t>3:27-28</a:t>
            </a:r>
            <a:r>
              <a:rPr lang="en-US" sz="2200" dirty="0"/>
              <a:t>)</a:t>
            </a:r>
          </a:p>
          <a:p>
            <a:pPr marL="344488" lvl="0" indent="-344488">
              <a:spcBef>
                <a:spcPts val="0"/>
              </a:spcBef>
              <a:buFont typeface="+mj-lt"/>
              <a:buAutoNum type="arabicPeriod" startAt="8"/>
            </a:pPr>
            <a:r>
              <a:rPr lang="en-US" sz="2200" dirty="0"/>
              <a:t>In this context, in what ways might a person be tempted to </a:t>
            </a:r>
            <a:r>
              <a:rPr lang="en-US" sz="2200" i="1" dirty="0">
                <a:solidFill>
                  <a:schemeClr val="accent1"/>
                </a:solidFill>
              </a:rPr>
              <a:t>“oppress”</a:t>
            </a:r>
            <a:r>
              <a:rPr lang="en-US" sz="2200" dirty="0"/>
              <a:t> his neighbor?</a:t>
            </a:r>
          </a:p>
          <a:p>
            <a:pPr>
              <a:spcBef>
                <a:spcPts val="0"/>
              </a:spcBef>
            </a:pPr>
            <a:r>
              <a:rPr lang="en-US" altLang="en-US" sz="2200" dirty="0"/>
              <a:t>One possible way of not </a:t>
            </a:r>
            <a:r>
              <a:rPr lang="en-US" altLang="en-US" sz="2200" i="1" dirty="0">
                <a:solidFill>
                  <a:schemeClr val="accent1"/>
                </a:solidFill>
              </a:rPr>
              <a:t>“honoring the Lord with your possessions”</a:t>
            </a:r>
            <a:r>
              <a:rPr lang="en-US" altLang="en-US" sz="2200" dirty="0"/>
              <a:t> – represents one form of stinginess &amp; greed – not generosity.</a:t>
            </a:r>
          </a:p>
          <a:p>
            <a:pPr>
              <a:spcBef>
                <a:spcPts val="0"/>
              </a:spcBef>
            </a:pPr>
            <a:r>
              <a:rPr lang="en-US" altLang="en-US" sz="2200" dirty="0"/>
              <a:t>A promise for tomorrow has no value to anyone whose need is for today (</a:t>
            </a:r>
            <a:r>
              <a:rPr lang="en-US" altLang="en-US" sz="2200" b="1" dirty="0">
                <a:solidFill>
                  <a:schemeClr val="accent1"/>
                </a:solidFill>
              </a:rPr>
              <a:t>James 2:14-17</a:t>
            </a:r>
            <a:r>
              <a:rPr lang="en-US" altLang="en-US" sz="2200" dirty="0"/>
              <a:t>).</a:t>
            </a:r>
          </a:p>
        </p:txBody>
      </p:sp>
    </p:spTree>
    <p:extLst>
      <p:ext uri="{BB962C8B-B14F-4D97-AF65-F5344CB8AC3E}">
        <p14:creationId xmlns:p14="http://schemas.microsoft.com/office/powerpoint/2010/main" val="150221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fade">
                                      <p:cBhvr>
                                        <p:cTn id="11" dur="500"/>
                                        <p:tgtEl>
                                          <p:spTgt spid="921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Robbing Your Insurance</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9"/>
            </a:pPr>
            <a:r>
              <a:rPr lang="en-US" sz="2200" dirty="0"/>
              <a:t>Why is such oppression ill advised?</a:t>
            </a:r>
          </a:p>
          <a:p>
            <a:pPr marL="0" lvl="0" indent="0">
              <a:spcBef>
                <a:spcPts val="0"/>
              </a:spcBef>
              <a:buNone/>
            </a:pPr>
            <a:r>
              <a:rPr lang="en-US" sz="2200" i="1" dirty="0">
                <a:solidFill>
                  <a:schemeClr val="accent1"/>
                </a:solidFill>
              </a:rPr>
              <a:t>Do not devise evil against your neighbor, </a:t>
            </a:r>
            <a:r>
              <a:rPr lang="en-US" sz="2200" b="1" i="1" u="sng" dirty="0">
                <a:solidFill>
                  <a:schemeClr val="accent1"/>
                </a:solidFill>
              </a:rPr>
              <a:t>For</a:t>
            </a:r>
            <a:r>
              <a:rPr lang="en-US" sz="2200" b="1" i="1" dirty="0">
                <a:solidFill>
                  <a:schemeClr val="accent1"/>
                </a:solidFill>
              </a:rPr>
              <a:t> he dwells by you </a:t>
            </a:r>
            <a:r>
              <a:rPr lang="en-US" sz="2200" b="1" i="1" u="sng" dirty="0">
                <a:solidFill>
                  <a:schemeClr val="accent1"/>
                </a:solidFill>
              </a:rPr>
              <a:t>for safety’s sake</a:t>
            </a:r>
            <a:r>
              <a:rPr lang="en-US" sz="2200" i="1" dirty="0">
                <a:solidFill>
                  <a:schemeClr val="accent1"/>
                </a:solidFill>
              </a:rPr>
              <a:t>.  </a:t>
            </a:r>
            <a:r>
              <a:rPr lang="en-US" sz="2200" b="1" i="1" dirty="0">
                <a:solidFill>
                  <a:schemeClr val="accent1"/>
                </a:solidFill>
              </a:rPr>
              <a:t>Do not strive </a:t>
            </a:r>
            <a:r>
              <a:rPr lang="en-US" sz="2200" i="1" dirty="0">
                <a:solidFill>
                  <a:schemeClr val="accent1"/>
                </a:solidFill>
              </a:rPr>
              <a:t>with a man </a:t>
            </a:r>
            <a:r>
              <a:rPr lang="en-US" sz="2200" b="1" i="1" u="sng" dirty="0">
                <a:solidFill>
                  <a:schemeClr val="accent1"/>
                </a:solidFill>
              </a:rPr>
              <a:t>without cause</a:t>
            </a:r>
            <a:r>
              <a:rPr lang="en-US" sz="2200" i="1" dirty="0">
                <a:solidFill>
                  <a:schemeClr val="accent1"/>
                </a:solidFill>
              </a:rPr>
              <a:t>, If he has done you no harm.  </a:t>
            </a:r>
            <a:r>
              <a:rPr lang="en-US" sz="2200" b="1" i="1" dirty="0">
                <a:solidFill>
                  <a:schemeClr val="accent1"/>
                </a:solidFill>
              </a:rPr>
              <a:t>Do </a:t>
            </a:r>
            <a:r>
              <a:rPr lang="en-US" sz="2200" b="1" i="1" u="sng" dirty="0">
                <a:solidFill>
                  <a:schemeClr val="accent1"/>
                </a:solidFill>
              </a:rPr>
              <a:t>not envy</a:t>
            </a:r>
            <a:r>
              <a:rPr lang="en-US" sz="2200" b="1" i="1" dirty="0">
                <a:solidFill>
                  <a:schemeClr val="accent1"/>
                </a:solidFill>
              </a:rPr>
              <a:t> the oppressor, And choose none of his ways</a:t>
            </a:r>
            <a:r>
              <a:rPr lang="en-US" sz="2200" i="1" dirty="0">
                <a:solidFill>
                  <a:schemeClr val="accent1"/>
                </a:solidFill>
              </a:rPr>
              <a:t>; </a:t>
            </a:r>
            <a:r>
              <a:rPr lang="en-US" sz="2200" dirty="0"/>
              <a:t>(</a:t>
            </a:r>
            <a:r>
              <a:rPr lang="en-US" sz="2200" b="1" dirty="0">
                <a:solidFill>
                  <a:schemeClr val="accent1"/>
                </a:solidFill>
              </a:rPr>
              <a:t>3:29-31</a:t>
            </a:r>
            <a:r>
              <a:rPr lang="en-US" sz="2200" dirty="0"/>
              <a:t>)</a:t>
            </a:r>
          </a:p>
          <a:p>
            <a:pPr>
              <a:spcBef>
                <a:spcPts val="0"/>
              </a:spcBef>
            </a:pPr>
            <a:r>
              <a:rPr lang="en-US" altLang="en-US" sz="2200" dirty="0"/>
              <a:t>First, neighbors are given by God as insurance – </a:t>
            </a:r>
            <a:r>
              <a:rPr lang="en-US" altLang="en-US" sz="2200" i="1" dirty="0">
                <a:solidFill>
                  <a:schemeClr val="accent1"/>
                </a:solidFill>
              </a:rPr>
              <a:t>“for safety’s sake”</a:t>
            </a:r>
            <a:r>
              <a:rPr lang="en-US" altLang="en-US" sz="2200" dirty="0"/>
              <a:t> – they can help in time of need.</a:t>
            </a:r>
          </a:p>
          <a:p>
            <a:pPr>
              <a:spcBef>
                <a:spcPts val="0"/>
              </a:spcBef>
            </a:pPr>
            <a:r>
              <a:rPr lang="en-US" altLang="en-US" sz="2200" dirty="0"/>
              <a:t>Like an oppressor, we may become jealous of our neighbor and not only fail to help him, we may actively oppress him for spite or for claiming his stuff.</a:t>
            </a:r>
          </a:p>
          <a:p>
            <a:pPr>
              <a:spcBef>
                <a:spcPts val="0"/>
              </a:spcBef>
            </a:pPr>
            <a:r>
              <a:rPr lang="en-US" altLang="en-US" sz="2200" dirty="0"/>
              <a:t>Second …</a:t>
            </a:r>
          </a:p>
        </p:txBody>
      </p:sp>
    </p:spTree>
    <p:extLst>
      <p:ext uri="{BB962C8B-B14F-4D97-AF65-F5344CB8AC3E}">
        <p14:creationId xmlns:p14="http://schemas.microsoft.com/office/powerpoint/2010/main" val="3353414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Lord’s Choice &amp; Favor</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0"/>
              </a:spcBef>
              <a:buFont typeface="+mj-lt"/>
              <a:buAutoNum type="arabicPeriod" startAt="10"/>
            </a:pPr>
            <a:r>
              <a:rPr lang="en-US" sz="2200" dirty="0"/>
              <a:t>What blessings does the Lord offer to what kind of people?</a:t>
            </a:r>
          </a:p>
          <a:p>
            <a:pPr marL="0" lvl="0" indent="0">
              <a:spcBef>
                <a:spcPts val="0"/>
              </a:spcBef>
              <a:buNone/>
            </a:pPr>
            <a:r>
              <a:rPr lang="en-US" sz="2200" b="1" i="1" u="sng" dirty="0">
                <a:solidFill>
                  <a:schemeClr val="accent1"/>
                </a:solidFill>
              </a:rPr>
              <a:t>For</a:t>
            </a:r>
            <a:r>
              <a:rPr lang="en-US" sz="2200" b="1" i="1" dirty="0">
                <a:solidFill>
                  <a:schemeClr val="accent1"/>
                </a:solidFill>
              </a:rPr>
              <a:t> the </a:t>
            </a:r>
            <a:r>
              <a:rPr lang="en-US" sz="2200" b="1" i="1" u="sng" dirty="0">
                <a:solidFill>
                  <a:schemeClr val="accent1"/>
                </a:solidFill>
              </a:rPr>
              <a:t>perverse</a:t>
            </a:r>
            <a:r>
              <a:rPr lang="en-US" sz="2200" b="1" i="1" dirty="0">
                <a:solidFill>
                  <a:schemeClr val="accent1"/>
                </a:solidFill>
              </a:rPr>
              <a:t> person is an abomination to the LORD</a:t>
            </a:r>
            <a:r>
              <a:rPr lang="en-US" sz="2200" i="1" dirty="0">
                <a:solidFill>
                  <a:schemeClr val="accent1"/>
                </a:solidFill>
              </a:rPr>
              <a:t>, But </a:t>
            </a:r>
            <a:r>
              <a:rPr lang="en-US" sz="2200" b="1" i="1" dirty="0">
                <a:solidFill>
                  <a:schemeClr val="accent1"/>
                </a:solidFill>
              </a:rPr>
              <a:t>His secret counsel is with </a:t>
            </a:r>
            <a:r>
              <a:rPr lang="en-US" sz="2200" b="1" i="1" u="sng" dirty="0">
                <a:solidFill>
                  <a:schemeClr val="accent1"/>
                </a:solidFill>
              </a:rPr>
              <a:t>the upright</a:t>
            </a:r>
            <a:r>
              <a:rPr lang="en-US" sz="2200" i="1" dirty="0">
                <a:solidFill>
                  <a:schemeClr val="accent1"/>
                </a:solidFill>
              </a:rPr>
              <a:t>.  The curse of the LORD is </a:t>
            </a:r>
            <a:r>
              <a:rPr lang="en-US" sz="2200" b="1" i="1" dirty="0">
                <a:solidFill>
                  <a:schemeClr val="accent1"/>
                </a:solidFill>
              </a:rPr>
              <a:t>on the house of the </a:t>
            </a:r>
            <a:r>
              <a:rPr lang="en-US" sz="2200" b="1" i="1" u="sng" dirty="0">
                <a:solidFill>
                  <a:schemeClr val="accent1"/>
                </a:solidFill>
              </a:rPr>
              <a:t>wicked</a:t>
            </a:r>
            <a:r>
              <a:rPr lang="en-US" sz="2200" i="1" dirty="0">
                <a:solidFill>
                  <a:schemeClr val="accent1"/>
                </a:solidFill>
              </a:rPr>
              <a:t>, But He </a:t>
            </a:r>
            <a:r>
              <a:rPr lang="en-US" sz="2200" b="1" i="1" dirty="0">
                <a:solidFill>
                  <a:schemeClr val="accent1"/>
                </a:solidFill>
              </a:rPr>
              <a:t>blesses the home of the </a:t>
            </a:r>
            <a:r>
              <a:rPr lang="en-US" sz="2200" b="1" i="1" u="sng" dirty="0">
                <a:solidFill>
                  <a:schemeClr val="accent1"/>
                </a:solidFill>
              </a:rPr>
              <a:t>just</a:t>
            </a:r>
            <a:r>
              <a:rPr lang="en-US" sz="2200" i="1" dirty="0">
                <a:solidFill>
                  <a:schemeClr val="accent1"/>
                </a:solidFill>
              </a:rPr>
              <a:t>.  Surely </a:t>
            </a:r>
            <a:r>
              <a:rPr lang="en-US" sz="2200" b="1" i="1" dirty="0">
                <a:solidFill>
                  <a:schemeClr val="accent1"/>
                </a:solidFill>
              </a:rPr>
              <a:t>He scorns the </a:t>
            </a:r>
            <a:r>
              <a:rPr lang="en-US" sz="2200" b="1" i="1" u="sng" dirty="0">
                <a:solidFill>
                  <a:schemeClr val="accent1"/>
                </a:solidFill>
              </a:rPr>
              <a:t>scornful</a:t>
            </a:r>
            <a:r>
              <a:rPr lang="en-US" sz="2200" i="1" dirty="0">
                <a:solidFill>
                  <a:schemeClr val="accent1"/>
                </a:solidFill>
              </a:rPr>
              <a:t>, But </a:t>
            </a:r>
            <a:r>
              <a:rPr lang="en-US" sz="2200" b="1" i="1" dirty="0">
                <a:solidFill>
                  <a:schemeClr val="accent1"/>
                </a:solidFill>
              </a:rPr>
              <a:t>gives grace to the </a:t>
            </a:r>
            <a:r>
              <a:rPr lang="en-US" sz="2200" b="1" i="1" u="sng" dirty="0">
                <a:solidFill>
                  <a:schemeClr val="accent1"/>
                </a:solidFill>
              </a:rPr>
              <a:t>humble</a:t>
            </a:r>
            <a:r>
              <a:rPr lang="en-US" sz="2200" i="1" dirty="0">
                <a:solidFill>
                  <a:schemeClr val="accent1"/>
                </a:solidFill>
              </a:rPr>
              <a:t>.  </a:t>
            </a:r>
            <a:r>
              <a:rPr lang="en-US" sz="2200" b="1" i="1" dirty="0">
                <a:solidFill>
                  <a:schemeClr val="accent1"/>
                </a:solidFill>
              </a:rPr>
              <a:t>The </a:t>
            </a:r>
            <a:r>
              <a:rPr lang="en-US" sz="2200" b="1" i="1" u="sng" dirty="0">
                <a:solidFill>
                  <a:schemeClr val="accent1"/>
                </a:solidFill>
              </a:rPr>
              <a:t>wise</a:t>
            </a:r>
            <a:r>
              <a:rPr lang="en-US" sz="2200" b="1" i="1" dirty="0">
                <a:solidFill>
                  <a:schemeClr val="accent1"/>
                </a:solidFill>
              </a:rPr>
              <a:t> shall inherit </a:t>
            </a:r>
            <a:r>
              <a:rPr lang="en-US" sz="2200" i="1" dirty="0">
                <a:solidFill>
                  <a:schemeClr val="accent1"/>
                </a:solidFill>
              </a:rPr>
              <a:t>glory, But </a:t>
            </a:r>
            <a:r>
              <a:rPr lang="en-US" sz="2200" b="1" i="1" u="sng" dirty="0">
                <a:solidFill>
                  <a:schemeClr val="accent1"/>
                </a:solidFill>
              </a:rPr>
              <a:t>shame</a:t>
            </a:r>
            <a:r>
              <a:rPr lang="en-US" sz="2200" b="1" i="1" dirty="0">
                <a:solidFill>
                  <a:schemeClr val="accent1"/>
                </a:solidFill>
              </a:rPr>
              <a:t> shall be the legacy of fools</a:t>
            </a:r>
            <a:r>
              <a:rPr lang="en-US" sz="2200" i="1" dirty="0">
                <a:solidFill>
                  <a:schemeClr val="accent1"/>
                </a:solidFill>
              </a:rPr>
              <a:t>. </a:t>
            </a:r>
            <a:r>
              <a:rPr lang="en-US" sz="2200" dirty="0"/>
              <a:t>(</a:t>
            </a:r>
            <a:r>
              <a:rPr lang="en-US" sz="2200" b="1" dirty="0">
                <a:solidFill>
                  <a:schemeClr val="accent1"/>
                </a:solidFill>
              </a:rPr>
              <a:t>3:32-35</a:t>
            </a:r>
            <a:r>
              <a:rPr lang="en-US" sz="2200" dirty="0"/>
              <a:t>)</a:t>
            </a:r>
          </a:p>
          <a:p>
            <a:pPr>
              <a:spcBef>
                <a:spcPts val="0"/>
              </a:spcBef>
            </a:pPr>
            <a:r>
              <a:rPr lang="en-US" altLang="en-US" sz="2200" dirty="0"/>
              <a:t>Blesses the upright, just, </a:t>
            </a:r>
            <a:r>
              <a:rPr lang="en-US" altLang="en-US" sz="2200" b="1" i="1" dirty="0"/>
              <a:t>humble</a:t>
            </a:r>
            <a:r>
              <a:rPr lang="en-US" altLang="en-US" sz="2200" dirty="0"/>
              <a:t>, and wise.</a:t>
            </a:r>
          </a:p>
          <a:p>
            <a:pPr>
              <a:spcBef>
                <a:spcPts val="0"/>
              </a:spcBef>
            </a:pPr>
            <a:r>
              <a:rPr lang="en-US" altLang="en-US" sz="2200" dirty="0"/>
              <a:t>Working definition (primary application) for “humility” </a:t>
            </a:r>
            <a:r>
              <a:rPr lang="en-US" altLang="en-US" sz="2200" dirty="0">
                <a:latin typeface="Arial" panose="020B0604020202020204" pitchFamily="34" charset="0"/>
                <a:cs typeface="Arial" panose="020B0604020202020204" pitchFamily="34" charset="0"/>
              </a:rPr>
              <a:t>→ </a:t>
            </a:r>
            <a:r>
              <a:rPr lang="en-US" altLang="en-US" sz="2200" b="1" i="1" dirty="0">
                <a:cs typeface="Arial" panose="020B0604020202020204" pitchFamily="34" charset="0"/>
              </a:rPr>
              <a:t>teachable</a:t>
            </a:r>
            <a:r>
              <a:rPr lang="en-US" altLang="en-US" sz="2200" dirty="0">
                <a:cs typeface="Arial" panose="020B0604020202020204" pitchFamily="34" charset="0"/>
              </a:rPr>
              <a:t>.</a:t>
            </a:r>
          </a:p>
          <a:p>
            <a:pPr>
              <a:spcBef>
                <a:spcPts val="0"/>
              </a:spcBef>
            </a:pPr>
            <a:r>
              <a:rPr lang="en-US" altLang="en-US" sz="2200" dirty="0">
                <a:cs typeface="Arial" panose="020B0604020202020204" pitchFamily="34" charset="0"/>
              </a:rPr>
              <a:t>Not “learnable”, teachable.  Arrogant people can learn, but they cannot learn </a:t>
            </a:r>
            <a:r>
              <a:rPr lang="en-US" altLang="en-US" sz="2200" b="1" i="1" dirty="0">
                <a:cs typeface="Arial" panose="020B0604020202020204" pitchFamily="34" charset="0"/>
              </a:rPr>
              <a:t>from others </a:t>
            </a:r>
            <a:r>
              <a:rPr lang="en-US" altLang="en-US" sz="2200" dirty="0">
                <a:cs typeface="Arial" panose="020B0604020202020204" pitchFamily="34" charset="0"/>
              </a:rPr>
              <a:t>– cannot be </a:t>
            </a:r>
            <a:r>
              <a:rPr lang="en-US" altLang="en-US" sz="2200" b="1" i="1" dirty="0">
                <a:cs typeface="Arial" panose="020B0604020202020204" pitchFamily="34" charset="0"/>
              </a:rPr>
              <a:t>taught</a:t>
            </a:r>
            <a:r>
              <a:rPr lang="en-US" altLang="en-US" sz="2200" dirty="0">
                <a:cs typeface="Arial" panose="020B0604020202020204" pitchFamily="34" charset="0"/>
              </a:rPr>
              <a:t> – by God or anyone else.</a:t>
            </a:r>
            <a:endParaRPr lang="en-US" altLang="en-US" sz="2200" dirty="0"/>
          </a:p>
        </p:txBody>
      </p:sp>
    </p:spTree>
    <p:extLst>
      <p:ext uri="{BB962C8B-B14F-4D97-AF65-F5344CB8AC3E}">
        <p14:creationId xmlns:p14="http://schemas.microsoft.com/office/powerpoint/2010/main" val="1921227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4:1-13</a:t>
            </a:r>
          </a:p>
        </p:txBody>
      </p:sp>
      <p:sp>
        <p:nvSpPr>
          <p:cNvPr id="5" name="Text Placeholder 4"/>
          <p:cNvSpPr>
            <a:spLocks noGrp="1"/>
          </p:cNvSpPr>
          <p:nvPr>
            <p:ph type="body" idx="1"/>
          </p:nvPr>
        </p:nvSpPr>
        <p:spPr/>
        <p:txBody>
          <a:bodyPr/>
          <a:lstStyle/>
          <a:p>
            <a:r>
              <a:rPr lang="en-US" b="1" i="1" dirty="0"/>
              <a:t>The Criticality of Wisdom</a:t>
            </a:r>
          </a:p>
        </p:txBody>
      </p:sp>
    </p:spTree>
    <p:extLst>
      <p:ext uri="{BB962C8B-B14F-4D97-AF65-F5344CB8AC3E}">
        <p14:creationId xmlns:p14="http://schemas.microsoft.com/office/powerpoint/2010/main" val="757961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Appreciating Wisdom in Youth</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a:pPr>
            <a:r>
              <a:rPr lang="en-US" sz="2200" dirty="0"/>
              <a:t>How is it helpful to learn that Solomon’s father, David, instructed his son about the importance of wisdom?</a:t>
            </a:r>
          </a:p>
          <a:p>
            <a:pPr marL="0" lvl="0" indent="0">
              <a:spcBef>
                <a:spcPts val="0"/>
              </a:spcBef>
              <a:buNone/>
            </a:pPr>
            <a:r>
              <a:rPr lang="en-US" sz="2200" b="1" i="1" dirty="0">
                <a:solidFill>
                  <a:schemeClr val="accent1"/>
                </a:solidFill>
              </a:rPr>
              <a:t>Hear, my children, the </a:t>
            </a:r>
            <a:r>
              <a:rPr lang="en-US" sz="2200" b="1" i="1" u="sng" dirty="0">
                <a:solidFill>
                  <a:schemeClr val="accent1"/>
                </a:solidFill>
              </a:rPr>
              <a:t>instruction of a father</a:t>
            </a:r>
            <a:r>
              <a:rPr lang="en-US" sz="2200" i="1" dirty="0">
                <a:solidFill>
                  <a:schemeClr val="accent1"/>
                </a:solidFill>
              </a:rPr>
              <a:t>, And </a:t>
            </a:r>
            <a:r>
              <a:rPr lang="en-US" sz="2200" b="1" i="1" u="sng" dirty="0">
                <a:solidFill>
                  <a:schemeClr val="accent1"/>
                </a:solidFill>
              </a:rPr>
              <a:t>give attention</a:t>
            </a:r>
            <a:r>
              <a:rPr lang="en-US" sz="2200" b="1" i="1" dirty="0">
                <a:solidFill>
                  <a:schemeClr val="accent1"/>
                </a:solidFill>
              </a:rPr>
              <a:t> to know understanding</a:t>
            </a:r>
            <a:r>
              <a:rPr lang="en-US" sz="2200" i="1" dirty="0">
                <a:solidFill>
                  <a:schemeClr val="accent1"/>
                </a:solidFill>
              </a:rPr>
              <a:t>; For I give you good doctrine: </a:t>
            </a:r>
            <a:r>
              <a:rPr lang="en-US" sz="2200" b="1" i="1" dirty="0">
                <a:solidFill>
                  <a:schemeClr val="accent1"/>
                </a:solidFill>
              </a:rPr>
              <a:t>Do not forsake my law</a:t>
            </a:r>
            <a:r>
              <a:rPr lang="en-US" sz="2200" i="1" dirty="0">
                <a:solidFill>
                  <a:schemeClr val="accent1"/>
                </a:solidFill>
              </a:rPr>
              <a:t>.  </a:t>
            </a:r>
            <a:r>
              <a:rPr lang="en-US" sz="2200" b="1" i="1" dirty="0">
                <a:solidFill>
                  <a:schemeClr val="accent1"/>
                </a:solidFill>
              </a:rPr>
              <a:t>When I was my father’s son</a:t>
            </a:r>
            <a:r>
              <a:rPr lang="en-US" sz="2200" i="1" dirty="0">
                <a:solidFill>
                  <a:schemeClr val="accent1"/>
                </a:solidFill>
              </a:rPr>
              <a:t>, Tender and the only one in the sight of my mother, </a:t>
            </a:r>
            <a:r>
              <a:rPr lang="en-US" sz="2200" b="1" i="1" dirty="0">
                <a:solidFill>
                  <a:schemeClr val="accent1"/>
                </a:solidFill>
              </a:rPr>
              <a:t>He </a:t>
            </a:r>
            <a:r>
              <a:rPr lang="en-US" sz="2200" b="1" i="1" u="sng" dirty="0">
                <a:solidFill>
                  <a:schemeClr val="accent1"/>
                </a:solidFill>
              </a:rPr>
              <a:t>also taught</a:t>
            </a:r>
            <a:r>
              <a:rPr lang="en-US" sz="2200" b="1" i="1" dirty="0">
                <a:solidFill>
                  <a:schemeClr val="accent1"/>
                </a:solidFill>
              </a:rPr>
              <a:t> me, and said to me</a:t>
            </a:r>
            <a:r>
              <a:rPr lang="en-US" sz="2200" i="1" dirty="0">
                <a:solidFill>
                  <a:schemeClr val="accent1"/>
                </a:solidFill>
              </a:rPr>
              <a:t> … </a:t>
            </a:r>
            <a:r>
              <a:rPr lang="en-US" sz="2200" dirty="0"/>
              <a:t>(</a:t>
            </a:r>
            <a:r>
              <a:rPr lang="en-US" sz="2200" b="1" dirty="0">
                <a:solidFill>
                  <a:schemeClr val="accent1"/>
                </a:solidFill>
              </a:rPr>
              <a:t>4:1-4</a:t>
            </a:r>
            <a:r>
              <a:rPr lang="en-US" sz="2200" dirty="0"/>
              <a:t>)</a:t>
            </a:r>
          </a:p>
          <a:p>
            <a:pPr>
              <a:spcBef>
                <a:spcPts val="0"/>
              </a:spcBef>
            </a:pPr>
            <a:r>
              <a:rPr lang="en-US" altLang="en-US" sz="2200" dirty="0"/>
              <a:t>Enhances appreciation of wisdom’s value by knowing that it was something that produced not only Solomon’s success, but also David’s (</a:t>
            </a:r>
            <a:r>
              <a:rPr lang="en-US" altLang="en-US" sz="2200" b="1" dirty="0">
                <a:solidFill>
                  <a:schemeClr val="accent1"/>
                </a:solidFill>
              </a:rPr>
              <a:t>1 Sam. 13:14</a:t>
            </a:r>
            <a:r>
              <a:rPr lang="en-US" altLang="en-US" sz="2200" dirty="0"/>
              <a:t>).</a:t>
            </a:r>
          </a:p>
          <a:p>
            <a:pPr>
              <a:spcBef>
                <a:spcPts val="0"/>
              </a:spcBef>
            </a:pPr>
            <a:r>
              <a:rPr lang="en-US" altLang="en-US" sz="2200" dirty="0"/>
              <a:t>Further enhances the value of appreciating wisdom </a:t>
            </a:r>
            <a:r>
              <a:rPr lang="en-US" altLang="en-US" sz="2200" b="1" i="1" dirty="0"/>
              <a:t>early</a:t>
            </a:r>
            <a:r>
              <a:rPr lang="en-US" altLang="en-US" sz="2200" dirty="0"/>
              <a:t> – in your </a:t>
            </a:r>
            <a:r>
              <a:rPr lang="en-US" altLang="en-US" sz="2200" b="1" i="1" dirty="0"/>
              <a:t>youth</a:t>
            </a:r>
            <a:r>
              <a:rPr lang="en-US" altLang="en-US" sz="2200" dirty="0"/>
              <a:t> – because that contributed to Solomon’s success (</a:t>
            </a:r>
            <a:r>
              <a:rPr lang="en-US" altLang="en-US" sz="2200" b="1" dirty="0">
                <a:solidFill>
                  <a:schemeClr val="accent1"/>
                </a:solidFill>
              </a:rPr>
              <a:t>1 Kings 3:3-15; </a:t>
            </a:r>
            <a:r>
              <a:rPr lang="en-US" altLang="en-US" sz="2200" b="1" dirty="0" err="1">
                <a:solidFill>
                  <a:schemeClr val="accent1"/>
                </a:solidFill>
              </a:rPr>
              <a:t>Ecc</a:t>
            </a:r>
            <a:r>
              <a:rPr lang="en-US" altLang="en-US" sz="2200" b="1" dirty="0">
                <a:solidFill>
                  <a:schemeClr val="accent1"/>
                </a:solidFill>
              </a:rPr>
              <a:t>. 12:1</a:t>
            </a:r>
            <a:r>
              <a:rPr lang="en-US" altLang="en-US" sz="2200" dirty="0"/>
              <a:t>).</a:t>
            </a:r>
          </a:p>
          <a:p>
            <a:pPr>
              <a:spcBef>
                <a:spcPts val="0"/>
              </a:spcBef>
            </a:pPr>
            <a:r>
              <a:rPr lang="en-US" altLang="en-US" sz="2200" dirty="0"/>
              <a:t>… which helps us to </a:t>
            </a:r>
            <a:r>
              <a:rPr lang="en-US" altLang="en-US" sz="2200" i="1" dirty="0">
                <a:solidFill>
                  <a:schemeClr val="accent1"/>
                </a:solidFill>
              </a:rPr>
              <a:t>“hear … give attention … not forsake”</a:t>
            </a:r>
            <a:r>
              <a:rPr lang="en-US" altLang="en-US" sz="2200" i="1" dirty="0"/>
              <a:t>.</a:t>
            </a:r>
            <a:endParaRPr lang="en-US" altLang="en-US" sz="2200" dirty="0"/>
          </a:p>
        </p:txBody>
      </p:sp>
    </p:spTree>
    <p:extLst>
      <p:ext uri="{BB962C8B-B14F-4D97-AF65-F5344CB8AC3E}">
        <p14:creationId xmlns:p14="http://schemas.microsoft.com/office/powerpoint/2010/main" val="3878932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fade">
                                      <p:cBhvr>
                                        <p:cTn id="22" dur="500"/>
                                        <p:tgtEl>
                                          <p:spTgt spid="1024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9219">
                                            <p:txEl>
                                              <p:pRg st="4" end="4"/>
                                            </p:txEl>
                                          </p:spTgt>
                                        </p:tgtEl>
                                        <p:attrNameLst>
                                          <p:attrName>style.visibility</p:attrName>
                                        </p:attrNameLst>
                                      </p:cBhvr>
                                      <p:to>
                                        <p:strVal val="visible"/>
                                      </p:to>
                                    </p:set>
                                    <p:animEffect transition="in" filter="fade">
                                      <p:cBhvr>
                                        <p:cTn id="3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Critical Need for Wisdom</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2"/>
            </a:pPr>
            <a:r>
              <a:rPr lang="en-US" sz="2200" dirty="0"/>
              <a:t>Why is it so critical and essential to gain wisdom?  What blessings does wisdom bestow?</a:t>
            </a:r>
            <a:endParaRPr lang="en-US" altLang="en-US" sz="2200" dirty="0"/>
          </a:p>
        </p:txBody>
      </p:sp>
    </p:spTree>
    <p:extLst>
      <p:ext uri="{BB962C8B-B14F-4D97-AF65-F5344CB8AC3E}">
        <p14:creationId xmlns:p14="http://schemas.microsoft.com/office/powerpoint/2010/main" val="22493767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Critical Need for Wisdom</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i="1" dirty="0">
                <a:solidFill>
                  <a:schemeClr val="accent1"/>
                </a:solidFill>
              </a:rPr>
              <a:t>“Let your heart retain my words; </a:t>
            </a:r>
            <a:r>
              <a:rPr lang="en-US" sz="2200" b="1" i="1" u="sng" dirty="0">
                <a:solidFill>
                  <a:schemeClr val="accent1"/>
                </a:solidFill>
              </a:rPr>
              <a:t>Keep my commands</a:t>
            </a:r>
            <a:r>
              <a:rPr lang="en-US" sz="2200" b="1" i="1" dirty="0">
                <a:solidFill>
                  <a:schemeClr val="accent1"/>
                </a:solidFill>
              </a:rPr>
              <a:t>, and live</a:t>
            </a:r>
            <a:r>
              <a:rPr lang="en-US" sz="2200" i="1" dirty="0">
                <a:solidFill>
                  <a:schemeClr val="accent1"/>
                </a:solidFill>
              </a:rPr>
              <a:t>.  </a:t>
            </a:r>
            <a:r>
              <a:rPr lang="en-US" sz="2200" b="1" i="1" u="sng" dirty="0">
                <a:solidFill>
                  <a:schemeClr val="accent1"/>
                </a:solidFill>
              </a:rPr>
              <a:t>Get wisdom</a:t>
            </a:r>
            <a:r>
              <a:rPr lang="en-US" sz="2200" b="1" i="1" dirty="0">
                <a:solidFill>
                  <a:schemeClr val="accent1"/>
                </a:solidFill>
              </a:rPr>
              <a:t>! </a:t>
            </a:r>
            <a:r>
              <a:rPr lang="en-US" sz="2200" b="1" i="1" u="sng" dirty="0">
                <a:solidFill>
                  <a:schemeClr val="accent1"/>
                </a:solidFill>
              </a:rPr>
              <a:t>Get understanding</a:t>
            </a:r>
            <a:r>
              <a:rPr lang="en-US" sz="2200" b="1" i="1" dirty="0">
                <a:solidFill>
                  <a:schemeClr val="accent1"/>
                </a:solidFill>
              </a:rPr>
              <a:t>! </a:t>
            </a:r>
            <a:r>
              <a:rPr lang="en-US" sz="2200" b="1" i="1" u="sng" dirty="0">
                <a:solidFill>
                  <a:schemeClr val="accent1"/>
                </a:solidFill>
              </a:rPr>
              <a:t>Do not forget, nor turn away</a:t>
            </a:r>
            <a:r>
              <a:rPr lang="en-US" sz="2200" b="1" i="1" dirty="0">
                <a:solidFill>
                  <a:schemeClr val="accent1"/>
                </a:solidFill>
              </a:rPr>
              <a:t> </a:t>
            </a:r>
            <a:r>
              <a:rPr lang="en-US" sz="2200" i="1" dirty="0">
                <a:solidFill>
                  <a:schemeClr val="accent1"/>
                </a:solidFill>
              </a:rPr>
              <a:t>from the words of my mouth.  </a:t>
            </a:r>
            <a:r>
              <a:rPr lang="en-US" sz="2200" b="1" i="1" u="sng" dirty="0">
                <a:solidFill>
                  <a:schemeClr val="accent1"/>
                </a:solidFill>
              </a:rPr>
              <a:t>Do not forsake her</a:t>
            </a:r>
            <a:r>
              <a:rPr lang="en-US" sz="2200" b="1" i="1" dirty="0">
                <a:solidFill>
                  <a:schemeClr val="accent1"/>
                </a:solidFill>
              </a:rPr>
              <a:t>, and she will preserve you</a:t>
            </a:r>
            <a:r>
              <a:rPr lang="en-US" sz="2200" i="1" dirty="0">
                <a:solidFill>
                  <a:schemeClr val="accent1"/>
                </a:solidFill>
              </a:rPr>
              <a:t>; </a:t>
            </a:r>
            <a:r>
              <a:rPr lang="en-US" sz="2200" b="1" i="1" u="sng" dirty="0">
                <a:solidFill>
                  <a:schemeClr val="accent1"/>
                </a:solidFill>
              </a:rPr>
              <a:t>Love her</a:t>
            </a:r>
            <a:r>
              <a:rPr lang="en-US" sz="2200" b="1" i="1" dirty="0">
                <a:solidFill>
                  <a:schemeClr val="accent1"/>
                </a:solidFill>
              </a:rPr>
              <a:t>, and she will keep you.  </a:t>
            </a:r>
            <a:r>
              <a:rPr lang="en-US" sz="2200" b="1" i="1" u="sng" dirty="0">
                <a:solidFill>
                  <a:schemeClr val="accent1"/>
                </a:solidFill>
              </a:rPr>
              <a:t>Wisdom is the principal thing; Therefore get wisdom</a:t>
            </a:r>
            <a:r>
              <a:rPr lang="en-US" sz="2200" b="1" i="1" dirty="0">
                <a:solidFill>
                  <a:schemeClr val="accent1"/>
                </a:solidFill>
              </a:rPr>
              <a:t>. And </a:t>
            </a:r>
            <a:r>
              <a:rPr lang="en-US" sz="2200" b="1" i="1" u="sng" dirty="0">
                <a:solidFill>
                  <a:schemeClr val="accent1"/>
                </a:solidFill>
              </a:rPr>
              <a:t>in all your getting, get understanding</a:t>
            </a:r>
            <a:r>
              <a:rPr lang="en-US" sz="2200" b="1" i="1" dirty="0">
                <a:solidFill>
                  <a:schemeClr val="accent1"/>
                </a:solidFill>
              </a:rPr>
              <a:t>.  </a:t>
            </a:r>
            <a:r>
              <a:rPr lang="en-US" sz="2200" b="1" i="1" u="sng" dirty="0">
                <a:solidFill>
                  <a:schemeClr val="accent1"/>
                </a:solidFill>
              </a:rPr>
              <a:t>Exalt her</a:t>
            </a:r>
            <a:r>
              <a:rPr lang="en-US" sz="2200" b="1" i="1" dirty="0">
                <a:solidFill>
                  <a:schemeClr val="accent1"/>
                </a:solidFill>
              </a:rPr>
              <a:t>, and she will promote you</a:t>
            </a:r>
            <a:r>
              <a:rPr lang="en-US" sz="2200" i="1" dirty="0">
                <a:solidFill>
                  <a:schemeClr val="accent1"/>
                </a:solidFill>
              </a:rPr>
              <a:t>; She will bring you honor, </a:t>
            </a:r>
            <a:r>
              <a:rPr lang="en-US" sz="2200" b="1" i="1" dirty="0">
                <a:solidFill>
                  <a:schemeClr val="accent1"/>
                </a:solidFill>
              </a:rPr>
              <a:t>when you embrace her</a:t>
            </a:r>
            <a:r>
              <a:rPr lang="en-US" sz="2200" i="1" dirty="0">
                <a:solidFill>
                  <a:schemeClr val="accent1"/>
                </a:solidFill>
              </a:rPr>
              <a:t>.  She will place on your head an ornament of grace; A crown of glory she will deliver to you.” </a:t>
            </a:r>
            <a:r>
              <a:rPr lang="en-US" sz="2200" b="1" i="1" u="sng" dirty="0">
                <a:solidFill>
                  <a:schemeClr val="accent1"/>
                </a:solidFill>
              </a:rPr>
              <a:t>Hear</a:t>
            </a:r>
            <a:r>
              <a:rPr lang="en-US" sz="2200" b="1" i="1" dirty="0">
                <a:solidFill>
                  <a:schemeClr val="accent1"/>
                </a:solidFill>
              </a:rPr>
              <a:t>, my son, and </a:t>
            </a:r>
            <a:r>
              <a:rPr lang="en-US" sz="2200" b="1" i="1" u="sng" dirty="0">
                <a:solidFill>
                  <a:schemeClr val="accent1"/>
                </a:solidFill>
              </a:rPr>
              <a:t>receive</a:t>
            </a:r>
            <a:r>
              <a:rPr lang="en-US" sz="2200" b="1" i="1" dirty="0">
                <a:solidFill>
                  <a:schemeClr val="accent1"/>
                </a:solidFill>
              </a:rPr>
              <a:t> my sayings, And the years of your life will be many</a:t>
            </a:r>
            <a:r>
              <a:rPr lang="en-US" sz="2200" i="1" dirty="0">
                <a:solidFill>
                  <a:schemeClr val="accent1"/>
                </a:solidFill>
              </a:rPr>
              <a:t>. I have taught you in the way of wisdom; I have led you in right paths. When you walk, </a:t>
            </a:r>
            <a:r>
              <a:rPr lang="en-US" sz="2200" b="1" i="1" dirty="0">
                <a:solidFill>
                  <a:schemeClr val="accent1"/>
                </a:solidFill>
              </a:rPr>
              <a:t>your steps will not be hindered</a:t>
            </a:r>
            <a:r>
              <a:rPr lang="en-US" sz="2200" i="1" dirty="0">
                <a:solidFill>
                  <a:schemeClr val="accent1"/>
                </a:solidFill>
              </a:rPr>
              <a:t>, And when you run, </a:t>
            </a:r>
            <a:r>
              <a:rPr lang="en-US" sz="2200" b="1" i="1" dirty="0">
                <a:solidFill>
                  <a:schemeClr val="accent1"/>
                </a:solidFill>
              </a:rPr>
              <a:t>you will not stumble. </a:t>
            </a:r>
            <a:r>
              <a:rPr lang="en-US" sz="2200" b="1" i="1" u="sng" dirty="0">
                <a:solidFill>
                  <a:schemeClr val="accent1"/>
                </a:solidFill>
              </a:rPr>
              <a:t>Take firm hold of instruction, do not let go; Keep her</a:t>
            </a:r>
            <a:r>
              <a:rPr lang="en-US" sz="2200" b="1" i="1" dirty="0">
                <a:solidFill>
                  <a:schemeClr val="accent1"/>
                </a:solidFill>
              </a:rPr>
              <a:t>, for she is your life</a:t>
            </a:r>
            <a:r>
              <a:rPr lang="en-US" sz="2200" i="1" dirty="0">
                <a:solidFill>
                  <a:schemeClr val="accent1"/>
                </a:solidFill>
              </a:rPr>
              <a:t>. </a:t>
            </a:r>
            <a:r>
              <a:rPr lang="en-US" sz="2200" dirty="0"/>
              <a:t>(</a:t>
            </a:r>
            <a:r>
              <a:rPr lang="en-US" sz="2200" b="1" dirty="0">
                <a:solidFill>
                  <a:schemeClr val="accent1"/>
                </a:solidFill>
              </a:rPr>
              <a:t>4:10-13</a:t>
            </a:r>
            <a:r>
              <a:rPr lang="en-US" sz="2200" dirty="0"/>
              <a:t>)</a:t>
            </a:r>
          </a:p>
          <a:p>
            <a:pPr>
              <a:spcBef>
                <a:spcPts val="0"/>
              </a:spcBef>
            </a:pPr>
            <a:r>
              <a:rPr lang="en-US" altLang="en-US" sz="2200" dirty="0"/>
              <a:t>Wisdom’s benefits make it more valuable than anything else or any cost.</a:t>
            </a:r>
          </a:p>
        </p:txBody>
      </p:sp>
    </p:spTree>
    <p:extLst>
      <p:ext uri="{BB962C8B-B14F-4D97-AF65-F5344CB8AC3E}">
        <p14:creationId xmlns:p14="http://schemas.microsoft.com/office/powerpoint/2010/main" val="573961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1:1-9</a:t>
            </a:r>
          </a:p>
        </p:txBody>
      </p:sp>
      <p:sp>
        <p:nvSpPr>
          <p:cNvPr id="5" name="Text Placeholder 4"/>
          <p:cNvSpPr>
            <a:spLocks noGrp="1"/>
          </p:cNvSpPr>
          <p:nvPr>
            <p:ph type="body" idx="1"/>
          </p:nvPr>
        </p:nvSpPr>
        <p:spPr/>
        <p:txBody>
          <a:bodyPr/>
          <a:lstStyle/>
          <a:p>
            <a:r>
              <a:rPr lang="en-US" b="1" i="1" dirty="0"/>
              <a:t>Goal of Studying Proverbs</a:t>
            </a:r>
          </a:p>
        </p:txBody>
      </p:sp>
    </p:spTree>
    <p:extLst>
      <p:ext uri="{BB962C8B-B14F-4D97-AF65-F5344CB8AC3E}">
        <p14:creationId xmlns:p14="http://schemas.microsoft.com/office/powerpoint/2010/main" val="954228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Keeping &amp; Exalting Wisdom</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i="1" dirty="0">
                <a:solidFill>
                  <a:schemeClr val="accent1"/>
                </a:solidFill>
              </a:rPr>
              <a:t>Get wisdom! Get understanding! … Do not forsake her … Love her … Wisdom is the principal thing; Therefore get wisdom. And in all your getting, get understanding.  Exalt her …embrace her.  … take firm hold of instruction, do not let go; Keep her …</a:t>
            </a:r>
            <a:r>
              <a:rPr lang="en-US" sz="2200" dirty="0"/>
              <a:t>(</a:t>
            </a:r>
            <a:r>
              <a:rPr lang="en-US" sz="2200" b="1" dirty="0">
                <a:solidFill>
                  <a:schemeClr val="accent1"/>
                </a:solidFill>
              </a:rPr>
              <a:t>4:10-13</a:t>
            </a:r>
            <a:r>
              <a:rPr lang="en-US" sz="2200" dirty="0"/>
              <a:t>)</a:t>
            </a:r>
          </a:p>
          <a:p>
            <a:pPr marL="344488" lvl="0" indent="-344488">
              <a:spcBef>
                <a:spcPts val="0"/>
              </a:spcBef>
              <a:buFont typeface="+mj-lt"/>
              <a:buAutoNum type="arabicPeriod" startAt="3"/>
            </a:pPr>
            <a:r>
              <a:rPr lang="en-US" sz="2200" dirty="0"/>
              <a:t>If wisdom is again personified as a woman, beyond just </a:t>
            </a:r>
            <a:r>
              <a:rPr lang="en-US" sz="2200" i="1" dirty="0">
                <a:solidFill>
                  <a:schemeClr val="accent1"/>
                </a:solidFill>
              </a:rPr>
              <a:t>“getting”</a:t>
            </a:r>
            <a:r>
              <a:rPr lang="en-US" sz="2200" dirty="0"/>
              <a:t> wisdom, how does one </a:t>
            </a:r>
            <a:r>
              <a:rPr lang="en-US" sz="2200" i="1" dirty="0">
                <a:solidFill>
                  <a:schemeClr val="accent1"/>
                </a:solidFill>
              </a:rPr>
              <a:t>“keep”</a:t>
            </a:r>
            <a:r>
              <a:rPr lang="en-US" sz="2200" dirty="0"/>
              <a:t> her, </a:t>
            </a:r>
            <a:r>
              <a:rPr lang="en-US" sz="2200" i="1" dirty="0">
                <a:solidFill>
                  <a:schemeClr val="accent1"/>
                </a:solidFill>
              </a:rPr>
              <a:t>“exalt”</a:t>
            </a:r>
            <a:r>
              <a:rPr lang="en-US" sz="2200" dirty="0"/>
              <a:t> her, and </a:t>
            </a:r>
            <a:r>
              <a:rPr lang="en-US" sz="2200" i="1" dirty="0">
                <a:solidFill>
                  <a:schemeClr val="accent1"/>
                </a:solidFill>
              </a:rPr>
              <a:t>“not forsake”</a:t>
            </a:r>
            <a:r>
              <a:rPr lang="en-US" sz="2200" dirty="0"/>
              <a:t> her?</a:t>
            </a:r>
          </a:p>
          <a:p>
            <a:pPr>
              <a:spcBef>
                <a:spcPts val="0"/>
              </a:spcBef>
            </a:pPr>
            <a:r>
              <a:rPr lang="en-US" altLang="en-US" sz="2200" dirty="0"/>
              <a:t>Must make wisdom the </a:t>
            </a:r>
            <a:r>
              <a:rPr lang="en-US" altLang="en-US" sz="2200" b="1" i="1" dirty="0"/>
              <a:t>highest priority </a:t>
            </a:r>
            <a:r>
              <a:rPr lang="en-US" altLang="en-US" sz="2200" dirty="0"/>
              <a:t>– sacrifice whatever would compromise, devalue, or risk it.</a:t>
            </a:r>
          </a:p>
          <a:p>
            <a:pPr>
              <a:spcBef>
                <a:spcPts val="0"/>
              </a:spcBef>
            </a:pPr>
            <a:r>
              <a:rPr lang="en-US" altLang="en-US" sz="2200" dirty="0"/>
              <a:t>Act in wisdom!  Make the choices that wisdom advises.</a:t>
            </a:r>
          </a:p>
          <a:p>
            <a:pPr>
              <a:spcBef>
                <a:spcPts val="0"/>
              </a:spcBef>
            </a:pPr>
            <a:r>
              <a:rPr lang="en-US" altLang="en-US" sz="2200" dirty="0"/>
              <a:t>Wisdom must be at the forefront of our mind – as much as possible, so you can understand it and use it (</a:t>
            </a:r>
            <a:r>
              <a:rPr lang="en-US" altLang="en-US" sz="2200" b="1" dirty="0">
                <a:solidFill>
                  <a:schemeClr val="accent1"/>
                </a:solidFill>
              </a:rPr>
              <a:t>Deuteronomy 6:5-9</a:t>
            </a:r>
            <a:r>
              <a:rPr lang="en-US" altLang="en-US" sz="2200" dirty="0"/>
              <a:t>).</a:t>
            </a:r>
          </a:p>
          <a:p>
            <a:pPr>
              <a:spcBef>
                <a:spcPts val="0"/>
              </a:spcBef>
            </a:pPr>
            <a:r>
              <a:rPr lang="en-US" altLang="en-US" sz="2200" dirty="0"/>
              <a:t>Are other things taking </a:t>
            </a:r>
            <a:r>
              <a:rPr lang="en-US" altLang="en-US" sz="2200" b="1" i="1" dirty="0"/>
              <a:t>higher</a:t>
            </a:r>
            <a:r>
              <a:rPr lang="en-US" altLang="en-US" sz="2200" dirty="0"/>
              <a:t> priority than Bible study – your Bible lesson?</a:t>
            </a:r>
          </a:p>
        </p:txBody>
      </p:sp>
    </p:spTree>
    <p:extLst>
      <p:ext uri="{BB962C8B-B14F-4D97-AF65-F5344CB8AC3E}">
        <p14:creationId xmlns:p14="http://schemas.microsoft.com/office/powerpoint/2010/main" val="338313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fade">
                                      <p:cBhvr>
                                        <p:cTn id="11" dur="500"/>
                                        <p:tgtEl>
                                          <p:spTgt spid="921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fade">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4:14-27</a:t>
            </a:r>
          </a:p>
        </p:txBody>
      </p:sp>
      <p:sp>
        <p:nvSpPr>
          <p:cNvPr id="5" name="Text Placeholder 4"/>
          <p:cNvSpPr>
            <a:spLocks noGrp="1"/>
          </p:cNvSpPr>
          <p:nvPr>
            <p:ph type="body" idx="1"/>
          </p:nvPr>
        </p:nvSpPr>
        <p:spPr/>
        <p:txBody>
          <a:bodyPr/>
          <a:lstStyle/>
          <a:p>
            <a:r>
              <a:rPr lang="en-US" b="1" i="1" dirty="0"/>
              <a:t>The Path of Wisdom versus Evil</a:t>
            </a:r>
          </a:p>
        </p:txBody>
      </p:sp>
    </p:spTree>
    <p:extLst>
      <p:ext uri="{BB962C8B-B14F-4D97-AF65-F5344CB8AC3E}">
        <p14:creationId xmlns:p14="http://schemas.microsoft.com/office/powerpoint/2010/main" val="3605529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Deep Hunger of the Wicked</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4"/>
            </a:pPr>
            <a:r>
              <a:rPr lang="en-US" sz="2200" dirty="0"/>
              <a:t>How severe or strong is people’s desire for evil who walk in that path?  How does this help us to avoid that path?</a:t>
            </a:r>
          </a:p>
          <a:p>
            <a:pPr marL="0" lvl="0" indent="0">
              <a:spcBef>
                <a:spcPts val="0"/>
              </a:spcBef>
              <a:buNone/>
            </a:pPr>
            <a:r>
              <a:rPr lang="en-US" sz="2200" b="1" i="1" baseline="30000" dirty="0">
                <a:solidFill>
                  <a:schemeClr val="accent1"/>
                </a:solidFill>
              </a:rPr>
              <a:t>1</a:t>
            </a:r>
            <a:r>
              <a:rPr lang="en-US" sz="2200" b="1" i="1" dirty="0">
                <a:solidFill>
                  <a:schemeClr val="accent1"/>
                </a:solidFill>
              </a:rPr>
              <a:t>Do not enter the path </a:t>
            </a:r>
            <a:r>
              <a:rPr lang="en-US" sz="2200" i="1" dirty="0">
                <a:solidFill>
                  <a:schemeClr val="accent1"/>
                </a:solidFill>
              </a:rPr>
              <a:t>of the wicked, And </a:t>
            </a:r>
            <a:r>
              <a:rPr lang="en-US" sz="2200" b="1" i="1" baseline="30000" dirty="0">
                <a:solidFill>
                  <a:schemeClr val="accent1"/>
                </a:solidFill>
              </a:rPr>
              <a:t>2</a:t>
            </a:r>
            <a:r>
              <a:rPr lang="en-US" sz="2200" b="1" i="1" dirty="0">
                <a:solidFill>
                  <a:schemeClr val="accent1"/>
                </a:solidFill>
              </a:rPr>
              <a:t>do not walk in the way </a:t>
            </a:r>
            <a:r>
              <a:rPr lang="en-US" sz="2200" i="1" dirty="0">
                <a:solidFill>
                  <a:schemeClr val="accent1"/>
                </a:solidFill>
              </a:rPr>
              <a:t>of evil.  </a:t>
            </a:r>
            <a:r>
              <a:rPr lang="en-US" sz="2200" b="1" i="1" baseline="30000" dirty="0">
                <a:solidFill>
                  <a:schemeClr val="accent1"/>
                </a:solidFill>
              </a:rPr>
              <a:t>3</a:t>
            </a:r>
            <a:r>
              <a:rPr lang="en-US" sz="2200" b="1" i="1" dirty="0">
                <a:solidFill>
                  <a:schemeClr val="accent1"/>
                </a:solidFill>
              </a:rPr>
              <a:t>Avoid it</a:t>
            </a:r>
            <a:r>
              <a:rPr lang="en-US" sz="2200" i="1" dirty="0">
                <a:solidFill>
                  <a:schemeClr val="accent1"/>
                </a:solidFill>
              </a:rPr>
              <a:t>, </a:t>
            </a:r>
            <a:r>
              <a:rPr lang="en-US" sz="2200" b="1" i="1" baseline="30000" dirty="0">
                <a:solidFill>
                  <a:schemeClr val="accent1"/>
                </a:solidFill>
              </a:rPr>
              <a:t>4</a:t>
            </a:r>
            <a:r>
              <a:rPr lang="en-US" sz="2200" b="1" i="1" dirty="0">
                <a:solidFill>
                  <a:schemeClr val="accent1"/>
                </a:solidFill>
              </a:rPr>
              <a:t>do not travel on it</a:t>
            </a:r>
            <a:r>
              <a:rPr lang="en-US" sz="2200" i="1" dirty="0">
                <a:solidFill>
                  <a:schemeClr val="accent1"/>
                </a:solidFill>
              </a:rPr>
              <a:t>; </a:t>
            </a:r>
            <a:r>
              <a:rPr lang="en-US" sz="2200" b="1" i="1" baseline="30000" dirty="0">
                <a:solidFill>
                  <a:schemeClr val="accent1"/>
                </a:solidFill>
              </a:rPr>
              <a:t>5</a:t>
            </a:r>
            <a:r>
              <a:rPr lang="en-US" sz="2200" b="1" i="1" dirty="0">
                <a:solidFill>
                  <a:schemeClr val="accent1"/>
                </a:solidFill>
              </a:rPr>
              <a:t>Turn away from it </a:t>
            </a:r>
            <a:r>
              <a:rPr lang="en-US" sz="2200" i="1" dirty="0">
                <a:solidFill>
                  <a:schemeClr val="accent1"/>
                </a:solidFill>
              </a:rPr>
              <a:t>and </a:t>
            </a:r>
            <a:r>
              <a:rPr lang="en-US" sz="2200" b="1" i="1" baseline="30000" dirty="0">
                <a:solidFill>
                  <a:schemeClr val="accent1"/>
                </a:solidFill>
              </a:rPr>
              <a:t>6</a:t>
            </a:r>
            <a:r>
              <a:rPr lang="en-US" sz="2200" b="1" i="1" dirty="0">
                <a:solidFill>
                  <a:schemeClr val="accent1"/>
                </a:solidFill>
              </a:rPr>
              <a:t>pass on</a:t>
            </a:r>
            <a:r>
              <a:rPr lang="en-US" sz="2200" i="1" dirty="0">
                <a:solidFill>
                  <a:schemeClr val="accent1"/>
                </a:solidFill>
              </a:rPr>
              <a:t>.  For they </a:t>
            </a:r>
            <a:r>
              <a:rPr lang="en-US" sz="2200" b="1" i="1" u="sng" dirty="0">
                <a:solidFill>
                  <a:schemeClr val="accent1"/>
                </a:solidFill>
              </a:rPr>
              <a:t>do not sleep</a:t>
            </a:r>
            <a:r>
              <a:rPr lang="en-US" sz="2200" b="1" i="1" dirty="0">
                <a:solidFill>
                  <a:schemeClr val="accent1"/>
                </a:solidFill>
              </a:rPr>
              <a:t> unless they have done evil; And their </a:t>
            </a:r>
            <a:r>
              <a:rPr lang="en-US" sz="2200" b="1" i="1" u="sng" dirty="0">
                <a:solidFill>
                  <a:schemeClr val="accent1"/>
                </a:solidFill>
              </a:rPr>
              <a:t>sleep is taken away</a:t>
            </a:r>
            <a:r>
              <a:rPr lang="en-US" sz="2200" b="1" i="1" dirty="0">
                <a:solidFill>
                  <a:schemeClr val="accent1"/>
                </a:solidFill>
              </a:rPr>
              <a:t> unless they make someone fall</a:t>
            </a:r>
            <a:r>
              <a:rPr lang="en-US" sz="2200" i="1" dirty="0">
                <a:solidFill>
                  <a:schemeClr val="accent1"/>
                </a:solidFill>
              </a:rPr>
              <a:t>. For they </a:t>
            </a:r>
            <a:r>
              <a:rPr lang="en-US" sz="2200" b="1" i="1" u="sng" dirty="0">
                <a:solidFill>
                  <a:schemeClr val="accent1"/>
                </a:solidFill>
              </a:rPr>
              <a:t>eat</a:t>
            </a:r>
            <a:r>
              <a:rPr lang="en-US" sz="2200" b="1" i="1" dirty="0">
                <a:solidFill>
                  <a:schemeClr val="accent1"/>
                </a:solidFill>
              </a:rPr>
              <a:t> the bread of wickedness</a:t>
            </a:r>
            <a:r>
              <a:rPr lang="en-US" sz="2200" i="1" dirty="0">
                <a:solidFill>
                  <a:schemeClr val="accent1"/>
                </a:solidFill>
              </a:rPr>
              <a:t>, And </a:t>
            </a:r>
            <a:r>
              <a:rPr lang="en-US" sz="2200" b="1" i="1" u="sng" dirty="0">
                <a:solidFill>
                  <a:schemeClr val="accent1"/>
                </a:solidFill>
              </a:rPr>
              <a:t>drink</a:t>
            </a:r>
            <a:r>
              <a:rPr lang="en-US" sz="2200" b="1" i="1" dirty="0">
                <a:solidFill>
                  <a:schemeClr val="accent1"/>
                </a:solidFill>
              </a:rPr>
              <a:t> the wine of violence</a:t>
            </a:r>
            <a:r>
              <a:rPr lang="en-US" sz="2200" i="1" dirty="0">
                <a:solidFill>
                  <a:schemeClr val="accent1"/>
                </a:solidFill>
              </a:rPr>
              <a:t>. </a:t>
            </a:r>
            <a:r>
              <a:rPr lang="en-US" sz="2200" dirty="0"/>
              <a:t>(</a:t>
            </a:r>
            <a:r>
              <a:rPr lang="en-US" sz="2200" b="1" dirty="0">
                <a:solidFill>
                  <a:schemeClr val="accent1"/>
                </a:solidFill>
              </a:rPr>
              <a:t>4:14-17</a:t>
            </a:r>
            <a:r>
              <a:rPr lang="en-US" sz="2200" dirty="0"/>
              <a:t>)</a:t>
            </a:r>
          </a:p>
          <a:p>
            <a:pPr>
              <a:spcBef>
                <a:spcPts val="0"/>
              </a:spcBef>
            </a:pPr>
            <a:r>
              <a:rPr lang="en-US" altLang="en-US" sz="2200" dirty="0"/>
              <a:t>Represent people who cannot be satisfied without doing evil and destroying other people.  It is their constant, daily life (</a:t>
            </a:r>
            <a:r>
              <a:rPr lang="en-US" altLang="en-US" sz="2200" b="1" dirty="0">
                <a:solidFill>
                  <a:schemeClr val="accent1"/>
                </a:solidFill>
              </a:rPr>
              <a:t>1 Peter 5:8</a:t>
            </a:r>
            <a:r>
              <a:rPr lang="en-US" altLang="en-US" sz="2200" dirty="0"/>
              <a:t>).</a:t>
            </a:r>
          </a:p>
          <a:p>
            <a:pPr>
              <a:spcBef>
                <a:spcPts val="0"/>
              </a:spcBef>
            </a:pPr>
            <a:r>
              <a:rPr lang="en-US" altLang="en-US" sz="2200" dirty="0"/>
              <a:t>Indicates </a:t>
            </a:r>
            <a:r>
              <a:rPr lang="en-US" altLang="en-US" sz="2200" b="1" i="1" dirty="0"/>
              <a:t>our final state</a:t>
            </a:r>
            <a:r>
              <a:rPr lang="en-US" altLang="en-US" sz="2200" dirty="0"/>
              <a:t>, </a:t>
            </a:r>
            <a:r>
              <a:rPr lang="en-US" altLang="en-US" sz="2200" b="1" i="1" dirty="0"/>
              <a:t>if</a:t>
            </a:r>
            <a:r>
              <a:rPr lang="en-US" altLang="en-US" sz="2200" dirty="0"/>
              <a:t> we start down that path – motivation to never start down that terrible path.</a:t>
            </a:r>
          </a:p>
          <a:p>
            <a:pPr>
              <a:spcBef>
                <a:spcPts val="0"/>
              </a:spcBef>
            </a:pPr>
            <a:r>
              <a:rPr lang="en-US" altLang="en-US" sz="2200" b="1" i="1" dirty="0"/>
              <a:t>Contrast:</a:t>
            </a:r>
            <a:r>
              <a:rPr lang="en-US" altLang="en-US" sz="2200" dirty="0"/>
              <a:t>  Are we similarly </a:t>
            </a:r>
            <a:r>
              <a:rPr lang="en-US" altLang="en-US" sz="2200" i="1" dirty="0">
                <a:solidFill>
                  <a:schemeClr val="accent1"/>
                </a:solidFill>
              </a:rPr>
              <a:t>“hungering for righteousness”</a:t>
            </a:r>
            <a:r>
              <a:rPr lang="en-US" altLang="en-US" sz="2200" dirty="0"/>
              <a:t> (</a:t>
            </a:r>
            <a:r>
              <a:rPr lang="en-US" altLang="en-US" sz="2200" b="1" dirty="0">
                <a:solidFill>
                  <a:schemeClr val="accent1"/>
                </a:solidFill>
              </a:rPr>
              <a:t>Matt. 5:6</a:t>
            </a:r>
            <a:r>
              <a:rPr lang="en-US" altLang="en-US" sz="2200" dirty="0"/>
              <a:t>)?</a:t>
            </a:r>
          </a:p>
        </p:txBody>
      </p:sp>
    </p:spTree>
    <p:extLst>
      <p:ext uri="{BB962C8B-B14F-4D97-AF65-F5344CB8AC3E}">
        <p14:creationId xmlns:p14="http://schemas.microsoft.com/office/powerpoint/2010/main" val="30807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i="1" dirty="0"/>
              <a:t>“Walking in the Light”</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5"/>
            </a:pPr>
            <a:r>
              <a:rPr lang="en-US" sz="2200" dirty="0"/>
              <a:t>In what two ways is the </a:t>
            </a:r>
            <a:r>
              <a:rPr lang="en-US" sz="2200" i="1" dirty="0">
                <a:solidFill>
                  <a:schemeClr val="accent1"/>
                </a:solidFill>
              </a:rPr>
              <a:t>“path of the just”</a:t>
            </a:r>
            <a:r>
              <a:rPr lang="en-US" sz="2200" dirty="0"/>
              <a:t> different from the </a:t>
            </a:r>
            <a:r>
              <a:rPr lang="en-US" sz="2200" i="1" dirty="0">
                <a:solidFill>
                  <a:schemeClr val="accent1"/>
                </a:solidFill>
              </a:rPr>
              <a:t>“way of the wicked”</a:t>
            </a:r>
            <a:r>
              <a:rPr lang="en-US" sz="2200" dirty="0"/>
              <a:t>?</a:t>
            </a:r>
          </a:p>
          <a:p>
            <a:pPr marL="0" lvl="0" indent="0">
              <a:spcBef>
                <a:spcPts val="0"/>
              </a:spcBef>
              <a:buNone/>
            </a:pPr>
            <a:r>
              <a:rPr lang="en-US" sz="2200" i="1" dirty="0">
                <a:solidFill>
                  <a:schemeClr val="accent1"/>
                </a:solidFill>
              </a:rPr>
              <a:t>But the path of the just is </a:t>
            </a:r>
            <a:r>
              <a:rPr lang="en-US" sz="2200" b="1" i="1" dirty="0">
                <a:solidFill>
                  <a:schemeClr val="accent1"/>
                </a:solidFill>
              </a:rPr>
              <a:t>like the shining sun</a:t>
            </a:r>
            <a:r>
              <a:rPr lang="en-US" sz="2200" i="1" dirty="0">
                <a:solidFill>
                  <a:schemeClr val="accent1"/>
                </a:solidFill>
              </a:rPr>
              <a:t>, That </a:t>
            </a:r>
            <a:r>
              <a:rPr lang="en-US" sz="2200" b="1" i="1" dirty="0">
                <a:solidFill>
                  <a:schemeClr val="accent1"/>
                </a:solidFill>
              </a:rPr>
              <a:t>shines </a:t>
            </a:r>
            <a:r>
              <a:rPr lang="en-US" sz="2200" b="1" i="1" u="sng" dirty="0">
                <a:solidFill>
                  <a:schemeClr val="accent1"/>
                </a:solidFill>
              </a:rPr>
              <a:t>ever brighter</a:t>
            </a:r>
            <a:r>
              <a:rPr lang="en-US" sz="2200" b="1" i="1" dirty="0">
                <a:solidFill>
                  <a:schemeClr val="accent1"/>
                </a:solidFill>
              </a:rPr>
              <a:t> unto the perfect day</a:t>
            </a:r>
            <a:r>
              <a:rPr lang="en-US" sz="2200" i="1" dirty="0">
                <a:solidFill>
                  <a:schemeClr val="accent1"/>
                </a:solidFill>
              </a:rPr>
              <a:t>.  The way of the wicked is </a:t>
            </a:r>
            <a:r>
              <a:rPr lang="en-US" sz="2200" b="1" i="1" dirty="0">
                <a:solidFill>
                  <a:schemeClr val="accent1"/>
                </a:solidFill>
              </a:rPr>
              <a:t>like darkness</a:t>
            </a:r>
            <a:r>
              <a:rPr lang="en-US" sz="2200" i="1" dirty="0">
                <a:solidFill>
                  <a:schemeClr val="accent1"/>
                </a:solidFill>
              </a:rPr>
              <a:t>; They </a:t>
            </a:r>
            <a:r>
              <a:rPr lang="en-US" sz="2200" b="1" i="1" dirty="0">
                <a:solidFill>
                  <a:schemeClr val="accent1"/>
                </a:solidFill>
              </a:rPr>
              <a:t>do </a:t>
            </a:r>
            <a:r>
              <a:rPr lang="en-US" sz="2200" b="1" i="1" u="sng" dirty="0">
                <a:solidFill>
                  <a:schemeClr val="accent1"/>
                </a:solidFill>
              </a:rPr>
              <a:t>not know</a:t>
            </a:r>
            <a:r>
              <a:rPr lang="en-US" sz="2200" b="1" i="1" dirty="0">
                <a:solidFill>
                  <a:schemeClr val="accent1"/>
                </a:solidFill>
              </a:rPr>
              <a:t> what makes them stumble</a:t>
            </a:r>
            <a:r>
              <a:rPr lang="en-US" sz="2200" i="1" dirty="0">
                <a:solidFill>
                  <a:schemeClr val="accent1"/>
                </a:solidFill>
              </a:rPr>
              <a:t>. </a:t>
            </a:r>
            <a:r>
              <a:rPr lang="en-US" sz="2200" dirty="0"/>
              <a:t>(</a:t>
            </a:r>
            <a:r>
              <a:rPr lang="en-US" sz="2200" b="1" dirty="0">
                <a:solidFill>
                  <a:schemeClr val="accent1"/>
                </a:solidFill>
              </a:rPr>
              <a:t>4:18-19</a:t>
            </a:r>
            <a:r>
              <a:rPr lang="en-US" sz="2200" dirty="0"/>
              <a:t>)</a:t>
            </a:r>
          </a:p>
          <a:p>
            <a:pPr>
              <a:spcBef>
                <a:spcPts val="0"/>
              </a:spcBef>
            </a:pPr>
            <a:r>
              <a:rPr lang="en-US" altLang="en-US" sz="2200" dirty="0"/>
              <a:t>The </a:t>
            </a:r>
            <a:r>
              <a:rPr lang="en-US" altLang="en-US" sz="2200" i="1" dirty="0">
                <a:solidFill>
                  <a:schemeClr val="accent1"/>
                </a:solidFill>
              </a:rPr>
              <a:t>“path of the just”</a:t>
            </a:r>
            <a:r>
              <a:rPr lang="en-US" altLang="en-US" sz="2200" dirty="0"/>
              <a:t> is as clear, visible &amp; discernible as the </a:t>
            </a:r>
            <a:r>
              <a:rPr lang="en-US" altLang="en-US" sz="2200" i="1" dirty="0">
                <a:solidFill>
                  <a:schemeClr val="accent1"/>
                </a:solidFill>
              </a:rPr>
              <a:t>“shining sun”</a:t>
            </a:r>
            <a:r>
              <a:rPr lang="en-US" altLang="en-US" sz="2200" dirty="0"/>
              <a:t>.</a:t>
            </a:r>
          </a:p>
          <a:p>
            <a:pPr>
              <a:spcBef>
                <a:spcPts val="0"/>
              </a:spcBef>
            </a:pPr>
            <a:r>
              <a:rPr lang="en-US" altLang="en-US" sz="2200" b="1" i="1" dirty="0"/>
              <a:t>Contrast:</a:t>
            </a:r>
            <a:r>
              <a:rPr lang="en-US" altLang="en-US" sz="2200" dirty="0"/>
              <a:t>  The wicked cannot see their path or its obstacles, and so stumble – not even knowing or understanding what happened.</a:t>
            </a:r>
          </a:p>
          <a:p>
            <a:pPr>
              <a:spcBef>
                <a:spcPts val="0"/>
              </a:spcBef>
            </a:pPr>
            <a:r>
              <a:rPr lang="en-US" altLang="en-US" sz="2200" dirty="0"/>
              <a:t>The </a:t>
            </a:r>
            <a:r>
              <a:rPr lang="en-US" altLang="en-US" sz="2200" i="1" dirty="0">
                <a:solidFill>
                  <a:schemeClr val="accent1"/>
                </a:solidFill>
              </a:rPr>
              <a:t>“path of the just”</a:t>
            </a:r>
            <a:r>
              <a:rPr lang="en-US" altLang="en-US" sz="2200" dirty="0">
                <a:solidFill>
                  <a:schemeClr val="accent1"/>
                </a:solidFill>
              </a:rPr>
              <a:t> </a:t>
            </a:r>
            <a:r>
              <a:rPr lang="en-US" altLang="en-US" sz="2200" dirty="0"/>
              <a:t>becomes increasingly clear, </a:t>
            </a:r>
            <a:r>
              <a:rPr lang="en-US" altLang="en-US" sz="2200" i="1" dirty="0">
                <a:solidFill>
                  <a:schemeClr val="accent1"/>
                </a:solidFill>
              </a:rPr>
              <a:t>“ever brighter”</a:t>
            </a:r>
            <a:r>
              <a:rPr lang="en-US" altLang="en-US" sz="2200" dirty="0"/>
              <a:t>.  This becomes more obvious to them, but it may be more obvious to others observing in the end.</a:t>
            </a:r>
          </a:p>
          <a:p>
            <a:pPr marL="0" indent="0">
              <a:spcBef>
                <a:spcPts val="0"/>
              </a:spcBef>
              <a:buNone/>
            </a:pPr>
            <a:r>
              <a:rPr lang="en-US" altLang="en-US" sz="2200" b="1" i="1" u="sng" dirty="0">
                <a:solidFill>
                  <a:schemeClr val="accent1"/>
                </a:solidFill>
              </a:rPr>
              <a:t>Your word</a:t>
            </a:r>
            <a:r>
              <a:rPr lang="en-US" altLang="en-US" sz="2200" b="1" i="1" dirty="0">
                <a:solidFill>
                  <a:schemeClr val="accent1"/>
                </a:solidFill>
              </a:rPr>
              <a:t> </a:t>
            </a:r>
            <a:r>
              <a:rPr lang="en-US" altLang="en-US" sz="2200" i="1" dirty="0">
                <a:solidFill>
                  <a:schemeClr val="accent1"/>
                </a:solidFill>
              </a:rPr>
              <a:t>is a </a:t>
            </a:r>
            <a:r>
              <a:rPr lang="en-US" altLang="en-US" sz="2200" b="1" i="1" dirty="0">
                <a:solidFill>
                  <a:schemeClr val="accent1"/>
                </a:solidFill>
              </a:rPr>
              <a:t>lamp to my feet </a:t>
            </a:r>
            <a:r>
              <a:rPr lang="en-US" altLang="en-US" sz="2200" i="1" dirty="0">
                <a:solidFill>
                  <a:schemeClr val="accent1"/>
                </a:solidFill>
              </a:rPr>
              <a:t>And a </a:t>
            </a:r>
            <a:r>
              <a:rPr lang="en-US" altLang="en-US" sz="2200" b="1" i="1" dirty="0">
                <a:solidFill>
                  <a:schemeClr val="accent1"/>
                </a:solidFill>
              </a:rPr>
              <a:t>light to my path</a:t>
            </a:r>
            <a:r>
              <a:rPr lang="en-US" altLang="en-US" sz="2200" i="1" dirty="0">
                <a:solidFill>
                  <a:schemeClr val="accent1"/>
                </a:solidFill>
              </a:rPr>
              <a:t>.</a:t>
            </a:r>
            <a:r>
              <a:rPr lang="en-US" altLang="en-US" sz="2200" dirty="0"/>
              <a:t> (</a:t>
            </a:r>
            <a:r>
              <a:rPr lang="en-US" altLang="en-US" sz="2200" b="1" dirty="0">
                <a:solidFill>
                  <a:schemeClr val="accent1"/>
                </a:solidFill>
              </a:rPr>
              <a:t>Psalm 119:105</a:t>
            </a:r>
            <a:r>
              <a:rPr lang="en-US" altLang="en-US" sz="2200" dirty="0"/>
              <a:t>)</a:t>
            </a:r>
          </a:p>
        </p:txBody>
      </p:sp>
    </p:spTree>
    <p:extLst>
      <p:ext uri="{BB962C8B-B14F-4D97-AF65-F5344CB8AC3E}">
        <p14:creationId xmlns:p14="http://schemas.microsoft.com/office/powerpoint/2010/main" val="3480570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i="1" dirty="0"/>
              <a:t>“In the Midst of Your Heart”</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6"/>
            </a:pPr>
            <a:r>
              <a:rPr lang="en-US" sz="2200" dirty="0"/>
              <a:t>How would one keep David’s and Solomon’s </a:t>
            </a:r>
            <a:r>
              <a:rPr lang="en-US" sz="2200" i="1" dirty="0">
                <a:solidFill>
                  <a:schemeClr val="accent1"/>
                </a:solidFill>
              </a:rPr>
              <a:t>“words”</a:t>
            </a:r>
            <a:r>
              <a:rPr lang="en-US" sz="2200" dirty="0"/>
              <a:t> and </a:t>
            </a:r>
            <a:r>
              <a:rPr lang="en-US" sz="2200" i="1" dirty="0">
                <a:solidFill>
                  <a:schemeClr val="accent1"/>
                </a:solidFill>
              </a:rPr>
              <a:t>“sayings”</a:t>
            </a:r>
            <a:r>
              <a:rPr lang="en-US" sz="2200" i="1" dirty="0"/>
              <a:t> </a:t>
            </a:r>
            <a:r>
              <a:rPr lang="en-US" sz="2200" dirty="0"/>
              <a:t>in the </a:t>
            </a:r>
            <a:r>
              <a:rPr lang="en-US" sz="2200" i="1" dirty="0">
                <a:solidFill>
                  <a:schemeClr val="accent1"/>
                </a:solidFill>
              </a:rPr>
              <a:t>“midst”</a:t>
            </a:r>
            <a:r>
              <a:rPr lang="en-US" sz="2200" dirty="0"/>
              <a:t> of one’s </a:t>
            </a:r>
            <a:r>
              <a:rPr lang="en-US" sz="2200" i="1" dirty="0">
                <a:solidFill>
                  <a:schemeClr val="accent1"/>
                </a:solidFill>
              </a:rPr>
              <a:t>“heart”</a:t>
            </a:r>
            <a:r>
              <a:rPr lang="en-US" sz="2200" dirty="0"/>
              <a:t>?</a:t>
            </a:r>
          </a:p>
          <a:p>
            <a:pPr marL="0" lvl="0" indent="0">
              <a:spcBef>
                <a:spcPts val="0"/>
              </a:spcBef>
              <a:buNone/>
            </a:pPr>
            <a:r>
              <a:rPr lang="en-US" sz="2200" i="1" dirty="0">
                <a:solidFill>
                  <a:schemeClr val="accent1"/>
                </a:solidFill>
              </a:rPr>
              <a:t>My son, </a:t>
            </a:r>
            <a:r>
              <a:rPr lang="en-US" sz="2200" b="1" i="1" dirty="0">
                <a:solidFill>
                  <a:schemeClr val="accent1"/>
                </a:solidFill>
              </a:rPr>
              <a:t>give attention </a:t>
            </a:r>
            <a:r>
              <a:rPr lang="en-US" sz="2200" i="1" dirty="0">
                <a:solidFill>
                  <a:schemeClr val="accent1"/>
                </a:solidFill>
              </a:rPr>
              <a:t>to my words; </a:t>
            </a:r>
            <a:r>
              <a:rPr lang="en-US" sz="2200" b="1" i="1" dirty="0">
                <a:solidFill>
                  <a:schemeClr val="accent1"/>
                </a:solidFill>
              </a:rPr>
              <a:t>Incline your ear </a:t>
            </a:r>
            <a:r>
              <a:rPr lang="en-US" sz="2200" i="1" dirty="0">
                <a:solidFill>
                  <a:schemeClr val="accent1"/>
                </a:solidFill>
              </a:rPr>
              <a:t>to my sayings.  </a:t>
            </a:r>
            <a:r>
              <a:rPr lang="en-US" sz="2200" b="1" i="1" dirty="0">
                <a:solidFill>
                  <a:schemeClr val="accent1"/>
                </a:solidFill>
              </a:rPr>
              <a:t>Do not let them depart from your eyes; </a:t>
            </a:r>
            <a:r>
              <a:rPr lang="en-US" sz="2200" b="1" i="1" u="sng" dirty="0">
                <a:solidFill>
                  <a:schemeClr val="accent1"/>
                </a:solidFill>
              </a:rPr>
              <a:t>Keep them in the midst of your heart</a:t>
            </a:r>
            <a:r>
              <a:rPr lang="en-US" sz="2200" i="1" dirty="0">
                <a:solidFill>
                  <a:schemeClr val="accent1"/>
                </a:solidFill>
              </a:rPr>
              <a:t>; For they are life to those who find them, And </a:t>
            </a:r>
            <a:r>
              <a:rPr lang="en-US" sz="2200" b="1" i="1" dirty="0">
                <a:solidFill>
                  <a:schemeClr val="accent1"/>
                </a:solidFill>
              </a:rPr>
              <a:t>health</a:t>
            </a:r>
            <a:r>
              <a:rPr lang="en-US" sz="2200" i="1" dirty="0">
                <a:solidFill>
                  <a:schemeClr val="accent1"/>
                </a:solidFill>
              </a:rPr>
              <a:t> to all their flesh. </a:t>
            </a:r>
            <a:r>
              <a:rPr lang="en-US" sz="2200" dirty="0"/>
              <a:t>(</a:t>
            </a:r>
            <a:r>
              <a:rPr lang="en-US" sz="2200" b="1" dirty="0">
                <a:solidFill>
                  <a:schemeClr val="accent1"/>
                </a:solidFill>
              </a:rPr>
              <a:t>4:20-22</a:t>
            </a:r>
            <a:r>
              <a:rPr lang="en-US" sz="2200" dirty="0"/>
              <a:t>)</a:t>
            </a:r>
          </a:p>
          <a:p>
            <a:pPr>
              <a:spcBef>
                <a:spcPts val="0"/>
              </a:spcBef>
            </a:pPr>
            <a:r>
              <a:rPr lang="en-US" altLang="en-US" sz="2200" dirty="0"/>
              <a:t>Represents </a:t>
            </a:r>
            <a:r>
              <a:rPr lang="en-US" altLang="en-US" sz="2200" b="1" i="1" dirty="0"/>
              <a:t>priority</a:t>
            </a:r>
            <a:r>
              <a:rPr lang="en-US" altLang="en-US" sz="2200" dirty="0"/>
              <a:t> – but especially, </a:t>
            </a:r>
            <a:r>
              <a:rPr lang="en-US" altLang="en-US" sz="2200" b="1" i="1" dirty="0"/>
              <a:t>consistency</a:t>
            </a:r>
            <a:r>
              <a:rPr lang="en-US" altLang="en-US" sz="2200" dirty="0"/>
              <a:t> &amp; </a:t>
            </a:r>
            <a:r>
              <a:rPr lang="en-US" altLang="en-US" sz="2200" b="1" i="1" dirty="0"/>
              <a:t>frequency</a:t>
            </a:r>
            <a:r>
              <a:rPr lang="en-US" altLang="en-US" sz="2200" dirty="0"/>
              <a:t>.</a:t>
            </a:r>
          </a:p>
          <a:p>
            <a:pPr>
              <a:spcBef>
                <a:spcPts val="0"/>
              </a:spcBef>
            </a:pPr>
            <a:r>
              <a:rPr lang="en-US" altLang="en-US" sz="2200" dirty="0"/>
              <a:t>Emphasizes &amp; repeats critical point:</a:t>
            </a:r>
          </a:p>
          <a:p>
            <a:pPr lvl="1">
              <a:spcBef>
                <a:spcPts val="0"/>
              </a:spcBef>
            </a:pPr>
            <a:r>
              <a:rPr lang="en-US" altLang="en-US" sz="2000" dirty="0"/>
              <a:t>Pursuit &amp; use of wisdom must </a:t>
            </a:r>
            <a:r>
              <a:rPr lang="en-US" altLang="en-US" sz="2000" b="1" i="1" u="sng" dirty="0"/>
              <a:t>not</a:t>
            </a:r>
            <a:r>
              <a:rPr lang="en-US" altLang="en-US" sz="2000" dirty="0"/>
              <a:t> be an </a:t>
            </a:r>
            <a:r>
              <a:rPr lang="en-US" altLang="en-US" sz="2000" b="1" i="1" dirty="0"/>
              <a:t>occasional</a:t>
            </a:r>
            <a:r>
              <a:rPr lang="en-US" altLang="en-US" sz="2000" dirty="0"/>
              <a:t>, </a:t>
            </a:r>
            <a:r>
              <a:rPr lang="en-US" altLang="en-US" sz="2000" b="1" i="1" dirty="0"/>
              <a:t>fleeting</a:t>
            </a:r>
            <a:r>
              <a:rPr lang="en-US" altLang="en-US" sz="2000" dirty="0"/>
              <a:t> thought.</a:t>
            </a:r>
          </a:p>
          <a:p>
            <a:pPr lvl="1">
              <a:spcBef>
                <a:spcPts val="0"/>
              </a:spcBef>
            </a:pPr>
            <a:r>
              <a:rPr lang="en-US" altLang="en-US" sz="2000" dirty="0"/>
              <a:t>Wisdom must be a </a:t>
            </a:r>
            <a:r>
              <a:rPr lang="en-US" altLang="en-US" sz="2000" b="1" i="1" dirty="0"/>
              <a:t>constant</a:t>
            </a:r>
            <a:r>
              <a:rPr lang="en-US" altLang="en-US" sz="2000" dirty="0"/>
              <a:t> – at the </a:t>
            </a:r>
            <a:r>
              <a:rPr lang="en-US" altLang="en-US" sz="2000" b="1" i="1" dirty="0"/>
              <a:t>center</a:t>
            </a:r>
            <a:r>
              <a:rPr lang="en-US" altLang="en-US" sz="2000" dirty="0"/>
              <a:t> of who we are until wisdom </a:t>
            </a:r>
            <a:r>
              <a:rPr lang="en-US" altLang="en-US" sz="2000" b="1" i="1" dirty="0"/>
              <a:t>defines</a:t>
            </a:r>
            <a:r>
              <a:rPr lang="en-US" altLang="en-US" sz="2000" dirty="0"/>
              <a:t> us – it is </a:t>
            </a:r>
            <a:r>
              <a:rPr lang="en-US" altLang="en-US" sz="2000" b="1" i="1" dirty="0"/>
              <a:t>entirely</a:t>
            </a:r>
            <a:r>
              <a:rPr lang="en-US" altLang="en-US" sz="2000" dirty="0"/>
              <a:t> who we are.</a:t>
            </a:r>
          </a:p>
          <a:p>
            <a:pPr>
              <a:spcBef>
                <a:spcPts val="0"/>
              </a:spcBef>
            </a:pPr>
            <a:r>
              <a:rPr lang="en-US" altLang="en-US" sz="2200" dirty="0"/>
              <a:t>Lame, sickly, little sheep may be part of the flock today, but what will they do when the wolves come?  What will their end be then?</a:t>
            </a:r>
          </a:p>
        </p:txBody>
      </p:sp>
    </p:spTree>
    <p:extLst>
      <p:ext uri="{BB962C8B-B14F-4D97-AF65-F5344CB8AC3E}">
        <p14:creationId xmlns:p14="http://schemas.microsoft.com/office/powerpoint/2010/main" val="2031908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500"/>
                                        <p:tgtEl>
                                          <p:spTgt spid="9219">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fade">
                                      <p:cBhvr>
                                        <p:cTn id="30" dur="500"/>
                                        <p:tgtEl>
                                          <p:spTgt spid="921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219">
                                            <p:txEl>
                                              <p:pRg st="6" end="6"/>
                                            </p:txEl>
                                          </p:spTgt>
                                        </p:tgtEl>
                                        <p:attrNameLst>
                                          <p:attrName>style.visibility</p:attrName>
                                        </p:attrNameLst>
                                      </p:cBhvr>
                                      <p:to>
                                        <p:strVal val="visible"/>
                                      </p:to>
                                    </p:set>
                                    <p:animEffect transition="in" filter="fade">
                                      <p:cBhvr>
                                        <p:cTn id="35"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Self-Examination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7"/>
            </a:pPr>
            <a:r>
              <a:rPr lang="en-US" sz="2200" dirty="0"/>
              <a:t>How would you </a:t>
            </a:r>
            <a:r>
              <a:rPr lang="en-US" sz="2200" i="1" dirty="0">
                <a:solidFill>
                  <a:schemeClr val="accent1"/>
                </a:solidFill>
              </a:rPr>
              <a:t>“keep your heart with all diligence”</a:t>
            </a:r>
            <a:r>
              <a:rPr lang="en-US" sz="2200" i="1" dirty="0"/>
              <a:t>, </a:t>
            </a:r>
            <a:r>
              <a:rPr lang="en-US" sz="2200" i="1" dirty="0">
                <a:solidFill>
                  <a:schemeClr val="accent1"/>
                </a:solidFill>
              </a:rPr>
              <a:t>“ponder the path of your feet”</a:t>
            </a:r>
            <a:r>
              <a:rPr lang="en-US" sz="2200" dirty="0"/>
              <a:t>, and </a:t>
            </a:r>
            <a:r>
              <a:rPr lang="en-US" sz="2200" i="1" dirty="0">
                <a:solidFill>
                  <a:schemeClr val="accent1"/>
                </a:solidFill>
              </a:rPr>
              <a:t>“let all your ways be established”</a:t>
            </a:r>
            <a:r>
              <a:rPr lang="en-US" sz="2200" dirty="0"/>
              <a:t>?  What does this mean?</a:t>
            </a:r>
          </a:p>
          <a:p>
            <a:pPr marL="0" lvl="0" indent="0">
              <a:spcBef>
                <a:spcPts val="0"/>
              </a:spcBef>
              <a:buNone/>
            </a:pPr>
            <a:r>
              <a:rPr lang="en-US" sz="2200" b="1" i="1" u="sng" dirty="0">
                <a:solidFill>
                  <a:schemeClr val="accent1"/>
                </a:solidFill>
              </a:rPr>
              <a:t>Keep</a:t>
            </a:r>
            <a:r>
              <a:rPr lang="en-US" sz="2200" b="1" i="1" dirty="0">
                <a:solidFill>
                  <a:schemeClr val="accent1"/>
                </a:solidFill>
              </a:rPr>
              <a:t> your heart with </a:t>
            </a:r>
            <a:r>
              <a:rPr lang="en-US" sz="2200" b="1" i="1" u="sng" dirty="0">
                <a:solidFill>
                  <a:schemeClr val="accent1"/>
                </a:solidFill>
              </a:rPr>
              <a:t>all diligence</a:t>
            </a:r>
            <a:r>
              <a:rPr lang="en-US" sz="2200" b="1" i="1" dirty="0">
                <a:solidFill>
                  <a:schemeClr val="accent1"/>
                </a:solidFill>
              </a:rPr>
              <a:t>, For out of it spring the </a:t>
            </a:r>
            <a:r>
              <a:rPr lang="en-US" sz="2200" b="1" i="1" u="sng" dirty="0">
                <a:solidFill>
                  <a:schemeClr val="accent1"/>
                </a:solidFill>
              </a:rPr>
              <a:t>issues of life</a:t>
            </a:r>
            <a:r>
              <a:rPr lang="en-US" sz="2200" i="1" dirty="0">
                <a:solidFill>
                  <a:schemeClr val="accent1"/>
                </a:solidFill>
              </a:rPr>
              <a:t>.  Put away from you a deceitful mouth, And put perverse lips far from you.  Let your eyes look straight ahead, And your eyelids look right before you.  </a:t>
            </a:r>
            <a:r>
              <a:rPr lang="en-US" sz="2200" b="1" i="1" u="sng" dirty="0">
                <a:solidFill>
                  <a:schemeClr val="accent1"/>
                </a:solidFill>
              </a:rPr>
              <a:t>Ponder</a:t>
            </a:r>
            <a:r>
              <a:rPr lang="en-US" sz="2200" b="1" i="1" dirty="0">
                <a:solidFill>
                  <a:schemeClr val="accent1"/>
                </a:solidFill>
              </a:rPr>
              <a:t> the path of your feet, And let all your ways </a:t>
            </a:r>
            <a:r>
              <a:rPr lang="en-US" sz="2200" b="1" i="1" u="sng" dirty="0">
                <a:solidFill>
                  <a:schemeClr val="accent1"/>
                </a:solidFill>
              </a:rPr>
              <a:t>be established</a:t>
            </a:r>
            <a:r>
              <a:rPr lang="en-US" sz="2200" i="1" dirty="0">
                <a:solidFill>
                  <a:schemeClr val="accent1"/>
                </a:solidFill>
              </a:rPr>
              <a:t>.  Do not turn to the right or the left; Remove your foot from evil. </a:t>
            </a:r>
            <a:r>
              <a:rPr lang="en-US" sz="2200" dirty="0"/>
              <a:t>(</a:t>
            </a:r>
            <a:r>
              <a:rPr lang="en-US" sz="2200" b="1" dirty="0">
                <a:solidFill>
                  <a:schemeClr val="accent1"/>
                </a:solidFill>
              </a:rPr>
              <a:t>4:23-27</a:t>
            </a:r>
            <a:r>
              <a:rPr lang="en-US" sz="2200" dirty="0"/>
              <a:t>)</a:t>
            </a:r>
          </a:p>
          <a:p>
            <a:pPr>
              <a:spcBef>
                <a:spcPts val="0"/>
              </a:spcBef>
            </a:pPr>
            <a:r>
              <a:rPr lang="en-US" altLang="en-US" sz="2200" dirty="0"/>
              <a:t>Speaks to importance of </a:t>
            </a:r>
            <a:r>
              <a:rPr lang="en-US" altLang="en-US" sz="2200" b="1" i="1" dirty="0"/>
              <a:t>self-examination</a:t>
            </a:r>
            <a:r>
              <a:rPr lang="en-US" altLang="en-US" sz="2200" dirty="0"/>
              <a:t>, honestly examining our actions </a:t>
            </a:r>
            <a:r>
              <a:rPr lang="en-US" altLang="en-US" sz="2200" b="1" i="1" dirty="0"/>
              <a:t>as if </a:t>
            </a:r>
            <a:r>
              <a:rPr lang="en-US" altLang="en-US" sz="2200" dirty="0"/>
              <a:t>examined by someone else – </a:t>
            </a:r>
            <a:r>
              <a:rPr lang="en-US" altLang="en-US" sz="2200" b="1" i="1" dirty="0"/>
              <a:t>unbiased</a:t>
            </a:r>
            <a:r>
              <a:rPr lang="en-US" altLang="en-US" sz="2200" dirty="0"/>
              <a:t>, </a:t>
            </a:r>
            <a:r>
              <a:rPr lang="en-US" altLang="en-US" sz="2200" b="1" i="1" dirty="0"/>
              <a:t>honest</a:t>
            </a:r>
            <a:r>
              <a:rPr lang="en-US" altLang="en-US" sz="2200" dirty="0"/>
              <a:t>, with </a:t>
            </a:r>
            <a:r>
              <a:rPr lang="en-US" altLang="en-US" sz="2200" b="1" i="1" dirty="0"/>
              <a:t>integrity</a:t>
            </a:r>
            <a:r>
              <a:rPr lang="en-US" altLang="en-US" sz="2200" dirty="0"/>
              <a:t>.</a:t>
            </a:r>
          </a:p>
          <a:p>
            <a:pPr>
              <a:spcBef>
                <a:spcPts val="0"/>
              </a:spcBef>
            </a:pPr>
            <a:r>
              <a:rPr lang="en-US" altLang="en-US" sz="2200" dirty="0"/>
              <a:t>Justify everything you do, so you can do it </a:t>
            </a:r>
            <a:r>
              <a:rPr lang="en-US" altLang="en-US" sz="2200" b="1" i="1" dirty="0"/>
              <a:t>integrity</a:t>
            </a:r>
            <a:r>
              <a:rPr lang="en-US" altLang="en-US" sz="2200" dirty="0"/>
              <a:t> – or </a:t>
            </a:r>
            <a:r>
              <a:rPr lang="en-US" altLang="en-US" sz="2200" b="1" i="1" dirty="0"/>
              <a:t>change</a:t>
            </a:r>
            <a:r>
              <a:rPr lang="en-US" altLang="en-US" sz="2200" dirty="0"/>
              <a:t>!  Don’t do anything without </a:t>
            </a:r>
            <a:r>
              <a:rPr lang="en-US" altLang="en-US" sz="2200" b="1" i="1" dirty="0"/>
              <a:t>thinking</a:t>
            </a:r>
            <a:r>
              <a:rPr lang="en-US" altLang="en-US" sz="2200" dirty="0"/>
              <a:t>, </a:t>
            </a:r>
            <a:r>
              <a:rPr lang="en-US" altLang="en-US" sz="2200" b="1" i="1" dirty="0"/>
              <a:t>examining</a:t>
            </a:r>
            <a:r>
              <a:rPr lang="en-US" altLang="en-US" sz="2200" dirty="0"/>
              <a:t>, </a:t>
            </a:r>
            <a:r>
              <a:rPr lang="en-US" altLang="en-US" sz="2200" b="1" i="1" dirty="0"/>
              <a:t>criticizing</a:t>
            </a:r>
            <a:r>
              <a:rPr lang="en-US" altLang="en-US" sz="2200" dirty="0"/>
              <a:t>, </a:t>
            </a:r>
            <a:r>
              <a:rPr lang="en-US" altLang="en-US" sz="2200" b="1" i="1" dirty="0"/>
              <a:t>testing</a:t>
            </a:r>
            <a:r>
              <a:rPr lang="en-US" altLang="en-US" sz="2200" dirty="0"/>
              <a:t> it.</a:t>
            </a:r>
          </a:p>
        </p:txBody>
      </p:sp>
    </p:spTree>
    <p:extLst>
      <p:ext uri="{BB962C8B-B14F-4D97-AF65-F5344CB8AC3E}">
        <p14:creationId xmlns:p14="http://schemas.microsoft.com/office/powerpoint/2010/main" val="1050314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Contentment Generalized</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8"/>
            </a:pPr>
            <a:r>
              <a:rPr lang="en-US" sz="2200" dirty="0"/>
              <a:t>How is that helped by the advice to </a:t>
            </a:r>
            <a:r>
              <a:rPr lang="en-US" sz="2200" i="1" dirty="0">
                <a:solidFill>
                  <a:schemeClr val="accent1"/>
                </a:solidFill>
              </a:rPr>
              <a:t>“let your eyes look straight ahead, and your eyelids look right before you”</a:t>
            </a:r>
            <a:r>
              <a:rPr lang="en-US" sz="2200" i="1" dirty="0"/>
              <a:t> </a:t>
            </a:r>
            <a:r>
              <a:rPr lang="en-US" sz="2200" dirty="0"/>
              <a:t>and to</a:t>
            </a:r>
            <a:r>
              <a:rPr lang="en-US" sz="2200" i="1" dirty="0"/>
              <a:t> </a:t>
            </a:r>
            <a:r>
              <a:rPr lang="en-US" sz="2200" i="1" dirty="0">
                <a:solidFill>
                  <a:schemeClr val="accent1"/>
                </a:solidFill>
              </a:rPr>
              <a:t>“not turn to the right or the left”</a:t>
            </a:r>
            <a:r>
              <a:rPr lang="en-US" sz="2200" dirty="0"/>
              <a:t>?</a:t>
            </a:r>
          </a:p>
          <a:p>
            <a:pPr marL="0" indent="0">
              <a:spcBef>
                <a:spcPts val="0"/>
              </a:spcBef>
              <a:buNone/>
            </a:pPr>
            <a:r>
              <a:rPr lang="en-US" sz="2200" i="1" dirty="0">
                <a:solidFill>
                  <a:schemeClr val="accent1"/>
                </a:solidFill>
              </a:rPr>
              <a:t>Keep your heart with all diligence, For out of it spring the issues of life.  Put away from you a deceitful mouth, And put perverse lips far from you.  </a:t>
            </a:r>
            <a:r>
              <a:rPr lang="en-US" sz="2200" b="1" i="1" dirty="0">
                <a:solidFill>
                  <a:schemeClr val="accent1"/>
                </a:solidFill>
              </a:rPr>
              <a:t>Let your eyes look </a:t>
            </a:r>
            <a:r>
              <a:rPr lang="en-US" sz="2200" b="1" i="1" u="sng" dirty="0">
                <a:solidFill>
                  <a:schemeClr val="accent1"/>
                </a:solidFill>
              </a:rPr>
              <a:t>straight ahead</a:t>
            </a:r>
            <a:r>
              <a:rPr lang="en-US" sz="2200" b="1" i="1" dirty="0">
                <a:solidFill>
                  <a:schemeClr val="accent1"/>
                </a:solidFill>
              </a:rPr>
              <a:t>, And your eyelids look </a:t>
            </a:r>
            <a:r>
              <a:rPr lang="en-US" sz="2200" b="1" i="1" u="sng" dirty="0">
                <a:solidFill>
                  <a:schemeClr val="accent1"/>
                </a:solidFill>
              </a:rPr>
              <a:t>right before you</a:t>
            </a:r>
            <a:r>
              <a:rPr lang="en-US" sz="2200" b="1" i="1" dirty="0">
                <a:solidFill>
                  <a:schemeClr val="accent1"/>
                </a:solidFill>
              </a:rPr>
              <a:t>.</a:t>
            </a:r>
            <a:r>
              <a:rPr lang="en-US" sz="2200" i="1" dirty="0">
                <a:solidFill>
                  <a:schemeClr val="accent1"/>
                </a:solidFill>
              </a:rPr>
              <a:t>  Ponder the path of your feet, And let all your ways be established.  </a:t>
            </a:r>
            <a:r>
              <a:rPr lang="en-US" sz="2200" b="1" i="1" u="sng" dirty="0">
                <a:solidFill>
                  <a:schemeClr val="accent1"/>
                </a:solidFill>
              </a:rPr>
              <a:t>Do not turn</a:t>
            </a:r>
            <a:r>
              <a:rPr lang="en-US" sz="2200" b="1" i="1" dirty="0">
                <a:solidFill>
                  <a:schemeClr val="accent1"/>
                </a:solidFill>
              </a:rPr>
              <a:t> to the right or the left; Remove your foot from evil.</a:t>
            </a:r>
            <a:r>
              <a:rPr lang="en-US" sz="2200" i="1" dirty="0">
                <a:solidFill>
                  <a:schemeClr val="accent1"/>
                </a:solidFill>
              </a:rPr>
              <a:t> </a:t>
            </a:r>
            <a:r>
              <a:rPr lang="en-US" sz="2200" dirty="0"/>
              <a:t>(</a:t>
            </a:r>
            <a:r>
              <a:rPr lang="en-US" sz="2200" b="1" dirty="0">
                <a:solidFill>
                  <a:schemeClr val="accent1"/>
                </a:solidFill>
              </a:rPr>
              <a:t>4:23-27</a:t>
            </a:r>
            <a:r>
              <a:rPr lang="en-US" sz="2200" dirty="0"/>
              <a:t>)</a:t>
            </a:r>
          </a:p>
          <a:p>
            <a:pPr>
              <a:spcBef>
                <a:spcPts val="0"/>
              </a:spcBef>
            </a:pPr>
            <a:r>
              <a:rPr lang="en-US" altLang="en-US" sz="2200" dirty="0"/>
              <a:t>Frequent temptation to be jealous of ease, pleasure of wicked.</a:t>
            </a:r>
          </a:p>
          <a:p>
            <a:pPr>
              <a:spcBef>
                <a:spcPts val="0"/>
              </a:spcBef>
            </a:pPr>
            <a:r>
              <a:rPr lang="en-US" altLang="en-US" sz="2200" dirty="0"/>
              <a:t>Be content with the fruit of the path of wisdom, justice, and righteousness.</a:t>
            </a:r>
          </a:p>
          <a:p>
            <a:pPr>
              <a:spcBef>
                <a:spcPts val="0"/>
              </a:spcBef>
            </a:pPr>
            <a:r>
              <a:rPr lang="en-US" altLang="en-US" sz="2200" dirty="0"/>
              <a:t>Looking too long solidifies desire, desire produces sin, and sin death (</a:t>
            </a:r>
            <a:r>
              <a:rPr lang="en-US" altLang="en-US" sz="2200" b="1" dirty="0">
                <a:solidFill>
                  <a:schemeClr val="accent1"/>
                </a:solidFill>
              </a:rPr>
              <a:t>James 1:13-15</a:t>
            </a:r>
            <a:r>
              <a:rPr lang="en-US" altLang="en-US" sz="2200" dirty="0"/>
              <a:t>).</a:t>
            </a:r>
          </a:p>
        </p:txBody>
      </p:sp>
    </p:spTree>
    <p:extLst>
      <p:ext uri="{BB962C8B-B14F-4D97-AF65-F5344CB8AC3E}">
        <p14:creationId xmlns:p14="http://schemas.microsoft.com/office/powerpoint/2010/main" val="4105101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5:1-23</a:t>
            </a:r>
          </a:p>
        </p:txBody>
      </p:sp>
      <p:sp>
        <p:nvSpPr>
          <p:cNvPr id="5" name="Text Placeholder 4"/>
          <p:cNvSpPr>
            <a:spLocks noGrp="1"/>
          </p:cNvSpPr>
          <p:nvPr>
            <p:ph type="body" idx="1"/>
          </p:nvPr>
        </p:nvSpPr>
        <p:spPr/>
        <p:txBody>
          <a:bodyPr/>
          <a:lstStyle/>
          <a:p>
            <a:r>
              <a:rPr lang="en-US" b="1" i="1" dirty="0"/>
              <a:t>The Danger of the Immoral Woman</a:t>
            </a:r>
          </a:p>
        </p:txBody>
      </p:sp>
    </p:spTree>
    <p:extLst>
      <p:ext uri="{BB962C8B-B14F-4D97-AF65-F5344CB8AC3E}">
        <p14:creationId xmlns:p14="http://schemas.microsoft.com/office/powerpoint/2010/main" val="3369788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Contentment Applied</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a:pPr>
            <a:r>
              <a:rPr lang="en-US" sz="2200" dirty="0"/>
              <a:t>How does the specific advice of </a:t>
            </a:r>
            <a:r>
              <a:rPr lang="en-US" sz="2200" b="1" dirty="0">
                <a:solidFill>
                  <a:schemeClr val="accent1"/>
                </a:solidFill>
              </a:rPr>
              <a:t>Proverbs 5</a:t>
            </a:r>
            <a:r>
              <a:rPr lang="en-US" sz="2200" dirty="0"/>
              <a:t> to avoid the immoral woman relate to the general advice closing </a:t>
            </a:r>
            <a:r>
              <a:rPr lang="en-US" sz="2200" b="1" dirty="0">
                <a:solidFill>
                  <a:schemeClr val="accent1"/>
                </a:solidFill>
              </a:rPr>
              <a:t>Proverbs 4</a:t>
            </a:r>
            <a:r>
              <a:rPr lang="en-US" sz="2200" dirty="0"/>
              <a:t>? Especially compare </a:t>
            </a:r>
            <a:r>
              <a:rPr lang="en-US" sz="2200" b="1" dirty="0">
                <a:solidFill>
                  <a:schemeClr val="accent1"/>
                </a:solidFill>
              </a:rPr>
              <a:t>4:26</a:t>
            </a:r>
            <a:r>
              <a:rPr lang="en-US" sz="2200" dirty="0"/>
              <a:t> to </a:t>
            </a:r>
            <a:r>
              <a:rPr lang="en-US" sz="2200" b="1" dirty="0">
                <a:solidFill>
                  <a:schemeClr val="accent1"/>
                </a:solidFill>
              </a:rPr>
              <a:t>5:5-6</a:t>
            </a:r>
            <a:r>
              <a:rPr lang="en-US" sz="2200" dirty="0"/>
              <a:t> and </a:t>
            </a:r>
            <a:r>
              <a:rPr lang="en-US" sz="2200" b="1" dirty="0">
                <a:solidFill>
                  <a:schemeClr val="accent1"/>
                </a:solidFill>
              </a:rPr>
              <a:t>5:21</a:t>
            </a:r>
            <a:r>
              <a:rPr lang="en-US" sz="2200" dirty="0"/>
              <a:t>.</a:t>
            </a:r>
          </a:p>
          <a:p>
            <a:pPr marL="0" indent="0">
              <a:spcBef>
                <a:spcPts val="0"/>
              </a:spcBef>
              <a:buNone/>
            </a:pPr>
            <a:r>
              <a:rPr lang="en-US" sz="2200" b="1" i="1" dirty="0">
                <a:solidFill>
                  <a:schemeClr val="accent1"/>
                </a:solidFill>
              </a:rPr>
              <a:t>Let your eyes </a:t>
            </a:r>
            <a:r>
              <a:rPr lang="en-US" sz="2200" b="1" i="1" u="sng" dirty="0">
                <a:solidFill>
                  <a:schemeClr val="accent1"/>
                </a:solidFill>
              </a:rPr>
              <a:t>look straight ahead</a:t>
            </a:r>
            <a:r>
              <a:rPr lang="en-US" sz="2200" b="1" i="1" dirty="0">
                <a:solidFill>
                  <a:schemeClr val="accent1"/>
                </a:solidFill>
              </a:rPr>
              <a:t>, And your eyelids </a:t>
            </a:r>
            <a:r>
              <a:rPr lang="en-US" sz="2200" b="1" i="1" u="sng" dirty="0">
                <a:solidFill>
                  <a:schemeClr val="accent1"/>
                </a:solidFill>
              </a:rPr>
              <a:t>look right before you</a:t>
            </a:r>
            <a:r>
              <a:rPr lang="en-US" sz="2200" b="1" i="1" dirty="0">
                <a:solidFill>
                  <a:schemeClr val="accent1"/>
                </a:solidFill>
              </a:rPr>
              <a:t>.</a:t>
            </a:r>
            <a:r>
              <a:rPr lang="en-US" sz="2200" i="1" dirty="0">
                <a:solidFill>
                  <a:schemeClr val="accent1"/>
                </a:solidFill>
              </a:rPr>
              <a:t>  Ponder the path of your feet, And let all your ways be established.  </a:t>
            </a:r>
            <a:r>
              <a:rPr lang="en-US" sz="2200" b="1" i="1" dirty="0">
                <a:solidFill>
                  <a:schemeClr val="accent1"/>
                </a:solidFill>
              </a:rPr>
              <a:t>Do </a:t>
            </a:r>
            <a:r>
              <a:rPr lang="en-US" sz="2200" b="1" i="1" u="sng" dirty="0">
                <a:solidFill>
                  <a:schemeClr val="accent1"/>
                </a:solidFill>
              </a:rPr>
              <a:t>not turn</a:t>
            </a:r>
            <a:r>
              <a:rPr lang="en-US" sz="2200" b="1" i="1" dirty="0">
                <a:solidFill>
                  <a:schemeClr val="accent1"/>
                </a:solidFill>
              </a:rPr>
              <a:t> to the right or the left; </a:t>
            </a:r>
            <a:r>
              <a:rPr lang="en-US" sz="2200" b="1" i="1" u="sng" dirty="0">
                <a:solidFill>
                  <a:schemeClr val="accent1"/>
                </a:solidFill>
              </a:rPr>
              <a:t>Remove your foot from evil</a:t>
            </a:r>
            <a:r>
              <a:rPr lang="en-US" sz="2200" b="1" i="1" dirty="0">
                <a:solidFill>
                  <a:schemeClr val="accent1"/>
                </a:solidFill>
              </a:rPr>
              <a:t>.</a:t>
            </a:r>
            <a:r>
              <a:rPr lang="en-US" sz="2200" i="1" dirty="0">
                <a:solidFill>
                  <a:schemeClr val="accent1"/>
                </a:solidFill>
              </a:rPr>
              <a:t> </a:t>
            </a:r>
            <a:r>
              <a:rPr lang="en-US" sz="2200" dirty="0"/>
              <a:t>(</a:t>
            </a:r>
            <a:r>
              <a:rPr lang="en-US" sz="2200" b="1" dirty="0">
                <a:solidFill>
                  <a:schemeClr val="accent1"/>
                </a:solidFill>
              </a:rPr>
              <a:t>4:23-27</a:t>
            </a:r>
            <a:r>
              <a:rPr lang="en-US" sz="2200" dirty="0"/>
              <a:t>)</a:t>
            </a:r>
          </a:p>
          <a:p>
            <a:pPr>
              <a:spcBef>
                <a:spcPts val="0"/>
              </a:spcBef>
            </a:pPr>
            <a:r>
              <a:rPr lang="en-US" altLang="en-US" sz="2200" dirty="0"/>
              <a:t>Self-examination, focus, and contentment were the general lessons learned previously.</a:t>
            </a:r>
          </a:p>
          <a:p>
            <a:pPr>
              <a:spcBef>
                <a:spcPts val="0"/>
              </a:spcBef>
            </a:pPr>
            <a:r>
              <a:rPr lang="en-US" altLang="en-US" sz="2200" dirty="0"/>
              <a:t>The immoral woman’s </a:t>
            </a:r>
            <a:r>
              <a:rPr lang="en-US" altLang="en-US" sz="2200" b="1" i="1" dirty="0"/>
              <a:t>deceitful</a:t>
            </a:r>
            <a:r>
              <a:rPr lang="en-US" altLang="en-US" sz="2200" dirty="0"/>
              <a:t> and </a:t>
            </a:r>
            <a:r>
              <a:rPr lang="en-US" altLang="en-US" sz="2200" b="1" i="1" dirty="0"/>
              <a:t>alluring</a:t>
            </a:r>
            <a:r>
              <a:rPr lang="en-US" altLang="en-US" sz="2200" dirty="0"/>
              <a:t> nature will require application of these lessons – maintaining honesty, not being drawn off the path by curiosity, dissatisfaction, jealousy, etc.</a:t>
            </a:r>
          </a:p>
          <a:p>
            <a:pPr>
              <a:spcBef>
                <a:spcPts val="0"/>
              </a:spcBef>
            </a:pPr>
            <a:r>
              <a:rPr lang="en-US" altLang="en-US" sz="2200" dirty="0"/>
              <a:t>We better ponder our path, because God is pondering and will judge.</a:t>
            </a:r>
          </a:p>
        </p:txBody>
      </p:sp>
    </p:spTree>
    <p:extLst>
      <p:ext uri="{BB962C8B-B14F-4D97-AF65-F5344CB8AC3E}">
        <p14:creationId xmlns:p14="http://schemas.microsoft.com/office/powerpoint/2010/main" val="480350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Effect transition="in" filter="fade">
                                      <p:cBhvr>
                                        <p:cTn id="25" dur="500"/>
                                        <p:tgtEl>
                                          <p:spTgt spid="92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19">
                                            <p:txEl>
                                              <p:pRg st="4" end="4"/>
                                            </p:txEl>
                                          </p:spTgt>
                                        </p:tgtEl>
                                        <p:attrNameLst>
                                          <p:attrName>style.visibility</p:attrName>
                                        </p:attrNameLst>
                                      </p:cBhvr>
                                      <p:to>
                                        <p:strVal val="visible"/>
                                      </p:to>
                                    </p:set>
                                    <p:animEffect transition="in" filter="fade">
                                      <p:cBhvr>
                                        <p:cTn id="3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Deceiving Appearances</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2"/>
            </a:pPr>
            <a:r>
              <a:rPr lang="en-US" sz="1900" dirty="0"/>
              <a:t>Contrast the first appearance of the </a:t>
            </a:r>
            <a:r>
              <a:rPr lang="en-US" sz="1900" i="1" dirty="0">
                <a:solidFill>
                  <a:schemeClr val="accent1"/>
                </a:solidFill>
              </a:rPr>
              <a:t>“immoral woman”</a:t>
            </a:r>
            <a:r>
              <a:rPr lang="en-US" sz="1900" dirty="0"/>
              <a:t> versus her latter end?  What does this tell you about her character and her real agenda?  Would she ever really love you?</a:t>
            </a:r>
          </a:p>
          <a:p>
            <a:pPr marL="0" lvl="0" indent="0">
              <a:spcBef>
                <a:spcPts val="0"/>
              </a:spcBef>
              <a:buNone/>
            </a:pPr>
            <a:r>
              <a:rPr lang="en-US" sz="1900" i="1" dirty="0">
                <a:solidFill>
                  <a:schemeClr val="accent1"/>
                </a:solidFill>
              </a:rPr>
              <a:t>My son, </a:t>
            </a:r>
            <a:r>
              <a:rPr lang="en-US" sz="1900" b="1" i="1" dirty="0">
                <a:solidFill>
                  <a:schemeClr val="accent1"/>
                </a:solidFill>
              </a:rPr>
              <a:t>pay attention</a:t>
            </a:r>
            <a:r>
              <a:rPr lang="en-US" sz="1900" i="1" dirty="0">
                <a:solidFill>
                  <a:schemeClr val="accent1"/>
                </a:solidFill>
              </a:rPr>
              <a:t> to my wisdom; </a:t>
            </a:r>
            <a:r>
              <a:rPr lang="en-US" sz="1900" b="1" i="1" dirty="0">
                <a:solidFill>
                  <a:schemeClr val="accent1"/>
                </a:solidFill>
              </a:rPr>
              <a:t>Lend your ear </a:t>
            </a:r>
            <a:r>
              <a:rPr lang="en-US" sz="1900" i="1" dirty="0">
                <a:solidFill>
                  <a:schemeClr val="accent1"/>
                </a:solidFill>
              </a:rPr>
              <a:t>to my understanding, That you may </a:t>
            </a:r>
            <a:r>
              <a:rPr lang="en-US" sz="1900" b="1" i="1" dirty="0">
                <a:solidFill>
                  <a:schemeClr val="accent1"/>
                </a:solidFill>
              </a:rPr>
              <a:t>preserve discretion</a:t>
            </a:r>
            <a:r>
              <a:rPr lang="en-US" sz="1900" i="1" dirty="0">
                <a:solidFill>
                  <a:schemeClr val="accent1"/>
                </a:solidFill>
              </a:rPr>
              <a:t>, And </a:t>
            </a:r>
            <a:r>
              <a:rPr lang="en-US" sz="1900" b="1" i="1" dirty="0">
                <a:solidFill>
                  <a:schemeClr val="accent1"/>
                </a:solidFill>
              </a:rPr>
              <a:t>your lips may keep knowledge</a:t>
            </a:r>
            <a:r>
              <a:rPr lang="en-US" sz="1900" i="1" dirty="0">
                <a:solidFill>
                  <a:schemeClr val="accent1"/>
                </a:solidFill>
              </a:rPr>
              <a:t>.  </a:t>
            </a:r>
            <a:r>
              <a:rPr lang="en-US" sz="1900" b="1" i="1" u="sng" dirty="0">
                <a:solidFill>
                  <a:schemeClr val="accent1"/>
                </a:solidFill>
              </a:rPr>
              <a:t>For</a:t>
            </a:r>
            <a:r>
              <a:rPr lang="en-US" sz="1900" i="1" dirty="0">
                <a:solidFill>
                  <a:schemeClr val="accent1"/>
                </a:solidFill>
              </a:rPr>
              <a:t> </a:t>
            </a:r>
            <a:r>
              <a:rPr lang="en-US" sz="1900" b="1" i="1" dirty="0">
                <a:solidFill>
                  <a:schemeClr val="accent1"/>
                </a:solidFill>
              </a:rPr>
              <a:t>the lips of an immoral woman </a:t>
            </a:r>
            <a:r>
              <a:rPr lang="en-US" sz="1900" b="1" i="1" u="sng" dirty="0">
                <a:solidFill>
                  <a:schemeClr val="accent1"/>
                </a:solidFill>
              </a:rPr>
              <a:t>drip honey</a:t>
            </a:r>
            <a:r>
              <a:rPr lang="en-US" sz="1900" i="1" dirty="0">
                <a:solidFill>
                  <a:schemeClr val="accent1"/>
                </a:solidFill>
              </a:rPr>
              <a:t>, And her mouth is </a:t>
            </a:r>
            <a:r>
              <a:rPr lang="en-US" sz="1900" b="1" i="1" dirty="0">
                <a:solidFill>
                  <a:schemeClr val="accent1"/>
                </a:solidFill>
              </a:rPr>
              <a:t>smoother than oil</a:t>
            </a:r>
            <a:r>
              <a:rPr lang="en-US" sz="1900" i="1" dirty="0">
                <a:solidFill>
                  <a:schemeClr val="accent1"/>
                </a:solidFill>
              </a:rPr>
              <a:t>; </a:t>
            </a:r>
            <a:r>
              <a:rPr lang="en-US" sz="1900" b="1" i="1" u="sng" dirty="0">
                <a:solidFill>
                  <a:schemeClr val="accent1"/>
                </a:solidFill>
              </a:rPr>
              <a:t>But in the end</a:t>
            </a:r>
            <a:r>
              <a:rPr lang="en-US" sz="1900" b="1" i="1" dirty="0">
                <a:solidFill>
                  <a:schemeClr val="accent1"/>
                </a:solidFill>
              </a:rPr>
              <a:t> she is bitter as wormwood, Sharp as a two-edged sword.  Her feet go down to death, Her steps lay hold of hell</a:t>
            </a:r>
            <a:r>
              <a:rPr lang="en-US" sz="1900" i="1" dirty="0">
                <a:solidFill>
                  <a:schemeClr val="accent1"/>
                </a:solidFill>
              </a:rPr>
              <a:t>. </a:t>
            </a:r>
            <a:r>
              <a:rPr lang="en-US" sz="1900" b="1" i="1" u="sng" dirty="0">
                <a:solidFill>
                  <a:schemeClr val="accent1"/>
                </a:solidFill>
              </a:rPr>
              <a:t>Lest</a:t>
            </a:r>
            <a:r>
              <a:rPr lang="en-US" sz="1900" b="1" i="1" dirty="0">
                <a:solidFill>
                  <a:schemeClr val="accent1"/>
                </a:solidFill>
              </a:rPr>
              <a:t> you ponder her </a:t>
            </a:r>
            <a:r>
              <a:rPr lang="en-US" sz="1900" b="1" i="1" u="sng" dirty="0">
                <a:solidFill>
                  <a:schemeClr val="accent1"/>
                </a:solidFill>
              </a:rPr>
              <a:t>path of life</a:t>
            </a:r>
            <a:r>
              <a:rPr lang="en-US" sz="1900" i="1" dirty="0">
                <a:solidFill>
                  <a:schemeClr val="accent1"/>
                </a:solidFill>
              </a:rPr>
              <a:t> – </a:t>
            </a:r>
            <a:r>
              <a:rPr lang="en-US" sz="1900" b="1" i="1" dirty="0">
                <a:solidFill>
                  <a:schemeClr val="accent1"/>
                </a:solidFill>
              </a:rPr>
              <a:t>Her ways are </a:t>
            </a:r>
            <a:r>
              <a:rPr lang="en-US" sz="1900" b="1" i="1" u="sng" dirty="0">
                <a:solidFill>
                  <a:schemeClr val="accent1"/>
                </a:solidFill>
              </a:rPr>
              <a:t>unstable</a:t>
            </a:r>
            <a:r>
              <a:rPr lang="en-US" sz="1900" b="1" i="1" dirty="0">
                <a:solidFill>
                  <a:schemeClr val="accent1"/>
                </a:solidFill>
              </a:rPr>
              <a:t>; You </a:t>
            </a:r>
            <a:r>
              <a:rPr lang="en-US" sz="1900" b="1" i="1" u="sng" dirty="0">
                <a:solidFill>
                  <a:schemeClr val="accent1"/>
                </a:solidFill>
              </a:rPr>
              <a:t>do not know</a:t>
            </a:r>
            <a:r>
              <a:rPr lang="en-US" sz="1900" b="1" i="1" dirty="0">
                <a:solidFill>
                  <a:schemeClr val="accent1"/>
                </a:solidFill>
              </a:rPr>
              <a:t> them.</a:t>
            </a:r>
            <a:r>
              <a:rPr lang="en-US" sz="1900" i="1" dirty="0">
                <a:solidFill>
                  <a:schemeClr val="accent1"/>
                </a:solidFill>
              </a:rPr>
              <a:t> </a:t>
            </a:r>
            <a:r>
              <a:rPr lang="en-US" sz="1900" dirty="0"/>
              <a:t>(</a:t>
            </a:r>
            <a:r>
              <a:rPr lang="en-US" sz="1900" b="1" dirty="0">
                <a:solidFill>
                  <a:schemeClr val="accent1"/>
                </a:solidFill>
              </a:rPr>
              <a:t>5:1-6</a:t>
            </a:r>
            <a:r>
              <a:rPr lang="en-US" sz="1900" dirty="0"/>
              <a:t>)</a:t>
            </a:r>
          </a:p>
          <a:p>
            <a:pPr>
              <a:spcBef>
                <a:spcPts val="0"/>
              </a:spcBef>
            </a:pPr>
            <a:r>
              <a:rPr lang="en-US" altLang="en-US" sz="1900" dirty="0"/>
              <a:t>She has a deceiving </a:t>
            </a:r>
            <a:r>
              <a:rPr lang="en-US" altLang="en-US" sz="1900" i="1" dirty="0">
                <a:solidFill>
                  <a:schemeClr val="accent1"/>
                </a:solidFill>
              </a:rPr>
              <a:t>“wisdom”</a:t>
            </a:r>
            <a:r>
              <a:rPr lang="en-US" altLang="en-US" sz="1900" dirty="0"/>
              <a:t>, impure, sensual, and opposite to </a:t>
            </a:r>
            <a:r>
              <a:rPr lang="en-US" altLang="en-US" sz="1900" i="1" dirty="0">
                <a:solidFill>
                  <a:schemeClr val="accent1"/>
                </a:solidFill>
              </a:rPr>
              <a:t>“wisdom from above”</a:t>
            </a:r>
            <a:r>
              <a:rPr lang="en-US" altLang="en-US" sz="1900" dirty="0"/>
              <a:t> (</a:t>
            </a:r>
            <a:r>
              <a:rPr lang="en-US" altLang="en-US" sz="1900" b="1" dirty="0">
                <a:solidFill>
                  <a:schemeClr val="accent1"/>
                </a:solidFill>
              </a:rPr>
              <a:t>James 3:5-15</a:t>
            </a:r>
            <a:r>
              <a:rPr lang="en-US" altLang="en-US" sz="1900" dirty="0"/>
              <a:t>).</a:t>
            </a:r>
          </a:p>
          <a:p>
            <a:pPr>
              <a:spcBef>
                <a:spcPts val="0"/>
              </a:spcBef>
            </a:pPr>
            <a:r>
              <a:rPr lang="en-US" altLang="en-US" sz="1900" dirty="0"/>
              <a:t>Despite her words, she will </a:t>
            </a:r>
            <a:r>
              <a:rPr lang="en-US" altLang="en-US" sz="1900" b="1" i="1" dirty="0"/>
              <a:t>hate</a:t>
            </a:r>
            <a:r>
              <a:rPr lang="en-US" altLang="en-US" sz="1900" dirty="0"/>
              <a:t> you, </a:t>
            </a:r>
            <a:r>
              <a:rPr lang="en-US" altLang="en-US" sz="1900" b="1" i="1" dirty="0"/>
              <a:t>hurt</a:t>
            </a:r>
            <a:r>
              <a:rPr lang="en-US" altLang="en-US" sz="1900" dirty="0"/>
              <a:t> you, and ultimately </a:t>
            </a:r>
            <a:r>
              <a:rPr lang="en-US" altLang="en-US" sz="1900" b="1" i="1" dirty="0"/>
              <a:t>kill</a:t>
            </a:r>
            <a:r>
              <a:rPr lang="en-US" altLang="en-US" sz="1900" dirty="0"/>
              <a:t> you </a:t>
            </a:r>
            <a:r>
              <a:rPr lang="en-US" altLang="en-US" sz="1900" b="1" i="1" dirty="0"/>
              <a:t>spiritually</a:t>
            </a:r>
            <a:r>
              <a:rPr lang="en-US" altLang="en-US" sz="1900" dirty="0"/>
              <a:t> (</a:t>
            </a:r>
            <a:r>
              <a:rPr lang="en-US" altLang="en-US" sz="1900" b="1" dirty="0">
                <a:solidFill>
                  <a:schemeClr val="accent1"/>
                </a:solidFill>
              </a:rPr>
              <a:t>John 8:44; Genesis 3</a:t>
            </a:r>
            <a:r>
              <a:rPr lang="en-US" altLang="en-US" sz="1900" dirty="0"/>
              <a:t>).</a:t>
            </a:r>
          </a:p>
          <a:p>
            <a:pPr>
              <a:spcBef>
                <a:spcPts val="0"/>
              </a:spcBef>
            </a:pPr>
            <a:r>
              <a:rPr lang="en-US" altLang="en-US" sz="1900" dirty="0"/>
              <a:t>Curiosity and arrogance (i.e., believing you understand her) will destroy you here.</a:t>
            </a:r>
          </a:p>
          <a:p>
            <a:pPr>
              <a:spcBef>
                <a:spcPts val="0"/>
              </a:spcBef>
            </a:pPr>
            <a:r>
              <a:rPr lang="en-US" altLang="en-US" sz="1900" dirty="0"/>
              <a:t>Represents a </a:t>
            </a:r>
            <a:r>
              <a:rPr lang="en-US" altLang="en-US" sz="1900" b="1" i="1" dirty="0"/>
              <a:t>general</a:t>
            </a:r>
            <a:r>
              <a:rPr lang="en-US" altLang="en-US" sz="1900" dirty="0"/>
              <a:t> problem with people alluring, calling us off the path of wisdom.</a:t>
            </a:r>
          </a:p>
        </p:txBody>
      </p:sp>
    </p:spTree>
    <p:extLst>
      <p:ext uri="{BB962C8B-B14F-4D97-AF65-F5344CB8AC3E}">
        <p14:creationId xmlns:p14="http://schemas.microsoft.com/office/powerpoint/2010/main" val="138383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Purpose &amp; Audience</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a:pPr>
            <a:r>
              <a:rPr lang="en-US" sz="2200" dirty="0"/>
              <a:t>In your own words, what is the purpose of Proverbs?  To whom is it specifically directed?  Why would they especially need it?</a:t>
            </a:r>
          </a:p>
          <a:p>
            <a:pPr marL="0" lvl="0" indent="0">
              <a:spcBef>
                <a:spcPts val="0"/>
              </a:spcBef>
              <a:buNone/>
            </a:pPr>
            <a:r>
              <a:rPr lang="en-US" sz="2200" i="1" dirty="0">
                <a:solidFill>
                  <a:schemeClr val="accent1"/>
                </a:solidFill>
              </a:rPr>
              <a:t>The proverbs of Solomon the son of David, king of Israel:  </a:t>
            </a:r>
            <a:r>
              <a:rPr lang="en-US" sz="2200" b="1" i="1" u="sng" dirty="0">
                <a:solidFill>
                  <a:schemeClr val="accent1"/>
                </a:solidFill>
              </a:rPr>
              <a:t>To know</a:t>
            </a:r>
            <a:r>
              <a:rPr lang="en-US" sz="2200" b="1" i="1" dirty="0">
                <a:solidFill>
                  <a:schemeClr val="accent1"/>
                </a:solidFill>
              </a:rPr>
              <a:t> wisdom and instruction</a:t>
            </a:r>
            <a:r>
              <a:rPr lang="en-US" sz="2200" i="1" dirty="0">
                <a:solidFill>
                  <a:schemeClr val="accent1"/>
                </a:solidFill>
              </a:rPr>
              <a:t>, </a:t>
            </a:r>
            <a:r>
              <a:rPr lang="en-US" sz="2200" b="1" i="1" u="sng" dirty="0">
                <a:solidFill>
                  <a:schemeClr val="accent1"/>
                </a:solidFill>
              </a:rPr>
              <a:t>To perceive</a:t>
            </a:r>
            <a:r>
              <a:rPr lang="en-US" sz="2200" b="1" i="1" dirty="0">
                <a:solidFill>
                  <a:schemeClr val="accent1"/>
                </a:solidFill>
              </a:rPr>
              <a:t> the words of understanding</a:t>
            </a:r>
            <a:r>
              <a:rPr lang="en-US" sz="2200" i="1" dirty="0">
                <a:solidFill>
                  <a:schemeClr val="accent1"/>
                </a:solidFill>
              </a:rPr>
              <a:t>, </a:t>
            </a:r>
            <a:r>
              <a:rPr lang="en-US" sz="2200" b="1" i="1" u="sng" dirty="0">
                <a:solidFill>
                  <a:schemeClr val="accent1"/>
                </a:solidFill>
              </a:rPr>
              <a:t>To receive the instruction</a:t>
            </a:r>
            <a:r>
              <a:rPr lang="en-US" sz="2200" b="1" i="1" dirty="0">
                <a:solidFill>
                  <a:schemeClr val="accent1"/>
                </a:solidFill>
              </a:rPr>
              <a:t> of wisdom, Justice, judgment, and equity</a:t>
            </a:r>
            <a:r>
              <a:rPr lang="en-US" sz="2200" i="1" dirty="0">
                <a:solidFill>
                  <a:schemeClr val="accent1"/>
                </a:solidFill>
              </a:rPr>
              <a:t>; </a:t>
            </a:r>
            <a:r>
              <a:rPr lang="en-US" sz="2200" b="1" i="1" u="sng" dirty="0">
                <a:solidFill>
                  <a:schemeClr val="accent1"/>
                </a:solidFill>
              </a:rPr>
              <a:t>To give prudence</a:t>
            </a:r>
            <a:r>
              <a:rPr lang="en-US" sz="2200" b="1" i="1" dirty="0">
                <a:solidFill>
                  <a:schemeClr val="accent1"/>
                </a:solidFill>
              </a:rPr>
              <a:t> to the simple, To the young man knowledge and discretion </a:t>
            </a:r>
            <a:r>
              <a:rPr lang="en-US" sz="2200" i="1" dirty="0">
                <a:solidFill>
                  <a:schemeClr val="accent1"/>
                </a:solidFill>
              </a:rPr>
              <a:t>– A wise man will hear and increase learning, And a man of understanding will attain wise counsel, </a:t>
            </a:r>
            <a:r>
              <a:rPr lang="en-US" sz="2200" b="1" i="1" u="sng" dirty="0">
                <a:solidFill>
                  <a:schemeClr val="accent1"/>
                </a:solidFill>
              </a:rPr>
              <a:t>To understand</a:t>
            </a:r>
            <a:r>
              <a:rPr lang="en-US" sz="2200" b="1" i="1" dirty="0">
                <a:solidFill>
                  <a:schemeClr val="accent1"/>
                </a:solidFill>
              </a:rPr>
              <a:t> a proverb and an enigma, The words of the wise and their riddles</a:t>
            </a:r>
            <a:r>
              <a:rPr lang="en-US" sz="2200" i="1" dirty="0">
                <a:solidFill>
                  <a:schemeClr val="accent1"/>
                </a:solidFill>
              </a:rPr>
              <a:t>. </a:t>
            </a:r>
            <a:r>
              <a:rPr lang="en-US" sz="2200" dirty="0"/>
              <a:t>(</a:t>
            </a:r>
            <a:r>
              <a:rPr lang="en-US" sz="2200" b="1" dirty="0">
                <a:solidFill>
                  <a:schemeClr val="accent1"/>
                </a:solidFill>
              </a:rPr>
              <a:t>1:2-6</a:t>
            </a:r>
            <a:r>
              <a:rPr lang="en-US" sz="2200" dirty="0"/>
              <a:t>)</a:t>
            </a:r>
          </a:p>
          <a:p>
            <a:pPr>
              <a:spcBef>
                <a:spcPts val="0"/>
              </a:spcBef>
            </a:pPr>
            <a:r>
              <a:rPr lang="en-US" altLang="en-US" sz="2200" dirty="0"/>
              <a:t>Briefly, to provide full, essential, true wisdom.</a:t>
            </a:r>
          </a:p>
        </p:txBody>
      </p:sp>
    </p:spTree>
    <p:extLst>
      <p:ext uri="{BB962C8B-B14F-4D97-AF65-F5344CB8AC3E}">
        <p14:creationId xmlns:p14="http://schemas.microsoft.com/office/powerpoint/2010/main" val="1447123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How the Serpent Turns</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000" i="1" dirty="0">
                <a:solidFill>
                  <a:schemeClr val="accent1"/>
                </a:solidFill>
              </a:rPr>
              <a:t>Therefore </a:t>
            </a:r>
            <a:r>
              <a:rPr lang="en-US" sz="2000" b="1" i="1" dirty="0">
                <a:solidFill>
                  <a:schemeClr val="accent1"/>
                </a:solidFill>
              </a:rPr>
              <a:t>hear</a:t>
            </a:r>
            <a:r>
              <a:rPr lang="en-US" sz="2000" i="1" dirty="0">
                <a:solidFill>
                  <a:schemeClr val="accent1"/>
                </a:solidFill>
              </a:rPr>
              <a:t> me now, my children, And </a:t>
            </a:r>
            <a:r>
              <a:rPr lang="en-US" sz="2000" b="1" i="1" dirty="0">
                <a:solidFill>
                  <a:schemeClr val="accent1"/>
                </a:solidFill>
              </a:rPr>
              <a:t>do not depart </a:t>
            </a:r>
            <a:r>
              <a:rPr lang="en-US" sz="2000" i="1" dirty="0">
                <a:solidFill>
                  <a:schemeClr val="accent1"/>
                </a:solidFill>
              </a:rPr>
              <a:t>from the words of my mouth.  </a:t>
            </a:r>
            <a:r>
              <a:rPr lang="en-US" sz="2000" b="1" i="1" dirty="0">
                <a:solidFill>
                  <a:schemeClr val="accent1"/>
                </a:solidFill>
              </a:rPr>
              <a:t>Remove your way </a:t>
            </a:r>
            <a:r>
              <a:rPr lang="en-US" sz="2000" b="1" i="1" u="sng" dirty="0">
                <a:solidFill>
                  <a:schemeClr val="accent1"/>
                </a:solidFill>
              </a:rPr>
              <a:t>far</a:t>
            </a:r>
            <a:r>
              <a:rPr lang="en-US" sz="2000" b="1" i="1" dirty="0">
                <a:solidFill>
                  <a:schemeClr val="accent1"/>
                </a:solidFill>
              </a:rPr>
              <a:t> from her</a:t>
            </a:r>
            <a:r>
              <a:rPr lang="en-US" sz="2000" i="1" dirty="0">
                <a:solidFill>
                  <a:schemeClr val="accent1"/>
                </a:solidFill>
              </a:rPr>
              <a:t>, And </a:t>
            </a:r>
            <a:r>
              <a:rPr lang="en-US" sz="2000" b="1" i="1" dirty="0">
                <a:solidFill>
                  <a:schemeClr val="accent1"/>
                </a:solidFill>
              </a:rPr>
              <a:t>do not go </a:t>
            </a:r>
            <a:r>
              <a:rPr lang="en-US" sz="2000" b="1" i="1" u="sng" dirty="0">
                <a:solidFill>
                  <a:schemeClr val="accent1"/>
                </a:solidFill>
              </a:rPr>
              <a:t>near</a:t>
            </a:r>
            <a:r>
              <a:rPr lang="en-US" sz="2000" b="1" i="1" dirty="0">
                <a:solidFill>
                  <a:schemeClr val="accent1"/>
                </a:solidFill>
              </a:rPr>
              <a:t> the </a:t>
            </a:r>
            <a:r>
              <a:rPr lang="en-US" sz="2000" b="1" i="1" u="sng" dirty="0">
                <a:solidFill>
                  <a:schemeClr val="accent1"/>
                </a:solidFill>
              </a:rPr>
              <a:t>door</a:t>
            </a:r>
            <a:r>
              <a:rPr lang="en-US" sz="2000" b="1" i="1" dirty="0">
                <a:solidFill>
                  <a:schemeClr val="accent1"/>
                </a:solidFill>
              </a:rPr>
              <a:t> of her house</a:t>
            </a:r>
            <a:r>
              <a:rPr lang="en-US" sz="2000" i="1" dirty="0">
                <a:solidFill>
                  <a:schemeClr val="accent1"/>
                </a:solidFill>
              </a:rPr>
              <a:t>, </a:t>
            </a:r>
            <a:r>
              <a:rPr lang="en-US" sz="2000" b="1" i="1" u="sng" dirty="0">
                <a:solidFill>
                  <a:schemeClr val="accent1"/>
                </a:solidFill>
              </a:rPr>
              <a:t>Lest</a:t>
            </a:r>
            <a:r>
              <a:rPr lang="en-US" sz="2000" i="1" dirty="0">
                <a:solidFill>
                  <a:schemeClr val="accent1"/>
                </a:solidFill>
              </a:rPr>
              <a:t> you </a:t>
            </a:r>
            <a:r>
              <a:rPr lang="en-US" sz="2000" b="1" i="1" dirty="0">
                <a:solidFill>
                  <a:schemeClr val="accent1"/>
                </a:solidFill>
              </a:rPr>
              <a:t>give your honor to </a:t>
            </a:r>
            <a:r>
              <a:rPr lang="en-US" sz="2000" b="1" i="1" u="sng" dirty="0">
                <a:solidFill>
                  <a:schemeClr val="accent1"/>
                </a:solidFill>
              </a:rPr>
              <a:t>others</a:t>
            </a:r>
            <a:r>
              <a:rPr lang="en-US" sz="2000" i="1" dirty="0">
                <a:solidFill>
                  <a:schemeClr val="accent1"/>
                </a:solidFill>
              </a:rPr>
              <a:t>, And </a:t>
            </a:r>
            <a:r>
              <a:rPr lang="en-US" sz="2000" b="1" i="1" dirty="0">
                <a:solidFill>
                  <a:schemeClr val="accent1"/>
                </a:solidFill>
              </a:rPr>
              <a:t>your years to </a:t>
            </a:r>
            <a:r>
              <a:rPr lang="en-US" sz="2000" b="1" i="1" u="sng" dirty="0">
                <a:solidFill>
                  <a:schemeClr val="accent1"/>
                </a:solidFill>
              </a:rPr>
              <a:t>the cruel one</a:t>
            </a:r>
            <a:r>
              <a:rPr lang="en-US" sz="2000" i="1" dirty="0">
                <a:solidFill>
                  <a:schemeClr val="accent1"/>
                </a:solidFill>
              </a:rPr>
              <a:t>; </a:t>
            </a:r>
            <a:r>
              <a:rPr lang="en-US" sz="2000" b="1" i="1" u="sng" dirty="0">
                <a:solidFill>
                  <a:schemeClr val="accent1"/>
                </a:solidFill>
              </a:rPr>
              <a:t>Lest aliens</a:t>
            </a:r>
            <a:r>
              <a:rPr lang="en-US" sz="2000" b="1" i="1" dirty="0">
                <a:solidFill>
                  <a:schemeClr val="accent1"/>
                </a:solidFill>
              </a:rPr>
              <a:t> be filled with your wealth</a:t>
            </a:r>
            <a:r>
              <a:rPr lang="en-US" sz="2000" i="1" dirty="0">
                <a:solidFill>
                  <a:schemeClr val="accent1"/>
                </a:solidFill>
              </a:rPr>
              <a:t>, And </a:t>
            </a:r>
            <a:r>
              <a:rPr lang="en-US" sz="2000" b="1" i="1" dirty="0">
                <a:solidFill>
                  <a:schemeClr val="accent1"/>
                </a:solidFill>
              </a:rPr>
              <a:t>your labors go to the house of a </a:t>
            </a:r>
            <a:r>
              <a:rPr lang="en-US" sz="2000" b="1" i="1" u="sng" dirty="0">
                <a:solidFill>
                  <a:schemeClr val="accent1"/>
                </a:solidFill>
              </a:rPr>
              <a:t>foreigner</a:t>
            </a:r>
            <a:r>
              <a:rPr lang="en-US" sz="2000" i="1" dirty="0">
                <a:solidFill>
                  <a:schemeClr val="accent1"/>
                </a:solidFill>
              </a:rPr>
              <a:t>; </a:t>
            </a:r>
            <a:r>
              <a:rPr lang="en-US" sz="2000" dirty="0"/>
              <a:t>(</a:t>
            </a:r>
            <a:r>
              <a:rPr lang="en-US" sz="2000" b="1" dirty="0">
                <a:solidFill>
                  <a:schemeClr val="accent1"/>
                </a:solidFill>
              </a:rPr>
              <a:t>5:7-10</a:t>
            </a:r>
            <a:r>
              <a:rPr lang="en-US" sz="2000" dirty="0"/>
              <a:t>)</a:t>
            </a:r>
          </a:p>
          <a:p>
            <a:pPr marL="344488" lvl="0" indent="-344488">
              <a:spcBef>
                <a:spcPts val="300"/>
              </a:spcBef>
              <a:buFont typeface="+mj-lt"/>
              <a:buAutoNum type="arabicPeriod" startAt="3"/>
            </a:pPr>
            <a:r>
              <a:rPr lang="en-US" sz="2000" dirty="0"/>
              <a:t>How would getting too close to an </a:t>
            </a:r>
            <a:r>
              <a:rPr lang="en-US" sz="2000" i="1" dirty="0">
                <a:solidFill>
                  <a:schemeClr val="accent1"/>
                </a:solidFill>
              </a:rPr>
              <a:t>“immoral woman”</a:t>
            </a:r>
            <a:r>
              <a:rPr lang="en-US" sz="2000" dirty="0"/>
              <a:t> rob you as described in verses 8-10?</a:t>
            </a:r>
          </a:p>
          <a:p>
            <a:pPr>
              <a:spcBef>
                <a:spcPts val="300"/>
              </a:spcBef>
            </a:pPr>
            <a:r>
              <a:rPr lang="en-US" altLang="en-US" sz="2000" dirty="0"/>
              <a:t>The immoral woman is </a:t>
            </a:r>
            <a:r>
              <a:rPr lang="en-US" altLang="en-US" sz="2000" b="1" i="1" dirty="0"/>
              <a:t>only</a:t>
            </a:r>
            <a:r>
              <a:rPr lang="en-US" altLang="en-US" sz="2000" dirty="0"/>
              <a:t> interested in the </a:t>
            </a:r>
            <a:r>
              <a:rPr lang="en-US" altLang="en-US" sz="2000" b="1" i="1" dirty="0"/>
              <a:t>things</a:t>
            </a:r>
            <a:r>
              <a:rPr lang="en-US" altLang="en-US" sz="2000" dirty="0"/>
              <a:t> you provide (food, clothes, house, money, etc.). … You are a </a:t>
            </a:r>
            <a:r>
              <a:rPr lang="en-US" altLang="en-US" sz="2000" b="1" i="1" dirty="0"/>
              <a:t>means</a:t>
            </a:r>
            <a:r>
              <a:rPr lang="en-US" altLang="en-US" sz="2000" dirty="0"/>
              <a:t> to an </a:t>
            </a:r>
            <a:r>
              <a:rPr lang="en-US" altLang="en-US" sz="2000" b="1" i="1" dirty="0"/>
              <a:t>end</a:t>
            </a:r>
            <a:r>
              <a:rPr lang="en-US" altLang="en-US" sz="2000" dirty="0"/>
              <a:t>!</a:t>
            </a:r>
          </a:p>
          <a:p>
            <a:pPr>
              <a:spcBef>
                <a:spcPts val="300"/>
              </a:spcBef>
            </a:pPr>
            <a:r>
              <a:rPr lang="en-US" altLang="en-US" sz="2000" dirty="0"/>
              <a:t>She has no interest in you, and once she has you </a:t>
            </a:r>
            <a:r>
              <a:rPr lang="en-US" altLang="en-US" sz="2000" b="1" i="1" dirty="0"/>
              <a:t>emotionally hooked</a:t>
            </a:r>
            <a:r>
              <a:rPr lang="en-US" altLang="en-US" sz="2000" dirty="0"/>
              <a:t>, she will turn on you and oppress you for all your worth.</a:t>
            </a:r>
          </a:p>
          <a:p>
            <a:pPr>
              <a:spcBef>
                <a:spcPts val="300"/>
              </a:spcBef>
            </a:pPr>
            <a:r>
              <a:rPr lang="en-US" altLang="en-US" sz="2000" dirty="0"/>
              <a:t>She may even marry you, but she is only interested in building up her own </a:t>
            </a:r>
            <a:r>
              <a:rPr lang="en-US" altLang="en-US" sz="2000" i="1" dirty="0">
                <a:solidFill>
                  <a:schemeClr val="accent1"/>
                </a:solidFill>
              </a:rPr>
              <a:t>“house”</a:t>
            </a:r>
            <a:r>
              <a:rPr lang="en-US" altLang="en-US" sz="2000" dirty="0"/>
              <a:t> in the long-term, even if she shares a dwelling with you short-term.</a:t>
            </a:r>
          </a:p>
        </p:txBody>
      </p:sp>
    </p:spTree>
    <p:extLst>
      <p:ext uri="{BB962C8B-B14F-4D97-AF65-F5344CB8AC3E}">
        <p14:creationId xmlns:p14="http://schemas.microsoft.com/office/powerpoint/2010/main" val="2933298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Hope of the Prodigal Son</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300"/>
              </a:spcBef>
              <a:buNone/>
            </a:pPr>
            <a:r>
              <a:rPr lang="en-US" sz="2200" i="1" dirty="0">
                <a:solidFill>
                  <a:schemeClr val="accent1"/>
                </a:solidFill>
              </a:rPr>
              <a:t>And </a:t>
            </a:r>
            <a:r>
              <a:rPr lang="en-US" sz="2200" b="1" i="1" dirty="0">
                <a:solidFill>
                  <a:schemeClr val="accent1"/>
                </a:solidFill>
              </a:rPr>
              <a:t>you mourn at </a:t>
            </a:r>
            <a:r>
              <a:rPr lang="en-US" sz="2200" b="1" i="1" u="sng" dirty="0">
                <a:solidFill>
                  <a:schemeClr val="accent1"/>
                </a:solidFill>
              </a:rPr>
              <a:t>last</a:t>
            </a:r>
            <a:r>
              <a:rPr lang="en-US" sz="2200" b="1" i="1" dirty="0">
                <a:solidFill>
                  <a:schemeClr val="accent1"/>
                </a:solidFill>
              </a:rPr>
              <a:t>, When your flesh and your body are </a:t>
            </a:r>
            <a:r>
              <a:rPr lang="en-US" sz="2200" b="1" i="1" u="sng" dirty="0">
                <a:solidFill>
                  <a:schemeClr val="accent1"/>
                </a:solidFill>
              </a:rPr>
              <a:t>consumed</a:t>
            </a:r>
            <a:r>
              <a:rPr lang="en-US" sz="2200" i="1" dirty="0">
                <a:solidFill>
                  <a:schemeClr val="accent1"/>
                </a:solidFill>
              </a:rPr>
              <a:t>, And say: “How </a:t>
            </a:r>
            <a:r>
              <a:rPr lang="en-US" sz="2200" b="1" i="1" dirty="0">
                <a:solidFill>
                  <a:schemeClr val="accent1"/>
                </a:solidFill>
              </a:rPr>
              <a:t>I have hated instruction</a:t>
            </a:r>
            <a:r>
              <a:rPr lang="en-US" sz="2200" i="1" dirty="0">
                <a:solidFill>
                  <a:schemeClr val="accent1"/>
                </a:solidFill>
              </a:rPr>
              <a:t>, And </a:t>
            </a:r>
            <a:r>
              <a:rPr lang="en-US" sz="2200" b="1" i="1" dirty="0">
                <a:solidFill>
                  <a:schemeClr val="accent1"/>
                </a:solidFill>
              </a:rPr>
              <a:t>my heart despised correction</a:t>
            </a:r>
            <a:r>
              <a:rPr lang="en-US" sz="2200" i="1" dirty="0">
                <a:solidFill>
                  <a:schemeClr val="accent1"/>
                </a:solidFill>
              </a:rPr>
              <a:t>! I have </a:t>
            </a:r>
            <a:r>
              <a:rPr lang="en-US" sz="2200" b="1" i="1" dirty="0">
                <a:solidFill>
                  <a:schemeClr val="accent1"/>
                </a:solidFill>
              </a:rPr>
              <a:t>not obeyed</a:t>
            </a:r>
            <a:r>
              <a:rPr lang="en-US" sz="2200" i="1" dirty="0">
                <a:solidFill>
                  <a:schemeClr val="accent1"/>
                </a:solidFill>
              </a:rPr>
              <a:t> the voice of my teachers, </a:t>
            </a:r>
            <a:r>
              <a:rPr lang="en-US" sz="2200" b="1" i="1" dirty="0">
                <a:solidFill>
                  <a:schemeClr val="accent1"/>
                </a:solidFill>
              </a:rPr>
              <a:t>Nor inclined my ear </a:t>
            </a:r>
            <a:r>
              <a:rPr lang="en-US" sz="2200" i="1" dirty="0">
                <a:solidFill>
                  <a:schemeClr val="accent1"/>
                </a:solidFill>
              </a:rPr>
              <a:t>to those who instructed me!  I was </a:t>
            </a:r>
            <a:r>
              <a:rPr lang="en-US" sz="2200" b="1" i="1" dirty="0">
                <a:solidFill>
                  <a:schemeClr val="accent1"/>
                </a:solidFill>
              </a:rPr>
              <a:t>on the </a:t>
            </a:r>
            <a:r>
              <a:rPr lang="en-US" sz="2200" b="1" i="1" u="sng" dirty="0">
                <a:solidFill>
                  <a:schemeClr val="accent1"/>
                </a:solidFill>
              </a:rPr>
              <a:t>verge of total ruin</a:t>
            </a:r>
            <a:r>
              <a:rPr lang="en-US" sz="2200" i="1" dirty="0">
                <a:solidFill>
                  <a:schemeClr val="accent1"/>
                </a:solidFill>
              </a:rPr>
              <a:t>, In </a:t>
            </a:r>
            <a:r>
              <a:rPr lang="en-US" sz="2200" b="1" i="1" dirty="0">
                <a:solidFill>
                  <a:schemeClr val="accent1"/>
                </a:solidFill>
              </a:rPr>
              <a:t>the midst of the assembly and congregation</a:t>
            </a:r>
            <a:r>
              <a:rPr lang="en-US" sz="2200" i="1" dirty="0">
                <a:solidFill>
                  <a:schemeClr val="accent1"/>
                </a:solidFill>
              </a:rPr>
              <a:t>.” </a:t>
            </a:r>
            <a:r>
              <a:rPr lang="en-US" sz="2200" dirty="0"/>
              <a:t>(</a:t>
            </a:r>
            <a:r>
              <a:rPr lang="en-US" sz="2200" b="1" dirty="0">
                <a:solidFill>
                  <a:schemeClr val="accent1"/>
                </a:solidFill>
              </a:rPr>
              <a:t>5:11-14</a:t>
            </a:r>
            <a:r>
              <a:rPr lang="en-US" sz="2200" dirty="0"/>
              <a:t>)</a:t>
            </a:r>
          </a:p>
          <a:p>
            <a:pPr marL="344488" lvl="0" indent="-344488">
              <a:spcBef>
                <a:spcPts val="300"/>
              </a:spcBef>
              <a:buFont typeface="+mj-lt"/>
              <a:buAutoNum type="arabicPeriod" startAt="4"/>
            </a:pPr>
            <a:r>
              <a:rPr lang="en-US" sz="2200" dirty="0"/>
              <a:t>What New Testament character </a:t>
            </a:r>
            <a:r>
              <a:rPr lang="en-US" sz="2200" i="1" dirty="0">
                <a:solidFill>
                  <a:schemeClr val="accent1"/>
                </a:solidFill>
              </a:rPr>
              <a:t>“came to himself”</a:t>
            </a:r>
            <a:r>
              <a:rPr lang="en-US" sz="2200" dirty="0"/>
              <a:t> or </a:t>
            </a:r>
            <a:r>
              <a:rPr lang="en-US" sz="2200" i="1" dirty="0">
                <a:solidFill>
                  <a:schemeClr val="accent1"/>
                </a:solidFill>
              </a:rPr>
              <a:t>“came to his senses”</a:t>
            </a:r>
            <a:r>
              <a:rPr lang="en-US" sz="2200" dirty="0"/>
              <a:t> as is similarly described in verses 11-14?  How much hope is extended to such a person here?</a:t>
            </a:r>
          </a:p>
          <a:p>
            <a:pPr>
              <a:spcBef>
                <a:spcPts val="300"/>
              </a:spcBef>
            </a:pPr>
            <a:r>
              <a:rPr lang="en-US" altLang="en-US" sz="2200" dirty="0"/>
              <a:t>The prodigal son realized his foolishness only in the pig pen (</a:t>
            </a:r>
            <a:r>
              <a:rPr lang="en-US" altLang="en-US" sz="2200" b="1" dirty="0">
                <a:solidFill>
                  <a:schemeClr val="accent1"/>
                </a:solidFill>
              </a:rPr>
              <a:t>Lk. 15:10-32</a:t>
            </a:r>
            <a:r>
              <a:rPr lang="en-US" altLang="en-US" sz="2200" dirty="0"/>
              <a:t>).</a:t>
            </a:r>
          </a:p>
          <a:p>
            <a:pPr>
              <a:spcBef>
                <a:spcPts val="300"/>
              </a:spcBef>
            </a:pPr>
            <a:r>
              <a:rPr lang="en-US" altLang="en-US" sz="2200" dirty="0"/>
              <a:t>Like Samson, here this person’s body and life is ruined (</a:t>
            </a:r>
            <a:r>
              <a:rPr lang="en-US" altLang="en-US" sz="2200" b="1" dirty="0">
                <a:solidFill>
                  <a:schemeClr val="accent1"/>
                </a:solidFill>
              </a:rPr>
              <a:t>Judges 16</a:t>
            </a:r>
            <a:r>
              <a:rPr lang="en-US" altLang="en-US" sz="2200" dirty="0"/>
              <a:t>).</a:t>
            </a:r>
          </a:p>
          <a:p>
            <a:pPr>
              <a:spcBef>
                <a:spcPts val="300"/>
              </a:spcBef>
            </a:pPr>
            <a:r>
              <a:rPr lang="en-US" altLang="en-US" sz="2200" dirty="0"/>
              <a:t>Repentance, spiritual salvation remains to prevent </a:t>
            </a:r>
            <a:r>
              <a:rPr lang="en-US" altLang="en-US" sz="2200" i="1" dirty="0">
                <a:solidFill>
                  <a:schemeClr val="accent1"/>
                </a:solidFill>
              </a:rPr>
              <a:t>“total ruin”</a:t>
            </a:r>
            <a:r>
              <a:rPr lang="en-US" altLang="en-US" sz="2200" dirty="0"/>
              <a:t> (</a:t>
            </a:r>
            <a:r>
              <a:rPr lang="en-US" altLang="en-US" sz="2200" b="1" dirty="0">
                <a:solidFill>
                  <a:schemeClr val="accent1"/>
                </a:solidFill>
              </a:rPr>
              <a:t>Heb. 11:32</a:t>
            </a:r>
            <a:r>
              <a:rPr lang="en-US" altLang="en-US" sz="2200" dirty="0"/>
              <a:t>).</a:t>
            </a:r>
          </a:p>
        </p:txBody>
      </p:sp>
    </p:spTree>
    <p:extLst>
      <p:ext uri="{BB962C8B-B14F-4D97-AF65-F5344CB8AC3E}">
        <p14:creationId xmlns:p14="http://schemas.microsoft.com/office/powerpoint/2010/main" val="4045640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i="1" dirty="0"/>
              <a:t>“Marriage is Honorable”</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5"/>
            </a:pPr>
            <a:r>
              <a:rPr lang="en-US" sz="2000" dirty="0"/>
              <a:t>What alternative is provided man, so he is not so easily seduced by the immoral woman?</a:t>
            </a:r>
          </a:p>
          <a:p>
            <a:pPr marL="0" lvl="0" indent="0">
              <a:spcBef>
                <a:spcPts val="0"/>
              </a:spcBef>
              <a:buNone/>
            </a:pPr>
            <a:r>
              <a:rPr lang="en-US" sz="2000" b="1" i="1" dirty="0">
                <a:solidFill>
                  <a:schemeClr val="accent1"/>
                </a:solidFill>
              </a:rPr>
              <a:t>Drink water from your </a:t>
            </a:r>
            <a:r>
              <a:rPr lang="en-US" sz="2000" b="1" i="1" u="sng" dirty="0">
                <a:solidFill>
                  <a:schemeClr val="accent1"/>
                </a:solidFill>
              </a:rPr>
              <a:t>own cistern</a:t>
            </a:r>
            <a:r>
              <a:rPr lang="en-US" sz="2000" i="1" dirty="0">
                <a:solidFill>
                  <a:schemeClr val="accent1"/>
                </a:solidFill>
              </a:rPr>
              <a:t>, And </a:t>
            </a:r>
            <a:r>
              <a:rPr lang="en-US" sz="2000" b="1" i="1" dirty="0">
                <a:solidFill>
                  <a:schemeClr val="accent1"/>
                </a:solidFill>
              </a:rPr>
              <a:t>running water from your </a:t>
            </a:r>
            <a:r>
              <a:rPr lang="en-US" sz="2000" b="1" i="1" u="sng" dirty="0">
                <a:solidFill>
                  <a:schemeClr val="accent1"/>
                </a:solidFill>
              </a:rPr>
              <a:t>own well</a:t>
            </a:r>
            <a:r>
              <a:rPr lang="en-US" sz="2000" i="1" dirty="0">
                <a:solidFill>
                  <a:schemeClr val="accent1"/>
                </a:solidFill>
              </a:rPr>
              <a:t>.  Should </a:t>
            </a:r>
            <a:r>
              <a:rPr lang="en-US" sz="2000" b="1" i="1" dirty="0">
                <a:solidFill>
                  <a:schemeClr val="accent1"/>
                </a:solidFill>
              </a:rPr>
              <a:t>your fountains be </a:t>
            </a:r>
            <a:r>
              <a:rPr lang="en-US" sz="2000" b="1" i="1" u="sng" dirty="0">
                <a:solidFill>
                  <a:schemeClr val="accent1"/>
                </a:solidFill>
              </a:rPr>
              <a:t>dispersed abroad</a:t>
            </a:r>
            <a:r>
              <a:rPr lang="en-US" sz="2000" b="1" i="1" dirty="0">
                <a:solidFill>
                  <a:schemeClr val="accent1"/>
                </a:solidFill>
              </a:rPr>
              <a:t>, Streams of water </a:t>
            </a:r>
            <a:r>
              <a:rPr lang="en-US" sz="2000" b="1" i="1" u="sng" dirty="0">
                <a:solidFill>
                  <a:schemeClr val="accent1"/>
                </a:solidFill>
              </a:rPr>
              <a:t>in the streets</a:t>
            </a:r>
            <a:r>
              <a:rPr lang="en-US" sz="2000" i="1" dirty="0">
                <a:solidFill>
                  <a:schemeClr val="accent1"/>
                </a:solidFill>
              </a:rPr>
              <a:t>?  Let them </a:t>
            </a:r>
            <a:r>
              <a:rPr lang="en-US" sz="2000" b="1" i="1" dirty="0">
                <a:solidFill>
                  <a:schemeClr val="accent1"/>
                </a:solidFill>
              </a:rPr>
              <a:t>be </a:t>
            </a:r>
            <a:r>
              <a:rPr lang="en-US" sz="2000" b="1" i="1" u="sng" dirty="0">
                <a:solidFill>
                  <a:schemeClr val="accent1"/>
                </a:solidFill>
              </a:rPr>
              <a:t>only</a:t>
            </a:r>
            <a:r>
              <a:rPr lang="en-US" sz="2000" b="1" i="1" dirty="0">
                <a:solidFill>
                  <a:schemeClr val="accent1"/>
                </a:solidFill>
              </a:rPr>
              <a:t> your </a:t>
            </a:r>
            <a:r>
              <a:rPr lang="en-US" sz="2000" b="1" i="1" u="sng" dirty="0">
                <a:solidFill>
                  <a:schemeClr val="accent1"/>
                </a:solidFill>
              </a:rPr>
              <a:t>own</a:t>
            </a:r>
            <a:r>
              <a:rPr lang="en-US" sz="2000" i="1" dirty="0">
                <a:solidFill>
                  <a:schemeClr val="accent1"/>
                </a:solidFill>
              </a:rPr>
              <a:t>, And </a:t>
            </a:r>
            <a:r>
              <a:rPr lang="en-US" sz="2000" b="1" i="1" u="sng" dirty="0">
                <a:solidFill>
                  <a:schemeClr val="accent1"/>
                </a:solidFill>
              </a:rPr>
              <a:t>not for strangers</a:t>
            </a:r>
            <a:r>
              <a:rPr lang="en-US" sz="2000" b="1" i="1" dirty="0">
                <a:solidFill>
                  <a:schemeClr val="accent1"/>
                </a:solidFill>
              </a:rPr>
              <a:t> with you</a:t>
            </a:r>
            <a:r>
              <a:rPr lang="en-US" sz="2000" i="1" dirty="0">
                <a:solidFill>
                  <a:schemeClr val="accent1"/>
                </a:solidFill>
              </a:rPr>
              <a:t>.  </a:t>
            </a:r>
            <a:r>
              <a:rPr lang="en-US" sz="2000" b="1" i="1" u="sng" dirty="0">
                <a:solidFill>
                  <a:schemeClr val="accent1"/>
                </a:solidFill>
              </a:rPr>
              <a:t>Let</a:t>
            </a:r>
            <a:r>
              <a:rPr lang="en-US" sz="2000" b="1" i="1" dirty="0">
                <a:solidFill>
                  <a:schemeClr val="accent1"/>
                </a:solidFill>
              </a:rPr>
              <a:t> your fountain </a:t>
            </a:r>
            <a:r>
              <a:rPr lang="en-US" sz="2000" b="1" i="1" u="sng" dirty="0">
                <a:solidFill>
                  <a:schemeClr val="accent1"/>
                </a:solidFill>
              </a:rPr>
              <a:t>be blessed</a:t>
            </a:r>
            <a:r>
              <a:rPr lang="en-US" sz="2000" i="1" dirty="0">
                <a:solidFill>
                  <a:schemeClr val="accent1"/>
                </a:solidFill>
              </a:rPr>
              <a:t>, And </a:t>
            </a:r>
            <a:r>
              <a:rPr lang="en-US" sz="2000" b="1" i="1" u="sng" dirty="0">
                <a:solidFill>
                  <a:schemeClr val="accent1"/>
                </a:solidFill>
              </a:rPr>
              <a:t>rejoice</a:t>
            </a:r>
            <a:r>
              <a:rPr lang="en-US" sz="2000" b="1" i="1" dirty="0">
                <a:solidFill>
                  <a:schemeClr val="accent1"/>
                </a:solidFill>
              </a:rPr>
              <a:t> with the wife of </a:t>
            </a:r>
            <a:r>
              <a:rPr lang="en-US" sz="2000" b="1" i="1" u="sng" dirty="0">
                <a:solidFill>
                  <a:schemeClr val="accent1"/>
                </a:solidFill>
              </a:rPr>
              <a:t>your youth</a:t>
            </a:r>
            <a:r>
              <a:rPr lang="en-US" sz="2000" i="1" dirty="0">
                <a:solidFill>
                  <a:schemeClr val="accent1"/>
                </a:solidFill>
              </a:rPr>
              <a:t>. … And </a:t>
            </a:r>
            <a:r>
              <a:rPr lang="en-US" sz="2000" b="1" i="1" u="sng" dirty="0">
                <a:solidFill>
                  <a:schemeClr val="accent1"/>
                </a:solidFill>
              </a:rPr>
              <a:t>always</a:t>
            </a:r>
            <a:r>
              <a:rPr lang="en-US" sz="2000" b="1" i="1" dirty="0">
                <a:solidFill>
                  <a:schemeClr val="accent1"/>
                </a:solidFill>
              </a:rPr>
              <a:t> be </a:t>
            </a:r>
            <a:r>
              <a:rPr lang="en-US" sz="2000" b="1" i="1" u="sng" dirty="0">
                <a:solidFill>
                  <a:schemeClr val="accent1"/>
                </a:solidFill>
              </a:rPr>
              <a:t>enraptured</a:t>
            </a:r>
            <a:r>
              <a:rPr lang="en-US" sz="2000" b="1" i="1" dirty="0">
                <a:solidFill>
                  <a:schemeClr val="accent1"/>
                </a:solidFill>
              </a:rPr>
              <a:t> with her love</a:t>
            </a:r>
            <a:r>
              <a:rPr lang="en-US" sz="2000" i="1" dirty="0">
                <a:solidFill>
                  <a:schemeClr val="accent1"/>
                </a:solidFill>
              </a:rPr>
              <a:t>.  For </a:t>
            </a:r>
            <a:r>
              <a:rPr lang="en-US" sz="2000" b="1" i="1" u="sng" dirty="0">
                <a:solidFill>
                  <a:schemeClr val="accent1"/>
                </a:solidFill>
              </a:rPr>
              <a:t>why</a:t>
            </a:r>
            <a:r>
              <a:rPr lang="en-US" sz="2000" b="1" i="1" dirty="0">
                <a:solidFill>
                  <a:schemeClr val="accent1"/>
                </a:solidFill>
              </a:rPr>
              <a:t> should you</a:t>
            </a:r>
            <a:r>
              <a:rPr lang="en-US" sz="2000" i="1" dirty="0">
                <a:solidFill>
                  <a:schemeClr val="accent1"/>
                </a:solidFill>
              </a:rPr>
              <a:t>, my son, be </a:t>
            </a:r>
            <a:r>
              <a:rPr lang="en-US" sz="2000" b="1" i="1" dirty="0">
                <a:solidFill>
                  <a:schemeClr val="accent1"/>
                </a:solidFill>
              </a:rPr>
              <a:t>enraptured by an immoral woman</a:t>
            </a:r>
            <a:r>
              <a:rPr lang="en-US" sz="2000" i="1" dirty="0">
                <a:solidFill>
                  <a:schemeClr val="accent1"/>
                </a:solidFill>
              </a:rPr>
              <a:t>, And be </a:t>
            </a:r>
            <a:r>
              <a:rPr lang="en-US" sz="2000" b="1" i="1" dirty="0">
                <a:solidFill>
                  <a:schemeClr val="accent1"/>
                </a:solidFill>
              </a:rPr>
              <a:t>embraced in the arms of a </a:t>
            </a:r>
            <a:r>
              <a:rPr lang="en-US" sz="2000" b="1" i="1" u="sng" dirty="0">
                <a:solidFill>
                  <a:schemeClr val="accent1"/>
                </a:solidFill>
              </a:rPr>
              <a:t>seductress</a:t>
            </a:r>
            <a:r>
              <a:rPr lang="en-US" sz="2000" i="1" dirty="0">
                <a:solidFill>
                  <a:schemeClr val="accent1"/>
                </a:solidFill>
              </a:rPr>
              <a:t>? </a:t>
            </a:r>
            <a:r>
              <a:rPr lang="en-US" sz="2000" dirty="0"/>
              <a:t>(</a:t>
            </a:r>
            <a:r>
              <a:rPr lang="en-US" sz="2000" b="1" dirty="0">
                <a:solidFill>
                  <a:schemeClr val="accent1"/>
                </a:solidFill>
              </a:rPr>
              <a:t>5:15-20</a:t>
            </a:r>
            <a:r>
              <a:rPr lang="en-US" sz="2000" dirty="0"/>
              <a:t>)</a:t>
            </a:r>
          </a:p>
          <a:p>
            <a:pPr>
              <a:spcBef>
                <a:spcPts val="0"/>
              </a:spcBef>
            </a:pPr>
            <a:r>
              <a:rPr lang="en-US" altLang="en-US" sz="2000" dirty="0"/>
              <a:t>God provides marriage as an equally </a:t>
            </a:r>
            <a:r>
              <a:rPr lang="en-US" altLang="en-US" sz="2000" i="1" dirty="0">
                <a:solidFill>
                  <a:schemeClr val="accent1"/>
                </a:solidFill>
              </a:rPr>
              <a:t>“enrapturing”</a:t>
            </a:r>
            <a:r>
              <a:rPr lang="en-US" altLang="en-US" sz="2000" dirty="0"/>
              <a:t> and </a:t>
            </a:r>
            <a:r>
              <a:rPr lang="en-US" altLang="en-US" sz="2000" b="1" i="1" dirty="0"/>
              <a:t>refreshing</a:t>
            </a:r>
            <a:r>
              <a:rPr lang="en-US" altLang="en-US" sz="2000" dirty="0"/>
              <a:t> pleasure.</a:t>
            </a:r>
          </a:p>
          <a:p>
            <a:pPr>
              <a:spcBef>
                <a:spcPts val="0"/>
              </a:spcBef>
            </a:pPr>
            <a:r>
              <a:rPr lang="en-US" altLang="en-US" sz="2000" dirty="0"/>
              <a:t>Turning to forbidden pleasures will prevent God from blessing you.</a:t>
            </a:r>
          </a:p>
          <a:p>
            <a:pPr marL="0" indent="0">
              <a:spcBef>
                <a:spcPts val="0"/>
              </a:spcBef>
              <a:buNone/>
            </a:pPr>
            <a:r>
              <a:rPr lang="en-US" altLang="en-US" sz="2000" b="1" i="1" dirty="0">
                <a:solidFill>
                  <a:schemeClr val="accent1"/>
                </a:solidFill>
              </a:rPr>
              <a:t>Marriage is honorable among all</a:t>
            </a:r>
            <a:r>
              <a:rPr lang="en-US" altLang="en-US" sz="2000" i="1" dirty="0">
                <a:solidFill>
                  <a:schemeClr val="accent1"/>
                </a:solidFill>
              </a:rPr>
              <a:t>, and the bed undefiled; but </a:t>
            </a:r>
            <a:r>
              <a:rPr lang="en-US" altLang="en-US" sz="2000" b="1" i="1" dirty="0">
                <a:solidFill>
                  <a:schemeClr val="accent1"/>
                </a:solidFill>
              </a:rPr>
              <a:t>fornicators and adulterers </a:t>
            </a:r>
            <a:r>
              <a:rPr lang="en-US" altLang="en-US" sz="2000" b="1" i="1" u="sng" dirty="0">
                <a:solidFill>
                  <a:schemeClr val="accent1"/>
                </a:solidFill>
              </a:rPr>
              <a:t>God will judge</a:t>
            </a:r>
            <a:r>
              <a:rPr lang="en-US" altLang="en-US" sz="2000" i="1" dirty="0">
                <a:solidFill>
                  <a:schemeClr val="accent1"/>
                </a:solidFill>
              </a:rPr>
              <a:t>. </a:t>
            </a:r>
            <a:r>
              <a:rPr lang="en-US" altLang="en-US" sz="2000" b="1" i="1" dirty="0">
                <a:solidFill>
                  <a:schemeClr val="accent1"/>
                </a:solidFill>
              </a:rPr>
              <a:t>Let your conduct be </a:t>
            </a:r>
            <a:r>
              <a:rPr lang="en-US" altLang="en-US" sz="2000" b="1" i="1" u="sng" dirty="0">
                <a:solidFill>
                  <a:schemeClr val="accent1"/>
                </a:solidFill>
              </a:rPr>
              <a:t>without covetousness</a:t>
            </a:r>
            <a:r>
              <a:rPr lang="en-US" altLang="en-US" sz="2000" b="1" i="1" dirty="0">
                <a:solidFill>
                  <a:schemeClr val="accent1"/>
                </a:solidFill>
              </a:rPr>
              <a:t>; be </a:t>
            </a:r>
            <a:r>
              <a:rPr lang="en-US" altLang="en-US" sz="2000" b="1" i="1" u="sng" dirty="0">
                <a:solidFill>
                  <a:schemeClr val="accent1"/>
                </a:solidFill>
              </a:rPr>
              <a:t>content</a:t>
            </a:r>
            <a:r>
              <a:rPr lang="en-US" altLang="en-US" sz="2000" b="1" i="1" dirty="0">
                <a:solidFill>
                  <a:schemeClr val="accent1"/>
                </a:solidFill>
              </a:rPr>
              <a:t> </a:t>
            </a:r>
            <a:r>
              <a:rPr lang="en-US" altLang="en-US" sz="2000" i="1" dirty="0">
                <a:solidFill>
                  <a:schemeClr val="accent1"/>
                </a:solidFill>
              </a:rPr>
              <a:t>with such things as you have.  … </a:t>
            </a:r>
            <a:r>
              <a:rPr lang="en-US" altLang="en-US" sz="2000" dirty="0"/>
              <a:t>(</a:t>
            </a:r>
            <a:r>
              <a:rPr lang="en-US" altLang="en-US" sz="2000" b="1" dirty="0">
                <a:solidFill>
                  <a:schemeClr val="accent1"/>
                </a:solidFill>
              </a:rPr>
              <a:t>Hebrews 13:4-5</a:t>
            </a:r>
            <a:r>
              <a:rPr lang="en-US" altLang="en-US" sz="2000" dirty="0"/>
              <a:t>)</a:t>
            </a:r>
          </a:p>
        </p:txBody>
      </p:sp>
    </p:spTree>
    <p:extLst>
      <p:ext uri="{BB962C8B-B14F-4D97-AF65-F5344CB8AC3E}">
        <p14:creationId xmlns:p14="http://schemas.microsoft.com/office/powerpoint/2010/main" val="524248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Effect transition="in" filter="fade">
                                      <p:cBhvr>
                                        <p:cTn id="16" dur="500"/>
                                        <p:tgtEl>
                                          <p:spTgt spid="9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i="1" dirty="0"/>
              <a:t>“Marriage is Honorable”</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5"/>
            </a:pPr>
            <a:r>
              <a:rPr lang="en-US" sz="2000" dirty="0"/>
              <a:t>What alternative is provided man, so he is not so easily seduced by the immoral woman?</a:t>
            </a:r>
          </a:p>
          <a:p>
            <a:pPr marL="0" lvl="0" indent="0">
              <a:spcBef>
                <a:spcPts val="0"/>
              </a:spcBef>
              <a:buNone/>
            </a:pPr>
            <a:r>
              <a:rPr lang="en-US" sz="2000" b="1" i="1" dirty="0">
                <a:solidFill>
                  <a:schemeClr val="accent1"/>
                </a:solidFill>
              </a:rPr>
              <a:t>Drink water from your </a:t>
            </a:r>
            <a:r>
              <a:rPr lang="en-US" sz="2000" b="1" i="1" u="sng" dirty="0">
                <a:solidFill>
                  <a:schemeClr val="accent1"/>
                </a:solidFill>
              </a:rPr>
              <a:t>own cistern</a:t>
            </a:r>
            <a:r>
              <a:rPr lang="en-US" sz="2000" i="1" dirty="0">
                <a:solidFill>
                  <a:schemeClr val="accent1"/>
                </a:solidFill>
              </a:rPr>
              <a:t>, And </a:t>
            </a:r>
            <a:r>
              <a:rPr lang="en-US" sz="2000" b="1" i="1" dirty="0">
                <a:solidFill>
                  <a:schemeClr val="accent1"/>
                </a:solidFill>
              </a:rPr>
              <a:t>running water from your </a:t>
            </a:r>
            <a:r>
              <a:rPr lang="en-US" sz="2000" b="1" i="1" u="sng" dirty="0">
                <a:solidFill>
                  <a:schemeClr val="accent1"/>
                </a:solidFill>
              </a:rPr>
              <a:t>own well</a:t>
            </a:r>
            <a:r>
              <a:rPr lang="en-US" sz="2000" i="1" dirty="0">
                <a:solidFill>
                  <a:schemeClr val="accent1"/>
                </a:solidFill>
              </a:rPr>
              <a:t>.  Should </a:t>
            </a:r>
            <a:r>
              <a:rPr lang="en-US" sz="2000" b="1" i="1" dirty="0">
                <a:solidFill>
                  <a:schemeClr val="accent1"/>
                </a:solidFill>
              </a:rPr>
              <a:t>your fountains be </a:t>
            </a:r>
            <a:r>
              <a:rPr lang="en-US" sz="2000" b="1" i="1" u="sng" dirty="0">
                <a:solidFill>
                  <a:schemeClr val="accent1"/>
                </a:solidFill>
              </a:rPr>
              <a:t>dispersed abroad</a:t>
            </a:r>
            <a:r>
              <a:rPr lang="en-US" sz="2000" b="1" i="1" dirty="0">
                <a:solidFill>
                  <a:schemeClr val="accent1"/>
                </a:solidFill>
              </a:rPr>
              <a:t>, Streams of water </a:t>
            </a:r>
            <a:r>
              <a:rPr lang="en-US" sz="2000" b="1" i="1" u="sng" dirty="0">
                <a:solidFill>
                  <a:schemeClr val="accent1"/>
                </a:solidFill>
              </a:rPr>
              <a:t>in the streets</a:t>
            </a:r>
            <a:r>
              <a:rPr lang="en-US" sz="2000" i="1" dirty="0">
                <a:solidFill>
                  <a:schemeClr val="accent1"/>
                </a:solidFill>
              </a:rPr>
              <a:t>?  Let them </a:t>
            </a:r>
            <a:r>
              <a:rPr lang="en-US" sz="2000" b="1" i="1" dirty="0">
                <a:solidFill>
                  <a:schemeClr val="accent1"/>
                </a:solidFill>
              </a:rPr>
              <a:t>be </a:t>
            </a:r>
            <a:r>
              <a:rPr lang="en-US" sz="2000" b="1" i="1" u="sng" dirty="0">
                <a:solidFill>
                  <a:schemeClr val="accent1"/>
                </a:solidFill>
              </a:rPr>
              <a:t>only</a:t>
            </a:r>
            <a:r>
              <a:rPr lang="en-US" sz="2000" b="1" i="1" dirty="0">
                <a:solidFill>
                  <a:schemeClr val="accent1"/>
                </a:solidFill>
              </a:rPr>
              <a:t> your </a:t>
            </a:r>
            <a:r>
              <a:rPr lang="en-US" sz="2000" b="1" i="1" u="sng" dirty="0">
                <a:solidFill>
                  <a:schemeClr val="accent1"/>
                </a:solidFill>
              </a:rPr>
              <a:t>own</a:t>
            </a:r>
            <a:r>
              <a:rPr lang="en-US" sz="2000" i="1" dirty="0">
                <a:solidFill>
                  <a:schemeClr val="accent1"/>
                </a:solidFill>
              </a:rPr>
              <a:t>, And </a:t>
            </a:r>
            <a:r>
              <a:rPr lang="en-US" sz="2000" b="1" i="1" u="sng" dirty="0">
                <a:solidFill>
                  <a:schemeClr val="accent1"/>
                </a:solidFill>
              </a:rPr>
              <a:t>not for strangers</a:t>
            </a:r>
            <a:r>
              <a:rPr lang="en-US" sz="2000" b="1" i="1" dirty="0">
                <a:solidFill>
                  <a:schemeClr val="accent1"/>
                </a:solidFill>
              </a:rPr>
              <a:t> with you</a:t>
            </a:r>
            <a:r>
              <a:rPr lang="en-US" sz="2000" i="1" dirty="0">
                <a:solidFill>
                  <a:schemeClr val="accent1"/>
                </a:solidFill>
              </a:rPr>
              <a:t>.  </a:t>
            </a:r>
            <a:r>
              <a:rPr lang="en-US" sz="2000" b="1" i="1" u="sng" dirty="0">
                <a:solidFill>
                  <a:schemeClr val="accent1"/>
                </a:solidFill>
              </a:rPr>
              <a:t>Let</a:t>
            </a:r>
            <a:r>
              <a:rPr lang="en-US" sz="2000" b="1" i="1" dirty="0">
                <a:solidFill>
                  <a:schemeClr val="accent1"/>
                </a:solidFill>
              </a:rPr>
              <a:t> your fountain </a:t>
            </a:r>
            <a:r>
              <a:rPr lang="en-US" sz="2000" b="1" i="1" u="sng" dirty="0">
                <a:solidFill>
                  <a:schemeClr val="accent1"/>
                </a:solidFill>
              </a:rPr>
              <a:t>be blessed</a:t>
            </a:r>
            <a:r>
              <a:rPr lang="en-US" sz="2000" i="1" dirty="0">
                <a:solidFill>
                  <a:schemeClr val="accent1"/>
                </a:solidFill>
              </a:rPr>
              <a:t>, And </a:t>
            </a:r>
            <a:r>
              <a:rPr lang="en-US" sz="2000" b="1" i="1" u="sng" dirty="0">
                <a:solidFill>
                  <a:schemeClr val="accent1"/>
                </a:solidFill>
              </a:rPr>
              <a:t>rejoice</a:t>
            </a:r>
            <a:r>
              <a:rPr lang="en-US" sz="2000" b="1" i="1" dirty="0">
                <a:solidFill>
                  <a:schemeClr val="accent1"/>
                </a:solidFill>
              </a:rPr>
              <a:t> with the wife of </a:t>
            </a:r>
            <a:r>
              <a:rPr lang="en-US" sz="2000" b="1" i="1" u="sng" dirty="0">
                <a:solidFill>
                  <a:schemeClr val="accent1"/>
                </a:solidFill>
              </a:rPr>
              <a:t>your youth</a:t>
            </a:r>
            <a:r>
              <a:rPr lang="en-US" sz="2000" i="1" dirty="0">
                <a:solidFill>
                  <a:schemeClr val="accent1"/>
                </a:solidFill>
              </a:rPr>
              <a:t>. … And </a:t>
            </a:r>
            <a:r>
              <a:rPr lang="en-US" sz="2000" b="1" i="1" u="sng" dirty="0">
                <a:solidFill>
                  <a:schemeClr val="accent1"/>
                </a:solidFill>
              </a:rPr>
              <a:t>always</a:t>
            </a:r>
            <a:r>
              <a:rPr lang="en-US" sz="2000" b="1" i="1" dirty="0">
                <a:solidFill>
                  <a:schemeClr val="accent1"/>
                </a:solidFill>
              </a:rPr>
              <a:t> be </a:t>
            </a:r>
            <a:r>
              <a:rPr lang="en-US" sz="2000" b="1" i="1" u="sng" dirty="0">
                <a:solidFill>
                  <a:schemeClr val="accent1"/>
                </a:solidFill>
              </a:rPr>
              <a:t>enraptured</a:t>
            </a:r>
            <a:r>
              <a:rPr lang="en-US" sz="2000" b="1" i="1" dirty="0">
                <a:solidFill>
                  <a:schemeClr val="accent1"/>
                </a:solidFill>
              </a:rPr>
              <a:t> with her love</a:t>
            </a:r>
            <a:r>
              <a:rPr lang="en-US" sz="2000" i="1" dirty="0">
                <a:solidFill>
                  <a:schemeClr val="accent1"/>
                </a:solidFill>
              </a:rPr>
              <a:t>.  For </a:t>
            </a:r>
            <a:r>
              <a:rPr lang="en-US" sz="2000" b="1" i="1" u="sng" dirty="0">
                <a:solidFill>
                  <a:schemeClr val="accent1"/>
                </a:solidFill>
              </a:rPr>
              <a:t>why</a:t>
            </a:r>
            <a:r>
              <a:rPr lang="en-US" sz="2000" b="1" i="1" dirty="0">
                <a:solidFill>
                  <a:schemeClr val="accent1"/>
                </a:solidFill>
              </a:rPr>
              <a:t> should you</a:t>
            </a:r>
            <a:r>
              <a:rPr lang="en-US" sz="2000" i="1" dirty="0">
                <a:solidFill>
                  <a:schemeClr val="accent1"/>
                </a:solidFill>
              </a:rPr>
              <a:t>, my son, be </a:t>
            </a:r>
            <a:r>
              <a:rPr lang="en-US" sz="2000" b="1" i="1" dirty="0">
                <a:solidFill>
                  <a:schemeClr val="accent1"/>
                </a:solidFill>
              </a:rPr>
              <a:t>enraptured by an immoral woman</a:t>
            </a:r>
            <a:r>
              <a:rPr lang="en-US" sz="2000" i="1" dirty="0">
                <a:solidFill>
                  <a:schemeClr val="accent1"/>
                </a:solidFill>
              </a:rPr>
              <a:t>, And be </a:t>
            </a:r>
            <a:r>
              <a:rPr lang="en-US" sz="2000" b="1" i="1" dirty="0">
                <a:solidFill>
                  <a:schemeClr val="accent1"/>
                </a:solidFill>
              </a:rPr>
              <a:t>embraced in the arms of a </a:t>
            </a:r>
            <a:r>
              <a:rPr lang="en-US" sz="2000" b="1" i="1" u="sng" dirty="0">
                <a:solidFill>
                  <a:schemeClr val="accent1"/>
                </a:solidFill>
              </a:rPr>
              <a:t>seductress</a:t>
            </a:r>
            <a:r>
              <a:rPr lang="en-US" sz="2000" i="1" dirty="0">
                <a:solidFill>
                  <a:schemeClr val="accent1"/>
                </a:solidFill>
              </a:rPr>
              <a:t>? </a:t>
            </a:r>
            <a:r>
              <a:rPr lang="en-US" sz="2000" dirty="0"/>
              <a:t>(</a:t>
            </a:r>
            <a:r>
              <a:rPr lang="en-US" sz="2000" b="1" dirty="0">
                <a:solidFill>
                  <a:schemeClr val="accent1"/>
                </a:solidFill>
              </a:rPr>
              <a:t>5:15-20</a:t>
            </a:r>
            <a:r>
              <a:rPr lang="en-US" sz="2000" dirty="0"/>
              <a:t>)</a:t>
            </a:r>
          </a:p>
          <a:p>
            <a:pPr>
              <a:spcBef>
                <a:spcPts val="0"/>
              </a:spcBef>
            </a:pPr>
            <a:r>
              <a:rPr lang="en-US" altLang="en-US" sz="2000" dirty="0"/>
              <a:t>God provides marriage as an equally </a:t>
            </a:r>
            <a:r>
              <a:rPr lang="en-US" altLang="en-US" sz="2000" i="1" dirty="0">
                <a:solidFill>
                  <a:schemeClr val="accent1"/>
                </a:solidFill>
              </a:rPr>
              <a:t>“intoxicating”</a:t>
            </a:r>
            <a:r>
              <a:rPr lang="en-US" altLang="en-US" sz="2000" dirty="0"/>
              <a:t> and </a:t>
            </a:r>
            <a:r>
              <a:rPr lang="en-US" altLang="en-US" sz="2000" b="1" i="1" dirty="0"/>
              <a:t>refreshing</a:t>
            </a:r>
            <a:r>
              <a:rPr lang="en-US" altLang="en-US" sz="2000" dirty="0"/>
              <a:t> pleasure.</a:t>
            </a:r>
          </a:p>
          <a:p>
            <a:pPr>
              <a:spcBef>
                <a:spcPts val="0"/>
              </a:spcBef>
            </a:pPr>
            <a:r>
              <a:rPr lang="en-US" altLang="en-US" sz="2000" dirty="0"/>
              <a:t>Turning to forbidden pleasures will prevent God from blessing you.</a:t>
            </a:r>
          </a:p>
          <a:p>
            <a:pPr>
              <a:spcBef>
                <a:spcPts val="0"/>
              </a:spcBef>
            </a:pPr>
            <a:r>
              <a:rPr lang="en-US" altLang="en-US" sz="2000" dirty="0"/>
              <a:t>Who wants to drink </a:t>
            </a:r>
            <a:r>
              <a:rPr lang="en-US" altLang="en-US" sz="2000" b="1" i="1" dirty="0"/>
              <a:t>dirty</a:t>
            </a:r>
            <a:r>
              <a:rPr lang="en-US" altLang="en-US" sz="2000" dirty="0"/>
              <a:t> water, running through all of the streets – </a:t>
            </a:r>
            <a:r>
              <a:rPr lang="en-US" altLang="en-US" sz="2000" b="1" i="1" dirty="0"/>
              <a:t>common</a:t>
            </a:r>
            <a:r>
              <a:rPr lang="en-US" altLang="en-US" sz="2000" dirty="0"/>
              <a:t>, </a:t>
            </a:r>
            <a:r>
              <a:rPr lang="en-US" altLang="en-US" sz="2000" b="1" i="1" dirty="0"/>
              <a:t>filthy</a:t>
            </a:r>
            <a:r>
              <a:rPr lang="en-US" altLang="en-US" sz="2000" dirty="0"/>
              <a:t>?</a:t>
            </a:r>
          </a:p>
          <a:p>
            <a:pPr>
              <a:spcBef>
                <a:spcPts val="0"/>
              </a:spcBef>
            </a:pPr>
            <a:r>
              <a:rPr lang="en-US" altLang="en-US" sz="2000" dirty="0"/>
              <a:t>God intended this to satisfy us even into maturity and old age, not just </a:t>
            </a:r>
            <a:r>
              <a:rPr lang="en-US" altLang="en-US" sz="2000" i="1" dirty="0">
                <a:solidFill>
                  <a:schemeClr val="accent1"/>
                </a:solidFill>
              </a:rPr>
              <a:t>“youth”</a:t>
            </a:r>
            <a:r>
              <a:rPr lang="en-US" altLang="en-US" sz="2000" dirty="0"/>
              <a:t>.</a:t>
            </a:r>
          </a:p>
          <a:p>
            <a:pPr>
              <a:spcBef>
                <a:spcPts val="0"/>
              </a:spcBef>
            </a:pPr>
            <a:r>
              <a:rPr lang="en-US" altLang="en-US" sz="2000" dirty="0"/>
              <a:t>As Solomon asks, </a:t>
            </a:r>
            <a:r>
              <a:rPr lang="en-US" altLang="en-US" sz="2000" i="1" dirty="0">
                <a:solidFill>
                  <a:schemeClr val="accent1"/>
                </a:solidFill>
              </a:rPr>
              <a:t>“why”</a:t>
            </a:r>
            <a:r>
              <a:rPr lang="en-US" altLang="en-US" sz="2000" dirty="0"/>
              <a:t> would you do this?  There is no reason to destroy yourself.</a:t>
            </a:r>
          </a:p>
        </p:txBody>
      </p:sp>
    </p:spTree>
    <p:extLst>
      <p:ext uri="{BB962C8B-B14F-4D97-AF65-F5344CB8AC3E}">
        <p14:creationId xmlns:p14="http://schemas.microsoft.com/office/powerpoint/2010/main" val="1916626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animEffect transition="in" filter="fade">
                                      <p:cBhvr>
                                        <p:cTn id="7" dur="500"/>
                                        <p:tgtEl>
                                          <p:spTgt spid="921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5" end="5"/>
                                            </p:txEl>
                                          </p:spTgt>
                                        </p:tgtEl>
                                        <p:attrNameLst>
                                          <p:attrName>style.visibility</p:attrName>
                                        </p:attrNameLst>
                                      </p:cBhvr>
                                      <p:to>
                                        <p:strVal val="visible"/>
                                      </p:to>
                                    </p:set>
                                    <p:animEffect transition="in" filter="fade">
                                      <p:cBhvr>
                                        <p:cTn id="12" dur="500"/>
                                        <p:tgtEl>
                                          <p:spTgt spid="921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6" end="6"/>
                                            </p:txEl>
                                          </p:spTgt>
                                        </p:tgtEl>
                                        <p:attrNameLst>
                                          <p:attrName>style.visibility</p:attrName>
                                        </p:attrNameLst>
                                      </p:cBhvr>
                                      <p:to>
                                        <p:strVal val="visible"/>
                                      </p:to>
                                    </p:set>
                                    <p:animEffect transition="in" filter="fade">
                                      <p:cBhvr>
                                        <p:cTn id="17"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Gaming God?</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6"/>
            </a:pPr>
            <a:r>
              <a:rPr lang="en-US" sz="2200" dirty="0"/>
              <a:t>Can a person ever hope to out-smart God and avoid the consequences of his sin with an immoral woman?  Why not?</a:t>
            </a:r>
          </a:p>
          <a:p>
            <a:pPr marL="0" lvl="0" indent="0">
              <a:spcBef>
                <a:spcPts val="0"/>
              </a:spcBef>
              <a:buNone/>
            </a:pPr>
            <a:r>
              <a:rPr lang="en-US" sz="2200" i="1" dirty="0">
                <a:solidFill>
                  <a:schemeClr val="accent1"/>
                </a:solidFill>
              </a:rPr>
              <a:t>For </a:t>
            </a:r>
            <a:r>
              <a:rPr lang="en-US" sz="2200" b="1" i="1" dirty="0">
                <a:solidFill>
                  <a:schemeClr val="accent1"/>
                </a:solidFill>
              </a:rPr>
              <a:t>the ways of man are </a:t>
            </a:r>
            <a:r>
              <a:rPr lang="en-US" sz="2200" b="1" i="1" u="sng" dirty="0">
                <a:solidFill>
                  <a:schemeClr val="accent1"/>
                </a:solidFill>
              </a:rPr>
              <a:t>before the eyes of the LORD</a:t>
            </a:r>
            <a:r>
              <a:rPr lang="en-US" sz="2200" i="1" dirty="0">
                <a:solidFill>
                  <a:schemeClr val="accent1"/>
                </a:solidFill>
              </a:rPr>
              <a:t>, And </a:t>
            </a:r>
            <a:r>
              <a:rPr lang="en-US" sz="2200" b="1" i="1" u="sng" dirty="0">
                <a:solidFill>
                  <a:schemeClr val="accent1"/>
                </a:solidFill>
              </a:rPr>
              <a:t>He ponders all</a:t>
            </a:r>
            <a:r>
              <a:rPr lang="en-US" sz="2200" b="1" i="1" dirty="0">
                <a:solidFill>
                  <a:schemeClr val="accent1"/>
                </a:solidFill>
              </a:rPr>
              <a:t> his paths</a:t>
            </a:r>
            <a:r>
              <a:rPr lang="en-US" sz="2200" i="1" dirty="0">
                <a:solidFill>
                  <a:schemeClr val="accent1"/>
                </a:solidFill>
              </a:rPr>
              <a:t>.  His </a:t>
            </a:r>
            <a:r>
              <a:rPr lang="en-US" sz="2200" b="1" i="1" u="sng" dirty="0">
                <a:solidFill>
                  <a:schemeClr val="accent1"/>
                </a:solidFill>
              </a:rPr>
              <a:t>own</a:t>
            </a:r>
            <a:r>
              <a:rPr lang="en-US" sz="2200" b="1" i="1" dirty="0">
                <a:solidFill>
                  <a:schemeClr val="accent1"/>
                </a:solidFill>
              </a:rPr>
              <a:t> iniquities entrap the wicked man</a:t>
            </a:r>
            <a:r>
              <a:rPr lang="en-US" sz="2200" i="1" dirty="0">
                <a:solidFill>
                  <a:schemeClr val="accent1"/>
                </a:solidFill>
              </a:rPr>
              <a:t>, And </a:t>
            </a:r>
            <a:r>
              <a:rPr lang="en-US" sz="2200" b="1" i="1" dirty="0">
                <a:solidFill>
                  <a:schemeClr val="accent1"/>
                </a:solidFill>
              </a:rPr>
              <a:t>he is caught in the </a:t>
            </a:r>
            <a:r>
              <a:rPr lang="en-US" sz="2200" b="1" i="1" u="sng" dirty="0">
                <a:solidFill>
                  <a:schemeClr val="accent1"/>
                </a:solidFill>
              </a:rPr>
              <a:t>cords of his sin</a:t>
            </a:r>
            <a:r>
              <a:rPr lang="en-US" sz="2200" i="1" dirty="0">
                <a:solidFill>
                  <a:schemeClr val="accent1"/>
                </a:solidFill>
              </a:rPr>
              <a:t>.  He shall </a:t>
            </a:r>
            <a:r>
              <a:rPr lang="en-US" sz="2200" b="1" i="1" dirty="0">
                <a:solidFill>
                  <a:schemeClr val="accent1"/>
                </a:solidFill>
              </a:rPr>
              <a:t>die </a:t>
            </a:r>
            <a:r>
              <a:rPr lang="en-US" sz="2200" b="1" i="1" u="sng" dirty="0">
                <a:solidFill>
                  <a:schemeClr val="accent1"/>
                </a:solidFill>
              </a:rPr>
              <a:t>for lack</a:t>
            </a:r>
            <a:r>
              <a:rPr lang="en-US" sz="2200" b="1" i="1" dirty="0">
                <a:solidFill>
                  <a:schemeClr val="accent1"/>
                </a:solidFill>
              </a:rPr>
              <a:t> of instruction</a:t>
            </a:r>
            <a:r>
              <a:rPr lang="en-US" sz="2200" i="1" dirty="0">
                <a:solidFill>
                  <a:schemeClr val="accent1"/>
                </a:solidFill>
              </a:rPr>
              <a:t>, </a:t>
            </a:r>
            <a:r>
              <a:rPr lang="en-US" sz="2200" i="1" u="sng" dirty="0">
                <a:solidFill>
                  <a:schemeClr val="accent1"/>
                </a:solidFill>
              </a:rPr>
              <a:t>And </a:t>
            </a:r>
            <a:r>
              <a:rPr lang="en-US" sz="2200" b="1" i="1" u="sng" dirty="0">
                <a:solidFill>
                  <a:schemeClr val="accent1"/>
                </a:solidFill>
              </a:rPr>
              <a:t>in the greatness of his folly</a:t>
            </a:r>
            <a:r>
              <a:rPr lang="en-US" sz="2200" b="1" i="1" dirty="0">
                <a:solidFill>
                  <a:schemeClr val="accent1"/>
                </a:solidFill>
              </a:rPr>
              <a:t> he shall go astray</a:t>
            </a:r>
            <a:r>
              <a:rPr lang="en-US" sz="2200" i="1" dirty="0">
                <a:solidFill>
                  <a:schemeClr val="accent1"/>
                </a:solidFill>
              </a:rPr>
              <a:t>.  </a:t>
            </a:r>
            <a:r>
              <a:rPr lang="en-US" sz="2200" dirty="0"/>
              <a:t>(</a:t>
            </a:r>
            <a:r>
              <a:rPr lang="en-US" sz="2200" b="1" dirty="0">
                <a:solidFill>
                  <a:schemeClr val="accent1"/>
                </a:solidFill>
              </a:rPr>
              <a:t>5:21-23</a:t>
            </a:r>
            <a:r>
              <a:rPr lang="en-US" sz="2200" dirty="0"/>
              <a:t>)</a:t>
            </a:r>
          </a:p>
          <a:p>
            <a:pPr>
              <a:spcBef>
                <a:spcPts val="0"/>
              </a:spcBef>
            </a:pPr>
            <a:r>
              <a:rPr lang="en-US" altLang="en-US" sz="2200" dirty="0"/>
              <a:t>Nothing is hidden from God!  … Contrast with </a:t>
            </a:r>
            <a:r>
              <a:rPr lang="en-US" altLang="en-US" sz="2200" b="1" dirty="0">
                <a:solidFill>
                  <a:schemeClr val="accent1"/>
                </a:solidFill>
              </a:rPr>
              <a:t>Proverbs 4:23-27</a:t>
            </a:r>
            <a:r>
              <a:rPr lang="en-US" altLang="en-US" sz="2200" dirty="0"/>
              <a:t>.</a:t>
            </a:r>
          </a:p>
          <a:p>
            <a:pPr marL="0" indent="0">
              <a:spcBef>
                <a:spcPts val="0"/>
              </a:spcBef>
              <a:buNone/>
            </a:pPr>
            <a:r>
              <a:rPr lang="en-US" altLang="en-US" sz="2200" i="1" dirty="0">
                <a:solidFill>
                  <a:schemeClr val="accent1"/>
                </a:solidFill>
              </a:rPr>
              <a:t>For the word of God is living and powerful, and sharper than any two-edged sword, </a:t>
            </a:r>
            <a:r>
              <a:rPr lang="en-US" altLang="en-US" sz="2200" b="1" i="1" dirty="0">
                <a:solidFill>
                  <a:schemeClr val="accent1"/>
                </a:solidFill>
              </a:rPr>
              <a:t>piercing</a:t>
            </a:r>
            <a:r>
              <a:rPr lang="en-US" altLang="en-US" sz="2200" i="1" dirty="0">
                <a:solidFill>
                  <a:schemeClr val="accent1"/>
                </a:solidFill>
              </a:rPr>
              <a:t> even to the division of soul and spirit, and of joints and marrow, and is </a:t>
            </a:r>
            <a:r>
              <a:rPr lang="en-US" altLang="en-US" sz="2200" b="1" i="1" dirty="0">
                <a:solidFill>
                  <a:schemeClr val="accent1"/>
                </a:solidFill>
              </a:rPr>
              <a:t>a discerner of the thoughts and intents of the heart</a:t>
            </a:r>
            <a:r>
              <a:rPr lang="en-US" altLang="en-US" sz="2200" i="1" dirty="0">
                <a:solidFill>
                  <a:schemeClr val="accent1"/>
                </a:solidFill>
              </a:rPr>
              <a:t>.  And there is </a:t>
            </a:r>
            <a:r>
              <a:rPr lang="en-US" altLang="en-US" sz="2200" b="1" i="1" dirty="0">
                <a:solidFill>
                  <a:schemeClr val="accent1"/>
                </a:solidFill>
              </a:rPr>
              <a:t>no creature hidden from His sight, but all things are </a:t>
            </a:r>
            <a:r>
              <a:rPr lang="en-US" altLang="en-US" sz="2200" b="1" i="1" u="sng" dirty="0">
                <a:solidFill>
                  <a:schemeClr val="accent1"/>
                </a:solidFill>
              </a:rPr>
              <a:t>naked</a:t>
            </a:r>
            <a:r>
              <a:rPr lang="en-US" altLang="en-US" sz="2200" b="1" i="1" dirty="0">
                <a:solidFill>
                  <a:schemeClr val="accent1"/>
                </a:solidFill>
              </a:rPr>
              <a:t> and </a:t>
            </a:r>
            <a:r>
              <a:rPr lang="en-US" altLang="en-US" sz="2200" b="1" i="1" u="sng" dirty="0">
                <a:solidFill>
                  <a:schemeClr val="accent1"/>
                </a:solidFill>
              </a:rPr>
              <a:t>open</a:t>
            </a:r>
            <a:r>
              <a:rPr lang="en-US" altLang="en-US" sz="2200" b="1" i="1" dirty="0">
                <a:solidFill>
                  <a:schemeClr val="accent1"/>
                </a:solidFill>
              </a:rPr>
              <a:t> to the eyes of Him to whom </a:t>
            </a:r>
            <a:r>
              <a:rPr lang="en-US" altLang="en-US" sz="2200" b="1" i="1" u="sng" dirty="0">
                <a:solidFill>
                  <a:schemeClr val="accent1"/>
                </a:solidFill>
              </a:rPr>
              <a:t>we must give account</a:t>
            </a:r>
            <a:r>
              <a:rPr lang="en-US" altLang="en-US" sz="2200" i="1" dirty="0">
                <a:solidFill>
                  <a:schemeClr val="accent1"/>
                </a:solidFill>
              </a:rPr>
              <a:t>. </a:t>
            </a:r>
            <a:r>
              <a:rPr lang="en-US" altLang="en-US" sz="2200" dirty="0"/>
              <a:t>(</a:t>
            </a:r>
            <a:r>
              <a:rPr lang="en-US" altLang="en-US" sz="2200" b="1" dirty="0">
                <a:solidFill>
                  <a:schemeClr val="accent1"/>
                </a:solidFill>
              </a:rPr>
              <a:t>Hebrews 4:12-13</a:t>
            </a:r>
            <a:r>
              <a:rPr lang="en-US" altLang="en-US" sz="2200" dirty="0"/>
              <a:t>)</a:t>
            </a:r>
          </a:p>
        </p:txBody>
      </p:sp>
    </p:spTree>
    <p:extLst>
      <p:ext uri="{BB962C8B-B14F-4D97-AF65-F5344CB8AC3E}">
        <p14:creationId xmlns:p14="http://schemas.microsoft.com/office/powerpoint/2010/main" val="1647979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Gaming God?</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6"/>
            </a:pPr>
            <a:r>
              <a:rPr lang="en-US" sz="2200" dirty="0"/>
              <a:t>Can a person ever hope to out-smart God and avoid the consequences of his sin with an immoral woman?  Why not?</a:t>
            </a:r>
          </a:p>
          <a:p>
            <a:pPr marL="0" lvl="0" indent="0">
              <a:spcBef>
                <a:spcPts val="0"/>
              </a:spcBef>
              <a:buNone/>
            </a:pPr>
            <a:r>
              <a:rPr lang="en-US" sz="2200" i="1" dirty="0">
                <a:solidFill>
                  <a:schemeClr val="accent1"/>
                </a:solidFill>
              </a:rPr>
              <a:t>For </a:t>
            </a:r>
            <a:r>
              <a:rPr lang="en-US" sz="2200" b="1" i="1" dirty="0">
                <a:solidFill>
                  <a:schemeClr val="accent1"/>
                </a:solidFill>
              </a:rPr>
              <a:t>the ways of man are </a:t>
            </a:r>
            <a:r>
              <a:rPr lang="en-US" sz="2200" b="1" i="1" u="sng" dirty="0">
                <a:solidFill>
                  <a:schemeClr val="accent1"/>
                </a:solidFill>
              </a:rPr>
              <a:t>before the eyes of the LORD</a:t>
            </a:r>
            <a:r>
              <a:rPr lang="en-US" sz="2200" i="1" dirty="0">
                <a:solidFill>
                  <a:schemeClr val="accent1"/>
                </a:solidFill>
              </a:rPr>
              <a:t>, And </a:t>
            </a:r>
            <a:r>
              <a:rPr lang="en-US" sz="2200" b="1" i="1" u="sng" dirty="0">
                <a:solidFill>
                  <a:schemeClr val="accent1"/>
                </a:solidFill>
              </a:rPr>
              <a:t>He ponders all</a:t>
            </a:r>
            <a:r>
              <a:rPr lang="en-US" sz="2200" b="1" i="1" dirty="0">
                <a:solidFill>
                  <a:schemeClr val="accent1"/>
                </a:solidFill>
              </a:rPr>
              <a:t> his paths</a:t>
            </a:r>
            <a:r>
              <a:rPr lang="en-US" sz="2200" i="1" dirty="0">
                <a:solidFill>
                  <a:schemeClr val="accent1"/>
                </a:solidFill>
              </a:rPr>
              <a:t>.  His </a:t>
            </a:r>
            <a:r>
              <a:rPr lang="en-US" sz="2200" b="1" i="1" u="sng" dirty="0">
                <a:solidFill>
                  <a:schemeClr val="accent1"/>
                </a:solidFill>
              </a:rPr>
              <a:t>own</a:t>
            </a:r>
            <a:r>
              <a:rPr lang="en-US" sz="2200" b="1" i="1" dirty="0">
                <a:solidFill>
                  <a:schemeClr val="accent1"/>
                </a:solidFill>
              </a:rPr>
              <a:t> iniquities entrap the wicked man</a:t>
            </a:r>
            <a:r>
              <a:rPr lang="en-US" sz="2200" i="1" dirty="0">
                <a:solidFill>
                  <a:schemeClr val="accent1"/>
                </a:solidFill>
              </a:rPr>
              <a:t>, And </a:t>
            </a:r>
            <a:r>
              <a:rPr lang="en-US" sz="2200" b="1" i="1" dirty="0">
                <a:solidFill>
                  <a:schemeClr val="accent1"/>
                </a:solidFill>
              </a:rPr>
              <a:t>he is caught in the </a:t>
            </a:r>
            <a:r>
              <a:rPr lang="en-US" sz="2200" b="1" i="1" u="sng" dirty="0">
                <a:solidFill>
                  <a:schemeClr val="accent1"/>
                </a:solidFill>
              </a:rPr>
              <a:t>cords of his sin</a:t>
            </a:r>
            <a:r>
              <a:rPr lang="en-US" sz="2200" i="1" dirty="0">
                <a:solidFill>
                  <a:schemeClr val="accent1"/>
                </a:solidFill>
              </a:rPr>
              <a:t>.  He shall </a:t>
            </a:r>
            <a:r>
              <a:rPr lang="en-US" sz="2200" b="1" i="1" dirty="0">
                <a:solidFill>
                  <a:schemeClr val="accent1"/>
                </a:solidFill>
              </a:rPr>
              <a:t>die </a:t>
            </a:r>
            <a:r>
              <a:rPr lang="en-US" sz="2200" b="1" i="1" u="sng" dirty="0">
                <a:solidFill>
                  <a:schemeClr val="accent1"/>
                </a:solidFill>
              </a:rPr>
              <a:t>for lack</a:t>
            </a:r>
            <a:r>
              <a:rPr lang="en-US" sz="2200" b="1" i="1" dirty="0">
                <a:solidFill>
                  <a:schemeClr val="accent1"/>
                </a:solidFill>
              </a:rPr>
              <a:t> of instruction</a:t>
            </a:r>
            <a:r>
              <a:rPr lang="en-US" sz="2200" i="1" dirty="0">
                <a:solidFill>
                  <a:schemeClr val="accent1"/>
                </a:solidFill>
              </a:rPr>
              <a:t>, </a:t>
            </a:r>
            <a:r>
              <a:rPr lang="en-US" sz="2200" i="1" u="sng" dirty="0">
                <a:solidFill>
                  <a:schemeClr val="accent1"/>
                </a:solidFill>
              </a:rPr>
              <a:t>And </a:t>
            </a:r>
            <a:r>
              <a:rPr lang="en-US" sz="2200" b="1" i="1" u="sng" dirty="0">
                <a:solidFill>
                  <a:schemeClr val="accent1"/>
                </a:solidFill>
              </a:rPr>
              <a:t>in the greatness of his folly</a:t>
            </a:r>
            <a:r>
              <a:rPr lang="en-US" sz="2200" b="1" i="1" dirty="0">
                <a:solidFill>
                  <a:schemeClr val="accent1"/>
                </a:solidFill>
              </a:rPr>
              <a:t> he shall go astray</a:t>
            </a:r>
            <a:r>
              <a:rPr lang="en-US" sz="2200" i="1" dirty="0">
                <a:solidFill>
                  <a:schemeClr val="accent1"/>
                </a:solidFill>
              </a:rPr>
              <a:t>.  </a:t>
            </a:r>
            <a:r>
              <a:rPr lang="en-US" sz="2200" dirty="0"/>
              <a:t>(</a:t>
            </a:r>
            <a:r>
              <a:rPr lang="en-US" sz="2200" b="1" dirty="0">
                <a:solidFill>
                  <a:schemeClr val="accent1"/>
                </a:solidFill>
              </a:rPr>
              <a:t>5:21-23</a:t>
            </a:r>
            <a:r>
              <a:rPr lang="en-US" sz="2200" dirty="0"/>
              <a:t>)</a:t>
            </a:r>
          </a:p>
          <a:p>
            <a:pPr>
              <a:spcBef>
                <a:spcPts val="0"/>
              </a:spcBef>
            </a:pPr>
            <a:r>
              <a:rPr lang="en-US" altLang="en-US" sz="2200" dirty="0"/>
              <a:t>Nothing is hidden from God (</a:t>
            </a:r>
            <a:r>
              <a:rPr lang="en-US" altLang="en-US" sz="2200" b="1" dirty="0">
                <a:solidFill>
                  <a:schemeClr val="accent1"/>
                </a:solidFill>
              </a:rPr>
              <a:t>Hebrews 4:12-13</a:t>
            </a:r>
            <a:r>
              <a:rPr lang="en-US" altLang="en-US" sz="2200" dirty="0"/>
              <a:t>)! Contrast with </a:t>
            </a:r>
            <a:r>
              <a:rPr lang="en-US" altLang="en-US" sz="2200" b="1" dirty="0">
                <a:solidFill>
                  <a:schemeClr val="accent1"/>
                </a:solidFill>
              </a:rPr>
              <a:t>Pr. 4:23-27</a:t>
            </a:r>
            <a:r>
              <a:rPr lang="en-US" altLang="en-US" sz="2200" dirty="0"/>
              <a:t>.</a:t>
            </a:r>
          </a:p>
          <a:p>
            <a:pPr>
              <a:spcBef>
                <a:spcPts val="0"/>
              </a:spcBef>
            </a:pPr>
            <a:r>
              <a:rPr lang="en-US" altLang="en-US" sz="2200" dirty="0"/>
              <a:t>Cannot possibly hope to game, outsmart, </a:t>
            </a:r>
            <a:r>
              <a:rPr lang="en-US" altLang="en-US" sz="2200" i="1" dirty="0">
                <a:solidFill>
                  <a:schemeClr val="accent1"/>
                </a:solidFill>
              </a:rPr>
              <a:t>“mock”</a:t>
            </a:r>
            <a:r>
              <a:rPr lang="en-US" altLang="en-US" sz="2200" dirty="0"/>
              <a:t> God.</a:t>
            </a:r>
          </a:p>
          <a:p>
            <a:pPr marL="0" indent="0">
              <a:spcBef>
                <a:spcPts val="0"/>
              </a:spcBef>
              <a:buNone/>
            </a:pPr>
            <a:r>
              <a:rPr lang="en-US" altLang="en-US" sz="2200" i="1" dirty="0">
                <a:solidFill>
                  <a:schemeClr val="accent1"/>
                </a:solidFill>
              </a:rPr>
              <a:t>Do </a:t>
            </a:r>
            <a:r>
              <a:rPr lang="en-US" altLang="en-US" sz="2200" b="1" i="1" dirty="0">
                <a:solidFill>
                  <a:schemeClr val="accent1"/>
                </a:solidFill>
              </a:rPr>
              <a:t>not be </a:t>
            </a:r>
            <a:r>
              <a:rPr lang="en-US" altLang="en-US" sz="2200" b="1" i="1" u="sng" dirty="0">
                <a:solidFill>
                  <a:schemeClr val="accent1"/>
                </a:solidFill>
              </a:rPr>
              <a:t>deceived</a:t>
            </a:r>
            <a:r>
              <a:rPr lang="en-US" altLang="en-US" sz="2200" i="1" dirty="0">
                <a:solidFill>
                  <a:schemeClr val="accent1"/>
                </a:solidFill>
              </a:rPr>
              <a:t>, </a:t>
            </a:r>
            <a:r>
              <a:rPr lang="en-US" altLang="en-US" sz="2200" b="1" i="1" u="sng" dirty="0">
                <a:solidFill>
                  <a:schemeClr val="accent1"/>
                </a:solidFill>
              </a:rPr>
              <a:t>God is not mocked</a:t>
            </a:r>
            <a:r>
              <a:rPr lang="en-US" altLang="en-US" sz="2200" b="1" i="1" dirty="0">
                <a:solidFill>
                  <a:schemeClr val="accent1"/>
                </a:solidFill>
              </a:rPr>
              <a:t>; </a:t>
            </a:r>
            <a:r>
              <a:rPr lang="en-US" altLang="en-US" sz="2200" b="1" i="1" u="sng" dirty="0">
                <a:solidFill>
                  <a:schemeClr val="accent1"/>
                </a:solidFill>
              </a:rPr>
              <a:t>for</a:t>
            </a:r>
            <a:r>
              <a:rPr lang="en-US" altLang="en-US" sz="2200" b="1" i="1" dirty="0">
                <a:solidFill>
                  <a:schemeClr val="accent1"/>
                </a:solidFill>
              </a:rPr>
              <a:t> whatever a man sows, </a:t>
            </a:r>
            <a:r>
              <a:rPr lang="en-US" altLang="en-US" sz="2200" b="1" i="1" u="sng" dirty="0">
                <a:solidFill>
                  <a:schemeClr val="accent1"/>
                </a:solidFill>
              </a:rPr>
              <a:t>that he will also reap</a:t>
            </a:r>
            <a:r>
              <a:rPr lang="en-US" altLang="en-US" sz="2200" i="1" dirty="0">
                <a:solidFill>
                  <a:schemeClr val="accent1"/>
                </a:solidFill>
              </a:rPr>
              <a:t>. </a:t>
            </a:r>
            <a:r>
              <a:rPr lang="en-US" altLang="en-US" sz="2200" dirty="0"/>
              <a:t>(</a:t>
            </a:r>
            <a:r>
              <a:rPr lang="en-US" altLang="en-US" sz="2200" b="1" dirty="0">
                <a:solidFill>
                  <a:schemeClr val="accent1"/>
                </a:solidFill>
              </a:rPr>
              <a:t>Galatians 6:7</a:t>
            </a:r>
            <a:r>
              <a:rPr lang="en-US" altLang="en-US" sz="2200" dirty="0"/>
              <a:t>)</a:t>
            </a:r>
          </a:p>
        </p:txBody>
      </p:sp>
    </p:spTree>
    <p:extLst>
      <p:ext uri="{BB962C8B-B14F-4D97-AF65-F5344CB8AC3E}">
        <p14:creationId xmlns:p14="http://schemas.microsoft.com/office/powerpoint/2010/main" val="1275718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animEffect transition="in" filter="fade">
                                      <p:cBhvr>
                                        <p:cTn id="7" dur="500"/>
                                        <p:tgtEl>
                                          <p:spTgt spid="9219">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animEffect transition="in" filter="fade">
                                      <p:cBhvr>
                                        <p:cTn id="1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Gaming God?</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6"/>
            </a:pPr>
            <a:r>
              <a:rPr lang="en-US" sz="2200" dirty="0"/>
              <a:t>Can a person ever hope to out-smart God and avoid the consequences of his sin with an immoral woman?  Why not?</a:t>
            </a:r>
          </a:p>
          <a:p>
            <a:pPr marL="0" lvl="0" indent="0">
              <a:spcBef>
                <a:spcPts val="0"/>
              </a:spcBef>
              <a:buNone/>
            </a:pPr>
            <a:r>
              <a:rPr lang="en-US" sz="2200" i="1" dirty="0">
                <a:solidFill>
                  <a:schemeClr val="accent1"/>
                </a:solidFill>
              </a:rPr>
              <a:t>For </a:t>
            </a:r>
            <a:r>
              <a:rPr lang="en-US" sz="2200" b="1" i="1" dirty="0">
                <a:solidFill>
                  <a:schemeClr val="accent1"/>
                </a:solidFill>
              </a:rPr>
              <a:t>the ways of man are </a:t>
            </a:r>
            <a:r>
              <a:rPr lang="en-US" sz="2200" b="1" i="1" u="sng" dirty="0">
                <a:solidFill>
                  <a:schemeClr val="accent1"/>
                </a:solidFill>
              </a:rPr>
              <a:t>before the eyes of the LORD</a:t>
            </a:r>
            <a:r>
              <a:rPr lang="en-US" sz="2200" i="1" dirty="0">
                <a:solidFill>
                  <a:schemeClr val="accent1"/>
                </a:solidFill>
              </a:rPr>
              <a:t>, And </a:t>
            </a:r>
            <a:r>
              <a:rPr lang="en-US" sz="2200" b="1" i="1" u="sng" dirty="0">
                <a:solidFill>
                  <a:schemeClr val="accent1"/>
                </a:solidFill>
              </a:rPr>
              <a:t>He ponders all</a:t>
            </a:r>
            <a:r>
              <a:rPr lang="en-US" sz="2200" b="1" i="1" dirty="0">
                <a:solidFill>
                  <a:schemeClr val="accent1"/>
                </a:solidFill>
              </a:rPr>
              <a:t> his paths</a:t>
            </a:r>
            <a:r>
              <a:rPr lang="en-US" sz="2200" i="1" dirty="0">
                <a:solidFill>
                  <a:schemeClr val="accent1"/>
                </a:solidFill>
              </a:rPr>
              <a:t>.  His </a:t>
            </a:r>
            <a:r>
              <a:rPr lang="en-US" sz="2200" b="1" i="1" u="sng" dirty="0">
                <a:solidFill>
                  <a:schemeClr val="accent1"/>
                </a:solidFill>
              </a:rPr>
              <a:t>own</a:t>
            </a:r>
            <a:r>
              <a:rPr lang="en-US" sz="2200" b="1" i="1" dirty="0">
                <a:solidFill>
                  <a:schemeClr val="accent1"/>
                </a:solidFill>
              </a:rPr>
              <a:t> iniquities entrap the wicked man</a:t>
            </a:r>
            <a:r>
              <a:rPr lang="en-US" sz="2200" i="1" dirty="0">
                <a:solidFill>
                  <a:schemeClr val="accent1"/>
                </a:solidFill>
              </a:rPr>
              <a:t>, And </a:t>
            </a:r>
            <a:r>
              <a:rPr lang="en-US" sz="2200" b="1" i="1" dirty="0">
                <a:solidFill>
                  <a:schemeClr val="accent1"/>
                </a:solidFill>
              </a:rPr>
              <a:t>he is caught in the </a:t>
            </a:r>
            <a:r>
              <a:rPr lang="en-US" sz="2200" b="1" i="1" u="sng" dirty="0">
                <a:solidFill>
                  <a:schemeClr val="accent1"/>
                </a:solidFill>
              </a:rPr>
              <a:t>cords of his sin</a:t>
            </a:r>
            <a:r>
              <a:rPr lang="en-US" sz="2200" i="1" dirty="0">
                <a:solidFill>
                  <a:schemeClr val="accent1"/>
                </a:solidFill>
              </a:rPr>
              <a:t>.  He shall </a:t>
            </a:r>
            <a:r>
              <a:rPr lang="en-US" sz="2200" b="1" i="1" dirty="0">
                <a:solidFill>
                  <a:schemeClr val="accent1"/>
                </a:solidFill>
              </a:rPr>
              <a:t>die </a:t>
            </a:r>
            <a:r>
              <a:rPr lang="en-US" sz="2200" b="1" i="1" u="sng" dirty="0">
                <a:solidFill>
                  <a:schemeClr val="accent1"/>
                </a:solidFill>
              </a:rPr>
              <a:t>for lack</a:t>
            </a:r>
            <a:r>
              <a:rPr lang="en-US" sz="2200" b="1" i="1" dirty="0">
                <a:solidFill>
                  <a:schemeClr val="accent1"/>
                </a:solidFill>
              </a:rPr>
              <a:t> of instruction</a:t>
            </a:r>
            <a:r>
              <a:rPr lang="en-US" sz="2200" i="1" dirty="0">
                <a:solidFill>
                  <a:schemeClr val="accent1"/>
                </a:solidFill>
              </a:rPr>
              <a:t>, </a:t>
            </a:r>
            <a:r>
              <a:rPr lang="en-US" sz="2200" i="1" u="sng" dirty="0">
                <a:solidFill>
                  <a:schemeClr val="accent1"/>
                </a:solidFill>
              </a:rPr>
              <a:t>And </a:t>
            </a:r>
            <a:r>
              <a:rPr lang="en-US" sz="2200" b="1" i="1" u="sng" dirty="0">
                <a:solidFill>
                  <a:schemeClr val="accent1"/>
                </a:solidFill>
              </a:rPr>
              <a:t>in the greatness of his folly</a:t>
            </a:r>
            <a:r>
              <a:rPr lang="en-US" sz="2200" b="1" i="1" dirty="0">
                <a:solidFill>
                  <a:schemeClr val="accent1"/>
                </a:solidFill>
              </a:rPr>
              <a:t> he shall go astray</a:t>
            </a:r>
            <a:r>
              <a:rPr lang="en-US" sz="2200" i="1" dirty="0">
                <a:solidFill>
                  <a:schemeClr val="accent1"/>
                </a:solidFill>
              </a:rPr>
              <a:t>.  </a:t>
            </a:r>
            <a:r>
              <a:rPr lang="en-US" sz="2200" dirty="0"/>
              <a:t>(</a:t>
            </a:r>
            <a:r>
              <a:rPr lang="en-US" sz="2200" b="1" dirty="0">
                <a:solidFill>
                  <a:schemeClr val="accent1"/>
                </a:solidFill>
              </a:rPr>
              <a:t>5:21-23</a:t>
            </a:r>
            <a:r>
              <a:rPr lang="en-US" sz="2200" dirty="0"/>
              <a:t>)</a:t>
            </a:r>
          </a:p>
          <a:p>
            <a:pPr>
              <a:spcBef>
                <a:spcPts val="0"/>
              </a:spcBef>
            </a:pPr>
            <a:r>
              <a:rPr lang="en-US" altLang="en-US" sz="2200" dirty="0"/>
              <a:t>Nothing is hidden from God (</a:t>
            </a:r>
            <a:r>
              <a:rPr lang="en-US" altLang="en-US" sz="2200" b="1" dirty="0">
                <a:solidFill>
                  <a:schemeClr val="accent1"/>
                </a:solidFill>
              </a:rPr>
              <a:t>Hebrews 4:12-13</a:t>
            </a:r>
            <a:r>
              <a:rPr lang="en-US" altLang="en-US" sz="2200" dirty="0"/>
              <a:t>)! Contrast with </a:t>
            </a:r>
            <a:r>
              <a:rPr lang="en-US" altLang="en-US" sz="2200" b="1" dirty="0">
                <a:solidFill>
                  <a:schemeClr val="accent1"/>
                </a:solidFill>
              </a:rPr>
              <a:t>Pr. 4:23-27</a:t>
            </a:r>
            <a:r>
              <a:rPr lang="en-US" altLang="en-US" sz="2200" dirty="0"/>
              <a:t>.</a:t>
            </a:r>
          </a:p>
          <a:p>
            <a:pPr>
              <a:spcBef>
                <a:spcPts val="0"/>
              </a:spcBef>
            </a:pPr>
            <a:r>
              <a:rPr lang="en-US" altLang="en-US" sz="2200" dirty="0"/>
              <a:t>Cannot possibly hope to game, outsmart, </a:t>
            </a:r>
            <a:r>
              <a:rPr lang="en-US" altLang="en-US" sz="2200" i="1" dirty="0">
                <a:solidFill>
                  <a:schemeClr val="accent1"/>
                </a:solidFill>
              </a:rPr>
              <a:t>“mock”</a:t>
            </a:r>
            <a:r>
              <a:rPr lang="en-US" altLang="en-US" sz="2200" dirty="0"/>
              <a:t> God (</a:t>
            </a:r>
            <a:r>
              <a:rPr lang="en-US" altLang="en-US" sz="2200" b="1" dirty="0">
                <a:solidFill>
                  <a:schemeClr val="accent1"/>
                </a:solidFill>
              </a:rPr>
              <a:t>Galatians 6:7</a:t>
            </a:r>
            <a:r>
              <a:rPr lang="en-US" altLang="en-US" sz="2200" dirty="0"/>
              <a:t>).</a:t>
            </a:r>
          </a:p>
          <a:p>
            <a:pPr>
              <a:spcBef>
                <a:spcPts val="0"/>
              </a:spcBef>
            </a:pPr>
            <a:r>
              <a:rPr lang="en-US" altLang="en-US" sz="2200" dirty="0"/>
              <a:t>He is active and designed the world to expose our hidden sins.</a:t>
            </a:r>
          </a:p>
          <a:p>
            <a:pPr marL="0" indent="0">
              <a:spcBef>
                <a:spcPts val="0"/>
              </a:spcBef>
              <a:buNone/>
            </a:pPr>
            <a:r>
              <a:rPr lang="en-US" altLang="en-US" sz="2200" i="1" dirty="0">
                <a:solidFill>
                  <a:schemeClr val="accent1"/>
                </a:solidFill>
              </a:rPr>
              <a:t>… take note, you have </a:t>
            </a:r>
            <a:r>
              <a:rPr lang="en-US" altLang="en-US" sz="2200" b="1" i="1" dirty="0">
                <a:solidFill>
                  <a:schemeClr val="accent1"/>
                </a:solidFill>
              </a:rPr>
              <a:t>sinned against the LORD</a:t>
            </a:r>
            <a:r>
              <a:rPr lang="en-US" altLang="en-US" sz="2200" i="1" dirty="0">
                <a:solidFill>
                  <a:schemeClr val="accent1"/>
                </a:solidFill>
              </a:rPr>
              <a:t>; and </a:t>
            </a:r>
            <a:r>
              <a:rPr lang="en-US" altLang="en-US" sz="2200" b="1" i="1" u="sng" dirty="0">
                <a:solidFill>
                  <a:schemeClr val="accent1"/>
                </a:solidFill>
              </a:rPr>
              <a:t>be sure</a:t>
            </a:r>
            <a:r>
              <a:rPr lang="en-US" altLang="en-US" sz="2200" b="1" i="1" dirty="0">
                <a:solidFill>
                  <a:schemeClr val="accent1"/>
                </a:solidFill>
              </a:rPr>
              <a:t> your sin will </a:t>
            </a:r>
            <a:r>
              <a:rPr lang="en-US" altLang="en-US" sz="2200" b="1" i="1" u="sng" dirty="0">
                <a:solidFill>
                  <a:schemeClr val="accent1"/>
                </a:solidFill>
              </a:rPr>
              <a:t>find you out</a:t>
            </a:r>
            <a:r>
              <a:rPr lang="en-US" altLang="en-US" sz="2200" i="1" dirty="0">
                <a:solidFill>
                  <a:schemeClr val="accent1"/>
                </a:solidFill>
              </a:rPr>
              <a:t>. </a:t>
            </a:r>
            <a:r>
              <a:rPr lang="en-US" altLang="en-US" sz="2200" dirty="0"/>
              <a:t>(</a:t>
            </a:r>
            <a:r>
              <a:rPr lang="en-US" altLang="en-US" sz="2200" b="1" dirty="0">
                <a:solidFill>
                  <a:schemeClr val="accent1"/>
                </a:solidFill>
              </a:rPr>
              <a:t>Numbers 32:23</a:t>
            </a:r>
            <a:r>
              <a:rPr lang="en-US" altLang="en-US" sz="2200" dirty="0"/>
              <a:t>)</a:t>
            </a:r>
          </a:p>
        </p:txBody>
      </p:sp>
    </p:spTree>
    <p:extLst>
      <p:ext uri="{BB962C8B-B14F-4D97-AF65-F5344CB8AC3E}">
        <p14:creationId xmlns:p14="http://schemas.microsoft.com/office/powerpoint/2010/main" val="2578082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animEffect transition="in" filter="fade">
                                      <p:cBhvr>
                                        <p:cTn id="7" dur="500"/>
                                        <p:tgtEl>
                                          <p:spTgt spid="921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5" end="5"/>
                                            </p:txEl>
                                          </p:spTgt>
                                        </p:tgtEl>
                                        <p:attrNameLst>
                                          <p:attrName>style.visibility</p:attrName>
                                        </p:attrNameLst>
                                      </p:cBhvr>
                                      <p:to>
                                        <p:strVal val="visible"/>
                                      </p:to>
                                    </p:set>
                                    <p:animEffect transition="in" filter="fade">
                                      <p:cBhvr>
                                        <p:cTn id="1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Gaming God?</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6"/>
            </a:pPr>
            <a:r>
              <a:rPr lang="en-US" sz="2200" dirty="0"/>
              <a:t>Can a person ever hope to out-smart God and avoid the consequences of his sin with an immoral woman?  Why not?</a:t>
            </a:r>
          </a:p>
          <a:p>
            <a:pPr marL="0" lvl="0" indent="0">
              <a:spcBef>
                <a:spcPts val="0"/>
              </a:spcBef>
              <a:buNone/>
            </a:pPr>
            <a:r>
              <a:rPr lang="en-US" sz="2200" i="1" dirty="0">
                <a:solidFill>
                  <a:schemeClr val="accent1"/>
                </a:solidFill>
              </a:rPr>
              <a:t>For </a:t>
            </a:r>
            <a:r>
              <a:rPr lang="en-US" sz="2200" b="1" i="1" dirty="0">
                <a:solidFill>
                  <a:schemeClr val="accent1"/>
                </a:solidFill>
              </a:rPr>
              <a:t>the ways of man are </a:t>
            </a:r>
            <a:r>
              <a:rPr lang="en-US" sz="2200" b="1" i="1" u="sng" dirty="0">
                <a:solidFill>
                  <a:schemeClr val="accent1"/>
                </a:solidFill>
              </a:rPr>
              <a:t>before the eyes of the LORD</a:t>
            </a:r>
            <a:r>
              <a:rPr lang="en-US" sz="2200" i="1" dirty="0">
                <a:solidFill>
                  <a:schemeClr val="accent1"/>
                </a:solidFill>
              </a:rPr>
              <a:t>, And </a:t>
            </a:r>
            <a:r>
              <a:rPr lang="en-US" sz="2200" b="1" i="1" u="sng" dirty="0">
                <a:solidFill>
                  <a:schemeClr val="accent1"/>
                </a:solidFill>
              </a:rPr>
              <a:t>He ponders all</a:t>
            </a:r>
            <a:r>
              <a:rPr lang="en-US" sz="2200" b="1" i="1" dirty="0">
                <a:solidFill>
                  <a:schemeClr val="accent1"/>
                </a:solidFill>
              </a:rPr>
              <a:t> his paths</a:t>
            </a:r>
            <a:r>
              <a:rPr lang="en-US" sz="2200" i="1" dirty="0">
                <a:solidFill>
                  <a:schemeClr val="accent1"/>
                </a:solidFill>
              </a:rPr>
              <a:t>.  His </a:t>
            </a:r>
            <a:r>
              <a:rPr lang="en-US" sz="2200" b="1" i="1" u="sng" dirty="0">
                <a:solidFill>
                  <a:schemeClr val="accent1"/>
                </a:solidFill>
              </a:rPr>
              <a:t>own</a:t>
            </a:r>
            <a:r>
              <a:rPr lang="en-US" sz="2200" b="1" i="1" dirty="0">
                <a:solidFill>
                  <a:schemeClr val="accent1"/>
                </a:solidFill>
              </a:rPr>
              <a:t> iniquities entrap the wicked man</a:t>
            </a:r>
            <a:r>
              <a:rPr lang="en-US" sz="2200" i="1" dirty="0">
                <a:solidFill>
                  <a:schemeClr val="accent1"/>
                </a:solidFill>
              </a:rPr>
              <a:t>, And </a:t>
            </a:r>
            <a:r>
              <a:rPr lang="en-US" sz="2200" b="1" i="1" dirty="0">
                <a:solidFill>
                  <a:schemeClr val="accent1"/>
                </a:solidFill>
              </a:rPr>
              <a:t>he is caught in the </a:t>
            </a:r>
            <a:r>
              <a:rPr lang="en-US" sz="2200" b="1" i="1" u="sng" dirty="0">
                <a:solidFill>
                  <a:schemeClr val="accent1"/>
                </a:solidFill>
              </a:rPr>
              <a:t>cords of his sin</a:t>
            </a:r>
            <a:r>
              <a:rPr lang="en-US" sz="2200" i="1" dirty="0">
                <a:solidFill>
                  <a:schemeClr val="accent1"/>
                </a:solidFill>
              </a:rPr>
              <a:t>.  He shall </a:t>
            </a:r>
            <a:r>
              <a:rPr lang="en-US" sz="2200" b="1" i="1" dirty="0">
                <a:solidFill>
                  <a:schemeClr val="accent1"/>
                </a:solidFill>
              </a:rPr>
              <a:t>die </a:t>
            </a:r>
            <a:r>
              <a:rPr lang="en-US" sz="2200" b="1" i="1" u="sng" dirty="0">
                <a:solidFill>
                  <a:schemeClr val="accent1"/>
                </a:solidFill>
              </a:rPr>
              <a:t>for lack</a:t>
            </a:r>
            <a:r>
              <a:rPr lang="en-US" sz="2200" b="1" i="1" dirty="0">
                <a:solidFill>
                  <a:schemeClr val="accent1"/>
                </a:solidFill>
              </a:rPr>
              <a:t> of instruction</a:t>
            </a:r>
            <a:r>
              <a:rPr lang="en-US" sz="2200" i="1" dirty="0">
                <a:solidFill>
                  <a:schemeClr val="accent1"/>
                </a:solidFill>
              </a:rPr>
              <a:t>, </a:t>
            </a:r>
            <a:r>
              <a:rPr lang="en-US" sz="2200" i="1" u="sng" dirty="0">
                <a:solidFill>
                  <a:schemeClr val="accent1"/>
                </a:solidFill>
              </a:rPr>
              <a:t>And </a:t>
            </a:r>
            <a:r>
              <a:rPr lang="en-US" sz="2200" b="1" i="1" u="sng" dirty="0">
                <a:solidFill>
                  <a:schemeClr val="accent1"/>
                </a:solidFill>
              </a:rPr>
              <a:t>in the greatness of his folly</a:t>
            </a:r>
            <a:r>
              <a:rPr lang="en-US" sz="2200" b="1" i="1" dirty="0">
                <a:solidFill>
                  <a:schemeClr val="accent1"/>
                </a:solidFill>
              </a:rPr>
              <a:t> he shall go astray</a:t>
            </a:r>
            <a:r>
              <a:rPr lang="en-US" sz="2200" i="1" dirty="0">
                <a:solidFill>
                  <a:schemeClr val="accent1"/>
                </a:solidFill>
              </a:rPr>
              <a:t>.  </a:t>
            </a:r>
            <a:r>
              <a:rPr lang="en-US" sz="2200" dirty="0"/>
              <a:t>(</a:t>
            </a:r>
            <a:r>
              <a:rPr lang="en-US" sz="2200" b="1" dirty="0">
                <a:solidFill>
                  <a:schemeClr val="accent1"/>
                </a:solidFill>
              </a:rPr>
              <a:t>5:21-23</a:t>
            </a:r>
            <a:r>
              <a:rPr lang="en-US" sz="2200" dirty="0"/>
              <a:t>)</a:t>
            </a:r>
          </a:p>
          <a:p>
            <a:pPr>
              <a:spcBef>
                <a:spcPts val="0"/>
              </a:spcBef>
            </a:pPr>
            <a:r>
              <a:rPr lang="en-US" altLang="en-US" sz="2200" dirty="0"/>
              <a:t>Nothing is hidden from God (</a:t>
            </a:r>
            <a:r>
              <a:rPr lang="en-US" altLang="en-US" sz="2200" b="1" dirty="0">
                <a:solidFill>
                  <a:schemeClr val="accent1"/>
                </a:solidFill>
              </a:rPr>
              <a:t>Hebrews 4:12-13</a:t>
            </a:r>
            <a:r>
              <a:rPr lang="en-US" altLang="en-US" sz="2200" dirty="0"/>
              <a:t>)! Contrast with </a:t>
            </a:r>
            <a:r>
              <a:rPr lang="en-US" altLang="en-US" sz="2200" b="1" dirty="0">
                <a:solidFill>
                  <a:schemeClr val="accent1"/>
                </a:solidFill>
              </a:rPr>
              <a:t>Pr. 4:23-27</a:t>
            </a:r>
            <a:r>
              <a:rPr lang="en-US" altLang="en-US" sz="2200" dirty="0"/>
              <a:t>.</a:t>
            </a:r>
          </a:p>
          <a:p>
            <a:pPr>
              <a:spcBef>
                <a:spcPts val="0"/>
              </a:spcBef>
            </a:pPr>
            <a:r>
              <a:rPr lang="en-US" altLang="en-US" sz="2200" dirty="0"/>
              <a:t>Cannot possibly hope to game, outsmart God, so we can </a:t>
            </a:r>
            <a:r>
              <a:rPr lang="en-US" altLang="en-US" sz="2200" i="1" dirty="0">
                <a:solidFill>
                  <a:schemeClr val="accent1"/>
                </a:solidFill>
              </a:rPr>
              <a:t>“mock”</a:t>
            </a:r>
            <a:r>
              <a:rPr lang="en-US" altLang="en-US" sz="2200" dirty="0"/>
              <a:t> (</a:t>
            </a:r>
            <a:r>
              <a:rPr lang="en-US" altLang="en-US" sz="2200" b="1" dirty="0">
                <a:solidFill>
                  <a:schemeClr val="accent1"/>
                </a:solidFill>
              </a:rPr>
              <a:t>Gal. 6:7</a:t>
            </a:r>
            <a:r>
              <a:rPr lang="en-US" altLang="en-US" sz="2200" dirty="0"/>
              <a:t>).</a:t>
            </a:r>
          </a:p>
          <a:p>
            <a:pPr>
              <a:spcBef>
                <a:spcPts val="0"/>
              </a:spcBef>
            </a:pPr>
            <a:r>
              <a:rPr lang="en-US" altLang="en-US" sz="2200" dirty="0"/>
              <a:t>He is active and designed the world to expose our hidden sins</a:t>
            </a:r>
            <a:r>
              <a:rPr lang="en-US" altLang="en-US" sz="2200" i="1" dirty="0">
                <a:solidFill>
                  <a:schemeClr val="accent1"/>
                </a:solidFill>
              </a:rPr>
              <a:t> </a:t>
            </a:r>
            <a:r>
              <a:rPr lang="en-US" altLang="en-US" sz="2200" dirty="0"/>
              <a:t>(</a:t>
            </a:r>
            <a:r>
              <a:rPr lang="en-US" altLang="en-US" sz="2200" b="1" dirty="0">
                <a:solidFill>
                  <a:schemeClr val="accent1"/>
                </a:solidFill>
              </a:rPr>
              <a:t>Num. 32:23</a:t>
            </a:r>
            <a:r>
              <a:rPr lang="en-US" altLang="en-US" sz="2200" dirty="0"/>
              <a:t>).</a:t>
            </a:r>
          </a:p>
          <a:p>
            <a:pPr>
              <a:spcBef>
                <a:spcPts val="0"/>
              </a:spcBef>
            </a:pPr>
            <a:r>
              <a:rPr lang="en-US" altLang="en-US" sz="2200" dirty="0"/>
              <a:t>God made a point to reveal David’s </a:t>
            </a:r>
            <a:r>
              <a:rPr lang="en-US" altLang="en-US" sz="2200" b="1" i="1" dirty="0"/>
              <a:t>private</a:t>
            </a:r>
            <a:r>
              <a:rPr lang="en-US" altLang="en-US" sz="2200" dirty="0"/>
              <a:t> sin </a:t>
            </a:r>
            <a:r>
              <a:rPr lang="en-US" altLang="en-US" sz="2200" b="1" i="1" dirty="0"/>
              <a:t>publicly</a:t>
            </a:r>
            <a:r>
              <a:rPr lang="en-US" altLang="en-US" sz="2200" dirty="0"/>
              <a:t> (</a:t>
            </a:r>
            <a:r>
              <a:rPr lang="en-US" altLang="en-US" sz="2200" b="1" dirty="0">
                <a:solidFill>
                  <a:schemeClr val="accent1"/>
                </a:solidFill>
              </a:rPr>
              <a:t>2 Sam. 12:7-12</a:t>
            </a:r>
            <a:r>
              <a:rPr lang="en-US" altLang="en-US" sz="2200" dirty="0"/>
              <a:t>)!</a:t>
            </a:r>
          </a:p>
          <a:p>
            <a:pPr>
              <a:spcBef>
                <a:spcPts val="0"/>
              </a:spcBef>
            </a:pPr>
            <a:r>
              <a:rPr lang="en-US" altLang="en-US" sz="2200" dirty="0"/>
              <a:t>… not to mention we will stand before Him on Judgment Day (</a:t>
            </a:r>
            <a:r>
              <a:rPr lang="en-US" altLang="en-US" sz="2200" b="1" dirty="0">
                <a:solidFill>
                  <a:schemeClr val="accent1"/>
                </a:solidFill>
              </a:rPr>
              <a:t>Rev. 21:8</a:t>
            </a:r>
            <a:r>
              <a:rPr lang="en-US" altLang="en-US" sz="2200" dirty="0"/>
              <a:t>).</a:t>
            </a:r>
          </a:p>
        </p:txBody>
      </p:sp>
    </p:spTree>
    <p:extLst>
      <p:ext uri="{BB962C8B-B14F-4D97-AF65-F5344CB8AC3E}">
        <p14:creationId xmlns:p14="http://schemas.microsoft.com/office/powerpoint/2010/main" val="2166383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5" end="5"/>
                                            </p:txEl>
                                          </p:spTgt>
                                        </p:tgtEl>
                                        <p:attrNameLst>
                                          <p:attrName>style.visibility</p:attrName>
                                        </p:attrNameLst>
                                      </p:cBhvr>
                                      <p:to>
                                        <p:strVal val="visible"/>
                                      </p:to>
                                    </p:set>
                                    <p:animEffect transition="in" filter="fade">
                                      <p:cBhvr>
                                        <p:cTn id="7" dur="500"/>
                                        <p:tgtEl>
                                          <p:spTgt spid="921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6" end="6"/>
                                            </p:txEl>
                                          </p:spTgt>
                                        </p:tgtEl>
                                        <p:attrNameLst>
                                          <p:attrName>style.visibility</p:attrName>
                                        </p:attrNameLst>
                                      </p:cBhvr>
                                      <p:to>
                                        <p:strVal val="visible"/>
                                      </p:to>
                                    </p:set>
                                    <p:animEffect transition="in" filter="fade">
                                      <p:cBhvr>
                                        <p:cTn id="12"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6:1-11</a:t>
            </a:r>
          </a:p>
        </p:txBody>
      </p:sp>
      <p:sp>
        <p:nvSpPr>
          <p:cNvPr id="5" name="Text Placeholder 4"/>
          <p:cNvSpPr>
            <a:spLocks noGrp="1"/>
          </p:cNvSpPr>
          <p:nvPr>
            <p:ph type="body" idx="1"/>
          </p:nvPr>
        </p:nvSpPr>
        <p:spPr/>
        <p:txBody>
          <a:bodyPr/>
          <a:lstStyle/>
          <a:p>
            <a:r>
              <a:rPr lang="en-US" b="1" i="1" dirty="0"/>
              <a:t>Financial Dangers</a:t>
            </a:r>
          </a:p>
        </p:txBody>
      </p:sp>
    </p:spTree>
    <p:extLst>
      <p:ext uri="{BB962C8B-B14F-4D97-AF65-F5344CB8AC3E}">
        <p14:creationId xmlns:p14="http://schemas.microsoft.com/office/powerpoint/2010/main" val="3688459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Danger of Pledging Support</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000" i="1" dirty="0">
                <a:solidFill>
                  <a:schemeClr val="accent1"/>
                </a:solidFill>
              </a:rPr>
              <a:t>My son, if </a:t>
            </a:r>
            <a:r>
              <a:rPr lang="en-US" sz="2000" b="1" i="1" dirty="0">
                <a:solidFill>
                  <a:schemeClr val="accent1"/>
                </a:solidFill>
              </a:rPr>
              <a:t>you become surety for your friend</a:t>
            </a:r>
            <a:r>
              <a:rPr lang="en-US" sz="2000" i="1" dirty="0">
                <a:solidFill>
                  <a:schemeClr val="accent1"/>
                </a:solidFill>
              </a:rPr>
              <a:t>, If you have </a:t>
            </a:r>
            <a:r>
              <a:rPr lang="en-US" sz="2000" b="1" i="1" dirty="0">
                <a:solidFill>
                  <a:schemeClr val="accent1"/>
                </a:solidFill>
              </a:rPr>
              <a:t>shaken hands in pledge for a stranger</a:t>
            </a:r>
            <a:r>
              <a:rPr lang="en-US" sz="2000" i="1" dirty="0">
                <a:solidFill>
                  <a:schemeClr val="accent1"/>
                </a:solidFill>
              </a:rPr>
              <a:t>, You are </a:t>
            </a:r>
            <a:r>
              <a:rPr lang="en-US" sz="2000" b="1" i="1" u="sng" dirty="0">
                <a:solidFill>
                  <a:schemeClr val="accent1"/>
                </a:solidFill>
              </a:rPr>
              <a:t>snared</a:t>
            </a:r>
            <a:r>
              <a:rPr lang="en-US" sz="2000" b="1" i="1" dirty="0">
                <a:solidFill>
                  <a:schemeClr val="accent1"/>
                </a:solidFill>
              </a:rPr>
              <a:t> by the words of your mouth</a:t>
            </a:r>
            <a:r>
              <a:rPr lang="en-US" sz="2000" i="1" dirty="0">
                <a:solidFill>
                  <a:schemeClr val="accent1"/>
                </a:solidFill>
              </a:rPr>
              <a:t>; You are </a:t>
            </a:r>
            <a:r>
              <a:rPr lang="en-US" sz="2000" b="1" i="1" u="sng" dirty="0">
                <a:solidFill>
                  <a:schemeClr val="accent1"/>
                </a:solidFill>
              </a:rPr>
              <a:t>taken</a:t>
            </a:r>
            <a:r>
              <a:rPr lang="en-US" sz="2000" b="1" i="1" dirty="0">
                <a:solidFill>
                  <a:schemeClr val="accent1"/>
                </a:solidFill>
              </a:rPr>
              <a:t> by the words of your mouth</a:t>
            </a:r>
            <a:r>
              <a:rPr lang="en-US" sz="2000" i="1" dirty="0">
                <a:solidFill>
                  <a:schemeClr val="accent1"/>
                </a:solidFill>
              </a:rPr>
              <a:t>.  So do this, my son, and </a:t>
            </a:r>
            <a:r>
              <a:rPr lang="en-US" sz="2000" b="1" i="1" dirty="0">
                <a:solidFill>
                  <a:schemeClr val="accent1"/>
                </a:solidFill>
              </a:rPr>
              <a:t>deliver yourself</a:t>
            </a:r>
            <a:r>
              <a:rPr lang="en-US" sz="2000" i="1" dirty="0">
                <a:solidFill>
                  <a:schemeClr val="accent1"/>
                </a:solidFill>
              </a:rPr>
              <a:t>; For you have come </a:t>
            </a:r>
            <a:r>
              <a:rPr lang="en-US" sz="2000" b="1" i="1" dirty="0">
                <a:solidFill>
                  <a:schemeClr val="accent1"/>
                </a:solidFill>
              </a:rPr>
              <a:t>into the </a:t>
            </a:r>
            <a:r>
              <a:rPr lang="en-US" sz="2000" b="1" i="1" u="sng" dirty="0">
                <a:solidFill>
                  <a:schemeClr val="accent1"/>
                </a:solidFill>
              </a:rPr>
              <a:t>hand of your friend</a:t>
            </a:r>
            <a:r>
              <a:rPr lang="en-US" sz="2000" i="1" dirty="0">
                <a:solidFill>
                  <a:schemeClr val="accent1"/>
                </a:solidFill>
              </a:rPr>
              <a:t>: Go and </a:t>
            </a:r>
            <a:r>
              <a:rPr lang="en-US" sz="2000" b="1" i="1" dirty="0">
                <a:solidFill>
                  <a:schemeClr val="accent1"/>
                </a:solidFill>
              </a:rPr>
              <a:t>humble yourself</a:t>
            </a:r>
            <a:r>
              <a:rPr lang="en-US" sz="2000" i="1" dirty="0">
                <a:solidFill>
                  <a:schemeClr val="accent1"/>
                </a:solidFill>
              </a:rPr>
              <a:t>; </a:t>
            </a:r>
            <a:r>
              <a:rPr lang="en-US" sz="2000" b="1" i="1" u="sng" dirty="0">
                <a:solidFill>
                  <a:schemeClr val="accent1"/>
                </a:solidFill>
              </a:rPr>
              <a:t>Plead with your friend</a:t>
            </a:r>
            <a:r>
              <a:rPr lang="en-US" sz="2000" i="1" dirty="0">
                <a:solidFill>
                  <a:schemeClr val="accent1"/>
                </a:solidFill>
              </a:rPr>
              <a:t>.  Give no sleep to your eyes, Nor slumber to your eyelids.  </a:t>
            </a:r>
            <a:r>
              <a:rPr lang="en-US" sz="2000" b="1" i="1" dirty="0">
                <a:solidFill>
                  <a:schemeClr val="accent1"/>
                </a:solidFill>
              </a:rPr>
              <a:t>Deliver yourself like a gazelle from the </a:t>
            </a:r>
            <a:r>
              <a:rPr lang="en-US" sz="2000" b="1" i="1" u="sng" dirty="0">
                <a:solidFill>
                  <a:schemeClr val="accent1"/>
                </a:solidFill>
              </a:rPr>
              <a:t>hand of the hunter</a:t>
            </a:r>
            <a:r>
              <a:rPr lang="en-US" sz="2000" b="1" i="1" dirty="0">
                <a:solidFill>
                  <a:schemeClr val="accent1"/>
                </a:solidFill>
              </a:rPr>
              <a:t>, And like a bird from the </a:t>
            </a:r>
            <a:r>
              <a:rPr lang="en-US" sz="2000" b="1" i="1" u="sng" dirty="0">
                <a:solidFill>
                  <a:schemeClr val="accent1"/>
                </a:solidFill>
              </a:rPr>
              <a:t>hand of the fowler</a:t>
            </a:r>
            <a:r>
              <a:rPr lang="en-US" sz="2000" i="1" dirty="0">
                <a:solidFill>
                  <a:schemeClr val="accent1"/>
                </a:solidFill>
              </a:rPr>
              <a:t>. </a:t>
            </a:r>
            <a:r>
              <a:rPr lang="en-US" sz="2000" dirty="0"/>
              <a:t>(</a:t>
            </a:r>
            <a:r>
              <a:rPr lang="en-US" sz="2000" b="1" dirty="0">
                <a:solidFill>
                  <a:schemeClr val="accent1"/>
                </a:solidFill>
              </a:rPr>
              <a:t>6:1-5</a:t>
            </a:r>
            <a:r>
              <a:rPr lang="en-US" sz="2000" dirty="0"/>
              <a:t>)</a:t>
            </a:r>
          </a:p>
          <a:p>
            <a:pPr marL="344488" lvl="0" indent="-344488">
              <a:spcBef>
                <a:spcPts val="0"/>
              </a:spcBef>
              <a:buFont typeface="+mj-lt"/>
              <a:buAutoNum type="arabicPeriod"/>
            </a:pPr>
            <a:r>
              <a:rPr lang="en-US" sz="2000" dirty="0"/>
              <a:t>What does it mean to become </a:t>
            </a:r>
            <a:r>
              <a:rPr lang="en-US" sz="2000" i="1" dirty="0">
                <a:solidFill>
                  <a:schemeClr val="accent1"/>
                </a:solidFill>
              </a:rPr>
              <a:t>“surety for your friend”</a:t>
            </a:r>
            <a:r>
              <a:rPr lang="en-US" sz="2000" dirty="0"/>
              <a:t>?  Why is this dangerous?</a:t>
            </a:r>
          </a:p>
          <a:p>
            <a:pPr>
              <a:spcBef>
                <a:spcPts val="0"/>
              </a:spcBef>
            </a:pPr>
            <a:r>
              <a:rPr lang="en-US" altLang="en-US" sz="2000" dirty="0"/>
              <a:t>Like cosigning a loan, this obligates one to pay in full if the other defaults.</a:t>
            </a:r>
          </a:p>
          <a:p>
            <a:pPr>
              <a:spcBef>
                <a:spcPts val="0"/>
              </a:spcBef>
            </a:pPr>
            <a:r>
              <a:rPr lang="en-US" altLang="en-US" sz="2000" dirty="0"/>
              <a:t>Pride &amp; satisfaction comes from helping another – not turning someone down, but better to humble yourself and back out, get other person to repay, or assume it all.</a:t>
            </a:r>
          </a:p>
          <a:p>
            <a:pPr>
              <a:spcBef>
                <a:spcPts val="0"/>
              </a:spcBef>
            </a:pPr>
            <a:r>
              <a:rPr lang="en-US" altLang="en-US" sz="2000" dirty="0"/>
              <a:t>Obligating yourself to pay for someone else’s loans can be a severe source of oppressive discouragement – paying for what someone else cannot afford but yet enjoys – which can </a:t>
            </a:r>
            <a:r>
              <a:rPr lang="en-US" altLang="en-US" sz="2000" b="1" i="1" dirty="0"/>
              <a:t>drive you off the path of wisdom </a:t>
            </a:r>
            <a:r>
              <a:rPr lang="en-US" altLang="en-US" sz="2000" dirty="0"/>
              <a:t>(</a:t>
            </a:r>
            <a:r>
              <a:rPr lang="en-US" altLang="en-US" sz="2000" b="1" dirty="0">
                <a:solidFill>
                  <a:srgbClr val="C00000"/>
                </a:solidFill>
              </a:rPr>
              <a:t>Ecclesiastes 7:7</a:t>
            </a:r>
            <a:r>
              <a:rPr lang="en-US" altLang="en-US" sz="2000" dirty="0"/>
              <a:t>).</a:t>
            </a:r>
          </a:p>
        </p:txBody>
      </p:sp>
    </p:spTree>
    <p:extLst>
      <p:ext uri="{BB962C8B-B14F-4D97-AF65-F5344CB8AC3E}">
        <p14:creationId xmlns:p14="http://schemas.microsoft.com/office/powerpoint/2010/main" val="16921971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Purpose &amp; Audience</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a:pPr>
            <a:r>
              <a:rPr lang="en-US" sz="2200" dirty="0"/>
              <a:t>In your own words, what is the purpose of Proverbs?  To whom is it specifically directed?  Why would they especially need it?</a:t>
            </a:r>
          </a:p>
          <a:p>
            <a:pPr marL="0" lvl="0" indent="0">
              <a:spcBef>
                <a:spcPts val="0"/>
              </a:spcBef>
              <a:buNone/>
            </a:pPr>
            <a:r>
              <a:rPr lang="en-US" sz="2200" i="1" dirty="0">
                <a:solidFill>
                  <a:schemeClr val="accent1"/>
                </a:solidFill>
              </a:rPr>
              <a:t>The proverbs of Solomon the son of David, king of Israel:  </a:t>
            </a:r>
            <a:r>
              <a:rPr lang="en-US" sz="2200" b="1" i="1" dirty="0">
                <a:solidFill>
                  <a:schemeClr val="accent1"/>
                </a:solidFill>
              </a:rPr>
              <a:t>To know wisdom and instruction</a:t>
            </a:r>
            <a:r>
              <a:rPr lang="en-US" sz="2200" i="1" dirty="0">
                <a:solidFill>
                  <a:schemeClr val="accent1"/>
                </a:solidFill>
              </a:rPr>
              <a:t>, </a:t>
            </a:r>
            <a:r>
              <a:rPr lang="en-US" sz="2200" b="1" i="1" dirty="0">
                <a:solidFill>
                  <a:schemeClr val="accent1"/>
                </a:solidFill>
              </a:rPr>
              <a:t>To perceive the words of understanding</a:t>
            </a:r>
            <a:r>
              <a:rPr lang="en-US" sz="2200" i="1" dirty="0">
                <a:solidFill>
                  <a:schemeClr val="accent1"/>
                </a:solidFill>
              </a:rPr>
              <a:t>, </a:t>
            </a:r>
            <a:r>
              <a:rPr lang="en-US" sz="2200" b="1" i="1" dirty="0">
                <a:solidFill>
                  <a:schemeClr val="accent1"/>
                </a:solidFill>
              </a:rPr>
              <a:t>To receive the instruction of wisdom, Justice, judgment, and equity</a:t>
            </a:r>
            <a:r>
              <a:rPr lang="en-US" sz="2200" i="1" dirty="0">
                <a:solidFill>
                  <a:schemeClr val="accent1"/>
                </a:solidFill>
              </a:rPr>
              <a:t>; </a:t>
            </a:r>
            <a:r>
              <a:rPr lang="en-US" sz="2200" b="1" i="1" dirty="0">
                <a:solidFill>
                  <a:schemeClr val="accent1"/>
                </a:solidFill>
              </a:rPr>
              <a:t>To give prudence </a:t>
            </a:r>
            <a:r>
              <a:rPr lang="en-US" sz="2200" b="1" i="1" u="sng" dirty="0">
                <a:solidFill>
                  <a:schemeClr val="accent1"/>
                </a:solidFill>
              </a:rPr>
              <a:t>to the </a:t>
            </a:r>
            <a:r>
              <a:rPr lang="en-US" sz="2200" b="1" i="1" u="sng" dirty="0">
                <a:solidFill>
                  <a:srgbClr val="FF4A01"/>
                </a:solidFill>
              </a:rPr>
              <a:t>simple</a:t>
            </a:r>
            <a:r>
              <a:rPr lang="en-US" sz="2200" b="1" i="1" u="sng" dirty="0">
                <a:solidFill>
                  <a:schemeClr val="accent1"/>
                </a:solidFill>
              </a:rPr>
              <a:t>, To the </a:t>
            </a:r>
            <a:r>
              <a:rPr lang="en-US" sz="2200" b="1" i="1" u="sng" dirty="0">
                <a:solidFill>
                  <a:srgbClr val="FF4A01"/>
                </a:solidFill>
              </a:rPr>
              <a:t>young man</a:t>
            </a:r>
            <a:r>
              <a:rPr lang="en-US" sz="2200" b="1" i="1" dirty="0">
                <a:solidFill>
                  <a:srgbClr val="FF4A01"/>
                </a:solidFill>
              </a:rPr>
              <a:t> </a:t>
            </a:r>
            <a:r>
              <a:rPr lang="en-US" sz="2200" b="1" i="1" dirty="0">
                <a:solidFill>
                  <a:schemeClr val="accent1"/>
                </a:solidFill>
              </a:rPr>
              <a:t>knowledge and discretion </a:t>
            </a:r>
            <a:r>
              <a:rPr lang="en-US" sz="2200" i="1" dirty="0">
                <a:solidFill>
                  <a:schemeClr val="accent1"/>
                </a:solidFill>
              </a:rPr>
              <a:t>– </a:t>
            </a:r>
            <a:r>
              <a:rPr lang="en-US" sz="2200" b="1" i="1" dirty="0">
                <a:solidFill>
                  <a:schemeClr val="accent1"/>
                </a:solidFill>
              </a:rPr>
              <a:t>A </a:t>
            </a:r>
            <a:r>
              <a:rPr lang="en-US" sz="2200" b="1" i="1" u="sng" dirty="0">
                <a:solidFill>
                  <a:srgbClr val="FF4A01"/>
                </a:solidFill>
              </a:rPr>
              <a:t>wise man</a:t>
            </a:r>
            <a:r>
              <a:rPr lang="en-US" sz="2200" b="1" i="1" dirty="0">
                <a:solidFill>
                  <a:srgbClr val="FF4A01"/>
                </a:solidFill>
              </a:rPr>
              <a:t> </a:t>
            </a:r>
            <a:r>
              <a:rPr lang="en-US" sz="2200" b="1" i="1" dirty="0">
                <a:solidFill>
                  <a:schemeClr val="accent1"/>
                </a:solidFill>
              </a:rPr>
              <a:t>will hear and </a:t>
            </a:r>
            <a:r>
              <a:rPr lang="en-US" sz="2200" b="1" i="1" u="sng" dirty="0">
                <a:solidFill>
                  <a:schemeClr val="accent1"/>
                </a:solidFill>
              </a:rPr>
              <a:t>increase</a:t>
            </a:r>
            <a:r>
              <a:rPr lang="en-US" sz="2200" b="1" i="1" dirty="0">
                <a:solidFill>
                  <a:schemeClr val="accent1"/>
                </a:solidFill>
              </a:rPr>
              <a:t> learning</a:t>
            </a:r>
            <a:r>
              <a:rPr lang="en-US" sz="2200" i="1" dirty="0">
                <a:solidFill>
                  <a:schemeClr val="accent1"/>
                </a:solidFill>
              </a:rPr>
              <a:t>, And a man of understanding will attain wise counsel, </a:t>
            </a:r>
            <a:r>
              <a:rPr lang="en-US" sz="2200" b="1" i="1" dirty="0">
                <a:solidFill>
                  <a:schemeClr val="accent1"/>
                </a:solidFill>
              </a:rPr>
              <a:t>To understand a proverb and an enigma, The words of the wise and their riddles</a:t>
            </a:r>
            <a:r>
              <a:rPr lang="en-US" sz="2200" i="1" dirty="0">
                <a:solidFill>
                  <a:schemeClr val="accent1"/>
                </a:solidFill>
              </a:rPr>
              <a:t>. </a:t>
            </a:r>
            <a:r>
              <a:rPr lang="en-US" sz="2200" dirty="0"/>
              <a:t>(</a:t>
            </a:r>
            <a:r>
              <a:rPr lang="en-US" sz="2200" b="1" dirty="0">
                <a:solidFill>
                  <a:schemeClr val="accent1"/>
                </a:solidFill>
              </a:rPr>
              <a:t>1:2-6</a:t>
            </a:r>
            <a:r>
              <a:rPr lang="en-US" sz="2200" dirty="0"/>
              <a:t>)</a:t>
            </a:r>
          </a:p>
          <a:p>
            <a:pPr>
              <a:spcBef>
                <a:spcPts val="0"/>
              </a:spcBef>
            </a:pPr>
            <a:r>
              <a:rPr lang="en-US" altLang="en-US" sz="2200" dirty="0"/>
              <a:t>Young, naïve desperately need wisdom – imminent “big” decisions.</a:t>
            </a:r>
          </a:p>
          <a:p>
            <a:pPr>
              <a:spcBef>
                <a:spcPts val="0"/>
              </a:spcBef>
            </a:pPr>
            <a:r>
              <a:rPr lang="en-US" altLang="en-US" sz="2200" dirty="0"/>
              <a:t>But, even the mature, the wise still need to grow as does life’s challenges.</a:t>
            </a:r>
          </a:p>
        </p:txBody>
      </p:sp>
    </p:spTree>
    <p:extLst>
      <p:ext uri="{BB962C8B-B14F-4D97-AF65-F5344CB8AC3E}">
        <p14:creationId xmlns:p14="http://schemas.microsoft.com/office/powerpoint/2010/main" val="1086219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fade">
                                      <p:cBhvr>
                                        <p:cTn id="7" dur="500"/>
                                        <p:tgtEl>
                                          <p:spTgt spid="92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3" end="3"/>
                                            </p:txEl>
                                          </p:spTgt>
                                        </p:tgtEl>
                                        <p:attrNameLst>
                                          <p:attrName>style.visibility</p:attrName>
                                        </p:attrNameLst>
                                      </p:cBhvr>
                                      <p:to>
                                        <p:strVal val="visible"/>
                                      </p:to>
                                    </p:set>
                                    <p:animEffect transition="in" filter="fade">
                                      <p:cBhvr>
                                        <p:cTn id="1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Ant’s Work Ethic</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2"/>
            </a:pPr>
            <a:r>
              <a:rPr lang="en-US" sz="2200" dirty="0"/>
              <a:t>Name at least two ways the ant can be a role model for industriousness?</a:t>
            </a:r>
          </a:p>
          <a:p>
            <a:pPr marL="0" lvl="0" indent="0">
              <a:spcBef>
                <a:spcPts val="300"/>
              </a:spcBef>
              <a:buNone/>
            </a:pPr>
            <a:r>
              <a:rPr lang="en-US" sz="2200" i="1" dirty="0">
                <a:solidFill>
                  <a:schemeClr val="accent1"/>
                </a:solidFill>
              </a:rPr>
              <a:t>Go to the ant, you sluggard! </a:t>
            </a:r>
            <a:r>
              <a:rPr lang="en-US" sz="2200" b="1" i="1" dirty="0">
                <a:solidFill>
                  <a:schemeClr val="accent1"/>
                </a:solidFill>
              </a:rPr>
              <a:t>Consider her ways and be wise</a:t>
            </a:r>
            <a:r>
              <a:rPr lang="en-US" sz="2200" i="1" dirty="0">
                <a:solidFill>
                  <a:schemeClr val="accent1"/>
                </a:solidFill>
              </a:rPr>
              <a:t>, Which, </a:t>
            </a:r>
            <a:r>
              <a:rPr lang="en-US" sz="2200" b="1" i="1" dirty="0">
                <a:solidFill>
                  <a:schemeClr val="accent1"/>
                </a:solidFill>
              </a:rPr>
              <a:t>having </a:t>
            </a:r>
            <a:r>
              <a:rPr lang="en-US" sz="2200" b="1" i="1" u="sng" dirty="0">
                <a:solidFill>
                  <a:schemeClr val="accent1"/>
                </a:solidFill>
              </a:rPr>
              <a:t>no captain, Overseer or ruler</a:t>
            </a:r>
            <a:r>
              <a:rPr lang="en-US" sz="2200" i="1" dirty="0">
                <a:solidFill>
                  <a:schemeClr val="accent1"/>
                </a:solidFill>
              </a:rPr>
              <a:t>, </a:t>
            </a:r>
            <a:r>
              <a:rPr lang="en-US" sz="2200" b="1" i="1" u="sng" dirty="0">
                <a:solidFill>
                  <a:schemeClr val="accent1"/>
                </a:solidFill>
              </a:rPr>
              <a:t>Provides</a:t>
            </a:r>
            <a:r>
              <a:rPr lang="en-US" sz="2200" b="1" i="1" dirty="0">
                <a:solidFill>
                  <a:schemeClr val="accent1"/>
                </a:solidFill>
              </a:rPr>
              <a:t> her supplies </a:t>
            </a:r>
            <a:r>
              <a:rPr lang="en-US" sz="2200" b="1" i="1" u="sng" dirty="0">
                <a:solidFill>
                  <a:schemeClr val="accent1"/>
                </a:solidFill>
              </a:rPr>
              <a:t>in the summer</a:t>
            </a:r>
            <a:r>
              <a:rPr lang="en-US" sz="2200" i="1" dirty="0">
                <a:solidFill>
                  <a:schemeClr val="accent1"/>
                </a:solidFill>
              </a:rPr>
              <a:t>, And </a:t>
            </a:r>
            <a:r>
              <a:rPr lang="en-US" sz="2200" b="1" i="1" dirty="0">
                <a:solidFill>
                  <a:schemeClr val="accent1"/>
                </a:solidFill>
              </a:rPr>
              <a:t>gathers her food in the harvest</a:t>
            </a:r>
            <a:r>
              <a:rPr lang="en-US" sz="2200" i="1" dirty="0">
                <a:solidFill>
                  <a:schemeClr val="accent1"/>
                </a:solidFill>
              </a:rPr>
              <a:t>.  </a:t>
            </a:r>
            <a:r>
              <a:rPr lang="en-US" sz="2200" dirty="0"/>
              <a:t>(</a:t>
            </a:r>
            <a:r>
              <a:rPr lang="en-US" sz="2200" b="1" dirty="0">
                <a:solidFill>
                  <a:schemeClr val="accent1"/>
                </a:solidFill>
              </a:rPr>
              <a:t>6:6-8</a:t>
            </a:r>
            <a:r>
              <a:rPr lang="en-US" sz="2200" dirty="0"/>
              <a:t>)</a:t>
            </a:r>
          </a:p>
          <a:p>
            <a:pPr>
              <a:spcBef>
                <a:spcPts val="300"/>
              </a:spcBef>
            </a:pPr>
            <a:r>
              <a:rPr lang="en-US" altLang="en-US" sz="2200" b="1" dirty="0"/>
              <a:t>Initiative</a:t>
            </a:r>
            <a:r>
              <a:rPr lang="en-US" altLang="en-US" sz="2200" dirty="0"/>
              <a:t> – First, the ant is self-motivated, needing no one to tell it or drive it to work.  Do you need someone to tell you to get to work?</a:t>
            </a:r>
          </a:p>
          <a:p>
            <a:pPr>
              <a:spcBef>
                <a:spcPts val="300"/>
              </a:spcBef>
            </a:pPr>
            <a:r>
              <a:rPr lang="en-US" altLang="en-US" sz="2200" b="1" dirty="0"/>
              <a:t>Proactive</a:t>
            </a:r>
            <a:r>
              <a:rPr lang="en-US" altLang="en-US" sz="2200" dirty="0"/>
              <a:t> – Second, the ant wisely stores food – in the midst of abundance (</a:t>
            </a:r>
            <a:r>
              <a:rPr lang="en-US" altLang="en-US" sz="2200" i="1" dirty="0">
                <a:solidFill>
                  <a:srgbClr val="C00000"/>
                </a:solidFill>
              </a:rPr>
              <a:t>“summer … harvest”</a:t>
            </a:r>
            <a:r>
              <a:rPr lang="en-US" altLang="en-US" sz="2200" dirty="0"/>
              <a:t>), when she does not immediately need it – so, she will have food in the future when winter comes and food is scarce.</a:t>
            </a:r>
          </a:p>
          <a:p>
            <a:pPr>
              <a:spcBef>
                <a:spcPts val="300"/>
              </a:spcBef>
            </a:pPr>
            <a:r>
              <a:rPr lang="en-US" altLang="en-US" sz="2200" dirty="0"/>
              <a:t>Is an ant smarter than you?  What abundance and luxuries do you enjoy now that you can use to provide for the future when resources are scarce?</a:t>
            </a:r>
          </a:p>
        </p:txBody>
      </p:sp>
    </p:spTree>
    <p:extLst>
      <p:ext uri="{BB962C8B-B14F-4D97-AF65-F5344CB8AC3E}">
        <p14:creationId xmlns:p14="http://schemas.microsoft.com/office/powerpoint/2010/main" val="4197361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Danger of Procrastination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3"/>
            </a:pPr>
            <a:r>
              <a:rPr lang="en-US" sz="2200" dirty="0"/>
              <a:t>What is a </a:t>
            </a:r>
            <a:r>
              <a:rPr lang="en-US" sz="2200" i="1" dirty="0">
                <a:solidFill>
                  <a:schemeClr val="accent1"/>
                </a:solidFill>
              </a:rPr>
              <a:t>“sluggard”</a:t>
            </a:r>
            <a:r>
              <a:rPr lang="en-US" sz="2200" dirty="0"/>
              <a:t>?  How does one become a </a:t>
            </a:r>
            <a:r>
              <a:rPr lang="en-US" sz="2200" i="1" dirty="0">
                <a:solidFill>
                  <a:schemeClr val="accent1"/>
                </a:solidFill>
              </a:rPr>
              <a:t>“sluggard”</a:t>
            </a:r>
            <a:r>
              <a:rPr lang="en-US" sz="2200" dirty="0"/>
              <a:t>?  Why is this dangerous?</a:t>
            </a:r>
          </a:p>
          <a:p>
            <a:pPr marL="0" lvl="0" indent="0">
              <a:spcBef>
                <a:spcPts val="0"/>
              </a:spcBef>
              <a:buNone/>
            </a:pPr>
            <a:r>
              <a:rPr lang="en-US" sz="2200" i="1" dirty="0">
                <a:solidFill>
                  <a:schemeClr val="accent1"/>
                </a:solidFill>
              </a:rPr>
              <a:t>How long will you </a:t>
            </a:r>
            <a:r>
              <a:rPr lang="en-US" sz="2200" b="1" i="1" dirty="0">
                <a:solidFill>
                  <a:schemeClr val="accent1"/>
                </a:solidFill>
              </a:rPr>
              <a:t>slumber, O sluggard</a:t>
            </a:r>
            <a:r>
              <a:rPr lang="en-US" sz="2200" i="1" dirty="0">
                <a:solidFill>
                  <a:schemeClr val="accent1"/>
                </a:solidFill>
              </a:rPr>
              <a:t>? When will you rise from your sleep?  </a:t>
            </a:r>
            <a:r>
              <a:rPr lang="en-US" sz="2200" b="1" i="1" dirty="0">
                <a:solidFill>
                  <a:schemeClr val="accent1"/>
                </a:solidFill>
              </a:rPr>
              <a:t>A </a:t>
            </a:r>
            <a:r>
              <a:rPr lang="en-US" sz="2200" b="1" i="1" u="sng" dirty="0">
                <a:solidFill>
                  <a:schemeClr val="accent1"/>
                </a:solidFill>
              </a:rPr>
              <a:t>little</a:t>
            </a:r>
            <a:r>
              <a:rPr lang="en-US" sz="2200" b="1" i="1" dirty="0">
                <a:solidFill>
                  <a:schemeClr val="accent1"/>
                </a:solidFill>
              </a:rPr>
              <a:t> sleep, a </a:t>
            </a:r>
            <a:r>
              <a:rPr lang="en-US" sz="2200" b="1" i="1" u="sng" dirty="0">
                <a:solidFill>
                  <a:schemeClr val="accent1"/>
                </a:solidFill>
              </a:rPr>
              <a:t>little</a:t>
            </a:r>
            <a:r>
              <a:rPr lang="en-US" sz="2200" b="1" i="1" dirty="0">
                <a:solidFill>
                  <a:schemeClr val="accent1"/>
                </a:solidFill>
              </a:rPr>
              <a:t> slumber, A </a:t>
            </a:r>
            <a:r>
              <a:rPr lang="en-US" sz="2200" b="1" i="1" u="sng" dirty="0">
                <a:solidFill>
                  <a:schemeClr val="accent1"/>
                </a:solidFill>
              </a:rPr>
              <a:t>little</a:t>
            </a:r>
            <a:r>
              <a:rPr lang="en-US" sz="2200" b="1" i="1" dirty="0">
                <a:solidFill>
                  <a:schemeClr val="accent1"/>
                </a:solidFill>
              </a:rPr>
              <a:t> folding of the hands to sleep </a:t>
            </a:r>
            <a:r>
              <a:rPr lang="en-US" sz="2200" i="1" dirty="0">
                <a:solidFill>
                  <a:schemeClr val="accent1"/>
                </a:solidFill>
              </a:rPr>
              <a:t>– </a:t>
            </a:r>
            <a:r>
              <a:rPr lang="en-US" sz="2200" b="1" i="1" u="sng" dirty="0">
                <a:solidFill>
                  <a:schemeClr val="accent1"/>
                </a:solidFill>
              </a:rPr>
              <a:t>So</a:t>
            </a:r>
            <a:r>
              <a:rPr lang="en-US" sz="2200" b="1" i="1" dirty="0">
                <a:solidFill>
                  <a:schemeClr val="accent1"/>
                </a:solidFill>
              </a:rPr>
              <a:t> shall </a:t>
            </a:r>
            <a:r>
              <a:rPr lang="en-US" sz="2200" i="1" dirty="0">
                <a:solidFill>
                  <a:schemeClr val="accent1"/>
                </a:solidFill>
              </a:rPr>
              <a:t>your </a:t>
            </a:r>
            <a:r>
              <a:rPr lang="en-US" sz="2200" b="1" i="1" dirty="0">
                <a:solidFill>
                  <a:schemeClr val="accent1"/>
                </a:solidFill>
              </a:rPr>
              <a:t>poverty come on you </a:t>
            </a:r>
            <a:r>
              <a:rPr lang="en-US" sz="2200" b="1" i="1" u="sng" dirty="0">
                <a:solidFill>
                  <a:schemeClr val="accent1"/>
                </a:solidFill>
              </a:rPr>
              <a:t>like a prowler</a:t>
            </a:r>
            <a:r>
              <a:rPr lang="en-US" sz="2200" i="1" dirty="0">
                <a:solidFill>
                  <a:schemeClr val="accent1"/>
                </a:solidFill>
              </a:rPr>
              <a:t>, And </a:t>
            </a:r>
            <a:r>
              <a:rPr lang="en-US" sz="2200" b="1" i="1" dirty="0">
                <a:solidFill>
                  <a:schemeClr val="accent1"/>
                </a:solidFill>
              </a:rPr>
              <a:t>your need </a:t>
            </a:r>
            <a:r>
              <a:rPr lang="en-US" sz="2200" b="1" i="1" u="sng" dirty="0">
                <a:solidFill>
                  <a:schemeClr val="accent1"/>
                </a:solidFill>
              </a:rPr>
              <a:t>like an armed man</a:t>
            </a:r>
            <a:r>
              <a:rPr lang="en-US" sz="2200" i="1" dirty="0">
                <a:solidFill>
                  <a:schemeClr val="accent1"/>
                </a:solidFill>
              </a:rPr>
              <a:t>. </a:t>
            </a:r>
            <a:r>
              <a:rPr lang="en-US" sz="2200" dirty="0"/>
              <a:t>(</a:t>
            </a:r>
            <a:r>
              <a:rPr lang="en-US" sz="2200" b="1" dirty="0">
                <a:solidFill>
                  <a:schemeClr val="accent1"/>
                </a:solidFill>
              </a:rPr>
              <a:t>6:9-11</a:t>
            </a:r>
            <a:r>
              <a:rPr lang="en-US" sz="2200" dirty="0"/>
              <a:t>)</a:t>
            </a:r>
          </a:p>
          <a:p>
            <a:pPr>
              <a:spcBef>
                <a:spcPts val="0"/>
              </a:spcBef>
            </a:pPr>
            <a:r>
              <a:rPr lang="en-US" altLang="en-US" sz="2200" dirty="0"/>
              <a:t>A </a:t>
            </a:r>
            <a:r>
              <a:rPr lang="en-US" altLang="en-US" sz="2200" b="1" i="1" dirty="0"/>
              <a:t>sluggard</a:t>
            </a:r>
            <a:r>
              <a:rPr lang="en-US" altLang="en-US" sz="2200" dirty="0"/>
              <a:t> is a </a:t>
            </a:r>
            <a:r>
              <a:rPr lang="en-US" altLang="en-US" sz="2200" b="1" i="1" dirty="0"/>
              <a:t>lazy</a:t>
            </a:r>
            <a:r>
              <a:rPr lang="en-US" altLang="en-US" sz="2200" dirty="0"/>
              <a:t>, </a:t>
            </a:r>
            <a:r>
              <a:rPr lang="en-US" altLang="en-US" sz="2200" b="1" i="1" dirty="0"/>
              <a:t>slothful</a:t>
            </a:r>
            <a:r>
              <a:rPr lang="en-US" altLang="en-US" sz="2200" dirty="0"/>
              <a:t> person – who will not work as needed.</a:t>
            </a:r>
          </a:p>
          <a:p>
            <a:pPr>
              <a:spcBef>
                <a:spcPts val="0"/>
              </a:spcBef>
            </a:pPr>
            <a:r>
              <a:rPr lang="en-US" altLang="en-US" sz="2200" b="1" i="1" dirty="0"/>
              <a:t>Unintended Destruction </a:t>
            </a:r>
            <a:r>
              <a:rPr lang="en-US" altLang="en-US" sz="2200" dirty="0"/>
              <a:t>– Only wanted a </a:t>
            </a:r>
            <a:r>
              <a:rPr lang="en-US" altLang="en-US" sz="2200" i="1" dirty="0">
                <a:solidFill>
                  <a:srgbClr val="C00000"/>
                </a:solidFill>
              </a:rPr>
              <a:t>“</a:t>
            </a:r>
            <a:r>
              <a:rPr lang="en-US" altLang="en-US" sz="2200" b="1" i="1" u="sng" dirty="0">
                <a:solidFill>
                  <a:srgbClr val="C00000"/>
                </a:solidFill>
              </a:rPr>
              <a:t>little</a:t>
            </a:r>
            <a:r>
              <a:rPr lang="en-US" altLang="en-US" sz="2200" i="1" dirty="0">
                <a:solidFill>
                  <a:srgbClr val="C00000"/>
                </a:solidFill>
              </a:rPr>
              <a:t> sleep”</a:t>
            </a:r>
            <a:r>
              <a:rPr lang="en-US" altLang="en-US" sz="2200" dirty="0"/>
              <a:t>, but a </a:t>
            </a:r>
            <a:r>
              <a:rPr lang="en-US" altLang="en-US" sz="2200" i="1" dirty="0">
                <a:solidFill>
                  <a:srgbClr val="C00000"/>
                </a:solidFill>
              </a:rPr>
              <a:t>“little”</a:t>
            </a:r>
            <a:r>
              <a:rPr lang="en-US" altLang="en-US" sz="2200" dirty="0">
                <a:solidFill>
                  <a:srgbClr val="C00000"/>
                </a:solidFill>
              </a:rPr>
              <a:t> </a:t>
            </a:r>
            <a:r>
              <a:rPr lang="en-US" altLang="en-US" sz="2200" b="1" i="1" dirty="0"/>
              <a:t>accumulates</a:t>
            </a:r>
            <a:r>
              <a:rPr lang="en-US" altLang="en-US" sz="2200" dirty="0"/>
              <a:t> and generally turns into a </a:t>
            </a:r>
            <a:r>
              <a:rPr lang="en-US" altLang="en-US" sz="2200" i="1" dirty="0">
                <a:solidFill>
                  <a:srgbClr val="C00000"/>
                </a:solidFill>
              </a:rPr>
              <a:t>“lot”</a:t>
            </a:r>
            <a:r>
              <a:rPr lang="en-US" altLang="en-US" sz="2200" dirty="0"/>
              <a:t>.</a:t>
            </a:r>
          </a:p>
          <a:p>
            <a:pPr>
              <a:spcBef>
                <a:spcPts val="0"/>
              </a:spcBef>
            </a:pPr>
            <a:r>
              <a:rPr lang="en-US" altLang="en-US" sz="2200" dirty="0"/>
              <a:t>Creates unnecessary emergencies, which turn into </a:t>
            </a:r>
            <a:r>
              <a:rPr lang="en-US" altLang="en-US" sz="2200" i="1" dirty="0">
                <a:solidFill>
                  <a:srgbClr val="C00000"/>
                </a:solidFill>
              </a:rPr>
              <a:t>“poverty”</a:t>
            </a:r>
            <a:r>
              <a:rPr lang="en-US" altLang="en-US" sz="2200" dirty="0"/>
              <a:t> and </a:t>
            </a:r>
            <a:r>
              <a:rPr lang="en-US" altLang="en-US" sz="2200" i="1" dirty="0">
                <a:solidFill>
                  <a:srgbClr val="C00000"/>
                </a:solidFill>
              </a:rPr>
              <a:t>“need”</a:t>
            </a:r>
            <a:r>
              <a:rPr lang="en-US" altLang="en-US" sz="2200" dirty="0"/>
              <a:t>.</a:t>
            </a:r>
          </a:p>
          <a:p>
            <a:pPr>
              <a:spcBef>
                <a:spcPts val="0"/>
              </a:spcBef>
            </a:pPr>
            <a:r>
              <a:rPr lang="en-US" altLang="en-US" sz="2200" dirty="0"/>
              <a:t>Laziness paves the way for unnecessary temptation &amp; eliminates generosity (</a:t>
            </a:r>
            <a:r>
              <a:rPr lang="en-US" altLang="en-US" sz="2200" i="1" dirty="0">
                <a:solidFill>
                  <a:srgbClr val="C00000"/>
                </a:solidFill>
              </a:rPr>
              <a:t>“money is a defense”</a:t>
            </a:r>
            <a:r>
              <a:rPr lang="en-US" altLang="en-US" sz="2200" dirty="0"/>
              <a:t>, </a:t>
            </a:r>
            <a:r>
              <a:rPr lang="en-US" altLang="en-US" sz="2200" b="1" dirty="0" err="1">
                <a:solidFill>
                  <a:srgbClr val="C00000"/>
                </a:solidFill>
              </a:rPr>
              <a:t>Ecc</a:t>
            </a:r>
            <a:r>
              <a:rPr lang="en-US" altLang="en-US" sz="2200" b="1" dirty="0">
                <a:solidFill>
                  <a:srgbClr val="C00000"/>
                </a:solidFill>
              </a:rPr>
              <a:t>. 7:12</a:t>
            </a:r>
            <a:r>
              <a:rPr lang="en-US" altLang="en-US" sz="2200" dirty="0"/>
              <a:t>; </a:t>
            </a:r>
            <a:r>
              <a:rPr lang="en-US" altLang="en-US" sz="2200" i="1" dirty="0">
                <a:solidFill>
                  <a:srgbClr val="C00000"/>
                </a:solidFill>
              </a:rPr>
              <a:t>“working…that he may give</a:t>
            </a:r>
            <a:r>
              <a:rPr lang="en-US" altLang="en-US" sz="2200" dirty="0">
                <a:solidFill>
                  <a:srgbClr val="C00000"/>
                </a:solidFill>
              </a:rPr>
              <a:t>”</a:t>
            </a:r>
            <a:r>
              <a:rPr lang="en-US" altLang="en-US" sz="2200" dirty="0"/>
              <a:t>, </a:t>
            </a:r>
            <a:r>
              <a:rPr lang="en-US" altLang="en-US" sz="2200" b="1" dirty="0">
                <a:solidFill>
                  <a:srgbClr val="C00000"/>
                </a:solidFill>
              </a:rPr>
              <a:t>Eph. 4:28</a:t>
            </a:r>
            <a:r>
              <a:rPr lang="en-US" altLang="en-US" sz="2200" dirty="0"/>
              <a:t>).</a:t>
            </a:r>
          </a:p>
        </p:txBody>
      </p:sp>
    </p:spTree>
    <p:extLst>
      <p:ext uri="{BB962C8B-B14F-4D97-AF65-F5344CB8AC3E}">
        <p14:creationId xmlns:p14="http://schemas.microsoft.com/office/powerpoint/2010/main" val="3350211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fade">
                                      <p:cBhvr>
                                        <p:cTn id="22" dur="500"/>
                                        <p:tgtEl>
                                          <p:spTgt spid="1024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500"/>
                                        <p:tgtEl>
                                          <p:spTgt spid="92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6:12-19</a:t>
            </a:r>
          </a:p>
        </p:txBody>
      </p:sp>
      <p:sp>
        <p:nvSpPr>
          <p:cNvPr id="5" name="Text Placeholder 4"/>
          <p:cNvSpPr>
            <a:spLocks noGrp="1"/>
          </p:cNvSpPr>
          <p:nvPr>
            <p:ph type="body" idx="1"/>
          </p:nvPr>
        </p:nvSpPr>
        <p:spPr/>
        <p:txBody>
          <a:bodyPr/>
          <a:lstStyle/>
          <a:p>
            <a:r>
              <a:rPr lang="en-US" b="1" i="1" dirty="0"/>
              <a:t>Abominable People</a:t>
            </a:r>
          </a:p>
        </p:txBody>
      </p:sp>
    </p:spTree>
    <p:extLst>
      <p:ext uri="{BB962C8B-B14F-4D97-AF65-F5344CB8AC3E}">
        <p14:creationId xmlns:p14="http://schemas.microsoft.com/office/powerpoint/2010/main" val="2612618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Beware the “Wicked Man”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4"/>
            </a:pPr>
            <a:r>
              <a:rPr lang="en-US" sz="2200" dirty="0"/>
              <a:t>What are the characteristics of the </a:t>
            </a:r>
            <a:r>
              <a:rPr lang="en-US" sz="2200" i="1" dirty="0">
                <a:solidFill>
                  <a:schemeClr val="accent1"/>
                </a:solidFill>
              </a:rPr>
              <a:t>“worthless person, a wicked man”</a:t>
            </a:r>
            <a:r>
              <a:rPr lang="en-US" sz="2200" dirty="0"/>
              <a:t>?</a:t>
            </a:r>
          </a:p>
          <a:p>
            <a:pPr marL="0" lvl="0" indent="0">
              <a:spcBef>
                <a:spcPts val="300"/>
              </a:spcBef>
              <a:buNone/>
            </a:pPr>
            <a:r>
              <a:rPr lang="en-US" sz="2200" b="1" i="1" dirty="0">
                <a:solidFill>
                  <a:schemeClr val="accent1"/>
                </a:solidFill>
              </a:rPr>
              <a:t>A worthless person, </a:t>
            </a:r>
            <a:r>
              <a:rPr lang="en-US" sz="2200" b="1" i="1" u="sng" dirty="0">
                <a:solidFill>
                  <a:schemeClr val="accent1"/>
                </a:solidFill>
              </a:rPr>
              <a:t>a wicked man</a:t>
            </a:r>
            <a:r>
              <a:rPr lang="en-US" sz="2200" i="1" dirty="0">
                <a:solidFill>
                  <a:schemeClr val="accent1"/>
                </a:solidFill>
              </a:rPr>
              <a:t>, Walks with a perverse mouth; He winks with his eyes, He shuffles his feet, He points with his fingers; </a:t>
            </a:r>
            <a:r>
              <a:rPr lang="en-US" sz="2200" b="1" i="1" u="sng" dirty="0">
                <a:solidFill>
                  <a:schemeClr val="accent1"/>
                </a:solidFill>
              </a:rPr>
              <a:t>Perversity</a:t>
            </a:r>
            <a:r>
              <a:rPr lang="en-US" sz="2200" b="1" i="1" dirty="0">
                <a:solidFill>
                  <a:schemeClr val="accent1"/>
                </a:solidFill>
              </a:rPr>
              <a:t> is in his heart</a:t>
            </a:r>
            <a:r>
              <a:rPr lang="en-US" sz="2200" i="1" dirty="0">
                <a:solidFill>
                  <a:schemeClr val="accent1"/>
                </a:solidFill>
              </a:rPr>
              <a:t>, He </a:t>
            </a:r>
            <a:r>
              <a:rPr lang="en-US" sz="2200" b="1" i="1" u="sng" dirty="0">
                <a:solidFill>
                  <a:schemeClr val="accent1"/>
                </a:solidFill>
              </a:rPr>
              <a:t>devises evil continually</a:t>
            </a:r>
            <a:r>
              <a:rPr lang="en-US" sz="2200" i="1" dirty="0">
                <a:solidFill>
                  <a:schemeClr val="accent1"/>
                </a:solidFill>
              </a:rPr>
              <a:t>, He </a:t>
            </a:r>
            <a:r>
              <a:rPr lang="en-US" sz="2200" b="1" i="1" dirty="0">
                <a:solidFill>
                  <a:schemeClr val="accent1"/>
                </a:solidFill>
              </a:rPr>
              <a:t>sows </a:t>
            </a:r>
            <a:r>
              <a:rPr lang="en-US" sz="2200" b="1" i="1" u="sng" dirty="0">
                <a:solidFill>
                  <a:schemeClr val="accent1"/>
                </a:solidFill>
              </a:rPr>
              <a:t>discord</a:t>
            </a:r>
            <a:r>
              <a:rPr lang="en-US" sz="2200" i="1" dirty="0">
                <a:solidFill>
                  <a:schemeClr val="accent1"/>
                </a:solidFill>
              </a:rPr>
              <a:t>. Therefore </a:t>
            </a:r>
            <a:r>
              <a:rPr lang="en-US" sz="2200" b="1" i="1" dirty="0">
                <a:solidFill>
                  <a:schemeClr val="accent1"/>
                </a:solidFill>
              </a:rPr>
              <a:t>his calamity shall come </a:t>
            </a:r>
            <a:r>
              <a:rPr lang="en-US" sz="2200" b="1" i="1" u="sng" dirty="0">
                <a:solidFill>
                  <a:schemeClr val="accent1"/>
                </a:solidFill>
              </a:rPr>
              <a:t>suddenly</a:t>
            </a:r>
            <a:r>
              <a:rPr lang="en-US" sz="2200" i="1" dirty="0">
                <a:solidFill>
                  <a:schemeClr val="accent1"/>
                </a:solidFill>
              </a:rPr>
              <a:t>; </a:t>
            </a:r>
            <a:r>
              <a:rPr lang="en-US" sz="2200" b="1" i="1" u="sng" dirty="0">
                <a:solidFill>
                  <a:schemeClr val="accent1"/>
                </a:solidFill>
              </a:rPr>
              <a:t>Suddenly</a:t>
            </a:r>
            <a:r>
              <a:rPr lang="en-US" sz="2200" b="1" i="1" dirty="0">
                <a:solidFill>
                  <a:schemeClr val="accent1"/>
                </a:solidFill>
              </a:rPr>
              <a:t> he shall be broken </a:t>
            </a:r>
            <a:r>
              <a:rPr lang="en-US" sz="2200" b="1" i="1" u="sng" dirty="0">
                <a:solidFill>
                  <a:schemeClr val="accent1"/>
                </a:solidFill>
              </a:rPr>
              <a:t>without remedy</a:t>
            </a:r>
            <a:r>
              <a:rPr lang="en-US" sz="2200" i="1" dirty="0">
                <a:solidFill>
                  <a:schemeClr val="accent1"/>
                </a:solidFill>
              </a:rPr>
              <a:t>.  </a:t>
            </a:r>
            <a:r>
              <a:rPr lang="en-US" sz="2200" dirty="0"/>
              <a:t>(</a:t>
            </a:r>
            <a:r>
              <a:rPr lang="en-US" sz="2200" b="1" dirty="0">
                <a:solidFill>
                  <a:schemeClr val="accent1"/>
                </a:solidFill>
              </a:rPr>
              <a:t>6:12-15</a:t>
            </a:r>
            <a:r>
              <a:rPr lang="en-US" sz="2200" dirty="0"/>
              <a:t>)</a:t>
            </a:r>
          </a:p>
          <a:p>
            <a:pPr>
              <a:spcBef>
                <a:spcPts val="300"/>
              </a:spcBef>
            </a:pPr>
            <a:r>
              <a:rPr lang="en-US" altLang="en-US" sz="2200" b="1" dirty="0"/>
              <a:t>Worthless</a:t>
            </a:r>
            <a:r>
              <a:rPr lang="en-US" altLang="en-US" sz="2200" dirty="0"/>
              <a:t> – Without any value, has no good purpose or accomplishment.</a:t>
            </a:r>
          </a:p>
          <a:p>
            <a:pPr>
              <a:spcBef>
                <a:spcPts val="300"/>
              </a:spcBef>
            </a:pPr>
            <a:r>
              <a:rPr lang="en-US" altLang="en-US" sz="2200" b="1" dirty="0"/>
              <a:t>Dishonest</a:t>
            </a:r>
            <a:r>
              <a:rPr lang="en-US" altLang="en-US" sz="2200" dirty="0"/>
              <a:t> – Despite appearances, he is entirely dishonest, without integrity.</a:t>
            </a:r>
          </a:p>
          <a:p>
            <a:pPr>
              <a:spcBef>
                <a:spcPts val="300"/>
              </a:spcBef>
            </a:pPr>
            <a:r>
              <a:rPr lang="en-US" altLang="en-US" sz="2200" b="1" dirty="0"/>
              <a:t>Determined</a:t>
            </a:r>
            <a:r>
              <a:rPr lang="en-US" altLang="en-US" sz="2200" dirty="0"/>
              <a:t> – Always planning evil, no remorse, no let up, no quarter</a:t>
            </a:r>
          </a:p>
          <a:p>
            <a:pPr>
              <a:spcBef>
                <a:spcPts val="300"/>
              </a:spcBef>
            </a:pPr>
            <a:r>
              <a:rPr lang="en-US" altLang="en-US" sz="2200" b="1" dirty="0"/>
              <a:t>Divisive</a:t>
            </a:r>
            <a:r>
              <a:rPr lang="en-US" altLang="en-US" sz="2200" dirty="0"/>
              <a:t> – Looks for ways to actively destroy friendships, unity.</a:t>
            </a:r>
          </a:p>
          <a:p>
            <a:pPr>
              <a:spcBef>
                <a:spcPts val="300"/>
              </a:spcBef>
            </a:pPr>
            <a:r>
              <a:rPr lang="en-US" altLang="en-US" sz="2200" b="1" dirty="0"/>
              <a:t>Doomed</a:t>
            </a:r>
            <a:r>
              <a:rPr lang="en-US" altLang="en-US" sz="2200" dirty="0"/>
              <a:t> – His destruction comes without warning and completely</a:t>
            </a:r>
          </a:p>
        </p:txBody>
      </p:sp>
    </p:spTree>
    <p:extLst>
      <p:ext uri="{BB962C8B-B14F-4D97-AF65-F5344CB8AC3E}">
        <p14:creationId xmlns:p14="http://schemas.microsoft.com/office/powerpoint/2010/main" val="886547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Subtle Wickedness</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5"/>
            </a:pPr>
            <a:r>
              <a:rPr lang="en-US" sz="2200" dirty="0"/>
              <a:t>Why does Solomon note that </a:t>
            </a:r>
            <a:r>
              <a:rPr lang="en-US" sz="2200" i="1" dirty="0">
                <a:solidFill>
                  <a:schemeClr val="accent1"/>
                </a:solidFill>
              </a:rPr>
              <a:t>“he winks with his eyes, he shuffles his feet, he points with his fingers”</a:t>
            </a:r>
            <a:r>
              <a:rPr lang="en-US" sz="2200" dirty="0"/>
              <a:t>?  If you wink, shuffle your feet, or point, are you therefore a </a:t>
            </a:r>
            <a:r>
              <a:rPr lang="en-US" sz="2200" i="1" dirty="0">
                <a:solidFill>
                  <a:schemeClr val="accent1"/>
                </a:solidFill>
              </a:rPr>
              <a:t>“worthless, wicked”</a:t>
            </a:r>
            <a:r>
              <a:rPr lang="en-US" sz="2200" dirty="0"/>
              <a:t> person?</a:t>
            </a:r>
          </a:p>
          <a:p>
            <a:pPr>
              <a:spcBef>
                <a:spcPts val="300"/>
              </a:spcBef>
            </a:pPr>
            <a:r>
              <a:rPr lang="en-US" altLang="en-US" sz="2200" dirty="0"/>
              <a:t>No, this observation implies that he communicates and works evil </a:t>
            </a:r>
            <a:r>
              <a:rPr lang="en-US" altLang="en-US" sz="2200" b="1" i="1" dirty="0"/>
              <a:t>subtly</a:t>
            </a:r>
            <a:r>
              <a:rPr lang="en-US" altLang="en-US" sz="2200" dirty="0"/>
              <a:t>, even with the smallest gestures.</a:t>
            </a:r>
          </a:p>
          <a:p>
            <a:pPr>
              <a:spcBef>
                <a:spcPts val="300"/>
              </a:spcBef>
            </a:pPr>
            <a:r>
              <a:rPr lang="en-US" altLang="en-US" sz="2200" dirty="0"/>
              <a:t>Attests to </a:t>
            </a:r>
            <a:r>
              <a:rPr lang="en-US" altLang="en-US" sz="2200" b="1" i="1" dirty="0"/>
              <a:t>little things </a:t>
            </a:r>
            <a:r>
              <a:rPr lang="en-US" altLang="en-US" sz="2200" dirty="0"/>
              <a:t>that people may do that the young do not appreciate, but </a:t>
            </a:r>
            <a:r>
              <a:rPr lang="en-US" altLang="en-US" sz="2200" b="1" i="1" dirty="0"/>
              <a:t>experienced</a:t>
            </a:r>
            <a:r>
              <a:rPr lang="en-US" altLang="en-US" sz="2200" dirty="0"/>
              <a:t> people recognizes as indicative of wicked intent.</a:t>
            </a:r>
          </a:p>
          <a:p>
            <a:pPr>
              <a:spcBef>
                <a:spcPts val="300"/>
              </a:spcBef>
            </a:pPr>
            <a:r>
              <a:rPr lang="en-US" altLang="en-US" sz="2200" b="1" i="1" dirty="0"/>
              <a:t>Trust</a:t>
            </a:r>
            <a:r>
              <a:rPr lang="en-US" altLang="en-US" sz="2200" dirty="0"/>
              <a:t> and learn to </a:t>
            </a:r>
            <a:r>
              <a:rPr lang="en-US" altLang="en-US" sz="2200" b="1" i="1" dirty="0"/>
              <a:t>listen</a:t>
            </a:r>
            <a:r>
              <a:rPr lang="en-US" altLang="en-US" sz="2200" dirty="0"/>
              <a:t> to those older about avoiding certain people that you may think are harmless.  Perceived overreactions can be voice of experience.</a:t>
            </a:r>
          </a:p>
        </p:txBody>
      </p:sp>
    </p:spTree>
    <p:extLst>
      <p:ext uri="{BB962C8B-B14F-4D97-AF65-F5344CB8AC3E}">
        <p14:creationId xmlns:p14="http://schemas.microsoft.com/office/powerpoint/2010/main" val="3906111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Effect transition="in" filter="fade">
                                      <p:cBhvr>
                                        <p:cTn id="16" dur="500"/>
                                        <p:tgtEl>
                                          <p:spTgt spid="9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i="1" dirty="0"/>
              <a:t>“Six Things the Lord Hates”</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6"/>
            </a:pPr>
            <a:r>
              <a:rPr lang="en-US" sz="2200" dirty="0"/>
              <a:t>What are the 7 things or 7 kinds of people that </a:t>
            </a:r>
            <a:r>
              <a:rPr lang="en-US" sz="2200" i="1" dirty="0">
                <a:solidFill>
                  <a:schemeClr val="accent1"/>
                </a:solidFill>
              </a:rPr>
              <a:t>“the Lord hates”</a:t>
            </a:r>
            <a:r>
              <a:rPr lang="en-US" sz="2200" dirty="0"/>
              <a:t>?  Why might He hate these over other sins?  What do they have in common?</a:t>
            </a:r>
          </a:p>
          <a:p>
            <a:pPr marL="0" lvl="0" indent="0">
              <a:spcBef>
                <a:spcPts val="0"/>
              </a:spcBef>
              <a:buNone/>
            </a:pPr>
            <a:r>
              <a:rPr lang="en-US" sz="2200" i="1" dirty="0">
                <a:solidFill>
                  <a:schemeClr val="accent1"/>
                </a:solidFill>
              </a:rPr>
              <a:t>These six things </a:t>
            </a:r>
            <a:r>
              <a:rPr lang="en-US" sz="2200" b="1" i="1" dirty="0">
                <a:solidFill>
                  <a:schemeClr val="accent1"/>
                </a:solidFill>
              </a:rPr>
              <a:t>the LORD </a:t>
            </a:r>
            <a:r>
              <a:rPr lang="en-US" sz="2200" b="1" i="1" u="sng" dirty="0">
                <a:solidFill>
                  <a:schemeClr val="accent1"/>
                </a:solidFill>
              </a:rPr>
              <a:t>hates</a:t>
            </a:r>
            <a:r>
              <a:rPr lang="en-US" sz="2200" i="1" dirty="0">
                <a:solidFill>
                  <a:schemeClr val="accent1"/>
                </a:solidFill>
              </a:rPr>
              <a:t>, Yes, </a:t>
            </a:r>
            <a:r>
              <a:rPr lang="en-US" sz="2200" b="1" i="1" dirty="0">
                <a:solidFill>
                  <a:schemeClr val="accent1"/>
                </a:solidFill>
              </a:rPr>
              <a:t>seven are an </a:t>
            </a:r>
            <a:r>
              <a:rPr lang="en-US" sz="2200" b="1" i="1" u="sng" dirty="0">
                <a:solidFill>
                  <a:schemeClr val="accent1"/>
                </a:solidFill>
              </a:rPr>
              <a:t>abomination</a:t>
            </a:r>
            <a:r>
              <a:rPr lang="en-US" sz="2200" b="1" i="1" dirty="0">
                <a:solidFill>
                  <a:schemeClr val="accent1"/>
                </a:solidFill>
              </a:rPr>
              <a:t> to Him</a:t>
            </a:r>
            <a:r>
              <a:rPr lang="en-US" sz="2200" i="1" dirty="0">
                <a:solidFill>
                  <a:schemeClr val="accent1"/>
                </a:solidFill>
              </a:rPr>
              <a:t>:  </a:t>
            </a:r>
            <a:r>
              <a:rPr lang="en-US" sz="2200" b="1" i="1" baseline="30000" dirty="0">
                <a:solidFill>
                  <a:schemeClr val="accent1"/>
                </a:solidFill>
              </a:rPr>
              <a:t>1</a:t>
            </a:r>
            <a:r>
              <a:rPr lang="en-US" sz="2200" i="1" dirty="0">
                <a:solidFill>
                  <a:schemeClr val="accent1"/>
                </a:solidFill>
              </a:rPr>
              <a:t>A </a:t>
            </a:r>
            <a:r>
              <a:rPr lang="en-US" sz="2200" b="1" i="1" dirty="0">
                <a:solidFill>
                  <a:schemeClr val="accent1"/>
                </a:solidFill>
              </a:rPr>
              <a:t>proud look</a:t>
            </a:r>
            <a:r>
              <a:rPr lang="en-US" sz="2200" i="1" dirty="0">
                <a:solidFill>
                  <a:schemeClr val="accent1"/>
                </a:solidFill>
              </a:rPr>
              <a:t>, </a:t>
            </a:r>
            <a:r>
              <a:rPr lang="en-US" sz="2200" b="1" i="1" baseline="30000" dirty="0">
                <a:solidFill>
                  <a:schemeClr val="accent1"/>
                </a:solidFill>
              </a:rPr>
              <a:t>2</a:t>
            </a:r>
            <a:r>
              <a:rPr lang="en-US" sz="2200" i="1" dirty="0">
                <a:solidFill>
                  <a:schemeClr val="accent1"/>
                </a:solidFill>
              </a:rPr>
              <a:t>A </a:t>
            </a:r>
            <a:r>
              <a:rPr lang="en-US" sz="2200" b="1" i="1" dirty="0">
                <a:solidFill>
                  <a:schemeClr val="accent1"/>
                </a:solidFill>
              </a:rPr>
              <a:t>lying tongue</a:t>
            </a:r>
            <a:r>
              <a:rPr lang="en-US" sz="2200" i="1" dirty="0">
                <a:solidFill>
                  <a:schemeClr val="accent1"/>
                </a:solidFill>
              </a:rPr>
              <a:t>, </a:t>
            </a:r>
            <a:r>
              <a:rPr lang="en-US" sz="2200" b="1" i="1" baseline="30000" dirty="0">
                <a:solidFill>
                  <a:schemeClr val="accent1"/>
                </a:solidFill>
              </a:rPr>
              <a:t>3</a:t>
            </a:r>
            <a:r>
              <a:rPr lang="en-US" sz="2200" i="1" dirty="0">
                <a:solidFill>
                  <a:schemeClr val="accent1"/>
                </a:solidFill>
              </a:rPr>
              <a:t>Hands that </a:t>
            </a:r>
            <a:r>
              <a:rPr lang="en-US" sz="2200" b="1" i="1" dirty="0">
                <a:solidFill>
                  <a:schemeClr val="accent1"/>
                </a:solidFill>
              </a:rPr>
              <a:t>shed innocent blood</a:t>
            </a:r>
            <a:r>
              <a:rPr lang="en-US" sz="2200" i="1" dirty="0">
                <a:solidFill>
                  <a:schemeClr val="accent1"/>
                </a:solidFill>
              </a:rPr>
              <a:t>, </a:t>
            </a:r>
            <a:r>
              <a:rPr lang="en-US" sz="2200" b="1" i="1" baseline="30000" dirty="0">
                <a:solidFill>
                  <a:schemeClr val="accent1"/>
                </a:solidFill>
              </a:rPr>
              <a:t>4</a:t>
            </a:r>
            <a:r>
              <a:rPr lang="en-US" sz="2200" i="1" dirty="0">
                <a:solidFill>
                  <a:schemeClr val="accent1"/>
                </a:solidFill>
              </a:rPr>
              <a:t>A </a:t>
            </a:r>
            <a:r>
              <a:rPr lang="en-US" sz="2200" b="1" i="1" dirty="0">
                <a:solidFill>
                  <a:schemeClr val="accent1"/>
                </a:solidFill>
              </a:rPr>
              <a:t>heart that devises wicked plans</a:t>
            </a:r>
            <a:r>
              <a:rPr lang="en-US" sz="2200" i="1" dirty="0">
                <a:solidFill>
                  <a:schemeClr val="accent1"/>
                </a:solidFill>
              </a:rPr>
              <a:t>, </a:t>
            </a:r>
            <a:r>
              <a:rPr lang="en-US" sz="2200" b="1" i="1" baseline="30000" dirty="0">
                <a:solidFill>
                  <a:schemeClr val="accent1"/>
                </a:solidFill>
              </a:rPr>
              <a:t>5</a:t>
            </a:r>
            <a:r>
              <a:rPr lang="en-US" sz="2200" i="1" dirty="0">
                <a:solidFill>
                  <a:schemeClr val="accent1"/>
                </a:solidFill>
              </a:rPr>
              <a:t>Feet that are </a:t>
            </a:r>
            <a:r>
              <a:rPr lang="en-US" sz="2200" b="1" i="1" dirty="0">
                <a:solidFill>
                  <a:schemeClr val="accent1"/>
                </a:solidFill>
              </a:rPr>
              <a:t>swift in running to evil</a:t>
            </a:r>
            <a:r>
              <a:rPr lang="en-US" sz="2200" i="1" dirty="0">
                <a:solidFill>
                  <a:schemeClr val="accent1"/>
                </a:solidFill>
              </a:rPr>
              <a:t>, </a:t>
            </a:r>
            <a:r>
              <a:rPr lang="en-US" sz="2200" b="1" i="1" baseline="30000" dirty="0">
                <a:solidFill>
                  <a:schemeClr val="accent1"/>
                </a:solidFill>
              </a:rPr>
              <a:t>6</a:t>
            </a:r>
            <a:r>
              <a:rPr lang="en-US" sz="2200" i="1" dirty="0">
                <a:solidFill>
                  <a:schemeClr val="accent1"/>
                </a:solidFill>
              </a:rPr>
              <a:t>A </a:t>
            </a:r>
            <a:r>
              <a:rPr lang="en-US" sz="2200" b="1" i="1" dirty="0">
                <a:solidFill>
                  <a:schemeClr val="accent1"/>
                </a:solidFill>
              </a:rPr>
              <a:t>false witness who speaks lies</a:t>
            </a:r>
            <a:r>
              <a:rPr lang="en-US" sz="2200" i="1" dirty="0">
                <a:solidFill>
                  <a:schemeClr val="accent1"/>
                </a:solidFill>
              </a:rPr>
              <a:t>, And </a:t>
            </a:r>
            <a:r>
              <a:rPr lang="en-US" sz="2200" b="1" i="1" baseline="30000" dirty="0">
                <a:solidFill>
                  <a:schemeClr val="accent1"/>
                </a:solidFill>
              </a:rPr>
              <a:t>7</a:t>
            </a:r>
            <a:r>
              <a:rPr lang="en-US" sz="2200" i="1" dirty="0">
                <a:solidFill>
                  <a:schemeClr val="accent1"/>
                </a:solidFill>
              </a:rPr>
              <a:t>one who </a:t>
            </a:r>
            <a:r>
              <a:rPr lang="en-US" sz="2200" b="1" i="1" dirty="0">
                <a:solidFill>
                  <a:schemeClr val="accent1"/>
                </a:solidFill>
              </a:rPr>
              <a:t>sows discord among brethren</a:t>
            </a:r>
            <a:r>
              <a:rPr lang="en-US" sz="2200" i="1" dirty="0">
                <a:solidFill>
                  <a:schemeClr val="accent1"/>
                </a:solidFill>
              </a:rPr>
              <a:t>. </a:t>
            </a:r>
            <a:r>
              <a:rPr lang="en-US" sz="2200" dirty="0"/>
              <a:t>(</a:t>
            </a:r>
            <a:r>
              <a:rPr lang="en-US" sz="2200" b="1" dirty="0">
                <a:solidFill>
                  <a:schemeClr val="accent1"/>
                </a:solidFill>
              </a:rPr>
              <a:t>6:16-19</a:t>
            </a:r>
            <a:r>
              <a:rPr lang="en-US" sz="2200" dirty="0"/>
              <a:t>)</a:t>
            </a:r>
          </a:p>
          <a:p>
            <a:pPr>
              <a:spcBef>
                <a:spcPts val="0"/>
              </a:spcBef>
            </a:pPr>
            <a:r>
              <a:rPr lang="en-US" sz="2200" dirty="0"/>
              <a:t>Poetic figure of the </a:t>
            </a:r>
            <a:r>
              <a:rPr lang="en-US" sz="2200" b="1" i="1" dirty="0"/>
              <a:t>whole</a:t>
            </a:r>
            <a:r>
              <a:rPr lang="en-US" sz="2200" dirty="0"/>
              <a:t> body:  </a:t>
            </a:r>
            <a:r>
              <a:rPr lang="en-US" sz="2200" i="1" dirty="0">
                <a:solidFill>
                  <a:schemeClr val="accent1"/>
                </a:solidFill>
              </a:rPr>
              <a:t>“look … tongue … hands … heart … feet”</a:t>
            </a:r>
          </a:p>
          <a:p>
            <a:pPr>
              <a:spcBef>
                <a:spcPts val="0"/>
              </a:spcBef>
            </a:pPr>
            <a:r>
              <a:rPr lang="en-US" sz="2200" dirty="0"/>
              <a:t>Pride cuts a person off from correction, wisdom, and salvation – very destructive to self and others.  Do we recognize danger of pride?</a:t>
            </a:r>
          </a:p>
          <a:p>
            <a:pPr>
              <a:spcBef>
                <a:spcPts val="0"/>
              </a:spcBef>
            </a:pPr>
            <a:r>
              <a:rPr lang="en-US" sz="2200" dirty="0"/>
              <a:t>Many of them represent a hardened sinner, a terminal condition.</a:t>
            </a:r>
          </a:p>
          <a:p>
            <a:pPr>
              <a:spcBef>
                <a:spcPts val="0"/>
              </a:spcBef>
            </a:pPr>
            <a:r>
              <a:rPr lang="en-US" sz="2200" dirty="0"/>
              <a:t>The other sins are very destructive toward others.</a:t>
            </a:r>
          </a:p>
          <a:p>
            <a:pPr>
              <a:spcBef>
                <a:spcPts val="0"/>
              </a:spcBef>
            </a:pPr>
            <a:r>
              <a:rPr lang="en-US" sz="2200" dirty="0"/>
              <a:t>Do we feel the same way toward lying and pride that God feels?</a:t>
            </a:r>
            <a:endParaRPr lang="en-US" altLang="en-US" sz="2200" dirty="0"/>
          </a:p>
        </p:txBody>
      </p:sp>
    </p:spTree>
    <p:extLst>
      <p:ext uri="{BB962C8B-B14F-4D97-AF65-F5344CB8AC3E}">
        <p14:creationId xmlns:p14="http://schemas.microsoft.com/office/powerpoint/2010/main" val="4081087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fade">
                                      <p:cBhvr>
                                        <p:cTn id="36"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6:20-35</a:t>
            </a:r>
          </a:p>
        </p:txBody>
      </p:sp>
      <p:sp>
        <p:nvSpPr>
          <p:cNvPr id="5" name="Text Placeholder 4"/>
          <p:cNvSpPr>
            <a:spLocks noGrp="1"/>
          </p:cNvSpPr>
          <p:nvPr>
            <p:ph type="body" idx="1"/>
          </p:nvPr>
        </p:nvSpPr>
        <p:spPr/>
        <p:txBody>
          <a:bodyPr/>
          <a:lstStyle/>
          <a:p>
            <a:r>
              <a:rPr lang="en-US" b="1" i="1" dirty="0"/>
              <a:t>To Avoid the Immoral Woman</a:t>
            </a:r>
          </a:p>
        </p:txBody>
      </p:sp>
    </p:spTree>
    <p:extLst>
      <p:ext uri="{BB962C8B-B14F-4D97-AF65-F5344CB8AC3E}">
        <p14:creationId xmlns:p14="http://schemas.microsoft.com/office/powerpoint/2010/main" val="2229088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Law that Speaks</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i="1" dirty="0">
                <a:solidFill>
                  <a:schemeClr val="accent1"/>
                </a:solidFill>
              </a:rPr>
              <a:t>My son, </a:t>
            </a:r>
            <a:r>
              <a:rPr lang="en-US" sz="2200" b="1" i="1" dirty="0">
                <a:solidFill>
                  <a:schemeClr val="accent1"/>
                </a:solidFill>
              </a:rPr>
              <a:t>keep</a:t>
            </a:r>
            <a:r>
              <a:rPr lang="en-US" sz="2200" i="1" dirty="0">
                <a:solidFill>
                  <a:schemeClr val="accent1"/>
                </a:solidFill>
              </a:rPr>
              <a:t> your father’s command, And </a:t>
            </a:r>
            <a:r>
              <a:rPr lang="en-US" sz="2200" b="1" i="1" dirty="0">
                <a:solidFill>
                  <a:schemeClr val="accent1"/>
                </a:solidFill>
              </a:rPr>
              <a:t>do not forsake </a:t>
            </a:r>
            <a:r>
              <a:rPr lang="en-US" sz="2200" i="1" dirty="0">
                <a:solidFill>
                  <a:schemeClr val="accent1"/>
                </a:solidFill>
              </a:rPr>
              <a:t>the law of your mother.  </a:t>
            </a:r>
            <a:r>
              <a:rPr lang="en-US" sz="2200" b="1" i="1" dirty="0">
                <a:solidFill>
                  <a:schemeClr val="accent1"/>
                </a:solidFill>
              </a:rPr>
              <a:t>Bind them continually </a:t>
            </a:r>
            <a:r>
              <a:rPr lang="en-US" sz="2200" i="1" dirty="0">
                <a:solidFill>
                  <a:schemeClr val="accent1"/>
                </a:solidFill>
              </a:rPr>
              <a:t>upon your heart; </a:t>
            </a:r>
            <a:r>
              <a:rPr lang="en-US" sz="2200" b="1" i="1" dirty="0">
                <a:solidFill>
                  <a:schemeClr val="accent1"/>
                </a:solidFill>
              </a:rPr>
              <a:t>Tie them </a:t>
            </a:r>
            <a:r>
              <a:rPr lang="en-US" sz="2200" i="1" dirty="0">
                <a:solidFill>
                  <a:schemeClr val="accent1"/>
                </a:solidFill>
              </a:rPr>
              <a:t>around your neck.  When you roam, </a:t>
            </a:r>
            <a:r>
              <a:rPr lang="en-US" sz="2200" b="1" i="1" dirty="0">
                <a:solidFill>
                  <a:schemeClr val="accent1"/>
                </a:solidFill>
              </a:rPr>
              <a:t>they will </a:t>
            </a:r>
            <a:r>
              <a:rPr lang="en-US" sz="2200" b="1" i="1" u="sng" dirty="0">
                <a:solidFill>
                  <a:schemeClr val="accent1"/>
                </a:solidFill>
              </a:rPr>
              <a:t>lead</a:t>
            </a:r>
            <a:r>
              <a:rPr lang="en-US" sz="2200" b="1" i="1" dirty="0">
                <a:solidFill>
                  <a:schemeClr val="accent1"/>
                </a:solidFill>
              </a:rPr>
              <a:t> you</a:t>
            </a:r>
            <a:r>
              <a:rPr lang="en-US" sz="2200" i="1" dirty="0">
                <a:solidFill>
                  <a:schemeClr val="accent1"/>
                </a:solidFill>
              </a:rPr>
              <a:t>; When you sleep, </a:t>
            </a:r>
            <a:r>
              <a:rPr lang="en-US" sz="2200" b="1" i="1" dirty="0">
                <a:solidFill>
                  <a:schemeClr val="accent1"/>
                </a:solidFill>
              </a:rPr>
              <a:t>they will </a:t>
            </a:r>
            <a:r>
              <a:rPr lang="en-US" sz="2200" b="1" i="1" u="sng" dirty="0">
                <a:solidFill>
                  <a:schemeClr val="accent1"/>
                </a:solidFill>
              </a:rPr>
              <a:t>keep</a:t>
            </a:r>
            <a:r>
              <a:rPr lang="en-US" sz="2200" b="1" i="1" dirty="0">
                <a:solidFill>
                  <a:schemeClr val="accent1"/>
                </a:solidFill>
              </a:rPr>
              <a:t> you</a:t>
            </a:r>
            <a:r>
              <a:rPr lang="en-US" sz="2200" i="1" dirty="0">
                <a:solidFill>
                  <a:schemeClr val="accent1"/>
                </a:solidFill>
              </a:rPr>
              <a:t>; And when you awake</a:t>
            </a:r>
            <a:r>
              <a:rPr lang="en-US" sz="2200" b="1" i="1" dirty="0">
                <a:solidFill>
                  <a:schemeClr val="accent1"/>
                </a:solidFill>
              </a:rPr>
              <a:t>, they will </a:t>
            </a:r>
            <a:r>
              <a:rPr lang="en-US" sz="2200" b="1" i="1" u="sng" dirty="0">
                <a:solidFill>
                  <a:schemeClr val="accent1"/>
                </a:solidFill>
              </a:rPr>
              <a:t>speak</a:t>
            </a:r>
            <a:r>
              <a:rPr lang="en-US" sz="2200" b="1" i="1" dirty="0">
                <a:solidFill>
                  <a:schemeClr val="accent1"/>
                </a:solidFill>
              </a:rPr>
              <a:t> with you</a:t>
            </a:r>
            <a:r>
              <a:rPr lang="en-US" sz="2200" i="1" dirty="0">
                <a:solidFill>
                  <a:schemeClr val="accent1"/>
                </a:solidFill>
              </a:rPr>
              <a:t>. </a:t>
            </a:r>
            <a:r>
              <a:rPr lang="en-US" sz="2200" dirty="0"/>
              <a:t>(</a:t>
            </a:r>
            <a:r>
              <a:rPr lang="en-US" sz="2200" b="1" dirty="0">
                <a:solidFill>
                  <a:schemeClr val="accent1"/>
                </a:solidFill>
              </a:rPr>
              <a:t>6:20-22</a:t>
            </a:r>
            <a:r>
              <a:rPr lang="en-US" sz="2200" dirty="0"/>
              <a:t>)</a:t>
            </a:r>
          </a:p>
          <a:p>
            <a:pPr marL="344488" lvl="0" indent="-344488">
              <a:spcBef>
                <a:spcPts val="0"/>
              </a:spcBef>
              <a:buFont typeface="+mj-lt"/>
              <a:buAutoNum type="arabicPeriod" startAt="7"/>
            </a:pPr>
            <a:r>
              <a:rPr lang="en-US" sz="2200" dirty="0"/>
              <a:t>How does </a:t>
            </a:r>
            <a:r>
              <a:rPr lang="en-US" sz="2200" i="1" dirty="0">
                <a:solidFill>
                  <a:schemeClr val="accent1"/>
                </a:solidFill>
              </a:rPr>
              <a:t>“your father’s command”</a:t>
            </a:r>
            <a:r>
              <a:rPr lang="en-US" sz="2200" dirty="0"/>
              <a:t> and </a:t>
            </a:r>
            <a:r>
              <a:rPr lang="en-US" sz="2200" i="1" dirty="0">
                <a:solidFill>
                  <a:schemeClr val="accent1"/>
                </a:solidFill>
              </a:rPr>
              <a:t>“the law of your mother”</a:t>
            </a:r>
            <a:r>
              <a:rPr lang="en-US" sz="2200" dirty="0"/>
              <a:t> </a:t>
            </a:r>
            <a:r>
              <a:rPr lang="en-US" sz="2200" i="1" dirty="0">
                <a:solidFill>
                  <a:schemeClr val="accent1"/>
                </a:solidFill>
              </a:rPr>
              <a:t>“lead you”</a:t>
            </a:r>
            <a:r>
              <a:rPr lang="en-US" sz="2200" dirty="0"/>
              <a:t>, </a:t>
            </a:r>
            <a:r>
              <a:rPr lang="en-US" sz="2200" i="1" dirty="0">
                <a:solidFill>
                  <a:schemeClr val="accent1"/>
                </a:solidFill>
              </a:rPr>
              <a:t>“keep you”</a:t>
            </a:r>
            <a:r>
              <a:rPr lang="en-US" sz="2200" dirty="0"/>
              <a:t>, and </a:t>
            </a:r>
            <a:r>
              <a:rPr lang="en-US" sz="2200" i="1" dirty="0">
                <a:solidFill>
                  <a:schemeClr val="accent1"/>
                </a:solidFill>
              </a:rPr>
              <a:t>“speak with you”</a:t>
            </a:r>
            <a:r>
              <a:rPr lang="en-US" sz="2200" dirty="0"/>
              <a:t>?</a:t>
            </a:r>
          </a:p>
          <a:p>
            <a:pPr>
              <a:spcBef>
                <a:spcPts val="0"/>
              </a:spcBef>
            </a:pPr>
            <a:r>
              <a:rPr lang="en-US" altLang="en-US" sz="2200" i="1" dirty="0">
                <a:solidFill>
                  <a:schemeClr val="accent1"/>
                </a:solidFill>
              </a:rPr>
              <a:t>“lead”</a:t>
            </a:r>
            <a:r>
              <a:rPr lang="en-US" altLang="en-US" sz="2200" dirty="0"/>
              <a:t> – Provides direction, instruction, knowledge, wisdom.</a:t>
            </a:r>
          </a:p>
          <a:p>
            <a:pPr>
              <a:spcBef>
                <a:spcPts val="0"/>
              </a:spcBef>
            </a:pPr>
            <a:r>
              <a:rPr lang="en-US" altLang="en-US" sz="2200" i="1" dirty="0">
                <a:solidFill>
                  <a:schemeClr val="accent1"/>
                </a:solidFill>
              </a:rPr>
              <a:t>“keep”</a:t>
            </a:r>
            <a:r>
              <a:rPr lang="en-US" altLang="en-US" sz="2200" dirty="0"/>
              <a:t> – Protects, saving your from harm – even when you are asleep.  (Many dangerous things could build against you while sleeping, </a:t>
            </a:r>
            <a:r>
              <a:rPr lang="en-US" altLang="en-US" sz="2200" b="1" dirty="0">
                <a:solidFill>
                  <a:schemeClr val="accent1"/>
                </a:solidFill>
              </a:rPr>
              <a:t>4:16</a:t>
            </a:r>
            <a:r>
              <a:rPr lang="en-US" altLang="en-US" sz="2200" dirty="0"/>
              <a:t>.)</a:t>
            </a:r>
          </a:p>
          <a:p>
            <a:pPr>
              <a:spcBef>
                <a:spcPts val="0"/>
              </a:spcBef>
            </a:pPr>
            <a:r>
              <a:rPr lang="en-US" altLang="en-US" sz="2200" i="1" dirty="0">
                <a:solidFill>
                  <a:schemeClr val="accent1"/>
                </a:solidFill>
              </a:rPr>
              <a:t>“speak”</a:t>
            </a:r>
            <a:r>
              <a:rPr lang="en-US" altLang="en-US" sz="2200" dirty="0"/>
              <a:t> – Through your </a:t>
            </a:r>
            <a:r>
              <a:rPr lang="en-US" altLang="en-US" sz="2200" b="1" i="1" dirty="0"/>
              <a:t>conscience</a:t>
            </a:r>
            <a:r>
              <a:rPr lang="en-US" altLang="en-US" sz="2200" dirty="0"/>
              <a:t> and </a:t>
            </a:r>
            <a:r>
              <a:rPr lang="en-US" altLang="en-US" sz="2200" b="1" i="1" dirty="0"/>
              <a:t>memory</a:t>
            </a:r>
            <a:r>
              <a:rPr lang="en-US" altLang="en-US" sz="2200" dirty="0"/>
              <a:t>, enables you to asks questions and remember answers as if they were physically present (</a:t>
            </a:r>
            <a:r>
              <a:rPr lang="en-US" altLang="en-US" sz="2200" b="1" dirty="0">
                <a:solidFill>
                  <a:schemeClr val="accent1"/>
                </a:solidFill>
              </a:rPr>
              <a:t>John 8:9; Rom. 2:15</a:t>
            </a:r>
            <a:r>
              <a:rPr lang="en-US" altLang="en-US" sz="2200" dirty="0"/>
              <a:t>).</a:t>
            </a:r>
          </a:p>
        </p:txBody>
      </p:sp>
    </p:spTree>
    <p:extLst>
      <p:ext uri="{BB962C8B-B14F-4D97-AF65-F5344CB8AC3E}">
        <p14:creationId xmlns:p14="http://schemas.microsoft.com/office/powerpoint/2010/main" val="744743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“To Keep You From …”</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8"/>
            </a:pPr>
            <a:r>
              <a:rPr lang="en-US" sz="2200" dirty="0"/>
              <a:t>How does God’s commandment and law serve as a </a:t>
            </a:r>
            <a:r>
              <a:rPr lang="en-US" sz="2200" i="1" dirty="0">
                <a:solidFill>
                  <a:schemeClr val="accent1"/>
                </a:solidFill>
              </a:rPr>
              <a:t>“lamp”</a:t>
            </a:r>
            <a:r>
              <a:rPr lang="en-US" sz="2200" dirty="0"/>
              <a:t> and a </a:t>
            </a:r>
            <a:r>
              <a:rPr lang="en-US" sz="2200" i="1" dirty="0">
                <a:solidFill>
                  <a:schemeClr val="accent1"/>
                </a:solidFill>
              </a:rPr>
              <a:t>“light”</a:t>
            </a:r>
            <a:r>
              <a:rPr lang="en-US" sz="2200" dirty="0"/>
              <a:t>?  How do they keep a man from the </a:t>
            </a:r>
            <a:r>
              <a:rPr lang="en-US" sz="2200" i="1" dirty="0">
                <a:solidFill>
                  <a:schemeClr val="accent1"/>
                </a:solidFill>
              </a:rPr>
              <a:t>“evil woman”</a:t>
            </a:r>
            <a:r>
              <a:rPr lang="en-US" sz="2200" dirty="0"/>
              <a:t>?</a:t>
            </a:r>
          </a:p>
          <a:p>
            <a:pPr marL="0" lvl="0" indent="0">
              <a:spcBef>
                <a:spcPts val="300"/>
              </a:spcBef>
              <a:buNone/>
            </a:pPr>
            <a:r>
              <a:rPr lang="en-US" sz="2200" i="1" dirty="0">
                <a:solidFill>
                  <a:schemeClr val="accent1"/>
                </a:solidFill>
              </a:rPr>
              <a:t>For </a:t>
            </a:r>
            <a:r>
              <a:rPr lang="en-US" sz="2200" b="1" i="1" dirty="0">
                <a:solidFill>
                  <a:schemeClr val="accent1"/>
                </a:solidFill>
              </a:rPr>
              <a:t>the commandment is a </a:t>
            </a:r>
            <a:r>
              <a:rPr lang="en-US" sz="2200" b="1" i="1" u="sng" dirty="0">
                <a:solidFill>
                  <a:schemeClr val="accent1"/>
                </a:solidFill>
              </a:rPr>
              <a:t>lamp</a:t>
            </a:r>
            <a:r>
              <a:rPr lang="en-US" sz="2200" i="1" dirty="0">
                <a:solidFill>
                  <a:schemeClr val="accent1"/>
                </a:solidFill>
              </a:rPr>
              <a:t>, And </a:t>
            </a:r>
            <a:r>
              <a:rPr lang="en-US" sz="2200" b="1" i="1" dirty="0">
                <a:solidFill>
                  <a:schemeClr val="accent1"/>
                </a:solidFill>
              </a:rPr>
              <a:t>the law a </a:t>
            </a:r>
            <a:r>
              <a:rPr lang="en-US" sz="2200" b="1" i="1" u="sng" dirty="0">
                <a:solidFill>
                  <a:schemeClr val="accent1"/>
                </a:solidFill>
              </a:rPr>
              <a:t>light</a:t>
            </a:r>
            <a:r>
              <a:rPr lang="en-US" sz="2200" i="1" dirty="0">
                <a:solidFill>
                  <a:schemeClr val="accent1"/>
                </a:solidFill>
              </a:rPr>
              <a:t>; </a:t>
            </a:r>
            <a:r>
              <a:rPr lang="en-US" sz="2200" b="1" i="1" u="sng" dirty="0">
                <a:solidFill>
                  <a:schemeClr val="accent1"/>
                </a:solidFill>
              </a:rPr>
              <a:t>Reproofs of instruction</a:t>
            </a:r>
            <a:r>
              <a:rPr lang="en-US" sz="2200" b="1" i="1" dirty="0">
                <a:solidFill>
                  <a:schemeClr val="accent1"/>
                </a:solidFill>
              </a:rPr>
              <a:t> are the </a:t>
            </a:r>
            <a:r>
              <a:rPr lang="en-US" sz="2200" b="1" i="1" u="sng" dirty="0">
                <a:solidFill>
                  <a:schemeClr val="accent1"/>
                </a:solidFill>
              </a:rPr>
              <a:t>way of life</a:t>
            </a:r>
            <a:r>
              <a:rPr lang="en-US" sz="2200" b="1" i="1" dirty="0">
                <a:solidFill>
                  <a:schemeClr val="accent1"/>
                </a:solidFill>
              </a:rPr>
              <a:t>, To </a:t>
            </a:r>
            <a:r>
              <a:rPr lang="en-US" sz="2200" b="1" i="1" u="sng" dirty="0">
                <a:solidFill>
                  <a:schemeClr val="accent1"/>
                </a:solidFill>
              </a:rPr>
              <a:t>keep you from</a:t>
            </a:r>
            <a:r>
              <a:rPr lang="en-US" sz="2200" b="1" i="1" dirty="0">
                <a:solidFill>
                  <a:schemeClr val="accent1"/>
                </a:solidFill>
              </a:rPr>
              <a:t> the evil woman</a:t>
            </a:r>
            <a:r>
              <a:rPr lang="en-US" sz="2200" i="1" dirty="0">
                <a:solidFill>
                  <a:schemeClr val="accent1"/>
                </a:solidFill>
              </a:rPr>
              <a:t>, </a:t>
            </a:r>
            <a:r>
              <a:rPr lang="en-US" sz="2200" b="1" i="1" u="sng" dirty="0">
                <a:solidFill>
                  <a:schemeClr val="accent1"/>
                </a:solidFill>
              </a:rPr>
              <a:t>From</a:t>
            </a:r>
            <a:r>
              <a:rPr lang="en-US" sz="2200" b="1" i="1" dirty="0">
                <a:solidFill>
                  <a:schemeClr val="accent1"/>
                </a:solidFill>
              </a:rPr>
              <a:t> the flattering tongue of a seductress</a:t>
            </a:r>
            <a:r>
              <a:rPr lang="en-US" sz="2200" i="1" dirty="0">
                <a:solidFill>
                  <a:schemeClr val="accent1"/>
                </a:solidFill>
              </a:rPr>
              <a:t>. </a:t>
            </a:r>
            <a:r>
              <a:rPr lang="en-US" sz="2200" dirty="0"/>
              <a:t>(</a:t>
            </a:r>
            <a:r>
              <a:rPr lang="en-US" sz="2200" b="1" dirty="0">
                <a:solidFill>
                  <a:schemeClr val="accent1"/>
                </a:solidFill>
              </a:rPr>
              <a:t>6:23-24</a:t>
            </a:r>
            <a:r>
              <a:rPr lang="en-US" sz="2200" dirty="0"/>
              <a:t>)</a:t>
            </a:r>
          </a:p>
          <a:p>
            <a:pPr>
              <a:spcBef>
                <a:spcPts val="300"/>
              </a:spcBef>
            </a:pPr>
            <a:r>
              <a:rPr lang="en-US" altLang="en-US" sz="2200" dirty="0"/>
              <a:t>By showing us the </a:t>
            </a:r>
            <a:r>
              <a:rPr lang="en-US" altLang="en-US" sz="2200" b="1" i="1" dirty="0"/>
              <a:t>dishonesty</a:t>
            </a:r>
            <a:r>
              <a:rPr lang="en-US" altLang="en-US" sz="2200" dirty="0"/>
              <a:t> and real </a:t>
            </a:r>
            <a:r>
              <a:rPr lang="en-US" altLang="en-US" sz="2200" b="1" i="1" dirty="0"/>
              <a:t>motivation</a:t>
            </a:r>
            <a:r>
              <a:rPr lang="en-US" altLang="en-US" sz="2200" dirty="0"/>
              <a:t> of the </a:t>
            </a:r>
            <a:r>
              <a:rPr lang="en-US" altLang="en-US" sz="2200" i="1" dirty="0">
                <a:solidFill>
                  <a:schemeClr val="accent1"/>
                </a:solidFill>
              </a:rPr>
              <a:t>“immoral woman”</a:t>
            </a:r>
            <a:r>
              <a:rPr lang="en-US" altLang="en-US" sz="2200" dirty="0">
                <a:solidFill>
                  <a:schemeClr val="accent1"/>
                </a:solidFill>
              </a:rPr>
              <a:t> </a:t>
            </a:r>
            <a:r>
              <a:rPr lang="en-US" altLang="en-US" sz="2200" dirty="0"/>
              <a:t>(her </a:t>
            </a:r>
            <a:r>
              <a:rPr lang="en-US" altLang="en-US" sz="2200" i="1" dirty="0">
                <a:solidFill>
                  <a:schemeClr val="accent1"/>
                </a:solidFill>
              </a:rPr>
              <a:t>“flattering tongue”</a:t>
            </a:r>
            <a:r>
              <a:rPr lang="en-US" altLang="en-US" sz="2200" dirty="0"/>
              <a:t>), we learn to </a:t>
            </a:r>
            <a:r>
              <a:rPr lang="en-US" altLang="en-US" sz="2200" b="1" i="1" dirty="0"/>
              <a:t>not trust </a:t>
            </a:r>
            <a:r>
              <a:rPr lang="en-US" altLang="en-US" sz="2200" dirty="0"/>
              <a:t>her or be </a:t>
            </a:r>
            <a:r>
              <a:rPr lang="en-US" altLang="en-US" sz="2200" b="1" i="1" dirty="0"/>
              <a:t>deceived</a:t>
            </a:r>
            <a:r>
              <a:rPr lang="en-US" altLang="en-US" sz="2200" dirty="0"/>
              <a:t> by her.</a:t>
            </a:r>
          </a:p>
          <a:p>
            <a:pPr>
              <a:spcBef>
                <a:spcPts val="300"/>
              </a:spcBef>
            </a:pPr>
            <a:r>
              <a:rPr lang="en-US" altLang="en-US" sz="2200" dirty="0"/>
              <a:t>By learning of her final end and the </a:t>
            </a:r>
            <a:r>
              <a:rPr lang="en-US" altLang="en-US" sz="2200" b="1" i="1" dirty="0"/>
              <a:t>destruction</a:t>
            </a:r>
            <a:r>
              <a:rPr lang="en-US" altLang="en-US" sz="2200" dirty="0"/>
              <a:t> of those seduced by her, we are motivated not to draw even near her door.</a:t>
            </a:r>
          </a:p>
          <a:p>
            <a:pPr>
              <a:spcBef>
                <a:spcPts val="300"/>
              </a:spcBef>
            </a:pPr>
            <a:r>
              <a:rPr lang="en-US" altLang="en-US" sz="2200" dirty="0"/>
              <a:t>Must be open to correction (</a:t>
            </a:r>
            <a:r>
              <a:rPr lang="en-US" altLang="en-US" sz="2200" i="1" dirty="0">
                <a:solidFill>
                  <a:schemeClr val="accent1"/>
                </a:solidFill>
              </a:rPr>
              <a:t>“reproofs of instruction”</a:t>
            </a:r>
            <a:r>
              <a:rPr lang="en-US" altLang="en-US" sz="2200" dirty="0"/>
              <a:t>); otherwise, death.</a:t>
            </a:r>
          </a:p>
        </p:txBody>
      </p:sp>
    </p:spTree>
    <p:extLst>
      <p:ext uri="{BB962C8B-B14F-4D97-AF65-F5344CB8AC3E}">
        <p14:creationId xmlns:p14="http://schemas.microsoft.com/office/powerpoint/2010/main" val="2080019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Unsuspecting Prey</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9"/>
            </a:pPr>
            <a:r>
              <a:rPr lang="en-US" sz="2200" dirty="0"/>
              <a:t>If men are generally physically stronger than women, how can a woman </a:t>
            </a:r>
            <a:r>
              <a:rPr lang="en-US" sz="2200" i="1" dirty="0">
                <a:solidFill>
                  <a:schemeClr val="accent1"/>
                </a:solidFill>
              </a:rPr>
              <a:t>“prey upon his precious life”</a:t>
            </a:r>
            <a:r>
              <a:rPr lang="en-US" sz="2200" dirty="0"/>
              <a:t> and reduce him to a </a:t>
            </a:r>
            <a:r>
              <a:rPr lang="en-US" sz="2200" i="1" dirty="0">
                <a:solidFill>
                  <a:schemeClr val="accent1"/>
                </a:solidFill>
              </a:rPr>
              <a:t>“crust of bread”</a:t>
            </a:r>
            <a:r>
              <a:rPr lang="en-US" sz="2200" dirty="0"/>
              <a:t>?</a:t>
            </a:r>
          </a:p>
          <a:p>
            <a:pPr marL="0" lvl="0" indent="0">
              <a:spcBef>
                <a:spcPts val="300"/>
              </a:spcBef>
              <a:buNone/>
            </a:pPr>
            <a:r>
              <a:rPr lang="en-US" sz="2200" b="1" i="1" dirty="0">
                <a:solidFill>
                  <a:schemeClr val="accent1"/>
                </a:solidFill>
              </a:rPr>
              <a:t>Do not lust after her beauty </a:t>
            </a:r>
            <a:r>
              <a:rPr lang="en-US" sz="2200" b="1" i="1" u="sng" dirty="0">
                <a:solidFill>
                  <a:schemeClr val="accent1"/>
                </a:solidFill>
              </a:rPr>
              <a:t>in your heart</a:t>
            </a:r>
            <a:r>
              <a:rPr lang="en-US" sz="2200" i="1" dirty="0">
                <a:solidFill>
                  <a:schemeClr val="accent1"/>
                </a:solidFill>
              </a:rPr>
              <a:t>, Nor let her </a:t>
            </a:r>
            <a:r>
              <a:rPr lang="en-US" sz="2200" b="1" i="1" dirty="0">
                <a:solidFill>
                  <a:schemeClr val="accent1"/>
                </a:solidFill>
              </a:rPr>
              <a:t>allure you with her eyelids</a:t>
            </a:r>
            <a:r>
              <a:rPr lang="en-US" sz="2200" i="1" dirty="0">
                <a:solidFill>
                  <a:schemeClr val="accent1"/>
                </a:solidFill>
              </a:rPr>
              <a:t>.  For by means of a harlot A man is </a:t>
            </a:r>
            <a:r>
              <a:rPr lang="en-US" sz="2200" b="1" i="1" dirty="0">
                <a:solidFill>
                  <a:schemeClr val="accent1"/>
                </a:solidFill>
              </a:rPr>
              <a:t>reduced to a </a:t>
            </a:r>
            <a:r>
              <a:rPr lang="en-US" sz="2200" b="1" i="1" u="sng" dirty="0">
                <a:solidFill>
                  <a:schemeClr val="accent1"/>
                </a:solidFill>
              </a:rPr>
              <a:t>crust of bread</a:t>
            </a:r>
            <a:r>
              <a:rPr lang="en-US" sz="2200" i="1" dirty="0">
                <a:solidFill>
                  <a:schemeClr val="accent1"/>
                </a:solidFill>
              </a:rPr>
              <a:t>; And an </a:t>
            </a:r>
            <a:r>
              <a:rPr lang="en-US" sz="2200" b="1" i="1" dirty="0">
                <a:solidFill>
                  <a:schemeClr val="accent1"/>
                </a:solidFill>
              </a:rPr>
              <a:t>adulteress will </a:t>
            </a:r>
            <a:r>
              <a:rPr lang="en-US" sz="2200" b="1" i="1" u="sng" dirty="0">
                <a:solidFill>
                  <a:schemeClr val="accent1"/>
                </a:solidFill>
              </a:rPr>
              <a:t>prey upon his precious life</a:t>
            </a:r>
            <a:r>
              <a:rPr lang="en-US" sz="2200" i="1" dirty="0">
                <a:solidFill>
                  <a:schemeClr val="accent1"/>
                </a:solidFill>
              </a:rPr>
              <a:t>. </a:t>
            </a:r>
            <a:r>
              <a:rPr lang="en-US" sz="2200" dirty="0"/>
              <a:t>(</a:t>
            </a:r>
            <a:r>
              <a:rPr lang="en-US" sz="2200" b="1" dirty="0">
                <a:solidFill>
                  <a:schemeClr val="accent1"/>
                </a:solidFill>
              </a:rPr>
              <a:t>6:25-26</a:t>
            </a:r>
            <a:r>
              <a:rPr lang="en-US" sz="2200" dirty="0"/>
              <a:t>)</a:t>
            </a:r>
          </a:p>
          <a:p>
            <a:pPr>
              <a:spcBef>
                <a:spcPts val="300"/>
              </a:spcBef>
            </a:pPr>
            <a:r>
              <a:rPr lang="en-US" altLang="en-US" sz="2200" dirty="0"/>
              <a:t>An adulteress and harlot will </a:t>
            </a:r>
            <a:r>
              <a:rPr lang="en-US" altLang="en-US" sz="2200" b="1" i="1" dirty="0"/>
              <a:t>take</a:t>
            </a:r>
            <a:r>
              <a:rPr lang="en-US" altLang="en-US" sz="2200" dirty="0"/>
              <a:t>, </a:t>
            </a:r>
            <a:r>
              <a:rPr lang="en-US" altLang="en-US" sz="2200" b="1" i="1" dirty="0"/>
              <a:t>extort</a:t>
            </a:r>
            <a:r>
              <a:rPr lang="en-US" altLang="en-US" sz="2200" dirty="0"/>
              <a:t>, and </a:t>
            </a:r>
            <a:r>
              <a:rPr lang="en-US" altLang="en-US" sz="2200" b="1" i="1" dirty="0"/>
              <a:t>ruin</a:t>
            </a:r>
            <a:r>
              <a:rPr lang="en-US" altLang="en-US" sz="2200" dirty="0"/>
              <a:t> a man until he has nothing – not even a crust of bread.</a:t>
            </a:r>
          </a:p>
          <a:p>
            <a:pPr>
              <a:spcBef>
                <a:spcPts val="300"/>
              </a:spcBef>
            </a:pPr>
            <a:r>
              <a:rPr lang="en-US" altLang="en-US" sz="2200" dirty="0"/>
              <a:t>She will destroy him physically – but even worse – </a:t>
            </a:r>
            <a:r>
              <a:rPr lang="en-US" altLang="en-US" sz="2200" b="1" i="1" dirty="0"/>
              <a:t>spiritually</a:t>
            </a:r>
            <a:r>
              <a:rPr lang="en-US" altLang="en-US" sz="2200" dirty="0"/>
              <a:t>.</a:t>
            </a:r>
          </a:p>
          <a:p>
            <a:pPr>
              <a:spcBef>
                <a:spcPts val="300"/>
              </a:spcBef>
            </a:pPr>
            <a:r>
              <a:rPr lang="en-US" altLang="en-US" sz="2200" dirty="0"/>
              <a:t>Danger begins when we linger in </a:t>
            </a:r>
            <a:r>
              <a:rPr lang="en-US" altLang="en-US" sz="2200" b="1" i="1" dirty="0"/>
              <a:t>looking</a:t>
            </a:r>
            <a:r>
              <a:rPr lang="en-US" altLang="en-US" sz="2200" dirty="0"/>
              <a:t>, </a:t>
            </a:r>
            <a:r>
              <a:rPr lang="en-US" altLang="en-US" sz="2200" b="1" i="1" dirty="0"/>
              <a:t>staring</a:t>
            </a:r>
            <a:r>
              <a:rPr lang="en-US" altLang="en-US" sz="2200" dirty="0"/>
              <a:t>, </a:t>
            </a:r>
            <a:r>
              <a:rPr lang="en-US" altLang="en-US" sz="2200" b="1" i="1" dirty="0"/>
              <a:t>imagining</a:t>
            </a:r>
            <a:r>
              <a:rPr lang="en-US" altLang="en-US" sz="2200" dirty="0"/>
              <a:t> (</a:t>
            </a:r>
            <a:r>
              <a:rPr lang="en-US" altLang="en-US" sz="2200" b="1" dirty="0">
                <a:solidFill>
                  <a:schemeClr val="accent1"/>
                </a:solidFill>
              </a:rPr>
              <a:t>Matthew 5:27-30; James 1:12-15</a:t>
            </a:r>
            <a:r>
              <a:rPr lang="en-US" altLang="en-US" sz="2200" dirty="0"/>
              <a:t>).</a:t>
            </a:r>
          </a:p>
          <a:p>
            <a:pPr>
              <a:spcBef>
                <a:spcPts val="300"/>
              </a:spcBef>
            </a:pPr>
            <a:r>
              <a:rPr lang="en-US" altLang="en-US" sz="2200" dirty="0"/>
              <a:t>What is revealed by our speech if we talk about someone’s beauty in detail?</a:t>
            </a:r>
          </a:p>
          <a:p>
            <a:pPr marL="0" indent="0">
              <a:spcBef>
                <a:spcPts val="300"/>
              </a:spcBef>
              <a:buNone/>
            </a:pPr>
            <a:endParaRPr lang="en-US" altLang="en-US" sz="2200" dirty="0"/>
          </a:p>
        </p:txBody>
      </p:sp>
    </p:spTree>
    <p:extLst>
      <p:ext uri="{BB962C8B-B14F-4D97-AF65-F5344CB8AC3E}">
        <p14:creationId xmlns:p14="http://schemas.microsoft.com/office/powerpoint/2010/main" val="1903704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Foundation of Real Knowledge</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2"/>
            </a:pPr>
            <a:r>
              <a:rPr lang="en-US" sz="2200" dirty="0"/>
              <a:t>What is the </a:t>
            </a:r>
            <a:r>
              <a:rPr lang="en-US" sz="2200" i="1" dirty="0">
                <a:solidFill>
                  <a:schemeClr val="accent1"/>
                </a:solidFill>
              </a:rPr>
              <a:t>“beginning of knowledge”</a:t>
            </a:r>
            <a:r>
              <a:rPr lang="en-US" sz="2200" dirty="0"/>
              <a:t>?  Why does real knowledge begin there?</a:t>
            </a:r>
          </a:p>
          <a:p>
            <a:pPr marL="0" lvl="0" indent="0">
              <a:spcBef>
                <a:spcPts val="300"/>
              </a:spcBef>
              <a:buNone/>
            </a:pPr>
            <a:r>
              <a:rPr lang="en-US" sz="2200" i="1" dirty="0">
                <a:solidFill>
                  <a:schemeClr val="accent1"/>
                </a:solidFill>
              </a:rPr>
              <a:t>The </a:t>
            </a:r>
            <a:r>
              <a:rPr lang="en-US" sz="2200" b="1" i="1" dirty="0">
                <a:solidFill>
                  <a:schemeClr val="accent1"/>
                </a:solidFill>
              </a:rPr>
              <a:t>fear of the LORD is </a:t>
            </a:r>
            <a:r>
              <a:rPr lang="en-US" sz="2200" b="1" i="1" u="sng" dirty="0">
                <a:solidFill>
                  <a:schemeClr val="accent1"/>
                </a:solidFill>
              </a:rPr>
              <a:t>the beginning</a:t>
            </a:r>
            <a:r>
              <a:rPr lang="en-US" sz="2200" b="1" i="1" dirty="0">
                <a:solidFill>
                  <a:schemeClr val="accent1"/>
                </a:solidFill>
              </a:rPr>
              <a:t> of knowledge</a:t>
            </a:r>
            <a:r>
              <a:rPr lang="en-US" sz="2200" i="1" dirty="0">
                <a:solidFill>
                  <a:schemeClr val="accent1"/>
                </a:solidFill>
              </a:rPr>
              <a:t>, But fools despise wisdom and instruction.</a:t>
            </a:r>
            <a:r>
              <a:rPr lang="en-US" sz="2200" dirty="0"/>
              <a:t> (</a:t>
            </a:r>
            <a:r>
              <a:rPr lang="en-US" sz="2200" b="1" dirty="0">
                <a:solidFill>
                  <a:schemeClr val="accent1"/>
                </a:solidFill>
              </a:rPr>
              <a:t>Proverbs 1:7</a:t>
            </a:r>
            <a:r>
              <a:rPr lang="en-US" sz="2200" dirty="0"/>
              <a:t>)</a:t>
            </a:r>
          </a:p>
          <a:p>
            <a:pPr marL="0" indent="0">
              <a:spcBef>
                <a:spcPts val="300"/>
              </a:spcBef>
              <a:buNone/>
            </a:pPr>
            <a:r>
              <a:rPr lang="en-US" altLang="en-US" sz="2200" b="1" i="1" dirty="0">
                <a:solidFill>
                  <a:schemeClr val="accent1"/>
                </a:solidFill>
              </a:rPr>
              <a:t>The </a:t>
            </a:r>
            <a:r>
              <a:rPr lang="en-US" altLang="en-US" sz="2200" b="1" i="1" u="sng" dirty="0">
                <a:solidFill>
                  <a:schemeClr val="accent1"/>
                </a:solidFill>
              </a:rPr>
              <a:t>fool has said</a:t>
            </a:r>
            <a:r>
              <a:rPr lang="en-US" altLang="en-US" sz="2200" b="1" i="1" dirty="0">
                <a:solidFill>
                  <a:schemeClr val="accent1"/>
                </a:solidFill>
              </a:rPr>
              <a:t> in his heart, “There is </a:t>
            </a:r>
            <a:r>
              <a:rPr lang="en-US" altLang="en-US" sz="2200" b="1" i="1" u="sng" dirty="0">
                <a:solidFill>
                  <a:schemeClr val="accent1"/>
                </a:solidFill>
              </a:rPr>
              <a:t>no God</a:t>
            </a:r>
            <a:r>
              <a:rPr lang="en-US" altLang="en-US" sz="2200" b="1" i="1" dirty="0">
                <a:solidFill>
                  <a:schemeClr val="accent1"/>
                </a:solidFill>
              </a:rPr>
              <a:t>.”</a:t>
            </a:r>
            <a:r>
              <a:rPr lang="en-US" altLang="en-US" sz="2200" i="1" dirty="0">
                <a:solidFill>
                  <a:schemeClr val="accent1"/>
                </a:solidFill>
              </a:rPr>
              <a:t> They are corrupt, They have done abominable works, There is none who does good. </a:t>
            </a:r>
            <a:r>
              <a:rPr lang="en-US" altLang="en-US" sz="2200" dirty="0"/>
              <a:t>(</a:t>
            </a:r>
            <a:r>
              <a:rPr lang="en-US" altLang="en-US" sz="2200" b="1" dirty="0">
                <a:solidFill>
                  <a:schemeClr val="accent1"/>
                </a:solidFill>
              </a:rPr>
              <a:t>Psalm 14:1; 53:1</a:t>
            </a:r>
            <a:r>
              <a:rPr lang="en-US" altLang="en-US" sz="2200" dirty="0"/>
              <a:t>)</a:t>
            </a:r>
          </a:p>
          <a:p>
            <a:pPr>
              <a:spcBef>
                <a:spcPts val="300"/>
              </a:spcBef>
            </a:pPr>
            <a:r>
              <a:rPr lang="en-US" altLang="en-US" sz="2200" dirty="0"/>
              <a:t>Fundamental truth from which all knowledge is derived, guided.</a:t>
            </a:r>
          </a:p>
          <a:p>
            <a:pPr>
              <a:spcBef>
                <a:spcPts val="300"/>
              </a:spcBef>
            </a:pPr>
            <a:r>
              <a:rPr lang="en-US" altLang="en-US" sz="2200" dirty="0"/>
              <a:t>Limitations in our knowledge require faith to accept truth (</a:t>
            </a:r>
            <a:r>
              <a:rPr lang="en-US" altLang="en-US" sz="2200" b="1" dirty="0">
                <a:solidFill>
                  <a:schemeClr val="accent1"/>
                </a:solidFill>
              </a:rPr>
              <a:t>Hebrews 11:1, 6</a:t>
            </a:r>
            <a:r>
              <a:rPr lang="en-US" altLang="en-US" sz="2200" dirty="0"/>
              <a:t>).</a:t>
            </a:r>
          </a:p>
          <a:p>
            <a:pPr>
              <a:spcBef>
                <a:spcPts val="300"/>
              </a:spcBef>
            </a:pPr>
            <a:r>
              <a:rPr lang="en-US" altLang="en-US" sz="2200" dirty="0"/>
              <a:t>Wisdom is seeing the end from the beginning.  Who has seen the end of all things and can tell us about it (</a:t>
            </a:r>
            <a:r>
              <a:rPr lang="en-US" altLang="en-US" sz="2200" b="1" dirty="0">
                <a:solidFill>
                  <a:schemeClr val="accent1"/>
                </a:solidFill>
              </a:rPr>
              <a:t>30:2-6</a:t>
            </a:r>
            <a:r>
              <a:rPr lang="en-US" altLang="en-US" sz="2200" dirty="0"/>
              <a:t>)?</a:t>
            </a:r>
          </a:p>
        </p:txBody>
      </p:sp>
    </p:spTree>
    <p:extLst>
      <p:ext uri="{BB962C8B-B14F-4D97-AF65-F5344CB8AC3E}">
        <p14:creationId xmlns:p14="http://schemas.microsoft.com/office/powerpoint/2010/main" val="1520955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Playing with Fire</a:t>
            </a:r>
          </a:p>
        </p:txBody>
      </p:sp>
      <p:sp>
        <p:nvSpPr>
          <p:cNvPr id="9219" name="Rectangle 3"/>
          <p:cNvSpPr>
            <a:spLocks noGrp="1" noChangeArrowheads="1"/>
          </p:cNvSpPr>
          <p:nvPr>
            <p:ph idx="1"/>
          </p:nvPr>
        </p:nvSpPr>
        <p:spPr>
          <a:xfrm>
            <a:off x="76200" y="1047750"/>
            <a:ext cx="8991600" cy="4095750"/>
          </a:xfrm>
        </p:spPr>
        <p:txBody>
          <a:bodyPr>
            <a:noAutofit/>
          </a:bodyPr>
          <a:lstStyle/>
          <a:p>
            <a:pPr marL="457200" lvl="0" indent="-457200">
              <a:spcBef>
                <a:spcPts val="300"/>
              </a:spcBef>
              <a:buFont typeface="+mj-lt"/>
              <a:buAutoNum type="arabicPeriod" startAt="10"/>
            </a:pPr>
            <a:r>
              <a:rPr lang="en-US" sz="2200" dirty="0"/>
              <a:t>How does Solomon answer the thought that someone might flirt with adultery, cozy up to adultery, but yet not commit it?  Is there such thing as “just a little” adultery?</a:t>
            </a:r>
          </a:p>
          <a:p>
            <a:pPr marL="0" lvl="0" indent="0">
              <a:spcBef>
                <a:spcPts val="300"/>
              </a:spcBef>
              <a:buNone/>
            </a:pPr>
            <a:r>
              <a:rPr lang="en-US" sz="2200" i="1" dirty="0">
                <a:solidFill>
                  <a:schemeClr val="accent1"/>
                </a:solidFill>
              </a:rPr>
              <a:t>Can a man take </a:t>
            </a:r>
            <a:r>
              <a:rPr lang="en-US" sz="2200" b="1" i="1" dirty="0">
                <a:solidFill>
                  <a:schemeClr val="accent1"/>
                </a:solidFill>
              </a:rPr>
              <a:t>fire to his bosom</a:t>
            </a:r>
            <a:r>
              <a:rPr lang="en-US" sz="2200" i="1" dirty="0">
                <a:solidFill>
                  <a:schemeClr val="accent1"/>
                </a:solidFill>
              </a:rPr>
              <a:t>, And his clothes </a:t>
            </a:r>
            <a:r>
              <a:rPr lang="en-US" sz="2200" b="1" i="1" dirty="0">
                <a:solidFill>
                  <a:schemeClr val="accent1"/>
                </a:solidFill>
              </a:rPr>
              <a:t>not be burned</a:t>
            </a:r>
            <a:r>
              <a:rPr lang="en-US" sz="2200" i="1" dirty="0">
                <a:solidFill>
                  <a:schemeClr val="accent1"/>
                </a:solidFill>
              </a:rPr>
              <a:t>?  Can one walk on </a:t>
            </a:r>
            <a:r>
              <a:rPr lang="en-US" sz="2200" b="1" i="1" dirty="0">
                <a:solidFill>
                  <a:schemeClr val="accent1"/>
                </a:solidFill>
              </a:rPr>
              <a:t>hot coals</a:t>
            </a:r>
            <a:r>
              <a:rPr lang="en-US" sz="2200" i="1" dirty="0">
                <a:solidFill>
                  <a:schemeClr val="accent1"/>
                </a:solidFill>
              </a:rPr>
              <a:t>, And his feet </a:t>
            </a:r>
            <a:r>
              <a:rPr lang="en-US" sz="2200" b="1" i="1" dirty="0">
                <a:solidFill>
                  <a:schemeClr val="accent1"/>
                </a:solidFill>
              </a:rPr>
              <a:t>not be seared</a:t>
            </a:r>
            <a:r>
              <a:rPr lang="en-US" sz="2200" i="1" dirty="0">
                <a:solidFill>
                  <a:schemeClr val="accent1"/>
                </a:solidFill>
              </a:rPr>
              <a:t>?  </a:t>
            </a:r>
            <a:r>
              <a:rPr lang="en-US" sz="2200" b="1" i="1" u="sng" dirty="0">
                <a:solidFill>
                  <a:schemeClr val="accent1"/>
                </a:solidFill>
              </a:rPr>
              <a:t>So</a:t>
            </a:r>
            <a:r>
              <a:rPr lang="en-US" sz="2200" b="1" i="1" dirty="0">
                <a:solidFill>
                  <a:schemeClr val="accent1"/>
                </a:solidFill>
              </a:rPr>
              <a:t> is he </a:t>
            </a:r>
            <a:r>
              <a:rPr lang="en-US" sz="2200" i="1" dirty="0">
                <a:solidFill>
                  <a:schemeClr val="accent1"/>
                </a:solidFill>
              </a:rPr>
              <a:t>who goes </a:t>
            </a:r>
            <a:r>
              <a:rPr lang="en-US" sz="2200" b="1" i="1" dirty="0">
                <a:solidFill>
                  <a:schemeClr val="accent1"/>
                </a:solidFill>
              </a:rPr>
              <a:t>in to his neighbor’s wife</a:t>
            </a:r>
            <a:r>
              <a:rPr lang="en-US" sz="2200" i="1" dirty="0">
                <a:solidFill>
                  <a:schemeClr val="accent1"/>
                </a:solidFill>
              </a:rPr>
              <a:t>; Whoever </a:t>
            </a:r>
            <a:r>
              <a:rPr lang="en-US" sz="2200" b="1" i="1" u="sng" dirty="0">
                <a:solidFill>
                  <a:schemeClr val="accent1"/>
                </a:solidFill>
              </a:rPr>
              <a:t>touches</a:t>
            </a:r>
            <a:r>
              <a:rPr lang="en-US" sz="2200" b="1" i="1" dirty="0">
                <a:solidFill>
                  <a:schemeClr val="accent1"/>
                </a:solidFill>
              </a:rPr>
              <a:t> her shall not be innocent</a:t>
            </a:r>
            <a:r>
              <a:rPr lang="en-US" sz="2200" i="1" dirty="0">
                <a:solidFill>
                  <a:schemeClr val="accent1"/>
                </a:solidFill>
              </a:rPr>
              <a:t>.  </a:t>
            </a:r>
            <a:r>
              <a:rPr lang="en-US" sz="2200" dirty="0"/>
              <a:t>(</a:t>
            </a:r>
            <a:r>
              <a:rPr lang="en-US" sz="2200" b="1" dirty="0">
                <a:solidFill>
                  <a:schemeClr val="accent1"/>
                </a:solidFill>
              </a:rPr>
              <a:t>6:27-29</a:t>
            </a:r>
            <a:r>
              <a:rPr lang="en-US" sz="2200" dirty="0"/>
              <a:t>)</a:t>
            </a:r>
          </a:p>
          <a:p>
            <a:pPr>
              <a:spcBef>
                <a:spcPts val="300"/>
              </a:spcBef>
            </a:pPr>
            <a:r>
              <a:rPr lang="en-US" altLang="en-US" sz="2200" b="1" dirty="0"/>
              <a:t>Very Slippery Slope</a:t>
            </a:r>
            <a:r>
              <a:rPr lang="en-US" altLang="en-US" sz="2200" dirty="0"/>
              <a:t> – Wording suggests questionable actions inevitably lead to unquestionable guilt.</a:t>
            </a:r>
          </a:p>
          <a:p>
            <a:pPr>
              <a:spcBef>
                <a:spcPts val="300"/>
              </a:spcBef>
            </a:pPr>
            <a:r>
              <a:rPr lang="en-US" altLang="en-US" sz="2200" b="1" dirty="0"/>
              <a:t>Unavoidable Destruction</a:t>
            </a:r>
            <a:r>
              <a:rPr lang="en-US" altLang="en-US" sz="2200" dirty="0"/>
              <a:t> – Also suggests that it is </a:t>
            </a:r>
            <a:r>
              <a:rPr lang="en-US" altLang="en-US" sz="2200" b="1" i="1" dirty="0"/>
              <a:t>impossible</a:t>
            </a:r>
            <a:r>
              <a:rPr lang="en-US" altLang="en-US" sz="2200" dirty="0"/>
              <a:t> to </a:t>
            </a:r>
            <a:r>
              <a:rPr lang="en-US" altLang="en-US" sz="2200" b="1" i="1" dirty="0"/>
              <a:t>sample</a:t>
            </a:r>
            <a:r>
              <a:rPr lang="en-US" altLang="en-US" sz="2200" dirty="0"/>
              <a:t> sexual sins without </a:t>
            </a:r>
            <a:r>
              <a:rPr lang="en-US" altLang="en-US" sz="2200" b="1" i="1" dirty="0"/>
              <a:t>devastating consequences</a:t>
            </a:r>
            <a:r>
              <a:rPr lang="en-US" altLang="en-US" sz="2200" dirty="0"/>
              <a:t>.</a:t>
            </a:r>
          </a:p>
        </p:txBody>
      </p:sp>
    </p:spTree>
    <p:extLst>
      <p:ext uri="{BB962C8B-B14F-4D97-AF65-F5344CB8AC3E}">
        <p14:creationId xmlns:p14="http://schemas.microsoft.com/office/powerpoint/2010/main" val="3034712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Adultery is Stealing?</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lnSpc>
                <a:spcPct val="95000"/>
              </a:lnSpc>
              <a:spcBef>
                <a:spcPts val="0"/>
              </a:spcBef>
              <a:buNone/>
            </a:pPr>
            <a:r>
              <a:rPr lang="en-US" sz="2000" i="1" dirty="0">
                <a:solidFill>
                  <a:schemeClr val="accent1"/>
                </a:solidFill>
              </a:rPr>
              <a:t>People do </a:t>
            </a:r>
            <a:r>
              <a:rPr lang="en-US" sz="2000" b="1" i="1" u="sng" dirty="0">
                <a:solidFill>
                  <a:schemeClr val="accent1"/>
                </a:solidFill>
              </a:rPr>
              <a:t>not</a:t>
            </a:r>
            <a:r>
              <a:rPr lang="en-US" sz="2000" b="1" i="1" dirty="0">
                <a:solidFill>
                  <a:schemeClr val="accent1"/>
                </a:solidFill>
              </a:rPr>
              <a:t> despise a thief </a:t>
            </a:r>
            <a:r>
              <a:rPr lang="en-US" sz="2000" i="1" dirty="0">
                <a:solidFill>
                  <a:schemeClr val="accent1"/>
                </a:solidFill>
              </a:rPr>
              <a:t>If he steals to satisfy himself </a:t>
            </a:r>
            <a:r>
              <a:rPr lang="en-US" sz="2000" b="1" i="1" dirty="0">
                <a:solidFill>
                  <a:schemeClr val="accent1"/>
                </a:solidFill>
              </a:rPr>
              <a:t>when he is </a:t>
            </a:r>
            <a:r>
              <a:rPr lang="en-US" sz="2000" b="1" i="1" u="sng" dirty="0">
                <a:solidFill>
                  <a:schemeClr val="accent1"/>
                </a:solidFill>
              </a:rPr>
              <a:t>starving</a:t>
            </a:r>
            <a:r>
              <a:rPr lang="en-US" sz="2000" i="1" dirty="0">
                <a:solidFill>
                  <a:schemeClr val="accent1"/>
                </a:solidFill>
              </a:rPr>
              <a:t>.  Yet </a:t>
            </a:r>
            <a:r>
              <a:rPr lang="en-US" sz="2000" b="1" i="1" dirty="0">
                <a:solidFill>
                  <a:schemeClr val="accent1"/>
                </a:solidFill>
              </a:rPr>
              <a:t>when he is found</a:t>
            </a:r>
            <a:r>
              <a:rPr lang="en-US" sz="2000" i="1" dirty="0">
                <a:solidFill>
                  <a:schemeClr val="accent1"/>
                </a:solidFill>
              </a:rPr>
              <a:t>, he must </a:t>
            </a:r>
            <a:r>
              <a:rPr lang="en-US" sz="2000" b="1" i="1" dirty="0">
                <a:solidFill>
                  <a:schemeClr val="accent1"/>
                </a:solidFill>
              </a:rPr>
              <a:t>restore sevenfold</a:t>
            </a:r>
            <a:r>
              <a:rPr lang="en-US" sz="2000" i="1" dirty="0">
                <a:solidFill>
                  <a:schemeClr val="accent1"/>
                </a:solidFill>
              </a:rPr>
              <a:t>; He may have to give up </a:t>
            </a:r>
            <a:r>
              <a:rPr lang="en-US" sz="2000" b="1" i="1" dirty="0">
                <a:solidFill>
                  <a:schemeClr val="accent1"/>
                </a:solidFill>
              </a:rPr>
              <a:t>all the substance of his house</a:t>
            </a:r>
            <a:r>
              <a:rPr lang="en-US" sz="2000" i="1" dirty="0">
                <a:solidFill>
                  <a:schemeClr val="accent1"/>
                </a:solidFill>
              </a:rPr>
              <a:t>.  Whoever c</a:t>
            </a:r>
            <a:r>
              <a:rPr lang="en-US" sz="2000" b="1" i="1" dirty="0">
                <a:solidFill>
                  <a:schemeClr val="accent1"/>
                </a:solidFill>
              </a:rPr>
              <a:t>ommits adultery with a woman </a:t>
            </a:r>
            <a:r>
              <a:rPr lang="en-US" sz="2000" b="1" i="1" u="sng" dirty="0">
                <a:solidFill>
                  <a:schemeClr val="accent1"/>
                </a:solidFill>
              </a:rPr>
              <a:t>lacks understanding</a:t>
            </a:r>
            <a:r>
              <a:rPr lang="en-US" sz="2000" i="1" dirty="0">
                <a:solidFill>
                  <a:schemeClr val="accent1"/>
                </a:solidFill>
              </a:rPr>
              <a:t>; He who does so </a:t>
            </a:r>
            <a:r>
              <a:rPr lang="en-US" sz="2000" b="1" i="1" dirty="0">
                <a:solidFill>
                  <a:schemeClr val="accent1"/>
                </a:solidFill>
              </a:rPr>
              <a:t>destroys his </a:t>
            </a:r>
            <a:r>
              <a:rPr lang="en-US" sz="2000" b="1" i="1" u="sng" dirty="0">
                <a:solidFill>
                  <a:schemeClr val="accent1"/>
                </a:solidFill>
              </a:rPr>
              <a:t>own soul</a:t>
            </a:r>
            <a:r>
              <a:rPr lang="en-US" sz="2000" i="1" dirty="0">
                <a:solidFill>
                  <a:schemeClr val="accent1"/>
                </a:solidFill>
              </a:rPr>
              <a:t>.  </a:t>
            </a:r>
            <a:r>
              <a:rPr lang="en-US" sz="2000" b="1" i="1" dirty="0">
                <a:solidFill>
                  <a:schemeClr val="accent1"/>
                </a:solidFill>
              </a:rPr>
              <a:t>Wounds and dishonor </a:t>
            </a:r>
            <a:r>
              <a:rPr lang="en-US" sz="2000" i="1" dirty="0">
                <a:solidFill>
                  <a:schemeClr val="accent1"/>
                </a:solidFill>
              </a:rPr>
              <a:t>he will get, And his </a:t>
            </a:r>
            <a:r>
              <a:rPr lang="en-US" sz="2000" b="1" i="1" dirty="0">
                <a:solidFill>
                  <a:schemeClr val="accent1"/>
                </a:solidFill>
              </a:rPr>
              <a:t>reproach will </a:t>
            </a:r>
            <a:r>
              <a:rPr lang="en-US" sz="2000" b="1" i="1" u="sng" dirty="0">
                <a:solidFill>
                  <a:schemeClr val="accent1"/>
                </a:solidFill>
              </a:rPr>
              <a:t>not be wiped away</a:t>
            </a:r>
            <a:r>
              <a:rPr lang="en-US" sz="2000" i="1" dirty="0">
                <a:solidFill>
                  <a:schemeClr val="accent1"/>
                </a:solidFill>
              </a:rPr>
              <a:t>.  For </a:t>
            </a:r>
            <a:r>
              <a:rPr lang="en-US" sz="2000" b="1" i="1" dirty="0">
                <a:solidFill>
                  <a:schemeClr val="accent1"/>
                </a:solidFill>
              </a:rPr>
              <a:t>jealousy is a </a:t>
            </a:r>
            <a:r>
              <a:rPr lang="en-US" sz="2000" b="1" i="1" u="sng" dirty="0">
                <a:solidFill>
                  <a:schemeClr val="accent1"/>
                </a:solidFill>
              </a:rPr>
              <a:t>husband’s fury</a:t>
            </a:r>
            <a:r>
              <a:rPr lang="en-US" sz="2000" i="1" dirty="0">
                <a:solidFill>
                  <a:schemeClr val="accent1"/>
                </a:solidFill>
              </a:rPr>
              <a:t>; Therefore he </a:t>
            </a:r>
            <a:r>
              <a:rPr lang="en-US" sz="2000" b="1" i="1" dirty="0">
                <a:solidFill>
                  <a:schemeClr val="accent1"/>
                </a:solidFill>
              </a:rPr>
              <a:t>will </a:t>
            </a:r>
            <a:r>
              <a:rPr lang="en-US" sz="2000" b="1" i="1" u="sng" dirty="0">
                <a:solidFill>
                  <a:schemeClr val="accent1"/>
                </a:solidFill>
              </a:rPr>
              <a:t>not spare</a:t>
            </a:r>
            <a:r>
              <a:rPr lang="en-US" sz="2000" b="1" i="1" dirty="0">
                <a:solidFill>
                  <a:schemeClr val="accent1"/>
                </a:solidFill>
              </a:rPr>
              <a:t> in the day of vengeance</a:t>
            </a:r>
            <a:r>
              <a:rPr lang="en-US" sz="2000" i="1" dirty="0">
                <a:solidFill>
                  <a:schemeClr val="accent1"/>
                </a:solidFill>
              </a:rPr>
              <a:t>.  He will </a:t>
            </a:r>
            <a:r>
              <a:rPr lang="en-US" sz="2000" b="1" i="1" u="sng" dirty="0">
                <a:solidFill>
                  <a:schemeClr val="accent1"/>
                </a:solidFill>
              </a:rPr>
              <a:t>accept no</a:t>
            </a:r>
            <a:r>
              <a:rPr lang="en-US" sz="2000" b="1" i="1" dirty="0">
                <a:solidFill>
                  <a:schemeClr val="accent1"/>
                </a:solidFill>
              </a:rPr>
              <a:t> recompense</a:t>
            </a:r>
            <a:r>
              <a:rPr lang="en-US" sz="2000" i="1" dirty="0">
                <a:solidFill>
                  <a:schemeClr val="accent1"/>
                </a:solidFill>
              </a:rPr>
              <a:t>, </a:t>
            </a:r>
            <a:r>
              <a:rPr lang="en-US" sz="2000" b="1" i="1" u="sng" dirty="0">
                <a:solidFill>
                  <a:schemeClr val="accent1"/>
                </a:solidFill>
              </a:rPr>
              <a:t>Nor</a:t>
            </a:r>
            <a:r>
              <a:rPr lang="en-US" sz="2000" b="1" i="1" dirty="0">
                <a:solidFill>
                  <a:schemeClr val="accent1"/>
                </a:solidFill>
              </a:rPr>
              <a:t> will he </a:t>
            </a:r>
            <a:r>
              <a:rPr lang="en-US" sz="2000" b="1" i="1" u="sng" dirty="0">
                <a:solidFill>
                  <a:schemeClr val="accent1"/>
                </a:solidFill>
              </a:rPr>
              <a:t>be appeased</a:t>
            </a:r>
            <a:r>
              <a:rPr lang="en-US" sz="2000" b="1" i="1" dirty="0">
                <a:solidFill>
                  <a:schemeClr val="accent1"/>
                </a:solidFill>
              </a:rPr>
              <a:t> though you give many gifts</a:t>
            </a:r>
            <a:r>
              <a:rPr lang="en-US" sz="2000" i="1" dirty="0">
                <a:solidFill>
                  <a:schemeClr val="accent1"/>
                </a:solidFill>
              </a:rPr>
              <a:t>. </a:t>
            </a:r>
            <a:r>
              <a:rPr lang="en-US" sz="2000" dirty="0"/>
              <a:t>(</a:t>
            </a:r>
            <a:r>
              <a:rPr lang="en-US" sz="2000" b="1" dirty="0">
                <a:solidFill>
                  <a:schemeClr val="accent1"/>
                </a:solidFill>
              </a:rPr>
              <a:t>6:30-35</a:t>
            </a:r>
            <a:r>
              <a:rPr lang="en-US" sz="2000" dirty="0"/>
              <a:t>)</a:t>
            </a:r>
          </a:p>
          <a:p>
            <a:pPr marL="457200" lvl="0" indent="-457200">
              <a:lnSpc>
                <a:spcPct val="95000"/>
              </a:lnSpc>
              <a:spcBef>
                <a:spcPts val="0"/>
              </a:spcBef>
              <a:buFont typeface="+mj-lt"/>
              <a:buAutoNum type="arabicPeriod" startAt="11"/>
            </a:pPr>
            <a:r>
              <a:rPr lang="en-US" sz="2000" dirty="0"/>
              <a:t>How is adultery similar to stealing and yet different?</a:t>
            </a:r>
          </a:p>
          <a:p>
            <a:pPr>
              <a:lnSpc>
                <a:spcPct val="95000"/>
              </a:lnSpc>
              <a:spcBef>
                <a:spcPts val="0"/>
              </a:spcBef>
            </a:pPr>
            <a:r>
              <a:rPr lang="en-US" altLang="en-US" sz="2000" dirty="0"/>
              <a:t>Both involve taking what </a:t>
            </a:r>
            <a:r>
              <a:rPr lang="en-US" altLang="en-US" sz="2000" b="1" i="1" dirty="0"/>
              <a:t>does </a:t>
            </a:r>
            <a:r>
              <a:rPr lang="en-US" altLang="en-US" sz="2000" b="1" i="1" u="sng" dirty="0"/>
              <a:t>not</a:t>
            </a:r>
            <a:r>
              <a:rPr lang="en-US" altLang="en-US" sz="2000" b="1" i="1" dirty="0"/>
              <a:t> belong to you</a:t>
            </a:r>
            <a:r>
              <a:rPr lang="en-US" altLang="en-US" sz="2000" dirty="0"/>
              <a:t>, but belongs to another.</a:t>
            </a:r>
          </a:p>
          <a:p>
            <a:pPr>
              <a:lnSpc>
                <a:spcPct val="95000"/>
              </a:lnSpc>
              <a:spcBef>
                <a:spcPts val="0"/>
              </a:spcBef>
            </a:pPr>
            <a:r>
              <a:rPr lang="en-US" altLang="en-US" sz="2000" dirty="0"/>
              <a:t>However, people are somewhat </a:t>
            </a:r>
            <a:r>
              <a:rPr lang="en-US" altLang="en-US" sz="2000" b="1" i="1" dirty="0"/>
              <a:t>sympathetic</a:t>
            </a:r>
            <a:r>
              <a:rPr lang="en-US" altLang="en-US" sz="2000" dirty="0"/>
              <a:t> to thief, can forgive him after repaying.</a:t>
            </a:r>
          </a:p>
          <a:p>
            <a:pPr>
              <a:lnSpc>
                <a:spcPct val="95000"/>
              </a:lnSpc>
              <a:spcBef>
                <a:spcPts val="0"/>
              </a:spcBef>
            </a:pPr>
            <a:r>
              <a:rPr lang="en-US" altLang="en-US" sz="2000" dirty="0"/>
              <a:t>People are </a:t>
            </a:r>
            <a:r>
              <a:rPr lang="en-US" altLang="en-US" sz="2000" b="1" i="1" u="sng" dirty="0"/>
              <a:t>not</a:t>
            </a:r>
            <a:r>
              <a:rPr lang="en-US" altLang="en-US" sz="2000" b="1" i="1" dirty="0"/>
              <a:t> at all sympathetic </a:t>
            </a:r>
            <a:r>
              <a:rPr lang="en-US" altLang="en-US" sz="2000" dirty="0"/>
              <a:t>toward the adulterer:</a:t>
            </a:r>
          </a:p>
          <a:p>
            <a:pPr lvl="1">
              <a:lnSpc>
                <a:spcPct val="95000"/>
              </a:lnSpc>
              <a:spcBef>
                <a:spcPts val="0"/>
              </a:spcBef>
            </a:pPr>
            <a:r>
              <a:rPr lang="en-US" altLang="en-US" sz="1800" dirty="0"/>
              <a:t>Society will </a:t>
            </a:r>
            <a:r>
              <a:rPr lang="en-US" altLang="en-US" sz="1800" b="1" i="1" dirty="0"/>
              <a:t>not forget</a:t>
            </a:r>
            <a:r>
              <a:rPr lang="en-US" altLang="en-US" sz="1800" dirty="0"/>
              <a:t> what he has done.</a:t>
            </a:r>
          </a:p>
          <a:p>
            <a:pPr lvl="1">
              <a:lnSpc>
                <a:spcPct val="95000"/>
              </a:lnSpc>
              <a:spcBef>
                <a:spcPts val="0"/>
              </a:spcBef>
            </a:pPr>
            <a:r>
              <a:rPr lang="en-US" altLang="en-US" sz="1800" dirty="0"/>
              <a:t>Husband </a:t>
            </a:r>
            <a:r>
              <a:rPr lang="en-US" altLang="en-US" sz="1800" b="1" i="1" dirty="0"/>
              <a:t>cannot be appeased</a:t>
            </a:r>
            <a:r>
              <a:rPr lang="en-US" altLang="en-US" sz="1800" dirty="0"/>
              <a:t> with anything, because of the surpassing value of what was stolen.  Nothing will satisfy his </a:t>
            </a:r>
            <a:r>
              <a:rPr lang="en-US" altLang="en-US" sz="1800" b="1" i="1" dirty="0"/>
              <a:t>fury</a:t>
            </a:r>
            <a:r>
              <a:rPr lang="en-US" altLang="en-US" sz="1800" dirty="0"/>
              <a:t> but to </a:t>
            </a:r>
            <a:r>
              <a:rPr lang="en-US" altLang="en-US" sz="1800" b="1" i="1" dirty="0"/>
              <a:t>pour it out entirely</a:t>
            </a:r>
            <a:r>
              <a:rPr lang="en-US" altLang="en-US" sz="1800" dirty="0"/>
              <a:t>.</a:t>
            </a:r>
            <a:endParaRPr lang="en-US" altLang="en-US" sz="2000" dirty="0"/>
          </a:p>
        </p:txBody>
      </p:sp>
    </p:spTree>
    <p:extLst>
      <p:ext uri="{BB962C8B-B14F-4D97-AF65-F5344CB8AC3E}">
        <p14:creationId xmlns:p14="http://schemas.microsoft.com/office/powerpoint/2010/main" val="1231777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fade">
                                      <p:cBhvr>
                                        <p:cTn id="36"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Sexual Immorality is Stealing!</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lnSpc>
                <a:spcPct val="95000"/>
              </a:lnSpc>
              <a:spcBef>
                <a:spcPts val="0"/>
              </a:spcBef>
              <a:buNone/>
            </a:pPr>
            <a:r>
              <a:rPr lang="en-US" sz="2000" i="1" dirty="0">
                <a:solidFill>
                  <a:schemeClr val="accent1"/>
                </a:solidFill>
              </a:rPr>
              <a:t>People do </a:t>
            </a:r>
            <a:r>
              <a:rPr lang="en-US" sz="2000" b="1" i="1" u="sng" dirty="0">
                <a:solidFill>
                  <a:schemeClr val="accent1"/>
                </a:solidFill>
              </a:rPr>
              <a:t>not</a:t>
            </a:r>
            <a:r>
              <a:rPr lang="en-US" sz="2000" b="1" i="1" dirty="0">
                <a:solidFill>
                  <a:schemeClr val="accent1"/>
                </a:solidFill>
              </a:rPr>
              <a:t> despise a thief </a:t>
            </a:r>
            <a:r>
              <a:rPr lang="en-US" sz="2000" i="1" dirty="0">
                <a:solidFill>
                  <a:schemeClr val="accent1"/>
                </a:solidFill>
              </a:rPr>
              <a:t>If he steals to satisfy himself </a:t>
            </a:r>
            <a:r>
              <a:rPr lang="en-US" sz="2000" b="1" i="1" dirty="0">
                <a:solidFill>
                  <a:schemeClr val="accent1"/>
                </a:solidFill>
              </a:rPr>
              <a:t>when he is </a:t>
            </a:r>
            <a:r>
              <a:rPr lang="en-US" sz="2000" b="1" i="1" u="sng" dirty="0">
                <a:solidFill>
                  <a:schemeClr val="accent1"/>
                </a:solidFill>
              </a:rPr>
              <a:t>starving</a:t>
            </a:r>
            <a:r>
              <a:rPr lang="en-US" sz="2000" i="1" dirty="0">
                <a:solidFill>
                  <a:schemeClr val="accent1"/>
                </a:solidFill>
              </a:rPr>
              <a:t>.  Yet </a:t>
            </a:r>
            <a:r>
              <a:rPr lang="en-US" sz="2000" b="1" i="1" dirty="0">
                <a:solidFill>
                  <a:schemeClr val="accent1"/>
                </a:solidFill>
              </a:rPr>
              <a:t>when he is found</a:t>
            </a:r>
            <a:r>
              <a:rPr lang="en-US" sz="2000" i="1" dirty="0">
                <a:solidFill>
                  <a:schemeClr val="accent1"/>
                </a:solidFill>
              </a:rPr>
              <a:t>, he must </a:t>
            </a:r>
            <a:r>
              <a:rPr lang="en-US" sz="2000" b="1" i="1" dirty="0">
                <a:solidFill>
                  <a:schemeClr val="accent1"/>
                </a:solidFill>
              </a:rPr>
              <a:t>restore sevenfold</a:t>
            </a:r>
            <a:r>
              <a:rPr lang="en-US" sz="2000" i="1" dirty="0">
                <a:solidFill>
                  <a:schemeClr val="accent1"/>
                </a:solidFill>
              </a:rPr>
              <a:t>; He may have to give up </a:t>
            </a:r>
            <a:r>
              <a:rPr lang="en-US" sz="2000" b="1" i="1" dirty="0">
                <a:solidFill>
                  <a:schemeClr val="accent1"/>
                </a:solidFill>
              </a:rPr>
              <a:t>all the substance of his house</a:t>
            </a:r>
            <a:r>
              <a:rPr lang="en-US" sz="2000" i="1" dirty="0">
                <a:solidFill>
                  <a:schemeClr val="accent1"/>
                </a:solidFill>
              </a:rPr>
              <a:t>.  Whoever c</a:t>
            </a:r>
            <a:r>
              <a:rPr lang="en-US" sz="2000" b="1" i="1" dirty="0">
                <a:solidFill>
                  <a:schemeClr val="accent1"/>
                </a:solidFill>
              </a:rPr>
              <a:t>ommits adultery with a woman </a:t>
            </a:r>
            <a:r>
              <a:rPr lang="en-US" sz="2000" b="1" i="1" u="sng" dirty="0">
                <a:solidFill>
                  <a:schemeClr val="accent1"/>
                </a:solidFill>
              </a:rPr>
              <a:t>lacks understanding</a:t>
            </a:r>
            <a:r>
              <a:rPr lang="en-US" sz="2000" i="1" dirty="0">
                <a:solidFill>
                  <a:schemeClr val="accent1"/>
                </a:solidFill>
              </a:rPr>
              <a:t>; He who does so </a:t>
            </a:r>
            <a:r>
              <a:rPr lang="en-US" sz="2000" b="1" i="1" dirty="0">
                <a:solidFill>
                  <a:schemeClr val="accent1"/>
                </a:solidFill>
              </a:rPr>
              <a:t>destroys his </a:t>
            </a:r>
            <a:r>
              <a:rPr lang="en-US" sz="2000" b="1" i="1" u="sng" dirty="0">
                <a:solidFill>
                  <a:schemeClr val="accent1"/>
                </a:solidFill>
              </a:rPr>
              <a:t>own soul</a:t>
            </a:r>
            <a:r>
              <a:rPr lang="en-US" sz="2000" i="1" dirty="0">
                <a:solidFill>
                  <a:schemeClr val="accent1"/>
                </a:solidFill>
              </a:rPr>
              <a:t>.  </a:t>
            </a:r>
            <a:r>
              <a:rPr lang="en-US" sz="2000" b="1" i="1" dirty="0">
                <a:solidFill>
                  <a:schemeClr val="accent1"/>
                </a:solidFill>
              </a:rPr>
              <a:t>Wounds and dishonor </a:t>
            </a:r>
            <a:r>
              <a:rPr lang="en-US" sz="2000" i="1" dirty="0">
                <a:solidFill>
                  <a:schemeClr val="accent1"/>
                </a:solidFill>
              </a:rPr>
              <a:t>he will get, And his </a:t>
            </a:r>
            <a:r>
              <a:rPr lang="en-US" sz="2000" b="1" i="1" dirty="0">
                <a:solidFill>
                  <a:schemeClr val="accent1"/>
                </a:solidFill>
              </a:rPr>
              <a:t>reproach will </a:t>
            </a:r>
            <a:r>
              <a:rPr lang="en-US" sz="2000" b="1" i="1" u="sng" dirty="0">
                <a:solidFill>
                  <a:schemeClr val="accent1"/>
                </a:solidFill>
              </a:rPr>
              <a:t>not be wiped away</a:t>
            </a:r>
            <a:r>
              <a:rPr lang="en-US" sz="2000" i="1" dirty="0">
                <a:solidFill>
                  <a:schemeClr val="accent1"/>
                </a:solidFill>
              </a:rPr>
              <a:t>.  For </a:t>
            </a:r>
            <a:r>
              <a:rPr lang="en-US" sz="2000" b="1" i="1" dirty="0">
                <a:solidFill>
                  <a:schemeClr val="accent1"/>
                </a:solidFill>
              </a:rPr>
              <a:t>jealousy is a </a:t>
            </a:r>
            <a:r>
              <a:rPr lang="en-US" sz="2000" b="1" i="1" u="sng" dirty="0">
                <a:solidFill>
                  <a:schemeClr val="accent1"/>
                </a:solidFill>
              </a:rPr>
              <a:t>husband’s fury</a:t>
            </a:r>
            <a:r>
              <a:rPr lang="en-US" sz="2000" i="1" dirty="0">
                <a:solidFill>
                  <a:schemeClr val="accent1"/>
                </a:solidFill>
              </a:rPr>
              <a:t>; Therefore he </a:t>
            </a:r>
            <a:r>
              <a:rPr lang="en-US" sz="2000" b="1" i="1" dirty="0">
                <a:solidFill>
                  <a:schemeClr val="accent1"/>
                </a:solidFill>
              </a:rPr>
              <a:t>will </a:t>
            </a:r>
            <a:r>
              <a:rPr lang="en-US" sz="2000" b="1" i="1" u="sng" dirty="0">
                <a:solidFill>
                  <a:schemeClr val="accent1"/>
                </a:solidFill>
              </a:rPr>
              <a:t>not spare</a:t>
            </a:r>
            <a:r>
              <a:rPr lang="en-US" sz="2000" b="1" i="1" dirty="0">
                <a:solidFill>
                  <a:schemeClr val="accent1"/>
                </a:solidFill>
              </a:rPr>
              <a:t> in the day of vengeance</a:t>
            </a:r>
            <a:r>
              <a:rPr lang="en-US" sz="2000" i="1" dirty="0">
                <a:solidFill>
                  <a:schemeClr val="accent1"/>
                </a:solidFill>
              </a:rPr>
              <a:t>.  He will </a:t>
            </a:r>
            <a:r>
              <a:rPr lang="en-US" sz="2000" b="1" i="1" u="sng" dirty="0">
                <a:solidFill>
                  <a:schemeClr val="accent1"/>
                </a:solidFill>
              </a:rPr>
              <a:t>accept no</a:t>
            </a:r>
            <a:r>
              <a:rPr lang="en-US" sz="2000" b="1" i="1" dirty="0">
                <a:solidFill>
                  <a:schemeClr val="accent1"/>
                </a:solidFill>
              </a:rPr>
              <a:t> recompense</a:t>
            </a:r>
            <a:r>
              <a:rPr lang="en-US" sz="2000" i="1" dirty="0">
                <a:solidFill>
                  <a:schemeClr val="accent1"/>
                </a:solidFill>
              </a:rPr>
              <a:t>, </a:t>
            </a:r>
            <a:r>
              <a:rPr lang="en-US" sz="2000" b="1" i="1" u="sng" dirty="0">
                <a:solidFill>
                  <a:schemeClr val="accent1"/>
                </a:solidFill>
              </a:rPr>
              <a:t>Nor</a:t>
            </a:r>
            <a:r>
              <a:rPr lang="en-US" sz="2000" b="1" i="1" dirty="0">
                <a:solidFill>
                  <a:schemeClr val="accent1"/>
                </a:solidFill>
              </a:rPr>
              <a:t> will he </a:t>
            </a:r>
            <a:r>
              <a:rPr lang="en-US" sz="2000" b="1" i="1" u="sng" dirty="0">
                <a:solidFill>
                  <a:schemeClr val="accent1"/>
                </a:solidFill>
              </a:rPr>
              <a:t>be appeased</a:t>
            </a:r>
            <a:r>
              <a:rPr lang="en-US" sz="2000" b="1" i="1" dirty="0">
                <a:solidFill>
                  <a:schemeClr val="accent1"/>
                </a:solidFill>
              </a:rPr>
              <a:t> though you give many gifts</a:t>
            </a:r>
            <a:r>
              <a:rPr lang="en-US" sz="2000" i="1" dirty="0">
                <a:solidFill>
                  <a:schemeClr val="accent1"/>
                </a:solidFill>
              </a:rPr>
              <a:t>. </a:t>
            </a:r>
            <a:r>
              <a:rPr lang="en-US" sz="2000" dirty="0"/>
              <a:t>(</a:t>
            </a:r>
            <a:r>
              <a:rPr lang="en-US" sz="2000" b="1" dirty="0">
                <a:solidFill>
                  <a:schemeClr val="accent1"/>
                </a:solidFill>
              </a:rPr>
              <a:t>6:30-35</a:t>
            </a:r>
            <a:r>
              <a:rPr lang="en-US" sz="2000" dirty="0"/>
              <a:t>)</a:t>
            </a:r>
          </a:p>
          <a:p>
            <a:pPr marL="457200" lvl="0" indent="-457200">
              <a:lnSpc>
                <a:spcPct val="95000"/>
              </a:lnSpc>
              <a:spcBef>
                <a:spcPts val="0"/>
              </a:spcBef>
              <a:buFont typeface="+mj-lt"/>
              <a:buAutoNum type="arabicPeriod" startAt="11"/>
            </a:pPr>
            <a:r>
              <a:rPr lang="en-US" sz="2000" dirty="0"/>
              <a:t>How is adultery similar to stealing and yet different?</a:t>
            </a:r>
          </a:p>
          <a:p>
            <a:pPr marL="0" indent="-6350">
              <a:lnSpc>
                <a:spcPct val="95000"/>
              </a:lnSpc>
              <a:spcBef>
                <a:spcPts val="0"/>
              </a:spcBef>
              <a:buNone/>
            </a:pPr>
            <a:r>
              <a:rPr lang="en-US" altLang="en-US" sz="2000" b="1" i="1" u="sng" dirty="0">
                <a:solidFill>
                  <a:schemeClr val="accent1"/>
                </a:solidFill>
              </a:rPr>
              <a:t>Flee</a:t>
            </a:r>
            <a:r>
              <a:rPr lang="en-US" altLang="en-US" sz="2000" b="1" i="1" dirty="0">
                <a:solidFill>
                  <a:schemeClr val="accent1"/>
                </a:solidFill>
              </a:rPr>
              <a:t> sexual immorality</a:t>
            </a:r>
            <a:r>
              <a:rPr lang="en-US" altLang="en-US" sz="2000" i="1" dirty="0">
                <a:solidFill>
                  <a:schemeClr val="accent1"/>
                </a:solidFill>
              </a:rPr>
              <a:t>. Every sin that a man does is outside the body, but </a:t>
            </a:r>
            <a:r>
              <a:rPr lang="en-US" altLang="en-US" sz="2000" b="1" i="1" dirty="0">
                <a:solidFill>
                  <a:schemeClr val="accent1"/>
                </a:solidFill>
              </a:rPr>
              <a:t>he who commits sexual immorality </a:t>
            </a:r>
            <a:r>
              <a:rPr lang="en-US" altLang="en-US" sz="2000" b="1" i="1" u="sng" dirty="0">
                <a:solidFill>
                  <a:schemeClr val="accent1"/>
                </a:solidFill>
              </a:rPr>
              <a:t>sins against his own body</a:t>
            </a:r>
            <a:r>
              <a:rPr lang="en-US" altLang="en-US" sz="2000" i="1" dirty="0">
                <a:solidFill>
                  <a:schemeClr val="accent1"/>
                </a:solidFill>
              </a:rPr>
              <a:t>.  Or do you not know that your body is the temple of the Holy Spirit who is in you, whom you have from God, and </a:t>
            </a:r>
            <a:r>
              <a:rPr lang="en-US" altLang="en-US" sz="2000" b="1" i="1" dirty="0">
                <a:solidFill>
                  <a:schemeClr val="accent1"/>
                </a:solidFill>
              </a:rPr>
              <a:t>you are not your own</a:t>
            </a:r>
            <a:r>
              <a:rPr lang="en-US" altLang="en-US" sz="2000" i="1" dirty="0">
                <a:solidFill>
                  <a:schemeClr val="accent1"/>
                </a:solidFill>
              </a:rPr>
              <a:t>?  For you were </a:t>
            </a:r>
            <a:r>
              <a:rPr lang="en-US" altLang="en-US" sz="2000" b="1" i="1" dirty="0">
                <a:solidFill>
                  <a:schemeClr val="accent1"/>
                </a:solidFill>
              </a:rPr>
              <a:t>bought at a price; </a:t>
            </a:r>
            <a:r>
              <a:rPr lang="en-US" altLang="en-US" sz="2000" b="1" i="1" u="sng" dirty="0">
                <a:solidFill>
                  <a:schemeClr val="accent1"/>
                </a:solidFill>
              </a:rPr>
              <a:t>therefore</a:t>
            </a:r>
            <a:r>
              <a:rPr lang="en-US" altLang="en-US" sz="2000" b="1" i="1" dirty="0">
                <a:solidFill>
                  <a:schemeClr val="accent1"/>
                </a:solidFill>
              </a:rPr>
              <a:t> glorify God in your body and in your spirit, </a:t>
            </a:r>
            <a:r>
              <a:rPr lang="en-US" altLang="en-US" sz="2000" b="1" i="1" u="sng" dirty="0">
                <a:solidFill>
                  <a:schemeClr val="accent1"/>
                </a:solidFill>
              </a:rPr>
              <a:t>which are God’s</a:t>
            </a:r>
            <a:r>
              <a:rPr lang="en-US" altLang="en-US" sz="2000" i="1" dirty="0">
                <a:solidFill>
                  <a:schemeClr val="accent1"/>
                </a:solidFill>
              </a:rPr>
              <a:t>. </a:t>
            </a:r>
            <a:r>
              <a:rPr lang="en-US" altLang="en-US" sz="2000" dirty="0"/>
              <a:t>(</a:t>
            </a:r>
            <a:r>
              <a:rPr lang="en-US" altLang="en-US" sz="2000" b="1" dirty="0">
                <a:solidFill>
                  <a:schemeClr val="accent1"/>
                </a:solidFill>
              </a:rPr>
              <a:t>1 Corinthians 6:18-20</a:t>
            </a:r>
            <a:r>
              <a:rPr lang="en-US" altLang="en-US" sz="2000" dirty="0"/>
              <a:t>)</a:t>
            </a:r>
          </a:p>
          <a:p>
            <a:pPr lvl="1">
              <a:lnSpc>
                <a:spcPct val="95000"/>
              </a:lnSpc>
              <a:spcBef>
                <a:spcPts val="0"/>
              </a:spcBef>
            </a:pPr>
            <a:r>
              <a:rPr lang="en-US" altLang="en-US" sz="2000" dirty="0"/>
              <a:t>Sexual immorality uniquely hurts sinner in multitude of ways unlike any other sin.</a:t>
            </a:r>
          </a:p>
        </p:txBody>
      </p:sp>
    </p:spTree>
    <p:extLst>
      <p:ext uri="{BB962C8B-B14F-4D97-AF65-F5344CB8AC3E}">
        <p14:creationId xmlns:p14="http://schemas.microsoft.com/office/powerpoint/2010/main" val="4280346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500"/>
                                        <p:tgtEl>
                                          <p:spTgt spid="92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05150"/>
            <a:ext cx="7543800" cy="1219200"/>
          </a:xfrm>
        </p:spPr>
        <p:txBody>
          <a:bodyPr>
            <a:noAutofit/>
          </a:bodyPr>
          <a:lstStyle/>
          <a:p>
            <a:r>
              <a:rPr lang="en-US" dirty="0"/>
              <a:t>Proverbs 7:1-27</a:t>
            </a:r>
          </a:p>
        </p:txBody>
      </p:sp>
      <p:sp>
        <p:nvSpPr>
          <p:cNvPr id="5" name="Text Placeholder 4"/>
          <p:cNvSpPr>
            <a:spLocks noGrp="1"/>
          </p:cNvSpPr>
          <p:nvPr>
            <p:ph type="body" idx="1"/>
          </p:nvPr>
        </p:nvSpPr>
        <p:spPr/>
        <p:txBody>
          <a:bodyPr/>
          <a:lstStyle/>
          <a:p>
            <a:r>
              <a:rPr lang="en-US" b="1" i="1" dirty="0"/>
              <a:t>A Case Study of the Simple Seduced</a:t>
            </a:r>
          </a:p>
        </p:txBody>
      </p:sp>
    </p:spTree>
    <p:extLst>
      <p:ext uri="{BB962C8B-B14F-4D97-AF65-F5344CB8AC3E}">
        <p14:creationId xmlns:p14="http://schemas.microsoft.com/office/powerpoint/2010/main" val="1606656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A Sister’s Protection</a:t>
            </a:r>
          </a:p>
        </p:txBody>
      </p:sp>
      <p:sp>
        <p:nvSpPr>
          <p:cNvPr id="9219" name="Rectangle 3"/>
          <p:cNvSpPr>
            <a:spLocks noGrp="1" noChangeArrowheads="1"/>
          </p:cNvSpPr>
          <p:nvPr>
            <p:ph idx="1"/>
          </p:nvPr>
        </p:nvSpPr>
        <p:spPr>
          <a:xfrm>
            <a:off x="76200" y="1047750"/>
            <a:ext cx="8991600" cy="4095750"/>
          </a:xfrm>
        </p:spPr>
        <p:txBody>
          <a:bodyPr>
            <a:noAutofit/>
          </a:bodyPr>
          <a:lstStyle/>
          <a:p>
            <a:pPr marL="0" lvl="0" indent="0">
              <a:spcBef>
                <a:spcPts val="0"/>
              </a:spcBef>
              <a:buNone/>
            </a:pPr>
            <a:r>
              <a:rPr lang="en-US" sz="2200" i="1" dirty="0">
                <a:solidFill>
                  <a:schemeClr val="accent1"/>
                </a:solidFill>
              </a:rPr>
              <a:t>My son, </a:t>
            </a:r>
            <a:r>
              <a:rPr lang="en-US" sz="2200" b="1" i="1" u="sng" dirty="0">
                <a:solidFill>
                  <a:schemeClr val="accent1"/>
                </a:solidFill>
              </a:rPr>
              <a:t>keep</a:t>
            </a:r>
            <a:r>
              <a:rPr lang="en-US" sz="2200" b="1" i="1" dirty="0">
                <a:solidFill>
                  <a:schemeClr val="accent1"/>
                </a:solidFill>
              </a:rPr>
              <a:t> my words</a:t>
            </a:r>
            <a:r>
              <a:rPr lang="en-US" sz="2200" i="1" dirty="0">
                <a:solidFill>
                  <a:schemeClr val="accent1"/>
                </a:solidFill>
              </a:rPr>
              <a:t>, And </a:t>
            </a:r>
            <a:r>
              <a:rPr lang="en-US" sz="2200" b="1" i="1" u="sng" dirty="0">
                <a:solidFill>
                  <a:schemeClr val="accent1"/>
                </a:solidFill>
              </a:rPr>
              <a:t>treasure</a:t>
            </a:r>
            <a:r>
              <a:rPr lang="en-US" sz="2200" b="1" i="1" dirty="0">
                <a:solidFill>
                  <a:schemeClr val="accent1"/>
                </a:solidFill>
              </a:rPr>
              <a:t> my commands </a:t>
            </a:r>
            <a:r>
              <a:rPr lang="en-US" sz="2200" b="1" i="1" u="sng" dirty="0">
                <a:solidFill>
                  <a:schemeClr val="accent1"/>
                </a:solidFill>
              </a:rPr>
              <a:t>within you</a:t>
            </a:r>
            <a:r>
              <a:rPr lang="en-US" sz="2200" i="1" dirty="0">
                <a:solidFill>
                  <a:schemeClr val="accent1"/>
                </a:solidFill>
              </a:rPr>
              <a:t>.  </a:t>
            </a:r>
            <a:r>
              <a:rPr lang="en-US" sz="2200" b="1" i="1" u="sng" dirty="0">
                <a:solidFill>
                  <a:schemeClr val="accent1"/>
                </a:solidFill>
              </a:rPr>
              <a:t>Keep</a:t>
            </a:r>
            <a:r>
              <a:rPr lang="en-US" sz="2200" b="1" i="1" dirty="0">
                <a:solidFill>
                  <a:schemeClr val="accent1"/>
                </a:solidFill>
              </a:rPr>
              <a:t> my commands </a:t>
            </a:r>
            <a:r>
              <a:rPr lang="en-US" sz="2200" b="1" i="1" u="sng" dirty="0">
                <a:solidFill>
                  <a:schemeClr val="accent1"/>
                </a:solidFill>
              </a:rPr>
              <a:t>and live</a:t>
            </a:r>
            <a:r>
              <a:rPr lang="en-US" sz="2200" i="1" dirty="0">
                <a:solidFill>
                  <a:schemeClr val="accent1"/>
                </a:solidFill>
              </a:rPr>
              <a:t>, And </a:t>
            </a:r>
            <a:r>
              <a:rPr lang="en-US" sz="2200" b="1" i="1" dirty="0">
                <a:solidFill>
                  <a:schemeClr val="accent1"/>
                </a:solidFill>
              </a:rPr>
              <a:t>my law as the </a:t>
            </a:r>
            <a:r>
              <a:rPr lang="en-US" sz="2200" b="1" i="1" u="sng" dirty="0">
                <a:solidFill>
                  <a:schemeClr val="accent1"/>
                </a:solidFill>
              </a:rPr>
              <a:t>apple of your eye</a:t>
            </a:r>
            <a:r>
              <a:rPr lang="en-US" sz="2200" i="1" dirty="0">
                <a:solidFill>
                  <a:schemeClr val="accent1"/>
                </a:solidFill>
              </a:rPr>
              <a:t>.  </a:t>
            </a:r>
            <a:r>
              <a:rPr lang="en-US" sz="2200" b="1" i="1" u="sng" dirty="0">
                <a:solidFill>
                  <a:schemeClr val="accent1"/>
                </a:solidFill>
              </a:rPr>
              <a:t>Bind</a:t>
            </a:r>
            <a:r>
              <a:rPr lang="en-US" sz="2200" b="1" i="1" dirty="0">
                <a:solidFill>
                  <a:schemeClr val="accent1"/>
                </a:solidFill>
              </a:rPr>
              <a:t> them on </a:t>
            </a:r>
            <a:r>
              <a:rPr lang="en-US" sz="2200" b="1" i="1" u="sng" dirty="0">
                <a:solidFill>
                  <a:schemeClr val="accent1"/>
                </a:solidFill>
              </a:rPr>
              <a:t>your fingers</a:t>
            </a:r>
            <a:r>
              <a:rPr lang="en-US" sz="2200" i="1" dirty="0">
                <a:solidFill>
                  <a:schemeClr val="accent1"/>
                </a:solidFill>
              </a:rPr>
              <a:t>; </a:t>
            </a:r>
            <a:r>
              <a:rPr lang="en-US" sz="2200" b="1" i="1" u="sng" dirty="0">
                <a:solidFill>
                  <a:schemeClr val="accent1"/>
                </a:solidFill>
              </a:rPr>
              <a:t>Write</a:t>
            </a:r>
            <a:r>
              <a:rPr lang="en-US" sz="2200" b="1" i="1" dirty="0">
                <a:solidFill>
                  <a:schemeClr val="accent1"/>
                </a:solidFill>
              </a:rPr>
              <a:t> them on the </a:t>
            </a:r>
            <a:r>
              <a:rPr lang="en-US" sz="2200" b="1" i="1" u="sng" dirty="0">
                <a:solidFill>
                  <a:schemeClr val="accent1"/>
                </a:solidFill>
              </a:rPr>
              <a:t>tablet of your heart</a:t>
            </a:r>
            <a:r>
              <a:rPr lang="en-US" sz="2200" i="1" dirty="0">
                <a:solidFill>
                  <a:schemeClr val="accent1"/>
                </a:solidFill>
              </a:rPr>
              <a:t>.  Say to </a:t>
            </a:r>
            <a:r>
              <a:rPr lang="en-US" sz="2200" b="1" i="1" dirty="0">
                <a:solidFill>
                  <a:schemeClr val="accent1"/>
                </a:solidFill>
              </a:rPr>
              <a:t>wisdom</a:t>
            </a:r>
            <a:r>
              <a:rPr lang="en-US" sz="2200" i="1" dirty="0">
                <a:solidFill>
                  <a:schemeClr val="accent1"/>
                </a:solidFill>
              </a:rPr>
              <a:t>, “</a:t>
            </a:r>
            <a:r>
              <a:rPr lang="en-US" sz="2200" b="1" i="1" dirty="0">
                <a:solidFill>
                  <a:schemeClr val="accent1"/>
                </a:solidFill>
              </a:rPr>
              <a:t>You are </a:t>
            </a:r>
            <a:r>
              <a:rPr lang="en-US" sz="2200" b="1" i="1" u="sng" dirty="0">
                <a:solidFill>
                  <a:schemeClr val="accent1"/>
                </a:solidFill>
              </a:rPr>
              <a:t>my sister</a:t>
            </a:r>
            <a:r>
              <a:rPr lang="en-US" sz="2200" i="1" dirty="0">
                <a:solidFill>
                  <a:schemeClr val="accent1"/>
                </a:solidFill>
              </a:rPr>
              <a:t>,” And call </a:t>
            </a:r>
            <a:r>
              <a:rPr lang="en-US" sz="2200" b="1" i="1" dirty="0">
                <a:solidFill>
                  <a:schemeClr val="accent1"/>
                </a:solidFill>
              </a:rPr>
              <a:t>understanding your </a:t>
            </a:r>
            <a:r>
              <a:rPr lang="en-US" sz="2200" b="1" i="1" u="sng" dirty="0">
                <a:solidFill>
                  <a:schemeClr val="accent1"/>
                </a:solidFill>
              </a:rPr>
              <a:t>nearest kin</a:t>
            </a:r>
            <a:r>
              <a:rPr lang="en-US" sz="2200" i="1" dirty="0">
                <a:solidFill>
                  <a:schemeClr val="accent1"/>
                </a:solidFill>
              </a:rPr>
              <a:t>, That they may </a:t>
            </a:r>
            <a:r>
              <a:rPr lang="en-US" sz="2200" b="1" i="1" u="sng" dirty="0">
                <a:solidFill>
                  <a:schemeClr val="accent1"/>
                </a:solidFill>
              </a:rPr>
              <a:t>keep</a:t>
            </a:r>
            <a:r>
              <a:rPr lang="en-US" sz="2200" b="1" i="1" dirty="0">
                <a:solidFill>
                  <a:schemeClr val="accent1"/>
                </a:solidFill>
              </a:rPr>
              <a:t> you from the immoral woman, From the seductress who </a:t>
            </a:r>
            <a:r>
              <a:rPr lang="en-US" sz="2200" b="1" i="1" u="sng" dirty="0">
                <a:solidFill>
                  <a:schemeClr val="accent1"/>
                </a:solidFill>
              </a:rPr>
              <a:t>flatters with her words</a:t>
            </a:r>
            <a:r>
              <a:rPr lang="en-US" sz="2200" i="1" dirty="0">
                <a:solidFill>
                  <a:schemeClr val="accent1"/>
                </a:solidFill>
              </a:rPr>
              <a:t>. </a:t>
            </a:r>
            <a:r>
              <a:rPr lang="en-US" sz="2200" dirty="0"/>
              <a:t>(</a:t>
            </a:r>
            <a:r>
              <a:rPr lang="en-US" sz="2200" b="1" dirty="0">
                <a:solidFill>
                  <a:schemeClr val="accent1"/>
                </a:solidFill>
              </a:rPr>
              <a:t>7:1-5</a:t>
            </a:r>
            <a:r>
              <a:rPr lang="en-US" sz="2200" dirty="0"/>
              <a:t>)</a:t>
            </a:r>
          </a:p>
          <a:p>
            <a:pPr marL="344488" lvl="0" indent="-344488">
              <a:spcBef>
                <a:spcPts val="0"/>
              </a:spcBef>
              <a:buFont typeface="+mj-lt"/>
              <a:buAutoNum type="arabicPeriod"/>
            </a:pPr>
            <a:r>
              <a:rPr lang="en-US" sz="2200" dirty="0"/>
              <a:t>How can wisdom be your </a:t>
            </a:r>
            <a:r>
              <a:rPr lang="en-US" sz="2200" i="1" dirty="0">
                <a:solidFill>
                  <a:schemeClr val="accent1"/>
                </a:solidFill>
              </a:rPr>
              <a:t>“sister”</a:t>
            </a:r>
            <a:r>
              <a:rPr lang="en-US" sz="2200" dirty="0"/>
              <a:t> and keep you from the </a:t>
            </a:r>
            <a:r>
              <a:rPr lang="en-US" sz="2200" i="1" dirty="0">
                <a:solidFill>
                  <a:schemeClr val="accent1"/>
                </a:solidFill>
              </a:rPr>
              <a:t>“immoral woman”</a:t>
            </a:r>
            <a:r>
              <a:rPr lang="en-US" sz="2200" dirty="0"/>
              <a:t>?</a:t>
            </a:r>
          </a:p>
          <a:p>
            <a:pPr>
              <a:spcBef>
                <a:spcPts val="0"/>
              </a:spcBef>
            </a:pPr>
            <a:r>
              <a:rPr lang="en-US" altLang="en-US" sz="2200" dirty="0"/>
              <a:t>If you walk arm-in-arm with your sister </a:t>
            </a:r>
            <a:r>
              <a:rPr lang="en-US" altLang="en-US" sz="2200" i="1" dirty="0">
                <a:solidFill>
                  <a:schemeClr val="accent1"/>
                </a:solidFill>
              </a:rPr>
              <a:t>“wisdom”</a:t>
            </a:r>
            <a:r>
              <a:rPr lang="en-US" altLang="en-US" sz="2200" dirty="0"/>
              <a:t> down the street, and an </a:t>
            </a:r>
            <a:r>
              <a:rPr lang="en-US" altLang="en-US" sz="2200" i="1" dirty="0">
                <a:solidFill>
                  <a:schemeClr val="accent1"/>
                </a:solidFill>
              </a:rPr>
              <a:t>“immoral woman”</a:t>
            </a:r>
            <a:r>
              <a:rPr lang="en-US" altLang="en-US" sz="2200" dirty="0"/>
              <a:t> turns your head, what would your sister do?</a:t>
            </a:r>
          </a:p>
          <a:p>
            <a:pPr>
              <a:spcBef>
                <a:spcPts val="0"/>
              </a:spcBef>
            </a:pPr>
            <a:r>
              <a:rPr lang="en-US" altLang="en-US" sz="2200" dirty="0"/>
              <a:t>Requires a well-trained and sensitive </a:t>
            </a:r>
            <a:r>
              <a:rPr lang="en-US" altLang="en-US" sz="2200" b="1" i="1" dirty="0"/>
              <a:t>conscience</a:t>
            </a:r>
            <a:r>
              <a:rPr lang="en-US" altLang="en-US" sz="2200" dirty="0"/>
              <a:t>!</a:t>
            </a:r>
          </a:p>
          <a:p>
            <a:pPr>
              <a:spcBef>
                <a:spcPts val="0"/>
              </a:spcBef>
            </a:pPr>
            <a:r>
              <a:rPr lang="en-US" altLang="en-US" sz="2200" dirty="0"/>
              <a:t>Again, notice the immoral woman’s tool, </a:t>
            </a:r>
            <a:r>
              <a:rPr lang="en-US" altLang="en-US" sz="2200" i="1" dirty="0">
                <a:solidFill>
                  <a:schemeClr val="accent1"/>
                </a:solidFill>
              </a:rPr>
              <a:t>“flattering words”</a:t>
            </a:r>
            <a:r>
              <a:rPr lang="en-US" altLang="en-US" sz="2200" dirty="0"/>
              <a:t>!</a:t>
            </a:r>
          </a:p>
        </p:txBody>
      </p:sp>
    </p:spTree>
    <p:extLst>
      <p:ext uri="{BB962C8B-B14F-4D97-AF65-F5344CB8AC3E}">
        <p14:creationId xmlns:p14="http://schemas.microsoft.com/office/powerpoint/2010/main" val="898686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Chose Wrong Place &amp; Time</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2"/>
            </a:pPr>
            <a:r>
              <a:rPr lang="en-US" sz="2200" dirty="0"/>
              <a:t>What </a:t>
            </a:r>
            <a:r>
              <a:rPr lang="en-US" sz="2200" b="1" i="1" dirty="0"/>
              <a:t>early</a:t>
            </a:r>
            <a:r>
              <a:rPr lang="en-US" sz="2200" dirty="0"/>
              <a:t> mistakes did the young man make, which </a:t>
            </a:r>
            <a:r>
              <a:rPr lang="en-US" sz="2200" b="1" i="1" dirty="0"/>
              <a:t>set him up </a:t>
            </a:r>
            <a:r>
              <a:rPr lang="en-US" sz="2200" dirty="0"/>
              <a:t>to be captured by this woman?</a:t>
            </a:r>
          </a:p>
          <a:p>
            <a:pPr marL="0" lvl="0" indent="0">
              <a:spcBef>
                <a:spcPts val="0"/>
              </a:spcBef>
              <a:buNone/>
            </a:pPr>
            <a:r>
              <a:rPr lang="en-US" sz="2200" i="1" dirty="0">
                <a:solidFill>
                  <a:schemeClr val="accent1"/>
                </a:solidFill>
              </a:rPr>
              <a:t>For at the window of my house </a:t>
            </a:r>
            <a:r>
              <a:rPr lang="en-US" sz="2200" b="1" i="1" dirty="0">
                <a:solidFill>
                  <a:schemeClr val="accent1"/>
                </a:solidFill>
              </a:rPr>
              <a:t>I looked through my lattice</a:t>
            </a:r>
            <a:r>
              <a:rPr lang="en-US" sz="2200" i="1" dirty="0">
                <a:solidFill>
                  <a:schemeClr val="accent1"/>
                </a:solidFill>
              </a:rPr>
              <a:t>, And saw </a:t>
            </a:r>
            <a:r>
              <a:rPr lang="en-US" sz="2200" b="1" i="1" dirty="0">
                <a:solidFill>
                  <a:schemeClr val="accent1"/>
                </a:solidFill>
              </a:rPr>
              <a:t>among the </a:t>
            </a:r>
            <a:r>
              <a:rPr lang="en-US" sz="2200" b="1" i="1" u="sng" dirty="0">
                <a:solidFill>
                  <a:schemeClr val="accent1"/>
                </a:solidFill>
              </a:rPr>
              <a:t>simple</a:t>
            </a:r>
            <a:r>
              <a:rPr lang="en-US" sz="2200" i="1" dirty="0">
                <a:solidFill>
                  <a:schemeClr val="accent1"/>
                </a:solidFill>
              </a:rPr>
              <a:t>, I perceived </a:t>
            </a:r>
            <a:r>
              <a:rPr lang="en-US" sz="2200" b="1" i="1" dirty="0">
                <a:solidFill>
                  <a:schemeClr val="accent1"/>
                </a:solidFill>
              </a:rPr>
              <a:t>among the </a:t>
            </a:r>
            <a:r>
              <a:rPr lang="en-US" sz="2200" b="1" i="1" u="sng" dirty="0">
                <a:solidFill>
                  <a:schemeClr val="accent1"/>
                </a:solidFill>
              </a:rPr>
              <a:t>youths</a:t>
            </a:r>
            <a:r>
              <a:rPr lang="en-US" sz="2200" i="1" dirty="0">
                <a:solidFill>
                  <a:schemeClr val="accent1"/>
                </a:solidFill>
              </a:rPr>
              <a:t>, A </a:t>
            </a:r>
            <a:r>
              <a:rPr lang="en-US" sz="2200" b="1" i="1" u="sng" dirty="0">
                <a:solidFill>
                  <a:schemeClr val="accent1"/>
                </a:solidFill>
              </a:rPr>
              <a:t>young</a:t>
            </a:r>
            <a:r>
              <a:rPr lang="en-US" sz="2200" b="1" i="1" dirty="0">
                <a:solidFill>
                  <a:schemeClr val="accent1"/>
                </a:solidFill>
              </a:rPr>
              <a:t> man </a:t>
            </a:r>
            <a:r>
              <a:rPr lang="en-US" sz="2200" b="1" i="1" u="sng" dirty="0">
                <a:solidFill>
                  <a:schemeClr val="accent1"/>
                </a:solidFill>
              </a:rPr>
              <a:t>devoid of understanding</a:t>
            </a:r>
            <a:r>
              <a:rPr lang="en-US" sz="2200" i="1" dirty="0">
                <a:solidFill>
                  <a:schemeClr val="accent1"/>
                </a:solidFill>
              </a:rPr>
              <a:t>, </a:t>
            </a:r>
            <a:r>
              <a:rPr lang="en-US" sz="2200" b="1" i="1" dirty="0">
                <a:solidFill>
                  <a:schemeClr val="accent1"/>
                </a:solidFill>
              </a:rPr>
              <a:t>Passing</a:t>
            </a:r>
            <a:r>
              <a:rPr lang="en-US" sz="2200" i="1" dirty="0">
                <a:solidFill>
                  <a:schemeClr val="accent1"/>
                </a:solidFill>
              </a:rPr>
              <a:t> along the street </a:t>
            </a:r>
            <a:r>
              <a:rPr lang="en-US" sz="2200" b="1" i="1" dirty="0">
                <a:solidFill>
                  <a:schemeClr val="accent1"/>
                </a:solidFill>
              </a:rPr>
              <a:t>near her corner</a:t>
            </a:r>
            <a:r>
              <a:rPr lang="en-US" sz="2200" i="1" dirty="0">
                <a:solidFill>
                  <a:schemeClr val="accent1"/>
                </a:solidFill>
              </a:rPr>
              <a:t>; And </a:t>
            </a:r>
            <a:r>
              <a:rPr lang="en-US" sz="2200" b="1" i="1" dirty="0">
                <a:solidFill>
                  <a:schemeClr val="accent1"/>
                </a:solidFill>
              </a:rPr>
              <a:t>he took the </a:t>
            </a:r>
            <a:r>
              <a:rPr lang="en-US" sz="2200" b="1" i="1" u="sng" dirty="0">
                <a:solidFill>
                  <a:schemeClr val="accent1"/>
                </a:solidFill>
              </a:rPr>
              <a:t>path to her house</a:t>
            </a:r>
            <a:r>
              <a:rPr lang="en-US" sz="2200" b="1" i="1" dirty="0">
                <a:solidFill>
                  <a:schemeClr val="accent1"/>
                </a:solidFill>
              </a:rPr>
              <a:t> In the </a:t>
            </a:r>
            <a:r>
              <a:rPr lang="en-US" sz="2200" b="1" i="1" u="sng" dirty="0">
                <a:solidFill>
                  <a:schemeClr val="accent1"/>
                </a:solidFill>
              </a:rPr>
              <a:t>twilight</a:t>
            </a:r>
            <a:r>
              <a:rPr lang="en-US" sz="2200" b="1" i="1" dirty="0">
                <a:solidFill>
                  <a:schemeClr val="accent1"/>
                </a:solidFill>
              </a:rPr>
              <a:t>, in the </a:t>
            </a:r>
            <a:r>
              <a:rPr lang="en-US" sz="2200" b="1" i="1" u="sng" dirty="0">
                <a:solidFill>
                  <a:schemeClr val="accent1"/>
                </a:solidFill>
              </a:rPr>
              <a:t>evening</a:t>
            </a:r>
            <a:r>
              <a:rPr lang="en-US" sz="2200" b="1" i="1" dirty="0">
                <a:solidFill>
                  <a:schemeClr val="accent1"/>
                </a:solidFill>
              </a:rPr>
              <a:t>, In the </a:t>
            </a:r>
            <a:r>
              <a:rPr lang="en-US" sz="2200" b="1" i="1" u="sng" dirty="0">
                <a:solidFill>
                  <a:schemeClr val="accent1"/>
                </a:solidFill>
              </a:rPr>
              <a:t>black and dark night</a:t>
            </a:r>
            <a:r>
              <a:rPr lang="en-US" sz="2200" i="1" dirty="0">
                <a:solidFill>
                  <a:schemeClr val="accent1"/>
                </a:solidFill>
              </a:rPr>
              <a:t>. </a:t>
            </a:r>
            <a:r>
              <a:rPr lang="en-US" sz="2200" dirty="0"/>
              <a:t>(</a:t>
            </a:r>
            <a:r>
              <a:rPr lang="en-US" sz="2200" b="1" dirty="0">
                <a:solidFill>
                  <a:schemeClr val="accent1"/>
                </a:solidFill>
              </a:rPr>
              <a:t>7:6-9</a:t>
            </a:r>
            <a:r>
              <a:rPr lang="en-US" sz="2200" dirty="0"/>
              <a:t>)</a:t>
            </a:r>
          </a:p>
          <a:p>
            <a:pPr>
              <a:spcBef>
                <a:spcPts val="0"/>
              </a:spcBef>
            </a:pPr>
            <a:r>
              <a:rPr lang="en-US" altLang="en-US" sz="2200" dirty="0"/>
              <a:t>Youth cannot be avoided; however, being </a:t>
            </a:r>
            <a:r>
              <a:rPr lang="en-US" altLang="en-US" sz="2200" i="1" dirty="0">
                <a:solidFill>
                  <a:schemeClr val="accent1"/>
                </a:solidFill>
              </a:rPr>
              <a:t>“devoid of understanding”</a:t>
            </a:r>
            <a:r>
              <a:rPr lang="en-US" altLang="en-US" sz="2200" dirty="0"/>
              <a:t> can be.</a:t>
            </a:r>
          </a:p>
          <a:p>
            <a:pPr>
              <a:spcBef>
                <a:spcPts val="0"/>
              </a:spcBef>
            </a:pPr>
            <a:r>
              <a:rPr lang="en-US" altLang="en-US" sz="2200" dirty="0"/>
              <a:t>Unintended or not, he was in the wrong </a:t>
            </a:r>
            <a:r>
              <a:rPr lang="en-US" altLang="en-US" sz="2200" b="1" i="1" dirty="0"/>
              <a:t>place</a:t>
            </a:r>
            <a:r>
              <a:rPr lang="en-US" altLang="en-US" sz="2200" dirty="0"/>
              <a:t>, the “bad part of town”</a:t>
            </a:r>
            <a:r>
              <a:rPr lang="en-US" altLang="en-US" sz="2200" i="1" dirty="0"/>
              <a:t>.</a:t>
            </a:r>
            <a:endParaRPr lang="en-US" altLang="en-US" sz="2200" dirty="0"/>
          </a:p>
          <a:p>
            <a:pPr>
              <a:spcBef>
                <a:spcPts val="0"/>
              </a:spcBef>
            </a:pPr>
            <a:r>
              <a:rPr lang="en-US" altLang="en-US" sz="2200" dirty="0"/>
              <a:t>Definitely, he was in town at the wrong </a:t>
            </a:r>
            <a:r>
              <a:rPr lang="en-US" altLang="en-US" sz="2200" b="1" i="1" dirty="0"/>
              <a:t>time</a:t>
            </a:r>
            <a:r>
              <a:rPr lang="en-US" altLang="en-US" sz="2200" dirty="0"/>
              <a:t>, a dangerous, vulnerable time.</a:t>
            </a:r>
          </a:p>
          <a:p>
            <a:pPr>
              <a:spcBef>
                <a:spcPts val="0"/>
              </a:spcBef>
            </a:pPr>
            <a:r>
              <a:rPr lang="en-US" altLang="en-US" sz="2200" dirty="0"/>
              <a:t>Be wise.  Look ahead.  Do not set yourself up for temptation and fall …</a:t>
            </a:r>
          </a:p>
          <a:p>
            <a:pPr>
              <a:spcBef>
                <a:spcPts val="0"/>
              </a:spcBef>
            </a:pPr>
            <a:r>
              <a:rPr lang="en-US" altLang="en-US" sz="2200" dirty="0"/>
              <a:t>If you play mind games in your heart, you only deceive and hurt yourself!</a:t>
            </a:r>
          </a:p>
        </p:txBody>
      </p:sp>
    </p:spTree>
    <p:extLst>
      <p:ext uri="{BB962C8B-B14F-4D97-AF65-F5344CB8AC3E}">
        <p14:creationId xmlns:p14="http://schemas.microsoft.com/office/powerpoint/2010/main" val="2252023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fade">
                                      <p:cBhvr>
                                        <p:cTn id="22" dur="500"/>
                                        <p:tgtEl>
                                          <p:spTgt spid="1024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500"/>
                                        <p:tgtEl>
                                          <p:spTgt spid="9219">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9219">
                                            <p:txEl>
                                              <p:pRg st="4" end="4"/>
                                            </p:txEl>
                                          </p:spTgt>
                                        </p:tgtEl>
                                        <p:attrNameLst>
                                          <p:attrName>style.visibility</p:attrName>
                                        </p:attrNameLst>
                                      </p:cBhvr>
                                      <p:to>
                                        <p:strVal val="visible"/>
                                      </p:to>
                                    </p:set>
                                    <p:animEffect transition="in" filter="fade">
                                      <p:cBhvr>
                                        <p:cTn id="30" dur="500"/>
                                        <p:tgtEl>
                                          <p:spTgt spid="921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219">
                                            <p:txEl>
                                              <p:pRg st="5" end="5"/>
                                            </p:txEl>
                                          </p:spTgt>
                                        </p:tgtEl>
                                        <p:attrNameLst>
                                          <p:attrName>style.visibility</p:attrName>
                                        </p:attrNameLst>
                                      </p:cBhvr>
                                      <p:to>
                                        <p:strVal val="visible"/>
                                      </p:to>
                                    </p:set>
                                    <p:animEffect transition="in" filter="fade">
                                      <p:cBhvr>
                                        <p:cTn id="35" dur="500"/>
                                        <p:tgtEl>
                                          <p:spTgt spid="921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219">
                                            <p:txEl>
                                              <p:pRg st="6" end="6"/>
                                            </p:txEl>
                                          </p:spTgt>
                                        </p:tgtEl>
                                        <p:attrNameLst>
                                          <p:attrName>style.visibility</p:attrName>
                                        </p:attrNameLst>
                                      </p:cBhvr>
                                      <p:to>
                                        <p:strVal val="visible"/>
                                      </p:to>
                                    </p:set>
                                    <p:animEffect transition="in" filter="fade">
                                      <p:cBhvr>
                                        <p:cTn id="40"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Chose Wrong Place &amp; Time</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2"/>
            </a:pPr>
            <a:r>
              <a:rPr lang="en-US" sz="2200" dirty="0"/>
              <a:t>What </a:t>
            </a:r>
            <a:r>
              <a:rPr lang="en-US" sz="2200" b="1" i="1" dirty="0"/>
              <a:t>early</a:t>
            </a:r>
            <a:r>
              <a:rPr lang="en-US" sz="2200" dirty="0"/>
              <a:t> mistakes did the young man make, which </a:t>
            </a:r>
            <a:r>
              <a:rPr lang="en-US" sz="2200" b="1" i="1" dirty="0"/>
              <a:t>set him up </a:t>
            </a:r>
            <a:r>
              <a:rPr lang="en-US" sz="2200" dirty="0"/>
              <a:t>to be captured by this woman?</a:t>
            </a:r>
          </a:p>
          <a:p>
            <a:pPr marL="0" lvl="0" indent="0">
              <a:spcBef>
                <a:spcPts val="0"/>
              </a:spcBef>
              <a:buNone/>
            </a:pPr>
            <a:r>
              <a:rPr lang="en-US" sz="2200" i="1" dirty="0">
                <a:solidFill>
                  <a:schemeClr val="accent1"/>
                </a:solidFill>
              </a:rPr>
              <a:t>For at the window of my house </a:t>
            </a:r>
            <a:r>
              <a:rPr lang="en-US" sz="2200" b="1" i="1" dirty="0">
                <a:solidFill>
                  <a:schemeClr val="accent1"/>
                </a:solidFill>
              </a:rPr>
              <a:t>I looked through my lattice</a:t>
            </a:r>
            <a:r>
              <a:rPr lang="en-US" sz="2200" i="1" dirty="0">
                <a:solidFill>
                  <a:schemeClr val="accent1"/>
                </a:solidFill>
              </a:rPr>
              <a:t>, And saw </a:t>
            </a:r>
            <a:r>
              <a:rPr lang="en-US" sz="2200" b="1" i="1" dirty="0">
                <a:solidFill>
                  <a:schemeClr val="accent1"/>
                </a:solidFill>
              </a:rPr>
              <a:t>among the </a:t>
            </a:r>
            <a:r>
              <a:rPr lang="en-US" sz="2200" b="1" i="1" u="sng" dirty="0">
                <a:solidFill>
                  <a:schemeClr val="accent1"/>
                </a:solidFill>
              </a:rPr>
              <a:t>simple</a:t>
            </a:r>
            <a:r>
              <a:rPr lang="en-US" sz="2200" i="1" dirty="0">
                <a:solidFill>
                  <a:schemeClr val="accent1"/>
                </a:solidFill>
              </a:rPr>
              <a:t>, I perceived </a:t>
            </a:r>
            <a:r>
              <a:rPr lang="en-US" sz="2200" b="1" i="1" dirty="0">
                <a:solidFill>
                  <a:schemeClr val="accent1"/>
                </a:solidFill>
              </a:rPr>
              <a:t>among the </a:t>
            </a:r>
            <a:r>
              <a:rPr lang="en-US" sz="2200" b="1" i="1" u="sng" dirty="0">
                <a:solidFill>
                  <a:schemeClr val="accent1"/>
                </a:solidFill>
              </a:rPr>
              <a:t>youths</a:t>
            </a:r>
            <a:r>
              <a:rPr lang="en-US" sz="2200" i="1" dirty="0">
                <a:solidFill>
                  <a:schemeClr val="accent1"/>
                </a:solidFill>
              </a:rPr>
              <a:t>, A </a:t>
            </a:r>
            <a:r>
              <a:rPr lang="en-US" sz="2200" b="1" i="1" u="sng" dirty="0">
                <a:solidFill>
                  <a:schemeClr val="accent1"/>
                </a:solidFill>
              </a:rPr>
              <a:t>young</a:t>
            </a:r>
            <a:r>
              <a:rPr lang="en-US" sz="2200" b="1" i="1" dirty="0">
                <a:solidFill>
                  <a:schemeClr val="accent1"/>
                </a:solidFill>
              </a:rPr>
              <a:t> man </a:t>
            </a:r>
            <a:r>
              <a:rPr lang="en-US" sz="2200" b="1" i="1" u="sng" dirty="0">
                <a:solidFill>
                  <a:schemeClr val="accent1"/>
                </a:solidFill>
              </a:rPr>
              <a:t>devoid of understanding</a:t>
            </a:r>
            <a:r>
              <a:rPr lang="en-US" sz="2200" i="1" dirty="0">
                <a:solidFill>
                  <a:schemeClr val="accent1"/>
                </a:solidFill>
              </a:rPr>
              <a:t>, </a:t>
            </a:r>
            <a:r>
              <a:rPr lang="en-US" sz="2200" b="1" i="1" dirty="0">
                <a:solidFill>
                  <a:schemeClr val="accent1"/>
                </a:solidFill>
              </a:rPr>
              <a:t>Passing</a:t>
            </a:r>
            <a:r>
              <a:rPr lang="en-US" sz="2200" i="1" dirty="0">
                <a:solidFill>
                  <a:schemeClr val="accent1"/>
                </a:solidFill>
              </a:rPr>
              <a:t> along the street </a:t>
            </a:r>
            <a:r>
              <a:rPr lang="en-US" sz="2200" b="1" i="1" dirty="0">
                <a:solidFill>
                  <a:schemeClr val="accent1"/>
                </a:solidFill>
              </a:rPr>
              <a:t>near her corner</a:t>
            </a:r>
            <a:r>
              <a:rPr lang="en-US" sz="2200" i="1" dirty="0">
                <a:solidFill>
                  <a:schemeClr val="accent1"/>
                </a:solidFill>
              </a:rPr>
              <a:t>; And </a:t>
            </a:r>
            <a:r>
              <a:rPr lang="en-US" sz="2200" b="1" i="1" dirty="0">
                <a:solidFill>
                  <a:schemeClr val="accent1"/>
                </a:solidFill>
              </a:rPr>
              <a:t>he took the </a:t>
            </a:r>
            <a:r>
              <a:rPr lang="en-US" sz="2200" b="1" i="1" u="sng" dirty="0">
                <a:solidFill>
                  <a:schemeClr val="accent1"/>
                </a:solidFill>
              </a:rPr>
              <a:t>path to her house</a:t>
            </a:r>
            <a:r>
              <a:rPr lang="en-US" sz="2200" b="1" i="1" dirty="0">
                <a:solidFill>
                  <a:schemeClr val="accent1"/>
                </a:solidFill>
              </a:rPr>
              <a:t> In the </a:t>
            </a:r>
            <a:r>
              <a:rPr lang="en-US" sz="2200" b="1" i="1" u="sng" dirty="0">
                <a:solidFill>
                  <a:schemeClr val="accent1"/>
                </a:solidFill>
              </a:rPr>
              <a:t>twilight</a:t>
            </a:r>
            <a:r>
              <a:rPr lang="en-US" sz="2200" b="1" i="1" dirty="0">
                <a:solidFill>
                  <a:schemeClr val="accent1"/>
                </a:solidFill>
              </a:rPr>
              <a:t>, in the </a:t>
            </a:r>
            <a:r>
              <a:rPr lang="en-US" sz="2200" b="1" i="1" u="sng" dirty="0">
                <a:solidFill>
                  <a:schemeClr val="accent1"/>
                </a:solidFill>
              </a:rPr>
              <a:t>evening</a:t>
            </a:r>
            <a:r>
              <a:rPr lang="en-US" sz="2200" b="1" i="1" dirty="0">
                <a:solidFill>
                  <a:schemeClr val="accent1"/>
                </a:solidFill>
              </a:rPr>
              <a:t>, In the </a:t>
            </a:r>
            <a:r>
              <a:rPr lang="en-US" sz="2200" b="1" i="1" u="sng" dirty="0">
                <a:solidFill>
                  <a:schemeClr val="accent1"/>
                </a:solidFill>
              </a:rPr>
              <a:t>black and dark night</a:t>
            </a:r>
            <a:r>
              <a:rPr lang="en-US" sz="2200" i="1" dirty="0">
                <a:solidFill>
                  <a:schemeClr val="accent1"/>
                </a:solidFill>
              </a:rPr>
              <a:t>. </a:t>
            </a:r>
            <a:r>
              <a:rPr lang="en-US" sz="2200" dirty="0"/>
              <a:t>(</a:t>
            </a:r>
            <a:r>
              <a:rPr lang="en-US" sz="2200" b="1" dirty="0">
                <a:solidFill>
                  <a:schemeClr val="accent1"/>
                </a:solidFill>
              </a:rPr>
              <a:t>7:6-9</a:t>
            </a:r>
            <a:r>
              <a:rPr lang="en-US" sz="2200" dirty="0"/>
              <a:t>)</a:t>
            </a:r>
          </a:p>
          <a:p>
            <a:pPr marL="0" indent="0">
              <a:spcBef>
                <a:spcPts val="0"/>
              </a:spcBef>
              <a:buNone/>
            </a:pPr>
            <a:r>
              <a:rPr lang="en-US" altLang="en-US" sz="2200" i="1" dirty="0">
                <a:solidFill>
                  <a:schemeClr val="accent1"/>
                </a:solidFill>
              </a:rPr>
              <a:t>The night is far spent, the day is at hand. Therefore let us </a:t>
            </a:r>
            <a:r>
              <a:rPr lang="en-US" altLang="en-US" sz="2200" b="1" i="1" dirty="0">
                <a:solidFill>
                  <a:schemeClr val="accent1"/>
                </a:solidFill>
              </a:rPr>
              <a:t>cast off the works of darkness</a:t>
            </a:r>
            <a:r>
              <a:rPr lang="en-US" altLang="en-US" sz="2200" i="1" dirty="0">
                <a:solidFill>
                  <a:schemeClr val="accent1"/>
                </a:solidFill>
              </a:rPr>
              <a:t>, and let us </a:t>
            </a:r>
            <a:r>
              <a:rPr lang="en-US" altLang="en-US" sz="2200" b="1" i="1" dirty="0">
                <a:solidFill>
                  <a:schemeClr val="accent1"/>
                </a:solidFill>
              </a:rPr>
              <a:t>put on the </a:t>
            </a:r>
            <a:r>
              <a:rPr lang="en-US" altLang="en-US" sz="2200" b="1" i="1" u="sng" dirty="0">
                <a:solidFill>
                  <a:schemeClr val="accent1"/>
                </a:solidFill>
              </a:rPr>
              <a:t>armor of light</a:t>
            </a:r>
            <a:r>
              <a:rPr lang="en-US" altLang="en-US" sz="2200" i="1" dirty="0">
                <a:solidFill>
                  <a:schemeClr val="accent1"/>
                </a:solidFill>
              </a:rPr>
              <a:t>.  Let us walk properly, as in the day, not in revelry and drunkenness, not in lewdness and lust, not in strife and envy.  But </a:t>
            </a:r>
            <a:r>
              <a:rPr lang="en-US" altLang="en-US" sz="2200" b="1" i="1" dirty="0">
                <a:solidFill>
                  <a:schemeClr val="accent1"/>
                </a:solidFill>
              </a:rPr>
              <a:t>put on the Lord Jesus Christ</a:t>
            </a:r>
            <a:r>
              <a:rPr lang="en-US" altLang="en-US" sz="2200" i="1" dirty="0">
                <a:solidFill>
                  <a:schemeClr val="accent1"/>
                </a:solidFill>
              </a:rPr>
              <a:t>, and </a:t>
            </a:r>
            <a:r>
              <a:rPr lang="en-US" altLang="en-US" sz="2200" b="1" i="1" dirty="0">
                <a:solidFill>
                  <a:schemeClr val="accent1"/>
                </a:solidFill>
              </a:rPr>
              <a:t>make </a:t>
            </a:r>
            <a:r>
              <a:rPr lang="en-US" altLang="en-US" sz="2200" b="1" i="1" u="sng" dirty="0">
                <a:solidFill>
                  <a:schemeClr val="accent1"/>
                </a:solidFill>
              </a:rPr>
              <a:t>no provision</a:t>
            </a:r>
            <a:r>
              <a:rPr lang="en-US" altLang="en-US" sz="2200" b="1" i="1" dirty="0">
                <a:solidFill>
                  <a:schemeClr val="accent1"/>
                </a:solidFill>
              </a:rPr>
              <a:t> for the flesh, </a:t>
            </a:r>
            <a:r>
              <a:rPr lang="en-US" altLang="en-US" sz="2200" b="1" i="1" u="sng" dirty="0">
                <a:solidFill>
                  <a:schemeClr val="accent1"/>
                </a:solidFill>
              </a:rPr>
              <a:t>to fulfill its lusts</a:t>
            </a:r>
            <a:r>
              <a:rPr lang="en-US" altLang="en-US" sz="2200" i="1" dirty="0">
                <a:solidFill>
                  <a:schemeClr val="accent1"/>
                </a:solidFill>
              </a:rPr>
              <a:t>.</a:t>
            </a:r>
            <a:r>
              <a:rPr lang="en-US" altLang="en-US" sz="2200" dirty="0"/>
              <a:t> (</a:t>
            </a:r>
            <a:r>
              <a:rPr lang="en-US" altLang="en-US" sz="2200" b="1" dirty="0">
                <a:solidFill>
                  <a:schemeClr val="accent1"/>
                </a:solidFill>
              </a:rPr>
              <a:t>Romans 13:12-14</a:t>
            </a:r>
            <a:r>
              <a:rPr lang="en-US" altLang="en-US" sz="2200" dirty="0"/>
              <a:t>)</a:t>
            </a:r>
          </a:p>
        </p:txBody>
      </p:sp>
    </p:spTree>
    <p:extLst>
      <p:ext uri="{BB962C8B-B14F-4D97-AF65-F5344CB8AC3E}">
        <p14:creationId xmlns:p14="http://schemas.microsoft.com/office/powerpoint/2010/main" val="2043725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fade">
                                      <p:cBhvr>
                                        <p:cTn id="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The </a:t>
            </a:r>
            <a:r>
              <a:rPr lang="en-US" altLang="en-US" u="sng" dirty="0"/>
              <a:t>Easy</a:t>
            </a:r>
            <a:r>
              <a:rPr lang="en-US" altLang="en-US" dirty="0"/>
              <a:t> Immoral Woman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3"/>
            </a:pPr>
            <a:r>
              <a:rPr lang="en-US" sz="2200" dirty="0"/>
              <a:t>What choices did she make, so she would be available, accessible?</a:t>
            </a:r>
          </a:p>
          <a:p>
            <a:pPr marL="0" lvl="0" indent="0">
              <a:spcBef>
                <a:spcPts val="0"/>
              </a:spcBef>
              <a:buNone/>
            </a:pPr>
            <a:r>
              <a:rPr lang="en-US" sz="2200" i="1" dirty="0">
                <a:solidFill>
                  <a:schemeClr val="accent1"/>
                </a:solidFill>
              </a:rPr>
              <a:t>And there a woman met him, With the </a:t>
            </a:r>
            <a:r>
              <a:rPr lang="en-US" sz="2200" b="1" i="1" dirty="0">
                <a:solidFill>
                  <a:schemeClr val="accent1"/>
                </a:solidFill>
              </a:rPr>
              <a:t>attire of a harlot</a:t>
            </a:r>
            <a:r>
              <a:rPr lang="en-US" sz="2200" i="1" dirty="0">
                <a:solidFill>
                  <a:schemeClr val="accent1"/>
                </a:solidFill>
              </a:rPr>
              <a:t>, and </a:t>
            </a:r>
            <a:r>
              <a:rPr lang="en-US" sz="2200" b="1" i="1" dirty="0">
                <a:solidFill>
                  <a:schemeClr val="accent1"/>
                </a:solidFill>
              </a:rPr>
              <a:t>a crafty heart</a:t>
            </a:r>
            <a:r>
              <a:rPr lang="en-US" sz="2200" i="1" dirty="0">
                <a:solidFill>
                  <a:schemeClr val="accent1"/>
                </a:solidFill>
              </a:rPr>
              <a:t>.  She was </a:t>
            </a:r>
            <a:r>
              <a:rPr lang="en-US" sz="2200" b="1" i="1" dirty="0">
                <a:solidFill>
                  <a:schemeClr val="accent1"/>
                </a:solidFill>
              </a:rPr>
              <a:t>loud</a:t>
            </a:r>
            <a:r>
              <a:rPr lang="en-US" sz="2200" i="1" dirty="0">
                <a:solidFill>
                  <a:schemeClr val="accent1"/>
                </a:solidFill>
              </a:rPr>
              <a:t> and </a:t>
            </a:r>
            <a:r>
              <a:rPr lang="en-US" sz="2200" b="1" i="1" dirty="0">
                <a:solidFill>
                  <a:schemeClr val="accent1"/>
                </a:solidFill>
              </a:rPr>
              <a:t>rebellious</a:t>
            </a:r>
            <a:r>
              <a:rPr lang="en-US" sz="2200" i="1" dirty="0">
                <a:solidFill>
                  <a:schemeClr val="accent1"/>
                </a:solidFill>
              </a:rPr>
              <a:t>, Her feet </a:t>
            </a:r>
            <a:r>
              <a:rPr lang="en-US" sz="2200" b="1" i="1" dirty="0">
                <a:solidFill>
                  <a:schemeClr val="accent1"/>
                </a:solidFill>
              </a:rPr>
              <a:t>would not stay at home</a:t>
            </a:r>
            <a:r>
              <a:rPr lang="en-US" sz="2200" i="1" dirty="0">
                <a:solidFill>
                  <a:schemeClr val="accent1"/>
                </a:solidFill>
              </a:rPr>
              <a:t>.  At times she was </a:t>
            </a:r>
            <a:r>
              <a:rPr lang="en-US" sz="2200" b="1" i="1" dirty="0">
                <a:solidFill>
                  <a:schemeClr val="accent1"/>
                </a:solidFill>
              </a:rPr>
              <a:t>outside</a:t>
            </a:r>
            <a:r>
              <a:rPr lang="en-US" sz="2200" i="1" dirty="0">
                <a:solidFill>
                  <a:schemeClr val="accent1"/>
                </a:solidFill>
              </a:rPr>
              <a:t>, at times </a:t>
            </a:r>
            <a:r>
              <a:rPr lang="en-US" sz="2200" b="1" i="1" dirty="0">
                <a:solidFill>
                  <a:schemeClr val="accent1"/>
                </a:solidFill>
              </a:rPr>
              <a:t>in the open square</a:t>
            </a:r>
            <a:r>
              <a:rPr lang="en-US" sz="2200" i="1" dirty="0">
                <a:solidFill>
                  <a:schemeClr val="accent1"/>
                </a:solidFill>
              </a:rPr>
              <a:t>, </a:t>
            </a:r>
            <a:r>
              <a:rPr lang="en-US" sz="2200" b="1" i="1" dirty="0">
                <a:solidFill>
                  <a:schemeClr val="accent1"/>
                </a:solidFill>
              </a:rPr>
              <a:t>Lurking at every corner</a:t>
            </a:r>
            <a:r>
              <a:rPr lang="en-US" sz="2200" i="1" dirty="0">
                <a:solidFill>
                  <a:schemeClr val="accent1"/>
                </a:solidFill>
              </a:rPr>
              <a:t>. </a:t>
            </a:r>
            <a:r>
              <a:rPr lang="en-US" sz="2200" dirty="0"/>
              <a:t>(</a:t>
            </a:r>
            <a:r>
              <a:rPr lang="en-US" sz="2200" b="1" dirty="0">
                <a:solidFill>
                  <a:schemeClr val="accent1"/>
                </a:solidFill>
              </a:rPr>
              <a:t>7:10-12</a:t>
            </a:r>
            <a:r>
              <a:rPr lang="en-US" sz="2200" dirty="0"/>
              <a:t>)</a:t>
            </a:r>
          </a:p>
          <a:p>
            <a:pPr>
              <a:spcBef>
                <a:spcPts val="0"/>
              </a:spcBef>
            </a:pPr>
            <a:r>
              <a:rPr lang="en-US" altLang="en-US" sz="2200" b="1" dirty="0"/>
              <a:t>Immodest Dress</a:t>
            </a:r>
            <a:r>
              <a:rPr lang="en-US" altLang="en-US" sz="2200" dirty="0"/>
              <a:t> – Her dress revealed and communicated that she was easy, what she really wanted.</a:t>
            </a:r>
          </a:p>
          <a:p>
            <a:pPr>
              <a:spcBef>
                <a:spcPts val="0"/>
              </a:spcBef>
            </a:pPr>
            <a:r>
              <a:rPr lang="en-US" altLang="en-US" sz="2200" b="1" dirty="0"/>
              <a:t>Crafty Heart</a:t>
            </a:r>
            <a:r>
              <a:rPr lang="en-US" altLang="en-US" sz="2200" dirty="0"/>
              <a:t> – She had worked, learned, and succeeded in being shrewd.</a:t>
            </a:r>
          </a:p>
          <a:p>
            <a:pPr>
              <a:spcBef>
                <a:spcPts val="0"/>
              </a:spcBef>
            </a:pPr>
            <a:r>
              <a:rPr lang="en-US" altLang="en-US" sz="2200" b="1" dirty="0"/>
              <a:t>Obvious</a:t>
            </a:r>
            <a:r>
              <a:rPr lang="en-US" altLang="en-US" sz="2200" dirty="0"/>
              <a:t> – Her behavior ensured she would be observed, if not at first seen.</a:t>
            </a:r>
          </a:p>
          <a:p>
            <a:pPr>
              <a:spcBef>
                <a:spcPts val="0"/>
              </a:spcBef>
            </a:pPr>
            <a:r>
              <a:rPr lang="en-US" altLang="en-US" sz="2200" b="1" dirty="0"/>
              <a:t>Discontent</a:t>
            </a:r>
            <a:r>
              <a:rPr lang="en-US" altLang="en-US" sz="2200" dirty="0"/>
              <a:t> – She could not be content at home, forsaking her duty at home.</a:t>
            </a:r>
          </a:p>
          <a:p>
            <a:pPr>
              <a:spcBef>
                <a:spcPts val="0"/>
              </a:spcBef>
            </a:pPr>
            <a:r>
              <a:rPr lang="en-US" altLang="en-US" sz="2200" b="1" dirty="0"/>
              <a:t>Huntress</a:t>
            </a:r>
            <a:r>
              <a:rPr lang="en-US" altLang="en-US" sz="2200" dirty="0"/>
              <a:t> – Actively looking for prey, </a:t>
            </a:r>
            <a:r>
              <a:rPr lang="en-US" altLang="en-US" sz="2200" i="1" dirty="0">
                <a:solidFill>
                  <a:schemeClr val="accent1"/>
                </a:solidFill>
              </a:rPr>
              <a:t>“lurking at every corner”</a:t>
            </a:r>
            <a:r>
              <a:rPr lang="en-US" altLang="en-US" sz="2200" dirty="0"/>
              <a:t>.</a:t>
            </a:r>
          </a:p>
          <a:p>
            <a:pPr>
              <a:spcBef>
                <a:spcPts val="0"/>
              </a:spcBef>
            </a:pPr>
            <a:r>
              <a:rPr lang="en-US" altLang="en-US" sz="2200" dirty="0"/>
              <a:t>Everything about her </a:t>
            </a:r>
            <a:r>
              <a:rPr lang="en-US" altLang="en-US" sz="2200" b="1" i="1" dirty="0"/>
              <a:t>communicates</a:t>
            </a:r>
            <a:r>
              <a:rPr lang="en-US" altLang="en-US" sz="2200" dirty="0"/>
              <a:t> desire to sin – </a:t>
            </a:r>
            <a:r>
              <a:rPr lang="en-US" altLang="en-US" sz="2200" b="1" i="1" dirty="0"/>
              <a:t>easily</a:t>
            </a:r>
            <a:r>
              <a:rPr lang="en-US" altLang="en-US" sz="2200" dirty="0"/>
              <a:t>, even </a:t>
            </a:r>
            <a:r>
              <a:rPr lang="en-US" altLang="en-US" sz="2200" b="1" i="1" dirty="0"/>
              <a:t>chasing</a:t>
            </a:r>
            <a:r>
              <a:rPr lang="en-US" altLang="en-US" sz="2200" dirty="0"/>
              <a:t> it.</a:t>
            </a:r>
          </a:p>
        </p:txBody>
      </p:sp>
    </p:spTree>
    <p:extLst>
      <p:ext uri="{BB962C8B-B14F-4D97-AF65-F5344CB8AC3E}">
        <p14:creationId xmlns:p14="http://schemas.microsoft.com/office/powerpoint/2010/main" val="2647155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fade">
                                      <p:cBhvr>
                                        <p:cTn id="42"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Reasonable Sin?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0"/>
              </a:spcBef>
              <a:buFont typeface="+mj-lt"/>
              <a:buAutoNum type="arabicPeriod" startAt="4"/>
            </a:pPr>
            <a:r>
              <a:rPr lang="en-US" sz="2200" dirty="0"/>
              <a:t>What was </a:t>
            </a:r>
            <a:r>
              <a:rPr lang="en-US" sz="2200" i="1" dirty="0">
                <a:solidFill>
                  <a:schemeClr val="accent1"/>
                </a:solidFill>
              </a:rPr>
              <a:t>“enticing” </a:t>
            </a:r>
            <a:r>
              <a:rPr lang="en-US" sz="2200" dirty="0"/>
              <a:t>about </a:t>
            </a:r>
            <a:r>
              <a:rPr lang="en-US" sz="2200" i="1" dirty="0">
                <a:solidFill>
                  <a:schemeClr val="accent1"/>
                </a:solidFill>
              </a:rPr>
              <a:t>“her speech”</a:t>
            </a:r>
            <a:r>
              <a:rPr lang="en-US" sz="2200" dirty="0"/>
              <a:t>?  What arguments or reasoning did she use to convince the young man that it would be acceptable, safe, and desirable to yield?</a:t>
            </a:r>
          </a:p>
          <a:p>
            <a:pPr marL="0" lvl="0" indent="0">
              <a:spcBef>
                <a:spcPts val="0"/>
              </a:spcBef>
              <a:buNone/>
            </a:pPr>
            <a:r>
              <a:rPr lang="en-US" sz="2200" i="1" dirty="0">
                <a:solidFill>
                  <a:schemeClr val="accent1"/>
                </a:solidFill>
              </a:rPr>
              <a:t>So she </a:t>
            </a:r>
            <a:r>
              <a:rPr lang="en-US" sz="2200" b="1" i="1" dirty="0">
                <a:solidFill>
                  <a:schemeClr val="accent1"/>
                </a:solidFill>
              </a:rPr>
              <a:t>caught</a:t>
            </a:r>
            <a:r>
              <a:rPr lang="en-US" sz="2200" i="1" dirty="0">
                <a:solidFill>
                  <a:schemeClr val="accent1"/>
                </a:solidFill>
              </a:rPr>
              <a:t> him and kissed him; With an </a:t>
            </a:r>
            <a:r>
              <a:rPr lang="en-US" sz="2200" b="1" i="1" dirty="0">
                <a:solidFill>
                  <a:schemeClr val="accent1"/>
                </a:solidFill>
              </a:rPr>
              <a:t>impudent face </a:t>
            </a:r>
            <a:r>
              <a:rPr lang="en-US" sz="2200" i="1" dirty="0">
                <a:solidFill>
                  <a:schemeClr val="accent1"/>
                </a:solidFill>
              </a:rPr>
              <a:t>she said to him:  “I </a:t>
            </a:r>
            <a:r>
              <a:rPr lang="en-US" sz="2200" b="1" i="1" dirty="0">
                <a:solidFill>
                  <a:schemeClr val="accent1"/>
                </a:solidFill>
              </a:rPr>
              <a:t>have </a:t>
            </a:r>
            <a:r>
              <a:rPr lang="en-US" sz="2200" b="1" i="1" u="sng" dirty="0">
                <a:solidFill>
                  <a:schemeClr val="accent1"/>
                </a:solidFill>
              </a:rPr>
              <a:t>peace offerings</a:t>
            </a:r>
            <a:r>
              <a:rPr lang="en-US" sz="2200" b="1" i="1" dirty="0">
                <a:solidFill>
                  <a:schemeClr val="accent1"/>
                </a:solidFill>
              </a:rPr>
              <a:t> </a:t>
            </a:r>
            <a:r>
              <a:rPr lang="en-US" sz="2200" i="1" dirty="0">
                <a:solidFill>
                  <a:schemeClr val="accent1"/>
                </a:solidFill>
              </a:rPr>
              <a:t>with me; </a:t>
            </a:r>
            <a:r>
              <a:rPr lang="en-US" sz="2200" b="1" i="1" dirty="0">
                <a:solidFill>
                  <a:schemeClr val="accent1"/>
                </a:solidFill>
              </a:rPr>
              <a:t>Today I have </a:t>
            </a:r>
            <a:r>
              <a:rPr lang="en-US" sz="2200" b="1" i="1" u="sng" dirty="0">
                <a:solidFill>
                  <a:schemeClr val="accent1"/>
                </a:solidFill>
              </a:rPr>
              <a:t>paid my vows</a:t>
            </a:r>
            <a:r>
              <a:rPr lang="en-US" sz="2200" i="1" dirty="0">
                <a:solidFill>
                  <a:schemeClr val="accent1"/>
                </a:solidFill>
              </a:rPr>
              <a:t>.  So I came out </a:t>
            </a:r>
            <a:r>
              <a:rPr lang="en-US" sz="2200" b="1" i="1" dirty="0">
                <a:solidFill>
                  <a:schemeClr val="accent1"/>
                </a:solidFill>
              </a:rPr>
              <a:t>to meet </a:t>
            </a:r>
            <a:r>
              <a:rPr lang="en-US" sz="2200" b="1" i="1" u="sng" dirty="0">
                <a:solidFill>
                  <a:schemeClr val="accent1"/>
                </a:solidFill>
              </a:rPr>
              <a:t>you</a:t>
            </a:r>
            <a:r>
              <a:rPr lang="en-US" sz="2200" b="1" i="1" dirty="0">
                <a:solidFill>
                  <a:schemeClr val="accent1"/>
                </a:solidFill>
              </a:rPr>
              <a:t>, </a:t>
            </a:r>
            <a:r>
              <a:rPr lang="en-US" sz="2200" b="1" i="1" u="sng" dirty="0">
                <a:solidFill>
                  <a:schemeClr val="accent1"/>
                </a:solidFill>
              </a:rPr>
              <a:t>Diligently</a:t>
            </a:r>
            <a:r>
              <a:rPr lang="en-US" sz="2200" b="1" i="1" dirty="0">
                <a:solidFill>
                  <a:schemeClr val="accent1"/>
                </a:solidFill>
              </a:rPr>
              <a:t> to seek your face</a:t>
            </a:r>
            <a:r>
              <a:rPr lang="en-US" sz="2200" i="1" dirty="0">
                <a:solidFill>
                  <a:schemeClr val="accent1"/>
                </a:solidFill>
              </a:rPr>
              <a:t>, And I have found you.  I have spread my </a:t>
            </a:r>
            <a:r>
              <a:rPr lang="en-US" sz="2200" b="1" i="1" dirty="0">
                <a:solidFill>
                  <a:schemeClr val="accent1"/>
                </a:solidFill>
              </a:rPr>
              <a:t>bed with tapestry</a:t>
            </a:r>
            <a:r>
              <a:rPr lang="en-US" sz="2200" i="1" dirty="0">
                <a:solidFill>
                  <a:schemeClr val="accent1"/>
                </a:solidFill>
              </a:rPr>
              <a:t>, </a:t>
            </a:r>
            <a:r>
              <a:rPr lang="en-US" sz="2200" b="1" i="1" u="sng" dirty="0">
                <a:solidFill>
                  <a:schemeClr val="accent1"/>
                </a:solidFill>
              </a:rPr>
              <a:t>Colored</a:t>
            </a:r>
            <a:r>
              <a:rPr lang="en-US" sz="2200" b="1" i="1" dirty="0">
                <a:solidFill>
                  <a:schemeClr val="accent1"/>
                </a:solidFill>
              </a:rPr>
              <a:t> coverings of </a:t>
            </a:r>
            <a:r>
              <a:rPr lang="en-US" sz="2200" b="1" i="1" u="sng" dirty="0">
                <a:solidFill>
                  <a:schemeClr val="accent1"/>
                </a:solidFill>
              </a:rPr>
              <a:t>Egyptian</a:t>
            </a:r>
            <a:r>
              <a:rPr lang="en-US" sz="2200" b="1" i="1" dirty="0">
                <a:solidFill>
                  <a:schemeClr val="accent1"/>
                </a:solidFill>
              </a:rPr>
              <a:t> linen</a:t>
            </a:r>
            <a:r>
              <a:rPr lang="en-US" sz="2200" i="1" dirty="0">
                <a:solidFill>
                  <a:schemeClr val="accent1"/>
                </a:solidFill>
              </a:rPr>
              <a:t>.  I have </a:t>
            </a:r>
            <a:r>
              <a:rPr lang="en-US" sz="2200" b="1" i="1" u="sng" dirty="0">
                <a:solidFill>
                  <a:schemeClr val="accent1"/>
                </a:solidFill>
              </a:rPr>
              <a:t>perfumed</a:t>
            </a:r>
            <a:r>
              <a:rPr lang="en-US" sz="2200" b="1" i="1" dirty="0">
                <a:solidFill>
                  <a:schemeClr val="accent1"/>
                </a:solidFill>
              </a:rPr>
              <a:t> my bed With myrrh, aloes, and cinnamon</a:t>
            </a:r>
            <a:r>
              <a:rPr lang="en-US" sz="2200" i="1" dirty="0">
                <a:solidFill>
                  <a:schemeClr val="accent1"/>
                </a:solidFill>
              </a:rPr>
              <a:t>.  Come, let us </a:t>
            </a:r>
            <a:r>
              <a:rPr lang="en-US" sz="2200" b="1" i="1" dirty="0">
                <a:solidFill>
                  <a:schemeClr val="accent1"/>
                </a:solidFill>
              </a:rPr>
              <a:t>take our fill </a:t>
            </a:r>
            <a:r>
              <a:rPr lang="en-US" sz="2200" i="1" dirty="0">
                <a:solidFill>
                  <a:schemeClr val="accent1"/>
                </a:solidFill>
              </a:rPr>
              <a:t>of love until morning; Let us </a:t>
            </a:r>
            <a:r>
              <a:rPr lang="en-US" sz="2200" b="1" i="1" dirty="0">
                <a:solidFill>
                  <a:schemeClr val="accent1"/>
                </a:solidFill>
              </a:rPr>
              <a:t>delight ourselves </a:t>
            </a:r>
            <a:r>
              <a:rPr lang="en-US" sz="2200" i="1" dirty="0">
                <a:solidFill>
                  <a:schemeClr val="accent1"/>
                </a:solidFill>
              </a:rPr>
              <a:t>with love.  For my </a:t>
            </a:r>
            <a:r>
              <a:rPr lang="en-US" sz="2200" b="1" i="1" dirty="0">
                <a:solidFill>
                  <a:schemeClr val="accent1"/>
                </a:solidFill>
              </a:rPr>
              <a:t>husband is </a:t>
            </a:r>
            <a:r>
              <a:rPr lang="en-US" sz="2200" b="1" i="1" u="sng" dirty="0">
                <a:solidFill>
                  <a:schemeClr val="accent1"/>
                </a:solidFill>
              </a:rPr>
              <a:t>not at home</a:t>
            </a:r>
            <a:r>
              <a:rPr lang="en-US" sz="2200" b="1" i="1" dirty="0">
                <a:solidFill>
                  <a:schemeClr val="accent1"/>
                </a:solidFill>
              </a:rPr>
              <a:t>; He has gone on a </a:t>
            </a:r>
            <a:r>
              <a:rPr lang="en-US" sz="2200" b="1" i="1" u="sng" dirty="0">
                <a:solidFill>
                  <a:schemeClr val="accent1"/>
                </a:solidFill>
              </a:rPr>
              <a:t>long journey</a:t>
            </a:r>
            <a:r>
              <a:rPr lang="en-US" sz="2200" i="1" dirty="0">
                <a:solidFill>
                  <a:schemeClr val="accent1"/>
                </a:solidFill>
              </a:rPr>
              <a:t>; He has </a:t>
            </a:r>
            <a:r>
              <a:rPr lang="en-US" sz="2200" b="1" i="1" dirty="0">
                <a:solidFill>
                  <a:schemeClr val="accent1"/>
                </a:solidFill>
              </a:rPr>
              <a:t>taken a </a:t>
            </a:r>
            <a:r>
              <a:rPr lang="en-US" sz="2200" b="1" i="1" u="sng" dirty="0">
                <a:solidFill>
                  <a:schemeClr val="accent1"/>
                </a:solidFill>
              </a:rPr>
              <a:t>bag of money</a:t>
            </a:r>
            <a:r>
              <a:rPr lang="en-US" sz="2200" b="1" i="1" dirty="0">
                <a:solidFill>
                  <a:schemeClr val="accent1"/>
                </a:solidFill>
              </a:rPr>
              <a:t> with him</a:t>
            </a:r>
            <a:r>
              <a:rPr lang="en-US" sz="2200" i="1" dirty="0">
                <a:solidFill>
                  <a:schemeClr val="accent1"/>
                </a:solidFill>
              </a:rPr>
              <a:t>, And </a:t>
            </a:r>
            <a:r>
              <a:rPr lang="en-US" sz="2200" b="1" i="1" dirty="0">
                <a:solidFill>
                  <a:schemeClr val="accent1"/>
                </a:solidFill>
              </a:rPr>
              <a:t>will come home </a:t>
            </a:r>
            <a:r>
              <a:rPr lang="en-US" sz="2200" b="1" i="1" u="sng" dirty="0">
                <a:solidFill>
                  <a:schemeClr val="accent1"/>
                </a:solidFill>
              </a:rPr>
              <a:t>on the appointed day</a:t>
            </a:r>
            <a:r>
              <a:rPr lang="en-US" sz="2200" i="1" dirty="0">
                <a:solidFill>
                  <a:schemeClr val="accent1"/>
                </a:solidFill>
              </a:rPr>
              <a:t>.”  </a:t>
            </a:r>
            <a:r>
              <a:rPr lang="en-US" sz="2200" b="1" i="1" dirty="0">
                <a:solidFill>
                  <a:schemeClr val="accent1"/>
                </a:solidFill>
              </a:rPr>
              <a:t>With her </a:t>
            </a:r>
            <a:r>
              <a:rPr lang="en-US" sz="2200" b="1" i="1" u="sng" dirty="0">
                <a:solidFill>
                  <a:schemeClr val="accent1"/>
                </a:solidFill>
              </a:rPr>
              <a:t>enticing</a:t>
            </a:r>
            <a:r>
              <a:rPr lang="en-US" sz="2200" b="1" i="1" dirty="0">
                <a:solidFill>
                  <a:schemeClr val="accent1"/>
                </a:solidFill>
              </a:rPr>
              <a:t> speech </a:t>
            </a:r>
            <a:r>
              <a:rPr lang="en-US" sz="2200" b="1" i="1" u="sng" dirty="0">
                <a:solidFill>
                  <a:schemeClr val="accent1"/>
                </a:solidFill>
              </a:rPr>
              <a:t>she caused him to yield</a:t>
            </a:r>
            <a:r>
              <a:rPr lang="en-US" sz="2200" b="1" i="1" dirty="0">
                <a:solidFill>
                  <a:schemeClr val="accent1"/>
                </a:solidFill>
              </a:rPr>
              <a:t>, With her </a:t>
            </a:r>
            <a:r>
              <a:rPr lang="en-US" sz="2200" b="1" i="1" u="sng" dirty="0">
                <a:solidFill>
                  <a:schemeClr val="accent1"/>
                </a:solidFill>
              </a:rPr>
              <a:t>flattering</a:t>
            </a:r>
            <a:r>
              <a:rPr lang="en-US" sz="2200" b="1" i="1" dirty="0">
                <a:solidFill>
                  <a:schemeClr val="accent1"/>
                </a:solidFill>
              </a:rPr>
              <a:t> lips </a:t>
            </a:r>
            <a:r>
              <a:rPr lang="en-US" sz="2200" b="1" i="1" u="sng" dirty="0">
                <a:solidFill>
                  <a:schemeClr val="accent1"/>
                </a:solidFill>
              </a:rPr>
              <a:t>she seduced him</a:t>
            </a:r>
            <a:r>
              <a:rPr lang="en-US" sz="2200" i="1" dirty="0">
                <a:solidFill>
                  <a:schemeClr val="accent1"/>
                </a:solidFill>
              </a:rPr>
              <a:t>.</a:t>
            </a:r>
            <a:r>
              <a:rPr lang="en-US" sz="2200" dirty="0"/>
              <a:t>(</a:t>
            </a:r>
            <a:r>
              <a:rPr lang="en-US" sz="2200" b="1" dirty="0">
                <a:solidFill>
                  <a:schemeClr val="accent1"/>
                </a:solidFill>
              </a:rPr>
              <a:t>7:13-21</a:t>
            </a:r>
            <a:r>
              <a:rPr lang="en-US" sz="2200" dirty="0"/>
              <a:t>)</a:t>
            </a:r>
          </a:p>
        </p:txBody>
      </p:sp>
    </p:spTree>
    <p:extLst>
      <p:ext uri="{BB962C8B-B14F-4D97-AF65-F5344CB8AC3E}">
        <p14:creationId xmlns:p14="http://schemas.microsoft.com/office/powerpoint/2010/main" val="1594048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a:t>Reasonable Sin?</a:t>
            </a:r>
          </a:p>
        </p:txBody>
      </p:sp>
      <p:sp>
        <p:nvSpPr>
          <p:cNvPr id="9219" name="Rectangle 3"/>
          <p:cNvSpPr>
            <a:spLocks noGrp="1" noChangeArrowheads="1"/>
          </p:cNvSpPr>
          <p:nvPr>
            <p:ph idx="1"/>
          </p:nvPr>
        </p:nvSpPr>
        <p:spPr>
          <a:xfrm>
            <a:off x="76200" y="1047750"/>
            <a:ext cx="8991600" cy="4095750"/>
          </a:xfrm>
        </p:spPr>
        <p:txBody>
          <a:bodyPr>
            <a:noAutofit/>
          </a:bodyPr>
          <a:lstStyle/>
          <a:p>
            <a:pPr marL="344488" lvl="0" indent="-344488">
              <a:spcBef>
                <a:spcPts val="300"/>
              </a:spcBef>
              <a:buFont typeface="+mj-lt"/>
              <a:buAutoNum type="arabicPeriod" startAt="4"/>
            </a:pPr>
            <a:r>
              <a:rPr lang="en-US" sz="2200" dirty="0"/>
              <a:t>What was </a:t>
            </a:r>
            <a:r>
              <a:rPr lang="en-US" sz="2200" i="1" dirty="0">
                <a:solidFill>
                  <a:schemeClr val="accent1"/>
                </a:solidFill>
              </a:rPr>
              <a:t>“enticing” </a:t>
            </a:r>
            <a:r>
              <a:rPr lang="en-US" sz="2200" dirty="0"/>
              <a:t>about </a:t>
            </a:r>
            <a:r>
              <a:rPr lang="en-US" sz="2200" i="1" dirty="0">
                <a:solidFill>
                  <a:schemeClr val="accent1"/>
                </a:solidFill>
              </a:rPr>
              <a:t>“her speech”</a:t>
            </a:r>
            <a:r>
              <a:rPr lang="en-US" sz="2200" dirty="0"/>
              <a:t>?  What arguments or reasoning did she use to convince the young man that it would be acceptable, safe, and desirable to yield?</a:t>
            </a:r>
          </a:p>
          <a:p>
            <a:pPr>
              <a:spcBef>
                <a:spcPts val="300"/>
              </a:spcBef>
            </a:pPr>
            <a:r>
              <a:rPr lang="en-US" altLang="en-US" sz="2200" b="1" dirty="0"/>
              <a:t>Body Language </a:t>
            </a:r>
            <a:r>
              <a:rPr lang="en-US" altLang="en-US" sz="2200" dirty="0"/>
              <a:t>– Grabbed and kissed him with a bold, brazen face.</a:t>
            </a:r>
          </a:p>
          <a:p>
            <a:pPr>
              <a:spcBef>
                <a:spcPts val="300"/>
              </a:spcBef>
            </a:pPr>
            <a:r>
              <a:rPr lang="en-US" altLang="en-US" sz="2200" b="1" dirty="0"/>
              <a:t>Religious Approval &amp; Security </a:t>
            </a:r>
            <a:r>
              <a:rPr lang="en-US" altLang="en-US" sz="2200" dirty="0"/>
              <a:t>– Sacrificed peace offerings, paid vows.</a:t>
            </a:r>
          </a:p>
          <a:p>
            <a:pPr>
              <a:spcBef>
                <a:spcPts val="300"/>
              </a:spcBef>
            </a:pPr>
            <a:r>
              <a:rPr lang="en-US" altLang="en-US" sz="2200" b="1" dirty="0"/>
              <a:t>Personal Importance </a:t>
            </a:r>
            <a:r>
              <a:rPr lang="en-US" altLang="en-US" sz="2200" dirty="0"/>
              <a:t>– Sought diligently; nobody else could replace him.</a:t>
            </a:r>
          </a:p>
          <a:p>
            <a:pPr>
              <a:spcBef>
                <a:spcPts val="300"/>
              </a:spcBef>
            </a:pPr>
            <a:r>
              <a:rPr lang="en-US" altLang="en-US" sz="2200" b="1" dirty="0"/>
              <a:t>Pleasurable</a:t>
            </a:r>
            <a:r>
              <a:rPr lang="en-US" altLang="en-US" sz="2200" dirty="0"/>
              <a:t> – Decorated and perfumed bed, dedicated to the entire night.</a:t>
            </a:r>
          </a:p>
          <a:p>
            <a:pPr>
              <a:spcBef>
                <a:spcPts val="300"/>
              </a:spcBef>
            </a:pPr>
            <a:r>
              <a:rPr lang="en-US" altLang="en-US" sz="2200" b="1" dirty="0"/>
              <a:t>Physical Security </a:t>
            </a:r>
            <a:r>
              <a:rPr lang="en-US" altLang="en-US" sz="2200" dirty="0"/>
              <a:t>– Husband is gone.  No way for unexpected return.</a:t>
            </a:r>
          </a:p>
          <a:p>
            <a:pPr>
              <a:spcBef>
                <a:spcPts val="300"/>
              </a:spcBef>
            </a:pPr>
            <a:r>
              <a:rPr lang="en-US" altLang="en-US" sz="2200" dirty="0"/>
              <a:t>The exact words may change, but seduction frequently involves the above elements – </a:t>
            </a:r>
            <a:r>
              <a:rPr lang="en-US" altLang="en-US" sz="2200" b="1" i="1" dirty="0"/>
              <a:t>flattery</a:t>
            </a:r>
            <a:r>
              <a:rPr lang="en-US" altLang="en-US" sz="2200" dirty="0"/>
              <a:t> and </a:t>
            </a:r>
            <a:r>
              <a:rPr lang="en-US" altLang="en-US" sz="2200" b="1" i="1" dirty="0"/>
              <a:t>rationalization</a:t>
            </a:r>
            <a:r>
              <a:rPr lang="en-US" altLang="en-US" sz="2200" dirty="0"/>
              <a:t> of conscience’s qualms.</a:t>
            </a:r>
          </a:p>
          <a:p>
            <a:pPr>
              <a:spcBef>
                <a:spcPts val="300"/>
              </a:spcBef>
            </a:pPr>
            <a:r>
              <a:rPr lang="en-US" altLang="en-US" sz="2200" dirty="0"/>
              <a:t>Learn to recognize them!  </a:t>
            </a:r>
            <a:r>
              <a:rPr lang="en-US" altLang="en-US" sz="2200" i="1" dirty="0">
                <a:solidFill>
                  <a:schemeClr val="accent1"/>
                </a:solidFill>
              </a:rPr>
              <a:t>“Flee fornication”</a:t>
            </a:r>
            <a:r>
              <a:rPr lang="en-US" altLang="en-US" sz="2200" dirty="0"/>
              <a:t> when you hear them.</a:t>
            </a:r>
          </a:p>
        </p:txBody>
      </p:sp>
    </p:spTree>
    <p:extLst>
      <p:ext uri="{BB962C8B-B14F-4D97-AF65-F5344CB8AC3E}">
        <p14:creationId xmlns:p14="http://schemas.microsoft.com/office/powerpoint/2010/main" val="1501057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6" end="6"/>
                                            </p:txEl>
                                          </p:spTgt>
                                        </p:tgtEl>
                                        <p:attrNameLst>
                                          <p:attrName>style.visibility</p:attrName>
                                        </p:attrNameLst>
                                      </p:cBhvr>
                                      <p:to>
                                        <p:strVal val="visible"/>
                                      </p:to>
                                    </p:set>
                                    <p:animEffect transition="in" filter="fade">
                                      <p:cBhvr>
                                        <p:cTn id="32" dur="500"/>
                                        <p:tgtEl>
                                          <p:spTgt spid="9219">
                                            <p:txEl>
                                              <p:pRg st="6" end="6"/>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9219">
                                            <p:txEl>
                                              <p:pRg st="7" end="7"/>
                                            </p:txEl>
                                          </p:spTgt>
                                        </p:tgtEl>
                                        <p:attrNameLst>
                                          <p:attrName>style.visibility</p:attrName>
                                        </p:attrNameLst>
                                      </p:cBhvr>
                                      <p:to>
                                        <p:strVal val="visible"/>
                                      </p:to>
                                    </p:set>
                                    <p:animEffect transition="in" filter="fade">
                                      <p:cBhvr>
                                        <p:cTn id="36"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22444</TotalTime>
  <Words>51605</Words>
  <Application>Microsoft Office PowerPoint</Application>
  <PresentationFormat>On-screen Show (16:9)</PresentationFormat>
  <Paragraphs>2298</Paragraphs>
  <Slides>384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384</vt:i4>
      </vt:variant>
    </vt:vector>
  </HeadingPairs>
  <TitlesOfParts>
    <vt:vector size="390" baseType="lpstr">
      <vt:lpstr>Arial</vt:lpstr>
      <vt:lpstr>Calibri</vt:lpstr>
      <vt:lpstr>Impact</vt:lpstr>
      <vt:lpstr>Times New Roman</vt:lpstr>
      <vt:lpstr>Wingdings</vt:lpstr>
      <vt:lpstr>NewsPrint</vt:lpstr>
      <vt:lpstr>Proverbs</vt:lpstr>
      <vt:lpstr>Text &amp; Class Introduction</vt:lpstr>
      <vt:lpstr>Textual Introduction</vt:lpstr>
      <vt:lpstr>Outline</vt:lpstr>
      <vt:lpstr>Plan of Study</vt:lpstr>
      <vt:lpstr>Proverbs 1:1-9</vt:lpstr>
      <vt:lpstr>Purpose &amp; Audience</vt:lpstr>
      <vt:lpstr>Purpose &amp; Audience</vt:lpstr>
      <vt:lpstr>Foundation of Real Knowledge</vt:lpstr>
      <vt:lpstr>“He who has an ear to hear …”</vt:lpstr>
      <vt:lpstr>Graceful Ornaments</vt:lpstr>
      <vt:lpstr>Proverbs 1:10-19</vt:lpstr>
      <vt:lpstr>Unwitting Suicide</vt:lpstr>
      <vt:lpstr>Unwitting Suicide</vt:lpstr>
      <vt:lpstr>Robbers, Murderers Among Us?</vt:lpstr>
      <vt:lpstr>Robbers, Murderers Among Us?</vt:lpstr>
      <vt:lpstr>Proverbs 1:20-33</vt:lpstr>
      <vt:lpstr>Wisdom, Pleading &amp; Accessible</vt:lpstr>
      <vt:lpstr>Wisdom Rejected</vt:lpstr>
      <vt:lpstr>Wisdom Rejected</vt:lpstr>
      <vt:lpstr>Wisdom Rejected</vt:lpstr>
      <vt:lpstr>Wisdom’s Rejection</vt:lpstr>
      <vt:lpstr>Wisdom Rejection</vt:lpstr>
      <vt:lpstr>A Loving, Merciful God?</vt:lpstr>
      <vt:lpstr>Considering Both Ends</vt:lpstr>
      <vt:lpstr>Proverbs 2:1-9</vt:lpstr>
      <vt:lpstr>Finding Wisdom</vt:lpstr>
      <vt:lpstr>Wisdom’s Giver</vt:lpstr>
      <vt:lpstr>Praying for Wisdom</vt:lpstr>
      <vt:lpstr>The Key of Wisdom</vt:lpstr>
      <vt:lpstr>Proverbs 2:10-22</vt:lpstr>
      <vt:lpstr>The Path of Preservation</vt:lpstr>
      <vt:lpstr>… From Evil &amp; Perversity</vt:lpstr>
      <vt:lpstr>… From Immoral Woman</vt:lpstr>
      <vt:lpstr>Danger of Immoral Woman</vt:lpstr>
      <vt:lpstr>Staying in the Path of Wisdom</vt:lpstr>
      <vt:lpstr>Proverbs 3:1-8</vt:lpstr>
      <vt:lpstr>Finding Favor with God and Man</vt:lpstr>
      <vt:lpstr>Challenges to Faith &amp; Humility</vt:lpstr>
      <vt:lpstr>Proverbs 3:9-26</vt:lpstr>
      <vt:lpstr>Honor God with Possessions?</vt:lpstr>
      <vt:lpstr>Health &amp; Wealth Gospel?</vt:lpstr>
      <vt:lpstr>Health &amp; Wealth Gospel?</vt:lpstr>
      <vt:lpstr>Happy in Correction?</vt:lpstr>
      <vt:lpstr>Happy in Correction</vt:lpstr>
      <vt:lpstr>Happy in Correction!</vt:lpstr>
      <vt:lpstr>Happy in Correction!</vt:lpstr>
      <vt:lpstr>Creation through Wisdom</vt:lpstr>
      <vt:lpstr>The Fruits &amp; Value of Wisdom</vt:lpstr>
      <vt:lpstr>The Fruits &amp; Value of Wisdom</vt:lpstr>
      <vt:lpstr>The Fruits &amp; Value of Wisdom</vt:lpstr>
      <vt:lpstr>Proverbs 3:27-35</vt:lpstr>
      <vt:lpstr>“Go, Be Warmed, &amp; Filled”</vt:lpstr>
      <vt:lpstr>Robbing Your Insurance</vt:lpstr>
      <vt:lpstr>The Lord’s Choice &amp; Favor</vt:lpstr>
      <vt:lpstr>Proverbs 4:1-13</vt:lpstr>
      <vt:lpstr>Appreciating Wisdom in Youth</vt:lpstr>
      <vt:lpstr>The Critical Need for Wisdom</vt:lpstr>
      <vt:lpstr>The Critical Need for Wisdom</vt:lpstr>
      <vt:lpstr>Keeping &amp; Exalting Wisdom</vt:lpstr>
      <vt:lpstr>Proverbs 4:14-27</vt:lpstr>
      <vt:lpstr>The Deep Hunger of the Wicked</vt:lpstr>
      <vt:lpstr>“Walking in the Light”</vt:lpstr>
      <vt:lpstr>“In the Midst of Your Heart”</vt:lpstr>
      <vt:lpstr>Self-Examination</vt:lpstr>
      <vt:lpstr>Contentment Generalized</vt:lpstr>
      <vt:lpstr>Proverbs 5:1-23</vt:lpstr>
      <vt:lpstr>Contentment Applied</vt:lpstr>
      <vt:lpstr>Deceiving Appearances</vt:lpstr>
      <vt:lpstr>How the Serpent Turns</vt:lpstr>
      <vt:lpstr>The Hope of the Prodigal Son</vt:lpstr>
      <vt:lpstr>“Marriage is Honorable”</vt:lpstr>
      <vt:lpstr>“Marriage is Honorable”</vt:lpstr>
      <vt:lpstr>Gaming God?</vt:lpstr>
      <vt:lpstr>Gaming God?</vt:lpstr>
      <vt:lpstr>Gaming God?</vt:lpstr>
      <vt:lpstr>Gaming God?</vt:lpstr>
      <vt:lpstr>Proverbs 6:1-11</vt:lpstr>
      <vt:lpstr>Danger of Pledging Support</vt:lpstr>
      <vt:lpstr>The Ant’s Work Ethic</vt:lpstr>
      <vt:lpstr>Danger of Procrastination</vt:lpstr>
      <vt:lpstr>Proverbs 6:12-19</vt:lpstr>
      <vt:lpstr>Beware the “Wicked Man”</vt:lpstr>
      <vt:lpstr>Subtle Wickedness</vt:lpstr>
      <vt:lpstr>“Six Things the Lord Hates”</vt:lpstr>
      <vt:lpstr>Proverbs 6:20-35</vt:lpstr>
      <vt:lpstr>The Law that Speaks</vt:lpstr>
      <vt:lpstr>“To Keep You From …”</vt:lpstr>
      <vt:lpstr>Unsuspecting Prey</vt:lpstr>
      <vt:lpstr>Playing with Fire</vt:lpstr>
      <vt:lpstr>Adultery is Stealing?</vt:lpstr>
      <vt:lpstr>Sexual Immorality is Stealing!</vt:lpstr>
      <vt:lpstr>Proverbs 7:1-27</vt:lpstr>
      <vt:lpstr>A Sister’s Protection</vt:lpstr>
      <vt:lpstr>Chose Wrong Place &amp; Time</vt:lpstr>
      <vt:lpstr>Chose Wrong Place &amp; Time</vt:lpstr>
      <vt:lpstr>The Easy Immoral Woman</vt:lpstr>
      <vt:lpstr>Reasonable Sin?</vt:lpstr>
      <vt:lpstr>Reasonable Sin?</vt:lpstr>
      <vt:lpstr>Cooperative Slaughter</vt:lpstr>
      <vt:lpstr>Slain a Mighty Host</vt:lpstr>
      <vt:lpstr>The End of Sexual Sensuality</vt:lpstr>
      <vt:lpstr>Proverbs 8:1-11</vt:lpstr>
      <vt:lpstr>Wisdom’s Stand</vt:lpstr>
      <vt:lpstr>Wisdom’s Persuasive Speech</vt:lpstr>
      <vt:lpstr>Wisdom’s Persuasive Speech</vt:lpstr>
      <vt:lpstr>Incomparable Wisdom …</vt:lpstr>
      <vt:lpstr>Proverbs 8:12-21</vt:lpstr>
      <vt:lpstr>Wisdom’s Power</vt:lpstr>
      <vt:lpstr>Examples of Wisdom’s Power</vt:lpstr>
      <vt:lpstr>Rewards Truthseekers</vt:lpstr>
      <vt:lpstr>The True Rewards of Proverbs</vt:lpstr>
      <vt:lpstr>Proverbs 8:22-36</vt:lpstr>
      <vt:lpstr>God’s Demonstration</vt:lpstr>
      <vt:lpstr>Precedence of Wisdom</vt:lpstr>
      <vt:lpstr>Wisdom with Men</vt:lpstr>
      <vt:lpstr>Follow Wisdom’s Every Move</vt:lpstr>
      <vt:lpstr>Wisdom’s Ultimate Reward</vt:lpstr>
      <vt:lpstr>Lovers of One’s Own Death</vt:lpstr>
      <vt:lpstr>Proverbs 9:1-12</vt:lpstr>
      <vt:lpstr>The Feast Prepared</vt:lpstr>
      <vt:lpstr>Repentance</vt:lpstr>
      <vt:lpstr>Folly of Correcting a Fool</vt:lpstr>
      <vt:lpstr>Do You Receive Correction Well?</vt:lpstr>
      <vt:lpstr>Wisdom’s Foundation</vt:lpstr>
      <vt:lpstr>Proverbs 9:13-18</vt:lpstr>
      <vt:lpstr>The Foolish Woman’s Wisdom</vt:lpstr>
      <vt:lpstr>Delight in Forbidden Pleasure?</vt:lpstr>
      <vt:lpstr>The Hook</vt:lpstr>
      <vt:lpstr>Who are Wisdom, Immorality?</vt:lpstr>
      <vt:lpstr>Why Women?</vt:lpstr>
      <vt:lpstr>Repetition, Repetition, …</vt:lpstr>
      <vt:lpstr>The God of Men</vt:lpstr>
      <vt:lpstr>Why Trust in God over Man?</vt:lpstr>
      <vt:lpstr>Why Trust in God over Man?</vt:lpstr>
      <vt:lpstr>Why Trust in God over Man?</vt:lpstr>
      <vt:lpstr>Make &amp; Designer of Man</vt:lpstr>
      <vt:lpstr>Rash Commitments to God</vt:lpstr>
      <vt:lpstr>Rash Commitments to God</vt:lpstr>
      <vt:lpstr>“Who may dwell in Your holy hill?”</vt:lpstr>
      <vt:lpstr>“Who may dwell in Your holy hill?”</vt:lpstr>
      <vt:lpstr>“Who may dwell in Your holy hill?”</vt:lpstr>
      <vt:lpstr>“Who may dwell in Your holy hill?”</vt:lpstr>
      <vt:lpstr>Push or Pull?</vt:lpstr>
      <vt:lpstr>What is the Difference?</vt:lpstr>
      <vt:lpstr>The Real You?</vt:lpstr>
      <vt:lpstr>Two Masters?</vt:lpstr>
      <vt:lpstr>Recompense – Now and Later</vt:lpstr>
      <vt:lpstr>Recompense – Now and Later</vt:lpstr>
      <vt:lpstr>The Perturbed Earth</vt:lpstr>
      <vt:lpstr>Gifts That Bring Sorrow?</vt:lpstr>
      <vt:lpstr>Power of the Blanket Shield?</vt:lpstr>
      <vt:lpstr>Boasting about Tomorrow?</vt:lpstr>
      <vt:lpstr>God Rules in Kingdom of Men</vt:lpstr>
      <vt:lpstr>Wicked Made for Doom?</vt:lpstr>
      <vt:lpstr>God of the Marketplace?</vt:lpstr>
      <vt:lpstr>Moving the Ancient Landmark</vt:lpstr>
      <vt:lpstr>Moving the Ancient Landmark</vt:lpstr>
      <vt:lpstr>Moving the Ancient Landmark</vt:lpstr>
      <vt:lpstr>Preserving Truth</vt:lpstr>
      <vt:lpstr>Preserving Truth</vt:lpstr>
      <vt:lpstr>Wisdom and Folly</vt:lpstr>
      <vt:lpstr>Foresight</vt:lpstr>
      <vt:lpstr>Seeking Correction</vt:lpstr>
      <vt:lpstr>Seeking Correction</vt:lpstr>
      <vt:lpstr>Seeking Correction</vt:lpstr>
      <vt:lpstr>Seeking Correction</vt:lpstr>
      <vt:lpstr>Prejudice, Self-Deceit</vt:lpstr>
      <vt:lpstr>Waging War!</vt:lpstr>
      <vt:lpstr>Persistence in Seeking Advice</vt:lpstr>
      <vt:lpstr>Building a House?</vt:lpstr>
      <vt:lpstr>Better to Get Wisdom than …</vt:lpstr>
      <vt:lpstr>Indicators of a Fool</vt:lpstr>
      <vt:lpstr>Fool’s Careless Wrath</vt:lpstr>
      <vt:lpstr>Tree of Life?</vt:lpstr>
      <vt:lpstr>Tree of Life?</vt:lpstr>
      <vt:lpstr>The Fool’s Advice?</vt:lpstr>
      <vt:lpstr>When to Answer a Fool?</vt:lpstr>
      <vt:lpstr>When to Answer a Fool?</vt:lpstr>
      <vt:lpstr>Righteousness and Wickedness</vt:lpstr>
      <vt:lpstr>Treasures along the Paths</vt:lpstr>
      <vt:lpstr>The End of the Wicked</vt:lpstr>
      <vt:lpstr>Faltering of the Righteous</vt:lpstr>
      <vt:lpstr>The Salvation of the Wicked</vt:lpstr>
      <vt:lpstr>The Salvation of the Wicked</vt:lpstr>
      <vt:lpstr>Ironic Tool of Retribution</vt:lpstr>
      <vt:lpstr>Ironic Tool of Retribution</vt:lpstr>
      <vt:lpstr>Ironic Tool of Retribution</vt:lpstr>
      <vt:lpstr>Wicked Save the Righteous?</vt:lpstr>
      <vt:lpstr>Motivation of the Wicked</vt:lpstr>
      <vt:lpstr>Motivation of the Wicked</vt:lpstr>
      <vt:lpstr>Weakness &amp; Strength</vt:lpstr>
      <vt:lpstr>Weakness &amp; Strength</vt:lpstr>
      <vt:lpstr>A Difficult Path?</vt:lpstr>
      <vt:lpstr>Notoriety of Righteous, Wicked</vt:lpstr>
      <vt:lpstr>The Feeling is Mutual</vt:lpstr>
      <vt:lpstr>Pride and Humility</vt:lpstr>
      <vt:lpstr>“If He Gains the Whole World …”</vt:lpstr>
      <vt:lpstr>The Fruits of Pride, Humility</vt:lpstr>
      <vt:lpstr>The Fruits of Pride, Humility</vt:lpstr>
      <vt:lpstr>The Fruits of Pride, Humility</vt:lpstr>
      <vt:lpstr>The Fruits of Pride, Humility</vt:lpstr>
      <vt:lpstr>The Fruits of Pride, Humility</vt:lpstr>
      <vt:lpstr>A Rod of Pride?</vt:lpstr>
      <vt:lpstr>“Pride Goes Before …”</vt:lpstr>
      <vt:lpstr>Reaction to Correction?</vt:lpstr>
      <vt:lpstr>Reaction to Correction?</vt:lpstr>
      <vt:lpstr>Ultimate Honor?</vt:lpstr>
      <vt:lpstr>My Generation?</vt:lpstr>
      <vt:lpstr>Honesty, Integrity versus Lies, Perversity</vt:lpstr>
      <vt:lpstr>End of Integrity, Dishonesty</vt:lpstr>
      <vt:lpstr>End of Integrity, Dishonesty</vt:lpstr>
      <vt:lpstr>End of Integrity, Dishonesty</vt:lpstr>
      <vt:lpstr>End of Integrity, Dishonesty</vt:lpstr>
      <vt:lpstr>End of Integrity, Dishonesty</vt:lpstr>
      <vt:lpstr>God’s Judgment</vt:lpstr>
      <vt:lpstr>As a Man Thinks in His Heart …</vt:lpstr>
      <vt:lpstr>Effects of Our Words</vt:lpstr>
      <vt:lpstr>Effects of Our Words</vt:lpstr>
      <vt:lpstr>Dependable Witness</vt:lpstr>
      <vt:lpstr>PowerPoint Presentation</vt:lpstr>
      <vt:lpstr>Resisting the Truth from God</vt:lpstr>
      <vt:lpstr>Why So Gullible?</vt:lpstr>
      <vt:lpstr>Why So Gullible?</vt:lpstr>
      <vt:lpstr>Self-Delusion’s Final Form</vt:lpstr>
      <vt:lpstr>Dishonest Negotiations</vt:lpstr>
      <vt:lpstr>Admitting, Accepting Wrong</vt:lpstr>
      <vt:lpstr>The Joking Madman</vt:lpstr>
      <vt:lpstr>Gossip, Temper, Conflict and Division</vt:lpstr>
      <vt:lpstr>The End of Gossip</vt:lpstr>
      <vt:lpstr>The End of Gossip</vt:lpstr>
      <vt:lpstr>The End of Gossip</vt:lpstr>
      <vt:lpstr>Eating the Fruit of the Tongue</vt:lpstr>
      <vt:lpstr>Eating the Fruit of the Tongue</vt:lpstr>
      <vt:lpstr>Tools of Division</vt:lpstr>
      <vt:lpstr>Tools of Division</vt:lpstr>
      <vt:lpstr>Tools of Division</vt:lpstr>
      <vt:lpstr>Tools of Division</vt:lpstr>
      <vt:lpstr>Motivation of the Divisive</vt:lpstr>
      <vt:lpstr>Motivation of the Divisive</vt:lpstr>
      <vt:lpstr>Motivation of the Divisive</vt:lpstr>
      <vt:lpstr>Motivation of the Divisive</vt:lpstr>
      <vt:lpstr>Aiding and Abetting</vt:lpstr>
      <vt:lpstr>How to Not Gossip</vt:lpstr>
      <vt:lpstr>Motivation for a “Soft Answer”</vt:lpstr>
      <vt:lpstr>Motivation for a “Soft Answer”</vt:lpstr>
      <vt:lpstr>Motivation for a “Soft Answer”</vt:lpstr>
      <vt:lpstr>Motivation for a “Soft Answer”</vt:lpstr>
      <vt:lpstr>Motivation for a “Soft Answer”</vt:lpstr>
      <vt:lpstr>The Soft Answer</vt:lpstr>
      <vt:lpstr>The Soft Answer</vt:lpstr>
      <vt:lpstr>The Soft Answer</vt:lpstr>
      <vt:lpstr>The Soft Answer</vt:lpstr>
      <vt:lpstr>Relationship with Contentious</vt:lpstr>
      <vt:lpstr>Brevity &amp; Conciseness</vt:lpstr>
      <vt:lpstr>Generosity, Grace versus Greed, Wrath</vt:lpstr>
      <vt:lpstr>“Each Esteem Others …”</vt:lpstr>
      <vt:lpstr>Short-Term Reward of Greed</vt:lpstr>
      <vt:lpstr>End of Generosity vs. Greed</vt:lpstr>
      <vt:lpstr>End of Generosity vs. Greed</vt:lpstr>
      <vt:lpstr>End of Generosity vs. Greed</vt:lpstr>
      <vt:lpstr>End of Generosity vs. Greed</vt:lpstr>
      <vt:lpstr>Active, Watchful God</vt:lpstr>
      <vt:lpstr>Active, Watchful God</vt:lpstr>
      <vt:lpstr>Heaping Coals of Fire</vt:lpstr>
      <vt:lpstr>Mercies of the Wicked</vt:lpstr>
      <vt:lpstr>Misplaced Charity</vt:lpstr>
      <vt:lpstr>Unexpected Cruelty</vt:lpstr>
      <vt:lpstr>Empty Promises</vt:lpstr>
      <vt:lpstr>Industriousness and Finances</vt:lpstr>
      <vt:lpstr>Positive Value of Wealth</vt:lpstr>
      <vt:lpstr>Positive Value of Wealth</vt:lpstr>
      <vt:lpstr>Danger of Wealth</vt:lpstr>
      <vt:lpstr>Danger of Wealth</vt:lpstr>
      <vt:lpstr>Danger of Wealth</vt:lpstr>
      <vt:lpstr>Danger of Wealth</vt:lpstr>
      <vt:lpstr>Danger of Wealth</vt:lpstr>
      <vt:lpstr>Danger of Cosigning, Surety</vt:lpstr>
      <vt:lpstr>Danger of Cosigning, Surety</vt:lpstr>
      <vt:lpstr>Wise Labor</vt:lpstr>
      <vt:lpstr>Wise Labor</vt:lpstr>
      <vt:lpstr>Wise Labor</vt:lpstr>
      <vt:lpstr>Primary Motivation to Work</vt:lpstr>
      <vt:lpstr>Primary Motivation to Work</vt:lpstr>
      <vt:lpstr>Natural Industriousness</vt:lpstr>
      <vt:lpstr>Terrible End of Laziness</vt:lpstr>
      <vt:lpstr>Terrible End of Laziness</vt:lpstr>
      <vt:lpstr>Terrible End of Laziness</vt:lpstr>
      <vt:lpstr>Despicable Laziness</vt:lpstr>
      <vt:lpstr>Despicable Laziness</vt:lpstr>
      <vt:lpstr>Despicable Laziness</vt:lpstr>
      <vt:lpstr>Despicable Laziness</vt:lpstr>
      <vt:lpstr>Not Lazy – Just Want Pleasure?</vt:lpstr>
      <vt:lpstr>Spoiled Children and Servants</vt:lpstr>
      <vt:lpstr>Gifts of Jealous Debt</vt:lpstr>
      <vt:lpstr>Alcohol</vt:lpstr>
      <vt:lpstr>Alcohol’s  Immediate Effects</vt:lpstr>
      <vt:lpstr>Seductive Serpent</vt:lpstr>
      <vt:lpstr>Numbing Addiction</vt:lpstr>
      <vt:lpstr>Alcohol’s  Effects over Lifetime</vt:lpstr>
      <vt:lpstr>Alcohol’s Effects on Others</vt:lpstr>
      <vt:lpstr>Medicinal Narcotics</vt:lpstr>
      <vt:lpstr>Social Drinking?</vt:lpstr>
      <vt:lpstr>Social Drinking?</vt:lpstr>
      <vt:lpstr>Social Drinking?</vt:lpstr>
      <vt:lpstr>Social Drinking?</vt:lpstr>
      <vt:lpstr>Anxiety, Depression, and Mirth</vt:lpstr>
      <vt:lpstr>Power of a Positive Attitude</vt:lpstr>
      <vt:lpstr>Power of a Positive Attitude</vt:lpstr>
      <vt:lpstr>Hope’s Weakness &amp; Power</vt:lpstr>
      <vt:lpstr>Hope’s Weakness &amp; Power</vt:lpstr>
      <vt:lpstr>Cause &amp; Cure of Depression</vt:lpstr>
      <vt:lpstr>Cause &amp; Cure of Depression</vt:lpstr>
      <vt:lpstr>“Weep with Those who Weep”</vt:lpstr>
      <vt:lpstr>Deceiving Laughter</vt:lpstr>
      <vt:lpstr>Husbands and Wives</vt:lpstr>
      <vt:lpstr>Blessings of Marriage</vt:lpstr>
      <vt:lpstr>Power of a Spouse</vt:lpstr>
      <vt:lpstr>Deceiving Wealth</vt:lpstr>
      <vt:lpstr>Deceiving, Wasted Beauty</vt:lpstr>
      <vt:lpstr>Miserable Contentious Wife</vt:lpstr>
      <vt:lpstr>Miserable Contentious Wife</vt:lpstr>
      <vt:lpstr>Miserable Contentious Wife</vt:lpstr>
      <vt:lpstr>The Virtuous Wife</vt:lpstr>
      <vt:lpstr>The Virtuous Wife</vt:lpstr>
      <vt:lpstr>The Virtuous Wife</vt:lpstr>
      <vt:lpstr>Trap of the Immoral Woman</vt:lpstr>
      <vt:lpstr>Conscience of Adulterous Woman</vt:lpstr>
      <vt:lpstr>Parenting and Children</vt:lpstr>
      <vt:lpstr>The End of the Disobedient</vt:lpstr>
      <vt:lpstr>The End of the Disobedient</vt:lpstr>
      <vt:lpstr>The Influence of Children</vt:lpstr>
      <vt:lpstr>The Influence of Children</vt:lpstr>
      <vt:lpstr>The Influence of Children</vt:lpstr>
      <vt:lpstr>The Influence of Children</vt:lpstr>
      <vt:lpstr>Glory of the Old and Young</vt:lpstr>
      <vt:lpstr>Glory of the Old and Young</vt:lpstr>
      <vt:lpstr>Glory of the Old and Young</vt:lpstr>
      <vt:lpstr>Disciplining Children</vt:lpstr>
      <vt:lpstr>Disciplining Children</vt:lpstr>
      <vt:lpstr>Disciplining Children</vt:lpstr>
      <vt:lpstr>“Even a child is known by …”</vt:lpstr>
      <vt:lpstr>“Train up a child …”</vt:lpstr>
      <vt:lpstr>Friends and Neighbors</vt:lpstr>
      <vt:lpstr>Powerful Influence of Friends</vt:lpstr>
      <vt:lpstr>A Man who Desires Friends?</vt:lpstr>
      <vt:lpstr>A Man who Desires Friends?</vt:lpstr>
      <vt:lpstr>Value of a Good Name</vt:lpstr>
      <vt:lpstr>Magnetizing Wealth</vt:lpstr>
      <vt:lpstr>True Friends</vt:lpstr>
      <vt:lpstr>True Friends</vt:lpstr>
      <vt:lpstr>Role of Wicked &amp; Neighbor</vt:lpstr>
      <vt:lpstr>“Who Is My Neighbor?”</vt:lpstr>
      <vt:lpstr>“Who Is My Neighbor?”</vt:lpstr>
      <vt:lpstr>“To Everything there is a Season…”</vt:lpstr>
      <vt:lpstr>“Taking a dog by the ears …”</vt:lpstr>
      <vt:lpstr>Government:  Kings, Judges, and Peoples</vt:lpstr>
      <vt:lpstr>Priests, Kings, and “gods”?</vt:lpstr>
      <vt:lpstr>Priests, Kings, and “gods”?</vt:lpstr>
      <vt:lpstr>Priests, Kings, and “gods”?</vt:lpstr>
      <vt:lpstr>Priests, Kings, and “gods”?</vt:lpstr>
      <vt:lpstr>Priests, Kings, and “gods”?</vt:lpstr>
      <vt:lpstr>Priests, Kings, and “gods”?</vt:lpstr>
      <vt:lpstr>The Power of a Bribe</vt:lpstr>
      <vt:lpstr>The Power of a Bribe</vt:lpstr>
      <vt:lpstr>The Power of a Bribe</vt:lpstr>
      <vt:lpstr>The Power of a Bribe</vt:lpstr>
      <vt:lpstr>King of Kings, Lord of Lords</vt:lpstr>
      <vt:lpstr>The Throne of Judgment - Why?</vt:lpstr>
      <vt:lpstr>The Throne of Judgment - Why?</vt:lpstr>
      <vt:lpstr>The Throne of Judgment - Why?</vt:lpstr>
      <vt:lpstr>The Throne of Judgment - How?</vt:lpstr>
      <vt:lpstr>Fierce Wrath and Fleeting Favor</vt:lpstr>
      <vt:lpstr>Fierce Wrath and Fleeting Favor</vt:lpstr>
      <vt:lpstr>“You shall be cut in pieces!”</vt:lpstr>
      <vt:lpstr>Abuses of Power</vt:lpstr>
      <vt:lpstr>A King Alone</vt:lpstr>
      <vt:lpstr>An Honored, Confident King</vt:lpstr>
      <vt:lpstr>Wisdom of Justice</vt:lpstr>
      <vt:lpstr>A King’s Cabinet</vt:lpstr>
      <vt:lpstr>A King’s Cabinet</vt:lpstr>
      <vt:lpstr>A King’s Cabinet</vt:lpstr>
      <vt:lpstr>Trust, But Verify</vt:lpstr>
      <vt:lpstr>Drawing Straws</vt:lpstr>
    </vt:vector>
  </TitlesOfParts>
  <Company>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Proverbs - Wisdom for All</dc:title>
  <dc:creator>Bowen</dc:creator>
  <cp:lastModifiedBy>Trevor Bowen</cp:lastModifiedBy>
  <cp:revision>1146</cp:revision>
  <cp:lastPrinted>2022-03-26T21:46:37Z</cp:lastPrinted>
  <dcterms:created xsi:type="dcterms:W3CDTF">2010-03-20T03:20:38Z</dcterms:created>
  <dcterms:modified xsi:type="dcterms:W3CDTF">2022-03-27T18:31:24Z</dcterms:modified>
</cp:coreProperties>
</file>