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7" r:id="rId2"/>
    <p:sldId id="345" r:id="rId3"/>
    <p:sldId id="374" r:id="rId4"/>
    <p:sldId id="375" r:id="rId5"/>
    <p:sldId id="376" r:id="rId6"/>
    <p:sldId id="377" r:id="rId7"/>
    <p:sldId id="378" r:id="rId8"/>
    <p:sldId id="533" r:id="rId9"/>
    <p:sldId id="534" r:id="rId10"/>
    <p:sldId id="535" r:id="rId11"/>
    <p:sldId id="536" r:id="rId12"/>
    <p:sldId id="853" r:id="rId13"/>
    <p:sldId id="855" r:id="rId14"/>
    <p:sldId id="879" r:id="rId15"/>
    <p:sldId id="539" r:id="rId16"/>
    <p:sldId id="880" r:id="rId17"/>
    <p:sldId id="854" r:id="rId18"/>
    <p:sldId id="881" r:id="rId19"/>
    <p:sldId id="856" r:id="rId20"/>
    <p:sldId id="857" r:id="rId21"/>
    <p:sldId id="858" r:id="rId22"/>
    <p:sldId id="542" r:id="rId2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5C1FF"/>
    <a:srgbClr val="FFC1CD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64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-57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6D22-6B8F-4752-8C98-976BC731DB6B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D72D-30BF-4F18-8E38-00BE0381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06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Revelation</a:t>
            </a:r>
            <a:br>
              <a:rPr lang="en-US" sz="5400" dirty="0"/>
            </a:br>
            <a:r>
              <a:rPr lang="en-US" sz="2800" dirty="0">
                <a:solidFill>
                  <a:srgbClr val="C00000"/>
                </a:solidFill>
              </a:rPr>
              <a:t>Trust God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Lesson 5 – The Center of Existence</a:t>
            </a:r>
          </a:p>
        </p:txBody>
      </p:sp>
    </p:spTree>
    <p:extLst>
      <p:ext uri="{BB962C8B-B14F-4D97-AF65-F5344CB8AC3E}">
        <p14:creationId xmlns:p14="http://schemas.microsoft.com/office/powerpoint/2010/main" val="80237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Changer of Times and Seasons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/>
            </a:pPr>
            <a:r>
              <a:rPr lang="en-US" sz="2000" dirty="0"/>
              <a:t>How does Daniel’s prayer of thanksgiving for God revealing the interpretation of Nebuchadnezzar’s dream describe God relevant to nations, kings, and the future?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the </a:t>
            </a:r>
            <a:r>
              <a:rPr lang="en-US" sz="2000" b="1" i="1" dirty="0">
                <a:solidFill>
                  <a:srgbClr val="800000"/>
                </a:solidFill>
              </a:rPr>
              <a:t>secret was revealed to Daniel </a:t>
            </a:r>
            <a:r>
              <a:rPr lang="en-US" sz="2000" i="1" dirty="0">
                <a:solidFill>
                  <a:srgbClr val="800000"/>
                </a:solidFill>
              </a:rPr>
              <a:t>in a night vision. So Daniel blessed the God of heaven.  Daniel answered and said: “Blessed be the name of God forever and ever, For </a:t>
            </a:r>
            <a:r>
              <a:rPr lang="en-US" sz="2000" b="1" i="1" baseline="30000" dirty="0">
                <a:solidFill>
                  <a:srgbClr val="800000"/>
                </a:solidFill>
              </a:rPr>
              <a:t>1</a:t>
            </a:r>
            <a:r>
              <a:rPr lang="en-US" sz="2000" b="1" i="1" dirty="0">
                <a:solidFill>
                  <a:srgbClr val="800000"/>
                </a:solidFill>
              </a:rPr>
              <a:t>wisdom and </a:t>
            </a:r>
            <a:r>
              <a:rPr lang="en-US" sz="2000" b="1" i="1" baseline="30000" dirty="0">
                <a:solidFill>
                  <a:srgbClr val="800000"/>
                </a:solidFill>
              </a:rPr>
              <a:t>2</a:t>
            </a:r>
            <a:r>
              <a:rPr lang="en-US" sz="2000" b="1" i="1" dirty="0">
                <a:solidFill>
                  <a:srgbClr val="800000"/>
                </a:solidFill>
              </a:rPr>
              <a:t>might are His</a:t>
            </a:r>
            <a:r>
              <a:rPr lang="en-US" sz="2000" i="1" dirty="0">
                <a:solidFill>
                  <a:srgbClr val="800000"/>
                </a:solidFill>
              </a:rPr>
              <a:t>.  And </a:t>
            </a:r>
            <a:r>
              <a:rPr lang="en-US" sz="2000" b="1" i="1" dirty="0">
                <a:solidFill>
                  <a:srgbClr val="800000"/>
                </a:solidFill>
              </a:rPr>
              <a:t>He </a:t>
            </a:r>
            <a:r>
              <a:rPr lang="en-US" sz="2000" b="1" i="1" baseline="30000" dirty="0">
                <a:solidFill>
                  <a:srgbClr val="800000"/>
                </a:solidFill>
              </a:rPr>
              <a:t>3</a:t>
            </a:r>
            <a:r>
              <a:rPr lang="en-US" sz="2000" b="1" i="1" u="sng" dirty="0">
                <a:solidFill>
                  <a:srgbClr val="800000"/>
                </a:solidFill>
              </a:rPr>
              <a:t>changes</a:t>
            </a:r>
            <a:r>
              <a:rPr lang="en-US" sz="2000" b="1" i="1" dirty="0">
                <a:solidFill>
                  <a:srgbClr val="800000"/>
                </a:solidFill>
              </a:rPr>
              <a:t> the times and the seasons</a:t>
            </a:r>
            <a:r>
              <a:rPr lang="en-US" sz="2000" i="1" dirty="0">
                <a:solidFill>
                  <a:srgbClr val="800000"/>
                </a:solidFill>
              </a:rPr>
              <a:t>; </a:t>
            </a:r>
            <a:r>
              <a:rPr lang="en-US" sz="2000" b="1" i="1" dirty="0">
                <a:solidFill>
                  <a:srgbClr val="800000"/>
                </a:solidFill>
              </a:rPr>
              <a:t>He </a:t>
            </a:r>
            <a:r>
              <a:rPr lang="en-US" sz="2000" b="1" i="1" baseline="30000" dirty="0">
                <a:solidFill>
                  <a:srgbClr val="800000"/>
                </a:solidFill>
              </a:rPr>
              <a:t>4</a:t>
            </a:r>
            <a:r>
              <a:rPr lang="en-US" sz="2000" b="1" i="1" u="sng" dirty="0">
                <a:solidFill>
                  <a:srgbClr val="800000"/>
                </a:solidFill>
              </a:rPr>
              <a:t>removes</a:t>
            </a:r>
            <a:r>
              <a:rPr lang="en-US" sz="2000" b="1" i="1" dirty="0">
                <a:solidFill>
                  <a:srgbClr val="800000"/>
                </a:solidFill>
              </a:rPr>
              <a:t> kings and </a:t>
            </a:r>
            <a:r>
              <a:rPr lang="en-US" sz="2000" b="1" i="1" baseline="30000" dirty="0">
                <a:solidFill>
                  <a:srgbClr val="800000"/>
                </a:solidFill>
              </a:rPr>
              <a:t>5</a:t>
            </a:r>
            <a:r>
              <a:rPr lang="en-US" sz="2000" b="1" i="1" u="sng" dirty="0">
                <a:solidFill>
                  <a:srgbClr val="800000"/>
                </a:solidFill>
              </a:rPr>
              <a:t>raises</a:t>
            </a:r>
            <a:r>
              <a:rPr lang="en-US" sz="2000" b="1" i="1" dirty="0">
                <a:solidFill>
                  <a:srgbClr val="800000"/>
                </a:solidFill>
              </a:rPr>
              <a:t> up kings</a:t>
            </a:r>
            <a:r>
              <a:rPr lang="en-US" sz="2000" i="1" dirty="0">
                <a:solidFill>
                  <a:srgbClr val="800000"/>
                </a:solidFill>
              </a:rPr>
              <a:t>; He </a:t>
            </a:r>
            <a:r>
              <a:rPr lang="en-US" sz="2000" b="1" i="1" u="sng" dirty="0">
                <a:solidFill>
                  <a:srgbClr val="800000"/>
                </a:solidFill>
              </a:rPr>
              <a:t>gives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b="1" i="1" baseline="30000" dirty="0">
                <a:solidFill>
                  <a:srgbClr val="800000"/>
                </a:solidFill>
              </a:rPr>
              <a:t>6</a:t>
            </a:r>
            <a:r>
              <a:rPr lang="en-US" sz="2000" b="1" i="1" dirty="0">
                <a:solidFill>
                  <a:srgbClr val="800000"/>
                </a:solidFill>
              </a:rPr>
              <a:t>wisdom to the wise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baseline="30000" dirty="0">
                <a:solidFill>
                  <a:srgbClr val="800000"/>
                </a:solidFill>
              </a:rPr>
              <a:t>7</a:t>
            </a:r>
            <a:r>
              <a:rPr lang="en-US" sz="2000" b="1" i="1" dirty="0">
                <a:solidFill>
                  <a:srgbClr val="800000"/>
                </a:solidFill>
              </a:rPr>
              <a:t>knowledge to those who have understanding</a:t>
            </a:r>
            <a:r>
              <a:rPr lang="en-US" sz="2000" i="1" dirty="0">
                <a:solidFill>
                  <a:srgbClr val="800000"/>
                </a:solidFill>
              </a:rPr>
              <a:t>.  He </a:t>
            </a:r>
            <a:r>
              <a:rPr lang="en-US" sz="2000" b="1" i="1" baseline="30000" dirty="0">
                <a:solidFill>
                  <a:srgbClr val="800000"/>
                </a:solidFill>
              </a:rPr>
              <a:t>8</a:t>
            </a:r>
            <a:r>
              <a:rPr lang="en-US" sz="2000" b="1" i="1" u="sng" dirty="0">
                <a:solidFill>
                  <a:srgbClr val="800000"/>
                </a:solidFill>
              </a:rPr>
              <a:t>reveals</a:t>
            </a:r>
            <a:r>
              <a:rPr lang="en-US" sz="2000" b="1" i="1" dirty="0">
                <a:solidFill>
                  <a:srgbClr val="800000"/>
                </a:solidFill>
              </a:rPr>
              <a:t> deep and secret things</a:t>
            </a:r>
            <a:r>
              <a:rPr lang="en-US" sz="2000" i="1" dirty="0">
                <a:solidFill>
                  <a:srgbClr val="800000"/>
                </a:solidFill>
              </a:rPr>
              <a:t>; He </a:t>
            </a:r>
            <a:r>
              <a:rPr lang="en-US" sz="2000" b="1" i="1" baseline="30000" dirty="0">
                <a:solidFill>
                  <a:srgbClr val="800000"/>
                </a:solidFill>
              </a:rPr>
              <a:t>9</a:t>
            </a:r>
            <a:r>
              <a:rPr lang="en-US" sz="2000" b="1" i="1" u="sng" dirty="0">
                <a:solidFill>
                  <a:srgbClr val="800000"/>
                </a:solidFill>
              </a:rPr>
              <a:t>knows</a:t>
            </a:r>
            <a:r>
              <a:rPr lang="en-US" sz="2000" b="1" i="1" dirty="0">
                <a:solidFill>
                  <a:srgbClr val="800000"/>
                </a:solidFill>
              </a:rPr>
              <a:t> what is in the darkness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baseline="30000" dirty="0">
                <a:solidFill>
                  <a:srgbClr val="800000"/>
                </a:solidFill>
              </a:rPr>
              <a:t>10</a:t>
            </a:r>
            <a:r>
              <a:rPr lang="en-US" sz="2000" b="1" i="1" dirty="0">
                <a:solidFill>
                  <a:srgbClr val="800000"/>
                </a:solidFill>
              </a:rPr>
              <a:t>light </a:t>
            </a:r>
            <a:r>
              <a:rPr lang="en-US" sz="2000" b="1" i="1" u="sng" dirty="0">
                <a:solidFill>
                  <a:srgbClr val="800000"/>
                </a:solidFill>
              </a:rPr>
              <a:t>dwells with</a:t>
            </a:r>
            <a:r>
              <a:rPr lang="en-US" sz="2000" b="1" i="1" dirty="0">
                <a:solidFill>
                  <a:srgbClr val="800000"/>
                </a:solidFill>
              </a:rPr>
              <a:t> Him</a:t>
            </a:r>
            <a:r>
              <a:rPr lang="en-US" sz="2000" i="1" dirty="0">
                <a:solidFill>
                  <a:srgbClr val="800000"/>
                </a:solidFill>
              </a:rPr>
              <a:t>.”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2:19-22</a:t>
            </a:r>
            <a:r>
              <a:rPr lang="en-US" sz="2000" dirty="0"/>
              <a:t>).</a:t>
            </a:r>
          </a:p>
          <a:p>
            <a:r>
              <a:rPr lang="en-US" sz="2000" dirty="0"/>
              <a:t>Ascribes knowledge, wisdom, and power to God. … Are </a:t>
            </a:r>
            <a:r>
              <a:rPr lang="en-US" sz="2000" b="1" i="1" dirty="0"/>
              <a:t>you</a:t>
            </a:r>
            <a:r>
              <a:rPr lang="en-US" sz="2000" dirty="0"/>
              <a:t> similarly impressed?</a:t>
            </a:r>
          </a:p>
          <a:p>
            <a:r>
              <a:rPr lang="en-US" sz="2000" dirty="0"/>
              <a:t>Recognizes God as the one Who </a:t>
            </a:r>
            <a:r>
              <a:rPr lang="en-US" sz="2000" i="1" dirty="0">
                <a:solidFill>
                  <a:srgbClr val="800000"/>
                </a:solidFill>
              </a:rPr>
              <a:t>“changes the times and the seasons”</a:t>
            </a:r>
            <a:r>
              <a:rPr lang="en-US" sz="2000" dirty="0"/>
              <a:t>.</a:t>
            </a:r>
          </a:p>
          <a:p>
            <a:r>
              <a:rPr lang="en-US" sz="2000" dirty="0"/>
              <a:t>Acknowledges God as the one Who raises and overthrows kingdoms.</a:t>
            </a:r>
          </a:p>
          <a:p>
            <a:r>
              <a:rPr lang="en-US" sz="2000" dirty="0"/>
              <a:t>Theme: In summary, He </a:t>
            </a:r>
            <a:r>
              <a:rPr lang="en-US" sz="2000" b="1" i="1" dirty="0"/>
              <a:t>knows</a:t>
            </a:r>
            <a:r>
              <a:rPr lang="en-US" sz="2000" dirty="0"/>
              <a:t> and </a:t>
            </a:r>
            <a:r>
              <a:rPr lang="en-US" sz="2000" b="1" i="1" dirty="0"/>
              <a:t>controls</a:t>
            </a:r>
            <a:r>
              <a:rPr lang="en-US" sz="2000" dirty="0"/>
              <a:t> the rise and fall of kings and kingdoms.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934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“What Will Be in the Latter Days?”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2"/>
            </a:pPr>
            <a:r>
              <a:rPr lang="en-US" sz="2000" dirty="0"/>
              <a:t>What was the occasion for Nebuchadnezzar’s dream?  What provoked God to reveal it to him?  What was the time of its applicability?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“But there is a God in heaven who reveals secrets, and </a:t>
            </a:r>
            <a:r>
              <a:rPr lang="en-US" sz="2000" b="1" i="1" dirty="0">
                <a:solidFill>
                  <a:srgbClr val="800000"/>
                </a:solidFill>
              </a:rPr>
              <a:t>He has made known to King Nebuchadnezzar what will be in </a:t>
            </a:r>
            <a:r>
              <a:rPr lang="en-US" sz="2000" b="1" i="1" u="sng" dirty="0">
                <a:solidFill>
                  <a:srgbClr val="800000"/>
                </a:solidFill>
              </a:rPr>
              <a:t>the latter days</a:t>
            </a:r>
            <a:r>
              <a:rPr lang="en-US" sz="2000" i="1" dirty="0">
                <a:solidFill>
                  <a:srgbClr val="800000"/>
                </a:solidFill>
              </a:rPr>
              <a:t>. Your dream, and the visions of your head upon your bed, were these:  As for you, O king, </a:t>
            </a:r>
            <a:r>
              <a:rPr lang="en-US" sz="2000" b="1" i="1" dirty="0">
                <a:solidFill>
                  <a:srgbClr val="800000"/>
                </a:solidFill>
              </a:rPr>
              <a:t>thoughts came to your mind </a:t>
            </a:r>
            <a:r>
              <a:rPr lang="en-US" sz="2000" i="1" dirty="0">
                <a:solidFill>
                  <a:srgbClr val="800000"/>
                </a:solidFill>
              </a:rPr>
              <a:t>while on your bed, </a:t>
            </a:r>
            <a:r>
              <a:rPr lang="en-US" sz="2000" b="1" i="1" dirty="0">
                <a:solidFill>
                  <a:srgbClr val="800000"/>
                </a:solidFill>
              </a:rPr>
              <a:t>about what would </a:t>
            </a:r>
            <a:r>
              <a:rPr lang="en-US" sz="2000" b="1" i="1" u="sng" dirty="0">
                <a:solidFill>
                  <a:srgbClr val="800000"/>
                </a:solidFill>
              </a:rPr>
              <a:t>come to pass after this</a:t>
            </a:r>
            <a:r>
              <a:rPr lang="en-US" sz="2000" i="1" dirty="0">
                <a:solidFill>
                  <a:srgbClr val="800000"/>
                </a:solidFill>
              </a:rPr>
              <a:t>; and He who reveals secrets has </a:t>
            </a:r>
            <a:r>
              <a:rPr lang="en-US" sz="2000" b="1" i="1" dirty="0">
                <a:solidFill>
                  <a:srgbClr val="800000"/>
                </a:solidFill>
              </a:rPr>
              <a:t>made known to you </a:t>
            </a:r>
            <a:r>
              <a:rPr lang="en-US" sz="2000" b="1" i="1" u="sng" dirty="0">
                <a:solidFill>
                  <a:srgbClr val="800000"/>
                </a:solidFill>
              </a:rPr>
              <a:t>what will be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2:28-29</a:t>
            </a:r>
            <a:r>
              <a:rPr lang="en-US" sz="2000" dirty="0"/>
              <a:t>)</a:t>
            </a:r>
          </a:p>
          <a:p>
            <a:r>
              <a:rPr lang="en-US" sz="2000" dirty="0"/>
              <a:t>Seems Nebuchadnezzar was wondering about events after his present time, nation.</a:t>
            </a:r>
          </a:p>
          <a:p>
            <a:r>
              <a:rPr lang="en-US" sz="2000" dirty="0"/>
              <a:t>God through Daniel applies them to </a:t>
            </a:r>
            <a:r>
              <a:rPr lang="en-US" sz="2000" i="1" dirty="0">
                <a:solidFill>
                  <a:srgbClr val="800000"/>
                </a:solidFill>
              </a:rPr>
              <a:t>“the latter days”</a:t>
            </a:r>
            <a:r>
              <a:rPr lang="en-US" sz="2000" dirty="0"/>
              <a:t> or </a:t>
            </a:r>
            <a:r>
              <a:rPr lang="en-US" sz="2000" i="1" dirty="0">
                <a:solidFill>
                  <a:srgbClr val="800000"/>
                </a:solidFill>
              </a:rPr>
              <a:t>“the last days”</a:t>
            </a:r>
            <a:r>
              <a:rPr lang="en-US" sz="2000" dirty="0"/>
              <a:t>.</a:t>
            </a:r>
          </a:p>
          <a:p>
            <a:r>
              <a:rPr lang="en-US" sz="2000" dirty="0"/>
              <a:t>So, </a:t>
            </a:r>
            <a:r>
              <a:rPr lang="en-US" sz="2000" i="1" dirty="0">
                <a:solidFill>
                  <a:srgbClr val="800000"/>
                </a:solidFill>
              </a:rPr>
              <a:t>“end days … after this”</a:t>
            </a:r>
            <a:r>
              <a:rPr lang="en-US" sz="2000" dirty="0"/>
              <a:t>, but end of what?  World?  Epoch?  Empire?  Life?  …</a:t>
            </a:r>
          </a:p>
          <a:p>
            <a:r>
              <a:rPr lang="en-US" sz="2000" dirty="0"/>
              <a:t>Don’t assume.  Must look to the inspired interpretation of the dream.</a:t>
            </a:r>
          </a:p>
          <a:p>
            <a:r>
              <a:rPr lang="en-US" sz="2000" dirty="0"/>
              <a:t>(Other references to </a:t>
            </a:r>
            <a:r>
              <a:rPr lang="en-US" sz="2000" i="1" dirty="0">
                <a:solidFill>
                  <a:srgbClr val="800000"/>
                </a:solidFill>
              </a:rPr>
              <a:t>“latter days”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800000"/>
                </a:solidFill>
              </a:rPr>
              <a:t>Isaiah 2:1-4; Micah 4:1-8; Hosea 3:4-5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94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“A Great Image”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6301048" cy="4144488"/>
          </a:xfrm>
        </p:spPr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3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Describe the image or statue that Nebuchadnezzar saw in his dream?  What did each of these segments represent?</a:t>
            </a:r>
            <a:endParaRPr lang="en-US" altLang="en-US" i="1" dirty="0">
              <a:solidFill>
                <a:srgbClr val="8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i="1" dirty="0">
                <a:solidFill>
                  <a:srgbClr val="800000"/>
                </a:solidFill>
              </a:rPr>
              <a:t>“You, O king, were watching; and behold, </a:t>
            </a:r>
            <a:r>
              <a:rPr lang="en-US" altLang="en-US" b="1" i="1" dirty="0">
                <a:solidFill>
                  <a:srgbClr val="800000"/>
                </a:solidFill>
              </a:rPr>
              <a:t>a great image</a:t>
            </a:r>
            <a:r>
              <a:rPr lang="en-US" altLang="en-US" i="1" dirty="0">
                <a:solidFill>
                  <a:srgbClr val="800000"/>
                </a:solidFill>
              </a:rPr>
              <a:t>! This great image, whose splendor was excellent, stood before you; and </a:t>
            </a:r>
            <a:r>
              <a:rPr lang="en-US" altLang="en-US" b="1" i="1" dirty="0">
                <a:solidFill>
                  <a:srgbClr val="800000"/>
                </a:solidFill>
              </a:rPr>
              <a:t>its form was awesome</a:t>
            </a:r>
            <a:r>
              <a:rPr lang="en-US" altLang="en-US" i="1" dirty="0">
                <a:solidFill>
                  <a:srgbClr val="800000"/>
                </a:solidFill>
              </a:rPr>
              <a:t>. This image’s </a:t>
            </a:r>
            <a:r>
              <a:rPr lang="en-US" altLang="en-US" b="1" i="1" dirty="0">
                <a:solidFill>
                  <a:srgbClr val="800000"/>
                </a:solidFill>
              </a:rPr>
              <a:t>head was of fine </a:t>
            </a:r>
            <a:r>
              <a:rPr lang="en-US" altLang="en-US" b="1" i="1" u="sng" dirty="0">
                <a:solidFill>
                  <a:srgbClr val="800000"/>
                </a:solidFill>
              </a:rPr>
              <a:t>gold</a:t>
            </a:r>
            <a:r>
              <a:rPr lang="en-US" altLang="en-US" i="1" dirty="0">
                <a:solidFill>
                  <a:srgbClr val="800000"/>
                </a:solidFill>
              </a:rPr>
              <a:t>, its </a:t>
            </a:r>
            <a:r>
              <a:rPr lang="en-US" altLang="en-US" b="1" i="1" dirty="0">
                <a:solidFill>
                  <a:srgbClr val="800000"/>
                </a:solidFill>
              </a:rPr>
              <a:t>chest and arms of </a:t>
            </a:r>
            <a:r>
              <a:rPr lang="en-US" altLang="en-US" b="1" i="1" u="sng" dirty="0">
                <a:solidFill>
                  <a:srgbClr val="800000"/>
                </a:solidFill>
              </a:rPr>
              <a:t>silver</a:t>
            </a:r>
            <a:r>
              <a:rPr lang="en-US" altLang="en-US" i="1" dirty="0">
                <a:solidFill>
                  <a:srgbClr val="800000"/>
                </a:solidFill>
              </a:rPr>
              <a:t>, its </a:t>
            </a:r>
            <a:r>
              <a:rPr lang="en-US" altLang="en-US" b="1" i="1" dirty="0">
                <a:solidFill>
                  <a:srgbClr val="800000"/>
                </a:solidFill>
              </a:rPr>
              <a:t>belly and thighs of bronze</a:t>
            </a:r>
            <a:r>
              <a:rPr lang="en-US" altLang="en-US" i="1" dirty="0">
                <a:solidFill>
                  <a:srgbClr val="800000"/>
                </a:solidFill>
              </a:rPr>
              <a:t>, </a:t>
            </a:r>
            <a:r>
              <a:rPr lang="en-US" altLang="en-US" b="1" i="1" dirty="0">
                <a:solidFill>
                  <a:srgbClr val="800000"/>
                </a:solidFill>
              </a:rPr>
              <a:t>its legs of </a:t>
            </a:r>
            <a:r>
              <a:rPr lang="en-US" altLang="en-US" b="1" i="1" u="sng" dirty="0">
                <a:solidFill>
                  <a:srgbClr val="800000"/>
                </a:solidFill>
              </a:rPr>
              <a:t>iron</a:t>
            </a:r>
            <a:r>
              <a:rPr lang="en-US" altLang="en-US" b="1" i="1" dirty="0">
                <a:solidFill>
                  <a:srgbClr val="800000"/>
                </a:solidFill>
              </a:rPr>
              <a:t>, its feet </a:t>
            </a:r>
            <a:r>
              <a:rPr lang="en-US" altLang="en-US" b="1" i="1" u="sng" dirty="0">
                <a:solidFill>
                  <a:srgbClr val="800000"/>
                </a:solidFill>
              </a:rPr>
              <a:t>partly of iron and partly of clay</a:t>
            </a:r>
            <a:r>
              <a:rPr lang="en-US" altLang="en-US" i="1" dirty="0">
                <a:solidFill>
                  <a:srgbClr val="800000"/>
                </a:solidFill>
              </a:rPr>
              <a:t>.”</a:t>
            </a:r>
            <a:r>
              <a:rPr lang="en-US" altLang="en-US" dirty="0">
                <a:solidFill>
                  <a:srgbClr val="800000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800000"/>
                </a:solidFill>
              </a:rPr>
              <a:t>2:31-33</a:t>
            </a:r>
            <a:r>
              <a:rPr lang="en-US" altLang="en-US" dirty="0"/>
              <a:t>)</a:t>
            </a:r>
            <a:endParaRPr lang="en-US" dirty="0"/>
          </a:p>
        </p:txBody>
      </p:sp>
      <p:pic>
        <p:nvPicPr>
          <p:cNvPr id="4" name="Picture 6" descr="stat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40" y="975360"/>
            <a:ext cx="1391194" cy="40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14161" y="1129938"/>
            <a:ext cx="855617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Gold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4161" y="1772195"/>
            <a:ext cx="855617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Silver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4161" y="2627801"/>
            <a:ext cx="855617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Bronze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4161" y="3666310"/>
            <a:ext cx="855617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Iron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4161" y="4371711"/>
            <a:ext cx="85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Iron &amp; Clay</a:t>
            </a:r>
          </a:p>
        </p:txBody>
      </p:sp>
    </p:spTree>
    <p:extLst>
      <p:ext uri="{BB962C8B-B14F-4D97-AF65-F5344CB8AC3E}">
        <p14:creationId xmlns:p14="http://schemas.microsoft.com/office/powerpoint/2010/main" val="11753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Interpretation:  Four Kingdoms</a:t>
            </a:r>
          </a:p>
        </p:txBody>
      </p:sp>
      <p:pic>
        <p:nvPicPr>
          <p:cNvPr id="4" name="Picture 6" descr="stat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40" y="975360"/>
            <a:ext cx="1391194" cy="40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2980" y="1129938"/>
            <a:ext cx="127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Babylonian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2980" y="1772195"/>
            <a:ext cx="127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Medo</a:t>
            </a:r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-Persian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2980" y="2627801"/>
            <a:ext cx="1277980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Grecian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2980" y="3666310"/>
            <a:ext cx="1277980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Roman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908C5D-EDD4-8010-6155-347886C707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500" y="914400"/>
            <a:ext cx="6355479" cy="41444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i="1" dirty="0">
                <a:solidFill>
                  <a:srgbClr val="800000"/>
                </a:solidFill>
              </a:rPr>
              <a:t>“This is the dream. Now we will tell the </a:t>
            </a:r>
            <a:r>
              <a:rPr lang="en-US" altLang="en-US" b="1" i="1" u="sng" dirty="0">
                <a:solidFill>
                  <a:srgbClr val="800000"/>
                </a:solidFill>
              </a:rPr>
              <a:t>interpretation</a:t>
            </a:r>
            <a:r>
              <a:rPr lang="en-US" altLang="en-US" i="1" dirty="0">
                <a:solidFill>
                  <a:srgbClr val="800000"/>
                </a:solidFill>
              </a:rPr>
              <a:t> of it before the king. You, O king, are </a:t>
            </a:r>
            <a:r>
              <a:rPr lang="en-US" altLang="en-US" b="1" i="1" u="sng" dirty="0">
                <a:solidFill>
                  <a:srgbClr val="800000"/>
                </a:solidFill>
              </a:rPr>
              <a:t>a king of kings</a:t>
            </a:r>
            <a:r>
              <a:rPr lang="en-US" altLang="en-US" i="1" dirty="0">
                <a:solidFill>
                  <a:srgbClr val="800000"/>
                </a:solidFill>
              </a:rPr>
              <a:t>. For the God of heaven has given you </a:t>
            </a:r>
            <a:r>
              <a:rPr lang="en-US" altLang="en-US" b="1" i="1" dirty="0">
                <a:solidFill>
                  <a:srgbClr val="800000"/>
                </a:solidFill>
              </a:rPr>
              <a:t>a kingdom </a:t>
            </a:r>
            <a:r>
              <a:rPr lang="en-US" altLang="en-US" i="1" dirty="0">
                <a:solidFill>
                  <a:srgbClr val="800000"/>
                </a:solidFill>
              </a:rPr>
              <a:t>… </a:t>
            </a:r>
            <a:r>
              <a:rPr lang="en-US" altLang="en-US" b="1" i="1" u="sng" dirty="0">
                <a:solidFill>
                  <a:srgbClr val="800000"/>
                </a:solidFill>
              </a:rPr>
              <a:t>you</a:t>
            </a:r>
            <a:r>
              <a:rPr lang="en-US" altLang="en-US" b="1" i="1" dirty="0">
                <a:solidFill>
                  <a:srgbClr val="800000"/>
                </a:solidFill>
              </a:rPr>
              <a:t> are this head of gold</a:t>
            </a:r>
            <a:r>
              <a:rPr lang="en-US" altLang="en-US" i="1" dirty="0">
                <a:solidFill>
                  <a:srgbClr val="800000"/>
                </a:solidFill>
              </a:rPr>
              <a:t>. But after you shall arise </a:t>
            </a:r>
            <a:r>
              <a:rPr lang="en-US" altLang="en-US" b="1" i="1" dirty="0">
                <a:solidFill>
                  <a:srgbClr val="800000"/>
                </a:solidFill>
              </a:rPr>
              <a:t>another kingdom </a:t>
            </a:r>
            <a:r>
              <a:rPr lang="en-US" altLang="en-US" b="1" i="1" u="sng" dirty="0">
                <a:solidFill>
                  <a:srgbClr val="800000"/>
                </a:solidFill>
              </a:rPr>
              <a:t>inferior</a:t>
            </a:r>
            <a:r>
              <a:rPr lang="en-US" altLang="en-US" b="1" i="1" dirty="0">
                <a:solidFill>
                  <a:srgbClr val="800000"/>
                </a:solidFill>
              </a:rPr>
              <a:t> to yours</a:t>
            </a:r>
            <a:r>
              <a:rPr lang="en-US" altLang="en-US" i="1" dirty="0">
                <a:solidFill>
                  <a:srgbClr val="800000"/>
                </a:solidFill>
              </a:rPr>
              <a:t>; then another, </a:t>
            </a:r>
            <a:r>
              <a:rPr lang="en-US" altLang="en-US" b="1" i="1" dirty="0">
                <a:solidFill>
                  <a:srgbClr val="800000"/>
                </a:solidFill>
              </a:rPr>
              <a:t>a third kingdom of bronze, which shall </a:t>
            </a:r>
            <a:r>
              <a:rPr lang="en-US" altLang="en-US" b="1" i="1" u="sng" dirty="0">
                <a:solidFill>
                  <a:srgbClr val="800000"/>
                </a:solidFill>
              </a:rPr>
              <a:t>rule over all the earth</a:t>
            </a:r>
            <a:r>
              <a:rPr lang="en-US" altLang="en-US" i="1" dirty="0">
                <a:solidFill>
                  <a:srgbClr val="800000"/>
                </a:solidFill>
              </a:rPr>
              <a:t>. And </a:t>
            </a:r>
            <a:r>
              <a:rPr lang="en-US" altLang="en-US" b="1" i="1" dirty="0">
                <a:solidFill>
                  <a:srgbClr val="800000"/>
                </a:solidFill>
              </a:rPr>
              <a:t>the fourth kingdom shall be as </a:t>
            </a:r>
            <a:r>
              <a:rPr lang="en-US" altLang="en-US" b="1" i="1" u="sng" dirty="0">
                <a:solidFill>
                  <a:srgbClr val="800000"/>
                </a:solidFill>
              </a:rPr>
              <a:t>strong as iron</a:t>
            </a:r>
            <a:r>
              <a:rPr lang="en-US" altLang="en-US" i="1" dirty="0">
                <a:solidFill>
                  <a:srgbClr val="800000"/>
                </a:solidFill>
              </a:rPr>
              <a:t>, inasmuch as iron breaks in pieces and shatters everything; and like iron that crushes</a:t>
            </a:r>
            <a:r>
              <a:rPr lang="en-US" altLang="en-US" b="1" i="1" dirty="0">
                <a:solidFill>
                  <a:srgbClr val="800000"/>
                </a:solidFill>
              </a:rPr>
              <a:t>, that kingdom will break in pieces and </a:t>
            </a:r>
            <a:r>
              <a:rPr lang="en-US" altLang="en-US" b="1" i="1" u="sng" dirty="0">
                <a:solidFill>
                  <a:srgbClr val="800000"/>
                </a:solidFill>
              </a:rPr>
              <a:t>crush all the others</a:t>
            </a:r>
            <a:r>
              <a:rPr lang="en-US" altLang="en-US" i="1" dirty="0">
                <a:solidFill>
                  <a:srgbClr val="800000"/>
                </a:solidFill>
              </a:rPr>
              <a:t>.”</a:t>
            </a:r>
            <a:r>
              <a:rPr lang="en-US" altLang="en-US" dirty="0">
                <a:solidFill>
                  <a:srgbClr val="800000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800000"/>
                </a:solidFill>
              </a:rPr>
              <a:t>2:36-40</a:t>
            </a:r>
            <a:r>
              <a:rPr lang="en-US" altLang="en-U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2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Interpretation:  Four Kingdoms</a:t>
            </a:r>
          </a:p>
        </p:txBody>
      </p:sp>
      <p:pic>
        <p:nvPicPr>
          <p:cNvPr id="4" name="Picture 6" descr="stat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40" y="975360"/>
            <a:ext cx="1391194" cy="40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2980" y="1129938"/>
            <a:ext cx="127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Babylonian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2980" y="1772195"/>
            <a:ext cx="127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Medo</a:t>
            </a:r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-Persian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2980" y="2627801"/>
            <a:ext cx="1277980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Grecian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2980" y="3666310"/>
            <a:ext cx="1277980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Roman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908C5D-EDD4-8010-6155-347886C707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500" y="914400"/>
            <a:ext cx="6355479" cy="41444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Each segment represents a kingdom and closely associated with it, its leading, conquering king.</a:t>
            </a:r>
          </a:p>
          <a:p>
            <a:pPr>
              <a:spcBef>
                <a:spcPts val="0"/>
              </a:spcBef>
            </a:pPr>
            <a:r>
              <a:rPr lang="en-US" dirty="0"/>
              <a:t>Are there 4 or 5 kingdoms in the statue?</a:t>
            </a:r>
          </a:p>
          <a:p>
            <a:pPr>
              <a:spcBef>
                <a:spcPts val="0"/>
              </a:spcBef>
            </a:pPr>
            <a:r>
              <a:rPr lang="en-US" dirty="0"/>
              <a:t>Only 4 kingdoms are mentioned in the interpretation.</a:t>
            </a:r>
          </a:p>
          <a:p>
            <a:pPr>
              <a:spcBef>
                <a:spcPts val="0"/>
              </a:spcBef>
            </a:pPr>
            <a:r>
              <a:rPr lang="en-US" dirty="0"/>
              <a:t>The </a:t>
            </a:r>
            <a:r>
              <a:rPr lang="en-US" i="1" dirty="0">
                <a:solidFill>
                  <a:srgbClr val="800000"/>
                </a:solidFill>
              </a:rPr>
              <a:t>“feet and toes”</a:t>
            </a:r>
            <a:r>
              <a:rPr lang="en-US" dirty="0"/>
              <a:t> are still part of </a:t>
            </a:r>
            <a:r>
              <a:rPr lang="en-US" i="1" dirty="0">
                <a:solidFill>
                  <a:srgbClr val="800000"/>
                </a:solidFill>
              </a:rPr>
              <a:t>“the kingdom”</a:t>
            </a:r>
            <a:r>
              <a:rPr lang="en-US" dirty="0"/>
              <a:t>, </a:t>
            </a:r>
            <a:r>
              <a:rPr lang="en-US" i="1" dirty="0">
                <a:solidFill>
                  <a:srgbClr val="800000"/>
                </a:solidFill>
              </a:rPr>
              <a:t>“the fourth kingdom”</a:t>
            </a:r>
            <a:r>
              <a:rPr lang="en-US" dirty="0"/>
              <a:t> – no fifth kingdom – no </a:t>
            </a:r>
            <a:r>
              <a:rPr lang="en-US" b="1" dirty="0"/>
              <a:t>Futurist</a:t>
            </a:r>
            <a:r>
              <a:rPr lang="en-US" dirty="0"/>
              <a:t> view.</a:t>
            </a:r>
          </a:p>
        </p:txBody>
      </p:sp>
    </p:spTree>
    <p:extLst>
      <p:ext uri="{BB962C8B-B14F-4D97-AF65-F5344CB8AC3E}">
        <p14:creationId xmlns:p14="http://schemas.microsoft.com/office/powerpoint/2010/main" val="42787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the Fourth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6301048" cy="4144488"/>
          </a:xfrm>
        </p:spPr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4"/>
            </a:pPr>
            <a:r>
              <a:rPr lang="en-US" sz="1900" dirty="0"/>
              <a:t>What did the unique composition of the image’s fourth segment represent?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900" i="1" dirty="0">
                <a:solidFill>
                  <a:srgbClr val="800000"/>
                </a:solidFill>
              </a:rPr>
              <a:t>“And </a:t>
            </a:r>
            <a:r>
              <a:rPr lang="en-US" altLang="en-US" sz="1900" b="1" i="1" dirty="0">
                <a:solidFill>
                  <a:srgbClr val="800000"/>
                </a:solidFill>
              </a:rPr>
              <a:t>the fourth kingdom shall be as </a:t>
            </a:r>
            <a:r>
              <a:rPr lang="en-US" altLang="en-US" sz="1900" b="1" i="1" u="sng" dirty="0">
                <a:solidFill>
                  <a:srgbClr val="800000"/>
                </a:solidFill>
              </a:rPr>
              <a:t>strong as iron</a:t>
            </a:r>
            <a:r>
              <a:rPr lang="en-US" altLang="en-US" sz="1900" i="1" dirty="0">
                <a:solidFill>
                  <a:srgbClr val="800000"/>
                </a:solidFill>
              </a:rPr>
              <a:t>, inasmuch as iron breaks in pieces and shatters everything; and like iron that crushes</a:t>
            </a:r>
            <a:r>
              <a:rPr lang="en-US" altLang="en-US" sz="1900" b="1" i="1" dirty="0">
                <a:solidFill>
                  <a:srgbClr val="800000"/>
                </a:solidFill>
              </a:rPr>
              <a:t>, that kingdom will break in pieces and </a:t>
            </a:r>
            <a:r>
              <a:rPr lang="en-US" altLang="en-US" sz="1900" b="1" i="1" u="sng" dirty="0">
                <a:solidFill>
                  <a:srgbClr val="800000"/>
                </a:solidFill>
              </a:rPr>
              <a:t>crush all the others</a:t>
            </a:r>
            <a:r>
              <a:rPr lang="en-US" altLang="en-US" sz="1900" i="1" dirty="0">
                <a:solidFill>
                  <a:srgbClr val="800000"/>
                </a:solidFill>
              </a:rPr>
              <a:t>. Whereas you saw the feet and toes, </a:t>
            </a:r>
            <a:r>
              <a:rPr lang="en-US" altLang="en-US" sz="1900" b="1" i="1" dirty="0">
                <a:solidFill>
                  <a:srgbClr val="800000"/>
                </a:solidFill>
              </a:rPr>
              <a:t>partly of potter’s clay and partly of iron</a:t>
            </a:r>
            <a:r>
              <a:rPr lang="en-US" altLang="en-US" sz="1900" i="1" dirty="0">
                <a:solidFill>
                  <a:srgbClr val="800000"/>
                </a:solidFill>
              </a:rPr>
              <a:t>, the </a:t>
            </a:r>
            <a:r>
              <a:rPr lang="en-US" altLang="en-US" sz="1900" b="1" i="1" dirty="0">
                <a:solidFill>
                  <a:srgbClr val="800000"/>
                </a:solidFill>
              </a:rPr>
              <a:t>kingdom shall be </a:t>
            </a:r>
            <a:r>
              <a:rPr lang="en-US" altLang="en-US" sz="1900" b="1" i="1" u="sng" dirty="0">
                <a:solidFill>
                  <a:srgbClr val="800000"/>
                </a:solidFill>
              </a:rPr>
              <a:t>divided</a:t>
            </a:r>
            <a:r>
              <a:rPr lang="en-US" altLang="en-US" sz="1900" i="1" dirty="0">
                <a:solidFill>
                  <a:srgbClr val="800000"/>
                </a:solidFill>
              </a:rPr>
              <a:t>; yet the </a:t>
            </a:r>
            <a:r>
              <a:rPr lang="en-US" altLang="en-US" sz="1900" b="1" i="1" u="sng" dirty="0">
                <a:solidFill>
                  <a:srgbClr val="800000"/>
                </a:solidFill>
              </a:rPr>
              <a:t>strength</a:t>
            </a:r>
            <a:r>
              <a:rPr lang="en-US" altLang="en-US" sz="1900" b="1" i="1" dirty="0">
                <a:solidFill>
                  <a:srgbClr val="800000"/>
                </a:solidFill>
              </a:rPr>
              <a:t> of the iron shall be in it</a:t>
            </a:r>
            <a:r>
              <a:rPr lang="en-US" altLang="en-US" sz="1900" i="1" dirty="0">
                <a:solidFill>
                  <a:srgbClr val="800000"/>
                </a:solidFill>
              </a:rPr>
              <a:t>, just as you saw </a:t>
            </a:r>
            <a:r>
              <a:rPr lang="en-US" altLang="en-US" sz="1900" b="1" i="1" dirty="0">
                <a:solidFill>
                  <a:srgbClr val="800000"/>
                </a:solidFill>
              </a:rPr>
              <a:t>the iron mixed with ceramic clay</a:t>
            </a:r>
            <a:r>
              <a:rPr lang="en-US" altLang="en-US" sz="1900" i="1" dirty="0">
                <a:solidFill>
                  <a:srgbClr val="800000"/>
                </a:solidFill>
              </a:rPr>
              <a:t>. And as the toes of the feet were partly of iron and partly of clay, so the kingdom shall be </a:t>
            </a:r>
            <a:r>
              <a:rPr lang="en-US" altLang="en-US" sz="1900" b="1" i="1" dirty="0">
                <a:solidFill>
                  <a:srgbClr val="800000"/>
                </a:solidFill>
              </a:rPr>
              <a:t>partly strong and partly fragile</a:t>
            </a:r>
            <a:r>
              <a:rPr lang="en-US" altLang="en-US" sz="1900" i="1" dirty="0">
                <a:solidFill>
                  <a:srgbClr val="800000"/>
                </a:solidFill>
              </a:rPr>
              <a:t>. As you saw iron mixed with ceramic clay, they will mingle with the seed of men; but they will </a:t>
            </a:r>
            <a:r>
              <a:rPr lang="en-US" altLang="en-US" sz="1900" b="1" i="1" dirty="0">
                <a:solidFill>
                  <a:srgbClr val="800000"/>
                </a:solidFill>
              </a:rPr>
              <a:t>not adhere to one another</a:t>
            </a:r>
            <a:r>
              <a:rPr lang="en-US" altLang="en-US" sz="1900" i="1" dirty="0">
                <a:solidFill>
                  <a:srgbClr val="800000"/>
                </a:solidFill>
              </a:rPr>
              <a:t>, just as iron does not mix with clay.”</a:t>
            </a:r>
            <a:r>
              <a:rPr lang="en-US" altLang="en-US" sz="1900" dirty="0">
                <a:solidFill>
                  <a:srgbClr val="800000"/>
                </a:solidFill>
              </a:rPr>
              <a:t> </a:t>
            </a:r>
            <a:r>
              <a:rPr lang="en-US" altLang="en-US" sz="1900" dirty="0"/>
              <a:t>(</a:t>
            </a:r>
            <a:r>
              <a:rPr lang="en-US" altLang="en-US" sz="1900" b="1" dirty="0">
                <a:solidFill>
                  <a:srgbClr val="800000"/>
                </a:solidFill>
              </a:rPr>
              <a:t>2:40</a:t>
            </a:r>
            <a:r>
              <a:rPr lang="en-US" altLang="en-US" sz="1900" dirty="0"/>
              <a:t>)</a:t>
            </a:r>
            <a:endParaRPr lang="en-US" sz="1900" dirty="0"/>
          </a:p>
        </p:txBody>
      </p:sp>
      <p:pic>
        <p:nvPicPr>
          <p:cNvPr id="4" name="Picture 6" descr="stat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40" y="975360"/>
            <a:ext cx="1391194" cy="40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75F466-B596-EA3B-3E39-D7D773DABB4A}"/>
              </a:ext>
            </a:extLst>
          </p:cNvPr>
          <p:cNvSpPr txBox="1"/>
          <p:nvPr/>
        </p:nvSpPr>
        <p:spPr>
          <a:xfrm>
            <a:off x="6402980" y="1129938"/>
            <a:ext cx="127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Babylonian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7383C7-36D2-1593-D17E-64F4611B25F4}"/>
              </a:ext>
            </a:extLst>
          </p:cNvPr>
          <p:cNvSpPr txBox="1"/>
          <p:nvPr/>
        </p:nvSpPr>
        <p:spPr>
          <a:xfrm>
            <a:off x="6402980" y="1772195"/>
            <a:ext cx="127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Medo</a:t>
            </a:r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-Persian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65CC41-3AA2-E02B-0470-3046362E6A1E}"/>
              </a:ext>
            </a:extLst>
          </p:cNvPr>
          <p:cNvSpPr txBox="1"/>
          <p:nvPr/>
        </p:nvSpPr>
        <p:spPr>
          <a:xfrm>
            <a:off x="6402980" y="2627801"/>
            <a:ext cx="1277980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Grecian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936F28-EC38-E15B-D53B-9F1DB0AD0BDC}"/>
              </a:ext>
            </a:extLst>
          </p:cNvPr>
          <p:cNvSpPr txBox="1"/>
          <p:nvPr/>
        </p:nvSpPr>
        <p:spPr>
          <a:xfrm>
            <a:off x="6402980" y="3666310"/>
            <a:ext cx="1277980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Roman</a:t>
            </a:r>
          </a:p>
        </p:txBody>
      </p:sp>
    </p:spTree>
    <p:extLst>
      <p:ext uri="{BB962C8B-B14F-4D97-AF65-F5344CB8AC3E}">
        <p14:creationId xmlns:p14="http://schemas.microsoft.com/office/powerpoint/2010/main" val="26155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the Fourth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6301048" cy="4144488"/>
          </a:xfrm>
        </p:spPr>
        <p:txBody>
          <a:bodyPr/>
          <a:lstStyle/>
          <a:p>
            <a:pPr marL="346075" lvl="0" indent="-346075">
              <a:buFont typeface="+mj-lt"/>
              <a:buAutoNum type="arabicPeriod" startAt="4"/>
            </a:pPr>
            <a:r>
              <a:rPr lang="en-US" sz="1900" dirty="0"/>
              <a:t>What did the unique composition of the image’s fourth segment represent?</a:t>
            </a:r>
          </a:p>
          <a:p>
            <a:r>
              <a:rPr lang="en-US" sz="1900" dirty="0"/>
              <a:t>The kingdoms have descending superiority or value.</a:t>
            </a:r>
          </a:p>
          <a:p>
            <a:r>
              <a:rPr lang="en-US" sz="1900" dirty="0"/>
              <a:t>Descending value may be a representation of reduced unity (e.g., iron &amp; clay), as opposed to moral, spiritual value.</a:t>
            </a:r>
          </a:p>
          <a:p>
            <a:r>
              <a:rPr lang="en-US" sz="1900" dirty="0"/>
              <a:t>Regardless, the fourth, the iron kingdom would be the strongest, breaking and consuming other nations.</a:t>
            </a:r>
          </a:p>
          <a:p>
            <a:r>
              <a:rPr lang="en-US" sz="1900" dirty="0"/>
              <a:t>But, it would have internal division because of conglomeration of differing peoples.  </a:t>
            </a:r>
          </a:p>
          <a:p>
            <a:r>
              <a:rPr lang="en-US" sz="1900" i="1" dirty="0">
                <a:solidFill>
                  <a:srgbClr val="800000"/>
                </a:solidFill>
              </a:rPr>
              <a:t>“They will mingle with the seed of men”</a:t>
            </a:r>
            <a:r>
              <a:rPr lang="en-US" sz="1900" dirty="0"/>
              <a:t>, could be an allusion to political efforts to enforce interracial marriages.</a:t>
            </a:r>
          </a:p>
          <a:p>
            <a:r>
              <a:rPr lang="en-US" sz="1900" dirty="0"/>
              <a:t>Regardless, all efforts to mix, unify the people will fail, leaving it divided, fragile in the end.</a:t>
            </a:r>
          </a:p>
          <a:p>
            <a:endParaRPr lang="en-US" sz="1900" dirty="0"/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4" name="Picture 6" descr="stat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40" y="975360"/>
            <a:ext cx="1391194" cy="40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083CF8-24E5-DC9D-5B7F-C071F880237D}"/>
              </a:ext>
            </a:extLst>
          </p:cNvPr>
          <p:cNvSpPr txBox="1"/>
          <p:nvPr/>
        </p:nvSpPr>
        <p:spPr>
          <a:xfrm>
            <a:off x="6402980" y="1129938"/>
            <a:ext cx="127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Babylonian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739A4-C98B-1D2A-0B2D-E20BBFBA2641}"/>
              </a:ext>
            </a:extLst>
          </p:cNvPr>
          <p:cNvSpPr txBox="1"/>
          <p:nvPr/>
        </p:nvSpPr>
        <p:spPr>
          <a:xfrm>
            <a:off x="6402980" y="1772195"/>
            <a:ext cx="127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Medo</a:t>
            </a:r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-Persian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431B13-C78F-E5B4-67A5-F7D4BA546C32}"/>
              </a:ext>
            </a:extLst>
          </p:cNvPr>
          <p:cNvSpPr txBox="1"/>
          <p:nvPr/>
        </p:nvSpPr>
        <p:spPr>
          <a:xfrm>
            <a:off x="6402980" y="2627801"/>
            <a:ext cx="1277980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Grecian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00BE8-3E79-508B-A42B-7FBA143C55A9}"/>
              </a:ext>
            </a:extLst>
          </p:cNvPr>
          <p:cNvSpPr txBox="1"/>
          <p:nvPr/>
        </p:nvSpPr>
        <p:spPr>
          <a:xfrm>
            <a:off x="6402980" y="3666310"/>
            <a:ext cx="1277980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Roman</a:t>
            </a:r>
          </a:p>
        </p:txBody>
      </p:sp>
    </p:spTree>
    <p:extLst>
      <p:ext uri="{BB962C8B-B14F-4D97-AF65-F5344CB8AC3E}">
        <p14:creationId xmlns:p14="http://schemas.microsoft.com/office/powerpoint/2010/main" val="135292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Even Greater Stone, Mountain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5800406" cy="4144488"/>
          </a:xfrm>
        </p:spPr>
        <p:txBody>
          <a:bodyPr/>
          <a:lstStyle/>
          <a:p>
            <a:pPr marL="339725" indent="-339725">
              <a:spcBef>
                <a:spcPts val="0"/>
              </a:spcBef>
              <a:buFont typeface="+mj-lt"/>
              <a:buAutoNum type="arabicPeriod" startAt="5"/>
            </a:pPr>
            <a:r>
              <a:rPr lang="en-US" sz="2200" dirty="0"/>
              <a:t>What happened to the statue?  How would this one be different than those represented by the statue?  What is represented by this?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200" i="1" dirty="0">
                <a:solidFill>
                  <a:srgbClr val="800000"/>
                </a:solidFill>
              </a:rPr>
              <a:t>“You watched while </a:t>
            </a:r>
            <a:r>
              <a:rPr lang="en-US" altLang="en-US" sz="2200" b="1" i="1" dirty="0">
                <a:solidFill>
                  <a:srgbClr val="800000"/>
                </a:solidFill>
              </a:rPr>
              <a:t>a stone was </a:t>
            </a:r>
            <a:r>
              <a:rPr lang="en-US" altLang="en-US" sz="2200" b="1" i="1" u="sng" dirty="0">
                <a:solidFill>
                  <a:srgbClr val="800000"/>
                </a:solidFill>
              </a:rPr>
              <a:t>cut out without hands</a:t>
            </a:r>
            <a:r>
              <a:rPr lang="en-US" altLang="en-US" sz="2200" i="1" dirty="0">
                <a:solidFill>
                  <a:srgbClr val="800000"/>
                </a:solidFill>
              </a:rPr>
              <a:t>, which </a:t>
            </a:r>
            <a:r>
              <a:rPr lang="en-US" altLang="en-US" sz="2200" b="1" i="1" dirty="0">
                <a:solidFill>
                  <a:srgbClr val="800000"/>
                </a:solidFill>
              </a:rPr>
              <a:t>struck the image </a:t>
            </a:r>
            <a:r>
              <a:rPr lang="en-US" altLang="en-US" sz="2200" b="1" i="1" u="sng" dirty="0">
                <a:solidFill>
                  <a:srgbClr val="800000"/>
                </a:solidFill>
              </a:rPr>
              <a:t>on its feet</a:t>
            </a:r>
            <a:r>
              <a:rPr lang="en-US" altLang="en-US" sz="2200" i="1" dirty="0">
                <a:solidFill>
                  <a:srgbClr val="800000"/>
                </a:solidFill>
              </a:rPr>
              <a:t> of iron and clay, and broke them in pieces. Then the iron, the clay, the bronze, the silver, and the gold were </a:t>
            </a:r>
            <a:r>
              <a:rPr lang="en-US" altLang="en-US" sz="2200" b="1" i="1" dirty="0">
                <a:solidFill>
                  <a:srgbClr val="800000"/>
                </a:solidFill>
              </a:rPr>
              <a:t>crushed together</a:t>
            </a:r>
            <a:r>
              <a:rPr lang="en-US" altLang="en-US" sz="2200" i="1" dirty="0">
                <a:solidFill>
                  <a:srgbClr val="800000"/>
                </a:solidFill>
              </a:rPr>
              <a:t>, and became like chaff from the summer threshing floors; the wind carried them away so that </a:t>
            </a:r>
            <a:r>
              <a:rPr lang="en-US" altLang="en-US" sz="2200" b="1" i="1" dirty="0">
                <a:solidFill>
                  <a:srgbClr val="800000"/>
                </a:solidFill>
              </a:rPr>
              <a:t>no trace of them was found</a:t>
            </a:r>
            <a:r>
              <a:rPr lang="en-US" altLang="en-US" sz="2200" i="1" dirty="0">
                <a:solidFill>
                  <a:srgbClr val="800000"/>
                </a:solidFill>
              </a:rPr>
              <a:t>. And </a:t>
            </a:r>
            <a:r>
              <a:rPr lang="en-US" altLang="en-US" sz="2200" b="1" i="1" dirty="0">
                <a:solidFill>
                  <a:srgbClr val="800000"/>
                </a:solidFill>
              </a:rPr>
              <a:t>the stone that struck the image became a </a:t>
            </a:r>
            <a:r>
              <a:rPr lang="en-US" altLang="en-US" sz="2200" b="1" i="1" u="sng" dirty="0">
                <a:solidFill>
                  <a:srgbClr val="800000"/>
                </a:solidFill>
              </a:rPr>
              <a:t>great mountain and filled the whole earth</a:t>
            </a:r>
            <a:r>
              <a:rPr lang="en-US" altLang="en-US" sz="2200" i="1" dirty="0">
                <a:solidFill>
                  <a:srgbClr val="800000"/>
                </a:solidFill>
              </a:rPr>
              <a:t>.”</a:t>
            </a:r>
            <a:r>
              <a:rPr lang="en-US" altLang="en-US" sz="2200" dirty="0">
                <a:solidFill>
                  <a:srgbClr val="800000"/>
                </a:solidFill>
              </a:rPr>
              <a:t> </a:t>
            </a:r>
            <a:r>
              <a:rPr lang="en-US" altLang="en-US" sz="2200" dirty="0"/>
              <a:t>(</a:t>
            </a:r>
            <a:r>
              <a:rPr lang="en-US" altLang="en-US" sz="2200" b="1" dirty="0">
                <a:solidFill>
                  <a:srgbClr val="800000"/>
                </a:solidFill>
              </a:rPr>
              <a:t>2:34-35</a:t>
            </a:r>
            <a:r>
              <a:rPr lang="en-US" altLang="en-US" sz="2200" dirty="0"/>
              <a:t>)</a:t>
            </a: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E9D797-B836-C142-40A0-30997C7EB6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4" r="24342" b="5048"/>
          <a:stretch/>
        </p:blipFill>
        <p:spPr>
          <a:xfrm>
            <a:off x="6032205" y="914400"/>
            <a:ext cx="3050118" cy="418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761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Conquering, Enduring Kingdom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5814583" cy="4144488"/>
          </a:xfrm>
        </p:spPr>
        <p:txBody>
          <a:bodyPr/>
          <a:lstStyle/>
          <a:p>
            <a:pPr marL="0" lv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300" i="1" dirty="0">
                <a:solidFill>
                  <a:srgbClr val="800000"/>
                </a:solidFill>
              </a:rPr>
              <a:t>“And </a:t>
            </a:r>
            <a:r>
              <a:rPr lang="en-US" sz="2300" b="1" i="1" dirty="0">
                <a:solidFill>
                  <a:srgbClr val="800000"/>
                </a:solidFill>
              </a:rPr>
              <a:t>in the days of </a:t>
            </a:r>
            <a:r>
              <a:rPr lang="en-US" sz="2300" b="1" i="1" u="sng" dirty="0">
                <a:solidFill>
                  <a:srgbClr val="800000"/>
                </a:solidFill>
              </a:rPr>
              <a:t>these kings</a:t>
            </a:r>
            <a:r>
              <a:rPr lang="en-US" sz="2300" b="1" i="1" dirty="0">
                <a:solidFill>
                  <a:srgbClr val="800000"/>
                </a:solidFill>
              </a:rPr>
              <a:t> </a:t>
            </a:r>
            <a:r>
              <a:rPr lang="en-US" sz="2300" i="1" dirty="0">
                <a:solidFill>
                  <a:srgbClr val="800000"/>
                </a:solidFill>
              </a:rPr>
              <a:t>the God of heaven will set up </a:t>
            </a:r>
            <a:r>
              <a:rPr lang="en-US" sz="2300" b="1" i="1" dirty="0">
                <a:solidFill>
                  <a:srgbClr val="800000"/>
                </a:solidFill>
              </a:rPr>
              <a:t>a </a:t>
            </a:r>
            <a:r>
              <a:rPr lang="en-US" sz="2300" b="1" i="1" u="sng" dirty="0">
                <a:solidFill>
                  <a:srgbClr val="800000"/>
                </a:solidFill>
              </a:rPr>
              <a:t>kingdom</a:t>
            </a:r>
            <a:r>
              <a:rPr lang="en-US" sz="2300" b="1" i="1" dirty="0">
                <a:solidFill>
                  <a:srgbClr val="800000"/>
                </a:solidFill>
              </a:rPr>
              <a:t> which shall </a:t>
            </a:r>
            <a:r>
              <a:rPr lang="en-US" sz="2300" b="1" i="1" u="sng" dirty="0">
                <a:solidFill>
                  <a:srgbClr val="800000"/>
                </a:solidFill>
              </a:rPr>
              <a:t>never be destroyed</a:t>
            </a:r>
            <a:r>
              <a:rPr lang="en-US" sz="2300" i="1" dirty="0">
                <a:solidFill>
                  <a:srgbClr val="800000"/>
                </a:solidFill>
              </a:rPr>
              <a:t>; and the kingdom </a:t>
            </a:r>
            <a:r>
              <a:rPr lang="en-US" sz="2300" b="1" i="1" dirty="0">
                <a:solidFill>
                  <a:srgbClr val="800000"/>
                </a:solidFill>
              </a:rPr>
              <a:t>shall </a:t>
            </a:r>
            <a:r>
              <a:rPr lang="en-US" sz="2300" b="1" i="1" u="sng" dirty="0">
                <a:solidFill>
                  <a:srgbClr val="800000"/>
                </a:solidFill>
              </a:rPr>
              <a:t>not be left to other</a:t>
            </a:r>
            <a:r>
              <a:rPr lang="en-US" sz="2300" b="1" i="1" dirty="0">
                <a:solidFill>
                  <a:srgbClr val="800000"/>
                </a:solidFill>
              </a:rPr>
              <a:t> people</a:t>
            </a:r>
            <a:r>
              <a:rPr lang="en-US" sz="2300" i="1" dirty="0">
                <a:solidFill>
                  <a:srgbClr val="800000"/>
                </a:solidFill>
              </a:rPr>
              <a:t>; it shall </a:t>
            </a:r>
            <a:r>
              <a:rPr lang="en-US" sz="2300" b="1" i="1" dirty="0">
                <a:solidFill>
                  <a:srgbClr val="800000"/>
                </a:solidFill>
              </a:rPr>
              <a:t>break in pieces and </a:t>
            </a:r>
            <a:r>
              <a:rPr lang="en-US" sz="2300" b="1" i="1" u="sng" dirty="0">
                <a:solidFill>
                  <a:srgbClr val="800000"/>
                </a:solidFill>
              </a:rPr>
              <a:t>consume all these kingdoms</a:t>
            </a:r>
            <a:r>
              <a:rPr lang="en-US" sz="2300" i="1" dirty="0">
                <a:solidFill>
                  <a:srgbClr val="800000"/>
                </a:solidFill>
              </a:rPr>
              <a:t>, and it shall </a:t>
            </a:r>
            <a:r>
              <a:rPr lang="en-US" sz="2300" b="1" i="1" dirty="0">
                <a:solidFill>
                  <a:srgbClr val="800000"/>
                </a:solidFill>
              </a:rPr>
              <a:t>stand forever</a:t>
            </a:r>
            <a:r>
              <a:rPr lang="en-US" sz="2300" i="1" dirty="0">
                <a:solidFill>
                  <a:srgbClr val="800000"/>
                </a:solidFill>
              </a:rPr>
              <a:t>.  Inasmuch as you saw that the stone was </a:t>
            </a:r>
            <a:r>
              <a:rPr lang="en-US" sz="2300" b="1" i="1" dirty="0">
                <a:solidFill>
                  <a:srgbClr val="800000"/>
                </a:solidFill>
              </a:rPr>
              <a:t>cut out of the mountain </a:t>
            </a:r>
            <a:r>
              <a:rPr lang="en-US" sz="2300" b="1" i="1" u="sng" dirty="0">
                <a:solidFill>
                  <a:srgbClr val="800000"/>
                </a:solidFill>
              </a:rPr>
              <a:t>without hands</a:t>
            </a:r>
            <a:r>
              <a:rPr lang="en-US" sz="2300" i="1" dirty="0">
                <a:solidFill>
                  <a:srgbClr val="800000"/>
                </a:solidFill>
              </a:rPr>
              <a:t>, and that it broke in pieces the iron, the bronze, the clay, the silver, and the gold – </a:t>
            </a:r>
            <a:r>
              <a:rPr lang="en-US" sz="2300" b="1" i="1" dirty="0">
                <a:solidFill>
                  <a:srgbClr val="800000"/>
                </a:solidFill>
              </a:rPr>
              <a:t>the </a:t>
            </a:r>
            <a:r>
              <a:rPr lang="en-US" sz="2300" b="1" i="1" u="sng" dirty="0">
                <a:solidFill>
                  <a:srgbClr val="800000"/>
                </a:solidFill>
              </a:rPr>
              <a:t>great God</a:t>
            </a:r>
            <a:r>
              <a:rPr lang="en-US" sz="2300" b="1" i="1" dirty="0">
                <a:solidFill>
                  <a:srgbClr val="800000"/>
                </a:solidFill>
              </a:rPr>
              <a:t> has made known </a:t>
            </a:r>
            <a:r>
              <a:rPr lang="en-US" sz="2300" i="1" dirty="0">
                <a:solidFill>
                  <a:srgbClr val="800000"/>
                </a:solidFill>
              </a:rPr>
              <a:t>to the king </a:t>
            </a:r>
            <a:r>
              <a:rPr lang="en-US" sz="2300" b="1" i="1" dirty="0">
                <a:solidFill>
                  <a:srgbClr val="800000"/>
                </a:solidFill>
              </a:rPr>
              <a:t>what will </a:t>
            </a:r>
            <a:r>
              <a:rPr lang="en-US" sz="2300" b="1" i="1" u="sng" dirty="0">
                <a:solidFill>
                  <a:srgbClr val="800000"/>
                </a:solidFill>
              </a:rPr>
              <a:t>come to pass after this</a:t>
            </a:r>
            <a:r>
              <a:rPr lang="en-US" sz="2300" i="1" dirty="0">
                <a:solidFill>
                  <a:srgbClr val="800000"/>
                </a:solidFill>
              </a:rPr>
              <a:t>. The dream is certain, and its interpretation is sure.” </a:t>
            </a:r>
            <a:r>
              <a:rPr lang="en-US" sz="2300" dirty="0"/>
              <a:t>(</a:t>
            </a:r>
            <a:r>
              <a:rPr lang="en-US" sz="2300" b="1" dirty="0">
                <a:solidFill>
                  <a:srgbClr val="800000"/>
                </a:solidFill>
              </a:rPr>
              <a:t>2:44-45</a:t>
            </a:r>
            <a:r>
              <a:rPr lang="en-US" sz="23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5093B-CC88-C289-A689-4D2D919270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1" t="6339" r="17768"/>
          <a:stretch/>
        </p:blipFill>
        <p:spPr>
          <a:xfrm flipH="1">
            <a:off x="5947144" y="914401"/>
            <a:ext cx="3149355" cy="418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8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Failed, Stalled Prophecy?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5814583" cy="4144488"/>
          </a:xfrm>
        </p:spPr>
        <p:txBody>
          <a:bodyPr/>
          <a:lstStyle/>
          <a:p>
            <a:pPr marL="339725" indent="-339725">
              <a:buFont typeface="+mj-lt"/>
              <a:buAutoNum type="arabicPeriod" startAt="6"/>
            </a:pPr>
            <a:r>
              <a:rPr lang="en-US" sz="2200" dirty="0"/>
              <a:t>Has this prophecy been fulfilled?  If not, what remains?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As Nebuchadnezzar personified Babylon, both it and he were its </a:t>
            </a:r>
            <a:r>
              <a:rPr lang="en-US" sz="2200" i="1" dirty="0">
                <a:solidFill>
                  <a:srgbClr val="800000"/>
                </a:solidFill>
              </a:rPr>
              <a:t>“head of gold”</a:t>
            </a:r>
            <a:r>
              <a:rPr lang="en-US" sz="2200" dirty="0"/>
              <a:t>, so the kingdom of God is personified in its conquering King, Christ (</a:t>
            </a:r>
            <a:r>
              <a:rPr lang="en-US" sz="2200" b="1" dirty="0">
                <a:solidFill>
                  <a:srgbClr val="800000"/>
                </a:solidFill>
              </a:rPr>
              <a:t>2:36-39</a:t>
            </a:r>
            <a:r>
              <a:rPr lang="en-US" sz="22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Fundamentally fulfilled in Christ the King having </a:t>
            </a:r>
            <a:r>
              <a:rPr lang="en-US" sz="2200" i="1" dirty="0">
                <a:solidFill>
                  <a:srgbClr val="800000"/>
                </a:solidFill>
              </a:rPr>
              <a:t>“all authority”</a:t>
            </a:r>
            <a:r>
              <a:rPr lang="en-US" sz="2200" dirty="0"/>
              <a:t> over all kingdoms and</a:t>
            </a:r>
            <a:r>
              <a:rPr lang="en-US" sz="2200" i="1" dirty="0">
                <a:solidFill>
                  <a:srgbClr val="800000"/>
                </a:solidFill>
              </a:rPr>
              <a:t> “dashing them to pieces”</a:t>
            </a:r>
            <a:r>
              <a:rPr lang="en-US" sz="2200" dirty="0"/>
              <a:t> as He pleases (</a:t>
            </a:r>
            <a:r>
              <a:rPr lang="en-US" sz="2200" b="1" dirty="0">
                <a:solidFill>
                  <a:srgbClr val="800000"/>
                </a:solidFill>
              </a:rPr>
              <a:t>Psalm 2; Matthew 28:18-20</a:t>
            </a:r>
            <a:r>
              <a:rPr lang="en-US" sz="2200" dirty="0"/>
              <a:t>).  Nothing remains.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Failure to accept His rule does not imply no jurisdiction, unconquered (</a:t>
            </a:r>
            <a:r>
              <a:rPr lang="en-US" sz="2200" b="1" dirty="0">
                <a:solidFill>
                  <a:srgbClr val="800000"/>
                </a:solidFill>
              </a:rPr>
              <a:t>Luke 19:12-27</a:t>
            </a:r>
            <a:r>
              <a:rPr lang="en-US" sz="2200" dirty="0"/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5093B-CC88-C289-A689-4D2D919270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1" t="6339" r="17768"/>
          <a:stretch/>
        </p:blipFill>
        <p:spPr>
          <a:xfrm flipH="1">
            <a:off x="5947144" y="914401"/>
            <a:ext cx="3149355" cy="418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09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Those Before the Throne </a:t>
            </a:r>
            <a:r>
              <a:rPr lang="en-US" dirty="0">
                <a:solidFill>
                  <a:srgbClr val="C00000"/>
                </a:solidFill>
              </a:rPr>
              <a:t>Revelation 4:6-11</a:t>
            </a:r>
          </a:p>
        </p:txBody>
      </p:sp>
    </p:spTree>
    <p:extLst>
      <p:ext uri="{BB962C8B-B14F-4D97-AF65-F5344CB8AC3E}">
        <p14:creationId xmlns:p14="http://schemas.microsoft.com/office/powerpoint/2010/main" val="4117861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Kingdom of God Came?  When?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i="1" dirty="0">
                <a:solidFill>
                  <a:srgbClr val="800000"/>
                </a:solidFill>
              </a:rPr>
              <a:t>… Jesus came to Galilee, preaching the gospel of the </a:t>
            </a:r>
            <a:r>
              <a:rPr lang="en-US" b="1" i="1" dirty="0">
                <a:solidFill>
                  <a:srgbClr val="800000"/>
                </a:solidFill>
              </a:rPr>
              <a:t>kingdom of God</a:t>
            </a:r>
            <a:r>
              <a:rPr lang="en-US" i="1" dirty="0">
                <a:solidFill>
                  <a:srgbClr val="800000"/>
                </a:solidFill>
              </a:rPr>
              <a:t>, and saying, “The </a:t>
            </a:r>
            <a:r>
              <a:rPr lang="en-US" b="1" i="1" dirty="0">
                <a:solidFill>
                  <a:srgbClr val="800000"/>
                </a:solidFill>
              </a:rPr>
              <a:t>time </a:t>
            </a:r>
            <a:r>
              <a:rPr lang="en-US" b="1" i="1" u="sng" dirty="0">
                <a:solidFill>
                  <a:srgbClr val="800000"/>
                </a:solidFill>
              </a:rPr>
              <a:t>is fulfilled</a:t>
            </a:r>
            <a:r>
              <a:rPr lang="en-US" i="1" dirty="0">
                <a:solidFill>
                  <a:srgbClr val="800000"/>
                </a:solidFill>
              </a:rPr>
              <a:t>, and the </a:t>
            </a:r>
            <a:r>
              <a:rPr lang="en-US" b="1" i="1" dirty="0">
                <a:solidFill>
                  <a:srgbClr val="800000"/>
                </a:solidFill>
              </a:rPr>
              <a:t>kingdom of God is </a:t>
            </a:r>
            <a:r>
              <a:rPr lang="en-US" b="1" i="1" u="sng" dirty="0">
                <a:solidFill>
                  <a:srgbClr val="800000"/>
                </a:solidFill>
              </a:rPr>
              <a:t>at hand</a:t>
            </a:r>
            <a:r>
              <a:rPr lang="en-US" i="1" dirty="0">
                <a:solidFill>
                  <a:srgbClr val="800000"/>
                </a:solidFill>
              </a:rPr>
              <a:t>. Repent, and believe in the gospel.” </a:t>
            </a:r>
            <a:r>
              <a:rPr lang="en-US" dirty="0"/>
              <a:t>(</a:t>
            </a:r>
            <a:r>
              <a:rPr lang="en-US" b="1" dirty="0">
                <a:solidFill>
                  <a:srgbClr val="800000"/>
                </a:solidFill>
              </a:rPr>
              <a:t>Mark 1:14-15</a:t>
            </a:r>
            <a:r>
              <a:rPr lang="en-US" dirty="0"/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i="1" dirty="0">
                <a:solidFill>
                  <a:srgbClr val="800000"/>
                </a:solidFill>
              </a:rPr>
              <a:t>And He said to them, “Assuredly, I say to you that there are </a:t>
            </a:r>
            <a:r>
              <a:rPr lang="en-US" b="1" i="1" dirty="0">
                <a:solidFill>
                  <a:srgbClr val="800000"/>
                </a:solidFill>
              </a:rPr>
              <a:t>some standing here </a:t>
            </a:r>
            <a:r>
              <a:rPr lang="en-US" i="1" dirty="0">
                <a:solidFill>
                  <a:srgbClr val="800000"/>
                </a:solidFill>
              </a:rPr>
              <a:t>who will </a:t>
            </a:r>
            <a:r>
              <a:rPr lang="en-US" b="1" i="1" dirty="0">
                <a:solidFill>
                  <a:srgbClr val="800000"/>
                </a:solidFill>
              </a:rPr>
              <a:t>not taste death </a:t>
            </a:r>
            <a:r>
              <a:rPr lang="en-US" i="1" dirty="0">
                <a:solidFill>
                  <a:srgbClr val="800000"/>
                </a:solidFill>
              </a:rPr>
              <a:t>till they see the </a:t>
            </a:r>
            <a:r>
              <a:rPr lang="en-US" b="1" i="1" u="sng" dirty="0">
                <a:solidFill>
                  <a:srgbClr val="800000"/>
                </a:solidFill>
              </a:rPr>
              <a:t>kingdom of God present</a:t>
            </a:r>
            <a:r>
              <a:rPr lang="en-US" b="1" i="1" dirty="0">
                <a:solidFill>
                  <a:srgbClr val="800000"/>
                </a:solidFill>
              </a:rPr>
              <a:t> with </a:t>
            </a:r>
            <a:r>
              <a:rPr lang="en-US" b="1" i="1" u="sng" dirty="0">
                <a:solidFill>
                  <a:srgbClr val="800000"/>
                </a:solidFill>
              </a:rPr>
              <a:t>power</a:t>
            </a:r>
            <a:r>
              <a:rPr lang="en-US" i="1" dirty="0">
                <a:solidFill>
                  <a:srgbClr val="800000"/>
                </a:solidFill>
              </a:rPr>
              <a:t>.”</a:t>
            </a:r>
            <a:r>
              <a:rPr lang="en-US" dirty="0"/>
              <a:t> (</a:t>
            </a:r>
            <a:r>
              <a:rPr lang="en-US" b="1" dirty="0">
                <a:solidFill>
                  <a:srgbClr val="800000"/>
                </a:solidFill>
              </a:rPr>
              <a:t>Mark 9:1</a:t>
            </a:r>
            <a:r>
              <a:rPr lang="en-US" dirty="0"/>
              <a:t>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Kingdom came in the church on Pentecost with power (</a:t>
            </a:r>
            <a:r>
              <a:rPr lang="en-US" b="1" dirty="0">
                <a:solidFill>
                  <a:srgbClr val="800000"/>
                </a:solidFill>
              </a:rPr>
              <a:t>Acts 1:3-8; 2:1-41</a:t>
            </a:r>
            <a:r>
              <a:rPr lang="en-US" sz="2400" dirty="0"/>
              <a:t>).</a:t>
            </a:r>
          </a:p>
          <a:p>
            <a:pPr>
              <a:spcBef>
                <a:spcPts val="600"/>
              </a:spcBef>
            </a:pPr>
            <a:r>
              <a:rPr lang="en-US" dirty="0"/>
              <a:t>Kingdom was both present (</a:t>
            </a:r>
            <a:r>
              <a:rPr lang="en-US" b="1" dirty="0">
                <a:solidFill>
                  <a:srgbClr val="800000"/>
                </a:solidFill>
              </a:rPr>
              <a:t>Revelation 1:9</a:t>
            </a:r>
            <a:r>
              <a:rPr lang="en-US" dirty="0"/>
              <a:t>) and accessible (</a:t>
            </a:r>
            <a:r>
              <a:rPr lang="en-US" b="1" dirty="0">
                <a:solidFill>
                  <a:srgbClr val="800000"/>
                </a:solidFill>
              </a:rPr>
              <a:t>Colossians 1:13</a:t>
            </a:r>
            <a:r>
              <a:rPr lang="en-US" dirty="0"/>
              <a:t>) in 1</a:t>
            </a:r>
            <a:r>
              <a:rPr lang="en-US" baseline="30000" dirty="0"/>
              <a:t>st</a:t>
            </a:r>
            <a:r>
              <a:rPr lang="en-US" dirty="0"/>
              <a:t> century.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218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Unconquered, Enduring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dirty="0"/>
              <a:t>Last kingdom would originate with God and arrive in the days of the 4</a:t>
            </a:r>
            <a:r>
              <a:rPr lang="en-US" baseline="30000" dirty="0"/>
              <a:t>th</a:t>
            </a:r>
            <a:r>
              <a:rPr lang="en-US" dirty="0"/>
              <a:t> kingdom, Rome (</a:t>
            </a:r>
            <a:r>
              <a:rPr lang="en-US" i="1" dirty="0">
                <a:solidFill>
                  <a:srgbClr val="800000"/>
                </a:solidFill>
              </a:rPr>
              <a:t>“without hands”</a:t>
            </a:r>
            <a:r>
              <a:rPr lang="en-US" dirty="0"/>
              <a:t>, see: </a:t>
            </a:r>
            <a:r>
              <a:rPr lang="en-US" b="1" dirty="0">
                <a:solidFill>
                  <a:srgbClr val="800000"/>
                </a:solidFill>
              </a:rPr>
              <a:t>8:25; Job 34:13-20</a:t>
            </a:r>
            <a:r>
              <a:rPr lang="en-US" dirty="0"/>
              <a:t>).</a:t>
            </a:r>
          </a:p>
          <a:p>
            <a:pPr>
              <a:spcBef>
                <a:spcPts val="100"/>
              </a:spcBef>
            </a:pPr>
            <a:r>
              <a:rPr lang="en-US" dirty="0"/>
              <a:t>Will conquer all earthly kingdoms – not using any as foundation – and never be conquered (</a:t>
            </a:r>
            <a:r>
              <a:rPr lang="en-US" i="1" dirty="0">
                <a:solidFill>
                  <a:srgbClr val="800000"/>
                </a:solidFill>
              </a:rPr>
              <a:t>“judge all surrounding nations”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b="1" dirty="0">
                <a:solidFill>
                  <a:srgbClr val="800000"/>
                </a:solidFill>
              </a:rPr>
              <a:t>Joel 3:11-17</a:t>
            </a:r>
            <a:r>
              <a:rPr lang="en-US" dirty="0"/>
              <a:t>).</a:t>
            </a:r>
          </a:p>
          <a:p>
            <a:pPr>
              <a:spcBef>
                <a:spcPts val="100"/>
              </a:spcBef>
            </a:pPr>
            <a:r>
              <a:rPr lang="en-US" dirty="0"/>
              <a:t>Fulfillment?  Since the days of </a:t>
            </a:r>
            <a:r>
              <a:rPr lang="en-US" i="1" dirty="0">
                <a:solidFill>
                  <a:srgbClr val="800000"/>
                </a:solidFill>
              </a:rPr>
              <a:t>“these kings”</a:t>
            </a:r>
            <a:r>
              <a:rPr lang="en-US" dirty="0"/>
              <a:t>, Christ’s church has continued to </a:t>
            </a:r>
            <a:r>
              <a:rPr lang="en-US" i="1" dirty="0">
                <a:solidFill>
                  <a:srgbClr val="800000"/>
                </a:solidFill>
              </a:rPr>
              <a:t>“consume all kingdoms”</a:t>
            </a:r>
            <a:r>
              <a:rPr lang="en-US" dirty="0"/>
              <a:t>.  How?</a:t>
            </a:r>
          </a:p>
          <a:p>
            <a:pPr>
              <a:spcBef>
                <a:spcPts val="100"/>
              </a:spcBef>
            </a:pPr>
            <a:r>
              <a:rPr lang="en-US" dirty="0"/>
              <a:t>Individually spreads through the gospel, evangelism, faith, voluntary conversion (</a:t>
            </a:r>
            <a:r>
              <a:rPr lang="en-US" b="1" dirty="0">
                <a:solidFill>
                  <a:srgbClr val="800000"/>
                </a:solidFill>
              </a:rPr>
              <a:t>Ps.110:3; Rm. 1:16; Acts 2:41, 47; 5:14; 17:6; Col. 1:6</a:t>
            </a:r>
            <a:r>
              <a:rPr lang="en-US" dirty="0"/>
              <a:t>)</a:t>
            </a:r>
          </a:p>
          <a:p>
            <a:pPr>
              <a:spcBef>
                <a:spcPts val="100"/>
              </a:spcBef>
            </a:pPr>
            <a:r>
              <a:rPr lang="en-US" dirty="0"/>
              <a:t>Not carnal conflict (</a:t>
            </a:r>
            <a:r>
              <a:rPr lang="en-US" b="1" dirty="0">
                <a:solidFill>
                  <a:srgbClr val="800000"/>
                </a:solidFill>
              </a:rPr>
              <a:t>John 18:33-37</a:t>
            </a:r>
            <a:r>
              <a:rPr lang="en-US" dirty="0"/>
              <a:t>), but spiritual (</a:t>
            </a:r>
            <a:r>
              <a:rPr lang="en-US" b="1" dirty="0">
                <a:solidFill>
                  <a:srgbClr val="800000"/>
                </a:solidFill>
              </a:rPr>
              <a:t>2 Cor. 10:3-5</a:t>
            </a:r>
            <a:r>
              <a:rPr lang="en-US" dirty="0"/>
              <a:t>).</a:t>
            </a:r>
          </a:p>
          <a:p>
            <a:pPr>
              <a:spcBef>
                <a:spcPts val="100"/>
              </a:spcBef>
            </a:pPr>
            <a:r>
              <a:rPr lang="en-US" dirty="0"/>
              <a:t>If we are citizens of this kingdom, what are we doing to contribute to its growth?  What optional preoccupations have taken greater priority?</a:t>
            </a:r>
          </a:p>
        </p:txBody>
      </p:sp>
    </p:spTree>
    <p:extLst>
      <p:ext uri="{BB962C8B-B14F-4D97-AF65-F5344CB8AC3E}">
        <p14:creationId xmlns:p14="http://schemas.microsoft.com/office/powerpoint/2010/main" val="42760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to Revelation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300" dirty="0"/>
              <a:t>Four succeeding, earthly empires starting with Babylonian.</a:t>
            </a:r>
          </a:p>
          <a:p>
            <a:r>
              <a:rPr lang="en-US" sz="2300" dirty="0"/>
              <a:t>Learn from </a:t>
            </a:r>
            <a:r>
              <a:rPr lang="en-US" sz="2300" b="1" dirty="0">
                <a:solidFill>
                  <a:srgbClr val="800000"/>
                </a:solidFill>
              </a:rPr>
              <a:t>Daniel 8</a:t>
            </a:r>
            <a:r>
              <a:rPr lang="en-US" sz="2300" dirty="0"/>
              <a:t> other 3 are:  </a:t>
            </a:r>
            <a:r>
              <a:rPr lang="en-US" sz="2300" dirty="0" err="1"/>
              <a:t>Medo</a:t>
            </a:r>
            <a:r>
              <a:rPr lang="en-US" sz="2300" dirty="0"/>
              <a:t>-Persian, Grecian, Roman.  </a:t>
            </a:r>
          </a:p>
          <a:p>
            <a:r>
              <a:rPr lang="en-US" sz="2300" dirty="0"/>
              <a:t>However, events related to 4</a:t>
            </a:r>
            <a:r>
              <a:rPr lang="en-US" sz="2300" baseline="30000" dirty="0"/>
              <a:t>th</a:t>
            </a:r>
            <a:r>
              <a:rPr lang="en-US" sz="2300" dirty="0"/>
              <a:t> kingdom additionally establish identity.</a:t>
            </a:r>
          </a:p>
          <a:p>
            <a:r>
              <a:rPr lang="en-US" sz="2300" dirty="0"/>
              <a:t>God’s kingdom, the church, is established during days of Roman empire.</a:t>
            </a:r>
          </a:p>
          <a:p>
            <a:r>
              <a:rPr lang="en-US" sz="2300" dirty="0"/>
              <a:t>The Messianic kingdom will crush the other kingdoms and never be destroyed.</a:t>
            </a:r>
          </a:p>
          <a:p>
            <a:r>
              <a:rPr lang="en-US" sz="2300" dirty="0"/>
              <a:t>Depicts a conflict of some kind between God’s kingdom and the other kingdoms of the earth.  </a:t>
            </a:r>
          </a:p>
          <a:p>
            <a:r>
              <a:rPr lang="en-US" sz="2300" dirty="0"/>
              <a:t>But, what would be the nature of this conflict?</a:t>
            </a:r>
          </a:p>
          <a:p>
            <a:r>
              <a:rPr lang="en-US" sz="2300" dirty="0"/>
              <a:t>Why would there be conflict?  Cannot dwell together in harmony?</a:t>
            </a:r>
          </a:p>
        </p:txBody>
      </p:sp>
    </p:spTree>
    <p:extLst>
      <p:ext uri="{BB962C8B-B14F-4D97-AF65-F5344CB8AC3E}">
        <p14:creationId xmlns:p14="http://schemas.microsoft.com/office/powerpoint/2010/main" val="39737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Heaven Be Boring?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900" i="1" dirty="0">
                <a:solidFill>
                  <a:srgbClr val="800000"/>
                </a:solidFill>
              </a:rPr>
              <a:t>The four living creatures, each having six wings, were full of eyes around and within. And </a:t>
            </a:r>
            <a:r>
              <a:rPr lang="en-US" sz="1900" b="1" i="1" dirty="0">
                <a:solidFill>
                  <a:srgbClr val="800000"/>
                </a:solidFill>
              </a:rPr>
              <a:t>they </a:t>
            </a:r>
            <a:r>
              <a:rPr lang="en-US" sz="1900" b="1" i="1" u="sng" dirty="0">
                <a:solidFill>
                  <a:srgbClr val="800000"/>
                </a:solidFill>
              </a:rPr>
              <a:t>do not rest day or night, saying</a:t>
            </a:r>
            <a:r>
              <a:rPr lang="en-US" sz="1900" b="1" i="1" dirty="0">
                <a:solidFill>
                  <a:srgbClr val="800000"/>
                </a:solidFill>
              </a:rPr>
              <a:t>: “Holy, holy, holy, Lord God Almighty, Who was and is and is to come!</a:t>
            </a:r>
            <a:r>
              <a:rPr lang="en-US" sz="1900" i="1" dirty="0">
                <a:solidFill>
                  <a:srgbClr val="800000"/>
                </a:solidFill>
              </a:rPr>
              <a:t>”</a:t>
            </a:r>
            <a:r>
              <a:rPr lang="en-US" sz="1900" dirty="0"/>
              <a:t> (</a:t>
            </a:r>
            <a:r>
              <a:rPr lang="en-US" sz="1900" b="1" dirty="0">
                <a:solidFill>
                  <a:srgbClr val="800000"/>
                </a:solidFill>
              </a:rPr>
              <a:t>4:8</a:t>
            </a:r>
            <a:r>
              <a:rPr lang="en-US" sz="1900" dirty="0"/>
              <a:t>)</a:t>
            </a:r>
          </a:p>
          <a:p>
            <a:pPr marL="346075" lvl="0" indent="-346075">
              <a:lnSpc>
                <a:spcPct val="95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sz="1900" dirty="0"/>
              <a:t>Could there really be creatures immediately before God who </a:t>
            </a:r>
            <a:r>
              <a:rPr lang="en-US" sz="1900" i="1" dirty="0">
                <a:solidFill>
                  <a:srgbClr val="800000"/>
                </a:solidFill>
              </a:rPr>
              <a:t>“do not rest day or night</a:t>
            </a:r>
            <a:r>
              <a:rPr lang="en-US" sz="1900" dirty="0">
                <a:solidFill>
                  <a:srgbClr val="800000"/>
                </a:solidFill>
              </a:rPr>
              <a:t>”</a:t>
            </a:r>
            <a:r>
              <a:rPr lang="en-US" sz="1900" dirty="0"/>
              <a:t>, constant in refrain of praise to God?  How could heaven be paradise with such monotonous tasks?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900" dirty="0"/>
              <a:t>Mischaracterization of heaven &amp; living creatures – other activities (</a:t>
            </a:r>
            <a:r>
              <a:rPr lang="en-US" sz="1900" b="1" dirty="0">
                <a:solidFill>
                  <a:srgbClr val="800000"/>
                </a:solidFill>
              </a:rPr>
              <a:t>14:3; 19:4 – 15:7</a:t>
            </a:r>
            <a:r>
              <a:rPr lang="en-US" sz="1900" dirty="0"/>
              <a:t>).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900" b="1" i="1" dirty="0"/>
              <a:t>Boring?</a:t>
            </a:r>
            <a:r>
              <a:rPr lang="en-US" sz="1900" dirty="0"/>
              <a:t>  Want to do something more fun, valuable; or grow tired of empty repetition.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900" dirty="0"/>
              <a:t>More </a:t>
            </a:r>
            <a:r>
              <a:rPr lang="en-US" sz="1900" b="1" i="1" dirty="0"/>
              <a:t>fulfilling</a:t>
            </a:r>
            <a:r>
              <a:rPr lang="en-US" sz="1900" dirty="0"/>
              <a:t> than seeing, examining, talking with eternal Creator, Father, Savior?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900" dirty="0"/>
              <a:t>More </a:t>
            </a:r>
            <a:r>
              <a:rPr lang="en-US" sz="1900" b="1" i="1" dirty="0"/>
              <a:t>stimulating</a:t>
            </a:r>
            <a:r>
              <a:rPr lang="en-US" sz="1900" dirty="0"/>
              <a:t>, </a:t>
            </a:r>
            <a:r>
              <a:rPr lang="en-US" sz="1900" b="1" i="1" dirty="0"/>
              <a:t>edifying</a:t>
            </a:r>
            <a:r>
              <a:rPr lang="en-US" sz="1900" dirty="0"/>
              <a:t> than listening, interacting, and asking God questions, basking in His wisdom without limit?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900" dirty="0"/>
              <a:t>More </a:t>
            </a:r>
            <a:r>
              <a:rPr lang="en-US" sz="1900" b="1" i="1" dirty="0"/>
              <a:t>sincere</a:t>
            </a:r>
            <a:r>
              <a:rPr lang="en-US" sz="1900" dirty="0"/>
              <a:t> than offering thanks and praise to Creator, Savior, and eternal Provider?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900" dirty="0"/>
              <a:t>What is an improvement upon God?  How could our praise ever be empty, tedious?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900" dirty="0"/>
              <a:t>He is the reason everything </a:t>
            </a:r>
            <a:r>
              <a:rPr lang="en-US" sz="1900" b="1" i="1" dirty="0"/>
              <a:t>else</a:t>
            </a:r>
            <a:r>
              <a:rPr lang="en-US" sz="1900" dirty="0"/>
              <a:t> is boring (</a:t>
            </a:r>
            <a:r>
              <a:rPr lang="en-US" sz="1900" b="1" dirty="0">
                <a:solidFill>
                  <a:srgbClr val="800000"/>
                </a:solidFill>
              </a:rPr>
              <a:t>Ecclesiastes 3:11; 12:13; Hebrews 8:11</a:t>
            </a:r>
            <a:r>
              <a:rPr lang="en-US" sz="1900" dirty="0"/>
              <a:t>)!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900" dirty="0"/>
              <a:t>Enjoy tasks at which we excel.  New bodies, new voices (</a:t>
            </a:r>
            <a:r>
              <a:rPr lang="en-US" sz="1900" b="1" dirty="0">
                <a:solidFill>
                  <a:srgbClr val="800000"/>
                </a:solidFill>
              </a:rPr>
              <a:t>1 Corinthians 15:35-58</a:t>
            </a:r>
            <a:r>
              <a:rPr lang="en-US" sz="19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045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Songs of Eternity &amp;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3017520"/>
          </a:xfrm>
        </p:spPr>
        <p:txBody>
          <a:bodyPr/>
          <a:lstStyle/>
          <a:p>
            <a:pPr marL="339725" lvl="0" indent="-339725">
              <a:lnSpc>
                <a:spcPct val="95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en-US" sz="2000" dirty="0"/>
              <a:t>What are the central themes of the songs proclaimed by the creatures and the 24 elders?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 four living creatures, each having six wings, were full of eyes around and within. And they do not rest day or night, saying: “</a:t>
            </a:r>
            <a:r>
              <a:rPr lang="en-US" sz="2000" b="1" i="1" u="sng" dirty="0">
                <a:solidFill>
                  <a:srgbClr val="800000"/>
                </a:solidFill>
              </a:rPr>
              <a:t>Holy, holy, holy</a:t>
            </a:r>
            <a:r>
              <a:rPr lang="en-US" sz="2000" b="1" i="1" dirty="0">
                <a:solidFill>
                  <a:srgbClr val="800000"/>
                </a:solidFill>
              </a:rPr>
              <a:t>, Lord God </a:t>
            </a:r>
            <a:r>
              <a:rPr lang="en-US" sz="2000" b="1" i="1" u="sng" dirty="0">
                <a:solidFill>
                  <a:srgbClr val="800000"/>
                </a:solidFill>
              </a:rPr>
              <a:t>Almighty</a:t>
            </a:r>
            <a:r>
              <a:rPr lang="en-US" sz="2000" b="1" i="1" dirty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Who was and is and is to come</a:t>
            </a:r>
            <a:r>
              <a:rPr lang="en-US" sz="2000" b="1" i="1" dirty="0">
                <a:solidFill>
                  <a:srgbClr val="800000"/>
                </a:solidFill>
              </a:rPr>
              <a:t>!</a:t>
            </a:r>
            <a:r>
              <a:rPr lang="en-US" sz="2000" i="1" dirty="0">
                <a:solidFill>
                  <a:srgbClr val="800000"/>
                </a:solidFill>
              </a:rPr>
              <a:t>” Whenever the living creatures </a:t>
            </a:r>
            <a:r>
              <a:rPr lang="en-US" sz="2000" b="1" i="1" dirty="0">
                <a:solidFill>
                  <a:srgbClr val="800000"/>
                </a:solidFill>
              </a:rPr>
              <a:t>give glory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dirty="0">
                <a:solidFill>
                  <a:srgbClr val="800000"/>
                </a:solidFill>
              </a:rPr>
              <a:t>honor</a:t>
            </a:r>
            <a:r>
              <a:rPr lang="en-US" sz="2000" i="1" dirty="0">
                <a:solidFill>
                  <a:srgbClr val="800000"/>
                </a:solidFill>
              </a:rPr>
              <a:t> and </a:t>
            </a:r>
            <a:r>
              <a:rPr lang="en-US" sz="2000" b="1" i="1" dirty="0">
                <a:solidFill>
                  <a:srgbClr val="800000"/>
                </a:solidFill>
              </a:rPr>
              <a:t>thanks to Him </a:t>
            </a:r>
            <a:r>
              <a:rPr lang="en-US" sz="2000" i="1" dirty="0">
                <a:solidFill>
                  <a:srgbClr val="800000"/>
                </a:solidFill>
              </a:rPr>
              <a:t>who sits on the throne, </a:t>
            </a:r>
            <a:r>
              <a:rPr lang="en-US" sz="2000" b="1" i="1" dirty="0">
                <a:solidFill>
                  <a:srgbClr val="800000"/>
                </a:solidFill>
              </a:rPr>
              <a:t>who lives forever and ever</a:t>
            </a:r>
            <a:r>
              <a:rPr lang="en-US" sz="2000" i="1" dirty="0">
                <a:solidFill>
                  <a:srgbClr val="800000"/>
                </a:solidFill>
              </a:rPr>
              <a:t>, the twenty-four elders fall down before Him who sits on the throne and </a:t>
            </a:r>
            <a:r>
              <a:rPr lang="en-US" sz="2000" b="1" i="1" u="sng" dirty="0">
                <a:solidFill>
                  <a:srgbClr val="800000"/>
                </a:solidFill>
              </a:rPr>
              <a:t>worship</a:t>
            </a:r>
            <a:r>
              <a:rPr lang="en-US" sz="2000" b="1" i="1" dirty="0">
                <a:solidFill>
                  <a:srgbClr val="800000"/>
                </a:solidFill>
              </a:rPr>
              <a:t> Him who lives forever and ever</a:t>
            </a:r>
            <a:r>
              <a:rPr lang="en-US" sz="2000" i="1" dirty="0">
                <a:solidFill>
                  <a:srgbClr val="800000"/>
                </a:solidFill>
              </a:rPr>
              <a:t>, and cast their crowns before the throne, saying: “</a:t>
            </a:r>
            <a:r>
              <a:rPr lang="en-US" sz="2000" b="1" i="1" u="sng" dirty="0">
                <a:solidFill>
                  <a:srgbClr val="800000"/>
                </a:solidFill>
              </a:rPr>
              <a:t>You are worthy</a:t>
            </a:r>
            <a:r>
              <a:rPr lang="en-US" sz="2000" b="1" i="1" dirty="0">
                <a:solidFill>
                  <a:srgbClr val="800000"/>
                </a:solidFill>
              </a:rPr>
              <a:t>, O Lord, To receive </a:t>
            </a:r>
            <a:r>
              <a:rPr lang="en-US" sz="2000" b="1" i="1" u="sng" dirty="0">
                <a:solidFill>
                  <a:srgbClr val="800000"/>
                </a:solidFill>
              </a:rPr>
              <a:t>glory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u="sng" dirty="0">
                <a:solidFill>
                  <a:srgbClr val="800000"/>
                </a:solidFill>
              </a:rPr>
              <a:t>honor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u="sng" dirty="0">
                <a:solidFill>
                  <a:srgbClr val="800000"/>
                </a:solidFill>
              </a:rPr>
              <a:t>power</a:t>
            </a:r>
            <a:r>
              <a:rPr lang="en-US" sz="2000" b="1" i="1" dirty="0">
                <a:solidFill>
                  <a:srgbClr val="800000"/>
                </a:solidFill>
              </a:rPr>
              <a:t>; </a:t>
            </a:r>
            <a:r>
              <a:rPr lang="en-US" sz="2000" b="1" i="1" u="sng" dirty="0">
                <a:solidFill>
                  <a:srgbClr val="800000"/>
                </a:solidFill>
              </a:rPr>
              <a:t>For You created all things</a:t>
            </a:r>
            <a:r>
              <a:rPr lang="en-US" sz="2000" b="1" i="1" dirty="0">
                <a:solidFill>
                  <a:srgbClr val="800000"/>
                </a:solidFill>
              </a:rPr>
              <a:t>, And </a:t>
            </a:r>
            <a:r>
              <a:rPr lang="en-US" sz="2000" b="1" i="1" u="sng" dirty="0">
                <a:solidFill>
                  <a:srgbClr val="800000"/>
                </a:solidFill>
              </a:rPr>
              <a:t>by Your will they exist</a:t>
            </a:r>
            <a:r>
              <a:rPr lang="en-US" sz="2000" b="1" i="1" dirty="0">
                <a:solidFill>
                  <a:srgbClr val="800000"/>
                </a:solidFill>
              </a:rPr>
              <a:t> and were created.</a:t>
            </a:r>
            <a:r>
              <a:rPr lang="en-US" sz="2000" i="1" dirty="0">
                <a:solidFill>
                  <a:srgbClr val="800000"/>
                </a:solidFill>
              </a:rPr>
              <a:t>”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4:8-11</a:t>
            </a:r>
            <a:r>
              <a:rPr lang="en-US" sz="2000" dirty="0"/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002" y="3871854"/>
            <a:ext cx="9048998" cy="1200694"/>
          </a:xfrm>
          <a:prstGeom prst="rect">
            <a:avLst/>
          </a:prstGeom>
        </p:spPr>
        <p:txBody>
          <a:bodyPr vert="horz" lIns="45720" tIns="45720" rIns="45720" bIns="45720" numCol="2" rtlCol="0" anchor="t" anchorCtr="0">
            <a:noAutofit/>
          </a:bodyPr>
          <a:lstStyle>
            <a:lvl1pPr marL="344488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†"/>
              <a:defRPr sz="2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7388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31875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−"/>
              <a:defRPr sz="16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4775" indent="-34290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1325" indent="-336550" algn="l" defTabSz="914400" rtl="0" eaLnBrk="1" latinLnBrk="0" hangingPunct="1">
              <a:spcBef>
                <a:spcPts val="300"/>
              </a:spcBef>
              <a:buSzPct val="50000"/>
              <a:buFont typeface="Wingdings" panose="05000000000000000000" pitchFamily="2" charset="2"/>
              <a:buChar char="q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000" dirty="0"/>
              <a:t>Holiness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000" dirty="0"/>
              <a:t>Might, Power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000" dirty="0"/>
              <a:t>Eternity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000" dirty="0"/>
              <a:t>Worthy of Glory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000" dirty="0"/>
              <a:t>Worthy of Honor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000" dirty="0"/>
              <a:t>Worthy of Power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000" dirty="0"/>
              <a:t>Creator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000" dirty="0"/>
              <a:t>Sustainer</a:t>
            </a:r>
          </a:p>
        </p:txBody>
      </p:sp>
    </p:spTree>
    <p:extLst>
      <p:ext uri="{BB962C8B-B14F-4D97-AF65-F5344CB8AC3E}">
        <p14:creationId xmlns:p14="http://schemas.microsoft.com/office/powerpoint/2010/main" val="2920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Creator, Provider of Crowns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…</a:t>
            </a:r>
            <a:r>
              <a:rPr lang="en-US" sz="2200" b="1" i="1" dirty="0">
                <a:solidFill>
                  <a:srgbClr val="800000"/>
                </a:solidFill>
              </a:rPr>
              <a:t>the twenty-four elders fall down before Him </a:t>
            </a:r>
            <a:r>
              <a:rPr lang="en-US" sz="2200" i="1" dirty="0">
                <a:solidFill>
                  <a:srgbClr val="800000"/>
                </a:solidFill>
              </a:rPr>
              <a:t>who sits on the throne and </a:t>
            </a:r>
            <a:r>
              <a:rPr lang="en-US" sz="2200" b="1" i="1" dirty="0">
                <a:solidFill>
                  <a:srgbClr val="800000"/>
                </a:solidFill>
              </a:rPr>
              <a:t>worship Him</a:t>
            </a:r>
            <a:r>
              <a:rPr lang="en-US" sz="2200" i="1" dirty="0">
                <a:solidFill>
                  <a:srgbClr val="800000"/>
                </a:solidFill>
              </a:rPr>
              <a:t> who lives forever and ever, and </a:t>
            </a:r>
            <a:r>
              <a:rPr lang="en-US" sz="2200" b="1" i="1" u="sng" dirty="0">
                <a:solidFill>
                  <a:srgbClr val="800000"/>
                </a:solidFill>
              </a:rPr>
              <a:t>cast their crowns before the throne</a:t>
            </a:r>
            <a:r>
              <a:rPr lang="en-US" sz="2200" i="1" dirty="0">
                <a:solidFill>
                  <a:srgbClr val="800000"/>
                </a:solidFill>
              </a:rPr>
              <a:t>, saying: “You are worthy, O Lord, To receive glory and honor and power; For You created all things, And by Your will they exist and were created.”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4:10-11</a:t>
            </a:r>
            <a:r>
              <a:rPr lang="en-US" sz="2200" dirty="0"/>
              <a:t>)</a:t>
            </a:r>
          </a:p>
          <a:p>
            <a:pPr marL="460375" indent="-460375">
              <a:spcBef>
                <a:spcPts val="0"/>
              </a:spcBef>
              <a:buFont typeface="+mj-lt"/>
              <a:buAutoNum type="arabicPeriod" startAt="10"/>
            </a:pPr>
            <a:r>
              <a:rPr lang="en-US" sz="2200" dirty="0"/>
              <a:t>Why would the elders </a:t>
            </a:r>
            <a:r>
              <a:rPr lang="en-US" sz="2200" i="1" dirty="0">
                <a:solidFill>
                  <a:srgbClr val="800000"/>
                </a:solidFill>
              </a:rPr>
              <a:t>“cast their thrones before the throne”</a:t>
            </a:r>
            <a:r>
              <a:rPr lang="en-US" sz="2200" dirty="0"/>
              <a:t>?  What is symbolized by this gesture?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Casting them before the throne indicates surrendering the crowns &amp; their meaning to God.  Giving Him the glory.</a:t>
            </a:r>
          </a:p>
          <a:p>
            <a:pPr>
              <a:spcBef>
                <a:spcPts val="0"/>
              </a:spcBef>
            </a:pPr>
            <a:r>
              <a:rPr lang="en-US" sz="2200" i="1" dirty="0" err="1"/>
              <a:t>Stephanos</a:t>
            </a:r>
            <a:r>
              <a:rPr lang="en-US" sz="2200" dirty="0"/>
              <a:t> represents award, honor, accomplishment, victory.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Shows </a:t>
            </a:r>
            <a:r>
              <a:rPr lang="en-US" sz="2200" b="1" i="1" dirty="0"/>
              <a:t>thankfulness</a:t>
            </a:r>
            <a:r>
              <a:rPr lang="en-US" sz="2200" dirty="0"/>
              <a:t> – Would have no crowns, no victory except by Him.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Shows </a:t>
            </a:r>
            <a:r>
              <a:rPr lang="en-US" sz="2200" b="1" i="1" dirty="0"/>
              <a:t>humility</a:t>
            </a:r>
            <a:r>
              <a:rPr lang="en-US" sz="2200" dirty="0"/>
              <a:t> – God is worthy of whatever honor comes to them.</a:t>
            </a:r>
          </a:p>
        </p:txBody>
      </p:sp>
    </p:spTree>
    <p:extLst>
      <p:ext uri="{BB962C8B-B14F-4D97-AF65-F5344CB8AC3E}">
        <p14:creationId xmlns:p14="http://schemas.microsoft.com/office/powerpoint/2010/main" val="32881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Point of this Scene?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779482"/>
          </a:xfrm>
        </p:spPr>
        <p:txBody>
          <a:bodyPr/>
          <a:lstStyle/>
          <a:p>
            <a:pPr marL="460375" indent="-460375">
              <a:lnSpc>
                <a:spcPct val="95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en-US" dirty="0"/>
              <a:t>What do you think are the main points, lessons of this throne scene?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dirty="0"/>
              <a:t>The unique significance of God: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BCBF16-7203-0BAA-B6C3-7DD7D09199CD}"/>
              </a:ext>
            </a:extLst>
          </p:cNvPr>
          <p:cNvSpPr txBox="1">
            <a:spLocks/>
          </p:cNvSpPr>
          <p:nvPr/>
        </p:nvSpPr>
        <p:spPr>
          <a:xfrm>
            <a:off x="47501" y="1693882"/>
            <a:ext cx="9048998" cy="1267682"/>
          </a:xfrm>
          <a:prstGeom prst="rect">
            <a:avLst/>
          </a:prstGeom>
        </p:spPr>
        <p:txBody>
          <a:bodyPr vert="horz" lIns="45720" tIns="45720" rIns="45720" bIns="45720" numCol="2" rtlCol="0" anchor="t" anchorCtr="0">
            <a:noAutofit/>
          </a:bodyPr>
          <a:lstStyle>
            <a:lvl1pPr marL="344488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†"/>
              <a:defRPr sz="2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7388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31875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−"/>
              <a:defRPr sz="16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4775" indent="-34290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1325" indent="-336550" algn="l" defTabSz="914400" rtl="0" eaLnBrk="1" latinLnBrk="0" hangingPunct="1">
              <a:spcBef>
                <a:spcPts val="300"/>
              </a:spcBef>
              <a:buSzPct val="50000"/>
              <a:buFont typeface="Wingdings" panose="05000000000000000000" pitchFamily="2" charset="2"/>
              <a:buChar char="q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dirty="0"/>
              <a:t>Power, Authority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dirty="0"/>
              <a:t>Creation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dirty="0"/>
              <a:t>Eternity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dirty="0"/>
              <a:t>Sovereignty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dirty="0"/>
              <a:t>Judgment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dirty="0"/>
              <a:t>Praised by all that is good, powerful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dirty="0"/>
              <a:t>Pinnacle of all things worships Him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dirty="0"/>
              <a:t>Center of existence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2940AD-F7F9-68EA-3674-1FF6F2541357}"/>
              </a:ext>
            </a:extLst>
          </p:cNvPr>
          <p:cNvSpPr txBox="1">
            <a:spLocks/>
          </p:cNvSpPr>
          <p:nvPr/>
        </p:nvSpPr>
        <p:spPr>
          <a:xfrm>
            <a:off x="47501" y="2961564"/>
            <a:ext cx="9048998" cy="2136216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>
            <a:lvl1pPr marL="344488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†"/>
              <a:defRPr sz="2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7388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31875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−"/>
              <a:defRPr sz="16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4775" indent="-34290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1325" indent="-336550" algn="l" defTabSz="914400" rtl="0" eaLnBrk="1" latinLnBrk="0" hangingPunct="1">
              <a:spcBef>
                <a:spcPts val="300"/>
              </a:spcBef>
              <a:buSzPct val="50000"/>
              <a:buFont typeface="Wingdings" panose="05000000000000000000" pitchFamily="2" charset="2"/>
              <a:buChar char="q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b="1" dirty="0"/>
              <a:t>Reassurance:</a:t>
            </a:r>
            <a:r>
              <a:rPr lang="en-US" dirty="0"/>
              <a:t>  God is still on His throne, in total control.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b="1" dirty="0"/>
              <a:t>Defends, Vindicates God:</a:t>
            </a:r>
            <a:r>
              <a:rPr lang="en-US" dirty="0"/>
              <a:t>  Theodicy (</a:t>
            </a:r>
            <a:r>
              <a:rPr lang="en-US" b="1" dirty="0">
                <a:solidFill>
                  <a:srgbClr val="800000"/>
                </a:solidFill>
              </a:rPr>
              <a:t>Ecclesiastes</a:t>
            </a:r>
            <a:r>
              <a:rPr lang="en-US" dirty="0"/>
              <a:t>, </a:t>
            </a:r>
            <a:r>
              <a:rPr lang="en-US" b="1" dirty="0">
                <a:solidFill>
                  <a:srgbClr val="800000"/>
                </a:solidFill>
              </a:rPr>
              <a:t>Psalm 73 </a:t>
            </a:r>
            <a:r>
              <a:rPr lang="en-US" dirty="0"/>
              <a:t>…)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b="1" dirty="0"/>
              <a:t>Perspective, Priority:</a:t>
            </a:r>
            <a:r>
              <a:rPr lang="en-US" dirty="0"/>
              <a:t>  Insignificance of all else, crumbling dust.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b="1" dirty="0"/>
              <a:t>Home:</a:t>
            </a:r>
            <a:r>
              <a:rPr lang="en-US" dirty="0"/>
              <a:t> Ultimate peace, joy, fulfillment; no evil, suffering, frailty.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dirty="0"/>
              <a:t>Instills, rekindles desire, motivation to join in that scene – with </a:t>
            </a:r>
            <a:r>
              <a:rPr lang="en-US" b="1" i="1" dirty="0"/>
              <a:t>Him!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dirty="0"/>
              <a:t>Sets up significance of chapter </a:t>
            </a:r>
            <a:r>
              <a:rPr lang="en-US" b="1" dirty="0">
                <a:solidFill>
                  <a:srgbClr val="800000"/>
                </a:solidFill>
              </a:rPr>
              <a:t>5</a:t>
            </a:r>
            <a:r>
              <a:rPr lang="en-US" dirty="0"/>
              <a:t>, the scroll in </a:t>
            </a:r>
            <a:r>
              <a:rPr lang="en-US" b="1" i="1" dirty="0"/>
              <a:t>His</a:t>
            </a:r>
            <a:r>
              <a:rPr lang="en-US" dirty="0"/>
              <a:t> right hand.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 with This Picture?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60375" indent="-460375">
              <a:spcBef>
                <a:spcPts val="0"/>
              </a:spcBef>
              <a:buFont typeface="+mj-lt"/>
              <a:buAutoNum type="arabicPeriod" startAt="12"/>
            </a:pPr>
            <a:r>
              <a:rPr lang="en-US" dirty="0"/>
              <a:t>Who is conspicuously missing from this scene that should be present?</a:t>
            </a:r>
          </a:p>
          <a:p>
            <a:pPr>
              <a:spcBef>
                <a:spcPts val="0"/>
              </a:spcBef>
            </a:pPr>
            <a:r>
              <a:rPr lang="en-US" dirty="0"/>
              <a:t>Jesus! … See chapter </a:t>
            </a:r>
            <a:r>
              <a:rPr lang="en-US" b="1" dirty="0">
                <a:solidFill>
                  <a:srgbClr val="800000"/>
                </a:solidFill>
              </a:rPr>
              <a:t>5</a:t>
            </a:r>
            <a:r>
              <a:rPr lang="en-US" dirty="0"/>
              <a:t> 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At what time would Jesus have ever been absent from heaven? …</a:t>
            </a:r>
          </a:p>
          <a:p>
            <a:pPr>
              <a:spcBef>
                <a:spcPts val="0"/>
              </a:spcBef>
            </a:pPr>
            <a:r>
              <a:rPr lang="en-US" dirty="0"/>
              <a:t>Please compare to </a:t>
            </a:r>
            <a:r>
              <a:rPr lang="en-US" b="1" dirty="0">
                <a:solidFill>
                  <a:srgbClr val="800000"/>
                </a:solidFill>
              </a:rPr>
              <a:t>Daniel 7:9-14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Much of </a:t>
            </a:r>
            <a:r>
              <a:rPr lang="en-US" b="1" dirty="0">
                <a:solidFill>
                  <a:srgbClr val="800000"/>
                </a:solidFill>
              </a:rPr>
              <a:t>Revelation</a:t>
            </a:r>
            <a:r>
              <a:rPr lang="en-US" dirty="0"/>
              <a:t> seems to be a continuation, elaboration, expansion of visions from </a:t>
            </a:r>
            <a:r>
              <a:rPr lang="en-US" b="1" dirty="0">
                <a:solidFill>
                  <a:srgbClr val="800000"/>
                </a:solidFill>
              </a:rPr>
              <a:t>Daniel</a:t>
            </a:r>
            <a:r>
              <a:rPr lang="en-US" dirty="0"/>
              <a:t>, especially chapters </a:t>
            </a:r>
            <a:r>
              <a:rPr lang="en-US" b="1" dirty="0">
                <a:solidFill>
                  <a:srgbClr val="800000"/>
                </a:solidFill>
              </a:rPr>
              <a:t>2</a:t>
            </a:r>
            <a:r>
              <a:rPr lang="en-US" dirty="0"/>
              <a:t> and </a:t>
            </a:r>
            <a:r>
              <a:rPr lang="en-US" b="1" dirty="0">
                <a:solidFill>
                  <a:srgbClr val="800000"/>
                </a:solidFill>
              </a:rPr>
              <a:t>7</a:t>
            </a:r>
            <a:r>
              <a:rPr lang="en-US" dirty="0"/>
              <a:t>, more so than any other Old Testament book.</a:t>
            </a:r>
          </a:p>
          <a:p>
            <a:pPr>
              <a:spcBef>
                <a:spcPts val="0"/>
              </a:spcBef>
            </a:pPr>
            <a:r>
              <a:rPr lang="en-US" dirty="0"/>
              <a:t>Pause to study some related visions in </a:t>
            </a:r>
            <a:r>
              <a:rPr lang="en-US" b="1" dirty="0">
                <a:solidFill>
                  <a:srgbClr val="800000"/>
                </a:solidFill>
              </a:rPr>
              <a:t>Daniel</a:t>
            </a:r>
            <a:r>
              <a:rPr lang="en-US" dirty="0"/>
              <a:t> to better understand </a:t>
            </a:r>
            <a:r>
              <a:rPr lang="en-US" b="1" dirty="0">
                <a:solidFill>
                  <a:srgbClr val="800000"/>
                </a:solidFill>
              </a:rPr>
              <a:t>Revelation</a:t>
            </a:r>
            <a:r>
              <a:rPr lang="en-US" dirty="0"/>
              <a:t>, chapters </a:t>
            </a:r>
            <a:r>
              <a:rPr lang="en-US" b="1" dirty="0">
                <a:solidFill>
                  <a:srgbClr val="800000"/>
                </a:solidFill>
              </a:rPr>
              <a:t>2</a:t>
            </a:r>
            <a:r>
              <a:rPr lang="en-US" dirty="0"/>
              <a:t> and </a:t>
            </a:r>
            <a:r>
              <a:rPr lang="en-US" b="1" dirty="0">
                <a:solidFill>
                  <a:srgbClr val="800000"/>
                </a:solidFill>
              </a:rPr>
              <a:t>7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800000"/>
                </a:solidFill>
              </a:rPr>
              <a:t>Daniel 8</a:t>
            </a:r>
            <a:r>
              <a:rPr lang="en-US" dirty="0"/>
              <a:t> and </a:t>
            </a:r>
            <a:r>
              <a:rPr lang="en-US" b="1" dirty="0">
                <a:solidFill>
                  <a:srgbClr val="800000"/>
                </a:solidFill>
              </a:rPr>
              <a:t>9</a:t>
            </a:r>
            <a:r>
              <a:rPr lang="en-US" dirty="0"/>
              <a:t> are also relevant and helpful, but omitted for brevity.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Revelation</a:t>
            </a:r>
            <a:br>
              <a:rPr lang="en-US" sz="5400" dirty="0"/>
            </a:br>
            <a:r>
              <a:rPr lang="en-US" sz="2800" dirty="0">
                <a:solidFill>
                  <a:srgbClr val="C00000"/>
                </a:solidFill>
              </a:rPr>
              <a:t>Trust God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Appendix: </a:t>
            </a:r>
            <a:br>
              <a:rPr lang="en-US" sz="1800" b="1" dirty="0"/>
            </a:br>
            <a:r>
              <a:rPr lang="en-US" sz="1800" b="1" dirty="0"/>
              <a:t>Related Prophecies of Daniel</a:t>
            </a:r>
          </a:p>
        </p:txBody>
      </p:sp>
    </p:spTree>
    <p:extLst>
      <p:ext uri="{BB962C8B-B14F-4D97-AF65-F5344CB8AC3E}">
        <p14:creationId xmlns:p14="http://schemas.microsoft.com/office/powerpoint/2010/main" val="371343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Nebuchadnezzar’s Dream</a:t>
            </a:r>
          </a:p>
          <a:p>
            <a:r>
              <a:rPr lang="en-US" dirty="0">
                <a:solidFill>
                  <a:srgbClr val="C00000"/>
                </a:solidFill>
              </a:rPr>
              <a:t>Daniel 2</a:t>
            </a:r>
          </a:p>
        </p:txBody>
      </p:sp>
    </p:spTree>
    <p:extLst>
      <p:ext uri="{BB962C8B-B14F-4D97-AF65-F5344CB8AC3E}">
        <p14:creationId xmlns:p14="http://schemas.microsoft.com/office/powerpoint/2010/main" val="1867456044"/>
      </p:ext>
    </p:extLst>
  </p:cSld>
  <p:clrMapOvr>
    <a:masterClrMapping/>
  </p:clrMapOvr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13311</TotalTime>
  <Words>2565</Words>
  <Application>Microsoft Office PowerPoint</Application>
  <PresentationFormat>On-screen Show (16:9)</PresentationFormat>
  <Paragraphs>149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Impact</vt:lpstr>
      <vt:lpstr>Times New Roman</vt:lpstr>
      <vt:lpstr>Trebuchet MS</vt:lpstr>
      <vt:lpstr>Wingdings</vt:lpstr>
      <vt:lpstr>the_lion_of_the_tribe_of_judah-still-16x9</vt:lpstr>
      <vt:lpstr>Revelation Trust God</vt:lpstr>
      <vt:lpstr>PowerPoint Presentation</vt:lpstr>
      <vt:lpstr>Will Heaven Be Boring?</vt:lpstr>
      <vt:lpstr>Songs of Eternity &amp; Creation</vt:lpstr>
      <vt:lpstr>The Creator, Provider of Crowns</vt:lpstr>
      <vt:lpstr>The Point of this Scene?</vt:lpstr>
      <vt:lpstr>What is Wrong with This Picture?</vt:lpstr>
      <vt:lpstr>Revelation Trust God</vt:lpstr>
      <vt:lpstr>PowerPoint Presentation</vt:lpstr>
      <vt:lpstr>The Changer of Times and Seasons</vt:lpstr>
      <vt:lpstr>“What Will Be in the Latter Days?”</vt:lpstr>
      <vt:lpstr>“A Great Image”</vt:lpstr>
      <vt:lpstr>Interpretation:  Four Kingdoms</vt:lpstr>
      <vt:lpstr>Interpretation:  Four Kingdoms</vt:lpstr>
      <vt:lpstr>Nature of the Fourth Kingdom</vt:lpstr>
      <vt:lpstr>Nature of the Fourth Kingdom</vt:lpstr>
      <vt:lpstr>An Even Greater Stone, Mountain</vt:lpstr>
      <vt:lpstr>Conquering, Enduring Kingdom of God</vt:lpstr>
      <vt:lpstr>Failed, Stalled Prophecy?</vt:lpstr>
      <vt:lpstr>The Kingdom of God Came?  When?</vt:lpstr>
      <vt:lpstr>Unconquered, Enduring Church</vt:lpstr>
      <vt:lpstr>Relevance to Revelation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- Trust God</dc:title>
  <dc:creator>C. Trevor Bowen</dc:creator>
  <cp:lastModifiedBy>Trevor Bowen</cp:lastModifiedBy>
  <cp:revision>1174</cp:revision>
  <dcterms:created xsi:type="dcterms:W3CDTF">2017-04-01T00:42:32Z</dcterms:created>
  <dcterms:modified xsi:type="dcterms:W3CDTF">2023-01-22T18:43:23Z</dcterms:modified>
</cp:coreProperties>
</file>