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379" r:id="rId2"/>
    <p:sldId id="380" r:id="rId3"/>
    <p:sldId id="381" r:id="rId4"/>
    <p:sldId id="382" r:id="rId5"/>
    <p:sldId id="383" r:id="rId6"/>
    <p:sldId id="384" r:id="rId7"/>
    <p:sldId id="385" r:id="rId8"/>
    <p:sldId id="386" r:id="rId9"/>
    <p:sldId id="387" r:id="rId10"/>
    <p:sldId id="388" r:id="rId11"/>
    <p:sldId id="389" r:id="rId12"/>
    <p:sldId id="390" r:id="rId13"/>
    <p:sldId id="890" r:id="rId14"/>
    <p:sldId id="391" r:id="rId15"/>
    <p:sldId id="392" r:id="rId16"/>
    <p:sldId id="393" r:id="rId17"/>
    <p:sldId id="394" r:id="rId18"/>
    <p:sldId id="891" r:id="rId19"/>
    <p:sldId id="395" r:id="rId20"/>
    <p:sldId id="892" r:id="rId21"/>
    <p:sldId id="396" r:id="rId22"/>
    <p:sldId id="397" r:id="rId23"/>
    <p:sldId id="398" r:id="rId24"/>
    <p:sldId id="893" r:id="rId25"/>
  </p:sldIdLst>
  <p:sldSz cx="9144000" cy="5143500" type="screen16x9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  <a:srgbClr val="C5C1FF"/>
    <a:srgbClr val="FFC1CD"/>
    <a:srgbClr val="FF9999"/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4995" autoAdjust="0"/>
    <p:restoredTop sz="94660"/>
  </p:normalViewPr>
  <p:slideViewPr>
    <p:cSldViewPr snapToGrid="0" snapToObjects="1">
      <p:cViewPr varScale="1">
        <p:scale>
          <a:sx n="143" d="100"/>
          <a:sy n="143" d="100"/>
        </p:scale>
        <p:origin x="642" y="12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C66D22-6B8F-4752-8C98-976BC731DB6B}" type="datetimeFigureOut">
              <a:rPr lang="en-US" smtClean="0"/>
              <a:t>1/29/2023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FAD72D-30BF-4F18-8E38-00BE0381C4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6881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4746627" y="4253454"/>
            <a:ext cx="3460750" cy="280152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pPr lvl="0"/>
            <a:r>
              <a:rPr lang="en-US" dirty="0"/>
              <a:t>Add Your Subtitle</a:t>
            </a:r>
          </a:p>
        </p:txBody>
      </p:sp>
    </p:spTree>
    <p:extLst>
      <p:ext uri="{BB962C8B-B14F-4D97-AF65-F5344CB8AC3E}">
        <p14:creationId xmlns:p14="http://schemas.microsoft.com/office/powerpoint/2010/main" val="10187879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4746626" y="503345"/>
            <a:ext cx="4213306" cy="3568593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dirty="0"/>
              <a:t>Add Your Title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4746627" y="4253453"/>
            <a:ext cx="4213306" cy="407611"/>
          </a:xfrm>
        </p:spPr>
        <p:txBody>
          <a:bodyPr>
            <a:noAutofit/>
          </a:bodyPr>
          <a:lstStyle>
            <a:lvl1pPr marL="0" indent="0" algn="ctr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Add Your Subtitle</a:t>
            </a:r>
          </a:p>
        </p:txBody>
      </p:sp>
    </p:spTree>
    <p:extLst>
      <p:ext uri="{BB962C8B-B14F-4D97-AF65-F5344CB8AC3E}">
        <p14:creationId xmlns:p14="http://schemas.microsoft.com/office/powerpoint/2010/main" val="33662725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">
    <p:bg>
      <p:bgPr>
        <a:blipFill dpi="0" rotWithShape="1">
          <a:blip r:embed="rId2">
            <a:alphaModFix amt="75000"/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Marker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47501" y="45720"/>
            <a:ext cx="9048998" cy="8686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0"/>
          </p:nvPr>
        </p:nvSpPr>
        <p:spPr>
          <a:xfrm>
            <a:off x="47501" y="914400"/>
            <a:ext cx="9048998" cy="4144488"/>
          </a:xfrm>
        </p:spPr>
        <p:txBody>
          <a:bodyPr/>
          <a:lstStyle>
            <a:lvl1pPr marL="344488" indent="-344488">
              <a:defRPr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687388" indent="-342900">
              <a:buFont typeface="Arial" panose="020B0604020202020204" pitchFamily="34" charset="0"/>
              <a:buChar char="•"/>
              <a:defRPr>
                <a:solidFill>
                  <a:schemeClr val="bg1">
                    <a:lumMod val="85000"/>
                    <a:lumOff val="15000"/>
                  </a:schemeClr>
                </a:solidFill>
              </a:defRPr>
            </a:lvl2pPr>
            <a:lvl3pPr marL="1031875" indent="-344488">
              <a:buFont typeface="Times New Roman" panose="02020603050405020304" pitchFamily="18" charset="0"/>
              <a:buChar char="−"/>
              <a:defRPr>
                <a:solidFill>
                  <a:schemeClr val="bg1">
                    <a:lumMod val="85000"/>
                    <a:lumOff val="15000"/>
                  </a:schemeClr>
                </a:solidFill>
              </a:defRPr>
            </a:lvl3pPr>
            <a:lvl4pPr marL="1374775" indent="-342900">
              <a:buFont typeface="Wingdings" panose="05000000000000000000" pitchFamily="2" charset="2"/>
              <a:buChar char="§"/>
              <a:defRPr>
                <a:solidFill>
                  <a:schemeClr val="bg1">
                    <a:lumMod val="85000"/>
                    <a:lumOff val="15000"/>
                  </a:schemeClr>
                </a:solidFill>
              </a:defRPr>
            </a:lvl4pPr>
            <a:lvl5pPr marL="1711325" indent="-336550">
              <a:buSzPct val="50000"/>
              <a:buFont typeface="Wingdings" panose="05000000000000000000" pitchFamily="2" charset="2"/>
              <a:buChar char="q"/>
              <a:defRPr>
                <a:solidFill>
                  <a:schemeClr val="bg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Rectangle 13"/>
          <p:cNvSpPr/>
          <p:nvPr userDrawn="1"/>
        </p:nvSpPr>
        <p:spPr>
          <a:xfrm>
            <a:off x="118750" y="907391"/>
            <a:ext cx="7494197" cy="27432"/>
          </a:xfrm>
          <a:prstGeom prst="rect">
            <a:avLst/>
          </a:prstGeom>
          <a:gradFill flip="none" rotWithShape="1">
            <a:gsLst>
              <a:gs pos="22000">
                <a:srgbClr val="800000"/>
              </a:gs>
              <a:gs pos="0">
                <a:srgbClr val="800000"/>
              </a:gs>
              <a:gs pos="69000">
                <a:schemeClr val="accent1">
                  <a:shade val="67500"/>
                  <a:satMod val="115000"/>
                </a:schemeClr>
              </a:gs>
              <a:gs pos="100000">
                <a:schemeClr val="tx1">
                  <a:lumMod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6013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">
    <p:bg>
      <p:bgPr>
        <a:blipFill dpi="0" rotWithShape="1">
          <a:blip r:embed="rId2">
            <a:alphaModFix amt="7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0867" y="118882"/>
            <a:ext cx="7328634" cy="4921431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pPr lvl="0"/>
            <a:r>
              <a:rPr lang="en-US" dirty="0"/>
              <a:t>Add Your Subtitle</a:t>
            </a:r>
          </a:p>
        </p:txBody>
      </p:sp>
    </p:spTree>
    <p:extLst>
      <p:ext uri="{BB962C8B-B14F-4D97-AF65-F5344CB8AC3E}">
        <p14:creationId xmlns:p14="http://schemas.microsoft.com/office/powerpoint/2010/main" val="19410507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">
    <p:bg>
      <p:bgPr>
        <a:blipFill dpi="0" rotWithShape="1">
          <a:blip r:embed="rId2">
            <a:alphaModFix amt="7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0867" y="118882"/>
            <a:ext cx="7328634" cy="4921431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pPr lvl="0"/>
            <a:r>
              <a:rPr lang="en-US" dirty="0"/>
              <a:t>Add Your Subtitle</a:t>
            </a:r>
          </a:p>
        </p:txBody>
      </p:sp>
    </p:spTree>
    <p:extLst>
      <p:ext uri="{BB962C8B-B14F-4D97-AF65-F5344CB8AC3E}">
        <p14:creationId xmlns:p14="http://schemas.microsoft.com/office/powerpoint/2010/main" val="36304006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ip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26736" y="421372"/>
            <a:ext cx="8160063" cy="3365110"/>
          </a:xfrm>
        </p:spPr>
        <p:txBody>
          <a:bodyPr anchor="ctr"/>
          <a:lstStyle>
            <a:lvl1pPr marL="0" indent="0">
              <a:buFont typeface="Arial"/>
              <a:buNone/>
              <a:defRPr/>
            </a:lvl1pPr>
            <a:lvl2pPr marL="457200" indent="0">
              <a:buNone/>
              <a:defRPr/>
            </a:lvl2pPr>
            <a:lvl3pPr marL="914400" indent="0">
              <a:buFont typeface="Arial"/>
              <a:buNone/>
              <a:defRPr/>
            </a:lvl3pPr>
            <a:lvl4pPr marL="1371600" indent="0">
              <a:buFont typeface="Arial"/>
              <a:buNone/>
              <a:defRPr/>
            </a:lvl4pPr>
            <a:lvl5pPr marL="1828800" indent="0">
              <a:buFont typeface="Arial"/>
              <a:buNone/>
              <a:defRPr/>
            </a:lvl5pPr>
          </a:lstStyle>
          <a:p>
            <a:pPr lvl="0"/>
            <a:r>
              <a:rPr lang="en-US" dirty="0"/>
              <a:t>Add Your Scripture Here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527050" y="4021138"/>
            <a:ext cx="8159750" cy="742690"/>
          </a:xfrm>
        </p:spPr>
        <p:txBody>
          <a:bodyPr>
            <a:normAutofit/>
          </a:bodyPr>
          <a:lstStyle>
            <a:lvl1pPr>
              <a:defRPr sz="1400" baseline="0"/>
            </a:lvl1pPr>
          </a:lstStyle>
          <a:p>
            <a:pPr lvl="0"/>
            <a:r>
              <a:rPr lang="en-US" dirty="0"/>
              <a:t>Add Verse Here</a:t>
            </a:r>
          </a:p>
        </p:txBody>
      </p:sp>
    </p:spTree>
    <p:extLst>
      <p:ext uri="{BB962C8B-B14F-4D97-AF65-F5344CB8AC3E}">
        <p14:creationId xmlns:p14="http://schemas.microsoft.com/office/powerpoint/2010/main" val="40633509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91108" y="391682"/>
            <a:ext cx="8160063" cy="4354160"/>
          </a:xfrm>
        </p:spPr>
        <p:txBody>
          <a:bodyPr anchor="ctr"/>
          <a:lstStyle>
            <a:lvl1pPr marL="0" indent="0" algn="ctr">
              <a:buFont typeface="Arial"/>
              <a:buNone/>
              <a:defRPr sz="5400">
                <a:latin typeface="Impact" panose="020B080603090205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Font typeface="Arial"/>
              <a:buNone/>
              <a:defRPr/>
            </a:lvl3pPr>
            <a:lvl4pPr marL="1371600" indent="0">
              <a:buFont typeface="Arial"/>
              <a:buNone/>
              <a:defRPr/>
            </a:lvl4pPr>
            <a:lvl5pPr marL="1828800" indent="0">
              <a:buFont typeface="Arial"/>
              <a:buNone/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3822514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4610649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microsoft.com/office/2007/relationships/hdphoto" Target="../media/hdphoto1.wdp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alphaModFix amt="75000"/>
            <a:lum/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artisticMarker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501" y="45720"/>
            <a:ext cx="9048998" cy="8686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501" y="914400"/>
            <a:ext cx="9048998" cy="4185672"/>
          </a:xfrm>
          <a:prstGeom prst="rect">
            <a:avLst/>
          </a:prstGeom>
        </p:spPr>
        <p:txBody>
          <a:bodyPr vert="horz" lIns="45720" tIns="45720" rIns="45720" bIns="45720" rtlCol="0" anchor="t" anchorCtr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1" r:id="rId3"/>
    <p:sldLayoutId id="2147483655" r:id="rId4"/>
    <p:sldLayoutId id="2147483652" r:id="rId5"/>
    <p:sldLayoutId id="2147483656" r:id="rId6"/>
    <p:sldLayoutId id="2147483650" r:id="rId7"/>
    <p:sldLayoutId id="2147483657" r:id="rId8"/>
    <p:sldLayoutId id="2147483658" r:id="rId9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Impact" panose="020B0806030902050204" pitchFamily="34" charset="0"/>
          <a:ea typeface="+mj-ea"/>
          <a:cs typeface="Impact" panose="020B0806030902050204" pitchFamily="34" charset="0"/>
        </a:defRPr>
      </a:lvl1pPr>
    </p:titleStyle>
    <p:bodyStyle>
      <a:lvl1pPr marL="231775" indent="-231775" algn="l" defTabSz="914400" rtl="0" eaLnBrk="1" latinLnBrk="0" hangingPunct="1">
        <a:spcBef>
          <a:spcPts val="300"/>
        </a:spcBef>
        <a:buFont typeface="Times New Roman" panose="02020603050405020304" pitchFamily="18" charset="0"/>
        <a:buChar char="†"/>
        <a:defRPr sz="24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1pPr>
      <a:lvl2pPr marL="457200" indent="-225425" algn="l" defTabSz="914400" rtl="0" eaLnBrk="1" latinLnBrk="0" hangingPunct="1">
        <a:spcBef>
          <a:spcPts val="300"/>
        </a:spcBef>
        <a:buFont typeface="Times New Roman" panose="02020603050405020304" pitchFamily="18" charset="0"/>
        <a:buChar char="†"/>
        <a:defRPr sz="20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2pPr>
      <a:lvl3pPr marL="688975" indent="-231775" algn="l" defTabSz="914400" rtl="0" eaLnBrk="1" latinLnBrk="0" hangingPunct="1">
        <a:spcBef>
          <a:spcPts val="300"/>
        </a:spcBef>
        <a:buFont typeface="Times New Roman" panose="02020603050405020304" pitchFamily="18" charset="0"/>
        <a:buChar char="†"/>
        <a:defRPr sz="16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3pPr>
      <a:lvl4pPr marL="914400" indent="-225425" algn="l" defTabSz="914400" rtl="0" eaLnBrk="1" latinLnBrk="0" hangingPunct="1">
        <a:spcBef>
          <a:spcPts val="300"/>
        </a:spcBef>
        <a:buFont typeface="Times New Roman" panose="02020603050405020304" pitchFamily="18" charset="0"/>
        <a:buChar char="†"/>
        <a:defRPr sz="14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4pPr>
      <a:lvl5pPr marL="1146175" indent="-231775" algn="l" defTabSz="914400" rtl="0" eaLnBrk="1" latinLnBrk="0" hangingPunct="1">
        <a:spcBef>
          <a:spcPts val="300"/>
        </a:spcBef>
        <a:buFont typeface="Times New Roman" panose="02020603050405020304" pitchFamily="18" charset="0"/>
        <a:buChar char="†"/>
        <a:defRPr sz="14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/>
              <a:t>Revelation</a:t>
            </a:r>
            <a:br>
              <a:rPr lang="en-US" sz="5400" dirty="0"/>
            </a:br>
            <a:r>
              <a:rPr lang="en-US" sz="2800" dirty="0">
                <a:solidFill>
                  <a:srgbClr val="C00000"/>
                </a:solidFill>
              </a:rPr>
              <a:t>Trust God</a:t>
            </a:r>
            <a:endParaRPr lang="en-US" sz="5400" dirty="0">
              <a:solidFill>
                <a:srgbClr val="C00000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>
            <a:noAutofit/>
          </a:bodyPr>
          <a:lstStyle/>
          <a:p>
            <a:r>
              <a:rPr lang="en-US" sz="1800" b="1" dirty="0"/>
              <a:t>Lesson 6 – The Worthy Executor</a:t>
            </a:r>
          </a:p>
        </p:txBody>
      </p:sp>
    </p:spTree>
    <p:extLst>
      <p:ext uri="{BB962C8B-B14F-4D97-AF65-F5344CB8AC3E}">
        <p14:creationId xmlns:p14="http://schemas.microsoft.com/office/powerpoint/2010/main" val="110888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“Worthy Is the Lamb”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346075" lvl="0" indent="-346075">
              <a:spcBef>
                <a:spcPts val="0"/>
              </a:spcBef>
              <a:buFont typeface="+mj-lt"/>
              <a:buAutoNum type="arabicPeriod" startAt="4"/>
            </a:pPr>
            <a:r>
              <a:rPr lang="en-US" sz="1900" dirty="0"/>
              <a:t>Why was Jesus </a:t>
            </a:r>
            <a:r>
              <a:rPr lang="en-US" sz="1900" b="1" i="1" dirty="0"/>
              <a:t>worthy</a:t>
            </a:r>
            <a:r>
              <a:rPr lang="en-US" sz="1900" dirty="0"/>
              <a:t> to </a:t>
            </a:r>
            <a:r>
              <a:rPr lang="en-US" sz="1900" i="1" dirty="0">
                <a:solidFill>
                  <a:srgbClr val="800000"/>
                </a:solidFill>
              </a:rPr>
              <a:t>“to open the scroll and loose its seven seals”</a:t>
            </a:r>
            <a:r>
              <a:rPr lang="en-US" sz="1900" dirty="0"/>
              <a:t> according to the elders and His description?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900" i="1" dirty="0">
                <a:solidFill>
                  <a:srgbClr val="800000"/>
                </a:solidFill>
              </a:rPr>
              <a:t>But one of the elders said to me, “Do not weep. Behold, </a:t>
            </a:r>
            <a:r>
              <a:rPr lang="en-US" sz="1900" b="1" i="1" baseline="30000" dirty="0">
                <a:solidFill>
                  <a:srgbClr val="800000"/>
                </a:solidFill>
              </a:rPr>
              <a:t>1</a:t>
            </a:r>
            <a:r>
              <a:rPr lang="en-US" sz="1900" b="1" i="1" dirty="0">
                <a:solidFill>
                  <a:srgbClr val="800000"/>
                </a:solidFill>
              </a:rPr>
              <a:t>the Lion of the tribe of Judah</a:t>
            </a:r>
            <a:r>
              <a:rPr lang="en-US" sz="1900" i="1" dirty="0">
                <a:solidFill>
                  <a:srgbClr val="800000"/>
                </a:solidFill>
              </a:rPr>
              <a:t>, </a:t>
            </a:r>
            <a:r>
              <a:rPr lang="en-US" sz="1900" b="1" i="1" baseline="30000" dirty="0">
                <a:solidFill>
                  <a:srgbClr val="800000"/>
                </a:solidFill>
              </a:rPr>
              <a:t>2</a:t>
            </a:r>
            <a:r>
              <a:rPr lang="en-US" sz="1900" b="1" i="1" dirty="0">
                <a:solidFill>
                  <a:srgbClr val="800000"/>
                </a:solidFill>
              </a:rPr>
              <a:t>the Root of David</a:t>
            </a:r>
            <a:r>
              <a:rPr lang="en-US" sz="1900" i="1" dirty="0">
                <a:solidFill>
                  <a:srgbClr val="800000"/>
                </a:solidFill>
              </a:rPr>
              <a:t>, </a:t>
            </a:r>
            <a:r>
              <a:rPr lang="en-US" sz="1900" b="1" i="1" dirty="0">
                <a:solidFill>
                  <a:srgbClr val="800000"/>
                </a:solidFill>
              </a:rPr>
              <a:t>has </a:t>
            </a:r>
            <a:r>
              <a:rPr lang="en-US" sz="1900" b="1" i="1" baseline="30000" dirty="0">
                <a:solidFill>
                  <a:srgbClr val="800000"/>
                </a:solidFill>
              </a:rPr>
              <a:t>3</a:t>
            </a:r>
            <a:r>
              <a:rPr lang="en-US" sz="1900" b="1" i="1" dirty="0">
                <a:solidFill>
                  <a:srgbClr val="800000"/>
                </a:solidFill>
              </a:rPr>
              <a:t>prevailed </a:t>
            </a:r>
            <a:r>
              <a:rPr lang="en-US" sz="1900" i="1" dirty="0">
                <a:solidFill>
                  <a:srgbClr val="800000"/>
                </a:solidFill>
              </a:rPr>
              <a:t>to open the scroll and to </a:t>
            </a:r>
            <a:r>
              <a:rPr lang="en-US" sz="1900" i="1" dirty="0" err="1">
                <a:solidFill>
                  <a:srgbClr val="800000"/>
                </a:solidFill>
              </a:rPr>
              <a:t>loose</a:t>
            </a:r>
            <a:r>
              <a:rPr lang="en-US" sz="1900" i="1" dirty="0">
                <a:solidFill>
                  <a:srgbClr val="800000"/>
                </a:solidFill>
              </a:rPr>
              <a:t> its seven seals.”  And I looked, and behold, </a:t>
            </a:r>
            <a:r>
              <a:rPr lang="en-US" sz="1900" b="1" i="1" baseline="30000" dirty="0">
                <a:solidFill>
                  <a:srgbClr val="800000"/>
                </a:solidFill>
              </a:rPr>
              <a:t>4</a:t>
            </a:r>
            <a:r>
              <a:rPr lang="en-US" sz="1900" b="1" i="1" dirty="0">
                <a:solidFill>
                  <a:srgbClr val="800000"/>
                </a:solidFill>
              </a:rPr>
              <a:t>in the midst of the throne </a:t>
            </a:r>
            <a:r>
              <a:rPr lang="en-US" sz="1900" i="1" dirty="0">
                <a:solidFill>
                  <a:srgbClr val="800000"/>
                </a:solidFill>
              </a:rPr>
              <a:t>and of the four living creatures, and in the midst of the elders, </a:t>
            </a:r>
            <a:r>
              <a:rPr lang="en-US" sz="1900" b="1" i="1" dirty="0">
                <a:solidFill>
                  <a:srgbClr val="800000"/>
                </a:solidFill>
              </a:rPr>
              <a:t>stood a </a:t>
            </a:r>
            <a:r>
              <a:rPr lang="en-US" sz="1900" b="1" i="1" baseline="30000" dirty="0">
                <a:solidFill>
                  <a:srgbClr val="800000"/>
                </a:solidFill>
              </a:rPr>
              <a:t>5</a:t>
            </a:r>
            <a:r>
              <a:rPr lang="en-US" sz="1900" b="1" i="1" dirty="0">
                <a:solidFill>
                  <a:srgbClr val="800000"/>
                </a:solidFill>
              </a:rPr>
              <a:t>Lamb as though it had </a:t>
            </a:r>
            <a:r>
              <a:rPr lang="en-US" sz="1900" b="1" i="1" baseline="30000" dirty="0">
                <a:solidFill>
                  <a:srgbClr val="800000"/>
                </a:solidFill>
              </a:rPr>
              <a:t>6</a:t>
            </a:r>
            <a:r>
              <a:rPr lang="en-US" sz="1900" b="1" i="1" dirty="0">
                <a:solidFill>
                  <a:srgbClr val="800000"/>
                </a:solidFill>
              </a:rPr>
              <a:t>been slain</a:t>
            </a:r>
            <a:r>
              <a:rPr lang="en-US" sz="1900" i="1" dirty="0">
                <a:solidFill>
                  <a:srgbClr val="800000"/>
                </a:solidFill>
              </a:rPr>
              <a:t>, </a:t>
            </a:r>
            <a:r>
              <a:rPr lang="en-US" sz="1900" b="1" i="1" dirty="0">
                <a:solidFill>
                  <a:srgbClr val="800000"/>
                </a:solidFill>
              </a:rPr>
              <a:t>having </a:t>
            </a:r>
            <a:r>
              <a:rPr lang="en-US" sz="1900" b="1" i="1" baseline="30000" dirty="0">
                <a:solidFill>
                  <a:srgbClr val="800000"/>
                </a:solidFill>
              </a:rPr>
              <a:t>7</a:t>
            </a:r>
            <a:r>
              <a:rPr lang="en-US" sz="1900" b="1" i="1" dirty="0">
                <a:solidFill>
                  <a:srgbClr val="800000"/>
                </a:solidFill>
              </a:rPr>
              <a:t>seven horns and </a:t>
            </a:r>
            <a:r>
              <a:rPr lang="en-US" sz="1900" b="1" i="1" baseline="30000" dirty="0">
                <a:solidFill>
                  <a:srgbClr val="800000"/>
                </a:solidFill>
              </a:rPr>
              <a:t>8</a:t>
            </a:r>
            <a:r>
              <a:rPr lang="en-US" sz="1900" b="1" i="1" dirty="0">
                <a:solidFill>
                  <a:srgbClr val="800000"/>
                </a:solidFill>
              </a:rPr>
              <a:t>seven eyes</a:t>
            </a:r>
            <a:r>
              <a:rPr lang="en-US" sz="1900" i="1" dirty="0">
                <a:solidFill>
                  <a:srgbClr val="800000"/>
                </a:solidFill>
              </a:rPr>
              <a:t>, which are the seven Spirits of God sent out into all the earth.  Then </a:t>
            </a:r>
            <a:r>
              <a:rPr lang="en-US" sz="1900" b="1" i="1" dirty="0">
                <a:solidFill>
                  <a:srgbClr val="800000"/>
                </a:solidFill>
              </a:rPr>
              <a:t>He </a:t>
            </a:r>
            <a:r>
              <a:rPr lang="en-US" sz="1900" b="1" i="1" u="sng" dirty="0">
                <a:solidFill>
                  <a:srgbClr val="800000"/>
                </a:solidFill>
              </a:rPr>
              <a:t>came</a:t>
            </a:r>
            <a:r>
              <a:rPr lang="en-US" sz="1900" b="1" i="1" dirty="0">
                <a:solidFill>
                  <a:srgbClr val="800000"/>
                </a:solidFill>
              </a:rPr>
              <a:t> and </a:t>
            </a:r>
            <a:r>
              <a:rPr lang="en-US" sz="1900" b="1" i="1" u="sng" dirty="0">
                <a:solidFill>
                  <a:srgbClr val="800000"/>
                </a:solidFill>
              </a:rPr>
              <a:t>took the scroll out of the right hand</a:t>
            </a:r>
            <a:r>
              <a:rPr lang="en-US" sz="1900" b="1" i="1" dirty="0">
                <a:solidFill>
                  <a:srgbClr val="800000"/>
                </a:solidFill>
              </a:rPr>
              <a:t> of Him who sat on the throne</a:t>
            </a:r>
            <a:r>
              <a:rPr lang="en-US" sz="1900" i="1" dirty="0">
                <a:solidFill>
                  <a:srgbClr val="800000"/>
                </a:solidFill>
              </a:rPr>
              <a:t>.  Now when He had taken the scroll, </a:t>
            </a:r>
            <a:r>
              <a:rPr lang="en-US" sz="1900" b="1" i="1" dirty="0">
                <a:solidFill>
                  <a:srgbClr val="800000"/>
                </a:solidFill>
              </a:rPr>
              <a:t>the four living creatures </a:t>
            </a:r>
            <a:r>
              <a:rPr lang="en-US" sz="1900" i="1" dirty="0">
                <a:solidFill>
                  <a:srgbClr val="800000"/>
                </a:solidFill>
              </a:rPr>
              <a:t>and </a:t>
            </a:r>
            <a:r>
              <a:rPr lang="en-US" sz="1900" b="1" i="1" dirty="0">
                <a:solidFill>
                  <a:srgbClr val="800000"/>
                </a:solidFill>
              </a:rPr>
              <a:t>the twenty-four elders </a:t>
            </a:r>
            <a:r>
              <a:rPr lang="en-US" sz="1900" b="1" i="1" baseline="30000" dirty="0">
                <a:solidFill>
                  <a:srgbClr val="800000"/>
                </a:solidFill>
              </a:rPr>
              <a:t>9</a:t>
            </a:r>
            <a:r>
              <a:rPr lang="en-US" sz="1900" b="1" i="1" dirty="0">
                <a:solidFill>
                  <a:srgbClr val="800000"/>
                </a:solidFill>
              </a:rPr>
              <a:t>fell down before the Lamb</a:t>
            </a:r>
            <a:r>
              <a:rPr lang="en-US" sz="1900" i="1" dirty="0">
                <a:solidFill>
                  <a:srgbClr val="800000"/>
                </a:solidFill>
              </a:rPr>
              <a:t>, each having a harp, and golden bowls full of incense, which are the prayers of the saints.  And they sang a new song, saying: “You are </a:t>
            </a:r>
            <a:r>
              <a:rPr lang="en-US" sz="1900" b="1" i="1" dirty="0">
                <a:solidFill>
                  <a:srgbClr val="800000"/>
                </a:solidFill>
              </a:rPr>
              <a:t>worthy to </a:t>
            </a:r>
            <a:r>
              <a:rPr lang="en-US" sz="1900" b="1" i="1" u="sng" dirty="0">
                <a:solidFill>
                  <a:srgbClr val="800000"/>
                </a:solidFill>
              </a:rPr>
              <a:t>take</a:t>
            </a:r>
            <a:r>
              <a:rPr lang="en-US" sz="1900" b="1" i="1" dirty="0">
                <a:solidFill>
                  <a:srgbClr val="800000"/>
                </a:solidFill>
              </a:rPr>
              <a:t> the scroll</a:t>
            </a:r>
            <a:r>
              <a:rPr lang="en-US" sz="1900" i="1" dirty="0">
                <a:solidFill>
                  <a:srgbClr val="800000"/>
                </a:solidFill>
              </a:rPr>
              <a:t>, And </a:t>
            </a:r>
            <a:r>
              <a:rPr lang="en-US" sz="1900" b="1" i="1" dirty="0">
                <a:solidFill>
                  <a:srgbClr val="800000"/>
                </a:solidFill>
              </a:rPr>
              <a:t>to </a:t>
            </a:r>
            <a:r>
              <a:rPr lang="en-US" sz="1900" b="1" i="1" u="sng" dirty="0">
                <a:solidFill>
                  <a:srgbClr val="800000"/>
                </a:solidFill>
              </a:rPr>
              <a:t>open</a:t>
            </a:r>
            <a:r>
              <a:rPr lang="en-US" sz="1900" b="1" i="1" dirty="0">
                <a:solidFill>
                  <a:srgbClr val="800000"/>
                </a:solidFill>
              </a:rPr>
              <a:t> its seals</a:t>
            </a:r>
            <a:r>
              <a:rPr lang="en-US" sz="1900" i="1" dirty="0">
                <a:solidFill>
                  <a:srgbClr val="800000"/>
                </a:solidFill>
              </a:rPr>
              <a:t>; </a:t>
            </a:r>
            <a:r>
              <a:rPr lang="en-US" sz="1900" b="1" i="1" baseline="30000" dirty="0">
                <a:solidFill>
                  <a:srgbClr val="800000"/>
                </a:solidFill>
              </a:rPr>
              <a:t>6</a:t>
            </a:r>
            <a:r>
              <a:rPr lang="en-US" sz="1900" b="1" i="1" u="sng" dirty="0">
                <a:solidFill>
                  <a:srgbClr val="800000"/>
                </a:solidFill>
              </a:rPr>
              <a:t>For You were slain</a:t>
            </a:r>
            <a:r>
              <a:rPr lang="en-US" sz="1900" b="1" i="1" dirty="0">
                <a:solidFill>
                  <a:srgbClr val="800000"/>
                </a:solidFill>
              </a:rPr>
              <a:t>, And have redeemed us to God </a:t>
            </a:r>
            <a:r>
              <a:rPr lang="en-US" sz="1900" b="1" i="1" u="sng" dirty="0">
                <a:solidFill>
                  <a:srgbClr val="800000"/>
                </a:solidFill>
              </a:rPr>
              <a:t>by Your blood</a:t>
            </a:r>
            <a:r>
              <a:rPr lang="en-US" sz="1900" i="1" dirty="0">
                <a:solidFill>
                  <a:srgbClr val="800000"/>
                </a:solidFill>
              </a:rPr>
              <a:t> Out of every tribe and tongue and people and nation, And </a:t>
            </a:r>
            <a:r>
              <a:rPr lang="en-US" sz="1900" b="1" i="1" dirty="0">
                <a:solidFill>
                  <a:srgbClr val="800000"/>
                </a:solidFill>
              </a:rPr>
              <a:t>have </a:t>
            </a:r>
            <a:r>
              <a:rPr lang="en-US" sz="1900" b="1" i="1" baseline="30000" dirty="0">
                <a:solidFill>
                  <a:srgbClr val="800000"/>
                </a:solidFill>
              </a:rPr>
              <a:t>10</a:t>
            </a:r>
            <a:r>
              <a:rPr lang="en-US" sz="1900" b="1" i="1" dirty="0">
                <a:solidFill>
                  <a:srgbClr val="800000"/>
                </a:solidFill>
              </a:rPr>
              <a:t>made us kings and </a:t>
            </a:r>
            <a:r>
              <a:rPr lang="en-US" sz="1900" b="1" i="1" baseline="30000" dirty="0">
                <a:solidFill>
                  <a:srgbClr val="800000"/>
                </a:solidFill>
              </a:rPr>
              <a:t>11</a:t>
            </a:r>
            <a:r>
              <a:rPr lang="en-US" sz="1900" b="1" i="1" dirty="0">
                <a:solidFill>
                  <a:srgbClr val="800000"/>
                </a:solidFill>
              </a:rPr>
              <a:t>priests</a:t>
            </a:r>
            <a:r>
              <a:rPr lang="en-US" sz="1900" i="1" dirty="0">
                <a:solidFill>
                  <a:srgbClr val="800000"/>
                </a:solidFill>
              </a:rPr>
              <a:t> to our God; And we shall reign on the earth.” </a:t>
            </a:r>
            <a:r>
              <a:rPr lang="en-US" sz="1900" dirty="0"/>
              <a:t>(</a:t>
            </a:r>
            <a:r>
              <a:rPr lang="en-US" sz="1900" b="1" dirty="0">
                <a:solidFill>
                  <a:srgbClr val="800000"/>
                </a:solidFill>
              </a:rPr>
              <a:t>5:5-10</a:t>
            </a:r>
            <a:r>
              <a:rPr lang="en-US" sz="19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901410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“Worthy Is the Lamb”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346075" lvl="0" indent="-346075">
              <a:spcBef>
                <a:spcPts val="0"/>
              </a:spcBef>
              <a:buFont typeface="+mj-lt"/>
              <a:buAutoNum type="arabicPeriod" startAt="4"/>
            </a:pPr>
            <a:r>
              <a:rPr lang="en-US" sz="1900" dirty="0"/>
              <a:t>Why was Jesus </a:t>
            </a:r>
            <a:r>
              <a:rPr lang="en-US" sz="1900" b="1" i="1" dirty="0"/>
              <a:t>worthy</a:t>
            </a:r>
            <a:r>
              <a:rPr lang="en-US" sz="1900" dirty="0"/>
              <a:t> to </a:t>
            </a:r>
            <a:r>
              <a:rPr lang="en-US" sz="1900" i="1" dirty="0">
                <a:solidFill>
                  <a:srgbClr val="800000"/>
                </a:solidFill>
              </a:rPr>
              <a:t>“to open the scroll and loose its seven seals”</a:t>
            </a:r>
            <a:r>
              <a:rPr lang="en-US" sz="1900" dirty="0"/>
              <a:t> according to the elders and His description?</a:t>
            </a:r>
          </a:p>
          <a:p>
            <a:r>
              <a:rPr lang="en-US" sz="1900" dirty="0"/>
              <a:t>Fulfilled Prophecy (#1, #2 – </a:t>
            </a:r>
            <a:r>
              <a:rPr lang="en-US" sz="1900" i="1" dirty="0">
                <a:solidFill>
                  <a:srgbClr val="800000"/>
                </a:solidFill>
              </a:rPr>
              <a:t>“Lion of Judah … Root of David”</a:t>
            </a:r>
            <a:r>
              <a:rPr lang="en-US" sz="1900" dirty="0"/>
              <a:t>)</a:t>
            </a:r>
          </a:p>
          <a:p>
            <a:r>
              <a:rPr lang="en-US" sz="1900" dirty="0"/>
              <a:t>Overcame Extreme Test &amp; Challenge (#3 – </a:t>
            </a:r>
            <a:r>
              <a:rPr lang="en-US" sz="1900" i="1" dirty="0">
                <a:solidFill>
                  <a:srgbClr val="800000"/>
                </a:solidFill>
              </a:rPr>
              <a:t>“prevailed”</a:t>
            </a:r>
            <a:r>
              <a:rPr lang="en-US" sz="1900" dirty="0">
                <a:solidFill>
                  <a:srgbClr val="800000"/>
                </a:solidFill>
              </a:rPr>
              <a:t> – </a:t>
            </a:r>
            <a:r>
              <a:rPr lang="en-US" sz="1900" b="1" dirty="0">
                <a:solidFill>
                  <a:srgbClr val="800000"/>
                </a:solidFill>
              </a:rPr>
              <a:t>Hebrews 4:15</a:t>
            </a:r>
            <a:r>
              <a:rPr lang="en-US" sz="1900" dirty="0"/>
              <a:t>)</a:t>
            </a:r>
          </a:p>
          <a:p>
            <a:r>
              <a:rPr lang="en-US" sz="1900" dirty="0"/>
              <a:t>Belongs with God &amp; Zenith of Creation (#4 – </a:t>
            </a:r>
            <a:r>
              <a:rPr lang="en-US" sz="1900" i="1" dirty="0">
                <a:solidFill>
                  <a:srgbClr val="800000"/>
                </a:solidFill>
              </a:rPr>
              <a:t>“in the midst of the throne”</a:t>
            </a:r>
            <a:r>
              <a:rPr lang="en-US" sz="1900" dirty="0"/>
              <a:t>)</a:t>
            </a:r>
          </a:p>
          <a:p>
            <a:r>
              <a:rPr lang="en-US" sz="1900" dirty="0"/>
              <a:t>Sacrificed His Life (#5, #6 – </a:t>
            </a:r>
            <a:r>
              <a:rPr lang="en-US" sz="1900" i="1" dirty="0">
                <a:solidFill>
                  <a:srgbClr val="800000"/>
                </a:solidFill>
              </a:rPr>
              <a:t>“Lamb … slain”</a:t>
            </a:r>
            <a:r>
              <a:rPr lang="en-US" sz="1900" dirty="0"/>
              <a:t>)</a:t>
            </a:r>
          </a:p>
          <a:p>
            <a:r>
              <a:rPr lang="en-US" sz="1900" dirty="0"/>
              <a:t>Perfected, Complete Power (#7 – </a:t>
            </a:r>
            <a:r>
              <a:rPr lang="en-US" sz="1900" i="1" dirty="0">
                <a:solidFill>
                  <a:srgbClr val="800000"/>
                </a:solidFill>
              </a:rPr>
              <a:t>“seven horns”</a:t>
            </a:r>
            <a:r>
              <a:rPr lang="en-US" sz="1900" dirty="0"/>
              <a:t>)</a:t>
            </a:r>
          </a:p>
          <a:p>
            <a:r>
              <a:rPr lang="en-US" sz="1900" dirty="0"/>
              <a:t>Perfected, Complete Knowledge (#8 – </a:t>
            </a:r>
            <a:r>
              <a:rPr lang="en-US" sz="1900" i="1" dirty="0">
                <a:solidFill>
                  <a:srgbClr val="800000"/>
                </a:solidFill>
              </a:rPr>
              <a:t>“seven eyes”</a:t>
            </a:r>
            <a:r>
              <a:rPr lang="en-US" sz="1900" dirty="0"/>
              <a:t>)</a:t>
            </a:r>
          </a:p>
          <a:p>
            <a:r>
              <a:rPr lang="en-US" sz="1900" dirty="0"/>
              <a:t>Creation Bows to Him (#9 – </a:t>
            </a:r>
            <a:r>
              <a:rPr lang="en-US" sz="1900" i="1" dirty="0">
                <a:solidFill>
                  <a:srgbClr val="800000"/>
                </a:solidFill>
              </a:rPr>
              <a:t>“creatures … and … elders fell down before the Lamb”</a:t>
            </a:r>
            <a:r>
              <a:rPr lang="en-US" sz="1900" dirty="0"/>
              <a:t>)</a:t>
            </a:r>
          </a:p>
          <a:p>
            <a:r>
              <a:rPr lang="en-US" sz="1900" dirty="0"/>
              <a:t>Established a Kingdom for Us (#10 – </a:t>
            </a:r>
            <a:r>
              <a:rPr lang="en-US" sz="1900" i="1" dirty="0">
                <a:solidFill>
                  <a:srgbClr val="800000"/>
                </a:solidFill>
              </a:rPr>
              <a:t>“made us kings … we shall reign on the earth”</a:t>
            </a:r>
            <a:r>
              <a:rPr lang="en-US" sz="1900" i="1" dirty="0"/>
              <a:t>, </a:t>
            </a:r>
            <a:r>
              <a:rPr lang="en-US" sz="1900" i="1" dirty="0">
                <a:solidFill>
                  <a:srgbClr val="800000"/>
                </a:solidFill>
              </a:rPr>
              <a:t>“made us a kingdom”</a:t>
            </a:r>
            <a:r>
              <a:rPr lang="en-US" sz="1900" dirty="0"/>
              <a:t>)</a:t>
            </a:r>
          </a:p>
          <a:p>
            <a:r>
              <a:rPr lang="en-US" sz="1900" dirty="0"/>
              <a:t>Established a Priesthood for Us (#11 – </a:t>
            </a:r>
            <a:r>
              <a:rPr lang="en-US" sz="1900" i="1" dirty="0">
                <a:solidFill>
                  <a:srgbClr val="800000"/>
                </a:solidFill>
              </a:rPr>
              <a:t>“made us … priests to our God”</a:t>
            </a:r>
            <a:r>
              <a:rPr lang="en-US" sz="19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200191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tabLst>
                <a:tab pos="1371600" algn="l"/>
              </a:tabLst>
            </a:pPr>
            <a:r>
              <a:rPr lang="en-US" i="1" dirty="0"/>
              <a:t>“A New Song”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7501" y="914400"/>
            <a:ext cx="9048998" cy="4144488"/>
          </a:xfrm>
        </p:spPr>
        <p:txBody>
          <a:bodyPr/>
          <a:lstStyle/>
          <a:p>
            <a:pPr marL="346075" lvl="0" indent="-346075">
              <a:spcBef>
                <a:spcPts val="100"/>
              </a:spcBef>
              <a:buFont typeface="+mj-lt"/>
              <a:buAutoNum type="arabicPeriod" startAt="5"/>
            </a:pPr>
            <a:r>
              <a:rPr lang="en-US" sz="2200" dirty="0"/>
              <a:t>What is implied by the 24 elders falling down before Jesus with harps and incense, singing a </a:t>
            </a:r>
            <a:r>
              <a:rPr lang="en-US" sz="2200" i="1" dirty="0">
                <a:solidFill>
                  <a:srgbClr val="800000"/>
                </a:solidFill>
              </a:rPr>
              <a:t>“</a:t>
            </a:r>
            <a:r>
              <a:rPr lang="en-US" sz="2200" b="1" i="1" dirty="0">
                <a:solidFill>
                  <a:srgbClr val="800000"/>
                </a:solidFill>
              </a:rPr>
              <a:t>new</a:t>
            </a:r>
            <a:r>
              <a:rPr lang="en-US" sz="2200" i="1" dirty="0">
                <a:solidFill>
                  <a:srgbClr val="800000"/>
                </a:solidFill>
              </a:rPr>
              <a:t> song”</a:t>
            </a:r>
            <a:r>
              <a:rPr lang="en-US" sz="2200" dirty="0"/>
              <a:t>?  What was their expectation of Jesus?</a:t>
            </a:r>
          </a:p>
          <a:p>
            <a:pPr marL="0" indent="0">
              <a:spcBef>
                <a:spcPts val="100"/>
              </a:spcBef>
              <a:buNone/>
            </a:pPr>
            <a:r>
              <a:rPr lang="en-US" sz="2200" b="1" i="1" dirty="0">
                <a:solidFill>
                  <a:srgbClr val="800000"/>
                </a:solidFill>
              </a:rPr>
              <a:t>Now </a:t>
            </a:r>
            <a:r>
              <a:rPr lang="en-US" sz="2200" b="1" i="1" u="sng" dirty="0">
                <a:solidFill>
                  <a:srgbClr val="800000"/>
                </a:solidFill>
              </a:rPr>
              <a:t>when</a:t>
            </a:r>
            <a:r>
              <a:rPr lang="en-US" sz="2200" b="1" i="1" dirty="0">
                <a:solidFill>
                  <a:srgbClr val="800000"/>
                </a:solidFill>
              </a:rPr>
              <a:t> He had taken the scroll</a:t>
            </a:r>
            <a:r>
              <a:rPr lang="en-US" sz="2200" i="1" dirty="0">
                <a:solidFill>
                  <a:srgbClr val="800000"/>
                </a:solidFill>
              </a:rPr>
              <a:t>, the four living creatures and the twenty-four elders fell down before the Lamb, each having a harp, and golden bowls full of incense, which are the prayers of the saints.  And </a:t>
            </a:r>
            <a:r>
              <a:rPr lang="en-US" sz="2200" b="1" i="1" dirty="0">
                <a:solidFill>
                  <a:srgbClr val="800000"/>
                </a:solidFill>
              </a:rPr>
              <a:t>they sang a </a:t>
            </a:r>
            <a:r>
              <a:rPr lang="en-US" sz="2200" b="1" i="1" u="sng" dirty="0">
                <a:solidFill>
                  <a:srgbClr val="800000"/>
                </a:solidFill>
              </a:rPr>
              <a:t>new song</a:t>
            </a:r>
            <a:r>
              <a:rPr lang="en-US" sz="2200" b="1" i="1" dirty="0">
                <a:solidFill>
                  <a:srgbClr val="800000"/>
                </a:solidFill>
              </a:rPr>
              <a:t>, saying</a:t>
            </a:r>
            <a:r>
              <a:rPr lang="en-US" sz="2200" i="1" dirty="0">
                <a:solidFill>
                  <a:srgbClr val="800000"/>
                </a:solidFill>
              </a:rPr>
              <a:t>: “</a:t>
            </a:r>
            <a:r>
              <a:rPr lang="en-US" sz="2200" b="1" i="1" u="sng" dirty="0">
                <a:solidFill>
                  <a:srgbClr val="800000"/>
                </a:solidFill>
              </a:rPr>
              <a:t>You are worthy</a:t>
            </a:r>
            <a:r>
              <a:rPr lang="en-US" sz="2200" b="1" i="1" dirty="0">
                <a:solidFill>
                  <a:srgbClr val="800000"/>
                </a:solidFill>
              </a:rPr>
              <a:t> to take the scroll</a:t>
            </a:r>
            <a:r>
              <a:rPr lang="en-US" sz="2200" i="1" dirty="0">
                <a:solidFill>
                  <a:srgbClr val="800000"/>
                </a:solidFill>
              </a:rPr>
              <a:t>, And to open its seals; </a:t>
            </a:r>
            <a:r>
              <a:rPr lang="en-US" sz="2200" b="1" i="1" u="sng" dirty="0">
                <a:solidFill>
                  <a:srgbClr val="800000"/>
                </a:solidFill>
              </a:rPr>
              <a:t>For</a:t>
            </a:r>
            <a:r>
              <a:rPr lang="en-US" sz="2200" b="1" i="1" dirty="0">
                <a:solidFill>
                  <a:srgbClr val="800000"/>
                </a:solidFill>
              </a:rPr>
              <a:t> You were slain</a:t>
            </a:r>
            <a:r>
              <a:rPr lang="en-US" sz="2200" i="1" dirty="0">
                <a:solidFill>
                  <a:srgbClr val="800000"/>
                </a:solidFill>
              </a:rPr>
              <a:t>, And </a:t>
            </a:r>
            <a:r>
              <a:rPr lang="en-US" sz="2200" b="1" i="1" dirty="0">
                <a:solidFill>
                  <a:srgbClr val="800000"/>
                </a:solidFill>
              </a:rPr>
              <a:t>have </a:t>
            </a:r>
            <a:r>
              <a:rPr lang="en-US" sz="2200" b="1" i="1" u="sng" dirty="0">
                <a:solidFill>
                  <a:srgbClr val="800000"/>
                </a:solidFill>
              </a:rPr>
              <a:t>redeemed us</a:t>
            </a:r>
            <a:r>
              <a:rPr lang="en-US" sz="2200" b="1" i="1" dirty="0">
                <a:solidFill>
                  <a:srgbClr val="800000"/>
                </a:solidFill>
              </a:rPr>
              <a:t> </a:t>
            </a:r>
            <a:r>
              <a:rPr lang="en-US" sz="2200" i="1" dirty="0">
                <a:solidFill>
                  <a:srgbClr val="800000"/>
                </a:solidFill>
              </a:rPr>
              <a:t>to God by Your blood Out of every tribe and tongue and people and nation,  And have </a:t>
            </a:r>
            <a:r>
              <a:rPr lang="en-US" sz="2200" b="1" i="1" u="sng" dirty="0">
                <a:solidFill>
                  <a:srgbClr val="800000"/>
                </a:solidFill>
              </a:rPr>
              <a:t>made us kings and priests</a:t>
            </a:r>
            <a:r>
              <a:rPr lang="en-US" sz="2200" b="1" i="1" dirty="0">
                <a:solidFill>
                  <a:srgbClr val="800000"/>
                </a:solidFill>
              </a:rPr>
              <a:t> to our God</a:t>
            </a:r>
            <a:r>
              <a:rPr lang="en-US" sz="2200" i="1" dirty="0">
                <a:solidFill>
                  <a:srgbClr val="800000"/>
                </a:solidFill>
              </a:rPr>
              <a:t>; And </a:t>
            </a:r>
            <a:r>
              <a:rPr lang="en-US" sz="2200" b="1" i="1" u="sng" dirty="0">
                <a:solidFill>
                  <a:srgbClr val="800000"/>
                </a:solidFill>
              </a:rPr>
              <a:t>we shall reign</a:t>
            </a:r>
            <a:r>
              <a:rPr lang="en-US" sz="2200" b="1" i="1" dirty="0">
                <a:solidFill>
                  <a:srgbClr val="800000"/>
                </a:solidFill>
              </a:rPr>
              <a:t> on the earth</a:t>
            </a:r>
            <a:r>
              <a:rPr lang="en-US" sz="2200" i="1" dirty="0">
                <a:solidFill>
                  <a:srgbClr val="800000"/>
                </a:solidFill>
              </a:rPr>
              <a:t>.” </a:t>
            </a:r>
            <a:r>
              <a:rPr lang="en-US" sz="2200" dirty="0"/>
              <a:t>(</a:t>
            </a:r>
            <a:r>
              <a:rPr lang="en-US" sz="2200" b="1" dirty="0">
                <a:solidFill>
                  <a:srgbClr val="800000"/>
                </a:solidFill>
              </a:rPr>
              <a:t>5:8-10</a:t>
            </a:r>
            <a:r>
              <a:rPr lang="en-US" sz="2200" dirty="0"/>
              <a:t>)</a:t>
            </a:r>
          </a:p>
          <a:p>
            <a:pPr>
              <a:spcBef>
                <a:spcPts val="100"/>
              </a:spcBef>
            </a:pPr>
            <a:r>
              <a:rPr lang="en-US" sz="2200"/>
              <a:t>Natural Reaction</a:t>
            </a:r>
            <a:r>
              <a:rPr lang="en-US" sz="2200" dirty="0"/>
              <a:t>:  Jesus’ death &amp; resurrection was surprising, although foretold (</a:t>
            </a:r>
            <a:r>
              <a:rPr lang="en-US" sz="2200" b="1" dirty="0">
                <a:solidFill>
                  <a:srgbClr val="800000"/>
                </a:solidFill>
              </a:rPr>
              <a:t>1 Peter 1:12; Psalm 2; 16:10; Isaiah 52:15; Acts 3:17</a:t>
            </a:r>
            <a:r>
              <a:rPr lang="en-US" sz="2200" dirty="0"/>
              <a:t>).</a:t>
            </a:r>
          </a:p>
          <a:p>
            <a:pPr>
              <a:spcBef>
                <a:spcPts val="100"/>
              </a:spcBef>
            </a:pPr>
            <a:r>
              <a:rPr lang="en-US" sz="2200" dirty="0"/>
              <a:t>Incense, harps represent </a:t>
            </a:r>
            <a:r>
              <a:rPr lang="en-US" sz="2200" i="1" dirty="0">
                <a:solidFill>
                  <a:srgbClr val="800000"/>
                </a:solidFill>
              </a:rPr>
              <a:t>“prayers of the saints”</a:t>
            </a:r>
            <a:r>
              <a:rPr lang="en-US" sz="2200" i="1" dirty="0"/>
              <a:t> </a:t>
            </a:r>
            <a:r>
              <a:rPr lang="en-US" sz="2200" dirty="0"/>
              <a:t>and likely their praise.</a:t>
            </a:r>
          </a:p>
        </p:txBody>
      </p:sp>
    </p:spTree>
    <p:extLst>
      <p:ext uri="{BB962C8B-B14F-4D97-AF65-F5344CB8AC3E}">
        <p14:creationId xmlns:p14="http://schemas.microsoft.com/office/powerpoint/2010/main" val="3953749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tabLst>
                <a:tab pos="1371600" algn="l"/>
              </a:tabLst>
            </a:pPr>
            <a:r>
              <a:rPr lang="en-US" i="1" dirty="0"/>
              <a:t>“A New Song”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7501" y="914400"/>
            <a:ext cx="9048998" cy="4144488"/>
          </a:xfrm>
        </p:spPr>
        <p:txBody>
          <a:bodyPr/>
          <a:lstStyle/>
          <a:p>
            <a:pPr marL="346075" lvl="0" indent="-346075">
              <a:spcBef>
                <a:spcPts val="100"/>
              </a:spcBef>
              <a:buFont typeface="+mj-lt"/>
              <a:buAutoNum type="arabicPeriod" startAt="5"/>
            </a:pPr>
            <a:r>
              <a:rPr lang="en-US" sz="2200" dirty="0"/>
              <a:t>What is implied by the 24 elders falling down before Jesus with harps and incense, singing a </a:t>
            </a:r>
            <a:r>
              <a:rPr lang="en-US" sz="2200" i="1" dirty="0">
                <a:solidFill>
                  <a:srgbClr val="800000"/>
                </a:solidFill>
              </a:rPr>
              <a:t>“</a:t>
            </a:r>
            <a:r>
              <a:rPr lang="en-US" sz="2200" b="1" i="1" dirty="0">
                <a:solidFill>
                  <a:srgbClr val="800000"/>
                </a:solidFill>
              </a:rPr>
              <a:t>new</a:t>
            </a:r>
            <a:r>
              <a:rPr lang="en-US" sz="2200" i="1" dirty="0">
                <a:solidFill>
                  <a:srgbClr val="800000"/>
                </a:solidFill>
              </a:rPr>
              <a:t> song”</a:t>
            </a:r>
            <a:r>
              <a:rPr lang="en-US" sz="2200" dirty="0"/>
              <a:t>?  What was their expectation of Jesus?</a:t>
            </a:r>
          </a:p>
          <a:p>
            <a:pPr marL="0" indent="0">
              <a:spcBef>
                <a:spcPts val="100"/>
              </a:spcBef>
              <a:buNone/>
            </a:pPr>
            <a:r>
              <a:rPr lang="en-US" sz="2200" b="1" i="1" dirty="0">
                <a:solidFill>
                  <a:srgbClr val="800000"/>
                </a:solidFill>
              </a:rPr>
              <a:t>Now </a:t>
            </a:r>
            <a:r>
              <a:rPr lang="en-US" sz="2200" b="1" i="1" u="sng" dirty="0">
                <a:solidFill>
                  <a:srgbClr val="800000"/>
                </a:solidFill>
              </a:rPr>
              <a:t>when</a:t>
            </a:r>
            <a:r>
              <a:rPr lang="en-US" sz="2200" b="1" i="1" dirty="0">
                <a:solidFill>
                  <a:srgbClr val="800000"/>
                </a:solidFill>
              </a:rPr>
              <a:t> He had taken the scroll</a:t>
            </a:r>
            <a:r>
              <a:rPr lang="en-US" sz="2200" i="1" dirty="0">
                <a:solidFill>
                  <a:srgbClr val="800000"/>
                </a:solidFill>
              </a:rPr>
              <a:t>, the four living creatures and the twenty-four elders fell down before the Lamb, each having a harp, and golden bowls full of incense, which are the prayers of the saints.  And </a:t>
            </a:r>
            <a:r>
              <a:rPr lang="en-US" sz="2200" b="1" i="1" dirty="0">
                <a:solidFill>
                  <a:srgbClr val="800000"/>
                </a:solidFill>
              </a:rPr>
              <a:t>they sang a </a:t>
            </a:r>
            <a:r>
              <a:rPr lang="en-US" sz="2200" b="1" i="1" u="sng" dirty="0">
                <a:solidFill>
                  <a:srgbClr val="800000"/>
                </a:solidFill>
              </a:rPr>
              <a:t>new song</a:t>
            </a:r>
            <a:r>
              <a:rPr lang="en-US" sz="2200" b="1" i="1" dirty="0">
                <a:solidFill>
                  <a:srgbClr val="800000"/>
                </a:solidFill>
              </a:rPr>
              <a:t>, saying</a:t>
            </a:r>
            <a:r>
              <a:rPr lang="en-US" sz="2200" i="1" dirty="0">
                <a:solidFill>
                  <a:srgbClr val="800000"/>
                </a:solidFill>
              </a:rPr>
              <a:t>: “</a:t>
            </a:r>
            <a:r>
              <a:rPr lang="en-US" sz="2200" b="1" i="1" u="sng" dirty="0">
                <a:solidFill>
                  <a:srgbClr val="800000"/>
                </a:solidFill>
              </a:rPr>
              <a:t>You are worthy</a:t>
            </a:r>
            <a:r>
              <a:rPr lang="en-US" sz="2200" b="1" i="1" dirty="0">
                <a:solidFill>
                  <a:srgbClr val="800000"/>
                </a:solidFill>
              </a:rPr>
              <a:t> to take the scroll</a:t>
            </a:r>
            <a:r>
              <a:rPr lang="en-US" sz="2200" i="1" dirty="0">
                <a:solidFill>
                  <a:srgbClr val="800000"/>
                </a:solidFill>
              </a:rPr>
              <a:t>, And to open its seals; </a:t>
            </a:r>
            <a:r>
              <a:rPr lang="en-US" sz="2200" b="1" i="1" u="sng" dirty="0">
                <a:solidFill>
                  <a:srgbClr val="800000"/>
                </a:solidFill>
              </a:rPr>
              <a:t>For</a:t>
            </a:r>
            <a:r>
              <a:rPr lang="en-US" sz="2200" b="1" i="1" dirty="0">
                <a:solidFill>
                  <a:srgbClr val="800000"/>
                </a:solidFill>
              </a:rPr>
              <a:t> You were slain</a:t>
            </a:r>
            <a:r>
              <a:rPr lang="en-US" sz="2200" i="1" dirty="0">
                <a:solidFill>
                  <a:srgbClr val="800000"/>
                </a:solidFill>
              </a:rPr>
              <a:t>, And </a:t>
            </a:r>
            <a:r>
              <a:rPr lang="en-US" sz="2200" b="1" i="1" dirty="0">
                <a:solidFill>
                  <a:srgbClr val="800000"/>
                </a:solidFill>
              </a:rPr>
              <a:t>have </a:t>
            </a:r>
            <a:r>
              <a:rPr lang="en-US" sz="2200" b="1" i="1" u="sng" dirty="0">
                <a:solidFill>
                  <a:srgbClr val="800000"/>
                </a:solidFill>
              </a:rPr>
              <a:t>redeemed us</a:t>
            </a:r>
            <a:r>
              <a:rPr lang="en-US" sz="2200" b="1" i="1" dirty="0">
                <a:solidFill>
                  <a:srgbClr val="800000"/>
                </a:solidFill>
              </a:rPr>
              <a:t> </a:t>
            </a:r>
            <a:r>
              <a:rPr lang="en-US" sz="2200" i="1" dirty="0">
                <a:solidFill>
                  <a:srgbClr val="800000"/>
                </a:solidFill>
              </a:rPr>
              <a:t>to God by Your blood Out of every tribe and tongue and people and nation,  And have </a:t>
            </a:r>
            <a:r>
              <a:rPr lang="en-US" sz="2200" b="1" i="1" u="sng" dirty="0">
                <a:solidFill>
                  <a:srgbClr val="800000"/>
                </a:solidFill>
              </a:rPr>
              <a:t>made us kings and priests</a:t>
            </a:r>
            <a:r>
              <a:rPr lang="en-US" sz="2200" b="1" i="1" dirty="0">
                <a:solidFill>
                  <a:srgbClr val="800000"/>
                </a:solidFill>
              </a:rPr>
              <a:t> to our God</a:t>
            </a:r>
            <a:r>
              <a:rPr lang="en-US" sz="2200" i="1" dirty="0">
                <a:solidFill>
                  <a:srgbClr val="800000"/>
                </a:solidFill>
              </a:rPr>
              <a:t>; And </a:t>
            </a:r>
            <a:r>
              <a:rPr lang="en-US" sz="2200" b="1" i="1" u="sng" dirty="0">
                <a:solidFill>
                  <a:srgbClr val="800000"/>
                </a:solidFill>
              </a:rPr>
              <a:t>we shall reign</a:t>
            </a:r>
            <a:r>
              <a:rPr lang="en-US" sz="2200" b="1" i="1" dirty="0">
                <a:solidFill>
                  <a:srgbClr val="800000"/>
                </a:solidFill>
              </a:rPr>
              <a:t> on the earth</a:t>
            </a:r>
            <a:r>
              <a:rPr lang="en-US" sz="2200" i="1" dirty="0">
                <a:solidFill>
                  <a:srgbClr val="800000"/>
                </a:solidFill>
              </a:rPr>
              <a:t>.” </a:t>
            </a:r>
            <a:r>
              <a:rPr lang="en-US" sz="2200" dirty="0"/>
              <a:t>(</a:t>
            </a:r>
            <a:r>
              <a:rPr lang="en-US" sz="2200" b="1" dirty="0">
                <a:solidFill>
                  <a:srgbClr val="800000"/>
                </a:solidFill>
              </a:rPr>
              <a:t>5:8-10</a:t>
            </a:r>
            <a:r>
              <a:rPr lang="en-US" sz="2200" dirty="0"/>
              <a:t>)</a:t>
            </a:r>
          </a:p>
          <a:p>
            <a:pPr>
              <a:spcBef>
                <a:spcPts val="100"/>
              </a:spcBef>
            </a:pPr>
            <a:r>
              <a:rPr lang="en-US" sz="2200" dirty="0"/>
              <a:t>Previously, songs pointed toward God (</a:t>
            </a:r>
            <a:r>
              <a:rPr lang="en-US" sz="2200" b="1" dirty="0">
                <a:solidFill>
                  <a:srgbClr val="800000"/>
                </a:solidFill>
              </a:rPr>
              <a:t>4:8-10</a:t>
            </a:r>
            <a:r>
              <a:rPr lang="en-US" sz="2200" dirty="0"/>
              <a:t>), but </a:t>
            </a:r>
            <a:r>
              <a:rPr lang="en-US" sz="2200" b="1" i="1" dirty="0"/>
              <a:t>now</a:t>
            </a:r>
            <a:r>
              <a:rPr lang="en-US" sz="2200" dirty="0"/>
              <a:t> to Jesus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→ </a:t>
            </a:r>
            <a:r>
              <a:rPr lang="en-US" sz="2200" dirty="0"/>
              <a:t>Deity?</a:t>
            </a:r>
          </a:p>
          <a:p>
            <a:pPr>
              <a:spcBef>
                <a:spcPts val="100"/>
              </a:spcBef>
            </a:pPr>
            <a:r>
              <a:rPr lang="en-US" sz="2200" dirty="0"/>
              <a:t>Sin has been defeated (</a:t>
            </a:r>
            <a:r>
              <a:rPr lang="en-US" sz="2200" i="1" dirty="0">
                <a:solidFill>
                  <a:srgbClr val="800000"/>
                </a:solidFill>
              </a:rPr>
              <a:t>“have redeemed us”</a:t>
            </a:r>
            <a:r>
              <a:rPr lang="en-US" sz="2200" dirty="0"/>
              <a:t>).  Time has come for </a:t>
            </a:r>
            <a:r>
              <a:rPr lang="en-US" sz="2200" i="1" dirty="0">
                <a:solidFill>
                  <a:srgbClr val="800000"/>
                </a:solidFill>
              </a:rPr>
              <a:t>“saints to possess the kingdom”</a:t>
            </a:r>
            <a:r>
              <a:rPr lang="en-US" sz="2200" dirty="0"/>
              <a:t>, while serving as priests (</a:t>
            </a:r>
            <a:r>
              <a:rPr lang="en-US" sz="2200" b="1" dirty="0">
                <a:solidFill>
                  <a:srgbClr val="800000"/>
                </a:solidFill>
              </a:rPr>
              <a:t>Dan. 7:13-27; 1 Pt. 2:9-10</a:t>
            </a:r>
            <a:r>
              <a:rPr lang="en-US" sz="2200" dirty="0"/>
              <a:t>).</a:t>
            </a:r>
          </a:p>
          <a:p>
            <a:pPr>
              <a:spcBef>
                <a:spcPts val="100"/>
              </a:spcBef>
            </a:pP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706984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Recognition and Praise</a:t>
            </a:r>
            <a:br>
              <a:rPr lang="en-US" dirty="0"/>
            </a:br>
            <a:r>
              <a:rPr lang="en-US" dirty="0"/>
              <a:t>by All Creation</a:t>
            </a:r>
            <a:br>
              <a:rPr lang="en-US" dirty="0"/>
            </a:br>
            <a:r>
              <a:rPr lang="en-US" dirty="0"/>
              <a:t> </a:t>
            </a:r>
            <a:r>
              <a:rPr lang="en-US" dirty="0">
                <a:solidFill>
                  <a:srgbClr val="C00000"/>
                </a:solidFill>
              </a:rPr>
              <a:t>Revelation 5:11-14</a:t>
            </a:r>
          </a:p>
        </p:txBody>
      </p:sp>
    </p:spTree>
    <p:extLst>
      <p:ext uri="{BB962C8B-B14F-4D97-AF65-F5344CB8AC3E}">
        <p14:creationId xmlns:p14="http://schemas.microsoft.com/office/powerpoint/2010/main" val="20463061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Heavenly Hosts &amp; All Creation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346075" lvl="0" indent="-346075">
              <a:buFont typeface="+mj-lt"/>
              <a:buAutoNum type="arabicPeriod" startAt="6"/>
            </a:pPr>
            <a:r>
              <a:rPr lang="en-US" dirty="0"/>
              <a:t>In addition to the elders, who else praised Jesus?</a:t>
            </a:r>
          </a:p>
          <a:p>
            <a:pPr marL="0" indent="0">
              <a:buNone/>
            </a:pPr>
            <a:r>
              <a:rPr lang="en-US" i="1" dirty="0">
                <a:solidFill>
                  <a:srgbClr val="800000"/>
                </a:solidFill>
              </a:rPr>
              <a:t>Then I looked, and I heard the voice of </a:t>
            </a:r>
            <a:r>
              <a:rPr lang="en-US" b="1" i="1" u="sng" dirty="0">
                <a:solidFill>
                  <a:srgbClr val="800000"/>
                </a:solidFill>
              </a:rPr>
              <a:t>many angels around the throne</a:t>
            </a:r>
            <a:r>
              <a:rPr lang="en-US" i="1" dirty="0">
                <a:solidFill>
                  <a:srgbClr val="800000"/>
                </a:solidFill>
              </a:rPr>
              <a:t>, </a:t>
            </a:r>
            <a:r>
              <a:rPr lang="en-US" b="1" i="1" dirty="0">
                <a:solidFill>
                  <a:srgbClr val="800000"/>
                </a:solidFill>
              </a:rPr>
              <a:t>the living creatures</a:t>
            </a:r>
            <a:r>
              <a:rPr lang="en-US" i="1" dirty="0">
                <a:solidFill>
                  <a:srgbClr val="800000"/>
                </a:solidFill>
              </a:rPr>
              <a:t>, and </a:t>
            </a:r>
            <a:r>
              <a:rPr lang="en-US" b="1" i="1" dirty="0">
                <a:solidFill>
                  <a:srgbClr val="800000"/>
                </a:solidFill>
              </a:rPr>
              <a:t>the elders</a:t>
            </a:r>
            <a:r>
              <a:rPr lang="en-US" i="1" dirty="0">
                <a:solidFill>
                  <a:srgbClr val="800000"/>
                </a:solidFill>
              </a:rPr>
              <a:t>; and </a:t>
            </a:r>
            <a:r>
              <a:rPr lang="en-US" b="1" i="1" dirty="0">
                <a:solidFill>
                  <a:srgbClr val="800000"/>
                </a:solidFill>
              </a:rPr>
              <a:t>the number of them was ten thousand times ten thousand, and thousands of thousands </a:t>
            </a:r>
            <a:r>
              <a:rPr lang="en-US" i="1" dirty="0">
                <a:solidFill>
                  <a:srgbClr val="800000"/>
                </a:solidFill>
              </a:rPr>
              <a:t>…</a:t>
            </a:r>
            <a:r>
              <a:rPr lang="en-US" b="1" i="1" dirty="0">
                <a:solidFill>
                  <a:srgbClr val="800000"/>
                </a:solidFill>
              </a:rPr>
              <a:t> And every creature </a:t>
            </a:r>
            <a:r>
              <a:rPr lang="en-US" i="1" dirty="0">
                <a:solidFill>
                  <a:srgbClr val="800000"/>
                </a:solidFill>
              </a:rPr>
              <a:t>which is </a:t>
            </a:r>
            <a:r>
              <a:rPr lang="en-US" b="1" i="1" dirty="0">
                <a:solidFill>
                  <a:srgbClr val="800000"/>
                </a:solidFill>
              </a:rPr>
              <a:t>in heaven </a:t>
            </a:r>
            <a:r>
              <a:rPr lang="en-US" i="1" dirty="0">
                <a:solidFill>
                  <a:srgbClr val="800000"/>
                </a:solidFill>
              </a:rPr>
              <a:t>and </a:t>
            </a:r>
            <a:r>
              <a:rPr lang="en-US" b="1" i="1" dirty="0">
                <a:solidFill>
                  <a:srgbClr val="800000"/>
                </a:solidFill>
              </a:rPr>
              <a:t>on the earth </a:t>
            </a:r>
            <a:r>
              <a:rPr lang="en-US" i="1" dirty="0">
                <a:solidFill>
                  <a:srgbClr val="800000"/>
                </a:solidFill>
              </a:rPr>
              <a:t>and </a:t>
            </a:r>
            <a:r>
              <a:rPr lang="en-US" b="1" i="1" dirty="0">
                <a:solidFill>
                  <a:srgbClr val="800000"/>
                </a:solidFill>
              </a:rPr>
              <a:t>under the earth </a:t>
            </a:r>
            <a:r>
              <a:rPr lang="en-US" i="1" dirty="0">
                <a:solidFill>
                  <a:srgbClr val="800000"/>
                </a:solidFill>
              </a:rPr>
              <a:t>and such as are </a:t>
            </a:r>
            <a:r>
              <a:rPr lang="en-US" b="1" i="1" dirty="0">
                <a:solidFill>
                  <a:srgbClr val="800000"/>
                </a:solidFill>
              </a:rPr>
              <a:t>in the sea</a:t>
            </a:r>
            <a:r>
              <a:rPr lang="en-US" i="1" dirty="0">
                <a:solidFill>
                  <a:srgbClr val="800000"/>
                </a:solidFill>
              </a:rPr>
              <a:t>, and </a:t>
            </a:r>
            <a:r>
              <a:rPr lang="en-US" b="1" i="1" dirty="0">
                <a:solidFill>
                  <a:srgbClr val="800000"/>
                </a:solidFill>
              </a:rPr>
              <a:t>all that are in them</a:t>
            </a:r>
            <a:r>
              <a:rPr lang="en-US" i="1" dirty="0">
                <a:solidFill>
                  <a:srgbClr val="800000"/>
                </a:solidFill>
              </a:rPr>
              <a:t>, I heard … </a:t>
            </a:r>
            <a:r>
              <a:rPr lang="en-US" dirty="0"/>
              <a:t>(</a:t>
            </a:r>
            <a:r>
              <a:rPr lang="en-US" b="1" dirty="0">
                <a:solidFill>
                  <a:srgbClr val="800000"/>
                </a:solidFill>
              </a:rPr>
              <a:t>5:10-11</a:t>
            </a:r>
            <a:r>
              <a:rPr lang="en-US" dirty="0"/>
              <a:t>)</a:t>
            </a:r>
          </a:p>
          <a:p>
            <a:r>
              <a:rPr lang="en-US" dirty="0"/>
              <a:t>Added </a:t>
            </a:r>
            <a:r>
              <a:rPr lang="en-US" b="1" i="1" dirty="0"/>
              <a:t>all</a:t>
            </a:r>
            <a:r>
              <a:rPr lang="en-US" dirty="0"/>
              <a:t> of the angelic beings.</a:t>
            </a:r>
          </a:p>
          <a:p>
            <a:r>
              <a:rPr lang="en-US" dirty="0"/>
              <a:t>Then, adds all creatures of the </a:t>
            </a:r>
            <a:r>
              <a:rPr lang="en-US" b="1" i="1" dirty="0"/>
              <a:t>earth</a:t>
            </a:r>
            <a:r>
              <a:rPr lang="en-US" dirty="0"/>
              <a:t>.</a:t>
            </a:r>
          </a:p>
          <a:p>
            <a:r>
              <a:rPr lang="en-US" dirty="0"/>
              <a:t>Represents addition of all heaven &amp; earth, everything created that is good – all giving praise to Jesus.</a:t>
            </a:r>
          </a:p>
        </p:txBody>
      </p:sp>
    </p:spTree>
    <p:extLst>
      <p:ext uri="{BB962C8B-B14F-4D97-AF65-F5344CB8AC3E}">
        <p14:creationId xmlns:p14="http://schemas.microsoft.com/office/powerpoint/2010/main" val="1605001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Song of All Creation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346075" lvl="0" indent="-346075">
              <a:spcBef>
                <a:spcPts val="0"/>
              </a:spcBef>
              <a:buFont typeface="+mj-lt"/>
              <a:buAutoNum type="arabicPeriod" startAt="7"/>
            </a:pPr>
            <a:r>
              <a:rPr lang="en-US" sz="2200" dirty="0"/>
              <a:t>How are the songs offered by the whole host different than the elders’ song?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-US" sz="2200" i="1" dirty="0">
                <a:solidFill>
                  <a:srgbClr val="800000"/>
                </a:solidFill>
              </a:rPr>
              <a:t>… saying with a loud voice: “</a:t>
            </a:r>
            <a:r>
              <a:rPr lang="en-US" sz="2200" b="1" i="1" u="sng" dirty="0">
                <a:solidFill>
                  <a:srgbClr val="800000"/>
                </a:solidFill>
              </a:rPr>
              <a:t>Worthy is the Lamb</a:t>
            </a:r>
            <a:r>
              <a:rPr lang="en-US" sz="2200" b="1" i="1" dirty="0">
                <a:solidFill>
                  <a:srgbClr val="800000"/>
                </a:solidFill>
              </a:rPr>
              <a:t> </a:t>
            </a:r>
            <a:r>
              <a:rPr lang="en-US" sz="2200" i="1" dirty="0">
                <a:solidFill>
                  <a:srgbClr val="800000"/>
                </a:solidFill>
              </a:rPr>
              <a:t>who was slain </a:t>
            </a:r>
            <a:r>
              <a:rPr lang="en-US" sz="2200" b="1" i="1" dirty="0">
                <a:solidFill>
                  <a:srgbClr val="800000"/>
                </a:solidFill>
              </a:rPr>
              <a:t>To </a:t>
            </a:r>
            <a:r>
              <a:rPr lang="en-US" sz="2200" b="1" i="1" u="sng" dirty="0">
                <a:solidFill>
                  <a:srgbClr val="800000"/>
                </a:solidFill>
              </a:rPr>
              <a:t>receive</a:t>
            </a:r>
            <a:r>
              <a:rPr lang="en-US" sz="2200" b="1" i="1" dirty="0">
                <a:solidFill>
                  <a:srgbClr val="800000"/>
                </a:solidFill>
              </a:rPr>
              <a:t> power and riches and wisdom, And strength and honor and glory and blessing</a:t>
            </a:r>
            <a:r>
              <a:rPr lang="en-US" sz="2200" i="1" dirty="0">
                <a:solidFill>
                  <a:srgbClr val="800000"/>
                </a:solidFill>
              </a:rPr>
              <a:t>!”  </a:t>
            </a:r>
            <a:r>
              <a:rPr lang="en-US" sz="2200" b="1" i="1" dirty="0">
                <a:solidFill>
                  <a:srgbClr val="800000"/>
                </a:solidFill>
              </a:rPr>
              <a:t>And every creature </a:t>
            </a:r>
            <a:r>
              <a:rPr lang="en-US" sz="2200" i="1" dirty="0">
                <a:solidFill>
                  <a:srgbClr val="800000"/>
                </a:solidFill>
              </a:rPr>
              <a:t>which is in heaven and on the earth and under the earth and such as are in the sea, and </a:t>
            </a:r>
            <a:r>
              <a:rPr lang="en-US" sz="2200" b="1" i="1" dirty="0">
                <a:solidFill>
                  <a:srgbClr val="800000"/>
                </a:solidFill>
              </a:rPr>
              <a:t>all that are in them</a:t>
            </a:r>
            <a:r>
              <a:rPr lang="en-US" sz="2200" i="1" dirty="0">
                <a:solidFill>
                  <a:srgbClr val="800000"/>
                </a:solidFill>
              </a:rPr>
              <a:t>, I heard saying: “</a:t>
            </a:r>
            <a:r>
              <a:rPr lang="en-US" sz="2200" b="1" i="1" dirty="0">
                <a:solidFill>
                  <a:srgbClr val="800000"/>
                </a:solidFill>
              </a:rPr>
              <a:t>Blessing and honor and glory and power Be </a:t>
            </a:r>
            <a:r>
              <a:rPr lang="en-US" sz="2200" b="1" i="1" u="sng" dirty="0">
                <a:solidFill>
                  <a:srgbClr val="800000"/>
                </a:solidFill>
              </a:rPr>
              <a:t>to Him who sits on the throne</a:t>
            </a:r>
            <a:r>
              <a:rPr lang="en-US" sz="2200" b="1" i="1" dirty="0">
                <a:solidFill>
                  <a:srgbClr val="800000"/>
                </a:solidFill>
              </a:rPr>
              <a:t>, And </a:t>
            </a:r>
            <a:r>
              <a:rPr lang="en-US" sz="2200" b="1" i="1" u="sng" dirty="0">
                <a:solidFill>
                  <a:srgbClr val="800000"/>
                </a:solidFill>
              </a:rPr>
              <a:t>to the Lamb</a:t>
            </a:r>
            <a:r>
              <a:rPr lang="en-US" sz="2200" b="1" i="1" dirty="0">
                <a:solidFill>
                  <a:srgbClr val="800000"/>
                </a:solidFill>
              </a:rPr>
              <a:t>, forever and ever</a:t>
            </a:r>
            <a:r>
              <a:rPr lang="en-US" sz="2200" i="1" dirty="0">
                <a:solidFill>
                  <a:srgbClr val="800000"/>
                </a:solidFill>
              </a:rPr>
              <a:t>!”  Then the four living creatures said, “</a:t>
            </a:r>
            <a:r>
              <a:rPr lang="en-US" sz="2200" b="1" i="1" dirty="0">
                <a:solidFill>
                  <a:srgbClr val="800000"/>
                </a:solidFill>
              </a:rPr>
              <a:t>Amen!</a:t>
            </a:r>
            <a:r>
              <a:rPr lang="en-US" sz="2200" i="1" dirty="0">
                <a:solidFill>
                  <a:srgbClr val="800000"/>
                </a:solidFill>
              </a:rPr>
              <a:t>” And the twenty-four elders fell down and worshiped Him who lives forever and ever. </a:t>
            </a:r>
            <a:r>
              <a:rPr lang="en-US" sz="2200" dirty="0"/>
              <a:t>(</a:t>
            </a:r>
            <a:r>
              <a:rPr lang="en-US" sz="2200" b="1" dirty="0">
                <a:solidFill>
                  <a:srgbClr val="800000"/>
                </a:solidFill>
              </a:rPr>
              <a:t>5:12-14</a:t>
            </a:r>
            <a:r>
              <a:rPr lang="en-US" sz="2200" dirty="0"/>
              <a:t>)</a:t>
            </a:r>
          </a:p>
          <a:p>
            <a:pPr>
              <a:spcBef>
                <a:spcPts val="0"/>
              </a:spcBef>
            </a:pPr>
            <a:r>
              <a:rPr lang="en-US" sz="2200" dirty="0"/>
              <a:t>Offers praise to Jesus, but does not mention thanks for redemption.</a:t>
            </a:r>
          </a:p>
          <a:p>
            <a:pPr>
              <a:spcBef>
                <a:spcPts val="0"/>
              </a:spcBef>
            </a:pPr>
            <a:r>
              <a:rPr lang="en-US" sz="2200" dirty="0"/>
              <a:t>All of creation recognizing Christ’s and God’s worthiness (</a:t>
            </a:r>
            <a:r>
              <a:rPr lang="en-US" sz="2200" b="1" dirty="0">
                <a:solidFill>
                  <a:srgbClr val="800000"/>
                </a:solidFill>
              </a:rPr>
              <a:t>Psalm 19:1-4</a:t>
            </a:r>
            <a:r>
              <a:rPr lang="en-US" sz="2200" dirty="0"/>
              <a:t>).</a:t>
            </a:r>
          </a:p>
          <a:p>
            <a:pPr>
              <a:spcBef>
                <a:spcPts val="0"/>
              </a:spcBef>
            </a:pPr>
            <a:r>
              <a:rPr lang="en-US" sz="2200" dirty="0"/>
              <a:t>First song is devoted entirely to Jesus.  Last one includes Jesus </a:t>
            </a:r>
            <a:r>
              <a:rPr lang="en-US" sz="2200" b="1" i="1" dirty="0"/>
              <a:t>and</a:t>
            </a:r>
            <a:r>
              <a:rPr lang="en-US" sz="2200" dirty="0"/>
              <a:t> God.</a:t>
            </a:r>
          </a:p>
        </p:txBody>
      </p:sp>
    </p:spTree>
    <p:extLst>
      <p:ext uri="{BB962C8B-B14F-4D97-AF65-F5344CB8AC3E}">
        <p14:creationId xmlns:p14="http://schemas.microsoft.com/office/powerpoint/2010/main" val="3409241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50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Deity of Christ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0" lvl="0" indent="0">
              <a:spcBef>
                <a:spcPts val="200"/>
              </a:spcBef>
              <a:buNone/>
            </a:pPr>
            <a:r>
              <a:rPr lang="en-US" sz="2200" i="1" dirty="0">
                <a:solidFill>
                  <a:srgbClr val="800000"/>
                </a:solidFill>
              </a:rPr>
              <a:t>And </a:t>
            </a:r>
            <a:r>
              <a:rPr lang="en-US" sz="2200" b="1" i="1" dirty="0">
                <a:solidFill>
                  <a:srgbClr val="800000"/>
                </a:solidFill>
              </a:rPr>
              <a:t>every creature which is in heaven and on the earth </a:t>
            </a:r>
            <a:r>
              <a:rPr lang="en-US" sz="2200" i="1" dirty="0">
                <a:solidFill>
                  <a:srgbClr val="800000"/>
                </a:solidFill>
              </a:rPr>
              <a:t>…, I heard saying: “Blessing and honor and glory and power Be </a:t>
            </a:r>
            <a:r>
              <a:rPr lang="en-US" sz="2200" b="1" i="1" dirty="0">
                <a:solidFill>
                  <a:srgbClr val="800000"/>
                </a:solidFill>
              </a:rPr>
              <a:t>to Him who sits on the throne, </a:t>
            </a:r>
            <a:r>
              <a:rPr lang="en-US" sz="2200" b="1" i="1" u="sng" dirty="0">
                <a:solidFill>
                  <a:srgbClr val="800000"/>
                </a:solidFill>
              </a:rPr>
              <a:t>And to the Lamb</a:t>
            </a:r>
            <a:r>
              <a:rPr lang="en-US" sz="2200" b="1" i="1" dirty="0">
                <a:solidFill>
                  <a:srgbClr val="800000"/>
                </a:solidFill>
              </a:rPr>
              <a:t>, forever and ever</a:t>
            </a:r>
            <a:r>
              <a:rPr lang="en-US" sz="2200" i="1" dirty="0">
                <a:solidFill>
                  <a:srgbClr val="800000"/>
                </a:solidFill>
              </a:rPr>
              <a:t>!”  Then </a:t>
            </a:r>
            <a:r>
              <a:rPr lang="en-US" sz="2200" b="1" i="1" u="sng" dirty="0">
                <a:solidFill>
                  <a:srgbClr val="800000"/>
                </a:solidFill>
              </a:rPr>
              <a:t>the four living creatures said, “Amen!”</a:t>
            </a:r>
            <a:r>
              <a:rPr lang="en-US" sz="2200" i="1" dirty="0">
                <a:solidFill>
                  <a:srgbClr val="800000"/>
                </a:solidFill>
              </a:rPr>
              <a:t> And the twenty-four elders fell down and </a:t>
            </a:r>
            <a:r>
              <a:rPr lang="en-US" sz="2200" b="1" i="1" dirty="0">
                <a:solidFill>
                  <a:srgbClr val="800000"/>
                </a:solidFill>
              </a:rPr>
              <a:t>worshiped Him who lives forever and ever</a:t>
            </a:r>
            <a:r>
              <a:rPr lang="en-US" sz="2200" i="1" dirty="0">
                <a:solidFill>
                  <a:srgbClr val="800000"/>
                </a:solidFill>
              </a:rPr>
              <a:t>. </a:t>
            </a:r>
            <a:r>
              <a:rPr lang="en-US" sz="2200" dirty="0"/>
              <a:t>(</a:t>
            </a:r>
            <a:r>
              <a:rPr lang="en-US" sz="2200" b="1" dirty="0">
                <a:solidFill>
                  <a:srgbClr val="800000"/>
                </a:solidFill>
              </a:rPr>
              <a:t>5:12-14</a:t>
            </a:r>
            <a:r>
              <a:rPr lang="en-US" sz="2200" dirty="0"/>
              <a:t>)</a:t>
            </a:r>
          </a:p>
          <a:p>
            <a:pPr marL="346075" lvl="0" indent="-346075">
              <a:spcBef>
                <a:spcPts val="200"/>
              </a:spcBef>
              <a:buFont typeface="+mj-lt"/>
              <a:buAutoNum type="arabicPeriod" startAt="8"/>
            </a:pPr>
            <a:r>
              <a:rPr lang="en-US" sz="2200" dirty="0"/>
              <a:t>What is implied by Jesus accepting the same praise and worship from all of creation as the one who sits on the throne – in His presence?</a:t>
            </a:r>
          </a:p>
          <a:p>
            <a:pPr>
              <a:spcBef>
                <a:spcPts val="200"/>
              </a:spcBef>
            </a:pPr>
            <a:r>
              <a:rPr lang="en-US" sz="2200" dirty="0"/>
              <a:t>Both humans and angels </a:t>
            </a:r>
            <a:r>
              <a:rPr lang="en-US" sz="2200" b="1" i="1" dirty="0"/>
              <a:t>turn</a:t>
            </a:r>
            <a:r>
              <a:rPr lang="en-US" sz="2200" dirty="0"/>
              <a:t> away worship not due them, redirecting it toward God (</a:t>
            </a:r>
            <a:r>
              <a:rPr lang="en-US" sz="2200" b="1" dirty="0">
                <a:solidFill>
                  <a:srgbClr val="800000"/>
                </a:solidFill>
              </a:rPr>
              <a:t>Acts 10:25-26; Revelation 19:10; 22:8-9</a:t>
            </a:r>
            <a:r>
              <a:rPr lang="en-US" sz="2200" dirty="0"/>
              <a:t>).</a:t>
            </a:r>
          </a:p>
          <a:p>
            <a:pPr>
              <a:spcBef>
                <a:spcPts val="200"/>
              </a:spcBef>
            </a:pPr>
            <a:r>
              <a:rPr lang="en-US" sz="2200" dirty="0"/>
              <a:t>If Christ </a:t>
            </a:r>
            <a:r>
              <a:rPr lang="en-US" sz="2200" b="1" i="1" dirty="0"/>
              <a:t>accepts</a:t>
            </a:r>
            <a:r>
              <a:rPr lang="en-US" sz="2200" dirty="0"/>
              <a:t> the same worship as the Father – </a:t>
            </a:r>
            <a:r>
              <a:rPr lang="en-US" sz="2200" b="1" i="1" dirty="0"/>
              <a:t>in the presence of the Father</a:t>
            </a:r>
            <a:r>
              <a:rPr lang="en-US" sz="2200" dirty="0"/>
              <a:t>, then He is equal to the Father and approved by Him (</a:t>
            </a:r>
            <a:r>
              <a:rPr lang="en-US" sz="2200" b="1" dirty="0">
                <a:solidFill>
                  <a:srgbClr val="800000"/>
                </a:solidFill>
              </a:rPr>
              <a:t>Phil. 2:6</a:t>
            </a:r>
            <a:r>
              <a:rPr lang="en-US" sz="2200" dirty="0"/>
              <a:t>).</a:t>
            </a:r>
          </a:p>
          <a:p>
            <a:pPr>
              <a:spcBef>
                <a:spcPts val="200"/>
              </a:spcBef>
            </a:pPr>
            <a:r>
              <a:rPr lang="en-US" sz="2200" dirty="0"/>
              <a:t>Profound emphasis for final reason He is worthy – He is divine!</a:t>
            </a:r>
          </a:p>
        </p:txBody>
      </p:sp>
    </p:spTree>
    <p:extLst>
      <p:ext uri="{BB962C8B-B14F-4D97-AF65-F5344CB8AC3E}">
        <p14:creationId xmlns:p14="http://schemas.microsoft.com/office/powerpoint/2010/main" val="339610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Deity of Christ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0" indent="0">
              <a:spcBef>
                <a:spcPts val="200"/>
              </a:spcBef>
              <a:buNone/>
            </a:pPr>
            <a:r>
              <a:rPr lang="en-US" sz="2200" i="1" dirty="0">
                <a:solidFill>
                  <a:srgbClr val="800000"/>
                </a:solidFill>
              </a:rPr>
              <a:t>“Truly I know it is so, But how can a man be righteous before God?  If one wished to contend with Him, He could not answer Him one time out of a thousand. … If it is a matter of strength, indeed He is strong; And if of justice, </a:t>
            </a:r>
            <a:r>
              <a:rPr lang="en-US" sz="2200" b="1" i="1" dirty="0">
                <a:solidFill>
                  <a:srgbClr val="800000"/>
                </a:solidFill>
              </a:rPr>
              <a:t>who will appoint my day in court</a:t>
            </a:r>
            <a:r>
              <a:rPr lang="en-US" sz="2200" i="1" dirty="0">
                <a:solidFill>
                  <a:srgbClr val="800000"/>
                </a:solidFill>
              </a:rPr>
              <a:t>?  For He is </a:t>
            </a:r>
            <a:r>
              <a:rPr lang="en-US" sz="2200" b="1" i="1" dirty="0">
                <a:solidFill>
                  <a:srgbClr val="800000"/>
                </a:solidFill>
              </a:rPr>
              <a:t>not a man</a:t>
            </a:r>
            <a:r>
              <a:rPr lang="en-US" sz="2200" i="1" dirty="0">
                <a:solidFill>
                  <a:srgbClr val="800000"/>
                </a:solidFill>
              </a:rPr>
              <a:t>, as I am, That I may answer Him, And that we should go to court together.  </a:t>
            </a:r>
            <a:r>
              <a:rPr lang="en-US" sz="2200" b="1" i="1" dirty="0">
                <a:solidFill>
                  <a:srgbClr val="800000"/>
                </a:solidFill>
              </a:rPr>
              <a:t>Nor is there any mediator between us, </a:t>
            </a:r>
            <a:r>
              <a:rPr lang="en-US" sz="2200" b="1" i="1" u="sng" dirty="0">
                <a:solidFill>
                  <a:srgbClr val="800000"/>
                </a:solidFill>
              </a:rPr>
              <a:t>Who may lay his hand on us both</a:t>
            </a:r>
            <a:r>
              <a:rPr lang="en-US" sz="2200" i="1" dirty="0">
                <a:solidFill>
                  <a:srgbClr val="800000"/>
                </a:solidFill>
              </a:rPr>
              <a:t>.”</a:t>
            </a:r>
            <a:r>
              <a:rPr lang="en-US" sz="2200" dirty="0"/>
              <a:t>  (</a:t>
            </a:r>
            <a:r>
              <a:rPr lang="en-US" sz="2200" b="1" dirty="0">
                <a:solidFill>
                  <a:srgbClr val="800000"/>
                </a:solidFill>
              </a:rPr>
              <a:t>Job 9:2-33</a:t>
            </a:r>
            <a:r>
              <a:rPr lang="en-US" sz="2200" dirty="0"/>
              <a:t>)</a:t>
            </a:r>
          </a:p>
          <a:p>
            <a:pPr>
              <a:spcBef>
                <a:spcPts val="200"/>
              </a:spcBef>
            </a:pPr>
            <a:r>
              <a:rPr lang="en-US" sz="2200" dirty="0"/>
              <a:t>Jesus is worthy, just mediator, being both human (</a:t>
            </a:r>
            <a:r>
              <a:rPr lang="en-US" sz="2200" i="1" dirty="0">
                <a:solidFill>
                  <a:srgbClr val="800000"/>
                </a:solidFill>
              </a:rPr>
              <a:t>“Son of Man”</a:t>
            </a:r>
            <a:r>
              <a:rPr lang="en-US" sz="2200" dirty="0"/>
              <a:t>) &amp; divine.</a:t>
            </a:r>
          </a:p>
          <a:p>
            <a:pPr>
              <a:spcBef>
                <a:spcPts val="200"/>
              </a:spcBef>
            </a:pPr>
            <a:r>
              <a:rPr lang="en-US" sz="2200" dirty="0"/>
              <a:t>However, in this position, He is also a worthy and just </a:t>
            </a:r>
            <a:r>
              <a:rPr lang="en-US" sz="2200" b="1" i="1" dirty="0"/>
              <a:t>Judge</a:t>
            </a:r>
            <a:r>
              <a:rPr lang="en-US" sz="2200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322727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Scroll Is Plan of Salvation?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7501" y="914400"/>
            <a:ext cx="9048998" cy="4160520"/>
          </a:xfrm>
        </p:spPr>
        <p:txBody>
          <a:bodyPr/>
          <a:lstStyle/>
          <a:p>
            <a:pPr marL="346075" lvl="0" indent="-346075">
              <a:spcBef>
                <a:spcPts val="200"/>
              </a:spcBef>
              <a:buFont typeface="+mj-lt"/>
              <a:buAutoNum type="arabicPeriod" startAt="9"/>
            </a:pPr>
            <a:r>
              <a:rPr lang="en-US" sz="2200" dirty="0"/>
              <a:t>Looking back on the chapter, does this scroll refer to the plan of salvation, the gospel, and Jesus </a:t>
            </a:r>
            <a:r>
              <a:rPr lang="en-US" sz="2200" i="1" dirty="0">
                <a:solidFill>
                  <a:srgbClr val="800000"/>
                </a:solidFill>
              </a:rPr>
              <a:t>“slain from the foundation of the world”</a:t>
            </a:r>
            <a:r>
              <a:rPr lang="en-US" sz="2200" dirty="0"/>
              <a:t> (</a:t>
            </a:r>
            <a:r>
              <a:rPr lang="en-US" sz="2200" b="1" dirty="0">
                <a:solidFill>
                  <a:srgbClr val="800000"/>
                </a:solidFill>
              </a:rPr>
              <a:t>13:8; 1 Peter 1:20</a:t>
            </a:r>
            <a:r>
              <a:rPr lang="en-US" sz="2200" dirty="0"/>
              <a:t>) – or something else?  How do you know?</a:t>
            </a:r>
          </a:p>
          <a:p>
            <a:pPr>
              <a:spcBef>
                <a:spcPts val="0"/>
              </a:spcBef>
            </a:pPr>
            <a:r>
              <a:rPr lang="en-US" sz="2200" dirty="0"/>
              <a:t>No, not plan of salvation.  It is something else. … Why?</a:t>
            </a:r>
          </a:p>
          <a:p>
            <a:pPr>
              <a:spcBef>
                <a:spcPts val="0"/>
              </a:spcBef>
            </a:pPr>
            <a:r>
              <a:rPr lang="en-US" sz="2200" dirty="0"/>
              <a:t>Jesus is originally </a:t>
            </a:r>
            <a:r>
              <a:rPr lang="en-US" sz="2200" b="1" i="1" dirty="0"/>
              <a:t>missing</a:t>
            </a:r>
            <a:r>
              <a:rPr lang="en-US" sz="2200" dirty="0"/>
              <a:t> from heaven scene (chapter </a:t>
            </a:r>
            <a:r>
              <a:rPr lang="en-US" sz="2200" b="1" dirty="0">
                <a:solidFill>
                  <a:srgbClr val="800000"/>
                </a:solidFill>
              </a:rPr>
              <a:t>4</a:t>
            </a:r>
            <a:r>
              <a:rPr lang="en-US" sz="2200" dirty="0"/>
              <a:t>), </a:t>
            </a:r>
            <a:r>
              <a:rPr lang="en-US" sz="2200" b="1" i="1" dirty="0"/>
              <a:t>already returned</a:t>
            </a:r>
            <a:r>
              <a:rPr lang="en-US" sz="2200" dirty="0"/>
              <a:t>.</a:t>
            </a:r>
          </a:p>
          <a:p>
            <a:pPr>
              <a:spcBef>
                <a:spcPts val="0"/>
              </a:spcBef>
            </a:pPr>
            <a:r>
              <a:rPr lang="en-US" sz="2200" dirty="0"/>
              <a:t>Jesus does </a:t>
            </a:r>
            <a:r>
              <a:rPr lang="en-US" sz="2200" b="1" i="1" dirty="0"/>
              <a:t>not</a:t>
            </a:r>
            <a:r>
              <a:rPr lang="en-US" sz="2200" dirty="0"/>
              <a:t> </a:t>
            </a:r>
            <a:r>
              <a:rPr lang="en-US" sz="2200" b="1" i="1" dirty="0"/>
              <a:t>leave</a:t>
            </a:r>
            <a:r>
              <a:rPr lang="en-US" sz="2200" dirty="0"/>
              <a:t> heaven to execute plan (chapter </a:t>
            </a:r>
            <a:r>
              <a:rPr lang="en-US" sz="2200" b="1" dirty="0">
                <a:solidFill>
                  <a:srgbClr val="800000"/>
                </a:solidFill>
              </a:rPr>
              <a:t>6</a:t>
            </a:r>
            <a:r>
              <a:rPr lang="en-US" sz="2200" dirty="0"/>
              <a:t> and following).</a:t>
            </a:r>
          </a:p>
          <a:p>
            <a:pPr>
              <a:spcBef>
                <a:spcPts val="0"/>
              </a:spcBef>
            </a:pPr>
            <a:r>
              <a:rPr lang="en-US" sz="2200" dirty="0"/>
              <a:t>Jesus </a:t>
            </a:r>
            <a:r>
              <a:rPr lang="en-US" sz="2200" i="1" dirty="0">
                <a:solidFill>
                  <a:srgbClr val="800000"/>
                </a:solidFill>
              </a:rPr>
              <a:t>“</a:t>
            </a:r>
            <a:r>
              <a:rPr lang="en-US" sz="2200" b="1" i="1" dirty="0">
                <a:solidFill>
                  <a:srgbClr val="800000"/>
                </a:solidFill>
              </a:rPr>
              <a:t>prevailed</a:t>
            </a:r>
            <a:r>
              <a:rPr lang="en-US" sz="2200" i="1" dirty="0">
                <a:solidFill>
                  <a:srgbClr val="800000"/>
                </a:solidFill>
              </a:rPr>
              <a:t>”</a:t>
            </a:r>
            <a:r>
              <a:rPr lang="en-US" sz="2200" dirty="0"/>
              <a:t> to open scroll (</a:t>
            </a:r>
            <a:r>
              <a:rPr lang="en-US" sz="2200" b="1" dirty="0">
                <a:solidFill>
                  <a:srgbClr val="800000"/>
                </a:solidFill>
              </a:rPr>
              <a:t>5:5</a:t>
            </a:r>
            <a:r>
              <a:rPr lang="en-US" sz="2200" dirty="0"/>
              <a:t>) – had already overcome, past tense.</a:t>
            </a:r>
          </a:p>
          <a:p>
            <a:pPr>
              <a:spcBef>
                <a:spcPts val="0"/>
              </a:spcBef>
            </a:pPr>
            <a:r>
              <a:rPr lang="en-US" sz="2200" dirty="0"/>
              <a:t>Appeared to already have been </a:t>
            </a:r>
            <a:r>
              <a:rPr lang="en-US" sz="2200" i="1" dirty="0">
                <a:solidFill>
                  <a:srgbClr val="800000"/>
                </a:solidFill>
              </a:rPr>
              <a:t>“slain”</a:t>
            </a:r>
            <a:r>
              <a:rPr lang="en-US" sz="2200" dirty="0"/>
              <a:t> (</a:t>
            </a:r>
            <a:r>
              <a:rPr lang="en-US" sz="2200" b="1" dirty="0">
                <a:solidFill>
                  <a:srgbClr val="800000"/>
                </a:solidFill>
              </a:rPr>
              <a:t>5:6</a:t>
            </a:r>
            <a:r>
              <a:rPr lang="en-US" sz="2200" dirty="0"/>
              <a:t>).</a:t>
            </a:r>
          </a:p>
          <a:p>
            <a:pPr>
              <a:spcBef>
                <a:spcPts val="0"/>
              </a:spcBef>
            </a:pPr>
            <a:r>
              <a:rPr lang="en-US" sz="2200" dirty="0"/>
              <a:t>Praised as already having been </a:t>
            </a:r>
            <a:r>
              <a:rPr lang="en-US" sz="2200" i="1" dirty="0">
                <a:solidFill>
                  <a:srgbClr val="800000"/>
                </a:solidFill>
              </a:rPr>
              <a:t>“slain”</a:t>
            </a:r>
            <a:r>
              <a:rPr lang="en-US" sz="2200" dirty="0"/>
              <a:t> (</a:t>
            </a:r>
            <a:r>
              <a:rPr lang="en-US" sz="2200" b="1" dirty="0">
                <a:solidFill>
                  <a:srgbClr val="800000"/>
                </a:solidFill>
              </a:rPr>
              <a:t>5:9</a:t>
            </a:r>
            <a:r>
              <a:rPr lang="en-US" sz="2200" dirty="0"/>
              <a:t>).</a:t>
            </a:r>
          </a:p>
          <a:p>
            <a:pPr>
              <a:spcBef>
                <a:spcPts val="0"/>
              </a:spcBef>
            </a:pPr>
            <a:r>
              <a:rPr lang="en-US" sz="2200" i="1" dirty="0">
                <a:solidFill>
                  <a:srgbClr val="800000"/>
                </a:solidFill>
              </a:rPr>
              <a:t>“</a:t>
            </a:r>
            <a:r>
              <a:rPr lang="en-US" sz="2200" b="1" i="1" dirty="0">
                <a:solidFill>
                  <a:srgbClr val="800000"/>
                </a:solidFill>
              </a:rPr>
              <a:t>Redeemed</a:t>
            </a:r>
            <a:r>
              <a:rPr lang="en-US" sz="2200" i="1" dirty="0">
                <a:solidFill>
                  <a:srgbClr val="800000"/>
                </a:solidFill>
              </a:rPr>
              <a:t> us”</a:t>
            </a:r>
            <a:r>
              <a:rPr lang="en-US" sz="2200" dirty="0"/>
              <a:t>, past tense (</a:t>
            </a:r>
            <a:r>
              <a:rPr lang="en-US" sz="2200" b="1" dirty="0">
                <a:solidFill>
                  <a:srgbClr val="800000"/>
                </a:solidFill>
              </a:rPr>
              <a:t>5:9</a:t>
            </a:r>
            <a:r>
              <a:rPr lang="en-US" sz="2200" dirty="0"/>
              <a:t>).</a:t>
            </a:r>
          </a:p>
          <a:p>
            <a:pPr>
              <a:spcBef>
                <a:spcPts val="0"/>
              </a:spcBef>
            </a:pPr>
            <a:r>
              <a:rPr lang="en-US" sz="2200" i="1" dirty="0">
                <a:solidFill>
                  <a:srgbClr val="800000"/>
                </a:solidFill>
              </a:rPr>
              <a:t>“</a:t>
            </a:r>
            <a:r>
              <a:rPr lang="en-US" sz="2200" b="1" i="1" dirty="0">
                <a:solidFill>
                  <a:srgbClr val="800000"/>
                </a:solidFill>
              </a:rPr>
              <a:t>Made</a:t>
            </a:r>
            <a:r>
              <a:rPr lang="en-US" sz="2200" i="1" dirty="0">
                <a:solidFill>
                  <a:srgbClr val="800000"/>
                </a:solidFill>
              </a:rPr>
              <a:t> us kings and priests”</a:t>
            </a:r>
            <a:r>
              <a:rPr lang="en-US" sz="2200" dirty="0"/>
              <a:t>, past tense (</a:t>
            </a:r>
            <a:r>
              <a:rPr lang="en-US" sz="2200" b="1" dirty="0">
                <a:solidFill>
                  <a:srgbClr val="800000"/>
                </a:solidFill>
              </a:rPr>
              <a:t>5:10</a:t>
            </a:r>
            <a:r>
              <a:rPr lang="en-US" sz="2200" dirty="0"/>
              <a:t>).</a:t>
            </a:r>
          </a:p>
          <a:p>
            <a:pPr>
              <a:spcBef>
                <a:spcPts val="0"/>
              </a:spcBef>
            </a:pPr>
            <a:r>
              <a:rPr lang="en-US" sz="2200" dirty="0"/>
              <a:t>Praised again as having already been </a:t>
            </a:r>
            <a:r>
              <a:rPr lang="en-US" sz="2200" i="1" dirty="0">
                <a:solidFill>
                  <a:srgbClr val="800000"/>
                </a:solidFill>
              </a:rPr>
              <a:t>“slain”</a:t>
            </a:r>
            <a:r>
              <a:rPr lang="en-US" sz="2200" dirty="0"/>
              <a:t> (</a:t>
            </a:r>
            <a:r>
              <a:rPr lang="en-US" sz="2200" b="1" dirty="0">
                <a:solidFill>
                  <a:srgbClr val="800000"/>
                </a:solidFill>
              </a:rPr>
              <a:t>5:12</a:t>
            </a:r>
            <a:r>
              <a:rPr lang="en-US" sz="2200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2735878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Who Will Open the Scroll? </a:t>
            </a:r>
            <a:r>
              <a:rPr lang="en-US" dirty="0">
                <a:solidFill>
                  <a:srgbClr val="C00000"/>
                </a:solidFill>
              </a:rPr>
              <a:t>Revelation 5:1-4</a:t>
            </a:r>
          </a:p>
        </p:txBody>
      </p:sp>
    </p:spTree>
    <p:extLst>
      <p:ext uri="{BB962C8B-B14F-4D97-AF65-F5344CB8AC3E}">
        <p14:creationId xmlns:p14="http://schemas.microsoft.com/office/powerpoint/2010/main" val="3922417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Scroll Is Plan of Salvation?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7501" y="914400"/>
            <a:ext cx="9048998" cy="4160520"/>
          </a:xfrm>
        </p:spPr>
        <p:txBody>
          <a:bodyPr/>
          <a:lstStyle/>
          <a:p>
            <a:pPr marL="346075" lvl="0" indent="-346075">
              <a:spcBef>
                <a:spcPts val="200"/>
              </a:spcBef>
              <a:buFont typeface="+mj-lt"/>
              <a:buAutoNum type="arabicPeriod" startAt="9"/>
            </a:pPr>
            <a:r>
              <a:rPr lang="en-US" sz="2200" dirty="0"/>
              <a:t>Looking back on the chapter, does this scroll refer to the plan of salvation, the gospel, and Jesus </a:t>
            </a:r>
            <a:r>
              <a:rPr lang="en-US" sz="2200" i="1" dirty="0">
                <a:solidFill>
                  <a:srgbClr val="800000"/>
                </a:solidFill>
              </a:rPr>
              <a:t>“slain from the foundation of the world”</a:t>
            </a:r>
            <a:r>
              <a:rPr lang="en-US" sz="2200" dirty="0"/>
              <a:t> (</a:t>
            </a:r>
            <a:r>
              <a:rPr lang="en-US" sz="2200" b="1" dirty="0">
                <a:solidFill>
                  <a:srgbClr val="800000"/>
                </a:solidFill>
              </a:rPr>
              <a:t>13:8; 1 Peter 1:20</a:t>
            </a:r>
            <a:r>
              <a:rPr lang="en-US" sz="2200" dirty="0"/>
              <a:t>) – or something else?  How do you know?</a:t>
            </a:r>
          </a:p>
          <a:p>
            <a:pPr>
              <a:spcBef>
                <a:spcPts val="0"/>
              </a:spcBef>
            </a:pPr>
            <a:r>
              <a:rPr lang="en-US" sz="2200" dirty="0"/>
              <a:t>Praised as already having been </a:t>
            </a:r>
            <a:r>
              <a:rPr lang="en-US" sz="2200" i="1" dirty="0">
                <a:solidFill>
                  <a:srgbClr val="800000"/>
                </a:solidFill>
              </a:rPr>
              <a:t>“worthy”</a:t>
            </a:r>
            <a:r>
              <a:rPr lang="en-US" sz="2200" dirty="0"/>
              <a:t>, past tense (</a:t>
            </a:r>
            <a:r>
              <a:rPr lang="en-US" sz="2200" b="1" dirty="0">
                <a:solidFill>
                  <a:srgbClr val="800000"/>
                </a:solidFill>
              </a:rPr>
              <a:t>5:9, 12</a:t>
            </a:r>
            <a:r>
              <a:rPr lang="en-US" sz="2200" dirty="0"/>
              <a:t>).</a:t>
            </a:r>
          </a:p>
          <a:p>
            <a:pPr>
              <a:spcBef>
                <a:spcPts val="0"/>
              </a:spcBef>
            </a:pPr>
            <a:r>
              <a:rPr lang="en-US" sz="2200" dirty="0"/>
              <a:t>If not plan of salvation, then what?</a:t>
            </a:r>
          </a:p>
          <a:p>
            <a:pPr>
              <a:spcBef>
                <a:spcPts val="0"/>
              </a:spcBef>
            </a:pPr>
            <a:r>
              <a:rPr lang="en-US" sz="2200" dirty="0"/>
              <a:t>Represents expanded narration of </a:t>
            </a:r>
            <a:r>
              <a:rPr lang="en-US" sz="2200" b="1" dirty="0">
                <a:solidFill>
                  <a:srgbClr val="800000"/>
                </a:solidFill>
              </a:rPr>
              <a:t>Daniel 7:9-27</a:t>
            </a:r>
            <a:r>
              <a:rPr lang="en-US" sz="2200" dirty="0"/>
              <a:t>: executing judgment against Rome and turning the kingdom over to the saints for possession.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200" i="1" dirty="0">
                <a:solidFill>
                  <a:srgbClr val="800000"/>
                </a:solidFill>
              </a:rPr>
              <a:t>“And have </a:t>
            </a:r>
            <a:r>
              <a:rPr lang="en-US" sz="2200" b="1" i="1" u="sng" dirty="0">
                <a:solidFill>
                  <a:srgbClr val="800000"/>
                </a:solidFill>
              </a:rPr>
              <a:t>made us</a:t>
            </a:r>
            <a:r>
              <a:rPr lang="en-US" sz="2200" b="1" i="1" dirty="0">
                <a:solidFill>
                  <a:srgbClr val="800000"/>
                </a:solidFill>
              </a:rPr>
              <a:t> kings and priests </a:t>
            </a:r>
            <a:r>
              <a:rPr lang="en-US" sz="2200" i="1" dirty="0">
                <a:solidFill>
                  <a:srgbClr val="800000"/>
                </a:solidFill>
              </a:rPr>
              <a:t>to our God; And </a:t>
            </a:r>
            <a:r>
              <a:rPr lang="en-US" sz="2200" b="1" i="1" u="sng" dirty="0">
                <a:solidFill>
                  <a:srgbClr val="800000"/>
                </a:solidFill>
              </a:rPr>
              <a:t>we shall reign</a:t>
            </a:r>
            <a:r>
              <a:rPr lang="en-US" sz="2200" b="1" i="1" dirty="0">
                <a:solidFill>
                  <a:srgbClr val="800000"/>
                </a:solidFill>
              </a:rPr>
              <a:t> on the earth</a:t>
            </a:r>
            <a:r>
              <a:rPr lang="en-US" sz="2200" i="1" dirty="0">
                <a:solidFill>
                  <a:srgbClr val="800000"/>
                </a:solidFill>
              </a:rPr>
              <a:t>.” </a:t>
            </a:r>
            <a:r>
              <a:rPr lang="en-US" sz="2200" dirty="0"/>
              <a:t>(</a:t>
            </a:r>
            <a:r>
              <a:rPr lang="en-US" sz="2200" b="1" dirty="0">
                <a:solidFill>
                  <a:srgbClr val="800000"/>
                </a:solidFill>
              </a:rPr>
              <a:t>5:10</a:t>
            </a:r>
            <a:r>
              <a:rPr lang="en-US" sz="2200" dirty="0"/>
              <a:t>) … Note contrast between past and future tenses.</a:t>
            </a:r>
          </a:p>
          <a:p>
            <a:pPr>
              <a:spcBef>
                <a:spcPts val="0"/>
              </a:spcBef>
            </a:pPr>
            <a:r>
              <a:rPr lang="en-US" sz="2200" dirty="0"/>
              <a:t>Not prophetic past tense.  Occurs before </a:t>
            </a:r>
            <a:r>
              <a:rPr lang="en-US" sz="2200" i="1" dirty="0">
                <a:solidFill>
                  <a:srgbClr val="800000"/>
                </a:solidFill>
              </a:rPr>
              <a:t>“kingdom given to saints”</a:t>
            </a:r>
            <a:r>
              <a:rPr lang="en-US" sz="2200" dirty="0"/>
              <a:t>!</a:t>
            </a:r>
          </a:p>
          <a:p>
            <a:pPr>
              <a:spcBef>
                <a:spcPts val="0"/>
              </a:spcBef>
            </a:pPr>
            <a:r>
              <a:rPr lang="en-US" sz="2200" dirty="0"/>
              <a:t>Scroll is </a:t>
            </a:r>
            <a:r>
              <a:rPr lang="en-US" sz="2200" b="1" i="1" dirty="0"/>
              <a:t>plan of judgment </a:t>
            </a:r>
            <a:r>
              <a:rPr lang="en-US" sz="2200" dirty="0"/>
              <a:t>– as the worthy, conquering King, only He can execute it (</a:t>
            </a:r>
            <a:r>
              <a:rPr lang="en-US" sz="2200" b="1" dirty="0">
                <a:solidFill>
                  <a:srgbClr val="800000"/>
                </a:solidFill>
              </a:rPr>
              <a:t>Psa. 2; Mat. 28:18-20</a:t>
            </a:r>
            <a:r>
              <a:rPr lang="en-US" sz="2200" dirty="0"/>
              <a:t>) and deliver the kingdom to the saints!</a:t>
            </a:r>
          </a:p>
        </p:txBody>
      </p:sp>
    </p:spTree>
    <p:extLst>
      <p:ext uri="{BB962C8B-B14F-4D97-AF65-F5344CB8AC3E}">
        <p14:creationId xmlns:p14="http://schemas.microsoft.com/office/powerpoint/2010/main" val="1635412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/>
              <a:t>Revelation</a:t>
            </a:r>
            <a:br>
              <a:rPr lang="en-US" sz="5400" dirty="0"/>
            </a:br>
            <a:r>
              <a:rPr lang="en-US" sz="2800" dirty="0">
                <a:solidFill>
                  <a:srgbClr val="C00000"/>
                </a:solidFill>
              </a:rPr>
              <a:t>Trust God</a:t>
            </a:r>
            <a:endParaRPr lang="en-US" sz="5400" dirty="0">
              <a:solidFill>
                <a:srgbClr val="C00000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>
            <a:noAutofit/>
          </a:bodyPr>
          <a:lstStyle/>
          <a:p>
            <a:r>
              <a:rPr lang="en-US" sz="1800" b="1" dirty="0"/>
              <a:t>Lesson 7 – Revealing the Plan</a:t>
            </a:r>
          </a:p>
        </p:txBody>
      </p:sp>
    </p:spTree>
    <p:extLst>
      <p:ext uri="{BB962C8B-B14F-4D97-AF65-F5344CB8AC3E}">
        <p14:creationId xmlns:p14="http://schemas.microsoft.com/office/powerpoint/2010/main" val="38310430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The Four Horsemen</a:t>
            </a:r>
            <a:br>
              <a:rPr lang="en-US" dirty="0"/>
            </a:br>
            <a:r>
              <a:rPr lang="en-US" dirty="0">
                <a:solidFill>
                  <a:srgbClr val="C00000"/>
                </a:solidFill>
              </a:rPr>
              <a:t>Revelation 6:1-7</a:t>
            </a:r>
          </a:p>
        </p:txBody>
      </p:sp>
    </p:spTree>
    <p:extLst>
      <p:ext uri="{BB962C8B-B14F-4D97-AF65-F5344CB8AC3E}">
        <p14:creationId xmlns:p14="http://schemas.microsoft.com/office/powerpoint/2010/main" val="316286890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0" indent="0">
              <a:spcBef>
                <a:spcPts val="200"/>
              </a:spcBef>
              <a:buNone/>
            </a:pPr>
            <a:r>
              <a:rPr lang="en-US" sz="2200" i="1" dirty="0">
                <a:solidFill>
                  <a:srgbClr val="800000"/>
                </a:solidFill>
              </a:rPr>
              <a:t>Now I saw when the Lamb opened one of the seals; and I heard one of the four living creatures saying with a voice like thunder, “Come and see.” And I looked, and behold, </a:t>
            </a:r>
            <a:r>
              <a:rPr lang="en-US" sz="2200" b="1" i="1" baseline="30000" dirty="0">
                <a:solidFill>
                  <a:srgbClr val="800000"/>
                </a:solidFill>
              </a:rPr>
              <a:t>1</a:t>
            </a:r>
            <a:r>
              <a:rPr lang="en-US" sz="2200" i="1" dirty="0">
                <a:solidFill>
                  <a:srgbClr val="800000"/>
                </a:solidFill>
              </a:rPr>
              <a:t>a </a:t>
            </a:r>
            <a:r>
              <a:rPr lang="en-US" sz="2200" b="1" i="1" u="sng" dirty="0">
                <a:solidFill>
                  <a:srgbClr val="800000"/>
                </a:solidFill>
              </a:rPr>
              <a:t>white</a:t>
            </a:r>
            <a:r>
              <a:rPr lang="en-US" sz="2200" b="1" i="1" dirty="0">
                <a:solidFill>
                  <a:srgbClr val="800000"/>
                </a:solidFill>
              </a:rPr>
              <a:t> horse</a:t>
            </a:r>
            <a:r>
              <a:rPr lang="en-US" sz="2200" i="1" dirty="0">
                <a:solidFill>
                  <a:srgbClr val="800000"/>
                </a:solidFill>
              </a:rPr>
              <a:t>. He who sat on it </a:t>
            </a:r>
            <a:r>
              <a:rPr lang="en-US" sz="2200" b="1" i="1" dirty="0">
                <a:solidFill>
                  <a:srgbClr val="800000"/>
                </a:solidFill>
              </a:rPr>
              <a:t>had a bow</a:t>
            </a:r>
            <a:r>
              <a:rPr lang="en-US" sz="2200" i="1" dirty="0">
                <a:solidFill>
                  <a:srgbClr val="800000"/>
                </a:solidFill>
              </a:rPr>
              <a:t>; and </a:t>
            </a:r>
            <a:r>
              <a:rPr lang="en-US" sz="2200" b="1" i="1" dirty="0">
                <a:solidFill>
                  <a:srgbClr val="800000"/>
                </a:solidFill>
              </a:rPr>
              <a:t>a crown was given to him</a:t>
            </a:r>
            <a:r>
              <a:rPr lang="en-US" sz="2200" i="1" dirty="0">
                <a:solidFill>
                  <a:srgbClr val="800000"/>
                </a:solidFill>
              </a:rPr>
              <a:t>, and he went out </a:t>
            </a:r>
            <a:r>
              <a:rPr lang="en-US" sz="2200" b="1" i="1" dirty="0">
                <a:solidFill>
                  <a:srgbClr val="800000"/>
                </a:solidFill>
              </a:rPr>
              <a:t>conquering and to conquer</a:t>
            </a:r>
            <a:r>
              <a:rPr lang="en-US" sz="2200" i="1" dirty="0">
                <a:solidFill>
                  <a:srgbClr val="800000"/>
                </a:solidFill>
              </a:rPr>
              <a:t>. When He opened the second seal, I heard the second living creature saying, “Come and see.” Another </a:t>
            </a:r>
            <a:r>
              <a:rPr lang="en-US" sz="2200" b="1" i="1" baseline="30000" dirty="0">
                <a:solidFill>
                  <a:srgbClr val="800000"/>
                </a:solidFill>
              </a:rPr>
              <a:t>2</a:t>
            </a:r>
            <a:r>
              <a:rPr lang="en-US" sz="2200" b="1" i="1" dirty="0">
                <a:solidFill>
                  <a:srgbClr val="800000"/>
                </a:solidFill>
              </a:rPr>
              <a:t>horse</a:t>
            </a:r>
            <a:r>
              <a:rPr lang="en-US" sz="2200" i="1" dirty="0">
                <a:solidFill>
                  <a:srgbClr val="800000"/>
                </a:solidFill>
              </a:rPr>
              <a:t>, </a:t>
            </a:r>
            <a:r>
              <a:rPr lang="en-US" sz="2200" b="1" i="1" u="sng" dirty="0">
                <a:solidFill>
                  <a:srgbClr val="800000"/>
                </a:solidFill>
              </a:rPr>
              <a:t>fiery red</a:t>
            </a:r>
            <a:r>
              <a:rPr lang="en-US" sz="2200" b="1" i="1" dirty="0">
                <a:solidFill>
                  <a:srgbClr val="800000"/>
                </a:solidFill>
              </a:rPr>
              <a:t>, went </a:t>
            </a:r>
            <a:r>
              <a:rPr lang="en-US" sz="2200" i="1" dirty="0">
                <a:solidFill>
                  <a:srgbClr val="800000"/>
                </a:solidFill>
              </a:rPr>
              <a:t>out. And it was granted to the one who sat on it </a:t>
            </a:r>
            <a:r>
              <a:rPr lang="en-US" sz="2200" b="1" i="1" dirty="0">
                <a:solidFill>
                  <a:srgbClr val="800000"/>
                </a:solidFill>
              </a:rPr>
              <a:t>to take peace from the earth</a:t>
            </a:r>
            <a:r>
              <a:rPr lang="en-US" sz="2200" i="1" dirty="0">
                <a:solidFill>
                  <a:srgbClr val="800000"/>
                </a:solidFill>
              </a:rPr>
              <a:t>, and that </a:t>
            </a:r>
            <a:r>
              <a:rPr lang="en-US" sz="2200" b="1" i="1" dirty="0">
                <a:solidFill>
                  <a:srgbClr val="800000"/>
                </a:solidFill>
              </a:rPr>
              <a:t>people should kill one another</a:t>
            </a:r>
            <a:r>
              <a:rPr lang="en-US" sz="2200" i="1" dirty="0">
                <a:solidFill>
                  <a:srgbClr val="800000"/>
                </a:solidFill>
              </a:rPr>
              <a:t>; and there was given to him </a:t>
            </a:r>
            <a:r>
              <a:rPr lang="en-US" sz="2200" b="1" i="1" dirty="0">
                <a:solidFill>
                  <a:srgbClr val="800000"/>
                </a:solidFill>
              </a:rPr>
              <a:t>a great sword</a:t>
            </a:r>
            <a:r>
              <a:rPr lang="en-US" sz="2200" i="1" dirty="0">
                <a:solidFill>
                  <a:srgbClr val="800000"/>
                </a:solidFill>
              </a:rPr>
              <a:t>. When He opened the third seal, I heard the third living creature say, “Come and see.” So I looked, and behold, </a:t>
            </a:r>
            <a:r>
              <a:rPr lang="en-US" sz="2200" b="1" i="1" baseline="30000" dirty="0">
                <a:solidFill>
                  <a:srgbClr val="800000"/>
                </a:solidFill>
              </a:rPr>
              <a:t>3</a:t>
            </a:r>
            <a:r>
              <a:rPr lang="en-US" sz="2200" b="1" i="1" dirty="0">
                <a:solidFill>
                  <a:srgbClr val="800000"/>
                </a:solidFill>
              </a:rPr>
              <a:t>a </a:t>
            </a:r>
            <a:r>
              <a:rPr lang="en-US" sz="2200" b="1" i="1" u="sng" dirty="0">
                <a:solidFill>
                  <a:srgbClr val="800000"/>
                </a:solidFill>
              </a:rPr>
              <a:t>black</a:t>
            </a:r>
            <a:r>
              <a:rPr lang="en-US" sz="2200" b="1" i="1" dirty="0">
                <a:solidFill>
                  <a:srgbClr val="800000"/>
                </a:solidFill>
              </a:rPr>
              <a:t> horse</a:t>
            </a:r>
            <a:r>
              <a:rPr lang="en-US" sz="2200" i="1" dirty="0">
                <a:solidFill>
                  <a:srgbClr val="800000"/>
                </a:solidFill>
              </a:rPr>
              <a:t>, and he who sat on it had </a:t>
            </a:r>
            <a:r>
              <a:rPr lang="en-US" sz="2200" b="1" i="1" dirty="0">
                <a:solidFill>
                  <a:srgbClr val="800000"/>
                </a:solidFill>
              </a:rPr>
              <a:t>a pair of scales</a:t>
            </a:r>
            <a:r>
              <a:rPr lang="en-US" sz="2200" i="1" dirty="0">
                <a:solidFill>
                  <a:srgbClr val="800000"/>
                </a:solidFill>
              </a:rPr>
              <a:t> in his hand.</a:t>
            </a:r>
            <a:r>
              <a:rPr lang="en-US" sz="2200" dirty="0">
                <a:solidFill>
                  <a:srgbClr val="800000"/>
                </a:solidFill>
              </a:rPr>
              <a:t> </a:t>
            </a:r>
            <a:r>
              <a:rPr lang="en-US" sz="2200" dirty="0"/>
              <a:t>(</a:t>
            </a:r>
            <a:r>
              <a:rPr lang="en-US" sz="2200" b="1" dirty="0">
                <a:solidFill>
                  <a:srgbClr val="800000"/>
                </a:solidFill>
              </a:rPr>
              <a:t>6:1-5</a:t>
            </a:r>
            <a:r>
              <a:rPr lang="en-US" sz="22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835167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 Are the Four Horsemen?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0" indent="0">
              <a:spcBef>
                <a:spcPts val="200"/>
              </a:spcBef>
              <a:buNone/>
            </a:pPr>
            <a:r>
              <a:rPr lang="en-US" sz="2200" i="1" dirty="0">
                <a:solidFill>
                  <a:srgbClr val="800000"/>
                </a:solidFill>
              </a:rPr>
              <a:t>And I heard a voice in the midst of the four living creatures saying, “A quart of wheat for a denarius, and three quarts of barley for a denarius; and do not harm the oil and the wine.” When He opened the fourth seal, I heard the voice of the fourth living creature saying, “Come and see.”  So I looked, and behold, </a:t>
            </a:r>
            <a:r>
              <a:rPr lang="en-US" sz="2200" b="1" i="1" baseline="30000" dirty="0">
                <a:solidFill>
                  <a:srgbClr val="800000"/>
                </a:solidFill>
              </a:rPr>
              <a:t>4</a:t>
            </a:r>
            <a:r>
              <a:rPr lang="en-US" sz="2200" b="1" i="1" dirty="0">
                <a:solidFill>
                  <a:srgbClr val="800000"/>
                </a:solidFill>
              </a:rPr>
              <a:t>a pale horse</a:t>
            </a:r>
            <a:r>
              <a:rPr lang="en-US" sz="2200" i="1" dirty="0">
                <a:solidFill>
                  <a:srgbClr val="800000"/>
                </a:solidFill>
              </a:rPr>
              <a:t>. And the name of him who sat on it was </a:t>
            </a:r>
            <a:r>
              <a:rPr lang="en-US" sz="2200" b="1" i="1" dirty="0">
                <a:solidFill>
                  <a:srgbClr val="800000"/>
                </a:solidFill>
              </a:rPr>
              <a:t>Death</a:t>
            </a:r>
            <a:r>
              <a:rPr lang="en-US" sz="2200" i="1" dirty="0">
                <a:solidFill>
                  <a:srgbClr val="800000"/>
                </a:solidFill>
              </a:rPr>
              <a:t>, and </a:t>
            </a:r>
            <a:r>
              <a:rPr lang="en-US" sz="2200" b="1" i="1" dirty="0">
                <a:solidFill>
                  <a:srgbClr val="800000"/>
                </a:solidFill>
              </a:rPr>
              <a:t>Hades followed</a:t>
            </a:r>
            <a:r>
              <a:rPr lang="en-US" sz="2200" i="1" dirty="0">
                <a:solidFill>
                  <a:srgbClr val="800000"/>
                </a:solidFill>
              </a:rPr>
              <a:t> with him. And power was given to them over </a:t>
            </a:r>
            <a:r>
              <a:rPr lang="en-US" sz="2200" b="1" i="1" dirty="0">
                <a:solidFill>
                  <a:srgbClr val="800000"/>
                </a:solidFill>
              </a:rPr>
              <a:t>a fourth of the earth, to kill</a:t>
            </a:r>
            <a:r>
              <a:rPr lang="en-US" sz="2200" i="1" dirty="0">
                <a:solidFill>
                  <a:srgbClr val="800000"/>
                </a:solidFill>
              </a:rPr>
              <a:t> with sword, with hunger, with death, and by the beasts of the earth.</a:t>
            </a:r>
            <a:r>
              <a:rPr lang="en-US" sz="2200" dirty="0">
                <a:solidFill>
                  <a:srgbClr val="800000"/>
                </a:solidFill>
              </a:rPr>
              <a:t> </a:t>
            </a:r>
            <a:r>
              <a:rPr lang="en-US" sz="2200" dirty="0"/>
              <a:t>(</a:t>
            </a:r>
            <a:r>
              <a:rPr lang="en-US" sz="2200" b="1" dirty="0">
                <a:solidFill>
                  <a:srgbClr val="800000"/>
                </a:solidFill>
              </a:rPr>
              <a:t>6:1-8</a:t>
            </a:r>
            <a:r>
              <a:rPr lang="en-US" sz="2200" dirty="0"/>
              <a:t>)</a:t>
            </a:r>
          </a:p>
          <a:p>
            <a:pPr marL="346075" lvl="0" indent="-346075">
              <a:spcBef>
                <a:spcPts val="200"/>
              </a:spcBef>
              <a:buFont typeface="+mj-lt"/>
              <a:buAutoNum type="arabicPeriod"/>
            </a:pPr>
            <a:r>
              <a:rPr lang="en-US" sz="2200" dirty="0"/>
              <a:t>Please compare the four horseman of </a:t>
            </a:r>
            <a:r>
              <a:rPr lang="en-US" sz="2200" b="1" dirty="0">
                <a:solidFill>
                  <a:srgbClr val="800000"/>
                </a:solidFill>
              </a:rPr>
              <a:t>Revelation 6</a:t>
            </a:r>
            <a:r>
              <a:rPr lang="en-US" sz="2200" dirty="0"/>
              <a:t> to similar visions found in </a:t>
            </a:r>
            <a:r>
              <a:rPr lang="en-US" sz="2200" b="1" dirty="0">
                <a:solidFill>
                  <a:srgbClr val="800000"/>
                </a:solidFill>
              </a:rPr>
              <a:t>Zechariah 1:7-11 </a:t>
            </a:r>
            <a:r>
              <a:rPr lang="en-US" sz="2200" dirty="0"/>
              <a:t>and </a:t>
            </a:r>
            <a:r>
              <a:rPr lang="en-US" sz="2200" b="1" dirty="0">
                <a:solidFill>
                  <a:srgbClr val="800000"/>
                </a:solidFill>
              </a:rPr>
              <a:t>6:1-8</a:t>
            </a:r>
            <a:r>
              <a:rPr lang="en-US" sz="2200" dirty="0"/>
              <a:t>.  How are the images of the horseman similar and different?  What is their overall significance in </a:t>
            </a:r>
            <a:r>
              <a:rPr lang="en-US" sz="2200" b="1" dirty="0">
                <a:solidFill>
                  <a:srgbClr val="800000"/>
                </a:solidFill>
              </a:rPr>
              <a:t>Revelation 6</a:t>
            </a:r>
            <a:r>
              <a:rPr lang="en-US" sz="22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733665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God’s Scroll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346075" lvl="0" indent="-346075">
              <a:spcBef>
                <a:spcPts val="200"/>
              </a:spcBef>
              <a:buFont typeface="+mj-lt"/>
              <a:buAutoNum type="arabicPeriod"/>
            </a:pPr>
            <a:r>
              <a:rPr lang="en-US" sz="2200" dirty="0"/>
              <a:t>How is the scroll described?  What do you suppose is the significance of this description?</a:t>
            </a:r>
          </a:p>
          <a:p>
            <a:pPr marL="0" indent="0">
              <a:spcBef>
                <a:spcPts val="200"/>
              </a:spcBef>
              <a:buNone/>
            </a:pPr>
            <a:r>
              <a:rPr lang="en-US" sz="2200" i="1" dirty="0">
                <a:solidFill>
                  <a:srgbClr val="800000"/>
                </a:solidFill>
              </a:rPr>
              <a:t>And I </a:t>
            </a:r>
            <a:r>
              <a:rPr lang="en-US" sz="2200" b="1" i="1" dirty="0">
                <a:solidFill>
                  <a:srgbClr val="800000"/>
                </a:solidFill>
              </a:rPr>
              <a:t>saw </a:t>
            </a:r>
            <a:r>
              <a:rPr lang="en-US" sz="2200" b="1" i="1" baseline="30000" dirty="0">
                <a:solidFill>
                  <a:srgbClr val="800000"/>
                </a:solidFill>
              </a:rPr>
              <a:t>1</a:t>
            </a:r>
            <a:r>
              <a:rPr lang="en-US" sz="2200" b="1" i="1" dirty="0">
                <a:solidFill>
                  <a:srgbClr val="800000"/>
                </a:solidFill>
              </a:rPr>
              <a:t>in the right hand of </a:t>
            </a:r>
            <a:r>
              <a:rPr lang="en-US" sz="2200" b="1" i="1" u="sng" dirty="0">
                <a:solidFill>
                  <a:srgbClr val="800000"/>
                </a:solidFill>
              </a:rPr>
              <a:t>Him who sat on the throne</a:t>
            </a:r>
            <a:r>
              <a:rPr lang="en-US" sz="2200" b="1" i="1" dirty="0">
                <a:solidFill>
                  <a:srgbClr val="800000"/>
                </a:solidFill>
              </a:rPr>
              <a:t> a </a:t>
            </a:r>
            <a:r>
              <a:rPr lang="en-US" sz="2200" b="1" i="1" u="sng" dirty="0">
                <a:solidFill>
                  <a:srgbClr val="800000"/>
                </a:solidFill>
              </a:rPr>
              <a:t>scroll</a:t>
            </a:r>
            <a:r>
              <a:rPr lang="en-US" sz="2200" b="1" i="1" dirty="0">
                <a:solidFill>
                  <a:srgbClr val="800000"/>
                </a:solidFill>
              </a:rPr>
              <a:t> </a:t>
            </a:r>
            <a:r>
              <a:rPr lang="en-US" sz="2200" b="1" i="1" baseline="30000" dirty="0">
                <a:solidFill>
                  <a:srgbClr val="800000"/>
                </a:solidFill>
              </a:rPr>
              <a:t>2</a:t>
            </a:r>
            <a:r>
              <a:rPr lang="en-US" sz="2200" b="1" i="1" dirty="0">
                <a:solidFill>
                  <a:srgbClr val="800000"/>
                </a:solidFill>
              </a:rPr>
              <a:t>written inside and on the back</a:t>
            </a:r>
            <a:r>
              <a:rPr lang="en-US" sz="2200" i="1" dirty="0">
                <a:solidFill>
                  <a:srgbClr val="800000"/>
                </a:solidFill>
              </a:rPr>
              <a:t>, </a:t>
            </a:r>
            <a:r>
              <a:rPr lang="en-US" sz="2200" i="1" baseline="30000" dirty="0">
                <a:solidFill>
                  <a:srgbClr val="800000"/>
                </a:solidFill>
              </a:rPr>
              <a:t>3</a:t>
            </a:r>
            <a:r>
              <a:rPr lang="en-US" sz="2200" b="1" i="1" dirty="0">
                <a:solidFill>
                  <a:srgbClr val="800000"/>
                </a:solidFill>
              </a:rPr>
              <a:t>sealed with seven seals</a:t>
            </a:r>
            <a:r>
              <a:rPr lang="en-US" sz="2200" i="1" dirty="0">
                <a:solidFill>
                  <a:srgbClr val="800000"/>
                </a:solidFill>
              </a:rPr>
              <a:t>. </a:t>
            </a:r>
            <a:r>
              <a:rPr lang="en-US" sz="2200" dirty="0"/>
              <a:t>(</a:t>
            </a:r>
            <a:r>
              <a:rPr lang="en-US" sz="2200" b="1" dirty="0">
                <a:solidFill>
                  <a:srgbClr val="800000"/>
                </a:solidFill>
              </a:rPr>
              <a:t>5:1</a:t>
            </a:r>
            <a:r>
              <a:rPr lang="en-US" sz="2200" dirty="0"/>
              <a:t>)</a:t>
            </a:r>
          </a:p>
          <a:p>
            <a:pPr>
              <a:spcBef>
                <a:spcPts val="200"/>
              </a:spcBef>
            </a:pPr>
            <a:r>
              <a:rPr lang="en-US" sz="2200" dirty="0"/>
              <a:t>The </a:t>
            </a:r>
            <a:r>
              <a:rPr lang="en-US" sz="2200" i="1" dirty="0">
                <a:solidFill>
                  <a:srgbClr val="800000"/>
                </a:solidFill>
              </a:rPr>
              <a:t>“right hand”</a:t>
            </a:r>
            <a:r>
              <a:rPr lang="en-US" sz="2200" dirty="0"/>
              <a:t> represents a position of </a:t>
            </a:r>
            <a:r>
              <a:rPr lang="en-US" sz="2200" b="1" i="1" dirty="0"/>
              <a:t>favor</a:t>
            </a:r>
            <a:r>
              <a:rPr lang="en-US" sz="2200" dirty="0"/>
              <a:t> &amp; </a:t>
            </a:r>
            <a:r>
              <a:rPr lang="en-US" sz="2200" b="1" i="1" dirty="0"/>
              <a:t>skill</a:t>
            </a:r>
            <a:r>
              <a:rPr lang="en-US" sz="2200" dirty="0"/>
              <a:t> (</a:t>
            </a:r>
            <a:r>
              <a:rPr lang="en-US" sz="2200" b="1" dirty="0">
                <a:solidFill>
                  <a:srgbClr val="800000"/>
                </a:solidFill>
              </a:rPr>
              <a:t>Gen. 48:14-20; Jdg. 5:26; 1 Kings 2:19; Ps. 16:8-11; 89:13; 110:1-5; 137:5; </a:t>
            </a:r>
            <a:r>
              <a:rPr lang="en-US" sz="2200" b="1" dirty="0" err="1">
                <a:solidFill>
                  <a:srgbClr val="800000"/>
                </a:solidFill>
              </a:rPr>
              <a:t>Ecc</a:t>
            </a:r>
            <a:r>
              <a:rPr lang="en-US" sz="2200" b="1" dirty="0">
                <a:solidFill>
                  <a:srgbClr val="800000"/>
                </a:solidFill>
              </a:rPr>
              <a:t>. 10:2</a:t>
            </a:r>
            <a:r>
              <a:rPr lang="en-US" sz="2200" dirty="0"/>
              <a:t>).</a:t>
            </a:r>
          </a:p>
          <a:p>
            <a:pPr>
              <a:spcBef>
                <a:spcPts val="200"/>
              </a:spcBef>
            </a:pPr>
            <a:r>
              <a:rPr lang="en-US" sz="2200" i="1" dirty="0">
                <a:solidFill>
                  <a:srgbClr val="800000"/>
                </a:solidFill>
              </a:rPr>
              <a:t>“inside and on the back”</a:t>
            </a:r>
            <a:r>
              <a:rPr lang="en-US" sz="2200" dirty="0"/>
              <a:t> indicates it was full, overflowing with content.</a:t>
            </a:r>
          </a:p>
          <a:p>
            <a:pPr>
              <a:spcBef>
                <a:spcPts val="200"/>
              </a:spcBef>
            </a:pPr>
            <a:r>
              <a:rPr lang="en-US" sz="2200" dirty="0"/>
              <a:t>Seals show ownership, authority, and requires authority to open (</a:t>
            </a:r>
            <a:r>
              <a:rPr lang="en-US" sz="2200" b="1" dirty="0">
                <a:solidFill>
                  <a:srgbClr val="800000"/>
                </a:solidFill>
              </a:rPr>
              <a:t>1 Kings 21:8; Isaiah 29:10-12; Daniel 6:17; 8:26; 12:4, 9; Matthew 27:66</a:t>
            </a:r>
            <a:r>
              <a:rPr lang="en-US" sz="2200" dirty="0"/>
              <a:t>).</a:t>
            </a:r>
          </a:p>
          <a:p>
            <a:pPr>
              <a:spcBef>
                <a:spcPts val="200"/>
              </a:spcBef>
            </a:pPr>
            <a:r>
              <a:rPr lang="en-US" sz="2200" i="1" dirty="0">
                <a:solidFill>
                  <a:srgbClr val="800000"/>
                </a:solidFill>
              </a:rPr>
              <a:t>“Seven”</a:t>
            </a:r>
            <a:r>
              <a:rPr lang="en-US" sz="2200" dirty="0"/>
              <a:t> represent the completeness, perfection of both content &amp; required authority to open – hand of God in both writing and opening.</a:t>
            </a:r>
          </a:p>
        </p:txBody>
      </p:sp>
    </p:spTree>
    <p:extLst>
      <p:ext uri="{BB962C8B-B14F-4D97-AF65-F5344CB8AC3E}">
        <p14:creationId xmlns:p14="http://schemas.microsoft.com/office/powerpoint/2010/main" val="2078224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of Sealed Papyri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0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1353" y="960117"/>
            <a:ext cx="4421293" cy="4144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39433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Essential Scroll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346075" lvl="0" indent="-346075">
              <a:buFont typeface="+mj-lt"/>
              <a:buAutoNum type="arabicPeriod" startAt="2"/>
            </a:pPr>
            <a:r>
              <a:rPr lang="en-US" sz="2200" dirty="0"/>
              <a:t>How important is this scroll?  How do you know from the context?</a:t>
            </a:r>
          </a:p>
          <a:p>
            <a:pPr marL="0" indent="0">
              <a:buNone/>
            </a:pPr>
            <a:r>
              <a:rPr lang="en-US" sz="2200" i="1" dirty="0">
                <a:solidFill>
                  <a:srgbClr val="800000"/>
                </a:solidFill>
              </a:rPr>
              <a:t>Then I saw </a:t>
            </a:r>
            <a:r>
              <a:rPr lang="en-US" sz="2200" b="1" i="1" dirty="0">
                <a:solidFill>
                  <a:srgbClr val="800000"/>
                </a:solidFill>
              </a:rPr>
              <a:t>a </a:t>
            </a:r>
            <a:r>
              <a:rPr lang="en-US" sz="2200" b="1" i="1" baseline="30000" dirty="0">
                <a:solidFill>
                  <a:srgbClr val="800000"/>
                </a:solidFill>
              </a:rPr>
              <a:t>1</a:t>
            </a:r>
            <a:r>
              <a:rPr lang="en-US" sz="2200" b="1" i="1" u="sng" dirty="0">
                <a:solidFill>
                  <a:srgbClr val="800000"/>
                </a:solidFill>
              </a:rPr>
              <a:t>strong angel</a:t>
            </a:r>
            <a:r>
              <a:rPr lang="en-US" sz="2200" b="1" i="1" dirty="0">
                <a:solidFill>
                  <a:srgbClr val="800000"/>
                </a:solidFill>
              </a:rPr>
              <a:t> proclaiming with a loud voice, “Who is </a:t>
            </a:r>
            <a:r>
              <a:rPr lang="en-US" sz="2200" b="1" i="1" u="sng" dirty="0">
                <a:solidFill>
                  <a:srgbClr val="800000"/>
                </a:solidFill>
              </a:rPr>
              <a:t>worthy</a:t>
            </a:r>
            <a:r>
              <a:rPr lang="en-US" sz="2200" b="1" i="1" dirty="0">
                <a:solidFill>
                  <a:srgbClr val="800000"/>
                </a:solidFill>
              </a:rPr>
              <a:t> to open the scroll and to </a:t>
            </a:r>
            <a:r>
              <a:rPr lang="en-US" sz="2200" b="1" i="1" dirty="0" err="1">
                <a:solidFill>
                  <a:srgbClr val="800000"/>
                </a:solidFill>
              </a:rPr>
              <a:t>loose</a:t>
            </a:r>
            <a:r>
              <a:rPr lang="en-US" sz="2200" b="1" i="1" dirty="0">
                <a:solidFill>
                  <a:srgbClr val="800000"/>
                </a:solidFill>
              </a:rPr>
              <a:t> its seals</a:t>
            </a:r>
            <a:r>
              <a:rPr lang="en-US" sz="2200" i="1" dirty="0">
                <a:solidFill>
                  <a:srgbClr val="800000"/>
                </a:solidFill>
              </a:rPr>
              <a:t>?”  And </a:t>
            </a:r>
            <a:r>
              <a:rPr lang="en-US" sz="2200" b="1" i="1" u="sng" dirty="0">
                <a:solidFill>
                  <a:srgbClr val="800000"/>
                </a:solidFill>
              </a:rPr>
              <a:t>no one</a:t>
            </a:r>
            <a:r>
              <a:rPr lang="en-US" sz="2200" b="1" i="1" dirty="0">
                <a:solidFill>
                  <a:srgbClr val="800000"/>
                </a:solidFill>
              </a:rPr>
              <a:t> </a:t>
            </a:r>
            <a:r>
              <a:rPr lang="en-US" sz="2200" b="1" i="1" baseline="30000" dirty="0">
                <a:solidFill>
                  <a:srgbClr val="800000"/>
                </a:solidFill>
              </a:rPr>
              <a:t>2</a:t>
            </a:r>
            <a:r>
              <a:rPr lang="en-US" sz="2200" b="1" i="1" dirty="0">
                <a:solidFill>
                  <a:srgbClr val="800000"/>
                </a:solidFill>
              </a:rPr>
              <a:t>in heaven or </a:t>
            </a:r>
            <a:r>
              <a:rPr lang="en-US" sz="2200" b="1" i="1" baseline="30000" dirty="0">
                <a:solidFill>
                  <a:srgbClr val="800000"/>
                </a:solidFill>
              </a:rPr>
              <a:t>3</a:t>
            </a:r>
            <a:r>
              <a:rPr lang="en-US" sz="2200" b="1" i="1" dirty="0">
                <a:solidFill>
                  <a:srgbClr val="800000"/>
                </a:solidFill>
              </a:rPr>
              <a:t>on the earth or </a:t>
            </a:r>
            <a:r>
              <a:rPr lang="en-US" sz="2200" b="1" i="1" baseline="30000" dirty="0">
                <a:solidFill>
                  <a:srgbClr val="800000"/>
                </a:solidFill>
              </a:rPr>
              <a:t>4</a:t>
            </a:r>
            <a:r>
              <a:rPr lang="en-US" sz="2200" b="1" i="1" dirty="0">
                <a:solidFill>
                  <a:srgbClr val="800000"/>
                </a:solidFill>
              </a:rPr>
              <a:t>under the earth was </a:t>
            </a:r>
            <a:r>
              <a:rPr lang="en-US" sz="2200" b="1" i="1" u="sng" dirty="0">
                <a:solidFill>
                  <a:srgbClr val="800000"/>
                </a:solidFill>
              </a:rPr>
              <a:t>able to open</a:t>
            </a:r>
            <a:r>
              <a:rPr lang="en-US" sz="2200" b="1" i="1" dirty="0">
                <a:solidFill>
                  <a:srgbClr val="800000"/>
                </a:solidFill>
              </a:rPr>
              <a:t> the scroll, </a:t>
            </a:r>
            <a:r>
              <a:rPr lang="en-US" sz="2200" b="1" i="1" u="sng" dirty="0">
                <a:solidFill>
                  <a:srgbClr val="800000"/>
                </a:solidFill>
              </a:rPr>
              <a:t>or to look</a:t>
            </a:r>
            <a:r>
              <a:rPr lang="en-US" sz="2200" b="1" i="1" dirty="0">
                <a:solidFill>
                  <a:srgbClr val="800000"/>
                </a:solidFill>
              </a:rPr>
              <a:t> at it</a:t>
            </a:r>
            <a:r>
              <a:rPr lang="en-US" sz="2200" i="1" dirty="0">
                <a:solidFill>
                  <a:srgbClr val="800000"/>
                </a:solidFill>
              </a:rPr>
              <a:t>.  </a:t>
            </a:r>
            <a:r>
              <a:rPr lang="en-US" sz="2200" b="1" i="1" dirty="0">
                <a:solidFill>
                  <a:srgbClr val="800000"/>
                </a:solidFill>
              </a:rPr>
              <a:t>So </a:t>
            </a:r>
            <a:r>
              <a:rPr lang="en-US" sz="2200" b="1" i="1" baseline="30000" dirty="0">
                <a:solidFill>
                  <a:srgbClr val="800000"/>
                </a:solidFill>
              </a:rPr>
              <a:t>5</a:t>
            </a:r>
            <a:r>
              <a:rPr lang="en-US" sz="2200" b="1" i="1" u="sng" dirty="0">
                <a:solidFill>
                  <a:srgbClr val="800000"/>
                </a:solidFill>
              </a:rPr>
              <a:t>I wept much</a:t>
            </a:r>
            <a:r>
              <a:rPr lang="en-US" sz="2200" b="1" i="1" dirty="0">
                <a:solidFill>
                  <a:srgbClr val="800000"/>
                </a:solidFill>
              </a:rPr>
              <a:t>, because no one was found worthy</a:t>
            </a:r>
            <a:r>
              <a:rPr lang="en-US" sz="2200" i="1" dirty="0">
                <a:solidFill>
                  <a:srgbClr val="800000"/>
                </a:solidFill>
              </a:rPr>
              <a:t> to open and read the scroll, or to look at it. </a:t>
            </a:r>
            <a:r>
              <a:rPr lang="en-US" sz="2200" dirty="0"/>
              <a:t>(</a:t>
            </a:r>
            <a:r>
              <a:rPr lang="en-US" sz="2200" b="1" dirty="0">
                <a:solidFill>
                  <a:srgbClr val="800000"/>
                </a:solidFill>
              </a:rPr>
              <a:t>5:2-4</a:t>
            </a:r>
            <a:r>
              <a:rPr lang="en-US" sz="2200" dirty="0"/>
              <a:t>)</a:t>
            </a:r>
          </a:p>
          <a:p>
            <a:r>
              <a:rPr lang="en-US" sz="2200" dirty="0"/>
              <a:t>By implication, even the </a:t>
            </a:r>
            <a:r>
              <a:rPr lang="en-US" sz="2200" i="1" dirty="0">
                <a:solidFill>
                  <a:srgbClr val="800000"/>
                </a:solidFill>
              </a:rPr>
              <a:t>“strong angel”</a:t>
            </a:r>
            <a:r>
              <a:rPr lang="en-US" sz="2200" dirty="0"/>
              <a:t> could not open it (</a:t>
            </a:r>
            <a:r>
              <a:rPr lang="en-US" sz="2200" b="1" dirty="0">
                <a:solidFill>
                  <a:srgbClr val="800000"/>
                </a:solidFill>
              </a:rPr>
              <a:t>1 Peter 1:12</a:t>
            </a:r>
            <a:r>
              <a:rPr lang="en-US" sz="2200" dirty="0"/>
              <a:t>).</a:t>
            </a:r>
          </a:p>
          <a:p>
            <a:r>
              <a:rPr lang="en-US" sz="2200" dirty="0"/>
              <a:t>John thought it so significant that he </a:t>
            </a:r>
            <a:r>
              <a:rPr lang="en-US" sz="2200" i="1" dirty="0">
                <a:solidFill>
                  <a:srgbClr val="800000"/>
                </a:solidFill>
              </a:rPr>
              <a:t>“wept much</a:t>
            </a:r>
            <a:r>
              <a:rPr lang="en-US" sz="2200" dirty="0">
                <a:solidFill>
                  <a:srgbClr val="800000"/>
                </a:solidFill>
              </a:rPr>
              <a:t>”</a:t>
            </a:r>
            <a:r>
              <a:rPr lang="en-US" sz="2200" dirty="0"/>
              <a:t> because it was not read.</a:t>
            </a:r>
          </a:p>
          <a:p>
            <a:r>
              <a:rPr lang="en-US" sz="2200" dirty="0"/>
              <a:t>John’s reaction is parallel to Daniel’s from similar visions (</a:t>
            </a:r>
            <a:r>
              <a:rPr lang="en-US" sz="2200" b="1" dirty="0">
                <a:solidFill>
                  <a:srgbClr val="800000"/>
                </a:solidFill>
              </a:rPr>
              <a:t>Dan. 7:28; 8:27</a:t>
            </a:r>
            <a:r>
              <a:rPr lang="en-US" sz="2200" dirty="0"/>
              <a:t>).</a:t>
            </a:r>
          </a:p>
          <a:p>
            <a:r>
              <a:rPr lang="en-US" sz="2200" dirty="0"/>
              <a:t>Recall, scroll proceeds from God, extended by His </a:t>
            </a:r>
            <a:r>
              <a:rPr lang="en-US" sz="2200" i="1" dirty="0">
                <a:solidFill>
                  <a:srgbClr val="800000"/>
                </a:solidFill>
              </a:rPr>
              <a:t>“right hand”</a:t>
            </a:r>
            <a:r>
              <a:rPr lang="en-US" sz="2200" dirty="0"/>
              <a:t>.  God wants it read as indicated by His gesture, announcement, conducted search.</a:t>
            </a:r>
          </a:p>
        </p:txBody>
      </p:sp>
    </p:spTree>
    <p:extLst>
      <p:ext uri="{BB962C8B-B14F-4D97-AF65-F5344CB8AC3E}">
        <p14:creationId xmlns:p14="http://schemas.microsoft.com/office/powerpoint/2010/main" val="2106534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The One Worthy to </a:t>
            </a:r>
          </a:p>
          <a:p>
            <a:r>
              <a:rPr lang="en-US" dirty="0"/>
              <a:t>Open the Scroll</a:t>
            </a:r>
          </a:p>
          <a:p>
            <a:r>
              <a:rPr lang="en-US" dirty="0">
                <a:solidFill>
                  <a:srgbClr val="C00000"/>
                </a:solidFill>
              </a:rPr>
              <a:t>Revelation 5:5-10</a:t>
            </a:r>
          </a:p>
        </p:txBody>
      </p:sp>
    </p:spTree>
    <p:extLst>
      <p:ext uri="{BB962C8B-B14F-4D97-AF65-F5344CB8AC3E}">
        <p14:creationId xmlns:p14="http://schemas.microsoft.com/office/powerpoint/2010/main" val="7048076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Lion Slain as a Lamb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346075" lvl="0" indent="-346075">
              <a:lnSpc>
                <a:spcPct val="97000"/>
              </a:lnSpc>
              <a:spcBef>
                <a:spcPts val="0"/>
              </a:spcBef>
              <a:buFont typeface="+mj-lt"/>
              <a:buAutoNum type="arabicPeriod" startAt="3"/>
            </a:pPr>
            <a:r>
              <a:rPr lang="en-US" sz="2000" dirty="0"/>
              <a:t>How is this description of Jesus in chapter </a:t>
            </a:r>
            <a:r>
              <a:rPr lang="en-US" sz="2000" b="1" dirty="0">
                <a:solidFill>
                  <a:srgbClr val="800000"/>
                </a:solidFill>
              </a:rPr>
              <a:t>5</a:t>
            </a:r>
            <a:r>
              <a:rPr lang="en-US" sz="2000" dirty="0"/>
              <a:t> different than the description of chapter </a:t>
            </a:r>
            <a:r>
              <a:rPr lang="en-US" sz="2000" b="1" dirty="0">
                <a:solidFill>
                  <a:srgbClr val="800000"/>
                </a:solidFill>
              </a:rPr>
              <a:t>1</a:t>
            </a:r>
            <a:r>
              <a:rPr lang="en-US" sz="2000" dirty="0"/>
              <a:t>?  What is the meaning of the description provided here?  What OT prophecies used similar descriptions?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7501" y="1835334"/>
            <a:ext cx="452449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97000"/>
              </a:lnSpc>
              <a:buFont typeface="Arial" panose="020B0604020202020204" pitchFamily="34" charset="0"/>
              <a:buChar char="•"/>
            </a:pPr>
            <a:r>
              <a:rPr lang="en-US" sz="16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Jesus Christ</a:t>
            </a:r>
            <a:r>
              <a:rPr lang="en-US" sz="1600" i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285750" indent="-285750">
              <a:lnSpc>
                <a:spcPct val="97000"/>
              </a:lnSpc>
              <a:buFont typeface="Arial" panose="020B0604020202020204" pitchFamily="34" charset="0"/>
              <a:buChar char="•"/>
            </a:pPr>
            <a:r>
              <a:rPr lang="en-US" sz="1600" i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faithful witness,</a:t>
            </a:r>
          </a:p>
          <a:p>
            <a:pPr marL="285750" indent="-285750">
              <a:lnSpc>
                <a:spcPct val="97000"/>
              </a:lnSpc>
              <a:buFont typeface="Arial" panose="020B0604020202020204" pitchFamily="34" charset="0"/>
              <a:buChar char="•"/>
            </a:pPr>
            <a:r>
              <a:rPr lang="en-US" sz="1600" i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firstborn from the dead, </a:t>
            </a:r>
          </a:p>
          <a:p>
            <a:pPr marL="285750" indent="-285750">
              <a:lnSpc>
                <a:spcPct val="97000"/>
              </a:lnSpc>
              <a:buFont typeface="Arial" panose="020B0604020202020204" pitchFamily="34" charset="0"/>
              <a:buChar char="•"/>
            </a:pPr>
            <a:r>
              <a:rPr lang="en-US" sz="16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ruler over the kings of the earth</a:t>
            </a:r>
            <a:r>
              <a:rPr lang="en-US" sz="1600" i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lnSpc>
                <a:spcPct val="97000"/>
              </a:lnSpc>
              <a:buFont typeface="Arial" panose="020B0604020202020204" pitchFamily="34" charset="0"/>
              <a:buChar char="•"/>
            </a:pPr>
            <a:r>
              <a:rPr lang="en-US" sz="1600" i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Him who loved us</a:t>
            </a:r>
          </a:p>
          <a:p>
            <a:pPr marL="285750" indent="-285750">
              <a:lnSpc>
                <a:spcPct val="97000"/>
              </a:lnSpc>
              <a:buFont typeface="Arial" panose="020B0604020202020204" pitchFamily="34" charset="0"/>
              <a:buChar char="•"/>
            </a:pPr>
            <a:r>
              <a:rPr lang="en-US" sz="1600" i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washed us from our sins in His own blood,</a:t>
            </a:r>
          </a:p>
          <a:p>
            <a:pPr marL="285750" indent="-285750">
              <a:lnSpc>
                <a:spcPct val="97000"/>
              </a:lnSpc>
              <a:buFont typeface="Arial" panose="020B0604020202020204" pitchFamily="34" charset="0"/>
              <a:buChar char="•"/>
            </a:pPr>
            <a:r>
              <a:rPr lang="en-US" sz="1600" i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has made us kings and priests to His God and Father,</a:t>
            </a:r>
          </a:p>
          <a:p>
            <a:pPr marL="285750" indent="-285750">
              <a:lnSpc>
                <a:spcPct val="97000"/>
              </a:lnSpc>
              <a:buFont typeface="Arial" panose="020B0604020202020204" pitchFamily="34" charset="0"/>
              <a:buChar char="•"/>
            </a:pPr>
            <a:r>
              <a:rPr lang="en-US" sz="1600" i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Him be glory and dominion forever and ever.</a:t>
            </a:r>
            <a:r>
              <a:rPr lang="en-US" sz="16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6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1:5-6</a:t>
            </a:r>
            <a:r>
              <a:rPr lang="en-US" sz="1600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1" y="1835334"/>
            <a:ext cx="4572000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9863" indent="-169863">
              <a:lnSpc>
                <a:spcPct val="97000"/>
              </a:lnSpc>
              <a:buFont typeface="Arial" panose="020B0604020202020204" pitchFamily="34" charset="0"/>
              <a:buChar char="•"/>
            </a:pPr>
            <a:r>
              <a:rPr lang="en-US" sz="16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Alpha and Omega, the First and Last</a:t>
            </a:r>
          </a:p>
          <a:p>
            <a:pPr marL="169863" indent="-169863">
              <a:lnSpc>
                <a:spcPct val="97000"/>
              </a:lnSpc>
              <a:buFont typeface="Arial" panose="020B0604020202020204" pitchFamily="34" charset="0"/>
              <a:buChar char="•"/>
            </a:pPr>
            <a:r>
              <a:rPr lang="en-US" sz="16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the midst of the seven lampstands </a:t>
            </a:r>
          </a:p>
          <a:p>
            <a:pPr marL="169863" indent="-169863">
              <a:lnSpc>
                <a:spcPct val="97000"/>
              </a:lnSpc>
              <a:buFont typeface="Arial" panose="020B0604020202020204" pitchFamily="34" charset="0"/>
              <a:buChar char="•"/>
            </a:pPr>
            <a:r>
              <a:rPr lang="en-US" sz="16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One like the Son of Man</a:t>
            </a:r>
          </a:p>
          <a:p>
            <a:pPr marL="169863" indent="-169863">
              <a:lnSpc>
                <a:spcPct val="97000"/>
              </a:lnSpc>
              <a:buFont typeface="Arial" panose="020B0604020202020204" pitchFamily="34" charset="0"/>
              <a:buChar char="•"/>
            </a:pPr>
            <a:r>
              <a:rPr lang="en-US" sz="16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Clothed with a garment down to the feet and girded about the chest with a golden band.</a:t>
            </a:r>
          </a:p>
          <a:p>
            <a:pPr marL="169863" indent="-169863">
              <a:lnSpc>
                <a:spcPct val="97000"/>
              </a:lnSpc>
              <a:buFont typeface="Arial" panose="020B0604020202020204" pitchFamily="34" charset="0"/>
              <a:buChar char="•"/>
            </a:pPr>
            <a:r>
              <a:rPr lang="en-US" sz="16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Head &amp; hair were white like wool, white as snow</a:t>
            </a:r>
          </a:p>
          <a:p>
            <a:pPr marL="169863" indent="-169863">
              <a:lnSpc>
                <a:spcPct val="97000"/>
              </a:lnSpc>
              <a:buFont typeface="Arial" panose="020B0604020202020204" pitchFamily="34" charset="0"/>
              <a:buChar char="•"/>
            </a:pPr>
            <a:r>
              <a:rPr lang="en-US" sz="16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His eyes like a flame of fire</a:t>
            </a:r>
          </a:p>
          <a:p>
            <a:pPr marL="169863" indent="-169863">
              <a:lnSpc>
                <a:spcPct val="97000"/>
              </a:lnSpc>
              <a:buFont typeface="Arial" panose="020B0604020202020204" pitchFamily="34" charset="0"/>
              <a:buChar char="•"/>
            </a:pPr>
            <a:r>
              <a:rPr lang="en-US" sz="16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His feet were like fine brass, as refined in a furnace</a:t>
            </a:r>
          </a:p>
          <a:p>
            <a:pPr marL="169863" indent="-169863">
              <a:lnSpc>
                <a:spcPct val="97000"/>
              </a:lnSpc>
              <a:buFont typeface="Arial" panose="020B0604020202020204" pitchFamily="34" charset="0"/>
              <a:buChar char="•"/>
            </a:pPr>
            <a:r>
              <a:rPr lang="en-US" sz="16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His voice as the sound of many waters;</a:t>
            </a:r>
          </a:p>
          <a:p>
            <a:pPr marL="169863" indent="-169863">
              <a:lnSpc>
                <a:spcPct val="97000"/>
              </a:lnSpc>
              <a:buFont typeface="Arial" panose="020B0604020202020204" pitchFamily="34" charset="0"/>
              <a:buChar char="•"/>
            </a:pPr>
            <a:r>
              <a:rPr lang="en-US" sz="16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 had in His right hand seven stars</a:t>
            </a:r>
          </a:p>
          <a:p>
            <a:pPr marL="169863" indent="-169863">
              <a:lnSpc>
                <a:spcPct val="97000"/>
              </a:lnSpc>
              <a:buFont typeface="Arial" panose="020B0604020202020204" pitchFamily="34" charset="0"/>
              <a:buChar char="•"/>
            </a:pPr>
            <a:r>
              <a:rPr lang="en-US" sz="16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Out of His mouth went a sharp two-edged sword</a:t>
            </a:r>
          </a:p>
          <a:p>
            <a:pPr marL="169863" indent="-169863">
              <a:lnSpc>
                <a:spcPct val="97000"/>
              </a:lnSpc>
              <a:buFont typeface="Arial" panose="020B0604020202020204" pitchFamily="34" charset="0"/>
              <a:buChar char="•"/>
            </a:pPr>
            <a:r>
              <a:rPr lang="en-US" sz="16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His countenance was like the sun shining in its strength.</a:t>
            </a:r>
            <a:r>
              <a:rPr lang="en-US" sz="1600" i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6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1:11-16</a:t>
            </a:r>
            <a:r>
              <a:rPr lang="en-US" sz="1600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604287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5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5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000"/>
                            </p:stCondLst>
                            <p:childTnLst>
                              <p:par>
                                <p:cTn id="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6500"/>
                            </p:stCondLst>
                            <p:childTnLst>
                              <p:par>
                                <p:cTn id="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7000"/>
                            </p:stCondLst>
                            <p:childTnLst>
                              <p:par>
                                <p:cTn id="6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7500"/>
                            </p:stCondLst>
                            <p:childTnLst>
                              <p:par>
                                <p:cTn id="7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8000"/>
                            </p:stCondLst>
                            <p:childTnLst>
                              <p:par>
                                <p:cTn id="7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8500"/>
                            </p:stCondLst>
                            <p:childTnLst>
                              <p:par>
                                <p:cTn id="7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9000"/>
                            </p:stCondLst>
                            <p:childTnLst>
                              <p:par>
                                <p:cTn id="8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9500"/>
                            </p:stCondLst>
                            <p:childTnLst>
                              <p:par>
                                <p:cTn id="8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Lion Slain as a Lamb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346075" lvl="0" indent="-346075">
              <a:lnSpc>
                <a:spcPct val="97000"/>
              </a:lnSpc>
              <a:spcBef>
                <a:spcPts val="0"/>
              </a:spcBef>
              <a:buFont typeface="+mj-lt"/>
              <a:buAutoNum type="arabicPeriod" startAt="3"/>
            </a:pPr>
            <a:r>
              <a:rPr lang="en-US" sz="2000" dirty="0"/>
              <a:t>How is this description of Jesus in chapter </a:t>
            </a:r>
            <a:r>
              <a:rPr lang="en-US" sz="2000" b="1" dirty="0">
                <a:solidFill>
                  <a:srgbClr val="800000"/>
                </a:solidFill>
              </a:rPr>
              <a:t>5</a:t>
            </a:r>
            <a:r>
              <a:rPr lang="en-US" sz="2000" dirty="0"/>
              <a:t> different than the description of chapter </a:t>
            </a:r>
            <a:r>
              <a:rPr lang="en-US" sz="2000" b="1" dirty="0">
                <a:solidFill>
                  <a:srgbClr val="800000"/>
                </a:solidFill>
              </a:rPr>
              <a:t>1</a:t>
            </a:r>
            <a:r>
              <a:rPr lang="en-US" sz="2000" dirty="0"/>
              <a:t>?  What is the meaning of the description provided here?  What OT prophecies used similar descriptions?</a:t>
            </a:r>
          </a:p>
          <a:p>
            <a:pPr marL="0" indent="0">
              <a:lnSpc>
                <a:spcPct val="97000"/>
              </a:lnSpc>
              <a:spcBef>
                <a:spcPts val="0"/>
              </a:spcBef>
              <a:buNone/>
            </a:pPr>
            <a:r>
              <a:rPr lang="en-US" sz="2000" i="1" dirty="0">
                <a:solidFill>
                  <a:srgbClr val="800000"/>
                </a:solidFill>
              </a:rPr>
              <a:t>But one of the elders said to me, “</a:t>
            </a:r>
            <a:r>
              <a:rPr lang="en-US" sz="2000" b="1" i="1" dirty="0">
                <a:solidFill>
                  <a:srgbClr val="800000"/>
                </a:solidFill>
              </a:rPr>
              <a:t>Do not weep</a:t>
            </a:r>
            <a:r>
              <a:rPr lang="en-US" sz="2000" i="1" dirty="0">
                <a:solidFill>
                  <a:srgbClr val="800000"/>
                </a:solidFill>
              </a:rPr>
              <a:t>. Behold, </a:t>
            </a:r>
            <a:r>
              <a:rPr lang="en-US" sz="2000" b="1" i="1" baseline="30000" dirty="0">
                <a:solidFill>
                  <a:srgbClr val="002060"/>
                </a:solidFill>
              </a:rPr>
              <a:t>1</a:t>
            </a:r>
            <a:r>
              <a:rPr lang="en-US" sz="2000" b="1" i="1" dirty="0">
                <a:solidFill>
                  <a:srgbClr val="002060"/>
                </a:solidFill>
              </a:rPr>
              <a:t>the </a:t>
            </a:r>
            <a:r>
              <a:rPr lang="en-US" sz="2000" b="1" i="1" u="sng" dirty="0">
                <a:solidFill>
                  <a:srgbClr val="002060"/>
                </a:solidFill>
              </a:rPr>
              <a:t>Lion</a:t>
            </a:r>
            <a:r>
              <a:rPr lang="en-US" sz="2000" b="1" i="1" dirty="0">
                <a:solidFill>
                  <a:srgbClr val="002060"/>
                </a:solidFill>
              </a:rPr>
              <a:t> of the </a:t>
            </a:r>
            <a:r>
              <a:rPr lang="en-US" sz="2000" b="1" i="1" u="sng" dirty="0">
                <a:solidFill>
                  <a:srgbClr val="002060"/>
                </a:solidFill>
              </a:rPr>
              <a:t>tribe of Judah</a:t>
            </a:r>
            <a:r>
              <a:rPr lang="en-US" sz="2000" b="1" i="1" dirty="0">
                <a:solidFill>
                  <a:srgbClr val="002060"/>
                </a:solidFill>
              </a:rPr>
              <a:t>, </a:t>
            </a:r>
            <a:r>
              <a:rPr lang="en-US" sz="2000" b="1" i="1" baseline="30000" dirty="0">
                <a:solidFill>
                  <a:srgbClr val="002060"/>
                </a:solidFill>
              </a:rPr>
              <a:t>2</a:t>
            </a:r>
            <a:r>
              <a:rPr lang="en-US" sz="2000" b="1" i="1" dirty="0">
                <a:solidFill>
                  <a:srgbClr val="002060"/>
                </a:solidFill>
              </a:rPr>
              <a:t>the </a:t>
            </a:r>
            <a:r>
              <a:rPr lang="en-US" sz="2000" b="1" i="1" u="sng" dirty="0">
                <a:solidFill>
                  <a:srgbClr val="002060"/>
                </a:solidFill>
              </a:rPr>
              <a:t>Root of David</a:t>
            </a:r>
            <a:r>
              <a:rPr lang="en-US" sz="2000" i="1" dirty="0">
                <a:solidFill>
                  <a:srgbClr val="002060"/>
                </a:solidFill>
              </a:rPr>
              <a:t>, has prevailed </a:t>
            </a:r>
            <a:r>
              <a:rPr lang="en-US" sz="2000" i="1" dirty="0">
                <a:solidFill>
                  <a:srgbClr val="800000"/>
                </a:solidFill>
              </a:rPr>
              <a:t>to open the scroll and to </a:t>
            </a:r>
            <a:r>
              <a:rPr lang="en-US" sz="2000" i="1" dirty="0" err="1">
                <a:solidFill>
                  <a:srgbClr val="800000"/>
                </a:solidFill>
              </a:rPr>
              <a:t>loose</a:t>
            </a:r>
            <a:r>
              <a:rPr lang="en-US" sz="2000" i="1" dirty="0">
                <a:solidFill>
                  <a:srgbClr val="800000"/>
                </a:solidFill>
              </a:rPr>
              <a:t> its seven seals.” And </a:t>
            </a:r>
            <a:r>
              <a:rPr lang="en-US" sz="2000" b="1" i="1" dirty="0">
                <a:solidFill>
                  <a:srgbClr val="800000"/>
                </a:solidFill>
              </a:rPr>
              <a:t>I </a:t>
            </a:r>
            <a:r>
              <a:rPr lang="en-US" sz="2000" b="1" i="1" u="sng" dirty="0">
                <a:solidFill>
                  <a:srgbClr val="800000"/>
                </a:solidFill>
              </a:rPr>
              <a:t>looked</a:t>
            </a:r>
            <a:r>
              <a:rPr lang="en-US" sz="2000" b="1" i="1" dirty="0">
                <a:solidFill>
                  <a:srgbClr val="800000"/>
                </a:solidFill>
              </a:rPr>
              <a:t>, and </a:t>
            </a:r>
            <a:r>
              <a:rPr lang="en-US" sz="2000" b="1" i="1" u="sng" dirty="0">
                <a:solidFill>
                  <a:srgbClr val="800000"/>
                </a:solidFill>
              </a:rPr>
              <a:t>behold</a:t>
            </a:r>
            <a:r>
              <a:rPr lang="en-US" sz="2000" i="1" dirty="0">
                <a:solidFill>
                  <a:srgbClr val="800000"/>
                </a:solidFill>
              </a:rPr>
              <a:t>, </a:t>
            </a:r>
            <a:r>
              <a:rPr lang="en-US" sz="2000" b="1" i="1" baseline="30000" dirty="0">
                <a:solidFill>
                  <a:srgbClr val="800000"/>
                </a:solidFill>
              </a:rPr>
              <a:t>3</a:t>
            </a:r>
            <a:r>
              <a:rPr lang="en-US" sz="2000" b="1" i="1" dirty="0">
                <a:solidFill>
                  <a:srgbClr val="800000"/>
                </a:solidFill>
              </a:rPr>
              <a:t>in the </a:t>
            </a:r>
            <a:r>
              <a:rPr lang="en-US" sz="2000" b="1" i="1" u="sng" dirty="0">
                <a:solidFill>
                  <a:srgbClr val="800000"/>
                </a:solidFill>
              </a:rPr>
              <a:t>midst</a:t>
            </a:r>
            <a:r>
              <a:rPr lang="en-US" sz="2000" b="1" i="1" dirty="0">
                <a:solidFill>
                  <a:srgbClr val="800000"/>
                </a:solidFill>
              </a:rPr>
              <a:t> of the throne</a:t>
            </a:r>
            <a:r>
              <a:rPr lang="en-US" sz="2000" i="1" dirty="0">
                <a:solidFill>
                  <a:srgbClr val="800000"/>
                </a:solidFill>
              </a:rPr>
              <a:t> and of the four living creatures, and in the midst of the elders, </a:t>
            </a:r>
            <a:r>
              <a:rPr lang="en-US" sz="2000" b="1" i="1" dirty="0">
                <a:solidFill>
                  <a:srgbClr val="800000"/>
                </a:solidFill>
              </a:rPr>
              <a:t>stood </a:t>
            </a:r>
            <a:r>
              <a:rPr lang="en-US" sz="2000" b="1" i="1" baseline="30000" dirty="0">
                <a:solidFill>
                  <a:srgbClr val="800000"/>
                </a:solidFill>
              </a:rPr>
              <a:t>4</a:t>
            </a:r>
            <a:r>
              <a:rPr lang="en-US" sz="2000" b="1" i="1" dirty="0">
                <a:solidFill>
                  <a:srgbClr val="800000"/>
                </a:solidFill>
              </a:rPr>
              <a:t>a Lamb as though it had been </a:t>
            </a:r>
            <a:r>
              <a:rPr lang="en-US" sz="2000" b="1" i="1" baseline="30000" dirty="0">
                <a:solidFill>
                  <a:srgbClr val="800000"/>
                </a:solidFill>
              </a:rPr>
              <a:t>5</a:t>
            </a:r>
            <a:r>
              <a:rPr lang="en-US" sz="2000" b="1" i="1" dirty="0">
                <a:solidFill>
                  <a:srgbClr val="800000"/>
                </a:solidFill>
              </a:rPr>
              <a:t>slain</a:t>
            </a:r>
            <a:r>
              <a:rPr lang="en-US" sz="2000" i="1" dirty="0">
                <a:solidFill>
                  <a:srgbClr val="800000"/>
                </a:solidFill>
              </a:rPr>
              <a:t>, </a:t>
            </a:r>
            <a:r>
              <a:rPr lang="en-US" sz="2000" b="1" i="1" dirty="0">
                <a:solidFill>
                  <a:srgbClr val="800000"/>
                </a:solidFill>
              </a:rPr>
              <a:t>having </a:t>
            </a:r>
            <a:r>
              <a:rPr lang="en-US" sz="2000" b="1" i="1" baseline="30000" dirty="0">
                <a:solidFill>
                  <a:srgbClr val="002060"/>
                </a:solidFill>
              </a:rPr>
              <a:t>6</a:t>
            </a:r>
            <a:r>
              <a:rPr lang="en-US" sz="2000" b="1" i="1" dirty="0">
                <a:solidFill>
                  <a:srgbClr val="002060"/>
                </a:solidFill>
              </a:rPr>
              <a:t>seven horns</a:t>
            </a:r>
            <a:r>
              <a:rPr lang="en-US" sz="2000" b="1" i="1" dirty="0">
                <a:solidFill>
                  <a:srgbClr val="800000"/>
                </a:solidFill>
              </a:rPr>
              <a:t> and </a:t>
            </a:r>
            <a:r>
              <a:rPr lang="en-US" sz="2000" b="1" i="1" baseline="30000" dirty="0">
                <a:solidFill>
                  <a:srgbClr val="002060"/>
                </a:solidFill>
              </a:rPr>
              <a:t>7</a:t>
            </a:r>
            <a:r>
              <a:rPr lang="en-US" sz="2000" b="1" i="1" dirty="0">
                <a:solidFill>
                  <a:srgbClr val="002060"/>
                </a:solidFill>
              </a:rPr>
              <a:t>seven eyes</a:t>
            </a:r>
            <a:r>
              <a:rPr lang="en-US" sz="2000" i="1" dirty="0">
                <a:solidFill>
                  <a:srgbClr val="800000"/>
                </a:solidFill>
              </a:rPr>
              <a:t>, which are </a:t>
            </a:r>
            <a:r>
              <a:rPr lang="en-US" sz="2000" b="1" i="1" dirty="0">
                <a:solidFill>
                  <a:srgbClr val="800000"/>
                </a:solidFill>
              </a:rPr>
              <a:t>the seven Spirits of God </a:t>
            </a:r>
            <a:r>
              <a:rPr lang="en-US" sz="2000" i="1" dirty="0">
                <a:solidFill>
                  <a:srgbClr val="800000"/>
                </a:solidFill>
              </a:rPr>
              <a:t>sent out into all the earth. </a:t>
            </a:r>
            <a:r>
              <a:rPr lang="en-US" sz="2000" dirty="0"/>
              <a:t>(</a:t>
            </a:r>
            <a:r>
              <a:rPr lang="en-US" sz="2000" b="1" dirty="0">
                <a:solidFill>
                  <a:srgbClr val="800000"/>
                </a:solidFill>
              </a:rPr>
              <a:t>5:5-6</a:t>
            </a:r>
            <a:r>
              <a:rPr lang="en-US" sz="2000" dirty="0"/>
              <a:t>)</a:t>
            </a:r>
          </a:p>
          <a:p>
            <a:r>
              <a:rPr lang="en-US" sz="2000" dirty="0"/>
              <a:t>Ch. </a:t>
            </a:r>
            <a:r>
              <a:rPr lang="en-US" sz="2000" b="1" dirty="0">
                <a:solidFill>
                  <a:srgbClr val="800000"/>
                </a:solidFill>
              </a:rPr>
              <a:t>1</a:t>
            </a:r>
            <a:r>
              <a:rPr lang="en-US" sz="2000" dirty="0"/>
              <a:t> stresses more His power, authority, knowledge, &amp; oversight.</a:t>
            </a:r>
            <a:endParaRPr lang="en-US" sz="1600" dirty="0"/>
          </a:p>
          <a:p>
            <a:r>
              <a:rPr lang="en-US" sz="2000" dirty="0"/>
              <a:t>Ch. </a:t>
            </a:r>
            <a:r>
              <a:rPr lang="en-US" sz="2000" b="1" dirty="0">
                <a:solidFill>
                  <a:srgbClr val="800000"/>
                </a:solidFill>
              </a:rPr>
              <a:t>5</a:t>
            </a:r>
            <a:r>
              <a:rPr lang="en-US" sz="2000" dirty="0"/>
              <a:t> </a:t>
            </a:r>
            <a:r>
              <a:rPr lang="en-US" sz="2000" b="1" i="1" dirty="0"/>
              <a:t>visually</a:t>
            </a:r>
            <a:r>
              <a:rPr lang="en-US" sz="2000" dirty="0"/>
              <a:t> stresses what He did to </a:t>
            </a:r>
            <a:r>
              <a:rPr lang="en-US" sz="2000" i="1" dirty="0">
                <a:solidFill>
                  <a:srgbClr val="800000"/>
                </a:solidFill>
              </a:rPr>
              <a:t>“prevail”</a:t>
            </a:r>
            <a:r>
              <a:rPr lang="en-US" sz="2000" dirty="0"/>
              <a:t> and </a:t>
            </a:r>
            <a:r>
              <a:rPr lang="en-US" sz="2000" b="1" i="1" dirty="0"/>
              <a:t>why</a:t>
            </a:r>
            <a:r>
              <a:rPr lang="en-US" sz="2000" dirty="0"/>
              <a:t> He is </a:t>
            </a:r>
            <a:r>
              <a:rPr lang="en-US" sz="2000" i="1" dirty="0">
                <a:solidFill>
                  <a:srgbClr val="800000"/>
                </a:solidFill>
              </a:rPr>
              <a:t>“worthy”</a:t>
            </a:r>
            <a:r>
              <a:rPr lang="en-US" sz="2000" dirty="0"/>
              <a:t>.</a:t>
            </a:r>
          </a:p>
          <a:p>
            <a:r>
              <a:rPr lang="en-US" sz="2000" dirty="0"/>
              <a:t>Vision of </a:t>
            </a:r>
            <a:r>
              <a:rPr lang="en-US" sz="2000" i="1" dirty="0">
                <a:solidFill>
                  <a:srgbClr val="800000"/>
                </a:solidFill>
              </a:rPr>
              <a:t>“lamb slain”</a:t>
            </a:r>
            <a:r>
              <a:rPr lang="en-US" sz="2000" dirty="0"/>
              <a:t> is more shocking, profound when introduced as a </a:t>
            </a:r>
            <a:r>
              <a:rPr lang="en-US" sz="2000" i="1" dirty="0">
                <a:solidFill>
                  <a:srgbClr val="800000"/>
                </a:solidFill>
              </a:rPr>
              <a:t>“lion”</a:t>
            </a:r>
            <a:r>
              <a:rPr lang="en-US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61742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Messiah of Prophecy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346075" lvl="0" indent="-346075">
              <a:lnSpc>
                <a:spcPct val="97000"/>
              </a:lnSpc>
              <a:spcBef>
                <a:spcPts val="0"/>
              </a:spcBef>
              <a:buFont typeface="+mj-lt"/>
              <a:buAutoNum type="arabicPeriod" startAt="3"/>
            </a:pPr>
            <a:r>
              <a:rPr lang="en-US" sz="2000" dirty="0"/>
              <a:t>How is this description of Jesus in chapter </a:t>
            </a:r>
            <a:r>
              <a:rPr lang="en-US" sz="2000" b="1" dirty="0">
                <a:solidFill>
                  <a:srgbClr val="800000"/>
                </a:solidFill>
              </a:rPr>
              <a:t>5</a:t>
            </a:r>
            <a:r>
              <a:rPr lang="en-US" sz="2000" dirty="0"/>
              <a:t> different than the description of chapter </a:t>
            </a:r>
            <a:r>
              <a:rPr lang="en-US" sz="2000" b="1" dirty="0">
                <a:solidFill>
                  <a:srgbClr val="800000"/>
                </a:solidFill>
              </a:rPr>
              <a:t>1</a:t>
            </a:r>
            <a:r>
              <a:rPr lang="en-US" sz="2000" dirty="0"/>
              <a:t>?  What is the meaning of the description provided here?  What OT prophecies used similar descriptions?</a:t>
            </a:r>
          </a:p>
          <a:p>
            <a:pPr marL="0" indent="0">
              <a:lnSpc>
                <a:spcPct val="97000"/>
              </a:lnSpc>
              <a:spcBef>
                <a:spcPts val="0"/>
              </a:spcBef>
              <a:buNone/>
            </a:pPr>
            <a:r>
              <a:rPr lang="en-US" sz="2000" i="1" dirty="0">
                <a:solidFill>
                  <a:srgbClr val="800000"/>
                </a:solidFill>
              </a:rPr>
              <a:t>But one of the elders said to me, “</a:t>
            </a:r>
            <a:r>
              <a:rPr lang="en-US" sz="2000" b="1" i="1" dirty="0">
                <a:solidFill>
                  <a:srgbClr val="800000"/>
                </a:solidFill>
              </a:rPr>
              <a:t>Do not weep</a:t>
            </a:r>
            <a:r>
              <a:rPr lang="en-US" sz="2000" i="1" dirty="0">
                <a:solidFill>
                  <a:srgbClr val="800000"/>
                </a:solidFill>
              </a:rPr>
              <a:t>. Behold, </a:t>
            </a:r>
            <a:r>
              <a:rPr lang="en-US" sz="2000" b="1" i="1" baseline="30000" dirty="0">
                <a:solidFill>
                  <a:srgbClr val="002060"/>
                </a:solidFill>
              </a:rPr>
              <a:t>1</a:t>
            </a:r>
            <a:r>
              <a:rPr lang="en-US" sz="2000" b="1" i="1" dirty="0">
                <a:solidFill>
                  <a:srgbClr val="002060"/>
                </a:solidFill>
              </a:rPr>
              <a:t>the </a:t>
            </a:r>
            <a:r>
              <a:rPr lang="en-US" sz="2000" b="1" i="1" u="sng" dirty="0">
                <a:solidFill>
                  <a:srgbClr val="002060"/>
                </a:solidFill>
              </a:rPr>
              <a:t>Lion</a:t>
            </a:r>
            <a:r>
              <a:rPr lang="en-US" sz="2000" b="1" i="1" dirty="0">
                <a:solidFill>
                  <a:srgbClr val="002060"/>
                </a:solidFill>
              </a:rPr>
              <a:t> of the </a:t>
            </a:r>
            <a:r>
              <a:rPr lang="en-US" sz="2000" b="1" i="1" u="sng" dirty="0">
                <a:solidFill>
                  <a:srgbClr val="002060"/>
                </a:solidFill>
              </a:rPr>
              <a:t>tribe of Judah</a:t>
            </a:r>
            <a:r>
              <a:rPr lang="en-US" sz="2000" b="1" i="1" dirty="0">
                <a:solidFill>
                  <a:srgbClr val="002060"/>
                </a:solidFill>
              </a:rPr>
              <a:t>, </a:t>
            </a:r>
            <a:r>
              <a:rPr lang="en-US" sz="2000" b="1" i="1" baseline="30000" dirty="0">
                <a:solidFill>
                  <a:srgbClr val="002060"/>
                </a:solidFill>
              </a:rPr>
              <a:t>2</a:t>
            </a:r>
            <a:r>
              <a:rPr lang="en-US" sz="2000" b="1" i="1" dirty="0">
                <a:solidFill>
                  <a:srgbClr val="002060"/>
                </a:solidFill>
              </a:rPr>
              <a:t>the </a:t>
            </a:r>
            <a:r>
              <a:rPr lang="en-US" sz="2000" b="1" i="1" u="sng" dirty="0">
                <a:solidFill>
                  <a:srgbClr val="002060"/>
                </a:solidFill>
              </a:rPr>
              <a:t>Root of David</a:t>
            </a:r>
            <a:r>
              <a:rPr lang="en-US" sz="2000" i="1" dirty="0">
                <a:solidFill>
                  <a:srgbClr val="002060"/>
                </a:solidFill>
              </a:rPr>
              <a:t>, has prevailed </a:t>
            </a:r>
            <a:r>
              <a:rPr lang="en-US" sz="2000" i="1" dirty="0">
                <a:solidFill>
                  <a:srgbClr val="800000"/>
                </a:solidFill>
              </a:rPr>
              <a:t>to open the scroll and to </a:t>
            </a:r>
            <a:r>
              <a:rPr lang="en-US" sz="2000" i="1" dirty="0" err="1">
                <a:solidFill>
                  <a:srgbClr val="800000"/>
                </a:solidFill>
              </a:rPr>
              <a:t>loose</a:t>
            </a:r>
            <a:r>
              <a:rPr lang="en-US" sz="2000" i="1" dirty="0">
                <a:solidFill>
                  <a:srgbClr val="800000"/>
                </a:solidFill>
              </a:rPr>
              <a:t> its seven seals.” And </a:t>
            </a:r>
            <a:r>
              <a:rPr lang="en-US" sz="2000" b="1" i="1" dirty="0">
                <a:solidFill>
                  <a:srgbClr val="800000"/>
                </a:solidFill>
              </a:rPr>
              <a:t>I </a:t>
            </a:r>
            <a:r>
              <a:rPr lang="en-US" sz="2000" b="1" i="1" u="sng" dirty="0">
                <a:solidFill>
                  <a:srgbClr val="800000"/>
                </a:solidFill>
              </a:rPr>
              <a:t>looked</a:t>
            </a:r>
            <a:r>
              <a:rPr lang="en-US" sz="2000" b="1" i="1" dirty="0">
                <a:solidFill>
                  <a:srgbClr val="800000"/>
                </a:solidFill>
              </a:rPr>
              <a:t>, and </a:t>
            </a:r>
            <a:r>
              <a:rPr lang="en-US" sz="2000" b="1" i="1" u="sng" dirty="0">
                <a:solidFill>
                  <a:srgbClr val="800000"/>
                </a:solidFill>
              </a:rPr>
              <a:t>behold</a:t>
            </a:r>
            <a:r>
              <a:rPr lang="en-US" sz="2000" i="1" dirty="0">
                <a:solidFill>
                  <a:srgbClr val="800000"/>
                </a:solidFill>
              </a:rPr>
              <a:t>, </a:t>
            </a:r>
            <a:r>
              <a:rPr lang="en-US" sz="2000" b="1" i="1" baseline="30000" dirty="0">
                <a:solidFill>
                  <a:srgbClr val="800000"/>
                </a:solidFill>
              </a:rPr>
              <a:t>3</a:t>
            </a:r>
            <a:r>
              <a:rPr lang="en-US" sz="2000" b="1" i="1" dirty="0">
                <a:solidFill>
                  <a:srgbClr val="800000"/>
                </a:solidFill>
              </a:rPr>
              <a:t>in the </a:t>
            </a:r>
            <a:r>
              <a:rPr lang="en-US" sz="2000" b="1" i="1" u="sng" dirty="0">
                <a:solidFill>
                  <a:srgbClr val="800000"/>
                </a:solidFill>
              </a:rPr>
              <a:t>midst</a:t>
            </a:r>
            <a:r>
              <a:rPr lang="en-US" sz="2000" b="1" i="1" dirty="0">
                <a:solidFill>
                  <a:srgbClr val="800000"/>
                </a:solidFill>
              </a:rPr>
              <a:t> of the throne</a:t>
            </a:r>
            <a:r>
              <a:rPr lang="en-US" sz="2000" i="1" dirty="0">
                <a:solidFill>
                  <a:srgbClr val="800000"/>
                </a:solidFill>
              </a:rPr>
              <a:t> and of the four living creatures, and in the midst of the elders, </a:t>
            </a:r>
            <a:r>
              <a:rPr lang="en-US" sz="2000" b="1" i="1" dirty="0">
                <a:solidFill>
                  <a:srgbClr val="800000"/>
                </a:solidFill>
              </a:rPr>
              <a:t>stood </a:t>
            </a:r>
            <a:r>
              <a:rPr lang="en-US" sz="2000" b="1" i="1" baseline="30000" dirty="0">
                <a:solidFill>
                  <a:srgbClr val="800000"/>
                </a:solidFill>
              </a:rPr>
              <a:t>4</a:t>
            </a:r>
            <a:r>
              <a:rPr lang="en-US" sz="2000" b="1" i="1" dirty="0">
                <a:solidFill>
                  <a:srgbClr val="800000"/>
                </a:solidFill>
              </a:rPr>
              <a:t>a Lamb as though it had been </a:t>
            </a:r>
            <a:r>
              <a:rPr lang="en-US" sz="2000" b="1" i="1" baseline="30000" dirty="0">
                <a:solidFill>
                  <a:srgbClr val="800000"/>
                </a:solidFill>
              </a:rPr>
              <a:t>5</a:t>
            </a:r>
            <a:r>
              <a:rPr lang="en-US" sz="2000" b="1" i="1" dirty="0">
                <a:solidFill>
                  <a:srgbClr val="800000"/>
                </a:solidFill>
              </a:rPr>
              <a:t>slain</a:t>
            </a:r>
            <a:r>
              <a:rPr lang="en-US" sz="2000" i="1" dirty="0">
                <a:solidFill>
                  <a:srgbClr val="800000"/>
                </a:solidFill>
              </a:rPr>
              <a:t>, </a:t>
            </a:r>
            <a:r>
              <a:rPr lang="en-US" sz="2000" b="1" i="1" dirty="0">
                <a:solidFill>
                  <a:srgbClr val="800000"/>
                </a:solidFill>
              </a:rPr>
              <a:t>having </a:t>
            </a:r>
            <a:r>
              <a:rPr lang="en-US" sz="2000" b="1" i="1" baseline="30000" dirty="0">
                <a:solidFill>
                  <a:srgbClr val="002060"/>
                </a:solidFill>
              </a:rPr>
              <a:t>6</a:t>
            </a:r>
            <a:r>
              <a:rPr lang="en-US" sz="2000" b="1" i="1" dirty="0">
                <a:solidFill>
                  <a:srgbClr val="002060"/>
                </a:solidFill>
              </a:rPr>
              <a:t>seven horns</a:t>
            </a:r>
            <a:r>
              <a:rPr lang="en-US" sz="2000" b="1" i="1" dirty="0">
                <a:solidFill>
                  <a:srgbClr val="800000"/>
                </a:solidFill>
              </a:rPr>
              <a:t> and </a:t>
            </a:r>
            <a:r>
              <a:rPr lang="en-US" sz="2000" b="1" i="1" baseline="30000" dirty="0">
                <a:solidFill>
                  <a:srgbClr val="002060"/>
                </a:solidFill>
              </a:rPr>
              <a:t>7</a:t>
            </a:r>
            <a:r>
              <a:rPr lang="en-US" sz="2000" b="1" i="1" dirty="0">
                <a:solidFill>
                  <a:srgbClr val="002060"/>
                </a:solidFill>
              </a:rPr>
              <a:t>seven eyes</a:t>
            </a:r>
            <a:r>
              <a:rPr lang="en-US" sz="2000" i="1" dirty="0">
                <a:solidFill>
                  <a:srgbClr val="800000"/>
                </a:solidFill>
              </a:rPr>
              <a:t>, which are </a:t>
            </a:r>
            <a:r>
              <a:rPr lang="en-US" sz="2000" b="1" i="1" dirty="0">
                <a:solidFill>
                  <a:srgbClr val="800000"/>
                </a:solidFill>
              </a:rPr>
              <a:t>the seven Spirits of God </a:t>
            </a:r>
            <a:r>
              <a:rPr lang="en-US" sz="2000" i="1" dirty="0">
                <a:solidFill>
                  <a:srgbClr val="800000"/>
                </a:solidFill>
              </a:rPr>
              <a:t>sent out into all the earth. </a:t>
            </a:r>
            <a:r>
              <a:rPr lang="en-US" sz="2000" dirty="0"/>
              <a:t>(</a:t>
            </a:r>
            <a:r>
              <a:rPr lang="en-US" sz="2000" b="1" dirty="0">
                <a:solidFill>
                  <a:srgbClr val="800000"/>
                </a:solidFill>
              </a:rPr>
              <a:t>5:5-6</a:t>
            </a:r>
            <a:r>
              <a:rPr lang="en-US" sz="2000" dirty="0"/>
              <a:t>)</a:t>
            </a:r>
          </a:p>
          <a:p>
            <a:pPr>
              <a:lnSpc>
                <a:spcPct val="97000"/>
              </a:lnSpc>
              <a:spcBef>
                <a:spcPts val="0"/>
              </a:spcBef>
            </a:pPr>
            <a:r>
              <a:rPr lang="en-US" sz="2000" i="1" dirty="0">
                <a:solidFill>
                  <a:srgbClr val="800000"/>
                </a:solidFill>
              </a:rPr>
              <a:t>“Lion of Judah”</a:t>
            </a:r>
            <a:r>
              <a:rPr lang="en-US" sz="2000" dirty="0"/>
              <a:t> – </a:t>
            </a:r>
            <a:r>
              <a:rPr lang="en-US" sz="2000" b="1" dirty="0">
                <a:solidFill>
                  <a:srgbClr val="800000"/>
                </a:solidFill>
              </a:rPr>
              <a:t>Genesis 49:9-10 </a:t>
            </a:r>
            <a:r>
              <a:rPr lang="en-US" sz="2000" dirty="0"/>
              <a:t>(</a:t>
            </a:r>
            <a:r>
              <a:rPr lang="en-US" sz="2000" b="1" dirty="0">
                <a:solidFill>
                  <a:srgbClr val="800000"/>
                </a:solidFill>
              </a:rPr>
              <a:t>Zechariah 9:13-15 </a:t>
            </a:r>
            <a:r>
              <a:rPr lang="en-US" sz="2000" dirty="0"/>
              <a:t>– Maccabees)</a:t>
            </a:r>
          </a:p>
          <a:p>
            <a:pPr>
              <a:lnSpc>
                <a:spcPct val="97000"/>
              </a:lnSpc>
              <a:spcBef>
                <a:spcPts val="0"/>
              </a:spcBef>
            </a:pPr>
            <a:r>
              <a:rPr lang="en-US" sz="2000" i="1" dirty="0">
                <a:solidFill>
                  <a:srgbClr val="800000"/>
                </a:solidFill>
              </a:rPr>
              <a:t>“Root of David”</a:t>
            </a:r>
            <a:r>
              <a:rPr lang="en-US" sz="2000" dirty="0"/>
              <a:t> – </a:t>
            </a:r>
            <a:r>
              <a:rPr lang="en-US" sz="2000" b="1" dirty="0">
                <a:solidFill>
                  <a:srgbClr val="800000"/>
                </a:solidFill>
              </a:rPr>
              <a:t>Jeremiah 23:5; 33:15; Isaiah 4:2; 11:1; Zechariah 3:8; 6:12</a:t>
            </a:r>
          </a:p>
          <a:p>
            <a:pPr>
              <a:lnSpc>
                <a:spcPct val="97000"/>
              </a:lnSpc>
              <a:spcBef>
                <a:spcPts val="0"/>
              </a:spcBef>
            </a:pPr>
            <a:r>
              <a:rPr lang="en-US" sz="2000" i="1" dirty="0">
                <a:solidFill>
                  <a:srgbClr val="800000"/>
                </a:solidFill>
              </a:rPr>
              <a:t>“Lamb of God”</a:t>
            </a:r>
            <a:r>
              <a:rPr lang="en-US" sz="2000" dirty="0">
                <a:solidFill>
                  <a:srgbClr val="800000"/>
                </a:solidFill>
              </a:rPr>
              <a:t> – </a:t>
            </a:r>
            <a:r>
              <a:rPr lang="en-US" sz="2000" b="1" dirty="0">
                <a:solidFill>
                  <a:srgbClr val="800000"/>
                </a:solidFill>
              </a:rPr>
              <a:t>Genesis 22:8; John 1:29, 36; 1 Peter 1:18-21; Revelation 13:8</a:t>
            </a:r>
          </a:p>
          <a:p>
            <a:pPr>
              <a:lnSpc>
                <a:spcPct val="97000"/>
              </a:lnSpc>
              <a:spcBef>
                <a:spcPts val="0"/>
              </a:spcBef>
            </a:pPr>
            <a:r>
              <a:rPr lang="en-US" sz="2000" i="1" dirty="0">
                <a:solidFill>
                  <a:srgbClr val="800000"/>
                </a:solidFill>
              </a:rPr>
              <a:t>“Seven </a:t>
            </a:r>
            <a:r>
              <a:rPr lang="en-US" sz="2000" b="1" i="1" dirty="0">
                <a:solidFill>
                  <a:srgbClr val="800000"/>
                </a:solidFill>
              </a:rPr>
              <a:t>Horns</a:t>
            </a:r>
            <a:r>
              <a:rPr lang="en-US" sz="2000" i="1" dirty="0">
                <a:solidFill>
                  <a:srgbClr val="800000"/>
                </a:solidFill>
              </a:rPr>
              <a:t>”</a:t>
            </a:r>
            <a:r>
              <a:rPr lang="en-US" sz="2000" dirty="0"/>
              <a:t> – Perfect, complete </a:t>
            </a:r>
            <a:r>
              <a:rPr lang="en-US" sz="2000" b="1" i="1" dirty="0"/>
              <a:t>power</a:t>
            </a:r>
            <a:r>
              <a:rPr lang="en-US" sz="2000" dirty="0"/>
              <a:t> (</a:t>
            </a:r>
            <a:r>
              <a:rPr lang="en-US" sz="2000" b="1" dirty="0">
                <a:solidFill>
                  <a:srgbClr val="800000"/>
                </a:solidFill>
              </a:rPr>
              <a:t>Daniel 8:5-9</a:t>
            </a:r>
            <a:r>
              <a:rPr lang="en-US" sz="2000" dirty="0"/>
              <a:t>).</a:t>
            </a:r>
          </a:p>
          <a:p>
            <a:pPr>
              <a:lnSpc>
                <a:spcPct val="97000"/>
              </a:lnSpc>
              <a:spcBef>
                <a:spcPts val="0"/>
              </a:spcBef>
            </a:pPr>
            <a:r>
              <a:rPr lang="en-US" sz="2000" i="1" dirty="0">
                <a:solidFill>
                  <a:srgbClr val="800000"/>
                </a:solidFill>
              </a:rPr>
              <a:t>“Seven </a:t>
            </a:r>
            <a:r>
              <a:rPr lang="en-US" sz="2000" b="1" i="1" dirty="0">
                <a:solidFill>
                  <a:srgbClr val="800000"/>
                </a:solidFill>
              </a:rPr>
              <a:t>Eyes</a:t>
            </a:r>
            <a:r>
              <a:rPr lang="en-US" sz="2000" i="1" dirty="0">
                <a:solidFill>
                  <a:srgbClr val="800000"/>
                </a:solidFill>
              </a:rPr>
              <a:t>”</a:t>
            </a:r>
            <a:r>
              <a:rPr lang="en-US" sz="2000" dirty="0"/>
              <a:t> – Complete </a:t>
            </a:r>
            <a:r>
              <a:rPr lang="en-US" sz="2000" b="1" i="1" dirty="0"/>
              <a:t>knowledge</a:t>
            </a:r>
            <a:r>
              <a:rPr lang="en-US" sz="2000" dirty="0"/>
              <a:t> (omniscience) – </a:t>
            </a:r>
            <a:r>
              <a:rPr lang="en-US" sz="2000" b="1" dirty="0">
                <a:solidFill>
                  <a:srgbClr val="800000"/>
                </a:solidFill>
              </a:rPr>
              <a:t>Zec. 3:9; John 16:7-15</a:t>
            </a:r>
            <a:r>
              <a:rPr lang="en-US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35447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the_lion_of_the_tribe_of_judah-still-16x9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Revolution">
      <a:maj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the_lion_of_the_tribe_of_judah-still-16x9</Template>
  <TotalTime>13432</TotalTime>
  <Words>3199</Words>
  <Application>Microsoft Office PowerPoint</Application>
  <PresentationFormat>On-screen Show (16:9)</PresentationFormat>
  <Paragraphs>129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Arial</vt:lpstr>
      <vt:lpstr>Calibri</vt:lpstr>
      <vt:lpstr>Impact</vt:lpstr>
      <vt:lpstr>Times New Roman</vt:lpstr>
      <vt:lpstr>Trebuchet MS</vt:lpstr>
      <vt:lpstr>Wingdings</vt:lpstr>
      <vt:lpstr>the_lion_of_the_tribe_of_judah-still-16x9</vt:lpstr>
      <vt:lpstr>Revelation Trust God</vt:lpstr>
      <vt:lpstr>PowerPoint Presentation</vt:lpstr>
      <vt:lpstr>God’s Scroll</vt:lpstr>
      <vt:lpstr>Example of Sealed Papyri</vt:lpstr>
      <vt:lpstr>The Essential Scroll</vt:lpstr>
      <vt:lpstr>PowerPoint Presentation</vt:lpstr>
      <vt:lpstr>The Lion Slain as a Lamb</vt:lpstr>
      <vt:lpstr>The Lion Slain as a Lamb</vt:lpstr>
      <vt:lpstr>Messiah of Prophecy</vt:lpstr>
      <vt:lpstr>“Worthy Is the Lamb”</vt:lpstr>
      <vt:lpstr>“Worthy Is the Lamb”</vt:lpstr>
      <vt:lpstr>“A New Song”</vt:lpstr>
      <vt:lpstr>“A New Song”</vt:lpstr>
      <vt:lpstr>PowerPoint Presentation</vt:lpstr>
      <vt:lpstr>The Heavenly Hosts &amp; All Creation</vt:lpstr>
      <vt:lpstr>The Song of All Creation</vt:lpstr>
      <vt:lpstr>The Deity of Christ</vt:lpstr>
      <vt:lpstr>The Deity of Christ</vt:lpstr>
      <vt:lpstr>Scroll Is Plan of Salvation?</vt:lpstr>
      <vt:lpstr>Scroll Is Plan of Salvation?</vt:lpstr>
      <vt:lpstr>Revelation Trust God</vt:lpstr>
      <vt:lpstr>PowerPoint Presentation</vt:lpstr>
      <vt:lpstr>PowerPoint Presentation</vt:lpstr>
      <vt:lpstr>Who Are the Four Horsemen?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Revelation - Trust God</dc:title>
  <dc:creator>C. Trevor Bowen</dc:creator>
  <cp:lastModifiedBy>Trevor Bowen</cp:lastModifiedBy>
  <cp:revision>1213</cp:revision>
  <dcterms:created xsi:type="dcterms:W3CDTF">2017-04-01T00:42:32Z</dcterms:created>
  <dcterms:modified xsi:type="dcterms:W3CDTF">2023-01-29T18:41:45Z</dcterms:modified>
</cp:coreProperties>
</file>