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68" r:id="rId2"/>
    <p:sldId id="469" r:id="rId3"/>
    <p:sldId id="894" r:id="rId4"/>
    <p:sldId id="476" r:id="rId5"/>
    <p:sldId id="485" r:id="rId6"/>
    <p:sldId id="897" r:id="rId7"/>
    <p:sldId id="898" r:id="rId8"/>
    <p:sldId id="478" r:id="rId9"/>
    <p:sldId id="479" r:id="rId10"/>
    <p:sldId id="480" r:id="rId11"/>
    <p:sldId id="481" r:id="rId12"/>
    <p:sldId id="482" r:id="rId13"/>
    <p:sldId id="486" r:id="rId14"/>
    <p:sldId id="487" r:id="rId15"/>
    <p:sldId id="488" r:id="rId16"/>
    <p:sldId id="489" r:id="rId17"/>
    <p:sldId id="490" r:id="rId18"/>
    <p:sldId id="491" r:id="rId19"/>
    <p:sldId id="492" r:id="rId20"/>
    <p:sldId id="493" r:id="rId21"/>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varScale="1">
        <p:scale>
          <a:sx n="143" d="100"/>
          <a:sy n="143" d="100"/>
        </p:scale>
        <p:origin x="642" y="120"/>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37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2/19/2023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a:t>Lesson 11 – Proclamation of Delay No Longer</a:t>
            </a:r>
          </a:p>
        </p:txBody>
      </p:sp>
    </p:spTree>
    <p:extLst>
      <p:ext uri="{BB962C8B-B14F-4D97-AF65-F5344CB8AC3E}">
        <p14:creationId xmlns:p14="http://schemas.microsoft.com/office/powerpoint/2010/main" val="25785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Ezekiel’s Bitter-Sweet Message</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“But you, son of man, hear what I say to you. Do not be rebellious like that rebellious house; </a:t>
            </a:r>
            <a:r>
              <a:rPr lang="en-US" sz="1800" b="1" i="1" dirty="0">
                <a:solidFill>
                  <a:srgbClr val="800000"/>
                </a:solidFill>
              </a:rPr>
              <a:t>open your mouth and </a:t>
            </a:r>
            <a:r>
              <a:rPr lang="en-US" sz="1800" b="1" i="1" u="sng" dirty="0">
                <a:solidFill>
                  <a:srgbClr val="800000"/>
                </a:solidFill>
              </a:rPr>
              <a:t>eat</a:t>
            </a:r>
            <a:r>
              <a:rPr lang="en-US" sz="1800" i="1" dirty="0">
                <a:solidFill>
                  <a:srgbClr val="800000"/>
                </a:solidFill>
              </a:rPr>
              <a:t> what I give you.”  Now when I looked, there was </a:t>
            </a:r>
            <a:r>
              <a:rPr lang="en-US" sz="1800" b="1" i="1" dirty="0">
                <a:solidFill>
                  <a:srgbClr val="800000"/>
                </a:solidFill>
              </a:rPr>
              <a:t>a hand stretched out to me; and behold, a </a:t>
            </a:r>
            <a:r>
              <a:rPr lang="en-US" sz="1800" b="1" i="1" u="sng" dirty="0">
                <a:solidFill>
                  <a:srgbClr val="800000"/>
                </a:solidFill>
              </a:rPr>
              <a:t>scroll of a book</a:t>
            </a:r>
            <a:r>
              <a:rPr lang="en-US" sz="1800" b="1" i="1" dirty="0">
                <a:solidFill>
                  <a:srgbClr val="800000"/>
                </a:solidFill>
              </a:rPr>
              <a:t> was in it</a:t>
            </a:r>
            <a:r>
              <a:rPr lang="en-US" sz="1800" i="1" dirty="0">
                <a:solidFill>
                  <a:srgbClr val="800000"/>
                </a:solidFill>
              </a:rPr>
              <a:t>.  Then He spread it before me; and there was </a:t>
            </a:r>
            <a:r>
              <a:rPr lang="en-US" sz="1800" b="1" i="1" dirty="0">
                <a:solidFill>
                  <a:srgbClr val="800000"/>
                </a:solidFill>
              </a:rPr>
              <a:t>writing </a:t>
            </a:r>
            <a:r>
              <a:rPr lang="en-US" sz="1800" b="1" i="1" u="sng" dirty="0">
                <a:solidFill>
                  <a:srgbClr val="800000"/>
                </a:solidFill>
              </a:rPr>
              <a:t>on the inside</a:t>
            </a:r>
            <a:r>
              <a:rPr lang="en-US" sz="1800" b="1" i="1" dirty="0">
                <a:solidFill>
                  <a:srgbClr val="800000"/>
                </a:solidFill>
              </a:rPr>
              <a:t> and </a:t>
            </a:r>
            <a:r>
              <a:rPr lang="en-US" sz="1800" b="1" i="1" u="sng" dirty="0">
                <a:solidFill>
                  <a:srgbClr val="800000"/>
                </a:solidFill>
              </a:rPr>
              <a:t>on the outside</a:t>
            </a:r>
            <a:r>
              <a:rPr lang="en-US" sz="1800" i="1" dirty="0">
                <a:solidFill>
                  <a:srgbClr val="800000"/>
                </a:solidFill>
              </a:rPr>
              <a:t>, and </a:t>
            </a:r>
            <a:r>
              <a:rPr lang="en-US" sz="1800" b="1" i="1" dirty="0">
                <a:solidFill>
                  <a:srgbClr val="800000"/>
                </a:solidFill>
              </a:rPr>
              <a:t>written on it were </a:t>
            </a:r>
            <a:r>
              <a:rPr lang="en-US" sz="1800" b="1" i="1" u="sng" dirty="0">
                <a:solidFill>
                  <a:srgbClr val="800000"/>
                </a:solidFill>
              </a:rPr>
              <a:t>lamentations</a:t>
            </a:r>
            <a:r>
              <a:rPr lang="en-US" sz="1800" b="1" i="1" dirty="0">
                <a:solidFill>
                  <a:srgbClr val="800000"/>
                </a:solidFill>
              </a:rPr>
              <a:t> and </a:t>
            </a:r>
            <a:r>
              <a:rPr lang="en-US" sz="1800" b="1" i="1" u="sng" dirty="0">
                <a:solidFill>
                  <a:srgbClr val="800000"/>
                </a:solidFill>
              </a:rPr>
              <a:t>mourning</a:t>
            </a:r>
            <a:r>
              <a:rPr lang="en-US" sz="1800" b="1" i="1" dirty="0">
                <a:solidFill>
                  <a:srgbClr val="800000"/>
                </a:solidFill>
              </a:rPr>
              <a:t> and </a:t>
            </a:r>
            <a:r>
              <a:rPr lang="en-US" sz="1800" b="1" i="1" u="sng" dirty="0">
                <a:solidFill>
                  <a:srgbClr val="800000"/>
                </a:solidFill>
              </a:rPr>
              <a:t>woe</a:t>
            </a:r>
            <a:r>
              <a:rPr lang="en-US" sz="1800" i="1" dirty="0">
                <a:solidFill>
                  <a:srgbClr val="800000"/>
                </a:solidFill>
              </a:rPr>
              <a:t>.  Moreover He said to me, “Son of man, </a:t>
            </a:r>
            <a:r>
              <a:rPr lang="en-US" sz="1800" b="1" i="1" dirty="0">
                <a:solidFill>
                  <a:srgbClr val="800000"/>
                </a:solidFill>
              </a:rPr>
              <a:t>eat what you find; </a:t>
            </a:r>
            <a:r>
              <a:rPr lang="en-US" sz="1800" b="1" i="1" u="sng" dirty="0">
                <a:solidFill>
                  <a:srgbClr val="800000"/>
                </a:solidFill>
              </a:rPr>
              <a:t>eat this scroll</a:t>
            </a:r>
            <a:r>
              <a:rPr lang="en-US" sz="1800" b="1" i="1" dirty="0">
                <a:solidFill>
                  <a:srgbClr val="800000"/>
                </a:solidFill>
              </a:rPr>
              <a:t>, and go, speak to the house of Israel</a:t>
            </a:r>
            <a:r>
              <a:rPr lang="en-US" sz="1800" i="1" dirty="0">
                <a:solidFill>
                  <a:srgbClr val="800000"/>
                </a:solidFill>
              </a:rPr>
              <a:t>.” So </a:t>
            </a:r>
            <a:r>
              <a:rPr lang="en-US" sz="1800" b="1" i="1" dirty="0">
                <a:solidFill>
                  <a:srgbClr val="800000"/>
                </a:solidFill>
              </a:rPr>
              <a:t>I opened my mouth, and He caused me to eat that scroll</a:t>
            </a:r>
            <a:r>
              <a:rPr lang="en-US" sz="1800" i="1" dirty="0">
                <a:solidFill>
                  <a:srgbClr val="800000"/>
                </a:solidFill>
              </a:rPr>
              <a:t>.  And He said to me, “Son of man, </a:t>
            </a:r>
            <a:r>
              <a:rPr lang="en-US" sz="1800" b="1" i="1" dirty="0">
                <a:solidFill>
                  <a:srgbClr val="800000"/>
                </a:solidFill>
              </a:rPr>
              <a:t>feed your belly, and </a:t>
            </a:r>
            <a:r>
              <a:rPr lang="en-US" sz="1800" b="1" i="1" u="sng" dirty="0">
                <a:solidFill>
                  <a:srgbClr val="800000"/>
                </a:solidFill>
              </a:rPr>
              <a:t>fill your stomach</a:t>
            </a:r>
            <a:r>
              <a:rPr lang="en-US" sz="1800" b="1" i="1" dirty="0">
                <a:solidFill>
                  <a:srgbClr val="800000"/>
                </a:solidFill>
              </a:rPr>
              <a:t> with this scroll </a:t>
            </a:r>
            <a:r>
              <a:rPr lang="en-US" sz="1800" i="1" dirty="0">
                <a:solidFill>
                  <a:srgbClr val="800000"/>
                </a:solidFill>
              </a:rPr>
              <a:t>that I give you.” So </a:t>
            </a:r>
            <a:r>
              <a:rPr lang="en-US" sz="1800" b="1" i="1" dirty="0">
                <a:solidFill>
                  <a:srgbClr val="800000"/>
                </a:solidFill>
              </a:rPr>
              <a:t>I ate, and it was </a:t>
            </a:r>
            <a:r>
              <a:rPr lang="en-US" sz="1800" b="1" i="1" u="sng" dirty="0">
                <a:solidFill>
                  <a:srgbClr val="800000"/>
                </a:solidFill>
              </a:rPr>
              <a:t>in my mouth like honey in sweetness</a:t>
            </a:r>
            <a:r>
              <a:rPr lang="en-US" sz="1800" i="1" dirty="0">
                <a:solidFill>
                  <a:srgbClr val="800000"/>
                </a:solidFill>
              </a:rPr>
              <a:t>. … Moreover He said to me: “Son of man, </a:t>
            </a:r>
            <a:r>
              <a:rPr lang="en-US" sz="1800" b="1" i="1" u="sng" dirty="0">
                <a:solidFill>
                  <a:srgbClr val="800000"/>
                </a:solidFill>
              </a:rPr>
              <a:t>receive into your heart</a:t>
            </a:r>
            <a:r>
              <a:rPr lang="en-US" sz="1800" b="1" i="1" dirty="0">
                <a:solidFill>
                  <a:srgbClr val="800000"/>
                </a:solidFill>
              </a:rPr>
              <a:t> all My words that I speak to you</a:t>
            </a:r>
            <a:r>
              <a:rPr lang="en-US" sz="1800" i="1" dirty="0">
                <a:solidFill>
                  <a:srgbClr val="800000"/>
                </a:solidFill>
              </a:rPr>
              <a:t>, and hear with your ears.  And go, get to the captives, to the children of your people, and speak to them and tell them, ‘Thus says the Lord GOD,” whether they hear, or whether they refuse.” … So the Spirit lifted me up and took me away, and </a:t>
            </a:r>
            <a:r>
              <a:rPr lang="en-US" sz="1800" b="1" i="1" dirty="0">
                <a:solidFill>
                  <a:srgbClr val="800000"/>
                </a:solidFill>
              </a:rPr>
              <a:t>I went in </a:t>
            </a:r>
            <a:r>
              <a:rPr lang="en-US" sz="1800" b="1" i="1" u="sng" dirty="0">
                <a:solidFill>
                  <a:srgbClr val="800000"/>
                </a:solidFill>
              </a:rPr>
              <a:t>bitterness</a:t>
            </a:r>
            <a:r>
              <a:rPr lang="en-US" sz="1800" b="1" i="1" dirty="0">
                <a:solidFill>
                  <a:srgbClr val="800000"/>
                </a:solidFill>
              </a:rPr>
              <a:t>, in the </a:t>
            </a:r>
            <a:r>
              <a:rPr lang="en-US" sz="1800" b="1" i="1" u="sng" dirty="0">
                <a:solidFill>
                  <a:srgbClr val="800000"/>
                </a:solidFill>
              </a:rPr>
              <a:t>heat of my spirit</a:t>
            </a:r>
            <a:r>
              <a:rPr lang="en-US" sz="1800" b="1" i="1" dirty="0">
                <a:solidFill>
                  <a:srgbClr val="800000"/>
                </a:solidFill>
              </a:rPr>
              <a:t>; </a:t>
            </a:r>
            <a:r>
              <a:rPr lang="en-US" sz="1800" b="1" i="1" u="sng" dirty="0">
                <a:solidFill>
                  <a:srgbClr val="800000"/>
                </a:solidFill>
              </a:rPr>
              <a:t>but</a:t>
            </a:r>
            <a:r>
              <a:rPr lang="en-US" sz="1800" b="1" i="1" dirty="0">
                <a:solidFill>
                  <a:srgbClr val="800000"/>
                </a:solidFill>
              </a:rPr>
              <a:t> the hand of the LORD was strong upon me</a:t>
            </a:r>
            <a:r>
              <a:rPr lang="en-US" sz="1800" i="1" dirty="0">
                <a:solidFill>
                  <a:srgbClr val="800000"/>
                </a:solidFill>
              </a:rPr>
              <a:t>.  Then I came to the captives at Tel Abib, who dwelt by the River </a:t>
            </a:r>
            <a:r>
              <a:rPr lang="en-US" sz="1800" i="1" dirty="0" err="1">
                <a:solidFill>
                  <a:srgbClr val="800000"/>
                </a:solidFill>
              </a:rPr>
              <a:t>Chebar</a:t>
            </a:r>
            <a:r>
              <a:rPr lang="en-US" sz="1800" i="1" dirty="0">
                <a:solidFill>
                  <a:srgbClr val="800000"/>
                </a:solidFill>
              </a:rPr>
              <a:t>; and I sat where they sat, and remained there astonished among them seven days.</a:t>
            </a:r>
            <a:r>
              <a:rPr lang="en-US" sz="1800" dirty="0"/>
              <a:t>  (</a:t>
            </a:r>
            <a:r>
              <a:rPr lang="en-US" sz="1800" b="1" dirty="0">
                <a:solidFill>
                  <a:srgbClr val="800000"/>
                </a:solidFill>
              </a:rPr>
              <a:t>Eze. 2:8-3:15</a:t>
            </a:r>
            <a:r>
              <a:rPr lang="en-US" sz="1800" dirty="0"/>
              <a:t>)</a:t>
            </a:r>
          </a:p>
        </p:txBody>
      </p:sp>
    </p:spTree>
    <p:extLst>
      <p:ext uri="{BB962C8B-B14F-4D97-AF65-F5344CB8AC3E}">
        <p14:creationId xmlns:p14="http://schemas.microsoft.com/office/powerpoint/2010/main" val="426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a:t>
            </a:r>
            <a:r>
              <a:rPr lang="en-US" u="sng" dirty="0"/>
              <a:t>Our</a:t>
            </a:r>
            <a:r>
              <a:rPr lang="en-US" dirty="0"/>
              <a:t> Little Book</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7"/>
            </a:pPr>
            <a:r>
              <a:rPr lang="en-US" sz="2000" dirty="0"/>
              <a:t>What other prophets were commanded to eat books and scrolls?  What is this significance of them eating these messages?  What is implied by the book being </a:t>
            </a:r>
            <a:r>
              <a:rPr lang="en-US" sz="2000" i="1" dirty="0">
                <a:solidFill>
                  <a:srgbClr val="800000"/>
                </a:solidFill>
              </a:rPr>
              <a:t>“as sweet as honey in your mouth”</a:t>
            </a:r>
            <a:r>
              <a:rPr lang="en-US" sz="2000" dirty="0"/>
              <a:t> but making John’s stomach bitter?</a:t>
            </a:r>
          </a:p>
          <a:p>
            <a:pPr>
              <a:spcBef>
                <a:spcPts val="200"/>
              </a:spcBef>
            </a:pPr>
            <a:r>
              <a:rPr lang="en-US" sz="2000" dirty="0"/>
              <a:t>God’s teachers must </a:t>
            </a:r>
            <a:r>
              <a:rPr lang="en-US" sz="2000" b="1" i="1" dirty="0"/>
              <a:t>first</a:t>
            </a:r>
            <a:r>
              <a:rPr lang="en-US" sz="2000" dirty="0"/>
              <a:t> fill themselves with His Word (</a:t>
            </a:r>
            <a:r>
              <a:rPr lang="en-US" sz="2000" b="1" dirty="0">
                <a:solidFill>
                  <a:srgbClr val="800000"/>
                </a:solidFill>
              </a:rPr>
              <a:t>Matthew 7:1-5; 1 Timothy 4:15-16; Ezra 7:10</a:t>
            </a:r>
            <a:r>
              <a:rPr lang="en-US" sz="2000" dirty="0"/>
              <a:t>).</a:t>
            </a:r>
          </a:p>
          <a:p>
            <a:pPr>
              <a:spcBef>
                <a:spcPts val="200"/>
              </a:spcBef>
            </a:pPr>
            <a:r>
              <a:rPr lang="en-US" sz="2000" b="1" dirty="0"/>
              <a:t>Honey</a:t>
            </a:r>
            <a:r>
              <a:rPr lang="en-US" sz="2000" dirty="0"/>
              <a:t> – Learning God’s Word </a:t>
            </a:r>
            <a:r>
              <a:rPr lang="en-US" sz="2000" b="1" i="1" dirty="0"/>
              <a:t>first</a:t>
            </a:r>
            <a:r>
              <a:rPr lang="en-US" sz="2000" dirty="0"/>
              <a:t> brings joy, satisfaction (</a:t>
            </a:r>
            <a:r>
              <a:rPr lang="en-US" sz="2000" b="1" dirty="0">
                <a:solidFill>
                  <a:srgbClr val="800000"/>
                </a:solidFill>
              </a:rPr>
              <a:t>Psa. 19:7-11; 119:103</a:t>
            </a:r>
            <a:r>
              <a:rPr lang="en-US" sz="2000" dirty="0"/>
              <a:t>).</a:t>
            </a:r>
          </a:p>
          <a:p>
            <a:pPr>
              <a:spcBef>
                <a:spcPts val="200"/>
              </a:spcBef>
            </a:pPr>
            <a:r>
              <a:rPr lang="en-US" sz="2000" b="1" dirty="0"/>
              <a:t>Bitterness</a:t>
            </a:r>
            <a:r>
              <a:rPr lang="en-US" sz="2000" dirty="0"/>
              <a:t> – </a:t>
            </a:r>
            <a:r>
              <a:rPr lang="en-US" sz="2000" b="1" i="1" dirty="0"/>
              <a:t>Eventually</a:t>
            </a:r>
            <a:r>
              <a:rPr lang="en-US" sz="2000" dirty="0"/>
              <a:t>, it will produce unhappy conflict (</a:t>
            </a:r>
            <a:r>
              <a:rPr lang="en-US" sz="2000" b="1" dirty="0">
                <a:solidFill>
                  <a:srgbClr val="800000"/>
                </a:solidFill>
              </a:rPr>
              <a:t>Matthew 10:16-42</a:t>
            </a:r>
            <a:r>
              <a:rPr lang="en-US" sz="2000" dirty="0"/>
              <a:t>).</a:t>
            </a:r>
          </a:p>
          <a:p>
            <a:pPr>
              <a:spcBef>
                <a:spcPts val="200"/>
              </a:spcBef>
            </a:pPr>
            <a:r>
              <a:rPr lang="en-US" sz="2000" dirty="0"/>
              <a:t>Bitterness is not the end of His Word for the humble and obedient (</a:t>
            </a:r>
            <a:r>
              <a:rPr lang="en-US" sz="2000" b="1" dirty="0">
                <a:solidFill>
                  <a:srgbClr val="800000"/>
                </a:solidFill>
              </a:rPr>
              <a:t>James 1:2-14</a:t>
            </a:r>
            <a:r>
              <a:rPr lang="en-US" sz="2000" dirty="0"/>
              <a:t>).</a:t>
            </a:r>
          </a:p>
          <a:p>
            <a:pPr>
              <a:spcBef>
                <a:spcPts val="200"/>
              </a:spcBef>
            </a:pPr>
            <a:r>
              <a:rPr lang="en-US" sz="2000" dirty="0"/>
              <a:t>God’s Word ultimately produces great joy in saving others and ourselves (</a:t>
            </a:r>
            <a:r>
              <a:rPr lang="en-US" sz="2000" b="1" dirty="0">
                <a:solidFill>
                  <a:srgbClr val="800000"/>
                </a:solidFill>
              </a:rPr>
              <a:t>3 John 4</a:t>
            </a:r>
            <a:r>
              <a:rPr lang="en-US" sz="2000" dirty="0"/>
              <a:t>).</a:t>
            </a:r>
          </a:p>
          <a:p>
            <a:pPr>
              <a:spcBef>
                <a:spcPts val="200"/>
              </a:spcBef>
            </a:pPr>
            <a:r>
              <a:rPr lang="en-US" sz="2000" dirty="0"/>
              <a:t>But, there is inevitable bitterness along the way.  Don’t be naïve.  Be prepared.</a:t>
            </a:r>
          </a:p>
          <a:p>
            <a:pPr>
              <a:spcBef>
                <a:spcPts val="200"/>
              </a:spcBef>
            </a:pPr>
            <a:r>
              <a:rPr lang="en-US" sz="2000" dirty="0"/>
              <a:t>Count the cost in </a:t>
            </a:r>
            <a:r>
              <a:rPr lang="en-US" sz="2000" b="1" i="1" dirty="0"/>
              <a:t>advance</a:t>
            </a:r>
            <a:r>
              <a:rPr lang="en-US" sz="2000" dirty="0"/>
              <a:t> (</a:t>
            </a:r>
            <a:r>
              <a:rPr lang="en-US" sz="2000" b="1" dirty="0">
                <a:solidFill>
                  <a:srgbClr val="800000"/>
                </a:solidFill>
              </a:rPr>
              <a:t>Luke 14:25-35; James 3:1; Daniel 1:8</a:t>
            </a:r>
            <a:r>
              <a:rPr lang="en-US" sz="2000" dirty="0"/>
              <a:t>).</a:t>
            </a:r>
          </a:p>
        </p:txBody>
      </p:sp>
    </p:spTree>
    <p:extLst>
      <p:ext uri="{BB962C8B-B14F-4D97-AF65-F5344CB8AC3E}">
        <p14:creationId xmlns:p14="http://schemas.microsoft.com/office/powerpoint/2010/main" val="23600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Chapters Yet to Be Written</a:t>
            </a:r>
          </a:p>
        </p:txBody>
      </p:sp>
      <p:sp>
        <p:nvSpPr>
          <p:cNvPr id="3" name="Content Placeholder 2"/>
          <p:cNvSpPr>
            <a:spLocks noGrp="1"/>
          </p:cNvSpPr>
          <p:nvPr>
            <p:ph sz="quarter" idx="10"/>
          </p:nvPr>
        </p:nvSpPr>
        <p:spPr/>
        <p:txBody>
          <a:bodyPr/>
          <a:lstStyle/>
          <a:p>
            <a:pPr marL="0" lvl="0" indent="0">
              <a:spcBef>
                <a:spcPts val="0"/>
              </a:spcBef>
              <a:buNone/>
            </a:pPr>
            <a:r>
              <a:rPr lang="en-US" sz="2000" i="1" dirty="0">
                <a:solidFill>
                  <a:srgbClr val="800000"/>
                </a:solidFill>
              </a:rPr>
              <a:t>And he said to me, “</a:t>
            </a:r>
            <a:r>
              <a:rPr lang="en-US" sz="2000" b="1" i="1" dirty="0">
                <a:solidFill>
                  <a:srgbClr val="800000"/>
                </a:solidFill>
              </a:rPr>
              <a:t>You must </a:t>
            </a:r>
            <a:r>
              <a:rPr lang="en-US" sz="2000" b="1" i="1" u="sng" dirty="0">
                <a:solidFill>
                  <a:srgbClr val="800000"/>
                </a:solidFill>
              </a:rPr>
              <a:t>prophesy again</a:t>
            </a:r>
            <a:r>
              <a:rPr lang="en-US" sz="2000" b="1" i="1" dirty="0">
                <a:solidFill>
                  <a:srgbClr val="800000"/>
                </a:solidFill>
              </a:rPr>
              <a:t> </a:t>
            </a:r>
            <a:r>
              <a:rPr lang="en-US" sz="2000" i="1" dirty="0">
                <a:solidFill>
                  <a:srgbClr val="800000"/>
                </a:solidFill>
              </a:rPr>
              <a:t>about </a:t>
            </a:r>
            <a:r>
              <a:rPr lang="en-US" sz="2000" b="1" i="1" dirty="0">
                <a:solidFill>
                  <a:srgbClr val="800000"/>
                </a:solidFill>
              </a:rPr>
              <a:t>many peoples</a:t>
            </a:r>
            <a:r>
              <a:rPr lang="en-US" sz="2000" i="1" dirty="0">
                <a:solidFill>
                  <a:srgbClr val="800000"/>
                </a:solidFill>
              </a:rPr>
              <a:t>, </a:t>
            </a:r>
            <a:r>
              <a:rPr lang="en-US" sz="2000" b="1" i="1" dirty="0">
                <a:solidFill>
                  <a:srgbClr val="800000"/>
                </a:solidFill>
              </a:rPr>
              <a:t>nations</a:t>
            </a:r>
            <a:r>
              <a:rPr lang="en-US" sz="2000" i="1" dirty="0">
                <a:solidFill>
                  <a:srgbClr val="800000"/>
                </a:solidFill>
              </a:rPr>
              <a:t>, </a:t>
            </a:r>
            <a:r>
              <a:rPr lang="en-US" sz="2000" b="1" i="1" dirty="0">
                <a:solidFill>
                  <a:srgbClr val="800000"/>
                </a:solidFill>
              </a:rPr>
              <a:t>tongues</a:t>
            </a:r>
            <a:r>
              <a:rPr lang="en-US" sz="2000" i="1" dirty="0">
                <a:solidFill>
                  <a:srgbClr val="800000"/>
                </a:solidFill>
              </a:rPr>
              <a:t>, and </a:t>
            </a:r>
            <a:r>
              <a:rPr lang="en-US" sz="2000" b="1" i="1" dirty="0">
                <a:solidFill>
                  <a:srgbClr val="800000"/>
                </a:solidFill>
              </a:rPr>
              <a:t>kings</a:t>
            </a:r>
            <a:r>
              <a:rPr lang="en-US" sz="2000" i="1" dirty="0">
                <a:solidFill>
                  <a:srgbClr val="800000"/>
                </a:solidFill>
              </a:rPr>
              <a:t>.” </a:t>
            </a:r>
            <a:r>
              <a:rPr lang="en-US" sz="2000" dirty="0"/>
              <a:t>(</a:t>
            </a:r>
            <a:r>
              <a:rPr lang="en-US" sz="2000" b="1" dirty="0">
                <a:solidFill>
                  <a:srgbClr val="800000"/>
                </a:solidFill>
              </a:rPr>
              <a:t>10:11</a:t>
            </a:r>
            <a:r>
              <a:rPr lang="en-US" sz="2000" dirty="0"/>
              <a:t>)</a:t>
            </a:r>
          </a:p>
          <a:p>
            <a:pPr marL="346075" lvl="0" indent="-346075">
              <a:spcBef>
                <a:spcPts val="0"/>
              </a:spcBef>
              <a:buFont typeface="+mj-lt"/>
              <a:buAutoNum type="arabicPeriod" startAt="8"/>
            </a:pPr>
            <a:r>
              <a:rPr lang="en-US" sz="2000" dirty="0"/>
              <a:t>What was the meaning behind John’s prophetic work being unfinished at this point in the book?</a:t>
            </a:r>
          </a:p>
          <a:p>
            <a:pPr>
              <a:spcBef>
                <a:spcPts val="0"/>
              </a:spcBef>
            </a:pPr>
            <a:r>
              <a:rPr lang="en-US" sz="2000" dirty="0"/>
              <a:t>Although the OT prophets’ mystery was now made manifest …</a:t>
            </a:r>
          </a:p>
          <a:p>
            <a:pPr>
              <a:spcBef>
                <a:spcPts val="0"/>
              </a:spcBef>
            </a:pPr>
            <a:r>
              <a:rPr lang="en-US" sz="2000" dirty="0"/>
              <a:t>Although John had preached and foretold so much already …</a:t>
            </a:r>
          </a:p>
          <a:p>
            <a:pPr>
              <a:spcBef>
                <a:spcPts val="0"/>
              </a:spcBef>
            </a:pPr>
            <a:r>
              <a:rPr lang="en-US" sz="2000" dirty="0"/>
              <a:t>He personally was not yet finished (i.e., prepare yourself, </a:t>
            </a:r>
            <a:r>
              <a:rPr lang="en-US" sz="2000" b="1" dirty="0">
                <a:solidFill>
                  <a:srgbClr val="800000"/>
                </a:solidFill>
              </a:rPr>
              <a:t>Acts 9:15-16</a:t>
            </a:r>
            <a:r>
              <a:rPr lang="en-US" sz="2000" dirty="0"/>
              <a:t>).</a:t>
            </a:r>
          </a:p>
          <a:p>
            <a:pPr>
              <a:spcBef>
                <a:spcPts val="0"/>
              </a:spcBef>
            </a:pPr>
            <a:r>
              <a:rPr lang="en-US" sz="2000" dirty="0"/>
              <a:t>There was more that he was to proclaim that would apply to </a:t>
            </a:r>
            <a:r>
              <a:rPr lang="en-US" sz="2000" i="1" dirty="0">
                <a:solidFill>
                  <a:srgbClr val="800000"/>
                </a:solidFill>
              </a:rPr>
              <a:t>“many peoples, nations, tongues, and kings”</a:t>
            </a:r>
            <a:r>
              <a:rPr lang="en-US" sz="2000" dirty="0"/>
              <a:t>.</a:t>
            </a:r>
          </a:p>
          <a:p>
            <a:pPr>
              <a:spcBef>
                <a:spcPts val="0"/>
              </a:spcBef>
            </a:pPr>
            <a:r>
              <a:rPr lang="en-US" sz="2000" dirty="0"/>
              <a:t>Could apply to last half of </a:t>
            </a:r>
            <a:r>
              <a:rPr lang="en-US" sz="2000" b="1" dirty="0">
                <a:solidFill>
                  <a:srgbClr val="800000"/>
                </a:solidFill>
              </a:rPr>
              <a:t>Revelation</a:t>
            </a:r>
            <a:r>
              <a:rPr lang="en-US" sz="2000" dirty="0"/>
              <a:t>, chapters </a:t>
            </a:r>
            <a:r>
              <a:rPr lang="en-US" sz="2000" b="1" dirty="0">
                <a:solidFill>
                  <a:srgbClr val="800000"/>
                </a:solidFill>
              </a:rPr>
              <a:t>12-22</a:t>
            </a:r>
            <a:r>
              <a:rPr lang="en-US" sz="2000" dirty="0"/>
              <a:t>, which specifically targets many such people.</a:t>
            </a:r>
          </a:p>
          <a:p>
            <a:pPr>
              <a:spcBef>
                <a:spcPts val="0"/>
              </a:spcBef>
            </a:pPr>
            <a:r>
              <a:rPr lang="en-US" sz="2000" dirty="0"/>
              <a:t>Or, it might refer to the recording and distribution of the entire epistle, </a:t>
            </a:r>
            <a:r>
              <a:rPr lang="en-US" sz="2000" b="1" dirty="0">
                <a:solidFill>
                  <a:srgbClr val="800000"/>
                </a:solidFill>
              </a:rPr>
              <a:t>Revelation</a:t>
            </a:r>
            <a:r>
              <a:rPr lang="en-US" sz="2000" dirty="0"/>
              <a:t>, which John would not have yet written during his observation on Patmos (</a:t>
            </a:r>
            <a:r>
              <a:rPr lang="en-US" sz="2000" b="1" dirty="0">
                <a:solidFill>
                  <a:srgbClr val="800000"/>
                </a:solidFill>
              </a:rPr>
              <a:t>1:9</a:t>
            </a:r>
            <a:r>
              <a:rPr lang="en-US" sz="2000" dirty="0"/>
              <a:t>).</a:t>
            </a:r>
          </a:p>
        </p:txBody>
      </p:sp>
    </p:spTree>
    <p:extLst>
      <p:ext uri="{BB962C8B-B14F-4D97-AF65-F5344CB8AC3E}">
        <p14:creationId xmlns:p14="http://schemas.microsoft.com/office/powerpoint/2010/main" val="361654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12 – Two Witnesses and the Seventh Trumpet</a:t>
            </a:r>
          </a:p>
        </p:txBody>
      </p:sp>
    </p:spTree>
    <p:extLst>
      <p:ext uri="{BB962C8B-B14F-4D97-AF65-F5344CB8AC3E}">
        <p14:creationId xmlns:p14="http://schemas.microsoft.com/office/powerpoint/2010/main" val="85969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Measuring the Temple</a:t>
            </a:r>
          </a:p>
          <a:p>
            <a:r>
              <a:rPr lang="en-US" dirty="0">
                <a:solidFill>
                  <a:srgbClr val="C00000"/>
                </a:solidFill>
              </a:rPr>
              <a:t>Revelation 11:1-2</a:t>
            </a:r>
          </a:p>
        </p:txBody>
      </p:sp>
    </p:spTree>
    <p:extLst>
      <p:ext uri="{BB962C8B-B14F-4D97-AF65-F5344CB8AC3E}">
        <p14:creationId xmlns:p14="http://schemas.microsoft.com/office/powerpoint/2010/main" val="144048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the Temple</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that symbol as originally used (</a:t>
            </a:r>
            <a:r>
              <a:rPr lang="en-US" sz="2000" b="1" dirty="0">
                <a:solidFill>
                  <a:srgbClr val="800000"/>
                </a:solidFill>
              </a:rPr>
              <a:t>Ezekiel 40:1-5; 43:1-12; 48:35</a:t>
            </a:r>
            <a:r>
              <a:rPr lang="en-US" sz="2000" dirty="0"/>
              <a:t>)?  How is this measuring of the temple used in </a:t>
            </a:r>
            <a:r>
              <a:rPr lang="en-US" sz="2000" b="1" dirty="0">
                <a:solidFill>
                  <a:srgbClr val="800000"/>
                </a:solidFill>
              </a:rPr>
              <a:t>Revelation 11</a:t>
            </a:r>
            <a:r>
              <a:rPr lang="en-US" sz="2000" dirty="0"/>
              <a:t>?</a:t>
            </a:r>
          </a:p>
          <a:p>
            <a:r>
              <a:rPr lang="en-US" sz="2000" dirty="0"/>
              <a:t>Original purpose was to emphasize failure to conform to original law, design:</a:t>
            </a:r>
          </a:p>
          <a:p>
            <a:pPr marL="0" lvl="0" indent="0">
              <a:buNone/>
            </a:pPr>
            <a:r>
              <a:rPr lang="en-US" sz="2000" i="1" dirty="0">
                <a:solidFill>
                  <a:srgbClr val="800000"/>
                </a:solidFill>
              </a:rPr>
              <a:t>“Son of man, </a:t>
            </a:r>
            <a:r>
              <a:rPr lang="en-US" sz="2000" b="1" i="1" dirty="0">
                <a:solidFill>
                  <a:srgbClr val="800000"/>
                </a:solidFill>
              </a:rPr>
              <a:t>describe the temple </a:t>
            </a:r>
            <a:r>
              <a:rPr lang="en-US" sz="2000" b="1" i="1" u="sng" dirty="0">
                <a:solidFill>
                  <a:srgbClr val="800000"/>
                </a:solidFill>
              </a:rPr>
              <a:t>to the house of Israel</a:t>
            </a:r>
            <a:r>
              <a:rPr lang="en-US" sz="2000" b="1" i="1" dirty="0">
                <a:solidFill>
                  <a:srgbClr val="800000"/>
                </a:solidFill>
              </a:rPr>
              <a:t>, that they </a:t>
            </a:r>
            <a:r>
              <a:rPr lang="en-US" sz="2000" b="1" i="1" u="sng" dirty="0">
                <a:solidFill>
                  <a:srgbClr val="800000"/>
                </a:solidFill>
              </a:rPr>
              <a:t>may be ashamed of their iniquities</a:t>
            </a:r>
            <a:r>
              <a:rPr lang="en-US" sz="2000" i="1" dirty="0">
                <a:solidFill>
                  <a:srgbClr val="800000"/>
                </a:solidFill>
              </a:rPr>
              <a:t>; and let them measure the pattern.  And if they are ashamed of all that they have done, </a:t>
            </a:r>
            <a:r>
              <a:rPr lang="en-US" sz="2000" b="1" i="1" u="sng" dirty="0">
                <a:solidFill>
                  <a:srgbClr val="800000"/>
                </a:solidFill>
              </a:rPr>
              <a:t>make known</a:t>
            </a:r>
            <a:r>
              <a:rPr lang="en-US" sz="2000" b="1" i="1" dirty="0">
                <a:solidFill>
                  <a:srgbClr val="800000"/>
                </a:solidFill>
              </a:rPr>
              <a:t> to them the design of the temple </a:t>
            </a:r>
            <a:r>
              <a:rPr lang="en-US" sz="2000" i="1" dirty="0">
                <a:solidFill>
                  <a:srgbClr val="800000"/>
                </a:solidFill>
              </a:rPr>
              <a:t>and its arrangement, its exits and its entrances, its entire design and all its ordinances, all its forms and all its laws. </a:t>
            </a:r>
            <a:r>
              <a:rPr lang="en-US" sz="2000" b="1" i="1" dirty="0">
                <a:solidFill>
                  <a:srgbClr val="800000"/>
                </a:solidFill>
              </a:rPr>
              <a:t>Write it down in their sight, </a:t>
            </a:r>
            <a:r>
              <a:rPr lang="en-US" sz="2000" b="1" i="1" u="sng" dirty="0">
                <a:solidFill>
                  <a:srgbClr val="800000"/>
                </a:solidFill>
              </a:rPr>
              <a:t>so that they may keep</a:t>
            </a:r>
            <a:r>
              <a:rPr lang="en-US" sz="2000" b="1" i="1" dirty="0">
                <a:solidFill>
                  <a:srgbClr val="800000"/>
                </a:solidFill>
              </a:rPr>
              <a:t> its whole design </a:t>
            </a:r>
            <a:r>
              <a:rPr lang="en-US" sz="2000" i="1" dirty="0">
                <a:solidFill>
                  <a:srgbClr val="800000"/>
                </a:solidFill>
              </a:rPr>
              <a:t>and all its ordinances, </a:t>
            </a:r>
            <a:r>
              <a:rPr lang="en-US" sz="2000" b="1" i="1" dirty="0">
                <a:solidFill>
                  <a:srgbClr val="800000"/>
                </a:solidFill>
              </a:rPr>
              <a:t>and </a:t>
            </a:r>
            <a:r>
              <a:rPr lang="en-US" sz="2000" b="1" i="1" u="sng" dirty="0">
                <a:solidFill>
                  <a:srgbClr val="800000"/>
                </a:solidFill>
              </a:rPr>
              <a:t>perform</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Ezekiel 43:10-11</a:t>
            </a:r>
            <a:r>
              <a:rPr lang="en-US" sz="2000" dirty="0"/>
              <a:t>).</a:t>
            </a:r>
          </a:p>
        </p:txBody>
      </p:sp>
    </p:spTree>
    <p:extLst>
      <p:ext uri="{BB962C8B-B14F-4D97-AF65-F5344CB8AC3E}">
        <p14:creationId xmlns:p14="http://schemas.microsoft.com/office/powerpoint/2010/main" val="28237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the Temple</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that symbol as originally used (</a:t>
            </a:r>
            <a:r>
              <a:rPr lang="en-US" sz="2000" b="1" dirty="0">
                <a:solidFill>
                  <a:srgbClr val="800000"/>
                </a:solidFill>
              </a:rPr>
              <a:t>Ezekiel 40:1-5; 43:1-12; 48:35</a:t>
            </a:r>
            <a:r>
              <a:rPr lang="en-US" sz="2000" dirty="0"/>
              <a:t>)?  How is this measuring of the temple used in </a:t>
            </a:r>
            <a:r>
              <a:rPr lang="en-US" sz="2000" b="1" dirty="0">
                <a:solidFill>
                  <a:srgbClr val="800000"/>
                </a:solidFill>
              </a:rPr>
              <a:t>Revelation 11</a:t>
            </a:r>
            <a:r>
              <a:rPr lang="en-US" sz="2000" dirty="0"/>
              <a:t>? </a:t>
            </a:r>
          </a:p>
          <a:p>
            <a:r>
              <a:rPr lang="en-US" sz="2000" dirty="0"/>
              <a:t>Original purpose was to emphasize failure to conform to original law, design.</a:t>
            </a:r>
          </a:p>
          <a:p>
            <a:r>
              <a:rPr lang="en-US" sz="2000" dirty="0"/>
              <a:t>Additional purpose emphasized holiness, so God could dwell among them:</a:t>
            </a:r>
          </a:p>
          <a:p>
            <a:pPr marL="0" lvl="0" indent="0">
              <a:buNone/>
            </a:pPr>
            <a:r>
              <a:rPr lang="en-US" sz="2000" i="1" dirty="0">
                <a:solidFill>
                  <a:srgbClr val="800000"/>
                </a:solidFill>
              </a:rPr>
              <a:t>The Spirit lifted me up and brought me into the inner court; and behold, </a:t>
            </a:r>
            <a:r>
              <a:rPr lang="en-US" sz="2000" b="1" i="1" dirty="0">
                <a:solidFill>
                  <a:srgbClr val="800000"/>
                </a:solidFill>
              </a:rPr>
              <a:t>the glory of the LORD filled the temple</a:t>
            </a:r>
            <a:r>
              <a:rPr lang="en-US" sz="2000" i="1" dirty="0">
                <a:solidFill>
                  <a:srgbClr val="800000"/>
                </a:solidFill>
              </a:rPr>
              <a:t>. Then I heard Him speaking to me from the temple, while a man stood beside me. And He said to me, “Son of man, this is </a:t>
            </a:r>
            <a:r>
              <a:rPr lang="en-US" sz="2000" b="1" i="1" dirty="0">
                <a:solidFill>
                  <a:srgbClr val="800000"/>
                </a:solidFill>
              </a:rPr>
              <a:t>the place of My throne </a:t>
            </a:r>
            <a:r>
              <a:rPr lang="en-US" sz="2000" i="1" dirty="0">
                <a:solidFill>
                  <a:srgbClr val="800000"/>
                </a:solidFill>
              </a:rPr>
              <a:t>and the place of </a:t>
            </a:r>
            <a:r>
              <a:rPr lang="en-US" sz="2000" b="1" i="1" dirty="0">
                <a:solidFill>
                  <a:srgbClr val="800000"/>
                </a:solidFill>
              </a:rPr>
              <a:t>the soles of My feet, </a:t>
            </a:r>
            <a:r>
              <a:rPr lang="en-US" sz="2000" b="1" i="1" u="sng" dirty="0">
                <a:solidFill>
                  <a:srgbClr val="800000"/>
                </a:solidFill>
              </a:rPr>
              <a:t>where I will dwell</a:t>
            </a:r>
            <a:r>
              <a:rPr lang="en-US" sz="2000" b="1" i="1" dirty="0">
                <a:solidFill>
                  <a:srgbClr val="800000"/>
                </a:solidFill>
              </a:rPr>
              <a:t> in the midst of the children of Israel forever</a:t>
            </a:r>
            <a:r>
              <a:rPr lang="en-US" sz="2000" i="1" dirty="0">
                <a:solidFill>
                  <a:srgbClr val="800000"/>
                </a:solidFill>
              </a:rPr>
              <a:t>. No more shall the house of Israel defile My holy name, … </a:t>
            </a:r>
            <a:r>
              <a:rPr lang="en-US" sz="2000" b="1" i="1" dirty="0">
                <a:solidFill>
                  <a:srgbClr val="800000"/>
                </a:solidFill>
              </a:rPr>
              <a:t>Now let them put their harlotry and the carcasses of their kings far away from Me, and </a:t>
            </a:r>
            <a:r>
              <a:rPr lang="en-US" sz="2000" b="1" i="1" u="sng" dirty="0">
                <a:solidFill>
                  <a:srgbClr val="800000"/>
                </a:solidFill>
              </a:rPr>
              <a:t>I will dwell in their midst forever</a:t>
            </a:r>
            <a:r>
              <a:rPr lang="en-US" sz="2000" i="1" dirty="0">
                <a:solidFill>
                  <a:srgbClr val="800000"/>
                </a:solidFill>
              </a:rPr>
              <a:t>.” </a:t>
            </a:r>
            <a:r>
              <a:rPr lang="en-US" sz="2000" dirty="0"/>
              <a:t>(</a:t>
            </a:r>
            <a:r>
              <a:rPr lang="en-US" sz="2000" b="1" dirty="0">
                <a:solidFill>
                  <a:srgbClr val="800000"/>
                </a:solidFill>
              </a:rPr>
              <a:t>Ezekiel 43:4-9</a:t>
            </a:r>
            <a:r>
              <a:rPr lang="en-US" sz="2000" dirty="0"/>
              <a:t>).</a:t>
            </a:r>
          </a:p>
        </p:txBody>
      </p:sp>
    </p:spTree>
    <p:extLst>
      <p:ext uri="{BB962C8B-B14F-4D97-AF65-F5344CB8AC3E}">
        <p14:creationId xmlns:p14="http://schemas.microsoft.com/office/powerpoint/2010/main" val="2483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the Temple</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that symbol as originally used (</a:t>
            </a:r>
            <a:r>
              <a:rPr lang="en-US" sz="2000" b="1" dirty="0">
                <a:solidFill>
                  <a:srgbClr val="800000"/>
                </a:solidFill>
              </a:rPr>
              <a:t>Ezekiel 40:1-5; 43:1-12; 48:35</a:t>
            </a:r>
            <a:r>
              <a:rPr lang="en-US" sz="2000" dirty="0"/>
              <a:t>)?  How is this measuring of the temple used in </a:t>
            </a:r>
            <a:r>
              <a:rPr lang="en-US" sz="2000" b="1" dirty="0">
                <a:solidFill>
                  <a:srgbClr val="800000"/>
                </a:solidFill>
              </a:rPr>
              <a:t>Revelation 11</a:t>
            </a:r>
            <a:r>
              <a:rPr lang="en-US" sz="2000" dirty="0"/>
              <a:t>? </a:t>
            </a:r>
          </a:p>
          <a:p>
            <a:r>
              <a:rPr lang="en-US" sz="2000" dirty="0"/>
              <a:t>Original purpose was to emphasize failure to conform to original law, design.</a:t>
            </a:r>
          </a:p>
          <a:p>
            <a:r>
              <a:rPr lang="en-US" sz="2000" dirty="0"/>
              <a:t>Additional purpose emphasized holiness, so God could dwell among them.</a:t>
            </a:r>
          </a:p>
          <a:p>
            <a:r>
              <a:rPr lang="en-US" sz="2000" dirty="0"/>
              <a:t>However, in </a:t>
            </a:r>
            <a:r>
              <a:rPr lang="en-US" sz="2000" b="1" dirty="0">
                <a:solidFill>
                  <a:srgbClr val="800000"/>
                </a:solidFill>
              </a:rPr>
              <a:t>Revelation 11 </a:t>
            </a:r>
            <a:r>
              <a:rPr lang="en-US" sz="2000" dirty="0"/>
              <a:t>the point is to show protection of God’s people:</a:t>
            </a:r>
          </a:p>
          <a:p>
            <a:pPr marL="0" lvl="0" indent="0">
              <a:buNone/>
            </a:pPr>
            <a:r>
              <a:rPr lang="en-US" sz="2000" i="1" dirty="0">
                <a:solidFill>
                  <a:srgbClr val="800000"/>
                </a:solidFill>
              </a:rPr>
              <a:t>Then I was given a reed like a measuring rod. And the angel stood, saying, “Rise and </a:t>
            </a:r>
            <a:r>
              <a:rPr lang="en-US" sz="2000" b="1" i="1" dirty="0">
                <a:solidFill>
                  <a:srgbClr val="800000"/>
                </a:solidFill>
              </a:rPr>
              <a:t>measure the temple of God, the altar, and </a:t>
            </a:r>
            <a:r>
              <a:rPr lang="en-US" sz="2000" b="1" i="1" u="sng" dirty="0">
                <a:solidFill>
                  <a:srgbClr val="800000"/>
                </a:solidFill>
              </a:rPr>
              <a:t>those who worship there</a:t>
            </a:r>
            <a:r>
              <a:rPr lang="en-US" sz="2000" i="1" dirty="0">
                <a:solidFill>
                  <a:srgbClr val="800000"/>
                </a:solidFill>
              </a:rPr>
              <a:t>.  But </a:t>
            </a:r>
            <a:r>
              <a:rPr lang="en-US" sz="2000" b="1" i="1" dirty="0">
                <a:solidFill>
                  <a:srgbClr val="800000"/>
                </a:solidFill>
              </a:rPr>
              <a:t>leave out the court which is outside </a:t>
            </a:r>
            <a:r>
              <a:rPr lang="en-US" sz="2000" i="1" dirty="0">
                <a:solidFill>
                  <a:srgbClr val="800000"/>
                </a:solidFill>
              </a:rPr>
              <a:t>the temple, and </a:t>
            </a:r>
            <a:r>
              <a:rPr lang="en-US" sz="2000" b="1" i="1" dirty="0">
                <a:solidFill>
                  <a:srgbClr val="800000"/>
                </a:solidFill>
              </a:rPr>
              <a:t>do not measure it, for it has been given to the Gentiles</a:t>
            </a:r>
            <a:r>
              <a:rPr lang="en-US" sz="2000" i="1" dirty="0">
                <a:solidFill>
                  <a:srgbClr val="800000"/>
                </a:solidFill>
              </a:rPr>
              <a:t>. And </a:t>
            </a:r>
            <a:r>
              <a:rPr lang="en-US" sz="2000" b="1" i="1" dirty="0">
                <a:solidFill>
                  <a:srgbClr val="800000"/>
                </a:solidFill>
              </a:rPr>
              <a:t>they will </a:t>
            </a:r>
            <a:r>
              <a:rPr lang="en-US" sz="2000" b="1" i="1" u="sng" dirty="0">
                <a:solidFill>
                  <a:srgbClr val="800000"/>
                </a:solidFill>
              </a:rPr>
              <a:t>tread the holy city</a:t>
            </a:r>
            <a:r>
              <a:rPr lang="en-US" sz="2000" b="1" i="1" dirty="0">
                <a:solidFill>
                  <a:srgbClr val="800000"/>
                </a:solidFill>
              </a:rPr>
              <a:t> underfoot </a:t>
            </a:r>
            <a:r>
              <a:rPr lang="en-US" sz="2000" i="1" dirty="0">
                <a:solidFill>
                  <a:srgbClr val="800000"/>
                </a:solidFill>
              </a:rPr>
              <a:t>for forty-two months.” </a:t>
            </a:r>
            <a:r>
              <a:rPr lang="en-US" sz="2000" dirty="0"/>
              <a:t>(</a:t>
            </a:r>
            <a:r>
              <a:rPr lang="en-US" sz="2000" b="1" dirty="0">
                <a:solidFill>
                  <a:srgbClr val="800000"/>
                </a:solidFill>
              </a:rPr>
              <a:t>11:1-2</a:t>
            </a:r>
            <a:r>
              <a:rPr lang="en-US" sz="2000" dirty="0"/>
              <a:t>).</a:t>
            </a:r>
          </a:p>
          <a:p>
            <a:r>
              <a:rPr lang="en-US" sz="2000" dirty="0"/>
              <a:t>Message of </a:t>
            </a:r>
            <a:r>
              <a:rPr lang="en-US" sz="2000" b="1" i="1" dirty="0"/>
              <a:t>assurance</a:t>
            </a:r>
            <a:r>
              <a:rPr lang="en-US" sz="2000" dirty="0"/>
              <a:t> and </a:t>
            </a:r>
            <a:r>
              <a:rPr lang="en-US" sz="2000" b="1" i="1" dirty="0"/>
              <a:t>protection</a:t>
            </a:r>
            <a:r>
              <a:rPr lang="en-US" sz="2000" dirty="0"/>
              <a:t> similar to numbering in </a:t>
            </a:r>
            <a:r>
              <a:rPr lang="en-US" sz="2000" b="1" dirty="0">
                <a:solidFill>
                  <a:srgbClr val="800000"/>
                </a:solidFill>
              </a:rPr>
              <a:t>7:1-8</a:t>
            </a:r>
            <a:r>
              <a:rPr lang="en-US" sz="2000" dirty="0"/>
              <a:t>.</a:t>
            </a:r>
          </a:p>
        </p:txBody>
      </p:sp>
    </p:spTree>
    <p:extLst>
      <p:ext uri="{BB962C8B-B14F-4D97-AF65-F5344CB8AC3E}">
        <p14:creationId xmlns:p14="http://schemas.microsoft.com/office/powerpoint/2010/main" val="40703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Treading Underfoot the Court &amp; City</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Then I was given a reed like a measuring rod. And the angel stood, saying, Rise and measure the temple of God, the altar, and those who worship there.  But </a:t>
            </a:r>
            <a:r>
              <a:rPr lang="en-US" sz="2000" b="1" i="1" dirty="0">
                <a:solidFill>
                  <a:srgbClr val="800000"/>
                </a:solidFill>
              </a:rPr>
              <a:t>leave out the court which is outside the temple</a:t>
            </a:r>
            <a:r>
              <a:rPr lang="en-US" sz="2000" i="1" dirty="0">
                <a:solidFill>
                  <a:srgbClr val="800000"/>
                </a:solidFill>
              </a:rPr>
              <a:t>, and do not measure it, for </a:t>
            </a:r>
            <a:r>
              <a:rPr lang="en-US" sz="2000" b="1" i="1" dirty="0">
                <a:solidFill>
                  <a:srgbClr val="800000"/>
                </a:solidFill>
              </a:rPr>
              <a:t>it has been given to the Gentiles</a:t>
            </a:r>
            <a:r>
              <a:rPr lang="en-US" sz="2000" i="1" dirty="0">
                <a:solidFill>
                  <a:srgbClr val="800000"/>
                </a:solidFill>
              </a:rPr>
              <a:t>. And they will </a:t>
            </a:r>
            <a:r>
              <a:rPr lang="en-US" sz="2000" b="1" i="1" dirty="0">
                <a:solidFill>
                  <a:srgbClr val="800000"/>
                </a:solidFill>
              </a:rPr>
              <a:t>tread the holy city underfoot</a:t>
            </a:r>
            <a:r>
              <a:rPr lang="en-US" sz="2000" i="1" dirty="0">
                <a:solidFill>
                  <a:srgbClr val="800000"/>
                </a:solidFill>
              </a:rPr>
              <a:t> for forty-two months. </a:t>
            </a:r>
            <a:r>
              <a:rPr lang="en-US" sz="2000" dirty="0"/>
              <a:t>(</a:t>
            </a:r>
            <a:r>
              <a:rPr lang="en-US" sz="2000" b="1" dirty="0">
                <a:solidFill>
                  <a:srgbClr val="800000"/>
                </a:solidFill>
              </a:rPr>
              <a:t>11:1-2</a:t>
            </a:r>
            <a:r>
              <a:rPr lang="en-US" sz="2000" dirty="0"/>
              <a:t>)</a:t>
            </a:r>
          </a:p>
          <a:p>
            <a:pPr marL="346075" lvl="0" indent="-346075">
              <a:buFont typeface="+mj-lt"/>
              <a:buAutoNum type="arabicPeriod" startAt="2"/>
            </a:pPr>
            <a:r>
              <a:rPr lang="en-US" sz="2000" dirty="0"/>
              <a:t>How would </a:t>
            </a:r>
            <a:r>
              <a:rPr lang="en-US" sz="2000" i="1" dirty="0">
                <a:solidFill>
                  <a:srgbClr val="800000"/>
                </a:solidFill>
              </a:rPr>
              <a:t>“Gentiles … tread </a:t>
            </a:r>
            <a:r>
              <a:rPr lang="en-US" sz="2000" b="1" i="1" dirty="0">
                <a:solidFill>
                  <a:srgbClr val="800000"/>
                </a:solidFill>
              </a:rPr>
              <a:t>the holy city </a:t>
            </a:r>
            <a:r>
              <a:rPr lang="en-US" sz="2000" i="1" dirty="0">
                <a:solidFill>
                  <a:srgbClr val="800000"/>
                </a:solidFill>
              </a:rPr>
              <a:t>underfoot for forty-two months”</a:t>
            </a:r>
            <a:r>
              <a:rPr lang="en-US" sz="2000" dirty="0"/>
              <a:t>?</a:t>
            </a:r>
          </a:p>
          <a:p>
            <a:r>
              <a:rPr lang="en-US" sz="2000" dirty="0"/>
              <a:t>God knows &amp; will preserve a remnant of His people (</a:t>
            </a:r>
            <a:r>
              <a:rPr lang="en-US" sz="2000" b="1" dirty="0">
                <a:solidFill>
                  <a:srgbClr val="800000"/>
                </a:solidFill>
              </a:rPr>
              <a:t>2 Timothy 2:19</a:t>
            </a:r>
            <a:r>
              <a:rPr lang="en-US" sz="2000" dirty="0"/>
              <a:t>).</a:t>
            </a:r>
            <a:endParaRPr lang="en-US" sz="2000" i="1" dirty="0">
              <a:solidFill>
                <a:srgbClr val="800000"/>
              </a:solidFill>
            </a:endParaRPr>
          </a:p>
        </p:txBody>
      </p:sp>
    </p:spTree>
    <p:extLst>
      <p:ext uri="{BB962C8B-B14F-4D97-AF65-F5344CB8AC3E}">
        <p14:creationId xmlns:p14="http://schemas.microsoft.com/office/powerpoint/2010/main" val="24620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Treading Underfoot the Court &amp; City</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“And it shall come to pass in all the land,” Says the LORD, “That </a:t>
            </a:r>
            <a:r>
              <a:rPr lang="en-US" sz="2000" b="1" i="1" dirty="0">
                <a:solidFill>
                  <a:srgbClr val="800000"/>
                </a:solidFill>
              </a:rPr>
              <a:t>two-thirds in it shall be cut off and die</a:t>
            </a:r>
            <a:r>
              <a:rPr lang="en-US" sz="2000" i="1" dirty="0">
                <a:solidFill>
                  <a:srgbClr val="800000"/>
                </a:solidFill>
              </a:rPr>
              <a:t>, But </a:t>
            </a:r>
            <a:r>
              <a:rPr lang="en-US" sz="2000" b="1" i="1" dirty="0">
                <a:solidFill>
                  <a:srgbClr val="800000"/>
                </a:solidFill>
              </a:rPr>
              <a:t>one-third shall be left in it:  I will bring the </a:t>
            </a:r>
            <a:r>
              <a:rPr lang="en-US" sz="2000" b="1" i="1" u="sng" dirty="0">
                <a:solidFill>
                  <a:srgbClr val="800000"/>
                </a:solidFill>
              </a:rPr>
              <a:t>one-third through the fire</a:t>
            </a:r>
            <a:r>
              <a:rPr lang="en-US" sz="2000" i="1" dirty="0">
                <a:solidFill>
                  <a:srgbClr val="800000"/>
                </a:solidFill>
              </a:rPr>
              <a:t>, Will refine them as silver is refined, And test them as gold is tested. </a:t>
            </a:r>
            <a:r>
              <a:rPr lang="en-US" sz="2000" b="1" i="1" dirty="0">
                <a:solidFill>
                  <a:srgbClr val="800000"/>
                </a:solidFill>
              </a:rPr>
              <a:t>They will call on My name, And I will answer them</a:t>
            </a:r>
            <a:r>
              <a:rPr lang="en-US" sz="2000" i="1" dirty="0">
                <a:solidFill>
                  <a:srgbClr val="800000"/>
                </a:solidFill>
              </a:rPr>
              <a:t>. I will say, ‘This is My people’; And each one will say, ‘The LORD is my God.’   Behold, the day of the LORD is coming, And </a:t>
            </a:r>
            <a:r>
              <a:rPr lang="en-US" sz="2000" b="1" i="1" dirty="0">
                <a:solidFill>
                  <a:srgbClr val="800000"/>
                </a:solidFill>
              </a:rPr>
              <a:t>your spoil will be divided in your midst</a:t>
            </a:r>
            <a:r>
              <a:rPr lang="en-US" sz="2000" i="1" dirty="0">
                <a:solidFill>
                  <a:srgbClr val="800000"/>
                </a:solidFill>
              </a:rPr>
              <a:t>.  For I will gather </a:t>
            </a:r>
            <a:r>
              <a:rPr lang="en-US" sz="2000" b="1" i="1" dirty="0">
                <a:solidFill>
                  <a:srgbClr val="800000"/>
                </a:solidFill>
              </a:rPr>
              <a:t>all the nations to battle against Jerusalem</a:t>
            </a:r>
            <a:r>
              <a:rPr lang="en-US" sz="2000" i="1" dirty="0">
                <a:solidFill>
                  <a:srgbClr val="800000"/>
                </a:solidFill>
              </a:rPr>
              <a:t>; </a:t>
            </a:r>
            <a:r>
              <a:rPr lang="en-US" sz="2000" b="1" i="1" dirty="0">
                <a:solidFill>
                  <a:srgbClr val="800000"/>
                </a:solidFill>
              </a:rPr>
              <a:t>The city shall be taken</a:t>
            </a:r>
            <a:r>
              <a:rPr lang="en-US" sz="2000" i="1" dirty="0">
                <a:solidFill>
                  <a:srgbClr val="800000"/>
                </a:solidFill>
              </a:rPr>
              <a:t>, The houses rifled, And the women ravished. </a:t>
            </a:r>
            <a:r>
              <a:rPr lang="en-US" sz="2000" b="1" i="1" dirty="0">
                <a:solidFill>
                  <a:srgbClr val="800000"/>
                </a:solidFill>
              </a:rPr>
              <a:t>Half of the city shall go into captivity, But </a:t>
            </a:r>
            <a:r>
              <a:rPr lang="en-US" sz="2000" b="1" i="1" u="sng" dirty="0">
                <a:solidFill>
                  <a:srgbClr val="800000"/>
                </a:solidFill>
              </a:rPr>
              <a:t>the remnant of the people shall not be cut off</a:t>
            </a:r>
            <a:r>
              <a:rPr lang="en-US" sz="2000" b="1" i="1" dirty="0">
                <a:solidFill>
                  <a:srgbClr val="800000"/>
                </a:solidFill>
              </a:rPr>
              <a:t> from the city</a:t>
            </a:r>
            <a:r>
              <a:rPr lang="en-US" sz="2000" i="1" dirty="0">
                <a:solidFill>
                  <a:srgbClr val="800000"/>
                </a:solidFill>
              </a:rPr>
              <a:t>.  Then the LORD will go forth And fight against those nations, As He fights in the day of battle.</a:t>
            </a:r>
            <a:r>
              <a:rPr lang="en-US" sz="2000" dirty="0"/>
              <a:t> (</a:t>
            </a:r>
            <a:r>
              <a:rPr lang="en-US" sz="2000" b="1" dirty="0">
                <a:solidFill>
                  <a:srgbClr val="800000"/>
                </a:solidFill>
              </a:rPr>
              <a:t>Zechariah 13:8-14:3</a:t>
            </a:r>
            <a:r>
              <a:rPr lang="en-US" sz="2000" dirty="0"/>
              <a:t>)</a:t>
            </a:r>
          </a:p>
        </p:txBody>
      </p:sp>
    </p:spTree>
    <p:extLst>
      <p:ext uri="{BB962C8B-B14F-4D97-AF65-F5344CB8AC3E}">
        <p14:creationId xmlns:p14="http://schemas.microsoft.com/office/powerpoint/2010/main" val="296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Mighty Angel and </a:t>
            </a:r>
          </a:p>
          <a:p>
            <a:r>
              <a:rPr lang="en-US" dirty="0"/>
              <a:t>the Little Book </a:t>
            </a:r>
          </a:p>
          <a:p>
            <a:r>
              <a:rPr lang="en-US" dirty="0">
                <a:solidFill>
                  <a:srgbClr val="C00000"/>
                </a:solidFill>
              </a:rPr>
              <a:t>Revelation 10:1-7</a:t>
            </a:r>
          </a:p>
        </p:txBody>
      </p:sp>
    </p:spTree>
    <p:extLst>
      <p:ext uri="{BB962C8B-B14F-4D97-AF65-F5344CB8AC3E}">
        <p14:creationId xmlns:p14="http://schemas.microsoft.com/office/powerpoint/2010/main" val="342926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Treading Underfoot the Court &amp; City</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Then I was given a reed like a measuring rod. And the angel stood, saying, Rise and measure the temple of God, the altar, and those who worship there.  But </a:t>
            </a:r>
            <a:r>
              <a:rPr lang="en-US" sz="2000" b="1" i="1" dirty="0">
                <a:solidFill>
                  <a:srgbClr val="800000"/>
                </a:solidFill>
              </a:rPr>
              <a:t>leave out the court which is outside the temple</a:t>
            </a:r>
            <a:r>
              <a:rPr lang="en-US" sz="2000" i="1" dirty="0">
                <a:solidFill>
                  <a:srgbClr val="800000"/>
                </a:solidFill>
              </a:rPr>
              <a:t>, and do not measure it, for </a:t>
            </a:r>
            <a:r>
              <a:rPr lang="en-US" sz="2000" b="1" i="1" dirty="0">
                <a:solidFill>
                  <a:srgbClr val="800000"/>
                </a:solidFill>
              </a:rPr>
              <a:t>it has been given to the Gentiles</a:t>
            </a:r>
            <a:r>
              <a:rPr lang="en-US" sz="2000" i="1" dirty="0">
                <a:solidFill>
                  <a:srgbClr val="800000"/>
                </a:solidFill>
              </a:rPr>
              <a:t>. And they will </a:t>
            </a:r>
            <a:r>
              <a:rPr lang="en-US" sz="2000" b="1" i="1" dirty="0">
                <a:solidFill>
                  <a:srgbClr val="800000"/>
                </a:solidFill>
              </a:rPr>
              <a:t>tread the holy city underfoot</a:t>
            </a:r>
            <a:r>
              <a:rPr lang="en-US" sz="2000" i="1" dirty="0">
                <a:solidFill>
                  <a:srgbClr val="800000"/>
                </a:solidFill>
              </a:rPr>
              <a:t> for forty-two months. </a:t>
            </a:r>
            <a:r>
              <a:rPr lang="en-US" sz="2000" dirty="0"/>
              <a:t>(</a:t>
            </a:r>
            <a:r>
              <a:rPr lang="en-US" sz="2000" b="1" dirty="0">
                <a:solidFill>
                  <a:srgbClr val="800000"/>
                </a:solidFill>
              </a:rPr>
              <a:t>11:1-2</a:t>
            </a:r>
            <a:r>
              <a:rPr lang="en-US" sz="2000" dirty="0"/>
              <a:t>)</a:t>
            </a:r>
          </a:p>
          <a:p>
            <a:pPr marL="346075" lvl="0" indent="-346075">
              <a:buFont typeface="+mj-lt"/>
              <a:buAutoNum type="arabicPeriod" startAt="2"/>
            </a:pPr>
            <a:r>
              <a:rPr lang="en-US" sz="2000" dirty="0"/>
              <a:t>How would </a:t>
            </a:r>
            <a:r>
              <a:rPr lang="en-US" sz="2000" i="1" dirty="0">
                <a:solidFill>
                  <a:srgbClr val="800000"/>
                </a:solidFill>
              </a:rPr>
              <a:t>“Gentiles … tread the holy city underfoot for forty-two months”</a:t>
            </a:r>
            <a:r>
              <a:rPr lang="en-US" sz="2000" dirty="0"/>
              <a:t>?</a:t>
            </a:r>
          </a:p>
          <a:p>
            <a:r>
              <a:rPr lang="en-US" sz="2000" dirty="0"/>
              <a:t>God knows &amp; will preserve a remnant of His people (</a:t>
            </a:r>
            <a:r>
              <a:rPr lang="en-US" sz="2000" b="1" dirty="0">
                <a:solidFill>
                  <a:srgbClr val="800000"/>
                </a:solidFill>
              </a:rPr>
              <a:t>2 Tim. 2:19, Zec. 13:8-14:3</a:t>
            </a:r>
            <a:r>
              <a:rPr lang="en-US" sz="2000" dirty="0"/>
              <a:t>).</a:t>
            </a:r>
          </a:p>
          <a:p>
            <a:pPr>
              <a:spcBef>
                <a:spcPts val="100"/>
              </a:spcBef>
            </a:pPr>
            <a:r>
              <a:rPr lang="en-US" sz="2000" dirty="0"/>
              <a:t>Possible applications of destruction of outer court, preserving inner court, sanctuary:</a:t>
            </a:r>
          </a:p>
          <a:p>
            <a:pPr lvl="1">
              <a:spcBef>
                <a:spcPts val="100"/>
              </a:spcBef>
            </a:pPr>
            <a:r>
              <a:rPr lang="en-US" dirty="0"/>
              <a:t>Persecution may physically destroy outer body of kingdom citizens, but soul &amp; kingdom cannot be touched (</a:t>
            </a:r>
            <a:r>
              <a:rPr lang="en-US" b="1" dirty="0">
                <a:solidFill>
                  <a:srgbClr val="800000"/>
                </a:solidFill>
              </a:rPr>
              <a:t>Matthew 10:16-28; Isaiah 57:1-2</a:t>
            </a:r>
            <a:r>
              <a:rPr lang="en-US" dirty="0"/>
              <a:t>).</a:t>
            </a:r>
          </a:p>
          <a:p>
            <a:pPr lvl="1">
              <a:spcBef>
                <a:spcPts val="100"/>
              </a:spcBef>
            </a:pPr>
            <a:r>
              <a:rPr lang="en-US" dirty="0"/>
              <a:t>Institution of church, worship of God, avenue of sanctified prayer would remain.</a:t>
            </a:r>
          </a:p>
          <a:p>
            <a:pPr lvl="1">
              <a:spcBef>
                <a:spcPts val="100"/>
              </a:spcBef>
            </a:pPr>
            <a:r>
              <a:rPr lang="en-US" dirty="0"/>
              <a:t>Persecution may spiritually destroy cultural, nominal, shallow, social Christians, but true Christians will stand firm (</a:t>
            </a:r>
            <a:r>
              <a:rPr lang="en-US" b="1" dirty="0">
                <a:solidFill>
                  <a:srgbClr val="800000"/>
                </a:solidFill>
              </a:rPr>
              <a:t>Matthew 13:18-43</a:t>
            </a:r>
            <a:r>
              <a:rPr lang="en-US" dirty="0"/>
              <a:t>).</a:t>
            </a:r>
          </a:p>
          <a:p>
            <a:pPr>
              <a:spcBef>
                <a:spcPts val="100"/>
              </a:spcBef>
            </a:pPr>
            <a:r>
              <a:rPr lang="en-US" sz="2000" dirty="0"/>
              <a:t>All applications are taught, encouraging commitment and realistic hopefulness.</a:t>
            </a:r>
          </a:p>
        </p:txBody>
      </p:sp>
    </p:spTree>
    <p:extLst>
      <p:ext uri="{BB962C8B-B14F-4D97-AF65-F5344CB8AC3E}">
        <p14:creationId xmlns:p14="http://schemas.microsoft.com/office/powerpoint/2010/main" val="366471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“Delay No Longer”</a:t>
            </a:r>
          </a:p>
        </p:txBody>
      </p:sp>
      <p:sp>
        <p:nvSpPr>
          <p:cNvPr id="3" name="Content Placeholder 2"/>
          <p:cNvSpPr>
            <a:spLocks noGrp="1"/>
          </p:cNvSpPr>
          <p:nvPr>
            <p:ph sz="quarter" idx="10"/>
          </p:nvPr>
        </p:nvSpPr>
        <p:spPr/>
        <p:txBody>
          <a:bodyPr/>
          <a:lstStyle/>
          <a:p>
            <a:pPr marL="0" lvl="0" indent="0">
              <a:spcBef>
                <a:spcPts val="100"/>
              </a:spcBef>
              <a:buNone/>
            </a:pPr>
            <a:r>
              <a:rPr lang="en-US" sz="2000" i="1" dirty="0">
                <a:solidFill>
                  <a:srgbClr val="800000"/>
                </a:solidFill>
              </a:rPr>
              <a:t>The angel whom I saw </a:t>
            </a:r>
            <a:r>
              <a:rPr lang="en-US" sz="2000" b="1" i="1" dirty="0">
                <a:solidFill>
                  <a:srgbClr val="800000"/>
                </a:solidFill>
              </a:rPr>
              <a:t>standing on the sea and on the land </a:t>
            </a:r>
            <a:r>
              <a:rPr lang="en-US" sz="2000" b="1" i="1" u="sng" dirty="0">
                <a:solidFill>
                  <a:srgbClr val="800000"/>
                </a:solidFill>
              </a:rPr>
              <a:t>raised up his hand</a:t>
            </a:r>
            <a:r>
              <a:rPr lang="en-US" sz="2000" b="1" i="1" dirty="0">
                <a:solidFill>
                  <a:srgbClr val="800000"/>
                </a:solidFill>
              </a:rPr>
              <a:t> to heaven and </a:t>
            </a:r>
            <a:r>
              <a:rPr lang="en-US" sz="2000" b="1" i="1" u="sng" dirty="0">
                <a:solidFill>
                  <a:srgbClr val="800000"/>
                </a:solidFill>
              </a:rPr>
              <a:t>swore</a:t>
            </a:r>
            <a:r>
              <a:rPr lang="en-US" sz="2000" b="1" i="1" dirty="0">
                <a:solidFill>
                  <a:srgbClr val="800000"/>
                </a:solidFill>
              </a:rPr>
              <a:t> by Him </a:t>
            </a:r>
            <a:r>
              <a:rPr lang="en-US" sz="2000" i="1" dirty="0">
                <a:solidFill>
                  <a:srgbClr val="800000"/>
                </a:solidFill>
              </a:rPr>
              <a:t>who lives forever and ever, </a:t>
            </a:r>
            <a:r>
              <a:rPr lang="en-US" sz="2000" b="1" i="1" dirty="0">
                <a:solidFill>
                  <a:srgbClr val="800000"/>
                </a:solidFill>
              </a:rPr>
              <a:t>who created </a:t>
            </a:r>
            <a:r>
              <a:rPr lang="en-US" sz="2000" b="1" i="1" baseline="30000" dirty="0">
                <a:solidFill>
                  <a:srgbClr val="800000"/>
                </a:solidFill>
              </a:rPr>
              <a:t>1</a:t>
            </a:r>
            <a:r>
              <a:rPr lang="en-US" sz="2000" b="1" i="1" dirty="0">
                <a:solidFill>
                  <a:srgbClr val="800000"/>
                </a:solidFill>
              </a:rPr>
              <a:t>heaven </a:t>
            </a:r>
            <a:r>
              <a:rPr lang="en-US" sz="2000" i="1" dirty="0">
                <a:solidFill>
                  <a:srgbClr val="800000"/>
                </a:solidFill>
              </a:rPr>
              <a:t>and the things that are in it, the </a:t>
            </a:r>
            <a:r>
              <a:rPr lang="en-US" sz="2000" b="1" i="1" baseline="30000" dirty="0">
                <a:solidFill>
                  <a:srgbClr val="800000"/>
                </a:solidFill>
              </a:rPr>
              <a:t>2</a:t>
            </a:r>
            <a:r>
              <a:rPr lang="en-US" sz="2000" b="1" i="1" dirty="0">
                <a:solidFill>
                  <a:srgbClr val="800000"/>
                </a:solidFill>
              </a:rPr>
              <a:t>earth</a:t>
            </a:r>
            <a:r>
              <a:rPr lang="en-US" sz="2000" i="1" dirty="0">
                <a:solidFill>
                  <a:srgbClr val="800000"/>
                </a:solidFill>
              </a:rPr>
              <a:t> and the things that are in it, and the </a:t>
            </a:r>
            <a:r>
              <a:rPr lang="en-US" sz="2000" i="1" baseline="30000" dirty="0">
                <a:solidFill>
                  <a:srgbClr val="800000"/>
                </a:solidFill>
              </a:rPr>
              <a:t>3</a:t>
            </a:r>
            <a:r>
              <a:rPr lang="en-US" sz="2000" b="1" i="1" dirty="0">
                <a:solidFill>
                  <a:srgbClr val="800000"/>
                </a:solidFill>
              </a:rPr>
              <a:t>sea</a:t>
            </a:r>
            <a:r>
              <a:rPr lang="en-US" sz="2000" i="1" dirty="0">
                <a:solidFill>
                  <a:srgbClr val="800000"/>
                </a:solidFill>
              </a:rPr>
              <a:t> and the things that are in it, </a:t>
            </a:r>
            <a:r>
              <a:rPr lang="en-US" sz="2000" b="1" i="1" dirty="0">
                <a:solidFill>
                  <a:srgbClr val="800000"/>
                </a:solidFill>
              </a:rPr>
              <a:t>that there should be </a:t>
            </a:r>
            <a:r>
              <a:rPr lang="en-US" sz="2000" b="1" i="1" u="sng" dirty="0">
                <a:solidFill>
                  <a:srgbClr val="800000"/>
                </a:solidFill>
              </a:rPr>
              <a:t>delay no longer</a:t>
            </a:r>
            <a:r>
              <a:rPr lang="en-US" sz="2000" b="1" i="1" dirty="0">
                <a:solidFill>
                  <a:srgbClr val="800000"/>
                </a:solidFill>
              </a:rPr>
              <a:t>, but </a:t>
            </a:r>
            <a:r>
              <a:rPr lang="en-US" sz="2000" b="1" i="1" u="sng" dirty="0">
                <a:solidFill>
                  <a:srgbClr val="800000"/>
                </a:solidFill>
              </a:rPr>
              <a:t>in the days</a:t>
            </a:r>
            <a:r>
              <a:rPr lang="en-US" sz="2000" b="1" i="1" dirty="0">
                <a:solidFill>
                  <a:srgbClr val="800000"/>
                </a:solidFill>
              </a:rPr>
              <a:t> of the sounding of the seventh angel</a:t>
            </a:r>
            <a:r>
              <a:rPr lang="en-US" sz="2000" i="1" dirty="0">
                <a:solidFill>
                  <a:srgbClr val="800000"/>
                </a:solidFill>
              </a:rPr>
              <a:t>, when he is about to sound, </a:t>
            </a:r>
            <a:r>
              <a:rPr lang="en-US" sz="2000" b="1" i="1" dirty="0">
                <a:solidFill>
                  <a:srgbClr val="800000"/>
                </a:solidFill>
              </a:rPr>
              <a:t>the mystery of God </a:t>
            </a:r>
            <a:r>
              <a:rPr lang="en-US" sz="2000" b="1" i="1" u="sng" dirty="0">
                <a:solidFill>
                  <a:srgbClr val="800000"/>
                </a:solidFill>
              </a:rPr>
              <a:t>would be finished</a:t>
            </a:r>
            <a:r>
              <a:rPr lang="en-US" sz="2000" b="1" i="1" dirty="0">
                <a:solidFill>
                  <a:srgbClr val="800000"/>
                </a:solidFill>
              </a:rPr>
              <a:t>, as He </a:t>
            </a:r>
            <a:r>
              <a:rPr lang="en-US" sz="2000" b="1" i="1" u="sng" dirty="0">
                <a:solidFill>
                  <a:srgbClr val="800000"/>
                </a:solidFill>
              </a:rPr>
              <a:t>declared to His servants the prophets</a:t>
            </a:r>
            <a:r>
              <a:rPr lang="en-US" sz="2000" i="1" dirty="0">
                <a:solidFill>
                  <a:srgbClr val="800000"/>
                </a:solidFill>
              </a:rPr>
              <a:t>. </a:t>
            </a:r>
            <a:r>
              <a:rPr lang="en-US" sz="2000" dirty="0"/>
              <a:t>(</a:t>
            </a:r>
            <a:r>
              <a:rPr lang="en-US" sz="2000" b="1" dirty="0">
                <a:solidFill>
                  <a:srgbClr val="800000"/>
                </a:solidFill>
              </a:rPr>
              <a:t>10:5-7</a:t>
            </a:r>
            <a:r>
              <a:rPr lang="en-US" sz="2000" dirty="0"/>
              <a:t>)</a:t>
            </a:r>
          </a:p>
          <a:p>
            <a:pPr marL="346075" lvl="0" indent="-346075">
              <a:spcBef>
                <a:spcPts val="100"/>
              </a:spcBef>
              <a:buFont typeface="+mj-lt"/>
              <a:buAutoNum type="arabicPeriod" startAt="5"/>
            </a:pPr>
            <a:r>
              <a:rPr lang="en-US" sz="2000" dirty="0"/>
              <a:t>What exactly is no longer delayed?  What can we conclude from learning that </a:t>
            </a:r>
            <a:r>
              <a:rPr lang="en-US" sz="2000" i="1" dirty="0">
                <a:solidFill>
                  <a:srgbClr val="800000"/>
                </a:solidFill>
              </a:rPr>
              <a:t>“in the days of the sounding of the seventh angel … the mystery of God would be finished, as He declared to His servants the prophets”</a:t>
            </a:r>
            <a:r>
              <a:rPr lang="en-US" sz="2000" dirty="0"/>
              <a:t> regarding the applicability of the OT?</a:t>
            </a:r>
          </a:p>
          <a:p>
            <a:pPr>
              <a:spcBef>
                <a:spcPts val="100"/>
              </a:spcBef>
            </a:pPr>
            <a:r>
              <a:rPr lang="en-US" sz="2000" dirty="0"/>
              <a:t>End of time for patience, mercy, warning – only unavoidable destruction remains (</a:t>
            </a:r>
            <a:r>
              <a:rPr lang="en-US" sz="2000" b="1" dirty="0">
                <a:solidFill>
                  <a:srgbClr val="800000"/>
                </a:solidFill>
              </a:rPr>
              <a:t>2 Peter 3:9; 2 Chr. 36:16; 2 Kings 21:6-16; Jeremiah 7:16-20; 11:11-14; 14:10-12</a:t>
            </a:r>
            <a:r>
              <a:rPr lang="en-US" sz="2000" dirty="0"/>
              <a:t>).</a:t>
            </a:r>
          </a:p>
          <a:p>
            <a:pPr>
              <a:spcBef>
                <a:spcPts val="100"/>
              </a:spcBef>
            </a:pPr>
            <a:r>
              <a:rPr lang="en-US" sz="2000" dirty="0"/>
              <a:t>If terminating judgment is beginning, what is </a:t>
            </a:r>
            <a:r>
              <a:rPr lang="en-US" sz="2000" i="1" dirty="0">
                <a:solidFill>
                  <a:srgbClr val="800000"/>
                </a:solidFill>
              </a:rPr>
              <a:t>“finished mystery to His prophets”</a:t>
            </a:r>
            <a:r>
              <a:rPr lang="en-US" sz="2000" dirty="0"/>
              <a:t>?</a:t>
            </a:r>
          </a:p>
        </p:txBody>
      </p:sp>
    </p:spTree>
    <p:extLst>
      <p:ext uri="{BB962C8B-B14F-4D97-AF65-F5344CB8AC3E}">
        <p14:creationId xmlns:p14="http://schemas.microsoft.com/office/powerpoint/2010/main" val="19476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“Delay No Longer”</a:t>
            </a:r>
          </a:p>
        </p:txBody>
      </p:sp>
      <p:sp>
        <p:nvSpPr>
          <p:cNvPr id="3" name="Content Placeholder 2"/>
          <p:cNvSpPr>
            <a:spLocks noGrp="1"/>
          </p:cNvSpPr>
          <p:nvPr>
            <p:ph sz="quarter" idx="10"/>
          </p:nvPr>
        </p:nvSpPr>
        <p:spPr/>
        <p:txBody>
          <a:bodyPr/>
          <a:lstStyle/>
          <a:p>
            <a:pPr>
              <a:spcBef>
                <a:spcPts val="100"/>
              </a:spcBef>
            </a:pPr>
            <a:r>
              <a:rPr lang="en-US" sz="2000" dirty="0"/>
              <a:t>Most far-reaching OT prophecies point to Messiah, establishment of His kingdom.</a:t>
            </a:r>
          </a:p>
          <a:p>
            <a:pPr>
              <a:spcBef>
                <a:spcPts val="100"/>
              </a:spcBef>
            </a:pPr>
            <a:r>
              <a:rPr lang="en-US" sz="2000" dirty="0"/>
              <a:t>Very few foretell events </a:t>
            </a:r>
            <a:r>
              <a:rPr lang="en-US" sz="2000" b="1" i="1" dirty="0"/>
              <a:t>after</a:t>
            </a:r>
            <a:r>
              <a:rPr lang="en-US" sz="2000" dirty="0"/>
              <a:t> Messiah and destruction of Jerusalem (</a:t>
            </a:r>
            <a:r>
              <a:rPr lang="en-US" sz="2000" b="1" dirty="0">
                <a:solidFill>
                  <a:srgbClr val="800000"/>
                </a:solidFill>
              </a:rPr>
              <a:t>Daniel 2:44; 7:11-27; 9:20-27; 10-12</a:t>
            </a:r>
            <a:r>
              <a:rPr lang="en-US" sz="2000" dirty="0"/>
              <a:t>; possibly </a:t>
            </a:r>
            <a:r>
              <a:rPr lang="en-US" sz="2000" b="1" dirty="0">
                <a:solidFill>
                  <a:srgbClr val="800000"/>
                </a:solidFill>
              </a:rPr>
              <a:t>Zechariah 13-14</a:t>
            </a:r>
            <a:r>
              <a:rPr lang="en-US" sz="2000" dirty="0"/>
              <a:t>, although this may point to destruction of Jerusalem).</a:t>
            </a:r>
          </a:p>
          <a:p>
            <a:pPr>
              <a:spcBef>
                <a:spcPts val="100"/>
              </a:spcBef>
            </a:pPr>
            <a:r>
              <a:rPr lang="en-US" sz="2000" dirty="0"/>
              <a:t>These few point to the destruction of the persecuting empire, which was ruling when the Messianic kingdom was established – and they were about to be fulfilled!</a:t>
            </a:r>
          </a:p>
          <a:p>
            <a:pPr>
              <a:spcBef>
                <a:spcPts val="100"/>
              </a:spcBef>
            </a:pPr>
            <a:r>
              <a:rPr lang="en-US" sz="2000" dirty="0"/>
              <a:t>Eliminates application to destruction of Jerusalem, because of prophecies about Rome being destroyed would not have been fulfilled then (</a:t>
            </a:r>
            <a:r>
              <a:rPr lang="en-US" sz="2000" b="1" dirty="0">
                <a:solidFill>
                  <a:srgbClr val="800000"/>
                </a:solidFill>
              </a:rPr>
              <a:t>Dan 2:44; 7:11-27</a:t>
            </a:r>
            <a:r>
              <a:rPr lang="en-US" sz="2000" dirty="0"/>
              <a:t>).</a:t>
            </a:r>
          </a:p>
          <a:p>
            <a:pPr>
              <a:spcBef>
                <a:spcPts val="100"/>
              </a:spcBef>
            </a:pPr>
            <a:r>
              <a:rPr lang="en-US" sz="2000" dirty="0"/>
              <a:t>Again, eliminates </a:t>
            </a:r>
            <a:r>
              <a:rPr lang="en-US" sz="2000" b="1" dirty="0"/>
              <a:t>Futurist</a:t>
            </a:r>
            <a:r>
              <a:rPr lang="en-US" sz="2000" dirty="0"/>
              <a:t> position because </a:t>
            </a:r>
            <a:r>
              <a:rPr lang="en-US" sz="2000" i="1" dirty="0">
                <a:solidFill>
                  <a:srgbClr val="800000"/>
                </a:solidFill>
              </a:rPr>
              <a:t>“no delay”</a:t>
            </a:r>
            <a:r>
              <a:rPr lang="en-US" sz="2000" dirty="0"/>
              <a:t> approaching 2000 years.</a:t>
            </a:r>
          </a:p>
          <a:p>
            <a:pPr>
              <a:spcBef>
                <a:spcPts val="100"/>
              </a:spcBef>
            </a:pPr>
            <a:r>
              <a:rPr lang="en-US" sz="2000" dirty="0"/>
              <a:t>Finally brings absolute close to OT mentioned in </a:t>
            </a:r>
            <a:r>
              <a:rPr lang="en-US" sz="2000" b="1" dirty="0">
                <a:solidFill>
                  <a:srgbClr val="800000"/>
                </a:solidFill>
              </a:rPr>
              <a:t>Matthew 5:17-19</a:t>
            </a:r>
            <a:r>
              <a:rPr lang="en-US" sz="2000" dirty="0"/>
              <a:t>.  All would then be </a:t>
            </a:r>
            <a:r>
              <a:rPr lang="en-US" sz="2000" i="1" dirty="0">
                <a:solidFill>
                  <a:srgbClr val="800000"/>
                </a:solidFill>
              </a:rPr>
              <a:t>“fulfilled”</a:t>
            </a:r>
            <a:r>
              <a:rPr lang="en-US" sz="2000" dirty="0"/>
              <a:t>.</a:t>
            </a:r>
          </a:p>
        </p:txBody>
      </p:sp>
    </p:spTree>
    <p:extLst>
      <p:ext uri="{BB962C8B-B14F-4D97-AF65-F5344CB8AC3E}">
        <p14:creationId xmlns:p14="http://schemas.microsoft.com/office/powerpoint/2010/main" val="41216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Parallel Vision?</a:t>
            </a:r>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sz="2000" i="1" dirty="0">
                <a:solidFill>
                  <a:srgbClr val="800000"/>
                </a:solidFill>
              </a:rPr>
              <a:t>At that time </a:t>
            </a:r>
            <a:r>
              <a:rPr lang="en-US" sz="2000" b="1" i="1" dirty="0">
                <a:solidFill>
                  <a:srgbClr val="800000"/>
                </a:solidFill>
              </a:rPr>
              <a:t>Michael</a:t>
            </a:r>
            <a:r>
              <a:rPr lang="en-US" sz="2000" i="1" dirty="0">
                <a:solidFill>
                  <a:srgbClr val="800000"/>
                </a:solidFill>
              </a:rPr>
              <a:t> shall stand up, The </a:t>
            </a:r>
            <a:r>
              <a:rPr lang="en-US" sz="2000" b="1" i="1" dirty="0">
                <a:solidFill>
                  <a:srgbClr val="800000"/>
                </a:solidFill>
              </a:rPr>
              <a:t>great prince who stands watch over the sons of your people</a:t>
            </a:r>
            <a:r>
              <a:rPr lang="en-US" sz="2000" i="1" dirty="0">
                <a:solidFill>
                  <a:srgbClr val="800000"/>
                </a:solidFill>
              </a:rPr>
              <a:t>; And there shall be </a:t>
            </a:r>
            <a:r>
              <a:rPr lang="en-US" sz="2000" b="1" i="1" dirty="0">
                <a:solidFill>
                  <a:srgbClr val="800000"/>
                </a:solidFill>
              </a:rPr>
              <a:t>a time of trouble</a:t>
            </a:r>
            <a:r>
              <a:rPr lang="en-US" sz="2000" i="1" dirty="0">
                <a:solidFill>
                  <a:srgbClr val="800000"/>
                </a:solidFill>
              </a:rPr>
              <a:t>, Such as </a:t>
            </a:r>
            <a:r>
              <a:rPr lang="en-US" sz="2000" b="1" i="1" dirty="0">
                <a:solidFill>
                  <a:srgbClr val="800000"/>
                </a:solidFill>
              </a:rPr>
              <a:t>never was since there was a nation</a:t>
            </a:r>
            <a:r>
              <a:rPr lang="en-US" sz="2000" i="1" dirty="0">
                <a:solidFill>
                  <a:srgbClr val="800000"/>
                </a:solidFill>
              </a:rPr>
              <a:t>, Even to that time. And at that time </a:t>
            </a:r>
            <a:r>
              <a:rPr lang="en-US" sz="2000" b="1" i="1" dirty="0">
                <a:solidFill>
                  <a:srgbClr val="800000"/>
                </a:solidFill>
              </a:rPr>
              <a:t>your people shall be delivered</a:t>
            </a:r>
            <a:r>
              <a:rPr lang="en-US" sz="2000" i="1" dirty="0">
                <a:solidFill>
                  <a:srgbClr val="800000"/>
                </a:solidFill>
              </a:rPr>
              <a:t>, </a:t>
            </a:r>
            <a:r>
              <a:rPr lang="en-US" sz="2000" i="1" dirty="0" err="1">
                <a:solidFill>
                  <a:srgbClr val="800000"/>
                </a:solidFill>
              </a:rPr>
              <a:t>Every one</a:t>
            </a:r>
            <a:r>
              <a:rPr lang="en-US" sz="2000" i="1" dirty="0">
                <a:solidFill>
                  <a:srgbClr val="800000"/>
                </a:solidFill>
              </a:rPr>
              <a:t> who is </a:t>
            </a:r>
            <a:r>
              <a:rPr lang="en-US" sz="2000" b="1" i="1" dirty="0">
                <a:solidFill>
                  <a:srgbClr val="800000"/>
                </a:solidFill>
              </a:rPr>
              <a:t>found written in the book</a:t>
            </a:r>
            <a:r>
              <a:rPr lang="en-US" sz="2000" i="1" dirty="0">
                <a:solidFill>
                  <a:srgbClr val="800000"/>
                </a:solidFill>
              </a:rPr>
              <a:t>. And many of those who sleep in the dust of the earth shall awake, Some to everlasting life, Some to shame and everlasting contempt. Those who are wise shall shine Like the brightness of the firmament, And those who turn many to righteousness Like the stars forever and ever. But you, Daniel, </a:t>
            </a:r>
            <a:r>
              <a:rPr lang="en-US" sz="2000" b="1" i="1" dirty="0">
                <a:solidFill>
                  <a:srgbClr val="800000"/>
                </a:solidFill>
              </a:rPr>
              <a:t>shut up the words</a:t>
            </a:r>
            <a:r>
              <a:rPr lang="en-US" sz="2000" i="1" dirty="0">
                <a:solidFill>
                  <a:srgbClr val="800000"/>
                </a:solidFill>
              </a:rPr>
              <a:t>, and </a:t>
            </a:r>
            <a:r>
              <a:rPr lang="en-US" sz="2000" b="1" i="1" u="sng" dirty="0">
                <a:solidFill>
                  <a:srgbClr val="800000"/>
                </a:solidFill>
              </a:rPr>
              <a:t>seal</a:t>
            </a:r>
            <a:r>
              <a:rPr lang="en-US" sz="2000" b="1" i="1" dirty="0">
                <a:solidFill>
                  <a:srgbClr val="800000"/>
                </a:solidFill>
              </a:rPr>
              <a:t> the book until </a:t>
            </a:r>
            <a:r>
              <a:rPr lang="en-US" sz="2000" b="1" i="1" u="sng" dirty="0">
                <a:solidFill>
                  <a:srgbClr val="800000"/>
                </a:solidFill>
              </a:rPr>
              <a:t>the time of the end</a:t>
            </a:r>
            <a:r>
              <a:rPr lang="en-US" sz="2000" i="1" dirty="0">
                <a:solidFill>
                  <a:srgbClr val="800000"/>
                </a:solidFill>
              </a:rPr>
              <a:t>; many shall run to and </a:t>
            </a:r>
            <a:r>
              <a:rPr lang="en-US" sz="2000" i="1" dirty="0" err="1">
                <a:solidFill>
                  <a:srgbClr val="800000"/>
                </a:solidFill>
              </a:rPr>
              <a:t>fro</a:t>
            </a:r>
            <a:r>
              <a:rPr lang="en-US" sz="2000" i="1" dirty="0">
                <a:solidFill>
                  <a:srgbClr val="800000"/>
                </a:solidFill>
              </a:rPr>
              <a:t>, and knowledge shall increase.” Then I, Daniel, looked; and there stood </a:t>
            </a:r>
            <a:r>
              <a:rPr lang="en-US" sz="2000" b="1" i="1" dirty="0">
                <a:solidFill>
                  <a:srgbClr val="800000"/>
                </a:solidFill>
              </a:rPr>
              <a:t>two others</a:t>
            </a:r>
            <a:r>
              <a:rPr lang="en-US" sz="2000" i="1" dirty="0">
                <a:solidFill>
                  <a:srgbClr val="800000"/>
                </a:solidFill>
              </a:rPr>
              <a:t>, one on </a:t>
            </a:r>
            <a:r>
              <a:rPr lang="en-US" sz="2000" b="1" i="1" dirty="0">
                <a:solidFill>
                  <a:srgbClr val="800000"/>
                </a:solidFill>
              </a:rPr>
              <a:t>this riverbank</a:t>
            </a:r>
            <a:r>
              <a:rPr lang="en-US" sz="2000" i="1" dirty="0">
                <a:solidFill>
                  <a:srgbClr val="800000"/>
                </a:solidFill>
              </a:rPr>
              <a:t> and the other on </a:t>
            </a:r>
            <a:r>
              <a:rPr lang="en-US" sz="2000" b="1" i="1" dirty="0">
                <a:solidFill>
                  <a:srgbClr val="800000"/>
                </a:solidFill>
              </a:rPr>
              <a:t>that riverbank</a:t>
            </a:r>
            <a:r>
              <a:rPr lang="en-US" sz="2000" i="1" dirty="0">
                <a:solidFill>
                  <a:srgbClr val="800000"/>
                </a:solidFill>
              </a:rPr>
              <a:t>. And one said to the man clothed in linen, who was </a:t>
            </a:r>
            <a:r>
              <a:rPr lang="en-US" sz="2000" b="1" i="1" dirty="0">
                <a:solidFill>
                  <a:srgbClr val="800000"/>
                </a:solidFill>
              </a:rPr>
              <a:t>above the waters of the river</a:t>
            </a:r>
            <a:r>
              <a:rPr lang="en-US" sz="2000" i="1" dirty="0">
                <a:solidFill>
                  <a:srgbClr val="800000"/>
                </a:solidFill>
              </a:rPr>
              <a:t>, “</a:t>
            </a:r>
            <a:r>
              <a:rPr lang="en-US" sz="2000" b="1" i="1" dirty="0">
                <a:solidFill>
                  <a:srgbClr val="800000"/>
                </a:solidFill>
              </a:rPr>
              <a:t>How long shall the fulfillment </a:t>
            </a:r>
            <a:r>
              <a:rPr lang="en-US" sz="2000" i="1" dirty="0">
                <a:solidFill>
                  <a:srgbClr val="800000"/>
                </a:solidFill>
              </a:rPr>
              <a:t>of these wonders be?” </a:t>
            </a:r>
            <a:r>
              <a:rPr lang="en-US" sz="2000" dirty="0"/>
              <a:t>(</a:t>
            </a:r>
            <a:r>
              <a:rPr lang="en-US" sz="2000" b="1" dirty="0">
                <a:solidFill>
                  <a:srgbClr val="800000"/>
                </a:solidFill>
              </a:rPr>
              <a:t>Daniel 12:1-6</a:t>
            </a:r>
            <a:r>
              <a:rPr lang="en-US" sz="2000" dirty="0"/>
              <a:t>)</a:t>
            </a:r>
          </a:p>
        </p:txBody>
      </p:sp>
    </p:spTree>
    <p:extLst>
      <p:ext uri="{BB962C8B-B14F-4D97-AF65-F5344CB8AC3E}">
        <p14:creationId xmlns:p14="http://schemas.microsoft.com/office/powerpoint/2010/main" val="34865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Sealed Vision, Unsealed!</a:t>
            </a:r>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sz="2000" i="1" dirty="0">
                <a:solidFill>
                  <a:srgbClr val="800000"/>
                </a:solidFill>
              </a:rPr>
              <a:t>Then I heard the man clothed in linen, who was </a:t>
            </a:r>
            <a:r>
              <a:rPr lang="en-US" sz="2000" b="1" i="1" dirty="0">
                <a:solidFill>
                  <a:srgbClr val="800000"/>
                </a:solidFill>
              </a:rPr>
              <a:t>above the waters of the river</a:t>
            </a:r>
            <a:r>
              <a:rPr lang="en-US" sz="2000" i="1" dirty="0">
                <a:solidFill>
                  <a:srgbClr val="800000"/>
                </a:solidFill>
              </a:rPr>
              <a:t>, when he </a:t>
            </a:r>
            <a:r>
              <a:rPr lang="en-US" sz="2000" b="1" i="1" dirty="0">
                <a:solidFill>
                  <a:srgbClr val="800000"/>
                </a:solidFill>
              </a:rPr>
              <a:t>held up his right hand </a:t>
            </a:r>
            <a:r>
              <a:rPr lang="en-US" sz="2000" i="1" dirty="0">
                <a:solidFill>
                  <a:srgbClr val="800000"/>
                </a:solidFill>
              </a:rPr>
              <a:t>and </a:t>
            </a:r>
            <a:r>
              <a:rPr lang="en-US" sz="2000" b="1" i="1" dirty="0">
                <a:solidFill>
                  <a:srgbClr val="800000"/>
                </a:solidFill>
              </a:rPr>
              <a:t>his left hand to heaven</a:t>
            </a:r>
            <a:r>
              <a:rPr lang="en-US" sz="2000" i="1" dirty="0">
                <a:solidFill>
                  <a:srgbClr val="800000"/>
                </a:solidFill>
              </a:rPr>
              <a:t>, and </a:t>
            </a:r>
            <a:r>
              <a:rPr lang="en-US" sz="2000" b="1" i="1" dirty="0">
                <a:solidFill>
                  <a:srgbClr val="800000"/>
                </a:solidFill>
              </a:rPr>
              <a:t>swore by Him who lives forever</a:t>
            </a:r>
            <a:r>
              <a:rPr lang="en-US" sz="2000" i="1" dirty="0">
                <a:solidFill>
                  <a:srgbClr val="800000"/>
                </a:solidFill>
              </a:rPr>
              <a:t>, that it shall be for </a:t>
            </a:r>
            <a:r>
              <a:rPr lang="en-US" sz="2000" b="1" i="1" dirty="0">
                <a:solidFill>
                  <a:srgbClr val="800000"/>
                </a:solidFill>
              </a:rPr>
              <a:t>a time, times, and half a time</a:t>
            </a:r>
            <a:r>
              <a:rPr lang="en-US" sz="2000" i="1" dirty="0">
                <a:solidFill>
                  <a:srgbClr val="800000"/>
                </a:solidFill>
              </a:rPr>
              <a:t>; and when the </a:t>
            </a:r>
            <a:r>
              <a:rPr lang="en-US" sz="2000" b="1" i="1" dirty="0">
                <a:solidFill>
                  <a:srgbClr val="800000"/>
                </a:solidFill>
              </a:rPr>
              <a:t>power of the holy people has been completely shattered, </a:t>
            </a:r>
            <a:r>
              <a:rPr lang="en-US" sz="2000" b="1" i="1" u="sng" dirty="0">
                <a:solidFill>
                  <a:srgbClr val="800000"/>
                </a:solidFill>
              </a:rPr>
              <a:t>all these things shall be finished</a:t>
            </a:r>
            <a:r>
              <a:rPr lang="en-US" sz="2000" i="1" dirty="0">
                <a:solidFill>
                  <a:srgbClr val="800000"/>
                </a:solidFill>
              </a:rPr>
              <a:t>. Although I heard, I did not understand. Then I said, “My lord, </a:t>
            </a:r>
            <a:r>
              <a:rPr lang="en-US" sz="2000" b="1" i="1" dirty="0">
                <a:solidFill>
                  <a:srgbClr val="800000"/>
                </a:solidFill>
              </a:rPr>
              <a:t>what shall be the end of these things?</a:t>
            </a:r>
            <a:r>
              <a:rPr lang="en-US" sz="2000" i="1" dirty="0">
                <a:solidFill>
                  <a:srgbClr val="800000"/>
                </a:solidFill>
              </a:rPr>
              <a:t>” And he said, “Go your way, Daniel, </a:t>
            </a:r>
            <a:r>
              <a:rPr lang="en-US" sz="2000" b="1" i="1" dirty="0">
                <a:solidFill>
                  <a:srgbClr val="800000"/>
                </a:solidFill>
              </a:rPr>
              <a:t>for the words are closed up and </a:t>
            </a:r>
            <a:r>
              <a:rPr lang="en-US" sz="2000" b="1" i="1" u="sng" dirty="0">
                <a:solidFill>
                  <a:srgbClr val="800000"/>
                </a:solidFill>
              </a:rPr>
              <a:t>sealed till the time of the end</a:t>
            </a:r>
            <a:r>
              <a:rPr lang="en-US" sz="2000" i="1" dirty="0">
                <a:solidFill>
                  <a:srgbClr val="800000"/>
                </a:solidFill>
              </a:rPr>
              <a:t>. Many shall be purified, made white, and refined, but the wicked shall do wickedly; and none of the wicked shall understand, but the wise shall understand. And from the time that the daily sacrifice is taken away, and the abomination of desolation is set up, there shall be </a:t>
            </a:r>
            <a:r>
              <a:rPr lang="en-US" sz="2000" b="1" i="1" dirty="0">
                <a:solidFill>
                  <a:srgbClr val="800000"/>
                </a:solidFill>
              </a:rPr>
              <a:t>one thousand two hundred and ninety days</a:t>
            </a:r>
            <a:r>
              <a:rPr lang="en-US" sz="2000" i="1" dirty="0">
                <a:solidFill>
                  <a:srgbClr val="800000"/>
                </a:solidFill>
              </a:rPr>
              <a:t>. Blessed is he who waits, and comes to the </a:t>
            </a:r>
            <a:r>
              <a:rPr lang="en-US" sz="2000" b="1" i="1" dirty="0">
                <a:solidFill>
                  <a:srgbClr val="800000"/>
                </a:solidFill>
              </a:rPr>
              <a:t>one thousand three hundred and thirty-five days</a:t>
            </a:r>
            <a:r>
              <a:rPr lang="en-US" sz="2000" i="1" dirty="0">
                <a:solidFill>
                  <a:srgbClr val="800000"/>
                </a:solidFill>
              </a:rPr>
              <a:t>. But you, go your way till the end; for you shall rest, and </a:t>
            </a:r>
            <a:r>
              <a:rPr lang="en-US" sz="2000" b="1" i="1" dirty="0">
                <a:solidFill>
                  <a:srgbClr val="800000"/>
                </a:solidFill>
              </a:rPr>
              <a:t>will arise to your inheritance at the end of the days</a:t>
            </a:r>
            <a:r>
              <a:rPr lang="en-US" sz="2000" i="1" dirty="0">
                <a:solidFill>
                  <a:srgbClr val="800000"/>
                </a:solidFill>
              </a:rPr>
              <a:t>. </a:t>
            </a:r>
            <a:r>
              <a:rPr lang="en-US" sz="2000" dirty="0"/>
              <a:t>(</a:t>
            </a:r>
            <a:r>
              <a:rPr lang="en-US" sz="2000" b="1" dirty="0">
                <a:solidFill>
                  <a:srgbClr val="800000"/>
                </a:solidFill>
              </a:rPr>
              <a:t>Daniel 12:7-13</a:t>
            </a:r>
            <a:r>
              <a:rPr lang="en-US" sz="2000" dirty="0"/>
              <a:t>)</a:t>
            </a:r>
          </a:p>
          <a:p>
            <a:pPr>
              <a:lnSpc>
                <a:spcPct val="95000"/>
              </a:lnSpc>
              <a:spcBef>
                <a:spcPts val="0"/>
              </a:spcBef>
            </a:pPr>
            <a:r>
              <a:rPr lang="en-US" sz="2000" dirty="0"/>
              <a:t>All the events of </a:t>
            </a:r>
            <a:r>
              <a:rPr lang="en-US" sz="2000" b="1" dirty="0">
                <a:solidFill>
                  <a:srgbClr val="800000"/>
                </a:solidFill>
              </a:rPr>
              <a:t>Daniel 2, 7-12 </a:t>
            </a:r>
            <a:r>
              <a:rPr lang="en-US" sz="2000" dirty="0"/>
              <a:t>are coming to their conclusion.</a:t>
            </a:r>
          </a:p>
        </p:txBody>
      </p:sp>
    </p:spTree>
    <p:extLst>
      <p:ext uri="{BB962C8B-B14F-4D97-AF65-F5344CB8AC3E}">
        <p14:creationId xmlns:p14="http://schemas.microsoft.com/office/powerpoint/2010/main" val="140170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D187-1092-4E77-1262-856B9069A938}"/>
              </a:ext>
            </a:extLst>
          </p:cNvPr>
          <p:cNvSpPr>
            <a:spLocks noGrp="1"/>
          </p:cNvSpPr>
          <p:nvPr>
            <p:ph type="title"/>
          </p:nvPr>
        </p:nvSpPr>
        <p:spPr/>
        <p:txBody>
          <a:bodyPr/>
          <a:lstStyle/>
          <a:p>
            <a:r>
              <a:rPr lang="en-US" dirty="0"/>
              <a:t>Who Is Swearing by God?</a:t>
            </a:r>
          </a:p>
        </p:txBody>
      </p:sp>
      <p:sp>
        <p:nvSpPr>
          <p:cNvPr id="3" name="Content Placeholder 2">
            <a:extLst>
              <a:ext uri="{FF2B5EF4-FFF2-40B4-BE49-F238E27FC236}">
                <a16:creationId xmlns:a16="http://schemas.microsoft.com/office/drawing/2014/main" id="{E9C7E84C-4407-8F47-0C69-10BC899760B1}"/>
              </a:ext>
            </a:extLst>
          </p:cNvPr>
          <p:cNvSpPr>
            <a:spLocks noGrp="1"/>
          </p:cNvSpPr>
          <p:nvPr>
            <p:ph sz="quarter" idx="10"/>
          </p:nvPr>
        </p:nvSpPr>
        <p:spPr/>
        <p:txBody>
          <a:bodyPr/>
          <a:lstStyle/>
          <a:p>
            <a:r>
              <a:rPr lang="en-US" dirty="0"/>
              <a:t>God swore by Himself:</a:t>
            </a:r>
          </a:p>
          <a:p>
            <a:pPr marL="341313" indent="0">
              <a:buNone/>
            </a:pPr>
            <a:r>
              <a:rPr lang="en-US" i="1" dirty="0">
                <a:solidFill>
                  <a:srgbClr val="800000"/>
                </a:solidFill>
              </a:rPr>
              <a:t>For I raise My hand to heaven, And say, “As I live forever, …”</a:t>
            </a:r>
            <a:r>
              <a:rPr lang="en-US" dirty="0"/>
              <a:t> (</a:t>
            </a:r>
            <a:r>
              <a:rPr lang="en-US" b="1" dirty="0" err="1">
                <a:solidFill>
                  <a:srgbClr val="800000"/>
                </a:solidFill>
              </a:rPr>
              <a:t>Deu</a:t>
            </a:r>
            <a:r>
              <a:rPr lang="en-US" b="1" dirty="0">
                <a:solidFill>
                  <a:srgbClr val="800000"/>
                </a:solidFill>
              </a:rPr>
              <a:t>. 32:40</a:t>
            </a:r>
            <a:r>
              <a:rPr lang="en-US" dirty="0"/>
              <a:t>)</a:t>
            </a:r>
          </a:p>
          <a:p>
            <a:r>
              <a:rPr lang="en-US" dirty="0"/>
              <a:t>Swore by Himself to Abraham (</a:t>
            </a:r>
            <a:r>
              <a:rPr lang="en-US" b="1" dirty="0">
                <a:solidFill>
                  <a:srgbClr val="800000"/>
                </a:solidFill>
              </a:rPr>
              <a:t>Hebrews 6:12-16</a:t>
            </a:r>
            <a:r>
              <a:rPr lang="en-US" dirty="0"/>
              <a:t>), showing </a:t>
            </a:r>
            <a:r>
              <a:rPr lang="en-US" i="1" dirty="0">
                <a:solidFill>
                  <a:srgbClr val="800000"/>
                </a:solidFill>
              </a:rPr>
              <a:t>“immutability”</a:t>
            </a:r>
            <a:r>
              <a:rPr lang="en-US" dirty="0"/>
              <a:t> of His word, filling us with assurance, hope.</a:t>
            </a:r>
          </a:p>
          <a:p>
            <a:r>
              <a:rPr lang="en-US" dirty="0"/>
              <a:t>Angels have similarly sworn by God to show solemn certainty (</a:t>
            </a:r>
            <a:r>
              <a:rPr lang="en-US" b="1" dirty="0">
                <a:solidFill>
                  <a:srgbClr val="800000"/>
                </a:solidFill>
              </a:rPr>
              <a:t>Dan. 12:7</a:t>
            </a:r>
            <a:r>
              <a:rPr lang="en-US" dirty="0"/>
              <a:t>).</a:t>
            </a:r>
          </a:p>
          <a:p>
            <a:r>
              <a:rPr lang="en-US" dirty="0"/>
              <a:t>As have men (</a:t>
            </a:r>
            <a:r>
              <a:rPr lang="en-US" b="1" dirty="0">
                <a:solidFill>
                  <a:srgbClr val="800000"/>
                </a:solidFill>
              </a:rPr>
              <a:t>Genesis 14:22-23; 24:3; Deuteronomy 6:13</a:t>
            </a:r>
            <a:r>
              <a:rPr lang="en-US" dirty="0"/>
              <a:t>).</a:t>
            </a:r>
          </a:p>
          <a:p>
            <a:r>
              <a:rPr lang="en-US" dirty="0"/>
              <a:t>Therefore, cannot establish identity of one taking oath simply by his taking oath, or manner of it.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4820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John Eats the Little Book </a:t>
            </a:r>
            <a:r>
              <a:rPr lang="en-US" dirty="0">
                <a:solidFill>
                  <a:srgbClr val="C00000"/>
                </a:solidFill>
              </a:rPr>
              <a:t>Revelation 10:8-11</a:t>
            </a:r>
          </a:p>
        </p:txBody>
      </p:sp>
    </p:spTree>
    <p:extLst>
      <p:ext uri="{BB962C8B-B14F-4D97-AF65-F5344CB8AC3E}">
        <p14:creationId xmlns:p14="http://schemas.microsoft.com/office/powerpoint/2010/main" val="57626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the Little Book</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Then </a:t>
            </a:r>
            <a:r>
              <a:rPr lang="en-US" sz="2000" b="1" i="1" dirty="0">
                <a:solidFill>
                  <a:srgbClr val="800000"/>
                </a:solidFill>
              </a:rPr>
              <a:t>the voice which I heard from heaven spoke to me again </a:t>
            </a:r>
            <a:r>
              <a:rPr lang="en-US" sz="2000" i="1" dirty="0">
                <a:solidFill>
                  <a:srgbClr val="800000"/>
                </a:solidFill>
              </a:rPr>
              <a:t>and said, “</a:t>
            </a:r>
            <a:r>
              <a:rPr lang="en-US" sz="2000" b="1" i="1" dirty="0">
                <a:solidFill>
                  <a:srgbClr val="800000"/>
                </a:solidFill>
              </a:rPr>
              <a:t>Go, </a:t>
            </a:r>
            <a:r>
              <a:rPr lang="en-US" sz="2000" b="1" i="1" u="sng" dirty="0">
                <a:solidFill>
                  <a:srgbClr val="800000"/>
                </a:solidFill>
              </a:rPr>
              <a:t>take the little book</a:t>
            </a:r>
            <a:r>
              <a:rPr lang="en-US" sz="2000" b="1" i="1" dirty="0">
                <a:solidFill>
                  <a:srgbClr val="800000"/>
                </a:solidFill>
              </a:rPr>
              <a:t> which is open</a:t>
            </a:r>
            <a:r>
              <a:rPr lang="en-US" sz="2000" i="1" dirty="0">
                <a:solidFill>
                  <a:srgbClr val="800000"/>
                </a:solidFill>
              </a:rPr>
              <a:t> in the hand of the angel who stands on the sea and on the earth.”  So I went to the angel and said to him, “</a:t>
            </a:r>
            <a:r>
              <a:rPr lang="en-US" sz="2000" b="1" i="1" dirty="0">
                <a:solidFill>
                  <a:srgbClr val="800000"/>
                </a:solidFill>
              </a:rPr>
              <a:t>Give me the little book</a:t>
            </a:r>
            <a:r>
              <a:rPr lang="en-US" sz="2000" i="1" dirty="0">
                <a:solidFill>
                  <a:srgbClr val="800000"/>
                </a:solidFill>
              </a:rPr>
              <a:t>.”  And he said to me, “</a:t>
            </a:r>
            <a:r>
              <a:rPr lang="en-US" sz="2000" b="1" i="1" dirty="0">
                <a:solidFill>
                  <a:srgbClr val="800000"/>
                </a:solidFill>
              </a:rPr>
              <a:t>Take and </a:t>
            </a:r>
            <a:r>
              <a:rPr lang="en-US" sz="2000" b="1" i="1" u="sng" dirty="0">
                <a:solidFill>
                  <a:srgbClr val="800000"/>
                </a:solidFill>
              </a:rPr>
              <a:t>eat it</a:t>
            </a:r>
            <a:r>
              <a:rPr lang="en-US" sz="2000" i="1" dirty="0">
                <a:solidFill>
                  <a:srgbClr val="800000"/>
                </a:solidFill>
              </a:rPr>
              <a:t>; and </a:t>
            </a:r>
            <a:r>
              <a:rPr lang="en-US" sz="2000" b="1" i="1" dirty="0">
                <a:solidFill>
                  <a:srgbClr val="800000"/>
                </a:solidFill>
              </a:rPr>
              <a:t>it will make your </a:t>
            </a:r>
            <a:r>
              <a:rPr lang="en-US" sz="2000" b="1" i="1" u="sng" dirty="0">
                <a:solidFill>
                  <a:srgbClr val="800000"/>
                </a:solidFill>
              </a:rPr>
              <a:t>stomach bitter</a:t>
            </a:r>
            <a:r>
              <a:rPr lang="en-US" sz="2000" i="1" dirty="0">
                <a:solidFill>
                  <a:srgbClr val="800000"/>
                </a:solidFill>
              </a:rPr>
              <a:t>, but it will be </a:t>
            </a:r>
            <a:r>
              <a:rPr lang="en-US" sz="2000" b="1" i="1" dirty="0">
                <a:solidFill>
                  <a:srgbClr val="800000"/>
                </a:solidFill>
              </a:rPr>
              <a:t>as sweet as </a:t>
            </a:r>
            <a:r>
              <a:rPr lang="en-US" sz="2000" b="1" i="1" u="sng" dirty="0">
                <a:solidFill>
                  <a:srgbClr val="800000"/>
                </a:solidFill>
              </a:rPr>
              <a:t>honey in your mouth</a:t>
            </a:r>
            <a:r>
              <a:rPr lang="en-US" sz="2000" i="1" dirty="0">
                <a:solidFill>
                  <a:srgbClr val="800000"/>
                </a:solidFill>
              </a:rPr>
              <a:t>.”  Then I took the little book out of the angel’s hand and </a:t>
            </a:r>
            <a:r>
              <a:rPr lang="en-US" sz="2000" b="1" i="1" dirty="0">
                <a:solidFill>
                  <a:srgbClr val="800000"/>
                </a:solidFill>
              </a:rPr>
              <a:t>ate it</a:t>
            </a:r>
            <a:r>
              <a:rPr lang="en-US" sz="2000" i="1" dirty="0">
                <a:solidFill>
                  <a:srgbClr val="800000"/>
                </a:solidFill>
              </a:rPr>
              <a:t>, and it was </a:t>
            </a:r>
            <a:r>
              <a:rPr lang="en-US" sz="2000" b="1" i="1" dirty="0">
                <a:solidFill>
                  <a:srgbClr val="800000"/>
                </a:solidFill>
              </a:rPr>
              <a:t>as sweet as </a:t>
            </a:r>
            <a:r>
              <a:rPr lang="en-US" sz="2000" b="1" i="1" u="sng" dirty="0">
                <a:solidFill>
                  <a:srgbClr val="800000"/>
                </a:solidFill>
              </a:rPr>
              <a:t>honey in my mouth</a:t>
            </a:r>
            <a:r>
              <a:rPr lang="en-US" sz="2000" i="1" dirty="0">
                <a:solidFill>
                  <a:srgbClr val="800000"/>
                </a:solidFill>
              </a:rPr>
              <a:t>. But </a:t>
            </a:r>
            <a:r>
              <a:rPr lang="en-US" sz="2000" b="1" i="1" dirty="0">
                <a:solidFill>
                  <a:srgbClr val="800000"/>
                </a:solidFill>
              </a:rPr>
              <a:t>when I had eaten it, my </a:t>
            </a:r>
            <a:r>
              <a:rPr lang="en-US" sz="2000" b="1" i="1" u="sng" dirty="0">
                <a:solidFill>
                  <a:srgbClr val="800000"/>
                </a:solidFill>
              </a:rPr>
              <a:t>stomach became bitter</a:t>
            </a:r>
            <a:r>
              <a:rPr lang="en-US" sz="2000" i="1" dirty="0">
                <a:solidFill>
                  <a:srgbClr val="800000"/>
                </a:solidFill>
              </a:rPr>
              <a:t>. </a:t>
            </a:r>
            <a:r>
              <a:rPr lang="en-US" sz="2000" dirty="0"/>
              <a:t>(</a:t>
            </a:r>
            <a:r>
              <a:rPr lang="en-US" sz="2000" b="1" dirty="0">
                <a:solidFill>
                  <a:srgbClr val="800000"/>
                </a:solidFill>
              </a:rPr>
              <a:t>10:8-10</a:t>
            </a:r>
            <a:r>
              <a:rPr lang="en-US" sz="2000" dirty="0"/>
              <a:t>)</a:t>
            </a:r>
          </a:p>
          <a:p>
            <a:pPr marL="346075" lvl="0" indent="-346075">
              <a:buFont typeface="+mj-lt"/>
              <a:buAutoNum type="arabicPeriod" startAt="7"/>
            </a:pPr>
            <a:r>
              <a:rPr lang="en-US" sz="2000" dirty="0"/>
              <a:t>What other prophets were commanded to eat books and scrolls?  What is this significance of them eating these messages?  What is implied by the book being </a:t>
            </a:r>
            <a:r>
              <a:rPr lang="en-US" sz="2000" i="1" dirty="0">
                <a:solidFill>
                  <a:srgbClr val="800000"/>
                </a:solidFill>
              </a:rPr>
              <a:t>“as sweet as honey in your mouth”</a:t>
            </a:r>
            <a:r>
              <a:rPr lang="en-US" sz="2000" dirty="0"/>
              <a:t> but making John’s stomach bitter?</a:t>
            </a:r>
          </a:p>
          <a:p>
            <a:r>
              <a:rPr lang="en-US" sz="2000" dirty="0"/>
              <a:t>Similar thoughts in </a:t>
            </a:r>
            <a:r>
              <a:rPr lang="en-US" sz="2000" b="1" dirty="0">
                <a:solidFill>
                  <a:srgbClr val="800000"/>
                </a:solidFill>
              </a:rPr>
              <a:t>Ezekiel 2-3 </a:t>
            </a:r>
            <a:r>
              <a:rPr lang="en-US" sz="2000" dirty="0"/>
              <a:t>and similar issue in </a:t>
            </a:r>
            <a:r>
              <a:rPr lang="en-US" sz="2000" b="1" dirty="0">
                <a:solidFill>
                  <a:srgbClr val="800000"/>
                </a:solidFill>
              </a:rPr>
              <a:t>Jeremiah 15:16-18</a:t>
            </a:r>
            <a:r>
              <a:rPr lang="en-US" sz="2000" dirty="0"/>
              <a:t>.</a:t>
            </a:r>
          </a:p>
        </p:txBody>
      </p:sp>
    </p:spTree>
    <p:extLst>
      <p:ext uri="{BB962C8B-B14F-4D97-AF65-F5344CB8AC3E}">
        <p14:creationId xmlns:p14="http://schemas.microsoft.com/office/powerpoint/2010/main" val="40847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19200</TotalTime>
  <Words>2878</Words>
  <Application>Microsoft Office PowerPoint</Application>
  <PresentationFormat>On-screen Show (16:9)</PresentationFormat>
  <Paragraphs>89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“Delay No Longer”</vt:lpstr>
      <vt:lpstr>“Delay No Longer”</vt:lpstr>
      <vt:lpstr>A Parallel Vision?</vt:lpstr>
      <vt:lpstr>A Sealed Vision, Unsealed!</vt:lpstr>
      <vt:lpstr>Who Is Swearing by God?</vt:lpstr>
      <vt:lpstr>PowerPoint Presentation</vt:lpstr>
      <vt:lpstr>Eating the Little Book</vt:lpstr>
      <vt:lpstr>Ezekiel’s Bitter-Sweet Message</vt:lpstr>
      <vt:lpstr>Eating Our Little Book</vt:lpstr>
      <vt:lpstr>Final Chapters Yet to Be Written</vt:lpstr>
      <vt:lpstr>Revelation Trust God</vt:lpstr>
      <vt:lpstr>PowerPoint Presentation</vt:lpstr>
      <vt:lpstr>Measuring the Temple</vt:lpstr>
      <vt:lpstr>Measuring the Temple</vt:lpstr>
      <vt:lpstr>Measuring the Temple</vt:lpstr>
      <vt:lpstr>Treading Underfoot the Court &amp; City</vt:lpstr>
      <vt:lpstr>Treading Underfoot the Court &amp; City</vt:lpstr>
      <vt:lpstr>Treading Underfoot the Court &amp; City</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1423</cp:revision>
  <dcterms:created xsi:type="dcterms:W3CDTF">2017-04-01T00:42:32Z</dcterms:created>
  <dcterms:modified xsi:type="dcterms:W3CDTF">2023-02-19T19:14:15Z</dcterms:modified>
</cp:coreProperties>
</file>