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84" r:id="rId2"/>
    <p:sldId id="595" r:id="rId3"/>
    <p:sldId id="596" r:id="rId4"/>
    <p:sldId id="597" r:id="rId5"/>
    <p:sldId id="598" r:id="rId6"/>
    <p:sldId id="599" r:id="rId7"/>
    <p:sldId id="600" r:id="rId8"/>
    <p:sldId id="601" r:id="rId9"/>
    <p:sldId id="602" r:id="rId10"/>
    <p:sldId id="603" r:id="rId11"/>
    <p:sldId id="892" r:id="rId12"/>
    <p:sldId id="604" r:id="rId13"/>
    <p:sldId id="605" r:id="rId14"/>
    <p:sldId id="606" r:id="rId15"/>
    <p:sldId id="893" r:id="rId16"/>
    <p:sldId id="607" r:id="rId17"/>
    <p:sldId id="608" r:id="rId18"/>
    <p:sldId id="609" r:id="rId19"/>
    <p:sldId id="610" r:id="rId2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5C1FF"/>
    <a:srgbClr val="FFC1CD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64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6D22-6B8F-4752-8C98-976BC731DB6B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AD72D-30BF-4F18-8E38-00BE0381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8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06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Revelation</a:t>
            </a:r>
            <a:br>
              <a:rPr lang="en-US" sz="5400" dirty="0"/>
            </a:br>
            <a:r>
              <a:rPr lang="en-US" sz="2800" dirty="0">
                <a:solidFill>
                  <a:srgbClr val="C00000"/>
                </a:solidFill>
              </a:rPr>
              <a:t>Trust God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Lesson 14 – The Sea and Earth Beasts</a:t>
            </a:r>
          </a:p>
        </p:txBody>
      </p:sp>
    </p:spTree>
    <p:extLst>
      <p:ext uri="{BB962C8B-B14F-4D97-AF65-F5344CB8AC3E}">
        <p14:creationId xmlns:p14="http://schemas.microsoft.com/office/powerpoint/2010/main" val="5574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666?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0" indent="-457200">
              <a:spcBef>
                <a:spcPts val="0"/>
              </a:spcBef>
              <a:buFont typeface="+mj-lt"/>
              <a:buAutoNum type="arabicPeriod" startAt="10"/>
            </a:pPr>
            <a:r>
              <a:rPr lang="en-US" sz="2200" dirty="0"/>
              <a:t>What number is associated with which beast?  What is the significance of this number?  What lessons can we learn from this numerical assignment?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800000"/>
                </a:solidFill>
              </a:rPr>
              <a:t>Here is wisdom. Let </a:t>
            </a:r>
            <a:r>
              <a:rPr lang="en-US" sz="2200" b="1" i="1" dirty="0">
                <a:solidFill>
                  <a:srgbClr val="800000"/>
                </a:solidFill>
              </a:rPr>
              <a:t>him who has </a:t>
            </a:r>
            <a:r>
              <a:rPr lang="en-US" sz="2200" b="1" i="1" u="sng" dirty="0">
                <a:solidFill>
                  <a:srgbClr val="800000"/>
                </a:solidFill>
              </a:rPr>
              <a:t>understanding calculate</a:t>
            </a:r>
            <a:r>
              <a:rPr lang="en-US" sz="2200" b="1" i="1" dirty="0">
                <a:solidFill>
                  <a:srgbClr val="800000"/>
                </a:solidFill>
              </a:rPr>
              <a:t> the number of the beast</a:t>
            </a:r>
            <a:r>
              <a:rPr lang="en-US" sz="2200" i="1" dirty="0">
                <a:solidFill>
                  <a:srgbClr val="800000"/>
                </a:solidFill>
              </a:rPr>
              <a:t>, for it is </a:t>
            </a:r>
            <a:r>
              <a:rPr lang="en-US" sz="2200" b="1" i="1" dirty="0">
                <a:solidFill>
                  <a:srgbClr val="800000"/>
                </a:solidFill>
              </a:rPr>
              <a:t>the number of a </a:t>
            </a:r>
            <a:r>
              <a:rPr lang="en-US" sz="2200" b="1" i="1" u="sng" dirty="0">
                <a:solidFill>
                  <a:srgbClr val="800000"/>
                </a:solidFill>
              </a:rPr>
              <a:t>man</a:t>
            </a:r>
            <a:r>
              <a:rPr lang="en-US" sz="2200" i="1" dirty="0">
                <a:solidFill>
                  <a:srgbClr val="800000"/>
                </a:solidFill>
              </a:rPr>
              <a:t>: </a:t>
            </a:r>
            <a:r>
              <a:rPr lang="en-US" sz="2200" b="1" i="1" dirty="0">
                <a:solidFill>
                  <a:srgbClr val="800000"/>
                </a:solidFill>
              </a:rPr>
              <a:t>His number is </a:t>
            </a:r>
            <a:r>
              <a:rPr lang="en-US" sz="2200" b="1" i="1" u="sng" dirty="0">
                <a:solidFill>
                  <a:srgbClr val="800000"/>
                </a:solidFill>
              </a:rPr>
              <a:t>666</a:t>
            </a:r>
            <a:r>
              <a:rPr lang="en-US" sz="2200" i="1" dirty="0">
                <a:solidFill>
                  <a:srgbClr val="800000"/>
                </a:solidFill>
              </a:rPr>
              <a:t>.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13:18</a:t>
            </a:r>
            <a:r>
              <a:rPr lang="en-US" sz="22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By swapping letters for numbers – and even languages, </a:t>
            </a:r>
            <a:r>
              <a:rPr lang="en-US" sz="2200" b="1" dirty="0"/>
              <a:t>666</a:t>
            </a:r>
            <a:r>
              <a:rPr lang="en-US" sz="2200" dirty="0"/>
              <a:t> can be summed from: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Nero</a:t>
            </a:r>
            <a:r>
              <a:rPr lang="en-US" sz="2200" dirty="0">
                <a:solidFill>
                  <a:srgbClr val="800000"/>
                </a:solidFill>
              </a:rPr>
              <a:t>n</a:t>
            </a:r>
            <a:r>
              <a:rPr lang="en-US" sz="2200" dirty="0"/>
              <a:t> Caesar (Latin)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Hitler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Various Popes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Napoleon, etc.</a:t>
            </a:r>
          </a:p>
        </p:txBody>
      </p:sp>
    </p:spTree>
    <p:extLst>
      <p:ext uri="{BB962C8B-B14F-4D97-AF65-F5344CB8AC3E}">
        <p14:creationId xmlns:p14="http://schemas.microsoft.com/office/powerpoint/2010/main" val="3842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666?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0" indent="-457200">
              <a:spcBef>
                <a:spcPts val="0"/>
              </a:spcBef>
              <a:buFont typeface="+mj-lt"/>
              <a:buAutoNum type="arabicPeriod" startAt="10"/>
            </a:pPr>
            <a:r>
              <a:rPr lang="en-US" sz="2200" dirty="0"/>
              <a:t>What number is associated with which beast?  What is the significance of this number?  What lessons can we learn from this numerical assignment?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800000"/>
                </a:solidFill>
              </a:rPr>
              <a:t>Here is wisdom. Let </a:t>
            </a:r>
            <a:r>
              <a:rPr lang="en-US" sz="2200" b="1" i="1" dirty="0">
                <a:solidFill>
                  <a:srgbClr val="800000"/>
                </a:solidFill>
              </a:rPr>
              <a:t>him who has </a:t>
            </a:r>
            <a:r>
              <a:rPr lang="en-US" sz="2200" b="1" i="1" u="sng" dirty="0">
                <a:solidFill>
                  <a:srgbClr val="800000"/>
                </a:solidFill>
              </a:rPr>
              <a:t>understanding calculate</a:t>
            </a:r>
            <a:r>
              <a:rPr lang="en-US" sz="2200" b="1" i="1" dirty="0">
                <a:solidFill>
                  <a:srgbClr val="800000"/>
                </a:solidFill>
              </a:rPr>
              <a:t> the number of the beast</a:t>
            </a:r>
            <a:r>
              <a:rPr lang="en-US" sz="2200" i="1" dirty="0">
                <a:solidFill>
                  <a:srgbClr val="800000"/>
                </a:solidFill>
              </a:rPr>
              <a:t>, for it is </a:t>
            </a:r>
            <a:r>
              <a:rPr lang="en-US" sz="2200" b="1" i="1" dirty="0">
                <a:solidFill>
                  <a:srgbClr val="800000"/>
                </a:solidFill>
              </a:rPr>
              <a:t>the number of a </a:t>
            </a:r>
            <a:r>
              <a:rPr lang="en-US" sz="2200" b="1" i="1" u="sng" dirty="0">
                <a:solidFill>
                  <a:srgbClr val="800000"/>
                </a:solidFill>
              </a:rPr>
              <a:t>man</a:t>
            </a:r>
            <a:r>
              <a:rPr lang="en-US" sz="2200" i="1" dirty="0">
                <a:solidFill>
                  <a:srgbClr val="800000"/>
                </a:solidFill>
              </a:rPr>
              <a:t>: </a:t>
            </a:r>
            <a:r>
              <a:rPr lang="en-US" sz="2200" b="1" i="1" dirty="0">
                <a:solidFill>
                  <a:srgbClr val="800000"/>
                </a:solidFill>
              </a:rPr>
              <a:t>His number is </a:t>
            </a:r>
            <a:r>
              <a:rPr lang="en-US" sz="2200" b="1" i="1" u="sng" dirty="0">
                <a:solidFill>
                  <a:srgbClr val="800000"/>
                </a:solidFill>
              </a:rPr>
              <a:t>666</a:t>
            </a:r>
            <a:r>
              <a:rPr lang="en-US" sz="2200" i="1" dirty="0">
                <a:solidFill>
                  <a:srgbClr val="800000"/>
                </a:solidFill>
              </a:rPr>
              <a:t>.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13:18</a:t>
            </a:r>
            <a:r>
              <a:rPr lang="en-US" sz="22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800000"/>
                </a:solidFill>
              </a:rPr>
              <a:t>6</a:t>
            </a:r>
            <a:r>
              <a:rPr lang="en-US" sz="2200" dirty="0"/>
              <a:t> – Represents man (day of creation), falls short of God’s perfection, </a:t>
            </a:r>
            <a:r>
              <a:rPr lang="en-US" sz="2200" b="1" dirty="0">
                <a:solidFill>
                  <a:srgbClr val="800000"/>
                </a:solidFill>
              </a:rPr>
              <a:t>7</a:t>
            </a:r>
            <a:r>
              <a:rPr lang="en-US" sz="2200" dirty="0"/>
              <a:t>.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800000"/>
                </a:solidFill>
              </a:rPr>
              <a:t>3</a:t>
            </a:r>
            <a:r>
              <a:rPr lang="en-US" sz="2200" dirty="0"/>
              <a:t> – Represents extreme emphasis (</a:t>
            </a:r>
            <a:r>
              <a:rPr lang="en-US" sz="2200" b="1" dirty="0">
                <a:solidFill>
                  <a:srgbClr val="800000"/>
                </a:solidFill>
              </a:rPr>
              <a:t>4:8; 8:13; Isaiah 6:3; Jeremiah 22:29</a:t>
            </a:r>
            <a:r>
              <a:rPr lang="en-US" sz="22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In essence, </a:t>
            </a:r>
            <a:r>
              <a:rPr lang="en-US" sz="2200" b="1" dirty="0"/>
              <a:t>666</a:t>
            </a:r>
            <a:r>
              <a:rPr lang="en-US" sz="2200" dirty="0"/>
              <a:t> means:  </a:t>
            </a:r>
            <a:r>
              <a:rPr lang="en-US" sz="2200" i="1" dirty="0"/>
              <a:t>failure</a:t>
            </a:r>
            <a:r>
              <a:rPr lang="en-US" sz="2200" dirty="0"/>
              <a:t>, </a:t>
            </a:r>
            <a:r>
              <a:rPr lang="en-US" sz="2200" i="1" dirty="0"/>
              <a:t>failure</a:t>
            </a:r>
            <a:r>
              <a:rPr lang="en-US" sz="2200" dirty="0"/>
              <a:t>, </a:t>
            </a:r>
            <a:r>
              <a:rPr lang="en-US" sz="2200" i="1" dirty="0"/>
              <a:t>failure</a:t>
            </a:r>
            <a:r>
              <a:rPr lang="en-US" sz="2200" dirty="0"/>
              <a:t>; or </a:t>
            </a:r>
            <a:r>
              <a:rPr lang="en-US" sz="2200" i="1" dirty="0"/>
              <a:t>man</a:t>
            </a:r>
            <a:r>
              <a:rPr lang="en-US" sz="2200" dirty="0"/>
              <a:t>, </a:t>
            </a:r>
            <a:r>
              <a:rPr lang="en-US" sz="2200" i="1" dirty="0"/>
              <a:t>man</a:t>
            </a:r>
            <a:r>
              <a:rPr lang="en-US" sz="2200" dirty="0"/>
              <a:t>, </a:t>
            </a:r>
            <a:r>
              <a:rPr lang="en-US" sz="2200" i="1" dirty="0"/>
              <a:t>man</a:t>
            </a:r>
            <a:r>
              <a:rPr lang="en-US" sz="2200" dirty="0"/>
              <a:t>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Represents the colossal, spectacular failure of the persecuting, Roman emperor and his kingdom – not any one specific person – just the end of any man opposing God.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No matter how multiply, organize, optimize man, without God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200" dirty="0"/>
              <a:t> failure.</a:t>
            </a:r>
          </a:p>
        </p:txBody>
      </p:sp>
    </p:spTree>
    <p:extLst>
      <p:ext uri="{BB962C8B-B14F-4D97-AF65-F5344CB8AC3E}">
        <p14:creationId xmlns:p14="http://schemas.microsoft.com/office/powerpoint/2010/main" val="243989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Revelation</a:t>
            </a:r>
            <a:br>
              <a:rPr lang="en-US" sz="5400" dirty="0"/>
            </a:br>
            <a:r>
              <a:rPr lang="en-US" sz="2800" dirty="0">
                <a:solidFill>
                  <a:srgbClr val="C00000"/>
                </a:solidFill>
              </a:rPr>
              <a:t>Trust God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Lesson 15 – The Lamb and His Army</a:t>
            </a:r>
          </a:p>
        </p:txBody>
      </p:sp>
    </p:spTree>
    <p:extLst>
      <p:ext uri="{BB962C8B-B14F-4D97-AF65-F5344CB8AC3E}">
        <p14:creationId xmlns:p14="http://schemas.microsoft.com/office/powerpoint/2010/main" val="18239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Lamb of Zion and </a:t>
            </a:r>
            <a:br>
              <a:rPr lang="en-US" dirty="0"/>
            </a:br>
            <a:r>
              <a:rPr lang="en-US" dirty="0"/>
              <a:t>His Saints</a:t>
            </a:r>
          </a:p>
          <a:p>
            <a:r>
              <a:rPr lang="en-US" dirty="0">
                <a:solidFill>
                  <a:srgbClr val="C00000"/>
                </a:solidFill>
              </a:rPr>
              <a:t>Revelation 14:1-5</a:t>
            </a:r>
          </a:p>
        </p:txBody>
      </p:sp>
    </p:spTree>
    <p:extLst>
      <p:ext uri="{BB962C8B-B14F-4D97-AF65-F5344CB8AC3E}">
        <p14:creationId xmlns:p14="http://schemas.microsoft.com/office/powerpoint/2010/main" val="58375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“The Lamb Standing on Mount Zion”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/>
            </a:pPr>
            <a:r>
              <a:rPr lang="en-US" sz="2200" dirty="0"/>
              <a:t>Where does the Lamb stand?  What is the significance of this, especially when contrasted with the origin of the preceding beasts?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800000"/>
                </a:solidFill>
              </a:rPr>
              <a:t>Then I looked, and behold, </a:t>
            </a:r>
            <a:r>
              <a:rPr lang="en-US" sz="2200" b="1" i="1" dirty="0">
                <a:solidFill>
                  <a:srgbClr val="800000"/>
                </a:solidFill>
              </a:rPr>
              <a:t>a Lamb </a:t>
            </a:r>
            <a:r>
              <a:rPr lang="en-US" sz="2200" b="1" i="1" u="sng" dirty="0">
                <a:solidFill>
                  <a:srgbClr val="800000"/>
                </a:solidFill>
              </a:rPr>
              <a:t>standing on Mount Zion</a:t>
            </a:r>
            <a:r>
              <a:rPr lang="en-US" sz="2200" i="1" dirty="0">
                <a:solidFill>
                  <a:srgbClr val="800000"/>
                </a:solidFill>
              </a:rPr>
              <a:t>, and with Him one hundred and forty-four thousand, having His Father’s name written on their foreheads. 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14:1</a:t>
            </a:r>
            <a:r>
              <a:rPr lang="en-US" sz="2200" dirty="0"/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800000"/>
                </a:solidFill>
              </a:rPr>
              <a:t>So they </a:t>
            </a:r>
            <a:r>
              <a:rPr lang="en-US" sz="2200" b="1" i="1" dirty="0">
                <a:solidFill>
                  <a:srgbClr val="800000"/>
                </a:solidFill>
              </a:rPr>
              <a:t>worshiped the dragon </a:t>
            </a:r>
            <a:r>
              <a:rPr lang="en-US" sz="2200" i="1" dirty="0">
                <a:solidFill>
                  <a:srgbClr val="800000"/>
                </a:solidFill>
              </a:rPr>
              <a:t>who gave authority to </a:t>
            </a:r>
            <a:r>
              <a:rPr lang="en-US" sz="2200" b="1" i="1" dirty="0">
                <a:solidFill>
                  <a:srgbClr val="800000"/>
                </a:solidFill>
              </a:rPr>
              <a:t>the beast</a:t>
            </a:r>
            <a:r>
              <a:rPr lang="en-US" sz="2200" i="1" dirty="0">
                <a:solidFill>
                  <a:srgbClr val="800000"/>
                </a:solidFill>
              </a:rPr>
              <a:t>; and they </a:t>
            </a:r>
            <a:r>
              <a:rPr lang="en-US" sz="2200" b="1" i="1" dirty="0">
                <a:solidFill>
                  <a:srgbClr val="800000"/>
                </a:solidFill>
              </a:rPr>
              <a:t>worshiped the beast</a:t>
            </a:r>
            <a:r>
              <a:rPr lang="en-US" sz="2200" i="1" dirty="0">
                <a:solidFill>
                  <a:srgbClr val="800000"/>
                </a:solidFill>
              </a:rPr>
              <a:t>, saying, “</a:t>
            </a:r>
            <a:r>
              <a:rPr lang="en-US" sz="2200" b="1" i="1" u="sng" dirty="0">
                <a:solidFill>
                  <a:srgbClr val="800000"/>
                </a:solidFill>
              </a:rPr>
              <a:t>Who</a:t>
            </a:r>
            <a:r>
              <a:rPr lang="en-US" sz="2200" b="1" i="1" dirty="0">
                <a:solidFill>
                  <a:srgbClr val="800000"/>
                </a:solidFill>
              </a:rPr>
              <a:t> is like the beast?</a:t>
            </a:r>
            <a:r>
              <a:rPr lang="en-US" sz="2200" i="1" dirty="0">
                <a:solidFill>
                  <a:srgbClr val="800000"/>
                </a:solidFill>
              </a:rPr>
              <a:t> </a:t>
            </a:r>
            <a:r>
              <a:rPr lang="en-US" sz="2200" b="1" i="1" u="sng" dirty="0">
                <a:solidFill>
                  <a:srgbClr val="800000"/>
                </a:solidFill>
              </a:rPr>
              <a:t>Who is able to make war</a:t>
            </a:r>
            <a:r>
              <a:rPr lang="en-US" sz="2200" b="1" i="1" dirty="0">
                <a:solidFill>
                  <a:srgbClr val="800000"/>
                </a:solidFill>
              </a:rPr>
              <a:t> with him?</a:t>
            </a:r>
            <a:r>
              <a:rPr lang="en-US" sz="2200" i="1" dirty="0">
                <a:solidFill>
                  <a:srgbClr val="800000"/>
                </a:solidFill>
              </a:rPr>
              <a:t>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13:4</a:t>
            </a:r>
            <a:r>
              <a:rPr lang="en-US" sz="2200" dirty="0"/>
              <a:t>) … Answers question, challenge of beast’s followers.</a:t>
            </a:r>
          </a:p>
          <a:p>
            <a:pPr>
              <a:spcBef>
                <a:spcPts val="0"/>
              </a:spcBef>
            </a:pPr>
            <a:r>
              <a:rPr lang="en-US" sz="2200" i="1" dirty="0">
                <a:solidFill>
                  <a:srgbClr val="800000"/>
                </a:solidFill>
              </a:rPr>
              <a:t>“Zion”</a:t>
            </a:r>
            <a:r>
              <a:rPr lang="en-US" sz="2200" dirty="0"/>
              <a:t> was originally a Jebusite </a:t>
            </a:r>
            <a:r>
              <a:rPr lang="en-US" sz="2200" b="1" i="1" dirty="0"/>
              <a:t>stronghold</a:t>
            </a:r>
            <a:r>
              <a:rPr lang="en-US" sz="2200" dirty="0"/>
              <a:t>, captured by David and rebuilt as </a:t>
            </a:r>
            <a:r>
              <a:rPr lang="en-US" sz="2200" i="1" dirty="0">
                <a:solidFill>
                  <a:srgbClr val="800000"/>
                </a:solidFill>
              </a:rPr>
              <a:t>“the City of David”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2 Samuel 5:7-9; 1 Chronicles 11:5-8</a:t>
            </a:r>
            <a:r>
              <a:rPr lang="en-US" sz="22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Solomon’s temple was erected on </a:t>
            </a:r>
            <a:r>
              <a:rPr lang="en-US" sz="2200" i="1" dirty="0">
                <a:solidFill>
                  <a:srgbClr val="800000"/>
                </a:solidFill>
              </a:rPr>
              <a:t>“Mount Zion”</a:t>
            </a:r>
            <a:r>
              <a:rPr lang="en-US" sz="2200" dirty="0"/>
              <a:t>. Came to mean God’s dwelling</a:t>
            </a:r>
            <a:r>
              <a:rPr lang="en-US" sz="2200" dirty="0">
                <a:solidFill>
                  <a:srgbClr val="800000"/>
                </a:solidFill>
              </a:rPr>
              <a:t>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Psa. 9:11; 20:2; 48:2-3; Isaiah 8:18</a:t>
            </a:r>
            <a:r>
              <a:rPr lang="en-US" sz="2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0077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“The Lamb Standing on Mount Zion”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/>
              <a:t>Eventually, represented both physical Jerusalem, national Israel, even if wicked (</a:t>
            </a:r>
            <a:r>
              <a:rPr lang="en-US" sz="2200" b="1" dirty="0">
                <a:solidFill>
                  <a:srgbClr val="800000"/>
                </a:solidFill>
              </a:rPr>
              <a:t>Isaiah 3:16-17</a:t>
            </a:r>
            <a:r>
              <a:rPr lang="en-US" sz="2200" i="1" dirty="0"/>
              <a:t>, </a:t>
            </a:r>
            <a:r>
              <a:rPr lang="en-US" sz="2200" i="1" dirty="0">
                <a:solidFill>
                  <a:srgbClr val="800000"/>
                </a:solidFill>
              </a:rPr>
              <a:t>“daughter</a:t>
            </a:r>
            <a:r>
              <a:rPr lang="en-US" sz="2200" i="1" u="sng" dirty="0">
                <a:solidFill>
                  <a:srgbClr val="800000"/>
                </a:solidFill>
              </a:rPr>
              <a:t>s</a:t>
            </a:r>
            <a:r>
              <a:rPr lang="en-US" sz="2200" i="1" dirty="0">
                <a:solidFill>
                  <a:srgbClr val="800000"/>
                </a:solidFill>
              </a:rPr>
              <a:t> of Zion are </a:t>
            </a:r>
            <a:r>
              <a:rPr lang="en-US" sz="2200" b="1" i="1" dirty="0">
                <a:solidFill>
                  <a:srgbClr val="800000"/>
                </a:solidFill>
              </a:rPr>
              <a:t>haughty</a:t>
            </a:r>
            <a:r>
              <a:rPr lang="en-US" sz="2200" i="1" dirty="0">
                <a:solidFill>
                  <a:srgbClr val="800000"/>
                </a:solidFill>
              </a:rPr>
              <a:t>”</a:t>
            </a:r>
            <a:r>
              <a:rPr lang="en-US" sz="22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Represented the spiritual remnant of Israel as </a:t>
            </a:r>
            <a:r>
              <a:rPr lang="en-US" sz="2200" i="1" dirty="0">
                <a:solidFill>
                  <a:srgbClr val="800000"/>
                </a:solidFill>
              </a:rPr>
              <a:t>“the daughter of Zion”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2 Kings 19:21-31; Isaiah 1:8-9; Micah 4:7-13</a:t>
            </a:r>
            <a:r>
              <a:rPr lang="en-US" sz="22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Represent the Messianic Kingdom (</a:t>
            </a:r>
            <a:r>
              <a:rPr lang="en-US" sz="2200" b="1" dirty="0">
                <a:solidFill>
                  <a:srgbClr val="800000"/>
                </a:solidFill>
              </a:rPr>
              <a:t>Isa. 2:2-3; Mic. 4:2; Psa. 110:1-2; Joel 2:32; Mat. 21:4-5; Joh. 12:15-16; Rom. 9:33; 1 Pet. 2:6; Rom. 11:26</a:t>
            </a:r>
            <a:r>
              <a:rPr lang="en-US" sz="22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Ultimately, represents the heavenly kingdom (</a:t>
            </a:r>
            <a:r>
              <a:rPr lang="en-US" sz="2200" b="1" dirty="0">
                <a:solidFill>
                  <a:srgbClr val="800000"/>
                </a:solidFill>
              </a:rPr>
              <a:t>Heb. 12:22-28; Gal. 4:23-31</a:t>
            </a:r>
            <a:r>
              <a:rPr lang="en-US" sz="2200" dirty="0"/>
              <a:t>).</a:t>
            </a:r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Note, </a:t>
            </a:r>
            <a:r>
              <a:rPr lang="en-US" sz="2200" i="1" dirty="0">
                <a:solidFill>
                  <a:srgbClr val="800000"/>
                </a:solidFill>
              </a:rPr>
              <a:t>“the Lamb”</a:t>
            </a:r>
            <a:r>
              <a:rPr lang="en-US" sz="2200" dirty="0"/>
              <a:t> does not </a:t>
            </a:r>
            <a:r>
              <a:rPr lang="en-US" sz="2200" i="1" dirty="0">
                <a:solidFill>
                  <a:srgbClr val="800000"/>
                </a:solidFill>
              </a:rPr>
              <a:t>“arise”</a:t>
            </a:r>
            <a:r>
              <a:rPr lang="en-US" sz="2200" dirty="0"/>
              <a:t> from </a:t>
            </a:r>
            <a:r>
              <a:rPr lang="en-US" sz="2200" i="1" dirty="0">
                <a:solidFill>
                  <a:srgbClr val="800000"/>
                </a:solidFill>
              </a:rPr>
              <a:t>“Mount Zion”</a:t>
            </a:r>
            <a:r>
              <a:rPr lang="en-US" sz="2200" dirty="0"/>
              <a:t>.  He simply there </a:t>
            </a:r>
            <a:r>
              <a:rPr lang="en-US" sz="2200" i="1" dirty="0">
                <a:solidFill>
                  <a:srgbClr val="800000"/>
                </a:solidFill>
              </a:rPr>
              <a:t>“stands”</a:t>
            </a:r>
            <a:r>
              <a:rPr lang="en-US" sz="2200" dirty="0"/>
              <a:t>, contrasting His eternal nature with temporal nature of the beasts!</a:t>
            </a:r>
          </a:p>
        </p:txBody>
      </p:sp>
    </p:spTree>
    <p:extLst>
      <p:ext uri="{BB962C8B-B14F-4D97-AF65-F5344CB8AC3E}">
        <p14:creationId xmlns:p14="http://schemas.microsoft.com/office/powerpoint/2010/main" val="417425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King on the Holy Hill of Zion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Why do </a:t>
            </a:r>
            <a:r>
              <a:rPr lang="en-US" sz="2000" b="1" i="1" dirty="0">
                <a:solidFill>
                  <a:srgbClr val="800000"/>
                </a:solidFill>
              </a:rPr>
              <a:t>the nations rage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the people plot a vain thing</a:t>
            </a:r>
            <a:r>
              <a:rPr lang="en-US" sz="2000" i="1" dirty="0">
                <a:solidFill>
                  <a:srgbClr val="800000"/>
                </a:solidFill>
              </a:rPr>
              <a:t>?  The </a:t>
            </a:r>
            <a:r>
              <a:rPr lang="en-US" sz="2000" b="1" i="1" dirty="0">
                <a:solidFill>
                  <a:srgbClr val="800000"/>
                </a:solidFill>
              </a:rPr>
              <a:t>kings of the earth set themselves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the rulers take counsel together, </a:t>
            </a:r>
            <a:r>
              <a:rPr lang="en-US" sz="2000" b="1" i="1" u="sng" dirty="0">
                <a:solidFill>
                  <a:srgbClr val="800000"/>
                </a:solidFill>
              </a:rPr>
              <a:t>Against the LORD and against His Anointed</a:t>
            </a:r>
            <a:r>
              <a:rPr lang="en-US" sz="2000" i="1" dirty="0">
                <a:solidFill>
                  <a:srgbClr val="800000"/>
                </a:solidFill>
              </a:rPr>
              <a:t>, saying, “Let us break Their bonds in pieces And cast away Their cords from us.” He who sits in the heavens shall laugh; The Lord shall hold them in derision. Then He shall speak to them in His wrath, And distress them in His deep displeasure:  “</a:t>
            </a:r>
            <a:r>
              <a:rPr lang="en-US" sz="2000" b="1" i="1" dirty="0">
                <a:solidFill>
                  <a:srgbClr val="800000"/>
                </a:solidFill>
              </a:rPr>
              <a:t>Yet I have set </a:t>
            </a:r>
            <a:r>
              <a:rPr lang="en-US" sz="2000" b="1" i="1" u="sng" dirty="0">
                <a:solidFill>
                  <a:srgbClr val="800000"/>
                </a:solidFill>
              </a:rPr>
              <a:t>My King On My holy hill of Zion</a:t>
            </a:r>
            <a:r>
              <a:rPr lang="en-US" sz="2000" i="1" dirty="0">
                <a:solidFill>
                  <a:srgbClr val="800000"/>
                </a:solidFill>
              </a:rPr>
              <a:t>.  I will declare the decree:  The LORD has said to Me, ‘You are My Son, Today I have begotten You.  Ask of Me, and </a:t>
            </a:r>
            <a:r>
              <a:rPr lang="en-US" sz="2000" b="1" i="1" dirty="0">
                <a:solidFill>
                  <a:srgbClr val="800000"/>
                </a:solidFill>
              </a:rPr>
              <a:t>I will give You The </a:t>
            </a:r>
            <a:r>
              <a:rPr lang="en-US" sz="2000" b="1" i="1" u="sng" dirty="0">
                <a:solidFill>
                  <a:srgbClr val="800000"/>
                </a:solidFill>
              </a:rPr>
              <a:t>nations</a:t>
            </a:r>
            <a:r>
              <a:rPr lang="en-US" sz="2000" b="1" i="1" dirty="0">
                <a:solidFill>
                  <a:srgbClr val="800000"/>
                </a:solidFill>
              </a:rPr>
              <a:t> for Your inheritance</a:t>
            </a:r>
            <a:r>
              <a:rPr lang="en-US" sz="2000" i="1" dirty="0">
                <a:solidFill>
                  <a:srgbClr val="800000"/>
                </a:solidFill>
              </a:rPr>
              <a:t>, And the ends of the earth for Your possession. You </a:t>
            </a:r>
            <a:r>
              <a:rPr lang="en-US" sz="2000" b="1" i="1" dirty="0">
                <a:solidFill>
                  <a:srgbClr val="800000"/>
                </a:solidFill>
              </a:rPr>
              <a:t>shall break them with a </a:t>
            </a:r>
            <a:r>
              <a:rPr lang="en-US" sz="2000" b="1" i="1" u="sng" dirty="0">
                <a:solidFill>
                  <a:srgbClr val="800000"/>
                </a:solidFill>
              </a:rPr>
              <a:t>rod of iron</a:t>
            </a:r>
            <a:r>
              <a:rPr lang="en-US" sz="2000" i="1" dirty="0">
                <a:solidFill>
                  <a:srgbClr val="800000"/>
                </a:solidFill>
              </a:rPr>
              <a:t>; You </a:t>
            </a:r>
            <a:r>
              <a:rPr lang="en-US" sz="2000" b="1" i="1" dirty="0">
                <a:solidFill>
                  <a:srgbClr val="800000"/>
                </a:solidFill>
              </a:rPr>
              <a:t>shall dash them to pieces like a potter’s vessel</a:t>
            </a:r>
            <a:r>
              <a:rPr lang="en-US" sz="2000" i="1" dirty="0">
                <a:solidFill>
                  <a:srgbClr val="800000"/>
                </a:solidFill>
              </a:rPr>
              <a:t>.’”  Now therefore, </a:t>
            </a:r>
            <a:r>
              <a:rPr lang="en-US" sz="2000" b="1" i="1" dirty="0">
                <a:solidFill>
                  <a:srgbClr val="800000"/>
                </a:solidFill>
              </a:rPr>
              <a:t>be wise, O kings</a:t>
            </a:r>
            <a:r>
              <a:rPr lang="en-US" sz="2000" i="1" dirty="0">
                <a:solidFill>
                  <a:srgbClr val="800000"/>
                </a:solidFill>
              </a:rPr>
              <a:t>; </a:t>
            </a:r>
            <a:r>
              <a:rPr lang="en-US" sz="2000" b="1" i="1" dirty="0">
                <a:solidFill>
                  <a:srgbClr val="800000"/>
                </a:solidFill>
              </a:rPr>
              <a:t>Be instructed, you judges of the earth</a:t>
            </a:r>
            <a:r>
              <a:rPr lang="en-US" sz="2000" i="1" dirty="0">
                <a:solidFill>
                  <a:srgbClr val="800000"/>
                </a:solidFill>
              </a:rPr>
              <a:t>.  Serve the LORD with fear, And rejoice with trembling.  Kiss the Son, lest He be angry, And you perish in the way, When His wrath is kindled but a little. </a:t>
            </a:r>
            <a:r>
              <a:rPr lang="en-US" sz="2000" b="1" i="1" dirty="0">
                <a:solidFill>
                  <a:srgbClr val="800000"/>
                </a:solidFill>
              </a:rPr>
              <a:t>Blessed are all those who </a:t>
            </a:r>
            <a:r>
              <a:rPr lang="en-US" sz="2000" b="1" i="1" u="sng" dirty="0">
                <a:solidFill>
                  <a:srgbClr val="800000"/>
                </a:solidFill>
              </a:rPr>
              <a:t>put their trust in Him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Psalm 2:1-12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03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144,000 with the Lamb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indent="-346075">
              <a:buFont typeface="+mj-lt"/>
              <a:buAutoNum type="arabicPeriod" startAt="2"/>
            </a:pPr>
            <a:r>
              <a:rPr lang="en-US" sz="2000" dirty="0"/>
              <a:t>How does the Lamb’s host compare to those who followed the beast in chapter </a:t>
            </a:r>
            <a:r>
              <a:rPr lang="en-US" sz="2000" b="1" dirty="0">
                <a:solidFill>
                  <a:srgbClr val="800000"/>
                </a:solidFill>
              </a:rPr>
              <a:t>13</a:t>
            </a:r>
            <a:r>
              <a:rPr lang="en-US" sz="2000" dirty="0"/>
              <a:t>? Who do these people represent?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looked, and behold, a Lamb standing on Mount Zion, and </a:t>
            </a:r>
            <a:r>
              <a:rPr lang="en-US" sz="2000" b="1" i="1" dirty="0">
                <a:solidFill>
                  <a:srgbClr val="800000"/>
                </a:solidFill>
              </a:rPr>
              <a:t>with Him one hundred and forty-four thousand</a:t>
            </a:r>
            <a:r>
              <a:rPr lang="en-US" sz="2000" i="1" dirty="0">
                <a:solidFill>
                  <a:srgbClr val="800000"/>
                </a:solidFill>
              </a:rPr>
              <a:t>, having </a:t>
            </a:r>
            <a:r>
              <a:rPr lang="en-US" sz="2000" b="1" i="1" dirty="0">
                <a:solidFill>
                  <a:srgbClr val="800000"/>
                </a:solidFill>
              </a:rPr>
              <a:t>His Father’s name </a:t>
            </a:r>
            <a:r>
              <a:rPr lang="en-US" sz="2000" b="1" i="1" u="sng" dirty="0">
                <a:solidFill>
                  <a:srgbClr val="800000"/>
                </a:solidFill>
              </a:rPr>
              <a:t>written on their foreheads</a:t>
            </a:r>
            <a:r>
              <a:rPr lang="en-US" sz="2000" i="1" dirty="0">
                <a:solidFill>
                  <a:srgbClr val="800000"/>
                </a:solidFill>
              </a:rPr>
              <a:t>.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14:1</a:t>
            </a:r>
            <a:r>
              <a:rPr lang="en-US" sz="2000" dirty="0"/>
              <a:t>)</a:t>
            </a:r>
          </a:p>
          <a:p>
            <a:r>
              <a:rPr lang="en-US" sz="2000" dirty="0"/>
              <a:t>In </a:t>
            </a:r>
            <a:r>
              <a:rPr lang="en-US" sz="2000" b="1" dirty="0">
                <a:solidFill>
                  <a:srgbClr val="800000"/>
                </a:solidFill>
              </a:rPr>
              <a:t>13:15-17</a:t>
            </a:r>
            <a:r>
              <a:rPr lang="en-US" sz="2000" dirty="0"/>
              <a:t>, the </a:t>
            </a:r>
            <a:r>
              <a:rPr lang="en-US" sz="2000" i="1" dirty="0">
                <a:solidFill>
                  <a:srgbClr val="800000"/>
                </a:solidFill>
              </a:rPr>
              <a:t>“earth beast”</a:t>
            </a:r>
            <a:r>
              <a:rPr lang="en-US" sz="2000" dirty="0"/>
              <a:t> causes the earth to:</a:t>
            </a:r>
          </a:p>
          <a:p>
            <a:pPr lvl="1"/>
            <a:r>
              <a:rPr lang="en-US" sz="1600" dirty="0"/>
              <a:t>Worship the image of the sea beast.</a:t>
            </a:r>
          </a:p>
          <a:p>
            <a:pPr lvl="1"/>
            <a:r>
              <a:rPr lang="en-US" sz="1600" dirty="0"/>
              <a:t>Accept the </a:t>
            </a:r>
            <a:r>
              <a:rPr lang="en-US" sz="1600" i="1" dirty="0">
                <a:solidFill>
                  <a:srgbClr val="800000"/>
                </a:solidFill>
              </a:rPr>
              <a:t>“mark or name of the beast … on their right hand or on their foreheads”</a:t>
            </a:r>
            <a:r>
              <a:rPr lang="en-US" sz="1600" dirty="0"/>
              <a:t>.</a:t>
            </a:r>
          </a:p>
          <a:p>
            <a:r>
              <a:rPr lang="en-US" sz="2000" dirty="0"/>
              <a:t>Here, these worship God and the Lamb. They wear </a:t>
            </a:r>
            <a:r>
              <a:rPr lang="en-US" sz="2000" b="1" i="1" dirty="0"/>
              <a:t>God’s</a:t>
            </a:r>
            <a:r>
              <a:rPr lang="en-US" sz="2000" dirty="0"/>
              <a:t> name on their foreheads.</a:t>
            </a:r>
          </a:p>
          <a:p>
            <a:r>
              <a:rPr lang="en-US" sz="2000" dirty="0"/>
              <a:t>These 144,000 with the Lamb are </a:t>
            </a:r>
            <a:r>
              <a:rPr lang="en-US" sz="2000" b="1" i="1" dirty="0"/>
              <a:t>parallel</a:t>
            </a:r>
            <a:r>
              <a:rPr lang="en-US" sz="2000" dirty="0"/>
              <a:t> as followers, but stand in </a:t>
            </a:r>
            <a:r>
              <a:rPr lang="en-US" sz="2000" b="1" i="1" dirty="0"/>
              <a:t>contrast</a:t>
            </a:r>
            <a:r>
              <a:rPr lang="en-US" sz="2000" dirty="0"/>
              <a:t> to the earth dwellers.</a:t>
            </a:r>
          </a:p>
        </p:txBody>
      </p:sp>
    </p:spTree>
    <p:extLst>
      <p:ext uri="{BB962C8B-B14F-4D97-AF65-F5344CB8AC3E}">
        <p14:creationId xmlns:p14="http://schemas.microsoft.com/office/powerpoint/2010/main" val="40188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144,000?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looked, and behold, a Lamb standing on Mount Zion, and </a:t>
            </a:r>
            <a:r>
              <a:rPr lang="en-US" sz="2000" b="1" i="1" dirty="0">
                <a:solidFill>
                  <a:srgbClr val="800000"/>
                </a:solidFill>
              </a:rPr>
              <a:t>with Him </a:t>
            </a:r>
            <a:r>
              <a:rPr lang="en-US" sz="2000" b="1" i="1" u="sng" dirty="0">
                <a:solidFill>
                  <a:srgbClr val="800000"/>
                </a:solidFill>
              </a:rPr>
              <a:t>one hundred and forty-four thousand</a:t>
            </a:r>
            <a:r>
              <a:rPr lang="en-US" sz="2000" i="1" dirty="0">
                <a:solidFill>
                  <a:srgbClr val="800000"/>
                </a:solidFill>
              </a:rPr>
              <a:t>, having His Father’s name written on their foreheads. … These are the ones who </a:t>
            </a:r>
            <a:r>
              <a:rPr lang="en-US" sz="2000" b="1" i="1" dirty="0">
                <a:solidFill>
                  <a:srgbClr val="800000"/>
                </a:solidFill>
              </a:rPr>
              <a:t>follow the Lamb wherever He goes</a:t>
            </a:r>
            <a:r>
              <a:rPr lang="en-US" sz="2000" i="1" dirty="0">
                <a:solidFill>
                  <a:srgbClr val="800000"/>
                </a:solidFill>
              </a:rPr>
              <a:t>. These were </a:t>
            </a:r>
            <a:r>
              <a:rPr lang="en-US" sz="2000" b="1" i="1" dirty="0">
                <a:solidFill>
                  <a:srgbClr val="800000"/>
                </a:solidFill>
              </a:rPr>
              <a:t>redeemed from among men</a:t>
            </a:r>
            <a:r>
              <a:rPr lang="en-US" sz="2000" i="1" dirty="0">
                <a:solidFill>
                  <a:srgbClr val="800000"/>
                </a:solidFill>
              </a:rPr>
              <a:t>, being </a:t>
            </a:r>
            <a:r>
              <a:rPr lang="en-US" sz="2000" b="1" i="1" dirty="0">
                <a:solidFill>
                  <a:srgbClr val="800000"/>
                </a:solidFill>
              </a:rPr>
              <a:t>firstfruits to God and to the Lamb</a:t>
            </a:r>
            <a:r>
              <a:rPr lang="en-US" sz="2000" i="1" dirty="0">
                <a:solidFill>
                  <a:srgbClr val="800000"/>
                </a:solidFill>
              </a:rPr>
              <a:t>. And in their mouth was found no deceit, for they are </a:t>
            </a:r>
            <a:r>
              <a:rPr lang="en-US" sz="2000" b="1" i="1" dirty="0">
                <a:solidFill>
                  <a:srgbClr val="800000"/>
                </a:solidFill>
              </a:rPr>
              <a:t>without fault before the throne of God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14:1-5</a:t>
            </a:r>
            <a:r>
              <a:rPr lang="en-US" sz="2000" dirty="0"/>
              <a:t>)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800000"/>
                </a:solidFill>
              </a:rPr>
              <a:t>7:1-8 </a:t>
            </a:r>
            <a:r>
              <a:rPr lang="en-US" sz="2000" dirty="0"/>
              <a:t>presents 144,000 who were sealed on their foreheads.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In the OT, God’s people were numbered often for military purposes (</a:t>
            </a:r>
            <a:r>
              <a:rPr lang="en-US" sz="2000" b="1" dirty="0">
                <a:solidFill>
                  <a:srgbClr val="800000"/>
                </a:solidFill>
              </a:rPr>
              <a:t>1 Sam. 13:15; 15:4; 2 Sam. 18:1; 24:9; 2 Chr. 12:3</a:t>
            </a:r>
            <a:r>
              <a:rPr lang="en-US" sz="2000" dirty="0"/>
              <a:t>).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144,000 = 12 x 12 x 10 x 10 x 10 = All of God’s people at any time.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The Lamb’s saints represent all of God’s people – as </a:t>
            </a:r>
            <a:r>
              <a:rPr lang="en-US" sz="2000" b="1" i="1" dirty="0"/>
              <a:t>an army at war</a:t>
            </a:r>
            <a:r>
              <a:rPr lang="en-US" sz="2000" dirty="0"/>
              <a:t> on earth!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Ultimately, the 144,000 will dwell in heaven (</a:t>
            </a:r>
            <a:r>
              <a:rPr lang="en-US" sz="2000" b="1" dirty="0">
                <a:solidFill>
                  <a:srgbClr val="800000"/>
                </a:solidFill>
              </a:rPr>
              <a:t>7:9-17</a:t>
            </a:r>
            <a:r>
              <a:rPr lang="en-US" sz="2000" dirty="0"/>
              <a:t>), but their Judge has already proclaimed them guiltless (</a:t>
            </a:r>
            <a:r>
              <a:rPr lang="en-US" sz="2000" i="1" dirty="0">
                <a:solidFill>
                  <a:srgbClr val="800000"/>
                </a:solidFill>
              </a:rPr>
              <a:t>“without fault before the throne”</a:t>
            </a:r>
            <a:r>
              <a:rPr lang="en-US" sz="2000" dirty="0"/>
              <a:t>).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i="1" dirty="0">
                <a:solidFill>
                  <a:srgbClr val="800000"/>
                </a:solidFill>
              </a:rPr>
              <a:t>“Firstfruits”</a:t>
            </a:r>
            <a:r>
              <a:rPr lang="en-US" sz="2000" i="1" dirty="0"/>
              <a:t> </a:t>
            </a:r>
            <a:r>
              <a:rPr lang="en-US" sz="2000" dirty="0"/>
              <a:t>always were given to God - His share (</a:t>
            </a:r>
            <a:r>
              <a:rPr lang="en-US" sz="2000" b="1" dirty="0">
                <a:solidFill>
                  <a:srgbClr val="800000"/>
                </a:solidFill>
              </a:rPr>
              <a:t>Ex. 23:19; 13:2; Lev.2:12-14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407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the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I heard </a:t>
            </a:r>
            <a:r>
              <a:rPr lang="en-US" sz="2000" b="1" i="1" dirty="0">
                <a:solidFill>
                  <a:srgbClr val="800000"/>
                </a:solidFill>
              </a:rPr>
              <a:t>a voice from heaven</a:t>
            </a:r>
            <a:r>
              <a:rPr lang="en-US" sz="2000" i="1" dirty="0">
                <a:solidFill>
                  <a:srgbClr val="800000"/>
                </a:solidFill>
              </a:rPr>
              <a:t>, like the voice of many waters, and like the voice of loud thunder.  And I heard </a:t>
            </a:r>
            <a:r>
              <a:rPr lang="en-US" sz="2000" b="1" i="1" baseline="30000" dirty="0">
                <a:solidFill>
                  <a:srgbClr val="800000"/>
                </a:solidFill>
              </a:rPr>
              <a:t>1</a:t>
            </a:r>
            <a:r>
              <a:rPr lang="en-US" sz="2000" b="1" i="1" dirty="0">
                <a:solidFill>
                  <a:srgbClr val="800000"/>
                </a:solidFill>
              </a:rPr>
              <a:t>the sound of harpists playing their harps</a:t>
            </a:r>
            <a:r>
              <a:rPr lang="en-US" sz="2000" i="1" dirty="0">
                <a:solidFill>
                  <a:srgbClr val="800000"/>
                </a:solidFill>
              </a:rPr>
              <a:t>.  They </a:t>
            </a:r>
            <a:r>
              <a:rPr lang="en-US" sz="2000" b="1" i="1" baseline="30000" dirty="0">
                <a:solidFill>
                  <a:srgbClr val="800000"/>
                </a:solidFill>
              </a:rPr>
              <a:t>2</a:t>
            </a:r>
            <a:r>
              <a:rPr lang="en-US" sz="2000" b="1" i="1" dirty="0">
                <a:solidFill>
                  <a:srgbClr val="800000"/>
                </a:solidFill>
              </a:rPr>
              <a:t>sang as it were a new song before the throne</a:t>
            </a:r>
            <a:r>
              <a:rPr lang="en-US" sz="2000" i="1" dirty="0">
                <a:solidFill>
                  <a:srgbClr val="800000"/>
                </a:solidFill>
              </a:rPr>
              <a:t>, before the four living creatures, and the elders; and </a:t>
            </a:r>
            <a:r>
              <a:rPr lang="en-US" sz="2000" b="1" i="1" baseline="30000" dirty="0">
                <a:solidFill>
                  <a:srgbClr val="800000"/>
                </a:solidFill>
              </a:rPr>
              <a:t>3</a:t>
            </a:r>
            <a:r>
              <a:rPr lang="en-US" sz="2000" b="1" i="1" dirty="0">
                <a:solidFill>
                  <a:srgbClr val="800000"/>
                </a:solidFill>
              </a:rPr>
              <a:t>no one could learn that song except the hundred and forty-four thousand who were redeemed from the earth</a:t>
            </a:r>
            <a:r>
              <a:rPr lang="en-US" sz="2000" i="1" dirty="0">
                <a:solidFill>
                  <a:srgbClr val="800000"/>
                </a:solidFill>
              </a:rPr>
              <a:t>.  These are the ones who were </a:t>
            </a:r>
            <a:r>
              <a:rPr lang="en-US" sz="2000" b="1" i="1" baseline="30000" dirty="0">
                <a:solidFill>
                  <a:srgbClr val="800000"/>
                </a:solidFill>
              </a:rPr>
              <a:t>4</a:t>
            </a:r>
            <a:r>
              <a:rPr lang="en-US" sz="2000" b="1" i="1" dirty="0">
                <a:solidFill>
                  <a:srgbClr val="800000"/>
                </a:solidFill>
              </a:rPr>
              <a:t>not defiled with women</a:t>
            </a:r>
            <a:r>
              <a:rPr lang="en-US" sz="2000" i="1" dirty="0">
                <a:solidFill>
                  <a:srgbClr val="800000"/>
                </a:solidFill>
              </a:rPr>
              <a:t>, for they are virgins. These are the ones who </a:t>
            </a:r>
            <a:r>
              <a:rPr lang="en-US" sz="2000" b="1" i="1" baseline="30000" dirty="0">
                <a:solidFill>
                  <a:srgbClr val="800000"/>
                </a:solidFill>
              </a:rPr>
              <a:t>5</a:t>
            </a:r>
            <a:r>
              <a:rPr lang="en-US" sz="2000" b="1" i="1" dirty="0">
                <a:solidFill>
                  <a:srgbClr val="800000"/>
                </a:solidFill>
              </a:rPr>
              <a:t>follow the Lamb wherever He goes</a:t>
            </a:r>
            <a:r>
              <a:rPr lang="en-US" sz="2000" i="1" dirty="0">
                <a:solidFill>
                  <a:srgbClr val="800000"/>
                </a:solidFill>
              </a:rPr>
              <a:t>. These were redeemed from among men, being firstfruits to God and to the Lamb. And </a:t>
            </a:r>
            <a:r>
              <a:rPr lang="en-US" sz="2000" b="1" i="1" baseline="30000" dirty="0">
                <a:solidFill>
                  <a:srgbClr val="800000"/>
                </a:solidFill>
              </a:rPr>
              <a:t>6</a:t>
            </a:r>
            <a:r>
              <a:rPr lang="en-US" sz="2000" b="1" i="1" dirty="0">
                <a:solidFill>
                  <a:srgbClr val="800000"/>
                </a:solidFill>
              </a:rPr>
              <a:t>in their mouth was found no deceit</a:t>
            </a:r>
            <a:r>
              <a:rPr lang="en-US" sz="2000" i="1" dirty="0">
                <a:solidFill>
                  <a:srgbClr val="800000"/>
                </a:solidFill>
              </a:rPr>
              <a:t>, for they are </a:t>
            </a:r>
            <a:r>
              <a:rPr lang="en-US" sz="2000" b="1" i="1" baseline="30000" dirty="0">
                <a:solidFill>
                  <a:srgbClr val="800000"/>
                </a:solidFill>
              </a:rPr>
              <a:t>7</a:t>
            </a:r>
            <a:r>
              <a:rPr lang="en-US" sz="2000" b="1" i="1" dirty="0">
                <a:solidFill>
                  <a:srgbClr val="800000"/>
                </a:solidFill>
              </a:rPr>
              <a:t>without fault before the throne of God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14:2-5</a:t>
            </a:r>
            <a:r>
              <a:rPr lang="en-US" sz="2000" dirty="0"/>
              <a:t>)</a:t>
            </a:r>
          </a:p>
          <a:p>
            <a:pPr marL="341313" lvl="0" indent="-341313">
              <a:spcBef>
                <a:spcPts val="0"/>
              </a:spcBef>
              <a:buFont typeface="+mj-lt"/>
              <a:buAutoNum type="arabicPeriod" startAt="3"/>
            </a:pPr>
            <a:r>
              <a:rPr lang="en-US" sz="2000" dirty="0"/>
              <a:t>What lessons are implied in the text by these symbols?  What applications can we make for us?</a:t>
            </a:r>
          </a:p>
        </p:txBody>
      </p:sp>
    </p:spTree>
    <p:extLst>
      <p:ext uri="{BB962C8B-B14F-4D97-AF65-F5344CB8AC3E}">
        <p14:creationId xmlns:p14="http://schemas.microsoft.com/office/powerpoint/2010/main" val="11988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Earth Beast</a:t>
            </a:r>
          </a:p>
          <a:p>
            <a:r>
              <a:rPr lang="en-US" dirty="0">
                <a:solidFill>
                  <a:srgbClr val="C00000"/>
                </a:solidFill>
              </a:rPr>
              <a:t>Revelation 13:11-18</a:t>
            </a:r>
          </a:p>
        </p:txBody>
      </p:sp>
    </p:spTree>
    <p:extLst>
      <p:ext uri="{BB962C8B-B14F-4D97-AF65-F5344CB8AC3E}">
        <p14:creationId xmlns:p14="http://schemas.microsoft.com/office/powerpoint/2010/main" val="188592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Earth Beast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spcBef>
                <a:spcPts val="0"/>
              </a:spcBef>
              <a:buFont typeface="+mj-lt"/>
              <a:buAutoNum type="arabicPeriod" startAt="6"/>
            </a:pPr>
            <a:r>
              <a:rPr lang="en-US" sz="2000" dirty="0"/>
              <a:t>What was the origin of the second beast?  How might this help us understand what the beast represents?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saw </a:t>
            </a:r>
            <a:r>
              <a:rPr lang="en-US" sz="2000" b="1" i="1" dirty="0">
                <a:solidFill>
                  <a:srgbClr val="800000"/>
                </a:solidFill>
              </a:rPr>
              <a:t>another beast coming up </a:t>
            </a:r>
            <a:r>
              <a:rPr lang="en-US" sz="2000" b="1" i="1" u="sng" dirty="0">
                <a:solidFill>
                  <a:srgbClr val="800000"/>
                </a:solidFill>
              </a:rPr>
              <a:t>out of the earth</a:t>
            </a:r>
            <a:r>
              <a:rPr lang="en-US" sz="2000" i="1" dirty="0">
                <a:solidFill>
                  <a:srgbClr val="800000"/>
                </a:solidFill>
              </a:rPr>
              <a:t>, and he had two horns like a lamb and spoke like a dragon.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13:11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Few possibilities for interpreting </a:t>
            </a:r>
            <a:r>
              <a:rPr lang="en-US" sz="2000" i="1" dirty="0">
                <a:solidFill>
                  <a:srgbClr val="800000"/>
                </a:solidFill>
              </a:rPr>
              <a:t>“the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earth”</a:t>
            </a:r>
            <a:r>
              <a:rPr lang="en-US" sz="2000" dirty="0"/>
              <a:t> are: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Realm of the unregenerate.  All lost in contrast to those who are saved, sealed.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Realm of false religion and religious institutions, in contrast to both political (i.e., </a:t>
            </a:r>
            <a:r>
              <a:rPr lang="en-US" i="1" dirty="0">
                <a:solidFill>
                  <a:srgbClr val="800000"/>
                </a:solidFill>
              </a:rPr>
              <a:t>“the sea”</a:t>
            </a:r>
            <a:r>
              <a:rPr lang="en-US" dirty="0"/>
              <a:t>) or true religion.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Preterist Position:  Land of Judea and Jerusalem versus the Gentiles.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Without explanation, </a:t>
            </a:r>
            <a:r>
              <a:rPr lang="en-US" sz="2000" i="1" dirty="0">
                <a:solidFill>
                  <a:srgbClr val="800000"/>
                </a:solidFill>
              </a:rPr>
              <a:t>“the earth beast” </a:t>
            </a:r>
            <a:r>
              <a:rPr lang="en-US" sz="2000" dirty="0"/>
              <a:t>is later called </a:t>
            </a:r>
            <a:r>
              <a:rPr lang="en-US" sz="2000" i="1" dirty="0">
                <a:solidFill>
                  <a:srgbClr val="800000"/>
                </a:solidFill>
              </a:rPr>
              <a:t>“the false prophet”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16:13; 19:20; 20:10</a:t>
            </a:r>
            <a:r>
              <a:rPr lang="en-US" sz="2000" dirty="0"/>
              <a:t>); consequently, option #2 seems the best.</a:t>
            </a:r>
          </a:p>
          <a:p>
            <a:pPr>
              <a:spcBef>
                <a:spcPts val="0"/>
              </a:spcBef>
            </a:pPr>
            <a:r>
              <a:rPr lang="en-US" sz="2000" i="1" dirty="0">
                <a:solidFill>
                  <a:srgbClr val="800000"/>
                </a:solidFill>
              </a:rPr>
              <a:t>“Sea”</a:t>
            </a:r>
            <a:r>
              <a:rPr lang="en-US" sz="2000" dirty="0"/>
              <a:t> and </a:t>
            </a:r>
            <a:r>
              <a:rPr lang="en-US" sz="2000" i="1" dirty="0">
                <a:solidFill>
                  <a:srgbClr val="800000"/>
                </a:solidFill>
              </a:rPr>
              <a:t>“earth beasts”</a:t>
            </a:r>
            <a:r>
              <a:rPr lang="en-US" sz="2000" dirty="0"/>
              <a:t> represent institutions God created to serve Him, mankind, now corrupted (</a:t>
            </a:r>
            <a:r>
              <a:rPr lang="en-US" sz="2000" b="1" dirty="0">
                <a:solidFill>
                  <a:srgbClr val="800000"/>
                </a:solidFill>
              </a:rPr>
              <a:t>Rom. 13:1-4; Gen. 14:18; Lam. 2:6; Zec. 6:10-15; Heb. 7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68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Deceiver and Liar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spcBef>
                <a:spcPts val="0"/>
              </a:spcBef>
              <a:buFont typeface="+mj-lt"/>
              <a:buAutoNum type="arabicPeriod" startAt="7"/>
            </a:pPr>
            <a:r>
              <a:rPr lang="en-US" sz="2000" dirty="0"/>
              <a:t>Describe the second beast and explain how this depicts his true nature and behavior.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saw another beast coming up out of the earth, and he had </a:t>
            </a:r>
            <a:r>
              <a:rPr lang="en-US" sz="2000" b="1" i="1" dirty="0">
                <a:solidFill>
                  <a:srgbClr val="800000"/>
                </a:solidFill>
              </a:rPr>
              <a:t>two horns </a:t>
            </a:r>
            <a:r>
              <a:rPr lang="en-US" sz="2000" b="1" i="1" u="sng" dirty="0">
                <a:solidFill>
                  <a:srgbClr val="800000"/>
                </a:solidFill>
              </a:rPr>
              <a:t>like a lamb</a:t>
            </a:r>
            <a:r>
              <a:rPr lang="en-US" sz="2000" i="1" dirty="0">
                <a:solidFill>
                  <a:srgbClr val="800000"/>
                </a:solidFill>
              </a:rPr>
              <a:t> and </a:t>
            </a:r>
            <a:r>
              <a:rPr lang="en-US" sz="2000" b="1" i="1" dirty="0">
                <a:solidFill>
                  <a:srgbClr val="800000"/>
                </a:solidFill>
              </a:rPr>
              <a:t>spoke </a:t>
            </a:r>
            <a:r>
              <a:rPr lang="en-US" sz="2000" b="1" i="1" u="sng" dirty="0">
                <a:solidFill>
                  <a:srgbClr val="800000"/>
                </a:solidFill>
              </a:rPr>
              <a:t>like a dragon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13:11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Has the </a:t>
            </a:r>
            <a:r>
              <a:rPr lang="en-US" sz="2000" b="1" i="1" dirty="0"/>
              <a:t>deceitful appearance </a:t>
            </a:r>
            <a:r>
              <a:rPr lang="en-US" sz="2000" dirty="0"/>
              <a:t>of sacrifice, attempting to subvert the true Lamb (</a:t>
            </a:r>
            <a:r>
              <a:rPr lang="en-US" sz="2000" b="1" dirty="0">
                <a:solidFill>
                  <a:srgbClr val="800000"/>
                </a:solidFill>
              </a:rPr>
              <a:t>5:6</a:t>
            </a:r>
            <a:r>
              <a:rPr lang="en-US" sz="2000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For such are </a:t>
            </a:r>
            <a:r>
              <a:rPr lang="en-US" sz="2000" b="1" i="1" dirty="0">
                <a:solidFill>
                  <a:srgbClr val="800000"/>
                </a:solidFill>
              </a:rPr>
              <a:t>false apostles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deceitful</a:t>
            </a:r>
            <a:r>
              <a:rPr lang="en-US" sz="2000" b="1" i="1" dirty="0">
                <a:solidFill>
                  <a:srgbClr val="800000"/>
                </a:solidFill>
              </a:rPr>
              <a:t> workers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transforming themselves</a:t>
            </a:r>
            <a:r>
              <a:rPr lang="en-US" sz="2000" b="1" i="1" dirty="0">
                <a:solidFill>
                  <a:srgbClr val="800000"/>
                </a:solidFill>
              </a:rPr>
              <a:t> into apostles of Christ</a:t>
            </a:r>
            <a:r>
              <a:rPr lang="en-US" sz="2000" i="1" dirty="0">
                <a:solidFill>
                  <a:srgbClr val="800000"/>
                </a:solidFill>
              </a:rPr>
              <a:t>. And no wonder! For </a:t>
            </a:r>
            <a:r>
              <a:rPr lang="en-US" sz="2000" b="1" i="1" dirty="0">
                <a:solidFill>
                  <a:srgbClr val="800000"/>
                </a:solidFill>
              </a:rPr>
              <a:t>Satan himself </a:t>
            </a:r>
            <a:r>
              <a:rPr lang="en-US" sz="2000" b="1" i="1" u="sng" dirty="0">
                <a:solidFill>
                  <a:srgbClr val="800000"/>
                </a:solidFill>
              </a:rPr>
              <a:t>transforms</a:t>
            </a:r>
            <a:r>
              <a:rPr lang="en-US" sz="2000" b="1" i="1" dirty="0">
                <a:solidFill>
                  <a:srgbClr val="800000"/>
                </a:solidFill>
              </a:rPr>
              <a:t> himself into an angel of light</a:t>
            </a:r>
            <a:r>
              <a:rPr lang="en-US" sz="2000" i="1" dirty="0">
                <a:solidFill>
                  <a:srgbClr val="800000"/>
                </a:solidFill>
              </a:rPr>
              <a:t>. Therefore it is no great thing if </a:t>
            </a:r>
            <a:r>
              <a:rPr lang="en-US" sz="2000" b="1" i="1" dirty="0">
                <a:solidFill>
                  <a:srgbClr val="800000"/>
                </a:solidFill>
              </a:rPr>
              <a:t>his ministers also </a:t>
            </a:r>
            <a:r>
              <a:rPr lang="en-US" sz="2000" b="1" i="1" u="sng" dirty="0">
                <a:solidFill>
                  <a:srgbClr val="800000"/>
                </a:solidFill>
              </a:rPr>
              <a:t>transform</a:t>
            </a:r>
            <a:r>
              <a:rPr lang="en-US" sz="2000" b="1" i="1" dirty="0">
                <a:solidFill>
                  <a:srgbClr val="800000"/>
                </a:solidFill>
              </a:rPr>
              <a:t> themselves into ministers of righteousness</a:t>
            </a:r>
            <a:r>
              <a:rPr lang="en-US" sz="2000" i="1" dirty="0">
                <a:solidFill>
                  <a:srgbClr val="800000"/>
                </a:solidFill>
              </a:rPr>
              <a:t>, whose end will be according to their works.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2Co. 11:13-15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067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Deceiver and Liar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spcBef>
                <a:spcPts val="0"/>
              </a:spcBef>
              <a:buFont typeface="+mj-lt"/>
              <a:buAutoNum type="arabicPeriod" startAt="7"/>
            </a:pPr>
            <a:r>
              <a:rPr lang="en-US" sz="2000" dirty="0"/>
              <a:t>Describe the second beast and explain how this depicts his true nature and behavior.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saw another beast coming up out of the earth, and he had </a:t>
            </a:r>
            <a:r>
              <a:rPr lang="en-US" sz="2000" b="1" i="1" dirty="0">
                <a:solidFill>
                  <a:srgbClr val="800000"/>
                </a:solidFill>
              </a:rPr>
              <a:t>two horns </a:t>
            </a:r>
            <a:r>
              <a:rPr lang="en-US" sz="2000" b="1" i="1" u="sng" dirty="0">
                <a:solidFill>
                  <a:srgbClr val="800000"/>
                </a:solidFill>
              </a:rPr>
              <a:t>like a lamb</a:t>
            </a:r>
            <a:r>
              <a:rPr lang="en-US" sz="2000" i="1" dirty="0">
                <a:solidFill>
                  <a:srgbClr val="800000"/>
                </a:solidFill>
              </a:rPr>
              <a:t> and </a:t>
            </a:r>
            <a:r>
              <a:rPr lang="en-US" sz="2000" b="1" i="1" dirty="0">
                <a:solidFill>
                  <a:srgbClr val="800000"/>
                </a:solidFill>
              </a:rPr>
              <a:t>spoke </a:t>
            </a:r>
            <a:r>
              <a:rPr lang="en-US" sz="2000" b="1" i="1" u="sng" dirty="0">
                <a:solidFill>
                  <a:srgbClr val="800000"/>
                </a:solidFill>
              </a:rPr>
              <a:t>like a dragon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13:11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Has the </a:t>
            </a:r>
            <a:r>
              <a:rPr lang="en-US" sz="2000" b="1" i="1" dirty="0"/>
              <a:t>deceitful appearance </a:t>
            </a:r>
            <a:r>
              <a:rPr lang="en-US" sz="2000" dirty="0"/>
              <a:t>of sacrifice, attempting to subvert the true Lamb (</a:t>
            </a:r>
            <a:r>
              <a:rPr lang="en-US" sz="2000" b="1" dirty="0">
                <a:solidFill>
                  <a:srgbClr val="800000"/>
                </a:solidFill>
              </a:rPr>
              <a:t>5:6</a:t>
            </a:r>
            <a:r>
              <a:rPr lang="en-US" sz="20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 Devil – the dragon – only speaks lies; therefore, this lamb is also a liar: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You are of your father </a:t>
            </a:r>
            <a:r>
              <a:rPr lang="en-US" sz="2000" b="1" i="1" dirty="0">
                <a:solidFill>
                  <a:srgbClr val="800000"/>
                </a:solidFill>
              </a:rPr>
              <a:t>the devil</a:t>
            </a:r>
            <a:r>
              <a:rPr lang="en-US" sz="2000" i="1" dirty="0">
                <a:solidFill>
                  <a:srgbClr val="800000"/>
                </a:solidFill>
              </a:rPr>
              <a:t>, and the desires of your father you want to do. He was a murderer from the beginning, and </a:t>
            </a:r>
            <a:r>
              <a:rPr lang="en-US" sz="2000" b="1" i="1" dirty="0">
                <a:solidFill>
                  <a:srgbClr val="800000"/>
                </a:solidFill>
              </a:rPr>
              <a:t>does not stand in the truth</a:t>
            </a:r>
            <a:r>
              <a:rPr lang="en-US" sz="2000" i="1" dirty="0">
                <a:solidFill>
                  <a:srgbClr val="800000"/>
                </a:solidFill>
              </a:rPr>
              <a:t>, because </a:t>
            </a:r>
            <a:r>
              <a:rPr lang="en-US" sz="2000" b="1" i="1" dirty="0">
                <a:solidFill>
                  <a:srgbClr val="800000"/>
                </a:solidFill>
              </a:rPr>
              <a:t>there is </a:t>
            </a:r>
            <a:r>
              <a:rPr lang="en-US" sz="2000" b="1" i="1" u="sng" dirty="0">
                <a:solidFill>
                  <a:srgbClr val="800000"/>
                </a:solidFill>
              </a:rPr>
              <a:t>no truth</a:t>
            </a:r>
            <a:r>
              <a:rPr lang="en-US" sz="2000" b="1" i="1" dirty="0">
                <a:solidFill>
                  <a:srgbClr val="800000"/>
                </a:solidFill>
              </a:rPr>
              <a:t> in him</a:t>
            </a:r>
            <a:r>
              <a:rPr lang="en-US" sz="2000" i="1" dirty="0">
                <a:solidFill>
                  <a:srgbClr val="800000"/>
                </a:solidFill>
              </a:rPr>
              <a:t>. When he speaks a lie, he speaks from </a:t>
            </a:r>
            <a:r>
              <a:rPr lang="en-US" sz="2000" b="1" i="1" dirty="0">
                <a:solidFill>
                  <a:srgbClr val="800000"/>
                </a:solidFill>
              </a:rPr>
              <a:t>his own resources, for he is a </a:t>
            </a:r>
            <a:r>
              <a:rPr lang="en-US" sz="2000" b="1" i="1" u="sng" dirty="0">
                <a:solidFill>
                  <a:srgbClr val="800000"/>
                </a:solidFill>
              </a:rPr>
              <a:t>liar</a:t>
            </a:r>
            <a:r>
              <a:rPr lang="en-US" sz="2000" b="1" i="1" dirty="0">
                <a:solidFill>
                  <a:srgbClr val="800000"/>
                </a:solidFill>
              </a:rPr>
              <a:t> and </a:t>
            </a:r>
            <a:r>
              <a:rPr lang="en-US" sz="2000" b="1" i="1" u="sng" dirty="0">
                <a:solidFill>
                  <a:srgbClr val="800000"/>
                </a:solidFill>
              </a:rPr>
              <a:t>the father of it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John 8:44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Jesus warned that false-teachers may appear as sheep or </a:t>
            </a:r>
            <a:r>
              <a:rPr lang="en-US" sz="2000" i="1" dirty="0">
                <a:solidFill>
                  <a:srgbClr val="800000"/>
                </a:solidFill>
              </a:rPr>
              <a:t>“lambs”</a:t>
            </a:r>
            <a:r>
              <a:rPr lang="en-US" sz="2000" dirty="0"/>
              <a:t>, but their works – their words – reveal their true nature (</a:t>
            </a:r>
            <a:r>
              <a:rPr lang="en-US" sz="2000" b="1" dirty="0">
                <a:solidFill>
                  <a:srgbClr val="800000"/>
                </a:solidFill>
              </a:rPr>
              <a:t>Matthew 7:15-20; 12:33-37</a:t>
            </a:r>
            <a:r>
              <a:rPr lang="en-US" sz="20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His </a:t>
            </a:r>
            <a:r>
              <a:rPr lang="en-US" sz="2000" i="1" dirty="0">
                <a:solidFill>
                  <a:srgbClr val="800000"/>
                </a:solidFill>
              </a:rPr>
              <a:t>“two horns”</a:t>
            </a:r>
            <a:r>
              <a:rPr lang="en-US" sz="2000" dirty="0"/>
              <a:t> suggest power in confirmation and verification, so either he will be confirmed, or he will be confirming someone else …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858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Cult of Emperor Worship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lnSpc>
                <a:spcPct val="97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n-US" sz="2000" dirty="0"/>
              <a:t>What kinds of things does this second beast do?  What seems to be its primary purpose or role?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he exercises all </a:t>
            </a:r>
            <a:r>
              <a:rPr lang="en-US" sz="2000" b="1" i="1" dirty="0">
                <a:solidFill>
                  <a:srgbClr val="800000"/>
                </a:solidFill>
              </a:rPr>
              <a:t>the authority of the first beast </a:t>
            </a:r>
            <a:r>
              <a:rPr lang="en-US" sz="2000" i="1" dirty="0">
                <a:solidFill>
                  <a:srgbClr val="800000"/>
                </a:solidFill>
              </a:rPr>
              <a:t>in his presence, and </a:t>
            </a:r>
            <a:r>
              <a:rPr lang="en-US" sz="2000" b="1" i="1" dirty="0">
                <a:solidFill>
                  <a:srgbClr val="800000"/>
                </a:solidFill>
              </a:rPr>
              <a:t>causes the earth and those who dwell in it </a:t>
            </a:r>
            <a:r>
              <a:rPr lang="en-US" sz="2000" b="1" i="1" u="sng" dirty="0">
                <a:solidFill>
                  <a:srgbClr val="800000"/>
                </a:solidFill>
              </a:rPr>
              <a:t>to worship the first beast</a:t>
            </a:r>
            <a:r>
              <a:rPr lang="en-US" sz="2000" i="1" dirty="0">
                <a:solidFill>
                  <a:srgbClr val="800000"/>
                </a:solidFill>
              </a:rPr>
              <a:t>, whose deadly wound was healed.  He </a:t>
            </a:r>
            <a:r>
              <a:rPr lang="en-US" sz="2000" b="1" i="1" dirty="0">
                <a:solidFill>
                  <a:srgbClr val="800000"/>
                </a:solidFill>
              </a:rPr>
              <a:t>performs great signs</a:t>
            </a:r>
            <a:r>
              <a:rPr lang="en-US" sz="2000" i="1" dirty="0">
                <a:solidFill>
                  <a:srgbClr val="800000"/>
                </a:solidFill>
              </a:rPr>
              <a:t>, so that he even makes </a:t>
            </a:r>
            <a:r>
              <a:rPr lang="en-US" sz="2000" b="1" i="1" dirty="0">
                <a:solidFill>
                  <a:srgbClr val="800000"/>
                </a:solidFill>
              </a:rPr>
              <a:t>fire come down from heaven </a:t>
            </a:r>
            <a:r>
              <a:rPr lang="en-US" sz="2000" i="1" dirty="0">
                <a:solidFill>
                  <a:srgbClr val="800000"/>
                </a:solidFill>
              </a:rPr>
              <a:t>on the earth in the sight of men.  And he deceives those who dwell on the earth by those </a:t>
            </a:r>
            <a:r>
              <a:rPr lang="en-US" sz="2000" b="1" i="1" dirty="0">
                <a:solidFill>
                  <a:srgbClr val="800000"/>
                </a:solidFill>
              </a:rPr>
              <a:t>signs which he was granted to do in the sight of the beast</a:t>
            </a:r>
            <a:r>
              <a:rPr lang="en-US" sz="2000" i="1" dirty="0">
                <a:solidFill>
                  <a:srgbClr val="800000"/>
                </a:solidFill>
              </a:rPr>
              <a:t>, telling those who dwell on the earth to </a:t>
            </a:r>
            <a:r>
              <a:rPr lang="en-US" sz="2000" b="1" i="1" dirty="0">
                <a:solidFill>
                  <a:srgbClr val="800000"/>
                </a:solidFill>
              </a:rPr>
              <a:t>make an </a:t>
            </a:r>
            <a:r>
              <a:rPr lang="en-US" sz="2000" b="1" i="1" u="sng" dirty="0">
                <a:solidFill>
                  <a:srgbClr val="800000"/>
                </a:solidFill>
              </a:rPr>
              <a:t>image to the beast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who was wounded by the sword and lived.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13:12-14</a:t>
            </a:r>
            <a:r>
              <a:rPr lang="en-US" sz="2000" dirty="0"/>
              <a:t>)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He operates under the first beast’s authority – under Roman government’s authority.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Performs fake miracles, </a:t>
            </a:r>
            <a:r>
              <a:rPr lang="en-US" sz="2000" i="1" dirty="0">
                <a:solidFill>
                  <a:srgbClr val="800000"/>
                </a:solidFill>
              </a:rPr>
              <a:t>“deceptive … signs”</a:t>
            </a:r>
            <a:r>
              <a:rPr lang="en-US" sz="2000" dirty="0"/>
              <a:t>, like Pharaoh’s magicians (</a:t>
            </a:r>
            <a:r>
              <a:rPr lang="en-US" sz="2000" b="1" dirty="0">
                <a:solidFill>
                  <a:srgbClr val="800000"/>
                </a:solidFill>
              </a:rPr>
              <a:t>Exodus 7:11-14, 22-23; 8:7, 18-19</a:t>
            </a:r>
            <a:r>
              <a:rPr lang="en-US" sz="2000" dirty="0"/>
              <a:t>).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“For false christs and </a:t>
            </a:r>
            <a:r>
              <a:rPr lang="en-US" sz="2000" b="1" i="1" dirty="0">
                <a:solidFill>
                  <a:srgbClr val="800000"/>
                </a:solidFill>
              </a:rPr>
              <a:t>false prophets will rise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dirty="0">
                <a:solidFill>
                  <a:srgbClr val="800000"/>
                </a:solidFill>
              </a:rPr>
              <a:t>show great signs </a:t>
            </a:r>
            <a:r>
              <a:rPr lang="en-US" sz="2000" i="1" dirty="0">
                <a:solidFill>
                  <a:srgbClr val="800000"/>
                </a:solidFill>
              </a:rPr>
              <a:t>and wonders </a:t>
            </a:r>
            <a:r>
              <a:rPr lang="en-US" sz="2000" b="1" i="1" dirty="0">
                <a:solidFill>
                  <a:srgbClr val="800000"/>
                </a:solidFill>
              </a:rPr>
              <a:t>to deceive</a:t>
            </a:r>
            <a:r>
              <a:rPr lang="en-US" sz="2000" i="1" dirty="0">
                <a:solidFill>
                  <a:srgbClr val="800000"/>
                </a:solidFill>
              </a:rPr>
              <a:t>, if possible, even the elect.”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Matthew 24:24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86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Cult of Emperor Worship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lnSpc>
                <a:spcPct val="97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n-US" sz="2000" dirty="0"/>
              <a:t>What kinds of things does this second beast do?  What seems to be its primary purpose or role?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he exercises all </a:t>
            </a:r>
            <a:r>
              <a:rPr lang="en-US" sz="2000" b="1" i="1" dirty="0">
                <a:solidFill>
                  <a:srgbClr val="800000"/>
                </a:solidFill>
              </a:rPr>
              <a:t>the authority of the first beast </a:t>
            </a:r>
            <a:r>
              <a:rPr lang="en-US" sz="2000" i="1" dirty="0">
                <a:solidFill>
                  <a:srgbClr val="800000"/>
                </a:solidFill>
              </a:rPr>
              <a:t>in his presence, and </a:t>
            </a:r>
            <a:r>
              <a:rPr lang="en-US" sz="2000" b="1" i="1" dirty="0">
                <a:solidFill>
                  <a:srgbClr val="800000"/>
                </a:solidFill>
              </a:rPr>
              <a:t>causes the earth and those who dwell in it </a:t>
            </a:r>
            <a:r>
              <a:rPr lang="en-US" sz="2000" b="1" i="1" u="sng" dirty="0">
                <a:solidFill>
                  <a:srgbClr val="800000"/>
                </a:solidFill>
              </a:rPr>
              <a:t>to worship the first beast</a:t>
            </a:r>
            <a:r>
              <a:rPr lang="en-US" sz="2000" i="1" dirty="0">
                <a:solidFill>
                  <a:srgbClr val="800000"/>
                </a:solidFill>
              </a:rPr>
              <a:t>, whose deadly wound was healed.  He </a:t>
            </a:r>
            <a:r>
              <a:rPr lang="en-US" sz="2000" b="1" i="1" dirty="0">
                <a:solidFill>
                  <a:srgbClr val="800000"/>
                </a:solidFill>
              </a:rPr>
              <a:t>performs great signs</a:t>
            </a:r>
            <a:r>
              <a:rPr lang="en-US" sz="2000" i="1" dirty="0">
                <a:solidFill>
                  <a:srgbClr val="800000"/>
                </a:solidFill>
              </a:rPr>
              <a:t>, so that he even makes </a:t>
            </a:r>
            <a:r>
              <a:rPr lang="en-US" sz="2000" b="1" i="1" dirty="0">
                <a:solidFill>
                  <a:srgbClr val="800000"/>
                </a:solidFill>
              </a:rPr>
              <a:t>fire come down from heaven </a:t>
            </a:r>
            <a:r>
              <a:rPr lang="en-US" sz="2000" i="1" dirty="0">
                <a:solidFill>
                  <a:srgbClr val="800000"/>
                </a:solidFill>
              </a:rPr>
              <a:t>on the earth in the sight of men.  And he deceives those who dwell on the earth by those </a:t>
            </a:r>
            <a:r>
              <a:rPr lang="en-US" sz="2000" b="1" i="1" dirty="0">
                <a:solidFill>
                  <a:srgbClr val="800000"/>
                </a:solidFill>
              </a:rPr>
              <a:t>signs which he was granted to do in the sight of the beast</a:t>
            </a:r>
            <a:r>
              <a:rPr lang="en-US" sz="2000" i="1" dirty="0">
                <a:solidFill>
                  <a:srgbClr val="800000"/>
                </a:solidFill>
              </a:rPr>
              <a:t>, telling those who dwell on the earth to </a:t>
            </a:r>
            <a:r>
              <a:rPr lang="en-US" sz="2000" b="1" i="1" dirty="0">
                <a:solidFill>
                  <a:srgbClr val="800000"/>
                </a:solidFill>
              </a:rPr>
              <a:t>make an </a:t>
            </a:r>
            <a:r>
              <a:rPr lang="en-US" sz="2000" b="1" i="1" u="sng" dirty="0">
                <a:solidFill>
                  <a:srgbClr val="800000"/>
                </a:solidFill>
              </a:rPr>
              <a:t>image to the beast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who was wounded by the sword and lived.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13:12-14</a:t>
            </a:r>
            <a:r>
              <a:rPr lang="en-US" sz="2000" dirty="0"/>
              <a:t>)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 coming of the lawless one is </a:t>
            </a:r>
            <a:r>
              <a:rPr lang="en-US" sz="2000" b="1" i="1" dirty="0">
                <a:solidFill>
                  <a:srgbClr val="800000"/>
                </a:solidFill>
              </a:rPr>
              <a:t>according to the working of Satan, with all power, </a:t>
            </a:r>
            <a:r>
              <a:rPr lang="en-US" sz="2000" b="1" i="1" u="sng" dirty="0">
                <a:solidFill>
                  <a:srgbClr val="800000"/>
                </a:solidFill>
              </a:rPr>
              <a:t>signs</a:t>
            </a:r>
            <a:r>
              <a:rPr lang="en-US" sz="2000" b="1" i="1" dirty="0">
                <a:solidFill>
                  <a:srgbClr val="800000"/>
                </a:solidFill>
              </a:rPr>
              <a:t>, and </a:t>
            </a:r>
            <a:r>
              <a:rPr lang="en-US" sz="2000" b="1" i="1" u="sng" dirty="0">
                <a:solidFill>
                  <a:srgbClr val="800000"/>
                </a:solidFill>
              </a:rPr>
              <a:t>lying wonders</a:t>
            </a:r>
            <a:r>
              <a:rPr lang="en-US" sz="2000" b="1" i="1" dirty="0">
                <a:solidFill>
                  <a:srgbClr val="800000"/>
                </a:solidFill>
              </a:rPr>
              <a:t>, and with </a:t>
            </a:r>
            <a:r>
              <a:rPr lang="en-US" sz="2000" b="1" i="1" u="sng" dirty="0">
                <a:solidFill>
                  <a:srgbClr val="800000"/>
                </a:solidFill>
              </a:rPr>
              <a:t>all unrighteous deception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among those who perish, because they did </a:t>
            </a:r>
            <a:r>
              <a:rPr lang="en-US" sz="2000" b="1" i="1" dirty="0">
                <a:solidFill>
                  <a:srgbClr val="800000"/>
                </a:solidFill>
              </a:rPr>
              <a:t>not receive the love of the truth</a:t>
            </a:r>
            <a:r>
              <a:rPr lang="en-US" sz="2000" i="1" dirty="0">
                <a:solidFill>
                  <a:srgbClr val="800000"/>
                </a:solidFill>
              </a:rPr>
              <a:t>, that they might be saved.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2 The. 2:9-10</a:t>
            </a:r>
            <a:r>
              <a:rPr lang="en-US" sz="2000" dirty="0"/>
              <a:t>)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Competes with </a:t>
            </a:r>
            <a:r>
              <a:rPr lang="en-US" sz="2000" i="1" dirty="0">
                <a:solidFill>
                  <a:srgbClr val="800000"/>
                </a:solidFill>
              </a:rPr>
              <a:t>“two witnesses”</a:t>
            </a:r>
            <a:r>
              <a:rPr lang="en-US" sz="2000" dirty="0"/>
              <a:t> who produced fire to confirm their message (</a:t>
            </a:r>
            <a:r>
              <a:rPr lang="en-US" sz="2000" b="1" dirty="0">
                <a:solidFill>
                  <a:srgbClr val="800000"/>
                </a:solidFill>
              </a:rPr>
              <a:t>11:5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80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Cult of Emperor Worship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lnSpc>
                <a:spcPct val="97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n-US" sz="2000" dirty="0"/>
              <a:t>What kinds of things does this second beast do?  What seems to be its primary purpose or role?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he exercises all </a:t>
            </a:r>
            <a:r>
              <a:rPr lang="en-US" sz="2000" b="1" i="1" dirty="0">
                <a:solidFill>
                  <a:srgbClr val="800000"/>
                </a:solidFill>
              </a:rPr>
              <a:t>the authority of the first beast </a:t>
            </a:r>
            <a:r>
              <a:rPr lang="en-US" sz="2000" i="1" dirty="0">
                <a:solidFill>
                  <a:srgbClr val="800000"/>
                </a:solidFill>
              </a:rPr>
              <a:t>in his presence, and </a:t>
            </a:r>
            <a:r>
              <a:rPr lang="en-US" sz="2000" b="1" i="1" dirty="0">
                <a:solidFill>
                  <a:srgbClr val="800000"/>
                </a:solidFill>
              </a:rPr>
              <a:t>causes the earth and those who dwell in it </a:t>
            </a:r>
            <a:r>
              <a:rPr lang="en-US" sz="2000" b="1" i="1" u="sng" dirty="0">
                <a:solidFill>
                  <a:srgbClr val="800000"/>
                </a:solidFill>
              </a:rPr>
              <a:t>to worship the first beast</a:t>
            </a:r>
            <a:r>
              <a:rPr lang="en-US" sz="2000" i="1" dirty="0">
                <a:solidFill>
                  <a:srgbClr val="800000"/>
                </a:solidFill>
              </a:rPr>
              <a:t>, whose deadly wound was healed.  He </a:t>
            </a:r>
            <a:r>
              <a:rPr lang="en-US" sz="2000" b="1" i="1" dirty="0">
                <a:solidFill>
                  <a:srgbClr val="800000"/>
                </a:solidFill>
              </a:rPr>
              <a:t>performs great signs</a:t>
            </a:r>
            <a:r>
              <a:rPr lang="en-US" sz="2000" i="1" dirty="0">
                <a:solidFill>
                  <a:srgbClr val="800000"/>
                </a:solidFill>
              </a:rPr>
              <a:t>, so that he even makes </a:t>
            </a:r>
            <a:r>
              <a:rPr lang="en-US" sz="2000" b="1" i="1" dirty="0">
                <a:solidFill>
                  <a:srgbClr val="800000"/>
                </a:solidFill>
              </a:rPr>
              <a:t>fire come down from heaven </a:t>
            </a:r>
            <a:r>
              <a:rPr lang="en-US" sz="2000" i="1" dirty="0">
                <a:solidFill>
                  <a:srgbClr val="800000"/>
                </a:solidFill>
              </a:rPr>
              <a:t>on the earth in the sight of men.  And he deceives those who dwell on the earth by those </a:t>
            </a:r>
            <a:r>
              <a:rPr lang="en-US" sz="2000" b="1" i="1" dirty="0">
                <a:solidFill>
                  <a:srgbClr val="800000"/>
                </a:solidFill>
              </a:rPr>
              <a:t>signs which he was granted to do in the sight of the beast</a:t>
            </a:r>
            <a:r>
              <a:rPr lang="en-US" sz="2000" i="1" dirty="0">
                <a:solidFill>
                  <a:srgbClr val="800000"/>
                </a:solidFill>
              </a:rPr>
              <a:t>, telling those who dwell on the earth to </a:t>
            </a:r>
            <a:r>
              <a:rPr lang="en-US" sz="2000" b="1" i="1" dirty="0">
                <a:solidFill>
                  <a:srgbClr val="800000"/>
                </a:solidFill>
              </a:rPr>
              <a:t>make an </a:t>
            </a:r>
            <a:r>
              <a:rPr lang="en-US" sz="2000" b="1" i="1" u="sng" dirty="0">
                <a:solidFill>
                  <a:srgbClr val="800000"/>
                </a:solidFill>
              </a:rPr>
              <a:t>image to the beast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who was wounded by the sword and lived.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13:12-14</a:t>
            </a:r>
            <a:r>
              <a:rPr lang="en-US" sz="2000" dirty="0"/>
              <a:t>)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He will use these signs to direct worship to the first beast and its image (</a:t>
            </a:r>
            <a:r>
              <a:rPr lang="en-US" sz="2000" b="1" dirty="0">
                <a:solidFill>
                  <a:srgbClr val="800000"/>
                </a:solidFill>
              </a:rPr>
              <a:t>Daniel 3</a:t>
            </a:r>
            <a:r>
              <a:rPr lang="en-US" sz="2000" dirty="0"/>
              <a:t>).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Refers to the religious cult that worshipped the emperor as divine.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Temple erected in Pergamum as early as 29 B.C. (Jenkins).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Nero and Domitian were the earliest emperors to both exalt themselves as gods and persecute Christians for not worshipping them.</a:t>
            </a:r>
          </a:p>
        </p:txBody>
      </p:sp>
    </p:spTree>
    <p:extLst>
      <p:ext uri="{BB962C8B-B14F-4D97-AF65-F5344CB8AC3E}">
        <p14:creationId xmlns:p14="http://schemas.microsoft.com/office/powerpoint/2010/main" val="18442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Mortal &amp; Economic Persecution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spcBef>
                <a:spcPts val="0"/>
              </a:spcBef>
              <a:buFont typeface="+mj-lt"/>
              <a:buAutoNum type="arabicPeriod" startAt="9"/>
            </a:pPr>
            <a:r>
              <a:rPr lang="en-US" sz="2000" dirty="0"/>
              <a:t>What restriction does this second beast impose that will make life difficult for Christians?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He was granted power to give breath to the image of the beast, that the image of the beast should both speak and cause </a:t>
            </a:r>
            <a:r>
              <a:rPr lang="en-US" sz="2000" b="1" i="1" dirty="0">
                <a:solidFill>
                  <a:srgbClr val="800000"/>
                </a:solidFill>
              </a:rPr>
              <a:t>as many as would not worship the image of the beast </a:t>
            </a:r>
            <a:r>
              <a:rPr lang="en-US" sz="2000" b="1" i="1" u="sng" dirty="0">
                <a:solidFill>
                  <a:srgbClr val="800000"/>
                </a:solidFill>
              </a:rPr>
              <a:t>to be killed</a:t>
            </a:r>
            <a:r>
              <a:rPr lang="en-US" sz="2000" i="1" dirty="0">
                <a:solidFill>
                  <a:srgbClr val="800000"/>
                </a:solidFill>
              </a:rPr>
              <a:t>.  He causes all, both small and great, rich and poor, free and slave, to receive </a:t>
            </a:r>
            <a:r>
              <a:rPr lang="en-US" sz="2000" b="1" i="1" dirty="0">
                <a:solidFill>
                  <a:srgbClr val="800000"/>
                </a:solidFill>
              </a:rPr>
              <a:t>a mark on their right hand or on their foreheads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that </a:t>
            </a:r>
            <a:r>
              <a:rPr lang="en-US" sz="2000" b="1" i="1" u="sng" dirty="0">
                <a:solidFill>
                  <a:srgbClr val="800000"/>
                </a:solidFill>
              </a:rPr>
              <a:t>no one may buy or sell</a:t>
            </a:r>
            <a:r>
              <a:rPr lang="en-US" sz="2000" b="1" i="1" dirty="0">
                <a:solidFill>
                  <a:srgbClr val="800000"/>
                </a:solidFill>
              </a:rPr>
              <a:t> except one who has the mark</a:t>
            </a:r>
            <a:r>
              <a:rPr lang="en-US" sz="2000" i="1" dirty="0">
                <a:solidFill>
                  <a:srgbClr val="800000"/>
                </a:solidFill>
              </a:rPr>
              <a:t> or the name of the beast, or the number of his name.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13:15-17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Comparable to the Lord numbering or sealing His people (</a:t>
            </a:r>
            <a:r>
              <a:rPr lang="en-US" sz="2000" b="1" dirty="0">
                <a:solidFill>
                  <a:srgbClr val="800000"/>
                </a:solidFill>
              </a:rPr>
              <a:t>7:1-8</a:t>
            </a:r>
            <a:r>
              <a:rPr lang="en-US" sz="2000" dirty="0"/>
              <a:t>), this second beast </a:t>
            </a:r>
            <a:r>
              <a:rPr lang="en-US" sz="2000" i="1" dirty="0">
                <a:solidFill>
                  <a:srgbClr val="800000"/>
                </a:solidFill>
              </a:rPr>
              <a:t>“marks”</a:t>
            </a:r>
            <a:r>
              <a:rPr lang="en-US" sz="2000" dirty="0"/>
              <a:t> those who are his. … How would these </a:t>
            </a:r>
            <a:r>
              <a:rPr lang="en-US" sz="2000" i="1" dirty="0">
                <a:solidFill>
                  <a:srgbClr val="800000"/>
                </a:solidFill>
              </a:rPr>
              <a:t>“marks”</a:t>
            </a:r>
            <a:r>
              <a:rPr lang="en-US" sz="2000" dirty="0"/>
              <a:t> be evident?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Marks on </a:t>
            </a:r>
            <a:r>
              <a:rPr lang="en-US" sz="2000" i="1" dirty="0">
                <a:solidFill>
                  <a:srgbClr val="800000"/>
                </a:solidFill>
              </a:rPr>
              <a:t>“foreheads”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i="1" dirty="0">
                <a:solidFill>
                  <a:srgbClr val="800000"/>
                </a:solidFill>
              </a:rPr>
              <a:t>“right hands”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may indicate difference in thoughts (or words expressed) and deeds.  Compare to </a:t>
            </a:r>
            <a:r>
              <a:rPr lang="en-US" sz="2000" i="1" dirty="0">
                <a:solidFill>
                  <a:srgbClr val="800000"/>
                </a:solidFill>
              </a:rPr>
              <a:t>“fruit of the Spirit”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Galatians 5:16-26</a:t>
            </a:r>
            <a:r>
              <a:rPr lang="en-US" sz="20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Failure to worship would result in economic persecution, even death. </a:t>
            </a:r>
          </a:p>
        </p:txBody>
      </p:sp>
    </p:spTree>
    <p:extLst>
      <p:ext uri="{BB962C8B-B14F-4D97-AF65-F5344CB8AC3E}">
        <p14:creationId xmlns:p14="http://schemas.microsoft.com/office/powerpoint/2010/main" val="22352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22991</TotalTime>
  <Words>2714</Words>
  <Application>Microsoft Office PowerPoint</Application>
  <PresentationFormat>On-screen Show (16:9)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Impact</vt:lpstr>
      <vt:lpstr>Times New Roman</vt:lpstr>
      <vt:lpstr>Trebuchet MS</vt:lpstr>
      <vt:lpstr>Wingdings</vt:lpstr>
      <vt:lpstr>the_lion_of_the_tribe_of_judah-still-16x9</vt:lpstr>
      <vt:lpstr>Revelation Trust God</vt:lpstr>
      <vt:lpstr>PowerPoint Presentation</vt:lpstr>
      <vt:lpstr>The Earth Beast</vt:lpstr>
      <vt:lpstr>Deceiver and Liar</vt:lpstr>
      <vt:lpstr>Deceiver and Liar</vt:lpstr>
      <vt:lpstr>The Cult of Emperor Worship</vt:lpstr>
      <vt:lpstr>The Cult of Emperor Worship</vt:lpstr>
      <vt:lpstr>The Cult of Emperor Worship</vt:lpstr>
      <vt:lpstr>Mortal &amp; Economic Persecution</vt:lpstr>
      <vt:lpstr>Who Is 666?</vt:lpstr>
      <vt:lpstr>Who Is 666?</vt:lpstr>
      <vt:lpstr>Revelation Trust God</vt:lpstr>
      <vt:lpstr>PowerPoint Presentation</vt:lpstr>
      <vt:lpstr>“The Lamb Standing on Mount Zion”</vt:lpstr>
      <vt:lpstr>“The Lamb Standing on Mount Zion”</vt:lpstr>
      <vt:lpstr>God’s King on the Holy Hill of Zion</vt:lpstr>
      <vt:lpstr>The 144,000 with the Lamb</vt:lpstr>
      <vt:lpstr>Who Are the 144,000?</vt:lpstr>
      <vt:lpstr>Lessons from the Symbols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- Trust God</dc:title>
  <dc:creator>C. Trevor Bowen</dc:creator>
  <cp:lastModifiedBy>Trevor Bowen</cp:lastModifiedBy>
  <cp:revision>1612</cp:revision>
  <dcterms:created xsi:type="dcterms:W3CDTF">2017-04-01T00:42:32Z</dcterms:created>
  <dcterms:modified xsi:type="dcterms:W3CDTF">2023-03-12T18:31:47Z</dcterms:modified>
</cp:coreProperties>
</file>