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04" r:id="rId2"/>
    <p:sldId id="605" r:id="rId3"/>
    <p:sldId id="610" r:id="rId4"/>
    <p:sldId id="611" r:id="rId5"/>
    <p:sldId id="612" r:id="rId6"/>
    <p:sldId id="613" r:id="rId7"/>
    <p:sldId id="614" r:id="rId8"/>
    <p:sldId id="615" r:id="rId9"/>
    <p:sldId id="616" r:id="rId10"/>
    <p:sldId id="617" r:id="rId11"/>
    <p:sldId id="618" r:id="rId12"/>
    <p:sldId id="619" r:id="rId13"/>
    <p:sldId id="620" r:id="rId14"/>
    <p:sldId id="621" r:id="rId15"/>
    <p:sldId id="624" r:id="rId16"/>
    <p:sldId id="625" r:id="rId17"/>
    <p:sldId id="626" r:id="rId18"/>
    <p:sldId id="627" r:id="rId19"/>
    <p:sldId id="628" r:id="rId20"/>
    <p:sldId id="629" r:id="rId2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5C1FF"/>
    <a:srgbClr val="FFC1CD"/>
    <a:srgbClr val="FF99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64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D22-6B8F-4752-8C98-976BC731DB6B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D72D-30BF-4F18-8E38-00BE0381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0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15 – The Lamb and His Army</a:t>
            </a:r>
          </a:p>
        </p:txBody>
      </p:sp>
    </p:spTree>
    <p:extLst>
      <p:ext uri="{BB962C8B-B14F-4D97-AF65-F5344CB8AC3E}">
        <p14:creationId xmlns:p14="http://schemas.microsoft.com/office/powerpoint/2010/main" val="18239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“Babylon Is Fallen”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“And look, here comes a chariot of men with a pair of horsemen!” Then he answered and said, “</a:t>
            </a:r>
            <a:r>
              <a:rPr lang="en-US" sz="2000" b="1" i="1" dirty="0">
                <a:solidFill>
                  <a:srgbClr val="800000"/>
                </a:solidFill>
              </a:rPr>
              <a:t>Babylon </a:t>
            </a:r>
            <a:r>
              <a:rPr lang="en-US" sz="2000" b="1" i="1" u="sng" dirty="0">
                <a:solidFill>
                  <a:srgbClr val="800000"/>
                </a:solidFill>
              </a:rPr>
              <a:t>is fallen</a:t>
            </a:r>
            <a:r>
              <a:rPr lang="en-US" sz="2000" b="1" i="1" dirty="0">
                <a:solidFill>
                  <a:srgbClr val="800000"/>
                </a:solidFill>
              </a:rPr>
              <a:t>, is fallen!</a:t>
            </a:r>
            <a:r>
              <a:rPr lang="en-US" sz="2000" i="1" dirty="0">
                <a:solidFill>
                  <a:srgbClr val="800000"/>
                </a:solidFill>
              </a:rPr>
              <a:t> And all the carved images of her gods He has broken to the ground.”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Isaiah 21:9</a:t>
            </a:r>
            <a:r>
              <a:rPr lang="en-US" sz="20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“Declare among the nations, Proclaim, and set up a standard; Proclaim – do not conceal it – Say, ‘</a:t>
            </a:r>
            <a:r>
              <a:rPr lang="en-US" sz="2000" b="1" i="1" dirty="0">
                <a:solidFill>
                  <a:srgbClr val="800000"/>
                </a:solidFill>
              </a:rPr>
              <a:t>Babylon </a:t>
            </a:r>
            <a:r>
              <a:rPr lang="en-US" sz="2000" b="1" i="1" u="sng" dirty="0">
                <a:solidFill>
                  <a:srgbClr val="800000"/>
                </a:solidFill>
              </a:rPr>
              <a:t>is taken</a:t>
            </a:r>
            <a:r>
              <a:rPr lang="en-US" sz="2000" i="1" dirty="0">
                <a:solidFill>
                  <a:srgbClr val="800000"/>
                </a:solidFill>
              </a:rPr>
              <a:t>, Bel </a:t>
            </a:r>
            <a:r>
              <a:rPr lang="en-US" sz="2000" b="1" i="1" dirty="0">
                <a:solidFill>
                  <a:srgbClr val="800000"/>
                </a:solidFill>
              </a:rPr>
              <a:t>is shamed</a:t>
            </a:r>
            <a:r>
              <a:rPr lang="en-US" sz="2000" i="1" dirty="0">
                <a:solidFill>
                  <a:srgbClr val="800000"/>
                </a:solidFill>
              </a:rPr>
              <a:t>. Merodach </a:t>
            </a:r>
            <a:r>
              <a:rPr lang="en-US" sz="2000" b="1" i="1" dirty="0">
                <a:solidFill>
                  <a:srgbClr val="800000"/>
                </a:solidFill>
              </a:rPr>
              <a:t>is broken in pieces</a:t>
            </a:r>
            <a:r>
              <a:rPr lang="en-US" sz="2000" i="1" dirty="0">
                <a:solidFill>
                  <a:srgbClr val="800000"/>
                </a:solidFill>
              </a:rPr>
              <a:t>; Her idols </a:t>
            </a:r>
            <a:r>
              <a:rPr lang="en-US" sz="2000" b="1" i="1" dirty="0">
                <a:solidFill>
                  <a:srgbClr val="800000"/>
                </a:solidFill>
              </a:rPr>
              <a:t>are humiliated</a:t>
            </a:r>
            <a:r>
              <a:rPr lang="en-US" sz="2000" i="1" dirty="0">
                <a:solidFill>
                  <a:srgbClr val="800000"/>
                </a:solidFill>
              </a:rPr>
              <a:t>, Her images </a:t>
            </a:r>
            <a:r>
              <a:rPr lang="en-US" sz="2000" b="1" i="1" dirty="0">
                <a:solidFill>
                  <a:srgbClr val="800000"/>
                </a:solidFill>
              </a:rPr>
              <a:t>are broken in pieces</a:t>
            </a:r>
            <a:r>
              <a:rPr lang="en-US" sz="2000" i="1" dirty="0">
                <a:solidFill>
                  <a:srgbClr val="800000"/>
                </a:solidFill>
              </a:rPr>
              <a:t>.’  For </a:t>
            </a:r>
            <a:r>
              <a:rPr lang="en-US" sz="2000" b="1" i="1" dirty="0">
                <a:solidFill>
                  <a:srgbClr val="800000"/>
                </a:solidFill>
              </a:rPr>
              <a:t>out of the north a nation </a:t>
            </a:r>
            <a:r>
              <a:rPr lang="en-US" sz="2000" b="1" i="1" u="sng" dirty="0">
                <a:solidFill>
                  <a:srgbClr val="800000"/>
                </a:solidFill>
              </a:rPr>
              <a:t>comes</a:t>
            </a:r>
            <a:r>
              <a:rPr lang="en-US" sz="2000" b="1" i="1" dirty="0">
                <a:solidFill>
                  <a:srgbClr val="800000"/>
                </a:solidFill>
              </a:rPr>
              <a:t> up against her</a:t>
            </a:r>
            <a:r>
              <a:rPr lang="en-US" sz="2000" i="1" dirty="0">
                <a:solidFill>
                  <a:srgbClr val="800000"/>
                </a:solidFill>
              </a:rPr>
              <a:t>, Which </a:t>
            </a:r>
            <a:r>
              <a:rPr lang="en-US" sz="2000" b="1" i="1" dirty="0">
                <a:solidFill>
                  <a:srgbClr val="800000"/>
                </a:solidFill>
              </a:rPr>
              <a:t>shall make </a:t>
            </a:r>
            <a:r>
              <a:rPr lang="en-US" sz="2000" i="1" dirty="0">
                <a:solidFill>
                  <a:srgbClr val="800000"/>
                </a:solidFill>
              </a:rPr>
              <a:t>her land desolate, And no one shall dwell therein.  …”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Jeremiah 50:2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19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Judgment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7"/>
            </a:pPr>
            <a:r>
              <a:rPr lang="en-US" sz="2000" dirty="0"/>
              <a:t>Why was Babylon judged?  What can we learn about God’s nature from this?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And another angel followed, saying, “Babylon is fallen, is fallen, that great city, </a:t>
            </a:r>
            <a:r>
              <a:rPr lang="en-US" sz="2000" b="1" i="1" u="sng" dirty="0">
                <a:solidFill>
                  <a:srgbClr val="800000"/>
                </a:solidFill>
              </a:rPr>
              <a:t>because</a:t>
            </a:r>
            <a:r>
              <a:rPr lang="en-US" sz="2000" b="1" i="1" dirty="0">
                <a:solidFill>
                  <a:srgbClr val="800000"/>
                </a:solidFill>
              </a:rPr>
              <a:t> she has made </a:t>
            </a:r>
            <a:r>
              <a:rPr lang="en-US" sz="2000" b="1" i="1" u="sng" dirty="0">
                <a:solidFill>
                  <a:srgbClr val="800000"/>
                </a:solidFill>
              </a:rPr>
              <a:t>all nations</a:t>
            </a:r>
            <a:r>
              <a:rPr lang="en-US" sz="2000" b="1" i="1" dirty="0">
                <a:solidFill>
                  <a:srgbClr val="800000"/>
                </a:solidFill>
              </a:rPr>
              <a:t> drink of the </a:t>
            </a:r>
            <a:r>
              <a:rPr lang="en-US" sz="2000" b="1" i="1" u="sng" dirty="0">
                <a:solidFill>
                  <a:srgbClr val="800000"/>
                </a:solidFill>
              </a:rPr>
              <a:t>wine of the wrath of her fornication</a:t>
            </a:r>
            <a:r>
              <a:rPr lang="en-US" sz="2000" i="1" dirty="0">
                <a:solidFill>
                  <a:srgbClr val="800000"/>
                </a:solidFill>
              </a:rPr>
              <a:t>.”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14:8</a:t>
            </a:r>
            <a:r>
              <a:rPr lang="en-US" sz="2000" dirty="0"/>
              <a:t>)</a:t>
            </a:r>
          </a:p>
          <a:p>
            <a:r>
              <a:rPr lang="en-US" sz="2000" b="1" i="1" dirty="0"/>
              <a:t>Comforting</a:t>
            </a:r>
            <a:r>
              <a:rPr lang="en-US" sz="2000" dirty="0"/>
              <a:t> that God is avenging those persecuted by </a:t>
            </a:r>
            <a:r>
              <a:rPr lang="en-US" sz="2000" i="1" dirty="0">
                <a:solidFill>
                  <a:srgbClr val="800000"/>
                </a:solidFill>
              </a:rPr>
              <a:t>“Babylon”</a:t>
            </a:r>
            <a:r>
              <a:rPr lang="en-US" sz="2000" dirty="0"/>
              <a:t>.</a:t>
            </a:r>
          </a:p>
          <a:p>
            <a:r>
              <a:rPr lang="en-US" sz="2000" b="1" i="1" dirty="0"/>
              <a:t>Instructive</a:t>
            </a:r>
            <a:r>
              <a:rPr lang="en-US" sz="2000" dirty="0"/>
              <a:t> for those who do not understand why God is judging </a:t>
            </a:r>
            <a:r>
              <a:rPr lang="en-US" sz="2000" i="1" dirty="0">
                <a:solidFill>
                  <a:srgbClr val="800000"/>
                </a:solidFill>
              </a:rPr>
              <a:t>“Babylon”</a:t>
            </a:r>
            <a:r>
              <a:rPr lang="en-US" sz="2000" dirty="0"/>
              <a:t>.</a:t>
            </a:r>
          </a:p>
          <a:p>
            <a:r>
              <a:rPr lang="en-US" sz="2000" b="1" i="1" dirty="0"/>
              <a:t>Demonstrates</a:t>
            </a:r>
            <a:r>
              <a:rPr lang="en-US" sz="2000" dirty="0"/>
              <a:t> God’s </a:t>
            </a:r>
            <a:r>
              <a:rPr lang="en-US" sz="2000" b="1" i="1" dirty="0"/>
              <a:t>justice</a:t>
            </a:r>
            <a:r>
              <a:rPr lang="en-US" sz="2000" dirty="0"/>
              <a:t>.  Regardless of the size, power, influence of a city, judgment will falls, when it sins, </a:t>
            </a:r>
            <a:r>
              <a:rPr lang="en-US" sz="2000"/>
              <a:t>if it does </a:t>
            </a:r>
            <a:r>
              <a:rPr lang="en-US" sz="2000" dirty="0"/>
              <a:t>not repent.  God does not play favorites.</a:t>
            </a:r>
          </a:p>
        </p:txBody>
      </p:sp>
    </p:spTree>
    <p:extLst>
      <p:ext uri="{BB962C8B-B14F-4D97-AF65-F5344CB8AC3E}">
        <p14:creationId xmlns:p14="http://schemas.microsoft.com/office/powerpoint/2010/main" val="53916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Judgment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800000"/>
                </a:solidFill>
              </a:rPr>
              <a:t>“Put yourselves in array </a:t>
            </a:r>
            <a:r>
              <a:rPr lang="en-US" sz="1800" b="1" i="1" dirty="0">
                <a:solidFill>
                  <a:srgbClr val="800000"/>
                </a:solidFill>
              </a:rPr>
              <a:t>against </a:t>
            </a:r>
            <a:r>
              <a:rPr lang="en-US" sz="1800" b="1" i="1" u="sng" dirty="0">
                <a:solidFill>
                  <a:srgbClr val="800000"/>
                </a:solidFill>
              </a:rPr>
              <a:t>Babylon</a:t>
            </a:r>
            <a:r>
              <a:rPr lang="en-US" sz="1800" b="1" i="1" dirty="0">
                <a:solidFill>
                  <a:srgbClr val="800000"/>
                </a:solidFill>
              </a:rPr>
              <a:t> </a:t>
            </a:r>
            <a:r>
              <a:rPr lang="en-US" sz="1800" i="1" dirty="0">
                <a:solidFill>
                  <a:srgbClr val="800000"/>
                </a:solidFill>
              </a:rPr>
              <a:t>all around, All you who bend the bow; </a:t>
            </a:r>
            <a:r>
              <a:rPr lang="en-US" sz="1800" b="1" i="1" dirty="0">
                <a:solidFill>
                  <a:srgbClr val="800000"/>
                </a:solidFill>
              </a:rPr>
              <a:t>Shoot at </a:t>
            </a:r>
            <a:r>
              <a:rPr lang="en-US" sz="1800" b="1" i="1" u="sng" dirty="0">
                <a:solidFill>
                  <a:srgbClr val="800000"/>
                </a:solidFill>
              </a:rPr>
              <a:t>her</a:t>
            </a:r>
            <a:r>
              <a:rPr lang="en-US" sz="1800" i="1" dirty="0">
                <a:solidFill>
                  <a:srgbClr val="800000"/>
                </a:solidFill>
              </a:rPr>
              <a:t>, spare no arrows, </a:t>
            </a:r>
            <a:r>
              <a:rPr lang="en-US" sz="1800" b="1" i="1" dirty="0">
                <a:solidFill>
                  <a:srgbClr val="800000"/>
                </a:solidFill>
              </a:rPr>
              <a:t>For </a:t>
            </a:r>
            <a:r>
              <a:rPr lang="en-US" sz="1800" b="1" i="1" u="sng" dirty="0">
                <a:solidFill>
                  <a:srgbClr val="800000"/>
                </a:solidFill>
              </a:rPr>
              <a:t>she has sinned</a:t>
            </a:r>
            <a:r>
              <a:rPr lang="en-US" sz="1800" b="1" i="1" dirty="0">
                <a:solidFill>
                  <a:srgbClr val="800000"/>
                </a:solidFill>
              </a:rPr>
              <a:t> against the LORD</a:t>
            </a:r>
            <a:r>
              <a:rPr lang="en-US" sz="1800" i="1" dirty="0">
                <a:solidFill>
                  <a:srgbClr val="800000"/>
                </a:solidFill>
              </a:rPr>
              <a:t>.  Shout against </a:t>
            </a:r>
            <a:r>
              <a:rPr lang="en-US" sz="1800" b="1" i="1" dirty="0">
                <a:solidFill>
                  <a:srgbClr val="800000"/>
                </a:solidFill>
              </a:rPr>
              <a:t>her</a:t>
            </a:r>
            <a:r>
              <a:rPr lang="en-US" sz="1800" i="1" dirty="0">
                <a:solidFill>
                  <a:srgbClr val="800000"/>
                </a:solidFill>
              </a:rPr>
              <a:t> all around; </a:t>
            </a:r>
            <a:r>
              <a:rPr lang="en-US" sz="1800" b="1" i="1" dirty="0">
                <a:solidFill>
                  <a:srgbClr val="800000"/>
                </a:solidFill>
              </a:rPr>
              <a:t>She</a:t>
            </a:r>
            <a:r>
              <a:rPr lang="en-US" sz="1800" i="1" dirty="0">
                <a:solidFill>
                  <a:srgbClr val="800000"/>
                </a:solidFill>
              </a:rPr>
              <a:t> has given her hand, </a:t>
            </a:r>
            <a:r>
              <a:rPr lang="en-US" sz="1800" b="1" i="1" dirty="0">
                <a:solidFill>
                  <a:srgbClr val="800000"/>
                </a:solidFill>
              </a:rPr>
              <a:t>Her</a:t>
            </a:r>
            <a:r>
              <a:rPr lang="en-US" sz="1800" i="1" dirty="0">
                <a:solidFill>
                  <a:srgbClr val="800000"/>
                </a:solidFill>
              </a:rPr>
              <a:t> foundations have fallen, Her walls are thrown down; For it is the vengeance of the LORD. </a:t>
            </a:r>
            <a:r>
              <a:rPr lang="en-US" sz="1800" b="1" i="1" dirty="0">
                <a:solidFill>
                  <a:srgbClr val="800000"/>
                </a:solidFill>
              </a:rPr>
              <a:t>Take </a:t>
            </a:r>
            <a:r>
              <a:rPr lang="en-US" sz="1800" b="1" i="1" u="sng" dirty="0">
                <a:solidFill>
                  <a:srgbClr val="800000"/>
                </a:solidFill>
              </a:rPr>
              <a:t>vengeance</a:t>
            </a:r>
            <a:r>
              <a:rPr lang="en-US" sz="1800" b="1" i="1" dirty="0">
                <a:solidFill>
                  <a:srgbClr val="800000"/>
                </a:solidFill>
              </a:rPr>
              <a:t> on her. As she has done, </a:t>
            </a:r>
            <a:r>
              <a:rPr lang="en-US" sz="1800" b="1" i="1" u="sng" dirty="0">
                <a:solidFill>
                  <a:srgbClr val="800000"/>
                </a:solidFill>
              </a:rPr>
              <a:t>so do to her</a:t>
            </a:r>
            <a:r>
              <a:rPr lang="en-US" sz="1800" b="1" i="1" dirty="0">
                <a:solidFill>
                  <a:srgbClr val="800000"/>
                </a:solidFill>
              </a:rPr>
              <a:t>.</a:t>
            </a:r>
            <a:r>
              <a:rPr lang="en-US" sz="1800" i="1" dirty="0">
                <a:solidFill>
                  <a:srgbClr val="800000"/>
                </a:solidFill>
              </a:rPr>
              <a:t>”</a:t>
            </a:r>
            <a:r>
              <a:rPr lang="en-US" sz="1800" b="1" i="1" dirty="0">
                <a:solidFill>
                  <a:srgbClr val="800000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Jeremiah 50:14-15</a:t>
            </a:r>
            <a:r>
              <a:rPr lang="en-US" sz="1800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800000"/>
                </a:solidFill>
              </a:rPr>
              <a:t>“How the hammer of the whole earth has been cut apart and broken! How </a:t>
            </a:r>
            <a:r>
              <a:rPr lang="en-US" sz="1800" b="1" i="1" dirty="0">
                <a:solidFill>
                  <a:srgbClr val="800000"/>
                </a:solidFill>
              </a:rPr>
              <a:t>Babylon </a:t>
            </a:r>
            <a:r>
              <a:rPr lang="en-US" sz="1800" b="1" i="1" u="sng" dirty="0">
                <a:solidFill>
                  <a:srgbClr val="800000"/>
                </a:solidFill>
              </a:rPr>
              <a:t>has become</a:t>
            </a:r>
            <a:r>
              <a:rPr lang="en-US" sz="1800" b="1" i="1" dirty="0">
                <a:solidFill>
                  <a:srgbClr val="800000"/>
                </a:solidFill>
              </a:rPr>
              <a:t> a desolation among the nations!</a:t>
            </a:r>
            <a:r>
              <a:rPr lang="en-US" sz="1800" i="1" dirty="0">
                <a:solidFill>
                  <a:srgbClr val="800000"/>
                </a:solidFill>
              </a:rPr>
              <a:t>  I have laid a snare for you; You have indeed been trapped, O Babylon, And you were not aware; You have been found and also caught, </a:t>
            </a:r>
            <a:r>
              <a:rPr lang="en-US" sz="1800" b="1" i="1" dirty="0">
                <a:solidFill>
                  <a:srgbClr val="800000"/>
                </a:solidFill>
              </a:rPr>
              <a:t>Because you have </a:t>
            </a:r>
            <a:r>
              <a:rPr lang="en-US" sz="1800" b="1" i="1" u="sng" dirty="0">
                <a:solidFill>
                  <a:srgbClr val="800000"/>
                </a:solidFill>
              </a:rPr>
              <a:t>contended against the LORD</a:t>
            </a:r>
            <a:r>
              <a:rPr lang="en-US" sz="1800" i="1" dirty="0">
                <a:solidFill>
                  <a:srgbClr val="800000"/>
                </a:solidFill>
              </a:rPr>
              <a:t>.  The LORD has opened His armory, And has brought out the weapons of His indignation; For this is the work of the Lord GOD of hosts In the land of the Chaldeans.  … The voice of those who flee and escape from the land of Babylon Declares in Zion </a:t>
            </a:r>
            <a:r>
              <a:rPr lang="en-US" sz="1800" b="1" i="1" dirty="0">
                <a:solidFill>
                  <a:srgbClr val="800000"/>
                </a:solidFill>
              </a:rPr>
              <a:t>the vengeance of the LORD our God</a:t>
            </a:r>
            <a:r>
              <a:rPr lang="en-US" sz="1800" i="1" dirty="0">
                <a:solidFill>
                  <a:srgbClr val="800000"/>
                </a:solidFill>
              </a:rPr>
              <a:t>, </a:t>
            </a:r>
            <a:r>
              <a:rPr lang="en-US" sz="1800" b="1" i="1" dirty="0">
                <a:solidFill>
                  <a:srgbClr val="800000"/>
                </a:solidFill>
              </a:rPr>
              <a:t>The vengeance of </a:t>
            </a:r>
            <a:r>
              <a:rPr lang="en-US" sz="1800" b="1" i="1" u="sng" dirty="0">
                <a:solidFill>
                  <a:srgbClr val="800000"/>
                </a:solidFill>
              </a:rPr>
              <a:t>His temple</a:t>
            </a:r>
            <a:r>
              <a:rPr lang="en-US" sz="1800" i="1" dirty="0">
                <a:solidFill>
                  <a:srgbClr val="800000"/>
                </a:solidFill>
              </a:rPr>
              <a:t>.  Call together the archers against Babylon. All you who bend the bow, encamp against it all around; Let none of them escape. </a:t>
            </a:r>
            <a:r>
              <a:rPr lang="en-US" sz="1800" b="1" i="1" u="sng" dirty="0">
                <a:solidFill>
                  <a:srgbClr val="800000"/>
                </a:solidFill>
              </a:rPr>
              <a:t>Repay</a:t>
            </a:r>
            <a:r>
              <a:rPr lang="en-US" sz="1800" b="1" i="1" dirty="0">
                <a:solidFill>
                  <a:srgbClr val="800000"/>
                </a:solidFill>
              </a:rPr>
              <a:t> her according to her work</a:t>
            </a:r>
            <a:r>
              <a:rPr lang="en-US" sz="1800" i="1" dirty="0">
                <a:solidFill>
                  <a:srgbClr val="800000"/>
                </a:solidFill>
              </a:rPr>
              <a:t>; </a:t>
            </a:r>
            <a:r>
              <a:rPr lang="en-US" sz="1800" b="1" i="1" dirty="0">
                <a:solidFill>
                  <a:srgbClr val="800000"/>
                </a:solidFill>
              </a:rPr>
              <a:t>According to all she has done, </a:t>
            </a:r>
            <a:r>
              <a:rPr lang="en-US" sz="1800" b="1" i="1" u="sng" dirty="0">
                <a:solidFill>
                  <a:srgbClr val="800000"/>
                </a:solidFill>
              </a:rPr>
              <a:t>do to her</a:t>
            </a:r>
            <a:r>
              <a:rPr lang="en-US" sz="1800" i="1" dirty="0">
                <a:solidFill>
                  <a:srgbClr val="800000"/>
                </a:solidFill>
              </a:rPr>
              <a:t>; </a:t>
            </a:r>
            <a:r>
              <a:rPr lang="en-US" sz="1800" b="1" i="1" u="sng" dirty="0">
                <a:solidFill>
                  <a:srgbClr val="800000"/>
                </a:solidFill>
              </a:rPr>
              <a:t>For</a:t>
            </a:r>
            <a:r>
              <a:rPr lang="en-US" sz="1800" b="1" i="1" dirty="0">
                <a:solidFill>
                  <a:srgbClr val="800000"/>
                </a:solidFill>
              </a:rPr>
              <a:t> she has been </a:t>
            </a:r>
            <a:r>
              <a:rPr lang="en-US" sz="1800" b="1" i="1" u="sng" dirty="0">
                <a:solidFill>
                  <a:srgbClr val="800000"/>
                </a:solidFill>
              </a:rPr>
              <a:t>proud against the LORD</a:t>
            </a:r>
            <a:r>
              <a:rPr lang="en-US" sz="1800" b="1" i="1" dirty="0">
                <a:solidFill>
                  <a:srgbClr val="800000"/>
                </a:solidFill>
              </a:rPr>
              <a:t>, Against the Holy One of Israel</a:t>
            </a:r>
            <a:r>
              <a:rPr lang="en-US" sz="1800" i="1" dirty="0">
                <a:solidFill>
                  <a:srgbClr val="800000"/>
                </a:solidFill>
              </a:rPr>
              <a:t>.”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Jeremiah 50:23-29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90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“The Patience of the Saints”</a:t>
            </a:r>
            <a:r>
              <a:rPr lang="en-US" dirty="0"/>
              <a:t>,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lnSpc>
                <a:spcPct val="97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sz="2000" dirty="0"/>
              <a:t>What is the </a:t>
            </a:r>
            <a:r>
              <a:rPr lang="en-US" sz="2000" i="1" dirty="0">
                <a:solidFill>
                  <a:srgbClr val="800000"/>
                </a:solidFill>
              </a:rPr>
              <a:t>“patience of the saints”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in this verse?  How does it help them endure?</a:t>
            </a:r>
          </a:p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a third angel followed them, saying with a loud voice, “</a:t>
            </a:r>
            <a:r>
              <a:rPr lang="en-US" sz="2000" b="1" i="1" u="sng" dirty="0">
                <a:solidFill>
                  <a:srgbClr val="800000"/>
                </a:solidFill>
              </a:rPr>
              <a:t>If anyone</a:t>
            </a:r>
            <a:r>
              <a:rPr lang="en-US" sz="2000" b="1" i="1" dirty="0">
                <a:solidFill>
                  <a:srgbClr val="800000"/>
                </a:solidFill>
              </a:rPr>
              <a:t> worships the beast and his image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receives his mark on his forehead or on his hand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he himself shall also drink of the wine of </a:t>
            </a:r>
            <a:r>
              <a:rPr lang="en-US" sz="2000" b="1" i="1" u="sng" dirty="0">
                <a:solidFill>
                  <a:srgbClr val="800000"/>
                </a:solidFill>
              </a:rPr>
              <a:t>the wrath of God</a:t>
            </a:r>
            <a:r>
              <a:rPr lang="en-US" sz="2000" b="1" i="1" dirty="0">
                <a:solidFill>
                  <a:srgbClr val="800000"/>
                </a:solidFill>
              </a:rPr>
              <a:t>, which is poured out </a:t>
            </a:r>
            <a:r>
              <a:rPr lang="en-US" sz="2000" b="1" i="1" u="sng" dirty="0">
                <a:solidFill>
                  <a:srgbClr val="800000"/>
                </a:solidFill>
              </a:rPr>
              <a:t>full strength</a:t>
            </a:r>
            <a:r>
              <a:rPr lang="en-US" sz="2000" b="1" i="1" dirty="0">
                <a:solidFill>
                  <a:srgbClr val="800000"/>
                </a:solidFill>
              </a:rPr>
              <a:t> into the cup of His indignation</a:t>
            </a:r>
            <a:r>
              <a:rPr lang="en-US" sz="2000" i="1" dirty="0">
                <a:solidFill>
                  <a:srgbClr val="800000"/>
                </a:solidFill>
              </a:rPr>
              <a:t>. He shall be </a:t>
            </a:r>
            <a:r>
              <a:rPr lang="en-US" sz="2000" b="1" i="1" u="sng" dirty="0">
                <a:solidFill>
                  <a:srgbClr val="800000"/>
                </a:solidFill>
              </a:rPr>
              <a:t>tormented</a:t>
            </a:r>
            <a:r>
              <a:rPr lang="en-US" sz="2000" b="1" i="1" dirty="0">
                <a:solidFill>
                  <a:srgbClr val="800000"/>
                </a:solidFill>
              </a:rPr>
              <a:t> with fire and brimstone in the presence of the holy angels and in the presence of the Lamb</a:t>
            </a:r>
            <a:r>
              <a:rPr lang="en-US" sz="2000" i="1" dirty="0">
                <a:solidFill>
                  <a:srgbClr val="800000"/>
                </a:solidFill>
              </a:rPr>
              <a:t>.  And the </a:t>
            </a:r>
            <a:r>
              <a:rPr lang="en-US" sz="2000" b="1" i="1" dirty="0">
                <a:solidFill>
                  <a:srgbClr val="800000"/>
                </a:solidFill>
              </a:rPr>
              <a:t>smoke of their </a:t>
            </a:r>
            <a:r>
              <a:rPr lang="en-US" sz="2000" b="1" i="1" u="sng" dirty="0">
                <a:solidFill>
                  <a:srgbClr val="800000"/>
                </a:solidFill>
              </a:rPr>
              <a:t>torment ascends forever and ever</a:t>
            </a:r>
            <a:r>
              <a:rPr lang="en-US" sz="2000" i="1" dirty="0">
                <a:solidFill>
                  <a:srgbClr val="800000"/>
                </a:solidFill>
              </a:rPr>
              <a:t>; and </a:t>
            </a:r>
            <a:r>
              <a:rPr lang="en-US" sz="2000" b="1" i="1" dirty="0">
                <a:solidFill>
                  <a:srgbClr val="800000"/>
                </a:solidFill>
              </a:rPr>
              <a:t>they have </a:t>
            </a:r>
            <a:r>
              <a:rPr lang="en-US" sz="2000" b="1" i="1" u="sng" dirty="0">
                <a:solidFill>
                  <a:srgbClr val="800000"/>
                </a:solidFill>
              </a:rPr>
              <a:t>no rest</a:t>
            </a:r>
            <a:r>
              <a:rPr lang="en-US" sz="2000" b="1" i="1" dirty="0">
                <a:solidFill>
                  <a:srgbClr val="800000"/>
                </a:solidFill>
              </a:rPr>
              <a:t> day or night</a:t>
            </a:r>
            <a:r>
              <a:rPr lang="en-US" sz="2000" i="1" dirty="0">
                <a:solidFill>
                  <a:srgbClr val="800000"/>
                </a:solidFill>
              </a:rPr>
              <a:t>, who worship the beast and his image, and whoever receives the mark of his name.”  </a:t>
            </a:r>
            <a:r>
              <a:rPr lang="en-US" sz="2000" b="1" i="1" u="sng" dirty="0">
                <a:solidFill>
                  <a:srgbClr val="800000"/>
                </a:solidFill>
              </a:rPr>
              <a:t>Here is the patience of the saints</a:t>
            </a:r>
            <a:r>
              <a:rPr lang="en-US" sz="2000" b="1" i="1" dirty="0">
                <a:solidFill>
                  <a:srgbClr val="800000"/>
                </a:solidFill>
              </a:rPr>
              <a:t>; here are those who </a:t>
            </a:r>
            <a:r>
              <a:rPr lang="en-US" sz="2000" b="1" i="1" u="sng" dirty="0">
                <a:solidFill>
                  <a:srgbClr val="800000"/>
                </a:solidFill>
              </a:rPr>
              <a:t>keep the commandments of God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the faith of Jesus</a:t>
            </a:r>
            <a:r>
              <a:rPr lang="en-US" sz="2000" b="1" i="1" dirty="0">
                <a:solidFill>
                  <a:srgbClr val="800000"/>
                </a:solidFill>
              </a:rPr>
              <a:t>.</a:t>
            </a:r>
            <a:r>
              <a:rPr lang="en-US" sz="2000" i="1" dirty="0">
                <a:solidFill>
                  <a:srgbClr val="800000"/>
                </a:solidFill>
              </a:rPr>
              <a:t>  Then I heard a voice from heaven saying to me, “Write: ‘</a:t>
            </a:r>
            <a:r>
              <a:rPr lang="en-US" sz="2000" b="1" i="1" u="sng" dirty="0">
                <a:solidFill>
                  <a:srgbClr val="800000"/>
                </a:solidFill>
              </a:rPr>
              <a:t>Blessed</a:t>
            </a:r>
            <a:r>
              <a:rPr lang="en-US" sz="2000" b="1" i="1" dirty="0">
                <a:solidFill>
                  <a:srgbClr val="800000"/>
                </a:solidFill>
              </a:rPr>
              <a:t> are the dead who die in the Lord </a:t>
            </a:r>
            <a:r>
              <a:rPr lang="en-US" sz="2000" i="1" dirty="0">
                <a:solidFill>
                  <a:srgbClr val="800000"/>
                </a:solidFill>
              </a:rPr>
              <a:t>from now on.’” “Yes,” says the Spirit, “that they may </a:t>
            </a:r>
            <a:r>
              <a:rPr lang="en-US" sz="2000" b="1" i="1" dirty="0">
                <a:solidFill>
                  <a:srgbClr val="800000"/>
                </a:solidFill>
              </a:rPr>
              <a:t>rest from their labors, and their works follow them</a:t>
            </a:r>
            <a:r>
              <a:rPr lang="en-US" sz="2000" i="1" dirty="0">
                <a:solidFill>
                  <a:srgbClr val="800000"/>
                </a:solidFill>
              </a:rPr>
              <a:t>.”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14:9-13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730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“The Patience of the Saints”</a:t>
            </a:r>
            <a:r>
              <a:rPr lang="en-US" dirty="0"/>
              <a:t>,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lnSpc>
                <a:spcPct val="97000"/>
              </a:lnSpc>
              <a:spcBef>
                <a:spcPts val="0"/>
              </a:spcBef>
              <a:buFont typeface="+mj-lt"/>
              <a:buAutoNum type="arabicPeriod" startAt="8"/>
            </a:pPr>
            <a:r>
              <a:rPr lang="en-US" sz="2000" dirty="0"/>
              <a:t>What is the </a:t>
            </a:r>
            <a:r>
              <a:rPr lang="en-US" sz="2000" i="1" dirty="0">
                <a:solidFill>
                  <a:srgbClr val="800000"/>
                </a:solidFill>
              </a:rPr>
              <a:t>“patience of the saints”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in this verse?  What application can we make?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Worshipping the beast and receiving his mark may make things easier now:</a:t>
            </a:r>
          </a:p>
          <a:p>
            <a:pPr lvl="1">
              <a:lnSpc>
                <a:spcPct val="97000"/>
              </a:lnSpc>
              <a:spcBef>
                <a:spcPts val="0"/>
              </a:spcBef>
            </a:pPr>
            <a:r>
              <a:rPr lang="en-US" dirty="0"/>
              <a:t>Avoid physical death.</a:t>
            </a:r>
          </a:p>
          <a:p>
            <a:pPr lvl="1">
              <a:lnSpc>
                <a:spcPct val="97000"/>
              </a:lnSpc>
              <a:spcBef>
                <a:spcPts val="0"/>
              </a:spcBef>
            </a:pPr>
            <a:r>
              <a:rPr lang="en-US" dirty="0"/>
              <a:t>Avoid economic hardship – not being able to buy or sell.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However, torment in hell will be much worse …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… and it will last much longer.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Furthermore, blessings await those who die – even martyrdom – now:</a:t>
            </a:r>
          </a:p>
          <a:p>
            <a:pPr lvl="1">
              <a:lnSpc>
                <a:spcPct val="97000"/>
              </a:lnSpc>
              <a:spcBef>
                <a:spcPts val="0"/>
              </a:spcBef>
            </a:pPr>
            <a:r>
              <a:rPr lang="en-US" dirty="0"/>
              <a:t>Rest from their labors.</a:t>
            </a:r>
          </a:p>
          <a:p>
            <a:pPr lvl="1">
              <a:lnSpc>
                <a:spcPct val="97000"/>
              </a:lnSpc>
              <a:spcBef>
                <a:spcPts val="0"/>
              </a:spcBef>
            </a:pPr>
            <a:r>
              <a:rPr lang="en-US" dirty="0"/>
              <a:t>Rewarded for their works.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Based on their trust in God and Jesus, they are able to endure patiently with the above hope.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Martyrdom may have appeared as defeat, but resisting persecution actually secured eternal blessings and victory.</a:t>
            </a:r>
          </a:p>
        </p:txBody>
      </p:sp>
    </p:spTree>
    <p:extLst>
      <p:ext uri="{BB962C8B-B14F-4D97-AF65-F5344CB8AC3E}">
        <p14:creationId xmlns:p14="http://schemas.microsoft.com/office/powerpoint/2010/main" val="6064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Contrasting Sides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48733" y="914400"/>
            <a:ext cx="4447766" cy="414448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>
                <a:solidFill>
                  <a:srgbClr val="800000"/>
                </a:solidFill>
              </a:rPr>
              <a:t>Organization &amp; Agents</a:t>
            </a:r>
            <a:endParaRPr lang="en-US" dirty="0">
              <a:solidFill>
                <a:srgbClr val="800000"/>
              </a:solidFill>
            </a:endParaRPr>
          </a:p>
          <a:p>
            <a:r>
              <a:rPr lang="en-US" dirty="0"/>
              <a:t>God on the throne</a:t>
            </a:r>
          </a:p>
          <a:p>
            <a:r>
              <a:rPr lang="en-US" dirty="0"/>
              <a:t>Jesus, the worthy Lamb on Zion</a:t>
            </a:r>
          </a:p>
          <a:p>
            <a:r>
              <a:rPr lang="en-US" dirty="0"/>
              <a:t>Two Witnesses</a:t>
            </a:r>
          </a:p>
          <a:p>
            <a:r>
              <a:rPr lang="en-US" dirty="0"/>
              <a:t>???</a:t>
            </a:r>
          </a:p>
          <a:p>
            <a:r>
              <a:rPr lang="en-US" dirty="0"/>
              <a:t>Sealed 144,000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800000"/>
                </a:solidFill>
              </a:rPr>
              <a:t>Message &amp; Invitation</a:t>
            </a:r>
            <a:endParaRPr lang="en-US" dirty="0">
              <a:solidFill>
                <a:srgbClr val="800000"/>
              </a:solidFill>
            </a:endParaRPr>
          </a:p>
          <a:p>
            <a:r>
              <a:rPr lang="en-US" dirty="0"/>
              <a:t>Eternal Bliss Later</a:t>
            </a:r>
          </a:p>
          <a:p>
            <a:r>
              <a:rPr lang="en-US" dirty="0"/>
              <a:t>Threat of Eternal Torment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4439" y="914400"/>
            <a:ext cx="4497399" cy="4144488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>
            <a:lvl1pPr marL="344488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†"/>
              <a:defRPr sz="2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7388" indent="-3429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031875" indent="-344488" algn="l" defTabSz="914400" rtl="0" eaLnBrk="1" latinLnBrk="0" hangingPunct="1">
              <a:spcBef>
                <a:spcPts val="300"/>
              </a:spcBef>
              <a:buFont typeface="Times New Roman" panose="02020603050405020304" pitchFamily="18" charset="0"/>
              <a:buChar char="−"/>
              <a:defRPr sz="16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4775" indent="-342900" algn="l" defTabSz="914400" rtl="0" eaLnBrk="1" latinLnBrk="0" hangingPunct="1">
              <a:spcBef>
                <a:spcPts val="3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711325" indent="-336550" algn="l" defTabSz="914400" rtl="0" eaLnBrk="1" latinLnBrk="0" hangingPunct="1">
              <a:spcBef>
                <a:spcPts val="300"/>
              </a:spcBef>
              <a:buSzPct val="50000"/>
              <a:buFont typeface="Wingdings" panose="05000000000000000000" pitchFamily="2" charset="2"/>
              <a:buChar char="q"/>
              <a:defRPr sz="1400" kern="120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>
                <a:solidFill>
                  <a:srgbClr val="800000"/>
                </a:solidFill>
              </a:rPr>
              <a:t>Organization &amp; Agents</a:t>
            </a:r>
          </a:p>
          <a:p>
            <a:r>
              <a:rPr lang="en-US" dirty="0"/>
              <a:t>The Devil, the dragon</a:t>
            </a:r>
          </a:p>
          <a:p>
            <a:r>
              <a:rPr lang="en-US" dirty="0"/>
              <a:t>Sea Beast, the Roman Empire</a:t>
            </a:r>
          </a:p>
          <a:p>
            <a:r>
              <a:rPr lang="en-US" dirty="0"/>
              <a:t>Earth Beast, False Prophet</a:t>
            </a:r>
          </a:p>
          <a:p>
            <a:r>
              <a:rPr lang="en-US" dirty="0"/>
              <a:t>Babylon, the Harlot</a:t>
            </a:r>
          </a:p>
          <a:p>
            <a:r>
              <a:rPr lang="en-US" dirty="0"/>
              <a:t>Marked Beast Worshippers</a:t>
            </a:r>
          </a:p>
          <a:p>
            <a:pPr marL="0" indent="0" algn="ctr">
              <a:buNone/>
            </a:pPr>
            <a:r>
              <a:rPr lang="en-US" b="1" u="sng" dirty="0">
                <a:solidFill>
                  <a:srgbClr val="800000"/>
                </a:solidFill>
              </a:rPr>
              <a:t>Message &amp; Invitation</a:t>
            </a:r>
          </a:p>
          <a:p>
            <a:r>
              <a:rPr lang="en-US" dirty="0"/>
              <a:t>Pleasure Now</a:t>
            </a:r>
          </a:p>
          <a:p>
            <a:r>
              <a:rPr lang="en-US" dirty="0"/>
              <a:t>Threat of Temporary Persecution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47386D-6AD5-C019-6DFA-77F47A013D46}"/>
              </a:ext>
            </a:extLst>
          </p:cNvPr>
          <p:cNvCxnSpPr>
            <a:cxnSpLocks/>
          </p:cNvCxnSpPr>
          <p:nvPr/>
        </p:nvCxnSpPr>
        <p:spPr>
          <a:xfrm>
            <a:off x="4565372" y="1003110"/>
            <a:ext cx="27192" cy="4055778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2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Harvesting the Earth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14:14-20</a:t>
            </a:r>
          </a:p>
        </p:txBody>
      </p:sp>
    </p:spTree>
    <p:extLst>
      <p:ext uri="{BB962C8B-B14F-4D97-AF65-F5344CB8AC3E}">
        <p14:creationId xmlns:p14="http://schemas.microsoft.com/office/powerpoint/2010/main" val="63387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Rider on the Cloud?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 startAt="9"/>
            </a:pPr>
            <a:r>
              <a:rPr lang="en-US" sz="2000" dirty="0"/>
              <a:t>Who is represented by the rider on the cloud of the first harvest?  Why is this important?  What is its significance?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looked, and behold, </a:t>
            </a:r>
            <a:r>
              <a:rPr lang="en-US" sz="2000" b="1" i="1" dirty="0">
                <a:solidFill>
                  <a:srgbClr val="800000"/>
                </a:solidFill>
              </a:rPr>
              <a:t>a white cloud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on the cloud sat </a:t>
            </a:r>
            <a:r>
              <a:rPr lang="en-US" sz="2000" b="1" i="1" u="sng" dirty="0">
                <a:solidFill>
                  <a:srgbClr val="800000"/>
                </a:solidFill>
              </a:rPr>
              <a:t>One like the Son of Man</a:t>
            </a:r>
            <a:r>
              <a:rPr lang="en-US" sz="2000" i="1" dirty="0">
                <a:solidFill>
                  <a:srgbClr val="800000"/>
                </a:solidFill>
              </a:rPr>
              <a:t>, having </a:t>
            </a:r>
            <a:r>
              <a:rPr lang="en-US" sz="2000" b="1" i="1" dirty="0">
                <a:solidFill>
                  <a:srgbClr val="800000"/>
                </a:solidFill>
              </a:rPr>
              <a:t>on His head a golden crown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in His hand a sharp sickle</a:t>
            </a:r>
            <a:r>
              <a:rPr lang="en-US" sz="2000" i="1" dirty="0">
                <a:solidFill>
                  <a:srgbClr val="800000"/>
                </a:solidFill>
              </a:rPr>
              <a:t>.  And another angel came out of the temple, crying with a loud voice to Him who sat on the cloud, “</a:t>
            </a:r>
            <a:r>
              <a:rPr lang="en-US" sz="2000" b="1" i="1" dirty="0">
                <a:solidFill>
                  <a:srgbClr val="800000"/>
                </a:solidFill>
              </a:rPr>
              <a:t>Thrust in Your sickle and reap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for the time has come for You to reap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for the harvest of the earth is ripe</a:t>
            </a:r>
            <a:r>
              <a:rPr lang="en-US" sz="2000" i="1" dirty="0">
                <a:solidFill>
                  <a:srgbClr val="800000"/>
                </a:solidFill>
              </a:rPr>
              <a:t>.”  So He who sat on the cloud thrust in His sickle on the earth, and </a:t>
            </a:r>
            <a:r>
              <a:rPr lang="en-US" sz="2000" b="1" i="1" u="sng" dirty="0">
                <a:solidFill>
                  <a:srgbClr val="800000"/>
                </a:solidFill>
              </a:rPr>
              <a:t>the earth was reaped</a:t>
            </a:r>
            <a:r>
              <a:rPr lang="en-US" sz="2000" i="1" dirty="0">
                <a:solidFill>
                  <a:srgbClr val="800000"/>
                </a:solidFill>
              </a:rPr>
              <a:t>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14:14-16</a:t>
            </a:r>
            <a:r>
              <a:rPr lang="en-US" sz="2000" dirty="0"/>
              <a:t>)</a:t>
            </a:r>
          </a:p>
          <a:p>
            <a:r>
              <a:rPr lang="en-US" sz="2000" dirty="0"/>
              <a:t>Appears to be Jesus:</a:t>
            </a:r>
          </a:p>
          <a:p>
            <a:pPr lvl="1"/>
            <a:r>
              <a:rPr lang="en-US" sz="1600" i="1" dirty="0">
                <a:solidFill>
                  <a:srgbClr val="800000"/>
                </a:solidFill>
              </a:rPr>
              <a:t>“the Son of Man”</a:t>
            </a:r>
            <a:r>
              <a:rPr lang="en-US" sz="1600" dirty="0"/>
              <a:t> – Refers to Jesus’ humanity (</a:t>
            </a:r>
            <a:r>
              <a:rPr lang="en-US" sz="1600" b="1" dirty="0">
                <a:solidFill>
                  <a:srgbClr val="800000"/>
                </a:solidFill>
              </a:rPr>
              <a:t>Daniel 7:13</a:t>
            </a:r>
            <a:r>
              <a:rPr lang="en-US" sz="1600" dirty="0"/>
              <a:t>).</a:t>
            </a:r>
          </a:p>
          <a:p>
            <a:pPr lvl="1"/>
            <a:r>
              <a:rPr lang="en-US" sz="1600" i="1" dirty="0">
                <a:solidFill>
                  <a:srgbClr val="800000"/>
                </a:solidFill>
              </a:rPr>
              <a:t>“on the cloud”</a:t>
            </a:r>
            <a:r>
              <a:rPr lang="en-US" sz="1600" dirty="0"/>
              <a:t> – Vehicle used to carry Jesus to heaven, bring Him back, and bring Him in judgment (</a:t>
            </a:r>
            <a:r>
              <a:rPr lang="en-US" sz="1600" b="1" dirty="0">
                <a:solidFill>
                  <a:srgbClr val="800000"/>
                </a:solidFill>
              </a:rPr>
              <a:t>Acts 1:9-11; Matthew 24:30</a:t>
            </a:r>
            <a:r>
              <a:rPr lang="en-US" sz="1600" dirty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741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Rider on the Cloud?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9"/>
            </a:pPr>
            <a:r>
              <a:rPr lang="en-US" sz="2000" dirty="0"/>
              <a:t>Who is represented by the rider on the cloud of the first harvest?  Why is this important?  What is its significance?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looked, and behold, </a:t>
            </a:r>
            <a:r>
              <a:rPr lang="en-US" sz="2000" b="1" i="1" dirty="0">
                <a:solidFill>
                  <a:srgbClr val="800000"/>
                </a:solidFill>
              </a:rPr>
              <a:t>a white cloud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on the cloud sat </a:t>
            </a:r>
            <a:r>
              <a:rPr lang="en-US" sz="2000" b="1" i="1" u="sng" dirty="0">
                <a:solidFill>
                  <a:srgbClr val="800000"/>
                </a:solidFill>
              </a:rPr>
              <a:t>One like the Son of Man</a:t>
            </a:r>
            <a:r>
              <a:rPr lang="en-US" sz="2000" i="1" dirty="0">
                <a:solidFill>
                  <a:srgbClr val="800000"/>
                </a:solidFill>
              </a:rPr>
              <a:t>, having </a:t>
            </a:r>
            <a:r>
              <a:rPr lang="en-US" sz="2000" b="1" i="1" dirty="0">
                <a:solidFill>
                  <a:srgbClr val="800000"/>
                </a:solidFill>
              </a:rPr>
              <a:t>on His head a golden crown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in His hand a sharp sickle</a:t>
            </a:r>
            <a:r>
              <a:rPr lang="en-US" sz="2000" i="1" dirty="0">
                <a:solidFill>
                  <a:srgbClr val="800000"/>
                </a:solidFill>
              </a:rPr>
              <a:t>.  And another angel came out of the temple, crying with a loud voice to Him who sat on the cloud, “</a:t>
            </a:r>
            <a:r>
              <a:rPr lang="en-US" sz="2000" b="1" i="1" dirty="0">
                <a:solidFill>
                  <a:srgbClr val="800000"/>
                </a:solidFill>
              </a:rPr>
              <a:t>Thrust in Your sickle and reap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for the time has come for You to reap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for the harvest of the earth is ripe</a:t>
            </a:r>
            <a:r>
              <a:rPr lang="en-US" sz="2000" i="1" dirty="0">
                <a:solidFill>
                  <a:srgbClr val="800000"/>
                </a:solidFill>
              </a:rPr>
              <a:t>.”  So He who sat on the cloud thrust in His sickle on the earth, and </a:t>
            </a:r>
            <a:r>
              <a:rPr lang="en-US" sz="2000" b="1" i="1" u="sng" dirty="0">
                <a:solidFill>
                  <a:srgbClr val="800000"/>
                </a:solidFill>
              </a:rPr>
              <a:t>the earth was reaped</a:t>
            </a:r>
            <a:r>
              <a:rPr lang="en-US" sz="2000" i="1" dirty="0">
                <a:solidFill>
                  <a:srgbClr val="800000"/>
                </a:solidFill>
              </a:rPr>
              <a:t>. 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14:14-16</a:t>
            </a:r>
            <a:r>
              <a:rPr lang="en-US" sz="2000" dirty="0"/>
              <a:t>)</a:t>
            </a:r>
          </a:p>
          <a:p>
            <a:r>
              <a:rPr lang="en-US" sz="2000" dirty="0"/>
              <a:t>Even in destruction of Jerusalem, Jesus would </a:t>
            </a:r>
            <a:r>
              <a:rPr lang="en-US" sz="2000" i="1" dirty="0">
                <a:solidFill>
                  <a:srgbClr val="800000"/>
                </a:solidFill>
              </a:rPr>
              <a:t>“come on the clouds of heaven”</a:t>
            </a:r>
            <a:r>
              <a:rPr lang="en-US" sz="2000" dirty="0"/>
              <a:t>, while remaining </a:t>
            </a:r>
            <a:r>
              <a:rPr lang="en-US" sz="2000" i="1" dirty="0">
                <a:solidFill>
                  <a:srgbClr val="800000"/>
                </a:solidFill>
              </a:rPr>
              <a:t>“seated at the right hand of Power”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Matthew 26:64</a:t>
            </a:r>
            <a:r>
              <a:rPr lang="en-US" sz="2000" dirty="0"/>
              <a:t>).</a:t>
            </a:r>
          </a:p>
          <a:p>
            <a:r>
              <a:rPr lang="en-US" sz="2000" dirty="0"/>
              <a:t>Represents Jesus </a:t>
            </a:r>
            <a:r>
              <a:rPr lang="en-US" sz="2000" b="1" i="1" dirty="0"/>
              <a:t>indirectly</a:t>
            </a:r>
            <a:r>
              <a:rPr lang="en-US" sz="2000" dirty="0"/>
              <a:t> converting through the gospel and His saints, even if not </a:t>
            </a:r>
            <a:r>
              <a:rPr lang="en-US" sz="2000" b="1" i="1" dirty="0"/>
              <a:t>physically</a:t>
            </a:r>
            <a:r>
              <a:rPr lang="en-US" sz="2000" dirty="0"/>
              <a:t> present Himself (</a:t>
            </a:r>
            <a:r>
              <a:rPr lang="en-US" sz="2000" b="1" dirty="0">
                <a:solidFill>
                  <a:srgbClr val="800000"/>
                </a:solidFill>
              </a:rPr>
              <a:t>Mat. 9:38; Luke 10:2; Acts 18:9-11; 1 Peter 3:18-20</a:t>
            </a:r>
            <a:r>
              <a:rPr lang="en-US" sz="2000" dirty="0"/>
              <a:t>).</a:t>
            </a:r>
          </a:p>
          <a:p>
            <a:r>
              <a:rPr lang="en-US" sz="2000" dirty="0"/>
              <a:t>Listening to angel may indicate waiting on God (</a:t>
            </a:r>
            <a:r>
              <a:rPr lang="en-US" sz="2000" b="1" dirty="0">
                <a:solidFill>
                  <a:srgbClr val="800000"/>
                </a:solidFill>
              </a:rPr>
              <a:t>Mark 4:26-29; Acts 1:7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436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Harvests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10"/>
            </a:pPr>
            <a:r>
              <a:rPr lang="en-US" sz="2000" dirty="0"/>
              <a:t>What is being gleaned in these two harvests?  Are they reaping the same harvest?  If not, how are they different?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another angel came out of the temple which is in heaven, </a:t>
            </a:r>
            <a:r>
              <a:rPr lang="en-US" sz="2000" b="1" i="1" dirty="0">
                <a:solidFill>
                  <a:srgbClr val="800000"/>
                </a:solidFill>
              </a:rPr>
              <a:t>he also having a sharp sickle</a:t>
            </a:r>
            <a:r>
              <a:rPr lang="en-US" sz="2000" i="1" dirty="0">
                <a:solidFill>
                  <a:srgbClr val="800000"/>
                </a:solidFill>
              </a:rPr>
              <a:t>.  And another angel came out from the altar, who </a:t>
            </a:r>
            <a:r>
              <a:rPr lang="en-US" sz="2000" b="1" i="1" dirty="0">
                <a:solidFill>
                  <a:srgbClr val="800000"/>
                </a:solidFill>
              </a:rPr>
              <a:t>had power over </a:t>
            </a:r>
            <a:r>
              <a:rPr lang="en-US" sz="2000" b="1" i="1" u="sng" dirty="0">
                <a:solidFill>
                  <a:srgbClr val="800000"/>
                </a:solidFill>
              </a:rPr>
              <a:t>fire</a:t>
            </a:r>
            <a:r>
              <a:rPr lang="en-US" sz="2000" i="1" dirty="0">
                <a:solidFill>
                  <a:srgbClr val="800000"/>
                </a:solidFill>
              </a:rPr>
              <a:t>, and he cried with a loud cry to him who had the sharp sickle, saying, “Thrust in your sharp sickle and gather </a:t>
            </a:r>
            <a:r>
              <a:rPr lang="en-US" sz="2000" b="1" i="1" dirty="0">
                <a:solidFill>
                  <a:srgbClr val="800000"/>
                </a:solidFill>
              </a:rPr>
              <a:t>the clusters of the vine of the earth</a:t>
            </a:r>
            <a:r>
              <a:rPr lang="en-US" sz="2000" i="1" dirty="0">
                <a:solidFill>
                  <a:srgbClr val="800000"/>
                </a:solidFill>
              </a:rPr>
              <a:t>, for her grapes are fully ripe.”  So the angel thrust his sickle into the earth and gathered the vine of the earth, and </a:t>
            </a:r>
            <a:r>
              <a:rPr lang="en-US" sz="2000" b="1" i="1" dirty="0">
                <a:solidFill>
                  <a:srgbClr val="800000"/>
                </a:solidFill>
              </a:rPr>
              <a:t>threw it into the great </a:t>
            </a:r>
            <a:r>
              <a:rPr lang="en-US" sz="2000" b="1" i="1" u="sng" dirty="0">
                <a:solidFill>
                  <a:srgbClr val="800000"/>
                </a:solidFill>
              </a:rPr>
              <a:t>winepress of the wrath</a:t>
            </a:r>
            <a:r>
              <a:rPr lang="en-US" sz="2000" b="1" i="1" dirty="0">
                <a:solidFill>
                  <a:srgbClr val="800000"/>
                </a:solidFill>
              </a:rPr>
              <a:t> of God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14:17-19</a:t>
            </a:r>
            <a:r>
              <a:rPr lang="en-US" sz="2000" dirty="0"/>
              <a:t>)</a:t>
            </a:r>
          </a:p>
          <a:p>
            <a:r>
              <a:rPr lang="en-US" sz="2000" dirty="0"/>
              <a:t>Clearly, the </a:t>
            </a:r>
            <a:r>
              <a:rPr lang="en-US" sz="2000" b="1" i="1" dirty="0"/>
              <a:t>latter</a:t>
            </a:r>
            <a:r>
              <a:rPr lang="en-US" sz="2000" dirty="0"/>
              <a:t> harvest is intended for </a:t>
            </a:r>
            <a:r>
              <a:rPr lang="en-US" sz="2000" b="1" i="1" dirty="0"/>
              <a:t>judgment</a:t>
            </a:r>
            <a:r>
              <a:rPr lang="en-US" sz="2000" dirty="0"/>
              <a:t> and </a:t>
            </a:r>
            <a:r>
              <a:rPr lang="en-US" sz="2000" b="1" i="1" dirty="0"/>
              <a:t>destruction</a:t>
            </a:r>
            <a:r>
              <a:rPr lang="en-US" sz="2000" dirty="0"/>
              <a:t>.</a:t>
            </a:r>
          </a:p>
          <a:p>
            <a:r>
              <a:rPr lang="en-US" sz="2000" dirty="0"/>
              <a:t>Therefore, the </a:t>
            </a:r>
            <a:r>
              <a:rPr lang="en-US" sz="2000" b="1" i="1" dirty="0"/>
              <a:t>previous</a:t>
            </a:r>
            <a:r>
              <a:rPr lang="en-US" sz="2000" dirty="0"/>
              <a:t> harvest must have been for </a:t>
            </a:r>
            <a:r>
              <a:rPr lang="en-US" sz="2000" b="1" i="1" dirty="0"/>
              <a:t>redemption</a:t>
            </a:r>
            <a:r>
              <a:rPr lang="en-US" sz="2000" dirty="0"/>
              <a:t> and </a:t>
            </a:r>
            <a:r>
              <a:rPr lang="en-US" sz="2000" b="1" i="1" dirty="0"/>
              <a:t>salvation</a:t>
            </a:r>
            <a:r>
              <a:rPr lang="en-US" sz="2000" dirty="0"/>
              <a:t>.</a:t>
            </a:r>
          </a:p>
          <a:p>
            <a:r>
              <a:rPr lang="en-US" sz="2000" dirty="0"/>
              <a:t>Similar to message of comfort of sealing God’s people before destruction (</a:t>
            </a:r>
            <a:r>
              <a:rPr lang="en-US" sz="2000" b="1" dirty="0">
                <a:solidFill>
                  <a:srgbClr val="800000"/>
                </a:solidFill>
              </a:rPr>
              <a:t>7:1-8</a:t>
            </a:r>
            <a:r>
              <a:rPr lang="en-US" sz="2000" dirty="0"/>
              <a:t>).</a:t>
            </a:r>
          </a:p>
          <a:p>
            <a:r>
              <a:rPr lang="en-US" sz="2000" dirty="0"/>
              <a:t>Indicates that Christ, through His army and His gospel of mercy and warning, must first </a:t>
            </a:r>
            <a:r>
              <a:rPr lang="en-US" sz="2000" i="1" dirty="0">
                <a:solidFill>
                  <a:srgbClr val="800000"/>
                </a:solidFill>
              </a:rPr>
              <a:t>“reap”</a:t>
            </a:r>
            <a:r>
              <a:rPr lang="en-US" sz="2000" dirty="0"/>
              <a:t> before judgment falls, answering “how long” and “why”.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90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Lamb of Zion and </a:t>
            </a:r>
            <a:br>
              <a:rPr lang="en-US" dirty="0"/>
            </a:br>
            <a:r>
              <a:rPr lang="en-US" dirty="0"/>
              <a:t>His Saints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14:1-5</a:t>
            </a:r>
          </a:p>
        </p:txBody>
      </p:sp>
    </p:spTree>
    <p:extLst>
      <p:ext uri="{BB962C8B-B14F-4D97-AF65-F5344CB8AC3E}">
        <p14:creationId xmlns:p14="http://schemas.microsoft.com/office/powerpoint/2010/main" val="58375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Winepress of the Wrath of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800000"/>
                </a:solidFill>
              </a:rPr>
              <a:t>And another angel came out from the altar, who had power over fire, and he cried with a loud cry to him who had the sharp sickle, saying, “</a:t>
            </a:r>
            <a:r>
              <a:rPr lang="en-US" sz="1800" b="1" i="1" dirty="0">
                <a:solidFill>
                  <a:srgbClr val="800000"/>
                </a:solidFill>
              </a:rPr>
              <a:t>Thrust in your </a:t>
            </a:r>
            <a:r>
              <a:rPr lang="en-US" sz="1800" b="1" i="1" u="sng" dirty="0">
                <a:solidFill>
                  <a:srgbClr val="800000"/>
                </a:solidFill>
              </a:rPr>
              <a:t>sharp sickle</a:t>
            </a:r>
            <a:r>
              <a:rPr lang="en-US" sz="1800" b="1" i="1" dirty="0">
                <a:solidFill>
                  <a:srgbClr val="800000"/>
                </a:solidFill>
              </a:rPr>
              <a:t> </a:t>
            </a:r>
            <a:r>
              <a:rPr lang="en-US" sz="1800" i="1" dirty="0">
                <a:solidFill>
                  <a:srgbClr val="800000"/>
                </a:solidFill>
              </a:rPr>
              <a:t>and gather </a:t>
            </a:r>
            <a:r>
              <a:rPr lang="en-US" sz="1800" b="1" i="1" dirty="0">
                <a:solidFill>
                  <a:srgbClr val="800000"/>
                </a:solidFill>
              </a:rPr>
              <a:t>the clusters of the vine of the earth</a:t>
            </a:r>
            <a:r>
              <a:rPr lang="en-US" sz="1800" i="1" dirty="0">
                <a:solidFill>
                  <a:srgbClr val="800000"/>
                </a:solidFill>
              </a:rPr>
              <a:t>, </a:t>
            </a:r>
            <a:r>
              <a:rPr lang="en-US" sz="1800" b="1" i="1" dirty="0">
                <a:solidFill>
                  <a:srgbClr val="800000"/>
                </a:solidFill>
              </a:rPr>
              <a:t>for </a:t>
            </a:r>
            <a:r>
              <a:rPr lang="en-US" sz="1800" b="1" i="1" u="sng" dirty="0">
                <a:solidFill>
                  <a:srgbClr val="800000"/>
                </a:solidFill>
              </a:rPr>
              <a:t>her grapes are fully ripe</a:t>
            </a:r>
            <a:r>
              <a:rPr lang="en-US" sz="1800" i="1" dirty="0">
                <a:solidFill>
                  <a:srgbClr val="800000"/>
                </a:solidFill>
              </a:rPr>
              <a:t>.”  So the angel thrust his sickle into the earth and gathered the vine of the earth, and </a:t>
            </a:r>
            <a:r>
              <a:rPr lang="en-US" sz="1800" b="1" i="1" dirty="0">
                <a:solidFill>
                  <a:srgbClr val="800000"/>
                </a:solidFill>
              </a:rPr>
              <a:t>threw it into </a:t>
            </a:r>
            <a:r>
              <a:rPr lang="en-US" sz="1800" b="1" i="1" u="sng" dirty="0">
                <a:solidFill>
                  <a:srgbClr val="800000"/>
                </a:solidFill>
              </a:rPr>
              <a:t>the great winepress of the wrath</a:t>
            </a:r>
            <a:r>
              <a:rPr lang="en-US" sz="1800" b="1" i="1" dirty="0">
                <a:solidFill>
                  <a:srgbClr val="800000"/>
                </a:solidFill>
              </a:rPr>
              <a:t> of God</a:t>
            </a:r>
            <a:r>
              <a:rPr lang="en-US" sz="1800" i="1" dirty="0">
                <a:solidFill>
                  <a:srgbClr val="800000"/>
                </a:solidFill>
              </a:rPr>
              <a:t>.  And </a:t>
            </a:r>
            <a:r>
              <a:rPr lang="en-US" sz="1800" b="1" i="1" dirty="0">
                <a:solidFill>
                  <a:srgbClr val="800000"/>
                </a:solidFill>
              </a:rPr>
              <a:t>the winepress was trampled </a:t>
            </a:r>
            <a:r>
              <a:rPr lang="en-US" sz="1800" b="1" i="1" u="sng" dirty="0">
                <a:solidFill>
                  <a:srgbClr val="800000"/>
                </a:solidFill>
              </a:rPr>
              <a:t>outside the city</a:t>
            </a:r>
            <a:r>
              <a:rPr lang="en-US" sz="1800" i="1" dirty="0">
                <a:solidFill>
                  <a:srgbClr val="800000"/>
                </a:solidFill>
              </a:rPr>
              <a:t>, and </a:t>
            </a:r>
            <a:r>
              <a:rPr lang="en-US" sz="1800" b="1" i="1" u="sng" dirty="0">
                <a:solidFill>
                  <a:srgbClr val="800000"/>
                </a:solidFill>
              </a:rPr>
              <a:t>blood</a:t>
            </a:r>
            <a:r>
              <a:rPr lang="en-US" sz="1800" b="1" i="1" dirty="0">
                <a:solidFill>
                  <a:srgbClr val="800000"/>
                </a:solidFill>
              </a:rPr>
              <a:t> came out of the winepress</a:t>
            </a:r>
            <a:r>
              <a:rPr lang="en-US" sz="1800" i="1" dirty="0">
                <a:solidFill>
                  <a:srgbClr val="800000"/>
                </a:solidFill>
              </a:rPr>
              <a:t>, </a:t>
            </a:r>
            <a:r>
              <a:rPr lang="en-US" sz="1800" b="1" i="1" dirty="0">
                <a:solidFill>
                  <a:srgbClr val="800000"/>
                </a:solidFill>
              </a:rPr>
              <a:t>up to the horses’ bridles, for </a:t>
            </a:r>
            <a:r>
              <a:rPr lang="en-US" sz="1800" b="1" i="1" u="sng" dirty="0">
                <a:solidFill>
                  <a:srgbClr val="800000"/>
                </a:solidFill>
              </a:rPr>
              <a:t>one thousand six hundred</a:t>
            </a:r>
            <a:r>
              <a:rPr lang="en-US" sz="1800" b="1" i="1" dirty="0">
                <a:solidFill>
                  <a:srgbClr val="800000"/>
                </a:solidFill>
              </a:rPr>
              <a:t> furlongs</a:t>
            </a:r>
            <a:r>
              <a:rPr lang="en-US" sz="1800" i="1" dirty="0">
                <a:solidFill>
                  <a:srgbClr val="800000"/>
                </a:solidFill>
              </a:rPr>
              <a:t>.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14:18-20</a:t>
            </a:r>
            <a:r>
              <a:rPr lang="en-US" sz="1800" dirty="0"/>
              <a:t>)</a:t>
            </a:r>
          </a:p>
          <a:p>
            <a:pPr marL="346075" lvl="0" indent="-346075">
              <a:spcBef>
                <a:spcPts val="0"/>
              </a:spcBef>
              <a:buFont typeface="+mj-lt"/>
              <a:buAutoNum type="arabicPeriod" startAt="11"/>
            </a:pPr>
            <a:r>
              <a:rPr lang="en-US" sz="1800" dirty="0"/>
              <a:t>Compare the use of the </a:t>
            </a:r>
            <a:r>
              <a:rPr lang="en-US" sz="1800" i="1" dirty="0">
                <a:solidFill>
                  <a:srgbClr val="800000"/>
                </a:solidFill>
              </a:rPr>
              <a:t>“winepress of the wrath of God”</a:t>
            </a:r>
            <a:r>
              <a:rPr lang="en-US" sz="1800" dirty="0"/>
              <a:t> here to the original uses by Old Testament prophets (</a:t>
            </a:r>
            <a:r>
              <a:rPr lang="en-US" sz="1800" b="1" dirty="0">
                <a:solidFill>
                  <a:srgbClr val="800000"/>
                </a:solidFill>
              </a:rPr>
              <a:t>Isaiah 63:1-6; Lamentation 1:15; Joel 3:9-16</a:t>
            </a:r>
            <a:r>
              <a:rPr lang="en-US" sz="1800" dirty="0"/>
              <a:t>).  What is the meaning of this symbol?</a:t>
            </a:r>
          </a:p>
          <a:p>
            <a:pPr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“Ripeness”</a:t>
            </a:r>
            <a:r>
              <a:rPr lang="en-US" sz="1800" dirty="0"/>
              <a:t> is used to show end of patience, passed ready for judgment (</a:t>
            </a:r>
            <a:r>
              <a:rPr lang="en-US" sz="1800" b="1" dirty="0">
                <a:solidFill>
                  <a:srgbClr val="800000"/>
                </a:solidFill>
              </a:rPr>
              <a:t>Joel 3:12-13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“Sharpness”</a:t>
            </a:r>
            <a:r>
              <a:rPr lang="en-US" sz="1800" dirty="0"/>
              <a:t> implies both swiftness and </a:t>
            </a:r>
            <a:r>
              <a:rPr lang="en-US" sz="1800" b="1" i="1" dirty="0"/>
              <a:t>accuracy</a:t>
            </a:r>
            <a:r>
              <a:rPr lang="en-US" sz="1800" dirty="0"/>
              <a:t> of judgment (</a:t>
            </a:r>
            <a:r>
              <a:rPr lang="en-US" sz="1800" b="1" dirty="0">
                <a:solidFill>
                  <a:srgbClr val="800000"/>
                </a:solidFill>
              </a:rPr>
              <a:t>Hebrews 4:12-13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“Trampling …blood”</a:t>
            </a:r>
            <a:r>
              <a:rPr lang="en-US" sz="1800" dirty="0"/>
              <a:t> refer to the judgment, destruction and extent (</a:t>
            </a:r>
            <a:r>
              <a:rPr lang="en-US" sz="1800" b="1" dirty="0">
                <a:solidFill>
                  <a:srgbClr val="800000"/>
                </a:solidFill>
              </a:rPr>
              <a:t>Lam. 1:15; Isa. 63:2-6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 </a:t>
            </a:r>
            <a:r>
              <a:rPr lang="en-US" sz="1800" i="1" dirty="0">
                <a:solidFill>
                  <a:srgbClr val="800000"/>
                </a:solidFill>
              </a:rPr>
              <a:t>“wine”</a:t>
            </a:r>
            <a:r>
              <a:rPr lang="en-US" sz="1800" dirty="0"/>
              <a:t> is used to refer to the </a:t>
            </a:r>
            <a:r>
              <a:rPr lang="en-US" sz="1800" i="1" dirty="0">
                <a:solidFill>
                  <a:srgbClr val="800000"/>
                </a:solidFill>
              </a:rPr>
              <a:t>“drunken”</a:t>
            </a:r>
            <a:r>
              <a:rPr lang="en-US" sz="1800" dirty="0"/>
              <a:t> effect induced by the devastation (</a:t>
            </a:r>
            <a:r>
              <a:rPr lang="en-US" sz="1800" b="1" dirty="0">
                <a:solidFill>
                  <a:srgbClr val="800000"/>
                </a:solidFill>
              </a:rPr>
              <a:t>Isa. 63:6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1600 = 4 x 4 x 10 x 10 = Emphasize covering most of world, breadth of impact destruction</a:t>
            </a:r>
          </a:p>
          <a:p>
            <a:pPr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“Outside the city”</a:t>
            </a:r>
            <a:r>
              <a:rPr lang="en-US" sz="1800" dirty="0"/>
              <a:t> – Associated criminal (</a:t>
            </a:r>
            <a:r>
              <a:rPr lang="en-US" sz="1800" b="1" dirty="0">
                <a:solidFill>
                  <a:srgbClr val="800000"/>
                </a:solidFill>
              </a:rPr>
              <a:t>1Ki.21:13</a:t>
            </a:r>
            <a:r>
              <a:rPr lang="en-US" sz="1800" dirty="0"/>
              <a:t>). Inner city not trampled (</a:t>
            </a:r>
            <a:r>
              <a:rPr lang="en-US" sz="1800" b="1" dirty="0">
                <a:solidFill>
                  <a:srgbClr val="800000"/>
                </a:solidFill>
              </a:rPr>
              <a:t>11:1-2</a:t>
            </a:r>
            <a:r>
              <a:rPr lang="en-US" sz="1800" dirty="0"/>
              <a:t>)?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7033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the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heard </a:t>
            </a:r>
            <a:r>
              <a:rPr lang="en-US" sz="2000" b="1" i="1" dirty="0">
                <a:solidFill>
                  <a:srgbClr val="800000"/>
                </a:solidFill>
              </a:rPr>
              <a:t>a voice from heaven</a:t>
            </a:r>
            <a:r>
              <a:rPr lang="en-US" sz="2000" i="1" dirty="0">
                <a:solidFill>
                  <a:srgbClr val="800000"/>
                </a:solidFill>
              </a:rPr>
              <a:t>, like the voice of many waters, and like the voice of loud thunder.  And I heard </a:t>
            </a:r>
            <a:r>
              <a:rPr lang="en-US" sz="2000" b="1" i="1" baseline="30000" dirty="0">
                <a:solidFill>
                  <a:srgbClr val="800000"/>
                </a:solidFill>
              </a:rPr>
              <a:t>1</a:t>
            </a:r>
            <a:r>
              <a:rPr lang="en-US" sz="2000" b="1" i="1" dirty="0">
                <a:solidFill>
                  <a:srgbClr val="800000"/>
                </a:solidFill>
              </a:rPr>
              <a:t>the sound of harpists playing their harps</a:t>
            </a:r>
            <a:r>
              <a:rPr lang="en-US" sz="2000" i="1" dirty="0">
                <a:solidFill>
                  <a:srgbClr val="800000"/>
                </a:solidFill>
              </a:rPr>
              <a:t>.  They </a:t>
            </a:r>
            <a:r>
              <a:rPr lang="en-US" sz="2000" b="1" i="1" baseline="30000" dirty="0">
                <a:solidFill>
                  <a:srgbClr val="800000"/>
                </a:solidFill>
              </a:rPr>
              <a:t>2</a:t>
            </a:r>
            <a:r>
              <a:rPr lang="en-US" sz="2000" b="1" i="1" dirty="0">
                <a:solidFill>
                  <a:srgbClr val="800000"/>
                </a:solidFill>
              </a:rPr>
              <a:t>sang as it were a new song before the throne</a:t>
            </a:r>
            <a:r>
              <a:rPr lang="en-US" sz="2000" i="1" dirty="0">
                <a:solidFill>
                  <a:srgbClr val="800000"/>
                </a:solidFill>
              </a:rPr>
              <a:t>, before the four living creatures, and the elders; and </a:t>
            </a:r>
            <a:r>
              <a:rPr lang="en-US" sz="2000" b="1" i="1" baseline="30000" dirty="0">
                <a:solidFill>
                  <a:srgbClr val="800000"/>
                </a:solidFill>
              </a:rPr>
              <a:t>3</a:t>
            </a:r>
            <a:r>
              <a:rPr lang="en-US" sz="2000" b="1" i="1" dirty="0">
                <a:solidFill>
                  <a:srgbClr val="800000"/>
                </a:solidFill>
              </a:rPr>
              <a:t>no one could learn that song except the hundred and forty-four thousand who were redeemed from the earth</a:t>
            </a:r>
            <a:r>
              <a:rPr lang="en-US" sz="2000" i="1" dirty="0">
                <a:solidFill>
                  <a:srgbClr val="800000"/>
                </a:solidFill>
              </a:rPr>
              <a:t>.  These are the ones who were </a:t>
            </a:r>
            <a:r>
              <a:rPr lang="en-US" sz="2000" b="1" i="1" baseline="30000" dirty="0">
                <a:solidFill>
                  <a:srgbClr val="800000"/>
                </a:solidFill>
              </a:rPr>
              <a:t>4</a:t>
            </a:r>
            <a:r>
              <a:rPr lang="en-US" sz="2000" b="1" i="1" dirty="0">
                <a:solidFill>
                  <a:srgbClr val="800000"/>
                </a:solidFill>
              </a:rPr>
              <a:t>not defiled with women</a:t>
            </a:r>
            <a:r>
              <a:rPr lang="en-US" sz="2000" i="1" dirty="0">
                <a:solidFill>
                  <a:srgbClr val="800000"/>
                </a:solidFill>
              </a:rPr>
              <a:t>, for they are virgins. These are the ones who </a:t>
            </a:r>
            <a:r>
              <a:rPr lang="en-US" sz="2000" b="1" i="1" baseline="30000" dirty="0">
                <a:solidFill>
                  <a:srgbClr val="800000"/>
                </a:solidFill>
              </a:rPr>
              <a:t>5</a:t>
            </a:r>
            <a:r>
              <a:rPr lang="en-US" sz="2000" b="1" i="1" dirty="0">
                <a:solidFill>
                  <a:srgbClr val="800000"/>
                </a:solidFill>
              </a:rPr>
              <a:t>follow the Lamb wherever He goes</a:t>
            </a:r>
            <a:r>
              <a:rPr lang="en-US" sz="2000" i="1" dirty="0">
                <a:solidFill>
                  <a:srgbClr val="800000"/>
                </a:solidFill>
              </a:rPr>
              <a:t>. These were redeemed from among men, being firstfruits to God and to the Lamb. And </a:t>
            </a:r>
            <a:r>
              <a:rPr lang="en-US" sz="2000" b="1" i="1" baseline="30000" dirty="0">
                <a:solidFill>
                  <a:srgbClr val="800000"/>
                </a:solidFill>
              </a:rPr>
              <a:t>6</a:t>
            </a:r>
            <a:r>
              <a:rPr lang="en-US" sz="2000" b="1" i="1" dirty="0">
                <a:solidFill>
                  <a:srgbClr val="800000"/>
                </a:solidFill>
              </a:rPr>
              <a:t>in their mouth was found no deceit</a:t>
            </a:r>
            <a:r>
              <a:rPr lang="en-US" sz="2000" i="1" dirty="0">
                <a:solidFill>
                  <a:srgbClr val="800000"/>
                </a:solidFill>
              </a:rPr>
              <a:t>, for they are </a:t>
            </a:r>
            <a:r>
              <a:rPr lang="en-US" sz="2000" b="1" i="1" baseline="30000" dirty="0">
                <a:solidFill>
                  <a:srgbClr val="800000"/>
                </a:solidFill>
              </a:rPr>
              <a:t>7</a:t>
            </a:r>
            <a:r>
              <a:rPr lang="en-US" sz="2000" b="1" i="1" dirty="0">
                <a:solidFill>
                  <a:srgbClr val="800000"/>
                </a:solidFill>
              </a:rPr>
              <a:t>without fault before the throne of God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14:2-5</a:t>
            </a:r>
            <a:r>
              <a:rPr lang="en-US" sz="2000" dirty="0"/>
              <a:t>)</a:t>
            </a:r>
          </a:p>
          <a:p>
            <a:pPr marL="341313" lvl="0" indent="-341313"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What lessons are implied in the text by these symbols?  What applications can we make for us?</a:t>
            </a:r>
          </a:p>
        </p:txBody>
      </p:sp>
    </p:spTree>
    <p:extLst>
      <p:ext uri="{BB962C8B-B14F-4D97-AF65-F5344CB8AC3E}">
        <p14:creationId xmlns:p14="http://schemas.microsoft.com/office/powerpoint/2010/main" val="119888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the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lnSpc>
                <a:spcPct val="97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en-US" sz="2000" dirty="0"/>
              <a:t>What lessons are implied in the text by these symbols?  What applications can we make for us?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/>
              <a:t>Joyful &amp; Thankful People </a:t>
            </a:r>
            <a:r>
              <a:rPr lang="en-US" sz="2000" dirty="0"/>
              <a:t>– </a:t>
            </a:r>
            <a:r>
              <a:rPr lang="en-US" sz="2000" i="1" dirty="0">
                <a:solidFill>
                  <a:srgbClr val="800000"/>
                </a:solidFill>
              </a:rPr>
              <a:t>“sound of harpists playing … sang a new song”</a:t>
            </a:r>
            <a:endParaRPr lang="en-US" sz="2000" i="1" dirty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/>
              <a:t>Worthy People </a:t>
            </a:r>
            <a:r>
              <a:rPr lang="en-US" sz="2000" dirty="0"/>
              <a:t>– </a:t>
            </a:r>
            <a:r>
              <a:rPr lang="en-US" sz="2000" i="1" dirty="0">
                <a:solidFill>
                  <a:srgbClr val="800000"/>
                </a:solidFill>
              </a:rPr>
              <a:t>“before the throne … four living creatures … the elders”</a:t>
            </a:r>
            <a:endParaRPr lang="en-US" sz="2000" dirty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/>
              <a:t>Special People </a:t>
            </a:r>
            <a:r>
              <a:rPr lang="en-US" sz="2000" dirty="0"/>
              <a:t>– </a:t>
            </a:r>
            <a:r>
              <a:rPr lang="en-US" sz="2000" i="1" dirty="0">
                <a:solidFill>
                  <a:srgbClr val="800000"/>
                </a:solidFill>
              </a:rPr>
              <a:t>“no one could learn that song except”</a:t>
            </a:r>
            <a:r>
              <a:rPr lang="en-US" sz="2000" dirty="0"/>
              <a:t> them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/>
              <a:t>Saved People </a:t>
            </a:r>
            <a:r>
              <a:rPr lang="en-US" sz="2000" dirty="0"/>
              <a:t>– </a:t>
            </a:r>
            <a:r>
              <a:rPr lang="en-US" sz="2000" i="1" dirty="0">
                <a:solidFill>
                  <a:srgbClr val="800000"/>
                </a:solidFill>
              </a:rPr>
              <a:t>“redeemed from the earth”</a:t>
            </a:r>
            <a:r>
              <a:rPr lang="en-US" sz="2000" dirty="0"/>
              <a:t>, realm of false-religion, unregenerate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/>
              <a:t>Morally Pure &amp; Holy People </a:t>
            </a:r>
            <a:r>
              <a:rPr lang="en-US" sz="2000" dirty="0"/>
              <a:t>– </a:t>
            </a:r>
            <a:r>
              <a:rPr lang="en-US" sz="2000" i="1" dirty="0">
                <a:solidFill>
                  <a:srgbClr val="800000"/>
                </a:solidFill>
              </a:rPr>
              <a:t>“not defiled with women … virgins”</a:t>
            </a:r>
            <a:endParaRPr lang="en-US" sz="2000" dirty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/>
              <a:t>Convicted, Committed, &amp; Loyal People </a:t>
            </a:r>
            <a:r>
              <a:rPr lang="en-US" sz="2000" dirty="0"/>
              <a:t>– </a:t>
            </a:r>
            <a:r>
              <a:rPr lang="en-US" sz="2000" i="1" dirty="0">
                <a:solidFill>
                  <a:srgbClr val="800000"/>
                </a:solidFill>
              </a:rPr>
              <a:t>“follow the Lamb wherever He goes”</a:t>
            </a:r>
            <a:endParaRPr lang="en-US" sz="2000" dirty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/>
              <a:t>Honest People </a:t>
            </a:r>
            <a:r>
              <a:rPr lang="en-US" sz="2000" dirty="0"/>
              <a:t>– </a:t>
            </a:r>
            <a:r>
              <a:rPr lang="en-US" sz="2000" i="1" dirty="0">
                <a:solidFill>
                  <a:srgbClr val="800000"/>
                </a:solidFill>
              </a:rPr>
              <a:t>“in their mouth was no deceit”</a:t>
            </a:r>
            <a:r>
              <a:rPr lang="en-US" sz="2000" dirty="0"/>
              <a:t>.  May additionally imply that they neither blasphemed nor renounced God.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b="1" dirty="0"/>
              <a:t>Righteous, Justified People </a:t>
            </a:r>
            <a:r>
              <a:rPr lang="en-US" sz="2000" dirty="0"/>
              <a:t>– </a:t>
            </a:r>
            <a:r>
              <a:rPr lang="en-US" sz="2000" i="1" dirty="0">
                <a:solidFill>
                  <a:srgbClr val="800000"/>
                </a:solidFill>
              </a:rPr>
              <a:t>“without fault before the throne of God”</a:t>
            </a:r>
            <a:endParaRPr lang="en-US" sz="2000" dirty="0"/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As much as depends on </a:t>
            </a:r>
            <a:r>
              <a:rPr lang="en-US" sz="2000" b="1" i="1" dirty="0"/>
              <a:t>us</a:t>
            </a:r>
            <a:r>
              <a:rPr lang="en-US" sz="2000" dirty="0"/>
              <a:t>, </a:t>
            </a:r>
            <a:r>
              <a:rPr lang="en-US" sz="2000" b="1" i="1" dirty="0"/>
              <a:t>are we </a:t>
            </a:r>
            <a:r>
              <a:rPr lang="en-US" sz="2000" dirty="0"/>
              <a:t>joyful, thankful, pure, holy, loyal, and honest?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As much as depends on </a:t>
            </a:r>
            <a:r>
              <a:rPr lang="en-US" sz="2000" b="1" i="1" dirty="0"/>
              <a:t>God</a:t>
            </a:r>
            <a:r>
              <a:rPr lang="en-US" sz="2000" dirty="0"/>
              <a:t>, </a:t>
            </a:r>
            <a:r>
              <a:rPr lang="en-US" sz="2000" b="1" i="1" dirty="0"/>
              <a:t>do we trust </a:t>
            </a:r>
            <a:r>
              <a:rPr lang="en-US" sz="2000" dirty="0"/>
              <a:t>Him to make us worthy, special, saved, righteous, and justified?  Do we take courage and comfort in these promises?</a:t>
            </a:r>
          </a:p>
        </p:txBody>
      </p:sp>
    </p:spTree>
    <p:extLst>
      <p:ext uri="{BB962C8B-B14F-4D97-AF65-F5344CB8AC3E}">
        <p14:creationId xmlns:p14="http://schemas.microsoft.com/office/powerpoint/2010/main" val="244549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Three Angels’ Proclamations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14:6-13</a:t>
            </a:r>
          </a:p>
        </p:txBody>
      </p:sp>
    </p:spTree>
    <p:extLst>
      <p:ext uri="{BB962C8B-B14F-4D97-AF65-F5344CB8AC3E}">
        <p14:creationId xmlns:p14="http://schemas.microsoft.com/office/powerpoint/2010/main" val="171540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“The Everlasting Gospel”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rgbClr val="800000"/>
                </a:solidFill>
              </a:rPr>
              <a:t>Then I saw another angel flying in the midst of heaven, having </a:t>
            </a:r>
            <a:r>
              <a:rPr lang="en-US" sz="1800" b="1" i="1" dirty="0">
                <a:solidFill>
                  <a:srgbClr val="800000"/>
                </a:solidFill>
              </a:rPr>
              <a:t>the </a:t>
            </a:r>
            <a:r>
              <a:rPr lang="en-US" sz="1800" b="1" i="1" u="sng" dirty="0">
                <a:solidFill>
                  <a:srgbClr val="800000"/>
                </a:solidFill>
              </a:rPr>
              <a:t>everlasting gospel</a:t>
            </a:r>
            <a:r>
              <a:rPr lang="en-US" sz="1800" b="1" i="1" dirty="0">
                <a:solidFill>
                  <a:srgbClr val="800000"/>
                </a:solidFill>
              </a:rPr>
              <a:t> to preach</a:t>
            </a:r>
            <a:r>
              <a:rPr lang="en-US" sz="1800" i="1" dirty="0">
                <a:solidFill>
                  <a:srgbClr val="800000"/>
                </a:solidFill>
              </a:rPr>
              <a:t> to those who </a:t>
            </a:r>
            <a:r>
              <a:rPr lang="en-US" sz="1800" b="1" i="1" dirty="0">
                <a:solidFill>
                  <a:srgbClr val="800000"/>
                </a:solidFill>
              </a:rPr>
              <a:t>dwell on the earth </a:t>
            </a:r>
            <a:r>
              <a:rPr lang="en-US" sz="1800" i="1" dirty="0">
                <a:solidFill>
                  <a:srgbClr val="800000"/>
                </a:solidFill>
              </a:rPr>
              <a:t>– to every nation, tribe, tongue, and people – saying with a loud voice, “</a:t>
            </a:r>
            <a:r>
              <a:rPr lang="en-US" sz="1800" b="1" i="1" baseline="30000" dirty="0">
                <a:solidFill>
                  <a:srgbClr val="800000"/>
                </a:solidFill>
              </a:rPr>
              <a:t>1</a:t>
            </a:r>
            <a:r>
              <a:rPr lang="en-US" sz="1800" b="1" i="1" dirty="0">
                <a:solidFill>
                  <a:srgbClr val="800000"/>
                </a:solidFill>
              </a:rPr>
              <a:t>Fear God </a:t>
            </a:r>
            <a:r>
              <a:rPr lang="en-US" sz="1800" i="1" dirty="0">
                <a:solidFill>
                  <a:srgbClr val="800000"/>
                </a:solidFill>
              </a:rPr>
              <a:t>and </a:t>
            </a:r>
            <a:r>
              <a:rPr lang="en-US" sz="1800" b="1" i="1" baseline="30000" dirty="0">
                <a:solidFill>
                  <a:srgbClr val="800000"/>
                </a:solidFill>
              </a:rPr>
              <a:t>2</a:t>
            </a:r>
            <a:r>
              <a:rPr lang="en-US" sz="1800" b="1" i="1" dirty="0">
                <a:solidFill>
                  <a:srgbClr val="800000"/>
                </a:solidFill>
              </a:rPr>
              <a:t>give glory to Him</a:t>
            </a:r>
            <a:r>
              <a:rPr lang="en-US" sz="1800" i="1" dirty="0">
                <a:solidFill>
                  <a:srgbClr val="800000"/>
                </a:solidFill>
              </a:rPr>
              <a:t>, for </a:t>
            </a:r>
            <a:r>
              <a:rPr lang="en-US" sz="1800" b="1" i="1" baseline="30000" dirty="0">
                <a:solidFill>
                  <a:srgbClr val="800000"/>
                </a:solidFill>
              </a:rPr>
              <a:t>3</a:t>
            </a:r>
            <a:r>
              <a:rPr lang="en-US" sz="1800" b="1" i="1" dirty="0">
                <a:solidFill>
                  <a:srgbClr val="800000"/>
                </a:solidFill>
              </a:rPr>
              <a:t>the hour of His judgment has come</a:t>
            </a:r>
            <a:r>
              <a:rPr lang="en-US" sz="1800" i="1" dirty="0">
                <a:solidFill>
                  <a:srgbClr val="800000"/>
                </a:solidFill>
              </a:rPr>
              <a:t>; and </a:t>
            </a:r>
            <a:r>
              <a:rPr lang="en-US" sz="1800" b="1" i="1" dirty="0">
                <a:solidFill>
                  <a:srgbClr val="800000"/>
                </a:solidFill>
              </a:rPr>
              <a:t>worship Him </a:t>
            </a:r>
            <a:r>
              <a:rPr lang="en-US" sz="1800" i="1" dirty="0">
                <a:solidFill>
                  <a:srgbClr val="800000"/>
                </a:solidFill>
              </a:rPr>
              <a:t>who made heaven and earth, the sea and springs of water.” 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14:6-7</a:t>
            </a:r>
            <a:r>
              <a:rPr lang="en-US" sz="1800" dirty="0"/>
              <a:t>)</a:t>
            </a:r>
          </a:p>
          <a:p>
            <a:pPr marL="346075" lvl="0" indent="-346075">
              <a:buFont typeface="+mj-lt"/>
              <a:buAutoNum type="arabicPeriod" startAt="4"/>
            </a:pPr>
            <a:r>
              <a:rPr lang="en-US" sz="1800" dirty="0"/>
              <a:t>How does the first angel’s proclamation represent </a:t>
            </a:r>
            <a:r>
              <a:rPr lang="en-US" sz="1800" i="1" dirty="0">
                <a:solidFill>
                  <a:srgbClr val="800000"/>
                </a:solidFill>
              </a:rPr>
              <a:t>“the everlasting gospel”</a:t>
            </a:r>
            <a:r>
              <a:rPr lang="en-US" sz="1800" dirty="0"/>
              <a:t>?  To whom is it directed?</a:t>
            </a:r>
          </a:p>
          <a:p>
            <a:r>
              <a:rPr lang="en-US" sz="1800" b="1" i="1" dirty="0"/>
              <a:t>Warning</a:t>
            </a:r>
            <a:r>
              <a:rPr lang="en-US" sz="1800" dirty="0"/>
              <a:t> – God’s judgment has come.</a:t>
            </a:r>
          </a:p>
          <a:p>
            <a:r>
              <a:rPr lang="en-US" sz="1800" dirty="0"/>
              <a:t>Calls the </a:t>
            </a:r>
            <a:r>
              <a:rPr lang="en-US" sz="1800" i="1" dirty="0">
                <a:solidFill>
                  <a:srgbClr val="800000"/>
                </a:solidFill>
              </a:rPr>
              <a:t>“earth dwellers”</a:t>
            </a:r>
            <a:r>
              <a:rPr lang="en-US" sz="1800" dirty="0"/>
              <a:t> (unregenerate, followers of false religion) to </a:t>
            </a:r>
            <a:r>
              <a:rPr lang="en-US" sz="1800" b="1" i="1" dirty="0"/>
              <a:t>Repentance</a:t>
            </a:r>
            <a:r>
              <a:rPr lang="en-US" sz="1800" dirty="0"/>
              <a:t>:</a:t>
            </a:r>
          </a:p>
          <a:p>
            <a:pPr lvl="1"/>
            <a:r>
              <a:rPr lang="en-US" sz="1600" i="1" dirty="0">
                <a:solidFill>
                  <a:srgbClr val="800000"/>
                </a:solidFill>
              </a:rPr>
              <a:t>“Fear God”</a:t>
            </a:r>
          </a:p>
          <a:p>
            <a:pPr lvl="1"/>
            <a:r>
              <a:rPr lang="en-US" sz="1600" i="1" dirty="0">
                <a:solidFill>
                  <a:srgbClr val="800000"/>
                </a:solidFill>
              </a:rPr>
              <a:t>“Give glory to Him”</a:t>
            </a:r>
          </a:p>
          <a:p>
            <a:pPr lvl="1"/>
            <a:r>
              <a:rPr lang="en-US" sz="1600" i="1" dirty="0">
                <a:solidFill>
                  <a:srgbClr val="800000"/>
                </a:solidFill>
              </a:rPr>
              <a:t>“Worship Him”</a:t>
            </a:r>
          </a:p>
          <a:p>
            <a:pPr lvl="1"/>
            <a:r>
              <a:rPr lang="en-US" sz="1600" dirty="0"/>
              <a:t>Implies that repentance is desired &amp; accepted – </a:t>
            </a:r>
            <a:r>
              <a:rPr lang="en-US" sz="1600" b="1" i="1" dirty="0"/>
              <a:t>mercy is available</a:t>
            </a:r>
            <a:r>
              <a:rPr lang="en-US" sz="1600" dirty="0"/>
              <a:t> – </a:t>
            </a:r>
            <a:r>
              <a:rPr lang="en-US" sz="1600" b="1" i="1" dirty="0"/>
              <a:t>good news</a:t>
            </a:r>
            <a:r>
              <a:rPr lang="en-US" sz="1600" dirty="0"/>
              <a:t>!</a:t>
            </a:r>
          </a:p>
          <a:p>
            <a:r>
              <a:rPr lang="en-US" sz="1800" dirty="0"/>
              <a:t>More inspiring than Jonah’s, successful proclamation of doom on Nineveh (</a:t>
            </a:r>
            <a:r>
              <a:rPr lang="en-US" sz="1800" b="1" dirty="0">
                <a:solidFill>
                  <a:srgbClr val="800000"/>
                </a:solidFill>
              </a:rPr>
              <a:t>Jon. 3</a:t>
            </a:r>
            <a:r>
              <a:rPr lang="en-US" sz="1800" dirty="0"/>
              <a:t>).</a:t>
            </a:r>
          </a:p>
          <a:p>
            <a:r>
              <a:rPr lang="en-US" sz="1800" dirty="0"/>
              <a:t>Directed to those facing judgment in destruction of Rome, extending mercy to individuals.</a:t>
            </a:r>
          </a:p>
        </p:txBody>
      </p:sp>
    </p:spTree>
    <p:extLst>
      <p:ext uri="{BB962C8B-B14F-4D97-AF65-F5344CB8AC3E}">
        <p14:creationId xmlns:p14="http://schemas.microsoft.com/office/powerpoint/2010/main" val="94214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“Babylon”?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another angel followed, saying, “</a:t>
            </a:r>
            <a:r>
              <a:rPr lang="en-US" sz="2000" b="1" i="1" u="sng" dirty="0">
                <a:solidFill>
                  <a:srgbClr val="800000"/>
                </a:solidFill>
              </a:rPr>
              <a:t>Babylon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is fallen, is fallen, </a:t>
            </a:r>
            <a:r>
              <a:rPr lang="en-US" sz="2000" b="1" i="1" u="sng" dirty="0">
                <a:solidFill>
                  <a:srgbClr val="800000"/>
                </a:solidFill>
              </a:rPr>
              <a:t>that great city</a:t>
            </a:r>
            <a:r>
              <a:rPr lang="en-US" sz="2000" i="1" dirty="0">
                <a:solidFill>
                  <a:srgbClr val="800000"/>
                </a:solidFill>
              </a:rPr>
              <a:t>, because </a:t>
            </a:r>
            <a:r>
              <a:rPr lang="en-US" sz="2000" b="1" i="1" u="sng" dirty="0">
                <a:solidFill>
                  <a:srgbClr val="800000"/>
                </a:solidFill>
              </a:rPr>
              <a:t>she</a:t>
            </a:r>
            <a:r>
              <a:rPr lang="en-US" sz="2000" b="1" i="1" dirty="0">
                <a:solidFill>
                  <a:srgbClr val="800000"/>
                </a:solidFill>
              </a:rPr>
              <a:t> has made </a:t>
            </a:r>
            <a:r>
              <a:rPr lang="en-US" sz="2000" b="1" i="1" u="sng" dirty="0">
                <a:solidFill>
                  <a:srgbClr val="800000"/>
                </a:solidFill>
              </a:rPr>
              <a:t>all nations</a:t>
            </a:r>
            <a:r>
              <a:rPr lang="en-US" sz="2000" b="1" i="1" dirty="0">
                <a:solidFill>
                  <a:srgbClr val="800000"/>
                </a:solidFill>
              </a:rPr>
              <a:t> drink of the wine of the wrath of her fornication</a:t>
            </a:r>
            <a:r>
              <a:rPr lang="en-US" sz="2000" i="1" dirty="0">
                <a:solidFill>
                  <a:srgbClr val="800000"/>
                </a:solidFill>
              </a:rPr>
              <a:t>.”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14:8</a:t>
            </a:r>
            <a:r>
              <a:rPr lang="en-US" sz="2000" dirty="0"/>
              <a:t>)</a:t>
            </a:r>
          </a:p>
          <a:p>
            <a:pPr marL="341313" lvl="0" indent="-341313">
              <a:spcBef>
                <a:spcPts val="0"/>
              </a:spcBef>
              <a:buFont typeface="+mj-lt"/>
              <a:buAutoNum type="arabicPeriod" startAt="5"/>
            </a:pPr>
            <a:r>
              <a:rPr lang="en-US" sz="2000" dirty="0"/>
              <a:t>Who is Babylon that the second angel references?</a:t>
            </a:r>
            <a:endParaRPr lang="en-US" sz="2000" i="1" dirty="0">
              <a:solidFill>
                <a:srgbClr val="8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/>
              <a:t>Discussed in more detail in chapters </a:t>
            </a:r>
            <a:r>
              <a:rPr lang="en-US" sz="2000" b="1" dirty="0">
                <a:solidFill>
                  <a:srgbClr val="800000"/>
                </a:solidFill>
              </a:rPr>
              <a:t>16-18</a:t>
            </a:r>
            <a:r>
              <a:rPr lang="en-US" sz="2000" dirty="0"/>
              <a:t>.  Few characteristics introduced here:</a:t>
            </a:r>
          </a:p>
          <a:p>
            <a:pPr lvl="1"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“That great city”</a:t>
            </a:r>
            <a:r>
              <a:rPr lang="en-US" sz="1800" dirty="0"/>
              <a:t> –  Represents at least a large, powerful city, if not something greater (i.e., empire).</a:t>
            </a:r>
          </a:p>
          <a:p>
            <a:pPr lvl="1"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“She”</a:t>
            </a:r>
            <a:r>
              <a:rPr lang="en-US" sz="1800" dirty="0"/>
              <a:t> – Personified as a woman, like wisdom (</a:t>
            </a:r>
            <a:r>
              <a:rPr lang="en-US" sz="1800" b="1" dirty="0">
                <a:solidFill>
                  <a:srgbClr val="800000"/>
                </a:solidFill>
              </a:rPr>
              <a:t>Pro. 1:20-33; 7:4; 8-9</a:t>
            </a:r>
            <a:r>
              <a:rPr lang="en-US" sz="1800" dirty="0"/>
              <a:t>), Israel as </a:t>
            </a:r>
            <a:r>
              <a:rPr lang="en-US" sz="1800" i="1" dirty="0">
                <a:solidFill>
                  <a:srgbClr val="800000"/>
                </a:solidFill>
              </a:rPr>
              <a:t>“daughter of Zion”</a:t>
            </a:r>
            <a:r>
              <a:rPr lang="en-US" sz="1800" dirty="0"/>
              <a:t> (</a:t>
            </a:r>
            <a:r>
              <a:rPr lang="en-US" sz="1800" b="1" dirty="0">
                <a:solidFill>
                  <a:srgbClr val="800000"/>
                </a:solidFill>
              </a:rPr>
              <a:t>2 Kings 19:21-31; Isaiah 1:8-9</a:t>
            </a:r>
            <a:r>
              <a:rPr lang="en-US" sz="1800" dirty="0"/>
              <a:t>), ancient Babylon (</a:t>
            </a:r>
            <a:r>
              <a:rPr lang="en-US" sz="1800" b="1" dirty="0">
                <a:solidFill>
                  <a:srgbClr val="800000"/>
                </a:solidFill>
              </a:rPr>
              <a:t>Jer. 51:33</a:t>
            </a:r>
            <a:r>
              <a:rPr lang="en-US" sz="1800" dirty="0"/>
              <a:t>).</a:t>
            </a:r>
          </a:p>
          <a:p>
            <a:pPr lvl="1">
              <a:spcBef>
                <a:spcPts val="0"/>
              </a:spcBef>
            </a:pPr>
            <a:r>
              <a:rPr lang="en-US" sz="1800" i="1" dirty="0">
                <a:solidFill>
                  <a:srgbClr val="800000"/>
                </a:solidFill>
              </a:rPr>
              <a:t>“Made all nations”</a:t>
            </a:r>
            <a:r>
              <a:rPr lang="en-US" sz="1800" dirty="0"/>
              <a:t> – Center of influence upon many if not all nations, a global force.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Seduces with </a:t>
            </a:r>
            <a:r>
              <a:rPr lang="en-US" sz="1800" i="1" dirty="0">
                <a:solidFill>
                  <a:srgbClr val="800000"/>
                </a:solidFill>
              </a:rPr>
              <a:t>“wine of the wrath of her fornication”</a:t>
            </a:r>
            <a:r>
              <a:rPr lang="en-US" sz="1800" dirty="0"/>
              <a:t> –  Persuaded to great wickedness with intoxicant:</a:t>
            </a:r>
          </a:p>
          <a:p>
            <a:pPr marL="914400" lvl="2" indent="-227013">
              <a:spcBef>
                <a:spcPts val="0"/>
              </a:spcBef>
            </a:pPr>
            <a:r>
              <a:rPr lang="en-US" dirty="0"/>
              <a:t>Alcohol may taste good, make you feel good, but it destroys in following time (</a:t>
            </a:r>
            <a:r>
              <a:rPr lang="en-US" b="1" dirty="0">
                <a:solidFill>
                  <a:srgbClr val="800000"/>
                </a:solidFill>
              </a:rPr>
              <a:t>Pro. 23:29-35</a:t>
            </a:r>
            <a:r>
              <a:rPr lang="en-US" dirty="0"/>
              <a:t>).</a:t>
            </a:r>
          </a:p>
          <a:p>
            <a:pPr marL="914400" lvl="2" indent="-227013">
              <a:spcBef>
                <a:spcPts val="0"/>
              </a:spcBef>
            </a:pPr>
            <a:r>
              <a:rPr lang="en-US" dirty="0"/>
              <a:t>Intoxicant lowers inhibition to join her in sin which is bringing wrath from God (</a:t>
            </a:r>
            <a:r>
              <a:rPr lang="en-US" b="1" dirty="0">
                <a:solidFill>
                  <a:srgbClr val="800000"/>
                </a:solidFill>
              </a:rPr>
              <a:t>Hab. 2:14-15</a:t>
            </a:r>
            <a:r>
              <a:rPr lang="en-US" dirty="0"/>
              <a:t>)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Babylon the Seductress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97000"/>
              </a:lnSpc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“</a:t>
            </a:r>
            <a:r>
              <a:rPr lang="en-US" sz="2000" b="1" i="1" dirty="0">
                <a:solidFill>
                  <a:srgbClr val="800000"/>
                </a:solidFill>
              </a:rPr>
              <a:t>Flee from the midst of Babylon</a:t>
            </a:r>
            <a:r>
              <a:rPr lang="en-US" sz="2000" i="1" dirty="0">
                <a:solidFill>
                  <a:srgbClr val="800000"/>
                </a:solidFill>
              </a:rPr>
              <a:t>, And every one save his life! </a:t>
            </a:r>
            <a:r>
              <a:rPr lang="en-US" sz="2000" b="1" i="1" dirty="0">
                <a:solidFill>
                  <a:srgbClr val="800000"/>
                </a:solidFill>
              </a:rPr>
              <a:t>Do </a:t>
            </a:r>
            <a:r>
              <a:rPr lang="en-US" sz="2000" b="1" i="1" u="sng" dirty="0">
                <a:solidFill>
                  <a:srgbClr val="800000"/>
                </a:solidFill>
              </a:rPr>
              <a:t>not be cut off in her iniquity</a:t>
            </a:r>
            <a:r>
              <a:rPr lang="en-US" sz="2000" b="1" i="1" dirty="0">
                <a:solidFill>
                  <a:srgbClr val="800000"/>
                </a:solidFill>
              </a:rPr>
              <a:t>, For this is the time of the LORD’S vengeance; He shall recompense her</a:t>
            </a:r>
            <a:r>
              <a:rPr lang="en-US" sz="2000" i="1" dirty="0">
                <a:solidFill>
                  <a:srgbClr val="800000"/>
                </a:solidFill>
              </a:rPr>
              <a:t>.  Babylon was </a:t>
            </a:r>
            <a:r>
              <a:rPr lang="en-US" sz="2000" b="1" i="1" dirty="0">
                <a:solidFill>
                  <a:srgbClr val="800000"/>
                </a:solidFill>
              </a:rPr>
              <a:t>a </a:t>
            </a:r>
            <a:r>
              <a:rPr lang="en-US" sz="2000" b="1" i="1" u="sng" dirty="0">
                <a:solidFill>
                  <a:srgbClr val="800000"/>
                </a:solidFill>
              </a:rPr>
              <a:t>golden cup</a:t>
            </a:r>
            <a:r>
              <a:rPr lang="en-US" sz="2000" b="1" i="1" dirty="0">
                <a:solidFill>
                  <a:srgbClr val="800000"/>
                </a:solidFill>
              </a:rPr>
              <a:t> in the LORD’S hand, That made </a:t>
            </a:r>
            <a:r>
              <a:rPr lang="en-US" sz="2000" b="1" i="1" u="sng" dirty="0">
                <a:solidFill>
                  <a:srgbClr val="800000"/>
                </a:solidFill>
              </a:rPr>
              <a:t>all the earth drunk</a:t>
            </a:r>
            <a:r>
              <a:rPr lang="en-US" sz="2000" b="1" i="1" dirty="0">
                <a:solidFill>
                  <a:srgbClr val="800000"/>
                </a:solidFill>
              </a:rPr>
              <a:t>. The nations drank her wine; Therefore </a:t>
            </a:r>
            <a:r>
              <a:rPr lang="en-US" sz="2000" b="1" i="1" u="sng" dirty="0">
                <a:solidFill>
                  <a:srgbClr val="800000"/>
                </a:solidFill>
              </a:rPr>
              <a:t>the nations are deranged</a:t>
            </a:r>
            <a:r>
              <a:rPr lang="en-US" sz="2000" i="1" dirty="0">
                <a:solidFill>
                  <a:srgbClr val="800000"/>
                </a:solidFill>
              </a:rPr>
              <a:t>.  Babylon has suddenly fallen and been destroyed. Wail for her! Take balm for her pain; Perhaps she may be healed.  We would have healed Babylon, But she is not healed. </a:t>
            </a:r>
            <a:r>
              <a:rPr lang="en-US" sz="2000" b="1" i="1" dirty="0">
                <a:solidFill>
                  <a:srgbClr val="800000"/>
                </a:solidFill>
              </a:rPr>
              <a:t>Forsake her, and let us go everyone to his own country</a:t>
            </a:r>
            <a:r>
              <a:rPr lang="en-US" sz="2000" i="1" dirty="0">
                <a:solidFill>
                  <a:srgbClr val="800000"/>
                </a:solidFill>
              </a:rPr>
              <a:t>; For </a:t>
            </a:r>
            <a:r>
              <a:rPr lang="en-US" sz="2000" b="1" i="1" dirty="0">
                <a:solidFill>
                  <a:srgbClr val="800000"/>
                </a:solidFill>
              </a:rPr>
              <a:t>her judgment reaches to heaven and is lifted up to the skies</a:t>
            </a:r>
            <a:r>
              <a:rPr lang="en-US" sz="2000" i="1" dirty="0">
                <a:solidFill>
                  <a:srgbClr val="800000"/>
                </a:solidFill>
              </a:rPr>
              <a:t>.  The LORD has revealed our righteousness. Come and let us declare in Zion the work of the LORD our God.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Jeremiah 51:6-10</a:t>
            </a:r>
            <a:r>
              <a:rPr lang="en-US" sz="2000" dirty="0"/>
              <a:t>)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God made and appointed the governing authorities (</a:t>
            </a:r>
            <a:r>
              <a:rPr lang="en-US" sz="2000" b="1" dirty="0">
                <a:solidFill>
                  <a:srgbClr val="800000"/>
                </a:solidFill>
              </a:rPr>
              <a:t>Romans 13:1-6; Daniel 4:17</a:t>
            </a:r>
            <a:r>
              <a:rPr lang="en-US" sz="2000" dirty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Ancient Babylon was a tool, weapon used by God (</a:t>
            </a:r>
            <a:r>
              <a:rPr lang="en-US" sz="2000" b="1" dirty="0">
                <a:solidFill>
                  <a:srgbClr val="800000"/>
                </a:solidFill>
              </a:rPr>
              <a:t>Habakkuk 1:1-10</a:t>
            </a:r>
            <a:r>
              <a:rPr lang="en-US" sz="2000" dirty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However, Babylon used success for idolatry, arrogance, and cruelty (</a:t>
            </a:r>
            <a:r>
              <a:rPr lang="en-US" sz="2000" b="1" dirty="0">
                <a:solidFill>
                  <a:srgbClr val="800000"/>
                </a:solidFill>
              </a:rPr>
              <a:t>Hab. 1:11-17</a:t>
            </a:r>
            <a:r>
              <a:rPr lang="en-US" sz="2000" dirty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The Devil and wicked men twist God’s government for their purposes (</a:t>
            </a:r>
            <a:r>
              <a:rPr lang="en-US" sz="2000" b="1" dirty="0">
                <a:solidFill>
                  <a:srgbClr val="800000"/>
                </a:solidFill>
              </a:rPr>
              <a:t>13:1-4</a:t>
            </a:r>
            <a:r>
              <a:rPr lang="en-US" sz="2000" dirty="0"/>
              <a:t>).</a:t>
            </a:r>
          </a:p>
          <a:p>
            <a:pPr>
              <a:lnSpc>
                <a:spcPct val="97000"/>
              </a:lnSpc>
              <a:spcBef>
                <a:spcPts val="0"/>
              </a:spcBef>
            </a:pPr>
            <a:r>
              <a:rPr lang="en-US" sz="2000" dirty="0"/>
              <a:t>Like ancient Babylon, this Babylon spreads intoxicating idolatry &amp; immorality.</a:t>
            </a:r>
          </a:p>
        </p:txBody>
      </p:sp>
    </p:spTree>
    <p:extLst>
      <p:ext uri="{BB962C8B-B14F-4D97-AF65-F5344CB8AC3E}">
        <p14:creationId xmlns:p14="http://schemas.microsoft.com/office/powerpoint/2010/main" val="6486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“Babylon Is Fallen”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another angel followed, saying, “</a:t>
            </a:r>
            <a:r>
              <a:rPr lang="en-US" sz="2000" b="1" i="1" dirty="0">
                <a:solidFill>
                  <a:srgbClr val="800000"/>
                </a:solidFill>
              </a:rPr>
              <a:t>Babylon </a:t>
            </a:r>
            <a:r>
              <a:rPr lang="en-US" sz="2000" b="1" i="1" u="sng" dirty="0">
                <a:solidFill>
                  <a:srgbClr val="800000"/>
                </a:solidFill>
              </a:rPr>
              <a:t>is fallen</a:t>
            </a:r>
            <a:r>
              <a:rPr lang="en-US" sz="2000" b="1" i="1" dirty="0">
                <a:solidFill>
                  <a:srgbClr val="800000"/>
                </a:solidFill>
              </a:rPr>
              <a:t>, is fallen, </a:t>
            </a:r>
            <a:r>
              <a:rPr lang="en-US" sz="2000" i="1" dirty="0">
                <a:solidFill>
                  <a:srgbClr val="800000"/>
                </a:solidFill>
              </a:rPr>
              <a:t>that great city, because she has made all nations drink of the wine of the wrath of her fornication.”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14:8</a:t>
            </a:r>
            <a:r>
              <a:rPr lang="en-US" sz="2000" dirty="0"/>
              <a:t>)</a:t>
            </a:r>
          </a:p>
          <a:p>
            <a:pPr marL="341313" lvl="0" indent="-341313">
              <a:spcBef>
                <a:spcPts val="0"/>
              </a:spcBef>
              <a:buFont typeface="+mj-lt"/>
              <a:buAutoNum type="arabicPeriod" startAt="6"/>
            </a:pPr>
            <a:r>
              <a:rPr lang="en-US" sz="2000" dirty="0"/>
              <a:t>How do you explain the angel referring to the fall of Babylon in the past tense?  Had it fallen at that time?  If not, why use the past tense?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The </a:t>
            </a:r>
            <a:r>
              <a:rPr lang="en-US" sz="2000" i="1" dirty="0"/>
              <a:t>“prophetic past tense”</a:t>
            </a:r>
            <a:r>
              <a:rPr lang="en-US" sz="2000" dirty="0"/>
              <a:t>, referring to future events so certain as already passed: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… also to those who are of the faith of </a:t>
            </a:r>
            <a:r>
              <a:rPr lang="en-US" sz="2000" b="1" i="1" dirty="0">
                <a:solidFill>
                  <a:srgbClr val="800000"/>
                </a:solidFill>
              </a:rPr>
              <a:t>Abraham</a:t>
            </a:r>
            <a:r>
              <a:rPr lang="en-US" sz="2000" i="1" dirty="0">
                <a:solidFill>
                  <a:srgbClr val="800000"/>
                </a:solidFill>
              </a:rPr>
              <a:t>, who is the </a:t>
            </a:r>
            <a:r>
              <a:rPr lang="en-US" sz="2000" b="1" i="1" dirty="0">
                <a:solidFill>
                  <a:srgbClr val="800000"/>
                </a:solidFill>
              </a:rPr>
              <a:t>father of us all </a:t>
            </a:r>
            <a:r>
              <a:rPr lang="en-US" sz="2000" i="1" dirty="0">
                <a:solidFill>
                  <a:srgbClr val="800000"/>
                </a:solidFill>
              </a:rPr>
              <a:t>(as it is written,  “</a:t>
            </a:r>
            <a:r>
              <a:rPr lang="en-US" sz="2000" b="1" i="1" dirty="0">
                <a:solidFill>
                  <a:srgbClr val="800000"/>
                </a:solidFill>
              </a:rPr>
              <a:t>I </a:t>
            </a:r>
            <a:r>
              <a:rPr lang="en-US" sz="2000" b="1" i="1" u="sng" dirty="0">
                <a:solidFill>
                  <a:srgbClr val="800000"/>
                </a:solidFill>
              </a:rPr>
              <a:t>have made</a:t>
            </a:r>
            <a:r>
              <a:rPr lang="en-US" sz="2000" b="1" i="1" dirty="0">
                <a:solidFill>
                  <a:srgbClr val="800000"/>
                </a:solidFill>
              </a:rPr>
              <a:t> you a father of many nations”</a:t>
            </a:r>
            <a:r>
              <a:rPr lang="en-US" sz="2000" i="1" dirty="0">
                <a:solidFill>
                  <a:srgbClr val="800000"/>
                </a:solidFill>
              </a:rPr>
              <a:t>) in the presence of Him whom he believed – </a:t>
            </a:r>
            <a:r>
              <a:rPr lang="en-US" sz="2000" b="1" i="1" dirty="0">
                <a:solidFill>
                  <a:srgbClr val="800000"/>
                </a:solidFill>
              </a:rPr>
              <a:t>God</a:t>
            </a:r>
            <a:r>
              <a:rPr lang="en-US" sz="2000" i="1" dirty="0">
                <a:solidFill>
                  <a:srgbClr val="800000"/>
                </a:solidFill>
              </a:rPr>
              <a:t>, who gives life to the dead and </a:t>
            </a:r>
            <a:r>
              <a:rPr lang="en-US" sz="2000" b="1" i="1" dirty="0">
                <a:solidFill>
                  <a:srgbClr val="800000"/>
                </a:solidFill>
              </a:rPr>
              <a:t>calls those things which do not exist </a:t>
            </a:r>
            <a:r>
              <a:rPr lang="en-US" sz="2000" b="1" i="1" u="sng" dirty="0">
                <a:solidFill>
                  <a:srgbClr val="800000"/>
                </a:solidFill>
              </a:rPr>
              <a:t>as though they did</a:t>
            </a:r>
            <a:r>
              <a:rPr lang="en-US" sz="2000" i="1" dirty="0">
                <a:solidFill>
                  <a:srgbClr val="800000"/>
                </a:solidFill>
              </a:rPr>
              <a:t>; who, contrary to hope, in hope believed, so that he became the father of many nations, according to what was spoken, “</a:t>
            </a:r>
            <a:r>
              <a:rPr lang="en-US" sz="2000" b="1" i="1" dirty="0">
                <a:solidFill>
                  <a:srgbClr val="800000"/>
                </a:solidFill>
              </a:rPr>
              <a:t>So </a:t>
            </a:r>
            <a:r>
              <a:rPr lang="en-US" sz="2000" b="1" i="1" u="sng" dirty="0">
                <a:solidFill>
                  <a:srgbClr val="800000"/>
                </a:solidFill>
              </a:rPr>
              <a:t>shall</a:t>
            </a:r>
            <a:r>
              <a:rPr lang="en-US" sz="2000" b="1" i="1" dirty="0">
                <a:solidFill>
                  <a:srgbClr val="800000"/>
                </a:solidFill>
              </a:rPr>
              <a:t> your descendants </a:t>
            </a:r>
            <a:r>
              <a:rPr lang="en-US" sz="2000" b="1" i="1" u="sng" dirty="0">
                <a:solidFill>
                  <a:srgbClr val="800000"/>
                </a:solidFill>
              </a:rPr>
              <a:t>be</a:t>
            </a:r>
            <a:r>
              <a:rPr lang="en-US" sz="2000" i="1" dirty="0">
                <a:solidFill>
                  <a:srgbClr val="800000"/>
                </a:solidFill>
              </a:rPr>
              <a:t>.”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Romans 4:16-18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Other examples …</a:t>
            </a:r>
          </a:p>
        </p:txBody>
      </p:sp>
    </p:spTree>
    <p:extLst>
      <p:ext uri="{BB962C8B-B14F-4D97-AF65-F5344CB8AC3E}">
        <p14:creationId xmlns:p14="http://schemas.microsoft.com/office/powerpoint/2010/main" val="1471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23732</TotalTime>
  <Words>3102</Words>
  <Application>Microsoft Office PowerPoint</Application>
  <PresentationFormat>On-screen Show (16:9)</PresentationFormat>
  <Paragraphs>131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Impact</vt:lpstr>
      <vt:lpstr>Times New Roman</vt:lpstr>
      <vt:lpstr>Trebuchet MS</vt:lpstr>
      <vt:lpstr>Wingdings</vt:lpstr>
      <vt:lpstr>the_lion_of_the_tribe_of_judah-still-16x9</vt:lpstr>
      <vt:lpstr>Revelation Trust God</vt:lpstr>
      <vt:lpstr>PowerPoint Presentation</vt:lpstr>
      <vt:lpstr>Lessons from the Symbols</vt:lpstr>
      <vt:lpstr>Lessons from the Symbols</vt:lpstr>
      <vt:lpstr>PowerPoint Presentation</vt:lpstr>
      <vt:lpstr>“The Everlasting Gospel”</vt:lpstr>
      <vt:lpstr>Who is “Babylon”?</vt:lpstr>
      <vt:lpstr>Babylon the Seductress</vt:lpstr>
      <vt:lpstr>“Babylon Is Fallen”</vt:lpstr>
      <vt:lpstr>“Babylon Is Fallen”</vt:lpstr>
      <vt:lpstr>Just Judgment</vt:lpstr>
      <vt:lpstr>Just Judgment</vt:lpstr>
      <vt:lpstr>“The Patience of the Saints”, Revisited</vt:lpstr>
      <vt:lpstr>“The Patience of the Saints”, Revisited</vt:lpstr>
      <vt:lpstr>Contrasting Sides</vt:lpstr>
      <vt:lpstr>PowerPoint Presentation</vt:lpstr>
      <vt:lpstr>Who Is the Rider on the Cloud?</vt:lpstr>
      <vt:lpstr>Who Is the Rider on the Cloud?</vt:lpstr>
      <vt:lpstr>The Two Harvests</vt:lpstr>
      <vt:lpstr>The Winepress of the Wrath of God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- Trust God</dc:title>
  <dc:creator>C. Trevor Bowen</dc:creator>
  <cp:lastModifiedBy>Trevor Bowen</cp:lastModifiedBy>
  <cp:revision>1629</cp:revision>
  <dcterms:created xsi:type="dcterms:W3CDTF">2017-04-01T00:42:32Z</dcterms:created>
  <dcterms:modified xsi:type="dcterms:W3CDTF">2023-03-16T03:19:16Z</dcterms:modified>
</cp:coreProperties>
</file>