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04" r:id="rId2"/>
    <p:sldId id="625" r:id="rId3"/>
    <p:sldId id="629" r:id="rId4"/>
    <p:sldId id="630" r:id="rId5"/>
    <p:sldId id="631" r:id="rId6"/>
    <p:sldId id="632" r:id="rId7"/>
    <p:sldId id="633" r:id="rId8"/>
    <p:sldId id="890" r:id="rId9"/>
    <p:sldId id="634" r:id="rId10"/>
    <p:sldId id="635" r:id="rId11"/>
    <p:sldId id="636" r:id="rId12"/>
    <p:sldId id="637" r:id="rId13"/>
    <p:sldId id="643" r:id="rId14"/>
    <p:sldId id="644" r:id="rId15"/>
    <p:sldId id="645" r:id="rId16"/>
    <p:sldId id="646" r:id="rId17"/>
    <p:sldId id="891" r:id="rId18"/>
    <p:sldId id="648" r:id="rId19"/>
    <p:sldId id="649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5050"/>
    <a:srgbClr val="C5C1FF"/>
    <a:srgbClr val="FFC1C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138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D22-6B8F-4752-8C98-976BC731DB6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72D-30BF-4F18-8E38-00BE0381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15 – The Lamb and His Army</a:t>
            </a:r>
          </a:p>
        </p:txBody>
      </p:sp>
    </p:spTree>
    <p:extLst>
      <p:ext uri="{BB962C8B-B14F-4D97-AF65-F5344CB8AC3E}">
        <p14:creationId xmlns:p14="http://schemas.microsoft.com/office/powerpoint/2010/main" val="18239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Song of Moses – Deliverance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Then </a:t>
            </a:r>
            <a:r>
              <a:rPr lang="en-US" sz="1800" b="1" i="1" dirty="0">
                <a:solidFill>
                  <a:srgbClr val="800000"/>
                </a:solidFill>
              </a:rPr>
              <a:t>Moses and the children of Israel sang this song to the LORD</a:t>
            </a:r>
            <a:r>
              <a:rPr lang="en-US" sz="1800" i="1" dirty="0">
                <a:solidFill>
                  <a:srgbClr val="800000"/>
                </a:solidFill>
              </a:rPr>
              <a:t>, and spoke, saying: “I will sing to the LORD, For </a:t>
            </a:r>
            <a:r>
              <a:rPr lang="en-US" sz="1800" b="1" i="1" dirty="0">
                <a:solidFill>
                  <a:srgbClr val="800000"/>
                </a:solidFill>
              </a:rPr>
              <a:t>He has triumphed gloriously!</a:t>
            </a:r>
            <a:r>
              <a:rPr lang="en-US" sz="1800" i="1" dirty="0">
                <a:solidFill>
                  <a:srgbClr val="800000"/>
                </a:solidFill>
              </a:rPr>
              <a:t> The horse and its rider He has thrown into the sea!  The </a:t>
            </a:r>
            <a:r>
              <a:rPr lang="en-US" sz="1800" b="1" i="1" u="sng" dirty="0">
                <a:solidFill>
                  <a:srgbClr val="800000"/>
                </a:solidFill>
              </a:rPr>
              <a:t>LORD is my strength and song</a:t>
            </a:r>
            <a:r>
              <a:rPr lang="en-US" sz="1800" i="1" dirty="0">
                <a:solidFill>
                  <a:srgbClr val="800000"/>
                </a:solidFill>
              </a:rPr>
              <a:t>, And He has become my </a:t>
            </a:r>
            <a:r>
              <a:rPr lang="en-US" sz="1800" b="1" i="1" dirty="0">
                <a:solidFill>
                  <a:srgbClr val="800000"/>
                </a:solidFill>
              </a:rPr>
              <a:t>salvation</a:t>
            </a:r>
            <a:r>
              <a:rPr lang="en-US" sz="1800" i="1" dirty="0">
                <a:solidFill>
                  <a:srgbClr val="800000"/>
                </a:solidFill>
              </a:rPr>
              <a:t>; He </a:t>
            </a:r>
            <a:r>
              <a:rPr lang="en-US" sz="1800" b="1" i="1" dirty="0">
                <a:solidFill>
                  <a:srgbClr val="800000"/>
                </a:solidFill>
              </a:rPr>
              <a:t>is my God, and I will praise Him</a:t>
            </a:r>
            <a:r>
              <a:rPr lang="en-US" sz="1800" i="1" dirty="0">
                <a:solidFill>
                  <a:srgbClr val="800000"/>
                </a:solidFill>
              </a:rPr>
              <a:t>; My father’s God, and I will exalt Him.  The LORD is a man of war; The LORD is His name.  … Your right hand, O LORD, has become glorious in power; Your right hand, O LORD, has dashed the enemy in pieces.  And </a:t>
            </a:r>
            <a:r>
              <a:rPr lang="en-US" sz="1800" b="1" i="1" dirty="0">
                <a:solidFill>
                  <a:srgbClr val="800000"/>
                </a:solidFill>
              </a:rPr>
              <a:t>in the greatness of Your excellence You have overthrown those who rose against You</a:t>
            </a:r>
            <a:r>
              <a:rPr lang="en-US" sz="1800" i="1" dirty="0">
                <a:solidFill>
                  <a:srgbClr val="800000"/>
                </a:solidFill>
              </a:rPr>
              <a:t>; You sent forth Your wrath; It consumed them like stubble. …   </a:t>
            </a:r>
            <a:r>
              <a:rPr lang="en-US" sz="1800" b="1" i="1" u="sng" dirty="0">
                <a:solidFill>
                  <a:srgbClr val="800000"/>
                </a:solidFill>
              </a:rPr>
              <a:t>Who is like You</a:t>
            </a:r>
            <a:r>
              <a:rPr lang="en-US" sz="1800" b="1" i="1" dirty="0">
                <a:solidFill>
                  <a:srgbClr val="800000"/>
                </a:solidFill>
              </a:rPr>
              <a:t>, O LORD, among the gods? Who is like You, </a:t>
            </a:r>
            <a:r>
              <a:rPr lang="en-US" sz="1800" b="1" i="1" u="sng" dirty="0">
                <a:solidFill>
                  <a:srgbClr val="800000"/>
                </a:solidFill>
              </a:rPr>
              <a:t>glorious in holiness</a:t>
            </a:r>
            <a:r>
              <a:rPr lang="en-US" sz="1800" b="1" i="1" dirty="0">
                <a:solidFill>
                  <a:srgbClr val="800000"/>
                </a:solidFill>
              </a:rPr>
              <a:t>, </a:t>
            </a:r>
            <a:r>
              <a:rPr lang="en-US" sz="1800" b="1" i="1" u="sng" dirty="0">
                <a:solidFill>
                  <a:srgbClr val="800000"/>
                </a:solidFill>
              </a:rPr>
              <a:t>Fearful</a:t>
            </a:r>
            <a:r>
              <a:rPr lang="en-US" sz="1800" b="1" i="1" dirty="0">
                <a:solidFill>
                  <a:srgbClr val="800000"/>
                </a:solidFill>
              </a:rPr>
              <a:t> in praises, doing wonders?</a:t>
            </a:r>
            <a:r>
              <a:rPr lang="en-US" sz="1800" i="1" dirty="0">
                <a:solidFill>
                  <a:srgbClr val="800000"/>
                </a:solidFill>
              </a:rPr>
              <a:t> … You in </a:t>
            </a:r>
            <a:r>
              <a:rPr lang="en-US" sz="1800" b="1" i="1" dirty="0">
                <a:solidFill>
                  <a:srgbClr val="800000"/>
                </a:solidFill>
              </a:rPr>
              <a:t>Your mercy </a:t>
            </a:r>
            <a:r>
              <a:rPr lang="en-US" sz="1800" i="1" dirty="0">
                <a:solidFill>
                  <a:srgbClr val="800000"/>
                </a:solidFill>
              </a:rPr>
              <a:t>have led forth The people whom You have redeemed; </a:t>
            </a:r>
            <a:r>
              <a:rPr lang="en-US" sz="1800" b="1" i="1" dirty="0">
                <a:solidFill>
                  <a:srgbClr val="800000"/>
                </a:solidFill>
              </a:rPr>
              <a:t>You have guided them in Your strength To Your holy habitation</a:t>
            </a:r>
            <a:r>
              <a:rPr lang="en-US" sz="1800" i="1" dirty="0">
                <a:solidFill>
                  <a:srgbClr val="800000"/>
                </a:solidFill>
              </a:rPr>
              <a:t>. … Fear and dread will fall on them; By the greatness of Your arm They will be as still as a stone, </a:t>
            </a:r>
            <a:r>
              <a:rPr lang="en-US" sz="1800" b="1" i="1" u="sng" dirty="0">
                <a:solidFill>
                  <a:srgbClr val="FF5050"/>
                </a:solidFill>
              </a:rPr>
              <a:t>Till Your people pass over, O LORD, Till the people pass over Whom You have purchased</a:t>
            </a:r>
            <a:r>
              <a:rPr lang="en-US" sz="1800" i="1" dirty="0">
                <a:solidFill>
                  <a:srgbClr val="800000"/>
                </a:solidFill>
              </a:rPr>
              <a:t>.  </a:t>
            </a:r>
            <a:r>
              <a:rPr lang="en-US" sz="1800" b="1" i="1" dirty="0">
                <a:solidFill>
                  <a:srgbClr val="800000"/>
                </a:solidFill>
              </a:rPr>
              <a:t>You will bring them in and plant them In the mountain of Your inheritance, In the place, O LORD, which </a:t>
            </a:r>
            <a:r>
              <a:rPr lang="en-US" sz="1800" b="1" i="1" u="sng" dirty="0">
                <a:solidFill>
                  <a:srgbClr val="800000"/>
                </a:solidFill>
              </a:rPr>
              <a:t>You have made For Your own dwelling</a:t>
            </a:r>
            <a:r>
              <a:rPr lang="en-US" sz="1800" b="1" i="1" dirty="0">
                <a:solidFill>
                  <a:srgbClr val="800000"/>
                </a:solidFill>
              </a:rPr>
              <a:t>, The </a:t>
            </a:r>
            <a:r>
              <a:rPr lang="en-US" sz="1800" b="1" i="1" u="sng" dirty="0">
                <a:solidFill>
                  <a:srgbClr val="800000"/>
                </a:solidFill>
              </a:rPr>
              <a:t>sanctuary</a:t>
            </a:r>
            <a:r>
              <a:rPr lang="en-US" sz="1800" b="1" i="1" dirty="0">
                <a:solidFill>
                  <a:srgbClr val="800000"/>
                </a:solidFill>
              </a:rPr>
              <a:t>, O Lord, which </a:t>
            </a:r>
            <a:r>
              <a:rPr lang="en-US" sz="1800" b="1" i="1" u="sng" dirty="0">
                <a:solidFill>
                  <a:srgbClr val="800000"/>
                </a:solidFill>
              </a:rPr>
              <a:t>Your hands have established</a:t>
            </a:r>
            <a:r>
              <a:rPr lang="en-US" sz="1800" i="1" dirty="0">
                <a:solidFill>
                  <a:srgbClr val="800000"/>
                </a:solidFill>
              </a:rPr>
              <a:t>.  </a:t>
            </a:r>
            <a:r>
              <a:rPr lang="en-US" sz="1800" b="1" i="1" dirty="0">
                <a:solidFill>
                  <a:srgbClr val="800000"/>
                </a:solidFill>
              </a:rPr>
              <a:t>The LORD shall reign forever and ever</a:t>
            </a:r>
            <a:r>
              <a:rPr lang="en-US" sz="1800" i="1" dirty="0">
                <a:solidFill>
                  <a:srgbClr val="800000"/>
                </a:solidFill>
              </a:rPr>
              <a:t>.”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Exodus 15:1-18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72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Seven Bowls of Wrath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200"/>
              </a:spcBef>
              <a:buFont typeface="+mj-lt"/>
              <a:buAutoNum type="arabicPeriod" startAt="4"/>
            </a:pPr>
            <a:r>
              <a:rPr lang="en-US" sz="2000" dirty="0"/>
              <a:t>What were provided to the seven angels? How are these different than the seals and trumpets?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 After these things I looked, and behold, </a:t>
            </a:r>
            <a:r>
              <a:rPr lang="en-US" sz="2000" b="1" i="1" dirty="0">
                <a:solidFill>
                  <a:srgbClr val="800000"/>
                </a:solidFill>
              </a:rPr>
              <a:t>the temple of the tabernacle of the testimony in heaven was opened</a:t>
            </a:r>
            <a:r>
              <a:rPr lang="en-US" sz="2000" i="1" dirty="0">
                <a:solidFill>
                  <a:srgbClr val="800000"/>
                </a:solidFill>
              </a:rPr>
              <a:t>.  And </a:t>
            </a:r>
            <a:r>
              <a:rPr lang="en-US" sz="2000" b="1" i="1" dirty="0">
                <a:solidFill>
                  <a:srgbClr val="800000"/>
                </a:solidFill>
              </a:rPr>
              <a:t>out of the temple came the seven angels having </a:t>
            </a:r>
            <a:r>
              <a:rPr lang="en-US" sz="2000" b="1" i="1" u="sng" dirty="0">
                <a:solidFill>
                  <a:srgbClr val="800000"/>
                </a:solidFill>
              </a:rPr>
              <a:t>the seven plagues</a:t>
            </a:r>
            <a:r>
              <a:rPr lang="en-US" sz="2000" i="1" dirty="0">
                <a:solidFill>
                  <a:srgbClr val="800000"/>
                </a:solidFill>
              </a:rPr>
              <a:t>, clothed in pure bright linen, and having their chests girded with golden bands.  Then </a:t>
            </a:r>
            <a:r>
              <a:rPr lang="en-US" sz="2000" b="1" i="1" dirty="0">
                <a:solidFill>
                  <a:srgbClr val="800000"/>
                </a:solidFill>
              </a:rPr>
              <a:t>one of the four living creatures gave to the seven </a:t>
            </a:r>
            <a:r>
              <a:rPr lang="en-US" sz="2000" b="1" i="1" u="sng" dirty="0">
                <a:solidFill>
                  <a:srgbClr val="800000"/>
                </a:solidFill>
              </a:rPr>
              <a:t>angels seven golden bowls full of the wrath</a:t>
            </a:r>
            <a:r>
              <a:rPr lang="en-US" sz="2000" b="1" i="1" dirty="0">
                <a:solidFill>
                  <a:srgbClr val="800000"/>
                </a:solidFill>
              </a:rPr>
              <a:t> of God </a:t>
            </a:r>
            <a:r>
              <a:rPr lang="en-US" sz="2000" i="1" dirty="0">
                <a:solidFill>
                  <a:srgbClr val="800000"/>
                </a:solidFill>
              </a:rPr>
              <a:t>who lives forever and ever.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15:5-7</a:t>
            </a:r>
            <a:r>
              <a:rPr lang="en-US" sz="2000" dirty="0"/>
              <a:t>)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Loosening the seven </a:t>
            </a:r>
            <a:r>
              <a:rPr lang="en-US" sz="2000" i="1" dirty="0">
                <a:solidFill>
                  <a:srgbClr val="800000"/>
                </a:solidFill>
              </a:rPr>
              <a:t>“seals”</a:t>
            </a:r>
            <a:r>
              <a:rPr lang="en-US" sz="2000" dirty="0"/>
              <a:t> </a:t>
            </a:r>
            <a:r>
              <a:rPr lang="en-US" sz="2000" b="1" i="1" dirty="0"/>
              <a:t>reveal</a:t>
            </a:r>
            <a:r>
              <a:rPr lang="en-US" sz="2000" dirty="0"/>
              <a:t>, </a:t>
            </a:r>
            <a:r>
              <a:rPr lang="en-US" sz="2000" b="1" i="1" dirty="0"/>
              <a:t>unleashed </a:t>
            </a:r>
            <a:r>
              <a:rPr lang="en-US" sz="2000" dirty="0"/>
              <a:t>God’s plan of judgment.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Sounding the seven </a:t>
            </a:r>
            <a:r>
              <a:rPr lang="en-US" sz="2000" i="1" dirty="0">
                <a:solidFill>
                  <a:srgbClr val="800000"/>
                </a:solidFill>
              </a:rPr>
              <a:t>“trumpets”</a:t>
            </a:r>
            <a:r>
              <a:rPr lang="en-US" sz="2000" dirty="0"/>
              <a:t> </a:t>
            </a:r>
            <a:r>
              <a:rPr lang="en-US" sz="2000" b="1" i="1" dirty="0"/>
              <a:t>warn</a:t>
            </a:r>
            <a:r>
              <a:rPr lang="en-US" sz="2000" dirty="0"/>
              <a:t> of judgment through </a:t>
            </a:r>
            <a:r>
              <a:rPr lang="en-US" sz="2000" b="1" i="1" dirty="0"/>
              <a:t>partial</a:t>
            </a:r>
            <a:r>
              <a:rPr lang="en-US" sz="2000" dirty="0"/>
              <a:t> destruction.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Pouring the seven </a:t>
            </a:r>
            <a:r>
              <a:rPr lang="en-US" sz="2000" i="1" dirty="0">
                <a:solidFill>
                  <a:srgbClr val="800000"/>
                </a:solidFill>
              </a:rPr>
              <a:t>“bowls of wrath”</a:t>
            </a:r>
            <a:r>
              <a:rPr lang="en-US" sz="2000" dirty="0"/>
              <a:t> </a:t>
            </a:r>
            <a:r>
              <a:rPr lang="en-US" sz="2000" b="1" i="1" dirty="0"/>
              <a:t>execute</a:t>
            </a:r>
            <a:r>
              <a:rPr lang="en-US" sz="2000" dirty="0"/>
              <a:t> judgment through </a:t>
            </a:r>
            <a:r>
              <a:rPr lang="en-US" sz="2000" b="1" i="1" dirty="0"/>
              <a:t>full</a:t>
            </a:r>
            <a:r>
              <a:rPr lang="en-US" sz="2000" dirty="0"/>
              <a:t> destruction.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The</a:t>
            </a:r>
            <a:r>
              <a:rPr lang="en-US" sz="2000" i="1" dirty="0">
                <a:solidFill>
                  <a:srgbClr val="800000"/>
                </a:solidFill>
              </a:rPr>
              <a:t> “bowls”</a:t>
            </a:r>
            <a:r>
              <a:rPr lang="en-US" sz="2000" dirty="0"/>
              <a:t> affect the same elements as the </a:t>
            </a:r>
            <a:r>
              <a:rPr lang="en-US" sz="2000" i="1" dirty="0">
                <a:solidFill>
                  <a:srgbClr val="800000"/>
                </a:solidFill>
              </a:rPr>
              <a:t>“trumpets”</a:t>
            </a:r>
            <a:r>
              <a:rPr lang="en-US" sz="2000" dirty="0"/>
              <a:t>, but to greater extent.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God’s judgment of Rome has escalated, so there is no turning back …</a:t>
            </a:r>
          </a:p>
        </p:txBody>
      </p:sp>
    </p:spTree>
    <p:extLst>
      <p:ext uri="{BB962C8B-B14F-4D97-AF65-F5344CB8AC3E}">
        <p14:creationId xmlns:p14="http://schemas.microsoft.com/office/powerpoint/2010/main" val="27657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Temple without Entrance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5"/>
            </a:pPr>
            <a:r>
              <a:rPr lang="en-US" sz="2000" dirty="0"/>
              <a:t> What happened to the temple, and what is the point of this occurrence? 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temple was filled</a:t>
            </a:r>
            <a:r>
              <a:rPr lang="en-US" sz="2000" b="1" i="1" dirty="0">
                <a:solidFill>
                  <a:srgbClr val="800000"/>
                </a:solidFill>
              </a:rPr>
              <a:t> with </a:t>
            </a:r>
            <a:r>
              <a:rPr lang="en-US" sz="2000" b="1" i="1" u="sng" dirty="0">
                <a:solidFill>
                  <a:srgbClr val="800000"/>
                </a:solidFill>
              </a:rPr>
              <a:t>smoke</a:t>
            </a:r>
            <a:r>
              <a:rPr lang="en-US" sz="2000" b="1" i="1" dirty="0">
                <a:solidFill>
                  <a:srgbClr val="800000"/>
                </a:solidFill>
              </a:rPr>
              <a:t> from the </a:t>
            </a:r>
            <a:r>
              <a:rPr lang="en-US" sz="2000" b="1" i="1" u="sng" dirty="0">
                <a:solidFill>
                  <a:srgbClr val="800000"/>
                </a:solidFill>
              </a:rPr>
              <a:t>glory of God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from His power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no one was able to enter the temple </a:t>
            </a:r>
            <a:r>
              <a:rPr lang="en-US" sz="2000" b="1" i="1" u="sng" dirty="0">
                <a:solidFill>
                  <a:srgbClr val="800000"/>
                </a:solidFill>
              </a:rPr>
              <a:t>till the seven plagues</a:t>
            </a:r>
            <a:r>
              <a:rPr lang="en-US" sz="2000" b="1" i="1" dirty="0">
                <a:solidFill>
                  <a:srgbClr val="800000"/>
                </a:solidFill>
              </a:rPr>
              <a:t> of the seven angels were </a:t>
            </a:r>
            <a:r>
              <a:rPr lang="en-US" sz="2000" b="1" i="1" u="sng" dirty="0">
                <a:solidFill>
                  <a:srgbClr val="800000"/>
                </a:solidFill>
              </a:rPr>
              <a:t>completed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15:8</a:t>
            </a:r>
            <a:r>
              <a:rPr lang="en-US" sz="2000" dirty="0"/>
              <a:t>)</a:t>
            </a:r>
          </a:p>
          <a:p>
            <a:r>
              <a:rPr lang="en-US" sz="2000" dirty="0"/>
              <a:t>Mt. Sinai was covered in smoke upon God’s descent (</a:t>
            </a:r>
            <a:r>
              <a:rPr lang="en-US" sz="2000" b="1" dirty="0">
                <a:solidFill>
                  <a:srgbClr val="800000"/>
                </a:solidFill>
              </a:rPr>
              <a:t>Exodus 19:18; Hab. 3:3</a:t>
            </a:r>
            <a:r>
              <a:rPr lang="en-US" sz="2000" dirty="0"/>
              <a:t>).</a:t>
            </a:r>
          </a:p>
          <a:p>
            <a:r>
              <a:rPr lang="en-US" sz="2000" dirty="0"/>
              <a:t>Indicates his burning anger preceding fiery retribution (</a:t>
            </a:r>
            <a:r>
              <a:rPr lang="en-US" sz="2000" b="1" dirty="0">
                <a:solidFill>
                  <a:srgbClr val="800000"/>
                </a:solidFill>
              </a:rPr>
              <a:t>Psalm 18:6-15</a:t>
            </a:r>
            <a:r>
              <a:rPr lang="en-US" sz="2000" dirty="0"/>
              <a:t>).</a:t>
            </a:r>
          </a:p>
          <a:p>
            <a:r>
              <a:rPr lang="en-US" sz="2000" dirty="0"/>
              <a:t>May emphasize that the time of </a:t>
            </a:r>
            <a:r>
              <a:rPr lang="en-US" sz="2000" b="1" i="1" dirty="0"/>
              <a:t>intercessory</a:t>
            </a:r>
            <a:r>
              <a:rPr lang="en-US" sz="2000" dirty="0"/>
              <a:t> mercy was over.</a:t>
            </a:r>
          </a:p>
          <a:p>
            <a:r>
              <a:rPr lang="en-US" sz="2000" dirty="0"/>
              <a:t>Compare to God telling people to stop praying: (</a:t>
            </a:r>
            <a:r>
              <a:rPr lang="en-US" sz="2000" b="1" dirty="0">
                <a:solidFill>
                  <a:srgbClr val="800000"/>
                </a:solidFill>
              </a:rPr>
              <a:t>1 John 5:15-16; Jeremiah 11:14; Proverbs 1:24-33; John 17:9</a:t>
            </a:r>
            <a:r>
              <a:rPr lang="en-US" sz="2000" dirty="0"/>
              <a:t>).</a:t>
            </a:r>
          </a:p>
          <a:p>
            <a:r>
              <a:rPr lang="en-US" sz="2000" dirty="0"/>
              <a:t>Only judgment of Rome remained now.  It could not be averted.</a:t>
            </a:r>
          </a:p>
          <a:p>
            <a:r>
              <a:rPr lang="en-US" sz="2000" b="1" i="1" dirty="0"/>
              <a:t>Individuals</a:t>
            </a:r>
            <a:r>
              <a:rPr lang="en-US" sz="2000" dirty="0"/>
              <a:t> could still repent and be saved, but the </a:t>
            </a:r>
            <a:r>
              <a:rPr lang="en-US" sz="2000" b="1" i="1" dirty="0"/>
              <a:t>empire</a:t>
            </a:r>
            <a:r>
              <a:rPr lang="en-US" sz="2000" dirty="0"/>
              <a:t> was past saving.  </a:t>
            </a:r>
            <a:r>
              <a:rPr lang="en-US" sz="2000" i="1" dirty="0">
                <a:solidFill>
                  <a:srgbClr val="800000"/>
                </a:solidFill>
              </a:rPr>
              <a:t>“It could not be healed”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Jeremiah 51:7-9; 2 Chronicles 26:36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632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17 – </a:t>
            </a:r>
            <a:r>
              <a:rPr lang="en-US" sz="1800" dirty="0"/>
              <a:t>The Seven </a:t>
            </a:r>
            <a:br>
              <a:rPr lang="en-US" sz="1800" dirty="0"/>
            </a:br>
            <a:r>
              <a:rPr lang="en-US" sz="1800" dirty="0"/>
              <a:t>Bowls of Wrath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42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First Three Bowls </a:t>
            </a:r>
            <a:r>
              <a:rPr lang="en-US" dirty="0">
                <a:solidFill>
                  <a:srgbClr val="C00000"/>
                </a:solidFill>
              </a:rPr>
              <a:t>Revelation 16:1-7</a:t>
            </a:r>
          </a:p>
        </p:txBody>
      </p:sp>
    </p:spTree>
    <p:extLst>
      <p:ext uri="{BB962C8B-B14F-4D97-AF65-F5344CB8AC3E}">
        <p14:creationId xmlns:p14="http://schemas.microsoft.com/office/powerpoint/2010/main" val="79897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Pouring the First Three Bowls of Wrath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What happens in the outpouring of the first three bowls of wrath?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heard a loud voice from the temple saying to the seven angels, “</a:t>
            </a:r>
            <a:r>
              <a:rPr lang="en-US" sz="2000" b="1" i="1" dirty="0">
                <a:solidFill>
                  <a:srgbClr val="800000"/>
                </a:solidFill>
              </a:rPr>
              <a:t>Go and pour out the </a:t>
            </a:r>
            <a:r>
              <a:rPr lang="en-US" sz="2000" b="1" i="1" u="sng" dirty="0">
                <a:solidFill>
                  <a:srgbClr val="800000"/>
                </a:solidFill>
              </a:rPr>
              <a:t>bowls of the wrath of God</a:t>
            </a:r>
            <a:r>
              <a:rPr lang="en-US" sz="2000" b="1" i="1" dirty="0">
                <a:solidFill>
                  <a:srgbClr val="800000"/>
                </a:solidFill>
              </a:rPr>
              <a:t> on the earth</a:t>
            </a:r>
            <a:r>
              <a:rPr lang="en-US" sz="2000" i="1" dirty="0">
                <a:solidFill>
                  <a:srgbClr val="800000"/>
                </a:solidFill>
              </a:rPr>
              <a:t>.”  So the </a:t>
            </a:r>
            <a:r>
              <a:rPr lang="en-US" sz="2000" b="1" i="1" u="sng" dirty="0">
                <a:solidFill>
                  <a:srgbClr val="800000"/>
                </a:solidFill>
              </a:rPr>
              <a:t>first</a:t>
            </a:r>
            <a:r>
              <a:rPr lang="en-US" sz="2000" i="1" dirty="0">
                <a:solidFill>
                  <a:srgbClr val="800000"/>
                </a:solidFill>
              </a:rPr>
              <a:t> went and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1</a:t>
            </a:r>
            <a:r>
              <a:rPr lang="en-US" sz="2000" b="1" i="1" dirty="0">
                <a:solidFill>
                  <a:srgbClr val="800000"/>
                </a:solidFill>
              </a:rPr>
              <a:t>upon the earth, and a </a:t>
            </a:r>
            <a:r>
              <a:rPr lang="en-US" sz="2000" b="1" i="1" u="sng" dirty="0">
                <a:solidFill>
                  <a:srgbClr val="800000"/>
                </a:solidFill>
              </a:rPr>
              <a:t>foul and loathsome sore</a:t>
            </a:r>
            <a:r>
              <a:rPr lang="en-US" sz="2000" i="1" dirty="0">
                <a:solidFill>
                  <a:srgbClr val="800000"/>
                </a:solidFill>
              </a:rPr>
              <a:t> came upon the men who had </a:t>
            </a:r>
            <a:r>
              <a:rPr lang="en-US" sz="2000" b="1" i="1" dirty="0">
                <a:solidFill>
                  <a:srgbClr val="800000"/>
                </a:solidFill>
              </a:rPr>
              <a:t>the mark of the beast and those who worshiped his image</a:t>
            </a:r>
            <a:r>
              <a:rPr lang="en-US" sz="2000" i="1" dirty="0">
                <a:solidFill>
                  <a:srgbClr val="800000"/>
                </a:solidFill>
              </a:rPr>
              <a:t>.  Then the </a:t>
            </a:r>
            <a:r>
              <a:rPr lang="en-US" sz="2000" b="1" i="1" u="sng" dirty="0">
                <a:solidFill>
                  <a:srgbClr val="800000"/>
                </a:solidFill>
              </a:rPr>
              <a:t>second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i="1" baseline="30000" dirty="0">
                <a:solidFill>
                  <a:srgbClr val="800000"/>
                </a:solidFill>
              </a:rPr>
              <a:t>2</a:t>
            </a:r>
            <a:r>
              <a:rPr lang="en-US" sz="2000" b="1" i="1" dirty="0">
                <a:solidFill>
                  <a:srgbClr val="800000"/>
                </a:solidFill>
              </a:rPr>
              <a:t>on the sea</a:t>
            </a:r>
            <a:r>
              <a:rPr lang="en-US" sz="2000" i="1" dirty="0">
                <a:solidFill>
                  <a:srgbClr val="800000"/>
                </a:solidFill>
              </a:rPr>
              <a:t>, and it </a:t>
            </a:r>
            <a:r>
              <a:rPr lang="en-US" sz="2000" b="1" i="1" u="sng" dirty="0">
                <a:solidFill>
                  <a:srgbClr val="800000"/>
                </a:solidFill>
              </a:rPr>
              <a:t>became</a:t>
            </a:r>
            <a:r>
              <a:rPr lang="en-US" sz="2000" i="1" u="sng" dirty="0">
                <a:solidFill>
                  <a:srgbClr val="800000"/>
                </a:solidFill>
              </a:rPr>
              <a:t> </a:t>
            </a:r>
            <a:r>
              <a:rPr lang="en-US" sz="2000" b="1" i="1" u="sng" dirty="0">
                <a:solidFill>
                  <a:srgbClr val="800000"/>
                </a:solidFill>
              </a:rPr>
              <a:t>blood</a:t>
            </a:r>
            <a:r>
              <a:rPr lang="en-US" sz="2000" b="1" i="1" dirty="0">
                <a:solidFill>
                  <a:srgbClr val="800000"/>
                </a:solidFill>
              </a:rPr>
              <a:t> as of a dead man</a:t>
            </a:r>
            <a:r>
              <a:rPr lang="en-US" sz="2000" i="1" dirty="0">
                <a:solidFill>
                  <a:srgbClr val="800000"/>
                </a:solidFill>
              </a:rPr>
              <a:t>; and </a:t>
            </a:r>
            <a:r>
              <a:rPr lang="en-US" sz="2000" b="1" i="1" dirty="0">
                <a:solidFill>
                  <a:srgbClr val="800000"/>
                </a:solidFill>
              </a:rPr>
              <a:t>every living creature in the sea died</a:t>
            </a:r>
            <a:r>
              <a:rPr lang="en-US" sz="2000" i="1" dirty="0">
                <a:solidFill>
                  <a:srgbClr val="800000"/>
                </a:solidFill>
              </a:rPr>
              <a:t>.  Then the </a:t>
            </a:r>
            <a:r>
              <a:rPr lang="en-US" sz="2000" b="1" i="1" u="sng" dirty="0">
                <a:solidFill>
                  <a:srgbClr val="800000"/>
                </a:solidFill>
              </a:rPr>
              <a:t>third</a:t>
            </a:r>
            <a:r>
              <a:rPr lang="en-US" sz="2000" i="1" dirty="0">
                <a:solidFill>
                  <a:srgbClr val="800000"/>
                </a:solidFill>
              </a:rPr>
              <a:t> angel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dirty="0">
                <a:solidFill>
                  <a:srgbClr val="800000"/>
                </a:solidFill>
              </a:rPr>
              <a:t>on the rivers and springs of water</a:t>
            </a:r>
            <a:r>
              <a:rPr lang="en-US" sz="2000" i="1" dirty="0">
                <a:solidFill>
                  <a:srgbClr val="800000"/>
                </a:solidFill>
              </a:rPr>
              <a:t>, and they </a:t>
            </a:r>
            <a:r>
              <a:rPr lang="en-US" sz="2000" b="1" i="1" u="sng" dirty="0">
                <a:solidFill>
                  <a:srgbClr val="800000"/>
                </a:solidFill>
              </a:rPr>
              <a:t>became blood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16:1-4</a:t>
            </a:r>
            <a:r>
              <a:rPr lang="en-US" sz="2000" dirty="0"/>
              <a:t>)</a:t>
            </a:r>
          </a:p>
          <a:p>
            <a:pPr marL="460375" indent="-460375">
              <a:buFont typeface="+mj-lt"/>
              <a:buAutoNum type="arabicParenR"/>
            </a:pPr>
            <a:r>
              <a:rPr lang="en-US" sz="2000" dirty="0"/>
              <a:t>Sore upon Worshippers of the Beast</a:t>
            </a:r>
          </a:p>
          <a:p>
            <a:pPr marL="460375" indent="-460375">
              <a:buFont typeface="+mj-lt"/>
              <a:buAutoNum type="arabicParenR"/>
            </a:pPr>
            <a:r>
              <a:rPr lang="en-US" sz="2000" dirty="0"/>
              <a:t>Sea to Blood – Death to all Sea Creatures</a:t>
            </a:r>
          </a:p>
          <a:p>
            <a:pPr marL="460375" indent="-460375">
              <a:buFont typeface="+mj-lt"/>
              <a:buAutoNum type="arabicParenR"/>
            </a:pPr>
            <a:r>
              <a:rPr lang="en-US" sz="2000" dirty="0"/>
              <a:t>Rivers &amp; Springs to Blood</a:t>
            </a:r>
          </a:p>
        </p:txBody>
      </p:sp>
    </p:spTree>
    <p:extLst>
      <p:ext uri="{BB962C8B-B14F-4D97-AF65-F5344CB8AC3E}">
        <p14:creationId xmlns:p14="http://schemas.microsoft.com/office/powerpoint/2010/main" val="19331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of the First Three Plagues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2"/>
            </a:pPr>
            <a:r>
              <a:rPr lang="en-US" sz="2000" dirty="0"/>
              <a:t>Who is targeted by these plagues?  Who is not affected?  Lessons?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heard a loud voice from the temple saying to the seven angels, “Go and pour out the bowls of the wrath of God </a:t>
            </a:r>
            <a:r>
              <a:rPr lang="en-US" sz="2000" b="1" i="1" u="sng" dirty="0">
                <a:solidFill>
                  <a:srgbClr val="800000"/>
                </a:solidFill>
              </a:rPr>
              <a:t>on the earth</a:t>
            </a:r>
            <a:r>
              <a:rPr lang="en-US" sz="2000" i="1" dirty="0">
                <a:solidFill>
                  <a:srgbClr val="800000"/>
                </a:solidFill>
              </a:rPr>
              <a:t>.”  So the first went and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1</a:t>
            </a:r>
            <a:r>
              <a:rPr lang="en-US" sz="2000" b="1" i="1" dirty="0">
                <a:solidFill>
                  <a:srgbClr val="800000"/>
                </a:solidFill>
              </a:rPr>
              <a:t>upon the </a:t>
            </a:r>
            <a:r>
              <a:rPr lang="en-US" sz="2000" b="1" i="1" u="sng" dirty="0">
                <a:solidFill>
                  <a:srgbClr val="800000"/>
                </a:solidFill>
              </a:rPr>
              <a:t>earth</a:t>
            </a:r>
            <a:r>
              <a:rPr lang="en-US" sz="2000" i="1" dirty="0">
                <a:solidFill>
                  <a:srgbClr val="800000"/>
                </a:solidFill>
              </a:rPr>
              <a:t>, and a foul and loathsome sore came upon </a:t>
            </a:r>
            <a:r>
              <a:rPr lang="en-US" sz="2000" b="1" i="1" dirty="0">
                <a:solidFill>
                  <a:srgbClr val="800000"/>
                </a:solidFill>
              </a:rPr>
              <a:t>the men who had </a:t>
            </a:r>
            <a:r>
              <a:rPr lang="en-US" sz="2000" b="1" i="1" u="sng" dirty="0">
                <a:solidFill>
                  <a:srgbClr val="800000"/>
                </a:solidFill>
              </a:rPr>
              <a:t>the mark of the beast</a:t>
            </a:r>
            <a:r>
              <a:rPr lang="en-US" sz="2000" b="1" i="1" dirty="0">
                <a:solidFill>
                  <a:srgbClr val="800000"/>
                </a:solidFill>
              </a:rPr>
              <a:t> and those who </a:t>
            </a:r>
            <a:r>
              <a:rPr lang="en-US" sz="2000" b="1" i="1" u="sng" dirty="0">
                <a:solidFill>
                  <a:srgbClr val="800000"/>
                </a:solidFill>
              </a:rPr>
              <a:t>worshiped his image</a:t>
            </a:r>
            <a:r>
              <a:rPr lang="en-US" sz="2000" i="1" dirty="0">
                <a:solidFill>
                  <a:srgbClr val="800000"/>
                </a:solidFill>
              </a:rPr>
              <a:t>.  Then the second angel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2</a:t>
            </a:r>
            <a:r>
              <a:rPr lang="en-US" sz="2000" b="1" i="1" dirty="0">
                <a:solidFill>
                  <a:srgbClr val="800000"/>
                </a:solidFill>
              </a:rPr>
              <a:t>on the </a:t>
            </a:r>
            <a:r>
              <a:rPr lang="en-US" sz="2000" b="1" i="1" u="sng" dirty="0">
                <a:solidFill>
                  <a:srgbClr val="800000"/>
                </a:solidFill>
              </a:rPr>
              <a:t>sea</a:t>
            </a:r>
            <a:r>
              <a:rPr lang="en-US" sz="2000" i="1" dirty="0">
                <a:solidFill>
                  <a:srgbClr val="800000"/>
                </a:solidFill>
              </a:rPr>
              <a:t>, and it became blood as of a dead man; and </a:t>
            </a:r>
            <a:r>
              <a:rPr lang="en-US" sz="2000" b="1" i="1" dirty="0">
                <a:solidFill>
                  <a:srgbClr val="800000"/>
                </a:solidFill>
              </a:rPr>
              <a:t>every living creature </a:t>
            </a:r>
            <a:r>
              <a:rPr lang="en-US" sz="2000" b="1" i="1" u="sng" dirty="0">
                <a:solidFill>
                  <a:srgbClr val="800000"/>
                </a:solidFill>
              </a:rPr>
              <a:t>in the sea</a:t>
            </a:r>
            <a:r>
              <a:rPr lang="en-US" sz="2000" b="1" i="1" dirty="0">
                <a:solidFill>
                  <a:srgbClr val="800000"/>
                </a:solidFill>
              </a:rPr>
              <a:t> died</a:t>
            </a:r>
            <a:r>
              <a:rPr lang="en-US" sz="2000" i="1" dirty="0">
                <a:solidFill>
                  <a:srgbClr val="800000"/>
                </a:solidFill>
              </a:rPr>
              <a:t>.  Then the third angel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dirty="0">
                <a:solidFill>
                  <a:srgbClr val="800000"/>
                </a:solidFill>
              </a:rPr>
              <a:t>on the </a:t>
            </a:r>
            <a:r>
              <a:rPr lang="en-US" sz="2000" b="1" i="1" u="sng" dirty="0">
                <a:solidFill>
                  <a:srgbClr val="800000"/>
                </a:solidFill>
              </a:rPr>
              <a:t>rivers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springs</a:t>
            </a:r>
            <a:r>
              <a:rPr lang="en-US" sz="2000" b="1" i="1" dirty="0">
                <a:solidFill>
                  <a:srgbClr val="800000"/>
                </a:solidFill>
              </a:rPr>
              <a:t> of water</a:t>
            </a:r>
            <a:r>
              <a:rPr lang="en-US" sz="2000" i="1" dirty="0">
                <a:solidFill>
                  <a:srgbClr val="800000"/>
                </a:solidFill>
              </a:rPr>
              <a:t>, and they became blood.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16:1-4</a:t>
            </a:r>
            <a:r>
              <a:rPr lang="en-US" sz="2000" dirty="0"/>
              <a:t>)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i="1" dirty="0">
                <a:solidFill>
                  <a:srgbClr val="800000"/>
                </a:solidFill>
              </a:rPr>
              <a:t>“Earth”</a:t>
            </a:r>
            <a:r>
              <a:rPr lang="en-US" sz="2000" dirty="0"/>
              <a:t>:  Obeyed the </a:t>
            </a:r>
            <a:r>
              <a:rPr lang="en-US" sz="2000" i="1" dirty="0">
                <a:solidFill>
                  <a:srgbClr val="800000"/>
                </a:solidFill>
              </a:rPr>
              <a:t>“Earth Beast”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13:11-18</a:t>
            </a:r>
            <a:r>
              <a:rPr lang="en-US" sz="2000" dirty="0"/>
              <a:t>) – false religion, unregenerate.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/>
              <a:t>:  Origin of the </a:t>
            </a:r>
            <a:r>
              <a:rPr lang="en-US" sz="2000" i="1" dirty="0">
                <a:solidFill>
                  <a:srgbClr val="800000"/>
                </a:solidFill>
              </a:rPr>
              <a:t>“Sea Beast”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13:1</a:t>
            </a:r>
            <a:r>
              <a:rPr lang="en-US" sz="2000" dirty="0"/>
              <a:t>) – churning society, government, nations.</a:t>
            </a:r>
          </a:p>
          <a:p>
            <a:pPr marL="346075" indent="-346075">
              <a:buFont typeface="+mj-lt"/>
              <a:buAutoNum type="arabicParenR"/>
            </a:pPr>
            <a:r>
              <a:rPr lang="en-US" sz="2000" i="1" dirty="0">
                <a:solidFill>
                  <a:srgbClr val="800000"/>
                </a:solidFill>
              </a:rPr>
              <a:t>“Rivers, Springs”</a:t>
            </a:r>
            <a:r>
              <a:rPr lang="en-US" sz="2000" dirty="0"/>
              <a:t>: Smaller groups, nations, peoples comprising society (</a:t>
            </a:r>
            <a:r>
              <a:rPr lang="en-US" sz="2000" b="1" dirty="0">
                <a:solidFill>
                  <a:srgbClr val="800000"/>
                </a:solidFill>
              </a:rPr>
              <a:t>17:15</a:t>
            </a:r>
            <a:r>
              <a:rPr lang="en-US" sz="2000" dirty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Plagues are similar to previous judgments (</a:t>
            </a:r>
            <a:r>
              <a:rPr lang="en-US" sz="2000" b="1" dirty="0">
                <a:solidFill>
                  <a:srgbClr val="800000"/>
                </a:solidFill>
              </a:rPr>
              <a:t>7:1-3; 14:9-20</a:t>
            </a:r>
            <a:r>
              <a:rPr lang="en-US" sz="2000" dirty="0"/>
              <a:t>) and symbol’s original appearance (</a:t>
            </a:r>
            <a:r>
              <a:rPr lang="en-US" sz="2000" b="1" dirty="0">
                <a:solidFill>
                  <a:srgbClr val="800000"/>
                </a:solidFill>
              </a:rPr>
              <a:t>Exodus 8:22-23; 9:4, 25-26; 10:22-23; 11:5-7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025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of the First Three Plagues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2"/>
            </a:pPr>
            <a:r>
              <a:rPr lang="en-US" sz="2000" dirty="0"/>
              <a:t>Who is targeted by these plagues?  Who is not affected?  Lessons?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heard a loud voice from the temple saying to the seven angels, “Go and pour out the bowls of the wrath of God </a:t>
            </a:r>
            <a:r>
              <a:rPr lang="en-US" sz="2000" b="1" i="1" u="sng" dirty="0">
                <a:solidFill>
                  <a:srgbClr val="800000"/>
                </a:solidFill>
              </a:rPr>
              <a:t>on the earth</a:t>
            </a:r>
            <a:r>
              <a:rPr lang="en-US" sz="2000" i="1" dirty="0">
                <a:solidFill>
                  <a:srgbClr val="800000"/>
                </a:solidFill>
              </a:rPr>
              <a:t>.”  So the first went and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1</a:t>
            </a:r>
            <a:r>
              <a:rPr lang="en-US" sz="2000" b="1" i="1" dirty="0">
                <a:solidFill>
                  <a:srgbClr val="800000"/>
                </a:solidFill>
              </a:rPr>
              <a:t>upon the </a:t>
            </a:r>
            <a:r>
              <a:rPr lang="en-US" sz="2000" b="1" i="1" u="sng" dirty="0">
                <a:solidFill>
                  <a:srgbClr val="800000"/>
                </a:solidFill>
              </a:rPr>
              <a:t>earth</a:t>
            </a:r>
            <a:r>
              <a:rPr lang="en-US" sz="2000" i="1" dirty="0">
                <a:solidFill>
                  <a:srgbClr val="800000"/>
                </a:solidFill>
              </a:rPr>
              <a:t>, and a foul and loathsome sore came upon </a:t>
            </a:r>
            <a:r>
              <a:rPr lang="en-US" sz="2000" b="1" i="1" dirty="0">
                <a:solidFill>
                  <a:srgbClr val="800000"/>
                </a:solidFill>
              </a:rPr>
              <a:t>the men who had </a:t>
            </a:r>
            <a:r>
              <a:rPr lang="en-US" sz="2000" b="1" i="1" u="sng" dirty="0">
                <a:solidFill>
                  <a:srgbClr val="800000"/>
                </a:solidFill>
              </a:rPr>
              <a:t>the mark of the beast</a:t>
            </a:r>
            <a:r>
              <a:rPr lang="en-US" sz="2000" b="1" i="1" dirty="0">
                <a:solidFill>
                  <a:srgbClr val="800000"/>
                </a:solidFill>
              </a:rPr>
              <a:t> and those who </a:t>
            </a:r>
            <a:r>
              <a:rPr lang="en-US" sz="2000" b="1" i="1" u="sng" dirty="0">
                <a:solidFill>
                  <a:srgbClr val="800000"/>
                </a:solidFill>
              </a:rPr>
              <a:t>worshiped his image</a:t>
            </a:r>
            <a:r>
              <a:rPr lang="en-US" sz="2000" i="1" dirty="0">
                <a:solidFill>
                  <a:srgbClr val="800000"/>
                </a:solidFill>
              </a:rPr>
              <a:t>.  Then the second angel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2</a:t>
            </a:r>
            <a:r>
              <a:rPr lang="en-US" sz="2000" b="1" i="1" dirty="0">
                <a:solidFill>
                  <a:srgbClr val="800000"/>
                </a:solidFill>
              </a:rPr>
              <a:t>on the </a:t>
            </a:r>
            <a:r>
              <a:rPr lang="en-US" sz="2000" b="1" i="1" u="sng" dirty="0">
                <a:solidFill>
                  <a:srgbClr val="800000"/>
                </a:solidFill>
              </a:rPr>
              <a:t>sea</a:t>
            </a:r>
            <a:r>
              <a:rPr lang="en-US" sz="2000" i="1" dirty="0">
                <a:solidFill>
                  <a:srgbClr val="800000"/>
                </a:solidFill>
              </a:rPr>
              <a:t>, and it became blood as of a dead man; and </a:t>
            </a:r>
            <a:r>
              <a:rPr lang="en-US" sz="2000" b="1" i="1" dirty="0">
                <a:solidFill>
                  <a:srgbClr val="800000"/>
                </a:solidFill>
              </a:rPr>
              <a:t>every living creature </a:t>
            </a:r>
            <a:r>
              <a:rPr lang="en-US" sz="2000" b="1" i="1" u="sng" dirty="0">
                <a:solidFill>
                  <a:srgbClr val="800000"/>
                </a:solidFill>
              </a:rPr>
              <a:t>in the sea</a:t>
            </a:r>
            <a:r>
              <a:rPr lang="en-US" sz="2000" b="1" i="1" dirty="0">
                <a:solidFill>
                  <a:srgbClr val="800000"/>
                </a:solidFill>
              </a:rPr>
              <a:t> died</a:t>
            </a:r>
            <a:r>
              <a:rPr lang="en-US" sz="2000" i="1" dirty="0">
                <a:solidFill>
                  <a:srgbClr val="800000"/>
                </a:solidFill>
              </a:rPr>
              <a:t>.  Then the third angel poured out his bowl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dirty="0">
                <a:solidFill>
                  <a:srgbClr val="800000"/>
                </a:solidFill>
              </a:rPr>
              <a:t>on the </a:t>
            </a:r>
            <a:r>
              <a:rPr lang="en-US" sz="2000" b="1" i="1" u="sng" dirty="0">
                <a:solidFill>
                  <a:srgbClr val="800000"/>
                </a:solidFill>
              </a:rPr>
              <a:t>rivers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springs</a:t>
            </a:r>
            <a:r>
              <a:rPr lang="en-US" sz="2000" b="1" i="1" dirty="0">
                <a:solidFill>
                  <a:srgbClr val="800000"/>
                </a:solidFill>
              </a:rPr>
              <a:t> of water</a:t>
            </a:r>
            <a:r>
              <a:rPr lang="en-US" sz="2000" i="1" dirty="0">
                <a:solidFill>
                  <a:srgbClr val="800000"/>
                </a:solidFill>
              </a:rPr>
              <a:t>, and they became blood.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16:1-4</a:t>
            </a:r>
            <a:r>
              <a:rPr lang="en-US" sz="20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000" b="1" dirty="0"/>
              <a:t>Reinforced Lesson:  </a:t>
            </a:r>
            <a:r>
              <a:rPr lang="en-US" sz="2000" dirty="0"/>
              <a:t>God knows His people and makes a distinction, protecting them from the punishment due sinners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 Tim. 2:19</a:t>
            </a:r>
            <a:r>
              <a:rPr lang="en-US" sz="2000" dirty="0"/>
              <a:t>; </a:t>
            </a:r>
            <a:r>
              <a:rPr lang="en-US" sz="2000" b="1" dirty="0">
                <a:solidFill>
                  <a:srgbClr val="800000"/>
                </a:solidFill>
              </a:rPr>
              <a:t>1 Kings 19:18; Isa. 40:26-27</a:t>
            </a:r>
            <a:r>
              <a:rPr lang="en-US" sz="20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He also expects us to purify ourselves; otherwise, we will share in their judgment.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Providing both comfort and warning.</a:t>
            </a:r>
          </a:p>
        </p:txBody>
      </p:sp>
    </p:spTree>
    <p:extLst>
      <p:ext uri="{BB962C8B-B14F-4D97-AF65-F5344CB8AC3E}">
        <p14:creationId xmlns:p14="http://schemas.microsoft.com/office/powerpoint/2010/main" val="26595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“Whoever Sheds Man’s Blood 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4"/>
            </a:pPr>
            <a:r>
              <a:rPr lang="en-US" sz="2000" dirty="0"/>
              <a:t>According to the </a:t>
            </a:r>
            <a:r>
              <a:rPr lang="en-US" sz="2000" i="1" dirty="0">
                <a:solidFill>
                  <a:srgbClr val="800000"/>
                </a:solidFill>
              </a:rPr>
              <a:t>“angel of the waters”</a:t>
            </a:r>
            <a:r>
              <a:rPr lang="en-US" sz="2000" dirty="0"/>
              <a:t>, why was God justified in His judgment of wrath?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heard </a:t>
            </a:r>
            <a:r>
              <a:rPr lang="en-US" sz="2000" b="1" i="1" dirty="0">
                <a:solidFill>
                  <a:srgbClr val="800000"/>
                </a:solidFill>
              </a:rPr>
              <a:t>the angel of the </a:t>
            </a:r>
            <a:r>
              <a:rPr lang="en-US" sz="2000" b="1" i="1" u="sng" dirty="0">
                <a:solidFill>
                  <a:srgbClr val="800000"/>
                </a:solidFill>
              </a:rPr>
              <a:t>waters</a:t>
            </a:r>
            <a:r>
              <a:rPr lang="en-US" sz="2000" i="1" dirty="0">
                <a:solidFill>
                  <a:srgbClr val="800000"/>
                </a:solidFill>
              </a:rPr>
              <a:t> saying: “You are </a:t>
            </a:r>
            <a:r>
              <a:rPr lang="en-US" sz="2000" b="1" i="1" u="sng" dirty="0">
                <a:solidFill>
                  <a:srgbClr val="800000"/>
                </a:solidFill>
              </a:rPr>
              <a:t>righteous</a:t>
            </a:r>
            <a:r>
              <a:rPr lang="en-US" sz="2000" b="1" i="1" dirty="0">
                <a:solidFill>
                  <a:srgbClr val="800000"/>
                </a:solidFill>
              </a:rPr>
              <a:t>, O Lord</a:t>
            </a:r>
            <a:r>
              <a:rPr lang="en-US" sz="2000" i="1" dirty="0">
                <a:solidFill>
                  <a:srgbClr val="800000"/>
                </a:solidFill>
              </a:rPr>
              <a:t>, The One who is and who was and who is to be, </a:t>
            </a:r>
            <a:r>
              <a:rPr lang="en-US" sz="2000" b="1" i="1" dirty="0">
                <a:solidFill>
                  <a:srgbClr val="800000"/>
                </a:solidFill>
              </a:rPr>
              <a:t>Because You have </a:t>
            </a:r>
            <a:r>
              <a:rPr lang="en-US" sz="2000" b="1" i="1" u="sng" dirty="0">
                <a:solidFill>
                  <a:srgbClr val="800000"/>
                </a:solidFill>
              </a:rPr>
              <a:t>judged</a:t>
            </a:r>
            <a:r>
              <a:rPr lang="en-US" sz="2000" b="1" i="1" dirty="0">
                <a:solidFill>
                  <a:srgbClr val="800000"/>
                </a:solidFill>
              </a:rPr>
              <a:t> these things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b="1" i="1" u="sng" dirty="0">
                <a:solidFill>
                  <a:srgbClr val="800000"/>
                </a:solidFill>
              </a:rPr>
              <a:t>For</a:t>
            </a:r>
            <a:r>
              <a:rPr lang="en-US" sz="2000" b="1" i="1" dirty="0">
                <a:solidFill>
                  <a:srgbClr val="800000"/>
                </a:solidFill>
              </a:rPr>
              <a:t> they have </a:t>
            </a:r>
            <a:r>
              <a:rPr lang="en-US" sz="2000" b="1" i="1" u="sng" dirty="0">
                <a:solidFill>
                  <a:srgbClr val="800000"/>
                </a:solidFill>
              </a:rPr>
              <a:t>shed the blood</a:t>
            </a:r>
            <a:r>
              <a:rPr lang="en-US" sz="2000" b="1" i="1" dirty="0">
                <a:solidFill>
                  <a:srgbClr val="800000"/>
                </a:solidFill>
              </a:rPr>
              <a:t> of saints and prophets</a:t>
            </a:r>
            <a:r>
              <a:rPr lang="en-US" sz="2000" i="1" dirty="0">
                <a:solidFill>
                  <a:srgbClr val="800000"/>
                </a:solidFill>
              </a:rPr>
              <a:t>, And You have </a:t>
            </a:r>
            <a:r>
              <a:rPr lang="en-US" sz="2000" b="1" i="1" dirty="0">
                <a:solidFill>
                  <a:srgbClr val="800000"/>
                </a:solidFill>
              </a:rPr>
              <a:t>given them </a:t>
            </a:r>
            <a:r>
              <a:rPr lang="en-US" sz="2000" b="1" i="1" u="sng" dirty="0">
                <a:solidFill>
                  <a:srgbClr val="800000"/>
                </a:solidFill>
              </a:rPr>
              <a:t>blood to drink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b="1" i="1" u="sng" dirty="0">
                <a:solidFill>
                  <a:srgbClr val="800000"/>
                </a:solidFill>
              </a:rPr>
              <a:t>For</a:t>
            </a:r>
            <a:r>
              <a:rPr lang="en-US" sz="2000" b="1" i="1" dirty="0">
                <a:solidFill>
                  <a:srgbClr val="800000"/>
                </a:solidFill>
              </a:rPr>
              <a:t> it is their </a:t>
            </a:r>
            <a:r>
              <a:rPr lang="en-US" sz="2000" b="1" i="1" u="sng" dirty="0">
                <a:solidFill>
                  <a:srgbClr val="800000"/>
                </a:solidFill>
              </a:rPr>
              <a:t>just due</a:t>
            </a:r>
            <a:r>
              <a:rPr lang="en-US" sz="2000" i="1" dirty="0">
                <a:solidFill>
                  <a:srgbClr val="800000"/>
                </a:solidFill>
              </a:rPr>
              <a:t>.”  And I heard </a:t>
            </a:r>
            <a:r>
              <a:rPr lang="en-US" sz="2000" b="1" i="1" dirty="0">
                <a:solidFill>
                  <a:srgbClr val="800000"/>
                </a:solidFill>
              </a:rPr>
              <a:t>another from the </a:t>
            </a:r>
            <a:r>
              <a:rPr lang="en-US" sz="2000" b="1" i="1" u="sng" dirty="0">
                <a:solidFill>
                  <a:srgbClr val="800000"/>
                </a:solidFill>
              </a:rPr>
              <a:t>altar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saying, “Even so, Lord God Almighty, </a:t>
            </a:r>
            <a:r>
              <a:rPr lang="en-US" sz="2000" b="1" i="1" dirty="0">
                <a:solidFill>
                  <a:srgbClr val="800000"/>
                </a:solidFill>
              </a:rPr>
              <a:t>true and righteous are Your judgments</a:t>
            </a:r>
            <a:r>
              <a:rPr lang="en-US" sz="2000" i="1" dirty="0">
                <a:solidFill>
                  <a:srgbClr val="800000"/>
                </a:solidFill>
              </a:rPr>
              <a:t>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16:5-7</a:t>
            </a:r>
            <a:r>
              <a:rPr lang="en-US" sz="2000" dirty="0"/>
              <a:t>)</a:t>
            </a:r>
          </a:p>
          <a:p>
            <a:r>
              <a:rPr lang="en-US" sz="2000" dirty="0"/>
              <a:t>Those who unrighteously shed blood must have their blood shed (</a:t>
            </a:r>
            <a:r>
              <a:rPr lang="en-US" sz="2000" b="1" dirty="0">
                <a:solidFill>
                  <a:srgbClr val="800000"/>
                </a:solidFill>
              </a:rPr>
              <a:t>Genesis 9:6</a:t>
            </a:r>
            <a:r>
              <a:rPr lang="en-US" sz="2000" dirty="0"/>
              <a:t>).</a:t>
            </a:r>
          </a:p>
          <a:p>
            <a:r>
              <a:rPr lang="en-US" sz="2000" i="1" dirty="0">
                <a:solidFill>
                  <a:srgbClr val="800000"/>
                </a:solidFill>
              </a:rPr>
              <a:t>“Righteous … because You have judged”</a:t>
            </a:r>
            <a:r>
              <a:rPr lang="en-US" sz="2000" dirty="0"/>
              <a:t> – God is righting a wrong, avenging an injustice in </a:t>
            </a:r>
            <a:r>
              <a:rPr lang="en-US" sz="2000" i="1" dirty="0">
                <a:solidFill>
                  <a:srgbClr val="800000"/>
                </a:solidFill>
              </a:rPr>
              <a:t>“giving them blood to drink”</a:t>
            </a:r>
            <a:r>
              <a:rPr lang="en-US" sz="2000" dirty="0"/>
              <a:t>, observed by society’s “watcher”.</a:t>
            </a:r>
          </a:p>
          <a:p>
            <a:r>
              <a:rPr lang="en-US" sz="2000" dirty="0"/>
              <a:t>Additionally, this answers and satisfies the prayers, cries of the saints for God to see and act (</a:t>
            </a:r>
            <a:r>
              <a:rPr lang="en-US" sz="2000" b="1" dirty="0">
                <a:solidFill>
                  <a:srgbClr val="800000"/>
                </a:solidFill>
              </a:rPr>
              <a:t>6:9-11; 8:3-5; 14:17-20</a:t>
            </a:r>
            <a:r>
              <a:rPr lang="en-US" sz="2000" dirty="0"/>
              <a:t>).</a:t>
            </a:r>
          </a:p>
          <a:p>
            <a:r>
              <a:rPr lang="en-US" sz="2000" dirty="0"/>
              <a:t>Does God </a:t>
            </a:r>
            <a:r>
              <a:rPr lang="en-US" sz="2000" b="1" i="1" dirty="0"/>
              <a:t>know</a:t>
            </a:r>
            <a:r>
              <a:rPr lang="en-US" sz="2000" dirty="0"/>
              <a:t>, </a:t>
            </a:r>
            <a:r>
              <a:rPr lang="en-US" sz="2000" b="1" i="1" dirty="0"/>
              <a:t>care</a:t>
            </a:r>
            <a:r>
              <a:rPr lang="en-US" sz="2000" dirty="0"/>
              <a:t>, and </a:t>
            </a:r>
            <a:r>
              <a:rPr lang="en-US" sz="2000" b="1" i="1" dirty="0"/>
              <a:t>act</a:t>
            </a:r>
            <a:r>
              <a:rPr lang="en-US" sz="2000" dirty="0"/>
              <a:t>?  Is He </a:t>
            </a:r>
            <a:r>
              <a:rPr lang="en-US" sz="2000" b="1" i="1" dirty="0"/>
              <a:t>powerful</a:t>
            </a:r>
            <a:r>
              <a:rPr lang="en-US" sz="2000" dirty="0"/>
              <a:t> enough?  Yes, yes, yes, and yes!</a:t>
            </a:r>
          </a:p>
        </p:txBody>
      </p:sp>
    </p:spTree>
    <p:extLst>
      <p:ext uri="{BB962C8B-B14F-4D97-AF65-F5344CB8AC3E}">
        <p14:creationId xmlns:p14="http://schemas.microsoft.com/office/powerpoint/2010/main" val="12109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things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4"/>
            </a:pPr>
            <a:r>
              <a:rPr lang="en-US" sz="2000" dirty="0"/>
              <a:t>What might these bowls of wrath symbolize?</a:t>
            </a:r>
          </a:p>
          <a:p>
            <a:r>
              <a:rPr lang="en-US" sz="2000" dirty="0"/>
              <a:t>Hailey and Harkrider – Natural disasters … too literal?</a:t>
            </a:r>
          </a:p>
          <a:p>
            <a:r>
              <a:rPr lang="en-US" sz="2000" i="1" dirty="0">
                <a:solidFill>
                  <a:srgbClr val="800000"/>
                </a:solidFill>
              </a:rPr>
              <a:t>“Rivers, springs, streams”</a:t>
            </a:r>
            <a:r>
              <a:rPr lang="en-US" sz="2000" dirty="0"/>
              <a:t> are identified as political and ethnic entities, not literal waters (</a:t>
            </a:r>
            <a:r>
              <a:rPr lang="en-US" sz="2000" b="1" dirty="0">
                <a:solidFill>
                  <a:srgbClr val="800000"/>
                </a:solidFill>
              </a:rPr>
              <a:t>17:15; Jeremiah 51:42-44</a:t>
            </a:r>
            <a:r>
              <a:rPr lang="en-US" sz="2000" dirty="0"/>
              <a:t>).</a:t>
            </a:r>
          </a:p>
          <a:p>
            <a:r>
              <a:rPr lang="en-US" sz="2000" dirty="0"/>
              <a:t>Although natural disasters were certainly part of weakening, destruction of Rome, these signs indicate </a:t>
            </a:r>
            <a:r>
              <a:rPr lang="en-US" sz="2000" b="1" i="1" dirty="0"/>
              <a:t>more likely</a:t>
            </a:r>
            <a:r>
              <a:rPr lang="en-US" sz="2000" dirty="0"/>
              <a:t> indicate people problems – society, government, political, economic, racial, moral, wisdom, etc. – people mistreating each other, generally making each other’s lives miserable, destroying each other, and ultimately even killing each other (</a:t>
            </a:r>
            <a:r>
              <a:rPr lang="en-US" sz="2000" b="1" dirty="0">
                <a:solidFill>
                  <a:srgbClr val="800000"/>
                </a:solidFill>
              </a:rPr>
              <a:t>6:4; 9:1-12</a:t>
            </a:r>
            <a:r>
              <a:rPr lang="en-US" sz="2000" dirty="0"/>
              <a:t>).</a:t>
            </a:r>
          </a:p>
          <a:p>
            <a:r>
              <a:rPr lang="en-US" sz="2000" dirty="0"/>
              <a:t>Destruction of the </a:t>
            </a:r>
            <a:r>
              <a:rPr lang="en-US" sz="2000" i="1" dirty="0">
                <a:solidFill>
                  <a:srgbClr val="800000"/>
                </a:solidFill>
              </a:rPr>
              <a:t>“rivers and springs”</a:t>
            </a:r>
            <a:r>
              <a:rPr lang="en-US" sz="2000" dirty="0"/>
              <a:t> might represent termination of individuals by various classes or groups (i.e., abortion, exposure, euthanasia, genocide) or further breakdown of smaller “institutions” within society (e.g., family, ethnicities).</a:t>
            </a:r>
          </a:p>
        </p:txBody>
      </p:sp>
    </p:spTree>
    <p:extLst>
      <p:ext uri="{BB962C8B-B14F-4D97-AF65-F5344CB8AC3E}">
        <p14:creationId xmlns:p14="http://schemas.microsoft.com/office/powerpoint/2010/main" val="11267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Harvesting the Earth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14:14-20</a:t>
            </a:r>
          </a:p>
        </p:txBody>
      </p:sp>
    </p:spTree>
    <p:extLst>
      <p:ext uri="{BB962C8B-B14F-4D97-AF65-F5344CB8AC3E}">
        <p14:creationId xmlns:p14="http://schemas.microsoft.com/office/powerpoint/2010/main" val="63387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Winepress of the Wrath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And another angel came out from the altar, who had power over fire, and he cried with a loud cry to him who had the sharp sickle, saying, “</a:t>
            </a:r>
            <a:r>
              <a:rPr lang="en-US" sz="1800" b="1" i="1" dirty="0">
                <a:solidFill>
                  <a:srgbClr val="800000"/>
                </a:solidFill>
              </a:rPr>
              <a:t>Thrust in your </a:t>
            </a:r>
            <a:r>
              <a:rPr lang="en-US" sz="1800" b="1" i="1" u="sng" dirty="0">
                <a:solidFill>
                  <a:srgbClr val="800000"/>
                </a:solidFill>
              </a:rPr>
              <a:t>sharp sickle</a:t>
            </a:r>
            <a:r>
              <a:rPr lang="en-US" sz="1800" b="1" i="1" dirty="0">
                <a:solidFill>
                  <a:srgbClr val="800000"/>
                </a:solidFill>
              </a:rPr>
              <a:t> </a:t>
            </a:r>
            <a:r>
              <a:rPr lang="en-US" sz="1800" i="1" dirty="0">
                <a:solidFill>
                  <a:srgbClr val="800000"/>
                </a:solidFill>
              </a:rPr>
              <a:t>and gather </a:t>
            </a:r>
            <a:r>
              <a:rPr lang="en-US" sz="1800" b="1" i="1" dirty="0">
                <a:solidFill>
                  <a:srgbClr val="800000"/>
                </a:solidFill>
              </a:rPr>
              <a:t>the clusters of the vine of the earth</a:t>
            </a:r>
            <a:r>
              <a:rPr lang="en-US" sz="1800" i="1" dirty="0">
                <a:solidFill>
                  <a:srgbClr val="800000"/>
                </a:solidFill>
              </a:rPr>
              <a:t>, </a:t>
            </a:r>
            <a:r>
              <a:rPr lang="en-US" sz="1800" b="1" i="1" dirty="0">
                <a:solidFill>
                  <a:srgbClr val="800000"/>
                </a:solidFill>
              </a:rPr>
              <a:t>for </a:t>
            </a:r>
            <a:r>
              <a:rPr lang="en-US" sz="1800" b="1" i="1" u="sng" dirty="0">
                <a:solidFill>
                  <a:srgbClr val="800000"/>
                </a:solidFill>
              </a:rPr>
              <a:t>her grapes are fully ripe</a:t>
            </a:r>
            <a:r>
              <a:rPr lang="en-US" sz="1800" i="1" dirty="0">
                <a:solidFill>
                  <a:srgbClr val="800000"/>
                </a:solidFill>
              </a:rPr>
              <a:t>.”  So the angel thrust his sickle into the earth and gathered the vine of the earth, and </a:t>
            </a:r>
            <a:r>
              <a:rPr lang="en-US" sz="1800" b="1" i="1" dirty="0">
                <a:solidFill>
                  <a:srgbClr val="800000"/>
                </a:solidFill>
              </a:rPr>
              <a:t>threw it into </a:t>
            </a:r>
            <a:r>
              <a:rPr lang="en-US" sz="1800" b="1" i="1" u="sng" dirty="0">
                <a:solidFill>
                  <a:srgbClr val="800000"/>
                </a:solidFill>
              </a:rPr>
              <a:t>the great winepress of the wrath</a:t>
            </a:r>
            <a:r>
              <a:rPr lang="en-US" sz="1800" b="1" i="1" dirty="0">
                <a:solidFill>
                  <a:srgbClr val="800000"/>
                </a:solidFill>
              </a:rPr>
              <a:t> of God</a:t>
            </a:r>
            <a:r>
              <a:rPr lang="en-US" sz="1800" i="1" dirty="0">
                <a:solidFill>
                  <a:srgbClr val="800000"/>
                </a:solidFill>
              </a:rPr>
              <a:t>.  And </a:t>
            </a:r>
            <a:r>
              <a:rPr lang="en-US" sz="1800" b="1" i="1" dirty="0">
                <a:solidFill>
                  <a:srgbClr val="800000"/>
                </a:solidFill>
              </a:rPr>
              <a:t>the winepress was trampled </a:t>
            </a:r>
            <a:r>
              <a:rPr lang="en-US" sz="1800" b="1" i="1" u="sng" dirty="0">
                <a:solidFill>
                  <a:srgbClr val="800000"/>
                </a:solidFill>
              </a:rPr>
              <a:t>outside the city</a:t>
            </a:r>
            <a:r>
              <a:rPr lang="en-US" sz="1800" i="1" dirty="0">
                <a:solidFill>
                  <a:srgbClr val="800000"/>
                </a:solidFill>
              </a:rPr>
              <a:t>, and </a:t>
            </a:r>
            <a:r>
              <a:rPr lang="en-US" sz="1800" b="1" i="1" u="sng" dirty="0">
                <a:solidFill>
                  <a:srgbClr val="800000"/>
                </a:solidFill>
              </a:rPr>
              <a:t>blood</a:t>
            </a:r>
            <a:r>
              <a:rPr lang="en-US" sz="1800" b="1" i="1" dirty="0">
                <a:solidFill>
                  <a:srgbClr val="800000"/>
                </a:solidFill>
              </a:rPr>
              <a:t> came out of the winepress</a:t>
            </a:r>
            <a:r>
              <a:rPr lang="en-US" sz="1800" i="1" dirty="0">
                <a:solidFill>
                  <a:srgbClr val="800000"/>
                </a:solidFill>
              </a:rPr>
              <a:t>, </a:t>
            </a:r>
            <a:r>
              <a:rPr lang="en-US" sz="1800" b="1" i="1" dirty="0">
                <a:solidFill>
                  <a:srgbClr val="800000"/>
                </a:solidFill>
              </a:rPr>
              <a:t>up to the horses’ bridles, for </a:t>
            </a:r>
            <a:r>
              <a:rPr lang="en-US" sz="1800" b="1" i="1" u="sng" dirty="0">
                <a:solidFill>
                  <a:srgbClr val="800000"/>
                </a:solidFill>
              </a:rPr>
              <a:t>one thousand six hundred</a:t>
            </a:r>
            <a:r>
              <a:rPr lang="en-US" sz="1800" b="1" i="1" dirty="0">
                <a:solidFill>
                  <a:srgbClr val="800000"/>
                </a:solidFill>
              </a:rPr>
              <a:t> furlongs</a:t>
            </a:r>
            <a:r>
              <a:rPr lang="en-US" sz="1800" i="1" dirty="0">
                <a:solidFill>
                  <a:srgbClr val="800000"/>
                </a:solidFill>
              </a:rPr>
              <a:t>.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14:18-20</a:t>
            </a:r>
            <a:r>
              <a:rPr lang="en-US" sz="1800" dirty="0"/>
              <a:t>)</a:t>
            </a:r>
          </a:p>
          <a:p>
            <a:pPr marL="346075" lvl="0" indent="-346075">
              <a:spcBef>
                <a:spcPts val="0"/>
              </a:spcBef>
              <a:buFont typeface="+mj-lt"/>
              <a:buAutoNum type="arabicPeriod" startAt="11"/>
            </a:pPr>
            <a:r>
              <a:rPr lang="en-US" sz="1800" dirty="0"/>
              <a:t>Compare the use of the </a:t>
            </a:r>
            <a:r>
              <a:rPr lang="en-US" sz="1800" i="1" dirty="0">
                <a:solidFill>
                  <a:srgbClr val="800000"/>
                </a:solidFill>
              </a:rPr>
              <a:t>“winepress of the wrath of God”</a:t>
            </a:r>
            <a:r>
              <a:rPr lang="en-US" sz="1800" dirty="0"/>
              <a:t> here to the original uses by Old Testament prophets (</a:t>
            </a:r>
            <a:r>
              <a:rPr lang="en-US" sz="1800" b="1" dirty="0">
                <a:solidFill>
                  <a:srgbClr val="800000"/>
                </a:solidFill>
              </a:rPr>
              <a:t>Isaiah 63:1-6; Lamentation 1:15; Joel 3:9-16</a:t>
            </a:r>
            <a:r>
              <a:rPr lang="en-US" sz="1800" dirty="0"/>
              <a:t>).  What is the meaning of this symbol?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“Ripeness”</a:t>
            </a:r>
            <a:r>
              <a:rPr lang="en-US" sz="1800" dirty="0"/>
              <a:t> is used to show end of patience, passed ready for judgment (</a:t>
            </a:r>
            <a:r>
              <a:rPr lang="en-US" sz="1800" b="1" dirty="0">
                <a:solidFill>
                  <a:srgbClr val="800000"/>
                </a:solidFill>
              </a:rPr>
              <a:t>Joel 3:12-13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“Sharpness”</a:t>
            </a:r>
            <a:r>
              <a:rPr lang="en-US" sz="1800" dirty="0"/>
              <a:t> implies both swiftness and </a:t>
            </a:r>
            <a:r>
              <a:rPr lang="en-US" sz="1800" b="1" i="1" dirty="0"/>
              <a:t>accuracy</a:t>
            </a:r>
            <a:r>
              <a:rPr lang="en-US" sz="1800" dirty="0"/>
              <a:t> of judgment (</a:t>
            </a:r>
            <a:r>
              <a:rPr lang="en-US" sz="1800" b="1" dirty="0">
                <a:solidFill>
                  <a:srgbClr val="800000"/>
                </a:solidFill>
              </a:rPr>
              <a:t>Hebrews 4:12-13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“Trampling …blood”</a:t>
            </a:r>
            <a:r>
              <a:rPr lang="en-US" sz="1800" dirty="0"/>
              <a:t> refer to the judgment, destruction and extent (</a:t>
            </a:r>
            <a:r>
              <a:rPr lang="en-US" sz="1800" b="1" dirty="0">
                <a:solidFill>
                  <a:srgbClr val="800000"/>
                </a:solidFill>
              </a:rPr>
              <a:t>Lam. 1:15; Isa. 63:2-6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</a:t>
            </a:r>
            <a:r>
              <a:rPr lang="en-US" sz="1800" i="1" dirty="0">
                <a:solidFill>
                  <a:srgbClr val="800000"/>
                </a:solidFill>
              </a:rPr>
              <a:t>“wine”</a:t>
            </a:r>
            <a:r>
              <a:rPr lang="en-US" sz="1800" dirty="0"/>
              <a:t> is used to refer to the </a:t>
            </a:r>
            <a:r>
              <a:rPr lang="en-US" sz="1800" i="1" dirty="0">
                <a:solidFill>
                  <a:srgbClr val="800000"/>
                </a:solidFill>
              </a:rPr>
              <a:t>“drunken”</a:t>
            </a:r>
            <a:r>
              <a:rPr lang="en-US" sz="1800" dirty="0"/>
              <a:t> effect induced by the devastation (</a:t>
            </a:r>
            <a:r>
              <a:rPr lang="en-US" sz="1800" b="1" dirty="0">
                <a:solidFill>
                  <a:srgbClr val="800000"/>
                </a:solidFill>
              </a:rPr>
              <a:t>Isa. 63:6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1600 = 4 x 4 x 10 x 10 = Emphasize covering most of world, breadth of impact destruction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“Outside the city”</a:t>
            </a:r>
            <a:r>
              <a:rPr lang="en-US" sz="1800" dirty="0"/>
              <a:t> – Associated criminal (</a:t>
            </a:r>
            <a:r>
              <a:rPr lang="en-US" sz="1800" b="1" dirty="0">
                <a:solidFill>
                  <a:srgbClr val="800000"/>
                </a:solidFill>
              </a:rPr>
              <a:t>1 Kings 21:13</a:t>
            </a:r>
            <a:r>
              <a:rPr lang="en-US" sz="1800" dirty="0"/>
              <a:t>).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7033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16 – Prelude to the</a:t>
            </a:r>
          </a:p>
          <a:p>
            <a:r>
              <a:rPr lang="en-US" sz="1800" b="1" dirty="0"/>
              <a:t>Bowls of Wrath</a:t>
            </a:r>
          </a:p>
        </p:txBody>
      </p:sp>
    </p:spTree>
    <p:extLst>
      <p:ext uri="{BB962C8B-B14F-4D97-AF65-F5344CB8AC3E}">
        <p14:creationId xmlns:p14="http://schemas.microsoft.com/office/powerpoint/2010/main" val="37731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Prelude to the Seven</a:t>
            </a:r>
          </a:p>
          <a:p>
            <a:r>
              <a:rPr lang="en-US" dirty="0"/>
              <a:t>Bowls of Wrath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15:1-8</a:t>
            </a:r>
          </a:p>
        </p:txBody>
      </p:sp>
    </p:spTree>
    <p:extLst>
      <p:ext uri="{BB962C8B-B14F-4D97-AF65-F5344CB8AC3E}">
        <p14:creationId xmlns:p14="http://schemas.microsoft.com/office/powerpoint/2010/main" val="405211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Last Plagues”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Does the following vision represent a retelling of the already told story, or is it a continuation?  How do you know?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saw another sign in heaven, great and marvelous: seven angels having </a:t>
            </a:r>
            <a:r>
              <a:rPr lang="en-US" sz="2000" b="1" i="1" dirty="0">
                <a:solidFill>
                  <a:srgbClr val="800000"/>
                </a:solidFill>
              </a:rPr>
              <a:t>the seven </a:t>
            </a:r>
            <a:r>
              <a:rPr lang="en-US" sz="2000" b="1" i="1" u="sng" dirty="0">
                <a:solidFill>
                  <a:srgbClr val="800000"/>
                </a:solidFill>
              </a:rPr>
              <a:t>last</a:t>
            </a:r>
            <a:r>
              <a:rPr lang="en-US" sz="2000" b="1" i="1" dirty="0">
                <a:solidFill>
                  <a:srgbClr val="800000"/>
                </a:solidFill>
              </a:rPr>
              <a:t> plagues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u="sng" dirty="0">
                <a:solidFill>
                  <a:srgbClr val="800000"/>
                </a:solidFill>
              </a:rPr>
              <a:t>for</a:t>
            </a:r>
            <a:r>
              <a:rPr lang="en-US" sz="2000" b="1" i="1" dirty="0">
                <a:solidFill>
                  <a:srgbClr val="800000"/>
                </a:solidFill>
              </a:rPr>
              <a:t> in </a:t>
            </a:r>
            <a:r>
              <a:rPr lang="en-US" sz="2000" b="1" i="1" u="sng" dirty="0">
                <a:solidFill>
                  <a:srgbClr val="800000"/>
                </a:solidFill>
              </a:rPr>
              <a:t>them</a:t>
            </a:r>
            <a:r>
              <a:rPr lang="en-US" sz="2000" b="1" i="1" dirty="0">
                <a:solidFill>
                  <a:srgbClr val="800000"/>
                </a:solidFill>
              </a:rPr>
              <a:t> the wrath of God is </a:t>
            </a:r>
            <a:r>
              <a:rPr lang="en-US" sz="2000" b="1" i="1" u="sng" dirty="0">
                <a:solidFill>
                  <a:srgbClr val="800000"/>
                </a:solidFill>
              </a:rPr>
              <a:t>complete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15:1</a:t>
            </a:r>
            <a:r>
              <a:rPr lang="en-US" sz="2000" dirty="0"/>
              <a:t>)</a:t>
            </a:r>
          </a:p>
          <a:p>
            <a:r>
              <a:rPr lang="en-US" sz="2000" dirty="0"/>
              <a:t>How can it be </a:t>
            </a:r>
            <a:r>
              <a:rPr lang="en-US" sz="2000" i="1" dirty="0">
                <a:solidFill>
                  <a:srgbClr val="800000"/>
                </a:solidFill>
              </a:rPr>
              <a:t>“last”</a:t>
            </a:r>
            <a:r>
              <a:rPr lang="en-US" sz="2000" dirty="0"/>
              <a:t> if it is not part of a </a:t>
            </a:r>
            <a:r>
              <a:rPr lang="en-US" sz="2000" b="1" i="1" dirty="0"/>
              <a:t>sequence</a:t>
            </a:r>
            <a:r>
              <a:rPr lang="en-US" sz="2000" dirty="0"/>
              <a:t>, where others came </a:t>
            </a:r>
            <a:r>
              <a:rPr lang="en-US" sz="2000" b="1" i="1" dirty="0"/>
              <a:t>first</a:t>
            </a:r>
            <a:r>
              <a:rPr lang="en-US" sz="2000" i="1" dirty="0"/>
              <a:t>?</a:t>
            </a:r>
          </a:p>
          <a:p>
            <a:r>
              <a:rPr lang="en-US" sz="2000" dirty="0"/>
              <a:t>How can it </a:t>
            </a:r>
            <a:r>
              <a:rPr lang="en-US" sz="2000" i="1" dirty="0">
                <a:solidFill>
                  <a:srgbClr val="800000"/>
                </a:solidFill>
              </a:rPr>
              <a:t>“complete”</a:t>
            </a:r>
            <a:r>
              <a:rPr lang="en-US" sz="2000" dirty="0"/>
              <a:t> God’s wrath, if it was not part of a previously incomplete sequence?</a:t>
            </a:r>
          </a:p>
          <a:p>
            <a:r>
              <a:rPr lang="en-US" sz="2000" dirty="0"/>
              <a:t>Necessarily implies this is a </a:t>
            </a:r>
            <a:r>
              <a:rPr lang="en-US" sz="2000" b="1" i="1" dirty="0"/>
              <a:t>continuation</a:t>
            </a:r>
            <a:r>
              <a:rPr lang="en-US" sz="2000" dirty="0"/>
              <a:t> instead of a </a:t>
            </a:r>
            <a:r>
              <a:rPr lang="en-US" sz="2000" b="1" i="1" dirty="0"/>
              <a:t>recapitulation</a:t>
            </a:r>
            <a:r>
              <a:rPr lang="en-US" sz="2000" dirty="0"/>
              <a:t>, </a:t>
            </a:r>
            <a:r>
              <a:rPr lang="en-US" sz="2000" b="1" i="1" dirty="0"/>
              <a:t>retelling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3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“Sea of Glass Mingled with Fire”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saw </a:t>
            </a:r>
            <a:r>
              <a:rPr lang="en-US" sz="2000" b="1" i="1" dirty="0">
                <a:solidFill>
                  <a:srgbClr val="800000"/>
                </a:solidFill>
              </a:rPr>
              <a:t>something like a </a:t>
            </a:r>
            <a:r>
              <a:rPr lang="en-US" sz="2000" b="1" i="1" u="sng" dirty="0">
                <a:solidFill>
                  <a:srgbClr val="800000"/>
                </a:solidFill>
              </a:rPr>
              <a:t>sea of glass mingled with fire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those who have the victory over the beast</a:t>
            </a:r>
            <a:r>
              <a:rPr lang="en-US" sz="2000" i="1" dirty="0">
                <a:solidFill>
                  <a:srgbClr val="800000"/>
                </a:solidFill>
              </a:rPr>
              <a:t>, over his image and over his mark and over the number of his name, </a:t>
            </a:r>
            <a:r>
              <a:rPr lang="en-US" sz="2000" b="1" i="1" u="sng" dirty="0">
                <a:solidFill>
                  <a:srgbClr val="800000"/>
                </a:solidFill>
              </a:rPr>
              <a:t>standing on the sea of glass</a:t>
            </a:r>
            <a:r>
              <a:rPr lang="en-US" sz="2000" b="1" i="1" dirty="0">
                <a:solidFill>
                  <a:srgbClr val="800000"/>
                </a:solidFill>
              </a:rPr>
              <a:t>, having harps of God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15:2</a:t>
            </a:r>
            <a:r>
              <a:rPr lang="en-US" sz="2000" dirty="0"/>
              <a:t>)</a:t>
            </a:r>
          </a:p>
          <a:p>
            <a:pPr marL="346075" lvl="0" indent="-346075">
              <a:spcBef>
                <a:spcPts val="200"/>
              </a:spcBef>
              <a:buFont typeface="+mj-lt"/>
              <a:buAutoNum type="arabicPeriod" startAt="2"/>
            </a:pPr>
            <a:r>
              <a:rPr lang="en-US" sz="2000" dirty="0"/>
              <a:t>Where else has the symbol of the </a:t>
            </a: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/>
              <a:t> been previously used in </a:t>
            </a:r>
            <a:r>
              <a:rPr lang="en-US" sz="2000" b="1" dirty="0">
                <a:solidFill>
                  <a:srgbClr val="800000"/>
                </a:solidFill>
              </a:rPr>
              <a:t>Revelation</a:t>
            </a:r>
            <a:r>
              <a:rPr lang="en-US" sz="2000" dirty="0"/>
              <a:t>, and how might they be connected?  What distinction is expressed here?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In </a:t>
            </a:r>
            <a:r>
              <a:rPr lang="en-US" sz="2000" b="1" dirty="0">
                <a:solidFill>
                  <a:srgbClr val="800000"/>
                </a:solidFill>
              </a:rPr>
              <a:t>13:1</a:t>
            </a:r>
            <a:r>
              <a:rPr lang="en-US" sz="2000" dirty="0"/>
              <a:t>, the </a:t>
            </a:r>
            <a:r>
              <a:rPr lang="en-US" sz="2000" i="1" dirty="0">
                <a:solidFill>
                  <a:srgbClr val="800000"/>
                </a:solidFill>
              </a:rPr>
              <a:t>“sea beast”</a:t>
            </a:r>
            <a:r>
              <a:rPr lang="en-US" sz="2000" dirty="0"/>
              <a:t> arose from the </a:t>
            </a: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/>
              <a:t>, i.e., society, national, political realm.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If related, then would represent society, governments on fire, in upheaval, turmoil.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The </a:t>
            </a:r>
            <a:r>
              <a:rPr lang="en-US" sz="2000" i="1" dirty="0">
                <a:solidFill>
                  <a:srgbClr val="800000"/>
                </a:solidFill>
              </a:rPr>
              <a:t>“</a:t>
            </a:r>
            <a:r>
              <a:rPr lang="en-US" sz="2000" b="1" i="1" dirty="0">
                <a:solidFill>
                  <a:srgbClr val="800000"/>
                </a:solidFill>
              </a:rPr>
              <a:t>sea of </a:t>
            </a:r>
            <a:r>
              <a:rPr lang="en-US" sz="2000" b="1" i="1" u="sng" dirty="0">
                <a:solidFill>
                  <a:srgbClr val="800000"/>
                </a:solidFill>
              </a:rPr>
              <a:t>glass</a:t>
            </a:r>
            <a:r>
              <a:rPr lang="en-US" sz="2000" i="1" dirty="0">
                <a:solidFill>
                  <a:srgbClr val="800000"/>
                </a:solidFill>
              </a:rPr>
              <a:t>, like crystal”</a:t>
            </a:r>
            <a:r>
              <a:rPr lang="en-US" sz="2000" dirty="0"/>
              <a:t> is only mentioned in </a:t>
            </a:r>
            <a:r>
              <a:rPr lang="en-US" sz="2000" b="1" dirty="0">
                <a:solidFill>
                  <a:srgbClr val="800000"/>
                </a:solidFill>
              </a:rPr>
              <a:t>4:6</a:t>
            </a:r>
            <a:r>
              <a:rPr lang="en-US" sz="2000" dirty="0"/>
              <a:t> as </a:t>
            </a:r>
            <a:r>
              <a:rPr lang="en-US" sz="2000" i="1" dirty="0">
                <a:solidFill>
                  <a:srgbClr val="800000"/>
                </a:solidFill>
              </a:rPr>
              <a:t>“before the throne”</a:t>
            </a:r>
            <a:r>
              <a:rPr lang="en-US" sz="2000" dirty="0"/>
              <a:t> …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If the whole </a:t>
            </a: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also represents the “container” for our realm (</a:t>
            </a:r>
            <a:r>
              <a:rPr lang="en-US" sz="2000" b="1" dirty="0">
                <a:solidFill>
                  <a:srgbClr val="800000"/>
                </a:solidFill>
              </a:rPr>
              <a:t>4:6; Eze. 1:22-28</a:t>
            </a:r>
            <a:r>
              <a:rPr lang="en-US" sz="2000" dirty="0"/>
              <a:t>), then for them to </a:t>
            </a:r>
            <a:r>
              <a:rPr lang="en-US" sz="2000" i="1" dirty="0">
                <a:solidFill>
                  <a:srgbClr val="800000"/>
                </a:solidFill>
              </a:rPr>
              <a:t>“stand on”</a:t>
            </a:r>
            <a:r>
              <a:rPr lang="en-US" sz="2000" dirty="0"/>
              <a:t> or </a:t>
            </a:r>
            <a:r>
              <a:rPr lang="en-US" sz="2000" i="1" dirty="0">
                <a:solidFill>
                  <a:srgbClr val="800000"/>
                </a:solidFill>
              </a:rPr>
              <a:t>“by”</a:t>
            </a:r>
            <a:r>
              <a:rPr lang="en-US" sz="2000" dirty="0"/>
              <a:t> it, is to </a:t>
            </a:r>
            <a:r>
              <a:rPr lang="en-US" sz="2000" b="1" i="1" dirty="0"/>
              <a:t>exit</a:t>
            </a:r>
            <a:r>
              <a:rPr lang="en-US" sz="2000" dirty="0"/>
              <a:t> it.  How do we leave this realm?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God uses </a:t>
            </a:r>
            <a:r>
              <a:rPr lang="en-US" sz="2000" i="1" dirty="0">
                <a:solidFill>
                  <a:srgbClr val="800000"/>
                </a:solidFill>
              </a:rPr>
              <a:t>“fire”</a:t>
            </a:r>
            <a:r>
              <a:rPr lang="en-US" sz="2000" dirty="0"/>
              <a:t> to purify His saints (</a:t>
            </a:r>
            <a:r>
              <a:rPr lang="en-US" sz="2000" b="1" dirty="0">
                <a:solidFill>
                  <a:srgbClr val="800000"/>
                </a:solidFill>
              </a:rPr>
              <a:t>Zechariah 13:9; Malachi 3:2-4; 1 Corinthians 3:12-15; 1 Peter 1:7</a:t>
            </a:r>
            <a:r>
              <a:rPr lang="en-US" sz="2000" dirty="0"/>
              <a:t>), </a:t>
            </a:r>
            <a:r>
              <a:rPr lang="en-US" sz="2000" i="1" dirty="0">
                <a:solidFill>
                  <a:srgbClr val="800000"/>
                </a:solidFill>
              </a:rPr>
              <a:t>“resisted to bloodshed”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Heb. 12:1-4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147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“Sea of Glass Mingled with Fire”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saw </a:t>
            </a:r>
            <a:r>
              <a:rPr lang="en-US" sz="2000" b="1" i="1" dirty="0">
                <a:solidFill>
                  <a:srgbClr val="800000"/>
                </a:solidFill>
              </a:rPr>
              <a:t>something like a </a:t>
            </a:r>
            <a:r>
              <a:rPr lang="en-US" sz="2000" b="1" i="1" u="sng" dirty="0">
                <a:solidFill>
                  <a:srgbClr val="800000"/>
                </a:solidFill>
              </a:rPr>
              <a:t>sea of glass mingled with fire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those who have the victory over the beast</a:t>
            </a:r>
            <a:r>
              <a:rPr lang="en-US" sz="2000" i="1" dirty="0">
                <a:solidFill>
                  <a:srgbClr val="800000"/>
                </a:solidFill>
              </a:rPr>
              <a:t>, over his image and over his mark and over the number of his name, </a:t>
            </a:r>
            <a:r>
              <a:rPr lang="en-US" sz="2000" b="1" i="1" u="sng" dirty="0">
                <a:solidFill>
                  <a:srgbClr val="800000"/>
                </a:solidFill>
              </a:rPr>
              <a:t>standing on the sea of glass</a:t>
            </a:r>
            <a:r>
              <a:rPr lang="en-US" sz="2000" b="1" i="1" dirty="0">
                <a:solidFill>
                  <a:srgbClr val="800000"/>
                </a:solidFill>
              </a:rPr>
              <a:t>, having harps of God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15:2</a:t>
            </a:r>
            <a:r>
              <a:rPr lang="en-US" sz="2000" dirty="0"/>
              <a:t>)</a:t>
            </a:r>
          </a:p>
          <a:p>
            <a:pPr marL="346075" lvl="0" indent="-346075">
              <a:spcBef>
                <a:spcPts val="200"/>
              </a:spcBef>
              <a:buFont typeface="+mj-lt"/>
              <a:buAutoNum type="arabicPeriod" startAt="2"/>
            </a:pPr>
            <a:r>
              <a:rPr lang="en-US" sz="2000" dirty="0"/>
              <a:t>Where else has the symbol of the </a:t>
            </a: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/>
              <a:t> been previously used in </a:t>
            </a:r>
            <a:r>
              <a:rPr lang="en-US" sz="2000" b="1" dirty="0">
                <a:solidFill>
                  <a:srgbClr val="800000"/>
                </a:solidFill>
              </a:rPr>
              <a:t>Revelation</a:t>
            </a:r>
            <a:r>
              <a:rPr lang="en-US" sz="2000" dirty="0"/>
              <a:t>, and how might they be connected?  What distinction is expressed here?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Suggests saints are exiting (or have exited) this realm and either: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Society, government itself is aflame – </a:t>
            </a:r>
            <a:r>
              <a:rPr lang="en-US" sz="1600" dirty="0" err="1"/>
              <a:t>i.e</a:t>
            </a:r>
            <a:r>
              <a:rPr lang="en-US" sz="1600" dirty="0"/>
              <a:t>, severely in turmoil, unrest, distressed.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Society, government has created a fiery environment for individuals – i.e., persecution, trial.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Or, both.</a:t>
            </a:r>
          </a:p>
          <a:p>
            <a:pPr>
              <a:spcBef>
                <a:spcPts val="200"/>
              </a:spcBef>
            </a:pPr>
            <a:r>
              <a:rPr lang="en-US" sz="2000" dirty="0"/>
              <a:t>Looking forward, this </a:t>
            </a:r>
            <a:r>
              <a:rPr lang="en-US" sz="2000" i="1" dirty="0">
                <a:solidFill>
                  <a:srgbClr val="800000"/>
                </a:solidFill>
              </a:rPr>
              <a:t>“sea”</a:t>
            </a:r>
            <a:r>
              <a:rPr lang="en-US" sz="2000" dirty="0"/>
              <a:t> does not exist in eternity in any form (</a:t>
            </a:r>
            <a:r>
              <a:rPr lang="en-US" sz="2000" b="1" dirty="0">
                <a:solidFill>
                  <a:srgbClr val="800000"/>
                </a:solidFill>
              </a:rPr>
              <a:t>21:1</a:t>
            </a:r>
            <a:r>
              <a:rPr lang="en-US" sz="2000" dirty="0"/>
              <a:t>).</a:t>
            </a:r>
          </a:p>
          <a:p>
            <a:pPr>
              <a:spcBef>
                <a:spcPts val="200"/>
              </a:spcBef>
            </a:pPr>
            <a:r>
              <a:rPr lang="en-US" sz="2000" b="1" dirty="0"/>
              <a:t>Summary:</a:t>
            </a:r>
            <a:r>
              <a:rPr lang="en-US" sz="2000" dirty="0"/>
              <a:t>  Saints are presented victorious (</a:t>
            </a:r>
            <a:r>
              <a:rPr lang="en-US" sz="2000" i="1" dirty="0">
                <a:solidFill>
                  <a:srgbClr val="800000"/>
                </a:solidFill>
              </a:rPr>
              <a:t>“standing on the sea”</a:t>
            </a:r>
            <a:r>
              <a:rPr lang="en-US" sz="2000" dirty="0"/>
              <a:t>), conquering the beast and its temptations through a fiery death, all while praising God (</a:t>
            </a:r>
            <a:r>
              <a:rPr lang="en-US" sz="2000" i="1" dirty="0">
                <a:solidFill>
                  <a:srgbClr val="800000"/>
                </a:solidFill>
              </a:rPr>
              <a:t>“having harps of God”</a:t>
            </a:r>
            <a:r>
              <a:rPr lang="en-US" sz="2000" dirty="0"/>
              <a:t>; also see, </a:t>
            </a:r>
            <a:r>
              <a:rPr lang="en-US" sz="2000" b="1" dirty="0">
                <a:solidFill>
                  <a:srgbClr val="800000"/>
                </a:solidFill>
              </a:rPr>
              <a:t>Acts 16:25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083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Great, Marvelous, Just, True, Holy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spcBef>
                <a:spcPts val="0"/>
              </a:spcBef>
              <a:buFont typeface="+mj-lt"/>
              <a:buAutoNum type="arabicPeriod" startAt="3"/>
            </a:pPr>
            <a:r>
              <a:rPr lang="en-US" sz="1800" dirty="0"/>
              <a:t>What lessons can we learn from the song sang by those </a:t>
            </a:r>
            <a:r>
              <a:rPr lang="en-US" sz="1800" i="1" dirty="0">
                <a:solidFill>
                  <a:srgbClr val="800000"/>
                </a:solidFill>
              </a:rPr>
              <a:t>“standing on the sea of glass”</a:t>
            </a:r>
            <a:r>
              <a:rPr lang="en-US" sz="1800" dirty="0"/>
              <a:t>?  How does this compare to previous questions and songs offered to God by His saints?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They sing the </a:t>
            </a:r>
            <a:r>
              <a:rPr lang="en-US" sz="1800" b="1" i="1" dirty="0">
                <a:solidFill>
                  <a:srgbClr val="800000"/>
                </a:solidFill>
              </a:rPr>
              <a:t>song of Moses</a:t>
            </a:r>
            <a:r>
              <a:rPr lang="en-US" sz="1800" i="1" dirty="0">
                <a:solidFill>
                  <a:srgbClr val="800000"/>
                </a:solidFill>
              </a:rPr>
              <a:t>, </a:t>
            </a:r>
            <a:r>
              <a:rPr lang="en-US" sz="1800" b="1" i="1" dirty="0">
                <a:solidFill>
                  <a:srgbClr val="800000"/>
                </a:solidFill>
              </a:rPr>
              <a:t>the servant of God</a:t>
            </a:r>
            <a:r>
              <a:rPr lang="en-US" sz="1800" i="1" dirty="0">
                <a:solidFill>
                  <a:srgbClr val="800000"/>
                </a:solidFill>
              </a:rPr>
              <a:t>, and </a:t>
            </a:r>
            <a:r>
              <a:rPr lang="en-US" sz="1800" b="1" i="1" dirty="0">
                <a:solidFill>
                  <a:srgbClr val="800000"/>
                </a:solidFill>
              </a:rPr>
              <a:t>the song of the Lamb</a:t>
            </a:r>
            <a:r>
              <a:rPr lang="en-US" sz="1800" i="1" dirty="0">
                <a:solidFill>
                  <a:srgbClr val="800000"/>
                </a:solidFill>
              </a:rPr>
              <a:t>, saying: “</a:t>
            </a:r>
            <a:r>
              <a:rPr lang="en-US" sz="1800" b="1" i="1" u="sng" dirty="0">
                <a:solidFill>
                  <a:srgbClr val="800000"/>
                </a:solidFill>
              </a:rPr>
              <a:t>Great</a:t>
            </a:r>
            <a:r>
              <a:rPr lang="en-US" sz="1800" b="1" i="1" dirty="0">
                <a:solidFill>
                  <a:srgbClr val="800000"/>
                </a:solidFill>
              </a:rPr>
              <a:t> and </a:t>
            </a:r>
            <a:r>
              <a:rPr lang="en-US" sz="1800" b="1" i="1" u="sng" dirty="0">
                <a:solidFill>
                  <a:srgbClr val="800000"/>
                </a:solidFill>
              </a:rPr>
              <a:t>marvelous</a:t>
            </a:r>
            <a:r>
              <a:rPr lang="en-US" sz="1800" b="1" i="1" dirty="0">
                <a:solidFill>
                  <a:srgbClr val="800000"/>
                </a:solidFill>
              </a:rPr>
              <a:t> are Your works</a:t>
            </a:r>
            <a:r>
              <a:rPr lang="en-US" sz="1800" i="1" dirty="0">
                <a:solidFill>
                  <a:srgbClr val="800000"/>
                </a:solidFill>
              </a:rPr>
              <a:t>, Lord God Almighty!  </a:t>
            </a:r>
            <a:r>
              <a:rPr lang="en-US" sz="1800" b="1" i="1" u="sng" dirty="0">
                <a:solidFill>
                  <a:srgbClr val="800000"/>
                </a:solidFill>
              </a:rPr>
              <a:t>Just</a:t>
            </a:r>
            <a:r>
              <a:rPr lang="en-US" sz="1800" b="1" i="1" dirty="0">
                <a:solidFill>
                  <a:srgbClr val="800000"/>
                </a:solidFill>
              </a:rPr>
              <a:t> and </a:t>
            </a:r>
            <a:r>
              <a:rPr lang="en-US" sz="1800" b="1" i="1" u="sng" dirty="0">
                <a:solidFill>
                  <a:srgbClr val="800000"/>
                </a:solidFill>
              </a:rPr>
              <a:t>true</a:t>
            </a:r>
            <a:r>
              <a:rPr lang="en-US" sz="1800" b="1" i="1" dirty="0">
                <a:solidFill>
                  <a:srgbClr val="800000"/>
                </a:solidFill>
              </a:rPr>
              <a:t> are Your ways</a:t>
            </a:r>
            <a:r>
              <a:rPr lang="en-US" sz="1800" i="1" dirty="0">
                <a:solidFill>
                  <a:srgbClr val="800000"/>
                </a:solidFill>
              </a:rPr>
              <a:t>, O King of the saints!  </a:t>
            </a:r>
            <a:r>
              <a:rPr lang="en-US" sz="1800" b="1" i="1" dirty="0">
                <a:solidFill>
                  <a:srgbClr val="800000"/>
                </a:solidFill>
              </a:rPr>
              <a:t>Who shall not </a:t>
            </a:r>
            <a:r>
              <a:rPr lang="en-US" sz="1800" b="1" i="1" u="sng" dirty="0">
                <a:solidFill>
                  <a:srgbClr val="800000"/>
                </a:solidFill>
              </a:rPr>
              <a:t>fear</a:t>
            </a:r>
            <a:r>
              <a:rPr lang="en-US" sz="1800" b="1" i="1" dirty="0">
                <a:solidFill>
                  <a:srgbClr val="800000"/>
                </a:solidFill>
              </a:rPr>
              <a:t> You</a:t>
            </a:r>
            <a:r>
              <a:rPr lang="en-US" sz="1800" i="1" dirty="0">
                <a:solidFill>
                  <a:srgbClr val="800000"/>
                </a:solidFill>
              </a:rPr>
              <a:t>, O Lord, </a:t>
            </a:r>
            <a:r>
              <a:rPr lang="en-US" sz="1800" b="1" i="1" dirty="0">
                <a:solidFill>
                  <a:srgbClr val="800000"/>
                </a:solidFill>
              </a:rPr>
              <a:t>and </a:t>
            </a:r>
            <a:r>
              <a:rPr lang="en-US" sz="1800" b="1" i="1" u="sng" dirty="0">
                <a:solidFill>
                  <a:srgbClr val="800000"/>
                </a:solidFill>
              </a:rPr>
              <a:t>glorify</a:t>
            </a:r>
            <a:r>
              <a:rPr lang="en-US" sz="1800" b="1" i="1" dirty="0">
                <a:solidFill>
                  <a:srgbClr val="800000"/>
                </a:solidFill>
              </a:rPr>
              <a:t> Your name</a:t>
            </a:r>
            <a:r>
              <a:rPr lang="en-US" sz="1800" i="1" dirty="0">
                <a:solidFill>
                  <a:srgbClr val="800000"/>
                </a:solidFill>
              </a:rPr>
              <a:t>? </a:t>
            </a:r>
            <a:r>
              <a:rPr lang="en-US" sz="1800" b="1" i="1" dirty="0">
                <a:solidFill>
                  <a:srgbClr val="800000"/>
                </a:solidFill>
              </a:rPr>
              <a:t>For You </a:t>
            </a:r>
            <a:r>
              <a:rPr lang="en-US" sz="1800" b="1" i="1" u="sng" dirty="0">
                <a:solidFill>
                  <a:srgbClr val="800000"/>
                </a:solidFill>
              </a:rPr>
              <a:t>alone are holy</a:t>
            </a:r>
            <a:r>
              <a:rPr lang="en-US" sz="1800" i="1" dirty="0">
                <a:solidFill>
                  <a:srgbClr val="800000"/>
                </a:solidFill>
              </a:rPr>
              <a:t>. For </a:t>
            </a:r>
            <a:r>
              <a:rPr lang="en-US" sz="1800" b="1" i="1" u="sng" dirty="0">
                <a:solidFill>
                  <a:srgbClr val="800000"/>
                </a:solidFill>
              </a:rPr>
              <a:t>all nations</a:t>
            </a:r>
            <a:r>
              <a:rPr lang="en-US" sz="1800" b="1" i="1" dirty="0">
                <a:solidFill>
                  <a:srgbClr val="800000"/>
                </a:solidFill>
              </a:rPr>
              <a:t> shall come and </a:t>
            </a:r>
            <a:r>
              <a:rPr lang="en-US" sz="1800" b="1" i="1" u="sng" dirty="0">
                <a:solidFill>
                  <a:srgbClr val="800000"/>
                </a:solidFill>
              </a:rPr>
              <a:t>worship</a:t>
            </a:r>
            <a:r>
              <a:rPr lang="en-US" sz="1800" b="1" i="1" dirty="0">
                <a:solidFill>
                  <a:srgbClr val="800000"/>
                </a:solidFill>
              </a:rPr>
              <a:t> before You</a:t>
            </a:r>
            <a:r>
              <a:rPr lang="en-US" sz="1800" i="1" dirty="0">
                <a:solidFill>
                  <a:srgbClr val="800000"/>
                </a:solidFill>
              </a:rPr>
              <a:t>, </a:t>
            </a:r>
            <a:r>
              <a:rPr lang="en-US" sz="1800" b="1" i="1" dirty="0">
                <a:solidFill>
                  <a:srgbClr val="800000"/>
                </a:solidFill>
              </a:rPr>
              <a:t>For Your </a:t>
            </a:r>
            <a:r>
              <a:rPr lang="en-US" sz="1800" b="1" i="1" u="sng" dirty="0">
                <a:solidFill>
                  <a:srgbClr val="800000"/>
                </a:solidFill>
              </a:rPr>
              <a:t>judgments</a:t>
            </a:r>
            <a:r>
              <a:rPr lang="en-US" sz="1800" b="1" i="1" dirty="0">
                <a:solidFill>
                  <a:srgbClr val="800000"/>
                </a:solidFill>
              </a:rPr>
              <a:t> have been </a:t>
            </a:r>
            <a:r>
              <a:rPr lang="en-US" sz="1800" b="1" i="1" u="sng" dirty="0">
                <a:solidFill>
                  <a:srgbClr val="800000"/>
                </a:solidFill>
              </a:rPr>
              <a:t>manifested</a:t>
            </a:r>
            <a:r>
              <a:rPr lang="en-US" sz="1800" i="1" dirty="0">
                <a:solidFill>
                  <a:srgbClr val="800000"/>
                </a:solidFill>
              </a:rPr>
              <a:t>.” 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15:3-4</a:t>
            </a:r>
            <a:r>
              <a:rPr lang="en-US" sz="1800" dirty="0"/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Even those suffering martyrdom recognize God to be:</a:t>
            </a:r>
          </a:p>
          <a:p>
            <a:pPr lvl="1">
              <a:spcBef>
                <a:spcPts val="0"/>
              </a:spcBef>
            </a:pPr>
            <a:r>
              <a:rPr lang="en-US" sz="1400" i="1" dirty="0">
                <a:solidFill>
                  <a:srgbClr val="800000"/>
                </a:solidFill>
              </a:rPr>
              <a:t>“Great and marvelous are your works”</a:t>
            </a:r>
            <a:r>
              <a:rPr lang="en-US" sz="1400" dirty="0"/>
              <a:t> (</a:t>
            </a:r>
            <a:r>
              <a:rPr lang="en-US" sz="1400" b="1" dirty="0">
                <a:solidFill>
                  <a:srgbClr val="800000"/>
                </a:solidFill>
              </a:rPr>
              <a:t>Psalm 92:5; 98:1; 145:17</a:t>
            </a:r>
            <a:r>
              <a:rPr lang="en-US" sz="14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400" i="1" dirty="0">
                <a:solidFill>
                  <a:srgbClr val="800000"/>
                </a:solidFill>
              </a:rPr>
              <a:t>“Just and true”</a:t>
            </a:r>
          </a:p>
          <a:p>
            <a:pPr lvl="1">
              <a:spcBef>
                <a:spcPts val="0"/>
              </a:spcBef>
            </a:pPr>
            <a:r>
              <a:rPr lang="en-US" sz="1400" i="1" dirty="0">
                <a:solidFill>
                  <a:srgbClr val="800000"/>
                </a:solidFill>
              </a:rPr>
              <a:t>“Holy”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Worthy of reverence and glory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Worthy of worship from </a:t>
            </a:r>
            <a:r>
              <a:rPr lang="en-US" sz="1400" i="1" dirty="0">
                <a:solidFill>
                  <a:srgbClr val="800000"/>
                </a:solidFill>
              </a:rPr>
              <a:t>“all nations”</a:t>
            </a:r>
            <a:r>
              <a:rPr lang="en-US" sz="1400" dirty="0"/>
              <a:t> (</a:t>
            </a:r>
            <a:r>
              <a:rPr lang="en-US" sz="1400" b="1" dirty="0">
                <a:solidFill>
                  <a:srgbClr val="800000"/>
                </a:solidFill>
              </a:rPr>
              <a:t>Psalm 86:9; Jeremiah 10:7; Romans 14:11; Phil. 2:10-11</a:t>
            </a:r>
            <a:r>
              <a:rPr lang="en-US" sz="14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Obedient despite every miscarriage of justice; </a:t>
            </a:r>
            <a:r>
              <a:rPr lang="en-US" sz="1800" i="1" dirty="0">
                <a:solidFill>
                  <a:srgbClr val="800000"/>
                </a:solidFill>
              </a:rPr>
              <a:t>“they are without excuse”</a:t>
            </a:r>
            <a:r>
              <a:rPr lang="en-US" sz="1800" dirty="0"/>
              <a:t> (</a:t>
            </a:r>
            <a:r>
              <a:rPr lang="en-US" sz="1800" b="1" dirty="0">
                <a:solidFill>
                  <a:srgbClr val="800000"/>
                </a:solidFill>
              </a:rPr>
              <a:t>Romans 1:18-22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Those most abused are not only ultimately delivered but also singing His praises.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Original Song of Moses foreshadowed Song of the Lamb – victory, deliverance.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680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24119</TotalTime>
  <Words>2743</Words>
  <Application>Microsoft Office PowerPoint</Application>
  <PresentationFormat>On-screen Show (16:9)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Impact</vt:lpstr>
      <vt:lpstr>Times New Roman</vt:lpstr>
      <vt:lpstr>Trebuchet MS</vt:lpstr>
      <vt:lpstr>Wingdings</vt:lpstr>
      <vt:lpstr>the_lion_of_the_tribe_of_judah-still-16x9</vt:lpstr>
      <vt:lpstr>Revelation Trust God</vt:lpstr>
      <vt:lpstr>PowerPoint Presentation</vt:lpstr>
      <vt:lpstr>The Winepress of the Wrath of God</vt:lpstr>
      <vt:lpstr>Revelation Trust God</vt:lpstr>
      <vt:lpstr>PowerPoint Presentation</vt:lpstr>
      <vt:lpstr>“The Last Plagues”</vt:lpstr>
      <vt:lpstr>“Sea of Glass Mingled with Fire”</vt:lpstr>
      <vt:lpstr>“Sea of Glass Mingled with Fire”</vt:lpstr>
      <vt:lpstr>Great, Marvelous, Just, True, Holy God</vt:lpstr>
      <vt:lpstr>The Song of Moses – Deliverance</vt:lpstr>
      <vt:lpstr>The Seven Bowls of Wrath</vt:lpstr>
      <vt:lpstr>The Temple without Entrance</vt:lpstr>
      <vt:lpstr>Revelation Trust God</vt:lpstr>
      <vt:lpstr>PowerPoint Presentation</vt:lpstr>
      <vt:lpstr>Pouring the First Three Bowls of Wrath</vt:lpstr>
      <vt:lpstr>Targets of the First Three Plagues</vt:lpstr>
      <vt:lpstr>Targets of the First Three Plagues</vt:lpstr>
      <vt:lpstr>“Whoever Sheds Man’s Blood …”</vt:lpstr>
      <vt:lpstr>What do these things mean?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- Trust God</dc:title>
  <dc:creator>C. Trevor Bowen</dc:creator>
  <cp:lastModifiedBy>Trevor Bowen</cp:lastModifiedBy>
  <cp:revision>1712</cp:revision>
  <dcterms:created xsi:type="dcterms:W3CDTF">2017-04-01T00:42:32Z</dcterms:created>
  <dcterms:modified xsi:type="dcterms:W3CDTF">2023-03-19T18:42:27Z</dcterms:modified>
</cp:coreProperties>
</file>