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667" r:id="rId2"/>
    <p:sldId id="683" r:id="rId3"/>
    <p:sldId id="695" r:id="rId4"/>
    <p:sldId id="696" r:id="rId5"/>
    <p:sldId id="697" r:id="rId6"/>
    <p:sldId id="698" r:id="rId7"/>
    <p:sldId id="699" r:id="rId8"/>
    <p:sldId id="700" r:id="rId9"/>
    <p:sldId id="701" r:id="rId10"/>
    <p:sldId id="711" r:id="rId11"/>
    <p:sldId id="712" r:id="rId12"/>
    <p:sldId id="713" r:id="rId13"/>
    <p:sldId id="714" r:id="rId14"/>
    <p:sldId id="709" r:id="rId15"/>
    <p:sldId id="710" r:id="rId16"/>
    <p:sldId id="715" r:id="rId17"/>
    <p:sldId id="619" r:id="rId18"/>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FF5050"/>
    <a:srgbClr val="C5C1FF"/>
    <a:srgbClr val="FFC1CD"/>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napToObjects="1">
      <p:cViewPr varScale="1">
        <p:scale>
          <a:sx n="143" d="100"/>
          <a:sy n="143" d="100"/>
        </p:scale>
        <p:origin x="642" y="126"/>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2C66D22-6B8F-4752-8C98-976BC731DB6B}" type="datetimeFigureOut">
              <a:rPr lang="en-US" smtClean="0"/>
              <a:t>3/29/2023</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8EFAD72D-30BF-4F18-8E38-00BE0381C4F5}" type="slidenum">
              <a:rPr lang="en-US" smtClean="0"/>
              <a:t>‹#›</a:t>
            </a:fld>
            <a:endParaRPr lang="en-US"/>
          </a:p>
        </p:txBody>
      </p:sp>
    </p:spTree>
    <p:extLst>
      <p:ext uri="{BB962C8B-B14F-4D97-AF65-F5344CB8AC3E}">
        <p14:creationId xmlns:p14="http://schemas.microsoft.com/office/powerpoint/2010/main" val="299568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746627" y="4253454"/>
            <a:ext cx="3460750" cy="280152"/>
          </a:xfrm>
        </p:spPr>
        <p:txBody>
          <a:bodyPr>
            <a:normAutofit/>
          </a:bodyPr>
          <a:lstStyle>
            <a:lvl1pPr>
              <a:defRPr sz="1600"/>
            </a:lvl1pPr>
          </a:lstStyle>
          <a:p>
            <a:pPr lvl="0"/>
            <a:r>
              <a:rPr lang="en-US" dirty="0"/>
              <a:t>Add Your Subtitle</a:t>
            </a:r>
          </a:p>
        </p:txBody>
      </p:sp>
    </p:spTree>
    <p:extLst>
      <p:ext uri="{BB962C8B-B14F-4D97-AF65-F5344CB8AC3E}">
        <p14:creationId xmlns:p14="http://schemas.microsoft.com/office/powerpoint/2010/main" val="1018787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746626" y="503345"/>
            <a:ext cx="4213306" cy="3568593"/>
          </a:xfrm>
        </p:spPr>
        <p:txBody>
          <a:bodyPr/>
          <a:lstStyle>
            <a:lvl1pPr>
              <a:defRPr sz="4800"/>
            </a:lvl1pPr>
          </a:lstStyle>
          <a:p>
            <a:r>
              <a:rPr lang="en-US" dirty="0"/>
              <a:t>Add Your Title</a:t>
            </a:r>
          </a:p>
        </p:txBody>
      </p:sp>
      <p:sp>
        <p:nvSpPr>
          <p:cNvPr id="7" name="Text Placeholder 3"/>
          <p:cNvSpPr>
            <a:spLocks noGrp="1"/>
          </p:cNvSpPr>
          <p:nvPr>
            <p:ph type="body" sz="quarter" idx="11" hasCustomPrompt="1"/>
          </p:nvPr>
        </p:nvSpPr>
        <p:spPr>
          <a:xfrm>
            <a:off x="4746627" y="4253453"/>
            <a:ext cx="4213306" cy="407611"/>
          </a:xfrm>
        </p:spPr>
        <p:txBody>
          <a:bodyPr>
            <a:noAutofit/>
          </a:bodyPr>
          <a:lstStyle>
            <a:lvl1pPr marL="0" indent="0" algn="ctr">
              <a:buNone/>
              <a:defRPr sz="2400" b="1">
                <a:latin typeface="Arial" panose="020B0604020202020204" pitchFamily="34" charset="0"/>
                <a:cs typeface="Arial" panose="020B0604020202020204" pitchFamily="34" charset="0"/>
              </a:defRPr>
            </a:lvl1pPr>
          </a:lstStyle>
          <a:p>
            <a:pPr lvl="0"/>
            <a:r>
              <a:rPr lang="en-US" dirty="0"/>
              <a:t>Add Your Subtitle</a:t>
            </a:r>
          </a:p>
        </p:txBody>
      </p:sp>
    </p:spTree>
    <p:extLst>
      <p:ext uri="{BB962C8B-B14F-4D97-AF65-F5344CB8AC3E}">
        <p14:creationId xmlns:p14="http://schemas.microsoft.com/office/powerpoint/2010/main" val="336627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3">
    <p:bg>
      <p:bgPr>
        <a:blipFill dpi="0" rotWithShape="1">
          <a:blip r:embed="rId2">
            <a:alphaModFix amt="75000"/>
            <a:lum bright="70000" contrast="-70000"/>
            <a:extLst>
              <a:ext uri="{BEBA8EAE-BF5A-486C-A8C5-ECC9F3942E4B}">
                <a14:imgProps xmlns:a14="http://schemas.microsoft.com/office/drawing/2010/main">
                  <a14:imgLayer r:embed="rId3">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lvl1pPr>
              <a:defRPr>
                <a:solidFill>
                  <a:schemeClr val="bg1">
                    <a:lumMod val="85000"/>
                    <a:lumOff val="15000"/>
                  </a:schemeClr>
                </a:solidFill>
              </a:defRPr>
            </a:lvl1pPr>
          </a:lstStyle>
          <a:p>
            <a:r>
              <a:rPr lang="en-US" dirty="0"/>
              <a:t>Click to edit Master title style</a:t>
            </a:r>
          </a:p>
        </p:txBody>
      </p:sp>
      <p:sp>
        <p:nvSpPr>
          <p:cNvPr id="8" name="Content Placeholder 7"/>
          <p:cNvSpPr>
            <a:spLocks noGrp="1"/>
          </p:cNvSpPr>
          <p:nvPr>
            <p:ph sz="quarter" idx="10"/>
          </p:nvPr>
        </p:nvSpPr>
        <p:spPr>
          <a:xfrm>
            <a:off x="47501" y="914400"/>
            <a:ext cx="9048998" cy="4144488"/>
          </a:xfrm>
        </p:spPr>
        <p:txBody>
          <a:bodyPr/>
          <a:lstStyle>
            <a:lvl1pPr marL="344488" indent="-344488">
              <a:defRPr>
                <a:solidFill>
                  <a:schemeClr val="bg1">
                    <a:lumMod val="85000"/>
                    <a:lumOff val="15000"/>
                  </a:schemeClr>
                </a:solidFill>
              </a:defRPr>
            </a:lvl1pPr>
            <a:lvl2pPr marL="687388" indent="-342900">
              <a:buFont typeface="Arial" panose="020B0604020202020204" pitchFamily="34" charset="0"/>
              <a:buChar char="•"/>
              <a:defRPr>
                <a:solidFill>
                  <a:schemeClr val="bg1">
                    <a:lumMod val="85000"/>
                    <a:lumOff val="15000"/>
                  </a:schemeClr>
                </a:solidFill>
              </a:defRPr>
            </a:lvl2pPr>
            <a:lvl3pPr marL="1031875" indent="-344488">
              <a:buFont typeface="Times New Roman" panose="02020603050405020304" pitchFamily="18" charset="0"/>
              <a:buChar char="−"/>
              <a:defRPr>
                <a:solidFill>
                  <a:schemeClr val="bg1">
                    <a:lumMod val="85000"/>
                    <a:lumOff val="15000"/>
                  </a:schemeClr>
                </a:solidFill>
              </a:defRPr>
            </a:lvl3pPr>
            <a:lvl4pPr marL="1374775" indent="-342900">
              <a:buFont typeface="Wingdings" panose="05000000000000000000" pitchFamily="2" charset="2"/>
              <a:buChar char="§"/>
              <a:defRPr>
                <a:solidFill>
                  <a:schemeClr val="bg1">
                    <a:lumMod val="85000"/>
                    <a:lumOff val="15000"/>
                  </a:schemeClr>
                </a:solidFill>
              </a:defRPr>
            </a:lvl4pPr>
            <a:lvl5pPr marL="1711325" indent="-336550">
              <a:buSzPct val="50000"/>
              <a:buFont typeface="Wingdings" panose="05000000000000000000" pitchFamily="2" charset="2"/>
              <a:buChar char="q"/>
              <a:defRPr>
                <a:solidFill>
                  <a:schemeClr val="bg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118750" y="907391"/>
            <a:ext cx="7494197" cy="27432"/>
          </a:xfrm>
          <a:prstGeom prst="rect">
            <a:avLst/>
          </a:prstGeom>
          <a:gradFill flip="none" rotWithShape="1">
            <a:gsLst>
              <a:gs pos="22000">
                <a:srgbClr val="800000"/>
              </a:gs>
              <a:gs pos="0">
                <a:srgbClr val="800000"/>
              </a:gs>
              <a:gs pos="69000">
                <a:schemeClr val="accent1">
                  <a:shade val="67500"/>
                  <a:satMod val="115000"/>
                </a:schemeClr>
              </a:gs>
              <a:gs pos="100000">
                <a:schemeClr val="tx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360130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9"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194105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alphaModFix amt="75000"/>
            <a:lum/>
          </a:blip>
          <a:srcRect/>
          <a:stretch>
            <a:fillRect/>
          </a:stretch>
        </a:blipFill>
        <a:effectLst/>
      </p:bgPr>
    </p:bg>
    <p:spTree>
      <p:nvGrpSpPr>
        <p:cNvPr id="1" name=""/>
        <p:cNvGrpSpPr/>
        <p:nvPr/>
      </p:nvGrpSpPr>
      <p:grpSpPr>
        <a:xfrm>
          <a:off x="0" y="0"/>
          <a:ext cx="0" cy="0"/>
          <a:chOff x="0" y="0"/>
          <a:chExt cx="0" cy="0"/>
        </a:xfrm>
      </p:grpSpPr>
      <p:sp>
        <p:nvSpPr>
          <p:cNvPr id="3" name="Text Placeholder 3"/>
          <p:cNvSpPr>
            <a:spLocks noGrp="1"/>
          </p:cNvSpPr>
          <p:nvPr>
            <p:ph type="body" sz="quarter" idx="11" hasCustomPrompt="1"/>
          </p:nvPr>
        </p:nvSpPr>
        <p:spPr>
          <a:xfrm>
            <a:off x="100867" y="118882"/>
            <a:ext cx="7328634" cy="4921431"/>
          </a:xfrm>
        </p:spPr>
        <p:txBody>
          <a:bodyPr>
            <a:normAutofit/>
          </a:bodyPr>
          <a:lstStyle>
            <a:lvl1pPr>
              <a:defRPr sz="2400"/>
            </a:lvl1pPr>
          </a:lstStyle>
          <a:p>
            <a:pPr lvl="0"/>
            <a:r>
              <a:rPr lang="en-US" dirty="0"/>
              <a:t>Add Your Subtitle</a:t>
            </a:r>
          </a:p>
        </p:txBody>
      </p:sp>
    </p:spTree>
    <p:extLst>
      <p:ext uri="{BB962C8B-B14F-4D97-AF65-F5344CB8AC3E}">
        <p14:creationId xmlns:p14="http://schemas.microsoft.com/office/powerpoint/2010/main" val="3630400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526736" y="421372"/>
            <a:ext cx="8160063" cy="3365110"/>
          </a:xfrm>
        </p:spPr>
        <p:txBody>
          <a:bodyPr anchor="ctr"/>
          <a:lstStyle>
            <a:lvl1pPr marL="0" indent="0">
              <a:buFont typeface="Arial"/>
              <a:buNone/>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Scripture Here</a:t>
            </a:r>
          </a:p>
        </p:txBody>
      </p:sp>
      <p:sp>
        <p:nvSpPr>
          <p:cNvPr id="10" name="Text Placeholder 9"/>
          <p:cNvSpPr>
            <a:spLocks noGrp="1"/>
          </p:cNvSpPr>
          <p:nvPr>
            <p:ph type="body" sz="quarter" idx="14" hasCustomPrompt="1"/>
          </p:nvPr>
        </p:nvSpPr>
        <p:spPr>
          <a:xfrm>
            <a:off x="527050" y="4021138"/>
            <a:ext cx="8159750" cy="742690"/>
          </a:xfrm>
        </p:spPr>
        <p:txBody>
          <a:bodyPr>
            <a:normAutofit/>
          </a:bodyPr>
          <a:lstStyle>
            <a:lvl1pPr>
              <a:defRPr sz="1400" baseline="0"/>
            </a:lvl1pPr>
          </a:lstStyle>
          <a:p>
            <a:pPr lvl="0"/>
            <a:r>
              <a:rPr lang="en-US" dirty="0"/>
              <a:t>Add Verse Here</a:t>
            </a:r>
          </a:p>
        </p:txBody>
      </p:sp>
    </p:spTree>
    <p:extLst>
      <p:ext uri="{BB962C8B-B14F-4D97-AF65-F5344CB8AC3E}">
        <p14:creationId xmlns:p14="http://schemas.microsoft.com/office/powerpoint/2010/main" val="4063350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491108" y="391682"/>
            <a:ext cx="8160063" cy="4354160"/>
          </a:xfrm>
        </p:spPr>
        <p:txBody>
          <a:bodyPr anchor="ctr"/>
          <a:lstStyle>
            <a:lvl1pPr marL="0" indent="0" algn="ctr">
              <a:buFont typeface="Arial"/>
              <a:buNone/>
              <a:defRPr sz="5400">
                <a:latin typeface="Impact" panose="020B0806030902050204" pitchFamily="34" charset="0"/>
              </a:defRPr>
            </a:lvl1pPr>
            <a:lvl2pPr marL="457200" indent="0">
              <a:buNone/>
              <a:defRPr/>
            </a:lvl2pPr>
            <a:lvl3pPr marL="914400" indent="0">
              <a:buFont typeface="Arial"/>
              <a:buNone/>
              <a:defRPr/>
            </a:lvl3pPr>
            <a:lvl4pPr marL="1371600" indent="0">
              <a:buFont typeface="Arial"/>
              <a:buNone/>
              <a:defRPr/>
            </a:lvl4pPr>
            <a:lvl5pPr marL="1828800" indent="0">
              <a:buFont typeface="Arial"/>
              <a:buNone/>
              <a:defRPr/>
            </a:lvl5pPr>
          </a:lstStyle>
          <a:p>
            <a:pPr lvl="0"/>
            <a:r>
              <a:rPr lang="en-US" dirty="0"/>
              <a:t>Add Your Text Here</a:t>
            </a:r>
          </a:p>
        </p:txBody>
      </p:sp>
    </p:spTree>
    <p:extLst>
      <p:ext uri="{BB962C8B-B14F-4D97-AF65-F5344CB8AC3E}">
        <p14:creationId xmlns:p14="http://schemas.microsoft.com/office/powerpoint/2010/main" val="382251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10649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mt="75000"/>
            <a:lum/>
            <a:extLst>
              <a:ext uri="{BEBA8EAE-BF5A-486C-A8C5-ECC9F3942E4B}">
                <a14:imgProps xmlns:a14="http://schemas.microsoft.com/office/drawing/2010/main">
                  <a14:imgLayer r:embed="rId12">
                    <a14:imgEffect>
                      <a14:artisticMarke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01" y="45720"/>
            <a:ext cx="9048998" cy="86868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7501" y="914400"/>
            <a:ext cx="9048998" cy="4185672"/>
          </a:xfrm>
          <a:prstGeom prst="rect">
            <a:avLst/>
          </a:prstGeom>
        </p:spPr>
        <p:txBody>
          <a:bodyPr vert="horz" lIns="45720" tIns="45720" rIns="45720" bIns="4572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5" r:id="rId4"/>
    <p:sldLayoutId id="2147483652" r:id="rId5"/>
    <p:sldLayoutId id="2147483656" r:id="rId6"/>
    <p:sldLayoutId id="2147483650" r:id="rId7"/>
    <p:sldLayoutId id="2147483657" r:id="rId8"/>
    <p:sldLayoutId id="2147483658" r:id="rId9"/>
  </p:sldLayoutIdLst>
  <p:txStyles>
    <p:titleStyle>
      <a:lvl1pPr algn="ctr" defTabSz="914400" rtl="0" eaLnBrk="1" latinLnBrk="0" hangingPunct="1">
        <a:spcBef>
          <a:spcPct val="0"/>
        </a:spcBef>
        <a:buNone/>
        <a:defRPr sz="4400" kern="1200">
          <a:solidFill>
            <a:schemeClr val="tx1"/>
          </a:solidFill>
          <a:latin typeface="Impact" panose="020B0806030902050204" pitchFamily="34" charset="0"/>
          <a:ea typeface="+mj-ea"/>
          <a:cs typeface="Impact" panose="020B0806030902050204" pitchFamily="34" charset="0"/>
        </a:defRPr>
      </a:lvl1pPr>
    </p:titleStyle>
    <p:bodyStyle>
      <a:lvl1pPr marL="231775" indent="-231775" algn="l" defTabSz="914400" rtl="0" eaLnBrk="1" latinLnBrk="0" hangingPunct="1">
        <a:spcBef>
          <a:spcPts val="300"/>
        </a:spcBef>
        <a:buFont typeface="Times New Roman" panose="02020603050405020304" pitchFamily="18"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457200" indent="-225425" algn="l" defTabSz="914400" rtl="0" eaLnBrk="1" latinLnBrk="0" hangingPunct="1">
        <a:spcBef>
          <a:spcPts val="300"/>
        </a:spcBef>
        <a:buFont typeface="Times New Roman" panose="02020603050405020304" pitchFamily="18"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688975" indent="-231775" algn="l" defTabSz="914400" rtl="0" eaLnBrk="1" latinLnBrk="0" hangingPunct="1">
        <a:spcBef>
          <a:spcPts val="300"/>
        </a:spcBef>
        <a:buFont typeface="Times New Roman" panose="02020603050405020304" pitchFamily="18" charset="0"/>
        <a:buChar char="†"/>
        <a:defRPr sz="1600" kern="1200">
          <a:solidFill>
            <a:schemeClr val="tx1"/>
          </a:solidFill>
          <a:latin typeface="Times New Roman" panose="02020603050405020304" pitchFamily="18" charset="0"/>
          <a:ea typeface="+mn-ea"/>
          <a:cs typeface="Times New Roman" panose="02020603050405020304" pitchFamily="18" charset="0"/>
        </a:defRPr>
      </a:lvl3pPr>
      <a:lvl4pPr marL="914400" indent="-22542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1146175" indent="-231775" algn="l" defTabSz="914400" rtl="0" eaLnBrk="1" latinLnBrk="0" hangingPunct="1">
        <a:spcBef>
          <a:spcPts val="300"/>
        </a:spcBef>
        <a:buFont typeface="Times New Roman" panose="02020603050405020304" pitchFamily="18" charset="0"/>
        <a:buChar char="†"/>
        <a:defRPr sz="14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18 – </a:t>
            </a:r>
            <a:r>
              <a:rPr lang="en-US" sz="1800" dirty="0"/>
              <a:t>The Scarlet Woman and Beast</a:t>
            </a:r>
            <a:endParaRPr lang="en-US" sz="1800" b="1" dirty="0"/>
          </a:p>
        </p:txBody>
      </p:sp>
    </p:spTree>
    <p:extLst>
      <p:ext uri="{BB962C8B-B14F-4D97-AF65-F5344CB8AC3E}">
        <p14:creationId xmlns:p14="http://schemas.microsoft.com/office/powerpoint/2010/main" val="3164656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Babylon Is Fallen – Again?</a:t>
            </a:r>
          </a:p>
        </p:txBody>
      </p:sp>
      <p:sp>
        <p:nvSpPr>
          <p:cNvPr id="3" name="Content Placeholder 2"/>
          <p:cNvSpPr>
            <a:spLocks noGrp="1"/>
          </p:cNvSpPr>
          <p:nvPr>
            <p:ph sz="quarter" idx="10"/>
          </p:nvPr>
        </p:nvSpPr>
        <p:spPr/>
        <p:txBody>
          <a:bodyPr/>
          <a:lstStyle/>
          <a:p>
            <a:pPr marL="0" indent="0">
              <a:buNone/>
            </a:pPr>
            <a:r>
              <a:rPr lang="en-US" sz="1800" i="1" dirty="0">
                <a:solidFill>
                  <a:srgbClr val="800000"/>
                </a:solidFill>
              </a:rPr>
              <a:t>And another angel followed, saying, “</a:t>
            </a:r>
            <a:r>
              <a:rPr lang="en-US" sz="1800" b="1" i="1" dirty="0">
                <a:solidFill>
                  <a:srgbClr val="800000"/>
                </a:solidFill>
              </a:rPr>
              <a:t>Babylon </a:t>
            </a:r>
            <a:r>
              <a:rPr lang="en-US" sz="1800" b="1" i="1" u="sng" dirty="0">
                <a:solidFill>
                  <a:srgbClr val="800000"/>
                </a:solidFill>
              </a:rPr>
              <a:t>is fallen, is fallen</a:t>
            </a:r>
            <a:r>
              <a:rPr lang="en-US" sz="1800" b="1" i="1" dirty="0">
                <a:solidFill>
                  <a:srgbClr val="800000"/>
                </a:solidFill>
              </a:rPr>
              <a:t>, that great city</a:t>
            </a:r>
            <a:r>
              <a:rPr lang="en-US" sz="1800" i="1" dirty="0">
                <a:solidFill>
                  <a:srgbClr val="800000"/>
                </a:solidFill>
              </a:rPr>
              <a:t>, because she has made </a:t>
            </a:r>
            <a:r>
              <a:rPr lang="en-US" sz="1800" b="1" i="1" dirty="0">
                <a:solidFill>
                  <a:srgbClr val="800000"/>
                </a:solidFill>
              </a:rPr>
              <a:t>all nations drink of the wine of the wrath of her fornication</a:t>
            </a:r>
            <a:r>
              <a:rPr lang="en-US" sz="1800" i="1" dirty="0">
                <a:solidFill>
                  <a:srgbClr val="800000"/>
                </a:solidFill>
              </a:rPr>
              <a:t>.” </a:t>
            </a:r>
            <a:r>
              <a:rPr lang="en-US" sz="1800" dirty="0"/>
              <a:t>(</a:t>
            </a:r>
            <a:r>
              <a:rPr lang="en-US" sz="1800" b="1" dirty="0">
                <a:solidFill>
                  <a:srgbClr val="800000"/>
                </a:solidFill>
              </a:rPr>
              <a:t>14:8</a:t>
            </a:r>
            <a:r>
              <a:rPr lang="en-US" sz="1800" dirty="0"/>
              <a:t>)</a:t>
            </a:r>
          </a:p>
          <a:p>
            <a:pPr marL="0" indent="0">
              <a:buNone/>
            </a:pPr>
            <a:r>
              <a:rPr lang="en-US" sz="1800" i="1" dirty="0">
                <a:solidFill>
                  <a:srgbClr val="800000"/>
                </a:solidFill>
              </a:rPr>
              <a:t>After these things I saw another angel coming down from heaven, having </a:t>
            </a:r>
            <a:r>
              <a:rPr lang="en-US" sz="1800" b="1" i="1" dirty="0">
                <a:solidFill>
                  <a:srgbClr val="800000"/>
                </a:solidFill>
              </a:rPr>
              <a:t>great authority</a:t>
            </a:r>
            <a:r>
              <a:rPr lang="en-US" sz="1800" i="1" dirty="0">
                <a:solidFill>
                  <a:srgbClr val="800000"/>
                </a:solidFill>
              </a:rPr>
              <a:t>, and the earth was </a:t>
            </a:r>
            <a:r>
              <a:rPr lang="en-US" sz="1800" b="1" i="1" dirty="0">
                <a:solidFill>
                  <a:srgbClr val="800000"/>
                </a:solidFill>
              </a:rPr>
              <a:t>illuminated with his glory</a:t>
            </a:r>
            <a:r>
              <a:rPr lang="en-US" sz="1800" i="1" dirty="0">
                <a:solidFill>
                  <a:srgbClr val="800000"/>
                </a:solidFill>
              </a:rPr>
              <a:t>.  And he cried </a:t>
            </a:r>
            <a:r>
              <a:rPr lang="en-US" sz="1800" b="1" i="1" dirty="0">
                <a:solidFill>
                  <a:srgbClr val="800000"/>
                </a:solidFill>
              </a:rPr>
              <a:t>mightily with a loud voice</a:t>
            </a:r>
            <a:r>
              <a:rPr lang="en-US" sz="1800" i="1" dirty="0">
                <a:solidFill>
                  <a:srgbClr val="800000"/>
                </a:solidFill>
              </a:rPr>
              <a:t>, saying, “</a:t>
            </a:r>
            <a:r>
              <a:rPr lang="en-US" sz="1800" b="1" i="1" dirty="0">
                <a:solidFill>
                  <a:srgbClr val="800000"/>
                </a:solidFill>
              </a:rPr>
              <a:t>Babylon the great </a:t>
            </a:r>
            <a:r>
              <a:rPr lang="en-US" sz="1800" b="1" i="1" u="sng" dirty="0">
                <a:solidFill>
                  <a:srgbClr val="800000"/>
                </a:solidFill>
              </a:rPr>
              <a:t>is fallen, is fallen</a:t>
            </a:r>
            <a:r>
              <a:rPr lang="en-US" sz="1800" i="1" dirty="0">
                <a:solidFill>
                  <a:srgbClr val="800000"/>
                </a:solidFill>
              </a:rPr>
              <a:t>, and has become a dwelling place of demons, a prison for every foul spirit, and a cage for every unclean and hated bird!  </a:t>
            </a:r>
            <a:r>
              <a:rPr lang="en-US" sz="1800" b="1" i="1" dirty="0">
                <a:solidFill>
                  <a:srgbClr val="800000"/>
                </a:solidFill>
              </a:rPr>
              <a:t>For all the nations have drunk of the wine of the wrath of her fornication</a:t>
            </a:r>
            <a:r>
              <a:rPr lang="en-US" sz="1800" i="1" dirty="0">
                <a:solidFill>
                  <a:srgbClr val="800000"/>
                </a:solidFill>
              </a:rPr>
              <a:t>, the kings of the earth have committed fornication with her, and the merchants of the earth have become rich through the abundance of her luxury.” </a:t>
            </a:r>
            <a:r>
              <a:rPr lang="en-US" sz="1800" dirty="0"/>
              <a:t>(</a:t>
            </a:r>
            <a:r>
              <a:rPr lang="en-US" sz="1800" b="1" dirty="0">
                <a:solidFill>
                  <a:srgbClr val="800000"/>
                </a:solidFill>
              </a:rPr>
              <a:t>18:1-3</a:t>
            </a:r>
            <a:r>
              <a:rPr lang="en-US" sz="1800" dirty="0"/>
              <a:t>)</a:t>
            </a:r>
          </a:p>
          <a:p>
            <a:pPr marL="346075" lvl="0" indent="-346075">
              <a:buFont typeface="+mj-lt"/>
              <a:buAutoNum type="arabicPeriod"/>
            </a:pPr>
            <a:r>
              <a:rPr lang="en-US" sz="1800" dirty="0"/>
              <a:t>How is the harlot’s fall as recorded in </a:t>
            </a:r>
            <a:r>
              <a:rPr lang="en-US" sz="1800" b="1" dirty="0">
                <a:solidFill>
                  <a:srgbClr val="800000"/>
                </a:solidFill>
              </a:rPr>
              <a:t>18:1-3</a:t>
            </a:r>
            <a:r>
              <a:rPr lang="en-US" sz="1800" dirty="0"/>
              <a:t> different than the message proclaimed </a:t>
            </a:r>
            <a:r>
              <a:rPr lang="en-US" sz="1800" b="1" dirty="0">
                <a:solidFill>
                  <a:srgbClr val="800000"/>
                </a:solidFill>
              </a:rPr>
              <a:t>14:8</a:t>
            </a:r>
            <a:r>
              <a:rPr lang="en-US" sz="1800" dirty="0"/>
              <a:t>?</a:t>
            </a:r>
          </a:p>
          <a:p>
            <a:r>
              <a:rPr lang="en-US" sz="1800" b="1" dirty="0">
                <a:solidFill>
                  <a:srgbClr val="800000"/>
                </a:solidFill>
              </a:rPr>
              <a:t>14:8</a:t>
            </a:r>
            <a:r>
              <a:rPr lang="en-US" sz="1800" dirty="0"/>
              <a:t> represents warning proclaimed by God through Christians, the weapons of Lamb’s army.</a:t>
            </a:r>
          </a:p>
          <a:p>
            <a:r>
              <a:rPr lang="en-US" sz="1800" b="1" dirty="0">
                <a:solidFill>
                  <a:srgbClr val="800000"/>
                </a:solidFill>
              </a:rPr>
              <a:t>18:1-3</a:t>
            </a:r>
            <a:r>
              <a:rPr lang="en-US" sz="1800" dirty="0"/>
              <a:t> is prophesying of actual event and foretelling resulting reaction by those impacted.</a:t>
            </a:r>
          </a:p>
          <a:p>
            <a:r>
              <a:rPr lang="en-US" sz="1800" i="1" dirty="0"/>
              <a:t>Note:  </a:t>
            </a:r>
            <a:r>
              <a:rPr lang="en-US" sz="1800" b="1" dirty="0">
                <a:solidFill>
                  <a:srgbClr val="800000"/>
                </a:solidFill>
              </a:rPr>
              <a:t>Revelation 17-18 </a:t>
            </a:r>
            <a:r>
              <a:rPr lang="en-US" sz="1800" dirty="0"/>
              <a:t>draw from several of the symbols used in </a:t>
            </a:r>
            <a:r>
              <a:rPr lang="en-US" sz="1800" b="1" dirty="0">
                <a:solidFill>
                  <a:srgbClr val="800000"/>
                </a:solidFill>
              </a:rPr>
              <a:t>Ezekiel 26-28</a:t>
            </a:r>
            <a:r>
              <a:rPr lang="en-US" sz="1800" dirty="0"/>
              <a:t>; </a:t>
            </a:r>
            <a:r>
              <a:rPr lang="en-US" sz="1800" b="1" dirty="0">
                <a:solidFill>
                  <a:srgbClr val="800000"/>
                </a:solidFill>
              </a:rPr>
              <a:t>Jeremiah 50-51</a:t>
            </a:r>
            <a:r>
              <a:rPr lang="en-US" sz="1800" dirty="0"/>
              <a:t>; and </a:t>
            </a:r>
            <a:r>
              <a:rPr lang="en-US" sz="1800" b="1" dirty="0">
                <a:solidFill>
                  <a:srgbClr val="800000"/>
                </a:solidFill>
              </a:rPr>
              <a:t>Isaiah 47</a:t>
            </a:r>
            <a:r>
              <a:rPr lang="en-US" sz="1800" dirty="0"/>
              <a:t> to announce the destructions of ancient </a:t>
            </a:r>
            <a:r>
              <a:rPr lang="en-US" sz="1800" dirty="0" err="1"/>
              <a:t>Tyre</a:t>
            </a:r>
            <a:r>
              <a:rPr lang="en-US" sz="1800" dirty="0"/>
              <a:t> and Babylon.  </a:t>
            </a:r>
          </a:p>
        </p:txBody>
      </p:sp>
    </p:spTree>
    <p:extLst>
      <p:ext uri="{BB962C8B-B14F-4D97-AF65-F5344CB8AC3E}">
        <p14:creationId xmlns:p14="http://schemas.microsoft.com/office/powerpoint/2010/main" val="3172907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“Cage For Every Unclean &amp; Hated Bird”</a:t>
            </a:r>
          </a:p>
        </p:txBody>
      </p:sp>
      <p:sp>
        <p:nvSpPr>
          <p:cNvPr id="3" name="Content Placeholder 2"/>
          <p:cNvSpPr>
            <a:spLocks noGrp="1"/>
          </p:cNvSpPr>
          <p:nvPr>
            <p:ph sz="quarter" idx="10"/>
          </p:nvPr>
        </p:nvSpPr>
        <p:spPr/>
        <p:txBody>
          <a:bodyPr/>
          <a:lstStyle/>
          <a:p>
            <a:r>
              <a:rPr lang="en-US" sz="1900" dirty="0"/>
              <a:t>Alludes to </a:t>
            </a:r>
            <a:r>
              <a:rPr lang="en-US" sz="1900" b="1" i="1" dirty="0"/>
              <a:t>desolation</a:t>
            </a:r>
            <a:r>
              <a:rPr lang="en-US" sz="1900" dirty="0"/>
              <a:t> of aftermath:</a:t>
            </a:r>
          </a:p>
          <a:p>
            <a:pPr marL="0" indent="0">
              <a:buNone/>
            </a:pPr>
            <a:r>
              <a:rPr lang="en-US" sz="1900" i="1" dirty="0">
                <a:solidFill>
                  <a:srgbClr val="800000"/>
                </a:solidFill>
              </a:rPr>
              <a:t>“For My sword shall be bathed in heaven; Indeed it shall come </a:t>
            </a:r>
            <a:r>
              <a:rPr lang="en-US" sz="1900" b="1" i="1" dirty="0">
                <a:solidFill>
                  <a:srgbClr val="800000"/>
                </a:solidFill>
              </a:rPr>
              <a:t>down on </a:t>
            </a:r>
            <a:r>
              <a:rPr lang="en-US" sz="1900" b="1" i="1" u="sng" dirty="0">
                <a:solidFill>
                  <a:srgbClr val="800000"/>
                </a:solidFill>
              </a:rPr>
              <a:t>Edom</a:t>
            </a:r>
            <a:r>
              <a:rPr lang="en-US" sz="1900" i="1" dirty="0">
                <a:solidFill>
                  <a:srgbClr val="800000"/>
                </a:solidFill>
              </a:rPr>
              <a:t>, And on the </a:t>
            </a:r>
            <a:r>
              <a:rPr lang="en-US" sz="1900" b="1" i="1" dirty="0">
                <a:solidFill>
                  <a:srgbClr val="800000"/>
                </a:solidFill>
              </a:rPr>
              <a:t>people of My curse, for judgment</a:t>
            </a:r>
            <a:r>
              <a:rPr lang="en-US" sz="1900" i="1" dirty="0">
                <a:solidFill>
                  <a:srgbClr val="800000"/>
                </a:solidFill>
              </a:rPr>
              <a:t>.   The sword of the LORD is filled with blood  … a great slaughter </a:t>
            </a:r>
            <a:r>
              <a:rPr lang="en-US" sz="1900" b="1" i="1" dirty="0">
                <a:solidFill>
                  <a:srgbClr val="800000"/>
                </a:solidFill>
              </a:rPr>
              <a:t>in the land of Edom</a:t>
            </a:r>
            <a:r>
              <a:rPr lang="en-US" sz="1900" i="1" dirty="0">
                <a:solidFill>
                  <a:srgbClr val="800000"/>
                </a:solidFill>
              </a:rPr>
              <a:t>. … For it is </a:t>
            </a:r>
            <a:r>
              <a:rPr lang="en-US" sz="1900" b="1" i="1" dirty="0">
                <a:solidFill>
                  <a:srgbClr val="800000"/>
                </a:solidFill>
              </a:rPr>
              <a:t>the day of the LORD’S vengeance</a:t>
            </a:r>
            <a:r>
              <a:rPr lang="en-US" sz="1900" i="1" dirty="0">
                <a:solidFill>
                  <a:srgbClr val="800000"/>
                </a:solidFill>
              </a:rPr>
              <a:t>, The </a:t>
            </a:r>
            <a:r>
              <a:rPr lang="en-US" sz="1900" b="1" i="1" dirty="0">
                <a:solidFill>
                  <a:srgbClr val="800000"/>
                </a:solidFill>
              </a:rPr>
              <a:t>year of recompense for the cause of Zion</a:t>
            </a:r>
            <a:r>
              <a:rPr lang="en-US" sz="1900" i="1" dirty="0">
                <a:solidFill>
                  <a:srgbClr val="800000"/>
                </a:solidFill>
              </a:rPr>
              <a:t>. … No one shall pass through it forever and ever.  But </a:t>
            </a:r>
            <a:r>
              <a:rPr lang="en-US" sz="1900" b="1" i="1" dirty="0">
                <a:solidFill>
                  <a:srgbClr val="800000"/>
                </a:solidFill>
              </a:rPr>
              <a:t>the </a:t>
            </a:r>
            <a:r>
              <a:rPr lang="en-US" sz="1900" b="1" i="1" u="sng" dirty="0">
                <a:solidFill>
                  <a:srgbClr val="800000"/>
                </a:solidFill>
              </a:rPr>
              <a:t>pelican</a:t>
            </a:r>
            <a:r>
              <a:rPr lang="en-US" sz="1900" b="1" i="1" dirty="0">
                <a:solidFill>
                  <a:srgbClr val="800000"/>
                </a:solidFill>
              </a:rPr>
              <a:t> and the </a:t>
            </a:r>
            <a:r>
              <a:rPr lang="en-US" sz="1900" b="1" i="1" u="sng" dirty="0">
                <a:solidFill>
                  <a:srgbClr val="800000"/>
                </a:solidFill>
              </a:rPr>
              <a:t>porcupine</a:t>
            </a:r>
            <a:r>
              <a:rPr lang="en-US" sz="1900" b="1" i="1" dirty="0">
                <a:solidFill>
                  <a:srgbClr val="800000"/>
                </a:solidFill>
              </a:rPr>
              <a:t> shall possess it</a:t>
            </a:r>
            <a:r>
              <a:rPr lang="en-US" sz="1900" i="1" dirty="0">
                <a:solidFill>
                  <a:srgbClr val="800000"/>
                </a:solidFill>
              </a:rPr>
              <a:t>, Also </a:t>
            </a:r>
            <a:r>
              <a:rPr lang="en-US" sz="1900" b="1" i="1" dirty="0">
                <a:solidFill>
                  <a:srgbClr val="800000"/>
                </a:solidFill>
              </a:rPr>
              <a:t>the </a:t>
            </a:r>
            <a:r>
              <a:rPr lang="en-US" sz="1900" b="1" i="1" u="sng" dirty="0">
                <a:solidFill>
                  <a:srgbClr val="800000"/>
                </a:solidFill>
              </a:rPr>
              <a:t>owl</a:t>
            </a:r>
            <a:r>
              <a:rPr lang="en-US" sz="1900" b="1" i="1" dirty="0">
                <a:solidFill>
                  <a:srgbClr val="800000"/>
                </a:solidFill>
              </a:rPr>
              <a:t> and the </a:t>
            </a:r>
            <a:r>
              <a:rPr lang="en-US" sz="1900" b="1" i="1" u="sng" dirty="0">
                <a:solidFill>
                  <a:srgbClr val="800000"/>
                </a:solidFill>
              </a:rPr>
              <a:t>raven</a:t>
            </a:r>
            <a:r>
              <a:rPr lang="en-US" sz="1900" b="1" i="1" dirty="0">
                <a:solidFill>
                  <a:srgbClr val="800000"/>
                </a:solidFill>
              </a:rPr>
              <a:t> shall dwell in it</a:t>
            </a:r>
            <a:r>
              <a:rPr lang="en-US" sz="1900" i="1" dirty="0">
                <a:solidFill>
                  <a:srgbClr val="800000"/>
                </a:solidFill>
              </a:rPr>
              <a:t>. And He shall stretch out over it The line of confusion and the stones of emptiness.  They shall call its nobles to the kingdom, But </a:t>
            </a:r>
            <a:r>
              <a:rPr lang="en-US" sz="1900" b="1" i="1" dirty="0">
                <a:solidFill>
                  <a:srgbClr val="800000"/>
                </a:solidFill>
              </a:rPr>
              <a:t>none shall be there</a:t>
            </a:r>
            <a:r>
              <a:rPr lang="en-US" sz="1900" i="1" dirty="0">
                <a:solidFill>
                  <a:srgbClr val="800000"/>
                </a:solidFill>
              </a:rPr>
              <a:t>, and all </a:t>
            </a:r>
            <a:r>
              <a:rPr lang="en-US" sz="1900" b="1" i="1" dirty="0">
                <a:solidFill>
                  <a:srgbClr val="800000"/>
                </a:solidFill>
              </a:rPr>
              <a:t>its princes shall be nothing</a:t>
            </a:r>
            <a:r>
              <a:rPr lang="en-US" sz="1900" i="1" dirty="0">
                <a:solidFill>
                  <a:srgbClr val="800000"/>
                </a:solidFill>
              </a:rPr>
              <a:t>.  And </a:t>
            </a:r>
            <a:r>
              <a:rPr lang="en-US" sz="1900" b="1" i="1" u="sng" dirty="0">
                <a:solidFill>
                  <a:srgbClr val="800000"/>
                </a:solidFill>
              </a:rPr>
              <a:t>thorns</a:t>
            </a:r>
            <a:r>
              <a:rPr lang="en-US" sz="1900" i="1" dirty="0">
                <a:solidFill>
                  <a:srgbClr val="800000"/>
                </a:solidFill>
              </a:rPr>
              <a:t> shall come up in its palaces, </a:t>
            </a:r>
            <a:r>
              <a:rPr lang="en-US" sz="1900" b="1" i="1" u="sng" dirty="0">
                <a:solidFill>
                  <a:srgbClr val="800000"/>
                </a:solidFill>
              </a:rPr>
              <a:t>Nettles</a:t>
            </a:r>
            <a:r>
              <a:rPr lang="en-US" sz="1900" b="1" i="1" dirty="0">
                <a:solidFill>
                  <a:srgbClr val="800000"/>
                </a:solidFill>
              </a:rPr>
              <a:t> and </a:t>
            </a:r>
            <a:r>
              <a:rPr lang="en-US" sz="1900" b="1" i="1" u="sng" dirty="0">
                <a:solidFill>
                  <a:srgbClr val="800000"/>
                </a:solidFill>
              </a:rPr>
              <a:t>brambles</a:t>
            </a:r>
            <a:r>
              <a:rPr lang="en-US" sz="1900" b="1" i="1" dirty="0">
                <a:solidFill>
                  <a:srgbClr val="800000"/>
                </a:solidFill>
              </a:rPr>
              <a:t> </a:t>
            </a:r>
            <a:r>
              <a:rPr lang="en-US" sz="1900" i="1" dirty="0">
                <a:solidFill>
                  <a:srgbClr val="800000"/>
                </a:solidFill>
              </a:rPr>
              <a:t>in its fortresses; It shall be a </a:t>
            </a:r>
            <a:r>
              <a:rPr lang="en-US" sz="1900" b="1" i="1" dirty="0">
                <a:solidFill>
                  <a:srgbClr val="800000"/>
                </a:solidFill>
              </a:rPr>
              <a:t>habitation of </a:t>
            </a:r>
            <a:r>
              <a:rPr lang="en-US" sz="1900" b="1" i="1" u="sng" dirty="0">
                <a:solidFill>
                  <a:srgbClr val="800000"/>
                </a:solidFill>
              </a:rPr>
              <a:t>jackals</a:t>
            </a:r>
            <a:r>
              <a:rPr lang="en-US" sz="1900" b="1" i="1" dirty="0">
                <a:solidFill>
                  <a:srgbClr val="800000"/>
                </a:solidFill>
              </a:rPr>
              <a:t>, A courtyard for </a:t>
            </a:r>
            <a:r>
              <a:rPr lang="en-US" sz="1900" b="1" i="1" u="sng" dirty="0">
                <a:solidFill>
                  <a:srgbClr val="800000"/>
                </a:solidFill>
              </a:rPr>
              <a:t>ostriches</a:t>
            </a:r>
            <a:r>
              <a:rPr lang="en-US" sz="1900" i="1" dirty="0">
                <a:solidFill>
                  <a:srgbClr val="800000"/>
                </a:solidFill>
              </a:rPr>
              <a:t>.  The </a:t>
            </a:r>
            <a:r>
              <a:rPr lang="en-US" sz="1900" b="1" i="1" u="sng" dirty="0">
                <a:solidFill>
                  <a:srgbClr val="800000"/>
                </a:solidFill>
              </a:rPr>
              <a:t>wild beasts</a:t>
            </a:r>
            <a:r>
              <a:rPr lang="en-US" sz="1900" b="1" i="1" dirty="0">
                <a:solidFill>
                  <a:srgbClr val="800000"/>
                </a:solidFill>
              </a:rPr>
              <a:t> of the desert </a:t>
            </a:r>
            <a:r>
              <a:rPr lang="en-US" sz="1900" i="1" dirty="0">
                <a:solidFill>
                  <a:srgbClr val="800000"/>
                </a:solidFill>
              </a:rPr>
              <a:t>shall also meet with the </a:t>
            </a:r>
            <a:r>
              <a:rPr lang="en-US" sz="1900" b="1" i="1" u="sng" dirty="0">
                <a:solidFill>
                  <a:srgbClr val="800000"/>
                </a:solidFill>
              </a:rPr>
              <a:t>jackals</a:t>
            </a:r>
            <a:r>
              <a:rPr lang="en-US" sz="1900" i="1" dirty="0">
                <a:solidFill>
                  <a:srgbClr val="800000"/>
                </a:solidFill>
              </a:rPr>
              <a:t>, And </a:t>
            </a:r>
            <a:r>
              <a:rPr lang="en-US" sz="1900" b="1" i="1" dirty="0">
                <a:solidFill>
                  <a:srgbClr val="800000"/>
                </a:solidFill>
              </a:rPr>
              <a:t>the </a:t>
            </a:r>
            <a:r>
              <a:rPr lang="en-US" sz="1900" b="1" i="1" u="sng" dirty="0">
                <a:solidFill>
                  <a:srgbClr val="800000"/>
                </a:solidFill>
              </a:rPr>
              <a:t>wild goat </a:t>
            </a:r>
            <a:r>
              <a:rPr lang="en-US" sz="1900" i="1" dirty="0">
                <a:solidFill>
                  <a:srgbClr val="800000"/>
                </a:solidFill>
              </a:rPr>
              <a:t>shall bleat to its companion; Also the </a:t>
            </a:r>
            <a:r>
              <a:rPr lang="en-US" sz="1900" b="1" i="1" u="sng" dirty="0">
                <a:solidFill>
                  <a:srgbClr val="800000"/>
                </a:solidFill>
              </a:rPr>
              <a:t>night creature </a:t>
            </a:r>
            <a:r>
              <a:rPr lang="en-US" sz="1900" i="1" dirty="0">
                <a:solidFill>
                  <a:srgbClr val="800000"/>
                </a:solidFill>
              </a:rPr>
              <a:t>shall rest there, And find for herself a place of rest.  There the </a:t>
            </a:r>
            <a:r>
              <a:rPr lang="en-US" sz="1900" b="1" i="1" u="sng" dirty="0">
                <a:solidFill>
                  <a:srgbClr val="800000"/>
                </a:solidFill>
              </a:rPr>
              <a:t>arrow snake </a:t>
            </a:r>
            <a:r>
              <a:rPr lang="en-US" sz="1900" i="1" dirty="0">
                <a:solidFill>
                  <a:srgbClr val="800000"/>
                </a:solidFill>
              </a:rPr>
              <a:t>shall make her nest and lay eggs And hatch, and gather them under her shadow; There also shall the </a:t>
            </a:r>
            <a:r>
              <a:rPr lang="en-US" sz="1900" b="1" i="1" u="sng" dirty="0">
                <a:solidFill>
                  <a:srgbClr val="800000"/>
                </a:solidFill>
              </a:rPr>
              <a:t>hawks</a:t>
            </a:r>
            <a:r>
              <a:rPr lang="en-US" sz="1900" i="1" dirty="0">
                <a:solidFill>
                  <a:srgbClr val="800000"/>
                </a:solidFill>
              </a:rPr>
              <a:t> be gathered, </a:t>
            </a:r>
            <a:r>
              <a:rPr lang="en-US" sz="1900" i="1" dirty="0" err="1">
                <a:solidFill>
                  <a:srgbClr val="800000"/>
                </a:solidFill>
              </a:rPr>
              <a:t>Every one</a:t>
            </a:r>
            <a:r>
              <a:rPr lang="en-US" sz="1900" i="1" dirty="0">
                <a:solidFill>
                  <a:srgbClr val="800000"/>
                </a:solidFill>
              </a:rPr>
              <a:t> with her mate.” </a:t>
            </a:r>
            <a:r>
              <a:rPr lang="en-US" sz="1900" dirty="0"/>
              <a:t>(</a:t>
            </a:r>
            <a:r>
              <a:rPr lang="en-US" sz="1900" b="1" dirty="0">
                <a:solidFill>
                  <a:srgbClr val="800000"/>
                </a:solidFill>
              </a:rPr>
              <a:t>Isaiah 34:5-15</a:t>
            </a:r>
            <a:r>
              <a:rPr lang="en-US" sz="1900" dirty="0"/>
              <a:t>)</a:t>
            </a:r>
          </a:p>
        </p:txBody>
      </p:sp>
    </p:spTree>
    <p:extLst>
      <p:ext uri="{BB962C8B-B14F-4D97-AF65-F5344CB8AC3E}">
        <p14:creationId xmlns:p14="http://schemas.microsoft.com/office/powerpoint/2010/main" val="86970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Interjected Warning</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“For all the nations have drunk of the wine of the wrath of her fornication, the kings of the earth have committed fornication with her, and the merchants of the earth have become rich through the abundance of her luxury.”  </a:t>
            </a:r>
            <a:r>
              <a:rPr lang="en-US" sz="2000" b="1" i="1" dirty="0">
                <a:solidFill>
                  <a:srgbClr val="800000"/>
                </a:solidFill>
              </a:rPr>
              <a:t>And I heard another voice </a:t>
            </a:r>
            <a:r>
              <a:rPr lang="en-US" sz="2000" i="1" dirty="0">
                <a:solidFill>
                  <a:srgbClr val="800000"/>
                </a:solidFill>
              </a:rPr>
              <a:t>from heaven saying, “</a:t>
            </a:r>
            <a:r>
              <a:rPr lang="en-US" sz="2000" b="1" i="1" u="sng" dirty="0">
                <a:solidFill>
                  <a:srgbClr val="800000"/>
                </a:solidFill>
              </a:rPr>
              <a:t>Come out of her</a:t>
            </a:r>
            <a:r>
              <a:rPr lang="en-US" sz="2000" b="1" i="1" dirty="0">
                <a:solidFill>
                  <a:srgbClr val="800000"/>
                </a:solidFill>
              </a:rPr>
              <a:t>, my people, lest you share in her sins, and lest you receive of her plagues</a:t>
            </a:r>
            <a:r>
              <a:rPr lang="en-US" sz="2000" i="1" dirty="0">
                <a:solidFill>
                  <a:srgbClr val="800000"/>
                </a:solidFill>
              </a:rPr>
              <a:t>.  For her </a:t>
            </a:r>
            <a:r>
              <a:rPr lang="en-US" sz="2000" b="1" i="1" dirty="0">
                <a:solidFill>
                  <a:srgbClr val="800000"/>
                </a:solidFill>
              </a:rPr>
              <a:t>sins have </a:t>
            </a:r>
            <a:r>
              <a:rPr lang="en-US" sz="2000" b="1" i="1" u="sng" dirty="0">
                <a:solidFill>
                  <a:srgbClr val="800000"/>
                </a:solidFill>
              </a:rPr>
              <a:t>reached to heaven</a:t>
            </a:r>
            <a:r>
              <a:rPr lang="en-US" sz="2000" i="1" dirty="0">
                <a:solidFill>
                  <a:srgbClr val="800000"/>
                </a:solidFill>
              </a:rPr>
              <a:t>, and </a:t>
            </a:r>
            <a:r>
              <a:rPr lang="en-US" sz="2000" b="1" i="1" dirty="0">
                <a:solidFill>
                  <a:srgbClr val="800000"/>
                </a:solidFill>
              </a:rPr>
              <a:t>God has </a:t>
            </a:r>
            <a:r>
              <a:rPr lang="en-US" sz="2000" b="1" i="1" u="sng" dirty="0">
                <a:solidFill>
                  <a:srgbClr val="800000"/>
                </a:solidFill>
              </a:rPr>
              <a:t>remembered her iniquities</a:t>
            </a:r>
            <a:r>
              <a:rPr lang="en-US" sz="2000" i="1" dirty="0">
                <a:solidFill>
                  <a:srgbClr val="800000"/>
                </a:solidFill>
              </a:rPr>
              <a:t>.” </a:t>
            </a:r>
            <a:r>
              <a:rPr lang="en-US" sz="2000" dirty="0"/>
              <a:t>(</a:t>
            </a:r>
            <a:r>
              <a:rPr lang="en-US" sz="2000" b="1" dirty="0">
                <a:solidFill>
                  <a:srgbClr val="800000"/>
                </a:solidFill>
              </a:rPr>
              <a:t>18:3-5</a:t>
            </a:r>
            <a:r>
              <a:rPr lang="en-US" sz="2000" dirty="0"/>
              <a:t>)</a:t>
            </a:r>
          </a:p>
          <a:p>
            <a:pPr marL="341313" lvl="0" indent="-341313">
              <a:buFont typeface="+mj-lt"/>
              <a:buAutoNum type="arabicPeriod" startAt="2"/>
            </a:pPr>
            <a:r>
              <a:rPr lang="en-US" sz="2000" dirty="0"/>
              <a:t>How are the stated lessons similar?  Why is this theme being repeated and emphasized?  Where else in Scripture is this same theme emphasized?</a:t>
            </a:r>
          </a:p>
          <a:p>
            <a:r>
              <a:rPr lang="en-US" sz="2000" dirty="0"/>
              <a:t>Remember, nations, kings, and merchants have already been seduced, compromised, and partaken of her sins and are doomed with her …</a:t>
            </a:r>
          </a:p>
          <a:p>
            <a:r>
              <a:rPr lang="en-US" sz="2000" dirty="0"/>
              <a:t>Given judgment’s </a:t>
            </a:r>
            <a:r>
              <a:rPr lang="en-US" sz="2000" b="1" i="1" dirty="0"/>
              <a:t>delay</a:t>
            </a:r>
            <a:r>
              <a:rPr lang="en-US" sz="2000" dirty="0"/>
              <a:t> and her great, powerful </a:t>
            </a:r>
            <a:r>
              <a:rPr lang="en-US" sz="2000" b="1" i="1" dirty="0"/>
              <a:t>influence</a:t>
            </a:r>
            <a:r>
              <a:rPr lang="en-US" sz="2000" dirty="0"/>
              <a:t>, Jesus’ people are naturally warned not to be overcome with her allurement and compromise, sin.</a:t>
            </a:r>
          </a:p>
          <a:p>
            <a:r>
              <a:rPr lang="en-US" sz="2000" dirty="0"/>
              <a:t>Most pointed here, but alluded to previously: (</a:t>
            </a:r>
            <a:r>
              <a:rPr lang="en-US" sz="2000" b="1" dirty="0">
                <a:solidFill>
                  <a:srgbClr val="800000"/>
                </a:solidFill>
              </a:rPr>
              <a:t>2:14; 2:20-22; 12:11, 17; 14:7-13</a:t>
            </a:r>
            <a:r>
              <a:rPr lang="en-US" sz="2000" dirty="0"/>
              <a:t>).</a:t>
            </a:r>
          </a:p>
        </p:txBody>
      </p:sp>
    </p:spTree>
    <p:extLst>
      <p:ext uri="{BB962C8B-B14F-4D97-AF65-F5344CB8AC3E}">
        <p14:creationId xmlns:p14="http://schemas.microsoft.com/office/powerpoint/2010/main" val="1790030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“Up, up! </a:t>
            </a:r>
            <a:r>
              <a:rPr lang="en-US" sz="2000" b="1" i="1" dirty="0">
                <a:solidFill>
                  <a:srgbClr val="800000"/>
                </a:solidFill>
              </a:rPr>
              <a:t>Flee from the land of the north</a:t>
            </a:r>
            <a:r>
              <a:rPr lang="en-US" sz="2000" i="1" dirty="0">
                <a:solidFill>
                  <a:srgbClr val="800000"/>
                </a:solidFill>
              </a:rPr>
              <a:t>,” says the LORD; “for I have spread you abroad like the four winds of heaven,” says the LORD.  “</a:t>
            </a:r>
            <a:r>
              <a:rPr lang="en-US" sz="2000" b="1" i="1" dirty="0">
                <a:solidFill>
                  <a:srgbClr val="800000"/>
                </a:solidFill>
              </a:rPr>
              <a:t>Up, Zion! </a:t>
            </a:r>
            <a:r>
              <a:rPr lang="en-US" sz="2000" b="1" i="1" u="sng" dirty="0">
                <a:solidFill>
                  <a:srgbClr val="800000"/>
                </a:solidFill>
              </a:rPr>
              <a:t>Escape</a:t>
            </a:r>
            <a:r>
              <a:rPr lang="en-US" sz="2000" b="1" i="1" dirty="0">
                <a:solidFill>
                  <a:srgbClr val="800000"/>
                </a:solidFill>
              </a:rPr>
              <a:t>, you who dwell with </a:t>
            </a:r>
            <a:r>
              <a:rPr lang="en-US" sz="2000" b="1" i="1" u="sng" dirty="0">
                <a:solidFill>
                  <a:srgbClr val="800000"/>
                </a:solidFill>
              </a:rPr>
              <a:t>the daughter of Babylon</a:t>
            </a:r>
            <a:r>
              <a:rPr lang="en-US" sz="2000" i="1" dirty="0">
                <a:solidFill>
                  <a:srgbClr val="800000"/>
                </a:solidFill>
              </a:rPr>
              <a:t>.”  For thus says the LORD of hosts: “He sent Me after glory, to the nations which plunder you; for he who touches you touches the apple of His eye. For surely </a:t>
            </a:r>
            <a:r>
              <a:rPr lang="en-US" sz="2000" b="1" i="1" dirty="0">
                <a:solidFill>
                  <a:srgbClr val="800000"/>
                </a:solidFill>
              </a:rPr>
              <a:t>I will shake My hand </a:t>
            </a:r>
            <a:r>
              <a:rPr lang="en-US" sz="2000" b="1" i="1" u="sng" dirty="0">
                <a:solidFill>
                  <a:srgbClr val="800000"/>
                </a:solidFill>
              </a:rPr>
              <a:t>against them</a:t>
            </a:r>
            <a:r>
              <a:rPr lang="en-US" sz="2000" b="1" i="1" dirty="0">
                <a:solidFill>
                  <a:srgbClr val="800000"/>
                </a:solidFill>
              </a:rPr>
              <a:t>, and they shall become </a:t>
            </a:r>
            <a:r>
              <a:rPr lang="en-US" sz="2000" b="1" i="1" u="sng" dirty="0">
                <a:solidFill>
                  <a:srgbClr val="800000"/>
                </a:solidFill>
              </a:rPr>
              <a:t>spoil for their servants</a:t>
            </a:r>
            <a:r>
              <a:rPr lang="en-US" sz="2000" i="1" dirty="0">
                <a:solidFill>
                  <a:srgbClr val="800000"/>
                </a:solidFill>
              </a:rPr>
              <a:t>. Then you will know that the LORD of hosts has sent Me.  </a:t>
            </a:r>
            <a:r>
              <a:rPr lang="en-US" sz="2000" b="1" i="1" dirty="0">
                <a:solidFill>
                  <a:srgbClr val="800000"/>
                </a:solidFill>
              </a:rPr>
              <a:t>Sing and rejoice</a:t>
            </a:r>
            <a:r>
              <a:rPr lang="en-US" sz="2000" i="1" dirty="0">
                <a:solidFill>
                  <a:srgbClr val="800000"/>
                </a:solidFill>
              </a:rPr>
              <a:t>, O daughter of Zion! </a:t>
            </a:r>
            <a:r>
              <a:rPr lang="en-US" sz="2000" b="1" i="1" dirty="0">
                <a:solidFill>
                  <a:srgbClr val="800000"/>
                </a:solidFill>
              </a:rPr>
              <a:t>For behold, I </a:t>
            </a:r>
            <a:r>
              <a:rPr lang="en-US" sz="2000" b="1" i="1" u="sng" dirty="0">
                <a:solidFill>
                  <a:srgbClr val="800000"/>
                </a:solidFill>
              </a:rPr>
              <a:t>am coming</a:t>
            </a:r>
            <a:r>
              <a:rPr lang="en-US" sz="2000" b="1" i="1" dirty="0">
                <a:solidFill>
                  <a:srgbClr val="800000"/>
                </a:solidFill>
              </a:rPr>
              <a:t> and I will </a:t>
            </a:r>
            <a:r>
              <a:rPr lang="en-US" sz="2000" b="1" i="1" u="sng" dirty="0">
                <a:solidFill>
                  <a:srgbClr val="800000"/>
                </a:solidFill>
              </a:rPr>
              <a:t>dwell in your midst</a:t>
            </a:r>
            <a:r>
              <a:rPr lang="en-US" sz="2000" i="1" dirty="0">
                <a:solidFill>
                  <a:srgbClr val="800000"/>
                </a:solidFill>
              </a:rPr>
              <a:t>,” says the LORD. </a:t>
            </a:r>
            <a:r>
              <a:rPr lang="en-US" sz="2000" dirty="0"/>
              <a:t>(</a:t>
            </a:r>
            <a:r>
              <a:rPr lang="en-US" sz="2000" b="1" dirty="0">
                <a:solidFill>
                  <a:srgbClr val="800000"/>
                </a:solidFill>
              </a:rPr>
              <a:t>Zechariah 2:6-10</a:t>
            </a:r>
            <a:r>
              <a:rPr lang="en-US" sz="2000" dirty="0"/>
              <a:t>)</a:t>
            </a:r>
          </a:p>
          <a:p>
            <a:r>
              <a:rPr lang="en-US" sz="2000" dirty="0"/>
              <a:t>Do not compromise – separate yourself </a:t>
            </a:r>
            <a:r>
              <a:rPr lang="en-US" sz="2000" b="1" i="1" dirty="0"/>
              <a:t>spiritually</a:t>
            </a:r>
            <a:r>
              <a:rPr lang="en-US" sz="2000" dirty="0"/>
              <a:t> …</a:t>
            </a:r>
          </a:p>
        </p:txBody>
      </p:sp>
    </p:spTree>
    <p:extLst>
      <p:ext uri="{BB962C8B-B14F-4D97-AF65-F5344CB8AC3E}">
        <p14:creationId xmlns:p14="http://schemas.microsoft.com/office/powerpoint/2010/main" val="214586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You are not restricted by us, but you are </a:t>
            </a:r>
            <a:r>
              <a:rPr lang="en-US" sz="2000" b="1" i="1" dirty="0">
                <a:solidFill>
                  <a:srgbClr val="800000"/>
                </a:solidFill>
              </a:rPr>
              <a:t>restricted by </a:t>
            </a:r>
            <a:r>
              <a:rPr lang="en-US" sz="2000" b="1" i="1" u="sng" dirty="0">
                <a:solidFill>
                  <a:srgbClr val="800000"/>
                </a:solidFill>
              </a:rPr>
              <a:t>your own affections</a:t>
            </a:r>
            <a:r>
              <a:rPr lang="en-US" sz="2000" i="1" dirty="0">
                <a:solidFill>
                  <a:srgbClr val="800000"/>
                </a:solidFill>
              </a:rPr>
              <a:t>. ...  </a:t>
            </a:r>
            <a:r>
              <a:rPr lang="en-US" sz="2000" b="1" i="1" dirty="0">
                <a:solidFill>
                  <a:srgbClr val="800000"/>
                </a:solidFill>
              </a:rPr>
              <a:t>Do </a:t>
            </a:r>
            <a:r>
              <a:rPr lang="en-US" sz="2000" b="1" i="1" u="sng" dirty="0">
                <a:solidFill>
                  <a:srgbClr val="800000"/>
                </a:solidFill>
              </a:rPr>
              <a:t>not be unequally yoked together</a:t>
            </a:r>
            <a:r>
              <a:rPr lang="en-US" sz="2000" b="1" i="1" dirty="0">
                <a:solidFill>
                  <a:srgbClr val="800000"/>
                </a:solidFill>
              </a:rPr>
              <a:t> with unbelievers</a:t>
            </a:r>
            <a:r>
              <a:rPr lang="en-US" sz="2000" i="1" dirty="0">
                <a:solidFill>
                  <a:srgbClr val="800000"/>
                </a:solidFill>
              </a:rPr>
              <a:t>. For </a:t>
            </a:r>
            <a:r>
              <a:rPr lang="en-US" sz="2000" b="1" i="1" dirty="0">
                <a:solidFill>
                  <a:srgbClr val="800000"/>
                </a:solidFill>
              </a:rPr>
              <a:t>what fellowship </a:t>
            </a:r>
            <a:r>
              <a:rPr lang="en-US" sz="2000" i="1" dirty="0">
                <a:solidFill>
                  <a:srgbClr val="800000"/>
                </a:solidFill>
              </a:rPr>
              <a:t>has righteousness with lawlessness? And </a:t>
            </a:r>
            <a:r>
              <a:rPr lang="en-US" sz="2000" b="1" i="1" dirty="0">
                <a:solidFill>
                  <a:srgbClr val="800000"/>
                </a:solidFill>
              </a:rPr>
              <a:t>what communion </a:t>
            </a:r>
            <a:r>
              <a:rPr lang="en-US" sz="2000" i="1" dirty="0">
                <a:solidFill>
                  <a:srgbClr val="800000"/>
                </a:solidFill>
              </a:rPr>
              <a:t>has light with darkness?  And </a:t>
            </a:r>
            <a:r>
              <a:rPr lang="en-US" sz="2000" b="1" i="1" dirty="0">
                <a:solidFill>
                  <a:srgbClr val="800000"/>
                </a:solidFill>
              </a:rPr>
              <a:t>what accord </a:t>
            </a:r>
            <a:r>
              <a:rPr lang="en-US" sz="2000" i="1" dirty="0">
                <a:solidFill>
                  <a:srgbClr val="800000"/>
                </a:solidFill>
              </a:rPr>
              <a:t>has Christ with Belial? Or </a:t>
            </a:r>
            <a:r>
              <a:rPr lang="en-US" sz="2000" b="1" i="1" dirty="0">
                <a:solidFill>
                  <a:srgbClr val="800000"/>
                </a:solidFill>
              </a:rPr>
              <a:t>what part </a:t>
            </a:r>
            <a:r>
              <a:rPr lang="en-US" sz="2000" i="1" dirty="0">
                <a:solidFill>
                  <a:srgbClr val="800000"/>
                </a:solidFill>
              </a:rPr>
              <a:t>has a believer with an unbeliever?  And </a:t>
            </a:r>
            <a:r>
              <a:rPr lang="en-US" sz="2000" b="1" i="1" dirty="0">
                <a:solidFill>
                  <a:srgbClr val="800000"/>
                </a:solidFill>
              </a:rPr>
              <a:t>what agreement</a:t>
            </a:r>
            <a:r>
              <a:rPr lang="en-US" sz="2000" i="1" dirty="0">
                <a:solidFill>
                  <a:srgbClr val="800000"/>
                </a:solidFill>
              </a:rPr>
              <a:t> has the temple of God with idols? For you are the temple of the living God. As God has said: “I will dwell in them And walk among them. I will be their God, And they shall be My people.”  Therefore “</a:t>
            </a:r>
            <a:r>
              <a:rPr lang="en-US" sz="2000" b="1" i="1" dirty="0">
                <a:solidFill>
                  <a:srgbClr val="800000"/>
                </a:solidFill>
              </a:rPr>
              <a:t>Come </a:t>
            </a:r>
            <a:r>
              <a:rPr lang="en-US" sz="2000" b="1" i="1" u="sng" dirty="0">
                <a:solidFill>
                  <a:srgbClr val="800000"/>
                </a:solidFill>
              </a:rPr>
              <a:t>out from among</a:t>
            </a:r>
            <a:r>
              <a:rPr lang="en-US" sz="2000" b="1" i="1" dirty="0">
                <a:solidFill>
                  <a:srgbClr val="800000"/>
                </a:solidFill>
              </a:rPr>
              <a:t> them And </a:t>
            </a:r>
            <a:r>
              <a:rPr lang="en-US" sz="2000" b="1" i="1" u="sng" dirty="0">
                <a:solidFill>
                  <a:srgbClr val="800000"/>
                </a:solidFill>
              </a:rPr>
              <a:t>be separate</a:t>
            </a:r>
            <a:r>
              <a:rPr lang="en-US" sz="2000" i="1" dirty="0">
                <a:solidFill>
                  <a:srgbClr val="800000"/>
                </a:solidFill>
              </a:rPr>
              <a:t>, says the Lord. </a:t>
            </a:r>
            <a:r>
              <a:rPr lang="en-US" sz="2000" b="1" i="1" dirty="0">
                <a:solidFill>
                  <a:srgbClr val="800000"/>
                </a:solidFill>
              </a:rPr>
              <a:t>Do not touch what is unclean</a:t>
            </a:r>
            <a:r>
              <a:rPr lang="en-US" sz="2000" i="1" dirty="0">
                <a:solidFill>
                  <a:srgbClr val="800000"/>
                </a:solidFill>
              </a:rPr>
              <a:t>, And I will receive you.  I will be a Father to you, And you shall be My sons and daughters, Says the LORD Almighty.”   Therefore, having these promises, beloved, </a:t>
            </a:r>
            <a:r>
              <a:rPr lang="en-US" sz="2000" b="1" i="1" dirty="0">
                <a:solidFill>
                  <a:srgbClr val="800000"/>
                </a:solidFill>
              </a:rPr>
              <a:t>let us </a:t>
            </a:r>
            <a:r>
              <a:rPr lang="en-US" sz="2000" b="1" i="1" u="sng" dirty="0">
                <a:solidFill>
                  <a:srgbClr val="800000"/>
                </a:solidFill>
              </a:rPr>
              <a:t>cleanse ourselves</a:t>
            </a:r>
            <a:r>
              <a:rPr lang="en-US" sz="2000" b="1" i="1" dirty="0">
                <a:solidFill>
                  <a:srgbClr val="800000"/>
                </a:solidFill>
              </a:rPr>
              <a:t> </a:t>
            </a:r>
            <a:r>
              <a:rPr lang="en-US" sz="2000" i="1" dirty="0">
                <a:solidFill>
                  <a:srgbClr val="800000"/>
                </a:solidFill>
              </a:rPr>
              <a:t>from all filthiness of the flesh and spirit, perfecting holiness in the fear of God.  </a:t>
            </a:r>
            <a:r>
              <a:rPr lang="en-US" sz="2000" dirty="0"/>
              <a:t>(</a:t>
            </a:r>
            <a:r>
              <a:rPr lang="en-US" sz="2000" b="1" dirty="0">
                <a:solidFill>
                  <a:srgbClr val="800000"/>
                </a:solidFill>
              </a:rPr>
              <a:t>2 Corinthians 6:12-7:1</a:t>
            </a:r>
            <a:r>
              <a:rPr lang="en-US" sz="2000" dirty="0"/>
              <a:t>)</a:t>
            </a:r>
          </a:p>
        </p:txBody>
      </p:sp>
    </p:spTree>
    <p:extLst>
      <p:ext uri="{BB962C8B-B14F-4D97-AF65-F5344CB8AC3E}">
        <p14:creationId xmlns:p14="http://schemas.microsoft.com/office/powerpoint/2010/main" val="328208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Come Out of the Doomed City</a:t>
            </a:r>
          </a:p>
        </p:txBody>
      </p:sp>
      <p:sp>
        <p:nvSpPr>
          <p:cNvPr id="3" name="Content Placeholder 2"/>
          <p:cNvSpPr>
            <a:spLocks noGrp="1"/>
          </p:cNvSpPr>
          <p:nvPr>
            <p:ph sz="quarter" idx="10"/>
          </p:nvPr>
        </p:nvSpPr>
        <p:spPr/>
        <p:txBody>
          <a:bodyPr/>
          <a:lstStyle/>
          <a:p>
            <a:r>
              <a:rPr lang="en-US" sz="2000" dirty="0"/>
              <a:t>Do not compromise – separate yourself </a:t>
            </a:r>
            <a:r>
              <a:rPr lang="en-US" sz="2000" b="1" i="1" dirty="0"/>
              <a:t>spiritually</a:t>
            </a:r>
            <a:r>
              <a:rPr lang="en-US" sz="2000" dirty="0"/>
              <a:t> (</a:t>
            </a:r>
            <a:r>
              <a:rPr lang="en-US" sz="2000" b="1" dirty="0">
                <a:solidFill>
                  <a:srgbClr val="800000"/>
                </a:solidFill>
              </a:rPr>
              <a:t>2 Corinthians 6:12-7:1; Ezekiel 37:21-28; Isaiah 52:1-12</a:t>
            </a:r>
            <a:r>
              <a:rPr lang="en-US" sz="2000" dirty="0"/>
              <a:t>).</a:t>
            </a:r>
          </a:p>
          <a:p>
            <a:r>
              <a:rPr lang="en-US" sz="2000" dirty="0"/>
              <a:t>Separate yourself </a:t>
            </a:r>
            <a:r>
              <a:rPr lang="en-US" sz="2000" b="1" i="1" dirty="0"/>
              <a:t>physically</a:t>
            </a:r>
            <a:r>
              <a:rPr lang="en-US" sz="2000" dirty="0"/>
              <a:t> to avoid sharing their punishment (</a:t>
            </a:r>
            <a:r>
              <a:rPr lang="en-US" sz="2000" b="1" dirty="0">
                <a:solidFill>
                  <a:srgbClr val="800000"/>
                </a:solidFill>
              </a:rPr>
              <a:t>Matthew 24:14-34; Jeremiah 39:11-40:6; Matthew 7:6; Luke 17:26-37</a:t>
            </a:r>
            <a:r>
              <a:rPr lang="en-US" sz="2000" dirty="0"/>
              <a:t>).</a:t>
            </a:r>
          </a:p>
          <a:p>
            <a:r>
              <a:rPr lang="en-US" sz="2000" i="1" dirty="0">
                <a:solidFill>
                  <a:srgbClr val="800000"/>
                </a:solidFill>
              </a:rPr>
              <a:t>“Lingering”</a:t>
            </a:r>
            <a:r>
              <a:rPr lang="en-US" sz="2000" dirty="0"/>
              <a:t> too long may result in loss of both (</a:t>
            </a:r>
            <a:r>
              <a:rPr lang="en-US" sz="2000" b="1" dirty="0">
                <a:solidFill>
                  <a:srgbClr val="800000"/>
                </a:solidFill>
              </a:rPr>
              <a:t>Genesis 19:1-36</a:t>
            </a:r>
            <a:r>
              <a:rPr lang="en-US" sz="2000" dirty="0"/>
              <a:t>).</a:t>
            </a:r>
          </a:p>
          <a:p>
            <a:r>
              <a:rPr lang="en-US" sz="2000" dirty="0"/>
              <a:t>Did reluctance by 2</a:t>
            </a:r>
            <a:r>
              <a:rPr lang="en-US" sz="2000" baseline="30000" dirty="0"/>
              <a:t>nd</a:t>
            </a:r>
            <a:r>
              <a:rPr lang="en-US" sz="2000" dirty="0"/>
              <a:t> and 3</a:t>
            </a:r>
            <a:r>
              <a:rPr lang="en-US" sz="2000" baseline="30000" dirty="0"/>
              <a:t>rd</a:t>
            </a:r>
            <a:r>
              <a:rPr lang="en-US" sz="2000" dirty="0"/>
              <a:t> century Christians to physically come out of Rome result in unnecessary spiritual loss, physical loss, and delayed judgment? </a:t>
            </a:r>
          </a:p>
          <a:p>
            <a:r>
              <a:rPr lang="en-US" altLang="ja-JP" sz="2000" dirty="0"/>
              <a:t>¯\_(</a:t>
            </a:r>
            <a:r>
              <a:rPr lang="ja-JP" altLang="en-US" sz="2000" dirty="0"/>
              <a:t>ツ</a:t>
            </a:r>
            <a:r>
              <a:rPr lang="en-US" altLang="ja-JP" sz="2000" dirty="0"/>
              <a:t>)_/¯</a:t>
            </a:r>
            <a:endParaRPr lang="en-US" sz="2000" dirty="0"/>
          </a:p>
        </p:txBody>
      </p:sp>
    </p:spTree>
    <p:extLst>
      <p:ext uri="{BB962C8B-B14F-4D97-AF65-F5344CB8AC3E}">
        <p14:creationId xmlns:p14="http://schemas.microsoft.com/office/powerpoint/2010/main" val="1801255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“Repay Her Double”</a:t>
            </a:r>
          </a:p>
        </p:txBody>
      </p:sp>
      <p:sp>
        <p:nvSpPr>
          <p:cNvPr id="3" name="Content Placeholder 2"/>
          <p:cNvSpPr>
            <a:spLocks noGrp="1"/>
          </p:cNvSpPr>
          <p:nvPr>
            <p:ph sz="quarter" idx="10"/>
          </p:nvPr>
        </p:nvSpPr>
        <p:spPr/>
        <p:txBody>
          <a:bodyPr/>
          <a:lstStyle/>
          <a:p>
            <a:pPr marL="0" indent="0">
              <a:buNone/>
            </a:pPr>
            <a:r>
              <a:rPr lang="en-US" sz="2000" i="1" dirty="0">
                <a:solidFill>
                  <a:srgbClr val="800000"/>
                </a:solidFill>
              </a:rPr>
              <a:t>“Render to her </a:t>
            </a:r>
            <a:r>
              <a:rPr lang="en-US" sz="2000" b="1" i="1" dirty="0">
                <a:solidFill>
                  <a:srgbClr val="800000"/>
                </a:solidFill>
              </a:rPr>
              <a:t>just as she rendered to you</a:t>
            </a:r>
            <a:r>
              <a:rPr lang="en-US" sz="2000" i="1" dirty="0">
                <a:solidFill>
                  <a:srgbClr val="800000"/>
                </a:solidFill>
              </a:rPr>
              <a:t>, and </a:t>
            </a:r>
            <a:r>
              <a:rPr lang="en-US" sz="2000" b="1" i="1" dirty="0">
                <a:solidFill>
                  <a:srgbClr val="800000"/>
                </a:solidFill>
              </a:rPr>
              <a:t>repay her </a:t>
            </a:r>
            <a:r>
              <a:rPr lang="en-US" sz="2000" b="1" i="1" u="sng" dirty="0">
                <a:solidFill>
                  <a:srgbClr val="800000"/>
                </a:solidFill>
              </a:rPr>
              <a:t>double</a:t>
            </a:r>
            <a:r>
              <a:rPr lang="en-US" sz="2000" b="1" i="1" dirty="0">
                <a:solidFill>
                  <a:srgbClr val="800000"/>
                </a:solidFill>
              </a:rPr>
              <a:t> according to her works</a:t>
            </a:r>
            <a:r>
              <a:rPr lang="en-US" sz="2000" i="1" dirty="0">
                <a:solidFill>
                  <a:srgbClr val="800000"/>
                </a:solidFill>
              </a:rPr>
              <a:t>; in the cup which she has mixed, </a:t>
            </a:r>
            <a:r>
              <a:rPr lang="en-US" sz="2000" b="1" i="1" dirty="0">
                <a:solidFill>
                  <a:srgbClr val="800000"/>
                </a:solidFill>
              </a:rPr>
              <a:t>mix </a:t>
            </a:r>
            <a:r>
              <a:rPr lang="en-US" sz="2000" b="1" i="1" u="sng" dirty="0">
                <a:solidFill>
                  <a:srgbClr val="800000"/>
                </a:solidFill>
              </a:rPr>
              <a:t>double</a:t>
            </a:r>
            <a:r>
              <a:rPr lang="en-US" sz="2000" b="1" i="1" dirty="0">
                <a:solidFill>
                  <a:srgbClr val="800000"/>
                </a:solidFill>
              </a:rPr>
              <a:t> for her</a:t>
            </a:r>
            <a:r>
              <a:rPr lang="en-US" sz="2000" i="1" dirty="0">
                <a:solidFill>
                  <a:srgbClr val="800000"/>
                </a:solidFill>
              </a:rPr>
              <a:t>.  </a:t>
            </a:r>
            <a:r>
              <a:rPr lang="en-US" sz="2000" b="1" i="1" dirty="0">
                <a:solidFill>
                  <a:srgbClr val="800000"/>
                </a:solidFill>
              </a:rPr>
              <a:t>In the measure </a:t>
            </a:r>
            <a:r>
              <a:rPr lang="en-US" sz="2000" i="1" dirty="0">
                <a:solidFill>
                  <a:srgbClr val="800000"/>
                </a:solidFill>
              </a:rPr>
              <a:t>that she glorified herself and lived luxuriously, </a:t>
            </a:r>
            <a:r>
              <a:rPr lang="en-US" sz="2000" b="1" i="1" dirty="0">
                <a:solidFill>
                  <a:srgbClr val="800000"/>
                </a:solidFill>
              </a:rPr>
              <a:t>in the same measure </a:t>
            </a:r>
            <a:r>
              <a:rPr lang="en-US" sz="2000" i="1" dirty="0">
                <a:solidFill>
                  <a:srgbClr val="800000"/>
                </a:solidFill>
              </a:rPr>
              <a:t>give her torment and sorrow; for she says in her heart, ‘I sit as queen, and am no widow, and will not see sorrow.’” </a:t>
            </a:r>
            <a:r>
              <a:rPr lang="en-US" sz="2000" dirty="0"/>
              <a:t>(</a:t>
            </a:r>
            <a:r>
              <a:rPr lang="en-US" sz="2000" b="1" dirty="0">
                <a:solidFill>
                  <a:srgbClr val="800000"/>
                </a:solidFill>
              </a:rPr>
              <a:t>18:6-7</a:t>
            </a:r>
            <a:r>
              <a:rPr lang="en-US" sz="2000" dirty="0"/>
              <a:t>)</a:t>
            </a:r>
          </a:p>
          <a:p>
            <a:pPr marL="346075" lvl="0" indent="-346075">
              <a:buFont typeface="+mj-lt"/>
              <a:buAutoNum type="arabicPeriod" startAt="3"/>
            </a:pPr>
            <a:r>
              <a:rPr lang="en-US" sz="2000" dirty="0"/>
              <a:t>What is the significance of the harlot being served </a:t>
            </a:r>
            <a:r>
              <a:rPr lang="en-US" sz="2000" i="1" dirty="0">
                <a:solidFill>
                  <a:srgbClr val="800000"/>
                </a:solidFill>
              </a:rPr>
              <a:t>“double …in the cup which she mixed”</a:t>
            </a:r>
            <a:r>
              <a:rPr lang="en-US" sz="2000" dirty="0"/>
              <a:t>?  Does this indicate an unjust punishment exceeding that of the crimes committed?  Explain. </a:t>
            </a:r>
          </a:p>
          <a:p>
            <a:r>
              <a:rPr lang="en-US" sz="2000" dirty="0"/>
              <a:t>Allusion to balancing the scales of justice – measured from the perspective of the scales as a whole – requires repeating or “doubling” the original trouble, </a:t>
            </a:r>
            <a:r>
              <a:rPr lang="en-US" sz="2000" i="1" dirty="0">
                <a:solidFill>
                  <a:srgbClr val="800000"/>
                </a:solidFill>
              </a:rPr>
              <a:t>“torment and sorrow”</a:t>
            </a:r>
            <a:r>
              <a:rPr lang="en-US" sz="2000" dirty="0"/>
              <a:t> that she created.</a:t>
            </a:r>
          </a:p>
          <a:p>
            <a:r>
              <a:rPr lang="en-US" sz="2000" dirty="0"/>
              <a:t>Notice, she is repaid </a:t>
            </a:r>
            <a:r>
              <a:rPr lang="en-US" sz="2000" i="1" dirty="0">
                <a:solidFill>
                  <a:srgbClr val="800000"/>
                </a:solidFill>
              </a:rPr>
              <a:t>“in the </a:t>
            </a:r>
            <a:r>
              <a:rPr lang="en-US" sz="2000" b="1" i="1" u="sng" dirty="0">
                <a:solidFill>
                  <a:srgbClr val="800000"/>
                </a:solidFill>
              </a:rPr>
              <a:t>same</a:t>
            </a:r>
            <a:r>
              <a:rPr lang="en-US" sz="2000" i="1" dirty="0">
                <a:solidFill>
                  <a:srgbClr val="800000"/>
                </a:solidFill>
              </a:rPr>
              <a:t> measure”</a:t>
            </a:r>
            <a:r>
              <a:rPr lang="en-US" sz="2000" dirty="0"/>
              <a:t> – not double of her measure.</a:t>
            </a:r>
          </a:p>
          <a:p>
            <a:r>
              <a:rPr lang="en-US" sz="2000" dirty="0"/>
              <a:t>Whatever physical suffering is repaid, will not compare to spiritual she inflicted …</a:t>
            </a:r>
          </a:p>
        </p:txBody>
      </p:sp>
    </p:spTree>
    <p:extLst>
      <p:ext uri="{BB962C8B-B14F-4D97-AF65-F5344CB8AC3E}">
        <p14:creationId xmlns:p14="http://schemas.microsoft.com/office/powerpoint/2010/main" val="78519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“Repay Her According to Her Work”</a:t>
            </a:r>
          </a:p>
        </p:txBody>
      </p:sp>
      <p:sp>
        <p:nvSpPr>
          <p:cNvPr id="3" name="Content Placeholder 2"/>
          <p:cNvSpPr>
            <a:spLocks noGrp="1"/>
          </p:cNvSpPr>
          <p:nvPr>
            <p:ph sz="quarter" idx="10"/>
          </p:nvPr>
        </p:nvSpPr>
        <p:spPr/>
        <p:txBody>
          <a:bodyPr/>
          <a:lstStyle/>
          <a:p>
            <a:pPr marL="0" indent="0">
              <a:spcBef>
                <a:spcPts val="0"/>
              </a:spcBef>
              <a:buNone/>
            </a:pPr>
            <a:r>
              <a:rPr lang="en-US" sz="1800" i="1" dirty="0">
                <a:solidFill>
                  <a:srgbClr val="800000"/>
                </a:solidFill>
              </a:rPr>
              <a:t>“Put yourselves in array </a:t>
            </a:r>
            <a:r>
              <a:rPr lang="en-US" sz="1800" b="1" i="1" dirty="0">
                <a:solidFill>
                  <a:srgbClr val="800000"/>
                </a:solidFill>
              </a:rPr>
              <a:t>against </a:t>
            </a:r>
            <a:r>
              <a:rPr lang="en-US" sz="1800" b="1" i="1" u="sng" dirty="0">
                <a:solidFill>
                  <a:srgbClr val="800000"/>
                </a:solidFill>
              </a:rPr>
              <a:t>Babylon</a:t>
            </a:r>
            <a:r>
              <a:rPr lang="en-US" sz="1800" b="1" i="1" dirty="0">
                <a:solidFill>
                  <a:srgbClr val="800000"/>
                </a:solidFill>
              </a:rPr>
              <a:t> </a:t>
            </a:r>
            <a:r>
              <a:rPr lang="en-US" sz="1800" i="1" dirty="0">
                <a:solidFill>
                  <a:srgbClr val="800000"/>
                </a:solidFill>
              </a:rPr>
              <a:t>all around, All you who bend the bow; </a:t>
            </a:r>
            <a:r>
              <a:rPr lang="en-US" sz="1800" b="1" i="1" dirty="0">
                <a:solidFill>
                  <a:srgbClr val="800000"/>
                </a:solidFill>
              </a:rPr>
              <a:t>Shoot at </a:t>
            </a:r>
            <a:r>
              <a:rPr lang="en-US" sz="1800" b="1" i="1" u="sng" dirty="0">
                <a:solidFill>
                  <a:srgbClr val="800000"/>
                </a:solidFill>
              </a:rPr>
              <a:t>her</a:t>
            </a:r>
            <a:r>
              <a:rPr lang="en-US" sz="1800" i="1" dirty="0">
                <a:solidFill>
                  <a:srgbClr val="800000"/>
                </a:solidFill>
              </a:rPr>
              <a:t>, spare no arrows, </a:t>
            </a:r>
            <a:r>
              <a:rPr lang="en-US" sz="1800" b="1" i="1" dirty="0">
                <a:solidFill>
                  <a:srgbClr val="800000"/>
                </a:solidFill>
              </a:rPr>
              <a:t>For </a:t>
            </a:r>
            <a:r>
              <a:rPr lang="en-US" sz="1800" b="1" i="1" u="sng" dirty="0">
                <a:solidFill>
                  <a:srgbClr val="800000"/>
                </a:solidFill>
              </a:rPr>
              <a:t>she has sinned</a:t>
            </a:r>
            <a:r>
              <a:rPr lang="en-US" sz="1800" b="1" i="1" dirty="0">
                <a:solidFill>
                  <a:srgbClr val="800000"/>
                </a:solidFill>
              </a:rPr>
              <a:t> against the LORD</a:t>
            </a:r>
            <a:r>
              <a:rPr lang="en-US" sz="1800" i="1" dirty="0">
                <a:solidFill>
                  <a:srgbClr val="800000"/>
                </a:solidFill>
              </a:rPr>
              <a:t>.  Shout against </a:t>
            </a:r>
            <a:r>
              <a:rPr lang="en-US" sz="1800" b="1" i="1" dirty="0">
                <a:solidFill>
                  <a:srgbClr val="800000"/>
                </a:solidFill>
              </a:rPr>
              <a:t>her</a:t>
            </a:r>
            <a:r>
              <a:rPr lang="en-US" sz="1800" i="1" dirty="0">
                <a:solidFill>
                  <a:srgbClr val="800000"/>
                </a:solidFill>
              </a:rPr>
              <a:t> all around; </a:t>
            </a:r>
            <a:r>
              <a:rPr lang="en-US" sz="1800" b="1" i="1" dirty="0">
                <a:solidFill>
                  <a:srgbClr val="800000"/>
                </a:solidFill>
              </a:rPr>
              <a:t>She</a:t>
            </a:r>
            <a:r>
              <a:rPr lang="en-US" sz="1800" i="1" dirty="0">
                <a:solidFill>
                  <a:srgbClr val="800000"/>
                </a:solidFill>
              </a:rPr>
              <a:t> has given her hand, </a:t>
            </a:r>
            <a:r>
              <a:rPr lang="en-US" sz="1800" b="1" i="1" dirty="0">
                <a:solidFill>
                  <a:srgbClr val="800000"/>
                </a:solidFill>
              </a:rPr>
              <a:t>Her</a:t>
            </a:r>
            <a:r>
              <a:rPr lang="en-US" sz="1800" i="1" dirty="0">
                <a:solidFill>
                  <a:srgbClr val="800000"/>
                </a:solidFill>
              </a:rPr>
              <a:t> foundations have fallen, Her walls are thrown down; For it is the vengeance of the LORD. </a:t>
            </a:r>
            <a:r>
              <a:rPr lang="en-US" sz="1800" b="1" i="1" dirty="0">
                <a:solidFill>
                  <a:srgbClr val="800000"/>
                </a:solidFill>
              </a:rPr>
              <a:t>Take </a:t>
            </a:r>
            <a:r>
              <a:rPr lang="en-US" sz="1800" b="1" i="1" u="sng" dirty="0">
                <a:solidFill>
                  <a:srgbClr val="800000"/>
                </a:solidFill>
              </a:rPr>
              <a:t>vengeance</a:t>
            </a:r>
            <a:r>
              <a:rPr lang="en-US" sz="1800" b="1" i="1" dirty="0">
                <a:solidFill>
                  <a:srgbClr val="800000"/>
                </a:solidFill>
              </a:rPr>
              <a:t> on her. As she has done, </a:t>
            </a:r>
            <a:r>
              <a:rPr lang="en-US" sz="1800" b="1" i="1" u="sng" dirty="0">
                <a:solidFill>
                  <a:srgbClr val="800000"/>
                </a:solidFill>
              </a:rPr>
              <a:t>so do to her</a:t>
            </a:r>
            <a:r>
              <a:rPr lang="en-US" sz="1800" b="1" i="1" dirty="0">
                <a:solidFill>
                  <a:srgbClr val="800000"/>
                </a:solidFill>
              </a:rPr>
              <a:t>.</a:t>
            </a:r>
            <a:r>
              <a:rPr lang="en-US" sz="1800" i="1" dirty="0">
                <a:solidFill>
                  <a:srgbClr val="800000"/>
                </a:solidFill>
              </a:rPr>
              <a:t>”</a:t>
            </a:r>
            <a:r>
              <a:rPr lang="en-US" sz="1800" b="1" i="1" dirty="0">
                <a:solidFill>
                  <a:srgbClr val="800000"/>
                </a:solidFill>
              </a:rPr>
              <a:t> </a:t>
            </a:r>
            <a:r>
              <a:rPr lang="en-US" sz="1800" dirty="0"/>
              <a:t>(</a:t>
            </a:r>
            <a:r>
              <a:rPr lang="en-US" sz="1800" b="1" dirty="0">
                <a:solidFill>
                  <a:srgbClr val="800000"/>
                </a:solidFill>
              </a:rPr>
              <a:t>Jeremiah 50:14-15</a:t>
            </a:r>
            <a:r>
              <a:rPr lang="en-US" sz="1800" dirty="0"/>
              <a:t>)</a:t>
            </a:r>
          </a:p>
          <a:p>
            <a:pPr marL="0" indent="0">
              <a:spcBef>
                <a:spcPts val="0"/>
              </a:spcBef>
              <a:buNone/>
            </a:pPr>
            <a:r>
              <a:rPr lang="en-US" sz="1800" i="1" dirty="0">
                <a:solidFill>
                  <a:srgbClr val="800000"/>
                </a:solidFill>
              </a:rPr>
              <a:t>“How the hammer of the whole earth has been cut apart and broken! How </a:t>
            </a:r>
            <a:r>
              <a:rPr lang="en-US" sz="1800" b="1" i="1" dirty="0">
                <a:solidFill>
                  <a:srgbClr val="800000"/>
                </a:solidFill>
              </a:rPr>
              <a:t>Babylon </a:t>
            </a:r>
            <a:r>
              <a:rPr lang="en-US" sz="1800" b="1" i="1" u="sng" dirty="0">
                <a:solidFill>
                  <a:srgbClr val="800000"/>
                </a:solidFill>
              </a:rPr>
              <a:t>has become</a:t>
            </a:r>
            <a:r>
              <a:rPr lang="en-US" sz="1800" b="1" i="1" dirty="0">
                <a:solidFill>
                  <a:srgbClr val="800000"/>
                </a:solidFill>
              </a:rPr>
              <a:t> a desolation among the nations!</a:t>
            </a:r>
            <a:r>
              <a:rPr lang="en-US" sz="1800" i="1" dirty="0">
                <a:solidFill>
                  <a:srgbClr val="800000"/>
                </a:solidFill>
              </a:rPr>
              <a:t>  I have laid a snare for you; You have indeed been trapped, O Babylon, And you were not aware; You have been found and also caught, </a:t>
            </a:r>
            <a:r>
              <a:rPr lang="en-US" sz="1800" b="1" i="1" dirty="0">
                <a:solidFill>
                  <a:srgbClr val="800000"/>
                </a:solidFill>
              </a:rPr>
              <a:t>Because you have </a:t>
            </a:r>
            <a:r>
              <a:rPr lang="en-US" sz="1800" b="1" i="1" u="sng" dirty="0">
                <a:solidFill>
                  <a:srgbClr val="800000"/>
                </a:solidFill>
              </a:rPr>
              <a:t>contended against the LORD</a:t>
            </a:r>
            <a:r>
              <a:rPr lang="en-US" sz="1800" i="1" dirty="0">
                <a:solidFill>
                  <a:srgbClr val="800000"/>
                </a:solidFill>
              </a:rPr>
              <a:t>.  The LORD has opened His armory, And has brought out the weapons of His indignation; For this is the work of the Lord GOD of hosts In the land of the Chaldeans.  … The voice of those who flee and escape from the land of Babylon Declares in Zion </a:t>
            </a:r>
            <a:r>
              <a:rPr lang="en-US" sz="1800" b="1" i="1" dirty="0">
                <a:solidFill>
                  <a:srgbClr val="800000"/>
                </a:solidFill>
              </a:rPr>
              <a:t>the vengeance of the LORD our God</a:t>
            </a:r>
            <a:r>
              <a:rPr lang="en-US" sz="1800" i="1" dirty="0">
                <a:solidFill>
                  <a:srgbClr val="800000"/>
                </a:solidFill>
              </a:rPr>
              <a:t>, </a:t>
            </a:r>
            <a:r>
              <a:rPr lang="en-US" sz="1800" b="1" i="1" dirty="0">
                <a:solidFill>
                  <a:srgbClr val="800000"/>
                </a:solidFill>
              </a:rPr>
              <a:t>The vengeance of </a:t>
            </a:r>
            <a:r>
              <a:rPr lang="en-US" sz="1800" b="1" i="1" u="sng" dirty="0">
                <a:solidFill>
                  <a:srgbClr val="800000"/>
                </a:solidFill>
              </a:rPr>
              <a:t>His temple</a:t>
            </a:r>
            <a:r>
              <a:rPr lang="en-US" sz="1800" i="1" dirty="0">
                <a:solidFill>
                  <a:srgbClr val="800000"/>
                </a:solidFill>
              </a:rPr>
              <a:t>.  Call together the archers against Babylon. All you who bend the bow, encamp against it all around; Let none of them escape. </a:t>
            </a:r>
            <a:r>
              <a:rPr lang="en-US" sz="1800" b="1" i="1" u="sng" dirty="0">
                <a:solidFill>
                  <a:srgbClr val="800000"/>
                </a:solidFill>
              </a:rPr>
              <a:t>Repay</a:t>
            </a:r>
            <a:r>
              <a:rPr lang="en-US" sz="1800" b="1" i="1" dirty="0">
                <a:solidFill>
                  <a:srgbClr val="800000"/>
                </a:solidFill>
              </a:rPr>
              <a:t> her according to her work</a:t>
            </a:r>
            <a:r>
              <a:rPr lang="en-US" sz="1800" i="1" dirty="0">
                <a:solidFill>
                  <a:srgbClr val="800000"/>
                </a:solidFill>
              </a:rPr>
              <a:t>; </a:t>
            </a:r>
            <a:r>
              <a:rPr lang="en-US" sz="1800" b="1" i="1" dirty="0">
                <a:solidFill>
                  <a:srgbClr val="800000"/>
                </a:solidFill>
              </a:rPr>
              <a:t>According to all she has done, </a:t>
            </a:r>
            <a:r>
              <a:rPr lang="en-US" sz="1800" b="1" i="1" u="sng" dirty="0">
                <a:solidFill>
                  <a:srgbClr val="800000"/>
                </a:solidFill>
              </a:rPr>
              <a:t>do to her</a:t>
            </a:r>
            <a:r>
              <a:rPr lang="en-US" sz="1800" i="1" dirty="0">
                <a:solidFill>
                  <a:srgbClr val="800000"/>
                </a:solidFill>
              </a:rPr>
              <a:t>; </a:t>
            </a:r>
            <a:r>
              <a:rPr lang="en-US" sz="1800" b="1" i="1" u="sng" dirty="0">
                <a:solidFill>
                  <a:srgbClr val="800000"/>
                </a:solidFill>
              </a:rPr>
              <a:t>For</a:t>
            </a:r>
            <a:r>
              <a:rPr lang="en-US" sz="1800" b="1" i="1" dirty="0">
                <a:solidFill>
                  <a:srgbClr val="800000"/>
                </a:solidFill>
              </a:rPr>
              <a:t> she has been </a:t>
            </a:r>
            <a:r>
              <a:rPr lang="en-US" sz="1800" b="1" i="1" u="sng" dirty="0">
                <a:solidFill>
                  <a:srgbClr val="800000"/>
                </a:solidFill>
              </a:rPr>
              <a:t>proud against the LORD</a:t>
            </a:r>
            <a:r>
              <a:rPr lang="en-US" sz="1800" b="1" i="1" dirty="0">
                <a:solidFill>
                  <a:srgbClr val="800000"/>
                </a:solidFill>
              </a:rPr>
              <a:t>, Against the Holy One of Israel</a:t>
            </a:r>
            <a:r>
              <a:rPr lang="en-US" sz="1800" i="1" dirty="0">
                <a:solidFill>
                  <a:srgbClr val="800000"/>
                </a:solidFill>
              </a:rPr>
              <a:t>.” </a:t>
            </a:r>
            <a:r>
              <a:rPr lang="en-US" sz="1800" dirty="0"/>
              <a:t>(</a:t>
            </a:r>
            <a:r>
              <a:rPr lang="en-US" sz="1800" b="1" dirty="0">
                <a:solidFill>
                  <a:srgbClr val="800000"/>
                </a:solidFill>
              </a:rPr>
              <a:t>Jeremiah 50:23-29</a:t>
            </a:r>
            <a:r>
              <a:rPr lang="en-US" sz="1800" dirty="0"/>
              <a:t>)</a:t>
            </a:r>
          </a:p>
        </p:txBody>
      </p:sp>
    </p:spTree>
    <p:extLst>
      <p:ext uri="{BB962C8B-B14F-4D97-AF65-F5344CB8AC3E}">
        <p14:creationId xmlns:p14="http://schemas.microsoft.com/office/powerpoint/2010/main" val="236906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Explanation of the </a:t>
            </a:r>
          </a:p>
          <a:p>
            <a:r>
              <a:rPr lang="en-US" dirty="0"/>
              <a:t>Woman and the Beast </a:t>
            </a:r>
          </a:p>
          <a:p>
            <a:r>
              <a:rPr lang="en-US" dirty="0">
                <a:solidFill>
                  <a:srgbClr val="C00000"/>
                </a:solidFill>
              </a:rPr>
              <a:t>Revelation 17:7-18</a:t>
            </a:r>
          </a:p>
        </p:txBody>
      </p:sp>
    </p:spTree>
    <p:extLst>
      <p:ext uri="{BB962C8B-B14F-4D97-AF65-F5344CB8AC3E}">
        <p14:creationId xmlns:p14="http://schemas.microsoft.com/office/powerpoint/2010/main" val="1241888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Ten Horns of the Scarlet Beast</a:t>
            </a:r>
          </a:p>
        </p:txBody>
      </p:sp>
      <p:sp>
        <p:nvSpPr>
          <p:cNvPr id="3" name="Content Placeholder 2"/>
          <p:cNvSpPr>
            <a:spLocks noGrp="1"/>
          </p:cNvSpPr>
          <p:nvPr>
            <p:ph sz="quarter" idx="10"/>
          </p:nvPr>
        </p:nvSpPr>
        <p:spPr/>
        <p:txBody>
          <a:bodyPr/>
          <a:lstStyle/>
          <a:p>
            <a:pPr marL="346075" lvl="0" indent="-346075">
              <a:spcBef>
                <a:spcPts val="100"/>
              </a:spcBef>
              <a:buFont typeface="+mj-lt"/>
              <a:buAutoNum type="arabicPeriod" startAt="8"/>
            </a:pPr>
            <a:r>
              <a:rPr lang="en-US" sz="2000" dirty="0"/>
              <a:t>How are the horns of the beast interpreted by the angel?  How do the horns support the dragon’s agenda?</a:t>
            </a:r>
          </a:p>
          <a:p>
            <a:pPr marL="0" indent="0">
              <a:spcBef>
                <a:spcPts val="100"/>
              </a:spcBef>
              <a:buNone/>
            </a:pPr>
            <a:r>
              <a:rPr lang="en-US" sz="2000" i="1" dirty="0">
                <a:solidFill>
                  <a:srgbClr val="800000"/>
                </a:solidFill>
              </a:rPr>
              <a:t>“The </a:t>
            </a:r>
            <a:r>
              <a:rPr lang="en-US" sz="2000" b="1" i="1" dirty="0">
                <a:solidFill>
                  <a:srgbClr val="800000"/>
                </a:solidFill>
              </a:rPr>
              <a:t>ten horns which you saw are </a:t>
            </a:r>
            <a:r>
              <a:rPr lang="en-US" sz="2000" b="1" i="1" u="sng" dirty="0">
                <a:solidFill>
                  <a:srgbClr val="800000"/>
                </a:solidFill>
              </a:rPr>
              <a:t>ten kings</a:t>
            </a:r>
            <a:r>
              <a:rPr lang="en-US" sz="2000" b="1" i="1" dirty="0">
                <a:solidFill>
                  <a:srgbClr val="800000"/>
                </a:solidFill>
              </a:rPr>
              <a:t> </a:t>
            </a:r>
            <a:r>
              <a:rPr lang="en-US" sz="2000" i="1" dirty="0">
                <a:solidFill>
                  <a:srgbClr val="800000"/>
                </a:solidFill>
              </a:rPr>
              <a:t>who have </a:t>
            </a:r>
            <a:r>
              <a:rPr lang="en-US" sz="2000" b="1" i="1" dirty="0">
                <a:solidFill>
                  <a:srgbClr val="800000"/>
                </a:solidFill>
              </a:rPr>
              <a:t>received no kingdom as yet</a:t>
            </a:r>
            <a:r>
              <a:rPr lang="en-US" sz="2000" i="1" dirty="0">
                <a:solidFill>
                  <a:srgbClr val="800000"/>
                </a:solidFill>
              </a:rPr>
              <a:t>, but they </a:t>
            </a:r>
            <a:r>
              <a:rPr lang="en-US" sz="2000" b="1" i="1" dirty="0">
                <a:solidFill>
                  <a:srgbClr val="800000"/>
                </a:solidFill>
              </a:rPr>
              <a:t>receive authority </a:t>
            </a:r>
            <a:r>
              <a:rPr lang="en-US" sz="2000" b="1" i="1" u="sng" dirty="0">
                <a:solidFill>
                  <a:srgbClr val="800000"/>
                </a:solidFill>
              </a:rPr>
              <a:t>for one hour</a:t>
            </a:r>
            <a:r>
              <a:rPr lang="en-US" sz="2000" b="1" i="1" dirty="0">
                <a:solidFill>
                  <a:srgbClr val="800000"/>
                </a:solidFill>
              </a:rPr>
              <a:t> as kings with the beast</a:t>
            </a:r>
            <a:r>
              <a:rPr lang="en-US" sz="2000" i="1" dirty="0">
                <a:solidFill>
                  <a:srgbClr val="800000"/>
                </a:solidFill>
              </a:rPr>
              <a:t>.  </a:t>
            </a:r>
            <a:r>
              <a:rPr lang="en-US" sz="2000" b="1" i="1" dirty="0">
                <a:solidFill>
                  <a:srgbClr val="800000"/>
                </a:solidFill>
              </a:rPr>
              <a:t>These are of </a:t>
            </a:r>
            <a:r>
              <a:rPr lang="en-US" sz="2000" b="1" i="1" u="sng" dirty="0">
                <a:solidFill>
                  <a:srgbClr val="800000"/>
                </a:solidFill>
              </a:rPr>
              <a:t>one mind</a:t>
            </a:r>
            <a:r>
              <a:rPr lang="en-US" sz="2000" i="1" dirty="0">
                <a:solidFill>
                  <a:srgbClr val="800000"/>
                </a:solidFill>
              </a:rPr>
              <a:t>, and </a:t>
            </a:r>
            <a:r>
              <a:rPr lang="en-US" sz="2000" b="1" i="1" dirty="0">
                <a:solidFill>
                  <a:srgbClr val="800000"/>
                </a:solidFill>
              </a:rPr>
              <a:t>they will </a:t>
            </a:r>
            <a:r>
              <a:rPr lang="en-US" sz="2000" b="1" i="1" u="sng" dirty="0">
                <a:solidFill>
                  <a:srgbClr val="800000"/>
                </a:solidFill>
              </a:rPr>
              <a:t>give</a:t>
            </a:r>
            <a:r>
              <a:rPr lang="en-US" sz="2000" b="1" i="1" dirty="0">
                <a:solidFill>
                  <a:srgbClr val="800000"/>
                </a:solidFill>
              </a:rPr>
              <a:t> their power and authority </a:t>
            </a:r>
            <a:r>
              <a:rPr lang="en-US" sz="2000" b="1" i="1" u="sng" dirty="0">
                <a:solidFill>
                  <a:srgbClr val="800000"/>
                </a:solidFill>
              </a:rPr>
              <a:t>to the beast</a:t>
            </a:r>
            <a:r>
              <a:rPr lang="en-US" sz="2000" i="1" dirty="0">
                <a:solidFill>
                  <a:srgbClr val="800000"/>
                </a:solidFill>
              </a:rPr>
              <a:t>.  These will </a:t>
            </a:r>
            <a:r>
              <a:rPr lang="en-US" sz="2000" b="1" i="1" dirty="0">
                <a:solidFill>
                  <a:srgbClr val="800000"/>
                </a:solidFill>
              </a:rPr>
              <a:t>make war with the Lamb</a:t>
            </a:r>
            <a:r>
              <a:rPr lang="en-US" sz="2000" i="1" dirty="0">
                <a:solidFill>
                  <a:srgbClr val="800000"/>
                </a:solidFill>
              </a:rPr>
              <a:t>, and </a:t>
            </a:r>
            <a:r>
              <a:rPr lang="en-US" sz="2000" b="1" i="1" dirty="0">
                <a:solidFill>
                  <a:srgbClr val="800000"/>
                </a:solidFill>
              </a:rPr>
              <a:t>the Lamb will </a:t>
            </a:r>
            <a:r>
              <a:rPr lang="en-US" sz="2000" b="1" i="1" u="sng" dirty="0">
                <a:solidFill>
                  <a:srgbClr val="800000"/>
                </a:solidFill>
              </a:rPr>
              <a:t>overcome</a:t>
            </a:r>
            <a:r>
              <a:rPr lang="en-US" sz="2000" b="1" i="1" dirty="0">
                <a:solidFill>
                  <a:srgbClr val="800000"/>
                </a:solidFill>
              </a:rPr>
              <a:t> them</a:t>
            </a:r>
            <a:r>
              <a:rPr lang="en-US" sz="2000" i="1" dirty="0">
                <a:solidFill>
                  <a:srgbClr val="800000"/>
                </a:solidFill>
              </a:rPr>
              <a:t>, for He is Lord of lords and King of kings; and </a:t>
            </a:r>
            <a:r>
              <a:rPr lang="en-US" sz="2000" b="1" i="1" dirty="0">
                <a:solidFill>
                  <a:srgbClr val="800000"/>
                </a:solidFill>
              </a:rPr>
              <a:t>those who are </a:t>
            </a:r>
            <a:r>
              <a:rPr lang="en-US" sz="2000" b="1" i="1" u="sng" dirty="0">
                <a:solidFill>
                  <a:srgbClr val="800000"/>
                </a:solidFill>
              </a:rPr>
              <a:t>with Him</a:t>
            </a:r>
            <a:r>
              <a:rPr lang="en-US" sz="2000" b="1" i="1" dirty="0">
                <a:solidFill>
                  <a:srgbClr val="800000"/>
                </a:solidFill>
              </a:rPr>
              <a:t> are </a:t>
            </a:r>
            <a:r>
              <a:rPr lang="en-US" sz="2000" b="1" i="1" u="sng" dirty="0">
                <a:solidFill>
                  <a:srgbClr val="800000"/>
                </a:solidFill>
              </a:rPr>
              <a:t>called</a:t>
            </a:r>
            <a:r>
              <a:rPr lang="en-US" sz="2000" b="1" i="1" dirty="0">
                <a:solidFill>
                  <a:srgbClr val="800000"/>
                </a:solidFill>
              </a:rPr>
              <a:t>, </a:t>
            </a:r>
            <a:r>
              <a:rPr lang="en-US" sz="2000" b="1" i="1" u="sng" dirty="0">
                <a:solidFill>
                  <a:srgbClr val="800000"/>
                </a:solidFill>
              </a:rPr>
              <a:t>chosen</a:t>
            </a:r>
            <a:r>
              <a:rPr lang="en-US" sz="2000" b="1" i="1" dirty="0">
                <a:solidFill>
                  <a:srgbClr val="800000"/>
                </a:solidFill>
              </a:rPr>
              <a:t>, and </a:t>
            </a:r>
            <a:r>
              <a:rPr lang="en-US" sz="2000" b="1" i="1" u="sng" dirty="0">
                <a:solidFill>
                  <a:srgbClr val="800000"/>
                </a:solidFill>
              </a:rPr>
              <a:t>faithful</a:t>
            </a:r>
            <a:r>
              <a:rPr lang="en-US" sz="2000" i="1" dirty="0">
                <a:solidFill>
                  <a:srgbClr val="800000"/>
                </a:solidFill>
              </a:rPr>
              <a:t>.”  </a:t>
            </a:r>
            <a:r>
              <a:rPr lang="en-US" sz="2000" dirty="0"/>
              <a:t>(</a:t>
            </a:r>
            <a:r>
              <a:rPr lang="en-US" sz="2000" b="1" dirty="0">
                <a:solidFill>
                  <a:srgbClr val="800000"/>
                </a:solidFill>
              </a:rPr>
              <a:t>17:12-14</a:t>
            </a:r>
            <a:r>
              <a:rPr lang="en-US" sz="2000" dirty="0"/>
              <a:t>)</a:t>
            </a:r>
          </a:p>
          <a:p>
            <a:pPr>
              <a:spcBef>
                <a:spcPts val="100"/>
              </a:spcBef>
            </a:pPr>
            <a:r>
              <a:rPr lang="en-US" sz="2000" i="1" dirty="0">
                <a:solidFill>
                  <a:srgbClr val="800000"/>
                </a:solidFill>
              </a:rPr>
              <a:t>“Ten horns”</a:t>
            </a:r>
            <a:r>
              <a:rPr lang="en-US" sz="2000" i="1" dirty="0"/>
              <a:t> → </a:t>
            </a:r>
            <a:r>
              <a:rPr lang="en-US" sz="2000" i="1" dirty="0">
                <a:solidFill>
                  <a:srgbClr val="800000"/>
                </a:solidFill>
              </a:rPr>
              <a:t>“ten kings”</a:t>
            </a:r>
            <a:r>
              <a:rPr lang="en-US" sz="2000" i="1" dirty="0"/>
              <a:t> → </a:t>
            </a:r>
            <a:r>
              <a:rPr lang="en-US" sz="2000" dirty="0"/>
              <a:t>Complete number of leaders, exercising maximum human power:  Petty kings or provincial rulers driving empire’s war (</a:t>
            </a:r>
            <a:r>
              <a:rPr lang="en-US" sz="2000" b="1" dirty="0">
                <a:solidFill>
                  <a:srgbClr val="800000"/>
                </a:solidFill>
              </a:rPr>
              <a:t>Dan. 8:2-8</a:t>
            </a:r>
            <a:r>
              <a:rPr lang="en-US" sz="2000" dirty="0"/>
              <a:t>).</a:t>
            </a:r>
          </a:p>
          <a:p>
            <a:pPr>
              <a:spcBef>
                <a:spcPts val="100"/>
              </a:spcBef>
            </a:pPr>
            <a:r>
              <a:rPr lang="en-US" sz="2000" dirty="0"/>
              <a:t>Submit to the beast hoping to receive greater authority and power.</a:t>
            </a:r>
          </a:p>
          <a:p>
            <a:pPr>
              <a:spcBef>
                <a:spcPts val="100"/>
              </a:spcBef>
            </a:pPr>
            <a:r>
              <a:rPr lang="en-US" sz="2000" dirty="0"/>
              <a:t>Their power is increased, but only for a little while; not in control like the </a:t>
            </a:r>
            <a:r>
              <a:rPr lang="en-US" sz="2000" i="1" dirty="0">
                <a:solidFill>
                  <a:srgbClr val="800000"/>
                </a:solidFill>
              </a:rPr>
              <a:t>“heads”</a:t>
            </a:r>
            <a:r>
              <a:rPr lang="en-US" sz="2000" dirty="0"/>
              <a:t>.</a:t>
            </a:r>
          </a:p>
          <a:p>
            <a:pPr>
              <a:spcBef>
                <a:spcPts val="100"/>
              </a:spcBef>
            </a:pPr>
            <a:r>
              <a:rPr lang="en-US" sz="2000" dirty="0"/>
              <a:t>Used as tools, driving persecution against the Lamb (</a:t>
            </a:r>
            <a:r>
              <a:rPr lang="en-US" sz="2000" b="1" dirty="0">
                <a:solidFill>
                  <a:srgbClr val="800000"/>
                </a:solidFill>
              </a:rPr>
              <a:t>Acts 9:4-5</a:t>
            </a:r>
            <a:r>
              <a:rPr lang="en-US" sz="2000" dirty="0"/>
              <a:t>), but finally lose.</a:t>
            </a:r>
          </a:p>
          <a:p>
            <a:pPr>
              <a:spcBef>
                <a:spcPts val="100"/>
              </a:spcBef>
            </a:pPr>
            <a:r>
              <a:rPr lang="en-US" sz="2000" dirty="0"/>
              <a:t>We answered gospel </a:t>
            </a:r>
            <a:r>
              <a:rPr lang="en-US" sz="2000" i="1" dirty="0">
                <a:solidFill>
                  <a:srgbClr val="800000"/>
                </a:solidFill>
              </a:rPr>
              <a:t>“call”</a:t>
            </a:r>
            <a:r>
              <a:rPr lang="en-US" sz="2000" dirty="0"/>
              <a:t>? Behaving like those </a:t>
            </a:r>
            <a:r>
              <a:rPr lang="en-US" sz="2000" i="1" dirty="0">
                <a:solidFill>
                  <a:srgbClr val="800000"/>
                </a:solidFill>
              </a:rPr>
              <a:t>“chosen”</a:t>
            </a:r>
            <a:r>
              <a:rPr lang="en-US" sz="2000" dirty="0"/>
              <a:t>? Remaining </a:t>
            </a:r>
            <a:r>
              <a:rPr lang="en-US" sz="2000" i="1" dirty="0">
                <a:solidFill>
                  <a:srgbClr val="800000"/>
                </a:solidFill>
              </a:rPr>
              <a:t>“faithful”</a:t>
            </a:r>
            <a:r>
              <a:rPr lang="en-US" sz="2000" dirty="0"/>
              <a:t>?</a:t>
            </a:r>
          </a:p>
        </p:txBody>
      </p:sp>
    </p:spTree>
    <p:extLst>
      <p:ext uri="{BB962C8B-B14F-4D97-AF65-F5344CB8AC3E}">
        <p14:creationId xmlns:p14="http://schemas.microsoft.com/office/powerpoint/2010/main" val="220956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“The Harlot Who Sits on Many Waters”</a:t>
            </a:r>
          </a:p>
        </p:txBody>
      </p:sp>
      <p:sp>
        <p:nvSpPr>
          <p:cNvPr id="3" name="Content Placeholder 2"/>
          <p:cNvSpPr>
            <a:spLocks noGrp="1"/>
          </p:cNvSpPr>
          <p:nvPr>
            <p:ph sz="quarter" idx="10"/>
          </p:nvPr>
        </p:nvSpPr>
        <p:spPr/>
        <p:txBody>
          <a:bodyPr/>
          <a:lstStyle/>
          <a:p>
            <a:pPr marL="346075" lvl="0" indent="-346075">
              <a:buFont typeface="+mj-lt"/>
              <a:buAutoNum type="arabicPeriod" startAt="9"/>
            </a:pPr>
            <a:r>
              <a:rPr lang="en-US" sz="2000" dirty="0"/>
              <a:t>What is the significance of the </a:t>
            </a:r>
            <a:r>
              <a:rPr lang="en-US" sz="2000" i="1" dirty="0">
                <a:solidFill>
                  <a:srgbClr val="800000"/>
                </a:solidFill>
              </a:rPr>
              <a:t>“waters … where the harlot sits”</a:t>
            </a:r>
            <a:r>
              <a:rPr lang="en-US" sz="2000" dirty="0"/>
              <a:t>?</a:t>
            </a:r>
          </a:p>
          <a:p>
            <a:pPr marL="0" indent="0">
              <a:buNone/>
            </a:pPr>
            <a:r>
              <a:rPr lang="en-US" sz="2000" i="1" dirty="0">
                <a:solidFill>
                  <a:srgbClr val="800000"/>
                </a:solidFill>
              </a:rPr>
              <a:t>Then he said to me, “The </a:t>
            </a:r>
            <a:r>
              <a:rPr lang="en-US" sz="2000" b="1" i="1" u="sng" dirty="0">
                <a:solidFill>
                  <a:srgbClr val="800000"/>
                </a:solidFill>
              </a:rPr>
              <a:t>waters</a:t>
            </a:r>
            <a:r>
              <a:rPr lang="en-US" sz="2000" i="1" dirty="0">
                <a:solidFill>
                  <a:srgbClr val="800000"/>
                </a:solidFill>
              </a:rPr>
              <a:t> which you saw, </a:t>
            </a:r>
            <a:r>
              <a:rPr lang="en-US" sz="2000" b="1" i="1" dirty="0">
                <a:solidFill>
                  <a:srgbClr val="800000"/>
                </a:solidFill>
              </a:rPr>
              <a:t>where the harlot sits, are </a:t>
            </a:r>
            <a:r>
              <a:rPr lang="en-US" sz="2000" b="1" i="1" u="sng" dirty="0">
                <a:solidFill>
                  <a:srgbClr val="800000"/>
                </a:solidFill>
              </a:rPr>
              <a:t>peoples</a:t>
            </a:r>
            <a:r>
              <a:rPr lang="en-US" sz="2000" b="1" i="1" dirty="0">
                <a:solidFill>
                  <a:srgbClr val="800000"/>
                </a:solidFill>
              </a:rPr>
              <a:t>, </a:t>
            </a:r>
            <a:r>
              <a:rPr lang="en-US" sz="2000" b="1" i="1" u="sng" dirty="0">
                <a:solidFill>
                  <a:srgbClr val="800000"/>
                </a:solidFill>
              </a:rPr>
              <a:t>multitudes</a:t>
            </a:r>
            <a:r>
              <a:rPr lang="en-US" sz="2000" b="1" i="1" dirty="0">
                <a:solidFill>
                  <a:srgbClr val="800000"/>
                </a:solidFill>
              </a:rPr>
              <a:t>, </a:t>
            </a:r>
            <a:r>
              <a:rPr lang="en-US" sz="2000" b="1" i="1" u="sng" dirty="0">
                <a:solidFill>
                  <a:srgbClr val="800000"/>
                </a:solidFill>
              </a:rPr>
              <a:t>nations</a:t>
            </a:r>
            <a:r>
              <a:rPr lang="en-US" sz="2000" b="1" i="1" dirty="0">
                <a:solidFill>
                  <a:srgbClr val="800000"/>
                </a:solidFill>
              </a:rPr>
              <a:t>, and </a:t>
            </a:r>
            <a:r>
              <a:rPr lang="en-US" sz="2000" b="1" i="1" u="sng" dirty="0">
                <a:solidFill>
                  <a:srgbClr val="800000"/>
                </a:solidFill>
              </a:rPr>
              <a:t>tongues</a:t>
            </a:r>
            <a:r>
              <a:rPr lang="en-US" sz="2000" i="1" dirty="0">
                <a:solidFill>
                  <a:srgbClr val="800000"/>
                </a:solidFill>
              </a:rPr>
              <a:t>.” </a:t>
            </a:r>
            <a:r>
              <a:rPr lang="en-US" sz="2000" dirty="0"/>
              <a:t>(</a:t>
            </a:r>
            <a:r>
              <a:rPr lang="en-US" sz="2000" b="1" dirty="0">
                <a:solidFill>
                  <a:srgbClr val="800000"/>
                </a:solidFill>
              </a:rPr>
              <a:t>17:15</a:t>
            </a:r>
            <a:r>
              <a:rPr lang="en-US" sz="2000" dirty="0"/>
              <a:t>)</a:t>
            </a:r>
          </a:p>
          <a:p>
            <a:r>
              <a:rPr lang="en-US" sz="2000" dirty="0"/>
              <a:t>Represent many different kinds of people that would be governed and influenced by the harlot (</a:t>
            </a:r>
            <a:r>
              <a:rPr lang="en-US" sz="2000" i="1" dirty="0">
                <a:solidFill>
                  <a:srgbClr val="800000"/>
                </a:solidFill>
              </a:rPr>
              <a:t>“who dwell by many waters … your end has come”</a:t>
            </a:r>
            <a:r>
              <a:rPr lang="en-US" sz="2000" dirty="0"/>
              <a:t>, </a:t>
            </a:r>
            <a:r>
              <a:rPr lang="en-US" sz="2000" b="1" dirty="0">
                <a:solidFill>
                  <a:srgbClr val="800000"/>
                </a:solidFill>
              </a:rPr>
              <a:t>Jer. 51:13</a:t>
            </a:r>
            <a:r>
              <a:rPr lang="en-US" sz="2000" dirty="0"/>
              <a:t>).</a:t>
            </a:r>
          </a:p>
          <a:p>
            <a:r>
              <a:rPr lang="en-US" sz="2000" dirty="0"/>
              <a:t>Rome’s inability to unite the various conquered nations, languages, and ethnicities into a single, cohesive empire fulfilled prophecy: </a:t>
            </a:r>
            <a:r>
              <a:rPr lang="en-US" sz="2000" i="1" dirty="0">
                <a:solidFill>
                  <a:srgbClr val="800000"/>
                </a:solidFill>
              </a:rPr>
              <a:t>“iron mixed with ceramic clay … but they will not adhere to one another”</a:t>
            </a:r>
            <a:r>
              <a:rPr lang="en-US" sz="2000" dirty="0"/>
              <a:t> (</a:t>
            </a:r>
            <a:r>
              <a:rPr lang="en-US" sz="2000" b="1" dirty="0">
                <a:solidFill>
                  <a:srgbClr val="800000"/>
                </a:solidFill>
              </a:rPr>
              <a:t>Daniel 2:41-43</a:t>
            </a:r>
            <a:r>
              <a:rPr lang="en-US" sz="2000" dirty="0"/>
              <a:t>).</a:t>
            </a:r>
          </a:p>
          <a:p>
            <a:r>
              <a:rPr lang="en-US" sz="2000" dirty="0"/>
              <a:t>This cannot apply to Jerusalem, which eliminates </a:t>
            </a:r>
            <a:r>
              <a:rPr lang="en-US" sz="2000" b="1" dirty="0" err="1"/>
              <a:t>Preterist</a:t>
            </a:r>
            <a:r>
              <a:rPr lang="en-US" sz="2000" dirty="0"/>
              <a:t> application to destruction of Jerusalem in 70 AD.</a:t>
            </a:r>
          </a:p>
          <a:p>
            <a:r>
              <a:rPr lang="en-US" sz="2000" dirty="0"/>
              <a:t>Cannot apply to Papal Rome because of limitation imposed by </a:t>
            </a:r>
            <a:r>
              <a:rPr lang="en-US" sz="2000" i="1" dirty="0">
                <a:solidFill>
                  <a:srgbClr val="800000"/>
                </a:solidFill>
              </a:rPr>
              <a:t>“things which must shortly take place”</a:t>
            </a:r>
            <a:r>
              <a:rPr lang="en-US" sz="2000" dirty="0"/>
              <a:t> (</a:t>
            </a:r>
            <a:r>
              <a:rPr lang="en-US" sz="2000" b="1" dirty="0">
                <a:solidFill>
                  <a:srgbClr val="800000"/>
                </a:solidFill>
              </a:rPr>
              <a:t>1:1</a:t>
            </a:r>
            <a:r>
              <a:rPr lang="en-US" sz="2000" dirty="0"/>
              <a:t>).</a:t>
            </a:r>
          </a:p>
        </p:txBody>
      </p:sp>
    </p:spTree>
    <p:extLst>
      <p:ext uri="{BB962C8B-B14F-4D97-AF65-F5344CB8AC3E}">
        <p14:creationId xmlns:p14="http://schemas.microsoft.com/office/powerpoint/2010/main" val="3589625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“Spirit of ill will &amp; treachery”</a:t>
            </a:r>
          </a:p>
        </p:txBody>
      </p:sp>
      <p:sp>
        <p:nvSpPr>
          <p:cNvPr id="3" name="Content Placeholder 2"/>
          <p:cNvSpPr>
            <a:spLocks noGrp="1"/>
          </p:cNvSpPr>
          <p:nvPr>
            <p:ph sz="quarter" idx="10"/>
          </p:nvPr>
        </p:nvSpPr>
        <p:spPr/>
        <p:txBody>
          <a:bodyPr/>
          <a:lstStyle/>
          <a:p>
            <a:pPr marL="346075" lvl="0" indent="-346075">
              <a:spcBef>
                <a:spcPts val="200"/>
              </a:spcBef>
              <a:buFont typeface="+mj-lt"/>
              <a:buAutoNum type="arabicPeriod" startAt="10"/>
            </a:pPr>
            <a:r>
              <a:rPr lang="en-US" sz="2000" dirty="0"/>
              <a:t>What surprising, ironic attitude do the horns manifest toward the harlot?  What do they do to her – and ultimately, why?  What weakness does this exhibit within the dragon’s army?</a:t>
            </a:r>
          </a:p>
          <a:p>
            <a:pPr marL="0" indent="0">
              <a:spcBef>
                <a:spcPts val="200"/>
              </a:spcBef>
              <a:buNone/>
            </a:pPr>
            <a:r>
              <a:rPr lang="en-US" sz="2000" i="1" dirty="0">
                <a:solidFill>
                  <a:srgbClr val="800000"/>
                </a:solidFill>
              </a:rPr>
              <a:t>“And </a:t>
            </a:r>
            <a:r>
              <a:rPr lang="en-US" sz="2000" b="1" i="1" dirty="0">
                <a:solidFill>
                  <a:srgbClr val="800000"/>
                </a:solidFill>
              </a:rPr>
              <a:t>the ten horns </a:t>
            </a:r>
            <a:r>
              <a:rPr lang="en-US" sz="2000" i="1" dirty="0">
                <a:solidFill>
                  <a:srgbClr val="800000"/>
                </a:solidFill>
              </a:rPr>
              <a:t>which you saw on the beast, these will </a:t>
            </a:r>
            <a:r>
              <a:rPr lang="en-US" sz="2000" b="1" i="1" u="sng" dirty="0">
                <a:solidFill>
                  <a:srgbClr val="800000"/>
                </a:solidFill>
              </a:rPr>
              <a:t>hate</a:t>
            </a:r>
            <a:r>
              <a:rPr lang="en-US" sz="2000" b="1" i="1" dirty="0">
                <a:solidFill>
                  <a:srgbClr val="800000"/>
                </a:solidFill>
              </a:rPr>
              <a:t> the harlot</a:t>
            </a:r>
            <a:r>
              <a:rPr lang="en-US" sz="2000" i="1" dirty="0">
                <a:solidFill>
                  <a:srgbClr val="800000"/>
                </a:solidFill>
              </a:rPr>
              <a:t>, </a:t>
            </a:r>
            <a:r>
              <a:rPr lang="en-US" sz="2000" b="1" i="1" dirty="0">
                <a:solidFill>
                  <a:srgbClr val="800000"/>
                </a:solidFill>
              </a:rPr>
              <a:t>make her </a:t>
            </a:r>
            <a:r>
              <a:rPr lang="en-US" sz="2000" b="1" i="1" u="sng" dirty="0">
                <a:solidFill>
                  <a:srgbClr val="800000"/>
                </a:solidFill>
              </a:rPr>
              <a:t>desolate</a:t>
            </a:r>
            <a:r>
              <a:rPr lang="en-US" sz="2000" b="1" i="1" dirty="0">
                <a:solidFill>
                  <a:srgbClr val="800000"/>
                </a:solidFill>
              </a:rPr>
              <a:t> and </a:t>
            </a:r>
            <a:r>
              <a:rPr lang="en-US" sz="2000" b="1" i="1" u="sng" dirty="0">
                <a:solidFill>
                  <a:srgbClr val="800000"/>
                </a:solidFill>
              </a:rPr>
              <a:t>naked</a:t>
            </a:r>
            <a:r>
              <a:rPr lang="en-US" sz="2000" i="1" dirty="0">
                <a:solidFill>
                  <a:srgbClr val="800000"/>
                </a:solidFill>
              </a:rPr>
              <a:t>, </a:t>
            </a:r>
            <a:r>
              <a:rPr lang="en-US" sz="2000" b="1" i="1" u="sng" dirty="0">
                <a:solidFill>
                  <a:srgbClr val="800000"/>
                </a:solidFill>
              </a:rPr>
              <a:t>eat</a:t>
            </a:r>
            <a:r>
              <a:rPr lang="en-US" sz="2000" b="1" i="1" dirty="0">
                <a:solidFill>
                  <a:srgbClr val="800000"/>
                </a:solidFill>
              </a:rPr>
              <a:t> her flesh </a:t>
            </a:r>
            <a:r>
              <a:rPr lang="en-US" sz="2000" i="1" dirty="0">
                <a:solidFill>
                  <a:srgbClr val="800000"/>
                </a:solidFill>
              </a:rPr>
              <a:t>and </a:t>
            </a:r>
            <a:r>
              <a:rPr lang="en-US" sz="2000" b="1" i="1" u="sng" dirty="0">
                <a:solidFill>
                  <a:srgbClr val="800000"/>
                </a:solidFill>
              </a:rPr>
              <a:t>burn</a:t>
            </a:r>
            <a:r>
              <a:rPr lang="en-US" sz="2000" b="1" i="1" dirty="0">
                <a:solidFill>
                  <a:srgbClr val="800000"/>
                </a:solidFill>
              </a:rPr>
              <a:t> her with fire</a:t>
            </a:r>
            <a:r>
              <a:rPr lang="en-US" sz="2000" i="1" dirty="0">
                <a:solidFill>
                  <a:srgbClr val="800000"/>
                </a:solidFill>
              </a:rPr>
              <a:t>.  For </a:t>
            </a:r>
            <a:r>
              <a:rPr lang="en-US" sz="2000" b="1" i="1" u="sng" dirty="0">
                <a:solidFill>
                  <a:srgbClr val="800000"/>
                </a:solidFill>
              </a:rPr>
              <a:t>God has put it into their hearts</a:t>
            </a:r>
            <a:r>
              <a:rPr lang="en-US" sz="2000" b="1" i="1" dirty="0">
                <a:solidFill>
                  <a:srgbClr val="800000"/>
                </a:solidFill>
              </a:rPr>
              <a:t> to fulfill His purpose</a:t>
            </a:r>
            <a:r>
              <a:rPr lang="en-US" sz="2000" i="1" dirty="0">
                <a:solidFill>
                  <a:srgbClr val="800000"/>
                </a:solidFill>
              </a:rPr>
              <a:t>, to be of </a:t>
            </a:r>
            <a:r>
              <a:rPr lang="en-US" sz="2000" b="1" i="1" dirty="0">
                <a:solidFill>
                  <a:srgbClr val="800000"/>
                </a:solidFill>
              </a:rPr>
              <a:t>one mind</a:t>
            </a:r>
            <a:r>
              <a:rPr lang="en-US" sz="2000" i="1" dirty="0">
                <a:solidFill>
                  <a:srgbClr val="800000"/>
                </a:solidFill>
              </a:rPr>
              <a:t>, and to </a:t>
            </a:r>
            <a:r>
              <a:rPr lang="en-US" sz="2000" b="1" i="1" dirty="0">
                <a:solidFill>
                  <a:srgbClr val="800000"/>
                </a:solidFill>
              </a:rPr>
              <a:t>give their kingdom to the beast</a:t>
            </a:r>
            <a:r>
              <a:rPr lang="en-US" sz="2000" i="1" dirty="0">
                <a:solidFill>
                  <a:srgbClr val="800000"/>
                </a:solidFill>
              </a:rPr>
              <a:t>, </a:t>
            </a:r>
            <a:r>
              <a:rPr lang="en-US" sz="2000" b="1" i="1" u="sng" dirty="0">
                <a:solidFill>
                  <a:srgbClr val="800000"/>
                </a:solidFill>
              </a:rPr>
              <a:t>until</a:t>
            </a:r>
            <a:r>
              <a:rPr lang="en-US" sz="2000" b="1" i="1" dirty="0">
                <a:solidFill>
                  <a:srgbClr val="800000"/>
                </a:solidFill>
              </a:rPr>
              <a:t> the words of God are fulfilled</a:t>
            </a:r>
            <a:r>
              <a:rPr lang="en-US" sz="2000" i="1" dirty="0">
                <a:solidFill>
                  <a:srgbClr val="800000"/>
                </a:solidFill>
              </a:rPr>
              <a:t>.” </a:t>
            </a:r>
            <a:r>
              <a:rPr lang="en-US" sz="2000" dirty="0"/>
              <a:t>(</a:t>
            </a:r>
            <a:r>
              <a:rPr lang="en-US" sz="2000" b="1" dirty="0">
                <a:solidFill>
                  <a:srgbClr val="800000"/>
                </a:solidFill>
              </a:rPr>
              <a:t>17:16-17</a:t>
            </a:r>
            <a:r>
              <a:rPr lang="en-US" sz="2000" dirty="0"/>
              <a:t>)</a:t>
            </a:r>
          </a:p>
          <a:p>
            <a:pPr>
              <a:spcBef>
                <a:spcPts val="200"/>
              </a:spcBef>
            </a:pPr>
            <a:r>
              <a:rPr lang="en-US" sz="2000" dirty="0"/>
              <a:t>Although initially submissive to Rome, the petty kings will sabotage Rome.  Why?</a:t>
            </a:r>
          </a:p>
          <a:p>
            <a:pPr>
              <a:spcBef>
                <a:spcPts val="200"/>
              </a:spcBef>
            </a:pPr>
            <a:r>
              <a:rPr lang="en-US" sz="2000" dirty="0"/>
              <a:t>Selfish, evil, wicked people only unite for selfish purposes – as long as it suits them.</a:t>
            </a:r>
          </a:p>
          <a:p>
            <a:pPr>
              <a:spcBef>
                <a:spcPts val="200"/>
              </a:spcBef>
            </a:pPr>
            <a:r>
              <a:rPr lang="en-US" sz="2000" dirty="0"/>
              <a:t>Once their common goal is realized, they will turn on each other (</a:t>
            </a:r>
            <a:r>
              <a:rPr lang="en-US" sz="2000" b="1" dirty="0" err="1">
                <a:solidFill>
                  <a:srgbClr val="800000"/>
                </a:solidFill>
              </a:rPr>
              <a:t>Eze</a:t>
            </a:r>
            <a:r>
              <a:rPr lang="en-US" sz="2000" b="1" dirty="0">
                <a:solidFill>
                  <a:srgbClr val="800000"/>
                </a:solidFill>
              </a:rPr>
              <a:t>. 16:37-41</a:t>
            </a:r>
            <a:r>
              <a:rPr lang="en-US" sz="2000" dirty="0"/>
              <a:t>).</a:t>
            </a:r>
          </a:p>
          <a:p>
            <a:pPr>
              <a:spcBef>
                <a:spcPts val="200"/>
              </a:spcBef>
            </a:pPr>
            <a:r>
              <a:rPr lang="en-US" sz="2000" dirty="0"/>
              <a:t>God often uses this to His advantage, to realize His purposes:  Abimelech &amp; Shechem (</a:t>
            </a:r>
            <a:r>
              <a:rPr lang="en-US" sz="2000" b="1" dirty="0">
                <a:solidFill>
                  <a:srgbClr val="800000"/>
                </a:solidFill>
              </a:rPr>
              <a:t>Judges 9:1-24</a:t>
            </a:r>
            <a:r>
              <a:rPr lang="en-US" sz="2000" dirty="0"/>
              <a:t>), Edom, Moab &amp; Ammon (</a:t>
            </a:r>
            <a:r>
              <a:rPr lang="en-US" sz="2000" b="1" dirty="0">
                <a:solidFill>
                  <a:srgbClr val="800000"/>
                </a:solidFill>
              </a:rPr>
              <a:t>2 Chr. 20:23</a:t>
            </a:r>
            <a:r>
              <a:rPr lang="en-US" sz="2000" dirty="0"/>
              <a:t>).</a:t>
            </a:r>
          </a:p>
          <a:p>
            <a:pPr>
              <a:spcBef>
                <a:spcPts val="200"/>
              </a:spcBef>
            </a:pPr>
            <a:r>
              <a:rPr lang="en-US" sz="2000" dirty="0"/>
              <a:t>Similarly uses confusion: Midian (</a:t>
            </a:r>
            <a:r>
              <a:rPr lang="en-US" sz="2000" b="1" dirty="0">
                <a:solidFill>
                  <a:srgbClr val="800000"/>
                </a:solidFill>
              </a:rPr>
              <a:t>Judges 7:22</a:t>
            </a:r>
            <a:r>
              <a:rPr lang="en-US" sz="2000" dirty="0"/>
              <a:t>), Philistines (</a:t>
            </a:r>
            <a:r>
              <a:rPr lang="en-US" sz="2000" b="1" dirty="0">
                <a:solidFill>
                  <a:srgbClr val="800000"/>
                </a:solidFill>
              </a:rPr>
              <a:t>1 Sam. 14:20</a:t>
            </a:r>
            <a:r>
              <a:rPr lang="en-US" sz="2000" dirty="0"/>
              <a:t>).</a:t>
            </a:r>
          </a:p>
        </p:txBody>
      </p:sp>
    </p:spTree>
    <p:extLst>
      <p:ext uri="{BB962C8B-B14F-4D97-AF65-F5344CB8AC3E}">
        <p14:creationId xmlns:p14="http://schemas.microsoft.com/office/powerpoint/2010/main" val="90961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500"/>
                                        <p:tgtEl>
                                          <p:spTgt spid="3">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Beast?  The Harlot?</a:t>
            </a:r>
          </a:p>
        </p:txBody>
      </p:sp>
      <p:sp>
        <p:nvSpPr>
          <p:cNvPr id="3" name="Content Placeholder 2"/>
          <p:cNvSpPr>
            <a:spLocks noGrp="1"/>
          </p:cNvSpPr>
          <p:nvPr>
            <p:ph sz="quarter" idx="10"/>
          </p:nvPr>
        </p:nvSpPr>
        <p:spPr>
          <a:xfrm>
            <a:off x="47501" y="914400"/>
            <a:ext cx="9048998" cy="1169126"/>
          </a:xfrm>
        </p:spPr>
        <p:txBody>
          <a:bodyPr/>
          <a:lstStyle/>
          <a:p>
            <a:pPr marL="346075" lvl="0" indent="-346075">
              <a:buFont typeface="+mj-lt"/>
              <a:buAutoNum type="arabicPeriod" startAt="11"/>
            </a:pPr>
            <a:r>
              <a:rPr lang="en-US" sz="2000" dirty="0"/>
              <a:t>Who or what does the harlot and the beast represent? Please identify them.</a:t>
            </a:r>
          </a:p>
          <a:p>
            <a:pPr marL="0" indent="0">
              <a:buNone/>
            </a:pPr>
            <a:r>
              <a:rPr lang="en-US" sz="2000" i="1" dirty="0">
                <a:solidFill>
                  <a:srgbClr val="800000"/>
                </a:solidFill>
              </a:rPr>
              <a:t>“And </a:t>
            </a:r>
            <a:r>
              <a:rPr lang="en-US" sz="2000" b="1" i="1" dirty="0">
                <a:solidFill>
                  <a:srgbClr val="800000"/>
                </a:solidFill>
              </a:rPr>
              <a:t>the woman </a:t>
            </a:r>
            <a:r>
              <a:rPr lang="en-US" sz="2000" i="1" dirty="0">
                <a:solidFill>
                  <a:srgbClr val="800000"/>
                </a:solidFill>
              </a:rPr>
              <a:t>whom you saw </a:t>
            </a:r>
            <a:r>
              <a:rPr lang="en-US" sz="2000" b="1" i="1" dirty="0">
                <a:solidFill>
                  <a:srgbClr val="800000"/>
                </a:solidFill>
              </a:rPr>
              <a:t>is that </a:t>
            </a:r>
            <a:r>
              <a:rPr lang="en-US" sz="2000" b="1" i="1" u="sng" dirty="0">
                <a:solidFill>
                  <a:srgbClr val="800000"/>
                </a:solidFill>
              </a:rPr>
              <a:t>great city</a:t>
            </a:r>
            <a:r>
              <a:rPr lang="en-US" sz="2000" b="1" i="1" dirty="0">
                <a:solidFill>
                  <a:srgbClr val="800000"/>
                </a:solidFill>
              </a:rPr>
              <a:t> </a:t>
            </a:r>
            <a:r>
              <a:rPr lang="en-US" sz="2000" i="1" dirty="0">
                <a:solidFill>
                  <a:srgbClr val="800000"/>
                </a:solidFill>
              </a:rPr>
              <a:t>which </a:t>
            </a:r>
            <a:r>
              <a:rPr lang="en-US" sz="2000" b="1" i="1" dirty="0">
                <a:solidFill>
                  <a:srgbClr val="800000"/>
                </a:solidFill>
              </a:rPr>
              <a:t>reigns </a:t>
            </a:r>
            <a:r>
              <a:rPr lang="en-US" sz="2000" b="1" i="1" u="sng" dirty="0">
                <a:solidFill>
                  <a:srgbClr val="800000"/>
                </a:solidFill>
              </a:rPr>
              <a:t>over the kings of the earth</a:t>
            </a:r>
            <a:r>
              <a:rPr lang="en-US" sz="2000" i="1" dirty="0">
                <a:solidFill>
                  <a:srgbClr val="800000"/>
                </a:solidFill>
              </a:rPr>
              <a:t>.” </a:t>
            </a:r>
            <a:r>
              <a:rPr lang="en-US" sz="2000" dirty="0"/>
              <a:t>(</a:t>
            </a:r>
            <a:r>
              <a:rPr lang="en-US" sz="2000" b="1" dirty="0">
                <a:solidFill>
                  <a:srgbClr val="800000"/>
                </a:solidFill>
              </a:rPr>
              <a:t>17:18</a:t>
            </a:r>
            <a:r>
              <a:rPr lang="en-US" sz="2000" dirty="0"/>
              <a:t>)</a:t>
            </a:r>
          </a:p>
        </p:txBody>
      </p:sp>
      <p:sp>
        <p:nvSpPr>
          <p:cNvPr id="5" name="Content Placeholder 2"/>
          <p:cNvSpPr txBox="1">
            <a:spLocks/>
          </p:cNvSpPr>
          <p:nvPr/>
        </p:nvSpPr>
        <p:spPr>
          <a:xfrm>
            <a:off x="4637315"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a:solidFill>
                  <a:srgbClr val="800000"/>
                </a:solidFill>
              </a:rPr>
              <a:t>“</a:t>
            </a:r>
            <a:r>
              <a:rPr lang="en-US" sz="1800" b="1" i="1" u="sng" dirty="0">
                <a:solidFill>
                  <a:srgbClr val="800000"/>
                </a:solidFill>
              </a:rPr>
              <a:t>The Great Harlot</a:t>
            </a:r>
            <a:r>
              <a:rPr lang="en-US" sz="1800" b="1" i="1" dirty="0">
                <a:solidFill>
                  <a:srgbClr val="800000"/>
                </a:solidFill>
              </a:rPr>
              <a:t>”</a:t>
            </a:r>
          </a:p>
          <a:p>
            <a:pPr marL="228600" indent="-228600">
              <a:spcBef>
                <a:spcPts val="100"/>
              </a:spcBef>
            </a:pPr>
            <a:r>
              <a:rPr lang="en-US" sz="1800" dirty="0"/>
              <a:t>Rules, influences many nations, ethnicities.</a:t>
            </a:r>
          </a:p>
          <a:p>
            <a:pPr marL="228600" indent="-228600">
              <a:spcBef>
                <a:spcPts val="100"/>
              </a:spcBef>
            </a:pPr>
            <a:r>
              <a:rPr lang="en-US" sz="1800" dirty="0"/>
              <a:t>Rules over all the kings.</a:t>
            </a:r>
          </a:p>
          <a:p>
            <a:pPr marL="228600" indent="-228600">
              <a:spcBef>
                <a:spcPts val="100"/>
              </a:spcBef>
            </a:pPr>
            <a:r>
              <a:rPr lang="en-US" sz="1800" dirty="0"/>
              <a:t>Enticed others to fight God and kill saints.</a:t>
            </a:r>
          </a:p>
          <a:p>
            <a:pPr marL="228600" indent="-228600">
              <a:spcBef>
                <a:spcPts val="100"/>
              </a:spcBef>
            </a:pPr>
            <a:r>
              <a:rPr lang="en-US" sz="1800" dirty="0"/>
              <a:t>Wealthy, seductive, alluring and immoral.</a:t>
            </a:r>
          </a:p>
          <a:p>
            <a:pPr marL="228600" indent="-228600">
              <a:spcBef>
                <a:spcPts val="100"/>
              </a:spcBef>
            </a:pPr>
            <a:r>
              <a:rPr lang="en-US" sz="1800" dirty="0"/>
              <a:t>Symbolized by ancient Babylon capital.</a:t>
            </a:r>
          </a:p>
          <a:p>
            <a:pPr marL="228600" indent="-228600">
              <a:spcBef>
                <a:spcPts val="100"/>
              </a:spcBef>
            </a:pPr>
            <a:r>
              <a:rPr lang="en-US" sz="1800" dirty="0"/>
              <a:t>Mother of harlots &amp; abominations.</a:t>
            </a:r>
          </a:p>
          <a:p>
            <a:pPr marL="228600" indent="-228600">
              <a:spcBef>
                <a:spcPts val="100"/>
              </a:spcBef>
            </a:pPr>
            <a:r>
              <a:rPr lang="en-US" sz="1800" dirty="0"/>
              <a:t>Wealth, immoral influence supported &amp; spread by empire’s conquest.</a:t>
            </a:r>
          </a:p>
          <a:p>
            <a:pPr marL="228600" indent="-228600">
              <a:spcBef>
                <a:spcPts val="100"/>
              </a:spcBef>
            </a:pPr>
            <a:r>
              <a:rPr lang="en-US" sz="1800" dirty="0"/>
              <a:t>Although hated &amp; sabotaged by constituents.</a:t>
            </a:r>
          </a:p>
          <a:p>
            <a:pPr marL="0" indent="0" algn="ctr">
              <a:spcBef>
                <a:spcPts val="100"/>
              </a:spcBef>
              <a:buNone/>
            </a:pPr>
            <a:r>
              <a:rPr lang="en-US" sz="1800" b="1" i="1" u="sng" dirty="0">
                <a:solidFill>
                  <a:srgbClr val="800000"/>
                </a:solidFill>
              </a:rPr>
              <a:t>Capital City of Rome</a:t>
            </a:r>
          </a:p>
        </p:txBody>
      </p:sp>
      <p:sp>
        <p:nvSpPr>
          <p:cNvPr id="6" name="Content Placeholder 2"/>
          <p:cNvSpPr txBox="1">
            <a:spLocks/>
          </p:cNvSpPr>
          <p:nvPr/>
        </p:nvSpPr>
        <p:spPr>
          <a:xfrm>
            <a:off x="56209" y="1894134"/>
            <a:ext cx="4439590" cy="3016728"/>
          </a:xfrm>
          <a:prstGeom prst="rect">
            <a:avLst/>
          </a:prstGeom>
        </p:spPr>
        <p:txBody>
          <a:bodyPr vert="horz" lIns="45720" tIns="45720" rIns="45720" bIns="45720" rtlCol="0" anchor="t" anchorCtr="0">
            <a:noAutofit/>
          </a:bodyPr>
          <a:lstStyle>
            <a:lvl1pPr marL="344488" indent="-344488" algn="l" defTabSz="914400" rtl="0" eaLnBrk="1" latinLnBrk="0" hangingPunct="1">
              <a:spcBef>
                <a:spcPts val="300"/>
              </a:spcBef>
              <a:buFont typeface="Times New Roman" panose="02020603050405020304" pitchFamily="18" charset="0"/>
              <a:buChar char="†"/>
              <a:defRPr sz="2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1pPr>
            <a:lvl2pPr marL="687388" indent="-342900" algn="l" defTabSz="914400" rtl="0" eaLnBrk="1" latinLnBrk="0" hangingPunct="1">
              <a:spcBef>
                <a:spcPts val="300"/>
              </a:spcBef>
              <a:buFont typeface="Arial" panose="020B0604020202020204" pitchFamily="34" charset="0"/>
              <a:buChar char="•"/>
              <a:defRPr sz="20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2pPr>
            <a:lvl3pPr marL="1031875" indent="-344488" algn="l" defTabSz="914400" rtl="0" eaLnBrk="1" latinLnBrk="0" hangingPunct="1">
              <a:spcBef>
                <a:spcPts val="300"/>
              </a:spcBef>
              <a:buFont typeface="Times New Roman" panose="02020603050405020304" pitchFamily="18" charset="0"/>
              <a:buChar char="−"/>
              <a:defRPr sz="16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3pPr>
            <a:lvl4pPr marL="1374775" indent="-342900" algn="l" defTabSz="914400" rtl="0" eaLnBrk="1" latinLnBrk="0" hangingPunct="1">
              <a:spcBef>
                <a:spcPts val="300"/>
              </a:spcBef>
              <a:buFont typeface="Wingdings" panose="05000000000000000000" pitchFamily="2" charset="2"/>
              <a:buChar char="§"/>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4pPr>
            <a:lvl5pPr marL="1711325" indent="-336550" algn="l" defTabSz="914400" rtl="0" eaLnBrk="1" latinLnBrk="0" hangingPunct="1">
              <a:spcBef>
                <a:spcPts val="300"/>
              </a:spcBef>
              <a:buSzPct val="50000"/>
              <a:buFont typeface="Wingdings" panose="05000000000000000000" pitchFamily="2" charset="2"/>
              <a:buChar char="q"/>
              <a:defRPr sz="1400" kern="1200">
                <a:solidFill>
                  <a:schemeClr val="bg1">
                    <a:lumMod val="85000"/>
                    <a:lumOff val="15000"/>
                  </a:schemeClr>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00"/>
              </a:spcBef>
              <a:buNone/>
            </a:pPr>
            <a:r>
              <a:rPr lang="en-US" sz="1800" b="1" i="1" dirty="0">
                <a:solidFill>
                  <a:srgbClr val="800000"/>
                </a:solidFill>
              </a:rPr>
              <a:t>“</a:t>
            </a:r>
            <a:r>
              <a:rPr lang="en-US" sz="1800" b="1" i="1" u="sng" dirty="0">
                <a:solidFill>
                  <a:srgbClr val="800000"/>
                </a:solidFill>
              </a:rPr>
              <a:t>The Scarlet Beast</a:t>
            </a:r>
            <a:r>
              <a:rPr lang="en-US" sz="1800" b="1" i="1" dirty="0">
                <a:solidFill>
                  <a:srgbClr val="800000"/>
                </a:solidFill>
              </a:rPr>
              <a:t>”</a:t>
            </a:r>
          </a:p>
          <a:p>
            <a:pPr marL="228600" indent="-228600">
              <a:spcBef>
                <a:spcPts val="100"/>
              </a:spcBef>
            </a:pPr>
            <a:r>
              <a:rPr lang="en-US" sz="1800" dirty="0"/>
              <a:t>Same as the </a:t>
            </a:r>
            <a:r>
              <a:rPr lang="en-US" sz="1800" i="1" dirty="0">
                <a:solidFill>
                  <a:srgbClr val="800000"/>
                </a:solidFill>
              </a:rPr>
              <a:t>“sea beast”</a:t>
            </a:r>
            <a:r>
              <a:rPr lang="en-US" sz="1800" dirty="0"/>
              <a:t> of </a:t>
            </a:r>
            <a:r>
              <a:rPr lang="en-US" sz="1800" b="1" dirty="0">
                <a:solidFill>
                  <a:srgbClr val="800000"/>
                </a:solidFill>
              </a:rPr>
              <a:t>13:1</a:t>
            </a:r>
            <a:r>
              <a:rPr lang="en-US" sz="1800" dirty="0"/>
              <a:t>.</a:t>
            </a:r>
          </a:p>
          <a:p>
            <a:pPr marL="228600" indent="-228600">
              <a:spcBef>
                <a:spcPts val="100"/>
              </a:spcBef>
            </a:pPr>
            <a:r>
              <a:rPr lang="en-US" sz="1800" dirty="0"/>
              <a:t>Same composite description of </a:t>
            </a:r>
            <a:r>
              <a:rPr lang="en-US" sz="1800" b="1" dirty="0">
                <a:solidFill>
                  <a:srgbClr val="800000"/>
                </a:solidFill>
              </a:rPr>
              <a:t>Daniel 7</a:t>
            </a:r>
            <a:r>
              <a:rPr lang="en-US" sz="1800" dirty="0"/>
              <a:t>.</a:t>
            </a:r>
          </a:p>
          <a:p>
            <a:pPr marL="228600" indent="-228600">
              <a:spcBef>
                <a:spcPts val="100"/>
              </a:spcBef>
            </a:pPr>
            <a:r>
              <a:rPr lang="en-US" sz="1800" dirty="0"/>
              <a:t>Same war as 4</a:t>
            </a:r>
            <a:r>
              <a:rPr lang="en-US" sz="1800" baseline="30000" dirty="0"/>
              <a:t>th</a:t>
            </a:r>
            <a:r>
              <a:rPr lang="en-US" sz="1800" dirty="0"/>
              <a:t> beast of </a:t>
            </a:r>
            <a:r>
              <a:rPr lang="en-US" sz="1800" b="1" dirty="0">
                <a:solidFill>
                  <a:srgbClr val="800000"/>
                </a:solidFill>
              </a:rPr>
              <a:t>Daniel 7</a:t>
            </a:r>
            <a:r>
              <a:rPr lang="en-US" sz="1800" dirty="0"/>
              <a:t>.</a:t>
            </a:r>
          </a:p>
          <a:p>
            <a:pPr marL="228600" indent="-228600">
              <a:spcBef>
                <a:spcPts val="100"/>
              </a:spcBef>
            </a:pPr>
            <a:r>
              <a:rPr lang="en-US" sz="1800" dirty="0"/>
              <a:t>Same war as 4</a:t>
            </a:r>
            <a:r>
              <a:rPr lang="en-US" sz="1800" baseline="30000" dirty="0"/>
              <a:t>th</a:t>
            </a:r>
            <a:r>
              <a:rPr lang="en-US" sz="1800" dirty="0"/>
              <a:t> kingdom of </a:t>
            </a:r>
            <a:r>
              <a:rPr lang="en-US" sz="1800" b="1" dirty="0">
                <a:solidFill>
                  <a:srgbClr val="800000"/>
                </a:solidFill>
              </a:rPr>
              <a:t>Daniel 2</a:t>
            </a:r>
            <a:r>
              <a:rPr lang="en-US" sz="1800" dirty="0"/>
              <a:t>.</a:t>
            </a:r>
          </a:p>
          <a:p>
            <a:pPr marL="228600" indent="-228600">
              <a:spcBef>
                <a:spcPts val="100"/>
              </a:spcBef>
            </a:pPr>
            <a:r>
              <a:rPr lang="en-US" sz="1800" dirty="0"/>
              <a:t>First 3 kingdoms of Daniel 2, 7 are named:</a:t>
            </a:r>
            <a:br>
              <a:rPr lang="en-US" sz="1800" dirty="0"/>
            </a:br>
            <a:r>
              <a:rPr lang="en-US" sz="1800" dirty="0"/>
              <a:t>Babylon, </a:t>
            </a:r>
            <a:r>
              <a:rPr lang="en-US" sz="1800" dirty="0" err="1"/>
              <a:t>Medo</a:t>
            </a:r>
            <a:r>
              <a:rPr lang="en-US" sz="1800" dirty="0"/>
              <a:t>-Persia, and Greece</a:t>
            </a:r>
          </a:p>
          <a:p>
            <a:pPr marL="228600" indent="-228600">
              <a:spcBef>
                <a:spcPts val="100"/>
              </a:spcBef>
            </a:pPr>
            <a:r>
              <a:rPr lang="en-US" sz="1800" dirty="0"/>
              <a:t>Rome is 4</a:t>
            </a:r>
            <a:r>
              <a:rPr lang="en-US" sz="1800" baseline="30000" dirty="0"/>
              <a:t>th</a:t>
            </a:r>
            <a:r>
              <a:rPr lang="en-US" sz="1800" dirty="0"/>
              <a:t> empire by history.</a:t>
            </a:r>
          </a:p>
          <a:p>
            <a:pPr marL="228600" indent="-228600">
              <a:spcBef>
                <a:spcPts val="100"/>
              </a:spcBef>
            </a:pPr>
            <a:r>
              <a:rPr lang="en-US" sz="1800" dirty="0"/>
              <a:t>Church was established during Roman empire, which persecuted the church.</a:t>
            </a:r>
          </a:p>
          <a:p>
            <a:pPr marL="0" indent="0" algn="ctr">
              <a:spcBef>
                <a:spcPts val="100"/>
              </a:spcBef>
              <a:buNone/>
            </a:pPr>
            <a:r>
              <a:rPr lang="en-US" sz="1800" b="1" i="1" u="sng" dirty="0">
                <a:solidFill>
                  <a:srgbClr val="800000"/>
                </a:solidFill>
              </a:rPr>
              <a:t>The Roman Empire</a:t>
            </a:r>
          </a:p>
        </p:txBody>
      </p:sp>
    </p:spTree>
    <p:extLst>
      <p:ext uri="{BB962C8B-B14F-4D97-AF65-F5344CB8AC3E}">
        <p14:creationId xmlns:p14="http://schemas.microsoft.com/office/powerpoint/2010/main" val="138799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500"/>
                                        <p:tgtEl>
                                          <p:spTgt spid="6">
                                            <p:txEl>
                                              <p:pRg st="2" end="2"/>
                                            </p:txEl>
                                          </p:spTgt>
                                        </p:tgtEl>
                                      </p:cBhvr>
                                    </p:animEffect>
                                  </p:childTnLst>
                                </p:cTn>
                              </p:par>
                            </p:childTnLst>
                          </p:cTn>
                        </p:par>
                        <p:par>
                          <p:cTn id="30" fill="hold">
                            <p:stCondLst>
                              <p:cond delay="1500"/>
                            </p:stCondLst>
                            <p:childTnLst>
                              <p:par>
                                <p:cTn id="31" presetID="10" presetClass="entr" presetSubtype="0" fill="hold" nodeType="after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500"/>
                                        <p:tgtEl>
                                          <p:spTgt spid="6">
                                            <p:txEl>
                                              <p:pRg st="3" end="3"/>
                                            </p:txEl>
                                          </p:spTgt>
                                        </p:tgtEl>
                                      </p:cBhvr>
                                    </p:animEffect>
                                  </p:childTnLst>
                                </p:cTn>
                              </p:par>
                            </p:childTnLst>
                          </p:cTn>
                        </p:par>
                        <p:par>
                          <p:cTn id="34" fill="hold">
                            <p:stCondLst>
                              <p:cond delay="2000"/>
                            </p:stCondLst>
                            <p:childTnLst>
                              <p:par>
                                <p:cTn id="35" presetID="10" presetClass="entr" presetSubtype="0" fill="hold"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6">
                                            <p:txEl>
                                              <p:pRg st="5" end="5"/>
                                            </p:txEl>
                                          </p:spTgt>
                                        </p:tgtEl>
                                        <p:attrNameLst>
                                          <p:attrName>style.visibility</p:attrName>
                                        </p:attrNameLst>
                                      </p:cBhvr>
                                      <p:to>
                                        <p:strVal val="visible"/>
                                      </p:to>
                                    </p:set>
                                    <p:animEffect transition="in" filter="fade">
                                      <p:cBhvr>
                                        <p:cTn id="41" dur="500"/>
                                        <p:tgtEl>
                                          <p:spTgt spid="6">
                                            <p:txEl>
                                              <p:pRg st="5" end="5"/>
                                            </p:txEl>
                                          </p:spTgt>
                                        </p:tgtEl>
                                      </p:cBhvr>
                                    </p:animEffect>
                                  </p:childTnLst>
                                </p:cTn>
                              </p:par>
                            </p:childTnLst>
                          </p:cTn>
                        </p:par>
                        <p:par>
                          <p:cTn id="42" fill="hold">
                            <p:stCondLst>
                              <p:cond delay="3000"/>
                            </p:stCondLst>
                            <p:childTnLst>
                              <p:par>
                                <p:cTn id="43" presetID="10" presetClass="entr" presetSubtype="0" fill="hold" nodeType="after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animEffect transition="in" filter="fade">
                                      <p:cBhvr>
                                        <p:cTn id="45" dur="500"/>
                                        <p:tgtEl>
                                          <p:spTgt spid="6">
                                            <p:txEl>
                                              <p:pRg st="6" end="6"/>
                                            </p:txEl>
                                          </p:spTgt>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500"/>
                                        <p:tgtEl>
                                          <p:spTgt spid="6">
                                            <p:txEl>
                                              <p:pRg st="7" end="7"/>
                                            </p:txEl>
                                          </p:spTgt>
                                        </p:tgtEl>
                                      </p:cBhvr>
                                    </p:animEffect>
                                  </p:childTnLst>
                                </p:cTn>
                              </p:par>
                            </p:childTnLst>
                          </p:cTn>
                        </p:par>
                        <p:par>
                          <p:cTn id="50" fill="hold">
                            <p:stCondLst>
                              <p:cond delay="4000"/>
                            </p:stCondLst>
                            <p:childTnLst>
                              <p:par>
                                <p:cTn id="51" presetID="10" presetClass="entr" presetSubtype="0" fill="hold" nodeType="afterEffect">
                                  <p:stCondLst>
                                    <p:cond delay="0"/>
                                  </p:stCondLst>
                                  <p:childTnLst>
                                    <p:set>
                                      <p:cBhvr>
                                        <p:cTn id="52" dur="1" fill="hold">
                                          <p:stCondLst>
                                            <p:cond delay="0"/>
                                          </p:stCondLst>
                                        </p:cTn>
                                        <p:tgtEl>
                                          <p:spTgt spid="6">
                                            <p:txEl>
                                              <p:pRg st="8" end="8"/>
                                            </p:txEl>
                                          </p:spTgt>
                                        </p:tgtEl>
                                        <p:attrNameLst>
                                          <p:attrName>style.visibility</p:attrName>
                                        </p:attrNameLst>
                                      </p:cBhvr>
                                      <p:to>
                                        <p:strVal val="visible"/>
                                      </p:to>
                                    </p:set>
                                    <p:animEffect transition="in" filter="fade">
                                      <p:cBhvr>
                                        <p:cTn id="53" dur="500"/>
                                        <p:tgtEl>
                                          <p:spTgt spid="6">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5">
                                            <p:txEl>
                                              <p:pRg st="0" end="0"/>
                                            </p:txEl>
                                          </p:spTgt>
                                        </p:tgtEl>
                                        <p:attrNameLst>
                                          <p:attrName>style.visibility</p:attrName>
                                        </p:attrNameLst>
                                      </p:cBhvr>
                                      <p:to>
                                        <p:strVal val="visible"/>
                                      </p:to>
                                    </p:set>
                                    <p:animEffect transition="in" filter="fade">
                                      <p:cBhvr>
                                        <p:cTn id="58" dur="500"/>
                                        <p:tgtEl>
                                          <p:spTgt spid="5">
                                            <p:txEl>
                                              <p:pRg st="0" end="0"/>
                                            </p:txEl>
                                          </p:spTgt>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5">
                                            <p:txEl>
                                              <p:pRg st="1" end="1"/>
                                            </p:txEl>
                                          </p:spTgt>
                                        </p:tgtEl>
                                        <p:attrNameLst>
                                          <p:attrName>style.visibility</p:attrName>
                                        </p:attrNameLst>
                                      </p:cBhvr>
                                      <p:to>
                                        <p:strVal val="visible"/>
                                      </p:to>
                                    </p:set>
                                    <p:animEffect transition="in" filter="fade">
                                      <p:cBhvr>
                                        <p:cTn id="62" dur="500"/>
                                        <p:tgtEl>
                                          <p:spTgt spid="5">
                                            <p:txEl>
                                              <p:pRg st="1" end="1"/>
                                            </p:txEl>
                                          </p:spTgt>
                                        </p:tgtEl>
                                      </p:cBhvr>
                                    </p:animEffect>
                                  </p:childTnLst>
                                </p:cTn>
                              </p:par>
                            </p:childTnLst>
                          </p:cTn>
                        </p:par>
                        <p:par>
                          <p:cTn id="63" fill="hold">
                            <p:stCondLst>
                              <p:cond delay="1000"/>
                            </p:stCondLst>
                            <p:childTnLst>
                              <p:par>
                                <p:cTn id="64" presetID="10" presetClass="entr" presetSubtype="0" fill="hold" nodeType="after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fade">
                                      <p:cBhvr>
                                        <p:cTn id="66" dur="500"/>
                                        <p:tgtEl>
                                          <p:spTgt spid="5">
                                            <p:txEl>
                                              <p:pRg st="2" end="2"/>
                                            </p:txEl>
                                          </p:spTgt>
                                        </p:tgtEl>
                                      </p:cBhvr>
                                    </p:animEffect>
                                  </p:childTnLst>
                                </p:cTn>
                              </p:par>
                            </p:childTnLst>
                          </p:cTn>
                        </p:par>
                        <p:par>
                          <p:cTn id="67" fill="hold">
                            <p:stCondLst>
                              <p:cond delay="1500"/>
                            </p:stCondLst>
                            <p:childTnLst>
                              <p:par>
                                <p:cTn id="68" presetID="10" presetClass="entr" presetSubtype="0" fill="hold" nodeType="after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Effect transition="in" filter="fade">
                                      <p:cBhvr>
                                        <p:cTn id="70" dur="500"/>
                                        <p:tgtEl>
                                          <p:spTgt spid="5">
                                            <p:txEl>
                                              <p:pRg st="3" end="3"/>
                                            </p:txEl>
                                          </p:spTgt>
                                        </p:tgtEl>
                                      </p:cBhvr>
                                    </p:animEffect>
                                  </p:childTnLst>
                                </p:cTn>
                              </p:par>
                            </p:childTnLst>
                          </p:cTn>
                        </p:par>
                        <p:par>
                          <p:cTn id="71" fill="hold">
                            <p:stCondLst>
                              <p:cond delay="2000"/>
                            </p:stCondLst>
                            <p:childTnLst>
                              <p:par>
                                <p:cTn id="72" presetID="10" presetClass="entr" presetSubtype="0" fill="hold" nodeType="afterEffect">
                                  <p:stCondLst>
                                    <p:cond delay="0"/>
                                  </p:stCondLst>
                                  <p:childTnLst>
                                    <p:set>
                                      <p:cBhvr>
                                        <p:cTn id="73" dur="1" fill="hold">
                                          <p:stCondLst>
                                            <p:cond delay="0"/>
                                          </p:stCondLst>
                                        </p:cTn>
                                        <p:tgtEl>
                                          <p:spTgt spid="5">
                                            <p:txEl>
                                              <p:pRg st="4" end="4"/>
                                            </p:txEl>
                                          </p:spTgt>
                                        </p:tgtEl>
                                        <p:attrNameLst>
                                          <p:attrName>style.visibility</p:attrName>
                                        </p:attrNameLst>
                                      </p:cBhvr>
                                      <p:to>
                                        <p:strVal val="visible"/>
                                      </p:to>
                                    </p:set>
                                    <p:animEffect transition="in" filter="fade">
                                      <p:cBhvr>
                                        <p:cTn id="74" dur="500"/>
                                        <p:tgtEl>
                                          <p:spTgt spid="5">
                                            <p:txEl>
                                              <p:pRg st="4" end="4"/>
                                            </p:txEl>
                                          </p:spTgt>
                                        </p:tgtEl>
                                      </p:cBhvr>
                                    </p:animEffect>
                                  </p:childTnLst>
                                </p:cTn>
                              </p:par>
                            </p:childTnLst>
                          </p:cTn>
                        </p:par>
                        <p:par>
                          <p:cTn id="75" fill="hold">
                            <p:stCondLst>
                              <p:cond delay="2500"/>
                            </p:stCondLst>
                            <p:childTnLst>
                              <p:par>
                                <p:cTn id="76" presetID="10" presetClass="entr" presetSubtype="0" fill="hold" nodeType="afterEffect">
                                  <p:stCondLst>
                                    <p:cond delay="0"/>
                                  </p:stCondLst>
                                  <p:childTnLst>
                                    <p:set>
                                      <p:cBhvr>
                                        <p:cTn id="77" dur="1" fill="hold">
                                          <p:stCondLst>
                                            <p:cond delay="0"/>
                                          </p:stCondLst>
                                        </p:cTn>
                                        <p:tgtEl>
                                          <p:spTgt spid="5">
                                            <p:txEl>
                                              <p:pRg st="5" end="5"/>
                                            </p:txEl>
                                          </p:spTgt>
                                        </p:tgtEl>
                                        <p:attrNameLst>
                                          <p:attrName>style.visibility</p:attrName>
                                        </p:attrNameLst>
                                      </p:cBhvr>
                                      <p:to>
                                        <p:strVal val="visible"/>
                                      </p:to>
                                    </p:set>
                                    <p:animEffect transition="in" filter="fade">
                                      <p:cBhvr>
                                        <p:cTn id="78" dur="500"/>
                                        <p:tgtEl>
                                          <p:spTgt spid="5">
                                            <p:txEl>
                                              <p:pRg st="5" end="5"/>
                                            </p:txEl>
                                          </p:spTgt>
                                        </p:tgtEl>
                                      </p:cBhvr>
                                    </p:animEffect>
                                  </p:childTnLst>
                                </p:cTn>
                              </p:par>
                            </p:childTnLst>
                          </p:cTn>
                        </p:par>
                        <p:par>
                          <p:cTn id="79" fill="hold">
                            <p:stCondLst>
                              <p:cond delay="3000"/>
                            </p:stCondLst>
                            <p:childTnLst>
                              <p:par>
                                <p:cTn id="80" presetID="10" presetClass="entr" presetSubtype="0" fill="hold" nodeType="afterEffect">
                                  <p:stCondLst>
                                    <p:cond delay="0"/>
                                  </p:stCondLst>
                                  <p:childTnLst>
                                    <p:set>
                                      <p:cBhvr>
                                        <p:cTn id="81" dur="1" fill="hold">
                                          <p:stCondLst>
                                            <p:cond delay="0"/>
                                          </p:stCondLst>
                                        </p:cTn>
                                        <p:tgtEl>
                                          <p:spTgt spid="5">
                                            <p:txEl>
                                              <p:pRg st="6" end="6"/>
                                            </p:txEl>
                                          </p:spTgt>
                                        </p:tgtEl>
                                        <p:attrNameLst>
                                          <p:attrName>style.visibility</p:attrName>
                                        </p:attrNameLst>
                                      </p:cBhvr>
                                      <p:to>
                                        <p:strVal val="visible"/>
                                      </p:to>
                                    </p:set>
                                    <p:animEffect transition="in" filter="fade">
                                      <p:cBhvr>
                                        <p:cTn id="82" dur="500"/>
                                        <p:tgtEl>
                                          <p:spTgt spid="5">
                                            <p:txEl>
                                              <p:pRg st="6" end="6"/>
                                            </p:txEl>
                                          </p:spTgt>
                                        </p:tgtEl>
                                      </p:cBhvr>
                                    </p:animEffect>
                                  </p:childTnLst>
                                </p:cTn>
                              </p:par>
                            </p:childTnLst>
                          </p:cTn>
                        </p:par>
                        <p:par>
                          <p:cTn id="83" fill="hold">
                            <p:stCondLst>
                              <p:cond delay="3500"/>
                            </p:stCondLst>
                            <p:childTnLst>
                              <p:par>
                                <p:cTn id="84" presetID="10" presetClass="entr" presetSubtype="0" fill="hold" nodeType="afterEffect">
                                  <p:stCondLst>
                                    <p:cond delay="0"/>
                                  </p:stCondLst>
                                  <p:childTnLst>
                                    <p:set>
                                      <p:cBhvr>
                                        <p:cTn id="85" dur="1" fill="hold">
                                          <p:stCondLst>
                                            <p:cond delay="0"/>
                                          </p:stCondLst>
                                        </p:cTn>
                                        <p:tgtEl>
                                          <p:spTgt spid="5">
                                            <p:txEl>
                                              <p:pRg st="7" end="7"/>
                                            </p:txEl>
                                          </p:spTgt>
                                        </p:tgtEl>
                                        <p:attrNameLst>
                                          <p:attrName>style.visibility</p:attrName>
                                        </p:attrNameLst>
                                      </p:cBhvr>
                                      <p:to>
                                        <p:strVal val="visible"/>
                                      </p:to>
                                    </p:set>
                                    <p:animEffect transition="in" filter="fade">
                                      <p:cBhvr>
                                        <p:cTn id="86" dur="500"/>
                                        <p:tgtEl>
                                          <p:spTgt spid="5">
                                            <p:txEl>
                                              <p:pRg st="7" end="7"/>
                                            </p:txEl>
                                          </p:spTgt>
                                        </p:tgtEl>
                                      </p:cBhvr>
                                    </p:animEffect>
                                  </p:childTnLst>
                                </p:cTn>
                              </p:par>
                            </p:childTnLst>
                          </p:cTn>
                        </p:par>
                        <p:par>
                          <p:cTn id="87" fill="hold">
                            <p:stCondLst>
                              <p:cond delay="4000"/>
                            </p:stCondLst>
                            <p:childTnLst>
                              <p:par>
                                <p:cTn id="88" presetID="10" presetClass="entr" presetSubtype="0" fill="hold" nodeType="afterEffect">
                                  <p:stCondLst>
                                    <p:cond delay="0"/>
                                  </p:stCondLst>
                                  <p:childTnLst>
                                    <p:set>
                                      <p:cBhvr>
                                        <p:cTn id="89" dur="1" fill="hold">
                                          <p:stCondLst>
                                            <p:cond delay="0"/>
                                          </p:stCondLst>
                                        </p:cTn>
                                        <p:tgtEl>
                                          <p:spTgt spid="5">
                                            <p:txEl>
                                              <p:pRg st="8" end="8"/>
                                            </p:txEl>
                                          </p:spTgt>
                                        </p:tgtEl>
                                        <p:attrNameLst>
                                          <p:attrName>style.visibility</p:attrName>
                                        </p:attrNameLst>
                                      </p:cBhvr>
                                      <p:to>
                                        <p:strVal val="visible"/>
                                      </p:to>
                                    </p:set>
                                    <p:animEffect transition="in" filter="fade">
                                      <p:cBhvr>
                                        <p:cTn id="90" dur="500"/>
                                        <p:tgtEl>
                                          <p:spTgt spid="5">
                                            <p:txEl>
                                              <p:pRg st="8" end="8"/>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5">
                                            <p:txEl>
                                              <p:pRg st="9" end="9"/>
                                            </p:txEl>
                                          </p:spTgt>
                                        </p:tgtEl>
                                        <p:attrNameLst>
                                          <p:attrName>style.visibility</p:attrName>
                                        </p:attrNameLst>
                                      </p:cBhvr>
                                      <p:to>
                                        <p:strVal val="visible"/>
                                      </p:to>
                                    </p:set>
                                    <p:animEffect transition="in" filter="fade">
                                      <p:cBhvr>
                                        <p:cTn id="95"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 Relation between Beast &amp; Harlot</a:t>
            </a:r>
          </a:p>
        </p:txBody>
      </p:sp>
      <p:graphicFrame>
        <p:nvGraphicFramePr>
          <p:cNvPr id="4" name="Content Placeholder 3"/>
          <p:cNvGraphicFramePr>
            <a:graphicFrameLocks noGrp="1"/>
          </p:cNvGraphicFramePr>
          <p:nvPr>
            <p:ph sz="quarter" idx="10"/>
            <p:extLst>
              <p:ext uri="{D42A27DB-BD31-4B8C-83A1-F6EECF244321}">
                <p14:modId xmlns:p14="http://schemas.microsoft.com/office/powerpoint/2010/main" val="4003094429"/>
              </p:ext>
            </p:extLst>
          </p:nvPr>
        </p:nvGraphicFramePr>
        <p:xfrm>
          <a:off x="47625" y="869643"/>
          <a:ext cx="9048750" cy="4021378"/>
        </p:xfrm>
        <a:graphic>
          <a:graphicData uri="http://schemas.openxmlformats.org/drawingml/2006/table">
            <a:tbl>
              <a:tblPr firstRow="1" bandRow="1">
                <a:tableStyleId>{5C22544A-7EE6-4342-B048-85BDC9FD1C3A}</a:tableStyleId>
              </a:tblPr>
              <a:tblGrid>
                <a:gridCol w="4524375">
                  <a:extLst>
                    <a:ext uri="{9D8B030D-6E8A-4147-A177-3AD203B41FA5}">
                      <a16:colId xmlns:a16="http://schemas.microsoft.com/office/drawing/2014/main" val="20000"/>
                    </a:ext>
                  </a:extLst>
                </a:gridCol>
                <a:gridCol w="4524375">
                  <a:extLst>
                    <a:ext uri="{9D8B030D-6E8A-4147-A177-3AD203B41FA5}">
                      <a16:colId xmlns:a16="http://schemas.microsoft.com/office/drawing/2014/main" val="20001"/>
                    </a:ext>
                  </a:extLst>
                </a:gridCol>
              </a:tblGrid>
              <a:tr h="546658">
                <a:tc>
                  <a:txBody>
                    <a:bodyPr/>
                    <a:lstStyle/>
                    <a:p>
                      <a:pPr algn="ctr"/>
                      <a:r>
                        <a:rPr lang="en-US" sz="2400" b="1" dirty="0">
                          <a:solidFill>
                            <a:srgbClr val="800000"/>
                          </a:solidFill>
                          <a:latin typeface="Times New Roman" panose="02020603050405020304" pitchFamily="18" charset="0"/>
                          <a:cs typeface="Times New Roman" panose="02020603050405020304" pitchFamily="18" charset="0"/>
                        </a:rPr>
                        <a:t>The Beast (Roman Empire)</a:t>
                      </a:r>
                    </a:p>
                  </a:txBody>
                  <a:tcPr anchor="ctr">
                    <a:lnR w="12700" cap="flat" cmpd="sng" algn="ctr">
                      <a:solidFill>
                        <a:schemeClr val="tx1"/>
                      </a:solidFill>
                      <a:prstDash val="solid"/>
                      <a:round/>
                      <a:headEnd type="none" w="med" len="med"/>
                      <a:tailEnd type="none" w="med" len="med"/>
                    </a:lnR>
                  </a:tcPr>
                </a:tc>
                <a:tc>
                  <a:txBody>
                    <a:bodyPr/>
                    <a:lstStyle/>
                    <a:p>
                      <a:pPr algn="ctr"/>
                      <a:r>
                        <a:rPr lang="en-US" sz="2400" b="1" dirty="0">
                          <a:solidFill>
                            <a:srgbClr val="800000"/>
                          </a:solidFill>
                          <a:latin typeface="Times New Roman" panose="02020603050405020304" pitchFamily="18" charset="0"/>
                          <a:cs typeface="Times New Roman" panose="02020603050405020304" pitchFamily="18" charset="0"/>
                        </a:rPr>
                        <a:t>Harlot (Rome, Not Jerusalem)</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608406">
                <a:tc>
                  <a:txBody>
                    <a:bodyPr/>
                    <a:lstStyle/>
                    <a:p>
                      <a:r>
                        <a:rPr lang="en-US" dirty="0">
                          <a:latin typeface="Times New Roman" panose="02020603050405020304" pitchFamily="18" charset="0"/>
                          <a:cs typeface="Times New Roman" panose="02020603050405020304" pitchFamily="18" charset="0"/>
                        </a:rPr>
                        <a:t>Power was given him over all peoples, tongues, and nations (</a:t>
                      </a:r>
                      <a:r>
                        <a:rPr lang="en-US" b="1" dirty="0">
                          <a:solidFill>
                            <a:srgbClr val="800000"/>
                          </a:solidFill>
                          <a:latin typeface="Times New Roman" panose="02020603050405020304" pitchFamily="18" charset="0"/>
                          <a:cs typeface="Times New Roman" panose="02020603050405020304" pitchFamily="18" charset="0"/>
                        </a:rPr>
                        <a:t>13:7</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Sitting</a:t>
                      </a:r>
                      <a:r>
                        <a:rPr lang="en-US" baseline="0" dirty="0">
                          <a:latin typeface="Times New Roman" panose="02020603050405020304" pitchFamily="18" charset="0"/>
                          <a:cs typeface="Times New Roman" panose="02020603050405020304" pitchFamily="18" charset="0"/>
                        </a:rPr>
                        <a:t> upon peoples, multitudes, nations, and tongues (</a:t>
                      </a:r>
                      <a:r>
                        <a:rPr lang="en-US" b="1" baseline="0" dirty="0">
                          <a:solidFill>
                            <a:srgbClr val="800000"/>
                          </a:solidFill>
                          <a:latin typeface="Times New Roman" panose="02020603050405020304" pitchFamily="18" charset="0"/>
                          <a:cs typeface="Times New Roman" panose="02020603050405020304" pitchFamily="18" charset="0"/>
                        </a:rPr>
                        <a:t>17:15</a:t>
                      </a:r>
                      <a:r>
                        <a:rPr lang="en-US" baseline="0"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869151">
                <a:tc>
                  <a:txBody>
                    <a:bodyPr/>
                    <a:lstStyle/>
                    <a:p>
                      <a:r>
                        <a:rPr lang="en-US" dirty="0">
                          <a:latin typeface="Times New Roman" panose="02020603050405020304" pitchFamily="18" charset="0"/>
                          <a:cs typeface="Times New Roman" panose="02020603050405020304" pitchFamily="18" charset="0"/>
                        </a:rPr>
                        <a:t>Those</a:t>
                      </a:r>
                      <a:r>
                        <a:rPr lang="en-US" baseline="0" dirty="0">
                          <a:latin typeface="Times New Roman" panose="02020603050405020304" pitchFamily="18" charset="0"/>
                          <a:cs typeface="Times New Roman" panose="02020603050405020304" pitchFamily="18" charset="0"/>
                        </a:rPr>
                        <a:t> who worship the beast and his image will drink of the wine of the wrath of God (</a:t>
                      </a:r>
                      <a:r>
                        <a:rPr lang="en-US" b="1" baseline="0" dirty="0">
                          <a:solidFill>
                            <a:srgbClr val="800000"/>
                          </a:solidFill>
                          <a:latin typeface="Times New Roman" panose="02020603050405020304" pitchFamily="18" charset="0"/>
                          <a:cs typeface="Times New Roman" panose="02020603050405020304" pitchFamily="18" charset="0"/>
                        </a:rPr>
                        <a:t>14:9-10</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Kings of earth committed fornication with her; she made</a:t>
                      </a:r>
                      <a:r>
                        <a:rPr lang="en-US" baseline="0" dirty="0">
                          <a:latin typeface="Times New Roman" panose="02020603050405020304" pitchFamily="18" charset="0"/>
                          <a:cs typeface="Times New Roman" panose="02020603050405020304" pitchFamily="18" charset="0"/>
                        </a:rPr>
                        <a:t> all nations drink the wine of the wrath of her fornication (</a:t>
                      </a:r>
                      <a:r>
                        <a:rPr lang="en-US" b="1" baseline="0" dirty="0">
                          <a:solidFill>
                            <a:srgbClr val="800000"/>
                          </a:solidFill>
                          <a:latin typeface="Times New Roman" panose="02020603050405020304" pitchFamily="18" charset="0"/>
                          <a:cs typeface="Times New Roman" panose="02020603050405020304" pitchFamily="18" charset="0"/>
                        </a:rPr>
                        <a:t>17:2; 14:8</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08406">
                <a:tc>
                  <a:txBody>
                    <a:bodyPr/>
                    <a:lstStyle/>
                    <a:p>
                      <a:r>
                        <a:rPr lang="en-US" dirty="0">
                          <a:latin typeface="Times New Roman" panose="02020603050405020304" pitchFamily="18" charset="0"/>
                          <a:cs typeface="Times New Roman" panose="02020603050405020304" pitchFamily="18" charset="0"/>
                        </a:rPr>
                        <a:t>The beast is </a:t>
                      </a:r>
                      <a:r>
                        <a:rPr lang="en-US" i="1" dirty="0">
                          <a:solidFill>
                            <a:srgbClr val="800000"/>
                          </a:solidFill>
                          <a:latin typeface="Times New Roman" panose="02020603050405020304" pitchFamily="18" charset="0"/>
                          <a:cs typeface="Times New Roman" panose="02020603050405020304" pitchFamily="18" charset="0"/>
                        </a:rPr>
                        <a:t>“of the seven”</a:t>
                      </a:r>
                      <a:r>
                        <a:rPr lang="en-US" dirty="0">
                          <a:latin typeface="Times New Roman" panose="02020603050405020304" pitchFamily="18" charset="0"/>
                          <a:cs typeface="Times New Roman" panose="02020603050405020304" pitchFamily="18" charset="0"/>
                        </a:rPr>
                        <a:t> (</a:t>
                      </a:r>
                      <a:r>
                        <a:rPr lang="en-US" b="1" dirty="0">
                          <a:solidFill>
                            <a:srgbClr val="800000"/>
                          </a:solidFill>
                          <a:latin typeface="Times New Roman" panose="02020603050405020304" pitchFamily="18" charset="0"/>
                          <a:cs typeface="Times New Roman" panose="02020603050405020304" pitchFamily="18" charset="0"/>
                        </a:rPr>
                        <a:t>17:11</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Her position was the same as seated on the seven heads of the beast (</a:t>
                      </a:r>
                      <a:r>
                        <a:rPr lang="en-US" b="1" dirty="0">
                          <a:solidFill>
                            <a:srgbClr val="800000"/>
                          </a:solidFill>
                          <a:latin typeface="Times New Roman" panose="02020603050405020304" pitchFamily="18" charset="0"/>
                          <a:cs typeface="Times New Roman" panose="02020603050405020304" pitchFamily="18" charset="0"/>
                        </a:rPr>
                        <a:t>17:9</a:t>
                      </a:r>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08406">
                <a:tc>
                  <a:txBody>
                    <a:bodyPr/>
                    <a:lstStyle/>
                    <a:p>
                      <a:r>
                        <a:rPr lang="en-US" dirty="0">
                          <a:latin typeface="Times New Roman" panose="02020603050405020304" pitchFamily="18" charset="0"/>
                          <a:cs typeface="Times New Roman" panose="02020603050405020304" pitchFamily="18" charset="0"/>
                        </a:rPr>
                        <a:t>The beast made war with the saints and killed God’s two witnesses (</a:t>
                      </a:r>
                      <a:r>
                        <a:rPr lang="en-US" b="1" dirty="0">
                          <a:solidFill>
                            <a:srgbClr val="800000"/>
                          </a:solidFill>
                          <a:latin typeface="Times New Roman" panose="02020603050405020304" pitchFamily="18" charset="0"/>
                          <a:cs typeface="Times New Roman" panose="02020603050405020304" pitchFamily="18" charset="0"/>
                        </a:rPr>
                        <a:t>11:7; 13:7</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She was drunk with the blood</a:t>
                      </a:r>
                      <a:r>
                        <a:rPr lang="en-US" baseline="0" dirty="0">
                          <a:latin typeface="Times New Roman" panose="02020603050405020304" pitchFamily="18" charset="0"/>
                          <a:cs typeface="Times New Roman" panose="02020603050405020304" pitchFamily="18" charset="0"/>
                        </a:rPr>
                        <a:t> of saints and martyrs of Jesus (</a:t>
                      </a:r>
                      <a:r>
                        <a:rPr lang="en-US" b="1" baseline="0" dirty="0">
                          <a:solidFill>
                            <a:srgbClr val="800000"/>
                          </a:solidFill>
                          <a:latin typeface="Times New Roman" panose="02020603050405020304" pitchFamily="18" charset="0"/>
                          <a:cs typeface="Times New Roman" panose="02020603050405020304" pitchFamily="18" charset="0"/>
                        </a:rPr>
                        <a:t>17:6</a:t>
                      </a:r>
                      <a:r>
                        <a:rPr lang="en-US" baseline="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08406">
                <a:tc>
                  <a:txBody>
                    <a:bodyPr/>
                    <a:lstStyle/>
                    <a:p>
                      <a:r>
                        <a:rPr lang="en-US" dirty="0">
                          <a:latin typeface="Times New Roman" panose="02020603050405020304" pitchFamily="18" charset="0"/>
                          <a:cs typeface="Times New Roman" panose="02020603050405020304" pitchFamily="18" charset="0"/>
                        </a:rPr>
                        <a:t>The ten horns are ten kings that receive power with the beast (</a:t>
                      </a:r>
                      <a:r>
                        <a:rPr lang="en-US" b="1" dirty="0">
                          <a:solidFill>
                            <a:srgbClr val="800000"/>
                          </a:solidFill>
                          <a:latin typeface="Times New Roman" panose="02020603050405020304" pitchFamily="18" charset="0"/>
                          <a:cs typeface="Times New Roman" panose="02020603050405020304" pitchFamily="18" charset="0"/>
                        </a:rPr>
                        <a:t>17:12, 16</a:t>
                      </a:r>
                      <a:r>
                        <a:rPr lang="en-US" dirty="0">
                          <a:latin typeface="Times New Roman" panose="02020603050405020304" pitchFamily="18" charset="0"/>
                          <a:cs typeface="Times New Roman" panose="02020603050405020304" pitchFamily="18" charset="0"/>
                        </a:rPr>
                        <a:t>).</a:t>
                      </a:r>
                    </a:p>
                  </a:txBody>
                  <a:tcPr>
                    <a:lnR w="12700" cap="flat" cmpd="sng" algn="ctr">
                      <a:solidFill>
                        <a:schemeClr val="tx1"/>
                      </a:solidFill>
                      <a:prstDash val="solid"/>
                      <a:round/>
                      <a:headEnd type="none" w="med" len="med"/>
                      <a:tailEnd type="none" w="med" len="med"/>
                    </a:lnR>
                  </a:tcPr>
                </a:tc>
                <a:tc>
                  <a:txBody>
                    <a:bodyPr/>
                    <a:lstStyle/>
                    <a:p>
                      <a:r>
                        <a:rPr lang="en-US" dirty="0">
                          <a:latin typeface="Times New Roman" panose="02020603050405020304" pitchFamily="18" charset="0"/>
                          <a:cs typeface="Times New Roman" panose="02020603050405020304" pitchFamily="18" charset="0"/>
                        </a:rPr>
                        <a:t>She is the great city which reigned over the kings of the earth (</a:t>
                      </a:r>
                      <a:r>
                        <a:rPr lang="en-US" b="1" dirty="0">
                          <a:solidFill>
                            <a:srgbClr val="800000"/>
                          </a:solidFill>
                          <a:latin typeface="Times New Roman" panose="02020603050405020304" pitchFamily="18" charset="0"/>
                          <a:cs typeface="Times New Roman" panose="02020603050405020304" pitchFamily="18" charset="0"/>
                        </a:rPr>
                        <a:t>17:18</a:t>
                      </a:r>
                      <a:r>
                        <a:rPr lang="en-US" dirty="0">
                          <a:latin typeface="Times New Roman" panose="02020603050405020304" pitchFamily="18" charset="0"/>
                          <a:cs typeface="Times New Roman" panose="02020603050405020304" pitchFamily="18" charset="0"/>
                        </a:rPr>
                        <a:t>).</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bl>
          </a:graphicData>
        </a:graphic>
      </p:graphicFrame>
      <p:sp>
        <p:nvSpPr>
          <p:cNvPr id="5" name="TextBox 4"/>
          <p:cNvSpPr txBox="1"/>
          <p:nvPr/>
        </p:nvSpPr>
        <p:spPr>
          <a:xfrm>
            <a:off x="5396878" y="4820687"/>
            <a:ext cx="3699621" cy="369332"/>
          </a:xfrm>
          <a:prstGeom prst="rect">
            <a:avLst/>
          </a:prstGeom>
          <a:noFill/>
        </p:spPr>
        <p:txBody>
          <a:bodyPr wrap="square" rtlCol="0">
            <a:spAutoFit/>
          </a:bodyPr>
          <a:lstStyle/>
          <a:p>
            <a:pPr algn="r"/>
            <a:r>
              <a:rPr lang="en-US" dirty="0">
                <a:solidFill>
                  <a:schemeClr val="bg1">
                    <a:lumMod val="85000"/>
                    <a:lumOff val="15000"/>
                  </a:schemeClr>
                </a:solidFill>
                <a:latin typeface="Times New Roman" panose="02020603050405020304" pitchFamily="18" charset="0"/>
                <a:cs typeface="Times New Roman" panose="02020603050405020304" pitchFamily="18" charset="0"/>
              </a:rPr>
              <a:t>Adapted from Harkrider, 203</a:t>
            </a:r>
          </a:p>
        </p:txBody>
      </p:sp>
    </p:spTree>
    <p:extLst>
      <p:ext uri="{BB962C8B-B14F-4D97-AF65-F5344CB8AC3E}">
        <p14:creationId xmlns:p14="http://schemas.microsoft.com/office/powerpoint/2010/main" val="404193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5400" dirty="0"/>
              <a:t>Revelation</a:t>
            </a:r>
            <a:br>
              <a:rPr lang="en-US" sz="5400" dirty="0"/>
            </a:br>
            <a:r>
              <a:rPr lang="en-US" sz="2800" dirty="0">
                <a:solidFill>
                  <a:srgbClr val="C00000"/>
                </a:solidFill>
              </a:rPr>
              <a:t>Trust God</a:t>
            </a:r>
            <a:endParaRPr lang="en-US" sz="5400" dirty="0">
              <a:solidFill>
                <a:srgbClr val="C00000"/>
              </a:solidFill>
            </a:endParaRPr>
          </a:p>
        </p:txBody>
      </p:sp>
      <p:sp>
        <p:nvSpPr>
          <p:cNvPr id="5" name="Text Placeholder 4"/>
          <p:cNvSpPr>
            <a:spLocks noGrp="1"/>
          </p:cNvSpPr>
          <p:nvPr>
            <p:ph type="body" sz="quarter" idx="11"/>
          </p:nvPr>
        </p:nvSpPr>
        <p:spPr/>
        <p:txBody>
          <a:bodyPr>
            <a:noAutofit/>
          </a:bodyPr>
          <a:lstStyle/>
          <a:p>
            <a:r>
              <a:rPr lang="en-US" sz="1800" b="1" dirty="0"/>
              <a:t>Lesson 19 </a:t>
            </a:r>
            <a:r>
              <a:rPr lang="en-US" sz="1800" b="1"/>
              <a:t>– </a:t>
            </a:r>
            <a:r>
              <a:rPr lang="en-US" sz="1800"/>
              <a:t>The Fall of the Great Harlot</a:t>
            </a:r>
            <a:endParaRPr lang="en-US" sz="1800" b="1" dirty="0"/>
          </a:p>
        </p:txBody>
      </p:sp>
    </p:spTree>
    <p:extLst>
      <p:ext uri="{BB962C8B-B14F-4D97-AF65-F5344CB8AC3E}">
        <p14:creationId xmlns:p14="http://schemas.microsoft.com/office/powerpoint/2010/main" val="66154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a:t>A Great Fall to Be Avoided</a:t>
            </a:r>
          </a:p>
          <a:p>
            <a:r>
              <a:rPr lang="en-US" dirty="0">
                <a:solidFill>
                  <a:srgbClr val="C00000"/>
                </a:solidFill>
              </a:rPr>
              <a:t>Revelation 18:1-8</a:t>
            </a:r>
          </a:p>
        </p:txBody>
      </p:sp>
    </p:spTree>
    <p:extLst>
      <p:ext uri="{BB962C8B-B14F-4D97-AF65-F5344CB8AC3E}">
        <p14:creationId xmlns:p14="http://schemas.microsoft.com/office/powerpoint/2010/main" val="3284437363"/>
      </p:ext>
    </p:extLst>
  </p:cSld>
  <p:clrMapOvr>
    <a:masterClrMapping/>
  </p:clrMapOvr>
</p:sld>
</file>

<file path=ppt/theme/theme1.xml><?xml version="1.0" encoding="utf-8"?>
<a:theme xmlns:a="http://schemas.openxmlformats.org/drawingml/2006/main" name="the_lion_of_the_tribe_of_judah-still-16x9">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the_lion_of_the_tribe_of_judah-still-16x9</Template>
  <TotalTime>26049</TotalTime>
  <Words>2656</Words>
  <Application>Microsoft Office PowerPoint</Application>
  <PresentationFormat>On-screen Show (16:9)</PresentationFormat>
  <Paragraphs>104</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Impact</vt:lpstr>
      <vt:lpstr>Times New Roman</vt:lpstr>
      <vt:lpstr>Trebuchet MS</vt:lpstr>
      <vt:lpstr>Wingdings</vt:lpstr>
      <vt:lpstr>the_lion_of_the_tribe_of_judah-still-16x9</vt:lpstr>
      <vt:lpstr>Revelation Trust God</vt:lpstr>
      <vt:lpstr>PowerPoint Presentation</vt:lpstr>
      <vt:lpstr>The Ten Horns of the Scarlet Beast</vt:lpstr>
      <vt:lpstr>“The Harlot Who Sits on Many Waters”</vt:lpstr>
      <vt:lpstr>“Spirit of ill will &amp; treachery”</vt:lpstr>
      <vt:lpstr>Who Is the Beast?  The Harlot?</vt:lpstr>
      <vt:lpstr>Close Relation between Beast &amp; Harlot</vt:lpstr>
      <vt:lpstr>Revelation Trust God</vt:lpstr>
      <vt:lpstr>PowerPoint Presentation</vt:lpstr>
      <vt:lpstr>Babylon Is Fallen – Again?</vt:lpstr>
      <vt:lpstr>“Cage For Every Unclean &amp; Hated Bird”</vt:lpstr>
      <vt:lpstr>Interjected Warning</vt:lpstr>
      <vt:lpstr>Come Out of the Doomed City</vt:lpstr>
      <vt:lpstr>Come Out of the Doomed City</vt:lpstr>
      <vt:lpstr>Come Out of the Doomed City</vt:lpstr>
      <vt:lpstr>“Repay Her Double”</vt:lpstr>
      <vt:lpstr>“Repay Her According to Her Work”</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 Trust God</dc:title>
  <dc:creator>C. Trevor Bowen</dc:creator>
  <cp:lastModifiedBy>Trevor Bowen</cp:lastModifiedBy>
  <cp:revision>1855</cp:revision>
  <dcterms:created xsi:type="dcterms:W3CDTF">2017-04-01T00:42:32Z</dcterms:created>
  <dcterms:modified xsi:type="dcterms:W3CDTF">2023-03-30T02:57:56Z</dcterms:modified>
</cp:coreProperties>
</file>