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700" r:id="rId2"/>
    <p:sldId id="701" r:id="rId3"/>
    <p:sldId id="720" r:id="rId4"/>
    <p:sldId id="716" r:id="rId5"/>
    <p:sldId id="717" r:id="rId6"/>
    <p:sldId id="721" r:id="rId7"/>
    <p:sldId id="722" r:id="rId8"/>
    <p:sldId id="723" r:id="rId9"/>
    <p:sldId id="724" r:id="rId10"/>
    <p:sldId id="725" r:id="rId11"/>
    <p:sldId id="892" r:id="rId12"/>
    <p:sldId id="893" r:id="rId13"/>
    <p:sldId id="894" r:id="rId14"/>
    <p:sldId id="726" r:id="rId15"/>
    <p:sldId id="727" r:id="rId16"/>
    <p:sldId id="728" r:id="rId17"/>
    <p:sldId id="729" r:id="rId18"/>
    <p:sldId id="730" r:id="rId19"/>
    <p:sldId id="731" r:id="rId20"/>
    <p:sldId id="732" r:id="rId21"/>
    <p:sldId id="733" r:id="rId22"/>
    <p:sldId id="734" r:id="rId23"/>
    <p:sldId id="735" r:id="rId24"/>
    <p:sldId id="736" r:id="rId25"/>
    <p:sldId id="890" r:id="rId26"/>
    <p:sldId id="737" r:id="rId27"/>
    <p:sldId id="741" r:id="rId28"/>
    <p:sldId id="742" r:id="rId29"/>
    <p:sldId id="743" r:id="rId30"/>
    <p:sldId id="744" r:id="rId31"/>
    <p:sldId id="745" r:id="rId32"/>
    <p:sldId id="746" r:id="rId33"/>
    <p:sldId id="891" r:id="rId34"/>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5050"/>
    <a:srgbClr val="C5C1FF"/>
    <a:srgbClr val="FFC1CD"/>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p:cViewPr varScale="1">
        <p:scale>
          <a:sx n="143" d="100"/>
          <a:sy n="143" d="100"/>
        </p:scale>
        <p:origin x="642" y="126"/>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2C66D22-6B8F-4752-8C98-976BC731DB6B}" type="datetimeFigureOut">
              <a:rPr lang="en-US" smtClean="0"/>
              <a:t>4/3/2023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EFAD72D-30BF-4F18-8E38-00BE0381C4F5}" type="slidenum">
              <a:rPr lang="en-US" smtClean="0"/>
              <a:t>‹#›</a:t>
            </a:fld>
            <a:endParaRPr lang="en-US"/>
          </a:p>
        </p:txBody>
      </p:sp>
    </p:spTree>
    <p:extLst>
      <p:ext uri="{BB962C8B-B14F-4D97-AF65-F5344CB8AC3E}">
        <p14:creationId xmlns:p14="http://schemas.microsoft.com/office/powerpoint/2010/main" val="299568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a:t>Add Your Title</a:t>
            </a:r>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a:t>Click to edit Master title style</a:t>
            </a:r>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36304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1064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75000"/>
            <a:lum/>
            <a:extLst>
              <a:ext uri="{BEBA8EAE-BF5A-486C-A8C5-ECC9F3942E4B}">
                <a14:imgProps xmlns:a14="http://schemas.microsoft.com/office/drawing/2010/main">
                  <a14:imgLayer r:embed="rId12">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 id="2147483658" r:id="rId9"/>
  </p:sldLayoutIdLst>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19 </a:t>
            </a:r>
            <a:r>
              <a:rPr lang="en-US" sz="1800" b="1"/>
              <a:t>– </a:t>
            </a:r>
            <a:r>
              <a:rPr lang="en-US" sz="1800"/>
              <a:t>The Fall of the Great Harlot</a:t>
            </a:r>
            <a:endParaRPr lang="en-US" sz="1800" b="1" dirty="0"/>
          </a:p>
        </p:txBody>
      </p:sp>
    </p:spTree>
    <p:extLst>
      <p:ext uri="{BB962C8B-B14F-4D97-AF65-F5344CB8AC3E}">
        <p14:creationId xmlns:p14="http://schemas.microsoft.com/office/powerpoint/2010/main" val="66154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Ship Owners and Sailors Mourn</a:t>
            </a:r>
          </a:p>
        </p:txBody>
      </p:sp>
      <p:sp>
        <p:nvSpPr>
          <p:cNvPr id="3" name="Content Placeholder 2"/>
          <p:cNvSpPr>
            <a:spLocks noGrp="1"/>
          </p:cNvSpPr>
          <p:nvPr>
            <p:ph sz="quarter" idx="10"/>
          </p:nvPr>
        </p:nvSpPr>
        <p:spPr/>
        <p:txBody>
          <a:bodyPr/>
          <a:lstStyle/>
          <a:p>
            <a:pPr marL="341313" lvl="0" indent="-341313">
              <a:buFont typeface="+mj-lt"/>
              <a:buAutoNum type="arabicPeriod" startAt="7"/>
            </a:pPr>
            <a:r>
              <a:rPr lang="en-US" sz="2000" dirty="0"/>
              <a:t>Why did the ship owners and sailors mourn her fall?</a:t>
            </a:r>
          </a:p>
          <a:p>
            <a:pPr marL="0" indent="0">
              <a:buNone/>
            </a:pPr>
            <a:r>
              <a:rPr lang="en-US" sz="2000" i="1" dirty="0">
                <a:solidFill>
                  <a:srgbClr val="800000"/>
                </a:solidFill>
              </a:rPr>
              <a:t>“… Every shipmaster, all who travel by ship, sailors, and as many as trade on the sea, stood at a distance and </a:t>
            </a:r>
            <a:r>
              <a:rPr lang="en-US" sz="2000" b="1" i="1" dirty="0">
                <a:solidFill>
                  <a:srgbClr val="800000"/>
                </a:solidFill>
              </a:rPr>
              <a:t>cried out when they saw the smoke of her burning</a:t>
            </a:r>
            <a:r>
              <a:rPr lang="en-US" sz="2000" i="1" dirty="0">
                <a:solidFill>
                  <a:srgbClr val="800000"/>
                </a:solidFill>
              </a:rPr>
              <a:t>, saying, ‘</a:t>
            </a:r>
            <a:r>
              <a:rPr lang="en-US" sz="2000" b="1" i="1" dirty="0">
                <a:solidFill>
                  <a:srgbClr val="800000"/>
                </a:solidFill>
              </a:rPr>
              <a:t>What is like this great city?</a:t>
            </a:r>
            <a:r>
              <a:rPr lang="en-US" sz="2000" i="1" dirty="0">
                <a:solidFill>
                  <a:srgbClr val="800000"/>
                </a:solidFill>
              </a:rPr>
              <a:t>’  They threw dust on their heads and cried out, weeping and wailing, and saying, ‘</a:t>
            </a:r>
            <a:r>
              <a:rPr lang="en-US" sz="2000" b="1" i="1" dirty="0">
                <a:solidFill>
                  <a:srgbClr val="800000"/>
                </a:solidFill>
              </a:rPr>
              <a:t>Alas, alas, that great city, in which all who had ships on the sea </a:t>
            </a:r>
            <a:r>
              <a:rPr lang="en-US" sz="2000" b="1" i="1" u="sng" dirty="0">
                <a:solidFill>
                  <a:srgbClr val="800000"/>
                </a:solidFill>
              </a:rPr>
              <a:t>became rich</a:t>
            </a:r>
            <a:r>
              <a:rPr lang="en-US" sz="2000" b="1" i="1" dirty="0">
                <a:solidFill>
                  <a:srgbClr val="800000"/>
                </a:solidFill>
              </a:rPr>
              <a:t> by her wealth</a:t>
            </a:r>
            <a:r>
              <a:rPr lang="en-US" sz="2000" i="1" dirty="0">
                <a:solidFill>
                  <a:srgbClr val="800000"/>
                </a:solidFill>
              </a:rPr>
              <a:t>! For in one hour she is made desolate.’”  </a:t>
            </a:r>
            <a:r>
              <a:rPr lang="en-US" sz="2000" dirty="0"/>
              <a:t>(</a:t>
            </a:r>
            <a:r>
              <a:rPr lang="en-US" sz="2000" b="1" dirty="0">
                <a:solidFill>
                  <a:srgbClr val="800000"/>
                </a:solidFill>
              </a:rPr>
              <a:t>18:17-19</a:t>
            </a:r>
            <a:r>
              <a:rPr lang="en-US" sz="2000" dirty="0"/>
              <a:t>)</a:t>
            </a:r>
          </a:p>
          <a:p>
            <a:r>
              <a:rPr lang="en-US" sz="2000" dirty="0"/>
              <a:t>Like the kings and merchants, the ship owners and their sailors mourn the loss of wealth.</a:t>
            </a:r>
          </a:p>
          <a:p>
            <a:r>
              <a:rPr lang="en-US" sz="2000" dirty="0"/>
              <a:t>The vision of all 3 of these parties draws heavily from the prophetic foretelling of </a:t>
            </a:r>
            <a:r>
              <a:rPr lang="en-US" sz="2000" dirty="0" err="1"/>
              <a:t>Tyre’s</a:t>
            </a:r>
            <a:r>
              <a:rPr lang="en-US" sz="2000" dirty="0"/>
              <a:t> fall, depicted as the fall of a great carrier ship, in </a:t>
            </a:r>
            <a:r>
              <a:rPr lang="en-US" sz="2000" b="1" dirty="0">
                <a:solidFill>
                  <a:srgbClr val="800000"/>
                </a:solidFill>
              </a:rPr>
              <a:t>Ezekiel 27</a:t>
            </a:r>
            <a:r>
              <a:rPr lang="en-US" sz="2000" dirty="0"/>
              <a:t>. …</a:t>
            </a:r>
          </a:p>
          <a:p>
            <a:r>
              <a:rPr lang="en-US" sz="2000" dirty="0"/>
              <a:t>As here, consider, what is the point of the detailed listing of components?</a:t>
            </a:r>
          </a:p>
        </p:txBody>
      </p:sp>
    </p:spTree>
    <p:extLst>
      <p:ext uri="{BB962C8B-B14F-4D97-AF65-F5344CB8AC3E}">
        <p14:creationId xmlns:p14="http://schemas.microsoft.com/office/powerpoint/2010/main" val="10979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7FEF-A87D-DEE2-CDA2-656A2FA3C690}"/>
              </a:ext>
            </a:extLst>
          </p:cNvPr>
          <p:cNvSpPr>
            <a:spLocks noGrp="1"/>
          </p:cNvSpPr>
          <p:nvPr>
            <p:ph type="title"/>
          </p:nvPr>
        </p:nvSpPr>
        <p:spPr/>
        <p:txBody>
          <a:bodyPr/>
          <a:lstStyle/>
          <a:p>
            <a:r>
              <a:rPr lang="en-US" dirty="0"/>
              <a:t>Perfection Destroyed in the Sea</a:t>
            </a:r>
          </a:p>
        </p:txBody>
      </p:sp>
      <p:sp>
        <p:nvSpPr>
          <p:cNvPr id="3" name="Content Placeholder 2">
            <a:extLst>
              <a:ext uri="{FF2B5EF4-FFF2-40B4-BE49-F238E27FC236}">
                <a16:creationId xmlns:a16="http://schemas.microsoft.com/office/drawing/2014/main" id="{5B4D7CC2-8B7C-5101-F60E-9594F94FC55D}"/>
              </a:ext>
            </a:extLst>
          </p:cNvPr>
          <p:cNvSpPr>
            <a:spLocks noGrp="1"/>
          </p:cNvSpPr>
          <p:nvPr>
            <p:ph sz="quarter" idx="10"/>
          </p:nvPr>
        </p:nvSpPr>
        <p:spPr/>
        <p:txBody>
          <a:bodyPr/>
          <a:lstStyle/>
          <a:p>
            <a:pPr marL="0" indent="0">
              <a:buNone/>
            </a:pPr>
            <a:r>
              <a:rPr lang="en-US" sz="1800" i="1" dirty="0">
                <a:solidFill>
                  <a:srgbClr val="800000"/>
                </a:solidFill>
              </a:rPr>
              <a:t>“Now, son of man, take up </a:t>
            </a:r>
            <a:r>
              <a:rPr lang="en-US" sz="1800" b="1" i="1" dirty="0">
                <a:solidFill>
                  <a:srgbClr val="800000"/>
                </a:solidFill>
              </a:rPr>
              <a:t>a lamentation for </a:t>
            </a:r>
            <a:r>
              <a:rPr lang="en-US" sz="1800" b="1" i="1" u="sng" dirty="0" err="1">
                <a:solidFill>
                  <a:srgbClr val="800000"/>
                </a:solidFill>
              </a:rPr>
              <a:t>Tyre</a:t>
            </a:r>
            <a:r>
              <a:rPr lang="en-US" sz="1800" i="1" dirty="0">
                <a:solidFill>
                  <a:srgbClr val="800000"/>
                </a:solidFill>
              </a:rPr>
              <a:t>, and say to </a:t>
            </a:r>
            <a:r>
              <a:rPr lang="en-US" sz="1800" i="1" dirty="0" err="1">
                <a:solidFill>
                  <a:srgbClr val="800000"/>
                </a:solidFill>
              </a:rPr>
              <a:t>Tyre</a:t>
            </a:r>
            <a:r>
              <a:rPr lang="en-US" sz="1800" i="1" dirty="0">
                <a:solidFill>
                  <a:srgbClr val="800000"/>
                </a:solidFill>
              </a:rPr>
              <a:t>, ‘You who are situated at the entrance of the sea, </a:t>
            </a:r>
            <a:r>
              <a:rPr lang="en-US" sz="1800" b="1" i="1" dirty="0">
                <a:solidFill>
                  <a:srgbClr val="800000"/>
                </a:solidFill>
              </a:rPr>
              <a:t>merchant of the peoples </a:t>
            </a:r>
            <a:r>
              <a:rPr lang="en-US" sz="1800" i="1" dirty="0">
                <a:solidFill>
                  <a:srgbClr val="800000"/>
                </a:solidFill>
              </a:rPr>
              <a:t>on many coastlands, thus says the Lord GOD: “O </a:t>
            </a:r>
            <a:r>
              <a:rPr lang="en-US" sz="1800" b="1" i="1" dirty="0" err="1">
                <a:solidFill>
                  <a:srgbClr val="800000"/>
                </a:solidFill>
              </a:rPr>
              <a:t>Tyre</a:t>
            </a:r>
            <a:r>
              <a:rPr lang="en-US" sz="1800" b="1" i="1" dirty="0">
                <a:solidFill>
                  <a:srgbClr val="800000"/>
                </a:solidFill>
              </a:rPr>
              <a:t>, you have said, ‘</a:t>
            </a:r>
            <a:r>
              <a:rPr lang="en-US" sz="1800" b="1" i="1" u="sng" dirty="0">
                <a:solidFill>
                  <a:srgbClr val="800000"/>
                </a:solidFill>
              </a:rPr>
              <a:t>I am perfect in beauty</a:t>
            </a:r>
            <a:r>
              <a:rPr lang="en-US" sz="1800" i="1" dirty="0">
                <a:solidFill>
                  <a:srgbClr val="800000"/>
                </a:solidFill>
              </a:rPr>
              <a:t>.’ Your borders are in the midst of the seas. </a:t>
            </a:r>
            <a:r>
              <a:rPr lang="en-US" sz="1800" b="1" i="1" dirty="0">
                <a:solidFill>
                  <a:srgbClr val="800000"/>
                </a:solidFill>
              </a:rPr>
              <a:t>Your builders have </a:t>
            </a:r>
            <a:r>
              <a:rPr lang="en-US" sz="1800" b="1" i="1" u="sng" dirty="0">
                <a:solidFill>
                  <a:srgbClr val="800000"/>
                </a:solidFill>
              </a:rPr>
              <a:t>perfected your beauty</a:t>
            </a:r>
            <a:r>
              <a:rPr lang="en-US" sz="1800" i="1" dirty="0">
                <a:solidFill>
                  <a:srgbClr val="800000"/>
                </a:solidFill>
              </a:rPr>
              <a:t>. They made all your planks of </a:t>
            </a:r>
            <a:r>
              <a:rPr lang="en-US" sz="1800" b="1" i="1" dirty="0">
                <a:solidFill>
                  <a:srgbClr val="800000"/>
                </a:solidFill>
              </a:rPr>
              <a:t>fir</a:t>
            </a:r>
            <a:r>
              <a:rPr lang="en-US" sz="1800" i="1" dirty="0">
                <a:solidFill>
                  <a:srgbClr val="800000"/>
                </a:solidFill>
              </a:rPr>
              <a:t> trees </a:t>
            </a:r>
            <a:r>
              <a:rPr lang="en-US" sz="1800" b="1" i="1" dirty="0">
                <a:solidFill>
                  <a:srgbClr val="800000"/>
                </a:solidFill>
              </a:rPr>
              <a:t>from </a:t>
            </a:r>
            <a:r>
              <a:rPr lang="en-US" sz="1800" b="1" i="1" dirty="0" err="1">
                <a:solidFill>
                  <a:srgbClr val="800000"/>
                </a:solidFill>
              </a:rPr>
              <a:t>Senir</a:t>
            </a:r>
            <a:r>
              <a:rPr lang="en-US" sz="1800" i="1" dirty="0">
                <a:solidFill>
                  <a:srgbClr val="800000"/>
                </a:solidFill>
              </a:rPr>
              <a:t>; They took a </a:t>
            </a:r>
            <a:r>
              <a:rPr lang="en-US" sz="1800" b="1" i="1" dirty="0">
                <a:solidFill>
                  <a:srgbClr val="800000"/>
                </a:solidFill>
              </a:rPr>
              <a:t>cedar</a:t>
            </a:r>
            <a:r>
              <a:rPr lang="en-US" sz="1800" i="1" dirty="0">
                <a:solidFill>
                  <a:srgbClr val="800000"/>
                </a:solidFill>
              </a:rPr>
              <a:t> </a:t>
            </a:r>
            <a:r>
              <a:rPr lang="en-US" sz="1800" b="1" i="1" dirty="0">
                <a:solidFill>
                  <a:srgbClr val="800000"/>
                </a:solidFill>
              </a:rPr>
              <a:t>from Lebanon </a:t>
            </a:r>
            <a:r>
              <a:rPr lang="en-US" sz="1800" i="1" dirty="0">
                <a:solidFill>
                  <a:srgbClr val="800000"/>
                </a:solidFill>
              </a:rPr>
              <a:t>to make you a mast. Of </a:t>
            </a:r>
            <a:r>
              <a:rPr lang="en-US" sz="1800" b="1" i="1" dirty="0">
                <a:solidFill>
                  <a:srgbClr val="800000"/>
                </a:solidFill>
              </a:rPr>
              <a:t>oaks</a:t>
            </a:r>
            <a:r>
              <a:rPr lang="en-US" sz="1800" i="1" dirty="0">
                <a:solidFill>
                  <a:srgbClr val="800000"/>
                </a:solidFill>
              </a:rPr>
              <a:t> </a:t>
            </a:r>
            <a:r>
              <a:rPr lang="en-US" sz="1800" b="1" i="1" dirty="0">
                <a:solidFill>
                  <a:srgbClr val="800000"/>
                </a:solidFill>
              </a:rPr>
              <a:t>from Bashan </a:t>
            </a:r>
            <a:r>
              <a:rPr lang="en-US" sz="1800" i="1" dirty="0">
                <a:solidFill>
                  <a:srgbClr val="800000"/>
                </a:solidFill>
              </a:rPr>
              <a:t>they made your oars; The </a:t>
            </a:r>
            <a:r>
              <a:rPr lang="en-US" sz="1800" b="1" i="1" dirty="0">
                <a:solidFill>
                  <a:srgbClr val="800000"/>
                </a:solidFill>
              </a:rPr>
              <a:t>company of </a:t>
            </a:r>
            <a:r>
              <a:rPr lang="en-US" sz="1800" b="1" i="1" dirty="0" err="1">
                <a:solidFill>
                  <a:srgbClr val="800000"/>
                </a:solidFill>
              </a:rPr>
              <a:t>Ashurites</a:t>
            </a:r>
            <a:r>
              <a:rPr lang="en-US" sz="1800" b="1" i="1" dirty="0">
                <a:solidFill>
                  <a:srgbClr val="800000"/>
                </a:solidFill>
              </a:rPr>
              <a:t> </a:t>
            </a:r>
            <a:r>
              <a:rPr lang="en-US" sz="1800" i="1" dirty="0">
                <a:solidFill>
                  <a:srgbClr val="800000"/>
                </a:solidFill>
              </a:rPr>
              <a:t>have inlaid your planks With </a:t>
            </a:r>
            <a:r>
              <a:rPr lang="en-US" sz="1800" b="1" i="1" dirty="0">
                <a:solidFill>
                  <a:srgbClr val="800000"/>
                </a:solidFill>
              </a:rPr>
              <a:t>ivory</a:t>
            </a:r>
            <a:r>
              <a:rPr lang="en-US" sz="1800" i="1" dirty="0">
                <a:solidFill>
                  <a:srgbClr val="800000"/>
                </a:solidFill>
              </a:rPr>
              <a:t> from the coasts </a:t>
            </a:r>
            <a:r>
              <a:rPr lang="en-US" sz="1800" b="1" i="1" dirty="0">
                <a:solidFill>
                  <a:srgbClr val="800000"/>
                </a:solidFill>
              </a:rPr>
              <a:t>of Cyprus. Fine embroidered linen from Egypt </a:t>
            </a:r>
            <a:r>
              <a:rPr lang="en-US" sz="1800" i="1" dirty="0">
                <a:solidFill>
                  <a:srgbClr val="800000"/>
                </a:solidFill>
              </a:rPr>
              <a:t>was what you spread for your sail; </a:t>
            </a:r>
            <a:r>
              <a:rPr lang="en-US" sz="1800" b="1" i="1" dirty="0">
                <a:solidFill>
                  <a:srgbClr val="800000"/>
                </a:solidFill>
              </a:rPr>
              <a:t>Blue</a:t>
            </a:r>
            <a:r>
              <a:rPr lang="en-US" sz="1800" i="1" dirty="0">
                <a:solidFill>
                  <a:srgbClr val="800000"/>
                </a:solidFill>
              </a:rPr>
              <a:t> and </a:t>
            </a:r>
            <a:r>
              <a:rPr lang="en-US" sz="1800" b="1" i="1" dirty="0">
                <a:solidFill>
                  <a:srgbClr val="800000"/>
                </a:solidFill>
              </a:rPr>
              <a:t>purple</a:t>
            </a:r>
            <a:r>
              <a:rPr lang="en-US" sz="1800" i="1" dirty="0">
                <a:solidFill>
                  <a:srgbClr val="800000"/>
                </a:solidFill>
              </a:rPr>
              <a:t> from the coasts of </a:t>
            </a:r>
            <a:r>
              <a:rPr lang="en-US" sz="1800" b="1" i="1" dirty="0" err="1">
                <a:solidFill>
                  <a:srgbClr val="800000"/>
                </a:solidFill>
              </a:rPr>
              <a:t>Elishah</a:t>
            </a:r>
            <a:r>
              <a:rPr lang="en-US" sz="1800" i="1" dirty="0">
                <a:solidFill>
                  <a:srgbClr val="800000"/>
                </a:solidFill>
              </a:rPr>
              <a:t> was what covered you. Inhabitants of </a:t>
            </a:r>
            <a:r>
              <a:rPr lang="en-US" sz="1800" b="1" i="1" dirty="0">
                <a:solidFill>
                  <a:srgbClr val="800000"/>
                </a:solidFill>
              </a:rPr>
              <a:t>Sidon</a:t>
            </a:r>
            <a:r>
              <a:rPr lang="en-US" sz="1800" i="1" dirty="0">
                <a:solidFill>
                  <a:srgbClr val="800000"/>
                </a:solidFill>
              </a:rPr>
              <a:t> and </a:t>
            </a:r>
            <a:r>
              <a:rPr lang="en-US" sz="1800" b="1" i="1" dirty="0" err="1">
                <a:solidFill>
                  <a:srgbClr val="800000"/>
                </a:solidFill>
              </a:rPr>
              <a:t>Arvad</a:t>
            </a:r>
            <a:r>
              <a:rPr lang="en-US" sz="1800" i="1" dirty="0">
                <a:solidFill>
                  <a:srgbClr val="800000"/>
                </a:solidFill>
              </a:rPr>
              <a:t> were your oarsmen; Your wise men, O </a:t>
            </a:r>
            <a:r>
              <a:rPr lang="en-US" sz="1800" i="1" dirty="0" err="1">
                <a:solidFill>
                  <a:srgbClr val="800000"/>
                </a:solidFill>
              </a:rPr>
              <a:t>Tyre</a:t>
            </a:r>
            <a:r>
              <a:rPr lang="en-US" sz="1800" i="1" dirty="0">
                <a:solidFill>
                  <a:srgbClr val="800000"/>
                </a:solidFill>
              </a:rPr>
              <a:t>, were in you; They became your pilots. Elders of </a:t>
            </a:r>
            <a:r>
              <a:rPr lang="en-US" sz="1800" b="1" i="1" dirty="0" err="1">
                <a:solidFill>
                  <a:srgbClr val="800000"/>
                </a:solidFill>
              </a:rPr>
              <a:t>Gebal</a:t>
            </a:r>
            <a:r>
              <a:rPr lang="en-US" sz="1800" i="1" dirty="0">
                <a:solidFill>
                  <a:srgbClr val="800000"/>
                </a:solidFill>
              </a:rPr>
              <a:t> and its wise men Were in you to caulk your seams; </a:t>
            </a:r>
            <a:r>
              <a:rPr lang="en-US" sz="1800" b="1" i="1" dirty="0">
                <a:solidFill>
                  <a:srgbClr val="800000"/>
                </a:solidFill>
              </a:rPr>
              <a:t>All the ships of the sea </a:t>
            </a:r>
            <a:r>
              <a:rPr lang="en-US" sz="1800" i="1" dirty="0">
                <a:solidFill>
                  <a:srgbClr val="800000"/>
                </a:solidFill>
              </a:rPr>
              <a:t>And their oarsmen were </a:t>
            </a:r>
            <a:r>
              <a:rPr lang="en-US" sz="1800" b="1" i="1" dirty="0">
                <a:solidFill>
                  <a:srgbClr val="800000"/>
                </a:solidFill>
              </a:rPr>
              <a:t>in you To market your merchandise</a:t>
            </a:r>
            <a:r>
              <a:rPr lang="en-US" sz="1800" i="1" dirty="0">
                <a:solidFill>
                  <a:srgbClr val="800000"/>
                </a:solidFill>
              </a:rPr>
              <a:t>. Those from </a:t>
            </a:r>
            <a:r>
              <a:rPr lang="en-US" sz="1800" b="1" i="1" dirty="0">
                <a:solidFill>
                  <a:srgbClr val="800000"/>
                </a:solidFill>
              </a:rPr>
              <a:t>Persia</a:t>
            </a:r>
            <a:r>
              <a:rPr lang="en-US" sz="1800" i="1" dirty="0">
                <a:solidFill>
                  <a:srgbClr val="800000"/>
                </a:solidFill>
              </a:rPr>
              <a:t>, </a:t>
            </a:r>
            <a:r>
              <a:rPr lang="en-US" sz="1800" b="1" i="1" dirty="0">
                <a:solidFill>
                  <a:srgbClr val="800000"/>
                </a:solidFill>
              </a:rPr>
              <a:t>Lydia</a:t>
            </a:r>
            <a:r>
              <a:rPr lang="en-US" sz="1800" i="1" dirty="0">
                <a:solidFill>
                  <a:srgbClr val="800000"/>
                </a:solidFill>
              </a:rPr>
              <a:t>, and </a:t>
            </a:r>
            <a:r>
              <a:rPr lang="en-US" sz="1800" b="1" i="1" dirty="0">
                <a:solidFill>
                  <a:srgbClr val="800000"/>
                </a:solidFill>
              </a:rPr>
              <a:t>Libya</a:t>
            </a:r>
            <a:r>
              <a:rPr lang="en-US" sz="1800" i="1" dirty="0">
                <a:solidFill>
                  <a:srgbClr val="800000"/>
                </a:solidFill>
              </a:rPr>
              <a:t> Were in your army as men of war; They hung shield and helmet in you; They gave splendor to you. Men of </a:t>
            </a:r>
            <a:r>
              <a:rPr lang="en-US" sz="1800" b="1" i="1" dirty="0" err="1">
                <a:solidFill>
                  <a:srgbClr val="800000"/>
                </a:solidFill>
              </a:rPr>
              <a:t>Arvad</a:t>
            </a:r>
            <a:r>
              <a:rPr lang="en-US" sz="1800" i="1" dirty="0">
                <a:solidFill>
                  <a:srgbClr val="800000"/>
                </a:solidFill>
              </a:rPr>
              <a:t> with your army were on your walls all around, And the men of </a:t>
            </a:r>
            <a:r>
              <a:rPr lang="en-US" sz="1800" b="1" i="1" dirty="0" err="1">
                <a:solidFill>
                  <a:srgbClr val="800000"/>
                </a:solidFill>
              </a:rPr>
              <a:t>Gammad</a:t>
            </a:r>
            <a:r>
              <a:rPr lang="en-US" sz="1800" i="1" dirty="0">
                <a:solidFill>
                  <a:srgbClr val="800000"/>
                </a:solidFill>
              </a:rPr>
              <a:t> were in your towers; They hung their shields on your walls all around; </a:t>
            </a:r>
            <a:r>
              <a:rPr lang="en-US" sz="1800" b="1" i="1" u="sng" dirty="0">
                <a:solidFill>
                  <a:srgbClr val="800000"/>
                </a:solidFill>
              </a:rPr>
              <a:t>They made your beauty perfect</a:t>
            </a:r>
            <a:r>
              <a:rPr lang="en-US" sz="1800" i="1" dirty="0">
                <a:solidFill>
                  <a:srgbClr val="800000"/>
                </a:solidFill>
              </a:rPr>
              <a:t>.”’” </a:t>
            </a:r>
            <a:r>
              <a:rPr lang="en-US" sz="1800" dirty="0"/>
              <a:t>(</a:t>
            </a:r>
            <a:r>
              <a:rPr lang="en-US" sz="1800" b="1" dirty="0">
                <a:solidFill>
                  <a:srgbClr val="800000"/>
                </a:solidFill>
              </a:rPr>
              <a:t>Ezekiel 27:2-11</a:t>
            </a:r>
            <a:r>
              <a:rPr lang="en-US" sz="1800" dirty="0"/>
              <a:t>)</a:t>
            </a:r>
          </a:p>
        </p:txBody>
      </p:sp>
    </p:spTree>
    <p:extLst>
      <p:ext uri="{BB962C8B-B14F-4D97-AF65-F5344CB8AC3E}">
        <p14:creationId xmlns:p14="http://schemas.microsoft.com/office/powerpoint/2010/main" val="64662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7FEF-A87D-DEE2-CDA2-656A2FA3C690}"/>
              </a:ext>
            </a:extLst>
          </p:cNvPr>
          <p:cNvSpPr>
            <a:spLocks noGrp="1"/>
          </p:cNvSpPr>
          <p:nvPr>
            <p:ph type="title"/>
          </p:nvPr>
        </p:nvSpPr>
        <p:spPr/>
        <p:txBody>
          <a:bodyPr/>
          <a:lstStyle/>
          <a:p>
            <a:r>
              <a:rPr lang="en-US" dirty="0"/>
              <a:t>Perfection Destroyed in the Sea</a:t>
            </a:r>
          </a:p>
        </p:txBody>
      </p:sp>
      <p:sp>
        <p:nvSpPr>
          <p:cNvPr id="3" name="Content Placeholder 2">
            <a:extLst>
              <a:ext uri="{FF2B5EF4-FFF2-40B4-BE49-F238E27FC236}">
                <a16:creationId xmlns:a16="http://schemas.microsoft.com/office/drawing/2014/main" id="{5B4D7CC2-8B7C-5101-F60E-9594F94FC55D}"/>
              </a:ext>
            </a:extLst>
          </p:cNvPr>
          <p:cNvSpPr>
            <a:spLocks noGrp="1"/>
          </p:cNvSpPr>
          <p:nvPr>
            <p:ph sz="quarter" idx="10"/>
          </p:nvPr>
        </p:nvSpPr>
        <p:spPr/>
        <p:txBody>
          <a:bodyPr/>
          <a:lstStyle/>
          <a:p>
            <a:pPr marL="0" indent="0">
              <a:buNone/>
            </a:pPr>
            <a:r>
              <a:rPr lang="en-US" sz="1800" i="1" dirty="0">
                <a:solidFill>
                  <a:srgbClr val="800000"/>
                </a:solidFill>
              </a:rPr>
              <a:t>“</a:t>
            </a:r>
            <a:r>
              <a:rPr lang="en-US" sz="1800" b="1" i="1" dirty="0">
                <a:solidFill>
                  <a:srgbClr val="800000"/>
                </a:solidFill>
              </a:rPr>
              <a:t>Tarshish</a:t>
            </a:r>
            <a:r>
              <a:rPr lang="en-US" sz="1800" i="1" dirty="0">
                <a:solidFill>
                  <a:srgbClr val="800000"/>
                </a:solidFill>
              </a:rPr>
              <a:t> was your merchant because of your many </a:t>
            </a:r>
            <a:r>
              <a:rPr lang="en-US" sz="1800" b="1" i="1" dirty="0">
                <a:solidFill>
                  <a:srgbClr val="800000"/>
                </a:solidFill>
              </a:rPr>
              <a:t>luxury goods</a:t>
            </a:r>
            <a:r>
              <a:rPr lang="en-US" sz="1800" i="1" dirty="0">
                <a:solidFill>
                  <a:srgbClr val="800000"/>
                </a:solidFill>
              </a:rPr>
              <a:t>. They gave you </a:t>
            </a:r>
            <a:r>
              <a:rPr lang="en-US" sz="1800" b="1" i="1" dirty="0">
                <a:solidFill>
                  <a:srgbClr val="800000"/>
                </a:solidFill>
              </a:rPr>
              <a:t>silver</a:t>
            </a:r>
            <a:r>
              <a:rPr lang="en-US" sz="1800" i="1" dirty="0">
                <a:solidFill>
                  <a:srgbClr val="800000"/>
                </a:solidFill>
              </a:rPr>
              <a:t>, </a:t>
            </a:r>
            <a:r>
              <a:rPr lang="en-US" sz="1800" b="1" i="1" dirty="0">
                <a:solidFill>
                  <a:srgbClr val="800000"/>
                </a:solidFill>
              </a:rPr>
              <a:t>iron</a:t>
            </a:r>
            <a:r>
              <a:rPr lang="en-US" sz="1800" i="1" dirty="0">
                <a:solidFill>
                  <a:srgbClr val="800000"/>
                </a:solidFill>
              </a:rPr>
              <a:t>, </a:t>
            </a:r>
            <a:r>
              <a:rPr lang="en-US" sz="1800" b="1" i="1" dirty="0">
                <a:solidFill>
                  <a:srgbClr val="800000"/>
                </a:solidFill>
              </a:rPr>
              <a:t>tin,</a:t>
            </a:r>
            <a:r>
              <a:rPr lang="en-US" sz="1800" i="1" dirty="0">
                <a:solidFill>
                  <a:srgbClr val="800000"/>
                </a:solidFill>
              </a:rPr>
              <a:t> and </a:t>
            </a:r>
            <a:r>
              <a:rPr lang="en-US" sz="1800" b="1" i="1" dirty="0">
                <a:solidFill>
                  <a:srgbClr val="800000"/>
                </a:solidFill>
              </a:rPr>
              <a:t>lead</a:t>
            </a:r>
            <a:r>
              <a:rPr lang="en-US" sz="1800" i="1" dirty="0">
                <a:solidFill>
                  <a:srgbClr val="800000"/>
                </a:solidFill>
              </a:rPr>
              <a:t> for your goods. </a:t>
            </a:r>
            <a:r>
              <a:rPr lang="en-US" sz="1800" b="1" i="1" dirty="0">
                <a:solidFill>
                  <a:srgbClr val="800000"/>
                </a:solidFill>
              </a:rPr>
              <a:t>Javan</a:t>
            </a:r>
            <a:r>
              <a:rPr lang="en-US" sz="1800" i="1" dirty="0">
                <a:solidFill>
                  <a:srgbClr val="800000"/>
                </a:solidFill>
              </a:rPr>
              <a:t>, </a:t>
            </a:r>
            <a:r>
              <a:rPr lang="en-US" sz="1800" b="1" i="1" dirty="0">
                <a:solidFill>
                  <a:srgbClr val="800000"/>
                </a:solidFill>
              </a:rPr>
              <a:t>Tubal</a:t>
            </a:r>
            <a:r>
              <a:rPr lang="en-US" sz="1800" i="1" dirty="0">
                <a:solidFill>
                  <a:srgbClr val="800000"/>
                </a:solidFill>
              </a:rPr>
              <a:t>, and </a:t>
            </a:r>
            <a:r>
              <a:rPr lang="en-US" sz="1800" b="1" i="1" dirty="0" err="1">
                <a:solidFill>
                  <a:srgbClr val="800000"/>
                </a:solidFill>
              </a:rPr>
              <a:t>Meshech</a:t>
            </a:r>
            <a:r>
              <a:rPr lang="en-US" sz="1800" i="1" dirty="0">
                <a:solidFill>
                  <a:srgbClr val="800000"/>
                </a:solidFill>
              </a:rPr>
              <a:t> were your traders. They </a:t>
            </a:r>
            <a:r>
              <a:rPr lang="en-US" sz="1800" b="1" i="1" dirty="0">
                <a:solidFill>
                  <a:srgbClr val="800000"/>
                </a:solidFill>
              </a:rPr>
              <a:t>bartered human lives</a:t>
            </a:r>
            <a:r>
              <a:rPr lang="en-US" sz="1800" i="1" dirty="0">
                <a:solidFill>
                  <a:srgbClr val="800000"/>
                </a:solidFill>
              </a:rPr>
              <a:t> and vessels of </a:t>
            </a:r>
            <a:r>
              <a:rPr lang="en-US" sz="1800" b="1" i="1" dirty="0">
                <a:solidFill>
                  <a:srgbClr val="800000"/>
                </a:solidFill>
              </a:rPr>
              <a:t>bronze</a:t>
            </a:r>
            <a:r>
              <a:rPr lang="en-US" sz="1800" i="1" dirty="0">
                <a:solidFill>
                  <a:srgbClr val="800000"/>
                </a:solidFill>
              </a:rPr>
              <a:t> for your merchandise. Those from the house of </a:t>
            </a:r>
            <a:r>
              <a:rPr lang="en-US" sz="1800" b="1" i="1" dirty="0" err="1">
                <a:solidFill>
                  <a:srgbClr val="800000"/>
                </a:solidFill>
              </a:rPr>
              <a:t>Togarmah</a:t>
            </a:r>
            <a:r>
              <a:rPr lang="en-US" sz="1800" i="1" dirty="0">
                <a:solidFill>
                  <a:srgbClr val="800000"/>
                </a:solidFill>
              </a:rPr>
              <a:t> traded for your wares with </a:t>
            </a:r>
            <a:r>
              <a:rPr lang="en-US" sz="1800" b="1" i="1" dirty="0">
                <a:solidFill>
                  <a:srgbClr val="800000"/>
                </a:solidFill>
              </a:rPr>
              <a:t>horses</a:t>
            </a:r>
            <a:r>
              <a:rPr lang="en-US" sz="1800" i="1" dirty="0">
                <a:solidFill>
                  <a:srgbClr val="800000"/>
                </a:solidFill>
              </a:rPr>
              <a:t>, </a:t>
            </a:r>
            <a:r>
              <a:rPr lang="en-US" sz="1800" b="1" i="1" dirty="0">
                <a:solidFill>
                  <a:srgbClr val="800000"/>
                </a:solidFill>
              </a:rPr>
              <a:t>steeds</a:t>
            </a:r>
            <a:r>
              <a:rPr lang="en-US" sz="1800" i="1" dirty="0">
                <a:solidFill>
                  <a:srgbClr val="800000"/>
                </a:solidFill>
              </a:rPr>
              <a:t>, and </a:t>
            </a:r>
            <a:r>
              <a:rPr lang="en-US" sz="1800" b="1" i="1" dirty="0">
                <a:solidFill>
                  <a:srgbClr val="800000"/>
                </a:solidFill>
              </a:rPr>
              <a:t>mules</a:t>
            </a:r>
            <a:r>
              <a:rPr lang="en-US" sz="1800" i="1" dirty="0">
                <a:solidFill>
                  <a:srgbClr val="800000"/>
                </a:solidFill>
              </a:rPr>
              <a:t>. The men of </a:t>
            </a:r>
            <a:r>
              <a:rPr lang="en-US" sz="1800" b="1" i="1" dirty="0" err="1">
                <a:solidFill>
                  <a:srgbClr val="800000"/>
                </a:solidFill>
              </a:rPr>
              <a:t>Dedan</a:t>
            </a:r>
            <a:r>
              <a:rPr lang="en-US" sz="1800" i="1" dirty="0">
                <a:solidFill>
                  <a:srgbClr val="800000"/>
                </a:solidFill>
              </a:rPr>
              <a:t> were your traders; </a:t>
            </a:r>
            <a:r>
              <a:rPr lang="en-US" sz="1800" b="1" i="1" dirty="0">
                <a:solidFill>
                  <a:srgbClr val="800000"/>
                </a:solidFill>
              </a:rPr>
              <a:t>many isles </a:t>
            </a:r>
            <a:r>
              <a:rPr lang="en-US" sz="1800" i="1" dirty="0">
                <a:solidFill>
                  <a:srgbClr val="800000"/>
                </a:solidFill>
              </a:rPr>
              <a:t>were the market of your hand. They brought you </a:t>
            </a:r>
            <a:r>
              <a:rPr lang="en-US" sz="1800" b="1" i="1" dirty="0">
                <a:solidFill>
                  <a:srgbClr val="800000"/>
                </a:solidFill>
              </a:rPr>
              <a:t>ivory tusks </a:t>
            </a:r>
            <a:r>
              <a:rPr lang="en-US" sz="1800" i="1" dirty="0">
                <a:solidFill>
                  <a:srgbClr val="800000"/>
                </a:solidFill>
              </a:rPr>
              <a:t>and </a:t>
            </a:r>
            <a:r>
              <a:rPr lang="en-US" sz="1800" b="1" i="1" dirty="0">
                <a:solidFill>
                  <a:srgbClr val="800000"/>
                </a:solidFill>
              </a:rPr>
              <a:t>ebony</a:t>
            </a:r>
            <a:r>
              <a:rPr lang="en-US" sz="1800" i="1" dirty="0">
                <a:solidFill>
                  <a:srgbClr val="800000"/>
                </a:solidFill>
              </a:rPr>
              <a:t> as payment. </a:t>
            </a:r>
            <a:r>
              <a:rPr lang="en-US" sz="1800" b="1" i="1" dirty="0">
                <a:solidFill>
                  <a:srgbClr val="800000"/>
                </a:solidFill>
              </a:rPr>
              <a:t>Syria</a:t>
            </a:r>
            <a:r>
              <a:rPr lang="en-US" sz="1800" i="1" dirty="0">
                <a:solidFill>
                  <a:srgbClr val="800000"/>
                </a:solidFill>
              </a:rPr>
              <a:t> was your merchant because of the abundance of goods you made. They gave you for your wares </a:t>
            </a:r>
            <a:r>
              <a:rPr lang="en-US" sz="1800" b="1" i="1" dirty="0">
                <a:solidFill>
                  <a:srgbClr val="800000"/>
                </a:solidFill>
              </a:rPr>
              <a:t>emeralds</a:t>
            </a:r>
            <a:r>
              <a:rPr lang="en-US" sz="1800" i="1" dirty="0">
                <a:solidFill>
                  <a:srgbClr val="800000"/>
                </a:solidFill>
              </a:rPr>
              <a:t>, </a:t>
            </a:r>
            <a:r>
              <a:rPr lang="en-US" sz="1800" b="1" i="1" dirty="0">
                <a:solidFill>
                  <a:srgbClr val="800000"/>
                </a:solidFill>
              </a:rPr>
              <a:t>purple</a:t>
            </a:r>
            <a:r>
              <a:rPr lang="en-US" sz="1800" i="1" dirty="0">
                <a:solidFill>
                  <a:srgbClr val="800000"/>
                </a:solidFill>
              </a:rPr>
              <a:t>, </a:t>
            </a:r>
            <a:r>
              <a:rPr lang="en-US" sz="1800" b="1" i="1" dirty="0">
                <a:solidFill>
                  <a:srgbClr val="800000"/>
                </a:solidFill>
              </a:rPr>
              <a:t>embroidery</a:t>
            </a:r>
            <a:r>
              <a:rPr lang="en-US" sz="1800" i="1" dirty="0">
                <a:solidFill>
                  <a:srgbClr val="800000"/>
                </a:solidFill>
              </a:rPr>
              <a:t>, </a:t>
            </a:r>
            <a:r>
              <a:rPr lang="en-US" sz="1800" b="1" i="1" dirty="0">
                <a:solidFill>
                  <a:srgbClr val="800000"/>
                </a:solidFill>
              </a:rPr>
              <a:t>fine linen</a:t>
            </a:r>
            <a:r>
              <a:rPr lang="en-US" sz="1800" i="1" dirty="0">
                <a:solidFill>
                  <a:srgbClr val="800000"/>
                </a:solidFill>
              </a:rPr>
              <a:t>, </a:t>
            </a:r>
            <a:r>
              <a:rPr lang="en-US" sz="1800" b="1" i="1" dirty="0">
                <a:solidFill>
                  <a:srgbClr val="800000"/>
                </a:solidFill>
              </a:rPr>
              <a:t>corals</a:t>
            </a:r>
            <a:r>
              <a:rPr lang="en-US" sz="1800" i="1" dirty="0">
                <a:solidFill>
                  <a:srgbClr val="800000"/>
                </a:solidFill>
              </a:rPr>
              <a:t>, and </a:t>
            </a:r>
            <a:r>
              <a:rPr lang="en-US" sz="1800" b="1" i="1" dirty="0">
                <a:solidFill>
                  <a:srgbClr val="800000"/>
                </a:solidFill>
              </a:rPr>
              <a:t>rubies</a:t>
            </a:r>
            <a:r>
              <a:rPr lang="en-US" sz="1800" i="1" dirty="0">
                <a:solidFill>
                  <a:srgbClr val="800000"/>
                </a:solidFill>
              </a:rPr>
              <a:t>. </a:t>
            </a:r>
            <a:r>
              <a:rPr lang="en-US" sz="1800" b="1" i="1" dirty="0">
                <a:solidFill>
                  <a:srgbClr val="800000"/>
                </a:solidFill>
              </a:rPr>
              <a:t>Judah</a:t>
            </a:r>
            <a:r>
              <a:rPr lang="en-US" sz="1800" i="1" dirty="0">
                <a:solidFill>
                  <a:srgbClr val="800000"/>
                </a:solidFill>
              </a:rPr>
              <a:t> and the land of </a:t>
            </a:r>
            <a:r>
              <a:rPr lang="en-US" sz="1800" b="1" i="1" dirty="0">
                <a:solidFill>
                  <a:srgbClr val="800000"/>
                </a:solidFill>
              </a:rPr>
              <a:t>Israel</a:t>
            </a:r>
            <a:r>
              <a:rPr lang="en-US" sz="1800" i="1" dirty="0">
                <a:solidFill>
                  <a:srgbClr val="800000"/>
                </a:solidFill>
              </a:rPr>
              <a:t> were your traders. They traded for your merchandise </a:t>
            </a:r>
            <a:r>
              <a:rPr lang="en-US" sz="1800" b="1" i="1" dirty="0">
                <a:solidFill>
                  <a:srgbClr val="800000"/>
                </a:solidFill>
              </a:rPr>
              <a:t>wheat</a:t>
            </a:r>
            <a:r>
              <a:rPr lang="en-US" sz="1800" i="1" dirty="0">
                <a:solidFill>
                  <a:srgbClr val="800000"/>
                </a:solidFill>
              </a:rPr>
              <a:t> of </a:t>
            </a:r>
            <a:r>
              <a:rPr lang="en-US" sz="1800" i="1" dirty="0" err="1">
                <a:solidFill>
                  <a:srgbClr val="800000"/>
                </a:solidFill>
              </a:rPr>
              <a:t>Minnith</a:t>
            </a:r>
            <a:r>
              <a:rPr lang="en-US" sz="1800" i="1" dirty="0">
                <a:solidFill>
                  <a:srgbClr val="800000"/>
                </a:solidFill>
              </a:rPr>
              <a:t>, </a:t>
            </a:r>
            <a:r>
              <a:rPr lang="en-US" sz="1800" b="1" i="1" dirty="0">
                <a:solidFill>
                  <a:srgbClr val="800000"/>
                </a:solidFill>
              </a:rPr>
              <a:t>millet</a:t>
            </a:r>
            <a:r>
              <a:rPr lang="en-US" sz="1800" i="1" dirty="0">
                <a:solidFill>
                  <a:srgbClr val="800000"/>
                </a:solidFill>
              </a:rPr>
              <a:t>, </a:t>
            </a:r>
            <a:r>
              <a:rPr lang="en-US" sz="1800" b="1" i="1" dirty="0">
                <a:solidFill>
                  <a:srgbClr val="800000"/>
                </a:solidFill>
              </a:rPr>
              <a:t>honey</a:t>
            </a:r>
            <a:r>
              <a:rPr lang="en-US" sz="1800" i="1" dirty="0">
                <a:solidFill>
                  <a:srgbClr val="800000"/>
                </a:solidFill>
              </a:rPr>
              <a:t>, </a:t>
            </a:r>
            <a:r>
              <a:rPr lang="en-US" sz="1800" b="1" i="1" dirty="0">
                <a:solidFill>
                  <a:srgbClr val="800000"/>
                </a:solidFill>
              </a:rPr>
              <a:t>oil</a:t>
            </a:r>
            <a:r>
              <a:rPr lang="en-US" sz="1800" i="1" dirty="0">
                <a:solidFill>
                  <a:srgbClr val="800000"/>
                </a:solidFill>
              </a:rPr>
              <a:t>, and </a:t>
            </a:r>
            <a:r>
              <a:rPr lang="en-US" sz="1800" b="1" i="1" dirty="0">
                <a:solidFill>
                  <a:srgbClr val="800000"/>
                </a:solidFill>
              </a:rPr>
              <a:t>balm</a:t>
            </a:r>
            <a:r>
              <a:rPr lang="en-US" sz="1800" i="1" dirty="0">
                <a:solidFill>
                  <a:srgbClr val="800000"/>
                </a:solidFill>
              </a:rPr>
              <a:t>. </a:t>
            </a:r>
            <a:r>
              <a:rPr lang="en-US" sz="1800" b="1" i="1" dirty="0">
                <a:solidFill>
                  <a:srgbClr val="800000"/>
                </a:solidFill>
              </a:rPr>
              <a:t>Damascus</a:t>
            </a:r>
            <a:r>
              <a:rPr lang="en-US" sz="1800" i="1" dirty="0">
                <a:solidFill>
                  <a:srgbClr val="800000"/>
                </a:solidFill>
              </a:rPr>
              <a:t> was your merchant because of the abundance of goods you made, because of your </a:t>
            </a:r>
            <a:r>
              <a:rPr lang="en-US" sz="1800" b="1" i="1" dirty="0">
                <a:solidFill>
                  <a:srgbClr val="800000"/>
                </a:solidFill>
              </a:rPr>
              <a:t>many luxury items</a:t>
            </a:r>
            <a:r>
              <a:rPr lang="en-US" sz="1800" i="1" dirty="0">
                <a:solidFill>
                  <a:srgbClr val="800000"/>
                </a:solidFill>
              </a:rPr>
              <a:t>, with the </a:t>
            </a:r>
            <a:r>
              <a:rPr lang="en-US" sz="1800" b="1" i="1" dirty="0">
                <a:solidFill>
                  <a:srgbClr val="800000"/>
                </a:solidFill>
              </a:rPr>
              <a:t>wine of </a:t>
            </a:r>
            <a:r>
              <a:rPr lang="en-US" sz="1800" b="1" i="1" dirty="0" err="1">
                <a:solidFill>
                  <a:srgbClr val="800000"/>
                </a:solidFill>
              </a:rPr>
              <a:t>Helbon</a:t>
            </a:r>
            <a:r>
              <a:rPr lang="en-US" sz="1800" b="1" i="1" dirty="0">
                <a:solidFill>
                  <a:srgbClr val="800000"/>
                </a:solidFill>
              </a:rPr>
              <a:t> </a:t>
            </a:r>
            <a:r>
              <a:rPr lang="en-US" sz="1800" i="1" dirty="0">
                <a:solidFill>
                  <a:srgbClr val="800000"/>
                </a:solidFill>
              </a:rPr>
              <a:t>and with </a:t>
            </a:r>
            <a:r>
              <a:rPr lang="en-US" sz="1800" b="1" i="1" dirty="0">
                <a:solidFill>
                  <a:srgbClr val="800000"/>
                </a:solidFill>
              </a:rPr>
              <a:t>white wool</a:t>
            </a:r>
            <a:r>
              <a:rPr lang="en-US" sz="1800" i="1" dirty="0">
                <a:solidFill>
                  <a:srgbClr val="800000"/>
                </a:solidFill>
              </a:rPr>
              <a:t>. </a:t>
            </a:r>
            <a:r>
              <a:rPr lang="en-US" sz="1800" b="1" i="1" dirty="0">
                <a:solidFill>
                  <a:srgbClr val="800000"/>
                </a:solidFill>
              </a:rPr>
              <a:t>Dan</a:t>
            </a:r>
            <a:r>
              <a:rPr lang="en-US" sz="1800" i="1" dirty="0">
                <a:solidFill>
                  <a:srgbClr val="800000"/>
                </a:solidFill>
              </a:rPr>
              <a:t> and </a:t>
            </a:r>
            <a:r>
              <a:rPr lang="en-US" sz="1800" b="1" i="1" dirty="0">
                <a:solidFill>
                  <a:srgbClr val="800000"/>
                </a:solidFill>
              </a:rPr>
              <a:t>Javan</a:t>
            </a:r>
            <a:r>
              <a:rPr lang="en-US" sz="1800" i="1" dirty="0">
                <a:solidFill>
                  <a:srgbClr val="800000"/>
                </a:solidFill>
              </a:rPr>
              <a:t> paid for your wares, traversing back and forth. </a:t>
            </a:r>
            <a:r>
              <a:rPr lang="en-US" sz="1800" b="1" i="1" dirty="0">
                <a:solidFill>
                  <a:srgbClr val="800000"/>
                </a:solidFill>
              </a:rPr>
              <a:t>Wrought iron</a:t>
            </a:r>
            <a:r>
              <a:rPr lang="en-US" sz="1800" i="1" dirty="0">
                <a:solidFill>
                  <a:srgbClr val="800000"/>
                </a:solidFill>
              </a:rPr>
              <a:t>, </a:t>
            </a:r>
            <a:r>
              <a:rPr lang="en-US" sz="1800" b="1" i="1" dirty="0">
                <a:solidFill>
                  <a:srgbClr val="800000"/>
                </a:solidFill>
              </a:rPr>
              <a:t>cassia</a:t>
            </a:r>
            <a:r>
              <a:rPr lang="en-US" sz="1800" i="1" dirty="0">
                <a:solidFill>
                  <a:srgbClr val="800000"/>
                </a:solidFill>
              </a:rPr>
              <a:t>, and </a:t>
            </a:r>
            <a:r>
              <a:rPr lang="en-US" sz="1800" b="1" i="1" dirty="0">
                <a:solidFill>
                  <a:srgbClr val="800000"/>
                </a:solidFill>
              </a:rPr>
              <a:t>cane</a:t>
            </a:r>
            <a:r>
              <a:rPr lang="en-US" sz="1800" i="1" dirty="0">
                <a:solidFill>
                  <a:srgbClr val="800000"/>
                </a:solidFill>
              </a:rPr>
              <a:t> were among your merchandise. </a:t>
            </a:r>
            <a:r>
              <a:rPr lang="en-US" sz="1800" b="1" i="1" dirty="0" err="1">
                <a:solidFill>
                  <a:srgbClr val="800000"/>
                </a:solidFill>
              </a:rPr>
              <a:t>Dedan</a:t>
            </a:r>
            <a:r>
              <a:rPr lang="en-US" sz="1800" i="1" dirty="0">
                <a:solidFill>
                  <a:srgbClr val="800000"/>
                </a:solidFill>
              </a:rPr>
              <a:t> was your merchant in </a:t>
            </a:r>
            <a:r>
              <a:rPr lang="en-US" sz="1800" b="1" i="1" dirty="0">
                <a:solidFill>
                  <a:srgbClr val="800000"/>
                </a:solidFill>
              </a:rPr>
              <a:t>saddlecloths</a:t>
            </a:r>
            <a:r>
              <a:rPr lang="en-US" sz="1800" i="1" dirty="0">
                <a:solidFill>
                  <a:srgbClr val="800000"/>
                </a:solidFill>
              </a:rPr>
              <a:t> for riding. </a:t>
            </a:r>
            <a:r>
              <a:rPr lang="en-US" sz="1800" b="1" i="1" dirty="0">
                <a:solidFill>
                  <a:srgbClr val="800000"/>
                </a:solidFill>
              </a:rPr>
              <a:t>Arabia</a:t>
            </a:r>
            <a:r>
              <a:rPr lang="en-US" sz="1800" i="1" dirty="0">
                <a:solidFill>
                  <a:srgbClr val="800000"/>
                </a:solidFill>
              </a:rPr>
              <a:t> and all the princes of </a:t>
            </a:r>
            <a:r>
              <a:rPr lang="en-US" sz="1800" b="1" i="1" dirty="0">
                <a:solidFill>
                  <a:srgbClr val="800000"/>
                </a:solidFill>
              </a:rPr>
              <a:t>Kedar</a:t>
            </a:r>
            <a:r>
              <a:rPr lang="en-US" sz="1800" i="1" dirty="0">
                <a:solidFill>
                  <a:srgbClr val="800000"/>
                </a:solidFill>
              </a:rPr>
              <a:t> were your regular merchants. They traded with you in </a:t>
            </a:r>
            <a:r>
              <a:rPr lang="en-US" sz="1800" b="1" i="1" dirty="0">
                <a:solidFill>
                  <a:srgbClr val="800000"/>
                </a:solidFill>
              </a:rPr>
              <a:t>lambs</a:t>
            </a:r>
            <a:r>
              <a:rPr lang="en-US" sz="1800" i="1" dirty="0">
                <a:solidFill>
                  <a:srgbClr val="800000"/>
                </a:solidFill>
              </a:rPr>
              <a:t>, </a:t>
            </a:r>
            <a:r>
              <a:rPr lang="en-US" sz="1800" b="1" i="1" dirty="0">
                <a:solidFill>
                  <a:srgbClr val="800000"/>
                </a:solidFill>
              </a:rPr>
              <a:t>rams</a:t>
            </a:r>
            <a:r>
              <a:rPr lang="en-US" sz="1800" i="1" dirty="0">
                <a:solidFill>
                  <a:srgbClr val="800000"/>
                </a:solidFill>
              </a:rPr>
              <a:t>, and </a:t>
            </a:r>
            <a:r>
              <a:rPr lang="en-US" sz="1800" b="1" i="1" dirty="0">
                <a:solidFill>
                  <a:srgbClr val="800000"/>
                </a:solidFill>
              </a:rPr>
              <a:t>goats</a:t>
            </a:r>
            <a:r>
              <a:rPr lang="en-US" sz="1800" i="1" dirty="0">
                <a:solidFill>
                  <a:srgbClr val="800000"/>
                </a:solidFill>
              </a:rPr>
              <a:t>. The merchants of </a:t>
            </a:r>
            <a:r>
              <a:rPr lang="en-US" sz="1800" b="1" i="1" dirty="0">
                <a:solidFill>
                  <a:srgbClr val="800000"/>
                </a:solidFill>
              </a:rPr>
              <a:t>Sheba</a:t>
            </a:r>
            <a:r>
              <a:rPr lang="en-US" sz="1800" i="1" dirty="0">
                <a:solidFill>
                  <a:srgbClr val="800000"/>
                </a:solidFill>
              </a:rPr>
              <a:t> and </a:t>
            </a:r>
            <a:r>
              <a:rPr lang="en-US" sz="1800" b="1" i="1" dirty="0" err="1">
                <a:solidFill>
                  <a:srgbClr val="800000"/>
                </a:solidFill>
              </a:rPr>
              <a:t>Raamah</a:t>
            </a:r>
            <a:r>
              <a:rPr lang="en-US" sz="1800" i="1" dirty="0">
                <a:solidFill>
                  <a:srgbClr val="800000"/>
                </a:solidFill>
              </a:rPr>
              <a:t> were your merchants. They traded for your wares the choicest </a:t>
            </a:r>
            <a:r>
              <a:rPr lang="en-US" sz="1800" b="1" i="1" dirty="0">
                <a:solidFill>
                  <a:srgbClr val="800000"/>
                </a:solidFill>
              </a:rPr>
              <a:t>spices</a:t>
            </a:r>
            <a:r>
              <a:rPr lang="en-US" sz="1800" i="1" dirty="0">
                <a:solidFill>
                  <a:srgbClr val="800000"/>
                </a:solidFill>
              </a:rPr>
              <a:t>, all kinds of </a:t>
            </a:r>
            <a:r>
              <a:rPr lang="en-US" sz="1800" b="1" i="1" dirty="0">
                <a:solidFill>
                  <a:srgbClr val="800000"/>
                </a:solidFill>
              </a:rPr>
              <a:t>precious stones</a:t>
            </a:r>
            <a:r>
              <a:rPr lang="en-US" sz="1800" i="1" dirty="0">
                <a:solidFill>
                  <a:srgbClr val="800000"/>
                </a:solidFill>
              </a:rPr>
              <a:t>, and </a:t>
            </a:r>
            <a:r>
              <a:rPr lang="en-US" sz="1800" b="1" i="1" dirty="0">
                <a:solidFill>
                  <a:srgbClr val="800000"/>
                </a:solidFill>
              </a:rPr>
              <a:t>gold</a:t>
            </a:r>
            <a:r>
              <a:rPr lang="en-US" sz="1800" i="1" dirty="0">
                <a:solidFill>
                  <a:srgbClr val="800000"/>
                </a:solidFill>
              </a:rPr>
              <a:t>. ”’” </a:t>
            </a:r>
            <a:r>
              <a:rPr lang="en-US" sz="1800" dirty="0"/>
              <a:t>(</a:t>
            </a:r>
            <a:r>
              <a:rPr lang="en-US" sz="1800" b="1" dirty="0">
                <a:solidFill>
                  <a:srgbClr val="800000"/>
                </a:solidFill>
              </a:rPr>
              <a:t>Ezekiel 27:12-22</a:t>
            </a:r>
            <a:r>
              <a:rPr lang="en-US" sz="1800" dirty="0"/>
              <a:t>)</a:t>
            </a:r>
          </a:p>
        </p:txBody>
      </p:sp>
    </p:spTree>
    <p:extLst>
      <p:ext uri="{BB962C8B-B14F-4D97-AF65-F5344CB8AC3E}">
        <p14:creationId xmlns:p14="http://schemas.microsoft.com/office/powerpoint/2010/main" val="335964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7FEF-A87D-DEE2-CDA2-656A2FA3C690}"/>
              </a:ext>
            </a:extLst>
          </p:cNvPr>
          <p:cNvSpPr>
            <a:spLocks noGrp="1"/>
          </p:cNvSpPr>
          <p:nvPr>
            <p:ph type="title"/>
          </p:nvPr>
        </p:nvSpPr>
        <p:spPr/>
        <p:txBody>
          <a:bodyPr/>
          <a:lstStyle/>
          <a:p>
            <a:r>
              <a:rPr lang="en-US" dirty="0"/>
              <a:t>Perfection Destroyed in the Sea</a:t>
            </a:r>
          </a:p>
        </p:txBody>
      </p:sp>
      <p:sp>
        <p:nvSpPr>
          <p:cNvPr id="3" name="Content Placeholder 2">
            <a:extLst>
              <a:ext uri="{FF2B5EF4-FFF2-40B4-BE49-F238E27FC236}">
                <a16:creationId xmlns:a16="http://schemas.microsoft.com/office/drawing/2014/main" id="{5B4D7CC2-8B7C-5101-F60E-9594F94FC55D}"/>
              </a:ext>
            </a:extLst>
          </p:cNvPr>
          <p:cNvSpPr>
            <a:spLocks noGrp="1"/>
          </p:cNvSpPr>
          <p:nvPr>
            <p:ph sz="quarter" idx="10"/>
          </p:nvPr>
        </p:nvSpPr>
        <p:spPr/>
        <p:txBody>
          <a:bodyPr/>
          <a:lstStyle/>
          <a:p>
            <a:pPr marL="0" indent="0">
              <a:buNone/>
            </a:pPr>
            <a:r>
              <a:rPr lang="en-US" sz="1800" i="1" dirty="0">
                <a:solidFill>
                  <a:srgbClr val="800000"/>
                </a:solidFill>
              </a:rPr>
              <a:t>“The </a:t>
            </a:r>
            <a:r>
              <a:rPr lang="en-US" sz="1800" b="1" i="1" dirty="0">
                <a:solidFill>
                  <a:srgbClr val="800000"/>
                </a:solidFill>
              </a:rPr>
              <a:t>ships of Tarshish </a:t>
            </a:r>
            <a:r>
              <a:rPr lang="en-US" sz="1800" i="1" dirty="0">
                <a:solidFill>
                  <a:srgbClr val="800000"/>
                </a:solidFill>
              </a:rPr>
              <a:t>were carriers of your merchandise. You were </a:t>
            </a:r>
            <a:r>
              <a:rPr lang="en-US" sz="1800" b="1" i="1" dirty="0">
                <a:solidFill>
                  <a:srgbClr val="800000"/>
                </a:solidFill>
              </a:rPr>
              <a:t>filled and very glorious </a:t>
            </a:r>
            <a:r>
              <a:rPr lang="en-US" sz="1800" i="1" dirty="0">
                <a:solidFill>
                  <a:srgbClr val="800000"/>
                </a:solidFill>
              </a:rPr>
              <a:t>in the midst of the seas. Your oarsmen brought you into many waters, </a:t>
            </a:r>
            <a:r>
              <a:rPr lang="en-US" sz="1800" b="1" i="1" dirty="0">
                <a:solidFill>
                  <a:srgbClr val="800000"/>
                </a:solidFill>
              </a:rPr>
              <a:t>But the east wind broke you in the midst of the seas</a:t>
            </a:r>
            <a:r>
              <a:rPr lang="en-US" sz="1800" i="1" dirty="0">
                <a:solidFill>
                  <a:srgbClr val="800000"/>
                </a:solidFill>
              </a:rPr>
              <a:t>. </a:t>
            </a:r>
            <a:r>
              <a:rPr lang="en-US" sz="1800" b="1" i="1" dirty="0">
                <a:solidFill>
                  <a:srgbClr val="800000"/>
                </a:solidFill>
              </a:rPr>
              <a:t>Your riches, wares, and merchandise, Your mariners and pilots, Your caulkers and merchandisers, All your men of war who are in you, And the entire company which is in your midst, </a:t>
            </a:r>
            <a:r>
              <a:rPr lang="en-US" sz="1800" b="1" i="1" u="sng" dirty="0">
                <a:solidFill>
                  <a:srgbClr val="800000"/>
                </a:solidFill>
              </a:rPr>
              <a:t>Will fall into the midst of the seas on the day of your ruin</a:t>
            </a:r>
            <a:r>
              <a:rPr lang="en-US" sz="1800" i="1" dirty="0">
                <a:solidFill>
                  <a:srgbClr val="800000"/>
                </a:solidFill>
              </a:rPr>
              <a:t>. … They will make their voice heard because of you; They will </a:t>
            </a:r>
            <a:r>
              <a:rPr lang="en-US" sz="1800" b="1" i="1" dirty="0">
                <a:solidFill>
                  <a:srgbClr val="800000"/>
                </a:solidFill>
              </a:rPr>
              <a:t>cry bitterly </a:t>
            </a:r>
            <a:r>
              <a:rPr lang="en-US" sz="1800" i="1" dirty="0">
                <a:solidFill>
                  <a:srgbClr val="800000"/>
                </a:solidFill>
              </a:rPr>
              <a:t>and cast dust on their heads; They will </a:t>
            </a:r>
            <a:r>
              <a:rPr lang="en-US" sz="1800" b="1" i="1" dirty="0">
                <a:solidFill>
                  <a:srgbClr val="800000"/>
                </a:solidFill>
              </a:rPr>
              <a:t>roll about in ashes</a:t>
            </a:r>
            <a:r>
              <a:rPr lang="en-US" sz="1800" i="1" dirty="0">
                <a:solidFill>
                  <a:srgbClr val="800000"/>
                </a:solidFill>
              </a:rPr>
              <a:t>; They will </a:t>
            </a:r>
            <a:r>
              <a:rPr lang="en-US" sz="1800" b="1" i="1" dirty="0">
                <a:solidFill>
                  <a:srgbClr val="800000"/>
                </a:solidFill>
              </a:rPr>
              <a:t>shave themselves completely bald </a:t>
            </a:r>
            <a:r>
              <a:rPr lang="en-US" sz="1800" i="1" dirty="0">
                <a:solidFill>
                  <a:srgbClr val="800000"/>
                </a:solidFill>
              </a:rPr>
              <a:t>because of you, </a:t>
            </a:r>
            <a:r>
              <a:rPr lang="en-US" sz="1800" b="1" i="1" dirty="0">
                <a:solidFill>
                  <a:srgbClr val="800000"/>
                </a:solidFill>
              </a:rPr>
              <a:t>Gird themselves with sackcloth</a:t>
            </a:r>
            <a:r>
              <a:rPr lang="en-US" sz="1800" i="1" dirty="0">
                <a:solidFill>
                  <a:srgbClr val="800000"/>
                </a:solidFill>
              </a:rPr>
              <a:t>, And </a:t>
            </a:r>
            <a:r>
              <a:rPr lang="en-US" sz="1800" b="1" i="1" dirty="0">
                <a:solidFill>
                  <a:srgbClr val="800000"/>
                </a:solidFill>
              </a:rPr>
              <a:t>weep</a:t>
            </a:r>
            <a:r>
              <a:rPr lang="en-US" sz="1800" i="1" dirty="0">
                <a:solidFill>
                  <a:srgbClr val="800000"/>
                </a:solidFill>
              </a:rPr>
              <a:t> for you With </a:t>
            </a:r>
            <a:r>
              <a:rPr lang="en-US" sz="1800" b="1" i="1" dirty="0">
                <a:solidFill>
                  <a:srgbClr val="800000"/>
                </a:solidFill>
              </a:rPr>
              <a:t>bitterness of heart and bitter wailing</a:t>
            </a:r>
            <a:r>
              <a:rPr lang="en-US" sz="1800" i="1" dirty="0">
                <a:solidFill>
                  <a:srgbClr val="800000"/>
                </a:solidFill>
              </a:rPr>
              <a:t>. In their wailing for you They will take up a lamentation, And lament for you: ‘</a:t>
            </a:r>
            <a:r>
              <a:rPr lang="en-US" sz="1800" b="1" i="1" u="sng" dirty="0">
                <a:solidFill>
                  <a:srgbClr val="800000"/>
                </a:solidFill>
              </a:rPr>
              <a:t>What city is like </a:t>
            </a:r>
            <a:r>
              <a:rPr lang="en-US" sz="1800" b="1" i="1" u="sng" dirty="0" err="1">
                <a:solidFill>
                  <a:srgbClr val="800000"/>
                </a:solidFill>
              </a:rPr>
              <a:t>Tyre</a:t>
            </a:r>
            <a:r>
              <a:rPr lang="en-US" sz="1800" b="1" i="1" u="sng" dirty="0">
                <a:solidFill>
                  <a:srgbClr val="800000"/>
                </a:solidFill>
              </a:rPr>
              <a:t>, Destroyed in the midst of the sea</a:t>
            </a:r>
            <a:r>
              <a:rPr lang="en-US" sz="1800" i="1" u="sng" dirty="0">
                <a:solidFill>
                  <a:srgbClr val="800000"/>
                </a:solidFill>
              </a:rPr>
              <a:t>?</a:t>
            </a:r>
            <a:r>
              <a:rPr lang="en-US" sz="1800" i="1" dirty="0">
                <a:solidFill>
                  <a:srgbClr val="800000"/>
                </a:solidFill>
              </a:rPr>
              <a:t> When your wares went out by sea, You satisfied many people; You </a:t>
            </a:r>
            <a:r>
              <a:rPr lang="en-US" sz="1800" b="1" i="1" dirty="0">
                <a:solidFill>
                  <a:srgbClr val="800000"/>
                </a:solidFill>
              </a:rPr>
              <a:t>enriched the kings of the earth </a:t>
            </a:r>
            <a:r>
              <a:rPr lang="en-US" sz="1800" i="1" dirty="0">
                <a:solidFill>
                  <a:srgbClr val="800000"/>
                </a:solidFill>
              </a:rPr>
              <a:t>With your many luxury goods and your merchandise. But you are broken by the seas in the depths of the waters; </a:t>
            </a:r>
            <a:r>
              <a:rPr lang="en-US" sz="1800" b="1" i="1" dirty="0">
                <a:solidFill>
                  <a:srgbClr val="800000"/>
                </a:solidFill>
              </a:rPr>
              <a:t>Your merchandise and the entire company will fall in your midst</a:t>
            </a:r>
            <a:r>
              <a:rPr lang="en-US" sz="1800" i="1" dirty="0">
                <a:solidFill>
                  <a:srgbClr val="800000"/>
                </a:solidFill>
              </a:rPr>
              <a:t>. All the inhabitants of the isles will be astonished at you; </a:t>
            </a:r>
            <a:r>
              <a:rPr lang="en-US" sz="1800" b="1" i="1" dirty="0">
                <a:solidFill>
                  <a:srgbClr val="800000"/>
                </a:solidFill>
              </a:rPr>
              <a:t>Their kings will be greatly afraid</a:t>
            </a:r>
            <a:r>
              <a:rPr lang="en-US" sz="1800" i="1" dirty="0">
                <a:solidFill>
                  <a:srgbClr val="800000"/>
                </a:solidFill>
              </a:rPr>
              <a:t>, And their countenance will be troubled. The </a:t>
            </a:r>
            <a:r>
              <a:rPr lang="en-US" sz="1800" b="1" i="1" dirty="0">
                <a:solidFill>
                  <a:srgbClr val="800000"/>
                </a:solidFill>
              </a:rPr>
              <a:t>merchants among the peoples will hiss at you</a:t>
            </a:r>
            <a:r>
              <a:rPr lang="en-US" sz="1800" i="1" dirty="0">
                <a:solidFill>
                  <a:srgbClr val="800000"/>
                </a:solidFill>
              </a:rPr>
              <a:t>; You will </a:t>
            </a:r>
            <a:r>
              <a:rPr lang="en-US" sz="1800" b="1" i="1" dirty="0">
                <a:solidFill>
                  <a:srgbClr val="800000"/>
                </a:solidFill>
              </a:rPr>
              <a:t>become a horror, and be </a:t>
            </a:r>
            <a:r>
              <a:rPr lang="en-US" sz="1800" b="1" i="1" u="sng" dirty="0">
                <a:solidFill>
                  <a:srgbClr val="800000"/>
                </a:solidFill>
              </a:rPr>
              <a:t>no more forever</a:t>
            </a:r>
            <a:r>
              <a:rPr lang="en-US" sz="1800" i="1" dirty="0">
                <a:solidFill>
                  <a:srgbClr val="800000"/>
                </a:solidFill>
              </a:rPr>
              <a:t>.’”’”</a:t>
            </a:r>
            <a:r>
              <a:rPr lang="en-US" sz="1800" dirty="0"/>
              <a:t> (</a:t>
            </a:r>
            <a:r>
              <a:rPr lang="en-US" sz="1800" b="1" dirty="0">
                <a:solidFill>
                  <a:srgbClr val="800000"/>
                </a:solidFill>
              </a:rPr>
              <a:t>Ezekiel 27:25-36</a:t>
            </a:r>
            <a:r>
              <a:rPr lang="en-US" sz="1800" dirty="0"/>
              <a:t>)</a:t>
            </a:r>
          </a:p>
        </p:txBody>
      </p:sp>
    </p:spTree>
    <p:extLst>
      <p:ext uri="{BB962C8B-B14F-4D97-AF65-F5344CB8AC3E}">
        <p14:creationId xmlns:p14="http://schemas.microsoft.com/office/powerpoint/2010/main" val="73471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Truly Selfish Mourning</a:t>
            </a:r>
          </a:p>
        </p:txBody>
      </p:sp>
      <p:sp>
        <p:nvSpPr>
          <p:cNvPr id="3" name="Content Placeholder 2"/>
          <p:cNvSpPr>
            <a:spLocks noGrp="1"/>
          </p:cNvSpPr>
          <p:nvPr>
            <p:ph sz="quarter" idx="10"/>
          </p:nvPr>
        </p:nvSpPr>
        <p:spPr/>
        <p:txBody>
          <a:bodyPr/>
          <a:lstStyle/>
          <a:p>
            <a:pPr marL="341313" lvl="0" indent="-341313">
              <a:spcBef>
                <a:spcPts val="100"/>
              </a:spcBef>
              <a:buFont typeface="+mj-lt"/>
              <a:buAutoNum type="arabicPeriod" startAt="8"/>
            </a:pPr>
            <a:r>
              <a:rPr lang="en-US" sz="2000" dirty="0"/>
              <a:t>What did these three parties do to defend her or prevent her fall?  Lessons.</a:t>
            </a:r>
          </a:p>
          <a:p>
            <a:pPr marL="0" indent="0">
              <a:spcBef>
                <a:spcPts val="100"/>
              </a:spcBef>
              <a:buNone/>
            </a:pPr>
            <a:r>
              <a:rPr lang="en-US" sz="2000" i="1" dirty="0">
                <a:solidFill>
                  <a:srgbClr val="800000"/>
                </a:solidFill>
              </a:rPr>
              <a:t>“The kings of the earth … </a:t>
            </a:r>
            <a:r>
              <a:rPr lang="en-US" sz="2000" b="1" i="1" dirty="0">
                <a:solidFill>
                  <a:srgbClr val="800000"/>
                </a:solidFill>
              </a:rPr>
              <a:t>standing</a:t>
            </a:r>
            <a:r>
              <a:rPr lang="en-US" sz="2000" i="1" dirty="0">
                <a:solidFill>
                  <a:srgbClr val="800000"/>
                </a:solidFill>
              </a:rPr>
              <a:t> </a:t>
            </a:r>
            <a:r>
              <a:rPr lang="en-US" sz="2000" b="1" i="1" u="sng" dirty="0">
                <a:solidFill>
                  <a:srgbClr val="800000"/>
                </a:solidFill>
              </a:rPr>
              <a:t>at a distance</a:t>
            </a:r>
            <a:r>
              <a:rPr lang="en-US" sz="2000" b="1" i="1" dirty="0">
                <a:solidFill>
                  <a:srgbClr val="800000"/>
                </a:solidFill>
              </a:rPr>
              <a:t> for fear </a:t>
            </a:r>
            <a:r>
              <a:rPr lang="en-US" sz="2000" i="1" dirty="0">
                <a:solidFill>
                  <a:srgbClr val="800000"/>
                </a:solidFill>
              </a:rPr>
              <a:t>of her torment … And the merchants of the earth … </a:t>
            </a:r>
            <a:r>
              <a:rPr lang="en-US" sz="2000" b="1" i="1" dirty="0">
                <a:solidFill>
                  <a:srgbClr val="800000"/>
                </a:solidFill>
              </a:rPr>
              <a:t>will stand </a:t>
            </a:r>
            <a:r>
              <a:rPr lang="en-US" sz="2000" b="1" i="1" u="sng" dirty="0">
                <a:solidFill>
                  <a:srgbClr val="800000"/>
                </a:solidFill>
              </a:rPr>
              <a:t>at a distance</a:t>
            </a:r>
            <a:r>
              <a:rPr lang="en-US" sz="2000" b="1" i="1" dirty="0">
                <a:solidFill>
                  <a:srgbClr val="800000"/>
                </a:solidFill>
              </a:rPr>
              <a:t> for fear </a:t>
            </a:r>
            <a:r>
              <a:rPr lang="en-US" sz="2000" i="1" dirty="0">
                <a:solidFill>
                  <a:srgbClr val="800000"/>
                </a:solidFill>
              </a:rPr>
              <a:t>of her torment, weeping and wailing … Every shipmaster, all who travel by ship, sailors, and as many as trade on the sea, </a:t>
            </a:r>
            <a:r>
              <a:rPr lang="en-US" sz="2000" b="1" i="1" dirty="0">
                <a:solidFill>
                  <a:srgbClr val="800000"/>
                </a:solidFill>
              </a:rPr>
              <a:t>stood </a:t>
            </a:r>
            <a:r>
              <a:rPr lang="en-US" sz="2000" b="1" i="1" u="sng" dirty="0">
                <a:solidFill>
                  <a:srgbClr val="800000"/>
                </a:solidFill>
              </a:rPr>
              <a:t>at a distance</a:t>
            </a:r>
            <a:r>
              <a:rPr lang="en-US" sz="2000" b="1" i="1" dirty="0">
                <a:solidFill>
                  <a:srgbClr val="800000"/>
                </a:solidFill>
              </a:rPr>
              <a:t> </a:t>
            </a:r>
            <a:r>
              <a:rPr lang="en-US" sz="2000" i="1" dirty="0">
                <a:solidFill>
                  <a:srgbClr val="800000"/>
                </a:solidFill>
              </a:rPr>
              <a:t>and cried out …” </a:t>
            </a:r>
            <a:r>
              <a:rPr lang="en-US" sz="2000" dirty="0"/>
              <a:t>(</a:t>
            </a:r>
            <a:r>
              <a:rPr lang="en-US" sz="2000" b="1" dirty="0">
                <a:solidFill>
                  <a:srgbClr val="800000"/>
                </a:solidFill>
              </a:rPr>
              <a:t>18:9-18</a:t>
            </a:r>
            <a:r>
              <a:rPr lang="en-US" sz="2000" dirty="0"/>
              <a:t>)</a:t>
            </a:r>
          </a:p>
          <a:p>
            <a:pPr>
              <a:spcBef>
                <a:spcPts val="100"/>
              </a:spcBef>
            </a:pPr>
            <a:r>
              <a:rPr lang="en-US" sz="2000" dirty="0"/>
              <a:t>All 3 parties benefitted, took pleasure in Rome. However, none of them did anything to help or stop destruction (</a:t>
            </a:r>
            <a:r>
              <a:rPr lang="en-US" sz="2000" b="1" dirty="0">
                <a:solidFill>
                  <a:srgbClr val="800000"/>
                </a:solidFill>
              </a:rPr>
              <a:t>Luke 15:13-16</a:t>
            </a:r>
            <a:r>
              <a:rPr lang="en-US" sz="2000" dirty="0"/>
              <a:t>).  (3 verb tenses emphasize totality.)</a:t>
            </a:r>
          </a:p>
          <a:p>
            <a:pPr>
              <a:spcBef>
                <a:spcPts val="100"/>
              </a:spcBef>
            </a:pPr>
            <a:r>
              <a:rPr lang="en-US" sz="2000" dirty="0"/>
              <a:t>Indicates, this was a truly selfish, and entirely disloyal relationship.</a:t>
            </a:r>
          </a:p>
          <a:p>
            <a:pPr>
              <a:spcBef>
                <a:spcPts val="100"/>
              </a:spcBef>
            </a:pPr>
            <a:r>
              <a:rPr lang="en-US" sz="2000" dirty="0"/>
              <a:t>None of them were powerful enough to stop it – </a:t>
            </a:r>
            <a:r>
              <a:rPr lang="en-US" sz="2000" i="1" dirty="0">
                <a:solidFill>
                  <a:srgbClr val="800000"/>
                </a:solidFill>
              </a:rPr>
              <a:t>“strong is the Lord God who judges her”</a:t>
            </a:r>
            <a:r>
              <a:rPr lang="en-US" sz="2000" dirty="0"/>
              <a:t>.  All the alliances, wisdom, resources of the world could not stop her judgment.</a:t>
            </a:r>
          </a:p>
          <a:p>
            <a:pPr>
              <a:spcBef>
                <a:spcPts val="100"/>
              </a:spcBef>
            </a:pPr>
            <a:r>
              <a:rPr lang="en-US" sz="2000" dirty="0"/>
              <a:t>This destruction, lack of true loyalty helps us take the long view (</a:t>
            </a:r>
            <a:r>
              <a:rPr lang="en-US" sz="2000" b="1" dirty="0">
                <a:solidFill>
                  <a:srgbClr val="800000"/>
                </a:solidFill>
              </a:rPr>
              <a:t>2 Pt. 3:10-14; Lk. 12:13-21; 15:13-16</a:t>
            </a:r>
            <a:r>
              <a:rPr lang="en-US" sz="2000" dirty="0"/>
              <a:t>), not put our trust in men (</a:t>
            </a:r>
            <a:r>
              <a:rPr lang="en-US" sz="2000" b="1" dirty="0">
                <a:solidFill>
                  <a:srgbClr val="800000"/>
                </a:solidFill>
              </a:rPr>
              <a:t>Hb. 13:5-6; Ps. 118:7-8-9; 146:3-4</a:t>
            </a:r>
            <a:r>
              <a:rPr lang="en-US" sz="2000" dirty="0"/>
              <a:t>).</a:t>
            </a:r>
          </a:p>
          <a:p>
            <a:pPr>
              <a:spcBef>
                <a:spcPts val="100"/>
              </a:spcBef>
            </a:pPr>
            <a:r>
              <a:rPr lang="en-US" sz="2000" dirty="0"/>
              <a:t>Where are our investments (</a:t>
            </a:r>
            <a:r>
              <a:rPr lang="en-US" sz="2000" b="1" dirty="0">
                <a:solidFill>
                  <a:srgbClr val="800000"/>
                </a:solidFill>
              </a:rPr>
              <a:t>Matthew 6:19-34</a:t>
            </a:r>
            <a:r>
              <a:rPr lang="en-US" sz="2000" dirty="0"/>
              <a:t>)?  Will we be shocked like these?</a:t>
            </a:r>
          </a:p>
        </p:txBody>
      </p:sp>
    </p:spTree>
    <p:extLst>
      <p:ext uri="{BB962C8B-B14F-4D97-AF65-F5344CB8AC3E}">
        <p14:creationId xmlns:p14="http://schemas.microsoft.com/office/powerpoint/2010/main" val="398511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Restored</a:t>
            </a:r>
          </a:p>
        </p:txBody>
      </p:sp>
      <p:sp>
        <p:nvSpPr>
          <p:cNvPr id="3" name="Content Placeholder 2"/>
          <p:cNvSpPr>
            <a:spLocks noGrp="1"/>
          </p:cNvSpPr>
          <p:nvPr>
            <p:ph sz="quarter" idx="10"/>
          </p:nvPr>
        </p:nvSpPr>
        <p:spPr/>
        <p:txBody>
          <a:bodyPr/>
          <a:lstStyle/>
          <a:p>
            <a:pPr marL="341313" lvl="0" indent="-341313">
              <a:buFont typeface="+mj-lt"/>
              <a:buAutoNum type="arabicPeriod" startAt="9"/>
            </a:pPr>
            <a:r>
              <a:rPr lang="en-US" sz="2000" dirty="0"/>
              <a:t>How are God’s people contrasted with these three parties?</a:t>
            </a:r>
          </a:p>
          <a:p>
            <a:pPr marL="0" indent="0">
              <a:buNone/>
            </a:pPr>
            <a:r>
              <a:rPr lang="en-US" sz="2000" i="1" dirty="0">
                <a:solidFill>
                  <a:srgbClr val="800000"/>
                </a:solidFill>
              </a:rPr>
              <a:t>“</a:t>
            </a:r>
            <a:r>
              <a:rPr lang="en-US" sz="2000" b="1" i="1" dirty="0">
                <a:solidFill>
                  <a:srgbClr val="800000"/>
                </a:solidFill>
              </a:rPr>
              <a:t>Rejoice over her</a:t>
            </a:r>
            <a:r>
              <a:rPr lang="en-US" sz="2000" i="1" dirty="0">
                <a:solidFill>
                  <a:srgbClr val="800000"/>
                </a:solidFill>
              </a:rPr>
              <a:t>, O </a:t>
            </a:r>
            <a:r>
              <a:rPr lang="en-US" sz="2000" b="1" i="1" dirty="0">
                <a:solidFill>
                  <a:srgbClr val="800000"/>
                </a:solidFill>
              </a:rPr>
              <a:t>heaven</a:t>
            </a:r>
            <a:r>
              <a:rPr lang="en-US" sz="2000" i="1" dirty="0">
                <a:solidFill>
                  <a:srgbClr val="800000"/>
                </a:solidFill>
              </a:rPr>
              <a:t>, and you </a:t>
            </a:r>
            <a:r>
              <a:rPr lang="en-US" sz="2000" b="1" i="1" dirty="0">
                <a:solidFill>
                  <a:srgbClr val="800000"/>
                </a:solidFill>
              </a:rPr>
              <a:t>holy apostles </a:t>
            </a:r>
            <a:r>
              <a:rPr lang="en-US" sz="2000" i="1" dirty="0">
                <a:solidFill>
                  <a:srgbClr val="800000"/>
                </a:solidFill>
              </a:rPr>
              <a:t>and </a:t>
            </a:r>
            <a:r>
              <a:rPr lang="en-US" sz="2000" b="1" i="1" dirty="0">
                <a:solidFill>
                  <a:srgbClr val="800000"/>
                </a:solidFill>
              </a:rPr>
              <a:t>prophets</a:t>
            </a:r>
            <a:r>
              <a:rPr lang="en-US" sz="2000" i="1" dirty="0">
                <a:solidFill>
                  <a:srgbClr val="800000"/>
                </a:solidFill>
              </a:rPr>
              <a:t>, </a:t>
            </a:r>
            <a:r>
              <a:rPr lang="en-US" sz="2000" b="1" i="1" dirty="0">
                <a:solidFill>
                  <a:srgbClr val="800000"/>
                </a:solidFill>
              </a:rPr>
              <a:t>for God has </a:t>
            </a:r>
            <a:r>
              <a:rPr lang="en-US" sz="2000" b="1" i="1" u="sng" dirty="0">
                <a:solidFill>
                  <a:srgbClr val="800000"/>
                </a:solidFill>
              </a:rPr>
              <a:t>avenged you</a:t>
            </a:r>
            <a:r>
              <a:rPr lang="en-US" sz="2000" b="1" i="1" dirty="0">
                <a:solidFill>
                  <a:srgbClr val="800000"/>
                </a:solidFill>
              </a:rPr>
              <a:t> on her!</a:t>
            </a:r>
            <a:r>
              <a:rPr lang="en-US" sz="2000" i="1" dirty="0">
                <a:solidFill>
                  <a:srgbClr val="800000"/>
                </a:solidFill>
              </a:rPr>
              <a:t> … And </a:t>
            </a:r>
            <a:r>
              <a:rPr lang="en-US" sz="2000" b="1" i="1" dirty="0">
                <a:solidFill>
                  <a:srgbClr val="800000"/>
                </a:solidFill>
              </a:rPr>
              <a:t>in her was found the blood of prophets and saints</a:t>
            </a:r>
            <a:r>
              <a:rPr lang="en-US" sz="2000" i="1" dirty="0">
                <a:solidFill>
                  <a:srgbClr val="800000"/>
                </a:solidFill>
              </a:rPr>
              <a:t>, and of </a:t>
            </a:r>
            <a:r>
              <a:rPr lang="en-US" sz="2000" b="1" i="1" dirty="0">
                <a:solidFill>
                  <a:srgbClr val="800000"/>
                </a:solidFill>
              </a:rPr>
              <a:t>all who were slain on the earth</a:t>
            </a:r>
            <a:r>
              <a:rPr lang="en-US" sz="2000" i="1" dirty="0">
                <a:solidFill>
                  <a:srgbClr val="800000"/>
                </a:solidFill>
              </a:rPr>
              <a:t>.” </a:t>
            </a:r>
            <a:r>
              <a:rPr lang="en-US" sz="2000" dirty="0"/>
              <a:t>(</a:t>
            </a:r>
            <a:r>
              <a:rPr lang="en-US" sz="2000" b="1" dirty="0">
                <a:solidFill>
                  <a:srgbClr val="800000"/>
                </a:solidFill>
              </a:rPr>
              <a:t>18:20, 24</a:t>
            </a:r>
            <a:r>
              <a:rPr lang="en-US" sz="2000" dirty="0"/>
              <a:t>)</a:t>
            </a:r>
          </a:p>
          <a:p>
            <a:r>
              <a:rPr lang="en-US" sz="2000" dirty="0"/>
              <a:t>Because they </a:t>
            </a:r>
            <a:r>
              <a:rPr lang="en-US" sz="2000" i="1" dirty="0">
                <a:solidFill>
                  <a:srgbClr val="800000"/>
                </a:solidFill>
              </a:rPr>
              <a:t>“came out”</a:t>
            </a:r>
            <a:r>
              <a:rPr lang="en-US" sz="2000" dirty="0"/>
              <a:t> and were </a:t>
            </a:r>
            <a:r>
              <a:rPr lang="en-US" sz="2000" i="1" dirty="0">
                <a:solidFill>
                  <a:srgbClr val="800000"/>
                </a:solidFill>
              </a:rPr>
              <a:t>“faithful unto death”</a:t>
            </a:r>
            <a:r>
              <a:rPr lang="en-US" sz="2000" dirty="0"/>
              <a:t> to the Lord, they do not suffer the total loss of those who found their “god” in Rome.</a:t>
            </a:r>
          </a:p>
          <a:p>
            <a:r>
              <a:rPr lang="en-US" sz="2000" dirty="0"/>
              <a:t>Instead, they can take joy in the reckoning and restoration of justice.  This represents the righteous joy associated with triumph of good over evil (</a:t>
            </a:r>
            <a:r>
              <a:rPr lang="en-US" sz="2000" b="1" dirty="0">
                <a:solidFill>
                  <a:srgbClr val="800000"/>
                </a:solidFill>
              </a:rPr>
              <a:t>11:10; Luke 15:23-32</a:t>
            </a:r>
            <a:r>
              <a:rPr lang="en-US" sz="2000" dirty="0"/>
              <a:t>).</a:t>
            </a:r>
          </a:p>
          <a:p>
            <a:r>
              <a:rPr lang="en-US" sz="2000" dirty="0"/>
              <a:t>As the capital of the world </a:t>
            </a:r>
            <a:r>
              <a:rPr lang="en-US" sz="2000" b="1" i="1" dirty="0"/>
              <a:t>empire</a:t>
            </a:r>
            <a:r>
              <a:rPr lang="en-US" sz="2000" dirty="0"/>
              <a:t>, the </a:t>
            </a:r>
            <a:r>
              <a:rPr lang="en-US" sz="2000" b="1" i="1" dirty="0"/>
              <a:t>city</a:t>
            </a:r>
            <a:r>
              <a:rPr lang="en-US" sz="2000" dirty="0"/>
              <a:t> of Rome was responsible for the murder of saints committed throughout the empire, tying the harlot closely to the beast, unjustly condemning and killing them (</a:t>
            </a:r>
            <a:r>
              <a:rPr lang="en-US" sz="2000" b="1" dirty="0" err="1">
                <a:solidFill>
                  <a:srgbClr val="800000"/>
                </a:solidFill>
              </a:rPr>
              <a:t>Deu</a:t>
            </a:r>
            <a:r>
              <a:rPr lang="en-US" sz="2000" b="1" dirty="0">
                <a:solidFill>
                  <a:srgbClr val="800000"/>
                </a:solidFill>
              </a:rPr>
              <a:t>. 19:16-21</a:t>
            </a:r>
            <a:r>
              <a:rPr lang="en-US" sz="2000" dirty="0"/>
              <a:t>).</a:t>
            </a:r>
          </a:p>
          <a:p>
            <a:r>
              <a:rPr lang="en-US" sz="2000" dirty="0"/>
              <a:t>Remember:  She sat on the beast, controlling &amp; influencing it, like the </a:t>
            </a:r>
            <a:r>
              <a:rPr lang="en-US" sz="2000" i="1" dirty="0">
                <a:solidFill>
                  <a:srgbClr val="800000"/>
                </a:solidFill>
              </a:rPr>
              <a:t>“heads”</a:t>
            </a:r>
            <a:r>
              <a:rPr lang="en-US" sz="2000" dirty="0"/>
              <a:t>.</a:t>
            </a:r>
          </a:p>
        </p:txBody>
      </p:sp>
    </p:spTree>
    <p:extLst>
      <p:ext uri="{BB962C8B-B14F-4D97-AF65-F5344CB8AC3E}">
        <p14:creationId xmlns:p14="http://schemas.microsoft.com/office/powerpoint/2010/main" val="422249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A Great Fall Suddenly</a:t>
            </a:r>
            <a:br>
              <a:rPr lang="en-US" dirty="0"/>
            </a:br>
            <a:r>
              <a:rPr lang="en-US" dirty="0"/>
              <a:t>and Entirely</a:t>
            </a:r>
          </a:p>
          <a:p>
            <a:r>
              <a:rPr lang="en-US" dirty="0">
                <a:solidFill>
                  <a:srgbClr val="C00000"/>
                </a:solidFill>
              </a:rPr>
              <a:t>Revelation 18:21-24</a:t>
            </a:r>
          </a:p>
        </p:txBody>
      </p:sp>
    </p:spTree>
    <p:extLst>
      <p:ext uri="{BB962C8B-B14F-4D97-AF65-F5344CB8AC3E}">
        <p14:creationId xmlns:p14="http://schemas.microsoft.com/office/powerpoint/2010/main" val="1527339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Great Millstone Thrown into the Sea</a:t>
            </a:r>
          </a:p>
        </p:txBody>
      </p:sp>
      <p:sp>
        <p:nvSpPr>
          <p:cNvPr id="3" name="Content Placeholder 2"/>
          <p:cNvSpPr>
            <a:spLocks noGrp="1"/>
          </p:cNvSpPr>
          <p:nvPr>
            <p:ph sz="quarter" idx="10"/>
          </p:nvPr>
        </p:nvSpPr>
        <p:spPr/>
        <p:txBody>
          <a:bodyPr/>
          <a:lstStyle/>
          <a:p>
            <a:pPr marL="457200" lvl="0" indent="-457200">
              <a:buFont typeface="+mj-lt"/>
              <a:buAutoNum type="arabicPeriod" startAt="10"/>
            </a:pPr>
            <a:r>
              <a:rPr lang="en-US" sz="2000" dirty="0"/>
              <a:t>What significance was attached to the millstone being thrown into the sea?</a:t>
            </a:r>
          </a:p>
          <a:p>
            <a:pPr marL="0" indent="0">
              <a:buNone/>
            </a:pPr>
            <a:r>
              <a:rPr lang="en-US" sz="2000" i="1" dirty="0">
                <a:solidFill>
                  <a:srgbClr val="800000"/>
                </a:solidFill>
              </a:rPr>
              <a:t>Then </a:t>
            </a:r>
            <a:r>
              <a:rPr lang="en-US" sz="2000" b="1" i="1" dirty="0">
                <a:solidFill>
                  <a:srgbClr val="800000"/>
                </a:solidFill>
              </a:rPr>
              <a:t>a mighty angel</a:t>
            </a:r>
            <a:r>
              <a:rPr lang="en-US" sz="2000" i="1" dirty="0">
                <a:solidFill>
                  <a:srgbClr val="800000"/>
                </a:solidFill>
              </a:rPr>
              <a:t> took up a stone like </a:t>
            </a:r>
            <a:r>
              <a:rPr lang="en-US" sz="2000" b="1" i="1" dirty="0">
                <a:solidFill>
                  <a:srgbClr val="800000"/>
                </a:solidFill>
              </a:rPr>
              <a:t>a great millstone </a:t>
            </a:r>
            <a:r>
              <a:rPr lang="en-US" sz="2000" i="1" dirty="0">
                <a:solidFill>
                  <a:srgbClr val="800000"/>
                </a:solidFill>
              </a:rPr>
              <a:t>and </a:t>
            </a:r>
            <a:r>
              <a:rPr lang="en-US" sz="2000" b="1" i="1" dirty="0">
                <a:solidFill>
                  <a:srgbClr val="800000"/>
                </a:solidFill>
              </a:rPr>
              <a:t>threw it into the sea</a:t>
            </a:r>
            <a:r>
              <a:rPr lang="en-US" sz="2000" i="1" dirty="0">
                <a:solidFill>
                  <a:srgbClr val="800000"/>
                </a:solidFill>
              </a:rPr>
              <a:t>, saying, “</a:t>
            </a:r>
            <a:r>
              <a:rPr lang="en-US" sz="2000" b="1" i="1" dirty="0">
                <a:solidFill>
                  <a:srgbClr val="800000"/>
                </a:solidFill>
              </a:rPr>
              <a:t>Thus with </a:t>
            </a:r>
            <a:r>
              <a:rPr lang="en-US" sz="2000" b="1" i="1" u="sng" dirty="0">
                <a:solidFill>
                  <a:srgbClr val="800000"/>
                </a:solidFill>
              </a:rPr>
              <a:t>violence</a:t>
            </a:r>
            <a:r>
              <a:rPr lang="en-US" sz="2000" b="1" i="1" dirty="0">
                <a:solidFill>
                  <a:srgbClr val="800000"/>
                </a:solidFill>
              </a:rPr>
              <a:t> </a:t>
            </a:r>
            <a:r>
              <a:rPr lang="en-US" sz="2000" i="1" dirty="0">
                <a:solidFill>
                  <a:srgbClr val="800000"/>
                </a:solidFill>
              </a:rPr>
              <a:t>the great city Babylon shall be </a:t>
            </a:r>
            <a:r>
              <a:rPr lang="en-US" sz="2000" b="1" i="1" dirty="0">
                <a:solidFill>
                  <a:srgbClr val="800000"/>
                </a:solidFill>
              </a:rPr>
              <a:t>thrown down, and shall </a:t>
            </a:r>
            <a:r>
              <a:rPr lang="en-US" sz="2000" b="1" i="1" u="sng" dirty="0">
                <a:solidFill>
                  <a:srgbClr val="800000"/>
                </a:solidFill>
              </a:rPr>
              <a:t>not be found</a:t>
            </a:r>
            <a:r>
              <a:rPr lang="en-US" sz="2000" b="1" i="1" dirty="0">
                <a:solidFill>
                  <a:srgbClr val="800000"/>
                </a:solidFill>
              </a:rPr>
              <a:t> anymore</a:t>
            </a:r>
            <a:r>
              <a:rPr lang="en-US" sz="2000" i="1" dirty="0">
                <a:solidFill>
                  <a:srgbClr val="800000"/>
                </a:solidFill>
              </a:rPr>
              <a:t>.” </a:t>
            </a:r>
            <a:r>
              <a:rPr lang="en-US" sz="2000" dirty="0"/>
              <a:t>(</a:t>
            </a:r>
            <a:r>
              <a:rPr lang="en-US" sz="2000" b="1" dirty="0">
                <a:solidFill>
                  <a:srgbClr val="800000"/>
                </a:solidFill>
              </a:rPr>
              <a:t>18:21</a:t>
            </a:r>
            <a:r>
              <a:rPr lang="en-US" sz="2000" dirty="0"/>
              <a:t>)</a:t>
            </a:r>
          </a:p>
          <a:p>
            <a:r>
              <a:rPr lang="en-US" sz="2000" dirty="0"/>
              <a:t>Third </a:t>
            </a:r>
            <a:r>
              <a:rPr lang="en-US" sz="2000" i="1" dirty="0">
                <a:solidFill>
                  <a:srgbClr val="800000"/>
                </a:solidFill>
              </a:rPr>
              <a:t>“strong angel”</a:t>
            </a:r>
            <a:r>
              <a:rPr lang="en-US" sz="2000" dirty="0"/>
              <a:t> (</a:t>
            </a:r>
            <a:r>
              <a:rPr lang="en-US" sz="2000" b="1" dirty="0">
                <a:solidFill>
                  <a:srgbClr val="800000"/>
                </a:solidFill>
              </a:rPr>
              <a:t>5:2; 10:1</a:t>
            </a:r>
            <a:r>
              <a:rPr lang="en-US" sz="2000" dirty="0"/>
              <a:t>), contrasts </a:t>
            </a:r>
            <a:r>
              <a:rPr lang="en-US" sz="2000" i="1" dirty="0">
                <a:solidFill>
                  <a:srgbClr val="800000"/>
                </a:solidFill>
              </a:rPr>
              <a:t>“great city Babylon, that </a:t>
            </a:r>
            <a:r>
              <a:rPr lang="en-US" sz="2000" b="1" i="1" dirty="0">
                <a:solidFill>
                  <a:srgbClr val="800000"/>
                </a:solidFill>
              </a:rPr>
              <a:t>mighty</a:t>
            </a:r>
            <a:r>
              <a:rPr lang="en-US" sz="2000" i="1" dirty="0">
                <a:solidFill>
                  <a:srgbClr val="800000"/>
                </a:solidFill>
              </a:rPr>
              <a:t> city”</a:t>
            </a:r>
            <a:r>
              <a:rPr lang="en-US" sz="2000" dirty="0"/>
              <a:t> (</a:t>
            </a:r>
            <a:r>
              <a:rPr lang="en-US" sz="2000" b="1" dirty="0">
                <a:solidFill>
                  <a:srgbClr val="800000"/>
                </a:solidFill>
              </a:rPr>
              <a:t>18:10</a:t>
            </a:r>
            <a:r>
              <a:rPr lang="en-US" sz="2000" dirty="0"/>
              <a:t>).</a:t>
            </a:r>
          </a:p>
          <a:p>
            <a:r>
              <a:rPr lang="en-US" sz="2000" dirty="0"/>
              <a:t>The giant splash graphically depicts the </a:t>
            </a:r>
            <a:r>
              <a:rPr lang="en-US" sz="2000" i="1" dirty="0">
                <a:solidFill>
                  <a:srgbClr val="800000"/>
                </a:solidFill>
              </a:rPr>
              <a:t>“violence”</a:t>
            </a:r>
            <a:r>
              <a:rPr lang="en-US" sz="2000" i="1" dirty="0"/>
              <a:t> </a:t>
            </a:r>
            <a:r>
              <a:rPr lang="en-US" sz="2000" dirty="0"/>
              <a:t>associated with Rome’s destruction – tremendous impact, broadly seen.</a:t>
            </a:r>
          </a:p>
          <a:p>
            <a:r>
              <a:rPr lang="en-US" sz="2000" dirty="0"/>
              <a:t>The disappearing stone depicts Rome’s complete absence after destruction (</a:t>
            </a:r>
            <a:r>
              <a:rPr lang="en-US" sz="2000" b="1" dirty="0">
                <a:solidFill>
                  <a:srgbClr val="800000"/>
                </a:solidFill>
              </a:rPr>
              <a:t>Jer. 51:61-64</a:t>
            </a:r>
            <a:r>
              <a:rPr lang="en-US" sz="2000" dirty="0"/>
              <a:t>), emphasizing tremendous loss and irreversible nature of Rome’s destruction, which again emphasizes warning to </a:t>
            </a:r>
            <a:r>
              <a:rPr lang="en-US" sz="2000" i="1" dirty="0">
                <a:solidFill>
                  <a:srgbClr val="800000"/>
                </a:solidFill>
              </a:rPr>
              <a:t>“come out”</a:t>
            </a:r>
            <a:r>
              <a:rPr lang="en-US" sz="2000" dirty="0"/>
              <a:t> and God’s justice in reckoning her tremendous wickedness.</a:t>
            </a:r>
          </a:p>
        </p:txBody>
      </p:sp>
    </p:spTree>
    <p:extLst>
      <p:ext uri="{BB962C8B-B14F-4D97-AF65-F5344CB8AC3E}">
        <p14:creationId xmlns:p14="http://schemas.microsoft.com/office/powerpoint/2010/main" val="123040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“Not  in You Anymore”</a:t>
            </a:r>
          </a:p>
        </p:txBody>
      </p:sp>
      <p:sp>
        <p:nvSpPr>
          <p:cNvPr id="3" name="Content Placeholder 2"/>
          <p:cNvSpPr>
            <a:spLocks noGrp="1"/>
          </p:cNvSpPr>
          <p:nvPr>
            <p:ph sz="quarter" idx="10"/>
          </p:nvPr>
        </p:nvSpPr>
        <p:spPr/>
        <p:txBody>
          <a:bodyPr/>
          <a:lstStyle/>
          <a:p>
            <a:pPr marL="457200" lvl="0" indent="-457200">
              <a:buFont typeface="+mj-lt"/>
              <a:buAutoNum type="arabicPeriod" startAt="11"/>
            </a:pPr>
            <a:r>
              <a:rPr lang="en-US" sz="2000" dirty="0"/>
              <a:t>How is Babylon described after its fall?</a:t>
            </a:r>
          </a:p>
          <a:p>
            <a:pPr marL="0" indent="0">
              <a:buNone/>
            </a:pPr>
            <a:r>
              <a:rPr lang="en-US" sz="2000" i="1" dirty="0">
                <a:solidFill>
                  <a:srgbClr val="800000"/>
                </a:solidFill>
              </a:rPr>
              <a:t>“The sound of harpists, musicians, flutists, and trumpeters </a:t>
            </a:r>
            <a:r>
              <a:rPr lang="en-US" sz="2000" b="1" i="1" dirty="0">
                <a:solidFill>
                  <a:srgbClr val="800000"/>
                </a:solidFill>
              </a:rPr>
              <a:t>shall </a:t>
            </a:r>
            <a:r>
              <a:rPr lang="en-US" sz="2000" b="1" i="1" u="sng" dirty="0">
                <a:solidFill>
                  <a:srgbClr val="800000"/>
                </a:solidFill>
              </a:rPr>
              <a:t>not</a:t>
            </a:r>
            <a:r>
              <a:rPr lang="en-US" sz="2000" b="1" i="1" dirty="0">
                <a:solidFill>
                  <a:srgbClr val="800000"/>
                </a:solidFill>
              </a:rPr>
              <a:t> be heard </a:t>
            </a:r>
            <a:r>
              <a:rPr lang="en-US" sz="2000" b="1" i="1" u="sng" dirty="0">
                <a:solidFill>
                  <a:srgbClr val="800000"/>
                </a:solidFill>
              </a:rPr>
              <a:t>in you anymore</a:t>
            </a:r>
            <a:r>
              <a:rPr lang="en-US" sz="2000" i="1" dirty="0">
                <a:solidFill>
                  <a:srgbClr val="800000"/>
                </a:solidFill>
              </a:rPr>
              <a:t>. </a:t>
            </a:r>
            <a:r>
              <a:rPr lang="en-US" sz="2000" b="1" i="1" u="sng" dirty="0">
                <a:solidFill>
                  <a:srgbClr val="800000"/>
                </a:solidFill>
              </a:rPr>
              <a:t>No</a:t>
            </a:r>
            <a:r>
              <a:rPr lang="en-US" sz="2000" i="1" dirty="0">
                <a:solidFill>
                  <a:srgbClr val="800000"/>
                </a:solidFill>
              </a:rPr>
              <a:t> craftsman of any craft </a:t>
            </a:r>
            <a:r>
              <a:rPr lang="en-US" sz="2000" b="1" i="1" dirty="0">
                <a:solidFill>
                  <a:srgbClr val="800000"/>
                </a:solidFill>
              </a:rPr>
              <a:t>shall be found </a:t>
            </a:r>
            <a:r>
              <a:rPr lang="en-US" sz="2000" b="1" i="1" u="sng" dirty="0">
                <a:solidFill>
                  <a:srgbClr val="800000"/>
                </a:solidFill>
              </a:rPr>
              <a:t>in you anymore</a:t>
            </a:r>
            <a:r>
              <a:rPr lang="en-US" sz="2000" i="1" dirty="0">
                <a:solidFill>
                  <a:srgbClr val="800000"/>
                </a:solidFill>
              </a:rPr>
              <a:t>, and the sound of a millstone </a:t>
            </a:r>
            <a:r>
              <a:rPr lang="en-US" sz="2000" b="1" i="1" dirty="0">
                <a:solidFill>
                  <a:srgbClr val="800000"/>
                </a:solidFill>
              </a:rPr>
              <a:t>shall </a:t>
            </a:r>
            <a:r>
              <a:rPr lang="en-US" sz="2000" b="1" i="1" u="sng" dirty="0">
                <a:solidFill>
                  <a:srgbClr val="800000"/>
                </a:solidFill>
              </a:rPr>
              <a:t>not</a:t>
            </a:r>
            <a:r>
              <a:rPr lang="en-US" sz="2000" b="1" i="1" dirty="0">
                <a:solidFill>
                  <a:srgbClr val="800000"/>
                </a:solidFill>
              </a:rPr>
              <a:t> be heard </a:t>
            </a:r>
            <a:r>
              <a:rPr lang="en-US" sz="2000" b="1" i="1" u="sng" dirty="0">
                <a:solidFill>
                  <a:srgbClr val="800000"/>
                </a:solidFill>
              </a:rPr>
              <a:t>in you anymore</a:t>
            </a:r>
            <a:r>
              <a:rPr lang="en-US" sz="2000" i="1" dirty="0">
                <a:solidFill>
                  <a:srgbClr val="800000"/>
                </a:solidFill>
              </a:rPr>
              <a:t>.  The light of a lamp shall </a:t>
            </a:r>
            <a:r>
              <a:rPr lang="en-US" sz="2000" b="1" i="1" u="sng" dirty="0">
                <a:solidFill>
                  <a:srgbClr val="800000"/>
                </a:solidFill>
              </a:rPr>
              <a:t>not</a:t>
            </a:r>
            <a:r>
              <a:rPr lang="en-US" sz="2000" b="1" i="1" dirty="0">
                <a:solidFill>
                  <a:srgbClr val="800000"/>
                </a:solidFill>
              </a:rPr>
              <a:t> shine </a:t>
            </a:r>
            <a:r>
              <a:rPr lang="en-US" sz="2000" b="1" i="1" u="sng" dirty="0">
                <a:solidFill>
                  <a:srgbClr val="800000"/>
                </a:solidFill>
              </a:rPr>
              <a:t>in you anymore</a:t>
            </a:r>
            <a:r>
              <a:rPr lang="en-US" sz="2000" i="1" dirty="0">
                <a:solidFill>
                  <a:srgbClr val="800000"/>
                </a:solidFill>
              </a:rPr>
              <a:t>, and the voice of bridegroom and bride shall </a:t>
            </a:r>
            <a:r>
              <a:rPr lang="en-US" sz="2000" b="1" i="1" u="sng" dirty="0">
                <a:solidFill>
                  <a:srgbClr val="800000"/>
                </a:solidFill>
              </a:rPr>
              <a:t>not</a:t>
            </a:r>
            <a:r>
              <a:rPr lang="en-US" sz="2000" b="1" i="1" dirty="0">
                <a:solidFill>
                  <a:srgbClr val="800000"/>
                </a:solidFill>
              </a:rPr>
              <a:t> be heard </a:t>
            </a:r>
            <a:r>
              <a:rPr lang="en-US" sz="2000" b="1" i="1" u="sng" dirty="0">
                <a:solidFill>
                  <a:srgbClr val="800000"/>
                </a:solidFill>
              </a:rPr>
              <a:t>in you anymore</a:t>
            </a:r>
            <a:r>
              <a:rPr lang="en-US" sz="2000" i="1" dirty="0">
                <a:solidFill>
                  <a:srgbClr val="800000"/>
                </a:solidFill>
              </a:rPr>
              <a:t>. For your merchants were the great men of the earth,</a:t>
            </a:r>
            <a:r>
              <a:rPr lang="en-US" sz="2000" b="1" i="1" dirty="0">
                <a:solidFill>
                  <a:srgbClr val="800000"/>
                </a:solidFill>
              </a:rPr>
              <a:t> </a:t>
            </a:r>
            <a:r>
              <a:rPr lang="en-US" sz="2000" b="1" i="1" u="sng" dirty="0">
                <a:solidFill>
                  <a:srgbClr val="800000"/>
                </a:solidFill>
              </a:rPr>
              <a:t>for</a:t>
            </a:r>
            <a:r>
              <a:rPr lang="en-US" sz="2000" b="1" i="1" dirty="0">
                <a:solidFill>
                  <a:srgbClr val="800000"/>
                </a:solidFill>
              </a:rPr>
              <a:t> by your </a:t>
            </a:r>
            <a:r>
              <a:rPr lang="en-US" sz="2000" b="1" i="1" u="sng" dirty="0">
                <a:solidFill>
                  <a:srgbClr val="800000"/>
                </a:solidFill>
              </a:rPr>
              <a:t>sorcery</a:t>
            </a:r>
            <a:r>
              <a:rPr lang="en-US" sz="2000" b="1" i="1" dirty="0">
                <a:solidFill>
                  <a:srgbClr val="800000"/>
                </a:solidFill>
              </a:rPr>
              <a:t> all the nations were </a:t>
            </a:r>
            <a:r>
              <a:rPr lang="en-US" sz="2000" b="1" i="1" u="sng" dirty="0">
                <a:solidFill>
                  <a:srgbClr val="800000"/>
                </a:solidFill>
              </a:rPr>
              <a:t>deceived</a:t>
            </a:r>
            <a:r>
              <a:rPr lang="en-US" sz="2000" i="1" dirty="0">
                <a:solidFill>
                  <a:srgbClr val="800000"/>
                </a:solidFill>
              </a:rPr>
              <a:t>.” </a:t>
            </a:r>
            <a:r>
              <a:rPr lang="en-US" sz="2000" dirty="0"/>
              <a:t>(</a:t>
            </a:r>
            <a:r>
              <a:rPr lang="en-US" sz="2000" b="1" dirty="0">
                <a:solidFill>
                  <a:srgbClr val="800000"/>
                </a:solidFill>
              </a:rPr>
              <a:t>18:22-23</a:t>
            </a:r>
            <a:r>
              <a:rPr lang="en-US" sz="2000" dirty="0"/>
              <a:t>)</a:t>
            </a:r>
          </a:p>
          <a:p>
            <a:r>
              <a:rPr lang="en-US" sz="2000" dirty="0"/>
              <a:t>Indicates removal of things that make for joy, happiness, construction, and progress.</a:t>
            </a:r>
          </a:p>
          <a:p>
            <a:r>
              <a:rPr lang="en-US" sz="2000" dirty="0"/>
              <a:t>Emphasizes destruction and ruin of this city.</a:t>
            </a:r>
          </a:p>
          <a:p>
            <a:r>
              <a:rPr lang="en-US" sz="2000" dirty="0"/>
              <a:t>Result of the decadent lust and immorality pedaled throughout the world.</a:t>
            </a:r>
          </a:p>
          <a:p>
            <a:r>
              <a:rPr lang="en-US" sz="2000" i="1" dirty="0">
                <a:solidFill>
                  <a:srgbClr val="800000"/>
                </a:solidFill>
              </a:rPr>
              <a:t>“sorcery”</a:t>
            </a:r>
            <a:r>
              <a:rPr lang="en-US" sz="2000" dirty="0"/>
              <a:t> (Gr., </a:t>
            </a:r>
            <a:r>
              <a:rPr lang="en-US" sz="2000" i="1" dirty="0" err="1"/>
              <a:t>pharmakeia</a:t>
            </a:r>
            <a:r>
              <a:rPr lang="en-US" sz="2000" dirty="0"/>
              <a:t>): use of drugs; metaphorically, use of drugs in deceiving, witchcraft, idolatry </a:t>
            </a:r>
            <a:r>
              <a:rPr lang="en-US" sz="2000" dirty="0">
                <a:latin typeface="Arial" panose="020B0604020202020204" pitchFamily="34" charset="0"/>
                <a:cs typeface="Arial" panose="020B0604020202020204" pitchFamily="34" charset="0"/>
              </a:rPr>
              <a:t>→</a:t>
            </a:r>
            <a:r>
              <a:rPr lang="en-US" sz="2000" dirty="0"/>
              <a:t> </a:t>
            </a:r>
            <a:r>
              <a:rPr lang="en-US" sz="2000" i="1" dirty="0">
                <a:solidFill>
                  <a:srgbClr val="800000"/>
                </a:solidFill>
              </a:rPr>
              <a:t>“cup of wine of fornication … made drunk … deceived … drunk with blood of the saints … mix double”</a:t>
            </a:r>
            <a:r>
              <a:rPr lang="en-US" sz="2000" dirty="0"/>
              <a:t> (</a:t>
            </a:r>
            <a:r>
              <a:rPr lang="en-US" sz="2000" b="1" dirty="0">
                <a:solidFill>
                  <a:srgbClr val="800000"/>
                </a:solidFill>
              </a:rPr>
              <a:t>17:2, 4-6; 18:3-6, 9</a:t>
            </a:r>
            <a:r>
              <a:rPr lang="en-US" sz="2000" dirty="0"/>
              <a:t>)</a:t>
            </a:r>
          </a:p>
        </p:txBody>
      </p:sp>
    </p:spTree>
    <p:extLst>
      <p:ext uri="{BB962C8B-B14F-4D97-AF65-F5344CB8AC3E}">
        <p14:creationId xmlns:p14="http://schemas.microsoft.com/office/powerpoint/2010/main" val="408624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Rome, the “Eternal City”?</a:t>
            </a:r>
          </a:p>
        </p:txBody>
      </p:sp>
      <p:sp>
        <p:nvSpPr>
          <p:cNvPr id="3" name="Content Placeholder 2"/>
          <p:cNvSpPr>
            <a:spLocks noGrp="1"/>
          </p:cNvSpPr>
          <p:nvPr>
            <p:ph sz="quarter" idx="10"/>
          </p:nvPr>
        </p:nvSpPr>
        <p:spPr/>
        <p:txBody>
          <a:bodyPr/>
          <a:lstStyle/>
          <a:p>
            <a:r>
              <a:rPr lang="en-US" sz="2000" b="1" i="1" dirty="0"/>
              <a:t>Challenge:  </a:t>
            </a:r>
            <a:r>
              <a:rPr lang="en-US" sz="2000" dirty="0"/>
              <a:t>The entire city of Rome was never burned to the ground.</a:t>
            </a:r>
          </a:p>
          <a:p>
            <a:r>
              <a:rPr lang="en-US" sz="2000" dirty="0"/>
              <a:t>Furthermore, trade, commerce, marriages, businesses, and construction exist in Rome even today.</a:t>
            </a:r>
          </a:p>
          <a:p>
            <a:pPr marL="457200" lvl="0" indent="-457200">
              <a:buFont typeface="+mj-lt"/>
              <a:buAutoNum type="arabicPeriod" startAt="12"/>
            </a:pPr>
            <a:r>
              <a:rPr lang="en-US" sz="2000" dirty="0"/>
              <a:t>Can these symbols be reconciled with history?  If so, how?  If not, to what do they apply?</a:t>
            </a:r>
          </a:p>
          <a:p>
            <a:r>
              <a:rPr lang="en-US" sz="2000" dirty="0"/>
              <a:t>Rome did suffer tremendous damage to the city, population, and physical loss (410, 455, 546 AD). … But, </a:t>
            </a:r>
            <a:r>
              <a:rPr lang="en-US" sz="2000" b="1" dirty="0">
                <a:solidFill>
                  <a:srgbClr val="800000"/>
                </a:solidFill>
              </a:rPr>
              <a:t>Revelation</a:t>
            </a:r>
            <a:r>
              <a:rPr lang="en-US" sz="2000" dirty="0"/>
              <a:t> is a book of </a:t>
            </a:r>
            <a:r>
              <a:rPr lang="en-US" sz="2000" b="1" i="1" dirty="0"/>
              <a:t>symbols</a:t>
            </a:r>
            <a:r>
              <a:rPr lang="en-US" sz="2000" dirty="0"/>
              <a:t>, </a:t>
            </a:r>
            <a:r>
              <a:rPr lang="en-US" sz="2000" b="1" i="1" dirty="0"/>
              <a:t>not to be taken literally</a:t>
            </a:r>
            <a:r>
              <a:rPr lang="en-US" sz="2000" dirty="0"/>
              <a:t>.</a:t>
            </a:r>
          </a:p>
          <a:p>
            <a:r>
              <a:rPr lang="en-US" sz="2000" dirty="0"/>
              <a:t>The plagues ultimately target the </a:t>
            </a:r>
            <a:r>
              <a:rPr lang="en-US" sz="2000" b="1" i="1" dirty="0"/>
              <a:t>people, influencers</a:t>
            </a:r>
            <a:r>
              <a:rPr lang="en-US" sz="2000" dirty="0"/>
              <a:t> – not the buildings of Rome.</a:t>
            </a:r>
          </a:p>
          <a:p>
            <a:r>
              <a:rPr lang="en-US" sz="2000" dirty="0"/>
              <a:t>Therefore, critical to understand that the harlot, the </a:t>
            </a:r>
            <a:r>
              <a:rPr lang="en-US" sz="2000" i="1" dirty="0">
                <a:solidFill>
                  <a:srgbClr val="800000"/>
                </a:solidFill>
              </a:rPr>
              <a:t>“great city”</a:t>
            </a:r>
            <a:r>
              <a:rPr lang="en-US" sz="2000" dirty="0"/>
              <a:t> represents the people of Rome, its spirit, glory, allure, image, reputation, and influence – the pagan, blasphemous, persecuting collective of John’s day.</a:t>
            </a:r>
          </a:p>
          <a:p>
            <a:r>
              <a:rPr lang="en-US" sz="2000" dirty="0"/>
              <a:t>This was utterly destroyed, even if not every building was burned to the ground.</a:t>
            </a:r>
          </a:p>
        </p:txBody>
      </p:sp>
    </p:spTree>
    <p:extLst>
      <p:ext uri="{BB962C8B-B14F-4D97-AF65-F5344CB8AC3E}">
        <p14:creationId xmlns:p14="http://schemas.microsoft.com/office/powerpoint/2010/main" val="290255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A Great Fall to Be Avoided</a:t>
            </a:r>
          </a:p>
          <a:p>
            <a:r>
              <a:rPr lang="en-US" dirty="0">
                <a:solidFill>
                  <a:srgbClr val="C00000"/>
                </a:solidFill>
              </a:rPr>
              <a:t>Revelation 18:1-8</a:t>
            </a:r>
          </a:p>
        </p:txBody>
      </p:sp>
    </p:spTree>
    <p:extLst>
      <p:ext uri="{BB962C8B-B14F-4D97-AF65-F5344CB8AC3E}">
        <p14:creationId xmlns:p14="http://schemas.microsoft.com/office/powerpoint/2010/main" val="3284437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20 – </a:t>
            </a:r>
            <a:r>
              <a:rPr lang="en-US" sz="1800" dirty="0"/>
              <a:t>The Marriage Feast</a:t>
            </a:r>
            <a:endParaRPr lang="en-US" sz="1800" b="1" dirty="0"/>
          </a:p>
        </p:txBody>
      </p:sp>
    </p:spTree>
    <p:extLst>
      <p:ext uri="{BB962C8B-B14F-4D97-AF65-F5344CB8AC3E}">
        <p14:creationId xmlns:p14="http://schemas.microsoft.com/office/powerpoint/2010/main" val="171620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Rejoicing over the Harlot’s Destruction</a:t>
            </a:r>
          </a:p>
          <a:p>
            <a:r>
              <a:rPr lang="en-US" dirty="0">
                <a:solidFill>
                  <a:srgbClr val="C00000"/>
                </a:solidFill>
              </a:rPr>
              <a:t>Revelation 19:1-6</a:t>
            </a:r>
          </a:p>
        </p:txBody>
      </p:sp>
    </p:spTree>
    <p:extLst>
      <p:ext uri="{BB962C8B-B14F-4D97-AF65-F5344CB8AC3E}">
        <p14:creationId xmlns:p14="http://schemas.microsoft.com/office/powerpoint/2010/main" val="3637169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Praising the Lord?</a:t>
            </a:r>
          </a:p>
        </p:txBody>
      </p:sp>
      <p:sp>
        <p:nvSpPr>
          <p:cNvPr id="3" name="Content Placeholder 2"/>
          <p:cNvSpPr>
            <a:spLocks noGrp="1"/>
          </p:cNvSpPr>
          <p:nvPr>
            <p:ph sz="quarter" idx="10"/>
          </p:nvPr>
        </p:nvSpPr>
        <p:spPr/>
        <p:txBody>
          <a:bodyPr/>
          <a:lstStyle/>
          <a:p>
            <a:pPr marL="346075" lvl="0" indent="-346075">
              <a:lnSpc>
                <a:spcPct val="98000"/>
              </a:lnSpc>
              <a:spcBef>
                <a:spcPts val="0"/>
              </a:spcBef>
              <a:buFont typeface="+mj-lt"/>
              <a:buAutoNum type="arabicPeriod"/>
            </a:pPr>
            <a:r>
              <a:rPr lang="en-US" sz="2000" dirty="0"/>
              <a:t>Who was praising the Lord?  How extensive was the harlot’s destruction?</a:t>
            </a:r>
          </a:p>
          <a:p>
            <a:pPr marL="0" lvl="0" indent="0">
              <a:lnSpc>
                <a:spcPct val="98000"/>
              </a:lnSpc>
              <a:spcBef>
                <a:spcPts val="0"/>
              </a:spcBef>
              <a:buNone/>
            </a:pPr>
            <a:r>
              <a:rPr lang="en-US" sz="2000" i="1" dirty="0">
                <a:solidFill>
                  <a:srgbClr val="800000"/>
                </a:solidFill>
              </a:rPr>
              <a:t>After these things I heard a loud voice of </a:t>
            </a:r>
            <a:r>
              <a:rPr lang="en-US" sz="2000" b="1" i="1" baseline="30000" dirty="0">
                <a:solidFill>
                  <a:srgbClr val="800000"/>
                </a:solidFill>
              </a:rPr>
              <a:t>1</a:t>
            </a:r>
            <a:r>
              <a:rPr lang="en-US" sz="2000" b="1" i="1" dirty="0">
                <a:solidFill>
                  <a:srgbClr val="800000"/>
                </a:solidFill>
              </a:rPr>
              <a:t>a great multitude in heaven</a:t>
            </a:r>
            <a:r>
              <a:rPr lang="en-US" sz="2000" i="1" dirty="0">
                <a:solidFill>
                  <a:srgbClr val="800000"/>
                </a:solidFill>
              </a:rPr>
              <a:t>, saying, “</a:t>
            </a:r>
            <a:r>
              <a:rPr lang="en-US" sz="2000" b="1" i="1" u="sng" dirty="0">
                <a:solidFill>
                  <a:srgbClr val="800000"/>
                </a:solidFill>
              </a:rPr>
              <a:t>Alleluia</a:t>
            </a:r>
            <a:r>
              <a:rPr lang="en-US" sz="2000" i="1" dirty="0">
                <a:solidFill>
                  <a:srgbClr val="800000"/>
                </a:solidFill>
              </a:rPr>
              <a:t>! Salvation and glory and honor and power belong to the Lord our God!  For true and righteous are His judgments, because He has judged the great harlot who corrupted the earth with her fornication; and He has avenged on her the blood of His servants shed by her.”  </a:t>
            </a:r>
            <a:r>
              <a:rPr lang="en-US" sz="2000" b="1" i="1" dirty="0">
                <a:solidFill>
                  <a:srgbClr val="800000"/>
                </a:solidFill>
              </a:rPr>
              <a:t>Again they said</a:t>
            </a:r>
            <a:r>
              <a:rPr lang="en-US" sz="2000" i="1" dirty="0">
                <a:solidFill>
                  <a:srgbClr val="800000"/>
                </a:solidFill>
              </a:rPr>
              <a:t>, “</a:t>
            </a:r>
            <a:r>
              <a:rPr lang="en-US" sz="2000" b="1" i="1" u="sng" dirty="0">
                <a:solidFill>
                  <a:srgbClr val="800000"/>
                </a:solidFill>
              </a:rPr>
              <a:t>Alleluia</a:t>
            </a:r>
            <a:r>
              <a:rPr lang="en-US" sz="2000" i="1" dirty="0">
                <a:solidFill>
                  <a:srgbClr val="800000"/>
                </a:solidFill>
              </a:rPr>
              <a:t>! Her smoke rises up forever and ever!”  And </a:t>
            </a:r>
            <a:r>
              <a:rPr lang="en-US" sz="2000" b="1" i="1" baseline="30000" dirty="0">
                <a:solidFill>
                  <a:srgbClr val="800000"/>
                </a:solidFill>
              </a:rPr>
              <a:t>2</a:t>
            </a:r>
            <a:r>
              <a:rPr lang="en-US" sz="2000" b="1" i="1" dirty="0">
                <a:solidFill>
                  <a:srgbClr val="800000"/>
                </a:solidFill>
              </a:rPr>
              <a:t>the twenty-four elders </a:t>
            </a:r>
            <a:r>
              <a:rPr lang="en-US" sz="2000" i="1" dirty="0">
                <a:solidFill>
                  <a:srgbClr val="800000"/>
                </a:solidFill>
              </a:rPr>
              <a:t>and </a:t>
            </a:r>
            <a:r>
              <a:rPr lang="en-US" sz="2000" b="1" i="1" baseline="30000" dirty="0">
                <a:solidFill>
                  <a:srgbClr val="800000"/>
                </a:solidFill>
              </a:rPr>
              <a:t>3</a:t>
            </a:r>
            <a:r>
              <a:rPr lang="en-US" sz="2000" b="1" i="1" dirty="0">
                <a:solidFill>
                  <a:srgbClr val="800000"/>
                </a:solidFill>
              </a:rPr>
              <a:t>the four living creatures </a:t>
            </a:r>
            <a:r>
              <a:rPr lang="en-US" sz="2000" i="1" dirty="0">
                <a:solidFill>
                  <a:srgbClr val="800000"/>
                </a:solidFill>
              </a:rPr>
              <a:t>fell down and worshiped God who sat on the throne, saying, “Amen! </a:t>
            </a:r>
            <a:r>
              <a:rPr lang="en-US" sz="2000" b="1" i="1" u="sng" dirty="0">
                <a:solidFill>
                  <a:srgbClr val="800000"/>
                </a:solidFill>
              </a:rPr>
              <a:t>Alleluia</a:t>
            </a:r>
            <a:r>
              <a:rPr lang="en-US" sz="2000" i="1" dirty="0">
                <a:solidFill>
                  <a:srgbClr val="800000"/>
                </a:solidFill>
              </a:rPr>
              <a:t>!”   Then </a:t>
            </a:r>
            <a:r>
              <a:rPr lang="en-US" sz="2000" b="1" i="1" baseline="30000" dirty="0">
                <a:solidFill>
                  <a:srgbClr val="800000"/>
                </a:solidFill>
              </a:rPr>
              <a:t>4</a:t>
            </a:r>
            <a:r>
              <a:rPr lang="en-US" sz="2000" b="1" i="1" dirty="0">
                <a:solidFill>
                  <a:srgbClr val="800000"/>
                </a:solidFill>
              </a:rPr>
              <a:t>a voice came from the throne</a:t>
            </a:r>
            <a:r>
              <a:rPr lang="en-US" sz="2000" i="1" dirty="0">
                <a:solidFill>
                  <a:srgbClr val="800000"/>
                </a:solidFill>
              </a:rPr>
              <a:t>, saying, “Praise </a:t>
            </a:r>
            <a:r>
              <a:rPr lang="en-US" sz="2000" b="1" i="1" dirty="0">
                <a:solidFill>
                  <a:srgbClr val="800000"/>
                </a:solidFill>
              </a:rPr>
              <a:t>our God</a:t>
            </a:r>
            <a:r>
              <a:rPr lang="en-US" sz="2000" i="1" dirty="0">
                <a:solidFill>
                  <a:srgbClr val="800000"/>
                </a:solidFill>
              </a:rPr>
              <a:t>, all you His servants and those who fear Him, both small and great!”  And I heard, as it were, </a:t>
            </a:r>
            <a:r>
              <a:rPr lang="en-US" sz="2000" b="1" i="1" baseline="30000" dirty="0">
                <a:solidFill>
                  <a:srgbClr val="800000"/>
                </a:solidFill>
              </a:rPr>
              <a:t>5</a:t>
            </a:r>
            <a:r>
              <a:rPr lang="en-US" sz="2000" b="1" i="1" dirty="0">
                <a:solidFill>
                  <a:srgbClr val="800000"/>
                </a:solidFill>
              </a:rPr>
              <a:t>the voice of a great multitude</a:t>
            </a:r>
            <a:r>
              <a:rPr lang="en-US" sz="2000" i="1" dirty="0">
                <a:solidFill>
                  <a:srgbClr val="800000"/>
                </a:solidFill>
              </a:rPr>
              <a:t>, as the sound of many waters and as the sound of mighty thunderings, saying, “Alleluia! For the Lord God Omnipotent reigns!”</a:t>
            </a:r>
            <a:r>
              <a:rPr lang="en-US" sz="2000" dirty="0"/>
              <a:t> (</a:t>
            </a:r>
            <a:r>
              <a:rPr lang="en-US" sz="2000" b="1" dirty="0">
                <a:solidFill>
                  <a:srgbClr val="800000"/>
                </a:solidFill>
              </a:rPr>
              <a:t>19:1-6</a:t>
            </a:r>
            <a:r>
              <a:rPr lang="en-US" sz="2000" dirty="0"/>
              <a:t>)</a:t>
            </a:r>
          </a:p>
          <a:p>
            <a:pPr>
              <a:lnSpc>
                <a:spcPct val="98000"/>
              </a:lnSpc>
              <a:spcBef>
                <a:spcPts val="0"/>
              </a:spcBef>
            </a:pPr>
            <a:r>
              <a:rPr lang="en-US" sz="2000" dirty="0"/>
              <a:t>All hosts of heaven and either angel, living creature, or possibly Jesus (</a:t>
            </a:r>
            <a:r>
              <a:rPr lang="en-US" sz="2000" b="1" dirty="0">
                <a:solidFill>
                  <a:srgbClr val="800000"/>
                </a:solidFill>
              </a:rPr>
              <a:t>John 20:17</a:t>
            </a:r>
            <a:r>
              <a:rPr lang="en-US" sz="2000" dirty="0"/>
              <a:t>).</a:t>
            </a:r>
          </a:p>
        </p:txBody>
      </p:sp>
    </p:spTree>
    <p:extLst>
      <p:ext uri="{BB962C8B-B14F-4D97-AF65-F5344CB8AC3E}">
        <p14:creationId xmlns:p14="http://schemas.microsoft.com/office/powerpoint/2010/main" val="65920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Praising the Lord?</a:t>
            </a:r>
          </a:p>
        </p:txBody>
      </p:sp>
      <p:sp>
        <p:nvSpPr>
          <p:cNvPr id="3" name="Content Placeholder 2"/>
          <p:cNvSpPr>
            <a:spLocks noGrp="1"/>
          </p:cNvSpPr>
          <p:nvPr>
            <p:ph sz="quarter" idx="10"/>
          </p:nvPr>
        </p:nvSpPr>
        <p:spPr/>
        <p:txBody>
          <a:bodyPr/>
          <a:lstStyle/>
          <a:p>
            <a:pPr>
              <a:spcBef>
                <a:spcPts val="100"/>
              </a:spcBef>
            </a:pPr>
            <a:r>
              <a:rPr lang="en-US" sz="2000" dirty="0"/>
              <a:t>In contrast with merchants, kings, and sailors, heaven </a:t>
            </a:r>
            <a:r>
              <a:rPr lang="en-US" sz="2000" b="1" i="1" dirty="0"/>
              <a:t>rejoices</a:t>
            </a:r>
            <a:r>
              <a:rPr lang="en-US" sz="2000" dirty="0"/>
              <a:t> over Rome’s fall!</a:t>
            </a:r>
          </a:p>
          <a:p>
            <a:pPr marL="0" lvl="0" indent="0">
              <a:spcBef>
                <a:spcPts val="100"/>
              </a:spcBef>
              <a:buNone/>
            </a:pPr>
            <a:r>
              <a:rPr lang="en-US" sz="2000" i="1" dirty="0">
                <a:solidFill>
                  <a:srgbClr val="800000"/>
                </a:solidFill>
              </a:rPr>
              <a:t>After these things I heard a loud voice of a great multitude in heaven, saying, “Alleluia! Salvation and glory and honor and power belong to the Lord our God!  For true and righteous are His judgments, because He has judged the great harlot who corrupted the earth with her fornication; and He has avenged on her the blood of His servants shed by her.”  Again they said, “</a:t>
            </a:r>
            <a:r>
              <a:rPr lang="en-US" sz="2000" b="1" i="1" dirty="0">
                <a:solidFill>
                  <a:srgbClr val="800000"/>
                </a:solidFill>
              </a:rPr>
              <a:t>Alleluia! </a:t>
            </a:r>
            <a:r>
              <a:rPr lang="en-US" sz="2000" b="1" i="1" u="sng" dirty="0">
                <a:solidFill>
                  <a:srgbClr val="800000"/>
                </a:solidFill>
              </a:rPr>
              <a:t>Her smoke rises up forever and ever</a:t>
            </a:r>
            <a:r>
              <a:rPr lang="en-US" sz="2000" i="1" dirty="0">
                <a:solidFill>
                  <a:srgbClr val="800000"/>
                </a:solidFill>
              </a:rPr>
              <a:t>!”  And the twenty-four elders and the four living creatures fell down and worshiped God who sat on the throne, saying, “Amen! Alleluia!”   Then a voice came from the throne, saying, “Praise our God, all you His servants and those who fear Him, both small and great!”  And I heard, as it were, the voice of a great multitude, as the sound of many waters and as the sound of mighty thunderings, saying, “Alleluia! For the Lord God Omnipotent reigns!”</a:t>
            </a:r>
            <a:r>
              <a:rPr lang="en-US" sz="2000" dirty="0"/>
              <a:t> (</a:t>
            </a:r>
            <a:r>
              <a:rPr lang="en-US" sz="2000" b="1" dirty="0">
                <a:solidFill>
                  <a:srgbClr val="800000"/>
                </a:solidFill>
              </a:rPr>
              <a:t>19:1-6</a:t>
            </a:r>
            <a:r>
              <a:rPr lang="en-US" sz="2000" dirty="0"/>
              <a:t>)</a:t>
            </a:r>
          </a:p>
          <a:p>
            <a:pPr>
              <a:spcBef>
                <a:spcPts val="100"/>
              </a:spcBef>
            </a:pPr>
            <a:r>
              <a:rPr lang="en-US" sz="2000" dirty="0"/>
              <a:t>Note, the finality of her destruction (</a:t>
            </a:r>
            <a:r>
              <a:rPr lang="en-US" sz="2000" b="1" dirty="0">
                <a:solidFill>
                  <a:srgbClr val="800000"/>
                </a:solidFill>
              </a:rPr>
              <a:t>14:9-11</a:t>
            </a:r>
            <a:r>
              <a:rPr lang="en-US" sz="2000" dirty="0"/>
              <a:t>).  She cannot overturn or return.</a:t>
            </a:r>
          </a:p>
        </p:txBody>
      </p:sp>
    </p:spTree>
    <p:extLst>
      <p:ext uri="{BB962C8B-B14F-4D97-AF65-F5344CB8AC3E}">
        <p14:creationId xmlns:p14="http://schemas.microsoft.com/office/powerpoint/2010/main" val="218164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Has Judged the Great Harlot</a:t>
            </a:r>
          </a:p>
        </p:txBody>
      </p:sp>
      <p:sp>
        <p:nvSpPr>
          <p:cNvPr id="3" name="Content Placeholder 2"/>
          <p:cNvSpPr>
            <a:spLocks noGrp="1"/>
          </p:cNvSpPr>
          <p:nvPr>
            <p:ph sz="quarter" idx="10"/>
          </p:nvPr>
        </p:nvSpPr>
        <p:spPr/>
        <p:txBody>
          <a:bodyPr/>
          <a:lstStyle/>
          <a:p>
            <a:pPr marL="346075" indent="-346075">
              <a:buFont typeface="+mj-lt"/>
              <a:buAutoNum type="arabicPeriod" startAt="2"/>
            </a:pPr>
            <a:r>
              <a:rPr lang="en-US" sz="2000" dirty="0"/>
              <a:t>How is God described in this context, and how does the judgment against the great harlot reflect this conclusion?</a:t>
            </a:r>
          </a:p>
          <a:p>
            <a:pPr marL="0" lvl="0" indent="0">
              <a:buNone/>
            </a:pPr>
            <a:r>
              <a:rPr lang="en-US" sz="2000" i="1" dirty="0">
                <a:solidFill>
                  <a:srgbClr val="800000"/>
                </a:solidFill>
              </a:rPr>
              <a:t>After these things I heard a loud voice of a great multitude in heaven, saying, “Alleluia! </a:t>
            </a:r>
            <a:r>
              <a:rPr lang="en-US" sz="2000" b="1" i="1" baseline="30000" dirty="0">
                <a:solidFill>
                  <a:srgbClr val="800000"/>
                </a:solidFill>
              </a:rPr>
              <a:t>1</a:t>
            </a:r>
            <a:r>
              <a:rPr lang="en-US" sz="2000" b="1" i="1" dirty="0">
                <a:solidFill>
                  <a:srgbClr val="800000"/>
                </a:solidFill>
              </a:rPr>
              <a:t>Salvation</a:t>
            </a:r>
            <a:r>
              <a:rPr lang="en-US" sz="2000" i="1" dirty="0">
                <a:solidFill>
                  <a:srgbClr val="800000"/>
                </a:solidFill>
              </a:rPr>
              <a:t> and </a:t>
            </a:r>
            <a:r>
              <a:rPr lang="en-US" sz="2000" b="1" i="1" baseline="30000" dirty="0">
                <a:solidFill>
                  <a:srgbClr val="800000"/>
                </a:solidFill>
              </a:rPr>
              <a:t>2</a:t>
            </a:r>
            <a:r>
              <a:rPr lang="en-US" sz="2000" b="1" i="1" dirty="0">
                <a:solidFill>
                  <a:srgbClr val="800000"/>
                </a:solidFill>
              </a:rPr>
              <a:t>glory</a:t>
            </a:r>
            <a:r>
              <a:rPr lang="en-US" sz="2000" i="1" dirty="0">
                <a:solidFill>
                  <a:srgbClr val="800000"/>
                </a:solidFill>
              </a:rPr>
              <a:t> and </a:t>
            </a:r>
            <a:r>
              <a:rPr lang="en-US" sz="2000" b="1" i="1" baseline="30000" dirty="0">
                <a:solidFill>
                  <a:srgbClr val="800000"/>
                </a:solidFill>
              </a:rPr>
              <a:t>3</a:t>
            </a:r>
            <a:r>
              <a:rPr lang="en-US" sz="2000" b="1" i="1" dirty="0">
                <a:solidFill>
                  <a:srgbClr val="800000"/>
                </a:solidFill>
              </a:rPr>
              <a:t>honor</a:t>
            </a:r>
            <a:r>
              <a:rPr lang="en-US" sz="2000" i="1" dirty="0">
                <a:solidFill>
                  <a:srgbClr val="800000"/>
                </a:solidFill>
              </a:rPr>
              <a:t> and </a:t>
            </a:r>
            <a:r>
              <a:rPr lang="en-US" sz="2000" b="1" i="1" baseline="30000" dirty="0">
                <a:solidFill>
                  <a:srgbClr val="800000"/>
                </a:solidFill>
              </a:rPr>
              <a:t>4</a:t>
            </a:r>
            <a:r>
              <a:rPr lang="en-US" sz="2000" b="1" i="1" dirty="0">
                <a:solidFill>
                  <a:srgbClr val="800000"/>
                </a:solidFill>
              </a:rPr>
              <a:t>power</a:t>
            </a:r>
            <a:r>
              <a:rPr lang="en-US" sz="2000" i="1" dirty="0">
                <a:solidFill>
                  <a:srgbClr val="800000"/>
                </a:solidFill>
              </a:rPr>
              <a:t> </a:t>
            </a:r>
            <a:r>
              <a:rPr lang="en-US" sz="2000" b="1" i="1" u="sng" dirty="0">
                <a:solidFill>
                  <a:srgbClr val="800000"/>
                </a:solidFill>
              </a:rPr>
              <a:t>belong</a:t>
            </a:r>
            <a:r>
              <a:rPr lang="en-US" sz="2000" b="1" i="1" dirty="0">
                <a:solidFill>
                  <a:srgbClr val="800000"/>
                </a:solidFill>
              </a:rPr>
              <a:t> to the Lord our God</a:t>
            </a:r>
            <a:r>
              <a:rPr lang="en-US" sz="2000" i="1" dirty="0">
                <a:solidFill>
                  <a:srgbClr val="800000"/>
                </a:solidFill>
              </a:rPr>
              <a:t>! For  </a:t>
            </a:r>
            <a:r>
              <a:rPr lang="en-US" sz="2000" b="1" i="1" baseline="30000" dirty="0">
                <a:solidFill>
                  <a:srgbClr val="800000"/>
                </a:solidFill>
              </a:rPr>
              <a:t>5</a:t>
            </a:r>
            <a:r>
              <a:rPr lang="en-US" sz="2000" b="1" i="1" dirty="0">
                <a:solidFill>
                  <a:srgbClr val="800000"/>
                </a:solidFill>
              </a:rPr>
              <a:t>true</a:t>
            </a:r>
            <a:r>
              <a:rPr lang="en-US" sz="2000" i="1" dirty="0">
                <a:solidFill>
                  <a:srgbClr val="800000"/>
                </a:solidFill>
              </a:rPr>
              <a:t> and </a:t>
            </a:r>
            <a:r>
              <a:rPr lang="en-US" sz="2000" b="1" i="1" baseline="30000" dirty="0">
                <a:solidFill>
                  <a:srgbClr val="800000"/>
                </a:solidFill>
              </a:rPr>
              <a:t>6</a:t>
            </a:r>
            <a:r>
              <a:rPr lang="en-US" sz="2000" b="1" i="1" dirty="0">
                <a:solidFill>
                  <a:srgbClr val="800000"/>
                </a:solidFill>
              </a:rPr>
              <a:t>righteous</a:t>
            </a:r>
            <a:r>
              <a:rPr lang="en-US" sz="2000" i="1" dirty="0">
                <a:solidFill>
                  <a:srgbClr val="800000"/>
                </a:solidFill>
              </a:rPr>
              <a:t> are </a:t>
            </a:r>
            <a:r>
              <a:rPr lang="en-US" sz="2000" b="1" i="1" dirty="0">
                <a:solidFill>
                  <a:srgbClr val="800000"/>
                </a:solidFill>
              </a:rPr>
              <a:t>His judgments</a:t>
            </a:r>
            <a:r>
              <a:rPr lang="en-US" sz="2000" i="1" dirty="0">
                <a:solidFill>
                  <a:srgbClr val="800000"/>
                </a:solidFill>
              </a:rPr>
              <a:t>, because </a:t>
            </a:r>
            <a:r>
              <a:rPr lang="en-US" sz="2000" b="1" i="1" dirty="0">
                <a:solidFill>
                  <a:srgbClr val="800000"/>
                </a:solidFill>
              </a:rPr>
              <a:t>He has </a:t>
            </a:r>
            <a:r>
              <a:rPr lang="en-US" sz="2000" b="1" i="1" baseline="30000" dirty="0">
                <a:solidFill>
                  <a:srgbClr val="800000"/>
                </a:solidFill>
              </a:rPr>
              <a:t>7</a:t>
            </a:r>
            <a:r>
              <a:rPr lang="en-US" sz="2000" b="1" i="1" u="sng" dirty="0">
                <a:solidFill>
                  <a:srgbClr val="800000"/>
                </a:solidFill>
              </a:rPr>
              <a:t>judged</a:t>
            </a:r>
            <a:r>
              <a:rPr lang="en-US" sz="2000" b="1" i="1" dirty="0">
                <a:solidFill>
                  <a:srgbClr val="800000"/>
                </a:solidFill>
              </a:rPr>
              <a:t> the great harlot </a:t>
            </a:r>
            <a:r>
              <a:rPr lang="en-US" sz="2000" i="1" dirty="0">
                <a:solidFill>
                  <a:srgbClr val="800000"/>
                </a:solidFill>
              </a:rPr>
              <a:t>who </a:t>
            </a:r>
            <a:r>
              <a:rPr lang="en-US" sz="2000" b="1" i="1" dirty="0">
                <a:solidFill>
                  <a:srgbClr val="800000"/>
                </a:solidFill>
              </a:rPr>
              <a:t>corrupted the earth</a:t>
            </a:r>
            <a:r>
              <a:rPr lang="en-US" sz="2000" i="1" dirty="0">
                <a:solidFill>
                  <a:srgbClr val="800000"/>
                </a:solidFill>
              </a:rPr>
              <a:t> with her fornication; and </a:t>
            </a:r>
            <a:r>
              <a:rPr lang="en-US" sz="2000" b="1" i="1" dirty="0">
                <a:solidFill>
                  <a:srgbClr val="800000"/>
                </a:solidFill>
              </a:rPr>
              <a:t>He has </a:t>
            </a:r>
            <a:r>
              <a:rPr lang="en-US" sz="2000" b="1" i="1" baseline="30000" dirty="0">
                <a:solidFill>
                  <a:srgbClr val="800000"/>
                </a:solidFill>
              </a:rPr>
              <a:t>8</a:t>
            </a:r>
            <a:r>
              <a:rPr lang="en-US" sz="2000" b="1" i="1" u="sng" dirty="0">
                <a:solidFill>
                  <a:srgbClr val="800000"/>
                </a:solidFill>
              </a:rPr>
              <a:t>avenged</a:t>
            </a:r>
            <a:r>
              <a:rPr lang="en-US" sz="2000" b="1" i="1" dirty="0">
                <a:solidFill>
                  <a:srgbClr val="800000"/>
                </a:solidFill>
              </a:rPr>
              <a:t> on her the blood of His servants shed by her</a:t>
            </a:r>
            <a:r>
              <a:rPr lang="en-US" sz="2000" i="1" dirty="0">
                <a:solidFill>
                  <a:srgbClr val="800000"/>
                </a:solidFill>
              </a:rPr>
              <a:t>.”  Again they said, “Alleluia! Her smoke rises up forever and ever!”  And the twenty-four elders and the four living creatures fell down and worshiped God who sat on the throne, saying, “Amen! </a:t>
            </a:r>
            <a:r>
              <a:rPr lang="en-US" sz="2000" b="1" i="1" dirty="0">
                <a:solidFill>
                  <a:srgbClr val="800000"/>
                </a:solidFill>
              </a:rPr>
              <a:t>Alleluia</a:t>
            </a:r>
            <a:r>
              <a:rPr lang="en-US" sz="2000" i="1" dirty="0">
                <a:solidFill>
                  <a:srgbClr val="800000"/>
                </a:solidFill>
              </a:rPr>
              <a:t>!” … And I heard, as it were, the voice of a great multitude, as the sound of many waters and as the sound of mighty thunderings, saying, “</a:t>
            </a:r>
            <a:r>
              <a:rPr lang="en-US" sz="2000" b="1" i="1" dirty="0">
                <a:solidFill>
                  <a:srgbClr val="800000"/>
                </a:solidFill>
              </a:rPr>
              <a:t>Alleluia! For the Lord God </a:t>
            </a:r>
            <a:r>
              <a:rPr lang="en-US" sz="2000" b="1" i="1" baseline="30000" dirty="0">
                <a:solidFill>
                  <a:srgbClr val="800000"/>
                </a:solidFill>
              </a:rPr>
              <a:t>9</a:t>
            </a:r>
            <a:r>
              <a:rPr lang="en-US" sz="2000" b="1" i="1" u="sng" dirty="0">
                <a:solidFill>
                  <a:srgbClr val="800000"/>
                </a:solidFill>
              </a:rPr>
              <a:t>Omnipotent </a:t>
            </a:r>
            <a:r>
              <a:rPr lang="en-US" sz="2000" b="1" i="1" u="sng" baseline="30000" dirty="0">
                <a:solidFill>
                  <a:srgbClr val="800000"/>
                </a:solidFill>
              </a:rPr>
              <a:t>10</a:t>
            </a:r>
            <a:r>
              <a:rPr lang="en-US" sz="2000" b="1" i="1" u="sng" dirty="0">
                <a:solidFill>
                  <a:srgbClr val="800000"/>
                </a:solidFill>
              </a:rPr>
              <a:t>reigns</a:t>
            </a:r>
            <a:r>
              <a:rPr lang="en-US" sz="2000" b="1" i="1" dirty="0">
                <a:solidFill>
                  <a:srgbClr val="800000"/>
                </a:solidFill>
              </a:rPr>
              <a:t>!</a:t>
            </a:r>
            <a:r>
              <a:rPr lang="en-US" sz="2000" i="1" dirty="0">
                <a:solidFill>
                  <a:srgbClr val="800000"/>
                </a:solidFill>
              </a:rPr>
              <a:t>”</a:t>
            </a:r>
            <a:r>
              <a:rPr lang="en-US" sz="2000" dirty="0"/>
              <a:t> (</a:t>
            </a:r>
            <a:r>
              <a:rPr lang="en-US" sz="2000" b="1" dirty="0">
                <a:solidFill>
                  <a:srgbClr val="800000"/>
                </a:solidFill>
              </a:rPr>
              <a:t>19:1-6</a:t>
            </a:r>
            <a:r>
              <a:rPr lang="en-US" sz="2000" dirty="0"/>
              <a:t>)</a:t>
            </a:r>
          </a:p>
          <a:p>
            <a:r>
              <a:rPr lang="en-US" sz="2000" b="1" dirty="0"/>
              <a:t>All Powerful </a:t>
            </a:r>
            <a:r>
              <a:rPr lang="en-US" sz="2000" dirty="0"/>
              <a:t>– The city that conquered the world was conquered by </a:t>
            </a:r>
            <a:r>
              <a:rPr lang="en-US" sz="2000"/>
              <a:t>God.</a:t>
            </a:r>
            <a:endParaRPr lang="en-US" sz="2000" dirty="0"/>
          </a:p>
        </p:txBody>
      </p:sp>
    </p:spTree>
    <p:extLst>
      <p:ext uri="{BB962C8B-B14F-4D97-AF65-F5344CB8AC3E}">
        <p14:creationId xmlns:p14="http://schemas.microsoft.com/office/powerpoint/2010/main" val="131620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Has Judged the Great Harlot</a:t>
            </a:r>
          </a:p>
        </p:txBody>
      </p:sp>
      <p:sp>
        <p:nvSpPr>
          <p:cNvPr id="3" name="Content Placeholder 2"/>
          <p:cNvSpPr>
            <a:spLocks noGrp="1"/>
          </p:cNvSpPr>
          <p:nvPr>
            <p:ph sz="quarter" idx="10"/>
          </p:nvPr>
        </p:nvSpPr>
        <p:spPr/>
        <p:txBody>
          <a:bodyPr/>
          <a:lstStyle/>
          <a:p>
            <a:pPr marL="346075" indent="-346075">
              <a:buFont typeface="+mj-lt"/>
              <a:buAutoNum type="arabicPeriod" startAt="2"/>
            </a:pPr>
            <a:r>
              <a:rPr lang="en-US" sz="2000" dirty="0"/>
              <a:t>How is God described in this context, and how does the judgment against the great harlot reflect this conclusion?</a:t>
            </a:r>
          </a:p>
          <a:p>
            <a:pPr marL="0" lvl="0" indent="0">
              <a:buNone/>
            </a:pPr>
            <a:r>
              <a:rPr lang="en-US" sz="2000" i="1" dirty="0">
                <a:solidFill>
                  <a:srgbClr val="800000"/>
                </a:solidFill>
              </a:rPr>
              <a:t>After these things I heard a loud voice of a great multitude in heaven, saying, “Alleluia! </a:t>
            </a:r>
            <a:r>
              <a:rPr lang="en-US" sz="2000" b="1" i="1" baseline="30000" dirty="0">
                <a:solidFill>
                  <a:srgbClr val="800000"/>
                </a:solidFill>
              </a:rPr>
              <a:t>1</a:t>
            </a:r>
            <a:r>
              <a:rPr lang="en-US" sz="2000" b="1" i="1" dirty="0">
                <a:solidFill>
                  <a:srgbClr val="800000"/>
                </a:solidFill>
              </a:rPr>
              <a:t>Salvation</a:t>
            </a:r>
            <a:r>
              <a:rPr lang="en-US" sz="2000" i="1" dirty="0">
                <a:solidFill>
                  <a:srgbClr val="800000"/>
                </a:solidFill>
              </a:rPr>
              <a:t> and </a:t>
            </a:r>
            <a:r>
              <a:rPr lang="en-US" sz="2000" b="1" i="1" baseline="30000" dirty="0">
                <a:solidFill>
                  <a:srgbClr val="800000"/>
                </a:solidFill>
              </a:rPr>
              <a:t>2</a:t>
            </a:r>
            <a:r>
              <a:rPr lang="en-US" sz="2000" b="1" i="1" dirty="0">
                <a:solidFill>
                  <a:srgbClr val="800000"/>
                </a:solidFill>
              </a:rPr>
              <a:t>glory</a:t>
            </a:r>
            <a:r>
              <a:rPr lang="en-US" sz="2000" i="1" dirty="0">
                <a:solidFill>
                  <a:srgbClr val="800000"/>
                </a:solidFill>
              </a:rPr>
              <a:t> and </a:t>
            </a:r>
            <a:r>
              <a:rPr lang="en-US" sz="2000" b="1" i="1" baseline="30000" dirty="0">
                <a:solidFill>
                  <a:srgbClr val="800000"/>
                </a:solidFill>
              </a:rPr>
              <a:t>3</a:t>
            </a:r>
            <a:r>
              <a:rPr lang="en-US" sz="2000" b="1" i="1" dirty="0">
                <a:solidFill>
                  <a:srgbClr val="800000"/>
                </a:solidFill>
              </a:rPr>
              <a:t>honor</a:t>
            </a:r>
            <a:r>
              <a:rPr lang="en-US" sz="2000" i="1" dirty="0">
                <a:solidFill>
                  <a:srgbClr val="800000"/>
                </a:solidFill>
              </a:rPr>
              <a:t> and </a:t>
            </a:r>
            <a:r>
              <a:rPr lang="en-US" sz="2000" b="1" i="1" baseline="30000" dirty="0">
                <a:solidFill>
                  <a:srgbClr val="800000"/>
                </a:solidFill>
              </a:rPr>
              <a:t>4</a:t>
            </a:r>
            <a:r>
              <a:rPr lang="en-US" sz="2000" b="1" i="1" dirty="0">
                <a:solidFill>
                  <a:srgbClr val="800000"/>
                </a:solidFill>
              </a:rPr>
              <a:t>power</a:t>
            </a:r>
            <a:r>
              <a:rPr lang="en-US" sz="2000" i="1" dirty="0">
                <a:solidFill>
                  <a:srgbClr val="800000"/>
                </a:solidFill>
              </a:rPr>
              <a:t> </a:t>
            </a:r>
            <a:r>
              <a:rPr lang="en-US" sz="2000" b="1" i="1" u="sng" dirty="0">
                <a:solidFill>
                  <a:srgbClr val="800000"/>
                </a:solidFill>
              </a:rPr>
              <a:t>belong</a:t>
            </a:r>
            <a:r>
              <a:rPr lang="en-US" sz="2000" b="1" i="1" dirty="0">
                <a:solidFill>
                  <a:srgbClr val="800000"/>
                </a:solidFill>
              </a:rPr>
              <a:t> to the Lord our God</a:t>
            </a:r>
            <a:r>
              <a:rPr lang="en-US" sz="2000" i="1" dirty="0">
                <a:solidFill>
                  <a:srgbClr val="800000"/>
                </a:solidFill>
              </a:rPr>
              <a:t>! For  </a:t>
            </a:r>
            <a:r>
              <a:rPr lang="en-US" sz="2000" b="1" i="1" baseline="30000" dirty="0">
                <a:solidFill>
                  <a:srgbClr val="800000"/>
                </a:solidFill>
              </a:rPr>
              <a:t>5</a:t>
            </a:r>
            <a:r>
              <a:rPr lang="en-US" sz="2000" b="1" i="1" dirty="0">
                <a:solidFill>
                  <a:srgbClr val="800000"/>
                </a:solidFill>
              </a:rPr>
              <a:t>true</a:t>
            </a:r>
            <a:r>
              <a:rPr lang="en-US" sz="2000" i="1" dirty="0">
                <a:solidFill>
                  <a:srgbClr val="800000"/>
                </a:solidFill>
              </a:rPr>
              <a:t> and </a:t>
            </a:r>
            <a:r>
              <a:rPr lang="en-US" sz="2000" b="1" i="1" baseline="30000" dirty="0">
                <a:solidFill>
                  <a:srgbClr val="800000"/>
                </a:solidFill>
              </a:rPr>
              <a:t>6</a:t>
            </a:r>
            <a:r>
              <a:rPr lang="en-US" sz="2000" b="1" i="1" dirty="0">
                <a:solidFill>
                  <a:srgbClr val="800000"/>
                </a:solidFill>
              </a:rPr>
              <a:t>righteous</a:t>
            </a:r>
            <a:r>
              <a:rPr lang="en-US" sz="2000" i="1" dirty="0">
                <a:solidFill>
                  <a:srgbClr val="800000"/>
                </a:solidFill>
              </a:rPr>
              <a:t> are </a:t>
            </a:r>
            <a:r>
              <a:rPr lang="en-US" sz="2000" b="1" i="1" dirty="0">
                <a:solidFill>
                  <a:srgbClr val="800000"/>
                </a:solidFill>
              </a:rPr>
              <a:t>His judgments</a:t>
            </a:r>
            <a:r>
              <a:rPr lang="en-US" sz="2000" i="1" dirty="0">
                <a:solidFill>
                  <a:srgbClr val="800000"/>
                </a:solidFill>
              </a:rPr>
              <a:t>, because </a:t>
            </a:r>
            <a:r>
              <a:rPr lang="en-US" sz="2000" b="1" i="1" dirty="0">
                <a:solidFill>
                  <a:srgbClr val="800000"/>
                </a:solidFill>
              </a:rPr>
              <a:t>He has </a:t>
            </a:r>
            <a:r>
              <a:rPr lang="en-US" sz="2000" b="1" i="1" baseline="30000" dirty="0">
                <a:solidFill>
                  <a:srgbClr val="800000"/>
                </a:solidFill>
              </a:rPr>
              <a:t>7</a:t>
            </a:r>
            <a:r>
              <a:rPr lang="en-US" sz="2000" b="1" i="1" u="sng" dirty="0">
                <a:solidFill>
                  <a:srgbClr val="800000"/>
                </a:solidFill>
              </a:rPr>
              <a:t>judged</a:t>
            </a:r>
            <a:r>
              <a:rPr lang="en-US" sz="2000" b="1" i="1" dirty="0">
                <a:solidFill>
                  <a:srgbClr val="800000"/>
                </a:solidFill>
              </a:rPr>
              <a:t> the great harlot </a:t>
            </a:r>
            <a:r>
              <a:rPr lang="en-US" sz="2000" i="1" dirty="0">
                <a:solidFill>
                  <a:srgbClr val="800000"/>
                </a:solidFill>
              </a:rPr>
              <a:t>who </a:t>
            </a:r>
            <a:r>
              <a:rPr lang="en-US" sz="2000" b="1" i="1" dirty="0">
                <a:solidFill>
                  <a:srgbClr val="800000"/>
                </a:solidFill>
              </a:rPr>
              <a:t>corrupted the earth</a:t>
            </a:r>
            <a:r>
              <a:rPr lang="en-US" sz="2000" i="1" dirty="0">
                <a:solidFill>
                  <a:srgbClr val="800000"/>
                </a:solidFill>
              </a:rPr>
              <a:t> with her fornication; and </a:t>
            </a:r>
            <a:r>
              <a:rPr lang="en-US" sz="2000" b="1" i="1" dirty="0">
                <a:solidFill>
                  <a:srgbClr val="800000"/>
                </a:solidFill>
              </a:rPr>
              <a:t>He has </a:t>
            </a:r>
            <a:r>
              <a:rPr lang="en-US" sz="2000" b="1" i="1" baseline="30000" dirty="0">
                <a:solidFill>
                  <a:srgbClr val="800000"/>
                </a:solidFill>
              </a:rPr>
              <a:t>8</a:t>
            </a:r>
            <a:r>
              <a:rPr lang="en-US" sz="2000" b="1" i="1" u="sng" dirty="0">
                <a:solidFill>
                  <a:srgbClr val="800000"/>
                </a:solidFill>
              </a:rPr>
              <a:t>avenged</a:t>
            </a:r>
            <a:r>
              <a:rPr lang="en-US" sz="2000" b="1" i="1" dirty="0">
                <a:solidFill>
                  <a:srgbClr val="800000"/>
                </a:solidFill>
              </a:rPr>
              <a:t> on her the blood of His servants shed by her</a:t>
            </a:r>
            <a:r>
              <a:rPr lang="en-US" sz="2000" i="1" dirty="0">
                <a:solidFill>
                  <a:srgbClr val="800000"/>
                </a:solidFill>
              </a:rPr>
              <a:t>.”  Again they said, “Alleluia! Her smoke rises up forever and ever!”  And the twenty-four elders and the four living creatures fell down and worshiped God who sat on the throne, saying, “Amen! </a:t>
            </a:r>
            <a:r>
              <a:rPr lang="en-US" sz="2000" b="1" i="1" dirty="0">
                <a:solidFill>
                  <a:srgbClr val="800000"/>
                </a:solidFill>
              </a:rPr>
              <a:t>Alleluia</a:t>
            </a:r>
            <a:r>
              <a:rPr lang="en-US" sz="2000" i="1" dirty="0">
                <a:solidFill>
                  <a:srgbClr val="800000"/>
                </a:solidFill>
              </a:rPr>
              <a:t>!” … And I heard, as it were, the voice of a great multitude, as the sound of many waters and as the sound of mighty thunderings, saying, “</a:t>
            </a:r>
            <a:r>
              <a:rPr lang="en-US" sz="2000" b="1" i="1" dirty="0">
                <a:solidFill>
                  <a:srgbClr val="800000"/>
                </a:solidFill>
              </a:rPr>
              <a:t>Alleluia! For the Lord God </a:t>
            </a:r>
            <a:r>
              <a:rPr lang="en-US" sz="2000" b="1" i="1" baseline="30000" dirty="0">
                <a:solidFill>
                  <a:srgbClr val="800000"/>
                </a:solidFill>
              </a:rPr>
              <a:t>9</a:t>
            </a:r>
            <a:r>
              <a:rPr lang="en-US" sz="2000" b="1" i="1" u="sng" dirty="0">
                <a:solidFill>
                  <a:srgbClr val="800000"/>
                </a:solidFill>
              </a:rPr>
              <a:t>Omnipotent </a:t>
            </a:r>
            <a:r>
              <a:rPr lang="en-US" sz="2000" b="1" i="1" u="sng" baseline="30000" dirty="0">
                <a:solidFill>
                  <a:srgbClr val="800000"/>
                </a:solidFill>
              </a:rPr>
              <a:t>10</a:t>
            </a:r>
            <a:r>
              <a:rPr lang="en-US" sz="2000" b="1" i="1" u="sng" dirty="0">
                <a:solidFill>
                  <a:srgbClr val="800000"/>
                </a:solidFill>
              </a:rPr>
              <a:t>reigns</a:t>
            </a:r>
            <a:r>
              <a:rPr lang="en-US" sz="2000" b="1" i="1" dirty="0">
                <a:solidFill>
                  <a:srgbClr val="800000"/>
                </a:solidFill>
              </a:rPr>
              <a:t>!</a:t>
            </a:r>
            <a:r>
              <a:rPr lang="en-US" sz="2000" i="1" dirty="0">
                <a:solidFill>
                  <a:srgbClr val="800000"/>
                </a:solidFill>
              </a:rPr>
              <a:t>”</a:t>
            </a:r>
            <a:r>
              <a:rPr lang="en-US" sz="2000" dirty="0"/>
              <a:t> (</a:t>
            </a:r>
            <a:r>
              <a:rPr lang="en-US" sz="2000" b="1" dirty="0">
                <a:solidFill>
                  <a:srgbClr val="800000"/>
                </a:solidFill>
              </a:rPr>
              <a:t>19:1-6</a:t>
            </a:r>
            <a:r>
              <a:rPr lang="en-US" sz="2000" dirty="0"/>
              <a:t>)</a:t>
            </a:r>
          </a:p>
          <a:p>
            <a:r>
              <a:rPr lang="en-US" sz="2000" b="1" dirty="0"/>
              <a:t>Righteous</a:t>
            </a:r>
            <a:r>
              <a:rPr lang="en-US" sz="2000" dirty="0"/>
              <a:t> – The corrupting harlot who unjustly murdered was justly executed.</a:t>
            </a:r>
          </a:p>
        </p:txBody>
      </p:sp>
    </p:spTree>
    <p:extLst>
      <p:ext uri="{BB962C8B-B14F-4D97-AF65-F5344CB8AC3E}">
        <p14:creationId xmlns:p14="http://schemas.microsoft.com/office/powerpoint/2010/main" val="381051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Preparation for</a:t>
            </a:r>
          </a:p>
          <a:p>
            <a:r>
              <a:rPr lang="en-US" dirty="0"/>
              <a:t>the Marriage Feast</a:t>
            </a:r>
          </a:p>
          <a:p>
            <a:r>
              <a:rPr lang="en-US" dirty="0">
                <a:solidFill>
                  <a:srgbClr val="C00000"/>
                </a:solidFill>
              </a:rPr>
              <a:t>Revelation 19:7-10</a:t>
            </a:r>
          </a:p>
        </p:txBody>
      </p:sp>
    </p:spTree>
    <p:extLst>
      <p:ext uri="{BB962C8B-B14F-4D97-AF65-F5344CB8AC3E}">
        <p14:creationId xmlns:p14="http://schemas.microsoft.com/office/powerpoint/2010/main" val="3365183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Jewish Wedding Customs</a:t>
            </a:r>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a:solidFill>
                  <a:srgbClr val="800000"/>
                </a:solidFill>
              </a:rPr>
              <a:t>“Let us be glad and rejoice and give Him glory, for </a:t>
            </a:r>
            <a:r>
              <a:rPr lang="en-US" sz="2000" b="1" i="1" dirty="0">
                <a:solidFill>
                  <a:srgbClr val="800000"/>
                </a:solidFill>
              </a:rPr>
              <a:t>the </a:t>
            </a:r>
            <a:r>
              <a:rPr lang="en-US" sz="2000" b="1" i="1" u="sng" dirty="0">
                <a:solidFill>
                  <a:srgbClr val="800000"/>
                </a:solidFill>
              </a:rPr>
              <a:t>marriage of the Lamb</a:t>
            </a:r>
            <a:r>
              <a:rPr lang="en-US" sz="2000" b="1" i="1" dirty="0">
                <a:solidFill>
                  <a:srgbClr val="800000"/>
                </a:solidFill>
              </a:rPr>
              <a:t> </a:t>
            </a:r>
            <a:r>
              <a:rPr lang="en-US" sz="2000" i="1" dirty="0">
                <a:solidFill>
                  <a:srgbClr val="800000"/>
                </a:solidFill>
              </a:rPr>
              <a:t>has come, and </a:t>
            </a:r>
            <a:r>
              <a:rPr lang="en-US" sz="2000" b="1" i="1" u="sng" dirty="0">
                <a:solidFill>
                  <a:srgbClr val="800000"/>
                </a:solidFill>
              </a:rPr>
              <a:t>His wife</a:t>
            </a:r>
            <a:r>
              <a:rPr lang="en-US" sz="2000" b="1" i="1" dirty="0">
                <a:solidFill>
                  <a:srgbClr val="800000"/>
                </a:solidFill>
              </a:rPr>
              <a:t> has made herself ready</a:t>
            </a:r>
            <a:r>
              <a:rPr lang="en-US" sz="2000" i="1" dirty="0">
                <a:solidFill>
                  <a:srgbClr val="800000"/>
                </a:solidFill>
              </a:rPr>
              <a:t>.”  And to her it was granted to be arrayed in fine linen, clean and bright, for the fine linen is the righteous acts of the saints.  Then he said to me, “Write: ‘</a:t>
            </a:r>
            <a:r>
              <a:rPr lang="en-US" sz="2000" b="1" i="1" dirty="0">
                <a:solidFill>
                  <a:srgbClr val="800000"/>
                </a:solidFill>
              </a:rPr>
              <a:t>Blessed are those who are called to </a:t>
            </a:r>
            <a:r>
              <a:rPr lang="en-US" sz="2000" b="1" i="1" u="sng" dirty="0">
                <a:solidFill>
                  <a:srgbClr val="800000"/>
                </a:solidFill>
              </a:rPr>
              <a:t>the marriage supper</a:t>
            </a:r>
            <a:r>
              <a:rPr lang="en-US" sz="2000" b="1" i="1" dirty="0">
                <a:solidFill>
                  <a:srgbClr val="800000"/>
                </a:solidFill>
              </a:rPr>
              <a:t> of the Lamb!</a:t>
            </a:r>
            <a:r>
              <a:rPr lang="en-US" sz="2000" i="1" dirty="0">
                <a:solidFill>
                  <a:srgbClr val="800000"/>
                </a:solidFill>
              </a:rPr>
              <a:t>’” And he said to me, “These are the </a:t>
            </a:r>
            <a:r>
              <a:rPr lang="en-US" sz="2000" b="1" i="1" dirty="0">
                <a:solidFill>
                  <a:srgbClr val="800000"/>
                </a:solidFill>
              </a:rPr>
              <a:t>true</a:t>
            </a:r>
            <a:r>
              <a:rPr lang="en-US" sz="2000" i="1" dirty="0">
                <a:solidFill>
                  <a:srgbClr val="800000"/>
                </a:solidFill>
              </a:rPr>
              <a:t> sayings of God.” </a:t>
            </a:r>
            <a:r>
              <a:rPr lang="en-US" sz="2000" dirty="0"/>
              <a:t>(</a:t>
            </a:r>
            <a:r>
              <a:rPr lang="en-US" sz="2000" b="1" dirty="0">
                <a:solidFill>
                  <a:srgbClr val="800000"/>
                </a:solidFill>
              </a:rPr>
              <a:t>19:7-9</a:t>
            </a:r>
            <a:r>
              <a:rPr lang="en-US" sz="2000" dirty="0"/>
              <a:t>)</a:t>
            </a:r>
          </a:p>
          <a:p>
            <a:pPr marL="346075" lvl="0" indent="-346075">
              <a:lnSpc>
                <a:spcPct val="97000"/>
              </a:lnSpc>
              <a:spcBef>
                <a:spcPts val="0"/>
              </a:spcBef>
              <a:buFont typeface="+mj-lt"/>
              <a:buAutoNum type="arabicPeriod" startAt="3"/>
            </a:pPr>
            <a:r>
              <a:rPr lang="en-US" sz="2000" dirty="0"/>
              <a:t>Research the primary phases of Jewish weddings.  What is the general significance of the </a:t>
            </a:r>
            <a:r>
              <a:rPr lang="en-US" sz="2000" i="1" dirty="0">
                <a:solidFill>
                  <a:srgbClr val="800000"/>
                </a:solidFill>
              </a:rPr>
              <a:t>“marriage supper”</a:t>
            </a:r>
            <a:r>
              <a:rPr lang="en-US" sz="2000" dirty="0"/>
              <a:t> or marriage feast?</a:t>
            </a:r>
          </a:p>
          <a:p>
            <a:pPr>
              <a:lnSpc>
                <a:spcPct val="97000"/>
              </a:lnSpc>
              <a:spcBef>
                <a:spcPts val="0"/>
              </a:spcBef>
            </a:pPr>
            <a:r>
              <a:rPr lang="en-US" sz="2000" b="1" dirty="0"/>
              <a:t>Contract</a:t>
            </a:r>
            <a:r>
              <a:rPr lang="en-US" sz="2000" dirty="0"/>
              <a:t> – Groom or his father negotiates for bride, paying bride price (</a:t>
            </a:r>
            <a:r>
              <a:rPr lang="en-US" sz="2000" i="1" dirty="0" err="1"/>
              <a:t>ketubah</a:t>
            </a:r>
            <a:r>
              <a:rPr lang="en-US" sz="2000" dirty="0"/>
              <a:t> – marriage contract; </a:t>
            </a:r>
            <a:r>
              <a:rPr lang="en-US" sz="2000" i="1" dirty="0" err="1"/>
              <a:t>mohar</a:t>
            </a:r>
            <a:r>
              <a:rPr lang="en-US" sz="2000" dirty="0"/>
              <a:t> – bride price) </a:t>
            </a:r>
            <a:r>
              <a:rPr lang="en-US" sz="2000" b="1" dirty="0">
                <a:solidFill>
                  <a:srgbClr val="800000"/>
                </a:solidFill>
              </a:rPr>
              <a:t>Genesis 24:1-5, 52-53; 29:20-27; 34:11-17</a:t>
            </a:r>
            <a:r>
              <a:rPr lang="en-US" sz="2000" dirty="0"/>
              <a:t>.</a:t>
            </a:r>
          </a:p>
          <a:p>
            <a:pPr>
              <a:lnSpc>
                <a:spcPct val="97000"/>
              </a:lnSpc>
              <a:spcBef>
                <a:spcPts val="0"/>
              </a:spcBef>
            </a:pPr>
            <a:r>
              <a:rPr lang="en-US" sz="2000" b="1" dirty="0"/>
              <a:t>Betrothal</a:t>
            </a:r>
            <a:r>
              <a:rPr lang="en-US" sz="2000" dirty="0"/>
              <a:t> – Period of preparation time where bride and groom belong to each other, but live separately, and requires divorce to break.  </a:t>
            </a:r>
            <a:r>
              <a:rPr lang="en-US" sz="2000" b="1" dirty="0" err="1">
                <a:solidFill>
                  <a:srgbClr val="800000"/>
                </a:solidFill>
              </a:rPr>
              <a:t>Deu</a:t>
            </a:r>
            <a:r>
              <a:rPr lang="en-US" sz="2000" b="1" dirty="0">
                <a:solidFill>
                  <a:srgbClr val="800000"/>
                </a:solidFill>
              </a:rPr>
              <a:t>. 22:23-26</a:t>
            </a:r>
            <a:r>
              <a:rPr lang="en-US" sz="2000" dirty="0"/>
              <a:t>; </a:t>
            </a:r>
            <a:r>
              <a:rPr lang="en-US" sz="2000" b="1" dirty="0">
                <a:solidFill>
                  <a:srgbClr val="800000"/>
                </a:solidFill>
              </a:rPr>
              <a:t>Mat. 1:18-20</a:t>
            </a:r>
            <a:r>
              <a:rPr lang="en-US" sz="2000" dirty="0"/>
              <a:t>.</a:t>
            </a:r>
          </a:p>
          <a:p>
            <a:pPr>
              <a:lnSpc>
                <a:spcPct val="97000"/>
              </a:lnSpc>
              <a:spcBef>
                <a:spcPts val="0"/>
              </a:spcBef>
            </a:pPr>
            <a:r>
              <a:rPr lang="en-US" sz="2000" b="1" dirty="0"/>
              <a:t>Procession</a:t>
            </a:r>
            <a:r>
              <a:rPr lang="en-US" sz="2000" dirty="0"/>
              <a:t> – Groom comes at unknown time for his bride. Example:  </a:t>
            </a:r>
            <a:r>
              <a:rPr lang="en-US" sz="2000" b="1" dirty="0">
                <a:solidFill>
                  <a:srgbClr val="800000"/>
                </a:solidFill>
              </a:rPr>
              <a:t>Mat. 25:1-13</a:t>
            </a:r>
            <a:r>
              <a:rPr lang="en-US" sz="2000" dirty="0"/>
              <a:t>.</a:t>
            </a:r>
          </a:p>
          <a:p>
            <a:pPr>
              <a:lnSpc>
                <a:spcPct val="97000"/>
              </a:lnSpc>
              <a:spcBef>
                <a:spcPts val="0"/>
              </a:spcBef>
            </a:pPr>
            <a:r>
              <a:rPr lang="en-US" sz="2000" b="1" dirty="0"/>
              <a:t>Feast</a:t>
            </a:r>
            <a:r>
              <a:rPr lang="en-US" sz="2000" dirty="0"/>
              <a:t> – Celebration with friends and family.  Example:  </a:t>
            </a:r>
            <a:r>
              <a:rPr lang="en-US" sz="2000" b="1" dirty="0">
                <a:solidFill>
                  <a:srgbClr val="800000"/>
                </a:solidFill>
              </a:rPr>
              <a:t>Matthew 22:2-11</a:t>
            </a:r>
            <a:r>
              <a:rPr lang="en-US" sz="2000" dirty="0"/>
              <a:t>.</a:t>
            </a:r>
          </a:p>
          <a:p>
            <a:pPr>
              <a:lnSpc>
                <a:spcPct val="97000"/>
              </a:lnSpc>
              <a:spcBef>
                <a:spcPts val="0"/>
              </a:spcBef>
            </a:pPr>
            <a:r>
              <a:rPr lang="en-US" sz="2000" b="1" dirty="0"/>
              <a:t>Cohabitation</a:t>
            </a:r>
            <a:r>
              <a:rPr lang="en-US" sz="2000" dirty="0"/>
              <a:t> – Groom and wife live together.</a:t>
            </a:r>
          </a:p>
        </p:txBody>
      </p:sp>
    </p:spTree>
    <p:extLst>
      <p:ext uri="{BB962C8B-B14F-4D97-AF65-F5344CB8AC3E}">
        <p14:creationId xmlns:p14="http://schemas.microsoft.com/office/powerpoint/2010/main" val="26376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“His Wife Has Made Herself Ready”</a:t>
            </a:r>
          </a:p>
        </p:txBody>
      </p:sp>
      <p:sp>
        <p:nvSpPr>
          <p:cNvPr id="3" name="Content Placeholder 2"/>
          <p:cNvSpPr>
            <a:spLocks noGrp="1"/>
          </p:cNvSpPr>
          <p:nvPr>
            <p:ph sz="quarter" idx="10"/>
          </p:nvPr>
        </p:nvSpPr>
        <p:spPr/>
        <p:txBody>
          <a:bodyPr/>
          <a:lstStyle/>
          <a:p>
            <a:pPr marL="346075" lvl="0" indent="-346075">
              <a:buFont typeface="+mj-lt"/>
              <a:buAutoNum type="arabicPeriod" startAt="4"/>
            </a:pPr>
            <a:r>
              <a:rPr lang="en-US" sz="2000" dirty="0"/>
              <a:t>How is the Lamb’s wife described?  What might be represented by this description? </a:t>
            </a:r>
          </a:p>
          <a:p>
            <a:pPr marL="0" indent="0">
              <a:lnSpc>
                <a:spcPct val="97000"/>
              </a:lnSpc>
              <a:spcBef>
                <a:spcPts val="0"/>
              </a:spcBef>
              <a:buNone/>
            </a:pPr>
            <a:r>
              <a:rPr lang="en-US" sz="2000" i="1" dirty="0">
                <a:solidFill>
                  <a:srgbClr val="800000"/>
                </a:solidFill>
              </a:rPr>
              <a:t>“Let us be glad and rejoice and give Him glory, for the marriage of the Lamb has come, and </a:t>
            </a:r>
            <a:r>
              <a:rPr lang="en-US" sz="2000" b="1" i="1" u="sng" dirty="0">
                <a:solidFill>
                  <a:srgbClr val="800000"/>
                </a:solidFill>
              </a:rPr>
              <a:t>His wife</a:t>
            </a:r>
            <a:r>
              <a:rPr lang="en-US" sz="2000" b="1" i="1" dirty="0">
                <a:solidFill>
                  <a:srgbClr val="800000"/>
                </a:solidFill>
              </a:rPr>
              <a:t> has made herself ready</a:t>
            </a:r>
            <a:r>
              <a:rPr lang="en-US" sz="2000" i="1" dirty="0">
                <a:solidFill>
                  <a:srgbClr val="800000"/>
                </a:solidFill>
              </a:rPr>
              <a:t>.”  And </a:t>
            </a:r>
            <a:r>
              <a:rPr lang="en-US" sz="2000" b="1" i="1" dirty="0">
                <a:solidFill>
                  <a:srgbClr val="800000"/>
                </a:solidFill>
              </a:rPr>
              <a:t>to her it was </a:t>
            </a:r>
            <a:r>
              <a:rPr lang="en-US" sz="2000" b="1" i="1" u="sng" dirty="0">
                <a:solidFill>
                  <a:srgbClr val="800000"/>
                </a:solidFill>
              </a:rPr>
              <a:t>granted</a:t>
            </a:r>
            <a:r>
              <a:rPr lang="en-US" sz="2000" b="1" i="1" dirty="0">
                <a:solidFill>
                  <a:srgbClr val="800000"/>
                </a:solidFill>
              </a:rPr>
              <a:t> to be arrayed in fine linen, clean and bright</a:t>
            </a:r>
            <a:r>
              <a:rPr lang="en-US" sz="2000" i="1" dirty="0">
                <a:solidFill>
                  <a:srgbClr val="800000"/>
                </a:solidFill>
              </a:rPr>
              <a:t>, </a:t>
            </a:r>
            <a:r>
              <a:rPr lang="en-US" sz="2000" b="1" i="1" dirty="0">
                <a:solidFill>
                  <a:srgbClr val="800000"/>
                </a:solidFill>
              </a:rPr>
              <a:t>for the fine linen is the </a:t>
            </a:r>
            <a:r>
              <a:rPr lang="en-US" sz="2000" b="1" i="1" u="sng" dirty="0">
                <a:solidFill>
                  <a:srgbClr val="800000"/>
                </a:solidFill>
              </a:rPr>
              <a:t>righteous acts of the saints</a:t>
            </a:r>
            <a:r>
              <a:rPr lang="en-US" sz="2000" i="1" dirty="0">
                <a:solidFill>
                  <a:srgbClr val="800000"/>
                </a:solidFill>
              </a:rPr>
              <a:t>. </a:t>
            </a:r>
            <a:r>
              <a:rPr lang="en-US" sz="2000" dirty="0"/>
              <a:t>(</a:t>
            </a:r>
            <a:r>
              <a:rPr lang="en-US" sz="2000" b="1" dirty="0">
                <a:solidFill>
                  <a:srgbClr val="800000"/>
                </a:solidFill>
              </a:rPr>
              <a:t>19:7-8</a:t>
            </a:r>
            <a:r>
              <a:rPr lang="en-US" sz="2000" dirty="0"/>
              <a:t>)</a:t>
            </a:r>
          </a:p>
          <a:p>
            <a:r>
              <a:rPr lang="en-US" sz="2000" dirty="0"/>
              <a:t>Represents ongoing betrothal, preparation period awaiting marriage feast.</a:t>
            </a:r>
          </a:p>
          <a:p>
            <a:r>
              <a:rPr lang="en-US" sz="2000" i="1" dirty="0">
                <a:solidFill>
                  <a:srgbClr val="800000"/>
                </a:solidFill>
              </a:rPr>
              <a:t>“To her it was granted”</a:t>
            </a:r>
            <a:r>
              <a:rPr lang="en-US" sz="2000" dirty="0">
                <a:solidFill>
                  <a:srgbClr val="800000"/>
                </a:solidFill>
              </a:rPr>
              <a:t> </a:t>
            </a:r>
            <a:r>
              <a:rPr lang="en-US" sz="2000" dirty="0"/>
              <a:t>– Bride was given opportunity to array herself in pure linen.  May allude to either love of her father or initial unworthiness.</a:t>
            </a:r>
          </a:p>
          <a:p>
            <a:r>
              <a:rPr lang="en-US" sz="2000" dirty="0"/>
              <a:t>Ultimately, she prepares herself with righteous adornment, </a:t>
            </a:r>
            <a:r>
              <a:rPr lang="en-US" sz="2000" i="1" dirty="0">
                <a:solidFill>
                  <a:srgbClr val="800000"/>
                </a:solidFill>
              </a:rPr>
              <a:t>“righteous acts”</a:t>
            </a:r>
            <a:r>
              <a:rPr lang="en-US" sz="2000" dirty="0"/>
              <a:t>.</a:t>
            </a:r>
          </a:p>
        </p:txBody>
      </p:sp>
    </p:spTree>
    <p:extLst>
      <p:ext uri="{BB962C8B-B14F-4D97-AF65-F5344CB8AC3E}">
        <p14:creationId xmlns:p14="http://schemas.microsoft.com/office/powerpoint/2010/main" val="11975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Church – The Lamb’s Bride</a:t>
            </a:r>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a:t>Who is represented by the Lamb’s wife?  Where else is this symbol used in Scripture?  What might the </a:t>
            </a:r>
            <a:r>
              <a:rPr lang="en-US" sz="2000" i="1" dirty="0">
                <a:solidFill>
                  <a:srgbClr val="800000"/>
                </a:solidFill>
              </a:rPr>
              <a:t>“marriage supper”</a:t>
            </a:r>
            <a:r>
              <a:rPr lang="en-US" sz="2000" dirty="0"/>
              <a:t> represent in this symbol?</a:t>
            </a:r>
          </a:p>
          <a:p>
            <a:r>
              <a:rPr lang="en-US" sz="2000" b="1" dirty="0"/>
              <a:t>Contract</a:t>
            </a:r>
            <a:r>
              <a:rPr lang="en-US" sz="2000" dirty="0"/>
              <a:t> – Father and Groom negotiates for bride, paying bride price (</a:t>
            </a:r>
            <a:r>
              <a:rPr lang="en-US" sz="2000" b="1" dirty="0">
                <a:solidFill>
                  <a:srgbClr val="800000"/>
                </a:solidFill>
              </a:rPr>
              <a:t>John 3:16, 29; Eph. 5:25; Acts 20:28</a:t>
            </a:r>
            <a:r>
              <a:rPr lang="en-US" sz="2000" dirty="0"/>
              <a:t>).</a:t>
            </a:r>
          </a:p>
          <a:p>
            <a:r>
              <a:rPr lang="en-US" sz="2000" b="1" dirty="0"/>
              <a:t>Betrothal</a:t>
            </a:r>
            <a:r>
              <a:rPr lang="en-US" sz="2000" dirty="0"/>
              <a:t> – Period of separation, while bride prepares and sanctifies herself (</a:t>
            </a:r>
            <a:r>
              <a:rPr lang="en-US" sz="2000" b="1" dirty="0">
                <a:solidFill>
                  <a:srgbClr val="800000"/>
                </a:solidFill>
              </a:rPr>
              <a:t>2 Cor. 11:2; Eph. 5:25-27; Mat. 22:2-11</a:t>
            </a:r>
            <a:r>
              <a:rPr lang="en-US" sz="2000" dirty="0"/>
              <a:t>) and groom makes preparations (</a:t>
            </a:r>
            <a:r>
              <a:rPr lang="en-US" sz="2000" b="1" dirty="0">
                <a:solidFill>
                  <a:srgbClr val="800000"/>
                </a:solidFill>
              </a:rPr>
              <a:t>John 14:2-3</a:t>
            </a:r>
            <a:r>
              <a:rPr lang="en-US" sz="2000" dirty="0"/>
              <a:t>).</a:t>
            </a:r>
          </a:p>
          <a:p>
            <a:r>
              <a:rPr lang="en-US" sz="2000" b="1" dirty="0"/>
              <a:t>Procession</a:t>
            </a:r>
            <a:r>
              <a:rPr lang="en-US" sz="2000" dirty="0"/>
              <a:t> – Groom returns at unknown time with a shout to bring bride to marriage feast (</a:t>
            </a:r>
            <a:r>
              <a:rPr lang="en-US" sz="2000" b="1" dirty="0">
                <a:solidFill>
                  <a:srgbClr val="800000"/>
                </a:solidFill>
              </a:rPr>
              <a:t>Matthew 25:1-13; 1 Thessalonians 4:16</a:t>
            </a:r>
            <a:r>
              <a:rPr lang="en-US" sz="2000" dirty="0"/>
              <a:t>).</a:t>
            </a:r>
          </a:p>
          <a:p>
            <a:r>
              <a:rPr lang="en-US" sz="2000" b="1" dirty="0"/>
              <a:t>Feast</a:t>
            </a:r>
            <a:r>
              <a:rPr lang="en-US" sz="2000" dirty="0"/>
              <a:t> – Joy associated with Jesus’ return and God’s judgment (</a:t>
            </a:r>
            <a:r>
              <a:rPr lang="en-US" sz="2000" b="1" dirty="0">
                <a:solidFill>
                  <a:srgbClr val="800000"/>
                </a:solidFill>
              </a:rPr>
              <a:t>Matthew 25:1-13</a:t>
            </a:r>
            <a:r>
              <a:rPr lang="en-US" sz="2000" dirty="0"/>
              <a:t>; </a:t>
            </a:r>
            <a:r>
              <a:rPr lang="en-US" sz="2000" b="1" dirty="0">
                <a:solidFill>
                  <a:srgbClr val="800000"/>
                </a:solidFill>
              </a:rPr>
              <a:t>Revelation 20-21</a:t>
            </a:r>
            <a:r>
              <a:rPr lang="en-US" sz="2000" dirty="0"/>
              <a:t>).</a:t>
            </a:r>
          </a:p>
          <a:p>
            <a:r>
              <a:rPr lang="en-US" sz="2000" b="1" dirty="0"/>
              <a:t>Cohabitation</a:t>
            </a:r>
            <a:r>
              <a:rPr lang="en-US" sz="2000" dirty="0"/>
              <a:t> – Living with the Lord in eternity in heaven (</a:t>
            </a:r>
            <a:r>
              <a:rPr lang="en-US" sz="2000" b="1" dirty="0">
                <a:solidFill>
                  <a:srgbClr val="800000"/>
                </a:solidFill>
              </a:rPr>
              <a:t>21-22</a:t>
            </a:r>
            <a:r>
              <a:rPr lang="en-US" sz="2000" dirty="0"/>
              <a:t>).</a:t>
            </a:r>
          </a:p>
        </p:txBody>
      </p:sp>
    </p:spTree>
    <p:extLst>
      <p:ext uri="{BB962C8B-B14F-4D97-AF65-F5344CB8AC3E}">
        <p14:creationId xmlns:p14="http://schemas.microsoft.com/office/powerpoint/2010/main" val="239842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 One Day”</a:t>
            </a:r>
          </a:p>
        </p:txBody>
      </p:sp>
      <p:sp>
        <p:nvSpPr>
          <p:cNvPr id="3" name="Content Placeholder 2"/>
          <p:cNvSpPr>
            <a:spLocks noGrp="1"/>
          </p:cNvSpPr>
          <p:nvPr>
            <p:ph sz="quarter" idx="10"/>
          </p:nvPr>
        </p:nvSpPr>
        <p:spPr/>
        <p:txBody>
          <a:bodyPr/>
          <a:lstStyle/>
          <a:p>
            <a:pPr marL="457200" lvl="0" indent="-457200">
              <a:buFont typeface="+mj-lt"/>
              <a:buAutoNum type="arabicPeriod" startAt="4"/>
            </a:pPr>
            <a:r>
              <a:rPr lang="en-US" sz="2000" dirty="0"/>
              <a:t>What would happen to Babylon </a:t>
            </a:r>
            <a:r>
              <a:rPr lang="en-US" sz="2000" i="1" dirty="0">
                <a:solidFill>
                  <a:srgbClr val="800000"/>
                </a:solidFill>
              </a:rPr>
              <a:t>“in one day”</a:t>
            </a:r>
            <a:r>
              <a:rPr lang="en-US" sz="2000" dirty="0"/>
              <a:t>?  Did this literally happen?  If so, when?  If not, what does it represent?</a:t>
            </a:r>
          </a:p>
          <a:p>
            <a:pPr marL="0" lvl="0" indent="0">
              <a:buNone/>
            </a:pPr>
            <a:r>
              <a:rPr lang="en-US" sz="2000" i="1" dirty="0">
                <a:solidFill>
                  <a:srgbClr val="800000"/>
                </a:solidFill>
              </a:rPr>
              <a:t>Therefore </a:t>
            </a:r>
            <a:r>
              <a:rPr lang="en-US" sz="2000" b="1" i="1" dirty="0">
                <a:solidFill>
                  <a:srgbClr val="800000"/>
                </a:solidFill>
              </a:rPr>
              <a:t>her plagues will come </a:t>
            </a:r>
            <a:r>
              <a:rPr lang="en-US" sz="2000" b="1" i="1" u="sng" dirty="0">
                <a:solidFill>
                  <a:srgbClr val="800000"/>
                </a:solidFill>
              </a:rPr>
              <a:t>in one day</a:t>
            </a:r>
            <a:r>
              <a:rPr lang="en-US" sz="2000" b="1" i="1" dirty="0">
                <a:solidFill>
                  <a:srgbClr val="800000"/>
                </a:solidFill>
              </a:rPr>
              <a:t> </a:t>
            </a:r>
            <a:r>
              <a:rPr lang="en-US" sz="2000" i="1" dirty="0">
                <a:solidFill>
                  <a:srgbClr val="800000"/>
                </a:solidFill>
              </a:rPr>
              <a:t>– </a:t>
            </a:r>
            <a:r>
              <a:rPr lang="en-US" sz="2000" b="1" i="1" dirty="0">
                <a:solidFill>
                  <a:srgbClr val="800000"/>
                </a:solidFill>
              </a:rPr>
              <a:t>death</a:t>
            </a:r>
            <a:r>
              <a:rPr lang="en-US" sz="2000" i="1" dirty="0">
                <a:solidFill>
                  <a:srgbClr val="800000"/>
                </a:solidFill>
              </a:rPr>
              <a:t> and </a:t>
            </a:r>
            <a:r>
              <a:rPr lang="en-US" sz="2000" b="1" i="1" dirty="0">
                <a:solidFill>
                  <a:srgbClr val="800000"/>
                </a:solidFill>
              </a:rPr>
              <a:t>mourning</a:t>
            </a:r>
            <a:r>
              <a:rPr lang="en-US" sz="2000" i="1" dirty="0">
                <a:solidFill>
                  <a:srgbClr val="800000"/>
                </a:solidFill>
              </a:rPr>
              <a:t> and </a:t>
            </a:r>
            <a:r>
              <a:rPr lang="en-US" sz="2000" b="1" i="1" dirty="0">
                <a:solidFill>
                  <a:srgbClr val="800000"/>
                </a:solidFill>
              </a:rPr>
              <a:t>famine</a:t>
            </a:r>
            <a:r>
              <a:rPr lang="en-US" sz="2000" i="1" dirty="0">
                <a:solidFill>
                  <a:srgbClr val="800000"/>
                </a:solidFill>
              </a:rPr>
              <a:t>. And she will be </a:t>
            </a:r>
            <a:r>
              <a:rPr lang="en-US" sz="2000" b="1" i="1" u="sng" dirty="0">
                <a:solidFill>
                  <a:srgbClr val="800000"/>
                </a:solidFill>
              </a:rPr>
              <a:t>utterly</a:t>
            </a:r>
            <a:r>
              <a:rPr lang="en-US" sz="2000" b="1" i="1" dirty="0">
                <a:solidFill>
                  <a:srgbClr val="800000"/>
                </a:solidFill>
              </a:rPr>
              <a:t> burned with fire</a:t>
            </a:r>
            <a:r>
              <a:rPr lang="en-US" sz="2000" i="1" dirty="0">
                <a:solidFill>
                  <a:srgbClr val="800000"/>
                </a:solidFill>
              </a:rPr>
              <a:t>, </a:t>
            </a:r>
            <a:r>
              <a:rPr lang="en-US" sz="2000" b="1" i="1" u="sng" dirty="0">
                <a:solidFill>
                  <a:srgbClr val="800000"/>
                </a:solidFill>
              </a:rPr>
              <a:t>for</a:t>
            </a:r>
            <a:r>
              <a:rPr lang="en-US" sz="2000" i="1" dirty="0">
                <a:solidFill>
                  <a:srgbClr val="800000"/>
                </a:solidFill>
              </a:rPr>
              <a:t> </a:t>
            </a:r>
            <a:r>
              <a:rPr lang="en-US" sz="2000" b="1" i="1" u="sng" dirty="0">
                <a:solidFill>
                  <a:srgbClr val="800000"/>
                </a:solidFill>
              </a:rPr>
              <a:t>strong is the Lord God</a:t>
            </a:r>
            <a:r>
              <a:rPr lang="en-US" sz="2000" b="1" i="1" dirty="0">
                <a:solidFill>
                  <a:srgbClr val="800000"/>
                </a:solidFill>
              </a:rPr>
              <a:t> who judges her</a:t>
            </a:r>
            <a:r>
              <a:rPr lang="en-US" sz="2000" i="1" dirty="0">
                <a:solidFill>
                  <a:srgbClr val="800000"/>
                </a:solidFill>
              </a:rPr>
              <a:t>. </a:t>
            </a:r>
            <a:r>
              <a:rPr lang="en-US" sz="2000" dirty="0"/>
              <a:t>(</a:t>
            </a:r>
            <a:r>
              <a:rPr lang="en-US" sz="2000" b="1" dirty="0">
                <a:solidFill>
                  <a:srgbClr val="800000"/>
                </a:solidFill>
              </a:rPr>
              <a:t>18:8</a:t>
            </a:r>
            <a:r>
              <a:rPr lang="en-US" sz="2000" dirty="0"/>
              <a:t>)</a:t>
            </a:r>
          </a:p>
          <a:p>
            <a:r>
              <a:rPr lang="en-US" sz="2000" dirty="0"/>
              <a:t>Book of symbols (</a:t>
            </a:r>
            <a:r>
              <a:rPr lang="en-US" sz="2000" b="1" dirty="0">
                <a:solidFill>
                  <a:srgbClr val="800000"/>
                </a:solidFill>
              </a:rPr>
              <a:t>1:1</a:t>
            </a:r>
            <a:r>
              <a:rPr lang="en-US" sz="2000" dirty="0"/>
              <a:t>) …</a:t>
            </a:r>
          </a:p>
          <a:p>
            <a:r>
              <a:rPr lang="en-US" sz="2000" dirty="0"/>
              <a:t>This verses introduces a point repeated and elaborated in </a:t>
            </a:r>
            <a:r>
              <a:rPr lang="en-US" sz="2000" b="1" dirty="0">
                <a:solidFill>
                  <a:srgbClr val="800000"/>
                </a:solidFill>
              </a:rPr>
              <a:t>18:21-24</a:t>
            </a:r>
            <a:r>
              <a:rPr lang="en-US" sz="2000" dirty="0"/>
              <a:t>.  </a:t>
            </a:r>
          </a:p>
          <a:p>
            <a:r>
              <a:rPr lang="en-US" sz="2000" dirty="0"/>
              <a:t>Examine more closely then… </a:t>
            </a:r>
          </a:p>
          <a:p>
            <a:r>
              <a:rPr lang="en-US" sz="2000" dirty="0"/>
              <a:t>But, few points to notice here first:</a:t>
            </a:r>
          </a:p>
          <a:p>
            <a:r>
              <a:rPr lang="en-US" sz="2000" dirty="0"/>
              <a:t>Emphasizes </a:t>
            </a:r>
            <a:r>
              <a:rPr lang="en-US" sz="2000" b="1" i="1" dirty="0"/>
              <a:t>certainty</a:t>
            </a:r>
            <a:r>
              <a:rPr lang="en-US" sz="2000" dirty="0"/>
              <a:t> of destruction and </a:t>
            </a:r>
            <a:r>
              <a:rPr lang="en-US" sz="2000" b="1" i="1" dirty="0"/>
              <a:t>inability to resist </a:t>
            </a:r>
            <a:r>
              <a:rPr lang="en-US" sz="2000" dirty="0"/>
              <a:t>God’s judgment.</a:t>
            </a:r>
          </a:p>
          <a:p>
            <a:r>
              <a:rPr lang="en-US" sz="2000" dirty="0"/>
              <a:t>Although many warnings would be provided through previous plagues, there would still be a </a:t>
            </a:r>
            <a:r>
              <a:rPr lang="en-US" sz="2000" b="1" i="1" dirty="0"/>
              <a:t>suddenness</a:t>
            </a:r>
            <a:r>
              <a:rPr lang="en-US" sz="2000" dirty="0"/>
              <a:t>, </a:t>
            </a:r>
            <a:r>
              <a:rPr lang="en-US" sz="2000" b="1" i="1" dirty="0"/>
              <a:t>unexpected</a:t>
            </a:r>
            <a:r>
              <a:rPr lang="en-US" sz="2000" dirty="0"/>
              <a:t> nature of final destruction, partially because of their arrogant blindness (</a:t>
            </a:r>
            <a:r>
              <a:rPr lang="en-US" sz="2000" b="1" dirty="0">
                <a:solidFill>
                  <a:srgbClr val="800000"/>
                </a:solidFill>
              </a:rPr>
              <a:t>Isaiah 47:5-10; Ezekiel 28:2-10</a:t>
            </a:r>
            <a:r>
              <a:rPr lang="en-US" sz="2000" dirty="0"/>
              <a:t>). …</a:t>
            </a:r>
          </a:p>
        </p:txBody>
      </p:sp>
    </p:spTree>
    <p:extLst>
      <p:ext uri="{BB962C8B-B14F-4D97-AF65-F5344CB8AC3E}">
        <p14:creationId xmlns:p14="http://schemas.microsoft.com/office/powerpoint/2010/main" val="9459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Contrasting Sides</a:t>
            </a:r>
          </a:p>
        </p:txBody>
      </p:sp>
      <p:sp>
        <p:nvSpPr>
          <p:cNvPr id="5" name="Content Placeholder 4"/>
          <p:cNvSpPr>
            <a:spLocks noGrp="1"/>
          </p:cNvSpPr>
          <p:nvPr>
            <p:ph sz="quarter" idx="10"/>
          </p:nvPr>
        </p:nvSpPr>
        <p:spPr>
          <a:xfrm>
            <a:off x="4648733" y="914400"/>
            <a:ext cx="4447766" cy="4144488"/>
          </a:xfrm>
        </p:spPr>
        <p:txBody>
          <a:bodyPr/>
          <a:lstStyle/>
          <a:p>
            <a:pPr marL="0" indent="0" algn="ctr">
              <a:buNone/>
            </a:pPr>
            <a:r>
              <a:rPr lang="en-US" b="1" u="sng" dirty="0">
                <a:solidFill>
                  <a:srgbClr val="800000"/>
                </a:solidFill>
              </a:rPr>
              <a:t>Organization &amp; Agents</a:t>
            </a:r>
            <a:endParaRPr lang="en-US" dirty="0">
              <a:solidFill>
                <a:srgbClr val="800000"/>
              </a:solidFill>
            </a:endParaRPr>
          </a:p>
          <a:p>
            <a:r>
              <a:rPr lang="en-US" dirty="0"/>
              <a:t>God on the Throne</a:t>
            </a:r>
          </a:p>
          <a:p>
            <a:r>
              <a:rPr lang="en-US" dirty="0"/>
              <a:t>Jesus, Worthy Lamb on Zion</a:t>
            </a:r>
          </a:p>
          <a:p>
            <a:r>
              <a:rPr lang="en-US" dirty="0"/>
              <a:t>Two Witnesses – Apostles</a:t>
            </a:r>
          </a:p>
          <a:p>
            <a:r>
              <a:rPr lang="en-US" b="1" dirty="0"/>
              <a:t>???</a:t>
            </a:r>
          </a:p>
          <a:p>
            <a:r>
              <a:rPr lang="en-US" dirty="0"/>
              <a:t>Sealed 144,000 Saints</a:t>
            </a:r>
          </a:p>
          <a:p>
            <a:pPr marL="0" indent="0" algn="ctr">
              <a:buNone/>
            </a:pPr>
            <a:r>
              <a:rPr lang="en-US" b="1" u="sng" dirty="0">
                <a:solidFill>
                  <a:srgbClr val="800000"/>
                </a:solidFill>
              </a:rPr>
              <a:t>Message &amp; Invitation</a:t>
            </a:r>
            <a:endParaRPr lang="en-US" dirty="0">
              <a:solidFill>
                <a:srgbClr val="800000"/>
              </a:solidFill>
            </a:endParaRPr>
          </a:p>
          <a:p>
            <a:r>
              <a:rPr lang="en-US" dirty="0"/>
              <a:t>Eternal Bliss Later</a:t>
            </a:r>
          </a:p>
          <a:p>
            <a:r>
              <a:rPr lang="en-US" dirty="0"/>
              <a:t>Threat of Eternal Torment</a:t>
            </a:r>
          </a:p>
        </p:txBody>
      </p:sp>
      <p:sp>
        <p:nvSpPr>
          <p:cNvPr id="6" name="Content Placeholder 4"/>
          <p:cNvSpPr txBox="1">
            <a:spLocks/>
          </p:cNvSpPr>
          <p:nvPr/>
        </p:nvSpPr>
        <p:spPr>
          <a:xfrm>
            <a:off x="34439" y="914400"/>
            <a:ext cx="4497399"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u="sng" dirty="0">
                <a:solidFill>
                  <a:srgbClr val="800000"/>
                </a:solidFill>
              </a:rPr>
              <a:t>Organization &amp; Agents</a:t>
            </a:r>
          </a:p>
          <a:p>
            <a:r>
              <a:rPr lang="en-US" dirty="0"/>
              <a:t>The Dragon – The Devil</a:t>
            </a:r>
          </a:p>
          <a:p>
            <a:r>
              <a:rPr lang="en-US" dirty="0"/>
              <a:t>Sea Beast – Roman Empire</a:t>
            </a:r>
          </a:p>
          <a:p>
            <a:r>
              <a:rPr lang="en-US" dirty="0"/>
              <a:t>Earth Beast, False Prophet</a:t>
            </a:r>
          </a:p>
          <a:p>
            <a:r>
              <a:rPr lang="en-US" dirty="0"/>
              <a:t>Babylon, Harlot – City of Rome</a:t>
            </a:r>
          </a:p>
          <a:p>
            <a:r>
              <a:rPr lang="en-US" dirty="0"/>
              <a:t>Marked Beast Worshippers</a:t>
            </a:r>
          </a:p>
          <a:p>
            <a:pPr marL="0" indent="0" algn="ctr">
              <a:buNone/>
            </a:pPr>
            <a:r>
              <a:rPr lang="en-US" b="1" u="sng" dirty="0">
                <a:solidFill>
                  <a:srgbClr val="800000"/>
                </a:solidFill>
              </a:rPr>
              <a:t>Message &amp; Invitation</a:t>
            </a:r>
          </a:p>
          <a:p>
            <a:r>
              <a:rPr lang="en-US" dirty="0"/>
              <a:t>Pleasure Now</a:t>
            </a:r>
          </a:p>
          <a:p>
            <a:r>
              <a:rPr lang="en-US" dirty="0"/>
              <a:t>Threat of Temporary Persecution</a:t>
            </a:r>
          </a:p>
          <a:p>
            <a:endParaRPr lang="en-US" dirty="0"/>
          </a:p>
        </p:txBody>
      </p:sp>
    </p:spTree>
    <p:extLst>
      <p:ext uri="{BB962C8B-B14F-4D97-AF65-F5344CB8AC3E}">
        <p14:creationId xmlns:p14="http://schemas.microsoft.com/office/powerpoint/2010/main" val="124442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500"/>
                                        <p:tgtEl>
                                          <p:spTgt spid="6">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500"/>
                                        <p:tgtEl>
                                          <p:spTgt spid="5">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fade">
                                      <p:cBhvr>
                                        <p:cTn id="41" dur="500"/>
                                        <p:tgtEl>
                                          <p:spTgt spid="5">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fade">
                                      <p:cBhvr>
                                        <p:cTn id="44" dur="500"/>
                                        <p:tgtEl>
                                          <p:spTgt spid="5">
                                            <p:txEl>
                                              <p:pRg st="2" end="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fade">
                                      <p:cBhvr>
                                        <p:cTn id="47" dur="500"/>
                                        <p:tgtEl>
                                          <p:spTgt spid="5">
                                            <p:txEl>
                                              <p:pRg st="3" end="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500"/>
                                        <p:tgtEl>
                                          <p:spTgt spid="5">
                                            <p:txEl>
                                              <p:pRg st="4" end="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Effect transition="in" filter="fade">
                                      <p:cBhvr>
                                        <p:cTn id="53" dur="500"/>
                                        <p:tgtEl>
                                          <p:spTgt spid="5">
                                            <p:txEl>
                                              <p:pRg st="5" end="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fade">
                                      <p:cBhvr>
                                        <p:cTn id="56" dur="500"/>
                                        <p:tgtEl>
                                          <p:spTgt spid="5">
                                            <p:txEl>
                                              <p:pRg st="6" end="6"/>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animEffect transition="in" filter="fade">
                                      <p:cBhvr>
                                        <p:cTn id="59" dur="500"/>
                                        <p:tgtEl>
                                          <p:spTgt spid="5">
                                            <p:txEl>
                                              <p:pRg st="7" end="7"/>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5">
                                            <p:txEl>
                                              <p:pRg st="8" end="8"/>
                                            </p:txEl>
                                          </p:spTgt>
                                        </p:tgtEl>
                                        <p:attrNameLst>
                                          <p:attrName>style.visibility</p:attrName>
                                        </p:attrNameLst>
                                      </p:cBhvr>
                                      <p:to>
                                        <p:strVal val="visible"/>
                                      </p:to>
                                    </p:set>
                                    <p:animEffect transition="in" filter="fade">
                                      <p:cBhvr>
                                        <p:cTn id="62" dur="500"/>
                                        <p:tgtEl>
                                          <p:spTgt spid="5">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mph" presetSubtype="2" fill="hold" nodeType="clickEffect">
                                  <p:stCondLst>
                                    <p:cond delay="0"/>
                                  </p:stCondLst>
                                  <p:childTnLst>
                                    <p:animClr clrSpc="rgb" dir="cw">
                                      <p:cBhvr override="childStyle">
                                        <p:cTn id="66" dur="2000" fill="hold"/>
                                        <p:tgtEl>
                                          <p:spTgt spid="6">
                                            <p:txEl>
                                              <p:pRg st="4" end="4"/>
                                            </p:txEl>
                                          </p:spTgt>
                                        </p:tgtEl>
                                        <p:attrNameLst>
                                          <p:attrName>style.color</p:attrName>
                                        </p:attrNameLst>
                                      </p:cBhvr>
                                      <p:to>
                                        <a:schemeClr val="accent2"/>
                                      </p:to>
                                    </p:animClr>
                                  </p:childTnLst>
                                </p:cTn>
                              </p:par>
                            </p:childTnLst>
                          </p:cTn>
                        </p:par>
                      </p:childTnLst>
                    </p:cTn>
                  </p:par>
                  <p:par>
                    <p:cTn id="67" fill="hold">
                      <p:stCondLst>
                        <p:cond delay="indefinite"/>
                      </p:stCondLst>
                      <p:childTnLst>
                        <p:par>
                          <p:cTn id="68" fill="hold">
                            <p:stCondLst>
                              <p:cond delay="0"/>
                            </p:stCondLst>
                            <p:childTnLst>
                              <p:par>
                                <p:cTn id="69" presetID="32" presetClass="emph" presetSubtype="0" repeatCount="indefinite" fill="hold" nodeType="clickEffect">
                                  <p:stCondLst>
                                    <p:cond delay="0"/>
                                  </p:stCondLst>
                                  <p:endCondLst>
                                    <p:cond evt="onNext" delay="0">
                                      <p:tgtEl>
                                        <p:sldTgt/>
                                      </p:tgtEl>
                                    </p:cond>
                                  </p:endCondLst>
                                  <p:childTnLst>
                                    <p:animRot by="120000">
                                      <p:cBhvr>
                                        <p:cTn id="70" dur="50" fill="hold">
                                          <p:stCondLst>
                                            <p:cond delay="0"/>
                                          </p:stCondLst>
                                        </p:cTn>
                                        <p:tgtEl>
                                          <p:spTgt spid="5">
                                            <p:txEl>
                                              <p:pRg st="4" end="4"/>
                                            </p:txEl>
                                          </p:spTgt>
                                        </p:tgtEl>
                                        <p:attrNameLst>
                                          <p:attrName>r</p:attrName>
                                        </p:attrNameLst>
                                      </p:cBhvr>
                                    </p:animRot>
                                    <p:animRot by="-240000">
                                      <p:cBhvr>
                                        <p:cTn id="71" dur="100" fill="hold">
                                          <p:stCondLst>
                                            <p:cond delay="100"/>
                                          </p:stCondLst>
                                        </p:cTn>
                                        <p:tgtEl>
                                          <p:spTgt spid="5">
                                            <p:txEl>
                                              <p:pRg st="4" end="4"/>
                                            </p:txEl>
                                          </p:spTgt>
                                        </p:tgtEl>
                                        <p:attrNameLst>
                                          <p:attrName>r</p:attrName>
                                        </p:attrNameLst>
                                      </p:cBhvr>
                                    </p:animRot>
                                    <p:animRot by="240000">
                                      <p:cBhvr>
                                        <p:cTn id="72" dur="100" fill="hold">
                                          <p:stCondLst>
                                            <p:cond delay="200"/>
                                          </p:stCondLst>
                                        </p:cTn>
                                        <p:tgtEl>
                                          <p:spTgt spid="5">
                                            <p:txEl>
                                              <p:pRg st="4" end="4"/>
                                            </p:txEl>
                                          </p:spTgt>
                                        </p:tgtEl>
                                        <p:attrNameLst>
                                          <p:attrName>r</p:attrName>
                                        </p:attrNameLst>
                                      </p:cBhvr>
                                    </p:animRot>
                                    <p:animRot by="-240000">
                                      <p:cBhvr>
                                        <p:cTn id="73" dur="100" fill="hold">
                                          <p:stCondLst>
                                            <p:cond delay="300"/>
                                          </p:stCondLst>
                                        </p:cTn>
                                        <p:tgtEl>
                                          <p:spTgt spid="5">
                                            <p:txEl>
                                              <p:pRg st="4" end="4"/>
                                            </p:txEl>
                                          </p:spTgt>
                                        </p:tgtEl>
                                        <p:attrNameLst>
                                          <p:attrName>r</p:attrName>
                                        </p:attrNameLst>
                                      </p:cBhvr>
                                    </p:animRot>
                                    <p:animRot by="120000">
                                      <p:cBhvr>
                                        <p:cTn id="74" dur="100" fill="hold">
                                          <p:stCondLst>
                                            <p:cond delay="400"/>
                                          </p:stCondLst>
                                        </p:cTn>
                                        <p:tgtEl>
                                          <p:spTgt spid="5">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Contrasting Sides</a:t>
            </a:r>
          </a:p>
        </p:txBody>
      </p:sp>
      <p:sp>
        <p:nvSpPr>
          <p:cNvPr id="5" name="Content Placeholder 4"/>
          <p:cNvSpPr>
            <a:spLocks noGrp="1"/>
          </p:cNvSpPr>
          <p:nvPr>
            <p:ph sz="quarter" idx="10"/>
          </p:nvPr>
        </p:nvSpPr>
        <p:spPr>
          <a:xfrm>
            <a:off x="4648733" y="914400"/>
            <a:ext cx="4447766" cy="4144488"/>
          </a:xfrm>
        </p:spPr>
        <p:txBody>
          <a:bodyPr/>
          <a:lstStyle/>
          <a:p>
            <a:pPr marL="0" indent="0" algn="ctr">
              <a:buNone/>
            </a:pPr>
            <a:r>
              <a:rPr lang="en-US" b="1" u="sng" dirty="0">
                <a:solidFill>
                  <a:srgbClr val="800000"/>
                </a:solidFill>
              </a:rPr>
              <a:t>Organization &amp; Agents</a:t>
            </a:r>
            <a:endParaRPr lang="en-US" dirty="0">
              <a:solidFill>
                <a:srgbClr val="800000"/>
              </a:solidFill>
            </a:endParaRPr>
          </a:p>
          <a:p>
            <a:r>
              <a:rPr lang="en-US" dirty="0"/>
              <a:t>God on the Throne</a:t>
            </a:r>
          </a:p>
          <a:p>
            <a:r>
              <a:rPr lang="en-US" dirty="0"/>
              <a:t>Jesus, Worthy Lamb on Zion</a:t>
            </a:r>
          </a:p>
          <a:p>
            <a:r>
              <a:rPr lang="en-US" dirty="0"/>
              <a:t>Two Witnesses – Apostles</a:t>
            </a:r>
          </a:p>
          <a:p>
            <a:r>
              <a:rPr lang="en-US" dirty="0"/>
              <a:t>The Lamb’s Wife – The Church</a:t>
            </a:r>
          </a:p>
          <a:p>
            <a:r>
              <a:rPr lang="en-US" dirty="0"/>
              <a:t>Sealed 144,000 Saints</a:t>
            </a:r>
          </a:p>
          <a:p>
            <a:pPr marL="0" indent="0" algn="ctr">
              <a:buNone/>
            </a:pPr>
            <a:r>
              <a:rPr lang="en-US" b="1" u="sng" dirty="0">
                <a:solidFill>
                  <a:srgbClr val="800000"/>
                </a:solidFill>
              </a:rPr>
              <a:t>Message &amp; Invitation</a:t>
            </a:r>
            <a:endParaRPr lang="en-US" dirty="0">
              <a:solidFill>
                <a:srgbClr val="800000"/>
              </a:solidFill>
            </a:endParaRPr>
          </a:p>
          <a:p>
            <a:r>
              <a:rPr lang="en-US" dirty="0"/>
              <a:t>Eternal Bliss Later</a:t>
            </a:r>
          </a:p>
          <a:p>
            <a:r>
              <a:rPr lang="en-US" dirty="0"/>
              <a:t>Threat of Eternal Torment</a:t>
            </a:r>
          </a:p>
        </p:txBody>
      </p:sp>
      <p:sp>
        <p:nvSpPr>
          <p:cNvPr id="6" name="Content Placeholder 4"/>
          <p:cNvSpPr txBox="1">
            <a:spLocks/>
          </p:cNvSpPr>
          <p:nvPr/>
        </p:nvSpPr>
        <p:spPr>
          <a:xfrm>
            <a:off x="34439" y="914400"/>
            <a:ext cx="4497399"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u="sng" dirty="0">
                <a:solidFill>
                  <a:srgbClr val="800000"/>
                </a:solidFill>
              </a:rPr>
              <a:t>Organization &amp; Agents</a:t>
            </a:r>
          </a:p>
          <a:p>
            <a:r>
              <a:rPr lang="en-US" dirty="0"/>
              <a:t>The Dragon – The Devil</a:t>
            </a:r>
          </a:p>
          <a:p>
            <a:r>
              <a:rPr lang="en-US" dirty="0"/>
              <a:t>Sea Beast – Roman Empire</a:t>
            </a:r>
          </a:p>
          <a:p>
            <a:r>
              <a:rPr lang="en-US" dirty="0"/>
              <a:t>Earth Beast, False Prophet</a:t>
            </a:r>
          </a:p>
          <a:p>
            <a:r>
              <a:rPr lang="en-US" dirty="0">
                <a:solidFill>
                  <a:schemeClr val="tx1">
                    <a:lumMod val="75000"/>
                  </a:schemeClr>
                </a:solidFill>
              </a:rPr>
              <a:t>Babylon, Harlot – City of Rome</a:t>
            </a:r>
          </a:p>
          <a:p>
            <a:r>
              <a:rPr lang="en-US" dirty="0"/>
              <a:t>Marked Beast Worshippers</a:t>
            </a:r>
          </a:p>
          <a:p>
            <a:pPr marL="0" indent="0" algn="ctr">
              <a:buNone/>
            </a:pPr>
            <a:r>
              <a:rPr lang="en-US" b="1" u="sng" dirty="0">
                <a:solidFill>
                  <a:srgbClr val="800000"/>
                </a:solidFill>
              </a:rPr>
              <a:t>Message &amp; Invitation</a:t>
            </a:r>
          </a:p>
          <a:p>
            <a:r>
              <a:rPr lang="en-US" dirty="0"/>
              <a:t>Pleasure Now</a:t>
            </a:r>
          </a:p>
          <a:p>
            <a:r>
              <a:rPr lang="en-US" dirty="0"/>
              <a:t>Threat of Temporary Persecution</a:t>
            </a:r>
          </a:p>
          <a:p>
            <a:endParaRPr lang="en-US" dirty="0"/>
          </a:p>
        </p:txBody>
      </p:sp>
    </p:spTree>
    <p:extLst>
      <p:ext uri="{BB962C8B-B14F-4D97-AF65-F5344CB8AC3E}">
        <p14:creationId xmlns:p14="http://schemas.microsoft.com/office/powerpoint/2010/main" val="114943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Betrothal – Preparation Time</a:t>
            </a:r>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a:t>Who is represented by the Lamb’s wife?  Where else is this symbol used in Scripture?  What might the </a:t>
            </a:r>
            <a:r>
              <a:rPr lang="en-US" sz="2000" i="1" dirty="0">
                <a:solidFill>
                  <a:srgbClr val="800000"/>
                </a:solidFill>
              </a:rPr>
              <a:t>“marriage supper”</a:t>
            </a:r>
            <a:r>
              <a:rPr lang="en-US" sz="2000" dirty="0"/>
              <a:t> represent in this symbol?</a:t>
            </a:r>
          </a:p>
          <a:p>
            <a:r>
              <a:rPr lang="en-US" sz="2000" dirty="0"/>
              <a:t>God has rejected previous potential brides, declaring them to be harlots (Assyria, Babylon, </a:t>
            </a:r>
            <a:r>
              <a:rPr lang="en-US" sz="2000" dirty="0" err="1"/>
              <a:t>Tyre</a:t>
            </a:r>
            <a:r>
              <a:rPr lang="en-US" sz="2000" dirty="0"/>
              <a:t>, Israel, Judah, Jerusalem, and now Rome).</a:t>
            </a:r>
          </a:p>
          <a:p>
            <a:r>
              <a:rPr lang="en-US" sz="2000" dirty="0"/>
              <a:t>The Lamb’s wife represent those:</a:t>
            </a:r>
          </a:p>
          <a:p>
            <a:pPr lvl="1"/>
            <a:r>
              <a:rPr lang="en-US" dirty="0"/>
              <a:t>Purchased with the Lamb’s blood (</a:t>
            </a:r>
            <a:r>
              <a:rPr lang="en-US" b="1" dirty="0">
                <a:solidFill>
                  <a:srgbClr val="800000"/>
                </a:solidFill>
              </a:rPr>
              <a:t>Ephesians 5:22-27</a:t>
            </a:r>
            <a:r>
              <a:rPr lang="en-US" dirty="0"/>
              <a:t>).</a:t>
            </a:r>
          </a:p>
          <a:p>
            <a:pPr lvl="1"/>
            <a:r>
              <a:rPr lang="en-US" dirty="0"/>
              <a:t>Adorn themselves with </a:t>
            </a:r>
            <a:r>
              <a:rPr lang="en-US" i="1" dirty="0">
                <a:solidFill>
                  <a:srgbClr val="800000"/>
                </a:solidFill>
              </a:rPr>
              <a:t>“proper” </a:t>
            </a:r>
            <a:r>
              <a:rPr lang="en-US" dirty="0"/>
              <a:t>righteous acts (</a:t>
            </a:r>
            <a:r>
              <a:rPr lang="en-US" b="1" dirty="0">
                <a:solidFill>
                  <a:srgbClr val="800000"/>
                </a:solidFill>
              </a:rPr>
              <a:t>19:7-8; 1 Timothy 2:9-10</a:t>
            </a:r>
            <a:r>
              <a:rPr lang="en-US" dirty="0"/>
              <a:t>).</a:t>
            </a:r>
          </a:p>
          <a:p>
            <a:pPr marL="0" indent="0">
              <a:buNone/>
            </a:pPr>
            <a:r>
              <a:rPr lang="en-US" sz="2000" i="1" dirty="0">
                <a:solidFill>
                  <a:srgbClr val="800000"/>
                </a:solidFill>
              </a:rPr>
              <a:t>Then he said to me, “Write: ‘</a:t>
            </a:r>
            <a:r>
              <a:rPr lang="en-US" sz="2000" b="1" i="1" dirty="0">
                <a:solidFill>
                  <a:srgbClr val="800000"/>
                </a:solidFill>
              </a:rPr>
              <a:t>Blessed</a:t>
            </a:r>
            <a:r>
              <a:rPr lang="en-US" sz="2000" i="1" dirty="0">
                <a:solidFill>
                  <a:srgbClr val="800000"/>
                </a:solidFill>
              </a:rPr>
              <a:t> are those who are </a:t>
            </a:r>
            <a:r>
              <a:rPr lang="en-US" sz="2000" b="1" i="1" u="sng" dirty="0">
                <a:solidFill>
                  <a:srgbClr val="800000"/>
                </a:solidFill>
              </a:rPr>
              <a:t>called</a:t>
            </a:r>
            <a:r>
              <a:rPr lang="en-US" sz="2000" b="1" i="1" dirty="0">
                <a:solidFill>
                  <a:srgbClr val="800000"/>
                </a:solidFill>
              </a:rPr>
              <a:t> to the marriage supper </a:t>
            </a:r>
            <a:r>
              <a:rPr lang="en-US" sz="2000" i="1" dirty="0">
                <a:solidFill>
                  <a:srgbClr val="800000"/>
                </a:solidFill>
              </a:rPr>
              <a:t>of the Lamb!’” And he said to me, “These are the true sayings of God.”</a:t>
            </a:r>
            <a:r>
              <a:rPr lang="en-US" sz="2000" dirty="0"/>
              <a:t> (</a:t>
            </a:r>
            <a:r>
              <a:rPr lang="en-US" sz="2000" b="1" dirty="0">
                <a:solidFill>
                  <a:srgbClr val="800000"/>
                </a:solidFill>
              </a:rPr>
              <a:t>19:9</a:t>
            </a:r>
            <a:r>
              <a:rPr lang="en-US" sz="2000" dirty="0"/>
              <a:t>)</a:t>
            </a:r>
          </a:p>
          <a:p>
            <a:r>
              <a:rPr lang="en-US" sz="2000" dirty="0"/>
              <a:t>Are we answering the call, or are we </a:t>
            </a:r>
            <a:r>
              <a:rPr lang="en-US" sz="2000" i="1" dirty="0">
                <a:solidFill>
                  <a:srgbClr val="800000"/>
                </a:solidFill>
              </a:rPr>
              <a:t>“unworthy”</a:t>
            </a:r>
            <a:r>
              <a:rPr lang="en-US" sz="2000" dirty="0"/>
              <a:t> (</a:t>
            </a:r>
            <a:r>
              <a:rPr lang="en-US" sz="2000" b="1" dirty="0">
                <a:solidFill>
                  <a:srgbClr val="800000"/>
                </a:solidFill>
              </a:rPr>
              <a:t>3:20</a:t>
            </a:r>
            <a:r>
              <a:rPr lang="en-US" sz="2000" dirty="0"/>
              <a:t>; </a:t>
            </a:r>
            <a:r>
              <a:rPr lang="en-US" sz="2000" b="1" dirty="0">
                <a:solidFill>
                  <a:srgbClr val="800000"/>
                </a:solidFill>
              </a:rPr>
              <a:t>Mt.22:1-8</a:t>
            </a:r>
            <a:r>
              <a:rPr lang="en-US" sz="2000" dirty="0"/>
              <a:t>; </a:t>
            </a:r>
            <a:r>
              <a:rPr lang="en-US" sz="2000" b="1" dirty="0">
                <a:solidFill>
                  <a:srgbClr val="800000"/>
                </a:solidFill>
              </a:rPr>
              <a:t>Lk.14:15-24</a:t>
            </a:r>
            <a:r>
              <a:rPr lang="en-US" sz="2000" dirty="0"/>
              <a:t>)?</a:t>
            </a:r>
          </a:p>
          <a:p>
            <a:r>
              <a:rPr lang="en-US" sz="2000" dirty="0"/>
              <a:t>Are we answering the call, but not appropriately dressed for the occasion (</a:t>
            </a:r>
            <a:r>
              <a:rPr lang="en-US" sz="2000" b="1" dirty="0">
                <a:solidFill>
                  <a:srgbClr val="800000"/>
                </a:solidFill>
              </a:rPr>
              <a:t>19:7-8; </a:t>
            </a:r>
            <a:r>
              <a:rPr lang="en-US" sz="2000" b="1">
                <a:solidFill>
                  <a:srgbClr val="800000"/>
                </a:solidFill>
              </a:rPr>
              <a:t>Matthew 22:9-14</a:t>
            </a:r>
            <a:r>
              <a:rPr lang="en-US" sz="2000"/>
              <a:t>)?</a:t>
            </a:r>
            <a:endParaRPr lang="en-US" sz="2000" dirty="0"/>
          </a:p>
        </p:txBody>
      </p:sp>
    </p:spTree>
    <p:extLst>
      <p:ext uri="{BB962C8B-B14F-4D97-AF65-F5344CB8AC3E}">
        <p14:creationId xmlns:p14="http://schemas.microsoft.com/office/powerpoint/2010/main" val="387146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Betrothal – Preparation Time</a:t>
            </a:r>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a:t>Who is represented by the Lamb’s wife?  Where else is this symbol used in Scripture?  What might the </a:t>
            </a:r>
            <a:r>
              <a:rPr lang="en-US" sz="2000" i="1" dirty="0">
                <a:solidFill>
                  <a:srgbClr val="800000"/>
                </a:solidFill>
              </a:rPr>
              <a:t>“marriage supper”</a:t>
            </a:r>
            <a:r>
              <a:rPr lang="en-US" sz="2000" dirty="0"/>
              <a:t> represent in this symbol?</a:t>
            </a:r>
          </a:p>
          <a:p>
            <a:r>
              <a:rPr lang="en-US" sz="2000" dirty="0"/>
              <a:t>Will we be prepared if the </a:t>
            </a:r>
            <a:r>
              <a:rPr lang="en-US" sz="2000" i="1" dirty="0">
                <a:solidFill>
                  <a:srgbClr val="800000"/>
                </a:solidFill>
              </a:rPr>
              <a:t>“bridegroom was delayed”</a:t>
            </a:r>
            <a:r>
              <a:rPr lang="en-US" sz="2000" dirty="0"/>
              <a:t> (</a:t>
            </a:r>
            <a:r>
              <a:rPr lang="en-US" sz="2000" b="1" dirty="0">
                <a:solidFill>
                  <a:srgbClr val="800000"/>
                </a:solidFill>
              </a:rPr>
              <a:t>Matthew 25:1-13</a:t>
            </a:r>
            <a:r>
              <a:rPr lang="en-US" sz="2000" dirty="0"/>
              <a:t>)?</a:t>
            </a:r>
          </a:p>
          <a:p>
            <a:r>
              <a:rPr lang="en-US" sz="2000" dirty="0"/>
              <a:t>Will He find us waiting as a </a:t>
            </a:r>
            <a:r>
              <a:rPr lang="en-US" sz="2000" i="1" dirty="0">
                <a:solidFill>
                  <a:srgbClr val="800000"/>
                </a:solidFill>
              </a:rPr>
              <a:t>“chaste virgin”</a:t>
            </a:r>
            <a:r>
              <a:rPr lang="en-US" sz="2000" dirty="0">
                <a:solidFill>
                  <a:srgbClr val="800000"/>
                </a:solidFill>
              </a:rPr>
              <a:t> </a:t>
            </a:r>
            <a:r>
              <a:rPr lang="en-US" sz="2000" dirty="0"/>
              <a:t>(</a:t>
            </a:r>
            <a:r>
              <a:rPr lang="en-US" sz="2000" b="1" dirty="0">
                <a:solidFill>
                  <a:srgbClr val="800000"/>
                </a:solidFill>
              </a:rPr>
              <a:t>2 Corinthians 11:2-3</a:t>
            </a:r>
            <a:r>
              <a:rPr lang="en-US" sz="2000" dirty="0"/>
              <a:t>)?</a:t>
            </a:r>
          </a:p>
          <a:p>
            <a:r>
              <a:rPr lang="en-US" sz="2000" dirty="0"/>
              <a:t>The bride’s price has been paid, but what of the groom’s gift to the bride?</a:t>
            </a:r>
          </a:p>
        </p:txBody>
      </p:sp>
    </p:spTree>
    <p:extLst>
      <p:ext uri="{BB962C8B-B14F-4D97-AF65-F5344CB8AC3E}">
        <p14:creationId xmlns:p14="http://schemas.microsoft.com/office/powerpoint/2010/main" val="158628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 Sit as a Queen”</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“Sit in silence, and go into darkness, </a:t>
            </a:r>
            <a:r>
              <a:rPr lang="en-US" sz="2000" b="1" i="1" dirty="0">
                <a:solidFill>
                  <a:srgbClr val="800000"/>
                </a:solidFill>
              </a:rPr>
              <a:t>O daughter of the </a:t>
            </a:r>
            <a:r>
              <a:rPr lang="en-US" sz="2000" b="1" i="1" u="sng" dirty="0">
                <a:solidFill>
                  <a:srgbClr val="800000"/>
                </a:solidFill>
              </a:rPr>
              <a:t>Chaldeans</a:t>
            </a:r>
            <a:r>
              <a:rPr lang="en-US" sz="2000" i="1" dirty="0">
                <a:solidFill>
                  <a:srgbClr val="800000"/>
                </a:solidFill>
              </a:rPr>
              <a:t>; For you shall no longer be called </a:t>
            </a:r>
            <a:r>
              <a:rPr lang="en-US" sz="2000" b="1" i="1" dirty="0">
                <a:solidFill>
                  <a:srgbClr val="800000"/>
                </a:solidFill>
              </a:rPr>
              <a:t>The Lady of Kingdoms</a:t>
            </a:r>
            <a:r>
              <a:rPr lang="en-US" sz="2000" i="1" dirty="0">
                <a:solidFill>
                  <a:srgbClr val="800000"/>
                </a:solidFill>
              </a:rPr>
              <a:t>. … you said, ‘</a:t>
            </a:r>
            <a:r>
              <a:rPr lang="en-US" sz="2000" b="1" i="1" dirty="0">
                <a:solidFill>
                  <a:srgbClr val="800000"/>
                </a:solidFill>
              </a:rPr>
              <a:t>I shall be a lady </a:t>
            </a:r>
            <a:r>
              <a:rPr lang="en-US" sz="2000" b="1" i="1" u="sng" dirty="0">
                <a:solidFill>
                  <a:srgbClr val="800000"/>
                </a:solidFill>
              </a:rPr>
              <a:t>forever</a:t>
            </a:r>
            <a:r>
              <a:rPr lang="en-US" sz="2000" i="1" dirty="0">
                <a:solidFill>
                  <a:srgbClr val="800000"/>
                </a:solidFill>
              </a:rPr>
              <a:t>,’ So that you </a:t>
            </a:r>
            <a:r>
              <a:rPr lang="en-US" sz="2000" b="1" i="1" dirty="0">
                <a:solidFill>
                  <a:srgbClr val="800000"/>
                </a:solidFill>
              </a:rPr>
              <a:t>did not take these things to heart</a:t>
            </a:r>
            <a:r>
              <a:rPr lang="en-US" sz="2000" i="1" dirty="0">
                <a:solidFill>
                  <a:srgbClr val="800000"/>
                </a:solidFill>
              </a:rPr>
              <a:t>, Nor remember the latter end of them.  Therefore hear this now, you who are </a:t>
            </a:r>
            <a:r>
              <a:rPr lang="en-US" sz="2000" b="1" i="1" dirty="0">
                <a:solidFill>
                  <a:srgbClr val="800000"/>
                </a:solidFill>
              </a:rPr>
              <a:t>given to pleasures</a:t>
            </a:r>
            <a:r>
              <a:rPr lang="en-US" sz="2000" i="1" dirty="0">
                <a:solidFill>
                  <a:srgbClr val="800000"/>
                </a:solidFill>
              </a:rPr>
              <a:t>, Who </a:t>
            </a:r>
            <a:r>
              <a:rPr lang="en-US" sz="2000" b="1" i="1" dirty="0">
                <a:solidFill>
                  <a:srgbClr val="800000"/>
                </a:solidFill>
              </a:rPr>
              <a:t>dwell securely</a:t>
            </a:r>
            <a:r>
              <a:rPr lang="en-US" sz="2000" i="1" dirty="0">
                <a:solidFill>
                  <a:srgbClr val="800000"/>
                </a:solidFill>
              </a:rPr>
              <a:t>, Who </a:t>
            </a:r>
            <a:r>
              <a:rPr lang="en-US" sz="2000" b="1" i="1" dirty="0">
                <a:solidFill>
                  <a:srgbClr val="800000"/>
                </a:solidFill>
              </a:rPr>
              <a:t>say in your heart, ‘</a:t>
            </a:r>
            <a:r>
              <a:rPr lang="en-US" sz="2000" b="1" i="1" u="sng" dirty="0">
                <a:solidFill>
                  <a:srgbClr val="800000"/>
                </a:solidFill>
              </a:rPr>
              <a:t>I am</a:t>
            </a:r>
            <a:r>
              <a:rPr lang="en-US" sz="2000" b="1" i="1" dirty="0">
                <a:solidFill>
                  <a:srgbClr val="800000"/>
                </a:solidFill>
              </a:rPr>
              <a:t>, and there is </a:t>
            </a:r>
            <a:r>
              <a:rPr lang="en-US" sz="2000" b="1" i="1" u="sng" dirty="0">
                <a:solidFill>
                  <a:srgbClr val="800000"/>
                </a:solidFill>
              </a:rPr>
              <a:t>no one else besides me</a:t>
            </a:r>
            <a:r>
              <a:rPr lang="en-US" sz="2000" i="1" dirty="0">
                <a:solidFill>
                  <a:srgbClr val="800000"/>
                </a:solidFill>
              </a:rPr>
              <a:t>; I shall not sit as a widow, Nor shall I know the loss of children’;  But </a:t>
            </a:r>
            <a:r>
              <a:rPr lang="en-US" sz="2000" b="1" i="1" dirty="0">
                <a:solidFill>
                  <a:srgbClr val="FF5050"/>
                </a:solidFill>
              </a:rPr>
              <a:t>these two things shall come to you </a:t>
            </a:r>
            <a:r>
              <a:rPr lang="en-US" sz="2000" b="1" i="1" u="sng" dirty="0">
                <a:solidFill>
                  <a:srgbClr val="FF5050"/>
                </a:solidFill>
              </a:rPr>
              <a:t>In a moment, in one day</a:t>
            </a:r>
            <a:r>
              <a:rPr lang="en-US" sz="2000" i="1" dirty="0">
                <a:solidFill>
                  <a:srgbClr val="800000"/>
                </a:solidFill>
              </a:rPr>
              <a:t>: The loss of children, and widowhood. They shall come upon you in their fullness </a:t>
            </a:r>
            <a:r>
              <a:rPr lang="en-US" sz="2000" b="1" i="1" dirty="0">
                <a:solidFill>
                  <a:srgbClr val="800000"/>
                </a:solidFill>
              </a:rPr>
              <a:t>Because of the multitude of your sorceries</a:t>
            </a:r>
            <a:r>
              <a:rPr lang="en-US" sz="2000" i="1" dirty="0">
                <a:solidFill>
                  <a:srgbClr val="800000"/>
                </a:solidFill>
              </a:rPr>
              <a:t>, For </a:t>
            </a:r>
            <a:r>
              <a:rPr lang="en-US" sz="2000" b="1" i="1" dirty="0">
                <a:solidFill>
                  <a:srgbClr val="800000"/>
                </a:solidFill>
              </a:rPr>
              <a:t>the great abundance of your enchantments</a:t>
            </a:r>
            <a:r>
              <a:rPr lang="en-US" sz="2000" i="1" dirty="0">
                <a:solidFill>
                  <a:srgbClr val="800000"/>
                </a:solidFill>
              </a:rPr>
              <a:t>.  For </a:t>
            </a:r>
            <a:r>
              <a:rPr lang="en-US" sz="2000" b="1" i="1" dirty="0">
                <a:solidFill>
                  <a:srgbClr val="800000"/>
                </a:solidFill>
              </a:rPr>
              <a:t>you have </a:t>
            </a:r>
            <a:r>
              <a:rPr lang="en-US" sz="2000" b="1" i="1" u="sng" dirty="0">
                <a:solidFill>
                  <a:srgbClr val="800000"/>
                </a:solidFill>
              </a:rPr>
              <a:t>trusted</a:t>
            </a:r>
            <a:r>
              <a:rPr lang="en-US" sz="2000" b="1" i="1" dirty="0">
                <a:solidFill>
                  <a:srgbClr val="800000"/>
                </a:solidFill>
              </a:rPr>
              <a:t> in your wickedness</a:t>
            </a:r>
            <a:r>
              <a:rPr lang="en-US" sz="2000" i="1" dirty="0">
                <a:solidFill>
                  <a:srgbClr val="800000"/>
                </a:solidFill>
              </a:rPr>
              <a:t>; You have said, </a:t>
            </a:r>
            <a:r>
              <a:rPr lang="en-US" sz="2000" b="1" i="1" dirty="0">
                <a:solidFill>
                  <a:srgbClr val="800000"/>
                </a:solidFill>
              </a:rPr>
              <a:t>‘No one sees me’</a:t>
            </a:r>
            <a:r>
              <a:rPr lang="en-US" sz="2000" i="1" dirty="0">
                <a:solidFill>
                  <a:srgbClr val="800000"/>
                </a:solidFill>
              </a:rPr>
              <a:t>; Your wisdom and </a:t>
            </a:r>
            <a:r>
              <a:rPr lang="en-US" sz="2000" b="1" i="1" dirty="0">
                <a:solidFill>
                  <a:srgbClr val="800000"/>
                </a:solidFill>
              </a:rPr>
              <a:t>your knowledge have warped you</a:t>
            </a:r>
            <a:r>
              <a:rPr lang="en-US" sz="2000" i="1" dirty="0">
                <a:solidFill>
                  <a:srgbClr val="800000"/>
                </a:solidFill>
              </a:rPr>
              <a:t>; And </a:t>
            </a:r>
            <a:r>
              <a:rPr lang="en-US" sz="2000" b="1" i="1" dirty="0">
                <a:solidFill>
                  <a:srgbClr val="800000"/>
                </a:solidFill>
              </a:rPr>
              <a:t>you have said in your heart, ‘</a:t>
            </a:r>
            <a:r>
              <a:rPr lang="en-US" sz="2000" b="1" i="1" u="sng" dirty="0">
                <a:solidFill>
                  <a:srgbClr val="800000"/>
                </a:solidFill>
              </a:rPr>
              <a:t>I am</a:t>
            </a:r>
            <a:r>
              <a:rPr lang="en-US" sz="2000" b="1" i="1" dirty="0">
                <a:solidFill>
                  <a:srgbClr val="800000"/>
                </a:solidFill>
              </a:rPr>
              <a:t>, and there is </a:t>
            </a:r>
            <a:r>
              <a:rPr lang="en-US" sz="2000" b="1" i="1" u="sng" dirty="0">
                <a:solidFill>
                  <a:srgbClr val="800000"/>
                </a:solidFill>
              </a:rPr>
              <a:t>no one else besides me</a:t>
            </a:r>
            <a:r>
              <a:rPr lang="en-US" sz="2000" i="1" dirty="0">
                <a:solidFill>
                  <a:srgbClr val="800000"/>
                </a:solidFill>
              </a:rPr>
              <a:t>.’”</a:t>
            </a:r>
            <a:r>
              <a:rPr lang="en-US" sz="2000" dirty="0"/>
              <a:t> (</a:t>
            </a:r>
            <a:r>
              <a:rPr lang="en-US" sz="2000" b="1" dirty="0">
                <a:solidFill>
                  <a:srgbClr val="800000"/>
                </a:solidFill>
              </a:rPr>
              <a:t>Isaiah 47:5-10</a:t>
            </a:r>
            <a:r>
              <a:rPr lang="en-US" sz="2000" dirty="0"/>
              <a:t>; also, </a:t>
            </a:r>
            <a:r>
              <a:rPr lang="en-US" sz="2000" b="1" dirty="0">
                <a:solidFill>
                  <a:srgbClr val="800000"/>
                </a:solidFill>
              </a:rPr>
              <a:t>14:9-20</a:t>
            </a:r>
            <a:r>
              <a:rPr lang="en-US" sz="2000" dirty="0"/>
              <a:t>)</a:t>
            </a:r>
          </a:p>
          <a:p>
            <a:pPr marL="0" indent="0">
              <a:buNone/>
            </a:pPr>
            <a:r>
              <a:rPr lang="en-US" sz="2000" i="1" dirty="0">
                <a:solidFill>
                  <a:srgbClr val="800000"/>
                </a:solidFill>
              </a:rPr>
              <a:t>The king spoke, saying, “Is not this </a:t>
            </a:r>
            <a:r>
              <a:rPr lang="en-US" sz="2000" b="1" i="1" dirty="0">
                <a:solidFill>
                  <a:srgbClr val="800000"/>
                </a:solidFill>
              </a:rPr>
              <a:t>great Babylon</a:t>
            </a:r>
            <a:r>
              <a:rPr lang="en-US" sz="2000" i="1" dirty="0">
                <a:solidFill>
                  <a:srgbClr val="800000"/>
                </a:solidFill>
              </a:rPr>
              <a:t>, that </a:t>
            </a:r>
            <a:r>
              <a:rPr lang="en-US" sz="2000" b="1" i="1" dirty="0">
                <a:solidFill>
                  <a:srgbClr val="800000"/>
                </a:solidFill>
              </a:rPr>
              <a:t>I have built </a:t>
            </a:r>
            <a:r>
              <a:rPr lang="en-US" sz="2000" i="1" dirty="0">
                <a:solidFill>
                  <a:srgbClr val="800000"/>
                </a:solidFill>
              </a:rPr>
              <a:t>for a royal dwelling </a:t>
            </a:r>
            <a:r>
              <a:rPr lang="en-US" sz="2000" b="1" i="1" dirty="0">
                <a:solidFill>
                  <a:srgbClr val="800000"/>
                </a:solidFill>
              </a:rPr>
              <a:t>by </a:t>
            </a:r>
            <a:r>
              <a:rPr lang="en-US" sz="2000" b="1" i="1" u="sng" dirty="0">
                <a:solidFill>
                  <a:srgbClr val="800000"/>
                </a:solidFill>
              </a:rPr>
              <a:t>my</a:t>
            </a:r>
            <a:r>
              <a:rPr lang="en-US" sz="2000" b="1" i="1" dirty="0">
                <a:solidFill>
                  <a:srgbClr val="800000"/>
                </a:solidFill>
              </a:rPr>
              <a:t> mighty power </a:t>
            </a:r>
            <a:r>
              <a:rPr lang="en-US" sz="2000" i="1" dirty="0">
                <a:solidFill>
                  <a:srgbClr val="800000"/>
                </a:solidFill>
              </a:rPr>
              <a:t>and </a:t>
            </a:r>
            <a:r>
              <a:rPr lang="en-US" sz="2000" b="1" i="1" dirty="0">
                <a:solidFill>
                  <a:srgbClr val="800000"/>
                </a:solidFill>
              </a:rPr>
              <a:t>for the honor of </a:t>
            </a:r>
            <a:r>
              <a:rPr lang="en-US" sz="2000" b="1" i="1" u="sng" dirty="0">
                <a:solidFill>
                  <a:srgbClr val="800000"/>
                </a:solidFill>
              </a:rPr>
              <a:t>my</a:t>
            </a:r>
            <a:r>
              <a:rPr lang="en-US" sz="2000" b="1" i="1" dirty="0">
                <a:solidFill>
                  <a:srgbClr val="800000"/>
                </a:solidFill>
              </a:rPr>
              <a:t> majesty</a:t>
            </a:r>
            <a:r>
              <a:rPr lang="en-US" sz="2000" i="1" dirty="0">
                <a:solidFill>
                  <a:srgbClr val="800000"/>
                </a:solidFill>
              </a:rPr>
              <a:t>?”</a:t>
            </a:r>
            <a:r>
              <a:rPr lang="en-US" sz="2000" dirty="0"/>
              <a:t> (</a:t>
            </a:r>
            <a:r>
              <a:rPr lang="en-US" sz="2000" b="1" dirty="0">
                <a:solidFill>
                  <a:srgbClr val="800000"/>
                </a:solidFill>
              </a:rPr>
              <a:t>Daniel 4:30</a:t>
            </a:r>
            <a:r>
              <a:rPr lang="en-US" sz="2000" dirty="0"/>
              <a:t>)</a:t>
            </a:r>
          </a:p>
        </p:txBody>
      </p:sp>
    </p:spTree>
    <p:extLst>
      <p:ext uri="{BB962C8B-B14F-4D97-AF65-F5344CB8AC3E}">
        <p14:creationId xmlns:p14="http://schemas.microsoft.com/office/powerpoint/2010/main" val="120304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 Sit as a Queen”</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“Son of man, say to the prince of </a:t>
            </a:r>
            <a:r>
              <a:rPr lang="en-US" sz="2000" b="1" i="1" dirty="0" err="1">
                <a:solidFill>
                  <a:srgbClr val="800000"/>
                </a:solidFill>
              </a:rPr>
              <a:t>Tyre</a:t>
            </a:r>
            <a:r>
              <a:rPr lang="en-US" sz="2000" i="1" dirty="0">
                <a:solidFill>
                  <a:srgbClr val="800000"/>
                </a:solidFill>
              </a:rPr>
              <a:t>, ‘Thus says the Lord GOD: “Because </a:t>
            </a:r>
            <a:r>
              <a:rPr lang="en-US" sz="2000" b="1" i="1" dirty="0">
                <a:solidFill>
                  <a:srgbClr val="800000"/>
                </a:solidFill>
              </a:rPr>
              <a:t>your heart is lifted up</a:t>
            </a:r>
            <a:r>
              <a:rPr lang="en-US" sz="2000" i="1" dirty="0">
                <a:solidFill>
                  <a:srgbClr val="800000"/>
                </a:solidFill>
              </a:rPr>
              <a:t>, And you say, ‘</a:t>
            </a:r>
            <a:r>
              <a:rPr lang="en-US" sz="2000" b="1" i="1" dirty="0">
                <a:solidFill>
                  <a:srgbClr val="800000"/>
                </a:solidFill>
              </a:rPr>
              <a:t>I am a </a:t>
            </a:r>
            <a:r>
              <a:rPr lang="en-US" sz="2000" b="1" i="1" u="sng" dirty="0">
                <a:solidFill>
                  <a:srgbClr val="800000"/>
                </a:solidFill>
              </a:rPr>
              <a:t>god</a:t>
            </a:r>
            <a:r>
              <a:rPr lang="en-US" sz="2000" b="1" i="1" dirty="0">
                <a:solidFill>
                  <a:srgbClr val="800000"/>
                </a:solidFill>
              </a:rPr>
              <a:t>, I sit in </a:t>
            </a:r>
            <a:r>
              <a:rPr lang="en-US" sz="2000" b="1" i="1" u="sng" dirty="0">
                <a:solidFill>
                  <a:srgbClr val="800000"/>
                </a:solidFill>
              </a:rPr>
              <a:t>the seat of gods</a:t>
            </a:r>
            <a:r>
              <a:rPr lang="en-US" sz="2000" i="1" dirty="0">
                <a:solidFill>
                  <a:srgbClr val="800000"/>
                </a:solidFill>
              </a:rPr>
              <a:t>, In the midst of the seas,’ Yet </a:t>
            </a:r>
            <a:r>
              <a:rPr lang="en-US" sz="2000" b="1" i="1" dirty="0">
                <a:solidFill>
                  <a:srgbClr val="800000"/>
                </a:solidFill>
              </a:rPr>
              <a:t>you are a man, and </a:t>
            </a:r>
            <a:r>
              <a:rPr lang="en-US" sz="2000" b="1" i="1" u="sng" dirty="0">
                <a:solidFill>
                  <a:srgbClr val="800000"/>
                </a:solidFill>
              </a:rPr>
              <a:t>not a god</a:t>
            </a:r>
            <a:r>
              <a:rPr lang="en-US" sz="2000" i="1" dirty="0">
                <a:solidFill>
                  <a:srgbClr val="800000"/>
                </a:solidFill>
              </a:rPr>
              <a:t>, Though you </a:t>
            </a:r>
            <a:r>
              <a:rPr lang="en-US" sz="2000" b="1" i="1" dirty="0">
                <a:solidFill>
                  <a:srgbClr val="800000"/>
                </a:solidFill>
              </a:rPr>
              <a:t>set your heart as the heart of a god </a:t>
            </a:r>
            <a:r>
              <a:rPr lang="en-US" sz="2000" i="1" dirty="0">
                <a:solidFill>
                  <a:srgbClr val="800000"/>
                </a:solidFill>
              </a:rPr>
              <a:t>… By your great wisdom in trade you have increased your riches, And your heart is lifted up because of your riches),” ‘Therefore thus says the Lord GOD: “</a:t>
            </a:r>
            <a:r>
              <a:rPr lang="en-US" sz="2000" b="1" i="1" u="sng" dirty="0">
                <a:solidFill>
                  <a:srgbClr val="800000"/>
                </a:solidFill>
              </a:rPr>
              <a:t>Because you have set your heart as the heart of a god</a:t>
            </a:r>
            <a:r>
              <a:rPr lang="en-US" sz="2000" i="1" dirty="0">
                <a:solidFill>
                  <a:srgbClr val="800000"/>
                </a:solidFill>
              </a:rPr>
              <a:t>, Behold, therefore, I will bring strangers against you, … they shall draw their swords against the beauty of your wisdom, And defile your splendor.  They shall throw you down into the Pit, And you shall die the death of the slain In the midst of the seas.  </a:t>
            </a:r>
            <a:r>
              <a:rPr lang="en-US" sz="2000" b="1" i="1" dirty="0">
                <a:solidFill>
                  <a:srgbClr val="800000"/>
                </a:solidFill>
              </a:rPr>
              <a:t>Will you still say </a:t>
            </a:r>
            <a:r>
              <a:rPr lang="en-US" sz="2000" b="1" i="1" u="sng" dirty="0">
                <a:solidFill>
                  <a:srgbClr val="800000"/>
                </a:solidFill>
              </a:rPr>
              <a:t>before him who slays</a:t>
            </a:r>
            <a:r>
              <a:rPr lang="en-US" sz="2000" b="1" i="1" dirty="0">
                <a:solidFill>
                  <a:srgbClr val="800000"/>
                </a:solidFill>
              </a:rPr>
              <a:t> you, ‘I am a god’</a:t>
            </a:r>
            <a:r>
              <a:rPr lang="en-US" sz="2000" i="1" dirty="0">
                <a:solidFill>
                  <a:srgbClr val="800000"/>
                </a:solidFill>
              </a:rPr>
              <a:t>? But </a:t>
            </a:r>
            <a:r>
              <a:rPr lang="en-US" sz="2000" b="1" i="1" u="sng" dirty="0">
                <a:solidFill>
                  <a:srgbClr val="800000"/>
                </a:solidFill>
              </a:rPr>
              <a:t>you shall be a man</a:t>
            </a:r>
            <a:r>
              <a:rPr lang="en-US" sz="2000" b="1" i="1" dirty="0">
                <a:solidFill>
                  <a:srgbClr val="800000"/>
                </a:solidFill>
              </a:rPr>
              <a:t>, and not a god</a:t>
            </a:r>
            <a:r>
              <a:rPr lang="en-US" sz="2000" i="1" dirty="0">
                <a:solidFill>
                  <a:srgbClr val="800000"/>
                </a:solidFill>
              </a:rPr>
              <a:t>, In the hand of him who slays you.  You shall die …; For I have spoken,” says the Lord GOD.’”</a:t>
            </a:r>
            <a:r>
              <a:rPr lang="en-US" sz="2000" dirty="0"/>
              <a:t> (</a:t>
            </a:r>
            <a:r>
              <a:rPr lang="en-US" sz="2000" b="1" dirty="0">
                <a:solidFill>
                  <a:srgbClr val="800000"/>
                </a:solidFill>
              </a:rPr>
              <a:t>Ezekiel 28:2-10</a:t>
            </a:r>
            <a:r>
              <a:rPr lang="en-US" sz="2000" dirty="0"/>
              <a:t>)</a:t>
            </a:r>
          </a:p>
          <a:p>
            <a:pPr marL="0" indent="0">
              <a:buNone/>
            </a:pPr>
            <a:r>
              <a:rPr lang="en-US" sz="2000" i="1" dirty="0">
                <a:solidFill>
                  <a:srgbClr val="800000"/>
                </a:solidFill>
              </a:rPr>
              <a:t>“You will </a:t>
            </a:r>
            <a:r>
              <a:rPr lang="en-US" sz="2000" b="1" i="1" dirty="0">
                <a:solidFill>
                  <a:srgbClr val="800000"/>
                </a:solidFill>
              </a:rPr>
              <a:t>save the humble </a:t>
            </a:r>
            <a:r>
              <a:rPr lang="en-US" sz="2000" i="1" dirty="0">
                <a:solidFill>
                  <a:srgbClr val="800000"/>
                </a:solidFill>
              </a:rPr>
              <a:t>people; But Your eyes are on the </a:t>
            </a:r>
            <a:r>
              <a:rPr lang="en-US" sz="2000" b="1" i="1" dirty="0">
                <a:solidFill>
                  <a:srgbClr val="800000"/>
                </a:solidFill>
              </a:rPr>
              <a:t>haughty</a:t>
            </a:r>
            <a:r>
              <a:rPr lang="en-US" sz="2000" i="1" dirty="0">
                <a:solidFill>
                  <a:srgbClr val="800000"/>
                </a:solidFill>
              </a:rPr>
              <a:t>, that </a:t>
            </a:r>
            <a:r>
              <a:rPr lang="en-US" sz="2000" b="1" i="1" dirty="0">
                <a:solidFill>
                  <a:srgbClr val="800000"/>
                </a:solidFill>
              </a:rPr>
              <a:t>You may bring them down</a:t>
            </a:r>
            <a:r>
              <a:rPr lang="en-US" sz="2000" i="1" dirty="0">
                <a:solidFill>
                  <a:srgbClr val="800000"/>
                </a:solidFill>
              </a:rPr>
              <a:t>.”</a:t>
            </a:r>
            <a:r>
              <a:rPr lang="en-US" sz="2000" dirty="0"/>
              <a:t> (</a:t>
            </a:r>
            <a:r>
              <a:rPr lang="en-US" sz="2000" b="1" dirty="0">
                <a:solidFill>
                  <a:srgbClr val="800000"/>
                </a:solidFill>
              </a:rPr>
              <a:t>2 Samuel 22:28</a:t>
            </a:r>
            <a:r>
              <a:rPr lang="en-US" sz="2000" dirty="0"/>
              <a:t>; also, </a:t>
            </a:r>
            <a:r>
              <a:rPr lang="en-US" sz="2000" b="1" dirty="0">
                <a:solidFill>
                  <a:srgbClr val="800000"/>
                </a:solidFill>
              </a:rPr>
              <a:t>Pro. 11:2; 16:18; 29:23</a:t>
            </a:r>
            <a:r>
              <a:rPr lang="en-US" sz="2000" dirty="0"/>
              <a:t>)</a:t>
            </a:r>
          </a:p>
        </p:txBody>
      </p:sp>
    </p:spTree>
    <p:extLst>
      <p:ext uri="{BB962C8B-B14F-4D97-AF65-F5344CB8AC3E}">
        <p14:creationId xmlns:p14="http://schemas.microsoft.com/office/powerpoint/2010/main" val="42042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A Great Fall Mourned </a:t>
            </a:r>
          </a:p>
          <a:p>
            <a:r>
              <a:rPr lang="en-US" dirty="0">
                <a:solidFill>
                  <a:srgbClr val="C00000"/>
                </a:solidFill>
              </a:rPr>
              <a:t>Revelation 18:9-20</a:t>
            </a:r>
          </a:p>
        </p:txBody>
      </p:sp>
    </p:spTree>
    <p:extLst>
      <p:ext uri="{BB962C8B-B14F-4D97-AF65-F5344CB8AC3E}">
        <p14:creationId xmlns:p14="http://schemas.microsoft.com/office/powerpoint/2010/main" val="874070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Those Who Did Not “Come Out”</a:t>
            </a:r>
          </a:p>
        </p:txBody>
      </p:sp>
      <p:sp>
        <p:nvSpPr>
          <p:cNvPr id="3" name="Content Placeholder 2"/>
          <p:cNvSpPr>
            <a:spLocks noGrp="1"/>
          </p:cNvSpPr>
          <p:nvPr>
            <p:ph sz="quarter" idx="10"/>
          </p:nvPr>
        </p:nvSpPr>
        <p:spPr/>
        <p:txBody>
          <a:bodyPr/>
          <a:lstStyle/>
          <a:p>
            <a:pPr>
              <a:spcBef>
                <a:spcPts val="100"/>
              </a:spcBef>
            </a:pPr>
            <a:r>
              <a:rPr lang="en-US" dirty="0"/>
              <a:t>Having completed her “sentencing” (declaring her guilty, reason for punishment), next section focuses on actual execution of </a:t>
            </a:r>
            <a:r>
              <a:rPr lang="en-US" i="1" dirty="0">
                <a:solidFill>
                  <a:srgbClr val="800000"/>
                </a:solidFill>
              </a:rPr>
              <a:t>“judgment”</a:t>
            </a:r>
            <a:r>
              <a:rPr lang="en-US" dirty="0"/>
              <a:t>.</a:t>
            </a:r>
          </a:p>
          <a:p>
            <a:pPr>
              <a:spcBef>
                <a:spcPts val="100"/>
              </a:spcBef>
            </a:pPr>
            <a:r>
              <a:rPr lang="en-US" dirty="0"/>
              <a:t>Additionally, it describes reaction and shared loss of 3 groups of people who did not heed warning and </a:t>
            </a:r>
            <a:r>
              <a:rPr lang="en-US" i="1" dirty="0">
                <a:solidFill>
                  <a:srgbClr val="800000"/>
                </a:solidFill>
              </a:rPr>
              <a:t>“come out”</a:t>
            </a:r>
            <a:r>
              <a:rPr lang="en-US" dirty="0"/>
              <a:t> of the doomed city.</a:t>
            </a:r>
          </a:p>
          <a:p>
            <a:pPr>
              <a:spcBef>
                <a:spcPts val="100"/>
              </a:spcBef>
            </a:pPr>
            <a:r>
              <a:rPr lang="en-US" dirty="0"/>
              <a:t>Emphasizes </a:t>
            </a:r>
            <a:r>
              <a:rPr lang="en-US" b="1" i="1" dirty="0"/>
              <a:t>warning</a:t>
            </a:r>
            <a:r>
              <a:rPr lang="en-US" dirty="0"/>
              <a:t> by focusing on consequences of ignoring it.</a:t>
            </a:r>
          </a:p>
          <a:p>
            <a:pPr>
              <a:spcBef>
                <a:spcPts val="100"/>
              </a:spcBef>
            </a:pPr>
            <a:r>
              <a:rPr lang="en-US" dirty="0"/>
              <a:t>Emphasizes </a:t>
            </a:r>
            <a:r>
              <a:rPr lang="en-US" b="1" i="1" dirty="0"/>
              <a:t>broad impact </a:t>
            </a:r>
            <a:r>
              <a:rPr lang="en-US" dirty="0"/>
              <a:t>of her destruction.</a:t>
            </a:r>
          </a:p>
          <a:p>
            <a:pPr>
              <a:spcBef>
                <a:spcPts val="100"/>
              </a:spcBef>
            </a:pPr>
            <a:r>
              <a:rPr lang="en-US" dirty="0"/>
              <a:t>Emphasizes </a:t>
            </a:r>
            <a:r>
              <a:rPr lang="en-US" b="1" i="1" dirty="0"/>
              <a:t>justice</a:t>
            </a:r>
            <a:r>
              <a:rPr lang="en-US" dirty="0"/>
              <a:t> of God by punishing these 3 groups, who enabled, benefitted, and contributed to Rome’s wickedness – and were compromised by it.</a:t>
            </a:r>
          </a:p>
          <a:p>
            <a:pPr>
              <a:spcBef>
                <a:spcPts val="100"/>
              </a:spcBef>
            </a:pPr>
            <a:r>
              <a:rPr lang="en-US" dirty="0"/>
              <a:t>Later, the reaction of these 3 groups will be contrasted with reaction of saints and heaven’s inhabitants …</a:t>
            </a:r>
          </a:p>
        </p:txBody>
      </p:sp>
    </p:spTree>
    <p:extLst>
      <p:ext uri="{BB962C8B-B14F-4D97-AF65-F5344CB8AC3E}">
        <p14:creationId xmlns:p14="http://schemas.microsoft.com/office/powerpoint/2010/main" val="245810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Kings of the Earth Mourn</a:t>
            </a:r>
          </a:p>
        </p:txBody>
      </p:sp>
      <p:sp>
        <p:nvSpPr>
          <p:cNvPr id="3" name="Content Placeholder 2"/>
          <p:cNvSpPr>
            <a:spLocks noGrp="1"/>
          </p:cNvSpPr>
          <p:nvPr>
            <p:ph sz="quarter" idx="10"/>
          </p:nvPr>
        </p:nvSpPr>
        <p:spPr/>
        <p:txBody>
          <a:bodyPr/>
          <a:lstStyle/>
          <a:p>
            <a:pPr marL="341313" lvl="0" indent="-341313">
              <a:buFont typeface="+mj-lt"/>
              <a:buAutoNum type="arabicPeriod" startAt="5"/>
            </a:pPr>
            <a:r>
              <a:rPr lang="en-US" sz="2000" dirty="0"/>
              <a:t>Why did the </a:t>
            </a:r>
            <a:r>
              <a:rPr lang="en-US" sz="2000" i="1" dirty="0">
                <a:solidFill>
                  <a:srgbClr val="800000"/>
                </a:solidFill>
              </a:rPr>
              <a:t>“kings of the earth</a:t>
            </a:r>
            <a:r>
              <a:rPr lang="en-US" sz="2000" dirty="0">
                <a:solidFill>
                  <a:srgbClr val="800000"/>
                </a:solidFill>
              </a:rPr>
              <a:t>”</a:t>
            </a:r>
            <a:r>
              <a:rPr lang="en-US" sz="2000" dirty="0"/>
              <a:t> mourn over Babylon’s fall?</a:t>
            </a:r>
          </a:p>
          <a:p>
            <a:pPr marL="0" indent="0">
              <a:buNone/>
            </a:pPr>
            <a:r>
              <a:rPr lang="en-US" sz="2000" i="1" dirty="0">
                <a:solidFill>
                  <a:srgbClr val="800000"/>
                </a:solidFill>
              </a:rPr>
              <a:t>“The </a:t>
            </a:r>
            <a:r>
              <a:rPr lang="en-US" sz="2000" b="1" i="1" dirty="0">
                <a:solidFill>
                  <a:srgbClr val="800000"/>
                </a:solidFill>
              </a:rPr>
              <a:t>kings of the earth who </a:t>
            </a:r>
            <a:r>
              <a:rPr lang="en-US" sz="2000" b="1" i="1" u="sng" dirty="0">
                <a:solidFill>
                  <a:srgbClr val="800000"/>
                </a:solidFill>
              </a:rPr>
              <a:t>committed fornication</a:t>
            </a:r>
            <a:r>
              <a:rPr lang="en-US" sz="2000" b="1" i="1" dirty="0">
                <a:solidFill>
                  <a:srgbClr val="800000"/>
                </a:solidFill>
              </a:rPr>
              <a:t> and </a:t>
            </a:r>
            <a:r>
              <a:rPr lang="en-US" sz="2000" b="1" i="1" u="sng" dirty="0">
                <a:solidFill>
                  <a:srgbClr val="800000"/>
                </a:solidFill>
              </a:rPr>
              <a:t>lived luxuriously</a:t>
            </a:r>
            <a:r>
              <a:rPr lang="en-US" sz="2000" b="1" i="1" dirty="0">
                <a:solidFill>
                  <a:srgbClr val="800000"/>
                </a:solidFill>
              </a:rPr>
              <a:t> with her will weep and lament for her</a:t>
            </a:r>
            <a:r>
              <a:rPr lang="en-US" sz="2000" i="1" dirty="0">
                <a:solidFill>
                  <a:srgbClr val="800000"/>
                </a:solidFill>
              </a:rPr>
              <a:t>, when they see the smoke of her burning, standing at a distance for fear of her torment, saying, ‘</a:t>
            </a:r>
            <a:r>
              <a:rPr lang="en-US" sz="2000" b="1" i="1" dirty="0">
                <a:solidFill>
                  <a:srgbClr val="800000"/>
                </a:solidFill>
              </a:rPr>
              <a:t>Alas, alas, that great city Babylon</a:t>
            </a:r>
            <a:r>
              <a:rPr lang="en-US" sz="2000" i="1" dirty="0">
                <a:solidFill>
                  <a:srgbClr val="800000"/>
                </a:solidFill>
              </a:rPr>
              <a:t>, that mighty city! For in one hour your judgment has come.’ </a:t>
            </a:r>
            <a:r>
              <a:rPr lang="en-US" sz="2000" dirty="0"/>
              <a:t>(</a:t>
            </a:r>
            <a:r>
              <a:rPr lang="en-US" sz="2000" b="1" dirty="0">
                <a:solidFill>
                  <a:srgbClr val="800000"/>
                </a:solidFill>
              </a:rPr>
              <a:t>18:9-10</a:t>
            </a:r>
            <a:r>
              <a:rPr lang="en-US" sz="2000" dirty="0"/>
              <a:t>)</a:t>
            </a:r>
          </a:p>
          <a:p>
            <a:r>
              <a:rPr lang="en-US" sz="2000" dirty="0"/>
              <a:t>Rome provided both sinful pleasure and decadent luxury for the </a:t>
            </a:r>
            <a:r>
              <a:rPr lang="en-US" sz="2000" i="1" dirty="0">
                <a:solidFill>
                  <a:srgbClr val="800000"/>
                </a:solidFill>
              </a:rPr>
              <a:t>“kings of the earth”</a:t>
            </a:r>
            <a:r>
              <a:rPr lang="en-US" sz="2000" dirty="0"/>
              <a:t>, who shared in her immorality and war against the Lamb (</a:t>
            </a:r>
            <a:r>
              <a:rPr lang="en-US" sz="2000" b="1" dirty="0">
                <a:solidFill>
                  <a:srgbClr val="800000"/>
                </a:solidFill>
              </a:rPr>
              <a:t>17:2</a:t>
            </a:r>
            <a:r>
              <a:rPr lang="en-US" sz="2000" dirty="0"/>
              <a:t>).</a:t>
            </a:r>
          </a:p>
          <a:p>
            <a:r>
              <a:rPr lang="en-US" sz="2000" dirty="0"/>
              <a:t>Eliminates expectations, hopes, dreams of fulfilled promises offered during their </a:t>
            </a:r>
            <a:r>
              <a:rPr lang="en-US" sz="2000" i="1" dirty="0">
                <a:solidFill>
                  <a:srgbClr val="800000"/>
                </a:solidFill>
              </a:rPr>
              <a:t>“seduction”</a:t>
            </a:r>
            <a:r>
              <a:rPr lang="en-US" sz="2000" dirty="0"/>
              <a:t>.  The Devil rarely makes good on any of his promises, never on all.</a:t>
            </a:r>
          </a:p>
          <a:p>
            <a:r>
              <a:rPr lang="en-US" sz="2000" dirty="0"/>
              <a:t>The suddenness also eliminated their opportunity for preparation, to reallocate their investments, and avoid loss.</a:t>
            </a:r>
          </a:p>
          <a:p>
            <a:r>
              <a:rPr lang="en-US" sz="2000" dirty="0"/>
              <a:t>This is a selfish morning for the lost pleasures of sin.</a:t>
            </a:r>
          </a:p>
        </p:txBody>
      </p:sp>
    </p:spTree>
    <p:extLst>
      <p:ext uri="{BB962C8B-B14F-4D97-AF65-F5344CB8AC3E}">
        <p14:creationId xmlns:p14="http://schemas.microsoft.com/office/powerpoint/2010/main" val="388135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Merchants of the Earth Mourn</a:t>
            </a:r>
          </a:p>
        </p:txBody>
      </p:sp>
      <p:sp>
        <p:nvSpPr>
          <p:cNvPr id="3" name="Content Placeholder 2"/>
          <p:cNvSpPr>
            <a:spLocks noGrp="1"/>
          </p:cNvSpPr>
          <p:nvPr>
            <p:ph sz="quarter" idx="10"/>
          </p:nvPr>
        </p:nvSpPr>
        <p:spPr/>
        <p:txBody>
          <a:bodyPr/>
          <a:lstStyle/>
          <a:p>
            <a:pPr marL="341313" lvl="0" indent="-341313">
              <a:spcBef>
                <a:spcPts val="0"/>
              </a:spcBef>
              <a:buFont typeface="+mj-lt"/>
              <a:buAutoNum type="arabicPeriod" startAt="6"/>
            </a:pPr>
            <a:r>
              <a:rPr lang="en-US" sz="1900" dirty="0"/>
              <a:t>Why did the </a:t>
            </a:r>
            <a:r>
              <a:rPr lang="en-US" sz="1900" i="1" dirty="0">
                <a:solidFill>
                  <a:srgbClr val="800000"/>
                </a:solidFill>
              </a:rPr>
              <a:t>“merchants of the earth”</a:t>
            </a:r>
            <a:r>
              <a:rPr lang="en-US" sz="1900" dirty="0"/>
              <a:t> mourn the fall of Babylon?</a:t>
            </a:r>
          </a:p>
          <a:p>
            <a:pPr marL="0" indent="0">
              <a:spcBef>
                <a:spcPts val="0"/>
              </a:spcBef>
              <a:buNone/>
            </a:pPr>
            <a:r>
              <a:rPr lang="en-US" sz="1900" i="1" dirty="0">
                <a:solidFill>
                  <a:srgbClr val="800000"/>
                </a:solidFill>
              </a:rPr>
              <a:t>“And the </a:t>
            </a:r>
            <a:r>
              <a:rPr lang="en-US" sz="1900" b="1" i="1" dirty="0">
                <a:solidFill>
                  <a:srgbClr val="800000"/>
                </a:solidFill>
              </a:rPr>
              <a:t>merchants of the earth</a:t>
            </a:r>
            <a:r>
              <a:rPr lang="en-US" sz="1900" i="1" dirty="0">
                <a:solidFill>
                  <a:srgbClr val="800000"/>
                </a:solidFill>
              </a:rPr>
              <a:t> will </a:t>
            </a:r>
            <a:r>
              <a:rPr lang="en-US" sz="1900" b="1" i="1" dirty="0">
                <a:solidFill>
                  <a:srgbClr val="800000"/>
                </a:solidFill>
              </a:rPr>
              <a:t>weep</a:t>
            </a:r>
            <a:r>
              <a:rPr lang="en-US" sz="1900" i="1" dirty="0">
                <a:solidFill>
                  <a:srgbClr val="800000"/>
                </a:solidFill>
              </a:rPr>
              <a:t> and </a:t>
            </a:r>
            <a:r>
              <a:rPr lang="en-US" sz="1900" b="1" i="1" dirty="0">
                <a:solidFill>
                  <a:srgbClr val="800000"/>
                </a:solidFill>
              </a:rPr>
              <a:t>mourn</a:t>
            </a:r>
            <a:r>
              <a:rPr lang="en-US" sz="1900" i="1" dirty="0">
                <a:solidFill>
                  <a:srgbClr val="800000"/>
                </a:solidFill>
              </a:rPr>
              <a:t> over her, </a:t>
            </a:r>
            <a:r>
              <a:rPr lang="en-US" sz="1900" b="1" i="1" dirty="0">
                <a:solidFill>
                  <a:srgbClr val="800000"/>
                </a:solidFill>
              </a:rPr>
              <a:t>for no one </a:t>
            </a:r>
            <a:r>
              <a:rPr lang="en-US" sz="1900" b="1" i="1" u="sng" dirty="0">
                <a:solidFill>
                  <a:srgbClr val="800000"/>
                </a:solidFill>
              </a:rPr>
              <a:t>buys their merchandise</a:t>
            </a:r>
            <a:r>
              <a:rPr lang="en-US" sz="1900" b="1" i="1" dirty="0">
                <a:solidFill>
                  <a:srgbClr val="800000"/>
                </a:solidFill>
              </a:rPr>
              <a:t> anymore</a:t>
            </a:r>
            <a:r>
              <a:rPr lang="en-US" sz="1900" i="1" dirty="0">
                <a:solidFill>
                  <a:srgbClr val="800000"/>
                </a:solidFill>
              </a:rPr>
              <a:t>: merchandise of </a:t>
            </a:r>
            <a:r>
              <a:rPr lang="en-US" sz="1900" b="1" i="1" dirty="0">
                <a:solidFill>
                  <a:srgbClr val="800000"/>
                </a:solidFill>
              </a:rPr>
              <a:t>gold</a:t>
            </a:r>
            <a:r>
              <a:rPr lang="en-US" sz="1900" i="1" dirty="0">
                <a:solidFill>
                  <a:srgbClr val="800000"/>
                </a:solidFill>
              </a:rPr>
              <a:t> and </a:t>
            </a:r>
            <a:r>
              <a:rPr lang="en-US" sz="1900" b="1" i="1" dirty="0">
                <a:solidFill>
                  <a:srgbClr val="800000"/>
                </a:solidFill>
              </a:rPr>
              <a:t>silver</a:t>
            </a:r>
            <a:r>
              <a:rPr lang="en-US" sz="1900" i="1" dirty="0">
                <a:solidFill>
                  <a:srgbClr val="800000"/>
                </a:solidFill>
              </a:rPr>
              <a:t>, </a:t>
            </a:r>
            <a:r>
              <a:rPr lang="en-US" sz="1900" b="1" i="1" dirty="0">
                <a:solidFill>
                  <a:srgbClr val="800000"/>
                </a:solidFill>
              </a:rPr>
              <a:t>precious stones </a:t>
            </a:r>
            <a:r>
              <a:rPr lang="en-US" sz="1900" i="1" dirty="0">
                <a:solidFill>
                  <a:srgbClr val="800000"/>
                </a:solidFill>
              </a:rPr>
              <a:t>and </a:t>
            </a:r>
            <a:r>
              <a:rPr lang="en-US" sz="1900" b="1" i="1" dirty="0">
                <a:solidFill>
                  <a:srgbClr val="800000"/>
                </a:solidFill>
              </a:rPr>
              <a:t>pearls</a:t>
            </a:r>
            <a:r>
              <a:rPr lang="en-US" sz="1900" i="1" dirty="0">
                <a:solidFill>
                  <a:srgbClr val="800000"/>
                </a:solidFill>
              </a:rPr>
              <a:t>, </a:t>
            </a:r>
            <a:r>
              <a:rPr lang="en-US" sz="1900" b="1" i="1" dirty="0">
                <a:solidFill>
                  <a:srgbClr val="800000"/>
                </a:solidFill>
              </a:rPr>
              <a:t>fine linen </a:t>
            </a:r>
            <a:r>
              <a:rPr lang="en-US" sz="1900" i="1" dirty="0">
                <a:solidFill>
                  <a:srgbClr val="800000"/>
                </a:solidFill>
              </a:rPr>
              <a:t>and </a:t>
            </a:r>
            <a:r>
              <a:rPr lang="en-US" sz="1900" b="1" i="1" dirty="0">
                <a:solidFill>
                  <a:srgbClr val="800000"/>
                </a:solidFill>
              </a:rPr>
              <a:t>purple</a:t>
            </a:r>
            <a:r>
              <a:rPr lang="en-US" sz="1900" i="1" dirty="0">
                <a:solidFill>
                  <a:srgbClr val="800000"/>
                </a:solidFill>
              </a:rPr>
              <a:t>, </a:t>
            </a:r>
            <a:r>
              <a:rPr lang="en-US" sz="1900" b="1" i="1" dirty="0">
                <a:solidFill>
                  <a:srgbClr val="800000"/>
                </a:solidFill>
              </a:rPr>
              <a:t>silk</a:t>
            </a:r>
            <a:r>
              <a:rPr lang="en-US" sz="1900" i="1" dirty="0">
                <a:solidFill>
                  <a:srgbClr val="800000"/>
                </a:solidFill>
              </a:rPr>
              <a:t> and </a:t>
            </a:r>
            <a:r>
              <a:rPr lang="en-US" sz="1900" b="1" i="1" dirty="0">
                <a:solidFill>
                  <a:srgbClr val="800000"/>
                </a:solidFill>
              </a:rPr>
              <a:t>scarlet</a:t>
            </a:r>
            <a:r>
              <a:rPr lang="en-US" sz="1900" i="1" dirty="0">
                <a:solidFill>
                  <a:srgbClr val="800000"/>
                </a:solidFill>
              </a:rPr>
              <a:t>, every kind of </a:t>
            </a:r>
            <a:r>
              <a:rPr lang="en-US" sz="1900" b="1" i="1" dirty="0">
                <a:solidFill>
                  <a:srgbClr val="800000"/>
                </a:solidFill>
              </a:rPr>
              <a:t>citron wood</a:t>
            </a:r>
            <a:r>
              <a:rPr lang="en-US" sz="1900" i="1" dirty="0">
                <a:solidFill>
                  <a:srgbClr val="800000"/>
                </a:solidFill>
              </a:rPr>
              <a:t>, every kind of </a:t>
            </a:r>
            <a:r>
              <a:rPr lang="en-US" sz="1900" b="1" i="1" dirty="0">
                <a:solidFill>
                  <a:srgbClr val="800000"/>
                </a:solidFill>
              </a:rPr>
              <a:t>object of ivory</a:t>
            </a:r>
            <a:r>
              <a:rPr lang="en-US" sz="1900" i="1" dirty="0">
                <a:solidFill>
                  <a:srgbClr val="800000"/>
                </a:solidFill>
              </a:rPr>
              <a:t>, every kind of object of </a:t>
            </a:r>
            <a:r>
              <a:rPr lang="en-US" sz="1900" b="1" i="1" dirty="0">
                <a:solidFill>
                  <a:srgbClr val="800000"/>
                </a:solidFill>
              </a:rPr>
              <a:t>most precious wood</a:t>
            </a:r>
            <a:r>
              <a:rPr lang="en-US" sz="1900" i="1" dirty="0">
                <a:solidFill>
                  <a:srgbClr val="800000"/>
                </a:solidFill>
              </a:rPr>
              <a:t>, </a:t>
            </a:r>
            <a:r>
              <a:rPr lang="en-US" sz="1900" b="1" i="1" dirty="0">
                <a:solidFill>
                  <a:srgbClr val="800000"/>
                </a:solidFill>
              </a:rPr>
              <a:t>bronze</a:t>
            </a:r>
            <a:r>
              <a:rPr lang="en-US" sz="1900" i="1" dirty="0">
                <a:solidFill>
                  <a:srgbClr val="800000"/>
                </a:solidFill>
              </a:rPr>
              <a:t>, </a:t>
            </a:r>
            <a:r>
              <a:rPr lang="en-US" sz="1900" b="1" i="1" dirty="0">
                <a:solidFill>
                  <a:srgbClr val="800000"/>
                </a:solidFill>
              </a:rPr>
              <a:t>iron</a:t>
            </a:r>
            <a:r>
              <a:rPr lang="en-US" sz="1900" i="1" dirty="0">
                <a:solidFill>
                  <a:srgbClr val="800000"/>
                </a:solidFill>
              </a:rPr>
              <a:t>, and </a:t>
            </a:r>
            <a:r>
              <a:rPr lang="en-US" sz="1900" b="1" i="1" dirty="0">
                <a:solidFill>
                  <a:srgbClr val="800000"/>
                </a:solidFill>
              </a:rPr>
              <a:t>marble</a:t>
            </a:r>
            <a:r>
              <a:rPr lang="en-US" sz="1900" i="1" dirty="0">
                <a:solidFill>
                  <a:srgbClr val="800000"/>
                </a:solidFill>
              </a:rPr>
              <a:t>; and </a:t>
            </a:r>
            <a:r>
              <a:rPr lang="en-US" sz="1900" b="1" i="1" dirty="0">
                <a:solidFill>
                  <a:srgbClr val="800000"/>
                </a:solidFill>
              </a:rPr>
              <a:t>cinnamon</a:t>
            </a:r>
            <a:r>
              <a:rPr lang="en-US" sz="1900" i="1" dirty="0">
                <a:solidFill>
                  <a:srgbClr val="800000"/>
                </a:solidFill>
              </a:rPr>
              <a:t> and </a:t>
            </a:r>
            <a:r>
              <a:rPr lang="en-US" sz="1900" b="1" i="1" dirty="0">
                <a:solidFill>
                  <a:srgbClr val="800000"/>
                </a:solidFill>
              </a:rPr>
              <a:t>incense</a:t>
            </a:r>
            <a:r>
              <a:rPr lang="en-US" sz="1900" i="1" dirty="0">
                <a:solidFill>
                  <a:srgbClr val="800000"/>
                </a:solidFill>
              </a:rPr>
              <a:t>, </a:t>
            </a:r>
            <a:r>
              <a:rPr lang="en-US" sz="1900" b="1" i="1" dirty="0">
                <a:solidFill>
                  <a:srgbClr val="800000"/>
                </a:solidFill>
              </a:rPr>
              <a:t>fragrant oil </a:t>
            </a:r>
            <a:r>
              <a:rPr lang="en-US" sz="1900" i="1" dirty="0">
                <a:solidFill>
                  <a:srgbClr val="800000"/>
                </a:solidFill>
              </a:rPr>
              <a:t>and </a:t>
            </a:r>
            <a:r>
              <a:rPr lang="en-US" sz="1900" b="1" i="1" dirty="0">
                <a:solidFill>
                  <a:srgbClr val="800000"/>
                </a:solidFill>
              </a:rPr>
              <a:t>frankincense</a:t>
            </a:r>
            <a:r>
              <a:rPr lang="en-US" sz="1900" i="1" dirty="0">
                <a:solidFill>
                  <a:srgbClr val="800000"/>
                </a:solidFill>
              </a:rPr>
              <a:t>, </a:t>
            </a:r>
            <a:r>
              <a:rPr lang="en-US" sz="1900" b="1" i="1" dirty="0">
                <a:solidFill>
                  <a:srgbClr val="800000"/>
                </a:solidFill>
              </a:rPr>
              <a:t>wine</a:t>
            </a:r>
            <a:r>
              <a:rPr lang="en-US" sz="1900" i="1" dirty="0">
                <a:solidFill>
                  <a:srgbClr val="800000"/>
                </a:solidFill>
              </a:rPr>
              <a:t> and </a:t>
            </a:r>
            <a:r>
              <a:rPr lang="en-US" sz="1900" b="1" i="1" dirty="0">
                <a:solidFill>
                  <a:srgbClr val="800000"/>
                </a:solidFill>
              </a:rPr>
              <a:t>oil</a:t>
            </a:r>
            <a:r>
              <a:rPr lang="en-US" sz="1900" i="1" dirty="0">
                <a:solidFill>
                  <a:srgbClr val="800000"/>
                </a:solidFill>
              </a:rPr>
              <a:t>, </a:t>
            </a:r>
            <a:r>
              <a:rPr lang="en-US" sz="1900" b="1" i="1" dirty="0">
                <a:solidFill>
                  <a:srgbClr val="800000"/>
                </a:solidFill>
              </a:rPr>
              <a:t>fine flour</a:t>
            </a:r>
            <a:r>
              <a:rPr lang="en-US" sz="1900" i="1" dirty="0">
                <a:solidFill>
                  <a:srgbClr val="800000"/>
                </a:solidFill>
              </a:rPr>
              <a:t> and </a:t>
            </a:r>
            <a:r>
              <a:rPr lang="en-US" sz="1900" b="1" i="1" dirty="0">
                <a:solidFill>
                  <a:srgbClr val="800000"/>
                </a:solidFill>
              </a:rPr>
              <a:t>wheat</a:t>
            </a:r>
            <a:r>
              <a:rPr lang="en-US" sz="1900" i="1" dirty="0">
                <a:solidFill>
                  <a:srgbClr val="800000"/>
                </a:solidFill>
              </a:rPr>
              <a:t>, </a:t>
            </a:r>
            <a:r>
              <a:rPr lang="en-US" sz="1900" b="1" i="1" dirty="0">
                <a:solidFill>
                  <a:srgbClr val="800000"/>
                </a:solidFill>
              </a:rPr>
              <a:t>cattle</a:t>
            </a:r>
            <a:r>
              <a:rPr lang="en-US" sz="1900" i="1" dirty="0">
                <a:solidFill>
                  <a:srgbClr val="800000"/>
                </a:solidFill>
              </a:rPr>
              <a:t> and </a:t>
            </a:r>
            <a:r>
              <a:rPr lang="en-US" sz="1900" b="1" i="1" dirty="0">
                <a:solidFill>
                  <a:srgbClr val="800000"/>
                </a:solidFill>
              </a:rPr>
              <a:t>sheep</a:t>
            </a:r>
            <a:r>
              <a:rPr lang="en-US" sz="1900" i="1" dirty="0">
                <a:solidFill>
                  <a:srgbClr val="800000"/>
                </a:solidFill>
              </a:rPr>
              <a:t>, </a:t>
            </a:r>
            <a:r>
              <a:rPr lang="en-US" sz="1900" b="1" i="1" dirty="0">
                <a:solidFill>
                  <a:srgbClr val="800000"/>
                </a:solidFill>
              </a:rPr>
              <a:t>horses</a:t>
            </a:r>
            <a:r>
              <a:rPr lang="en-US" sz="1900" i="1" dirty="0">
                <a:solidFill>
                  <a:srgbClr val="800000"/>
                </a:solidFill>
              </a:rPr>
              <a:t> and </a:t>
            </a:r>
            <a:r>
              <a:rPr lang="en-US" sz="1900" b="1" i="1" dirty="0">
                <a:solidFill>
                  <a:srgbClr val="800000"/>
                </a:solidFill>
              </a:rPr>
              <a:t>chariots</a:t>
            </a:r>
            <a:r>
              <a:rPr lang="en-US" sz="1900" i="1" dirty="0">
                <a:solidFill>
                  <a:srgbClr val="800000"/>
                </a:solidFill>
              </a:rPr>
              <a:t>, and </a:t>
            </a:r>
            <a:r>
              <a:rPr lang="en-US" sz="1900" b="1" i="1" dirty="0">
                <a:solidFill>
                  <a:srgbClr val="800000"/>
                </a:solidFill>
              </a:rPr>
              <a:t>bodies</a:t>
            </a:r>
            <a:r>
              <a:rPr lang="en-US" sz="1900" i="1" dirty="0">
                <a:solidFill>
                  <a:srgbClr val="800000"/>
                </a:solidFill>
              </a:rPr>
              <a:t> and </a:t>
            </a:r>
            <a:r>
              <a:rPr lang="en-US" sz="1900" b="1" i="1" dirty="0">
                <a:solidFill>
                  <a:srgbClr val="800000"/>
                </a:solidFill>
              </a:rPr>
              <a:t>souls</a:t>
            </a:r>
            <a:r>
              <a:rPr lang="en-US" sz="1900" i="1" dirty="0">
                <a:solidFill>
                  <a:srgbClr val="800000"/>
                </a:solidFill>
              </a:rPr>
              <a:t> of men.  The fruit that your soul longed for has gone from you, and </a:t>
            </a:r>
            <a:r>
              <a:rPr lang="en-US" sz="1900" b="1" i="1" dirty="0">
                <a:solidFill>
                  <a:srgbClr val="800000"/>
                </a:solidFill>
              </a:rPr>
              <a:t>all the things which are rich and splendid have gone from you, and you shall </a:t>
            </a:r>
            <a:r>
              <a:rPr lang="en-US" sz="1900" b="1" i="1" u="sng" dirty="0">
                <a:solidFill>
                  <a:srgbClr val="800000"/>
                </a:solidFill>
              </a:rPr>
              <a:t>find them no more</a:t>
            </a:r>
            <a:r>
              <a:rPr lang="en-US" sz="1900" b="1" i="1" dirty="0">
                <a:solidFill>
                  <a:srgbClr val="800000"/>
                </a:solidFill>
              </a:rPr>
              <a:t> at all</a:t>
            </a:r>
            <a:r>
              <a:rPr lang="en-US" sz="1900" i="1" dirty="0">
                <a:solidFill>
                  <a:srgbClr val="800000"/>
                </a:solidFill>
              </a:rPr>
              <a:t>.  The merchants of these things, who became rich by her, will stand at a distance for fear of her torment, weeping and wailing, and saying, ‘</a:t>
            </a:r>
            <a:r>
              <a:rPr lang="en-US" sz="1900" b="1" i="1" dirty="0">
                <a:solidFill>
                  <a:srgbClr val="800000"/>
                </a:solidFill>
              </a:rPr>
              <a:t>Alas, alas, that great city that was clothed in fine linen, purple, and scarlet, and adorned with gold and precious stones and pearls!</a:t>
            </a:r>
            <a:r>
              <a:rPr lang="en-US" sz="1900" i="1" dirty="0">
                <a:solidFill>
                  <a:srgbClr val="800000"/>
                </a:solidFill>
              </a:rPr>
              <a:t>’” </a:t>
            </a:r>
            <a:r>
              <a:rPr lang="en-US" sz="1900" dirty="0"/>
              <a:t>(</a:t>
            </a:r>
            <a:r>
              <a:rPr lang="en-US" sz="1900" b="1" dirty="0">
                <a:solidFill>
                  <a:srgbClr val="800000"/>
                </a:solidFill>
              </a:rPr>
              <a:t>18:11-16</a:t>
            </a:r>
            <a:r>
              <a:rPr lang="en-US" sz="1900" dirty="0"/>
              <a:t>)</a:t>
            </a:r>
          </a:p>
          <a:p>
            <a:pPr>
              <a:spcBef>
                <a:spcPts val="0"/>
              </a:spcBef>
            </a:pPr>
            <a:r>
              <a:rPr lang="en-US" sz="1900" dirty="0"/>
              <a:t>Like the </a:t>
            </a:r>
            <a:r>
              <a:rPr lang="en-US" sz="1900" i="1" dirty="0">
                <a:solidFill>
                  <a:srgbClr val="800000"/>
                </a:solidFill>
              </a:rPr>
              <a:t>“kings of the earth”</a:t>
            </a:r>
            <a:r>
              <a:rPr lang="en-US" sz="1900" dirty="0"/>
              <a:t>, these merchants outwardly mourn the great city (</a:t>
            </a:r>
            <a:r>
              <a:rPr lang="en-US" sz="1900" b="1" dirty="0">
                <a:solidFill>
                  <a:srgbClr val="800000"/>
                </a:solidFill>
              </a:rPr>
              <a:t>17:4</a:t>
            </a:r>
            <a:r>
              <a:rPr lang="en-US" sz="1900" dirty="0"/>
              <a:t>), but inwardly, they mourn their personal loss.  (Many treasures </a:t>
            </a:r>
            <a:r>
              <a:rPr lang="en-US" sz="1900" dirty="0">
                <a:latin typeface="Arial" panose="020B0604020202020204" pitchFamily="34" charset="0"/>
                <a:cs typeface="Arial" panose="020B0604020202020204" pitchFamily="34" charset="0"/>
              </a:rPr>
              <a:t>→</a:t>
            </a:r>
            <a:r>
              <a:rPr lang="en-US" sz="1900" dirty="0"/>
              <a:t> many countries, importers)</a:t>
            </a:r>
          </a:p>
        </p:txBody>
      </p:sp>
    </p:spTree>
    <p:extLst>
      <p:ext uri="{BB962C8B-B14F-4D97-AF65-F5344CB8AC3E}">
        <p14:creationId xmlns:p14="http://schemas.microsoft.com/office/powerpoint/2010/main" val="383970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26689</TotalTime>
  <Words>5067</Words>
  <Application>Microsoft Office PowerPoint</Application>
  <PresentationFormat>On-screen Show (16:9)</PresentationFormat>
  <Paragraphs>185</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Impact</vt:lpstr>
      <vt:lpstr>Times New Roman</vt:lpstr>
      <vt:lpstr>Trebuchet MS</vt:lpstr>
      <vt:lpstr>Wingdings</vt:lpstr>
      <vt:lpstr>the_lion_of_the_tribe_of_judah-still-16x9</vt:lpstr>
      <vt:lpstr>Revelation Trust God</vt:lpstr>
      <vt:lpstr>PowerPoint Presentation</vt:lpstr>
      <vt:lpstr>“In One Day”</vt:lpstr>
      <vt:lpstr>“I Sit as a Queen”</vt:lpstr>
      <vt:lpstr>“I Sit as a Queen”</vt:lpstr>
      <vt:lpstr>PowerPoint Presentation</vt:lpstr>
      <vt:lpstr>Those Who Did Not “Come Out”</vt:lpstr>
      <vt:lpstr>Kings of the Earth Mourn</vt:lpstr>
      <vt:lpstr>Merchants of the Earth Mourn</vt:lpstr>
      <vt:lpstr>Ship Owners and Sailors Mourn</vt:lpstr>
      <vt:lpstr>Perfection Destroyed in the Sea</vt:lpstr>
      <vt:lpstr>Perfection Destroyed in the Sea</vt:lpstr>
      <vt:lpstr>Perfection Destroyed in the Sea</vt:lpstr>
      <vt:lpstr>A Truly Selfish Mourning</vt:lpstr>
      <vt:lpstr>Justice Restored</vt:lpstr>
      <vt:lpstr>PowerPoint Presentation</vt:lpstr>
      <vt:lpstr>A Great Millstone Thrown into the Sea</vt:lpstr>
      <vt:lpstr>“Not  in You Anymore”</vt:lpstr>
      <vt:lpstr>Rome, the “Eternal City”?</vt:lpstr>
      <vt:lpstr>Revelation Trust God</vt:lpstr>
      <vt:lpstr>PowerPoint Presentation</vt:lpstr>
      <vt:lpstr>Who Was Praising the Lord?</vt:lpstr>
      <vt:lpstr>Who Was Praising the Lord?</vt:lpstr>
      <vt:lpstr>God Has Judged the Great Harlot</vt:lpstr>
      <vt:lpstr>God Has Judged the Great Harlot</vt:lpstr>
      <vt:lpstr>PowerPoint Presentation</vt:lpstr>
      <vt:lpstr>Jewish Wedding Customs</vt:lpstr>
      <vt:lpstr>“His Wife Has Made Herself Ready”</vt:lpstr>
      <vt:lpstr>The Church – The Lamb’s Bride</vt:lpstr>
      <vt:lpstr>Contrasting Sides</vt:lpstr>
      <vt:lpstr>Contrasting Sides</vt:lpstr>
      <vt:lpstr>The Betrothal – Preparation Time</vt:lpstr>
      <vt:lpstr>The Betrothal – Preparation Time</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 Trust God</dc:title>
  <dc:creator>C. Trevor Bowen</dc:creator>
  <cp:lastModifiedBy>Trevor Bowen</cp:lastModifiedBy>
  <cp:revision>1956</cp:revision>
  <dcterms:created xsi:type="dcterms:W3CDTF">2017-04-01T00:42:32Z</dcterms:created>
  <dcterms:modified xsi:type="dcterms:W3CDTF">2023-04-03T13:29:11Z</dcterms:modified>
</cp:coreProperties>
</file>