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732" r:id="rId2"/>
    <p:sldId id="737" r:id="rId3"/>
    <p:sldId id="745" r:id="rId4"/>
    <p:sldId id="747" r:id="rId5"/>
    <p:sldId id="748" r:id="rId6"/>
    <p:sldId id="749" r:id="rId7"/>
    <p:sldId id="750" r:id="rId8"/>
    <p:sldId id="751" r:id="rId9"/>
    <p:sldId id="752" r:id="rId10"/>
    <p:sldId id="753" r:id="rId11"/>
    <p:sldId id="754" r:id="rId12"/>
    <p:sldId id="755" r:id="rId13"/>
    <p:sldId id="756" r:id="rId14"/>
    <p:sldId id="758" r:id="rId15"/>
    <p:sldId id="759" r:id="rId16"/>
    <p:sldId id="760" r:id="rId17"/>
    <p:sldId id="761" r:id="rId18"/>
    <p:sldId id="762" r:id="rId19"/>
    <p:sldId id="763" r:id="rId20"/>
    <p:sldId id="764" r:id="rId21"/>
    <p:sldId id="765" r:id="rId22"/>
    <p:sldId id="766" r:id="rId23"/>
    <p:sldId id="767" r:id="rId24"/>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5050"/>
    <a:srgbClr val="C5C1FF"/>
    <a:srgbClr val="FFC1CD"/>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p:cViewPr varScale="1">
        <p:scale>
          <a:sx n="143" d="100"/>
          <a:sy n="143" d="100"/>
        </p:scale>
        <p:origin x="642" y="126"/>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2C66D22-6B8F-4752-8C98-976BC731DB6B}" type="datetimeFigureOut">
              <a:rPr lang="en-US" smtClean="0"/>
              <a:t>4/16/2023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EFAD72D-30BF-4F18-8E38-00BE0381C4F5}" type="slidenum">
              <a:rPr lang="en-US" smtClean="0"/>
              <a:t>‹#›</a:t>
            </a:fld>
            <a:endParaRPr lang="en-US"/>
          </a:p>
        </p:txBody>
      </p:sp>
    </p:spTree>
    <p:extLst>
      <p:ext uri="{BB962C8B-B14F-4D97-AF65-F5344CB8AC3E}">
        <p14:creationId xmlns:p14="http://schemas.microsoft.com/office/powerpoint/2010/main" val="299568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a:t>Add Your Title</a:t>
            </a:r>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a:t>Click to edit Master title style</a:t>
            </a:r>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36304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1064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75000"/>
            <a:lum/>
            <a:extLst>
              <a:ext uri="{BEBA8EAE-BF5A-486C-A8C5-ECC9F3942E4B}">
                <a14:imgProps xmlns:a14="http://schemas.microsoft.com/office/drawing/2010/main">
                  <a14:imgLayer r:embed="rId12">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20 – </a:t>
            </a:r>
            <a:r>
              <a:rPr lang="en-US" sz="1800" dirty="0"/>
              <a:t>The Marriage Feast</a:t>
            </a:r>
            <a:endParaRPr lang="en-US" sz="1800" b="1" dirty="0"/>
          </a:p>
        </p:txBody>
      </p:sp>
    </p:spTree>
    <p:extLst>
      <p:ext uri="{BB962C8B-B14F-4D97-AF65-F5344CB8AC3E}">
        <p14:creationId xmlns:p14="http://schemas.microsoft.com/office/powerpoint/2010/main" val="171620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Treading Winepress of God’s Wrath</a:t>
            </a:r>
          </a:p>
        </p:txBody>
      </p:sp>
      <p:sp>
        <p:nvSpPr>
          <p:cNvPr id="3" name="Content Placeholder 2"/>
          <p:cNvSpPr>
            <a:spLocks noGrp="1"/>
          </p:cNvSpPr>
          <p:nvPr>
            <p:ph sz="quarter" idx="10"/>
          </p:nvPr>
        </p:nvSpPr>
        <p:spPr/>
        <p:txBody>
          <a:bodyPr/>
          <a:lstStyle/>
          <a:p>
            <a:pPr marL="0" indent="0">
              <a:buNone/>
            </a:pPr>
            <a:r>
              <a:rPr lang="en-US" sz="1800" i="1" dirty="0">
                <a:solidFill>
                  <a:srgbClr val="800000"/>
                </a:solidFill>
              </a:rPr>
              <a:t>Who is this who comes from Edom, With </a:t>
            </a:r>
            <a:r>
              <a:rPr lang="en-US" sz="1800" b="1" i="1" dirty="0">
                <a:solidFill>
                  <a:srgbClr val="800000"/>
                </a:solidFill>
              </a:rPr>
              <a:t>dyed garments </a:t>
            </a:r>
            <a:r>
              <a:rPr lang="en-US" sz="1800" i="1" dirty="0">
                <a:solidFill>
                  <a:srgbClr val="800000"/>
                </a:solidFill>
              </a:rPr>
              <a:t>from </a:t>
            </a:r>
            <a:r>
              <a:rPr lang="en-US" sz="1800" i="1" dirty="0" err="1">
                <a:solidFill>
                  <a:srgbClr val="800000"/>
                </a:solidFill>
              </a:rPr>
              <a:t>Bozrah</a:t>
            </a:r>
            <a:r>
              <a:rPr lang="en-US" sz="1800" i="1" dirty="0">
                <a:solidFill>
                  <a:srgbClr val="800000"/>
                </a:solidFill>
              </a:rPr>
              <a:t>, This One who is glorious in His apparel, Traveling in the </a:t>
            </a:r>
            <a:r>
              <a:rPr lang="en-US" sz="1800" b="1" i="1" dirty="0">
                <a:solidFill>
                  <a:srgbClr val="800000"/>
                </a:solidFill>
              </a:rPr>
              <a:t>greatness of His strength</a:t>
            </a:r>
            <a:r>
              <a:rPr lang="en-US" sz="1800" i="1" dirty="0">
                <a:solidFill>
                  <a:srgbClr val="800000"/>
                </a:solidFill>
              </a:rPr>
              <a:t>? – “I who speak </a:t>
            </a:r>
            <a:r>
              <a:rPr lang="en-US" sz="1800" b="1" i="1" dirty="0">
                <a:solidFill>
                  <a:srgbClr val="800000"/>
                </a:solidFill>
              </a:rPr>
              <a:t>in righteousness</a:t>
            </a:r>
            <a:r>
              <a:rPr lang="en-US" sz="1800" i="1" dirty="0">
                <a:solidFill>
                  <a:srgbClr val="800000"/>
                </a:solidFill>
              </a:rPr>
              <a:t>, mighty to save.”  Why is Your </a:t>
            </a:r>
            <a:r>
              <a:rPr lang="en-US" sz="1800" b="1" i="1" dirty="0">
                <a:solidFill>
                  <a:srgbClr val="800000"/>
                </a:solidFill>
              </a:rPr>
              <a:t>apparel red</a:t>
            </a:r>
            <a:r>
              <a:rPr lang="en-US" sz="1800" i="1" dirty="0">
                <a:solidFill>
                  <a:srgbClr val="800000"/>
                </a:solidFill>
              </a:rPr>
              <a:t>, And </a:t>
            </a:r>
            <a:r>
              <a:rPr lang="en-US" sz="1800" b="1" i="1" dirty="0">
                <a:solidFill>
                  <a:srgbClr val="800000"/>
                </a:solidFill>
              </a:rPr>
              <a:t>Your garments like one who </a:t>
            </a:r>
            <a:r>
              <a:rPr lang="en-US" sz="1800" b="1" i="1" u="sng" dirty="0">
                <a:solidFill>
                  <a:srgbClr val="800000"/>
                </a:solidFill>
              </a:rPr>
              <a:t>treads in the winepress</a:t>
            </a:r>
            <a:r>
              <a:rPr lang="en-US" sz="1800" i="1" dirty="0">
                <a:solidFill>
                  <a:srgbClr val="800000"/>
                </a:solidFill>
              </a:rPr>
              <a:t>?  “I have </a:t>
            </a:r>
            <a:r>
              <a:rPr lang="en-US" sz="1800" b="1" i="1" dirty="0">
                <a:solidFill>
                  <a:srgbClr val="800000"/>
                </a:solidFill>
              </a:rPr>
              <a:t>trodden the winepress </a:t>
            </a:r>
            <a:r>
              <a:rPr lang="en-US" sz="1800" i="1" dirty="0">
                <a:solidFill>
                  <a:srgbClr val="800000"/>
                </a:solidFill>
              </a:rPr>
              <a:t>alone, And from the peoples no one was with Me. For I have </a:t>
            </a:r>
            <a:r>
              <a:rPr lang="en-US" sz="1800" b="1" i="1" dirty="0">
                <a:solidFill>
                  <a:srgbClr val="800000"/>
                </a:solidFill>
              </a:rPr>
              <a:t>trodden them in </a:t>
            </a:r>
            <a:r>
              <a:rPr lang="en-US" sz="1800" b="1" i="1" u="sng" dirty="0">
                <a:solidFill>
                  <a:srgbClr val="800000"/>
                </a:solidFill>
              </a:rPr>
              <a:t>My anger</a:t>
            </a:r>
            <a:r>
              <a:rPr lang="en-US" sz="1800" i="1" dirty="0">
                <a:solidFill>
                  <a:srgbClr val="800000"/>
                </a:solidFill>
              </a:rPr>
              <a:t>, And </a:t>
            </a:r>
            <a:r>
              <a:rPr lang="en-US" sz="1800" b="1" i="1" u="sng" dirty="0">
                <a:solidFill>
                  <a:srgbClr val="800000"/>
                </a:solidFill>
              </a:rPr>
              <a:t>trampled them in My fury</a:t>
            </a:r>
            <a:r>
              <a:rPr lang="en-US" sz="1800" b="1" i="1" dirty="0">
                <a:solidFill>
                  <a:srgbClr val="800000"/>
                </a:solidFill>
              </a:rPr>
              <a:t>; Their </a:t>
            </a:r>
            <a:r>
              <a:rPr lang="en-US" sz="1800" b="1" i="1" u="sng" dirty="0">
                <a:solidFill>
                  <a:srgbClr val="800000"/>
                </a:solidFill>
              </a:rPr>
              <a:t>blood is sprinkled upon My garments</a:t>
            </a:r>
            <a:r>
              <a:rPr lang="en-US" sz="1800" b="1" i="1" dirty="0">
                <a:solidFill>
                  <a:srgbClr val="800000"/>
                </a:solidFill>
              </a:rPr>
              <a:t>, And I have stained all My robes</a:t>
            </a:r>
            <a:r>
              <a:rPr lang="en-US" sz="1800" i="1" dirty="0">
                <a:solidFill>
                  <a:srgbClr val="800000"/>
                </a:solidFill>
              </a:rPr>
              <a:t>.  For </a:t>
            </a:r>
            <a:r>
              <a:rPr lang="en-US" sz="1800" b="1" i="1" dirty="0">
                <a:solidFill>
                  <a:srgbClr val="800000"/>
                </a:solidFill>
              </a:rPr>
              <a:t>the </a:t>
            </a:r>
            <a:r>
              <a:rPr lang="en-US" sz="1800" b="1" i="1" u="sng" dirty="0">
                <a:solidFill>
                  <a:srgbClr val="800000"/>
                </a:solidFill>
              </a:rPr>
              <a:t>day of vengeance</a:t>
            </a:r>
            <a:r>
              <a:rPr lang="en-US" sz="1800" b="1" i="1" dirty="0">
                <a:solidFill>
                  <a:srgbClr val="800000"/>
                </a:solidFill>
              </a:rPr>
              <a:t> is in My heart</a:t>
            </a:r>
            <a:r>
              <a:rPr lang="en-US" sz="1800" i="1" dirty="0">
                <a:solidFill>
                  <a:srgbClr val="800000"/>
                </a:solidFill>
              </a:rPr>
              <a:t>, And the </a:t>
            </a:r>
            <a:r>
              <a:rPr lang="en-US" sz="1800" b="1" i="1" dirty="0">
                <a:solidFill>
                  <a:srgbClr val="800000"/>
                </a:solidFill>
              </a:rPr>
              <a:t>year of </a:t>
            </a:r>
            <a:r>
              <a:rPr lang="en-US" sz="1800" b="1" i="1" u="sng" dirty="0">
                <a:solidFill>
                  <a:srgbClr val="800000"/>
                </a:solidFill>
              </a:rPr>
              <a:t>My redeemed</a:t>
            </a:r>
            <a:r>
              <a:rPr lang="en-US" sz="1800" b="1" i="1" dirty="0">
                <a:solidFill>
                  <a:srgbClr val="800000"/>
                </a:solidFill>
              </a:rPr>
              <a:t> </a:t>
            </a:r>
            <a:r>
              <a:rPr lang="en-US" sz="1800" i="1" dirty="0">
                <a:solidFill>
                  <a:srgbClr val="800000"/>
                </a:solidFill>
              </a:rPr>
              <a:t>has come.  I looked, but there was no one to help, And I wondered That there was no one to uphold; Therefore My own arm brought salvation for Me; And My own fury, it sustained Me.  I have </a:t>
            </a:r>
            <a:r>
              <a:rPr lang="en-US" sz="1800" b="1" i="1" u="sng" dirty="0">
                <a:solidFill>
                  <a:srgbClr val="800000"/>
                </a:solidFill>
              </a:rPr>
              <a:t>trodden down</a:t>
            </a:r>
            <a:r>
              <a:rPr lang="en-US" sz="1800" b="1" i="1" dirty="0">
                <a:solidFill>
                  <a:srgbClr val="800000"/>
                </a:solidFill>
              </a:rPr>
              <a:t> the peoples in My anger, Made them </a:t>
            </a:r>
            <a:r>
              <a:rPr lang="en-US" sz="1800" b="1" i="1" u="sng" dirty="0">
                <a:solidFill>
                  <a:srgbClr val="800000"/>
                </a:solidFill>
              </a:rPr>
              <a:t>drunk in My fury</a:t>
            </a:r>
            <a:r>
              <a:rPr lang="en-US" sz="1800" i="1" dirty="0">
                <a:solidFill>
                  <a:srgbClr val="800000"/>
                </a:solidFill>
              </a:rPr>
              <a:t>, And brought down their strength to the earth.” </a:t>
            </a:r>
            <a:r>
              <a:rPr lang="en-US" sz="1800" dirty="0"/>
              <a:t>(</a:t>
            </a:r>
            <a:r>
              <a:rPr lang="en-US" sz="1800" b="1" dirty="0">
                <a:solidFill>
                  <a:srgbClr val="800000"/>
                </a:solidFill>
              </a:rPr>
              <a:t>Isaiah 63:1-6</a:t>
            </a:r>
            <a:r>
              <a:rPr lang="en-US" sz="1800" dirty="0"/>
              <a:t>)</a:t>
            </a:r>
          </a:p>
          <a:p>
            <a:r>
              <a:rPr lang="en-US" sz="1800" dirty="0"/>
              <a:t>Prophecy foretells Edom’s destruction by Babylon and Greece – not end of world.</a:t>
            </a:r>
          </a:p>
          <a:p>
            <a:r>
              <a:rPr lang="en-US" sz="1800" dirty="0"/>
              <a:t>Realization of forewarned destructive harvesting (</a:t>
            </a:r>
            <a:r>
              <a:rPr lang="en-US" sz="1800" b="1" dirty="0">
                <a:solidFill>
                  <a:srgbClr val="800000"/>
                </a:solidFill>
              </a:rPr>
              <a:t>14:17-20;</a:t>
            </a:r>
            <a:r>
              <a:rPr lang="en-US" sz="1800" dirty="0"/>
              <a:t> </a:t>
            </a:r>
            <a:r>
              <a:rPr lang="en-US" sz="1800" b="1" dirty="0">
                <a:solidFill>
                  <a:srgbClr val="800000"/>
                </a:solidFill>
              </a:rPr>
              <a:t>Lam. 1:15; Joel 3:9-16</a:t>
            </a:r>
            <a:r>
              <a:rPr lang="en-US" sz="1800" dirty="0"/>
              <a:t>).</a:t>
            </a:r>
          </a:p>
          <a:p>
            <a:r>
              <a:rPr lang="en-US" sz="1800" dirty="0"/>
              <a:t>This time, He is not entirely alone.  (He is alone in strength and righteousness, but there are </a:t>
            </a:r>
            <a:r>
              <a:rPr lang="en-US" sz="1800" i="1" dirty="0">
                <a:solidFill>
                  <a:srgbClr val="800000"/>
                </a:solidFill>
              </a:rPr>
              <a:t>“peoples with”</a:t>
            </a:r>
            <a:r>
              <a:rPr lang="en-US" sz="1800" dirty="0"/>
              <a:t> Him, </a:t>
            </a:r>
            <a:r>
              <a:rPr lang="en-US" sz="1800" i="1" dirty="0">
                <a:solidFill>
                  <a:srgbClr val="800000"/>
                </a:solidFill>
              </a:rPr>
              <a:t>“armies in heaven … followed Him”</a:t>
            </a:r>
            <a:r>
              <a:rPr lang="en-US" sz="1800" dirty="0"/>
              <a:t>.)</a:t>
            </a:r>
          </a:p>
        </p:txBody>
      </p:sp>
    </p:spTree>
    <p:extLst>
      <p:ext uri="{BB962C8B-B14F-4D97-AF65-F5344CB8AC3E}">
        <p14:creationId xmlns:p14="http://schemas.microsoft.com/office/powerpoint/2010/main" val="115951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Battle of Armageddon</a:t>
            </a:r>
          </a:p>
          <a:p>
            <a:r>
              <a:rPr lang="en-US" dirty="0">
                <a:solidFill>
                  <a:srgbClr val="C00000"/>
                </a:solidFill>
              </a:rPr>
              <a:t>Revelation 19:17-21</a:t>
            </a:r>
          </a:p>
        </p:txBody>
      </p:sp>
    </p:spTree>
    <p:extLst>
      <p:ext uri="{BB962C8B-B14F-4D97-AF65-F5344CB8AC3E}">
        <p14:creationId xmlns:p14="http://schemas.microsoft.com/office/powerpoint/2010/main" val="1416524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Alternative Supper</a:t>
            </a:r>
          </a:p>
        </p:txBody>
      </p:sp>
      <p:sp>
        <p:nvSpPr>
          <p:cNvPr id="3" name="Content Placeholder 2"/>
          <p:cNvSpPr>
            <a:spLocks noGrp="1"/>
          </p:cNvSpPr>
          <p:nvPr>
            <p:ph sz="quarter" idx="10"/>
          </p:nvPr>
        </p:nvSpPr>
        <p:spPr/>
        <p:txBody>
          <a:bodyPr/>
          <a:lstStyle/>
          <a:p>
            <a:pPr marL="346075" lvl="0" indent="-346075">
              <a:buFont typeface="+mj-lt"/>
              <a:buAutoNum type="arabicPeriod" startAt="10"/>
            </a:pPr>
            <a:r>
              <a:rPr lang="en-US" sz="2000" dirty="0"/>
              <a:t>Is the </a:t>
            </a:r>
            <a:r>
              <a:rPr lang="en-US" sz="2000" i="1" dirty="0">
                <a:solidFill>
                  <a:srgbClr val="800000"/>
                </a:solidFill>
              </a:rPr>
              <a:t>“feast”</a:t>
            </a:r>
            <a:r>
              <a:rPr lang="en-US" sz="2000" dirty="0"/>
              <a:t> described in this section the same as the </a:t>
            </a:r>
            <a:r>
              <a:rPr lang="en-US" sz="2000" i="1" dirty="0">
                <a:solidFill>
                  <a:srgbClr val="800000"/>
                </a:solidFill>
              </a:rPr>
              <a:t>“marriage supper of the Lamb”</a:t>
            </a:r>
            <a:r>
              <a:rPr lang="en-US" sz="2000" dirty="0">
                <a:solidFill>
                  <a:srgbClr val="800000"/>
                </a:solidFill>
              </a:rPr>
              <a:t> </a:t>
            </a:r>
            <a:r>
              <a:rPr lang="en-US" sz="2000" dirty="0"/>
              <a:t>mentioned verse 9?  Explain.</a:t>
            </a:r>
          </a:p>
          <a:p>
            <a:pPr marL="0" indent="0">
              <a:buNone/>
            </a:pPr>
            <a:r>
              <a:rPr lang="en-US" sz="2000" i="1" dirty="0">
                <a:solidFill>
                  <a:srgbClr val="800000"/>
                </a:solidFill>
              </a:rPr>
              <a:t>Then I saw an angel </a:t>
            </a:r>
            <a:r>
              <a:rPr lang="en-US" sz="2000" b="1" i="1" dirty="0">
                <a:solidFill>
                  <a:srgbClr val="800000"/>
                </a:solidFill>
              </a:rPr>
              <a:t>standing in the sun</a:t>
            </a:r>
            <a:r>
              <a:rPr lang="en-US" sz="2000" i="1" dirty="0">
                <a:solidFill>
                  <a:srgbClr val="800000"/>
                </a:solidFill>
              </a:rPr>
              <a:t>; and he cried with a loud voice, saying to </a:t>
            </a:r>
            <a:r>
              <a:rPr lang="en-US" sz="2000" b="1" i="1" dirty="0">
                <a:solidFill>
                  <a:srgbClr val="800000"/>
                </a:solidFill>
              </a:rPr>
              <a:t>all the birds</a:t>
            </a:r>
            <a:r>
              <a:rPr lang="en-US" sz="2000" i="1" dirty="0">
                <a:solidFill>
                  <a:srgbClr val="800000"/>
                </a:solidFill>
              </a:rPr>
              <a:t> that fly in the midst of heaven, “Come and gather together </a:t>
            </a:r>
            <a:r>
              <a:rPr lang="en-US" sz="2000" b="1" i="1" dirty="0">
                <a:solidFill>
                  <a:srgbClr val="800000"/>
                </a:solidFill>
              </a:rPr>
              <a:t>for </a:t>
            </a:r>
            <a:r>
              <a:rPr lang="en-US" sz="2000" b="1" i="1" u="sng" dirty="0">
                <a:solidFill>
                  <a:srgbClr val="800000"/>
                </a:solidFill>
              </a:rPr>
              <a:t>the supper of the great God</a:t>
            </a:r>
            <a:r>
              <a:rPr lang="en-US" sz="2000" b="1" i="1" dirty="0">
                <a:solidFill>
                  <a:srgbClr val="800000"/>
                </a:solidFill>
              </a:rPr>
              <a:t>, that you may eat the flesh of kings</a:t>
            </a:r>
            <a:r>
              <a:rPr lang="en-US" sz="2000" i="1" dirty="0">
                <a:solidFill>
                  <a:srgbClr val="800000"/>
                </a:solidFill>
              </a:rPr>
              <a:t>, the </a:t>
            </a:r>
            <a:r>
              <a:rPr lang="en-US" sz="2000" b="1" i="1" dirty="0">
                <a:solidFill>
                  <a:srgbClr val="800000"/>
                </a:solidFill>
              </a:rPr>
              <a:t>flesh of captains</a:t>
            </a:r>
            <a:r>
              <a:rPr lang="en-US" sz="2000" i="1" dirty="0">
                <a:solidFill>
                  <a:srgbClr val="800000"/>
                </a:solidFill>
              </a:rPr>
              <a:t>, the </a:t>
            </a:r>
            <a:r>
              <a:rPr lang="en-US" sz="2000" b="1" i="1" dirty="0">
                <a:solidFill>
                  <a:srgbClr val="800000"/>
                </a:solidFill>
              </a:rPr>
              <a:t>flesh of mighty men</a:t>
            </a:r>
            <a:r>
              <a:rPr lang="en-US" sz="2000" i="1" dirty="0">
                <a:solidFill>
                  <a:srgbClr val="800000"/>
                </a:solidFill>
              </a:rPr>
              <a:t>, the </a:t>
            </a:r>
            <a:r>
              <a:rPr lang="en-US" sz="2000" b="1" i="1" dirty="0">
                <a:solidFill>
                  <a:srgbClr val="800000"/>
                </a:solidFill>
              </a:rPr>
              <a:t>flesh of horses </a:t>
            </a:r>
            <a:r>
              <a:rPr lang="en-US" sz="2000" i="1" dirty="0">
                <a:solidFill>
                  <a:srgbClr val="800000"/>
                </a:solidFill>
              </a:rPr>
              <a:t>and of those who sit on them, and the </a:t>
            </a:r>
            <a:r>
              <a:rPr lang="en-US" sz="2000" b="1" i="1" dirty="0">
                <a:solidFill>
                  <a:srgbClr val="800000"/>
                </a:solidFill>
              </a:rPr>
              <a:t>flesh of all people</a:t>
            </a:r>
            <a:r>
              <a:rPr lang="en-US" sz="2000" i="1" dirty="0">
                <a:solidFill>
                  <a:srgbClr val="800000"/>
                </a:solidFill>
              </a:rPr>
              <a:t>, free and slave, both small and great.”  </a:t>
            </a:r>
            <a:r>
              <a:rPr lang="en-US" sz="2000" dirty="0"/>
              <a:t>(</a:t>
            </a:r>
            <a:r>
              <a:rPr lang="en-US" sz="2000" b="1" dirty="0">
                <a:solidFill>
                  <a:srgbClr val="800000"/>
                </a:solidFill>
              </a:rPr>
              <a:t>19:17-18</a:t>
            </a:r>
            <a:r>
              <a:rPr lang="en-US" sz="2000" dirty="0"/>
              <a:t>)</a:t>
            </a:r>
          </a:p>
          <a:p>
            <a:r>
              <a:rPr lang="en-US" sz="2000" dirty="0"/>
              <a:t>No, this </a:t>
            </a:r>
            <a:r>
              <a:rPr lang="en-US" sz="2000" i="1" dirty="0">
                <a:solidFill>
                  <a:srgbClr val="800000"/>
                </a:solidFill>
              </a:rPr>
              <a:t>“feast”</a:t>
            </a:r>
            <a:r>
              <a:rPr lang="en-US" sz="2000" dirty="0"/>
              <a:t> stands in stark </a:t>
            </a:r>
            <a:r>
              <a:rPr lang="en-US" sz="2000" b="1" i="1" dirty="0"/>
              <a:t>contrast</a:t>
            </a:r>
            <a:r>
              <a:rPr lang="en-US" sz="2000" dirty="0"/>
              <a:t> to the </a:t>
            </a:r>
            <a:r>
              <a:rPr lang="en-US" sz="2000" i="1" dirty="0">
                <a:solidFill>
                  <a:srgbClr val="800000"/>
                </a:solidFill>
              </a:rPr>
              <a:t>“marriage feast”</a:t>
            </a:r>
            <a:r>
              <a:rPr lang="en-US" sz="2000" dirty="0"/>
              <a:t>.  It is the only alternative.  No middle ground (</a:t>
            </a:r>
            <a:r>
              <a:rPr lang="en-US" sz="2000" b="1" dirty="0">
                <a:solidFill>
                  <a:srgbClr val="800000"/>
                </a:solidFill>
              </a:rPr>
              <a:t>Matthew 12:30</a:t>
            </a:r>
            <a:r>
              <a:rPr lang="en-US" sz="2000" dirty="0"/>
              <a:t>).</a:t>
            </a:r>
          </a:p>
          <a:p>
            <a:r>
              <a:rPr lang="en-US" sz="2000" dirty="0"/>
              <a:t>For a sacrifice to be left to the birds was to allow it to ruin (</a:t>
            </a:r>
            <a:r>
              <a:rPr lang="en-US" sz="2000" b="1" dirty="0">
                <a:solidFill>
                  <a:srgbClr val="800000"/>
                </a:solidFill>
              </a:rPr>
              <a:t>Genesis 15:9-12</a:t>
            </a:r>
            <a:r>
              <a:rPr lang="en-US" sz="2000" dirty="0"/>
              <a:t>).</a:t>
            </a:r>
          </a:p>
          <a:p>
            <a:r>
              <a:rPr lang="en-US" sz="2000" dirty="0"/>
              <a:t>To </a:t>
            </a:r>
            <a:r>
              <a:rPr lang="en-US" sz="2000" b="1" i="1" dirty="0"/>
              <a:t>not</a:t>
            </a:r>
            <a:r>
              <a:rPr lang="en-US" sz="2000" dirty="0"/>
              <a:t> be buried was a shameful disgrace (</a:t>
            </a:r>
            <a:r>
              <a:rPr lang="en-US" sz="2000" b="1" dirty="0">
                <a:solidFill>
                  <a:srgbClr val="800000"/>
                </a:solidFill>
              </a:rPr>
              <a:t>Jeremiah 7:33; 16:3-4; 22:18-19</a:t>
            </a:r>
            <a:r>
              <a:rPr lang="en-US" sz="2000" dirty="0"/>
              <a:t>).</a:t>
            </a:r>
          </a:p>
          <a:p>
            <a:r>
              <a:rPr lang="en-US" sz="2000" dirty="0"/>
              <a:t>Invokes imagery previously used to describe end of nations threatening Israel. …</a:t>
            </a:r>
          </a:p>
        </p:txBody>
      </p:sp>
    </p:spTree>
    <p:extLst>
      <p:ext uri="{BB962C8B-B14F-4D97-AF65-F5344CB8AC3E}">
        <p14:creationId xmlns:p14="http://schemas.microsoft.com/office/powerpoint/2010/main" val="266155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Feast for Birds of Heaven</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“You shall fall upon the mountains of Israel, you and all your troops and the peoples who are with you; </a:t>
            </a:r>
            <a:r>
              <a:rPr lang="en-US" sz="2000" b="1" i="1" dirty="0">
                <a:solidFill>
                  <a:srgbClr val="800000"/>
                </a:solidFill>
              </a:rPr>
              <a:t>I will give you to </a:t>
            </a:r>
            <a:r>
              <a:rPr lang="en-US" sz="2000" b="1" i="1" u="sng" dirty="0">
                <a:solidFill>
                  <a:srgbClr val="800000"/>
                </a:solidFill>
              </a:rPr>
              <a:t>birds of prey</a:t>
            </a:r>
            <a:r>
              <a:rPr lang="en-US" sz="2000" b="1" i="1" dirty="0">
                <a:solidFill>
                  <a:srgbClr val="800000"/>
                </a:solidFill>
              </a:rPr>
              <a:t> of every sort and to the beasts of the field </a:t>
            </a:r>
            <a:r>
              <a:rPr lang="en-US" sz="2000" b="1" i="1" u="sng" dirty="0">
                <a:solidFill>
                  <a:srgbClr val="800000"/>
                </a:solidFill>
              </a:rPr>
              <a:t>to be devoured</a:t>
            </a:r>
            <a:r>
              <a:rPr lang="en-US" sz="2000" i="1" dirty="0">
                <a:solidFill>
                  <a:srgbClr val="800000"/>
                </a:solidFill>
              </a:rPr>
              <a:t>.  You shall </a:t>
            </a:r>
            <a:r>
              <a:rPr lang="en-US" sz="2000" b="1" i="1" dirty="0">
                <a:solidFill>
                  <a:srgbClr val="800000"/>
                </a:solidFill>
              </a:rPr>
              <a:t>fall on the </a:t>
            </a:r>
            <a:r>
              <a:rPr lang="en-US" sz="2000" b="1" i="1" u="sng" dirty="0">
                <a:solidFill>
                  <a:srgbClr val="800000"/>
                </a:solidFill>
              </a:rPr>
              <a:t>open field</a:t>
            </a:r>
            <a:r>
              <a:rPr lang="en-US" sz="2000" i="1" dirty="0">
                <a:solidFill>
                  <a:srgbClr val="800000"/>
                </a:solidFill>
              </a:rPr>
              <a:t>; for I have spoken,” says the Lord GOD. … And as for you, son of man, thus says the Lord GOD, ‘</a:t>
            </a:r>
            <a:r>
              <a:rPr lang="en-US" sz="2000" b="1" i="1" u="sng" dirty="0">
                <a:solidFill>
                  <a:srgbClr val="800000"/>
                </a:solidFill>
              </a:rPr>
              <a:t>Speak</a:t>
            </a:r>
            <a:r>
              <a:rPr lang="en-US" sz="2000" b="1" i="1" dirty="0">
                <a:solidFill>
                  <a:srgbClr val="800000"/>
                </a:solidFill>
              </a:rPr>
              <a:t> to every sort of </a:t>
            </a:r>
            <a:r>
              <a:rPr lang="en-US" sz="2000" b="1" i="1" u="sng" dirty="0">
                <a:solidFill>
                  <a:srgbClr val="800000"/>
                </a:solidFill>
              </a:rPr>
              <a:t>bird</a:t>
            </a:r>
            <a:r>
              <a:rPr lang="en-US" sz="2000" i="1" dirty="0">
                <a:solidFill>
                  <a:srgbClr val="800000"/>
                </a:solidFill>
              </a:rPr>
              <a:t> and to every beast of the field: “Assemble yourselves and come; </a:t>
            </a:r>
            <a:r>
              <a:rPr lang="en-US" sz="2000" b="1" i="1" dirty="0">
                <a:solidFill>
                  <a:srgbClr val="800000"/>
                </a:solidFill>
              </a:rPr>
              <a:t>Gather together </a:t>
            </a:r>
            <a:r>
              <a:rPr lang="en-US" sz="2000" i="1" dirty="0">
                <a:solidFill>
                  <a:srgbClr val="800000"/>
                </a:solidFill>
              </a:rPr>
              <a:t>from all sides </a:t>
            </a:r>
            <a:r>
              <a:rPr lang="en-US" sz="2000" b="1" i="1" dirty="0">
                <a:solidFill>
                  <a:srgbClr val="800000"/>
                </a:solidFill>
              </a:rPr>
              <a:t>to My sacrificial meal </a:t>
            </a:r>
            <a:r>
              <a:rPr lang="en-US" sz="2000" i="1" dirty="0">
                <a:solidFill>
                  <a:srgbClr val="800000"/>
                </a:solidFill>
              </a:rPr>
              <a:t>Which I am sacrificing for you, </a:t>
            </a:r>
            <a:r>
              <a:rPr lang="en-US" sz="2000" b="1" i="1" dirty="0">
                <a:solidFill>
                  <a:srgbClr val="800000"/>
                </a:solidFill>
              </a:rPr>
              <a:t>A great sacrificial meal</a:t>
            </a:r>
            <a:r>
              <a:rPr lang="en-US" sz="2000" i="1" dirty="0">
                <a:solidFill>
                  <a:srgbClr val="800000"/>
                </a:solidFill>
              </a:rPr>
              <a:t> on the mountains of Israel, That you may </a:t>
            </a:r>
            <a:r>
              <a:rPr lang="en-US" sz="2000" b="1" i="1" dirty="0">
                <a:solidFill>
                  <a:srgbClr val="800000"/>
                </a:solidFill>
              </a:rPr>
              <a:t>eat flesh and drink blood</a:t>
            </a:r>
            <a:r>
              <a:rPr lang="en-US" sz="2000" i="1" dirty="0">
                <a:solidFill>
                  <a:srgbClr val="800000"/>
                </a:solidFill>
              </a:rPr>
              <a:t>. You shall </a:t>
            </a:r>
            <a:r>
              <a:rPr lang="en-US" sz="2000" b="1" i="1" dirty="0">
                <a:solidFill>
                  <a:srgbClr val="800000"/>
                </a:solidFill>
              </a:rPr>
              <a:t>eat the flesh of the mighty</a:t>
            </a:r>
            <a:r>
              <a:rPr lang="en-US" sz="2000" i="1" dirty="0">
                <a:solidFill>
                  <a:srgbClr val="800000"/>
                </a:solidFill>
              </a:rPr>
              <a:t>, </a:t>
            </a:r>
            <a:r>
              <a:rPr lang="en-US" sz="2000" b="1" i="1" dirty="0">
                <a:solidFill>
                  <a:srgbClr val="800000"/>
                </a:solidFill>
              </a:rPr>
              <a:t>Drink the blood of the princes </a:t>
            </a:r>
            <a:r>
              <a:rPr lang="en-US" sz="2000" i="1" dirty="0">
                <a:solidFill>
                  <a:srgbClr val="800000"/>
                </a:solidFill>
              </a:rPr>
              <a:t>of the earth, Of rams and lambs, Of goats and bulls, All of them fatlings of Bashan.  You shall </a:t>
            </a:r>
            <a:r>
              <a:rPr lang="en-US" sz="2000" b="1" i="1" dirty="0">
                <a:solidFill>
                  <a:srgbClr val="800000"/>
                </a:solidFill>
              </a:rPr>
              <a:t>eat fat till you are full</a:t>
            </a:r>
            <a:r>
              <a:rPr lang="en-US" sz="2000" i="1" dirty="0">
                <a:solidFill>
                  <a:srgbClr val="800000"/>
                </a:solidFill>
              </a:rPr>
              <a:t>, And </a:t>
            </a:r>
            <a:r>
              <a:rPr lang="en-US" sz="2000" b="1" i="1" dirty="0">
                <a:solidFill>
                  <a:srgbClr val="800000"/>
                </a:solidFill>
              </a:rPr>
              <a:t>drink blood till you are drunk, At </a:t>
            </a:r>
            <a:r>
              <a:rPr lang="en-US" sz="2000" b="1" i="1" u="sng" dirty="0">
                <a:solidFill>
                  <a:srgbClr val="800000"/>
                </a:solidFill>
              </a:rPr>
              <a:t>My sacrificial meal</a:t>
            </a:r>
            <a:r>
              <a:rPr lang="en-US" sz="2000" b="1" i="1" dirty="0">
                <a:solidFill>
                  <a:srgbClr val="800000"/>
                </a:solidFill>
              </a:rPr>
              <a:t> </a:t>
            </a:r>
            <a:r>
              <a:rPr lang="en-US" sz="2000" i="1" dirty="0">
                <a:solidFill>
                  <a:srgbClr val="800000"/>
                </a:solidFill>
              </a:rPr>
              <a:t>Which I am sacrificing for you.  You shall </a:t>
            </a:r>
            <a:r>
              <a:rPr lang="en-US" sz="2000" b="1" i="1" dirty="0">
                <a:solidFill>
                  <a:srgbClr val="800000"/>
                </a:solidFill>
              </a:rPr>
              <a:t>be filled at My table </a:t>
            </a:r>
            <a:r>
              <a:rPr lang="en-US" sz="2000" i="1" dirty="0">
                <a:solidFill>
                  <a:srgbClr val="800000"/>
                </a:solidFill>
              </a:rPr>
              <a:t>With horses and riders, With mighty men And with all the men of war,” says the Lord GOD.</a:t>
            </a:r>
            <a:r>
              <a:rPr lang="en-US" sz="2000" dirty="0"/>
              <a:t> (</a:t>
            </a:r>
            <a:r>
              <a:rPr lang="en-US" sz="2000" b="1" dirty="0">
                <a:solidFill>
                  <a:srgbClr val="800000"/>
                </a:solidFill>
              </a:rPr>
              <a:t>Ezekiel 39:4-20; Zephaniah 1:4-8</a:t>
            </a:r>
            <a:r>
              <a:rPr lang="en-US" sz="2000" dirty="0"/>
              <a:t>)</a:t>
            </a:r>
          </a:p>
          <a:p>
            <a:r>
              <a:rPr lang="en-US" sz="2000" dirty="0"/>
              <a:t>Represents the dramatic destruction of these nations – not end of the whole world.</a:t>
            </a:r>
          </a:p>
        </p:txBody>
      </p:sp>
    </p:spTree>
    <p:extLst>
      <p:ext uri="{BB962C8B-B14F-4D97-AF65-F5344CB8AC3E}">
        <p14:creationId xmlns:p14="http://schemas.microsoft.com/office/powerpoint/2010/main" val="32502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Battle Lines Fully Drawn</a:t>
            </a:r>
          </a:p>
        </p:txBody>
      </p:sp>
      <p:sp>
        <p:nvSpPr>
          <p:cNvPr id="3" name="Content Placeholder 2"/>
          <p:cNvSpPr>
            <a:spLocks noGrp="1"/>
          </p:cNvSpPr>
          <p:nvPr>
            <p:ph sz="quarter" idx="10"/>
          </p:nvPr>
        </p:nvSpPr>
        <p:spPr/>
        <p:txBody>
          <a:bodyPr/>
          <a:lstStyle/>
          <a:p>
            <a:pPr marL="346075" lvl="0" indent="-346075">
              <a:buFont typeface="+mj-lt"/>
              <a:buAutoNum type="arabicPeriod" startAt="11"/>
            </a:pPr>
            <a:r>
              <a:rPr lang="en-US" sz="2000" dirty="0"/>
              <a:t>Who is arrayed against the Lamb and His army?  What previous passage tells of the Lamb’s opponents gathering their armies?  In that passage, what location is named for this great battle?</a:t>
            </a:r>
          </a:p>
          <a:p>
            <a:pPr marL="0" indent="0">
              <a:buNone/>
            </a:pPr>
            <a:r>
              <a:rPr lang="en-US" sz="2000" i="1" dirty="0">
                <a:solidFill>
                  <a:srgbClr val="800000"/>
                </a:solidFill>
              </a:rPr>
              <a:t>And I saw </a:t>
            </a:r>
            <a:r>
              <a:rPr lang="en-US" sz="2000" b="1" i="1" baseline="30000" dirty="0">
                <a:solidFill>
                  <a:srgbClr val="800000"/>
                </a:solidFill>
              </a:rPr>
              <a:t>1</a:t>
            </a:r>
            <a:r>
              <a:rPr lang="en-US" sz="2000" b="1" i="1" dirty="0">
                <a:solidFill>
                  <a:srgbClr val="800000"/>
                </a:solidFill>
              </a:rPr>
              <a:t>the </a:t>
            </a:r>
            <a:r>
              <a:rPr lang="en-US" sz="2000" b="1" i="1" u="sng" dirty="0">
                <a:solidFill>
                  <a:srgbClr val="800000"/>
                </a:solidFill>
              </a:rPr>
              <a:t>beast</a:t>
            </a:r>
            <a:r>
              <a:rPr lang="en-US" sz="2000" i="1" dirty="0">
                <a:solidFill>
                  <a:srgbClr val="800000"/>
                </a:solidFill>
              </a:rPr>
              <a:t>, </a:t>
            </a:r>
            <a:r>
              <a:rPr lang="en-US" sz="2000" b="1" i="1" baseline="30000" dirty="0">
                <a:solidFill>
                  <a:srgbClr val="800000"/>
                </a:solidFill>
              </a:rPr>
              <a:t>2</a:t>
            </a:r>
            <a:r>
              <a:rPr lang="en-US" sz="2000" b="1" i="1" dirty="0">
                <a:solidFill>
                  <a:srgbClr val="800000"/>
                </a:solidFill>
              </a:rPr>
              <a:t>the </a:t>
            </a:r>
            <a:r>
              <a:rPr lang="en-US" sz="2000" b="1" i="1" u="sng" dirty="0">
                <a:solidFill>
                  <a:srgbClr val="800000"/>
                </a:solidFill>
              </a:rPr>
              <a:t>kings of the earth</a:t>
            </a:r>
            <a:r>
              <a:rPr lang="en-US" sz="2000" i="1" dirty="0">
                <a:solidFill>
                  <a:srgbClr val="800000"/>
                </a:solidFill>
              </a:rPr>
              <a:t>, and </a:t>
            </a:r>
            <a:r>
              <a:rPr lang="en-US" sz="2000" b="1" i="1" baseline="30000" dirty="0">
                <a:solidFill>
                  <a:srgbClr val="800000"/>
                </a:solidFill>
              </a:rPr>
              <a:t>3</a:t>
            </a:r>
            <a:r>
              <a:rPr lang="en-US" sz="2000" b="1" i="1" u="sng" dirty="0">
                <a:solidFill>
                  <a:srgbClr val="800000"/>
                </a:solidFill>
              </a:rPr>
              <a:t>their armies</a:t>
            </a:r>
            <a:r>
              <a:rPr lang="en-US" sz="2000" b="1" i="1" dirty="0">
                <a:solidFill>
                  <a:srgbClr val="800000"/>
                </a:solidFill>
              </a:rPr>
              <a:t>, gathered together to make war against Him </a:t>
            </a:r>
            <a:r>
              <a:rPr lang="en-US" sz="2000" i="1" dirty="0">
                <a:solidFill>
                  <a:srgbClr val="800000"/>
                </a:solidFill>
              </a:rPr>
              <a:t>who sat on the horse and against His army.  Then the beast was captured, and with him the false prophet who worked signs in his presence …</a:t>
            </a:r>
            <a:r>
              <a:rPr lang="en-US" sz="2000" dirty="0"/>
              <a:t>(</a:t>
            </a:r>
            <a:r>
              <a:rPr lang="en-US" sz="2000" b="1" dirty="0">
                <a:solidFill>
                  <a:srgbClr val="800000"/>
                </a:solidFill>
              </a:rPr>
              <a:t>19:19-20</a:t>
            </a:r>
            <a:r>
              <a:rPr lang="en-US" sz="2000" dirty="0"/>
              <a:t>)</a:t>
            </a:r>
          </a:p>
          <a:p>
            <a:r>
              <a:rPr lang="en-US" sz="2000" i="1" dirty="0">
                <a:solidFill>
                  <a:srgbClr val="800000"/>
                </a:solidFill>
              </a:rPr>
              <a:t>“kings”</a:t>
            </a:r>
            <a:r>
              <a:rPr lang="en-US" sz="2000" dirty="0"/>
              <a:t>, who allied with the harlot, were previously condemned (</a:t>
            </a:r>
            <a:r>
              <a:rPr lang="en-US" sz="2000" b="1" dirty="0">
                <a:solidFill>
                  <a:srgbClr val="800000"/>
                </a:solidFill>
              </a:rPr>
              <a:t>10:11; 17:1-18:9</a:t>
            </a:r>
            <a:r>
              <a:rPr lang="en-US" sz="2000" dirty="0"/>
              <a:t>).</a:t>
            </a:r>
          </a:p>
          <a:p>
            <a:r>
              <a:rPr lang="en-US" sz="2000" b="1" dirty="0">
                <a:solidFill>
                  <a:srgbClr val="800000"/>
                </a:solidFill>
              </a:rPr>
              <a:t>9:13-21</a:t>
            </a:r>
            <a:r>
              <a:rPr lang="en-US" sz="2000" dirty="0"/>
              <a:t> (?) – Sixth </a:t>
            </a:r>
            <a:r>
              <a:rPr lang="en-US" sz="2000" b="1" i="1" dirty="0"/>
              <a:t>trumpet</a:t>
            </a:r>
            <a:r>
              <a:rPr lang="en-US" sz="2000" dirty="0"/>
              <a:t>, army of 200,000,000 released to kill ⅓ of mankind.</a:t>
            </a:r>
          </a:p>
          <a:p>
            <a:r>
              <a:rPr lang="en-US" sz="2000" b="1" dirty="0">
                <a:solidFill>
                  <a:srgbClr val="800000"/>
                </a:solidFill>
              </a:rPr>
              <a:t>16:12-16</a:t>
            </a:r>
            <a:r>
              <a:rPr lang="en-US" sz="2000" dirty="0"/>
              <a:t> – Sixth </a:t>
            </a:r>
            <a:r>
              <a:rPr lang="en-US" sz="2000" b="1" i="1" dirty="0"/>
              <a:t>bowl</a:t>
            </a:r>
            <a:r>
              <a:rPr lang="en-US" sz="2000" dirty="0"/>
              <a:t>, 3 unclean spirits like frogs come out of mouths of dragon, beast, and false prophet </a:t>
            </a:r>
            <a:r>
              <a:rPr lang="en-US" sz="2000" i="1" dirty="0">
                <a:solidFill>
                  <a:srgbClr val="800000"/>
                </a:solidFill>
              </a:rPr>
              <a:t>“go out to </a:t>
            </a:r>
            <a:r>
              <a:rPr lang="en-US" sz="2000" b="1" i="1" dirty="0">
                <a:solidFill>
                  <a:srgbClr val="800000"/>
                </a:solidFill>
              </a:rPr>
              <a:t>the kings of the earth </a:t>
            </a:r>
            <a:r>
              <a:rPr lang="en-US" sz="2000" i="1" dirty="0">
                <a:solidFill>
                  <a:srgbClr val="800000"/>
                </a:solidFill>
              </a:rPr>
              <a:t>and of the whole world  to gather them to the battle of the </a:t>
            </a:r>
            <a:r>
              <a:rPr lang="en-US" sz="2000" b="1" i="1" dirty="0">
                <a:solidFill>
                  <a:srgbClr val="800000"/>
                </a:solidFill>
              </a:rPr>
              <a:t>that great day of God Almighty</a:t>
            </a:r>
            <a:r>
              <a:rPr lang="en-US" sz="2000" i="1" dirty="0">
                <a:solidFill>
                  <a:srgbClr val="800000"/>
                </a:solidFill>
              </a:rPr>
              <a:t>”</a:t>
            </a:r>
            <a:r>
              <a:rPr lang="en-US" sz="2000" dirty="0">
                <a:solidFill>
                  <a:srgbClr val="800000"/>
                </a:solidFill>
              </a:rPr>
              <a:t> </a:t>
            </a:r>
            <a:r>
              <a:rPr lang="en-US" sz="2000" dirty="0"/>
              <a:t>at </a:t>
            </a:r>
            <a:r>
              <a:rPr lang="en-US" sz="2000" b="1" i="1" dirty="0"/>
              <a:t>Armageddon</a:t>
            </a:r>
            <a:r>
              <a:rPr lang="en-US" sz="2000" dirty="0"/>
              <a:t>.</a:t>
            </a:r>
          </a:p>
          <a:p>
            <a:r>
              <a:rPr lang="en-US" sz="2000" dirty="0"/>
              <a:t>Here the Devil gathers his full strength and opposes the Lamb, the Word of God.</a:t>
            </a:r>
          </a:p>
        </p:txBody>
      </p:sp>
    </p:spTree>
    <p:extLst>
      <p:ext uri="{BB962C8B-B14F-4D97-AF65-F5344CB8AC3E}">
        <p14:creationId xmlns:p14="http://schemas.microsoft.com/office/powerpoint/2010/main" val="257433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Result of Armageddon</a:t>
            </a:r>
          </a:p>
        </p:txBody>
      </p:sp>
      <p:sp>
        <p:nvSpPr>
          <p:cNvPr id="3" name="Content Placeholder 2"/>
          <p:cNvSpPr>
            <a:spLocks noGrp="1"/>
          </p:cNvSpPr>
          <p:nvPr>
            <p:ph sz="quarter" idx="10"/>
          </p:nvPr>
        </p:nvSpPr>
        <p:spPr/>
        <p:txBody>
          <a:bodyPr/>
          <a:lstStyle/>
          <a:p>
            <a:pPr marL="346075" lvl="0" indent="-346075">
              <a:buFont typeface="+mj-lt"/>
              <a:buAutoNum type="arabicPeriod" startAt="12"/>
            </a:pPr>
            <a:r>
              <a:rPr lang="en-US" sz="2000" dirty="0"/>
              <a:t>What is the result of the battle?  What is meant by this </a:t>
            </a:r>
            <a:r>
              <a:rPr lang="en-US" sz="2000" i="1" dirty="0">
                <a:solidFill>
                  <a:srgbClr val="800000"/>
                </a:solidFill>
              </a:rPr>
              <a:t>“lake of fire”</a:t>
            </a:r>
            <a:r>
              <a:rPr lang="en-US" sz="2000" dirty="0"/>
              <a:t>?  What does it represent?  Which of these participants can return and which cannot?</a:t>
            </a:r>
          </a:p>
          <a:p>
            <a:pPr marL="0" indent="0">
              <a:buNone/>
            </a:pPr>
            <a:r>
              <a:rPr lang="en-US" sz="2000" i="1" dirty="0">
                <a:solidFill>
                  <a:srgbClr val="800000"/>
                </a:solidFill>
              </a:rPr>
              <a:t>… Then </a:t>
            </a:r>
            <a:r>
              <a:rPr lang="en-US" sz="2000" b="1" i="1" dirty="0">
                <a:solidFill>
                  <a:srgbClr val="800000"/>
                </a:solidFill>
              </a:rPr>
              <a:t>the beast was captured</a:t>
            </a:r>
            <a:r>
              <a:rPr lang="en-US" sz="2000" i="1" dirty="0">
                <a:solidFill>
                  <a:srgbClr val="800000"/>
                </a:solidFill>
              </a:rPr>
              <a:t>, and with him </a:t>
            </a:r>
            <a:r>
              <a:rPr lang="en-US" sz="2000" b="1" i="1" dirty="0">
                <a:solidFill>
                  <a:srgbClr val="800000"/>
                </a:solidFill>
              </a:rPr>
              <a:t>the false prophet </a:t>
            </a:r>
            <a:r>
              <a:rPr lang="en-US" sz="2000" i="1" dirty="0">
                <a:solidFill>
                  <a:srgbClr val="800000"/>
                </a:solidFill>
              </a:rPr>
              <a:t>who worked signs in his presence, by which he deceived those who received the mark of the beast and those who worshiped his image. </a:t>
            </a:r>
            <a:r>
              <a:rPr lang="en-US" sz="2000" b="1" i="1" dirty="0">
                <a:solidFill>
                  <a:srgbClr val="800000"/>
                </a:solidFill>
              </a:rPr>
              <a:t>These </a:t>
            </a:r>
            <a:r>
              <a:rPr lang="en-US" sz="2000" b="1" i="1" u="sng" dirty="0">
                <a:solidFill>
                  <a:srgbClr val="800000"/>
                </a:solidFill>
              </a:rPr>
              <a:t>two</a:t>
            </a:r>
            <a:r>
              <a:rPr lang="en-US" sz="2000" b="1" i="1" dirty="0">
                <a:solidFill>
                  <a:srgbClr val="800000"/>
                </a:solidFill>
              </a:rPr>
              <a:t> were </a:t>
            </a:r>
            <a:r>
              <a:rPr lang="en-US" sz="2000" b="1" i="1" u="sng" dirty="0">
                <a:solidFill>
                  <a:srgbClr val="800000"/>
                </a:solidFill>
              </a:rPr>
              <a:t>cast alive into the lake of fire burning with brimstone</a:t>
            </a:r>
            <a:r>
              <a:rPr lang="en-US" sz="2000" i="1" dirty="0">
                <a:solidFill>
                  <a:srgbClr val="800000"/>
                </a:solidFill>
              </a:rPr>
              <a:t>. And </a:t>
            </a:r>
            <a:r>
              <a:rPr lang="en-US" sz="2000" b="1" i="1" u="sng" dirty="0">
                <a:solidFill>
                  <a:srgbClr val="800000"/>
                </a:solidFill>
              </a:rPr>
              <a:t>the rest were killed</a:t>
            </a:r>
            <a:r>
              <a:rPr lang="en-US" sz="2000" b="1" i="1" dirty="0">
                <a:solidFill>
                  <a:srgbClr val="800000"/>
                </a:solidFill>
              </a:rPr>
              <a:t> with the sword </a:t>
            </a:r>
            <a:r>
              <a:rPr lang="en-US" sz="2000" i="1" dirty="0">
                <a:solidFill>
                  <a:srgbClr val="800000"/>
                </a:solidFill>
              </a:rPr>
              <a:t>which proceeded from the mouth of Him who sat on the horse. And </a:t>
            </a:r>
            <a:r>
              <a:rPr lang="en-US" sz="2000" b="1" i="1" dirty="0">
                <a:solidFill>
                  <a:srgbClr val="800000"/>
                </a:solidFill>
              </a:rPr>
              <a:t>all the birds were filled with their flesh</a:t>
            </a:r>
            <a:r>
              <a:rPr lang="en-US" sz="2000" i="1" dirty="0">
                <a:solidFill>
                  <a:srgbClr val="800000"/>
                </a:solidFill>
              </a:rPr>
              <a:t>.</a:t>
            </a:r>
            <a:r>
              <a:rPr lang="en-US" sz="2000" dirty="0"/>
              <a:t> (</a:t>
            </a:r>
            <a:r>
              <a:rPr lang="en-US" sz="2000" b="1" dirty="0">
                <a:solidFill>
                  <a:srgbClr val="800000"/>
                </a:solidFill>
              </a:rPr>
              <a:t>19:19-21</a:t>
            </a:r>
            <a:r>
              <a:rPr lang="en-US" sz="2000" dirty="0"/>
              <a:t>)</a:t>
            </a:r>
          </a:p>
          <a:p>
            <a:r>
              <a:rPr lang="en-US" sz="2000" i="1" dirty="0">
                <a:solidFill>
                  <a:srgbClr val="800000"/>
                </a:solidFill>
              </a:rPr>
              <a:t>“The beast” </a:t>
            </a:r>
            <a:r>
              <a:rPr lang="en-US" sz="2000" dirty="0"/>
              <a:t>(Roman empire, </a:t>
            </a:r>
            <a:r>
              <a:rPr lang="en-US" sz="2000" b="1" dirty="0">
                <a:solidFill>
                  <a:srgbClr val="800000"/>
                </a:solidFill>
              </a:rPr>
              <a:t>13:1-10</a:t>
            </a:r>
            <a:r>
              <a:rPr lang="en-US" sz="2000" dirty="0"/>
              <a:t>) and </a:t>
            </a:r>
            <a:r>
              <a:rPr lang="en-US" sz="2000" i="1" dirty="0">
                <a:solidFill>
                  <a:srgbClr val="800000"/>
                </a:solidFill>
              </a:rPr>
              <a:t>“the false prophet”</a:t>
            </a:r>
            <a:r>
              <a:rPr lang="en-US" sz="2000" dirty="0">
                <a:solidFill>
                  <a:srgbClr val="800000"/>
                </a:solidFill>
              </a:rPr>
              <a:t> </a:t>
            </a:r>
            <a:r>
              <a:rPr lang="en-US" sz="2000" dirty="0"/>
              <a:t>(Roman paganism &amp; emperor worship) are both captured and destroyed – never to return.</a:t>
            </a:r>
          </a:p>
          <a:p>
            <a:r>
              <a:rPr lang="en-US" sz="2000" i="1" dirty="0">
                <a:solidFill>
                  <a:srgbClr val="800000"/>
                </a:solidFill>
              </a:rPr>
              <a:t>“Captured … cast alive”</a:t>
            </a:r>
            <a:r>
              <a:rPr lang="en-US" sz="2000" dirty="0"/>
              <a:t> – Destroyed by unnatural causes – judged, executed.</a:t>
            </a:r>
            <a:endParaRPr lang="en-US" sz="2000" i="1" dirty="0"/>
          </a:p>
          <a:p>
            <a:r>
              <a:rPr lang="en-US" sz="2000" dirty="0"/>
              <a:t>Remainder of army is killed but not </a:t>
            </a:r>
            <a:r>
              <a:rPr lang="en-US" sz="2000" b="1" i="1" dirty="0"/>
              <a:t>yet</a:t>
            </a:r>
            <a:r>
              <a:rPr lang="en-US" sz="2000" dirty="0"/>
              <a:t> </a:t>
            </a:r>
            <a:r>
              <a:rPr lang="en-US" sz="2000" i="1" dirty="0">
                <a:solidFill>
                  <a:srgbClr val="800000"/>
                </a:solidFill>
              </a:rPr>
              <a:t>“cast alive into the lake of fire burning”</a:t>
            </a:r>
            <a:r>
              <a:rPr lang="en-US" sz="2000" dirty="0"/>
              <a:t>.</a:t>
            </a:r>
          </a:p>
          <a:p>
            <a:r>
              <a:rPr lang="en-US" sz="2000" i="1" dirty="0">
                <a:solidFill>
                  <a:srgbClr val="800000"/>
                </a:solidFill>
              </a:rPr>
              <a:t>“The false prophet”</a:t>
            </a:r>
            <a:r>
              <a:rPr lang="en-US" sz="2000" dirty="0"/>
              <a:t> is the </a:t>
            </a:r>
            <a:r>
              <a:rPr lang="en-US" sz="2000" i="1" dirty="0">
                <a:solidFill>
                  <a:srgbClr val="800000"/>
                </a:solidFill>
              </a:rPr>
              <a:t>“earth beast”</a:t>
            </a:r>
            <a:r>
              <a:rPr lang="en-US" sz="2000" dirty="0">
                <a:solidFill>
                  <a:srgbClr val="800000"/>
                </a:solidFill>
              </a:rPr>
              <a:t> </a:t>
            </a:r>
            <a:r>
              <a:rPr lang="en-US" sz="2000" dirty="0"/>
              <a:t>from </a:t>
            </a:r>
            <a:r>
              <a:rPr lang="en-US" sz="2000" b="1" dirty="0">
                <a:solidFill>
                  <a:srgbClr val="800000"/>
                </a:solidFill>
              </a:rPr>
              <a:t>13:11-14</a:t>
            </a:r>
            <a:r>
              <a:rPr lang="en-US" sz="2000" dirty="0"/>
              <a:t> because work is the same.</a:t>
            </a:r>
            <a:endParaRPr lang="en-US" sz="2000" i="1" dirty="0"/>
          </a:p>
        </p:txBody>
      </p:sp>
    </p:spTree>
    <p:extLst>
      <p:ext uri="{BB962C8B-B14F-4D97-AF65-F5344CB8AC3E}">
        <p14:creationId xmlns:p14="http://schemas.microsoft.com/office/powerpoint/2010/main" val="398846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Contrasting Sides</a:t>
            </a:r>
          </a:p>
        </p:txBody>
      </p:sp>
      <p:sp>
        <p:nvSpPr>
          <p:cNvPr id="5" name="Content Placeholder 4"/>
          <p:cNvSpPr>
            <a:spLocks noGrp="1"/>
          </p:cNvSpPr>
          <p:nvPr>
            <p:ph sz="quarter" idx="10"/>
          </p:nvPr>
        </p:nvSpPr>
        <p:spPr>
          <a:xfrm>
            <a:off x="4648733" y="914400"/>
            <a:ext cx="4447766" cy="4144488"/>
          </a:xfrm>
        </p:spPr>
        <p:txBody>
          <a:bodyPr/>
          <a:lstStyle/>
          <a:p>
            <a:pPr marL="0" indent="0" algn="ctr">
              <a:buNone/>
            </a:pPr>
            <a:r>
              <a:rPr lang="en-US" b="1" u="sng" dirty="0">
                <a:solidFill>
                  <a:srgbClr val="800000"/>
                </a:solidFill>
              </a:rPr>
              <a:t>Organization &amp; Agents</a:t>
            </a:r>
            <a:endParaRPr lang="en-US" dirty="0">
              <a:solidFill>
                <a:srgbClr val="800000"/>
              </a:solidFill>
            </a:endParaRPr>
          </a:p>
          <a:p>
            <a:r>
              <a:rPr lang="en-US" dirty="0"/>
              <a:t>God on the Throne</a:t>
            </a:r>
          </a:p>
          <a:p>
            <a:r>
              <a:rPr lang="en-US" dirty="0"/>
              <a:t>Jesus, Worthy Lamb on Zion</a:t>
            </a:r>
          </a:p>
          <a:p>
            <a:r>
              <a:rPr lang="en-US" dirty="0"/>
              <a:t>Two Witnesses – Apostles</a:t>
            </a:r>
          </a:p>
          <a:p>
            <a:r>
              <a:rPr lang="en-US" dirty="0"/>
              <a:t>The Lamb’s Wife – The Church</a:t>
            </a:r>
          </a:p>
          <a:p>
            <a:r>
              <a:rPr lang="en-US" dirty="0"/>
              <a:t>Sealed 144,000 Saints</a:t>
            </a:r>
          </a:p>
          <a:p>
            <a:pPr marL="0" indent="0" algn="ctr">
              <a:buNone/>
            </a:pPr>
            <a:r>
              <a:rPr lang="en-US" b="1" u="sng" dirty="0">
                <a:solidFill>
                  <a:srgbClr val="800000"/>
                </a:solidFill>
              </a:rPr>
              <a:t>Message &amp; Invitation</a:t>
            </a:r>
            <a:endParaRPr lang="en-US" dirty="0">
              <a:solidFill>
                <a:srgbClr val="800000"/>
              </a:solidFill>
            </a:endParaRPr>
          </a:p>
          <a:p>
            <a:r>
              <a:rPr lang="en-US" dirty="0"/>
              <a:t>Eternal Bliss Later</a:t>
            </a:r>
          </a:p>
          <a:p>
            <a:r>
              <a:rPr lang="en-US" dirty="0"/>
              <a:t>Threat of Eternal Torment</a:t>
            </a:r>
          </a:p>
        </p:txBody>
      </p:sp>
      <p:sp>
        <p:nvSpPr>
          <p:cNvPr id="6" name="Content Placeholder 4"/>
          <p:cNvSpPr txBox="1">
            <a:spLocks/>
          </p:cNvSpPr>
          <p:nvPr/>
        </p:nvSpPr>
        <p:spPr>
          <a:xfrm>
            <a:off x="34439" y="914400"/>
            <a:ext cx="4497399"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u="sng" dirty="0">
                <a:solidFill>
                  <a:srgbClr val="800000"/>
                </a:solidFill>
              </a:rPr>
              <a:t>Organization &amp; Agents</a:t>
            </a:r>
          </a:p>
          <a:p>
            <a:r>
              <a:rPr lang="en-US" dirty="0"/>
              <a:t>The Dragon – The Devil</a:t>
            </a:r>
          </a:p>
          <a:p>
            <a:r>
              <a:rPr lang="en-US" dirty="0"/>
              <a:t>Sea Beast – Roman Empire</a:t>
            </a:r>
          </a:p>
          <a:p>
            <a:r>
              <a:rPr lang="en-US" dirty="0"/>
              <a:t>Earth Beast, False Prophet</a:t>
            </a:r>
          </a:p>
          <a:p>
            <a:r>
              <a:rPr lang="en-US" dirty="0">
                <a:solidFill>
                  <a:schemeClr val="tx1">
                    <a:lumMod val="65000"/>
                  </a:schemeClr>
                </a:solidFill>
              </a:rPr>
              <a:t>Babylon, Harlot – City of Rome</a:t>
            </a:r>
          </a:p>
          <a:p>
            <a:r>
              <a:rPr lang="en-US" dirty="0"/>
              <a:t>Marked Beast Worshippers</a:t>
            </a:r>
          </a:p>
          <a:p>
            <a:pPr marL="0" indent="0" algn="ctr">
              <a:buNone/>
            </a:pPr>
            <a:r>
              <a:rPr lang="en-US" b="1" u="sng" dirty="0">
                <a:solidFill>
                  <a:srgbClr val="800000"/>
                </a:solidFill>
              </a:rPr>
              <a:t>Message &amp; Invitation</a:t>
            </a:r>
          </a:p>
          <a:p>
            <a:r>
              <a:rPr lang="en-US" dirty="0"/>
              <a:t>Pleasure Now</a:t>
            </a:r>
          </a:p>
          <a:p>
            <a:r>
              <a:rPr lang="en-US" dirty="0"/>
              <a:t>Threat of Temporary Persecution</a:t>
            </a:r>
          </a:p>
          <a:p>
            <a:endParaRPr lang="en-US" dirty="0"/>
          </a:p>
        </p:txBody>
      </p:sp>
    </p:spTree>
    <p:extLst>
      <p:ext uri="{BB962C8B-B14F-4D97-AF65-F5344CB8AC3E}">
        <p14:creationId xmlns:p14="http://schemas.microsoft.com/office/powerpoint/2010/main" val="422261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6">
                                            <p:txEl>
                                              <p:pRg st="2" end="2"/>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1000" fill="hold"/>
                                        <p:tgtEl>
                                          <p:spTgt spid="6">
                                            <p:txEl>
                                              <p:pRg st="3" end="3"/>
                                            </p:txEl>
                                          </p:spTgt>
                                        </p:tgtEl>
                                        <p:attrNameLst>
                                          <p:attrName>style.color</p:attrName>
                                        </p:attrNameLst>
                                      </p:cBhvr>
                                      <p:to>
                                        <a:schemeClr val="accent2"/>
                                      </p:to>
                                    </p:animClr>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1000" fill="hold"/>
                                        <p:tgtEl>
                                          <p:spTgt spid="6">
                                            <p:txEl>
                                              <p:pRg st="5" end="5"/>
                                            </p:txEl>
                                          </p:spTgt>
                                        </p:tgtEl>
                                        <p:attrNameLst>
                                          <p:attrName>style.color</p:attrName>
                                        </p:attrNameLst>
                                      </p:cBhvr>
                                      <p:to>
                                        <a:schemeClr val="accent2"/>
                                      </p:to>
                                    </p:animClr>
                                  </p:childTnLst>
                                </p:cTn>
                              </p:par>
                              <p:par>
                                <p:cTn id="13" presetID="3" presetClass="emph" presetSubtype="2" fill="hold" nodeType="withEffect">
                                  <p:stCondLst>
                                    <p:cond delay="0"/>
                                  </p:stCondLst>
                                  <p:childTnLst>
                                    <p:animClr clrSpc="rgb" dir="cw">
                                      <p:cBhvr override="childStyle">
                                        <p:cTn id="14" dur="1000" fill="hold"/>
                                        <p:tgtEl>
                                          <p:spTgt spid="6">
                                            <p:txEl>
                                              <p:pRg st="6" end="6"/>
                                            </p:txEl>
                                          </p:spTgt>
                                        </p:tgtEl>
                                        <p:attrNameLst>
                                          <p:attrName>style.color</p:attrName>
                                        </p:attrNameLst>
                                      </p:cBhvr>
                                      <p:to>
                                        <a:schemeClr val="accent2"/>
                                      </p:to>
                                    </p:animClr>
                                  </p:childTnLst>
                                </p:cTn>
                              </p:par>
                              <p:par>
                                <p:cTn id="15" presetID="3" presetClass="emph" presetSubtype="2" fill="hold" nodeType="withEffect">
                                  <p:stCondLst>
                                    <p:cond delay="0"/>
                                  </p:stCondLst>
                                  <p:childTnLst>
                                    <p:animClr clrSpc="rgb" dir="cw">
                                      <p:cBhvr override="childStyle">
                                        <p:cTn id="16" dur="1000" fill="hold"/>
                                        <p:tgtEl>
                                          <p:spTgt spid="6">
                                            <p:txEl>
                                              <p:pRg st="7" end="7"/>
                                            </p:txEl>
                                          </p:spTgt>
                                        </p:tgtEl>
                                        <p:attrNameLst>
                                          <p:attrName>style.color</p:attrName>
                                        </p:attrNameLst>
                                      </p:cBhvr>
                                      <p:to>
                                        <a:schemeClr val="accent2"/>
                                      </p:to>
                                    </p:animClr>
                                  </p:childTnLst>
                                </p:cTn>
                              </p:par>
                              <p:par>
                                <p:cTn id="17" presetID="3" presetClass="emph" presetSubtype="2" fill="hold" nodeType="withEffect">
                                  <p:stCondLst>
                                    <p:cond delay="0"/>
                                  </p:stCondLst>
                                  <p:childTnLst>
                                    <p:animClr clrSpc="rgb" dir="cw">
                                      <p:cBhvr override="childStyle">
                                        <p:cTn id="18" dur="1000" fill="hold"/>
                                        <p:tgtEl>
                                          <p:spTgt spid="6">
                                            <p:txEl>
                                              <p:pRg st="8" end="8"/>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Epic Battle to End All Battles?</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13"/>
            </a:pPr>
            <a:r>
              <a:rPr lang="en-US" sz="2200" dirty="0"/>
              <a:t>How much detail of the actual battle is communicated?  Significance?</a:t>
            </a:r>
          </a:p>
          <a:p>
            <a:pPr>
              <a:spcBef>
                <a:spcPts val="100"/>
              </a:spcBef>
            </a:pPr>
            <a:r>
              <a:rPr lang="en-US" sz="2200" dirty="0"/>
              <a:t>Unsurprising that One who could </a:t>
            </a:r>
            <a:r>
              <a:rPr lang="en-US" sz="2200" b="1" i="1" dirty="0"/>
              <a:t>speak</a:t>
            </a:r>
            <a:r>
              <a:rPr lang="en-US" sz="2200" dirty="0"/>
              <a:t> the universe into existence and was crucified without elaboration would annihilate His enemies without details.</a:t>
            </a:r>
          </a:p>
          <a:p>
            <a:pPr>
              <a:spcBef>
                <a:spcPts val="100"/>
              </a:spcBef>
            </a:pPr>
            <a:r>
              <a:rPr lang="en-US" sz="2200" dirty="0"/>
              <a:t>Emphasizes the </a:t>
            </a:r>
            <a:r>
              <a:rPr lang="en-US" sz="2200" b="1" i="1" dirty="0"/>
              <a:t>result</a:t>
            </a:r>
            <a:r>
              <a:rPr lang="en-US" sz="2200" dirty="0"/>
              <a:t> – sure and total victory.</a:t>
            </a:r>
          </a:p>
          <a:p>
            <a:pPr>
              <a:spcBef>
                <a:spcPts val="100"/>
              </a:spcBef>
            </a:pPr>
            <a:r>
              <a:rPr lang="en-US" sz="2200" dirty="0"/>
              <a:t>Deemphasizes </a:t>
            </a:r>
            <a:r>
              <a:rPr lang="en-US" sz="2200" b="1" i="1" dirty="0"/>
              <a:t>battle</a:t>
            </a:r>
            <a:r>
              <a:rPr lang="en-US" sz="2200" dirty="0"/>
              <a:t>.  Not even close; nothing to tell; no glorious last stands.</a:t>
            </a:r>
          </a:p>
          <a:p>
            <a:pPr>
              <a:spcBef>
                <a:spcPts val="100"/>
              </a:spcBef>
            </a:pPr>
            <a:r>
              <a:rPr lang="en-US" sz="2200" dirty="0"/>
              <a:t>What does Armageddon represent?</a:t>
            </a:r>
          </a:p>
          <a:p>
            <a:pPr>
              <a:spcBef>
                <a:spcPts val="100"/>
              </a:spcBef>
            </a:pPr>
            <a:r>
              <a:rPr lang="en-US" sz="2200" dirty="0"/>
              <a:t>Final conclusion between Jesus with His army and the Devil’s puppet agents in Rome – the empire with its emperors, kings, and its supportive pagan, emperor worship.</a:t>
            </a:r>
          </a:p>
          <a:p>
            <a:r>
              <a:rPr lang="en-US" sz="2200" dirty="0"/>
              <a:t>Fought by spiritual armies (e.g., saints with gospel message, </a:t>
            </a:r>
            <a:r>
              <a:rPr lang="en-US" sz="2200" b="1" dirty="0">
                <a:solidFill>
                  <a:srgbClr val="800000"/>
                </a:solidFill>
              </a:rPr>
              <a:t>2:16, 26-28; 14:1-16; 19:14</a:t>
            </a:r>
            <a:r>
              <a:rPr lang="en-US" sz="2200" dirty="0"/>
              <a:t>) and providential, physical forces (e.g., </a:t>
            </a:r>
            <a:r>
              <a:rPr lang="en-US" sz="2200" i="1" dirty="0">
                <a:solidFill>
                  <a:srgbClr val="800000"/>
                </a:solidFill>
              </a:rPr>
              <a:t>“stirred up” </a:t>
            </a:r>
            <a:r>
              <a:rPr lang="en-US" sz="2200" dirty="0"/>
              <a:t>competing nations, </a:t>
            </a:r>
            <a:r>
              <a:rPr lang="en-US" sz="2200" b="1" dirty="0">
                <a:solidFill>
                  <a:srgbClr val="800000"/>
                </a:solidFill>
              </a:rPr>
              <a:t>9:13-21;16:12-16; 19:17-18, 21; Isaiah 13:17-22</a:t>
            </a:r>
            <a:r>
              <a:rPr lang="en-US" sz="2200" dirty="0"/>
              <a:t>).</a:t>
            </a:r>
          </a:p>
        </p:txBody>
      </p:sp>
    </p:spTree>
    <p:extLst>
      <p:ext uri="{BB962C8B-B14F-4D97-AF65-F5344CB8AC3E}">
        <p14:creationId xmlns:p14="http://schemas.microsoft.com/office/powerpoint/2010/main" val="183787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Lamb’s Heavenly Army</a:t>
            </a:r>
          </a:p>
        </p:txBody>
      </p:sp>
      <p:sp>
        <p:nvSpPr>
          <p:cNvPr id="3" name="Content Placeholder 2"/>
          <p:cNvSpPr>
            <a:spLocks noGrp="1"/>
          </p:cNvSpPr>
          <p:nvPr>
            <p:ph sz="quarter" idx="10"/>
          </p:nvPr>
        </p:nvSpPr>
        <p:spPr/>
        <p:txBody>
          <a:bodyPr/>
          <a:lstStyle/>
          <a:p>
            <a:r>
              <a:rPr lang="en-US" sz="2000" dirty="0"/>
              <a:t>The Lamb’s army consists of those who are </a:t>
            </a:r>
            <a:r>
              <a:rPr lang="en-US" sz="2000" i="1" dirty="0">
                <a:solidFill>
                  <a:srgbClr val="800000"/>
                </a:solidFill>
              </a:rPr>
              <a:t>“called and chosen and faithful”</a:t>
            </a:r>
            <a:r>
              <a:rPr lang="en-US" sz="2000" dirty="0"/>
              <a:t> (</a:t>
            </a:r>
            <a:r>
              <a:rPr lang="en-US" sz="2000" b="1" dirty="0">
                <a:solidFill>
                  <a:srgbClr val="800000"/>
                </a:solidFill>
              </a:rPr>
              <a:t>17:14</a:t>
            </a:r>
            <a:r>
              <a:rPr lang="en-US" sz="2000" dirty="0"/>
              <a:t>).</a:t>
            </a:r>
          </a:p>
          <a:p>
            <a:r>
              <a:rPr lang="en-US" sz="2000" dirty="0"/>
              <a:t>They are dressed not in armor but in </a:t>
            </a:r>
            <a:r>
              <a:rPr lang="en-US" sz="2000" i="1" dirty="0">
                <a:solidFill>
                  <a:srgbClr val="800000"/>
                </a:solidFill>
              </a:rPr>
              <a:t>“fine linen, white and clean”</a:t>
            </a:r>
            <a:r>
              <a:rPr lang="en-US" sz="2000" dirty="0"/>
              <a:t>, similar to the clothing of the </a:t>
            </a:r>
            <a:r>
              <a:rPr lang="en-US" sz="2000" i="1" dirty="0">
                <a:solidFill>
                  <a:srgbClr val="800000"/>
                </a:solidFill>
              </a:rPr>
              <a:t>“righteous acts of the saints”</a:t>
            </a:r>
            <a:r>
              <a:rPr lang="en-US" sz="2000" i="1" dirty="0"/>
              <a:t> </a:t>
            </a:r>
            <a:r>
              <a:rPr lang="en-US" sz="2000" dirty="0"/>
              <a:t> (</a:t>
            </a:r>
            <a:r>
              <a:rPr lang="en-US" sz="2000" b="1" dirty="0">
                <a:solidFill>
                  <a:srgbClr val="800000"/>
                </a:solidFill>
              </a:rPr>
              <a:t>19:8, 14</a:t>
            </a:r>
            <a:r>
              <a:rPr lang="en-US" sz="2000" dirty="0"/>
              <a:t>).</a:t>
            </a:r>
          </a:p>
          <a:p>
            <a:r>
              <a:rPr lang="en-US" sz="2000" dirty="0"/>
              <a:t>This army consists of those whose </a:t>
            </a:r>
            <a:r>
              <a:rPr lang="en-US" sz="2000" i="1" dirty="0">
                <a:solidFill>
                  <a:srgbClr val="800000"/>
                </a:solidFill>
              </a:rPr>
              <a:t>“citizenship is in heaven”</a:t>
            </a:r>
            <a:r>
              <a:rPr lang="en-US" sz="2000" dirty="0"/>
              <a:t> (</a:t>
            </a:r>
            <a:r>
              <a:rPr lang="en-US" sz="2000" b="1" dirty="0">
                <a:solidFill>
                  <a:srgbClr val="800000"/>
                </a:solidFill>
              </a:rPr>
              <a:t>Philippians 3:20</a:t>
            </a:r>
            <a:r>
              <a:rPr lang="en-US" sz="2000" dirty="0"/>
              <a:t>), and whose </a:t>
            </a:r>
            <a:r>
              <a:rPr lang="en-US" sz="2000" i="1" dirty="0">
                <a:solidFill>
                  <a:srgbClr val="800000"/>
                </a:solidFill>
              </a:rPr>
              <a:t>“names are written in heaven”</a:t>
            </a:r>
            <a:r>
              <a:rPr lang="en-US" sz="2000" dirty="0"/>
              <a:t> (</a:t>
            </a:r>
            <a:r>
              <a:rPr lang="en-US" sz="2000" b="1" dirty="0">
                <a:solidFill>
                  <a:srgbClr val="800000"/>
                </a:solidFill>
              </a:rPr>
              <a:t>Luke 10:20</a:t>
            </a:r>
            <a:r>
              <a:rPr lang="en-US" sz="2000" dirty="0"/>
              <a:t>).</a:t>
            </a:r>
          </a:p>
          <a:p>
            <a:r>
              <a:rPr lang="en-US" sz="2000" dirty="0"/>
              <a:t>The army is led by the Warrior-King from Heaven (</a:t>
            </a:r>
            <a:r>
              <a:rPr lang="en-US" sz="2000" b="1" dirty="0">
                <a:solidFill>
                  <a:srgbClr val="800000"/>
                </a:solidFill>
              </a:rPr>
              <a:t>19:11-14</a:t>
            </a:r>
            <a:r>
              <a:rPr lang="en-US" sz="2000" dirty="0"/>
              <a:t>).</a:t>
            </a:r>
          </a:p>
          <a:p>
            <a:r>
              <a:rPr lang="en-US" sz="2000" dirty="0"/>
              <a:t>The only weapon mentioned is the sword that proceeds from the mouth of Christ, who additionally treads upon the enemies of God (</a:t>
            </a:r>
            <a:r>
              <a:rPr lang="en-US" sz="2000" b="1" dirty="0">
                <a:solidFill>
                  <a:srgbClr val="800000"/>
                </a:solidFill>
              </a:rPr>
              <a:t>19:15</a:t>
            </a:r>
            <a:r>
              <a:rPr lang="en-US" sz="2000" dirty="0"/>
              <a:t>).</a:t>
            </a:r>
          </a:p>
          <a:p>
            <a:r>
              <a:rPr lang="en-US" sz="2000" dirty="0"/>
              <a:t>His heavenly armies ride to victory with Him, but they do not themselves strike, execute, judge – not physically (</a:t>
            </a:r>
            <a:r>
              <a:rPr lang="en-US" sz="2000" b="1" dirty="0">
                <a:solidFill>
                  <a:srgbClr val="800000"/>
                </a:solidFill>
              </a:rPr>
              <a:t>John 18:36; 2 Cor. 10:3-5</a:t>
            </a:r>
            <a:r>
              <a:rPr lang="en-US" sz="2000" dirty="0"/>
              <a:t>).  That is Jesus’ work.</a:t>
            </a:r>
          </a:p>
        </p:txBody>
      </p:sp>
    </p:spTree>
    <p:extLst>
      <p:ext uri="{BB962C8B-B14F-4D97-AF65-F5344CB8AC3E}">
        <p14:creationId xmlns:p14="http://schemas.microsoft.com/office/powerpoint/2010/main" val="390929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Armageddon and the Fall of Rome</a:t>
            </a:r>
          </a:p>
        </p:txBody>
      </p:sp>
      <p:sp>
        <p:nvSpPr>
          <p:cNvPr id="3" name="Content Placeholder 2"/>
          <p:cNvSpPr>
            <a:spLocks noGrp="1"/>
          </p:cNvSpPr>
          <p:nvPr>
            <p:ph sz="quarter" idx="10"/>
          </p:nvPr>
        </p:nvSpPr>
        <p:spPr/>
        <p:txBody>
          <a:bodyPr/>
          <a:lstStyle/>
          <a:p>
            <a:pPr>
              <a:lnSpc>
                <a:spcPct val="96000"/>
              </a:lnSpc>
              <a:spcBef>
                <a:spcPts val="0"/>
              </a:spcBef>
            </a:pPr>
            <a:r>
              <a:rPr lang="en-US" sz="2000" dirty="0"/>
              <a:t>Armageddon most likely does not represent a single battle, much less literal, carnal.</a:t>
            </a:r>
          </a:p>
          <a:p>
            <a:pPr>
              <a:lnSpc>
                <a:spcPct val="96000"/>
              </a:lnSpc>
              <a:spcBef>
                <a:spcPts val="0"/>
              </a:spcBef>
            </a:pPr>
            <a:r>
              <a:rPr lang="en-US" sz="2000" dirty="0"/>
              <a:t>Fundamentally, the battle was a spiritual conflict, involving spiritual forces.</a:t>
            </a:r>
          </a:p>
          <a:p>
            <a:pPr>
              <a:lnSpc>
                <a:spcPct val="96000"/>
              </a:lnSpc>
              <a:spcBef>
                <a:spcPts val="0"/>
              </a:spcBef>
            </a:pPr>
            <a:r>
              <a:rPr lang="en-US" sz="2000" dirty="0"/>
              <a:t>How were Sea Beast, Earth Beast, and their armies destroyed at Armageddon?</a:t>
            </a:r>
          </a:p>
          <a:p>
            <a:pPr>
              <a:lnSpc>
                <a:spcPct val="96000"/>
              </a:lnSpc>
              <a:spcBef>
                <a:spcPts val="0"/>
              </a:spcBef>
            </a:pPr>
            <a:r>
              <a:rPr lang="en-US" sz="2000" dirty="0"/>
              <a:t>Godless Rome was </a:t>
            </a:r>
            <a:r>
              <a:rPr lang="en-US" sz="2000" b="1" i="1" dirty="0"/>
              <a:t>incrementally</a:t>
            </a:r>
            <a:r>
              <a:rPr lang="en-US" sz="2000" dirty="0"/>
              <a:t>, </a:t>
            </a:r>
            <a:r>
              <a:rPr lang="en-US" sz="2000" b="1" i="1" dirty="0"/>
              <a:t>increasingly</a:t>
            </a:r>
            <a:r>
              <a:rPr lang="en-US" sz="2000" dirty="0"/>
              <a:t> dismantled over centuries through moral rottenness, internal conflict, natural disasters, invading armies, political incompetence, economic disasters, and spiritual conversion.</a:t>
            </a:r>
          </a:p>
          <a:p>
            <a:pPr>
              <a:lnSpc>
                <a:spcPct val="96000"/>
              </a:lnSpc>
              <a:spcBef>
                <a:spcPts val="0"/>
              </a:spcBef>
            </a:pPr>
            <a:r>
              <a:rPr lang="en-US" sz="2000" dirty="0"/>
              <a:t>Some events were more pivotal, dramatic than others.  Some lost to history.</a:t>
            </a:r>
          </a:p>
          <a:p>
            <a:pPr>
              <a:lnSpc>
                <a:spcPct val="96000"/>
              </a:lnSpc>
              <a:spcBef>
                <a:spcPts val="0"/>
              </a:spcBef>
            </a:pPr>
            <a:r>
              <a:rPr lang="en-US" sz="2000" dirty="0"/>
              <a:t>Examples: sacking of Rome, capture of Emperor, conversion of Constantine</a:t>
            </a:r>
          </a:p>
          <a:p>
            <a:pPr>
              <a:lnSpc>
                <a:spcPct val="96000"/>
              </a:lnSpc>
              <a:spcBef>
                <a:spcPts val="0"/>
              </a:spcBef>
            </a:pPr>
            <a:r>
              <a:rPr lang="en-US" sz="2000" dirty="0"/>
              <a:t>Prolonged destruction matches incremental judgment recorded in </a:t>
            </a:r>
            <a:r>
              <a:rPr lang="en-US" sz="2000" b="1" dirty="0">
                <a:solidFill>
                  <a:srgbClr val="800000"/>
                </a:solidFill>
              </a:rPr>
              <a:t>Revelation</a:t>
            </a:r>
            <a:r>
              <a:rPr lang="en-US" sz="2000" dirty="0"/>
              <a:t>, while providing ample opportunity to repent and redeem.</a:t>
            </a:r>
          </a:p>
          <a:p>
            <a:pPr>
              <a:lnSpc>
                <a:spcPct val="96000"/>
              </a:lnSpc>
              <a:spcBef>
                <a:spcPts val="0"/>
              </a:spcBef>
            </a:pPr>
            <a:r>
              <a:rPr lang="en-US" sz="2000" dirty="0"/>
              <a:t>Eventually, not only was the reputation and allure of Rome broken, but the empire and its religion eventually was dissolved too.  Nothing remains of those people and their persecution, war, and “machines”. … Armageddon is final conclusion.</a:t>
            </a:r>
          </a:p>
          <a:p>
            <a:pPr>
              <a:lnSpc>
                <a:spcPct val="96000"/>
              </a:lnSpc>
              <a:spcBef>
                <a:spcPts val="0"/>
              </a:spcBef>
            </a:pPr>
            <a:r>
              <a:rPr lang="en-US" sz="2000" dirty="0"/>
              <a:t>Like the omitted details of the battle, only the sure, final result matters – Jesus won!</a:t>
            </a:r>
          </a:p>
        </p:txBody>
      </p:sp>
    </p:spTree>
    <p:extLst>
      <p:ext uri="{BB962C8B-B14F-4D97-AF65-F5344CB8AC3E}">
        <p14:creationId xmlns:p14="http://schemas.microsoft.com/office/powerpoint/2010/main" val="209065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Preparation for</a:t>
            </a:r>
          </a:p>
          <a:p>
            <a:r>
              <a:rPr lang="en-US" dirty="0"/>
              <a:t>the Marriage Feast</a:t>
            </a:r>
          </a:p>
          <a:p>
            <a:r>
              <a:rPr lang="en-US" dirty="0">
                <a:solidFill>
                  <a:srgbClr val="C00000"/>
                </a:solidFill>
              </a:rPr>
              <a:t>Revelation 19:7-10</a:t>
            </a:r>
          </a:p>
        </p:txBody>
      </p:sp>
    </p:spTree>
    <p:extLst>
      <p:ext uri="{BB962C8B-B14F-4D97-AF65-F5344CB8AC3E}">
        <p14:creationId xmlns:p14="http://schemas.microsoft.com/office/powerpoint/2010/main" val="3365183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21 – </a:t>
            </a:r>
            <a:r>
              <a:rPr lang="en-US" sz="1800" dirty="0"/>
              <a:t>The Millennium and Eternal Judgment</a:t>
            </a:r>
            <a:endParaRPr lang="en-US" sz="1800" b="1" dirty="0"/>
          </a:p>
        </p:txBody>
      </p:sp>
    </p:spTree>
    <p:extLst>
      <p:ext uri="{BB962C8B-B14F-4D97-AF65-F5344CB8AC3E}">
        <p14:creationId xmlns:p14="http://schemas.microsoft.com/office/powerpoint/2010/main" val="189999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Millennium</a:t>
            </a:r>
          </a:p>
          <a:p>
            <a:r>
              <a:rPr lang="en-US" dirty="0">
                <a:solidFill>
                  <a:srgbClr val="C00000"/>
                </a:solidFill>
              </a:rPr>
              <a:t>Revelation 20:1-6</a:t>
            </a:r>
          </a:p>
        </p:txBody>
      </p:sp>
    </p:spTree>
    <p:extLst>
      <p:ext uri="{BB962C8B-B14F-4D97-AF65-F5344CB8AC3E}">
        <p14:creationId xmlns:p14="http://schemas.microsoft.com/office/powerpoint/2010/main" val="46888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Binding of the Dragon</a:t>
            </a:r>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What happened to the Devil after his loss at Armageddon?  Explain the nature of his imprisonment.  In what way was he restrained?</a:t>
            </a:r>
          </a:p>
          <a:p>
            <a:pPr marL="0" lvl="0" indent="0">
              <a:buNone/>
            </a:pPr>
            <a:r>
              <a:rPr lang="en-US" sz="2000" i="1" dirty="0">
                <a:solidFill>
                  <a:srgbClr val="800000"/>
                </a:solidFill>
              </a:rPr>
              <a:t>Then I saw an angel coming down from heaven, having </a:t>
            </a:r>
            <a:r>
              <a:rPr lang="en-US" sz="2000" b="1" i="1" dirty="0">
                <a:solidFill>
                  <a:srgbClr val="800000"/>
                </a:solidFill>
              </a:rPr>
              <a:t>the key to the bottomless pit </a:t>
            </a:r>
            <a:r>
              <a:rPr lang="en-US" sz="2000" i="1" dirty="0">
                <a:solidFill>
                  <a:srgbClr val="800000"/>
                </a:solidFill>
              </a:rPr>
              <a:t>and </a:t>
            </a:r>
            <a:r>
              <a:rPr lang="en-US" sz="2000" b="1" i="1" dirty="0">
                <a:solidFill>
                  <a:srgbClr val="800000"/>
                </a:solidFill>
              </a:rPr>
              <a:t>a great chain </a:t>
            </a:r>
            <a:r>
              <a:rPr lang="en-US" sz="2000" i="1" dirty="0">
                <a:solidFill>
                  <a:srgbClr val="800000"/>
                </a:solidFill>
              </a:rPr>
              <a:t>in his hand.  He laid hold of </a:t>
            </a:r>
            <a:r>
              <a:rPr lang="en-US" sz="2000" b="1" i="1" dirty="0">
                <a:solidFill>
                  <a:srgbClr val="800000"/>
                </a:solidFill>
              </a:rPr>
              <a:t>the </a:t>
            </a:r>
            <a:r>
              <a:rPr lang="en-US" sz="2000" b="1" i="1" u="sng" dirty="0">
                <a:solidFill>
                  <a:srgbClr val="800000"/>
                </a:solidFill>
              </a:rPr>
              <a:t>dragon</a:t>
            </a:r>
            <a:r>
              <a:rPr lang="en-US" sz="2000" b="1" i="1" dirty="0">
                <a:solidFill>
                  <a:srgbClr val="800000"/>
                </a:solidFill>
              </a:rPr>
              <a:t>, that </a:t>
            </a:r>
            <a:r>
              <a:rPr lang="en-US" sz="2000" b="1" i="1" u="sng" dirty="0">
                <a:solidFill>
                  <a:srgbClr val="800000"/>
                </a:solidFill>
              </a:rPr>
              <a:t>serpent of old</a:t>
            </a:r>
            <a:r>
              <a:rPr lang="en-US" sz="2000" b="1" i="1" dirty="0">
                <a:solidFill>
                  <a:srgbClr val="800000"/>
                </a:solidFill>
              </a:rPr>
              <a:t>, who is the </a:t>
            </a:r>
            <a:r>
              <a:rPr lang="en-US" sz="2000" b="1" i="1" u="sng" dirty="0">
                <a:solidFill>
                  <a:srgbClr val="800000"/>
                </a:solidFill>
              </a:rPr>
              <a:t>Devil</a:t>
            </a:r>
            <a:r>
              <a:rPr lang="en-US" sz="2000" b="1" i="1" dirty="0">
                <a:solidFill>
                  <a:srgbClr val="800000"/>
                </a:solidFill>
              </a:rPr>
              <a:t> and </a:t>
            </a:r>
            <a:r>
              <a:rPr lang="en-US" sz="2000" b="1" i="1" u="sng" dirty="0">
                <a:solidFill>
                  <a:srgbClr val="800000"/>
                </a:solidFill>
              </a:rPr>
              <a:t>Satan</a:t>
            </a:r>
            <a:r>
              <a:rPr lang="en-US" sz="2000" i="1" dirty="0">
                <a:solidFill>
                  <a:srgbClr val="800000"/>
                </a:solidFill>
              </a:rPr>
              <a:t>, and </a:t>
            </a:r>
            <a:r>
              <a:rPr lang="en-US" sz="2000" b="1" i="1" dirty="0">
                <a:solidFill>
                  <a:srgbClr val="800000"/>
                </a:solidFill>
              </a:rPr>
              <a:t>bound him for </a:t>
            </a:r>
            <a:r>
              <a:rPr lang="en-US" sz="2000" b="1" i="1" u="sng" dirty="0">
                <a:solidFill>
                  <a:srgbClr val="800000"/>
                </a:solidFill>
              </a:rPr>
              <a:t>a thousand years</a:t>
            </a:r>
            <a:r>
              <a:rPr lang="en-US" sz="2000" i="1" dirty="0">
                <a:solidFill>
                  <a:srgbClr val="800000"/>
                </a:solidFill>
              </a:rPr>
              <a:t>; and he </a:t>
            </a:r>
            <a:r>
              <a:rPr lang="en-US" sz="2000" b="1" i="1" baseline="30000" dirty="0">
                <a:solidFill>
                  <a:srgbClr val="800000"/>
                </a:solidFill>
              </a:rPr>
              <a:t>1</a:t>
            </a:r>
            <a:r>
              <a:rPr lang="en-US" sz="2000" b="1" i="1" dirty="0">
                <a:solidFill>
                  <a:srgbClr val="800000"/>
                </a:solidFill>
              </a:rPr>
              <a:t>cast him into the bottomless pit</a:t>
            </a:r>
            <a:r>
              <a:rPr lang="en-US" sz="2000" i="1" dirty="0">
                <a:solidFill>
                  <a:srgbClr val="800000"/>
                </a:solidFill>
              </a:rPr>
              <a:t>, and </a:t>
            </a:r>
            <a:r>
              <a:rPr lang="en-US" sz="2000" b="1" i="1" baseline="30000" dirty="0">
                <a:solidFill>
                  <a:srgbClr val="800000"/>
                </a:solidFill>
              </a:rPr>
              <a:t>2</a:t>
            </a:r>
            <a:r>
              <a:rPr lang="en-US" sz="2000" b="1" i="1" dirty="0">
                <a:solidFill>
                  <a:srgbClr val="800000"/>
                </a:solidFill>
              </a:rPr>
              <a:t>shut him up</a:t>
            </a:r>
            <a:r>
              <a:rPr lang="en-US" sz="2000" i="1" dirty="0">
                <a:solidFill>
                  <a:srgbClr val="800000"/>
                </a:solidFill>
              </a:rPr>
              <a:t>, and </a:t>
            </a:r>
            <a:r>
              <a:rPr lang="en-US" sz="2000" b="1" i="1" baseline="30000" dirty="0">
                <a:solidFill>
                  <a:srgbClr val="800000"/>
                </a:solidFill>
              </a:rPr>
              <a:t>3</a:t>
            </a:r>
            <a:r>
              <a:rPr lang="en-US" sz="2000" b="1" i="1" dirty="0">
                <a:solidFill>
                  <a:srgbClr val="800000"/>
                </a:solidFill>
              </a:rPr>
              <a:t>set a seal on him, </a:t>
            </a:r>
            <a:r>
              <a:rPr lang="en-US" sz="2000" b="1" i="1" u="sng" dirty="0">
                <a:solidFill>
                  <a:srgbClr val="800000"/>
                </a:solidFill>
              </a:rPr>
              <a:t>so that</a:t>
            </a:r>
            <a:r>
              <a:rPr lang="en-US" sz="2000" b="1" i="1" dirty="0">
                <a:solidFill>
                  <a:srgbClr val="800000"/>
                </a:solidFill>
              </a:rPr>
              <a:t> he should </a:t>
            </a:r>
            <a:r>
              <a:rPr lang="en-US" sz="2000" b="1" i="1" u="sng" dirty="0">
                <a:solidFill>
                  <a:srgbClr val="800000"/>
                </a:solidFill>
              </a:rPr>
              <a:t>deceive the nations no more</a:t>
            </a:r>
            <a:r>
              <a:rPr lang="en-US" sz="2000" b="1" i="1" dirty="0">
                <a:solidFill>
                  <a:srgbClr val="800000"/>
                </a:solidFill>
              </a:rPr>
              <a:t> till the thousand years were finished</a:t>
            </a:r>
            <a:r>
              <a:rPr lang="en-US" sz="2000" i="1" dirty="0">
                <a:solidFill>
                  <a:srgbClr val="800000"/>
                </a:solidFill>
              </a:rPr>
              <a:t>. But after these things he must be released for a little while. </a:t>
            </a:r>
            <a:r>
              <a:rPr lang="en-US" sz="2000" dirty="0"/>
              <a:t>(</a:t>
            </a:r>
            <a:r>
              <a:rPr lang="en-US" sz="2000" b="1" dirty="0">
                <a:solidFill>
                  <a:srgbClr val="800000"/>
                </a:solidFill>
              </a:rPr>
              <a:t>20:1-3</a:t>
            </a:r>
            <a:r>
              <a:rPr lang="en-US" sz="2000" dirty="0"/>
              <a:t>)</a:t>
            </a:r>
          </a:p>
          <a:p>
            <a:r>
              <a:rPr lang="en-US" sz="2000" dirty="0"/>
              <a:t>Must be interpreted figuratively given nature of the epistle (</a:t>
            </a:r>
            <a:r>
              <a:rPr lang="en-US" sz="2000" b="1" dirty="0">
                <a:solidFill>
                  <a:srgbClr val="800000"/>
                </a:solidFill>
              </a:rPr>
              <a:t>1:1</a:t>
            </a:r>
            <a:r>
              <a:rPr lang="en-US" sz="2000" dirty="0"/>
              <a:t>) and the Devil (</a:t>
            </a:r>
            <a:r>
              <a:rPr lang="en-US" sz="2000" b="1" dirty="0">
                <a:solidFill>
                  <a:srgbClr val="800000"/>
                </a:solidFill>
              </a:rPr>
              <a:t>Ephesians 6:11-18; John 18:36; 2 Corinthians 10:3-5</a:t>
            </a:r>
            <a:r>
              <a:rPr lang="en-US" sz="2000" dirty="0"/>
              <a:t>).</a:t>
            </a:r>
          </a:p>
          <a:p>
            <a:r>
              <a:rPr lang="en-US" sz="2000" dirty="0"/>
              <a:t>During binding period the Devil’s authority, influence, or power is diminished.</a:t>
            </a:r>
          </a:p>
          <a:p>
            <a:r>
              <a:rPr lang="en-US" sz="2000" dirty="0"/>
              <a:t>Like a dog on a chain, he still wanders within bounds (</a:t>
            </a:r>
            <a:r>
              <a:rPr lang="en-US" sz="2000" b="1" dirty="0">
                <a:solidFill>
                  <a:srgbClr val="800000"/>
                </a:solidFill>
              </a:rPr>
              <a:t>1 Peter 5:8-9; James 4:4-8</a:t>
            </a:r>
            <a:r>
              <a:rPr lang="en-US" sz="2000" dirty="0"/>
              <a:t>).</a:t>
            </a:r>
          </a:p>
        </p:txBody>
      </p:sp>
    </p:spTree>
    <p:extLst>
      <p:ext uri="{BB962C8B-B14F-4D97-AF65-F5344CB8AC3E}">
        <p14:creationId xmlns:p14="http://schemas.microsoft.com/office/powerpoint/2010/main" val="20466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Binding of the Dragon</a:t>
            </a:r>
          </a:p>
        </p:txBody>
      </p:sp>
      <p:sp>
        <p:nvSpPr>
          <p:cNvPr id="3" name="Content Placeholder 2"/>
          <p:cNvSpPr>
            <a:spLocks noGrp="1"/>
          </p:cNvSpPr>
          <p:nvPr>
            <p:ph sz="quarter" idx="10"/>
          </p:nvPr>
        </p:nvSpPr>
        <p:spPr/>
        <p:txBody>
          <a:bodyPr/>
          <a:lstStyle/>
          <a:p>
            <a:pPr>
              <a:spcBef>
                <a:spcPts val="100"/>
              </a:spcBef>
            </a:pPr>
            <a:r>
              <a:rPr lang="en-US" sz="2000" b="1" i="1" dirty="0"/>
              <a:t>How</a:t>
            </a:r>
            <a:r>
              <a:rPr lang="en-US" sz="2000" dirty="0"/>
              <a:t> is Satan limited for this time? </a:t>
            </a:r>
          </a:p>
          <a:p>
            <a:pPr>
              <a:spcBef>
                <a:spcPts val="100"/>
              </a:spcBef>
            </a:pPr>
            <a:r>
              <a:rPr lang="en-US" sz="2000" dirty="0"/>
              <a:t>During binding period the Devil’s authority &amp; power is diminished. </a:t>
            </a:r>
            <a:r>
              <a:rPr lang="en-US" sz="2000" b="1" i="1" dirty="0"/>
              <a:t>Generally</a:t>
            </a:r>
            <a:r>
              <a:rPr lang="en-US" sz="2000" dirty="0"/>
              <a:t>:</a:t>
            </a:r>
          </a:p>
          <a:p>
            <a:pPr lvl="1">
              <a:spcBef>
                <a:spcPts val="100"/>
              </a:spcBef>
            </a:pPr>
            <a:r>
              <a:rPr lang="en-US" sz="1600" dirty="0"/>
              <a:t>Control through demon-possession lost by casting out demons (</a:t>
            </a:r>
            <a:r>
              <a:rPr lang="en-US" sz="1600" b="1" dirty="0">
                <a:solidFill>
                  <a:srgbClr val="800000"/>
                </a:solidFill>
              </a:rPr>
              <a:t>Mark 3:22-27; Luke 10:17-20; Zechariah 13:1-2</a:t>
            </a:r>
            <a:r>
              <a:rPr lang="en-US" sz="1600" dirty="0"/>
              <a:t>).</a:t>
            </a:r>
          </a:p>
          <a:p>
            <a:pPr lvl="1">
              <a:spcBef>
                <a:spcPts val="100"/>
              </a:spcBef>
            </a:pPr>
            <a:r>
              <a:rPr lang="en-US" sz="1600" dirty="0"/>
              <a:t>Influence through slavery to sin by Jesus’ conquering sin (</a:t>
            </a:r>
            <a:r>
              <a:rPr lang="en-US" sz="1600" b="1" dirty="0">
                <a:solidFill>
                  <a:srgbClr val="800000"/>
                </a:solidFill>
              </a:rPr>
              <a:t>Colossians 2:10-15; Romans 6:5-15</a:t>
            </a:r>
            <a:r>
              <a:rPr lang="en-US" sz="1600" dirty="0"/>
              <a:t>).</a:t>
            </a:r>
          </a:p>
          <a:p>
            <a:pPr lvl="1">
              <a:spcBef>
                <a:spcPts val="100"/>
              </a:spcBef>
            </a:pPr>
            <a:r>
              <a:rPr lang="en-US" sz="1600" dirty="0"/>
              <a:t>Influence through the fear of death lost by Jesus’ conquering death (</a:t>
            </a:r>
            <a:r>
              <a:rPr lang="en-US" sz="1600" b="1" dirty="0">
                <a:solidFill>
                  <a:srgbClr val="800000"/>
                </a:solidFill>
              </a:rPr>
              <a:t>Hebrews 2:14-15</a:t>
            </a:r>
            <a:r>
              <a:rPr lang="en-US" sz="1600" dirty="0"/>
              <a:t>).</a:t>
            </a:r>
          </a:p>
          <a:p>
            <a:pPr lvl="1">
              <a:spcBef>
                <a:spcPts val="100"/>
              </a:spcBef>
            </a:pPr>
            <a:r>
              <a:rPr lang="en-US" sz="1600" dirty="0"/>
              <a:t>Limited in temptation (</a:t>
            </a:r>
            <a:r>
              <a:rPr lang="en-US" sz="1600" b="1" dirty="0">
                <a:solidFill>
                  <a:srgbClr val="800000"/>
                </a:solidFill>
              </a:rPr>
              <a:t>1 Corinthians 10:13; James 4:7; Ephesians 6:10-18; 1 Peter 5:8-9</a:t>
            </a:r>
            <a:r>
              <a:rPr lang="en-US" sz="1600" dirty="0"/>
              <a:t>).</a:t>
            </a:r>
          </a:p>
          <a:p>
            <a:pPr marL="341313" indent="-341313">
              <a:spcBef>
                <a:spcPts val="100"/>
              </a:spcBef>
              <a:buFont typeface="+mj-lt"/>
              <a:buAutoNum type="alphaUcPeriod"/>
            </a:pPr>
            <a:r>
              <a:rPr lang="en-US" sz="2000" b="1" i="1" dirty="0"/>
              <a:t>Specifically</a:t>
            </a:r>
            <a:r>
              <a:rPr lang="en-US" sz="2000" dirty="0"/>
              <a:t>, represents reduced deceptive influence on global scale (</a:t>
            </a:r>
            <a:r>
              <a:rPr lang="en-US" sz="2000" i="1" dirty="0">
                <a:solidFill>
                  <a:srgbClr val="800000"/>
                </a:solidFill>
              </a:rPr>
              <a:t>“kings of the earth and the whole world”</a:t>
            </a:r>
            <a:r>
              <a:rPr lang="en-US" sz="2000" dirty="0"/>
              <a:t>, </a:t>
            </a:r>
            <a:r>
              <a:rPr lang="en-US" sz="2000" b="1" dirty="0">
                <a:solidFill>
                  <a:srgbClr val="800000"/>
                </a:solidFill>
              </a:rPr>
              <a:t>16:14; 17:2, 18; 18:3, 9; 19:9</a:t>
            </a:r>
            <a:r>
              <a:rPr lang="en-US" sz="2000" dirty="0"/>
              <a:t>).</a:t>
            </a:r>
          </a:p>
          <a:p>
            <a:pPr marL="341313" indent="-341313">
              <a:spcBef>
                <a:spcPts val="100"/>
              </a:spcBef>
              <a:buFont typeface="+mj-lt"/>
              <a:buAutoNum type="alphaUcPeriod"/>
            </a:pPr>
            <a:r>
              <a:rPr lang="en-US" sz="2000" dirty="0"/>
              <a:t>God’s limiting command, judgment based on saint’s victory through Christ (</a:t>
            </a:r>
            <a:r>
              <a:rPr lang="en-US" sz="2000" b="1" dirty="0">
                <a:solidFill>
                  <a:srgbClr val="800000"/>
                </a:solidFill>
              </a:rPr>
              <a:t>12:11; 11:17-18; 19:6; 20:4-6; Job 1:6-12, 22-2:6; 42:7-17; Daniel 7:9-12, 21-27</a:t>
            </a:r>
            <a:r>
              <a:rPr lang="en-US" sz="2000" dirty="0"/>
              <a:t>). …</a:t>
            </a:r>
          </a:p>
          <a:p>
            <a:pPr>
              <a:spcBef>
                <a:spcPts val="100"/>
              </a:spcBef>
            </a:pPr>
            <a:r>
              <a:rPr lang="en-US" sz="2000" dirty="0"/>
              <a:t>Other events occurring during this time and the time’s duration also help us to understand how the Devil might be limited. …</a:t>
            </a:r>
          </a:p>
        </p:txBody>
      </p:sp>
    </p:spTree>
    <p:extLst>
      <p:ext uri="{BB962C8B-B14F-4D97-AF65-F5344CB8AC3E}">
        <p14:creationId xmlns:p14="http://schemas.microsoft.com/office/powerpoint/2010/main" val="307879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Contrasting Sides</a:t>
            </a:r>
          </a:p>
        </p:txBody>
      </p:sp>
      <p:sp>
        <p:nvSpPr>
          <p:cNvPr id="5" name="Content Placeholder 4"/>
          <p:cNvSpPr>
            <a:spLocks noGrp="1"/>
          </p:cNvSpPr>
          <p:nvPr>
            <p:ph sz="quarter" idx="10"/>
          </p:nvPr>
        </p:nvSpPr>
        <p:spPr>
          <a:xfrm>
            <a:off x="4648733" y="914400"/>
            <a:ext cx="4447766" cy="4144488"/>
          </a:xfrm>
        </p:spPr>
        <p:txBody>
          <a:bodyPr/>
          <a:lstStyle/>
          <a:p>
            <a:pPr marL="0" indent="0" algn="ctr">
              <a:buNone/>
            </a:pPr>
            <a:r>
              <a:rPr lang="en-US" b="1" u="sng" dirty="0">
                <a:solidFill>
                  <a:srgbClr val="800000"/>
                </a:solidFill>
              </a:rPr>
              <a:t>Organization &amp; Agents</a:t>
            </a:r>
            <a:endParaRPr lang="en-US" dirty="0">
              <a:solidFill>
                <a:srgbClr val="800000"/>
              </a:solidFill>
            </a:endParaRPr>
          </a:p>
          <a:p>
            <a:r>
              <a:rPr lang="en-US" dirty="0"/>
              <a:t>God on the Throne</a:t>
            </a:r>
          </a:p>
          <a:p>
            <a:r>
              <a:rPr lang="en-US" dirty="0"/>
              <a:t>Jesus, Worthy Lamb on Zion</a:t>
            </a:r>
          </a:p>
          <a:p>
            <a:r>
              <a:rPr lang="en-US" dirty="0"/>
              <a:t>Two Witnesses – Apostles</a:t>
            </a:r>
          </a:p>
          <a:p>
            <a:r>
              <a:rPr lang="en-US" b="1" dirty="0"/>
              <a:t>Lamb’s Bride, The Church</a:t>
            </a:r>
          </a:p>
          <a:p>
            <a:r>
              <a:rPr lang="en-US" dirty="0"/>
              <a:t>Sealed 144,000 Saints</a:t>
            </a:r>
          </a:p>
          <a:p>
            <a:pPr marL="0" indent="0" algn="ctr">
              <a:buNone/>
            </a:pPr>
            <a:r>
              <a:rPr lang="en-US" b="1" u="sng" dirty="0">
                <a:solidFill>
                  <a:srgbClr val="800000"/>
                </a:solidFill>
              </a:rPr>
              <a:t>Message &amp; Invitation</a:t>
            </a:r>
            <a:endParaRPr lang="en-US" dirty="0">
              <a:solidFill>
                <a:srgbClr val="800000"/>
              </a:solidFill>
            </a:endParaRPr>
          </a:p>
          <a:p>
            <a:r>
              <a:rPr lang="en-US" dirty="0"/>
              <a:t>Eternal Bliss Later</a:t>
            </a:r>
          </a:p>
          <a:p>
            <a:r>
              <a:rPr lang="en-US" dirty="0"/>
              <a:t>Threat of Eternal Torment</a:t>
            </a:r>
          </a:p>
        </p:txBody>
      </p:sp>
      <p:sp>
        <p:nvSpPr>
          <p:cNvPr id="6" name="Content Placeholder 4"/>
          <p:cNvSpPr txBox="1">
            <a:spLocks/>
          </p:cNvSpPr>
          <p:nvPr/>
        </p:nvSpPr>
        <p:spPr>
          <a:xfrm>
            <a:off x="34439" y="914400"/>
            <a:ext cx="4497399" cy="414448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u="sng" dirty="0">
                <a:solidFill>
                  <a:srgbClr val="800000"/>
                </a:solidFill>
              </a:rPr>
              <a:t>Organization &amp; Agents</a:t>
            </a:r>
          </a:p>
          <a:p>
            <a:r>
              <a:rPr lang="en-US" dirty="0"/>
              <a:t>The Dragon – The Devil</a:t>
            </a:r>
          </a:p>
          <a:p>
            <a:r>
              <a:rPr lang="en-US" dirty="0"/>
              <a:t>Sea Beast – Roman Empire</a:t>
            </a:r>
          </a:p>
          <a:p>
            <a:r>
              <a:rPr lang="en-US" dirty="0"/>
              <a:t>Earth Beast, False Prophet</a:t>
            </a:r>
          </a:p>
          <a:p>
            <a:r>
              <a:rPr lang="en-US" dirty="0">
                <a:solidFill>
                  <a:schemeClr val="tx1">
                    <a:lumMod val="75000"/>
                  </a:schemeClr>
                </a:solidFill>
              </a:rPr>
              <a:t>Babylon, Harlot – City of Rome</a:t>
            </a:r>
          </a:p>
          <a:p>
            <a:r>
              <a:rPr lang="en-US" dirty="0"/>
              <a:t>Marked Beast Worshippers</a:t>
            </a:r>
          </a:p>
          <a:p>
            <a:pPr marL="0" indent="0" algn="ctr">
              <a:buNone/>
            </a:pPr>
            <a:r>
              <a:rPr lang="en-US" b="1" u="sng" dirty="0">
                <a:solidFill>
                  <a:srgbClr val="800000"/>
                </a:solidFill>
              </a:rPr>
              <a:t>Message &amp; Invitation</a:t>
            </a:r>
          </a:p>
          <a:p>
            <a:r>
              <a:rPr lang="en-US" dirty="0"/>
              <a:t>Pleasure Now</a:t>
            </a:r>
          </a:p>
          <a:p>
            <a:r>
              <a:rPr lang="en-US" dirty="0"/>
              <a:t>Threat of Temporary Persecution</a:t>
            </a:r>
          </a:p>
          <a:p>
            <a:endParaRPr lang="en-US" dirty="0"/>
          </a:p>
        </p:txBody>
      </p:sp>
    </p:spTree>
    <p:extLst>
      <p:ext uri="{BB962C8B-B14F-4D97-AF65-F5344CB8AC3E}">
        <p14:creationId xmlns:p14="http://schemas.microsoft.com/office/powerpoint/2010/main" val="114943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Worships the Angel</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6"/>
            </a:pPr>
            <a:r>
              <a:rPr lang="en-US" sz="2000" dirty="0"/>
              <a:t>Why was it inappropriate for John to worship the angel?  What is emphasized by John falling at the feet of the angel to worship him?</a:t>
            </a:r>
          </a:p>
          <a:p>
            <a:pPr marL="0" indent="0">
              <a:spcBef>
                <a:spcPts val="100"/>
              </a:spcBef>
              <a:buNone/>
            </a:pPr>
            <a:r>
              <a:rPr lang="en-US" sz="2000" i="1" dirty="0">
                <a:solidFill>
                  <a:srgbClr val="800000"/>
                </a:solidFill>
              </a:rPr>
              <a:t>And </a:t>
            </a:r>
            <a:r>
              <a:rPr lang="en-US" sz="2000" b="1" i="1" dirty="0">
                <a:solidFill>
                  <a:srgbClr val="800000"/>
                </a:solidFill>
              </a:rPr>
              <a:t>I fell at his feet to worship him</a:t>
            </a:r>
            <a:r>
              <a:rPr lang="en-US" sz="2000" i="1" dirty="0">
                <a:solidFill>
                  <a:srgbClr val="800000"/>
                </a:solidFill>
              </a:rPr>
              <a:t>. But he said to me, “See that </a:t>
            </a:r>
            <a:r>
              <a:rPr lang="en-US" sz="2000" b="1" i="1" dirty="0">
                <a:solidFill>
                  <a:srgbClr val="800000"/>
                </a:solidFill>
              </a:rPr>
              <a:t>you</a:t>
            </a:r>
            <a:r>
              <a:rPr lang="en-US" sz="2000" i="1" dirty="0">
                <a:solidFill>
                  <a:srgbClr val="800000"/>
                </a:solidFill>
              </a:rPr>
              <a:t> </a:t>
            </a:r>
            <a:r>
              <a:rPr lang="en-US" sz="2000" b="1" i="1" dirty="0">
                <a:solidFill>
                  <a:srgbClr val="800000"/>
                </a:solidFill>
              </a:rPr>
              <a:t>do </a:t>
            </a:r>
            <a:r>
              <a:rPr lang="en-US" sz="2000" b="1" i="1" u="sng" dirty="0">
                <a:solidFill>
                  <a:srgbClr val="800000"/>
                </a:solidFill>
              </a:rPr>
              <a:t>not</a:t>
            </a:r>
            <a:r>
              <a:rPr lang="en-US" sz="2000" b="1" i="1" dirty="0">
                <a:solidFill>
                  <a:srgbClr val="800000"/>
                </a:solidFill>
              </a:rPr>
              <a:t> do that</a:t>
            </a:r>
            <a:r>
              <a:rPr lang="en-US" sz="2000" i="1" dirty="0">
                <a:solidFill>
                  <a:srgbClr val="800000"/>
                </a:solidFill>
              </a:rPr>
              <a:t>! </a:t>
            </a:r>
            <a:r>
              <a:rPr lang="en-US" sz="2000" b="1" i="1" dirty="0">
                <a:solidFill>
                  <a:srgbClr val="800000"/>
                </a:solidFill>
              </a:rPr>
              <a:t>I am your </a:t>
            </a:r>
            <a:r>
              <a:rPr lang="en-US" sz="2000" b="1" i="1" u="sng" dirty="0">
                <a:solidFill>
                  <a:srgbClr val="800000"/>
                </a:solidFill>
              </a:rPr>
              <a:t>fellow servant</a:t>
            </a:r>
            <a:r>
              <a:rPr lang="en-US" sz="2000" b="1" i="1" dirty="0">
                <a:solidFill>
                  <a:srgbClr val="800000"/>
                </a:solidFill>
              </a:rPr>
              <a:t>, and of </a:t>
            </a:r>
            <a:r>
              <a:rPr lang="en-US" sz="2000" b="1" i="1" u="sng" dirty="0">
                <a:solidFill>
                  <a:srgbClr val="800000"/>
                </a:solidFill>
              </a:rPr>
              <a:t>your brethren</a:t>
            </a:r>
            <a:r>
              <a:rPr lang="en-US" sz="2000" i="1" dirty="0">
                <a:solidFill>
                  <a:srgbClr val="800000"/>
                </a:solidFill>
              </a:rPr>
              <a:t> who </a:t>
            </a:r>
            <a:r>
              <a:rPr lang="en-US" sz="2000" b="1" i="1" dirty="0">
                <a:solidFill>
                  <a:srgbClr val="800000"/>
                </a:solidFill>
              </a:rPr>
              <a:t>have the testimony of Jesus</a:t>
            </a:r>
            <a:r>
              <a:rPr lang="en-US" sz="2000" i="1" dirty="0">
                <a:solidFill>
                  <a:srgbClr val="800000"/>
                </a:solidFill>
              </a:rPr>
              <a:t>. </a:t>
            </a:r>
            <a:r>
              <a:rPr lang="en-US" sz="2000" b="1" i="1" dirty="0">
                <a:solidFill>
                  <a:srgbClr val="800000"/>
                </a:solidFill>
              </a:rPr>
              <a:t>Worship </a:t>
            </a:r>
            <a:r>
              <a:rPr lang="en-US" sz="2000" b="1" i="1" u="sng" dirty="0">
                <a:solidFill>
                  <a:srgbClr val="800000"/>
                </a:solidFill>
              </a:rPr>
              <a:t>God</a:t>
            </a:r>
            <a:r>
              <a:rPr lang="en-US" sz="2000" i="1" dirty="0">
                <a:solidFill>
                  <a:srgbClr val="800000"/>
                </a:solidFill>
              </a:rPr>
              <a:t>! For the testimony of Jesus is the spirit of prophecy.”  </a:t>
            </a:r>
            <a:r>
              <a:rPr lang="en-US" sz="2000" dirty="0"/>
              <a:t>(</a:t>
            </a:r>
            <a:r>
              <a:rPr lang="en-US" sz="2000" b="1" dirty="0">
                <a:solidFill>
                  <a:srgbClr val="800000"/>
                </a:solidFill>
              </a:rPr>
              <a:t>19:10</a:t>
            </a:r>
            <a:r>
              <a:rPr lang="en-US" sz="2000" dirty="0"/>
              <a:t>)</a:t>
            </a:r>
          </a:p>
          <a:p>
            <a:pPr>
              <a:spcBef>
                <a:spcPts val="100"/>
              </a:spcBef>
            </a:pPr>
            <a:r>
              <a:rPr lang="en-US" sz="2000" dirty="0"/>
              <a:t>Angels were powerful beings, overwhelming in their own right (</a:t>
            </a:r>
            <a:r>
              <a:rPr lang="en-US" sz="2000" b="1" dirty="0">
                <a:solidFill>
                  <a:srgbClr val="800000"/>
                </a:solidFill>
              </a:rPr>
              <a:t>Daniel 10:5-11</a:t>
            </a:r>
            <a:r>
              <a:rPr lang="en-US" sz="2000" dirty="0"/>
              <a:t>).</a:t>
            </a:r>
          </a:p>
          <a:p>
            <a:pPr>
              <a:spcBef>
                <a:spcPts val="100"/>
              </a:spcBef>
            </a:pPr>
            <a:r>
              <a:rPr lang="en-US" sz="2000" dirty="0"/>
              <a:t>But, only God is to be worshipped (</a:t>
            </a:r>
            <a:r>
              <a:rPr lang="en-US" sz="2000" b="1" dirty="0">
                <a:solidFill>
                  <a:srgbClr val="800000"/>
                </a:solidFill>
              </a:rPr>
              <a:t>Matthew 4:10</a:t>
            </a:r>
            <a:r>
              <a:rPr lang="en-US" sz="2000" dirty="0"/>
              <a:t>).  From that perspective …</a:t>
            </a:r>
          </a:p>
          <a:p>
            <a:pPr>
              <a:spcBef>
                <a:spcPts val="100"/>
              </a:spcBef>
            </a:pPr>
            <a:r>
              <a:rPr lang="en-US" sz="2000" dirty="0"/>
              <a:t>The angel represents an equal, a fellow servant, a brother, a messenger of Jesus.</a:t>
            </a:r>
          </a:p>
          <a:p>
            <a:pPr>
              <a:spcBef>
                <a:spcPts val="100"/>
              </a:spcBef>
            </a:pPr>
            <a:r>
              <a:rPr lang="en-US" sz="2000" dirty="0"/>
              <a:t>Emphasizes </a:t>
            </a:r>
            <a:r>
              <a:rPr lang="en-US" sz="2000" b="1" i="1" dirty="0"/>
              <a:t>exaltation</a:t>
            </a:r>
            <a:r>
              <a:rPr lang="en-US" sz="2000" dirty="0"/>
              <a:t> of God, Jesus by redirecting worship (</a:t>
            </a:r>
            <a:r>
              <a:rPr lang="en-US" sz="2000" b="1" dirty="0">
                <a:solidFill>
                  <a:srgbClr val="800000"/>
                </a:solidFill>
              </a:rPr>
              <a:t>5:13; 4:11; Jn.1:1-2</a:t>
            </a:r>
            <a:r>
              <a:rPr lang="en-US" sz="2000" dirty="0"/>
              <a:t>) to whom all </a:t>
            </a:r>
            <a:r>
              <a:rPr lang="en-US" sz="2000" i="1" dirty="0">
                <a:solidFill>
                  <a:srgbClr val="800000"/>
                </a:solidFill>
              </a:rPr>
              <a:t>“prophecy” </a:t>
            </a:r>
            <a:r>
              <a:rPr lang="en-US" sz="2000" dirty="0"/>
              <a:t>was pointing (</a:t>
            </a:r>
            <a:r>
              <a:rPr lang="en-US" sz="2000" b="1" dirty="0">
                <a:solidFill>
                  <a:srgbClr val="800000"/>
                </a:solidFill>
              </a:rPr>
              <a:t>1:1</a:t>
            </a:r>
            <a:r>
              <a:rPr lang="en-US" sz="2000" dirty="0"/>
              <a:t>), emphasizing </a:t>
            </a:r>
            <a:r>
              <a:rPr lang="en-US" sz="2000" b="1" i="1" dirty="0"/>
              <a:t>power</a:t>
            </a:r>
            <a:r>
              <a:rPr lang="en-US" sz="2000" dirty="0"/>
              <a:t> of message.</a:t>
            </a:r>
          </a:p>
          <a:p>
            <a:pPr>
              <a:spcBef>
                <a:spcPts val="100"/>
              </a:spcBef>
            </a:pPr>
            <a:r>
              <a:rPr lang="en-US" sz="2000" dirty="0"/>
              <a:t>Emphasizes the </a:t>
            </a:r>
            <a:r>
              <a:rPr lang="en-US" sz="2000" b="1" i="1" dirty="0"/>
              <a:t>overwhelming joy </a:t>
            </a:r>
            <a:r>
              <a:rPr lang="en-US" sz="2000" dirty="0"/>
              <a:t>associated with the angel’s message.</a:t>
            </a:r>
          </a:p>
          <a:p>
            <a:pPr>
              <a:spcBef>
                <a:spcPts val="100"/>
              </a:spcBef>
            </a:pPr>
            <a:r>
              <a:rPr lang="en-US" sz="2000" dirty="0"/>
              <a:t>Emphasizes the </a:t>
            </a:r>
            <a:r>
              <a:rPr lang="en-US" sz="2000" b="1" i="1" dirty="0"/>
              <a:t>challenge</a:t>
            </a:r>
            <a:r>
              <a:rPr lang="en-US" sz="2000" dirty="0"/>
              <a:t> in not being distracted even if in a moment – remaining </a:t>
            </a:r>
            <a:r>
              <a:rPr lang="en-US" sz="2000" i="1" dirty="0">
                <a:solidFill>
                  <a:srgbClr val="800000"/>
                </a:solidFill>
              </a:rPr>
              <a:t>“chaste”</a:t>
            </a:r>
            <a:r>
              <a:rPr lang="en-US" sz="2000" dirty="0"/>
              <a:t> for extended betrothal time.  Even John could lose focus (</a:t>
            </a:r>
            <a:r>
              <a:rPr lang="en-US" sz="2000" b="1" dirty="0">
                <a:solidFill>
                  <a:srgbClr val="800000"/>
                </a:solidFill>
              </a:rPr>
              <a:t>12:11, 17</a:t>
            </a:r>
            <a:r>
              <a:rPr lang="en-US" sz="2000" dirty="0"/>
              <a:t>)!</a:t>
            </a:r>
          </a:p>
        </p:txBody>
      </p:sp>
    </p:spTree>
    <p:extLst>
      <p:ext uri="{BB962C8B-B14F-4D97-AF65-F5344CB8AC3E}">
        <p14:creationId xmlns:p14="http://schemas.microsoft.com/office/powerpoint/2010/main" val="222549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Jesus and His Army</a:t>
            </a:r>
          </a:p>
          <a:p>
            <a:r>
              <a:rPr lang="en-US" dirty="0"/>
              <a:t>Poised for Battle</a:t>
            </a:r>
          </a:p>
          <a:p>
            <a:r>
              <a:rPr lang="en-US" dirty="0">
                <a:solidFill>
                  <a:srgbClr val="C00000"/>
                </a:solidFill>
              </a:rPr>
              <a:t>Revelation 19:11-16</a:t>
            </a:r>
          </a:p>
        </p:txBody>
      </p:sp>
    </p:spTree>
    <p:extLst>
      <p:ext uri="{BB962C8B-B14F-4D97-AF65-F5344CB8AC3E}">
        <p14:creationId xmlns:p14="http://schemas.microsoft.com/office/powerpoint/2010/main" val="534997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Warrior King</a:t>
            </a:r>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7"/>
            </a:pPr>
            <a:r>
              <a:rPr lang="en-US" sz="2000" dirty="0"/>
              <a:t>What quality of Jesus is emphasized in verse </a:t>
            </a:r>
            <a:r>
              <a:rPr lang="en-US" sz="2000" b="1" dirty="0">
                <a:solidFill>
                  <a:srgbClr val="800000"/>
                </a:solidFill>
              </a:rPr>
              <a:t>11</a:t>
            </a:r>
            <a:r>
              <a:rPr lang="en-US" sz="2000" dirty="0"/>
              <a:t>?  What is the significance of his fiery eyes and unknown name in verse </a:t>
            </a:r>
            <a:r>
              <a:rPr lang="en-US" sz="2000" b="1" dirty="0">
                <a:solidFill>
                  <a:srgbClr val="800000"/>
                </a:solidFill>
              </a:rPr>
              <a:t>12</a:t>
            </a:r>
            <a:r>
              <a:rPr lang="en-US" sz="2000" dirty="0"/>
              <a:t>?  What can we learn from His robe and name given in verse </a:t>
            </a:r>
            <a:r>
              <a:rPr lang="en-US" sz="2000" b="1" dirty="0">
                <a:solidFill>
                  <a:srgbClr val="800000"/>
                </a:solidFill>
              </a:rPr>
              <a:t>13</a:t>
            </a:r>
            <a:r>
              <a:rPr lang="en-US" sz="2000" dirty="0"/>
              <a:t>?</a:t>
            </a:r>
          </a:p>
          <a:p>
            <a:pPr marL="0" indent="0">
              <a:lnSpc>
                <a:spcPct val="97000"/>
              </a:lnSpc>
              <a:spcBef>
                <a:spcPts val="0"/>
              </a:spcBef>
              <a:buNone/>
            </a:pPr>
            <a:r>
              <a:rPr lang="en-US" sz="2000" i="1" dirty="0">
                <a:solidFill>
                  <a:srgbClr val="800000"/>
                </a:solidFill>
              </a:rPr>
              <a:t>Now I saw heaven opened, and behold, </a:t>
            </a:r>
            <a:r>
              <a:rPr lang="en-US" sz="2000" b="1" i="1" dirty="0">
                <a:solidFill>
                  <a:srgbClr val="800000"/>
                </a:solidFill>
              </a:rPr>
              <a:t>a white horse</a:t>
            </a:r>
            <a:r>
              <a:rPr lang="en-US" sz="2000" i="1" dirty="0">
                <a:solidFill>
                  <a:srgbClr val="800000"/>
                </a:solidFill>
              </a:rPr>
              <a:t>. And He who sat on him was called </a:t>
            </a:r>
            <a:r>
              <a:rPr lang="en-US" sz="2000" b="1" i="1" u="sng" dirty="0">
                <a:solidFill>
                  <a:srgbClr val="800000"/>
                </a:solidFill>
              </a:rPr>
              <a:t>Faithful</a:t>
            </a:r>
            <a:r>
              <a:rPr lang="en-US" sz="2000" i="1" dirty="0">
                <a:solidFill>
                  <a:srgbClr val="800000"/>
                </a:solidFill>
              </a:rPr>
              <a:t> and </a:t>
            </a:r>
            <a:r>
              <a:rPr lang="en-US" sz="2000" b="1" i="1" dirty="0">
                <a:solidFill>
                  <a:srgbClr val="800000"/>
                </a:solidFill>
              </a:rPr>
              <a:t>True</a:t>
            </a:r>
            <a:r>
              <a:rPr lang="en-US" sz="2000" i="1" dirty="0">
                <a:solidFill>
                  <a:srgbClr val="800000"/>
                </a:solidFill>
              </a:rPr>
              <a:t>, and </a:t>
            </a:r>
            <a:r>
              <a:rPr lang="en-US" sz="2000" b="1" i="1" dirty="0">
                <a:solidFill>
                  <a:srgbClr val="800000"/>
                </a:solidFill>
              </a:rPr>
              <a:t>in </a:t>
            </a:r>
            <a:r>
              <a:rPr lang="en-US" sz="2000" b="1" i="1" u="sng" dirty="0">
                <a:solidFill>
                  <a:srgbClr val="800000"/>
                </a:solidFill>
              </a:rPr>
              <a:t>righteousness</a:t>
            </a:r>
            <a:r>
              <a:rPr lang="en-US" sz="2000" b="1" i="1" dirty="0">
                <a:solidFill>
                  <a:srgbClr val="800000"/>
                </a:solidFill>
              </a:rPr>
              <a:t> He </a:t>
            </a:r>
            <a:r>
              <a:rPr lang="en-US" sz="2000" b="1" i="1" u="sng" dirty="0">
                <a:solidFill>
                  <a:srgbClr val="800000"/>
                </a:solidFill>
              </a:rPr>
              <a:t>judges</a:t>
            </a:r>
            <a:r>
              <a:rPr lang="en-US" sz="2000" b="1" i="1" dirty="0">
                <a:solidFill>
                  <a:srgbClr val="800000"/>
                </a:solidFill>
              </a:rPr>
              <a:t> and </a:t>
            </a:r>
            <a:r>
              <a:rPr lang="en-US" sz="2000" b="1" i="1" u="sng" dirty="0">
                <a:solidFill>
                  <a:srgbClr val="800000"/>
                </a:solidFill>
              </a:rPr>
              <a:t>makes war</a:t>
            </a:r>
            <a:r>
              <a:rPr lang="en-US" sz="2000" i="1" dirty="0">
                <a:solidFill>
                  <a:srgbClr val="800000"/>
                </a:solidFill>
              </a:rPr>
              <a:t>.  His </a:t>
            </a:r>
            <a:r>
              <a:rPr lang="en-US" sz="2000" b="1" i="1" dirty="0">
                <a:solidFill>
                  <a:srgbClr val="800000"/>
                </a:solidFill>
              </a:rPr>
              <a:t>eyes were like a </a:t>
            </a:r>
            <a:r>
              <a:rPr lang="en-US" sz="2000" b="1" i="1" u="sng" dirty="0">
                <a:solidFill>
                  <a:srgbClr val="800000"/>
                </a:solidFill>
              </a:rPr>
              <a:t>flame of fire</a:t>
            </a:r>
            <a:r>
              <a:rPr lang="en-US" sz="2000" i="1" dirty="0">
                <a:solidFill>
                  <a:srgbClr val="800000"/>
                </a:solidFill>
              </a:rPr>
              <a:t>, and on </a:t>
            </a:r>
            <a:r>
              <a:rPr lang="en-US" sz="2000" b="1" i="1" dirty="0">
                <a:solidFill>
                  <a:srgbClr val="800000"/>
                </a:solidFill>
              </a:rPr>
              <a:t>His head were </a:t>
            </a:r>
            <a:r>
              <a:rPr lang="en-US" sz="2000" b="1" i="1" u="sng" dirty="0">
                <a:solidFill>
                  <a:srgbClr val="800000"/>
                </a:solidFill>
              </a:rPr>
              <a:t>many crowns</a:t>
            </a:r>
            <a:r>
              <a:rPr lang="en-US" sz="2000" i="1" dirty="0">
                <a:solidFill>
                  <a:srgbClr val="800000"/>
                </a:solidFill>
              </a:rPr>
              <a:t>. He had </a:t>
            </a:r>
            <a:r>
              <a:rPr lang="en-US" sz="2000" b="1" i="1" dirty="0">
                <a:solidFill>
                  <a:srgbClr val="800000"/>
                </a:solidFill>
              </a:rPr>
              <a:t>a name written that no one knew except Himself</a:t>
            </a:r>
            <a:r>
              <a:rPr lang="en-US" sz="2000" i="1" dirty="0">
                <a:solidFill>
                  <a:srgbClr val="800000"/>
                </a:solidFill>
              </a:rPr>
              <a:t>.  He was </a:t>
            </a:r>
            <a:r>
              <a:rPr lang="en-US" sz="2000" b="1" i="1" dirty="0">
                <a:solidFill>
                  <a:srgbClr val="800000"/>
                </a:solidFill>
              </a:rPr>
              <a:t>clothed with a robe dipped in blood</a:t>
            </a:r>
            <a:r>
              <a:rPr lang="en-US" sz="2000" i="1" dirty="0">
                <a:solidFill>
                  <a:srgbClr val="800000"/>
                </a:solidFill>
              </a:rPr>
              <a:t>, and </a:t>
            </a:r>
            <a:r>
              <a:rPr lang="en-US" sz="2000" b="1" i="1" dirty="0">
                <a:solidFill>
                  <a:srgbClr val="800000"/>
                </a:solidFill>
              </a:rPr>
              <a:t>His name is called The Word of God</a:t>
            </a:r>
            <a:r>
              <a:rPr lang="en-US" sz="2000" i="1" dirty="0">
                <a:solidFill>
                  <a:srgbClr val="800000"/>
                </a:solidFill>
              </a:rPr>
              <a:t>. </a:t>
            </a:r>
            <a:r>
              <a:rPr lang="en-US" sz="2000" dirty="0"/>
              <a:t>(</a:t>
            </a:r>
            <a:r>
              <a:rPr lang="en-US" sz="2000" b="1" dirty="0">
                <a:solidFill>
                  <a:srgbClr val="800000"/>
                </a:solidFill>
              </a:rPr>
              <a:t>19:11-13</a:t>
            </a:r>
            <a:r>
              <a:rPr lang="en-US" sz="2000" dirty="0"/>
              <a:t>)</a:t>
            </a:r>
          </a:p>
          <a:p>
            <a:pPr>
              <a:lnSpc>
                <a:spcPct val="97000"/>
              </a:lnSpc>
              <a:spcBef>
                <a:spcPts val="0"/>
              </a:spcBef>
            </a:pPr>
            <a:r>
              <a:rPr lang="en-US" sz="2000" dirty="0"/>
              <a:t>Like the </a:t>
            </a:r>
            <a:r>
              <a:rPr lang="en-US" sz="2000" i="1" dirty="0">
                <a:solidFill>
                  <a:srgbClr val="800000"/>
                </a:solidFill>
              </a:rPr>
              <a:t>“sayings of God”</a:t>
            </a:r>
            <a:r>
              <a:rPr lang="en-US" sz="2000" dirty="0"/>
              <a:t>, Jesus is </a:t>
            </a:r>
            <a:r>
              <a:rPr lang="en-US" sz="2000" i="1" dirty="0">
                <a:solidFill>
                  <a:srgbClr val="800000"/>
                </a:solidFill>
              </a:rPr>
              <a:t>“true”</a:t>
            </a:r>
            <a:r>
              <a:rPr lang="en-US" sz="2000" dirty="0"/>
              <a:t> to His word (</a:t>
            </a:r>
            <a:r>
              <a:rPr lang="en-US" sz="2000" b="1" dirty="0">
                <a:solidFill>
                  <a:srgbClr val="800000"/>
                </a:solidFill>
              </a:rPr>
              <a:t>1:5; 3:7, 14</a:t>
            </a:r>
            <a:r>
              <a:rPr lang="en-US" sz="2000" dirty="0"/>
              <a:t>).  He will defend His bride.  We can depend on Him!</a:t>
            </a:r>
          </a:p>
          <a:p>
            <a:pPr>
              <a:lnSpc>
                <a:spcPct val="97000"/>
              </a:lnSpc>
              <a:spcBef>
                <a:spcPts val="0"/>
              </a:spcBef>
            </a:pPr>
            <a:r>
              <a:rPr lang="en-US" sz="2000" dirty="0"/>
              <a:t>His war represents His righteousness – Upholds the righteous, judges the wicked.</a:t>
            </a:r>
          </a:p>
          <a:p>
            <a:pPr>
              <a:lnSpc>
                <a:spcPct val="97000"/>
              </a:lnSpc>
              <a:spcBef>
                <a:spcPts val="0"/>
              </a:spcBef>
            </a:pPr>
            <a:r>
              <a:rPr lang="en-US" sz="2000" dirty="0"/>
              <a:t>His eyes represent His penetrating sight applied toward fiery judgment (</a:t>
            </a:r>
            <a:r>
              <a:rPr lang="en-US" sz="2000" b="1" dirty="0">
                <a:solidFill>
                  <a:srgbClr val="800000"/>
                </a:solidFill>
              </a:rPr>
              <a:t>1:14; 2:18</a:t>
            </a:r>
            <a:r>
              <a:rPr lang="en-US" sz="2000" dirty="0"/>
              <a:t>).</a:t>
            </a:r>
          </a:p>
          <a:p>
            <a:pPr>
              <a:lnSpc>
                <a:spcPct val="97000"/>
              </a:lnSpc>
              <a:spcBef>
                <a:spcPts val="0"/>
              </a:spcBef>
            </a:pPr>
            <a:r>
              <a:rPr lang="en-US" sz="2000" dirty="0"/>
              <a:t>Dragon had 7 diadems, the beast 10 diadems. But, Jesus has </a:t>
            </a:r>
            <a:r>
              <a:rPr lang="en-US" sz="2000" i="1" dirty="0">
                <a:solidFill>
                  <a:srgbClr val="800000"/>
                </a:solidFill>
              </a:rPr>
              <a:t>“many”</a:t>
            </a:r>
            <a:r>
              <a:rPr lang="en-US" sz="2000" dirty="0"/>
              <a:t> – innumerable.</a:t>
            </a:r>
          </a:p>
        </p:txBody>
      </p:sp>
    </p:spTree>
    <p:extLst>
      <p:ext uri="{BB962C8B-B14F-4D97-AF65-F5344CB8AC3E}">
        <p14:creationId xmlns:p14="http://schemas.microsoft.com/office/powerpoint/2010/main" val="298179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Warrior King</a:t>
            </a:r>
          </a:p>
        </p:txBody>
      </p:sp>
      <p:sp>
        <p:nvSpPr>
          <p:cNvPr id="3" name="Content Placeholder 2"/>
          <p:cNvSpPr>
            <a:spLocks noGrp="1"/>
          </p:cNvSpPr>
          <p:nvPr>
            <p:ph sz="quarter" idx="10"/>
          </p:nvPr>
        </p:nvSpPr>
        <p:spPr/>
        <p:txBody>
          <a:bodyPr/>
          <a:lstStyle/>
          <a:p>
            <a:pPr marL="346075" lvl="0" indent="-346075">
              <a:lnSpc>
                <a:spcPct val="97000"/>
              </a:lnSpc>
              <a:spcBef>
                <a:spcPts val="0"/>
              </a:spcBef>
              <a:buFont typeface="+mj-lt"/>
              <a:buAutoNum type="arabicPeriod" startAt="7"/>
            </a:pPr>
            <a:r>
              <a:rPr lang="en-US" sz="2000" dirty="0"/>
              <a:t>What quality of Jesus is emphasized in verse </a:t>
            </a:r>
            <a:r>
              <a:rPr lang="en-US" sz="2000" b="1" dirty="0">
                <a:solidFill>
                  <a:srgbClr val="800000"/>
                </a:solidFill>
              </a:rPr>
              <a:t>11</a:t>
            </a:r>
            <a:r>
              <a:rPr lang="en-US" sz="2000" dirty="0"/>
              <a:t>?  What is the significance of his fiery eyes and unknown name in verse </a:t>
            </a:r>
            <a:r>
              <a:rPr lang="en-US" sz="2000" b="1" dirty="0">
                <a:solidFill>
                  <a:srgbClr val="800000"/>
                </a:solidFill>
              </a:rPr>
              <a:t>12</a:t>
            </a:r>
            <a:r>
              <a:rPr lang="en-US" sz="2000" dirty="0"/>
              <a:t>?  What can we learn from His robe and name given in verse </a:t>
            </a:r>
            <a:r>
              <a:rPr lang="en-US" sz="2000" b="1" dirty="0">
                <a:solidFill>
                  <a:srgbClr val="800000"/>
                </a:solidFill>
              </a:rPr>
              <a:t>13</a:t>
            </a:r>
            <a:r>
              <a:rPr lang="en-US" sz="2000" dirty="0"/>
              <a:t>?</a:t>
            </a:r>
          </a:p>
          <a:p>
            <a:pPr marL="0" indent="0">
              <a:lnSpc>
                <a:spcPct val="97000"/>
              </a:lnSpc>
              <a:spcBef>
                <a:spcPts val="0"/>
              </a:spcBef>
              <a:buNone/>
            </a:pPr>
            <a:r>
              <a:rPr lang="en-US" sz="2000" i="1" dirty="0">
                <a:solidFill>
                  <a:srgbClr val="800000"/>
                </a:solidFill>
              </a:rPr>
              <a:t>Now I saw heaven opened, and behold, </a:t>
            </a:r>
            <a:r>
              <a:rPr lang="en-US" sz="2000" b="1" i="1" dirty="0">
                <a:solidFill>
                  <a:srgbClr val="800000"/>
                </a:solidFill>
              </a:rPr>
              <a:t>a white horse</a:t>
            </a:r>
            <a:r>
              <a:rPr lang="en-US" sz="2000" i="1" dirty="0">
                <a:solidFill>
                  <a:srgbClr val="800000"/>
                </a:solidFill>
              </a:rPr>
              <a:t>. And He who sat on him was called </a:t>
            </a:r>
            <a:r>
              <a:rPr lang="en-US" sz="2000" b="1" i="1" dirty="0">
                <a:solidFill>
                  <a:srgbClr val="800000"/>
                </a:solidFill>
              </a:rPr>
              <a:t>Faithful</a:t>
            </a:r>
            <a:r>
              <a:rPr lang="en-US" sz="2000" i="1" dirty="0">
                <a:solidFill>
                  <a:srgbClr val="800000"/>
                </a:solidFill>
              </a:rPr>
              <a:t> and </a:t>
            </a:r>
            <a:r>
              <a:rPr lang="en-US" sz="2000" b="1" i="1" dirty="0">
                <a:solidFill>
                  <a:srgbClr val="800000"/>
                </a:solidFill>
              </a:rPr>
              <a:t>True</a:t>
            </a:r>
            <a:r>
              <a:rPr lang="en-US" sz="2000" i="1" dirty="0">
                <a:solidFill>
                  <a:srgbClr val="800000"/>
                </a:solidFill>
              </a:rPr>
              <a:t>, and </a:t>
            </a:r>
            <a:r>
              <a:rPr lang="en-US" sz="2000" b="1" i="1" dirty="0">
                <a:solidFill>
                  <a:srgbClr val="800000"/>
                </a:solidFill>
              </a:rPr>
              <a:t>in righteousness He judges and makes war</a:t>
            </a:r>
            <a:r>
              <a:rPr lang="en-US" sz="2000" i="1" dirty="0">
                <a:solidFill>
                  <a:srgbClr val="800000"/>
                </a:solidFill>
              </a:rPr>
              <a:t>.  His </a:t>
            </a:r>
            <a:r>
              <a:rPr lang="en-US" sz="2000" b="1" i="1" dirty="0">
                <a:solidFill>
                  <a:srgbClr val="800000"/>
                </a:solidFill>
              </a:rPr>
              <a:t>eyes were like a flame of fire</a:t>
            </a:r>
            <a:r>
              <a:rPr lang="en-US" sz="2000" i="1" dirty="0">
                <a:solidFill>
                  <a:srgbClr val="800000"/>
                </a:solidFill>
              </a:rPr>
              <a:t>, and on </a:t>
            </a:r>
            <a:r>
              <a:rPr lang="en-US" sz="2000" b="1" i="1" dirty="0">
                <a:solidFill>
                  <a:srgbClr val="800000"/>
                </a:solidFill>
              </a:rPr>
              <a:t>His head were many crowns</a:t>
            </a:r>
            <a:r>
              <a:rPr lang="en-US" sz="2000" i="1" dirty="0">
                <a:solidFill>
                  <a:srgbClr val="800000"/>
                </a:solidFill>
              </a:rPr>
              <a:t>. He had </a:t>
            </a:r>
            <a:r>
              <a:rPr lang="en-US" sz="2000" b="1" i="1" dirty="0">
                <a:solidFill>
                  <a:srgbClr val="800000"/>
                </a:solidFill>
              </a:rPr>
              <a:t>a name written that </a:t>
            </a:r>
            <a:r>
              <a:rPr lang="en-US" sz="2000" b="1" i="1" u="sng" dirty="0">
                <a:solidFill>
                  <a:srgbClr val="800000"/>
                </a:solidFill>
              </a:rPr>
              <a:t>no one knew</a:t>
            </a:r>
            <a:r>
              <a:rPr lang="en-US" sz="2000" b="1" i="1" dirty="0">
                <a:solidFill>
                  <a:srgbClr val="800000"/>
                </a:solidFill>
              </a:rPr>
              <a:t> except Himself</a:t>
            </a:r>
            <a:r>
              <a:rPr lang="en-US" sz="2000" i="1" dirty="0">
                <a:solidFill>
                  <a:srgbClr val="800000"/>
                </a:solidFill>
              </a:rPr>
              <a:t>.  He was </a:t>
            </a:r>
            <a:r>
              <a:rPr lang="en-US" sz="2000" b="1" i="1" dirty="0">
                <a:solidFill>
                  <a:srgbClr val="800000"/>
                </a:solidFill>
              </a:rPr>
              <a:t>clothed with a robe </a:t>
            </a:r>
            <a:r>
              <a:rPr lang="en-US" sz="2000" b="1" i="1" u="sng" dirty="0">
                <a:solidFill>
                  <a:srgbClr val="800000"/>
                </a:solidFill>
              </a:rPr>
              <a:t>dipped in blood</a:t>
            </a:r>
            <a:r>
              <a:rPr lang="en-US" sz="2000" i="1" dirty="0">
                <a:solidFill>
                  <a:srgbClr val="800000"/>
                </a:solidFill>
              </a:rPr>
              <a:t>, and </a:t>
            </a:r>
            <a:r>
              <a:rPr lang="en-US" sz="2000" b="1" i="1" dirty="0">
                <a:solidFill>
                  <a:srgbClr val="800000"/>
                </a:solidFill>
              </a:rPr>
              <a:t>His name is called </a:t>
            </a:r>
            <a:r>
              <a:rPr lang="en-US" sz="2000" b="1" i="1" u="sng" dirty="0">
                <a:solidFill>
                  <a:srgbClr val="800000"/>
                </a:solidFill>
              </a:rPr>
              <a:t>The Word of God</a:t>
            </a:r>
            <a:r>
              <a:rPr lang="en-US" sz="2000" i="1" dirty="0">
                <a:solidFill>
                  <a:srgbClr val="800000"/>
                </a:solidFill>
              </a:rPr>
              <a:t>. </a:t>
            </a:r>
            <a:r>
              <a:rPr lang="en-US" sz="2000" dirty="0"/>
              <a:t>(</a:t>
            </a:r>
            <a:r>
              <a:rPr lang="en-US" sz="2000" b="1" dirty="0">
                <a:solidFill>
                  <a:srgbClr val="800000"/>
                </a:solidFill>
              </a:rPr>
              <a:t>19:11-13</a:t>
            </a:r>
            <a:r>
              <a:rPr lang="en-US" sz="2000" dirty="0"/>
              <a:t>)</a:t>
            </a:r>
          </a:p>
          <a:p>
            <a:pPr>
              <a:lnSpc>
                <a:spcPct val="97000"/>
              </a:lnSpc>
              <a:spcBef>
                <a:spcPts val="0"/>
              </a:spcBef>
            </a:pPr>
            <a:r>
              <a:rPr lang="en-US" sz="2000" dirty="0"/>
              <a:t>Generally, one’s name represents and stands for identity (</a:t>
            </a:r>
            <a:r>
              <a:rPr lang="en-US" sz="2000" b="1" dirty="0">
                <a:solidFill>
                  <a:srgbClr val="800000"/>
                </a:solidFill>
              </a:rPr>
              <a:t>2:17</a:t>
            </a:r>
            <a:r>
              <a:rPr lang="en-US" sz="2000" dirty="0"/>
              <a:t>).</a:t>
            </a:r>
          </a:p>
          <a:p>
            <a:pPr>
              <a:lnSpc>
                <a:spcPct val="97000"/>
              </a:lnSpc>
              <a:spcBef>
                <a:spcPts val="0"/>
              </a:spcBef>
            </a:pPr>
            <a:r>
              <a:rPr lang="en-US" sz="2000" dirty="0"/>
              <a:t>Although God expects us to know Him (</a:t>
            </a:r>
            <a:r>
              <a:rPr lang="en-US" sz="2000" b="1" dirty="0">
                <a:solidFill>
                  <a:srgbClr val="800000"/>
                </a:solidFill>
              </a:rPr>
              <a:t>Heb. 8:10-11; 1 John 2:3-5</a:t>
            </a:r>
            <a:r>
              <a:rPr lang="en-US" sz="2000" dirty="0"/>
              <a:t>), we can never fully anticipate Him.  Only He fully knows Himself (</a:t>
            </a:r>
            <a:r>
              <a:rPr lang="en-US" sz="2000" b="1" dirty="0">
                <a:solidFill>
                  <a:srgbClr val="800000"/>
                </a:solidFill>
              </a:rPr>
              <a:t>Mat. 11:27</a:t>
            </a:r>
            <a:r>
              <a:rPr lang="en-US" sz="2000" dirty="0"/>
              <a:t>).</a:t>
            </a:r>
          </a:p>
          <a:p>
            <a:pPr>
              <a:lnSpc>
                <a:spcPct val="97000"/>
              </a:lnSpc>
              <a:spcBef>
                <a:spcPts val="0"/>
              </a:spcBef>
            </a:pPr>
            <a:r>
              <a:rPr lang="en-US" sz="2000" dirty="0"/>
              <a:t>He is identified as the very expression of God (</a:t>
            </a:r>
            <a:r>
              <a:rPr lang="en-US" sz="2000" b="1" dirty="0">
                <a:solidFill>
                  <a:srgbClr val="800000"/>
                </a:solidFill>
              </a:rPr>
              <a:t>John 1:1; 14:9; Heb. 1:3; Col. 2:9</a:t>
            </a:r>
            <a:r>
              <a:rPr lang="en-US" sz="2000" dirty="0"/>
              <a:t>).</a:t>
            </a:r>
          </a:p>
          <a:p>
            <a:pPr>
              <a:lnSpc>
                <a:spcPct val="97000"/>
              </a:lnSpc>
              <a:spcBef>
                <a:spcPts val="0"/>
              </a:spcBef>
            </a:pPr>
            <a:r>
              <a:rPr lang="en-US" sz="2000" i="1" dirty="0">
                <a:solidFill>
                  <a:srgbClr val="800000"/>
                </a:solidFill>
              </a:rPr>
              <a:t>“Robe dipped in blood”</a:t>
            </a:r>
            <a:r>
              <a:rPr lang="en-US" sz="2000" dirty="0"/>
              <a:t> may represent bride price (</a:t>
            </a:r>
            <a:r>
              <a:rPr lang="en-US" sz="2000" b="1" dirty="0">
                <a:solidFill>
                  <a:srgbClr val="800000"/>
                </a:solidFill>
              </a:rPr>
              <a:t>5:6</a:t>
            </a:r>
            <a:r>
              <a:rPr lang="en-US" sz="2000" dirty="0"/>
              <a:t>), or connection to treading wine-press of God’s wrath (</a:t>
            </a:r>
            <a:r>
              <a:rPr lang="en-US" sz="2000" b="1" dirty="0">
                <a:solidFill>
                  <a:srgbClr val="800000"/>
                </a:solidFill>
              </a:rPr>
              <a:t>14:20</a:t>
            </a:r>
            <a:r>
              <a:rPr lang="en-US" sz="2000" dirty="0"/>
              <a:t>; </a:t>
            </a:r>
            <a:r>
              <a:rPr lang="en-US" sz="2000" b="1" dirty="0">
                <a:solidFill>
                  <a:srgbClr val="800000"/>
                </a:solidFill>
              </a:rPr>
              <a:t>Isaiah 63:1-6; 34:1-6</a:t>
            </a:r>
            <a:r>
              <a:rPr lang="en-US" sz="2000" dirty="0"/>
              <a:t>) in following verses …</a:t>
            </a:r>
          </a:p>
        </p:txBody>
      </p:sp>
    </p:spTree>
    <p:extLst>
      <p:ext uri="{BB962C8B-B14F-4D97-AF65-F5344CB8AC3E}">
        <p14:creationId xmlns:p14="http://schemas.microsoft.com/office/powerpoint/2010/main" val="152828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King’s Army</a:t>
            </a:r>
          </a:p>
        </p:txBody>
      </p:sp>
      <p:sp>
        <p:nvSpPr>
          <p:cNvPr id="3" name="Content Placeholder 2"/>
          <p:cNvSpPr>
            <a:spLocks noGrp="1"/>
          </p:cNvSpPr>
          <p:nvPr>
            <p:ph sz="quarter" idx="10"/>
          </p:nvPr>
        </p:nvSpPr>
        <p:spPr/>
        <p:txBody>
          <a:bodyPr/>
          <a:lstStyle/>
          <a:p>
            <a:pPr marL="346075" lvl="0" indent="-346075">
              <a:buFont typeface="+mj-lt"/>
              <a:buAutoNum type="arabicPeriod" startAt="8"/>
            </a:pPr>
            <a:r>
              <a:rPr lang="en-US" sz="2000" dirty="0"/>
              <a:t>How is Jesus’ army described?  What lessons can be learned from this?</a:t>
            </a:r>
          </a:p>
          <a:p>
            <a:pPr marL="0" indent="0">
              <a:buNone/>
            </a:pPr>
            <a:r>
              <a:rPr lang="en-US" sz="2000" i="1" dirty="0">
                <a:solidFill>
                  <a:srgbClr val="800000"/>
                </a:solidFill>
              </a:rPr>
              <a:t>And </a:t>
            </a:r>
            <a:r>
              <a:rPr lang="en-US" sz="2000" b="1" i="1" dirty="0">
                <a:solidFill>
                  <a:srgbClr val="800000"/>
                </a:solidFill>
              </a:rPr>
              <a:t>the </a:t>
            </a:r>
            <a:r>
              <a:rPr lang="en-US" sz="2000" b="1" i="1" u="sng" dirty="0">
                <a:solidFill>
                  <a:srgbClr val="800000"/>
                </a:solidFill>
              </a:rPr>
              <a:t>armies in heaven</a:t>
            </a:r>
            <a:r>
              <a:rPr lang="en-US" sz="2000" i="1" dirty="0">
                <a:solidFill>
                  <a:srgbClr val="800000"/>
                </a:solidFill>
              </a:rPr>
              <a:t>, </a:t>
            </a:r>
            <a:r>
              <a:rPr lang="en-US" sz="2000" b="1" i="1" dirty="0">
                <a:solidFill>
                  <a:srgbClr val="800000"/>
                </a:solidFill>
              </a:rPr>
              <a:t>clothed in fine linen, white and clean</a:t>
            </a:r>
            <a:r>
              <a:rPr lang="en-US" sz="2000" i="1" dirty="0">
                <a:solidFill>
                  <a:srgbClr val="800000"/>
                </a:solidFill>
              </a:rPr>
              <a:t>, </a:t>
            </a:r>
            <a:r>
              <a:rPr lang="en-US" sz="2000" b="1" i="1" u="sng" dirty="0">
                <a:solidFill>
                  <a:srgbClr val="800000"/>
                </a:solidFill>
              </a:rPr>
              <a:t>followed Him</a:t>
            </a:r>
            <a:r>
              <a:rPr lang="en-US" sz="2000" b="1" i="1" dirty="0">
                <a:solidFill>
                  <a:srgbClr val="800000"/>
                </a:solidFill>
              </a:rPr>
              <a:t> on white horses</a:t>
            </a:r>
            <a:r>
              <a:rPr lang="en-US" sz="2000" i="1" dirty="0">
                <a:solidFill>
                  <a:srgbClr val="800000"/>
                </a:solidFill>
              </a:rPr>
              <a:t>. </a:t>
            </a:r>
            <a:r>
              <a:rPr lang="en-US" sz="2000" dirty="0"/>
              <a:t>(</a:t>
            </a:r>
            <a:r>
              <a:rPr lang="en-US" sz="2000" b="1" dirty="0">
                <a:solidFill>
                  <a:srgbClr val="800000"/>
                </a:solidFill>
              </a:rPr>
              <a:t>19:14</a:t>
            </a:r>
            <a:r>
              <a:rPr lang="en-US" sz="2000" dirty="0"/>
              <a:t>)</a:t>
            </a:r>
          </a:p>
          <a:p>
            <a:r>
              <a:rPr lang="en-US" sz="2000" dirty="0"/>
              <a:t>Progression of vision sequence depicting God’s persecuted people as seen in </a:t>
            </a:r>
            <a:r>
              <a:rPr lang="en-US" sz="2000" b="1" dirty="0">
                <a:solidFill>
                  <a:srgbClr val="800000"/>
                </a:solidFill>
              </a:rPr>
              <a:t>6:9-11; 7:1-8 </a:t>
            </a:r>
            <a:r>
              <a:rPr lang="en-US" sz="2000" dirty="0"/>
              <a:t>and </a:t>
            </a:r>
            <a:r>
              <a:rPr lang="en-US" sz="2000" b="1" dirty="0">
                <a:solidFill>
                  <a:srgbClr val="800000"/>
                </a:solidFill>
              </a:rPr>
              <a:t>14:1-16</a:t>
            </a:r>
            <a:r>
              <a:rPr lang="en-US" sz="2000" dirty="0"/>
              <a:t>, climaxed in </a:t>
            </a:r>
            <a:r>
              <a:rPr lang="en-US" sz="2000" b="1" dirty="0">
                <a:solidFill>
                  <a:srgbClr val="800000"/>
                </a:solidFill>
              </a:rPr>
              <a:t>20:4</a:t>
            </a:r>
            <a:r>
              <a:rPr lang="en-US" sz="2000" dirty="0"/>
              <a:t> and </a:t>
            </a:r>
            <a:r>
              <a:rPr lang="en-US" sz="2000" b="1" dirty="0">
                <a:solidFill>
                  <a:srgbClr val="800000"/>
                </a:solidFill>
              </a:rPr>
              <a:t>21:2-22:5</a:t>
            </a:r>
            <a:r>
              <a:rPr lang="en-US" sz="2000" dirty="0"/>
              <a:t>.</a:t>
            </a:r>
          </a:p>
          <a:p>
            <a:r>
              <a:rPr lang="en-US" sz="2000" i="1" dirty="0">
                <a:solidFill>
                  <a:srgbClr val="800000"/>
                </a:solidFill>
              </a:rPr>
              <a:t>“in heaven”</a:t>
            </a:r>
            <a:r>
              <a:rPr lang="en-US" sz="2000" dirty="0"/>
              <a:t> suggest their abode at time of this final battle (see, </a:t>
            </a:r>
            <a:r>
              <a:rPr lang="en-US" sz="2000" b="1" dirty="0">
                <a:solidFill>
                  <a:srgbClr val="800000"/>
                </a:solidFill>
              </a:rPr>
              <a:t>20:4</a:t>
            </a:r>
            <a:r>
              <a:rPr lang="en-US" sz="2000" dirty="0"/>
              <a:t>).</a:t>
            </a:r>
          </a:p>
          <a:p>
            <a:r>
              <a:rPr lang="en-US" sz="2000" dirty="0"/>
              <a:t>Garments are similar to bride’s (</a:t>
            </a:r>
            <a:r>
              <a:rPr lang="en-US" sz="2000" i="1" dirty="0">
                <a:solidFill>
                  <a:srgbClr val="800000"/>
                </a:solidFill>
              </a:rPr>
              <a:t>“fine linen”</a:t>
            </a:r>
            <a:r>
              <a:rPr lang="en-US" sz="2000" dirty="0"/>
              <a:t>).  Description is similar, although words are different (</a:t>
            </a:r>
            <a:r>
              <a:rPr lang="en-US" sz="2000" i="1" dirty="0">
                <a:solidFill>
                  <a:srgbClr val="800000"/>
                </a:solidFill>
              </a:rPr>
              <a:t>“clean and bright”</a:t>
            </a:r>
            <a:r>
              <a:rPr lang="en-US" sz="2000" dirty="0"/>
              <a:t> versus </a:t>
            </a:r>
            <a:r>
              <a:rPr lang="en-US" sz="2000" i="1" dirty="0">
                <a:solidFill>
                  <a:srgbClr val="800000"/>
                </a:solidFill>
              </a:rPr>
              <a:t>“white and clean”</a:t>
            </a:r>
            <a:r>
              <a:rPr lang="en-US" sz="2000" dirty="0"/>
              <a:t>).</a:t>
            </a:r>
          </a:p>
          <a:p>
            <a:r>
              <a:rPr lang="en-US" sz="2000" dirty="0"/>
              <a:t>The </a:t>
            </a:r>
            <a:r>
              <a:rPr lang="en-US" sz="2000" i="1" dirty="0">
                <a:solidFill>
                  <a:srgbClr val="800000"/>
                </a:solidFill>
              </a:rPr>
              <a:t>“white”</a:t>
            </a:r>
            <a:r>
              <a:rPr lang="en-US" sz="2000" dirty="0"/>
              <a:t> horses and clothes suggest assured victory (</a:t>
            </a:r>
            <a:r>
              <a:rPr lang="en-US" sz="2000" b="1" dirty="0">
                <a:solidFill>
                  <a:srgbClr val="800000"/>
                </a:solidFill>
              </a:rPr>
              <a:t>Jer. 12:5</a:t>
            </a:r>
            <a:r>
              <a:rPr lang="en-US" sz="2000" dirty="0"/>
              <a:t>) – riding to victory with Jesus on the same </a:t>
            </a:r>
            <a:r>
              <a:rPr lang="en-US" sz="2000" i="1" dirty="0">
                <a:solidFill>
                  <a:srgbClr val="800000"/>
                </a:solidFill>
              </a:rPr>
              <a:t>“horses”</a:t>
            </a:r>
            <a:r>
              <a:rPr lang="en-US" sz="2000" dirty="0"/>
              <a:t> as Him … also, plurality </a:t>
            </a:r>
            <a:r>
              <a:rPr lang="en-US" sz="2000" i="1" dirty="0">
                <a:solidFill>
                  <a:srgbClr val="800000"/>
                </a:solidFill>
              </a:rPr>
              <a:t>“armies”</a:t>
            </a:r>
            <a:r>
              <a:rPr lang="en-US" sz="2000" dirty="0"/>
              <a:t>.</a:t>
            </a:r>
          </a:p>
          <a:p>
            <a:r>
              <a:rPr lang="en-US" sz="2000" dirty="0"/>
              <a:t>Jesus is our leader and captain.  We follow Him and thereby conquer with Him (</a:t>
            </a:r>
            <a:r>
              <a:rPr lang="en-US" sz="2000" b="1" dirty="0">
                <a:solidFill>
                  <a:srgbClr val="800000"/>
                </a:solidFill>
              </a:rPr>
              <a:t>14:4; Hebrews 2:9-11</a:t>
            </a:r>
            <a:r>
              <a:rPr lang="en-US" sz="2000" dirty="0"/>
              <a:t>).  We cannot succeed by ourselves.</a:t>
            </a:r>
          </a:p>
        </p:txBody>
      </p:sp>
    </p:spTree>
    <p:extLst>
      <p:ext uri="{BB962C8B-B14F-4D97-AF65-F5344CB8AC3E}">
        <p14:creationId xmlns:p14="http://schemas.microsoft.com/office/powerpoint/2010/main" val="188720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 of Kings, Lord of Lords</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9"/>
            </a:pPr>
            <a:r>
              <a:rPr lang="en-US" sz="2000" dirty="0"/>
              <a:t>How is Jesus described in verses </a:t>
            </a:r>
            <a:r>
              <a:rPr lang="en-US" sz="2000" b="1" dirty="0">
                <a:solidFill>
                  <a:srgbClr val="800000"/>
                </a:solidFill>
              </a:rPr>
              <a:t>15</a:t>
            </a:r>
            <a:r>
              <a:rPr lang="en-US" sz="2000" dirty="0"/>
              <a:t> and </a:t>
            </a:r>
            <a:r>
              <a:rPr lang="en-US" sz="2000" b="1" dirty="0">
                <a:solidFill>
                  <a:srgbClr val="800000"/>
                </a:solidFill>
              </a:rPr>
              <a:t>16</a:t>
            </a:r>
            <a:r>
              <a:rPr lang="en-US" sz="2000" dirty="0"/>
              <a:t>, and how is this related to the looming battle?</a:t>
            </a:r>
          </a:p>
          <a:p>
            <a:pPr marL="0" indent="0">
              <a:spcBef>
                <a:spcPts val="100"/>
              </a:spcBef>
              <a:buNone/>
            </a:pPr>
            <a:r>
              <a:rPr lang="en-US" sz="2000" i="1" dirty="0">
                <a:solidFill>
                  <a:srgbClr val="800000"/>
                </a:solidFill>
              </a:rPr>
              <a:t>Now </a:t>
            </a:r>
            <a:r>
              <a:rPr lang="en-US" sz="2000" b="1" i="1" dirty="0">
                <a:solidFill>
                  <a:srgbClr val="800000"/>
                </a:solidFill>
              </a:rPr>
              <a:t>out of His mouth goes a </a:t>
            </a:r>
            <a:r>
              <a:rPr lang="en-US" sz="2000" b="1" i="1" u="sng" dirty="0">
                <a:solidFill>
                  <a:srgbClr val="800000"/>
                </a:solidFill>
              </a:rPr>
              <a:t>sharp sword</a:t>
            </a:r>
            <a:r>
              <a:rPr lang="en-US" sz="2000" i="1" dirty="0">
                <a:solidFill>
                  <a:srgbClr val="800000"/>
                </a:solidFill>
              </a:rPr>
              <a:t>, that with it He should </a:t>
            </a:r>
            <a:r>
              <a:rPr lang="en-US" sz="2000" b="1" i="1" u="sng" dirty="0">
                <a:solidFill>
                  <a:srgbClr val="800000"/>
                </a:solidFill>
              </a:rPr>
              <a:t>strike</a:t>
            </a:r>
            <a:r>
              <a:rPr lang="en-US" sz="2000" b="1" i="1" dirty="0">
                <a:solidFill>
                  <a:srgbClr val="800000"/>
                </a:solidFill>
              </a:rPr>
              <a:t> the nations</a:t>
            </a:r>
            <a:r>
              <a:rPr lang="en-US" sz="2000" i="1" dirty="0">
                <a:solidFill>
                  <a:srgbClr val="800000"/>
                </a:solidFill>
              </a:rPr>
              <a:t>. And He Himself will </a:t>
            </a:r>
            <a:r>
              <a:rPr lang="en-US" sz="2000" b="1" i="1" u="sng" dirty="0">
                <a:solidFill>
                  <a:srgbClr val="800000"/>
                </a:solidFill>
              </a:rPr>
              <a:t>rule</a:t>
            </a:r>
            <a:r>
              <a:rPr lang="en-US" sz="2000" b="1" i="1" dirty="0">
                <a:solidFill>
                  <a:srgbClr val="800000"/>
                </a:solidFill>
              </a:rPr>
              <a:t> them with a rod of </a:t>
            </a:r>
            <a:r>
              <a:rPr lang="en-US" sz="2000" b="1" i="1" u="sng" dirty="0">
                <a:solidFill>
                  <a:srgbClr val="800000"/>
                </a:solidFill>
              </a:rPr>
              <a:t>iron</a:t>
            </a:r>
            <a:r>
              <a:rPr lang="en-US" sz="2000" i="1" dirty="0">
                <a:solidFill>
                  <a:srgbClr val="800000"/>
                </a:solidFill>
              </a:rPr>
              <a:t>. He Himself </a:t>
            </a:r>
            <a:r>
              <a:rPr lang="en-US" sz="2000" b="1" i="1" u="sng" dirty="0">
                <a:solidFill>
                  <a:srgbClr val="800000"/>
                </a:solidFill>
              </a:rPr>
              <a:t>treads</a:t>
            </a:r>
            <a:r>
              <a:rPr lang="en-US" sz="2000" b="1" i="1" dirty="0">
                <a:solidFill>
                  <a:srgbClr val="800000"/>
                </a:solidFill>
              </a:rPr>
              <a:t> the winepress of the fierceness and </a:t>
            </a:r>
            <a:r>
              <a:rPr lang="en-US" sz="2000" b="1" i="1" u="sng" dirty="0">
                <a:solidFill>
                  <a:srgbClr val="800000"/>
                </a:solidFill>
              </a:rPr>
              <a:t>wrath</a:t>
            </a:r>
            <a:r>
              <a:rPr lang="en-US" sz="2000" b="1" i="1" dirty="0">
                <a:solidFill>
                  <a:srgbClr val="800000"/>
                </a:solidFill>
              </a:rPr>
              <a:t> of Almighty God</a:t>
            </a:r>
            <a:r>
              <a:rPr lang="en-US" sz="2000" i="1" dirty="0">
                <a:solidFill>
                  <a:srgbClr val="800000"/>
                </a:solidFill>
              </a:rPr>
              <a:t>.  And He has on His robe and on His thigh a name written: </a:t>
            </a:r>
            <a:r>
              <a:rPr lang="en-US" sz="2000" b="1" i="1" dirty="0">
                <a:solidFill>
                  <a:srgbClr val="800000"/>
                </a:solidFill>
              </a:rPr>
              <a:t>KING OF KINGS AND LORD OF LORDS</a:t>
            </a:r>
            <a:r>
              <a:rPr lang="en-US" sz="2000" i="1" dirty="0">
                <a:solidFill>
                  <a:srgbClr val="800000"/>
                </a:solidFill>
              </a:rPr>
              <a:t>. </a:t>
            </a:r>
            <a:r>
              <a:rPr lang="en-US" sz="2000" dirty="0"/>
              <a:t>(</a:t>
            </a:r>
            <a:r>
              <a:rPr lang="en-US" sz="2000" b="1" dirty="0">
                <a:solidFill>
                  <a:srgbClr val="800000"/>
                </a:solidFill>
              </a:rPr>
              <a:t>19:15-16</a:t>
            </a:r>
            <a:r>
              <a:rPr lang="en-US" sz="2000" dirty="0"/>
              <a:t>)</a:t>
            </a:r>
          </a:p>
          <a:p>
            <a:pPr>
              <a:spcBef>
                <a:spcPts val="100"/>
              </a:spcBef>
            </a:pPr>
            <a:r>
              <a:rPr lang="en-US" sz="2000" dirty="0"/>
              <a:t>Capable, intent &amp; active in exacting God’s wrath and judgment (</a:t>
            </a:r>
            <a:r>
              <a:rPr lang="en-US" sz="2000" b="1" dirty="0">
                <a:solidFill>
                  <a:srgbClr val="800000"/>
                </a:solidFill>
              </a:rPr>
              <a:t>Jn.12:48</a:t>
            </a:r>
            <a:r>
              <a:rPr lang="en-US" sz="2000" dirty="0"/>
              <a:t>; </a:t>
            </a:r>
            <a:r>
              <a:rPr lang="en-US" sz="2000" b="1" dirty="0">
                <a:solidFill>
                  <a:srgbClr val="800000"/>
                </a:solidFill>
              </a:rPr>
              <a:t>Is.11:4</a:t>
            </a:r>
            <a:r>
              <a:rPr lang="en-US" sz="2000" dirty="0"/>
              <a:t>).</a:t>
            </a:r>
          </a:p>
          <a:p>
            <a:pPr>
              <a:spcBef>
                <a:spcPts val="100"/>
              </a:spcBef>
            </a:pPr>
            <a:r>
              <a:rPr lang="en-US" sz="2000" dirty="0"/>
              <a:t>Same word promising salvation from judgment brings judgment if at last ignored.</a:t>
            </a:r>
          </a:p>
          <a:p>
            <a:pPr>
              <a:spcBef>
                <a:spcPts val="100"/>
              </a:spcBef>
            </a:pPr>
            <a:r>
              <a:rPr lang="en-US" sz="2000" dirty="0"/>
              <a:t>God and Jesus are merciful, but stubborn disobedience brings wrath (</a:t>
            </a:r>
            <a:r>
              <a:rPr lang="en-US" sz="2000" b="1" dirty="0">
                <a:solidFill>
                  <a:srgbClr val="800000"/>
                </a:solidFill>
              </a:rPr>
              <a:t>Rom. 11:22</a:t>
            </a:r>
            <a:r>
              <a:rPr lang="en-US" sz="2000" dirty="0"/>
              <a:t>).</a:t>
            </a:r>
          </a:p>
          <a:p>
            <a:pPr>
              <a:spcBef>
                <a:spcPts val="100"/>
              </a:spcBef>
            </a:pPr>
            <a:r>
              <a:rPr lang="en-US" sz="2000" dirty="0"/>
              <a:t>No matter how much authority is given by the dragon to the beast, Jesus’ authority is greater in the kingdoms of men (</a:t>
            </a:r>
            <a:r>
              <a:rPr lang="en-US" sz="2000" b="1" dirty="0">
                <a:solidFill>
                  <a:srgbClr val="800000"/>
                </a:solidFill>
              </a:rPr>
              <a:t>Matthew 28:18-20; Psalm 2; 110</a:t>
            </a:r>
            <a:r>
              <a:rPr lang="en-US" sz="2000" dirty="0"/>
              <a:t>), and He will destroy those that seek to destroy Him, His people.  </a:t>
            </a:r>
          </a:p>
          <a:p>
            <a:pPr>
              <a:spcBef>
                <a:spcPts val="100"/>
              </a:spcBef>
            </a:pPr>
            <a:r>
              <a:rPr lang="en-US" sz="2000" dirty="0"/>
              <a:t>Battle looms near for the title of</a:t>
            </a:r>
            <a:r>
              <a:rPr lang="en-US" sz="2000" i="1" dirty="0">
                <a:solidFill>
                  <a:srgbClr val="800000"/>
                </a:solidFill>
              </a:rPr>
              <a:t> “king of kings, lord of lords”</a:t>
            </a:r>
            <a:r>
              <a:rPr lang="en-US" sz="2000" dirty="0"/>
              <a:t>.</a:t>
            </a:r>
          </a:p>
        </p:txBody>
      </p:sp>
    </p:spTree>
    <p:extLst>
      <p:ext uri="{BB962C8B-B14F-4D97-AF65-F5344CB8AC3E}">
        <p14:creationId xmlns:p14="http://schemas.microsoft.com/office/powerpoint/2010/main" val="25539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29009</TotalTime>
  <Words>3245</Words>
  <Application>Microsoft Office PowerPoint</Application>
  <PresentationFormat>On-screen Show (16:9)</PresentationFormat>
  <Paragraphs>161</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Impact</vt:lpstr>
      <vt:lpstr>Times New Roman</vt:lpstr>
      <vt:lpstr>Trebuchet MS</vt:lpstr>
      <vt:lpstr>Wingdings</vt:lpstr>
      <vt:lpstr>the_lion_of_the_tribe_of_judah-still-16x9</vt:lpstr>
      <vt:lpstr>Revelation Trust God</vt:lpstr>
      <vt:lpstr>PowerPoint Presentation</vt:lpstr>
      <vt:lpstr>Contrasting Sides</vt:lpstr>
      <vt:lpstr>John Worships the Angel</vt:lpstr>
      <vt:lpstr>PowerPoint Presentation</vt:lpstr>
      <vt:lpstr>The Warrior King</vt:lpstr>
      <vt:lpstr>The Warrior King</vt:lpstr>
      <vt:lpstr>The King’s Army</vt:lpstr>
      <vt:lpstr>King of Kings, Lord of Lords</vt:lpstr>
      <vt:lpstr>Treading Winepress of God’s Wrath</vt:lpstr>
      <vt:lpstr>PowerPoint Presentation</vt:lpstr>
      <vt:lpstr>An Alternative Supper</vt:lpstr>
      <vt:lpstr>A Feast for Birds of Heaven</vt:lpstr>
      <vt:lpstr>Battle Lines Fully Drawn</vt:lpstr>
      <vt:lpstr>The Result of Armageddon</vt:lpstr>
      <vt:lpstr>Contrasting Sides</vt:lpstr>
      <vt:lpstr>The Epic Battle to End All Battles?</vt:lpstr>
      <vt:lpstr>The Lamb’s Heavenly Army</vt:lpstr>
      <vt:lpstr>Armageddon and the Fall of Rome</vt:lpstr>
      <vt:lpstr>Revelation Trust God</vt:lpstr>
      <vt:lpstr>PowerPoint Presentation</vt:lpstr>
      <vt:lpstr>The Binding of the Dragon</vt:lpstr>
      <vt:lpstr>The Binding of the Dragon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 Trust God</dc:title>
  <dc:creator>C. Trevor Bowen</dc:creator>
  <cp:lastModifiedBy>Trevor Bowen</cp:lastModifiedBy>
  <cp:revision>2041</cp:revision>
  <dcterms:created xsi:type="dcterms:W3CDTF">2017-04-01T00:42:32Z</dcterms:created>
  <dcterms:modified xsi:type="dcterms:W3CDTF">2023-04-17T01:40:45Z</dcterms:modified>
</cp:coreProperties>
</file>