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764" r:id="rId2"/>
    <p:sldId id="765" r:id="rId3"/>
    <p:sldId id="766" r:id="rId4"/>
    <p:sldId id="768" r:id="rId5"/>
    <p:sldId id="769" r:id="rId6"/>
    <p:sldId id="770" r:id="rId7"/>
    <p:sldId id="771" r:id="rId8"/>
    <p:sldId id="772" r:id="rId9"/>
    <p:sldId id="773" r:id="rId10"/>
    <p:sldId id="891" r:id="rId11"/>
    <p:sldId id="890" r:id="rId12"/>
    <p:sldId id="895" r:id="rId13"/>
    <p:sldId id="896" r:id="rId14"/>
    <p:sldId id="897" r:id="rId15"/>
    <p:sldId id="892" r:id="rId16"/>
    <p:sldId id="899" r:id="rId17"/>
    <p:sldId id="900" r:id="rId18"/>
    <p:sldId id="898" r:id="rId19"/>
    <p:sldId id="893" r:id="rId20"/>
    <p:sldId id="776" r:id="rId21"/>
    <p:sldId id="777" r:id="rId22"/>
    <p:sldId id="780" r:id="rId23"/>
    <p:sldId id="778" r:id="rId24"/>
    <p:sldId id="781" r:id="rId25"/>
    <p:sldId id="779" r:id="rId26"/>
    <p:sldId id="784" r:id="rId27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5050"/>
    <a:srgbClr val="C5C1FF"/>
    <a:srgbClr val="FFC1CD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napToObjects="1">
      <p:cViewPr varScale="1">
        <p:scale>
          <a:sx n="141" d="100"/>
          <a:sy n="141" d="100"/>
        </p:scale>
        <p:origin x="138" y="15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C66D22-6B8F-4752-8C98-976BC731DB6B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FAD72D-30BF-4F18-8E38-00BE0381C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688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746627" y="4253454"/>
            <a:ext cx="3460750" cy="280152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746626" y="503345"/>
            <a:ext cx="4213306" cy="3568593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Add Your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746627" y="4253453"/>
            <a:ext cx="4213306" cy="407611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dpi="0" rotWithShape="1">
          <a:blip r:embed="rId2">
            <a:alphaModFix amt="75000"/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7501" y="45720"/>
            <a:ext cx="9048998" cy="86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7501" y="914400"/>
            <a:ext cx="9048998" cy="4144488"/>
          </a:xfrm>
        </p:spPr>
        <p:txBody>
          <a:bodyPr/>
          <a:lstStyle>
            <a:lvl1pPr marL="344488" indent="-344488">
              <a:defRPr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687388" indent="-342900">
              <a:buFont typeface="Arial" panose="020B0604020202020204" pitchFamily="34" charset="0"/>
              <a:buChar char="•"/>
              <a:defRPr>
                <a:solidFill>
                  <a:schemeClr val="bg1">
                    <a:lumMod val="85000"/>
                    <a:lumOff val="15000"/>
                  </a:schemeClr>
                </a:solidFill>
              </a:defRPr>
            </a:lvl2pPr>
            <a:lvl3pPr marL="1031875" indent="-344488">
              <a:buFont typeface="Times New Roman" panose="02020603050405020304" pitchFamily="18" charset="0"/>
              <a:buChar char="−"/>
              <a:defRPr>
                <a:solidFill>
                  <a:schemeClr val="bg1">
                    <a:lumMod val="85000"/>
                    <a:lumOff val="15000"/>
                  </a:schemeClr>
                </a:solidFill>
              </a:defRPr>
            </a:lvl3pPr>
            <a:lvl4pPr marL="1374775" indent="-342900">
              <a:buFont typeface="Wingdings" panose="05000000000000000000" pitchFamily="2" charset="2"/>
              <a:buChar char="§"/>
              <a:defRPr>
                <a:solidFill>
                  <a:schemeClr val="bg1">
                    <a:lumMod val="85000"/>
                    <a:lumOff val="15000"/>
                  </a:schemeClr>
                </a:solidFill>
              </a:defRPr>
            </a:lvl4pPr>
            <a:lvl5pPr marL="1711325" indent="-336550">
              <a:buSzPct val="50000"/>
              <a:buFont typeface="Wingdings" panose="05000000000000000000" pitchFamily="2" charset="2"/>
              <a:buChar char="q"/>
              <a:defRPr>
                <a:solidFill>
                  <a:schemeClr val="bg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118750" y="907391"/>
            <a:ext cx="7494197" cy="27432"/>
          </a:xfrm>
          <a:prstGeom prst="rect">
            <a:avLst/>
          </a:prstGeom>
          <a:gradFill flip="none" rotWithShape="1">
            <a:gsLst>
              <a:gs pos="22000">
                <a:srgbClr val="800000"/>
              </a:gs>
              <a:gs pos="0">
                <a:srgbClr val="800000"/>
              </a:gs>
              <a:gs pos="69000">
                <a:schemeClr val="accent1">
                  <a:shade val="67500"/>
                  <a:satMod val="115000"/>
                </a:schemeClr>
              </a:gs>
              <a:gs pos="100000">
                <a:schemeClr val="tx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0867" y="118882"/>
            <a:ext cx="7328634" cy="4921431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0867" y="118882"/>
            <a:ext cx="7328634" cy="4921431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336511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4021138"/>
            <a:ext cx="8159750" cy="742690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91108" y="391682"/>
            <a:ext cx="8160063" cy="4354160"/>
          </a:xfrm>
        </p:spPr>
        <p:txBody>
          <a:bodyPr anchor="ctr"/>
          <a:lstStyle>
            <a:lvl1pPr marL="0" indent="0" algn="ctr">
              <a:buFont typeface="Arial"/>
              <a:buNone/>
              <a:defRPr sz="5400">
                <a:latin typeface="Impact" panose="020B080603090205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61064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alphaModFix amt="75000"/>
            <a:lum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501" y="45720"/>
            <a:ext cx="9048998" cy="86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01" y="914400"/>
            <a:ext cx="9048998" cy="4185672"/>
          </a:xfrm>
          <a:prstGeom prst="rect">
            <a:avLst/>
          </a:prstGeom>
        </p:spPr>
        <p:txBody>
          <a:bodyPr vert="horz" lIns="45720" tIns="45720" rIns="45720" bIns="4572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5" r:id="rId4"/>
    <p:sldLayoutId id="2147483652" r:id="rId5"/>
    <p:sldLayoutId id="2147483656" r:id="rId6"/>
    <p:sldLayoutId id="2147483650" r:id="rId7"/>
    <p:sldLayoutId id="2147483657" r:id="rId8"/>
    <p:sldLayoutId id="2147483658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Impact" panose="020B0806030902050204" pitchFamily="34" charset="0"/>
          <a:ea typeface="+mj-ea"/>
          <a:cs typeface="Impact" panose="020B0806030902050204" pitchFamily="34" charset="0"/>
        </a:defRPr>
      </a:lvl1pPr>
    </p:titleStyle>
    <p:bodyStyle>
      <a:lvl1pPr marL="231775" indent="-231775" algn="l" defTabSz="914400" rtl="0" eaLnBrk="1" latinLnBrk="0" hangingPunct="1">
        <a:spcBef>
          <a:spcPts val="300"/>
        </a:spcBef>
        <a:buFont typeface="Times New Roman" panose="02020603050405020304" pitchFamily="18" charset="0"/>
        <a:buChar char="†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457200" indent="-225425" algn="l" defTabSz="914400" rtl="0" eaLnBrk="1" latinLnBrk="0" hangingPunct="1">
        <a:spcBef>
          <a:spcPts val="300"/>
        </a:spcBef>
        <a:buFont typeface="Times New Roman" panose="02020603050405020304" pitchFamily="18" charset="0"/>
        <a:buChar char="†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688975" indent="-231775" algn="l" defTabSz="914400" rtl="0" eaLnBrk="1" latinLnBrk="0" hangingPunct="1">
        <a:spcBef>
          <a:spcPts val="300"/>
        </a:spcBef>
        <a:buFont typeface="Times New Roman" panose="02020603050405020304" pitchFamily="18" charset="0"/>
        <a:buChar char="†"/>
        <a:defRPr sz="16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914400" indent="-225425" algn="l" defTabSz="914400" rtl="0" eaLnBrk="1" latinLnBrk="0" hangingPunct="1">
        <a:spcBef>
          <a:spcPts val="300"/>
        </a:spcBef>
        <a:buFont typeface="Times New Roman" panose="02020603050405020304" pitchFamily="18" charset="0"/>
        <a:buChar char="†"/>
        <a:defRPr sz="1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1146175" indent="-231775" algn="l" defTabSz="914400" rtl="0" eaLnBrk="1" latinLnBrk="0" hangingPunct="1">
        <a:spcBef>
          <a:spcPts val="300"/>
        </a:spcBef>
        <a:buFont typeface="Times New Roman" panose="02020603050405020304" pitchFamily="18" charset="0"/>
        <a:buChar char="†"/>
        <a:defRPr sz="1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Revelation</a:t>
            </a:r>
            <a:br>
              <a:rPr lang="en-US" sz="5400" dirty="0"/>
            </a:br>
            <a:r>
              <a:rPr lang="en-US" sz="2800" dirty="0">
                <a:solidFill>
                  <a:srgbClr val="C00000"/>
                </a:solidFill>
              </a:rPr>
              <a:t>Trust God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1800" b="1" dirty="0"/>
              <a:t>Lesson 21 – </a:t>
            </a:r>
            <a:r>
              <a:rPr lang="en-US" sz="1800" dirty="0"/>
              <a:t>The Millennium and Eternal Judgment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89999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They Reign?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i="1" dirty="0">
                <a:solidFill>
                  <a:srgbClr val="800000"/>
                </a:solidFill>
              </a:rPr>
              <a:t>And </a:t>
            </a:r>
            <a:r>
              <a:rPr lang="en-US" sz="1800" b="1" i="1" dirty="0">
                <a:solidFill>
                  <a:srgbClr val="800000"/>
                </a:solidFill>
              </a:rPr>
              <a:t>I saw thrones</a:t>
            </a:r>
            <a:r>
              <a:rPr lang="en-US" sz="1800" i="1" dirty="0">
                <a:solidFill>
                  <a:srgbClr val="800000"/>
                </a:solidFill>
              </a:rPr>
              <a:t>, and they sat on them, and </a:t>
            </a:r>
            <a:r>
              <a:rPr lang="en-US" sz="1800" b="1" i="1" u="sng" dirty="0">
                <a:solidFill>
                  <a:srgbClr val="800000"/>
                </a:solidFill>
              </a:rPr>
              <a:t>judgment</a:t>
            </a:r>
            <a:r>
              <a:rPr lang="en-US" sz="1800" b="1" i="1" dirty="0">
                <a:solidFill>
                  <a:srgbClr val="800000"/>
                </a:solidFill>
              </a:rPr>
              <a:t> was committed to them</a:t>
            </a:r>
            <a:r>
              <a:rPr lang="en-US" sz="1800" i="1" dirty="0">
                <a:solidFill>
                  <a:srgbClr val="800000"/>
                </a:solidFill>
              </a:rPr>
              <a:t>. Then I saw </a:t>
            </a:r>
            <a:r>
              <a:rPr lang="en-US" sz="1800" b="1" i="1" dirty="0">
                <a:solidFill>
                  <a:srgbClr val="800000"/>
                </a:solidFill>
              </a:rPr>
              <a:t>the </a:t>
            </a:r>
            <a:r>
              <a:rPr lang="en-US" sz="1800" b="1" i="1" u="sng" dirty="0">
                <a:solidFill>
                  <a:srgbClr val="800000"/>
                </a:solidFill>
              </a:rPr>
              <a:t>souls</a:t>
            </a:r>
            <a:r>
              <a:rPr lang="en-US" sz="1800" b="1" i="1" dirty="0">
                <a:solidFill>
                  <a:srgbClr val="800000"/>
                </a:solidFill>
              </a:rPr>
              <a:t> of those who had been beheaded</a:t>
            </a:r>
            <a:r>
              <a:rPr lang="en-US" sz="1800" i="1" dirty="0">
                <a:solidFill>
                  <a:srgbClr val="800000"/>
                </a:solidFill>
              </a:rPr>
              <a:t> for their witness to Jesus and for the word of God … And </a:t>
            </a:r>
            <a:r>
              <a:rPr lang="en-US" sz="1800" b="1" i="1" dirty="0">
                <a:solidFill>
                  <a:srgbClr val="800000"/>
                </a:solidFill>
              </a:rPr>
              <a:t>they </a:t>
            </a:r>
            <a:r>
              <a:rPr lang="en-US" sz="1800" b="1" i="1" u="sng" dirty="0">
                <a:solidFill>
                  <a:srgbClr val="800000"/>
                </a:solidFill>
              </a:rPr>
              <a:t>lived</a:t>
            </a:r>
            <a:r>
              <a:rPr lang="en-US" sz="1800" b="1" i="1" dirty="0">
                <a:solidFill>
                  <a:srgbClr val="800000"/>
                </a:solidFill>
              </a:rPr>
              <a:t> and reigned </a:t>
            </a:r>
            <a:r>
              <a:rPr lang="en-US" sz="1800" b="1" i="1" u="sng" dirty="0">
                <a:solidFill>
                  <a:srgbClr val="800000"/>
                </a:solidFill>
              </a:rPr>
              <a:t>with Christ</a:t>
            </a:r>
            <a:r>
              <a:rPr lang="en-US" sz="1800" i="1" dirty="0">
                <a:solidFill>
                  <a:srgbClr val="800000"/>
                </a:solidFill>
              </a:rPr>
              <a:t> for a thousand years. </a:t>
            </a:r>
            <a:r>
              <a:rPr lang="en-US" sz="1800" dirty="0"/>
              <a:t>(</a:t>
            </a:r>
            <a:r>
              <a:rPr lang="en-US" sz="1800" b="1" dirty="0">
                <a:solidFill>
                  <a:srgbClr val="800000"/>
                </a:solidFill>
              </a:rPr>
              <a:t>20:4</a:t>
            </a:r>
            <a:r>
              <a:rPr lang="en-US" sz="1800" dirty="0"/>
              <a:t>)</a:t>
            </a:r>
          </a:p>
          <a:p>
            <a:r>
              <a:rPr lang="en-US" sz="1800" dirty="0"/>
              <a:t>Primarily, this reign refers to the martyred saints who are </a:t>
            </a:r>
            <a:r>
              <a:rPr lang="en-US" sz="1800" b="1" i="1" u="sng" dirty="0"/>
              <a:t>now</a:t>
            </a:r>
            <a:r>
              <a:rPr lang="en-US" sz="1800" b="1" i="1" dirty="0"/>
              <a:t> in heavenly realms</a:t>
            </a:r>
            <a:r>
              <a:rPr lang="en-US" sz="1800" dirty="0"/>
              <a:t>, but …</a:t>
            </a:r>
          </a:p>
          <a:p>
            <a:pPr marL="0" indent="0">
              <a:buNone/>
            </a:pPr>
            <a:r>
              <a:rPr lang="en-US" sz="1800" i="1" dirty="0">
                <a:solidFill>
                  <a:srgbClr val="800000"/>
                </a:solidFill>
              </a:rPr>
              <a:t>… “You are worthy to take the scroll, And to open its seals; For You were slain, And </a:t>
            </a:r>
            <a:r>
              <a:rPr lang="en-US" sz="1800" b="1" i="1" dirty="0">
                <a:solidFill>
                  <a:srgbClr val="800000"/>
                </a:solidFill>
              </a:rPr>
              <a:t>have redeemed </a:t>
            </a:r>
            <a:r>
              <a:rPr lang="en-US" sz="1800" b="1" i="1" u="sng" dirty="0">
                <a:solidFill>
                  <a:srgbClr val="800000"/>
                </a:solidFill>
              </a:rPr>
              <a:t>us</a:t>
            </a:r>
            <a:r>
              <a:rPr lang="en-US" sz="1800" b="1" i="1" dirty="0">
                <a:solidFill>
                  <a:srgbClr val="800000"/>
                </a:solidFill>
              </a:rPr>
              <a:t> to God by Your blood Out of every tribe</a:t>
            </a:r>
            <a:r>
              <a:rPr lang="en-US" sz="1800" i="1" dirty="0">
                <a:solidFill>
                  <a:srgbClr val="800000"/>
                </a:solidFill>
              </a:rPr>
              <a:t> and </a:t>
            </a:r>
            <a:r>
              <a:rPr lang="en-US" sz="1800" b="1" i="1" dirty="0">
                <a:solidFill>
                  <a:srgbClr val="800000"/>
                </a:solidFill>
              </a:rPr>
              <a:t>tongue</a:t>
            </a:r>
            <a:r>
              <a:rPr lang="en-US" sz="1800" i="1" dirty="0">
                <a:solidFill>
                  <a:srgbClr val="800000"/>
                </a:solidFill>
              </a:rPr>
              <a:t> and </a:t>
            </a:r>
            <a:r>
              <a:rPr lang="en-US" sz="1800" b="1" i="1" dirty="0">
                <a:solidFill>
                  <a:srgbClr val="800000"/>
                </a:solidFill>
              </a:rPr>
              <a:t>people</a:t>
            </a:r>
            <a:r>
              <a:rPr lang="en-US" sz="1800" i="1" dirty="0">
                <a:solidFill>
                  <a:srgbClr val="800000"/>
                </a:solidFill>
              </a:rPr>
              <a:t> and </a:t>
            </a:r>
            <a:r>
              <a:rPr lang="en-US" sz="1800" b="1" i="1" dirty="0">
                <a:solidFill>
                  <a:srgbClr val="800000"/>
                </a:solidFill>
              </a:rPr>
              <a:t>nation</a:t>
            </a:r>
            <a:r>
              <a:rPr lang="en-US" sz="1800" i="1" dirty="0">
                <a:solidFill>
                  <a:srgbClr val="800000"/>
                </a:solidFill>
              </a:rPr>
              <a:t>, And have made us kings and priests to our God; And </a:t>
            </a:r>
            <a:r>
              <a:rPr lang="en-US" sz="1800" b="1" i="1" dirty="0">
                <a:solidFill>
                  <a:srgbClr val="800000"/>
                </a:solidFill>
              </a:rPr>
              <a:t>we shall reign </a:t>
            </a:r>
            <a:r>
              <a:rPr lang="en-US" sz="1800" b="1" i="1" u="sng" dirty="0">
                <a:solidFill>
                  <a:srgbClr val="800000"/>
                </a:solidFill>
              </a:rPr>
              <a:t>on the earth</a:t>
            </a:r>
            <a:r>
              <a:rPr lang="en-US" sz="1800" i="1" dirty="0">
                <a:solidFill>
                  <a:srgbClr val="800000"/>
                </a:solidFill>
              </a:rPr>
              <a:t>.” </a:t>
            </a:r>
            <a:r>
              <a:rPr lang="en-US" sz="1800" dirty="0"/>
              <a:t>(</a:t>
            </a:r>
            <a:r>
              <a:rPr lang="en-US" sz="1800" b="1" dirty="0">
                <a:solidFill>
                  <a:srgbClr val="800000"/>
                </a:solidFill>
              </a:rPr>
              <a:t>5:9-10</a:t>
            </a:r>
            <a:r>
              <a:rPr lang="en-US" sz="1800" dirty="0"/>
              <a:t>)</a:t>
            </a:r>
          </a:p>
          <a:p>
            <a:pPr marL="346075" lvl="0" indent="-346075">
              <a:buFont typeface="+mj-lt"/>
              <a:buAutoNum type="arabicPeriod" startAt="5"/>
            </a:pPr>
            <a:r>
              <a:rPr lang="en-US" sz="1800" dirty="0"/>
              <a:t>How do these </a:t>
            </a:r>
            <a:r>
              <a:rPr lang="en-US" sz="1800" i="1" dirty="0">
                <a:solidFill>
                  <a:srgbClr val="800000"/>
                </a:solidFill>
              </a:rPr>
              <a:t>“beheaded”</a:t>
            </a:r>
            <a:r>
              <a:rPr lang="en-US" sz="1800" dirty="0"/>
              <a:t> saints reign </a:t>
            </a:r>
            <a:r>
              <a:rPr lang="en-US" sz="1800" i="1" dirty="0">
                <a:solidFill>
                  <a:srgbClr val="800000"/>
                </a:solidFill>
              </a:rPr>
              <a:t>“on earth”</a:t>
            </a:r>
            <a:r>
              <a:rPr lang="en-US" sz="1800" dirty="0"/>
              <a:t> from heaven, </a:t>
            </a:r>
            <a:r>
              <a:rPr lang="en-US" sz="1800" i="1" dirty="0">
                <a:solidFill>
                  <a:srgbClr val="800000"/>
                </a:solidFill>
              </a:rPr>
              <a:t>“with Christ”</a:t>
            </a:r>
            <a:r>
              <a:rPr lang="en-US" sz="1800" dirty="0"/>
              <a:t>?</a:t>
            </a:r>
          </a:p>
          <a:p>
            <a:r>
              <a:rPr lang="en-US" sz="1800" dirty="0"/>
              <a:t>Figuratively every time someone far from God considers their example, takes encouragement, and strives to be more like them, move closer to God, the dead again fulfill role of </a:t>
            </a:r>
            <a:r>
              <a:rPr lang="en-US" sz="1800" i="1" dirty="0">
                <a:solidFill>
                  <a:srgbClr val="800000"/>
                </a:solidFill>
              </a:rPr>
              <a:t>“priest”</a:t>
            </a:r>
            <a:r>
              <a:rPr lang="en-US" sz="1800" dirty="0"/>
              <a:t>.</a:t>
            </a:r>
          </a:p>
          <a:p>
            <a:r>
              <a:rPr lang="en-US" sz="1800" dirty="0"/>
              <a:t>How many people were converted – in some measure – by the influence of their example?</a:t>
            </a:r>
          </a:p>
          <a:p>
            <a:r>
              <a:rPr lang="en-US" sz="1800" dirty="0"/>
              <a:t>Almost 2000 years later, still talking about them, admiring, trying to live up to their example!</a:t>
            </a:r>
          </a:p>
          <a:p>
            <a:r>
              <a:rPr lang="en-US" sz="1800" dirty="0"/>
              <a:t>This “martyr spirit” (</a:t>
            </a:r>
            <a:r>
              <a:rPr lang="en-US" sz="1800" b="1" dirty="0">
                <a:solidFill>
                  <a:srgbClr val="800000"/>
                </a:solidFill>
              </a:rPr>
              <a:t>12:11; Mat. 5:13-16</a:t>
            </a:r>
            <a:r>
              <a:rPr lang="en-US" sz="1800" dirty="0"/>
              <a:t>), epitomized by the </a:t>
            </a:r>
            <a:r>
              <a:rPr lang="en-US" sz="1800" i="1" dirty="0">
                <a:solidFill>
                  <a:srgbClr val="800000"/>
                </a:solidFill>
              </a:rPr>
              <a:t>“beheaded”</a:t>
            </a:r>
            <a:r>
              <a:rPr lang="en-US" sz="1800" dirty="0"/>
              <a:t>, is a key spiritual characteristic of saints that has </a:t>
            </a:r>
            <a:r>
              <a:rPr lang="en-US" sz="1800" i="1" dirty="0">
                <a:solidFill>
                  <a:srgbClr val="800000"/>
                </a:solidFill>
              </a:rPr>
              <a:t>“reigned”</a:t>
            </a:r>
            <a:r>
              <a:rPr lang="en-US" sz="1800" dirty="0"/>
              <a:t>, which we must uphold!</a:t>
            </a:r>
          </a:p>
        </p:txBody>
      </p:sp>
    </p:spTree>
    <p:extLst>
      <p:ext uri="{BB962C8B-B14F-4D97-AF65-F5344CB8AC3E}">
        <p14:creationId xmlns:p14="http://schemas.microsoft.com/office/powerpoint/2010/main" val="395783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A4697-8A62-C290-57B8-13F1179F9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What, When is the Millennium?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38C20-6C4A-0B1D-7DA8-E6B725EB684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2900" indent="-342900">
              <a:spcBef>
                <a:spcPts val="100"/>
              </a:spcBef>
              <a:buFont typeface="+mj-lt"/>
              <a:buAutoNum type="arabicPeriod" startAt="6"/>
            </a:pPr>
            <a:r>
              <a:rPr lang="en-US" sz="2000" dirty="0"/>
              <a:t>What determines the beginning, ending, and duration of the millennium?  What does it represent?</a:t>
            </a:r>
          </a:p>
          <a:p>
            <a:pPr>
              <a:spcBef>
                <a:spcPts val="100"/>
              </a:spcBef>
            </a:pPr>
            <a:r>
              <a:rPr lang="en-US" sz="2000" dirty="0"/>
              <a:t>Represents long period of time with the following identified attributes:</a:t>
            </a:r>
          </a:p>
          <a:p>
            <a:pPr lvl="1">
              <a:spcBef>
                <a:spcPts val="100"/>
              </a:spcBef>
            </a:pPr>
            <a:r>
              <a:rPr lang="en-US" b="1" i="1" dirty="0"/>
              <a:t>Began</a:t>
            </a:r>
            <a:r>
              <a:rPr lang="en-US" dirty="0"/>
              <a:t> after the Devil’s defeat at Armageddon, when:</a:t>
            </a:r>
          </a:p>
          <a:p>
            <a:pPr lvl="2">
              <a:spcBef>
                <a:spcPts val="100"/>
              </a:spcBef>
            </a:pPr>
            <a:r>
              <a:rPr lang="en-US" sz="2000" i="1" dirty="0">
                <a:solidFill>
                  <a:srgbClr val="800000"/>
                </a:solidFill>
              </a:rPr>
              <a:t>“Sea beast”</a:t>
            </a:r>
            <a:r>
              <a:rPr lang="en-US" sz="2000" dirty="0"/>
              <a:t> and </a:t>
            </a:r>
            <a:r>
              <a:rPr lang="en-US" sz="2000" i="1" dirty="0">
                <a:solidFill>
                  <a:srgbClr val="800000"/>
                </a:solidFill>
              </a:rPr>
              <a:t>“false prophet”</a:t>
            </a:r>
            <a:r>
              <a:rPr lang="en-US" sz="2000" dirty="0"/>
              <a:t> were </a:t>
            </a:r>
            <a:r>
              <a:rPr lang="en-US" sz="2000" i="1" dirty="0">
                <a:solidFill>
                  <a:srgbClr val="800000"/>
                </a:solidFill>
              </a:rPr>
              <a:t>“cast alive into the lake of fire”</a:t>
            </a:r>
            <a:r>
              <a:rPr lang="en-US" sz="2000" dirty="0"/>
              <a:t> (</a:t>
            </a:r>
            <a:r>
              <a:rPr lang="en-US" sz="2000" b="1" dirty="0">
                <a:solidFill>
                  <a:srgbClr val="800000"/>
                </a:solidFill>
              </a:rPr>
              <a:t>19:19-20; Daniel 7:7-11</a:t>
            </a:r>
            <a:r>
              <a:rPr lang="en-US" sz="2000" dirty="0"/>
              <a:t>).</a:t>
            </a:r>
          </a:p>
          <a:p>
            <a:pPr lvl="2">
              <a:spcBef>
                <a:spcPts val="100"/>
              </a:spcBef>
            </a:pPr>
            <a:r>
              <a:rPr lang="en-US" sz="2000" dirty="0"/>
              <a:t>Roman Empire’s attempt to overthrow Christ and His kingdom utterly failed (</a:t>
            </a:r>
            <a:r>
              <a:rPr lang="en-US" sz="2000" b="1" dirty="0">
                <a:solidFill>
                  <a:srgbClr val="800000"/>
                </a:solidFill>
              </a:rPr>
              <a:t>19:15-19</a:t>
            </a:r>
            <a:r>
              <a:rPr lang="en-US" sz="2000" dirty="0"/>
              <a:t>).</a:t>
            </a:r>
          </a:p>
          <a:p>
            <a:pPr lvl="2">
              <a:spcBef>
                <a:spcPts val="100"/>
              </a:spcBef>
            </a:pPr>
            <a:r>
              <a:rPr lang="en-US" sz="2000" dirty="0"/>
              <a:t>Instead, Roman Empire was destroyed.</a:t>
            </a:r>
          </a:p>
          <a:p>
            <a:pPr lvl="1">
              <a:spcBef>
                <a:spcPts val="100"/>
              </a:spcBef>
            </a:pPr>
            <a:r>
              <a:rPr lang="en-US" dirty="0"/>
              <a:t>During which, the Devil is restrained, unable to </a:t>
            </a:r>
            <a:r>
              <a:rPr lang="en-US" i="1" dirty="0">
                <a:solidFill>
                  <a:srgbClr val="800000"/>
                </a:solidFill>
              </a:rPr>
              <a:t>“deceive the nations”</a:t>
            </a:r>
            <a:r>
              <a:rPr lang="en-US" dirty="0"/>
              <a:t> (</a:t>
            </a:r>
            <a:r>
              <a:rPr lang="en-US" b="1" dirty="0">
                <a:solidFill>
                  <a:srgbClr val="800000"/>
                </a:solidFill>
              </a:rPr>
              <a:t>20:2-3</a:t>
            </a:r>
            <a:r>
              <a:rPr lang="en-US" dirty="0"/>
              <a:t>).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2303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A4697-8A62-C290-57B8-13F1179F9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What, When is the Millennium?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38C20-6C4A-0B1D-7DA8-E6B725EB684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2900" indent="-342900">
              <a:spcBef>
                <a:spcPts val="100"/>
              </a:spcBef>
              <a:buFont typeface="+mj-lt"/>
              <a:buAutoNum type="arabicPeriod" startAt="6"/>
            </a:pPr>
            <a:r>
              <a:rPr lang="en-US" sz="2000" dirty="0"/>
              <a:t>What determines the beginning, ending, and duration of the millennium?  What does it represent?</a:t>
            </a:r>
          </a:p>
          <a:p>
            <a:pPr>
              <a:spcBef>
                <a:spcPts val="100"/>
              </a:spcBef>
            </a:pPr>
            <a:r>
              <a:rPr lang="en-US" sz="2000" dirty="0"/>
              <a:t>Represents long period of time with the following identified attributes:</a:t>
            </a:r>
          </a:p>
          <a:p>
            <a:pPr lvl="1">
              <a:spcBef>
                <a:spcPts val="100"/>
              </a:spcBef>
            </a:pPr>
            <a:r>
              <a:rPr lang="en-US" dirty="0"/>
              <a:t>Despite their </a:t>
            </a:r>
            <a:r>
              <a:rPr lang="en-US" i="1" dirty="0">
                <a:solidFill>
                  <a:srgbClr val="800000"/>
                </a:solidFill>
              </a:rPr>
              <a:t>“beheading”</a:t>
            </a:r>
            <a:r>
              <a:rPr lang="en-US" dirty="0"/>
              <a:t>, the martyrs are </a:t>
            </a:r>
            <a:r>
              <a:rPr lang="en-US" i="1" dirty="0">
                <a:solidFill>
                  <a:srgbClr val="800000"/>
                </a:solidFill>
              </a:rPr>
              <a:t>“resurrected”</a:t>
            </a:r>
            <a:r>
              <a:rPr lang="en-US" dirty="0"/>
              <a:t> with their message that Jesus is </a:t>
            </a:r>
            <a:r>
              <a:rPr lang="en-US" i="1" dirty="0">
                <a:solidFill>
                  <a:srgbClr val="800000"/>
                </a:solidFill>
              </a:rPr>
              <a:t>“King of Kings, Lord of Lords”</a:t>
            </a:r>
            <a:r>
              <a:rPr lang="en-US" dirty="0"/>
              <a:t> (</a:t>
            </a:r>
            <a:r>
              <a:rPr lang="en-US" b="1" dirty="0">
                <a:solidFill>
                  <a:srgbClr val="800000"/>
                </a:solidFill>
              </a:rPr>
              <a:t>19:15-19</a:t>
            </a:r>
            <a:r>
              <a:rPr lang="en-US" dirty="0"/>
              <a:t>).</a:t>
            </a:r>
          </a:p>
          <a:p>
            <a:pPr lvl="1">
              <a:spcBef>
                <a:spcPts val="100"/>
              </a:spcBef>
            </a:pPr>
            <a:r>
              <a:rPr lang="en-US" dirty="0"/>
              <a:t>Their message and extreme example </a:t>
            </a:r>
            <a:r>
              <a:rPr lang="en-US" i="1" dirty="0">
                <a:solidFill>
                  <a:srgbClr val="800000"/>
                </a:solidFill>
              </a:rPr>
              <a:t>“reigns”</a:t>
            </a:r>
            <a:r>
              <a:rPr lang="en-US" dirty="0"/>
              <a:t> on the earth, resulting in conversion and enduring faithfulness (</a:t>
            </a:r>
            <a:r>
              <a:rPr lang="en-US" b="1" dirty="0">
                <a:solidFill>
                  <a:srgbClr val="800000"/>
                </a:solidFill>
              </a:rPr>
              <a:t>12:11; 20:4-6</a:t>
            </a:r>
            <a:r>
              <a:rPr lang="en-US" dirty="0"/>
              <a:t>), figuratively, spiritually serving as </a:t>
            </a:r>
            <a:r>
              <a:rPr lang="en-US" i="1" dirty="0">
                <a:solidFill>
                  <a:srgbClr val="800000"/>
                </a:solidFill>
              </a:rPr>
              <a:t>“judges” </a:t>
            </a:r>
            <a:r>
              <a:rPr lang="en-US" dirty="0"/>
              <a:t>and </a:t>
            </a:r>
            <a:r>
              <a:rPr lang="en-US" i="1" dirty="0">
                <a:solidFill>
                  <a:srgbClr val="800000"/>
                </a:solidFill>
              </a:rPr>
              <a:t>“priests”</a:t>
            </a:r>
            <a:r>
              <a:rPr lang="en-US" dirty="0"/>
              <a:t>.</a:t>
            </a:r>
          </a:p>
          <a:p>
            <a:pPr lvl="1">
              <a:spcBef>
                <a:spcPts val="100"/>
              </a:spcBef>
            </a:pPr>
            <a:r>
              <a:rPr lang="en-US" dirty="0"/>
              <a:t>Generally, Christ’s kingdom is </a:t>
            </a:r>
            <a:r>
              <a:rPr lang="en-US" i="1" dirty="0">
                <a:solidFill>
                  <a:srgbClr val="800000"/>
                </a:solidFill>
              </a:rPr>
              <a:t>“delivered to the saints”</a:t>
            </a:r>
            <a:r>
              <a:rPr lang="en-US" dirty="0"/>
              <a:t> (</a:t>
            </a:r>
            <a:r>
              <a:rPr lang="en-US" b="1" dirty="0">
                <a:solidFill>
                  <a:srgbClr val="800000"/>
                </a:solidFill>
              </a:rPr>
              <a:t>Daniel 7:13-14, 18, 22, 25-27</a:t>
            </a:r>
            <a:r>
              <a:rPr lang="en-US" dirty="0"/>
              <a:t>) for them to reign, oversee, invest (</a:t>
            </a:r>
            <a:r>
              <a:rPr lang="en-US" b="1" dirty="0">
                <a:solidFill>
                  <a:srgbClr val="800000"/>
                </a:solidFill>
              </a:rPr>
              <a:t>Luke 19:11-28</a:t>
            </a:r>
            <a:r>
              <a:rPr lang="en-US" dirty="0"/>
              <a:t>).</a:t>
            </a:r>
          </a:p>
          <a:p>
            <a:pPr lvl="1">
              <a:spcBef>
                <a:spcPts val="100"/>
              </a:spcBef>
            </a:pPr>
            <a:r>
              <a:rPr lang="en-US" i="1" dirty="0"/>
              <a:t>… over a thousand years something happens, something changes … what???</a:t>
            </a:r>
          </a:p>
          <a:p>
            <a:pPr lvl="1">
              <a:spcBef>
                <a:spcPts val="100"/>
              </a:spcBef>
            </a:pPr>
            <a:r>
              <a:rPr lang="en-US" dirty="0"/>
              <a:t>Ends with Devil’s release, which is followed by a </a:t>
            </a:r>
            <a:r>
              <a:rPr lang="en-US" i="1" dirty="0">
                <a:solidFill>
                  <a:srgbClr val="800000"/>
                </a:solidFill>
              </a:rPr>
              <a:t>“little while”</a:t>
            </a:r>
            <a:r>
              <a:rPr lang="en-US" dirty="0"/>
              <a:t> , Devil resumes global deception, and then </a:t>
            </a:r>
            <a:r>
              <a:rPr lang="en-US" b="1" i="1" dirty="0"/>
              <a:t>maybe</a:t>
            </a:r>
            <a:r>
              <a:rPr lang="en-US" dirty="0"/>
              <a:t> (?) the end of the world (</a:t>
            </a:r>
            <a:r>
              <a:rPr lang="en-US" b="1" dirty="0">
                <a:solidFill>
                  <a:srgbClr val="800000"/>
                </a:solidFill>
              </a:rPr>
              <a:t>20:3, 7-15</a:t>
            </a:r>
            <a:r>
              <a:rPr lang="en-US" dirty="0"/>
              <a:t>).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6886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A4697-8A62-C290-57B8-13F1179F9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What, When is the Millennium?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38C20-6C4A-0B1D-7DA8-E6B725EB684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2900" indent="-342900">
              <a:spcBef>
                <a:spcPts val="100"/>
              </a:spcBef>
              <a:buFont typeface="+mj-lt"/>
              <a:buAutoNum type="arabicPeriod" startAt="6"/>
            </a:pPr>
            <a:r>
              <a:rPr lang="en-US" sz="2000" dirty="0"/>
              <a:t>What determines the beginning, ending, and duration of the millennium?  What does it represent?</a:t>
            </a:r>
          </a:p>
          <a:p>
            <a:pPr>
              <a:spcBef>
                <a:spcPts val="100"/>
              </a:spcBef>
            </a:pPr>
            <a:r>
              <a:rPr lang="en-US" sz="2000" i="1" dirty="0">
                <a:solidFill>
                  <a:srgbClr val="800000"/>
                </a:solidFill>
              </a:rPr>
              <a:t>“</a:t>
            </a:r>
            <a:r>
              <a:rPr lang="en-US" sz="2000" b="1" i="1" dirty="0">
                <a:solidFill>
                  <a:srgbClr val="800000"/>
                </a:solidFill>
              </a:rPr>
              <a:t>Thousand years</a:t>
            </a:r>
            <a:r>
              <a:rPr lang="en-US" sz="2000" i="1" dirty="0">
                <a:solidFill>
                  <a:srgbClr val="800000"/>
                </a:solidFill>
              </a:rPr>
              <a:t>” </a:t>
            </a:r>
            <a:r>
              <a:rPr lang="en-US" sz="2000" dirty="0"/>
              <a:t>is by far longest period of time mentioned in the Bible, much less prophetic texts.</a:t>
            </a:r>
          </a:p>
          <a:p>
            <a:pPr>
              <a:spcBef>
                <a:spcPts val="100"/>
              </a:spcBef>
            </a:pPr>
            <a:r>
              <a:rPr lang="en-US" sz="2000" dirty="0"/>
              <a:t>By comparison, Daniel’s visions of </a:t>
            </a:r>
            <a:r>
              <a:rPr lang="en-US" sz="2000" i="1" dirty="0">
                <a:solidFill>
                  <a:srgbClr val="800000"/>
                </a:solidFill>
              </a:rPr>
              <a:t>“</a:t>
            </a:r>
            <a:r>
              <a:rPr lang="en-US" sz="2000" b="1" i="1" dirty="0">
                <a:solidFill>
                  <a:srgbClr val="800000"/>
                </a:solidFill>
              </a:rPr>
              <a:t>seventy weeks</a:t>
            </a:r>
            <a:r>
              <a:rPr lang="en-US" sz="2000" i="1" dirty="0">
                <a:solidFill>
                  <a:srgbClr val="800000"/>
                </a:solidFill>
              </a:rPr>
              <a:t>”</a:t>
            </a:r>
            <a:r>
              <a:rPr lang="en-US" sz="2000" dirty="0"/>
              <a:t> represent time from period of </a:t>
            </a:r>
            <a:r>
              <a:rPr lang="en-US" sz="2000" b="1" dirty="0"/>
              <a:t>Return from Captivity</a:t>
            </a:r>
            <a:r>
              <a:rPr lang="en-US" sz="2000" dirty="0"/>
              <a:t> to </a:t>
            </a:r>
            <a:r>
              <a:rPr lang="en-US" sz="2000" b="1" dirty="0"/>
              <a:t>Destruction of Jerusalem </a:t>
            </a:r>
            <a:r>
              <a:rPr lang="en-US" sz="2000" dirty="0"/>
              <a:t>– about 600 years (</a:t>
            </a:r>
            <a:r>
              <a:rPr lang="en-US" sz="2000" b="1" dirty="0">
                <a:solidFill>
                  <a:srgbClr val="800000"/>
                </a:solidFill>
              </a:rPr>
              <a:t>Daniel 9:24-27</a:t>
            </a:r>
            <a:r>
              <a:rPr lang="en-US" sz="2000" dirty="0"/>
              <a:t>).  No prophetic time period comes close to being so long.</a:t>
            </a:r>
          </a:p>
          <a:p>
            <a:pPr>
              <a:spcBef>
                <a:spcPts val="100"/>
              </a:spcBef>
            </a:pPr>
            <a:r>
              <a:rPr lang="en-US" sz="2000" dirty="0"/>
              <a:t>Symbolically, what might the </a:t>
            </a:r>
            <a:r>
              <a:rPr lang="en-US" sz="2000" i="1" dirty="0">
                <a:solidFill>
                  <a:srgbClr val="800000"/>
                </a:solidFill>
              </a:rPr>
              <a:t>“1000 years”</a:t>
            </a:r>
            <a:r>
              <a:rPr lang="en-US" sz="2000" dirty="0"/>
              <a:t> represent, </a:t>
            </a:r>
            <a:r>
              <a:rPr lang="en-US" sz="2000" b="1" dirty="0">
                <a:solidFill>
                  <a:srgbClr val="800000"/>
                </a:solidFill>
              </a:rPr>
              <a:t>10 x 10 x 10</a:t>
            </a:r>
            <a:r>
              <a:rPr lang="en-US" sz="2000" dirty="0"/>
              <a:t> (</a:t>
            </a:r>
            <a:r>
              <a:rPr lang="en-US" sz="2000" b="1" dirty="0">
                <a:solidFill>
                  <a:srgbClr val="800000"/>
                </a:solidFill>
              </a:rPr>
              <a:t>10</a:t>
            </a:r>
            <a:r>
              <a:rPr lang="en-US" sz="2000" b="1" baseline="30000" dirty="0">
                <a:solidFill>
                  <a:srgbClr val="800000"/>
                </a:solidFill>
              </a:rPr>
              <a:t>3</a:t>
            </a:r>
            <a:r>
              <a:rPr lang="en-US" sz="2000" dirty="0"/>
              <a:t>)?</a:t>
            </a:r>
          </a:p>
          <a:p>
            <a:pPr>
              <a:spcBef>
                <a:spcPts val="100"/>
              </a:spcBef>
            </a:pPr>
            <a:r>
              <a:rPr lang="en-US" sz="2000" b="1" dirty="0">
                <a:solidFill>
                  <a:srgbClr val="800000"/>
                </a:solidFill>
              </a:rPr>
              <a:t>10</a:t>
            </a:r>
            <a:r>
              <a:rPr lang="en-US" sz="2000" dirty="0"/>
              <a:t> – Full capacity, power of man</a:t>
            </a:r>
          </a:p>
          <a:p>
            <a:pPr>
              <a:spcBef>
                <a:spcPts val="100"/>
              </a:spcBef>
            </a:pPr>
            <a:r>
              <a:rPr lang="en-US" sz="2000" b="1" dirty="0">
                <a:solidFill>
                  <a:srgbClr val="800000"/>
                </a:solidFill>
              </a:rPr>
              <a:t>3</a:t>
            </a:r>
            <a:r>
              <a:rPr lang="en-US" sz="2000" dirty="0"/>
              <a:t> – Extreme emphasis (</a:t>
            </a:r>
            <a:r>
              <a:rPr lang="en-US" sz="2000" b="1" dirty="0">
                <a:solidFill>
                  <a:srgbClr val="800000"/>
                </a:solidFill>
              </a:rPr>
              <a:t>4:8; 8:13; Isaiah 6:3; Jeremiah 22:29</a:t>
            </a:r>
            <a:r>
              <a:rPr lang="en-US" sz="2000" dirty="0"/>
              <a:t>)</a:t>
            </a:r>
          </a:p>
          <a:p>
            <a:pPr>
              <a:spcBef>
                <a:spcPts val="100"/>
              </a:spcBef>
            </a:pPr>
            <a:r>
              <a:rPr lang="en-US" sz="2000" b="1" dirty="0">
                <a:solidFill>
                  <a:srgbClr val="800000"/>
                </a:solidFill>
              </a:rPr>
              <a:t>7</a:t>
            </a:r>
            <a:r>
              <a:rPr lang="en-US" sz="2000" dirty="0"/>
              <a:t> – Complete work, bestowment of God, inherently limited by Him</a:t>
            </a:r>
          </a:p>
          <a:p>
            <a:pPr>
              <a:spcBef>
                <a:spcPts val="100"/>
              </a:spcBef>
            </a:pPr>
            <a:r>
              <a:rPr lang="en-US" sz="2000" b="1" dirty="0">
                <a:solidFill>
                  <a:srgbClr val="800000"/>
                </a:solidFill>
              </a:rPr>
              <a:t>10 x 10 x 10</a:t>
            </a:r>
            <a:r>
              <a:rPr lang="en-US" sz="2000" dirty="0"/>
              <a:t> (</a:t>
            </a:r>
            <a:r>
              <a:rPr lang="en-US" sz="2000" b="1" dirty="0">
                <a:solidFill>
                  <a:srgbClr val="800000"/>
                </a:solidFill>
              </a:rPr>
              <a:t>10</a:t>
            </a:r>
            <a:r>
              <a:rPr lang="en-US" sz="2000" b="1" baseline="30000" dirty="0">
                <a:solidFill>
                  <a:srgbClr val="800000"/>
                </a:solidFill>
              </a:rPr>
              <a:t>3</a:t>
            </a:r>
            <a:r>
              <a:rPr lang="en-US" sz="2000" dirty="0"/>
              <a:t>):  Complete and utter end of mankind’s full potential, capacity – extreme emphasis.</a:t>
            </a:r>
          </a:p>
        </p:txBody>
      </p:sp>
    </p:spTree>
    <p:extLst>
      <p:ext uri="{BB962C8B-B14F-4D97-AF65-F5344CB8AC3E}">
        <p14:creationId xmlns:p14="http://schemas.microsoft.com/office/powerpoint/2010/main" val="252041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A4697-8A62-C290-57B8-13F1179F9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What, When is the Millennium?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38C20-6C4A-0B1D-7DA8-E6B725EB684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2900" indent="-342900">
              <a:spcBef>
                <a:spcPts val="100"/>
              </a:spcBef>
              <a:buFont typeface="+mj-lt"/>
              <a:buAutoNum type="arabicPeriod" startAt="6"/>
            </a:pPr>
            <a:r>
              <a:rPr lang="en-US" sz="2000" dirty="0"/>
              <a:t>What determines the beginning, ending, and duration of the millennium?  What does it represent?</a:t>
            </a:r>
          </a:p>
          <a:p>
            <a:pPr>
              <a:spcBef>
                <a:spcPts val="100"/>
              </a:spcBef>
            </a:pPr>
            <a:r>
              <a:rPr lang="en-US" sz="2000" b="1" dirty="0">
                <a:solidFill>
                  <a:srgbClr val="800000"/>
                </a:solidFill>
              </a:rPr>
              <a:t>10 x 10 x 10</a:t>
            </a:r>
            <a:r>
              <a:rPr lang="en-US" sz="2000" dirty="0"/>
              <a:t> (</a:t>
            </a:r>
            <a:r>
              <a:rPr lang="en-US" sz="2000" b="1" dirty="0">
                <a:solidFill>
                  <a:srgbClr val="800000"/>
                </a:solidFill>
              </a:rPr>
              <a:t>10</a:t>
            </a:r>
            <a:r>
              <a:rPr lang="en-US" sz="2000" b="1" baseline="30000" dirty="0">
                <a:solidFill>
                  <a:srgbClr val="800000"/>
                </a:solidFill>
              </a:rPr>
              <a:t>3</a:t>
            </a:r>
            <a:r>
              <a:rPr lang="en-US" sz="2000" dirty="0"/>
              <a:t>):  Complete and utter end of mankind’s full potential, capacity – extreme emphasis.</a:t>
            </a:r>
          </a:p>
          <a:p>
            <a:pPr>
              <a:spcBef>
                <a:spcPts val="100"/>
              </a:spcBef>
            </a:pPr>
            <a:r>
              <a:rPr lang="en-US" sz="2000" dirty="0"/>
              <a:t>Notice the complete absence of </a:t>
            </a:r>
            <a:r>
              <a:rPr lang="en-US" sz="2000" b="1" dirty="0">
                <a:solidFill>
                  <a:srgbClr val="800000"/>
                </a:solidFill>
              </a:rPr>
              <a:t>7</a:t>
            </a:r>
            <a:r>
              <a:rPr lang="en-US" sz="2000" dirty="0"/>
              <a:t>.  God is is not directly setting the end time.</a:t>
            </a:r>
          </a:p>
          <a:p>
            <a:pPr>
              <a:spcBef>
                <a:spcPts val="100"/>
              </a:spcBef>
            </a:pPr>
            <a:r>
              <a:rPr lang="en-US" sz="2000" dirty="0"/>
              <a:t>The end is determined by the capacity, power, strength of </a:t>
            </a:r>
            <a:r>
              <a:rPr lang="en-US" sz="2000" b="1" i="1" dirty="0"/>
              <a:t>man</a:t>
            </a:r>
            <a:r>
              <a:rPr lang="en-US" sz="2000" dirty="0"/>
              <a:t>!</a:t>
            </a:r>
          </a:p>
          <a:p>
            <a:pPr>
              <a:spcBef>
                <a:spcPts val="100"/>
              </a:spcBef>
            </a:pPr>
            <a:r>
              <a:rPr lang="en-US" sz="2000" dirty="0"/>
              <a:t>Reappropriating description of the end of Jewish people to </a:t>
            </a:r>
            <a:r>
              <a:rPr lang="en-US" sz="2000" b="1" i="1" dirty="0"/>
              <a:t>all</a:t>
            </a:r>
            <a:r>
              <a:rPr lang="en-US" sz="2000" dirty="0"/>
              <a:t> people, the millennium ends </a:t>
            </a:r>
            <a:r>
              <a:rPr lang="en-US" sz="2000" i="1" dirty="0">
                <a:solidFill>
                  <a:srgbClr val="800000"/>
                </a:solidFill>
              </a:rPr>
              <a:t>“when </a:t>
            </a:r>
            <a:r>
              <a:rPr lang="en-US" sz="2000" b="1" i="1" dirty="0">
                <a:solidFill>
                  <a:srgbClr val="800000"/>
                </a:solidFill>
              </a:rPr>
              <a:t>the </a:t>
            </a:r>
            <a:r>
              <a:rPr lang="en-US" sz="2000" b="1" i="1" u="sng" dirty="0">
                <a:solidFill>
                  <a:srgbClr val="800000"/>
                </a:solidFill>
              </a:rPr>
              <a:t>power</a:t>
            </a:r>
            <a:r>
              <a:rPr lang="en-US" sz="2000" i="1" dirty="0">
                <a:solidFill>
                  <a:srgbClr val="800000"/>
                </a:solidFill>
              </a:rPr>
              <a:t> of the holy </a:t>
            </a:r>
            <a:r>
              <a:rPr lang="en-US" sz="2000" b="1" i="1" dirty="0">
                <a:solidFill>
                  <a:srgbClr val="800000"/>
                </a:solidFill>
              </a:rPr>
              <a:t>people has been </a:t>
            </a:r>
            <a:r>
              <a:rPr lang="en-US" sz="2000" b="1" i="1" u="sng" dirty="0">
                <a:solidFill>
                  <a:srgbClr val="800000"/>
                </a:solidFill>
              </a:rPr>
              <a:t>completely shattered</a:t>
            </a:r>
            <a:r>
              <a:rPr lang="en-US" sz="2000" i="1" dirty="0">
                <a:solidFill>
                  <a:srgbClr val="800000"/>
                </a:solidFill>
              </a:rPr>
              <a:t>, all these things shall be finished”</a:t>
            </a:r>
            <a:r>
              <a:rPr lang="en-US" sz="2000" dirty="0"/>
              <a:t> (</a:t>
            </a:r>
            <a:r>
              <a:rPr lang="en-US" sz="2000" b="1" dirty="0">
                <a:solidFill>
                  <a:srgbClr val="800000"/>
                </a:solidFill>
              </a:rPr>
              <a:t>Daniel 12:7</a:t>
            </a:r>
            <a:r>
              <a:rPr lang="en-US" sz="2000" dirty="0"/>
              <a:t>)</a:t>
            </a:r>
          </a:p>
          <a:p>
            <a:pPr>
              <a:spcBef>
                <a:spcPts val="100"/>
              </a:spcBef>
            </a:pPr>
            <a:r>
              <a:rPr lang="en-US" sz="2000" dirty="0"/>
              <a:t>Does not end when no Christians remain, not when “martyr spirit” is exhausted, because end occurs when, </a:t>
            </a:r>
            <a:r>
              <a:rPr lang="en-US" sz="2000" i="1" dirty="0">
                <a:solidFill>
                  <a:srgbClr val="800000"/>
                </a:solidFill>
              </a:rPr>
              <a:t>“the camp of the saints and the beloved city”</a:t>
            </a:r>
            <a:r>
              <a:rPr lang="en-US" sz="2000" dirty="0"/>
              <a:t> are </a:t>
            </a:r>
            <a:r>
              <a:rPr lang="en-US" sz="2000" i="1" dirty="0">
                <a:solidFill>
                  <a:srgbClr val="800000"/>
                </a:solidFill>
              </a:rPr>
              <a:t>“surrounded”</a:t>
            </a:r>
            <a:r>
              <a:rPr lang="en-US" sz="2000" dirty="0"/>
              <a:t> upon the </a:t>
            </a:r>
            <a:r>
              <a:rPr lang="en-US" sz="2000" i="1" dirty="0">
                <a:solidFill>
                  <a:srgbClr val="800000"/>
                </a:solidFill>
              </a:rPr>
              <a:t>“breadth of the earth”</a:t>
            </a:r>
            <a:r>
              <a:rPr lang="en-US" sz="2000" dirty="0"/>
              <a:t> (</a:t>
            </a:r>
            <a:r>
              <a:rPr lang="en-US" sz="2000" b="1" dirty="0">
                <a:solidFill>
                  <a:srgbClr val="800000"/>
                </a:solidFill>
              </a:rPr>
              <a:t>20:9</a:t>
            </a:r>
            <a:r>
              <a:rPr lang="en-US" sz="2000" dirty="0"/>
              <a:t>).</a:t>
            </a:r>
          </a:p>
          <a:p>
            <a:pPr>
              <a:spcBef>
                <a:spcPts val="100"/>
              </a:spcBef>
            </a:pPr>
            <a:r>
              <a:rPr lang="en-US" sz="2000" dirty="0"/>
              <a:t>Reinforcing conclusion can be derived by examining God’s revealed nature …</a:t>
            </a:r>
          </a:p>
        </p:txBody>
      </p:sp>
    </p:spTree>
    <p:extLst>
      <p:ext uri="{BB962C8B-B14F-4D97-AF65-F5344CB8AC3E}">
        <p14:creationId xmlns:p14="http://schemas.microsoft.com/office/powerpoint/2010/main" val="127679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1E3AF-15BB-A907-F661-21E983781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Does God End Kingdoms?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9C3F3-8BCF-780C-3BC6-50DE59DA55C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000" dirty="0"/>
              <a:t>When sin, wickedness reach a certain level:</a:t>
            </a:r>
          </a:p>
          <a:p>
            <a:pPr marL="0" indent="0">
              <a:buNone/>
            </a:pPr>
            <a:r>
              <a:rPr lang="en-US" sz="2000" i="1" dirty="0">
                <a:solidFill>
                  <a:srgbClr val="800000"/>
                </a:solidFill>
              </a:rPr>
              <a:t>But in the fourth generation they shall return here, </a:t>
            </a:r>
            <a:r>
              <a:rPr lang="en-US" sz="2000" b="1" i="1" dirty="0">
                <a:solidFill>
                  <a:srgbClr val="800000"/>
                </a:solidFill>
              </a:rPr>
              <a:t>for the </a:t>
            </a:r>
            <a:r>
              <a:rPr lang="en-US" sz="2000" b="1" i="1" u="sng" dirty="0">
                <a:solidFill>
                  <a:srgbClr val="800000"/>
                </a:solidFill>
              </a:rPr>
              <a:t>iniquity</a:t>
            </a:r>
            <a:r>
              <a:rPr lang="en-US" sz="2000" b="1" i="1" dirty="0">
                <a:solidFill>
                  <a:srgbClr val="800000"/>
                </a:solidFill>
              </a:rPr>
              <a:t> of the Amorites is </a:t>
            </a:r>
            <a:r>
              <a:rPr lang="en-US" sz="2000" b="1" i="1" u="sng" dirty="0">
                <a:solidFill>
                  <a:srgbClr val="800000"/>
                </a:solidFill>
              </a:rPr>
              <a:t>not yet complete</a:t>
            </a:r>
            <a:r>
              <a:rPr lang="en-US" sz="2000" i="1" dirty="0">
                <a:solidFill>
                  <a:srgbClr val="800000"/>
                </a:solidFill>
              </a:rPr>
              <a:t>. </a:t>
            </a:r>
            <a:r>
              <a:rPr lang="en-US" sz="2000" dirty="0"/>
              <a:t>(</a:t>
            </a:r>
            <a:r>
              <a:rPr lang="en-US" sz="2000" b="1" dirty="0">
                <a:solidFill>
                  <a:srgbClr val="800000"/>
                </a:solidFill>
              </a:rPr>
              <a:t>Genesis 15:16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r>
              <a:rPr lang="en-US" sz="2000" i="1" dirty="0">
                <a:solidFill>
                  <a:srgbClr val="800000"/>
                </a:solidFill>
              </a:rPr>
              <a:t>Moreover all the leaders of the priests and the people </a:t>
            </a:r>
            <a:r>
              <a:rPr lang="en-US" sz="2000" b="1" i="1" dirty="0">
                <a:solidFill>
                  <a:srgbClr val="800000"/>
                </a:solidFill>
              </a:rPr>
              <a:t>transgressed more and more</a:t>
            </a:r>
            <a:r>
              <a:rPr lang="en-US" sz="2000" i="1" dirty="0">
                <a:solidFill>
                  <a:srgbClr val="800000"/>
                </a:solidFill>
              </a:rPr>
              <a:t>, according to all the abominations of the nations, and defiled the house of the LORD which He had consecrated in Jerusalem. And the LORD God of their fathers </a:t>
            </a:r>
            <a:r>
              <a:rPr lang="en-US" sz="2000" b="1" i="1" dirty="0">
                <a:solidFill>
                  <a:srgbClr val="800000"/>
                </a:solidFill>
              </a:rPr>
              <a:t>sent warnings </a:t>
            </a:r>
            <a:r>
              <a:rPr lang="en-US" sz="2000" i="1" dirty="0">
                <a:solidFill>
                  <a:srgbClr val="800000"/>
                </a:solidFill>
              </a:rPr>
              <a:t>to them by His messengers, </a:t>
            </a:r>
            <a:r>
              <a:rPr lang="en-US" sz="2000" b="1" i="1" dirty="0">
                <a:solidFill>
                  <a:srgbClr val="800000"/>
                </a:solidFill>
              </a:rPr>
              <a:t>rising up early </a:t>
            </a:r>
            <a:r>
              <a:rPr lang="en-US" sz="2000" i="1" dirty="0">
                <a:solidFill>
                  <a:srgbClr val="800000"/>
                </a:solidFill>
              </a:rPr>
              <a:t>and sending them, because </a:t>
            </a:r>
            <a:r>
              <a:rPr lang="en-US" sz="2000" b="1" i="1" dirty="0">
                <a:solidFill>
                  <a:srgbClr val="800000"/>
                </a:solidFill>
              </a:rPr>
              <a:t>He had compassion </a:t>
            </a:r>
            <a:r>
              <a:rPr lang="en-US" sz="2000" i="1" dirty="0">
                <a:solidFill>
                  <a:srgbClr val="800000"/>
                </a:solidFill>
              </a:rPr>
              <a:t>on His people and on His dwelling place. But they </a:t>
            </a:r>
            <a:r>
              <a:rPr lang="en-US" sz="2000" b="1" i="1" dirty="0">
                <a:solidFill>
                  <a:srgbClr val="800000"/>
                </a:solidFill>
              </a:rPr>
              <a:t>mocked the messengers </a:t>
            </a:r>
            <a:r>
              <a:rPr lang="en-US" sz="2000" i="1" dirty="0">
                <a:solidFill>
                  <a:srgbClr val="800000"/>
                </a:solidFill>
              </a:rPr>
              <a:t>of God, </a:t>
            </a:r>
            <a:r>
              <a:rPr lang="en-US" sz="2000" b="1" i="1" dirty="0">
                <a:solidFill>
                  <a:srgbClr val="800000"/>
                </a:solidFill>
              </a:rPr>
              <a:t>despised His words</a:t>
            </a:r>
            <a:r>
              <a:rPr lang="en-US" sz="2000" i="1" dirty="0">
                <a:solidFill>
                  <a:srgbClr val="800000"/>
                </a:solidFill>
              </a:rPr>
              <a:t>, and </a:t>
            </a:r>
            <a:r>
              <a:rPr lang="en-US" sz="2000" b="1" i="1" dirty="0">
                <a:solidFill>
                  <a:srgbClr val="800000"/>
                </a:solidFill>
              </a:rPr>
              <a:t>scoffed at His prophets</a:t>
            </a:r>
            <a:r>
              <a:rPr lang="en-US" sz="2000" i="1" dirty="0">
                <a:solidFill>
                  <a:srgbClr val="800000"/>
                </a:solidFill>
              </a:rPr>
              <a:t>, until </a:t>
            </a:r>
            <a:r>
              <a:rPr lang="en-US" sz="2000" b="1" i="1" dirty="0">
                <a:solidFill>
                  <a:srgbClr val="800000"/>
                </a:solidFill>
              </a:rPr>
              <a:t>the wrath of the LORD arose against His people, </a:t>
            </a:r>
            <a:r>
              <a:rPr lang="en-US" sz="2000" b="1" i="1" u="sng" dirty="0">
                <a:solidFill>
                  <a:srgbClr val="800000"/>
                </a:solidFill>
              </a:rPr>
              <a:t>till there was no remedy</a:t>
            </a:r>
            <a:r>
              <a:rPr lang="en-US" sz="2000" i="1" dirty="0">
                <a:solidFill>
                  <a:srgbClr val="800000"/>
                </a:solidFill>
              </a:rPr>
              <a:t>. </a:t>
            </a:r>
            <a:r>
              <a:rPr lang="en-US" sz="2000" dirty="0"/>
              <a:t>(</a:t>
            </a:r>
            <a:r>
              <a:rPr lang="en-US" sz="2000" b="1" dirty="0">
                <a:solidFill>
                  <a:srgbClr val="800000"/>
                </a:solidFill>
              </a:rPr>
              <a:t>2 Chr. 36:14-16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r>
              <a:rPr lang="en-US" sz="2000" b="1" i="1" dirty="0">
                <a:solidFill>
                  <a:srgbClr val="800000"/>
                </a:solidFill>
              </a:rPr>
              <a:t>The Lord </a:t>
            </a:r>
            <a:r>
              <a:rPr lang="en-US" sz="2000" i="1" dirty="0">
                <a:solidFill>
                  <a:srgbClr val="800000"/>
                </a:solidFill>
              </a:rPr>
              <a:t>is not slack concerning His promise, as some count slackness, but </a:t>
            </a:r>
            <a:r>
              <a:rPr lang="en-US" sz="2000" b="1" i="1" dirty="0">
                <a:solidFill>
                  <a:srgbClr val="800000"/>
                </a:solidFill>
              </a:rPr>
              <a:t>is longsuffering </a:t>
            </a:r>
            <a:r>
              <a:rPr lang="en-US" sz="2000" i="1" dirty="0">
                <a:solidFill>
                  <a:srgbClr val="800000"/>
                </a:solidFill>
              </a:rPr>
              <a:t>toward us, not willing that any should perish but </a:t>
            </a:r>
            <a:r>
              <a:rPr lang="en-US" sz="2000" b="1" i="1" dirty="0">
                <a:solidFill>
                  <a:srgbClr val="800000"/>
                </a:solidFill>
              </a:rPr>
              <a:t>that all should come to repentance</a:t>
            </a:r>
            <a:r>
              <a:rPr lang="en-US" sz="2000" i="1" dirty="0">
                <a:solidFill>
                  <a:srgbClr val="800000"/>
                </a:solidFill>
              </a:rPr>
              <a:t>. </a:t>
            </a:r>
            <a:r>
              <a:rPr lang="en-US" sz="2000" dirty="0"/>
              <a:t>(</a:t>
            </a:r>
            <a:r>
              <a:rPr lang="en-US" sz="2000" b="1" dirty="0">
                <a:solidFill>
                  <a:srgbClr val="800000"/>
                </a:solidFill>
              </a:rPr>
              <a:t>2 Peter 3:9</a:t>
            </a:r>
            <a:r>
              <a:rPr lang="en-US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9971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1E3AF-15BB-A907-F661-21E983781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Does God End Kingdoms?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9C3F3-8BCF-780C-3BC6-50DE59DA55C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000" dirty="0"/>
              <a:t>What happens when the time comes, when longer time can no longer help?</a:t>
            </a:r>
          </a:p>
          <a:p>
            <a:r>
              <a:rPr lang="en-US" sz="2000" dirty="0"/>
              <a:t>Generically, principally, for nations, kingdoms, peoples, what is that level?</a:t>
            </a:r>
          </a:p>
          <a:p>
            <a:pPr marL="0" indent="0">
              <a:buNone/>
            </a:pPr>
            <a:r>
              <a:rPr lang="en-US" sz="2000" i="1" dirty="0">
                <a:solidFill>
                  <a:srgbClr val="800000"/>
                </a:solidFill>
              </a:rPr>
              <a:t>Then a white robe was given to each of them; and it was said to them that they should rest </a:t>
            </a:r>
            <a:r>
              <a:rPr lang="en-US" sz="2000" b="1" i="1" dirty="0">
                <a:solidFill>
                  <a:srgbClr val="800000"/>
                </a:solidFill>
              </a:rPr>
              <a:t>a little while longer, </a:t>
            </a:r>
            <a:r>
              <a:rPr lang="en-US" sz="2000" b="1" i="1" u="sng" dirty="0">
                <a:solidFill>
                  <a:srgbClr val="800000"/>
                </a:solidFill>
              </a:rPr>
              <a:t>until</a:t>
            </a:r>
            <a:r>
              <a:rPr lang="en-US" sz="2000" b="1" i="1" dirty="0">
                <a:solidFill>
                  <a:srgbClr val="800000"/>
                </a:solidFill>
              </a:rPr>
              <a:t> </a:t>
            </a:r>
            <a:r>
              <a:rPr lang="en-US" sz="2000" i="1" dirty="0">
                <a:solidFill>
                  <a:srgbClr val="800000"/>
                </a:solidFill>
              </a:rPr>
              <a:t>both </a:t>
            </a:r>
            <a:r>
              <a:rPr lang="en-US" sz="2000" b="1" i="1" u="sng" dirty="0">
                <a:solidFill>
                  <a:srgbClr val="800000"/>
                </a:solidFill>
              </a:rPr>
              <a:t>the number</a:t>
            </a:r>
            <a:r>
              <a:rPr lang="en-US" sz="2000" b="1" i="1" dirty="0">
                <a:solidFill>
                  <a:srgbClr val="800000"/>
                </a:solidFill>
              </a:rPr>
              <a:t> of their fellow servants and </a:t>
            </a:r>
            <a:r>
              <a:rPr lang="en-US" sz="2000" b="1" i="1" u="sng" dirty="0">
                <a:solidFill>
                  <a:srgbClr val="800000"/>
                </a:solidFill>
              </a:rPr>
              <a:t>their brethren</a:t>
            </a:r>
            <a:r>
              <a:rPr lang="en-US" sz="2000" i="1" dirty="0">
                <a:solidFill>
                  <a:srgbClr val="800000"/>
                </a:solidFill>
              </a:rPr>
              <a:t>, who would be killed as they were, </a:t>
            </a:r>
            <a:r>
              <a:rPr lang="en-US" sz="2000" b="1" i="1" u="sng" dirty="0">
                <a:solidFill>
                  <a:srgbClr val="800000"/>
                </a:solidFill>
              </a:rPr>
              <a:t>was completed</a:t>
            </a:r>
            <a:r>
              <a:rPr lang="en-US" sz="2000" i="1" dirty="0">
                <a:solidFill>
                  <a:srgbClr val="800000"/>
                </a:solidFill>
              </a:rPr>
              <a:t>. </a:t>
            </a:r>
            <a:r>
              <a:rPr lang="en-US" sz="2000" dirty="0"/>
              <a:t>(</a:t>
            </a:r>
            <a:r>
              <a:rPr lang="en-US" sz="2000" b="1" dirty="0">
                <a:solidFill>
                  <a:srgbClr val="800000"/>
                </a:solidFill>
              </a:rPr>
              <a:t>6:11</a:t>
            </a:r>
            <a:r>
              <a:rPr lang="en-US" sz="2000" dirty="0"/>
              <a:t>)</a:t>
            </a:r>
          </a:p>
          <a:p>
            <a:r>
              <a:rPr lang="en-US" sz="2000" dirty="0"/>
              <a:t>God’s goal for all nations, societies, </a:t>
            </a:r>
            <a:r>
              <a:rPr lang="en-US" sz="2000" b="1" i="1" dirty="0"/>
              <a:t>creation</a:t>
            </a:r>
            <a:r>
              <a:rPr lang="en-US" sz="2000" dirty="0"/>
              <a:t> is to produce saints (</a:t>
            </a:r>
            <a:r>
              <a:rPr lang="en-US" sz="2000" b="1" dirty="0">
                <a:solidFill>
                  <a:srgbClr val="800000"/>
                </a:solidFill>
              </a:rPr>
              <a:t>Rom. 8:19-23</a:t>
            </a:r>
            <a:r>
              <a:rPr lang="en-US" sz="2000" dirty="0"/>
              <a:t>).</a:t>
            </a:r>
          </a:p>
          <a:p>
            <a:r>
              <a:rPr lang="en-US" sz="2000" dirty="0"/>
              <a:t>God has historically preserved some nations past such times to serve as tools to judge, destroy other nations (</a:t>
            </a:r>
            <a:r>
              <a:rPr lang="en-US" sz="2000" b="1" dirty="0">
                <a:solidFill>
                  <a:srgbClr val="800000"/>
                </a:solidFill>
              </a:rPr>
              <a:t>Isaiah 10:5-15; Habakkuk 1:5-11; Jer. 13:14</a:t>
            </a:r>
            <a:r>
              <a:rPr lang="en-US" sz="2000" dirty="0"/>
              <a:t>).</a:t>
            </a:r>
          </a:p>
          <a:p>
            <a:r>
              <a:rPr lang="en-US" sz="2000" dirty="0"/>
              <a:t>But, what happens when there are no other nations left, when this dreadful state characterizes all nations, the entire world?</a:t>
            </a:r>
          </a:p>
          <a:p>
            <a:r>
              <a:rPr lang="en-US" sz="2000" dirty="0"/>
              <a:t>What happens when the whole world </a:t>
            </a:r>
            <a:r>
              <a:rPr lang="en-US" sz="2000" i="1" dirty="0">
                <a:solidFill>
                  <a:srgbClr val="800000"/>
                </a:solidFill>
              </a:rPr>
              <a:t>“wages war”</a:t>
            </a:r>
            <a:r>
              <a:rPr lang="en-US" sz="2000" dirty="0"/>
              <a:t> on the Lamb and His army?</a:t>
            </a:r>
          </a:p>
        </p:txBody>
      </p:sp>
    </p:spTree>
    <p:extLst>
      <p:ext uri="{BB962C8B-B14F-4D97-AF65-F5344CB8AC3E}">
        <p14:creationId xmlns:p14="http://schemas.microsoft.com/office/powerpoint/2010/main" val="58887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1E3AF-15BB-A907-F661-21E983781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Does God End Kingdoms?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9C3F3-8BCF-780C-3BC6-50DE59DA55C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000" dirty="0"/>
              <a:t>What happens when Christians </a:t>
            </a:r>
            <a:r>
              <a:rPr lang="en-US" sz="2000" i="1" dirty="0">
                <a:solidFill>
                  <a:srgbClr val="800000"/>
                </a:solidFill>
              </a:rPr>
              <a:t>“love not their lives to death”</a:t>
            </a:r>
            <a:r>
              <a:rPr lang="en-US" sz="2000" dirty="0"/>
              <a:t> (</a:t>
            </a:r>
            <a:r>
              <a:rPr lang="en-US" sz="2000" b="1" dirty="0">
                <a:solidFill>
                  <a:srgbClr val="800000"/>
                </a:solidFill>
              </a:rPr>
              <a:t>12:11</a:t>
            </a:r>
            <a:r>
              <a:rPr lang="en-US" sz="2000" dirty="0"/>
              <a:t>) around the world, but no one cares?  No one notices? No one is swayed or affected?  No one is converted? </a:t>
            </a:r>
          </a:p>
          <a:p>
            <a:r>
              <a:rPr lang="en-US" sz="2000" dirty="0"/>
              <a:t>What happens when the </a:t>
            </a:r>
            <a:r>
              <a:rPr lang="en-US" sz="2000" i="1" dirty="0">
                <a:solidFill>
                  <a:srgbClr val="800000"/>
                </a:solidFill>
              </a:rPr>
              <a:t>“number is completed”</a:t>
            </a:r>
            <a:r>
              <a:rPr lang="en-US" sz="2000" dirty="0"/>
              <a:t> (</a:t>
            </a:r>
            <a:r>
              <a:rPr lang="en-US" sz="2000" b="1" dirty="0">
                <a:solidFill>
                  <a:srgbClr val="800000"/>
                </a:solidFill>
              </a:rPr>
              <a:t>6:11</a:t>
            </a:r>
            <a:r>
              <a:rPr lang="en-US" sz="2000" dirty="0"/>
              <a:t>) of those than can be redeemed from </a:t>
            </a:r>
            <a:r>
              <a:rPr lang="en-US" sz="2000" b="1" i="1" dirty="0"/>
              <a:t>the world</a:t>
            </a:r>
            <a:r>
              <a:rPr lang="en-US" sz="2000" dirty="0"/>
              <a:t>?  When the world can no longer produce saints?  </a:t>
            </a:r>
          </a:p>
          <a:p>
            <a:r>
              <a:rPr lang="en-US" sz="2000" dirty="0"/>
              <a:t>What happens when all the spiritual strength and value of mankind is exhausted?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9413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1E3AF-15BB-A907-F661-21E983781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Does God End Kingdoms?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9C3F3-8BCF-780C-3BC6-50DE59DA55C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i="1" dirty="0">
                <a:solidFill>
                  <a:srgbClr val="800000"/>
                </a:solidFill>
              </a:rPr>
              <a:t>Son of man, </a:t>
            </a:r>
            <a:r>
              <a:rPr lang="en-US" sz="2000" b="1" i="1" dirty="0">
                <a:solidFill>
                  <a:srgbClr val="800000"/>
                </a:solidFill>
              </a:rPr>
              <a:t>when a land sins against Me </a:t>
            </a:r>
            <a:r>
              <a:rPr lang="en-US" sz="2000" b="1" i="1" u="sng" dirty="0">
                <a:solidFill>
                  <a:srgbClr val="800000"/>
                </a:solidFill>
              </a:rPr>
              <a:t>by persistent unfaithfulness</a:t>
            </a:r>
            <a:r>
              <a:rPr lang="en-US" sz="2000" i="1" dirty="0">
                <a:solidFill>
                  <a:srgbClr val="800000"/>
                </a:solidFill>
              </a:rPr>
              <a:t>, I will stretch out My hand against it; I will cut off its supply of bread, send famine on it, and </a:t>
            </a:r>
            <a:r>
              <a:rPr lang="en-US" sz="2000" i="1" dirty="0" err="1">
                <a:solidFill>
                  <a:srgbClr val="800000"/>
                </a:solidFill>
              </a:rPr>
              <a:t>cut off</a:t>
            </a:r>
            <a:r>
              <a:rPr lang="en-US" sz="2000" i="1" dirty="0">
                <a:solidFill>
                  <a:srgbClr val="800000"/>
                </a:solidFill>
              </a:rPr>
              <a:t> man and beast from it. Even if these three men, </a:t>
            </a:r>
            <a:r>
              <a:rPr lang="en-US" sz="2000" b="1" i="1" dirty="0">
                <a:solidFill>
                  <a:srgbClr val="800000"/>
                </a:solidFill>
              </a:rPr>
              <a:t>Noah</a:t>
            </a:r>
            <a:r>
              <a:rPr lang="en-US" sz="2000" i="1" dirty="0">
                <a:solidFill>
                  <a:srgbClr val="800000"/>
                </a:solidFill>
              </a:rPr>
              <a:t>, </a:t>
            </a:r>
            <a:r>
              <a:rPr lang="en-US" sz="2000" b="1" i="1" dirty="0">
                <a:solidFill>
                  <a:srgbClr val="800000"/>
                </a:solidFill>
              </a:rPr>
              <a:t>Daniel</a:t>
            </a:r>
            <a:r>
              <a:rPr lang="en-US" sz="2000" i="1" dirty="0">
                <a:solidFill>
                  <a:srgbClr val="800000"/>
                </a:solidFill>
              </a:rPr>
              <a:t>, and </a:t>
            </a:r>
            <a:r>
              <a:rPr lang="en-US" sz="2000" b="1" i="1" dirty="0">
                <a:solidFill>
                  <a:srgbClr val="800000"/>
                </a:solidFill>
              </a:rPr>
              <a:t>Job</a:t>
            </a:r>
            <a:r>
              <a:rPr lang="en-US" sz="2000" i="1" dirty="0">
                <a:solidFill>
                  <a:srgbClr val="800000"/>
                </a:solidFill>
              </a:rPr>
              <a:t>, were in it, </a:t>
            </a:r>
            <a:r>
              <a:rPr lang="en-US" sz="2000" b="1" i="1" dirty="0">
                <a:solidFill>
                  <a:srgbClr val="800000"/>
                </a:solidFill>
              </a:rPr>
              <a:t>they would deliver </a:t>
            </a:r>
            <a:r>
              <a:rPr lang="en-US" sz="2000" b="1" i="1" u="sng" dirty="0">
                <a:solidFill>
                  <a:srgbClr val="800000"/>
                </a:solidFill>
              </a:rPr>
              <a:t>only themselves by their righteousness</a:t>
            </a:r>
            <a:r>
              <a:rPr lang="en-US" sz="2000" i="1" dirty="0">
                <a:solidFill>
                  <a:srgbClr val="800000"/>
                </a:solidFill>
              </a:rPr>
              <a:t>,” says the Lord GOD.  “If I cause wild beasts to pass through the land, and they empty it, and make it so desolate that no man may pass through because of the beasts, </a:t>
            </a:r>
            <a:r>
              <a:rPr lang="en-US" sz="2000" b="1" i="1" dirty="0">
                <a:solidFill>
                  <a:srgbClr val="800000"/>
                </a:solidFill>
              </a:rPr>
              <a:t>even though these three men were in it</a:t>
            </a:r>
            <a:r>
              <a:rPr lang="en-US" sz="2000" i="1" dirty="0">
                <a:solidFill>
                  <a:srgbClr val="800000"/>
                </a:solidFill>
              </a:rPr>
              <a:t>, as I live,” says the Lord GOD, “</a:t>
            </a:r>
            <a:r>
              <a:rPr lang="en-US" sz="2000" b="1" i="1" dirty="0">
                <a:solidFill>
                  <a:srgbClr val="FF5050"/>
                </a:solidFill>
              </a:rPr>
              <a:t>they would </a:t>
            </a:r>
            <a:r>
              <a:rPr lang="en-US" sz="2000" b="1" i="1" u="sng" dirty="0">
                <a:solidFill>
                  <a:srgbClr val="FF5050"/>
                </a:solidFill>
              </a:rPr>
              <a:t>deliver neither sons nor daughters</a:t>
            </a:r>
            <a:r>
              <a:rPr lang="en-US" sz="2000" b="1" i="1" dirty="0">
                <a:solidFill>
                  <a:srgbClr val="FF5050"/>
                </a:solidFill>
              </a:rPr>
              <a:t>; only they would be delivered</a:t>
            </a:r>
            <a:r>
              <a:rPr lang="en-US" sz="2000" i="1" dirty="0">
                <a:solidFill>
                  <a:srgbClr val="800000"/>
                </a:solidFill>
              </a:rPr>
              <a:t>, and the land would be desolate. Or </a:t>
            </a:r>
            <a:r>
              <a:rPr lang="en-US" sz="2000" b="1" i="1" dirty="0">
                <a:solidFill>
                  <a:srgbClr val="800000"/>
                </a:solidFill>
              </a:rPr>
              <a:t>if I bring a sword on that land</a:t>
            </a:r>
            <a:r>
              <a:rPr lang="en-US" sz="2000" i="1" dirty="0">
                <a:solidFill>
                  <a:srgbClr val="800000"/>
                </a:solidFill>
              </a:rPr>
              <a:t>, … Or </a:t>
            </a:r>
            <a:r>
              <a:rPr lang="en-US" sz="2000" b="1" i="1" dirty="0">
                <a:solidFill>
                  <a:srgbClr val="800000"/>
                </a:solidFill>
              </a:rPr>
              <a:t>if I send a pestilence into that land </a:t>
            </a:r>
            <a:r>
              <a:rPr lang="en-US" sz="2000" i="1" dirty="0">
                <a:solidFill>
                  <a:srgbClr val="800000"/>
                </a:solidFill>
              </a:rPr>
              <a:t>and pour out My fury on it in blood … </a:t>
            </a:r>
            <a:r>
              <a:rPr lang="en-US" sz="2000" b="1" i="1" dirty="0">
                <a:solidFill>
                  <a:srgbClr val="800000"/>
                </a:solidFill>
              </a:rPr>
              <a:t>they would </a:t>
            </a:r>
            <a:r>
              <a:rPr lang="en-US" sz="2000" b="1" i="1" u="sng" dirty="0">
                <a:solidFill>
                  <a:srgbClr val="800000"/>
                </a:solidFill>
              </a:rPr>
              <a:t>deliver neither son nor daughter</a:t>
            </a:r>
            <a:r>
              <a:rPr lang="en-US" sz="2000" b="1" i="1" dirty="0">
                <a:solidFill>
                  <a:srgbClr val="800000"/>
                </a:solidFill>
              </a:rPr>
              <a:t>; they would deliver </a:t>
            </a:r>
            <a:r>
              <a:rPr lang="en-US" sz="2000" b="1" i="1" u="sng" dirty="0">
                <a:solidFill>
                  <a:srgbClr val="800000"/>
                </a:solidFill>
              </a:rPr>
              <a:t>only themselves</a:t>
            </a:r>
            <a:r>
              <a:rPr lang="en-US" sz="2000" b="1" i="1" dirty="0">
                <a:solidFill>
                  <a:srgbClr val="800000"/>
                </a:solidFill>
              </a:rPr>
              <a:t> by their righteousness</a:t>
            </a:r>
            <a:r>
              <a:rPr lang="en-US" sz="2000" i="1" dirty="0">
                <a:solidFill>
                  <a:srgbClr val="800000"/>
                </a:solidFill>
              </a:rPr>
              <a:t>.” For thus says the Lord GOD: “</a:t>
            </a:r>
            <a:r>
              <a:rPr lang="en-US" sz="2000" b="1" i="1" u="sng" dirty="0">
                <a:solidFill>
                  <a:srgbClr val="800000"/>
                </a:solidFill>
              </a:rPr>
              <a:t>How much more it shall be</a:t>
            </a:r>
            <a:r>
              <a:rPr lang="en-US" sz="2000" b="1" i="1" dirty="0">
                <a:solidFill>
                  <a:srgbClr val="800000"/>
                </a:solidFill>
              </a:rPr>
              <a:t> when I send My four severe judgments </a:t>
            </a:r>
            <a:r>
              <a:rPr lang="en-US" sz="2000" i="1" dirty="0">
                <a:solidFill>
                  <a:srgbClr val="800000"/>
                </a:solidFill>
              </a:rPr>
              <a:t>on Jerusalem – the sword and famine and wild beasts and pestilence – </a:t>
            </a:r>
            <a:r>
              <a:rPr lang="en-US" sz="2000" b="1" i="1" dirty="0">
                <a:solidFill>
                  <a:srgbClr val="800000"/>
                </a:solidFill>
              </a:rPr>
              <a:t>to cut off man and beast from it</a:t>
            </a:r>
            <a:r>
              <a:rPr lang="en-US" sz="2000" i="1" dirty="0">
                <a:solidFill>
                  <a:srgbClr val="800000"/>
                </a:solidFill>
              </a:rPr>
              <a:t>?”</a:t>
            </a:r>
            <a:r>
              <a:rPr lang="en-US" sz="2000" dirty="0"/>
              <a:t> (</a:t>
            </a:r>
            <a:r>
              <a:rPr lang="en-US" sz="2000" b="1" dirty="0">
                <a:solidFill>
                  <a:srgbClr val="800000"/>
                </a:solidFill>
              </a:rPr>
              <a:t>Ezekiel 14:13-21</a:t>
            </a:r>
            <a:r>
              <a:rPr lang="en-US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1169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B66C6-EAC6-4B2A-49A0-560B5CC47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Lessons? 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261D1-B7B1-0B59-C5B5-AF0BE9317FD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1900" dirty="0"/>
              <a:t>God has turned over the kingdom to the saints!  How are </a:t>
            </a:r>
            <a:r>
              <a:rPr lang="en-US" sz="1900" b="1" i="1" dirty="0"/>
              <a:t>you</a:t>
            </a:r>
            <a:r>
              <a:rPr lang="en-US" sz="1900" dirty="0"/>
              <a:t> reigning?</a:t>
            </a:r>
          </a:p>
          <a:p>
            <a:pPr>
              <a:spcBef>
                <a:spcPts val="0"/>
              </a:spcBef>
            </a:pPr>
            <a:r>
              <a:rPr lang="en-US" sz="1900" dirty="0"/>
              <a:t>But, the burden also falls on the lost, the world!  How long before the martyr’s example no longer touches the heart of the sinner?</a:t>
            </a:r>
          </a:p>
          <a:p>
            <a:pPr>
              <a:spcBef>
                <a:spcPts val="0"/>
              </a:spcBef>
            </a:pPr>
            <a:r>
              <a:rPr lang="en-US" sz="1900" dirty="0"/>
              <a:t>Only the gospel has regenerative power to bring true, eternal life to individuals, peoples, societies, nations, the world (</a:t>
            </a:r>
            <a:r>
              <a:rPr lang="en-US" sz="1900" b="1" dirty="0">
                <a:solidFill>
                  <a:srgbClr val="800000"/>
                </a:solidFill>
              </a:rPr>
              <a:t>Romans 1:16; 2 Timothy 3:16-17; Ephesians 3:3-5</a:t>
            </a:r>
            <a:r>
              <a:rPr lang="en-US" sz="1900" dirty="0"/>
              <a:t>).</a:t>
            </a:r>
          </a:p>
          <a:p>
            <a:pPr>
              <a:spcBef>
                <a:spcPts val="0"/>
              </a:spcBef>
            </a:pPr>
            <a:r>
              <a:rPr lang="en-US" sz="1900" dirty="0"/>
              <a:t>Are we about our Father’s kingdom, His business (</a:t>
            </a:r>
            <a:r>
              <a:rPr lang="en-US" sz="1900" b="1" dirty="0">
                <a:solidFill>
                  <a:srgbClr val="800000"/>
                </a:solidFill>
              </a:rPr>
              <a:t>Matthew 6:33; Luke 2:49</a:t>
            </a:r>
            <a:r>
              <a:rPr lang="en-US" sz="1900" dirty="0"/>
              <a:t>)?</a:t>
            </a:r>
          </a:p>
          <a:p>
            <a:pPr>
              <a:spcBef>
                <a:spcPts val="0"/>
              </a:spcBef>
            </a:pPr>
            <a:r>
              <a:rPr lang="en-US" sz="1900" dirty="0"/>
              <a:t>What must we do?  Use God’s armor, cast our cares on Him, grow in Him, and resist the Devil (</a:t>
            </a:r>
            <a:r>
              <a:rPr lang="en-US" sz="1900" b="1" dirty="0">
                <a:solidFill>
                  <a:srgbClr val="800000"/>
                </a:solidFill>
              </a:rPr>
              <a:t>Eph. 6:10-20; 1 Peter 5:6-10; 2 Peter 3:14-18; James 4:5-8; Psa. 119:30-46</a:t>
            </a:r>
            <a:r>
              <a:rPr lang="en-US" sz="1900" dirty="0"/>
              <a:t>).  </a:t>
            </a:r>
          </a:p>
          <a:p>
            <a:pPr>
              <a:spcBef>
                <a:spcPts val="0"/>
              </a:spcBef>
            </a:pPr>
            <a:r>
              <a:rPr lang="en-US" sz="1900" dirty="0"/>
              <a:t>Don’t assume burdens not your own (</a:t>
            </a:r>
            <a:r>
              <a:rPr lang="en-US" sz="1900" b="1" dirty="0">
                <a:solidFill>
                  <a:srgbClr val="800000"/>
                </a:solidFill>
              </a:rPr>
              <a:t>Ecclesiastes 7:16-18; Daniel 12:9, 13</a:t>
            </a:r>
            <a:r>
              <a:rPr lang="en-US" sz="1900" dirty="0"/>
              <a:t>).</a:t>
            </a:r>
          </a:p>
          <a:p>
            <a:pPr>
              <a:spcBef>
                <a:spcPts val="0"/>
              </a:spcBef>
            </a:pPr>
            <a:r>
              <a:rPr lang="en-US" sz="1900" dirty="0"/>
              <a:t>Jesus has already won the war (</a:t>
            </a:r>
            <a:r>
              <a:rPr lang="en-US" sz="1900" b="1" dirty="0">
                <a:solidFill>
                  <a:srgbClr val="800000"/>
                </a:solidFill>
              </a:rPr>
              <a:t>19:11-21; 20:9-15</a:t>
            </a:r>
            <a:r>
              <a:rPr lang="en-US" sz="1900" dirty="0"/>
              <a:t>).  We’re redeeming the lost.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900" i="1" dirty="0">
                <a:solidFill>
                  <a:srgbClr val="800000"/>
                </a:solidFill>
              </a:rPr>
              <a:t>“</a:t>
            </a:r>
            <a:r>
              <a:rPr lang="en-US" sz="1900" b="1" i="1" dirty="0">
                <a:solidFill>
                  <a:srgbClr val="800000"/>
                </a:solidFill>
              </a:rPr>
              <a:t>All authority </a:t>
            </a:r>
            <a:r>
              <a:rPr lang="en-US" sz="1900" i="1" dirty="0">
                <a:solidFill>
                  <a:srgbClr val="800000"/>
                </a:solidFill>
              </a:rPr>
              <a:t>has been given to Me </a:t>
            </a:r>
            <a:r>
              <a:rPr lang="en-US" sz="1900" b="1" i="1" dirty="0">
                <a:solidFill>
                  <a:srgbClr val="800000"/>
                </a:solidFill>
              </a:rPr>
              <a:t>in heaven </a:t>
            </a:r>
            <a:r>
              <a:rPr lang="en-US" sz="1900" i="1" dirty="0">
                <a:solidFill>
                  <a:srgbClr val="800000"/>
                </a:solidFill>
              </a:rPr>
              <a:t>and </a:t>
            </a:r>
            <a:r>
              <a:rPr lang="en-US" sz="1900" b="1" i="1" dirty="0">
                <a:solidFill>
                  <a:srgbClr val="800000"/>
                </a:solidFill>
              </a:rPr>
              <a:t>on earth</a:t>
            </a:r>
            <a:r>
              <a:rPr lang="en-US" sz="1900" i="1" dirty="0">
                <a:solidFill>
                  <a:srgbClr val="800000"/>
                </a:solidFill>
              </a:rPr>
              <a:t>.  </a:t>
            </a:r>
            <a:r>
              <a:rPr lang="en-US" sz="1900" b="1" i="1" dirty="0">
                <a:solidFill>
                  <a:srgbClr val="800000"/>
                </a:solidFill>
              </a:rPr>
              <a:t>Go </a:t>
            </a:r>
            <a:r>
              <a:rPr lang="en-US" sz="1900" b="1" i="1" u="sng" dirty="0">
                <a:solidFill>
                  <a:srgbClr val="800000"/>
                </a:solidFill>
              </a:rPr>
              <a:t>therefore</a:t>
            </a:r>
            <a:r>
              <a:rPr lang="en-US" sz="1900" b="1" i="1" dirty="0">
                <a:solidFill>
                  <a:srgbClr val="800000"/>
                </a:solidFill>
              </a:rPr>
              <a:t> and </a:t>
            </a:r>
            <a:r>
              <a:rPr lang="en-US" sz="1900" b="1" i="1" u="sng" dirty="0">
                <a:solidFill>
                  <a:srgbClr val="800000"/>
                </a:solidFill>
              </a:rPr>
              <a:t>make disciples</a:t>
            </a:r>
            <a:r>
              <a:rPr lang="en-US" sz="1900" b="1" i="1" dirty="0">
                <a:solidFill>
                  <a:srgbClr val="800000"/>
                </a:solidFill>
              </a:rPr>
              <a:t> of all the nations, </a:t>
            </a:r>
            <a:r>
              <a:rPr lang="en-US" sz="1900" b="1" i="1" u="sng" dirty="0">
                <a:solidFill>
                  <a:srgbClr val="800000"/>
                </a:solidFill>
              </a:rPr>
              <a:t>baptizing</a:t>
            </a:r>
            <a:r>
              <a:rPr lang="en-US" sz="1900" b="1" i="1" dirty="0">
                <a:solidFill>
                  <a:srgbClr val="800000"/>
                </a:solidFill>
              </a:rPr>
              <a:t> them </a:t>
            </a:r>
            <a:r>
              <a:rPr lang="en-US" sz="1900" i="1" dirty="0">
                <a:solidFill>
                  <a:srgbClr val="800000"/>
                </a:solidFill>
              </a:rPr>
              <a:t>in the name of the Father and of the Son and of the Holy Spirit, </a:t>
            </a:r>
            <a:r>
              <a:rPr lang="en-US" sz="1900" b="1" i="1" u="sng" dirty="0">
                <a:solidFill>
                  <a:srgbClr val="800000"/>
                </a:solidFill>
              </a:rPr>
              <a:t>teaching</a:t>
            </a:r>
            <a:r>
              <a:rPr lang="en-US" sz="1900" b="1" i="1" dirty="0">
                <a:solidFill>
                  <a:srgbClr val="800000"/>
                </a:solidFill>
              </a:rPr>
              <a:t> them </a:t>
            </a:r>
            <a:r>
              <a:rPr lang="en-US" sz="1900" i="1" dirty="0">
                <a:solidFill>
                  <a:srgbClr val="800000"/>
                </a:solidFill>
              </a:rPr>
              <a:t>to observe all things that I have commanded you; and lo, </a:t>
            </a:r>
            <a:r>
              <a:rPr lang="en-US" sz="1900" b="1" i="1" u="sng" dirty="0">
                <a:solidFill>
                  <a:srgbClr val="800000"/>
                </a:solidFill>
              </a:rPr>
              <a:t>I am with you always, even to the end of the age</a:t>
            </a:r>
            <a:r>
              <a:rPr lang="en-US" sz="1900" i="1" dirty="0">
                <a:solidFill>
                  <a:srgbClr val="800000"/>
                </a:solidFill>
              </a:rPr>
              <a:t>.” Amen. </a:t>
            </a:r>
            <a:r>
              <a:rPr lang="en-US" sz="1900" dirty="0"/>
              <a:t>(</a:t>
            </a:r>
            <a:r>
              <a:rPr lang="en-US" sz="1900" b="1" dirty="0">
                <a:solidFill>
                  <a:srgbClr val="800000"/>
                </a:solidFill>
              </a:rPr>
              <a:t>Matthew 28:18-20</a:t>
            </a:r>
            <a:r>
              <a:rPr lang="en-US" sz="19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9779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The Millennium</a:t>
            </a:r>
          </a:p>
          <a:p>
            <a:r>
              <a:rPr lang="en-US" dirty="0">
                <a:solidFill>
                  <a:srgbClr val="C00000"/>
                </a:solidFill>
              </a:rPr>
              <a:t>Revelation 20:1-6</a:t>
            </a:r>
          </a:p>
        </p:txBody>
      </p:sp>
    </p:spTree>
    <p:extLst>
      <p:ext uri="{BB962C8B-B14F-4D97-AF65-F5344CB8AC3E}">
        <p14:creationId xmlns:p14="http://schemas.microsoft.com/office/powerpoint/2010/main" val="468885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Explanation of the Millennium?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1313" lvl="0" indent="-341313">
              <a:buFont typeface="+mj-lt"/>
              <a:buAutoNum type="arabicPeriod" startAt="6"/>
            </a:pPr>
            <a:r>
              <a:rPr lang="en-US" sz="2000" dirty="0"/>
              <a:t>Which of the millennial views best fit the context?  Why?</a:t>
            </a:r>
          </a:p>
          <a:p>
            <a:pPr marL="346075" indent="-346075">
              <a:buFont typeface="+mj-lt"/>
              <a:buAutoNum type="alphaUcPeriod"/>
            </a:pPr>
            <a:r>
              <a:rPr lang="en-US" sz="2000" b="1" dirty="0"/>
              <a:t>Premillennial</a:t>
            </a:r>
            <a:r>
              <a:rPr lang="en-US" sz="2000" dirty="0"/>
              <a:t> (</a:t>
            </a:r>
            <a:r>
              <a:rPr lang="en-US" sz="2000" b="1" dirty="0"/>
              <a:t>Dispensational</a:t>
            </a:r>
            <a:r>
              <a:rPr lang="en-US" sz="2000" dirty="0"/>
              <a:t> and </a:t>
            </a:r>
            <a:r>
              <a:rPr lang="en-US" sz="2000" b="1" dirty="0"/>
              <a:t>Historical</a:t>
            </a:r>
            <a:r>
              <a:rPr lang="en-US" sz="2000" dirty="0"/>
              <a:t>) – Jesus returns </a:t>
            </a:r>
            <a:r>
              <a:rPr lang="en-US" sz="2000" b="1" i="1" dirty="0"/>
              <a:t>before</a:t>
            </a:r>
            <a:r>
              <a:rPr lang="en-US" sz="2000" dirty="0"/>
              <a:t> literal 1000 year reign.  May be dispensational (i.e., Jews are restored as special nation again).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42" y="2011680"/>
            <a:ext cx="773430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79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Explanation of the Millennium?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1313" lvl="0" indent="-341313">
              <a:buFont typeface="+mj-lt"/>
              <a:buAutoNum type="arabicPeriod" startAt="6"/>
            </a:pPr>
            <a:r>
              <a:rPr lang="en-US" sz="2000" dirty="0"/>
              <a:t>Which of the millennial views best fit the context?  Why?</a:t>
            </a:r>
          </a:p>
          <a:p>
            <a:pPr marL="346075" indent="-346075">
              <a:buFont typeface="+mj-lt"/>
              <a:buAutoNum type="alphaUcPeriod"/>
            </a:pPr>
            <a:r>
              <a:rPr lang="en-US" sz="2000" b="1" dirty="0"/>
              <a:t>Premillennial</a:t>
            </a:r>
            <a:r>
              <a:rPr lang="en-US" sz="2000" dirty="0"/>
              <a:t> (</a:t>
            </a:r>
            <a:r>
              <a:rPr lang="en-US" sz="2000" b="1" dirty="0"/>
              <a:t>Dispensational</a:t>
            </a:r>
            <a:r>
              <a:rPr lang="en-US" sz="2000" dirty="0"/>
              <a:t> and </a:t>
            </a:r>
            <a:r>
              <a:rPr lang="en-US" sz="2000" b="1" dirty="0"/>
              <a:t>Historical</a:t>
            </a:r>
            <a:r>
              <a:rPr lang="en-US" sz="2000" dirty="0"/>
              <a:t>) – Jesus returns </a:t>
            </a:r>
            <a:r>
              <a:rPr lang="en-US" sz="2000" b="1" i="1" dirty="0"/>
              <a:t>before</a:t>
            </a:r>
            <a:r>
              <a:rPr lang="en-US" sz="2000" dirty="0"/>
              <a:t> literal 1000 year reign.  May be dispensational (i.e., Jews are restored as special nation again).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64" y="2011680"/>
            <a:ext cx="770572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92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Explanation of the Millennium?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1313" lvl="0" indent="-341313">
              <a:buFont typeface="+mj-lt"/>
              <a:buAutoNum type="arabicPeriod" startAt="6"/>
            </a:pPr>
            <a:r>
              <a:rPr lang="en-US" sz="2000" dirty="0"/>
              <a:t>Which of the millennial views best fit the context?  Why?</a:t>
            </a:r>
          </a:p>
          <a:p>
            <a:pPr marL="346075" indent="-346075">
              <a:buFont typeface="+mj-lt"/>
              <a:buAutoNum type="alphaUcPeriod"/>
            </a:pPr>
            <a:r>
              <a:rPr lang="en-US" sz="2000" b="1" dirty="0"/>
              <a:t>Premillennial</a:t>
            </a:r>
            <a:r>
              <a:rPr lang="en-US" sz="2000" dirty="0"/>
              <a:t> (</a:t>
            </a:r>
            <a:r>
              <a:rPr lang="en-US" sz="2000" b="1" dirty="0"/>
              <a:t>Dispensational</a:t>
            </a:r>
            <a:r>
              <a:rPr lang="en-US" sz="2000" dirty="0"/>
              <a:t> and </a:t>
            </a:r>
            <a:r>
              <a:rPr lang="en-US" sz="2000" b="1" dirty="0"/>
              <a:t>Historical</a:t>
            </a:r>
            <a:r>
              <a:rPr lang="en-US" sz="2000" dirty="0"/>
              <a:t>) – Jesus returns </a:t>
            </a:r>
            <a:r>
              <a:rPr lang="en-US" sz="2000" b="1" i="1" dirty="0"/>
              <a:t>before</a:t>
            </a:r>
            <a:r>
              <a:rPr lang="en-US" sz="2000" dirty="0"/>
              <a:t> literal 1000 year reign.  May be dispensational (i.e., Jews are restored as special nation again).</a:t>
            </a:r>
          </a:p>
          <a:p>
            <a:pPr marL="688975" lvl="1" indent="-346075">
              <a:spcBef>
                <a:spcPts val="100"/>
              </a:spcBef>
            </a:pPr>
            <a:r>
              <a:rPr lang="en-US" sz="1600" dirty="0"/>
              <a:t>Primarily adopts literal interpretation ignores that book introduces itself as symbolic (</a:t>
            </a:r>
            <a:r>
              <a:rPr lang="en-US" sz="1600" b="1" dirty="0">
                <a:solidFill>
                  <a:srgbClr val="800000"/>
                </a:solidFill>
              </a:rPr>
              <a:t>1:1</a:t>
            </a:r>
            <a:r>
              <a:rPr lang="en-US" sz="1600" dirty="0"/>
              <a:t>).</a:t>
            </a:r>
          </a:p>
          <a:p>
            <a:pPr marL="688975" lvl="1" indent="-346075">
              <a:spcBef>
                <a:spcPts val="100"/>
              </a:spcBef>
            </a:pPr>
            <a:r>
              <a:rPr lang="en-US" sz="1600" dirty="0"/>
              <a:t>Arbitrarily switches between literal and figurative interpretations, abandoning consistency.</a:t>
            </a:r>
          </a:p>
          <a:p>
            <a:pPr marL="688975" lvl="1" indent="-346075">
              <a:spcBef>
                <a:spcPts val="100"/>
              </a:spcBef>
            </a:pPr>
            <a:r>
              <a:rPr lang="en-US" sz="1600" dirty="0"/>
              <a:t>Principally futurist application ignores that the book’s events </a:t>
            </a:r>
            <a:r>
              <a:rPr lang="en-US" sz="1600" i="1" dirty="0">
                <a:solidFill>
                  <a:srgbClr val="800000"/>
                </a:solidFill>
              </a:rPr>
              <a:t>“must </a:t>
            </a:r>
            <a:r>
              <a:rPr lang="en-US" sz="1600" b="1" i="1" dirty="0">
                <a:solidFill>
                  <a:srgbClr val="800000"/>
                </a:solidFill>
              </a:rPr>
              <a:t>shortly</a:t>
            </a:r>
            <a:r>
              <a:rPr lang="en-US" sz="1600" i="1" dirty="0">
                <a:solidFill>
                  <a:srgbClr val="800000"/>
                </a:solidFill>
              </a:rPr>
              <a:t> take place”</a:t>
            </a:r>
            <a:r>
              <a:rPr lang="en-US" sz="1600" dirty="0"/>
              <a:t> (</a:t>
            </a:r>
            <a:r>
              <a:rPr lang="en-US" sz="1600" b="1" dirty="0">
                <a:solidFill>
                  <a:srgbClr val="800000"/>
                </a:solidFill>
              </a:rPr>
              <a:t>1:1</a:t>
            </a:r>
            <a:r>
              <a:rPr lang="en-US" sz="1600" dirty="0"/>
              <a:t>).</a:t>
            </a:r>
          </a:p>
          <a:p>
            <a:pPr marL="688975" lvl="1" indent="-346075">
              <a:spcBef>
                <a:spcPts val="100"/>
              </a:spcBef>
            </a:pPr>
            <a:r>
              <a:rPr lang="en-US" sz="1600" dirty="0"/>
              <a:t>Future application of </a:t>
            </a:r>
            <a:r>
              <a:rPr lang="en-US" sz="1600" i="1" dirty="0">
                <a:solidFill>
                  <a:srgbClr val="800000"/>
                </a:solidFill>
              </a:rPr>
              <a:t>“tribulation”</a:t>
            </a:r>
            <a:r>
              <a:rPr lang="en-US" sz="1600" dirty="0">
                <a:solidFill>
                  <a:srgbClr val="800000"/>
                </a:solidFill>
              </a:rPr>
              <a:t> </a:t>
            </a:r>
            <a:r>
              <a:rPr lang="en-US" sz="1600" dirty="0"/>
              <a:t>and </a:t>
            </a:r>
            <a:r>
              <a:rPr lang="en-US" sz="1600" i="1" dirty="0">
                <a:solidFill>
                  <a:srgbClr val="800000"/>
                </a:solidFill>
              </a:rPr>
              <a:t>“kingdom” </a:t>
            </a:r>
            <a:r>
              <a:rPr lang="en-US" sz="1600" dirty="0"/>
              <a:t>ignores immediate association (</a:t>
            </a:r>
            <a:r>
              <a:rPr lang="en-US" sz="1600" b="1" dirty="0">
                <a:solidFill>
                  <a:srgbClr val="800000"/>
                </a:solidFill>
              </a:rPr>
              <a:t>1:9</a:t>
            </a:r>
            <a:r>
              <a:rPr lang="en-US" sz="1600" dirty="0"/>
              <a:t>).</a:t>
            </a:r>
          </a:p>
          <a:p>
            <a:pPr marL="688975" lvl="1" indent="-346075">
              <a:spcBef>
                <a:spcPts val="100"/>
              </a:spcBef>
            </a:pPr>
            <a:r>
              <a:rPr lang="en-US" sz="1600" dirty="0"/>
              <a:t>Overlooks Jews are no longer God’s special people (</a:t>
            </a:r>
            <a:r>
              <a:rPr lang="en-US" sz="1600" b="1" dirty="0">
                <a:solidFill>
                  <a:srgbClr val="800000"/>
                </a:solidFill>
              </a:rPr>
              <a:t>Rom. 9:6; 11:1-32; </a:t>
            </a:r>
            <a:r>
              <a:rPr lang="en-US" sz="1600" b="1" dirty="0" err="1">
                <a:solidFill>
                  <a:srgbClr val="800000"/>
                </a:solidFill>
              </a:rPr>
              <a:t>Zec</a:t>
            </a:r>
            <a:r>
              <a:rPr lang="en-US" sz="1600" b="1" dirty="0">
                <a:solidFill>
                  <a:srgbClr val="800000"/>
                </a:solidFill>
              </a:rPr>
              <a:t>. 11:6-14; Acts 10:34</a:t>
            </a:r>
            <a:r>
              <a:rPr lang="en-US" sz="1600" dirty="0"/>
              <a:t>).</a:t>
            </a:r>
          </a:p>
          <a:p>
            <a:pPr marL="688975" lvl="1" indent="-346075">
              <a:spcBef>
                <a:spcPts val="100"/>
              </a:spcBef>
            </a:pPr>
            <a:r>
              <a:rPr lang="en-US" sz="1600" dirty="0"/>
              <a:t>Ignores that the church is the kingdom of God and saints are in it now (</a:t>
            </a:r>
            <a:r>
              <a:rPr lang="en-US" sz="1600" b="1" dirty="0">
                <a:solidFill>
                  <a:srgbClr val="800000"/>
                </a:solidFill>
              </a:rPr>
              <a:t>Col. 1:13</a:t>
            </a:r>
            <a:r>
              <a:rPr lang="en-US" sz="1600" dirty="0"/>
              <a:t>).</a:t>
            </a:r>
          </a:p>
          <a:p>
            <a:pPr marL="688975" lvl="1" indent="-346075">
              <a:spcBef>
                <a:spcPts val="100"/>
              </a:spcBef>
            </a:pPr>
            <a:r>
              <a:rPr lang="en-US" sz="1600" dirty="0"/>
              <a:t>Passage does not mention essential elements:  (1) Second coming of Christ (2) Bodily resurrection (3) Reign of Christ on earth (4) Literal throne of David (5) Jerusalem of Palestine (6) Conversion of Jews (7)  Church on earth.</a:t>
            </a:r>
          </a:p>
          <a:p>
            <a:pPr marL="688975" lvl="1" indent="-346075">
              <a:spcBef>
                <a:spcPts val="100"/>
              </a:spcBef>
            </a:pPr>
            <a:r>
              <a:rPr lang="en-US" sz="1600" dirty="0"/>
              <a:t>Not to mention it makes almost all major prophets, minor prophets, Jesus, and the apostles to be false prophets (</a:t>
            </a:r>
            <a:r>
              <a:rPr lang="en-US" sz="1600" b="1" dirty="0">
                <a:solidFill>
                  <a:srgbClr val="800000"/>
                </a:solidFill>
              </a:rPr>
              <a:t>Matthew 4:12-17; 10:1-7</a:t>
            </a:r>
            <a:r>
              <a:rPr lang="en-US" sz="1600" dirty="0"/>
              <a:t>).</a:t>
            </a:r>
          </a:p>
          <a:p>
            <a:pPr marL="688975" lvl="1" indent="-346075">
              <a:spcBef>
                <a:spcPts val="100"/>
              </a:spcBef>
            </a:pPr>
            <a:r>
              <a:rPr lang="en-US" sz="1600" dirty="0"/>
              <a:t>It also depicts God as less than Sovereign since Jews could thwart His promise.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8316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Explanation of the Millennium?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1313" lvl="0" indent="-341313">
              <a:buFont typeface="+mj-lt"/>
              <a:buAutoNum type="arabicPeriod" startAt="6"/>
            </a:pPr>
            <a:r>
              <a:rPr lang="en-US" sz="2000" dirty="0"/>
              <a:t>Which of the millennial views best fit the context?  Why?</a:t>
            </a:r>
          </a:p>
          <a:p>
            <a:pPr marL="341313" indent="-341313">
              <a:buFont typeface="+mj-lt"/>
              <a:buAutoNum type="alphaUcPeriod" startAt="2"/>
            </a:pPr>
            <a:r>
              <a:rPr lang="en-US" sz="2000" b="1" dirty="0"/>
              <a:t>Postmillennial</a:t>
            </a:r>
            <a:r>
              <a:rPr lang="en-US" sz="2000" dirty="0"/>
              <a:t> – Jesus returns </a:t>
            </a:r>
            <a:r>
              <a:rPr lang="en-US" sz="2000" b="1" i="1" dirty="0"/>
              <a:t>after</a:t>
            </a:r>
            <a:r>
              <a:rPr lang="en-US" sz="2000" dirty="0"/>
              <a:t> literal 1000 year reign – </a:t>
            </a:r>
            <a:r>
              <a:rPr lang="en-US" sz="2000" b="1" i="1" dirty="0"/>
              <a:t>utopia</a:t>
            </a:r>
            <a:r>
              <a:rPr lang="en-US" sz="2000" dirty="0"/>
              <a:t> to </a:t>
            </a:r>
            <a:r>
              <a:rPr lang="en-US" sz="2000" b="1" i="1" dirty="0"/>
              <a:t>heaven</a:t>
            </a:r>
            <a:r>
              <a:rPr lang="en-US" sz="2000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836" y="1827496"/>
            <a:ext cx="6772275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45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Explanation of the Millennium?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1313" lvl="0" indent="-341313">
              <a:buFont typeface="+mj-lt"/>
              <a:buAutoNum type="arabicPeriod" startAt="6"/>
            </a:pPr>
            <a:r>
              <a:rPr lang="en-US" sz="2000" dirty="0"/>
              <a:t>Which of the millennial views best fit the context?  Why?</a:t>
            </a:r>
          </a:p>
          <a:p>
            <a:pPr marL="346075" indent="-346075">
              <a:buFont typeface="+mj-lt"/>
              <a:buAutoNum type="alphaUcPeriod"/>
            </a:pPr>
            <a:r>
              <a:rPr lang="en-US" sz="2000" b="1" dirty="0"/>
              <a:t>Premillennial</a:t>
            </a:r>
            <a:r>
              <a:rPr lang="en-US" sz="2000" dirty="0"/>
              <a:t> (</a:t>
            </a:r>
            <a:r>
              <a:rPr lang="en-US" sz="2000" b="1" dirty="0"/>
              <a:t>Dispensational</a:t>
            </a:r>
            <a:r>
              <a:rPr lang="en-US" sz="2000" dirty="0"/>
              <a:t> and </a:t>
            </a:r>
            <a:r>
              <a:rPr lang="en-US" sz="2000" b="1" dirty="0"/>
              <a:t>Historical</a:t>
            </a:r>
            <a:r>
              <a:rPr lang="en-US" sz="2000" dirty="0"/>
              <a:t>) – Jesus returns </a:t>
            </a:r>
            <a:r>
              <a:rPr lang="en-US" sz="2000" b="1" i="1" dirty="0"/>
              <a:t>before</a:t>
            </a:r>
            <a:r>
              <a:rPr lang="en-US" sz="2000" dirty="0"/>
              <a:t> literal 1000 year reign.  May be dispensational (i.e., Jews are restored as special nation again).</a:t>
            </a:r>
          </a:p>
          <a:p>
            <a:pPr marL="346075" indent="-346075">
              <a:buFont typeface="+mj-lt"/>
              <a:buAutoNum type="alphaUcPeriod"/>
            </a:pPr>
            <a:r>
              <a:rPr lang="en-US" sz="2000" b="1" dirty="0"/>
              <a:t>Postmillennial</a:t>
            </a:r>
            <a:r>
              <a:rPr lang="en-US" sz="2000" dirty="0"/>
              <a:t> – Jesus returns </a:t>
            </a:r>
            <a:r>
              <a:rPr lang="en-US" sz="2000" b="1" i="1" dirty="0"/>
              <a:t>after</a:t>
            </a:r>
            <a:r>
              <a:rPr lang="en-US" sz="2000" dirty="0"/>
              <a:t> literal 1000 year reign – </a:t>
            </a:r>
            <a:r>
              <a:rPr lang="en-US" sz="2000" b="1" i="1" dirty="0"/>
              <a:t>utopia</a:t>
            </a:r>
            <a:r>
              <a:rPr lang="en-US" sz="2000" dirty="0"/>
              <a:t> to </a:t>
            </a:r>
            <a:r>
              <a:rPr lang="en-US" sz="2000" b="1" i="1" dirty="0"/>
              <a:t>heaven</a:t>
            </a:r>
            <a:r>
              <a:rPr lang="en-US" sz="2000" dirty="0"/>
              <a:t>.</a:t>
            </a:r>
          </a:p>
          <a:p>
            <a:pPr marL="688975" lvl="1" indent="-346075"/>
            <a:r>
              <a:rPr lang="en-US" sz="1600" dirty="0"/>
              <a:t>Shares the same fundamental failures of the Premillennial position because of its literal interpretation and postponed fulfillments of the prophets, including Jesus and the apostles.</a:t>
            </a:r>
          </a:p>
          <a:p>
            <a:pPr marL="688975" lvl="1" indent="-346075"/>
            <a:r>
              <a:rPr lang="en-US" sz="1600" dirty="0"/>
              <a:t>Additionally, ignores many NT passages saying that things will generally get worse over time, not better, and relatively few saved (</a:t>
            </a:r>
            <a:r>
              <a:rPr lang="en-US" sz="1600" b="1" dirty="0">
                <a:solidFill>
                  <a:srgbClr val="800000"/>
                </a:solidFill>
              </a:rPr>
              <a:t>2 Timothy 3:1-13; 4:1-4; Luke 13:23-24; Matthew 7:13-14</a:t>
            </a:r>
            <a:r>
              <a:rPr lang="en-US" sz="1600" dirty="0"/>
              <a:t>).</a:t>
            </a:r>
          </a:p>
          <a:p>
            <a:pPr marL="688975" lvl="1" indent="-346075"/>
            <a:r>
              <a:rPr lang="en-US" sz="1600" dirty="0"/>
              <a:t>Furthermore, ignores the immediate context which indicates that Satan will have control of the vast majority of the world.  Christians will be in the stark minority, not dominating majority (</a:t>
            </a:r>
            <a:r>
              <a:rPr lang="en-US" sz="1600" b="1" dirty="0">
                <a:solidFill>
                  <a:srgbClr val="800000"/>
                </a:solidFill>
              </a:rPr>
              <a:t>20:8-9</a:t>
            </a:r>
            <a:r>
              <a:rPr lang="en-US" sz="1600" dirty="0"/>
              <a:t>).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5313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Explanation of the Millennium?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1313" lvl="0" indent="-341313">
              <a:buFont typeface="+mj-lt"/>
              <a:buAutoNum type="arabicPeriod" startAt="6"/>
            </a:pPr>
            <a:r>
              <a:rPr lang="en-US" sz="2000" dirty="0"/>
              <a:t>Which of the millennial views best fit the context?  Why?</a:t>
            </a:r>
          </a:p>
          <a:p>
            <a:pPr marL="341313" indent="-341313">
              <a:buFont typeface="+mj-lt"/>
              <a:buAutoNum type="alphaUcPeriod" startAt="3"/>
            </a:pPr>
            <a:r>
              <a:rPr lang="en-US" sz="2000" b="1" dirty="0"/>
              <a:t>Amillennial</a:t>
            </a:r>
            <a:r>
              <a:rPr lang="en-US" sz="2000" dirty="0"/>
              <a:t> – 1000 year reign is </a:t>
            </a:r>
            <a:r>
              <a:rPr lang="en-US" sz="2000" b="1" i="1" dirty="0"/>
              <a:t>symbolic</a:t>
            </a:r>
            <a:r>
              <a:rPr lang="en-US" sz="2000" dirty="0"/>
              <a:t>, long, indefinite time.</a:t>
            </a:r>
          </a:p>
          <a:p>
            <a:pPr marL="684213" lvl="1" indent="-341313">
              <a:buFont typeface="+mj-lt"/>
              <a:buAutoNum type="alphaUcPeriod" startAt="3"/>
            </a:pPr>
            <a:r>
              <a:rPr lang="en-US" sz="1600" dirty="0"/>
              <a:t>Best fits symbolic nature of the book and matches immediate fulfillment of OT &amp; NT prophets.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25" y="1996344"/>
            <a:ext cx="6762750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81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The Devil’s Last Rebellion</a:t>
            </a:r>
          </a:p>
          <a:p>
            <a:r>
              <a:rPr lang="en-US" dirty="0">
                <a:solidFill>
                  <a:srgbClr val="C00000"/>
                </a:solidFill>
              </a:rPr>
              <a:t>Revelation 20:7-10</a:t>
            </a:r>
          </a:p>
        </p:txBody>
      </p:sp>
    </p:spTree>
    <p:extLst>
      <p:ext uri="{BB962C8B-B14F-4D97-AF65-F5344CB8AC3E}">
        <p14:creationId xmlns:p14="http://schemas.microsoft.com/office/powerpoint/2010/main" val="151209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Binding of the Dragon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6075" lvl="0" indent="-346075">
              <a:buFont typeface="+mj-lt"/>
              <a:buAutoNum type="arabicPeriod"/>
            </a:pPr>
            <a:r>
              <a:rPr lang="en-US" sz="2000" dirty="0"/>
              <a:t>How was the Devil restrained after his loss at Armageddon?</a:t>
            </a:r>
          </a:p>
          <a:p>
            <a:pPr marL="0" lvl="0" indent="0">
              <a:buNone/>
            </a:pPr>
            <a:r>
              <a:rPr lang="en-US" sz="2000" i="1" dirty="0">
                <a:solidFill>
                  <a:srgbClr val="800000"/>
                </a:solidFill>
              </a:rPr>
              <a:t>Then I saw an angel coming down from heaven, having </a:t>
            </a:r>
            <a:r>
              <a:rPr lang="en-US" sz="2000" b="1" i="1" dirty="0">
                <a:solidFill>
                  <a:srgbClr val="800000"/>
                </a:solidFill>
              </a:rPr>
              <a:t>the key to the bottomless pit </a:t>
            </a:r>
            <a:r>
              <a:rPr lang="en-US" sz="2000" i="1" dirty="0">
                <a:solidFill>
                  <a:srgbClr val="800000"/>
                </a:solidFill>
              </a:rPr>
              <a:t>and </a:t>
            </a:r>
            <a:r>
              <a:rPr lang="en-US" sz="2000" b="1" i="1" dirty="0">
                <a:solidFill>
                  <a:srgbClr val="800000"/>
                </a:solidFill>
              </a:rPr>
              <a:t>a great chain </a:t>
            </a:r>
            <a:r>
              <a:rPr lang="en-US" sz="2000" i="1" dirty="0">
                <a:solidFill>
                  <a:srgbClr val="800000"/>
                </a:solidFill>
              </a:rPr>
              <a:t>in his hand.  He laid hold of </a:t>
            </a:r>
            <a:r>
              <a:rPr lang="en-US" sz="2000" b="1" i="1" dirty="0">
                <a:solidFill>
                  <a:srgbClr val="800000"/>
                </a:solidFill>
              </a:rPr>
              <a:t>the </a:t>
            </a:r>
            <a:r>
              <a:rPr lang="en-US" sz="2000" b="1" i="1" u="sng" dirty="0">
                <a:solidFill>
                  <a:srgbClr val="800000"/>
                </a:solidFill>
              </a:rPr>
              <a:t>dragon</a:t>
            </a:r>
            <a:r>
              <a:rPr lang="en-US" sz="2000" b="1" i="1" dirty="0">
                <a:solidFill>
                  <a:srgbClr val="800000"/>
                </a:solidFill>
              </a:rPr>
              <a:t>, that </a:t>
            </a:r>
            <a:r>
              <a:rPr lang="en-US" sz="2000" b="1" i="1" u="sng" dirty="0">
                <a:solidFill>
                  <a:srgbClr val="800000"/>
                </a:solidFill>
              </a:rPr>
              <a:t>serpent of old</a:t>
            </a:r>
            <a:r>
              <a:rPr lang="en-US" sz="2000" b="1" i="1" dirty="0">
                <a:solidFill>
                  <a:srgbClr val="800000"/>
                </a:solidFill>
              </a:rPr>
              <a:t>, who is the </a:t>
            </a:r>
            <a:r>
              <a:rPr lang="en-US" sz="2000" b="1" i="1" u="sng" dirty="0">
                <a:solidFill>
                  <a:srgbClr val="800000"/>
                </a:solidFill>
              </a:rPr>
              <a:t>Devil</a:t>
            </a:r>
            <a:r>
              <a:rPr lang="en-US" sz="2000" b="1" i="1" dirty="0">
                <a:solidFill>
                  <a:srgbClr val="800000"/>
                </a:solidFill>
              </a:rPr>
              <a:t> and </a:t>
            </a:r>
            <a:r>
              <a:rPr lang="en-US" sz="2000" b="1" i="1" u="sng" dirty="0">
                <a:solidFill>
                  <a:srgbClr val="800000"/>
                </a:solidFill>
              </a:rPr>
              <a:t>Satan</a:t>
            </a:r>
            <a:r>
              <a:rPr lang="en-US" sz="2000" i="1" dirty="0">
                <a:solidFill>
                  <a:srgbClr val="800000"/>
                </a:solidFill>
              </a:rPr>
              <a:t>, and </a:t>
            </a:r>
            <a:r>
              <a:rPr lang="en-US" sz="2000" b="1" i="1" dirty="0">
                <a:solidFill>
                  <a:srgbClr val="800000"/>
                </a:solidFill>
              </a:rPr>
              <a:t>bound him for </a:t>
            </a:r>
            <a:r>
              <a:rPr lang="en-US" sz="2000" b="1" i="1" u="sng" dirty="0">
                <a:solidFill>
                  <a:srgbClr val="800000"/>
                </a:solidFill>
              </a:rPr>
              <a:t>a thousand years</a:t>
            </a:r>
            <a:r>
              <a:rPr lang="en-US" sz="2000" i="1" dirty="0">
                <a:solidFill>
                  <a:srgbClr val="800000"/>
                </a:solidFill>
              </a:rPr>
              <a:t>; and he </a:t>
            </a:r>
            <a:r>
              <a:rPr lang="en-US" sz="2000" b="1" i="1" baseline="30000" dirty="0">
                <a:solidFill>
                  <a:srgbClr val="800000"/>
                </a:solidFill>
              </a:rPr>
              <a:t>1</a:t>
            </a:r>
            <a:r>
              <a:rPr lang="en-US" sz="2000" b="1" i="1" dirty="0">
                <a:solidFill>
                  <a:srgbClr val="800000"/>
                </a:solidFill>
              </a:rPr>
              <a:t>cast him into the bottomless pit</a:t>
            </a:r>
            <a:r>
              <a:rPr lang="en-US" sz="2000" i="1" dirty="0">
                <a:solidFill>
                  <a:srgbClr val="800000"/>
                </a:solidFill>
              </a:rPr>
              <a:t>, and </a:t>
            </a:r>
            <a:r>
              <a:rPr lang="en-US" sz="2000" b="1" i="1" baseline="30000" dirty="0">
                <a:solidFill>
                  <a:srgbClr val="800000"/>
                </a:solidFill>
              </a:rPr>
              <a:t>2</a:t>
            </a:r>
            <a:r>
              <a:rPr lang="en-US" sz="2000" b="1" i="1" dirty="0">
                <a:solidFill>
                  <a:srgbClr val="800000"/>
                </a:solidFill>
              </a:rPr>
              <a:t>shut him up</a:t>
            </a:r>
            <a:r>
              <a:rPr lang="en-US" sz="2000" i="1" dirty="0">
                <a:solidFill>
                  <a:srgbClr val="800000"/>
                </a:solidFill>
              </a:rPr>
              <a:t>, and </a:t>
            </a:r>
            <a:r>
              <a:rPr lang="en-US" sz="2000" b="1" i="1" baseline="30000" dirty="0">
                <a:solidFill>
                  <a:srgbClr val="800000"/>
                </a:solidFill>
              </a:rPr>
              <a:t>3</a:t>
            </a:r>
            <a:r>
              <a:rPr lang="en-US" sz="2000" b="1" i="1" dirty="0">
                <a:solidFill>
                  <a:srgbClr val="800000"/>
                </a:solidFill>
              </a:rPr>
              <a:t>set a seal on him, </a:t>
            </a:r>
            <a:r>
              <a:rPr lang="en-US" sz="2000" b="1" i="1" u="sng" dirty="0">
                <a:solidFill>
                  <a:srgbClr val="FF0000"/>
                </a:solidFill>
              </a:rPr>
              <a:t>so that</a:t>
            </a:r>
            <a:r>
              <a:rPr lang="en-US" sz="2000" b="1" i="1" dirty="0">
                <a:solidFill>
                  <a:srgbClr val="FF0000"/>
                </a:solidFill>
              </a:rPr>
              <a:t> he should </a:t>
            </a:r>
            <a:r>
              <a:rPr lang="en-US" sz="2000" b="1" i="1" u="sng" dirty="0">
                <a:solidFill>
                  <a:srgbClr val="FF0000"/>
                </a:solidFill>
              </a:rPr>
              <a:t>deceive the nations no more</a:t>
            </a:r>
            <a:r>
              <a:rPr lang="en-US" sz="2000" b="1" i="1" dirty="0">
                <a:solidFill>
                  <a:srgbClr val="FF0000"/>
                </a:solidFill>
              </a:rPr>
              <a:t> till the thousand years were finished</a:t>
            </a:r>
            <a:r>
              <a:rPr lang="en-US" sz="2000" i="1" dirty="0">
                <a:solidFill>
                  <a:srgbClr val="800000"/>
                </a:solidFill>
              </a:rPr>
              <a:t>. But after these things he must be released for a little while. </a:t>
            </a:r>
            <a:r>
              <a:rPr lang="en-US" sz="2000" dirty="0"/>
              <a:t>(</a:t>
            </a:r>
            <a:r>
              <a:rPr lang="en-US" sz="2000" b="1" dirty="0">
                <a:solidFill>
                  <a:srgbClr val="800000"/>
                </a:solidFill>
              </a:rPr>
              <a:t>20:1-3</a:t>
            </a:r>
            <a:r>
              <a:rPr lang="en-US" sz="2000" dirty="0"/>
              <a:t>)</a:t>
            </a:r>
          </a:p>
          <a:p>
            <a:r>
              <a:rPr lang="en-US" sz="2000" dirty="0"/>
              <a:t>During binding period the Devil’s authority, influence, or power is diminished.</a:t>
            </a:r>
          </a:p>
          <a:p>
            <a:r>
              <a:rPr lang="en-US" sz="2000" dirty="0"/>
              <a:t>Specifically, represents reduced deceptive influence on </a:t>
            </a:r>
            <a:r>
              <a:rPr lang="en-US" sz="2000" b="1" i="1" dirty="0"/>
              <a:t>global</a:t>
            </a:r>
            <a:r>
              <a:rPr lang="en-US" sz="2000" dirty="0"/>
              <a:t> scale (</a:t>
            </a:r>
            <a:r>
              <a:rPr lang="en-US" sz="2000" i="1" dirty="0">
                <a:solidFill>
                  <a:srgbClr val="800000"/>
                </a:solidFill>
              </a:rPr>
              <a:t>“kings of the earth and the whole world”</a:t>
            </a:r>
            <a:r>
              <a:rPr lang="en-US" sz="2000" dirty="0"/>
              <a:t>, </a:t>
            </a:r>
            <a:r>
              <a:rPr lang="en-US" sz="2000" b="1" dirty="0">
                <a:solidFill>
                  <a:srgbClr val="800000"/>
                </a:solidFill>
              </a:rPr>
              <a:t>16:14; 17:2, 18; 18:3, 9; 19:9</a:t>
            </a:r>
            <a:r>
              <a:rPr lang="en-US" sz="2000" dirty="0"/>
              <a:t>).</a:t>
            </a:r>
          </a:p>
          <a:p>
            <a:r>
              <a:rPr lang="en-US" sz="2000" dirty="0"/>
              <a:t>Like a dog on a chain, he still wanders within bounds (</a:t>
            </a:r>
            <a:r>
              <a:rPr lang="en-US" sz="2000" b="1" dirty="0">
                <a:solidFill>
                  <a:srgbClr val="800000"/>
                </a:solidFill>
              </a:rPr>
              <a:t>1 Peter 5:8-9; James 4:4-8</a:t>
            </a:r>
            <a:r>
              <a:rPr lang="en-US" sz="2000" dirty="0"/>
              <a:t>).</a:t>
            </a:r>
          </a:p>
          <a:p>
            <a:r>
              <a:rPr lang="en-US" sz="2000" dirty="0"/>
              <a:t>We’ll identify other events occurring during millennium before identifying it …</a:t>
            </a:r>
          </a:p>
        </p:txBody>
      </p:sp>
    </p:spTree>
    <p:extLst>
      <p:ext uri="{BB962C8B-B14F-4D97-AF65-F5344CB8AC3E}">
        <p14:creationId xmlns:p14="http://schemas.microsoft.com/office/powerpoint/2010/main" val="20466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Saints’ Reigning with Christ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spcBef>
                <a:spcPts val="100"/>
              </a:spcBef>
              <a:buNone/>
            </a:pPr>
            <a:r>
              <a:rPr lang="en-US" sz="2000" i="1" dirty="0">
                <a:solidFill>
                  <a:srgbClr val="800000"/>
                </a:solidFill>
              </a:rPr>
              <a:t>And I saw </a:t>
            </a:r>
            <a:r>
              <a:rPr lang="en-US" sz="2000" b="1" i="1" dirty="0">
                <a:solidFill>
                  <a:srgbClr val="800000"/>
                </a:solidFill>
              </a:rPr>
              <a:t>thrones</a:t>
            </a:r>
            <a:r>
              <a:rPr lang="en-US" sz="2000" i="1" dirty="0">
                <a:solidFill>
                  <a:srgbClr val="800000"/>
                </a:solidFill>
              </a:rPr>
              <a:t>, and </a:t>
            </a:r>
            <a:r>
              <a:rPr lang="en-US" sz="2000" b="1" i="1" dirty="0">
                <a:solidFill>
                  <a:srgbClr val="800000"/>
                </a:solidFill>
              </a:rPr>
              <a:t>they sat on them</a:t>
            </a:r>
            <a:r>
              <a:rPr lang="en-US" sz="2000" i="1" dirty="0">
                <a:solidFill>
                  <a:srgbClr val="800000"/>
                </a:solidFill>
              </a:rPr>
              <a:t>, and </a:t>
            </a:r>
            <a:r>
              <a:rPr lang="en-US" sz="2000" b="1" i="1" u="sng" dirty="0">
                <a:solidFill>
                  <a:srgbClr val="800000"/>
                </a:solidFill>
              </a:rPr>
              <a:t>judgment</a:t>
            </a:r>
            <a:r>
              <a:rPr lang="en-US" sz="2000" b="1" i="1" dirty="0">
                <a:solidFill>
                  <a:srgbClr val="800000"/>
                </a:solidFill>
              </a:rPr>
              <a:t> was committed to them</a:t>
            </a:r>
            <a:r>
              <a:rPr lang="en-US" sz="2000" i="1" dirty="0">
                <a:solidFill>
                  <a:srgbClr val="800000"/>
                </a:solidFill>
              </a:rPr>
              <a:t>. Then I saw the </a:t>
            </a:r>
            <a:r>
              <a:rPr lang="en-US" sz="2000" b="1" i="1" dirty="0">
                <a:solidFill>
                  <a:srgbClr val="800000"/>
                </a:solidFill>
              </a:rPr>
              <a:t>souls of those who had been beheaded </a:t>
            </a:r>
            <a:r>
              <a:rPr lang="en-US" sz="2000" i="1" dirty="0">
                <a:solidFill>
                  <a:srgbClr val="800000"/>
                </a:solidFill>
              </a:rPr>
              <a:t>for their witness to Jesus and for the word of God, who had </a:t>
            </a:r>
            <a:r>
              <a:rPr lang="en-US" sz="2000" b="1" i="1" dirty="0">
                <a:solidFill>
                  <a:srgbClr val="800000"/>
                </a:solidFill>
              </a:rPr>
              <a:t>not worshiped the beast </a:t>
            </a:r>
            <a:r>
              <a:rPr lang="en-US" sz="2000" i="1" dirty="0">
                <a:solidFill>
                  <a:srgbClr val="800000"/>
                </a:solidFill>
              </a:rPr>
              <a:t>or his image, and had </a:t>
            </a:r>
            <a:r>
              <a:rPr lang="en-US" sz="2000" b="1" i="1" dirty="0">
                <a:solidFill>
                  <a:srgbClr val="800000"/>
                </a:solidFill>
              </a:rPr>
              <a:t>not received his mark</a:t>
            </a:r>
            <a:r>
              <a:rPr lang="en-US" sz="2000" i="1" dirty="0">
                <a:solidFill>
                  <a:srgbClr val="800000"/>
                </a:solidFill>
              </a:rPr>
              <a:t> on their foreheads or on their hands. And </a:t>
            </a:r>
            <a:r>
              <a:rPr lang="en-US" sz="2000" b="1" i="1" dirty="0">
                <a:solidFill>
                  <a:srgbClr val="800000"/>
                </a:solidFill>
              </a:rPr>
              <a:t>they </a:t>
            </a:r>
            <a:r>
              <a:rPr lang="en-US" sz="2000" b="1" i="1" u="sng" dirty="0">
                <a:solidFill>
                  <a:srgbClr val="800000"/>
                </a:solidFill>
              </a:rPr>
              <a:t>lived</a:t>
            </a:r>
            <a:r>
              <a:rPr lang="en-US" sz="2000" b="1" i="1" dirty="0">
                <a:solidFill>
                  <a:srgbClr val="800000"/>
                </a:solidFill>
              </a:rPr>
              <a:t> and </a:t>
            </a:r>
            <a:r>
              <a:rPr lang="en-US" sz="2000" b="1" i="1" u="sng" dirty="0">
                <a:solidFill>
                  <a:srgbClr val="800000"/>
                </a:solidFill>
              </a:rPr>
              <a:t>reigned with Christ</a:t>
            </a:r>
            <a:r>
              <a:rPr lang="en-US" sz="2000" b="1" i="1" dirty="0">
                <a:solidFill>
                  <a:srgbClr val="800000"/>
                </a:solidFill>
              </a:rPr>
              <a:t> for a </a:t>
            </a:r>
            <a:r>
              <a:rPr lang="en-US" sz="2000" b="1" i="1" u="sng" dirty="0">
                <a:solidFill>
                  <a:srgbClr val="800000"/>
                </a:solidFill>
              </a:rPr>
              <a:t>thousand years</a:t>
            </a:r>
            <a:r>
              <a:rPr lang="en-US" sz="2000" i="1" dirty="0">
                <a:solidFill>
                  <a:srgbClr val="800000"/>
                </a:solidFill>
              </a:rPr>
              <a:t>. …</a:t>
            </a:r>
            <a:r>
              <a:rPr lang="en-US" sz="2000" dirty="0">
                <a:solidFill>
                  <a:srgbClr val="800000"/>
                </a:solidFill>
              </a:rPr>
              <a:t> </a:t>
            </a:r>
            <a:r>
              <a:rPr lang="en-US" sz="2000" i="1" dirty="0">
                <a:solidFill>
                  <a:srgbClr val="800000"/>
                </a:solidFill>
              </a:rPr>
              <a:t>“but they shall be </a:t>
            </a:r>
            <a:r>
              <a:rPr lang="en-US" sz="2000" b="1" i="1" u="sng" dirty="0">
                <a:solidFill>
                  <a:srgbClr val="800000"/>
                </a:solidFill>
              </a:rPr>
              <a:t>priests</a:t>
            </a:r>
            <a:r>
              <a:rPr lang="en-US" sz="2000" b="1" i="1" dirty="0">
                <a:solidFill>
                  <a:srgbClr val="800000"/>
                </a:solidFill>
              </a:rPr>
              <a:t> of God and of Christ</a:t>
            </a:r>
            <a:r>
              <a:rPr lang="en-US" sz="2000" i="1" dirty="0">
                <a:solidFill>
                  <a:srgbClr val="800000"/>
                </a:solidFill>
              </a:rPr>
              <a:t>, and </a:t>
            </a:r>
            <a:r>
              <a:rPr lang="en-US" sz="2000" b="1" i="1" dirty="0">
                <a:solidFill>
                  <a:srgbClr val="800000"/>
                </a:solidFill>
              </a:rPr>
              <a:t>shall </a:t>
            </a:r>
            <a:r>
              <a:rPr lang="en-US" sz="2000" b="1" i="1" u="sng" dirty="0">
                <a:solidFill>
                  <a:srgbClr val="800000"/>
                </a:solidFill>
              </a:rPr>
              <a:t>reign with Him a thousand years</a:t>
            </a:r>
            <a:r>
              <a:rPr lang="en-US" sz="2000" i="1" dirty="0">
                <a:solidFill>
                  <a:srgbClr val="800000"/>
                </a:solidFill>
              </a:rPr>
              <a:t>.”</a:t>
            </a:r>
            <a:r>
              <a:rPr lang="en-US" sz="2000" dirty="0">
                <a:solidFill>
                  <a:srgbClr val="800000"/>
                </a:solidFill>
              </a:rPr>
              <a:t> </a:t>
            </a:r>
            <a:r>
              <a:rPr lang="en-US" sz="2000" dirty="0"/>
              <a:t>(</a:t>
            </a:r>
            <a:r>
              <a:rPr lang="en-US" sz="2000" b="1" dirty="0">
                <a:solidFill>
                  <a:srgbClr val="800000"/>
                </a:solidFill>
              </a:rPr>
              <a:t>20:4, 6</a:t>
            </a:r>
            <a:r>
              <a:rPr lang="en-US" sz="2000" dirty="0"/>
              <a:t>)</a:t>
            </a:r>
          </a:p>
          <a:p>
            <a:pPr marL="346075" indent="-346075">
              <a:spcBef>
                <a:spcPts val="100"/>
              </a:spcBef>
              <a:buFont typeface="+mj-lt"/>
              <a:buAutoNum type="arabicPeriod" startAt="2"/>
            </a:pPr>
            <a:r>
              <a:rPr lang="en-US" sz="2000" dirty="0"/>
              <a:t>What other Scriptures refer to persecuted saints reigning with Christ?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2000" i="1" dirty="0">
                <a:solidFill>
                  <a:srgbClr val="800000"/>
                </a:solidFill>
              </a:rPr>
              <a:t>“have made us kings and </a:t>
            </a:r>
            <a:r>
              <a:rPr lang="en-US" sz="2000" b="1" i="1" dirty="0">
                <a:solidFill>
                  <a:srgbClr val="800000"/>
                </a:solidFill>
              </a:rPr>
              <a:t>priests to our God</a:t>
            </a:r>
            <a:r>
              <a:rPr lang="en-US" sz="2000" i="1" dirty="0">
                <a:solidFill>
                  <a:srgbClr val="800000"/>
                </a:solidFill>
              </a:rPr>
              <a:t>; And we </a:t>
            </a:r>
            <a:r>
              <a:rPr lang="en-US" sz="2000" b="1" i="1" dirty="0">
                <a:solidFill>
                  <a:srgbClr val="800000"/>
                </a:solidFill>
              </a:rPr>
              <a:t>shall </a:t>
            </a:r>
            <a:r>
              <a:rPr lang="en-US" sz="2000" b="1" i="1" u="sng" dirty="0">
                <a:solidFill>
                  <a:srgbClr val="800000"/>
                </a:solidFill>
              </a:rPr>
              <a:t>reign</a:t>
            </a:r>
            <a:r>
              <a:rPr lang="en-US" sz="2000" b="1" i="1" dirty="0">
                <a:solidFill>
                  <a:srgbClr val="800000"/>
                </a:solidFill>
              </a:rPr>
              <a:t> on the </a:t>
            </a:r>
            <a:r>
              <a:rPr lang="en-US" sz="2000" b="1" i="1" u="sng" dirty="0">
                <a:solidFill>
                  <a:srgbClr val="800000"/>
                </a:solidFill>
              </a:rPr>
              <a:t>earth</a:t>
            </a:r>
            <a:r>
              <a:rPr lang="en-US" sz="2000" i="1" dirty="0">
                <a:solidFill>
                  <a:srgbClr val="800000"/>
                </a:solidFill>
              </a:rPr>
              <a:t>.” </a:t>
            </a:r>
            <a:r>
              <a:rPr lang="en-US" sz="2000" dirty="0"/>
              <a:t>(</a:t>
            </a:r>
            <a:r>
              <a:rPr lang="en-US" sz="2000" b="1" dirty="0">
                <a:solidFill>
                  <a:srgbClr val="800000"/>
                </a:solidFill>
              </a:rPr>
              <a:t>5:10</a:t>
            </a:r>
            <a:r>
              <a:rPr lang="en-US" sz="2000" dirty="0"/>
              <a:t>)</a:t>
            </a:r>
          </a:p>
          <a:p>
            <a:pPr>
              <a:spcBef>
                <a:spcPts val="100"/>
              </a:spcBef>
            </a:pPr>
            <a:r>
              <a:rPr lang="en-US" sz="2000" b="1" dirty="0">
                <a:solidFill>
                  <a:srgbClr val="800000"/>
                </a:solidFill>
              </a:rPr>
              <a:t>6:9-11</a:t>
            </a:r>
            <a:r>
              <a:rPr lang="en-US" sz="2000" b="1" dirty="0"/>
              <a:t> </a:t>
            </a:r>
            <a:r>
              <a:rPr lang="en-US" sz="2000" dirty="0"/>
              <a:t>– Souls under the altar who had been slain.</a:t>
            </a:r>
          </a:p>
          <a:p>
            <a:pPr>
              <a:spcBef>
                <a:spcPts val="100"/>
              </a:spcBef>
            </a:pPr>
            <a:r>
              <a:rPr lang="en-US" sz="2000" b="1" dirty="0">
                <a:solidFill>
                  <a:srgbClr val="800000"/>
                </a:solidFill>
              </a:rPr>
              <a:t>13:15-17 </a:t>
            </a:r>
            <a:r>
              <a:rPr lang="en-US" sz="2000" dirty="0"/>
              <a:t>– Those who would not worship the beast were persecuted, killed.</a:t>
            </a:r>
          </a:p>
          <a:p>
            <a:pPr>
              <a:spcBef>
                <a:spcPts val="100"/>
              </a:spcBef>
            </a:pPr>
            <a:r>
              <a:rPr lang="en-US" sz="2000" b="1" dirty="0">
                <a:solidFill>
                  <a:srgbClr val="800000"/>
                </a:solidFill>
              </a:rPr>
              <a:t>Dan. 7:14-27 </a:t>
            </a:r>
            <a:r>
              <a:rPr lang="en-US" sz="2000" dirty="0"/>
              <a:t>– 4</a:t>
            </a:r>
            <a:r>
              <a:rPr lang="en-US" sz="2000" baseline="30000" dirty="0"/>
              <a:t>th</a:t>
            </a:r>
            <a:r>
              <a:rPr lang="en-US" sz="2000" dirty="0"/>
              <a:t> beast is destroyed, Jesus receives the kingdom, saints possess it.</a:t>
            </a:r>
          </a:p>
          <a:p>
            <a:pPr>
              <a:spcBef>
                <a:spcPts val="100"/>
              </a:spcBef>
            </a:pPr>
            <a:r>
              <a:rPr lang="en-US" sz="2000" dirty="0"/>
              <a:t>Although dead (</a:t>
            </a:r>
            <a:r>
              <a:rPr lang="en-US" sz="2000" i="1" dirty="0">
                <a:solidFill>
                  <a:srgbClr val="800000"/>
                </a:solidFill>
              </a:rPr>
              <a:t>“beheaded”</a:t>
            </a:r>
            <a:r>
              <a:rPr lang="en-US" sz="2000" dirty="0"/>
              <a:t>), they still judge, reign, and serve as priest.</a:t>
            </a:r>
          </a:p>
          <a:p>
            <a:pPr>
              <a:spcBef>
                <a:spcPts val="100"/>
              </a:spcBef>
            </a:pPr>
            <a:r>
              <a:rPr lang="en-US" sz="2000" dirty="0"/>
              <a:t>Reign is </a:t>
            </a:r>
            <a:r>
              <a:rPr lang="en-US" sz="2000" b="1" i="1" dirty="0"/>
              <a:t>from heaven </a:t>
            </a:r>
            <a:r>
              <a:rPr lang="en-US" sz="2000" dirty="0"/>
              <a:t>(</a:t>
            </a:r>
            <a:r>
              <a:rPr lang="en-US" sz="2000" i="1" dirty="0">
                <a:solidFill>
                  <a:srgbClr val="800000"/>
                </a:solidFill>
              </a:rPr>
              <a:t>with Christ</a:t>
            </a:r>
            <a:r>
              <a:rPr lang="en-US" sz="2000" dirty="0"/>
              <a:t>), but </a:t>
            </a:r>
            <a:r>
              <a:rPr lang="en-US" sz="2000" b="1" i="1" dirty="0"/>
              <a:t>on earth </a:t>
            </a:r>
            <a:r>
              <a:rPr lang="en-US" sz="2000" dirty="0"/>
              <a:t>and occurring </a:t>
            </a:r>
            <a:r>
              <a:rPr lang="en-US" sz="2000" b="1" i="1" dirty="0"/>
              <a:t>during millennium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736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Fulfillment of Daniel 7?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1313" lvl="0" indent="-341313">
              <a:buFont typeface="+mj-lt"/>
              <a:buAutoNum type="arabicPeriod" startAt="3"/>
            </a:pPr>
            <a:r>
              <a:rPr lang="en-US" sz="2000" dirty="0"/>
              <a:t>Please compare the account up to this point with </a:t>
            </a:r>
            <a:r>
              <a:rPr lang="en-US" sz="2000" b="1" dirty="0">
                <a:solidFill>
                  <a:srgbClr val="800000"/>
                </a:solidFill>
              </a:rPr>
              <a:t>Daniel 7:8-28</a:t>
            </a:r>
            <a:r>
              <a:rPr lang="en-US" sz="2000" dirty="0"/>
              <a:t>.  What has not been fulfilled at this point in </a:t>
            </a:r>
            <a:r>
              <a:rPr lang="en-US" sz="2000" b="1" dirty="0">
                <a:solidFill>
                  <a:srgbClr val="800000"/>
                </a:solidFill>
              </a:rPr>
              <a:t>Revelation</a:t>
            </a:r>
            <a:r>
              <a:rPr lang="en-US" sz="2000" dirty="0"/>
              <a:t>?</a:t>
            </a:r>
          </a:p>
          <a:p>
            <a:r>
              <a:rPr lang="en-US" sz="2000" dirty="0"/>
              <a:t>Fourth Beast – the Roman Empire</a:t>
            </a:r>
          </a:p>
          <a:p>
            <a:r>
              <a:rPr lang="en-US" sz="2000" dirty="0"/>
              <a:t>Terrible, exceedingly strong, iron teeth.</a:t>
            </a:r>
          </a:p>
          <a:p>
            <a:r>
              <a:rPr lang="en-US" sz="2000" dirty="0"/>
              <a:t>Trampling the residue with its feet.</a:t>
            </a:r>
          </a:p>
          <a:p>
            <a:r>
              <a:rPr lang="en-US" sz="2000" dirty="0"/>
              <a:t>Ten Horns – Pompous, blasphemous</a:t>
            </a:r>
          </a:p>
          <a:p>
            <a:r>
              <a:rPr lang="en-US" sz="2000" dirty="0"/>
              <a:t>Jesus’ ascension, coronation.  He is given everlasting kingdom and dominion.</a:t>
            </a:r>
          </a:p>
          <a:p>
            <a:r>
              <a:rPr lang="en-US" sz="2000" dirty="0"/>
              <a:t>Beast &amp; his horns made war against the saints, persecuting them.</a:t>
            </a:r>
          </a:p>
          <a:p>
            <a:r>
              <a:rPr lang="en-US" sz="2000" dirty="0"/>
              <a:t>Beast was slain – body destroyed in fire.</a:t>
            </a:r>
          </a:p>
          <a:p>
            <a:r>
              <a:rPr lang="en-US" sz="2000" i="1" dirty="0"/>
              <a:t>The kingdom and dominion given to </a:t>
            </a:r>
            <a:r>
              <a:rPr lang="en-US" sz="2000" b="1" i="1" dirty="0"/>
              <a:t>the saints </a:t>
            </a:r>
            <a:r>
              <a:rPr lang="en-US" sz="2000" i="1" dirty="0"/>
              <a:t>of the Most High </a:t>
            </a:r>
            <a:r>
              <a:rPr lang="en-US" sz="2000" b="1" i="1" dirty="0"/>
              <a:t>to possess</a:t>
            </a:r>
            <a:r>
              <a:rPr lang="en-US" sz="2000" i="1" dirty="0"/>
              <a:t>.</a:t>
            </a:r>
          </a:p>
          <a:p>
            <a:r>
              <a:rPr lang="en-US" sz="2000" dirty="0"/>
              <a:t>Notice, Daniel does </a:t>
            </a:r>
            <a:r>
              <a:rPr lang="en-US" sz="2000" b="1" i="1" dirty="0"/>
              <a:t>not</a:t>
            </a:r>
            <a:r>
              <a:rPr lang="en-US" sz="2000" dirty="0"/>
              <a:t> foretell anything after kingdom is turned over to the saints!</a:t>
            </a:r>
          </a:p>
          <a:p>
            <a:r>
              <a:rPr lang="en-US" sz="2000" b="1" dirty="0">
                <a:solidFill>
                  <a:srgbClr val="800000"/>
                </a:solidFill>
              </a:rPr>
              <a:t>Daniel 7</a:t>
            </a:r>
            <a:r>
              <a:rPr lang="en-US" sz="2000" dirty="0"/>
              <a:t>, the most far reaching prophecy of OT, has been wholly fulfilled!</a:t>
            </a:r>
          </a:p>
        </p:txBody>
      </p:sp>
    </p:spTree>
    <p:extLst>
      <p:ext uri="{BB962C8B-B14F-4D97-AF65-F5344CB8AC3E}">
        <p14:creationId xmlns:p14="http://schemas.microsoft.com/office/powerpoint/2010/main" val="338863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First Resurrection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800" i="1" dirty="0">
                <a:solidFill>
                  <a:srgbClr val="800000"/>
                </a:solidFill>
              </a:rPr>
              <a:t>… And </a:t>
            </a:r>
            <a:r>
              <a:rPr lang="en-US" sz="1800" b="1" i="1" dirty="0">
                <a:solidFill>
                  <a:srgbClr val="800000"/>
                </a:solidFill>
              </a:rPr>
              <a:t>they </a:t>
            </a:r>
            <a:r>
              <a:rPr lang="en-US" sz="1800" b="1" i="1" u="sng" dirty="0">
                <a:solidFill>
                  <a:srgbClr val="800000"/>
                </a:solidFill>
              </a:rPr>
              <a:t>lived</a:t>
            </a:r>
            <a:r>
              <a:rPr lang="en-US" sz="1800" b="1" i="1" dirty="0">
                <a:solidFill>
                  <a:srgbClr val="800000"/>
                </a:solidFill>
              </a:rPr>
              <a:t> </a:t>
            </a:r>
            <a:r>
              <a:rPr lang="en-US" sz="1800" i="1" dirty="0">
                <a:solidFill>
                  <a:srgbClr val="800000"/>
                </a:solidFill>
              </a:rPr>
              <a:t>and reigned with Christ </a:t>
            </a:r>
            <a:r>
              <a:rPr lang="en-US" sz="1800" b="1" i="1" dirty="0">
                <a:solidFill>
                  <a:srgbClr val="800000"/>
                </a:solidFill>
              </a:rPr>
              <a:t>for a thousand years</a:t>
            </a:r>
            <a:r>
              <a:rPr lang="en-US" sz="1800" i="1" dirty="0">
                <a:solidFill>
                  <a:srgbClr val="800000"/>
                </a:solidFill>
              </a:rPr>
              <a:t>.  But the </a:t>
            </a:r>
            <a:r>
              <a:rPr lang="en-US" sz="1800" b="1" i="1" dirty="0">
                <a:solidFill>
                  <a:srgbClr val="800000"/>
                </a:solidFill>
              </a:rPr>
              <a:t>rest of the dead did </a:t>
            </a:r>
            <a:r>
              <a:rPr lang="en-US" sz="1800" b="1" i="1" u="sng" dirty="0">
                <a:solidFill>
                  <a:srgbClr val="800000"/>
                </a:solidFill>
              </a:rPr>
              <a:t>not live again</a:t>
            </a:r>
            <a:r>
              <a:rPr lang="en-US" sz="1800" b="1" i="1" dirty="0">
                <a:solidFill>
                  <a:srgbClr val="800000"/>
                </a:solidFill>
              </a:rPr>
              <a:t> until the </a:t>
            </a:r>
            <a:r>
              <a:rPr lang="en-US" sz="1800" b="1" i="1" u="sng" dirty="0">
                <a:solidFill>
                  <a:srgbClr val="800000"/>
                </a:solidFill>
              </a:rPr>
              <a:t>thousand years were finished</a:t>
            </a:r>
            <a:r>
              <a:rPr lang="en-US" sz="1800" b="1" i="1" dirty="0">
                <a:solidFill>
                  <a:srgbClr val="800000"/>
                </a:solidFill>
              </a:rPr>
              <a:t>. This is </a:t>
            </a:r>
            <a:r>
              <a:rPr lang="en-US" sz="1800" b="1" i="1" u="sng" dirty="0">
                <a:solidFill>
                  <a:srgbClr val="800000"/>
                </a:solidFill>
              </a:rPr>
              <a:t>the first resurrection</a:t>
            </a:r>
            <a:r>
              <a:rPr lang="en-US" sz="1800" i="1" dirty="0">
                <a:solidFill>
                  <a:srgbClr val="800000"/>
                </a:solidFill>
              </a:rPr>
              <a:t>.  Blessed and holy is he who has part </a:t>
            </a:r>
            <a:r>
              <a:rPr lang="en-US" sz="1800" b="1" i="1" dirty="0">
                <a:solidFill>
                  <a:srgbClr val="800000"/>
                </a:solidFill>
              </a:rPr>
              <a:t>in the first resurrection</a:t>
            </a:r>
            <a:r>
              <a:rPr lang="en-US" sz="1800" i="1" dirty="0">
                <a:solidFill>
                  <a:srgbClr val="800000"/>
                </a:solidFill>
              </a:rPr>
              <a:t>. </a:t>
            </a:r>
            <a:r>
              <a:rPr lang="en-US" sz="1800" b="1" i="1" dirty="0">
                <a:solidFill>
                  <a:srgbClr val="800000"/>
                </a:solidFill>
              </a:rPr>
              <a:t>Over such the </a:t>
            </a:r>
            <a:r>
              <a:rPr lang="en-US" sz="1800" b="1" i="1" u="sng" dirty="0">
                <a:solidFill>
                  <a:srgbClr val="800000"/>
                </a:solidFill>
              </a:rPr>
              <a:t>second death</a:t>
            </a:r>
            <a:r>
              <a:rPr lang="en-US" sz="1800" b="1" i="1" dirty="0">
                <a:solidFill>
                  <a:srgbClr val="800000"/>
                </a:solidFill>
              </a:rPr>
              <a:t> has no power</a:t>
            </a:r>
            <a:r>
              <a:rPr lang="en-US" sz="1800" i="1" dirty="0">
                <a:solidFill>
                  <a:srgbClr val="800000"/>
                </a:solidFill>
              </a:rPr>
              <a:t>, but they shall be priests of God and of Christ, and shall reign with Him a thousand years. </a:t>
            </a:r>
            <a:r>
              <a:rPr lang="en-US" sz="1800" dirty="0"/>
              <a:t>(</a:t>
            </a:r>
            <a:r>
              <a:rPr lang="en-US" sz="1800" b="1" dirty="0">
                <a:solidFill>
                  <a:srgbClr val="800000"/>
                </a:solidFill>
              </a:rPr>
              <a:t>20:4-6</a:t>
            </a:r>
            <a:r>
              <a:rPr lang="en-US" sz="1800" dirty="0"/>
              <a:t>)</a:t>
            </a:r>
          </a:p>
          <a:p>
            <a:pPr marL="341313" lvl="0" indent="-341313">
              <a:spcBef>
                <a:spcPts val="0"/>
              </a:spcBef>
              <a:buFont typeface="+mj-lt"/>
              <a:buAutoNum type="arabicPeriod" startAt="4"/>
            </a:pPr>
            <a:r>
              <a:rPr lang="en-US" sz="1800" dirty="0"/>
              <a:t>Should we interpret this resurrection literally?  How could this be described as a </a:t>
            </a:r>
            <a:r>
              <a:rPr lang="en-US" sz="1800" i="1" dirty="0">
                <a:solidFill>
                  <a:srgbClr val="800000"/>
                </a:solidFill>
              </a:rPr>
              <a:t>“resurrection”</a:t>
            </a:r>
            <a:r>
              <a:rPr lang="en-US" sz="1800" dirty="0"/>
              <a:t>?  In what way would it be the </a:t>
            </a:r>
            <a:r>
              <a:rPr lang="en-US" sz="1800" i="1" dirty="0">
                <a:solidFill>
                  <a:srgbClr val="800000"/>
                </a:solidFill>
              </a:rPr>
              <a:t>“first resurrection”</a:t>
            </a:r>
            <a:r>
              <a:rPr lang="en-US" sz="1800" dirty="0"/>
              <a:t>?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Terrible mistake to take literally.  This is a book of symbols, signs (</a:t>
            </a:r>
            <a:r>
              <a:rPr lang="en-US" sz="1800" b="1" dirty="0">
                <a:solidFill>
                  <a:srgbClr val="800000"/>
                </a:solidFill>
              </a:rPr>
              <a:t>1:1</a:t>
            </a:r>
            <a:r>
              <a:rPr lang="en-US" sz="1800" dirty="0"/>
              <a:t>).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OT precedent for symbolically using a resurrection to represent a resurgence of power, influence, cause, or mission (</a:t>
            </a:r>
            <a:r>
              <a:rPr lang="en-US" sz="1800" b="1" dirty="0">
                <a:solidFill>
                  <a:srgbClr val="800000"/>
                </a:solidFill>
              </a:rPr>
              <a:t>Isaiah 26:19; Hosea 13:14</a:t>
            </a:r>
            <a:r>
              <a:rPr lang="en-US" sz="1800" dirty="0"/>
              <a:t>). …</a:t>
            </a:r>
          </a:p>
        </p:txBody>
      </p:sp>
    </p:spTree>
    <p:extLst>
      <p:ext uri="{BB962C8B-B14F-4D97-AF65-F5344CB8AC3E}">
        <p14:creationId xmlns:p14="http://schemas.microsoft.com/office/powerpoint/2010/main" val="229917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Valley of Dry Bones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spcBef>
                <a:spcPts val="100"/>
              </a:spcBef>
              <a:buNone/>
            </a:pPr>
            <a:r>
              <a:rPr lang="en-US" sz="1800" i="1" dirty="0">
                <a:solidFill>
                  <a:srgbClr val="800000"/>
                </a:solidFill>
              </a:rPr>
              <a:t>The hand of the LORD came upon me and </a:t>
            </a:r>
            <a:r>
              <a:rPr lang="en-US" sz="1800" b="1" i="1" u="sng" dirty="0">
                <a:solidFill>
                  <a:srgbClr val="800000"/>
                </a:solidFill>
              </a:rPr>
              <a:t>brought me out in the Spirit of the LORD</a:t>
            </a:r>
            <a:r>
              <a:rPr lang="en-US" sz="1800" i="1" dirty="0">
                <a:solidFill>
                  <a:srgbClr val="800000"/>
                </a:solidFill>
              </a:rPr>
              <a:t>, and set me down in the midst of the valley; and </a:t>
            </a:r>
            <a:r>
              <a:rPr lang="en-US" sz="1800" b="1" i="1" dirty="0">
                <a:solidFill>
                  <a:srgbClr val="800000"/>
                </a:solidFill>
              </a:rPr>
              <a:t>it was full of </a:t>
            </a:r>
            <a:r>
              <a:rPr lang="en-US" sz="1800" b="1" i="1" u="sng" dirty="0">
                <a:solidFill>
                  <a:srgbClr val="800000"/>
                </a:solidFill>
              </a:rPr>
              <a:t>bones</a:t>
            </a:r>
            <a:r>
              <a:rPr lang="en-US" sz="1800" i="1" dirty="0">
                <a:solidFill>
                  <a:srgbClr val="800000"/>
                </a:solidFill>
              </a:rPr>
              <a:t>.  Then He caused me to pass by them all around, and behold, there were very many in the open valley; and indeed </a:t>
            </a:r>
            <a:r>
              <a:rPr lang="en-US" sz="1800" b="1" i="1" dirty="0">
                <a:solidFill>
                  <a:srgbClr val="800000"/>
                </a:solidFill>
              </a:rPr>
              <a:t>they were very dry</a:t>
            </a:r>
            <a:r>
              <a:rPr lang="en-US" sz="1800" i="1" dirty="0">
                <a:solidFill>
                  <a:srgbClr val="800000"/>
                </a:solidFill>
              </a:rPr>
              <a:t>.  And He said to me, “Son of man, </a:t>
            </a:r>
            <a:r>
              <a:rPr lang="en-US" sz="1800" b="1" i="1" dirty="0">
                <a:solidFill>
                  <a:srgbClr val="800000"/>
                </a:solidFill>
              </a:rPr>
              <a:t>can these bones live</a:t>
            </a:r>
            <a:r>
              <a:rPr lang="en-US" sz="1800" i="1" dirty="0">
                <a:solidFill>
                  <a:srgbClr val="800000"/>
                </a:solidFill>
              </a:rPr>
              <a:t>?” ...“Surely I will cause </a:t>
            </a:r>
            <a:r>
              <a:rPr lang="en-US" sz="1800" b="1" i="1" dirty="0">
                <a:solidFill>
                  <a:srgbClr val="800000"/>
                </a:solidFill>
              </a:rPr>
              <a:t>breath to enter into you</a:t>
            </a:r>
            <a:r>
              <a:rPr lang="en-US" sz="1800" i="1" dirty="0">
                <a:solidFill>
                  <a:srgbClr val="800000"/>
                </a:solidFill>
              </a:rPr>
              <a:t>, and </a:t>
            </a:r>
            <a:r>
              <a:rPr lang="en-US" sz="1800" b="1" i="1" dirty="0">
                <a:solidFill>
                  <a:srgbClr val="800000"/>
                </a:solidFill>
              </a:rPr>
              <a:t>you shall </a:t>
            </a:r>
            <a:r>
              <a:rPr lang="en-US" sz="1800" b="1" i="1" u="sng" dirty="0">
                <a:solidFill>
                  <a:srgbClr val="800000"/>
                </a:solidFill>
              </a:rPr>
              <a:t>live</a:t>
            </a:r>
            <a:r>
              <a:rPr lang="en-US" sz="1800" i="1" dirty="0">
                <a:solidFill>
                  <a:srgbClr val="800000"/>
                </a:solidFill>
              </a:rPr>
              <a:t>.  I will </a:t>
            </a:r>
            <a:r>
              <a:rPr lang="en-US" sz="1800" b="1" i="1" dirty="0">
                <a:solidFill>
                  <a:srgbClr val="800000"/>
                </a:solidFill>
              </a:rPr>
              <a:t>put sinews on you and bring flesh upon you, cover you with skin and put breath in you</a:t>
            </a:r>
            <a:r>
              <a:rPr lang="en-US" sz="1800" i="1" dirty="0">
                <a:solidFill>
                  <a:srgbClr val="800000"/>
                </a:solidFill>
              </a:rPr>
              <a:t>; </a:t>
            </a:r>
            <a:r>
              <a:rPr lang="en-US" sz="1800" b="1" i="1" dirty="0">
                <a:solidFill>
                  <a:srgbClr val="800000"/>
                </a:solidFill>
              </a:rPr>
              <a:t>and you shall </a:t>
            </a:r>
            <a:r>
              <a:rPr lang="en-US" sz="1800" b="1" i="1" u="sng" dirty="0">
                <a:solidFill>
                  <a:srgbClr val="800000"/>
                </a:solidFill>
              </a:rPr>
              <a:t>live</a:t>
            </a:r>
            <a:r>
              <a:rPr lang="en-US" sz="1800" i="1" dirty="0">
                <a:solidFill>
                  <a:srgbClr val="800000"/>
                </a:solidFill>
              </a:rPr>
              <a:t>. Then you shall know that I am the LORD. … Come from </a:t>
            </a:r>
            <a:r>
              <a:rPr lang="en-US" sz="1800" b="1" i="1" dirty="0">
                <a:solidFill>
                  <a:srgbClr val="800000"/>
                </a:solidFill>
              </a:rPr>
              <a:t>the four winds, O breath</a:t>
            </a:r>
            <a:r>
              <a:rPr lang="en-US" sz="1800" i="1" dirty="0">
                <a:solidFill>
                  <a:srgbClr val="800000"/>
                </a:solidFill>
              </a:rPr>
              <a:t>, and </a:t>
            </a:r>
            <a:r>
              <a:rPr lang="en-US" sz="1800" b="1" i="1" dirty="0">
                <a:solidFill>
                  <a:srgbClr val="800000"/>
                </a:solidFill>
              </a:rPr>
              <a:t>breathe on </a:t>
            </a:r>
            <a:r>
              <a:rPr lang="en-US" sz="1800" b="1" i="1" u="sng" dirty="0">
                <a:solidFill>
                  <a:srgbClr val="800000"/>
                </a:solidFill>
              </a:rPr>
              <a:t>these slain, that they may live</a:t>
            </a:r>
            <a:r>
              <a:rPr lang="en-US" sz="1800" i="1" dirty="0">
                <a:solidFill>
                  <a:srgbClr val="800000"/>
                </a:solidFill>
              </a:rPr>
              <a:t>. … Son of man, </a:t>
            </a:r>
            <a:r>
              <a:rPr lang="en-US" sz="1800" b="1" i="1" dirty="0">
                <a:solidFill>
                  <a:srgbClr val="800000"/>
                </a:solidFill>
              </a:rPr>
              <a:t>these </a:t>
            </a:r>
            <a:r>
              <a:rPr lang="en-US" sz="1800" b="1" i="1" u="sng" dirty="0">
                <a:solidFill>
                  <a:srgbClr val="800000"/>
                </a:solidFill>
              </a:rPr>
              <a:t>bones are</a:t>
            </a:r>
            <a:r>
              <a:rPr lang="en-US" sz="1800" b="1" i="1" dirty="0">
                <a:solidFill>
                  <a:srgbClr val="800000"/>
                </a:solidFill>
              </a:rPr>
              <a:t> the whole house of </a:t>
            </a:r>
            <a:r>
              <a:rPr lang="en-US" sz="1800" b="1" i="1" u="sng" dirty="0">
                <a:solidFill>
                  <a:srgbClr val="800000"/>
                </a:solidFill>
              </a:rPr>
              <a:t>Israel</a:t>
            </a:r>
            <a:r>
              <a:rPr lang="en-US" sz="1800" i="1" dirty="0">
                <a:solidFill>
                  <a:srgbClr val="800000"/>
                </a:solidFill>
              </a:rPr>
              <a:t>. They indeed say, ‘</a:t>
            </a:r>
            <a:r>
              <a:rPr lang="en-US" sz="1800" b="1" i="1" dirty="0">
                <a:solidFill>
                  <a:srgbClr val="800000"/>
                </a:solidFill>
              </a:rPr>
              <a:t>Our bones are dry, our hope is lost, and we ourselves are cut off</a:t>
            </a:r>
            <a:r>
              <a:rPr lang="en-US" sz="1800" i="1" dirty="0">
                <a:solidFill>
                  <a:srgbClr val="800000"/>
                </a:solidFill>
              </a:rPr>
              <a:t>!’  Therefore prophesy and say to them, ‘Thus says the Lord GOD: “Behold, O My people, I will </a:t>
            </a:r>
            <a:r>
              <a:rPr lang="en-US" sz="1800" b="1" i="1" u="sng" dirty="0">
                <a:solidFill>
                  <a:srgbClr val="800000"/>
                </a:solidFill>
              </a:rPr>
              <a:t>open your graves</a:t>
            </a:r>
            <a:r>
              <a:rPr lang="en-US" sz="1800" b="1" i="1" dirty="0">
                <a:solidFill>
                  <a:srgbClr val="800000"/>
                </a:solidFill>
              </a:rPr>
              <a:t> </a:t>
            </a:r>
            <a:r>
              <a:rPr lang="en-US" sz="1800" i="1" dirty="0">
                <a:solidFill>
                  <a:srgbClr val="800000"/>
                </a:solidFill>
              </a:rPr>
              <a:t>and cause you </a:t>
            </a:r>
            <a:r>
              <a:rPr lang="en-US" sz="1800" b="1" i="1" dirty="0">
                <a:solidFill>
                  <a:srgbClr val="800000"/>
                </a:solidFill>
              </a:rPr>
              <a:t>to come </a:t>
            </a:r>
            <a:r>
              <a:rPr lang="en-US" sz="1800" b="1" i="1" u="sng" dirty="0">
                <a:solidFill>
                  <a:srgbClr val="800000"/>
                </a:solidFill>
              </a:rPr>
              <a:t>up from your graves</a:t>
            </a:r>
            <a:r>
              <a:rPr lang="en-US" sz="1800" i="1" dirty="0">
                <a:solidFill>
                  <a:srgbClr val="800000"/>
                </a:solidFill>
              </a:rPr>
              <a:t>, and </a:t>
            </a:r>
            <a:r>
              <a:rPr lang="en-US" sz="1800" b="1" i="1" dirty="0">
                <a:solidFill>
                  <a:srgbClr val="800000"/>
                </a:solidFill>
              </a:rPr>
              <a:t>bring you into the land of Israel</a:t>
            </a:r>
            <a:r>
              <a:rPr lang="en-US" sz="1800" i="1" dirty="0">
                <a:solidFill>
                  <a:srgbClr val="800000"/>
                </a:solidFill>
              </a:rPr>
              <a:t>.  Then you shall know that I am the LORD, when I have opened your graves, O My people, and brought you up from your graves.  I will </a:t>
            </a:r>
            <a:r>
              <a:rPr lang="en-US" sz="1800" b="1" i="1" dirty="0">
                <a:solidFill>
                  <a:srgbClr val="800000"/>
                </a:solidFill>
              </a:rPr>
              <a:t>put My Spirit in you</a:t>
            </a:r>
            <a:r>
              <a:rPr lang="en-US" sz="1800" i="1" dirty="0">
                <a:solidFill>
                  <a:srgbClr val="800000"/>
                </a:solidFill>
              </a:rPr>
              <a:t>, and </a:t>
            </a:r>
            <a:r>
              <a:rPr lang="en-US" sz="1800" b="1" i="1" dirty="0">
                <a:solidFill>
                  <a:srgbClr val="800000"/>
                </a:solidFill>
              </a:rPr>
              <a:t>you shall </a:t>
            </a:r>
            <a:r>
              <a:rPr lang="en-US" sz="1800" b="1" i="1" u="sng" dirty="0">
                <a:solidFill>
                  <a:srgbClr val="800000"/>
                </a:solidFill>
              </a:rPr>
              <a:t>live</a:t>
            </a:r>
            <a:r>
              <a:rPr lang="en-US" sz="1800" i="1" dirty="0">
                <a:solidFill>
                  <a:srgbClr val="800000"/>
                </a:solidFill>
              </a:rPr>
              <a:t>, and I will </a:t>
            </a:r>
            <a:r>
              <a:rPr lang="en-US" sz="1800" b="1" i="1" dirty="0">
                <a:solidFill>
                  <a:srgbClr val="800000"/>
                </a:solidFill>
              </a:rPr>
              <a:t>place you in your own land</a:t>
            </a:r>
            <a:r>
              <a:rPr lang="en-US" sz="1800" i="1" dirty="0">
                <a:solidFill>
                  <a:srgbClr val="800000"/>
                </a:solidFill>
              </a:rPr>
              <a:t>. Then you shall know that I, the LORD, have spoken it and performed it,” says the LORD.’” </a:t>
            </a:r>
            <a:r>
              <a:rPr lang="en-US" sz="1800" dirty="0"/>
              <a:t>(</a:t>
            </a:r>
            <a:r>
              <a:rPr lang="en-US" sz="1800" b="1" dirty="0">
                <a:solidFill>
                  <a:srgbClr val="800000"/>
                </a:solidFill>
              </a:rPr>
              <a:t>Ezekiel 37:1-14</a:t>
            </a:r>
            <a:r>
              <a:rPr lang="en-US" sz="1800" dirty="0"/>
              <a:t>)</a:t>
            </a:r>
          </a:p>
          <a:p>
            <a:pPr>
              <a:spcBef>
                <a:spcPts val="100"/>
              </a:spcBef>
            </a:pPr>
            <a:r>
              <a:rPr lang="en-US" sz="1800" dirty="0"/>
              <a:t>The Jews’ </a:t>
            </a:r>
            <a:r>
              <a:rPr lang="en-US" sz="1800" b="1" i="1" dirty="0"/>
              <a:t>physical </a:t>
            </a:r>
            <a:r>
              <a:rPr lang="en-US" sz="1800" dirty="0"/>
              <a:t>return from </a:t>
            </a:r>
            <a:r>
              <a:rPr lang="en-US" sz="1800" b="1" i="1" dirty="0"/>
              <a:t>national</a:t>
            </a:r>
            <a:r>
              <a:rPr lang="en-US" sz="1800" dirty="0"/>
              <a:t> captivity was </a:t>
            </a:r>
            <a:r>
              <a:rPr lang="en-US" sz="1800" b="1" i="1" dirty="0"/>
              <a:t>symbolized</a:t>
            </a:r>
            <a:r>
              <a:rPr lang="en-US" sz="1800" dirty="0"/>
              <a:t> as a </a:t>
            </a:r>
            <a:r>
              <a:rPr lang="en-US" sz="1800" b="1" i="1" dirty="0"/>
              <a:t>resurrection</a:t>
            </a:r>
            <a:r>
              <a:rPr lang="en-US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678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First Resurrection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800" i="1" dirty="0">
                <a:solidFill>
                  <a:srgbClr val="800000"/>
                </a:solidFill>
              </a:rPr>
              <a:t>… And </a:t>
            </a:r>
            <a:r>
              <a:rPr lang="en-US" sz="1800" b="1" i="1" dirty="0">
                <a:solidFill>
                  <a:srgbClr val="800000"/>
                </a:solidFill>
              </a:rPr>
              <a:t>they </a:t>
            </a:r>
            <a:r>
              <a:rPr lang="en-US" sz="1800" b="1" i="1" u="sng" dirty="0">
                <a:solidFill>
                  <a:srgbClr val="800000"/>
                </a:solidFill>
              </a:rPr>
              <a:t>lived</a:t>
            </a:r>
            <a:r>
              <a:rPr lang="en-US" sz="1800" b="1" i="1" dirty="0">
                <a:solidFill>
                  <a:srgbClr val="800000"/>
                </a:solidFill>
              </a:rPr>
              <a:t> </a:t>
            </a:r>
            <a:r>
              <a:rPr lang="en-US" sz="1800" i="1" dirty="0">
                <a:solidFill>
                  <a:srgbClr val="800000"/>
                </a:solidFill>
              </a:rPr>
              <a:t>and reigned with Christ </a:t>
            </a:r>
            <a:r>
              <a:rPr lang="en-US" sz="1800" b="1" i="1" dirty="0">
                <a:solidFill>
                  <a:srgbClr val="800000"/>
                </a:solidFill>
              </a:rPr>
              <a:t>for a thousand years</a:t>
            </a:r>
            <a:r>
              <a:rPr lang="en-US" sz="1800" i="1" dirty="0">
                <a:solidFill>
                  <a:srgbClr val="800000"/>
                </a:solidFill>
              </a:rPr>
              <a:t>.  But the </a:t>
            </a:r>
            <a:r>
              <a:rPr lang="en-US" sz="1800" b="1" i="1" dirty="0">
                <a:solidFill>
                  <a:srgbClr val="800000"/>
                </a:solidFill>
              </a:rPr>
              <a:t>rest of the dead did </a:t>
            </a:r>
            <a:r>
              <a:rPr lang="en-US" sz="1800" b="1" i="1" u="sng" dirty="0">
                <a:solidFill>
                  <a:srgbClr val="800000"/>
                </a:solidFill>
              </a:rPr>
              <a:t>not live again</a:t>
            </a:r>
            <a:r>
              <a:rPr lang="en-US" sz="1800" b="1" i="1" dirty="0">
                <a:solidFill>
                  <a:srgbClr val="800000"/>
                </a:solidFill>
              </a:rPr>
              <a:t> until the </a:t>
            </a:r>
            <a:r>
              <a:rPr lang="en-US" sz="1800" b="1" i="1" u="sng" dirty="0">
                <a:solidFill>
                  <a:srgbClr val="800000"/>
                </a:solidFill>
              </a:rPr>
              <a:t>thousand years were finished</a:t>
            </a:r>
            <a:r>
              <a:rPr lang="en-US" sz="1800" b="1" i="1" dirty="0">
                <a:solidFill>
                  <a:srgbClr val="800000"/>
                </a:solidFill>
              </a:rPr>
              <a:t>. This is </a:t>
            </a:r>
            <a:r>
              <a:rPr lang="en-US" sz="1800" b="1" i="1" u="sng" dirty="0">
                <a:solidFill>
                  <a:srgbClr val="800000"/>
                </a:solidFill>
              </a:rPr>
              <a:t>the first resurrection</a:t>
            </a:r>
            <a:r>
              <a:rPr lang="en-US" sz="1800" i="1" dirty="0">
                <a:solidFill>
                  <a:srgbClr val="800000"/>
                </a:solidFill>
              </a:rPr>
              <a:t>.  Blessed and holy is he who has part </a:t>
            </a:r>
            <a:r>
              <a:rPr lang="en-US" sz="1800" b="1" i="1" dirty="0">
                <a:solidFill>
                  <a:srgbClr val="800000"/>
                </a:solidFill>
              </a:rPr>
              <a:t>in the first resurrection</a:t>
            </a:r>
            <a:r>
              <a:rPr lang="en-US" sz="1800" i="1" dirty="0">
                <a:solidFill>
                  <a:srgbClr val="800000"/>
                </a:solidFill>
              </a:rPr>
              <a:t>. </a:t>
            </a:r>
            <a:r>
              <a:rPr lang="en-US" sz="1800" b="1" i="1" dirty="0">
                <a:solidFill>
                  <a:srgbClr val="800000"/>
                </a:solidFill>
              </a:rPr>
              <a:t>Over such the </a:t>
            </a:r>
            <a:r>
              <a:rPr lang="en-US" sz="1800" b="1" i="1" u="sng" dirty="0">
                <a:solidFill>
                  <a:srgbClr val="800000"/>
                </a:solidFill>
              </a:rPr>
              <a:t>second death</a:t>
            </a:r>
            <a:r>
              <a:rPr lang="en-US" sz="1800" b="1" i="1" dirty="0">
                <a:solidFill>
                  <a:srgbClr val="800000"/>
                </a:solidFill>
              </a:rPr>
              <a:t> has no power</a:t>
            </a:r>
            <a:r>
              <a:rPr lang="en-US" sz="1800" i="1" dirty="0">
                <a:solidFill>
                  <a:srgbClr val="800000"/>
                </a:solidFill>
              </a:rPr>
              <a:t>, but they shall be priests of God and of Christ, and shall reign with Him a thousand years. </a:t>
            </a:r>
            <a:r>
              <a:rPr lang="en-US" sz="1800" dirty="0"/>
              <a:t>(</a:t>
            </a:r>
            <a:r>
              <a:rPr lang="en-US" sz="1800" b="1" dirty="0">
                <a:solidFill>
                  <a:srgbClr val="800000"/>
                </a:solidFill>
              </a:rPr>
              <a:t>20:4-6</a:t>
            </a:r>
            <a:r>
              <a:rPr lang="en-US" sz="1800" dirty="0"/>
              <a:t>)</a:t>
            </a:r>
          </a:p>
          <a:p>
            <a:pPr marL="341313" lvl="0" indent="-341313">
              <a:spcBef>
                <a:spcPts val="0"/>
              </a:spcBef>
              <a:buFont typeface="+mj-lt"/>
              <a:buAutoNum type="arabicPeriod" startAt="4"/>
            </a:pPr>
            <a:r>
              <a:rPr lang="en-US" sz="1800" dirty="0"/>
              <a:t>Should we interpret this resurrection literally?  How could this be described as a </a:t>
            </a:r>
            <a:r>
              <a:rPr lang="en-US" sz="1800" i="1" dirty="0">
                <a:solidFill>
                  <a:srgbClr val="800000"/>
                </a:solidFill>
              </a:rPr>
              <a:t>“resurrection”</a:t>
            </a:r>
            <a:r>
              <a:rPr lang="en-US" sz="1800" dirty="0"/>
              <a:t>?  In what way would it be the </a:t>
            </a:r>
            <a:r>
              <a:rPr lang="en-US" sz="1800" i="1" dirty="0">
                <a:solidFill>
                  <a:srgbClr val="800000"/>
                </a:solidFill>
              </a:rPr>
              <a:t>“first resurrection”</a:t>
            </a:r>
            <a:r>
              <a:rPr lang="en-US" sz="1800" dirty="0"/>
              <a:t>?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Terrible mistake to take literally.  This is a book of symbols, signs (</a:t>
            </a:r>
            <a:r>
              <a:rPr lang="en-US" sz="1800" b="1" dirty="0">
                <a:solidFill>
                  <a:srgbClr val="800000"/>
                </a:solidFill>
              </a:rPr>
              <a:t>1:1</a:t>
            </a:r>
            <a:r>
              <a:rPr lang="en-US" sz="1800" dirty="0"/>
              <a:t>).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OT precedent for using a resurrection to refer to resurgence of power, influence, or one’s cause (</a:t>
            </a:r>
            <a:r>
              <a:rPr lang="en-US" sz="1800" b="1" dirty="0">
                <a:solidFill>
                  <a:srgbClr val="800000"/>
                </a:solidFill>
              </a:rPr>
              <a:t>Isaiah 26:19; Hosea 13:14; Ezekiel 37:1-14</a:t>
            </a:r>
            <a:r>
              <a:rPr lang="en-US" sz="1800" dirty="0"/>
              <a:t>).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Same symbol already used of </a:t>
            </a:r>
            <a:r>
              <a:rPr lang="en-US" sz="1800" i="1" dirty="0">
                <a:solidFill>
                  <a:srgbClr val="800000"/>
                </a:solidFill>
              </a:rPr>
              <a:t>“two witnesses”</a:t>
            </a:r>
            <a:r>
              <a:rPr lang="en-US" sz="1800" dirty="0"/>
              <a:t> to represent the resurgence of strength, validity, and confirmation in apostolic testimony despite their martyrdom (</a:t>
            </a:r>
            <a:r>
              <a:rPr lang="en-US" sz="1800" b="1" dirty="0">
                <a:solidFill>
                  <a:srgbClr val="800000"/>
                </a:solidFill>
              </a:rPr>
              <a:t>11:7-12</a:t>
            </a:r>
            <a:r>
              <a:rPr lang="en-US" sz="1800" dirty="0"/>
              <a:t>). 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The unmentioned final resurrection alludes to bodily, preceding judgment (</a:t>
            </a:r>
            <a:r>
              <a:rPr lang="en-US" sz="1800" b="1" dirty="0">
                <a:solidFill>
                  <a:srgbClr val="800000"/>
                </a:solidFill>
              </a:rPr>
              <a:t>20:12</a:t>
            </a:r>
            <a:r>
              <a:rPr lang="en-US" sz="1800" dirty="0"/>
              <a:t>).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The faithful are exempt from the </a:t>
            </a:r>
            <a:r>
              <a:rPr lang="en-US" sz="1800" i="1" dirty="0">
                <a:solidFill>
                  <a:srgbClr val="800000"/>
                </a:solidFill>
              </a:rPr>
              <a:t>“second death”</a:t>
            </a:r>
            <a:r>
              <a:rPr lang="en-US" sz="1800" dirty="0"/>
              <a:t>, eternal condemnation in hell (</a:t>
            </a:r>
            <a:r>
              <a:rPr lang="en-US" sz="1800" b="1" dirty="0">
                <a:solidFill>
                  <a:srgbClr val="800000"/>
                </a:solidFill>
              </a:rPr>
              <a:t>20:14-15</a:t>
            </a:r>
            <a:r>
              <a:rPr lang="en-US" sz="1800" dirty="0"/>
              <a:t>).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Alternatively, </a:t>
            </a:r>
            <a:r>
              <a:rPr lang="en-US" sz="1800" i="1" dirty="0">
                <a:solidFill>
                  <a:srgbClr val="800000"/>
                </a:solidFill>
              </a:rPr>
              <a:t>“rest of the dead”</a:t>
            </a:r>
            <a:r>
              <a:rPr lang="en-US" sz="1800" dirty="0"/>
              <a:t> </a:t>
            </a:r>
            <a:r>
              <a:rPr lang="en-US" sz="1800" b="1" i="1" dirty="0"/>
              <a:t>may</a:t>
            </a:r>
            <a:r>
              <a:rPr lang="en-US" sz="1800" dirty="0"/>
              <a:t> refer to resurrection of wicked people’s cause, who died in Armageddon (</a:t>
            </a:r>
            <a:r>
              <a:rPr lang="en-US" sz="1800" b="1" dirty="0">
                <a:solidFill>
                  <a:srgbClr val="800000"/>
                </a:solidFill>
              </a:rPr>
              <a:t>19:21; 20:7-9</a:t>
            </a:r>
            <a:r>
              <a:rPr lang="en-US" sz="1800" dirty="0"/>
              <a:t>), but seems overly complicated, not emphasized.</a:t>
            </a:r>
          </a:p>
        </p:txBody>
      </p:sp>
    </p:spTree>
    <p:extLst>
      <p:ext uri="{BB962C8B-B14F-4D97-AF65-F5344CB8AC3E}">
        <p14:creationId xmlns:p14="http://schemas.microsoft.com/office/powerpoint/2010/main" val="262087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They Reign?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i="1" dirty="0">
                <a:solidFill>
                  <a:srgbClr val="800000"/>
                </a:solidFill>
              </a:rPr>
              <a:t>And </a:t>
            </a:r>
            <a:r>
              <a:rPr lang="en-US" sz="1800" b="1" i="1" dirty="0">
                <a:solidFill>
                  <a:srgbClr val="800000"/>
                </a:solidFill>
              </a:rPr>
              <a:t>I saw thrones</a:t>
            </a:r>
            <a:r>
              <a:rPr lang="en-US" sz="1800" i="1" dirty="0">
                <a:solidFill>
                  <a:srgbClr val="800000"/>
                </a:solidFill>
              </a:rPr>
              <a:t>, and they sat on them, and </a:t>
            </a:r>
            <a:r>
              <a:rPr lang="en-US" sz="1800" b="1" i="1" u="sng" dirty="0">
                <a:solidFill>
                  <a:srgbClr val="800000"/>
                </a:solidFill>
              </a:rPr>
              <a:t>judgment</a:t>
            </a:r>
            <a:r>
              <a:rPr lang="en-US" sz="1800" b="1" i="1" dirty="0">
                <a:solidFill>
                  <a:srgbClr val="800000"/>
                </a:solidFill>
              </a:rPr>
              <a:t> was committed to them</a:t>
            </a:r>
            <a:r>
              <a:rPr lang="en-US" sz="1800" i="1" dirty="0">
                <a:solidFill>
                  <a:srgbClr val="800000"/>
                </a:solidFill>
              </a:rPr>
              <a:t>. Then I saw </a:t>
            </a:r>
            <a:r>
              <a:rPr lang="en-US" sz="1800" b="1" i="1" dirty="0">
                <a:solidFill>
                  <a:srgbClr val="800000"/>
                </a:solidFill>
              </a:rPr>
              <a:t>the </a:t>
            </a:r>
            <a:r>
              <a:rPr lang="en-US" sz="1800" b="1" i="1" u="sng" dirty="0">
                <a:solidFill>
                  <a:srgbClr val="800000"/>
                </a:solidFill>
              </a:rPr>
              <a:t>souls</a:t>
            </a:r>
            <a:r>
              <a:rPr lang="en-US" sz="1800" b="1" i="1" dirty="0">
                <a:solidFill>
                  <a:srgbClr val="800000"/>
                </a:solidFill>
              </a:rPr>
              <a:t> of those who had been beheaded</a:t>
            </a:r>
            <a:r>
              <a:rPr lang="en-US" sz="1800" i="1" dirty="0">
                <a:solidFill>
                  <a:srgbClr val="800000"/>
                </a:solidFill>
              </a:rPr>
              <a:t> for their witness to Jesus and for the word of God … And </a:t>
            </a:r>
            <a:r>
              <a:rPr lang="en-US" sz="1800" b="1" i="1" dirty="0">
                <a:solidFill>
                  <a:srgbClr val="800000"/>
                </a:solidFill>
              </a:rPr>
              <a:t>they </a:t>
            </a:r>
            <a:r>
              <a:rPr lang="en-US" sz="1800" b="1" i="1" u="sng" dirty="0">
                <a:solidFill>
                  <a:srgbClr val="800000"/>
                </a:solidFill>
              </a:rPr>
              <a:t>lived</a:t>
            </a:r>
            <a:r>
              <a:rPr lang="en-US" sz="1800" b="1" i="1" dirty="0">
                <a:solidFill>
                  <a:srgbClr val="800000"/>
                </a:solidFill>
              </a:rPr>
              <a:t> and reigned </a:t>
            </a:r>
            <a:r>
              <a:rPr lang="en-US" sz="1800" b="1" i="1" u="sng" dirty="0">
                <a:solidFill>
                  <a:srgbClr val="800000"/>
                </a:solidFill>
              </a:rPr>
              <a:t>with Christ</a:t>
            </a:r>
            <a:r>
              <a:rPr lang="en-US" sz="1800" i="1" dirty="0">
                <a:solidFill>
                  <a:srgbClr val="800000"/>
                </a:solidFill>
              </a:rPr>
              <a:t> for a thousand years. </a:t>
            </a:r>
            <a:r>
              <a:rPr lang="en-US" sz="1800" dirty="0"/>
              <a:t>(</a:t>
            </a:r>
            <a:r>
              <a:rPr lang="en-US" sz="1800" b="1" dirty="0">
                <a:solidFill>
                  <a:srgbClr val="800000"/>
                </a:solidFill>
              </a:rPr>
              <a:t>20:4</a:t>
            </a:r>
            <a:r>
              <a:rPr lang="en-US" sz="1800" dirty="0"/>
              <a:t>)</a:t>
            </a:r>
          </a:p>
          <a:p>
            <a:r>
              <a:rPr lang="en-US" sz="1800" dirty="0"/>
              <a:t>Primarily, this reign refers to the martyred saints who are </a:t>
            </a:r>
            <a:r>
              <a:rPr lang="en-US" sz="1800" b="1" i="1" u="sng" dirty="0"/>
              <a:t>now</a:t>
            </a:r>
            <a:r>
              <a:rPr lang="en-US" sz="1800" b="1" i="1" dirty="0"/>
              <a:t> in heavenly realms</a:t>
            </a:r>
            <a:r>
              <a:rPr lang="en-US" sz="1800" dirty="0"/>
              <a:t>, but …</a:t>
            </a:r>
          </a:p>
          <a:p>
            <a:pPr marL="0" indent="0">
              <a:buNone/>
            </a:pPr>
            <a:r>
              <a:rPr lang="en-US" sz="1800" i="1" dirty="0">
                <a:solidFill>
                  <a:srgbClr val="800000"/>
                </a:solidFill>
              </a:rPr>
              <a:t>… “You are worthy to take the scroll, And to open its seals; For You were slain, And </a:t>
            </a:r>
            <a:r>
              <a:rPr lang="en-US" sz="1800" b="1" i="1" dirty="0">
                <a:solidFill>
                  <a:srgbClr val="800000"/>
                </a:solidFill>
              </a:rPr>
              <a:t>have redeemed </a:t>
            </a:r>
            <a:r>
              <a:rPr lang="en-US" sz="1800" b="1" i="1" u="sng" dirty="0">
                <a:solidFill>
                  <a:srgbClr val="800000"/>
                </a:solidFill>
              </a:rPr>
              <a:t>us</a:t>
            </a:r>
            <a:r>
              <a:rPr lang="en-US" sz="1800" b="1" i="1" dirty="0">
                <a:solidFill>
                  <a:srgbClr val="800000"/>
                </a:solidFill>
              </a:rPr>
              <a:t> to God by Your blood Out of every tribe</a:t>
            </a:r>
            <a:r>
              <a:rPr lang="en-US" sz="1800" i="1" dirty="0">
                <a:solidFill>
                  <a:srgbClr val="800000"/>
                </a:solidFill>
              </a:rPr>
              <a:t> and </a:t>
            </a:r>
            <a:r>
              <a:rPr lang="en-US" sz="1800" b="1" i="1" dirty="0">
                <a:solidFill>
                  <a:srgbClr val="800000"/>
                </a:solidFill>
              </a:rPr>
              <a:t>tongue</a:t>
            </a:r>
            <a:r>
              <a:rPr lang="en-US" sz="1800" i="1" dirty="0">
                <a:solidFill>
                  <a:srgbClr val="800000"/>
                </a:solidFill>
              </a:rPr>
              <a:t> and </a:t>
            </a:r>
            <a:r>
              <a:rPr lang="en-US" sz="1800" b="1" i="1" dirty="0">
                <a:solidFill>
                  <a:srgbClr val="800000"/>
                </a:solidFill>
              </a:rPr>
              <a:t>people</a:t>
            </a:r>
            <a:r>
              <a:rPr lang="en-US" sz="1800" i="1" dirty="0">
                <a:solidFill>
                  <a:srgbClr val="800000"/>
                </a:solidFill>
              </a:rPr>
              <a:t> and </a:t>
            </a:r>
            <a:r>
              <a:rPr lang="en-US" sz="1800" b="1" i="1" dirty="0">
                <a:solidFill>
                  <a:srgbClr val="800000"/>
                </a:solidFill>
              </a:rPr>
              <a:t>nation</a:t>
            </a:r>
            <a:r>
              <a:rPr lang="en-US" sz="1800" i="1" dirty="0">
                <a:solidFill>
                  <a:srgbClr val="800000"/>
                </a:solidFill>
              </a:rPr>
              <a:t>, And have made us kings and priests to our God; And </a:t>
            </a:r>
            <a:r>
              <a:rPr lang="en-US" sz="1800" b="1" i="1" dirty="0">
                <a:solidFill>
                  <a:srgbClr val="800000"/>
                </a:solidFill>
              </a:rPr>
              <a:t>we shall reign </a:t>
            </a:r>
            <a:r>
              <a:rPr lang="en-US" sz="1800" b="1" i="1" u="sng" dirty="0">
                <a:solidFill>
                  <a:srgbClr val="800000"/>
                </a:solidFill>
              </a:rPr>
              <a:t>on the earth</a:t>
            </a:r>
            <a:r>
              <a:rPr lang="en-US" sz="1800" i="1" dirty="0">
                <a:solidFill>
                  <a:srgbClr val="800000"/>
                </a:solidFill>
              </a:rPr>
              <a:t>.” </a:t>
            </a:r>
            <a:r>
              <a:rPr lang="en-US" sz="1800" dirty="0"/>
              <a:t>(</a:t>
            </a:r>
            <a:r>
              <a:rPr lang="en-US" sz="1800" b="1" dirty="0">
                <a:solidFill>
                  <a:srgbClr val="800000"/>
                </a:solidFill>
              </a:rPr>
              <a:t>5:9-10</a:t>
            </a:r>
            <a:r>
              <a:rPr lang="en-US" sz="1800" dirty="0"/>
              <a:t>)</a:t>
            </a:r>
          </a:p>
          <a:p>
            <a:pPr marL="346075" lvl="0" indent="-346075">
              <a:buFont typeface="+mj-lt"/>
              <a:buAutoNum type="arabicPeriod" startAt="5"/>
            </a:pPr>
            <a:r>
              <a:rPr lang="en-US" sz="1800" dirty="0"/>
              <a:t>How do these </a:t>
            </a:r>
            <a:r>
              <a:rPr lang="en-US" sz="1800" i="1" dirty="0">
                <a:solidFill>
                  <a:srgbClr val="800000"/>
                </a:solidFill>
              </a:rPr>
              <a:t>“beheaded”</a:t>
            </a:r>
            <a:r>
              <a:rPr lang="en-US" sz="1800" dirty="0"/>
              <a:t> saints </a:t>
            </a:r>
            <a:r>
              <a:rPr lang="en-US" sz="1800" i="1" dirty="0">
                <a:solidFill>
                  <a:srgbClr val="800000"/>
                </a:solidFill>
              </a:rPr>
              <a:t>“</a:t>
            </a:r>
            <a:r>
              <a:rPr lang="en-US" sz="1800" b="1" i="1" dirty="0">
                <a:solidFill>
                  <a:srgbClr val="800000"/>
                </a:solidFill>
              </a:rPr>
              <a:t>reign</a:t>
            </a:r>
            <a:r>
              <a:rPr lang="en-US" sz="1800" i="1" dirty="0">
                <a:solidFill>
                  <a:srgbClr val="800000"/>
                </a:solidFill>
              </a:rPr>
              <a:t> on earth”</a:t>
            </a:r>
            <a:r>
              <a:rPr lang="en-US" sz="1800" dirty="0"/>
              <a:t> from heaven, </a:t>
            </a:r>
            <a:r>
              <a:rPr lang="en-US" sz="1800" i="1" dirty="0">
                <a:solidFill>
                  <a:srgbClr val="800000"/>
                </a:solidFill>
              </a:rPr>
              <a:t>“with Christ”</a:t>
            </a:r>
            <a:r>
              <a:rPr lang="en-US" sz="1800" dirty="0"/>
              <a:t>?</a:t>
            </a:r>
          </a:p>
          <a:p>
            <a:r>
              <a:rPr lang="en-US" sz="1800" dirty="0"/>
              <a:t>Generally, the righteous </a:t>
            </a:r>
            <a:r>
              <a:rPr lang="en-US" sz="1800" b="1" i="1" dirty="0"/>
              <a:t>indirectly</a:t>
            </a:r>
            <a:r>
              <a:rPr lang="en-US" sz="1800" dirty="0"/>
              <a:t> judge, condemn the wicked through obedience, stripping their excuse (</a:t>
            </a:r>
            <a:r>
              <a:rPr lang="en-US" sz="1800" b="1" dirty="0">
                <a:solidFill>
                  <a:srgbClr val="800000"/>
                </a:solidFill>
              </a:rPr>
              <a:t>John 15:18-25; Hebrews 11:6-7; Romans 2:27; Matthew 12:41-42</a:t>
            </a:r>
            <a:r>
              <a:rPr lang="en-US" sz="1800" dirty="0"/>
              <a:t>).</a:t>
            </a:r>
          </a:p>
          <a:p>
            <a:r>
              <a:rPr lang="en-US" sz="1800" dirty="0"/>
              <a:t>Specifically, although personally in heavenly realms, the martyred saints’ examples of extreme faithfulness, victory </a:t>
            </a:r>
            <a:r>
              <a:rPr lang="en-US" sz="1800" i="1" dirty="0">
                <a:solidFill>
                  <a:srgbClr val="800000"/>
                </a:solidFill>
              </a:rPr>
              <a:t>“reigns”</a:t>
            </a:r>
            <a:r>
              <a:rPr lang="en-US" sz="1800" dirty="0"/>
              <a:t>, influences, raises expectations for those still on earth.</a:t>
            </a:r>
          </a:p>
          <a:p>
            <a:r>
              <a:rPr lang="en-US" sz="1800" dirty="0"/>
              <a:t>Example not only strips excuse of rebellious, but also inspires humble (</a:t>
            </a:r>
            <a:r>
              <a:rPr lang="en-US" sz="1800" b="1" dirty="0">
                <a:solidFill>
                  <a:srgbClr val="800000"/>
                </a:solidFill>
              </a:rPr>
              <a:t>Hebrews 11:39-12:3</a:t>
            </a:r>
            <a:r>
              <a:rPr lang="en-US" sz="18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21683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he_lion_of_the_tribe_of_judah-still-16x9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the_lion_of_the_tribe_of_judah-still-16x9</Template>
  <TotalTime>31285</TotalTime>
  <Words>3995</Words>
  <Application>Microsoft Office PowerPoint</Application>
  <PresentationFormat>On-screen Show (16:9)</PresentationFormat>
  <Paragraphs>161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Impact</vt:lpstr>
      <vt:lpstr>Times New Roman</vt:lpstr>
      <vt:lpstr>Trebuchet MS</vt:lpstr>
      <vt:lpstr>Wingdings</vt:lpstr>
      <vt:lpstr>the_lion_of_the_tribe_of_judah-still-16x9</vt:lpstr>
      <vt:lpstr>Revelation Trust God</vt:lpstr>
      <vt:lpstr>PowerPoint Presentation</vt:lpstr>
      <vt:lpstr>The Binding of the Dragon</vt:lpstr>
      <vt:lpstr>The Saints’ Reigning with Christ</vt:lpstr>
      <vt:lpstr>Fulfillment of Daniel 7?</vt:lpstr>
      <vt:lpstr>The First Resurrection</vt:lpstr>
      <vt:lpstr>The Valley of Dry Bones</vt:lpstr>
      <vt:lpstr>The First Resurrection</vt:lpstr>
      <vt:lpstr>How Do They Reign?</vt:lpstr>
      <vt:lpstr>How Do They Reign?</vt:lpstr>
      <vt:lpstr>What, When is the Millennium?</vt:lpstr>
      <vt:lpstr>What, When is the Millennium?</vt:lpstr>
      <vt:lpstr>What, When is the Millennium?</vt:lpstr>
      <vt:lpstr>What, When is the Millennium?</vt:lpstr>
      <vt:lpstr>When Does God End Kingdoms?</vt:lpstr>
      <vt:lpstr>When Does God End Kingdoms?</vt:lpstr>
      <vt:lpstr>When Does God End Kingdoms?</vt:lpstr>
      <vt:lpstr>When Does God End Kingdoms?</vt:lpstr>
      <vt:lpstr>Lessons?  Applications</vt:lpstr>
      <vt:lpstr>Best Explanation of the Millennium?</vt:lpstr>
      <vt:lpstr>Best Explanation of the Millennium?</vt:lpstr>
      <vt:lpstr>Best Explanation of the Millennium?</vt:lpstr>
      <vt:lpstr>Best Explanation of the Millennium?</vt:lpstr>
      <vt:lpstr>Best Explanation of the Millennium?</vt:lpstr>
      <vt:lpstr>Best Explanation of the Millennium?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Revelation - Trust God</dc:title>
  <dc:creator>C. Trevor Bowen</dc:creator>
  <cp:lastModifiedBy>Trevor Bowen</cp:lastModifiedBy>
  <cp:revision>2214</cp:revision>
  <dcterms:created xsi:type="dcterms:W3CDTF">2017-04-01T00:42:32Z</dcterms:created>
  <dcterms:modified xsi:type="dcterms:W3CDTF">2023-04-24T04:26:04Z</dcterms:modified>
</cp:coreProperties>
</file>