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897" r:id="rId2"/>
    <p:sldId id="799" r:id="rId3"/>
    <p:sldId id="808" r:id="rId4"/>
    <p:sldId id="809" r:id="rId5"/>
    <p:sldId id="810" r:id="rId6"/>
    <p:sldId id="811" r:id="rId7"/>
    <p:sldId id="812" r:id="rId8"/>
    <p:sldId id="813" r:id="rId9"/>
    <p:sldId id="903" r:id="rId10"/>
    <p:sldId id="814" r:id="rId11"/>
    <p:sldId id="815" r:id="rId12"/>
    <p:sldId id="816" r:id="rId13"/>
    <p:sldId id="817" r:id="rId14"/>
    <p:sldId id="901" r:id="rId15"/>
    <p:sldId id="902" r:id="rId16"/>
    <p:sldId id="818" r:id="rId17"/>
    <p:sldId id="819" r:id="rId18"/>
    <p:sldId id="820" r:id="rId19"/>
    <p:sldId id="821" r:id="rId20"/>
    <p:sldId id="822" r:id="rId21"/>
    <p:sldId id="823" r:id="rId22"/>
    <p:sldId id="824" r:id="rId23"/>
    <p:sldId id="825" r:id="rId24"/>
    <p:sldId id="826" r:id="rId25"/>
    <p:sldId id="827" r:id="rId26"/>
    <p:sldId id="828" r:id="rId27"/>
    <p:sldId id="829" r:id="rId28"/>
    <p:sldId id="830" r:id="rId29"/>
    <p:sldId id="831" r:id="rId30"/>
    <p:sldId id="832" r:id="rId31"/>
    <p:sldId id="833" r:id="rId32"/>
    <p:sldId id="834" r:id="rId33"/>
    <p:sldId id="835" r:id="rId34"/>
    <p:sldId id="836" r:id="rId35"/>
    <p:sldId id="837" r:id="rId36"/>
    <p:sldId id="840" r:id="rId37"/>
    <p:sldId id="841" r:id="rId38"/>
    <p:sldId id="900" r:id="rId39"/>
    <p:sldId id="899" r:id="rId40"/>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5050"/>
    <a:srgbClr val="C5C1FF"/>
    <a:srgbClr val="FFC1CD"/>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p:cViewPr varScale="1">
        <p:scale>
          <a:sx n="141" d="100"/>
          <a:sy n="141" d="100"/>
        </p:scale>
        <p:origin x="138" y="156"/>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5/28/2023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91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Beauty Untold</a:t>
            </a:r>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The </a:t>
            </a:r>
            <a:r>
              <a:rPr lang="en-US" sz="1800" b="1" i="1" dirty="0">
                <a:solidFill>
                  <a:srgbClr val="800000"/>
                </a:solidFill>
              </a:rPr>
              <a:t>foundations of the wall of the city were adorned with all kinds of </a:t>
            </a:r>
            <a:r>
              <a:rPr lang="en-US" sz="1800" b="1" i="1" u="sng" dirty="0">
                <a:solidFill>
                  <a:srgbClr val="800000"/>
                </a:solidFill>
              </a:rPr>
              <a:t>precious stones</a:t>
            </a:r>
            <a:r>
              <a:rPr lang="en-US" sz="1800" i="1" dirty="0">
                <a:solidFill>
                  <a:srgbClr val="800000"/>
                </a:solidFill>
              </a:rPr>
              <a:t>: the first foundation was jasper, the second sapphire, the third chalcedony, the fourth emerald, the fifth sardonyx, the sixth </a:t>
            </a:r>
            <a:r>
              <a:rPr lang="en-US" sz="1800" i="1" dirty="0" err="1">
                <a:solidFill>
                  <a:srgbClr val="800000"/>
                </a:solidFill>
              </a:rPr>
              <a:t>sardius</a:t>
            </a:r>
            <a:r>
              <a:rPr lang="en-US" sz="1800" i="1" dirty="0">
                <a:solidFill>
                  <a:srgbClr val="800000"/>
                </a:solidFill>
              </a:rPr>
              <a:t>, the seventh </a:t>
            </a:r>
            <a:r>
              <a:rPr lang="en-US" sz="1800" i="1" dirty="0" err="1">
                <a:solidFill>
                  <a:srgbClr val="800000"/>
                </a:solidFill>
              </a:rPr>
              <a:t>chrysolite</a:t>
            </a:r>
            <a:r>
              <a:rPr lang="en-US" sz="1800" i="1" dirty="0">
                <a:solidFill>
                  <a:srgbClr val="800000"/>
                </a:solidFill>
              </a:rPr>
              <a:t>, the eighth beryl, the ninth topaz, the tenth </a:t>
            </a:r>
            <a:r>
              <a:rPr lang="en-US" sz="1800" i="1" dirty="0" err="1">
                <a:solidFill>
                  <a:srgbClr val="800000"/>
                </a:solidFill>
              </a:rPr>
              <a:t>chrysoprase</a:t>
            </a:r>
            <a:r>
              <a:rPr lang="en-US" sz="1800" i="1" dirty="0">
                <a:solidFill>
                  <a:srgbClr val="800000"/>
                </a:solidFill>
              </a:rPr>
              <a:t>, the eleventh jacinth, and the twelfth amethyst.  The </a:t>
            </a:r>
            <a:r>
              <a:rPr lang="en-US" sz="1800" b="1" i="1" u="sng" dirty="0">
                <a:solidFill>
                  <a:srgbClr val="800000"/>
                </a:solidFill>
              </a:rPr>
              <a:t>twelve</a:t>
            </a:r>
            <a:r>
              <a:rPr lang="en-US" sz="1800" b="1" i="1" dirty="0">
                <a:solidFill>
                  <a:srgbClr val="800000"/>
                </a:solidFill>
              </a:rPr>
              <a:t> gates were </a:t>
            </a:r>
            <a:r>
              <a:rPr lang="en-US" sz="1800" b="1" i="1" u="sng" dirty="0">
                <a:solidFill>
                  <a:srgbClr val="800000"/>
                </a:solidFill>
              </a:rPr>
              <a:t>twelve pearls</a:t>
            </a:r>
            <a:r>
              <a:rPr lang="en-US" sz="1800" b="1" i="1" dirty="0">
                <a:solidFill>
                  <a:srgbClr val="800000"/>
                </a:solidFill>
              </a:rPr>
              <a:t>: each individual gate was of one pearl</a:t>
            </a:r>
            <a:r>
              <a:rPr lang="en-US" sz="1800" i="1" dirty="0">
                <a:solidFill>
                  <a:srgbClr val="800000"/>
                </a:solidFill>
              </a:rPr>
              <a:t>. And </a:t>
            </a:r>
            <a:r>
              <a:rPr lang="en-US" sz="1800" b="1" i="1" dirty="0">
                <a:solidFill>
                  <a:srgbClr val="800000"/>
                </a:solidFill>
              </a:rPr>
              <a:t>the street of the city was pure gold, like transparent glass</a:t>
            </a:r>
            <a:r>
              <a:rPr lang="en-US" sz="1800" i="1" dirty="0">
                <a:solidFill>
                  <a:srgbClr val="800000"/>
                </a:solidFill>
              </a:rPr>
              <a:t>. </a:t>
            </a:r>
            <a:r>
              <a:rPr lang="en-US" sz="1800" dirty="0"/>
              <a:t>(</a:t>
            </a:r>
            <a:r>
              <a:rPr lang="en-US" sz="1800" b="1" dirty="0">
                <a:solidFill>
                  <a:srgbClr val="800000"/>
                </a:solidFill>
              </a:rPr>
              <a:t>21:19-21</a:t>
            </a:r>
            <a:r>
              <a:rPr lang="en-US" sz="1800" dirty="0"/>
              <a:t>)</a:t>
            </a:r>
          </a:p>
          <a:p>
            <a:r>
              <a:rPr lang="en-US" sz="1800" dirty="0"/>
              <a:t>Generally, foundations indicate all vivid colors and most precious value.</a:t>
            </a:r>
          </a:p>
          <a:p>
            <a:r>
              <a:rPr lang="en-US" sz="1800" dirty="0"/>
              <a:t>Specifically, likely refers to all people of spiritual Israel, all people (</a:t>
            </a:r>
            <a:r>
              <a:rPr lang="en-US" sz="1800" b="1" dirty="0">
                <a:solidFill>
                  <a:srgbClr val="800000"/>
                </a:solidFill>
              </a:rPr>
              <a:t>Exo. 28:15-21</a:t>
            </a:r>
            <a:r>
              <a:rPr lang="en-US" sz="1800" dirty="0"/>
              <a:t>).</a:t>
            </a:r>
          </a:p>
          <a:p>
            <a:r>
              <a:rPr lang="en-US" sz="1800" dirty="0"/>
              <a:t>Or, if interpreted as spiritual virtues, then city’s foundation reflects all spiritual virtues of God</a:t>
            </a:r>
          </a:p>
          <a:p>
            <a:r>
              <a:rPr lang="en-US" sz="1800" i="1" dirty="0">
                <a:solidFill>
                  <a:srgbClr val="800000"/>
                </a:solidFill>
              </a:rPr>
              <a:t>“Twelve gates … each …of one pearl”</a:t>
            </a:r>
            <a:r>
              <a:rPr lang="en-US" sz="1800" dirty="0"/>
              <a:t> – indicate extravagant beauty for all of God’s people.</a:t>
            </a:r>
          </a:p>
          <a:p>
            <a:r>
              <a:rPr lang="en-US" sz="1800" dirty="0"/>
              <a:t>Even the most common things are beautiful – even the </a:t>
            </a:r>
            <a:r>
              <a:rPr lang="en-US" sz="1800" i="1" dirty="0">
                <a:solidFill>
                  <a:srgbClr val="800000"/>
                </a:solidFill>
              </a:rPr>
              <a:t>“</a:t>
            </a:r>
            <a:r>
              <a:rPr lang="en-US" sz="1800" b="1" i="1" dirty="0">
                <a:solidFill>
                  <a:srgbClr val="800000"/>
                </a:solidFill>
              </a:rPr>
              <a:t>street</a:t>
            </a:r>
            <a:r>
              <a:rPr lang="en-US" sz="1800" i="1" dirty="0">
                <a:solidFill>
                  <a:srgbClr val="800000"/>
                </a:solidFill>
              </a:rPr>
              <a:t> of the city was pure gold”</a:t>
            </a:r>
            <a:r>
              <a:rPr lang="en-US" sz="1800" dirty="0"/>
              <a:t>.</a:t>
            </a:r>
          </a:p>
          <a:p>
            <a:r>
              <a:rPr lang="en-US" sz="1800" i="1" dirty="0">
                <a:solidFill>
                  <a:srgbClr val="800000"/>
                </a:solidFill>
              </a:rPr>
              <a:t>“Like transparent glass”</a:t>
            </a:r>
            <a:r>
              <a:rPr lang="en-US" sz="1800" dirty="0"/>
              <a:t> either indicates stunning beauty and value unlike anything known.</a:t>
            </a:r>
          </a:p>
          <a:p>
            <a:r>
              <a:rPr lang="en-US" sz="1800" dirty="0"/>
              <a:t>All of these symbols emphasize ultimate desirability with brilliant glory, ample room, and abundant access to all, provided you enter God’s way!</a:t>
            </a:r>
          </a:p>
          <a:p>
            <a:pPr marL="0" indent="0">
              <a:buNone/>
            </a:pPr>
            <a:endParaRPr lang="en-US" sz="1800" i="1" dirty="0"/>
          </a:p>
        </p:txBody>
      </p:sp>
    </p:spTree>
    <p:extLst>
      <p:ext uri="{BB962C8B-B14F-4D97-AF65-F5344CB8AC3E}">
        <p14:creationId xmlns:p14="http://schemas.microsoft.com/office/powerpoint/2010/main" val="154367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Temple, Sun, or Moon?</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Why is no temple structure or sun required to illuminate the city?</a:t>
            </a:r>
          </a:p>
          <a:p>
            <a:pPr marL="0" indent="0">
              <a:spcBef>
                <a:spcPts val="100"/>
              </a:spcBef>
              <a:buNone/>
            </a:pPr>
            <a:r>
              <a:rPr lang="en-US" sz="2000" i="1" dirty="0">
                <a:solidFill>
                  <a:srgbClr val="800000"/>
                </a:solidFill>
              </a:rPr>
              <a:t>But I saw </a:t>
            </a:r>
            <a:r>
              <a:rPr lang="en-US" sz="2000" b="1" i="1" dirty="0">
                <a:solidFill>
                  <a:srgbClr val="800000"/>
                </a:solidFill>
              </a:rPr>
              <a:t>no temple in it, for the Lord God Almighty and the Lamb </a:t>
            </a:r>
            <a:r>
              <a:rPr lang="en-US" sz="2000" b="1" i="1" u="sng" dirty="0">
                <a:solidFill>
                  <a:srgbClr val="800000"/>
                </a:solidFill>
              </a:rPr>
              <a:t>are its temple</a:t>
            </a:r>
            <a:r>
              <a:rPr lang="en-US" sz="2000" i="1" dirty="0">
                <a:solidFill>
                  <a:srgbClr val="800000"/>
                </a:solidFill>
              </a:rPr>
              <a:t>.  The city had </a:t>
            </a:r>
            <a:r>
              <a:rPr lang="en-US" sz="2000" b="1" i="1" dirty="0">
                <a:solidFill>
                  <a:srgbClr val="800000"/>
                </a:solidFill>
              </a:rPr>
              <a:t>no need of the sun or of the moon </a:t>
            </a:r>
            <a:r>
              <a:rPr lang="en-US" sz="2000" i="1" dirty="0">
                <a:solidFill>
                  <a:srgbClr val="800000"/>
                </a:solidFill>
              </a:rPr>
              <a:t>to shine in it, </a:t>
            </a:r>
            <a:r>
              <a:rPr lang="en-US" sz="2000" b="1" i="1" dirty="0">
                <a:solidFill>
                  <a:srgbClr val="800000"/>
                </a:solidFill>
              </a:rPr>
              <a:t>for the </a:t>
            </a:r>
            <a:r>
              <a:rPr lang="en-US" sz="2000" b="1" i="1" u="sng" dirty="0">
                <a:solidFill>
                  <a:srgbClr val="800000"/>
                </a:solidFill>
              </a:rPr>
              <a:t>glory of God</a:t>
            </a:r>
            <a:r>
              <a:rPr lang="en-US" sz="2000" b="1" i="1" dirty="0">
                <a:solidFill>
                  <a:srgbClr val="800000"/>
                </a:solidFill>
              </a:rPr>
              <a:t> illuminated it. The </a:t>
            </a:r>
            <a:r>
              <a:rPr lang="en-US" sz="2000" b="1" i="1" u="sng" dirty="0">
                <a:solidFill>
                  <a:srgbClr val="800000"/>
                </a:solidFill>
              </a:rPr>
              <a:t>Lamb</a:t>
            </a:r>
            <a:r>
              <a:rPr lang="en-US" sz="2000" b="1" i="1" dirty="0">
                <a:solidFill>
                  <a:srgbClr val="800000"/>
                </a:solidFill>
              </a:rPr>
              <a:t> is its light</a:t>
            </a:r>
            <a:r>
              <a:rPr lang="en-US" sz="2000" i="1" dirty="0">
                <a:solidFill>
                  <a:srgbClr val="800000"/>
                </a:solidFill>
              </a:rPr>
              <a:t>.  </a:t>
            </a:r>
            <a:r>
              <a:rPr lang="en-US" sz="2000" dirty="0"/>
              <a:t>(</a:t>
            </a:r>
            <a:r>
              <a:rPr lang="en-US" sz="2000" b="1" dirty="0">
                <a:solidFill>
                  <a:srgbClr val="800000"/>
                </a:solidFill>
              </a:rPr>
              <a:t>21:22-23</a:t>
            </a:r>
            <a:r>
              <a:rPr lang="en-US" sz="2000" dirty="0"/>
              <a:t>)</a:t>
            </a:r>
          </a:p>
          <a:p>
            <a:pPr>
              <a:spcBef>
                <a:spcPts val="100"/>
              </a:spcBef>
            </a:pPr>
            <a:r>
              <a:rPr lang="en-US" sz="2000" dirty="0"/>
              <a:t>No representation of God or monument to Him is required, because He is there!</a:t>
            </a:r>
          </a:p>
          <a:p>
            <a:pPr>
              <a:spcBef>
                <a:spcPts val="100"/>
              </a:spcBef>
            </a:pPr>
            <a:r>
              <a:rPr lang="en-US" sz="2000" dirty="0"/>
              <a:t>In contrast to:</a:t>
            </a:r>
          </a:p>
          <a:p>
            <a:pPr lvl="1">
              <a:spcBef>
                <a:spcPts val="100"/>
              </a:spcBef>
            </a:pPr>
            <a:r>
              <a:rPr lang="en-US" sz="1800" dirty="0"/>
              <a:t>Tabernacle used during early Jewish history.</a:t>
            </a:r>
          </a:p>
          <a:p>
            <a:pPr lvl="1">
              <a:spcBef>
                <a:spcPts val="100"/>
              </a:spcBef>
            </a:pPr>
            <a:r>
              <a:rPr lang="en-US" sz="1800" dirty="0"/>
              <a:t>Temple used from time of Solomon.</a:t>
            </a:r>
          </a:p>
          <a:p>
            <a:pPr lvl="1">
              <a:spcBef>
                <a:spcPts val="100"/>
              </a:spcBef>
            </a:pPr>
            <a:r>
              <a:rPr lang="en-US" sz="1800" dirty="0"/>
              <a:t>Church providing a spiritual temple (</a:t>
            </a:r>
            <a:r>
              <a:rPr lang="en-US" sz="1800" b="1" dirty="0">
                <a:solidFill>
                  <a:srgbClr val="800000"/>
                </a:solidFill>
              </a:rPr>
              <a:t>1 Cor. 3:16; Eph. 2:21-22</a:t>
            </a:r>
            <a:r>
              <a:rPr lang="en-US" sz="1800" dirty="0"/>
              <a:t>), reflecting God on earth.</a:t>
            </a:r>
          </a:p>
          <a:p>
            <a:pPr lvl="1">
              <a:spcBef>
                <a:spcPts val="100"/>
              </a:spcBef>
            </a:pPr>
            <a:r>
              <a:rPr lang="en-US" sz="1800" dirty="0"/>
              <a:t>In heaven, we will dwell directly with Him in His home, not Him indirectly here on earth.</a:t>
            </a:r>
          </a:p>
          <a:p>
            <a:pPr>
              <a:spcBef>
                <a:spcPts val="100"/>
              </a:spcBef>
            </a:pPr>
            <a:r>
              <a:rPr lang="en-US" sz="2000" dirty="0"/>
              <a:t>No light source is required to provide visibility, direction, understanding, wisdom, hope or glory, because God and Jesus provide an infinite source.</a:t>
            </a:r>
          </a:p>
          <a:p>
            <a:pPr>
              <a:spcBef>
                <a:spcPts val="100"/>
              </a:spcBef>
            </a:pPr>
            <a:r>
              <a:rPr lang="en-US" sz="2000" dirty="0"/>
              <a:t>Emphasizes direct access, communication with God (</a:t>
            </a:r>
            <a:r>
              <a:rPr lang="en-US" sz="2000" b="1" dirty="0">
                <a:solidFill>
                  <a:srgbClr val="800000"/>
                </a:solidFill>
              </a:rPr>
              <a:t>Psalm 119:104-105, 130</a:t>
            </a:r>
            <a:r>
              <a:rPr lang="en-US" sz="2000" dirty="0"/>
              <a:t>).</a:t>
            </a:r>
          </a:p>
        </p:txBody>
      </p:sp>
    </p:spTree>
    <p:extLst>
      <p:ext uri="{BB962C8B-B14F-4D97-AF65-F5344CB8AC3E}">
        <p14:creationId xmlns:p14="http://schemas.microsoft.com/office/powerpoint/2010/main" val="379942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 of Eternal Day</a:t>
            </a:r>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What is the significance of there being </a:t>
            </a:r>
            <a:r>
              <a:rPr lang="en-US" sz="2000" i="1" dirty="0">
                <a:solidFill>
                  <a:srgbClr val="800000"/>
                </a:solidFill>
              </a:rPr>
              <a:t>“no night there”</a:t>
            </a:r>
            <a:r>
              <a:rPr lang="en-US" sz="2000" dirty="0"/>
              <a:t>?</a:t>
            </a:r>
          </a:p>
          <a:p>
            <a:pPr marL="0" indent="0">
              <a:buNone/>
            </a:pPr>
            <a:r>
              <a:rPr lang="en-US" sz="2000" i="1" dirty="0">
                <a:solidFill>
                  <a:srgbClr val="800000"/>
                </a:solidFill>
              </a:rPr>
              <a:t>Its gates shall not be shut at all by day (there shall be </a:t>
            </a:r>
            <a:r>
              <a:rPr lang="en-US" sz="2000" b="1" i="1" dirty="0">
                <a:solidFill>
                  <a:srgbClr val="800000"/>
                </a:solidFill>
              </a:rPr>
              <a:t>no night there</a:t>
            </a:r>
            <a:r>
              <a:rPr lang="en-US" sz="2000" i="1" dirty="0">
                <a:solidFill>
                  <a:srgbClr val="800000"/>
                </a:solidFill>
              </a:rPr>
              <a:t>). </a:t>
            </a:r>
            <a:r>
              <a:rPr lang="en-US" sz="2000" dirty="0"/>
              <a:t>(</a:t>
            </a:r>
            <a:r>
              <a:rPr lang="en-US" sz="2000" b="1" dirty="0">
                <a:solidFill>
                  <a:srgbClr val="800000"/>
                </a:solidFill>
              </a:rPr>
              <a:t>21:25</a:t>
            </a:r>
            <a:r>
              <a:rPr lang="en-US" sz="2000" dirty="0"/>
              <a:t>)</a:t>
            </a:r>
          </a:p>
          <a:p>
            <a:r>
              <a:rPr lang="en-US" sz="2000" dirty="0"/>
              <a:t>Implies that the light provided by God will never diminish or darken:</a:t>
            </a:r>
          </a:p>
          <a:p>
            <a:pPr marL="0" indent="0">
              <a:buNone/>
            </a:pPr>
            <a:r>
              <a:rPr lang="en-US" sz="2000" i="1" dirty="0">
                <a:solidFill>
                  <a:srgbClr val="800000"/>
                </a:solidFill>
              </a:rPr>
              <a:t>This is the message which we have heard from Him and declare to you, that </a:t>
            </a:r>
            <a:r>
              <a:rPr lang="en-US" sz="2000" b="1" i="1" dirty="0">
                <a:solidFill>
                  <a:srgbClr val="800000"/>
                </a:solidFill>
              </a:rPr>
              <a:t>God </a:t>
            </a:r>
            <a:r>
              <a:rPr lang="en-US" sz="2000" b="1" i="1" u="sng" dirty="0">
                <a:solidFill>
                  <a:srgbClr val="800000"/>
                </a:solidFill>
              </a:rPr>
              <a:t>is</a:t>
            </a:r>
            <a:r>
              <a:rPr lang="en-US" sz="2000" b="1" i="1" dirty="0">
                <a:solidFill>
                  <a:srgbClr val="800000"/>
                </a:solidFill>
              </a:rPr>
              <a:t> light and in Him is </a:t>
            </a:r>
            <a:r>
              <a:rPr lang="en-US" sz="2000" b="1" i="1" u="sng" dirty="0">
                <a:solidFill>
                  <a:srgbClr val="800000"/>
                </a:solidFill>
              </a:rPr>
              <a:t>no darkness at all</a:t>
            </a:r>
            <a:r>
              <a:rPr lang="en-US" sz="2000" i="1" dirty="0">
                <a:solidFill>
                  <a:srgbClr val="800000"/>
                </a:solidFill>
              </a:rPr>
              <a:t>. </a:t>
            </a:r>
            <a:r>
              <a:rPr lang="en-US" sz="2000" dirty="0"/>
              <a:t>(</a:t>
            </a:r>
            <a:r>
              <a:rPr lang="en-US" sz="2000" b="1" dirty="0">
                <a:solidFill>
                  <a:srgbClr val="800000"/>
                </a:solidFill>
              </a:rPr>
              <a:t>1 John 1:5</a:t>
            </a:r>
            <a:r>
              <a:rPr lang="en-US" sz="2000" dirty="0"/>
              <a:t>)</a:t>
            </a:r>
          </a:p>
          <a:p>
            <a:pPr marL="0" indent="0">
              <a:buNone/>
            </a:pPr>
            <a:r>
              <a:rPr lang="en-US" sz="2000" i="1" dirty="0">
                <a:solidFill>
                  <a:srgbClr val="800000"/>
                </a:solidFill>
              </a:rPr>
              <a:t>Every good gift and every perfect gift is from above, and comes down from </a:t>
            </a:r>
            <a:r>
              <a:rPr lang="en-US" sz="2000" b="1" i="1" u="sng" dirty="0">
                <a:solidFill>
                  <a:srgbClr val="800000"/>
                </a:solidFill>
              </a:rPr>
              <a:t>the Father of lights</a:t>
            </a:r>
            <a:r>
              <a:rPr lang="en-US" sz="2000" i="1" dirty="0">
                <a:solidFill>
                  <a:srgbClr val="800000"/>
                </a:solidFill>
              </a:rPr>
              <a:t>, with whom there is </a:t>
            </a:r>
            <a:r>
              <a:rPr lang="en-US" sz="2000" b="1" i="1" u="sng" dirty="0">
                <a:solidFill>
                  <a:srgbClr val="800000"/>
                </a:solidFill>
              </a:rPr>
              <a:t>no</a:t>
            </a:r>
            <a:r>
              <a:rPr lang="en-US" sz="2000" b="1" i="1" dirty="0">
                <a:solidFill>
                  <a:srgbClr val="800000"/>
                </a:solidFill>
              </a:rPr>
              <a:t> variation or </a:t>
            </a:r>
            <a:r>
              <a:rPr lang="en-US" sz="2000" b="1" i="1" u="sng" dirty="0">
                <a:solidFill>
                  <a:srgbClr val="800000"/>
                </a:solidFill>
              </a:rPr>
              <a:t>shadow of turning</a:t>
            </a:r>
            <a:r>
              <a:rPr lang="en-US" sz="2000" i="1" dirty="0">
                <a:solidFill>
                  <a:srgbClr val="800000"/>
                </a:solidFill>
              </a:rPr>
              <a:t>. </a:t>
            </a:r>
            <a:r>
              <a:rPr lang="en-US" sz="2000" dirty="0"/>
              <a:t>(</a:t>
            </a:r>
            <a:r>
              <a:rPr lang="en-US" sz="2000" b="1" dirty="0">
                <a:solidFill>
                  <a:srgbClr val="800000"/>
                </a:solidFill>
              </a:rPr>
              <a:t>James 1:17</a:t>
            </a:r>
            <a:r>
              <a:rPr lang="en-US" sz="2000" dirty="0"/>
              <a:t>)</a:t>
            </a:r>
          </a:p>
          <a:p>
            <a:r>
              <a:rPr lang="en-US" sz="2000" dirty="0"/>
              <a:t>He will never lose power nor His character weaken.</a:t>
            </a:r>
          </a:p>
          <a:p>
            <a:r>
              <a:rPr lang="en-US" sz="2000" dirty="0"/>
              <a:t>Also, there will be no end to the direction, wisdom, guidance, understanding, hope, and fellowship provided by Him.</a:t>
            </a:r>
          </a:p>
          <a:p>
            <a:r>
              <a:rPr lang="en-US" sz="2000" dirty="0"/>
              <a:t>Glories there will never fade nor go away.  Not temporary </a:t>
            </a:r>
            <a:r>
              <a:rPr lang="en-US" sz="2000" i="1" dirty="0">
                <a:solidFill>
                  <a:srgbClr val="800000"/>
                </a:solidFill>
              </a:rPr>
              <a:t>“filling”</a:t>
            </a:r>
            <a:r>
              <a:rPr lang="en-US" sz="2000" dirty="0"/>
              <a:t> as before.</a:t>
            </a:r>
          </a:p>
          <a:p>
            <a:r>
              <a:rPr lang="en-US" sz="2000" dirty="0"/>
              <a:t>No need to ever shut the gates indicates eternal absence of threat.</a:t>
            </a:r>
          </a:p>
        </p:txBody>
      </p:sp>
    </p:spTree>
    <p:extLst>
      <p:ext uri="{BB962C8B-B14F-4D97-AF65-F5344CB8AC3E}">
        <p14:creationId xmlns:p14="http://schemas.microsoft.com/office/powerpoint/2010/main" val="138145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Glory and Honor of Nations</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And </a:t>
            </a:r>
            <a:r>
              <a:rPr lang="en-US" sz="2000" b="1" i="1" dirty="0">
                <a:solidFill>
                  <a:srgbClr val="800000"/>
                </a:solidFill>
              </a:rPr>
              <a:t>the nations of those who are saved</a:t>
            </a:r>
            <a:r>
              <a:rPr lang="en-US" sz="2000" i="1" dirty="0">
                <a:solidFill>
                  <a:srgbClr val="800000"/>
                </a:solidFill>
              </a:rPr>
              <a:t> shall walk in its light, and the kings of the earth bring </a:t>
            </a:r>
            <a:r>
              <a:rPr lang="en-US" sz="2000" b="1" i="1" dirty="0">
                <a:solidFill>
                  <a:srgbClr val="800000"/>
                </a:solidFill>
              </a:rPr>
              <a:t>their glory and honor into it</a:t>
            </a:r>
            <a:r>
              <a:rPr lang="en-US" sz="2000" i="1" dirty="0">
                <a:solidFill>
                  <a:srgbClr val="800000"/>
                </a:solidFill>
              </a:rPr>
              <a:t>. … And they shall bring </a:t>
            </a:r>
            <a:r>
              <a:rPr lang="en-US" sz="2000" b="1" i="1" dirty="0">
                <a:solidFill>
                  <a:srgbClr val="800000"/>
                </a:solidFill>
              </a:rPr>
              <a:t>the glory and the honor of the nations into it</a:t>
            </a:r>
            <a:r>
              <a:rPr lang="en-US" sz="2000" i="1" dirty="0">
                <a:solidFill>
                  <a:srgbClr val="800000"/>
                </a:solidFill>
              </a:rPr>
              <a:t>. </a:t>
            </a:r>
            <a:r>
              <a:rPr lang="en-US" sz="2000" dirty="0"/>
              <a:t>(</a:t>
            </a:r>
            <a:r>
              <a:rPr lang="en-US" sz="2000" b="1" dirty="0">
                <a:solidFill>
                  <a:srgbClr val="800000"/>
                </a:solidFill>
              </a:rPr>
              <a:t>21:24, 26</a:t>
            </a:r>
            <a:r>
              <a:rPr lang="en-US" sz="2000" dirty="0"/>
              <a:t>)</a:t>
            </a:r>
          </a:p>
          <a:p>
            <a:pPr marL="346075" lvl="0" indent="-346075">
              <a:buFont typeface="+mj-lt"/>
              <a:buAutoNum type="arabicPeriod" startAt="11"/>
            </a:pPr>
            <a:r>
              <a:rPr lang="en-US" sz="2000" dirty="0"/>
              <a:t>In what way is </a:t>
            </a:r>
            <a:r>
              <a:rPr lang="en-US" sz="2000" i="1" dirty="0">
                <a:solidFill>
                  <a:srgbClr val="800000"/>
                </a:solidFill>
              </a:rPr>
              <a:t>“the glory and the honor of nations”</a:t>
            </a:r>
            <a:r>
              <a:rPr lang="en-US" sz="2000" dirty="0"/>
              <a:t> brought into the city?  What is the </a:t>
            </a:r>
            <a:r>
              <a:rPr lang="en-US" sz="2000" i="1" dirty="0">
                <a:solidFill>
                  <a:srgbClr val="800000"/>
                </a:solidFill>
              </a:rPr>
              <a:t>“glory and honor of all nations”</a:t>
            </a:r>
            <a:r>
              <a:rPr lang="en-US" sz="2000" i="1" dirty="0"/>
              <a:t> </a:t>
            </a:r>
            <a:r>
              <a:rPr lang="en-US" sz="2000" dirty="0"/>
              <a:t>(see </a:t>
            </a:r>
            <a:r>
              <a:rPr lang="en-US" sz="2000" b="1" dirty="0">
                <a:solidFill>
                  <a:srgbClr val="800000"/>
                </a:solidFill>
              </a:rPr>
              <a:t>Haggai 2:6-9; Micah 4:2; Zechariah 2:10-12; 14:14; Isaiah 60</a:t>
            </a:r>
            <a:r>
              <a:rPr lang="en-US" sz="2000" dirty="0"/>
              <a:t>)?</a:t>
            </a:r>
          </a:p>
          <a:p>
            <a:r>
              <a:rPr lang="en-US" sz="2000" dirty="0"/>
              <a:t>In spiritual terms, what is the most glorious, honorable treasure to be offered by a nation and its king except its holy, spiritual remnant (</a:t>
            </a:r>
            <a:r>
              <a:rPr lang="en-US" sz="2000" b="1" dirty="0">
                <a:solidFill>
                  <a:srgbClr val="800000"/>
                </a:solidFill>
              </a:rPr>
              <a:t>Haggai 2:6-9; Micah 4:1-2; Zechariah 2:10-12; Isaiah 60</a:t>
            </a:r>
            <a:r>
              <a:rPr lang="en-US" sz="2000" dirty="0"/>
              <a:t>)?  Saved people are their true wealth in God’s eyes!</a:t>
            </a:r>
          </a:p>
          <a:p>
            <a:pPr marL="0" indent="0">
              <a:buNone/>
            </a:pPr>
            <a:r>
              <a:rPr lang="en-US" sz="2000" i="1" dirty="0">
                <a:solidFill>
                  <a:srgbClr val="800000"/>
                </a:solidFill>
              </a:rPr>
              <a:t>“</a:t>
            </a:r>
            <a:r>
              <a:rPr lang="en-US" sz="2000" b="1" i="1" dirty="0">
                <a:solidFill>
                  <a:srgbClr val="800000"/>
                </a:solidFill>
              </a:rPr>
              <a:t>They shall be Mine</a:t>
            </a:r>
            <a:r>
              <a:rPr lang="en-US" sz="2000" i="1" dirty="0">
                <a:solidFill>
                  <a:srgbClr val="800000"/>
                </a:solidFill>
              </a:rPr>
              <a:t>,” says the LORD of hosts, “On the day that </a:t>
            </a:r>
            <a:r>
              <a:rPr lang="en-US" sz="2000" b="1" i="1" dirty="0">
                <a:solidFill>
                  <a:srgbClr val="800000"/>
                </a:solidFill>
              </a:rPr>
              <a:t>I make them </a:t>
            </a:r>
            <a:r>
              <a:rPr lang="en-US" sz="2000" b="1" i="1" u="sng" dirty="0">
                <a:solidFill>
                  <a:srgbClr val="800000"/>
                </a:solidFill>
              </a:rPr>
              <a:t>My jewels</a:t>
            </a:r>
            <a:r>
              <a:rPr lang="en-US" sz="2000" i="1" dirty="0">
                <a:solidFill>
                  <a:srgbClr val="800000"/>
                </a:solidFill>
              </a:rPr>
              <a:t>. And I will spare them As a man spares his own son who serves him.” </a:t>
            </a:r>
            <a:r>
              <a:rPr lang="en-US" sz="2000" dirty="0"/>
              <a:t>(</a:t>
            </a:r>
            <a:r>
              <a:rPr lang="en-US" sz="2000" b="1" dirty="0">
                <a:solidFill>
                  <a:srgbClr val="800000"/>
                </a:solidFill>
              </a:rPr>
              <a:t>Mal.3:17</a:t>
            </a:r>
            <a:r>
              <a:rPr lang="en-US" sz="2000" dirty="0"/>
              <a:t>)</a:t>
            </a:r>
          </a:p>
          <a:p>
            <a:pPr marL="0" indent="0">
              <a:buNone/>
            </a:pPr>
            <a:r>
              <a:rPr lang="en-US" sz="2000" i="1" dirty="0">
                <a:solidFill>
                  <a:srgbClr val="800000"/>
                </a:solidFill>
              </a:rPr>
              <a:t>The LORD their </a:t>
            </a:r>
            <a:r>
              <a:rPr lang="en-US" sz="2000" b="1" i="1" dirty="0">
                <a:solidFill>
                  <a:srgbClr val="800000"/>
                </a:solidFill>
              </a:rPr>
              <a:t>God will save them </a:t>
            </a:r>
            <a:r>
              <a:rPr lang="en-US" sz="2000" i="1" dirty="0">
                <a:solidFill>
                  <a:srgbClr val="800000"/>
                </a:solidFill>
              </a:rPr>
              <a:t>in that day, As the flock of His people. For they shall be </a:t>
            </a:r>
            <a:r>
              <a:rPr lang="en-US" sz="2000" b="1" i="1" dirty="0">
                <a:solidFill>
                  <a:srgbClr val="800000"/>
                </a:solidFill>
              </a:rPr>
              <a:t>like </a:t>
            </a:r>
            <a:r>
              <a:rPr lang="en-US" sz="2000" b="1" i="1" u="sng" dirty="0">
                <a:solidFill>
                  <a:srgbClr val="800000"/>
                </a:solidFill>
              </a:rPr>
              <a:t>the jewels of a crown</a:t>
            </a:r>
            <a:r>
              <a:rPr lang="en-US" sz="2000" i="1" dirty="0">
                <a:solidFill>
                  <a:srgbClr val="800000"/>
                </a:solidFill>
              </a:rPr>
              <a:t>, Lifted like a banner over His land … </a:t>
            </a:r>
            <a:r>
              <a:rPr lang="en-US" sz="2000" dirty="0"/>
              <a:t>(</a:t>
            </a:r>
            <a:r>
              <a:rPr lang="en-US" sz="2000" b="1" dirty="0">
                <a:solidFill>
                  <a:srgbClr val="800000"/>
                </a:solidFill>
              </a:rPr>
              <a:t>Zec. 9:16</a:t>
            </a:r>
            <a:r>
              <a:rPr lang="en-US" sz="2000" dirty="0"/>
              <a:t>)</a:t>
            </a:r>
          </a:p>
        </p:txBody>
      </p:sp>
    </p:spTree>
    <p:extLst>
      <p:ext uri="{BB962C8B-B14F-4D97-AF65-F5344CB8AC3E}">
        <p14:creationId xmlns:p14="http://schemas.microsoft.com/office/powerpoint/2010/main" val="42914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802D-96D9-4C1B-54DD-4BCA7DB43832}"/>
              </a:ext>
            </a:extLst>
          </p:cNvPr>
          <p:cNvSpPr>
            <a:spLocks noGrp="1"/>
          </p:cNvSpPr>
          <p:nvPr>
            <p:ph type="title"/>
          </p:nvPr>
        </p:nvSpPr>
        <p:spPr/>
        <p:txBody>
          <a:bodyPr/>
          <a:lstStyle/>
          <a:p>
            <a:r>
              <a:rPr lang="en-US" i="1" dirty="0"/>
              <a:t>“The Wealth of All Nations”</a:t>
            </a:r>
          </a:p>
        </p:txBody>
      </p:sp>
      <p:sp>
        <p:nvSpPr>
          <p:cNvPr id="3" name="Content Placeholder 2">
            <a:extLst>
              <a:ext uri="{FF2B5EF4-FFF2-40B4-BE49-F238E27FC236}">
                <a16:creationId xmlns:a16="http://schemas.microsoft.com/office/drawing/2014/main" id="{487D43E0-CAEA-206F-132E-D5E13A9337C2}"/>
              </a:ext>
            </a:extLst>
          </p:cNvPr>
          <p:cNvSpPr>
            <a:spLocks noGrp="1"/>
          </p:cNvSpPr>
          <p:nvPr>
            <p:ph sz="quarter" idx="10"/>
          </p:nvPr>
        </p:nvSpPr>
        <p:spPr/>
        <p:txBody>
          <a:bodyPr/>
          <a:lstStyle/>
          <a:p>
            <a:pPr marL="0" indent="0">
              <a:buNone/>
            </a:pPr>
            <a:r>
              <a:rPr lang="en-US" sz="2000" i="1" dirty="0">
                <a:solidFill>
                  <a:srgbClr val="800000"/>
                </a:solidFill>
              </a:rPr>
              <a:t>“For thus says the LORD of hosts, ‘</a:t>
            </a:r>
            <a:r>
              <a:rPr lang="en-US" sz="2000" b="1" i="1" dirty="0">
                <a:solidFill>
                  <a:srgbClr val="800000"/>
                </a:solidFill>
              </a:rPr>
              <a:t>Once more in a little while</a:t>
            </a:r>
            <a:r>
              <a:rPr lang="en-US" sz="2000" i="1" dirty="0">
                <a:solidFill>
                  <a:srgbClr val="800000"/>
                </a:solidFill>
              </a:rPr>
              <a:t>, I am going to </a:t>
            </a:r>
            <a:r>
              <a:rPr lang="en-US" sz="2000" b="1" i="1" dirty="0">
                <a:solidFill>
                  <a:srgbClr val="800000"/>
                </a:solidFill>
              </a:rPr>
              <a:t>shake the heavens and the earth</a:t>
            </a:r>
            <a:r>
              <a:rPr lang="en-US" sz="2000" i="1" dirty="0">
                <a:solidFill>
                  <a:srgbClr val="800000"/>
                </a:solidFill>
              </a:rPr>
              <a:t>, the sea also and the dry land. And </a:t>
            </a:r>
            <a:r>
              <a:rPr lang="en-US" sz="2000" b="1" i="1" dirty="0">
                <a:solidFill>
                  <a:srgbClr val="800000"/>
                </a:solidFill>
              </a:rPr>
              <a:t>I will shake </a:t>
            </a:r>
            <a:r>
              <a:rPr lang="en-US" sz="2000" b="1" i="1" u="sng" dirty="0">
                <a:solidFill>
                  <a:srgbClr val="800000"/>
                </a:solidFill>
              </a:rPr>
              <a:t>all the nations</a:t>
            </a:r>
            <a:r>
              <a:rPr lang="en-US" sz="2000" i="1" dirty="0">
                <a:solidFill>
                  <a:srgbClr val="800000"/>
                </a:solidFill>
              </a:rPr>
              <a:t>; and </a:t>
            </a:r>
            <a:r>
              <a:rPr lang="en-US" sz="2000" b="1" i="1" dirty="0">
                <a:solidFill>
                  <a:srgbClr val="800000"/>
                </a:solidFill>
              </a:rPr>
              <a:t>they will come </a:t>
            </a:r>
            <a:r>
              <a:rPr lang="en-US" sz="2000" b="1" i="1" u="sng" dirty="0">
                <a:solidFill>
                  <a:srgbClr val="800000"/>
                </a:solidFill>
              </a:rPr>
              <a:t>with the wealth of all nations</a:t>
            </a:r>
            <a:r>
              <a:rPr lang="en-US" sz="2000" i="1" dirty="0">
                <a:solidFill>
                  <a:srgbClr val="800000"/>
                </a:solidFill>
              </a:rPr>
              <a:t>; and </a:t>
            </a:r>
            <a:r>
              <a:rPr lang="en-US" sz="2000" b="1" i="1" dirty="0">
                <a:solidFill>
                  <a:srgbClr val="800000"/>
                </a:solidFill>
              </a:rPr>
              <a:t>I will fill this house with glory</a:t>
            </a:r>
            <a:r>
              <a:rPr lang="en-US" sz="2000" i="1" dirty="0">
                <a:solidFill>
                  <a:srgbClr val="800000"/>
                </a:solidFill>
              </a:rPr>
              <a:t>,’ says the LORD of hosts. </a:t>
            </a:r>
            <a:r>
              <a:rPr lang="en-US" sz="2000" b="1" i="1" dirty="0">
                <a:solidFill>
                  <a:srgbClr val="800000"/>
                </a:solidFill>
              </a:rPr>
              <a:t>The silver is Mine</a:t>
            </a:r>
            <a:r>
              <a:rPr lang="en-US" sz="2000" i="1" dirty="0">
                <a:solidFill>
                  <a:srgbClr val="800000"/>
                </a:solidFill>
              </a:rPr>
              <a:t>, and </a:t>
            </a:r>
            <a:r>
              <a:rPr lang="en-US" sz="2000" b="1" i="1" dirty="0">
                <a:solidFill>
                  <a:srgbClr val="800000"/>
                </a:solidFill>
              </a:rPr>
              <a:t>the gold is Mine</a:t>
            </a:r>
            <a:r>
              <a:rPr lang="en-US" sz="2000" i="1" dirty="0">
                <a:solidFill>
                  <a:srgbClr val="800000"/>
                </a:solidFill>
              </a:rPr>
              <a:t>,’ declares the LORD of hosts. ‘The latter glory of this house will be greater than the former,’ says the LORD of hosts, ‘and in this place I shall give peace,’ declares the LORD of hosts.” </a:t>
            </a:r>
            <a:r>
              <a:rPr lang="en-US" sz="2000" dirty="0"/>
              <a:t>(</a:t>
            </a:r>
            <a:r>
              <a:rPr lang="en-US" sz="2000" b="1" dirty="0">
                <a:solidFill>
                  <a:srgbClr val="800000"/>
                </a:solidFill>
              </a:rPr>
              <a:t>Haggai 2:6-9 </a:t>
            </a:r>
            <a:r>
              <a:rPr lang="en-US" sz="2000" b="1" dirty="0"/>
              <a:t>NASB</a:t>
            </a:r>
            <a:r>
              <a:rPr lang="en-US" sz="2000" dirty="0"/>
              <a:t>)</a:t>
            </a:r>
          </a:p>
          <a:p>
            <a:pPr marL="0" indent="0">
              <a:buNone/>
            </a:pPr>
            <a:r>
              <a:rPr lang="en-US" sz="2000" i="1" dirty="0">
                <a:solidFill>
                  <a:srgbClr val="800000"/>
                </a:solidFill>
              </a:rPr>
              <a:t>Now it shall come to pass </a:t>
            </a:r>
            <a:r>
              <a:rPr lang="en-US" sz="2000" b="1" i="1" dirty="0">
                <a:solidFill>
                  <a:srgbClr val="800000"/>
                </a:solidFill>
              </a:rPr>
              <a:t>in the latter days </a:t>
            </a:r>
            <a:r>
              <a:rPr lang="en-US" sz="2000" i="1" dirty="0">
                <a:solidFill>
                  <a:srgbClr val="800000"/>
                </a:solidFill>
              </a:rPr>
              <a:t>That </a:t>
            </a:r>
            <a:r>
              <a:rPr lang="en-US" sz="2000" b="1" i="1" dirty="0">
                <a:solidFill>
                  <a:srgbClr val="800000"/>
                </a:solidFill>
              </a:rPr>
              <a:t>the mountain of the LORD’S house Shall be established</a:t>
            </a:r>
            <a:r>
              <a:rPr lang="en-US" sz="2000" i="1" dirty="0">
                <a:solidFill>
                  <a:srgbClr val="800000"/>
                </a:solidFill>
              </a:rPr>
              <a:t> on the top of the mountains, And shall be </a:t>
            </a:r>
            <a:r>
              <a:rPr lang="en-US" sz="2000" b="1" i="1" dirty="0">
                <a:solidFill>
                  <a:srgbClr val="800000"/>
                </a:solidFill>
              </a:rPr>
              <a:t>exalted above the hills</a:t>
            </a:r>
            <a:r>
              <a:rPr lang="en-US" sz="2000" i="1" dirty="0">
                <a:solidFill>
                  <a:srgbClr val="800000"/>
                </a:solidFill>
              </a:rPr>
              <a:t>; And </a:t>
            </a:r>
            <a:r>
              <a:rPr lang="en-US" sz="2000" b="1" i="1" dirty="0">
                <a:solidFill>
                  <a:srgbClr val="800000"/>
                </a:solidFill>
              </a:rPr>
              <a:t>peoples shall flow to it</a:t>
            </a:r>
            <a:r>
              <a:rPr lang="en-US" sz="2000" i="1" dirty="0">
                <a:solidFill>
                  <a:srgbClr val="800000"/>
                </a:solidFill>
              </a:rPr>
              <a:t>. </a:t>
            </a:r>
            <a:r>
              <a:rPr lang="en-US" sz="2000" b="1" i="1" u="sng" dirty="0">
                <a:solidFill>
                  <a:srgbClr val="800000"/>
                </a:solidFill>
              </a:rPr>
              <a:t>Many nations shall come</a:t>
            </a:r>
            <a:r>
              <a:rPr lang="en-US" sz="2000" b="1" i="1" dirty="0">
                <a:solidFill>
                  <a:srgbClr val="800000"/>
                </a:solidFill>
              </a:rPr>
              <a:t> </a:t>
            </a:r>
            <a:r>
              <a:rPr lang="en-US" sz="2000" i="1" dirty="0">
                <a:solidFill>
                  <a:srgbClr val="800000"/>
                </a:solidFill>
              </a:rPr>
              <a:t>and say, “Come, and </a:t>
            </a:r>
            <a:r>
              <a:rPr lang="en-US" sz="2000" b="1" i="1" dirty="0">
                <a:solidFill>
                  <a:srgbClr val="800000"/>
                </a:solidFill>
              </a:rPr>
              <a:t>let us go up to the mountain of the LORD</a:t>
            </a:r>
            <a:r>
              <a:rPr lang="en-US" sz="2000" i="1" dirty="0">
                <a:solidFill>
                  <a:srgbClr val="800000"/>
                </a:solidFill>
              </a:rPr>
              <a:t>, To the house of the God of Jacob; </a:t>
            </a:r>
            <a:r>
              <a:rPr lang="en-US" sz="2000" b="1" i="1" dirty="0">
                <a:solidFill>
                  <a:srgbClr val="800000"/>
                </a:solidFill>
              </a:rPr>
              <a:t>He will teach us His ways, And we shall walk in His paths</a:t>
            </a:r>
            <a:r>
              <a:rPr lang="en-US" sz="2000" i="1" dirty="0">
                <a:solidFill>
                  <a:srgbClr val="800000"/>
                </a:solidFill>
              </a:rPr>
              <a:t>.” For </a:t>
            </a:r>
            <a:r>
              <a:rPr lang="en-US" sz="2000" b="1" i="1" dirty="0">
                <a:solidFill>
                  <a:srgbClr val="800000"/>
                </a:solidFill>
              </a:rPr>
              <a:t>out of Zion </a:t>
            </a:r>
            <a:r>
              <a:rPr lang="en-US" sz="2000" b="1" i="1" u="sng" dirty="0">
                <a:solidFill>
                  <a:srgbClr val="800000"/>
                </a:solidFill>
              </a:rPr>
              <a:t>the law</a:t>
            </a:r>
            <a:r>
              <a:rPr lang="en-US" sz="2000" b="1" i="1" dirty="0">
                <a:solidFill>
                  <a:srgbClr val="800000"/>
                </a:solidFill>
              </a:rPr>
              <a:t> </a:t>
            </a:r>
            <a:r>
              <a:rPr lang="en-US" sz="2000" i="1" dirty="0">
                <a:solidFill>
                  <a:srgbClr val="800000"/>
                </a:solidFill>
              </a:rPr>
              <a:t>shall go forth, And </a:t>
            </a:r>
            <a:r>
              <a:rPr lang="en-US" sz="2000" b="1" i="1" u="sng" dirty="0">
                <a:solidFill>
                  <a:srgbClr val="800000"/>
                </a:solidFill>
              </a:rPr>
              <a:t>the word of the LORD</a:t>
            </a:r>
            <a:r>
              <a:rPr lang="en-US" sz="2000" b="1" i="1" dirty="0">
                <a:solidFill>
                  <a:srgbClr val="800000"/>
                </a:solidFill>
              </a:rPr>
              <a:t> from Jerusalem</a:t>
            </a:r>
            <a:r>
              <a:rPr lang="en-US" sz="2000" i="1" dirty="0">
                <a:solidFill>
                  <a:srgbClr val="800000"/>
                </a:solidFill>
              </a:rPr>
              <a:t>. </a:t>
            </a:r>
            <a:r>
              <a:rPr lang="en-US" sz="2000" dirty="0"/>
              <a:t>(</a:t>
            </a:r>
            <a:r>
              <a:rPr lang="en-US" sz="2000" b="1" dirty="0">
                <a:solidFill>
                  <a:srgbClr val="800000"/>
                </a:solidFill>
              </a:rPr>
              <a:t>Micah 4:1-2</a:t>
            </a:r>
            <a:r>
              <a:rPr lang="en-US" sz="2000" dirty="0"/>
              <a:t>)</a:t>
            </a:r>
          </a:p>
        </p:txBody>
      </p:sp>
    </p:spTree>
    <p:extLst>
      <p:ext uri="{BB962C8B-B14F-4D97-AF65-F5344CB8AC3E}">
        <p14:creationId xmlns:p14="http://schemas.microsoft.com/office/powerpoint/2010/main" val="391788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9659-9F03-2D42-2F73-3B6A90E3CAD6}"/>
              </a:ext>
            </a:extLst>
          </p:cNvPr>
          <p:cNvSpPr>
            <a:spLocks noGrp="1"/>
          </p:cNvSpPr>
          <p:nvPr>
            <p:ph type="title"/>
          </p:nvPr>
        </p:nvSpPr>
        <p:spPr/>
        <p:txBody>
          <a:bodyPr/>
          <a:lstStyle/>
          <a:p>
            <a:r>
              <a:rPr lang="en-US" i="1" dirty="0"/>
              <a:t>“Kings, Wealth of the Gentiles”</a:t>
            </a:r>
          </a:p>
        </p:txBody>
      </p:sp>
      <p:sp>
        <p:nvSpPr>
          <p:cNvPr id="3" name="Content Placeholder 2">
            <a:extLst>
              <a:ext uri="{FF2B5EF4-FFF2-40B4-BE49-F238E27FC236}">
                <a16:creationId xmlns:a16="http://schemas.microsoft.com/office/drawing/2014/main" id="{C01E12C7-F180-911E-F8F3-8C46F3F0F3C4}"/>
              </a:ext>
            </a:extLst>
          </p:cNvPr>
          <p:cNvSpPr>
            <a:spLocks noGrp="1"/>
          </p:cNvSpPr>
          <p:nvPr>
            <p:ph sz="quarter" idx="10"/>
          </p:nvPr>
        </p:nvSpPr>
        <p:spPr/>
        <p:txBody>
          <a:bodyPr/>
          <a:lstStyle/>
          <a:p>
            <a:pPr marL="0" indent="0">
              <a:buNone/>
            </a:pPr>
            <a:r>
              <a:rPr lang="en-US" sz="1750" b="1" i="1" dirty="0">
                <a:solidFill>
                  <a:srgbClr val="800000"/>
                </a:solidFill>
              </a:rPr>
              <a:t>The Gentiles shall come to your light, And </a:t>
            </a:r>
            <a:r>
              <a:rPr lang="en-US" sz="1750" b="1" i="1" u="sng" dirty="0">
                <a:solidFill>
                  <a:srgbClr val="800000"/>
                </a:solidFill>
              </a:rPr>
              <a:t>kings</a:t>
            </a:r>
            <a:r>
              <a:rPr lang="en-US" sz="1750" b="1" i="1" dirty="0">
                <a:solidFill>
                  <a:srgbClr val="800000"/>
                </a:solidFill>
              </a:rPr>
              <a:t> to the brightness of your rising</a:t>
            </a:r>
            <a:r>
              <a:rPr lang="en-US" sz="1750" i="1" dirty="0">
                <a:solidFill>
                  <a:srgbClr val="800000"/>
                </a:solidFill>
              </a:rPr>
              <a:t>. Lift up your eyes all around, and see: They all gather together, they come to you; Your sons shall come from afar, And your daughters shall be nursed at your side. … Because </a:t>
            </a:r>
            <a:r>
              <a:rPr lang="en-US" sz="1750" b="1" i="1" dirty="0">
                <a:solidFill>
                  <a:srgbClr val="800000"/>
                </a:solidFill>
              </a:rPr>
              <a:t>the abundance of the sea shall be turned to you</a:t>
            </a:r>
            <a:r>
              <a:rPr lang="en-US" sz="1750" i="1" dirty="0">
                <a:solidFill>
                  <a:srgbClr val="800000"/>
                </a:solidFill>
              </a:rPr>
              <a:t>, </a:t>
            </a:r>
            <a:r>
              <a:rPr lang="en-US" sz="1750" b="1" i="1" dirty="0">
                <a:solidFill>
                  <a:srgbClr val="800000"/>
                </a:solidFill>
              </a:rPr>
              <a:t>The </a:t>
            </a:r>
            <a:r>
              <a:rPr lang="en-US" sz="1750" b="1" i="1" u="sng" dirty="0">
                <a:solidFill>
                  <a:srgbClr val="800000"/>
                </a:solidFill>
              </a:rPr>
              <a:t>wealth of the Gentiles </a:t>
            </a:r>
            <a:r>
              <a:rPr lang="en-US" sz="1750" b="1" i="1" dirty="0">
                <a:solidFill>
                  <a:srgbClr val="800000"/>
                </a:solidFill>
              </a:rPr>
              <a:t>shall come to you</a:t>
            </a:r>
            <a:r>
              <a:rPr lang="en-US" sz="1750" i="1" dirty="0">
                <a:solidFill>
                  <a:srgbClr val="800000"/>
                </a:solidFill>
              </a:rPr>
              <a:t>. … Therefore your </a:t>
            </a:r>
            <a:r>
              <a:rPr lang="en-US" sz="1750" b="1" i="1" dirty="0">
                <a:solidFill>
                  <a:srgbClr val="800000"/>
                </a:solidFill>
              </a:rPr>
              <a:t>gates shall be open continually</a:t>
            </a:r>
            <a:r>
              <a:rPr lang="en-US" sz="1750" i="1" dirty="0">
                <a:solidFill>
                  <a:srgbClr val="800000"/>
                </a:solidFill>
              </a:rPr>
              <a:t>; They shall </a:t>
            </a:r>
            <a:r>
              <a:rPr lang="en-US" sz="1750" b="1" i="1" dirty="0">
                <a:solidFill>
                  <a:srgbClr val="800000"/>
                </a:solidFill>
              </a:rPr>
              <a:t>not be shut day or night</a:t>
            </a:r>
            <a:r>
              <a:rPr lang="en-US" sz="1750" i="1" dirty="0">
                <a:solidFill>
                  <a:srgbClr val="800000"/>
                </a:solidFill>
              </a:rPr>
              <a:t>, </a:t>
            </a:r>
            <a:r>
              <a:rPr lang="en-US" sz="1750" b="1" i="1" dirty="0">
                <a:solidFill>
                  <a:srgbClr val="800000"/>
                </a:solidFill>
              </a:rPr>
              <a:t>That men may bring to you </a:t>
            </a:r>
            <a:r>
              <a:rPr lang="en-US" sz="1750" b="1" i="1" u="sng" dirty="0">
                <a:solidFill>
                  <a:srgbClr val="800000"/>
                </a:solidFill>
              </a:rPr>
              <a:t>the wealth of the Gentiles</a:t>
            </a:r>
            <a:r>
              <a:rPr lang="en-US" sz="1750" b="1" i="1" dirty="0">
                <a:solidFill>
                  <a:srgbClr val="800000"/>
                </a:solidFill>
              </a:rPr>
              <a:t>, And </a:t>
            </a:r>
            <a:r>
              <a:rPr lang="en-US" sz="1750" b="1" i="1" u="sng" dirty="0">
                <a:solidFill>
                  <a:srgbClr val="800000"/>
                </a:solidFill>
              </a:rPr>
              <a:t>their kings in procession</a:t>
            </a:r>
            <a:r>
              <a:rPr lang="en-US" sz="1750" i="1" dirty="0">
                <a:solidFill>
                  <a:srgbClr val="800000"/>
                </a:solidFill>
              </a:rPr>
              <a:t>. For the nation and kingdom which will not serve you shall perish, And those nations shall be utterly ruined.  … But you shall call </a:t>
            </a:r>
            <a:r>
              <a:rPr lang="en-US" sz="1750" b="1" i="1" dirty="0">
                <a:solidFill>
                  <a:srgbClr val="800000"/>
                </a:solidFill>
              </a:rPr>
              <a:t>your walls Salvation</a:t>
            </a:r>
            <a:r>
              <a:rPr lang="en-US" sz="1750" i="1" dirty="0">
                <a:solidFill>
                  <a:srgbClr val="800000"/>
                </a:solidFill>
              </a:rPr>
              <a:t>, And </a:t>
            </a:r>
            <a:r>
              <a:rPr lang="en-US" sz="1750" b="1" i="1" dirty="0">
                <a:solidFill>
                  <a:srgbClr val="800000"/>
                </a:solidFill>
              </a:rPr>
              <a:t>your gates Praise</a:t>
            </a:r>
            <a:r>
              <a:rPr lang="en-US" sz="1750" i="1" dirty="0">
                <a:solidFill>
                  <a:srgbClr val="800000"/>
                </a:solidFill>
              </a:rPr>
              <a:t>. The sun shall no longer be your light by day, Nor for brightness shall the moon give light to you; But </a:t>
            </a:r>
            <a:r>
              <a:rPr lang="en-US" sz="1750" b="1" i="1" dirty="0">
                <a:solidFill>
                  <a:srgbClr val="800000"/>
                </a:solidFill>
              </a:rPr>
              <a:t>the LORD will be to you an everlasting light</a:t>
            </a:r>
            <a:r>
              <a:rPr lang="en-US" sz="1750" i="1" dirty="0">
                <a:solidFill>
                  <a:srgbClr val="800000"/>
                </a:solidFill>
              </a:rPr>
              <a:t>, And </a:t>
            </a:r>
            <a:r>
              <a:rPr lang="en-US" sz="1750" b="1" i="1" dirty="0">
                <a:solidFill>
                  <a:srgbClr val="800000"/>
                </a:solidFill>
              </a:rPr>
              <a:t>your God your glory</a:t>
            </a:r>
            <a:r>
              <a:rPr lang="en-US" sz="1750" i="1" dirty="0">
                <a:solidFill>
                  <a:srgbClr val="800000"/>
                </a:solidFill>
              </a:rPr>
              <a:t>. Your sun shall no longer go down, Nor shall your moon withdraw itself; For </a:t>
            </a:r>
            <a:r>
              <a:rPr lang="en-US" sz="1750" b="1" i="1" dirty="0">
                <a:solidFill>
                  <a:srgbClr val="800000"/>
                </a:solidFill>
              </a:rPr>
              <a:t>the LORD will be your everlasting light</a:t>
            </a:r>
            <a:r>
              <a:rPr lang="en-US" sz="1750" i="1" dirty="0">
                <a:solidFill>
                  <a:srgbClr val="800000"/>
                </a:solidFill>
              </a:rPr>
              <a:t>, And the days of your mourning shall be ended. Also </a:t>
            </a:r>
            <a:r>
              <a:rPr lang="en-US" sz="1750" b="1" i="1" dirty="0">
                <a:solidFill>
                  <a:srgbClr val="800000"/>
                </a:solidFill>
              </a:rPr>
              <a:t>your people shall all be righteous</a:t>
            </a:r>
            <a:r>
              <a:rPr lang="en-US" sz="1750" i="1" dirty="0">
                <a:solidFill>
                  <a:srgbClr val="800000"/>
                </a:solidFill>
              </a:rPr>
              <a:t>; They shall inherit the land forever, The </a:t>
            </a:r>
            <a:r>
              <a:rPr lang="en-US" sz="1750" b="1" i="1" dirty="0">
                <a:solidFill>
                  <a:srgbClr val="800000"/>
                </a:solidFill>
              </a:rPr>
              <a:t>branch of My planting, The work of My hands, That I may be glorified</a:t>
            </a:r>
            <a:r>
              <a:rPr lang="en-US" sz="1750" i="1" dirty="0">
                <a:solidFill>
                  <a:srgbClr val="800000"/>
                </a:solidFill>
              </a:rPr>
              <a:t>.</a:t>
            </a:r>
            <a:r>
              <a:rPr lang="en-US" sz="1750" i="1" dirty="0"/>
              <a:t> </a:t>
            </a:r>
            <a:r>
              <a:rPr lang="en-US" sz="1750" dirty="0"/>
              <a:t>(</a:t>
            </a:r>
            <a:r>
              <a:rPr lang="en-US" sz="1750" b="1" dirty="0">
                <a:solidFill>
                  <a:srgbClr val="800000"/>
                </a:solidFill>
              </a:rPr>
              <a:t>Isaiah 60:3-21</a:t>
            </a:r>
            <a:r>
              <a:rPr lang="en-US" sz="1750" dirty="0"/>
              <a:t>; also, </a:t>
            </a:r>
            <a:r>
              <a:rPr lang="en-US" sz="1750" b="1" dirty="0">
                <a:solidFill>
                  <a:srgbClr val="800000"/>
                </a:solidFill>
              </a:rPr>
              <a:t>Zechariah 14:7-21</a:t>
            </a:r>
            <a:r>
              <a:rPr lang="en-US" sz="1750" dirty="0"/>
              <a:t>)</a:t>
            </a:r>
          </a:p>
          <a:p>
            <a:r>
              <a:rPr lang="en-US" sz="1750" dirty="0"/>
              <a:t>Reuses the symbol, the gathering into the Messianic kingdom of all nations’ remnant, providing spiritual relationship with God, now fully realized in His direct immediate presence in heaven.</a:t>
            </a:r>
          </a:p>
        </p:txBody>
      </p:sp>
    </p:spTree>
    <p:extLst>
      <p:ext uri="{BB962C8B-B14F-4D97-AF65-F5344CB8AC3E}">
        <p14:creationId xmlns:p14="http://schemas.microsoft.com/office/powerpoint/2010/main" val="87074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Pure, Holy City</a:t>
            </a:r>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What is not brought into the city?  Lessons?</a:t>
            </a:r>
          </a:p>
          <a:p>
            <a:pPr marL="0" indent="0">
              <a:buNone/>
            </a:pPr>
            <a:r>
              <a:rPr lang="en-US" sz="2000" i="1" dirty="0">
                <a:solidFill>
                  <a:srgbClr val="800000"/>
                </a:solidFill>
              </a:rPr>
              <a:t>But there shall </a:t>
            </a:r>
            <a:r>
              <a:rPr lang="en-US" sz="2000" b="1" i="1" u="sng" dirty="0">
                <a:solidFill>
                  <a:srgbClr val="800000"/>
                </a:solidFill>
              </a:rPr>
              <a:t>by no means</a:t>
            </a:r>
            <a:r>
              <a:rPr lang="en-US" sz="2000" b="1" i="1" dirty="0">
                <a:solidFill>
                  <a:srgbClr val="800000"/>
                </a:solidFill>
              </a:rPr>
              <a:t> enter it anything </a:t>
            </a:r>
            <a:r>
              <a:rPr lang="en-US" sz="2000" i="1" dirty="0">
                <a:solidFill>
                  <a:srgbClr val="800000"/>
                </a:solidFill>
              </a:rPr>
              <a:t>that </a:t>
            </a:r>
            <a:r>
              <a:rPr lang="en-US" sz="2000" b="1" i="1" baseline="30000" dirty="0">
                <a:solidFill>
                  <a:srgbClr val="800000"/>
                </a:solidFill>
              </a:rPr>
              <a:t>1</a:t>
            </a:r>
            <a:r>
              <a:rPr lang="en-US" sz="2000" b="1" i="1" dirty="0">
                <a:solidFill>
                  <a:srgbClr val="800000"/>
                </a:solidFill>
              </a:rPr>
              <a:t>defiles</a:t>
            </a:r>
            <a:r>
              <a:rPr lang="en-US" sz="2000" i="1" dirty="0">
                <a:solidFill>
                  <a:srgbClr val="800000"/>
                </a:solidFill>
              </a:rPr>
              <a:t>, or </a:t>
            </a:r>
            <a:r>
              <a:rPr lang="en-US" sz="2000" b="1" i="1" baseline="30000" dirty="0">
                <a:solidFill>
                  <a:srgbClr val="800000"/>
                </a:solidFill>
              </a:rPr>
              <a:t>2</a:t>
            </a:r>
            <a:r>
              <a:rPr lang="en-US" sz="2000" b="1" i="1" dirty="0">
                <a:solidFill>
                  <a:srgbClr val="800000"/>
                </a:solidFill>
              </a:rPr>
              <a:t>causes an abomination or </a:t>
            </a:r>
            <a:r>
              <a:rPr lang="en-US" sz="2000" b="1" i="1" baseline="30000" dirty="0">
                <a:solidFill>
                  <a:srgbClr val="800000"/>
                </a:solidFill>
              </a:rPr>
              <a:t>3</a:t>
            </a:r>
            <a:r>
              <a:rPr lang="en-US" sz="2000" b="1" i="1" dirty="0">
                <a:solidFill>
                  <a:srgbClr val="800000"/>
                </a:solidFill>
              </a:rPr>
              <a:t>a lie</a:t>
            </a:r>
            <a:r>
              <a:rPr lang="en-US" sz="2000" i="1" dirty="0">
                <a:solidFill>
                  <a:srgbClr val="800000"/>
                </a:solidFill>
              </a:rPr>
              <a:t>, </a:t>
            </a:r>
            <a:r>
              <a:rPr lang="en-US" sz="2000" b="1" i="1" dirty="0">
                <a:solidFill>
                  <a:srgbClr val="800000"/>
                </a:solidFill>
              </a:rPr>
              <a:t>but only those who are written in </a:t>
            </a:r>
            <a:r>
              <a:rPr lang="en-US" sz="2000" b="1" i="1" u="sng" dirty="0">
                <a:solidFill>
                  <a:srgbClr val="800000"/>
                </a:solidFill>
              </a:rPr>
              <a:t>the Lamb’s</a:t>
            </a:r>
            <a:r>
              <a:rPr lang="en-US" sz="2000" b="1" i="1" dirty="0">
                <a:solidFill>
                  <a:srgbClr val="800000"/>
                </a:solidFill>
              </a:rPr>
              <a:t> Book of Life</a:t>
            </a:r>
            <a:r>
              <a:rPr lang="en-US" sz="2000" i="1" dirty="0">
                <a:solidFill>
                  <a:srgbClr val="800000"/>
                </a:solidFill>
              </a:rPr>
              <a:t>. </a:t>
            </a:r>
            <a:r>
              <a:rPr lang="en-US" sz="2000" dirty="0"/>
              <a:t>(</a:t>
            </a:r>
            <a:r>
              <a:rPr lang="en-US" sz="2000" b="1" dirty="0">
                <a:solidFill>
                  <a:srgbClr val="800000"/>
                </a:solidFill>
              </a:rPr>
              <a:t>21:27</a:t>
            </a:r>
            <a:r>
              <a:rPr lang="en-US" sz="2000" dirty="0"/>
              <a:t>)</a:t>
            </a:r>
          </a:p>
          <a:p>
            <a:r>
              <a:rPr lang="en-US" sz="2000" dirty="0"/>
              <a:t>Indicates requirement for holiness (</a:t>
            </a:r>
            <a:r>
              <a:rPr lang="en-US" sz="2000" b="1" dirty="0">
                <a:solidFill>
                  <a:srgbClr val="800000"/>
                </a:solidFill>
              </a:rPr>
              <a:t>Zechariah 5, 14</a:t>
            </a:r>
            <a:r>
              <a:rPr lang="en-US" sz="2000" dirty="0"/>
              <a:t>):</a:t>
            </a:r>
          </a:p>
          <a:p>
            <a:pPr marL="0" indent="0">
              <a:buNone/>
            </a:pPr>
            <a:r>
              <a:rPr lang="en-US" sz="2000" b="1" i="1" u="sng" dirty="0">
                <a:solidFill>
                  <a:srgbClr val="800000"/>
                </a:solidFill>
              </a:rPr>
              <a:t>as</a:t>
            </a:r>
            <a:r>
              <a:rPr lang="en-US" sz="2000" i="1" dirty="0">
                <a:solidFill>
                  <a:srgbClr val="800000"/>
                </a:solidFill>
              </a:rPr>
              <a:t> </a:t>
            </a:r>
            <a:r>
              <a:rPr lang="en-US" sz="2000" b="1" i="1" dirty="0">
                <a:solidFill>
                  <a:srgbClr val="800000"/>
                </a:solidFill>
              </a:rPr>
              <a:t>He who called you is holy</a:t>
            </a:r>
            <a:r>
              <a:rPr lang="en-US" sz="2000" i="1" dirty="0">
                <a:solidFill>
                  <a:srgbClr val="800000"/>
                </a:solidFill>
              </a:rPr>
              <a:t>, </a:t>
            </a:r>
            <a:r>
              <a:rPr lang="en-US" sz="2000" b="1" i="1" dirty="0">
                <a:solidFill>
                  <a:srgbClr val="800000"/>
                </a:solidFill>
              </a:rPr>
              <a:t>you </a:t>
            </a:r>
            <a:r>
              <a:rPr lang="en-US" sz="2000" b="1" i="1" u="sng" dirty="0">
                <a:solidFill>
                  <a:srgbClr val="800000"/>
                </a:solidFill>
              </a:rPr>
              <a:t>also be holy</a:t>
            </a:r>
            <a:r>
              <a:rPr lang="en-US" sz="2000" b="1" i="1" dirty="0">
                <a:solidFill>
                  <a:srgbClr val="800000"/>
                </a:solidFill>
              </a:rPr>
              <a:t> in all your conduct</a:t>
            </a:r>
            <a:r>
              <a:rPr lang="en-US" sz="2000" i="1" dirty="0">
                <a:solidFill>
                  <a:srgbClr val="800000"/>
                </a:solidFill>
              </a:rPr>
              <a:t>, because it is written, </a:t>
            </a:r>
            <a:r>
              <a:rPr lang="en-US" sz="2000" b="1" i="1" dirty="0">
                <a:solidFill>
                  <a:srgbClr val="800000"/>
                </a:solidFill>
              </a:rPr>
              <a:t>“Be holy, </a:t>
            </a:r>
            <a:r>
              <a:rPr lang="en-US" sz="2000" b="1" i="1" u="sng" dirty="0">
                <a:solidFill>
                  <a:srgbClr val="800000"/>
                </a:solidFill>
              </a:rPr>
              <a:t>for I am holy</a:t>
            </a:r>
            <a:r>
              <a:rPr lang="en-US" sz="2000" i="1" dirty="0">
                <a:solidFill>
                  <a:srgbClr val="800000"/>
                </a:solidFill>
              </a:rPr>
              <a:t>.” </a:t>
            </a:r>
            <a:r>
              <a:rPr lang="en-US" sz="2000" dirty="0"/>
              <a:t>(</a:t>
            </a:r>
            <a:r>
              <a:rPr lang="en-US" sz="2000" b="1" dirty="0">
                <a:solidFill>
                  <a:srgbClr val="800000"/>
                </a:solidFill>
              </a:rPr>
              <a:t>1 Peter 1:15-16</a:t>
            </a:r>
            <a:r>
              <a:rPr lang="en-US" sz="2000" dirty="0"/>
              <a:t>)</a:t>
            </a:r>
          </a:p>
          <a:p>
            <a:r>
              <a:rPr lang="en-US" sz="2000" dirty="0"/>
              <a:t>Also indicates requirement to be acknowledged by Jesus (</a:t>
            </a:r>
            <a:r>
              <a:rPr lang="en-US" sz="2000" b="1" dirty="0">
                <a:solidFill>
                  <a:srgbClr val="800000"/>
                </a:solidFill>
              </a:rPr>
              <a:t>Matthew 7:21-23</a:t>
            </a:r>
            <a:r>
              <a:rPr lang="en-US" sz="2000" dirty="0"/>
              <a:t>).</a:t>
            </a:r>
          </a:p>
          <a:p>
            <a:r>
              <a:rPr lang="en-US" sz="2000" dirty="0"/>
              <a:t>Reminded explicitly, emphatically that there is no way into the city but by God’s will, fellowship, acceptance – simultaneously abundant, ample, but limited, controlled, conditional access – before He </a:t>
            </a:r>
            <a:r>
              <a:rPr lang="en-US" sz="2000" i="1" dirty="0">
                <a:solidFill>
                  <a:srgbClr val="800000"/>
                </a:solidFill>
              </a:rPr>
              <a:t>“shuts the door”</a:t>
            </a:r>
            <a:r>
              <a:rPr lang="en-US" sz="2000" dirty="0"/>
              <a:t> (</a:t>
            </a:r>
            <a:r>
              <a:rPr lang="en-US" sz="2000" b="1" dirty="0">
                <a:solidFill>
                  <a:srgbClr val="800000"/>
                </a:solidFill>
              </a:rPr>
              <a:t>Luke 13:25</a:t>
            </a:r>
            <a:r>
              <a:rPr lang="en-US" sz="2000" dirty="0"/>
              <a:t>).</a:t>
            </a:r>
          </a:p>
          <a:p>
            <a:r>
              <a:rPr lang="en-US" sz="2000" dirty="0"/>
              <a:t>Emphasizes security, safety, but importantly warns against insincere, half-hearted, double-minded commitment.  We must continually move toward holiness, purity!</a:t>
            </a:r>
          </a:p>
        </p:txBody>
      </p:sp>
    </p:spTree>
    <p:extLst>
      <p:ext uri="{BB962C8B-B14F-4D97-AF65-F5344CB8AC3E}">
        <p14:creationId xmlns:p14="http://schemas.microsoft.com/office/powerpoint/2010/main" val="131387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Church or Heaven?</a:t>
            </a:r>
          </a:p>
        </p:txBody>
      </p:sp>
      <p:sp>
        <p:nvSpPr>
          <p:cNvPr id="3" name="Content Placeholder 2"/>
          <p:cNvSpPr>
            <a:spLocks noGrp="1"/>
          </p:cNvSpPr>
          <p:nvPr>
            <p:ph sz="quarter" idx="10"/>
          </p:nvPr>
        </p:nvSpPr>
        <p:spPr/>
        <p:txBody>
          <a:bodyPr/>
          <a:lstStyle/>
          <a:p>
            <a:pPr>
              <a:spcBef>
                <a:spcPts val="0"/>
              </a:spcBef>
            </a:pPr>
            <a:r>
              <a:rPr lang="en-US" sz="2000" dirty="0" err="1"/>
              <a:t>Preterists</a:t>
            </a:r>
            <a:r>
              <a:rPr lang="en-US" sz="2000" dirty="0"/>
              <a:t> often apply this vision of the heavenly city to the present church.  Fit?</a:t>
            </a:r>
          </a:p>
          <a:p>
            <a:pPr>
              <a:spcBef>
                <a:spcPts val="0"/>
              </a:spcBef>
            </a:pPr>
            <a:r>
              <a:rPr lang="en-US" sz="2000" dirty="0"/>
              <a:t>Follows millennium (</a:t>
            </a:r>
            <a:r>
              <a:rPr lang="en-US" sz="2000" b="1" dirty="0">
                <a:solidFill>
                  <a:srgbClr val="800000"/>
                </a:solidFill>
              </a:rPr>
              <a:t>20:2-7</a:t>
            </a:r>
            <a:r>
              <a:rPr lang="en-US" sz="2000" dirty="0"/>
              <a:t>), longest time period specified in the Bible.</a:t>
            </a:r>
          </a:p>
          <a:p>
            <a:pPr>
              <a:spcBef>
                <a:spcPts val="0"/>
              </a:spcBef>
            </a:pPr>
            <a:r>
              <a:rPr lang="en-US" sz="2000" dirty="0"/>
              <a:t>Revealing of city follows eternal judgment (</a:t>
            </a:r>
            <a:r>
              <a:rPr lang="en-US" sz="2000" b="1" dirty="0">
                <a:solidFill>
                  <a:srgbClr val="800000"/>
                </a:solidFill>
              </a:rPr>
              <a:t>20:9-13</a:t>
            </a:r>
            <a:r>
              <a:rPr lang="en-US" sz="2000" dirty="0"/>
              <a:t>).</a:t>
            </a:r>
          </a:p>
          <a:p>
            <a:pPr>
              <a:spcBef>
                <a:spcPts val="0"/>
              </a:spcBef>
            </a:pPr>
            <a:r>
              <a:rPr lang="en-US" sz="2000" dirty="0"/>
              <a:t>Follows dissolution of earth and heaven (</a:t>
            </a:r>
            <a:r>
              <a:rPr lang="en-US" sz="2000" b="1" dirty="0">
                <a:solidFill>
                  <a:srgbClr val="800000"/>
                </a:solidFill>
              </a:rPr>
              <a:t>20:11; 21:1</a:t>
            </a:r>
            <a:r>
              <a:rPr lang="en-US" sz="2000" dirty="0"/>
              <a:t>).</a:t>
            </a:r>
          </a:p>
          <a:p>
            <a:pPr>
              <a:spcBef>
                <a:spcPts val="0"/>
              </a:spcBef>
            </a:pPr>
            <a:r>
              <a:rPr lang="en-US" sz="2000" dirty="0"/>
              <a:t>Follows judgment unto water of life or lake of fire (</a:t>
            </a:r>
            <a:r>
              <a:rPr lang="en-US" sz="2000" b="1" dirty="0">
                <a:solidFill>
                  <a:srgbClr val="800000"/>
                </a:solidFill>
              </a:rPr>
              <a:t>20:15-21:8</a:t>
            </a:r>
            <a:r>
              <a:rPr lang="en-US" sz="2000" dirty="0"/>
              <a:t>).</a:t>
            </a:r>
          </a:p>
          <a:p>
            <a:pPr>
              <a:spcBef>
                <a:spcPts val="0"/>
              </a:spcBef>
            </a:pPr>
            <a:r>
              <a:rPr lang="en-US" sz="2000" dirty="0"/>
              <a:t>Rewards are comparable to those blessings provided elsewhere </a:t>
            </a:r>
            <a:r>
              <a:rPr lang="en-US" sz="2000" b="1" i="1" dirty="0"/>
              <a:t>after death</a:t>
            </a:r>
            <a:r>
              <a:rPr lang="en-US" sz="2000" dirty="0"/>
              <a:t>:</a:t>
            </a:r>
          </a:p>
          <a:p>
            <a:pPr lvl="1">
              <a:spcBef>
                <a:spcPts val="0"/>
              </a:spcBef>
            </a:pPr>
            <a:r>
              <a:rPr lang="en-US" sz="1600" dirty="0"/>
              <a:t>Wear robes of white (</a:t>
            </a:r>
            <a:r>
              <a:rPr lang="en-US" sz="1600" b="1" dirty="0">
                <a:solidFill>
                  <a:srgbClr val="800000"/>
                </a:solidFill>
              </a:rPr>
              <a:t>6:11; 7:14</a:t>
            </a:r>
            <a:r>
              <a:rPr lang="en-US" sz="1600" dirty="0"/>
              <a:t>).</a:t>
            </a:r>
          </a:p>
          <a:p>
            <a:pPr lvl="1">
              <a:spcBef>
                <a:spcPts val="0"/>
              </a:spcBef>
            </a:pPr>
            <a:r>
              <a:rPr lang="en-US" sz="1600" dirty="0"/>
              <a:t>Serve God day and night in His temple in heaven (</a:t>
            </a:r>
            <a:r>
              <a:rPr lang="en-US" sz="1600" b="1" dirty="0">
                <a:solidFill>
                  <a:srgbClr val="800000"/>
                </a:solidFill>
              </a:rPr>
              <a:t>7:14-17; 11:19; 21:22</a:t>
            </a:r>
            <a:r>
              <a:rPr lang="en-US" sz="1600" dirty="0"/>
              <a:t>).</a:t>
            </a:r>
          </a:p>
          <a:p>
            <a:pPr lvl="1">
              <a:spcBef>
                <a:spcPts val="0"/>
              </a:spcBef>
            </a:pPr>
            <a:r>
              <a:rPr lang="en-US" sz="1600" dirty="0"/>
              <a:t>Experience no hunger, thirst, nor heat (</a:t>
            </a:r>
            <a:r>
              <a:rPr lang="en-US" sz="1600" b="1" dirty="0">
                <a:solidFill>
                  <a:srgbClr val="800000"/>
                </a:solidFill>
              </a:rPr>
              <a:t>7:16</a:t>
            </a:r>
            <a:r>
              <a:rPr lang="en-US" sz="1600" dirty="0"/>
              <a:t>).</a:t>
            </a:r>
          </a:p>
          <a:p>
            <a:pPr lvl="1">
              <a:spcBef>
                <a:spcPts val="0"/>
              </a:spcBef>
            </a:pPr>
            <a:r>
              <a:rPr lang="en-US" sz="1600" dirty="0"/>
              <a:t>Lamb feeds them and wipes away all tears (</a:t>
            </a:r>
            <a:r>
              <a:rPr lang="en-US" sz="1600" b="1" dirty="0">
                <a:solidFill>
                  <a:srgbClr val="800000"/>
                </a:solidFill>
              </a:rPr>
              <a:t>7:17</a:t>
            </a:r>
            <a:r>
              <a:rPr lang="en-US" sz="1600" dirty="0"/>
              <a:t>).</a:t>
            </a:r>
          </a:p>
          <a:p>
            <a:pPr lvl="1">
              <a:spcBef>
                <a:spcPts val="0"/>
              </a:spcBef>
            </a:pPr>
            <a:r>
              <a:rPr lang="en-US" sz="1600" dirty="0"/>
              <a:t>Eat of the tree of life in the paradise of God (</a:t>
            </a:r>
            <a:r>
              <a:rPr lang="en-US" sz="1600" b="1" dirty="0">
                <a:solidFill>
                  <a:srgbClr val="800000"/>
                </a:solidFill>
              </a:rPr>
              <a:t>2:7</a:t>
            </a:r>
            <a:r>
              <a:rPr lang="en-US" sz="1600" dirty="0"/>
              <a:t>).</a:t>
            </a:r>
          </a:p>
          <a:p>
            <a:pPr lvl="1">
              <a:spcBef>
                <a:spcPts val="0"/>
              </a:spcBef>
            </a:pPr>
            <a:r>
              <a:rPr lang="en-US" sz="1600" dirty="0"/>
              <a:t>Given a crown of life and not hurt by second death (</a:t>
            </a:r>
            <a:r>
              <a:rPr lang="en-US" sz="1600" b="1" dirty="0">
                <a:solidFill>
                  <a:srgbClr val="800000"/>
                </a:solidFill>
              </a:rPr>
              <a:t>2:10-11</a:t>
            </a:r>
            <a:r>
              <a:rPr lang="en-US" sz="1600" dirty="0"/>
              <a:t>).</a:t>
            </a:r>
          </a:p>
          <a:p>
            <a:pPr lvl="1">
              <a:spcBef>
                <a:spcPts val="0"/>
              </a:spcBef>
            </a:pPr>
            <a:r>
              <a:rPr lang="en-US" sz="1600" dirty="0"/>
              <a:t>See God’s face which is impossible upon earth (</a:t>
            </a:r>
            <a:r>
              <a:rPr lang="en-US" sz="1600" b="1" dirty="0">
                <a:solidFill>
                  <a:srgbClr val="800000"/>
                </a:solidFill>
              </a:rPr>
              <a:t>22:4; 1 John 4:12</a:t>
            </a:r>
            <a:r>
              <a:rPr lang="en-US" sz="1600" dirty="0"/>
              <a:t>).</a:t>
            </a:r>
          </a:p>
          <a:p>
            <a:pPr lvl="1">
              <a:spcBef>
                <a:spcPts val="0"/>
              </a:spcBef>
            </a:pPr>
            <a:r>
              <a:rPr lang="en-US" sz="1600" dirty="0"/>
              <a:t>Reign forever – not just 1000 years (</a:t>
            </a:r>
            <a:r>
              <a:rPr lang="en-US" sz="1600" b="1" dirty="0">
                <a:solidFill>
                  <a:srgbClr val="800000"/>
                </a:solidFill>
              </a:rPr>
              <a:t>22:5</a:t>
            </a:r>
            <a:r>
              <a:rPr lang="en-US" sz="1600" dirty="0"/>
              <a:t>).</a:t>
            </a:r>
          </a:p>
          <a:p>
            <a:pPr>
              <a:spcBef>
                <a:spcPts val="0"/>
              </a:spcBef>
            </a:pPr>
            <a:r>
              <a:rPr lang="en-US" sz="2000" dirty="0"/>
              <a:t>Chronology, description, superlatives and finality fit heaven better than church.</a:t>
            </a:r>
          </a:p>
        </p:txBody>
      </p:sp>
    </p:spTree>
    <p:extLst>
      <p:ext uri="{BB962C8B-B14F-4D97-AF65-F5344CB8AC3E}">
        <p14:creationId xmlns:p14="http://schemas.microsoft.com/office/powerpoint/2010/main" val="93438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500"/>
                                        <p:tgtEl>
                                          <p:spTgt spid="3">
                                            <p:txEl>
                                              <p:pRg st="11" end="11"/>
                                            </p:txEl>
                                          </p:spTgt>
                                        </p:tgtEl>
                                      </p:cBhvr>
                                    </p:animEffect>
                                  </p:childTnLst>
                                </p:cTn>
                              </p:par>
                            </p:childTnLst>
                          </p:cTn>
                        </p:par>
                        <p:par>
                          <p:cTn id="62" fill="hold">
                            <p:stCondLst>
                              <p:cond delay="3000"/>
                            </p:stCondLst>
                            <p:childTnLst>
                              <p:par>
                                <p:cTn id="63" presetID="10" presetClass="entr" presetSubtype="0" fill="hold" nodeType="after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fade">
                                      <p:cBhvr>
                                        <p:cTn id="65" dur="500"/>
                                        <p:tgtEl>
                                          <p:spTgt spid="3">
                                            <p:txEl>
                                              <p:pRg st="12" end="12"/>
                                            </p:txEl>
                                          </p:spTgt>
                                        </p:tgtEl>
                                      </p:cBhvr>
                                    </p:animEffect>
                                  </p:childTnLst>
                                </p:cTn>
                              </p:par>
                            </p:childTnLst>
                          </p:cTn>
                        </p:par>
                        <p:par>
                          <p:cTn id="66" fill="hold">
                            <p:stCondLst>
                              <p:cond delay="3500"/>
                            </p:stCondLst>
                            <p:childTnLst>
                              <p:par>
                                <p:cTn id="67" presetID="10" presetClass="entr" presetSubtype="0" fill="hold" nodeType="after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fade">
                                      <p:cBhvr>
                                        <p:cTn id="69" dur="500"/>
                                        <p:tgtEl>
                                          <p:spTgt spid="3">
                                            <p:txEl>
                                              <p:pRg st="13" end="1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animEffect transition="in" filter="fade">
                                      <p:cBhvr>
                                        <p:cTn id="7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23 – </a:t>
            </a:r>
            <a:r>
              <a:rPr lang="en-US" sz="1800" dirty="0"/>
              <a:t>Conclusion of  All Things</a:t>
            </a:r>
            <a:endParaRPr lang="en-US" sz="1800" b="1" dirty="0"/>
          </a:p>
        </p:txBody>
      </p:sp>
    </p:spTree>
    <p:extLst>
      <p:ext uri="{BB962C8B-B14F-4D97-AF65-F5344CB8AC3E}">
        <p14:creationId xmlns:p14="http://schemas.microsoft.com/office/powerpoint/2010/main" val="79813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Paradise Regained</a:t>
            </a:r>
          </a:p>
          <a:p>
            <a:r>
              <a:rPr lang="en-US" dirty="0">
                <a:solidFill>
                  <a:srgbClr val="C00000"/>
                </a:solidFill>
              </a:rPr>
              <a:t>Revelation 22:1-5</a:t>
            </a:r>
          </a:p>
        </p:txBody>
      </p:sp>
    </p:spTree>
    <p:extLst>
      <p:ext uri="{BB962C8B-B14F-4D97-AF65-F5344CB8AC3E}">
        <p14:creationId xmlns:p14="http://schemas.microsoft.com/office/powerpoint/2010/main" val="296610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a:t>Lesson 22 – </a:t>
            </a:r>
            <a:r>
              <a:rPr lang="en-US" sz="1800" dirty="0"/>
              <a:t>New Heaven, Earth, and Jerusalem</a:t>
            </a:r>
            <a:endParaRPr lang="en-US" sz="1800" b="1" dirty="0"/>
          </a:p>
        </p:txBody>
      </p:sp>
    </p:spTree>
    <p:extLst>
      <p:ext uri="{BB962C8B-B14F-4D97-AF65-F5344CB8AC3E}">
        <p14:creationId xmlns:p14="http://schemas.microsoft.com/office/powerpoint/2010/main" val="388056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River of Life</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flowed through the city?  Where else is this symbol used in the New Testament?  What does its usage here suggest?</a:t>
            </a:r>
          </a:p>
          <a:p>
            <a:pPr marL="0" lvl="0" indent="0">
              <a:buNone/>
            </a:pPr>
            <a:r>
              <a:rPr lang="en-US" sz="2000" i="1" dirty="0">
                <a:solidFill>
                  <a:srgbClr val="800000"/>
                </a:solidFill>
              </a:rPr>
              <a:t>And he showed me </a:t>
            </a:r>
            <a:r>
              <a:rPr lang="en-US" sz="2000" b="1" i="1" dirty="0">
                <a:solidFill>
                  <a:srgbClr val="800000"/>
                </a:solidFill>
              </a:rPr>
              <a:t>a </a:t>
            </a:r>
            <a:r>
              <a:rPr lang="en-US" sz="2000" b="1" i="1" u="sng" dirty="0">
                <a:solidFill>
                  <a:srgbClr val="800000"/>
                </a:solidFill>
              </a:rPr>
              <a:t>pure river of water of life</a:t>
            </a:r>
            <a:r>
              <a:rPr lang="en-US" sz="2000" b="1" i="1" dirty="0">
                <a:solidFill>
                  <a:srgbClr val="800000"/>
                </a:solidFill>
              </a:rPr>
              <a:t>, clear as crystal, </a:t>
            </a:r>
            <a:r>
              <a:rPr lang="en-US" sz="2000" b="1" i="1" u="sng" dirty="0">
                <a:solidFill>
                  <a:srgbClr val="800000"/>
                </a:solidFill>
              </a:rPr>
              <a:t>proceeding from the throne of God and of the Lamb</a:t>
            </a:r>
            <a:r>
              <a:rPr lang="en-US" sz="2000" i="1" dirty="0">
                <a:solidFill>
                  <a:srgbClr val="800000"/>
                </a:solidFill>
              </a:rPr>
              <a:t>. </a:t>
            </a:r>
            <a:r>
              <a:rPr lang="en-US" sz="2000" dirty="0"/>
              <a:t>(</a:t>
            </a:r>
            <a:r>
              <a:rPr lang="en-US" sz="2000" b="1" dirty="0">
                <a:solidFill>
                  <a:srgbClr val="800000"/>
                </a:solidFill>
              </a:rPr>
              <a:t>22:1</a:t>
            </a:r>
            <a:r>
              <a:rPr lang="en-US" sz="2000" dirty="0"/>
              <a:t>)</a:t>
            </a:r>
          </a:p>
          <a:p>
            <a:r>
              <a:rPr lang="en-US" sz="2000" dirty="0"/>
              <a:t>A river watered the paradise of the Garden of Eden (</a:t>
            </a:r>
            <a:r>
              <a:rPr lang="en-US" sz="2000" b="1" dirty="0">
                <a:solidFill>
                  <a:srgbClr val="800000"/>
                </a:solidFill>
              </a:rPr>
              <a:t>Genesis 2:10</a:t>
            </a:r>
            <a:r>
              <a:rPr lang="en-US" sz="2000" dirty="0"/>
              <a:t>).</a:t>
            </a:r>
          </a:p>
          <a:p>
            <a:r>
              <a:rPr lang="en-US" sz="2000" dirty="0"/>
              <a:t>Jesus offered the </a:t>
            </a:r>
            <a:r>
              <a:rPr lang="en-US" sz="2000" i="1" dirty="0">
                <a:solidFill>
                  <a:srgbClr val="800000"/>
                </a:solidFill>
              </a:rPr>
              <a:t>“water of life”</a:t>
            </a:r>
            <a:r>
              <a:rPr lang="en-US" sz="2000" dirty="0"/>
              <a:t> to the Samaritan woman (</a:t>
            </a:r>
            <a:r>
              <a:rPr lang="en-US" sz="2000" b="1" dirty="0">
                <a:solidFill>
                  <a:srgbClr val="800000"/>
                </a:solidFill>
              </a:rPr>
              <a:t>John 4:10-14</a:t>
            </a:r>
            <a:r>
              <a:rPr lang="en-US" sz="2000" dirty="0"/>
              <a:t>).</a:t>
            </a:r>
          </a:p>
          <a:p>
            <a:r>
              <a:rPr lang="en-US" sz="2000" dirty="0"/>
              <a:t>Foreshadowed in Ezekiel’s Messianic vision of river flowing out from under the temple threshold to the sea, healing the sea, and providing perennial fruit trees (</a:t>
            </a:r>
            <a:r>
              <a:rPr lang="en-US" sz="2000" b="1" dirty="0">
                <a:solidFill>
                  <a:srgbClr val="800000"/>
                </a:solidFill>
              </a:rPr>
              <a:t>Ezekiel 47:1-12</a:t>
            </a:r>
            <a:r>
              <a:rPr lang="en-US" sz="2000" dirty="0"/>
              <a:t>; also, </a:t>
            </a:r>
            <a:r>
              <a:rPr lang="en-US" sz="2000" b="1" dirty="0">
                <a:solidFill>
                  <a:srgbClr val="800000"/>
                </a:solidFill>
              </a:rPr>
              <a:t>Joel 3:18; Zechariah 13:1; 14:8</a:t>
            </a:r>
            <a:r>
              <a:rPr lang="en-US" sz="2000" dirty="0"/>
              <a:t>).</a:t>
            </a:r>
          </a:p>
          <a:p>
            <a:r>
              <a:rPr lang="en-US" sz="2000" dirty="0"/>
              <a:t>Contrast to poisoned, bitter waters of </a:t>
            </a:r>
            <a:r>
              <a:rPr lang="en-US" sz="2000" i="1" dirty="0">
                <a:solidFill>
                  <a:srgbClr val="800000"/>
                </a:solidFill>
              </a:rPr>
              <a:t>“wormwood”</a:t>
            </a:r>
            <a:r>
              <a:rPr lang="en-US" sz="2000" dirty="0"/>
              <a:t>, judgment (</a:t>
            </a:r>
            <a:r>
              <a:rPr lang="en-US" sz="2000" b="1" dirty="0">
                <a:solidFill>
                  <a:srgbClr val="800000"/>
                </a:solidFill>
              </a:rPr>
              <a:t>8:10-11; 16:4-7</a:t>
            </a:r>
            <a:r>
              <a:rPr lang="en-US" sz="2000" dirty="0"/>
              <a:t>).</a:t>
            </a:r>
          </a:p>
          <a:p>
            <a:r>
              <a:rPr lang="en-US" sz="2000" dirty="0"/>
              <a:t>First direct reference to joint throne of </a:t>
            </a:r>
            <a:r>
              <a:rPr lang="en-US" sz="2000" i="1" dirty="0">
                <a:solidFill>
                  <a:srgbClr val="800000"/>
                </a:solidFill>
              </a:rPr>
              <a:t>“God and of the Lamb”</a:t>
            </a:r>
            <a:r>
              <a:rPr lang="en-US" sz="2000" dirty="0"/>
              <a:t> (</a:t>
            </a:r>
            <a:r>
              <a:rPr lang="en-US" sz="2000" b="1" dirty="0">
                <a:solidFill>
                  <a:srgbClr val="800000"/>
                </a:solidFill>
              </a:rPr>
              <a:t>3:21; 5:6, 13; 6:16; 7:10, 17; 12:5</a:t>
            </a:r>
            <a:r>
              <a:rPr lang="en-US" sz="2000" dirty="0"/>
              <a:t>).  Allude to fulfillment of </a:t>
            </a:r>
            <a:r>
              <a:rPr lang="en-US" sz="2000" b="1" dirty="0">
                <a:solidFill>
                  <a:srgbClr val="800000"/>
                </a:solidFill>
              </a:rPr>
              <a:t>1 Cor. 15:24-28</a:t>
            </a:r>
            <a:r>
              <a:rPr lang="en-US" sz="2000" dirty="0"/>
              <a:t>; </a:t>
            </a:r>
            <a:r>
              <a:rPr lang="en-US" sz="2000" b="1" dirty="0">
                <a:solidFill>
                  <a:srgbClr val="800000"/>
                </a:solidFill>
              </a:rPr>
              <a:t>Philip. 2:6-7</a:t>
            </a:r>
            <a:r>
              <a:rPr lang="en-US" sz="2000" dirty="0"/>
              <a:t>?</a:t>
            </a:r>
          </a:p>
        </p:txBody>
      </p:sp>
    </p:spTree>
    <p:extLst>
      <p:ext uri="{BB962C8B-B14F-4D97-AF65-F5344CB8AC3E}">
        <p14:creationId xmlns:p14="http://schemas.microsoft.com/office/powerpoint/2010/main" val="233285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Tree of Life</a:t>
            </a:r>
          </a:p>
        </p:txBody>
      </p:sp>
      <p:sp>
        <p:nvSpPr>
          <p:cNvPr id="3" name="Content Placeholder 2"/>
          <p:cNvSpPr>
            <a:spLocks noGrp="1"/>
          </p:cNvSpPr>
          <p:nvPr>
            <p:ph sz="quarter" idx="10"/>
          </p:nvPr>
        </p:nvSpPr>
        <p:spPr/>
        <p:txBody>
          <a:bodyPr/>
          <a:lstStyle/>
          <a:p>
            <a:pPr marL="346075" indent="-346075">
              <a:spcBef>
                <a:spcPts val="100"/>
              </a:spcBef>
              <a:buFont typeface="+mj-lt"/>
              <a:buAutoNum type="arabicPeriod" startAt="2"/>
            </a:pPr>
            <a:r>
              <a:rPr lang="en-US" sz="2000" dirty="0"/>
              <a:t>What grew in the city, and what did it provide?  Where else is this symbol used Scripture?  How is it used here?</a:t>
            </a:r>
          </a:p>
          <a:p>
            <a:pPr marL="0" lvl="0" indent="0">
              <a:spcBef>
                <a:spcPts val="100"/>
              </a:spcBef>
              <a:buNone/>
            </a:pPr>
            <a:r>
              <a:rPr lang="en-US" sz="2000" i="1" dirty="0">
                <a:solidFill>
                  <a:srgbClr val="800000"/>
                </a:solidFill>
              </a:rPr>
              <a:t>In the middle of its street, and on either side of the river, was </a:t>
            </a:r>
            <a:r>
              <a:rPr lang="en-US" sz="2000" b="1" i="1" u="sng" dirty="0">
                <a:solidFill>
                  <a:srgbClr val="800000"/>
                </a:solidFill>
              </a:rPr>
              <a:t>the tree of life</a:t>
            </a:r>
            <a:r>
              <a:rPr lang="en-US" sz="2000" i="1" dirty="0">
                <a:solidFill>
                  <a:srgbClr val="800000"/>
                </a:solidFill>
              </a:rPr>
              <a:t>, which bore </a:t>
            </a:r>
            <a:r>
              <a:rPr lang="en-US" sz="2000" b="1" i="1" u="sng" dirty="0">
                <a:solidFill>
                  <a:srgbClr val="800000"/>
                </a:solidFill>
              </a:rPr>
              <a:t>twelve</a:t>
            </a:r>
            <a:r>
              <a:rPr lang="en-US" sz="2000" b="1" i="1" dirty="0">
                <a:solidFill>
                  <a:srgbClr val="800000"/>
                </a:solidFill>
              </a:rPr>
              <a:t> fruits, each tree yielding its fruit every month</a:t>
            </a:r>
            <a:r>
              <a:rPr lang="en-US" sz="2000" i="1" dirty="0">
                <a:solidFill>
                  <a:srgbClr val="800000"/>
                </a:solidFill>
              </a:rPr>
              <a:t>. The </a:t>
            </a:r>
            <a:r>
              <a:rPr lang="en-US" sz="2000" b="1" i="1" dirty="0">
                <a:solidFill>
                  <a:srgbClr val="800000"/>
                </a:solidFill>
              </a:rPr>
              <a:t>leaves of the tree were for the healing of </a:t>
            </a:r>
            <a:r>
              <a:rPr lang="en-US" sz="2000" b="1" i="1" u="sng" dirty="0">
                <a:solidFill>
                  <a:srgbClr val="800000"/>
                </a:solidFill>
              </a:rPr>
              <a:t>the nations</a:t>
            </a:r>
            <a:r>
              <a:rPr lang="en-US" sz="2000" i="1" dirty="0">
                <a:solidFill>
                  <a:srgbClr val="800000"/>
                </a:solidFill>
              </a:rPr>
              <a:t>. </a:t>
            </a:r>
            <a:r>
              <a:rPr lang="en-US" sz="2000" dirty="0"/>
              <a:t>(</a:t>
            </a:r>
            <a:r>
              <a:rPr lang="en-US" sz="2000" b="1" dirty="0">
                <a:solidFill>
                  <a:srgbClr val="800000"/>
                </a:solidFill>
              </a:rPr>
              <a:t>22:2</a:t>
            </a:r>
            <a:r>
              <a:rPr lang="en-US" sz="2000" dirty="0"/>
              <a:t>)</a:t>
            </a:r>
          </a:p>
          <a:p>
            <a:pPr>
              <a:spcBef>
                <a:spcPts val="100"/>
              </a:spcBef>
            </a:pPr>
            <a:r>
              <a:rPr lang="en-US" sz="2000" i="1" dirty="0">
                <a:solidFill>
                  <a:srgbClr val="800000"/>
                </a:solidFill>
              </a:rPr>
              <a:t>“The tree of life” </a:t>
            </a:r>
            <a:r>
              <a:rPr lang="en-US" sz="2000" dirty="0"/>
              <a:t>originally was located in the Garden of Eden (</a:t>
            </a:r>
            <a:r>
              <a:rPr lang="en-US" sz="2000" b="1" dirty="0">
                <a:solidFill>
                  <a:srgbClr val="800000"/>
                </a:solidFill>
              </a:rPr>
              <a:t>Genesis 2:9</a:t>
            </a:r>
            <a:r>
              <a:rPr lang="en-US" sz="2000" dirty="0"/>
              <a:t>).</a:t>
            </a:r>
          </a:p>
          <a:p>
            <a:pPr>
              <a:spcBef>
                <a:spcPts val="100"/>
              </a:spcBef>
            </a:pPr>
            <a:r>
              <a:rPr lang="en-US" sz="2000" dirty="0"/>
              <a:t>Man was denied access to it after his fall (</a:t>
            </a:r>
            <a:r>
              <a:rPr lang="en-US" sz="2000" b="1" dirty="0">
                <a:solidFill>
                  <a:srgbClr val="800000"/>
                </a:solidFill>
              </a:rPr>
              <a:t>Genesis 3:22-24</a:t>
            </a:r>
            <a:r>
              <a:rPr lang="en-US" sz="2000" dirty="0"/>
              <a:t>).</a:t>
            </a:r>
          </a:p>
          <a:p>
            <a:pPr>
              <a:spcBef>
                <a:spcPts val="100"/>
              </a:spcBef>
            </a:pPr>
            <a:r>
              <a:rPr lang="en-US" sz="2000" dirty="0"/>
              <a:t>Substantial allusions in Messianic symbol of bountiful trees with fruit for food and leaves for healing (</a:t>
            </a:r>
            <a:r>
              <a:rPr lang="en-US" sz="2000" b="1" dirty="0">
                <a:solidFill>
                  <a:srgbClr val="800000"/>
                </a:solidFill>
              </a:rPr>
              <a:t>Ezekiel 47:7, 11-12</a:t>
            </a:r>
            <a:r>
              <a:rPr lang="en-US" sz="2000" dirty="0"/>
              <a:t>), reused and fully realized in heaven (</a:t>
            </a:r>
            <a:r>
              <a:rPr lang="en-US" sz="2000" b="1" dirty="0">
                <a:solidFill>
                  <a:srgbClr val="800000"/>
                </a:solidFill>
              </a:rPr>
              <a:t>2:7</a:t>
            </a:r>
            <a:r>
              <a:rPr lang="en-US" sz="2000" dirty="0"/>
              <a:t>).</a:t>
            </a:r>
          </a:p>
          <a:p>
            <a:pPr>
              <a:spcBef>
                <a:spcPts val="100"/>
              </a:spcBef>
            </a:pPr>
            <a:r>
              <a:rPr lang="en-US" sz="2000" dirty="0"/>
              <a:t>Incidentally, this symbol of life-giving is also applied to wisdom, soul-winning, realized hope, and a </a:t>
            </a:r>
            <a:r>
              <a:rPr lang="en-US" sz="2000" i="1" dirty="0">
                <a:solidFill>
                  <a:srgbClr val="800000"/>
                </a:solidFill>
              </a:rPr>
              <a:t>“wholesome tongue”</a:t>
            </a:r>
            <a:r>
              <a:rPr lang="en-US" sz="2000" dirty="0"/>
              <a:t> (</a:t>
            </a:r>
            <a:r>
              <a:rPr lang="en-US" sz="2000" b="1" dirty="0">
                <a:solidFill>
                  <a:srgbClr val="800000"/>
                </a:solidFill>
              </a:rPr>
              <a:t>Proverbs 3:18; 11:30; 13:12; 15:4</a:t>
            </a:r>
            <a:r>
              <a:rPr lang="en-US" sz="2000" dirty="0"/>
              <a:t>).</a:t>
            </a:r>
          </a:p>
          <a:p>
            <a:pPr>
              <a:spcBef>
                <a:spcPts val="100"/>
              </a:spcBef>
            </a:pPr>
            <a:r>
              <a:rPr lang="en-US" sz="2000" dirty="0"/>
              <a:t>If mature Christians are symbolized as fruit-bearing trees (</a:t>
            </a:r>
            <a:r>
              <a:rPr lang="en-US" sz="2000" b="1" dirty="0">
                <a:solidFill>
                  <a:srgbClr val="800000"/>
                </a:solidFill>
              </a:rPr>
              <a:t>9:4</a:t>
            </a:r>
            <a:r>
              <a:rPr lang="en-US" sz="2000" dirty="0"/>
              <a:t>), the ultimate tree of life would suggest access to God Himself, enough for all people, all needs, all time!</a:t>
            </a:r>
          </a:p>
        </p:txBody>
      </p:sp>
    </p:spTree>
    <p:extLst>
      <p:ext uri="{BB962C8B-B14F-4D97-AF65-F5344CB8AC3E}">
        <p14:creationId xmlns:p14="http://schemas.microsoft.com/office/powerpoint/2010/main" val="1931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than Eden</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3"/>
            </a:pPr>
            <a:r>
              <a:rPr lang="en-US" sz="2000" dirty="0"/>
              <a:t>How does this final scene resolve the conflicts and questions that arose in </a:t>
            </a:r>
            <a:r>
              <a:rPr lang="en-US" sz="2000" b="1" dirty="0">
                <a:solidFill>
                  <a:srgbClr val="800000"/>
                </a:solidFill>
              </a:rPr>
              <a:t>Gen. 3</a:t>
            </a:r>
            <a:r>
              <a:rPr lang="en-US" sz="2000" dirty="0"/>
              <a:t>?</a:t>
            </a:r>
          </a:p>
          <a:p>
            <a:pPr marL="0" indent="0">
              <a:spcBef>
                <a:spcPts val="100"/>
              </a:spcBef>
              <a:buNone/>
            </a:pPr>
            <a:r>
              <a:rPr lang="en-US" sz="2000" i="1" dirty="0">
                <a:solidFill>
                  <a:srgbClr val="800000"/>
                </a:solidFill>
              </a:rPr>
              <a:t>And there shall be </a:t>
            </a:r>
            <a:r>
              <a:rPr lang="en-US" sz="2000" b="1" i="1" u="sng" dirty="0">
                <a:solidFill>
                  <a:srgbClr val="800000"/>
                </a:solidFill>
              </a:rPr>
              <a:t>no more curse</a:t>
            </a:r>
            <a:r>
              <a:rPr lang="en-US" sz="2000" i="1" dirty="0">
                <a:solidFill>
                  <a:srgbClr val="800000"/>
                </a:solidFill>
              </a:rPr>
              <a:t>, but </a:t>
            </a:r>
            <a:r>
              <a:rPr lang="en-US" sz="2000" b="1" i="1" dirty="0">
                <a:solidFill>
                  <a:srgbClr val="800000"/>
                </a:solidFill>
              </a:rPr>
              <a:t>the throne of God and of the Lamb shall be in it</a:t>
            </a:r>
            <a:r>
              <a:rPr lang="en-US" sz="2000" i="1" dirty="0">
                <a:solidFill>
                  <a:srgbClr val="800000"/>
                </a:solidFill>
              </a:rPr>
              <a:t>, and </a:t>
            </a:r>
            <a:r>
              <a:rPr lang="en-US" sz="2000" b="1" i="1" dirty="0">
                <a:solidFill>
                  <a:srgbClr val="800000"/>
                </a:solidFill>
              </a:rPr>
              <a:t>His servants shall </a:t>
            </a:r>
            <a:r>
              <a:rPr lang="en-US" sz="2000" b="1" i="1" u="sng" dirty="0">
                <a:solidFill>
                  <a:srgbClr val="800000"/>
                </a:solidFill>
              </a:rPr>
              <a:t>serve Him</a:t>
            </a:r>
            <a:r>
              <a:rPr lang="en-US" sz="2000" i="1" dirty="0">
                <a:solidFill>
                  <a:srgbClr val="800000"/>
                </a:solidFill>
              </a:rPr>
              <a:t>.  They shall </a:t>
            </a:r>
            <a:r>
              <a:rPr lang="en-US" sz="2000" b="1" i="1" dirty="0">
                <a:solidFill>
                  <a:srgbClr val="800000"/>
                </a:solidFill>
              </a:rPr>
              <a:t>see His face</a:t>
            </a:r>
            <a:r>
              <a:rPr lang="en-US" sz="2000" i="1" dirty="0">
                <a:solidFill>
                  <a:srgbClr val="800000"/>
                </a:solidFill>
              </a:rPr>
              <a:t>, and </a:t>
            </a:r>
            <a:r>
              <a:rPr lang="en-US" sz="2000" b="1" i="1" dirty="0">
                <a:solidFill>
                  <a:srgbClr val="800000"/>
                </a:solidFill>
              </a:rPr>
              <a:t>His name shall be on their foreheads</a:t>
            </a:r>
            <a:r>
              <a:rPr lang="en-US" sz="2000" i="1" dirty="0">
                <a:solidFill>
                  <a:srgbClr val="800000"/>
                </a:solidFill>
              </a:rPr>
              <a:t>.  There shall be </a:t>
            </a:r>
            <a:r>
              <a:rPr lang="en-US" sz="2000" b="1" i="1" u="sng" dirty="0">
                <a:solidFill>
                  <a:srgbClr val="800000"/>
                </a:solidFill>
              </a:rPr>
              <a:t>no night</a:t>
            </a:r>
            <a:r>
              <a:rPr lang="en-US" sz="2000" b="1" i="1" dirty="0">
                <a:solidFill>
                  <a:srgbClr val="800000"/>
                </a:solidFill>
              </a:rPr>
              <a:t> there</a:t>
            </a:r>
            <a:r>
              <a:rPr lang="en-US" sz="2000" i="1" dirty="0">
                <a:solidFill>
                  <a:srgbClr val="800000"/>
                </a:solidFill>
              </a:rPr>
              <a:t>: They </a:t>
            </a:r>
            <a:r>
              <a:rPr lang="en-US" sz="2000" b="1" i="1" dirty="0">
                <a:solidFill>
                  <a:srgbClr val="800000"/>
                </a:solidFill>
              </a:rPr>
              <a:t>need </a:t>
            </a:r>
            <a:r>
              <a:rPr lang="en-US" sz="2000" b="1" i="1" u="sng" dirty="0">
                <a:solidFill>
                  <a:srgbClr val="800000"/>
                </a:solidFill>
              </a:rPr>
              <a:t>no lamp nor light</a:t>
            </a:r>
            <a:r>
              <a:rPr lang="en-US" sz="2000" b="1" i="1" dirty="0">
                <a:solidFill>
                  <a:srgbClr val="800000"/>
                </a:solidFill>
              </a:rPr>
              <a:t> of the sun</a:t>
            </a:r>
            <a:r>
              <a:rPr lang="en-US" sz="2000" i="1" dirty="0">
                <a:solidFill>
                  <a:srgbClr val="800000"/>
                </a:solidFill>
              </a:rPr>
              <a:t>, for </a:t>
            </a:r>
            <a:r>
              <a:rPr lang="en-US" sz="2000" b="1" i="1" dirty="0">
                <a:solidFill>
                  <a:srgbClr val="800000"/>
                </a:solidFill>
              </a:rPr>
              <a:t>the Lord God gives them light</a:t>
            </a:r>
            <a:r>
              <a:rPr lang="en-US" sz="2000" i="1" dirty="0">
                <a:solidFill>
                  <a:srgbClr val="800000"/>
                </a:solidFill>
              </a:rPr>
              <a:t>. And they shall </a:t>
            </a:r>
            <a:r>
              <a:rPr lang="en-US" sz="2000" b="1" i="1" dirty="0">
                <a:solidFill>
                  <a:srgbClr val="800000"/>
                </a:solidFill>
              </a:rPr>
              <a:t>reign forever and ever</a:t>
            </a:r>
            <a:r>
              <a:rPr lang="en-US" sz="2000" i="1" dirty="0">
                <a:solidFill>
                  <a:srgbClr val="800000"/>
                </a:solidFill>
              </a:rPr>
              <a:t>. </a:t>
            </a:r>
            <a:r>
              <a:rPr lang="en-US" sz="2000" dirty="0"/>
              <a:t>(</a:t>
            </a:r>
            <a:r>
              <a:rPr lang="en-US" sz="2000" b="1" dirty="0">
                <a:solidFill>
                  <a:srgbClr val="800000"/>
                </a:solidFill>
              </a:rPr>
              <a:t>22:3-5</a:t>
            </a:r>
            <a:r>
              <a:rPr lang="en-US" sz="2000" dirty="0"/>
              <a:t>)</a:t>
            </a:r>
          </a:p>
          <a:p>
            <a:pPr>
              <a:spcBef>
                <a:spcPts val="100"/>
              </a:spcBef>
            </a:pPr>
            <a:r>
              <a:rPr lang="en-US" sz="2000" dirty="0"/>
              <a:t>Spiritual curse of sin was removed in Jesus (</a:t>
            </a:r>
            <a:r>
              <a:rPr lang="en-US" sz="2000" b="1" dirty="0">
                <a:solidFill>
                  <a:srgbClr val="800000"/>
                </a:solidFill>
              </a:rPr>
              <a:t>Gal. 3:13; Zec. 14:11</a:t>
            </a:r>
            <a:r>
              <a:rPr lang="en-US" sz="2000" dirty="0"/>
              <a:t>, </a:t>
            </a:r>
            <a:r>
              <a:rPr lang="en-US" sz="2000" b="1" dirty="0"/>
              <a:t>NASB</a:t>
            </a:r>
            <a:r>
              <a:rPr lang="en-US" sz="2000" dirty="0"/>
              <a:t>).</a:t>
            </a:r>
          </a:p>
          <a:p>
            <a:pPr>
              <a:spcBef>
                <a:spcPts val="100"/>
              </a:spcBef>
            </a:pPr>
            <a:r>
              <a:rPr lang="en-US" sz="2000" dirty="0"/>
              <a:t>But, finally, both the curse and death from </a:t>
            </a:r>
            <a:r>
              <a:rPr lang="en-US" sz="2000" b="1" dirty="0">
                <a:solidFill>
                  <a:srgbClr val="800000"/>
                </a:solidFill>
              </a:rPr>
              <a:t>Genesis 3</a:t>
            </a:r>
            <a:r>
              <a:rPr lang="en-US" sz="2000" dirty="0"/>
              <a:t> have also ceased.</a:t>
            </a:r>
          </a:p>
          <a:p>
            <a:pPr>
              <a:spcBef>
                <a:spcPts val="100"/>
              </a:spcBef>
            </a:pPr>
            <a:r>
              <a:rPr lang="en-US" sz="2000" dirty="0"/>
              <a:t>A tree of life and a paradise better than Eden is regained because man dwells with God, sees Him face to face without any fear.  Man is finally, fully reconciled to God (</a:t>
            </a:r>
            <a:r>
              <a:rPr lang="en-US" sz="2000" b="1" dirty="0">
                <a:solidFill>
                  <a:srgbClr val="800000"/>
                </a:solidFill>
              </a:rPr>
              <a:t>3:12; 7:3; Exo. 33:17-23; Jn. 1:18; 14:7-9; 1 John 3:1-2; 4:12; 2 Cor. 5:17-21</a:t>
            </a:r>
            <a:r>
              <a:rPr lang="en-US" sz="2000" dirty="0"/>
              <a:t>).</a:t>
            </a:r>
          </a:p>
          <a:p>
            <a:pPr>
              <a:spcBef>
                <a:spcPts val="100"/>
              </a:spcBef>
            </a:pPr>
            <a:r>
              <a:rPr lang="en-US" sz="2000" dirty="0"/>
              <a:t>Notice reoccurring emphasis on no night nor need of sun because God is the light.</a:t>
            </a:r>
          </a:p>
          <a:p>
            <a:pPr>
              <a:spcBef>
                <a:spcPts val="100"/>
              </a:spcBef>
            </a:pPr>
            <a:r>
              <a:rPr lang="en-US" sz="2000" dirty="0"/>
              <a:t>Man finally realizes the ultimate activity in service to God (</a:t>
            </a:r>
            <a:r>
              <a:rPr lang="en-US" sz="2000" b="1" dirty="0" err="1">
                <a:solidFill>
                  <a:srgbClr val="800000"/>
                </a:solidFill>
              </a:rPr>
              <a:t>Ecc</a:t>
            </a:r>
            <a:r>
              <a:rPr lang="en-US" sz="2000" b="1" dirty="0">
                <a:solidFill>
                  <a:srgbClr val="800000"/>
                </a:solidFill>
              </a:rPr>
              <a:t>. 3:10-11; 12:13</a:t>
            </a:r>
            <a:r>
              <a:rPr lang="en-US" sz="2000" dirty="0"/>
              <a:t>).</a:t>
            </a:r>
          </a:p>
          <a:p>
            <a:pPr>
              <a:spcBef>
                <a:spcPts val="100"/>
              </a:spcBef>
            </a:pPr>
            <a:r>
              <a:rPr lang="en-US" sz="2000" dirty="0"/>
              <a:t>Here, man achieves his ultimate purpose, victory, home – </a:t>
            </a:r>
            <a:r>
              <a:rPr lang="en-US" sz="2000" i="1" dirty="0">
                <a:solidFill>
                  <a:srgbClr val="800000"/>
                </a:solidFill>
              </a:rPr>
              <a:t>“reign forever and ever”</a:t>
            </a:r>
            <a:r>
              <a:rPr lang="en-US" sz="2000" dirty="0"/>
              <a:t>.</a:t>
            </a:r>
          </a:p>
        </p:txBody>
      </p:sp>
    </p:spTree>
    <p:extLst>
      <p:ext uri="{BB962C8B-B14F-4D97-AF65-F5344CB8AC3E}">
        <p14:creationId xmlns:p14="http://schemas.microsoft.com/office/powerpoint/2010/main" val="266947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Untied Loose End?</a:t>
            </a:r>
          </a:p>
        </p:txBody>
      </p:sp>
      <p:sp>
        <p:nvSpPr>
          <p:cNvPr id="3" name="Content Placeholder 2"/>
          <p:cNvSpPr>
            <a:spLocks noGrp="1"/>
          </p:cNvSpPr>
          <p:nvPr>
            <p:ph sz="quarter" idx="10"/>
          </p:nvPr>
        </p:nvSpPr>
        <p:spPr/>
        <p:txBody>
          <a:bodyPr/>
          <a:lstStyle/>
          <a:p>
            <a:pPr>
              <a:spcBef>
                <a:spcPts val="100"/>
              </a:spcBef>
            </a:pPr>
            <a:r>
              <a:rPr lang="en-US" sz="2000" dirty="0"/>
              <a:t>Try to imagine how the fiery visions of hell, judgment, and punishment contrasted with the brilliance, glory, fulfillment of heaven would have encouraged saints facing martyrdom and persecution (</a:t>
            </a:r>
            <a:r>
              <a:rPr lang="en-US" sz="2000" b="1" dirty="0">
                <a:solidFill>
                  <a:srgbClr val="800000"/>
                </a:solidFill>
              </a:rPr>
              <a:t>13:9-10; 14:12-13</a:t>
            </a:r>
            <a:r>
              <a:rPr lang="en-US" sz="2000" dirty="0"/>
              <a:t>). … How will it strengthen you?</a:t>
            </a:r>
          </a:p>
          <a:p>
            <a:pPr marL="346075" lvl="0" indent="-346075">
              <a:spcBef>
                <a:spcPts val="100"/>
              </a:spcBef>
              <a:buFont typeface="+mj-lt"/>
              <a:buAutoNum type="arabicPeriod" startAt="4"/>
            </a:pPr>
            <a:r>
              <a:rPr lang="en-US" sz="2000" dirty="0"/>
              <a:t>What remains unresolved or unsettled at this point?  What is left to accomplish or decide?</a:t>
            </a:r>
          </a:p>
          <a:p>
            <a:pPr marL="0" indent="0">
              <a:spcBef>
                <a:spcPts val="100"/>
              </a:spcBef>
              <a:buNone/>
            </a:pPr>
            <a:r>
              <a:rPr lang="en-US" sz="2000" i="1" dirty="0">
                <a:solidFill>
                  <a:srgbClr val="800000"/>
                </a:solidFill>
              </a:rPr>
              <a:t>… And they shall </a:t>
            </a:r>
            <a:r>
              <a:rPr lang="en-US" sz="2000" b="1" i="1" dirty="0">
                <a:solidFill>
                  <a:srgbClr val="800000"/>
                </a:solidFill>
              </a:rPr>
              <a:t>reign forever and ever</a:t>
            </a:r>
            <a:r>
              <a:rPr lang="en-US" sz="2000" i="1" dirty="0">
                <a:solidFill>
                  <a:srgbClr val="800000"/>
                </a:solidFill>
              </a:rPr>
              <a:t>. </a:t>
            </a:r>
            <a:r>
              <a:rPr lang="en-US" sz="2000" dirty="0"/>
              <a:t>(</a:t>
            </a:r>
            <a:r>
              <a:rPr lang="en-US" sz="2000" b="1" dirty="0">
                <a:solidFill>
                  <a:srgbClr val="800000"/>
                </a:solidFill>
              </a:rPr>
              <a:t>22:5</a:t>
            </a:r>
            <a:r>
              <a:rPr lang="en-US" sz="2000" dirty="0"/>
              <a:t>)</a:t>
            </a:r>
          </a:p>
          <a:p>
            <a:pPr>
              <a:spcBef>
                <a:spcPts val="100"/>
              </a:spcBef>
            </a:pPr>
            <a:r>
              <a:rPr lang="en-US" sz="2000" dirty="0"/>
              <a:t>This represents the conclusion of all things, the happy ending – </a:t>
            </a:r>
            <a:r>
              <a:rPr lang="en-US" sz="2000" i="1" dirty="0">
                <a:solidFill>
                  <a:srgbClr val="002060"/>
                </a:solidFill>
              </a:rPr>
              <a:t>“they lived happily ever after”</a:t>
            </a:r>
            <a:r>
              <a:rPr lang="en-US" sz="2000" dirty="0"/>
              <a:t>.</a:t>
            </a:r>
          </a:p>
          <a:p>
            <a:pPr>
              <a:spcBef>
                <a:spcPts val="100"/>
              </a:spcBef>
            </a:pPr>
            <a:r>
              <a:rPr lang="en-US" sz="2000" dirty="0"/>
              <a:t>At this point in the timeline of </a:t>
            </a:r>
            <a:r>
              <a:rPr lang="en-US" sz="2000" b="1" dirty="0">
                <a:solidFill>
                  <a:srgbClr val="800000"/>
                </a:solidFill>
              </a:rPr>
              <a:t>Revelation</a:t>
            </a:r>
            <a:r>
              <a:rPr lang="en-US" sz="2000" dirty="0"/>
              <a:t>, all things are concluded and satisfied.</a:t>
            </a:r>
          </a:p>
          <a:p>
            <a:pPr>
              <a:spcBef>
                <a:spcPts val="100"/>
              </a:spcBef>
            </a:pPr>
            <a:r>
              <a:rPr lang="en-US" sz="2000" dirty="0"/>
              <a:t>All that remains is </a:t>
            </a:r>
            <a:r>
              <a:rPr lang="en-US" sz="2000" b="1" i="1" dirty="0"/>
              <a:t>us</a:t>
            </a:r>
            <a:r>
              <a:rPr lang="en-US" sz="2000" dirty="0"/>
              <a:t>.  Will </a:t>
            </a:r>
            <a:r>
              <a:rPr lang="en-US" sz="2000" b="1" i="1" u="sng" dirty="0"/>
              <a:t>we</a:t>
            </a:r>
            <a:r>
              <a:rPr lang="en-US" sz="2000" dirty="0"/>
              <a:t> </a:t>
            </a:r>
            <a:r>
              <a:rPr lang="en-US" sz="2000" i="1" dirty="0">
                <a:solidFill>
                  <a:srgbClr val="800000"/>
                </a:solidFill>
              </a:rPr>
              <a:t>“</a:t>
            </a:r>
            <a:r>
              <a:rPr lang="en-US" sz="2000" b="1" i="1" u="sng" dirty="0">
                <a:solidFill>
                  <a:srgbClr val="800000"/>
                </a:solidFill>
              </a:rPr>
              <a:t>overcome</a:t>
            </a:r>
            <a:r>
              <a:rPr lang="en-US" sz="2000" i="1" dirty="0">
                <a:solidFill>
                  <a:srgbClr val="800000"/>
                </a:solidFill>
              </a:rPr>
              <a:t> him by the </a:t>
            </a:r>
            <a:r>
              <a:rPr lang="en-US" sz="2000" b="1" i="1" dirty="0">
                <a:solidFill>
                  <a:srgbClr val="800000"/>
                </a:solidFill>
              </a:rPr>
              <a:t>blood of the Lamb </a:t>
            </a:r>
            <a:r>
              <a:rPr lang="en-US" sz="2000" i="1" dirty="0">
                <a:solidFill>
                  <a:srgbClr val="800000"/>
                </a:solidFill>
              </a:rPr>
              <a:t>and by the </a:t>
            </a:r>
            <a:r>
              <a:rPr lang="en-US" sz="2000" b="1" i="1" dirty="0">
                <a:solidFill>
                  <a:srgbClr val="800000"/>
                </a:solidFill>
              </a:rPr>
              <a:t>word of their testimony</a:t>
            </a:r>
            <a:r>
              <a:rPr lang="en-US" sz="2000" i="1" dirty="0">
                <a:solidFill>
                  <a:srgbClr val="800000"/>
                </a:solidFill>
              </a:rPr>
              <a:t>, and they </a:t>
            </a:r>
            <a:r>
              <a:rPr lang="en-US" sz="2000" b="1" i="1" dirty="0">
                <a:solidFill>
                  <a:srgbClr val="800000"/>
                </a:solidFill>
              </a:rPr>
              <a:t>did not love their lives to the death</a:t>
            </a:r>
            <a:r>
              <a:rPr lang="en-US" sz="2000" i="1" dirty="0">
                <a:solidFill>
                  <a:srgbClr val="800000"/>
                </a:solidFill>
              </a:rPr>
              <a:t>” </a:t>
            </a:r>
            <a:r>
              <a:rPr lang="en-US" sz="2000" dirty="0"/>
              <a:t>(</a:t>
            </a:r>
            <a:r>
              <a:rPr lang="en-US" sz="2000" b="1" dirty="0">
                <a:solidFill>
                  <a:srgbClr val="800000"/>
                </a:solidFill>
              </a:rPr>
              <a:t>12:11</a:t>
            </a:r>
            <a:r>
              <a:rPr lang="en-US" sz="2000" dirty="0"/>
              <a:t>)?</a:t>
            </a:r>
          </a:p>
          <a:p>
            <a:pPr>
              <a:spcBef>
                <a:spcPts val="100"/>
              </a:spcBef>
            </a:pPr>
            <a:r>
              <a:rPr lang="en-US" sz="2000" dirty="0"/>
              <a:t>This “loose end” has been addressed all throughout the book.  Were you listening?</a:t>
            </a:r>
          </a:p>
          <a:p>
            <a:pPr>
              <a:spcBef>
                <a:spcPts val="100"/>
              </a:spcBef>
            </a:pPr>
            <a:r>
              <a:rPr lang="en-US" sz="2000" dirty="0"/>
              <a:t>All that remains is the final appeal and invitation of revelation – and your response.</a:t>
            </a:r>
          </a:p>
        </p:txBody>
      </p:sp>
    </p:spTree>
    <p:extLst>
      <p:ext uri="{BB962C8B-B14F-4D97-AF65-F5344CB8AC3E}">
        <p14:creationId xmlns:p14="http://schemas.microsoft.com/office/powerpoint/2010/main" val="81094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Urgency and Immediacy</a:t>
            </a:r>
          </a:p>
          <a:p>
            <a:r>
              <a:rPr lang="en-US" dirty="0"/>
              <a:t>of Application</a:t>
            </a:r>
          </a:p>
          <a:p>
            <a:r>
              <a:rPr lang="en-US" dirty="0">
                <a:solidFill>
                  <a:srgbClr val="C00000"/>
                </a:solidFill>
              </a:rPr>
              <a:t>Revelation 22:6-21</a:t>
            </a:r>
          </a:p>
        </p:txBody>
      </p:sp>
    </p:spTree>
    <p:extLst>
      <p:ext uri="{BB962C8B-B14F-4D97-AF65-F5344CB8AC3E}">
        <p14:creationId xmlns:p14="http://schemas.microsoft.com/office/powerpoint/2010/main" val="160605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“Faithful and True”</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1900" dirty="0"/>
              <a:t>Throughout this book multiple things and people are designated as </a:t>
            </a:r>
            <a:r>
              <a:rPr lang="en-US" sz="1900" i="1" dirty="0">
                <a:solidFill>
                  <a:srgbClr val="800000"/>
                </a:solidFill>
              </a:rPr>
              <a:t>“faithful and true”</a:t>
            </a:r>
            <a:r>
              <a:rPr lang="en-US" sz="1900" dirty="0"/>
              <a:t>.  What is the significance generally attached by this label, and how is it used here?</a:t>
            </a:r>
          </a:p>
          <a:p>
            <a:pPr marL="341313" indent="-341313">
              <a:spcBef>
                <a:spcPts val="0"/>
              </a:spcBef>
              <a:buFont typeface="+mj-lt"/>
              <a:buAutoNum type="alphaUcPeriod"/>
            </a:pPr>
            <a:r>
              <a:rPr lang="en-US" sz="1900" i="1" dirty="0">
                <a:solidFill>
                  <a:srgbClr val="800000"/>
                </a:solidFill>
              </a:rPr>
              <a:t>“And to the angel of the church of the </a:t>
            </a:r>
            <a:r>
              <a:rPr lang="en-US" sz="1900" i="1" dirty="0" err="1">
                <a:solidFill>
                  <a:srgbClr val="800000"/>
                </a:solidFill>
              </a:rPr>
              <a:t>Laodiceans</a:t>
            </a:r>
            <a:r>
              <a:rPr lang="en-US" sz="1900" i="1" dirty="0">
                <a:solidFill>
                  <a:srgbClr val="800000"/>
                </a:solidFill>
              </a:rPr>
              <a:t> write, ‘These things says </a:t>
            </a:r>
            <a:r>
              <a:rPr lang="en-US" sz="1900" b="1" i="1" dirty="0">
                <a:solidFill>
                  <a:srgbClr val="800000"/>
                </a:solidFill>
              </a:rPr>
              <a:t>the Amen, the </a:t>
            </a:r>
            <a:r>
              <a:rPr lang="en-US" sz="1900" b="1" i="1" u="sng" dirty="0">
                <a:solidFill>
                  <a:srgbClr val="800000"/>
                </a:solidFill>
              </a:rPr>
              <a:t>Faithful and True Witness</a:t>
            </a:r>
            <a:r>
              <a:rPr lang="en-US" sz="1900" i="1" dirty="0">
                <a:solidFill>
                  <a:srgbClr val="800000"/>
                </a:solidFill>
              </a:rPr>
              <a:t>, the Beginning of the creation of God’”</a:t>
            </a:r>
            <a:r>
              <a:rPr lang="en-US" sz="1900" dirty="0"/>
              <a:t> (</a:t>
            </a:r>
            <a:r>
              <a:rPr lang="en-US" sz="1900" b="1" dirty="0">
                <a:solidFill>
                  <a:srgbClr val="800000"/>
                </a:solidFill>
              </a:rPr>
              <a:t>3:14</a:t>
            </a:r>
            <a:r>
              <a:rPr lang="en-US" sz="1900" dirty="0"/>
              <a:t>)</a:t>
            </a:r>
          </a:p>
          <a:p>
            <a:pPr marL="341313" indent="-341313">
              <a:spcBef>
                <a:spcPts val="0"/>
              </a:spcBef>
              <a:buFont typeface="+mj-lt"/>
              <a:buAutoNum type="alphaUcPeriod"/>
            </a:pPr>
            <a:r>
              <a:rPr lang="en-US" sz="1900" i="1" dirty="0">
                <a:solidFill>
                  <a:srgbClr val="800000"/>
                </a:solidFill>
              </a:rPr>
              <a:t>Now I saw heaven opened, and behold, a white horse. And </a:t>
            </a:r>
            <a:r>
              <a:rPr lang="en-US" sz="1900" b="1" i="1" u="sng" dirty="0">
                <a:solidFill>
                  <a:srgbClr val="800000"/>
                </a:solidFill>
              </a:rPr>
              <a:t>He who sat on him was called Faithful and True</a:t>
            </a:r>
            <a:r>
              <a:rPr lang="en-US" sz="1900" i="1" dirty="0">
                <a:solidFill>
                  <a:srgbClr val="800000"/>
                </a:solidFill>
              </a:rPr>
              <a:t>, and in righteousness He judges and makes war. </a:t>
            </a:r>
            <a:r>
              <a:rPr lang="en-US" sz="1900" dirty="0"/>
              <a:t>(</a:t>
            </a:r>
            <a:r>
              <a:rPr lang="en-US" sz="1900" b="1" dirty="0">
                <a:solidFill>
                  <a:srgbClr val="800000"/>
                </a:solidFill>
              </a:rPr>
              <a:t>19:11</a:t>
            </a:r>
            <a:r>
              <a:rPr lang="en-US" sz="1900" dirty="0"/>
              <a:t>)</a:t>
            </a:r>
          </a:p>
          <a:p>
            <a:pPr marL="341313" indent="-341313">
              <a:spcBef>
                <a:spcPts val="0"/>
              </a:spcBef>
              <a:buFont typeface="+mj-lt"/>
              <a:buAutoNum type="alphaUcPeriod"/>
            </a:pPr>
            <a:r>
              <a:rPr lang="en-US" sz="1900" i="1" dirty="0">
                <a:solidFill>
                  <a:srgbClr val="800000"/>
                </a:solidFill>
              </a:rPr>
              <a:t>Then He who sat on the throne said, “Behold, </a:t>
            </a:r>
            <a:r>
              <a:rPr lang="en-US" sz="1900" b="1" i="1" dirty="0">
                <a:solidFill>
                  <a:srgbClr val="800000"/>
                </a:solidFill>
              </a:rPr>
              <a:t>I make all things new</a:t>
            </a:r>
            <a:r>
              <a:rPr lang="en-US" sz="1900" i="1" dirty="0">
                <a:solidFill>
                  <a:srgbClr val="800000"/>
                </a:solidFill>
              </a:rPr>
              <a:t>.” And He said to me, “Write, for </a:t>
            </a:r>
            <a:r>
              <a:rPr lang="en-US" sz="1900" b="1" i="1" dirty="0">
                <a:solidFill>
                  <a:srgbClr val="800000"/>
                </a:solidFill>
              </a:rPr>
              <a:t>these words are </a:t>
            </a:r>
            <a:r>
              <a:rPr lang="en-US" sz="1900" b="1" i="1" u="sng" dirty="0">
                <a:solidFill>
                  <a:srgbClr val="800000"/>
                </a:solidFill>
              </a:rPr>
              <a:t>true and faithful</a:t>
            </a:r>
            <a:r>
              <a:rPr lang="en-US" sz="1900" i="1" dirty="0">
                <a:solidFill>
                  <a:srgbClr val="800000"/>
                </a:solidFill>
              </a:rPr>
              <a:t>.”  And He said to me, “</a:t>
            </a:r>
            <a:r>
              <a:rPr lang="en-US" sz="1900" b="1" i="1" u="sng" dirty="0">
                <a:solidFill>
                  <a:srgbClr val="800000"/>
                </a:solidFill>
              </a:rPr>
              <a:t>It is done!</a:t>
            </a:r>
            <a:r>
              <a:rPr lang="en-US" sz="1900" i="1" dirty="0">
                <a:solidFill>
                  <a:srgbClr val="800000"/>
                </a:solidFill>
              </a:rPr>
              <a:t> I am the Alpha and the Omega, the Beginning and the End. I will give of the fountain of the water of life freely to him who thirsts.” </a:t>
            </a:r>
            <a:r>
              <a:rPr lang="en-US" sz="1900" dirty="0"/>
              <a:t>(</a:t>
            </a:r>
            <a:r>
              <a:rPr lang="en-US" sz="1900" b="1" dirty="0">
                <a:solidFill>
                  <a:srgbClr val="800000"/>
                </a:solidFill>
              </a:rPr>
              <a:t>21:5-6</a:t>
            </a:r>
            <a:r>
              <a:rPr lang="en-US" sz="1900" dirty="0"/>
              <a:t>)</a:t>
            </a:r>
          </a:p>
          <a:p>
            <a:pPr marL="341313" indent="-341313">
              <a:spcBef>
                <a:spcPts val="0"/>
              </a:spcBef>
              <a:buFont typeface="+mj-lt"/>
              <a:buAutoNum type="alphaUcPeriod"/>
            </a:pPr>
            <a:r>
              <a:rPr lang="en-US" sz="1900" i="1" dirty="0">
                <a:solidFill>
                  <a:srgbClr val="800000"/>
                </a:solidFill>
              </a:rPr>
              <a:t>Then he said to me, “</a:t>
            </a:r>
            <a:r>
              <a:rPr lang="en-US" sz="1900" b="1" i="1" dirty="0">
                <a:solidFill>
                  <a:srgbClr val="800000"/>
                </a:solidFill>
              </a:rPr>
              <a:t>These words are </a:t>
            </a:r>
            <a:r>
              <a:rPr lang="en-US" sz="1900" b="1" i="1" u="sng" dirty="0">
                <a:solidFill>
                  <a:srgbClr val="800000"/>
                </a:solidFill>
              </a:rPr>
              <a:t>faithful and true</a:t>
            </a:r>
            <a:r>
              <a:rPr lang="en-US" sz="1900" i="1" dirty="0">
                <a:solidFill>
                  <a:srgbClr val="800000"/>
                </a:solidFill>
              </a:rPr>
              <a:t>.” And </a:t>
            </a:r>
            <a:r>
              <a:rPr lang="en-US" sz="1900" b="1" i="1" dirty="0">
                <a:solidFill>
                  <a:srgbClr val="800000"/>
                </a:solidFill>
              </a:rPr>
              <a:t>the Lord God of the holy prophets sent His angel</a:t>
            </a:r>
            <a:r>
              <a:rPr lang="en-US" sz="1900" i="1" dirty="0">
                <a:solidFill>
                  <a:srgbClr val="800000"/>
                </a:solidFill>
              </a:rPr>
              <a:t> to show His servants the things which must shortly take place.</a:t>
            </a:r>
            <a:r>
              <a:rPr lang="en-US" sz="1900" dirty="0"/>
              <a:t> (</a:t>
            </a:r>
            <a:r>
              <a:rPr lang="en-US" sz="1900" b="1" dirty="0">
                <a:solidFill>
                  <a:srgbClr val="800000"/>
                </a:solidFill>
              </a:rPr>
              <a:t>22:6</a:t>
            </a:r>
            <a:r>
              <a:rPr lang="en-US" sz="1900" dirty="0"/>
              <a:t>); </a:t>
            </a:r>
            <a:r>
              <a:rPr lang="en-US" sz="1900" i="1" dirty="0">
                <a:solidFill>
                  <a:srgbClr val="800000"/>
                </a:solidFill>
              </a:rPr>
              <a:t>“Mouth of 2, 3 witnesses” </a:t>
            </a:r>
            <a:r>
              <a:rPr lang="en-US" sz="1900" dirty="0"/>
              <a:t>(</a:t>
            </a:r>
            <a:r>
              <a:rPr lang="en-US" sz="1900" b="1" dirty="0">
                <a:solidFill>
                  <a:srgbClr val="800000"/>
                </a:solidFill>
              </a:rPr>
              <a:t>11:3; De.19:15-19; Mt.18:16; 2Co.13:1; 1Tm.5:19</a:t>
            </a:r>
            <a:r>
              <a:rPr lang="en-US" sz="1900" dirty="0"/>
              <a:t>)</a:t>
            </a:r>
          </a:p>
          <a:p>
            <a:pPr>
              <a:spcBef>
                <a:spcPts val="0"/>
              </a:spcBef>
            </a:pPr>
            <a:r>
              <a:rPr lang="en-US" sz="1900" dirty="0"/>
              <a:t>Absolutely dependable, certain message, as reliable as Jesus Himself.</a:t>
            </a:r>
          </a:p>
        </p:txBody>
      </p:sp>
    </p:spTree>
    <p:extLst>
      <p:ext uri="{BB962C8B-B14F-4D97-AF65-F5344CB8AC3E}">
        <p14:creationId xmlns:p14="http://schemas.microsoft.com/office/powerpoint/2010/main" val="8268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“Must Shortly Take Place”</a:t>
            </a:r>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1800" dirty="0"/>
              <a:t>What is said that indicates this book applied to events close to the people of the 1</a:t>
            </a:r>
            <a:r>
              <a:rPr lang="en-US" sz="1800" baseline="30000" dirty="0"/>
              <a:t>st</a:t>
            </a:r>
            <a:r>
              <a:rPr lang="en-US" sz="1800" dirty="0"/>
              <a:t> century?  How can this be reconciled with parts of chapters </a:t>
            </a:r>
            <a:r>
              <a:rPr lang="en-US" sz="1800" b="1" dirty="0">
                <a:solidFill>
                  <a:srgbClr val="800000"/>
                </a:solidFill>
              </a:rPr>
              <a:t>20-22</a:t>
            </a:r>
            <a:r>
              <a:rPr lang="en-US" sz="1800" dirty="0"/>
              <a:t> which seem to refer to the end of the world and eternity in heaven, events transpiring at least 2000 years later?</a:t>
            </a:r>
          </a:p>
          <a:p>
            <a:pPr marL="0" indent="0">
              <a:buNone/>
            </a:pPr>
            <a:r>
              <a:rPr lang="en-US" sz="1800" i="1" dirty="0">
                <a:solidFill>
                  <a:srgbClr val="800000"/>
                </a:solidFill>
              </a:rPr>
              <a:t>Then he said to me, “These words are faithful and true.” And the Lord God of the holy prophets sent His angel </a:t>
            </a:r>
            <a:r>
              <a:rPr lang="en-US" sz="1800" b="1" i="1" dirty="0">
                <a:solidFill>
                  <a:srgbClr val="800000"/>
                </a:solidFill>
              </a:rPr>
              <a:t>to show His servants the things which </a:t>
            </a:r>
            <a:r>
              <a:rPr lang="en-US" sz="1800" b="1" i="1" u="sng" dirty="0">
                <a:solidFill>
                  <a:srgbClr val="800000"/>
                </a:solidFill>
              </a:rPr>
              <a:t>must shortly take place</a:t>
            </a:r>
            <a:r>
              <a:rPr lang="en-US" sz="1800" i="1" dirty="0">
                <a:solidFill>
                  <a:srgbClr val="800000"/>
                </a:solidFill>
              </a:rPr>
              <a:t>.  Behold, </a:t>
            </a:r>
            <a:r>
              <a:rPr lang="en-US" sz="1800" b="1" i="1" dirty="0">
                <a:solidFill>
                  <a:srgbClr val="800000"/>
                </a:solidFill>
              </a:rPr>
              <a:t>I am coming </a:t>
            </a:r>
            <a:r>
              <a:rPr lang="en-US" sz="1800" b="1" i="1" u="sng" dirty="0">
                <a:solidFill>
                  <a:srgbClr val="800000"/>
                </a:solidFill>
              </a:rPr>
              <a:t>quickly</a:t>
            </a:r>
            <a:r>
              <a:rPr lang="en-US" sz="1800" i="1" dirty="0">
                <a:solidFill>
                  <a:srgbClr val="800000"/>
                </a:solidFill>
              </a:rPr>
              <a:t>! Blessed is he who keeps the words of the prophecy of this book.”  </a:t>
            </a:r>
            <a:r>
              <a:rPr lang="en-US" sz="1800" dirty="0"/>
              <a:t>(</a:t>
            </a:r>
            <a:r>
              <a:rPr lang="en-US" sz="1800" b="1" dirty="0">
                <a:solidFill>
                  <a:srgbClr val="800000"/>
                </a:solidFill>
              </a:rPr>
              <a:t>22:6-7</a:t>
            </a:r>
            <a:r>
              <a:rPr lang="en-US" sz="1800" dirty="0"/>
              <a:t>)</a:t>
            </a:r>
          </a:p>
          <a:p>
            <a:r>
              <a:rPr lang="en-US" sz="1800" dirty="0"/>
              <a:t>How can 2000 years later be in any way considered </a:t>
            </a:r>
            <a:r>
              <a:rPr lang="en-US" sz="1800" i="1" dirty="0">
                <a:solidFill>
                  <a:srgbClr val="800000"/>
                </a:solidFill>
              </a:rPr>
              <a:t>“shortly”</a:t>
            </a:r>
            <a:r>
              <a:rPr lang="en-US" sz="1800" dirty="0"/>
              <a:t> or </a:t>
            </a:r>
            <a:r>
              <a:rPr lang="en-US" sz="1800" i="1" dirty="0">
                <a:solidFill>
                  <a:srgbClr val="800000"/>
                </a:solidFill>
              </a:rPr>
              <a:t>“quickly”</a:t>
            </a:r>
            <a:r>
              <a:rPr lang="en-US" sz="1800" dirty="0"/>
              <a:t>?</a:t>
            </a:r>
          </a:p>
          <a:p>
            <a:r>
              <a:rPr lang="en-US" sz="1800" dirty="0"/>
              <a:t>The chapters of </a:t>
            </a:r>
            <a:r>
              <a:rPr lang="en-US" sz="1800" b="1" dirty="0">
                <a:solidFill>
                  <a:srgbClr val="800000"/>
                </a:solidFill>
              </a:rPr>
              <a:t>Revelation</a:t>
            </a:r>
            <a:r>
              <a:rPr lang="en-US" sz="1800" dirty="0">
                <a:solidFill>
                  <a:srgbClr val="800000"/>
                </a:solidFill>
              </a:rPr>
              <a:t> </a:t>
            </a:r>
            <a:r>
              <a:rPr lang="en-US" sz="1800" dirty="0"/>
              <a:t>depict 3 times, periods, or windows of judgment:</a:t>
            </a:r>
          </a:p>
          <a:p>
            <a:pPr lvl="1"/>
            <a:r>
              <a:rPr lang="en-US" sz="1800" dirty="0"/>
              <a:t>Imminent judgment of churches to whom epistle was written (</a:t>
            </a:r>
            <a:r>
              <a:rPr lang="en-US" sz="1800" b="1" dirty="0">
                <a:solidFill>
                  <a:srgbClr val="800000"/>
                </a:solidFill>
              </a:rPr>
              <a:t>1-3</a:t>
            </a:r>
            <a:r>
              <a:rPr lang="en-US" sz="1800" dirty="0"/>
              <a:t>).</a:t>
            </a:r>
          </a:p>
          <a:p>
            <a:pPr lvl="1"/>
            <a:r>
              <a:rPr lang="en-US" sz="1800" dirty="0"/>
              <a:t>Prolonged, incremental judgment of Roman capital, empire, and religion (</a:t>
            </a:r>
            <a:r>
              <a:rPr lang="en-US" sz="1800" b="1" dirty="0">
                <a:solidFill>
                  <a:srgbClr val="800000"/>
                </a:solidFill>
              </a:rPr>
              <a:t>4-19</a:t>
            </a:r>
            <a:r>
              <a:rPr lang="en-US" sz="1800" dirty="0"/>
              <a:t>).</a:t>
            </a:r>
          </a:p>
          <a:p>
            <a:pPr lvl="1"/>
            <a:r>
              <a:rPr lang="en-US" sz="1800" dirty="0"/>
              <a:t>Sudden end of the world, judging the Devil and all people, both living and dead (</a:t>
            </a:r>
            <a:r>
              <a:rPr lang="en-US" sz="1800" b="1" dirty="0">
                <a:solidFill>
                  <a:srgbClr val="800000"/>
                </a:solidFill>
              </a:rPr>
              <a:t>20-22</a:t>
            </a:r>
            <a:r>
              <a:rPr lang="en-US" sz="1800" dirty="0"/>
              <a:t>).</a:t>
            </a:r>
          </a:p>
          <a:p>
            <a:r>
              <a:rPr lang="en-US" sz="1800" b="1" dirty="0"/>
              <a:t>Bulk</a:t>
            </a:r>
            <a:r>
              <a:rPr lang="en-US" sz="1800" dirty="0"/>
              <a:t> of application would begin immediately and complete within a few generations.</a:t>
            </a:r>
          </a:p>
          <a:p>
            <a:r>
              <a:rPr lang="en-US" sz="1800" dirty="0"/>
              <a:t>Remainder of application is buffered by </a:t>
            </a:r>
            <a:r>
              <a:rPr lang="en-US" sz="1800" b="1" i="1" dirty="0"/>
              <a:t>largest time period </a:t>
            </a:r>
            <a:r>
              <a:rPr lang="en-US" sz="1800" dirty="0"/>
              <a:t>in the Bible – a </a:t>
            </a:r>
            <a:r>
              <a:rPr lang="en-US" sz="1800" b="1" i="1" dirty="0"/>
              <a:t>millennium</a:t>
            </a:r>
            <a:r>
              <a:rPr lang="en-US" sz="1800" dirty="0"/>
              <a:t>.</a:t>
            </a:r>
          </a:p>
        </p:txBody>
      </p:sp>
    </p:spTree>
    <p:extLst>
      <p:ext uri="{BB962C8B-B14F-4D97-AF65-F5344CB8AC3E}">
        <p14:creationId xmlns:p14="http://schemas.microsoft.com/office/powerpoint/2010/main" val="22108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“Keep the Words of this Book”</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t>
            </a:r>
            <a:r>
              <a:rPr lang="en-US" sz="2000" b="1" i="1" dirty="0">
                <a:solidFill>
                  <a:srgbClr val="800000"/>
                </a:solidFill>
              </a:rPr>
              <a:t>Behold</a:t>
            </a:r>
            <a:r>
              <a:rPr lang="en-US" sz="2000" i="1" dirty="0">
                <a:solidFill>
                  <a:srgbClr val="800000"/>
                </a:solidFill>
              </a:rPr>
              <a:t>, I am coming quickly! </a:t>
            </a:r>
            <a:r>
              <a:rPr lang="en-US" sz="2000" b="1" i="1" dirty="0">
                <a:solidFill>
                  <a:srgbClr val="800000"/>
                </a:solidFill>
              </a:rPr>
              <a:t>Blessed is he who </a:t>
            </a:r>
            <a:r>
              <a:rPr lang="en-US" sz="2000" b="1" i="1" u="sng" dirty="0">
                <a:solidFill>
                  <a:srgbClr val="800000"/>
                </a:solidFill>
              </a:rPr>
              <a:t>keeps the words of the prophecy of this book</a:t>
            </a:r>
            <a:r>
              <a:rPr lang="en-US" sz="2000" i="1" dirty="0">
                <a:solidFill>
                  <a:srgbClr val="800000"/>
                </a:solidFill>
              </a:rPr>
              <a:t>.” </a:t>
            </a:r>
            <a:r>
              <a:rPr lang="en-US" sz="2000" dirty="0"/>
              <a:t>(</a:t>
            </a:r>
            <a:r>
              <a:rPr lang="en-US" sz="2000" b="1" dirty="0">
                <a:solidFill>
                  <a:srgbClr val="800000"/>
                </a:solidFill>
              </a:rPr>
              <a:t>22:7</a:t>
            </a:r>
            <a:r>
              <a:rPr lang="en-US" sz="2000" dirty="0"/>
              <a:t>)</a:t>
            </a:r>
          </a:p>
          <a:p>
            <a:pPr marL="346075" lvl="0" indent="-346075">
              <a:buFont typeface="+mj-lt"/>
              <a:buAutoNum type="arabicPeriod" startAt="7"/>
            </a:pPr>
            <a:r>
              <a:rPr lang="en-US" sz="2000" dirty="0"/>
              <a:t>How would one </a:t>
            </a:r>
            <a:r>
              <a:rPr lang="en-US" sz="2000" i="1" dirty="0">
                <a:solidFill>
                  <a:srgbClr val="800000"/>
                </a:solidFill>
              </a:rPr>
              <a:t>“keep the words of the prophecy of this book”</a:t>
            </a:r>
            <a:r>
              <a:rPr lang="en-US" sz="2000" dirty="0"/>
              <a:t>?  What does it require of men?</a:t>
            </a:r>
          </a:p>
          <a:p>
            <a:r>
              <a:rPr lang="en-US" sz="2000" dirty="0"/>
              <a:t>Do not forget them and become discouraged (</a:t>
            </a:r>
            <a:r>
              <a:rPr lang="en-US" sz="2000" b="1" dirty="0">
                <a:solidFill>
                  <a:srgbClr val="800000"/>
                </a:solidFill>
              </a:rPr>
              <a:t>6:9-11; 11:1-10; 12:10-17; 13:14-17</a:t>
            </a:r>
            <a:r>
              <a:rPr lang="en-US" sz="2000" dirty="0"/>
              <a:t>). </a:t>
            </a:r>
          </a:p>
          <a:p>
            <a:r>
              <a:rPr lang="en-US" sz="2000" dirty="0"/>
              <a:t>Remember them and draw comfort and hope from them (</a:t>
            </a:r>
            <a:r>
              <a:rPr lang="en-US" sz="2000" b="1" dirty="0">
                <a:solidFill>
                  <a:srgbClr val="800000"/>
                </a:solidFill>
              </a:rPr>
              <a:t>7:9-17; 14:12-13; 21-22</a:t>
            </a:r>
            <a:r>
              <a:rPr lang="en-US" sz="2000" dirty="0"/>
              <a:t>).</a:t>
            </a:r>
          </a:p>
          <a:p>
            <a:r>
              <a:rPr lang="en-US" sz="2000" dirty="0"/>
              <a:t>Obey the commands to abstain from immorality and defilement (</a:t>
            </a:r>
            <a:r>
              <a:rPr lang="en-US" sz="2000" b="1" dirty="0">
                <a:solidFill>
                  <a:srgbClr val="800000"/>
                </a:solidFill>
              </a:rPr>
              <a:t>18:4-5</a:t>
            </a:r>
            <a:r>
              <a:rPr lang="en-US" sz="2000" dirty="0"/>
              <a:t>).  Do not be drawn into fellowship and compromise with recipients of judgment and desolation (</a:t>
            </a:r>
            <a:r>
              <a:rPr lang="en-US" sz="2000" b="1" dirty="0">
                <a:solidFill>
                  <a:srgbClr val="800000"/>
                </a:solidFill>
              </a:rPr>
              <a:t>13:15-17; 14:7-12; 17:2-7</a:t>
            </a:r>
            <a:r>
              <a:rPr lang="en-US" sz="2000" dirty="0"/>
              <a:t>).</a:t>
            </a:r>
          </a:p>
          <a:p>
            <a:r>
              <a:rPr lang="en-US" sz="2000" dirty="0"/>
              <a:t>Follow the pattern of faithfulness, confession and endurance demonstrated by godly saints who have gone before us, </a:t>
            </a:r>
            <a:r>
              <a:rPr lang="en-US" sz="2000" i="1" dirty="0"/>
              <a:t>“</a:t>
            </a:r>
            <a:r>
              <a:rPr lang="en-US" sz="2000" i="1" dirty="0">
                <a:solidFill>
                  <a:srgbClr val="800000"/>
                </a:solidFill>
              </a:rPr>
              <a:t>whose faith follow”</a:t>
            </a:r>
            <a:r>
              <a:rPr lang="en-US" sz="2000" dirty="0"/>
              <a:t> (</a:t>
            </a:r>
            <a:r>
              <a:rPr lang="en-US" sz="2000" b="1" dirty="0">
                <a:solidFill>
                  <a:srgbClr val="800000"/>
                </a:solidFill>
              </a:rPr>
              <a:t>12:11; 20:4-6; Heb. 13:7</a:t>
            </a:r>
            <a:r>
              <a:rPr lang="en-US" sz="2000" dirty="0"/>
              <a:t>).</a:t>
            </a:r>
          </a:p>
        </p:txBody>
      </p:sp>
    </p:spTree>
    <p:extLst>
      <p:ext uri="{BB962C8B-B14F-4D97-AF65-F5344CB8AC3E}">
        <p14:creationId xmlns:p14="http://schemas.microsoft.com/office/powerpoint/2010/main" val="23921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Worships the Angel – Again</a:t>
            </a:r>
          </a:p>
        </p:txBody>
      </p:sp>
      <p:sp>
        <p:nvSpPr>
          <p:cNvPr id="3" name="Content Placeholder 2"/>
          <p:cNvSpPr>
            <a:spLocks noGrp="1"/>
          </p:cNvSpPr>
          <p:nvPr>
            <p:ph sz="quarter" idx="10"/>
          </p:nvPr>
        </p:nvSpPr>
        <p:spPr/>
        <p:txBody>
          <a:bodyPr/>
          <a:lstStyle/>
          <a:p>
            <a:pPr marL="0" indent="0">
              <a:spcBef>
                <a:spcPts val="100"/>
              </a:spcBef>
              <a:buNone/>
            </a:pPr>
            <a:r>
              <a:rPr lang="en-US" sz="2000" i="1" dirty="0">
                <a:solidFill>
                  <a:srgbClr val="800000"/>
                </a:solidFill>
              </a:rPr>
              <a:t> Now I, John, saw and heard these things. And </a:t>
            </a:r>
            <a:r>
              <a:rPr lang="en-US" sz="2000" b="1" i="1" u="sng" dirty="0">
                <a:solidFill>
                  <a:srgbClr val="800000"/>
                </a:solidFill>
              </a:rPr>
              <a:t>when I heard and saw</a:t>
            </a:r>
            <a:r>
              <a:rPr lang="en-US" sz="2000" i="1" dirty="0">
                <a:solidFill>
                  <a:srgbClr val="800000"/>
                </a:solidFill>
              </a:rPr>
              <a:t>, </a:t>
            </a:r>
            <a:r>
              <a:rPr lang="en-US" sz="2000" b="1" i="1" dirty="0">
                <a:solidFill>
                  <a:srgbClr val="800000"/>
                </a:solidFill>
              </a:rPr>
              <a:t>I fell down to worship before the feet of the angel</a:t>
            </a:r>
            <a:r>
              <a:rPr lang="en-US" sz="2000" i="1" dirty="0">
                <a:solidFill>
                  <a:srgbClr val="800000"/>
                </a:solidFill>
              </a:rPr>
              <a:t> who showed me these things.  Then he said to me, “</a:t>
            </a:r>
            <a:r>
              <a:rPr lang="en-US" sz="2000" b="1" i="1" dirty="0">
                <a:solidFill>
                  <a:srgbClr val="800000"/>
                </a:solidFill>
              </a:rPr>
              <a:t>See that you </a:t>
            </a:r>
            <a:r>
              <a:rPr lang="en-US" sz="2000" b="1" i="1" u="sng" dirty="0">
                <a:solidFill>
                  <a:srgbClr val="800000"/>
                </a:solidFill>
              </a:rPr>
              <a:t>do not do that</a:t>
            </a:r>
            <a:r>
              <a:rPr lang="en-US" sz="2000" i="1" dirty="0">
                <a:solidFill>
                  <a:srgbClr val="800000"/>
                </a:solidFill>
              </a:rPr>
              <a:t>. For </a:t>
            </a:r>
            <a:r>
              <a:rPr lang="en-US" sz="2000" b="1" i="1" dirty="0">
                <a:solidFill>
                  <a:srgbClr val="800000"/>
                </a:solidFill>
              </a:rPr>
              <a:t>I am your fellow servant</a:t>
            </a:r>
            <a:r>
              <a:rPr lang="en-US" sz="2000" i="1" dirty="0">
                <a:solidFill>
                  <a:srgbClr val="800000"/>
                </a:solidFill>
              </a:rPr>
              <a:t>, and </a:t>
            </a:r>
            <a:r>
              <a:rPr lang="en-US" sz="2000" b="1" i="1" dirty="0">
                <a:solidFill>
                  <a:srgbClr val="800000"/>
                </a:solidFill>
              </a:rPr>
              <a:t>of your brethren the prophets</a:t>
            </a:r>
            <a:r>
              <a:rPr lang="en-US" sz="2000" i="1" dirty="0">
                <a:solidFill>
                  <a:srgbClr val="800000"/>
                </a:solidFill>
              </a:rPr>
              <a:t>, and of those </a:t>
            </a:r>
            <a:r>
              <a:rPr lang="en-US" sz="2000" b="1" i="1" dirty="0">
                <a:solidFill>
                  <a:srgbClr val="800000"/>
                </a:solidFill>
              </a:rPr>
              <a:t>who </a:t>
            </a:r>
            <a:r>
              <a:rPr lang="en-US" sz="2000" b="1" i="1" u="sng" dirty="0">
                <a:solidFill>
                  <a:srgbClr val="FF5050"/>
                </a:solidFill>
              </a:rPr>
              <a:t>keep the words of this book</a:t>
            </a:r>
            <a:r>
              <a:rPr lang="en-US" sz="2000" i="1" dirty="0">
                <a:solidFill>
                  <a:srgbClr val="800000"/>
                </a:solidFill>
              </a:rPr>
              <a:t>. </a:t>
            </a:r>
            <a:r>
              <a:rPr lang="en-US" sz="2000" b="1" i="1" u="sng" dirty="0">
                <a:solidFill>
                  <a:srgbClr val="800000"/>
                </a:solidFill>
              </a:rPr>
              <a:t>Worship God</a:t>
            </a:r>
            <a:r>
              <a:rPr lang="en-US" sz="2000" i="1" dirty="0">
                <a:solidFill>
                  <a:srgbClr val="800000"/>
                </a:solidFill>
              </a:rPr>
              <a:t>.”  </a:t>
            </a:r>
            <a:r>
              <a:rPr lang="en-US" sz="2000" dirty="0"/>
              <a:t>(</a:t>
            </a:r>
            <a:r>
              <a:rPr lang="en-US" sz="2000" b="1" dirty="0">
                <a:solidFill>
                  <a:srgbClr val="800000"/>
                </a:solidFill>
              </a:rPr>
              <a:t>22:8-9</a:t>
            </a:r>
            <a:r>
              <a:rPr lang="en-US" sz="2000" dirty="0"/>
              <a:t>)</a:t>
            </a:r>
          </a:p>
          <a:p>
            <a:pPr marL="346075" lvl="0" indent="-346075">
              <a:spcBef>
                <a:spcPts val="100"/>
              </a:spcBef>
              <a:buFont typeface="+mj-lt"/>
              <a:buAutoNum type="arabicPeriod" startAt="8"/>
            </a:pPr>
            <a:r>
              <a:rPr lang="en-US" sz="2000" dirty="0"/>
              <a:t>What can we learn from John’s second attempt to worship the angel?  What does this imply about the message, nature of angels, and nature of God?</a:t>
            </a:r>
          </a:p>
          <a:p>
            <a:pPr>
              <a:spcBef>
                <a:spcPts val="100"/>
              </a:spcBef>
            </a:pPr>
            <a:r>
              <a:rPr lang="en-US" sz="2000" dirty="0"/>
              <a:t>Indicates overwhelming power of this message and importance of keeping, obeying, guarding </a:t>
            </a:r>
            <a:r>
              <a:rPr lang="en-US" sz="2000" i="1" dirty="0">
                <a:solidFill>
                  <a:srgbClr val="800000"/>
                </a:solidFill>
              </a:rPr>
              <a:t>“this book”</a:t>
            </a:r>
            <a:r>
              <a:rPr lang="en-US" sz="2000" dirty="0"/>
              <a:t>, emphasizing Jesus’ previous admonition.</a:t>
            </a:r>
          </a:p>
          <a:p>
            <a:pPr>
              <a:spcBef>
                <a:spcPts val="100"/>
              </a:spcBef>
            </a:pPr>
            <a:r>
              <a:rPr lang="en-US" sz="2000" dirty="0"/>
              <a:t>Failure of this hero – twice – points to the genuine authorship and divine revelation.</a:t>
            </a:r>
          </a:p>
          <a:p>
            <a:pPr>
              <a:spcBef>
                <a:spcPts val="100"/>
              </a:spcBef>
            </a:pPr>
            <a:r>
              <a:rPr lang="en-US" sz="2000" dirty="0"/>
              <a:t>Possible this is the same event recounted, expanded to include and emphasize messages concerning keeping and sealing this book …</a:t>
            </a:r>
          </a:p>
          <a:p>
            <a:pPr>
              <a:spcBef>
                <a:spcPts val="100"/>
              </a:spcBef>
            </a:pPr>
            <a:r>
              <a:rPr lang="en-US" sz="2000" dirty="0"/>
              <a:t>Is it hard to imagine John’s error, when we worship men too easily (</a:t>
            </a:r>
            <a:r>
              <a:rPr lang="en-US" sz="2000" b="1" dirty="0">
                <a:solidFill>
                  <a:srgbClr val="800000"/>
                </a:solidFill>
              </a:rPr>
              <a:t>1 Cor. 1-4</a:t>
            </a:r>
            <a:r>
              <a:rPr lang="en-US" sz="2000" dirty="0"/>
              <a:t>)?</a:t>
            </a:r>
          </a:p>
          <a:p>
            <a:pPr>
              <a:spcBef>
                <a:spcPts val="100"/>
              </a:spcBef>
            </a:pPr>
            <a:r>
              <a:rPr lang="en-US" sz="2000" dirty="0"/>
              <a:t>John adds his eye-witness to the Father’s and Son’s witness (</a:t>
            </a:r>
            <a:r>
              <a:rPr lang="en-US" sz="2000" b="1" dirty="0">
                <a:solidFill>
                  <a:srgbClr val="800000"/>
                </a:solidFill>
              </a:rPr>
              <a:t>John 19:35; 21:24</a:t>
            </a:r>
            <a:r>
              <a:rPr lang="en-US" sz="2000" dirty="0"/>
              <a:t>).</a:t>
            </a:r>
          </a:p>
        </p:txBody>
      </p:sp>
    </p:spTree>
    <p:extLst>
      <p:ext uri="{BB962C8B-B14F-4D97-AF65-F5344CB8AC3E}">
        <p14:creationId xmlns:p14="http://schemas.microsoft.com/office/powerpoint/2010/main" val="206981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“Do Not Seal – Time is at Hand”</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sz="1800" dirty="0"/>
              <a:t>Why was John told to </a:t>
            </a:r>
            <a:r>
              <a:rPr lang="en-US" sz="1800" i="1" dirty="0">
                <a:solidFill>
                  <a:srgbClr val="800000"/>
                </a:solidFill>
              </a:rPr>
              <a:t>“</a:t>
            </a:r>
            <a:r>
              <a:rPr lang="en-US" sz="1800" b="1" i="1" dirty="0">
                <a:solidFill>
                  <a:srgbClr val="800000"/>
                </a:solidFill>
              </a:rPr>
              <a:t>not</a:t>
            </a:r>
            <a:r>
              <a:rPr lang="en-US" sz="1800" i="1" dirty="0">
                <a:solidFill>
                  <a:srgbClr val="800000"/>
                </a:solidFill>
              </a:rPr>
              <a:t> seal the words of the prophecy of this book”</a:t>
            </a:r>
            <a:r>
              <a:rPr lang="en-US" sz="1800" dirty="0"/>
              <a:t>?  In contrast, what Old Testament prophet was instructed </a:t>
            </a:r>
            <a:r>
              <a:rPr lang="en-US" sz="1800" b="1" i="1" dirty="0"/>
              <a:t>to</a:t>
            </a:r>
            <a:r>
              <a:rPr lang="en-US" sz="1800" dirty="0"/>
              <a:t> seal up his prophecy?  What reason was given to him?  What was the object of fulfillment for his prophecy?  How does this help us interpret the book?</a:t>
            </a:r>
          </a:p>
          <a:p>
            <a:pPr marL="0" indent="0">
              <a:spcBef>
                <a:spcPts val="0"/>
              </a:spcBef>
              <a:buNone/>
            </a:pPr>
            <a:r>
              <a:rPr lang="en-US" sz="1800" i="1" dirty="0">
                <a:solidFill>
                  <a:srgbClr val="800000"/>
                </a:solidFill>
              </a:rPr>
              <a:t>And he said to me, “</a:t>
            </a:r>
            <a:r>
              <a:rPr lang="en-US" sz="1800" b="1" i="1" dirty="0">
                <a:solidFill>
                  <a:srgbClr val="800000"/>
                </a:solidFill>
              </a:rPr>
              <a:t>Do </a:t>
            </a:r>
            <a:r>
              <a:rPr lang="en-US" sz="1800" b="1" i="1" u="sng" dirty="0">
                <a:solidFill>
                  <a:srgbClr val="800000"/>
                </a:solidFill>
              </a:rPr>
              <a:t>not seal</a:t>
            </a:r>
            <a:r>
              <a:rPr lang="en-US" sz="1800" b="1" i="1" dirty="0">
                <a:solidFill>
                  <a:srgbClr val="800000"/>
                </a:solidFill>
              </a:rPr>
              <a:t> the words of the prophecy </a:t>
            </a:r>
            <a:r>
              <a:rPr lang="en-US" sz="1800" i="1" dirty="0">
                <a:solidFill>
                  <a:srgbClr val="800000"/>
                </a:solidFill>
              </a:rPr>
              <a:t>of this book, </a:t>
            </a:r>
            <a:r>
              <a:rPr lang="en-US" sz="1800" b="1" i="1" u="sng" dirty="0">
                <a:solidFill>
                  <a:srgbClr val="800000"/>
                </a:solidFill>
              </a:rPr>
              <a:t>for</a:t>
            </a:r>
            <a:r>
              <a:rPr lang="en-US" sz="1800" b="1" i="1" dirty="0">
                <a:solidFill>
                  <a:srgbClr val="800000"/>
                </a:solidFill>
              </a:rPr>
              <a:t> the </a:t>
            </a:r>
            <a:r>
              <a:rPr lang="en-US" sz="1800" b="1" i="1" u="sng" dirty="0">
                <a:solidFill>
                  <a:srgbClr val="800000"/>
                </a:solidFill>
              </a:rPr>
              <a:t>time is at hand</a:t>
            </a:r>
            <a:r>
              <a:rPr lang="en-US" sz="1800" i="1" dirty="0">
                <a:solidFill>
                  <a:srgbClr val="800000"/>
                </a:solidFill>
              </a:rPr>
              <a:t>.”  </a:t>
            </a:r>
            <a:r>
              <a:rPr lang="en-US" sz="1800" dirty="0"/>
              <a:t>(</a:t>
            </a:r>
            <a:r>
              <a:rPr lang="en-US" sz="1800" b="1" dirty="0">
                <a:solidFill>
                  <a:srgbClr val="800000"/>
                </a:solidFill>
              </a:rPr>
              <a:t>22:10</a:t>
            </a:r>
            <a:r>
              <a:rPr lang="en-US" sz="1800" dirty="0"/>
              <a:t>)</a:t>
            </a:r>
          </a:p>
          <a:p>
            <a:pPr>
              <a:spcBef>
                <a:spcPts val="0"/>
              </a:spcBef>
            </a:pPr>
            <a:r>
              <a:rPr lang="en-US" sz="1800" dirty="0"/>
              <a:t>Indicates urgency and imminent time of application, fulfillment.  Compare to Daniel’s time:</a:t>
            </a:r>
          </a:p>
          <a:p>
            <a:pPr marL="0" indent="0">
              <a:spcBef>
                <a:spcPts val="0"/>
              </a:spcBef>
              <a:buNone/>
            </a:pPr>
            <a:r>
              <a:rPr lang="en-US" sz="1800" i="1" dirty="0">
                <a:solidFill>
                  <a:srgbClr val="800000"/>
                </a:solidFill>
              </a:rPr>
              <a:t>“But you, Daniel, </a:t>
            </a:r>
            <a:r>
              <a:rPr lang="en-US" sz="1800" b="1" i="1" dirty="0">
                <a:solidFill>
                  <a:srgbClr val="800000"/>
                </a:solidFill>
              </a:rPr>
              <a:t>shut up the words, and </a:t>
            </a:r>
            <a:r>
              <a:rPr lang="en-US" sz="1800" b="1" i="1" u="sng" dirty="0">
                <a:solidFill>
                  <a:srgbClr val="800000"/>
                </a:solidFill>
              </a:rPr>
              <a:t>seal the book</a:t>
            </a:r>
            <a:r>
              <a:rPr lang="en-US" sz="1800" b="1" i="1" dirty="0">
                <a:solidFill>
                  <a:srgbClr val="800000"/>
                </a:solidFill>
              </a:rPr>
              <a:t> until the time of the end</a:t>
            </a:r>
            <a:r>
              <a:rPr lang="en-US" sz="1800" i="1" dirty="0">
                <a:solidFill>
                  <a:srgbClr val="800000"/>
                </a:solidFill>
              </a:rPr>
              <a:t>; many shall run to and fro, and knowledge shall increase. … Go your way, Daniel, for </a:t>
            </a:r>
            <a:r>
              <a:rPr lang="en-US" sz="1800" b="1" i="1" dirty="0">
                <a:solidFill>
                  <a:srgbClr val="800000"/>
                </a:solidFill>
              </a:rPr>
              <a:t>the words are </a:t>
            </a:r>
            <a:r>
              <a:rPr lang="en-US" sz="1800" b="1" i="1" u="sng" dirty="0">
                <a:solidFill>
                  <a:srgbClr val="800000"/>
                </a:solidFill>
              </a:rPr>
              <a:t>closed up and sealed</a:t>
            </a:r>
            <a:r>
              <a:rPr lang="en-US" sz="1800" b="1" i="1" dirty="0">
                <a:solidFill>
                  <a:srgbClr val="800000"/>
                </a:solidFill>
              </a:rPr>
              <a:t> till the time of the end</a:t>
            </a:r>
            <a:r>
              <a:rPr lang="en-US" sz="1800" i="1" dirty="0">
                <a:solidFill>
                  <a:srgbClr val="800000"/>
                </a:solidFill>
              </a:rPr>
              <a:t>.  Many shall be purified, made white, and refined, but the wicked shall do wickedly; and none of the wicked shall understand, but </a:t>
            </a:r>
            <a:r>
              <a:rPr lang="en-US" sz="1800" b="1" i="1" dirty="0">
                <a:solidFill>
                  <a:srgbClr val="800000"/>
                </a:solidFill>
              </a:rPr>
              <a:t>the wise shall understand</a:t>
            </a:r>
            <a:r>
              <a:rPr lang="en-US" sz="1800" i="1" dirty="0">
                <a:solidFill>
                  <a:srgbClr val="800000"/>
                </a:solidFill>
              </a:rPr>
              <a:t>.” </a:t>
            </a:r>
            <a:r>
              <a:rPr lang="en-US" sz="1800" dirty="0"/>
              <a:t>(</a:t>
            </a:r>
            <a:r>
              <a:rPr lang="en-US" sz="1800" b="1" dirty="0">
                <a:solidFill>
                  <a:srgbClr val="800000"/>
                </a:solidFill>
              </a:rPr>
              <a:t>Daniel 12:4-10</a:t>
            </a:r>
            <a:r>
              <a:rPr lang="en-US" sz="1800" dirty="0"/>
              <a:t>; also, </a:t>
            </a:r>
            <a:r>
              <a:rPr lang="en-US" sz="1800" b="1" dirty="0">
                <a:solidFill>
                  <a:srgbClr val="800000"/>
                </a:solidFill>
              </a:rPr>
              <a:t>8:26</a:t>
            </a:r>
            <a:r>
              <a:rPr lang="en-US" sz="1800" dirty="0"/>
              <a:t>)</a:t>
            </a:r>
          </a:p>
          <a:p>
            <a:pPr>
              <a:spcBef>
                <a:spcPts val="0"/>
              </a:spcBef>
            </a:pPr>
            <a:r>
              <a:rPr lang="en-US" sz="1800" dirty="0"/>
              <a:t>Applied to destruction of temple by Antiochus Epiphanes (</a:t>
            </a:r>
            <a:r>
              <a:rPr lang="en-US" sz="1800" b="1" dirty="0">
                <a:solidFill>
                  <a:srgbClr val="800000"/>
                </a:solidFill>
              </a:rPr>
              <a:t>8:26</a:t>
            </a:r>
            <a:r>
              <a:rPr lang="en-US" sz="1800" dirty="0"/>
              <a:t>) and Jerusalem, 600 years later, </a:t>
            </a:r>
            <a:r>
              <a:rPr lang="en-US" sz="1800" i="1" dirty="0">
                <a:solidFill>
                  <a:srgbClr val="800000"/>
                </a:solidFill>
              </a:rPr>
              <a:t>“many days yet to come”</a:t>
            </a:r>
            <a:r>
              <a:rPr lang="en-US" sz="1800" dirty="0"/>
              <a:t> (</a:t>
            </a:r>
            <a:r>
              <a:rPr lang="en-US" sz="1800" b="1" dirty="0">
                <a:solidFill>
                  <a:srgbClr val="800000"/>
                </a:solidFill>
              </a:rPr>
              <a:t>Daniel 10:14; 12:1-3, 7, 11</a:t>
            </a:r>
            <a:r>
              <a:rPr lang="en-US" sz="1800" dirty="0"/>
              <a:t>).</a:t>
            </a:r>
          </a:p>
          <a:p>
            <a:pPr>
              <a:spcBef>
                <a:spcPts val="0"/>
              </a:spcBef>
            </a:pPr>
            <a:r>
              <a:rPr lang="en-US" sz="1800" dirty="0"/>
              <a:t>If 600 years was too far away to leave unsealed, how can 2000+ years be too near to seal?</a:t>
            </a:r>
          </a:p>
        </p:txBody>
      </p:sp>
    </p:spTree>
    <p:extLst>
      <p:ext uri="{BB962C8B-B14F-4D97-AF65-F5344CB8AC3E}">
        <p14:creationId xmlns:p14="http://schemas.microsoft.com/office/powerpoint/2010/main" val="10458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True Jerusalem</a:t>
            </a:r>
          </a:p>
          <a:p>
            <a:r>
              <a:rPr lang="en-US" dirty="0">
                <a:solidFill>
                  <a:srgbClr val="C00000"/>
                </a:solidFill>
              </a:rPr>
              <a:t>Revelation 21:9-27</a:t>
            </a:r>
          </a:p>
        </p:txBody>
      </p:sp>
    </p:spTree>
    <p:extLst>
      <p:ext uri="{BB962C8B-B14F-4D97-AF65-F5344CB8AC3E}">
        <p14:creationId xmlns:p14="http://schemas.microsoft.com/office/powerpoint/2010/main" val="2478217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“Be Unjust Still, Filthy Still”</a:t>
            </a:r>
          </a:p>
        </p:txBody>
      </p:sp>
      <p:sp>
        <p:nvSpPr>
          <p:cNvPr id="3" name="Content Placeholder 2"/>
          <p:cNvSpPr>
            <a:spLocks noGrp="1"/>
          </p:cNvSpPr>
          <p:nvPr>
            <p:ph sz="quarter" idx="10"/>
          </p:nvPr>
        </p:nvSpPr>
        <p:spPr/>
        <p:txBody>
          <a:bodyPr/>
          <a:lstStyle/>
          <a:p>
            <a:pPr marL="0" indent="0">
              <a:spcBef>
                <a:spcPts val="0"/>
              </a:spcBef>
              <a:buNone/>
            </a:pPr>
            <a:r>
              <a:rPr lang="en-US" sz="1930" i="1" dirty="0">
                <a:solidFill>
                  <a:srgbClr val="800000"/>
                </a:solidFill>
              </a:rPr>
              <a:t>“He who is unjust, let him </a:t>
            </a:r>
            <a:r>
              <a:rPr lang="en-US" sz="1930" b="1" i="1" dirty="0">
                <a:solidFill>
                  <a:srgbClr val="800000"/>
                </a:solidFill>
              </a:rPr>
              <a:t>be unjust still</a:t>
            </a:r>
            <a:r>
              <a:rPr lang="en-US" sz="1930" i="1" dirty="0">
                <a:solidFill>
                  <a:srgbClr val="800000"/>
                </a:solidFill>
              </a:rPr>
              <a:t>; he who is filthy, let him </a:t>
            </a:r>
            <a:r>
              <a:rPr lang="en-US" sz="1930" b="1" i="1" dirty="0">
                <a:solidFill>
                  <a:srgbClr val="800000"/>
                </a:solidFill>
              </a:rPr>
              <a:t>be filthy still</a:t>
            </a:r>
            <a:r>
              <a:rPr lang="en-US" sz="1930" i="1" dirty="0">
                <a:solidFill>
                  <a:srgbClr val="800000"/>
                </a:solidFill>
              </a:rPr>
              <a:t>; he who is righteous, let him </a:t>
            </a:r>
            <a:r>
              <a:rPr lang="en-US" sz="1930" b="1" i="1" dirty="0">
                <a:solidFill>
                  <a:srgbClr val="800000"/>
                </a:solidFill>
              </a:rPr>
              <a:t>be righteous still</a:t>
            </a:r>
            <a:r>
              <a:rPr lang="en-US" sz="1930" i="1" dirty="0">
                <a:solidFill>
                  <a:srgbClr val="800000"/>
                </a:solidFill>
              </a:rPr>
              <a:t>; he who is holy, let him </a:t>
            </a:r>
            <a:r>
              <a:rPr lang="en-US" sz="1930" b="1" i="1" dirty="0">
                <a:solidFill>
                  <a:srgbClr val="800000"/>
                </a:solidFill>
              </a:rPr>
              <a:t>be holy still</a:t>
            </a:r>
            <a:r>
              <a:rPr lang="en-US" sz="1930" i="1" dirty="0">
                <a:solidFill>
                  <a:srgbClr val="800000"/>
                </a:solidFill>
              </a:rPr>
              <a:t>.” </a:t>
            </a:r>
            <a:r>
              <a:rPr lang="en-US" sz="1930" dirty="0"/>
              <a:t>(</a:t>
            </a:r>
            <a:r>
              <a:rPr lang="en-US" sz="1930" b="1" dirty="0">
                <a:solidFill>
                  <a:srgbClr val="800000"/>
                </a:solidFill>
              </a:rPr>
              <a:t>22:11</a:t>
            </a:r>
            <a:r>
              <a:rPr lang="en-US" sz="1930" dirty="0"/>
              <a:t>)</a:t>
            </a:r>
          </a:p>
          <a:p>
            <a:pPr marL="346075" lvl="0" indent="-346075">
              <a:spcBef>
                <a:spcPts val="0"/>
              </a:spcBef>
              <a:buFont typeface="+mj-lt"/>
              <a:buAutoNum type="arabicPeriod" startAt="10"/>
            </a:pPr>
            <a:r>
              <a:rPr lang="en-US" sz="1930" dirty="0"/>
              <a:t>Why would God want the </a:t>
            </a:r>
            <a:r>
              <a:rPr lang="en-US" sz="1930" i="1" dirty="0">
                <a:solidFill>
                  <a:srgbClr val="800000"/>
                </a:solidFill>
              </a:rPr>
              <a:t>“unjust”</a:t>
            </a:r>
            <a:r>
              <a:rPr lang="en-US" sz="1930" dirty="0"/>
              <a:t> and </a:t>
            </a:r>
            <a:r>
              <a:rPr lang="en-US" sz="1930" i="1" dirty="0">
                <a:solidFill>
                  <a:srgbClr val="800000"/>
                </a:solidFill>
              </a:rPr>
              <a:t>“filthy”</a:t>
            </a:r>
            <a:r>
              <a:rPr lang="en-US" sz="1930" dirty="0"/>
              <a:t> to continue in their sins?  How can this be reconciled with </a:t>
            </a:r>
            <a:r>
              <a:rPr lang="en-US" sz="1930" b="1" dirty="0">
                <a:solidFill>
                  <a:srgbClr val="800000"/>
                </a:solidFill>
              </a:rPr>
              <a:t>2 Peter 3:9</a:t>
            </a:r>
            <a:r>
              <a:rPr lang="en-US" sz="1930" dirty="0">
                <a:solidFill>
                  <a:srgbClr val="800000"/>
                </a:solidFill>
              </a:rPr>
              <a:t> </a:t>
            </a:r>
            <a:r>
              <a:rPr lang="en-US" sz="1930" dirty="0"/>
              <a:t>and a God who wants everyone to repent and be saved?</a:t>
            </a:r>
          </a:p>
          <a:p>
            <a:pPr>
              <a:spcBef>
                <a:spcPts val="0"/>
              </a:spcBef>
            </a:pPr>
            <a:r>
              <a:rPr lang="en-US" sz="1930" dirty="0"/>
              <a:t>God truly wants everyone to be saved (</a:t>
            </a:r>
            <a:r>
              <a:rPr lang="en-US" sz="1930" b="1" dirty="0">
                <a:solidFill>
                  <a:srgbClr val="800000"/>
                </a:solidFill>
              </a:rPr>
              <a:t>2 Peter 3:9; 1 Timothy 2:4; James 1:13</a:t>
            </a:r>
            <a:r>
              <a:rPr lang="en-US" sz="1930" dirty="0"/>
              <a:t>).</a:t>
            </a:r>
          </a:p>
          <a:p>
            <a:pPr>
              <a:spcBef>
                <a:spcPts val="0"/>
              </a:spcBef>
            </a:pPr>
            <a:r>
              <a:rPr lang="en-US" sz="1930" dirty="0"/>
              <a:t>As a consequence, He is extremely patient giving every opportunity (</a:t>
            </a:r>
            <a:r>
              <a:rPr lang="en-US" sz="1930" b="1" dirty="0">
                <a:solidFill>
                  <a:srgbClr val="800000"/>
                </a:solidFill>
              </a:rPr>
              <a:t>2 Peter 3:9</a:t>
            </a:r>
            <a:r>
              <a:rPr lang="en-US" sz="1930" dirty="0"/>
              <a:t>).</a:t>
            </a:r>
          </a:p>
          <a:p>
            <a:pPr>
              <a:spcBef>
                <a:spcPts val="0"/>
              </a:spcBef>
            </a:pPr>
            <a:r>
              <a:rPr lang="en-US" sz="1930" dirty="0"/>
              <a:t>However, there comes a point where patience will not help (</a:t>
            </a:r>
            <a:r>
              <a:rPr lang="en-US" sz="1930" i="1" dirty="0">
                <a:solidFill>
                  <a:srgbClr val="800000"/>
                </a:solidFill>
              </a:rPr>
              <a:t>“there is </a:t>
            </a:r>
            <a:r>
              <a:rPr lang="en-US" sz="1930" b="1" i="1" u="sng" dirty="0">
                <a:solidFill>
                  <a:srgbClr val="800000"/>
                </a:solidFill>
              </a:rPr>
              <a:t>no</a:t>
            </a:r>
            <a:r>
              <a:rPr lang="en-US" sz="1930" i="1" dirty="0">
                <a:solidFill>
                  <a:srgbClr val="800000"/>
                </a:solidFill>
              </a:rPr>
              <a:t> remedy”</a:t>
            </a:r>
            <a:r>
              <a:rPr lang="en-US" sz="1930" dirty="0"/>
              <a:t>, </a:t>
            </a:r>
            <a:r>
              <a:rPr lang="en-US" sz="1930" b="1" dirty="0">
                <a:solidFill>
                  <a:srgbClr val="800000"/>
                </a:solidFill>
              </a:rPr>
              <a:t>2 Chr. 36:26</a:t>
            </a:r>
            <a:r>
              <a:rPr lang="en-US" sz="1930" dirty="0"/>
              <a:t>).  At that point, only judgment remains, and it need not be delayed (</a:t>
            </a:r>
            <a:r>
              <a:rPr lang="en-US" sz="1930" b="1" dirty="0">
                <a:solidFill>
                  <a:srgbClr val="800000"/>
                </a:solidFill>
              </a:rPr>
              <a:t>10:6</a:t>
            </a:r>
            <a:r>
              <a:rPr lang="en-US" sz="1930" dirty="0"/>
              <a:t>)!</a:t>
            </a:r>
          </a:p>
          <a:p>
            <a:pPr marL="0" indent="0">
              <a:spcBef>
                <a:spcPts val="0"/>
              </a:spcBef>
              <a:buNone/>
            </a:pPr>
            <a:r>
              <a:rPr lang="en-US" sz="1930" i="1" dirty="0">
                <a:solidFill>
                  <a:srgbClr val="800000"/>
                </a:solidFill>
              </a:rPr>
              <a:t>“So </a:t>
            </a:r>
            <a:r>
              <a:rPr lang="en-US" sz="1930" b="1" i="1" dirty="0">
                <a:solidFill>
                  <a:srgbClr val="800000"/>
                </a:solidFill>
              </a:rPr>
              <a:t>do </a:t>
            </a:r>
            <a:r>
              <a:rPr lang="en-US" sz="1930" b="1" i="1" u="sng" dirty="0">
                <a:solidFill>
                  <a:srgbClr val="800000"/>
                </a:solidFill>
              </a:rPr>
              <a:t>not</a:t>
            </a:r>
            <a:r>
              <a:rPr lang="en-US" sz="1930" b="1" i="1" dirty="0">
                <a:solidFill>
                  <a:srgbClr val="800000"/>
                </a:solidFill>
              </a:rPr>
              <a:t> pray for this people</a:t>
            </a:r>
            <a:r>
              <a:rPr lang="en-US" sz="1930" i="1" dirty="0">
                <a:solidFill>
                  <a:srgbClr val="800000"/>
                </a:solidFill>
              </a:rPr>
              <a:t>, or lift up a cry or prayer for them; for </a:t>
            </a:r>
            <a:r>
              <a:rPr lang="en-US" sz="1930" b="1" i="1" dirty="0">
                <a:solidFill>
                  <a:srgbClr val="800000"/>
                </a:solidFill>
              </a:rPr>
              <a:t>I will </a:t>
            </a:r>
            <a:r>
              <a:rPr lang="en-US" sz="1930" b="1" i="1" u="sng" dirty="0">
                <a:solidFill>
                  <a:srgbClr val="800000"/>
                </a:solidFill>
              </a:rPr>
              <a:t>not hear</a:t>
            </a:r>
            <a:r>
              <a:rPr lang="en-US" sz="1930" b="1" i="1" dirty="0">
                <a:solidFill>
                  <a:srgbClr val="800000"/>
                </a:solidFill>
              </a:rPr>
              <a:t> them in the time that they cry </a:t>
            </a:r>
            <a:r>
              <a:rPr lang="en-US" sz="1930" i="1" dirty="0">
                <a:solidFill>
                  <a:srgbClr val="800000"/>
                </a:solidFill>
              </a:rPr>
              <a:t>out to Me because of their trouble.”</a:t>
            </a:r>
            <a:r>
              <a:rPr lang="en-US" sz="1930" dirty="0">
                <a:solidFill>
                  <a:srgbClr val="800000"/>
                </a:solidFill>
              </a:rPr>
              <a:t> </a:t>
            </a:r>
            <a:r>
              <a:rPr lang="en-US" sz="1930" dirty="0"/>
              <a:t>(</a:t>
            </a:r>
            <a:r>
              <a:rPr lang="en-US" sz="1930" b="1" dirty="0">
                <a:solidFill>
                  <a:srgbClr val="800000"/>
                </a:solidFill>
              </a:rPr>
              <a:t>Jeremiah 11:14</a:t>
            </a:r>
            <a:r>
              <a:rPr lang="en-US" sz="1930" dirty="0"/>
              <a:t>)</a:t>
            </a:r>
          </a:p>
          <a:p>
            <a:pPr>
              <a:spcBef>
                <a:spcPts val="0"/>
              </a:spcBef>
            </a:pPr>
            <a:r>
              <a:rPr lang="en-US" sz="1930" dirty="0"/>
              <a:t>The only repentance possible for these people would be an insincere, incomplete response, which God would acknowledge, but it would only serve to delay the inevitable and prolong evil’s reign (</a:t>
            </a:r>
            <a:r>
              <a:rPr lang="en-US" sz="1930" b="1" dirty="0">
                <a:solidFill>
                  <a:srgbClr val="800000"/>
                </a:solidFill>
              </a:rPr>
              <a:t>1 Kings 21:18-29; 22:1, 8, 14-39</a:t>
            </a:r>
            <a:r>
              <a:rPr lang="en-US" sz="1930" dirty="0"/>
              <a:t>).</a:t>
            </a:r>
          </a:p>
        </p:txBody>
      </p:sp>
    </p:spTree>
    <p:extLst>
      <p:ext uri="{BB962C8B-B14F-4D97-AF65-F5344CB8AC3E}">
        <p14:creationId xmlns:p14="http://schemas.microsoft.com/office/powerpoint/2010/main" val="5659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 Am Coming Quickly”</a:t>
            </a:r>
          </a:p>
        </p:txBody>
      </p:sp>
      <p:sp>
        <p:nvSpPr>
          <p:cNvPr id="3" name="Content Placeholder 2"/>
          <p:cNvSpPr>
            <a:spLocks noGrp="1"/>
          </p:cNvSpPr>
          <p:nvPr>
            <p:ph sz="quarter" idx="10"/>
          </p:nvPr>
        </p:nvSpPr>
        <p:spPr/>
        <p:txBody>
          <a:bodyPr/>
          <a:lstStyle/>
          <a:p>
            <a:pPr marL="0" indent="0">
              <a:spcBef>
                <a:spcPts val="0"/>
              </a:spcBef>
              <a:buNone/>
            </a:pPr>
            <a:r>
              <a:rPr lang="en-US" sz="1900" i="1" dirty="0">
                <a:solidFill>
                  <a:srgbClr val="800000"/>
                </a:solidFill>
              </a:rPr>
              <a:t> “And behold, </a:t>
            </a:r>
            <a:r>
              <a:rPr lang="en-US" sz="1900" b="1" i="1" dirty="0">
                <a:solidFill>
                  <a:srgbClr val="800000"/>
                </a:solidFill>
              </a:rPr>
              <a:t>I am coming </a:t>
            </a:r>
            <a:r>
              <a:rPr lang="en-US" sz="1900" b="1" i="1" u="sng" dirty="0">
                <a:solidFill>
                  <a:srgbClr val="800000"/>
                </a:solidFill>
              </a:rPr>
              <a:t>quickly</a:t>
            </a:r>
            <a:r>
              <a:rPr lang="en-US" sz="1900" i="1" dirty="0">
                <a:solidFill>
                  <a:srgbClr val="800000"/>
                </a:solidFill>
              </a:rPr>
              <a:t>, and My </a:t>
            </a:r>
            <a:r>
              <a:rPr lang="en-US" sz="1900" b="1" i="1" dirty="0">
                <a:solidFill>
                  <a:srgbClr val="800000"/>
                </a:solidFill>
              </a:rPr>
              <a:t>reward</a:t>
            </a:r>
            <a:r>
              <a:rPr lang="en-US" sz="1900" i="1" dirty="0">
                <a:solidFill>
                  <a:srgbClr val="800000"/>
                </a:solidFill>
              </a:rPr>
              <a:t> is with Me, </a:t>
            </a:r>
            <a:r>
              <a:rPr lang="en-US" sz="1900" b="1" i="1" dirty="0">
                <a:solidFill>
                  <a:srgbClr val="800000"/>
                </a:solidFill>
              </a:rPr>
              <a:t>to give to every one </a:t>
            </a:r>
            <a:r>
              <a:rPr lang="en-US" sz="1900" b="1" i="1" u="sng" dirty="0">
                <a:solidFill>
                  <a:srgbClr val="800000"/>
                </a:solidFill>
              </a:rPr>
              <a:t>according to his work</a:t>
            </a:r>
            <a:r>
              <a:rPr lang="en-US" sz="1900" i="1" dirty="0">
                <a:solidFill>
                  <a:srgbClr val="800000"/>
                </a:solidFill>
              </a:rPr>
              <a:t>.” </a:t>
            </a:r>
            <a:r>
              <a:rPr lang="en-US" sz="1900" dirty="0"/>
              <a:t>(</a:t>
            </a:r>
            <a:r>
              <a:rPr lang="en-US" sz="1900" b="1" dirty="0">
                <a:solidFill>
                  <a:srgbClr val="800000"/>
                </a:solidFill>
              </a:rPr>
              <a:t>22:12</a:t>
            </a:r>
            <a:r>
              <a:rPr lang="en-US" sz="1900" dirty="0"/>
              <a:t>)</a:t>
            </a:r>
          </a:p>
          <a:p>
            <a:pPr marL="346075" lvl="0" indent="-346075">
              <a:spcBef>
                <a:spcPts val="0"/>
              </a:spcBef>
              <a:buFont typeface="+mj-lt"/>
              <a:buAutoNum type="arabicPeriod" startAt="11"/>
            </a:pPr>
            <a:r>
              <a:rPr lang="en-US" sz="1900" dirty="0"/>
              <a:t>Almost 2000 years have passed since Jesus left and promised to return, </a:t>
            </a:r>
            <a:r>
              <a:rPr lang="en-US" sz="1900" i="1" dirty="0">
                <a:solidFill>
                  <a:srgbClr val="800000"/>
                </a:solidFill>
              </a:rPr>
              <a:t>“coming quickly”</a:t>
            </a:r>
            <a:r>
              <a:rPr lang="en-US" sz="1900" dirty="0"/>
              <a:t>?  Even if He returned today, how could that be considered </a:t>
            </a:r>
            <a:r>
              <a:rPr lang="en-US" sz="1900" i="1" dirty="0">
                <a:solidFill>
                  <a:srgbClr val="800000"/>
                </a:solidFill>
              </a:rPr>
              <a:t>“quickly”</a:t>
            </a:r>
            <a:r>
              <a:rPr lang="en-US" sz="1900" dirty="0"/>
              <a:t>?  Or, is something else under consideration?</a:t>
            </a:r>
          </a:p>
          <a:p>
            <a:pPr>
              <a:spcBef>
                <a:spcPts val="0"/>
              </a:spcBef>
            </a:pPr>
            <a:r>
              <a:rPr lang="en-US" sz="1900" dirty="0"/>
              <a:t>Refers to His imminent judgment on churches &amp; Rome, not final return (</a:t>
            </a:r>
            <a:r>
              <a:rPr lang="en-US" sz="1900" b="1" dirty="0">
                <a:solidFill>
                  <a:srgbClr val="800000"/>
                </a:solidFill>
              </a:rPr>
              <a:t>2 The. 2:1-8</a:t>
            </a:r>
            <a:r>
              <a:rPr lang="en-US" sz="1900" dirty="0"/>
              <a:t>).</a:t>
            </a:r>
          </a:p>
          <a:p>
            <a:pPr>
              <a:spcBef>
                <a:spcPts val="0"/>
              </a:spcBef>
            </a:pPr>
            <a:r>
              <a:rPr lang="en-US" sz="1900" dirty="0"/>
              <a:t>Jesus’ return is often connected with judgment of nations and peoples in time – for example, destruction of Jerusalem foretold by Jesus:</a:t>
            </a:r>
          </a:p>
          <a:p>
            <a:pPr marL="0" indent="0">
              <a:spcBef>
                <a:spcPts val="0"/>
              </a:spcBef>
              <a:buNone/>
            </a:pPr>
            <a:r>
              <a:rPr lang="en-US" sz="1900" i="1" dirty="0">
                <a:solidFill>
                  <a:srgbClr val="800000"/>
                </a:solidFill>
              </a:rPr>
              <a:t>Then </a:t>
            </a:r>
            <a:r>
              <a:rPr lang="en-US" sz="1900" b="1" i="1" dirty="0">
                <a:solidFill>
                  <a:srgbClr val="800000"/>
                </a:solidFill>
              </a:rPr>
              <a:t>the sign of the Son of Man will appear in heaven</a:t>
            </a:r>
            <a:r>
              <a:rPr lang="en-US" sz="1900" i="1" dirty="0">
                <a:solidFill>
                  <a:srgbClr val="800000"/>
                </a:solidFill>
              </a:rPr>
              <a:t>, and then all the tribes of the earth will mourn, and they will </a:t>
            </a:r>
            <a:r>
              <a:rPr lang="en-US" sz="1900" b="1" i="1" dirty="0">
                <a:solidFill>
                  <a:srgbClr val="800000"/>
                </a:solidFill>
              </a:rPr>
              <a:t>see the Son of Man </a:t>
            </a:r>
            <a:r>
              <a:rPr lang="en-US" sz="1900" b="1" i="1" u="sng" dirty="0">
                <a:solidFill>
                  <a:srgbClr val="800000"/>
                </a:solidFill>
              </a:rPr>
              <a:t>coming</a:t>
            </a:r>
            <a:r>
              <a:rPr lang="en-US" sz="1900" b="1" i="1" dirty="0">
                <a:solidFill>
                  <a:srgbClr val="800000"/>
                </a:solidFill>
              </a:rPr>
              <a:t> on the clouds of heaven </a:t>
            </a:r>
            <a:r>
              <a:rPr lang="en-US" sz="1900" i="1" dirty="0">
                <a:solidFill>
                  <a:srgbClr val="800000"/>
                </a:solidFill>
              </a:rPr>
              <a:t>with power and great glory. </a:t>
            </a:r>
            <a:r>
              <a:rPr lang="en-US" sz="1900" dirty="0"/>
              <a:t>(</a:t>
            </a:r>
            <a:r>
              <a:rPr lang="en-US" sz="1900" b="1" dirty="0">
                <a:solidFill>
                  <a:srgbClr val="800000"/>
                </a:solidFill>
              </a:rPr>
              <a:t>Matthew 24:30</a:t>
            </a:r>
            <a:r>
              <a:rPr lang="en-US" sz="1900" dirty="0"/>
              <a:t>)</a:t>
            </a:r>
          </a:p>
          <a:p>
            <a:pPr marL="0" indent="0">
              <a:spcBef>
                <a:spcPts val="0"/>
              </a:spcBef>
              <a:buNone/>
            </a:pPr>
            <a:r>
              <a:rPr lang="en-US" sz="1900" i="1" dirty="0">
                <a:solidFill>
                  <a:srgbClr val="800000"/>
                </a:solidFill>
              </a:rPr>
              <a:t>Jesus said to him, “It is as you said. Nevertheless, I say to you, hereafter </a:t>
            </a:r>
            <a:r>
              <a:rPr lang="en-US" sz="1900" b="1" i="1" u="sng" dirty="0">
                <a:solidFill>
                  <a:srgbClr val="800000"/>
                </a:solidFill>
              </a:rPr>
              <a:t>you will see</a:t>
            </a:r>
            <a:r>
              <a:rPr lang="en-US" sz="1900" b="1" i="1" dirty="0">
                <a:solidFill>
                  <a:srgbClr val="800000"/>
                </a:solidFill>
              </a:rPr>
              <a:t> the Son of Man</a:t>
            </a:r>
            <a:r>
              <a:rPr lang="en-US" sz="1900" i="1" dirty="0">
                <a:solidFill>
                  <a:srgbClr val="800000"/>
                </a:solidFill>
              </a:rPr>
              <a:t> sitting at the right hand of the Power, and </a:t>
            </a:r>
            <a:r>
              <a:rPr lang="en-US" sz="1900" b="1" i="1" u="sng" dirty="0">
                <a:solidFill>
                  <a:srgbClr val="800000"/>
                </a:solidFill>
              </a:rPr>
              <a:t>coming</a:t>
            </a:r>
            <a:r>
              <a:rPr lang="en-US" sz="1900" b="1" i="1" dirty="0">
                <a:solidFill>
                  <a:srgbClr val="800000"/>
                </a:solidFill>
              </a:rPr>
              <a:t> on the clouds of heaven</a:t>
            </a:r>
            <a:r>
              <a:rPr lang="en-US" sz="1900" i="1" dirty="0">
                <a:solidFill>
                  <a:srgbClr val="800000"/>
                </a:solidFill>
              </a:rPr>
              <a:t>.” </a:t>
            </a:r>
            <a:r>
              <a:rPr lang="en-US" sz="1900" dirty="0"/>
              <a:t>(</a:t>
            </a:r>
            <a:r>
              <a:rPr lang="en-US" sz="1900" b="1" dirty="0">
                <a:solidFill>
                  <a:srgbClr val="800000"/>
                </a:solidFill>
              </a:rPr>
              <a:t>Matthew 26:64</a:t>
            </a:r>
            <a:r>
              <a:rPr lang="en-US" sz="1900" dirty="0"/>
              <a:t>)</a:t>
            </a:r>
          </a:p>
        </p:txBody>
      </p:sp>
    </p:spTree>
    <p:extLst>
      <p:ext uri="{BB962C8B-B14F-4D97-AF65-F5344CB8AC3E}">
        <p14:creationId xmlns:p14="http://schemas.microsoft.com/office/powerpoint/2010/main" val="408815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Unescapable, Imminent Judgement</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2"/>
            </a:pPr>
            <a:r>
              <a:rPr lang="en-US" sz="1900" dirty="0"/>
              <a:t>What contrast is again emphasized by Jesus?  Why is this being repeated?</a:t>
            </a:r>
          </a:p>
          <a:p>
            <a:pPr marL="0" indent="0">
              <a:spcBef>
                <a:spcPts val="0"/>
              </a:spcBef>
              <a:buNone/>
            </a:pPr>
            <a:r>
              <a:rPr lang="en-US" sz="1900" i="1" dirty="0">
                <a:solidFill>
                  <a:srgbClr val="800000"/>
                </a:solidFill>
              </a:rPr>
              <a:t>“And </a:t>
            </a:r>
            <a:r>
              <a:rPr lang="en-US" sz="1900" b="1" i="1" dirty="0">
                <a:solidFill>
                  <a:srgbClr val="800000"/>
                </a:solidFill>
              </a:rPr>
              <a:t>behold, I am coming </a:t>
            </a:r>
            <a:r>
              <a:rPr lang="en-US" sz="1900" b="1" i="1" u="sng" dirty="0">
                <a:solidFill>
                  <a:srgbClr val="800000"/>
                </a:solidFill>
              </a:rPr>
              <a:t>quickly</a:t>
            </a:r>
            <a:r>
              <a:rPr lang="en-US" sz="1900" b="1" i="1" dirty="0">
                <a:solidFill>
                  <a:srgbClr val="800000"/>
                </a:solidFill>
              </a:rPr>
              <a:t>, </a:t>
            </a:r>
            <a:r>
              <a:rPr lang="en-US" sz="1900" i="1" dirty="0">
                <a:solidFill>
                  <a:srgbClr val="800000"/>
                </a:solidFill>
              </a:rPr>
              <a:t>and My reward is with Me, </a:t>
            </a:r>
            <a:r>
              <a:rPr lang="en-US" sz="1900" b="1" i="1" dirty="0">
                <a:solidFill>
                  <a:srgbClr val="800000"/>
                </a:solidFill>
              </a:rPr>
              <a:t>to give to every one </a:t>
            </a:r>
            <a:r>
              <a:rPr lang="en-US" sz="1900" b="1" i="1" u="sng" dirty="0">
                <a:solidFill>
                  <a:srgbClr val="800000"/>
                </a:solidFill>
              </a:rPr>
              <a:t>according to his work</a:t>
            </a:r>
            <a:r>
              <a:rPr lang="en-US" sz="1900" i="1" dirty="0">
                <a:solidFill>
                  <a:srgbClr val="800000"/>
                </a:solidFill>
              </a:rPr>
              <a:t>.  I am the Alpha and the Omega, the Beginning and the End, the First and the Last.  </a:t>
            </a:r>
            <a:r>
              <a:rPr lang="en-US" sz="1900" b="1" i="1" dirty="0">
                <a:solidFill>
                  <a:srgbClr val="800000"/>
                </a:solidFill>
              </a:rPr>
              <a:t>Blessed are those who </a:t>
            </a:r>
            <a:r>
              <a:rPr lang="en-US" sz="1900" b="1" i="1" u="sng" dirty="0">
                <a:solidFill>
                  <a:srgbClr val="800000"/>
                </a:solidFill>
              </a:rPr>
              <a:t>do His commandments</a:t>
            </a:r>
            <a:r>
              <a:rPr lang="en-US" sz="1900" i="1" dirty="0">
                <a:solidFill>
                  <a:srgbClr val="800000"/>
                </a:solidFill>
              </a:rPr>
              <a:t>, that they may have the right to the tree of life, and may enter through the gates into the city.  But </a:t>
            </a:r>
            <a:r>
              <a:rPr lang="en-US" sz="1900" b="1" i="1" dirty="0">
                <a:solidFill>
                  <a:srgbClr val="800000"/>
                </a:solidFill>
              </a:rPr>
              <a:t>outside are </a:t>
            </a:r>
            <a:r>
              <a:rPr lang="en-US" sz="1900" b="1" i="1" u="sng" dirty="0">
                <a:solidFill>
                  <a:srgbClr val="800000"/>
                </a:solidFill>
              </a:rPr>
              <a:t>dogs</a:t>
            </a:r>
            <a:r>
              <a:rPr lang="en-US" sz="1900" b="1" i="1" dirty="0">
                <a:solidFill>
                  <a:srgbClr val="800000"/>
                </a:solidFill>
              </a:rPr>
              <a:t> and </a:t>
            </a:r>
            <a:r>
              <a:rPr lang="en-US" sz="1900" b="1" i="1" u="sng" dirty="0">
                <a:solidFill>
                  <a:srgbClr val="800000"/>
                </a:solidFill>
              </a:rPr>
              <a:t>sorcerers</a:t>
            </a:r>
            <a:r>
              <a:rPr lang="en-US" sz="1900" b="1" i="1" dirty="0">
                <a:solidFill>
                  <a:srgbClr val="800000"/>
                </a:solidFill>
              </a:rPr>
              <a:t> and </a:t>
            </a:r>
            <a:r>
              <a:rPr lang="en-US" sz="1900" b="1" i="1" u="sng" dirty="0">
                <a:solidFill>
                  <a:srgbClr val="800000"/>
                </a:solidFill>
              </a:rPr>
              <a:t>sexually immoral</a:t>
            </a:r>
            <a:r>
              <a:rPr lang="en-US" sz="1900" b="1" i="1" dirty="0">
                <a:solidFill>
                  <a:srgbClr val="800000"/>
                </a:solidFill>
              </a:rPr>
              <a:t> and </a:t>
            </a:r>
            <a:r>
              <a:rPr lang="en-US" sz="1900" b="1" i="1" u="sng" dirty="0">
                <a:solidFill>
                  <a:srgbClr val="800000"/>
                </a:solidFill>
              </a:rPr>
              <a:t>murderers</a:t>
            </a:r>
            <a:r>
              <a:rPr lang="en-US" sz="1900" b="1" i="1" dirty="0">
                <a:solidFill>
                  <a:srgbClr val="800000"/>
                </a:solidFill>
              </a:rPr>
              <a:t> and </a:t>
            </a:r>
            <a:r>
              <a:rPr lang="en-US" sz="1900" b="1" i="1" u="sng" dirty="0">
                <a:solidFill>
                  <a:srgbClr val="800000"/>
                </a:solidFill>
              </a:rPr>
              <a:t>idolaters</a:t>
            </a:r>
            <a:r>
              <a:rPr lang="en-US" sz="1900" b="1" i="1" dirty="0">
                <a:solidFill>
                  <a:srgbClr val="800000"/>
                </a:solidFill>
              </a:rPr>
              <a:t>, and whoever </a:t>
            </a:r>
            <a:r>
              <a:rPr lang="en-US" sz="1900" b="1" i="1" u="sng" dirty="0">
                <a:solidFill>
                  <a:srgbClr val="800000"/>
                </a:solidFill>
              </a:rPr>
              <a:t>loves and practices a lie</a:t>
            </a:r>
            <a:r>
              <a:rPr lang="en-US" sz="1900" i="1" dirty="0">
                <a:solidFill>
                  <a:srgbClr val="800000"/>
                </a:solidFill>
              </a:rPr>
              <a:t>.” </a:t>
            </a:r>
            <a:r>
              <a:rPr lang="en-US" sz="1900" dirty="0"/>
              <a:t>(</a:t>
            </a:r>
            <a:r>
              <a:rPr lang="en-US" sz="1900" b="1" dirty="0">
                <a:solidFill>
                  <a:srgbClr val="800000"/>
                </a:solidFill>
              </a:rPr>
              <a:t>22:12-15</a:t>
            </a:r>
            <a:r>
              <a:rPr lang="en-US" sz="1900" dirty="0"/>
              <a:t>)</a:t>
            </a:r>
          </a:p>
          <a:p>
            <a:pPr>
              <a:spcBef>
                <a:spcPts val="0"/>
              </a:spcBef>
            </a:pPr>
            <a:r>
              <a:rPr lang="en-US" sz="1900" dirty="0"/>
              <a:t>Judgment was imminent, so must prepare – not ignore.</a:t>
            </a:r>
          </a:p>
          <a:p>
            <a:pPr>
              <a:spcBef>
                <a:spcPts val="0"/>
              </a:spcBef>
            </a:pPr>
            <a:r>
              <a:rPr lang="en-US" sz="1900" dirty="0"/>
              <a:t>Judgment will be based on our works – not intentions, family, wealth, status, etc.</a:t>
            </a:r>
          </a:p>
          <a:p>
            <a:pPr>
              <a:spcBef>
                <a:spcPts val="0"/>
              </a:spcBef>
            </a:pPr>
            <a:r>
              <a:rPr lang="en-US" sz="1900" dirty="0"/>
              <a:t>Jesus’ judgment is unavoidable – nobody before or after Him offering alternatives.</a:t>
            </a:r>
          </a:p>
          <a:p>
            <a:pPr>
              <a:spcBef>
                <a:spcPts val="0"/>
              </a:spcBef>
            </a:pPr>
            <a:r>
              <a:rPr lang="en-US" sz="1900" i="1" dirty="0">
                <a:solidFill>
                  <a:srgbClr val="800000"/>
                </a:solidFill>
              </a:rPr>
              <a:t>“Dogs”</a:t>
            </a:r>
            <a:r>
              <a:rPr lang="en-US" sz="1900" dirty="0">
                <a:solidFill>
                  <a:srgbClr val="800000"/>
                </a:solidFill>
              </a:rPr>
              <a:t> </a:t>
            </a:r>
            <a:r>
              <a:rPr lang="en-US" sz="1900" dirty="0"/>
              <a:t>symbolize living like animals without moral restraint (</a:t>
            </a:r>
            <a:r>
              <a:rPr lang="en-US" sz="1900" b="1" dirty="0" err="1">
                <a:solidFill>
                  <a:srgbClr val="800000"/>
                </a:solidFill>
              </a:rPr>
              <a:t>Deu</a:t>
            </a:r>
            <a:r>
              <a:rPr lang="en-US" sz="1900" b="1" dirty="0">
                <a:solidFill>
                  <a:srgbClr val="800000"/>
                </a:solidFill>
              </a:rPr>
              <a:t>. 23:17-18</a:t>
            </a:r>
            <a:r>
              <a:rPr lang="en-US" sz="1900" dirty="0"/>
              <a:t>) and rejecting God’s teaching (</a:t>
            </a:r>
            <a:r>
              <a:rPr lang="en-US" sz="1900" b="1" dirty="0">
                <a:solidFill>
                  <a:srgbClr val="800000"/>
                </a:solidFill>
              </a:rPr>
              <a:t>Psalms 22:16, 20; Philippians 3:2; 2 Peter 2:22</a:t>
            </a:r>
            <a:r>
              <a:rPr lang="en-US" sz="1900" dirty="0"/>
              <a:t>).</a:t>
            </a:r>
            <a:endParaRPr lang="en-US" sz="1900" i="1" dirty="0"/>
          </a:p>
          <a:p>
            <a:pPr>
              <a:spcBef>
                <a:spcPts val="0"/>
              </a:spcBef>
            </a:pPr>
            <a:r>
              <a:rPr lang="en-US" sz="1900" dirty="0"/>
              <a:t>Obedience would bring blessing, immorality – otherwise, condemnation.</a:t>
            </a:r>
          </a:p>
          <a:p>
            <a:pPr>
              <a:spcBef>
                <a:spcPts val="0"/>
              </a:spcBef>
            </a:pPr>
            <a:r>
              <a:rPr lang="en-US" sz="1900" dirty="0"/>
              <a:t>Preparing for judgment by repentance, rededication is all that mattered then &amp; now.</a:t>
            </a:r>
          </a:p>
        </p:txBody>
      </p:sp>
    </p:spTree>
    <p:extLst>
      <p:ext uri="{BB962C8B-B14F-4D97-AF65-F5344CB8AC3E}">
        <p14:creationId xmlns:p14="http://schemas.microsoft.com/office/powerpoint/2010/main" val="350026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the Spirit, and the Bride Invite</a:t>
            </a:r>
          </a:p>
        </p:txBody>
      </p:sp>
      <p:sp>
        <p:nvSpPr>
          <p:cNvPr id="3" name="Content Placeholder 2"/>
          <p:cNvSpPr>
            <a:spLocks noGrp="1"/>
          </p:cNvSpPr>
          <p:nvPr>
            <p:ph sz="quarter" idx="10"/>
          </p:nvPr>
        </p:nvSpPr>
        <p:spPr/>
        <p:txBody>
          <a:bodyPr/>
          <a:lstStyle/>
          <a:p>
            <a:pPr marL="0" lvl="0" indent="0">
              <a:spcBef>
                <a:spcPts val="100"/>
              </a:spcBef>
              <a:buNone/>
            </a:pPr>
            <a:r>
              <a:rPr lang="en-US" sz="1800" i="1" dirty="0">
                <a:solidFill>
                  <a:srgbClr val="800000"/>
                </a:solidFill>
              </a:rPr>
              <a:t>“</a:t>
            </a:r>
            <a:r>
              <a:rPr lang="en-US" sz="1800" b="1" i="1" dirty="0">
                <a:solidFill>
                  <a:srgbClr val="800000"/>
                </a:solidFill>
              </a:rPr>
              <a:t>I, Jesus</a:t>
            </a:r>
            <a:r>
              <a:rPr lang="en-US" sz="1800" i="1" dirty="0">
                <a:solidFill>
                  <a:srgbClr val="800000"/>
                </a:solidFill>
              </a:rPr>
              <a:t>, have sent </a:t>
            </a:r>
            <a:r>
              <a:rPr lang="en-US" sz="1800" b="1" i="1" dirty="0">
                <a:solidFill>
                  <a:srgbClr val="800000"/>
                </a:solidFill>
              </a:rPr>
              <a:t>My angel </a:t>
            </a:r>
            <a:r>
              <a:rPr lang="en-US" sz="1800" i="1" dirty="0">
                <a:solidFill>
                  <a:srgbClr val="800000"/>
                </a:solidFill>
              </a:rPr>
              <a:t>to testify to you these things in the churches. I am </a:t>
            </a:r>
            <a:r>
              <a:rPr lang="en-US" sz="1800" b="1" i="1" dirty="0">
                <a:solidFill>
                  <a:srgbClr val="800000"/>
                </a:solidFill>
              </a:rPr>
              <a:t>the Root and the Offspring of David, the Bright and Morning Star</a:t>
            </a:r>
            <a:r>
              <a:rPr lang="en-US" sz="1800" i="1" dirty="0">
                <a:solidFill>
                  <a:srgbClr val="800000"/>
                </a:solidFill>
              </a:rPr>
              <a:t>.”  And </a:t>
            </a:r>
            <a:r>
              <a:rPr lang="en-US" sz="1800" b="1" i="1" dirty="0">
                <a:solidFill>
                  <a:srgbClr val="800000"/>
                </a:solidFill>
              </a:rPr>
              <a:t>the Spirit </a:t>
            </a:r>
            <a:r>
              <a:rPr lang="en-US" sz="1800" i="1" dirty="0">
                <a:solidFill>
                  <a:srgbClr val="800000"/>
                </a:solidFill>
              </a:rPr>
              <a:t>and </a:t>
            </a:r>
            <a:r>
              <a:rPr lang="en-US" sz="1800" b="1" i="1" dirty="0">
                <a:solidFill>
                  <a:srgbClr val="800000"/>
                </a:solidFill>
              </a:rPr>
              <a:t>the bride </a:t>
            </a:r>
            <a:r>
              <a:rPr lang="en-US" sz="1800" i="1" dirty="0">
                <a:solidFill>
                  <a:srgbClr val="800000"/>
                </a:solidFill>
              </a:rPr>
              <a:t>say, “Come!” And let </a:t>
            </a:r>
            <a:r>
              <a:rPr lang="en-US" sz="1800" b="1" i="1" dirty="0">
                <a:solidFill>
                  <a:srgbClr val="800000"/>
                </a:solidFill>
              </a:rPr>
              <a:t>him who hears</a:t>
            </a:r>
            <a:r>
              <a:rPr lang="en-US" sz="1800" i="1" dirty="0">
                <a:solidFill>
                  <a:srgbClr val="800000"/>
                </a:solidFill>
              </a:rPr>
              <a:t> say, “Come!” And let </a:t>
            </a:r>
            <a:r>
              <a:rPr lang="en-US" sz="1800" b="1" i="1" dirty="0">
                <a:solidFill>
                  <a:srgbClr val="800000"/>
                </a:solidFill>
              </a:rPr>
              <a:t>him who </a:t>
            </a:r>
            <a:r>
              <a:rPr lang="en-US" sz="1800" b="1" i="1" u="sng" dirty="0">
                <a:solidFill>
                  <a:srgbClr val="800000"/>
                </a:solidFill>
              </a:rPr>
              <a:t>thirsts</a:t>
            </a:r>
            <a:r>
              <a:rPr lang="en-US" sz="1800" b="1" i="1" dirty="0">
                <a:solidFill>
                  <a:srgbClr val="800000"/>
                </a:solidFill>
              </a:rPr>
              <a:t> come</a:t>
            </a:r>
            <a:r>
              <a:rPr lang="en-US" sz="1800" i="1" dirty="0">
                <a:solidFill>
                  <a:srgbClr val="800000"/>
                </a:solidFill>
              </a:rPr>
              <a:t>. Whoever </a:t>
            </a:r>
            <a:r>
              <a:rPr lang="en-US" sz="1800" b="1" i="1" u="sng" dirty="0">
                <a:solidFill>
                  <a:srgbClr val="800000"/>
                </a:solidFill>
              </a:rPr>
              <a:t>desires</a:t>
            </a:r>
            <a:r>
              <a:rPr lang="en-US" sz="1800" b="1" i="1" dirty="0">
                <a:solidFill>
                  <a:srgbClr val="800000"/>
                </a:solidFill>
              </a:rPr>
              <a:t>, let him take the water of life freely</a:t>
            </a:r>
            <a:r>
              <a:rPr lang="en-US" sz="1800" dirty="0"/>
              <a:t>. (</a:t>
            </a:r>
            <a:r>
              <a:rPr lang="en-US" sz="1800" b="1" dirty="0">
                <a:solidFill>
                  <a:srgbClr val="800000"/>
                </a:solidFill>
              </a:rPr>
              <a:t>22:16-17</a:t>
            </a:r>
            <a:r>
              <a:rPr lang="en-US" sz="1800" dirty="0"/>
              <a:t>)</a:t>
            </a:r>
          </a:p>
          <a:p>
            <a:pPr marL="346075" lvl="0" indent="-346075">
              <a:spcBef>
                <a:spcPts val="100"/>
              </a:spcBef>
              <a:buFont typeface="+mj-lt"/>
              <a:buAutoNum type="arabicPeriod" startAt="13"/>
            </a:pPr>
            <a:r>
              <a:rPr lang="en-US" sz="1800" dirty="0"/>
              <a:t>Why are the number, nature, and identity of the people inviting us especially encouraging?</a:t>
            </a:r>
          </a:p>
          <a:p>
            <a:pPr>
              <a:spcBef>
                <a:spcPts val="100"/>
              </a:spcBef>
            </a:pPr>
            <a:r>
              <a:rPr lang="en-US" sz="1800" dirty="0"/>
              <a:t>Jesus is the Judge (</a:t>
            </a:r>
            <a:r>
              <a:rPr lang="en-US" sz="1800" b="1" dirty="0">
                <a:solidFill>
                  <a:srgbClr val="800000"/>
                </a:solidFill>
              </a:rPr>
              <a:t>22:12; John 5:22</a:t>
            </a:r>
            <a:r>
              <a:rPr lang="en-US" sz="1800" dirty="0"/>
              <a:t>), and He does not want anyone to be lost (</a:t>
            </a:r>
            <a:r>
              <a:rPr lang="en-US" sz="1800" b="1" dirty="0">
                <a:solidFill>
                  <a:srgbClr val="800000"/>
                </a:solidFill>
              </a:rPr>
              <a:t>2 Peter 3:9; 1 Timothy 2:4</a:t>
            </a:r>
            <a:r>
              <a:rPr lang="en-US" sz="1800" dirty="0"/>
              <a:t>).</a:t>
            </a:r>
          </a:p>
          <a:p>
            <a:pPr>
              <a:spcBef>
                <a:spcPts val="100"/>
              </a:spcBef>
            </a:pPr>
            <a:r>
              <a:rPr lang="en-US" sz="1800" i="1" dirty="0">
                <a:solidFill>
                  <a:srgbClr val="800000"/>
                </a:solidFill>
              </a:rPr>
              <a:t>“Root, Offspring of David”</a:t>
            </a:r>
            <a:r>
              <a:rPr lang="en-US" sz="1800" dirty="0"/>
              <a:t> reminds of the fulfilled Messianic prophecies (</a:t>
            </a:r>
            <a:r>
              <a:rPr lang="en-US" sz="1800" b="1" dirty="0">
                <a:solidFill>
                  <a:srgbClr val="800000"/>
                </a:solidFill>
              </a:rPr>
              <a:t>3:7; 2 Sam. 7</a:t>
            </a:r>
            <a:r>
              <a:rPr lang="en-US" sz="1800" dirty="0"/>
              <a:t>).</a:t>
            </a:r>
          </a:p>
          <a:p>
            <a:pPr>
              <a:spcBef>
                <a:spcPts val="100"/>
              </a:spcBef>
            </a:pPr>
            <a:r>
              <a:rPr lang="en-US" sz="1800" i="1" dirty="0">
                <a:solidFill>
                  <a:srgbClr val="800000"/>
                </a:solidFill>
              </a:rPr>
              <a:t>“Bright and Morning Star”</a:t>
            </a:r>
            <a:r>
              <a:rPr lang="en-US" sz="1800" dirty="0">
                <a:solidFill>
                  <a:srgbClr val="800000"/>
                </a:solidFill>
              </a:rPr>
              <a:t> </a:t>
            </a:r>
            <a:r>
              <a:rPr lang="en-US" sz="1800" dirty="0"/>
              <a:t>indicates a new day and a clear direction (</a:t>
            </a:r>
            <a:r>
              <a:rPr lang="en-US" sz="1800" b="1" dirty="0">
                <a:solidFill>
                  <a:srgbClr val="800000"/>
                </a:solidFill>
              </a:rPr>
              <a:t>2:28; Num. 24:17</a:t>
            </a:r>
            <a:r>
              <a:rPr lang="en-US" sz="1800" dirty="0"/>
              <a:t>).</a:t>
            </a:r>
          </a:p>
          <a:p>
            <a:pPr>
              <a:spcBef>
                <a:spcPts val="100"/>
              </a:spcBef>
            </a:pPr>
            <a:r>
              <a:rPr lang="en-US" sz="1800" dirty="0"/>
              <a:t>The angels also are invested in our salvation, wanting us to be saved (</a:t>
            </a:r>
            <a:r>
              <a:rPr lang="en-US" sz="1800" b="1" dirty="0">
                <a:solidFill>
                  <a:srgbClr val="800000"/>
                </a:solidFill>
              </a:rPr>
              <a:t>Heb. 1:14</a:t>
            </a:r>
            <a:r>
              <a:rPr lang="en-US" sz="1800" dirty="0"/>
              <a:t>).</a:t>
            </a:r>
          </a:p>
          <a:p>
            <a:pPr>
              <a:spcBef>
                <a:spcPts val="100"/>
              </a:spcBef>
            </a:pPr>
            <a:r>
              <a:rPr lang="en-US" sz="1800" dirty="0"/>
              <a:t>The Spirit is Revelator, Comforter (</a:t>
            </a:r>
            <a:r>
              <a:rPr lang="en-US" sz="1800" b="1" dirty="0">
                <a:solidFill>
                  <a:srgbClr val="800000"/>
                </a:solidFill>
              </a:rPr>
              <a:t>Jn. 14:16-18, 26; 16:7</a:t>
            </a:r>
            <a:r>
              <a:rPr lang="en-US" sz="1800" dirty="0"/>
              <a:t>), who also wants us to be saved.</a:t>
            </a:r>
          </a:p>
          <a:p>
            <a:pPr>
              <a:spcBef>
                <a:spcPts val="100"/>
              </a:spcBef>
            </a:pPr>
            <a:r>
              <a:rPr lang="en-US" sz="1800" dirty="0"/>
              <a:t>The Bride, consisting of all who have been saved before us, want us to be saved.</a:t>
            </a:r>
          </a:p>
          <a:p>
            <a:pPr>
              <a:spcBef>
                <a:spcPts val="100"/>
              </a:spcBef>
            </a:pPr>
            <a:r>
              <a:rPr lang="en-US" sz="1800" dirty="0"/>
              <a:t>All who are good and honorable are pulling for us, wanting us to answer the invitation.</a:t>
            </a:r>
          </a:p>
          <a:p>
            <a:pPr>
              <a:spcBef>
                <a:spcPts val="100"/>
              </a:spcBef>
            </a:pPr>
            <a:r>
              <a:rPr lang="en-US" sz="1800" dirty="0"/>
              <a:t>Recognize your need, are </a:t>
            </a:r>
            <a:r>
              <a:rPr lang="en-US" sz="1800" i="1" dirty="0">
                <a:solidFill>
                  <a:srgbClr val="800000"/>
                </a:solidFill>
              </a:rPr>
              <a:t>“thirsty”</a:t>
            </a:r>
            <a:r>
              <a:rPr lang="en-US" sz="1800" dirty="0"/>
              <a:t> (</a:t>
            </a:r>
            <a:r>
              <a:rPr lang="en-US" sz="1800" b="1" dirty="0">
                <a:solidFill>
                  <a:srgbClr val="800000"/>
                </a:solidFill>
              </a:rPr>
              <a:t>Jn. 4:10-15</a:t>
            </a:r>
            <a:r>
              <a:rPr lang="en-US" sz="1800" dirty="0"/>
              <a:t>)?  Not for those content with present world.</a:t>
            </a:r>
          </a:p>
        </p:txBody>
      </p:sp>
    </p:spTree>
    <p:extLst>
      <p:ext uri="{BB962C8B-B14F-4D97-AF65-F5344CB8AC3E}">
        <p14:creationId xmlns:p14="http://schemas.microsoft.com/office/powerpoint/2010/main" val="224146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“Do Not Add To … Or Take Away”</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14"/>
            </a:pPr>
            <a:r>
              <a:rPr lang="en-US" sz="1800" dirty="0"/>
              <a:t>What warning is attached to this book?  Does it only apply to the book of </a:t>
            </a:r>
            <a:r>
              <a:rPr lang="en-US" sz="1800" b="1" dirty="0">
                <a:solidFill>
                  <a:srgbClr val="800000"/>
                </a:solidFill>
              </a:rPr>
              <a:t>Revelation</a:t>
            </a:r>
            <a:r>
              <a:rPr lang="en-US" sz="1800" dirty="0"/>
              <a:t>?  Why or why not?</a:t>
            </a:r>
          </a:p>
          <a:p>
            <a:pPr marL="0" lvl="0" indent="0">
              <a:spcBef>
                <a:spcPts val="100"/>
              </a:spcBef>
              <a:buNone/>
            </a:pPr>
            <a:r>
              <a:rPr lang="en-US" sz="1800" i="1" dirty="0">
                <a:solidFill>
                  <a:srgbClr val="800000"/>
                </a:solidFill>
              </a:rPr>
              <a:t>For I testify to everyone who hears the words of the prophecy of this book: If anyone </a:t>
            </a:r>
            <a:r>
              <a:rPr lang="en-US" sz="1800" b="1" i="1" dirty="0">
                <a:solidFill>
                  <a:srgbClr val="800000"/>
                </a:solidFill>
              </a:rPr>
              <a:t>adds to these things, God will </a:t>
            </a:r>
            <a:r>
              <a:rPr lang="en-US" sz="1800" b="1" i="1" u="sng" dirty="0">
                <a:solidFill>
                  <a:srgbClr val="800000"/>
                </a:solidFill>
              </a:rPr>
              <a:t>add to him the plagues</a:t>
            </a:r>
            <a:r>
              <a:rPr lang="en-US" sz="1800" b="1" i="1" dirty="0">
                <a:solidFill>
                  <a:srgbClr val="800000"/>
                </a:solidFill>
              </a:rPr>
              <a:t> </a:t>
            </a:r>
            <a:r>
              <a:rPr lang="en-US" sz="1800" i="1" dirty="0">
                <a:solidFill>
                  <a:srgbClr val="800000"/>
                </a:solidFill>
              </a:rPr>
              <a:t>that are written in this book; and if anyone </a:t>
            </a:r>
            <a:r>
              <a:rPr lang="en-US" sz="1800" b="1" i="1" dirty="0">
                <a:solidFill>
                  <a:srgbClr val="800000"/>
                </a:solidFill>
              </a:rPr>
              <a:t>takes away from the words of the book of this prophecy, God shall </a:t>
            </a:r>
            <a:r>
              <a:rPr lang="en-US" sz="1800" b="1" i="1" u="sng" dirty="0">
                <a:solidFill>
                  <a:srgbClr val="800000"/>
                </a:solidFill>
              </a:rPr>
              <a:t>take away his part from the Book of Life</a:t>
            </a:r>
            <a:r>
              <a:rPr lang="en-US" sz="1800" b="1" i="1" dirty="0">
                <a:solidFill>
                  <a:srgbClr val="800000"/>
                </a:solidFill>
              </a:rPr>
              <a:t>, from the holy city</a:t>
            </a:r>
            <a:r>
              <a:rPr lang="en-US" sz="1800" i="1" dirty="0">
                <a:solidFill>
                  <a:srgbClr val="800000"/>
                </a:solidFill>
              </a:rPr>
              <a:t>, and from the things which are written in this book. </a:t>
            </a:r>
            <a:r>
              <a:rPr lang="en-US" sz="1800" dirty="0"/>
              <a:t>(</a:t>
            </a:r>
            <a:r>
              <a:rPr lang="en-US" sz="1800" b="1" dirty="0">
                <a:solidFill>
                  <a:srgbClr val="800000"/>
                </a:solidFill>
              </a:rPr>
              <a:t>22:18-19</a:t>
            </a:r>
            <a:r>
              <a:rPr lang="en-US" sz="1800" dirty="0"/>
              <a:t>)</a:t>
            </a:r>
          </a:p>
          <a:p>
            <a:pPr>
              <a:spcBef>
                <a:spcPts val="100"/>
              </a:spcBef>
            </a:pPr>
            <a:r>
              <a:rPr lang="en-US" sz="1800" dirty="0"/>
              <a:t>Specifically, yes.  Generally, no.  Many other books have similar, but even broader warnings:  </a:t>
            </a:r>
            <a:r>
              <a:rPr lang="en-US" sz="1800" b="1" dirty="0" err="1">
                <a:solidFill>
                  <a:srgbClr val="800000"/>
                </a:solidFill>
              </a:rPr>
              <a:t>Deu</a:t>
            </a:r>
            <a:r>
              <a:rPr lang="en-US" sz="1800" b="1" dirty="0">
                <a:solidFill>
                  <a:srgbClr val="800000"/>
                </a:solidFill>
              </a:rPr>
              <a:t>. 4:2; 5:32; 12:32; 17:9-13; Pro. 4:26-27; Jos. 1:7; 23:6; Psa. 89:34; 1 Cor. 4:6; 2 Cor. 11:3-4; Gal. 1:6-9; Heb. 7:12-14; 2 Pet. 3:16-18</a:t>
            </a:r>
            <a:r>
              <a:rPr lang="en-US" sz="1800" dirty="0"/>
              <a:t> … Why not change?  What is the danger?</a:t>
            </a:r>
          </a:p>
          <a:p>
            <a:pPr marL="0" indent="0">
              <a:spcBef>
                <a:spcPts val="100"/>
              </a:spcBef>
              <a:buNone/>
            </a:pPr>
            <a:r>
              <a:rPr lang="en-US" sz="1800" i="1" dirty="0">
                <a:solidFill>
                  <a:srgbClr val="800000"/>
                </a:solidFill>
              </a:rPr>
              <a:t>There is </a:t>
            </a:r>
            <a:r>
              <a:rPr lang="en-US" sz="1800" b="1" i="1" dirty="0">
                <a:solidFill>
                  <a:srgbClr val="800000"/>
                </a:solidFill>
              </a:rPr>
              <a:t>a way that </a:t>
            </a:r>
            <a:r>
              <a:rPr lang="en-US" sz="1800" b="1" i="1" u="sng" dirty="0">
                <a:solidFill>
                  <a:srgbClr val="800000"/>
                </a:solidFill>
              </a:rPr>
              <a:t>seems right</a:t>
            </a:r>
            <a:r>
              <a:rPr lang="en-US" sz="1800" b="1" i="1" dirty="0">
                <a:solidFill>
                  <a:srgbClr val="800000"/>
                </a:solidFill>
              </a:rPr>
              <a:t> to a man, But its end is </a:t>
            </a:r>
            <a:r>
              <a:rPr lang="en-US" sz="1800" b="1" i="1" u="sng" dirty="0">
                <a:solidFill>
                  <a:srgbClr val="800000"/>
                </a:solidFill>
              </a:rPr>
              <a:t>the way of death</a:t>
            </a:r>
            <a:r>
              <a:rPr lang="en-US" sz="1800" i="1" dirty="0">
                <a:solidFill>
                  <a:srgbClr val="800000"/>
                </a:solidFill>
              </a:rPr>
              <a:t>.</a:t>
            </a:r>
            <a:r>
              <a:rPr lang="en-US" sz="1800" dirty="0">
                <a:solidFill>
                  <a:srgbClr val="800000"/>
                </a:solidFill>
              </a:rPr>
              <a:t> </a:t>
            </a:r>
            <a:r>
              <a:rPr lang="en-US" sz="1800" dirty="0"/>
              <a:t>(</a:t>
            </a:r>
            <a:r>
              <a:rPr lang="en-US" sz="1800" b="1" dirty="0">
                <a:solidFill>
                  <a:srgbClr val="800000"/>
                </a:solidFill>
              </a:rPr>
              <a:t>Proverbs 14:12; 16:25; 12:15; 16:2; 28:26</a:t>
            </a:r>
            <a:r>
              <a:rPr lang="en-US" sz="1800" dirty="0"/>
              <a:t>)</a:t>
            </a:r>
          </a:p>
          <a:p>
            <a:pPr marL="0" lvl="1" indent="0">
              <a:spcBef>
                <a:spcPts val="100"/>
              </a:spcBef>
              <a:buNone/>
            </a:pPr>
            <a:r>
              <a:rPr lang="en-US" sz="1800" i="1" dirty="0">
                <a:solidFill>
                  <a:srgbClr val="800000"/>
                </a:solidFill>
              </a:rPr>
              <a:t>O LORD, I know the </a:t>
            </a:r>
            <a:r>
              <a:rPr lang="en-US" sz="1800" b="1" i="1" dirty="0">
                <a:solidFill>
                  <a:srgbClr val="800000"/>
                </a:solidFill>
              </a:rPr>
              <a:t>way of man is </a:t>
            </a:r>
            <a:r>
              <a:rPr lang="en-US" sz="1800" b="1" i="1" u="sng" dirty="0">
                <a:solidFill>
                  <a:srgbClr val="800000"/>
                </a:solidFill>
              </a:rPr>
              <a:t>not in himself</a:t>
            </a:r>
            <a:r>
              <a:rPr lang="en-US" sz="1800" i="1" dirty="0">
                <a:solidFill>
                  <a:srgbClr val="800000"/>
                </a:solidFill>
              </a:rPr>
              <a:t>; It is </a:t>
            </a:r>
            <a:r>
              <a:rPr lang="en-US" sz="1800" b="1" i="1" dirty="0">
                <a:solidFill>
                  <a:srgbClr val="800000"/>
                </a:solidFill>
              </a:rPr>
              <a:t>not in man who walks to direct his own steps</a:t>
            </a:r>
            <a:r>
              <a:rPr lang="en-US" sz="1800" i="1" dirty="0">
                <a:solidFill>
                  <a:srgbClr val="800000"/>
                </a:solidFill>
              </a:rPr>
              <a:t>.</a:t>
            </a:r>
            <a:r>
              <a:rPr lang="en-US" sz="1800" dirty="0">
                <a:solidFill>
                  <a:srgbClr val="800000"/>
                </a:solidFill>
              </a:rPr>
              <a:t> </a:t>
            </a:r>
            <a:r>
              <a:rPr lang="en-US" sz="1800" dirty="0"/>
              <a:t>(</a:t>
            </a:r>
            <a:r>
              <a:rPr lang="en-US" sz="1800" b="1" dirty="0">
                <a:solidFill>
                  <a:srgbClr val="800000"/>
                </a:solidFill>
              </a:rPr>
              <a:t>Jeremiah 10:23</a:t>
            </a:r>
            <a:r>
              <a:rPr lang="en-US" sz="1800" dirty="0"/>
              <a:t>)</a:t>
            </a:r>
          </a:p>
          <a:p>
            <a:pPr marL="342900" lvl="1">
              <a:spcBef>
                <a:spcPts val="100"/>
              </a:spcBef>
            </a:pPr>
            <a:r>
              <a:rPr lang="en-US" sz="1800" dirty="0"/>
              <a:t>Do not be a Jehoiakim (</a:t>
            </a:r>
            <a:r>
              <a:rPr lang="en-US" sz="1800" b="1" dirty="0">
                <a:solidFill>
                  <a:srgbClr val="800000"/>
                </a:solidFill>
              </a:rPr>
              <a:t>Jeremiah 36:23</a:t>
            </a:r>
            <a:r>
              <a:rPr lang="en-US" sz="1800" dirty="0"/>
              <a:t>) or Pharisee (</a:t>
            </a:r>
            <a:r>
              <a:rPr lang="en-US" sz="1800" b="1" dirty="0">
                <a:solidFill>
                  <a:srgbClr val="800000"/>
                </a:solidFill>
              </a:rPr>
              <a:t>Mat. 15:3-9; 23:2-5; James 2:10</a:t>
            </a:r>
            <a:r>
              <a:rPr lang="en-US" sz="1800" dirty="0"/>
              <a:t>)!</a:t>
            </a:r>
          </a:p>
        </p:txBody>
      </p:sp>
    </p:spTree>
    <p:extLst>
      <p:ext uri="{BB962C8B-B14F-4D97-AF65-F5344CB8AC3E}">
        <p14:creationId xmlns:p14="http://schemas.microsoft.com/office/powerpoint/2010/main" val="120687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 Am Coming Quickly”</a:t>
            </a:r>
            <a:r>
              <a:rPr lang="en-US" dirty="0"/>
              <a:t> – Again</a:t>
            </a:r>
          </a:p>
        </p:txBody>
      </p:sp>
      <p:sp>
        <p:nvSpPr>
          <p:cNvPr id="3" name="Content Placeholder 2"/>
          <p:cNvSpPr>
            <a:spLocks noGrp="1"/>
          </p:cNvSpPr>
          <p:nvPr>
            <p:ph sz="quarter" idx="10"/>
          </p:nvPr>
        </p:nvSpPr>
        <p:spPr/>
        <p:txBody>
          <a:bodyPr/>
          <a:lstStyle/>
          <a:p>
            <a:pPr marL="0" lvl="0" indent="0">
              <a:spcBef>
                <a:spcPts val="100"/>
              </a:spcBef>
              <a:buNone/>
            </a:pPr>
            <a:r>
              <a:rPr lang="en-US" sz="2000" i="1" dirty="0">
                <a:solidFill>
                  <a:srgbClr val="800000"/>
                </a:solidFill>
              </a:rPr>
              <a:t>He who testifies to these things says, “</a:t>
            </a:r>
            <a:r>
              <a:rPr lang="en-US" sz="2000" b="1" i="1" dirty="0">
                <a:solidFill>
                  <a:srgbClr val="800000"/>
                </a:solidFill>
              </a:rPr>
              <a:t>Surely I am coming quickly</a:t>
            </a:r>
            <a:r>
              <a:rPr lang="en-US" sz="2000" i="1" dirty="0">
                <a:solidFill>
                  <a:srgbClr val="800000"/>
                </a:solidFill>
              </a:rPr>
              <a:t>.” Amen. </a:t>
            </a:r>
            <a:r>
              <a:rPr lang="en-US" sz="2000" b="1" i="1" dirty="0">
                <a:solidFill>
                  <a:srgbClr val="800000"/>
                </a:solidFill>
              </a:rPr>
              <a:t>Even </a:t>
            </a:r>
            <a:r>
              <a:rPr lang="en-US" sz="2000" b="1" i="1" u="sng" dirty="0">
                <a:solidFill>
                  <a:srgbClr val="800000"/>
                </a:solidFill>
              </a:rPr>
              <a:t>so, come</a:t>
            </a:r>
            <a:r>
              <a:rPr lang="en-US" sz="2000" b="1" i="1" dirty="0">
                <a:solidFill>
                  <a:srgbClr val="800000"/>
                </a:solidFill>
              </a:rPr>
              <a:t>, Lord Jesus</a:t>
            </a:r>
            <a:r>
              <a:rPr lang="en-US" sz="2000" i="1" dirty="0">
                <a:solidFill>
                  <a:srgbClr val="800000"/>
                </a:solidFill>
              </a:rPr>
              <a:t>!  The grace of our Lord Jesus Christ be with you all. Amen. </a:t>
            </a:r>
            <a:r>
              <a:rPr lang="en-US" sz="2000" dirty="0"/>
              <a:t>(</a:t>
            </a:r>
            <a:r>
              <a:rPr lang="en-US" sz="2000" b="1" dirty="0">
                <a:solidFill>
                  <a:srgbClr val="800000"/>
                </a:solidFill>
              </a:rPr>
              <a:t>22:20-21</a:t>
            </a:r>
            <a:r>
              <a:rPr lang="en-US" sz="2000" dirty="0"/>
              <a:t>)</a:t>
            </a:r>
          </a:p>
          <a:p>
            <a:pPr marL="346075" lvl="0" indent="-346075">
              <a:spcBef>
                <a:spcPts val="100"/>
              </a:spcBef>
              <a:buFont typeface="+mj-lt"/>
              <a:buAutoNum type="arabicPeriod" startAt="15"/>
            </a:pPr>
            <a:r>
              <a:rPr lang="en-US" sz="2000" dirty="0"/>
              <a:t>Why does Jesus remind one last time, </a:t>
            </a:r>
            <a:r>
              <a:rPr lang="en-US" sz="2000" i="1" dirty="0">
                <a:solidFill>
                  <a:srgbClr val="800000"/>
                </a:solidFill>
              </a:rPr>
              <a:t>“Surely I am coming quickly”</a:t>
            </a:r>
            <a:r>
              <a:rPr lang="en-US" sz="2000" dirty="0"/>
              <a:t>?  Lessons?</a:t>
            </a:r>
          </a:p>
          <a:p>
            <a:pPr>
              <a:spcBef>
                <a:spcPts val="100"/>
              </a:spcBef>
            </a:pPr>
            <a:r>
              <a:rPr lang="en-US" sz="2000" dirty="0"/>
              <a:t>For many reasons, we too easily forget even the most deeply impressed convictions (</a:t>
            </a:r>
            <a:r>
              <a:rPr lang="en-US" sz="2000" b="1" dirty="0">
                <a:solidFill>
                  <a:srgbClr val="800000"/>
                </a:solidFill>
              </a:rPr>
              <a:t>Exodus 32:1-8; Matthew 13:20-22; 2 Timothy 2:3-5</a:t>
            </a:r>
            <a:r>
              <a:rPr lang="en-US" sz="2000" dirty="0"/>
              <a:t>).</a:t>
            </a:r>
          </a:p>
          <a:p>
            <a:pPr>
              <a:spcBef>
                <a:spcPts val="100"/>
              </a:spcBef>
            </a:pPr>
            <a:r>
              <a:rPr lang="en-US" sz="2000" dirty="0"/>
              <a:t>Vigilance, steadfastness, remembering the imminent judgment and blessings would help protect from compromise, temptation.</a:t>
            </a:r>
          </a:p>
          <a:p>
            <a:pPr>
              <a:spcBef>
                <a:spcPts val="100"/>
              </a:spcBef>
            </a:pPr>
            <a:r>
              <a:rPr lang="en-US" sz="2000" dirty="0"/>
              <a:t>Although </a:t>
            </a:r>
            <a:r>
              <a:rPr lang="en-US" sz="2000" i="1" dirty="0">
                <a:solidFill>
                  <a:srgbClr val="800000"/>
                </a:solidFill>
              </a:rPr>
              <a:t>“quickly”</a:t>
            </a:r>
            <a:r>
              <a:rPr lang="en-US" sz="2000" dirty="0"/>
              <a:t> is synonymous with </a:t>
            </a:r>
            <a:r>
              <a:rPr lang="en-US" sz="2000" i="1" dirty="0">
                <a:solidFill>
                  <a:srgbClr val="800000"/>
                </a:solidFill>
              </a:rPr>
              <a:t>“at hand”</a:t>
            </a:r>
            <a:r>
              <a:rPr lang="en-US" sz="2000" dirty="0"/>
              <a:t> in the context (</a:t>
            </a:r>
            <a:r>
              <a:rPr lang="en-US" sz="2000" b="1" dirty="0">
                <a:solidFill>
                  <a:srgbClr val="800000"/>
                </a:solidFill>
              </a:rPr>
              <a:t>22:6-7, 11-12</a:t>
            </a:r>
            <a:r>
              <a:rPr lang="en-US" sz="2000" dirty="0"/>
              <a:t>), it is profitable to recall that it will </a:t>
            </a:r>
            <a:r>
              <a:rPr lang="en-US" sz="2000" b="1" i="1" dirty="0"/>
              <a:t>also</a:t>
            </a:r>
            <a:r>
              <a:rPr lang="en-US" sz="2000" dirty="0"/>
              <a:t> be quick in the sense of sudden and unexpected (</a:t>
            </a:r>
            <a:r>
              <a:rPr lang="en-US" sz="2000" b="1" dirty="0">
                <a:solidFill>
                  <a:srgbClr val="800000"/>
                </a:solidFill>
              </a:rPr>
              <a:t>Matthew 24:42-25:13; 1 Thessalonians 5:1-4; 2 Peter 3:10</a:t>
            </a:r>
            <a:r>
              <a:rPr lang="en-US" sz="2000" dirty="0"/>
              <a:t>).</a:t>
            </a:r>
          </a:p>
          <a:p>
            <a:pPr>
              <a:spcBef>
                <a:spcPts val="100"/>
              </a:spcBef>
            </a:pPr>
            <a:r>
              <a:rPr lang="en-US" sz="2000" dirty="0"/>
              <a:t>Whenever, however He returns, may He find us faithful (</a:t>
            </a:r>
            <a:r>
              <a:rPr lang="en-US" sz="2000" b="1" dirty="0">
                <a:solidFill>
                  <a:srgbClr val="800000"/>
                </a:solidFill>
              </a:rPr>
              <a:t>Lk. 18:8; Mt. 24:42-47</a:t>
            </a:r>
            <a:r>
              <a:rPr lang="en-US" sz="2000" dirty="0"/>
              <a:t>)!</a:t>
            </a:r>
          </a:p>
        </p:txBody>
      </p:sp>
    </p:spTree>
    <p:extLst>
      <p:ext uri="{BB962C8B-B14F-4D97-AF65-F5344CB8AC3E}">
        <p14:creationId xmlns:p14="http://schemas.microsoft.com/office/powerpoint/2010/main" val="8735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Overall and Specific?</a:t>
            </a:r>
          </a:p>
        </p:txBody>
      </p:sp>
      <p:sp>
        <p:nvSpPr>
          <p:cNvPr id="3" name="Content Placeholder 2"/>
          <p:cNvSpPr>
            <a:spLocks noGrp="1"/>
          </p:cNvSpPr>
          <p:nvPr>
            <p:ph sz="quarter" idx="10"/>
          </p:nvPr>
        </p:nvSpPr>
        <p:spPr/>
        <p:txBody>
          <a:bodyPr/>
          <a:lstStyle/>
          <a:p>
            <a:pPr marL="346075" lvl="0" indent="-346075">
              <a:buFont typeface="+mj-lt"/>
              <a:buAutoNum type="arabicPeriod" startAt="16"/>
            </a:pPr>
            <a:r>
              <a:rPr lang="en-US" sz="1600" dirty="0"/>
              <a:t>What is the overall lesson of this book?  What are the most important lessons you have learned from the study of this book?  How will this affect your outlook on life, decisions you make, and commitment to Christ?</a:t>
            </a:r>
          </a:p>
          <a:p>
            <a:r>
              <a:rPr lang="en-US" sz="1600" dirty="0"/>
              <a:t>How does it apply to us, if it originally applied to Christians of the first few centuries?</a:t>
            </a:r>
          </a:p>
          <a:p>
            <a:pPr lvl="1"/>
            <a:r>
              <a:rPr lang="en-US" sz="1200" dirty="0"/>
              <a:t>How do the stories of Noah, Abraham, the Israelites, David, Solomon, Jesus, Peter, and John apply (</a:t>
            </a:r>
            <a:r>
              <a:rPr lang="en-US" sz="1200" b="1" dirty="0">
                <a:solidFill>
                  <a:srgbClr val="800000"/>
                </a:solidFill>
              </a:rPr>
              <a:t>Rom. 15:4; 1 Cor. 10:1-12</a:t>
            </a:r>
            <a:r>
              <a:rPr lang="en-US" sz="1200" dirty="0"/>
              <a:t>)?</a:t>
            </a:r>
          </a:p>
          <a:p>
            <a:pPr lvl="1"/>
            <a:r>
              <a:rPr lang="en-US" sz="1200" dirty="0"/>
              <a:t>Recognize underlying, general principles apply them in similar circumstances (</a:t>
            </a:r>
            <a:r>
              <a:rPr lang="en-US" sz="1200" b="1" dirty="0">
                <a:solidFill>
                  <a:srgbClr val="800000"/>
                </a:solidFill>
              </a:rPr>
              <a:t>Ecclesiastes 1:4-11</a:t>
            </a:r>
            <a:r>
              <a:rPr lang="en-US" sz="1200" dirty="0"/>
              <a:t>).</a:t>
            </a:r>
          </a:p>
          <a:p>
            <a:pPr lvl="1"/>
            <a:r>
              <a:rPr lang="en-US" sz="1200" dirty="0"/>
              <a:t>Remember, hope, and focus on the victory and joy that awaits us if we are faithful.</a:t>
            </a:r>
          </a:p>
          <a:p>
            <a:r>
              <a:rPr lang="en-US" sz="1600" dirty="0"/>
              <a:t>What are the great threats of our day?  How would they compare with the world empire of Rome, its pagan emperor worship, and its sensual, corrupt capital?</a:t>
            </a:r>
          </a:p>
          <a:p>
            <a:pPr lvl="1"/>
            <a:r>
              <a:rPr lang="en-US" sz="1200" dirty="0"/>
              <a:t>Atheism, secularism, humanism, stereotypical millennial generation – worship of man and mankind.</a:t>
            </a:r>
          </a:p>
          <a:p>
            <a:pPr lvl="1"/>
            <a:r>
              <a:rPr lang="en-US" sz="1200" dirty="0"/>
              <a:t>Militant, radicalized Islam – persecuting Christians and Christianity</a:t>
            </a:r>
          </a:p>
          <a:p>
            <a:pPr lvl="1"/>
            <a:r>
              <a:rPr lang="en-US" sz="1200" dirty="0"/>
              <a:t>Communist Nations – opposed to Christianity</a:t>
            </a:r>
          </a:p>
          <a:p>
            <a:pPr lvl="1"/>
            <a:r>
              <a:rPr lang="en-US" sz="1200" dirty="0"/>
              <a:t>Homosexual and Transgender Campaigns – opposed to Christian morality and even Christianity</a:t>
            </a:r>
          </a:p>
          <a:p>
            <a:pPr lvl="1"/>
            <a:r>
              <a:rPr lang="en-US" sz="1200" dirty="0"/>
              <a:t>Hollywood, News Media, Pornography – mocks Christianity and seduces the world into sin</a:t>
            </a:r>
          </a:p>
          <a:p>
            <a:pPr lvl="1"/>
            <a:r>
              <a:rPr lang="en-US" sz="1200" dirty="0"/>
              <a:t>Abortion Campaign – depraved, organized, murdering hundreds of thousands of innocent babies</a:t>
            </a:r>
          </a:p>
          <a:p>
            <a:pPr lvl="1"/>
            <a:r>
              <a:rPr lang="en-US" sz="1200" dirty="0"/>
              <a:t>… Multitude of evil forces, but not yet mutually reinforcing and worldwide.</a:t>
            </a:r>
          </a:p>
          <a:p>
            <a:r>
              <a:rPr lang="en-US" sz="1600" dirty="0"/>
              <a:t>Eliminates the fear of death (</a:t>
            </a:r>
            <a:r>
              <a:rPr lang="en-US" sz="1600" b="1" dirty="0">
                <a:solidFill>
                  <a:srgbClr val="800000"/>
                </a:solidFill>
              </a:rPr>
              <a:t>Heb. 2:15; Rev. 12:11</a:t>
            </a:r>
            <a:r>
              <a:rPr lang="en-US" sz="1600" dirty="0"/>
              <a:t>).  Offers surpassing fear (hell) and hope (heaven).</a:t>
            </a:r>
          </a:p>
        </p:txBody>
      </p:sp>
    </p:spTree>
    <p:extLst>
      <p:ext uri="{BB962C8B-B14F-4D97-AF65-F5344CB8AC3E}">
        <p14:creationId xmlns:p14="http://schemas.microsoft.com/office/powerpoint/2010/main" val="270355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par>
                          <p:cTn id="56" fill="hold">
                            <p:stCondLst>
                              <p:cond delay="2500"/>
                            </p:stCondLst>
                            <p:childTnLst>
                              <p:par>
                                <p:cTn id="57" presetID="10" presetClass="entr" presetSubtype="0" fill="hold" nodeType="after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500"/>
                                        <p:tgtEl>
                                          <p:spTgt spid="3">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500"/>
                                        <p:tgtEl>
                                          <p:spTgt spid="3">
                                            <p:txEl>
                                              <p:pRg st="12" end="1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fade">
                                      <p:cBhvr>
                                        <p:cTn id="6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Overall and Specific?</a:t>
            </a:r>
          </a:p>
        </p:txBody>
      </p:sp>
      <p:sp>
        <p:nvSpPr>
          <p:cNvPr id="3" name="Content Placeholder 2"/>
          <p:cNvSpPr>
            <a:spLocks noGrp="1"/>
          </p:cNvSpPr>
          <p:nvPr>
            <p:ph sz="quarter" idx="10"/>
          </p:nvPr>
        </p:nvSpPr>
        <p:spPr/>
        <p:txBody>
          <a:bodyPr/>
          <a:lstStyle/>
          <a:p>
            <a:pPr marL="346075" lvl="0" indent="-346075">
              <a:buFont typeface="+mj-lt"/>
              <a:buAutoNum type="arabicPeriod" startAt="16"/>
            </a:pPr>
            <a:r>
              <a:rPr lang="en-US" sz="1600" dirty="0"/>
              <a:t>What is the overall lesson of this book?  What are the most important lessons you have learned from the study of this book?  How will this affect your outlook on life, decisions you make, and commitment to Christ?</a:t>
            </a:r>
          </a:p>
          <a:p>
            <a:r>
              <a:rPr lang="en-US" sz="1600" dirty="0"/>
              <a:t>Most complete description of the hope that inspires us to press on – eternal heaven with God (</a:t>
            </a:r>
            <a:r>
              <a:rPr lang="en-US" sz="1600" b="1" dirty="0">
                <a:solidFill>
                  <a:srgbClr val="800000"/>
                </a:solidFill>
              </a:rPr>
              <a:t>Heb.6:19</a:t>
            </a:r>
            <a:r>
              <a:rPr lang="en-US" sz="1600" dirty="0"/>
              <a:t>).</a:t>
            </a:r>
          </a:p>
          <a:p>
            <a:r>
              <a:rPr lang="en-US" sz="1600" dirty="0"/>
              <a:t>Shows God is just, righteous &amp; active, although His timetable may be slower than our desire (</a:t>
            </a:r>
            <a:r>
              <a:rPr lang="en-US" sz="1600" b="1" dirty="0">
                <a:solidFill>
                  <a:srgbClr val="800000"/>
                </a:solidFill>
              </a:rPr>
              <a:t>2 Pet. 3:9</a:t>
            </a:r>
            <a:r>
              <a:rPr lang="en-US" sz="1600" dirty="0"/>
              <a:t>).</a:t>
            </a:r>
          </a:p>
          <a:p>
            <a:r>
              <a:rPr lang="en-US" sz="1600" dirty="0"/>
              <a:t>Emphasizes that so many “important” things are irrelevant, trivializing and eliminating our daily worries:</a:t>
            </a:r>
          </a:p>
          <a:p>
            <a:pPr lvl="1"/>
            <a:r>
              <a:rPr lang="en-US" sz="1200" dirty="0"/>
              <a:t>Wealth  (</a:t>
            </a:r>
            <a:r>
              <a:rPr lang="en-US" sz="1200" b="1" dirty="0">
                <a:solidFill>
                  <a:srgbClr val="800000"/>
                </a:solidFill>
              </a:rPr>
              <a:t>Matthew 16:26</a:t>
            </a:r>
            <a:r>
              <a:rPr lang="en-US" sz="1200" dirty="0"/>
              <a:t>)</a:t>
            </a:r>
          </a:p>
          <a:p>
            <a:pPr lvl="1"/>
            <a:r>
              <a:rPr lang="en-US" sz="1200" dirty="0"/>
              <a:t>Health</a:t>
            </a:r>
          </a:p>
          <a:p>
            <a:pPr lvl="1"/>
            <a:r>
              <a:rPr lang="en-US" sz="1200" dirty="0"/>
              <a:t>Earthly relationships (</a:t>
            </a:r>
            <a:r>
              <a:rPr lang="en-US" sz="1200" b="1" dirty="0">
                <a:solidFill>
                  <a:srgbClr val="800000"/>
                </a:solidFill>
              </a:rPr>
              <a:t>Matthew 10:21-42</a:t>
            </a:r>
            <a:r>
              <a:rPr lang="en-US" sz="1200" dirty="0"/>
              <a:t>)</a:t>
            </a:r>
          </a:p>
          <a:p>
            <a:pPr lvl="1"/>
            <a:r>
              <a:rPr lang="en-US" sz="1200" dirty="0"/>
              <a:t>Earthly fame, honor, and notoriety</a:t>
            </a:r>
          </a:p>
          <a:p>
            <a:pPr lvl="1"/>
            <a:r>
              <a:rPr lang="en-US" sz="1200" dirty="0"/>
              <a:t>Conveniences, luxuries, pleasures, sports, entertainment, distractions, vacations and gadgets …</a:t>
            </a:r>
          </a:p>
          <a:p>
            <a:pPr lvl="1"/>
            <a:r>
              <a:rPr lang="en-US" sz="1200" dirty="0"/>
              <a:t>All that matters is our relationship with God and helping others to share the same!</a:t>
            </a:r>
          </a:p>
          <a:p>
            <a:r>
              <a:rPr lang="en-US" sz="1600" dirty="0"/>
              <a:t>Trivializes pursuits for dominance in relationships, holding grudges.  So many arguments stop mattering.</a:t>
            </a:r>
          </a:p>
          <a:p>
            <a:r>
              <a:rPr lang="en-US" sz="1600" dirty="0"/>
              <a:t>Raises our bar for mental toughness, determination, suffering – eliminating pity parties.</a:t>
            </a:r>
          </a:p>
          <a:p>
            <a:r>
              <a:rPr lang="en-US" sz="1600" dirty="0"/>
              <a:t>Scandalizes our resistance to moral restraints (modesty, sexual purity, alcohol, drugs; </a:t>
            </a:r>
            <a:r>
              <a:rPr lang="en-US" sz="1600" b="1" dirty="0">
                <a:solidFill>
                  <a:srgbClr val="800000"/>
                </a:solidFill>
              </a:rPr>
              <a:t>Ez.36:32;43:10-11</a:t>
            </a:r>
            <a:r>
              <a:rPr lang="en-US" sz="1600" dirty="0"/>
              <a:t>)</a:t>
            </a:r>
          </a:p>
          <a:p>
            <a:r>
              <a:rPr lang="en-US" sz="1600" dirty="0"/>
              <a:t>Emphasizes the value of God’s family who truly choose Him, truth, and thereby each other.</a:t>
            </a:r>
          </a:p>
          <a:p>
            <a:endParaRPr lang="en-US" sz="1600" dirty="0"/>
          </a:p>
        </p:txBody>
      </p:sp>
    </p:spTree>
    <p:extLst>
      <p:ext uri="{BB962C8B-B14F-4D97-AF65-F5344CB8AC3E}">
        <p14:creationId xmlns:p14="http://schemas.microsoft.com/office/powerpoint/2010/main" val="292722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CE52-916F-11B2-FCFC-30C93D666E5B}"/>
              </a:ext>
            </a:extLst>
          </p:cNvPr>
          <p:cNvSpPr>
            <a:spLocks noGrp="1"/>
          </p:cNvSpPr>
          <p:nvPr>
            <p:ph type="title"/>
          </p:nvPr>
        </p:nvSpPr>
        <p:spPr/>
        <p:txBody>
          <a:bodyPr/>
          <a:lstStyle/>
          <a:p>
            <a:r>
              <a:rPr lang="en-US" dirty="0"/>
              <a:t>Charging the Mountain</a:t>
            </a:r>
          </a:p>
        </p:txBody>
      </p:sp>
      <p:sp>
        <p:nvSpPr>
          <p:cNvPr id="3" name="Content Placeholder 2">
            <a:extLst>
              <a:ext uri="{FF2B5EF4-FFF2-40B4-BE49-F238E27FC236}">
                <a16:creationId xmlns:a16="http://schemas.microsoft.com/office/drawing/2014/main" id="{740DF10A-FA0E-6C77-D2CA-9A0383E568AF}"/>
              </a:ext>
            </a:extLst>
          </p:cNvPr>
          <p:cNvSpPr>
            <a:spLocks noGrp="1"/>
          </p:cNvSpPr>
          <p:nvPr>
            <p:ph sz="quarter" idx="10"/>
          </p:nvPr>
        </p:nvSpPr>
        <p:spPr>
          <a:xfrm>
            <a:off x="511628" y="1016758"/>
            <a:ext cx="8270705" cy="4042129"/>
          </a:xfrm>
        </p:spPr>
        <p:txBody>
          <a:bodyPr anchor="ctr"/>
          <a:lstStyle/>
          <a:p>
            <a:pPr marL="0" indent="0">
              <a:spcBef>
                <a:spcPts val="100"/>
              </a:spcBef>
              <a:buNone/>
            </a:pPr>
            <a:r>
              <a:rPr lang="en-US" sz="2200" i="1" dirty="0">
                <a:solidFill>
                  <a:srgbClr val="800000"/>
                </a:solidFill>
              </a:rPr>
              <a:t>Then I heard a loud voice saying in heaven, “</a:t>
            </a:r>
            <a:r>
              <a:rPr lang="en-US" sz="2200" b="1" i="1" dirty="0">
                <a:solidFill>
                  <a:srgbClr val="800000"/>
                </a:solidFill>
              </a:rPr>
              <a:t>Now salvation</a:t>
            </a:r>
            <a:r>
              <a:rPr lang="en-US" sz="2200" i="1" dirty="0">
                <a:solidFill>
                  <a:srgbClr val="800000"/>
                </a:solidFill>
              </a:rPr>
              <a:t>, and strength, and the </a:t>
            </a:r>
            <a:r>
              <a:rPr lang="en-US" sz="2200" b="1" i="1" dirty="0">
                <a:solidFill>
                  <a:srgbClr val="800000"/>
                </a:solidFill>
              </a:rPr>
              <a:t>kingdom of our God, and the power of His Christ have come</a:t>
            </a:r>
            <a:r>
              <a:rPr lang="en-US" sz="2200" i="1" dirty="0">
                <a:solidFill>
                  <a:srgbClr val="800000"/>
                </a:solidFill>
              </a:rPr>
              <a:t>, for the accuser of our brethren, who accused them before our God day and night, has been cast down.  And </a:t>
            </a:r>
            <a:r>
              <a:rPr lang="en-US" sz="2200" b="1" i="1" u="sng" dirty="0">
                <a:solidFill>
                  <a:srgbClr val="800000"/>
                </a:solidFill>
              </a:rPr>
              <a:t>they overcame</a:t>
            </a:r>
            <a:r>
              <a:rPr lang="en-US" sz="2200" b="1" i="1" dirty="0">
                <a:solidFill>
                  <a:srgbClr val="800000"/>
                </a:solidFill>
              </a:rPr>
              <a:t> him </a:t>
            </a:r>
            <a:r>
              <a:rPr lang="en-US" sz="2200" b="1" i="1" u="sng" dirty="0">
                <a:solidFill>
                  <a:srgbClr val="800000"/>
                </a:solidFill>
              </a:rPr>
              <a:t>by</a:t>
            </a:r>
            <a:r>
              <a:rPr lang="en-US" sz="2200" b="1" i="1" dirty="0">
                <a:solidFill>
                  <a:srgbClr val="800000"/>
                </a:solidFill>
              </a:rPr>
              <a:t> </a:t>
            </a:r>
            <a:r>
              <a:rPr lang="en-US" sz="2200" b="1" i="1" baseline="30000" dirty="0">
                <a:solidFill>
                  <a:srgbClr val="800000"/>
                </a:solidFill>
              </a:rPr>
              <a:t>1</a:t>
            </a:r>
            <a:r>
              <a:rPr lang="en-US" sz="2200" b="1" i="1" dirty="0">
                <a:solidFill>
                  <a:srgbClr val="800000"/>
                </a:solidFill>
              </a:rPr>
              <a:t>the </a:t>
            </a:r>
            <a:r>
              <a:rPr lang="en-US" sz="2200" b="1" i="1" u="sng" dirty="0">
                <a:solidFill>
                  <a:srgbClr val="800000"/>
                </a:solidFill>
              </a:rPr>
              <a:t>blood of the Lamb</a:t>
            </a:r>
            <a:r>
              <a:rPr lang="en-US" sz="2200" b="1" i="1" dirty="0">
                <a:solidFill>
                  <a:srgbClr val="800000"/>
                </a:solidFill>
              </a:rPr>
              <a:t> </a:t>
            </a:r>
            <a:r>
              <a:rPr lang="en-US" sz="2200" i="1" dirty="0">
                <a:solidFill>
                  <a:srgbClr val="800000"/>
                </a:solidFill>
              </a:rPr>
              <a:t>and </a:t>
            </a:r>
            <a:r>
              <a:rPr lang="en-US" sz="2200" b="1" i="1" dirty="0">
                <a:solidFill>
                  <a:srgbClr val="800000"/>
                </a:solidFill>
              </a:rPr>
              <a:t>by </a:t>
            </a:r>
            <a:r>
              <a:rPr lang="en-US" sz="2200" b="1" i="1" baseline="30000" dirty="0">
                <a:solidFill>
                  <a:srgbClr val="800000"/>
                </a:solidFill>
              </a:rPr>
              <a:t>2</a:t>
            </a:r>
            <a:r>
              <a:rPr lang="en-US" sz="2200" b="1" i="1" dirty="0">
                <a:solidFill>
                  <a:srgbClr val="800000"/>
                </a:solidFill>
              </a:rPr>
              <a:t>the </a:t>
            </a:r>
            <a:r>
              <a:rPr lang="en-US" sz="2200" b="1" i="1" u="sng" dirty="0">
                <a:solidFill>
                  <a:srgbClr val="800000"/>
                </a:solidFill>
              </a:rPr>
              <a:t>word of their testimony</a:t>
            </a:r>
            <a:r>
              <a:rPr lang="en-US" sz="2200" i="1" dirty="0">
                <a:solidFill>
                  <a:srgbClr val="800000"/>
                </a:solidFill>
              </a:rPr>
              <a:t>, and </a:t>
            </a:r>
            <a:r>
              <a:rPr lang="en-US" sz="2200" b="1" i="1" dirty="0">
                <a:solidFill>
                  <a:srgbClr val="800000"/>
                </a:solidFill>
              </a:rPr>
              <a:t>they </a:t>
            </a:r>
            <a:r>
              <a:rPr lang="en-US" sz="2200" b="1" i="1" baseline="30000" dirty="0">
                <a:solidFill>
                  <a:srgbClr val="800000"/>
                </a:solidFill>
              </a:rPr>
              <a:t>3</a:t>
            </a:r>
            <a:r>
              <a:rPr lang="en-US" sz="2200" b="1" i="1" u="sng" dirty="0">
                <a:solidFill>
                  <a:srgbClr val="800000"/>
                </a:solidFill>
              </a:rPr>
              <a:t>did not love their lives to the death</a:t>
            </a:r>
            <a:r>
              <a:rPr lang="en-US" sz="2200" i="1" dirty="0">
                <a:solidFill>
                  <a:srgbClr val="800000"/>
                </a:solidFill>
              </a:rPr>
              <a:t>. </a:t>
            </a:r>
            <a:r>
              <a:rPr lang="en-US" sz="2200" dirty="0"/>
              <a:t>(</a:t>
            </a:r>
            <a:r>
              <a:rPr lang="en-US" sz="2200" b="1" dirty="0">
                <a:solidFill>
                  <a:srgbClr val="800000"/>
                </a:solidFill>
              </a:rPr>
              <a:t>12:10-11</a:t>
            </a:r>
            <a:r>
              <a:rPr lang="en-US" sz="2200" dirty="0"/>
              <a:t>)</a:t>
            </a:r>
          </a:p>
          <a:p>
            <a:pPr marL="0" indent="0">
              <a:spcBef>
                <a:spcPts val="100"/>
              </a:spcBef>
              <a:buNone/>
            </a:pPr>
            <a:endParaRPr lang="en-US" sz="2200" dirty="0"/>
          </a:p>
          <a:p>
            <a:pPr marL="0" indent="0" algn="ctr">
              <a:spcBef>
                <a:spcPts val="100"/>
              </a:spcBef>
              <a:buNone/>
            </a:pPr>
            <a:r>
              <a:rPr lang="en-US" sz="2200" i="1" dirty="0"/>
              <a:t>Remember the martyrs!  Maybe more importantly, remember what they remembered: eternal salvation and home in heaven with Jesus, God, and the Spirit!</a:t>
            </a:r>
          </a:p>
          <a:p>
            <a:pPr marL="0" indent="0" algn="ctr">
              <a:spcBef>
                <a:spcPts val="100"/>
              </a:spcBef>
              <a:buNone/>
            </a:pPr>
            <a:endParaRPr lang="en-US" sz="2200" i="1" dirty="0"/>
          </a:p>
          <a:p>
            <a:pPr marL="0" indent="0" algn="ctr">
              <a:spcBef>
                <a:spcPts val="100"/>
              </a:spcBef>
              <a:buNone/>
            </a:pPr>
            <a:r>
              <a:rPr lang="en-US" sz="2200" i="1" dirty="0">
                <a:solidFill>
                  <a:srgbClr val="800000"/>
                </a:solidFill>
              </a:rPr>
              <a:t>The grace of our Lord Jesus Christ be with you all. Amen. </a:t>
            </a:r>
            <a:r>
              <a:rPr lang="en-US" sz="2200" dirty="0"/>
              <a:t>(</a:t>
            </a:r>
            <a:r>
              <a:rPr lang="en-US" sz="2200" b="1" dirty="0">
                <a:solidFill>
                  <a:srgbClr val="800000"/>
                </a:solidFill>
              </a:rPr>
              <a:t>22:21</a:t>
            </a:r>
            <a:r>
              <a:rPr lang="en-US" sz="2200" dirty="0"/>
              <a:t>)</a:t>
            </a:r>
          </a:p>
        </p:txBody>
      </p:sp>
    </p:spTree>
    <p:extLst>
      <p:ext uri="{BB962C8B-B14F-4D97-AF65-F5344CB8AC3E}">
        <p14:creationId xmlns:p14="http://schemas.microsoft.com/office/powerpoint/2010/main" val="264485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Tree>
    <p:extLst>
      <p:ext uri="{BB962C8B-B14F-4D97-AF65-F5344CB8AC3E}">
        <p14:creationId xmlns:p14="http://schemas.microsoft.com/office/powerpoint/2010/main" val="246921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Great City, Holy Jerusalem”</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7"/>
            </a:pPr>
            <a:r>
              <a:rPr lang="en-US" sz="2000" dirty="0"/>
              <a:t>What did the angel promise to show John?  What did John actually see?  How can the two be reconciled?  What is implied by the city </a:t>
            </a:r>
            <a:r>
              <a:rPr lang="en-US" sz="2000" i="1" dirty="0">
                <a:solidFill>
                  <a:srgbClr val="800000"/>
                </a:solidFill>
              </a:rPr>
              <a:t>“descending out of heaven from God”</a:t>
            </a:r>
            <a:r>
              <a:rPr lang="en-US" sz="2000" dirty="0"/>
              <a:t>?</a:t>
            </a:r>
          </a:p>
          <a:p>
            <a:pPr marL="0" indent="0">
              <a:spcBef>
                <a:spcPts val="100"/>
              </a:spcBef>
              <a:buNone/>
            </a:pPr>
            <a:r>
              <a:rPr lang="en-US" sz="2000" i="1" dirty="0">
                <a:solidFill>
                  <a:srgbClr val="800000"/>
                </a:solidFill>
              </a:rPr>
              <a:t>Then one of the seven angels who had the seven bowls filled with </a:t>
            </a:r>
            <a:r>
              <a:rPr lang="en-US" sz="2000" b="1" i="1" dirty="0">
                <a:solidFill>
                  <a:srgbClr val="800000"/>
                </a:solidFill>
              </a:rPr>
              <a:t>the seven </a:t>
            </a:r>
            <a:r>
              <a:rPr lang="en-US" sz="2000" b="1" i="1" u="sng" dirty="0">
                <a:solidFill>
                  <a:srgbClr val="800000"/>
                </a:solidFill>
              </a:rPr>
              <a:t>last</a:t>
            </a:r>
            <a:r>
              <a:rPr lang="en-US" sz="2000" b="1" i="1" dirty="0">
                <a:solidFill>
                  <a:srgbClr val="800000"/>
                </a:solidFill>
              </a:rPr>
              <a:t> plagues </a:t>
            </a:r>
            <a:r>
              <a:rPr lang="en-US" sz="2000" i="1" dirty="0">
                <a:solidFill>
                  <a:srgbClr val="800000"/>
                </a:solidFill>
              </a:rPr>
              <a:t>came to me and talked with me, saying, “Come, I will show you </a:t>
            </a:r>
            <a:r>
              <a:rPr lang="en-US" sz="2000" b="1" i="1" dirty="0">
                <a:solidFill>
                  <a:srgbClr val="800000"/>
                </a:solidFill>
              </a:rPr>
              <a:t>the </a:t>
            </a:r>
            <a:r>
              <a:rPr lang="en-US" sz="2000" b="1" i="1" u="sng" dirty="0">
                <a:solidFill>
                  <a:srgbClr val="800000"/>
                </a:solidFill>
              </a:rPr>
              <a:t>bride</a:t>
            </a:r>
            <a:r>
              <a:rPr lang="en-US" sz="2000" b="1" i="1" dirty="0">
                <a:solidFill>
                  <a:srgbClr val="800000"/>
                </a:solidFill>
              </a:rPr>
              <a:t>, the </a:t>
            </a:r>
            <a:r>
              <a:rPr lang="en-US" sz="2000" b="1" i="1" u="sng" dirty="0">
                <a:solidFill>
                  <a:srgbClr val="800000"/>
                </a:solidFill>
              </a:rPr>
              <a:t>Lamb’s wife</a:t>
            </a:r>
            <a:r>
              <a:rPr lang="en-US" sz="2000" i="1" dirty="0">
                <a:solidFill>
                  <a:srgbClr val="800000"/>
                </a:solidFill>
              </a:rPr>
              <a:t>.” And he carried me away </a:t>
            </a:r>
            <a:r>
              <a:rPr lang="en-US" sz="2000" b="1" i="1" dirty="0">
                <a:solidFill>
                  <a:srgbClr val="800000"/>
                </a:solidFill>
              </a:rPr>
              <a:t>in the Spirit to a great and high mountain</a:t>
            </a:r>
            <a:r>
              <a:rPr lang="en-US" sz="2000" i="1" dirty="0">
                <a:solidFill>
                  <a:srgbClr val="800000"/>
                </a:solidFill>
              </a:rPr>
              <a:t>, and showed me </a:t>
            </a:r>
            <a:r>
              <a:rPr lang="en-US" sz="2000" b="1" i="1" dirty="0">
                <a:solidFill>
                  <a:srgbClr val="800000"/>
                </a:solidFill>
              </a:rPr>
              <a:t>the </a:t>
            </a:r>
            <a:r>
              <a:rPr lang="en-US" sz="2000" b="1" i="1" u="sng" dirty="0">
                <a:solidFill>
                  <a:srgbClr val="800000"/>
                </a:solidFill>
              </a:rPr>
              <a:t>great city, the holy Jerusalem</a:t>
            </a:r>
            <a:r>
              <a:rPr lang="en-US" sz="2000" i="1" dirty="0">
                <a:solidFill>
                  <a:srgbClr val="800000"/>
                </a:solidFill>
              </a:rPr>
              <a:t>, descending out of heaven from God </a:t>
            </a:r>
            <a:r>
              <a:rPr lang="en-US" sz="2000" dirty="0"/>
              <a:t>(</a:t>
            </a:r>
            <a:r>
              <a:rPr lang="en-US" sz="2000" b="1" dirty="0">
                <a:solidFill>
                  <a:srgbClr val="800000"/>
                </a:solidFill>
              </a:rPr>
              <a:t>21:9-10</a:t>
            </a:r>
            <a:r>
              <a:rPr lang="en-US" sz="2000" dirty="0"/>
              <a:t>)</a:t>
            </a:r>
          </a:p>
          <a:p>
            <a:pPr>
              <a:spcBef>
                <a:spcPts val="100"/>
              </a:spcBef>
            </a:pPr>
            <a:r>
              <a:rPr lang="en-US" sz="2000" dirty="0"/>
              <a:t>Promised to show </a:t>
            </a:r>
            <a:r>
              <a:rPr lang="en-US" sz="2000" i="1" dirty="0">
                <a:solidFill>
                  <a:srgbClr val="800000"/>
                </a:solidFill>
              </a:rPr>
              <a:t>“the bride, the Lamb’s wife”</a:t>
            </a:r>
            <a:r>
              <a:rPr lang="en-US" sz="2000" dirty="0"/>
              <a:t> but instead showed </a:t>
            </a:r>
            <a:r>
              <a:rPr lang="en-US" sz="2000" i="1" dirty="0">
                <a:solidFill>
                  <a:srgbClr val="800000"/>
                </a:solidFill>
              </a:rPr>
              <a:t>“the great city, the holy Jerusalem”</a:t>
            </a:r>
            <a:r>
              <a:rPr lang="en-US" sz="2000" dirty="0"/>
              <a:t>. … How are they equivalent?</a:t>
            </a:r>
          </a:p>
          <a:p>
            <a:pPr>
              <a:spcBef>
                <a:spcPts val="100"/>
              </a:spcBef>
            </a:pPr>
            <a:r>
              <a:rPr lang="en-US" sz="2000" dirty="0"/>
              <a:t>As with Rome (</a:t>
            </a:r>
            <a:r>
              <a:rPr lang="en-US" sz="2000" b="1" dirty="0">
                <a:solidFill>
                  <a:srgbClr val="800000"/>
                </a:solidFill>
              </a:rPr>
              <a:t>17:1-18</a:t>
            </a:r>
            <a:r>
              <a:rPr lang="en-US" sz="2000" dirty="0"/>
              <a:t>), Babylon, </a:t>
            </a:r>
            <a:r>
              <a:rPr lang="en-US" sz="2000" dirty="0" err="1"/>
              <a:t>Tyre</a:t>
            </a:r>
            <a:r>
              <a:rPr lang="en-US" sz="2000" dirty="0"/>
              <a:t>, Nineveh, earthly Jerusalem, the collective people of heavenly Jerusalem are personified as a woman, bride (</a:t>
            </a:r>
            <a:r>
              <a:rPr lang="en-US" sz="2000" b="1" dirty="0">
                <a:solidFill>
                  <a:srgbClr val="800000"/>
                </a:solidFill>
              </a:rPr>
              <a:t>19:7-14; Gal.4:26</a:t>
            </a:r>
            <a:r>
              <a:rPr lang="en-US" sz="2000" dirty="0"/>
              <a:t>)</a:t>
            </a:r>
          </a:p>
          <a:p>
            <a:pPr>
              <a:spcBef>
                <a:spcPts val="100"/>
              </a:spcBef>
            </a:pPr>
            <a:r>
              <a:rPr lang="en-US" sz="2000" dirty="0"/>
              <a:t>Emphasizes sad potential of previous peoples and preciousness of the Lamb’s bride.</a:t>
            </a:r>
          </a:p>
          <a:p>
            <a:pPr>
              <a:spcBef>
                <a:spcPts val="100"/>
              </a:spcBef>
            </a:pPr>
            <a:r>
              <a:rPr lang="en-US" sz="2000" dirty="0"/>
              <a:t>Descent from heaven symbolizes God’s provision, not from men (</a:t>
            </a:r>
            <a:r>
              <a:rPr lang="en-US" sz="2000" b="1" dirty="0">
                <a:solidFill>
                  <a:srgbClr val="800000"/>
                </a:solidFill>
              </a:rPr>
              <a:t>Gal. 1:11-24</a:t>
            </a:r>
            <a:r>
              <a:rPr lang="en-US" sz="2000" dirty="0"/>
              <a:t>).</a:t>
            </a:r>
          </a:p>
        </p:txBody>
      </p:sp>
    </p:spTree>
    <p:extLst>
      <p:ext uri="{BB962C8B-B14F-4D97-AF65-F5344CB8AC3E}">
        <p14:creationId xmlns:p14="http://schemas.microsoft.com/office/powerpoint/2010/main" val="21807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Abundant, but Limited Access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1800" dirty="0"/>
              <a:t>What symbols are used to indicate that this city is perfect for all of God’s people?</a:t>
            </a:r>
          </a:p>
          <a:p>
            <a:pPr marL="0" indent="0">
              <a:spcBef>
                <a:spcPts val="0"/>
              </a:spcBef>
              <a:buNone/>
            </a:pPr>
            <a:r>
              <a:rPr lang="en-US" sz="1800" i="1" dirty="0">
                <a:solidFill>
                  <a:srgbClr val="800000"/>
                </a:solidFill>
              </a:rPr>
              <a:t>… having </a:t>
            </a:r>
            <a:r>
              <a:rPr lang="en-US" sz="1800" b="1" i="1" dirty="0">
                <a:solidFill>
                  <a:srgbClr val="800000"/>
                </a:solidFill>
              </a:rPr>
              <a:t>the glory of God</a:t>
            </a:r>
            <a:r>
              <a:rPr lang="en-US" sz="1800" i="1" dirty="0">
                <a:solidFill>
                  <a:srgbClr val="800000"/>
                </a:solidFill>
              </a:rPr>
              <a:t>. </a:t>
            </a:r>
            <a:r>
              <a:rPr lang="en-US" sz="1800" b="1" i="1" u="sng" dirty="0">
                <a:solidFill>
                  <a:srgbClr val="800000"/>
                </a:solidFill>
              </a:rPr>
              <a:t>Her</a:t>
            </a:r>
            <a:r>
              <a:rPr lang="en-US" sz="1800" b="1" i="1" dirty="0">
                <a:solidFill>
                  <a:srgbClr val="800000"/>
                </a:solidFill>
              </a:rPr>
              <a:t> light was </a:t>
            </a:r>
            <a:r>
              <a:rPr lang="en-US" sz="1800" b="1" i="1" u="sng" dirty="0">
                <a:solidFill>
                  <a:srgbClr val="800000"/>
                </a:solidFill>
              </a:rPr>
              <a:t>like</a:t>
            </a:r>
            <a:r>
              <a:rPr lang="en-US" sz="1800" b="1" i="1" dirty="0">
                <a:solidFill>
                  <a:srgbClr val="800000"/>
                </a:solidFill>
              </a:rPr>
              <a:t> a most precious stone</a:t>
            </a:r>
            <a:r>
              <a:rPr lang="en-US" sz="1800" i="1" dirty="0">
                <a:solidFill>
                  <a:srgbClr val="800000"/>
                </a:solidFill>
              </a:rPr>
              <a:t>, like a jasper stone, clear as crystal.  Also </a:t>
            </a:r>
            <a:r>
              <a:rPr lang="en-US" sz="1800" b="1" i="1" u="sng" dirty="0">
                <a:solidFill>
                  <a:srgbClr val="800000"/>
                </a:solidFill>
              </a:rPr>
              <a:t>she</a:t>
            </a:r>
            <a:r>
              <a:rPr lang="en-US" sz="1800" i="1" dirty="0">
                <a:solidFill>
                  <a:srgbClr val="800000"/>
                </a:solidFill>
              </a:rPr>
              <a:t> had a </a:t>
            </a:r>
            <a:r>
              <a:rPr lang="en-US" sz="1800" b="1" i="1" dirty="0">
                <a:solidFill>
                  <a:srgbClr val="800000"/>
                </a:solidFill>
              </a:rPr>
              <a:t>great and high wall</a:t>
            </a:r>
            <a:r>
              <a:rPr lang="en-US" sz="1800" i="1" dirty="0">
                <a:solidFill>
                  <a:srgbClr val="800000"/>
                </a:solidFill>
              </a:rPr>
              <a:t> with </a:t>
            </a:r>
            <a:r>
              <a:rPr lang="en-US" sz="1800" b="1" i="1" u="sng" dirty="0">
                <a:solidFill>
                  <a:srgbClr val="800000"/>
                </a:solidFill>
              </a:rPr>
              <a:t>twelve</a:t>
            </a:r>
            <a:r>
              <a:rPr lang="en-US" sz="1800" b="1" i="1" dirty="0">
                <a:solidFill>
                  <a:srgbClr val="800000"/>
                </a:solidFill>
              </a:rPr>
              <a:t> gates</a:t>
            </a:r>
            <a:r>
              <a:rPr lang="en-US" sz="1800" i="1" dirty="0">
                <a:solidFill>
                  <a:srgbClr val="800000"/>
                </a:solidFill>
              </a:rPr>
              <a:t>, and </a:t>
            </a:r>
            <a:r>
              <a:rPr lang="en-US" sz="1800" b="1" i="1" u="sng" dirty="0">
                <a:solidFill>
                  <a:srgbClr val="800000"/>
                </a:solidFill>
              </a:rPr>
              <a:t>twelve</a:t>
            </a:r>
            <a:r>
              <a:rPr lang="en-US" sz="1800" b="1" i="1" dirty="0">
                <a:solidFill>
                  <a:srgbClr val="800000"/>
                </a:solidFill>
              </a:rPr>
              <a:t> angels at the gates</a:t>
            </a:r>
            <a:r>
              <a:rPr lang="en-US" sz="1800" i="1" dirty="0">
                <a:solidFill>
                  <a:srgbClr val="800000"/>
                </a:solidFill>
              </a:rPr>
              <a:t>, and names written on them, which are the </a:t>
            </a:r>
            <a:r>
              <a:rPr lang="en-US" sz="1800" b="1" i="1" dirty="0">
                <a:solidFill>
                  <a:srgbClr val="800000"/>
                </a:solidFill>
              </a:rPr>
              <a:t>names of the </a:t>
            </a:r>
            <a:r>
              <a:rPr lang="en-US" sz="1800" b="1" i="1" u="sng" dirty="0">
                <a:solidFill>
                  <a:srgbClr val="800000"/>
                </a:solidFill>
              </a:rPr>
              <a:t>twelve</a:t>
            </a:r>
            <a:r>
              <a:rPr lang="en-US" sz="1800" b="1" i="1" dirty="0">
                <a:solidFill>
                  <a:srgbClr val="800000"/>
                </a:solidFill>
              </a:rPr>
              <a:t> tribes of the children of Israel</a:t>
            </a:r>
            <a:r>
              <a:rPr lang="en-US" sz="1800" i="1" dirty="0">
                <a:solidFill>
                  <a:srgbClr val="800000"/>
                </a:solidFill>
              </a:rPr>
              <a:t>: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east</a:t>
            </a:r>
            <a:r>
              <a:rPr lang="en-US" sz="1800" b="1" i="1" dirty="0">
                <a:solidFill>
                  <a:srgbClr val="800000"/>
                </a:solidFill>
              </a:rPr>
              <a:t>,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north</a:t>
            </a:r>
            <a:r>
              <a:rPr lang="en-US" sz="1800" b="1" i="1" dirty="0">
                <a:solidFill>
                  <a:srgbClr val="800000"/>
                </a:solidFill>
              </a:rPr>
              <a:t>,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south</a:t>
            </a:r>
            <a:r>
              <a:rPr lang="en-US" sz="1800" b="1" i="1" dirty="0">
                <a:solidFill>
                  <a:srgbClr val="800000"/>
                </a:solidFill>
              </a:rPr>
              <a:t>, and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west</a:t>
            </a:r>
            <a:r>
              <a:rPr lang="en-US" sz="1800" i="1" dirty="0">
                <a:solidFill>
                  <a:srgbClr val="800000"/>
                </a:solidFill>
              </a:rPr>
              <a:t>.  Now the wall of the city had </a:t>
            </a:r>
            <a:r>
              <a:rPr lang="en-US" sz="1800" b="1" i="1" u="sng" dirty="0">
                <a:solidFill>
                  <a:srgbClr val="800000"/>
                </a:solidFill>
              </a:rPr>
              <a:t>twelve</a:t>
            </a:r>
            <a:r>
              <a:rPr lang="en-US" sz="1800" b="1" i="1" dirty="0">
                <a:solidFill>
                  <a:srgbClr val="800000"/>
                </a:solidFill>
              </a:rPr>
              <a:t> foundations</a:t>
            </a:r>
            <a:r>
              <a:rPr lang="en-US" sz="1800" i="1" dirty="0">
                <a:solidFill>
                  <a:srgbClr val="800000"/>
                </a:solidFill>
              </a:rPr>
              <a:t>, and on them were </a:t>
            </a:r>
            <a:r>
              <a:rPr lang="en-US" sz="1800" b="1" i="1" dirty="0">
                <a:solidFill>
                  <a:srgbClr val="800000"/>
                </a:solidFill>
              </a:rPr>
              <a:t>the names of the </a:t>
            </a:r>
            <a:r>
              <a:rPr lang="en-US" sz="1800" b="1" i="1" u="sng" dirty="0">
                <a:solidFill>
                  <a:srgbClr val="800000"/>
                </a:solidFill>
              </a:rPr>
              <a:t>twelve</a:t>
            </a:r>
            <a:r>
              <a:rPr lang="en-US" sz="1800" b="1" i="1" dirty="0">
                <a:solidFill>
                  <a:srgbClr val="800000"/>
                </a:solidFill>
              </a:rPr>
              <a:t> apostles of the Lamb</a:t>
            </a:r>
            <a:r>
              <a:rPr lang="en-US" sz="1800" i="1" dirty="0">
                <a:solidFill>
                  <a:srgbClr val="800000"/>
                </a:solidFill>
              </a:rPr>
              <a:t>. </a:t>
            </a:r>
            <a:r>
              <a:rPr lang="en-US" sz="1800" dirty="0"/>
              <a:t>(</a:t>
            </a:r>
            <a:r>
              <a:rPr lang="en-US" sz="1800" b="1" dirty="0">
                <a:solidFill>
                  <a:srgbClr val="800000"/>
                </a:solidFill>
              </a:rPr>
              <a:t>21:11-14</a:t>
            </a:r>
            <a:r>
              <a:rPr lang="en-US" sz="1800" dirty="0"/>
              <a:t>)</a:t>
            </a:r>
          </a:p>
          <a:p>
            <a:pPr>
              <a:spcBef>
                <a:spcPts val="0"/>
              </a:spcBef>
            </a:pPr>
            <a:r>
              <a:rPr lang="en-US" sz="1800" dirty="0"/>
              <a:t>God fills it with </a:t>
            </a:r>
            <a:r>
              <a:rPr lang="en-US" sz="1800" i="1" dirty="0">
                <a:solidFill>
                  <a:srgbClr val="800000"/>
                </a:solidFill>
              </a:rPr>
              <a:t>“glory, light”</a:t>
            </a:r>
            <a:r>
              <a:rPr lang="en-US" sz="1800" dirty="0"/>
              <a:t> (</a:t>
            </a:r>
            <a:r>
              <a:rPr lang="en-US" sz="1800" i="1" dirty="0">
                <a:solidFill>
                  <a:srgbClr val="800000"/>
                </a:solidFill>
              </a:rPr>
              <a:t>“jasper”</a:t>
            </a:r>
            <a:r>
              <a:rPr lang="en-US" sz="1800" dirty="0"/>
              <a:t>, </a:t>
            </a:r>
            <a:r>
              <a:rPr lang="en-US" sz="1800" b="1" dirty="0">
                <a:solidFill>
                  <a:srgbClr val="800000"/>
                </a:solidFill>
              </a:rPr>
              <a:t>4:3; Exo. 40:34; 1 Kings 8:11; Eph. 2:22</a:t>
            </a:r>
            <a:r>
              <a:rPr lang="en-US" sz="1800" dirty="0"/>
              <a:t>).</a:t>
            </a:r>
          </a:p>
          <a:p>
            <a:pPr>
              <a:spcBef>
                <a:spcPts val="0"/>
              </a:spcBef>
            </a:pPr>
            <a:r>
              <a:rPr lang="en-US" sz="1800" i="1" dirty="0">
                <a:solidFill>
                  <a:srgbClr val="800000"/>
                </a:solidFill>
              </a:rPr>
              <a:t>“Great and high wall”</a:t>
            </a:r>
            <a:r>
              <a:rPr lang="en-US" sz="1800" dirty="0"/>
              <a:t> represents unbreachable security, protection, and safety.</a:t>
            </a:r>
          </a:p>
          <a:p>
            <a:pPr>
              <a:spcBef>
                <a:spcPts val="0"/>
              </a:spcBef>
            </a:pPr>
            <a:r>
              <a:rPr lang="en-US" sz="1800" i="1" dirty="0">
                <a:solidFill>
                  <a:srgbClr val="800000"/>
                </a:solidFill>
              </a:rPr>
              <a:t>“Twelve gates”</a:t>
            </a:r>
            <a:r>
              <a:rPr lang="en-US" sz="1800" dirty="0"/>
              <a:t> indicate access for </a:t>
            </a:r>
            <a:r>
              <a:rPr lang="en-US" sz="1800" b="1" i="1" dirty="0"/>
              <a:t>all</a:t>
            </a:r>
            <a:r>
              <a:rPr lang="en-US" sz="1800" dirty="0"/>
              <a:t> of God’s </a:t>
            </a:r>
            <a:r>
              <a:rPr lang="en-US" sz="1800" b="1" i="1" dirty="0"/>
              <a:t>people</a:t>
            </a:r>
            <a:r>
              <a:rPr lang="en-US" sz="1800" dirty="0"/>
              <a:t>, guarded by </a:t>
            </a:r>
            <a:r>
              <a:rPr lang="en-US" sz="1800" i="1" dirty="0">
                <a:solidFill>
                  <a:srgbClr val="800000"/>
                </a:solidFill>
              </a:rPr>
              <a:t>“twelve angels”</a:t>
            </a:r>
            <a:r>
              <a:rPr lang="en-US" sz="1800" dirty="0"/>
              <a:t>.</a:t>
            </a:r>
          </a:p>
          <a:p>
            <a:pPr>
              <a:spcBef>
                <a:spcPts val="0"/>
              </a:spcBef>
            </a:pPr>
            <a:r>
              <a:rPr lang="en-US" sz="1800" i="1" dirty="0">
                <a:solidFill>
                  <a:srgbClr val="800000"/>
                </a:solidFill>
              </a:rPr>
              <a:t>“Three gates”</a:t>
            </a:r>
            <a:r>
              <a:rPr lang="en-US" sz="1800" dirty="0"/>
              <a:t> from all </a:t>
            </a:r>
            <a:r>
              <a:rPr lang="en-US" sz="1800" b="1" dirty="0"/>
              <a:t>four</a:t>
            </a:r>
            <a:r>
              <a:rPr lang="en-US" sz="1800" dirty="0"/>
              <a:t> directions (east, north, south, west) emphasize abundant access for all peoples, nations (</a:t>
            </a:r>
            <a:r>
              <a:rPr lang="en-US" sz="1800" i="1" dirty="0">
                <a:solidFill>
                  <a:srgbClr val="800000"/>
                </a:solidFill>
              </a:rPr>
              <a:t>“</a:t>
            </a:r>
            <a:r>
              <a:rPr lang="en-US" sz="1800" b="1" i="1" dirty="0">
                <a:solidFill>
                  <a:srgbClr val="800000"/>
                </a:solidFill>
              </a:rPr>
              <a:t>tribes</a:t>
            </a:r>
            <a:r>
              <a:rPr lang="en-US" sz="1800" i="1" dirty="0">
                <a:solidFill>
                  <a:srgbClr val="800000"/>
                </a:solidFill>
              </a:rPr>
              <a:t>”</a:t>
            </a:r>
            <a:r>
              <a:rPr lang="en-US" sz="1800" dirty="0"/>
              <a:t>), but watched by </a:t>
            </a:r>
            <a:r>
              <a:rPr lang="en-US" sz="1800" i="1" dirty="0">
                <a:solidFill>
                  <a:srgbClr val="800000"/>
                </a:solidFill>
              </a:rPr>
              <a:t>“angels”</a:t>
            </a:r>
            <a:r>
              <a:rPr lang="en-US" sz="1800" dirty="0"/>
              <a:t> (</a:t>
            </a:r>
            <a:r>
              <a:rPr lang="en-US" sz="1800" b="1" dirty="0">
                <a:solidFill>
                  <a:srgbClr val="800000"/>
                </a:solidFill>
              </a:rPr>
              <a:t>Gen. 3:24; 1Pt. 1:12; Hb.1:14</a:t>
            </a:r>
            <a:r>
              <a:rPr lang="en-US" sz="1800" dirty="0"/>
              <a:t>).</a:t>
            </a:r>
          </a:p>
          <a:p>
            <a:pPr>
              <a:spcBef>
                <a:spcPts val="0"/>
              </a:spcBef>
            </a:pPr>
            <a:r>
              <a:rPr lang="en-US" sz="1800" i="1" dirty="0">
                <a:solidFill>
                  <a:srgbClr val="800000"/>
                </a:solidFill>
              </a:rPr>
              <a:t>“Twelve foundations”</a:t>
            </a:r>
            <a:r>
              <a:rPr lang="en-US" sz="1800" dirty="0">
                <a:solidFill>
                  <a:srgbClr val="800000"/>
                </a:solidFill>
              </a:rPr>
              <a:t> </a:t>
            </a:r>
            <a:r>
              <a:rPr lang="en-US" sz="1800" dirty="0"/>
              <a:t>indicate stability for the city to host all of God’s people (</a:t>
            </a:r>
            <a:r>
              <a:rPr lang="en-US" sz="1800" b="1" dirty="0">
                <a:solidFill>
                  <a:srgbClr val="800000"/>
                </a:solidFill>
              </a:rPr>
              <a:t>Lk. 6:47-49</a:t>
            </a:r>
            <a:r>
              <a:rPr lang="en-US" sz="1800" dirty="0"/>
              <a:t>).</a:t>
            </a:r>
          </a:p>
          <a:p>
            <a:pPr>
              <a:spcBef>
                <a:spcPts val="0"/>
              </a:spcBef>
            </a:pPr>
            <a:r>
              <a:rPr lang="en-US" sz="1800" i="1" dirty="0">
                <a:solidFill>
                  <a:srgbClr val="800000"/>
                </a:solidFill>
              </a:rPr>
              <a:t>“Names of the twelve </a:t>
            </a:r>
            <a:r>
              <a:rPr lang="en-US" sz="1800" b="1" i="1" dirty="0">
                <a:solidFill>
                  <a:srgbClr val="800000"/>
                </a:solidFill>
              </a:rPr>
              <a:t>apostles</a:t>
            </a:r>
            <a:r>
              <a:rPr lang="en-US" sz="1800" i="1" dirty="0">
                <a:solidFill>
                  <a:srgbClr val="800000"/>
                </a:solidFill>
              </a:rPr>
              <a:t> of the Lamb”</a:t>
            </a:r>
            <a:r>
              <a:rPr lang="en-US" sz="1800" dirty="0"/>
              <a:t> points to their critical witness (</a:t>
            </a:r>
            <a:r>
              <a:rPr lang="en-US" sz="1800" b="1" dirty="0">
                <a:solidFill>
                  <a:srgbClr val="800000"/>
                </a:solidFill>
              </a:rPr>
              <a:t>Eph. 2:19-22</a:t>
            </a:r>
            <a:r>
              <a:rPr lang="en-US" sz="1800" dirty="0"/>
              <a:t>), again highlights limited access, fellowship (</a:t>
            </a:r>
            <a:r>
              <a:rPr lang="en-US" sz="1800" b="1" dirty="0">
                <a:solidFill>
                  <a:srgbClr val="800000"/>
                </a:solidFill>
              </a:rPr>
              <a:t>Mat. 19:28</a:t>
            </a:r>
            <a:r>
              <a:rPr lang="en-US" sz="1800" dirty="0"/>
              <a:t>; </a:t>
            </a:r>
            <a:r>
              <a:rPr lang="en-US" sz="1800" b="1" dirty="0">
                <a:solidFill>
                  <a:srgbClr val="800000"/>
                </a:solidFill>
              </a:rPr>
              <a:t>1Jn 1:1-4; 4:1, 6</a:t>
            </a:r>
            <a:r>
              <a:rPr lang="en-US" sz="1800" dirty="0"/>
              <a:t>), uniting OT &amp; NT.</a:t>
            </a:r>
          </a:p>
        </p:txBody>
      </p:sp>
    </p:spTree>
    <p:extLst>
      <p:ext uri="{BB962C8B-B14F-4D97-AF65-F5344CB8AC3E}">
        <p14:creationId xmlns:p14="http://schemas.microsoft.com/office/powerpoint/2010/main" val="33697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City Four-Square</a:t>
            </a:r>
          </a:p>
        </p:txBody>
      </p:sp>
      <p:sp>
        <p:nvSpPr>
          <p:cNvPr id="3" name="Content Placeholder 2"/>
          <p:cNvSpPr>
            <a:spLocks noGrp="1"/>
          </p:cNvSpPr>
          <p:nvPr>
            <p:ph sz="quarter" idx="10"/>
          </p:nvPr>
        </p:nvSpPr>
        <p:spPr/>
        <p:txBody>
          <a:bodyPr/>
          <a:lstStyle/>
          <a:p>
            <a:pPr marL="0" indent="0">
              <a:spcBef>
                <a:spcPts val="0"/>
              </a:spcBef>
              <a:buNone/>
            </a:pPr>
            <a:r>
              <a:rPr lang="en-US" sz="1800" i="1" dirty="0">
                <a:solidFill>
                  <a:srgbClr val="800000"/>
                </a:solidFill>
              </a:rPr>
              <a:t>And he who talked with me had a </a:t>
            </a:r>
            <a:r>
              <a:rPr lang="en-US" sz="1800" b="1" i="1" dirty="0">
                <a:solidFill>
                  <a:srgbClr val="800000"/>
                </a:solidFill>
              </a:rPr>
              <a:t>gold</a:t>
            </a:r>
            <a:r>
              <a:rPr lang="en-US" sz="1800" i="1" dirty="0">
                <a:solidFill>
                  <a:srgbClr val="800000"/>
                </a:solidFill>
              </a:rPr>
              <a:t> reed to measure the city, its gates, and its wall.  The </a:t>
            </a:r>
            <a:r>
              <a:rPr lang="en-US" sz="1800" b="1" i="1" dirty="0">
                <a:solidFill>
                  <a:srgbClr val="800000"/>
                </a:solidFill>
              </a:rPr>
              <a:t>city is laid out as a </a:t>
            </a:r>
            <a:r>
              <a:rPr lang="en-US" sz="1800" b="1" i="1" u="sng" dirty="0">
                <a:solidFill>
                  <a:srgbClr val="800000"/>
                </a:solidFill>
              </a:rPr>
              <a:t>square</a:t>
            </a:r>
            <a:r>
              <a:rPr lang="en-US" sz="1800" i="1" dirty="0">
                <a:solidFill>
                  <a:srgbClr val="800000"/>
                </a:solidFill>
              </a:rPr>
              <a:t>; its length is as great as its breadth. And he measured the city with the reed: </a:t>
            </a:r>
            <a:r>
              <a:rPr lang="en-US" sz="1800" b="1" i="1" u="sng" dirty="0">
                <a:solidFill>
                  <a:srgbClr val="800000"/>
                </a:solidFill>
              </a:rPr>
              <a:t>twelve thousand</a:t>
            </a:r>
            <a:r>
              <a:rPr lang="en-US" sz="1800" b="1" i="1" dirty="0">
                <a:solidFill>
                  <a:srgbClr val="800000"/>
                </a:solidFill>
              </a:rPr>
              <a:t> furlongs. Its length, breadth, and height are </a:t>
            </a:r>
            <a:r>
              <a:rPr lang="en-US" sz="1800" b="1" i="1" u="sng" dirty="0">
                <a:solidFill>
                  <a:srgbClr val="800000"/>
                </a:solidFill>
              </a:rPr>
              <a:t>equal</a:t>
            </a:r>
            <a:r>
              <a:rPr lang="en-US" sz="1800" i="1" dirty="0">
                <a:solidFill>
                  <a:srgbClr val="800000"/>
                </a:solidFill>
              </a:rPr>
              <a:t>.  Then he measured its </a:t>
            </a:r>
            <a:r>
              <a:rPr lang="en-US" sz="1800" b="1" i="1" dirty="0">
                <a:solidFill>
                  <a:srgbClr val="800000"/>
                </a:solidFill>
              </a:rPr>
              <a:t>wall: one hundred and forty-four cubits</a:t>
            </a:r>
            <a:r>
              <a:rPr lang="en-US" sz="1800" i="1" dirty="0">
                <a:solidFill>
                  <a:srgbClr val="800000"/>
                </a:solidFill>
              </a:rPr>
              <a:t>, according to the measure of a man, that is, of an angel.  The construction of its </a:t>
            </a:r>
            <a:r>
              <a:rPr lang="en-US" sz="1800" b="1" i="1" dirty="0">
                <a:solidFill>
                  <a:srgbClr val="800000"/>
                </a:solidFill>
              </a:rPr>
              <a:t>wall was of jasper</a:t>
            </a:r>
            <a:r>
              <a:rPr lang="en-US" sz="1800" i="1" dirty="0">
                <a:solidFill>
                  <a:srgbClr val="800000"/>
                </a:solidFill>
              </a:rPr>
              <a:t>; and </a:t>
            </a:r>
            <a:r>
              <a:rPr lang="en-US" sz="1800" b="1" i="1" dirty="0">
                <a:solidFill>
                  <a:srgbClr val="800000"/>
                </a:solidFill>
              </a:rPr>
              <a:t>the city was pure gold, </a:t>
            </a:r>
            <a:r>
              <a:rPr lang="en-US" sz="1800" b="1" i="1" u="sng" dirty="0">
                <a:solidFill>
                  <a:srgbClr val="800000"/>
                </a:solidFill>
              </a:rPr>
              <a:t>like</a:t>
            </a:r>
            <a:r>
              <a:rPr lang="en-US" sz="1800" b="1" i="1" dirty="0">
                <a:solidFill>
                  <a:srgbClr val="800000"/>
                </a:solidFill>
              </a:rPr>
              <a:t> clear glass</a:t>
            </a:r>
            <a:r>
              <a:rPr lang="en-US" sz="1800" i="1" dirty="0">
                <a:solidFill>
                  <a:srgbClr val="800000"/>
                </a:solidFill>
              </a:rPr>
              <a:t>. </a:t>
            </a:r>
            <a:r>
              <a:rPr lang="en-US" sz="1800" dirty="0"/>
              <a:t>(</a:t>
            </a:r>
            <a:r>
              <a:rPr lang="en-US" sz="1800" b="1" dirty="0">
                <a:solidFill>
                  <a:srgbClr val="800000"/>
                </a:solidFill>
              </a:rPr>
              <a:t>21:15-18</a:t>
            </a:r>
            <a:r>
              <a:rPr lang="en-US" sz="1800" dirty="0"/>
              <a:t>)</a:t>
            </a:r>
          </a:p>
          <a:p>
            <a:pPr>
              <a:spcBef>
                <a:spcPts val="0"/>
              </a:spcBef>
            </a:pPr>
            <a:r>
              <a:rPr lang="en-US" sz="1800" dirty="0"/>
              <a:t>Similar to Messianic temple visions of </a:t>
            </a:r>
            <a:r>
              <a:rPr lang="en-US" sz="1800" b="1" dirty="0">
                <a:solidFill>
                  <a:srgbClr val="800000"/>
                </a:solidFill>
              </a:rPr>
              <a:t>11:1-2</a:t>
            </a:r>
            <a:r>
              <a:rPr lang="en-US" sz="1800" dirty="0"/>
              <a:t>; </a:t>
            </a:r>
            <a:r>
              <a:rPr lang="en-US" sz="1800" b="1" dirty="0">
                <a:solidFill>
                  <a:srgbClr val="800000"/>
                </a:solidFill>
              </a:rPr>
              <a:t>Eze. 40-48</a:t>
            </a:r>
            <a:r>
              <a:rPr lang="en-US" sz="1800" dirty="0"/>
              <a:t>, but by angel with golden reed.</a:t>
            </a:r>
          </a:p>
          <a:p>
            <a:pPr>
              <a:spcBef>
                <a:spcPts val="0"/>
              </a:spcBef>
            </a:pPr>
            <a:r>
              <a:rPr lang="en-US" sz="1800" i="1" dirty="0">
                <a:solidFill>
                  <a:srgbClr val="800000"/>
                </a:solidFill>
              </a:rPr>
              <a:t>“Twelve thousand furlongs”</a:t>
            </a:r>
            <a:r>
              <a:rPr lang="en-US" sz="1800" dirty="0"/>
              <a:t> (1400-1500 miles) implies ample room for all of God’s people.</a:t>
            </a:r>
          </a:p>
          <a:p>
            <a:pPr>
              <a:spcBef>
                <a:spcPts val="0"/>
              </a:spcBef>
            </a:pPr>
            <a:r>
              <a:rPr lang="en-US" sz="1800" dirty="0"/>
              <a:t>The </a:t>
            </a:r>
            <a:r>
              <a:rPr lang="en-US" sz="1800" i="1" dirty="0">
                <a:solidFill>
                  <a:srgbClr val="800000"/>
                </a:solidFill>
              </a:rPr>
              <a:t>“square”</a:t>
            </a:r>
            <a:r>
              <a:rPr lang="en-US" sz="1800" dirty="0"/>
              <a:t> base and </a:t>
            </a:r>
            <a:r>
              <a:rPr lang="en-US" sz="1800" i="1" dirty="0">
                <a:solidFill>
                  <a:srgbClr val="800000"/>
                </a:solidFill>
              </a:rPr>
              <a:t>“equal …length, breadth, and height”</a:t>
            </a:r>
            <a:r>
              <a:rPr lang="en-US" sz="1800" dirty="0"/>
              <a:t> implies symmetry, beauty, and perfection – reminiscent of inner </a:t>
            </a:r>
            <a:r>
              <a:rPr lang="en-US" sz="1800" b="1" i="1" dirty="0"/>
              <a:t>sanctuary cube </a:t>
            </a:r>
            <a:r>
              <a:rPr lang="en-US" sz="1800" dirty="0"/>
              <a:t>for ark of the covenant of Solomon’s temple (</a:t>
            </a:r>
            <a:r>
              <a:rPr lang="en-US" sz="1800" b="1" dirty="0">
                <a:solidFill>
                  <a:srgbClr val="800000"/>
                </a:solidFill>
              </a:rPr>
              <a:t>1 Kings 6:18-20</a:t>
            </a:r>
            <a:r>
              <a:rPr lang="en-US" sz="1800" dirty="0"/>
              <a:t>). … The whole city is one giant sanctuary, the ultimate most Holy place!</a:t>
            </a:r>
          </a:p>
          <a:p>
            <a:pPr>
              <a:spcBef>
                <a:spcPts val="0"/>
              </a:spcBef>
            </a:pPr>
            <a:r>
              <a:rPr lang="en-US" sz="1800" dirty="0"/>
              <a:t>Over 2/3 the area of the continental United States of America, over 2/3 volume of moon!!!</a:t>
            </a:r>
          </a:p>
        </p:txBody>
      </p:sp>
    </p:spTree>
    <p:extLst>
      <p:ext uri="{BB962C8B-B14F-4D97-AF65-F5344CB8AC3E}">
        <p14:creationId xmlns:p14="http://schemas.microsoft.com/office/powerpoint/2010/main" val="78520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City Four-Square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20315" y="1174083"/>
            <a:ext cx="4103370" cy="3623310"/>
          </a:xfrm>
          <a:prstGeom prst="rect">
            <a:avLst/>
          </a:prstGeom>
          <a:ln>
            <a:noFill/>
          </a:ln>
          <a:effectLst>
            <a:softEdge rad="112500"/>
          </a:effectLst>
        </p:spPr>
      </p:pic>
    </p:spTree>
    <p:extLst>
      <p:ext uri="{BB962C8B-B14F-4D97-AF65-F5344CB8AC3E}">
        <p14:creationId xmlns:p14="http://schemas.microsoft.com/office/powerpoint/2010/main" val="5303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City Four-Square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34898" y="1805647"/>
            <a:ext cx="3560445" cy="2366010"/>
          </a:xfrm>
          <a:prstGeom prst="rect">
            <a:avLst/>
          </a:prstGeom>
          <a:ln>
            <a:noFill/>
          </a:ln>
          <a:effectLst>
            <a:softEdge rad="11250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996" y="1354162"/>
            <a:ext cx="3731895" cy="3268980"/>
          </a:xfrm>
          <a:prstGeom prst="rect">
            <a:avLst/>
          </a:prstGeom>
          <a:ln>
            <a:noFill/>
          </a:ln>
          <a:effectLst>
            <a:softEdge rad="112500"/>
          </a:effectLst>
        </p:spPr>
      </p:pic>
    </p:spTree>
    <p:extLst>
      <p:ext uri="{BB962C8B-B14F-4D97-AF65-F5344CB8AC3E}">
        <p14:creationId xmlns:p14="http://schemas.microsoft.com/office/powerpoint/2010/main" val="135030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City Four-Square</a:t>
            </a:r>
          </a:p>
        </p:txBody>
      </p:sp>
      <p:sp>
        <p:nvSpPr>
          <p:cNvPr id="3" name="Content Placeholder 2"/>
          <p:cNvSpPr>
            <a:spLocks noGrp="1"/>
          </p:cNvSpPr>
          <p:nvPr>
            <p:ph sz="quarter" idx="10"/>
          </p:nvPr>
        </p:nvSpPr>
        <p:spPr/>
        <p:txBody>
          <a:bodyPr/>
          <a:lstStyle/>
          <a:p>
            <a:pPr marL="0" indent="0">
              <a:spcBef>
                <a:spcPts val="0"/>
              </a:spcBef>
              <a:buNone/>
            </a:pPr>
            <a:r>
              <a:rPr lang="en-US" sz="1800" i="1" dirty="0">
                <a:solidFill>
                  <a:srgbClr val="800000"/>
                </a:solidFill>
              </a:rPr>
              <a:t>And he who talked with me had a </a:t>
            </a:r>
            <a:r>
              <a:rPr lang="en-US" sz="1800" b="1" i="1" dirty="0">
                <a:solidFill>
                  <a:srgbClr val="800000"/>
                </a:solidFill>
              </a:rPr>
              <a:t>gold</a:t>
            </a:r>
            <a:r>
              <a:rPr lang="en-US" sz="1800" i="1" dirty="0">
                <a:solidFill>
                  <a:srgbClr val="800000"/>
                </a:solidFill>
              </a:rPr>
              <a:t> reed to measure the city, its gates, and its wall.  The </a:t>
            </a:r>
            <a:r>
              <a:rPr lang="en-US" sz="1800" b="1" i="1" dirty="0">
                <a:solidFill>
                  <a:srgbClr val="800000"/>
                </a:solidFill>
              </a:rPr>
              <a:t>city is laid out as a </a:t>
            </a:r>
            <a:r>
              <a:rPr lang="en-US" sz="1800" b="1" i="1" u="sng" dirty="0">
                <a:solidFill>
                  <a:srgbClr val="800000"/>
                </a:solidFill>
              </a:rPr>
              <a:t>square</a:t>
            </a:r>
            <a:r>
              <a:rPr lang="en-US" sz="1800" i="1" dirty="0">
                <a:solidFill>
                  <a:srgbClr val="800000"/>
                </a:solidFill>
              </a:rPr>
              <a:t>; its length is as great as its breadth. And he measured the city with the reed: </a:t>
            </a:r>
            <a:r>
              <a:rPr lang="en-US" sz="1800" b="1" i="1" u="sng" dirty="0">
                <a:solidFill>
                  <a:srgbClr val="800000"/>
                </a:solidFill>
              </a:rPr>
              <a:t>twelve thousand</a:t>
            </a:r>
            <a:r>
              <a:rPr lang="en-US" sz="1800" b="1" i="1" dirty="0">
                <a:solidFill>
                  <a:srgbClr val="800000"/>
                </a:solidFill>
              </a:rPr>
              <a:t> furlongs. Its length, breadth, and height are </a:t>
            </a:r>
            <a:r>
              <a:rPr lang="en-US" sz="1800" b="1" i="1" u="sng" dirty="0">
                <a:solidFill>
                  <a:srgbClr val="800000"/>
                </a:solidFill>
              </a:rPr>
              <a:t>equal</a:t>
            </a:r>
            <a:r>
              <a:rPr lang="en-US" sz="1800" i="1" dirty="0">
                <a:solidFill>
                  <a:srgbClr val="800000"/>
                </a:solidFill>
              </a:rPr>
              <a:t>.  Then he measured its </a:t>
            </a:r>
            <a:r>
              <a:rPr lang="en-US" sz="1800" b="1" i="1" dirty="0">
                <a:solidFill>
                  <a:srgbClr val="800000"/>
                </a:solidFill>
              </a:rPr>
              <a:t>wall: one hundred and forty-four cubits</a:t>
            </a:r>
            <a:r>
              <a:rPr lang="en-US" sz="1800" i="1" dirty="0">
                <a:solidFill>
                  <a:srgbClr val="800000"/>
                </a:solidFill>
              </a:rPr>
              <a:t>, according to the measure of a man, that is, of an angel.  The construction of its </a:t>
            </a:r>
            <a:r>
              <a:rPr lang="en-US" sz="1800" b="1" i="1" dirty="0">
                <a:solidFill>
                  <a:srgbClr val="800000"/>
                </a:solidFill>
              </a:rPr>
              <a:t>wall was of jasper</a:t>
            </a:r>
            <a:r>
              <a:rPr lang="en-US" sz="1800" i="1" dirty="0">
                <a:solidFill>
                  <a:srgbClr val="800000"/>
                </a:solidFill>
              </a:rPr>
              <a:t>; and </a:t>
            </a:r>
            <a:r>
              <a:rPr lang="en-US" sz="1800" b="1" i="1" dirty="0">
                <a:solidFill>
                  <a:srgbClr val="800000"/>
                </a:solidFill>
              </a:rPr>
              <a:t>the city was pure gold, </a:t>
            </a:r>
            <a:r>
              <a:rPr lang="en-US" sz="1800" b="1" i="1" u="sng" dirty="0">
                <a:solidFill>
                  <a:srgbClr val="800000"/>
                </a:solidFill>
              </a:rPr>
              <a:t>like</a:t>
            </a:r>
            <a:r>
              <a:rPr lang="en-US" sz="1800" b="1" i="1" dirty="0">
                <a:solidFill>
                  <a:srgbClr val="800000"/>
                </a:solidFill>
              </a:rPr>
              <a:t> clear glass</a:t>
            </a:r>
            <a:r>
              <a:rPr lang="en-US" sz="1800" i="1" dirty="0">
                <a:solidFill>
                  <a:srgbClr val="800000"/>
                </a:solidFill>
              </a:rPr>
              <a:t>. </a:t>
            </a:r>
            <a:r>
              <a:rPr lang="en-US" sz="1800" dirty="0"/>
              <a:t>(</a:t>
            </a:r>
            <a:r>
              <a:rPr lang="en-US" sz="1800" b="1" dirty="0">
                <a:solidFill>
                  <a:srgbClr val="800000"/>
                </a:solidFill>
              </a:rPr>
              <a:t>21:15-18</a:t>
            </a:r>
            <a:r>
              <a:rPr lang="en-US" sz="1800" dirty="0"/>
              <a:t>)</a:t>
            </a:r>
          </a:p>
          <a:p>
            <a:pPr>
              <a:spcBef>
                <a:spcPts val="0"/>
              </a:spcBef>
            </a:pPr>
            <a:r>
              <a:rPr lang="en-US" sz="1800" dirty="0"/>
              <a:t>Similar to Messianic temple visions of </a:t>
            </a:r>
            <a:r>
              <a:rPr lang="en-US" sz="1800" b="1" dirty="0">
                <a:solidFill>
                  <a:srgbClr val="800000"/>
                </a:solidFill>
              </a:rPr>
              <a:t>11:1-2</a:t>
            </a:r>
            <a:r>
              <a:rPr lang="en-US" sz="1800" dirty="0"/>
              <a:t>; </a:t>
            </a:r>
            <a:r>
              <a:rPr lang="en-US" sz="1800" b="1" dirty="0">
                <a:solidFill>
                  <a:srgbClr val="800000"/>
                </a:solidFill>
              </a:rPr>
              <a:t>Eze. 40-48</a:t>
            </a:r>
            <a:r>
              <a:rPr lang="en-US" sz="1800" dirty="0"/>
              <a:t>, but by angel with golden reed.</a:t>
            </a:r>
          </a:p>
          <a:p>
            <a:pPr>
              <a:spcBef>
                <a:spcPts val="0"/>
              </a:spcBef>
            </a:pPr>
            <a:r>
              <a:rPr lang="en-US" sz="1800" i="1" dirty="0">
                <a:solidFill>
                  <a:srgbClr val="800000"/>
                </a:solidFill>
              </a:rPr>
              <a:t>“Twelve thousand furlongs”</a:t>
            </a:r>
            <a:r>
              <a:rPr lang="en-US" sz="1800" dirty="0"/>
              <a:t> (1400-1500 miles) implies ample room for all of God’s people.</a:t>
            </a:r>
          </a:p>
          <a:p>
            <a:pPr>
              <a:spcBef>
                <a:spcPts val="0"/>
              </a:spcBef>
            </a:pPr>
            <a:r>
              <a:rPr lang="en-US" sz="1800" dirty="0"/>
              <a:t>The </a:t>
            </a:r>
            <a:r>
              <a:rPr lang="en-US" sz="1800" i="1" dirty="0">
                <a:solidFill>
                  <a:srgbClr val="800000"/>
                </a:solidFill>
              </a:rPr>
              <a:t>“square”</a:t>
            </a:r>
            <a:r>
              <a:rPr lang="en-US" sz="1800" dirty="0"/>
              <a:t> base and </a:t>
            </a:r>
            <a:r>
              <a:rPr lang="en-US" sz="1800" i="1" dirty="0">
                <a:solidFill>
                  <a:srgbClr val="800000"/>
                </a:solidFill>
              </a:rPr>
              <a:t>“equal …length, breadth, and height”</a:t>
            </a:r>
            <a:r>
              <a:rPr lang="en-US" sz="1800" dirty="0"/>
              <a:t> implies symmetry, beauty, and perfection – reminiscent of inner </a:t>
            </a:r>
            <a:r>
              <a:rPr lang="en-US" sz="1800" b="1" i="1" dirty="0"/>
              <a:t>sanctuary cube </a:t>
            </a:r>
            <a:r>
              <a:rPr lang="en-US" sz="1800" dirty="0"/>
              <a:t>for ark of the covenant of Solomon’s temple (</a:t>
            </a:r>
            <a:r>
              <a:rPr lang="en-US" sz="1800" b="1" dirty="0">
                <a:solidFill>
                  <a:srgbClr val="800000"/>
                </a:solidFill>
              </a:rPr>
              <a:t>1 Kings 6:18-20</a:t>
            </a:r>
            <a:r>
              <a:rPr lang="en-US" sz="1800" dirty="0"/>
              <a:t>). … The whole city is one giant sanctuary, the ultimate most Holy place!</a:t>
            </a:r>
          </a:p>
          <a:p>
            <a:pPr>
              <a:spcBef>
                <a:spcPts val="0"/>
              </a:spcBef>
            </a:pPr>
            <a:r>
              <a:rPr lang="en-US" sz="1800" dirty="0"/>
              <a:t>Over 2/3 the area of the continental United States of America, over 2/3 volume of moon!!!</a:t>
            </a:r>
          </a:p>
          <a:p>
            <a:pPr>
              <a:spcBef>
                <a:spcPts val="0"/>
              </a:spcBef>
            </a:pPr>
            <a:r>
              <a:rPr lang="en-US" sz="1800" dirty="0"/>
              <a:t>The thickness of the wall, 12 x 12 cubits, emphasizes reinforced strength to either protect all people inside or keep out all people (</a:t>
            </a:r>
            <a:r>
              <a:rPr lang="en-US" sz="1800" i="1" dirty="0">
                <a:solidFill>
                  <a:srgbClr val="800000"/>
                </a:solidFill>
              </a:rPr>
              <a:t>“though they join forces”</a:t>
            </a:r>
            <a:r>
              <a:rPr lang="en-US" sz="1800" dirty="0"/>
              <a:t>, </a:t>
            </a:r>
            <a:r>
              <a:rPr lang="en-US" sz="1800" b="1" dirty="0">
                <a:solidFill>
                  <a:srgbClr val="800000"/>
                </a:solidFill>
              </a:rPr>
              <a:t>Proverbs 11:21; 16:5</a:t>
            </a:r>
            <a:r>
              <a:rPr lang="en-US" sz="1800" dirty="0"/>
              <a:t>).</a:t>
            </a:r>
          </a:p>
          <a:p>
            <a:pPr>
              <a:spcBef>
                <a:spcPts val="0"/>
              </a:spcBef>
            </a:pPr>
            <a:r>
              <a:rPr lang="en-US" sz="1800" dirty="0"/>
              <a:t>Beyond Solomon’s temple overlaid in gold (</a:t>
            </a:r>
            <a:r>
              <a:rPr lang="en-US" sz="1800" b="1" dirty="0">
                <a:solidFill>
                  <a:srgbClr val="800000"/>
                </a:solidFill>
              </a:rPr>
              <a:t>1 Kings 6:21-22</a:t>
            </a:r>
            <a:r>
              <a:rPr lang="en-US" sz="1800" dirty="0"/>
              <a:t>), the whole city is pure, clear, shining gold – superlative beauty, preciousness, and value, unknown to man.</a:t>
            </a:r>
          </a:p>
        </p:txBody>
      </p:sp>
    </p:spTree>
    <p:extLst>
      <p:ext uri="{BB962C8B-B14F-4D97-AF65-F5344CB8AC3E}">
        <p14:creationId xmlns:p14="http://schemas.microsoft.com/office/powerpoint/2010/main" val="32562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35718</TotalTime>
  <Words>6876</Words>
  <Application>Microsoft Office PowerPoint</Application>
  <PresentationFormat>On-screen Show (16:9)</PresentationFormat>
  <Paragraphs>268</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Impact</vt:lpstr>
      <vt:lpstr>Times New Roman</vt:lpstr>
      <vt:lpstr>Trebuchet MS</vt:lpstr>
      <vt:lpstr>Wingdings</vt:lpstr>
      <vt:lpstr>the_lion_of_the_tribe_of_judah-still-16x9</vt:lpstr>
      <vt:lpstr>PowerPoint Presentation</vt:lpstr>
      <vt:lpstr>Revelation Trust God</vt:lpstr>
      <vt:lpstr>PowerPoint Presentation</vt:lpstr>
      <vt:lpstr>“The Great City, Holy Jerusalem”</vt:lpstr>
      <vt:lpstr>Abundant, but Limited Access</vt:lpstr>
      <vt:lpstr>The City Four-Square</vt:lpstr>
      <vt:lpstr>The City Four-Square</vt:lpstr>
      <vt:lpstr>The City Four-Square</vt:lpstr>
      <vt:lpstr>The City Four-Square</vt:lpstr>
      <vt:lpstr>Beauty Untold</vt:lpstr>
      <vt:lpstr>No Temple, Sun, or Moon?</vt:lpstr>
      <vt:lpstr>Land of Eternal Day</vt:lpstr>
      <vt:lpstr>The Glory and Honor of Nations</vt:lpstr>
      <vt:lpstr>“The Wealth of All Nations”</vt:lpstr>
      <vt:lpstr>“Kings, Wealth of the Gentiles”</vt:lpstr>
      <vt:lpstr>A Pure, Holy City</vt:lpstr>
      <vt:lpstr>Church or Heaven?</vt:lpstr>
      <vt:lpstr>Revelation Trust God</vt:lpstr>
      <vt:lpstr>PowerPoint Presentation</vt:lpstr>
      <vt:lpstr>The River of Life</vt:lpstr>
      <vt:lpstr>The Tree of Life</vt:lpstr>
      <vt:lpstr>Better than Eden</vt:lpstr>
      <vt:lpstr>An Untied Loose End?</vt:lpstr>
      <vt:lpstr>PowerPoint Presentation</vt:lpstr>
      <vt:lpstr>“Faithful and True”</vt:lpstr>
      <vt:lpstr>“Must Shortly Take Place”</vt:lpstr>
      <vt:lpstr>“Keep the Words of this Book”</vt:lpstr>
      <vt:lpstr>John Worships the Angel – Again</vt:lpstr>
      <vt:lpstr>“Do Not Seal – Time is at Hand”</vt:lpstr>
      <vt:lpstr>“Be Unjust Still, Filthy Still”</vt:lpstr>
      <vt:lpstr>“I Am Coming Quickly”</vt:lpstr>
      <vt:lpstr>Unescapable, Imminent Judgement</vt:lpstr>
      <vt:lpstr>Jesus, the Spirit, and the Bride Invite</vt:lpstr>
      <vt:lpstr>“Do Not Add To … Or Take Away”</vt:lpstr>
      <vt:lpstr>“I Am Coming Quickly” – Again</vt:lpstr>
      <vt:lpstr>Lessons? Overall and Specific?</vt:lpstr>
      <vt:lpstr>Lessons? Overall and Specific?</vt:lpstr>
      <vt:lpstr>Charging the Mountain</vt:lpstr>
      <vt:lpstr>Revelation Trust God</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2594</cp:revision>
  <dcterms:created xsi:type="dcterms:W3CDTF">2017-04-01T00:42:32Z</dcterms:created>
  <dcterms:modified xsi:type="dcterms:W3CDTF">2023-05-30T06:12:12Z</dcterms:modified>
</cp:coreProperties>
</file>