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259" r:id="rId3"/>
    <p:sldId id="282" r:id="rId4"/>
    <p:sldId id="320" r:id="rId5"/>
    <p:sldId id="321" r:id="rId6"/>
    <p:sldId id="322" r:id="rId7"/>
    <p:sldId id="323" r:id="rId8"/>
    <p:sldId id="324" r:id="rId9"/>
    <p:sldId id="256" r:id="rId10"/>
    <p:sldId id="266" r:id="rId11"/>
    <p:sldId id="307" r:id="rId12"/>
    <p:sldId id="304" r:id="rId13"/>
    <p:sldId id="310" r:id="rId14"/>
    <p:sldId id="302" r:id="rId15"/>
    <p:sldId id="303" r:id="rId16"/>
    <p:sldId id="301" r:id="rId17"/>
    <p:sldId id="313" r:id="rId18"/>
    <p:sldId id="312" r:id="rId19"/>
    <p:sldId id="314" r:id="rId20"/>
    <p:sldId id="315" r:id="rId21"/>
    <p:sldId id="316" r:id="rId22"/>
    <p:sldId id="317" r:id="rId23"/>
    <p:sldId id="318" r:id="rId24"/>
    <p:sldId id="300"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17253923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307700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201784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35909705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177416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171203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15292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164310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224961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174267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281EB-945D-41D2-B733-082C6EE7666C}" type="datetimeFigureOut">
              <a:rPr lang="en-US" smtClean="0"/>
              <a:pPr/>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DEDE1-A4E5-4F9E-9A6F-F2AF81CF5DD7}" type="slidenum">
              <a:rPr lang="en-US" smtClean="0"/>
              <a:pPr/>
              <a:t>‹#›</a:t>
            </a:fld>
            <a:endParaRPr lang="en-US"/>
          </a:p>
        </p:txBody>
      </p:sp>
    </p:spTree>
    <p:extLst>
      <p:ext uri="{BB962C8B-B14F-4D97-AF65-F5344CB8AC3E}">
        <p14:creationId xmlns:p14="http://schemas.microsoft.com/office/powerpoint/2010/main" val="427487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a:solidFill>
            <a:schemeClr val="bg1"/>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a:solidFill>
            <a:schemeClr val="bg1"/>
          </a:solidFill>
          <a:ln w="38100">
            <a:solidFill>
              <a:schemeClr val="accent1"/>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53281EB-945D-41D2-B733-082C6EE7666C}" type="datetimeFigureOut">
              <a:rPr lang="en-US" smtClean="0"/>
              <a:pPr/>
              <a:t>12/23/2012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52DEDE1-A4E5-4F9E-9A6F-F2AF81CF5DD7}" type="slidenum">
              <a:rPr lang="en-US" smtClean="0"/>
              <a:pPr/>
              <a:t>‹#›</a:t>
            </a:fld>
            <a:endParaRPr lang="en-US"/>
          </a:p>
        </p:txBody>
      </p:sp>
    </p:spTree>
    <p:extLst>
      <p:ext uri="{BB962C8B-B14F-4D97-AF65-F5344CB8AC3E}">
        <p14:creationId xmlns:p14="http://schemas.microsoft.com/office/powerpoint/2010/main" val="229953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wipe(left)">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left)">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tmplLst>
          <p:tmpl>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Matthew 7:23</a:t>
            </a:r>
            <a:endParaRPr lang="en-US" b="1" dirty="0"/>
          </a:p>
        </p:txBody>
      </p:sp>
      <p:sp>
        <p:nvSpPr>
          <p:cNvPr id="3" name="Subtitle 2"/>
          <p:cNvSpPr>
            <a:spLocks noGrp="1"/>
          </p:cNvSpPr>
          <p:nvPr>
            <p:ph type="subTitle" idx="1"/>
          </p:nvPr>
        </p:nvSpPr>
        <p:spPr/>
        <p:txBody>
          <a:bodyPr anchor="ctr"/>
          <a:lstStyle/>
          <a:p>
            <a:r>
              <a:rPr lang="en-US" i="1" dirty="0" smtClean="0">
                <a:solidFill>
                  <a:schemeClr val="tx1"/>
                </a:solidFill>
              </a:rPr>
              <a:t>Finishing Lesson 21</a:t>
            </a:r>
          </a:p>
          <a:p>
            <a:r>
              <a:rPr lang="en-US" i="1" dirty="0" smtClean="0">
                <a:solidFill>
                  <a:schemeClr val="tx1"/>
                </a:solidFill>
              </a:rPr>
              <a:t>(pp. 155-157, [147-149])</a:t>
            </a:r>
            <a:endParaRPr lang="en-US" i="1" dirty="0">
              <a:solidFill>
                <a:schemeClr val="tx1"/>
              </a:solidFill>
            </a:endParaRPr>
          </a:p>
        </p:txBody>
      </p:sp>
    </p:spTree>
    <p:extLst>
      <p:ext uri="{BB962C8B-B14F-4D97-AF65-F5344CB8AC3E}">
        <p14:creationId xmlns:p14="http://schemas.microsoft.com/office/powerpoint/2010/main" val="813022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The Wisdom of Obedience</a:t>
            </a:r>
            <a:endParaRPr lang="en-US" dirty="0"/>
          </a:p>
        </p:txBody>
      </p:sp>
      <p:sp>
        <p:nvSpPr>
          <p:cNvPr id="3" name="Content Placeholder 2"/>
          <p:cNvSpPr>
            <a:spLocks noGrp="1"/>
          </p:cNvSpPr>
          <p:nvPr>
            <p:ph idx="1"/>
          </p:nvPr>
        </p:nvSpPr>
        <p:spPr>
          <a:xfrm>
            <a:off x="152400" y="971550"/>
            <a:ext cx="8839200" cy="4038599"/>
          </a:xfrm>
        </p:spPr>
        <p:txBody>
          <a:bodyPr>
            <a:noAutofit/>
          </a:bodyPr>
          <a:lstStyle/>
          <a:p>
            <a:pPr marL="0" indent="0">
              <a:buNone/>
            </a:pPr>
            <a:r>
              <a:rPr lang="en-US" sz="2400" i="1" dirty="0" smtClean="0"/>
              <a:t>“Therefore </a:t>
            </a:r>
            <a:r>
              <a:rPr lang="en-US" sz="2400" b="1" i="1" dirty="0"/>
              <a:t>whoever </a:t>
            </a:r>
            <a:r>
              <a:rPr lang="en-US" sz="2400" b="1" i="1" u="sng" dirty="0"/>
              <a:t>hears</a:t>
            </a:r>
            <a:r>
              <a:rPr lang="en-US" sz="2400" b="1" i="1" dirty="0"/>
              <a:t> these sayings of Mine, and </a:t>
            </a:r>
            <a:r>
              <a:rPr lang="en-US" sz="2400" b="1" i="1" u="sng" dirty="0"/>
              <a:t>does them</a:t>
            </a:r>
            <a:r>
              <a:rPr lang="en-US" sz="2400" i="1" dirty="0"/>
              <a:t>, I will liken him to </a:t>
            </a:r>
            <a:r>
              <a:rPr lang="en-US" sz="2400" b="1" i="1" dirty="0"/>
              <a:t>a wise man who built his house on the </a:t>
            </a:r>
            <a:r>
              <a:rPr lang="en-US" sz="2400" b="1" i="1" dirty="0" smtClean="0"/>
              <a:t>rock</a:t>
            </a:r>
            <a:r>
              <a:rPr lang="en-US" sz="2400" i="1" dirty="0" smtClean="0"/>
              <a:t>: and </a:t>
            </a:r>
            <a:r>
              <a:rPr lang="en-US" sz="2400" i="1" dirty="0"/>
              <a:t>the rain descended, the floods came, and the winds blew and beat on that house; and </a:t>
            </a:r>
            <a:r>
              <a:rPr lang="en-US" sz="2400" b="1" i="1" dirty="0"/>
              <a:t>it did not fall, for it was </a:t>
            </a:r>
            <a:r>
              <a:rPr lang="en-US" sz="2400" b="1" i="1" u="sng" dirty="0"/>
              <a:t>founded on the </a:t>
            </a:r>
            <a:r>
              <a:rPr lang="en-US" sz="2400" b="1" i="1" u="sng" dirty="0" smtClean="0"/>
              <a:t>rock</a:t>
            </a:r>
            <a:r>
              <a:rPr lang="en-US" sz="2400" i="1" dirty="0" smtClean="0"/>
              <a:t>. But </a:t>
            </a:r>
            <a:r>
              <a:rPr lang="en-US" sz="2400" b="1" i="1" dirty="0"/>
              <a:t>everyone who </a:t>
            </a:r>
            <a:r>
              <a:rPr lang="en-US" sz="2400" b="1" i="1" u="sng" dirty="0"/>
              <a:t>hears</a:t>
            </a:r>
            <a:r>
              <a:rPr lang="en-US" sz="2400" b="1" i="1" dirty="0"/>
              <a:t> these sayings of Mine, and </a:t>
            </a:r>
            <a:r>
              <a:rPr lang="en-US" sz="2400" b="1" i="1" u="sng" dirty="0"/>
              <a:t>does not do them</a:t>
            </a:r>
            <a:r>
              <a:rPr lang="en-US" sz="2400" i="1" dirty="0"/>
              <a:t>, will be like </a:t>
            </a:r>
            <a:r>
              <a:rPr lang="en-US" sz="2400" b="1" i="1" dirty="0"/>
              <a:t>a foolish man who built his house on the </a:t>
            </a:r>
            <a:r>
              <a:rPr lang="en-US" sz="2400" b="1" i="1" dirty="0" smtClean="0"/>
              <a:t>sand</a:t>
            </a:r>
            <a:r>
              <a:rPr lang="en-US" sz="2400" i="1" dirty="0" smtClean="0"/>
              <a:t>: and </a:t>
            </a:r>
            <a:r>
              <a:rPr lang="en-US" sz="2400" i="1" dirty="0"/>
              <a:t>the rain descended, the floods came, and the winds blew and beat on that house; and </a:t>
            </a:r>
            <a:r>
              <a:rPr lang="en-US" sz="2400" b="1" i="1" dirty="0"/>
              <a:t>it fell. And </a:t>
            </a:r>
            <a:r>
              <a:rPr lang="en-US" sz="2400" b="1" i="1" u="sng" dirty="0"/>
              <a:t>great was its fall</a:t>
            </a:r>
            <a:r>
              <a:rPr lang="en-US" sz="2400" i="1" dirty="0" smtClean="0"/>
              <a:t>.”</a:t>
            </a:r>
            <a:r>
              <a:rPr lang="en-US" sz="2400" dirty="0" smtClean="0"/>
              <a:t> (</a:t>
            </a:r>
            <a:r>
              <a:rPr lang="en-US" sz="2400" b="1" dirty="0" smtClean="0">
                <a:solidFill>
                  <a:schemeClr val="tx2"/>
                </a:solidFill>
              </a:rPr>
              <a:t>Matthew 7:24-27</a:t>
            </a:r>
            <a:r>
              <a:rPr lang="en-US" sz="2400" dirty="0" smtClean="0"/>
              <a:t>)</a:t>
            </a:r>
          </a:p>
        </p:txBody>
      </p:sp>
    </p:spTree>
    <p:extLst>
      <p:ext uri="{BB962C8B-B14F-4D97-AF65-F5344CB8AC3E}">
        <p14:creationId xmlns:p14="http://schemas.microsoft.com/office/powerpoint/2010/main" val="1098204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152400" y="971550"/>
            <a:ext cx="8839200" cy="4038599"/>
          </a:xfrm>
        </p:spPr>
        <p:txBody>
          <a:bodyPr>
            <a:normAutofit lnSpcReduction="10000"/>
          </a:bodyPr>
          <a:lstStyle/>
          <a:p>
            <a:pPr marL="460375" indent="-460375">
              <a:buFont typeface="+mj-lt"/>
              <a:buAutoNum type="arabicPeriod"/>
            </a:pPr>
            <a:r>
              <a:rPr lang="en-US" sz="2400" dirty="0" smtClean="0"/>
              <a:t>In the conclusion to the sermon, Jesus challenged His listeners:</a:t>
            </a:r>
          </a:p>
          <a:p>
            <a:pPr marL="914400" lvl="1" indent="-460375">
              <a:buFont typeface="+mj-lt"/>
              <a:buAutoNum type="alphaLcPeriod"/>
            </a:pPr>
            <a:r>
              <a:rPr lang="en-US" sz="2000" dirty="0" smtClean="0"/>
              <a:t>To choose the ___________ gate and the __________ way to _________.</a:t>
            </a:r>
          </a:p>
          <a:p>
            <a:pPr marL="914400" lvl="1" indent="-460375">
              <a:buFont typeface="+mj-lt"/>
              <a:buAutoNum type="alphaLcPeriod"/>
            </a:pPr>
            <a:r>
              <a:rPr lang="en-US" sz="2000" dirty="0" smtClean="0"/>
              <a:t>Not to merely call Him Lord, but to _______ the will of the Father.</a:t>
            </a:r>
          </a:p>
          <a:p>
            <a:pPr marL="460375" indent="-460375">
              <a:buFont typeface="+mj-lt"/>
              <a:buAutoNum type="arabicPeriod"/>
            </a:pPr>
            <a:r>
              <a:rPr lang="en-US" sz="2400" dirty="0" smtClean="0"/>
              <a:t>To what kind of builder did Jesus compare the one who heard His sayings and did them?</a:t>
            </a:r>
          </a:p>
          <a:p>
            <a:pPr marL="460375" indent="-460375">
              <a:buFont typeface="+mj-lt"/>
              <a:buAutoNum type="arabicPeriod"/>
            </a:pPr>
            <a:r>
              <a:rPr lang="en-US" sz="2400" dirty="0" smtClean="0"/>
              <a:t>What happened to the first builder’s house, when the floods came?</a:t>
            </a:r>
          </a:p>
          <a:p>
            <a:pPr marL="460375" indent="-460375">
              <a:buFont typeface="+mj-lt"/>
              <a:buAutoNum type="arabicPeriod"/>
            </a:pPr>
            <a:r>
              <a:rPr lang="en-US" sz="2400" dirty="0" smtClean="0"/>
              <a:t>To hear the sayings of Jesus and then not obey them is to be like what kind of builder?</a:t>
            </a:r>
          </a:p>
          <a:p>
            <a:pPr marL="460375" indent="-460375">
              <a:buFont typeface="+mj-lt"/>
              <a:buAutoNum type="arabicPeriod"/>
            </a:pPr>
            <a:r>
              <a:rPr lang="en-US" sz="2400" dirty="0" smtClean="0"/>
              <a:t>What happens to the second builder’s house, when the storm comes?</a:t>
            </a:r>
          </a:p>
        </p:txBody>
      </p:sp>
    </p:spTree>
    <p:extLst>
      <p:ext uri="{BB962C8B-B14F-4D97-AF65-F5344CB8AC3E}">
        <p14:creationId xmlns:p14="http://schemas.microsoft.com/office/powerpoint/2010/main" val="299909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The Storm</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460375" indent="-460375">
              <a:buFont typeface="+mj-lt"/>
              <a:buAutoNum type="arabicPeriod" startAt="6"/>
            </a:pPr>
            <a:r>
              <a:rPr lang="en-US" sz="2400" dirty="0" smtClean="0"/>
              <a:t>What does the storm represent in this “parable”?</a:t>
            </a:r>
          </a:p>
          <a:p>
            <a:pPr marL="0" indent="0">
              <a:buNone/>
            </a:pPr>
            <a:r>
              <a:rPr lang="en-US" sz="2400" i="1" dirty="0" smtClean="0"/>
              <a:t>“Not </a:t>
            </a:r>
            <a:r>
              <a:rPr lang="en-US" sz="2400" i="1" dirty="0"/>
              <a:t>everyone who says to </a:t>
            </a:r>
            <a:r>
              <a:rPr lang="en-US" sz="2400" i="1" dirty="0" smtClean="0"/>
              <a:t>Me, ‘Lord</a:t>
            </a:r>
            <a:r>
              <a:rPr lang="en-US" sz="2400" i="1" dirty="0"/>
              <a:t>, Lord</a:t>
            </a:r>
            <a:r>
              <a:rPr lang="en-US" sz="2400" i="1" dirty="0" smtClean="0"/>
              <a:t>,’  </a:t>
            </a:r>
            <a:r>
              <a:rPr lang="en-US" sz="2400" i="1" dirty="0"/>
              <a:t>shall enter the kingdom of heaven, but he who does the will of My Father in </a:t>
            </a:r>
            <a:r>
              <a:rPr lang="en-US" sz="2400" i="1" dirty="0" smtClean="0"/>
              <a:t>heaven. Many </a:t>
            </a:r>
            <a:r>
              <a:rPr lang="en-US" sz="2400" i="1" dirty="0"/>
              <a:t>will say to Me in that </a:t>
            </a:r>
            <a:r>
              <a:rPr lang="en-US" sz="2400" i="1" dirty="0" smtClean="0"/>
              <a:t>day, ‘Lord</a:t>
            </a:r>
            <a:r>
              <a:rPr lang="en-US" sz="2400" i="1" dirty="0"/>
              <a:t>, Lord, have we not prophesied in Your name, cast out demons in Your name, and done many wonders in Your name</a:t>
            </a:r>
            <a:r>
              <a:rPr lang="en-US" sz="2400" i="1" dirty="0" smtClean="0"/>
              <a:t>?’ And </a:t>
            </a:r>
            <a:r>
              <a:rPr lang="en-US" sz="2400" b="1" i="1" u="sng" dirty="0"/>
              <a:t>then</a:t>
            </a:r>
            <a:r>
              <a:rPr lang="en-US" sz="2400" b="1" i="1" dirty="0"/>
              <a:t> I will declare to </a:t>
            </a:r>
            <a:r>
              <a:rPr lang="en-US" sz="2400" b="1" i="1" dirty="0" smtClean="0"/>
              <a:t>them, ‘I </a:t>
            </a:r>
            <a:r>
              <a:rPr lang="en-US" sz="2400" b="1" i="1" dirty="0"/>
              <a:t>never knew you; depart from Me, you who practice lawlessness</a:t>
            </a:r>
            <a:r>
              <a:rPr lang="en-US" sz="2400" b="1" i="1" dirty="0" smtClean="0"/>
              <a:t>!’ </a:t>
            </a:r>
            <a:r>
              <a:rPr lang="en-US" sz="2400" b="1" i="1" u="sng" dirty="0" smtClean="0"/>
              <a:t>Therefore</a:t>
            </a:r>
            <a:r>
              <a:rPr lang="en-US" sz="2400" b="1" i="1" dirty="0" smtClean="0"/>
              <a:t> </a:t>
            </a:r>
            <a:r>
              <a:rPr lang="en-US" sz="2400" b="1" i="1" dirty="0"/>
              <a:t>whoever hears these sayings of Mine, and does them</a:t>
            </a:r>
            <a:r>
              <a:rPr lang="en-US" sz="2400" i="1" dirty="0"/>
              <a:t>, I will liken him to a wise man who built his house on the rock</a:t>
            </a:r>
            <a:r>
              <a:rPr lang="en-US" sz="2400" i="1" dirty="0" smtClean="0"/>
              <a:t>: …” </a:t>
            </a:r>
            <a:r>
              <a:rPr lang="en-US" sz="2400" dirty="0"/>
              <a:t>(</a:t>
            </a:r>
            <a:r>
              <a:rPr lang="en-US" sz="2400" b="1" dirty="0" smtClean="0">
                <a:solidFill>
                  <a:schemeClr val="tx2"/>
                </a:solidFill>
              </a:rPr>
              <a:t>Matthew 7:21-24</a:t>
            </a:r>
            <a:r>
              <a:rPr lang="en-US" sz="2400" dirty="0" smtClean="0"/>
              <a:t>)</a:t>
            </a:r>
            <a:endParaRPr lang="en-US" sz="2400" dirty="0"/>
          </a:p>
        </p:txBody>
      </p:sp>
    </p:spTree>
    <p:extLst>
      <p:ext uri="{BB962C8B-B14F-4D97-AF65-F5344CB8AC3E}">
        <p14:creationId xmlns:p14="http://schemas.microsoft.com/office/powerpoint/2010/main" val="201029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Digging Deep versus Doing Nothing</a:t>
            </a:r>
            <a:endParaRPr lang="en-US" dirty="0"/>
          </a:p>
        </p:txBody>
      </p:sp>
      <p:sp>
        <p:nvSpPr>
          <p:cNvPr id="3" name="Content Placeholder 2"/>
          <p:cNvSpPr>
            <a:spLocks noGrp="1"/>
          </p:cNvSpPr>
          <p:nvPr>
            <p:ph idx="1"/>
          </p:nvPr>
        </p:nvSpPr>
        <p:spPr>
          <a:xfrm>
            <a:off x="152400" y="971550"/>
            <a:ext cx="8839200" cy="4038599"/>
          </a:xfrm>
        </p:spPr>
        <p:txBody>
          <a:bodyPr>
            <a:noAutofit/>
          </a:bodyPr>
          <a:lstStyle/>
          <a:p>
            <a:pPr marL="0" indent="0">
              <a:buNone/>
            </a:pPr>
            <a:r>
              <a:rPr lang="en-US" sz="2400" i="1" dirty="0" smtClean="0"/>
              <a:t>“</a:t>
            </a:r>
            <a:r>
              <a:rPr lang="en-US" sz="2400" i="1" dirty="0"/>
              <a:t>Whoever comes to Me, and hears My sayings and does them, I will show you whom he is like: He is like a man </a:t>
            </a:r>
            <a:r>
              <a:rPr lang="en-US" sz="2400" b="1" i="1" dirty="0"/>
              <a:t>building a house, </a:t>
            </a:r>
            <a:r>
              <a:rPr lang="en-US" sz="2400" b="1" i="1" u="sng" dirty="0"/>
              <a:t>who dug deep</a:t>
            </a:r>
            <a:r>
              <a:rPr lang="en-US" sz="2400" b="1" i="1" dirty="0"/>
              <a:t> and laid the foundation on the rock</a:t>
            </a:r>
            <a:r>
              <a:rPr lang="en-US" sz="2400" i="1" dirty="0"/>
              <a:t>. And when the flood arose, the stream beat vehemently against that house, and </a:t>
            </a:r>
            <a:r>
              <a:rPr lang="en-US" sz="2400" b="1" i="1" dirty="0"/>
              <a:t>could not shake it</a:t>
            </a:r>
            <a:r>
              <a:rPr lang="en-US" sz="2400" i="1" dirty="0"/>
              <a:t>, for it was founded on the rock. But </a:t>
            </a:r>
            <a:r>
              <a:rPr lang="en-US" sz="2400" b="1" i="1" dirty="0"/>
              <a:t>he who heard and </a:t>
            </a:r>
            <a:r>
              <a:rPr lang="en-US" sz="2400" b="1" i="1" u="sng" dirty="0"/>
              <a:t>did nothing</a:t>
            </a:r>
            <a:r>
              <a:rPr lang="en-US" sz="2400" b="1" i="1" dirty="0"/>
              <a:t> </a:t>
            </a:r>
            <a:r>
              <a:rPr lang="en-US" sz="2400" i="1" dirty="0"/>
              <a:t>is like a man who built a house on the earth </a:t>
            </a:r>
            <a:r>
              <a:rPr lang="en-US" sz="2400" b="1" i="1" dirty="0"/>
              <a:t>without a foundation</a:t>
            </a:r>
            <a:r>
              <a:rPr lang="en-US" sz="2400" i="1" dirty="0"/>
              <a:t>, against which the stream beat vehemently; and </a:t>
            </a:r>
            <a:r>
              <a:rPr lang="en-US" sz="2400" b="1" i="1" u="sng" dirty="0"/>
              <a:t>immediately</a:t>
            </a:r>
            <a:r>
              <a:rPr lang="en-US" sz="2400" b="1" i="1" dirty="0"/>
              <a:t> it fell</a:t>
            </a:r>
            <a:r>
              <a:rPr lang="en-US" sz="2400" i="1" dirty="0"/>
              <a:t>. And the ruin of that house was great.” </a:t>
            </a:r>
            <a:r>
              <a:rPr lang="en-US" sz="2400" dirty="0" smtClean="0"/>
              <a:t>(</a:t>
            </a:r>
            <a:r>
              <a:rPr lang="en-US" sz="2400" b="1" dirty="0" smtClean="0">
                <a:solidFill>
                  <a:schemeClr val="tx2"/>
                </a:solidFill>
              </a:rPr>
              <a:t>Luke 6:47-49</a:t>
            </a:r>
            <a:r>
              <a:rPr lang="en-US" sz="2400" dirty="0" smtClean="0"/>
              <a:t>)</a:t>
            </a:r>
          </a:p>
          <a:p>
            <a:r>
              <a:rPr lang="en-US" sz="2400" dirty="0" smtClean="0"/>
              <a:t>Jesus presents no middle ground.</a:t>
            </a:r>
          </a:p>
          <a:p>
            <a:r>
              <a:rPr lang="en-US" sz="2400" dirty="0" smtClean="0"/>
              <a:t>We will either </a:t>
            </a:r>
            <a:r>
              <a:rPr lang="en-US" sz="2400" i="1" dirty="0" smtClean="0"/>
              <a:t>“dig deep”</a:t>
            </a:r>
            <a:r>
              <a:rPr lang="en-US" sz="2400" dirty="0" smtClean="0"/>
              <a:t> or </a:t>
            </a:r>
            <a:r>
              <a:rPr lang="en-US" sz="2400" i="1" dirty="0" smtClean="0"/>
              <a:t>“do nothing”</a:t>
            </a:r>
            <a:r>
              <a:rPr lang="en-US" sz="2400" dirty="0" smtClean="0"/>
              <a:t> (</a:t>
            </a:r>
            <a:r>
              <a:rPr lang="en-US" sz="2400" b="1" dirty="0" smtClean="0">
                <a:solidFill>
                  <a:schemeClr val="tx2"/>
                </a:solidFill>
              </a:rPr>
              <a:t>MAT 13:1-23; 21:28-31</a:t>
            </a:r>
            <a:r>
              <a:rPr lang="en-US" sz="2400" dirty="0" smtClean="0"/>
              <a:t>).</a:t>
            </a:r>
          </a:p>
        </p:txBody>
      </p:sp>
    </p:spTree>
    <p:extLst>
      <p:ext uri="{BB962C8B-B14F-4D97-AF65-F5344CB8AC3E}">
        <p14:creationId xmlns:p14="http://schemas.microsoft.com/office/powerpoint/2010/main" val="168516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ans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33350"/>
            <a:ext cx="6501734" cy="487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6"/>
          <p:cNvSpPr>
            <a:spLocks noChangeArrowheads="1"/>
          </p:cNvSpPr>
          <p:nvPr/>
        </p:nvSpPr>
        <p:spPr bwMode="auto">
          <a:xfrm>
            <a:off x="0" y="409575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chor="ctr"/>
          <a:lstStyle/>
          <a:p>
            <a:pPr algn="ctr"/>
            <a:r>
              <a:rPr lang="en-US" sz="4000" dirty="0">
                <a:solidFill>
                  <a:schemeClr val="bg1"/>
                </a:solidFill>
              </a:rPr>
              <a:t>Sunrise?  Or, Sunset?</a:t>
            </a:r>
          </a:p>
        </p:txBody>
      </p:sp>
    </p:spTree>
    <p:extLst>
      <p:ext uri="{BB962C8B-B14F-4D97-AF65-F5344CB8AC3E}">
        <p14:creationId xmlns:p14="http://schemas.microsoft.com/office/powerpoint/2010/main" val="63922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57150"/>
            <a:ext cx="6629400" cy="4970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txBox="1">
            <a:spLocks noChangeArrowheads="1"/>
          </p:cNvSpPr>
          <p:nvPr/>
        </p:nvSpPr>
        <p:spPr>
          <a:xfrm>
            <a:off x="0" y="209550"/>
            <a:ext cx="9144000" cy="533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2"/>
                </a:solidFill>
              </a:rPr>
              <a:t>Sunrise!</a:t>
            </a:r>
            <a:endParaRPr lang="en-US" b="1" dirty="0">
              <a:solidFill>
                <a:schemeClr val="tx2"/>
              </a:solidFill>
            </a:endParaRPr>
          </a:p>
        </p:txBody>
      </p:sp>
      <p:sp>
        <p:nvSpPr>
          <p:cNvPr id="6" name="Text Box 6"/>
          <p:cNvSpPr txBox="1">
            <a:spLocks noChangeArrowheads="1"/>
          </p:cNvSpPr>
          <p:nvPr/>
        </p:nvSpPr>
        <p:spPr bwMode="auto">
          <a:xfrm>
            <a:off x="0" y="440055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dirty="0">
                <a:solidFill>
                  <a:schemeClr val="bg1"/>
                </a:solidFill>
              </a:rPr>
              <a:t>30 Minutes Later</a:t>
            </a:r>
          </a:p>
        </p:txBody>
      </p:sp>
    </p:spTree>
    <p:extLst>
      <p:ext uri="{BB962C8B-B14F-4D97-AF65-F5344CB8AC3E}">
        <p14:creationId xmlns:p14="http://schemas.microsoft.com/office/powerpoint/2010/main" val="403712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3000"/>
                            </p:stCondLst>
                            <p:childTnLst>
                              <p:par>
                                <p:cTn id="9" presetID="10"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i="1" dirty="0" smtClean="0"/>
              <a:t>“Wisdom </a:t>
            </a:r>
            <a:r>
              <a:rPr lang="en-US" i="1" dirty="0"/>
              <a:t>is justified by her </a:t>
            </a:r>
            <a:r>
              <a:rPr lang="en-US" i="1" dirty="0" smtClean="0"/>
              <a:t>children”</a:t>
            </a:r>
            <a:endParaRPr lang="en-US" i="1" dirty="0"/>
          </a:p>
        </p:txBody>
      </p:sp>
      <p:sp>
        <p:nvSpPr>
          <p:cNvPr id="3" name="Content Placeholder 2"/>
          <p:cNvSpPr>
            <a:spLocks noGrp="1"/>
          </p:cNvSpPr>
          <p:nvPr>
            <p:ph idx="1"/>
          </p:nvPr>
        </p:nvSpPr>
        <p:spPr>
          <a:xfrm>
            <a:off x="152400" y="971551"/>
            <a:ext cx="8839200" cy="4038599"/>
          </a:xfrm>
        </p:spPr>
        <p:txBody>
          <a:bodyPr>
            <a:noAutofit/>
          </a:bodyPr>
          <a:lstStyle/>
          <a:p>
            <a:pPr marL="0" indent="0">
              <a:buNone/>
            </a:pPr>
            <a:r>
              <a:rPr lang="en-US" sz="2600" i="1" dirty="0"/>
              <a:t>“But the path of the just is like the shining sun, That </a:t>
            </a:r>
            <a:r>
              <a:rPr lang="en-US" sz="2600" b="1" i="1" u="sng" dirty="0"/>
              <a:t>shines ever brighter</a:t>
            </a:r>
            <a:r>
              <a:rPr lang="en-US" sz="2600" b="1" i="1" dirty="0"/>
              <a:t> unto the perfect day</a:t>
            </a:r>
            <a:r>
              <a:rPr lang="en-US" sz="2600" i="1" dirty="0"/>
              <a:t>. The way of the wicked is like darkness; They </a:t>
            </a:r>
            <a:r>
              <a:rPr lang="en-US" sz="2600" b="1" i="1" dirty="0"/>
              <a:t>do not know what makes them stumble</a:t>
            </a:r>
            <a:r>
              <a:rPr lang="en-US" sz="2600" i="1" dirty="0"/>
              <a:t>.” </a:t>
            </a:r>
            <a:r>
              <a:rPr lang="en-US" sz="2600" dirty="0"/>
              <a:t>(</a:t>
            </a:r>
            <a:r>
              <a:rPr lang="en-US" sz="2600" b="1" dirty="0">
                <a:solidFill>
                  <a:schemeClr val="tx2"/>
                </a:solidFill>
              </a:rPr>
              <a:t>Proverbs 4:18-19</a:t>
            </a:r>
            <a:r>
              <a:rPr lang="en-US" sz="2600" dirty="0"/>
              <a:t>)</a:t>
            </a:r>
          </a:p>
          <a:p>
            <a:pPr marL="0" indent="0">
              <a:buNone/>
            </a:pPr>
            <a:r>
              <a:rPr lang="en-US" sz="2600" i="1" dirty="0" smtClean="0"/>
              <a:t>“The </a:t>
            </a:r>
            <a:r>
              <a:rPr lang="en-US" sz="2600" i="1" dirty="0"/>
              <a:t>Son of Man will send out His angels, and they will gather out of His kingdom all things that offend, and those who practice lawlessness</a:t>
            </a:r>
            <a:r>
              <a:rPr lang="en-US" sz="2600" i="1" dirty="0" smtClean="0"/>
              <a:t>, and </a:t>
            </a:r>
            <a:r>
              <a:rPr lang="en-US" sz="2600" i="1" dirty="0"/>
              <a:t>will cast them into the furnace of fire. There will be wailing and gnashing of teeth</a:t>
            </a:r>
            <a:r>
              <a:rPr lang="en-US" sz="2600" i="1" dirty="0" smtClean="0"/>
              <a:t>. </a:t>
            </a:r>
            <a:r>
              <a:rPr lang="en-US" sz="2600" b="1" i="1" u="sng" dirty="0" smtClean="0"/>
              <a:t>Then</a:t>
            </a:r>
            <a:r>
              <a:rPr lang="en-US" sz="2600" b="1" i="1" dirty="0" smtClean="0"/>
              <a:t> </a:t>
            </a:r>
            <a:r>
              <a:rPr lang="en-US" sz="2600" b="1" i="1" dirty="0"/>
              <a:t>the righteous will </a:t>
            </a:r>
            <a:r>
              <a:rPr lang="en-US" sz="2600" b="1" i="1" u="sng" dirty="0"/>
              <a:t>shine forth as the sun</a:t>
            </a:r>
            <a:r>
              <a:rPr lang="en-US" sz="2600" b="1" i="1" dirty="0"/>
              <a:t> in the kingdom of their Father</a:t>
            </a:r>
            <a:r>
              <a:rPr lang="en-US" sz="2600" i="1" dirty="0"/>
              <a:t>. He who has ears to hear, let him hear</a:t>
            </a:r>
            <a:r>
              <a:rPr lang="en-US" sz="2600" i="1" dirty="0" smtClean="0"/>
              <a:t>!”</a:t>
            </a:r>
            <a:r>
              <a:rPr lang="en-US" sz="2600" dirty="0" smtClean="0"/>
              <a:t> </a:t>
            </a:r>
            <a:r>
              <a:rPr lang="en-US" sz="2600" dirty="0"/>
              <a:t>(</a:t>
            </a:r>
            <a:r>
              <a:rPr lang="en-US" sz="2600" b="1" dirty="0" smtClean="0">
                <a:solidFill>
                  <a:schemeClr val="tx2"/>
                </a:solidFill>
              </a:rPr>
              <a:t>Matthew 13:41-43</a:t>
            </a:r>
            <a:r>
              <a:rPr lang="en-US" sz="2600" dirty="0" smtClean="0"/>
              <a:t>)</a:t>
            </a:r>
          </a:p>
        </p:txBody>
      </p:sp>
    </p:spTree>
    <p:extLst>
      <p:ext uri="{BB962C8B-B14F-4D97-AF65-F5344CB8AC3E}">
        <p14:creationId xmlns:p14="http://schemas.microsoft.com/office/powerpoint/2010/main" val="419098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Justification by Faith Only?</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460375" indent="-460375">
              <a:buFont typeface="+mj-lt"/>
              <a:buAutoNum type="arabicPeriod" startAt="6"/>
            </a:pPr>
            <a:r>
              <a:rPr lang="en-US" sz="2400" dirty="0" smtClean="0"/>
              <a:t>How would you answer those, who say:</a:t>
            </a:r>
          </a:p>
          <a:p>
            <a:pPr marL="914400" lvl="1" indent="-460375">
              <a:buFont typeface="+mj-lt"/>
              <a:buAutoNum type="alphaLcPeriod"/>
            </a:pPr>
            <a:r>
              <a:rPr lang="en-US" sz="2000" dirty="0" smtClean="0"/>
              <a:t>John 3:16 is all you need to know about salvation?</a:t>
            </a:r>
          </a:p>
          <a:p>
            <a:pPr marL="514350" indent="-460375">
              <a:buFont typeface="+mj-lt"/>
              <a:buAutoNum type="arabicPeriod" startAt="6"/>
            </a:pPr>
            <a:r>
              <a:rPr lang="en-US" sz="2400" dirty="0" smtClean="0"/>
              <a:t>James ___:14-26 makes it clear that faith without _______ cannot justify.</a:t>
            </a:r>
          </a:p>
          <a:p>
            <a:pPr marL="514350" indent="-460375">
              <a:buFont typeface="+mj-lt"/>
              <a:buAutoNum type="arabicPeriod" startAt="6"/>
            </a:pPr>
            <a:r>
              <a:rPr lang="en-US" sz="2400" dirty="0" smtClean="0"/>
              <a:t>Read Hebrews 11:4, 7-8, 17.  How was the faith of Abel, Noah, and Abraham demonstrated?</a:t>
            </a:r>
          </a:p>
        </p:txBody>
      </p:sp>
    </p:spTree>
    <p:extLst>
      <p:ext uri="{BB962C8B-B14F-4D97-AF65-F5344CB8AC3E}">
        <p14:creationId xmlns:p14="http://schemas.microsoft.com/office/powerpoint/2010/main" val="3262120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Obedience = Legalism?</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460375" indent="-460375">
              <a:buFont typeface="+mj-lt"/>
              <a:buAutoNum type="arabicPeriod" startAt="6"/>
            </a:pPr>
            <a:r>
              <a:rPr lang="en-US" sz="2400" dirty="0" smtClean="0"/>
              <a:t>How would you answer those, who say:</a:t>
            </a:r>
          </a:p>
          <a:p>
            <a:pPr marL="914400" lvl="1" indent="-460375">
              <a:buFont typeface="+mj-lt"/>
              <a:buAutoNum type="alphaLcPeriod" startAt="2"/>
            </a:pPr>
            <a:r>
              <a:rPr lang="en-US" sz="2000" dirty="0" smtClean="0"/>
              <a:t>To insist upon strict obedience to the Scriptures is Pharisaic legalism?</a:t>
            </a:r>
          </a:p>
          <a:p>
            <a:pPr marL="53975" indent="0">
              <a:buNone/>
            </a:pPr>
            <a:r>
              <a:rPr lang="en-US" sz="2400" b="1" i="1" dirty="0"/>
              <a:t>No one who abides in him keeps on sinning</a:t>
            </a:r>
            <a:r>
              <a:rPr lang="en-US" sz="2400" i="1" dirty="0"/>
              <a:t>; </a:t>
            </a:r>
            <a:r>
              <a:rPr lang="en-US" sz="2400" b="1" i="1" dirty="0"/>
              <a:t>no one who keeps on sinning </a:t>
            </a:r>
            <a:r>
              <a:rPr lang="en-US" sz="2400" b="1" i="1" u="sng" dirty="0"/>
              <a:t>has either seen him or known him</a:t>
            </a:r>
            <a:r>
              <a:rPr lang="en-US" sz="2400" b="1" i="1" dirty="0" smtClean="0"/>
              <a:t>. </a:t>
            </a:r>
            <a:r>
              <a:rPr lang="en-US" sz="2400" i="1" dirty="0"/>
              <a:t>Little children, </a:t>
            </a:r>
            <a:r>
              <a:rPr lang="en-US" sz="2400" b="1" i="1" dirty="0"/>
              <a:t>let no one deceive you. Whoever practices righteousness is righteous</a:t>
            </a:r>
            <a:r>
              <a:rPr lang="en-US" sz="2400" i="1" dirty="0"/>
              <a:t>, as he is righteous</a:t>
            </a:r>
            <a:r>
              <a:rPr lang="en-US" sz="2400" i="1" dirty="0" smtClean="0"/>
              <a:t>.</a:t>
            </a:r>
            <a:r>
              <a:rPr lang="en-US" sz="2400" dirty="0" smtClean="0"/>
              <a:t> (</a:t>
            </a:r>
            <a:r>
              <a:rPr lang="en-US" sz="2400" b="1" dirty="0" smtClean="0">
                <a:solidFill>
                  <a:schemeClr val="tx2"/>
                </a:solidFill>
              </a:rPr>
              <a:t>I John 3:6-7</a:t>
            </a:r>
            <a:r>
              <a:rPr lang="en-US" sz="2400" b="1" dirty="0" smtClean="0"/>
              <a:t> ESV</a:t>
            </a:r>
            <a:r>
              <a:rPr lang="en-US" sz="2400" dirty="0" smtClean="0"/>
              <a:t>)</a:t>
            </a:r>
          </a:p>
          <a:p>
            <a:pPr marL="53975" indent="0">
              <a:buNone/>
            </a:pPr>
            <a:r>
              <a:rPr lang="en-US" sz="2400" dirty="0" smtClean="0"/>
              <a:t>See also:  </a:t>
            </a:r>
            <a:r>
              <a:rPr lang="en-US" sz="2400" b="1" dirty="0" smtClean="0">
                <a:solidFill>
                  <a:schemeClr val="tx2"/>
                </a:solidFill>
              </a:rPr>
              <a:t>Romans 6:12-18</a:t>
            </a:r>
          </a:p>
        </p:txBody>
      </p:sp>
    </p:spTree>
    <p:extLst>
      <p:ext uri="{BB962C8B-B14F-4D97-AF65-F5344CB8AC3E}">
        <p14:creationId xmlns:p14="http://schemas.microsoft.com/office/powerpoint/2010/main" val="78894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Obedience = Legalism?</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460375" indent="-460375">
              <a:buFont typeface="+mj-lt"/>
              <a:buAutoNum type="arabicPeriod" startAt="6"/>
            </a:pPr>
            <a:r>
              <a:rPr lang="en-US" sz="2400" dirty="0" smtClean="0"/>
              <a:t>How would you answer those, who say:</a:t>
            </a:r>
          </a:p>
          <a:p>
            <a:pPr marL="914400" lvl="1" indent="-460375">
              <a:buFont typeface="+mj-lt"/>
              <a:buAutoNum type="alphaLcPeriod" startAt="2"/>
            </a:pPr>
            <a:r>
              <a:rPr lang="en-US" sz="2000" dirty="0" smtClean="0"/>
              <a:t>To insist upon strict obedience to the Scriptures is Pharisaic legalism?</a:t>
            </a:r>
          </a:p>
          <a:p>
            <a:pPr marL="914400" lvl="1" indent="-460375">
              <a:buFont typeface="+mj-lt"/>
              <a:buAutoNum type="alphaLcPeriod" startAt="2"/>
            </a:pPr>
            <a:r>
              <a:rPr lang="en-US" sz="2000" dirty="0" smtClean="0"/>
              <a:t>Since we are saved by grace, it doesn’t matter if we obey the details of God’s law?</a:t>
            </a:r>
          </a:p>
          <a:p>
            <a:pPr marL="53975" indent="0">
              <a:buNone/>
            </a:pPr>
            <a:r>
              <a:rPr lang="en-US" sz="2400" i="1" dirty="0" smtClean="0"/>
              <a:t>“</a:t>
            </a:r>
            <a:r>
              <a:rPr lang="en-US" sz="2400" i="1" dirty="0"/>
              <a:t>Woe to you, scribes and Pharisees, hypocrites! For you pay tithe of mint and anise and </a:t>
            </a:r>
            <a:r>
              <a:rPr lang="en-US" sz="2400" i="1" dirty="0" err="1"/>
              <a:t>cummin</a:t>
            </a:r>
            <a:r>
              <a:rPr lang="en-US" sz="2400" i="1" dirty="0"/>
              <a:t>, and have </a:t>
            </a:r>
            <a:r>
              <a:rPr lang="en-US" sz="2400" b="1" i="1" dirty="0"/>
              <a:t>neglected the weightier matters of the law: justice and mercy and faith. These </a:t>
            </a:r>
            <a:r>
              <a:rPr lang="en-US" sz="2400" b="1" i="1" u="sng" dirty="0"/>
              <a:t>you ought to have done</a:t>
            </a:r>
            <a:r>
              <a:rPr lang="en-US" sz="2400" b="1" i="1" dirty="0"/>
              <a:t>, without leaving the others undone.</a:t>
            </a:r>
            <a:r>
              <a:rPr lang="en-US" sz="2400" i="1" dirty="0"/>
              <a:t>  Blind guides, </a:t>
            </a:r>
            <a:r>
              <a:rPr lang="en-US" sz="2400" b="1" i="1" dirty="0"/>
              <a:t>who strain out a gnat and swallow a camel</a:t>
            </a:r>
            <a:r>
              <a:rPr lang="en-US" sz="2400" i="1" dirty="0"/>
              <a:t>!” </a:t>
            </a:r>
            <a:r>
              <a:rPr lang="en-US" sz="2400" dirty="0"/>
              <a:t>(</a:t>
            </a:r>
            <a:r>
              <a:rPr lang="en-US" sz="2400" b="1" dirty="0">
                <a:solidFill>
                  <a:schemeClr val="tx2"/>
                </a:solidFill>
              </a:rPr>
              <a:t>Matthew 23:23-24</a:t>
            </a:r>
            <a:r>
              <a:rPr lang="en-US" sz="2400" dirty="0" smtClean="0"/>
              <a:t>)</a:t>
            </a:r>
            <a:endParaRPr lang="en-US" sz="2400" dirty="0"/>
          </a:p>
        </p:txBody>
      </p:sp>
    </p:spTree>
    <p:extLst>
      <p:ext uri="{BB962C8B-B14F-4D97-AF65-F5344CB8AC3E}">
        <p14:creationId xmlns:p14="http://schemas.microsoft.com/office/powerpoint/2010/main" val="171422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Review:  Sermon on the Mount Outline</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r>
              <a:rPr lang="en-US" b="1" dirty="0" smtClean="0">
                <a:solidFill>
                  <a:schemeClr val="tx2"/>
                </a:solidFill>
              </a:rPr>
              <a:t>5:1-16</a:t>
            </a:r>
            <a:r>
              <a:rPr lang="en-US" dirty="0" smtClean="0"/>
              <a:t> – </a:t>
            </a:r>
            <a:r>
              <a:rPr lang="en-US" b="1" dirty="0" smtClean="0"/>
              <a:t>Intro: </a:t>
            </a:r>
            <a:r>
              <a:rPr lang="en-US" dirty="0" smtClean="0"/>
              <a:t>Nature of the Kingdom (Citizen)</a:t>
            </a:r>
          </a:p>
          <a:p>
            <a:r>
              <a:rPr lang="en-US" b="1" dirty="0" smtClean="0">
                <a:solidFill>
                  <a:schemeClr val="tx2"/>
                </a:solidFill>
              </a:rPr>
              <a:t>5:17-20</a:t>
            </a:r>
            <a:r>
              <a:rPr lang="en-US" dirty="0" smtClean="0"/>
              <a:t> – </a:t>
            </a:r>
            <a:r>
              <a:rPr lang="en-US" b="1" dirty="0" smtClean="0"/>
              <a:t>Theme: </a:t>
            </a:r>
            <a:r>
              <a:rPr lang="en-US" dirty="0" smtClean="0"/>
              <a:t>Excelling, True Righteousness</a:t>
            </a:r>
          </a:p>
          <a:p>
            <a:r>
              <a:rPr lang="en-US" b="1" dirty="0" smtClean="0">
                <a:solidFill>
                  <a:schemeClr val="tx2"/>
                </a:solidFill>
              </a:rPr>
              <a:t>5:21-48</a:t>
            </a:r>
            <a:r>
              <a:rPr lang="en-US" dirty="0" smtClean="0"/>
              <a:t> – Truly, </a:t>
            </a:r>
            <a:r>
              <a:rPr lang="en-US" i="1" dirty="0" smtClean="0"/>
              <a:t>“Love thy neighbor as thyself”.</a:t>
            </a:r>
          </a:p>
          <a:p>
            <a:r>
              <a:rPr lang="en-US" b="1" dirty="0">
                <a:solidFill>
                  <a:schemeClr val="tx2"/>
                </a:solidFill>
              </a:rPr>
              <a:t>6:1-18</a:t>
            </a:r>
            <a:r>
              <a:rPr lang="en-US" dirty="0"/>
              <a:t> – Serving God or our Pride?</a:t>
            </a:r>
          </a:p>
          <a:p>
            <a:r>
              <a:rPr lang="en-US" b="1" dirty="0">
                <a:solidFill>
                  <a:schemeClr val="tx2"/>
                </a:solidFill>
              </a:rPr>
              <a:t>6:19-34</a:t>
            </a:r>
            <a:r>
              <a:rPr lang="en-US" dirty="0"/>
              <a:t> – Serving God or Riches</a:t>
            </a:r>
            <a:r>
              <a:rPr lang="en-US" dirty="0" smtClean="0"/>
              <a:t>?</a:t>
            </a:r>
          </a:p>
          <a:p>
            <a:r>
              <a:rPr lang="en-US" b="1" dirty="0" smtClean="0">
                <a:solidFill>
                  <a:schemeClr val="tx2"/>
                </a:solidFill>
              </a:rPr>
              <a:t>7:1-28</a:t>
            </a:r>
            <a:r>
              <a:rPr lang="en-US" dirty="0" smtClean="0"/>
              <a:t> </a:t>
            </a:r>
            <a:r>
              <a:rPr lang="en-US" dirty="0"/>
              <a:t>– </a:t>
            </a:r>
            <a:r>
              <a:rPr lang="en-US" b="1" dirty="0" smtClean="0"/>
              <a:t>Conclusion: </a:t>
            </a:r>
            <a:r>
              <a:rPr lang="en-US" dirty="0" smtClean="0"/>
              <a:t>Overcoming Barriers to Success</a:t>
            </a:r>
            <a:endParaRPr lang="en-US" dirty="0"/>
          </a:p>
          <a:p>
            <a:endParaRPr lang="en-US" dirty="0"/>
          </a:p>
          <a:p>
            <a:endParaRPr lang="en-US" dirty="0"/>
          </a:p>
        </p:txBody>
      </p:sp>
    </p:spTree>
    <p:extLst>
      <p:ext uri="{BB962C8B-B14F-4D97-AF65-F5344CB8AC3E}">
        <p14:creationId xmlns:p14="http://schemas.microsoft.com/office/powerpoint/2010/main" val="286851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Justification by Faith Only?</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460375" indent="-460375">
              <a:buFont typeface="+mj-lt"/>
              <a:buAutoNum type="arabicPeriod" startAt="6"/>
            </a:pPr>
            <a:r>
              <a:rPr lang="en-US" sz="2400" dirty="0" smtClean="0"/>
              <a:t>How would you answer those, who say:</a:t>
            </a:r>
          </a:p>
          <a:p>
            <a:pPr marL="914400" lvl="1" indent="-460375">
              <a:buFont typeface="+mj-lt"/>
              <a:buAutoNum type="alphaLcPeriod"/>
            </a:pPr>
            <a:r>
              <a:rPr lang="en-US" sz="2000" dirty="0" smtClean="0"/>
              <a:t>John 3:16 is all you need to know about salvation?</a:t>
            </a:r>
            <a:br>
              <a:rPr lang="en-US" sz="2000" dirty="0" smtClean="0"/>
            </a:br>
            <a:endParaRPr lang="en-US" sz="2000" dirty="0" smtClean="0"/>
          </a:p>
          <a:p>
            <a:pPr marL="514350" indent="-460375">
              <a:buFont typeface="+mj-lt"/>
              <a:buAutoNum type="arabicPeriod" startAt="6"/>
            </a:pPr>
            <a:r>
              <a:rPr lang="en-US" sz="2400" dirty="0" smtClean="0"/>
              <a:t>James ___:14-26 makes it clear that faith without _______ cannot justify.</a:t>
            </a:r>
          </a:p>
          <a:p>
            <a:pPr marL="53975" indent="0">
              <a:buNone/>
            </a:pPr>
            <a:endParaRPr lang="en-US" sz="2400" dirty="0"/>
          </a:p>
          <a:p>
            <a:pPr marL="53975" indent="0">
              <a:buNone/>
            </a:pPr>
            <a:endParaRPr lang="en-US" sz="2400" dirty="0" smtClean="0"/>
          </a:p>
        </p:txBody>
      </p:sp>
    </p:spTree>
    <p:extLst>
      <p:ext uri="{BB962C8B-B14F-4D97-AF65-F5344CB8AC3E}">
        <p14:creationId xmlns:p14="http://schemas.microsoft.com/office/powerpoint/2010/main" val="3158733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Justification by Faith Only?</a:t>
            </a:r>
            <a:endParaRPr lang="en-US" dirty="0"/>
          </a:p>
        </p:txBody>
      </p:sp>
      <p:sp>
        <p:nvSpPr>
          <p:cNvPr id="3" name="Content Placeholder 2"/>
          <p:cNvSpPr>
            <a:spLocks noGrp="1"/>
          </p:cNvSpPr>
          <p:nvPr>
            <p:ph idx="1"/>
          </p:nvPr>
        </p:nvSpPr>
        <p:spPr>
          <a:xfrm>
            <a:off x="152400" y="971550"/>
            <a:ext cx="8839200" cy="4038599"/>
          </a:xfrm>
        </p:spPr>
        <p:txBody>
          <a:bodyPr>
            <a:noAutofit/>
          </a:bodyPr>
          <a:lstStyle/>
          <a:p>
            <a:pPr marL="53975" indent="0">
              <a:buNone/>
            </a:pPr>
            <a:r>
              <a:rPr lang="en-US" sz="2400" i="1" dirty="0"/>
              <a:t>What does it profit, my brethren, </a:t>
            </a:r>
            <a:r>
              <a:rPr lang="en-US" sz="2400" b="1" i="1" u="sng" dirty="0"/>
              <a:t>if</a:t>
            </a:r>
            <a:r>
              <a:rPr lang="en-US" sz="2400" b="1" i="1" dirty="0"/>
              <a:t> someone says he has faith but does not have works? </a:t>
            </a:r>
            <a:r>
              <a:rPr lang="en-US" sz="2400" b="1" i="1" u="sng" dirty="0"/>
              <a:t>Can faith save </a:t>
            </a:r>
            <a:r>
              <a:rPr lang="en-US" sz="2400" b="1" i="1" u="sng" dirty="0" smtClean="0"/>
              <a:t>him?</a:t>
            </a:r>
            <a:r>
              <a:rPr lang="en-US" sz="2400" i="1" dirty="0" smtClean="0"/>
              <a:t> </a:t>
            </a:r>
            <a:r>
              <a:rPr lang="en-US" sz="2400" i="1" dirty="0"/>
              <a:t>If a brother or sister is naked and destitute of daily </a:t>
            </a:r>
            <a:r>
              <a:rPr lang="en-US" sz="2400" i="1" dirty="0" smtClean="0"/>
              <a:t>food, </a:t>
            </a:r>
            <a:r>
              <a:rPr lang="en-US" sz="2400" i="1" dirty="0"/>
              <a:t>and one of you says to them, </a:t>
            </a:r>
            <a:r>
              <a:rPr lang="en-US" sz="2400" i="1" dirty="0" smtClean="0"/>
              <a:t>“Depart </a:t>
            </a:r>
            <a:r>
              <a:rPr lang="en-US" sz="2400" i="1" dirty="0"/>
              <a:t>in peace, be warmed and filled</a:t>
            </a:r>
            <a:r>
              <a:rPr lang="en-US" sz="2400" i="1" dirty="0" smtClean="0"/>
              <a:t>,” </a:t>
            </a:r>
            <a:r>
              <a:rPr lang="en-US" sz="2400" i="1" dirty="0"/>
              <a:t>but you do not give them the things which are needed for the body, </a:t>
            </a:r>
            <a:r>
              <a:rPr lang="en-US" sz="2400" b="1" i="1" dirty="0"/>
              <a:t>what does it </a:t>
            </a:r>
            <a:r>
              <a:rPr lang="en-US" sz="2400" b="1" i="1" dirty="0" smtClean="0"/>
              <a:t>profit?</a:t>
            </a:r>
            <a:r>
              <a:rPr lang="en-US" sz="2400" i="1" dirty="0" smtClean="0"/>
              <a:t> </a:t>
            </a:r>
            <a:r>
              <a:rPr lang="en-US" sz="2400" b="1" i="1" dirty="0"/>
              <a:t>Thus also faith by itself, if it does not have works, is </a:t>
            </a:r>
            <a:r>
              <a:rPr lang="en-US" sz="2400" b="1" i="1" dirty="0" smtClean="0"/>
              <a:t>dead.</a:t>
            </a:r>
            <a:r>
              <a:rPr lang="en-US" sz="2400" i="1" dirty="0" smtClean="0"/>
              <a:t> </a:t>
            </a:r>
            <a:r>
              <a:rPr lang="en-US" sz="2400" i="1" dirty="0"/>
              <a:t>But someone will say, </a:t>
            </a:r>
            <a:r>
              <a:rPr lang="en-US" sz="2400" i="1" dirty="0" smtClean="0"/>
              <a:t>“</a:t>
            </a:r>
            <a:r>
              <a:rPr lang="en-US" sz="2400" b="1" i="1" u="sng" dirty="0" smtClean="0"/>
              <a:t>You</a:t>
            </a:r>
            <a:r>
              <a:rPr lang="en-US" sz="2400" b="1" i="1" dirty="0" smtClean="0"/>
              <a:t> </a:t>
            </a:r>
            <a:r>
              <a:rPr lang="en-US" sz="2400" b="1" i="1" dirty="0"/>
              <a:t>have faith, and </a:t>
            </a:r>
            <a:r>
              <a:rPr lang="en-US" sz="2400" b="1" i="1" u="sng" dirty="0"/>
              <a:t>I</a:t>
            </a:r>
            <a:r>
              <a:rPr lang="en-US" sz="2400" b="1" i="1" dirty="0"/>
              <a:t> have works</a:t>
            </a:r>
            <a:r>
              <a:rPr lang="en-US" sz="2400" i="1" dirty="0" smtClean="0"/>
              <a:t>.”  </a:t>
            </a:r>
            <a:r>
              <a:rPr lang="en-US" sz="2400" b="1" i="1" dirty="0"/>
              <a:t>Show me your faith </a:t>
            </a:r>
            <a:r>
              <a:rPr lang="en-US" sz="2400" b="1" i="1" u="sng" dirty="0"/>
              <a:t>without your works</a:t>
            </a:r>
            <a:r>
              <a:rPr lang="en-US" sz="2400" b="1" i="1" dirty="0"/>
              <a:t>, and I will show you my faith </a:t>
            </a:r>
            <a:r>
              <a:rPr lang="en-US" sz="2400" b="1" i="1" u="sng" dirty="0"/>
              <a:t>by my </a:t>
            </a:r>
            <a:r>
              <a:rPr lang="en-US" sz="2400" b="1" i="1" u="sng" dirty="0" smtClean="0"/>
              <a:t>works</a:t>
            </a:r>
            <a:r>
              <a:rPr lang="en-US" sz="2400" b="1" i="1" dirty="0" smtClean="0"/>
              <a:t>.</a:t>
            </a:r>
            <a:r>
              <a:rPr lang="en-US" sz="2400" dirty="0" smtClean="0"/>
              <a:t> </a:t>
            </a:r>
            <a:r>
              <a:rPr lang="en-US" sz="2400" dirty="0"/>
              <a:t>(</a:t>
            </a:r>
            <a:r>
              <a:rPr lang="en-US" sz="2400" b="1" dirty="0" smtClean="0">
                <a:solidFill>
                  <a:schemeClr val="tx2"/>
                </a:solidFill>
              </a:rPr>
              <a:t>James 2:14-18</a:t>
            </a:r>
            <a:r>
              <a:rPr lang="en-US" sz="2400" dirty="0" smtClean="0"/>
              <a:t>)</a:t>
            </a:r>
          </a:p>
          <a:p>
            <a:pPr marL="396875"/>
            <a:r>
              <a:rPr lang="en-US" sz="2400" dirty="0" smtClean="0"/>
              <a:t>Is this dealing with our confirmation before </a:t>
            </a:r>
            <a:r>
              <a:rPr lang="en-US" sz="2400" b="1" i="1" dirty="0" smtClean="0"/>
              <a:t>men</a:t>
            </a:r>
            <a:r>
              <a:rPr lang="en-US" sz="2400" dirty="0" smtClean="0"/>
              <a:t>?</a:t>
            </a:r>
          </a:p>
        </p:txBody>
      </p:sp>
    </p:spTree>
    <p:extLst>
      <p:ext uri="{BB962C8B-B14F-4D97-AF65-F5344CB8AC3E}">
        <p14:creationId xmlns:p14="http://schemas.microsoft.com/office/powerpoint/2010/main" val="2962712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Justification by Faith Only?</a:t>
            </a:r>
            <a:endParaRPr lang="en-US" dirty="0"/>
          </a:p>
        </p:txBody>
      </p:sp>
      <p:sp>
        <p:nvSpPr>
          <p:cNvPr id="3" name="Content Placeholder 2"/>
          <p:cNvSpPr>
            <a:spLocks noGrp="1"/>
          </p:cNvSpPr>
          <p:nvPr>
            <p:ph idx="1"/>
          </p:nvPr>
        </p:nvSpPr>
        <p:spPr>
          <a:xfrm>
            <a:off x="152400" y="971550"/>
            <a:ext cx="8839200" cy="4038599"/>
          </a:xfrm>
        </p:spPr>
        <p:txBody>
          <a:bodyPr>
            <a:noAutofit/>
          </a:bodyPr>
          <a:lstStyle/>
          <a:p>
            <a:pPr marL="53975" indent="0">
              <a:buNone/>
            </a:pPr>
            <a:r>
              <a:rPr lang="en-US" sz="2400" i="1" dirty="0" smtClean="0"/>
              <a:t>You </a:t>
            </a:r>
            <a:r>
              <a:rPr lang="en-US" sz="2400" i="1" dirty="0"/>
              <a:t>believe that there is one God. </a:t>
            </a:r>
            <a:r>
              <a:rPr lang="en-US" sz="2400" b="1" i="1" dirty="0"/>
              <a:t>You do well. Even the demons </a:t>
            </a:r>
            <a:r>
              <a:rPr lang="en-US" sz="2400" b="1" i="1" dirty="0" smtClean="0"/>
              <a:t>believe –  </a:t>
            </a:r>
            <a:r>
              <a:rPr lang="en-US" sz="2400" b="1" i="1" dirty="0"/>
              <a:t>and </a:t>
            </a:r>
            <a:r>
              <a:rPr lang="en-US" sz="2400" b="1" i="1" dirty="0" smtClean="0"/>
              <a:t>tremble! </a:t>
            </a:r>
            <a:r>
              <a:rPr lang="en-US" sz="2400" i="1" dirty="0"/>
              <a:t>But do you want to know, O foolish man, </a:t>
            </a:r>
            <a:r>
              <a:rPr lang="en-US" sz="2400" b="1" i="1" dirty="0"/>
              <a:t>that faith </a:t>
            </a:r>
            <a:r>
              <a:rPr lang="en-US" sz="2400" b="1" i="1" u="sng" dirty="0"/>
              <a:t>without works is dead</a:t>
            </a:r>
            <a:r>
              <a:rPr lang="en-US" sz="2400" b="1" i="1" dirty="0" smtClean="0"/>
              <a:t>?</a:t>
            </a:r>
            <a:r>
              <a:rPr lang="en-US" sz="2400" i="1" dirty="0" smtClean="0"/>
              <a:t> </a:t>
            </a:r>
            <a:r>
              <a:rPr lang="en-US" sz="2400" i="1" dirty="0"/>
              <a:t>Was not Abraham our father </a:t>
            </a:r>
            <a:r>
              <a:rPr lang="en-US" sz="2400" b="1" i="1" u="sng" dirty="0"/>
              <a:t>justified</a:t>
            </a:r>
            <a:r>
              <a:rPr lang="en-US" sz="2400" b="1" i="1" dirty="0"/>
              <a:t> by works</a:t>
            </a:r>
            <a:r>
              <a:rPr lang="en-US" sz="2400" i="1" dirty="0"/>
              <a:t> when he offered Isaac his son on the altar</a:t>
            </a:r>
            <a:r>
              <a:rPr lang="en-US" sz="2400" i="1" dirty="0" smtClean="0"/>
              <a:t>? </a:t>
            </a:r>
            <a:r>
              <a:rPr lang="en-US" sz="2400" i="1" dirty="0"/>
              <a:t>Do you see that </a:t>
            </a:r>
            <a:r>
              <a:rPr lang="en-US" sz="2400" b="1" i="1" dirty="0"/>
              <a:t>faith was </a:t>
            </a:r>
            <a:r>
              <a:rPr lang="en-US" sz="2400" b="1" i="1" u="sng" dirty="0"/>
              <a:t>working together</a:t>
            </a:r>
            <a:r>
              <a:rPr lang="en-US" sz="2400" b="1" i="1" dirty="0"/>
              <a:t> with his works, and </a:t>
            </a:r>
            <a:r>
              <a:rPr lang="en-US" sz="2400" b="1" i="1" u="sng" dirty="0"/>
              <a:t>by works faith was made perfect</a:t>
            </a:r>
            <a:r>
              <a:rPr lang="en-US" sz="2400" b="1" i="1" dirty="0" smtClean="0"/>
              <a:t>?</a:t>
            </a:r>
            <a:r>
              <a:rPr lang="en-US" sz="2400" i="1" dirty="0" smtClean="0"/>
              <a:t> </a:t>
            </a:r>
            <a:r>
              <a:rPr lang="en-US" sz="2400" i="1" dirty="0"/>
              <a:t>And </a:t>
            </a:r>
            <a:r>
              <a:rPr lang="en-US" sz="2400" b="1" i="1" dirty="0"/>
              <a:t>the </a:t>
            </a:r>
            <a:r>
              <a:rPr lang="en-US" sz="2400" b="1" i="1" u="sng" dirty="0"/>
              <a:t>Scripture was fulfilled</a:t>
            </a:r>
            <a:r>
              <a:rPr lang="en-US" sz="2400" b="1" i="1" dirty="0"/>
              <a:t> </a:t>
            </a:r>
            <a:r>
              <a:rPr lang="en-US" sz="2400" i="1" dirty="0"/>
              <a:t>which says, </a:t>
            </a:r>
            <a:r>
              <a:rPr lang="en-US" sz="2400" i="1" dirty="0" smtClean="0"/>
              <a:t>“Abraham </a:t>
            </a:r>
            <a:r>
              <a:rPr lang="en-US" sz="2400" i="1" dirty="0"/>
              <a:t>believed God, and it was </a:t>
            </a:r>
            <a:r>
              <a:rPr lang="en-US" sz="2400" b="1" i="1" dirty="0"/>
              <a:t>accounted to him for righteousness</a:t>
            </a:r>
            <a:r>
              <a:rPr lang="en-US" sz="2400" i="1" dirty="0" smtClean="0"/>
              <a:t>.” </a:t>
            </a:r>
            <a:r>
              <a:rPr lang="en-US" sz="2400" i="1" dirty="0"/>
              <a:t>And he was called </a:t>
            </a:r>
            <a:r>
              <a:rPr lang="en-US" sz="2400" i="1" dirty="0" smtClean="0"/>
              <a:t>the </a:t>
            </a:r>
            <a:r>
              <a:rPr lang="en-US" sz="2400" i="1" dirty="0"/>
              <a:t>friend of God</a:t>
            </a:r>
            <a:r>
              <a:rPr lang="en-US" sz="2400" i="1" dirty="0" smtClean="0"/>
              <a:t>. </a:t>
            </a:r>
            <a:r>
              <a:rPr lang="en-US" sz="2400" dirty="0" smtClean="0"/>
              <a:t>(</a:t>
            </a:r>
            <a:r>
              <a:rPr lang="en-US" sz="2400" b="1" dirty="0" smtClean="0">
                <a:solidFill>
                  <a:schemeClr val="tx2"/>
                </a:solidFill>
              </a:rPr>
              <a:t>James 2:19-23</a:t>
            </a:r>
            <a:r>
              <a:rPr lang="en-US" sz="2400" dirty="0" smtClean="0"/>
              <a:t>)</a:t>
            </a:r>
          </a:p>
          <a:p>
            <a:pPr marL="396875"/>
            <a:r>
              <a:rPr lang="en-US" sz="2400" dirty="0" smtClean="0"/>
              <a:t>What kind of life and death is under consideration?</a:t>
            </a:r>
          </a:p>
          <a:p>
            <a:pPr marL="396875"/>
            <a:r>
              <a:rPr lang="en-US" sz="2400" dirty="0" smtClean="0"/>
              <a:t>Whose judgment is under consideration?  God’s or man’s?</a:t>
            </a:r>
          </a:p>
        </p:txBody>
      </p:sp>
    </p:spTree>
    <p:extLst>
      <p:ext uri="{BB962C8B-B14F-4D97-AF65-F5344CB8AC3E}">
        <p14:creationId xmlns:p14="http://schemas.microsoft.com/office/powerpoint/2010/main" val="417289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Justification by Faith Only?</a:t>
            </a:r>
            <a:endParaRPr lang="en-US" dirty="0"/>
          </a:p>
        </p:txBody>
      </p:sp>
      <p:sp>
        <p:nvSpPr>
          <p:cNvPr id="3" name="Content Placeholder 2"/>
          <p:cNvSpPr>
            <a:spLocks noGrp="1"/>
          </p:cNvSpPr>
          <p:nvPr>
            <p:ph idx="1"/>
          </p:nvPr>
        </p:nvSpPr>
        <p:spPr>
          <a:xfrm>
            <a:off x="152400" y="971550"/>
            <a:ext cx="8839200" cy="4038599"/>
          </a:xfrm>
        </p:spPr>
        <p:txBody>
          <a:bodyPr>
            <a:noAutofit/>
          </a:bodyPr>
          <a:lstStyle/>
          <a:p>
            <a:pPr marL="53975" indent="0">
              <a:buNone/>
            </a:pPr>
            <a:r>
              <a:rPr lang="en-US" sz="2400" i="1" dirty="0" smtClean="0"/>
              <a:t>You </a:t>
            </a:r>
            <a:r>
              <a:rPr lang="en-US" sz="2400" i="1" dirty="0"/>
              <a:t>see then that </a:t>
            </a:r>
            <a:r>
              <a:rPr lang="en-US" sz="2400" b="1" i="1" dirty="0"/>
              <a:t>a man is </a:t>
            </a:r>
            <a:r>
              <a:rPr lang="en-US" sz="2400" b="1" i="1" u="sng" dirty="0"/>
              <a:t>justified</a:t>
            </a:r>
            <a:r>
              <a:rPr lang="en-US" sz="2400" b="1" i="1" dirty="0"/>
              <a:t> by works, and </a:t>
            </a:r>
            <a:r>
              <a:rPr lang="en-US" sz="2400" b="1" i="1" u="sng" dirty="0"/>
              <a:t>not by faith only</a:t>
            </a:r>
            <a:r>
              <a:rPr lang="en-US" sz="2400" i="1" dirty="0" smtClean="0"/>
              <a:t>. </a:t>
            </a:r>
            <a:r>
              <a:rPr lang="en-US" sz="2400" i="1" dirty="0"/>
              <a:t>Likewise, was not </a:t>
            </a:r>
            <a:r>
              <a:rPr lang="en-US" sz="2400" i="1" dirty="0" err="1"/>
              <a:t>Rahab</a:t>
            </a:r>
            <a:r>
              <a:rPr lang="en-US" sz="2400" i="1" dirty="0"/>
              <a:t> the harlot also </a:t>
            </a:r>
            <a:r>
              <a:rPr lang="en-US" sz="2400" b="1" i="1" dirty="0"/>
              <a:t>justified by works </a:t>
            </a:r>
            <a:r>
              <a:rPr lang="en-US" sz="2400" i="1" dirty="0"/>
              <a:t>when she received the messengers and sent them out another way</a:t>
            </a:r>
            <a:r>
              <a:rPr lang="en-US" sz="2400" i="1" dirty="0" smtClean="0"/>
              <a:t>? </a:t>
            </a:r>
            <a:r>
              <a:rPr lang="en-US" sz="2400" b="1" i="1" dirty="0"/>
              <a:t>For as the body without the spirit is dead, </a:t>
            </a:r>
            <a:r>
              <a:rPr lang="en-US" sz="2400" b="1" i="1" u="sng" dirty="0"/>
              <a:t>so faith without works is dead also</a:t>
            </a:r>
            <a:r>
              <a:rPr lang="en-US" sz="2400" b="1" i="1" dirty="0"/>
              <a:t>.</a:t>
            </a:r>
            <a:r>
              <a:rPr lang="en-US" sz="2400" dirty="0"/>
              <a:t> (</a:t>
            </a:r>
            <a:r>
              <a:rPr lang="en-US" sz="2400" b="1" dirty="0" smtClean="0">
                <a:solidFill>
                  <a:schemeClr val="tx2"/>
                </a:solidFill>
              </a:rPr>
              <a:t>James 2:22-26</a:t>
            </a:r>
            <a:r>
              <a:rPr lang="en-US" sz="2400" dirty="0" smtClean="0"/>
              <a:t>)</a:t>
            </a:r>
          </a:p>
          <a:p>
            <a:pPr marL="396875"/>
            <a:r>
              <a:rPr lang="en-US" sz="2400" dirty="0" smtClean="0"/>
              <a:t>Can man please God or be saved with a </a:t>
            </a:r>
            <a:r>
              <a:rPr lang="en-US" sz="2400" i="1" dirty="0" smtClean="0"/>
              <a:t>“dead faith”</a:t>
            </a:r>
            <a:r>
              <a:rPr lang="en-US" sz="2400" dirty="0" smtClean="0"/>
              <a:t>?</a:t>
            </a:r>
          </a:p>
          <a:p>
            <a:pPr marL="53975" indent="0">
              <a:buNone/>
            </a:pPr>
            <a:r>
              <a:rPr lang="en-US" sz="2400" i="1" dirty="0"/>
              <a:t>But </a:t>
            </a:r>
            <a:r>
              <a:rPr lang="en-US" sz="2400" b="1" i="1" dirty="0"/>
              <a:t>without faith it is impossible to please Him</a:t>
            </a:r>
            <a:r>
              <a:rPr lang="en-US" sz="2400" i="1" dirty="0"/>
              <a:t>, for he who comes to God must believe that He is, and that He is a </a:t>
            </a:r>
            <a:r>
              <a:rPr lang="en-US" sz="2400" i="1" dirty="0" err="1"/>
              <a:t>rewarder</a:t>
            </a:r>
            <a:r>
              <a:rPr lang="en-US" sz="2400" i="1" dirty="0"/>
              <a:t> of those who diligently seek Him. </a:t>
            </a:r>
            <a:r>
              <a:rPr lang="en-US" sz="2400" dirty="0" smtClean="0"/>
              <a:t>(</a:t>
            </a:r>
            <a:r>
              <a:rPr lang="en-US" sz="2400" b="1" dirty="0" smtClean="0">
                <a:solidFill>
                  <a:schemeClr val="tx2"/>
                </a:solidFill>
              </a:rPr>
              <a:t>Hebrews 11:6</a:t>
            </a:r>
            <a:r>
              <a:rPr lang="en-US" sz="2400" dirty="0" smtClean="0"/>
              <a:t>)</a:t>
            </a:r>
          </a:p>
          <a:p>
            <a:pPr marL="396875"/>
            <a:r>
              <a:rPr lang="en-US" sz="2400" dirty="0" smtClean="0"/>
              <a:t>See also:  </a:t>
            </a:r>
            <a:r>
              <a:rPr lang="en-US" sz="2400" b="1" dirty="0" smtClean="0">
                <a:solidFill>
                  <a:schemeClr val="tx2"/>
                </a:solidFill>
              </a:rPr>
              <a:t>I Timothy 1:19-20</a:t>
            </a:r>
            <a:endParaRPr lang="en-US" sz="2400" b="1" dirty="0">
              <a:solidFill>
                <a:schemeClr val="tx2"/>
              </a:solidFill>
            </a:endParaRPr>
          </a:p>
        </p:txBody>
      </p:sp>
    </p:spTree>
    <p:extLst>
      <p:ext uri="{BB962C8B-B14F-4D97-AF65-F5344CB8AC3E}">
        <p14:creationId xmlns:p14="http://schemas.microsoft.com/office/powerpoint/2010/main" val="387346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Lessons</a:t>
            </a:r>
            <a:endParaRPr lang="en-US" dirty="0"/>
          </a:p>
        </p:txBody>
      </p:sp>
      <p:sp>
        <p:nvSpPr>
          <p:cNvPr id="3" name="Content Placeholder 2"/>
          <p:cNvSpPr>
            <a:spLocks noGrp="1"/>
          </p:cNvSpPr>
          <p:nvPr>
            <p:ph idx="1"/>
          </p:nvPr>
        </p:nvSpPr>
        <p:spPr>
          <a:xfrm>
            <a:off x="152400" y="971550"/>
            <a:ext cx="8839200" cy="4038599"/>
          </a:xfrm>
        </p:spPr>
        <p:txBody>
          <a:bodyPr>
            <a:normAutofit lnSpcReduction="10000"/>
          </a:bodyPr>
          <a:lstStyle/>
          <a:p>
            <a:r>
              <a:rPr lang="en-US" sz="2400" dirty="0" smtClean="0"/>
              <a:t>Everyone is building a “house”.</a:t>
            </a:r>
          </a:p>
          <a:p>
            <a:r>
              <a:rPr lang="en-US" sz="2400" dirty="0" smtClean="0"/>
              <a:t>The time to act is </a:t>
            </a:r>
            <a:r>
              <a:rPr lang="en-US" sz="2400" b="1" i="1" dirty="0" smtClean="0"/>
              <a:t>before</a:t>
            </a:r>
            <a:r>
              <a:rPr lang="en-US" sz="2400" dirty="0" smtClean="0"/>
              <a:t> the storm falls.</a:t>
            </a:r>
          </a:p>
          <a:p>
            <a:r>
              <a:rPr lang="en-US" sz="2400" dirty="0" smtClean="0"/>
              <a:t>We will </a:t>
            </a:r>
            <a:r>
              <a:rPr lang="en-US" sz="2400" b="1" i="1" dirty="0" smtClean="0"/>
              <a:t>eventually</a:t>
            </a:r>
            <a:r>
              <a:rPr lang="en-US" sz="2400" dirty="0" smtClean="0"/>
              <a:t> either </a:t>
            </a:r>
            <a:r>
              <a:rPr lang="en-US" sz="2400" i="1" dirty="0" smtClean="0"/>
              <a:t>“dig deep”</a:t>
            </a:r>
            <a:r>
              <a:rPr lang="en-US" sz="2400" dirty="0" smtClean="0"/>
              <a:t> or </a:t>
            </a:r>
            <a:r>
              <a:rPr lang="en-US" sz="2400" i="1" dirty="0" smtClean="0"/>
              <a:t>“do nothing”</a:t>
            </a:r>
            <a:r>
              <a:rPr lang="en-US" sz="2400" dirty="0" smtClean="0"/>
              <a:t>.</a:t>
            </a:r>
          </a:p>
          <a:p>
            <a:r>
              <a:rPr lang="en-US" sz="2400" dirty="0" smtClean="0"/>
              <a:t>Ignoring Jesus’ may appear to provide some short-term benefits.  (It’s easier to build on sand, than dig down to the bedrock.)</a:t>
            </a:r>
          </a:p>
          <a:p>
            <a:r>
              <a:rPr lang="en-US" sz="2400" dirty="0" smtClean="0"/>
              <a:t>The result of obeying Jesus’, thereby </a:t>
            </a:r>
            <a:r>
              <a:rPr lang="en-US" sz="2400" i="1" dirty="0" smtClean="0"/>
              <a:t>“building on the </a:t>
            </a:r>
            <a:r>
              <a:rPr lang="en-US" sz="2400" dirty="0" smtClean="0"/>
              <a:t>rock”, may not be readily apparent until the very end.</a:t>
            </a:r>
          </a:p>
          <a:p>
            <a:r>
              <a:rPr lang="en-US" sz="2400" dirty="0" smtClean="0"/>
              <a:t>Wisdom hears </a:t>
            </a:r>
            <a:r>
              <a:rPr lang="en-US" sz="2400" b="1" i="1" dirty="0" smtClean="0"/>
              <a:t>and </a:t>
            </a:r>
            <a:r>
              <a:rPr lang="en-US" sz="2400" b="1" i="1" u="sng" dirty="0" smtClean="0"/>
              <a:t>obeys</a:t>
            </a:r>
            <a:r>
              <a:rPr lang="en-US" sz="2400" dirty="0" smtClean="0"/>
              <a:t>.</a:t>
            </a:r>
          </a:p>
          <a:p>
            <a:r>
              <a:rPr lang="en-US" sz="2400" dirty="0" smtClean="0"/>
              <a:t>Obedience is an indication of faith and grace, not exclusive.</a:t>
            </a:r>
          </a:p>
          <a:p>
            <a:r>
              <a:rPr lang="en-US" sz="2400" i="1" dirty="0" smtClean="0"/>
              <a:t>May we each let this sermon sink deep into our hearts and obey!</a:t>
            </a:r>
          </a:p>
          <a:p>
            <a:endParaRPr lang="en-US" sz="2400" dirty="0" smtClean="0"/>
          </a:p>
        </p:txBody>
      </p:sp>
    </p:spTree>
    <p:extLst>
      <p:ext uri="{BB962C8B-B14F-4D97-AF65-F5344CB8AC3E}">
        <p14:creationId xmlns:p14="http://schemas.microsoft.com/office/powerpoint/2010/main" val="387069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Review:  Outline</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r>
              <a:rPr lang="en-US" b="1" dirty="0" smtClean="0">
                <a:solidFill>
                  <a:schemeClr val="tx2"/>
                </a:solidFill>
              </a:rPr>
              <a:t>7:1-28</a:t>
            </a:r>
            <a:r>
              <a:rPr lang="en-US" dirty="0" smtClean="0"/>
              <a:t> </a:t>
            </a:r>
            <a:r>
              <a:rPr lang="en-US" dirty="0"/>
              <a:t>– </a:t>
            </a:r>
            <a:r>
              <a:rPr lang="en-US" b="1" dirty="0" smtClean="0"/>
              <a:t>Conclusion:</a:t>
            </a:r>
            <a:r>
              <a:rPr lang="en-US" dirty="0" smtClean="0"/>
              <a:t> Overcoming Barriers</a:t>
            </a:r>
          </a:p>
          <a:p>
            <a:pPr lvl="1"/>
            <a:r>
              <a:rPr lang="en-US" b="1" dirty="0" smtClean="0">
                <a:solidFill>
                  <a:schemeClr val="tx2"/>
                </a:solidFill>
              </a:rPr>
              <a:t>7:1-6</a:t>
            </a:r>
            <a:r>
              <a:rPr lang="en-US" dirty="0" smtClean="0"/>
              <a:t> </a:t>
            </a:r>
            <a:r>
              <a:rPr lang="en-US" dirty="0"/>
              <a:t>– </a:t>
            </a:r>
            <a:r>
              <a:rPr lang="en-US" dirty="0" smtClean="0"/>
              <a:t>Focus on your faults, not other’s faults</a:t>
            </a:r>
          </a:p>
          <a:p>
            <a:pPr lvl="1"/>
            <a:r>
              <a:rPr lang="en-US" b="1" dirty="0" smtClean="0">
                <a:solidFill>
                  <a:schemeClr val="tx2"/>
                </a:solidFill>
              </a:rPr>
              <a:t>7:7-12</a:t>
            </a:r>
            <a:r>
              <a:rPr lang="en-US" dirty="0" smtClean="0"/>
              <a:t> </a:t>
            </a:r>
            <a:r>
              <a:rPr lang="en-US" dirty="0"/>
              <a:t>– </a:t>
            </a:r>
            <a:r>
              <a:rPr lang="en-US" dirty="0" smtClean="0"/>
              <a:t>Don’t give up trying – Loving Father awaits</a:t>
            </a:r>
            <a:endParaRPr lang="en-US" dirty="0"/>
          </a:p>
          <a:p>
            <a:pPr lvl="1"/>
            <a:r>
              <a:rPr lang="en-US" b="1" dirty="0" smtClean="0">
                <a:solidFill>
                  <a:schemeClr val="tx2"/>
                </a:solidFill>
              </a:rPr>
              <a:t>7:13-14 </a:t>
            </a:r>
            <a:r>
              <a:rPr lang="en-US" dirty="0" smtClean="0"/>
              <a:t>– Don’t be discouraged – way is difficult</a:t>
            </a:r>
            <a:endParaRPr lang="en-US" dirty="0"/>
          </a:p>
          <a:p>
            <a:pPr lvl="1"/>
            <a:r>
              <a:rPr lang="en-US" b="1" dirty="0" smtClean="0">
                <a:solidFill>
                  <a:schemeClr val="tx2"/>
                </a:solidFill>
              </a:rPr>
              <a:t>7:15-20</a:t>
            </a:r>
            <a:r>
              <a:rPr lang="en-US" dirty="0" smtClean="0"/>
              <a:t> </a:t>
            </a:r>
            <a:r>
              <a:rPr lang="en-US" dirty="0"/>
              <a:t>– </a:t>
            </a:r>
            <a:r>
              <a:rPr lang="en-US" dirty="0" smtClean="0"/>
              <a:t>Beware false prophets who deceive</a:t>
            </a:r>
            <a:endParaRPr lang="en-US" dirty="0"/>
          </a:p>
          <a:p>
            <a:pPr lvl="1"/>
            <a:r>
              <a:rPr lang="en-US" b="1" dirty="0" smtClean="0">
                <a:solidFill>
                  <a:schemeClr val="tx2"/>
                </a:solidFill>
              </a:rPr>
              <a:t>7:21-23</a:t>
            </a:r>
            <a:r>
              <a:rPr lang="en-US" dirty="0" smtClean="0"/>
              <a:t> </a:t>
            </a:r>
            <a:r>
              <a:rPr lang="en-US" dirty="0"/>
              <a:t>– </a:t>
            </a:r>
            <a:r>
              <a:rPr lang="en-US" dirty="0" smtClean="0"/>
              <a:t>Beware self-deception</a:t>
            </a:r>
          </a:p>
          <a:p>
            <a:pPr lvl="1"/>
            <a:r>
              <a:rPr lang="en-US" b="1" dirty="0" smtClean="0">
                <a:solidFill>
                  <a:schemeClr val="tx2"/>
                </a:solidFill>
              </a:rPr>
              <a:t>7:24-29</a:t>
            </a:r>
            <a:r>
              <a:rPr lang="en-US" dirty="0" smtClean="0"/>
              <a:t> </a:t>
            </a:r>
            <a:r>
              <a:rPr lang="en-US" dirty="0"/>
              <a:t>– </a:t>
            </a:r>
            <a:r>
              <a:rPr lang="en-US" dirty="0" smtClean="0"/>
              <a:t>YOU MUST </a:t>
            </a:r>
            <a:r>
              <a:rPr lang="en-US" u="sng" dirty="0" smtClean="0"/>
              <a:t>OBEY</a:t>
            </a:r>
            <a:r>
              <a:rPr lang="en-US" dirty="0" smtClean="0"/>
              <a:t> JESUS’ WORDS</a:t>
            </a:r>
            <a:endParaRPr lang="en-US" dirty="0"/>
          </a:p>
          <a:p>
            <a:pPr lvl="1"/>
            <a:endParaRPr lang="en-US" dirty="0" smtClean="0"/>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9001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How Can I </a:t>
            </a:r>
            <a:r>
              <a:rPr lang="en-US" b="1" i="1" u="sng" dirty="0" smtClean="0"/>
              <a:t>Know</a:t>
            </a:r>
            <a:r>
              <a:rPr lang="en-US" dirty="0" smtClean="0"/>
              <a:t> That I Am Saved?</a:t>
            </a:r>
            <a:endParaRPr lang="en-US" dirty="0"/>
          </a:p>
        </p:txBody>
      </p:sp>
      <p:sp>
        <p:nvSpPr>
          <p:cNvPr id="3" name="Content Placeholder 2"/>
          <p:cNvSpPr>
            <a:spLocks noGrp="1"/>
          </p:cNvSpPr>
          <p:nvPr>
            <p:ph idx="1"/>
          </p:nvPr>
        </p:nvSpPr>
        <p:spPr>
          <a:xfrm>
            <a:off x="152400" y="971550"/>
            <a:ext cx="8839200" cy="4038599"/>
          </a:xfrm>
        </p:spPr>
        <p:txBody>
          <a:bodyPr>
            <a:noAutofit/>
          </a:bodyPr>
          <a:lstStyle/>
          <a:p>
            <a:pPr marL="457200" indent="-457200">
              <a:buFont typeface="+mj-lt"/>
              <a:buAutoNum type="arabicPeriod" startAt="17"/>
            </a:pPr>
            <a:r>
              <a:rPr lang="en-US" sz="2600" dirty="0" smtClean="0"/>
              <a:t>How can we be sure we are not going to get a judgment surprise and be told to depart?</a:t>
            </a:r>
            <a:endParaRPr lang="en-US" sz="2600" i="1" dirty="0" smtClean="0"/>
          </a:p>
          <a:p>
            <a:pPr marL="0" indent="0">
              <a:buNone/>
            </a:pPr>
            <a:r>
              <a:rPr lang="en-US" sz="2600" i="1" dirty="0" smtClean="0"/>
              <a:t>“</a:t>
            </a:r>
            <a:r>
              <a:rPr lang="en-US" sz="2600" b="1" i="1" dirty="0" smtClean="0"/>
              <a:t>These things </a:t>
            </a:r>
            <a:r>
              <a:rPr lang="en-US" sz="2600" i="1" dirty="0" smtClean="0"/>
              <a:t>I have </a:t>
            </a:r>
            <a:r>
              <a:rPr lang="en-US" sz="2600" b="1" i="1" dirty="0" smtClean="0"/>
              <a:t>written</a:t>
            </a:r>
            <a:r>
              <a:rPr lang="en-US" sz="2600" i="1" dirty="0" smtClean="0"/>
              <a:t> … </a:t>
            </a:r>
            <a:r>
              <a:rPr lang="en-US" sz="2600" b="1" i="1" u="sng" dirty="0" smtClean="0"/>
              <a:t>that</a:t>
            </a:r>
            <a:r>
              <a:rPr lang="en-US" sz="2600" i="1" dirty="0" smtClean="0"/>
              <a:t> </a:t>
            </a:r>
            <a:r>
              <a:rPr lang="en-US" sz="2600" b="1" i="1" dirty="0" smtClean="0"/>
              <a:t>you may </a:t>
            </a:r>
            <a:r>
              <a:rPr lang="en-US" sz="2600" b="1" i="1" u="sng" dirty="0" smtClean="0"/>
              <a:t>know</a:t>
            </a:r>
            <a:r>
              <a:rPr lang="en-US" sz="2600" b="1" i="1" dirty="0" smtClean="0"/>
              <a:t> you have eternal life</a:t>
            </a:r>
            <a:r>
              <a:rPr lang="en-US" sz="2600" i="1" dirty="0" smtClean="0"/>
              <a:t>” </a:t>
            </a:r>
            <a:r>
              <a:rPr lang="en-US" sz="2600" dirty="0" smtClean="0"/>
              <a:t>(</a:t>
            </a:r>
            <a:r>
              <a:rPr lang="en-US" sz="2600" b="1" dirty="0" smtClean="0">
                <a:solidFill>
                  <a:schemeClr val="tx2"/>
                </a:solidFill>
              </a:rPr>
              <a:t>I John 5:13</a:t>
            </a:r>
            <a:r>
              <a:rPr lang="en-US" sz="2600" dirty="0" smtClean="0"/>
              <a:t>) … </a:t>
            </a:r>
            <a:r>
              <a:rPr lang="en-US" sz="2600" i="1" dirty="0" smtClean="0"/>
              <a:t>“that your </a:t>
            </a:r>
            <a:r>
              <a:rPr lang="en-US" sz="2600" b="1" i="1" u="sng" dirty="0" smtClean="0"/>
              <a:t>joy</a:t>
            </a:r>
            <a:r>
              <a:rPr lang="en-US" sz="2600" b="1" i="1" dirty="0" smtClean="0"/>
              <a:t> may be full</a:t>
            </a:r>
            <a:r>
              <a:rPr lang="en-US" sz="2600" i="1" dirty="0" smtClean="0"/>
              <a:t>” </a:t>
            </a:r>
            <a:r>
              <a:rPr lang="en-US" sz="2600" dirty="0" smtClean="0"/>
              <a:t>(</a:t>
            </a:r>
            <a:r>
              <a:rPr lang="en-US" sz="2600" b="1" dirty="0" smtClean="0">
                <a:solidFill>
                  <a:schemeClr val="tx2"/>
                </a:solidFill>
              </a:rPr>
              <a:t>I John 1:2-4</a:t>
            </a:r>
            <a:r>
              <a:rPr lang="en-US" sz="2600" dirty="0" smtClean="0"/>
              <a:t>)</a:t>
            </a:r>
          </a:p>
          <a:p>
            <a:pPr marL="0" indent="0">
              <a:buNone/>
            </a:pPr>
            <a:r>
              <a:rPr lang="en-US" sz="2600" i="1" dirty="0" smtClean="0"/>
              <a:t>“written to </a:t>
            </a:r>
            <a:r>
              <a:rPr lang="en-US" sz="2600" b="1" i="1" dirty="0" smtClean="0"/>
              <a:t>you who believe</a:t>
            </a:r>
            <a:r>
              <a:rPr lang="en-US" sz="2600" i="1" dirty="0" smtClean="0"/>
              <a:t>”</a:t>
            </a:r>
            <a:r>
              <a:rPr lang="en-US" sz="2600" dirty="0" smtClean="0"/>
              <a:t> (</a:t>
            </a:r>
            <a:r>
              <a:rPr lang="en-US" sz="2600" b="1" dirty="0" smtClean="0">
                <a:solidFill>
                  <a:schemeClr val="tx2"/>
                </a:solidFill>
              </a:rPr>
              <a:t>I John 5:13</a:t>
            </a:r>
            <a:r>
              <a:rPr lang="en-US" sz="2600" dirty="0" smtClean="0"/>
              <a:t>) … </a:t>
            </a:r>
            <a:r>
              <a:rPr lang="en-US" sz="2600" i="1" dirty="0" smtClean="0"/>
              <a:t>“I write … because your </a:t>
            </a:r>
            <a:r>
              <a:rPr lang="en-US" sz="2600" b="1" i="1" dirty="0" smtClean="0"/>
              <a:t>sins are forgiven </a:t>
            </a:r>
            <a:r>
              <a:rPr lang="en-US" sz="2600" i="1" dirty="0" smtClean="0"/>
              <a:t>you … you </a:t>
            </a:r>
            <a:r>
              <a:rPr lang="en-US" sz="2600" b="1" i="1" dirty="0" smtClean="0"/>
              <a:t>have known Him </a:t>
            </a:r>
            <a:r>
              <a:rPr lang="en-US" sz="2600" i="1" dirty="0" smtClean="0"/>
              <a:t>… you </a:t>
            </a:r>
            <a:r>
              <a:rPr lang="en-US" sz="2600" b="1" i="1" dirty="0" smtClean="0"/>
              <a:t>are strong</a:t>
            </a:r>
            <a:r>
              <a:rPr lang="en-US" sz="2600" i="1" dirty="0" smtClean="0"/>
              <a:t>, and the </a:t>
            </a:r>
            <a:r>
              <a:rPr lang="en-US" sz="2600" b="1" i="1" dirty="0" smtClean="0"/>
              <a:t>word of God abides in you </a:t>
            </a:r>
            <a:r>
              <a:rPr lang="en-US" sz="2600" i="1" dirty="0" smtClean="0"/>
              <a:t>and you </a:t>
            </a:r>
            <a:r>
              <a:rPr lang="en-US" sz="2600" b="1" i="1" dirty="0" smtClean="0"/>
              <a:t>have overcome the wicked one</a:t>
            </a:r>
            <a:r>
              <a:rPr lang="en-US" sz="2600" i="1" dirty="0" smtClean="0"/>
              <a:t>.”</a:t>
            </a:r>
            <a:r>
              <a:rPr lang="en-US" sz="2600" dirty="0" smtClean="0"/>
              <a:t> (</a:t>
            </a:r>
            <a:r>
              <a:rPr lang="en-US" sz="2600" b="1" dirty="0" smtClean="0">
                <a:solidFill>
                  <a:schemeClr val="tx2"/>
                </a:solidFill>
              </a:rPr>
              <a:t>I John 2:12-14</a:t>
            </a:r>
            <a:r>
              <a:rPr lang="en-US" sz="2600" dirty="0" smtClean="0"/>
              <a:t>)</a:t>
            </a:r>
          </a:p>
        </p:txBody>
      </p:sp>
    </p:spTree>
    <p:extLst>
      <p:ext uri="{BB962C8B-B14F-4D97-AF65-F5344CB8AC3E}">
        <p14:creationId xmlns:p14="http://schemas.microsoft.com/office/powerpoint/2010/main" val="258404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4 Marks of Eternal Life: #1) Obedience</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0" indent="0">
              <a:buNone/>
            </a:pPr>
            <a:r>
              <a:rPr lang="en-US" sz="2800" i="1" dirty="0" smtClean="0"/>
              <a:t>“Now </a:t>
            </a:r>
            <a:r>
              <a:rPr lang="en-US" sz="2800" b="1" i="1" dirty="0"/>
              <a:t>by this we </a:t>
            </a:r>
            <a:r>
              <a:rPr lang="en-US" sz="2800" b="1" i="1" u="sng" dirty="0"/>
              <a:t>know</a:t>
            </a:r>
            <a:r>
              <a:rPr lang="en-US" sz="2800" b="1" i="1" dirty="0"/>
              <a:t> that we know Him, </a:t>
            </a:r>
            <a:r>
              <a:rPr lang="en-US" sz="2800" b="1" i="1" u="sng" dirty="0"/>
              <a:t>if</a:t>
            </a:r>
            <a:r>
              <a:rPr lang="en-US" sz="2800" b="1" i="1" dirty="0"/>
              <a:t> we keep His commandments</a:t>
            </a:r>
            <a:r>
              <a:rPr lang="en-US" sz="2800" i="1" dirty="0"/>
              <a:t>. He who says, </a:t>
            </a:r>
            <a:r>
              <a:rPr lang="en-US" sz="2800" i="1" dirty="0" smtClean="0"/>
              <a:t>“I </a:t>
            </a:r>
            <a:r>
              <a:rPr lang="en-US" sz="2800" i="1" dirty="0"/>
              <a:t>know Him</a:t>
            </a:r>
            <a:r>
              <a:rPr lang="en-US" sz="2800" i="1" dirty="0" smtClean="0"/>
              <a:t>,” </a:t>
            </a:r>
            <a:r>
              <a:rPr lang="en-US" sz="2800" i="1" dirty="0"/>
              <a:t>and </a:t>
            </a:r>
            <a:r>
              <a:rPr lang="en-US" sz="2800" b="1" i="1" dirty="0"/>
              <a:t>does </a:t>
            </a:r>
            <a:r>
              <a:rPr lang="en-US" sz="2800" b="1" i="1" u="sng" dirty="0"/>
              <a:t>not</a:t>
            </a:r>
            <a:r>
              <a:rPr lang="en-US" sz="2800" b="1" i="1" dirty="0"/>
              <a:t> keep His commandments, is a </a:t>
            </a:r>
            <a:r>
              <a:rPr lang="en-US" sz="2800" b="1" i="1" u="sng" dirty="0"/>
              <a:t>liar</a:t>
            </a:r>
            <a:r>
              <a:rPr lang="en-US" sz="2800" b="1" i="1" dirty="0"/>
              <a:t>, and the truth is not in him</a:t>
            </a:r>
            <a:r>
              <a:rPr lang="en-US" sz="2800" i="1" dirty="0"/>
              <a:t>. But whoever keeps His word, truly the love of God is perfected in him. </a:t>
            </a:r>
            <a:r>
              <a:rPr lang="en-US" sz="2800" b="1" i="1" dirty="0"/>
              <a:t>By this we know that we are in Him</a:t>
            </a:r>
            <a:r>
              <a:rPr lang="en-US" sz="2800" i="1" dirty="0" smtClean="0"/>
              <a:t>.”</a:t>
            </a:r>
            <a:br>
              <a:rPr lang="en-US" sz="2800" i="1" dirty="0" smtClean="0"/>
            </a:br>
            <a:r>
              <a:rPr lang="en-US" sz="2800" dirty="0" smtClean="0"/>
              <a:t>(</a:t>
            </a:r>
            <a:r>
              <a:rPr lang="en-US" sz="2800" b="1" dirty="0" smtClean="0">
                <a:solidFill>
                  <a:schemeClr val="tx2"/>
                </a:solidFill>
              </a:rPr>
              <a:t>I John 2:3-5</a:t>
            </a:r>
            <a:r>
              <a:rPr lang="en-US" sz="2800" dirty="0" smtClean="0"/>
              <a:t>; also, </a:t>
            </a:r>
            <a:r>
              <a:rPr lang="en-US" sz="2800" b="1" dirty="0" smtClean="0">
                <a:solidFill>
                  <a:schemeClr val="tx2"/>
                </a:solidFill>
              </a:rPr>
              <a:t>I John 3:6-10</a:t>
            </a:r>
            <a:r>
              <a:rPr lang="en-US" sz="2800" dirty="0" smtClean="0"/>
              <a:t>)</a:t>
            </a:r>
          </a:p>
          <a:p>
            <a:pPr marL="0" indent="0">
              <a:buNone/>
            </a:pPr>
            <a:r>
              <a:rPr lang="en-US" sz="2800" i="1" dirty="0" smtClean="0"/>
              <a:t>“</a:t>
            </a:r>
            <a:r>
              <a:rPr lang="en-US" sz="2800" b="1" i="1" dirty="0" smtClean="0"/>
              <a:t>If </a:t>
            </a:r>
            <a:r>
              <a:rPr lang="en-US" sz="2800" b="1" i="1" dirty="0"/>
              <a:t>we confess our sins</a:t>
            </a:r>
            <a:r>
              <a:rPr lang="en-US" sz="2800" i="1" dirty="0"/>
              <a:t>, He is faithful and just to </a:t>
            </a:r>
            <a:r>
              <a:rPr lang="en-US" sz="2800" b="1" i="1" dirty="0"/>
              <a:t>forgive us our sins and to cleanse us from all unrighteousness</a:t>
            </a:r>
            <a:r>
              <a:rPr lang="en-US" sz="2800" i="1" dirty="0" smtClean="0"/>
              <a:t>.”</a:t>
            </a:r>
            <a:br>
              <a:rPr lang="en-US" sz="2800" i="1" dirty="0" smtClean="0"/>
            </a:br>
            <a:r>
              <a:rPr lang="en-US" sz="2800" dirty="0" smtClean="0"/>
              <a:t>(</a:t>
            </a:r>
            <a:r>
              <a:rPr lang="en-US" sz="2800" b="1" dirty="0" smtClean="0">
                <a:solidFill>
                  <a:schemeClr val="tx2"/>
                </a:solidFill>
              </a:rPr>
              <a:t>I John 1:9</a:t>
            </a:r>
            <a:r>
              <a:rPr lang="en-US" sz="2800" dirty="0" smtClean="0"/>
              <a:t>)</a:t>
            </a:r>
          </a:p>
          <a:p>
            <a:endParaRPr lang="en-US" sz="2800" dirty="0" smtClean="0"/>
          </a:p>
        </p:txBody>
      </p:sp>
    </p:spTree>
    <p:extLst>
      <p:ext uri="{BB962C8B-B14F-4D97-AF65-F5344CB8AC3E}">
        <p14:creationId xmlns:p14="http://schemas.microsoft.com/office/powerpoint/2010/main" val="67350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4 Marks of Eternal Life: #2) Truth</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0" indent="0">
              <a:buNone/>
            </a:pPr>
            <a:r>
              <a:rPr lang="en-US" sz="2800" i="1" dirty="0" smtClean="0"/>
              <a:t>“Beloved</a:t>
            </a:r>
            <a:r>
              <a:rPr lang="en-US" sz="2800" i="1" dirty="0"/>
              <a:t>, </a:t>
            </a:r>
            <a:r>
              <a:rPr lang="en-US" sz="2800" b="1" i="1" dirty="0"/>
              <a:t>do not believe every spirit, but test the spirits</a:t>
            </a:r>
            <a:r>
              <a:rPr lang="en-US" sz="2800" i="1" dirty="0"/>
              <a:t>, whether they are of God; because many false prophets have gone out into the world. ... They are of the world. Therefore they speak as of the world, and the world hears them. We are of God. </a:t>
            </a:r>
            <a:r>
              <a:rPr lang="en-US" sz="2800" b="1" i="1" dirty="0"/>
              <a:t>He who knows God hears us; he who is not of God does not hear us. </a:t>
            </a:r>
            <a:r>
              <a:rPr lang="en-US" sz="2800" b="1" i="1" u="sng" dirty="0"/>
              <a:t>By this we know</a:t>
            </a:r>
            <a:r>
              <a:rPr lang="en-US" sz="2800" b="1" i="1" dirty="0"/>
              <a:t> the spirit of truth and the spirit of error</a:t>
            </a:r>
            <a:r>
              <a:rPr lang="en-US" sz="2800" i="1" dirty="0" smtClean="0"/>
              <a:t>.”</a:t>
            </a:r>
            <a:r>
              <a:rPr lang="en-US" sz="2800" dirty="0" smtClean="0"/>
              <a:t> (</a:t>
            </a:r>
            <a:r>
              <a:rPr lang="en-US" sz="2800" b="1" dirty="0" smtClean="0">
                <a:solidFill>
                  <a:schemeClr val="tx2"/>
                </a:solidFill>
              </a:rPr>
              <a:t>I John 2:12-14</a:t>
            </a:r>
            <a:r>
              <a:rPr lang="en-US" sz="2800" dirty="0" smtClean="0"/>
              <a:t>)</a:t>
            </a:r>
          </a:p>
          <a:p>
            <a:endParaRPr lang="en-US" sz="2800" dirty="0" smtClean="0"/>
          </a:p>
          <a:p>
            <a:endParaRPr lang="en-US" sz="2800" dirty="0" smtClean="0"/>
          </a:p>
        </p:txBody>
      </p:sp>
    </p:spTree>
    <p:extLst>
      <p:ext uri="{BB962C8B-B14F-4D97-AF65-F5344CB8AC3E}">
        <p14:creationId xmlns:p14="http://schemas.microsoft.com/office/powerpoint/2010/main" val="2298199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4 Marks of Eternal Life: #3) Love</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0" indent="0">
              <a:buNone/>
            </a:pPr>
            <a:r>
              <a:rPr lang="en-US" sz="2800" i="1" dirty="0" smtClean="0"/>
              <a:t>“</a:t>
            </a:r>
            <a:r>
              <a:rPr lang="en-US" sz="2800" b="1" i="1" dirty="0"/>
              <a:t>We </a:t>
            </a:r>
            <a:r>
              <a:rPr lang="en-US" sz="2800" b="1" i="1" u="sng" dirty="0"/>
              <a:t>know</a:t>
            </a:r>
            <a:r>
              <a:rPr lang="en-US" sz="2800" b="1" i="1" dirty="0"/>
              <a:t> that we have passed from death to life, </a:t>
            </a:r>
            <a:r>
              <a:rPr lang="en-US" sz="2800" b="1" i="1" u="sng" dirty="0"/>
              <a:t>because we love</a:t>
            </a:r>
            <a:r>
              <a:rPr lang="en-US" sz="2800" b="1" i="1" dirty="0"/>
              <a:t> the brethren.</a:t>
            </a:r>
            <a:r>
              <a:rPr lang="en-US" sz="2800" i="1" dirty="0"/>
              <a:t> He who does not love his brother abides in death</a:t>
            </a:r>
            <a:r>
              <a:rPr lang="en-US" sz="2800" i="1" dirty="0" smtClean="0"/>
              <a:t>. … </a:t>
            </a:r>
            <a:r>
              <a:rPr lang="en-US" sz="2800" b="1" i="1" dirty="0"/>
              <a:t>By this we know love, because He laid down His life for us</a:t>
            </a:r>
            <a:r>
              <a:rPr lang="en-US" sz="2800" i="1" dirty="0"/>
              <a:t>. And we also ought to lay down our lives for the brethren</a:t>
            </a:r>
            <a:r>
              <a:rPr lang="en-US" sz="2800" i="1" dirty="0" smtClean="0"/>
              <a:t>. … </a:t>
            </a:r>
            <a:r>
              <a:rPr lang="en-US" sz="2800" i="1" dirty="0"/>
              <a:t>My little children, </a:t>
            </a:r>
            <a:r>
              <a:rPr lang="en-US" sz="2800" b="1" i="1" dirty="0"/>
              <a:t>let us not love in word or in tongue, </a:t>
            </a:r>
            <a:r>
              <a:rPr lang="en-US" sz="2800" b="1" i="1" u="sng" dirty="0" smtClean="0"/>
              <a:t>but in deed and in truth</a:t>
            </a:r>
            <a:r>
              <a:rPr lang="en-US" sz="2800" i="1" dirty="0" smtClean="0"/>
              <a:t>.  </a:t>
            </a:r>
            <a:r>
              <a:rPr lang="en-US" sz="2800" i="1" dirty="0"/>
              <a:t>And </a:t>
            </a:r>
            <a:r>
              <a:rPr lang="en-US" sz="2800" b="1" i="1" dirty="0"/>
              <a:t>by this </a:t>
            </a:r>
            <a:r>
              <a:rPr lang="en-US" sz="2800" b="1" i="1" u="sng" dirty="0"/>
              <a:t>we know</a:t>
            </a:r>
            <a:r>
              <a:rPr lang="en-US" sz="2800" b="1" i="1" dirty="0"/>
              <a:t> that we are of the truth, and shall </a:t>
            </a:r>
            <a:r>
              <a:rPr lang="en-US" sz="2800" b="1" i="1" u="sng" dirty="0"/>
              <a:t>assure our hearts before Him</a:t>
            </a:r>
            <a:r>
              <a:rPr lang="en-US" sz="2800" i="1" dirty="0" smtClean="0"/>
              <a:t>.” </a:t>
            </a:r>
            <a:r>
              <a:rPr lang="en-US" sz="2800" dirty="0" smtClean="0"/>
              <a:t>(</a:t>
            </a:r>
            <a:r>
              <a:rPr lang="en-US" sz="2800" b="1" dirty="0" smtClean="0">
                <a:solidFill>
                  <a:schemeClr val="tx2"/>
                </a:solidFill>
              </a:rPr>
              <a:t>I John 3:14-19</a:t>
            </a:r>
            <a:r>
              <a:rPr lang="en-US" sz="2800" dirty="0" smtClean="0"/>
              <a:t>)</a:t>
            </a:r>
          </a:p>
        </p:txBody>
      </p:sp>
    </p:spTree>
    <p:extLst>
      <p:ext uri="{BB962C8B-B14F-4D97-AF65-F5344CB8AC3E}">
        <p14:creationId xmlns:p14="http://schemas.microsoft.com/office/powerpoint/2010/main" val="1953714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8839200" cy="685799"/>
          </a:xfrm>
        </p:spPr>
        <p:txBody>
          <a:bodyPr>
            <a:normAutofit fontScale="90000"/>
          </a:bodyPr>
          <a:lstStyle/>
          <a:p>
            <a:r>
              <a:rPr lang="en-US" dirty="0" smtClean="0"/>
              <a:t>4 Marks of Eternal Life: #4) Faith</a:t>
            </a:r>
            <a:endParaRPr lang="en-US" dirty="0"/>
          </a:p>
        </p:txBody>
      </p:sp>
      <p:sp>
        <p:nvSpPr>
          <p:cNvPr id="3" name="Content Placeholder 2"/>
          <p:cNvSpPr>
            <a:spLocks noGrp="1"/>
          </p:cNvSpPr>
          <p:nvPr>
            <p:ph idx="1"/>
          </p:nvPr>
        </p:nvSpPr>
        <p:spPr>
          <a:xfrm>
            <a:off x="152400" y="971550"/>
            <a:ext cx="8839200" cy="4038599"/>
          </a:xfrm>
        </p:spPr>
        <p:txBody>
          <a:bodyPr>
            <a:normAutofit/>
          </a:bodyPr>
          <a:lstStyle/>
          <a:p>
            <a:pPr marL="0" indent="0">
              <a:buNone/>
            </a:pPr>
            <a:r>
              <a:rPr lang="en-US" sz="2800" i="1" dirty="0"/>
              <a:t>“Whoever believes that Jesus is the Christ is born of God, and everyone who loves Him who begot also loves him who is begotten of </a:t>
            </a:r>
            <a:r>
              <a:rPr lang="en-US" sz="2800" i="1" dirty="0" smtClean="0"/>
              <a:t>Him.  By </a:t>
            </a:r>
            <a:r>
              <a:rPr lang="en-US" sz="2800" i="1" dirty="0"/>
              <a:t>this we know that we love the children of God, when we love God and keep His </a:t>
            </a:r>
            <a:r>
              <a:rPr lang="en-US" sz="2800" i="1" dirty="0" smtClean="0"/>
              <a:t>commandments.  </a:t>
            </a:r>
            <a:r>
              <a:rPr lang="en-US" sz="2800" i="1" dirty="0"/>
              <a:t>For this is the love of God, that we keep His commandments. And His commandments are not </a:t>
            </a:r>
            <a:r>
              <a:rPr lang="en-US" sz="2800" i="1" dirty="0" smtClean="0"/>
              <a:t>burdensome. </a:t>
            </a:r>
            <a:r>
              <a:rPr lang="en-US" sz="2800" b="1" i="1" dirty="0"/>
              <a:t>For whatever is born of God overcomes the world. And this is the victory that has overcome </a:t>
            </a:r>
            <a:r>
              <a:rPr lang="en-US" sz="2800" b="1" i="1"/>
              <a:t>the </a:t>
            </a:r>
            <a:r>
              <a:rPr lang="en-US" sz="2800" b="1" i="1" smtClean="0"/>
              <a:t>world – </a:t>
            </a:r>
            <a:r>
              <a:rPr lang="en-US" sz="2800" b="1" i="1" u="sng" dirty="0"/>
              <a:t>our faith</a:t>
            </a:r>
            <a:r>
              <a:rPr lang="en-US" sz="2800" i="1" dirty="0" smtClean="0"/>
              <a:t>.” </a:t>
            </a:r>
            <a:r>
              <a:rPr lang="en-US" sz="2800" dirty="0" smtClean="0"/>
              <a:t>(</a:t>
            </a:r>
            <a:r>
              <a:rPr lang="en-US" sz="2800" b="1" dirty="0" smtClean="0">
                <a:solidFill>
                  <a:schemeClr val="tx2"/>
                </a:solidFill>
              </a:rPr>
              <a:t>I </a:t>
            </a:r>
            <a:r>
              <a:rPr lang="en-US" sz="2800" b="1" dirty="0" smtClean="0">
                <a:solidFill>
                  <a:schemeClr val="tx2"/>
                </a:solidFill>
              </a:rPr>
              <a:t>John </a:t>
            </a:r>
            <a:r>
              <a:rPr lang="en-US" sz="2800" b="1" dirty="0" smtClean="0">
                <a:solidFill>
                  <a:schemeClr val="tx2"/>
                </a:solidFill>
              </a:rPr>
              <a:t>5:1-4</a:t>
            </a:r>
            <a:r>
              <a:rPr lang="en-US" sz="2800" dirty="0" smtClean="0"/>
              <a:t>)</a:t>
            </a:r>
          </a:p>
        </p:txBody>
      </p:sp>
    </p:spTree>
    <p:extLst>
      <p:ext uri="{BB962C8B-B14F-4D97-AF65-F5344CB8AC3E}">
        <p14:creationId xmlns:p14="http://schemas.microsoft.com/office/powerpoint/2010/main" val="2238115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Matthew 7:24-27</a:t>
            </a:r>
            <a:endParaRPr lang="en-US" b="1" dirty="0"/>
          </a:p>
        </p:txBody>
      </p:sp>
      <p:sp>
        <p:nvSpPr>
          <p:cNvPr id="3" name="Subtitle 2"/>
          <p:cNvSpPr>
            <a:spLocks noGrp="1"/>
          </p:cNvSpPr>
          <p:nvPr>
            <p:ph type="subTitle" idx="1"/>
          </p:nvPr>
        </p:nvSpPr>
        <p:spPr/>
        <p:txBody>
          <a:bodyPr anchor="ctr"/>
          <a:lstStyle/>
          <a:p>
            <a:r>
              <a:rPr lang="en-US" i="1" dirty="0" smtClean="0">
                <a:solidFill>
                  <a:schemeClr val="tx1"/>
                </a:solidFill>
              </a:rPr>
              <a:t>Lesson 22</a:t>
            </a:r>
          </a:p>
          <a:p>
            <a:r>
              <a:rPr lang="en-US" i="1" dirty="0" smtClean="0">
                <a:solidFill>
                  <a:schemeClr val="tx1"/>
                </a:solidFill>
              </a:rPr>
              <a:t>(pp. 158-166, [150-158])</a:t>
            </a:r>
            <a:endParaRPr lang="en-US" i="1" dirty="0">
              <a:solidFill>
                <a:schemeClr val="tx1"/>
              </a:solidFill>
            </a:endParaRPr>
          </a:p>
        </p:txBody>
      </p:sp>
    </p:spTree>
    <p:extLst>
      <p:ext uri="{BB962C8B-B14F-4D97-AF65-F5344CB8AC3E}">
        <p14:creationId xmlns:p14="http://schemas.microsoft.com/office/powerpoint/2010/main" val="163251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TotalTime>
  <Words>2121</Words>
  <Application>Microsoft Office PowerPoint</Application>
  <PresentationFormat>On-screen Show (16:9)</PresentationFormat>
  <Paragraphs>100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Matthew 7:23</vt:lpstr>
      <vt:lpstr>Review:  Sermon on the Mount Outline</vt:lpstr>
      <vt:lpstr>Review:  Outline</vt:lpstr>
      <vt:lpstr>How Can I Know That I Am Saved?</vt:lpstr>
      <vt:lpstr>4 Marks of Eternal Life: #1) Obedience</vt:lpstr>
      <vt:lpstr>4 Marks of Eternal Life: #2) Truth</vt:lpstr>
      <vt:lpstr>4 Marks of Eternal Life: #3) Love</vt:lpstr>
      <vt:lpstr>4 Marks of Eternal Life: #4) Faith</vt:lpstr>
      <vt:lpstr>Matthew 7:24-27</vt:lpstr>
      <vt:lpstr>The Wisdom of Obedience</vt:lpstr>
      <vt:lpstr>Questions</vt:lpstr>
      <vt:lpstr>The Storm</vt:lpstr>
      <vt:lpstr>Digging Deep versus Doing Nothing</vt:lpstr>
      <vt:lpstr>PowerPoint Presentation</vt:lpstr>
      <vt:lpstr>PowerPoint Presentation</vt:lpstr>
      <vt:lpstr>“Wisdom is justified by her children”</vt:lpstr>
      <vt:lpstr>Justification by Faith Only?</vt:lpstr>
      <vt:lpstr>Obedience = Legalism?</vt:lpstr>
      <vt:lpstr>Obedience = Legalism?</vt:lpstr>
      <vt:lpstr>Justification by Faith Only?</vt:lpstr>
      <vt:lpstr>Justification by Faith Only?</vt:lpstr>
      <vt:lpstr>Justification by Faith Only?</vt:lpstr>
      <vt:lpstr>Justification by Faith Only?</vt:lpstr>
      <vt:lpstr>Lessons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6:1-4</dc:title>
  <dc:creator>C. Trevor Bowen</dc:creator>
  <cp:keywords>Sermon on the Mount</cp:keywords>
  <cp:lastModifiedBy>C. Trevor Bowen</cp:lastModifiedBy>
  <cp:revision>144</cp:revision>
  <dcterms:created xsi:type="dcterms:W3CDTF">2012-10-31T20:51:26Z</dcterms:created>
  <dcterms:modified xsi:type="dcterms:W3CDTF">2012-12-23T14:48:14Z</dcterms:modified>
</cp:coreProperties>
</file>