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0"/>
  </p:notesMasterIdLst>
  <p:sldIdLst>
    <p:sldId id="256" r:id="rId2"/>
    <p:sldId id="267" r:id="rId3"/>
    <p:sldId id="315" r:id="rId4"/>
    <p:sldId id="316" r:id="rId5"/>
    <p:sldId id="298" r:id="rId6"/>
    <p:sldId id="326" r:id="rId7"/>
    <p:sldId id="317" r:id="rId8"/>
    <p:sldId id="318" r:id="rId9"/>
    <p:sldId id="309" r:id="rId10"/>
    <p:sldId id="319" r:id="rId11"/>
    <p:sldId id="310" r:id="rId12"/>
    <p:sldId id="320" r:id="rId13"/>
    <p:sldId id="297" r:id="rId14"/>
    <p:sldId id="321" r:id="rId15"/>
    <p:sldId id="322" r:id="rId16"/>
    <p:sldId id="325" r:id="rId17"/>
    <p:sldId id="323" r:id="rId18"/>
    <p:sldId id="324" r:id="rId19"/>
    <p:sldId id="327" r:id="rId20"/>
    <p:sldId id="328" r:id="rId21"/>
    <p:sldId id="330" r:id="rId22"/>
    <p:sldId id="331" r:id="rId23"/>
    <p:sldId id="332" r:id="rId24"/>
    <p:sldId id="335" r:id="rId25"/>
    <p:sldId id="336" r:id="rId26"/>
    <p:sldId id="339" r:id="rId27"/>
    <p:sldId id="337" r:id="rId28"/>
    <p:sldId id="338" r:id="rId2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49" d="100"/>
          <a:sy n="149" d="100"/>
        </p:scale>
        <p:origin x="-450" y="-96"/>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771B7B-A3A8-41BB-B41F-A1B7602CDB4B}" type="datetimeFigureOut">
              <a:rPr lang="en-US" smtClean="0"/>
              <a:t>1/9/2013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FAD216-4C47-4AEE-83BE-B88F52125987}" type="slidenum">
              <a:rPr lang="en-US" smtClean="0"/>
              <a:t>‹#›</a:t>
            </a:fld>
            <a:endParaRPr lang="en-US"/>
          </a:p>
        </p:txBody>
      </p:sp>
    </p:spTree>
    <p:extLst>
      <p:ext uri="{BB962C8B-B14F-4D97-AF65-F5344CB8AC3E}">
        <p14:creationId xmlns:p14="http://schemas.microsoft.com/office/powerpoint/2010/main" val="8623204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FAD216-4C47-4AEE-83BE-B88F52125987}" type="slidenum">
              <a:rPr lang="en-US" smtClean="0"/>
              <a:t>3</a:t>
            </a:fld>
            <a:endParaRPr lang="en-US"/>
          </a:p>
        </p:txBody>
      </p:sp>
    </p:spTree>
    <p:extLst>
      <p:ext uri="{BB962C8B-B14F-4D97-AF65-F5344CB8AC3E}">
        <p14:creationId xmlns:p14="http://schemas.microsoft.com/office/powerpoint/2010/main" val="27099443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FAD216-4C47-4AEE-83BE-B88F52125987}" type="slidenum">
              <a:rPr lang="en-US" smtClean="0"/>
              <a:t>4</a:t>
            </a:fld>
            <a:endParaRPr lang="en-US"/>
          </a:p>
        </p:txBody>
      </p:sp>
    </p:spTree>
    <p:extLst>
      <p:ext uri="{BB962C8B-B14F-4D97-AF65-F5344CB8AC3E}">
        <p14:creationId xmlns:p14="http://schemas.microsoft.com/office/powerpoint/2010/main" val="27099443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FAD216-4C47-4AEE-83BE-B88F52125987}" type="slidenum">
              <a:rPr lang="en-US" smtClean="0"/>
              <a:t>5</a:t>
            </a:fld>
            <a:endParaRPr lang="en-US"/>
          </a:p>
        </p:txBody>
      </p:sp>
    </p:spTree>
    <p:extLst>
      <p:ext uri="{BB962C8B-B14F-4D97-AF65-F5344CB8AC3E}">
        <p14:creationId xmlns:p14="http://schemas.microsoft.com/office/powerpoint/2010/main" val="27099443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FAD216-4C47-4AEE-83BE-B88F52125987}" type="slidenum">
              <a:rPr lang="en-US" smtClean="0"/>
              <a:t>7</a:t>
            </a:fld>
            <a:endParaRPr lang="en-US"/>
          </a:p>
        </p:txBody>
      </p:sp>
    </p:spTree>
    <p:extLst>
      <p:ext uri="{BB962C8B-B14F-4D97-AF65-F5344CB8AC3E}">
        <p14:creationId xmlns:p14="http://schemas.microsoft.com/office/powerpoint/2010/main" val="27099443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FAD216-4C47-4AEE-83BE-B88F52125987}" type="slidenum">
              <a:rPr lang="en-US" smtClean="0"/>
              <a:t>8</a:t>
            </a:fld>
            <a:endParaRPr lang="en-US"/>
          </a:p>
        </p:txBody>
      </p:sp>
    </p:spTree>
    <p:extLst>
      <p:ext uri="{BB962C8B-B14F-4D97-AF65-F5344CB8AC3E}">
        <p14:creationId xmlns:p14="http://schemas.microsoft.com/office/powerpoint/2010/main" val="27099443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FAD216-4C47-4AEE-83BE-B88F52125987}" type="slidenum">
              <a:rPr lang="en-US" smtClean="0"/>
              <a:t>9</a:t>
            </a:fld>
            <a:endParaRPr lang="en-US"/>
          </a:p>
        </p:txBody>
      </p:sp>
    </p:spTree>
    <p:extLst>
      <p:ext uri="{BB962C8B-B14F-4D97-AF65-F5344CB8AC3E}">
        <p14:creationId xmlns:p14="http://schemas.microsoft.com/office/powerpoint/2010/main" val="27099443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FAD216-4C47-4AEE-83BE-B88F52125987}" type="slidenum">
              <a:rPr lang="en-US" smtClean="0"/>
              <a:t>10</a:t>
            </a:fld>
            <a:endParaRPr lang="en-US"/>
          </a:p>
        </p:txBody>
      </p:sp>
    </p:spTree>
    <p:extLst>
      <p:ext uri="{BB962C8B-B14F-4D97-AF65-F5344CB8AC3E}">
        <p14:creationId xmlns:p14="http://schemas.microsoft.com/office/powerpoint/2010/main" val="27099443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FAD216-4C47-4AEE-83BE-B88F52125987}" type="slidenum">
              <a:rPr lang="en-US" smtClean="0"/>
              <a:t>11</a:t>
            </a:fld>
            <a:endParaRPr lang="en-US"/>
          </a:p>
        </p:txBody>
      </p:sp>
    </p:spTree>
    <p:extLst>
      <p:ext uri="{BB962C8B-B14F-4D97-AF65-F5344CB8AC3E}">
        <p14:creationId xmlns:p14="http://schemas.microsoft.com/office/powerpoint/2010/main" val="27099443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71450"/>
            <a:ext cx="7772400" cy="3428999"/>
          </a:xfrm>
        </p:spPr>
        <p:txBody>
          <a:bodyPr anchor="ctr">
            <a:noAutofit/>
          </a:bodyPr>
          <a:lstStyle>
            <a:lvl1pPr>
              <a:lnSpc>
                <a:spcPct val="100000"/>
              </a:lnSpc>
              <a:defRPr sz="7200" i="1" spc="-80" baseline="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57200" y="3600450"/>
            <a:ext cx="6858000" cy="6858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CFA8DD1-C50F-445A-9523-CB17A08CA9AE}" type="datetime1">
              <a:rPr lang="en-US" smtClean="0"/>
              <a:t>1/9/2013</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3634740"/>
            <a:ext cx="142876" cy="15087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36347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9DB30E-A2D5-4FD8-B22D-1F7BD7B7AF94}" type="datetime1">
              <a:rPr lang="en-US" smtClean="0"/>
              <a:t>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824065-797E-4830-BCAC-79279EB75A98}" type="datetime1">
              <a:rPr lang="en-US" smtClean="0"/>
              <a:t>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68580"/>
            <a:ext cx="8229600" cy="548640"/>
          </a:xfrm>
        </p:spPr>
        <p:txBody>
          <a:bodyPr anchor="ctr"/>
          <a:lstStyle/>
          <a:p>
            <a:r>
              <a:rPr lang="en-US" dirty="0" smtClean="0"/>
              <a:t>Master title style</a:t>
            </a:r>
            <a:endParaRPr lang="en-US" dirty="0"/>
          </a:p>
        </p:txBody>
      </p:sp>
      <p:sp>
        <p:nvSpPr>
          <p:cNvPr id="3" name="Content Placeholder 2"/>
          <p:cNvSpPr>
            <a:spLocks noGrp="1"/>
          </p:cNvSpPr>
          <p:nvPr>
            <p:ph idx="1"/>
          </p:nvPr>
        </p:nvSpPr>
        <p:spPr>
          <a:xfrm>
            <a:off x="457200" y="617220"/>
            <a:ext cx="8229600" cy="432054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0F5F74C1-5200-451F-A2AE-9F46519CEF83}" type="datetime1">
              <a:rPr lang="en-US" smtClean="0"/>
              <a:t>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085851"/>
            <a:ext cx="7772400" cy="3240881"/>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71451"/>
            <a:ext cx="7772400" cy="8001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76C24134-5BA6-498E-968E-89D200F18159}" type="datetime1">
              <a:rPr lang="en-US" smtClean="0"/>
              <a:t>1/9/2013</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181101"/>
            <a:ext cx="329184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181101"/>
            <a:ext cx="329184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457231F-C7D5-44FF-9336-99111351A34B}" type="datetime1">
              <a:rPr lang="en-US" smtClean="0"/>
              <a:t>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179576"/>
            <a:ext cx="3291840" cy="47982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1694525"/>
            <a:ext cx="3291840" cy="28803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179576"/>
            <a:ext cx="3291840" cy="47982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1694525"/>
            <a:ext cx="3291840" cy="28803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AF597C7-4D7A-4B6E-A113-350B590B6217}" type="datetime1">
              <a:rPr lang="en-US" smtClean="0"/>
              <a:t>1/9/2013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610414-F316-4DBA-8780-BEB6B3250A32}" type="datetime1">
              <a:rPr lang="en-US" smtClean="0"/>
              <a:t>1/9/2013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4C4E34-B88B-44A2-9523-047459A95BEC}" type="datetime1">
              <a:rPr lang="en-US" smtClean="0"/>
              <a:t>1/9/2013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200150"/>
            <a:ext cx="5111750" cy="336042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200150"/>
            <a:ext cx="3008313" cy="336042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39D46B-88E0-4841-BBB5-D5F83DD27A39}" type="datetime1">
              <a:rPr lang="en-US" smtClean="0"/>
              <a:t>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3634740"/>
            <a:ext cx="142876" cy="15087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363474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4286250"/>
            <a:ext cx="8153400" cy="3429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AE600C-EFF2-4CEC-9673-6F44F6BC0F51}" type="datetime1">
              <a:rPr lang="en-US" smtClean="0"/>
              <a:t>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B6F15528-21DE-4FAA-801E-634DDDAF4B2B}" type="slidenum">
              <a:rPr lang="en-US" smtClean="0"/>
              <a:pPr/>
              <a:t>‹#›</a:t>
            </a:fld>
            <a:endParaRPr lang="en-US"/>
          </a:p>
        </p:txBody>
      </p:sp>
      <p:sp>
        <p:nvSpPr>
          <p:cNvPr id="8" name="Title 7"/>
          <p:cNvSpPr>
            <a:spLocks noGrp="1"/>
          </p:cNvSpPr>
          <p:nvPr>
            <p:ph type="title"/>
          </p:nvPr>
        </p:nvSpPr>
        <p:spPr>
          <a:xfrm>
            <a:off x="457200" y="3714750"/>
            <a:ext cx="8153400" cy="5715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36347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14538"/>
            <a:ext cx="8229600" cy="514112"/>
          </a:xfrm>
          <a:prstGeom prst="rect">
            <a:avLst/>
          </a:prstGeom>
        </p:spPr>
        <p:txBody>
          <a:bodyPr vert="horz" lIns="91440" tIns="45720" rIns="91440" bIns="45720" rtlCol="0" anchor="b">
            <a:normAutofit/>
          </a:bodyPr>
          <a:lstStyle/>
          <a:p>
            <a:r>
              <a:rPr lang="en-US" dirty="0" smtClean="0"/>
              <a:t>Master title style</a:t>
            </a:r>
            <a:endParaRPr lang="en-US" dirty="0"/>
          </a:p>
        </p:txBody>
      </p:sp>
      <p:sp>
        <p:nvSpPr>
          <p:cNvPr id="3" name="Text Placeholder 2"/>
          <p:cNvSpPr>
            <a:spLocks noGrp="1"/>
          </p:cNvSpPr>
          <p:nvPr>
            <p:ph type="body" idx="1"/>
          </p:nvPr>
        </p:nvSpPr>
        <p:spPr>
          <a:xfrm>
            <a:off x="457200" y="685800"/>
            <a:ext cx="8229600" cy="428625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4629151"/>
            <a:ext cx="3429000" cy="228600"/>
          </a:xfrm>
          <a:prstGeom prst="rect">
            <a:avLst/>
          </a:prstGeom>
        </p:spPr>
        <p:txBody>
          <a:bodyPr vert="horz" lIns="91440" tIns="45720" rIns="91440" bIns="0" rtlCol="0" anchor="b"/>
          <a:lstStyle>
            <a:lvl1pPr algn="l">
              <a:defRPr sz="1000">
                <a:solidFill>
                  <a:schemeClr val="tx1"/>
                </a:solidFill>
              </a:defRPr>
            </a:lvl1pPr>
          </a:lstStyle>
          <a:p>
            <a:fld id="{85F9A715-A4F2-4725-8150-8DDA4E0B43E2}" type="datetime1">
              <a:rPr lang="en-US" smtClean="0"/>
              <a:t>1/9/2013</a:t>
            </a:fld>
            <a:endParaRPr lang="en-US"/>
          </a:p>
        </p:txBody>
      </p:sp>
      <p:sp>
        <p:nvSpPr>
          <p:cNvPr id="5" name="Footer Placeholder 4"/>
          <p:cNvSpPr>
            <a:spLocks noGrp="1"/>
          </p:cNvSpPr>
          <p:nvPr>
            <p:ph type="ftr" sz="quarter" idx="3"/>
          </p:nvPr>
        </p:nvSpPr>
        <p:spPr>
          <a:xfrm>
            <a:off x="457200" y="4869657"/>
            <a:ext cx="3429000" cy="212884"/>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391843" y="4368483"/>
            <a:ext cx="986791" cy="365125"/>
          </a:xfrm>
          <a:prstGeom prst="rect">
            <a:avLst/>
          </a:prstGeom>
        </p:spPr>
        <p:txBody>
          <a:bodyPr vert="horz" lIns="91440" tIns="45720" rIns="91440" bIns="45720" rtlCol="0" anchor="ctr"/>
          <a:lstStyle>
            <a:lvl1pPr algn="l">
              <a:defRPr sz="2400" b="1">
                <a:solidFill>
                  <a:schemeClr val="tx2"/>
                </a:solidFill>
              </a:defRPr>
            </a:lvl1pPr>
          </a:lstStyle>
          <a:p>
            <a:fld id="{B6F15528-21DE-4FAA-801E-634DDDAF4B2B}" type="slidenum">
              <a:rPr lang="en-US" smtClean="0"/>
              <a:pPr/>
              <a:t>‹#›</a:t>
            </a:fld>
            <a:endParaRPr lang="en-US"/>
          </a:p>
        </p:txBody>
      </p:sp>
      <p:sp>
        <p:nvSpPr>
          <p:cNvPr id="7" name="Rectangle 6"/>
          <p:cNvSpPr/>
          <p:nvPr/>
        </p:nvSpPr>
        <p:spPr>
          <a:xfrm>
            <a:off x="9001124" y="0"/>
            <a:ext cx="142876" cy="685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685800"/>
            <a:ext cx="142876" cy="44577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7200" i="1" dirty="0" smtClean="0"/>
              <a:t>“Convicting Those Who Contradict”</a:t>
            </a:r>
            <a:endParaRPr lang="en-US" sz="7200" i="1" dirty="0"/>
          </a:p>
        </p:txBody>
      </p:sp>
      <p:sp>
        <p:nvSpPr>
          <p:cNvPr id="3" name="Subtitle 2"/>
          <p:cNvSpPr>
            <a:spLocks noGrp="1"/>
          </p:cNvSpPr>
          <p:nvPr>
            <p:ph type="subTitle" idx="1"/>
          </p:nvPr>
        </p:nvSpPr>
        <p:spPr/>
        <p:txBody>
          <a:bodyPr>
            <a:normAutofit lnSpcReduction="10000"/>
          </a:bodyPr>
          <a:lstStyle/>
          <a:p>
            <a:r>
              <a:rPr lang="en-US" dirty="0" smtClean="0"/>
              <a:t>Helping Saints Prepare to Answer and Persuade Those in Error</a:t>
            </a:r>
            <a:endParaRPr lang="en-US" dirty="0"/>
          </a:p>
        </p:txBody>
      </p:sp>
    </p:spTree>
    <p:extLst>
      <p:ext uri="{BB962C8B-B14F-4D97-AF65-F5344CB8AC3E}">
        <p14:creationId xmlns:p14="http://schemas.microsoft.com/office/powerpoint/2010/main" val="37758006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
            <a:ext cx="8458200" cy="548640"/>
          </a:xfrm>
        </p:spPr>
        <p:txBody>
          <a:bodyPr>
            <a:noAutofit/>
          </a:bodyPr>
          <a:lstStyle/>
          <a:p>
            <a:r>
              <a:rPr lang="en-US" sz="3200" dirty="0"/>
              <a:t>9. “I Just Don’t Get It</a:t>
            </a:r>
            <a:r>
              <a:rPr lang="en-US" sz="3200" dirty="0" smtClean="0"/>
              <a:t>!”</a:t>
            </a:r>
            <a:endParaRPr lang="en-US" sz="3200" dirty="0"/>
          </a:p>
        </p:txBody>
      </p:sp>
      <p:sp>
        <p:nvSpPr>
          <p:cNvPr id="3" name="Content Placeholder 2"/>
          <p:cNvSpPr>
            <a:spLocks noGrp="1"/>
          </p:cNvSpPr>
          <p:nvPr>
            <p:ph idx="1"/>
          </p:nvPr>
        </p:nvSpPr>
        <p:spPr/>
        <p:txBody>
          <a:bodyPr>
            <a:noAutofit/>
          </a:bodyPr>
          <a:lstStyle/>
          <a:p>
            <a:pPr marL="457200" indent="-457200">
              <a:spcAft>
                <a:spcPts val="0"/>
              </a:spcAft>
              <a:buFont typeface="+mj-lt"/>
              <a:buAutoNum type="arabicPeriod" startAt="2"/>
            </a:pPr>
            <a:r>
              <a:rPr lang="en-US" sz="2400" b="0" dirty="0" smtClean="0"/>
              <a:t>Understanding them requires diligence:</a:t>
            </a:r>
          </a:p>
          <a:p>
            <a:pPr>
              <a:spcAft>
                <a:spcPts val="0"/>
              </a:spcAft>
            </a:pPr>
            <a:r>
              <a:rPr lang="en-US" sz="2400" b="0" i="1" dirty="0" smtClean="0"/>
              <a:t>“</a:t>
            </a:r>
            <a:r>
              <a:rPr lang="en-US" sz="2400" i="1" u="sng" dirty="0" smtClean="0"/>
              <a:t>Be </a:t>
            </a:r>
            <a:r>
              <a:rPr lang="en-US" sz="2400" i="1" u="sng" dirty="0"/>
              <a:t>diligent</a:t>
            </a:r>
            <a:r>
              <a:rPr lang="en-US" sz="2400" b="0" i="1" dirty="0"/>
              <a:t> to present yourself approved to God, a worker who does not need to be ashamed, </a:t>
            </a:r>
            <a:r>
              <a:rPr lang="en-US" sz="2400" i="1" dirty="0"/>
              <a:t>rightly dividing the word of truth</a:t>
            </a:r>
            <a:r>
              <a:rPr lang="en-US" sz="2400" b="0" i="1" dirty="0" smtClean="0"/>
              <a:t>.” </a:t>
            </a:r>
            <a:r>
              <a:rPr lang="en-US" sz="2400" b="0" dirty="0"/>
              <a:t>(</a:t>
            </a:r>
            <a:r>
              <a:rPr lang="en-US" sz="2400" dirty="0">
                <a:solidFill>
                  <a:schemeClr val="tx2"/>
                </a:solidFill>
              </a:rPr>
              <a:t>II Timothy </a:t>
            </a:r>
            <a:r>
              <a:rPr lang="en-US" sz="2400" dirty="0" smtClean="0">
                <a:solidFill>
                  <a:schemeClr val="tx2"/>
                </a:solidFill>
              </a:rPr>
              <a:t>2:15</a:t>
            </a:r>
            <a:r>
              <a:rPr lang="en-US" sz="2400" b="0" dirty="0" smtClean="0"/>
              <a:t>)</a:t>
            </a:r>
          </a:p>
          <a:p>
            <a:pPr marL="457200" indent="-457200">
              <a:spcAft>
                <a:spcPts val="0"/>
              </a:spcAft>
              <a:buFont typeface="+mj-lt"/>
              <a:buAutoNum type="arabicPeriod" startAt="3"/>
            </a:pPr>
            <a:r>
              <a:rPr lang="en-US" sz="2400" b="0" dirty="0" smtClean="0"/>
              <a:t>God designed us as well as the Bible.  If He said we can understand, then we can understand!</a:t>
            </a:r>
          </a:p>
          <a:p>
            <a:pPr>
              <a:spcAft>
                <a:spcPts val="0"/>
              </a:spcAft>
            </a:pPr>
            <a:r>
              <a:rPr lang="en-US" sz="2400" b="0" i="1" dirty="0" smtClean="0"/>
              <a:t>“Who </a:t>
            </a:r>
            <a:r>
              <a:rPr lang="en-US" sz="2400" b="0" i="1" dirty="0"/>
              <a:t>has made man's mouth? </a:t>
            </a:r>
            <a:r>
              <a:rPr lang="en-US" sz="2400" b="0" i="1" dirty="0" smtClean="0"/>
              <a:t>… Have </a:t>
            </a:r>
            <a:r>
              <a:rPr lang="en-US" sz="2400" b="0" i="1" dirty="0"/>
              <a:t>not I, the LORD</a:t>
            </a:r>
            <a:r>
              <a:rPr lang="en-US" sz="2400" b="0" i="1" dirty="0" smtClean="0"/>
              <a:t>?” </a:t>
            </a:r>
            <a:r>
              <a:rPr lang="en-US" sz="2400" b="0" dirty="0" smtClean="0"/>
              <a:t>(</a:t>
            </a:r>
            <a:r>
              <a:rPr lang="en-US" sz="2400" dirty="0">
                <a:solidFill>
                  <a:schemeClr val="tx2"/>
                </a:solidFill>
              </a:rPr>
              <a:t>Exodus </a:t>
            </a:r>
            <a:r>
              <a:rPr lang="en-US" sz="2400" dirty="0" smtClean="0">
                <a:solidFill>
                  <a:schemeClr val="tx2"/>
                </a:solidFill>
              </a:rPr>
              <a:t>4:1</a:t>
            </a:r>
            <a:r>
              <a:rPr lang="en-US" sz="2400" b="0" dirty="0" smtClean="0"/>
              <a:t>)</a:t>
            </a:r>
            <a:endParaRPr lang="en-US" sz="2400" b="0" dirty="0"/>
          </a:p>
          <a:p>
            <a:pPr>
              <a:spcAft>
                <a:spcPts val="0"/>
              </a:spcAft>
            </a:pPr>
            <a:r>
              <a:rPr lang="en-US" sz="2400" b="0" i="1" dirty="0" smtClean="0"/>
              <a:t>“</a:t>
            </a:r>
            <a:r>
              <a:rPr lang="en-US" sz="2400" i="1" u="sng" dirty="0" smtClean="0"/>
              <a:t>Have </a:t>
            </a:r>
            <a:r>
              <a:rPr lang="en-US" sz="2400" i="1" u="sng" dirty="0"/>
              <a:t>I not commanded you</a:t>
            </a:r>
            <a:r>
              <a:rPr lang="en-US" sz="2400" i="1" dirty="0"/>
              <a:t>? Be strong and of good courage</a:t>
            </a:r>
            <a:r>
              <a:rPr lang="en-US" sz="2400" b="0" i="1" dirty="0"/>
              <a:t>; do not be afraid, nor be dismayed, for the LORD your God is with you wherever you </a:t>
            </a:r>
            <a:r>
              <a:rPr lang="en-US" sz="2400" b="0" i="1" dirty="0" smtClean="0"/>
              <a:t>go.”</a:t>
            </a:r>
            <a:r>
              <a:rPr lang="en-US" sz="2400" b="0" dirty="0" smtClean="0"/>
              <a:t> </a:t>
            </a:r>
            <a:r>
              <a:rPr lang="en-US" sz="2400" b="0" dirty="0"/>
              <a:t>(</a:t>
            </a:r>
            <a:r>
              <a:rPr lang="en-US" sz="2400" dirty="0">
                <a:solidFill>
                  <a:schemeClr val="tx2"/>
                </a:solidFill>
              </a:rPr>
              <a:t>Joshua </a:t>
            </a:r>
            <a:r>
              <a:rPr lang="en-US" sz="2400" dirty="0" smtClean="0">
                <a:solidFill>
                  <a:schemeClr val="tx2"/>
                </a:solidFill>
              </a:rPr>
              <a:t>1:9</a:t>
            </a:r>
            <a:r>
              <a:rPr lang="en-US" sz="2400" b="0" dirty="0" smtClean="0"/>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1605354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
            <a:ext cx="8458200" cy="548640"/>
          </a:xfrm>
        </p:spPr>
        <p:txBody>
          <a:bodyPr>
            <a:noAutofit/>
          </a:bodyPr>
          <a:lstStyle/>
          <a:p>
            <a:r>
              <a:rPr lang="en-US" sz="3200" dirty="0"/>
              <a:t>8. “That is </a:t>
            </a:r>
            <a:r>
              <a:rPr lang="en-US" sz="3200" b="1" i="1" dirty="0"/>
              <a:t>your</a:t>
            </a:r>
            <a:r>
              <a:rPr lang="en-US" sz="3200" dirty="0"/>
              <a:t> interpretation!”</a:t>
            </a:r>
          </a:p>
        </p:txBody>
      </p:sp>
      <p:sp>
        <p:nvSpPr>
          <p:cNvPr id="3" name="Content Placeholder 2"/>
          <p:cNvSpPr>
            <a:spLocks noGrp="1"/>
          </p:cNvSpPr>
          <p:nvPr>
            <p:ph idx="1"/>
          </p:nvPr>
        </p:nvSpPr>
        <p:spPr/>
        <p:txBody>
          <a:bodyPr>
            <a:noAutofit/>
          </a:bodyPr>
          <a:lstStyle/>
          <a:p>
            <a:pPr marL="457200" indent="-457200">
              <a:buFont typeface="+mj-lt"/>
              <a:buAutoNum type="arabicPeriod"/>
            </a:pPr>
            <a:r>
              <a:rPr lang="en-US" sz="2400" b="0" dirty="0"/>
              <a:t>Presumes one interpretation is as good (or, as bad) as another.</a:t>
            </a:r>
            <a:endParaRPr lang="en-US" sz="2400" b="0" dirty="0" smtClean="0"/>
          </a:p>
          <a:p>
            <a:r>
              <a:rPr lang="en-US" sz="2400" b="0" i="1" dirty="0" smtClean="0"/>
              <a:t>“… </a:t>
            </a:r>
            <a:r>
              <a:rPr lang="en-US" sz="2400" b="0" i="1" dirty="0"/>
              <a:t>God, </a:t>
            </a:r>
            <a:r>
              <a:rPr lang="en-US" sz="2400" i="1" dirty="0"/>
              <a:t>who </a:t>
            </a:r>
            <a:r>
              <a:rPr lang="en-US" sz="2400" i="1" u="sng" dirty="0"/>
              <a:t>cannot</a:t>
            </a:r>
            <a:r>
              <a:rPr lang="en-US" sz="2400" i="1" dirty="0"/>
              <a:t> lie </a:t>
            </a:r>
            <a:r>
              <a:rPr lang="en-US" sz="2400" b="0" i="1" dirty="0" smtClean="0"/>
              <a:t>…”</a:t>
            </a:r>
            <a:r>
              <a:rPr lang="en-US" sz="2400" b="0" dirty="0" smtClean="0"/>
              <a:t> </a:t>
            </a:r>
            <a:r>
              <a:rPr lang="en-US" sz="2400" b="0" dirty="0"/>
              <a:t>(</a:t>
            </a:r>
            <a:r>
              <a:rPr lang="en-US" sz="2400" dirty="0">
                <a:solidFill>
                  <a:schemeClr val="tx2"/>
                </a:solidFill>
              </a:rPr>
              <a:t>Titus 1:2; Hebrews 6:17-18</a:t>
            </a:r>
            <a:r>
              <a:rPr lang="en-US" sz="2400" b="0" dirty="0" smtClean="0"/>
              <a:t>)</a:t>
            </a:r>
          </a:p>
          <a:p>
            <a:r>
              <a:rPr lang="en-US" sz="2400" b="0" i="1" dirty="0" smtClean="0"/>
              <a:t>“For </a:t>
            </a:r>
            <a:r>
              <a:rPr lang="en-US" sz="2400" b="0" i="1" dirty="0"/>
              <a:t>God is </a:t>
            </a:r>
            <a:r>
              <a:rPr lang="en-US" sz="2400" i="1" u="sng" dirty="0"/>
              <a:t>not the author of confusion</a:t>
            </a:r>
            <a:r>
              <a:rPr lang="en-US" sz="2400" i="1" dirty="0"/>
              <a:t> but of peace</a:t>
            </a:r>
            <a:r>
              <a:rPr lang="en-US" sz="2400" b="0" i="1" dirty="0"/>
              <a:t>, as in all the churches of the </a:t>
            </a:r>
            <a:r>
              <a:rPr lang="en-US" sz="2400" b="0" i="1" dirty="0" smtClean="0"/>
              <a:t>saints.”</a:t>
            </a:r>
            <a:r>
              <a:rPr lang="en-US" sz="2400" dirty="0" smtClean="0"/>
              <a:t> </a:t>
            </a:r>
            <a:r>
              <a:rPr lang="en-US" sz="2400" b="0" dirty="0"/>
              <a:t>(</a:t>
            </a:r>
            <a:r>
              <a:rPr lang="en-US" sz="2400" dirty="0">
                <a:solidFill>
                  <a:schemeClr val="tx2"/>
                </a:solidFill>
              </a:rPr>
              <a:t>I Corinthians </a:t>
            </a:r>
            <a:r>
              <a:rPr lang="en-US" sz="2400" dirty="0" smtClean="0">
                <a:solidFill>
                  <a:schemeClr val="tx2"/>
                </a:solidFill>
              </a:rPr>
              <a:t>14:33</a:t>
            </a:r>
            <a:r>
              <a:rPr lang="en-US" sz="2400" b="0" dirty="0" smtClean="0"/>
              <a:t>)</a:t>
            </a:r>
            <a:endParaRPr lang="en-US" sz="2400" dirty="0" smtClean="0"/>
          </a:p>
          <a:p>
            <a:pPr marL="457200" indent="-457200">
              <a:buFont typeface="+mj-lt"/>
              <a:buAutoNum type="arabicPeriod" startAt="2"/>
            </a:pPr>
            <a:r>
              <a:rPr lang="en-US" sz="2400" b="0" dirty="0" smtClean="0"/>
              <a:t>Despairs that truth (God’s Word) is essentially unknowable or non-existent, but it is knowable and sufficient for all we need (</a:t>
            </a:r>
            <a:r>
              <a:rPr lang="en-US" sz="2400" dirty="0" smtClean="0">
                <a:solidFill>
                  <a:schemeClr val="tx2"/>
                </a:solidFill>
              </a:rPr>
              <a:t>II Timothy 3:16-17</a:t>
            </a:r>
            <a:r>
              <a:rPr lang="en-US" sz="2400" b="0" dirty="0" smtClean="0"/>
              <a:t>).</a:t>
            </a:r>
          </a:p>
          <a:p>
            <a:pPr marL="457200" indent="-457200">
              <a:buFont typeface="+mj-lt"/>
              <a:buAutoNum type="arabicPeriod" startAt="2"/>
            </a:pPr>
            <a:r>
              <a:rPr lang="en-US" sz="2400" b="0" dirty="0" smtClean="0"/>
              <a:t>“Do you believe you are right?”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2152466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Tip #2:  Adapt!</a:t>
            </a:r>
          </a:p>
        </p:txBody>
      </p:sp>
      <p:sp>
        <p:nvSpPr>
          <p:cNvPr id="3" name="Content Placeholder 2"/>
          <p:cNvSpPr>
            <a:spLocks noGrp="1"/>
          </p:cNvSpPr>
          <p:nvPr>
            <p:ph idx="1"/>
          </p:nvPr>
        </p:nvSpPr>
        <p:spPr/>
        <p:txBody>
          <a:bodyPr>
            <a:normAutofit lnSpcReduction="10000"/>
          </a:bodyPr>
          <a:lstStyle/>
          <a:p>
            <a:r>
              <a:rPr lang="en-US" sz="2400" b="0" i="1" dirty="0"/>
              <a:t>For though I am free from all men, </a:t>
            </a:r>
            <a:r>
              <a:rPr lang="en-US" sz="2400" i="1" dirty="0"/>
              <a:t>I have made myself a servant to all, </a:t>
            </a:r>
            <a:r>
              <a:rPr lang="en-US" sz="2400" i="1" u="sng" dirty="0"/>
              <a:t>that I might win the more</a:t>
            </a:r>
            <a:r>
              <a:rPr lang="en-US" sz="2400" b="0" i="1" dirty="0"/>
              <a:t>;  and </a:t>
            </a:r>
            <a:r>
              <a:rPr lang="en-US" sz="2400" i="1" dirty="0"/>
              <a:t>to the Jews I became as a Jew</a:t>
            </a:r>
            <a:r>
              <a:rPr lang="en-US" sz="2400" b="0" i="1" dirty="0"/>
              <a:t>, that I might win Jews; </a:t>
            </a:r>
            <a:r>
              <a:rPr lang="en-US" sz="2400" i="1" dirty="0"/>
              <a:t>to those who are under the law, as under the law</a:t>
            </a:r>
            <a:r>
              <a:rPr lang="en-US" sz="2400" b="0" i="1" dirty="0"/>
              <a:t>, that I might win those who are under the law;  </a:t>
            </a:r>
            <a:r>
              <a:rPr lang="en-US" sz="2400" i="1" dirty="0"/>
              <a:t>to those who are without law, as without law</a:t>
            </a:r>
            <a:r>
              <a:rPr lang="en-US" sz="2400" b="0" i="1" dirty="0"/>
              <a:t> (not being without law toward God, but under law toward Christ), that I might win those who are without law;  </a:t>
            </a:r>
            <a:r>
              <a:rPr lang="en-US" sz="2400" i="1" dirty="0"/>
              <a:t>to the weak I became as weak</a:t>
            </a:r>
            <a:r>
              <a:rPr lang="en-US" sz="2400" b="0" i="1" dirty="0"/>
              <a:t>, that I might win the weak. </a:t>
            </a:r>
            <a:r>
              <a:rPr lang="en-US" sz="2400" i="1" dirty="0">
                <a:solidFill>
                  <a:schemeClr val="tx2"/>
                </a:solidFill>
              </a:rPr>
              <a:t>I have become </a:t>
            </a:r>
            <a:r>
              <a:rPr lang="en-US" sz="2400" i="1" u="sng" dirty="0">
                <a:solidFill>
                  <a:schemeClr val="tx2"/>
                </a:solidFill>
              </a:rPr>
              <a:t>all things</a:t>
            </a:r>
            <a:r>
              <a:rPr lang="en-US" sz="2400" i="1" dirty="0">
                <a:solidFill>
                  <a:schemeClr val="tx2"/>
                </a:solidFill>
              </a:rPr>
              <a:t> to </a:t>
            </a:r>
            <a:r>
              <a:rPr lang="en-US" sz="2400" i="1" u="sng" dirty="0">
                <a:solidFill>
                  <a:schemeClr val="tx2"/>
                </a:solidFill>
              </a:rPr>
              <a:t>all men</a:t>
            </a:r>
            <a:r>
              <a:rPr lang="en-US" sz="2400" i="1" dirty="0">
                <a:solidFill>
                  <a:schemeClr val="tx2"/>
                </a:solidFill>
              </a:rPr>
              <a:t>, </a:t>
            </a:r>
            <a:r>
              <a:rPr lang="en-US" sz="2400" i="1" u="sng" dirty="0">
                <a:solidFill>
                  <a:schemeClr val="tx2"/>
                </a:solidFill>
              </a:rPr>
              <a:t>that I might by all means save some</a:t>
            </a:r>
            <a:r>
              <a:rPr lang="en-US" sz="2400" b="0" i="1" dirty="0">
                <a:solidFill>
                  <a:schemeClr val="tx2"/>
                </a:solidFill>
              </a:rPr>
              <a:t>.</a:t>
            </a:r>
            <a:r>
              <a:rPr lang="en-US" sz="2400" b="0" i="1" dirty="0"/>
              <a:t>  Now this I do for the gospel's sake, that I may be partaker of it with you. </a:t>
            </a:r>
            <a:r>
              <a:rPr lang="en-US" sz="2400" b="0" dirty="0"/>
              <a:t>(</a:t>
            </a:r>
            <a:r>
              <a:rPr lang="en-US" sz="2400" dirty="0">
                <a:solidFill>
                  <a:schemeClr val="tx2"/>
                </a:solidFill>
              </a:rPr>
              <a:t>I Corinthians 9:19-23</a:t>
            </a:r>
            <a:r>
              <a:rPr lang="en-US" sz="2400" b="0" dirty="0" smtClean="0"/>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40260355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000" i="1" dirty="0" smtClean="0"/>
              <a:t>Barrier #3 –</a:t>
            </a:r>
            <a:br>
              <a:rPr lang="en-US" sz="8000" i="1" dirty="0" smtClean="0"/>
            </a:br>
            <a:r>
              <a:rPr lang="en-US" sz="8000" i="1" dirty="0" smtClean="0"/>
              <a:t>Wrong Standard</a:t>
            </a:r>
            <a:endParaRPr lang="en-US" sz="8000" i="1" dirty="0"/>
          </a:p>
        </p:txBody>
      </p:sp>
      <p:sp>
        <p:nvSpPr>
          <p:cNvPr id="3" name="Text Placeholder 2"/>
          <p:cNvSpPr>
            <a:spLocks noGrp="1"/>
          </p:cNvSpPr>
          <p:nvPr>
            <p:ph type="body" idx="1"/>
          </p:nvPr>
        </p:nvSpPr>
        <p:spPr/>
        <p:txBody>
          <a:bodyPr>
            <a:normAutofit/>
          </a:bodyPr>
          <a:lstStyle/>
          <a:p>
            <a:r>
              <a:rPr lang="en-US" sz="3600" dirty="0" smtClean="0"/>
              <a:t>Overcoming Barriers</a:t>
            </a:r>
            <a:endParaRPr lang="en-US" sz="3600" dirty="0"/>
          </a:p>
        </p:txBody>
      </p:sp>
      <p:sp>
        <p:nvSpPr>
          <p:cNvPr id="4" name="Slide Number Placeholder 3"/>
          <p:cNvSpPr>
            <a:spLocks noGrp="1"/>
          </p:cNvSpPr>
          <p:nvPr>
            <p:ph type="sldNum" sz="quarter" idx="11"/>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40370631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“Holy Spirit Helps Interpret”</a:t>
            </a:r>
            <a:endParaRPr lang="en-US" dirty="0"/>
          </a:p>
        </p:txBody>
      </p:sp>
      <p:sp>
        <p:nvSpPr>
          <p:cNvPr id="3" name="Content Placeholder 2"/>
          <p:cNvSpPr>
            <a:spLocks noGrp="1"/>
          </p:cNvSpPr>
          <p:nvPr>
            <p:ph idx="1"/>
          </p:nvPr>
        </p:nvSpPr>
        <p:spPr/>
        <p:txBody>
          <a:bodyPr>
            <a:normAutofit fontScale="85000" lnSpcReduction="10000"/>
          </a:bodyPr>
          <a:lstStyle/>
          <a:p>
            <a:pPr marL="346075" indent="-346075">
              <a:buFont typeface="+mj-lt"/>
              <a:buAutoNum type="arabicPeriod"/>
            </a:pPr>
            <a:r>
              <a:rPr lang="en-US" sz="2400" b="0" dirty="0" smtClean="0"/>
              <a:t>So, the Scriptures are insufficient?  I can’t read and understand?</a:t>
            </a:r>
          </a:p>
          <a:p>
            <a:pPr marL="346075" indent="-346075">
              <a:buFont typeface="+mj-lt"/>
              <a:buAutoNum type="arabicPeriod"/>
            </a:pPr>
            <a:r>
              <a:rPr lang="en-US" sz="2400" b="0" dirty="0"/>
              <a:t>How do you </a:t>
            </a:r>
            <a:r>
              <a:rPr lang="en-US" sz="2400" i="1" dirty="0"/>
              <a:t>know</a:t>
            </a:r>
            <a:r>
              <a:rPr lang="en-US" sz="2400" b="0" dirty="0"/>
              <a:t> it is the Holy Spirit leading you?</a:t>
            </a:r>
          </a:p>
          <a:p>
            <a:pPr marL="684213" lvl="2" indent="-338138"/>
            <a:r>
              <a:rPr lang="en-US" sz="2200" b="0" dirty="0" smtClean="0"/>
              <a:t>Could </a:t>
            </a:r>
            <a:r>
              <a:rPr lang="en-US" sz="2200" b="0" dirty="0"/>
              <a:t>be the Devil or his servants! (</a:t>
            </a:r>
            <a:r>
              <a:rPr lang="en-US" sz="2200" b="1" dirty="0">
                <a:solidFill>
                  <a:schemeClr val="tx2"/>
                </a:solidFill>
              </a:rPr>
              <a:t>II Thessalonians 2:9-12; II Corinthians 11:13-15</a:t>
            </a:r>
            <a:r>
              <a:rPr lang="en-US" sz="2200" b="0" dirty="0"/>
              <a:t>)</a:t>
            </a:r>
          </a:p>
          <a:p>
            <a:pPr marL="684213" lvl="2" indent="-338138"/>
            <a:r>
              <a:rPr lang="en-US" sz="2200" b="0" dirty="0" smtClean="0"/>
              <a:t>Could </a:t>
            </a:r>
            <a:r>
              <a:rPr lang="en-US" sz="2200" b="0" dirty="0"/>
              <a:t>be yourself! (</a:t>
            </a:r>
            <a:r>
              <a:rPr lang="en-US" sz="2200" b="1" dirty="0">
                <a:solidFill>
                  <a:schemeClr val="tx2"/>
                </a:solidFill>
              </a:rPr>
              <a:t>Jeremiah 14:14; 23:16-36; 29:8-9</a:t>
            </a:r>
            <a:r>
              <a:rPr lang="en-US" sz="2200" b="0" dirty="0"/>
              <a:t>)</a:t>
            </a:r>
          </a:p>
          <a:p>
            <a:pPr marL="346075" indent="-346075">
              <a:buFont typeface="+mj-lt"/>
              <a:buAutoNum type="arabicPeriod"/>
            </a:pPr>
            <a:r>
              <a:rPr lang="en-US" sz="2400" b="0" dirty="0" smtClean="0"/>
              <a:t>Modern </a:t>
            </a:r>
            <a:r>
              <a:rPr lang="en-US" sz="2400" b="0" dirty="0"/>
              <a:t>revelation cannot contradict the ancient.</a:t>
            </a:r>
          </a:p>
          <a:p>
            <a:r>
              <a:rPr lang="en-US" sz="2400" b="0" i="1" dirty="0"/>
              <a:t>But </a:t>
            </a:r>
            <a:r>
              <a:rPr lang="en-US" sz="2400" i="1" dirty="0"/>
              <a:t>even if </a:t>
            </a:r>
            <a:r>
              <a:rPr lang="en-US" sz="2400" i="1" u="sng" dirty="0"/>
              <a:t>we</a:t>
            </a:r>
            <a:r>
              <a:rPr lang="en-US" sz="2400" i="1" dirty="0"/>
              <a:t>, or an </a:t>
            </a:r>
            <a:r>
              <a:rPr lang="en-US" sz="2400" i="1" u="sng" dirty="0"/>
              <a:t>angel from heaven</a:t>
            </a:r>
            <a:r>
              <a:rPr lang="en-US" sz="2400" i="1" dirty="0"/>
              <a:t>, preach </a:t>
            </a:r>
            <a:r>
              <a:rPr lang="en-US" sz="2400" i="1" u="sng" dirty="0"/>
              <a:t>any other gospel</a:t>
            </a:r>
            <a:r>
              <a:rPr lang="en-US" sz="2400" i="1" dirty="0"/>
              <a:t> to you than what we have preached to you, </a:t>
            </a:r>
            <a:r>
              <a:rPr lang="en-US" sz="2400" i="1" u="sng" dirty="0"/>
              <a:t>let him be accursed</a:t>
            </a:r>
            <a:r>
              <a:rPr lang="en-US" sz="2400" b="0" i="1" dirty="0"/>
              <a:t>.  As we have said before, so now I say again, if anyone preaches any other gospel to you than what you have received, let him be accursed. </a:t>
            </a:r>
            <a:r>
              <a:rPr lang="en-US" sz="2400" b="0" dirty="0"/>
              <a:t>(</a:t>
            </a:r>
            <a:r>
              <a:rPr lang="en-US" sz="2400" dirty="0">
                <a:solidFill>
                  <a:schemeClr val="tx2"/>
                </a:solidFill>
              </a:rPr>
              <a:t>Galatians 1:8-9</a:t>
            </a:r>
            <a:r>
              <a:rPr lang="en-US" sz="2400" b="0" dirty="0"/>
              <a:t>)</a:t>
            </a:r>
          </a:p>
          <a:p>
            <a:pPr marL="346075" indent="-346075">
              <a:buFont typeface="Arial" pitchFamily="34" charset="0"/>
              <a:buChar char="•"/>
            </a:pPr>
            <a:r>
              <a:rPr lang="en-US" sz="2400" b="0" dirty="0"/>
              <a:t>See also:  </a:t>
            </a:r>
            <a:r>
              <a:rPr lang="en-US" sz="2400" dirty="0">
                <a:solidFill>
                  <a:schemeClr val="tx2"/>
                </a:solidFill>
              </a:rPr>
              <a:t>I John 4:1, 6; I Corinthians 14:33, 37; John 5:31-47</a:t>
            </a:r>
          </a:p>
          <a:p>
            <a:pPr marL="346075" indent="-346075">
              <a:buFont typeface="+mj-lt"/>
              <a:buAutoNum type="arabicPeriod"/>
            </a:pPr>
            <a:endParaRPr lang="en-US" sz="2400" b="0" dirty="0" smtClean="0"/>
          </a:p>
          <a:p>
            <a:pPr marL="346075" indent="-346075">
              <a:buFont typeface="+mj-lt"/>
              <a:buAutoNum type="arabicPeriod"/>
            </a:pP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1881618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 </a:t>
            </a:r>
            <a:r>
              <a:rPr lang="en-US" b="1" i="1" dirty="0"/>
              <a:t>feel</a:t>
            </a:r>
            <a:r>
              <a:rPr lang="en-US" dirty="0"/>
              <a:t> this is right!”</a:t>
            </a:r>
          </a:p>
        </p:txBody>
      </p:sp>
      <p:sp>
        <p:nvSpPr>
          <p:cNvPr id="3" name="Content Placeholder 2"/>
          <p:cNvSpPr>
            <a:spLocks noGrp="1"/>
          </p:cNvSpPr>
          <p:nvPr>
            <p:ph idx="1"/>
          </p:nvPr>
        </p:nvSpPr>
        <p:spPr/>
        <p:txBody>
          <a:bodyPr>
            <a:noAutofit/>
          </a:bodyPr>
          <a:lstStyle/>
          <a:p>
            <a:r>
              <a:rPr lang="en-US" sz="2400" b="0" dirty="0"/>
              <a:t>1. Our feelings cannot be trusted:  </a:t>
            </a:r>
          </a:p>
          <a:p>
            <a:r>
              <a:rPr lang="en-US" sz="2400" b="0" i="1" dirty="0"/>
              <a:t>There is a way that seems right to a man, But its end is the way of death. </a:t>
            </a:r>
            <a:r>
              <a:rPr lang="en-US" sz="2400" b="0" dirty="0"/>
              <a:t>(</a:t>
            </a:r>
            <a:r>
              <a:rPr lang="en-US" sz="2400" dirty="0">
                <a:solidFill>
                  <a:schemeClr val="tx2"/>
                </a:solidFill>
              </a:rPr>
              <a:t>Proverbs 14:12; also, Proverbs 16:2; Jeremiah 10:23</a:t>
            </a:r>
            <a:r>
              <a:rPr lang="en-US" sz="2400" b="0" dirty="0" smtClean="0"/>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2241653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 </a:t>
            </a:r>
            <a:r>
              <a:rPr lang="en-US" b="1" i="1" dirty="0"/>
              <a:t>feel</a:t>
            </a:r>
            <a:r>
              <a:rPr lang="en-US" dirty="0"/>
              <a:t> this is right!”</a:t>
            </a:r>
          </a:p>
        </p:txBody>
      </p:sp>
      <p:sp>
        <p:nvSpPr>
          <p:cNvPr id="3" name="Content Placeholder 2"/>
          <p:cNvSpPr>
            <a:spLocks noGrp="1"/>
          </p:cNvSpPr>
          <p:nvPr>
            <p:ph idx="1"/>
          </p:nvPr>
        </p:nvSpPr>
        <p:spPr/>
        <p:txBody>
          <a:bodyPr>
            <a:noAutofit/>
          </a:bodyPr>
          <a:lstStyle/>
          <a:p>
            <a:r>
              <a:rPr lang="en-US" sz="2400" b="0" dirty="0" smtClean="0"/>
              <a:t>2</a:t>
            </a:r>
            <a:r>
              <a:rPr lang="en-US" sz="2400" b="0" dirty="0"/>
              <a:t>. For example, Paul was </a:t>
            </a:r>
            <a:r>
              <a:rPr lang="en-US" sz="2400" i="1" u="sng" dirty="0"/>
              <a:t>sincerely</a:t>
            </a:r>
            <a:r>
              <a:rPr lang="en-US" sz="2400" b="0" dirty="0"/>
              <a:t> wrong:</a:t>
            </a:r>
          </a:p>
          <a:p>
            <a:r>
              <a:rPr lang="en-US" sz="2400" b="0" i="1" dirty="0"/>
              <a:t>Then Paul, looking earnestly at the council, said, “Men and brethren, </a:t>
            </a:r>
            <a:r>
              <a:rPr lang="en-US" sz="2400" i="1" dirty="0"/>
              <a:t>I have lived in </a:t>
            </a:r>
            <a:r>
              <a:rPr lang="en-US" sz="2400" i="1" u="sng" dirty="0"/>
              <a:t>all good conscience</a:t>
            </a:r>
            <a:r>
              <a:rPr lang="en-US" sz="2400" i="1" dirty="0"/>
              <a:t> before God until this day</a:t>
            </a:r>
            <a:r>
              <a:rPr lang="en-US" sz="2400" b="0" i="1" dirty="0"/>
              <a:t>.” </a:t>
            </a:r>
            <a:r>
              <a:rPr lang="en-US" sz="2400" b="0" dirty="0"/>
              <a:t>(</a:t>
            </a:r>
            <a:r>
              <a:rPr lang="en-US" sz="2400" dirty="0">
                <a:solidFill>
                  <a:schemeClr val="tx2"/>
                </a:solidFill>
              </a:rPr>
              <a:t>Acts 23:1</a:t>
            </a:r>
            <a:r>
              <a:rPr lang="en-US" sz="2400" b="0" dirty="0"/>
              <a:t>)</a:t>
            </a:r>
          </a:p>
          <a:p>
            <a:r>
              <a:rPr lang="en-US" sz="2400" b="0" i="1" dirty="0"/>
              <a:t>“</a:t>
            </a:r>
            <a:r>
              <a:rPr lang="en-US" sz="2400" i="1" dirty="0"/>
              <a:t>I persecuted this Way to the </a:t>
            </a:r>
            <a:r>
              <a:rPr lang="en-US" sz="2400" i="1" u="sng" dirty="0"/>
              <a:t>death</a:t>
            </a:r>
            <a:r>
              <a:rPr lang="en-US" sz="2400" b="0" i="1" dirty="0"/>
              <a:t>, binding and delivering into prisons both men and women …” </a:t>
            </a:r>
            <a:r>
              <a:rPr lang="en-US" sz="2400" b="0" dirty="0"/>
              <a:t>(</a:t>
            </a:r>
            <a:r>
              <a:rPr lang="en-US" sz="2400" dirty="0">
                <a:solidFill>
                  <a:schemeClr val="tx2"/>
                </a:solidFill>
              </a:rPr>
              <a:t>Acts 22:4</a:t>
            </a:r>
            <a:r>
              <a:rPr lang="en-US" sz="2400" b="0" dirty="0"/>
              <a:t>)</a:t>
            </a:r>
          </a:p>
          <a:p>
            <a:r>
              <a:rPr lang="en-US" sz="2400" b="0" i="1" dirty="0" smtClean="0"/>
              <a:t>“… </a:t>
            </a:r>
            <a:r>
              <a:rPr lang="en-US" sz="2400" b="0" i="1" dirty="0"/>
              <a:t>I </a:t>
            </a:r>
            <a:r>
              <a:rPr lang="en-US" sz="2400" i="1" dirty="0"/>
              <a:t>was formerly a blasphemer, a persecutor, and an insolent man</a:t>
            </a:r>
            <a:r>
              <a:rPr lang="en-US" sz="2400" b="0" i="1" dirty="0"/>
              <a:t>; but I obtained mercy because </a:t>
            </a:r>
            <a:r>
              <a:rPr lang="en-US" sz="2400" i="1" dirty="0"/>
              <a:t>I did it </a:t>
            </a:r>
            <a:r>
              <a:rPr lang="en-US" sz="2400" i="1" u="sng" dirty="0"/>
              <a:t>ignorantly in unbelief</a:t>
            </a:r>
            <a:r>
              <a:rPr lang="en-US" sz="2400" b="0" i="1" dirty="0" smtClean="0"/>
              <a:t>.” </a:t>
            </a:r>
            <a:r>
              <a:rPr lang="en-US" sz="2400" b="0" dirty="0"/>
              <a:t>(</a:t>
            </a:r>
            <a:r>
              <a:rPr lang="en-US" sz="2400" dirty="0">
                <a:solidFill>
                  <a:schemeClr val="tx2"/>
                </a:solidFill>
              </a:rPr>
              <a:t>I Timothy 1:13</a:t>
            </a:r>
            <a:r>
              <a:rPr lang="en-US" sz="2400" b="0" dirty="0" smtClean="0"/>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469251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About Parents and Traditions</a:t>
            </a:r>
          </a:p>
        </p:txBody>
      </p:sp>
      <p:sp>
        <p:nvSpPr>
          <p:cNvPr id="3" name="Content Placeholder 2"/>
          <p:cNvSpPr>
            <a:spLocks noGrp="1"/>
          </p:cNvSpPr>
          <p:nvPr>
            <p:ph idx="1"/>
          </p:nvPr>
        </p:nvSpPr>
        <p:spPr/>
        <p:txBody>
          <a:bodyPr>
            <a:normAutofit/>
          </a:bodyPr>
          <a:lstStyle/>
          <a:p>
            <a:r>
              <a:rPr lang="en-US" sz="2400" b="0" dirty="0"/>
              <a:t>1. Who comes first, Jesus or Ancestry?  </a:t>
            </a:r>
          </a:p>
          <a:p>
            <a:r>
              <a:rPr lang="en-US" sz="2400" b="0" i="1" dirty="0"/>
              <a:t>“If anyone comes to Me and does not hate his father and mother, wife and children, brothers and sisters, yes, and his own life also, he cannot be My disciple.” </a:t>
            </a:r>
            <a:r>
              <a:rPr lang="en-US" sz="2400" b="0" dirty="0"/>
              <a:t>(</a:t>
            </a:r>
            <a:r>
              <a:rPr lang="en-US" sz="2400" dirty="0">
                <a:solidFill>
                  <a:schemeClr val="tx2"/>
                </a:solidFill>
              </a:rPr>
              <a:t>Luke 14:26; also, Galatians 1:13-14</a:t>
            </a:r>
            <a:r>
              <a:rPr lang="en-US" sz="2400" b="0" dirty="0"/>
              <a:t>)</a:t>
            </a:r>
          </a:p>
          <a:p>
            <a:r>
              <a:rPr lang="en-US" sz="2400" b="0" dirty="0"/>
              <a:t>2. Whose traditions comes first, God’s or man’s?</a:t>
            </a:r>
          </a:p>
          <a:p>
            <a:r>
              <a:rPr lang="en-US" sz="2400" b="0" i="1" dirty="0"/>
              <a:t>He answered and said to them, “Why do you also transgress the commandment of God because of your tradition?  … ‘And in vain they worship Me, Teaching as doctrines the commandments of men.’” </a:t>
            </a:r>
            <a:r>
              <a:rPr lang="en-US" sz="2400" b="0" dirty="0"/>
              <a:t>(</a:t>
            </a:r>
            <a:r>
              <a:rPr lang="en-US" sz="2400" dirty="0">
                <a:solidFill>
                  <a:schemeClr val="tx2"/>
                </a:solidFill>
              </a:rPr>
              <a:t>Matthew 15:3, 9</a:t>
            </a:r>
            <a:r>
              <a:rPr lang="en-US" sz="2400" b="0" dirty="0" smtClean="0"/>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Tree>
    <p:extLst>
      <p:ext uri="{BB962C8B-B14F-4D97-AF65-F5344CB8AC3E}">
        <p14:creationId xmlns:p14="http://schemas.microsoft.com/office/powerpoint/2010/main" val="2850355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t>
            </a:r>
            <a:r>
              <a:rPr lang="en-US" b="1" i="1" dirty="0"/>
              <a:t>All</a:t>
            </a:r>
            <a:r>
              <a:rPr lang="en-US" dirty="0"/>
              <a:t> Christians believe this!”</a:t>
            </a:r>
          </a:p>
        </p:txBody>
      </p:sp>
      <p:sp>
        <p:nvSpPr>
          <p:cNvPr id="3" name="Content Placeholder 2"/>
          <p:cNvSpPr>
            <a:spLocks noGrp="1"/>
          </p:cNvSpPr>
          <p:nvPr>
            <p:ph idx="1"/>
          </p:nvPr>
        </p:nvSpPr>
        <p:spPr/>
        <p:txBody>
          <a:bodyPr>
            <a:noAutofit/>
          </a:bodyPr>
          <a:lstStyle/>
          <a:p>
            <a:pPr marL="346075" indent="-346075">
              <a:buFont typeface="+mj-lt"/>
              <a:buAutoNum type="arabicPeriod"/>
            </a:pPr>
            <a:r>
              <a:rPr lang="en-US" sz="2400" b="0" dirty="0" smtClean="0"/>
              <a:t>Previously</a:t>
            </a:r>
            <a:r>
              <a:rPr lang="en-US" sz="2400" b="0" dirty="0"/>
              <a:t>, God condemned the world and </a:t>
            </a:r>
            <a:r>
              <a:rPr lang="en-US" sz="2400" dirty="0"/>
              <a:t>saved </a:t>
            </a:r>
            <a:r>
              <a:rPr lang="en-US" sz="2400" u="sng" dirty="0" smtClean="0"/>
              <a:t>few</a:t>
            </a:r>
            <a:r>
              <a:rPr lang="en-US" sz="2400" b="0" dirty="0" smtClean="0"/>
              <a:t>!</a:t>
            </a:r>
            <a:endParaRPr lang="en-US" sz="2400" b="0" dirty="0"/>
          </a:p>
          <a:p>
            <a:r>
              <a:rPr lang="en-US" sz="2400" b="0" i="1" dirty="0"/>
              <a:t>…who formerly were disobedient, when once the Divine longsuffering waited in the days of Noah, while the ark was being prepared, in which </a:t>
            </a:r>
            <a:r>
              <a:rPr lang="en-US" sz="2400" i="1" dirty="0"/>
              <a:t>a few, that is, </a:t>
            </a:r>
            <a:r>
              <a:rPr lang="en-US" sz="2400" i="1" u="sng" dirty="0"/>
              <a:t>eight souls</a:t>
            </a:r>
            <a:r>
              <a:rPr lang="en-US" sz="2400" i="1" dirty="0"/>
              <a:t>, were saved</a:t>
            </a:r>
            <a:r>
              <a:rPr lang="en-US" sz="2400" b="0" i="1" dirty="0"/>
              <a:t> through water. </a:t>
            </a:r>
            <a:r>
              <a:rPr lang="en-US" sz="2400" b="0" dirty="0"/>
              <a:t>(</a:t>
            </a:r>
            <a:r>
              <a:rPr lang="en-US" sz="2400" dirty="0">
                <a:solidFill>
                  <a:schemeClr val="tx2"/>
                </a:solidFill>
              </a:rPr>
              <a:t>I Peter 3:20</a:t>
            </a:r>
            <a:r>
              <a:rPr lang="en-US" sz="2400" b="0" dirty="0" smtClean="0"/>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Tree>
    <p:extLst>
      <p:ext uri="{BB962C8B-B14F-4D97-AF65-F5344CB8AC3E}">
        <p14:creationId xmlns:p14="http://schemas.microsoft.com/office/powerpoint/2010/main" val="4227820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t>
            </a:r>
            <a:r>
              <a:rPr lang="en-US" b="1" i="1" dirty="0"/>
              <a:t>All</a:t>
            </a:r>
            <a:r>
              <a:rPr lang="en-US" dirty="0"/>
              <a:t> Christians believe this!”</a:t>
            </a:r>
          </a:p>
        </p:txBody>
      </p:sp>
      <p:sp>
        <p:nvSpPr>
          <p:cNvPr id="3" name="Content Placeholder 2"/>
          <p:cNvSpPr>
            <a:spLocks noGrp="1"/>
          </p:cNvSpPr>
          <p:nvPr>
            <p:ph idx="1"/>
          </p:nvPr>
        </p:nvSpPr>
        <p:spPr/>
        <p:txBody>
          <a:bodyPr>
            <a:noAutofit/>
          </a:bodyPr>
          <a:lstStyle/>
          <a:p>
            <a:pPr marL="346075" indent="-346075">
              <a:buFont typeface="+mj-lt"/>
              <a:buAutoNum type="arabicPeriod" startAt="2"/>
            </a:pPr>
            <a:r>
              <a:rPr lang="en-US" sz="2400" b="0" dirty="0" smtClean="0"/>
              <a:t>Jesus </a:t>
            </a:r>
            <a:r>
              <a:rPr lang="en-US" sz="2400" b="0" dirty="0"/>
              <a:t>has foretold that </a:t>
            </a:r>
            <a:r>
              <a:rPr lang="en-US" sz="2400" dirty="0"/>
              <a:t>only a few </a:t>
            </a:r>
            <a:r>
              <a:rPr lang="en-US" sz="2400" b="0" dirty="0"/>
              <a:t>will go to heaven!</a:t>
            </a:r>
          </a:p>
          <a:p>
            <a:r>
              <a:rPr lang="en-US" sz="2400" b="0" i="1" dirty="0"/>
              <a:t>“Enter by the narrow gate; for wide is the gate and broad is the way </a:t>
            </a:r>
            <a:r>
              <a:rPr lang="en-US" sz="2400" i="1" dirty="0"/>
              <a:t>that leads to destruction, and there are many who go in by it</a:t>
            </a:r>
            <a:r>
              <a:rPr lang="en-US" sz="2400" b="0" i="1" dirty="0"/>
              <a:t>.  Because </a:t>
            </a:r>
            <a:r>
              <a:rPr lang="en-US" sz="2400" i="1" dirty="0"/>
              <a:t>narrow is the gate and difficult is the way which leads to life, and there are </a:t>
            </a:r>
            <a:r>
              <a:rPr lang="en-US" sz="2400" i="1" u="sng" dirty="0"/>
              <a:t>few who find it</a:t>
            </a:r>
            <a:r>
              <a:rPr lang="en-US" sz="2400" b="0" i="1" dirty="0"/>
              <a:t>.” </a:t>
            </a:r>
            <a:r>
              <a:rPr lang="en-US" sz="2400" b="0" dirty="0"/>
              <a:t>(</a:t>
            </a:r>
            <a:r>
              <a:rPr lang="en-US" sz="2400" dirty="0">
                <a:solidFill>
                  <a:schemeClr val="tx2"/>
                </a:solidFill>
              </a:rPr>
              <a:t>Matthew </a:t>
            </a:r>
            <a:r>
              <a:rPr lang="en-US" sz="2400" dirty="0" smtClean="0">
                <a:solidFill>
                  <a:schemeClr val="tx2"/>
                </a:solidFill>
              </a:rPr>
              <a:t>7:13-14</a:t>
            </a:r>
            <a:r>
              <a:rPr lang="en-US" sz="2400" b="0" dirty="0" smtClean="0"/>
              <a:t>)</a:t>
            </a:r>
          </a:p>
          <a:p>
            <a:endParaRPr lang="en-US" sz="2400" b="0" dirty="0"/>
          </a:p>
          <a:p>
            <a:r>
              <a:rPr lang="en-US" sz="2400" dirty="0" smtClean="0"/>
              <a:t>Lesson</a:t>
            </a:r>
            <a:r>
              <a:rPr lang="en-US" sz="2400" dirty="0"/>
              <a:t>:  </a:t>
            </a:r>
            <a:r>
              <a:rPr lang="en-US" sz="2400" b="0" dirty="0" smtClean="0"/>
              <a:t>How can the majority be a standard, if the majority are not even going to heaven?</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Tree>
    <p:extLst>
      <p:ext uri="{BB962C8B-B14F-4D97-AF65-F5344CB8AC3E}">
        <p14:creationId xmlns:p14="http://schemas.microsoft.com/office/powerpoint/2010/main" val="3942610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600" i="1" dirty="0" smtClean="0"/>
              <a:t>Introduction to Careful Bible Study</a:t>
            </a:r>
            <a:endParaRPr lang="en-US" sz="6600" i="1" dirty="0"/>
          </a:p>
        </p:txBody>
      </p:sp>
      <p:sp>
        <p:nvSpPr>
          <p:cNvPr id="61442" name="Rectangle 2"/>
          <p:cNvSpPr>
            <a:spLocks noGrp="1" noChangeArrowheads="1"/>
          </p:cNvSpPr>
          <p:nvPr>
            <p:ph type="body" idx="1"/>
          </p:nvPr>
        </p:nvSpPr>
        <p:spPr>
          <a:noFill/>
          <a:ln/>
        </p:spPr>
        <p:txBody>
          <a:bodyPr anchor="ctr" anchorCtr="1">
            <a:normAutofit/>
          </a:bodyPr>
          <a:lstStyle/>
          <a:p>
            <a:pPr algn="ctr">
              <a:buFontTx/>
              <a:buNone/>
            </a:pPr>
            <a:r>
              <a:rPr lang="en-US" sz="4400" b="1" dirty="0" smtClean="0"/>
              <a:t>Section #1</a:t>
            </a:r>
            <a:endParaRPr lang="en-US" sz="4400" b="1" dirty="0"/>
          </a:p>
        </p:txBody>
      </p:sp>
      <p:sp>
        <p:nvSpPr>
          <p:cNvPr id="5" name="Slide Number Placeholder 5"/>
          <p:cNvSpPr>
            <a:spLocks noGrp="1"/>
          </p:cNvSpPr>
          <p:nvPr>
            <p:ph type="sldNum" sz="quarter" idx="11"/>
          </p:nvPr>
        </p:nvSpPr>
        <p:spPr/>
        <p:txBody>
          <a:bodyPr/>
          <a:lstStyle/>
          <a:p>
            <a:fld id="{ACD1CB12-4225-4340-AB85-BE6AFAD79D94}" type="slidenum">
              <a:rPr lang="en-US"/>
              <a:pPr/>
              <a:t>2</a:t>
            </a:fld>
            <a:endParaRPr lang="en-US"/>
          </a:p>
        </p:txBody>
      </p:sp>
    </p:spTree>
    <p:extLst>
      <p:ext uri="{BB962C8B-B14F-4D97-AF65-F5344CB8AC3E}">
        <p14:creationId xmlns:p14="http://schemas.microsoft.com/office/powerpoint/2010/main" val="25962891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000" i="1" dirty="0" smtClean="0"/>
              <a:t>Barrier #4 –</a:t>
            </a:r>
            <a:br>
              <a:rPr lang="en-US" sz="8000" i="1" dirty="0" smtClean="0"/>
            </a:br>
            <a:r>
              <a:rPr lang="en-US" sz="8000" i="1" dirty="0" smtClean="0"/>
              <a:t>EMOTIONAL ESCAPES</a:t>
            </a:r>
            <a:endParaRPr lang="en-US" sz="8000" i="1" dirty="0"/>
          </a:p>
        </p:txBody>
      </p:sp>
      <p:sp>
        <p:nvSpPr>
          <p:cNvPr id="3" name="Text Placeholder 2"/>
          <p:cNvSpPr>
            <a:spLocks noGrp="1"/>
          </p:cNvSpPr>
          <p:nvPr>
            <p:ph type="body" idx="1"/>
          </p:nvPr>
        </p:nvSpPr>
        <p:spPr/>
        <p:txBody>
          <a:bodyPr>
            <a:normAutofit/>
          </a:bodyPr>
          <a:lstStyle/>
          <a:p>
            <a:r>
              <a:rPr lang="en-US" sz="3600" dirty="0" smtClean="0"/>
              <a:t>Overcoming Barriers</a:t>
            </a:r>
            <a:endParaRPr lang="en-US" sz="3600" dirty="0"/>
          </a:p>
        </p:txBody>
      </p:sp>
      <p:sp>
        <p:nvSpPr>
          <p:cNvPr id="4" name="Slide Number Placeholder 3"/>
          <p:cNvSpPr>
            <a:spLocks noGrp="1"/>
          </p:cNvSpPr>
          <p:nvPr>
            <p:ph type="sldNum" sz="quarter" idx="11"/>
          </p:nvPr>
        </p:nvSpPr>
        <p:spPr/>
        <p:txBody>
          <a:bodyPr/>
          <a:lstStyle/>
          <a:p>
            <a:fld id="{B6F15528-21DE-4FAA-801E-634DDDAF4B2B}" type="slidenum">
              <a:rPr lang="en-US" smtClean="0"/>
              <a:pPr/>
              <a:t>20</a:t>
            </a:fld>
            <a:endParaRPr lang="en-US"/>
          </a:p>
        </p:txBody>
      </p:sp>
    </p:spTree>
    <p:extLst>
      <p:ext uri="{BB962C8B-B14F-4D97-AF65-F5344CB8AC3E}">
        <p14:creationId xmlns:p14="http://schemas.microsoft.com/office/powerpoint/2010/main" val="29919091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700" dirty="0"/>
              <a:t>“As long as you are doing your </a:t>
            </a:r>
            <a:r>
              <a:rPr lang="en-US" sz="2700" b="1" dirty="0" smtClean="0"/>
              <a:t>best</a:t>
            </a:r>
            <a:r>
              <a:rPr lang="en-US" sz="2700" dirty="0" smtClean="0"/>
              <a:t>”</a:t>
            </a:r>
            <a:endParaRPr lang="en-US" sz="2700" dirty="0"/>
          </a:p>
        </p:txBody>
      </p:sp>
      <p:sp>
        <p:nvSpPr>
          <p:cNvPr id="3" name="Content Placeholder 2"/>
          <p:cNvSpPr>
            <a:spLocks noGrp="1"/>
          </p:cNvSpPr>
          <p:nvPr>
            <p:ph idx="1"/>
          </p:nvPr>
        </p:nvSpPr>
        <p:spPr/>
        <p:txBody>
          <a:bodyPr>
            <a:noAutofit/>
          </a:bodyPr>
          <a:lstStyle/>
          <a:p>
            <a:pPr marL="342900" indent="-342900">
              <a:buFont typeface="Arial" pitchFamily="34" charset="0"/>
              <a:buChar char="•"/>
            </a:pPr>
            <a:r>
              <a:rPr lang="en-US" sz="2400" b="0" dirty="0" smtClean="0"/>
              <a:t>How </a:t>
            </a:r>
            <a:r>
              <a:rPr lang="en-US" sz="2400" b="0" dirty="0"/>
              <a:t>do you know you are doing your “best”?</a:t>
            </a:r>
          </a:p>
          <a:p>
            <a:r>
              <a:rPr lang="en-US" sz="2400" b="0" i="1" dirty="0"/>
              <a:t>For I know nothing against myself, yet I am not justified by this; but He who judges me is the Lord.  </a:t>
            </a:r>
            <a:r>
              <a:rPr lang="en-US" sz="2400" b="0" dirty="0"/>
              <a:t>(</a:t>
            </a:r>
            <a:r>
              <a:rPr lang="en-US" sz="2400" dirty="0">
                <a:solidFill>
                  <a:schemeClr val="tx2"/>
                </a:solidFill>
              </a:rPr>
              <a:t>I Corinthians 4:4</a:t>
            </a:r>
            <a:r>
              <a:rPr lang="en-US" sz="2400" b="0" dirty="0" smtClean="0"/>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dirty="0"/>
          </a:p>
        </p:txBody>
      </p:sp>
    </p:spTree>
    <p:extLst>
      <p:ext uri="{BB962C8B-B14F-4D97-AF65-F5344CB8AC3E}">
        <p14:creationId xmlns:p14="http://schemas.microsoft.com/office/powerpoint/2010/main" val="3054663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500" dirty="0" smtClean="0"/>
              <a:t>14. “As </a:t>
            </a:r>
            <a:r>
              <a:rPr lang="en-US" sz="2500" dirty="0"/>
              <a:t>long as you are doing your </a:t>
            </a:r>
            <a:r>
              <a:rPr lang="en-US" sz="2500" b="1" dirty="0" smtClean="0"/>
              <a:t>best</a:t>
            </a:r>
            <a:r>
              <a:rPr lang="en-US" sz="2500" dirty="0" smtClean="0"/>
              <a:t>”</a:t>
            </a:r>
            <a:endParaRPr lang="en-US" sz="2500" dirty="0"/>
          </a:p>
        </p:txBody>
      </p:sp>
      <p:sp>
        <p:nvSpPr>
          <p:cNvPr id="3" name="Content Placeholder 2"/>
          <p:cNvSpPr>
            <a:spLocks noGrp="1"/>
          </p:cNvSpPr>
          <p:nvPr>
            <p:ph idx="1"/>
          </p:nvPr>
        </p:nvSpPr>
        <p:spPr/>
        <p:txBody>
          <a:bodyPr>
            <a:noAutofit/>
          </a:bodyPr>
          <a:lstStyle/>
          <a:p>
            <a:pPr marL="342900" indent="-342900">
              <a:buFont typeface="Arial" pitchFamily="34" charset="0"/>
              <a:buChar char="•"/>
            </a:pPr>
            <a:r>
              <a:rPr lang="en-US" sz="2400" b="0" dirty="0" smtClean="0"/>
              <a:t>Sincerity </a:t>
            </a:r>
            <a:r>
              <a:rPr lang="en-US" sz="2400" b="0" dirty="0"/>
              <a:t>and good works in Jesus’ name is not enough!</a:t>
            </a:r>
          </a:p>
          <a:p>
            <a:r>
              <a:rPr lang="en-US" sz="2400" b="0" i="1" dirty="0"/>
              <a:t>“</a:t>
            </a:r>
            <a:r>
              <a:rPr lang="en-US" sz="2400" i="1" dirty="0"/>
              <a:t>Not everyone who says </a:t>
            </a:r>
            <a:r>
              <a:rPr lang="en-US" sz="2400" b="0" i="1" dirty="0"/>
              <a:t>to Me, ‘Lord, Lord,’ shall enter the kingdom of heaven, but </a:t>
            </a:r>
            <a:r>
              <a:rPr lang="en-US" sz="2400" i="1" dirty="0"/>
              <a:t>he who </a:t>
            </a:r>
            <a:r>
              <a:rPr lang="en-US" sz="2400" i="1" u="sng" dirty="0"/>
              <a:t>does the will</a:t>
            </a:r>
            <a:r>
              <a:rPr lang="en-US" sz="2400" i="1" dirty="0"/>
              <a:t> of My Father in heaven</a:t>
            </a:r>
            <a:r>
              <a:rPr lang="en-US" sz="2400" b="0" i="1" dirty="0"/>
              <a:t>.  </a:t>
            </a:r>
            <a:r>
              <a:rPr lang="en-US" sz="2400" i="1" u="sng" dirty="0"/>
              <a:t>Many</a:t>
            </a:r>
            <a:r>
              <a:rPr lang="en-US" sz="2400" i="1" dirty="0"/>
              <a:t> will say to Me in that day, ‘Lord, Lord,</a:t>
            </a:r>
            <a:r>
              <a:rPr lang="en-US" sz="2400" b="0" i="1" dirty="0"/>
              <a:t> have we not prophesied in Your name, cast out demons in Your name, and </a:t>
            </a:r>
            <a:r>
              <a:rPr lang="en-US" sz="2400" i="1" dirty="0"/>
              <a:t>done many wonders </a:t>
            </a:r>
            <a:r>
              <a:rPr lang="en-US" sz="2400" i="1" u="sng" dirty="0"/>
              <a:t>in Your name</a:t>
            </a:r>
            <a:r>
              <a:rPr lang="en-US" sz="2400" b="0" i="1" dirty="0"/>
              <a:t>?’  And then I will declare to them, ‘I never knew you; depart from Me, </a:t>
            </a:r>
            <a:r>
              <a:rPr lang="en-US" sz="2400" i="1" dirty="0"/>
              <a:t>you who practice lawlessness</a:t>
            </a:r>
            <a:r>
              <a:rPr lang="en-US" sz="2400" b="0" i="1" dirty="0"/>
              <a:t>!’” </a:t>
            </a:r>
            <a:r>
              <a:rPr lang="en-US" sz="2400" b="0" dirty="0"/>
              <a:t>(</a:t>
            </a:r>
            <a:r>
              <a:rPr lang="en-US" sz="2400" dirty="0">
                <a:solidFill>
                  <a:schemeClr val="tx2"/>
                </a:solidFill>
              </a:rPr>
              <a:t>Matthew 7:21-23</a:t>
            </a:r>
            <a:r>
              <a:rPr lang="en-US" sz="2400" b="0" dirty="0"/>
              <a:t>)</a:t>
            </a:r>
          </a:p>
          <a:p>
            <a:r>
              <a:rPr lang="en-US" sz="2400" dirty="0"/>
              <a:t>Lesson:</a:t>
            </a:r>
            <a:r>
              <a:rPr lang="en-US" sz="2400" b="0" dirty="0"/>
              <a:t>  Obey the standard by which we will be judged (</a:t>
            </a:r>
            <a:r>
              <a:rPr lang="en-US" sz="2400" dirty="0">
                <a:solidFill>
                  <a:schemeClr val="tx2"/>
                </a:solidFill>
              </a:rPr>
              <a:t>John 12:48</a:t>
            </a:r>
            <a:r>
              <a:rPr lang="en-US" sz="2400" b="0" dirty="0" smtClean="0"/>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dirty="0"/>
          </a:p>
        </p:txBody>
      </p:sp>
    </p:spTree>
    <p:extLst>
      <p:ext uri="{BB962C8B-B14F-4D97-AF65-F5344CB8AC3E}">
        <p14:creationId xmlns:p14="http://schemas.microsoft.com/office/powerpoint/2010/main" val="3013887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15. “As </a:t>
            </a:r>
            <a:r>
              <a:rPr lang="en-US" sz="2800" dirty="0"/>
              <a:t>long as </a:t>
            </a:r>
            <a:r>
              <a:rPr lang="en-US" sz="2800" dirty="0" smtClean="0"/>
              <a:t>IT’s To God’s Glory …”</a:t>
            </a:r>
            <a:endParaRPr lang="en-US" sz="2800" dirty="0"/>
          </a:p>
        </p:txBody>
      </p:sp>
      <p:sp>
        <p:nvSpPr>
          <p:cNvPr id="3" name="Content Placeholder 2"/>
          <p:cNvSpPr>
            <a:spLocks noGrp="1"/>
          </p:cNvSpPr>
          <p:nvPr>
            <p:ph idx="1"/>
          </p:nvPr>
        </p:nvSpPr>
        <p:spPr/>
        <p:txBody>
          <a:bodyPr>
            <a:noAutofit/>
          </a:bodyPr>
          <a:lstStyle/>
          <a:p>
            <a:pPr marL="346075" indent="-346075">
              <a:buFont typeface="Arial" pitchFamily="34" charset="0"/>
              <a:buChar char="•"/>
            </a:pPr>
            <a:r>
              <a:rPr lang="en-US" sz="2400" b="0" dirty="0" smtClean="0"/>
              <a:t>How does disobedience ever glorify God?</a:t>
            </a:r>
            <a:endParaRPr lang="en-US" sz="2400" b="0" dirty="0"/>
          </a:p>
          <a:p>
            <a:r>
              <a:rPr lang="en-US" sz="2400" b="0" i="1" dirty="0" smtClean="0"/>
              <a:t>Then </a:t>
            </a:r>
            <a:r>
              <a:rPr lang="en-US" sz="2400" b="0" i="1" dirty="0"/>
              <a:t>Samuel said: </a:t>
            </a:r>
            <a:r>
              <a:rPr lang="en-US" sz="2400" b="0" i="1" dirty="0" smtClean="0"/>
              <a:t>“Has </a:t>
            </a:r>
            <a:r>
              <a:rPr lang="en-US" sz="2400" b="0" i="1" dirty="0"/>
              <a:t>the LORD as great delight in burnt offerings and sacrifices, </a:t>
            </a:r>
            <a:r>
              <a:rPr lang="en-US" sz="2400" i="1" dirty="0"/>
              <a:t>As in </a:t>
            </a:r>
            <a:r>
              <a:rPr lang="en-US" sz="2400" i="1" u="sng" dirty="0"/>
              <a:t>obeying</a:t>
            </a:r>
            <a:r>
              <a:rPr lang="en-US" sz="2400" i="1" dirty="0"/>
              <a:t> the voice of the LORD</a:t>
            </a:r>
            <a:r>
              <a:rPr lang="en-US" sz="2400" b="0" i="1" dirty="0"/>
              <a:t>? Behold, </a:t>
            </a:r>
            <a:r>
              <a:rPr lang="en-US" sz="2400" i="1" dirty="0"/>
              <a:t>to obey is better than sacrifice</a:t>
            </a:r>
            <a:r>
              <a:rPr lang="en-US" sz="2400" b="0" i="1" dirty="0"/>
              <a:t>, And to heed than the fat of rams</a:t>
            </a:r>
            <a:r>
              <a:rPr lang="en-US" sz="2400" b="0" i="1" dirty="0" smtClean="0"/>
              <a:t>.  </a:t>
            </a:r>
            <a:r>
              <a:rPr lang="en-US" sz="2400" b="0" i="1" dirty="0"/>
              <a:t>For </a:t>
            </a:r>
            <a:r>
              <a:rPr lang="en-US" sz="2400" i="1" dirty="0"/>
              <a:t>rebellion is as the sin of witchcraft, And stubbornness is as iniquity and idolatry</a:t>
            </a:r>
            <a:r>
              <a:rPr lang="en-US" sz="2400" b="0" i="1" dirty="0"/>
              <a:t>. Because you have rejected the word of the LORD, He also has rejected you from being king</a:t>
            </a:r>
            <a:r>
              <a:rPr lang="en-US" sz="2400" b="0" i="1" dirty="0" smtClean="0"/>
              <a:t>.”</a:t>
            </a:r>
            <a:r>
              <a:rPr lang="en-US" sz="2400" b="0" dirty="0" smtClean="0"/>
              <a:t> </a:t>
            </a:r>
            <a:r>
              <a:rPr lang="en-US" sz="2400" b="0" dirty="0"/>
              <a:t>(</a:t>
            </a:r>
            <a:r>
              <a:rPr lang="en-US" sz="2400" dirty="0">
                <a:solidFill>
                  <a:schemeClr val="tx2"/>
                </a:solidFill>
              </a:rPr>
              <a:t>I Samuel </a:t>
            </a:r>
            <a:r>
              <a:rPr lang="en-US" sz="2400" dirty="0" smtClean="0">
                <a:solidFill>
                  <a:schemeClr val="tx2"/>
                </a:solidFill>
              </a:rPr>
              <a:t>15:22-23</a:t>
            </a:r>
            <a:r>
              <a:rPr lang="en-US" sz="2400" b="0" dirty="0" smtClean="0"/>
              <a:t>)</a:t>
            </a:r>
          </a:p>
          <a:p>
            <a:pPr marL="346075" indent="-346075">
              <a:buFont typeface="Arial" pitchFamily="34" charset="0"/>
              <a:buChar char="•"/>
            </a:pPr>
            <a:r>
              <a:rPr lang="en-US" sz="2400" b="0" dirty="0" smtClean="0"/>
              <a:t>God desires obedience over sacrifice.  Devoting to God does not justify (</a:t>
            </a:r>
            <a:r>
              <a:rPr lang="en-US" sz="2400" dirty="0">
                <a:solidFill>
                  <a:schemeClr val="tx2"/>
                </a:solidFill>
              </a:rPr>
              <a:t>Matthew </a:t>
            </a:r>
            <a:r>
              <a:rPr lang="en-US" sz="2400" dirty="0" smtClean="0">
                <a:solidFill>
                  <a:schemeClr val="tx2"/>
                </a:solidFill>
              </a:rPr>
              <a:t>7:21-23; 15:3-6</a:t>
            </a:r>
            <a:r>
              <a:rPr lang="en-US" sz="2400" b="0" dirty="0" smtClean="0"/>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dirty="0"/>
          </a:p>
        </p:txBody>
      </p:sp>
    </p:spTree>
    <p:extLst>
      <p:ext uri="{BB962C8B-B14F-4D97-AF65-F5344CB8AC3E}">
        <p14:creationId xmlns:p14="http://schemas.microsoft.com/office/powerpoint/2010/main" val="1635102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500" dirty="0"/>
              <a:t>16. “You’re Only ONEs going to Heaven?”</a:t>
            </a:r>
          </a:p>
        </p:txBody>
      </p:sp>
      <p:sp>
        <p:nvSpPr>
          <p:cNvPr id="3" name="Content Placeholder 2"/>
          <p:cNvSpPr>
            <a:spLocks noGrp="1"/>
          </p:cNvSpPr>
          <p:nvPr>
            <p:ph idx="1"/>
          </p:nvPr>
        </p:nvSpPr>
        <p:spPr/>
        <p:txBody>
          <a:bodyPr>
            <a:noAutofit/>
          </a:bodyPr>
          <a:lstStyle/>
          <a:p>
            <a:pPr marL="346075" indent="-346075">
              <a:buFont typeface="Arial" pitchFamily="34" charset="0"/>
              <a:buChar char="•"/>
            </a:pPr>
            <a:r>
              <a:rPr lang="en-US" sz="2400" b="0" dirty="0" smtClean="0"/>
              <a:t>This suggests that “we” are the authority.</a:t>
            </a:r>
          </a:p>
          <a:p>
            <a:pPr marL="346075" indent="-346075">
              <a:buFont typeface="Arial" pitchFamily="34" charset="0"/>
              <a:buChar char="•"/>
            </a:pPr>
            <a:r>
              <a:rPr lang="en-US" sz="2400" b="0" dirty="0" smtClean="0"/>
              <a:t>But, there is no “we”.  It’s only God and us.</a:t>
            </a:r>
          </a:p>
          <a:p>
            <a:pPr marL="346075" indent="-346075">
              <a:buFont typeface="Arial" pitchFamily="34" charset="0"/>
              <a:buChar char="•"/>
            </a:pPr>
            <a:r>
              <a:rPr lang="en-US" sz="2400" b="0" dirty="0" smtClean="0"/>
              <a:t>Let “us” determine what God says we all must do.</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dirty="0"/>
          </a:p>
        </p:txBody>
      </p:sp>
    </p:spTree>
    <p:extLst>
      <p:ext uri="{BB962C8B-B14F-4D97-AF65-F5344CB8AC3E}">
        <p14:creationId xmlns:p14="http://schemas.microsoft.com/office/powerpoint/2010/main" val="1357461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500" dirty="0" smtClean="0"/>
              <a:t>17. “But, Jesus Told Us Not To Judge!”</a:t>
            </a:r>
            <a:endParaRPr lang="en-US" sz="2500" dirty="0"/>
          </a:p>
        </p:txBody>
      </p:sp>
      <p:sp>
        <p:nvSpPr>
          <p:cNvPr id="3" name="Content Placeholder 2"/>
          <p:cNvSpPr>
            <a:spLocks noGrp="1"/>
          </p:cNvSpPr>
          <p:nvPr>
            <p:ph idx="1"/>
          </p:nvPr>
        </p:nvSpPr>
        <p:spPr/>
        <p:txBody>
          <a:bodyPr>
            <a:noAutofit/>
          </a:bodyPr>
          <a:lstStyle/>
          <a:p>
            <a:pPr marL="346075" indent="-346075">
              <a:buFont typeface="Arial" pitchFamily="34" charset="0"/>
              <a:buChar char="•"/>
            </a:pPr>
            <a:r>
              <a:rPr lang="en-US" sz="2400" b="0" dirty="0" smtClean="0"/>
              <a:t>Not a blanket, absolute statement.  Refers only to a certain kind of judgment:</a:t>
            </a:r>
          </a:p>
          <a:p>
            <a:r>
              <a:rPr lang="en-US" sz="2400" b="0" i="1" dirty="0" smtClean="0"/>
              <a:t>“Do </a:t>
            </a:r>
            <a:r>
              <a:rPr lang="en-US" sz="2400" b="0" i="1" dirty="0"/>
              <a:t>not judge </a:t>
            </a:r>
            <a:r>
              <a:rPr lang="en-US" sz="2400" i="1" dirty="0"/>
              <a:t>according to appearance</a:t>
            </a:r>
            <a:r>
              <a:rPr lang="en-US" sz="2400" b="0" i="1" dirty="0"/>
              <a:t>, but </a:t>
            </a:r>
            <a:r>
              <a:rPr lang="en-US" sz="2400" i="1" dirty="0"/>
              <a:t>judge </a:t>
            </a:r>
            <a:r>
              <a:rPr lang="en-US" sz="2400" i="1" u="sng" dirty="0"/>
              <a:t>with</a:t>
            </a:r>
            <a:r>
              <a:rPr lang="en-US" sz="2400" i="1" dirty="0"/>
              <a:t> righteous judgment</a:t>
            </a:r>
            <a:r>
              <a:rPr lang="en-US" sz="2400" b="0" i="1" dirty="0" smtClean="0"/>
              <a:t>.”</a:t>
            </a:r>
            <a:r>
              <a:rPr lang="en-US" sz="2400" b="0" dirty="0" smtClean="0"/>
              <a:t> </a:t>
            </a:r>
            <a:r>
              <a:rPr lang="en-US" sz="2400" b="0" dirty="0"/>
              <a:t>(</a:t>
            </a:r>
            <a:r>
              <a:rPr lang="en-US" sz="2400" dirty="0">
                <a:solidFill>
                  <a:schemeClr val="tx2"/>
                </a:solidFill>
              </a:rPr>
              <a:t>John </a:t>
            </a:r>
            <a:r>
              <a:rPr lang="en-US" sz="2400" dirty="0" smtClean="0">
                <a:solidFill>
                  <a:schemeClr val="tx2"/>
                </a:solidFill>
              </a:rPr>
              <a:t>7:24</a:t>
            </a:r>
            <a:r>
              <a:rPr lang="en-US" sz="2400" b="0" dirty="0" smtClean="0"/>
              <a:t>)</a:t>
            </a:r>
            <a:endParaRPr lang="en-US" sz="2400" b="0" dirty="0"/>
          </a:p>
          <a:p>
            <a:pPr marL="346075" indent="-346075">
              <a:buFont typeface="Arial" pitchFamily="34" charset="0"/>
              <a:buChar char="•"/>
            </a:pPr>
            <a:r>
              <a:rPr lang="en-US" sz="2400" b="0" dirty="0" smtClean="0"/>
              <a:t>Ours is not a judgment of condemnation but of warning before unavoidable condemnation is upon us all:</a:t>
            </a:r>
            <a:endParaRPr lang="en-US" sz="2400" b="0" dirty="0"/>
          </a:p>
          <a:p>
            <a:r>
              <a:rPr lang="en-US" sz="2400" b="0" i="1" dirty="0" smtClean="0"/>
              <a:t>“</a:t>
            </a:r>
            <a:r>
              <a:rPr lang="en-US" sz="2400" b="0" i="1" dirty="0"/>
              <a:t>For </a:t>
            </a:r>
            <a:r>
              <a:rPr lang="en-US" sz="2400" i="1" dirty="0"/>
              <a:t>if</a:t>
            </a:r>
            <a:r>
              <a:rPr lang="en-US" sz="2400" b="0" i="1" dirty="0"/>
              <a:t> we would judge ourselves, </a:t>
            </a:r>
            <a:r>
              <a:rPr lang="en-US" sz="2400" i="1" dirty="0"/>
              <a:t>we would not be </a:t>
            </a:r>
            <a:r>
              <a:rPr lang="en-US" sz="2400" i="1" dirty="0" smtClean="0"/>
              <a:t>judged</a:t>
            </a:r>
            <a:r>
              <a:rPr lang="en-US" sz="2400" b="0" i="1" dirty="0" smtClean="0"/>
              <a:t>.  But </a:t>
            </a:r>
            <a:r>
              <a:rPr lang="en-US" sz="2400" i="1" dirty="0"/>
              <a:t>when we are judged</a:t>
            </a:r>
            <a:r>
              <a:rPr lang="en-US" sz="2400" b="0" i="1" dirty="0"/>
              <a:t>, we are chastened by the Lord, </a:t>
            </a:r>
            <a:r>
              <a:rPr lang="en-US" sz="2400" i="1" dirty="0"/>
              <a:t>that we may not be condemned with the world</a:t>
            </a:r>
            <a:r>
              <a:rPr lang="en-US" sz="2400" b="0" i="1" dirty="0" smtClean="0"/>
              <a:t>.”</a:t>
            </a:r>
            <a:r>
              <a:rPr lang="en-US" sz="2400" b="0" dirty="0"/>
              <a:t> (</a:t>
            </a:r>
            <a:r>
              <a:rPr lang="en-US" sz="2400" dirty="0">
                <a:solidFill>
                  <a:schemeClr val="tx2"/>
                </a:solidFill>
              </a:rPr>
              <a:t>I Corinthians </a:t>
            </a:r>
            <a:r>
              <a:rPr lang="en-US" sz="2400" dirty="0" smtClean="0">
                <a:solidFill>
                  <a:schemeClr val="tx2"/>
                </a:solidFill>
              </a:rPr>
              <a:t>11:31-32</a:t>
            </a:r>
            <a:r>
              <a:rPr lang="en-US" sz="2400" b="0" dirty="0" smtClean="0"/>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dirty="0"/>
          </a:p>
        </p:txBody>
      </p:sp>
    </p:spTree>
    <p:extLst>
      <p:ext uri="{BB962C8B-B14F-4D97-AF65-F5344CB8AC3E}">
        <p14:creationId xmlns:p14="http://schemas.microsoft.com/office/powerpoint/2010/main" val="1755846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Conclusion</a:t>
            </a:r>
            <a:endParaRPr lang="en-US" dirty="0"/>
          </a:p>
        </p:txBody>
      </p:sp>
      <p:sp>
        <p:nvSpPr>
          <p:cNvPr id="3" name="Content Placeholder 2"/>
          <p:cNvSpPr>
            <a:spLocks noGrp="1"/>
          </p:cNvSpPr>
          <p:nvPr>
            <p:ph idx="1"/>
          </p:nvPr>
        </p:nvSpPr>
        <p:spPr/>
        <p:txBody>
          <a:bodyPr>
            <a:noAutofit/>
          </a:bodyPr>
          <a:lstStyle/>
          <a:p>
            <a:pPr marL="346075" indent="-346075">
              <a:spcBef>
                <a:spcPts val="600"/>
              </a:spcBef>
              <a:spcAft>
                <a:spcPts val="0"/>
              </a:spcAft>
              <a:buFont typeface="Arial" pitchFamily="34" charset="0"/>
              <a:buChar char="•"/>
            </a:pPr>
            <a:r>
              <a:rPr lang="en-US" sz="2200" b="0" dirty="0" smtClean="0"/>
              <a:t>Answer </a:t>
            </a:r>
            <a:r>
              <a:rPr lang="en-US" sz="2200" i="1" dirty="0" smtClean="0"/>
              <a:t>and</a:t>
            </a:r>
            <a:r>
              <a:rPr lang="en-US" sz="2200" b="0" dirty="0" smtClean="0"/>
              <a:t> answer with grace.</a:t>
            </a:r>
          </a:p>
          <a:p>
            <a:pPr marL="346075" indent="-346075">
              <a:spcBef>
                <a:spcPts val="600"/>
              </a:spcBef>
              <a:spcAft>
                <a:spcPts val="0"/>
              </a:spcAft>
              <a:buFont typeface="Arial" pitchFamily="34" charset="0"/>
              <a:buChar char="•"/>
            </a:pPr>
            <a:r>
              <a:rPr lang="en-US" sz="2200" b="0" dirty="0" smtClean="0"/>
              <a:t>Many errors trace to a misunderstanding of how to understand Scripture.</a:t>
            </a:r>
          </a:p>
          <a:p>
            <a:pPr marL="346075" indent="-346075">
              <a:spcBef>
                <a:spcPts val="600"/>
              </a:spcBef>
              <a:spcAft>
                <a:spcPts val="0"/>
              </a:spcAft>
              <a:buFont typeface="Arial" pitchFamily="34" charset="0"/>
              <a:buChar char="•"/>
            </a:pPr>
            <a:r>
              <a:rPr lang="en-US" sz="2200" b="0" dirty="0" smtClean="0"/>
              <a:t>Many flawed methods to interpret trace to bad assumptions about God.</a:t>
            </a:r>
          </a:p>
          <a:p>
            <a:pPr marL="346075" indent="-346075">
              <a:spcBef>
                <a:spcPts val="600"/>
              </a:spcBef>
              <a:spcAft>
                <a:spcPts val="0"/>
              </a:spcAft>
              <a:buFont typeface="Arial" pitchFamily="34" charset="0"/>
              <a:buChar char="•"/>
            </a:pPr>
            <a:r>
              <a:rPr lang="en-US" sz="2200" b="0" dirty="0" smtClean="0"/>
              <a:t>The Scriptures are sufficient.  We </a:t>
            </a:r>
            <a:r>
              <a:rPr lang="en-US" sz="2200" i="1" dirty="0" smtClean="0"/>
              <a:t>can</a:t>
            </a:r>
            <a:r>
              <a:rPr lang="en-US" sz="2200" b="0" dirty="0" smtClean="0"/>
              <a:t> read and understand.</a:t>
            </a:r>
          </a:p>
          <a:p>
            <a:pPr marL="346075" indent="-346075">
              <a:spcBef>
                <a:spcPts val="600"/>
              </a:spcBef>
              <a:spcAft>
                <a:spcPts val="0"/>
              </a:spcAft>
              <a:buFont typeface="Arial" pitchFamily="34" charset="0"/>
              <a:buChar char="•"/>
            </a:pPr>
            <a:r>
              <a:rPr lang="en-US" sz="2200" b="0" dirty="0" smtClean="0"/>
              <a:t>God’s design of us is sufficient.  We </a:t>
            </a:r>
            <a:r>
              <a:rPr lang="en-US" sz="2200" i="1" dirty="0" smtClean="0"/>
              <a:t>can</a:t>
            </a:r>
            <a:r>
              <a:rPr lang="en-US" sz="2200" b="0" dirty="0" smtClean="0"/>
              <a:t> read and understand.</a:t>
            </a:r>
          </a:p>
          <a:p>
            <a:pPr marL="346075" indent="-346075">
              <a:spcBef>
                <a:spcPts val="600"/>
              </a:spcBef>
              <a:spcAft>
                <a:spcPts val="0"/>
              </a:spcAft>
              <a:buFont typeface="Arial" pitchFamily="34" charset="0"/>
              <a:buChar char="•"/>
            </a:pPr>
            <a:r>
              <a:rPr lang="en-US" sz="2200" b="0" dirty="0" smtClean="0"/>
              <a:t>Understanding requires </a:t>
            </a:r>
            <a:r>
              <a:rPr lang="en-US" sz="2200" i="1" dirty="0" smtClean="0"/>
              <a:t>diligent</a:t>
            </a:r>
            <a:r>
              <a:rPr lang="en-US" sz="2200" b="0" dirty="0" smtClean="0"/>
              <a:t> study.</a:t>
            </a:r>
          </a:p>
          <a:p>
            <a:pPr marL="346075" indent="-346075">
              <a:spcBef>
                <a:spcPts val="600"/>
              </a:spcBef>
              <a:spcAft>
                <a:spcPts val="0"/>
              </a:spcAft>
              <a:buFont typeface="Arial" pitchFamily="34" charset="0"/>
              <a:buChar char="•"/>
            </a:pPr>
            <a:r>
              <a:rPr lang="en-US" sz="2200" b="0" dirty="0" smtClean="0"/>
              <a:t>Try to examine assumptions and bring out the true standard.</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dirty="0"/>
          </a:p>
        </p:txBody>
      </p:sp>
    </p:spTree>
    <p:extLst>
      <p:ext uri="{BB962C8B-B14F-4D97-AF65-F5344CB8AC3E}">
        <p14:creationId xmlns:p14="http://schemas.microsoft.com/office/powerpoint/2010/main" val="3201363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i="1" dirty="0" smtClean="0"/>
              <a:t>Reasonable interpretation of Scripture</a:t>
            </a:r>
            <a:endParaRPr lang="en-US" sz="6000" i="1" dirty="0"/>
          </a:p>
        </p:txBody>
      </p:sp>
      <p:sp>
        <p:nvSpPr>
          <p:cNvPr id="3" name="Text Placeholder 2"/>
          <p:cNvSpPr>
            <a:spLocks noGrp="1"/>
          </p:cNvSpPr>
          <p:nvPr>
            <p:ph type="body" idx="1"/>
          </p:nvPr>
        </p:nvSpPr>
        <p:spPr/>
        <p:txBody>
          <a:bodyPr>
            <a:normAutofit fontScale="92500"/>
          </a:bodyPr>
          <a:lstStyle/>
          <a:p>
            <a:r>
              <a:rPr lang="en-US" sz="3600" dirty="0" smtClean="0"/>
              <a:t>Understanding the Bible</a:t>
            </a:r>
            <a:endParaRPr lang="en-US" sz="3600" dirty="0"/>
          </a:p>
        </p:txBody>
      </p:sp>
      <p:sp>
        <p:nvSpPr>
          <p:cNvPr id="4" name="Slide Number Placeholder 3"/>
          <p:cNvSpPr>
            <a:spLocks noGrp="1"/>
          </p:cNvSpPr>
          <p:nvPr>
            <p:ph type="sldNum" sz="quarter" idx="11"/>
          </p:nvPr>
        </p:nvSpPr>
        <p:spPr/>
        <p:txBody>
          <a:bodyPr/>
          <a:lstStyle/>
          <a:p>
            <a:fld id="{B6F15528-21DE-4FAA-801E-634DDDAF4B2B}" type="slidenum">
              <a:rPr lang="en-US" smtClean="0"/>
              <a:pPr/>
              <a:t>27</a:t>
            </a:fld>
            <a:endParaRPr lang="en-US"/>
          </a:p>
        </p:txBody>
      </p:sp>
    </p:spTree>
    <p:extLst>
      <p:ext uri="{BB962C8B-B14F-4D97-AF65-F5344CB8AC3E}">
        <p14:creationId xmlns:p14="http://schemas.microsoft.com/office/powerpoint/2010/main" val="37744806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i="1" dirty="0" smtClean="0"/>
              <a:t>Reasonable interpretation of </a:t>
            </a:r>
            <a:r>
              <a:rPr lang="en-US" sz="6000" i="1" u="sng" dirty="0" smtClean="0"/>
              <a:t>ANYTHING</a:t>
            </a:r>
            <a:endParaRPr lang="en-US" sz="6000" i="1" u="sng" dirty="0"/>
          </a:p>
        </p:txBody>
      </p:sp>
      <p:sp>
        <p:nvSpPr>
          <p:cNvPr id="3" name="Text Placeholder 2"/>
          <p:cNvSpPr>
            <a:spLocks noGrp="1"/>
          </p:cNvSpPr>
          <p:nvPr>
            <p:ph type="body" idx="1"/>
          </p:nvPr>
        </p:nvSpPr>
        <p:spPr/>
        <p:txBody>
          <a:bodyPr>
            <a:normAutofit fontScale="92500"/>
          </a:bodyPr>
          <a:lstStyle/>
          <a:p>
            <a:r>
              <a:rPr lang="en-US" sz="3600" dirty="0" smtClean="0"/>
              <a:t>Understanding the Bible</a:t>
            </a:r>
            <a:endParaRPr lang="en-US" sz="3600" dirty="0"/>
          </a:p>
        </p:txBody>
      </p:sp>
      <p:sp>
        <p:nvSpPr>
          <p:cNvPr id="4" name="Slide Number Placeholder 3"/>
          <p:cNvSpPr>
            <a:spLocks noGrp="1"/>
          </p:cNvSpPr>
          <p:nvPr>
            <p:ph type="sldNum" sz="quarter" idx="11"/>
          </p:nvPr>
        </p:nvSpPr>
        <p:spPr/>
        <p:txBody>
          <a:bodyPr/>
          <a:lstStyle/>
          <a:p>
            <a:fld id="{B6F15528-21DE-4FAA-801E-634DDDAF4B2B}" type="slidenum">
              <a:rPr lang="en-US" smtClean="0"/>
              <a:pPr/>
              <a:t>28</a:t>
            </a:fld>
            <a:endParaRPr lang="en-US"/>
          </a:p>
        </p:txBody>
      </p:sp>
    </p:spTree>
    <p:extLst>
      <p:ext uri="{BB962C8B-B14F-4D97-AF65-F5344CB8AC3E}">
        <p14:creationId xmlns:p14="http://schemas.microsoft.com/office/powerpoint/2010/main" val="13139411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smtClean="0"/>
              <a:t>Review:  Approaching People</a:t>
            </a:r>
            <a:endParaRPr lang="en-US" sz="3200" dirty="0"/>
          </a:p>
        </p:txBody>
      </p:sp>
      <p:sp>
        <p:nvSpPr>
          <p:cNvPr id="3" name="Content Placeholder 2"/>
          <p:cNvSpPr>
            <a:spLocks noGrp="1"/>
          </p:cNvSpPr>
          <p:nvPr>
            <p:ph idx="1"/>
          </p:nvPr>
        </p:nvSpPr>
        <p:spPr/>
        <p:txBody>
          <a:bodyPr>
            <a:noAutofit/>
          </a:bodyPr>
          <a:lstStyle/>
          <a:p>
            <a:pPr marL="346075" indent="-346075">
              <a:buFont typeface="Arial" pitchFamily="34" charset="0"/>
              <a:buChar char="•"/>
            </a:pPr>
            <a:r>
              <a:rPr lang="en-US" sz="2400" b="0" dirty="0" smtClean="0"/>
              <a:t>Welcome to </a:t>
            </a:r>
            <a:r>
              <a:rPr lang="en-US" sz="2400" i="1" u="sng" dirty="0" smtClean="0"/>
              <a:t>Visitors</a:t>
            </a:r>
            <a:r>
              <a:rPr lang="en-US" sz="2400" b="0" dirty="0" smtClean="0"/>
              <a:t>!  </a:t>
            </a:r>
            <a:r>
              <a:rPr lang="en-US" sz="2400" b="0" dirty="0" smtClean="0">
                <a:sym typeface="Wingdings" pitchFamily="2" charset="2"/>
              </a:rPr>
              <a:t></a:t>
            </a:r>
          </a:p>
          <a:p>
            <a:pPr marL="346075" indent="-346075">
              <a:buFont typeface="Arial" pitchFamily="34" charset="0"/>
              <a:buChar char="•"/>
            </a:pPr>
            <a:r>
              <a:rPr lang="en-US" sz="2400" b="0" dirty="0" smtClean="0"/>
              <a:t>Class questions represent “worst case” hostility.</a:t>
            </a:r>
          </a:p>
          <a:p>
            <a:pPr marL="346075" indent="-346075">
              <a:buFont typeface="Arial" pitchFamily="34" charset="0"/>
              <a:buChar char="•"/>
            </a:pPr>
            <a:r>
              <a:rPr lang="en-US" sz="2400" b="0" i="1" dirty="0" smtClean="0"/>
              <a:t>“</a:t>
            </a:r>
            <a:r>
              <a:rPr lang="en-US" sz="2400" b="0" i="1" dirty="0"/>
              <a:t>A </a:t>
            </a:r>
            <a:r>
              <a:rPr lang="en-US" sz="2400" i="1" dirty="0"/>
              <a:t>soft answer turns away wrath</a:t>
            </a:r>
            <a:r>
              <a:rPr lang="en-US" sz="2400" b="0" i="1" dirty="0"/>
              <a:t>, But a harsh word stirs up anger</a:t>
            </a:r>
            <a:r>
              <a:rPr lang="en-US" sz="2400" b="0" i="1" dirty="0" smtClean="0"/>
              <a:t>.” </a:t>
            </a:r>
            <a:r>
              <a:rPr lang="en-US" sz="2400" b="0" dirty="0"/>
              <a:t>(</a:t>
            </a:r>
            <a:r>
              <a:rPr lang="en-US" sz="2400" dirty="0">
                <a:solidFill>
                  <a:schemeClr val="tx2"/>
                </a:solidFill>
              </a:rPr>
              <a:t>Proverbs </a:t>
            </a:r>
            <a:r>
              <a:rPr lang="en-US" sz="2400" dirty="0" smtClean="0">
                <a:solidFill>
                  <a:schemeClr val="tx2"/>
                </a:solidFill>
              </a:rPr>
              <a:t>15:1; Romans 12:17-21</a:t>
            </a:r>
            <a:r>
              <a:rPr lang="en-US" sz="2400" b="0" dirty="0" smtClean="0"/>
              <a:t>)</a:t>
            </a:r>
            <a:endParaRPr lang="en-US" sz="2400" b="0" i="1" dirty="0" smtClean="0"/>
          </a:p>
          <a:p>
            <a:pPr marL="346075" indent="-346075">
              <a:buFont typeface="Arial" pitchFamily="34" charset="0"/>
              <a:buChar char="•"/>
            </a:pPr>
            <a:r>
              <a:rPr lang="en-US" sz="2400" b="0" i="1" dirty="0" smtClean="0"/>
              <a:t>“Speech with </a:t>
            </a:r>
            <a:r>
              <a:rPr lang="en-US" sz="2400" i="1" dirty="0" smtClean="0"/>
              <a:t>grace</a:t>
            </a:r>
            <a:r>
              <a:rPr lang="en-US" sz="2400" b="0" i="1" dirty="0" smtClean="0"/>
              <a:t>, </a:t>
            </a:r>
            <a:r>
              <a:rPr lang="en-US" sz="2400" i="1" dirty="0" smtClean="0"/>
              <a:t>seasoned with salt </a:t>
            </a:r>
            <a:r>
              <a:rPr lang="en-US" sz="2400" b="0" i="1" dirty="0" smtClean="0"/>
              <a:t>… </a:t>
            </a:r>
            <a:r>
              <a:rPr lang="en-US" sz="2400" i="1" dirty="0" smtClean="0"/>
              <a:t>know</a:t>
            </a:r>
            <a:r>
              <a:rPr lang="en-US" sz="2400" b="0" i="1" dirty="0" smtClean="0"/>
              <a:t> </a:t>
            </a:r>
            <a:r>
              <a:rPr lang="en-US" sz="2400" i="1" dirty="0" smtClean="0"/>
              <a:t>how</a:t>
            </a:r>
            <a:r>
              <a:rPr lang="en-US" sz="2400" b="0" i="1" dirty="0" smtClean="0"/>
              <a:t> to answer </a:t>
            </a:r>
            <a:r>
              <a:rPr lang="en-US" sz="2400" i="1" dirty="0" smtClean="0"/>
              <a:t>each one</a:t>
            </a:r>
            <a:r>
              <a:rPr lang="en-US" sz="2400" b="0" i="1" dirty="0" smtClean="0"/>
              <a:t>” </a:t>
            </a:r>
            <a:r>
              <a:rPr lang="en-US" sz="2400" b="0" dirty="0" smtClean="0"/>
              <a:t>(</a:t>
            </a:r>
            <a:r>
              <a:rPr lang="en-US" sz="2400" dirty="0" smtClean="0">
                <a:solidFill>
                  <a:schemeClr val="tx2"/>
                </a:solidFill>
              </a:rPr>
              <a:t>Colossians 4:6</a:t>
            </a:r>
            <a:r>
              <a:rPr lang="en-US" sz="2400" b="0" dirty="0" smtClean="0"/>
              <a:t>)</a:t>
            </a:r>
          </a:p>
          <a:p>
            <a:pPr marL="346075" indent="-346075">
              <a:buFont typeface="Arial" pitchFamily="34" charset="0"/>
              <a:buChar char="•"/>
            </a:pPr>
            <a:r>
              <a:rPr lang="en-US" sz="2400" b="0" dirty="0" smtClean="0"/>
              <a:t>Patiently </a:t>
            </a:r>
            <a:r>
              <a:rPr lang="en-US" sz="2400" b="0" i="1" dirty="0" smtClean="0"/>
              <a:t>“reason”</a:t>
            </a:r>
            <a:r>
              <a:rPr lang="en-US" sz="2400" b="0" dirty="0" smtClean="0"/>
              <a:t>, explain … not browbeat, intimidate (</a:t>
            </a:r>
            <a:r>
              <a:rPr lang="en-US" sz="2400" dirty="0" smtClean="0">
                <a:solidFill>
                  <a:schemeClr val="tx2"/>
                </a:solidFill>
              </a:rPr>
              <a:t>Acts 19:8-9; II Timothy 2:25-26</a:t>
            </a:r>
            <a:r>
              <a:rPr lang="en-US" sz="2400" b="0" dirty="0" smtClean="0"/>
              <a:t>).</a:t>
            </a:r>
          </a:p>
          <a:p>
            <a:pPr marL="346075" indent="-346075">
              <a:buFont typeface="Arial" pitchFamily="34" charset="0"/>
              <a:buChar char="•"/>
            </a:pPr>
            <a:r>
              <a:rPr lang="en-US" sz="2400" b="0" dirty="0" smtClean="0"/>
              <a:t>Say what each person </a:t>
            </a:r>
            <a:r>
              <a:rPr lang="en-US" sz="2400" i="1" dirty="0" smtClean="0"/>
              <a:t>needs</a:t>
            </a:r>
            <a:r>
              <a:rPr lang="en-US" sz="2400" b="0" dirty="0" smtClean="0"/>
              <a:t> (</a:t>
            </a:r>
            <a:r>
              <a:rPr lang="en-US" sz="2400" dirty="0" smtClean="0">
                <a:solidFill>
                  <a:schemeClr val="tx2"/>
                </a:solidFill>
              </a:rPr>
              <a:t>Mark 10:21-23</a:t>
            </a:r>
            <a:r>
              <a:rPr lang="en-US" sz="2400" b="0" dirty="0" smtClean="0"/>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3970033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smtClean="0"/>
              <a:t>Review:  Approaching People</a:t>
            </a:r>
            <a:endParaRPr lang="en-US" sz="3200" dirty="0"/>
          </a:p>
        </p:txBody>
      </p:sp>
      <p:sp>
        <p:nvSpPr>
          <p:cNvPr id="3" name="Content Placeholder 2"/>
          <p:cNvSpPr>
            <a:spLocks noGrp="1"/>
          </p:cNvSpPr>
          <p:nvPr>
            <p:ph idx="1"/>
          </p:nvPr>
        </p:nvSpPr>
        <p:spPr/>
        <p:txBody>
          <a:bodyPr>
            <a:noAutofit/>
          </a:bodyPr>
          <a:lstStyle/>
          <a:p>
            <a:pPr marL="346075" indent="-346075">
              <a:spcAft>
                <a:spcPts val="0"/>
              </a:spcAft>
              <a:buFont typeface="Arial" pitchFamily="34" charset="0"/>
              <a:buChar char="•"/>
            </a:pPr>
            <a:r>
              <a:rPr lang="en-US" sz="2400" b="0" dirty="0" smtClean="0"/>
              <a:t>Start with love’s benefit of the doubt (</a:t>
            </a:r>
            <a:r>
              <a:rPr lang="en-US" sz="2400" dirty="0" smtClean="0">
                <a:solidFill>
                  <a:schemeClr val="tx2"/>
                </a:solidFill>
              </a:rPr>
              <a:t>I Corinthians 13:4-8</a:t>
            </a:r>
            <a:r>
              <a:rPr lang="en-US" sz="2400" b="0" dirty="0" smtClean="0"/>
              <a:t>).  Assume they are – at worst – innocently mistaken or confused, not willfully blind and hardened.</a:t>
            </a:r>
          </a:p>
          <a:p>
            <a:pPr marL="346075" indent="-346075">
              <a:spcAft>
                <a:spcPts val="0"/>
              </a:spcAft>
              <a:buFont typeface="Arial" pitchFamily="34" charset="0"/>
              <a:buChar char="•"/>
            </a:pPr>
            <a:r>
              <a:rPr lang="en-US" sz="2400" b="0" dirty="0" smtClean="0"/>
              <a:t>React on an </a:t>
            </a:r>
            <a:r>
              <a:rPr lang="en-US" sz="2400" i="1" dirty="0" smtClean="0"/>
              <a:t>individual</a:t>
            </a:r>
            <a:r>
              <a:rPr lang="en-US" sz="2400" b="0" dirty="0" smtClean="0"/>
              <a:t> level with other person’s best interest in mind (</a:t>
            </a:r>
            <a:r>
              <a:rPr lang="en-US" sz="2400" dirty="0" smtClean="0">
                <a:solidFill>
                  <a:schemeClr val="tx2"/>
                </a:solidFill>
              </a:rPr>
              <a:t>I Corinthians 13:4-8</a:t>
            </a:r>
            <a:r>
              <a:rPr lang="en-US" sz="2400" b="0" dirty="0" smtClean="0"/>
              <a:t>):</a:t>
            </a:r>
          </a:p>
          <a:p>
            <a:pPr>
              <a:spcAft>
                <a:spcPts val="0"/>
              </a:spcAft>
            </a:pPr>
            <a:r>
              <a:rPr lang="en-US" sz="2400" b="0" i="1" dirty="0" smtClean="0"/>
              <a:t>“Now </a:t>
            </a:r>
            <a:r>
              <a:rPr lang="en-US" sz="2400" b="0" i="1" dirty="0"/>
              <a:t>we exhort you, brethren, </a:t>
            </a:r>
            <a:r>
              <a:rPr lang="en-US" sz="2400" i="1" dirty="0"/>
              <a:t>warn</a:t>
            </a:r>
            <a:r>
              <a:rPr lang="en-US" sz="2400" b="0" i="1" dirty="0"/>
              <a:t> those who are </a:t>
            </a:r>
            <a:r>
              <a:rPr lang="en-US" sz="2400" i="1" dirty="0"/>
              <a:t>unruly</a:t>
            </a:r>
            <a:r>
              <a:rPr lang="en-US" sz="2400" b="0" i="1" dirty="0"/>
              <a:t>, </a:t>
            </a:r>
            <a:r>
              <a:rPr lang="en-US" sz="2400" i="1" dirty="0"/>
              <a:t>comfort</a:t>
            </a:r>
            <a:r>
              <a:rPr lang="en-US" sz="2400" b="0" i="1" dirty="0"/>
              <a:t> the </a:t>
            </a:r>
            <a:r>
              <a:rPr lang="en-US" sz="2400" i="1" dirty="0"/>
              <a:t>fainthearted</a:t>
            </a:r>
            <a:r>
              <a:rPr lang="en-US" sz="2400" b="0" i="1" dirty="0"/>
              <a:t>, </a:t>
            </a:r>
            <a:r>
              <a:rPr lang="en-US" sz="2400" i="1" dirty="0"/>
              <a:t>uphold</a:t>
            </a:r>
            <a:r>
              <a:rPr lang="en-US" sz="2400" b="0" i="1" dirty="0"/>
              <a:t> the </a:t>
            </a:r>
            <a:r>
              <a:rPr lang="en-US" sz="2400" i="1" dirty="0"/>
              <a:t>weak</a:t>
            </a:r>
            <a:r>
              <a:rPr lang="en-US" sz="2400" b="0" i="1" dirty="0"/>
              <a:t>, be </a:t>
            </a:r>
            <a:r>
              <a:rPr lang="en-US" sz="2400" i="1" u="sng" dirty="0"/>
              <a:t>patient</a:t>
            </a:r>
            <a:r>
              <a:rPr lang="en-US" sz="2400" b="0" i="1" dirty="0"/>
              <a:t> with </a:t>
            </a:r>
            <a:r>
              <a:rPr lang="en-US" sz="2400" i="1" u="sng" dirty="0"/>
              <a:t>all</a:t>
            </a:r>
            <a:r>
              <a:rPr lang="en-US" sz="2400" b="0" i="1" dirty="0" smtClean="0"/>
              <a:t>.” </a:t>
            </a:r>
            <a:r>
              <a:rPr lang="en-US" sz="2400" b="0" dirty="0"/>
              <a:t>(</a:t>
            </a:r>
            <a:r>
              <a:rPr lang="en-US" sz="2400" dirty="0">
                <a:solidFill>
                  <a:schemeClr val="tx2"/>
                </a:solidFill>
              </a:rPr>
              <a:t>I Thessalonians </a:t>
            </a:r>
            <a:r>
              <a:rPr lang="en-US" sz="2400" dirty="0" smtClean="0">
                <a:solidFill>
                  <a:schemeClr val="tx2"/>
                </a:solidFill>
              </a:rPr>
              <a:t>5:14</a:t>
            </a:r>
            <a:r>
              <a:rPr lang="en-US" sz="2400" b="0" dirty="0" smtClean="0"/>
              <a:t>; see also </a:t>
            </a:r>
            <a:r>
              <a:rPr lang="en-US" sz="2400" dirty="0" smtClean="0">
                <a:solidFill>
                  <a:schemeClr val="tx2"/>
                </a:solidFill>
              </a:rPr>
              <a:t>Jude 22-23</a:t>
            </a:r>
            <a:r>
              <a:rPr lang="en-US" sz="2400" b="0" dirty="0" smtClean="0"/>
              <a:t>)</a:t>
            </a:r>
          </a:p>
          <a:p>
            <a:pPr marL="342900" indent="-342900">
              <a:spcAft>
                <a:spcPts val="0"/>
              </a:spcAft>
              <a:buFont typeface="Arial" pitchFamily="34" charset="0"/>
              <a:buChar char="•"/>
            </a:pPr>
            <a:r>
              <a:rPr lang="en-US" sz="2400" b="0" dirty="0" smtClean="0"/>
              <a:t>Realize </a:t>
            </a:r>
            <a:r>
              <a:rPr lang="en-US" sz="2400" b="0" i="1" dirty="0" smtClean="0"/>
              <a:t>“power”</a:t>
            </a:r>
            <a:r>
              <a:rPr lang="en-US" sz="2400" b="0" dirty="0" smtClean="0"/>
              <a:t> is in the </a:t>
            </a:r>
            <a:r>
              <a:rPr lang="en-US" sz="2400" b="0" i="1" dirty="0" smtClean="0"/>
              <a:t>“gospel”</a:t>
            </a:r>
            <a:r>
              <a:rPr lang="en-US" sz="2400" b="0" dirty="0" smtClean="0"/>
              <a:t> (</a:t>
            </a:r>
            <a:r>
              <a:rPr lang="en-US" sz="2400" dirty="0" smtClean="0">
                <a:solidFill>
                  <a:schemeClr val="tx2"/>
                </a:solidFill>
              </a:rPr>
              <a:t>Romans 1:16; Ephesians 6:17</a:t>
            </a:r>
            <a:r>
              <a:rPr lang="en-US" sz="2400" b="0" dirty="0" smtClean="0"/>
              <a:t>), not socialization (</a:t>
            </a:r>
            <a:r>
              <a:rPr lang="en-US" sz="2400" dirty="0" smtClean="0">
                <a:solidFill>
                  <a:schemeClr val="tx2"/>
                </a:solidFill>
              </a:rPr>
              <a:t>I Cor. 2:1-5</a:t>
            </a:r>
            <a:r>
              <a:rPr lang="en-US" sz="2400" b="0" dirty="0" smtClean="0"/>
              <a:t>).</a:t>
            </a:r>
          </a:p>
          <a:p>
            <a:pPr marL="342900" indent="-342900">
              <a:spcAft>
                <a:spcPts val="0"/>
              </a:spcAft>
              <a:buFont typeface="Arial" pitchFamily="34" charset="0"/>
              <a:buChar char="•"/>
            </a:pPr>
            <a:r>
              <a:rPr lang="en-US" sz="2400" b="0" dirty="0" smtClean="0"/>
              <a:t>Work toward </a:t>
            </a:r>
            <a:r>
              <a:rPr lang="en-US" sz="2400" i="1" u="sng" dirty="0" smtClean="0"/>
              <a:t>fundamental</a:t>
            </a:r>
            <a:r>
              <a:rPr lang="en-US" sz="2400" b="0" dirty="0" smtClean="0"/>
              <a:t> point of difference!</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2618390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FLAWED Methods of Interpretation</a:t>
            </a:r>
            <a:endParaRPr lang="en-US" sz="2800" dirty="0"/>
          </a:p>
        </p:txBody>
      </p:sp>
      <p:sp>
        <p:nvSpPr>
          <p:cNvPr id="3" name="Content Placeholder 2"/>
          <p:cNvSpPr>
            <a:spLocks noGrp="1"/>
          </p:cNvSpPr>
          <p:nvPr>
            <p:ph idx="1"/>
          </p:nvPr>
        </p:nvSpPr>
        <p:spPr>
          <a:xfrm>
            <a:off x="457200" y="640080"/>
            <a:ext cx="8305800" cy="4297680"/>
          </a:xfrm>
        </p:spPr>
        <p:txBody>
          <a:bodyPr>
            <a:noAutofit/>
          </a:bodyPr>
          <a:lstStyle/>
          <a:p>
            <a:pPr marL="457200" indent="-457200">
              <a:spcBef>
                <a:spcPts val="600"/>
              </a:spcBef>
              <a:spcAft>
                <a:spcPts val="0"/>
              </a:spcAft>
              <a:buFont typeface="+mj-lt"/>
              <a:buAutoNum type="arabicPeriod"/>
            </a:pPr>
            <a:r>
              <a:rPr lang="en-US" sz="2800" dirty="0" smtClean="0"/>
              <a:t>Unbelieving</a:t>
            </a:r>
          </a:p>
          <a:p>
            <a:pPr marL="457200" indent="-457200">
              <a:spcBef>
                <a:spcPts val="600"/>
              </a:spcBef>
              <a:spcAft>
                <a:spcPts val="0"/>
              </a:spcAft>
              <a:buFont typeface="+mj-lt"/>
              <a:buAutoNum type="arabicPeriod"/>
            </a:pPr>
            <a:r>
              <a:rPr lang="en-US" sz="2800" dirty="0" smtClean="0">
                <a:solidFill>
                  <a:schemeClr val="accent3"/>
                </a:solidFill>
              </a:rPr>
              <a:t>Rational</a:t>
            </a:r>
          </a:p>
          <a:p>
            <a:pPr marL="457200" indent="-457200">
              <a:spcBef>
                <a:spcPts val="600"/>
              </a:spcBef>
              <a:spcAft>
                <a:spcPts val="0"/>
              </a:spcAft>
              <a:buFont typeface="+mj-lt"/>
              <a:buAutoNum type="arabicPeriod"/>
            </a:pPr>
            <a:r>
              <a:rPr lang="en-US" sz="2800" dirty="0" smtClean="0">
                <a:solidFill>
                  <a:schemeClr val="accent3"/>
                </a:solidFill>
              </a:rPr>
              <a:t>Mystical</a:t>
            </a:r>
          </a:p>
          <a:p>
            <a:pPr marL="457200" indent="-457200">
              <a:spcBef>
                <a:spcPts val="600"/>
              </a:spcBef>
              <a:spcAft>
                <a:spcPts val="0"/>
              </a:spcAft>
              <a:buFont typeface="+mj-lt"/>
              <a:buAutoNum type="arabicPeriod"/>
            </a:pPr>
            <a:r>
              <a:rPr lang="en-US" sz="2800" dirty="0" smtClean="0">
                <a:solidFill>
                  <a:schemeClr val="accent5"/>
                </a:solidFill>
              </a:rPr>
              <a:t>Hierarchical</a:t>
            </a:r>
          </a:p>
          <a:p>
            <a:pPr marL="457200" indent="-457200">
              <a:spcBef>
                <a:spcPts val="600"/>
              </a:spcBef>
              <a:spcAft>
                <a:spcPts val="0"/>
              </a:spcAft>
              <a:buFont typeface="+mj-lt"/>
              <a:buAutoNum type="arabicPeriod"/>
            </a:pPr>
            <a:r>
              <a:rPr lang="en-US" sz="2800" dirty="0" smtClean="0">
                <a:solidFill>
                  <a:schemeClr val="accent5"/>
                </a:solidFill>
              </a:rPr>
              <a:t>Majority</a:t>
            </a:r>
          </a:p>
          <a:p>
            <a:pPr marL="457200" indent="-457200">
              <a:spcBef>
                <a:spcPts val="600"/>
              </a:spcBef>
              <a:spcAft>
                <a:spcPts val="0"/>
              </a:spcAft>
              <a:buFont typeface="+mj-lt"/>
              <a:buAutoNum type="arabicPeriod"/>
            </a:pPr>
            <a:r>
              <a:rPr lang="en-US" sz="2800" dirty="0" smtClean="0">
                <a:solidFill>
                  <a:schemeClr val="accent1"/>
                </a:solidFill>
              </a:rPr>
              <a:t>Allegorical</a:t>
            </a:r>
          </a:p>
          <a:p>
            <a:pPr marL="457200" indent="-457200">
              <a:spcBef>
                <a:spcPts val="600"/>
              </a:spcBef>
              <a:spcAft>
                <a:spcPts val="0"/>
              </a:spcAft>
              <a:buFont typeface="+mj-lt"/>
              <a:buAutoNum type="arabicPeriod"/>
            </a:pPr>
            <a:r>
              <a:rPr lang="en-US" sz="2800" dirty="0" smtClean="0">
                <a:solidFill>
                  <a:schemeClr val="accent1"/>
                </a:solidFill>
              </a:rPr>
              <a:t>Literal</a:t>
            </a:r>
          </a:p>
          <a:p>
            <a:pPr marL="457200" indent="-457200">
              <a:spcBef>
                <a:spcPts val="600"/>
              </a:spcBef>
              <a:spcAft>
                <a:spcPts val="0"/>
              </a:spcAft>
              <a:buFont typeface="+mj-lt"/>
              <a:buAutoNum type="arabicPeriod"/>
            </a:pPr>
            <a:r>
              <a:rPr lang="en-US" sz="2800" dirty="0" smtClean="0">
                <a:solidFill>
                  <a:schemeClr val="accent1"/>
                </a:solidFill>
              </a:rPr>
              <a:t>Spiritual</a:t>
            </a:r>
          </a:p>
          <a:p>
            <a:pPr algn="ctr">
              <a:spcBef>
                <a:spcPts val="600"/>
              </a:spcBef>
              <a:spcAft>
                <a:spcPts val="0"/>
              </a:spcAft>
            </a:pPr>
            <a:r>
              <a:rPr lang="en-US" sz="2800" i="1" dirty="0">
                <a:solidFill>
                  <a:schemeClr val="tx2"/>
                </a:solidFill>
              </a:rPr>
              <a:t>Reflects upon God as Revelator and </a:t>
            </a:r>
            <a:r>
              <a:rPr lang="en-US" sz="2800" i="1" dirty="0" smtClean="0">
                <a:solidFill>
                  <a:schemeClr val="tx2"/>
                </a:solidFill>
              </a:rPr>
              <a:t>Creator</a:t>
            </a:r>
            <a:endParaRPr lang="en-US" sz="2800" i="1" dirty="0">
              <a:solidFill>
                <a:schemeClr val="tx2"/>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
        <p:nvSpPr>
          <p:cNvPr id="5" name="Content Placeholder 2"/>
          <p:cNvSpPr txBox="1">
            <a:spLocks/>
          </p:cNvSpPr>
          <p:nvPr/>
        </p:nvSpPr>
        <p:spPr>
          <a:xfrm>
            <a:off x="3657600" y="640080"/>
            <a:ext cx="4800600" cy="4297680"/>
          </a:xfrm>
          <a:prstGeom prst="rect">
            <a:avLst/>
          </a:prstGeom>
        </p:spPr>
        <p:txBody>
          <a:bodyPr vert="horz" lIns="91440" tIns="45720" rIns="91440" bIns="45720" rtlCol="0">
            <a:no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pPr marL="346075" indent="-346075">
              <a:spcBef>
                <a:spcPts val="600"/>
              </a:spcBef>
              <a:spcAft>
                <a:spcPts val="0"/>
              </a:spcAft>
              <a:buFont typeface="Arial" pitchFamily="34" charset="0"/>
              <a:buChar char="•"/>
            </a:pPr>
            <a:r>
              <a:rPr lang="en-US" sz="2800" dirty="0" smtClean="0"/>
              <a:t>There is no Bible.</a:t>
            </a:r>
          </a:p>
          <a:p>
            <a:pPr marL="346075" indent="-346075">
              <a:spcBef>
                <a:spcPts val="600"/>
              </a:spcBef>
              <a:spcAft>
                <a:spcPts val="0"/>
              </a:spcAft>
            </a:pPr>
            <a:endParaRPr lang="en-US" sz="2800" dirty="0" smtClean="0">
              <a:solidFill>
                <a:schemeClr val="accent3"/>
              </a:solidFill>
            </a:endParaRPr>
          </a:p>
          <a:p>
            <a:pPr marL="346075" indent="-346075">
              <a:spcBef>
                <a:spcPts val="600"/>
              </a:spcBef>
              <a:spcAft>
                <a:spcPts val="0"/>
              </a:spcAft>
              <a:buFont typeface="Arial" pitchFamily="34" charset="0"/>
              <a:buChar char="•"/>
            </a:pPr>
            <a:r>
              <a:rPr lang="en-US" sz="2800" dirty="0" smtClean="0">
                <a:solidFill>
                  <a:schemeClr val="accent3"/>
                </a:solidFill>
              </a:rPr>
              <a:t>Bible is Hopeless.</a:t>
            </a:r>
          </a:p>
          <a:p>
            <a:pPr marL="346075" indent="-346075">
              <a:spcBef>
                <a:spcPts val="600"/>
              </a:spcBef>
              <a:spcAft>
                <a:spcPts val="0"/>
              </a:spcAft>
              <a:buFont typeface="Arial" pitchFamily="34" charset="0"/>
              <a:buChar char="•"/>
            </a:pPr>
            <a:endParaRPr lang="en-US" sz="2800" dirty="0">
              <a:solidFill>
                <a:schemeClr val="accent3"/>
              </a:solidFill>
            </a:endParaRPr>
          </a:p>
          <a:p>
            <a:pPr marL="346075" indent="-346075">
              <a:spcBef>
                <a:spcPts val="600"/>
              </a:spcBef>
              <a:spcAft>
                <a:spcPts val="0"/>
              </a:spcAft>
              <a:buFont typeface="Arial" pitchFamily="34" charset="0"/>
              <a:buChar char="•"/>
            </a:pPr>
            <a:r>
              <a:rPr lang="en-US" sz="2800" dirty="0" smtClean="0">
                <a:solidFill>
                  <a:schemeClr val="accent5"/>
                </a:solidFill>
              </a:rPr>
              <a:t>Man is Hopeless.</a:t>
            </a:r>
          </a:p>
          <a:p>
            <a:pPr marL="346075" indent="-346075">
              <a:spcBef>
                <a:spcPts val="600"/>
              </a:spcBef>
              <a:spcAft>
                <a:spcPts val="0"/>
              </a:spcAft>
              <a:buFont typeface="Arial" pitchFamily="34" charset="0"/>
              <a:buChar char="•"/>
            </a:pPr>
            <a:endParaRPr lang="en-US" sz="2800" dirty="0">
              <a:solidFill>
                <a:schemeClr val="accent3"/>
              </a:solidFill>
            </a:endParaRPr>
          </a:p>
          <a:p>
            <a:pPr marL="346075" indent="-346075">
              <a:spcBef>
                <a:spcPts val="600"/>
              </a:spcBef>
              <a:spcAft>
                <a:spcPts val="0"/>
              </a:spcAft>
              <a:buFont typeface="Arial" pitchFamily="34" charset="0"/>
              <a:buChar char="•"/>
            </a:pPr>
            <a:r>
              <a:rPr lang="en-US" sz="2800" dirty="0" smtClean="0">
                <a:solidFill>
                  <a:schemeClr val="accent1"/>
                </a:solidFill>
              </a:rPr>
              <a:t>Bible has no literary orientation.</a:t>
            </a:r>
          </a:p>
        </p:txBody>
      </p:sp>
    </p:spTree>
    <p:extLst>
      <p:ext uri="{BB962C8B-B14F-4D97-AF65-F5344CB8AC3E}">
        <p14:creationId xmlns:p14="http://schemas.microsoft.com/office/powerpoint/2010/main" val="822152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600" i="1" dirty="0" smtClean="0"/>
              <a:t>Barrier #2 –</a:t>
            </a:r>
            <a:br>
              <a:rPr lang="en-US" sz="6600" i="1" dirty="0" smtClean="0"/>
            </a:br>
            <a:r>
              <a:rPr lang="en-US" sz="6600" i="1" dirty="0" smtClean="0"/>
              <a:t>Insufficiency of Scripture</a:t>
            </a:r>
            <a:endParaRPr lang="en-US" sz="6600" i="1" dirty="0"/>
          </a:p>
        </p:txBody>
      </p:sp>
      <p:sp>
        <p:nvSpPr>
          <p:cNvPr id="3" name="Text Placeholder 2"/>
          <p:cNvSpPr>
            <a:spLocks noGrp="1"/>
          </p:cNvSpPr>
          <p:nvPr>
            <p:ph type="body" idx="1"/>
          </p:nvPr>
        </p:nvSpPr>
        <p:spPr/>
        <p:txBody>
          <a:bodyPr>
            <a:normAutofit/>
          </a:bodyPr>
          <a:lstStyle/>
          <a:p>
            <a:r>
              <a:rPr lang="en-US" sz="3600" dirty="0" smtClean="0"/>
              <a:t>Overcoming Barriers</a:t>
            </a:r>
            <a:endParaRPr lang="en-US" sz="3600" dirty="0"/>
          </a:p>
        </p:txBody>
      </p:sp>
      <p:sp>
        <p:nvSpPr>
          <p:cNvPr id="4" name="Slide Number Placeholder 3"/>
          <p:cNvSpPr>
            <a:spLocks noGrp="1"/>
          </p:cNvSpPr>
          <p:nvPr>
            <p:ph type="sldNum" sz="quarter" idx="11"/>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34236605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
            <a:ext cx="8458200" cy="548640"/>
          </a:xfrm>
        </p:spPr>
        <p:txBody>
          <a:bodyPr>
            <a:noAutofit/>
          </a:bodyPr>
          <a:lstStyle/>
          <a:p>
            <a:r>
              <a:rPr lang="en-US" sz="2600" dirty="0"/>
              <a:t>7. “Words </a:t>
            </a:r>
            <a:r>
              <a:rPr lang="en-US" sz="2600" b="1" i="1" dirty="0"/>
              <a:t>cannot</a:t>
            </a:r>
            <a:r>
              <a:rPr lang="en-US" sz="2600" dirty="0"/>
              <a:t> contain infinite God!”</a:t>
            </a:r>
          </a:p>
        </p:txBody>
      </p:sp>
      <p:sp>
        <p:nvSpPr>
          <p:cNvPr id="3" name="Content Placeholder 2"/>
          <p:cNvSpPr>
            <a:spLocks noGrp="1"/>
          </p:cNvSpPr>
          <p:nvPr>
            <p:ph idx="1"/>
          </p:nvPr>
        </p:nvSpPr>
        <p:spPr/>
        <p:txBody>
          <a:bodyPr>
            <a:noAutofit/>
          </a:bodyPr>
          <a:lstStyle/>
          <a:p>
            <a:pPr marL="457200" indent="-457200">
              <a:buFont typeface="+mj-lt"/>
              <a:buAutoNum type="arabicPeriod"/>
            </a:pPr>
            <a:r>
              <a:rPr lang="en-US" sz="2400" b="0" dirty="0"/>
              <a:t>The Bible contains what </a:t>
            </a:r>
            <a:r>
              <a:rPr lang="en-US" sz="2400" dirty="0"/>
              <a:t>we </a:t>
            </a:r>
            <a:r>
              <a:rPr lang="en-US" sz="2400" u="sng" dirty="0"/>
              <a:t>need</a:t>
            </a:r>
            <a:r>
              <a:rPr lang="en-US" sz="2400" dirty="0"/>
              <a:t> to know</a:t>
            </a:r>
            <a:r>
              <a:rPr lang="en-US" sz="2400" b="0" dirty="0"/>
              <a:t>:</a:t>
            </a:r>
          </a:p>
          <a:p>
            <a:r>
              <a:rPr lang="en-US" sz="2400" b="0" i="1" dirty="0"/>
              <a:t>“… as His divine power has given to </a:t>
            </a:r>
            <a:r>
              <a:rPr lang="en-US" sz="2400" i="1" dirty="0"/>
              <a:t>us </a:t>
            </a:r>
            <a:r>
              <a:rPr lang="en-US" sz="2400" i="1" u="sng" dirty="0"/>
              <a:t>all things</a:t>
            </a:r>
            <a:r>
              <a:rPr lang="en-US" sz="2400" i="1" dirty="0"/>
              <a:t> that pertain to </a:t>
            </a:r>
            <a:r>
              <a:rPr lang="en-US" sz="2400" i="1" u="sng" dirty="0"/>
              <a:t>life and godliness</a:t>
            </a:r>
            <a:r>
              <a:rPr lang="en-US" sz="2400" i="1" dirty="0"/>
              <a:t>, through the knowledge of Him </a:t>
            </a:r>
            <a:r>
              <a:rPr lang="en-US" sz="2400" b="0" i="1" dirty="0"/>
              <a:t>who called us by glory and virtue.” </a:t>
            </a:r>
            <a:r>
              <a:rPr lang="en-US" sz="2400" b="0" dirty="0"/>
              <a:t>(</a:t>
            </a:r>
            <a:r>
              <a:rPr lang="en-US" sz="2400" dirty="0">
                <a:solidFill>
                  <a:schemeClr val="tx2"/>
                </a:solidFill>
              </a:rPr>
              <a:t>II Peter 1:3</a:t>
            </a:r>
            <a:r>
              <a:rPr lang="en-US" sz="2400" b="0" dirty="0"/>
              <a:t>; also, </a:t>
            </a:r>
            <a:r>
              <a:rPr lang="en-US" sz="2400" dirty="0">
                <a:solidFill>
                  <a:schemeClr val="tx2"/>
                </a:solidFill>
              </a:rPr>
              <a:t>II Timothy 3:16-17</a:t>
            </a:r>
            <a:r>
              <a:rPr lang="en-US" sz="2400" b="0" dirty="0"/>
              <a:t>)</a:t>
            </a:r>
          </a:p>
          <a:p>
            <a:pPr marL="457200" indent="-457200">
              <a:buFont typeface="+mj-lt"/>
              <a:buAutoNum type="arabicPeriod" startAt="2"/>
            </a:pPr>
            <a:r>
              <a:rPr lang="en-US" sz="2400" b="0" dirty="0"/>
              <a:t>No one limits God, but God can limit </a:t>
            </a:r>
            <a:r>
              <a:rPr lang="en-US" sz="2400" b="0" dirty="0" smtClean="0"/>
              <a:t>Himself (</a:t>
            </a:r>
            <a:r>
              <a:rPr lang="en-US" sz="2400" dirty="0" smtClean="0">
                <a:solidFill>
                  <a:schemeClr val="tx2"/>
                </a:solidFill>
              </a:rPr>
              <a:t>Titus 1:2; Hebrews 6:17-18; II Timothy 2:13</a:t>
            </a:r>
            <a:r>
              <a:rPr lang="en-US" sz="2400" b="0" dirty="0" smtClean="0"/>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1270005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
            <a:ext cx="8458200" cy="548640"/>
          </a:xfrm>
        </p:spPr>
        <p:txBody>
          <a:bodyPr>
            <a:noAutofit/>
          </a:bodyPr>
          <a:lstStyle/>
          <a:p>
            <a:r>
              <a:rPr lang="en-US" sz="2600" dirty="0"/>
              <a:t>7. “Words </a:t>
            </a:r>
            <a:r>
              <a:rPr lang="en-US" sz="2600" b="1" i="1" dirty="0"/>
              <a:t>cannot</a:t>
            </a:r>
            <a:r>
              <a:rPr lang="en-US" sz="2600" dirty="0"/>
              <a:t> contain infinite God!”</a:t>
            </a:r>
          </a:p>
        </p:txBody>
      </p:sp>
      <p:sp>
        <p:nvSpPr>
          <p:cNvPr id="3" name="Content Placeholder 2"/>
          <p:cNvSpPr>
            <a:spLocks noGrp="1"/>
          </p:cNvSpPr>
          <p:nvPr>
            <p:ph idx="1"/>
          </p:nvPr>
        </p:nvSpPr>
        <p:spPr/>
        <p:txBody>
          <a:bodyPr>
            <a:noAutofit/>
          </a:bodyPr>
          <a:lstStyle/>
          <a:p>
            <a:pPr marL="457200" indent="-457200">
              <a:buFont typeface="+mj-lt"/>
              <a:buAutoNum type="arabicPeriod" startAt="3"/>
            </a:pPr>
            <a:r>
              <a:rPr lang="en-US" sz="2400" b="0" dirty="0" smtClean="0"/>
              <a:t>The Bible IS sufficient!  It </a:t>
            </a:r>
            <a:r>
              <a:rPr lang="en-US" sz="2400" i="1" u="sng" dirty="0" smtClean="0"/>
              <a:t>can</a:t>
            </a:r>
            <a:r>
              <a:rPr lang="en-US" sz="2400" b="0" dirty="0" smtClean="0"/>
              <a:t> be read and understood:</a:t>
            </a:r>
            <a:endParaRPr lang="en-US" sz="2400" b="0" dirty="0"/>
          </a:p>
          <a:p>
            <a:r>
              <a:rPr lang="en-US" sz="2400" b="0" i="1" dirty="0"/>
              <a:t>“… how that </a:t>
            </a:r>
            <a:r>
              <a:rPr lang="en-US" sz="2400" i="1" dirty="0"/>
              <a:t>by revelation He made known to me </a:t>
            </a:r>
            <a:r>
              <a:rPr lang="en-US" sz="2400" b="0" i="1" dirty="0"/>
              <a:t>the mystery (as </a:t>
            </a:r>
            <a:r>
              <a:rPr lang="en-US" sz="2400" i="1" dirty="0"/>
              <a:t>I have briefly </a:t>
            </a:r>
            <a:r>
              <a:rPr lang="en-US" sz="2400" i="1" u="sng" dirty="0"/>
              <a:t>written</a:t>
            </a:r>
            <a:r>
              <a:rPr lang="en-US" sz="2400" i="1" dirty="0"/>
              <a:t> already, by which, </a:t>
            </a:r>
            <a:r>
              <a:rPr lang="en-US" sz="2400" i="1" u="sng" dirty="0"/>
              <a:t>when you read, you may understand</a:t>
            </a:r>
            <a:r>
              <a:rPr lang="en-US" sz="2400" i="1" dirty="0"/>
              <a:t> my knowledge in the mystery of Christ</a:t>
            </a:r>
            <a:r>
              <a:rPr lang="en-US" sz="2400" b="0" i="1" dirty="0"/>
              <a:t>), which in other ages was not made known to the sons of men, as it has now been revealed by the Spirit to His holy apostles and prophets.”</a:t>
            </a:r>
            <a:r>
              <a:rPr lang="en-US" sz="2400" b="0" dirty="0"/>
              <a:t> (</a:t>
            </a:r>
            <a:r>
              <a:rPr lang="en-US" sz="2400" dirty="0">
                <a:solidFill>
                  <a:schemeClr val="tx2"/>
                </a:solidFill>
              </a:rPr>
              <a:t>Ephesians 3:3-5</a:t>
            </a:r>
            <a:r>
              <a:rPr lang="en-US" sz="2400" b="0" dirty="0" smtClean="0"/>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35227709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
            <a:ext cx="8458200" cy="548640"/>
          </a:xfrm>
        </p:spPr>
        <p:txBody>
          <a:bodyPr>
            <a:noAutofit/>
          </a:bodyPr>
          <a:lstStyle/>
          <a:p>
            <a:r>
              <a:rPr lang="en-US" sz="3200" dirty="0"/>
              <a:t>9. “I Just Don’t Get It</a:t>
            </a:r>
            <a:r>
              <a:rPr lang="en-US" sz="3200" dirty="0" smtClean="0"/>
              <a:t>!”</a:t>
            </a:r>
            <a:endParaRPr lang="en-US" sz="3200" dirty="0"/>
          </a:p>
        </p:txBody>
      </p:sp>
      <p:sp>
        <p:nvSpPr>
          <p:cNvPr id="3" name="Content Placeholder 2"/>
          <p:cNvSpPr>
            <a:spLocks noGrp="1"/>
          </p:cNvSpPr>
          <p:nvPr>
            <p:ph idx="1"/>
          </p:nvPr>
        </p:nvSpPr>
        <p:spPr/>
        <p:txBody>
          <a:bodyPr>
            <a:noAutofit/>
          </a:bodyPr>
          <a:lstStyle/>
          <a:p>
            <a:pPr marL="457200" indent="-457200">
              <a:buFont typeface="+mj-lt"/>
              <a:buAutoNum type="arabicPeriod"/>
            </a:pPr>
            <a:r>
              <a:rPr lang="en-US" sz="2400" b="0" dirty="0"/>
              <a:t>Some parts of the Bible are difficult to understand</a:t>
            </a:r>
            <a:r>
              <a:rPr lang="en-US" sz="2400" b="0" dirty="0" smtClean="0"/>
              <a:t>:</a:t>
            </a:r>
          </a:p>
          <a:p>
            <a:r>
              <a:rPr lang="en-US" sz="2400" b="0" i="1" dirty="0" smtClean="0"/>
              <a:t>“… </a:t>
            </a:r>
            <a:r>
              <a:rPr lang="en-US" sz="2400" i="1" dirty="0"/>
              <a:t>be diligent </a:t>
            </a:r>
            <a:r>
              <a:rPr lang="en-US" sz="2400" b="0" i="1" dirty="0"/>
              <a:t>to be found by Him in peace, without spot and blameless;  … as also our beloved brother Paul, according to the wisdom given to him, has written to you,  as also in all his epistles, speaking in them of these things, in which are </a:t>
            </a:r>
            <a:r>
              <a:rPr lang="en-US" sz="2400" i="1" dirty="0"/>
              <a:t>some things hard to understand</a:t>
            </a:r>
            <a:r>
              <a:rPr lang="en-US" sz="2400" b="0" i="1" dirty="0"/>
              <a:t>, which untaught and unstable people twist to their own destruction, as they do also the rest of the Scriptures.  You therefore, beloved, </a:t>
            </a:r>
            <a:r>
              <a:rPr lang="en-US" sz="2400" i="1" dirty="0"/>
              <a:t>since you know this beforehand, beware lest you also fall from your own steadfastness</a:t>
            </a:r>
            <a:r>
              <a:rPr lang="en-US" sz="2400" b="0" i="1" dirty="0"/>
              <a:t>, being led away with the error of the wicked</a:t>
            </a:r>
            <a:r>
              <a:rPr lang="en-US" sz="2400" b="0" i="1" dirty="0" smtClean="0"/>
              <a:t>;”</a:t>
            </a:r>
            <a:r>
              <a:rPr lang="en-US" sz="2400" b="0" dirty="0" smtClean="0"/>
              <a:t> </a:t>
            </a:r>
            <a:r>
              <a:rPr lang="en-US" sz="2400" b="0" dirty="0"/>
              <a:t>(</a:t>
            </a:r>
            <a:r>
              <a:rPr lang="en-US" sz="2400" dirty="0">
                <a:solidFill>
                  <a:schemeClr val="tx2"/>
                </a:solidFill>
              </a:rPr>
              <a:t>II Peter </a:t>
            </a:r>
            <a:r>
              <a:rPr lang="en-US" sz="2400" dirty="0" smtClean="0">
                <a:solidFill>
                  <a:schemeClr val="tx2"/>
                </a:solidFill>
              </a:rPr>
              <a:t>3:14-18</a:t>
            </a:r>
            <a:r>
              <a:rPr lang="en-US" sz="2400" b="0" dirty="0" smtClean="0"/>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466554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2611</TotalTime>
  <Words>2135</Words>
  <Application>Microsoft Office PowerPoint</Application>
  <PresentationFormat>On-screen Show (16:9)</PresentationFormat>
  <Paragraphs>160</Paragraphs>
  <Slides>28</Slides>
  <Notes>8</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Essential</vt:lpstr>
      <vt:lpstr>“Convicting Those Who Contradict”</vt:lpstr>
      <vt:lpstr>Introduction to Careful Bible Study</vt:lpstr>
      <vt:lpstr>Review:  Approaching People</vt:lpstr>
      <vt:lpstr>Review:  Approaching People</vt:lpstr>
      <vt:lpstr>FLAWED Methods of Interpretation</vt:lpstr>
      <vt:lpstr>Barrier #2 – Insufficiency of Scripture</vt:lpstr>
      <vt:lpstr>7. “Words cannot contain infinite God!”</vt:lpstr>
      <vt:lpstr>7. “Words cannot contain infinite God!”</vt:lpstr>
      <vt:lpstr>9. “I Just Don’t Get It!”</vt:lpstr>
      <vt:lpstr>9. “I Just Don’t Get It!”</vt:lpstr>
      <vt:lpstr>8. “That is your interpretation!”</vt:lpstr>
      <vt:lpstr>Tip #2:  Adapt!</vt:lpstr>
      <vt:lpstr>Barrier #3 – Wrong Standard</vt:lpstr>
      <vt:lpstr>“Holy Spirit Helps Interpret”</vt:lpstr>
      <vt:lpstr>“I feel this is right!”</vt:lpstr>
      <vt:lpstr>“I feel this is right!”</vt:lpstr>
      <vt:lpstr>About Parents and Traditions</vt:lpstr>
      <vt:lpstr>“All Christians believe this!”</vt:lpstr>
      <vt:lpstr>“All Christians believe this!”</vt:lpstr>
      <vt:lpstr>Barrier #4 – EMOTIONAL ESCAPES</vt:lpstr>
      <vt:lpstr>“As long as you are doing your best”</vt:lpstr>
      <vt:lpstr>14. “As long as you are doing your best”</vt:lpstr>
      <vt:lpstr>15. “As long as IT’s To God’s Glory …”</vt:lpstr>
      <vt:lpstr>16. “You’re Only ONEs going to Heaven?”</vt:lpstr>
      <vt:lpstr>17. “But, Jesus Told Us Not To Judge!”</vt:lpstr>
      <vt:lpstr>Conclusion</vt:lpstr>
      <vt:lpstr>Reasonable interpretation of Scripture</vt:lpstr>
      <vt:lpstr>Reasonable interpretation of ANYTHING</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“Convicting Those Who Contradict”</dc:title>
  <dc:creator>C. Trevor Bowen</dc:creator>
  <cp:lastModifiedBy>C. Trevor Bowen</cp:lastModifiedBy>
  <cp:revision>243</cp:revision>
  <dcterms:created xsi:type="dcterms:W3CDTF">2006-08-16T00:00:00Z</dcterms:created>
  <dcterms:modified xsi:type="dcterms:W3CDTF">2013-01-10T00:03:38Z</dcterms:modified>
</cp:coreProperties>
</file>