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8"/>
  </p:notesMasterIdLst>
  <p:sldIdLst>
    <p:sldId id="256" r:id="rId2"/>
    <p:sldId id="341" r:id="rId3"/>
    <p:sldId id="267" r:id="rId4"/>
    <p:sldId id="353" r:id="rId5"/>
    <p:sldId id="297" r:id="rId6"/>
    <p:sldId id="322" r:id="rId7"/>
    <p:sldId id="325" r:id="rId8"/>
    <p:sldId id="323" r:id="rId9"/>
    <p:sldId id="340" r:id="rId10"/>
    <p:sldId id="324" r:id="rId11"/>
    <p:sldId id="327" r:id="rId12"/>
    <p:sldId id="328" r:id="rId13"/>
    <p:sldId id="344" r:id="rId14"/>
    <p:sldId id="345" r:id="rId15"/>
    <p:sldId id="352" r:id="rId16"/>
    <p:sldId id="346" r:id="rId17"/>
    <p:sldId id="349" r:id="rId18"/>
    <p:sldId id="350" r:id="rId19"/>
    <p:sldId id="351" r:id="rId20"/>
    <p:sldId id="348" r:id="rId21"/>
    <p:sldId id="343" r:id="rId22"/>
    <p:sldId id="330" r:id="rId23"/>
    <p:sldId id="331" r:id="rId24"/>
    <p:sldId id="332" r:id="rId25"/>
    <p:sldId id="335" r:id="rId26"/>
    <p:sldId id="336" r:id="rId27"/>
    <p:sldId id="339" r:id="rId28"/>
    <p:sldId id="337" r:id="rId29"/>
    <p:sldId id="356" r:id="rId30"/>
    <p:sldId id="342" r:id="rId31"/>
    <p:sldId id="354" r:id="rId32"/>
    <p:sldId id="338" r:id="rId33"/>
    <p:sldId id="355" r:id="rId34"/>
    <p:sldId id="357" r:id="rId35"/>
    <p:sldId id="259" r:id="rId36"/>
    <p:sldId id="277" r:id="rId3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36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D216-4C47-4AEE-83BE-B88F521259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44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D216-4C47-4AEE-83BE-B88F521259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4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C8391-6526-4874-8F36-69C45551201C}" type="slidenum">
              <a:rPr lang="en-US"/>
              <a:pPr/>
              <a:t>36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t>1/13/2013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dirty="0" smtClean="0"/>
              <a:t>“Convicting 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Helping Saints Prepare to Answer and Persuade Those in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b="1" i="1" dirty="0"/>
              <a:t>All</a:t>
            </a:r>
            <a:r>
              <a:rPr lang="en-US" dirty="0"/>
              <a:t> Christians believe this!”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3"/>
            </a:pPr>
            <a:r>
              <a:rPr lang="en-US" sz="2400" b="0" dirty="0" smtClean="0"/>
              <a:t>Imagine </a:t>
            </a:r>
            <a:r>
              <a:rPr lang="en-US" sz="2400" b="0" dirty="0"/>
              <a:t>you were talking to a schoolmate about instrumental music, and they responded, “But, all Christians use mechanical instruments in worship!”  What would be your answer?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Previously</a:t>
            </a:r>
            <a:r>
              <a:rPr lang="en-US" sz="2400" b="0" dirty="0"/>
              <a:t>, God condemned the world and </a:t>
            </a:r>
            <a:r>
              <a:rPr lang="en-US" sz="2400" dirty="0"/>
              <a:t>saved </a:t>
            </a:r>
            <a:r>
              <a:rPr lang="en-US" sz="2400" u="sng" dirty="0" smtClean="0"/>
              <a:t>few</a:t>
            </a:r>
            <a:r>
              <a:rPr lang="en-US" sz="2400" b="0" dirty="0" smtClean="0"/>
              <a:t>!</a:t>
            </a:r>
            <a:endParaRPr lang="en-US" sz="2400" b="0" dirty="0"/>
          </a:p>
          <a:p>
            <a:r>
              <a:rPr lang="en-US" sz="2400" b="0" i="1" dirty="0"/>
              <a:t>…who formerly were disobedient, when once the Divine longsuffering waited in the days of Noah, while the ark was being prepared, in which </a:t>
            </a:r>
            <a:r>
              <a:rPr lang="en-US" sz="2400" i="1" dirty="0"/>
              <a:t>a few, that is, </a:t>
            </a:r>
            <a:r>
              <a:rPr lang="en-US" sz="2400" i="1" u="sng" dirty="0"/>
              <a:t>eight souls</a:t>
            </a:r>
            <a:r>
              <a:rPr lang="en-US" sz="2400" i="1" dirty="0"/>
              <a:t>, were saved</a:t>
            </a:r>
            <a:r>
              <a:rPr lang="en-US" sz="2400" b="0" i="1" dirty="0"/>
              <a:t> through water.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Peter 3:20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2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b="1" i="1" dirty="0"/>
              <a:t>All</a:t>
            </a:r>
            <a:r>
              <a:rPr lang="en-US" dirty="0"/>
              <a:t> Christians believe this!”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Jesus </a:t>
            </a:r>
            <a:r>
              <a:rPr lang="en-US" sz="2400" b="0" dirty="0"/>
              <a:t>has foretold that </a:t>
            </a:r>
            <a:r>
              <a:rPr lang="en-US" sz="2400" dirty="0"/>
              <a:t>only a few </a:t>
            </a:r>
            <a:r>
              <a:rPr lang="en-US" sz="2400" b="0" dirty="0"/>
              <a:t>will go to heaven!</a:t>
            </a:r>
          </a:p>
          <a:p>
            <a:r>
              <a:rPr lang="en-US" sz="2400" b="0" i="1" dirty="0"/>
              <a:t>“Enter by the narrow gate; for wide is the gate and broad is the way </a:t>
            </a:r>
            <a:r>
              <a:rPr lang="en-US" sz="2400" i="1" dirty="0"/>
              <a:t>that leads to destruction, and there are many who go in by it</a:t>
            </a:r>
            <a:r>
              <a:rPr lang="en-US" sz="2400" b="0" i="1" dirty="0"/>
              <a:t>.  Because </a:t>
            </a:r>
            <a:r>
              <a:rPr lang="en-US" sz="2400" i="1" dirty="0"/>
              <a:t>narrow is the gate and difficult is the way which leads to life, and there are </a:t>
            </a:r>
            <a:r>
              <a:rPr lang="en-US" sz="2400" i="1" u="sng" dirty="0"/>
              <a:t>few who find it</a:t>
            </a:r>
            <a:r>
              <a:rPr lang="en-US" sz="2400" b="0" i="1" dirty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Matthew </a:t>
            </a:r>
            <a:r>
              <a:rPr lang="en-US" sz="2400" dirty="0" smtClean="0">
                <a:solidFill>
                  <a:schemeClr val="tx2"/>
                </a:solidFill>
              </a:rPr>
              <a:t>7:13-14</a:t>
            </a:r>
            <a:r>
              <a:rPr lang="en-US" sz="2400" b="0" dirty="0" smtClean="0"/>
              <a:t>)</a:t>
            </a:r>
          </a:p>
          <a:p>
            <a:endParaRPr lang="en-US" sz="2400" b="0" dirty="0"/>
          </a:p>
          <a:p>
            <a:r>
              <a:rPr lang="en-US" sz="2400" dirty="0" smtClean="0"/>
              <a:t>Lesson</a:t>
            </a:r>
            <a:r>
              <a:rPr lang="en-US" sz="2400" dirty="0"/>
              <a:t>:  </a:t>
            </a:r>
            <a:r>
              <a:rPr lang="en-US" sz="2400" b="0" dirty="0" smtClean="0"/>
              <a:t>How can the majority be a standard, if the majority are not even going to heaven?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1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i="1" dirty="0" smtClean="0"/>
              <a:t>Required Attitudes and Virtues</a:t>
            </a:r>
            <a:endParaRPr lang="en-US" sz="72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Approaching the Bible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Ultimate Love of Truth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II Timothy 3:6-8 </a:t>
            </a:r>
            <a:r>
              <a:rPr lang="en-US" sz="2400" b="0" dirty="0"/>
              <a:t>– </a:t>
            </a:r>
            <a:r>
              <a:rPr lang="en-US" sz="2400" b="0" i="1" dirty="0"/>
              <a:t>“… </a:t>
            </a:r>
            <a:r>
              <a:rPr lang="en-US" sz="2400" i="1" dirty="0"/>
              <a:t>always learning </a:t>
            </a:r>
            <a:r>
              <a:rPr lang="en-US" sz="2400" b="0" i="1" dirty="0"/>
              <a:t>and </a:t>
            </a:r>
            <a:r>
              <a:rPr lang="en-US" sz="2400" i="1" u="sng" dirty="0"/>
              <a:t>never able</a:t>
            </a:r>
            <a:r>
              <a:rPr lang="en-US" sz="2400" i="1" dirty="0"/>
              <a:t> </a:t>
            </a:r>
            <a:r>
              <a:rPr lang="en-US" sz="2400" b="0" i="1" dirty="0"/>
              <a:t>to come to the </a:t>
            </a:r>
            <a:r>
              <a:rPr lang="en-US" sz="2400" i="1" dirty="0"/>
              <a:t>knowledge of the truth</a:t>
            </a:r>
            <a:r>
              <a:rPr lang="en-US" sz="2400" b="0" i="1" dirty="0"/>
              <a:t>”</a:t>
            </a:r>
            <a:endParaRPr lang="en-U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Romans 10:1-3 </a:t>
            </a:r>
            <a:r>
              <a:rPr lang="en-US" sz="2400" b="0" dirty="0"/>
              <a:t>– </a:t>
            </a:r>
            <a:r>
              <a:rPr lang="en-US" sz="2400" b="0" i="1" dirty="0" smtClean="0"/>
              <a:t>“… that they </a:t>
            </a:r>
            <a:r>
              <a:rPr lang="en-US" sz="2400" i="1" dirty="0" smtClean="0"/>
              <a:t>be saved</a:t>
            </a:r>
            <a:r>
              <a:rPr lang="en-US" sz="2400" b="0" i="1" dirty="0" smtClean="0"/>
              <a:t>. … they </a:t>
            </a:r>
            <a:r>
              <a:rPr lang="en-US" sz="2400" b="0" i="1" dirty="0"/>
              <a:t>have </a:t>
            </a:r>
            <a:r>
              <a:rPr lang="en-US" sz="2400" i="1" dirty="0"/>
              <a:t>a zeal for God, but </a:t>
            </a:r>
            <a:r>
              <a:rPr lang="en-US" sz="2400" i="1" u="sng" dirty="0"/>
              <a:t>not according to knowledge</a:t>
            </a:r>
            <a:r>
              <a:rPr lang="en-US" sz="2400" b="0" i="1" dirty="0"/>
              <a:t>.”</a:t>
            </a:r>
            <a:endParaRPr lang="en-U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Luke 16:15 </a:t>
            </a:r>
            <a:r>
              <a:rPr lang="en-US" sz="2400" b="0" dirty="0"/>
              <a:t>– </a:t>
            </a:r>
            <a:r>
              <a:rPr lang="en-US" sz="2400" b="0" i="1" dirty="0"/>
              <a:t>“You are those who </a:t>
            </a:r>
            <a:r>
              <a:rPr lang="en-US" sz="2400" i="1" dirty="0"/>
              <a:t>justify yourselves before men</a:t>
            </a:r>
            <a:r>
              <a:rPr lang="en-US" sz="2400" b="0" i="1" dirty="0"/>
              <a:t>, but God knows your hearts.”</a:t>
            </a:r>
            <a:endParaRPr lang="en-U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Matthew 13:14-15 </a:t>
            </a:r>
            <a:r>
              <a:rPr lang="en-US" sz="2400" b="0" dirty="0"/>
              <a:t>– </a:t>
            </a:r>
            <a:r>
              <a:rPr lang="en-US" sz="2400" b="0" i="1" dirty="0"/>
              <a:t>“</a:t>
            </a:r>
            <a:r>
              <a:rPr lang="en-US" sz="2400" i="1" dirty="0"/>
              <a:t>Their eyes </a:t>
            </a:r>
            <a:r>
              <a:rPr lang="en-US" sz="2400" i="1" u="sng" dirty="0"/>
              <a:t>they</a:t>
            </a:r>
            <a:r>
              <a:rPr lang="en-US" sz="2400" i="1" dirty="0"/>
              <a:t> have closed</a:t>
            </a:r>
            <a:r>
              <a:rPr lang="en-US" sz="2400" b="0" i="1" dirty="0"/>
              <a:t>, Lest they should see with their eyes and hear with their ears, Lest they should understand with their hearts and turn, So that I should heal them</a:t>
            </a:r>
            <a:r>
              <a:rPr lang="en-US" sz="2400" b="0" i="1" dirty="0" smtClean="0"/>
              <a:t>.”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6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Ultimate Love of Truth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300" b="0" i="1" dirty="0" smtClean="0"/>
              <a:t>“</a:t>
            </a:r>
            <a:r>
              <a:rPr lang="en-US" sz="2300" b="0" i="1" dirty="0"/>
              <a:t>The coming of the lawless one is according to the working of Satan, with all power, signs, and lying wonders, and </a:t>
            </a:r>
            <a:r>
              <a:rPr lang="en-US" sz="2300" i="1" dirty="0"/>
              <a:t>with all unrighteous </a:t>
            </a:r>
            <a:r>
              <a:rPr lang="en-US" sz="2300" i="1" u="sng" dirty="0"/>
              <a:t>deception</a:t>
            </a:r>
            <a:r>
              <a:rPr lang="en-US" sz="2300" i="1" dirty="0"/>
              <a:t> </a:t>
            </a:r>
            <a:r>
              <a:rPr lang="en-US" sz="2300" i="1" dirty="0" smtClean="0"/>
              <a:t>among those who perish, because they </a:t>
            </a:r>
            <a:r>
              <a:rPr lang="en-US" sz="2300" i="1" u="sng" dirty="0" smtClean="0"/>
              <a:t>did not receive the love of the truth</a:t>
            </a:r>
            <a:r>
              <a:rPr lang="en-US" sz="2300" i="1" dirty="0" smtClean="0"/>
              <a:t>, that they might be saved</a:t>
            </a:r>
            <a:r>
              <a:rPr lang="en-US" sz="2300" b="0" i="1" dirty="0" smtClean="0"/>
              <a:t>. </a:t>
            </a:r>
            <a:r>
              <a:rPr lang="en-US" sz="2300" b="0" i="1" dirty="0"/>
              <a:t>And </a:t>
            </a:r>
            <a:r>
              <a:rPr lang="en-US" sz="2300" i="1" u="sng" dirty="0"/>
              <a:t>for this reason</a:t>
            </a:r>
            <a:r>
              <a:rPr lang="en-US" sz="2300" i="1" dirty="0"/>
              <a:t> God will send them strong delusion, that they should believe the lie</a:t>
            </a:r>
            <a:r>
              <a:rPr lang="en-US" sz="2300" b="0" i="1" dirty="0"/>
              <a:t>, that they all may be condemned who </a:t>
            </a:r>
            <a:r>
              <a:rPr lang="en-US" sz="2300" i="1" dirty="0"/>
              <a:t>did not </a:t>
            </a:r>
            <a:r>
              <a:rPr lang="en-US" sz="2300" i="1" u="sng" dirty="0"/>
              <a:t>believe the truth</a:t>
            </a:r>
            <a:r>
              <a:rPr lang="en-US" sz="2300" i="1" dirty="0"/>
              <a:t> but had </a:t>
            </a:r>
            <a:r>
              <a:rPr lang="en-US" sz="2300" i="1" u="sng" dirty="0"/>
              <a:t>pleasure in unrighteousness</a:t>
            </a:r>
            <a:r>
              <a:rPr lang="en-US" sz="2300" b="0" i="1" dirty="0" smtClean="0"/>
              <a:t>.”</a:t>
            </a:r>
            <a:r>
              <a:rPr lang="en-US" sz="2300" b="0" dirty="0" smtClean="0"/>
              <a:t> (</a:t>
            </a:r>
            <a:r>
              <a:rPr lang="en-US" sz="2300" dirty="0">
                <a:solidFill>
                  <a:schemeClr val="tx2"/>
                </a:solidFill>
              </a:rPr>
              <a:t>II Thessalonians </a:t>
            </a:r>
            <a:r>
              <a:rPr lang="en-US" sz="2300" dirty="0" smtClean="0">
                <a:solidFill>
                  <a:schemeClr val="tx2"/>
                </a:solidFill>
              </a:rPr>
              <a:t>2:11-12</a:t>
            </a:r>
            <a:r>
              <a:rPr lang="en-US" sz="2300" b="0" dirty="0" smtClean="0"/>
              <a:t>)</a:t>
            </a:r>
          </a:p>
          <a:p>
            <a:pPr marL="346075" lvl="0" indent="-34607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300" b="0" dirty="0" smtClean="0"/>
              <a:t>People hear the truth, and they reject it and love of it.</a:t>
            </a:r>
          </a:p>
          <a:p>
            <a:pPr marL="346075" lvl="0" indent="-34607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300" b="0" dirty="0" smtClean="0"/>
              <a:t>God sends </a:t>
            </a:r>
            <a:r>
              <a:rPr lang="en-US" sz="2300" b="0" i="1" dirty="0" smtClean="0"/>
              <a:t>“strong delusion”</a:t>
            </a:r>
            <a:r>
              <a:rPr lang="en-US" sz="2300" b="0" dirty="0" smtClean="0"/>
              <a:t>.</a:t>
            </a:r>
          </a:p>
          <a:p>
            <a:pPr marL="346075" lvl="0" indent="-34607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300" b="0" dirty="0" smtClean="0"/>
              <a:t>People believe the lie instead, and are condemned.</a:t>
            </a:r>
            <a:endParaRPr lang="en-US" sz="23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God Cannot Lie or Tempt unto </a:t>
            </a:r>
            <a:r>
              <a:rPr lang="en-US" sz="2800" dirty="0" smtClean="0"/>
              <a:t>Sin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b="0" i="1" dirty="0">
                <a:cs typeface="Tahoma" pitchFamily="34" charset="0"/>
              </a:rPr>
              <a:t>… in hope of eternal life </a:t>
            </a:r>
            <a:r>
              <a:rPr lang="en-US" i="1" dirty="0">
                <a:cs typeface="Tahoma" pitchFamily="34" charset="0"/>
              </a:rPr>
              <a:t>which God, </a:t>
            </a:r>
            <a:r>
              <a:rPr lang="en-US" i="1" u="sng" dirty="0">
                <a:cs typeface="Tahoma" pitchFamily="34" charset="0"/>
              </a:rPr>
              <a:t>who cannot lie</a:t>
            </a:r>
            <a:r>
              <a:rPr lang="en-US" b="0" i="1" dirty="0">
                <a:cs typeface="Tahoma" pitchFamily="34" charset="0"/>
              </a:rPr>
              <a:t>, promised before time began …</a:t>
            </a:r>
            <a:r>
              <a:rPr lang="en-US" b="0" dirty="0">
                <a:cs typeface="Tahoma" pitchFamily="34" charset="0"/>
              </a:rPr>
              <a:t> (</a:t>
            </a:r>
            <a:r>
              <a:rPr lang="en-US" dirty="0">
                <a:cs typeface="Tahoma" pitchFamily="34" charset="0"/>
              </a:rPr>
              <a:t>Titus 1:2</a:t>
            </a:r>
            <a:r>
              <a:rPr lang="en-US" b="0" dirty="0">
                <a:cs typeface="Tahoma" pitchFamily="34" charset="0"/>
              </a:rPr>
              <a:t> NKJV, see also, </a:t>
            </a:r>
            <a:r>
              <a:rPr lang="en-US" dirty="0">
                <a:cs typeface="Tahoma" pitchFamily="34" charset="0"/>
              </a:rPr>
              <a:t>Hebrews 6:18</a:t>
            </a:r>
            <a:r>
              <a:rPr lang="en-US" b="0" dirty="0">
                <a:cs typeface="Tahoma" pitchFamily="34" charset="0"/>
              </a:rPr>
              <a:t>)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b="0" i="1" dirty="0">
                <a:cs typeface="Tahoma" pitchFamily="34" charset="0"/>
              </a:rPr>
              <a:t>Let no one say when he is tempted, “I am tempted by God”; for God cannot be tempted by evil, </a:t>
            </a:r>
            <a:r>
              <a:rPr lang="en-US" i="1" dirty="0">
                <a:cs typeface="Tahoma" pitchFamily="34" charset="0"/>
              </a:rPr>
              <a:t>nor does He Himself tempt anyone</a:t>
            </a:r>
            <a:r>
              <a:rPr lang="en-US" b="0" i="1" dirty="0">
                <a:cs typeface="Tahoma" pitchFamily="34" charset="0"/>
              </a:rPr>
              <a:t>. But </a:t>
            </a:r>
            <a:r>
              <a:rPr lang="en-US" i="1" dirty="0">
                <a:cs typeface="Tahoma" pitchFamily="34" charset="0"/>
              </a:rPr>
              <a:t>each one is tempted when he is drawn away by his own desires and enticed</a:t>
            </a:r>
            <a:r>
              <a:rPr lang="en-US" b="0" i="1" dirty="0">
                <a:cs typeface="Tahoma" pitchFamily="34" charset="0"/>
              </a:rPr>
              <a:t>. Then, when desire has conceived, it gives birth to sin; and sin, when it is full-grown, brings forth death.</a:t>
            </a:r>
            <a:r>
              <a:rPr lang="en-US" b="0" dirty="0">
                <a:cs typeface="Tahoma" pitchFamily="34" charset="0"/>
              </a:rPr>
              <a:t> (</a:t>
            </a:r>
            <a:r>
              <a:rPr lang="en-US" dirty="0">
                <a:cs typeface="Tahoma" pitchFamily="34" charset="0"/>
              </a:rPr>
              <a:t>James </a:t>
            </a:r>
            <a:r>
              <a:rPr lang="en-US" dirty="0" smtClean="0">
                <a:cs typeface="Tahoma" pitchFamily="34" charset="0"/>
              </a:rPr>
              <a:t>1:13-15</a:t>
            </a:r>
            <a:r>
              <a:rPr lang="en-US" b="0" dirty="0" smtClean="0">
                <a:cs typeface="Tahoma" pitchFamily="34" charset="0"/>
              </a:rPr>
              <a:t>)</a:t>
            </a:r>
            <a:endParaRPr lang="en-US" b="0" dirty="0">
              <a:cs typeface="Tahoma" pitchFamily="34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b="0" i="1" dirty="0">
                <a:cs typeface="Tahoma" pitchFamily="34" charset="0"/>
              </a:rPr>
              <a:t> “Thus says the LORD:  ‘Behold, I will fill all the inhabitants of this land -- even the kings who sit on David's throne, the priests, the prophets, and all the inhabitants of Jerusalem -- with drunkenness! And </a:t>
            </a:r>
            <a:r>
              <a:rPr lang="en-US" i="1" dirty="0">
                <a:cs typeface="Tahoma" pitchFamily="34" charset="0"/>
              </a:rPr>
              <a:t>I will dash them one against another</a:t>
            </a:r>
            <a:r>
              <a:rPr lang="en-US" b="0" i="1" dirty="0">
                <a:cs typeface="Tahoma" pitchFamily="34" charset="0"/>
              </a:rPr>
              <a:t>, even the fathers and the sons together,’ says the LORD.”  </a:t>
            </a:r>
            <a:r>
              <a:rPr lang="en-US" b="0" dirty="0">
                <a:cs typeface="Tahoma" pitchFamily="34" charset="0"/>
              </a:rPr>
              <a:t>(</a:t>
            </a:r>
            <a:r>
              <a:rPr lang="en-US" dirty="0">
                <a:cs typeface="Tahoma" pitchFamily="34" charset="0"/>
              </a:rPr>
              <a:t>Jeremiah </a:t>
            </a:r>
            <a:r>
              <a:rPr lang="en-US" dirty="0" smtClean="0">
                <a:cs typeface="Tahoma" pitchFamily="34" charset="0"/>
              </a:rPr>
              <a:t>13:12-15</a:t>
            </a:r>
            <a:r>
              <a:rPr lang="en-US" b="0" dirty="0" smtClean="0">
                <a:cs typeface="Tahoma" pitchFamily="34" charset="0"/>
              </a:rPr>
              <a:t>)</a:t>
            </a:r>
            <a:endParaRPr lang="en-US" b="0" dirty="0">
              <a:cs typeface="Tahoma" pitchFamily="34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cs typeface="Tahoma" pitchFamily="34" charset="0"/>
              </a:rPr>
              <a:t>Recall:</a:t>
            </a:r>
            <a:r>
              <a:rPr lang="en-US" b="0" dirty="0">
                <a:cs typeface="Tahoma" pitchFamily="34" charset="0"/>
              </a:rPr>
              <a:t>  Jehu &amp; Ahab, Assyria &amp; Israel, Babylon &amp; Assyria &amp; </a:t>
            </a:r>
            <a:r>
              <a:rPr lang="en-US" b="0" dirty="0" smtClean="0">
                <a:cs typeface="Tahoma" pitchFamily="34" charset="0"/>
              </a:rPr>
              <a:t>Judah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5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Love of Truth 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400" b="0" dirty="0" smtClean="0"/>
              <a:t>Common, repeated, and emphasized theme throughout the Scriptures: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John 3:19-21 </a:t>
            </a:r>
            <a:r>
              <a:rPr lang="en-US" sz="2400" b="0" dirty="0" smtClean="0"/>
              <a:t>– </a:t>
            </a:r>
            <a:r>
              <a:rPr lang="en-US" sz="2400" b="0" i="1" dirty="0"/>
              <a:t>“… this is the condemnation, that the light has come into the world, and </a:t>
            </a:r>
            <a:r>
              <a:rPr lang="en-US" sz="2400" i="1" dirty="0"/>
              <a:t>men </a:t>
            </a:r>
            <a:r>
              <a:rPr lang="en-US" sz="2400" i="1" u="sng" dirty="0"/>
              <a:t>loved</a:t>
            </a:r>
            <a:r>
              <a:rPr lang="en-US" sz="2400" i="1" dirty="0"/>
              <a:t> darkness </a:t>
            </a:r>
            <a:r>
              <a:rPr lang="en-US" sz="2400" i="1" u="sng" dirty="0"/>
              <a:t>rather</a:t>
            </a:r>
            <a:r>
              <a:rPr lang="en-US" sz="2400" i="1" dirty="0"/>
              <a:t> than light, </a:t>
            </a:r>
            <a:r>
              <a:rPr lang="en-US" sz="2400" i="1" u="sng" dirty="0"/>
              <a:t>because</a:t>
            </a:r>
            <a:r>
              <a:rPr lang="en-US" sz="2400" i="1" dirty="0"/>
              <a:t> their deeds were evil</a:t>
            </a:r>
            <a:r>
              <a:rPr lang="en-US" sz="2400" b="0" i="1" dirty="0" smtClean="0"/>
              <a:t>”</a:t>
            </a:r>
            <a:endParaRPr lang="en-U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II Chron. 18:1-34; I Kings 22:1-36 </a:t>
            </a:r>
            <a:r>
              <a:rPr lang="en-US" sz="2400" b="0" dirty="0" smtClean="0"/>
              <a:t>– Ahab &amp; </a:t>
            </a:r>
            <a:r>
              <a:rPr lang="en-US" sz="2400" b="0" dirty="0" err="1" smtClean="0"/>
              <a:t>Micaiah</a:t>
            </a:r>
            <a:endParaRPr lang="en-U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Isaiah 66:2-4 </a:t>
            </a:r>
            <a:r>
              <a:rPr lang="en-US" sz="2400" b="0" dirty="0" smtClean="0"/>
              <a:t>– God says, </a:t>
            </a:r>
            <a:r>
              <a:rPr lang="en-US" sz="2400" b="0" i="1" dirty="0"/>
              <a:t>“they have chosen their own ways, </a:t>
            </a:r>
            <a:r>
              <a:rPr lang="en-US" sz="2400" b="0" i="1" dirty="0" smtClean="0"/>
              <a:t>… </a:t>
            </a:r>
            <a:r>
              <a:rPr lang="en-US" sz="2400" i="1" dirty="0"/>
              <a:t>So will I choose their delusions</a:t>
            </a:r>
            <a:r>
              <a:rPr lang="en-US" sz="2400" b="0" i="1" dirty="0"/>
              <a:t>.”</a:t>
            </a:r>
            <a:endParaRPr lang="en-US" sz="2400" b="0" dirty="0"/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Proverbs 23:23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</a:t>
            </a:r>
            <a:r>
              <a:rPr lang="en-US" sz="2400" b="0" i="1" dirty="0">
                <a:cs typeface="Tahoma" pitchFamily="34" charset="0"/>
              </a:rPr>
              <a:t>“Buy the truth and sell it not!”</a:t>
            </a:r>
            <a:endParaRPr lang="en-US" sz="2400" b="0" dirty="0">
              <a:cs typeface="Tahoma" pitchFamily="34" charset="0"/>
            </a:endParaRP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Psalm 11:4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</a:t>
            </a:r>
            <a:r>
              <a:rPr lang="en-US" sz="2400" b="0" i="1" dirty="0">
                <a:cs typeface="Tahoma" pitchFamily="34" charset="0"/>
              </a:rPr>
              <a:t> “His </a:t>
            </a:r>
            <a:r>
              <a:rPr lang="en-US" sz="2400" i="1" u="sng" dirty="0">
                <a:cs typeface="Tahoma" pitchFamily="34" charset="0"/>
              </a:rPr>
              <a:t>eyelids</a:t>
            </a:r>
            <a:r>
              <a:rPr lang="en-US" sz="2400" b="0" i="1" dirty="0">
                <a:cs typeface="Tahoma" pitchFamily="34" charset="0"/>
              </a:rPr>
              <a:t> tests the sons of men</a:t>
            </a:r>
            <a:r>
              <a:rPr lang="en-US" sz="2400" b="0" i="1" dirty="0" smtClean="0">
                <a:cs typeface="Tahoma" pitchFamily="34" charset="0"/>
              </a:rPr>
              <a:t>”</a:t>
            </a:r>
            <a:endParaRPr lang="en-US" sz="2400" dirty="0"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Love of Truth 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cs typeface="Tahoma" pitchFamily="34" charset="0"/>
              </a:rPr>
              <a:t>II </a:t>
            </a: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Corinthians 3:14-4:4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Blinded minds – even while reading Scripture – by the god of this age through crafty, deceitful handling of Scripture.</a:t>
            </a:r>
            <a:endParaRPr lang="en-US" sz="2400" dirty="0">
              <a:cs typeface="Tahoma" pitchFamily="34" charset="0"/>
            </a:endParaRP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John 7:17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</a:t>
            </a:r>
            <a:r>
              <a:rPr lang="en-US" sz="2400" b="0" i="1" dirty="0">
                <a:cs typeface="Tahoma" pitchFamily="34" charset="0"/>
              </a:rPr>
              <a:t>“</a:t>
            </a:r>
            <a:r>
              <a:rPr lang="en-US" sz="2400" i="1" u="sng" dirty="0">
                <a:cs typeface="Tahoma" pitchFamily="34" charset="0"/>
              </a:rPr>
              <a:t>If</a:t>
            </a:r>
            <a:r>
              <a:rPr lang="en-US" sz="2400" i="1" dirty="0">
                <a:cs typeface="Tahoma" pitchFamily="34" charset="0"/>
              </a:rPr>
              <a:t> anyone wants to do His will</a:t>
            </a:r>
            <a:r>
              <a:rPr lang="en-US" sz="2400" b="0" i="1" dirty="0">
                <a:cs typeface="Tahoma" pitchFamily="34" charset="0"/>
              </a:rPr>
              <a:t>, he shall know concerning the doctrine, </a:t>
            </a:r>
            <a:r>
              <a:rPr lang="en-US" sz="2400" i="1" dirty="0">
                <a:cs typeface="Tahoma" pitchFamily="34" charset="0"/>
              </a:rPr>
              <a:t>whether it is from God</a:t>
            </a:r>
            <a:r>
              <a:rPr lang="en-US" sz="2400" b="0" i="1" dirty="0">
                <a:cs typeface="Tahoma" pitchFamily="34" charset="0"/>
              </a:rPr>
              <a:t>”</a:t>
            </a: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Romans 1:28-32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God </a:t>
            </a:r>
            <a:r>
              <a:rPr lang="en-US" sz="2400" b="0" i="1" dirty="0">
                <a:cs typeface="Tahoma" pitchFamily="34" charset="0"/>
              </a:rPr>
              <a:t>“gave them up to a </a:t>
            </a:r>
            <a:r>
              <a:rPr lang="en-US" sz="2400" i="1" dirty="0">
                <a:cs typeface="Tahoma" pitchFamily="34" charset="0"/>
              </a:rPr>
              <a:t>reprobate mind</a:t>
            </a:r>
            <a:r>
              <a:rPr lang="en-US" sz="2400" b="0" i="1" dirty="0">
                <a:cs typeface="Tahoma" pitchFamily="34" charset="0"/>
              </a:rPr>
              <a:t>”</a:t>
            </a:r>
            <a:r>
              <a:rPr lang="en-US" sz="2400" b="0" dirty="0">
                <a:cs typeface="Tahoma" pitchFamily="34" charset="0"/>
              </a:rPr>
              <a:t>, because they did not like to </a:t>
            </a:r>
            <a:r>
              <a:rPr lang="en-US" sz="2400" b="0" i="1" dirty="0">
                <a:cs typeface="Tahoma" pitchFamily="34" charset="0"/>
              </a:rPr>
              <a:t>“retain God in their knowledge”</a:t>
            </a:r>
            <a:r>
              <a:rPr lang="en-US" sz="2400" b="0" dirty="0">
                <a:cs typeface="Tahoma" pitchFamily="34" charset="0"/>
              </a:rPr>
              <a:t>.</a:t>
            </a: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Matthew 11:25-27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Truth was hidden from wise and prudent, but revealed to babes by God’s design</a:t>
            </a:r>
            <a:r>
              <a:rPr lang="en-US" sz="2400" b="0" dirty="0" smtClean="0">
                <a:cs typeface="Tahoma" pitchFamily="34" charset="0"/>
              </a:rPr>
              <a:t>.</a:t>
            </a:r>
            <a:endParaRPr lang="en-US" sz="2400" dirty="0"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Love of Truth 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cs typeface="Tahoma" pitchFamily="34" charset="0"/>
              </a:rPr>
              <a:t>I </a:t>
            </a: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Corinthians 1:18-31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Cross is foolishness, a stumbling block – </a:t>
            </a:r>
            <a:r>
              <a:rPr lang="en-US" sz="2400" b="0" i="1" dirty="0">
                <a:cs typeface="Tahoma" pitchFamily="34" charset="0"/>
              </a:rPr>
              <a:t>“not many wise … not many mighty … not many noble</a:t>
            </a:r>
            <a:r>
              <a:rPr lang="en-US" sz="2400" b="0" i="1" dirty="0" smtClean="0">
                <a:cs typeface="Tahoma" pitchFamily="34" charset="0"/>
              </a:rPr>
              <a:t>”</a:t>
            </a: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II Peter 3:5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</a:t>
            </a:r>
            <a:r>
              <a:rPr lang="en-US" sz="2400" b="0" i="1" dirty="0">
                <a:cs typeface="Tahoma" pitchFamily="34" charset="0"/>
              </a:rPr>
              <a:t>“this they </a:t>
            </a:r>
            <a:r>
              <a:rPr lang="en-US" sz="2400" i="1" dirty="0">
                <a:cs typeface="Tahoma" pitchFamily="34" charset="0"/>
              </a:rPr>
              <a:t>willfully</a:t>
            </a:r>
            <a:r>
              <a:rPr lang="en-US" sz="2400" b="0" i="1" dirty="0">
                <a:cs typeface="Tahoma" pitchFamily="34" charset="0"/>
              </a:rPr>
              <a:t> forget”, “willfully ignorant”</a:t>
            </a:r>
            <a:endParaRPr lang="en-US" sz="2400" dirty="0">
              <a:cs typeface="Tahoma" pitchFamily="34" charset="0"/>
            </a:endParaRP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Proverbs 18:13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</a:t>
            </a:r>
            <a:r>
              <a:rPr lang="en-US" sz="2400" b="0" i="1" dirty="0">
                <a:cs typeface="Tahoma" pitchFamily="34" charset="0"/>
              </a:rPr>
              <a:t>“He who </a:t>
            </a:r>
            <a:r>
              <a:rPr lang="en-US" sz="2400" i="1" dirty="0">
                <a:cs typeface="Tahoma" pitchFamily="34" charset="0"/>
              </a:rPr>
              <a:t>answers</a:t>
            </a:r>
            <a:r>
              <a:rPr lang="en-US" sz="2400" b="0" i="1" dirty="0">
                <a:cs typeface="Tahoma" pitchFamily="34" charset="0"/>
              </a:rPr>
              <a:t> a matter </a:t>
            </a:r>
            <a:r>
              <a:rPr lang="en-US" sz="2400" i="1" dirty="0">
                <a:cs typeface="Tahoma" pitchFamily="34" charset="0"/>
              </a:rPr>
              <a:t>before he hears it</a:t>
            </a:r>
            <a:r>
              <a:rPr lang="en-US" sz="2400" b="0" i="1" dirty="0">
                <a:cs typeface="Tahoma" pitchFamily="34" charset="0"/>
              </a:rPr>
              <a:t>, It is folly and shame to him.”</a:t>
            </a:r>
            <a:endParaRPr lang="en-US" sz="2400" dirty="0">
              <a:cs typeface="Tahoma" pitchFamily="34" charset="0"/>
            </a:endParaRP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Luke 22:67-68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Asking questions with intent to ignore answer.</a:t>
            </a:r>
            <a:endParaRPr lang="en-US" sz="2400" dirty="0">
              <a:cs typeface="Tahoma" pitchFamily="34" charset="0"/>
            </a:endParaRP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Acts 22:21-22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Prejudicial listening.  Rejection upon 1 word</a:t>
            </a:r>
            <a:r>
              <a:rPr lang="en-US" sz="2400" b="0" dirty="0" smtClean="0">
                <a:cs typeface="Tahoma" pitchFamily="34" charset="0"/>
              </a:rPr>
              <a:t>.</a:t>
            </a:r>
            <a:endParaRPr lang="en-US" sz="2400" dirty="0"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Love of Truth 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cs typeface="Tahoma" pitchFamily="34" charset="0"/>
              </a:rPr>
              <a:t>Jeremiah </a:t>
            </a: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5:30-31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</a:t>
            </a:r>
            <a:r>
              <a:rPr lang="en-US" sz="2400" b="0" i="1" dirty="0">
                <a:cs typeface="Tahoma" pitchFamily="34" charset="0"/>
              </a:rPr>
              <a:t>“The prophets </a:t>
            </a:r>
            <a:r>
              <a:rPr lang="en-US" sz="2400" i="1" dirty="0">
                <a:cs typeface="Tahoma" pitchFamily="34" charset="0"/>
              </a:rPr>
              <a:t>prophesy falsely </a:t>
            </a:r>
            <a:r>
              <a:rPr lang="en-US" sz="2400" b="0" i="1" dirty="0">
                <a:cs typeface="Tahoma" pitchFamily="34" charset="0"/>
              </a:rPr>
              <a:t>… And </a:t>
            </a:r>
            <a:r>
              <a:rPr lang="en-US" sz="2400" i="1" dirty="0">
                <a:cs typeface="Tahoma" pitchFamily="34" charset="0"/>
              </a:rPr>
              <a:t>My people love to have it so</a:t>
            </a:r>
            <a:r>
              <a:rPr lang="en-US" sz="2400" b="0" i="1" dirty="0">
                <a:cs typeface="Tahoma" pitchFamily="34" charset="0"/>
              </a:rPr>
              <a:t>”</a:t>
            </a:r>
            <a:endParaRPr lang="en-US" sz="2400" dirty="0">
              <a:cs typeface="Tahoma" pitchFamily="34" charset="0"/>
            </a:endParaRP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Isaiah 30:9-15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Wanted prophets to speak smooth deceits, turn out of the path, and remove God from before them.</a:t>
            </a:r>
            <a:endParaRPr lang="en-US" sz="2400" dirty="0">
              <a:cs typeface="Tahoma" pitchFamily="34" charset="0"/>
            </a:endParaRP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Deuteronomy 16:19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</a:t>
            </a:r>
            <a:r>
              <a:rPr lang="en-US" sz="2400" b="0" i="1" dirty="0">
                <a:cs typeface="Tahoma" pitchFamily="34" charset="0"/>
              </a:rPr>
              <a:t>“A bribe </a:t>
            </a:r>
            <a:r>
              <a:rPr lang="en-US" sz="2400" i="1" dirty="0">
                <a:cs typeface="Tahoma" pitchFamily="34" charset="0"/>
              </a:rPr>
              <a:t>blinds the eyes of the wise</a:t>
            </a:r>
            <a:r>
              <a:rPr lang="en-US" sz="2400" b="0" i="1" dirty="0">
                <a:cs typeface="Tahoma" pitchFamily="34" charset="0"/>
              </a:rPr>
              <a:t> and </a:t>
            </a:r>
            <a:r>
              <a:rPr lang="en-US" sz="2400" i="1" dirty="0">
                <a:cs typeface="Tahoma" pitchFamily="34" charset="0"/>
              </a:rPr>
              <a:t>twists the words of the righteous</a:t>
            </a:r>
            <a:r>
              <a:rPr lang="en-US" sz="2400" b="0" i="1" dirty="0">
                <a:cs typeface="Tahoma" pitchFamily="34" charset="0"/>
              </a:rPr>
              <a:t>.”</a:t>
            </a:r>
            <a:r>
              <a:rPr lang="en-US" sz="2400" b="0" dirty="0">
                <a:cs typeface="Tahoma" pitchFamily="34" charset="0"/>
              </a:rPr>
              <a:t> What is the Devil offering? </a:t>
            </a:r>
            <a:endParaRPr lang="en-US" sz="2400" dirty="0">
              <a:cs typeface="Tahoma" pitchFamily="34" charset="0"/>
            </a:endParaRPr>
          </a:p>
          <a:p>
            <a:pPr marL="346075" lvl="0" indent="-34607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cs typeface="Tahoma" pitchFamily="34" charset="0"/>
              </a:rPr>
              <a:t>Jer. </a:t>
            </a: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23:16-32; 27:12-28:17; 29:8; </a:t>
            </a:r>
            <a:r>
              <a:rPr lang="en-US" sz="2400" dirty="0" smtClean="0">
                <a:solidFill>
                  <a:schemeClr val="tx2"/>
                </a:solidFill>
                <a:cs typeface="Tahoma" pitchFamily="34" charset="0"/>
              </a:rPr>
              <a:t>Ez. </a:t>
            </a:r>
            <a:r>
              <a:rPr lang="en-US" sz="2400" dirty="0">
                <a:solidFill>
                  <a:schemeClr val="tx2"/>
                </a:solidFill>
                <a:cs typeface="Tahoma" pitchFamily="34" charset="0"/>
              </a:rPr>
              <a:t>13:1-16</a:t>
            </a:r>
            <a:r>
              <a:rPr lang="en-US" sz="2400" b="0" dirty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en-US" sz="2400" b="0" dirty="0">
                <a:cs typeface="Tahoma" pitchFamily="34" charset="0"/>
              </a:rPr>
              <a:t>– Speaks against self-induced dreams and visions.  People dream what they want to dream and hope it is from God</a:t>
            </a:r>
            <a:r>
              <a:rPr lang="en-US" sz="2400" b="0" dirty="0" smtClean="0">
                <a:cs typeface="Tahoma" pitchFamily="34" charset="0"/>
              </a:rPr>
              <a:t>.</a:t>
            </a:r>
            <a:endParaRPr lang="en-US" sz="2400" dirty="0"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5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Review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Welcome to </a:t>
            </a:r>
            <a:r>
              <a:rPr lang="en-US" sz="2400" i="1" u="sng" dirty="0" smtClean="0"/>
              <a:t>Visitors</a:t>
            </a:r>
            <a:r>
              <a:rPr lang="en-US" sz="2400" b="0" dirty="0" smtClean="0"/>
              <a:t>!  </a:t>
            </a:r>
            <a:r>
              <a:rPr lang="en-US" sz="2400" b="0" dirty="0" smtClean="0">
                <a:sym typeface="Wingdings" pitchFamily="2" charset="2"/>
              </a:rPr>
              <a:t>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i="1" dirty="0" smtClean="0"/>
              <a:t>“</a:t>
            </a:r>
            <a:r>
              <a:rPr lang="en-US" sz="2400" b="0" i="1" dirty="0"/>
              <a:t>A </a:t>
            </a:r>
            <a:r>
              <a:rPr lang="en-US" sz="2400" i="1" dirty="0"/>
              <a:t>soft answer turns away wrath</a:t>
            </a:r>
            <a:r>
              <a:rPr lang="en-US" sz="2400" b="0" i="1" dirty="0"/>
              <a:t>, But a harsh word stirs up anger</a:t>
            </a:r>
            <a:r>
              <a:rPr lang="en-US" sz="2400" b="0" i="1" dirty="0" smtClean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Proverbs </a:t>
            </a:r>
            <a:r>
              <a:rPr lang="en-US" sz="2400" dirty="0" smtClean="0">
                <a:solidFill>
                  <a:schemeClr val="tx2"/>
                </a:solidFill>
              </a:rPr>
              <a:t>15:1; Romans 12:17-21</a:t>
            </a:r>
            <a:r>
              <a:rPr lang="en-US" sz="2400" b="0" dirty="0" smtClean="0"/>
              <a:t>)</a:t>
            </a:r>
            <a:endParaRPr lang="en-US" sz="2400" b="0" i="1" dirty="0" smtClean="0"/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Identify </a:t>
            </a:r>
            <a:r>
              <a:rPr lang="en-US" sz="2400" i="1" dirty="0" smtClean="0"/>
              <a:t>common</a:t>
            </a:r>
            <a:r>
              <a:rPr lang="en-US" sz="2400" b="0" dirty="0" smtClean="0"/>
              <a:t> platform, and build toward resolving </a:t>
            </a:r>
            <a:r>
              <a:rPr lang="en-US" sz="2400" i="1" dirty="0" smtClean="0"/>
              <a:t>fundamental</a:t>
            </a:r>
            <a:r>
              <a:rPr lang="en-US" sz="2400" b="0" dirty="0" smtClean="0"/>
              <a:t> point of </a:t>
            </a:r>
            <a:r>
              <a:rPr lang="en-US" sz="2400" i="1" dirty="0" smtClean="0"/>
              <a:t>difference</a:t>
            </a:r>
            <a:r>
              <a:rPr lang="en-US" sz="2400" b="0" dirty="0" smtClean="0"/>
              <a:t>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Identify and question assertions, assumptions.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What we believe matters (</a:t>
            </a:r>
            <a:r>
              <a:rPr lang="en-US" sz="2400" dirty="0" smtClean="0">
                <a:solidFill>
                  <a:schemeClr val="tx2"/>
                </a:solidFill>
              </a:rPr>
              <a:t>Galatians 5:4</a:t>
            </a:r>
            <a:r>
              <a:rPr lang="en-US" sz="2400" b="0" dirty="0" smtClean="0"/>
              <a:t>).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Identify differences in </a:t>
            </a:r>
            <a:r>
              <a:rPr lang="en-US" sz="2400" i="1" dirty="0" smtClean="0"/>
              <a:t>approaching</a:t>
            </a:r>
            <a:r>
              <a:rPr lang="en-US" sz="2400" b="0" dirty="0" smtClean="0"/>
              <a:t> the Bible.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Don’t forget the </a:t>
            </a:r>
            <a:r>
              <a:rPr lang="en-US" sz="2400" i="1" dirty="0" smtClean="0"/>
              <a:t>sufficiency</a:t>
            </a:r>
            <a:r>
              <a:rPr lang="en-US" sz="2400" b="0" dirty="0" smtClean="0"/>
              <a:t> of the Scriptures for man (</a:t>
            </a:r>
            <a:r>
              <a:rPr lang="en-US" sz="2400" dirty="0" smtClean="0">
                <a:solidFill>
                  <a:schemeClr val="tx2"/>
                </a:solidFill>
              </a:rPr>
              <a:t>Ephesians 3:3-5; II Timothy 3:16-17; II Peter 1:2-3</a:t>
            </a:r>
            <a:r>
              <a:rPr lang="en-US" sz="2400" b="0" dirty="0" smtClean="0"/>
              <a:t>)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Exegesis vs. Eisegesis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300" i="1" u="sng" dirty="0" smtClean="0"/>
              <a:t>ex</a:t>
            </a:r>
            <a:r>
              <a:rPr lang="en-US" sz="2300" i="1" dirty="0" smtClean="0"/>
              <a:t>egesis</a:t>
            </a:r>
            <a:r>
              <a:rPr lang="en-US" sz="2300" b="0" i="1" dirty="0" smtClean="0"/>
              <a:t> – interpret, “lead out” meaning</a:t>
            </a:r>
            <a:endParaRPr lang="en-US" sz="2300" b="0" i="1" dirty="0"/>
          </a:p>
          <a:p>
            <a:pPr marL="342900" lvl="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300" i="1" u="sng" dirty="0" smtClean="0"/>
              <a:t>eis</a:t>
            </a:r>
            <a:r>
              <a:rPr lang="en-US" sz="2300" i="1" dirty="0" smtClean="0"/>
              <a:t>egesis</a:t>
            </a:r>
            <a:r>
              <a:rPr lang="en-US" sz="2300" b="0" i="1" dirty="0" smtClean="0"/>
              <a:t> – inject meaning</a:t>
            </a:r>
            <a:endParaRPr lang="en-US" sz="2300" b="0" i="1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300" b="0" i="1" dirty="0" smtClean="0"/>
              <a:t>… </a:t>
            </a:r>
            <a:r>
              <a:rPr lang="en-US" sz="2300" b="0" i="1" dirty="0"/>
              <a:t>Thus says the Lord GOD: “Everyone of the house of Israel who </a:t>
            </a:r>
            <a:r>
              <a:rPr lang="en-US" sz="2300" i="1" baseline="30000" dirty="0" smtClean="0">
                <a:solidFill>
                  <a:schemeClr val="tx2"/>
                </a:solidFill>
              </a:rPr>
              <a:t>1</a:t>
            </a:r>
            <a:r>
              <a:rPr lang="en-US" sz="2300" i="1" dirty="0" smtClean="0"/>
              <a:t>sets </a:t>
            </a:r>
            <a:r>
              <a:rPr lang="en-US" sz="2300" i="1" dirty="0"/>
              <a:t>up his idols in his heart</a:t>
            </a:r>
            <a:r>
              <a:rPr lang="en-US" sz="2300" b="0" i="1" dirty="0"/>
              <a:t>, and </a:t>
            </a:r>
            <a:r>
              <a:rPr lang="en-US" sz="2300" i="1" dirty="0"/>
              <a:t>puts before him what causes him to stumble </a:t>
            </a:r>
            <a:r>
              <a:rPr lang="en-US" sz="2300" b="0" i="1" dirty="0"/>
              <a:t>into iniquity, </a:t>
            </a:r>
            <a:r>
              <a:rPr lang="en-US" sz="2300" i="1" baseline="30000" dirty="0" smtClean="0">
                <a:solidFill>
                  <a:schemeClr val="tx2"/>
                </a:solidFill>
              </a:rPr>
              <a:t>2</a:t>
            </a:r>
            <a:r>
              <a:rPr lang="en-US" sz="2300" i="1" u="sng" dirty="0" smtClean="0"/>
              <a:t>and </a:t>
            </a:r>
            <a:r>
              <a:rPr lang="en-US" sz="2300" i="1" u="sng" dirty="0"/>
              <a:t>then</a:t>
            </a:r>
            <a:r>
              <a:rPr lang="en-US" sz="2300" i="1" dirty="0"/>
              <a:t> comes to the prophet, </a:t>
            </a:r>
            <a:r>
              <a:rPr lang="en-US" sz="2300" i="1" baseline="30000" dirty="0" smtClean="0">
                <a:solidFill>
                  <a:schemeClr val="tx2"/>
                </a:solidFill>
              </a:rPr>
              <a:t>3</a:t>
            </a:r>
            <a:r>
              <a:rPr lang="en-US" sz="2300" i="1" dirty="0" smtClean="0"/>
              <a:t>I </a:t>
            </a:r>
            <a:r>
              <a:rPr lang="en-US" sz="2300" i="1" dirty="0"/>
              <a:t>the LORD will answer him who comes, </a:t>
            </a:r>
            <a:r>
              <a:rPr lang="en-US" sz="2300" i="1" u="sng" dirty="0"/>
              <a:t>according</a:t>
            </a:r>
            <a:r>
              <a:rPr lang="en-US" sz="2300" i="1" dirty="0"/>
              <a:t> to the multitude of his idols</a:t>
            </a:r>
            <a:r>
              <a:rPr lang="en-US" sz="2300" b="0" i="1" dirty="0"/>
              <a:t>, that I may seize the house of Israel </a:t>
            </a:r>
            <a:r>
              <a:rPr lang="en-US" sz="2300" i="1" dirty="0"/>
              <a:t>by their heart</a:t>
            </a:r>
            <a:r>
              <a:rPr lang="en-US" sz="2300" b="0" i="1" dirty="0"/>
              <a:t>, because they are all estranged from Me by their idols.” </a:t>
            </a:r>
            <a:r>
              <a:rPr lang="en-US" sz="2300" b="0" dirty="0" smtClean="0"/>
              <a:t>(</a:t>
            </a:r>
            <a:r>
              <a:rPr lang="en-US" sz="2300" dirty="0">
                <a:solidFill>
                  <a:schemeClr val="tx2"/>
                </a:solidFill>
              </a:rPr>
              <a:t>Ezekiel 14:4-10</a:t>
            </a:r>
            <a:r>
              <a:rPr lang="en-US" sz="2300" b="0" dirty="0" smtClean="0"/>
              <a:t>)</a:t>
            </a:r>
          </a:p>
          <a:p>
            <a:pPr marL="346075" lvl="0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300" b="0" dirty="0" smtClean="0"/>
              <a:t>The Bible pattern is to always hear </a:t>
            </a:r>
            <a:r>
              <a:rPr lang="en-US" sz="2300" i="1" dirty="0" smtClean="0"/>
              <a:t>then</a:t>
            </a:r>
            <a:r>
              <a:rPr lang="en-US" sz="2300" b="0" dirty="0" smtClean="0"/>
              <a:t> believe – not believe then hear! (</a:t>
            </a:r>
            <a:r>
              <a:rPr lang="en-US" sz="2400" dirty="0" smtClean="0">
                <a:solidFill>
                  <a:schemeClr val="tx2"/>
                </a:solidFill>
              </a:rPr>
              <a:t>Rom. </a:t>
            </a:r>
            <a:r>
              <a:rPr lang="en-US" sz="2400" dirty="0">
                <a:solidFill>
                  <a:schemeClr val="tx2"/>
                </a:solidFill>
              </a:rPr>
              <a:t>10:17; John 6:45; Acts 2:41</a:t>
            </a:r>
            <a:r>
              <a:rPr lang="en-US" sz="2300" b="0" dirty="0" smtClean="0"/>
              <a:t>)</a:t>
            </a:r>
            <a:endParaRPr lang="en-US" sz="23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i="1" dirty="0" smtClean="0"/>
              <a:t>Barrier #4 –</a:t>
            </a:r>
            <a:br>
              <a:rPr lang="en-US" sz="8000" i="1" dirty="0" smtClean="0"/>
            </a:br>
            <a:r>
              <a:rPr lang="en-US" sz="8000" i="1" dirty="0" smtClean="0"/>
              <a:t>EMOTIONAL ESCAPES</a:t>
            </a:r>
            <a:endParaRPr lang="en-US" sz="80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Overcoming Barriers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14. “As </a:t>
            </a:r>
            <a:r>
              <a:rPr lang="en-US" sz="2500" dirty="0"/>
              <a:t>long as you are doing your </a:t>
            </a:r>
            <a:r>
              <a:rPr lang="en-US" sz="2500" b="1" dirty="0" smtClean="0"/>
              <a:t>best</a:t>
            </a:r>
            <a:r>
              <a:rPr lang="en-US" sz="2500" dirty="0" smtClean="0"/>
              <a:t>”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“Why do you think your judgment of yourself is enough?”</a:t>
            </a:r>
            <a:endParaRPr lang="en-US" sz="2400" b="0" dirty="0"/>
          </a:p>
          <a:p>
            <a:r>
              <a:rPr lang="en-US" sz="2400" b="0" i="1" dirty="0"/>
              <a:t>For </a:t>
            </a:r>
            <a:r>
              <a:rPr lang="en-US" sz="2400" i="1" dirty="0"/>
              <a:t>I </a:t>
            </a:r>
            <a:r>
              <a:rPr lang="en-US" sz="2400" i="1" u="sng" dirty="0"/>
              <a:t>know nothing</a:t>
            </a:r>
            <a:r>
              <a:rPr lang="en-US" sz="2400" i="1" dirty="0"/>
              <a:t> against myself, yet I am </a:t>
            </a:r>
            <a:r>
              <a:rPr lang="en-US" sz="2400" i="1" u="sng" dirty="0"/>
              <a:t>not justified</a:t>
            </a:r>
            <a:r>
              <a:rPr lang="en-US" sz="2400" i="1" dirty="0"/>
              <a:t> by this</a:t>
            </a:r>
            <a:r>
              <a:rPr lang="en-US" sz="2400" b="0" i="1" dirty="0"/>
              <a:t>; but He who judges me is the Lord. 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Corinthians 4:4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14. “As </a:t>
            </a:r>
            <a:r>
              <a:rPr lang="en-US" sz="2500" dirty="0"/>
              <a:t>long as you are doing your </a:t>
            </a:r>
            <a:r>
              <a:rPr lang="en-US" sz="2500" b="1" dirty="0" smtClean="0"/>
              <a:t>best</a:t>
            </a:r>
            <a:r>
              <a:rPr lang="en-US" sz="2500" dirty="0" smtClean="0"/>
              <a:t>”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Sincerity </a:t>
            </a:r>
            <a:r>
              <a:rPr lang="en-US" sz="2400" b="0" dirty="0"/>
              <a:t>and good works in Jesus’ name is not enough!</a:t>
            </a:r>
          </a:p>
          <a:p>
            <a:r>
              <a:rPr lang="en-US" sz="2400" b="0" i="1" dirty="0"/>
              <a:t>“</a:t>
            </a:r>
            <a:r>
              <a:rPr lang="en-US" sz="2400" i="1" dirty="0"/>
              <a:t>Not everyone who says </a:t>
            </a:r>
            <a:r>
              <a:rPr lang="en-US" sz="2400" b="0" i="1" dirty="0"/>
              <a:t>to Me, ‘Lord, Lord,’ shall enter the kingdom of heaven, but </a:t>
            </a:r>
            <a:r>
              <a:rPr lang="en-US" sz="2400" i="1" dirty="0"/>
              <a:t>he who </a:t>
            </a:r>
            <a:r>
              <a:rPr lang="en-US" sz="2400" i="1" u="sng" dirty="0"/>
              <a:t>does the will</a:t>
            </a:r>
            <a:r>
              <a:rPr lang="en-US" sz="2400" i="1" dirty="0"/>
              <a:t> of My Father in heaven</a:t>
            </a:r>
            <a:r>
              <a:rPr lang="en-US" sz="2400" b="0" i="1" dirty="0"/>
              <a:t>.  </a:t>
            </a:r>
            <a:r>
              <a:rPr lang="en-US" sz="2400" i="1" u="sng" dirty="0"/>
              <a:t>Many</a:t>
            </a:r>
            <a:r>
              <a:rPr lang="en-US" sz="2400" i="1" dirty="0"/>
              <a:t> will say to Me in that day, ‘Lord, Lord,</a:t>
            </a:r>
            <a:r>
              <a:rPr lang="en-US" sz="2400" b="0" i="1" dirty="0"/>
              <a:t> have we not prophesied in Your name, cast out demons in Your name, and </a:t>
            </a:r>
            <a:r>
              <a:rPr lang="en-US" sz="2400" i="1" dirty="0"/>
              <a:t>done many wonders </a:t>
            </a:r>
            <a:r>
              <a:rPr lang="en-US" sz="2400" i="1" u="sng" dirty="0"/>
              <a:t>in Your name</a:t>
            </a:r>
            <a:r>
              <a:rPr lang="en-US" sz="2400" b="0" i="1" dirty="0"/>
              <a:t>?’  And then I will declare to them, ‘I never knew you; depart from Me, </a:t>
            </a:r>
            <a:r>
              <a:rPr lang="en-US" sz="2400" i="1" dirty="0"/>
              <a:t>you who practice lawlessness</a:t>
            </a:r>
            <a:r>
              <a:rPr lang="en-US" sz="2400" b="0" i="1" dirty="0"/>
              <a:t>!’”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Matthew 7:21-23</a:t>
            </a:r>
            <a:r>
              <a:rPr lang="en-US" sz="2400" b="0" dirty="0"/>
              <a:t>)</a:t>
            </a:r>
          </a:p>
          <a:p>
            <a:r>
              <a:rPr lang="en-US" sz="2400" dirty="0"/>
              <a:t>Lesson:</a:t>
            </a:r>
            <a:r>
              <a:rPr lang="en-US" sz="2400" b="0" dirty="0"/>
              <a:t>  Obey the standard by which we will be judged (</a:t>
            </a:r>
            <a:r>
              <a:rPr lang="en-US" sz="2400" dirty="0">
                <a:solidFill>
                  <a:schemeClr val="tx2"/>
                </a:solidFill>
              </a:rPr>
              <a:t>John 12:48</a:t>
            </a:r>
            <a:r>
              <a:rPr lang="en-US" sz="2400" b="0" dirty="0" smtClean="0"/>
              <a:t>).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8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15. “As </a:t>
            </a:r>
            <a:r>
              <a:rPr lang="en-US" sz="2500" dirty="0"/>
              <a:t>long as </a:t>
            </a:r>
            <a:r>
              <a:rPr lang="en-US" sz="2500" dirty="0" smtClean="0"/>
              <a:t>IT’s To God’s Glory …”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How does disobedience ever glorify God?</a:t>
            </a:r>
            <a:endParaRPr lang="en-US" sz="2400" b="0" dirty="0"/>
          </a:p>
          <a:p>
            <a:r>
              <a:rPr lang="en-US" sz="2400" b="0" i="1" dirty="0" smtClean="0"/>
              <a:t>Then </a:t>
            </a:r>
            <a:r>
              <a:rPr lang="en-US" sz="2400" b="0" i="1" dirty="0"/>
              <a:t>Samuel said: </a:t>
            </a:r>
            <a:r>
              <a:rPr lang="en-US" sz="2400" b="0" i="1" dirty="0" smtClean="0"/>
              <a:t>“Has </a:t>
            </a:r>
            <a:r>
              <a:rPr lang="en-US" sz="2400" b="0" i="1" dirty="0"/>
              <a:t>the LORD as great delight in burnt offerings and sacrifices, </a:t>
            </a:r>
            <a:r>
              <a:rPr lang="en-US" sz="2400" i="1" dirty="0"/>
              <a:t>As in </a:t>
            </a:r>
            <a:r>
              <a:rPr lang="en-US" sz="2400" i="1" u="sng" dirty="0"/>
              <a:t>obeying</a:t>
            </a:r>
            <a:r>
              <a:rPr lang="en-US" sz="2400" i="1" dirty="0"/>
              <a:t> the voice of the LORD</a:t>
            </a:r>
            <a:r>
              <a:rPr lang="en-US" sz="2400" b="0" i="1" dirty="0"/>
              <a:t>? Behold, </a:t>
            </a:r>
            <a:r>
              <a:rPr lang="en-US" sz="2400" i="1" dirty="0"/>
              <a:t>to obey is better than sacrifice</a:t>
            </a:r>
            <a:r>
              <a:rPr lang="en-US" sz="2400" b="0" i="1" dirty="0"/>
              <a:t>, And to heed than the fat of rams</a:t>
            </a:r>
            <a:r>
              <a:rPr lang="en-US" sz="2400" b="0" i="1" dirty="0" smtClean="0"/>
              <a:t>.  </a:t>
            </a:r>
            <a:r>
              <a:rPr lang="en-US" sz="2400" b="0" i="1" dirty="0"/>
              <a:t>For </a:t>
            </a:r>
            <a:r>
              <a:rPr lang="en-US" sz="2400" i="1" dirty="0"/>
              <a:t>rebellion is as the sin of witchcraft, And stubbornness is as iniquity and idolatry</a:t>
            </a:r>
            <a:r>
              <a:rPr lang="en-US" sz="2400" b="0" i="1" dirty="0"/>
              <a:t>. Because you have rejected the word of the LORD, He also has rejected you from being king</a:t>
            </a:r>
            <a:r>
              <a:rPr lang="en-US" sz="2400" b="0" i="1" dirty="0" smtClean="0"/>
              <a:t>.”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Samuel </a:t>
            </a:r>
            <a:r>
              <a:rPr lang="en-US" sz="2400" dirty="0" smtClean="0">
                <a:solidFill>
                  <a:schemeClr val="tx2"/>
                </a:solidFill>
              </a:rPr>
              <a:t>15:22-23</a:t>
            </a:r>
            <a:r>
              <a:rPr lang="en-US" sz="2400" b="0" dirty="0" smtClean="0"/>
              <a:t>)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God desires obedience over sacrifice.  Devoting to God does not justify (</a:t>
            </a:r>
            <a:r>
              <a:rPr lang="en-US" sz="2400" dirty="0">
                <a:solidFill>
                  <a:schemeClr val="tx2"/>
                </a:solidFill>
              </a:rPr>
              <a:t>Matthew </a:t>
            </a:r>
            <a:r>
              <a:rPr lang="en-US" sz="2400" dirty="0" smtClean="0">
                <a:solidFill>
                  <a:schemeClr val="tx2"/>
                </a:solidFill>
              </a:rPr>
              <a:t>15:3-6</a:t>
            </a:r>
            <a:r>
              <a:rPr lang="en-US" sz="2400" b="0" dirty="0" smtClean="0"/>
              <a:t>).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0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16. “You’re Only ONEs going to Heaven?”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What “we” think is irrelevant. “We” are </a:t>
            </a:r>
            <a:r>
              <a:rPr lang="en-US" sz="2400" i="1" dirty="0" smtClean="0"/>
              <a:t>not </a:t>
            </a:r>
            <a:r>
              <a:rPr lang="en-US" sz="2400" b="0" dirty="0" smtClean="0"/>
              <a:t>the authority.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Furthermore, there is no “we”.  It’s only God and us.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Let “us” determine what God says “we all” must do.</a:t>
            </a:r>
            <a:br>
              <a:rPr lang="en-US" sz="2400" b="0" dirty="0" smtClean="0"/>
            </a:br>
            <a:endParaRPr lang="en-US" sz="2400" b="0" dirty="0" smtClean="0"/>
          </a:p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“I think whoever pleases God will go to heaven.  Let’s study the Bible to learn how we can do that together!”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6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17. “But, Jesus Told Us Not To Judge!”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Not a blanket, absolute statement.  Refers only to a certain kind of judgment:</a:t>
            </a:r>
          </a:p>
          <a:p>
            <a:r>
              <a:rPr lang="en-US" sz="2400" b="0" i="1" dirty="0" smtClean="0"/>
              <a:t>“Do </a:t>
            </a:r>
            <a:r>
              <a:rPr lang="en-US" sz="2400" b="0" i="1" dirty="0"/>
              <a:t>not judge </a:t>
            </a:r>
            <a:r>
              <a:rPr lang="en-US" sz="2400" i="1" dirty="0"/>
              <a:t>according to appearance</a:t>
            </a:r>
            <a:r>
              <a:rPr lang="en-US" sz="2400" b="0" i="1" dirty="0"/>
              <a:t>, but </a:t>
            </a:r>
            <a:r>
              <a:rPr lang="en-US" sz="2400" i="1" dirty="0"/>
              <a:t>judge </a:t>
            </a:r>
            <a:r>
              <a:rPr lang="en-US" sz="2400" i="1" u="sng" dirty="0"/>
              <a:t>with</a:t>
            </a:r>
            <a:r>
              <a:rPr lang="en-US" sz="2400" i="1" dirty="0"/>
              <a:t> righteous judgment</a:t>
            </a:r>
            <a:r>
              <a:rPr lang="en-US" sz="2400" b="0" i="1" dirty="0" smtClean="0"/>
              <a:t>.”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John </a:t>
            </a:r>
            <a:r>
              <a:rPr lang="en-US" sz="2400" dirty="0" smtClean="0">
                <a:solidFill>
                  <a:schemeClr val="tx2"/>
                </a:solidFill>
              </a:rPr>
              <a:t>7:24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6075" indent="-346075">
              <a:buFont typeface="Arial" pitchFamily="34" charset="0"/>
              <a:buChar char="•"/>
            </a:pPr>
            <a:r>
              <a:rPr lang="en-US" sz="2400" b="0" dirty="0" smtClean="0"/>
              <a:t>Ours is not a judgment of condemnation but of warning before unavoidable condemnation is upon us all:</a:t>
            </a:r>
            <a:endParaRPr lang="en-US" sz="2400" b="0" dirty="0"/>
          </a:p>
          <a:p>
            <a:r>
              <a:rPr lang="en-US" sz="2400" b="0" i="1" dirty="0" smtClean="0"/>
              <a:t>“</a:t>
            </a:r>
            <a:r>
              <a:rPr lang="en-US" sz="2400" b="0" i="1" dirty="0"/>
              <a:t>For </a:t>
            </a:r>
            <a:r>
              <a:rPr lang="en-US" sz="2400" i="1" dirty="0"/>
              <a:t>if</a:t>
            </a:r>
            <a:r>
              <a:rPr lang="en-US" sz="2400" b="0" i="1" dirty="0"/>
              <a:t> we would judge ourselves, </a:t>
            </a:r>
            <a:r>
              <a:rPr lang="en-US" sz="2400" i="1" dirty="0"/>
              <a:t>we would not be </a:t>
            </a:r>
            <a:r>
              <a:rPr lang="en-US" sz="2400" i="1" dirty="0" smtClean="0"/>
              <a:t>judged</a:t>
            </a:r>
            <a:r>
              <a:rPr lang="en-US" sz="2400" b="0" i="1" dirty="0" smtClean="0"/>
              <a:t>.  But </a:t>
            </a:r>
            <a:r>
              <a:rPr lang="en-US" sz="2400" i="1" dirty="0"/>
              <a:t>when we are judged</a:t>
            </a:r>
            <a:r>
              <a:rPr lang="en-US" sz="2400" b="0" i="1" dirty="0"/>
              <a:t>, we are chastened by the Lord, </a:t>
            </a:r>
            <a:r>
              <a:rPr lang="en-US" sz="2400" i="1" dirty="0"/>
              <a:t>that we may not be condemned with the world</a:t>
            </a:r>
            <a:r>
              <a:rPr lang="en-US" sz="2400" b="0" i="1" dirty="0" smtClean="0"/>
              <a:t>.”</a:t>
            </a:r>
            <a:r>
              <a:rPr lang="en-US" sz="2400" b="0" dirty="0"/>
              <a:t> (</a:t>
            </a:r>
            <a:r>
              <a:rPr lang="en-US" sz="2400" dirty="0">
                <a:solidFill>
                  <a:schemeClr val="tx2"/>
                </a:solidFill>
              </a:rPr>
              <a:t>I Corinthians </a:t>
            </a:r>
            <a:r>
              <a:rPr lang="en-US" sz="2400" dirty="0" smtClean="0">
                <a:solidFill>
                  <a:schemeClr val="tx2"/>
                </a:solidFill>
              </a:rPr>
              <a:t>11:31-32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4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0" dirty="0" smtClean="0"/>
              <a:t>Answer </a:t>
            </a:r>
            <a:r>
              <a:rPr lang="en-US" sz="2400" i="1" dirty="0" smtClean="0"/>
              <a:t>and</a:t>
            </a:r>
            <a:r>
              <a:rPr lang="en-US" sz="2400" b="0" dirty="0" smtClean="0"/>
              <a:t> answer with grace.</a:t>
            </a: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0" dirty="0" smtClean="0"/>
              <a:t>Many errors trace to a misunderstanding of how to understand Scripture.</a:t>
            </a: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0" dirty="0" smtClean="0"/>
              <a:t>Many flawed methods to interpret trace to bad assumptions about God.</a:t>
            </a: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0" dirty="0" smtClean="0"/>
              <a:t>Scriptures </a:t>
            </a:r>
            <a:r>
              <a:rPr lang="en-US" sz="2400" i="1" dirty="0" smtClean="0"/>
              <a:t>are</a:t>
            </a:r>
            <a:r>
              <a:rPr lang="en-US" sz="2400" b="0" dirty="0" smtClean="0"/>
              <a:t> sufficient.  We </a:t>
            </a:r>
            <a:r>
              <a:rPr lang="en-US" sz="2400" i="1" dirty="0" smtClean="0"/>
              <a:t>can</a:t>
            </a:r>
            <a:r>
              <a:rPr lang="en-US" sz="2400" b="0" dirty="0" smtClean="0"/>
              <a:t> read and understand.</a:t>
            </a: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0" dirty="0" smtClean="0"/>
              <a:t>God’s design of us is sufficient.  We </a:t>
            </a:r>
            <a:r>
              <a:rPr lang="en-US" sz="2400" i="1" dirty="0" smtClean="0"/>
              <a:t>can</a:t>
            </a:r>
            <a:r>
              <a:rPr lang="en-US" sz="2400" b="0" dirty="0" smtClean="0"/>
              <a:t> read and understand.</a:t>
            </a: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0" dirty="0" smtClean="0"/>
              <a:t>Understanding requires </a:t>
            </a:r>
            <a:r>
              <a:rPr lang="en-US" sz="2400" i="1" dirty="0" smtClean="0"/>
              <a:t>diligent</a:t>
            </a:r>
            <a:r>
              <a:rPr lang="en-US" sz="2400" b="0" dirty="0" smtClean="0"/>
              <a:t> study.</a:t>
            </a: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0" dirty="0" smtClean="0"/>
              <a:t>Examine assumptions and bring out the true standard.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6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i="1" dirty="0" smtClean="0"/>
              <a:t>Reasonable interpretation of Scripture</a:t>
            </a:r>
            <a:endParaRPr lang="en-US" sz="60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Understanding the Bible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i="1" dirty="0" smtClean="0"/>
              <a:t>Reasonable interpretation of </a:t>
            </a:r>
            <a:r>
              <a:rPr lang="en-US" sz="6000" i="1" u="sng" dirty="0" smtClean="0"/>
              <a:t>ANYTHING</a:t>
            </a:r>
            <a:endParaRPr lang="en-US" sz="6000" i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Understanding the Bible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i="1" dirty="0" smtClean="0"/>
              <a:t>Introduction to Careful Bible Study</a:t>
            </a:r>
            <a:endParaRPr lang="en-US" sz="6600" i="1"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 anchorCtr="1">
            <a:normAutofit/>
          </a:bodyPr>
          <a:lstStyle/>
          <a:p>
            <a:pPr algn="ctr">
              <a:buFontTx/>
              <a:buNone/>
            </a:pPr>
            <a:r>
              <a:rPr lang="en-US" sz="4400" b="1" dirty="0" smtClean="0"/>
              <a:t>Section #1</a:t>
            </a:r>
            <a:endParaRPr lang="en-US" sz="44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D1CB12-4225-4340-AB85-BE6AFAD79D94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Tip #4:  Do Your Homework!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1" dirty="0"/>
              <a:t>But sanctify the Lord God in your hearts, and </a:t>
            </a:r>
            <a:r>
              <a:rPr lang="en-US" sz="2400" i="1" dirty="0"/>
              <a:t>always be ready to give a defense</a:t>
            </a:r>
            <a:r>
              <a:rPr lang="en-US" sz="2400" b="0" i="1" dirty="0"/>
              <a:t> to everyone who asks you a reason for the hope that is in you, </a:t>
            </a:r>
            <a:r>
              <a:rPr lang="en-US" sz="2400" i="1" dirty="0"/>
              <a:t>with meekness and fear </a:t>
            </a:r>
            <a:r>
              <a:rPr lang="en-US" sz="2400" b="0" dirty="0"/>
              <a:t>… (</a:t>
            </a:r>
            <a:r>
              <a:rPr lang="en-US" sz="2400" dirty="0">
                <a:solidFill>
                  <a:schemeClr val="tx2"/>
                </a:solidFill>
              </a:rPr>
              <a:t>I Peter 3:15</a:t>
            </a:r>
            <a:r>
              <a:rPr lang="en-US" sz="2400" b="0" dirty="0" smtClean="0"/>
              <a:t>)</a:t>
            </a:r>
          </a:p>
          <a:p>
            <a:endParaRPr lang="en-US" sz="2400" b="0" dirty="0"/>
          </a:p>
          <a:p>
            <a:r>
              <a:rPr lang="en-US" sz="2400" b="0" i="1" dirty="0" smtClean="0"/>
              <a:t>Let </a:t>
            </a:r>
            <a:r>
              <a:rPr lang="en-US" sz="2400" b="0" i="1" dirty="0"/>
              <a:t>your speech always be with grace, seasoned with salt, that </a:t>
            </a:r>
            <a:r>
              <a:rPr lang="en-US" sz="2400" i="1" dirty="0"/>
              <a:t>you may </a:t>
            </a:r>
            <a:r>
              <a:rPr lang="en-US" sz="2400" i="1" u="sng" dirty="0"/>
              <a:t>know how</a:t>
            </a:r>
            <a:r>
              <a:rPr lang="en-US" sz="2400" i="1" dirty="0"/>
              <a:t> you ought to answer </a:t>
            </a:r>
            <a:r>
              <a:rPr lang="en-US" sz="2400" b="0" i="1" dirty="0"/>
              <a:t>each one. </a:t>
            </a:r>
            <a:r>
              <a:rPr lang="en-US" sz="2400" b="0" dirty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Colossians 4:6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4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Sense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Put Everything Together – </a:t>
            </a:r>
            <a:r>
              <a:rPr lang="en-US" sz="2400" dirty="0" smtClean="0">
                <a:solidFill>
                  <a:schemeClr val="tx2"/>
                </a:solidFill>
              </a:rPr>
              <a:t>Titus 1:1-3, 9; I Corinthians 14:33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Context, Context, Context!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Let Simple Clarify Difficult – </a:t>
            </a:r>
            <a:r>
              <a:rPr lang="en-US" sz="2400" dirty="0" smtClean="0">
                <a:solidFill>
                  <a:schemeClr val="tx2"/>
                </a:solidFill>
              </a:rPr>
              <a:t>II Peter 3:15-18; Hebrews 5:13-14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Consider Parallel Passages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Beware Unnecessary Speculation – </a:t>
            </a:r>
            <a:r>
              <a:rPr lang="en-US" sz="2400" dirty="0" smtClean="0">
                <a:solidFill>
                  <a:schemeClr val="tx2"/>
                </a:solidFill>
              </a:rPr>
              <a:t>Deut. 29:29; </a:t>
            </a:r>
            <a:r>
              <a:rPr lang="en-US" sz="2400" dirty="0" err="1" smtClean="0">
                <a:solidFill>
                  <a:schemeClr val="tx2"/>
                </a:solidFill>
              </a:rPr>
              <a:t>Coloss</a:t>
            </a:r>
            <a:r>
              <a:rPr lang="en-US" sz="2400" dirty="0" smtClean="0">
                <a:solidFill>
                  <a:schemeClr val="tx2"/>
                </a:solidFill>
              </a:rPr>
              <a:t>. 2:18-19; I Timothy 1:3-7; II Timothy 2:14-15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Beware Allurement of the Fantastic &amp; Mystical – </a:t>
            </a:r>
            <a:r>
              <a:rPr lang="en-US" sz="2400" dirty="0" smtClean="0">
                <a:solidFill>
                  <a:schemeClr val="tx2"/>
                </a:solidFill>
              </a:rPr>
              <a:t>II Cor. 11:2-3; Colossians 2:6-8; I Corinthians 1:22-31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4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i="1" dirty="0" smtClean="0"/>
              <a:t>Bible Examples in Careful Reasoning</a:t>
            </a:r>
            <a:endParaRPr lang="en-US" sz="6000" i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Understanding the Bible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“Are </a:t>
            </a:r>
            <a:r>
              <a:rPr lang="en-US" i="1" dirty="0"/>
              <a:t>you not of more </a:t>
            </a:r>
            <a:r>
              <a:rPr lang="en-US" i="1" dirty="0" smtClean="0"/>
              <a:t>value?”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8"/>
            </a:pPr>
            <a:r>
              <a:rPr lang="en-US" sz="2400" b="0" dirty="0" smtClean="0"/>
              <a:t>Explain </a:t>
            </a:r>
            <a:r>
              <a:rPr lang="en-US" sz="2400" b="0" dirty="0"/>
              <a:t>the reasoning that Jesus expected us to use to move from a recognition of God’s care of the birds and the lilies to a confidence that we would be fed and clothed (</a:t>
            </a:r>
            <a:r>
              <a:rPr lang="en-US" sz="2400" dirty="0">
                <a:solidFill>
                  <a:schemeClr val="tx2"/>
                </a:solidFill>
              </a:rPr>
              <a:t>Matthew 6:25-31</a:t>
            </a:r>
            <a:r>
              <a:rPr lang="en-US" sz="2400" b="0" dirty="0" smtClean="0"/>
              <a:t>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0" dirty="0" smtClean="0"/>
              <a:t>Argument from the lesser to the greater.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“Are </a:t>
            </a:r>
            <a:r>
              <a:rPr lang="en-US" i="1" dirty="0"/>
              <a:t>you not of more </a:t>
            </a:r>
            <a:r>
              <a:rPr lang="en-US" i="1" dirty="0" smtClean="0"/>
              <a:t>value?”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0" i="1" dirty="0" smtClean="0"/>
              <a:t>“… Look </a:t>
            </a:r>
            <a:r>
              <a:rPr lang="en-US" sz="2400" b="0" i="1" dirty="0"/>
              <a:t>at the birds of the air, for they neither sow nor reap nor gather into barns; yet </a:t>
            </a:r>
            <a:r>
              <a:rPr lang="en-US" sz="2400" i="1" dirty="0"/>
              <a:t>your heavenly Father feeds them. Are you not </a:t>
            </a:r>
            <a:r>
              <a:rPr lang="en-US" sz="2400" i="1" u="sng" dirty="0"/>
              <a:t>of more value</a:t>
            </a:r>
            <a:r>
              <a:rPr lang="en-US" sz="2400" i="1" dirty="0"/>
              <a:t> than </a:t>
            </a:r>
            <a:r>
              <a:rPr lang="en-US" sz="2400" i="1" dirty="0" smtClean="0"/>
              <a:t>they?</a:t>
            </a:r>
            <a:r>
              <a:rPr lang="en-US" sz="2400" b="0" i="1" dirty="0" smtClean="0"/>
              <a:t>  Which </a:t>
            </a:r>
            <a:r>
              <a:rPr lang="en-US" sz="2400" b="0" i="1" dirty="0"/>
              <a:t>of you by worrying can add one cubit to his </a:t>
            </a:r>
            <a:r>
              <a:rPr lang="en-US" sz="2400" b="0" i="1" dirty="0" smtClean="0"/>
              <a:t>stature?  So </a:t>
            </a:r>
            <a:r>
              <a:rPr lang="en-US" sz="2400" b="0" i="1" dirty="0"/>
              <a:t>why do you worry about clothing? Consider the lilies of the field, how they grow: they neither toil nor </a:t>
            </a:r>
            <a:r>
              <a:rPr lang="en-US" sz="2400" b="0" i="1" dirty="0" smtClean="0"/>
              <a:t>spin; and </a:t>
            </a:r>
            <a:r>
              <a:rPr lang="en-US" sz="2400" b="0" i="1" dirty="0"/>
              <a:t>yet I say to you that even Solomon in all his glory was not arrayed like one of </a:t>
            </a:r>
            <a:r>
              <a:rPr lang="en-US" sz="2400" b="0" i="1" dirty="0" smtClean="0"/>
              <a:t>these. Now </a:t>
            </a:r>
            <a:r>
              <a:rPr lang="en-US" sz="2400" i="1" dirty="0"/>
              <a:t>if God so clothes the grass of the field</a:t>
            </a:r>
            <a:r>
              <a:rPr lang="en-US" sz="2400" b="0" i="1" dirty="0"/>
              <a:t>, which today is, and tomorrow is thrown into the oven, </a:t>
            </a:r>
            <a:r>
              <a:rPr lang="en-US" sz="2400" i="1" dirty="0"/>
              <a:t>will He not </a:t>
            </a:r>
            <a:r>
              <a:rPr lang="en-US" sz="2400" i="1" u="sng" dirty="0"/>
              <a:t>much more</a:t>
            </a:r>
            <a:r>
              <a:rPr lang="en-US" sz="2400" i="1" dirty="0"/>
              <a:t> clothe you</a:t>
            </a:r>
            <a:r>
              <a:rPr lang="en-US" sz="2400" b="0" i="1" dirty="0"/>
              <a:t>, O you of little faith</a:t>
            </a:r>
            <a:r>
              <a:rPr lang="en-US" sz="2400" b="0" i="1" dirty="0" smtClean="0"/>
              <a:t>? …”</a:t>
            </a:r>
            <a:r>
              <a:rPr lang="en-US" sz="2400" b="0" dirty="0"/>
              <a:t> (</a:t>
            </a:r>
            <a:r>
              <a:rPr lang="en-US" sz="2400" dirty="0" smtClean="0">
                <a:solidFill>
                  <a:schemeClr val="tx2"/>
                </a:solidFill>
              </a:rPr>
              <a:t>Matthew 6:25-30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Leftovers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Manner of Confrontation:  Eph. 4:15; II Tim. 2:25; Col. 4:6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Contend for the faith – Jude 3; I John 4:1; Rev 2:1-2; timothy 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Nothing new – Eccl. 1:9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Exclusiveness </a:t>
            </a:r>
            <a:r>
              <a:rPr lang="en-US" dirty="0"/>
              <a:t>of Christianity:  John 14:6; Acts </a:t>
            </a:r>
            <a:r>
              <a:rPr lang="en-US" dirty="0" smtClean="0"/>
              <a:t>4:12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Willingness to change &amp; obey: Jam. 1:21-25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Cannot conflict: 1cor. 14.33; Eph. 4:3-7; Tit. 1:1-2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Speak as the oracles of God: 1 Pet. </a:t>
            </a:r>
            <a:r>
              <a:rPr lang="en-US" dirty="0" smtClean="0"/>
              <a:t>4:11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0D5D-9331-4BE5-BD2F-21565436C2F1}" type="slidenum">
              <a:rPr lang="en-US"/>
              <a:pPr/>
              <a:t>36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05978"/>
            <a:ext cx="8686800" cy="879872"/>
          </a:xfrm>
        </p:spPr>
        <p:txBody>
          <a:bodyPr/>
          <a:lstStyle/>
          <a:p>
            <a:r>
              <a:rPr lang="en-US" dirty="0"/>
              <a:t>Tip </a:t>
            </a:r>
            <a:r>
              <a:rPr lang="en-US" dirty="0" smtClean="0"/>
              <a:t>#3:  </a:t>
            </a:r>
            <a:r>
              <a:rPr lang="en-US" dirty="0"/>
              <a:t>Speak to </a:t>
            </a:r>
            <a:r>
              <a:rPr lang="en-US" b="1" i="1" dirty="0"/>
              <a:t>each</a:t>
            </a:r>
            <a:r>
              <a:rPr lang="en-US" dirty="0"/>
              <a:t> person.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3771900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</a:pPr>
            <a:r>
              <a:rPr lang="en-US" sz="2700" dirty="0"/>
              <a:t>Then </a:t>
            </a:r>
            <a:r>
              <a:rPr lang="en-US" sz="2700" b="1" dirty="0"/>
              <a:t>Jesus, (1) </a:t>
            </a:r>
            <a:r>
              <a:rPr lang="en-US" sz="2700" b="1" u="sng" dirty="0"/>
              <a:t>looking</a:t>
            </a:r>
            <a:r>
              <a:rPr lang="en-US" sz="2700" b="1" dirty="0"/>
              <a:t> at him, (2) </a:t>
            </a:r>
            <a:r>
              <a:rPr lang="en-US" sz="2700" b="1" u="sng" dirty="0"/>
              <a:t>loved</a:t>
            </a:r>
            <a:r>
              <a:rPr lang="en-US" sz="2700" b="1" dirty="0"/>
              <a:t> him, and (3) </a:t>
            </a:r>
            <a:r>
              <a:rPr lang="en-US" sz="2700" b="1" u="sng" dirty="0"/>
              <a:t>said</a:t>
            </a:r>
            <a:r>
              <a:rPr lang="en-US" sz="2700" b="1" dirty="0"/>
              <a:t> to him</a:t>
            </a:r>
            <a:r>
              <a:rPr lang="en-US" sz="2700" dirty="0"/>
              <a:t>, “One thing you lack: Go your way, sell whatever you have and give to the poor, and you will have treasure in heaven; and come, take up the cross, and follow Me.” (</a:t>
            </a:r>
            <a:r>
              <a:rPr lang="en-US" sz="2700" b="1" dirty="0"/>
              <a:t>Mark 10:21</a:t>
            </a:r>
            <a:r>
              <a:rPr lang="en-US" sz="2700" dirty="0"/>
              <a:t>)</a:t>
            </a:r>
          </a:p>
          <a:p>
            <a:pPr marL="0" indent="0">
              <a:buFontTx/>
              <a:buNone/>
            </a:pPr>
            <a:r>
              <a:rPr lang="en-US" sz="2700" dirty="0"/>
              <a:t>Now we exhort you, brethren, </a:t>
            </a:r>
            <a:r>
              <a:rPr lang="en-US" sz="2700" b="1" dirty="0"/>
              <a:t>warn</a:t>
            </a:r>
            <a:r>
              <a:rPr lang="en-US" sz="2700" dirty="0"/>
              <a:t> those who are unruly, </a:t>
            </a:r>
            <a:r>
              <a:rPr lang="en-US" sz="2700" b="1" dirty="0"/>
              <a:t>comfort</a:t>
            </a:r>
            <a:r>
              <a:rPr lang="en-US" sz="2700" dirty="0"/>
              <a:t> the fainthearted, </a:t>
            </a:r>
            <a:r>
              <a:rPr lang="en-US" sz="2700" b="1" dirty="0"/>
              <a:t>uphold</a:t>
            </a:r>
            <a:r>
              <a:rPr lang="en-US" sz="2700" dirty="0"/>
              <a:t> the weak, be </a:t>
            </a:r>
            <a:r>
              <a:rPr lang="en-US" sz="2700" b="1" dirty="0"/>
              <a:t>patient</a:t>
            </a:r>
            <a:r>
              <a:rPr lang="en-US" sz="2700" dirty="0"/>
              <a:t> with all. (</a:t>
            </a:r>
            <a:r>
              <a:rPr lang="en-US" sz="2700" b="1" dirty="0"/>
              <a:t>I Thessalonians 5:14</a:t>
            </a:r>
            <a:r>
              <a:rPr lang="en-US" sz="2700" dirty="0"/>
              <a:t>)</a:t>
            </a:r>
          </a:p>
          <a:p>
            <a:pPr marL="0" indent="0">
              <a:buFontTx/>
              <a:buNone/>
            </a:pPr>
            <a:r>
              <a:rPr lang="en-US" sz="2700" dirty="0"/>
              <a:t>And on some have compassion, </a:t>
            </a:r>
            <a:r>
              <a:rPr lang="en-US" sz="2700" b="1" dirty="0"/>
              <a:t>making a distinction</a:t>
            </a:r>
            <a:r>
              <a:rPr lang="en-US" sz="2700" dirty="0"/>
              <a:t>;  but others save with fear, pulling them out of the fire, hating even the garment defiled by the flesh. (</a:t>
            </a:r>
            <a:r>
              <a:rPr lang="en-US" sz="2700" b="1" dirty="0"/>
              <a:t>Jude 1:22-23</a:t>
            </a:r>
            <a:r>
              <a:rPr lang="en-US" sz="27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454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FLAWED Methods of Interpretation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305800" cy="4297680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/>
              <a:t>Unbelieving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accent3"/>
                </a:solidFill>
              </a:rPr>
              <a:t>Rational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accent3"/>
                </a:solidFill>
              </a:rPr>
              <a:t>Mystical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</a:rPr>
              <a:t>Hierarchical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</a:rPr>
              <a:t>Majority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accent1"/>
                </a:solidFill>
              </a:rPr>
              <a:t>Allegorical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accent1"/>
                </a:solidFill>
              </a:rPr>
              <a:t>Literal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accent1"/>
                </a:solidFill>
              </a:rPr>
              <a:t>Spiritual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tx2"/>
                </a:solidFill>
              </a:rPr>
              <a:t>Reflects upon God as Revelator and </a:t>
            </a:r>
            <a:r>
              <a:rPr lang="en-US" sz="2800" i="1" dirty="0" smtClean="0">
                <a:solidFill>
                  <a:schemeClr val="tx2"/>
                </a:solidFill>
              </a:rPr>
              <a:t>Creator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7600" y="640080"/>
            <a:ext cx="4800600" cy="4297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/>
              <a:t>There is no Bible.</a:t>
            </a:r>
          </a:p>
          <a:p>
            <a:pPr marL="346075" indent="-346075">
              <a:spcBef>
                <a:spcPts val="600"/>
              </a:spcBef>
              <a:spcAft>
                <a:spcPts val="0"/>
              </a:spcAft>
            </a:pPr>
            <a:endParaRPr lang="en-US" sz="2800" dirty="0" smtClean="0">
              <a:solidFill>
                <a:schemeClr val="accent3"/>
              </a:solidFill>
            </a:endParaRP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3"/>
                </a:solidFill>
              </a:rPr>
              <a:t>Bible is Hopeless.</a:t>
            </a: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dirty="0">
              <a:solidFill>
                <a:schemeClr val="accent3"/>
              </a:solidFill>
            </a:endParaRP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5"/>
                </a:solidFill>
              </a:rPr>
              <a:t>Man is Hopeless.</a:t>
            </a: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dirty="0">
              <a:solidFill>
                <a:schemeClr val="accent3"/>
              </a:solidFill>
            </a:endParaRPr>
          </a:p>
          <a:p>
            <a:pPr marL="346075" indent="-346075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Bible has no literary orientation.</a:t>
            </a:r>
          </a:p>
        </p:txBody>
      </p:sp>
    </p:spTree>
    <p:extLst>
      <p:ext uri="{BB962C8B-B14F-4D97-AF65-F5344CB8AC3E}">
        <p14:creationId xmlns:p14="http://schemas.microsoft.com/office/powerpoint/2010/main" val="40394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i="1" dirty="0" smtClean="0"/>
              <a:t>Barrier #3 –</a:t>
            </a:r>
            <a:br>
              <a:rPr lang="en-US" sz="8000" i="1" dirty="0" smtClean="0"/>
            </a:br>
            <a:r>
              <a:rPr lang="en-US" sz="8000" i="1" dirty="0" smtClean="0"/>
              <a:t>Wrong Standard</a:t>
            </a:r>
            <a:endParaRPr lang="en-US" sz="80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Overcoming Barriers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“I </a:t>
            </a:r>
            <a:r>
              <a:rPr lang="en-US" b="1" i="1" dirty="0"/>
              <a:t>feel</a:t>
            </a:r>
            <a:r>
              <a:rPr lang="en-US" dirty="0"/>
              <a:t> this is right!”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n-US" sz="2400" b="0" dirty="0" smtClean="0"/>
              <a:t>If you were talking to a friend, convicting them of some sin, and they responded, “I </a:t>
            </a:r>
            <a:r>
              <a:rPr lang="en-US" sz="2400" i="1" dirty="0" smtClean="0"/>
              <a:t>feel</a:t>
            </a:r>
            <a:r>
              <a:rPr lang="en-US" sz="2400" b="0" dirty="0" smtClean="0"/>
              <a:t> this is right,” how would you answer?</a:t>
            </a:r>
            <a:endParaRPr lang="en-US" sz="24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Our </a:t>
            </a:r>
            <a:r>
              <a:rPr lang="en-US" sz="2400" b="0" dirty="0"/>
              <a:t>feelings cannot be trusted:  </a:t>
            </a:r>
          </a:p>
          <a:p>
            <a:r>
              <a:rPr lang="en-US" sz="2400" b="0" i="1" dirty="0" smtClean="0"/>
              <a:t>“There </a:t>
            </a:r>
            <a:r>
              <a:rPr lang="en-US" sz="2400" b="0" i="1" dirty="0"/>
              <a:t>is a way </a:t>
            </a:r>
            <a:r>
              <a:rPr lang="en-US" sz="2400" i="1" dirty="0"/>
              <a:t>that </a:t>
            </a:r>
            <a:r>
              <a:rPr lang="en-US" sz="2400" i="1" u="sng" dirty="0"/>
              <a:t>seems right</a:t>
            </a:r>
            <a:r>
              <a:rPr lang="en-US" sz="2400" i="1" dirty="0"/>
              <a:t> to a man</a:t>
            </a:r>
            <a:r>
              <a:rPr lang="en-US" sz="2400" b="0" i="1" dirty="0"/>
              <a:t>, But </a:t>
            </a:r>
            <a:r>
              <a:rPr lang="en-US" sz="2400" i="1" dirty="0"/>
              <a:t>its </a:t>
            </a:r>
            <a:r>
              <a:rPr lang="en-US" sz="2400" i="1" u="sng" dirty="0"/>
              <a:t>end</a:t>
            </a:r>
            <a:r>
              <a:rPr lang="en-US" sz="2400" i="1" dirty="0"/>
              <a:t> is the way of </a:t>
            </a:r>
            <a:r>
              <a:rPr lang="en-US" sz="2400" i="1" u="sng" dirty="0"/>
              <a:t>death</a:t>
            </a:r>
            <a:r>
              <a:rPr lang="en-US" sz="2400" b="0" i="1" dirty="0" smtClean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Proverbs 14:12</a:t>
            </a:r>
            <a:r>
              <a:rPr lang="en-US" sz="2400" b="0" dirty="0"/>
              <a:t>; also, </a:t>
            </a:r>
            <a:r>
              <a:rPr lang="en-US" sz="2400" dirty="0">
                <a:solidFill>
                  <a:schemeClr val="tx2"/>
                </a:solidFill>
              </a:rPr>
              <a:t>Proverbs 16:2; Jeremiah 10:23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5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“I </a:t>
            </a:r>
            <a:r>
              <a:rPr lang="en-US" b="1" i="1" dirty="0"/>
              <a:t>feel</a:t>
            </a:r>
            <a:r>
              <a:rPr lang="en-US" dirty="0"/>
              <a:t> this is right!”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For </a:t>
            </a:r>
            <a:r>
              <a:rPr lang="en-US" sz="2400" b="0" dirty="0"/>
              <a:t>example, Paul was </a:t>
            </a:r>
            <a:r>
              <a:rPr lang="en-US" sz="2400" i="1" u="sng" dirty="0"/>
              <a:t>sincerely</a:t>
            </a:r>
            <a:r>
              <a:rPr lang="en-US" sz="2400" b="0" dirty="0"/>
              <a:t> wrong:</a:t>
            </a:r>
          </a:p>
          <a:p>
            <a:r>
              <a:rPr lang="en-US" sz="2400" b="0" i="1" dirty="0"/>
              <a:t>Then Paul, looking earnestly at the council, said, “Men and brethren, </a:t>
            </a:r>
            <a:r>
              <a:rPr lang="en-US" sz="2400" i="1" dirty="0"/>
              <a:t>I have lived in </a:t>
            </a:r>
            <a:r>
              <a:rPr lang="en-US" sz="2400" i="1" u="sng" dirty="0"/>
              <a:t>all good conscience</a:t>
            </a:r>
            <a:r>
              <a:rPr lang="en-US" sz="2400" i="1" dirty="0"/>
              <a:t> before God until this day</a:t>
            </a:r>
            <a:r>
              <a:rPr lang="en-US" sz="2400" b="0" i="1" dirty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Acts 23:1</a:t>
            </a:r>
            <a:r>
              <a:rPr lang="en-US" sz="2400" b="0" dirty="0"/>
              <a:t>)</a:t>
            </a:r>
          </a:p>
          <a:p>
            <a:r>
              <a:rPr lang="en-US" sz="2400" b="0" i="1" dirty="0"/>
              <a:t>“</a:t>
            </a:r>
            <a:r>
              <a:rPr lang="en-US" sz="2400" i="1" dirty="0"/>
              <a:t>I persecuted this Way to the </a:t>
            </a:r>
            <a:r>
              <a:rPr lang="en-US" sz="2400" i="1" u="sng" dirty="0"/>
              <a:t>death</a:t>
            </a:r>
            <a:r>
              <a:rPr lang="en-US" sz="2400" b="0" i="1" dirty="0"/>
              <a:t>, binding and delivering into prisons both men and women …”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Acts 22:4</a:t>
            </a:r>
            <a:r>
              <a:rPr lang="en-US" sz="2400" b="0" dirty="0"/>
              <a:t>)</a:t>
            </a:r>
          </a:p>
          <a:p>
            <a:r>
              <a:rPr lang="en-US" sz="2400" b="0" i="1" dirty="0" smtClean="0"/>
              <a:t>“… </a:t>
            </a:r>
            <a:r>
              <a:rPr lang="en-US" sz="2400" b="0" i="1" dirty="0"/>
              <a:t>I </a:t>
            </a:r>
            <a:r>
              <a:rPr lang="en-US" sz="2400" i="1" dirty="0"/>
              <a:t>was formerly a blasphemer, a persecutor, and an insolent man</a:t>
            </a:r>
            <a:r>
              <a:rPr lang="en-US" sz="2400" b="0" i="1" dirty="0"/>
              <a:t>; but I obtained mercy because </a:t>
            </a:r>
            <a:r>
              <a:rPr lang="en-US" sz="2400" i="1" dirty="0"/>
              <a:t>I did it </a:t>
            </a:r>
            <a:r>
              <a:rPr lang="en-US" sz="2400" i="1" u="sng" dirty="0"/>
              <a:t>ignorantly in unbelief</a:t>
            </a:r>
            <a:r>
              <a:rPr lang="en-US" sz="2400" b="0" i="1" dirty="0" smtClean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Timothy 1:13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“My Parents Could Answer 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en-US" sz="2400" b="0" dirty="0" smtClean="0"/>
              <a:t>What </a:t>
            </a:r>
            <a:r>
              <a:rPr lang="en-US" sz="2400" b="0" dirty="0"/>
              <a:t>if you were studying with a schoolmate, and they answered, “My parents and my pastor could answer all of these questions!”  What would you say?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Who </a:t>
            </a:r>
            <a:r>
              <a:rPr lang="en-US" sz="2400" b="0" dirty="0"/>
              <a:t>comes first, Jesus or </a:t>
            </a:r>
            <a:r>
              <a:rPr lang="en-US" sz="2400" b="0" dirty="0" smtClean="0"/>
              <a:t>ancestry</a:t>
            </a:r>
            <a:r>
              <a:rPr lang="en-US" sz="2400" b="0" dirty="0"/>
              <a:t>?  </a:t>
            </a:r>
          </a:p>
          <a:p>
            <a:r>
              <a:rPr lang="en-US" sz="2400" b="0" i="1" dirty="0"/>
              <a:t>“</a:t>
            </a:r>
            <a:r>
              <a:rPr lang="en-US" sz="2400" i="1" dirty="0"/>
              <a:t>If anyone comes to Me and </a:t>
            </a:r>
            <a:r>
              <a:rPr lang="en-US" sz="2400" i="1" u="sng" dirty="0"/>
              <a:t>does not hate</a:t>
            </a:r>
            <a:r>
              <a:rPr lang="en-US" sz="2400" i="1" dirty="0"/>
              <a:t> </a:t>
            </a:r>
            <a:r>
              <a:rPr lang="en-US" sz="2400" b="0" i="1" dirty="0"/>
              <a:t>his father and mother, wife and children, brothers and sisters, yes, and his own life also, </a:t>
            </a:r>
            <a:r>
              <a:rPr lang="en-US" sz="2400" i="1" dirty="0"/>
              <a:t>he </a:t>
            </a:r>
            <a:r>
              <a:rPr lang="en-US" sz="2400" i="1" u="sng" dirty="0"/>
              <a:t>cannot</a:t>
            </a:r>
            <a:r>
              <a:rPr lang="en-US" sz="2400" i="1" dirty="0"/>
              <a:t> be My disciple</a:t>
            </a:r>
            <a:r>
              <a:rPr lang="en-US" sz="2400" b="0" i="1" dirty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Luke 14:26</a:t>
            </a:r>
            <a:r>
              <a:rPr lang="en-US" sz="2400" b="0" dirty="0"/>
              <a:t>; also, </a:t>
            </a:r>
            <a:r>
              <a:rPr lang="en-US" sz="2400" dirty="0" smtClean="0">
                <a:solidFill>
                  <a:schemeClr val="tx2"/>
                </a:solidFill>
              </a:rPr>
              <a:t>Matthew 10:34-39; Galatians </a:t>
            </a:r>
            <a:r>
              <a:rPr lang="en-US" sz="2400" dirty="0">
                <a:solidFill>
                  <a:schemeClr val="tx2"/>
                </a:solidFill>
              </a:rPr>
              <a:t>1:13-14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“My Pastor Could Answer 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0" dirty="0" smtClean="0"/>
              <a:t>“Great! </a:t>
            </a:r>
            <a:r>
              <a:rPr lang="en-US" sz="2400" b="0" dirty="0"/>
              <a:t> </a:t>
            </a:r>
            <a:r>
              <a:rPr lang="en-US" sz="2400" b="0" dirty="0" smtClean="0"/>
              <a:t>I would love to study with him too.  </a:t>
            </a:r>
            <a:r>
              <a:rPr lang="en-US" sz="2400" b="0" dirty="0" smtClean="0">
                <a:sym typeface="Wingdings" pitchFamily="2" charset="2"/>
              </a:rPr>
              <a:t></a:t>
            </a:r>
            <a:r>
              <a:rPr lang="en-US" sz="2400" b="0" dirty="0" smtClean="0"/>
              <a:t>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0" dirty="0" smtClean="0"/>
              <a:t>Whose </a:t>
            </a:r>
            <a:r>
              <a:rPr lang="en-US" sz="2400" b="0" dirty="0"/>
              <a:t>traditions comes first, God’s or man’s?</a:t>
            </a:r>
          </a:p>
          <a:p>
            <a:r>
              <a:rPr lang="en-US" sz="2400" b="0" i="1" dirty="0"/>
              <a:t>He answered and said to them, “Why do </a:t>
            </a:r>
            <a:r>
              <a:rPr lang="en-US" sz="2400" i="1" dirty="0"/>
              <a:t>you also </a:t>
            </a:r>
            <a:r>
              <a:rPr lang="en-US" sz="2400" i="1" u="sng" dirty="0"/>
              <a:t>transgress</a:t>
            </a:r>
            <a:r>
              <a:rPr lang="en-US" sz="2400" i="1" dirty="0"/>
              <a:t> the commandment of God </a:t>
            </a:r>
            <a:r>
              <a:rPr lang="en-US" sz="2400" i="1" u="sng" dirty="0"/>
              <a:t>because</a:t>
            </a:r>
            <a:r>
              <a:rPr lang="en-US" sz="2400" i="1" dirty="0"/>
              <a:t> of your tradition</a:t>
            </a:r>
            <a:r>
              <a:rPr lang="en-US" sz="2400" b="0" i="1" dirty="0"/>
              <a:t>?  … ‘And </a:t>
            </a:r>
            <a:r>
              <a:rPr lang="en-US" sz="2400" i="1" dirty="0"/>
              <a:t>in vain they worship Me</a:t>
            </a:r>
            <a:r>
              <a:rPr lang="en-US" sz="2400" b="0" i="1" dirty="0"/>
              <a:t>, </a:t>
            </a:r>
            <a:r>
              <a:rPr lang="en-US" sz="2400" i="1" dirty="0"/>
              <a:t>Teaching</a:t>
            </a:r>
            <a:r>
              <a:rPr lang="en-US" sz="2400" b="0" i="1" dirty="0"/>
              <a:t> as doctrines the</a:t>
            </a:r>
            <a:r>
              <a:rPr lang="en-US" sz="2400" i="1" dirty="0"/>
              <a:t> commandments of men</a:t>
            </a:r>
            <a:r>
              <a:rPr lang="en-US" sz="2400" b="0" i="1" dirty="0"/>
              <a:t>.’”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Matthew 15:3, 9</a:t>
            </a:r>
            <a:r>
              <a:rPr lang="en-US" sz="2400" b="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0" dirty="0" smtClean="0"/>
              <a:t>We stand on our own before God on Judgment – not with anyone else including one’s pastor:</a:t>
            </a:r>
          </a:p>
          <a:p>
            <a:r>
              <a:rPr lang="en-US" sz="2400" b="0" i="1" dirty="0" smtClean="0"/>
              <a:t>“For </a:t>
            </a:r>
            <a:r>
              <a:rPr lang="en-US" sz="2400" i="1" dirty="0"/>
              <a:t>we must </a:t>
            </a:r>
            <a:r>
              <a:rPr lang="en-US" sz="2400" i="1" u="sng" dirty="0"/>
              <a:t>all</a:t>
            </a:r>
            <a:r>
              <a:rPr lang="en-US" sz="2400" i="1" dirty="0"/>
              <a:t> appear</a:t>
            </a:r>
            <a:r>
              <a:rPr lang="en-US" sz="2400" b="0" i="1" dirty="0"/>
              <a:t> before the judgment seat of Christ, that </a:t>
            </a:r>
            <a:r>
              <a:rPr lang="en-US" sz="2400" i="1" dirty="0"/>
              <a:t>each one may receive the things </a:t>
            </a:r>
            <a:r>
              <a:rPr lang="en-US" sz="2400" b="0" i="1" dirty="0"/>
              <a:t>done in the body, </a:t>
            </a:r>
            <a:r>
              <a:rPr lang="en-US" sz="2400" i="1" dirty="0"/>
              <a:t>according to what </a:t>
            </a:r>
            <a:r>
              <a:rPr lang="en-US" sz="2400" i="1" u="sng" dirty="0"/>
              <a:t>he</a:t>
            </a:r>
            <a:r>
              <a:rPr lang="en-US" sz="2400" i="1" dirty="0"/>
              <a:t> has done</a:t>
            </a:r>
            <a:r>
              <a:rPr lang="en-US" sz="2400" b="0" i="1" dirty="0"/>
              <a:t>, whether good or bad</a:t>
            </a:r>
            <a:r>
              <a:rPr lang="en-US" sz="2400" b="0" i="1" dirty="0" smtClean="0"/>
              <a:t>.” </a:t>
            </a:r>
            <a:r>
              <a:rPr lang="en-US" sz="2400" b="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II Corinthians 5:10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5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2844</TotalTime>
  <Words>2891</Words>
  <Application>Microsoft Office PowerPoint</Application>
  <PresentationFormat>On-screen Show (16:9)</PresentationFormat>
  <Paragraphs>207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Essential</vt:lpstr>
      <vt:lpstr>“Convicting Those Who Contradict”</vt:lpstr>
      <vt:lpstr>Review:</vt:lpstr>
      <vt:lpstr>Introduction to Careful Bible Study</vt:lpstr>
      <vt:lpstr>FLAWED Methods of Interpretation</vt:lpstr>
      <vt:lpstr>Barrier #3 – Wrong Standard</vt:lpstr>
      <vt:lpstr>“I feel this is right!”</vt:lpstr>
      <vt:lpstr>“I feel this is right!”</vt:lpstr>
      <vt:lpstr>“My Parents Could Answer …”</vt:lpstr>
      <vt:lpstr>“My Pastor Could Answer …”</vt:lpstr>
      <vt:lpstr>“All Christians believe this!”</vt:lpstr>
      <vt:lpstr>“All Christians believe this!”</vt:lpstr>
      <vt:lpstr>Required Attitudes and Virtues</vt:lpstr>
      <vt:lpstr>Ultimate Love of Truth</vt:lpstr>
      <vt:lpstr>Ultimate Love of Truth</vt:lpstr>
      <vt:lpstr>God Cannot Lie or Tempt unto Sin</vt:lpstr>
      <vt:lpstr>More on Love of Truth …</vt:lpstr>
      <vt:lpstr>More on Love of Truth …</vt:lpstr>
      <vt:lpstr>More on Love of Truth …</vt:lpstr>
      <vt:lpstr>More on Love of Truth …</vt:lpstr>
      <vt:lpstr>Exegesis vs. Eisegesis</vt:lpstr>
      <vt:lpstr>Barrier #4 – EMOTIONAL ESCAPES</vt:lpstr>
      <vt:lpstr>14. “As long as you are doing your best”</vt:lpstr>
      <vt:lpstr>14. “As long as you are doing your best”</vt:lpstr>
      <vt:lpstr>15. “As long as IT’s To God’s Glory …”</vt:lpstr>
      <vt:lpstr>16. “You’re Only ONEs going to Heaven?”</vt:lpstr>
      <vt:lpstr>17. “But, Jesus Told Us Not To Judge!”</vt:lpstr>
      <vt:lpstr>Conclusion</vt:lpstr>
      <vt:lpstr>Reasonable interpretation of Scripture</vt:lpstr>
      <vt:lpstr>Reasonable interpretation of ANYTHING</vt:lpstr>
      <vt:lpstr>Tip #4:  Do Your Homework!</vt:lpstr>
      <vt:lpstr>Common Sense Observations</vt:lpstr>
      <vt:lpstr>Bible Examples in Careful Reasoning</vt:lpstr>
      <vt:lpstr>“Are you not of more value?”</vt:lpstr>
      <vt:lpstr>“Are you not of more value?”</vt:lpstr>
      <vt:lpstr>Leftovers</vt:lpstr>
      <vt:lpstr>Tip #3:  Speak to each person.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C. Trevor Bowen</dc:creator>
  <cp:lastModifiedBy>C. Trevor Bowen</cp:lastModifiedBy>
  <cp:revision>331</cp:revision>
  <dcterms:created xsi:type="dcterms:W3CDTF">2006-08-16T00:00:00Z</dcterms:created>
  <dcterms:modified xsi:type="dcterms:W3CDTF">2013-01-13T14:43:32Z</dcterms:modified>
</cp:coreProperties>
</file>