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sldIdLst>
    <p:sldId id="256" r:id="rId2"/>
    <p:sldId id="267" r:id="rId3"/>
    <p:sldId id="342" r:id="rId4"/>
    <p:sldId id="337" r:id="rId5"/>
    <p:sldId id="356" r:id="rId6"/>
    <p:sldId id="354" r:id="rId7"/>
    <p:sldId id="372" r:id="rId8"/>
    <p:sldId id="371" r:id="rId9"/>
    <p:sldId id="338" r:id="rId10"/>
    <p:sldId id="355" r:id="rId11"/>
    <p:sldId id="357" r:id="rId12"/>
    <p:sldId id="358" r:id="rId13"/>
    <p:sldId id="359" r:id="rId14"/>
    <p:sldId id="360" r:id="rId15"/>
    <p:sldId id="361" r:id="rId16"/>
    <p:sldId id="368" r:id="rId17"/>
    <p:sldId id="362" r:id="rId18"/>
    <p:sldId id="363" r:id="rId19"/>
    <p:sldId id="373" r:id="rId20"/>
    <p:sldId id="385" r:id="rId21"/>
    <p:sldId id="369" r:id="rId22"/>
    <p:sldId id="370" r:id="rId23"/>
    <p:sldId id="364" r:id="rId24"/>
    <p:sldId id="374" r:id="rId25"/>
    <p:sldId id="375" r:id="rId26"/>
    <p:sldId id="376" r:id="rId27"/>
    <p:sldId id="377" r:id="rId28"/>
    <p:sldId id="378" r:id="rId29"/>
    <p:sldId id="384" r:id="rId30"/>
    <p:sldId id="365" r:id="rId31"/>
    <p:sldId id="366" r:id="rId32"/>
    <p:sldId id="379" r:id="rId33"/>
    <p:sldId id="380" r:id="rId34"/>
    <p:sldId id="381" r:id="rId35"/>
    <p:sldId id="382" r:id="rId36"/>
    <p:sldId id="383" r:id="rId37"/>
    <p:sldId id="367" r:id="rId38"/>
    <p:sldId id="259" r:id="rId39"/>
    <p:sldId id="277" r:id="rId4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41" d="100"/>
          <a:sy n="141" d="100"/>
        </p:scale>
        <p:origin x="-102" y="-186"/>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71B7B-A3A8-41BB-B41F-A1B7602CDB4B}" type="datetimeFigureOut">
              <a:rPr lang="en-US" smtClean="0"/>
              <a:t>1/16/2013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FAD216-4C47-4AEE-83BE-B88F52125987}" type="slidenum">
              <a:rPr lang="en-US" smtClean="0"/>
              <a:t>‹#›</a:t>
            </a:fld>
            <a:endParaRPr lang="en-US"/>
          </a:p>
        </p:txBody>
      </p:sp>
    </p:spTree>
    <p:extLst>
      <p:ext uri="{BB962C8B-B14F-4D97-AF65-F5344CB8AC3E}">
        <p14:creationId xmlns:p14="http://schemas.microsoft.com/office/powerpoint/2010/main" val="8623204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1C8391-6526-4874-8F36-69C45551201C}" type="slidenum">
              <a:rPr lang="en-US"/>
              <a:pPr/>
              <a:t>39</a:t>
            </a:fld>
            <a:endParaRPr lang="en-US"/>
          </a:p>
        </p:txBody>
      </p:sp>
      <p:sp>
        <p:nvSpPr>
          <p:cNvPr id="58370" name="Rectangle 2"/>
          <p:cNvSpPr>
            <a:spLocks noGrp="1" noRot="1" noChangeAspect="1" noChangeArrowheads="1" noTextEdit="1"/>
          </p:cNvSpPr>
          <p:nvPr>
            <p:ph type="sldImg"/>
          </p:nvPr>
        </p:nvSpPr>
        <p:spPr>
          <a:xfrm>
            <a:off x="381000" y="685800"/>
            <a:ext cx="6096000" cy="3429000"/>
          </a:xfrm>
          <a:ln/>
        </p:spPr>
      </p:sp>
      <p:sp>
        <p:nvSpPr>
          <p:cNvPr id="5837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71450"/>
            <a:ext cx="7772400" cy="3428999"/>
          </a:xfrm>
        </p:spPr>
        <p:txBody>
          <a:bodyPr anchor="ctr">
            <a:noAutofit/>
          </a:bodyPr>
          <a:lstStyle>
            <a:lvl1pPr>
              <a:lnSpc>
                <a:spcPct val="100000"/>
              </a:lnSpc>
              <a:defRPr sz="7200" i="1" spc="-80" baseline="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457200" y="3600450"/>
            <a:ext cx="6858000" cy="6858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CFA8DD1-C50F-445A-9523-CB17A08CA9AE}" type="datetime1">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9DB30E-A2D5-4FD8-B22D-1F7BD7B7AF94}" type="datetime1">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824065-797E-4830-BCAC-79279EB75A98}" type="datetime1">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68580"/>
            <a:ext cx="8229600" cy="548640"/>
          </a:xfrm>
        </p:spPr>
        <p:txBody>
          <a:bodyPr anchor="ctr"/>
          <a:lstStyle/>
          <a:p>
            <a:r>
              <a:rPr lang="en-US" dirty="0" smtClean="0"/>
              <a:t>Master title style</a:t>
            </a:r>
            <a:endParaRPr lang="en-US" dirty="0"/>
          </a:p>
        </p:txBody>
      </p:sp>
      <p:sp>
        <p:nvSpPr>
          <p:cNvPr id="3" name="Content Placeholder 2"/>
          <p:cNvSpPr>
            <a:spLocks noGrp="1"/>
          </p:cNvSpPr>
          <p:nvPr>
            <p:ph idx="1"/>
          </p:nvPr>
        </p:nvSpPr>
        <p:spPr>
          <a:xfrm>
            <a:off x="457200" y="617220"/>
            <a:ext cx="8229600" cy="432054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F5F74C1-5200-451F-A2AE-9F46519CEF83}" type="datetime1">
              <a:rPr lang="en-US" smtClean="0"/>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085851"/>
            <a:ext cx="7772400" cy="3240881"/>
          </a:xfrm>
        </p:spPr>
        <p:txBody>
          <a:bodyPr anchor="ctr">
            <a:noAutofit/>
          </a:bodyPr>
          <a:lstStyle>
            <a:lvl1pPr algn="l">
              <a:lnSpc>
                <a:spcPct val="100000"/>
              </a:lnSpc>
              <a:defRPr sz="8800" b="0" cap="all" spc="-80" baseline="0">
                <a:solidFill>
                  <a:schemeClr val="tx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71451"/>
            <a:ext cx="7772400" cy="8001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6C24134-5BA6-498E-968E-89D200F18159}" type="datetime1">
              <a:rPr lang="en-US" smtClean="0"/>
              <a:t>1/16/2013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3068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90160" y="1181101"/>
            <a:ext cx="329184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457231F-C7D5-44FF-9336-99111351A34B}" type="datetime1">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27632" y="1179576"/>
            <a:ext cx="3291840" cy="47982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627632"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93208" y="1179576"/>
            <a:ext cx="3291840" cy="47982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5093208" y="1694525"/>
            <a:ext cx="3291840" cy="28803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AF597C7-4D7A-4B6E-A113-350B590B6217}" type="datetime1">
              <a:rPr lang="en-US" smtClean="0"/>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10414-F316-4DBA-8780-BEB6B3250A32}" type="datetime1">
              <a:rPr lang="en-US" smtClean="0"/>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4C4E34-B88B-44A2-9523-047459A95BEC}" type="datetime1">
              <a:rPr lang="en-US" smtClean="0"/>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200150"/>
            <a:ext cx="5111750" cy="336042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1200150"/>
            <a:ext cx="3008313" cy="336042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39D46B-88E0-4841-BBB5-D5F83DD27A39}" type="datetime1">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3634740"/>
            <a:ext cx="142876" cy="150876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 y="0"/>
            <a:ext cx="9000877" cy="363474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457200" y="4286250"/>
            <a:ext cx="8153400" cy="3429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AE600C-EFF2-4CEC-9673-6F44F6BC0F51}" type="datetime1">
              <a:rPr lang="en-US" smtClean="0"/>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lstStyle>
          <a:p>
            <a:fld id="{B6F15528-21DE-4FAA-801E-634DDDAF4B2B}" type="slidenum">
              <a:rPr lang="en-US" smtClean="0"/>
              <a:pPr/>
              <a:t>‹#›</a:t>
            </a:fld>
            <a:endParaRPr lang="en-US"/>
          </a:p>
        </p:txBody>
      </p:sp>
      <p:sp>
        <p:nvSpPr>
          <p:cNvPr id="8" name="Title 7"/>
          <p:cNvSpPr>
            <a:spLocks noGrp="1"/>
          </p:cNvSpPr>
          <p:nvPr>
            <p:ph type="title"/>
          </p:nvPr>
        </p:nvSpPr>
        <p:spPr>
          <a:xfrm>
            <a:off x="457200" y="3714750"/>
            <a:ext cx="8153400" cy="571500"/>
          </a:xfrm>
        </p:spPr>
        <p:txBody>
          <a:bodyPr anchor="t">
            <a:normAutofit/>
          </a:bodyPr>
          <a:lstStyle>
            <a:lvl1pPr>
              <a:defRPr sz="3200"/>
            </a:lvl1pPr>
          </a:lstStyle>
          <a:p>
            <a:r>
              <a:rPr lang="en-US" smtClean="0"/>
              <a:t>Click to edit Master title style</a:t>
            </a:r>
            <a:endParaRPr lang="en-US" dirty="0"/>
          </a:p>
        </p:txBody>
      </p:sp>
      <p:sp>
        <p:nvSpPr>
          <p:cNvPr id="10" name="Rectangle 9"/>
          <p:cNvSpPr/>
          <p:nvPr/>
        </p:nvSpPr>
        <p:spPr>
          <a:xfrm>
            <a:off x="9001124" y="0"/>
            <a:ext cx="142876" cy="363474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14538"/>
            <a:ext cx="8229600" cy="514112"/>
          </a:xfrm>
          <a:prstGeom prst="rect">
            <a:avLst/>
          </a:prstGeom>
        </p:spPr>
        <p:txBody>
          <a:bodyPr vert="horz" lIns="91440" tIns="45720" rIns="91440" bIns="45720" rtlCol="0" anchor="b">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685800"/>
            <a:ext cx="8229600" cy="428625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4629151"/>
            <a:ext cx="3429000" cy="228600"/>
          </a:xfrm>
          <a:prstGeom prst="rect">
            <a:avLst/>
          </a:prstGeom>
        </p:spPr>
        <p:txBody>
          <a:bodyPr vert="horz" lIns="91440" tIns="45720" rIns="91440" bIns="0" rtlCol="0" anchor="b"/>
          <a:lstStyle>
            <a:lvl1pPr algn="l">
              <a:defRPr sz="1000">
                <a:solidFill>
                  <a:schemeClr val="tx1"/>
                </a:solidFill>
              </a:defRPr>
            </a:lvl1pPr>
          </a:lstStyle>
          <a:p>
            <a:fld id="{85F9A715-A4F2-4725-8150-8DDA4E0B43E2}" type="datetime1">
              <a:rPr lang="en-US" smtClean="0"/>
              <a:t>1/16/2013</a:t>
            </a:fld>
            <a:endParaRPr lang="en-US"/>
          </a:p>
        </p:txBody>
      </p:sp>
      <p:sp>
        <p:nvSpPr>
          <p:cNvPr id="5" name="Footer Placeholder 4"/>
          <p:cNvSpPr>
            <a:spLocks noGrp="1"/>
          </p:cNvSpPr>
          <p:nvPr>
            <p:ph type="ftr" sz="quarter" idx="3"/>
          </p:nvPr>
        </p:nvSpPr>
        <p:spPr>
          <a:xfrm>
            <a:off x="457200" y="4869657"/>
            <a:ext cx="3429000" cy="212884"/>
          </a:xfrm>
          <a:prstGeom prst="rect">
            <a:avLst/>
          </a:prstGeom>
        </p:spPr>
        <p:txBody>
          <a:bodyPr vert="horz" lIns="91440" tIns="45720" rIns="91440" bIns="45720" rtlCol="0" anchor="t"/>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rot="16200000">
            <a:off x="8391843" y="4368483"/>
            <a:ext cx="986791" cy="365125"/>
          </a:xfrm>
          <a:prstGeom prst="rect">
            <a:avLst/>
          </a:prstGeom>
        </p:spPr>
        <p:txBody>
          <a:bodyPr vert="horz" lIns="91440" tIns="45720" rIns="91440" bIns="45720" rtlCol="0" anchor="ctr"/>
          <a:lstStyle>
            <a:lvl1pPr algn="l">
              <a:defRPr sz="2400" b="1">
                <a:solidFill>
                  <a:schemeClr val="tx2"/>
                </a:solidFill>
              </a:defRPr>
            </a:lvl1pPr>
          </a:lstStyle>
          <a:p>
            <a:fld id="{B6F15528-21DE-4FAA-801E-634DDDAF4B2B}" type="slidenum">
              <a:rPr lang="en-US" smtClean="0"/>
              <a:pPr/>
              <a:t>‹#›</a:t>
            </a:fld>
            <a:endParaRPr lang="en-US"/>
          </a:p>
        </p:txBody>
      </p:sp>
      <p:sp>
        <p:nvSpPr>
          <p:cNvPr id="7" name="Rectangle 6"/>
          <p:cNvSpPr/>
          <p:nvPr/>
        </p:nvSpPr>
        <p:spPr>
          <a:xfrm>
            <a:off x="9001124" y="0"/>
            <a:ext cx="142876" cy="685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9001124" y="685800"/>
            <a:ext cx="142876" cy="44577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0" indent="0" algn="l" defTabSz="914400" rtl="0" eaLnBrk="1" latinLnBrk="0" hangingPunct="1">
        <a:spcBef>
          <a:spcPct val="20000"/>
        </a:spcBef>
        <a:spcAft>
          <a:spcPts val="600"/>
        </a:spcAft>
        <a:buFont typeface="Arial" pitchFamily="34" charset="0"/>
        <a:buNone/>
        <a:defRPr sz="2000" b="1"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7200" i="1" dirty="0" smtClean="0"/>
              <a:t>“Convicting Those Who Contradict”</a:t>
            </a:r>
            <a:endParaRPr lang="en-US" sz="7200" i="1" dirty="0"/>
          </a:p>
        </p:txBody>
      </p:sp>
      <p:sp>
        <p:nvSpPr>
          <p:cNvPr id="3" name="Subtitle 2"/>
          <p:cNvSpPr>
            <a:spLocks noGrp="1"/>
          </p:cNvSpPr>
          <p:nvPr>
            <p:ph type="subTitle" idx="1"/>
          </p:nvPr>
        </p:nvSpPr>
        <p:spPr/>
        <p:txBody>
          <a:bodyPr>
            <a:normAutofit lnSpcReduction="10000"/>
          </a:bodyPr>
          <a:lstStyle/>
          <a:p>
            <a:r>
              <a:rPr lang="en-US" dirty="0" smtClean="0"/>
              <a:t>Helping Saints Prepare to Answer and Persuade Those in Error</a:t>
            </a:r>
            <a:endParaRPr lang="en-US" dirty="0"/>
          </a:p>
        </p:txBody>
      </p:sp>
    </p:spTree>
    <p:extLst>
      <p:ext uri="{BB962C8B-B14F-4D97-AF65-F5344CB8AC3E}">
        <p14:creationId xmlns:p14="http://schemas.microsoft.com/office/powerpoint/2010/main" val="37758006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“Are </a:t>
            </a:r>
            <a:r>
              <a:rPr lang="en-US" i="1" dirty="0"/>
              <a:t>you not of more </a:t>
            </a:r>
            <a:r>
              <a:rPr lang="en-US" i="1" dirty="0" smtClean="0"/>
              <a:t>value?”</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18"/>
            </a:pPr>
            <a:r>
              <a:rPr lang="en-US" sz="2400" b="0" dirty="0" smtClean="0"/>
              <a:t>Explain </a:t>
            </a:r>
            <a:r>
              <a:rPr lang="en-US" sz="2400" b="0" dirty="0"/>
              <a:t>the reasoning that Jesus expected us to use to move from a recognition of God’s care of the birds and the lilies to a confidence that we would be fed and clothed (</a:t>
            </a:r>
            <a:r>
              <a:rPr lang="en-US" sz="2400" dirty="0">
                <a:solidFill>
                  <a:schemeClr val="tx2"/>
                </a:solidFill>
              </a:rPr>
              <a:t>Matthew 6:25-31</a:t>
            </a:r>
            <a:r>
              <a:rPr lang="en-US" sz="2400" b="0" dirty="0" smtClean="0"/>
              <a:t>).</a:t>
            </a:r>
          </a:p>
          <a:p>
            <a:pPr marL="457200" indent="-457200">
              <a:buFont typeface="Arial" pitchFamily="34" charset="0"/>
              <a:buChar char="•"/>
            </a:pPr>
            <a:r>
              <a:rPr lang="en-US" sz="2400" b="0" dirty="0" smtClean="0"/>
              <a:t>Argument from the lesser to the greater:</a:t>
            </a:r>
          </a:p>
          <a:p>
            <a:pPr marL="914400" lvl="1" indent="-457200">
              <a:buFont typeface="+mj-lt"/>
              <a:buAutoNum type="arabicPeriod"/>
            </a:pPr>
            <a:r>
              <a:rPr lang="en-US" sz="2400" dirty="0" smtClean="0"/>
              <a:t>Demonstrate truth in “lesser” case.</a:t>
            </a:r>
          </a:p>
          <a:p>
            <a:pPr marL="914400" lvl="1" indent="-457200">
              <a:buFont typeface="+mj-lt"/>
              <a:buAutoNum type="arabicPeriod"/>
            </a:pPr>
            <a:r>
              <a:rPr lang="en-US" sz="2400" b="0" dirty="0" smtClean="0"/>
              <a:t>Identify cause for truthfulness in “lesser” case.</a:t>
            </a:r>
          </a:p>
          <a:p>
            <a:pPr marL="914400" lvl="1" indent="-457200">
              <a:buFont typeface="+mj-lt"/>
              <a:buAutoNum type="arabicPeriod"/>
            </a:pPr>
            <a:r>
              <a:rPr lang="en-US" sz="2400" dirty="0" smtClean="0"/>
              <a:t>Demonstrate increase of cause in “greater” case.</a:t>
            </a:r>
          </a:p>
          <a:p>
            <a:pPr marL="914400" lvl="1" indent="-457200">
              <a:buFont typeface="+mj-lt"/>
              <a:buAutoNum type="arabicPeriod"/>
            </a:pPr>
            <a:r>
              <a:rPr lang="en-US" sz="2400" dirty="0" smtClean="0"/>
              <a:t>Conclude truth with greater certainty in “greater” case.</a:t>
            </a:r>
            <a:endParaRPr lang="en-US" sz="2400" b="0" dirty="0" smtClean="0"/>
          </a:p>
          <a:p>
            <a:pPr marL="457200" indent="-4572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606671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“Are </a:t>
            </a:r>
            <a:r>
              <a:rPr lang="en-US" i="1" dirty="0"/>
              <a:t>you not of more </a:t>
            </a:r>
            <a:r>
              <a:rPr lang="en-US" i="1" dirty="0" smtClean="0"/>
              <a:t>value?”</a:t>
            </a:r>
            <a:endParaRPr lang="en-US" i="1" dirty="0"/>
          </a:p>
        </p:txBody>
      </p:sp>
      <p:sp>
        <p:nvSpPr>
          <p:cNvPr id="3" name="Content Placeholder 2"/>
          <p:cNvSpPr>
            <a:spLocks noGrp="1"/>
          </p:cNvSpPr>
          <p:nvPr>
            <p:ph idx="1"/>
          </p:nvPr>
        </p:nvSpPr>
        <p:spPr/>
        <p:txBody>
          <a:bodyPr>
            <a:noAutofit/>
          </a:bodyPr>
          <a:lstStyle/>
          <a:p>
            <a:r>
              <a:rPr lang="en-US" sz="2400" b="0" i="1" dirty="0" smtClean="0"/>
              <a:t>“… </a:t>
            </a:r>
            <a:r>
              <a:rPr lang="en-US" sz="2400" i="1" dirty="0" smtClean="0"/>
              <a:t>Look </a:t>
            </a:r>
            <a:r>
              <a:rPr lang="en-US" sz="2400" i="1" dirty="0"/>
              <a:t>at the birds of the air</a:t>
            </a:r>
            <a:r>
              <a:rPr lang="en-US" sz="2400" b="0" i="1" dirty="0"/>
              <a:t>, for they neither sow nor reap nor gather into barns; yet </a:t>
            </a:r>
            <a:r>
              <a:rPr lang="en-US" sz="2400" i="1" dirty="0"/>
              <a:t>your heavenly Father feeds them. Are you not </a:t>
            </a:r>
            <a:r>
              <a:rPr lang="en-US" sz="2400" i="1" u="sng" dirty="0"/>
              <a:t>of more value</a:t>
            </a:r>
            <a:r>
              <a:rPr lang="en-US" sz="2400" i="1" dirty="0"/>
              <a:t> than </a:t>
            </a:r>
            <a:r>
              <a:rPr lang="en-US" sz="2400" i="1" dirty="0" smtClean="0"/>
              <a:t>they?</a:t>
            </a:r>
            <a:r>
              <a:rPr lang="en-US" sz="2400" b="0" i="1" dirty="0" smtClean="0"/>
              <a:t>  Which </a:t>
            </a:r>
            <a:r>
              <a:rPr lang="en-US" sz="2400" b="0" i="1" dirty="0"/>
              <a:t>of you by worrying can add one cubit to his </a:t>
            </a:r>
            <a:r>
              <a:rPr lang="en-US" sz="2400" b="0" i="1" dirty="0" smtClean="0"/>
              <a:t>stature?  So </a:t>
            </a:r>
            <a:r>
              <a:rPr lang="en-US" sz="2400" b="0" i="1" dirty="0"/>
              <a:t>why do you worry about clothing? Consider the lilies of the field, how they grow: they neither toil nor </a:t>
            </a:r>
            <a:r>
              <a:rPr lang="en-US" sz="2400" b="0" i="1" dirty="0" smtClean="0"/>
              <a:t>spin; and </a:t>
            </a:r>
            <a:r>
              <a:rPr lang="en-US" sz="2400" b="0" i="1" dirty="0"/>
              <a:t>yet I say to you that even Solomon in all his glory was not arrayed like one of </a:t>
            </a:r>
            <a:r>
              <a:rPr lang="en-US" sz="2400" b="0" i="1" dirty="0" smtClean="0"/>
              <a:t>these. Now </a:t>
            </a:r>
            <a:r>
              <a:rPr lang="en-US" sz="2400" i="1" dirty="0"/>
              <a:t>if God so clothes the grass of the field</a:t>
            </a:r>
            <a:r>
              <a:rPr lang="en-US" sz="2400" b="0" i="1" dirty="0"/>
              <a:t>, which today is, and tomorrow is thrown into the oven, </a:t>
            </a:r>
            <a:r>
              <a:rPr lang="en-US" sz="2400" i="1" dirty="0"/>
              <a:t>will He not </a:t>
            </a:r>
            <a:r>
              <a:rPr lang="en-US" sz="2400" i="1" u="sng" dirty="0"/>
              <a:t>much more</a:t>
            </a:r>
            <a:r>
              <a:rPr lang="en-US" sz="2400" i="1" dirty="0"/>
              <a:t> clothe you</a:t>
            </a:r>
            <a:r>
              <a:rPr lang="en-US" sz="2400" b="0" i="1" dirty="0"/>
              <a:t>, O you of little faith</a:t>
            </a:r>
            <a:r>
              <a:rPr lang="en-US" sz="2400" b="0" i="1" dirty="0" smtClean="0"/>
              <a:t>? …”</a:t>
            </a:r>
            <a:r>
              <a:rPr lang="en-US" sz="2400" b="0" dirty="0"/>
              <a:t> (</a:t>
            </a:r>
            <a:r>
              <a:rPr lang="en-US" sz="2400" dirty="0" smtClean="0">
                <a:solidFill>
                  <a:schemeClr val="tx2"/>
                </a:solidFill>
              </a:rPr>
              <a:t>Matthew 6:25-30</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1740000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“Seek And You Will Find”</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19"/>
            </a:pPr>
            <a:r>
              <a:rPr lang="en-US" sz="2400" b="0" dirty="0" smtClean="0"/>
              <a:t>Does </a:t>
            </a:r>
            <a:r>
              <a:rPr lang="en-US" sz="2400" b="0" dirty="0"/>
              <a:t>Jesus’ promise recorded in </a:t>
            </a:r>
            <a:r>
              <a:rPr lang="en-US" sz="2400" dirty="0">
                <a:solidFill>
                  <a:schemeClr val="tx2"/>
                </a:solidFill>
              </a:rPr>
              <a:t>Matthew 7:7-11</a:t>
            </a:r>
            <a:r>
              <a:rPr lang="en-US" sz="2400" b="0" dirty="0"/>
              <a:t>, that our seeking will always yield results, apply to all things for which we could seek, or just some specific types of things?  How do you know?  Also see, </a:t>
            </a:r>
            <a:r>
              <a:rPr lang="en-US" sz="2400" dirty="0">
                <a:solidFill>
                  <a:schemeClr val="tx2"/>
                </a:solidFill>
              </a:rPr>
              <a:t>Luke 11:9-13</a:t>
            </a:r>
            <a:r>
              <a:rPr lang="en-US" sz="2400" b="0" dirty="0"/>
              <a:t>.</a:t>
            </a:r>
            <a:endParaRPr lang="en-US" sz="2400" b="0" dirty="0" smtClean="0"/>
          </a:p>
          <a:p>
            <a:pPr marL="457200" indent="-457200">
              <a:buFont typeface="Arial" pitchFamily="34" charset="0"/>
              <a:buChar char="•"/>
            </a:pPr>
            <a:r>
              <a:rPr lang="en-US" sz="2400" dirty="0"/>
              <a:t>Context:</a:t>
            </a:r>
            <a:r>
              <a:rPr lang="en-US" sz="2400" b="0" dirty="0"/>
              <a:t>  Don’t worry about wealth (</a:t>
            </a:r>
            <a:r>
              <a:rPr lang="en-US" sz="2400" dirty="0">
                <a:solidFill>
                  <a:schemeClr val="tx2"/>
                </a:solidFill>
              </a:rPr>
              <a:t>Matthew 6:19-34</a:t>
            </a:r>
            <a:r>
              <a:rPr lang="en-US" sz="2400" b="0" dirty="0"/>
              <a:t>).</a:t>
            </a:r>
          </a:p>
          <a:p>
            <a:pPr marL="457200" indent="-457200">
              <a:buFont typeface="Arial" pitchFamily="34" charset="0"/>
              <a:buChar char="•"/>
            </a:pPr>
            <a:r>
              <a:rPr lang="en-US" sz="2400" b="0" dirty="0" smtClean="0"/>
              <a:t>Consider the </a:t>
            </a:r>
            <a:r>
              <a:rPr lang="en-US" sz="2400" i="1" dirty="0" smtClean="0"/>
              <a:t>parallel</a:t>
            </a:r>
            <a:r>
              <a:rPr lang="en-US" sz="2400" b="0" dirty="0" smtClean="0"/>
              <a:t> passage in </a:t>
            </a:r>
            <a:r>
              <a:rPr lang="en-US" sz="2400" dirty="0" smtClean="0">
                <a:solidFill>
                  <a:schemeClr val="tx2"/>
                </a:solidFill>
              </a:rPr>
              <a:t>Luke 11:9-13</a:t>
            </a:r>
            <a:r>
              <a:rPr lang="en-US" sz="2400" b="0" dirty="0" smtClean="0">
                <a:solidFill>
                  <a:schemeClr val="tx2"/>
                </a:solidFill>
              </a:rPr>
              <a:t> </a:t>
            </a:r>
            <a:r>
              <a:rPr lang="en-US" sz="2400" b="0" dirty="0" smtClean="0"/>
              <a:t>…</a:t>
            </a:r>
          </a:p>
          <a:p>
            <a:pPr marL="457200" indent="-457200">
              <a:buFont typeface="Arial" pitchFamily="34" charset="0"/>
              <a:buChar char="•"/>
            </a:pPr>
            <a:r>
              <a:rPr lang="en-US" sz="2400" dirty="0" smtClean="0"/>
              <a:t>Put Everything Together: </a:t>
            </a:r>
            <a:r>
              <a:rPr lang="en-US" sz="2400" dirty="0"/>
              <a:t> </a:t>
            </a:r>
            <a:r>
              <a:rPr lang="en-US" sz="2400" b="0" i="1" dirty="0" smtClean="0"/>
              <a:t>“Asking </a:t>
            </a:r>
            <a:r>
              <a:rPr lang="en-US" sz="2400" b="0" dirty="0" smtClean="0"/>
              <a:t>amiss”, praying for our </a:t>
            </a:r>
            <a:r>
              <a:rPr lang="en-US" sz="2400" b="0" i="1" dirty="0" smtClean="0"/>
              <a:t>“lusts”</a:t>
            </a:r>
            <a:r>
              <a:rPr lang="en-US" sz="2400" b="0" dirty="0" smtClean="0"/>
              <a:t> or </a:t>
            </a:r>
            <a:r>
              <a:rPr lang="en-US" sz="2400" b="0" i="1" dirty="0" smtClean="0"/>
              <a:t>“pleasures” </a:t>
            </a:r>
            <a:r>
              <a:rPr lang="en-US" sz="2400" b="0" dirty="0" smtClean="0"/>
              <a:t>is ignored (</a:t>
            </a:r>
            <a:r>
              <a:rPr lang="en-US" sz="2400" dirty="0" smtClean="0">
                <a:solidFill>
                  <a:schemeClr val="tx2"/>
                </a:solidFill>
              </a:rPr>
              <a:t>James 4:1-5</a:t>
            </a:r>
            <a:r>
              <a:rPr lang="en-US" sz="2400" b="0" dirty="0" smtClean="0"/>
              <a:t>).</a:t>
            </a:r>
          </a:p>
          <a:p>
            <a:pPr marL="457200" indent="-457200">
              <a:buFont typeface="Arial" pitchFamily="34" charset="0"/>
              <a:buChar char="•"/>
            </a:pPr>
            <a:r>
              <a:rPr lang="en-US" sz="2400" b="0" dirty="0" smtClean="0"/>
              <a:t>Guarantee for spiritual blessings that we need (for example, </a:t>
            </a:r>
            <a:r>
              <a:rPr lang="en-US" sz="2400" dirty="0" smtClean="0">
                <a:solidFill>
                  <a:schemeClr val="tx2"/>
                </a:solidFill>
              </a:rPr>
              <a:t>James 1:5-8</a:t>
            </a:r>
            <a:r>
              <a:rPr lang="en-US" sz="2400" b="0" dirty="0" smtClean="0"/>
              <a:t>)</a:t>
            </a:r>
          </a:p>
          <a:p>
            <a:pPr marL="457200" indent="-457200">
              <a:buFont typeface="Arial" pitchFamily="34" charset="0"/>
              <a:buChar char="•"/>
            </a:pP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1182188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“Seek And You Will Find”</a:t>
            </a:r>
          </a:p>
        </p:txBody>
      </p:sp>
      <p:sp>
        <p:nvSpPr>
          <p:cNvPr id="3" name="Content Placeholder 2"/>
          <p:cNvSpPr>
            <a:spLocks noGrp="1"/>
          </p:cNvSpPr>
          <p:nvPr>
            <p:ph idx="1"/>
          </p:nvPr>
        </p:nvSpPr>
        <p:spPr/>
        <p:txBody>
          <a:bodyPr>
            <a:noAutofit/>
          </a:bodyPr>
          <a:lstStyle/>
          <a:p>
            <a:r>
              <a:rPr lang="en-US" sz="2400" b="0" i="1" dirty="0" smtClean="0"/>
              <a:t>“</a:t>
            </a:r>
            <a:r>
              <a:rPr lang="en-US" sz="2400" i="1" dirty="0" smtClean="0"/>
              <a:t>Ask</a:t>
            </a:r>
            <a:r>
              <a:rPr lang="en-US" sz="2400" b="0" i="1" dirty="0"/>
              <a:t>, and it will be given to you; </a:t>
            </a:r>
            <a:r>
              <a:rPr lang="en-US" sz="2400" i="1" dirty="0"/>
              <a:t>seek</a:t>
            </a:r>
            <a:r>
              <a:rPr lang="en-US" sz="2400" b="0" i="1" dirty="0"/>
              <a:t>, and you will find; </a:t>
            </a:r>
            <a:r>
              <a:rPr lang="en-US" sz="2400" i="1" dirty="0"/>
              <a:t>knock</a:t>
            </a:r>
            <a:r>
              <a:rPr lang="en-US" sz="2400" b="0" i="1" dirty="0"/>
              <a:t>, and it will be opened to </a:t>
            </a:r>
            <a:r>
              <a:rPr lang="en-US" sz="2400" b="0" i="1" dirty="0" smtClean="0"/>
              <a:t>you.  For </a:t>
            </a:r>
            <a:r>
              <a:rPr lang="en-US" sz="2400" b="0" i="1" dirty="0"/>
              <a:t>everyone </a:t>
            </a:r>
            <a:r>
              <a:rPr lang="en-US" sz="2400" i="1" dirty="0"/>
              <a:t>who asks receives</a:t>
            </a:r>
            <a:r>
              <a:rPr lang="en-US" sz="2400" b="0" i="1" dirty="0"/>
              <a:t>, and </a:t>
            </a:r>
            <a:r>
              <a:rPr lang="en-US" sz="2400" i="1" dirty="0"/>
              <a:t>he who seeks finds</a:t>
            </a:r>
            <a:r>
              <a:rPr lang="en-US" sz="2400" b="0" i="1" dirty="0"/>
              <a:t>, and to him </a:t>
            </a:r>
            <a:r>
              <a:rPr lang="en-US" sz="2400" i="1" dirty="0"/>
              <a:t>who knocks it will be </a:t>
            </a:r>
            <a:r>
              <a:rPr lang="en-US" sz="2400" i="1" dirty="0" smtClean="0"/>
              <a:t>opened</a:t>
            </a:r>
            <a:r>
              <a:rPr lang="en-US" sz="2400" b="0" i="1" dirty="0" smtClean="0"/>
              <a:t>.  Or </a:t>
            </a:r>
            <a:r>
              <a:rPr lang="en-US" sz="2400" b="0" i="1" dirty="0"/>
              <a:t>what man is there among you who, if his son asks for bread, </a:t>
            </a:r>
            <a:r>
              <a:rPr lang="en-US" sz="2400" i="1" dirty="0"/>
              <a:t>will give him a </a:t>
            </a:r>
            <a:r>
              <a:rPr lang="en-US" sz="2400" i="1" dirty="0" smtClean="0"/>
              <a:t>stone</a:t>
            </a:r>
            <a:r>
              <a:rPr lang="en-US" sz="2400" b="0" i="1" dirty="0" smtClean="0"/>
              <a:t>?  Or </a:t>
            </a:r>
            <a:r>
              <a:rPr lang="en-US" sz="2400" b="0" i="1" dirty="0"/>
              <a:t>if he asks for a fish, </a:t>
            </a:r>
            <a:r>
              <a:rPr lang="en-US" sz="2400" i="1" dirty="0"/>
              <a:t>will he give him a </a:t>
            </a:r>
            <a:r>
              <a:rPr lang="en-US" sz="2400" i="1" dirty="0" smtClean="0"/>
              <a:t>serpent</a:t>
            </a:r>
            <a:r>
              <a:rPr lang="en-US" sz="2400" b="0" i="1" dirty="0" smtClean="0"/>
              <a:t>?  If </a:t>
            </a:r>
            <a:r>
              <a:rPr lang="en-US" sz="2400" b="0" i="1" dirty="0"/>
              <a:t>you then, being evil, know how to give good gifts to your children, </a:t>
            </a:r>
            <a:r>
              <a:rPr lang="en-US" sz="2400" i="1" dirty="0"/>
              <a:t>how much more will your Father who is in heaven </a:t>
            </a:r>
            <a:r>
              <a:rPr lang="en-US" sz="2400" i="1" u="sng" dirty="0"/>
              <a:t>give </a:t>
            </a:r>
            <a:r>
              <a:rPr lang="en-US" sz="2400" i="1" u="sng" dirty="0">
                <a:solidFill>
                  <a:schemeClr val="tx2"/>
                </a:solidFill>
              </a:rPr>
              <a:t>good things</a:t>
            </a:r>
            <a:r>
              <a:rPr lang="en-US" sz="2400" i="1" dirty="0"/>
              <a:t> to those who ask Him</a:t>
            </a:r>
            <a:r>
              <a:rPr lang="en-US" sz="2400" b="0" i="1" dirty="0" smtClean="0"/>
              <a:t>!”</a:t>
            </a:r>
            <a:r>
              <a:rPr lang="en-US" sz="2400" b="0" dirty="0" smtClean="0"/>
              <a:t> (</a:t>
            </a:r>
            <a:r>
              <a:rPr lang="en-US" sz="2400" dirty="0" smtClean="0">
                <a:solidFill>
                  <a:schemeClr val="tx2"/>
                </a:solidFill>
              </a:rPr>
              <a:t>Matthew 7:7-11</a:t>
            </a:r>
            <a:r>
              <a:rPr lang="en-US" sz="2400" b="0"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821388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“Seek And You Will Find”</a:t>
            </a:r>
          </a:p>
        </p:txBody>
      </p:sp>
      <p:sp>
        <p:nvSpPr>
          <p:cNvPr id="3" name="Content Placeholder 2"/>
          <p:cNvSpPr>
            <a:spLocks noGrp="1"/>
          </p:cNvSpPr>
          <p:nvPr>
            <p:ph idx="1"/>
          </p:nvPr>
        </p:nvSpPr>
        <p:spPr/>
        <p:txBody>
          <a:bodyPr>
            <a:noAutofit/>
          </a:bodyPr>
          <a:lstStyle/>
          <a:p>
            <a:r>
              <a:rPr lang="en-US" sz="2400" b="0" i="1" dirty="0"/>
              <a:t>“So I say to you, </a:t>
            </a:r>
            <a:r>
              <a:rPr lang="en-US" sz="2400" i="1" dirty="0"/>
              <a:t>ask</a:t>
            </a:r>
            <a:r>
              <a:rPr lang="en-US" sz="2400" b="0" i="1" dirty="0"/>
              <a:t>, and it will be given to you; </a:t>
            </a:r>
            <a:r>
              <a:rPr lang="en-US" sz="2400" i="1" dirty="0"/>
              <a:t>seek</a:t>
            </a:r>
            <a:r>
              <a:rPr lang="en-US" sz="2400" b="0" i="1" dirty="0"/>
              <a:t>, and you will find; </a:t>
            </a:r>
            <a:r>
              <a:rPr lang="en-US" sz="2400" i="1" dirty="0"/>
              <a:t>knock</a:t>
            </a:r>
            <a:r>
              <a:rPr lang="en-US" sz="2400" b="0" i="1" dirty="0"/>
              <a:t>, and it will be opened to you</a:t>
            </a:r>
            <a:r>
              <a:rPr lang="en-US" sz="2400" b="0" i="1" dirty="0" smtClean="0"/>
              <a:t>.  For </a:t>
            </a:r>
            <a:r>
              <a:rPr lang="en-US" sz="2400" i="1" dirty="0"/>
              <a:t>everyone who asks receives</a:t>
            </a:r>
            <a:r>
              <a:rPr lang="en-US" sz="2400" b="0" i="1" dirty="0"/>
              <a:t>, and </a:t>
            </a:r>
            <a:r>
              <a:rPr lang="en-US" sz="2400" i="1" dirty="0"/>
              <a:t>he who seeks finds</a:t>
            </a:r>
            <a:r>
              <a:rPr lang="en-US" sz="2400" b="0" i="1" dirty="0"/>
              <a:t>, and to him </a:t>
            </a:r>
            <a:r>
              <a:rPr lang="en-US" sz="2400" i="1" dirty="0"/>
              <a:t>who knocks it will be opened</a:t>
            </a:r>
            <a:r>
              <a:rPr lang="en-US" sz="2400" b="0" i="1" dirty="0" smtClean="0"/>
              <a:t>.  If </a:t>
            </a:r>
            <a:r>
              <a:rPr lang="en-US" sz="2400" b="0" i="1" dirty="0"/>
              <a:t>a son asks for bread from any father among you, </a:t>
            </a:r>
            <a:r>
              <a:rPr lang="en-US" sz="2400" i="1" dirty="0"/>
              <a:t>will he give him a stone</a:t>
            </a:r>
            <a:r>
              <a:rPr lang="en-US" sz="2400" b="0" i="1" dirty="0"/>
              <a:t>? Or if he asks for a fish, </a:t>
            </a:r>
            <a:r>
              <a:rPr lang="en-US" sz="2400" i="1" dirty="0"/>
              <a:t>will he give him a serpent instead of a fish</a:t>
            </a:r>
            <a:r>
              <a:rPr lang="en-US" sz="2400" b="0" i="1" dirty="0" smtClean="0"/>
              <a:t>?  Or </a:t>
            </a:r>
            <a:r>
              <a:rPr lang="en-US" sz="2400" b="0" i="1" dirty="0"/>
              <a:t>if he asks for an egg, </a:t>
            </a:r>
            <a:r>
              <a:rPr lang="en-US" sz="2400" i="1" dirty="0"/>
              <a:t>will he offer him a scorpion</a:t>
            </a:r>
            <a:r>
              <a:rPr lang="en-US" sz="2400" b="0" i="1" dirty="0" smtClean="0"/>
              <a:t>?  If </a:t>
            </a:r>
            <a:r>
              <a:rPr lang="en-US" sz="2400" b="0" i="1" dirty="0"/>
              <a:t>you then, being evil, know how to give good gifts to your children, </a:t>
            </a:r>
            <a:r>
              <a:rPr lang="en-US" sz="2400" i="1" u="sng" dirty="0"/>
              <a:t>how much more</a:t>
            </a:r>
            <a:r>
              <a:rPr lang="en-US" sz="2400" i="1" dirty="0"/>
              <a:t> will your heavenly Father </a:t>
            </a:r>
            <a:r>
              <a:rPr lang="en-US" sz="2400" i="1" u="sng" dirty="0"/>
              <a:t>give </a:t>
            </a:r>
            <a:r>
              <a:rPr lang="en-US" sz="2400" i="1" u="sng" dirty="0">
                <a:solidFill>
                  <a:schemeClr val="tx2"/>
                </a:solidFill>
              </a:rPr>
              <a:t>the Holy Spirit</a:t>
            </a:r>
            <a:r>
              <a:rPr lang="en-US" sz="2400" i="1" dirty="0"/>
              <a:t> to those who ask Him</a:t>
            </a:r>
            <a:r>
              <a:rPr lang="en-US" sz="2400" i="1" dirty="0" smtClean="0"/>
              <a:t>!</a:t>
            </a:r>
            <a:r>
              <a:rPr lang="en-US" sz="2400" b="0" i="1" dirty="0" smtClean="0"/>
              <a:t>”</a:t>
            </a:r>
            <a:r>
              <a:rPr lang="en-US" sz="2400" b="0" dirty="0" smtClean="0"/>
              <a:t> (</a:t>
            </a:r>
            <a:r>
              <a:rPr lang="en-US" sz="2400" dirty="0" smtClean="0">
                <a:solidFill>
                  <a:schemeClr val="tx2"/>
                </a:solidFill>
              </a:rPr>
              <a:t>Luke 11:9-13</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249031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Greatest, Levi Or Melchizedek?</a:t>
            </a:r>
          </a:p>
        </p:txBody>
      </p:sp>
      <p:sp>
        <p:nvSpPr>
          <p:cNvPr id="3" name="Content Placeholder 2"/>
          <p:cNvSpPr>
            <a:spLocks noGrp="1"/>
          </p:cNvSpPr>
          <p:nvPr>
            <p:ph idx="1"/>
          </p:nvPr>
        </p:nvSpPr>
        <p:spPr/>
        <p:txBody>
          <a:bodyPr>
            <a:noAutofit/>
          </a:bodyPr>
          <a:lstStyle/>
          <a:p>
            <a:r>
              <a:rPr lang="en-US" sz="2400" b="0" dirty="0" smtClean="0"/>
              <a:t>Does God expect us to draw conclusions and reason from the Bible?</a:t>
            </a:r>
          </a:p>
          <a:p>
            <a:endParaRPr lang="en-US" sz="2400" b="0" dirty="0" smtClean="0"/>
          </a:p>
          <a:p>
            <a:pPr marL="457200" indent="-457200">
              <a:buFont typeface="+mj-lt"/>
              <a:buAutoNum type="arabicPeriod" startAt="20"/>
            </a:pPr>
            <a:r>
              <a:rPr lang="en-US" sz="2400" b="0" dirty="0" smtClean="0"/>
              <a:t>Whose </a:t>
            </a:r>
            <a:r>
              <a:rPr lang="en-US" sz="2400" b="0" dirty="0"/>
              <a:t>priesthood was greater, Levi or Melchizedek?  What reasoning does the Hebrew writer use to prove this (</a:t>
            </a:r>
            <a:r>
              <a:rPr lang="en-US" sz="2400" dirty="0">
                <a:solidFill>
                  <a:schemeClr val="tx2"/>
                </a:solidFill>
              </a:rPr>
              <a:t>Hebrews 7:4-10</a:t>
            </a:r>
            <a:r>
              <a:rPr lang="en-US" sz="2400" b="0" dirty="0" smtClean="0"/>
              <a:t>)?</a:t>
            </a:r>
            <a:br>
              <a:rPr lang="en-US" sz="2400" b="0" dirty="0" smtClean="0"/>
            </a:br>
            <a:endParaRPr lang="en-US" sz="2400" b="0" dirty="0" smtClean="0"/>
          </a:p>
          <a:p>
            <a:r>
              <a:rPr lang="en-US" sz="2400" dirty="0" smtClean="0"/>
              <a:t>Order:</a:t>
            </a:r>
            <a:r>
              <a:rPr lang="en-US" sz="2400" b="0" dirty="0" smtClean="0"/>
              <a:t>  Melchizedek &gt; </a:t>
            </a:r>
            <a:r>
              <a:rPr lang="en-US" sz="2400" b="0" dirty="0"/>
              <a:t>Abraham </a:t>
            </a:r>
            <a:r>
              <a:rPr lang="en-US" sz="2400" b="0" dirty="0" smtClean="0"/>
              <a:t>&gt; </a:t>
            </a:r>
            <a:r>
              <a:rPr lang="en-US" sz="2400" b="0" dirty="0"/>
              <a:t>Levi </a:t>
            </a:r>
            <a:r>
              <a:rPr lang="en-US" sz="2400" b="0" dirty="0" smtClean="0"/>
              <a:t>&gt; Israelites</a:t>
            </a:r>
          </a:p>
          <a:p>
            <a:r>
              <a:rPr lang="en-US" sz="2400" dirty="0" smtClean="0"/>
              <a:t>Conclusion:</a:t>
            </a:r>
            <a:r>
              <a:rPr lang="en-US" sz="2400" b="0" dirty="0" smtClean="0"/>
              <a:t>  Covenant built on priesthood after Melchizedek is superior to covenant built on Levi’s.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84405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Greatest, Levi Or Melchizedek?</a:t>
            </a:r>
            <a:endParaRPr lang="en-US" dirty="0"/>
          </a:p>
        </p:txBody>
      </p:sp>
      <p:sp>
        <p:nvSpPr>
          <p:cNvPr id="3" name="Content Placeholder 2"/>
          <p:cNvSpPr>
            <a:spLocks noGrp="1"/>
          </p:cNvSpPr>
          <p:nvPr>
            <p:ph idx="1"/>
          </p:nvPr>
        </p:nvSpPr>
        <p:spPr/>
        <p:txBody>
          <a:bodyPr>
            <a:noAutofit/>
          </a:bodyPr>
          <a:lstStyle/>
          <a:p>
            <a:r>
              <a:rPr lang="en-US" sz="2100" b="0" i="1" dirty="0"/>
              <a:t>Now </a:t>
            </a:r>
            <a:r>
              <a:rPr lang="en-US" sz="2100" i="1" u="sng" dirty="0"/>
              <a:t>consider how great</a:t>
            </a:r>
            <a:r>
              <a:rPr lang="en-US" sz="2100" i="1" dirty="0"/>
              <a:t> this man was, to whom even the patriarch Abraham gave a tenth of the spoils</a:t>
            </a:r>
            <a:r>
              <a:rPr lang="en-US" sz="2100" b="0" i="1" dirty="0" smtClean="0"/>
              <a:t>. </a:t>
            </a:r>
            <a:r>
              <a:rPr lang="en-US" sz="2100" b="0" i="1" dirty="0"/>
              <a:t>And indeed those who are of </a:t>
            </a:r>
            <a:r>
              <a:rPr lang="en-US" sz="2100" i="1" dirty="0"/>
              <a:t>the sons of Levi</a:t>
            </a:r>
            <a:r>
              <a:rPr lang="en-US" sz="2100" b="0" i="1" dirty="0"/>
              <a:t>, who receive the priesthood, have a commandment to receive tithes from the people according to the law, that is, from their brethren, though </a:t>
            </a:r>
            <a:r>
              <a:rPr lang="en-US" sz="2100" i="1" dirty="0"/>
              <a:t>they have come from the loins of Abraham</a:t>
            </a:r>
            <a:r>
              <a:rPr lang="en-US" sz="2100" b="0" i="1" dirty="0" smtClean="0"/>
              <a:t>; </a:t>
            </a:r>
            <a:r>
              <a:rPr lang="en-US" sz="2100" b="0" i="1" dirty="0"/>
              <a:t>but he whose genealogy is not derived from them </a:t>
            </a:r>
            <a:r>
              <a:rPr lang="en-US" sz="2100" i="1" dirty="0"/>
              <a:t>received tithes from Abraham and blessed him </a:t>
            </a:r>
            <a:r>
              <a:rPr lang="en-US" sz="2100" b="0" i="1" dirty="0"/>
              <a:t>who had the promises</a:t>
            </a:r>
            <a:r>
              <a:rPr lang="en-US" sz="2100" b="0" i="1" dirty="0" smtClean="0"/>
              <a:t>. </a:t>
            </a:r>
            <a:r>
              <a:rPr lang="en-US" sz="2100" i="1" u="sng" dirty="0"/>
              <a:t>Now beyond all contradiction</a:t>
            </a:r>
            <a:r>
              <a:rPr lang="en-US" sz="2100" i="1" dirty="0"/>
              <a:t> the lesser is blessed by the better</a:t>
            </a:r>
            <a:r>
              <a:rPr lang="en-US" sz="2100" b="0" i="1" dirty="0" smtClean="0"/>
              <a:t>. </a:t>
            </a:r>
            <a:r>
              <a:rPr lang="en-US" sz="2100" b="0" i="1" dirty="0"/>
              <a:t>Here mortal men receive tithes, but there he receives them, of whom it is witnessed that he lives</a:t>
            </a:r>
            <a:r>
              <a:rPr lang="en-US" sz="2100" b="0" i="1" dirty="0" smtClean="0"/>
              <a:t>. </a:t>
            </a:r>
            <a:r>
              <a:rPr lang="en-US" sz="2100" i="1" dirty="0"/>
              <a:t>Even </a:t>
            </a:r>
            <a:r>
              <a:rPr lang="en-US" sz="2100" i="1" u="sng" dirty="0"/>
              <a:t>Levi</a:t>
            </a:r>
            <a:r>
              <a:rPr lang="en-US" sz="2100" i="1" dirty="0"/>
              <a:t>, who receives tithes, </a:t>
            </a:r>
            <a:r>
              <a:rPr lang="en-US" sz="2100" i="1" u="sng" dirty="0"/>
              <a:t>paid tithes through Abraham</a:t>
            </a:r>
            <a:r>
              <a:rPr lang="en-US" sz="2100" i="1" dirty="0"/>
              <a:t>, so to speak</a:t>
            </a:r>
            <a:r>
              <a:rPr lang="en-US" sz="2100" i="1" dirty="0" smtClean="0"/>
              <a:t>, </a:t>
            </a:r>
            <a:r>
              <a:rPr lang="en-US" sz="2100" i="1" dirty="0"/>
              <a:t>for </a:t>
            </a:r>
            <a:r>
              <a:rPr lang="en-US" sz="2100" i="1" u="sng" dirty="0"/>
              <a:t>he was still in the loins of his father</a:t>
            </a:r>
            <a:r>
              <a:rPr lang="en-US" sz="2100" i="1" dirty="0"/>
              <a:t> when Melchizedek met him</a:t>
            </a:r>
            <a:r>
              <a:rPr lang="en-US" sz="2100" b="0" i="1" dirty="0"/>
              <a:t>.</a:t>
            </a:r>
            <a:r>
              <a:rPr lang="en-US" sz="2100" b="0" dirty="0"/>
              <a:t> (</a:t>
            </a:r>
            <a:r>
              <a:rPr lang="en-US" sz="2100" dirty="0" smtClean="0">
                <a:solidFill>
                  <a:schemeClr val="tx2"/>
                </a:solidFill>
              </a:rPr>
              <a:t>Hebrews 7:4-10</a:t>
            </a:r>
            <a:r>
              <a:rPr lang="en-US" sz="2100" b="0" dirty="0" smtClean="0"/>
              <a:t>)</a:t>
            </a:r>
            <a:endParaRPr lang="en-US" sz="21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2534396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“Moses Showed at the Bush”</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21"/>
            </a:pPr>
            <a:r>
              <a:rPr lang="en-US" sz="2400" b="0" dirty="0" smtClean="0"/>
              <a:t>How </a:t>
            </a:r>
            <a:r>
              <a:rPr lang="en-US" sz="2400" b="0" dirty="0"/>
              <a:t>did </a:t>
            </a:r>
            <a:r>
              <a:rPr lang="en-US" sz="2400" b="0" i="1" dirty="0"/>
              <a:t>“Moses </a:t>
            </a:r>
            <a:r>
              <a:rPr lang="en-US" sz="2400" i="1" u="sng" dirty="0"/>
              <a:t>show</a:t>
            </a:r>
            <a:r>
              <a:rPr lang="en-US" sz="2400" b="0" i="1" dirty="0"/>
              <a:t> at the burning bush passage that the dead are raised”</a:t>
            </a:r>
            <a:r>
              <a:rPr lang="en-US" sz="2400" b="0" dirty="0"/>
              <a:t>?  What reasoning did Jesus use </a:t>
            </a:r>
            <a:r>
              <a:rPr lang="en-US" sz="2400" b="0" dirty="0" smtClean="0"/>
              <a:t>(</a:t>
            </a:r>
            <a:r>
              <a:rPr lang="en-US" sz="2400" dirty="0" smtClean="0">
                <a:solidFill>
                  <a:schemeClr val="tx2"/>
                </a:solidFill>
              </a:rPr>
              <a:t>Luke 20:27-40</a:t>
            </a:r>
            <a:r>
              <a:rPr lang="en-US" sz="2400" b="0" dirty="0" smtClean="0"/>
              <a:t>)?  See: </a:t>
            </a:r>
            <a:r>
              <a:rPr lang="en-US" sz="2400" dirty="0" smtClean="0">
                <a:solidFill>
                  <a:schemeClr val="tx2"/>
                </a:solidFill>
              </a:rPr>
              <a:t>Mark 12:18-27; Matt. 22:23-32</a:t>
            </a:r>
          </a:p>
          <a:p>
            <a:r>
              <a:rPr lang="en-US" sz="2400" dirty="0" smtClean="0">
                <a:solidFill>
                  <a:schemeClr val="tx2"/>
                </a:solidFill>
              </a:rPr>
              <a:t>Parallel:  </a:t>
            </a:r>
            <a:r>
              <a:rPr lang="en-US" sz="2400" b="0" i="1" dirty="0" smtClean="0"/>
              <a:t>“Are </a:t>
            </a:r>
            <a:r>
              <a:rPr lang="en-US" sz="2400" b="0" i="1" dirty="0"/>
              <a:t>you not therefore mistaken, because </a:t>
            </a:r>
            <a:r>
              <a:rPr lang="en-US" sz="2400" i="1" dirty="0"/>
              <a:t>you do not know the </a:t>
            </a:r>
            <a:r>
              <a:rPr lang="en-US" sz="2400" i="1" baseline="30000" dirty="0">
                <a:solidFill>
                  <a:schemeClr val="tx2"/>
                </a:solidFill>
              </a:rPr>
              <a:t>1</a:t>
            </a:r>
            <a:r>
              <a:rPr lang="en-US" sz="2400" i="1" dirty="0" smtClean="0"/>
              <a:t>Scriptures </a:t>
            </a:r>
            <a:r>
              <a:rPr lang="en-US" sz="2400" i="1" dirty="0"/>
              <a:t>nor the </a:t>
            </a:r>
            <a:r>
              <a:rPr lang="en-US" sz="2400" i="1" baseline="30000" dirty="0">
                <a:solidFill>
                  <a:schemeClr val="tx2"/>
                </a:solidFill>
              </a:rPr>
              <a:t>2</a:t>
            </a:r>
            <a:r>
              <a:rPr lang="en-US" sz="2400" i="1" dirty="0" smtClean="0"/>
              <a:t>power </a:t>
            </a:r>
            <a:r>
              <a:rPr lang="en-US" sz="2400" i="1" dirty="0"/>
              <a:t>of God</a:t>
            </a:r>
            <a:r>
              <a:rPr lang="en-US" sz="2400" b="0" i="1" dirty="0" smtClean="0"/>
              <a:t>? ... But </a:t>
            </a:r>
            <a:r>
              <a:rPr lang="en-US" sz="2400" b="0" i="1" dirty="0"/>
              <a:t>concerning the dead, </a:t>
            </a:r>
            <a:r>
              <a:rPr lang="en-US" sz="2400" i="1" dirty="0"/>
              <a:t>that they rise, have you not read</a:t>
            </a:r>
            <a:r>
              <a:rPr lang="en-US" sz="2400" b="0" i="1" dirty="0"/>
              <a:t> in the book of Moses, in the burning bush passage, how God spoke to him, </a:t>
            </a:r>
            <a:r>
              <a:rPr lang="en-US" sz="2400" b="0" i="1" dirty="0" smtClean="0"/>
              <a:t>saying, ‘</a:t>
            </a:r>
            <a:r>
              <a:rPr lang="en-US" sz="2400" i="1" dirty="0" smtClean="0"/>
              <a:t>I </a:t>
            </a:r>
            <a:r>
              <a:rPr lang="en-US" sz="2400" i="1" u="sng" dirty="0"/>
              <a:t>am</a:t>
            </a:r>
            <a:r>
              <a:rPr lang="en-US" sz="2400" i="1" dirty="0"/>
              <a:t> the God of Abraham, the God of Isaac, and the God of </a:t>
            </a:r>
            <a:r>
              <a:rPr lang="en-US" sz="2400" i="1" dirty="0" smtClean="0"/>
              <a:t>Jacob</a:t>
            </a:r>
            <a:r>
              <a:rPr lang="en-US" sz="2400" b="0" i="1" dirty="0" smtClean="0"/>
              <a:t>’? He </a:t>
            </a:r>
            <a:r>
              <a:rPr lang="en-US" sz="2400" b="0" i="1" dirty="0"/>
              <a:t>is not the God of the dead, but the God of the living. </a:t>
            </a:r>
            <a:r>
              <a:rPr lang="en-US" sz="2400" i="1" dirty="0"/>
              <a:t>You are </a:t>
            </a:r>
            <a:r>
              <a:rPr lang="en-US" sz="2400" i="1" u="sng" dirty="0"/>
              <a:t>therefore greatly mistaken</a:t>
            </a:r>
            <a:r>
              <a:rPr lang="en-US" sz="2400" b="0" i="1" dirty="0" smtClean="0"/>
              <a:t>.”</a:t>
            </a:r>
            <a:r>
              <a:rPr lang="en-US" sz="2400" b="0" dirty="0" smtClean="0"/>
              <a:t> </a:t>
            </a:r>
            <a:r>
              <a:rPr lang="en-US" sz="2400" b="0" dirty="0"/>
              <a:t>(</a:t>
            </a:r>
            <a:r>
              <a:rPr lang="en-US" sz="2400" dirty="0">
                <a:solidFill>
                  <a:schemeClr val="tx2"/>
                </a:solidFill>
              </a:rPr>
              <a:t>Mark </a:t>
            </a:r>
            <a:r>
              <a:rPr lang="en-US" sz="2400" dirty="0" smtClean="0">
                <a:solidFill>
                  <a:schemeClr val="tx2"/>
                </a:solidFill>
              </a:rPr>
              <a:t>12:24-27</a:t>
            </a:r>
            <a:r>
              <a:rPr lang="en-US" sz="2400" b="0" dirty="0" smtClean="0"/>
              <a:t>) … </a:t>
            </a:r>
            <a:r>
              <a:rPr lang="en-US" sz="2400" i="1" dirty="0" smtClean="0">
                <a:solidFill>
                  <a:schemeClr val="tx2"/>
                </a:solidFill>
              </a:rPr>
              <a:t>Pulling it all together</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2116894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God Expects Us To Use Our Brains!  </a:t>
            </a:r>
            <a:r>
              <a:rPr lang="en-US" sz="6000" dirty="0" smtClean="0">
                <a:sym typeface="Wingdings" pitchFamily="2" charset="2"/>
              </a:rPr>
              <a:t></a:t>
            </a:r>
            <a:endParaRPr lang="en-US" sz="6000"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2987379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Interpreting Figurative Language</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2308350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i="1" dirty="0" smtClean="0"/>
              <a:t>Introduction to Careful Bible Study</a:t>
            </a:r>
            <a:endParaRPr lang="en-US" sz="6600" i="1" dirty="0"/>
          </a:p>
        </p:txBody>
      </p:sp>
      <p:sp>
        <p:nvSpPr>
          <p:cNvPr id="61442" name="Rectangle 2"/>
          <p:cNvSpPr>
            <a:spLocks noGrp="1" noChangeArrowheads="1"/>
          </p:cNvSpPr>
          <p:nvPr>
            <p:ph type="body" idx="1"/>
          </p:nvPr>
        </p:nvSpPr>
        <p:spPr>
          <a:noFill/>
          <a:ln/>
        </p:spPr>
        <p:txBody>
          <a:bodyPr anchor="ctr" anchorCtr="1">
            <a:normAutofit/>
          </a:bodyPr>
          <a:lstStyle/>
          <a:p>
            <a:pPr algn="ctr">
              <a:buFontTx/>
              <a:buNone/>
            </a:pPr>
            <a:r>
              <a:rPr lang="en-US" sz="4400" b="1" dirty="0" smtClean="0"/>
              <a:t>Section #1</a:t>
            </a:r>
            <a:endParaRPr lang="en-US" sz="4400" b="1" dirty="0"/>
          </a:p>
        </p:txBody>
      </p:sp>
      <p:sp>
        <p:nvSpPr>
          <p:cNvPr id="5" name="Slide Number Placeholder 5"/>
          <p:cNvSpPr>
            <a:spLocks noGrp="1"/>
          </p:cNvSpPr>
          <p:nvPr>
            <p:ph type="sldNum" sz="quarter" idx="11"/>
          </p:nvPr>
        </p:nvSpPr>
        <p:spPr/>
        <p:txBody>
          <a:bodyPr/>
          <a:lstStyle/>
          <a:p>
            <a:fld id="{ACD1CB12-4225-4340-AB85-BE6AFAD79D94}" type="slidenum">
              <a:rPr lang="en-US"/>
              <a:pPr/>
              <a:t>2</a:t>
            </a:fld>
            <a:endParaRPr lang="en-US"/>
          </a:p>
        </p:txBody>
      </p:sp>
    </p:spTree>
    <p:extLst>
      <p:ext uri="{BB962C8B-B14F-4D97-AF65-F5344CB8AC3E}">
        <p14:creationId xmlns:p14="http://schemas.microsoft.com/office/powerpoint/2010/main" val="25962891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dirty="0" smtClean="0"/>
              <a:t>Recognizing Figurative Language</a:t>
            </a:r>
            <a:endParaRPr lang="en-US" sz="3000"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Try to take things literally (</a:t>
            </a:r>
            <a:r>
              <a:rPr lang="en-US" sz="2400" dirty="0" smtClean="0">
                <a:solidFill>
                  <a:schemeClr val="tx2"/>
                </a:solidFill>
              </a:rPr>
              <a:t>I Cor. 14:33</a:t>
            </a:r>
            <a:r>
              <a:rPr lang="en-US" sz="2400" b="0" dirty="0" smtClean="0"/>
              <a:t>), unless …</a:t>
            </a:r>
          </a:p>
          <a:p>
            <a:pPr marL="342900" indent="-342900">
              <a:spcBef>
                <a:spcPts val="300"/>
              </a:spcBef>
              <a:spcAft>
                <a:spcPts val="300"/>
              </a:spcAft>
              <a:buFont typeface="Arial" pitchFamily="34" charset="0"/>
              <a:buChar char="•"/>
            </a:pPr>
            <a:r>
              <a:rPr lang="en-US" sz="2400" b="0" dirty="0" smtClean="0"/>
              <a:t>Explicitly stated as symbolic – </a:t>
            </a:r>
            <a:r>
              <a:rPr lang="en-US" sz="2400" dirty="0" smtClean="0">
                <a:solidFill>
                  <a:schemeClr val="tx2"/>
                </a:solidFill>
              </a:rPr>
              <a:t>Revelation 1:1; 12:3</a:t>
            </a:r>
            <a:r>
              <a:rPr lang="en-US" sz="2400" b="0" dirty="0" smtClean="0"/>
              <a:t/>
            </a:r>
            <a:br>
              <a:rPr lang="en-US" sz="2400" b="0" dirty="0" smtClean="0"/>
            </a:br>
            <a:r>
              <a:rPr lang="en-US" sz="2400" b="0" i="1" dirty="0" smtClean="0"/>
              <a:t>“… things </a:t>
            </a:r>
            <a:r>
              <a:rPr lang="en-US" sz="2400" b="0" i="1" dirty="0"/>
              <a:t>which must shortly take place. And He sent and </a:t>
            </a:r>
            <a:r>
              <a:rPr lang="en-US" sz="2400" i="1" dirty="0"/>
              <a:t>signified it</a:t>
            </a:r>
            <a:r>
              <a:rPr lang="en-US" sz="2400" b="0" i="1" dirty="0"/>
              <a:t> by His angel to His servant </a:t>
            </a:r>
            <a:r>
              <a:rPr lang="en-US" sz="2400" b="0" i="1" dirty="0" smtClean="0"/>
              <a:t>John”</a:t>
            </a:r>
            <a:endParaRPr lang="en-US" sz="2400" dirty="0" smtClean="0">
              <a:solidFill>
                <a:schemeClr val="tx2"/>
              </a:solidFill>
            </a:endParaRPr>
          </a:p>
          <a:p>
            <a:pPr marL="342900" indent="-342900">
              <a:spcBef>
                <a:spcPts val="300"/>
              </a:spcBef>
              <a:spcAft>
                <a:spcPts val="300"/>
              </a:spcAft>
              <a:buFont typeface="Arial" pitchFamily="34" charset="0"/>
              <a:buChar char="•"/>
            </a:pPr>
            <a:r>
              <a:rPr lang="en-US" sz="2400" b="0" dirty="0" smtClean="0"/>
              <a:t>Came by a dream or vision, which needed interpretation – </a:t>
            </a:r>
            <a:r>
              <a:rPr lang="en-US" sz="2400" dirty="0" smtClean="0">
                <a:solidFill>
                  <a:schemeClr val="tx2"/>
                </a:solidFill>
              </a:rPr>
              <a:t>Daniel 7:1; 5:12; Numbers 12:6</a:t>
            </a:r>
            <a:endParaRPr lang="en-US" sz="2400" b="0" dirty="0">
              <a:solidFill>
                <a:schemeClr val="tx2"/>
              </a:solidFill>
            </a:endParaRPr>
          </a:p>
          <a:p>
            <a:pPr marL="342900" indent="-342900">
              <a:spcBef>
                <a:spcPts val="300"/>
              </a:spcBef>
              <a:spcAft>
                <a:spcPts val="300"/>
              </a:spcAft>
              <a:buFont typeface="Arial" pitchFamily="34" charset="0"/>
              <a:buChar char="•"/>
            </a:pPr>
            <a:r>
              <a:rPr lang="en-US" sz="2400" b="0" dirty="0" smtClean="0"/>
              <a:t>Literal interpretation is too ridiculous:</a:t>
            </a:r>
          </a:p>
          <a:p>
            <a:pPr>
              <a:spcBef>
                <a:spcPts val="300"/>
              </a:spcBef>
              <a:spcAft>
                <a:spcPts val="300"/>
              </a:spcAft>
            </a:pPr>
            <a:r>
              <a:rPr lang="en-US" sz="2400" b="0" i="1" dirty="0" smtClean="0"/>
              <a:t>“Herod wants to kill you.” … “Go tell that </a:t>
            </a:r>
            <a:r>
              <a:rPr lang="en-US" sz="2400" i="1" dirty="0" smtClean="0"/>
              <a:t>fox</a:t>
            </a:r>
            <a:r>
              <a:rPr lang="en-US" sz="2400" b="0" i="1" dirty="0" smtClean="0"/>
              <a:t> …”</a:t>
            </a:r>
            <a:r>
              <a:rPr lang="en-US" sz="2400" b="0" dirty="0" smtClean="0"/>
              <a:t> (</a:t>
            </a:r>
            <a:r>
              <a:rPr lang="en-US" sz="2400" dirty="0" smtClean="0">
                <a:solidFill>
                  <a:schemeClr val="tx2"/>
                </a:solidFill>
              </a:rPr>
              <a:t>Luke 13:31-32</a:t>
            </a:r>
            <a:r>
              <a:rPr lang="en-US" sz="2400" b="0" dirty="0" smtClean="0"/>
              <a:t>)</a:t>
            </a:r>
          </a:p>
          <a:p>
            <a:pPr>
              <a:spcBef>
                <a:spcPts val="300"/>
              </a:spcBef>
              <a:spcAft>
                <a:spcPts val="300"/>
              </a:spcAft>
            </a:pPr>
            <a:r>
              <a:rPr lang="en-US" sz="2400" i="1" dirty="0" smtClean="0"/>
              <a:t>“I </a:t>
            </a:r>
            <a:r>
              <a:rPr lang="en-US" sz="2400" i="1" u="sng" dirty="0"/>
              <a:t>am</a:t>
            </a:r>
            <a:r>
              <a:rPr lang="en-US" sz="2400" i="1" dirty="0"/>
              <a:t> the </a:t>
            </a:r>
            <a:r>
              <a:rPr lang="en-US" sz="2400" i="1" u="sng" dirty="0"/>
              <a:t>door</a:t>
            </a:r>
            <a:r>
              <a:rPr lang="en-US" sz="2400" b="0" i="1" dirty="0"/>
              <a:t>. If anyone enters by Me, he will be </a:t>
            </a:r>
            <a:r>
              <a:rPr lang="en-US" sz="2400" b="0" i="1" dirty="0" smtClean="0"/>
              <a:t>saved” </a:t>
            </a:r>
            <a:r>
              <a:rPr lang="en-US" sz="2400" b="0" dirty="0" smtClean="0"/>
              <a:t>(</a:t>
            </a:r>
            <a:r>
              <a:rPr lang="en-US" sz="2400" dirty="0" smtClean="0">
                <a:solidFill>
                  <a:schemeClr val="tx2"/>
                </a:solidFill>
              </a:rPr>
              <a:t>John 10:7-9</a:t>
            </a:r>
            <a:r>
              <a:rPr lang="en-US" sz="2400" b="0" dirty="0" smtClean="0"/>
              <a:t>)</a:t>
            </a:r>
            <a:endParaRPr lang="en-US" sz="2400" b="0" dirty="0">
              <a:solidFill>
                <a:schemeClr val="tx2"/>
              </a:solidFill>
            </a:endParaRPr>
          </a:p>
          <a:p>
            <a:pPr marL="342900" indent="-342900">
              <a:spcBef>
                <a:spcPts val="300"/>
              </a:spcBef>
              <a:spcAft>
                <a:spcPts val="300"/>
              </a:spcAft>
              <a:buFont typeface="Arial" pitchFamily="34" charset="0"/>
              <a:buChar char="•"/>
            </a:pPr>
            <a:endParaRPr lang="en-US" sz="2400" b="0" dirty="0">
              <a:solidFill>
                <a:schemeClr val="tx2"/>
              </a:solidFill>
            </a:endParaRPr>
          </a:p>
          <a:p>
            <a:pPr marL="342900" indent="-342900">
              <a:spcBef>
                <a:spcPts val="300"/>
              </a:spcBef>
              <a:spcAft>
                <a:spcPts val="300"/>
              </a:spcAft>
              <a:buFont typeface="Arial" pitchFamily="34" charset="0"/>
              <a:buChar char="•"/>
            </a:pPr>
            <a:endParaRPr lang="en-US" sz="2400" b="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1597424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Figurative Language</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Parable – </a:t>
            </a:r>
            <a:r>
              <a:rPr lang="en-US" sz="2400" dirty="0" smtClean="0">
                <a:solidFill>
                  <a:schemeClr val="tx2"/>
                </a:solidFill>
              </a:rPr>
              <a:t>Matthew 13:3-9, 18-23</a:t>
            </a:r>
          </a:p>
          <a:p>
            <a:pPr marL="342900" indent="-342900">
              <a:spcBef>
                <a:spcPts val="300"/>
              </a:spcBef>
              <a:spcAft>
                <a:spcPts val="300"/>
              </a:spcAft>
              <a:buFont typeface="Arial" pitchFamily="34" charset="0"/>
              <a:buChar char="•"/>
            </a:pPr>
            <a:r>
              <a:rPr lang="en-US" sz="2400" b="0" dirty="0" smtClean="0"/>
              <a:t>Fable – </a:t>
            </a:r>
            <a:r>
              <a:rPr lang="en-US" sz="2400" dirty="0" smtClean="0">
                <a:solidFill>
                  <a:schemeClr val="tx2"/>
                </a:solidFill>
              </a:rPr>
              <a:t>II Kings 14:8-10</a:t>
            </a:r>
          </a:p>
          <a:p>
            <a:pPr marL="342900" indent="-342900">
              <a:spcBef>
                <a:spcPts val="300"/>
              </a:spcBef>
              <a:spcAft>
                <a:spcPts val="300"/>
              </a:spcAft>
              <a:buFont typeface="Arial" pitchFamily="34" charset="0"/>
              <a:buChar char="•"/>
            </a:pPr>
            <a:r>
              <a:rPr lang="en-US" sz="2400" b="0" dirty="0" smtClean="0"/>
              <a:t>Allegory – </a:t>
            </a:r>
            <a:r>
              <a:rPr lang="en-US" sz="2400" dirty="0" smtClean="0">
                <a:solidFill>
                  <a:schemeClr val="tx2"/>
                </a:solidFill>
              </a:rPr>
              <a:t>Galatians 4:21-31</a:t>
            </a:r>
          </a:p>
          <a:p>
            <a:pPr marL="342900" indent="-342900">
              <a:spcBef>
                <a:spcPts val="300"/>
              </a:spcBef>
              <a:spcAft>
                <a:spcPts val="300"/>
              </a:spcAft>
              <a:buFont typeface="Arial" pitchFamily="34" charset="0"/>
              <a:buChar char="•"/>
            </a:pPr>
            <a:r>
              <a:rPr lang="en-US" sz="2400" b="0" dirty="0" smtClean="0"/>
              <a:t>Apocalyptic – </a:t>
            </a:r>
            <a:r>
              <a:rPr lang="en-US" sz="2400" dirty="0" smtClean="0">
                <a:solidFill>
                  <a:schemeClr val="tx2"/>
                </a:solidFill>
              </a:rPr>
              <a:t>Revelation</a:t>
            </a:r>
            <a:r>
              <a:rPr lang="en-US" sz="2400" b="0" dirty="0">
                <a:solidFill>
                  <a:schemeClr val="tx2"/>
                </a:solidFill>
              </a:rPr>
              <a:t> </a:t>
            </a:r>
            <a:r>
              <a:rPr lang="en-US" sz="2400" b="0" dirty="0" smtClean="0"/>
              <a:t>and </a:t>
            </a:r>
            <a:r>
              <a:rPr lang="en-US" sz="2400" dirty="0" smtClean="0">
                <a:solidFill>
                  <a:schemeClr val="tx2"/>
                </a:solidFill>
              </a:rPr>
              <a:t>Zechariah</a:t>
            </a:r>
          </a:p>
          <a:p>
            <a:pPr marL="342900" indent="-342900">
              <a:spcBef>
                <a:spcPts val="300"/>
              </a:spcBef>
              <a:spcAft>
                <a:spcPts val="300"/>
              </a:spcAft>
              <a:buFont typeface="Arial" pitchFamily="34" charset="0"/>
              <a:buChar char="•"/>
            </a:pPr>
            <a:r>
              <a:rPr lang="en-US" sz="2400" b="0" dirty="0" smtClean="0"/>
              <a:t>Simile – </a:t>
            </a:r>
            <a:r>
              <a:rPr lang="en-US" sz="2400" dirty="0" smtClean="0">
                <a:solidFill>
                  <a:schemeClr val="tx2"/>
                </a:solidFill>
              </a:rPr>
              <a:t>I Peter 1:24</a:t>
            </a:r>
          </a:p>
          <a:p>
            <a:pPr marL="342900" indent="-342900">
              <a:spcBef>
                <a:spcPts val="300"/>
              </a:spcBef>
              <a:spcAft>
                <a:spcPts val="300"/>
              </a:spcAft>
              <a:buFont typeface="Arial" pitchFamily="34" charset="0"/>
              <a:buChar char="•"/>
            </a:pPr>
            <a:r>
              <a:rPr lang="en-US" sz="2400" b="0" dirty="0" smtClean="0"/>
              <a:t>Metaphor – </a:t>
            </a:r>
            <a:r>
              <a:rPr lang="en-US" sz="2400" dirty="0" smtClean="0">
                <a:solidFill>
                  <a:schemeClr val="tx2"/>
                </a:solidFill>
              </a:rPr>
              <a:t>John 10:9</a:t>
            </a:r>
          </a:p>
          <a:p>
            <a:pPr marL="342900" indent="-342900">
              <a:spcBef>
                <a:spcPts val="300"/>
              </a:spcBef>
              <a:spcAft>
                <a:spcPts val="300"/>
              </a:spcAft>
              <a:buFont typeface="Arial" pitchFamily="34" charset="0"/>
              <a:buChar char="•"/>
            </a:pPr>
            <a:r>
              <a:rPr lang="en-US" sz="2400" b="0" dirty="0" smtClean="0"/>
              <a:t>Metonymy – </a:t>
            </a:r>
            <a:r>
              <a:rPr lang="en-US" sz="2400" dirty="0" smtClean="0">
                <a:solidFill>
                  <a:schemeClr val="tx2"/>
                </a:solidFill>
              </a:rPr>
              <a:t>I Corinthians 11:26-27</a:t>
            </a:r>
          </a:p>
          <a:p>
            <a:pPr marL="342900" indent="-342900">
              <a:spcBef>
                <a:spcPts val="300"/>
              </a:spcBef>
              <a:spcAft>
                <a:spcPts val="300"/>
              </a:spcAft>
              <a:buFont typeface="Arial" pitchFamily="34" charset="0"/>
              <a:buChar char="•"/>
            </a:pPr>
            <a:r>
              <a:rPr lang="en-US" sz="2400" b="0" dirty="0" smtClean="0"/>
              <a:t>Synecdoche </a:t>
            </a:r>
            <a:r>
              <a:rPr lang="en-US" sz="2400" b="0" dirty="0"/>
              <a:t>– </a:t>
            </a:r>
            <a:r>
              <a:rPr lang="en-US" sz="2400" dirty="0" smtClean="0">
                <a:solidFill>
                  <a:schemeClr val="tx2"/>
                </a:solidFill>
              </a:rPr>
              <a:t>Acts 17:12; 3:19; 19:5</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Hyperbole – </a:t>
            </a:r>
            <a:r>
              <a:rPr lang="en-US" sz="2400" dirty="0" smtClean="0">
                <a:solidFill>
                  <a:schemeClr val="tx2"/>
                </a:solidFill>
              </a:rPr>
              <a:t>Psalm 6:6; Matthew 7:3-5</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84996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Figurative Language</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Irony, Sarcasm – </a:t>
            </a:r>
            <a:r>
              <a:rPr lang="en-US" sz="2400" dirty="0" smtClean="0">
                <a:solidFill>
                  <a:schemeClr val="tx2"/>
                </a:solidFill>
              </a:rPr>
              <a:t>I Kings 18:27; 22:15-18</a:t>
            </a:r>
          </a:p>
          <a:p>
            <a:pPr marL="342900" indent="-342900">
              <a:spcBef>
                <a:spcPts val="300"/>
              </a:spcBef>
              <a:spcAft>
                <a:spcPts val="300"/>
              </a:spcAft>
              <a:buFont typeface="Arial" pitchFamily="34" charset="0"/>
              <a:buChar char="•"/>
            </a:pPr>
            <a:r>
              <a:rPr lang="en-US" sz="2400" b="0" dirty="0" smtClean="0"/>
              <a:t>Interrogation, Rhetorical Question – </a:t>
            </a:r>
            <a:r>
              <a:rPr lang="en-US" sz="2400" dirty="0" smtClean="0">
                <a:solidFill>
                  <a:schemeClr val="tx2"/>
                </a:solidFill>
              </a:rPr>
              <a:t>John 7:50-51</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Elliptical – </a:t>
            </a:r>
            <a:r>
              <a:rPr lang="en-US" sz="2400" dirty="0" smtClean="0">
                <a:solidFill>
                  <a:schemeClr val="tx2"/>
                </a:solidFill>
              </a:rPr>
              <a:t>II Corinthians 5:21; John 6:27; 12:44</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Prolepsis – </a:t>
            </a:r>
            <a:r>
              <a:rPr lang="en-US" sz="2400" dirty="0" smtClean="0">
                <a:solidFill>
                  <a:schemeClr val="tx2"/>
                </a:solidFill>
              </a:rPr>
              <a:t>Matthew 10:4</a:t>
            </a:r>
            <a:endParaRPr lang="en-US" sz="2400" dirty="0">
              <a:solidFill>
                <a:schemeClr val="tx2"/>
              </a:solidFill>
            </a:endParaRPr>
          </a:p>
          <a:p>
            <a:pPr marL="342900" indent="-342900">
              <a:spcBef>
                <a:spcPts val="300"/>
              </a:spcBef>
              <a:spcAft>
                <a:spcPts val="300"/>
              </a:spcAft>
              <a:buFont typeface="Arial" pitchFamily="34" charset="0"/>
              <a:buChar char="•"/>
            </a:pPr>
            <a:r>
              <a:rPr lang="en-US" sz="2400" b="0" dirty="0" smtClean="0"/>
              <a:t>Personification, Anthropomorphism </a:t>
            </a:r>
            <a:r>
              <a:rPr lang="en-US" sz="2400" b="0" dirty="0"/>
              <a:t>– </a:t>
            </a:r>
            <a:r>
              <a:rPr lang="en-US" sz="2400" dirty="0" smtClean="0">
                <a:solidFill>
                  <a:schemeClr val="tx2"/>
                </a:solidFill>
              </a:rPr>
              <a:t>Luke 11:20; Psalm 98:1; John 4:24; Luke 24:39</a:t>
            </a:r>
          </a:p>
          <a:p>
            <a:pPr marL="342900" indent="-342900">
              <a:spcBef>
                <a:spcPts val="300"/>
              </a:spcBef>
              <a:spcAft>
                <a:spcPts val="300"/>
              </a:spcAft>
              <a:buFont typeface="Arial" pitchFamily="34" charset="0"/>
              <a:buChar char="•"/>
            </a:pPr>
            <a:endParaRPr lang="en-US" sz="2400" dirty="0">
              <a:solidFill>
                <a:schemeClr val="tx2"/>
              </a:solidFill>
            </a:endParaRPr>
          </a:p>
          <a:p>
            <a:pPr>
              <a:spcBef>
                <a:spcPts val="300"/>
              </a:spcBef>
              <a:spcAft>
                <a:spcPts val="300"/>
              </a:spcAft>
            </a:pPr>
            <a:r>
              <a:rPr lang="en-US" sz="2400" b="0" dirty="0" smtClean="0"/>
              <a:t>We will use </a:t>
            </a:r>
            <a:r>
              <a:rPr lang="en-US" sz="2400" i="1" u="sng" dirty="0" smtClean="0"/>
              <a:t>many</a:t>
            </a:r>
            <a:r>
              <a:rPr lang="en-US" sz="2400" b="0" dirty="0" smtClean="0"/>
              <a:t> of these before the quarter ends</a:t>
            </a:r>
            <a:r>
              <a:rPr lang="en-US" sz="2400" b="0" smtClean="0"/>
              <a:t>!  </a:t>
            </a:r>
            <a:r>
              <a:rPr lang="en-US" sz="2400" b="0" smtClean="0">
                <a:sym typeface="Wingdings" pitchFamily="2" charset="2"/>
              </a:rPr>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2738127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Bible Examples of Figurative Language</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22799480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“A Great, Fiery Red Dragon”</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22"/>
            </a:pPr>
            <a:r>
              <a:rPr lang="en-US" sz="2400" b="0" i="1" dirty="0" smtClean="0"/>
              <a:t>“</a:t>
            </a:r>
            <a:r>
              <a:rPr lang="en-US" sz="2400" b="0" i="1" dirty="0"/>
              <a:t>Behold, a great, fiery red dragon having seven heads and ten horns, and seven diadems on his heads. His tail drew a third of the stars of heaven and threw them to the earth. And the dragon stood before the woman who was ready to give birth, to devour her Child as soon as it was born” </a:t>
            </a:r>
            <a:r>
              <a:rPr lang="en-US" sz="2400" b="0" dirty="0"/>
              <a:t>(</a:t>
            </a:r>
            <a:r>
              <a:rPr lang="en-US" sz="2400" dirty="0">
                <a:solidFill>
                  <a:schemeClr val="tx2"/>
                </a:solidFill>
              </a:rPr>
              <a:t>Revelation 12:3-4</a:t>
            </a:r>
            <a:r>
              <a:rPr lang="en-US" sz="2400" b="0" dirty="0"/>
              <a:t>), is an example of what kind of figurative language</a:t>
            </a:r>
            <a:r>
              <a:rPr lang="en-US" sz="2400" b="0" dirty="0" smtClean="0"/>
              <a:t>?</a:t>
            </a:r>
            <a:endParaRPr lang="en-US" sz="2400" b="0" dirty="0"/>
          </a:p>
          <a:p>
            <a:pPr marL="342900" indent="-342900">
              <a:buFont typeface="Arial" pitchFamily="34" charset="0"/>
              <a:buChar char="•"/>
            </a:pPr>
            <a:r>
              <a:rPr lang="en-US" sz="2400" dirty="0" smtClean="0"/>
              <a:t>Apocalyptic!</a:t>
            </a:r>
          </a:p>
          <a:p>
            <a:pPr marL="342900" indent="-342900">
              <a:buFont typeface="Arial" pitchFamily="34" charset="0"/>
              <a:buChar char="•"/>
            </a:pPr>
            <a:r>
              <a:rPr lang="en-US" sz="2400" b="0" dirty="0" smtClean="0"/>
              <a:t>Greek, </a:t>
            </a:r>
            <a:r>
              <a:rPr lang="en-US" sz="2400" b="0" i="1" dirty="0" err="1" smtClean="0"/>
              <a:t>apokalupsis</a:t>
            </a:r>
            <a:r>
              <a:rPr lang="en-US" sz="2400" b="0" dirty="0" smtClean="0"/>
              <a:t> → “revelation” (see </a:t>
            </a:r>
            <a:r>
              <a:rPr lang="en-US" sz="2400" dirty="0" smtClean="0">
                <a:solidFill>
                  <a:schemeClr val="tx2"/>
                </a:solidFill>
              </a:rPr>
              <a:t>Revelation 1:1</a:t>
            </a:r>
            <a:r>
              <a:rPr lang="en-US" sz="2400" b="0" dirty="0" smtClean="0"/>
              <a:t>)</a:t>
            </a:r>
            <a:endParaRPr lang="en-US" sz="2400" b="0"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509581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smtClean="0"/>
              <a:t>“Then He Took THE Cup”</a:t>
            </a:r>
            <a:endParaRPr lang="en-US" i="1" dirty="0"/>
          </a:p>
        </p:txBody>
      </p:sp>
      <p:sp>
        <p:nvSpPr>
          <p:cNvPr id="3" name="Content Placeholder 2"/>
          <p:cNvSpPr>
            <a:spLocks noGrp="1"/>
          </p:cNvSpPr>
          <p:nvPr>
            <p:ph idx="1"/>
          </p:nvPr>
        </p:nvSpPr>
        <p:spPr/>
        <p:txBody>
          <a:bodyPr>
            <a:noAutofit/>
          </a:bodyPr>
          <a:lstStyle/>
          <a:p>
            <a:pPr marL="457200" indent="-457200">
              <a:buFont typeface="+mj-lt"/>
              <a:buAutoNum type="arabicPeriod" startAt="23"/>
            </a:pPr>
            <a:r>
              <a:rPr lang="en-US" sz="2400" b="0" dirty="0" smtClean="0"/>
              <a:t>Some </a:t>
            </a:r>
            <a:r>
              <a:rPr lang="en-US" sz="2400" b="0" dirty="0"/>
              <a:t>advocate that Christians should only use one cup in the Lord’s Supper, because the relevant texts only reference a single cup (for example, </a:t>
            </a:r>
            <a:r>
              <a:rPr lang="en-US" sz="2400" dirty="0">
                <a:solidFill>
                  <a:schemeClr val="tx2"/>
                </a:solidFill>
              </a:rPr>
              <a:t>Matthew 26:27</a:t>
            </a:r>
            <a:r>
              <a:rPr lang="en-US" sz="2400" b="0" dirty="0"/>
              <a:t>).  Could </a:t>
            </a:r>
            <a:r>
              <a:rPr lang="en-US" sz="2400" b="0" i="1" dirty="0"/>
              <a:t>“the cup”</a:t>
            </a:r>
            <a:r>
              <a:rPr lang="en-US" sz="2400" b="0" dirty="0"/>
              <a:t> be a figure of speech for the </a:t>
            </a:r>
            <a:r>
              <a:rPr lang="en-US" sz="2400" i="1" dirty="0"/>
              <a:t>contents</a:t>
            </a:r>
            <a:r>
              <a:rPr lang="en-US" sz="2400" b="0" dirty="0"/>
              <a:t> of the cup?  If so, how do you know from the related contexts, and which type of figure would this be</a:t>
            </a:r>
            <a:r>
              <a:rPr lang="en-US" sz="2400" b="0" dirty="0" smtClean="0"/>
              <a:t>?</a:t>
            </a:r>
          </a:p>
          <a:p>
            <a:pPr marL="457200" indent="-457200">
              <a:buFont typeface="Arial" pitchFamily="34" charset="0"/>
              <a:buChar char="•"/>
            </a:pPr>
            <a:r>
              <a:rPr lang="en-US" sz="2400" dirty="0" smtClean="0"/>
              <a:t>Metonymy!</a:t>
            </a:r>
          </a:p>
          <a:p>
            <a:r>
              <a:rPr lang="en-US" sz="2400" b="0" i="1" dirty="0"/>
              <a:t>Then </a:t>
            </a:r>
            <a:r>
              <a:rPr lang="en-US" sz="2400" i="1" dirty="0"/>
              <a:t>He took </a:t>
            </a:r>
            <a:r>
              <a:rPr lang="en-US" sz="2400" i="1" u="sng" dirty="0"/>
              <a:t>the cup</a:t>
            </a:r>
            <a:r>
              <a:rPr lang="en-US" sz="2400" b="0" i="1" dirty="0"/>
              <a:t>, and gave thanks, and said, </a:t>
            </a:r>
            <a:r>
              <a:rPr lang="en-US" sz="2400" b="0" i="1" dirty="0" smtClean="0"/>
              <a:t>“</a:t>
            </a:r>
            <a:r>
              <a:rPr lang="en-US" sz="2400" i="1" dirty="0" smtClean="0"/>
              <a:t>Take </a:t>
            </a:r>
            <a:r>
              <a:rPr lang="en-US" sz="2400" i="1" u="sng" dirty="0"/>
              <a:t>this</a:t>
            </a:r>
            <a:r>
              <a:rPr lang="en-US" sz="2400" i="1" dirty="0"/>
              <a:t> and </a:t>
            </a:r>
            <a:r>
              <a:rPr lang="en-US" sz="2400" i="1" u="sng" dirty="0"/>
              <a:t>divide it among</a:t>
            </a:r>
            <a:r>
              <a:rPr lang="en-US" sz="2400" i="1" dirty="0"/>
              <a:t> </a:t>
            </a:r>
            <a:r>
              <a:rPr lang="en-US" sz="2400" i="1" dirty="0" smtClean="0"/>
              <a:t>yourselves</a:t>
            </a:r>
            <a:r>
              <a:rPr lang="en-US" sz="2400" b="0" i="1" dirty="0" smtClean="0"/>
              <a:t>; for </a:t>
            </a:r>
            <a:r>
              <a:rPr lang="en-US" sz="2400" b="0" i="1" dirty="0"/>
              <a:t>I say to you, I will not </a:t>
            </a:r>
            <a:r>
              <a:rPr lang="en-US" sz="2400" i="1" dirty="0"/>
              <a:t>drink of </a:t>
            </a:r>
            <a:r>
              <a:rPr lang="en-US" sz="2400" i="1" u="sng" dirty="0"/>
              <a:t>the fruit of the vine</a:t>
            </a:r>
            <a:r>
              <a:rPr lang="en-US" sz="2400" b="0" i="1" dirty="0"/>
              <a:t> until the kingdom of God comes</a:t>
            </a:r>
            <a:r>
              <a:rPr lang="en-US" sz="2400" b="0" i="1" dirty="0" smtClean="0"/>
              <a:t>.”</a:t>
            </a:r>
            <a:r>
              <a:rPr lang="en-US" sz="2400" b="0" dirty="0" smtClean="0"/>
              <a:t> </a:t>
            </a:r>
            <a:r>
              <a:rPr lang="en-US" sz="2400" b="0" dirty="0"/>
              <a:t>(</a:t>
            </a:r>
            <a:r>
              <a:rPr lang="en-US" sz="2400" dirty="0">
                <a:solidFill>
                  <a:schemeClr val="tx2"/>
                </a:solidFill>
              </a:rPr>
              <a:t>Luke </a:t>
            </a:r>
            <a:r>
              <a:rPr lang="en-US" sz="2400" dirty="0" smtClean="0">
                <a:solidFill>
                  <a:schemeClr val="tx2"/>
                </a:solidFill>
              </a:rPr>
              <a:t>22:17-18</a:t>
            </a:r>
            <a:r>
              <a:rPr lang="en-US" sz="2400" b="0" dirty="0" smtClean="0"/>
              <a: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304077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Born Wicked and Depraved?</a:t>
            </a:r>
            <a:endParaRPr lang="en-US" dirty="0"/>
          </a:p>
        </p:txBody>
      </p:sp>
      <p:sp>
        <p:nvSpPr>
          <p:cNvPr id="3" name="Content Placeholder 2"/>
          <p:cNvSpPr>
            <a:spLocks noGrp="1"/>
          </p:cNvSpPr>
          <p:nvPr>
            <p:ph idx="1"/>
          </p:nvPr>
        </p:nvSpPr>
        <p:spPr/>
        <p:txBody>
          <a:bodyPr>
            <a:noAutofit/>
          </a:bodyPr>
          <a:lstStyle/>
          <a:p>
            <a:pPr marL="457200" indent="-457200">
              <a:buFont typeface="+mj-lt"/>
              <a:buAutoNum type="arabicPeriod" startAt="24"/>
            </a:pPr>
            <a:r>
              <a:rPr lang="en-US" sz="2400" b="0" i="1" dirty="0"/>
              <a:t>“The </a:t>
            </a:r>
            <a:r>
              <a:rPr lang="en-US" sz="2400" i="1" dirty="0"/>
              <a:t>wicked are estranged </a:t>
            </a:r>
            <a:r>
              <a:rPr lang="en-US" sz="2400" i="1" u="sng" dirty="0"/>
              <a:t>from the womb</a:t>
            </a:r>
            <a:r>
              <a:rPr lang="en-US" sz="2400" b="0" i="1" dirty="0"/>
              <a:t>; They go astray </a:t>
            </a:r>
            <a:r>
              <a:rPr lang="en-US" sz="2400" i="1" dirty="0"/>
              <a:t>as soon as they are born, speaking lies</a:t>
            </a:r>
            <a:r>
              <a:rPr lang="en-US" sz="2400" b="0" i="1" dirty="0"/>
              <a:t>”</a:t>
            </a:r>
            <a:r>
              <a:rPr lang="en-US" sz="2400" b="0" dirty="0"/>
              <a:t> (</a:t>
            </a:r>
            <a:r>
              <a:rPr lang="en-US" sz="2400" dirty="0">
                <a:solidFill>
                  <a:schemeClr val="tx2"/>
                </a:solidFill>
              </a:rPr>
              <a:t>Psalm 58:3</a:t>
            </a:r>
            <a:r>
              <a:rPr lang="en-US" sz="2400" b="0" dirty="0"/>
              <a:t>).  Are the wicked born able to talk, much less speaking lies?  What kind of figure is this?  What does this verse </a:t>
            </a:r>
            <a:r>
              <a:rPr lang="en-US" sz="2400" i="1" dirty="0"/>
              <a:t>prove</a:t>
            </a:r>
            <a:r>
              <a:rPr lang="en-US" sz="2400" b="0" dirty="0"/>
              <a:t> about man’s sinfulness from birth</a:t>
            </a:r>
            <a:r>
              <a:rPr lang="en-US" sz="2400" b="0" dirty="0" smtClean="0"/>
              <a:t>?</a:t>
            </a:r>
          </a:p>
          <a:p>
            <a:pPr marL="460375" indent="-460375">
              <a:buFont typeface="Arial" pitchFamily="34" charset="0"/>
              <a:buChar char="•"/>
            </a:pPr>
            <a:r>
              <a:rPr lang="en-US" sz="2400" dirty="0" smtClean="0"/>
              <a:t>Hyperbole!</a:t>
            </a:r>
          </a:p>
          <a:p>
            <a:pPr marL="460375" indent="-460375">
              <a:buFont typeface="Arial" pitchFamily="34" charset="0"/>
              <a:buChar char="•"/>
            </a:pPr>
            <a:r>
              <a:rPr lang="en-US" sz="2400" b="0" dirty="0" smtClean="0"/>
              <a:t>Man is no more born guilty of sin than he is born speaking.</a:t>
            </a:r>
          </a:p>
          <a:p>
            <a:pPr marL="460375" indent="-460375">
              <a:buFont typeface="Arial" pitchFamily="34" charset="0"/>
              <a:buChar char="•"/>
            </a:pPr>
            <a:r>
              <a:rPr lang="en-US" sz="2400" b="0" dirty="0" smtClean="0"/>
              <a:t>But, man does become wicked </a:t>
            </a:r>
            <a:r>
              <a:rPr lang="en-US" sz="2400" i="1" dirty="0" smtClean="0"/>
              <a:t>quickly</a:t>
            </a:r>
            <a:r>
              <a:rPr lang="en-US" sz="2400" b="0" dirty="0" smtClean="0"/>
              <a:t>!</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2399168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i="1" dirty="0" smtClean="0"/>
              <a:t>“The Trees Said to the Bramble”</a:t>
            </a:r>
            <a:endParaRPr lang="en-US" sz="3000" i="1" dirty="0"/>
          </a:p>
        </p:txBody>
      </p:sp>
      <p:sp>
        <p:nvSpPr>
          <p:cNvPr id="3" name="Content Placeholder 2"/>
          <p:cNvSpPr>
            <a:spLocks noGrp="1"/>
          </p:cNvSpPr>
          <p:nvPr>
            <p:ph idx="1"/>
          </p:nvPr>
        </p:nvSpPr>
        <p:spPr/>
        <p:txBody>
          <a:bodyPr>
            <a:noAutofit/>
          </a:bodyPr>
          <a:lstStyle/>
          <a:p>
            <a:pPr marL="457200" indent="-457200">
              <a:buFont typeface="+mj-lt"/>
              <a:buAutoNum type="arabicPeriod" startAt="25"/>
            </a:pPr>
            <a:r>
              <a:rPr lang="en-US" sz="2400" b="0" i="1" dirty="0" smtClean="0"/>
              <a:t>“</a:t>
            </a:r>
            <a:r>
              <a:rPr lang="en-US" sz="2400" b="0" i="1" dirty="0"/>
              <a:t>Then all the trees said to the bramble, ‘You come and reign over us!’”</a:t>
            </a:r>
            <a:r>
              <a:rPr lang="en-US" sz="2400" b="0" dirty="0"/>
              <a:t> is an example of what kind of figure?  What lesson does </a:t>
            </a:r>
            <a:r>
              <a:rPr lang="en-US" sz="2400" dirty="0">
                <a:solidFill>
                  <a:schemeClr val="tx2"/>
                </a:solidFill>
              </a:rPr>
              <a:t>Judges 9:6-20 </a:t>
            </a:r>
            <a:r>
              <a:rPr lang="en-US" sz="2400" b="0" dirty="0"/>
              <a:t>teach</a:t>
            </a:r>
            <a:r>
              <a:rPr lang="en-US" sz="2400" b="0" dirty="0" smtClean="0"/>
              <a:t>?</a:t>
            </a:r>
          </a:p>
          <a:p>
            <a:pPr marL="457200" indent="-457200">
              <a:buFont typeface="Arial" pitchFamily="34" charset="0"/>
              <a:buChar char="•"/>
            </a:pPr>
            <a:r>
              <a:rPr lang="en-US" sz="2400" dirty="0" smtClean="0"/>
              <a:t>Fable!</a:t>
            </a:r>
          </a:p>
          <a:p>
            <a:pPr marL="460375" indent="-460375">
              <a:buFont typeface="Arial" pitchFamily="34" charset="0"/>
              <a:buChar char="•"/>
            </a:pPr>
            <a:r>
              <a:rPr lang="en-US" sz="2400" b="0" dirty="0" smtClean="0"/>
              <a:t>All of the nobler plants were too busy to rule as king.</a:t>
            </a:r>
          </a:p>
          <a:p>
            <a:pPr marL="460375" indent="-460375">
              <a:buFont typeface="Arial" pitchFamily="34" charset="0"/>
              <a:buChar char="•"/>
            </a:pPr>
            <a:r>
              <a:rPr lang="en-US" sz="2400" b="0" dirty="0" smtClean="0"/>
              <a:t>The “bramble” was willing and did so cruelly.</a:t>
            </a:r>
          </a:p>
          <a:p>
            <a:pPr marL="460375" indent="-460375">
              <a:buFont typeface="Arial" pitchFamily="34" charset="0"/>
              <a:buChar char="•"/>
            </a:pPr>
            <a:r>
              <a:rPr lang="en-US" sz="2400" dirty="0" smtClean="0"/>
              <a:t>Lesson:</a:t>
            </a:r>
            <a:r>
              <a:rPr lang="en-US" sz="2400" b="0" dirty="0" smtClean="0"/>
              <a:t>  Those most unfit to rule are often asked and do so rule.</a:t>
            </a:r>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65936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 Figurative Language?</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6"/>
            </a:pPr>
            <a:r>
              <a:rPr lang="en-US" sz="2300" b="0" i="1" dirty="0" smtClean="0"/>
              <a:t>“</a:t>
            </a:r>
            <a:r>
              <a:rPr lang="en-US" sz="2300" b="0" i="1" dirty="0"/>
              <a:t>How can I give you up, Ephraim? How can I hand you over, Israel? How can I make you like </a:t>
            </a:r>
            <a:r>
              <a:rPr lang="en-US" sz="2300" b="0" i="1" dirty="0" err="1"/>
              <a:t>Admah</a:t>
            </a:r>
            <a:r>
              <a:rPr lang="en-US" sz="2300" b="0" i="1" dirty="0"/>
              <a:t>? How can I set you like </a:t>
            </a:r>
            <a:r>
              <a:rPr lang="en-US" sz="2300" b="0" i="1" dirty="0" err="1"/>
              <a:t>Zeboiim</a:t>
            </a:r>
            <a:r>
              <a:rPr lang="en-US" sz="2300" b="0" i="1" dirty="0"/>
              <a:t>? </a:t>
            </a:r>
            <a:r>
              <a:rPr lang="en-US" sz="2300" i="1" dirty="0"/>
              <a:t>My </a:t>
            </a:r>
            <a:r>
              <a:rPr lang="en-US" sz="2300" i="1" u="sng" dirty="0"/>
              <a:t>heart churns</a:t>
            </a:r>
            <a:r>
              <a:rPr lang="en-US" sz="2300" i="1" dirty="0"/>
              <a:t> within Me; My </a:t>
            </a:r>
            <a:r>
              <a:rPr lang="en-US" sz="2300" i="1" u="sng" dirty="0"/>
              <a:t>sympathy</a:t>
            </a:r>
            <a:r>
              <a:rPr lang="en-US" sz="2300" i="1" dirty="0"/>
              <a:t> is stirred</a:t>
            </a:r>
            <a:r>
              <a:rPr lang="en-US" sz="2300" b="0" i="1" dirty="0"/>
              <a:t>” </a:t>
            </a:r>
            <a:r>
              <a:rPr lang="en-US" sz="2300" b="0" dirty="0"/>
              <a:t>(</a:t>
            </a:r>
            <a:r>
              <a:rPr lang="en-US" sz="2300" dirty="0">
                <a:solidFill>
                  <a:schemeClr val="tx2"/>
                </a:solidFill>
              </a:rPr>
              <a:t>Hosea 11:8-9</a:t>
            </a:r>
            <a:r>
              <a:rPr lang="en-US" sz="2300" b="0" dirty="0"/>
              <a:t>).  Some argue this is </a:t>
            </a:r>
            <a:r>
              <a:rPr lang="en-US" sz="2300" dirty="0"/>
              <a:t>anthropomorphism</a:t>
            </a:r>
            <a:r>
              <a:rPr lang="en-US" sz="2300" b="0" dirty="0"/>
              <a:t> for God, and that He has no real sympathy or pity for man, but rather He is personified like man in this text.  Is this a fair argument?  How do you know from the context</a:t>
            </a:r>
            <a:r>
              <a:rPr lang="en-US" sz="2300" b="0" dirty="0" smtClean="0"/>
              <a:t>?</a:t>
            </a:r>
          </a:p>
          <a:p>
            <a:pPr>
              <a:spcBef>
                <a:spcPts val="300"/>
              </a:spcBef>
              <a:spcAft>
                <a:spcPts val="300"/>
              </a:spcAft>
            </a:pPr>
            <a:r>
              <a:rPr lang="en-US" sz="2300" b="0" i="1" dirty="0" smtClean="0"/>
              <a:t>“I </a:t>
            </a:r>
            <a:r>
              <a:rPr lang="en-US" sz="2300" b="0" i="1" dirty="0"/>
              <a:t>will not execute the fierceness of My anger; I will not again destroy Ephraim. For </a:t>
            </a:r>
            <a:r>
              <a:rPr lang="en-US" sz="2300" i="1" dirty="0"/>
              <a:t>I am God, and </a:t>
            </a:r>
            <a:r>
              <a:rPr lang="en-US" sz="2300" i="1" u="sng" dirty="0"/>
              <a:t>not</a:t>
            </a:r>
            <a:r>
              <a:rPr lang="en-US" sz="2300" i="1" dirty="0"/>
              <a:t> man</a:t>
            </a:r>
            <a:r>
              <a:rPr lang="en-US" sz="2300" b="0" i="1" dirty="0"/>
              <a:t>, The Holy One in your midst; And I will not come with </a:t>
            </a:r>
            <a:r>
              <a:rPr lang="en-US" sz="2300" b="0" i="1" dirty="0" smtClean="0"/>
              <a:t>terror” </a:t>
            </a:r>
            <a:r>
              <a:rPr lang="en-US" sz="2300" b="0" dirty="0"/>
              <a:t>(</a:t>
            </a:r>
            <a:r>
              <a:rPr lang="en-US" sz="2300" dirty="0">
                <a:solidFill>
                  <a:schemeClr val="tx2"/>
                </a:solidFill>
              </a:rPr>
              <a:t>Hosea </a:t>
            </a:r>
            <a:r>
              <a:rPr lang="en-US" sz="2300" dirty="0" smtClean="0">
                <a:solidFill>
                  <a:schemeClr val="tx2"/>
                </a:solidFill>
              </a:rPr>
              <a:t>11:9</a:t>
            </a:r>
            <a:r>
              <a:rPr lang="en-US" sz="2300" b="0" dirty="0" smtClean="0"/>
              <a:t>).  …. The context’s point is to </a:t>
            </a:r>
            <a:r>
              <a:rPr lang="en-US" sz="2300" i="1" dirty="0" smtClean="0"/>
              <a:t>contrast</a:t>
            </a:r>
            <a:r>
              <a:rPr lang="en-US" sz="2300" b="0" dirty="0" smtClean="0"/>
              <a:t> God against man!</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659364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sz="2400" b="0" dirty="0" smtClean="0"/>
              <a:t>Use some common sense:</a:t>
            </a:r>
          </a:p>
          <a:p>
            <a:pPr marL="800100" lvl="1" indent="-342900"/>
            <a:r>
              <a:rPr lang="en-US" sz="2400" b="0" dirty="0" smtClean="0"/>
              <a:t>Put everything together</a:t>
            </a:r>
          </a:p>
          <a:p>
            <a:pPr marL="800100" lvl="1" indent="-342900"/>
            <a:r>
              <a:rPr lang="en-US" sz="2400" b="0" dirty="0" smtClean="0"/>
              <a:t>Observe context.</a:t>
            </a:r>
          </a:p>
          <a:p>
            <a:pPr marL="800100" lvl="1" indent="-342900"/>
            <a:r>
              <a:rPr lang="en-US" sz="2400" b="0" dirty="0" smtClean="0"/>
              <a:t>Consider parallel passages.</a:t>
            </a:r>
          </a:p>
          <a:p>
            <a:pPr marL="800100" lvl="1" indent="-342900"/>
            <a:r>
              <a:rPr lang="en-US" sz="2400" b="0" dirty="0" smtClean="0"/>
              <a:t>Beware unnecessary speculation &amp; mystical.</a:t>
            </a:r>
          </a:p>
          <a:p>
            <a:pPr marL="342900" indent="-342900">
              <a:buFont typeface="Arial" pitchFamily="34" charset="0"/>
              <a:buChar char="•"/>
            </a:pPr>
            <a:r>
              <a:rPr lang="en-US" sz="2400" b="0" dirty="0" smtClean="0"/>
              <a:t>God expects us to use our brains.</a:t>
            </a:r>
          </a:p>
          <a:p>
            <a:pPr marL="342900" indent="-342900">
              <a:buFont typeface="Arial" pitchFamily="34" charset="0"/>
              <a:buChar char="•"/>
            </a:pPr>
            <a:r>
              <a:rPr lang="en-US" sz="2400" b="0" dirty="0" smtClean="0"/>
              <a:t>Let the Bible show you how to interpret itself, like any book.</a:t>
            </a:r>
          </a:p>
          <a:p>
            <a:pPr marL="800100" lvl="1" indent="-342900"/>
            <a:r>
              <a:rPr lang="en-US" sz="2400" dirty="0" smtClean="0"/>
              <a:t>Try a simple, literal interpretation unless it doesn’t fit.</a:t>
            </a:r>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152194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a:t>Tip #4:  Do Your Homework!</a:t>
            </a:r>
          </a:p>
        </p:txBody>
      </p:sp>
      <p:sp>
        <p:nvSpPr>
          <p:cNvPr id="3" name="Content Placeholder 2"/>
          <p:cNvSpPr>
            <a:spLocks noGrp="1"/>
          </p:cNvSpPr>
          <p:nvPr>
            <p:ph idx="1"/>
          </p:nvPr>
        </p:nvSpPr>
        <p:spPr/>
        <p:txBody>
          <a:bodyPr>
            <a:normAutofit/>
          </a:bodyPr>
          <a:lstStyle/>
          <a:p>
            <a:r>
              <a:rPr lang="en-US" sz="2400" b="0" i="1" dirty="0"/>
              <a:t>But sanctify the Lord God in your hearts, and </a:t>
            </a:r>
            <a:r>
              <a:rPr lang="en-US" sz="2400" i="1" dirty="0"/>
              <a:t>always be ready to give a defense</a:t>
            </a:r>
            <a:r>
              <a:rPr lang="en-US" sz="2400" b="0" i="1" dirty="0"/>
              <a:t> to everyone who asks you a reason for the hope that is in you, </a:t>
            </a:r>
            <a:r>
              <a:rPr lang="en-US" sz="2400" i="1" dirty="0"/>
              <a:t>with meekness and fear </a:t>
            </a:r>
            <a:r>
              <a:rPr lang="en-US" sz="2400" b="0" dirty="0"/>
              <a:t>… (</a:t>
            </a:r>
            <a:r>
              <a:rPr lang="en-US" sz="2400" dirty="0">
                <a:solidFill>
                  <a:schemeClr val="tx2"/>
                </a:solidFill>
              </a:rPr>
              <a:t>I Peter 3:15</a:t>
            </a:r>
            <a:r>
              <a:rPr lang="en-US" sz="2400" b="0" dirty="0" smtClean="0"/>
              <a:t>)</a:t>
            </a:r>
          </a:p>
          <a:p>
            <a:endParaRPr lang="en-US" sz="2400" b="0" dirty="0"/>
          </a:p>
          <a:p>
            <a:r>
              <a:rPr lang="en-US" sz="2400" b="0" i="1" dirty="0" smtClean="0"/>
              <a:t>Let </a:t>
            </a:r>
            <a:r>
              <a:rPr lang="en-US" sz="2400" b="0" i="1" dirty="0"/>
              <a:t>your speech always be with grace, seasoned with salt, that </a:t>
            </a:r>
            <a:r>
              <a:rPr lang="en-US" sz="2400" i="1" dirty="0"/>
              <a:t>you may </a:t>
            </a:r>
            <a:r>
              <a:rPr lang="en-US" sz="2400" i="1" u="sng" dirty="0"/>
              <a:t>know how</a:t>
            </a:r>
            <a:r>
              <a:rPr lang="en-US" sz="2400" i="1" dirty="0"/>
              <a:t> you ought to answer </a:t>
            </a:r>
            <a:r>
              <a:rPr lang="en-US" sz="2400" b="0" i="1" dirty="0"/>
              <a:t>each one. </a:t>
            </a:r>
            <a:r>
              <a:rPr lang="en-US" sz="2400" b="0" dirty="0"/>
              <a:t>(</a:t>
            </a:r>
            <a:r>
              <a:rPr lang="en-US" sz="2400" dirty="0" smtClean="0">
                <a:solidFill>
                  <a:schemeClr val="tx2"/>
                </a:solidFill>
              </a:rPr>
              <a:t>Colossians 4:6</a:t>
            </a:r>
            <a:r>
              <a:rPr lang="en-US" sz="2400" b="0" dirty="0" smtClean="0"/>
              <a:t>)</a:t>
            </a:r>
            <a:endParaRPr lang="en-US" sz="2400" b="0" dirty="0"/>
          </a:p>
          <a:p>
            <a:endParaRPr lang="en-US" sz="24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3951346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800" i="1" dirty="0" smtClean="0"/>
              <a:t>Barrier #5 – Identifying Logical Fallacies</a:t>
            </a:r>
            <a:endParaRPr lang="en-US" sz="5800" i="1" u="sng" dirty="0"/>
          </a:p>
        </p:txBody>
      </p:sp>
      <p:sp>
        <p:nvSpPr>
          <p:cNvPr id="3" name="Text Placeholder 2"/>
          <p:cNvSpPr>
            <a:spLocks noGrp="1"/>
          </p:cNvSpPr>
          <p:nvPr>
            <p:ph type="body" idx="1"/>
          </p:nvPr>
        </p:nvSpPr>
        <p:spPr/>
        <p:txBody>
          <a:bodyPr>
            <a:normAutofit/>
          </a:bodyPr>
          <a:lstStyle/>
          <a:p>
            <a:r>
              <a:rPr lang="en-US" sz="3600" dirty="0" smtClean="0"/>
              <a:t>Overcoming Barriers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41213347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Demonstrated In The Bible</a:t>
            </a:r>
            <a:endParaRPr lang="en-US" sz="6000" i="1" u="sng" dirty="0"/>
          </a:p>
        </p:txBody>
      </p:sp>
      <p:sp>
        <p:nvSpPr>
          <p:cNvPr id="3" name="Text Placeholder 2"/>
          <p:cNvSpPr>
            <a:spLocks noGrp="1"/>
          </p:cNvSpPr>
          <p:nvPr>
            <p:ph type="body" idx="1"/>
          </p:nvPr>
        </p:nvSpPr>
        <p:spPr/>
        <p:txBody>
          <a:bodyPr>
            <a:normAutofit/>
          </a:bodyPr>
          <a:lstStyle/>
          <a:p>
            <a:r>
              <a:rPr lang="en-US" sz="3600" dirty="0" smtClean="0"/>
              <a:t>Logical Fallacies</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8891276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Justifiable Fear or Paranoia?</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7"/>
            </a:pPr>
            <a:r>
              <a:rPr lang="en-US" sz="2300" b="0" dirty="0" smtClean="0"/>
              <a:t>“</a:t>
            </a:r>
            <a:r>
              <a:rPr lang="en-US" sz="2400" dirty="0" smtClean="0"/>
              <a:t>If</a:t>
            </a:r>
            <a:r>
              <a:rPr lang="en-US" sz="2400" b="0" dirty="0" smtClean="0"/>
              <a:t> </a:t>
            </a:r>
            <a:r>
              <a:rPr lang="en-US" sz="2400" b="0" dirty="0"/>
              <a:t>we permit ladies’ classes, they </a:t>
            </a:r>
            <a:r>
              <a:rPr lang="en-US" sz="2400" dirty="0"/>
              <a:t>may</a:t>
            </a:r>
            <a:r>
              <a:rPr lang="en-US" sz="2400" b="0" dirty="0"/>
              <a:t> want to have them at the building, and </a:t>
            </a:r>
            <a:r>
              <a:rPr lang="en-US" sz="2400" dirty="0"/>
              <a:t>if</a:t>
            </a:r>
            <a:r>
              <a:rPr lang="en-US" sz="2400" b="0" dirty="0"/>
              <a:t> they have them at the building, they </a:t>
            </a:r>
            <a:r>
              <a:rPr lang="en-US" sz="2400" dirty="0"/>
              <a:t>may</a:t>
            </a:r>
            <a:r>
              <a:rPr lang="en-US" sz="2400" b="0" dirty="0"/>
              <a:t> use the auditorium, and </a:t>
            </a:r>
            <a:r>
              <a:rPr lang="en-US" sz="2400" dirty="0"/>
              <a:t>if</a:t>
            </a:r>
            <a:r>
              <a:rPr lang="en-US" sz="2400" b="0" dirty="0"/>
              <a:t> they use the auditorium, they </a:t>
            </a:r>
            <a:r>
              <a:rPr lang="en-US" sz="2400" dirty="0"/>
              <a:t>may</a:t>
            </a:r>
            <a:r>
              <a:rPr lang="en-US" sz="2400" b="0" dirty="0"/>
              <a:t> use the pulpit, and </a:t>
            </a:r>
            <a:r>
              <a:rPr lang="en-US" sz="2400" dirty="0"/>
              <a:t>if</a:t>
            </a:r>
            <a:r>
              <a:rPr lang="en-US" sz="2400" b="0" dirty="0"/>
              <a:t> they use the pulpit, they </a:t>
            </a:r>
            <a:r>
              <a:rPr lang="en-US" sz="2400" dirty="0"/>
              <a:t>will want </a:t>
            </a:r>
            <a:r>
              <a:rPr lang="en-US" sz="2400" b="0" dirty="0"/>
              <a:t>to become preachers!  </a:t>
            </a:r>
            <a:r>
              <a:rPr lang="en-US" sz="2400" dirty="0"/>
              <a:t>Therefore</a:t>
            </a:r>
            <a:r>
              <a:rPr lang="en-US" sz="2400" b="0" dirty="0"/>
              <a:t>, we </a:t>
            </a:r>
            <a:r>
              <a:rPr lang="en-US" sz="2400" i="1" dirty="0"/>
              <a:t>should </a:t>
            </a:r>
            <a:r>
              <a:rPr lang="en-US" sz="2400" i="1" u="sng" dirty="0"/>
              <a:t>not</a:t>
            </a:r>
            <a:r>
              <a:rPr lang="en-US" sz="2400" i="1" dirty="0"/>
              <a:t> </a:t>
            </a:r>
            <a:r>
              <a:rPr lang="en-US" sz="2400" b="0" dirty="0"/>
              <a:t>have ladies’ classes</a:t>
            </a:r>
            <a:r>
              <a:rPr lang="en-US" sz="2400" b="0" dirty="0" smtClean="0"/>
              <a:t>.”</a:t>
            </a:r>
          </a:p>
          <a:p>
            <a:pPr>
              <a:spcBef>
                <a:spcPts val="300"/>
              </a:spcBef>
              <a:spcAft>
                <a:spcPts val="300"/>
              </a:spcAft>
            </a:pPr>
            <a:endParaRPr lang="en-US" sz="2400" b="0" dirty="0" smtClean="0"/>
          </a:p>
          <a:p>
            <a:pPr marL="457200" indent="-457200">
              <a:spcBef>
                <a:spcPts val="300"/>
              </a:spcBef>
              <a:spcAft>
                <a:spcPts val="300"/>
              </a:spcAft>
              <a:buFont typeface="Arial" pitchFamily="34" charset="0"/>
              <a:buChar char="•"/>
            </a:pPr>
            <a:r>
              <a:rPr lang="en-US" sz="2300" dirty="0" smtClean="0"/>
              <a:t>Slippery slope!</a:t>
            </a:r>
          </a:p>
          <a:p>
            <a:pPr marL="457200" indent="-457200">
              <a:spcBef>
                <a:spcPts val="300"/>
              </a:spcBef>
              <a:spcAft>
                <a:spcPts val="300"/>
              </a:spcAft>
              <a:buFont typeface="Arial" pitchFamily="34" charset="0"/>
              <a:buChar char="•"/>
            </a:pPr>
            <a:r>
              <a:rPr lang="en-US" sz="2300" b="0" dirty="0" smtClean="0"/>
              <a:t>Assumes the conclusion is not only likely, but also practically unavoidable, when it is both unlikely and easily avoidable.</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2144327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 the Man</a:t>
            </a:r>
            <a:endParaRPr lang="en-US"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8"/>
            </a:pPr>
            <a:r>
              <a:rPr lang="en-US" sz="2400" b="0" i="1" dirty="0"/>
              <a:t>“‘Is this not the carpenter, the Son of Mary, and brother of James, </a:t>
            </a:r>
            <a:r>
              <a:rPr lang="en-US" sz="2400" b="0" i="1" dirty="0" err="1"/>
              <a:t>Joses</a:t>
            </a:r>
            <a:r>
              <a:rPr lang="en-US" sz="2400" b="0" i="1" dirty="0"/>
              <a:t>, Judas, and Simon? And are not His sisters here with us?’ And </a:t>
            </a:r>
            <a:r>
              <a:rPr lang="en-US" sz="2400" i="1" dirty="0"/>
              <a:t>they were offended at Him</a:t>
            </a:r>
            <a:r>
              <a:rPr lang="en-US" sz="2400" b="0" i="1" dirty="0"/>
              <a:t>.”</a:t>
            </a:r>
            <a:r>
              <a:rPr lang="en-US" sz="2400" b="0" dirty="0"/>
              <a:t> (</a:t>
            </a:r>
            <a:r>
              <a:rPr lang="en-US" sz="2400" dirty="0">
                <a:solidFill>
                  <a:schemeClr val="tx2"/>
                </a:solidFill>
              </a:rPr>
              <a:t>Mark 6:3</a:t>
            </a:r>
            <a:r>
              <a:rPr lang="en-US" sz="2400" b="0" dirty="0"/>
              <a:t>)</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Ad Hominem</a:t>
            </a:r>
            <a:r>
              <a:rPr lang="en-US" sz="2300" b="0" dirty="0"/>
              <a:t> </a:t>
            </a:r>
            <a:r>
              <a:rPr lang="en-US" sz="2300" b="0" dirty="0" smtClean="0"/>
              <a:t>– Attacking the man, not his argument.</a:t>
            </a:r>
          </a:p>
          <a:p>
            <a:pPr marL="457200" indent="-457200">
              <a:spcBef>
                <a:spcPts val="300"/>
              </a:spcBef>
              <a:spcAft>
                <a:spcPts val="300"/>
              </a:spcAft>
              <a:buFont typeface="Arial" pitchFamily="34" charset="0"/>
              <a:buChar char="•"/>
            </a:pPr>
            <a:r>
              <a:rPr lang="en-US" sz="2300" b="0" dirty="0" smtClean="0"/>
              <a:t>Used in “reverse” too:  “I know this man.  He’s a </a:t>
            </a:r>
            <a:r>
              <a:rPr lang="en-US" sz="2300" i="1" dirty="0" smtClean="0"/>
              <a:t>good</a:t>
            </a:r>
            <a:r>
              <a:rPr lang="en-US" sz="2300" b="0" dirty="0" smtClean="0"/>
              <a:t> man.  I have known him all my life. ….” … Supporting the man, not his argument.</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3704012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600" dirty="0" smtClean="0"/>
              <a:t>Because Preachers Are Never Wrong …</a:t>
            </a:r>
            <a:endParaRPr lang="en-US" sz="2600"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29"/>
            </a:pPr>
            <a:r>
              <a:rPr lang="en-US" sz="2400" b="0" dirty="0"/>
              <a:t>“My preacher said that baptism was an outward sign of an inward grace, so I don't have to be baptized to be saved, because I am saved already!”</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Appeal to Authority </a:t>
            </a:r>
            <a:r>
              <a:rPr lang="en-US" sz="2300" b="0" dirty="0" smtClean="0"/>
              <a:t>– Who made any preacher an authority above Scripture?</a:t>
            </a:r>
          </a:p>
          <a:p>
            <a:pPr marL="457200" indent="-457200">
              <a:spcBef>
                <a:spcPts val="300"/>
              </a:spcBef>
              <a:spcAft>
                <a:spcPts val="300"/>
              </a:spcAft>
              <a:buFont typeface="Arial" pitchFamily="34" charset="0"/>
              <a:buChar char="•"/>
            </a:pPr>
            <a:r>
              <a:rPr lang="en-US" sz="2300" dirty="0" smtClean="0"/>
              <a:t>Appeal to </a:t>
            </a:r>
            <a:r>
              <a:rPr lang="en-US" sz="2300" i="1" u="sng" dirty="0" smtClean="0"/>
              <a:t>Unaccepted</a:t>
            </a:r>
            <a:r>
              <a:rPr lang="en-US" sz="2300" dirty="0" smtClean="0"/>
              <a:t> Authority </a:t>
            </a:r>
            <a:r>
              <a:rPr lang="en-US" sz="2300" b="0" dirty="0" smtClean="0"/>
              <a:t>– We all look to various “authorities” or “experts”.  The key is to dig deep enough to find authorities that are upheld by both “sides”.</a:t>
            </a:r>
          </a:p>
          <a:p>
            <a:pPr marL="457200" indent="-457200">
              <a:spcBef>
                <a:spcPts val="300"/>
              </a:spcBef>
              <a:spcAft>
                <a:spcPts val="300"/>
              </a:spcAft>
              <a:buFont typeface="Arial" pitchFamily="34" charset="0"/>
              <a:buChar char="•"/>
            </a:pPr>
            <a:r>
              <a:rPr lang="en-US" sz="2300" b="0" dirty="0" smtClean="0"/>
              <a:t>May turn into a discussion over witness credibility or authority’s qualification…</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126243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i="1" dirty="0" smtClean="0"/>
              <a:t>“Slanderously Reported to Say”</a:t>
            </a:r>
            <a:endParaRPr lang="en-US" sz="3000" i="1"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30"/>
            </a:pPr>
            <a:r>
              <a:rPr lang="en-US" sz="2400" b="0" i="1" dirty="0" smtClean="0"/>
              <a:t>“And </a:t>
            </a:r>
            <a:r>
              <a:rPr lang="en-US" sz="2400" b="0" i="1" dirty="0"/>
              <a:t>why not say, ‘Let us do evil that good may come’? – as we are slanderously reported and as some affirm that we say. Their condemnation is just”</a:t>
            </a:r>
            <a:r>
              <a:rPr lang="en-US" sz="2400" b="0" dirty="0"/>
              <a:t> (</a:t>
            </a:r>
            <a:r>
              <a:rPr lang="en-US" sz="2400" dirty="0">
                <a:solidFill>
                  <a:schemeClr val="tx2"/>
                </a:solidFill>
              </a:rPr>
              <a:t>Romans 3:8</a:t>
            </a:r>
            <a:r>
              <a:rPr lang="en-US" sz="2400" b="0" dirty="0"/>
              <a:t>).</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Straw Man!</a:t>
            </a:r>
          </a:p>
          <a:p>
            <a:pPr marL="457200" indent="-457200">
              <a:spcBef>
                <a:spcPts val="300"/>
              </a:spcBef>
              <a:spcAft>
                <a:spcPts val="300"/>
              </a:spcAft>
              <a:buFont typeface="Arial" pitchFamily="34" charset="0"/>
              <a:buChar char="•"/>
            </a:pPr>
            <a:r>
              <a:rPr lang="en-US" sz="2300" b="0" dirty="0" smtClean="0"/>
              <a:t>Paul did not preach, </a:t>
            </a:r>
            <a:r>
              <a:rPr lang="en-US" sz="2300" b="0" i="1" dirty="0" smtClean="0"/>
              <a:t>‘Let us do evil that good may come’</a:t>
            </a:r>
            <a:r>
              <a:rPr lang="en-US" sz="2300" b="0" dirty="0" smtClean="0"/>
              <a:t>.</a:t>
            </a:r>
          </a:p>
          <a:p>
            <a:pPr marL="457200" indent="-457200">
              <a:spcBef>
                <a:spcPts val="300"/>
              </a:spcBef>
              <a:spcAft>
                <a:spcPts val="300"/>
              </a:spcAft>
              <a:buFont typeface="Arial" pitchFamily="34" charset="0"/>
              <a:buChar char="•"/>
            </a:pPr>
            <a:r>
              <a:rPr lang="en-US" sz="2300" b="0" dirty="0" smtClean="0"/>
              <a:t>This was misrepresentation (</a:t>
            </a:r>
            <a:r>
              <a:rPr lang="en-US" sz="2300" b="0" i="1" dirty="0" smtClean="0"/>
              <a:t>“slander”</a:t>
            </a:r>
            <a:r>
              <a:rPr lang="en-US" sz="2300" b="0" dirty="0" smtClean="0"/>
              <a:t>).</a:t>
            </a:r>
          </a:p>
          <a:p>
            <a:pPr marL="457200" indent="-457200">
              <a:spcBef>
                <a:spcPts val="300"/>
              </a:spcBef>
              <a:spcAft>
                <a:spcPts val="300"/>
              </a:spcAft>
              <a:buFont typeface="Arial" pitchFamily="34" charset="0"/>
              <a:buChar char="•"/>
            </a:pPr>
            <a:r>
              <a:rPr lang="en-US" sz="2300" b="0" dirty="0" smtClean="0"/>
              <a:t>But, the </a:t>
            </a:r>
            <a:r>
              <a:rPr lang="en-US" sz="2300" b="0" i="1" dirty="0" smtClean="0"/>
              <a:t>“condemnation”</a:t>
            </a:r>
            <a:r>
              <a:rPr lang="en-US" sz="2300" b="0" dirty="0" smtClean="0"/>
              <a:t> of that statement was </a:t>
            </a:r>
            <a:r>
              <a:rPr lang="en-US" sz="2300" b="0" i="1" dirty="0" smtClean="0"/>
              <a:t>“just”</a:t>
            </a:r>
            <a:r>
              <a:rPr lang="en-US" sz="2300" b="0" dirty="0" smtClean="0"/>
              <a:t>.</a:t>
            </a:r>
            <a:br>
              <a:rPr lang="en-US" sz="2300" b="0" dirty="0" smtClean="0"/>
            </a:br>
            <a:endParaRPr lang="en-US" sz="2300" b="0" dirty="0" smtClean="0"/>
          </a:p>
          <a:p>
            <a:pPr marL="457200" indent="-457200">
              <a:spcBef>
                <a:spcPts val="300"/>
              </a:spcBef>
              <a:spcAft>
                <a:spcPts val="300"/>
              </a:spcAft>
              <a:buFont typeface="Arial" pitchFamily="34" charset="0"/>
              <a:buChar char="•"/>
            </a:pPr>
            <a:r>
              <a:rPr lang="en-US" sz="2300" b="0" dirty="0" smtClean="0"/>
              <a:t>Can occur deliberately or accidentally. …</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26243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600" dirty="0" smtClean="0"/>
              <a:t>Because Scientists are never wrong …</a:t>
            </a:r>
            <a:endParaRPr lang="en-US" sz="2600" dirty="0"/>
          </a:p>
        </p:txBody>
      </p:sp>
      <p:sp>
        <p:nvSpPr>
          <p:cNvPr id="3" name="Content Placeholder 2"/>
          <p:cNvSpPr>
            <a:spLocks noGrp="1"/>
          </p:cNvSpPr>
          <p:nvPr>
            <p:ph idx="1"/>
          </p:nvPr>
        </p:nvSpPr>
        <p:spPr/>
        <p:txBody>
          <a:bodyPr>
            <a:noAutofit/>
          </a:bodyPr>
          <a:lstStyle/>
          <a:p>
            <a:pPr marL="457200" indent="-457200">
              <a:spcBef>
                <a:spcPts val="300"/>
              </a:spcBef>
              <a:spcAft>
                <a:spcPts val="300"/>
              </a:spcAft>
              <a:buFont typeface="+mj-lt"/>
              <a:buAutoNum type="arabicPeriod" startAt="31"/>
            </a:pPr>
            <a:r>
              <a:rPr lang="en-US" sz="2400" b="0" dirty="0"/>
              <a:t>“No </a:t>
            </a:r>
            <a:r>
              <a:rPr lang="en-US" sz="2400" i="1" dirty="0"/>
              <a:t>real</a:t>
            </a:r>
            <a:r>
              <a:rPr lang="en-US" sz="2400" b="0" dirty="0"/>
              <a:t> scientist believes in God!”</a:t>
            </a:r>
            <a:br>
              <a:rPr lang="en-US" sz="2400" b="0" dirty="0"/>
            </a:br>
            <a:endParaRPr lang="en-US" sz="2400" b="0" dirty="0" smtClean="0"/>
          </a:p>
          <a:p>
            <a:pPr marL="457200" indent="-457200">
              <a:spcBef>
                <a:spcPts val="300"/>
              </a:spcBef>
              <a:spcAft>
                <a:spcPts val="300"/>
              </a:spcAft>
              <a:buFont typeface="Arial" pitchFamily="34" charset="0"/>
              <a:buChar char="•"/>
            </a:pPr>
            <a:r>
              <a:rPr lang="en-US" sz="2300" dirty="0" smtClean="0"/>
              <a:t>Appeal to Authority </a:t>
            </a:r>
            <a:r>
              <a:rPr lang="en-US" sz="2300" b="0" dirty="0" smtClean="0"/>
              <a:t>– Who made scientists the “priests”?</a:t>
            </a:r>
          </a:p>
          <a:p>
            <a:pPr marL="457200" indent="-457200">
              <a:spcBef>
                <a:spcPts val="300"/>
              </a:spcBef>
              <a:spcAft>
                <a:spcPts val="300"/>
              </a:spcAft>
              <a:buFont typeface="Arial" pitchFamily="34" charset="0"/>
              <a:buChar char="•"/>
            </a:pPr>
            <a:r>
              <a:rPr lang="en-US" sz="2300" i="1" dirty="0" smtClean="0"/>
              <a:t>Ad </a:t>
            </a:r>
            <a:r>
              <a:rPr lang="en-US" sz="2300" i="1" dirty="0" err="1" smtClean="0"/>
              <a:t>populum</a:t>
            </a:r>
            <a:r>
              <a:rPr lang="en-US" sz="2300" i="1" dirty="0" smtClean="0"/>
              <a:t> </a:t>
            </a:r>
            <a:r>
              <a:rPr lang="en-US" sz="2300" b="0" dirty="0" smtClean="0"/>
              <a:t>– There are no scientists who believe in God?</a:t>
            </a:r>
          </a:p>
          <a:p>
            <a:pPr marL="457200" indent="-457200">
              <a:spcBef>
                <a:spcPts val="300"/>
              </a:spcBef>
              <a:spcAft>
                <a:spcPts val="300"/>
              </a:spcAft>
              <a:buFont typeface="Arial" pitchFamily="34" charset="0"/>
              <a:buChar char="•"/>
            </a:pPr>
            <a:r>
              <a:rPr lang="en-US" sz="2300" dirty="0" smtClean="0"/>
              <a:t>Scoffing</a:t>
            </a:r>
            <a:r>
              <a:rPr lang="en-US" sz="2300" b="0" dirty="0" smtClean="0"/>
              <a:t> – Believers can’t practice </a:t>
            </a:r>
            <a:r>
              <a:rPr lang="en-US" sz="2300" i="1" dirty="0" smtClean="0"/>
              <a:t>real</a:t>
            </a:r>
            <a:r>
              <a:rPr lang="en-US" sz="2300" b="0" dirty="0" smtClean="0"/>
              <a:t> science?</a:t>
            </a:r>
          </a:p>
          <a:p>
            <a:pPr marL="457200" indent="-457200">
              <a:spcBef>
                <a:spcPts val="300"/>
              </a:spcBef>
              <a:spcAft>
                <a:spcPts val="300"/>
              </a:spcAft>
              <a:buFont typeface="Arial" pitchFamily="34" charset="0"/>
              <a:buChar char="•"/>
            </a:pPr>
            <a:r>
              <a:rPr lang="en-US" sz="2300" dirty="0" smtClean="0"/>
              <a:t>Circular Reasoning </a:t>
            </a:r>
            <a:r>
              <a:rPr lang="en-US" sz="2300" b="0" dirty="0" smtClean="0"/>
              <a:t>– So, you have defined science so that it denies the possibility of the supernatural as a premise of science?  That’s not science.  That’s naturalism, </a:t>
            </a:r>
            <a:r>
              <a:rPr lang="en-US" sz="2300" b="0" dirty="0" err="1" smtClean="0"/>
              <a:t>physicalism</a:t>
            </a:r>
            <a:r>
              <a:rPr lang="en-US" sz="2300" b="0" dirty="0" smtClean="0"/>
              <a:t> – and, it’s circular reasoning!</a:t>
            </a:r>
            <a:endParaRPr lang="en-US" sz="23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262432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200" b="0" dirty="0" smtClean="0"/>
              <a:t>Adams</a:t>
            </a:r>
            <a:r>
              <a:rPr lang="en-US" sz="2200" b="0" dirty="0"/>
              <a:t>, Wilson, </a:t>
            </a:r>
            <a:r>
              <a:rPr lang="en-US" sz="2200" b="0" i="1" dirty="0"/>
              <a:t>Fast Facts About False Teachings</a:t>
            </a:r>
            <a:r>
              <a:rPr lang="en-US" sz="2200" b="0" dirty="0"/>
              <a:t>, Tops Printing, Bryan, Texas, 2010.</a:t>
            </a:r>
          </a:p>
          <a:p>
            <a:pPr marL="342900" indent="-342900">
              <a:spcBef>
                <a:spcPts val="300"/>
              </a:spcBef>
              <a:spcAft>
                <a:spcPts val="300"/>
              </a:spcAft>
              <a:buFont typeface="Arial" pitchFamily="34" charset="0"/>
              <a:buChar char="•"/>
            </a:pPr>
            <a:r>
              <a:rPr lang="en-US" sz="2200" b="0" dirty="0" smtClean="0"/>
              <a:t>Barnett</a:t>
            </a:r>
            <a:r>
              <a:rPr lang="en-US" sz="2200" b="0" dirty="0"/>
              <a:t>, Maurice James, </a:t>
            </a:r>
            <a:r>
              <a:rPr lang="en-US" sz="2200" b="0" i="1" dirty="0"/>
              <a:t>By What </a:t>
            </a:r>
            <a:r>
              <a:rPr lang="en-US" sz="2200" b="0" i="1" dirty="0" err="1"/>
              <a:t>Autority</a:t>
            </a:r>
            <a:r>
              <a:rPr lang="en-US" sz="2200" b="0" i="1" dirty="0"/>
              <a:t>, The Scheme of Redemption, </a:t>
            </a:r>
            <a:r>
              <a:rPr lang="en-US" sz="2200" b="0" i="1" dirty="0" err="1"/>
              <a:t>Vol</a:t>
            </a:r>
            <a:r>
              <a:rPr lang="en-US" sz="2200" b="0" i="1" dirty="0"/>
              <a:t>, 3</a:t>
            </a:r>
            <a:r>
              <a:rPr lang="en-US" sz="2200" b="0" dirty="0"/>
              <a:t>, Maurice Barnett, Phoenix, Arizona, 2005.</a:t>
            </a:r>
          </a:p>
          <a:p>
            <a:pPr marL="342900" indent="-342900">
              <a:spcBef>
                <a:spcPts val="300"/>
              </a:spcBef>
              <a:spcAft>
                <a:spcPts val="300"/>
              </a:spcAft>
              <a:buFont typeface="Arial" pitchFamily="34" charset="0"/>
              <a:buChar char="•"/>
            </a:pPr>
            <a:r>
              <a:rPr lang="en-US" sz="2200" b="0" dirty="0" err="1" smtClean="0"/>
              <a:t>Dungan</a:t>
            </a:r>
            <a:r>
              <a:rPr lang="en-US" sz="2200" b="0" dirty="0"/>
              <a:t>, D. R., </a:t>
            </a:r>
            <a:r>
              <a:rPr lang="en-US" sz="2200" b="0" i="1" dirty="0"/>
              <a:t>Hermeneutics</a:t>
            </a:r>
            <a:r>
              <a:rPr lang="en-US" sz="2200" b="0" dirty="0"/>
              <a:t>, Gospel Light Publishing </a:t>
            </a:r>
            <a:r>
              <a:rPr lang="en-US" sz="2200" b="0" dirty="0" smtClean="0"/>
              <a:t>Company</a:t>
            </a:r>
            <a:r>
              <a:rPr lang="en-US" sz="2200" b="0" dirty="0"/>
              <a:t>, Delight, Arkansas.</a:t>
            </a:r>
          </a:p>
          <a:p>
            <a:pPr marL="342900" indent="-342900">
              <a:spcBef>
                <a:spcPts val="300"/>
              </a:spcBef>
              <a:spcAft>
                <a:spcPts val="300"/>
              </a:spcAft>
              <a:buFont typeface="Arial" pitchFamily="34" charset="0"/>
              <a:buChar char="•"/>
            </a:pPr>
            <a:r>
              <a:rPr lang="en-US" sz="2200" b="0" dirty="0" err="1" smtClean="0"/>
              <a:t>Harkrider</a:t>
            </a:r>
            <a:r>
              <a:rPr lang="en-US" sz="2200" b="0" dirty="0"/>
              <a:t>, Robert, </a:t>
            </a:r>
            <a:r>
              <a:rPr lang="en-US" sz="2200" b="0" i="1" dirty="0"/>
              <a:t>Basic Bible Doctrine</a:t>
            </a:r>
            <a:r>
              <a:rPr lang="en-US" sz="2200" b="0" dirty="0"/>
              <a:t>, Books 1-4, Impressive Image Production, Russellville, Alabama, 1987.</a:t>
            </a:r>
          </a:p>
          <a:p>
            <a:pPr marL="342900" indent="-342900">
              <a:spcBef>
                <a:spcPts val="300"/>
              </a:spcBef>
              <a:spcAft>
                <a:spcPts val="300"/>
              </a:spcAft>
              <a:buFont typeface="Arial" pitchFamily="34" charset="0"/>
              <a:buChar char="•"/>
            </a:pPr>
            <a:r>
              <a:rPr lang="en-US" sz="2200" b="0" dirty="0" smtClean="0"/>
              <a:t>Jenkins</a:t>
            </a:r>
            <a:r>
              <a:rPr lang="en-US" sz="2200" b="0" dirty="0"/>
              <a:t>, Ferrell, </a:t>
            </a:r>
            <a:r>
              <a:rPr lang="en-US" sz="2200" b="0" i="1" dirty="0"/>
              <a:t>Introduction to Christian Evidences</a:t>
            </a:r>
            <a:r>
              <a:rPr lang="en-US" sz="2200" b="0" dirty="0"/>
              <a:t>, Guardian of Truth Foundation, Bowling Green, Kentucky, 1989</a:t>
            </a:r>
            <a:r>
              <a:rPr lang="en-US" sz="2200" b="0" dirty="0" smtClean="0"/>
              <a:t>.</a:t>
            </a:r>
            <a:endParaRPr lang="en-US" sz="2200" b="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16702043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Leftovers</a:t>
            </a:r>
            <a:endParaRPr lang="en-US" dirty="0"/>
          </a:p>
        </p:txBody>
      </p:sp>
      <p:sp>
        <p:nvSpPr>
          <p:cNvPr id="3" name="Content Placeholder 2"/>
          <p:cNvSpPr>
            <a:spLocks noGrp="1"/>
          </p:cNvSpPr>
          <p:nvPr>
            <p:ph idx="1"/>
          </p:nvPr>
        </p:nvSpPr>
        <p:spPr/>
        <p:txBody>
          <a:bodyPr>
            <a:normAutofit/>
          </a:bodyPr>
          <a:lstStyle/>
          <a:p>
            <a:pPr marL="342900" indent="-342900">
              <a:buFont typeface="Arial" pitchFamily="34" charset="0"/>
              <a:buChar char="•"/>
            </a:pPr>
            <a:r>
              <a:rPr lang="en-US" dirty="0" smtClean="0"/>
              <a:t>Manner of Confrontation:  Eph. 4:15; II Tim. 2:25; Col. 4:6</a:t>
            </a:r>
          </a:p>
          <a:p>
            <a:pPr marL="342900" indent="-342900">
              <a:buFont typeface="Arial" pitchFamily="34" charset="0"/>
              <a:buChar char="•"/>
            </a:pPr>
            <a:r>
              <a:rPr lang="en-US" dirty="0" smtClean="0"/>
              <a:t>Contend for the faith – Jude 3; I John 4:1; Rev 2:1-2; timothy ?</a:t>
            </a:r>
          </a:p>
          <a:p>
            <a:pPr marL="342900" indent="-342900">
              <a:buFont typeface="Arial" pitchFamily="34" charset="0"/>
              <a:buChar char="•"/>
            </a:pPr>
            <a:r>
              <a:rPr lang="en-US" dirty="0" smtClean="0"/>
              <a:t>Nothing new – Eccl. 1:9</a:t>
            </a:r>
          </a:p>
          <a:p>
            <a:pPr marL="342900" indent="-342900">
              <a:buFont typeface="Arial" pitchFamily="34" charset="0"/>
              <a:buChar char="•"/>
            </a:pPr>
            <a:r>
              <a:rPr lang="en-US" dirty="0" smtClean="0"/>
              <a:t>Exclusiveness </a:t>
            </a:r>
            <a:r>
              <a:rPr lang="en-US" dirty="0"/>
              <a:t>of Christianity:  John 14:6; Acts </a:t>
            </a:r>
            <a:r>
              <a:rPr lang="en-US" dirty="0" smtClean="0"/>
              <a:t>4:12</a:t>
            </a:r>
            <a:endParaRPr lang="en-US" dirty="0"/>
          </a:p>
          <a:p>
            <a:pPr marL="342900" indent="-342900">
              <a:buFont typeface="Arial" pitchFamily="34" charset="0"/>
              <a:buChar char="•"/>
            </a:pPr>
            <a:r>
              <a:rPr lang="en-US" dirty="0"/>
              <a:t>Willingness to change &amp; obey: Jam. 1:21-25</a:t>
            </a:r>
          </a:p>
          <a:p>
            <a:pPr marL="342900" indent="-342900">
              <a:buFont typeface="Arial" pitchFamily="34" charset="0"/>
              <a:buChar char="•"/>
            </a:pPr>
            <a:r>
              <a:rPr lang="en-US" dirty="0"/>
              <a:t>Cannot conflict: 1cor. 14.33; Eph. 4:3-7; Tit. 1:1-2</a:t>
            </a:r>
          </a:p>
          <a:p>
            <a:pPr marL="342900" indent="-342900">
              <a:buFont typeface="Arial" pitchFamily="34" charset="0"/>
              <a:buChar char="•"/>
            </a:pPr>
            <a:r>
              <a:rPr lang="en-US" dirty="0"/>
              <a:t>Speak as the oracles of God: 1 Pet. </a:t>
            </a:r>
            <a:r>
              <a:rPr lang="en-US" dirty="0" smtClean="0"/>
              <a:t>4:11</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409770811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DA00D5D-9331-4BE5-BD2F-21565436C2F1}" type="slidenum">
              <a:rPr lang="en-US"/>
              <a:pPr/>
              <a:t>39</a:t>
            </a:fld>
            <a:endParaRPr lang="en-US"/>
          </a:p>
        </p:txBody>
      </p:sp>
      <p:sp>
        <p:nvSpPr>
          <p:cNvPr id="57346" name="Rectangle 2"/>
          <p:cNvSpPr>
            <a:spLocks noGrp="1" noChangeArrowheads="1"/>
          </p:cNvSpPr>
          <p:nvPr>
            <p:ph type="title"/>
          </p:nvPr>
        </p:nvSpPr>
        <p:spPr>
          <a:xfrm>
            <a:off x="228600" y="205978"/>
            <a:ext cx="8686800" cy="879872"/>
          </a:xfrm>
        </p:spPr>
        <p:txBody>
          <a:bodyPr/>
          <a:lstStyle/>
          <a:p>
            <a:r>
              <a:rPr lang="en-US" dirty="0"/>
              <a:t>Tip </a:t>
            </a:r>
            <a:r>
              <a:rPr lang="en-US" dirty="0" smtClean="0"/>
              <a:t>#3:  </a:t>
            </a:r>
            <a:r>
              <a:rPr lang="en-US" dirty="0"/>
              <a:t>Speak to </a:t>
            </a:r>
            <a:r>
              <a:rPr lang="en-US" b="1" i="1" dirty="0"/>
              <a:t>each</a:t>
            </a:r>
            <a:r>
              <a:rPr lang="en-US" dirty="0"/>
              <a:t> person.</a:t>
            </a:r>
          </a:p>
        </p:txBody>
      </p:sp>
      <p:sp>
        <p:nvSpPr>
          <p:cNvPr id="57347" name="Rectangle 3"/>
          <p:cNvSpPr>
            <a:spLocks noGrp="1" noChangeArrowheads="1"/>
          </p:cNvSpPr>
          <p:nvPr>
            <p:ph type="body" idx="1"/>
          </p:nvPr>
        </p:nvSpPr>
        <p:spPr>
          <a:xfrm>
            <a:off x="228600" y="1143000"/>
            <a:ext cx="8686800" cy="3771900"/>
          </a:xfrm>
        </p:spPr>
        <p:txBody>
          <a:bodyPr>
            <a:normAutofit fontScale="85000" lnSpcReduction="20000"/>
          </a:bodyPr>
          <a:lstStyle/>
          <a:p>
            <a:pPr marL="0" indent="0">
              <a:buFontTx/>
              <a:buNone/>
            </a:pPr>
            <a:r>
              <a:rPr lang="en-US" sz="2700" dirty="0"/>
              <a:t>Then </a:t>
            </a:r>
            <a:r>
              <a:rPr lang="en-US" sz="2700" b="1" dirty="0"/>
              <a:t>Jesus, (1) </a:t>
            </a:r>
            <a:r>
              <a:rPr lang="en-US" sz="2700" b="1" u="sng" dirty="0"/>
              <a:t>looking</a:t>
            </a:r>
            <a:r>
              <a:rPr lang="en-US" sz="2700" b="1" dirty="0"/>
              <a:t> at him, (2) </a:t>
            </a:r>
            <a:r>
              <a:rPr lang="en-US" sz="2700" b="1" u="sng" dirty="0"/>
              <a:t>loved</a:t>
            </a:r>
            <a:r>
              <a:rPr lang="en-US" sz="2700" b="1" dirty="0"/>
              <a:t> him, and (3) </a:t>
            </a:r>
            <a:r>
              <a:rPr lang="en-US" sz="2700" b="1" u="sng" dirty="0"/>
              <a:t>said</a:t>
            </a:r>
            <a:r>
              <a:rPr lang="en-US" sz="2700" b="1" dirty="0"/>
              <a:t> to him</a:t>
            </a:r>
            <a:r>
              <a:rPr lang="en-US" sz="2700" dirty="0"/>
              <a:t>, “One thing you lack: Go your way, sell whatever you have and give to the poor, and you will have treasure in heaven; and come, take up the cross, and follow Me.” (</a:t>
            </a:r>
            <a:r>
              <a:rPr lang="en-US" sz="2700" b="1" dirty="0"/>
              <a:t>Mark 10:21</a:t>
            </a:r>
            <a:r>
              <a:rPr lang="en-US" sz="2700" dirty="0"/>
              <a:t>)</a:t>
            </a:r>
          </a:p>
          <a:p>
            <a:pPr marL="0" indent="0">
              <a:buFontTx/>
              <a:buNone/>
            </a:pPr>
            <a:r>
              <a:rPr lang="en-US" sz="2700" dirty="0"/>
              <a:t>Now we exhort you, brethren, </a:t>
            </a:r>
            <a:r>
              <a:rPr lang="en-US" sz="2700" b="1" dirty="0"/>
              <a:t>warn</a:t>
            </a:r>
            <a:r>
              <a:rPr lang="en-US" sz="2700" dirty="0"/>
              <a:t> those who are unruly, </a:t>
            </a:r>
            <a:r>
              <a:rPr lang="en-US" sz="2700" b="1" dirty="0"/>
              <a:t>comfort</a:t>
            </a:r>
            <a:r>
              <a:rPr lang="en-US" sz="2700" dirty="0"/>
              <a:t> the fainthearted, </a:t>
            </a:r>
            <a:r>
              <a:rPr lang="en-US" sz="2700" b="1" dirty="0"/>
              <a:t>uphold</a:t>
            </a:r>
            <a:r>
              <a:rPr lang="en-US" sz="2700" dirty="0"/>
              <a:t> the weak, be </a:t>
            </a:r>
            <a:r>
              <a:rPr lang="en-US" sz="2700" b="1" dirty="0"/>
              <a:t>patient</a:t>
            </a:r>
            <a:r>
              <a:rPr lang="en-US" sz="2700" dirty="0"/>
              <a:t> with all. (</a:t>
            </a:r>
            <a:r>
              <a:rPr lang="en-US" sz="2700" b="1" dirty="0"/>
              <a:t>I Thessalonians 5:14</a:t>
            </a:r>
            <a:r>
              <a:rPr lang="en-US" sz="2700" dirty="0"/>
              <a:t>)</a:t>
            </a:r>
          </a:p>
          <a:p>
            <a:pPr marL="0" indent="0">
              <a:buFontTx/>
              <a:buNone/>
            </a:pPr>
            <a:r>
              <a:rPr lang="en-US" sz="2700" dirty="0"/>
              <a:t>And on some have compassion, </a:t>
            </a:r>
            <a:r>
              <a:rPr lang="en-US" sz="2700" b="1" dirty="0"/>
              <a:t>making a distinction</a:t>
            </a:r>
            <a:r>
              <a:rPr lang="en-US" sz="2700" dirty="0"/>
              <a:t>;  but others save with fear, pulling them out of the fire, hating even the garment defiled by the flesh. (</a:t>
            </a:r>
            <a:r>
              <a:rPr lang="en-US" sz="2700" b="1" dirty="0"/>
              <a:t>Jude 1:22-23</a:t>
            </a:r>
            <a:r>
              <a:rPr lang="en-US" sz="2700" dirty="0"/>
              <a:t>)</a:t>
            </a:r>
          </a:p>
        </p:txBody>
      </p:sp>
    </p:spTree>
    <p:extLst>
      <p:ext uri="{BB962C8B-B14F-4D97-AF65-F5344CB8AC3E}">
        <p14:creationId xmlns:p14="http://schemas.microsoft.com/office/powerpoint/2010/main" val="40445463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734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Reasonable interpretation of Scripture</a:t>
            </a:r>
            <a:endParaRPr lang="en-US" sz="6000" i="1"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774480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Reasonable interpretation of </a:t>
            </a:r>
            <a:r>
              <a:rPr lang="en-US" sz="6000" i="1" u="sng" dirty="0" smtClean="0"/>
              <a:t>ANYTHING</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0847815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Sense Observations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Put Everything Together – </a:t>
            </a:r>
            <a:r>
              <a:rPr lang="en-US" sz="2400" dirty="0" smtClean="0">
                <a:solidFill>
                  <a:schemeClr val="tx2"/>
                </a:solidFill>
              </a:rPr>
              <a:t>Titus 1:1-3, 9; I Corinthians 14:33</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2141643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Putting Everything Together?</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71600" y="514350"/>
            <a:ext cx="6400800" cy="4579098"/>
          </a:xfrm>
        </p:spPr>
      </p:pic>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4005924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Sense Observations</a:t>
            </a:r>
            <a:endParaRPr lang="en-US" dirty="0"/>
          </a:p>
        </p:txBody>
      </p:sp>
      <p:sp>
        <p:nvSpPr>
          <p:cNvPr id="3" name="Content Placeholder 2"/>
          <p:cNvSpPr>
            <a:spLocks noGrp="1"/>
          </p:cNvSpPr>
          <p:nvPr>
            <p:ph idx="1"/>
          </p:nvPr>
        </p:nvSpPr>
        <p:spPr/>
        <p:txBody>
          <a:bodyPr>
            <a:noAutofit/>
          </a:bodyPr>
          <a:lstStyle/>
          <a:p>
            <a:pPr marL="342900" indent="-342900">
              <a:spcBef>
                <a:spcPts val="300"/>
              </a:spcBef>
              <a:spcAft>
                <a:spcPts val="300"/>
              </a:spcAft>
              <a:buFont typeface="Arial" pitchFamily="34" charset="0"/>
              <a:buChar char="•"/>
            </a:pPr>
            <a:r>
              <a:rPr lang="en-US" sz="2400" b="0" dirty="0" smtClean="0"/>
              <a:t>Put Everything Together – </a:t>
            </a:r>
            <a:r>
              <a:rPr lang="en-US" sz="2400" dirty="0" smtClean="0">
                <a:solidFill>
                  <a:schemeClr val="tx2"/>
                </a:solidFill>
              </a:rPr>
              <a:t>Titus 1:1-3, 9; I Corinthians 14:33</a:t>
            </a:r>
          </a:p>
          <a:p>
            <a:pPr marL="342900" indent="-342900">
              <a:spcBef>
                <a:spcPts val="300"/>
              </a:spcBef>
              <a:spcAft>
                <a:spcPts val="300"/>
              </a:spcAft>
              <a:buFont typeface="Arial" pitchFamily="34" charset="0"/>
              <a:buChar char="•"/>
            </a:pPr>
            <a:r>
              <a:rPr lang="en-US" sz="2400" b="0" dirty="0" smtClean="0"/>
              <a:t>Context, Context, Context!</a:t>
            </a:r>
          </a:p>
          <a:p>
            <a:pPr marL="342900" indent="-342900">
              <a:spcBef>
                <a:spcPts val="300"/>
              </a:spcBef>
              <a:spcAft>
                <a:spcPts val="300"/>
              </a:spcAft>
              <a:buFont typeface="Arial" pitchFamily="34" charset="0"/>
              <a:buChar char="•"/>
            </a:pPr>
            <a:r>
              <a:rPr lang="en-US" sz="2400" b="0" dirty="0" smtClean="0"/>
              <a:t>Let Simple Clarify Difficult – </a:t>
            </a:r>
            <a:r>
              <a:rPr lang="en-US" sz="2400" dirty="0" smtClean="0">
                <a:solidFill>
                  <a:schemeClr val="tx2"/>
                </a:solidFill>
              </a:rPr>
              <a:t>II Peter 3:15-18; Hebrews 5:13-14</a:t>
            </a:r>
          </a:p>
          <a:p>
            <a:pPr marL="342900" indent="-342900">
              <a:spcBef>
                <a:spcPts val="300"/>
              </a:spcBef>
              <a:spcAft>
                <a:spcPts val="300"/>
              </a:spcAft>
              <a:buFont typeface="Arial" pitchFamily="34" charset="0"/>
              <a:buChar char="•"/>
            </a:pPr>
            <a:r>
              <a:rPr lang="en-US" sz="2400" b="0" dirty="0" smtClean="0"/>
              <a:t>Consider Parallel Passages</a:t>
            </a:r>
          </a:p>
          <a:p>
            <a:pPr marL="342900" indent="-342900">
              <a:spcBef>
                <a:spcPts val="300"/>
              </a:spcBef>
              <a:spcAft>
                <a:spcPts val="300"/>
              </a:spcAft>
              <a:buFont typeface="Arial" pitchFamily="34" charset="0"/>
              <a:buChar char="•"/>
            </a:pPr>
            <a:r>
              <a:rPr lang="en-US" sz="2400" b="0" dirty="0" smtClean="0"/>
              <a:t>Beware Unnecessary Speculation – </a:t>
            </a:r>
            <a:r>
              <a:rPr lang="en-US" sz="2400" dirty="0" smtClean="0">
                <a:solidFill>
                  <a:schemeClr val="tx2"/>
                </a:solidFill>
              </a:rPr>
              <a:t>Deut. 29:29; </a:t>
            </a:r>
            <a:r>
              <a:rPr lang="en-US" sz="2400" dirty="0" err="1" smtClean="0">
                <a:solidFill>
                  <a:schemeClr val="tx2"/>
                </a:solidFill>
              </a:rPr>
              <a:t>Coloss</a:t>
            </a:r>
            <a:r>
              <a:rPr lang="en-US" sz="2400" dirty="0" smtClean="0">
                <a:solidFill>
                  <a:schemeClr val="tx2"/>
                </a:solidFill>
              </a:rPr>
              <a:t>. 2:18-19; I Timothy 1:3-7; II Timothy 2:14-15</a:t>
            </a:r>
          </a:p>
          <a:p>
            <a:pPr marL="342900" indent="-342900">
              <a:spcBef>
                <a:spcPts val="300"/>
              </a:spcBef>
              <a:spcAft>
                <a:spcPts val="300"/>
              </a:spcAft>
              <a:buFont typeface="Arial" pitchFamily="34" charset="0"/>
              <a:buChar char="•"/>
            </a:pPr>
            <a:r>
              <a:rPr lang="en-US" sz="2400" b="0" dirty="0" smtClean="0"/>
              <a:t>Beware Allurement of the Fantastic &amp; Mystical – </a:t>
            </a:r>
            <a:r>
              <a:rPr lang="en-US" sz="2400" dirty="0" smtClean="0">
                <a:solidFill>
                  <a:schemeClr val="tx2"/>
                </a:solidFill>
              </a:rPr>
              <a:t>II Cor. 11:2-3; Colossians 2:6-8; I Corinthians 1:22-31</a:t>
            </a:r>
            <a:endParaRPr lang="en-US" sz="2400" dirty="0">
              <a:solidFill>
                <a:schemeClr val="tx2"/>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3499167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i="1" dirty="0" smtClean="0"/>
              <a:t>Bible Examples in Careful Reasoning</a:t>
            </a:r>
            <a:endParaRPr lang="en-US" sz="6000" i="1" u="sng" dirty="0"/>
          </a:p>
        </p:txBody>
      </p:sp>
      <p:sp>
        <p:nvSpPr>
          <p:cNvPr id="3" name="Text Placeholder 2"/>
          <p:cNvSpPr>
            <a:spLocks noGrp="1"/>
          </p:cNvSpPr>
          <p:nvPr>
            <p:ph type="body" idx="1"/>
          </p:nvPr>
        </p:nvSpPr>
        <p:spPr/>
        <p:txBody>
          <a:bodyPr>
            <a:normAutofit fontScale="92500"/>
          </a:bodyPr>
          <a:lstStyle/>
          <a:p>
            <a:r>
              <a:rPr lang="en-US" sz="3600" dirty="0" smtClean="0"/>
              <a:t>Understanding the Bible</a:t>
            </a:r>
            <a:endParaRPr lang="en-US" sz="3600" dirty="0"/>
          </a:p>
        </p:txBody>
      </p:sp>
      <p:sp>
        <p:nvSpPr>
          <p:cNvPr id="4" name="Slide Number Placeholder 3"/>
          <p:cNvSpPr>
            <a:spLocks noGrp="1"/>
          </p:cNvSpPr>
          <p:nvPr>
            <p:ph type="sldNum" sz="quarter" idx="11"/>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3139411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emplate>
  <TotalTime>3665</TotalTime>
  <Words>2592</Words>
  <Application>Microsoft Office PowerPoint</Application>
  <PresentationFormat>On-screen Show (16:9)</PresentationFormat>
  <Paragraphs>204</Paragraphs>
  <Slides>39</Slides>
  <Notes>1</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Essential</vt:lpstr>
      <vt:lpstr>“Convicting Those Who Contradict”</vt:lpstr>
      <vt:lpstr>Introduction to Careful Bible Study</vt:lpstr>
      <vt:lpstr>Tip #4:  Do Your Homework!</vt:lpstr>
      <vt:lpstr>Reasonable interpretation of Scripture</vt:lpstr>
      <vt:lpstr>Reasonable interpretation of ANYTHING</vt:lpstr>
      <vt:lpstr>Common Sense Observations</vt:lpstr>
      <vt:lpstr>Putting Everything Together?</vt:lpstr>
      <vt:lpstr>Common Sense Observations</vt:lpstr>
      <vt:lpstr>Bible Examples in Careful Reasoning</vt:lpstr>
      <vt:lpstr>“Are you not of more value?”</vt:lpstr>
      <vt:lpstr>“Are you not of more value?”</vt:lpstr>
      <vt:lpstr>“Seek And You Will Find”</vt:lpstr>
      <vt:lpstr>“Seek And You Will Find”</vt:lpstr>
      <vt:lpstr>“Seek And You Will Find”</vt:lpstr>
      <vt:lpstr>Greatest, Levi Or Melchizedek?</vt:lpstr>
      <vt:lpstr>Greatest, Levi Or Melchizedek?</vt:lpstr>
      <vt:lpstr>“Moses Showed at the Bush”</vt:lpstr>
      <vt:lpstr>God Expects Us To Use Our Brains!  </vt:lpstr>
      <vt:lpstr>Interpreting Figurative Language</vt:lpstr>
      <vt:lpstr>Recognizing Figurative Language</vt:lpstr>
      <vt:lpstr>Types of Figurative Language</vt:lpstr>
      <vt:lpstr>Types of Figurative Language</vt:lpstr>
      <vt:lpstr>Bible Examples of Figurative Language</vt:lpstr>
      <vt:lpstr>“A Great, Fiery Red Dragon”</vt:lpstr>
      <vt:lpstr>“Then He Took THE Cup”</vt:lpstr>
      <vt:lpstr>Born Wicked and Depraved?</vt:lpstr>
      <vt:lpstr>“The Trees Said to the Bramble”</vt:lpstr>
      <vt:lpstr>Just Figurative Language?</vt:lpstr>
      <vt:lpstr>Conclusion</vt:lpstr>
      <vt:lpstr>Barrier #5 – Identifying Logical Fallacies</vt:lpstr>
      <vt:lpstr>Demonstrated In The Bible</vt:lpstr>
      <vt:lpstr>Justifiable Fear or Paranoia?</vt:lpstr>
      <vt:lpstr>To the Man</vt:lpstr>
      <vt:lpstr>Because Preachers Are Never Wrong …</vt:lpstr>
      <vt:lpstr>“Slanderously Reported to Say”</vt:lpstr>
      <vt:lpstr>Because Scientists are never wrong …</vt:lpstr>
      <vt:lpstr>References</vt:lpstr>
      <vt:lpstr>Leftovers</vt:lpstr>
      <vt:lpstr>Tip #3:  Speak to each person.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“Convicting Those Who Contradict”</dc:title>
  <dc:creator>C. Trevor Bowen</dc:creator>
  <cp:lastModifiedBy>C. Trevor Bowen</cp:lastModifiedBy>
  <cp:revision>435</cp:revision>
  <dcterms:created xsi:type="dcterms:W3CDTF">2006-08-16T00:00:00Z</dcterms:created>
  <dcterms:modified xsi:type="dcterms:W3CDTF">2013-01-17T00:04:15Z</dcterms:modified>
</cp:coreProperties>
</file>