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369" r:id="rId3"/>
    <p:sldId id="381" r:id="rId4"/>
    <p:sldId id="385" r:id="rId5"/>
    <p:sldId id="398" r:id="rId6"/>
    <p:sldId id="387" r:id="rId7"/>
    <p:sldId id="403" r:id="rId8"/>
    <p:sldId id="411" r:id="rId9"/>
    <p:sldId id="412" r:id="rId10"/>
    <p:sldId id="406" r:id="rId11"/>
    <p:sldId id="410" r:id="rId12"/>
    <p:sldId id="388" r:id="rId13"/>
    <p:sldId id="389" r:id="rId14"/>
    <p:sldId id="405" r:id="rId15"/>
    <p:sldId id="408" r:id="rId16"/>
    <p:sldId id="409" r:id="rId17"/>
    <p:sldId id="390" r:id="rId18"/>
    <p:sldId id="386" r:id="rId19"/>
    <p:sldId id="400" r:id="rId20"/>
    <p:sldId id="402" r:id="rId21"/>
    <p:sldId id="393" r:id="rId22"/>
    <p:sldId id="407" r:id="rId23"/>
    <p:sldId id="391" r:id="rId24"/>
    <p:sldId id="397" r:id="rId25"/>
    <p:sldId id="392" r:id="rId26"/>
    <p:sldId id="394" r:id="rId27"/>
    <p:sldId id="395" r:id="rId28"/>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1" d="100"/>
          <a:sy n="141" d="100"/>
        </p:scale>
        <p:origin x="-36" y="-18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t>1/26/2013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t>1/26/2013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1/26/2013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1/26/2013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Catholic_Church"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ible.ca/cath-bible-origin.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377580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t>
            </a:r>
            <a:r>
              <a:rPr lang="en-US" dirty="0" smtClean="0"/>
              <a:t>Catholic Proof </a:t>
            </a:r>
            <a:r>
              <a:rPr lang="en-US" dirty="0" smtClean="0"/>
              <a:t>Texts</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pitchFamily="34" charset="0"/>
              <a:buChar char="•"/>
            </a:pPr>
            <a:r>
              <a:rPr lang="en-US" sz="2400" b="0" i="1" dirty="0"/>
              <a:t>Jesus said to Simon Peter, </a:t>
            </a:r>
            <a:r>
              <a:rPr lang="en-US" sz="2400" b="0" i="1" dirty="0" smtClean="0"/>
              <a:t>… “Feed </a:t>
            </a:r>
            <a:r>
              <a:rPr lang="en-US" sz="2400" b="0" i="1" dirty="0"/>
              <a:t>My lambs</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21:15-17</a:t>
            </a:r>
            <a:r>
              <a:rPr lang="en-US" sz="2400" b="0" dirty="0" smtClean="0"/>
              <a:t>; see also, </a:t>
            </a:r>
            <a:r>
              <a:rPr lang="en-US" sz="2400" dirty="0" smtClean="0">
                <a:solidFill>
                  <a:schemeClr val="tx2"/>
                </a:solidFill>
              </a:rPr>
              <a:t>Acts 20:17, 28; I Peter 5:1-4</a:t>
            </a:r>
            <a:r>
              <a:rPr lang="en-US" sz="2400" b="0" dirty="0" smtClean="0"/>
              <a:t>)</a:t>
            </a:r>
          </a:p>
          <a:p>
            <a:pPr marL="342900" indent="-342900">
              <a:buFont typeface="Arial" pitchFamily="34" charset="0"/>
              <a:buChar char="•"/>
            </a:pPr>
            <a:r>
              <a:rPr lang="en-US" sz="2400" b="0" i="1" dirty="0" smtClean="0"/>
              <a:t>“… at </a:t>
            </a:r>
            <a:r>
              <a:rPr lang="en-US" sz="2400" b="0" i="1" dirty="0"/>
              <a:t>least the </a:t>
            </a:r>
            <a:r>
              <a:rPr lang="en-US" sz="2400" i="1" dirty="0"/>
              <a:t>shadow of Peter </a:t>
            </a:r>
            <a:r>
              <a:rPr lang="en-US" sz="2400" b="0" i="1" dirty="0"/>
              <a:t>passing by might fall on some of </a:t>
            </a:r>
            <a:r>
              <a:rPr lang="en-US" sz="2400" b="0" i="1" dirty="0" smtClean="0"/>
              <a:t>them”</a:t>
            </a:r>
            <a:r>
              <a:rPr lang="en-US" sz="2400" b="0" dirty="0" smtClean="0"/>
              <a:t> </a:t>
            </a:r>
            <a:r>
              <a:rPr lang="en-US" sz="2400" b="0" dirty="0"/>
              <a:t>(</a:t>
            </a:r>
            <a:r>
              <a:rPr lang="en-US" sz="2400" dirty="0">
                <a:solidFill>
                  <a:schemeClr val="tx2"/>
                </a:solidFill>
              </a:rPr>
              <a:t>Acts </a:t>
            </a:r>
            <a:r>
              <a:rPr lang="en-US" sz="2400" dirty="0" smtClean="0">
                <a:solidFill>
                  <a:schemeClr val="tx2"/>
                </a:solidFill>
              </a:rPr>
              <a:t>5:15</a:t>
            </a:r>
            <a:r>
              <a:rPr lang="en-US" sz="2400" b="0" dirty="0" smtClean="0"/>
              <a:t>; see also, </a:t>
            </a:r>
            <a:r>
              <a:rPr lang="en-US" sz="2400" dirty="0" smtClean="0">
                <a:solidFill>
                  <a:schemeClr val="tx2"/>
                </a:solidFill>
              </a:rPr>
              <a:t>Acts 19:11</a:t>
            </a:r>
            <a:r>
              <a:rPr lang="en-US" sz="2400" b="0" dirty="0" smtClean="0"/>
              <a:t>)</a:t>
            </a:r>
          </a:p>
          <a:p>
            <a:pPr marL="342900" indent="-342900">
              <a:buFont typeface="Arial" pitchFamily="34" charset="0"/>
              <a:buChar char="•"/>
            </a:pPr>
            <a:r>
              <a:rPr lang="en-US" sz="2400" b="0" i="1" dirty="0" smtClean="0"/>
              <a:t>“</a:t>
            </a:r>
            <a:r>
              <a:rPr lang="en-US" sz="2400" b="0" i="1" dirty="0" smtClean="0"/>
              <a:t>Now </a:t>
            </a:r>
            <a:r>
              <a:rPr lang="en-US" sz="2400" b="0" i="1" dirty="0"/>
              <a:t>the </a:t>
            </a:r>
            <a:r>
              <a:rPr lang="en-US" sz="2400" i="1" u="sng" dirty="0"/>
              <a:t>names</a:t>
            </a:r>
            <a:r>
              <a:rPr lang="en-US" sz="2400" i="1" dirty="0"/>
              <a:t> of the twelve apostles </a:t>
            </a:r>
            <a:r>
              <a:rPr lang="en-US" sz="2400" b="0" i="1" dirty="0"/>
              <a:t>are these: </a:t>
            </a:r>
            <a:r>
              <a:rPr lang="en-US" sz="2400" i="1" u="sng" dirty="0"/>
              <a:t>first</a:t>
            </a:r>
            <a:r>
              <a:rPr lang="en-US" sz="2400" i="1" dirty="0"/>
              <a:t>, Simon</a:t>
            </a:r>
            <a:r>
              <a:rPr lang="en-US" sz="2400" b="0" i="1" dirty="0"/>
              <a:t>, who is called </a:t>
            </a:r>
            <a:r>
              <a:rPr lang="en-US" sz="2400" b="0" i="1" dirty="0" smtClean="0"/>
              <a:t>Peter …”</a:t>
            </a:r>
            <a:r>
              <a:rPr lang="en-US" sz="2400" b="0" dirty="0" smtClean="0"/>
              <a:t> </a:t>
            </a:r>
            <a:r>
              <a:rPr lang="en-US" sz="2400" b="0" dirty="0"/>
              <a:t>(</a:t>
            </a:r>
            <a:r>
              <a:rPr lang="en-US" sz="2400" dirty="0">
                <a:solidFill>
                  <a:schemeClr val="tx2"/>
                </a:solidFill>
              </a:rPr>
              <a:t>Matthew </a:t>
            </a:r>
            <a:r>
              <a:rPr lang="en-US" sz="2400" dirty="0" smtClean="0">
                <a:solidFill>
                  <a:schemeClr val="tx2"/>
                </a:solidFill>
              </a:rPr>
              <a:t>10:2</a:t>
            </a:r>
            <a:r>
              <a:rPr lang="en-US" sz="2400" b="0" dirty="0" smtClean="0"/>
              <a:t>)</a:t>
            </a:r>
            <a:endParaRPr lang="en-US" sz="2400" b="0" dirty="0"/>
          </a:p>
          <a:p>
            <a:pPr marL="342900" indent="-342900">
              <a:buFont typeface="Arial" pitchFamily="34" charset="0"/>
              <a:buChar char="•"/>
            </a:pPr>
            <a:r>
              <a:rPr lang="en-US" sz="2400" i="1" dirty="0" smtClean="0"/>
              <a:t>Circular </a:t>
            </a:r>
            <a:r>
              <a:rPr lang="en-US" sz="2400" i="1" dirty="0" smtClean="0"/>
              <a:t>Reasoning:</a:t>
            </a:r>
            <a:r>
              <a:rPr lang="en-US" sz="2400" b="0" i="1" dirty="0" smtClean="0"/>
              <a:t>  </a:t>
            </a:r>
            <a:r>
              <a:rPr lang="en-US" sz="2400" b="0" dirty="0" smtClean="0"/>
              <a:t>“Catholics take this to mean …”, “The Catholic Church says </a:t>
            </a:r>
            <a:r>
              <a:rPr lang="en-US" sz="2400" b="0" dirty="0" smtClean="0"/>
              <a:t>…”</a:t>
            </a:r>
          </a:p>
          <a:p>
            <a:pPr marL="342900" indent="-342900">
              <a:buFont typeface="Arial" pitchFamily="34" charset="0"/>
              <a:buChar char="•"/>
            </a:pPr>
            <a:r>
              <a:rPr lang="en-US" sz="2400" b="0" dirty="0" smtClean="0"/>
              <a:t>Cannot appeal to an authority, when the very challenge is its authority! (</a:t>
            </a:r>
            <a:r>
              <a:rPr lang="en-US" sz="2400" dirty="0" smtClean="0">
                <a:solidFill>
                  <a:schemeClr val="tx2"/>
                </a:solidFill>
              </a:rPr>
              <a:t>John 5:31</a:t>
            </a:r>
            <a:r>
              <a:rPr lang="en-US" sz="2400" b="0" dirty="0" smtClean="0"/>
              <a:t>).</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82292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Studying With a Catholic</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b="0" dirty="0" smtClean="0"/>
              <a:t>Do </a:t>
            </a:r>
            <a:r>
              <a:rPr lang="en-US" sz="2400" i="1" dirty="0" smtClean="0"/>
              <a:t>not</a:t>
            </a:r>
            <a:r>
              <a:rPr lang="en-US" sz="2400" b="0" dirty="0" smtClean="0"/>
              <a:t> immediately </a:t>
            </a:r>
            <a:r>
              <a:rPr lang="en-US" sz="2400" b="0" dirty="0"/>
              <a:t>attack </a:t>
            </a:r>
            <a:r>
              <a:rPr lang="en-US" sz="2400" b="0" dirty="0" smtClean="0"/>
              <a:t>various doctrines peculiar to the Catholic church.</a:t>
            </a:r>
          </a:p>
          <a:p>
            <a:pPr marL="457200" indent="-457200">
              <a:buFont typeface="+mj-lt"/>
              <a:buAutoNum type="arabicPeriod"/>
            </a:pPr>
            <a:r>
              <a:rPr lang="en-US" sz="2400" b="0" dirty="0" smtClean="0"/>
              <a:t>Instead, seek </a:t>
            </a:r>
            <a:r>
              <a:rPr lang="en-US" sz="2400" b="0" dirty="0"/>
              <a:t>to establish </a:t>
            </a:r>
            <a:r>
              <a:rPr lang="en-US" sz="2400" b="0" dirty="0" smtClean="0"/>
              <a:t>a common, accepted standard </a:t>
            </a:r>
            <a:r>
              <a:rPr lang="en-US" sz="2400" b="0" dirty="0"/>
              <a:t>of </a:t>
            </a:r>
            <a:r>
              <a:rPr lang="en-US" sz="2400" b="0" dirty="0" smtClean="0"/>
              <a:t>authority.</a:t>
            </a:r>
          </a:p>
          <a:p>
            <a:pPr marL="457200" indent="-457200">
              <a:buFont typeface="+mj-lt"/>
              <a:buAutoNum type="arabicPeriod"/>
            </a:pPr>
            <a:r>
              <a:rPr lang="en-US" sz="2400" b="0" dirty="0" smtClean="0"/>
              <a:t>Ask, </a:t>
            </a:r>
            <a:r>
              <a:rPr lang="en-US" sz="2400" b="0" dirty="0" smtClean="0">
                <a:solidFill>
                  <a:schemeClr val="tx2"/>
                </a:solidFill>
              </a:rPr>
              <a:t>“Do you believe the Bible?”</a:t>
            </a:r>
            <a:r>
              <a:rPr lang="en-US" sz="2400" b="0" dirty="0" smtClean="0"/>
              <a:t> … If, “yes” ….</a:t>
            </a:r>
          </a:p>
          <a:p>
            <a:pPr marL="457200" indent="-457200">
              <a:buFont typeface="+mj-lt"/>
              <a:buAutoNum type="arabicPeriod"/>
            </a:pPr>
            <a:r>
              <a:rPr lang="en-US" sz="2400" b="0" dirty="0" smtClean="0"/>
              <a:t>Let them read </a:t>
            </a:r>
            <a:r>
              <a:rPr lang="en-US" sz="2400" b="0" dirty="0"/>
              <a:t>passages </a:t>
            </a:r>
            <a:r>
              <a:rPr lang="en-US" sz="2400" b="0" dirty="0" smtClean="0"/>
              <a:t>on the </a:t>
            </a:r>
            <a:r>
              <a:rPr lang="en-US" sz="2400" b="0" u="sng" dirty="0" smtClean="0">
                <a:solidFill>
                  <a:schemeClr val="tx2"/>
                </a:solidFill>
              </a:rPr>
              <a:t>sufficiency</a:t>
            </a:r>
            <a:r>
              <a:rPr lang="en-US" sz="2400" b="0" dirty="0" smtClean="0">
                <a:solidFill>
                  <a:schemeClr val="tx2"/>
                </a:solidFill>
              </a:rPr>
              <a:t> </a:t>
            </a:r>
            <a:r>
              <a:rPr lang="en-US" sz="2400" b="0" dirty="0">
                <a:solidFill>
                  <a:schemeClr val="tx2"/>
                </a:solidFill>
              </a:rPr>
              <a:t>of </a:t>
            </a:r>
            <a:r>
              <a:rPr lang="en-US" sz="2400" b="0" dirty="0" smtClean="0">
                <a:solidFill>
                  <a:schemeClr val="tx2"/>
                </a:solidFill>
              </a:rPr>
              <a:t>Scriptures</a:t>
            </a:r>
            <a:r>
              <a:rPr lang="en-US" sz="2400" b="0" dirty="0" smtClean="0"/>
              <a:t>.</a:t>
            </a:r>
          </a:p>
          <a:p>
            <a:pPr marL="457200" indent="-457200">
              <a:buFont typeface="+mj-lt"/>
              <a:buAutoNum type="arabicPeriod"/>
            </a:pPr>
            <a:r>
              <a:rPr lang="en-US" sz="2400" b="0" dirty="0" smtClean="0"/>
              <a:t>Acceptance of additional revelation contradicts their belief in the Bible.  No room for “Living Magisterium”.</a:t>
            </a:r>
          </a:p>
          <a:p>
            <a:pPr marL="457200" indent="-457200">
              <a:buFont typeface="+mj-lt"/>
              <a:buAutoNum type="arabicPeriod"/>
            </a:pPr>
            <a:r>
              <a:rPr lang="en-US" sz="2400" b="0" dirty="0" smtClean="0"/>
              <a:t>Until this is common belief … apples and oranges.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4082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i="1" dirty="0" smtClean="0"/>
              <a:t>The Sufficiency of Scripture</a:t>
            </a:r>
            <a:endParaRPr lang="en-US" sz="7200" i="1" dirty="0"/>
          </a:p>
        </p:txBody>
      </p:sp>
      <p:sp>
        <p:nvSpPr>
          <p:cNvPr id="3" name="Text Placeholder 2"/>
          <p:cNvSpPr>
            <a:spLocks noGrp="1"/>
          </p:cNvSpPr>
          <p:nvPr>
            <p:ph type="body" idx="1"/>
          </p:nvPr>
        </p:nvSpPr>
        <p:spPr/>
        <p:txBody>
          <a:bodyPr>
            <a:normAutofit/>
          </a:bodyPr>
          <a:lstStyle/>
          <a:p>
            <a:r>
              <a:rPr lang="en-US" sz="3600" dirty="0" smtClean="0"/>
              <a:t>Established Standard</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44111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In Doctrine?</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5"/>
            </a:pPr>
            <a:r>
              <a:rPr lang="en-US" sz="2400" b="0" dirty="0"/>
              <a:t>Explain at least one passage that teaches latter revelations could not contradict established revelation</a:t>
            </a:r>
            <a:r>
              <a:rPr lang="en-US" sz="2400" b="0" dirty="0" smtClean="0"/>
              <a:t>?</a:t>
            </a:r>
          </a:p>
          <a:p>
            <a:r>
              <a:rPr lang="en-US" sz="2400" b="0" i="1" dirty="0" smtClean="0"/>
              <a:t>“I </a:t>
            </a:r>
            <a:r>
              <a:rPr lang="en-US" sz="2400" b="0" i="1" dirty="0"/>
              <a:t>marvel that </a:t>
            </a:r>
            <a:r>
              <a:rPr lang="en-US" sz="2400" i="1" dirty="0"/>
              <a:t>you are turning away so soon from Him </a:t>
            </a:r>
            <a:r>
              <a:rPr lang="en-US" sz="2400" b="0" i="1" dirty="0"/>
              <a:t>who called you in the grace of Christ, </a:t>
            </a:r>
            <a:r>
              <a:rPr lang="en-US" sz="2400" i="1" dirty="0"/>
              <a:t>to a different </a:t>
            </a:r>
            <a:r>
              <a:rPr lang="en-US" sz="2400" i="1" dirty="0" smtClean="0"/>
              <a:t>gospel, which </a:t>
            </a:r>
            <a:r>
              <a:rPr lang="en-US" sz="2400" i="1" dirty="0"/>
              <a:t>is not another</a:t>
            </a:r>
            <a:r>
              <a:rPr lang="en-US" sz="2400" b="0" i="1" dirty="0"/>
              <a:t>; but there are some who trouble you and </a:t>
            </a:r>
            <a:r>
              <a:rPr lang="en-US" sz="2400" i="1" dirty="0"/>
              <a:t>want to pervert the gospel of </a:t>
            </a:r>
            <a:r>
              <a:rPr lang="en-US" sz="2400" i="1" dirty="0" smtClean="0"/>
              <a:t>Christ</a:t>
            </a:r>
            <a:r>
              <a:rPr lang="en-US" sz="2400" b="0" i="1" dirty="0" smtClean="0"/>
              <a:t>. </a:t>
            </a:r>
            <a:r>
              <a:rPr lang="en-US" sz="2400" b="0" i="1" dirty="0"/>
              <a:t>But </a:t>
            </a:r>
            <a:r>
              <a:rPr lang="en-US" sz="2400" i="1" u="sng" dirty="0"/>
              <a:t>even if we</a:t>
            </a:r>
            <a:r>
              <a:rPr lang="en-US" sz="2400" b="0" i="1" dirty="0"/>
              <a:t>, or an </a:t>
            </a:r>
            <a:r>
              <a:rPr lang="en-US" sz="2400" i="1" u="sng" dirty="0"/>
              <a:t>angel from heaven</a:t>
            </a:r>
            <a:r>
              <a:rPr lang="en-US" sz="2400" i="1" dirty="0"/>
              <a:t>, preach </a:t>
            </a:r>
            <a:r>
              <a:rPr lang="en-US" sz="2400" i="1" u="sng" dirty="0"/>
              <a:t>any other </a:t>
            </a:r>
            <a:r>
              <a:rPr lang="en-US" sz="2400" i="1" dirty="0"/>
              <a:t>gospel </a:t>
            </a:r>
            <a:r>
              <a:rPr lang="en-US" sz="2400" b="0" i="1" dirty="0"/>
              <a:t>to you than what we have preached to you, </a:t>
            </a:r>
            <a:r>
              <a:rPr lang="en-US" sz="2400" i="1" u="sng" dirty="0"/>
              <a:t>let him be </a:t>
            </a:r>
            <a:r>
              <a:rPr lang="en-US" sz="2400" i="1" u="sng" dirty="0" smtClean="0"/>
              <a:t>accursed</a:t>
            </a:r>
            <a:r>
              <a:rPr lang="en-US" sz="2400" b="0" i="1" dirty="0" smtClean="0"/>
              <a:t>. </a:t>
            </a:r>
            <a:r>
              <a:rPr lang="en-US" sz="2400" b="0" i="1" dirty="0"/>
              <a:t>As we have said before, so now I say again, </a:t>
            </a:r>
            <a:r>
              <a:rPr lang="en-US" sz="2400" i="1" dirty="0"/>
              <a:t>if anyone preaches any other gospel </a:t>
            </a:r>
            <a:r>
              <a:rPr lang="en-US" sz="2400" b="0" i="1" dirty="0"/>
              <a:t>to you than what you have received, let him be accursed</a:t>
            </a:r>
            <a:r>
              <a:rPr lang="en-US" sz="2400" b="0" i="1" dirty="0" smtClean="0"/>
              <a:t>.”</a:t>
            </a:r>
            <a:r>
              <a:rPr lang="en-US" sz="2400" b="0" dirty="0"/>
              <a:t> (</a:t>
            </a:r>
            <a:r>
              <a:rPr lang="en-US" sz="2400" dirty="0">
                <a:solidFill>
                  <a:schemeClr val="tx2"/>
                </a:solidFill>
              </a:rPr>
              <a:t>Galatians </a:t>
            </a:r>
            <a:r>
              <a:rPr lang="en-US" sz="2400" dirty="0" smtClean="0">
                <a:solidFill>
                  <a:schemeClr val="tx2"/>
                </a:solidFill>
              </a:rPr>
              <a:t>1:6-9</a:t>
            </a:r>
            <a:r>
              <a:rPr lang="en-US" sz="2400" b="0" dirty="0" smtClean="0"/>
              <a:t>)</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6502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 Vatican II</a:t>
            </a:r>
            <a:endParaRPr lang="en-US" dirty="0"/>
          </a:p>
        </p:txBody>
      </p:sp>
      <p:sp>
        <p:nvSpPr>
          <p:cNvPr id="3" name="Content Placeholder 2"/>
          <p:cNvSpPr>
            <a:spLocks noGrp="1"/>
          </p:cNvSpPr>
          <p:nvPr>
            <p:ph idx="1"/>
          </p:nvPr>
        </p:nvSpPr>
        <p:spPr/>
        <p:txBody>
          <a:bodyPr>
            <a:normAutofit/>
          </a:bodyPr>
          <a:lstStyle/>
          <a:p>
            <a:r>
              <a:rPr lang="en-US" sz="2400" dirty="0" smtClean="0"/>
              <a:t>Ecumenical Council: </a:t>
            </a:r>
            <a:r>
              <a:rPr lang="en-US" sz="2400" b="0" dirty="0" smtClean="0"/>
              <a:t>2,540 Catholic leaders; 1962-1965</a:t>
            </a:r>
          </a:p>
          <a:p>
            <a:pPr marL="342900" indent="-342900">
              <a:buFont typeface="Arial" pitchFamily="34" charset="0"/>
              <a:buChar char="•"/>
            </a:pPr>
            <a:r>
              <a:rPr lang="en-US" sz="2400" dirty="0" smtClean="0">
                <a:solidFill>
                  <a:schemeClr val="tx2"/>
                </a:solidFill>
              </a:rPr>
              <a:t>Language of the Mass:</a:t>
            </a:r>
            <a:r>
              <a:rPr lang="en-US" sz="2400" b="0" dirty="0" smtClean="0"/>
              <a:t> Latin → Common Language</a:t>
            </a:r>
          </a:p>
          <a:p>
            <a:pPr marL="342900" indent="-342900">
              <a:buFont typeface="Arial" pitchFamily="34" charset="0"/>
              <a:buChar char="•"/>
            </a:pPr>
            <a:r>
              <a:rPr lang="en-US" sz="2400" dirty="0" smtClean="0">
                <a:solidFill>
                  <a:schemeClr val="tx2"/>
                </a:solidFill>
              </a:rPr>
              <a:t>Fasting before Communion: </a:t>
            </a:r>
            <a:r>
              <a:rPr lang="en-US" sz="2400" b="0" dirty="0" smtClean="0"/>
              <a:t>Midnight → 3 hours prior</a:t>
            </a:r>
          </a:p>
          <a:p>
            <a:pPr marL="342900" indent="-342900">
              <a:buFont typeface="Arial" pitchFamily="34" charset="0"/>
              <a:buChar char="•"/>
            </a:pPr>
            <a:r>
              <a:rPr lang="en-US" sz="2400" dirty="0" smtClean="0">
                <a:solidFill>
                  <a:schemeClr val="tx2"/>
                </a:solidFill>
              </a:rPr>
              <a:t>Meat on Fridays:</a:t>
            </a:r>
            <a:r>
              <a:rPr lang="en-US" sz="2400" b="0" dirty="0" smtClean="0"/>
              <a:t> Now allowed in United States </a:t>
            </a:r>
            <a:r>
              <a:rPr lang="en-US" sz="2400" i="1" dirty="0" smtClean="0"/>
              <a:t>only</a:t>
            </a:r>
          </a:p>
          <a:p>
            <a:pPr marL="342900" indent="-342900">
              <a:buFont typeface="Arial" pitchFamily="34" charset="0"/>
              <a:buChar char="•"/>
            </a:pPr>
            <a:r>
              <a:rPr lang="en-US" sz="2400" dirty="0" smtClean="0">
                <a:solidFill>
                  <a:schemeClr val="tx2"/>
                </a:solidFill>
              </a:rPr>
              <a:t>Required Sunday Mass:</a:t>
            </a:r>
            <a:r>
              <a:rPr lang="en-US" sz="2400" b="0" dirty="0" smtClean="0"/>
              <a:t> </a:t>
            </a:r>
            <a:r>
              <a:rPr lang="en-US" sz="2400" b="0" dirty="0" err="1" smtClean="0"/>
              <a:t>Satur</a:t>
            </a:r>
            <a:r>
              <a:rPr lang="en-US" sz="2400" b="0" dirty="0" smtClean="0"/>
              <a:t>. substitute (mortal sin)</a:t>
            </a:r>
          </a:p>
          <a:p>
            <a:pPr marL="342900" indent="-342900">
              <a:buFont typeface="Arial" pitchFamily="34" charset="0"/>
              <a:buChar char="•"/>
            </a:pPr>
            <a:r>
              <a:rPr lang="en-US" sz="2400" dirty="0" smtClean="0">
                <a:solidFill>
                  <a:schemeClr val="tx2"/>
                </a:solidFill>
              </a:rPr>
              <a:t>Penance:</a:t>
            </a:r>
            <a:r>
              <a:rPr lang="en-US" sz="2400" b="0" dirty="0" smtClean="0">
                <a:solidFill>
                  <a:schemeClr val="tx2"/>
                </a:solidFill>
              </a:rPr>
              <a:t> </a:t>
            </a:r>
            <a:r>
              <a:rPr lang="en-US" sz="2400" b="0" dirty="0" smtClean="0"/>
              <a:t>Individual → “General Absolution”</a:t>
            </a:r>
          </a:p>
          <a:p>
            <a:pPr marL="342900" indent="-342900">
              <a:buFont typeface="Arial" pitchFamily="34" charset="0"/>
              <a:buChar char="•"/>
            </a:pPr>
            <a:r>
              <a:rPr lang="en-US" sz="2400" dirty="0" smtClean="0">
                <a:solidFill>
                  <a:schemeClr val="tx2"/>
                </a:solidFill>
              </a:rPr>
              <a:t>Priests’ Celibacy:</a:t>
            </a:r>
            <a:r>
              <a:rPr lang="en-US" sz="2400" b="0" dirty="0" smtClean="0"/>
              <a:t> Overlooked for converted priests</a:t>
            </a:r>
          </a:p>
          <a:p>
            <a:pPr marL="342900" indent="-342900">
              <a:buFont typeface="Arial" pitchFamily="34" charset="0"/>
              <a:buChar char="•"/>
            </a:pPr>
            <a:r>
              <a:rPr lang="en-US" sz="2400" dirty="0" smtClean="0">
                <a:solidFill>
                  <a:schemeClr val="tx2"/>
                </a:solidFill>
              </a:rPr>
              <a:t>Ecumenicalism: </a:t>
            </a:r>
            <a:r>
              <a:rPr lang="en-US" sz="2400" b="0" dirty="0" smtClean="0"/>
              <a:t>Still “One true church”, but …</a:t>
            </a:r>
          </a:p>
          <a:p>
            <a:pPr marL="342900" indent="-3429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69006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Papal </a:t>
            </a:r>
            <a:r>
              <a:rPr lang="en-US" dirty="0" smtClean="0"/>
              <a:t>Infallibility?</a:t>
            </a:r>
            <a:endParaRPr lang="en-US" dirty="0"/>
          </a:p>
        </p:txBody>
      </p:sp>
      <p:sp>
        <p:nvSpPr>
          <p:cNvPr id="3" name="Content Placeholder 2"/>
          <p:cNvSpPr>
            <a:spLocks noGrp="1"/>
          </p:cNvSpPr>
          <p:nvPr>
            <p:ph idx="1"/>
          </p:nvPr>
        </p:nvSpPr>
        <p:spPr/>
        <p:txBody>
          <a:bodyPr/>
          <a:lstStyle/>
          <a:p>
            <a:pPr marL="342900" indent="-342900">
              <a:spcBef>
                <a:spcPts val="300"/>
              </a:spcBef>
              <a:spcAft>
                <a:spcPts val="300"/>
              </a:spcAft>
              <a:buFont typeface="Arial" pitchFamily="34" charset="0"/>
              <a:buChar char="•"/>
            </a:pPr>
            <a:r>
              <a:rPr lang="en-US" dirty="0" err="1" smtClean="0"/>
              <a:t>Vigilinus</a:t>
            </a:r>
            <a:r>
              <a:rPr lang="en-US" dirty="0" smtClean="0"/>
              <a:t> (538-555) :</a:t>
            </a:r>
          </a:p>
          <a:p>
            <a:pPr marL="800100" lvl="1" indent="-342900">
              <a:spcBef>
                <a:spcPts val="300"/>
              </a:spcBef>
              <a:spcAft>
                <a:spcPts val="300"/>
              </a:spcAft>
            </a:pPr>
            <a:r>
              <a:rPr lang="en-US" dirty="0" smtClean="0"/>
              <a:t>Would not condemn heretics.</a:t>
            </a:r>
          </a:p>
          <a:p>
            <a:pPr marL="800100" lvl="1" indent="-342900">
              <a:spcBef>
                <a:spcPts val="300"/>
              </a:spcBef>
              <a:spcAft>
                <a:spcPts val="300"/>
              </a:spcAft>
            </a:pPr>
            <a:r>
              <a:rPr lang="en-US" dirty="0" smtClean="0"/>
              <a:t>Refused to attend the 5</a:t>
            </a:r>
            <a:r>
              <a:rPr lang="en-US" baseline="30000" dirty="0" smtClean="0"/>
              <a:t>th</a:t>
            </a:r>
            <a:r>
              <a:rPr lang="en-US" dirty="0" smtClean="0"/>
              <a:t> Ecumenical Council of Constantinople.</a:t>
            </a:r>
          </a:p>
          <a:p>
            <a:pPr marL="800100" lvl="1" indent="-342900">
              <a:spcBef>
                <a:spcPts val="300"/>
              </a:spcBef>
              <a:spcAft>
                <a:spcPts val="300"/>
              </a:spcAft>
            </a:pPr>
            <a:r>
              <a:rPr lang="en-US" dirty="0" smtClean="0"/>
              <a:t>Council proceeded and threatened excommunication.</a:t>
            </a:r>
          </a:p>
          <a:p>
            <a:pPr marL="800100" lvl="1" indent="-342900">
              <a:spcBef>
                <a:spcPts val="300"/>
              </a:spcBef>
              <a:spcAft>
                <a:spcPts val="300"/>
              </a:spcAft>
            </a:pPr>
            <a:r>
              <a:rPr lang="en-US" dirty="0" smtClean="0"/>
              <a:t>Submitted to the council and confessed being tool of Satan.</a:t>
            </a:r>
          </a:p>
          <a:p>
            <a:pPr marL="342900" indent="-342900">
              <a:spcBef>
                <a:spcPts val="300"/>
              </a:spcBef>
              <a:spcAft>
                <a:spcPts val="300"/>
              </a:spcAft>
              <a:buFont typeface="Arial" pitchFamily="34" charset="0"/>
              <a:buChar char="•"/>
            </a:pPr>
            <a:r>
              <a:rPr lang="en-US" dirty="0" smtClean="0"/>
              <a:t>Honorius (625-638):</a:t>
            </a:r>
          </a:p>
          <a:p>
            <a:pPr marL="800100" lvl="1" indent="-342900">
              <a:spcBef>
                <a:spcPts val="300"/>
              </a:spcBef>
              <a:spcAft>
                <a:spcPts val="300"/>
              </a:spcAft>
            </a:pPr>
            <a:r>
              <a:rPr lang="en-US" dirty="0" smtClean="0"/>
              <a:t>Taught </a:t>
            </a:r>
            <a:r>
              <a:rPr lang="en-US" dirty="0" err="1" smtClean="0"/>
              <a:t>Monothelite</a:t>
            </a:r>
            <a:r>
              <a:rPr lang="en-US" dirty="0" smtClean="0"/>
              <a:t> heresy, denied by 6</a:t>
            </a:r>
            <a:r>
              <a:rPr lang="en-US" baseline="30000" dirty="0" smtClean="0"/>
              <a:t>th</a:t>
            </a:r>
            <a:r>
              <a:rPr lang="en-US" dirty="0" smtClean="0"/>
              <a:t> Ecumenical Council.</a:t>
            </a:r>
          </a:p>
          <a:p>
            <a:pPr marL="800100" lvl="1" indent="-342900">
              <a:spcBef>
                <a:spcPts val="300"/>
              </a:spcBef>
              <a:spcAft>
                <a:spcPts val="300"/>
              </a:spcAft>
            </a:pPr>
            <a:r>
              <a:rPr lang="en-US" dirty="0" smtClean="0"/>
              <a:t>Branded as heretic and excommunicated by same council.</a:t>
            </a:r>
          </a:p>
          <a:p>
            <a:pPr marL="342900" indent="-342900">
              <a:spcBef>
                <a:spcPts val="300"/>
              </a:spcBef>
              <a:spcAft>
                <a:spcPts val="300"/>
              </a:spcAft>
              <a:buFont typeface="Arial" pitchFamily="34" charset="0"/>
              <a:buChar char="•"/>
            </a:pPr>
            <a:r>
              <a:rPr lang="en-US" dirty="0" smtClean="0"/>
              <a:t>On validity of civil marriages:</a:t>
            </a:r>
          </a:p>
          <a:p>
            <a:pPr marL="800100" lvl="1" indent="-342900">
              <a:spcBef>
                <a:spcPts val="300"/>
              </a:spcBef>
              <a:spcAft>
                <a:spcPts val="300"/>
              </a:spcAft>
            </a:pPr>
            <a:r>
              <a:rPr lang="en-US" dirty="0" smtClean="0"/>
              <a:t>Valid – </a:t>
            </a:r>
            <a:r>
              <a:rPr lang="en-US" b="1" dirty="0" err="1" smtClean="0"/>
              <a:t>Hadrain</a:t>
            </a:r>
            <a:r>
              <a:rPr lang="en-US" b="1" dirty="0" smtClean="0"/>
              <a:t> II (867-872)</a:t>
            </a:r>
          </a:p>
          <a:p>
            <a:pPr marL="800100" lvl="1" indent="-342900">
              <a:spcBef>
                <a:spcPts val="300"/>
              </a:spcBef>
              <a:spcAft>
                <a:spcPts val="300"/>
              </a:spcAft>
            </a:pPr>
            <a:r>
              <a:rPr lang="en-US" dirty="0" smtClean="0"/>
              <a:t>Invalid – </a:t>
            </a:r>
            <a:r>
              <a:rPr lang="en-US" b="1" dirty="0" smtClean="0"/>
              <a:t>Pius VII (1800-1823)</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87858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Papal </a:t>
            </a:r>
            <a:r>
              <a:rPr lang="en-US" dirty="0" smtClean="0"/>
              <a:t>Infallibility?</a:t>
            </a:r>
            <a:endParaRPr lang="en-US" dirty="0"/>
          </a:p>
        </p:txBody>
      </p:sp>
      <p:sp>
        <p:nvSpPr>
          <p:cNvPr id="3" name="Content Placeholder 2"/>
          <p:cNvSpPr>
            <a:spLocks noGrp="1"/>
          </p:cNvSpPr>
          <p:nvPr>
            <p:ph idx="1"/>
          </p:nvPr>
        </p:nvSpPr>
        <p:spPr/>
        <p:txBody>
          <a:bodyPr/>
          <a:lstStyle/>
          <a:p>
            <a:pPr marL="342900" indent="-342900">
              <a:spcBef>
                <a:spcPts val="300"/>
              </a:spcBef>
              <a:spcAft>
                <a:spcPts val="300"/>
              </a:spcAft>
              <a:buFont typeface="Arial" pitchFamily="34" charset="0"/>
              <a:buChar char="•"/>
            </a:pPr>
            <a:r>
              <a:rPr lang="en-US" dirty="0" smtClean="0"/>
              <a:t>Orthodoxy of Joan of Arc:</a:t>
            </a:r>
          </a:p>
          <a:p>
            <a:pPr marL="800100" lvl="1" indent="-342900">
              <a:spcBef>
                <a:spcPts val="300"/>
              </a:spcBef>
              <a:spcAft>
                <a:spcPts val="300"/>
              </a:spcAft>
            </a:pPr>
            <a:r>
              <a:rPr lang="en-US" dirty="0" smtClean="0"/>
              <a:t>Condemned to burning as witch – </a:t>
            </a:r>
            <a:r>
              <a:rPr lang="en-US" b="1" dirty="0" smtClean="0"/>
              <a:t>Eugene IV (1431-1447)</a:t>
            </a:r>
          </a:p>
          <a:p>
            <a:pPr marL="800100" lvl="1" indent="-342900">
              <a:spcBef>
                <a:spcPts val="300"/>
              </a:spcBef>
              <a:spcAft>
                <a:spcPts val="300"/>
              </a:spcAft>
            </a:pPr>
            <a:r>
              <a:rPr lang="en-US" dirty="0" smtClean="0"/>
              <a:t>Declared to be a saint – </a:t>
            </a:r>
            <a:r>
              <a:rPr lang="en-US" b="1" dirty="0" smtClean="0"/>
              <a:t>Benedict XV (1919)</a:t>
            </a:r>
            <a:endParaRPr lang="en-US" dirty="0" smtClean="0"/>
          </a:p>
          <a:p>
            <a:pPr marL="342900" indent="-342900">
              <a:spcBef>
                <a:spcPts val="300"/>
              </a:spcBef>
              <a:spcAft>
                <a:spcPts val="300"/>
              </a:spcAft>
              <a:buFont typeface="Arial" pitchFamily="34" charset="0"/>
              <a:buChar char="•"/>
            </a:pPr>
            <a:r>
              <a:rPr lang="en-US" dirty="0" smtClean="0"/>
              <a:t>On the Jesuit Order:</a:t>
            </a:r>
          </a:p>
          <a:p>
            <a:pPr marL="800100" lvl="1" indent="-342900">
              <a:spcBef>
                <a:spcPts val="300"/>
              </a:spcBef>
              <a:spcAft>
                <a:spcPts val="300"/>
              </a:spcAft>
            </a:pPr>
            <a:r>
              <a:rPr lang="en-US" dirty="0" smtClean="0"/>
              <a:t>Suppressed – </a:t>
            </a:r>
            <a:r>
              <a:rPr lang="en-US" b="1" dirty="0" smtClean="0"/>
              <a:t>Clement XIV (July 21, 1773)</a:t>
            </a:r>
          </a:p>
          <a:p>
            <a:pPr marL="800100" lvl="1" indent="-342900">
              <a:spcBef>
                <a:spcPts val="300"/>
              </a:spcBef>
              <a:spcAft>
                <a:spcPts val="300"/>
              </a:spcAft>
            </a:pPr>
            <a:r>
              <a:rPr lang="en-US" dirty="0" smtClean="0"/>
              <a:t>Restoration – </a:t>
            </a:r>
            <a:r>
              <a:rPr lang="en-US" b="1" dirty="0" smtClean="0"/>
              <a:t>Pius VII (August 7, 1814)</a:t>
            </a:r>
          </a:p>
          <a:p>
            <a:pPr marL="342900" indent="-342900">
              <a:spcBef>
                <a:spcPts val="300"/>
              </a:spcBef>
              <a:spcAft>
                <a:spcPts val="300"/>
              </a:spcAft>
              <a:buFont typeface="Arial" pitchFamily="34" charset="0"/>
              <a:buChar char="•"/>
            </a:pPr>
            <a:r>
              <a:rPr lang="en-US" dirty="0" smtClean="0"/>
              <a:t>On Galileo and Earth Orbiting the Sun:</a:t>
            </a:r>
          </a:p>
          <a:p>
            <a:pPr marL="800100" lvl="1" indent="-342900">
              <a:spcBef>
                <a:spcPts val="300"/>
              </a:spcBef>
              <a:spcAft>
                <a:spcPts val="300"/>
              </a:spcAft>
            </a:pPr>
            <a:r>
              <a:rPr lang="en-US" dirty="0" smtClean="0"/>
              <a:t>Denounced as “utterly contrary to the Holy Scriptures”</a:t>
            </a:r>
            <a:endParaRPr lang="en-US" b="1" dirty="0" smtClean="0"/>
          </a:p>
          <a:p>
            <a:pPr marL="800100" lvl="1" indent="-342900">
              <a:spcBef>
                <a:spcPts val="300"/>
              </a:spcBef>
              <a:spcAft>
                <a:spcPts val="300"/>
              </a:spcAft>
            </a:pPr>
            <a:r>
              <a:rPr lang="en-US" dirty="0" smtClean="0"/>
              <a:t>Tortured and imprisoned in dungeons of the Inquisition.</a:t>
            </a:r>
          </a:p>
          <a:p>
            <a:pPr marL="800100" lvl="1" indent="-342900">
              <a:spcBef>
                <a:spcPts val="300"/>
              </a:spcBef>
              <a:spcAft>
                <a:spcPts val="300"/>
              </a:spcAft>
            </a:pPr>
            <a:r>
              <a:rPr lang="en-US" dirty="0" smtClean="0"/>
              <a:t>… </a:t>
            </a:r>
            <a:r>
              <a:rPr lang="en-US" b="1" dirty="0" smtClean="0"/>
              <a:t>Popes Paul V (1605-1621)</a:t>
            </a:r>
            <a:r>
              <a:rPr lang="en-US" dirty="0" smtClean="0"/>
              <a:t> and </a:t>
            </a:r>
            <a:r>
              <a:rPr lang="en-US" b="1" dirty="0" smtClean="0"/>
              <a:t>Urban VIII (1623-1644)</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20302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Revelation?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6"/>
            </a:pPr>
            <a:r>
              <a:rPr lang="en-US" sz="2400" b="0" dirty="0" smtClean="0"/>
              <a:t>Explain </a:t>
            </a:r>
            <a:r>
              <a:rPr lang="en-US" sz="2400" b="0" dirty="0"/>
              <a:t>at least one passage that teaches revelation would </a:t>
            </a:r>
            <a:r>
              <a:rPr lang="en-US" sz="2400" i="1" dirty="0"/>
              <a:t>not</a:t>
            </a:r>
            <a:r>
              <a:rPr lang="en-US" sz="2400" b="0" dirty="0"/>
              <a:t> be continually given throughout the ages</a:t>
            </a:r>
            <a:r>
              <a:rPr lang="en-US" sz="2400" b="0" dirty="0" smtClean="0"/>
              <a:t>?</a:t>
            </a:r>
          </a:p>
          <a:p>
            <a:r>
              <a:rPr lang="en-US" sz="2400" b="0" i="1" dirty="0"/>
              <a:t>Beloved, while I was very diligent to write to you concerning our common salvation, I found it necessary to write to you exhorting you to </a:t>
            </a:r>
            <a:r>
              <a:rPr lang="en-US" sz="2400" i="1" dirty="0"/>
              <a:t>contend earnestly for </a:t>
            </a:r>
            <a:r>
              <a:rPr lang="en-US" sz="2400" i="1" u="sng" dirty="0"/>
              <a:t>the faith</a:t>
            </a:r>
            <a:r>
              <a:rPr lang="en-US" sz="2400" i="1" dirty="0"/>
              <a:t> which was </a:t>
            </a:r>
            <a:r>
              <a:rPr lang="en-US" sz="2400" i="1" u="sng" dirty="0"/>
              <a:t>once for all</a:t>
            </a:r>
            <a:r>
              <a:rPr lang="en-US" sz="2400" i="1" dirty="0"/>
              <a:t> delivered to the saints</a:t>
            </a:r>
            <a:r>
              <a:rPr lang="en-US" sz="2400" b="0" i="1" dirty="0"/>
              <a:t>.</a:t>
            </a:r>
            <a:r>
              <a:rPr lang="en-US" sz="2400" b="0" dirty="0"/>
              <a:t> (</a:t>
            </a:r>
            <a:r>
              <a:rPr lang="en-US" sz="2400" dirty="0">
                <a:solidFill>
                  <a:schemeClr val="tx2"/>
                </a:solidFill>
              </a:rPr>
              <a:t>Jude </a:t>
            </a:r>
            <a:r>
              <a:rPr lang="en-US" sz="2400" dirty="0" smtClean="0">
                <a:solidFill>
                  <a:schemeClr val="tx2"/>
                </a:solidFill>
              </a:rPr>
              <a:t>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3179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Contrast:  Evolution of Pope</a:t>
            </a:r>
            <a:endParaRPr lang="en-US" sz="3200"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smtClean="0">
                <a:solidFill>
                  <a:schemeClr val="tx2"/>
                </a:solidFill>
              </a:rPr>
              <a:t>Tertullian (3</a:t>
            </a:r>
            <a:r>
              <a:rPr lang="en-US" sz="2400" baseline="30000" dirty="0" smtClean="0">
                <a:solidFill>
                  <a:schemeClr val="tx2"/>
                </a:solidFill>
              </a:rPr>
              <a:t>rd</a:t>
            </a:r>
            <a:r>
              <a:rPr lang="en-US" sz="2400" dirty="0" smtClean="0">
                <a:solidFill>
                  <a:schemeClr val="tx2"/>
                </a:solidFill>
              </a:rPr>
              <a:t>) </a:t>
            </a:r>
            <a:r>
              <a:rPr lang="en-US" sz="2400" b="0" dirty="0" smtClean="0"/>
              <a:t>– “It is a happy fact that Peter is on the same level with Paul.”</a:t>
            </a:r>
          </a:p>
          <a:p>
            <a:pPr marL="342900" indent="-342900">
              <a:buFont typeface="Arial" pitchFamily="34" charset="0"/>
              <a:buChar char="•"/>
            </a:pPr>
            <a:r>
              <a:rPr lang="en-US" sz="2400" dirty="0" smtClean="0">
                <a:solidFill>
                  <a:schemeClr val="tx2"/>
                </a:solidFill>
              </a:rPr>
              <a:t>Origen (3</a:t>
            </a:r>
            <a:r>
              <a:rPr lang="en-US" sz="2400" baseline="30000" dirty="0" smtClean="0">
                <a:solidFill>
                  <a:schemeClr val="tx2"/>
                </a:solidFill>
              </a:rPr>
              <a:t>rd</a:t>
            </a:r>
            <a:r>
              <a:rPr lang="en-US" sz="2400" dirty="0" smtClean="0">
                <a:solidFill>
                  <a:schemeClr val="tx2"/>
                </a:solidFill>
              </a:rPr>
              <a:t>) </a:t>
            </a:r>
            <a:r>
              <a:rPr lang="en-US" sz="2400" b="0" dirty="0" smtClean="0"/>
              <a:t>– “For a rock is every disciple of Christ …”</a:t>
            </a:r>
          </a:p>
          <a:p>
            <a:pPr marL="342900" indent="-342900">
              <a:buFont typeface="Arial" pitchFamily="34" charset="0"/>
              <a:buChar char="•"/>
            </a:pPr>
            <a:r>
              <a:rPr lang="en-US" sz="2400" dirty="0" smtClean="0">
                <a:solidFill>
                  <a:schemeClr val="tx2"/>
                </a:solidFill>
              </a:rPr>
              <a:t>Cyprian (246-258) </a:t>
            </a:r>
            <a:r>
              <a:rPr lang="en-US" sz="2400" b="0" dirty="0" smtClean="0"/>
              <a:t>– “None of us has ever dared to proclaim himself bishop of bishops, forcing with tyrannical terror the obedience of his colleagues.”</a:t>
            </a:r>
          </a:p>
          <a:p>
            <a:pPr marL="342900" indent="-342900">
              <a:buFont typeface="Arial" pitchFamily="34" charset="0"/>
              <a:buChar char="•"/>
            </a:pPr>
            <a:r>
              <a:rPr lang="en-US" sz="2400" dirty="0" smtClean="0">
                <a:solidFill>
                  <a:schemeClr val="tx2"/>
                </a:solidFill>
              </a:rPr>
              <a:t>Leo I (440-461) </a:t>
            </a:r>
            <a:r>
              <a:rPr lang="en-US" sz="2400" b="0" dirty="0" smtClean="0"/>
              <a:t>– Emperor </a:t>
            </a:r>
            <a:r>
              <a:rPr lang="en-US" sz="2400" b="0" dirty="0" err="1" smtClean="0"/>
              <a:t>Valentinian</a:t>
            </a:r>
            <a:r>
              <a:rPr lang="en-US" sz="2400" b="0" dirty="0" smtClean="0"/>
              <a:t> III issue edict declaring Roman See as supreme court of appeal for all bishops.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63114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Contrast:  Evolution of Pope</a:t>
            </a:r>
            <a:endParaRPr lang="en-US" sz="2800" dirty="0"/>
          </a:p>
        </p:txBody>
      </p:sp>
      <p:sp>
        <p:nvSpPr>
          <p:cNvPr id="3" name="Content Placeholder 2"/>
          <p:cNvSpPr>
            <a:spLocks noGrp="1"/>
          </p:cNvSpPr>
          <p:nvPr>
            <p:ph idx="1"/>
          </p:nvPr>
        </p:nvSpPr>
        <p:spPr/>
        <p:txBody>
          <a:bodyPr>
            <a:normAutofit/>
          </a:bodyPr>
          <a:lstStyle/>
          <a:p>
            <a:r>
              <a:rPr lang="en-US" sz="2400" b="0" dirty="0" smtClean="0"/>
              <a:t>In response to John, bishop of </a:t>
            </a:r>
            <a:r>
              <a:rPr lang="en-US" sz="2400" i="1" dirty="0" smtClean="0">
                <a:solidFill>
                  <a:schemeClr val="tx2"/>
                </a:solidFill>
              </a:rPr>
              <a:t>Constantinople</a:t>
            </a:r>
            <a:r>
              <a:rPr lang="en-US" sz="2400" b="0" dirty="0" smtClean="0"/>
              <a:t>, in AD 588 assuming title of “Pope”, Gregory I, bishop of </a:t>
            </a:r>
            <a:r>
              <a:rPr lang="en-US" sz="2400" i="1" dirty="0" smtClean="0">
                <a:solidFill>
                  <a:schemeClr val="tx2"/>
                </a:solidFill>
              </a:rPr>
              <a:t>Rome</a:t>
            </a:r>
            <a:r>
              <a:rPr lang="en-US" sz="2400" b="0" dirty="0" smtClean="0"/>
              <a:t>, wrote:</a:t>
            </a:r>
          </a:p>
          <a:p>
            <a:r>
              <a:rPr lang="en-US" sz="2400" b="0" dirty="0" smtClean="0"/>
              <a:t>“… none of us </a:t>
            </a:r>
            <a:r>
              <a:rPr lang="en-US" sz="2400" b="0" dirty="0" smtClean="0"/>
              <a:t>has </a:t>
            </a:r>
            <a:r>
              <a:rPr lang="en-US" sz="2400" b="0" dirty="0" smtClean="0"/>
              <a:t>permitted this title to </a:t>
            </a:r>
            <a:r>
              <a:rPr lang="en-US" sz="2400" b="0" dirty="0" smtClean="0"/>
              <a:t>be </a:t>
            </a:r>
            <a:r>
              <a:rPr lang="en-US" sz="2400" b="0" dirty="0" smtClean="0"/>
              <a:t>given him; </a:t>
            </a:r>
            <a:r>
              <a:rPr lang="en-US" sz="2400" dirty="0" smtClean="0"/>
              <a:t>none has assumed this bold title</a:t>
            </a:r>
            <a:r>
              <a:rPr lang="en-US" sz="2400" b="0" dirty="0" smtClean="0"/>
              <a:t>, lest by assuming a special episcopate, we should seem to refuse it to all the brethren. … But </a:t>
            </a:r>
            <a:r>
              <a:rPr lang="en-US" sz="2400" dirty="0" smtClean="0"/>
              <a:t>far from Christians be this blasphemous name</a:t>
            </a:r>
            <a:r>
              <a:rPr lang="en-US" sz="2400" b="0" dirty="0" smtClean="0"/>
              <a:t> by which all honor is taken from all other priests, while it is </a:t>
            </a:r>
            <a:r>
              <a:rPr lang="en-US" sz="2400" dirty="0" smtClean="0"/>
              <a:t>foolishly arrogated </a:t>
            </a:r>
            <a:r>
              <a:rPr lang="en-US" sz="2400" u="sng" dirty="0" smtClean="0"/>
              <a:t>by one</a:t>
            </a:r>
            <a:r>
              <a:rPr lang="en-US" sz="2400" b="0" dirty="0" smtClean="0"/>
              <a:t>.” </a:t>
            </a:r>
            <a:r>
              <a:rPr lang="en-US" sz="2400" b="0" dirty="0" smtClean="0"/>
              <a:t>(</a:t>
            </a:r>
            <a:r>
              <a:rPr lang="en-US" sz="2400" b="0" i="1" dirty="0"/>
              <a:t>The Bible vs. Romanism</a:t>
            </a:r>
            <a:r>
              <a:rPr lang="en-US" sz="2400" b="0" dirty="0"/>
              <a:t>, Trice, </a:t>
            </a:r>
            <a:r>
              <a:rPr lang="en-US" sz="2400" b="0" dirty="0" smtClean="0"/>
              <a:t>p.67 </a:t>
            </a:r>
            <a:r>
              <a:rPr lang="en-US" sz="2400" b="0" i="1" dirty="0" smtClean="0"/>
              <a:t>via </a:t>
            </a:r>
            <a:r>
              <a:rPr lang="en-US" sz="2400" b="0" dirty="0" err="1" smtClean="0"/>
              <a:t>Litmer</a:t>
            </a:r>
            <a:r>
              <a:rPr lang="en-US" sz="2400" b="0" dirty="0" smtClean="0"/>
              <a:t>, p. 54)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1140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smtClean="0"/>
              <a:t>Standard of </a:t>
            </a:r>
            <a:r>
              <a:rPr lang="en-US" dirty="0" smtClean="0"/>
              <a:t>Catholicism</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a:t>
            </a:r>
            <a:r>
              <a:rPr lang="en-US" sz="2400" b="0" dirty="0"/>
              <a:t>Catholic hierarchy is </a:t>
            </a:r>
            <a:r>
              <a:rPr lang="en-US" sz="2400" dirty="0"/>
              <a:t>led by the </a:t>
            </a:r>
            <a:r>
              <a:rPr lang="en-US" sz="2400" u="sng" dirty="0"/>
              <a:t>Pope</a:t>
            </a:r>
            <a:r>
              <a:rPr lang="en-US" sz="2400" dirty="0"/>
              <a:t> </a:t>
            </a:r>
            <a:r>
              <a:rPr lang="en-US" sz="2400" b="0" dirty="0"/>
              <a:t>and includes </a:t>
            </a:r>
            <a:r>
              <a:rPr lang="en-US" sz="2400" dirty="0"/>
              <a:t>cardinals</a:t>
            </a:r>
            <a:r>
              <a:rPr lang="en-US" sz="2400" b="0" dirty="0"/>
              <a:t>, </a:t>
            </a:r>
            <a:r>
              <a:rPr lang="en-US" sz="2400" dirty="0"/>
              <a:t>patriarchs</a:t>
            </a:r>
            <a:r>
              <a:rPr lang="en-US" sz="2400" b="0" dirty="0"/>
              <a:t> and </a:t>
            </a:r>
            <a:r>
              <a:rPr lang="en-US" sz="2400" dirty="0"/>
              <a:t>diocesan bishops</a:t>
            </a:r>
            <a:r>
              <a:rPr lang="en-US" sz="2400" b="0" dirty="0"/>
              <a:t>. The Church teaches that </a:t>
            </a:r>
            <a:r>
              <a:rPr lang="en-US" sz="2400" dirty="0"/>
              <a:t>it is the one true Church founded by Jesus </a:t>
            </a:r>
            <a:r>
              <a:rPr lang="en-US" sz="2400" dirty="0" smtClean="0"/>
              <a:t>Christ</a:t>
            </a:r>
            <a:r>
              <a:rPr lang="en-US" sz="2400" b="0" dirty="0" smtClean="0"/>
              <a:t>, that </a:t>
            </a:r>
            <a:r>
              <a:rPr lang="en-US" sz="2400" dirty="0"/>
              <a:t>its bishops are the </a:t>
            </a:r>
            <a:r>
              <a:rPr lang="en-US" sz="2400" u="sng" dirty="0"/>
              <a:t>successors of Christ's apostles</a:t>
            </a:r>
            <a:r>
              <a:rPr lang="en-US" sz="2400" b="0" dirty="0"/>
              <a:t> and that </a:t>
            </a:r>
            <a:r>
              <a:rPr lang="en-US" sz="2400" dirty="0"/>
              <a:t>the Pope is the </a:t>
            </a:r>
            <a:r>
              <a:rPr lang="en-US" sz="2400" u="sng" dirty="0"/>
              <a:t>sole successor</a:t>
            </a:r>
            <a:r>
              <a:rPr lang="en-US" sz="2400" dirty="0"/>
              <a:t> to </a:t>
            </a:r>
            <a:r>
              <a:rPr lang="en-US" sz="2400" u="sng" dirty="0"/>
              <a:t>Saint Peter</a:t>
            </a:r>
            <a:r>
              <a:rPr lang="en-US" sz="2400" dirty="0"/>
              <a:t> who has </a:t>
            </a:r>
            <a:r>
              <a:rPr lang="en-US" sz="2400" u="sng" dirty="0"/>
              <a:t>apostolic </a:t>
            </a:r>
            <a:r>
              <a:rPr lang="en-US" sz="2400" u="sng" dirty="0" smtClean="0"/>
              <a:t>primacy</a:t>
            </a:r>
            <a:r>
              <a:rPr lang="en-US" sz="2400" b="0" dirty="0" smtClean="0"/>
              <a:t>.”</a:t>
            </a:r>
          </a:p>
          <a:p>
            <a:pPr algn="r">
              <a:spcBef>
                <a:spcPts val="300"/>
              </a:spcBef>
              <a:spcAft>
                <a:spcPts val="300"/>
              </a:spcAft>
            </a:pPr>
            <a:r>
              <a:rPr lang="en-US" sz="1800" b="0" dirty="0">
                <a:hlinkClick r:id="rId2"/>
              </a:rPr>
              <a:t>http://</a:t>
            </a:r>
            <a:r>
              <a:rPr lang="en-US" sz="1800" b="0" dirty="0" smtClean="0">
                <a:hlinkClick r:id="rId2"/>
              </a:rPr>
              <a:t>en.wikipedia.org/wiki/Catholic_Church</a:t>
            </a:r>
            <a:endParaRPr lang="en-US" sz="1800" b="0" dirty="0" smtClean="0"/>
          </a:p>
          <a:p>
            <a:pPr algn="r">
              <a:spcBef>
                <a:spcPts val="300"/>
              </a:spcBef>
              <a:spcAft>
                <a:spcPts val="300"/>
              </a:spcAft>
            </a:pPr>
            <a:endParaRPr lang="en-US" sz="1800" b="0" dirty="0" smtClean="0"/>
          </a:p>
          <a:p>
            <a:pPr marL="342900" indent="-342900">
              <a:spcBef>
                <a:spcPts val="300"/>
              </a:spcBef>
              <a:spcAft>
                <a:spcPts val="300"/>
              </a:spcAft>
              <a:buFont typeface="Arial" pitchFamily="34" charset="0"/>
              <a:buChar char="•"/>
            </a:pPr>
            <a:r>
              <a:rPr lang="en-US" sz="2400" dirty="0" smtClean="0"/>
              <a:t>Holy Scripture</a:t>
            </a:r>
          </a:p>
          <a:p>
            <a:pPr marL="342900" indent="-342900">
              <a:spcBef>
                <a:spcPts val="300"/>
              </a:spcBef>
              <a:spcAft>
                <a:spcPts val="300"/>
              </a:spcAft>
              <a:buFont typeface="Arial" pitchFamily="34" charset="0"/>
              <a:buChar char="•"/>
            </a:pPr>
            <a:r>
              <a:rPr lang="en-US" sz="2400" dirty="0" smtClean="0"/>
              <a:t>Sacred Tradition</a:t>
            </a:r>
          </a:p>
          <a:p>
            <a:pPr marL="342900" indent="-342900">
              <a:spcBef>
                <a:spcPts val="300"/>
              </a:spcBef>
              <a:spcAft>
                <a:spcPts val="300"/>
              </a:spcAft>
              <a:buFont typeface="Arial" pitchFamily="34" charset="0"/>
              <a:buChar char="•"/>
            </a:pPr>
            <a:r>
              <a:rPr lang="en-US" sz="2400" dirty="0" smtClean="0"/>
              <a:t>Living Magisterium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TextBox 4"/>
          <p:cNvSpPr txBox="1"/>
          <p:nvPr/>
        </p:nvSpPr>
        <p:spPr>
          <a:xfrm>
            <a:off x="4953000" y="3505021"/>
            <a:ext cx="3429000" cy="1200329"/>
          </a:xfrm>
          <a:prstGeom prst="rect">
            <a:avLst/>
          </a:prstGeom>
          <a:noFill/>
        </p:spPr>
        <p:txBody>
          <a:bodyPr wrap="square" rtlCol="0">
            <a:spAutoFit/>
          </a:bodyPr>
          <a:lstStyle/>
          <a:p>
            <a:pPr algn="ctr"/>
            <a:r>
              <a:rPr lang="en-US" sz="2400" b="1" i="1" u="sng" dirty="0" smtClean="0"/>
              <a:t>Versus:</a:t>
            </a:r>
          </a:p>
          <a:p>
            <a:pPr algn="ctr"/>
            <a:r>
              <a:rPr lang="en-US" sz="2400" b="1" i="1" dirty="0" smtClean="0">
                <a:solidFill>
                  <a:schemeClr val="tx2"/>
                </a:solidFill>
              </a:rPr>
              <a:t>Sola Scriptura</a:t>
            </a:r>
          </a:p>
          <a:p>
            <a:pPr algn="ctr"/>
            <a:r>
              <a:rPr lang="en-US" sz="2400" b="1" dirty="0" smtClean="0">
                <a:solidFill>
                  <a:schemeClr val="tx2"/>
                </a:solidFill>
              </a:rPr>
              <a:t>“Bible Alone”</a:t>
            </a:r>
            <a:endParaRPr lang="en-US" sz="2400" b="1" dirty="0">
              <a:solidFill>
                <a:schemeClr val="tx2"/>
              </a:solidFill>
            </a:endParaRPr>
          </a:p>
        </p:txBody>
      </p:sp>
    </p:spTree>
    <p:extLst>
      <p:ext uri="{BB962C8B-B14F-4D97-AF65-F5344CB8AC3E}">
        <p14:creationId xmlns:p14="http://schemas.microsoft.com/office/powerpoint/2010/main" val="1849960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Contrast:  Evolution of Pope</a:t>
            </a:r>
            <a:endParaRPr lang="en-US" sz="2800" dirty="0"/>
          </a:p>
        </p:txBody>
      </p:sp>
      <p:sp>
        <p:nvSpPr>
          <p:cNvPr id="3" name="Content Placeholder 2"/>
          <p:cNvSpPr>
            <a:spLocks noGrp="1"/>
          </p:cNvSpPr>
          <p:nvPr>
            <p:ph idx="1"/>
          </p:nvPr>
        </p:nvSpPr>
        <p:spPr/>
        <p:txBody>
          <a:bodyPr>
            <a:normAutofit lnSpcReduction="10000"/>
          </a:bodyPr>
          <a:lstStyle/>
          <a:p>
            <a:r>
              <a:rPr lang="en-US" sz="2400" b="0" dirty="0" smtClean="0"/>
              <a:t>To Emperor Mauritius, Gregory I, bishop of Rome, wrote:</a:t>
            </a:r>
          </a:p>
          <a:p>
            <a:r>
              <a:rPr lang="en-US" sz="2400" b="0" dirty="0" smtClean="0"/>
              <a:t>“I am bold to say, that </a:t>
            </a:r>
            <a:r>
              <a:rPr lang="en-US" sz="2400" dirty="0" smtClean="0"/>
              <a:t>whosoever adopts </a:t>
            </a:r>
            <a:r>
              <a:rPr lang="en-US" sz="2400" b="0" dirty="0" smtClean="0"/>
              <a:t>or affects the title of </a:t>
            </a:r>
            <a:r>
              <a:rPr lang="en-US" sz="2400" dirty="0" smtClean="0"/>
              <a:t>universal bishop </a:t>
            </a:r>
            <a:r>
              <a:rPr lang="en-US" sz="2400" b="0" dirty="0" smtClean="0"/>
              <a:t>has </a:t>
            </a:r>
            <a:r>
              <a:rPr lang="en-US" sz="2400" dirty="0" smtClean="0"/>
              <a:t>the pride and the character of anti-Christ</a:t>
            </a:r>
            <a:r>
              <a:rPr lang="en-US" sz="2400" b="0" dirty="0" smtClean="0"/>
              <a:t>, and is in some manner his forerunner in this haughty quality of elevating himself above the rest of his order.” (</a:t>
            </a:r>
            <a:r>
              <a:rPr lang="en-US" sz="2400" b="0" i="1" dirty="0" smtClean="0"/>
              <a:t>The Bible vs. Romanism</a:t>
            </a:r>
            <a:r>
              <a:rPr lang="en-US" sz="2400" b="0" dirty="0" smtClean="0"/>
              <a:t>, Trice, p.68 </a:t>
            </a:r>
            <a:r>
              <a:rPr lang="en-US" sz="2400" b="0" i="1" dirty="0" smtClean="0"/>
              <a:t>via</a:t>
            </a:r>
            <a:r>
              <a:rPr lang="en-US" sz="2400" b="0" dirty="0" smtClean="0"/>
              <a:t> </a:t>
            </a:r>
            <a:r>
              <a:rPr lang="en-US" sz="2400" b="0" dirty="0" err="1" smtClean="0"/>
              <a:t>Litmer</a:t>
            </a:r>
            <a:r>
              <a:rPr lang="en-US" sz="2400" b="0" dirty="0" smtClean="0"/>
              <a:t>, p. 54)</a:t>
            </a:r>
          </a:p>
          <a:p>
            <a:pPr marL="342900" indent="-342900">
              <a:buFont typeface="Arial" pitchFamily="34" charset="0"/>
              <a:buChar char="•"/>
            </a:pPr>
            <a:r>
              <a:rPr lang="en-US" sz="2200" b="0" dirty="0" smtClean="0"/>
              <a:t>Gregory rejected the title in AD 604 from Emperor </a:t>
            </a:r>
            <a:r>
              <a:rPr lang="en-US" sz="2200" b="0" dirty="0" err="1" smtClean="0"/>
              <a:t>Phocas</a:t>
            </a:r>
            <a:r>
              <a:rPr lang="en-US" sz="2200" b="0" dirty="0" smtClean="0"/>
              <a:t>.</a:t>
            </a:r>
          </a:p>
          <a:p>
            <a:pPr marL="342900" indent="-342900">
              <a:buFont typeface="Arial" pitchFamily="34" charset="0"/>
              <a:buChar char="•"/>
            </a:pPr>
            <a:r>
              <a:rPr lang="en-US" sz="2200" b="0" dirty="0" smtClean="0"/>
              <a:t>Boniface III accepted the title in AD 607 from </a:t>
            </a:r>
            <a:r>
              <a:rPr lang="en-US" sz="2200" b="0" dirty="0" err="1" smtClean="0"/>
              <a:t>Phocas</a:t>
            </a:r>
            <a:r>
              <a:rPr lang="en-US" sz="2200" b="0" dirty="0" smtClean="0"/>
              <a:t>.</a:t>
            </a:r>
          </a:p>
          <a:p>
            <a:pPr marL="342900" indent="-342900">
              <a:buFont typeface="Arial" pitchFamily="34" charset="0"/>
              <a:buChar char="•"/>
            </a:pPr>
            <a:r>
              <a:rPr lang="en-US" sz="2200" b="0" dirty="0" smtClean="0"/>
              <a:t>St. Gregory I (the Great) is supposedly the 64</a:t>
            </a:r>
            <a:r>
              <a:rPr lang="en-US" sz="2200" b="0" baseline="30000" dirty="0" smtClean="0"/>
              <a:t>th</a:t>
            </a:r>
            <a:r>
              <a:rPr lang="en-US" sz="2200" b="0" dirty="0" smtClean="0"/>
              <a:t> Pope from Peter according to Catholics!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70909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Missing?</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7"/>
            </a:pPr>
            <a:r>
              <a:rPr lang="en-US" sz="2400" b="0" dirty="0" smtClean="0"/>
              <a:t>Explain </a:t>
            </a:r>
            <a:r>
              <a:rPr lang="en-US" sz="2400" b="0" dirty="0"/>
              <a:t>at least one passage that teaches we have all that we need in Scripture</a:t>
            </a:r>
            <a:r>
              <a:rPr lang="en-US" sz="2400" b="0" dirty="0" smtClean="0"/>
              <a:t>.</a:t>
            </a:r>
          </a:p>
          <a:p>
            <a:pPr>
              <a:spcBef>
                <a:spcPts val="300"/>
              </a:spcBef>
              <a:spcAft>
                <a:spcPts val="300"/>
              </a:spcAft>
            </a:pPr>
            <a:r>
              <a:rPr lang="en-US" sz="2400" b="0" i="1" dirty="0"/>
              <a:t>Grace and peace be multiplied to you in the knowledge of God and of Jesus our </a:t>
            </a:r>
            <a:r>
              <a:rPr lang="en-US" sz="2400" b="0" i="1" dirty="0" smtClean="0"/>
              <a:t>Lord, </a:t>
            </a:r>
            <a:r>
              <a:rPr lang="en-US" sz="2400" b="0" i="1" dirty="0"/>
              <a:t>as </a:t>
            </a:r>
            <a:r>
              <a:rPr lang="en-US" sz="2400" i="1" dirty="0"/>
              <a:t>His divine power has </a:t>
            </a:r>
            <a:r>
              <a:rPr lang="en-US" sz="2400" i="1" u="sng" dirty="0"/>
              <a:t>given</a:t>
            </a:r>
            <a:r>
              <a:rPr lang="en-US" sz="2400" i="1" dirty="0"/>
              <a:t> to us </a:t>
            </a:r>
            <a:r>
              <a:rPr lang="en-US" sz="2400" i="1" u="sng" dirty="0"/>
              <a:t>all things</a:t>
            </a:r>
            <a:r>
              <a:rPr lang="en-US" sz="2400" i="1" dirty="0"/>
              <a:t> that pertain to life and godliness, through </a:t>
            </a:r>
            <a:r>
              <a:rPr lang="en-US" sz="2400" i="1" u="sng" dirty="0"/>
              <a:t>the knowledge of Him</a:t>
            </a:r>
            <a:r>
              <a:rPr lang="en-US" sz="2400" b="0" i="1" dirty="0"/>
              <a:t> who called us by glory and </a:t>
            </a:r>
            <a:r>
              <a:rPr lang="en-US" sz="2400" b="0" i="1" dirty="0" smtClean="0"/>
              <a:t>virtue,</a:t>
            </a:r>
            <a:r>
              <a:rPr lang="en-US" sz="2400" b="0" dirty="0" smtClean="0"/>
              <a:t> (</a:t>
            </a:r>
            <a:r>
              <a:rPr lang="en-US" sz="2400" dirty="0" smtClean="0">
                <a:solidFill>
                  <a:schemeClr val="tx2"/>
                </a:solidFill>
              </a:rPr>
              <a:t>II </a:t>
            </a:r>
            <a:r>
              <a:rPr lang="en-US" sz="2400" dirty="0">
                <a:solidFill>
                  <a:schemeClr val="tx2"/>
                </a:solidFill>
              </a:rPr>
              <a:t>Peter </a:t>
            </a:r>
            <a:r>
              <a:rPr lang="en-US" sz="2400" dirty="0" smtClean="0">
                <a:solidFill>
                  <a:schemeClr val="tx2"/>
                </a:solidFill>
              </a:rPr>
              <a:t>1:2-3</a:t>
            </a:r>
            <a:r>
              <a:rPr lang="en-US" sz="2400" b="0" dirty="0" smtClean="0"/>
              <a:t>)</a:t>
            </a:r>
          </a:p>
          <a:p>
            <a:pPr>
              <a:spcBef>
                <a:spcPts val="300"/>
              </a:spcBef>
              <a:spcAft>
                <a:spcPts val="300"/>
              </a:spcAft>
            </a:pPr>
            <a:r>
              <a:rPr lang="en-US" sz="2400" b="0" i="1" dirty="0"/>
              <a:t>All Scripture is given by inspiration of God, and is profitable for doctrine, for reproof, for correction, for instruction in righteousness</a:t>
            </a:r>
            <a:r>
              <a:rPr lang="en-US" sz="2400" b="0" i="1" dirty="0" smtClean="0"/>
              <a:t>, </a:t>
            </a:r>
            <a:r>
              <a:rPr lang="en-US" sz="2400" i="1" u="sng" dirty="0"/>
              <a:t>that</a:t>
            </a:r>
            <a:r>
              <a:rPr lang="en-US" sz="2400" i="1" dirty="0"/>
              <a:t> the man of God may </a:t>
            </a:r>
            <a:r>
              <a:rPr lang="en-US" sz="2400" i="1" u="sng" dirty="0"/>
              <a:t>be complete</a:t>
            </a:r>
            <a:r>
              <a:rPr lang="en-US" sz="2400" i="1" dirty="0"/>
              <a:t>, thoroughly equipped for </a:t>
            </a:r>
            <a:r>
              <a:rPr lang="en-US" sz="2400" i="1" u="sng" dirty="0"/>
              <a:t>every good work</a:t>
            </a:r>
            <a:r>
              <a:rPr lang="en-US" sz="2400" b="0" i="1" dirty="0"/>
              <a:t>. </a:t>
            </a:r>
            <a:r>
              <a:rPr lang="en-US" sz="2400" b="0" dirty="0"/>
              <a:t>(</a:t>
            </a:r>
            <a:r>
              <a:rPr lang="en-US" sz="2400" dirty="0">
                <a:solidFill>
                  <a:schemeClr val="tx2"/>
                </a:solidFill>
              </a:rPr>
              <a:t>II Timothy </a:t>
            </a:r>
            <a:r>
              <a:rPr lang="en-US" sz="2400" dirty="0" smtClean="0">
                <a:solidFill>
                  <a:schemeClr val="tx2"/>
                </a:solidFill>
              </a:rPr>
              <a:t>3:16-17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3179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 Doctrinal </a:t>
            </a:r>
            <a:r>
              <a:rPr lang="en-US" dirty="0" smtClean="0"/>
              <a:t>Additions</a:t>
            </a:r>
            <a:endParaRPr lang="en-US" dirty="0"/>
          </a:p>
        </p:txBody>
      </p:sp>
      <p:sp>
        <p:nvSpPr>
          <p:cNvPr id="3" name="Content Placeholder 2"/>
          <p:cNvSpPr>
            <a:spLocks noGrp="1"/>
          </p:cNvSpPr>
          <p:nvPr>
            <p:ph idx="1"/>
          </p:nvPr>
        </p:nvSpPr>
        <p:spPr/>
        <p:txBody>
          <a:bodyPr>
            <a:noAutofit/>
          </a:bodyPr>
          <a:lstStyle/>
          <a:p>
            <a:pPr>
              <a:spcBef>
                <a:spcPts val="100"/>
              </a:spcBef>
              <a:spcAft>
                <a:spcPts val="100"/>
              </a:spcAft>
            </a:pPr>
            <a:r>
              <a:rPr lang="en-US" sz="2200" dirty="0" smtClean="0"/>
              <a:t>Doctrines peculiar to Catholic church of recent origin:</a:t>
            </a:r>
          </a:p>
          <a:p>
            <a:pPr marL="342900" indent="-342900">
              <a:spcBef>
                <a:spcPts val="100"/>
              </a:spcBef>
              <a:spcAft>
                <a:spcPts val="100"/>
              </a:spcAft>
              <a:buFont typeface="Arial" pitchFamily="34" charset="0"/>
              <a:buChar char="•"/>
            </a:pPr>
            <a:r>
              <a:rPr lang="en-US" sz="2200" dirty="0" smtClean="0">
                <a:solidFill>
                  <a:schemeClr val="tx2"/>
                </a:solidFill>
              </a:rPr>
              <a:t>1950</a:t>
            </a:r>
            <a:r>
              <a:rPr lang="en-US" sz="2200" b="0" dirty="0" smtClean="0">
                <a:solidFill>
                  <a:schemeClr val="tx2"/>
                </a:solidFill>
              </a:rPr>
              <a:t> </a:t>
            </a:r>
            <a:r>
              <a:rPr lang="en-US" sz="2200" b="0" dirty="0" smtClean="0"/>
              <a:t>– Bodily Assumption of Mary into heaven</a:t>
            </a:r>
          </a:p>
          <a:p>
            <a:pPr marL="342900" indent="-342900">
              <a:spcBef>
                <a:spcPts val="100"/>
              </a:spcBef>
              <a:spcAft>
                <a:spcPts val="100"/>
              </a:spcAft>
              <a:buFont typeface="Arial" pitchFamily="34" charset="0"/>
              <a:buChar char="•"/>
            </a:pPr>
            <a:r>
              <a:rPr lang="en-US" sz="2200" dirty="0" smtClean="0">
                <a:solidFill>
                  <a:schemeClr val="tx2"/>
                </a:solidFill>
              </a:rPr>
              <a:t>1870</a:t>
            </a:r>
            <a:r>
              <a:rPr lang="en-US" sz="2200" b="0" dirty="0" smtClean="0">
                <a:solidFill>
                  <a:schemeClr val="tx2"/>
                </a:solidFill>
              </a:rPr>
              <a:t> </a:t>
            </a:r>
            <a:r>
              <a:rPr lang="en-US" sz="2200" b="0" dirty="0" smtClean="0"/>
              <a:t>– Papal Infallibility</a:t>
            </a:r>
          </a:p>
          <a:p>
            <a:pPr marL="342900" indent="-342900">
              <a:spcBef>
                <a:spcPts val="100"/>
              </a:spcBef>
              <a:spcAft>
                <a:spcPts val="100"/>
              </a:spcAft>
              <a:buFont typeface="Arial" pitchFamily="34" charset="0"/>
              <a:buChar char="•"/>
            </a:pPr>
            <a:r>
              <a:rPr lang="en-US" sz="2200" dirty="0" smtClean="0">
                <a:solidFill>
                  <a:schemeClr val="tx2"/>
                </a:solidFill>
              </a:rPr>
              <a:t>1740-1758</a:t>
            </a:r>
            <a:r>
              <a:rPr lang="en-US" sz="2200" b="0" dirty="0" smtClean="0"/>
              <a:t> – Formalization of Saint Canonization</a:t>
            </a:r>
          </a:p>
          <a:p>
            <a:pPr marL="342900" indent="-342900">
              <a:spcBef>
                <a:spcPts val="100"/>
              </a:spcBef>
              <a:spcAft>
                <a:spcPts val="100"/>
              </a:spcAft>
              <a:buFont typeface="Arial" pitchFamily="34" charset="0"/>
              <a:buChar char="•"/>
            </a:pPr>
            <a:r>
              <a:rPr lang="en-US" sz="2200" dirty="0" smtClean="0">
                <a:solidFill>
                  <a:schemeClr val="tx2"/>
                </a:solidFill>
              </a:rPr>
              <a:t>1096-1476</a:t>
            </a:r>
            <a:r>
              <a:rPr lang="en-US" sz="2200" b="0" dirty="0" smtClean="0"/>
              <a:t> – Indulgences</a:t>
            </a:r>
          </a:p>
          <a:p>
            <a:pPr marL="342900" indent="-342900">
              <a:spcBef>
                <a:spcPts val="100"/>
              </a:spcBef>
              <a:spcAft>
                <a:spcPts val="100"/>
              </a:spcAft>
              <a:buFont typeface="Arial" pitchFamily="34" charset="0"/>
              <a:buChar char="•"/>
            </a:pPr>
            <a:r>
              <a:rPr lang="en-US" sz="2200" dirty="0" smtClean="0">
                <a:solidFill>
                  <a:schemeClr val="tx2"/>
                </a:solidFill>
              </a:rPr>
              <a:t>2</a:t>
            </a:r>
            <a:r>
              <a:rPr lang="en-US" sz="2200" baseline="30000" dirty="0" smtClean="0">
                <a:solidFill>
                  <a:schemeClr val="tx2"/>
                </a:solidFill>
              </a:rPr>
              <a:t>nd</a:t>
            </a:r>
            <a:r>
              <a:rPr lang="en-US" sz="2200" dirty="0" smtClean="0">
                <a:solidFill>
                  <a:schemeClr val="tx2"/>
                </a:solidFill>
              </a:rPr>
              <a:t>-1439</a:t>
            </a:r>
            <a:r>
              <a:rPr lang="en-US" sz="2200" b="0" dirty="0" smtClean="0"/>
              <a:t> – Purgatory</a:t>
            </a:r>
            <a:endParaRPr lang="en-US" sz="2200" b="0" dirty="0" smtClean="0"/>
          </a:p>
          <a:p>
            <a:pPr marL="342900" indent="-342900">
              <a:spcBef>
                <a:spcPts val="100"/>
              </a:spcBef>
              <a:spcAft>
                <a:spcPts val="100"/>
              </a:spcAft>
              <a:buFont typeface="Arial" pitchFamily="34" charset="0"/>
              <a:buChar char="•"/>
            </a:pPr>
            <a:r>
              <a:rPr lang="en-US" sz="2200" dirty="0" smtClean="0">
                <a:solidFill>
                  <a:schemeClr val="tx2"/>
                </a:solidFill>
              </a:rPr>
              <a:t>1215</a:t>
            </a:r>
            <a:r>
              <a:rPr lang="en-US" sz="2200" b="0" dirty="0" smtClean="0">
                <a:solidFill>
                  <a:schemeClr val="tx2"/>
                </a:solidFill>
              </a:rPr>
              <a:t> </a:t>
            </a:r>
            <a:r>
              <a:rPr lang="en-US" sz="2200" b="0" dirty="0" smtClean="0"/>
              <a:t>– Transubstantiation &amp; Auricular Confession</a:t>
            </a:r>
          </a:p>
          <a:p>
            <a:pPr marL="342900" indent="-342900">
              <a:spcBef>
                <a:spcPts val="100"/>
              </a:spcBef>
              <a:spcAft>
                <a:spcPts val="100"/>
              </a:spcAft>
              <a:buFont typeface="Arial" pitchFamily="34" charset="0"/>
              <a:buChar char="•"/>
            </a:pPr>
            <a:r>
              <a:rPr lang="en-US" sz="2200" dirty="0" smtClean="0">
                <a:solidFill>
                  <a:schemeClr val="tx2"/>
                </a:solidFill>
              </a:rPr>
              <a:t>305-1123</a:t>
            </a:r>
            <a:r>
              <a:rPr lang="en-US" sz="2200" b="0" dirty="0" smtClean="0"/>
              <a:t> – Celibacy of priests</a:t>
            </a:r>
          </a:p>
          <a:p>
            <a:pPr marL="342900" indent="-342900">
              <a:spcBef>
                <a:spcPts val="100"/>
              </a:spcBef>
              <a:spcAft>
                <a:spcPts val="100"/>
              </a:spcAft>
              <a:buFont typeface="Arial" pitchFamily="34" charset="0"/>
              <a:buChar char="•"/>
            </a:pPr>
            <a:r>
              <a:rPr lang="en-US" sz="2200" dirty="0" smtClean="0">
                <a:solidFill>
                  <a:schemeClr val="tx2"/>
                </a:solidFill>
              </a:rPr>
              <a:t>553</a:t>
            </a:r>
            <a:r>
              <a:rPr lang="en-US" sz="2200" b="0" dirty="0" smtClean="0">
                <a:solidFill>
                  <a:schemeClr val="tx2"/>
                </a:solidFill>
              </a:rPr>
              <a:t> </a:t>
            </a:r>
            <a:r>
              <a:rPr lang="en-US" sz="2200" b="0" dirty="0" smtClean="0"/>
              <a:t>– Mary, “Perpetual Virgin”</a:t>
            </a:r>
          </a:p>
          <a:p>
            <a:pPr marL="342900" indent="-342900">
              <a:spcBef>
                <a:spcPts val="100"/>
              </a:spcBef>
              <a:spcAft>
                <a:spcPts val="100"/>
              </a:spcAft>
              <a:buFont typeface="Arial" pitchFamily="34" charset="0"/>
              <a:buChar char="•"/>
            </a:pPr>
            <a:r>
              <a:rPr lang="en-US" sz="2200" dirty="0" smtClean="0">
                <a:solidFill>
                  <a:schemeClr val="tx2"/>
                </a:solidFill>
              </a:rPr>
              <a:t>431</a:t>
            </a:r>
            <a:r>
              <a:rPr lang="en-US" sz="2200" b="0" dirty="0" smtClean="0">
                <a:solidFill>
                  <a:schemeClr val="tx2"/>
                </a:solidFill>
              </a:rPr>
              <a:t> </a:t>
            </a:r>
            <a:r>
              <a:rPr lang="en-US" sz="2200" b="0" dirty="0" smtClean="0"/>
              <a:t>– Mary, “Mother of God”</a:t>
            </a:r>
          </a:p>
          <a:p>
            <a:pPr marL="342900" indent="-342900">
              <a:spcBef>
                <a:spcPts val="100"/>
              </a:spcBef>
              <a:spcAft>
                <a:spcPts val="100"/>
              </a:spcAft>
              <a:buFont typeface="Arial" pitchFamily="34" charset="0"/>
              <a:buChar char="•"/>
            </a:pPr>
            <a:r>
              <a:rPr lang="en-US" sz="2200" dirty="0" smtClean="0">
                <a:solidFill>
                  <a:schemeClr val="tx2"/>
                </a:solidFill>
              </a:rPr>
              <a:t>390</a:t>
            </a:r>
            <a:r>
              <a:rPr lang="en-US" sz="2200" b="0" dirty="0" smtClean="0">
                <a:solidFill>
                  <a:schemeClr val="tx2"/>
                </a:solidFill>
              </a:rPr>
              <a:t> </a:t>
            </a:r>
            <a:r>
              <a:rPr lang="en-US" sz="2200" b="0" dirty="0" smtClean="0"/>
              <a:t>– Mary, virgin even in birth</a:t>
            </a:r>
          </a:p>
          <a:p>
            <a:pPr>
              <a:spcBef>
                <a:spcPts val="100"/>
              </a:spcBef>
              <a:spcAft>
                <a:spcPts val="100"/>
              </a:spcAft>
            </a:pPr>
            <a:r>
              <a:rPr lang="en-US" sz="2200" i="1" dirty="0" smtClean="0">
                <a:solidFill>
                  <a:schemeClr val="tx2"/>
                </a:solidFill>
              </a:rPr>
              <a:t>“</a:t>
            </a:r>
            <a:r>
              <a:rPr lang="en-US" sz="2200" i="1" u="sng" dirty="0" smtClean="0">
                <a:solidFill>
                  <a:schemeClr val="tx2"/>
                </a:solidFill>
              </a:rPr>
              <a:t>Perpetual</a:t>
            </a:r>
            <a:r>
              <a:rPr lang="en-US" sz="2200" i="1" dirty="0" smtClean="0">
                <a:solidFill>
                  <a:schemeClr val="tx2"/>
                </a:solidFill>
              </a:rPr>
              <a:t> belief of the church”???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95711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Not Understand?</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8"/>
            </a:pPr>
            <a:r>
              <a:rPr lang="en-US" sz="2400" b="0" dirty="0" smtClean="0"/>
              <a:t>Explain </a:t>
            </a:r>
            <a:r>
              <a:rPr lang="en-US" sz="2400" b="0" dirty="0"/>
              <a:t>at least one passage that teaches we can understand Scripture</a:t>
            </a:r>
            <a:r>
              <a:rPr lang="en-US" sz="2400" b="0" dirty="0" smtClean="0"/>
              <a:t>.</a:t>
            </a:r>
          </a:p>
          <a:p>
            <a:r>
              <a:rPr lang="en-US" sz="2400" b="0" i="1" dirty="0" smtClean="0"/>
              <a:t>… how </a:t>
            </a:r>
            <a:r>
              <a:rPr lang="en-US" sz="2400" b="0" i="1" dirty="0"/>
              <a:t>that by revelation He made known to me the mystery (as </a:t>
            </a:r>
            <a:r>
              <a:rPr lang="en-US" sz="2400" i="1" dirty="0"/>
              <a:t>I have briefly written already</a:t>
            </a:r>
            <a:r>
              <a:rPr lang="en-US" sz="2400" i="1" dirty="0" smtClean="0"/>
              <a:t>, </a:t>
            </a:r>
            <a:r>
              <a:rPr lang="en-US" sz="2400" i="1" u="sng" dirty="0"/>
              <a:t>by which, when you read, you may understand</a:t>
            </a:r>
            <a:r>
              <a:rPr lang="en-US" sz="2400" i="1" dirty="0"/>
              <a:t> my knowledge in the mystery of Christ</a:t>
            </a:r>
            <a:r>
              <a:rPr lang="en-US" sz="2400" b="0" i="1" dirty="0" smtClean="0"/>
              <a:t>), </a:t>
            </a:r>
            <a:r>
              <a:rPr lang="en-US" sz="2400" b="0" i="1" dirty="0"/>
              <a:t>which in other ages was not made known to the sons of men, as it has now been revealed by the Spirit to His holy apostles and </a:t>
            </a:r>
            <a:r>
              <a:rPr lang="en-US" sz="2400" b="0" i="1" dirty="0" smtClean="0"/>
              <a:t>prophets</a:t>
            </a:r>
            <a:r>
              <a:rPr lang="en-US" sz="2400" b="0" dirty="0" smtClean="0"/>
              <a:t> </a:t>
            </a:r>
            <a:r>
              <a:rPr lang="en-US" sz="2400" b="0" dirty="0"/>
              <a:t>(</a:t>
            </a:r>
            <a:r>
              <a:rPr lang="en-US" sz="2400" dirty="0">
                <a:solidFill>
                  <a:schemeClr val="tx2"/>
                </a:solidFill>
              </a:rPr>
              <a:t>Ephesians </a:t>
            </a:r>
            <a:r>
              <a:rPr lang="en-US" sz="2400" dirty="0" smtClean="0">
                <a:solidFill>
                  <a:schemeClr val="tx2"/>
                </a:solidFill>
              </a:rPr>
              <a:t>3:3-5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3179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Contrast with Catholic Church</a:t>
            </a:r>
            <a:endParaRPr lang="en-US" sz="3000" dirty="0"/>
          </a:p>
        </p:txBody>
      </p:sp>
      <p:sp>
        <p:nvSpPr>
          <p:cNvPr id="3" name="Content Placeholder 2"/>
          <p:cNvSpPr>
            <a:spLocks noGrp="1"/>
          </p:cNvSpPr>
          <p:nvPr>
            <p:ph idx="1"/>
          </p:nvPr>
        </p:nvSpPr>
        <p:spPr/>
        <p:txBody>
          <a:bodyPr>
            <a:normAutofit/>
          </a:bodyPr>
          <a:lstStyle/>
          <a:p>
            <a:r>
              <a:rPr lang="en-US" sz="2400" b="0" dirty="0" smtClean="0"/>
              <a:t>“</a:t>
            </a:r>
            <a:r>
              <a:rPr lang="en-US" sz="2400" dirty="0" smtClean="0"/>
              <a:t>No one shall dare </a:t>
            </a:r>
            <a:r>
              <a:rPr lang="en-US" sz="2400" b="0" dirty="0" smtClean="0"/>
              <a:t>to rely on his own judgment in matters of faith and morals … it is </a:t>
            </a:r>
            <a:r>
              <a:rPr lang="en-US" sz="2400" u="sng" dirty="0" smtClean="0"/>
              <a:t>her</a:t>
            </a:r>
            <a:r>
              <a:rPr lang="en-US" sz="2400" dirty="0" smtClean="0"/>
              <a:t> office to judge about the true sense of and interpretation of Sacred Scripture</a:t>
            </a:r>
            <a:r>
              <a:rPr lang="en-US" sz="2400" b="0" dirty="0" smtClean="0"/>
              <a:t>.” (</a:t>
            </a:r>
            <a:r>
              <a:rPr lang="en-US" sz="2400" b="0" i="1" dirty="0" smtClean="0"/>
              <a:t>Council of Trent</a:t>
            </a:r>
            <a:r>
              <a:rPr lang="en-US" sz="2400" b="0" dirty="0" smtClean="0"/>
              <a:t>, ca. AD 1563)</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473543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In Debt To The Catholic Church?</a:t>
            </a:r>
            <a:endParaRPr lang="en-US" sz="3000" dirty="0"/>
          </a:p>
        </p:txBody>
      </p:sp>
      <p:sp>
        <p:nvSpPr>
          <p:cNvPr id="3" name="Content Placeholder 2"/>
          <p:cNvSpPr>
            <a:spLocks noGrp="1"/>
          </p:cNvSpPr>
          <p:nvPr>
            <p:ph idx="1"/>
          </p:nvPr>
        </p:nvSpPr>
        <p:spPr/>
        <p:txBody>
          <a:bodyPr>
            <a:normAutofit fontScale="92500"/>
          </a:bodyPr>
          <a:lstStyle/>
          <a:p>
            <a:pPr marL="457200" indent="-457200">
              <a:spcBef>
                <a:spcPts val="300"/>
              </a:spcBef>
              <a:spcAft>
                <a:spcPts val="300"/>
              </a:spcAft>
              <a:buFont typeface="+mj-lt"/>
              <a:buAutoNum type="arabicPeriod" startAt="9"/>
            </a:pPr>
            <a:r>
              <a:rPr lang="en-US" sz="2400" b="0" dirty="0" smtClean="0"/>
              <a:t>How </a:t>
            </a:r>
            <a:r>
              <a:rPr lang="en-US" sz="2400" b="0" dirty="0"/>
              <a:t>would you answer?  “The Catholic Church gave you the Bible.  You would have no Bible without the Catholic Church</a:t>
            </a:r>
            <a:r>
              <a:rPr lang="en-US" sz="2400" b="0" dirty="0" smtClean="0"/>
              <a:t>!”</a:t>
            </a:r>
          </a:p>
          <a:p>
            <a:pPr marL="457200" indent="-457200">
              <a:spcBef>
                <a:spcPts val="300"/>
              </a:spcBef>
              <a:spcAft>
                <a:spcPts val="300"/>
              </a:spcAft>
              <a:buFont typeface="Arial" pitchFamily="34" charset="0"/>
              <a:buChar char="•"/>
            </a:pPr>
            <a:r>
              <a:rPr lang="en-US" sz="2400" b="0" dirty="0" smtClean="0"/>
              <a:t>Then why is Catholicism contrary to the Bible?</a:t>
            </a:r>
          </a:p>
          <a:p>
            <a:pPr marL="457200" indent="-457200">
              <a:spcBef>
                <a:spcPts val="300"/>
              </a:spcBef>
              <a:spcAft>
                <a:spcPts val="300"/>
              </a:spcAft>
              <a:buFont typeface="Arial" pitchFamily="34" charset="0"/>
              <a:buChar char="•"/>
            </a:pPr>
            <a:r>
              <a:rPr lang="en-US" sz="2400" b="0" dirty="0" smtClean="0"/>
              <a:t>The Catholic church only formally recognized what was already generally accepted (</a:t>
            </a:r>
            <a:r>
              <a:rPr lang="en-US" sz="2400" b="0" i="1" dirty="0" smtClean="0"/>
              <a:t>Council of Hippo</a:t>
            </a:r>
            <a:r>
              <a:rPr lang="en-US" sz="2400" b="0" dirty="0" smtClean="0"/>
              <a:t>, AD 390).</a:t>
            </a:r>
          </a:p>
          <a:p>
            <a:pPr marL="457200" indent="-457200">
              <a:spcBef>
                <a:spcPts val="300"/>
              </a:spcBef>
              <a:spcAft>
                <a:spcPts val="300"/>
              </a:spcAft>
              <a:buFont typeface="Arial" pitchFamily="34" charset="0"/>
              <a:buChar char="•"/>
            </a:pPr>
            <a:r>
              <a:rPr lang="en-US" sz="2400" b="0" dirty="0" smtClean="0"/>
              <a:t>God inspired and approved the books miraculously (</a:t>
            </a:r>
            <a:r>
              <a:rPr lang="en-US" sz="2400" dirty="0" smtClean="0">
                <a:solidFill>
                  <a:schemeClr val="tx2"/>
                </a:solidFill>
              </a:rPr>
              <a:t>Heb. 2:1-4; Mark 16:15-20; II Timothy 3:16-17; II Peter 1:19-21</a:t>
            </a:r>
            <a:r>
              <a:rPr lang="en-US" sz="2400" b="0" dirty="0" smtClean="0"/>
              <a:t>).</a:t>
            </a:r>
          </a:p>
          <a:p>
            <a:pPr marL="457200" indent="-457200">
              <a:spcBef>
                <a:spcPts val="300"/>
              </a:spcBef>
              <a:spcAft>
                <a:spcPts val="300"/>
              </a:spcAft>
              <a:buFont typeface="Arial" pitchFamily="34" charset="0"/>
              <a:buChar char="•"/>
            </a:pPr>
            <a:r>
              <a:rPr lang="en-US" sz="2400" b="0" dirty="0" smtClean="0"/>
              <a:t>Early church was responsible for circulating the </a:t>
            </a:r>
            <a:r>
              <a:rPr lang="en-US" sz="2400" b="0" dirty="0"/>
              <a:t>epistles (</a:t>
            </a:r>
            <a:r>
              <a:rPr lang="en-US" sz="2400" dirty="0" smtClean="0">
                <a:solidFill>
                  <a:schemeClr val="tx2"/>
                </a:solidFill>
              </a:rPr>
              <a:t>Colossians 4:16; I Thessalonians </a:t>
            </a:r>
            <a:r>
              <a:rPr lang="en-US" sz="2400" dirty="0">
                <a:solidFill>
                  <a:schemeClr val="tx2"/>
                </a:solidFill>
              </a:rPr>
              <a:t>5:27</a:t>
            </a:r>
            <a:r>
              <a:rPr lang="en-US" sz="2400" b="0" dirty="0"/>
              <a:t>).</a:t>
            </a:r>
            <a:endParaRPr lang="en-US" sz="2400" b="0" dirty="0" smtClean="0"/>
          </a:p>
          <a:p>
            <a:pPr marL="457200" indent="-457200">
              <a:spcBef>
                <a:spcPts val="300"/>
              </a:spcBef>
              <a:spcAft>
                <a:spcPts val="300"/>
              </a:spcAft>
              <a:buFont typeface="Arial" pitchFamily="34" charset="0"/>
              <a:buChar char="•"/>
            </a:pPr>
            <a:r>
              <a:rPr lang="en-US" sz="2400" b="0" dirty="0"/>
              <a:t>Codex </a:t>
            </a:r>
            <a:r>
              <a:rPr lang="en-US" sz="2400" b="0" dirty="0" err="1" smtClean="0"/>
              <a:t>Sinaiticus</a:t>
            </a:r>
            <a:r>
              <a:rPr lang="en-US" sz="2400" b="0" dirty="0"/>
              <a:t>, Codex </a:t>
            </a:r>
            <a:r>
              <a:rPr lang="en-US" sz="2400" b="0" dirty="0" err="1" smtClean="0"/>
              <a:t>Alexandrianus</a:t>
            </a:r>
            <a:r>
              <a:rPr lang="en-US" sz="2400" b="0" dirty="0" smtClean="0"/>
              <a:t> – AD 350.</a:t>
            </a:r>
          </a:p>
          <a:p>
            <a:pPr algn="r">
              <a:spcBef>
                <a:spcPts val="300"/>
              </a:spcBef>
              <a:spcAft>
                <a:spcPts val="300"/>
              </a:spcAft>
            </a:pPr>
            <a:r>
              <a:rPr lang="en-US" sz="1900" b="0" dirty="0">
                <a:hlinkClick r:id="rId2"/>
              </a:rPr>
              <a:t>http://</a:t>
            </a:r>
            <a:r>
              <a:rPr lang="en-US" sz="1900" b="0" dirty="0" smtClean="0">
                <a:hlinkClick r:id="rId2"/>
              </a:rPr>
              <a:t>www.bible.ca/cath-bible-origin.htm</a:t>
            </a:r>
            <a:endParaRPr lang="en-US" sz="19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3179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On Catholicism</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200" b="0" dirty="0" smtClean="0"/>
              <a:t>Operates upon a flawed standard:</a:t>
            </a:r>
          </a:p>
          <a:p>
            <a:pPr marL="800100" lvl="1" indent="-342900">
              <a:spcBef>
                <a:spcPts val="200"/>
              </a:spcBef>
              <a:spcAft>
                <a:spcPts val="200"/>
              </a:spcAft>
            </a:pPr>
            <a:r>
              <a:rPr lang="en-US" sz="2200" i="1" dirty="0" smtClean="0"/>
              <a:t>The Living Magisterium </a:t>
            </a:r>
            <a:endParaRPr lang="en-US" sz="2200" i="1" dirty="0" smtClean="0"/>
          </a:p>
          <a:p>
            <a:pPr marL="800100" lvl="1" indent="-342900">
              <a:spcBef>
                <a:spcPts val="200"/>
              </a:spcBef>
              <a:spcAft>
                <a:spcPts val="200"/>
              </a:spcAft>
            </a:pPr>
            <a:r>
              <a:rPr lang="en-US" sz="2200" i="1" dirty="0" smtClean="0"/>
              <a:t>Unimportance </a:t>
            </a:r>
            <a:r>
              <a:rPr lang="en-US" sz="2200" i="1" dirty="0" smtClean="0"/>
              <a:t>of </a:t>
            </a:r>
            <a:r>
              <a:rPr lang="en-US" sz="2200" i="1" dirty="0" smtClean="0"/>
              <a:t>Scripture</a:t>
            </a:r>
            <a:endParaRPr lang="en-US" sz="2200" dirty="0" smtClean="0"/>
          </a:p>
          <a:p>
            <a:pPr marL="342900" indent="-342900">
              <a:spcBef>
                <a:spcPts val="200"/>
              </a:spcBef>
              <a:spcAft>
                <a:spcPts val="200"/>
              </a:spcAft>
              <a:buFont typeface="Arial" pitchFamily="34" charset="0"/>
              <a:buChar char="•"/>
            </a:pPr>
            <a:r>
              <a:rPr lang="en-US" sz="2200" b="0" dirty="0" smtClean="0"/>
              <a:t>Numerous Errors from Flawed Standard. …</a:t>
            </a:r>
          </a:p>
          <a:p>
            <a:pPr marL="342900" indent="-342900">
              <a:spcBef>
                <a:spcPts val="200"/>
              </a:spcBef>
              <a:spcAft>
                <a:spcPts val="200"/>
              </a:spcAft>
              <a:buFont typeface="Arial" pitchFamily="34" charset="0"/>
              <a:buChar char="•"/>
            </a:pPr>
            <a:r>
              <a:rPr lang="en-US" sz="2200" b="0" dirty="0" smtClean="0"/>
              <a:t>Add many things to Scripture, ignoring its “silence”.</a:t>
            </a:r>
            <a:endParaRPr lang="en-US" sz="2200" b="0" dirty="0"/>
          </a:p>
          <a:p>
            <a:pPr marL="342900" indent="-342900">
              <a:spcBef>
                <a:spcPts val="200"/>
              </a:spcBef>
              <a:spcAft>
                <a:spcPts val="200"/>
              </a:spcAft>
              <a:buFont typeface="Arial" pitchFamily="34" charset="0"/>
              <a:buChar char="•"/>
            </a:pPr>
            <a:r>
              <a:rPr lang="en-US" sz="2200" b="0" i="1" dirty="0" smtClean="0"/>
              <a:t>“Lay axe to the root …” </a:t>
            </a:r>
            <a:r>
              <a:rPr lang="en-US" sz="2200" b="0" dirty="0" smtClean="0"/>
              <a:t>– Confront the Flawed standard.</a:t>
            </a:r>
          </a:p>
          <a:p>
            <a:pPr marL="342900" indent="-342900">
              <a:spcBef>
                <a:spcPts val="200"/>
              </a:spcBef>
              <a:spcAft>
                <a:spcPts val="200"/>
              </a:spcAft>
              <a:buFont typeface="Arial" pitchFamily="34" charset="0"/>
              <a:buChar char="•"/>
            </a:pPr>
            <a:r>
              <a:rPr lang="en-US" sz="2200" b="0" dirty="0" smtClean="0"/>
              <a:t>Papacy is most visible and powerful office in Catholicism …</a:t>
            </a:r>
          </a:p>
          <a:p>
            <a:pPr marL="342900" indent="-342900">
              <a:spcBef>
                <a:spcPts val="200"/>
              </a:spcBef>
              <a:spcAft>
                <a:spcPts val="200"/>
              </a:spcAft>
              <a:buFont typeface="Arial" pitchFamily="34" charset="0"/>
              <a:buChar char="•"/>
            </a:pPr>
            <a:r>
              <a:rPr lang="en-US" sz="2200" b="0" dirty="0" smtClean="0"/>
              <a:t>… also the most contrary to Scripture</a:t>
            </a:r>
            <a:r>
              <a:rPr lang="en-US" sz="2200" b="0" dirty="0" smtClean="0"/>
              <a:t>!</a:t>
            </a:r>
          </a:p>
          <a:p>
            <a:pPr marL="342900" indent="-342900">
              <a:spcBef>
                <a:spcPts val="200"/>
              </a:spcBef>
              <a:spcAft>
                <a:spcPts val="200"/>
              </a:spcAft>
              <a:buFont typeface="Arial" pitchFamily="34" charset="0"/>
              <a:buChar char="•"/>
            </a:pPr>
            <a:r>
              <a:rPr lang="en-US" sz="2200" b="0" dirty="0" smtClean="0"/>
              <a:t>Do you believe the Bible?</a:t>
            </a:r>
          </a:p>
          <a:p>
            <a:pPr marL="342900" indent="-342900">
              <a:spcBef>
                <a:spcPts val="200"/>
              </a:spcBef>
              <a:spcAft>
                <a:spcPts val="200"/>
              </a:spcAft>
              <a:buFont typeface="Arial" pitchFamily="34" charset="0"/>
              <a:buChar char="•"/>
            </a:pPr>
            <a:r>
              <a:rPr lang="en-US" sz="2200" b="0" dirty="0" smtClean="0"/>
              <a:t>It claims to be all sufficient?  Do you believe it?  If so …</a:t>
            </a:r>
          </a:p>
          <a:p>
            <a:pPr marL="342900" indent="-342900">
              <a:spcBef>
                <a:spcPts val="200"/>
              </a:spcBef>
              <a:spcAft>
                <a:spcPts val="200"/>
              </a:spcAft>
              <a:buFont typeface="Arial" pitchFamily="34" charset="0"/>
              <a:buChar char="•"/>
            </a:pPr>
            <a:r>
              <a:rPr lang="en-US" sz="2200" b="0" dirty="0" smtClean="0"/>
              <a:t>Then why permit an additional, contradictory standard?</a:t>
            </a:r>
            <a:endParaRPr lang="en-US" sz="22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975108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342900" lvl="0" indent="-342900">
              <a:buFont typeface="Arial" pitchFamily="34" charset="0"/>
              <a:buChar char="•"/>
            </a:pPr>
            <a:r>
              <a:rPr lang="en-US" sz="2400" b="0" dirty="0"/>
              <a:t>Gibson, John. </a:t>
            </a:r>
            <a:r>
              <a:rPr lang="en-US" sz="2400" i="1" dirty="0"/>
              <a:t>Denominational and Cult </a:t>
            </a:r>
            <a:r>
              <a:rPr lang="en-US" sz="2400" i="1" dirty="0" smtClean="0"/>
              <a:t>Error</a:t>
            </a:r>
            <a:r>
              <a:rPr lang="en-US" sz="2400" b="0" dirty="0" smtClean="0"/>
              <a:t>.  Pepper Road Church of Christ. Unpublished. 2012.</a:t>
            </a:r>
            <a:endParaRPr lang="en-US" sz="2400" b="0" dirty="0"/>
          </a:p>
          <a:p>
            <a:pPr marL="342900" lvl="0" indent="-342900">
              <a:buFont typeface="Arial" pitchFamily="34" charset="0"/>
              <a:buChar char="•"/>
            </a:pPr>
            <a:r>
              <a:rPr lang="en-US" sz="2400" b="0" dirty="0" err="1" smtClean="0"/>
              <a:t>Harkrider</a:t>
            </a:r>
            <a:r>
              <a:rPr lang="en-US" sz="2400" b="0" dirty="0"/>
              <a:t>, </a:t>
            </a:r>
            <a:r>
              <a:rPr lang="en-US" sz="2400" b="0" dirty="0" smtClean="0"/>
              <a:t>Robert. </a:t>
            </a:r>
            <a:r>
              <a:rPr lang="en-US" sz="2400" i="1" dirty="0"/>
              <a:t>Basic Bible </a:t>
            </a:r>
            <a:r>
              <a:rPr lang="en-US" sz="2400" i="1" dirty="0" smtClean="0"/>
              <a:t>Doctrine</a:t>
            </a:r>
            <a:r>
              <a:rPr lang="en-US" sz="2400" b="0" dirty="0"/>
              <a:t>.</a:t>
            </a:r>
            <a:r>
              <a:rPr lang="en-US" sz="2400" b="0" dirty="0" smtClean="0"/>
              <a:t> Book 4, Lesson 6. </a:t>
            </a:r>
            <a:r>
              <a:rPr lang="en-US" sz="2400" b="0" dirty="0"/>
              <a:t>Impressive Image </a:t>
            </a:r>
            <a:r>
              <a:rPr lang="en-US" sz="2400" b="0" dirty="0" smtClean="0"/>
              <a:t>Production. </a:t>
            </a:r>
            <a:r>
              <a:rPr lang="en-US" sz="2400" b="0" dirty="0"/>
              <a:t>Russellville, </a:t>
            </a:r>
            <a:r>
              <a:rPr lang="en-US" sz="2400" b="0" dirty="0" smtClean="0"/>
              <a:t>Alabama. </a:t>
            </a:r>
            <a:r>
              <a:rPr lang="en-US" sz="2400" b="0" dirty="0"/>
              <a:t>1987</a:t>
            </a:r>
            <a:r>
              <a:rPr lang="en-US" sz="2400" b="0" dirty="0" smtClean="0"/>
              <a:t>.</a:t>
            </a:r>
          </a:p>
          <a:p>
            <a:pPr marL="342900" indent="-342900">
              <a:buFont typeface="Arial" pitchFamily="34" charset="0"/>
              <a:buChar char="•"/>
            </a:pPr>
            <a:r>
              <a:rPr lang="en-US" sz="2400" b="0" dirty="0" err="1" smtClean="0"/>
              <a:t>Litmer</a:t>
            </a:r>
            <a:r>
              <a:rPr lang="en-US" sz="2400" b="0" dirty="0" smtClean="0"/>
              <a:t>, Greg. </a:t>
            </a:r>
            <a:r>
              <a:rPr lang="en-US" sz="2400" i="1" dirty="0" smtClean="0"/>
              <a:t>Catholicism Under the Microscope.</a:t>
            </a:r>
            <a:r>
              <a:rPr lang="en-US" sz="2400" b="0" dirty="0" smtClean="0"/>
              <a:t> Guardian of Truth Foundation, Bowling Green, KY. 2009.</a:t>
            </a:r>
          </a:p>
          <a:p>
            <a:pPr marL="342900" indent="-342900">
              <a:buFont typeface="Arial" pitchFamily="34" charset="0"/>
              <a:buChar char="•"/>
            </a:pPr>
            <a:endParaRPr lang="en-US" sz="2400" b="0" dirty="0"/>
          </a:p>
          <a:p>
            <a:pPr marL="342900" indent="-342900">
              <a:buFont typeface="Arial" pitchFamily="34" charset="0"/>
              <a:buChar char="•"/>
            </a:pPr>
            <a:r>
              <a:rPr lang="en-US" sz="2400" b="0" dirty="0" smtClean="0"/>
              <a:t>Lambert., O. C., </a:t>
            </a:r>
            <a:r>
              <a:rPr lang="en-US" sz="2400" dirty="0" smtClean="0"/>
              <a:t>Catholicism Against Itself</a:t>
            </a:r>
            <a:r>
              <a:rPr lang="en-US" sz="2400" b="0" dirty="0" smtClean="0"/>
              <a:t>. Star Bible Publications, Inc. Ft. Worth, Texas. 1963, 2001.</a:t>
            </a:r>
          </a:p>
          <a:p>
            <a:pPr marL="342900" indent="-342900">
              <a:buFont typeface="Arial" pitchFamily="34" charset="0"/>
              <a:buChar char="•"/>
            </a:pPr>
            <a:r>
              <a:rPr lang="en-US" sz="2400" b="0" dirty="0" smtClean="0"/>
              <a:t>Wallace, Foy E., Jr.  </a:t>
            </a:r>
            <a:r>
              <a:rPr lang="en-US" sz="2400" i="1" dirty="0" smtClean="0"/>
              <a:t>Bulwarks of the Faith, vol. 1</a:t>
            </a:r>
            <a:r>
              <a:rPr lang="en-US" sz="2400" b="0" dirty="0" smtClean="0"/>
              <a:t>.  Foy E. Wallace Jr., Publications. Oklahoma City. 1951.</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t>The Pope</a:t>
            </a:r>
            <a:endParaRPr lang="en-US" sz="9600" i="1" dirty="0"/>
          </a:p>
        </p:txBody>
      </p:sp>
      <p:sp>
        <p:nvSpPr>
          <p:cNvPr id="3" name="Text Placeholder 2"/>
          <p:cNvSpPr>
            <a:spLocks noGrp="1"/>
          </p:cNvSpPr>
          <p:nvPr>
            <p:ph type="body" idx="1"/>
          </p:nvPr>
        </p:nvSpPr>
        <p:spPr/>
        <p:txBody>
          <a:bodyPr>
            <a:normAutofit/>
          </a:bodyPr>
          <a:lstStyle/>
          <a:p>
            <a:r>
              <a:rPr lang="en-US" sz="3600" dirty="0" smtClean="0"/>
              <a:t>A Flawed Standard</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53353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Peter the First Pope?</a:t>
            </a:r>
            <a:endParaRPr lang="en-US" dirty="0"/>
          </a:p>
        </p:txBody>
      </p:sp>
      <p:sp>
        <p:nvSpPr>
          <p:cNvPr id="3" name="Content Placeholder 2"/>
          <p:cNvSpPr>
            <a:spLocks noGrp="1"/>
          </p:cNvSpPr>
          <p:nvPr>
            <p:ph idx="1"/>
          </p:nvPr>
        </p:nvSpPr>
        <p:spPr/>
        <p:txBody>
          <a:bodyPr>
            <a:noAutofit/>
          </a:bodyPr>
          <a:lstStyle/>
          <a:p>
            <a:pPr>
              <a:spcBef>
                <a:spcPts val="300"/>
              </a:spcBef>
              <a:spcAft>
                <a:spcPts val="300"/>
              </a:spcAft>
            </a:pPr>
            <a:r>
              <a:rPr lang="en-US" sz="2400" b="0" dirty="0" smtClean="0"/>
              <a:t>“The Lord made Simon alone, whom he named Peter, the ‘</a:t>
            </a:r>
            <a:r>
              <a:rPr lang="en-US" sz="2400" dirty="0" smtClean="0"/>
              <a:t>rock</a:t>
            </a:r>
            <a:r>
              <a:rPr lang="en-US" sz="2400" b="0" dirty="0" smtClean="0"/>
              <a:t>’ of his Church.  He gave him </a:t>
            </a:r>
            <a:r>
              <a:rPr lang="en-US" sz="2400" dirty="0" smtClean="0"/>
              <a:t>the keys </a:t>
            </a:r>
            <a:r>
              <a:rPr lang="en-US" sz="2400" b="0" dirty="0" smtClean="0"/>
              <a:t>of his Church and instituted him </a:t>
            </a:r>
            <a:r>
              <a:rPr lang="en-US" sz="2400" dirty="0" smtClean="0"/>
              <a:t>shepherd</a:t>
            </a:r>
            <a:r>
              <a:rPr lang="en-US" sz="2400" b="0" dirty="0" smtClean="0"/>
              <a:t> of the whole flock” (</a:t>
            </a:r>
            <a:r>
              <a:rPr lang="en-US" sz="2400" b="0" i="1" dirty="0" smtClean="0"/>
              <a:t>The Catechism of the Catholic Church</a:t>
            </a:r>
            <a:r>
              <a:rPr lang="en-US" sz="2400" b="0" dirty="0" smtClean="0"/>
              <a:t>, 233)</a:t>
            </a:r>
          </a:p>
          <a:p>
            <a:pPr marL="346075" indent="-346075">
              <a:spcBef>
                <a:spcPts val="300"/>
              </a:spcBef>
              <a:spcAft>
                <a:spcPts val="300"/>
              </a:spcAft>
              <a:buFont typeface="+mj-lt"/>
              <a:buAutoNum type="arabicPeriod" startAt="3"/>
            </a:pPr>
            <a:r>
              <a:rPr lang="en-US" sz="2400" b="0" dirty="0" smtClean="0"/>
              <a:t>Catholics </a:t>
            </a:r>
            <a:r>
              <a:rPr lang="en-US" sz="2400" b="0" dirty="0"/>
              <a:t>look to Peter as their first pope.  </a:t>
            </a:r>
            <a:r>
              <a:rPr lang="en-US" sz="2400" dirty="0"/>
              <a:t>According to the Bible</a:t>
            </a:r>
            <a:r>
              <a:rPr lang="en-US" sz="2400" b="0" dirty="0"/>
              <a:t>, why does he </a:t>
            </a:r>
            <a:r>
              <a:rPr lang="en-US" sz="2400" i="1" dirty="0"/>
              <a:t>not</a:t>
            </a:r>
            <a:r>
              <a:rPr lang="en-US" sz="2400" b="0" dirty="0"/>
              <a:t> meet their qualifications of a being a pope</a:t>
            </a:r>
            <a:r>
              <a:rPr lang="en-US" sz="2400" b="0" dirty="0" smtClean="0"/>
              <a:t>?</a:t>
            </a:r>
            <a:br>
              <a:rPr lang="en-US" sz="2400" b="0" dirty="0" smtClean="0"/>
            </a:br>
            <a:endParaRPr lang="en-US" sz="2400" b="0" dirty="0" smtClean="0"/>
          </a:p>
          <a:p>
            <a:pPr marL="346075" indent="-346075">
              <a:spcBef>
                <a:spcPts val="300"/>
              </a:spcBef>
              <a:spcAft>
                <a:spcPts val="300"/>
              </a:spcAft>
              <a:buFont typeface="Arial" pitchFamily="34" charset="0"/>
              <a:buChar char="•"/>
            </a:pPr>
            <a:r>
              <a:rPr lang="en-US" sz="2400" dirty="0" smtClean="0">
                <a:solidFill>
                  <a:schemeClr val="tx2"/>
                </a:solidFill>
              </a:rPr>
              <a:t>Matthew </a:t>
            </a:r>
            <a:r>
              <a:rPr lang="en-US" sz="2400" dirty="0" smtClean="0">
                <a:solidFill>
                  <a:schemeClr val="tx2"/>
                </a:solidFill>
              </a:rPr>
              <a:t>19:28</a:t>
            </a:r>
            <a:r>
              <a:rPr lang="en-US" sz="2400" b="0" dirty="0" smtClean="0"/>
              <a:t> – The apostles ruled on </a:t>
            </a:r>
            <a:r>
              <a:rPr lang="en-US" sz="2400" b="0" i="1" dirty="0" smtClean="0"/>
              <a:t>“twelve thrones”</a:t>
            </a:r>
            <a:r>
              <a:rPr lang="en-US" sz="2400" b="0" dirty="0" smtClean="0"/>
              <a:t> – not 1 and 11.</a:t>
            </a:r>
          </a:p>
          <a:p>
            <a:pPr marL="346075" indent="-346075">
              <a:spcBef>
                <a:spcPts val="300"/>
              </a:spcBef>
              <a:spcAft>
                <a:spcPts val="300"/>
              </a:spcAft>
              <a:buFont typeface="Arial" pitchFamily="34" charset="0"/>
              <a:buChar char="•"/>
            </a:pPr>
            <a:r>
              <a:rPr lang="en-US" sz="2400" dirty="0" smtClean="0">
                <a:solidFill>
                  <a:schemeClr val="tx2"/>
                </a:solidFill>
              </a:rPr>
              <a:t>I Peter 1:1; 5:1 </a:t>
            </a:r>
            <a:r>
              <a:rPr lang="en-US" sz="2400" b="0" dirty="0" smtClean="0"/>
              <a:t>- Only an </a:t>
            </a:r>
            <a:r>
              <a:rPr lang="en-US" sz="2400" b="0" i="1" dirty="0" smtClean="0"/>
              <a:t>“apostle”</a:t>
            </a:r>
            <a:r>
              <a:rPr lang="en-US" sz="2400" b="0" dirty="0" smtClean="0"/>
              <a:t> and </a:t>
            </a:r>
            <a:r>
              <a:rPr lang="en-US" sz="2400" b="0" i="1" dirty="0" smtClean="0"/>
              <a:t>“fellow elder”</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26962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Was Peter the First Pope?</a:t>
            </a:r>
            <a:endParaRPr lang="en-US" dirty="0"/>
          </a:p>
        </p:txBody>
      </p:sp>
      <p:sp>
        <p:nvSpPr>
          <p:cNvPr id="3" name="Content Placeholder 2"/>
          <p:cNvSpPr>
            <a:spLocks noGrp="1"/>
          </p:cNvSpPr>
          <p:nvPr>
            <p:ph idx="1"/>
          </p:nvPr>
        </p:nvSpPr>
        <p:spPr/>
        <p:txBody>
          <a:bodyPr>
            <a:normAutofit/>
          </a:bodyPr>
          <a:lstStyle/>
          <a:p>
            <a:pPr marL="346075" indent="-346075">
              <a:spcBef>
                <a:spcPts val="300"/>
              </a:spcBef>
              <a:spcAft>
                <a:spcPts val="300"/>
              </a:spcAft>
              <a:buFont typeface="Arial" pitchFamily="34" charset="0"/>
              <a:buChar char="•"/>
            </a:pPr>
            <a:r>
              <a:rPr lang="en-US" sz="2400" dirty="0" smtClean="0">
                <a:solidFill>
                  <a:schemeClr val="tx2"/>
                </a:solidFill>
              </a:rPr>
              <a:t>I Peter 2:25; 5:4</a:t>
            </a:r>
            <a:r>
              <a:rPr lang="en-US" sz="2400" b="0" dirty="0" smtClean="0"/>
              <a:t> – Jesus the only</a:t>
            </a:r>
            <a:r>
              <a:rPr lang="en-US" sz="2400" b="0" i="1" dirty="0" smtClean="0"/>
              <a:t> “Chief Shepherd”</a:t>
            </a:r>
          </a:p>
          <a:p>
            <a:pPr marL="346075" indent="-346075">
              <a:spcBef>
                <a:spcPts val="300"/>
              </a:spcBef>
              <a:spcAft>
                <a:spcPts val="300"/>
              </a:spcAft>
              <a:buFont typeface="Arial" pitchFamily="34" charset="0"/>
              <a:buChar char="•"/>
            </a:pPr>
            <a:r>
              <a:rPr lang="en-US" sz="2400" dirty="0" smtClean="0">
                <a:solidFill>
                  <a:schemeClr val="tx2"/>
                </a:solidFill>
              </a:rPr>
              <a:t>Matthew 8:14; I Corinthians 9:5 </a:t>
            </a:r>
            <a:r>
              <a:rPr lang="en-US" sz="2400" b="0" dirty="0" smtClean="0"/>
              <a:t>– Married after G. C.</a:t>
            </a:r>
          </a:p>
          <a:p>
            <a:pPr marL="346075" indent="-346075">
              <a:spcBef>
                <a:spcPts val="300"/>
              </a:spcBef>
              <a:spcAft>
                <a:spcPts val="300"/>
              </a:spcAft>
              <a:buFont typeface="Arial" pitchFamily="34" charset="0"/>
              <a:buChar char="•"/>
            </a:pPr>
            <a:r>
              <a:rPr lang="en-US" sz="2400" dirty="0" smtClean="0">
                <a:solidFill>
                  <a:schemeClr val="tx2"/>
                </a:solidFill>
              </a:rPr>
              <a:t>Acts 10:25-26</a:t>
            </a:r>
            <a:r>
              <a:rPr lang="en-US" sz="2400" b="0" dirty="0" smtClean="0"/>
              <a:t> – Refused worship as </a:t>
            </a:r>
            <a:r>
              <a:rPr lang="en-US" sz="2400" b="0" i="1" dirty="0" smtClean="0"/>
              <a:t>“</a:t>
            </a:r>
            <a:r>
              <a:rPr lang="en-US" sz="2400" i="1" dirty="0" smtClean="0"/>
              <a:t>also</a:t>
            </a:r>
            <a:r>
              <a:rPr lang="en-US" sz="2400" b="0" i="1" dirty="0" smtClean="0"/>
              <a:t> a man”</a:t>
            </a:r>
            <a:endParaRPr lang="en-US" sz="2400" b="0" dirty="0" smtClean="0"/>
          </a:p>
          <a:p>
            <a:pPr marL="346075" indent="-346075">
              <a:spcBef>
                <a:spcPts val="300"/>
              </a:spcBef>
              <a:spcAft>
                <a:spcPts val="300"/>
              </a:spcAft>
              <a:buFont typeface="Arial" pitchFamily="34" charset="0"/>
              <a:buChar char="•"/>
            </a:pPr>
            <a:r>
              <a:rPr lang="en-US" sz="2400" dirty="0" smtClean="0">
                <a:solidFill>
                  <a:schemeClr val="tx2"/>
                </a:solidFill>
              </a:rPr>
              <a:t>Acts 11 </a:t>
            </a:r>
            <a:r>
              <a:rPr lang="en-US" sz="2400" b="0" dirty="0" smtClean="0"/>
              <a:t>– Required witnesses and “called on the carpet”</a:t>
            </a:r>
          </a:p>
          <a:p>
            <a:pPr marL="346075" indent="-346075">
              <a:spcBef>
                <a:spcPts val="300"/>
              </a:spcBef>
              <a:spcAft>
                <a:spcPts val="300"/>
              </a:spcAft>
              <a:buFont typeface="Arial" pitchFamily="34" charset="0"/>
              <a:buChar char="•"/>
            </a:pPr>
            <a:r>
              <a:rPr lang="en-US" sz="2400" dirty="0" smtClean="0">
                <a:solidFill>
                  <a:schemeClr val="tx2"/>
                </a:solidFill>
              </a:rPr>
              <a:t>Acts 15</a:t>
            </a:r>
            <a:r>
              <a:rPr lang="en-US" sz="2400" b="0" dirty="0" smtClean="0"/>
              <a:t> – </a:t>
            </a:r>
            <a:r>
              <a:rPr lang="en-US" sz="2400" b="0" dirty="0" smtClean="0"/>
              <a:t>Witness, </a:t>
            </a:r>
            <a:r>
              <a:rPr lang="en-US" sz="2400" b="0" dirty="0" smtClean="0"/>
              <a:t>not final speaker or presiding</a:t>
            </a:r>
          </a:p>
          <a:p>
            <a:pPr marL="346075" indent="-346075">
              <a:spcBef>
                <a:spcPts val="300"/>
              </a:spcBef>
              <a:spcAft>
                <a:spcPts val="300"/>
              </a:spcAft>
              <a:buFont typeface="Arial" pitchFamily="34" charset="0"/>
              <a:buChar char="•"/>
            </a:pPr>
            <a:r>
              <a:rPr lang="en-US" sz="2400" dirty="0" smtClean="0">
                <a:solidFill>
                  <a:schemeClr val="tx2"/>
                </a:solidFill>
              </a:rPr>
              <a:t>Galatians 2:11-14 </a:t>
            </a:r>
            <a:r>
              <a:rPr lang="en-US" sz="2400" b="0" dirty="0" smtClean="0"/>
              <a:t>– Paul </a:t>
            </a:r>
            <a:r>
              <a:rPr lang="en-US" sz="2400" b="0" i="1" dirty="0" smtClean="0"/>
              <a:t>“withstood Peter to the face”</a:t>
            </a:r>
          </a:p>
          <a:p>
            <a:pPr marL="346075" indent="-346075">
              <a:spcBef>
                <a:spcPts val="300"/>
              </a:spcBef>
              <a:spcAft>
                <a:spcPts val="300"/>
              </a:spcAft>
              <a:buFont typeface="Arial" pitchFamily="34" charset="0"/>
              <a:buChar char="•"/>
            </a:pPr>
            <a:r>
              <a:rPr lang="en-US" sz="2400" dirty="0" smtClean="0">
                <a:solidFill>
                  <a:schemeClr val="tx2"/>
                </a:solidFill>
              </a:rPr>
              <a:t>II Corinthians 11:5; 12:11</a:t>
            </a:r>
            <a:r>
              <a:rPr lang="en-US" sz="2400" b="0" dirty="0" smtClean="0"/>
              <a:t> – Paul was not less than any other apostle.</a:t>
            </a:r>
          </a:p>
          <a:p>
            <a:pPr marL="346075" indent="-346075">
              <a:spcBef>
                <a:spcPts val="300"/>
              </a:spcBef>
              <a:spcAft>
                <a:spcPts val="300"/>
              </a:spcAft>
              <a:buFont typeface="Arial" pitchFamily="34" charset="0"/>
              <a:buChar char="•"/>
            </a:pPr>
            <a:r>
              <a:rPr lang="en-US" sz="2400" b="0" dirty="0" smtClean="0"/>
              <a:t>Paul dominates over Peter in most of </a:t>
            </a:r>
            <a:r>
              <a:rPr lang="en-US" sz="2400" dirty="0" smtClean="0">
                <a:solidFill>
                  <a:schemeClr val="tx2"/>
                </a:solidFill>
              </a:rPr>
              <a:t>Acts</a:t>
            </a:r>
            <a:r>
              <a:rPr lang="en-US" sz="2400" b="0" dirty="0" smtClean="0">
                <a:solidFill>
                  <a:schemeClr val="tx2"/>
                </a:solidFill>
              </a:rPr>
              <a:t> </a:t>
            </a:r>
            <a:r>
              <a:rPr lang="en-US" sz="2400" b="0" dirty="0" smtClean="0"/>
              <a:t>and </a:t>
            </a:r>
            <a:r>
              <a:rPr lang="en-US" sz="2400" b="0" dirty="0" smtClean="0"/>
              <a:t>epistles </a:t>
            </a:r>
            <a:r>
              <a:rPr lang="en-US" sz="2400" b="0" dirty="0" smtClean="0"/>
              <a:t>of 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297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Built on Peter?</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startAt="4"/>
            </a:pPr>
            <a:r>
              <a:rPr lang="en-US" sz="2400" b="0" dirty="0" smtClean="0"/>
              <a:t>If </a:t>
            </a:r>
            <a:r>
              <a:rPr lang="en-US" sz="2400" b="0" dirty="0"/>
              <a:t>you were speaking to a Catholic friend, and she said, “In </a:t>
            </a:r>
            <a:r>
              <a:rPr lang="en-US" sz="2400" dirty="0">
                <a:solidFill>
                  <a:schemeClr val="tx2"/>
                </a:solidFill>
              </a:rPr>
              <a:t>Matthew 16:18</a:t>
            </a:r>
            <a:r>
              <a:rPr lang="en-US" sz="2400" b="0" dirty="0"/>
              <a:t>, Jesus said He would build His church upon the foundation of Peter, and He gave Peter special powers (i.e., keys, forgiveness) indicating he would be the first Pope.”  How would you respond</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74703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a:t>
            </a:r>
            <a:r>
              <a:rPr lang="en-US" dirty="0" smtClean="0"/>
              <a:t>The </a:t>
            </a:r>
            <a:r>
              <a:rPr lang="en-US" i="1" u="sng" dirty="0" smtClean="0"/>
              <a:t>Rock</a:t>
            </a:r>
            <a:r>
              <a:rPr lang="en-US" dirty="0" smtClean="0"/>
              <a:t> of the Church?</a:t>
            </a:r>
            <a:endParaRPr lang="en-US" dirty="0"/>
          </a:p>
        </p:txBody>
      </p:sp>
      <p:sp>
        <p:nvSpPr>
          <p:cNvPr id="3" name="Content Placeholder 2"/>
          <p:cNvSpPr>
            <a:spLocks noGrp="1"/>
          </p:cNvSpPr>
          <p:nvPr>
            <p:ph idx="1"/>
          </p:nvPr>
        </p:nvSpPr>
        <p:spPr/>
        <p:txBody>
          <a:bodyPr>
            <a:noAutofit/>
          </a:bodyPr>
          <a:lstStyle/>
          <a:p>
            <a:r>
              <a:rPr lang="en-US" sz="2400" b="0" i="1" dirty="0"/>
              <a:t>Simon Peter </a:t>
            </a:r>
            <a:r>
              <a:rPr lang="en-US" sz="2400" b="0" i="1" dirty="0" smtClean="0"/>
              <a:t>answered </a:t>
            </a:r>
            <a:r>
              <a:rPr lang="en-US" sz="2400" b="0" i="1" dirty="0"/>
              <a:t>and said, </a:t>
            </a:r>
            <a:r>
              <a:rPr lang="en-US" sz="2400" b="0" i="1" dirty="0" smtClean="0"/>
              <a:t>“You </a:t>
            </a:r>
            <a:r>
              <a:rPr lang="en-US" sz="2400" b="0" i="1" dirty="0"/>
              <a:t>are the Christ, the Son of the living </a:t>
            </a:r>
            <a:r>
              <a:rPr lang="en-US" sz="2400" b="0" i="1" dirty="0" smtClean="0"/>
              <a:t>God.” Jesus </a:t>
            </a:r>
            <a:r>
              <a:rPr lang="en-US" sz="2400" b="0" i="1" dirty="0"/>
              <a:t>answered and said to him, </a:t>
            </a:r>
            <a:r>
              <a:rPr lang="en-US" sz="2400" b="0" i="1" dirty="0" smtClean="0"/>
              <a:t>“</a:t>
            </a:r>
            <a:r>
              <a:rPr lang="en-US" sz="2400" i="1" dirty="0" smtClean="0"/>
              <a:t>Blessed </a:t>
            </a:r>
            <a:r>
              <a:rPr lang="en-US" sz="2400" i="1" dirty="0"/>
              <a:t>are you, Simon Bar-Jonah</a:t>
            </a:r>
            <a:r>
              <a:rPr lang="en-US" sz="2400" b="0" i="1" dirty="0"/>
              <a:t>, for flesh and blood has not revealed this to you, but My Father who is in </a:t>
            </a:r>
            <a:r>
              <a:rPr lang="en-US" sz="2400" b="0" i="1" dirty="0" smtClean="0"/>
              <a:t>heaven. And </a:t>
            </a:r>
            <a:r>
              <a:rPr lang="en-US" sz="2400" b="0" i="1" dirty="0"/>
              <a:t>I also say to you that </a:t>
            </a:r>
            <a:r>
              <a:rPr lang="en-US" sz="2400" i="1" u="sng" dirty="0"/>
              <a:t>you</a:t>
            </a:r>
            <a:r>
              <a:rPr lang="en-US" sz="2400" i="1" dirty="0"/>
              <a:t> are </a:t>
            </a:r>
            <a:r>
              <a:rPr lang="en-US" sz="2400" i="1" dirty="0" smtClean="0"/>
              <a:t>Peter, </a:t>
            </a:r>
            <a:r>
              <a:rPr lang="en-US" sz="2400" i="1" dirty="0"/>
              <a:t>and </a:t>
            </a:r>
            <a:r>
              <a:rPr lang="en-US" sz="2400" i="1" u="sng" dirty="0"/>
              <a:t>on this rock</a:t>
            </a:r>
            <a:r>
              <a:rPr lang="en-US" sz="2400" i="1" dirty="0"/>
              <a:t> </a:t>
            </a:r>
            <a:r>
              <a:rPr lang="en-US" sz="2400" i="1" dirty="0" smtClean="0"/>
              <a:t>I </a:t>
            </a:r>
            <a:r>
              <a:rPr lang="en-US" sz="2400" i="1" dirty="0"/>
              <a:t>will build My church</a:t>
            </a:r>
            <a:r>
              <a:rPr lang="en-US" sz="2400" b="0" i="1" dirty="0"/>
              <a:t>, and the </a:t>
            </a:r>
            <a:r>
              <a:rPr lang="en-US" sz="2400" i="1" dirty="0"/>
              <a:t>gates of Hades shall not prevail</a:t>
            </a:r>
            <a:r>
              <a:rPr lang="en-US" sz="2400" b="0" i="1" dirty="0"/>
              <a:t> against </a:t>
            </a:r>
            <a:r>
              <a:rPr lang="en-US" sz="2400" b="0" i="1" dirty="0" smtClean="0"/>
              <a:t>it. And </a:t>
            </a:r>
            <a:r>
              <a:rPr lang="en-US" sz="2400" b="0" i="1" dirty="0"/>
              <a:t>I will </a:t>
            </a:r>
            <a:r>
              <a:rPr lang="en-US" sz="2400" i="1" dirty="0"/>
              <a:t>give you the keys of the kingdom of heaven</a:t>
            </a:r>
            <a:r>
              <a:rPr lang="en-US" sz="2400" b="0" i="1" dirty="0"/>
              <a:t>, and </a:t>
            </a:r>
            <a:r>
              <a:rPr lang="en-US" sz="2400" i="1" dirty="0"/>
              <a:t>whatever you bind on earth will be bound in heaven</a:t>
            </a:r>
            <a:r>
              <a:rPr lang="en-US" sz="2400" b="0" i="1" dirty="0"/>
              <a:t>, and </a:t>
            </a:r>
            <a:r>
              <a:rPr lang="en-US" sz="2400" i="1" dirty="0"/>
              <a:t>whatever you loose on earth will be loosed in heaven</a:t>
            </a:r>
            <a:r>
              <a:rPr lang="en-US" sz="2400" b="0" i="1" dirty="0" smtClean="0"/>
              <a:t>.”  </a:t>
            </a:r>
            <a:r>
              <a:rPr lang="en-US" sz="2400" b="0" i="1" dirty="0"/>
              <a:t>Then He commanded His disciples that they should tell no one that He was Jesus the Christ.</a:t>
            </a:r>
            <a:r>
              <a:rPr lang="en-US" sz="2400" b="0" dirty="0"/>
              <a:t> (</a:t>
            </a:r>
            <a:r>
              <a:rPr lang="en-US" sz="2400" dirty="0">
                <a:solidFill>
                  <a:schemeClr val="tx2"/>
                </a:solidFill>
              </a:rPr>
              <a:t>Matthew </a:t>
            </a:r>
            <a:r>
              <a:rPr lang="en-US" sz="2400" dirty="0" smtClean="0">
                <a:solidFill>
                  <a:schemeClr val="tx2"/>
                </a:solidFill>
              </a:rPr>
              <a:t>16:16-20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260829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a Rock or a Boulder?</a:t>
            </a:r>
            <a:endParaRPr lang="en-US" dirty="0"/>
          </a:p>
        </p:txBody>
      </p:sp>
      <p:sp>
        <p:nvSpPr>
          <p:cNvPr id="3" name="Content Placeholder 2"/>
          <p:cNvSpPr>
            <a:spLocks noGrp="1"/>
          </p:cNvSpPr>
          <p:nvPr>
            <p:ph idx="1"/>
          </p:nvPr>
        </p:nvSpPr>
        <p:spPr/>
        <p:txBody>
          <a:bodyPr>
            <a:noAutofit/>
          </a:bodyPr>
          <a:lstStyle/>
          <a:p>
            <a:r>
              <a:rPr lang="en-US" sz="2400" b="0" i="1" dirty="0"/>
              <a:t>Simon Peter </a:t>
            </a:r>
            <a:r>
              <a:rPr lang="en-US" sz="2400" b="0" i="1" dirty="0" smtClean="0"/>
              <a:t>(Gr., </a:t>
            </a:r>
            <a:r>
              <a:rPr lang="en-US" sz="2400" i="1" dirty="0" err="1" smtClean="0"/>
              <a:t>petros</a:t>
            </a:r>
            <a:r>
              <a:rPr lang="en-US" sz="2400" b="0" i="1" dirty="0" smtClean="0"/>
              <a:t>) answered </a:t>
            </a:r>
            <a:r>
              <a:rPr lang="en-US" sz="2400" b="0" i="1" dirty="0"/>
              <a:t>and said, </a:t>
            </a:r>
            <a:r>
              <a:rPr lang="en-US" sz="2400" b="0" i="1" dirty="0" smtClean="0"/>
              <a:t>“</a:t>
            </a:r>
            <a:r>
              <a:rPr lang="en-US" sz="2400" i="1" u="sng" dirty="0" smtClean="0"/>
              <a:t>You </a:t>
            </a:r>
            <a:r>
              <a:rPr lang="en-US" sz="2400" i="1" u="sng" dirty="0"/>
              <a:t>are the Christ</a:t>
            </a:r>
            <a:r>
              <a:rPr lang="en-US" sz="2400" i="1" dirty="0"/>
              <a:t>, the Son of the living </a:t>
            </a:r>
            <a:r>
              <a:rPr lang="en-US" sz="2400" i="1" dirty="0" smtClean="0"/>
              <a:t>God</a:t>
            </a:r>
            <a:r>
              <a:rPr lang="en-US" sz="2400" b="0" i="1" dirty="0" smtClean="0"/>
              <a:t>.” Jesus </a:t>
            </a:r>
            <a:r>
              <a:rPr lang="en-US" sz="2400" b="0" i="1" dirty="0"/>
              <a:t>answered and said to him, </a:t>
            </a:r>
            <a:r>
              <a:rPr lang="en-US" sz="2400" b="0" i="1" dirty="0" smtClean="0"/>
              <a:t>“Blessed </a:t>
            </a:r>
            <a:r>
              <a:rPr lang="en-US" sz="2400" b="0" i="1" dirty="0"/>
              <a:t>are you, Simon Bar-Jonah, for flesh and blood has not revealed this to you, but My Father who is in </a:t>
            </a:r>
            <a:r>
              <a:rPr lang="en-US" sz="2400" b="0" i="1" dirty="0" smtClean="0"/>
              <a:t>heaven. And </a:t>
            </a:r>
            <a:r>
              <a:rPr lang="en-US" sz="2400" b="0" i="1" dirty="0"/>
              <a:t>I also say to you that </a:t>
            </a:r>
            <a:r>
              <a:rPr lang="en-US" sz="2400" i="1" u="sng" dirty="0"/>
              <a:t>you are </a:t>
            </a:r>
            <a:r>
              <a:rPr lang="en-US" sz="2400" i="1" u="sng" dirty="0" smtClean="0"/>
              <a:t>Peter</a:t>
            </a:r>
            <a:r>
              <a:rPr lang="en-US" sz="2400" i="1" dirty="0"/>
              <a:t> </a:t>
            </a:r>
            <a:r>
              <a:rPr lang="en-US" sz="2400" b="0" i="1" dirty="0"/>
              <a:t>(Gr., </a:t>
            </a:r>
            <a:r>
              <a:rPr lang="en-US" sz="2400" i="1" dirty="0" err="1"/>
              <a:t>petros</a:t>
            </a:r>
            <a:r>
              <a:rPr lang="en-US" sz="2400" b="0" i="1" dirty="0"/>
              <a:t>)</a:t>
            </a:r>
            <a:r>
              <a:rPr lang="en-US" sz="2400" b="0" i="1" dirty="0" smtClean="0"/>
              <a:t>, </a:t>
            </a:r>
            <a:r>
              <a:rPr lang="en-US" sz="2400" b="0" i="1" dirty="0"/>
              <a:t>and </a:t>
            </a:r>
            <a:r>
              <a:rPr lang="en-US" sz="2400" i="1" u="sng" dirty="0"/>
              <a:t>on this rock</a:t>
            </a:r>
            <a:r>
              <a:rPr lang="en-US" sz="2400" i="1" dirty="0"/>
              <a:t> </a:t>
            </a:r>
            <a:r>
              <a:rPr lang="en-US" sz="2400" b="0" i="1" dirty="0" smtClean="0"/>
              <a:t>(Gr., </a:t>
            </a:r>
            <a:r>
              <a:rPr lang="en-US" sz="2400" i="1" dirty="0" err="1" smtClean="0"/>
              <a:t>petras</a:t>
            </a:r>
            <a:r>
              <a:rPr lang="en-US" sz="2400" b="0" i="1" dirty="0" smtClean="0"/>
              <a:t>) </a:t>
            </a:r>
            <a:r>
              <a:rPr lang="en-US" sz="2400" i="1" dirty="0" smtClean="0"/>
              <a:t>I </a:t>
            </a:r>
            <a:r>
              <a:rPr lang="en-US" sz="2400" i="1" dirty="0"/>
              <a:t>will build My church</a:t>
            </a:r>
            <a:r>
              <a:rPr lang="en-US" sz="2400" b="0" i="1" dirty="0"/>
              <a:t>, and the gates of Hades shall not prevail against </a:t>
            </a:r>
            <a:r>
              <a:rPr lang="en-US" sz="2400" b="0" i="1" dirty="0" smtClean="0"/>
              <a:t>it. And </a:t>
            </a:r>
            <a:r>
              <a:rPr lang="en-US" sz="2400" b="0" i="1" dirty="0"/>
              <a:t>I will give you the keys of the kingdom of heaven, and whatever you bind on earth will be bound in heaven, and whatever you loose on earth will be loosed in heaven</a:t>
            </a:r>
            <a:r>
              <a:rPr lang="en-US" sz="2400" b="0" i="1" dirty="0" smtClean="0"/>
              <a:t>.”  </a:t>
            </a:r>
            <a:r>
              <a:rPr lang="en-US" sz="2400" b="0" i="1" dirty="0"/>
              <a:t>Then He commanded His disciples that they should tell no one </a:t>
            </a:r>
            <a:r>
              <a:rPr lang="en-US" sz="2400" i="1" dirty="0"/>
              <a:t>that He was Jesus </a:t>
            </a:r>
            <a:r>
              <a:rPr lang="en-US" sz="2400" i="1" u="sng" dirty="0"/>
              <a:t>the Christ</a:t>
            </a:r>
            <a:r>
              <a:rPr lang="en-US" sz="2400" b="0" i="1" dirty="0"/>
              <a:t>.</a:t>
            </a:r>
            <a:r>
              <a:rPr lang="en-US" sz="2400" b="0" dirty="0"/>
              <a:t> (</a:t>
            </a:r>
            <a:r>
              <a:rPr lang="en-US" sz="2400" dirty="0">
                <a:solidFill>
                  <a:schemeClr val="tx2"/>
                </a:solidFill>
              </a:rPr>
              <a:t>Matthew </a:t>
            </a:r>
            <a:r>
              <a:rPr lang="en-US" sz="2400" dirty="0" smtClean="0">
                <a:solidFill>
                  <a:schemeClr val="tx2"/>
                </a:solidFill>
              </a:rPr>
              <a:t>16:16-20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50152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Peter, A Stone – not Foundation</a:t>
            </a:r>
            <a:endParaRPr lang="en-US" sz="3000" dirty="0"/>
          </a:p>
        </p:txBody>
      </p:sp>
      <p:sp>
        <p:nvSpPr>
          <p:cNvPr id="3" name="Content Placeholder 2"/>
          <p:cNvSpPr>
            <a:spLocks noGrp="1"/>
          </p:cNvSpPr>
          <p:nvPr>
            <p:ph idx="1"/>
          </p:nvPr>
        </p:nvSpPr>
        <p:spPr/>
        <p:txBody>
          <a:bodyPr>
            <a:normAutofit fontScale="92500" lnSpcReduction="20000"/>
          </a:bodyPr>
          <a:lstStyle/>
          <a:p>
            <a:pPr marL="346075" indent="-346075">
              <a:buFont typeface="+mj-lt"/>
              <a:buAutoNum type="arabicPeriod" startAt="4"/>
            </a:pPr>
            <a:r>
              <a:rPr lang="en-US" sz="2400" b="0" dirty="0" smtClean="0"/>
              <a:t>If </a:t>
            </a:r>
            <a:r>
              <a:rPr lang="en-US" sz="2400" b="0" dirty="0"/>
              <a:t>you were speaking to a Catholic friend, and she said, “In </a:t>
            </a:r>
            <a:r>
              <a:rPr lang="en-US" sz="2400" dirty="0">
                <a:solidFill>
                  <a:schemeClr val="tx2"/>
                </a:solidFill>
              </a:rPr>
              <a:t>Matthew 16:18</a:t>
            </a:r>
            <a:r>
              <a:rPr lang="en-US" sz="2400" b="0" dirty="0"/>
              <a:t>, Jesus said He would build His church upon the foundation of Peter, and He gave Peter special powers (i.e., keys, forgiveness) indicating he would be the first Pope.”  How would you respond</a:t>
            </a:r>
            <a:r>
              <a:rPr lang="en-US" sz="2400" b="0" dirty="0" smtClean="0"/>
              <a:t>?</a:t>
            </a:r>
          </a:p>
          <a:p>
            <a:pPr marL="346075" indent="-346075">
              <a:buFont typeface="+mj-lt"/>
              <a:buAutoNum type="arabicPeriod" startAt="4"/>
            </a:pPr>
            <a:endParaRPr lang="en-US" sz="2400" b="0" dirty="0"/>
          </a:p>
          <a:p>
            <a:pPr marL="346075" indent="-346075">
              <a:buFont typeface="Arial" pitchFamily="34" charset="0"/>
              <a:buChar char="•"/>
            </a:pPr>
            <a:r>
              <a:rPr lang="en-US" sz="2400" b="0" dirty="0" smtClean="0"/>
              <a:t>Church built on </a:t>
            </a:r>
            <a:r>
              <a:rPr lang="en-US" sz="2400" i="1" dirty="0" smtClean="0"/>
              <a:t>object</a:t>
            </a:r>
            <a:r>
              <a:rPr lang="en-US" sz="2400" b="0" dirty="0" smtClean="0"/>
              <a:t> of Peter’s </a:t>
            </a:r>
            <a:r>
              <a:rPr lang="en-US" sz="2400" b="0" dirty="0" smtClean="0"/>
              <a:t>confession – Jesus is the Christ, </a:t>
            </a:r>
            <a:r>
              <a:rPr lang="en-US" sz="2400" b="0" dirty="0" smtClean="0"/>
              <a:t>not Peter </a:t>
            </a:r>
            <a:r>
              <a:rPr lang="en-US" sz="2400" b="0" dirty="0" smtClean="0"/>
              <a:t>himself.</a:t>
            </a:r>
          </a:p>
          <a:p>
            <a:pPr marL="346075" indent="-346075">
              <a:buFont typeface="Arial" pitchFamily="34" charset="0"/>
              <a:buChar char="•"/>
            </a:pPr>
            <a:r>
              <a:rPr lang="en-US" sz="2400" b="0" dirty="0" smtClean="0"/>
              <a:t>Even if Aramaic, specifically translated as </a:t>
            </a:r>
            <a:r>
              <a:rPr lang="en-US" sz="2400" b="0" i="1" dirty="0" smtClean="0"/>
              <a:t>“stone”</a:t>
            </a:r>
            <a:r>
              <a:rPr lang="en-US" sz="2400" b="0" dirty="0" smtClean="0"/>
              <a:t> (</a:t>
            </a:r>
            <a:r>
              <a:rPr lang="en-US" sz="2400" dirty="0" smtClean="0">
                <a:solidFill>
                  <a:schemeClr val="tx2"/>
                </a:solidFill>
              </a:rPr>
              <a:t>John 1:42</a:t>
            </a:r>
            <a:r>
              <a:rPr lang="en-US" sz="2400" b="0" dirty="0" smtClean="0"/>
              <a:t>)</a:t>
            </a:r>
          </a:p>
          <a:p>
            <a:pPr marL="346075" indent="-346075">
              <a:buFont typeface="Arial" pitchFamily="34" charset="0"/>
              <a:buChar char="•"/>
            </a:pPr>
            <a:r>
              <a:rPr lang="en-US" sz="2400" dirty="0">
                <a:solidFill>
                  <a:schemeClr val="tx2"/>
                </a:solidFill>
              </a:rPr>
              <a:t>Matthew 18:18</a:t>
            </a:r>
            <a:r>
              <a:rPr lang="en-US" sz="2400" b="0" dirty="0"/>
              <a:t> – Other apostles could also bind &amp; </a:t>
            </a:r>
            <a:r>
              <a:rPr lang="en-US" sz="2400" b="0" dirty="0" smtClean="0"/>
              <a:t>loose</a:t>
            </a:r>
          </a:p>
          <a:p>
            <a:pPr marL="346075" indent="-346075">
              <a:buFont typeface="Arial" pitchFamily="34" charset="0"/>
              <a:buChar char="•"/>
            </a:pPr>
            <a:r>
              <a:rPr lang="en-US" sz="2400" dirty="0" smtClean="0">
                <a:solidFill>
                  <a:schemeClr val="tx2"/>
                </a:solidFill>
              </a:rPr>
              <a:t>I Peter 2:8 </a:t>
            </a:r>
            <a:r>
              <a:rPr lang="en-US" sz="2400" b="0" dirty="0" smtClean="0"/>
              <a:t>– Peter said Jesus was the foundation (Gr., </a:t>
            </a:r>
            <a:r>
              <a:rPr lang="en-US" sz="2400" b="0" i="1" dirty="0" err="1" smtClean="0"/>
              <a:t>petra</a:t>
            </a:r>
            <a:r>
              <a:rPr lang="en-US" sz="2400" b="0" dirty="0" smtClean="0"/>
              <a:t>)</a:t>
            </a:r>
            <a:endParaRPr lang="en-US" sz="2400" b="0" dirty="0"/>
          </a:p>
          <a:p>
            <a:pPr marL="346075" indent="-346075">
              <a:buFont typeface="Arial" pitchFamily="34" charset="0"/>
              <a:buChar char="•"/>
            </a:pPr>
            <a:r>
              <a:rPr lang="en-US" sz="2400" dirty="0" smtClean="0">
                <a:solidFill>
                  <a:schemeClr val="tx2"/>
                </a:solidFill>
              </a:rPr>
              <a:t>Acts 2, 10 </a:t>
            </a:r>
            <a:r>
              <a:rPr lang="en-US" sz="2400" b="0" dirty="0" smtClean="0"/>
              <a:t>– Offered gospel first to Jews and Gentiles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820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4670</TotalTime>
  <Words>2473</Words>
  <Application>Microsoft Office PowerPoint</Application>
  <PresentationFormat>On-screen Show (16:9)</PresentationFormat>
  <Paragraphs>184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Essential</vt:lpstr>
      <vt:lpstr>“Convicting Those Who Contradict”</vt:lpstr>
      <vt:lpstr>The Standard of Catholicism</vt:lpstr>
      <vt:lpstr>The Pope</vt:lpstr>
      <vt:lpstr>Was Peter the First Pope?</vt:lpstr>
      <vt:lpstr>Was Peter the First Pope?</vt:lpstr>
      <vt:lpstr>The Church Built on Peter?</vt:lpstr>
      <vt:lpstr>Peter, The Rock of the Church?</vt:lpstr>
      <vt:lpstr>Peter, a Rock or a Boulder?</vt:lpstr>
      <vt:lpstr>Peter, A Stone – not Foundation</vt:lpstr>
      <vt:lpstr>Other Catholic Proof Texts</vt:lpstr>
      <vt:lpstr>Studying With a Catholic</vt:lpstr>
      <vt:lpstr>The Sufficiency of Scripture</vt:lpstr>
      <vt:lpstr>Change In Doctrine?</vt:lpstr>
      <vt:lpstr>Contrast: Vatican II</vt:lpstr>
      <vt:lpstr>Change:  Papal Infallibility?</vt:lpstr>
      <vt:lpstr>Change:  Papal Infallibility?</vt:lpstr>
      <vt:lpstr>Continuing Revelation?</vt:lpstr>
      <vt:lpstr>Contrast:  Evolution of Pope</vt:lpstr>
      <vt:lpstr>Contrast:  Evolution of Pope</vt:lpstr>
      <vt:lpstr>Contrast:  Evolution of Pope</vt:lpstr>
      <vt:lpstr>What’s Missing?</vt:lpstr>
      <vt:lpstr>Contrast: Doctrinal Additions</vt:lpstr>
      <vt:lpstr>Can We Not Understand?</vt:lpstr>
      <vt:lpstr>Contrast with Catholic Church</vt:lpstr>
      <vt:lpstr>In Debt To The Catholic Church?</vt:lpstr>
      <vt:lpstr>Conclusion: On Catholicism</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656</cp:revision>
  <cp:lastPrinted>2013-01-24T00:05:07Z</cp:lastPrinted>
  <dcterms:created xsi:type="dcterms:W3CDTF">2006-08-16T00:00:00Z</dcterms:created>
  <dcterms:modified xsi:type="dcterms:W3CDTF">2013-01-27T00:26:05Z</dcterms:modified>
</cp:coreProperties>
</file>