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397" r:id="rId2"/>
    <p:sldId id="381" r:id="rId3"/>
    <p:sldId id="396" r:id="rId4"/>
    <p:sldId id="399" r:id="rId5"/>
    <p:sldId id="400" r:id="rId6"/>
    <p:sldId id="416" r:id="rId7"/>
    <p:sldId id="409" r:id="rId8"/>
    <p:sldId id="410" r:id="rId9"/>
    <p:sldId id="411" r:id="rId10"/>
    <p:sldId id="412" r:id="rId11"/>
    <p:sldId id="414" r:id="rId12"/>
    <p:sldId id="415" r:id="rId13"/>
    <p:sldId id="398" r:id="rId14"/>
    <p:sldId id="417" r:id="rId15"/>
    <p:sldId id="418" r:id="rId16"/>
    <p:sldId id="419" r:id="rId17"/>
    <p:sldId id="420" r:id="rId18"/>
    <p:sldId id="421" r:id="rId19"/>
    <p:sldId id="423" r:id="rId20"/>
    <p:sldId id="424" r:id="rId21"/>
    <p:sldId id="425" r:id="rId22"/>
    <p:sldId id="426" r:id="rId23"/>
    <p:sldId id="427" r:id="rId24"/>
    <p:sldId id="428" r:id="rId25"/>
    <p:sldId id="429" r:id="rId26"/>
    <p:sldId id="395" r:id="rId27"/>
  </p:sldIdLst>
  <p:sldSz cx="9144000" cy="5143500" type="screen16x9"/>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72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BF392CE3-B8F9-4AF7-9B8A-BB9489D3DED2}" type="datetimeFigureOut">
              <a:rPr lang="en-US" smtClean="0"/>
              <a:t>2/3/2013</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7623812E-EE51-44F1-9D81-122E570B07EE}" type="slidenum">
              <a:rPr lang="en-US" smtClean="0"/>
              <a:t>‹#›</a:t>
            </a:fld>
            <a:endParaRPr lang="en-US"/>
          </a:p>
        </p:txBody>
      </p:sp>
    </p:spTree>
    <p:extLst>
      <p:ext uri="{BB962C8B-B14F-4D97-AF65-F5344CB8AC3E}">
        <p14:creationId xmlns:p14="http://schemas.microsoft.com/office/powerpoint/2010/main" val="22154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11771B7B-A3A8-41BB-B41F-A1B7602CDB4B}" type="datetimeFigureOut">
              <a:rPr lang="en-US" smtClean="0"/>
              <a:t>2/3/2013</a:t>
            </a:fld>
            <a:endParaRPr lang="en-US"/>
          </a:p>
        </p:txBody>
      </p:sp>
      <p:sp>
        <p:nvSpPr>
          <p:cNvPr id="4" name="Slide Image Placeholder 3"/>
          <p:cNvSpPr>
            <a:spLocks noGrp="1" noRot="1" noChangeAspect="1"/>
          </p:cNvSpPr>
          <p:nvPr>
            <p:ph type="sldImg" idx="2"/>
          </p:nvPr>
        </p:nvSpPr>
        <p:spPr>
          <a:xfrm>
            <a:off x="407988" y="704850"/>
            <a:ext cx="6261100"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F8FAD216-4C47-4AEE-83BE-B88F52125987}" type="slidenum">
              <a:rPr lang="en-US" smtClean="0"/>
              <a:t>‹#›</a:t>
            </a:fld>
            <a:endParaRPr lang="en-US"/>
          </a:p>
        </p:txBody>
      </p:sp>
    </p:spTree>
    <p:extLst>
      <p:ext uri="{BB962C8B-B14F-4D97-AF65-F5344CB8AC3E}">
        <p14:creationId xmlns:p14="http://schemas.microsoft.com/office/powerpoint/2010/main" val="86232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7772400" cy="3428999"/>
          </a:xfrm>
        </p:spPr>
        <p:txBody>
          <a:bodyPr anchor="ctr">
            <a:noAutofit/>
          </a:bodyPr>
          <a:lstStyle>
            <a:lvl1pPr>
              <a:lnSpc>
                <a:spcPct val="100000"/>
              </a:lnSpc>
              <a:defRPr sz="7200" i="1"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600450"/>
            <a:ext cx="6858000" cy="6858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FA8DD1-C50F-445A-9523-CB17A08CA9AE}"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DB30E-A2D5-4FD8-B22D-1F7BD7B7AF94}"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24065-797E-4830-BCAC-79279EB75A98}"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
            <a:ext cx="8229600" cy="548640"/>
          </a:xfrm>
        </p:spPr>
        <p:txBody>
          <a:bodyPr anchor="ctr"/>
          <a:lstStyle/>
          <a:p>
            <a:r>
              <a:rPr lang="en-US" dirty="0" smtClean="0"/>
              <a:t>Master title style</a:t>
            </a:r>
            <a:endParaRPr lang="en-US" dirty="0"/>
          </a:p>
        </p:txBody>
      </p:sp>
      <p:sp>
        <p:nvSpPr>
          <p:cNvPr id="3" name="Content Placeholder 2"/>
          <p:cNvSpPr>
            <a:spLocks noGrp="1"/>
          </p:cNvSpPr>
          <p:nvPr>
            <p:ph idx="1"/>
          </p:nvPr>
        </p:nvSpPr>
        <p:spPr>
          <a:xfrm>
            <a:off x="457200" y="617220"/>
            <a:ext cx="8229600" cy="43205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5F74C1-5200-451F-A2AE-9F46519CEF83}"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1"/>
            <a:ext cx="7772400" cy="3240881"/>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1451"/>
            <a:ext cx="7772400" cy="8001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6C24134-5BA6-498E-968E-89D200F18159}" type="datetime1">
              <a:rPr lang="en-US" smtClean="0"/>
              <a:t>2/3/2013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57231F-C7D5-44FF-9336-99111351A34B}" type="datetime1">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179576"/>
            <a:ext cx="3291840" cy="4798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179576"/>
            <a:ext cx="3291840" cy="47982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597C7-4D7A-4B6E-A113-350B590B6217}" type="datetime1">
              <a:rPr lang="en-US" smtClean="0"/>
              <a:t>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610414-F316-4DBA-8780-BEB6B3250A32}" type="datetime1">
              <a:rPr lang="en-US" smtClean="0"/>
              <a:t>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C4E34-B88B-44A2-9523-047459A95BEC}" type="datetime1">
              <a:rPr lang="en-US" smtClean="0"/>
              <a:t>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9D46B-88E0-4841-BBB5-D5F83DD27A39}" type="datetime1">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363474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E600C-EFF2-4CEC-9673-6F44F6BC0F51}" type="datetime1">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3714750"/>
            <a:ext cx="8153400" cy="5715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538"/>
            <a:ext cx="8229600" cy="514112"/>
          </a:xfrm>
          <a:prstGeom prst="rect">
            <a:avLst/>
          </a:prstGeom>
        </p:spPr>
        <p:txBody>
          <a:bodyPr vert="horz" lIns="91440" tIns="45720" rIns="91440" bIns="45720" rtlCol="0" anchor="b">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685800"/>
            <a:ext cx="8229600" cy="4286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629151"/>
            <a:ext cx="3429000" cy="228600"/>
          </a:xfrm>
          <a:prstGeom prst="rect">
            <a:avLst/>
          </a:prstGeom>
        </p:spPr>
        <p:txBody>
          <a:bodyPr vert="horz" lIns="91440" tIns="45720" rIns="91440" bIns="0" rtlCol="0" anchor="b"/>
          <a:lstStyle>
            <a:lvl1pPr algn="l">
              <a:defRPr sz="1000">
                <a:solidFill>
                  <a:schemeClr val="tx1"/>
                </a:solidFill>
              </a:defRPr>
            </a:lvl1pPr>
          </a:lstStyle>
          <a:p>
            <a:fld id="{85F9A715-A4F2-4725-8150-8DDA4E0B43E2}" type="datetime1">
              <a:rPr lang="en-US" smtClean="0"/>
              <a:t>2/3/2013</a:t>
            </a:fld>
            <a:endParaRPr lang="en-US"/>
          </a:p>
        </p:txBody>
      </p:sp>
      <p:sp>
        <p:nvSpPr>
          <p:cNvPr id="5" name="Footer Placeholder 4"/>
          <p:cNvSpPr>
            <a:spLocks noGrp="1"/>
          </p:cNvSpPr>
          <p:nvPr>
            <p:ph type="ftr" sz="quarter" idx="3"/>
          </p:nvPr>
        </p:nvSpPr>
        <p:spPr>
          <a:xfrm>
            <a:off x="457200" y="4869657"/>
            <a:ext cx="3429000" cy="212884"/>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391843" y="4368483"/>
            <a:ext cx="98679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685800"/>
            <a:ext cx="142876" cy="4457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i="1" smtClean="0"/>
              <a:t>“Convicting </a:t>
            </a:r>
            <a:r>
              <a:rPr lang="en-US" sz="7200" i="1" dirty="0" smtClean="0"/>
              <a:t>Those Who Contradict”</a:t>
            </a:r>
            <a:endParaRPr lang="en-US" sz="7200" i="1" dirty="0"/>
          </a:p>
        </p:txBody>
      </p:sp>
      <p:sp>
        <p:nvSpPr>
          <p:cNvPr id="3" name="Subtitle 2"/>
          <p:cNvSpPr>
            <a:spLocks noGrp="1"/>
          </p:cNvSpPr>
          <p:nvPr>
            <p:ph type="subTitle" idx="1"/>
          </p:nvPr>
        </p:nvSpPr>
        <p:spPr/>
        <p:txBody>
          <a:bodyPr>
            <a:normAutofit lnSpcReduction="10000"/>
          </a:bodyPr>
          <a:lstStyle/>
          <a:p>
            <a:r>
              <a:rPr lang="en-US" dirty="0" smtClean="0"/>
              <a:t>Helping Saints Prepare to Answer and Persuade Those in Error</a:t>
            </a:r>
            <a:endParaRPr lang="en-US" dirty="0"/>
          </a:p>
        </p:txBody>
      </p:sp>
    </p:spTree>
    <p:extLst>
      <p:ext uri="{BB962C8B-B14F-4D97-AF65-F5344CB8AC3E}">
        <p14:creationId xmlns:p14="http://schemas.microsoft.com/office/powerpoint/2010/main" val="235023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 Calvin</a:t>
            </a:r>
          </a:p>
        </p:txBody>
      </p:sp>
      <p:sp>
        <p:nvSpPr>
          <p:cNvPr id="3" name="Content Placeholder 2"/>
          <p:cNvSpPr>
            <a:spLocks noGrp="1"/>
          </p:cNvSpPr>
          <p:nvPr>
            <p:ph idx="1"/>
          </p:nvPr>
        </p:nvSpPr>
        <p:spPr>
          <a:xfrm>
            <a:off x="457200" y="617220"/>
            <a:ext cx="5334000" cy="4320540"/>
          </a:xfrm>
        </p:spPr>
        <p:txBody>
          <a:bodyPr>
            <a:noAutofit/>
          </a:bodyPr>
          <a:lstStyle/>
          <a:p>
            <a:pPr marL="230188" indent="-230188">
              <a:spcBef>
                <a:spcPts val="200"/>
              </a:spcBef>
              <a:spcAft>
                <a:spcPts val="200"/>
              </a:spcAft>
              <a:buFont typeface="Arial" pitchFamily="34" charset="0"/>
              <a:buChar char="•"/>
            </a:pPr>
            <a:r>
              <a:rPr lang="en-US" sz="2300" b="0" dirty="0" smtClean="0"/>
              <a:t>Expanded but </a:t>
            </a:r>
            <a:r>
              <a:rPr lang="en-US" sz="2300" b="0" dirty="0"/>
              <a:t>never </a:t>
            </a:r>
            <a:r>
              <a:rPr lang="en-US" sz="2300" b="0" dirty="0" smtClean="0"/>
              <a:t>revised.</a:t>
            </a:r>
            <a:endParaRPr lang="en-US" sz="2300" b="0" dirty="0"/>
          </a:p>
          <a:p>
            <a:pPr marL="230188" indent="-230188">
              <a:spcBef>
                <a:spcPts val="200"/>
              </a:spcBef>
              <a:spcAft>
                <a:spcPts val="200"/>
              </a:spcAft>
              <a:buFont typeface="Arial" pitchFamily="34" charset="0"/>
              <a:buChar char="•"/>
            </a:pPr>
            <a:r>
              <a:rPr lang="en-US" sz="2300" b="0" dirty="0"/>
              <a:t>Prolific writer and speaker.</a:t>
            </a:r>
          </a:p>
          <a:p>
            <a:pPr marL="230188" indent="-230188">
              <a:spcBef>
                <a:spcPts val="200"/>
              </a:spcBef>
              <a:spcAft>
                <a:spcPts val="200"/>
              </a:spcAft>
              <a:buFont typeface="Arial" pitchFamily="34" charset="0"/>
              <a:buChar char="•"/>
            </a:pPr>
            <a:r>
              <a:rPr lang="en-US" sz="2300" b="0" dirty="0"/>
              <a:t>His teaching used as basis for:</a:t>
            </a:r>
          </a:p>
          <a:p>
            <a:pPr marL="687388" lvl="1" indent="-230188">
              <a:spcBef>
                <a:spcPts val="200"/>
              </a:spcBef>
              <a:spcAft>
                <a:spcPts val="200"/>
              </a:spcAft>
            </a:pPr>
            <a:r>
              <a:rPr lang="en-US" sz="2200" b="0" dirty="0"/>
              <a:t>Puritans’ </a:t>
            </a:r>
            <a:r>
              <a:rPr lang="en-US" sz="2200" b="0" i="1" dirty="0" smtClean="0"/>
              <a:t>Westminster </a:t>
            </a:r>
            <a:r>
              <a:rPr lang="en-US" sz="2200" b="0" i="1" dirty="0"/>
              <a:t>Confession </a:t>
            </a:r>
            <a:r>
              <a:rPr lang="en-US" sz="2200" b="0" dirty="0"/>
              <a:t>(used by Presbyterians)</a:t>
            </a:r>
          </a:p>
          <a:p>
            <a:pPr marL="230188" indent="-230188">
              <a:spcBef>
                <a:spcPts val="200"/>
              </a:spcBef>
              <a:spcAft>
                <a:spcPts val="200"/>
              </a:spcAft>
              <a:buFont typeface="Arial" pitchFamily="34" charset="0"/>
              <a:buChar char="•"/>
            </a:pPr>
            <a:r>
              <a:rPr lang="en-US" sz="2300" b="0" dirty="0"/>
              <a:t>Used government to enforce doctrine.</a:t>
            </a:r>
          </a:p>
          <a:p>
            <a:pPr marL="230188" indent="-230188">
              <a:spcBef>
                <a:spcPts val="200"/>
              </a:spcBef>
              <a:spcAft>
                <a:spcPts val="200"/>
              </a:spcAft>
              <a:buFont typeface="Arial" pitchFamily="34" charset="0"/>
              <a:buChar char="•"/>
            </a:pPr>
            <a:r>
              <a:rPr lang="en-US" sz="2300" b="0" dirty="0" smtClean="0"/>
              <a:t>Notable</a:t>
            </a:r>
            <a:r>
              <a:rPr lang="en-US" sz="2300" b="0" dirty="0"/>
              <a:t>, redeemable beliefs:</a:t>
            </a:r>
          </a:p>
          <a:p>
            <a:pPr marL="568325" lvl="1" indent="-222250">
              <a:spcBef>
                <a:spcPts val="200"/>
              </a:spcBef>
              <a:spcAft>
                <a:spcPts val="200"/>
              </a:spcAft>
            </a:pPr>
            <a:r>
              <a:rPr lang="en-US" sz="2200" b="0" i="1" dirty="0"/>
              <a:t>Sola Scriptura </a:t>
            </a:r>
            <a:r>
              <a:rPr lang="en-US" sz="2200" b="0" dirty="0"/>
              <a:t>(Bible only)</a:t>
            </a:r>
          </a:p>
          <a:p>
            <a:pPr marL="568325" lvl="1" indent="-222250">
              <a:spcBef>
                <a:spcPts val="200"/>
              </a:spcBef>
              <a:spcAft>
                <a:spcPts val="200"/>
              </a:spcAft>
            </a:pPr>
            <a:r>
              <a:rPr lang="en-US" sz="2200" b="0" dirty="0"/>
              <a:t>Regulative Principle (vs. Normative)</a:t>
            </a:r>
          </a:p>
          <a:p>
            <a:pPr marL="230188" indent="-230188">
              <a:spcBef>
                <a:spcPts val="200"/>
              </a:spcBef>
              <a:spcAft>
                <a:spcPts val="200"/>
              </a:spcAft>
              <a:buFont typeface="Arial" pitchFamily="34" charset="0"/>
              <a:buChar char="•"/>
            </a:pPr>
            <a:r>
              <a:rPr lang="en-US" sz="2300" b="0" dirty="0"/>
              <a:t>Along with Augustine and Aquinas, identified as “Orthodoxy”.</a:t>
            </a:r>
          </a:p>
          <a:p>
            <a:pPr marL="230188" indent="-230188">
              <a:spcBef>
                <a:spcPts val="200"/>
              </a:spcBef>
              <a:spcAft>
                <a:spcPts val="200"/>
              </a:spcAft>
              <a:buFont typeface="Arial" pitchFamily="34" charset="0"/>
              <a:buChar char="•"/>
            </a:pPr>
            <a:endParaRPr lang="en-US" sz="23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5" descr="John_Calvin_-_best_liken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1200" y="814514"/>
            <a:ext cx="3200400" cy="396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Jacobius</a:t>
            </a:r>
            <a:r>
              <a:rPr lang="en-US" dirty="0"/>
              <a:t> Arminius</a:t>
            </a:r>
          </a:p>
        </p:txBody>
      </p:sp>
      <p:sp>
        <p:nvSpPr>
          <p:cNvPr id="3" name="Content Placeholder 2"/>
          <p:cNvSpPr>
            <a:spLocks noGrp="1"/>
          </p:cNvSpPr>
          <p:nvPr>
            <p:ph idx="1"/>
          </p:nvPr>
        </p:nvSpPr>
        <p:spPr>
          <a:xfrm>
            <a:off x="457200" y="617220"/>
            <a:ext cx="5334000" cy="4320540"/>
          </a:xfrm>
        </p:spPr>
        <p:txBody>
          <a:bodyPr>
            <a:noAutofit/>
          </a:bodyPr>
          <a:lstStyle/>
          <a:p>
            <a:pPr marL="230188" indent="-230188">
              <a:spcBef>
                <a:spcPts val="200"/>
              </a:spcBef>
              <a:spcAft>
                <a:spcPts val="200"/>
              </a:spcAft>
              <a:buFont typeface="Arial" pitchFamily="34" charset="0"/>
              <a:buChar char="•"/>
            </a:pPr>
            <a:r>
              <a:rPr lang="en-US" sz="2300" b="0" dirty="0"/>
              <a:t>Dutch, Lived </a:t>
            </a:r>
            <a:r>
              <a:rPr lang="en-US" sz="2300" b="0" dirty="0" smtClean="0"/>
              <a:t>1560-1609.</a:t>
            </a:r>
            <a:endParaRPr lang="en-US" sz="2300" b="0" dirty="0"/>
          </a:p>
          <a:p>
            <a:pPr marL="230188" indent="-230188">
              <a:spcBef>
                <a:spcPts val="200"/>
              </a:spcBef>
              <a:spcAft>
                <a:spcPts val="200"/>
              </a:spcAft>
              <a:buFont typeface="Arial" pitchFamily="34" charset="0"/>
              <a:buChar char="•"/>
            </a:pPr>
            <a:r>
              <a:rPr lang="en-US" sz="2300" b="0" dirty="0"/>
              <a:t>Taught by Theodore </a:t>
            </a:r>
            <a:r>
              <a:rPr lang="en-US" sz="2300" b="0" dirty="0" err="1" smtClean="0"/>
              <a:t>Beza</a:t>
            </a:r>
            <a:r>
              <a:rPr lang="en-US" sz="2300" b="0" dirty="0" smtClean="0"/>
              <a:t>.</a:t>
            </a:r>
          </a:p>
          <a:p>
            <a:pPr marL="230188" indent="-230188">
              <a:spcBef>
                <a:spcPts val="200"/>
              </a:spcBef>
              <a:spcAft>
                <a:spcPts val="200"/>
              </a:spcAft>
              <a:buFont typeface="Arial" pitchFamily="34" charset="0"/>
              <a:buChar char="•"/>
            </a:pPr>
            <a:r>
              <a:rPr lang="en-US" sz="2300" b="0" dirty="0" smtClean="0"/>
              <a:t>Teachings </a:t>
            </a:r>
            <a:r>
              <a:rPr lang="en-US" sz="2300" b="0" dirty="0"/>
              <a:t>were formalized by his followers, the </a:t>
            </a:r>
            <a:r>
              <a:rPr lang="en-US" sz="2300" i="1" dirty="0" err="1" smtClean="0"/>
              <a:t>Remonstrants</a:t>
            </a:r>
            <a:r>
              <a:rPr lang="en-US" sz="2300" b="0" dirty="0" smtClean="0"/>
              <a:t> </a:t>
            </a:r>
            <a:r>
              <a:rPr lang="en-US" sz="2300" b="0" dirty="0"/>
              <a:t>in </a:t>
            </a:r>
            <a:r>
              <a:rPr lang="en-US" sz="2300" b="0" dirty="0" smtClean="0"/>
              <a:t>1610:</a:t>
            </a:r>
            <a:endParaRPr lang="en-US" sz="2300" b="0" dirty="0"/>
          </a:p>
          <a:p>
            <a:pPr marL="687388" lvl="1" indent="-230188">
              <a:spcBef>
                <a:spcPts val="200"/>
              </a:spcBef>
              <a:spcAft>
                <a:spcPts val="200"/>
              </a:spcAft>
            </a:pPr>
            <a:r>
              <a:rPr lang="en-US" b="0" dirty="0"/>
              <a:t>Original sin</a:t>
            </a:r>
          </a:p>
          <a:p>
            <a:pPr marL="687388" lvl="1" indent="-230188">
              <a:spcBef>
                <a:spcPts val="200"/>
              </a:spcBef>
              <a:spcAft>
                <a:spcPts val="200"/>
              </a:spcAft>
            </a:pPr>
            <a:r>
              <a:rPr lang="en-US" b="0" dirty="0"/>
              <a:t>Conditional predestination</a:t>
            </a:r>
          </a:p>
          <a:p>
            <a:pPr marL="687388" lvl="1" indent="-230188">
              <a:spcBef>
                <a:spcPts val="200"/>
              </a:spcBef>
              <a:spcAft>
                <a:spcPts val="200"/>
              </a:spcAft>
            </a:pPr>
            <a:r>
              <a:rPr lang="en-US" b="0" dirty="0"/>
              <a:t>Universal intention of atonement.</a:t>
            </a:r>
          </a:p>
          <a:p>
            <a:pPr marL="687388" lvl="1" indent="-230188">
              <a:spcBef>
                <a:spcPts val="200"/>
              </a:spcBef>
              <a:spcAft>
                <a:spcPts val="200"/>
              </a:spcAft>
            </a:pPr>
            <a:r>
              <a:rPr lang="en-US" b="0" dirty="0"/>
              <a:t>Man cannot exercise saving faith.</a:t>
            </a:r>
          </a:p>
          <a:p>
            <a:pPr marL="687388" lvl="1" indent="-230188">
              <a:spcBef>
                <a:spcPts val="200"/>
              </a:spcBef>
              <a:spcAft>
                <a:spcPts val="200"/>
              </a:spcAft>
            </a:pPr>
            <a:r>
              <a:rPr lang="en-US" b="0" dirty="0"/>
              <a:t>Necessary grace, but resistible.</a:t>
            </a:r>
          </a:p>
          <a:p>
            <a:pPr marL="687388" lvl="1" indent="-230188">
              <a:spcBef>
                <a:spcPts val="200"/>
              </a:spcBef>
              <a:spcAft>
                <a:spcPts val="200"/>
              </a:spcAft>
            </a:pPr>
            <a:r>
              <a:rPr lang="en-US" b="0" dirty="0"/>
              <a:t>Can fall from grace.</a:t>
            </a:r>
          </a:p>
          <a:p>
            <a:pPr marL="230188" indent="-230188">
              <a:spcBef>
                <a:spcPts val="200"/>
              </a:spcBef>
              <a:spcAft>
                <a:spcPts val="200"/>
              </a:spcAft>
              <a:buFont typeface="Arial" pitchFamily="34" charset="0"/>
              <a:buChar char="•"/>
            </a:pPr>
            <a:r>
              <a:rPr lang="en-US" sz="2300" b="0" dirty="0" smtClean="0"/>
              <a:t>Expelled at </a:t>
            </a:r>
            <a:r>
              <a:rPr lang="en-US" sz="2300" b="0" dirty="0"/>
              <a:t>Synod of </a:t>
            </a:r>
            <a:r>
              <a:rPr lang="en-US" sz="2300" b="0" dirty="0" smtClean="0"/>
              <a:t>Dordrecht 1618.</a:t>
            </a:r>
            <a:endParaRPr lang="en-US" sz="23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5" descr="Jacobus_Arminius_02_IV_13_2_0026_01_0309_a_Seite_1_Bild_0001"/>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12654" t="11196" r="12299" b="17413"/>
          <a:stretch/>
        </p:blipFill>
        <p:spPr bwMode="auto">
          <a:xfrm>
            <a:off x="5791200" y="819150"/>
            <a:ext cx="3200400" cy="374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Notable People</a:t>
            </a:r>
          </a:p>
        </p:txBody>
      </p:sp>
      <p:sp>
        <p:nvSpPr>
          <p:cNvPr id="3" name="Content Placeholder 2"/>
          <p:cNvSpPr>
            <a:spLocks noGrp="1"/>
          </p:cNvSpPr>
          <p:nvPr>
            <p:ph idx="1"/>
          </p:nvPr>
        </p:nvSpPr>
        <p:spPr/>
        <p:txBody>
          <a:bodyPr>
            <a:noAutofit/>
          </a:bodyPr>
          <a:lstStyle/>
          <a:p>
            <a:pPr marL="230188" indent="-230188">
              <a:spcBef>
                <a:spcPts val="200"/>
              </a:spcBef>
              <a:spcAft>
                <a:spcPts val="200"/>
              </a:spcAft>
              <a:buFont typeface="Arial" pitchFamily="34" charset="0"/>
              <a:buChar char="•"/>
            </a:pPr>
            <a:r>
              <a:rPr lang="en-US" sz="2400" dirty="0"/>
              <a:t>Thomas Aquinas</a:t>
            </a:r>
            <a:r>
              <a:rPr lang="en-US" sz="2400" b="0" dirty="0"/>
              <a:t>, </a:t>
            </a:r>
            <a:r>
              <a:rPr lang="en-US" sz="2400" b="0" i="1" dirty="0"/>
              <a:t>Summa </a:t>
            </a:r>
            <a:r>
              <a:rPr lang="en-US" sz="2400" b="0" i="1" dirty="0" err="1"/>
              <a:t>Theologica</a:t>
            </a:r>
            <a:r>
              <a:rPr lang="en-US" sz="2400" b="0" dirty="0"/>
              <a:t> (1225-1274)</a:t>
            </a:r>
          </a:p>
          <a:p>
            <a:pPr marL="230188" indent="-230188">
              <a:spcBef>
                <a:spcPts val="200"/>
              </a:spcBef>
              <a:spcAft>
                <a:spcPts val="200"/>
              </a:spcAft>
              <a:buFont typeface="Arial" pitchFamily="34" charset="0"/>
              <a:buChar char="•"/>
            </a:pPr>
            <a:r>
              <a:rPr lang="en-US" sz="2400" dirty="0"/>
              <a:t>Martin Luther</a:t>
            </a:r>
            <a:r>
              <a:rPr lang="en-US" sz="2400" b="0" dirty="0"/>
              <a:t>, 95 Theses, Justification by Faith Alone (1483-1546) – Began “Protestant Reformation”</a:t>
            </a:r>
          </a:p>
          <a:p>
            <a:pPr marL="230188" indent="-230188">
              <a:spcBef>
                <a:spcPts val="200"/>
              </a:spcBef>
              <a:spcAft>
                <a:spcPts val="200"/>
              </a:spcAft>
              <a:buFont typeface="Arial" pitchFamily="34" charset="0"/>
              <a:buChar char="•"/>
            </a:pPr>
            <a:r>
              <a:rPr lang="en-US" sz="2400" dirty="0"/>
              <a:t>Theodore </a:t>
            </a:r>
            <a:r>
              <a:rPr lang="en-US" sz="2400" dirty="0" err="1"/>
              <a:t>Beza</a:t>
            </a:r>
            <a:r>
              <a:rPr lang="en-US" sz="2400" b="0" dirty="0"/>
              <a:t>, Calvin’s successor (1519-1604)</a:t>
            </a:r>
          </a:p>
          <a:p>
            <a:pPr marL="230188" indent="-230188">
              <a:spcBef>
                <a:spcPts val="200"/>
              </a:spcBef>
              <a:spcAft>
                <a:spcPts val="200"/>
              </a:spcAft>
              <a:buFont typeface="Arial" pitchFamily="34" charset="0"/>
              <a:buChar char="•"/>
            </a:pPr>
            <a:r>
              <a:rPr lang="en-US" sz="2400" dirty="0"/>
              <a:t>Luis Molina</a:t>
            </a:r>
            <a:r>
              <a:rPr lang="en-US" sz="2400" b="0" dirty="0"/>
              <a:t>, Catholic attempt to reconcile free-will with predestination (1535-1600)</a:t>
            </a:r>
          </a:p>
          <a:p>
            <a:pPr marL="230188" indent="-230188">
              <a:spcBef>
                <a:spcPts val="200"/>
              </a:spcBef>
              <a:spcAft>
                <a:spcPts val="200"/>
              </a:spcAft>
              <a:buFont typeface="Arial" pitchFamily="34" charset="0"/>
              <a:buChar char="•"/>
            </a:pPr>
            <a:r>
              <a:rPr lang="en-US" sz="2400" dirty="0"/>
              <a:t>Simon </a:t>
            </a:r>
            <a:r>
              <a:rPr lang="en-US" sz="2400" dirty="0" err="1"/>
              <a:t>Episcopius</a:t>
            </a:r>
            <a:r>
              <a:rPr lang="en-US" sz="2400" b="0" dirty="0"/>
              <a:t>, Arminius’ successor (1583-1643)</a:t>
            </a:r>
          </a:p>
          <a:p>
            <a:pPr marL="230188" indent="-230188">
              <a:spcBef>
                <a:spcPts val="200"/>
              </a:spcBef>
              <a:spcAft>
                <a:spcPts val="200"/>
              </a:spcAft>
              <a:buFont typeface="Arial" pitchFamily="34" charset="0"/>
              <a:buChar char="•"/>
            </a:pPr>
            <a:r>
              <a:rPr lang="en-US" sz="2400" dirty="0"/>
              <a:t>John</a:t>
            </a:r>
            <a:r>
              <a:rPr lang="en-US" sz="2400" b="0" dirty="0"/>
              <a:t> and </a:t>
            </a:r>
            <a:r>
              <a:rPr lang="en-US" sz="2400" dirty="0"/>
              <a:t>Charles Wesley </a:t>
            </a:r>
            <a:r>
              <a:rPr lang="en-US" sz="2400" b="0" dirty="0"/>
              <a:t>were Armenian (1703, 1707 – 1791, 1788), instrumental in founding Methodist Church.</a:t>
            </a:r>
          </a:p>
          <a:p>
            <a:pPr marL="230188" indent="-230188">
              <a:spcBef>
                <a:spcPts val="200"/>
              </a:spcBef>
              <a:spcAft>
                <a:spcPts val="200"/>
              </a:spcAft>
              <a:buFont typeface="Arial" pitchFamily="34" charset="0"/>
              <a:buChar char="•"/>
            </a:pPr>
            <a:r>
              <a:rPr lang="en-US" sz="2400" dirty="0"/>
              <a:t>R. C. </a:t>
            </a:r>
            <a:r>
              <a:rPr lang="en-US" sz="2400" dirty="0" err="1"/>
              <a:t>Sproul</a:t>
            </a:r>
            <a:r>
              <a:rPr lang="en-US" sz="2400" b="0" dirty="0"/>
              <a:t>, modern theologian and proponent of Hyper Calvinism (1939-), founder </a:t>
            </a:r>
            <a:r>
              <a:rPr lang="en-US" sz="2400" b="0" dirty="0" smtClean="0"/>
              <a:t>of </a:t>
            </a:r>
            <a:r>
              <a:rPr lang="en-US" sz="2400" b="0" dirty="0"/>
              <a:t>Ligonier </a:t>
            </a:r>
            <a:r>
              <a:rPr lang="en-US" sz="2400" b="0" dirty="0" smtClean="0"/>
              <a:t>Ministries.</a:t>
            </a:r>
            <a:endParaRPr lang="en-US"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7728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“Axe Laid to the Root …”</a:t>
            </a:r>
            <a:endParaRPr lang="en-US" dirty="0"/>
          </a:p>
        </p:txBody>
      </p:sp>
      <p:sp>
        <p:nvSpPr>
          <p:cNvPr id="3" name="Content Placeholder 2"/>
          <p:cNvSpPr>
            <a:spLocks noGrp="1"/>
          </p:cNvSpPr>
          <p:nvPr>
            <p:ph idx="1"/>
          </p:nvPr>
        </p:nvSpPr>
        <p:spPr/>
        <p:txBody>
          <a:bodyPr>
            <a:noAutofit/>
          </a:bodyPr>
          <a:lstStyle/>
          <a:p>
            <a:pPr algn="ctr"/>
            <a:r>
              <a:rPr lang="en-US" sz="3200" b="0" dirty="0" smtClean="0"/>
              <a:t>“Give </a:t>
            </a:r>
            <a:r>
              <a:rPr lang="en-US" sz="3200" b="0" dirty="0"/>
              <a:t>me six hours to chop down a tree and I will </a:t>
            </a:r>
            <a:r>
              <a:rPr lang="en-US" sz="3200" dirty="0"/>
              <a:t>spend the first four </a:t>
            </a:r>
            <a:r>
              <a:rPr lang="en-US" sz="3200" u="sng" dirty="0"/>
              <a:t>sharpening the axe</a:t>
            </a:r>
            <a:r>
              <a:rPr lang="en-US" sz="3200" b="0" dirty="0" smtClean="0"/>
              <a:t>.” – </a:t>
            </a:r>
            <a:r>
              <a:rPr lang="en-US" sz="3200" b="0" i="1" dirty="0" smtClean="0"/>
              <a:t>Abraham Lincoln</a:t>
            </a:r>
            <a:endParaRPr lang="en-US" sz="3200" b="0" dirty="0"/>
          </a:p>
          <a:p>
            <a:pPr algn="ctr"/>
            <a:r>
              <a:rPr lang="en-US" sz="3200" b="0" i="1" dirty="0" smtClean="0"/>
              <a:t>“If </a:t>
            </a:r>
            <a:r>
              <a:rPr lang="en-US" sz="3200" b="0" i="1" dirty="0"/>
              <a:t>the ax is dull, And one does not </a:t>
            </a:r>
            <a:r>
              <a:rPr lang="en-US" sz="3200" i="1" dirty="0"/>
              <a:t>sharpen the edge</a:t>
            </a:r>
            <a:r>
              <a:rPr lang="en-US" sz="3200" b="0" i="1" dirty="0"/>
              <a:t>, Then he must use more strength; But </a:t>
            </a:r>
            <a:r>
              <a:rPr lang="en-US" sz="3200" i="1" u="sng" dirty="0"/>
              <a:t>wisdom brings success</a:t>
            </a:r>
            <a:r>
              <a:rPr lang="en-US" sz="3200" b="0" i="1" dirty="0" smtClean="0"/>
              <a:t>.”</a:t>
            </a:r>
            <a:r>
              <a:rPr lang="en-US" sz="3200" b="0" dirty="0" smtClean="0"/>
              <a:t> </a:t>
            </a:r>
            <a:br>
              <a:rPr lang="en-US" sz="3200" b="0" dirty="0" smtClean="0"/>
            </a:br>
            <a:r>
              <a:rPr lang="en-US" sz="3200" b="0" dirty="0" smtClean="0"/>
              <a:t>(</a:t>
            </a:r>
            <a:r>
              <a:rPr lang="en-US" sz="3200" dirty="0">
                <a:solidFill>
                  <a:schemeClr val="tx2"/>
                </a:solidFill>
              </a:rPr>
              <a:t>Ecclesiastes </a:t>
            </a:r>
            <a:r>
              <a:rPr lang="en-US" sz="3200" dirty="0" smtClean="0">
                <a:solidFill>
                  <a:schemeClr val="tx2"/>
                </a:solidFill>
              </a:rPr>
              <a:t>10:10</a:t>
            </a:r>
            <a:r>
              <a:rPr lang="en-US" sz="3200" b="0" dirty="0" smtClean="0"/>
              <a:t>)</a:t>
            </a:r>
          </a:p>
          <a:p>
            <a:pPr algn="r"/>
            <a:r>
              <a:rPr lang="en-US" sz="2400" dirty="0" smtClean="0">
                <a:solidFill>
                  <a:schemeClr val="tx2"/>
                </a:solidFill>
              </a:rPr>
              <a:t>Luke 3:9</a:t>
            </a:r>
            <a:endParaRPr lang="en-US" sz="2400"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748780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i="1" dirty="0" smtClean="0"/>
              <a:t>Overcoming Barriers to Unity</a:t>
            </a:r>
            <a:endParaRPr lang="en-US" sz="7200" i="1" dirty="0"/>
          </a:p>
        </p:txBody>
      </p:sp>
      <p:sp>
        <p:nvSpPr>
          <p:cNvPr id="3" name="Text Placeholder 2"/>
          <p:cNvSpPr>
            <a:spLocks noGrp="1"/>
          </p:cNvSpPr>
          <p:nvPr>
            <p:ph type="body" idx="1"/>
          </p:nvPr>
        </p:nvSpPr>
        <p:spPr/>
        <p:txBody>
          <a:bodyPr>
            <a:normAutofit/>
          </a:bodyPr>
          <a:lstStyle/>
          <a:p>
            <a:r>
              <a:rPr lang="en-US" sz="3600" dirty="0" smtClean="0"/>
              <a:t>Calvinism</a:t>
            </a:r>
            <a:endParaRPr lang="en-US" sz="3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780793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Calvinism Is Orthodoxy?</a:t>
            </a:r>
            <a:endParaRPr lang="en-US" dirty="0"/>
          </a:p>
        </p:txBody>
      </p:sp>
      <p:sp>
        <p:nvSpPr>
          <p:cNvPr id="3" name="Content Placeholder 2"/>
          <p:cNvSpPr>
            <a:spLocks noGrp="1"/>
          </p:cNvSpPr>
          <p:nvPr>
            <p:ph idx="1"/>
          </p:nvPr>
        </p:nvSpPr>
        <p:spPr/>
        <p:txBody>
          <a:bodyPr>
            <a:normAutofit/>
          </a:bodyPr>
          <a:lstStyle/>
          <a:p>
            <a:pPr marL="346075" indent="-346075">
              <a:spcBef>
                <a:spcPts val="300"/>
              </a:spcBef>
              <a:spcAft>
                <a:spcPts val="300"/>
              </a:spcAft>
              <a:buFont typeface="+mj-lt"/>
              <a:buAutoNum type="arabicPeriod"/>
            </a:pPr>
            <a:r>
              <a:rPr lang="en-US" sz="2400" b="0" dirty="0" smtClean="0"/>
              <a:t>“</a:t>
            </a:r>
            <a:r>
              <a:rPr lang="en-US" sz="2400" b="0" dirty="0"/>
              <a:t>Calvin’s theology has been </a:t>
            </a:r>
            <a:r>
              <a:rPr lang="en-US" sz="2400" i="1" dirty="0"/>
              <a:t>the</a:t>
            </a:r>
            <a:r>
              <a:rPr lang="en-US" sz="2400" b="0" dirty="0"/>
              <a:t> definition of orthodoxy since the early church!  How can you believe such a heretical, liberal view</a:t>
            </a:r>
            <a:r>
              <a:rPr lang="en-US" sz="2400" b="0" dirty="0" smtClean="0"/>
              <a:t>?”</a:t>
            </a:r>
          </a:p>
          <a:p>
            <a:pPr marL="346075" indent="-346075">
              <a:spcBef>
                <a:spcPts val="300"/>
              </a:spcBef>
              <a:spcAft>
                <a:spcPts val="300"/>
              </a:spcAft>
              <a:buFont typeface="Arial" pitchFamily="34" charset="0"/>
              <a:buChar char="•"/>
            </a:pPr>
            <a:r>
              <a:rPr lang="en-US" sz="2400" b="0" i="1" dirty="0" smtClean="0"/>
              <a:t>“</a:t>
            </a:r>
            <a:r>
              <a:rPr lang="en-US" sz="2400" i="1" dirty="0" smtClean="0"/>
              <a:t>Soft</a:t>
            </a:r>
            <a:r>
              <a:rPr lang="en-US" sz="2400" b="0" i="1" dirty="0" smtClean="0"/>
              <a:t> answer turns away wrath”</a:t>
            </a:r>
            <a:r>
              <a:rPr lang="en-US" sz="2400" b="0" dirty="0" smtClean="0"/>
              <a:t> (</a:t>
            </a:r>
            <a:r>
              <a:rPr lang="en-US" sz="2400" dirty="0" smtClean="0">
                <a:solidFill>
                  <a:schemeClr val="tx2"/>
                </a:solidFill>
              </a:rPr>
              <a:t>Proverbs 15:1</a:t>
            </a:r>
            <a:r>
              <a:rPr lang="en-US" sz="2400" b="0" dirty="0" smtClean="0"/>
              <a:t>).</a:t>
            </a:r>
          </a:p>
          <a:p>
            <a:pPr marL="346075" indent="-346075">
              <a:spcBef>
                <a:spcPts val="300"/>
              </a:spcBef>
              <a:spcAft>
                <a:spcPts val="300"/>
              </a:spcAft>
              <a:buFont typeface="Arial" pitchFamily="34" charset="0"/>
              <a:buChar char="•"/>
            </a:pPr>
            <a:r>
              <a:rPr lang="en-US" sz="2400" b="0" dirty="0" smtClean="0"/>
              <a:t>“What is our standard for truth?”</a:t>
            </a:r>
          </a:p>
          <a:p>
            <a:pPr marL="687388" lvl="1" indent="-346075">
              <a:spcBef>
                <a:spcPts val="300"/>
              </a:spcBef>
              <a:spcAft>
                <a:spcPts val="300"/>
              </a:spcAft>
            </a:pPr>
            <a:r>
              <a:rPr lang="en-US" sz="2400" dirty="0" smtClean="0"/>
              <a:t>Opinions of majority (</a:t>
            </a:r>
            <a:r>
              <a:rPr lang="en-US" sz="2400" b="1" dirty="0" smtClean="0">
                <a:solidFill>
                  <a:schemeClr val="tx2"/>
                </a:solidFill>
              </a:rPr>
              <a:t>Luke 13:23-30; Matt. 7:13-14</a:t>
            </a:r>
            <a:r>
              <a:rPr lang="en-US" sz="2400" dirty="0" smtClean="0"/>
              <a:t>)?</a:t>
            </a:r>
          </a:p>
          <a:p>
            <a:pPr marL="687388" lvl="1" indent="-346075">
              <a:spcBef>
                <a:spcPts val="300"/>
              </a:spcBef>
              <a:spcAft>
                <a:spcPts val="300"/>
              </a:spcAft>
            </a:pPr>
            <a:r>
              <a:rPr lang="en-US" sz="2400" b="0" dirty="0" smtClean="0"/>
              <a:t>Traditions of men (</a:t>
            </a:r>
            <a:r>
              <a:rPr lang="en-US" sz="2400" b="1" dirty="0" smtClean="0">
                <a:solidFill>
                  <a:schemeClr val="tx2"/>
                </a:solidFill>
              </a:rPr>
              <a:t>Matthew 15:1-9</a:t>
            </a:r>
            <a:r>
              <a:rPr lang="en-US" sz="2400" b="0" dirty="0" smtClean="0"/>
              <a:t>)?</a:t>
            </a:r>
          </a:p>
          <a:p>
            <a:pPr marL="230188" indent="-346075">
              <a:spcBef>
                <a:spcPts val="300"/>
              </a:spcBef>
              <a:spcAft>
                <a:spcPts val="300"/>
              </a:spcAft>
              <a:buFont typeface="Arial" pitchFamily="34" charset="0"/>
              <a:buChar char="•"/>
            </a:pPr>
            <a:r>
              <a:rPr lang="en-US" sz="2400" b="0" dirty="0" smtClean="0"/>
              <a:t>“If continuity is standard, then why Reformation?”</a:t>
            </a:r>
          </a:p>
          <a:p>
            <a:pPr marL="230188" indent="-346075">
              <a:spcBef>
                <a:spcPts val="300"/>
              </a:spcBef>
              <a:spcAft>
                <a:spcPts val="300"/>
              </a:spcAft>
              <a:buFont typeface="Arial" pitchFamily="34" charset="0"/>
              <a:buChar char="•"/>
            </a:pPr>
            <a:r>
              <a:rPr lang="en-US" sz="2400" b="0" dirty="0" smtClean="0"/>
              <a:t>“Is there </a:t>
            </a:r>
            <a:r>
              <a:rPr lang="en-US" sz="2400" i="1" dirty="0" smtClean="0"/>
              <a:t>really</a:t>
            </a:r>
            <a:r>
              <a:rPr lang="en-US" sz="2400" b="0" dirty="0" smtClean="0"/>
              <a:t> continuity?”</a:t>
            </a:r>
          </a:p>
          <a:p>
            <a:pPr marL="230188" indent="-346075">
              <a:spcBef>
                <a:spcPts val="300"/>
              </a:spcBef>
              <a:spcAft>
                <a:spcPts val="300"/>
              </a:spcAft>
              <a:buFont typeface="Arial" pitchFamily="34" charset="0"/>
              <a:buChar char="•"/>
            </a:pPr>
            <a:r>
              <a:rPr lang="en-US" sz="2400" b="0" dirty="0" smtClean="0"/>
              <a:t>Logical Fallacy:  </a:t>
            </a:r>
            <a:r>
              <a:rPr lang="en-US" sz="2400" i="1" dirty="0" smtClean="0"/>
              <a:t>Appeal to Authority</a:t>
            </a:r>
            <a:endParaRPr lang="en-US"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1598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Earliest Uninspired Voices - #1</a:t>
            </a:r>
            <a:endParaRPr lang="en-US" dirty="0"/>
          </a:p>
        </p:txBody>
      </p:sp>
      <p:sp>
        <p:nvSpPr>
          <p:cNvPr id="3" name="Content Placeholder 2"/>
          <p:cNvSpPr>
            <a:spLocks noGrp="1"/>
          </p:cNvSpPr>
          <p:nvPr>
            <p:ph idx="1"/>
          </p:nvPr>
        </p:nvSpPr>
        <p:spPr/>
        <p:txBody>
          <a:bodyPr>
            <a:noAutofit/>
          </a:bodyPr>
          <a:lstStyle/>
          <a:p>
            <a:pPr>
              <a:spcBef>
                <a:spcPts val="200"/>
              </a:spcBef>
              <a:spcAft>
                <a:spcPts val="200"/>
              </a:spcAft>
              <a:tabLst>
                <a:tab pos="0" algn="l"/>
              </a:tabLst>
            </a:pPr>
            <a:r>
              <a:rPr lang="en-US" sz="2200" b="0" dirty="0"/>
              <a:t>“Let some suppose, from what has been said by us, that we say that whatever occurs happens by a fatal necessity, because it is foretold as known beforehand, this too we explain. We have learned from the prophets, and we hold it to be true, that punishments, chastisements, and good rewards, are rendered according to the merit of each man’s actions. Now, if this is not so, but all things happen by fate, then neither is anything at all in our own power. For if it is predetermined that this man will be good, and this other man will be evil, neither is the first one meritorious nor the latter man to be blamed. And again, </a:t>
            </a:r>
            <a:r>
              <a:rPr lang="en-US" sz="2200" i="1" dirty="0"/>
              <a:t>unless the human race has the power of avoiding evil and choosing good by free choice, they are </a:t>
            </a:r>
            <a:r>
              <a:rPr lang="en-US" sz="2200" i="1" u="sng" dirty="0"/>
              <a:t>not accountable</a:t>
            </a:r>
            <a:r>
              <a:rPr lang="en-US" sz="2200" i="1" dirty="0"/>
              <a:t> for their actions</a:t>
            </a:r>
            <a:r>
              <a:rPr lang="en-US" sz="2200" b="0" dirty="0"/>
              <a:t>.” (Justin Martyr, </a:t>
            </a:r>
            <a:r>
              <a:rPr lang="en-US" sz="2200" dirty="0" smtClean="0">
                <a:solidFill>
                  <a:schemeClr val="tx2"/>
                </a:solidFill>
              </a:rPr>
              <a:t>AD 100-165</a:t>
            </a:r>
            <a:r>
              <a:rPr lang="en-US" sz="2200" b="0" dirty="0" smtClean="0"/>
              <a:t>)</a:t>
            </a:r>
            <a:endParaRPr lang="en-US" sz="2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69828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Earliest Uninspired Voices - #2</a:t>
            </a:r>
            <a:endParaRPr lang="en-US" dirty="0"/>
          </a:p>
        </p:txBody>
      </p:sp>
      <p:sp>
        <p:nvSpPr>
          <p:cNvPr id="3" name="Content Placeholder 2"/>
          <p:cNvSpPr>
            <a:spLocks noGrp="1"/>
          </p:cNvSpPr>
          <p:nvPr>
            <p:ph idx="1"/>
          </p:nvPr>
        </p:nvSpPr>
        <p:spPr/>
        <p:txBody>
          <a:bodyPr>
            <a:noAutofit/>
          </a:bodyPr>
          <a:lstStyle/>
          <a:p>
            <a:pPr>
              <a:spcBef>
                <a:spcPts val="200"/>
              </a:spcBef>
              <a:spcAft>
                <a:spcPts val="200"/>
              </a:spcAft>
              <a:tabLst>
                <a:tab pos="0" algn="l"/>
              </a:tabLst>
            </a:pPr>
            <a:r>
              <a:rPr lang="en-US" sz="2200" b="0" dirty="0" smtClean="0"/>
              <a:t>“</a:t>
            </a:r>
            <a:r>
              <a:rPr lang="en-US" sz="2200" b="0" dirty="0"/>
              <a:t>I have proved in what has been said that those who were foreknown to be unrighteous, whether men or angels, are not made wicked by God’s fault. Rather, each man is what he will appear to be </a:t>
            </a:r>
            <a:r>
              <a:rPr lang="en-US" sz="2200" i="1" dirty="0"/>
              <a:t>through his </a:t>
            </a:r>
            <a:r>
              <a:rPr lang="en-US" sz="2200" i="1" u="sng" dirty="0"/>
              <a:t>own fault</a:t>
            </a:r>
            <a:r>
              <a:rPr lang="en-US" sz="2200" b="0" dirty="0"/>
              <a:t>.” (Justin Martyr, </a:t>
            </a:r>
            <a:r>
              <a:rPr lang="en-US" sz="2200" dirty="0" smtClean="0">
                <a:solidFill>
                  <a:schemeClr val="tx2"/>
                </a:solidFill>
              </a:rPr>
              <a:t>AD 100-165</a:t>
            </a:r>
            <a:r>
              <a:rPr lang="en-US" sz="2200" b="0" dirty="0" smtClean="0"/>
              <a:t>)</a:t>
            </a:r>
            <a:endParaRPr lang="en-US" sz="2200" b="0" dirty="0"/>
          </a:p>
          <a:p>
            <a:pPr>
              <a:spcBef>
                <a:spcPts val="200"/>
              </a:spcBef>
              <a:spcAft>
                <a:spcPts val="200"/>
              </a:spcAft>
              <a:tabLst>
                <a:tab pos="0" algn="l"/>
              </a:tabLst>
            </a:pPr>
            <a:r>
              <a:rPr lang="en-US" sz="2200" b="0" dirty="0"/>
              <a:t/>
            </a:r>
            <a:br>
              <a:rPr lang="en-US" sz="2200" b="0" dirty="0"/>
            </a:br>
            <a:r>
              <a:rPr lang="en-US" sz="2200" b="0" dirty="0"/>
              <a:t>“We…have believed and are saved </a:t>
            </a:r>
            <a:r>
              <a:rPr lang="en-US" sz="2200" i="1" dirty="0"/>
              <a:t>by voluntary choice</a:t>
            </a:r>
            <a:r>
              <a:rPr lang="en-US" sz="2200" b="0" dirty="0"/>
              <a:t>.” (Clement of Alexandria, </a:t>
            </a:r>
            <a:r>
              <a:rPr lang="en-US" sz="2200" dirty="0" smtClean="0">
                <a:solidFill>
                  <a:schemeClr val="tx2"/>
                </a:solidFill>
              </a:rPr>
              <a:t>AD 150-211/216</a:t>
            </a:r>
            <a:r>
              <a:rPr lang="en-US" sz="2200" b="0" dirty="0" smtClean="0"/>
              <a:t>)</a:t>
            </a:r>
            <a:endParaRPr lang="en-US" sz="2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5295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Earliest Uninspired Voices - #3</a:t>
            </a:r>
            <a:endParaRPr lang="en-US" dirty="0"/>
          </a:p>
        </p:txBody>
      </p:sp>
      <p:sp>
        <p:nvSpPr>
          <p:cNvPr id="3" name="Content Placeholder 2"/>
          <p:cNvSpPr>
            <a:spLocks noGrp="1"/>
          </p:cNvSpPr>
          <p:nvPr>
            <p:ph idx="1"/>
          </p:nvPr>
        </p:nvSpPr>
        <p:spPr/>
        <p:txBody>
          <a:bodyPr>
            <a:noAutofit/>
          </a:bodyPr>
          <a:lstStyle/>
          <a:p>
            <a:pPr>
              <a:spcBef>
                <a:spcPts val="200"/>
              </a:spcBef>
              <a:spcAft>
                <a:spcPts val="200"/>
              </a:spcAft>
              <a:tabLst>
                <a:tab pos="0" algn="l"/>
              </a:tabLst>
            </a:pPr>
            <a:r>
              <a:rPr lang="en-US" sz="2200" b="0" dirty="0" smtClean="0"/>
              <a:t>“</a:t>
            </a:r>
            <a:r>
              <a:rPr lang="en-US" sz="2200" b="0" dirty="0"/>
              <a:t>We were not created to die. </a:t>
            </a:r>
            <a:r>
              <a:rPr lang="en-US" sz="2200" i="1" dirty="0"/>
              <a:t>Rather, we die </a:t>
            </a:r>
            <a:r>
              <a:rPr lang="en-US" sz="2200" i="1" u="sng" dirty="0"/>
              <a:t>by our own fault</a:t>
            </a:r>
            <a:r>
              <a:rPr lang="en-US" sz="2200" i="1" dirty="0"/>
              <a:t>.</a:t>
            </a:r>
            <a:r>
              <a:rPr lang="en-US" sz="2200" b="0" i="1" dirty="0"/>
              <a:t> </a:t>
            </a:r>
            <a:r>
              <a:rPr lang="en-US" sz="2200" b="0" dirty="0"/>
              <a:t>Our free will has destroyed us. We who were free have become slaves. We have been sold through sin. </a:t>
            </a:r>
            <a:r>
              <a:rPr lang="en-US" sz="2200" dirty="0"/>
              <a:t>Nothing evil has been created by God. We ourselves have manifested wickedness. But we, who have manifested it, are able again to reject it.</a:t>
            </a:r>
            <a:r>
              <a:rPr lang="en-US" sz="2200" b="0" dirty="0"/>
              <a:t>” (</a:t>
            </a:r>
            <a:r>
              <a:rPr lang="en-US" sz="2200" b="0" dirty="0" err="1"/>
              <a:t>Tatian</a:t>
            </a:r>
            <a:r>
              <a:rPr lang="en-US" sz="2200" b="0" dirty="0"/>
              <a:t>, </a:t>
            </a:r>
            <a:r>
              <a:rPr lang="en-US" sz="2200" dirty="0" smtClean="0">
                <a:solidFill>
                  <a:schemeClr val="tx2"/>
                </a:solidFill>
              </a:rPr>
              <a:t>AD 120-180</a:t>
            </a:r>
            <a:r>
              <a:rPr lang="en-US" sz="2200" b="0" dirty="0"/>
              <a:t>)</a:t>
            </a:r>
          </a:p>
          <a:p>
            <a:pPr>
              <a:spcBef>
                <a:spcPts val="200"/>
              </a:spcBef>
              <a:spcAft>
                <a:spcPts val="200"/>
              </a:spcAft>
              <a:tabLst>
                <a:tab pos="0" algn="l"/>
              </a:tabLst>
            </a:pPr>
            <a:endParaRPr lang="en-US" sz="2200" b="0" dirty="0"/>
          </a:p>
          <a:p>
            <a:pPr>
              <a:spcBef>
                <a:spcPts val="200"/>
              </a:spcBef>
              <a:spcAft>
                <a:spcPts val="200"/>
              </a:spcAft>
              <a:tabLst>
                <a:tab pos="0" algn="l"/>
              </a:tabLst>
            </a:pPr>
            <a:r>
              <a:rPr lang="en-US" sz="2200" b="0" dirty="0" smtClean="0"/>
              <a:t>“</a:t>
            </a:r>
            <a:r>
              <a:rPr lang="en-US" sz="2200" b="0" i="1" dirty="0" smtClean="0"/>
              <a:t>‘Let </a:t>
            </a:r>
            <a:r>
              <a:rPr lang="en-US" sz="2200" b="0" i="1" dirty="0"/>
              <a:t>your light so shine before men, that they may see your good deeds’</a:t>
            </a:r>
            <a:r>
              <a:rPr lang="en-US" sz="2200" b="0" dirty="0"/>
              <a:t>…And </a:t>
            </a:r>
            <a:r>
              <a:rPr lang="en-US" sz="2200" b="0" i="1" dirty="0"/>
              <a:t>‘Why call me, Lord, Lord, and do not do the things that I say?’</a:t>
            </a:r>
            <a:r>
              <a:rPr lang="en-US" sz="2200" b="0" dirty="0"/>
              <a:t> … </a:t>
            </a:r>
            <a:r>
              <a:rPr lang="en-US" sz="2200" dirty="0"/>
              <a:t>All such passages demonstrate the independent will of man </a:t>
            </a:r>
            <a:r>
              <a:rPr lang="en-US" sz="2200" b="0" dirty="0"/>
              <a:t>… For it is in man’s power to disobey God and to forfeit what is good.” (</a:t>
            </a:r>
            <a:r>
              <a:rPr lang="en-US" sz="2200" b="0" dirty="0" err="1"/>
              <a:t>Irenaeus</a:t>
            </a:r>
            <a:r>
              <a:rPr lang="en-US" sz="2200" b="0" dirty="0"/>
              <a:t>, </a:t>
            </a:r>
            <a:r>
              <a:rPr lang="en-US" sz="2200" dirty="0" smtClean="0">
                <a:solidFill>
                  <a:schemeClr val="tx2"/>
                </a:solidFill>
              </a:rPr>
              <a:t>AD 115/142-202</a:t>
            </a:r>
            <a:r>
              <a:rPr lang="en-US" sz="2200" b="0" dirty="0" smtClean="0"/>
              <a:t>)</a:t>
            </a:r>
            <a:endParaRPr lang="en-US" sz="2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0437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Earliest Uninspired Voices - #4</a:t>
            </a:r>
            <a:endParaRPr lang="en-US" dirty="0"/>
          </a:p>
        </p:txBody>
      </p:sp>
      <p:sp>
        <p:nvSpPr>
          <p:cNvPr id="3" name="Content Placeholder 2"/>
          <p:cNvSpPr>
            <a:spLocks noGrp="1"/>
          </p:cNvSpPr>
          <p:nvPr>
            <p:ph idx="1"/>
          </p:nvPr>
        </p:nvSpPr>
        <p:spPr/>
        <p:txBody>
          <a:bodyPr>
            <a:noAutofit/>
          </a:bodyPr>
          <a:lstStyle/>
          <a:p>
            <a:pPr>
              <a:spcBef>
                <a:spcPts val="200"/>
              </a:spcBef>
              <a:spcAft>
                <a:spcPts val="200"/>
              </a:spcAft>
              <a:tabLst>
                <a:tab pos="0" algn="l"/>
              </a:tabLst>
            </a:pPr>
            <a:r>
              <a:rPr lang="en-US" sz="2200" b="0" dirty="0" smtClean="0"/>
              <a:t>“</a:t>
            </a:r>
            <a:r>
              <a:rPr lang="en-US" sz="2200" b="0" dirty="0"/>
              <a:t>I find, then, that man was constituted free by God. He was master of his own will and power…For a law would not be imposed upon one who did not have it in his power to render that obedience which is due to law. Nor again, would the penalty of death be threatened against sin, if a contempt of the law were impossible to man in the liberty of his will … </a:t>
            </a:r>
            <a:r>
              <a:rPr lang="en-US" sz="2200" i="1" u="sng" dirty="0"/>
              <a:t>Man is free</a:t>
            </a:r>
            <a:r>
              <a:rPr lang="en-US" sz="2200" i="1" dirty="0"/>
              <a:t>, with a will either for obedience or resistance</a:t>
            </a:r>
            <a:r>
              <a:rPr lang="en-US" sz="2200" b="0" dirty="0"/>
              <a:t>.” (Tertullian, </a:t>
            </a:r>
            <a:r>
              <a:rPr lang="en-US" sz="2200" b="0" dirty="0" smtClean="0"/>
              <a:t>c.a. </a:t>
            </a:r>
            <a:r>
              <a:rPr lang="en-US" sz="2200" dirty="0" smtClean="0">
                <a:solidFill>
                  <a:schemeClr val="tx2"/>
                </a:solidFill>
              </a:rPr>
              <a:t>AD 160-220</a:t>
            </a:r>
            <a:r>
              <a:rPr lang="en-US" sz="2200" b="0" dirty="0" smtClean="0"/>
              <a:t>)</a:t>
            </a:r>
          </a:p>
          <a:p>
            <a:pPr>
              <a:spcBef>
                <a:spcPts val="200"/>
              </a:spcBef>
              <a:spcAft>
                <a:spcPts val="200"/>
              </a:spcAft>
              <a:tabLst>
                <a:tab pos="0" algn="l"/>
              </a:tabLst>
            </a:pPr>
            <a:endParaRPr lang="en-US" sz="2200" b="0" dirty="0"/>
          </a:p>
          <a:p>
            <a:pPr>
              <a:spcBef>
                <a:spcPts val="200"/>
              </a:spcBef>
              <a:spcAft>
                <a:spcPts val="200"/>
              </a:spcAft>
              <a:tabLst>
                <a:tab pos="0" algn="l"/>
              </a:tabLst>
            </a:pPr>
            <a:r>
              <a:rPr lang="en-US" sz="2200" b="0" dirty="0" smtClean="0"/>
              <a:t>“</a:t>
            </a:r>
            <a:r>
              <a:rPr lang="en-US" sz="2200" i="1" dirty="0" smtClean="0"/>
              <a:t>If </a:t>
            </a:r>
            <a:r>
              <a:rPr lang="en-US" sz="2200" i="1" dirty="0"/>
              <a:t>a man were created evil, he would not deserve punishment</a:t>
            </a:r>
            <a:r>
              <a:rPr lang="en-US" sz="2200" b="0" dirty="0"/>
              <a:t>, since he was not evil of himself, being unable to do anything else than what he was made for</a:t>
            </a:r>
            <a:r>
              <a:rPr lang="en-US" sz="2200" b="0" dirty="0" smtClean="0"/>
              <a:t>.” </a:t>
            </a:r>
            <a:r>
              <a:rPr lang="en-US" sz="2200" b="0" dirty="0"/>
              <a:t>(Justin Martyr, </a:t>
            </a:r>
            <a:r>
              <a:rPr lang="en-US" sz="2200" dirty="0" smtClean="0">
                <a:solidFill>
                  <a:schemeClr val="tx2"/>
                </a:solidFill>
              </a:rPr>
              <a:t>AD 100-165</a:t>
            </a:r>
            <a:r>
              <a:rPr lang="en-US" sz="2200" b="0" dirty="0" smtClean="0"/>
              <a:t>)</a:t>
            </a:r>
            <a:endParaRPr lang="en-US" sz="2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7181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i="1" dirty="0" smtClean="0"/>
              <a:t>Calvinism</a:t>
            </a:r>
            <a:endParaRPr lang="en-US" sz="9600" i="1" dirty="0"/>
          </a:p>
        </p:txBody>
      </p:sp>
      <p:sp>
        <p:nvSpPr>
          <p:cNvPr id="3" name="Text Placeholder 2"/>
          <p:cNvSpPr>
            <a:spLocks noGrp="1"/>
          </p:cNvSpPr>
          <p:nvPr>
            <p:ph type="body" idx="1"/>
          </p:nvPr>
        </p:nvSpPr>
        <p:spPr/>
        <p:txBody>
          <a:bodyPr>
            <a:normAutofit/>
          </a:bodyPr>
          <a:lstStyle/>
          <a:p>
            <a:r>
              <a:rPr lang="en-US" sz="3600" dirty="0" smtClean="0"/>
              <a:t>Section #3</a:t>
            </a:r>
            <a:endParaRPr lang="en-US" sz="3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5335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Earliest Uninspired Voices - #5</a:t>
            </a:r>
            <a:endParaRPr lang="en-US" dirty="0"/>
          </a:p>
        </p:txBody>
      </p:sp>
      <p:sp>
        <p:nvSpPr>
          <p:cNvPr id="3" name="Content Placeholder 2"/>
          <p:cNvSpPr>
            <a:spLocks noGrp="1"/>
          </p:cNvSpPr>
          <p:nvPr>
            <p:ph idx="1"/>
          </p:nvPr>
        </p:nvSpPr>
        <p:spPr/>
        <p:txBody>
          <a:bodyPr>
            <a:noAutofit/>
          </a:bodyPr>
          <a:lstStyle/>
          <a:p>
            <a:pPr>
              <a:spcBef>
                <a:spcPts val="200"/>
              </a:spcBef>
              <a:spcAft>
                <a:spcPts val="200"/>
              </a:spcAft>
              <a:tabLst>
                <a:tab pos="0" algn="l"/>
              </a:tabLst>
            </a:pPr>
            <a:r>
              <a:rPr lang="en-US" sz="2200" b="0" dirty="0" smtClean="0"/>
              <a:t>“The Scriptures … </a:t>
            </a:r>
            <a:r>
              <a:rPr lang="en-US" sz="2200" i="1" dirty="0" smtClean="0"/>
              <a:t>emphasize </a:t>
            </a:r>
            <a:r>
              <a:rPr lang="en-US" sz="2200" i="1" dirty="0"/>
              <a:t>the freedom of the will</a:t>
            </a:r>
            <a:r>
              <a:rPr lang="en-US" sz="2200" b="0" dirty="0"/>
              <a:t>. They condemn those who sin, and approve those who do right… We are responsible for being bad and worthy of being cast outside. For it is </a:t>
            </a:r>
            <a:r>
              <a:rPr lang="en-US" sz="2200" i="1" u="sng" dirty="0"/>
              <a:t>not the nature</a:t>
            </a:r>
            <a:r>
              <a:rPr lang="en-US" sz="2200" i="1" dirty="0"/>
              <a:t> in us that is the cause of the evil; rather, it is the </a:t>
            </a:r>
            <a:r>
              <a:rPr lang="en-US" sz="2200" i="1" u="sng" dirty="0"/>
              <a:t>voluntary choice</a:t>
            </a:r>
            <a:r>
              <a:rPr lang="en-US" sz="2200" i="1" dirty="0"/>
              <a:t> that works evil</a:t>
            </a:r>
            <a:r>
              <a:rPr lang="en-US" sz="2200" b="0" dirty="0" smtClean="0"/>
              <a:t>.” </a:t>
            </a:r>
            <a:r>
              <a:rPr lang="en-US" sz="2200" b="0" dirty="0"/>
              <a:t>(Origen, </a:t>
            </a:r>
            <a:r>
              <a:rPr lang="en-US" sz="2200" dirty="0" smtClean="0">
                <a:solidFill>
                  <a:schemeClr val="tx2"/>
                </a:solidFill>
              </a:rPr>
              <a:t>AD 185-254</a:t>
            </a:r>
            <a:r>
              <a:rPr lang="en-US" sz="2200" b="0" dirty="0" smtClean="0"/>
              <a:t>)</a:t>
            </a:r>
          </a:p>
          <a:p>
            <a:pPr>
              <a:spcBef>
                <a:spcPts val="200"/>
              </a:spcBef>
              <a:spcAft>
                <a:spcPts val="200"/>
              </a:spcAft>
              <a:tabLst>
                <a:tab pos="0" algn="l"/>
              </a:tabLst>
            </a:pPr>
            <a:endParaRPr lang="en-US" sz="2200" b="0" dirty="0"/>
          </a:p>
          <a:p>
            <a:pPr>
              <a:spcBef>
                <a:spcPts val="200"/>
              </a:spcBef>
              <a:spcAft>
                <a:spcPts val="200"/>
              </a:spcAft>
              <a:tabLst>
                <a:tab pos="0" algn="l"/>
              </a:tabLst>
            </a:pPr>
            <a:r>
              <a:rPr lang="en-US" sz="2200" b="0" dirty="0" smtClean="0"/>
              <a:t>“If </a:t>
            </a:r>
            <a:r>
              <a:rPr lang="en-US" sz="2200" b="0" dirty="0"/>
              <a:t>anyone is truly religious, he is a man of God; but if he is irreligious, he is </a:t>
            </a:r>
            <a:r>
              <a:rPr lang="en-US" sz="2200" i="1" dirty="0"/>
              <a:t>a man of the devil, made such, </a:t>
            </a:r>
            <a:r>
              <a:rPr lang="en-US" sz="2200" i="1" u="sng" dirty="0"/>
              <a:t>not by nature</a:t>
            </a:r>
            <a:r>
              <a:rPr lang="en-US" sz="2200" i="1" dirty="0"/>
              <a:t>, but </a:t>
            </a:r>
            <a:r>
              <a:rPr lang="en-US" sz="2200" i="1" u="sng" dirty="0"/>
              <a:t>by his own choice</a:t>
            </a:r>
            <a:r>
              <a:rPr lang="en-US" sz="2200" b="0" dirty="0" smtClean="0"/>
              <a:t>.” </a:t>
            </a:r>
            <a:r>
              <a:rPr lang="en-US" sz="2200" b="0" dirty="0"/>
              <a:t>(Ignatius</a:t>
            </a:r>
            <a:r>
              <a:rPr lang="en-US" sz="2200" b="0" dirty="0" smtClean="0"/>
              <a:t>, </a:t>
            </a:r>
            <a:r>
              <a:rPr lang="en-US" sz="2200" dirty="0" smtClean="0">
                <a:solidFill>
                  <a:schemeClr val="tx2"/>
                </a:solidFill>
              </a:rPr>
              <a:t>AD </a:t>
            </a:r>
            <a:r>
              <a:rPr lang="en-US" sz="2200" dirty="0">
                <a:solidFill>
                  <a:schemeClr val="tx2"/>
                </a:solidFill>
              </a:rPr>
              <a:t>35/50 – </a:t>
            </a:r>
            <a:r>
              <a:rPr lang="en-US" sz="2200" dirty="0" smtClean="0">
                <a:solidFill>
                  <a:schemeClr val="tx2"/>
                </a:solidFill>
              </a:rPr>
              <a:t>98/117</a:t>
            </a:r>
            <a:r>
              <a:rPr lang="en-US" sz="2200" b="0" dirty="0" smtClean="0"/>
              <a:t>)</a:t>
            </a:r>
            <a:endParaRPr lang="en-US" sz="2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7945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Earliest Uninspired Voices - #6</a:t>
            </a:r>
            <a:endParaRPr lang="en-US" dirty="0"/>
          </a:p>
        </p:txBody>
      </p:sp>
      <p:sp>
        <p:nvSpPr>
          <p:cNvPr id="3" name="Content Placeholder 2"/>
          <p:cNvSpPr>
            <a:spLocks noGrp="1"/>
          </p:cNvSpPr>
          <p:nvPr>
            <p:ph idx="1"/>
          </p:nvPr>
        </p:nvSpPr>
        <p:spPr/>
        <p:txBody>
          <a:bodyPr>
            <a:noAutofit/>
          </a:bodyPr>
          <a:lstStyle/>
          <a:p>
            <a:pPr>
              <a:spcBef>
                <a:spcPts val="200"/>
              </a:spcBef>
              <a:spcAft>
                <a:spcPts val="200"/>
              </a:spcAft>
              <a:tabLst>
                <a:tab pos="0" algn="l"/>
              </a:tabLst>
            </a:pPr>
            <a:r>
              <a:rPr lang="en-US" sz="2200" b="0" dirty="0" smtClean="0"/>
              <a:t>“Those </a:t>
            </a:r>
            <a:r>
              <a:rPr lang="en-US" sz="2200" b="0" dirty="0"/>
              <a:t>who do not do it [good] will receive the just judgment of God, because they </a:t>
            </a:r>
            <a:r>
              <a:rPr lang="en-US" sz="2200" i="1" dirty="0"/>
              <a:t>had not </a:t>
            </a:r>
            <a:r>
              <a:rPr lang="en-US" sz="2200" i="1" dirty="0" smtClean="0"/>
              <a:t>worked </a:t>
            </a:r>
            <a:r>
              <a:rPr lang="en-US" sz="2200" i="1" dirty="0"/>
              <a:t>good when they had it in their power to do so</a:t>
            </a:r>
            <a:r>
              <a:rPr lang="en-US" sz="2200" b="0" dirty="0"/>
              <a:t>. But if some had been made by nature bad, and others good, these latter would not be deserving of praise for being good, for they were created that way. Nor would the former be reprehensible, for that is how they were made. However, all men are of the same nature. They are </a:t>
            </a:r>
            <a:r>
              <a:rPr lang="en-US" sz="2200" dirty="0"/>
              <a:t>all able to hold fast and to go what is good</a:t>
            </a:r>
            <a:r>
              <a:rPr lang="en-US" sz="2200" b="0" dirty="0"/>
              <a:t>. On the other hand, they have the power to cast good from them and not to do it</a:t>
            </a:r>
            <a:r>
              <a:rPr lang="en-US" sz="2200" b="0" dirty="0" smtClean="0"/>
              <a:t>.” </a:t>
            </a:r>
            <a:r>
              <a:rPr lang="en-US" sz="2200" b="0" dirty="0"/>
              <a:t>(</a:t>
            </a:r>
            <a:r>
              <a:rPr lang="en-US" sz="2200" b="0" dirty="0" err="1"/>
              <a:t>Irenaeus</a:t>
            </a:r>
            <a:r>
              <a:rPr lang="en-US" sz="2200" b="0" dirty="0"/>
              <a:t>, </a:t>
            </a:r>
            <a:r>
              <a:rPr lang="en-US" sz="2200" dirty="0" smtClean="0">
                <a:solidFill>
                  <a:schemeClr val="tx2"/>
                </a:solidFill>
              </a:rPr>
              <a:t>AD 115/142-202</a:t>
            </a:r>
            <a:r>
              <a:rPr lang="en-US" sz="2200" b="0" dirty="0" smtClean="0"/>
              <a:t>)</a:t>
            </a:r>
            <a:endParaRPr lang="en-US" sz="22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092680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Indiscernible Mystery?</a:t>
            </a:r>
            <a:endParaRPr lang="en-US" dirty="0"/>
          </a:p>
        </p:txBody>
      </p:sp>
      <p:sp>
        <p:nvSpPr>
          <p:cNvPr id="3" name="Content Placeholder 2"/>
          <p:cNvSpPr>
            <a:spLocks noGrp="1"/>
          </p:cNvSpPr>
          <p:nvPr>
            <p:ph idx="1"/>
          </p:nvPr>
        </p:nvSpPr>
        <p:spPr/>
        <p:txBody>
          <a:bodyPr>
            <a:normAutofit/>
          </a:bodyPr>
          <a:lstStyle/>
          <a:p>
            <a:pPr marL="346075" indent="-346075">
              <a:buFont typeface="+mj-lt"/>
              <a:buAutoNum type="arabicPeriod" startAt="2"/>
            </a:pPr>
            <a:r>
              <a:rPr lang="en-US" sz="2400" b="0" dirty="0"/>
              <a:t>“God is absolutely sovereign, but man is absolutely responsible for his sins. This is a divine </a:t>
            </a:r>
            <a:r>
              <a:rPr lang="en-US" sz="2400" i="1" dirty="0"/>
              <a:t>paradox</a:t>
            </a:r>
            <a:r>
              <a:rPr lang="en-US" sz="2400" b="0" dirty="0"/>
              <a:t> and </a:t>
            </a:r>
            <a:r>
              <a:rPr lang="en-US" sz="2400" i="1" dirty="0"/>
              <a:t>mystery</a:t>
            </a:r>
            <a:r>
              <a:rPr lang="en-US" sz="2400" b="0" dirty="0"/>
              <a:t>.  It </a:t>
            </a:r>
            <a:r>
              <a:rPr lang="en-US" sz="2400" i="1" dirty="0"/>
              <a:t>cannot be understood or reconciled </a:t>
            </a:r>
            <a:r>
              <a:rPr lang="en-US" sz="2400" b="0" dirty="0"/>
              <a:t>by our limited human mind, but it must be accepted and believed.  Who are we to question God (</a:t>
            </a:r>
            <a:r>
              <a:rPr lang="en-US" sz="2400" dirty="0">
                <a:solidFill>
                  <a:schemeClr val="tx2"/>
                </a:solidFill>
              </a:rPr>
              <a:t>Romans 9:20</a:t>
            </a:r>
            <a:r>
              <a:rPr lang="en-US" sz="2400" b="0" dirty="0" smtClean="0"/>
              <a:t>)?”</a:t>
            </a:r>
          </a:p>
          <a:p>
            <a:pPr marL="346075" indent="-346075">
              <a:buFont typeface="Arial" pitchFamily="34" charset="0"/>
              <a:buChar char="•"/>
            </a:pPr>
            <a:r>
              <a:rPr lang="en-US" sz="2400" b="0" dirty="0" smtClean="0"/>
              <a:t>Not questioning God, rather one man’s definition of God.</a:t>
            </a:r>
          </a:p>
          <a:p>
            <a:pPr marL="346075" indent="-346075">
              <a:buFont typeface="Arial" pitchFamily="34" charset="0"/>
              <a:buChar char="•"/>
            </a:pPr>
            <a:r>
              <a:rPr lang="en-US" sz="2400" b="0" dirty="0" smtClean="0"/>
              <a:t>Claim denies </a:t>
            </a:r>
            <a:r>
              <a:rPr lang="en-US" sz="2400" b="0" dirty="0"/>
              <a:t>rational nature of God and objective truth </a:t>
            </a:r>
            <a:br>
              <a:rPr lang="en-US" sz="2400" b="0" dirty="0"/>
            </a:br>
            <a:r>
              <a:rPr lang="en-US" sz="2400" b="0" dirty="0"/>
              <a:t>(</a:t>
            </a:r>
            <a:r>
              <a:rPr lang="en-US" sz="2400" dirty="0">
                <a:solidFill>
                  <a:schemeClr val="tx2"/>
                </a:solidFill>
              </a:rPr>
              <a:t>Isaiah 1:18; 41:21; Acts 17:17; 26:25</a:t>
            </a:r>
            <a:r>
              <a:rPr lang="en-US" sz="2400" b="0" dirty="0" smtClean="0"/>
              <a:t>).</a:t>
            </a:r>
          </a:p>
          <a:p>
            <a:pPr marL="346075" indent="-346075">
              <a:buFont typeface="Arial" pitchFamily="34" charset="0"/>
              <a:buChar char="•"/>
            </a:pPr>
            <a:r>
              <a:rPr lang="en-US" sz="2400" b="0" dirty="0" smtClean="0"/>
              <a:t>Claim denies God’s Word can be understood (</a:t>
            </a:r>
            <a:r>
              <a:rPr lang="en-US" sz="2400" dirty="0" smtClean="0">
                <a:solidFill>
                  <a:schemeClr val="tx2"/>
                </a:solidFill>
              </a:rPr>
              <a:t>Eph. 3:4</a:t>
            </a:r>
            <a:r>
              <a:rPr lang="en-US" sz="2400" b="0" dirty="0" smtClean="0"/>
              <a:t>)</a:t>
            </a:r>
            <a:endParaRPr lang="en-US"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9071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of Just Nature</a:t>
            </a:r>
            <a:endParaRPr lang="en-US" dirty="0"/>
          </a:p>
        </p:txBody>
      </p:sp>
      <p:sp>
        <p:nvSpPr>
          <p:cNvPr id="3" name="Content Placeholder 2"/>
          <p:cNvSpPr>
            <a:spLocks noGrp="1"/>
          </p:cNvSpPr>
          <p:nvPr>
            <p:ph idx="1"/>
          </p:nvPr>
        </p:nvSpPr>
        <p:spPr/>
        <p:txBody>
          <a:bodyPr>
            <a:normAutofit lnSpcReduction="10000"/>
          </a:bodyPr>
          <a:lstStyle/>
          <a:p>
            <a:r>
              <a:rPr lang="en-US" sz="2400" b="0" i="1" dirty="0" smtClean="0"/>
              <a:t>“… being </a:t>
            </a:r>
            <a:r>
              <a:rPr lang="en-US" sz="2400" b="0" i="1" dirty="0"/>
              <a:t>justified freely by His grace through the redemption that is in Christ </a:t>
            </a:r>
            <a:r>
              <a:rPr lang="en-US" sz="2400" b="0" i="1" dirty="0" smtClean="0"/>
              <a:t>Jesus, </a:t>
            </a:r>
            <a:r>
              <a:rPr lang="en-US" sz="2400" b="0" i="1" dirty="0"/>
              <a:t>whom God </a:t>
            </a:r>
            <a:r>
              <a:rPr lang="en-US" sz="2400" i="1" dirty="0"/>
              <a:t>set forth as a propitiation by His blood</a:t>
            </a:r>
            <a:r>
              <a:rPr lang="en-US" sz="2400" b="0" i="1" dirty="0"/>
              <a:t>, through faith, </a:t>
            </a:r>
            <a:r>
              <a:rPr lang="en-US" sz="2400" i="1" dirty="0"/>
              <a:t>to </a:t>
            </a:r>
            <a:r>
              <a:rPr lang="en-US" sz="2400" i="1" u="sng" dirty="0"/>
              <a:t>demonstrate His </a:t>
            </a:r>
            <a:r>
              <a:rPr lang="en-US" sz="2400" i="1" u="sng" dirty="0" smtClean="0"/>
              <a:t>righteousness</a:t>
            </a:r>
            <a:r>
              <a:rPr lang="en-US" sz="2400" b="0" i="1" dirty="0"/>
              <a:t>, because in His forbearance God had passed over the sins that were previously </a:t>
            </a:r>
            <a:r>
              <a:rPr lang="en-US" sz="2400" b="0" i="1" dirty="0" smtClean="0"/>
              <a:t>committed, </a:t>
            </a:r>
            <a:r>
              <a:rPr lang="en-US" sz="2400" i="1" dirty="0"/>
              <a:t>to </a:t>
            </a:r>
            <a:r>
              <a:rPr lang="en-US" sz="2400" i="1" u="sng" dirty="0"/>
              <a:t>demonstrate</a:t>
            </a:r>
            <a:r>
              <a:rPr lang="en-US" sz="2400" i="1" dirty="0"/>
              <a:t> at the present time </a:t>
            </a:r>
            <a:r>
              <a:rPr lang="en-US" sz="2400" i="1" u="sng" dirty="0"/>
              <a:t>His righteousness</a:t>
            </a:r>
            <a:r>
              <a:rPr lang="en-US" sz="2400" i="1" dirty="0"/>
              <a:t>, that He might be </a:t>
            </a:r>
            <a:r>
              <a:rPr lang="en-US" sz="2400" i="1" u="sng" dirty="0"/>
              <a:t>just</a:t>
            </a:r>
            <a:r>
              <a:rPr lang="en-US" sz="2400" i="1" dirty="0"/>
              <a:t> and the </a:t>
            </a:r>
            <a:r>
              <a:rPr lang="en-US" sz="2400" i="1" u="sng" dirty="0"/>
              <a:t>justifier</a:t>
            </a:r>
            <a:r>
              <a:rPr lang="en-US" sz="2400" i="1" dirty="0"/>
              <a:t> </a:t>
            </a:r>
            <a:r>
              <a:rPr lang="en-US" sz="2400" b="0" i="1" dirty="0"/>
              <a:t>of the one who has faith in Jesus</a:t>
            </a:r>
            <a:r>
              <a:rPr lang="en-US" sz="2400" b="0" i="1" dirty="0" smtClean="0"/>
              <a:t>.”</a:t>
            </a:r>
            <a:r>
              <a:rPr lang="en-US" sz="2400" b="0" dirty="0"/>
              <a:t> (</a:t>
            </a:r>
            <a:r>
              <a:rPr lang="en-US" sz="2400" dirty="0">
                <a:solidFill>
                  <a:schemeClr val="tx2"/>
                </a:solidFill>
              </a:rPr>
              <a:t>Romans </a:t>
            </a:r>
            <a:r>
              <a:rPr lang="en-US" sz="2400" dirty="0" smtClean="0">
                <a:solidFill>
                  <a:schemeClr val="tx2"/>
                </a:solidFill>
              </a:rPr>
              <a:t>3:24-26</a:t>
            </a:r>
            <a:r>
              <a:rPr lang="en-US" sz="2400" b="0" dirty="0" smtClean="0"/>
              <a:t>; see also, </a:t>
            </a:r>
            <a:r>
              <a:rPr lang="en-US" sz="2400" dirty="0" smtClean="0">
                <a:solidFill>
                  <a:schemeClr val="tx2"/>
                </a:solidFill>
              </a:rPr>
              <a:t>verse 4</a:t>
            </a:r>
            <a:r>
              <a:rPr lang="en-US" sz="2400" b="0" dirty="0" smtClean="0"/>
              <a:t>)</a:t>
            </a:r>
          </a:p>
          <a:p>
            <a:pPr marL="342900" indent="-342900">
              <a:buFont typeface="Arial" pitchFamily="34" charset="0"/>
              <a:buChar char="•"/>
            </a:pPr>
            <a:r>
              <a:rPr lang="en-US" sz="2400" b="0" dirty="0" smtClean="0"/>
              <a:t>Intended to see righteous and just nature in cross.</a:t>
            </a:r>
          </a:p>
          <a:p>
            <a:pPr marL="342900" indent="-342900">
              <a:buFont typeface="Arial" pitchFamily="34" charset="0"/>
              <a:buChar char="•"/>
            </a:pPr>
            <a:r>
              <a:rPr lang="en-US" sz="2400" b="0" dirty="0" smtClean="0"/>
              <a:t>Failure means we have our eyes closed.  </a:t>
            </a:r>
            <a:r>
              <a:rPr lang="en-US" sz="2400" b="0" dirty="0" smtClean="0">
                <a:sym typeface="Wingdings" pitchFamily="2" charset="2"/>
              </a:rPr>
              <a:t></a:t>
            </a:r>
            <a:endParaRPr lang="en-US"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6188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Only Academic?</a:t>
            </a:r>
            <a:endParaRPr lang="en-US" dirty="0"/>
          </a:p>
        </p:txBody>
      </p:sp>
      <p:sp>
        <p:nvSpPr>
          <p:cNvPr id="3" name="Content Placeholder 2"/>
          <p:cNvSpPr>
            <a:spLocks noGrp="1"/>
          </p:cNvSpPr>
          <p:nvPr>
            <p:ph idx="1"/>
          </p:nvPr>
        </p:nvSpPr>
        <p:spPr/>
        <p:txBody>
          <a:bodyPr>
            <a:normAutofit/>
          </a:bodyPr>
          <a:lstStyle/>
          <a:p>
            <a:pPr marL="346075" indent="-346075">
              <a:buFont typeface="+mj-lt"/>
              <a:buAutoNum type="arabicPeriod" startAt="3"/>
            </a:pPr>
            <a:r>
              <a:rPr lang="en-US" sz="2400" b="0" dirty="0"/>
              <a:t>“</a:t>
            </a:r>
            <a:r>
              <a:rPr lang="en-US" sz="2400" b="0" dirty="0" err="1"/>
              <a:t>Ahhh</a:t>
            </a:r>
            <a:r>
              <a:rPr lang="en-US" sz="2400" b="0" dirty="0"/>
              <a:t>, </a:t>
            </a:r>
            <a:r>
              <a:rPr lang="en-US" sz="2400" b="0" i="1" dirty="0"/>
              <a:t>pshaw</a:t>
            </a:r>
            <a:r>
              <a:rPr lang="en-US" sz="2400" b="0" dirty="0"/>
              <a:t>, this is a completely academic discussion.  People have been arguing about this for hundreds of years.  We will never be able to settle this.  We can ask God to explain this when we get to heaven, but otherwise, don’t worry about it</a:t>
            </a:r>
            <a:r>
              <a:rPr lang="en-US" sz="2400" b="0" dirty="0" smtClean="0"/>
              <a:t>.”</a:t>
            </a:r>
          </a:p>
          <a:p>
            <a:pPr marL="346075" indent="-346075">
              <a:buFont typeface="Arial" pitchFamily="34" charset="0"/>
              <a:buChar char="•"/>
            </a:pPr>
            <a:r>
              <a:rPr lang="en-US" sz="2400" b="0" dirty="0"/>
              <a:t>Embraces division, which God condemns </a:t>
            </a:r>
            <a:br>
              <a:rPr lang="en-US" sz="2400" b="0" dirty="0"/>
            </a:br>
            <a:r>
              <a:rPr lang="en-US" sz="2400" b="0" dirty="0"/>
              <a:t>(</a:t>
            </a:r>
            <a:r>
              <a:rPr lang="en-US" sz="2400" dirty="0">
                <a:solidFill>
                  <a:schemeClr val="tx2"/>
                </a:solidFill>
              </a:rPr>
              <a:t>I Corinthians 1:10-13; Ephesians 4:1-6</a:t>
            </a:r>
            <a:r>
              <a:rPr lang="en-US" sz="2400" b="0" dirty="0" smtClean="0"/>
              <a:t>).</a:t>
            </a:r>
            <a:endParaRPr lang="en-US" sz="2400" b="0" dirty="0"/>
          </a:p>
          <a:p>
            <a:pPr marL="346075" indent="-346075">
              <a:buFont typeface="Arial" pitchFamily="34" charset="0"/>
              <a:buChar char="•"/>
            </a:pPr>
            <a:r>
              <a:rPr lang="en-US" sz="2400" b="0" dirty="0" smtClean="0"/>
              <a:t>Overlooks that justification </a:t>
            </a:r>
            <a:r>
              <a:rPr lang="en-US" sz="2400" b="0" dirty="0"/>
              <a:t>is the means of our salvation (</a:t>
            </a:r>
            <a:r>
              <a:rPr lang="en-US" sz="2400" dirty="0">
                <a:solidFill>
                  <a:schemeClr val="tx2"/>
                </a:solidFill>
              </a:rPr>
              <a:t>Acts 19:1-5; Hebrews 6:1-2; I Peter 3:21</a:t>
            </a:r>
            <a:r>
              <a:rPr lang="en-US" sz="2400" b="0" dirty="0" smtClean="0"/>
              <a:t>).</a:t>
            </a:r>
          </a:p>
          <a:p>
            <a:pPr marL="346075" indent="-346075">
              <a:buFont typeface="Arial" pitchFamily="34" charset="0"/>
              <a:buChar char="•"/>
            </a:pPr>
            <a:r>
              <a:rPr lang="en-US" sz="2400" b="0" dirty="0" smtClean="0"/>
              <a:t>Overlooks danger of speaking wrongly about God …</a:t>
            </a:r>
            <a:endParaRPr lang="en-US" sz="2400" b="0" dirty="0"/>
          </a:p>
          <a:p>
            <a:pPr marL="346075" indent="-346075">
              <a:buFont typeface="Arial" pitchFamily="34" charset="0"/>
              <a:buChar char="•"/>
            </a:pPr>
            <a:endParaRPr lang="en-US"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27252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“Not Spoken of Me … Right”</a:t>
            </a:r>
            <a:endParaRPr lang="en-US" i="1" dirty="0"/>
          </a:p>
        </p:txBody>
      </p:sp>
      <p:sp>
        <p:nvSpPr>
          <p:cNvPr id="3" name="Content Placeholder 2"/>
          <p:cNvSpPr>
            <a:spLocks noGrp="1"/>
          </p:cNvSpPr>
          <p:nvPr>
            <p:ph idx="1"/>
          </p:nvPr>
        </p:nvSpPr>
        <p:spPr/>
        <p:txBody>
          <a:bodyPr>
            <a:noAutofit/>
          </a:bodyPr>
          <a:lstStyle/>
          <a:p>
            <a:r>
              <a:rPr lang="en-US" sz="2400" b="0" i="1" dirty="0" smtClean="0"/>
              <a:t>… the </a:t>
            </a:r>
            <a:r>
              <a:rPr lang="en-US" sz="2400" b="0" i="1" dirty="0"/>
              <a:t>LORD said to </a:t>
            </a:r>
            <a:r>
              <a:rPr lang="en-US" sz="2400" b="0" i="1" dirty="0" err="1"/>
              <a:t>Eliphaz</a:t>
            </a:r>
            <a:r>
              <a:rPr lang="en-US" sz="2400" b="0" i="1" dirty="0"/>
              <a:t> the </a:t>
            </a:r>
            <a:r>
              <a:rPr lang="en-US" sz="2400" b="0" i="1" dirty="0" err="1"/>
              <a:t>Temanite</a:t>
            </a:r>
            <a:r>
              <a:rPr lang="en-US" sz="2400" b="0" i="1" dirty="0"/>
              <a:t>, </a:t>
            </a:r>
            <a:r>
              <a:rPr lang="en-US" sz="2400" b="0" i="1" dirty="0" smtClean="0"/>
              <a:t>“</a:t>
            </a:r>
            <a:r>
              <a:rPr lang="en-US" sz="2400" i="1" dirty="0" smtClean="0"/>
              <a:t>My </a:t>
            </a:r>
            <a:r>
              <a:rPr lang="en-US" sz="2400" i="1" dirty="0"/>
              <a:t>wrath is aroused against you</a:t>
            </a:r>
            <a:r>
              <a:rPr lang="en-US" sz="2400" b="0" i="1" dirty="0"/>
              <a:t> and your two friends, </a:t>
            </a:r>
            <a:r>
              <a:rPr lang="en-US" sz="2400" i="1" dirty="0"/>
              <a:t>for </a:t>
            </a:r>
            <a:r>
              <a:rPr lang="en-US" sz="2400" i="1" u="sng" dirty="0"/>
              <a:t>you have not spoken of Me what is right</a:t>
            </a:r>
            <a:r>
              <a:rPr lang="en-US" sz="2400" i="1" dirty="0"/>
              <a:t>, as My servant Job </a:t>
            </a:r>
            <a:r>
              <a:rPr lang="en-US" sz="2400" i="1" dirty="0" smtClean="0"/>
              <a:t>has</a:t>
            </a:r>
            <a:r>
              <a:rPr lang="en-US" sz="2400" b="0" i="1" dirty="0" smtClean="0"/>
              <a:t>. Now </a:t>
            </a:r>
            <a:r>
              <a:rPr lang="en-US" sz="2400" b="0" i="1" dirty="0"/>
              <a:t>therefore, take for yourselves seven bulls and seven rams, go to My servant Job, and </a:t>
            </a:r>
            <a:r>
              <a:rPr lang="en-US" sz="2400" i="1" dirty="0"/>
              <a:t>offer up for yourselves a burnt offering</a:t>
            </a:r>
            <a:r>
              <a:rPr lang="en-US" sz="2400" b="0" i="1" dirty="0"/>
              <a:t>; and My servant Job shall pray for you. For </a:t>
            </a:r>
            <a:r>
              <a:rPr lang="en-US" sz="2400" i="1" dirty="0"/>
              <a:t>I will </a:t>
            </a:r>
            <a:r>
              <a:rPr lang="en-US" sz="2400" i="1" u="sng" dirty="0"/>
              <a:t>accept him</a:t>
            </a:r>
            <a:r>
              <a:rPr lang="en-US" sz="2400" i="1" dirty="0"/>
              <a:t>, lest I deal with you according to your folly; </a:t>
            </a:r>
            <a:r>
              <a:rPr lang="en-US" sz="2400" i="1" u="sng" dirty="0"/>
              <a:t>because you have not spoken of Me what is right</a:t>
            </a:r>
            <a:r>
              <a:rPr lang="en-US" sz="2400" b="0" i="1" dirty="0"/>
              <a:t>, as My servant Job has</a:t>
            </a:r>
            <a:r>
              <a:rPr lang="en-US" sz="2400" b="0" i="1" dirty="0" smtClean="0"/>
              <a:t>.”  So </a:t>
            </a:r>
            <a:r>
              <a:rPr lang="en-US" sz="2400" b="0" i="1" dirty="0" err="1"/>
              <a:t>Eliphaz</a:t>
            </a:r>
            <a:r>
              <a:rPr lang="en-US" sz="2400" b="0" i="1" dirty="0"/>
              <a:t> the </a:t>
            </a:r>
            <a:r>
              <a:rPr lang="en-US" sz="2400" b="0" i="1" dirty="0" err="1"/>
              <a:t>Temanite</a:t>
            </a:r>
            <a:r>
              <a:rPr lang="en-US" sz="2400" b="0" i="1" dirty="0"/>
              <a:t> and </a:t>
            </a:r>
            <a:r>
              <a:rPr lang="en-US" sz="2400" b="0" i="1" dirty="0" err="1"/>
              <a:t>Bildad</a:t>
            </a:r>
            <a:r>
              <a:rPr lang="en-US" sz="2400" b="0" i="1" dirty="0"/>
              <a:t> the </a:t>
            </a:r>
            <a:r>
              <a:rPr lang="en-US" sz="2400" b="0" i="1" dirty="0" err="1"/>
              <a:t>Shuhite</a:t>
            </a:r>
            <a:r>
              <a:rPr lang="en-US" sz="2400" b="0" i="1" dirty="0"/>
              <a:t> and </a:t>
            </a:r>
            <a:r>
              <a:rPr lang="en-US" sz="2400" b="0" i="1" dirty="0" err="1"/>
              <a:t>Zophar</a:t>
            </a:r>
            <a:r>
              <a:rPr lang="en-US" sz="2400" b="0" i="1" dirty="0"/>
              <a:t> the </a:t>
            </a:r>
            <a:r>
              <a:rPr lang="en-US" sz="2400" b="0" i="1" dirty="0" err="1"/>
              <a:t>Naamathite</a:t>
            </a:r>
            <a:r>
              <a:rPr lang="en-US" sz="2400" b="0" i="1" dirty="0"/>
              <a:t> went and did as the LORD commanded them; </a:t>
            </a:r>
            <a:r>
              <a:rPr lang="en-US" sz="2400" i="1" dirty="0"/>
              <a:t>for the LORD had accepted Job</a:t>
            </a:r>
            <a:r>
              <a:rPr lang="en-US" sz="2400" b="0" i="1" dirty="0"/>
              <a:t>. </a:t>
            </a:r>
            <a:r>
              <a:rPr lang="en-US" sz="2400" b="0" dirty="0"/>
              <a:t>(</a:t>
            </a:r>
            <a:r>
              <a:rPr lang="en-US" sz="2400" dirty="0">
                <a:solidFill>
                  <a:schemeClr val="tx2"/>
                </a:solidFill>
              </a:rPr>
              <a:t>Job </a:t>
            </a:r>
            <a:r>
              <a:rPr lang="en-US" sz="2400" dirty="0" smtClean="0">
                <a:solidFill>
                  <a:schemeClr val="tx2"/>
                </a:solidFill>
              </a:rPr>
              <a:t>42:7-9</a:t>
            </a:r>
            <a:r>
              <a:rPr lang="en-US" sz="2400" b="0" dirty="0" smtClean="0"/>
              <a:t>)</a:t>
            </a:r>
            <a:endParaRPr lang="en-US" sz="24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65890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230188" lvl="0" indent="-230188">
              <a:spcBef>
                <a:spcPts val="100"/>
              </a:spcBef>
              <a:spcAft>
                <a:spcPts val="100"/>
              </a:spcAft>
              <a:buFont typeface="Arial" pitchFamily="34" charset="0"/>
              <a:buChar char="•"/>
            </a:pPr>
            <a:r>
              <a:rPr lang="en-US" sz="1900" b="0" dirty="0" err="1"/>
              <a:t>Brents</a:t>
            </a:r>
            <a:r>
              <a:rPr lang="en-US" sz="1900" b="0" dirty="0"/>
              <a:t>, T. W., </a:t>
            </a:r>
            <a:r>
              <a:rPr lang="en-US" sz="1900" b="0" i="1" dirty="0"/>
              <a:t>The Gospel Plan of Salvation</a:t>
            </a:r>
            <a:r>
              <a:rPr lang="en-US" sz="1900" b="0" dirty="0"/>
              <a:t>, 1874.  Reprinted: 17</a:t>
            </a:r>
            <a:r>
              <a:rPr lang="en-US" sz="1900" b="0" baseline="30000" dirty="0"/>
              <a:t>th</a:t>
            </a:r>
            <a:r>
              <a:rPr lang="en-US" sz="1900" b="0" dirty="0"/>
              <a:t> Edition, Guardian of Truth Foundation, Bowling Green, Kentucky, 1987.</a:t>
            </a:r>
          </a:p>
          <a:p>
            <a:pPr marL="230188" lvl="0" indent="-230188">
              <a:spcBef>
                <a:spcPts val="100"/>
              </a:spcBef>
              <a:spcAft>
                <a:spcPts val="100"/>
              </a:spcAft>
              <a:buFont typeface="Arial" pitchFamily="34" charset="0"/>
              <a:buChar char="•"/>
            </a:pPr>
            <a:r>
              <a:rPr lang="en-US" sz="1900" b="0" dirty="0" err="1"/>
              <a:t>Harkrider</a:t>
            </a:r>
            <a:r>
              <a:rPr lang="en-US" sz="1900" b="0" dirty="0"/>
              <a:t>, Robert, </a:t>
            </a:r>
            <a:r>
              <a:rPr lang="en-US" sz="1900" b="0" i="1" dirty="0"/>
              <a:t>Basic Bible Doctrine</a:t>
            </a:r>
            <a:r>
              <a:rPr lang="en-US" sz="1900" b="0" dirty="0"/>
              <a:t>, Book 3, Impressive Image Production, Russellville, Alabama, 1987.</a:t>
            </a:r>
          </a:p>
          <a:p>
            <a:pPr marL="230188" lvl="0" indent="-230188">
              <a:spcBef>
                <a:spcPts val="100"/>
              </a:spcBef>
              <a:spcAft>
                <a:spcPts val="100"/>
              </a:spcAft>
              <a:buFont typeface="Arial" pitchFamily="34" charset="0"/>
              <a:buChar char="•"/>
            </a:pPr>
            <a:r>
              <a:rPr lang="en-US" sz="1900" b="0" dirty="0"/>
              <a:t>Roberts, Tom, </a:t>
            </a:r>
            <a:r>
              <a:rPr lang="en-US" sz="1900" b="0" i="1" dirty="0"/>
              <a:t>Neo-Calvinism In The Churches of Christ</a:t>
            </a:r>
            <a:r>
              <a:rPr lang="en-US" sz="1900" b="0" dirty="0"/>
              <a:t>, </a:t>
            </a:r>
            <a:r>
              <a:rPr lang="en-US" sz="1900" b="0" dirty="0" err="1"/>
              <a:t>Cogdill</a:t>
            </a:r>
            <a:r>
              <a:rPr lang="en-US" sz="1900" b="0" dirty="0"/>
              <a:t> Foundation, Fairmount, Indiana, 1980.</a:t>
            </a:r>
          </a:p>
          <a:p>
            <a:pPr marL="230188" lvl="0" indent="-230188">
              <a:spcBef>
                <a:spcPts val="100"/>
              </a:spcBef>
              <a:spcAft>
                <a:spcPts val="100"/>
              </a:spcAft>
              <a:buFont typeface="Arial" pitchFamily="34" charset="0"/>
              <a:buChar char="•"/>
            </a:pPr>
            <a:r>
              <a:rPr lang="en-US" sz="1900" b="0" dirty="0"/>
              <a:t>Shank, Robert, </a:t>
            </a:r>
            <a:r>
              <a:rPr lang="en-US" sz="1900" b="0" i="1" dirty="0"/>
              <a:t>Elect in the Son: A Study of the Doctrine of Election</a:t>
            </a:r>
            <a:r>
              <a:rPr lang="en-US" sz="1900" b="0" dirty="0"/>
              <a:t>, Bethany House Publishers, Bloomington, Minnesota, 1970, 1989.</a:t>
            </a:r>
          </a:p>
          <a:p>
            <a:pPr marL="230188" lvl="0" indent="-230188">
              <a:spcBef>
                <a:spcPts val="100"/>
              </a:spcBef>
              <a:spcAft>
                <a:spcPts val="100"/>
              </a:spcAft>
              <a:buFont typeface="Arial" pitchFamily="34" charset="0"/>
              <a:buChar char="•"/>
            </a:pPr>
            <a:r>
              <a:rPr lang="en-US" sz="1900" b="0" dirty="0"/>
              <a:t>Shank, Robert, </a:t>
            </a:r>
            <a:r>
              <a:rPr lang="en-US" sz="1900" b="0" i="1" dirty="0"/>
              <a:t>Life in the Son:  A Study of the Doctrine of Perseverance</a:t>
            </a:r>
            <a:r>
              <a:rPr lang="en-US" sz="1900" b="0" dirty="0"/>
              <a:t>, Bethany House Publishers, Bloomington, </a:t>
            </a:r>
            <a:r>
              <a:rPr lang="en-US" sz="1900" b="0" dirty="0" smtClean="0"/>
              <a:t>Minnesota, </a:t>
            </a:r>
            <a:r>
              <a:rPr lang="en-US" sz="1900" b="0" dirty="0"/>
              <a:t>1960, 1961, 1989.</a:t>
            </a:r>
          </a:p>
          <a:p>
            <a:pPr marL="230188" lvl="0" indent="-230188">
              <a:spcBef>
                <a:spcPts val="100"/>
              </a:spcBef>
              <a:spcAft>
                <a:spcPts val="100"/>
              </a:spcAft>
              <a:buFont typeface="Arial" pitchFamily="34" charset="0"/>
              <a:buChar char="•"/>
            </a:pPr>
            <a:r>
              <a:rPr lang="en-US" sz="1900" b="0" dirty="0"/>
              <a:t>Waldron, Bob, </a:t>
            </a:r>
            <a:r>
              <a:rPr lang="en-US" sz="1900" b="0" i="1" dirty="0"/>
              <a:t>Lesson Book on Calvinism</a:t>
            </a:r>
            <a:r>
              <a:rPr lang="en-US" sz="1900" b="0" dirty="0"/>
              <a:t>, Unpublished &amp; Incomplete Draft, February 2009.</a:t>
            </a:r>
          </a:p>
          <a:p>
            <a:pPr marL="230188" indent="-230188">
              <a:spcBef>
                <a:spcPts val="100"/>
              </a:spcBef>
              <a:spcAft>
                <a:spcPts val="100"/>
              </a:spcAft>
              <a:buFont typeface="Arial" pitchFamily="34" charset="0"/>
              <a:buChar char="•"/>
            </a:pPr>
            <a:r>
              <a:rPr lang="en-US" sz="1900" b="0" dirty="0"/>
              <a:t>Whiteside, Robertson L, </a:t>
            </a:r>
            <a:r>
              <a:rPr lang="en-US" sz="1900" b="0" i="1" dirty="0"/>
              <a:t>A New Commentary on Paul’s Letter to the Saints at Rome</a:t>
            </a:r>
            <a:r>
              <a:rPr lang="en-US" sz="1900" b="0" dirty="0"/>
              <a:t>,  Guardian of Truth Press, Dallas, TX, 1976.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48166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Calvinism?</a:t>
            </a:r>
            <a:endParaRPr lang="en-US"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sz="2800" u="sng" dirty="0">
                <a:solidFill>
                  <a:schemeClr val="tx2"/>
                </a:solidFill>
              </a:rPr>
              <a:t>S</a:t>
            </a:r>
            <a:r>
              <a:rPr lang="en-US" sz="2800" dirty="0"/>
              <a:t>overeignty of God (The </a:t>
            </a:r>
            <a:r>
              <a:rPr lang="en-US" sz="2800" u="sng" dirty="0">
                <a:solidFill>
                  <a:schemeClr val="tx2"/>
                </a:solidFill>
              </a:rPr>
              <a:t>S</a:t>
            </a:r>
            <a:r>
              <a:rPr lang="en-US" sz="2800" dirty="0"/>
              <a:t>oil of </a:t>
            </a:r>
            <a:r>
              <a:rPr lang="en-US" sz="2800" dirty="0">
                <a:solidFill>
                  <a:schemeClr val="tx2"/>
                </a:solidFill>
              </a:rPr>
              <a:t>TULIP</a:t>
            </a:r>
            <a:r>
              <a:rPr lang="en-US" sz="2800" dirty="0" smtClean="0"/>
              <a:t>)</a:t>
            </a:r>
          </a:p>
          <a:p>
            <a:pPr marL="342900" indent="-342900">
              <a:buFont typeface="Arial" pitchFamily="34" charset="0"/>
              <a:buChar char="•"/>
            </a:pPr>
            <a:endParaRPr lang="en-US" sz="2800" dirty="0"/>
          </a:p>
          <a:p>
            <a:pPr marL="342900" indent="-342900">
              <a:buFont typeface="Arial" pitchFamily="34" charset="0"/>
              <a:buChar char="•"/>
            </a:pPr>
            <a:r>
              <a:rPr lang="en-US" sz="2800" u="sng" dirty="0">
                <a:solidFill>
                  <a:schemeClr val="tx2"/>
                </a:solidFill>
              </a:rPr>
              <a:t>T</a:t>
            </a:r>
            <a:r>
              <a:rPr lang="en-US" sz="2800" dirty="0"/>
              <a:t>otal Inherited </a:t>
            </a:r>
            <a:r>
              <a:rPr lang="en-US" sz="2800" dirty="0" smtClean="0"/>
              <a:t>Depravity</a:t>
            </a:r>
            <a:endParaRPr lang="en-US" sz="2800" dirty="0"/>
          </a:p>
          <a:p>
            <a:pPr marL="342900" indent="-342900">
              <a:buFont typeface="Arial" pitchFamily="34" charset="0"/>
              <a:buChar char="•"/>
            </a:pPr>
            <a:r>
              <a:rPr lang="en-US" sz="2800" u="sng" dirty="0" smtClean="0">
                <a:solidFill>
                  <a:schemeClr val="tx2"/>
                </a:solidFill>
              </a:rPr>
              <a:t>U</a:t>
            </a:r>
            <a:r>
              <a:rPr lang="en-US" sz="2800" dirty="0" smtClean="0"/>
              <a:t>nconditional Election</a:t>
            </a:r>
            <a:endParaRPr lang="en-US" sz="2800" dirty="0"/>
          </a:p>
          <a:p>
            <a:pPr marL="342900" indent="-342900">
              <a:buFont typeface="Arial" pitchFamily="34" charset="0"/>
              <a:buChar char="•"/>
            </a:pPr>
            <a:r>
              <a:rPr lang="en-US" sz="2800" u="sng" dirty="0">
                <a:solidFill>
                  <a:schemeClr val="tx2"/>
                </a:solidFill>
              </a:rPr>
              <a:t>L</a:t>
            </a:r>
            <a:r>
              <a:rPr lang="en-US" sz="2800" dirty="0"/>
              <a:t>imited </a:t>
            </a:r>
            <a:r>
              <a:rPr lang="en-US" sz="2800" dirty="0" smtClean="0"/>
              <a:t>Atonement</a:t>
            </a:r>
            <a:endParaRPr lang="en-US" sz="2800" dirty="0"/>
          </a:p>
          <a:p>
            <a:pPr marL="342900" indent="-342900">
              <a:buFont typeface="Arial" pitchFamily="34" charset="0"/>
              <a:buChar char="•"/>
            </a:pPr>
            <a:r>
              <a:rPr lang="en-US" sz="2800" u="sng" dirty="0">
                <a:solidFill>
                  <a:schemeClr val="tx2"/>
                </a:solidFill>
              </a:rPr>
              <a:t>I</a:t>
            </a:r>
            <a:r>
              <a:rPr lang="en-US" sz="2800" dirty="0"/>
              <a:t>rresistible </a:t>
            </a:r>
            <a:r>
              <a:rPr lang="en-US" sz="2800" dirty="0" smtClean="0"/>
              <a:t>Grace</a:t>
            </a:r>
            <a:endParaRPr lang="en-US" sz="2800" dirty="0"/>
          </a:p>
          <a:p>
            <a:pPr marL="342900" indent="-342900">
              <a:buFont typeface="Arial" pitchFamily="34" charset="0"/>
              <a:buChar char="•"/>
            </a:pPr>
            <a:r>
              <a:rPr lang="en-US" sz="2800" u="sng" dirty="0">
                <a:solidFill>
                  <a:schemeClr val="tx2"/>
                </a:solidFill>
              </a:rPr>
              <a:t>P</a:t>
            </a:r>
            <a:r>
              <a:rPr lang="en-US" sz="2800" dirty="0"/>
              <a:t>erseverance </a:t>
            </a:r>
            <a:r>
              <a:rPr lang="en-US" sz="2800" dirty="0" smtClean="0"/>
              <a:t>of </a:t>
            </a:r>
            <a:r>
              <a:rPr lang="en-US" sz="2800" dirty="0"/>
              <a:t>the </a:t>
            </a:r>
            <a:r>
              <a:rPr lang="en-US" sz="2800" dirty="0" smtClean="0"/>
              <a:t>Saints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52564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t>Overview of Calvinism</a:t>
            </a:r>
          </a:p>
        </p:txBody>
      </p:sp>
      <p:sp>
        <p:nvSpPr>
          <p:cNvPr id="26627" name="Rectangle 3"/>
          <p:cNvSpPr>
            <a:spLocks noGrp="1" noChangeArrowheads="1"/>
          </p:cNvSpPr>
          <p:nvPr>
            <p:ph type="body" idx="1"/>
          </p:nvPr>
        </p:nvSpPr>
        <p:spPr>
          <a:xfrm>
            <a:off x="76200" y="685800"/>
            <a:ext cx="8991600" cy="4229100"/>
          </a:xfrm>
        </p:spPr>
        <p:txBody>
          <a:bodyPr/>
          <a:lstStyle/>
          <a:p>
            <a:pPr marL="457200" indent="-457200">
              <a:buFontTx/>
              <a:buAutoNum type="arabicPeriod"/>
            </a:pPr>
            <a:r>
              <a:rPr lang="en-US" u="sng" dirty="0">
                <a:solidFill>
                  <a:schemeClr val="tx2"/>
                </a:solidFill>
              </a:rPr>
              <a:t>S</a:t>
            </a:r>
            <a:r>
              <a:rPr lang="en-US" dirty="0"/>
              <a:t>overeignty</a:t>
            </a:r>
            <a:r>
              <a:rPr lang="en-US" b="0" dirty="0"/>
              <a:t> – God is absolutely powerful, knowledgeable, and authoritative.  All things exist in and by Him.  He is the Sovereign ruler of all things.  </a:t>
            </a:r>
            <a:r>
              <a:rPr lang="en-US" i="1" u="sng" dirty="0"/>
              <a:t>Therefore</a:t>
            </a:r>
            <a:r>
              <a:rPr lang="en-US" b="0" dirty="0"/>
              <a:t>, He makes all decisions to the smallest detail.  Who could choose contrary to Him?</a:t>
            </a:r>
          </a:p>
          <a:p>
            <a:pPr marL="457200" indent="-457200">
              <a:buFontTx/>
              <a:buAutoNum type="arabicPeriod"/>
            </a:pPr>
            <a:r>
              <a:rPr lang="en-US" u="sng" dirty="0">
                <a:solidFill>
                  <a:schemeClr val="tx2"/>
                </a:solidFill>
              </a:rPr>
              <a:t>T</a:t>
            </a:r>
            <a:r>
              <a:rPr lang="en-US" dirty="0"/>
              <a:t>otal Inherited Depravity </a:t>
            </a:r>
            <a:r>
              <a:rPr lang="en-US" b="0" dirty="0"/>
              <a:t>– God has chosen that Adam, our federal head, would sin, thereby corrupting himself and his offspring, such that we are incapable of even willing good, much less doing good.  We are wholly evil, wicked, and depraved from birth.</a:t>
            </a:r>
          </a:p>
          <a:p>
            <a:pPr marL="457200" indent="-457200">
              <a:buFontTx/>
              <a:buAutoNum type="arabicPeriod"/>
            </a:pPr>
            <a:r>
              <a:rPr lang="en-US" u="sng" dirty="0">
                <a:solidFill>
                  <a:schemeClr val="tx2"/>
                </a:solidFill>
              </a:rPr>
              <a:t>U</a:t>
            </a:r>
            <a:r>
              <a:rPr lang="en-US" dirty="0"/>
              <a:t>nconditional Election </a:t>
            </a:r>
            <a:r>
              <a:rPr lang="en-US" b="0" dirty="0"/>
              <a:t>– God has chosen by His secret, good pleasure to save some.  </a:t>
            </a:r>
            <a:r>
              <a:rPr lang="en-US" i="1" u="sng" dirty="0"/>
              <a:t>Since</a:t>
            </a:r>
            <a:r>
              <a:rPr lang="en-US" b="0" dirty="0"/>
              <a:t> we are wholly corrupt, there is obviously nothing good in us by which we can satisfy any condition; therefore, His choice is without condition.</a:t>
            </a:r>
          </a:p>
        </p:txBody>
      </p:sp>
    </p:spTree>
    <p:extLst>
      <p:ext uri="{BB962C8B-B14F-4D97-AF65-F5344CB8AC3E}">
        <p14:creationId xmlns:p14="http://schemas.microsoft.com/office/powerpoint/2010/main" val="290485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t>Overview of Calvinism</a:t>
            </a:r>
          </a:p>
        </p:txBody>
      </p:sp>
      <p:sp>
        <p:nvSpPr>
          <p:cNvPr id="27651" name="Rectangle 3"/>
          <p:cNvSpPr>
            <a:spLocks noGrp="1" noChangeArrowheads="1"/>
          </p:cNvSpPr>
          <p:nvPr>
            <p:ph type="body" idx="1"/>
          </p:nvPr>
        </p:nvSpPr>
        <p:spPr>
          <a:xfrm>
            <a:off x="76200" y="685800"/>
            <a:ext cx="8991600" cy="4229100"/>
          </a:xfrm>
        </p:spPr>
        <p:txBody>
          <a:bodyPr>
            <a:normAutofit/>
          </a:bodyPr>
          <a:lstStyle/>
          <a:p>
            <a:pPr marL="457200" indent="-457200">
              <a:buFontTx/>
              <a:buAutoNum type="arabicPeriod" startAt="4"/>
            </a:pPr>
            <a:r>
              <a:rPr lang="en-US" u="sng" dirty="0">
                <a:solidFill>
                  <a:schemeClr val="tx2"/>
                </a:solidFill>
              </a:rPr>
              <a:t>L</a:t>
            </a:r>
            <a:r>
              <a:rPr lang="en-US" dirty="0"/>
              <a:t>imited Atonement </a:t>
            </a:r>
            <a:r>
              <a:rPr lang="en-US" b="0" dirty="0"/>
              <a:t>– </a:t>
            </a:r>
            <a:r>
              <a:rPr lang="en-US" i="1" u="sng" dirty="0"/>
              <a:t>Since</a:t>
            </a:r>
            <a:r>
              <a:rPr lang="en-US" b="0" dirty="0"/>
              <a:t> God has chosen only a subset of humanity to be saved, Jesus’ atoning death was necessarily limited to the elect.</a:t>
            </a:r>
          </a:p>
          <a:p>
            <a:pPr marL="457200" indent="-457200">
              <a:buFontTx/>
              <a:buAutoNum type="arabicPeriod" startAt="4"/>
            </a:pPr>
            <a:r>
              <a:rPr lang="en-US" u="sng" dirty="0">
                <a:solidFill>
                  <a:schemeClr val="tx2"/>
                </a:solidFill>
              </a:rPr>
              <a:t>I</a:t>
            </a:r>
            <a:r>
              <a:rPr lang="en-US" dirty="0"/>
              <a:t>rresistible Grace </a:t>
            </a:r>
            <a:r>
              <a:rPr lang="en-US" b="0" dirty="0"/>
              <a:t>– </a:t>
            </a:r>
            <a:r>
              <a:rPr lang="en-US" i="1" u="sng" dirty="0"/>
              <a:t>Since</a:t>
            </a:r>
            <a:r>
              <a:rPr lang="en-US" b="0" dirty="0"/>
              <a:t> the elect cannot thwart God’s will, and since they cannot save themselves, God graciously works directly on the elect before hearing the gospel to regenerate them and provide them an agreeable will through the direct operation of the Holy Spirit (</a:t>
            </a:r>
            <a:r>
              <a:rPr lang="en-US" b="0" i="1" dirty="0"/>
              <a:t>aka</a:t>
            </a:r>
            <a:r>
              <a:rPr lang="en-US" b="0" dirty="0"/>
              <a:t>, efficacious grace).</a:t>
            </a:r>
          </a:p>
          <a:p>
            <a:pPr marL="457200" indent="-457200">
              <a:buFontTx/>
              <a:buAutoNum type="arabicPeriod" startAt="4"/>
            </a:pPr>
            <a:r>
              <a:rPr lang="en-US" u="sng" dirty="0">
                <a:solidFill>
                  <a:schemeClr val="tx2"/>
                </a:solidFill>
              </a:rPr>
              <a:t>P</a:t>
            </a:r>
            <a:r>
              <a:rPr lang="en-US" dirty="0"/>
              <a:t>erseverance of the Saints </a:t>
            </a:r>
            <a:r>
              <a:rPr lang="en-US" b="0" dirty="0"/>
              <a:t>– </a:t>
            </a:r>
            <a:r>
              <a:rPr lang="en-US" i="1" u="sng" dirty="0"/>
              <a:t>Since</a:t>
            </a:r>
            <a:r>
              <a:rPr lang="en-US" b="0" dirty="0"/>
              <a:t> God’s grace is sufficient to save the sinner, it is more than sufficient to maintain the saint.  God’s will cannot be thwarted; therefore, the elect will persevere and be saved at last.  (</a:t>
            </a:r>
            <a:r>
              <a:rPr lang="en-US" b="0" i="1" dirty="0"/>
              <a:t>aka</a:t>
            </a:r>
            <a:r>
              <a:rPr lang="en-US" b="0" dirty="0"/>
              <a:t>, “once saved, always saved”.)</a:t>
            </a:r>
          </a:p>
          <a:p>
            <a:pPr marL="457200" indent="-457200">
              <a:buFontTx/>
              <a:buAutoNum type="arabicPeriod" startAt="4"/>
            </a:pPr>
            <a:r>
              <a:rPr lang="en-US" dirty="0"/>
              <a:t>Transferred (Imputed) Sin and Righteousness</a:t>
            </a:r>
          </a:p>
        </p:txBody>
      </p:sp>
    </p:spTree>
    <p:extLst>
      <p:ext uri="{BB962C8B-B14F-4D97-AF65-F5344CB8AC3E}">
        <p14:creationId xmlns:p14="http://schemas.microsoft.com/office/powerpoint/2010/main" val="134797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i="1" dirty="0" smtClean="0"/>
              <a:t>Notable Names</a:t>
            </a:r>
            <a:endParaRPr lang="en-US" sz="9600" i="1" dirty="0"/>
          </a:p>
        </p:txBody>
      </p:sp>
      <p:sp>
        <p:nvSpPr>
          <p:cNvPr id="3" name="Text Placeholder 2"/>
          <p:cNvSpPr>
            <a:spLocks noGrp="1"/>
          </p:cNvSpPr>
          <p:nvPr>
            <p:ph type="body" idx="1"/>
          </p:nvPr>
        </p:nvSpPr>
        <p:spPr/>
        <p:txBody>
          <a:bodyPr>
            <a:normAutofit/>
          </a:bodyPr>
          <a:lstStyle/>
          <a:p>
            <a:r>
              <a:rPr lang="en-US" sz="3600" dirty="0" smtClean="0"/>
              <a:t>Introduction</a:t>
            </a:r>
            <a:endParaRPr lang="en-US" sz="3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73799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Augustine of Hippo</a:t>
            </a:r>
          </a:p>
        </p:txBody>
      </p:sp>
      <p:sp>
        <p:nvSpPr>
          <p:cNvPr id="3" name="Content Placeholder 2"/>
          <p:cNvSpPr>
            <a:spLocks noGrp="1"/>
          </p:cNvSpPr>
          <p:nvPr>
            <p:ph idx="1"/>
          </p:nvPr>
        </p:nvSpPr>
        <p:spPr>
          <a:xfrm>
            <a:off x="457200" y="617220"/>
            <a:ext cx="5257800" cy="4320540"/>
          </a:xfrm>
        </p:spPr>
        <p:txBody>
          <a:bodyPr>
            <a:noAutofit/>
          </a:bodyPr>
          <a:lstStyle/>
          <a:p>
            <a:pPr marL="230188" indent="-230188">
              <a:spcBef>
                <a:spcPts val="200"/>
              </a:spcBef>
              <a:spcAft>
                <a:spcPts val="200"/>
              </a:spcAft>
              <a:buFont typeface="Arial" pitchFamily="34" charset="0"/>
              <a:buChar char="•"/>
            </a:pPr>
            <a:r>
              <a:rPr lang="en-US" sz="2300" b="0" dirty="0"/>
              <a:t>Bishop of North African city, Hippo</a:t>
            </a:r>
          </a:p>
          <a:p>
            <a:pPr marL="230188" indent="-230188">
              <a:spcBef>
                <a:spcPts val="200"/>
              </a:spcBef>
              <a:spcAft>
                <a:spcPts val="200"/>
              </a:spcAft>
              <a:buFont typeface="Arial" pitchFamily="34" charset="0"/>
              <a:buChar char="•"/>
            </a:pPr>
            <a:r>
              <a:rPr lang="en-US" sz="2300" b="0" dirty="0"/>
              <a:t>Lived 354 – 430 A.D. (75-years)</a:t>
            </a:r>
          </a:p>
          <a:p>
            <a:pPr marL="230188" indent="-230188">
              <a:spcBef>
                <a:spcPts val="200"/>
              </a:spcBef>
              <a:spcAft>
                <a:spcPts val="200"/>
              </a:spcAft>
              <a:buFont typeface="Arial" pitchFamily="34" charset="0"/>
              <a:buChar char="•"/>
            </a:pPr>
            <a:r>
              <a:rPr lang="en-US" sz="2300" b="0" dirty="0"/>
              <a:t>Raised Christian, lived pagan, converted to </a:t>
            </a:r>
            <a:r>
              <a:rPr lang="en-US" sz="2300" b="0" dirty="0" smtClean="0"/>
              <a:t>Manichaeism, </a:t>
            </a:r>
            <a:r>
              <a:rPr lang="en-US" sz="2300" b="0" dirty="0"/>
              <a:t>and finally Catholic Christianity, 387</a:t>
            </a:r>
          </a:p>
          <a:p>
            <a:pPr marL="230188" indent="-230188">
              <a:spcBef>
                <a:spcPts val="200"/>
              </a:spcBef>
              <a:spcAft>
                <a:spcPts val="200"/>
              </a:spcAft>
              <a:buFont typeface="Arial" pitchFamily="34" charset="0"/>
              <a:buChar char="•"/>
            </a:pPr>
            <a:r>
              <a:rPr lang="en-US" sz="2300" b="0" dirty="0" smtClean="0"/>
              <a:t>Saint</a:t>
            </a:r>
            <a:r>
              <a:rPr lang="en-US" sz="2300" b="0" dirty="0"/>
              <a:t>, pillar, and doctor of the Catholic </a:t>
            </a:r>
            <a:r>
              <a:rPr lang="en-US" sz="2300" b="0" dirty="0" smtClean="0"/>
              <a:t>Church.</a:t>
            </a:r>
            <a:endParaRPr lang="en-US" sz="2300" b="0" dirty="0"/>
          </a:p>
          <a:p>
            <a:pPr marL="230188" indent="-230188">
              <a:spcBef>
                <a:spcPts val="200"/>
              </a:spcBef>
              <a:spcAft>
                <a:spcPts val="200"/>
              </a:spcAft>
              <a:buFont typeface="Arial" pitchFamily="34" charset="0"/>
              <a:buChar char="•"/>
            </a:pPr>
            <a:r>
              <a:rPr lang="en-US" sz="2300" b="0" dirty="0" smtClean="0"/>
              <a:t>Original sin, </a:t>
            </a:r>
            <a:r>
              <a:rPr lang="en-US" sz="2300" b="0" dirty="0"/>
              <a:t>man’s depravity, infant baptism, efficacious grace, predestination, and God’s Supremacy</a:t>
            </a:r>
            <a:r>
              <a:rPr lang="en-US" sz="2300" b="0" dirty="0" smtClean="0"/>
              <a:t>.</a:t>
            </a:r>
            <a:endParaRPr lang="en-US" sz="23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descr="Augustine_by_Sandro_Botticelli_0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1200" y="731089"/>
            <a:ext cx="3200400" cy="435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Pelagius</a:t>
            </a:r>
          </a:p>
        </p:txBody>
      </p:sp>
      <p:sp>
        <p:nvSpPr>
          <p:cNvPr id="3" name="Content Placeholder 2"/>
          <p:cNvSpPr>
            <a:spLocks noGrp="1"/>
          </p:cNvSpPr>
          <p:nvPr>
            <p:ph idx="1"/>
          </p:nvPr>
        </p:nvSpPr>
        <p:spPr>
          <a:xfrm>
            <a:off x="457200" y="617220"/>
            <a:ext cx="5334000" cy="4320540"/>
          </a:xfrm>
        </p:spPr>
        <p:txBody>
          <a:bodyPr>
            <a:noAutofit/>
          </a:bodyPr>
          <a:lstStyle/>
          <a:p>
            <a:pPr marL="230188" indent="-230188">
              <a:spcBef>
                <a:spcPts val="200"/>
              </a:spcBef>
              <a:spcAft>
                <a:spcPts val="200"/>
              </a:spcAft>
              <a:buFont typeface="Arial" pitchFamily="34" charset="0"/>
              <a:buChar char="•"/>
            </a:pPr>
            <a:r>
              <a:rPr lang="en-US" sz="2300" b="0" dirty="0"/>
              <a:t>Briton, lived 354–420/440 A.D.</a:t>
            </a:r>
          </a:p>
          <a:p>
            <a:pPr marL="230188" indent="-230188">
              <a:spcBef>
                <a:spcPts val="200"/>
              </a:spcBef>
              <a:spcAft>
                <a:spcPts val="200"/>
              </a:spcAft>
              <a:buFont typeface="Arial" pitchFamily="34" charset="0"/>
              <a:buChar char="•"/>
            </a:pPr>
            <a:r>
              <a:rPr lang="en-US" sz="2300" b="0" dirty="0" smtClean="0"/>
              <a:t>Quoted by Augustine.</a:t>
            </a:r>
          </a:p>
          <a:p>
            <a:pPr marL="230188" indent="-230188">
              <a:spcBef>
                <a:spcPts val="200"/>
              </a:spcBef>
              <a:spcAft>
                <a:spcPts val="200"/>
              </a:spcAft>
              <a:buFont typeface="Arial" pitchFamily="34" charset="0"/>
              <a:buChar char="•"/>
            </a:pPr>
            <a:r>
              <a:rPr lang="en-US" sz="2300" b="0" dirty="0" smtClean="0"/>
              <a:t>Condemned heretic, 431 A.D.</a:t>
            </a:r>
          </a:p>
          <a:p>
            <a:pPr marL="230188" indent="-230188">
              <a:spcBef>
                <a:spcPts val="200"/>
              </a:spcBef>
              <a:spcAft>
                <a:spcPts val="200"/>
              </a:spcAft>
              <a:buFont typeface="Arial" pitchFamily="34" charset="0"/>
              <a:buChar char="•"/>
            </a:pPr>
            <a:r>
              <a:rPr lang="en-US" sz="2300" b="0" dirty="0" smtClean="0"/>
              <a:t>Strict ascetic.</a:t>
            </a:r>
          </a:p>
          <a:p>
            <a:pPr marL="230188" indent="-230188">
              <a:spcBef>
                <a:spcPts val="200"/>
              </a:spcBef>
              <a:spcAft>
                <a:spcPts val="200"/>
              </a:spcAft>
              <a:buFont typeface="Arial" pitchFamily="34" charset="0"/>
              <a:buChar char="•"/>
            </a:pPr>
            <a:r>
              <a:rPr lang="en-US" sz="2300" b="0" dirty="0" smtClean="0"/>
              <a:t>Free </a:t>
            </a:r>
            <a:r>
              <a:rPr lang="en-US" sz="2300" b="0" dirty="0"/>
              <a:t>will and responsibility.</a:t>
            </a:r>
          </a:p>
          <a:p>
            <a:pPr marL="230188" indent="-230188">
              <a:spcBef>
                <a:spcPts val="200"/>
              </a:spcBef>
              <a:spcAft>
                <a:spcPts val="200"/>
              </a:spcAft>
              <a:buFont typeface="Arial" pitchFamily="34" charset="0"/>
              <a:buChar char="•"/>
            </a:pPr>
            <a:r>
              <a:rPr lang="en-US" sz="2300" b="0" dirty="0" smtClean="0"/>
              <a:t>Disavowed </a:t>
            </a:r>
            <a:r>
              <a:rPr lang="en-US" sz="2300" b="0" dirty="0"/>
              <a:t>inherited </a:t>
            </a:r>
            <a:r>
              <a:rPr lang="en-US" sz="2300" b="0" dirty="0" smtClean="0"/>
              <a:t>depravity.</a:t>
            </a:r>
          </a:p>
          <a:p>
            <a:pPr marL="230188" indent="-230188">
              <a:spcBef>
                <a:spcPts val="200"/>
              </a:spcBef>
              <a:spcAft>
                <a:spcPts val="200"/>
              </a:spcAft>
              <a:buFont typeface="Arial" pitchFamily="34" charset="0"/>
              <a:buChar char="•"/>
            </a:pPr>
            <a:r>
              <a:rPr lang="en-US" sz="2300" b="0" dirty="0" smtClean="0"/>
              <a:t>Said </a:t>
            </a:r>
            <a:r>
              <a:rPr lang="en-US" sz="2300" b="0" dirty="0"/>
              <a:t>man is basically good</a:t>
            </a:r>
            <a:r>
              <a:rPr lang="en-US" sz="2300" b="0" dirty="0" smtClean="0"/>
              <a:t>.</a:t>
            </a:r>
          </a:p>
          <a:p>
            <a:pPr marL="230188" indent="-230188">
              <a:spcBef>
                <a:spcPts val="200"/>
              </a:spcBef>
              <a:spcAft>
                <a:spcPts val="200"/>
              </a:spcAft>
              <a:buFont typeface="Arial" pitchFamily="34" charset="0"/>
              <a:buChar char="•"/>
            </a:pPr>
            <a:r>
              <a:rPr lang="en-US" sz="2300" b="0" dirty="0" smtClean="0"/>
              <a:t>Believed </a:t>
            </a:r>
            <a:r>
              <a:rPr lang="en-US" sz="2300" b="0" dirty="0"/>
              <a:t>Jesus’ death was exemplary, not atoning</a:t>
            </a:r>
            <a:r>
              <a:rPr lang="en-US" sz="2300" b="0" dirty="0" smtClean="0"/>
              <a:t>.</a:t>
            </a:r>
          </a:p>
          <a:p>
            <a:pPr marL="230188" indent="-230188">
              <a:spcBef>
                <a:spcPts val="200"/>
              </a:spcBef>
              <a:spcAft>
                <a:spcPts val="200"/>
              </a:spcAft>
              <a:buFont typeface="Arial" pitchFamily="34" charset="0"/>
              <a:buChar char="•"/>
            </a:pPr>
            <a:r>
              <a:rPr lang="en-US" sz="2300" b="0" dirty="0" smtClean="0"/>
              <a:t>Taught </a:t>
            </a:r>
            <a:r>
              <a:rPr lang="en-US" sz="2300" b="0" dirty="0"/>
              <a:t>possibility of choosing good apart from grace</a:t>
            </a:r>
            <a:r>
              <a:rPr lang="en-US" sz="2300" b="0" dirty="0" smtClean="0"/>
              <a:t>.</a:t>
            </a:r>
            <a:endParaRPr lang="en-US" sz="23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descr="Pelagius"/>
          <p:cNvPicPr>
            <a:picLocks noChangeAspect="1" noChangeArrowheads="1"/>
          </p:cNvPicPr>
          <p:nvPr/>
        </p:nvPicPr>
        <p:blipFill rotWithShape="1">
          <a:blip r:embed="rId2">
            <a:extLst>
              <a:ext uri="{28A0092B-C50C-407E-A947-70E740481C1C}">
                <a14:useLocalDpi xmlns:a14="http://schemas.microsoft.com/office/drawing/2010/main" val="0"/>
              </a:ext>
            </a:extLst>
          </a:blip>
          <a:srcRect b="21399"/>
          <a:stretch/>
        </p:blipFill>
        <p:spPr bwMode="auto">
          <a:xfrm>
            <a:off x="5791200" y="971550"/>
            <a:ext cx="3200400" cy="353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 Calvin</a:t>
            </a:r>
          </a:p>
        </p:txBody>
      </p:sp>
      <p:sp>
        <p:nvSpPr>
          <p:cNvPr id="3" name="Content Placeholder 2"/>
          <p:cNvSpPr>
            <a:spLocks noGrp="1"/>
          </p:cNvSpPr>
          <p:nvPr>
            <p:ph idx="1"/>
          </p:nvPr>
        </p:nvSpPr>
        <p:spPr>
          <a:xfrm>
            <a:off x="457200" y="617220"/>
            <a:ext cx="5340350" cy="4320540"/>
          </a:xfrm>
        </p:spPr>
        <p:txBody>
          <a:bodyPr>
            <a:noAutofit/>
          </a:bodyPr>
          <a:lstStyle/>
          <a:p>
            <a:pPr marL="230188" indent="-230188">
              <a:spcBef>
                <a:spcPts val="200"/>
              </a:spcBef>
              <a:spcAft>
                <a:spcPts val="200"/>
              </a:spcAft>
              <a:buFont typeface="Arial" pitchFamily="34" charset="0"/>
              <a:buChar char="•"/>
            </a:pPr>
            <a:r>
              <a:rPr lang="en-US" sz="2300" b="0" dirty="0"/>
              <a:t>Lived </a:t>
            </a:r>
            <a:r>
              <a:rPr lang="en-US" sz="2300" b="0" dirty="0" smtClean="0"/>
              <a:t>1509-1564.</a:t>
            </a:r>
            <a:endParaRPr lang="en-US" sz="2300" b="0" dirty="0"/>
          </a:p>
          <a:p>
            <a:pPr marL="230188" indent="-230188">
              <a:spcBef>
                <a:spcPts val="200"/>
              </a:spcBef>
              <a:spcAft>
                <a:spcPts val="200"/>
              </a:spcAft>
              <a:buFont typeface="Arial" pitchFamily="34" charset="0"/>
              <a:buChar char="•"/>
            </a:pPr>
            <a:r>
              <a:rPr lang="en-US" sz="2300" b="0" dirty="0"/>
              <a:t>French, but lived in Geneva.</a:t>
            </a:r>
          </a:p>
          <a:p>
            <a:pPr marL="230188" indent="-230188">
              <a:spcBef>
                <a:spcPts val="200"/>
              </a:spcBef>
              <a:spcAft>
                <a:spcPts val="200"/>
              </a:spcAft>
              <a:buFont typeface="Arial" pitchFamily="34" charset="0"/>
              <a:buChar char="•"/>
            </a:pPr>
            <a:r>
              <a:rPr lang="en-US" sz="2300" b="0" dirty="0"/>
              <a:t>Converted in 1533.</a:t>
            </a:r>
          </a:p>
          <a:p>
            <a:pPr marL="230188" indent="-230188">
              <a:spcBef>
                <a:spcPts val="200"/>
              </a:spcBef>
              <a:spcAft>
                <a:spcPts val="200"/>
              </a:spcAft>
              <a:buFont typeface="Arial" pitchFamily="34" charset="0"/>
              <a:buChar char="•"/>
            </a:pPr>
            <a:r>
              <a:rPr lang="en-US" sz="2300" b="0" dirty="0" smtClean="0"/>
              <a:t>Crystallized Augustine’s views, formalizing a more self-consistent theology.</a:t>
            </a:r>
          </a:p>
          <a:p>
            <a:pPr marL="230188" indent="-230188">
              <a:spcBef>
                <a:spcPts val="200"/>
              </a:spcBef>
              <a:spcAft>
                <a:spcPts val="200"/>
              </a:spcAft>
              <a:buFont typeface="Arial" pitchFamily="34" charset="0"/>
              <a:buChar char="•"/>
            </a:pPr>
            <a:r>
              <a:rPr lang="en-US" sz="2300" b="0" i="1" dirty="0" smtClean="0"/>
              <a:t>Institutes </a:t>
            </a:r>
            <a:r>
              <a:rPr lang="en-US" sz="2300" b="0" i="1" dirty="0"/>
              <a:t>of the Christian Religion</a:t>
            </a:r>
            <a:r>
              <a:rPr lang="en-US" sz="2300" b="0" dirty="0"/>
              <a:t>, 1536 (age 27)</a:t>
            </a:r>
          </a:p>
          <a:p>
            <a:pPr marL="230188" indent="-230188">
              <a:spcBef>
                <a:spcPts val="200"/>
              </a:spcBef>
              <a:spcAft>
                <a:spcPts val="200"/>
              </a:spcAft>
              <a:buFont typeface="Arial" pitchFamily="34" charset="0"/>
              <a:buChar char="•"/>
            </a:pPr>
            <a:r>
              <a:rPr lang="en-US" sz="2300" b="0" dirty="0" smtClean="0"/>
              <a:t>Key </a:t>
            </a:r>
            <a:r>
              <a:rPr lang="en-US" sz="2300" b="0" dirty="0"/>
              <a:t>to Protestant Reformation</a:t>
            </a:r>
          </a:p>
          <a:p>
            <a:pPr marL="230188" indent="-230188">
              <a:spcBef>
                <a:spcPts val="200"/>
              </a:spcBef>
              <a:spcAft>
                <a:spcPts val="200"/>
              </a:spcAft>
              <a:buFont typeface="Arial" pitchFamily="34" charset="0"/>
              <a:buChar char="•"/>
            </a:pPr>
            <a:r>
              <a:rPr lang="en-US" sz="2300" b="0" dirty="0" smtClean="0"/>
              <a:t>Presbyterian </a:t>
            </a:r>
            <a:r>
              <a:rPr lang="en-US" sz="2300" b="0" dirty="0"/>
              <a:t>and Reformed </a:t>
            </a:r>
            <a:r>
              <a:rPr lang="en-US" sz="2300" b="0" dirty="0" smtClean="0"/>
              <a:t>Church.</a:t>
            </a:r>
            <a:endParaRPr lang="en-US" sz="23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descr="Calv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7550" y="742950"/>
            <a:ext cx="3200400" cy="399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4851</TotalTime>
  <Words>2236</Words>
  <Application>Microsoft Office PowerPoint</Application>
  <PresentationFormat>On-screen Show (16:9)</PresentationFormat>
  <Paragraphs>157</Paragraphs>
  <Slides>26</Slides>
  <Notes>0</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Essential</vt:lpstr>
      <vt:lpstr>“Convicting Those Who Contradict”</vt:lpstr>
      <vt:lpstr>Calvinism</vt:lpstr>
      <vt:lpstr>What is Calvinism?</vt:lpstr>
      <vt:lpstr>Overview of Calvinism</vt:lpstr>
      <vt:lpstr>Overview of Calvinism</vt:lpstr>
      <vt:lpstr>Notable Names</vt:lpstr>
      <vt:lpstr>Augustine of Hippo</vt:lpstr>
      <vt:lpstr>Pelagius</vt:lpstr>
      <vt:lpstr>John Calvin</vt:lpstr>
      <vt:lpstr>John Calvin</vt:lpstr>
      <vt:lpstr>Jacobius Arminius</vt:lpstr>
      <vt:lpstr>Other Notable People</vt:lpstr>
      <vt:lpstr>“Axe Laid to the Root …”</vt:lpstr>
      <vt:lpstr>Overcoming Barriers to Unity</vt:lpstr>
      <vt:lpstr>Calvinism Is Orthodoxy?</vt:lpstr>
      <vt:lpstr>Earliest Uninspired Voices - #1</vt:lpstr>
      <vt:lpstr>Earliest Uninspired Voices - #2</vt:lpstr>
      <vt:lpstr>Earliest Uninspired Voices - #3</vt:lpstr>
      <vt:lpstr>Earliest Uninspired Voices - #4</vt:lpstr>
      <vt:lpstr>Earliest Uninspired Voices - #5</vt:lpstr>
      <vt:lpstr>Earliest Uninspired Voices - #6</vt:lpstr>
      <vt:lpstr>Indiscernible Mystery?</vt:lpstr>
      <vt:lpstr>Demonstration of Just Nature</vt:lpstr>
      <vt:lpstr>Only Academic?</vt:lpstr>
      <vt:lpstr>“Not Spoken of Me … Right”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“Convicting Those Who Contradict”</dc:title>
  <dc:creator>C. Trevor Bowen</dc:creator>
  <cp:lastModifiedBy>C. Trevor Bowen</cp:lastModifiedBy>
  <cp:revision>763</cp:revision>
  <cp:lastPrinted>2013-01-30T23:37:48Z</cp:lastPrinted>
  <dcterms:created xsi:type="dcterms:W3CDTF">2006-08-16T00:00:00Z</dcterms:created>
  <dcterms:modified xsi:type="dcterms:W3CDTF">2013-02-04T03:39:18Z</dcterms:modified>
</cp:coreProperties>
</file>