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397" r:id="rId2"/>
    <p:sldId id="523" r:id="rId3"/>
    <p:sldId id="479" r:id="rId4"/>
    <p:sldId id="561" r:id="rId5"/>
    <p:sldId id="551" r:id="rId6"/>
    <p:sldId id="554" r:id="rId7"/>
    <p:sldId id="447" r:id="rId8"/>
    <p:sldId id="482" r:id="rId9"/>
    <p:sldId id="483" r:id="rId10"/>
    <p:sldId id="545" r:id="rId11"/>
    <p:sldId id="484" r:id="rId12"/>
    <p:sldId id="481" r:id="rId13"/>
    <p:sldId id="558" r:id="rId14"/>
    <p:sldId id="559" r:id="rId15"/>
    <p:sldId id="569" r:id="rId16"/>
    <p:sldId id="485" r:id="rId17"/>
    <p:sldId id="560" r:id="rId18"/>
    <p:sldId id="570" r:id="rId19"/>
    <p:sldId id="571" r:id="rId20"/>
    <p:sldId id="486" r:id="rId21"/>
    <p:sldId id="487" r:id="rId22"/>
    <p:sldId id="567" r:id="rId23"/>
    <p:sldId id="480" r:id="rId24"/>
    <p:sldId id="395" r:id="rId25"/>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t>2/10/2013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t>2/10/2013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2/10/2013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2/10/2013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Bad Translation!</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10"/>
            </a:pPr>
            <a:r>
              <a:rPr lang="en-US" sz="2400" b="0" dirty="0" smtClean="0"/>
              <a:t>“The </a:t>
            </a:r>
            <a:r>
              <a:rPr lang="en-US" sz="2400" b="0" dirty="0"/>
              <a:t>Psalmist plainly declares that he was born sinful, </a:t>
            </a:r>
            <a:r>
              <a:rPr lang="en-US" sz="2400" b="0" i="1" dirty="0"/>
              <a:t>‘Surely I was </a:t>
            </a:r>
            <a:r>
              <a:rPr lang="en-US" sz="2400" i="1" u="sng" dirty="0"/>
              <a:t>sinful</a:t>
            </a:r>
            <a:r>
              <a:rPr lang="en-US" sz="2400" i="1" dirty="0"/>
              <a:t> at birth</a:t>
            </a:r>
            <a:r>
              <a:rPr lang="en-US" sz="2400" b="0" i="1" dirty="0"/>
              <a:t>, </a:t>
            </a:r>
            <a:r>
              <a:rPr lang="en-US" sz="2400" i="1" u="sng" dirty="0"/>
              <a:t>sinful</a:t>
            </a:r>
            <a:r>
              <a:rPr lang="en-US" sz="2400" i="1" dirty="0"/>
              <a:t> from the time </a:t>
            </a:r>
            <a:r>
              <a:rPr lang="en-US" sz="2400" b="0" i="1" dirty="0"/>
              <a:t>my mother </a:t>
            </a:r>
            <a:r>
              <a:rPr lang="en-US" sz="2400" i="1" u="sng" dirty="0"/>
              <a:t>conceived</a:t>
            </a:r>
            <a:r>
              <a:rPr lang="en-US" sz="2400" i="1" dirty="0"/>
              <a:t> me</a:t>
            </a:r>
            <a:r>
              <a:rPr lang="en-US" sz="2400" b="0" i="1" dirty="0"/>
              <a:t>’</a:t>
            </a:r>
            <a:r>
              <a:rPr lang="en-US" sz="2400" b="0" dirty="0"/>
              <a:t> (</a:t>
            </a:r>
            <a:r>
              <a:rPr lang="en-US" sz="2400" dirty="0">
                <a:solidFill>
                  <a:schemeClr val="tx2"/>
                </a:solidFill>
              </a:rPr>
              <a:t>Psalm 51:5</a:t>
            </a:r>
            <a:r>
              <a:rPr lang="en-US" sz="2400" b="0" dirty="0"/>
              <a:t>, NIV).  How can you say we were born otherwise</a:t>
            </a:r>
            <a:r>
              <a:rPr lang="en-US" sz="2400" b="0" dirty="0" smtClean="0"/>
              <a:t>?”</a:t>
            </a:r>
          </a:p>
          <a:p>
            <a:r>
              <a:rPr lang="en-US" sz="2400" b="0" i="1" dirty="0" smtClean="0"/>
              <a:t>“Behold</a:t>
            </a:r>
            <a:r>
              <a:rPr lang="en-US" sz="2400" b="0" i="1" dirty="0"/>
              <a:t>, I was </a:t>
            </a:r>
            <a:r>
              <a:rPr lang="en-US" sz="2400" i="1" u="sng" dirty="0"/>
              <a:t>brought forth</a:t>
            </a:r>
            <a:r>
              <a:rPr lang="en-US" sz="2400" i="1" dirty="0"/>
              <a:t> in iniquity</a:t>
            </a:r>
            <a:r>
              <a:rPr lang="en-US" sz="2400" b="0" i="1" dirty="0"/>
              <a:t>, and </a:t>
            </a:r>
            <a:r>
              <a:rPr lang="en-US" sz="2400" i="1" dirty="0"/>
              <a:t>in sin did my mother conceive</a:t>
            </a:r>
            <a:r>
              <a:rPr lang="en-US" sz="2400" b="0" i="1" dirty="0"/>
              <a:t> me</a:t>
            </a:r>
            <a:r>
              <a:rPr lang="en-US" sz="2400" b="0" i="1" dirty="0" smtClean="0"/>
              <a:t>.”</a:t>
            </a:r>
            <a:r>
              <a:rPr lang="en-US" sz="2400" b="0" dirty="0" smtClean="0"/>
              <a:t> </a:t>
            </a:r>
            <a:r>
              <a:rPr lang="en-US" sz="2400" dirty="0" smtClean="0">
                <a:solidFill>
                  <a:schemeClr val="tx2"/>
                </a:solidFill>
              </a:rPr>
              <a:t>ESV</a:t>
            </a:r>
            <a:endParaRPr lang="en-US" sz="2400" b="0" i="1" dirty="0" smtClean="0">
              <a:solidFill>
                <a:schemeClr val="tx2"/>
              </a:solidFill>
            </a:endParaRPr>
          </a:p>
          <a:p>
            <a:r>
              <a:rPr lang="en-US" sz="2400" b="0" i="1" dirty="0" smtClean="0"/>
              <a:t>“</a:t>
            </a:r>
            <a:r>
              <a:rPr lang="en-US" sz="2400" b="0" i="1" dirty="0"/>
              <a:t>Behold, I was </a:t>
            </a:r>
            <a:r>
              <a:rPr lang="en-US" sz="2400" i="1" u="sng" dirty="0" smtClean="0"/>
              <a:t>brought forth</a:t>
            </a:r>
            <a:r>
              <a:rPr lang="en-US" sz="2400" i="1" dirty="0" smtClean="0"/>
              <a:t> in iniquity</a:t>
            </a:r>
            <a:r>
              <a:rPr lang="en-US" sz="2400" b="0" i="1" dirty="0" smtClean="0"/>
              <a:t>, and </a:t>
            </a:r>
            <a:r>
              <a:rPr lang="en-US" sz="2400" i="1" dirty="0" smtClean="0"/>
              <a:t>in sin did my mother conceive</a:t>
            </a:r>
            <a:r>
              <a:rPr lang="en-US" sz="2400" b="0" i="1" dirty="0" smtClean="0"/>
              <a:t> me.” </a:t>
            </a:r>
            <a:r>
              <a:rPr lang="en-US" sz="2400" dirty="0" smtClean="0">
                <a:solidFill>
                  <a:schemeClr val="tx2"/>
                </a:solidFill>
              </a:rPr>
              <a:t>RSV</a:t>
            </a:r>
          </a:p>
          <a:p>
            <a:r>
              <a:rPr lang="en-US" sz="2400" b="0" i="1" dirty="0" smtClean="0"/>
              <a:t>“</a:t>
            </a:r>
            <a:r>
              <a:rPr lang="en-US" sz="2400" b="0" i="1" dirty="0"/>
              <a:t>Lo, </a:t>
            </a:r>
            <a:r>
              <a:rPr lang="en-US" sz="2400" i="1" dirty="0"/>
              <a:t>in iniquity I have been brought forth</a:t>
            </a:r>
            <a:r>
              <a:rPr lang="en-US" sz="2400" b="0" i="1" dirty="0"/>
              <a:t>, And </a:t>
            </a:r>
            <a:r>
              <a:rPr lang="en-US" sz="2400" i="1" dirty="0"/>
              <a:t>in sin doth my mother conceive</a:t>
            </a:r>
            <a:r>
              <a:rPr lang="en-US" sz="2400" b="0" i="1" dirty="0"/>
              <a:t> me.” </a:t>
            </a:r>
            <a:r>
              <a:rPr lang="en-US" sz="2400" dirty="0" smtClean="0">
                <a:solidFill>
                  <a:schemeClr val="tx2"/>
                </a:solidFill>
              </a:rPr>
              <a:t>YLT</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63373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Sinful </a:t>
            </a:r>
            <a:r>
              <a:rPr lang="en-US" i="1" u="sng" dirty="0" smtClean="0"/>
              <a:t>Nature</a:t>
            </a:r>
            <a:r>
              <a:rPr lang="en-US" dirty="0" smtClean="0"/>
              <a:t> Only?</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1"/>
            </a:pPr>
            <a:r>
              <a:rPr lang="en-US" sz="2400" b="0" dirty="0"/>
              <a:t>“No, you misunderstand.  I do not believe that I am born a </a:t>
            </a:r>
            <a:r>
              <a:rPr lang="en-US" sz="2400" i="1" dirty="0"/>
              <a:t>sinner</a:t>
            </a:r>
            <a:r>
              <a:rPr lang="en-US" sz="2400" b="0" dirty="0"/>
              <a:t> – only </a:t>
            </a:r>
            <a:r>
              <a:rPr lang="en-US" sz="2400" i="1" dirty="0"/>
              <a:t>sinful</a:t>
            </a:r>
            <a:r>
              <a:rPr lang="en-US" sz="2400" b="0" dirty="0"/>
              <a:t>.  I was not born </a:t>
            </a:r>
            <a:r>
              <a:rPr lang="en-US" sz="2400" i="1" dirty="0"/>
              <a:t>guilty</a:t>
            </a:r>
            <a:r>
              <a:rPr lang="en-US" sz="2400" b="0" dirty="0"/>
              <a:t> of sin – only </a:t>
            </a:r>
            <a:r>
              <a:rPr lang="en-US" sz="2400" i="1" dirty="0" smtClean="0"/>
              <a:t>predisposed, conditioned </a:t>
            </a:r>
            <a:r>
              <a:rPr lang="en-US" sz="2400" b="0" dirty="0" smtClean="0"/>
              <a:t>to </a:t>
            </a:r>
            <a:r>
              <a:rPr lang="en-US" sz="2400" b="0" dirty="0"/>
              <a:t>sin</a:t>
            </a:r>
            <a:r>
              <a:rPr lang="en-US" sz="2400" b="0" dirty="0" smtClean="0"/>
              <a:t>.”</a:t>
            </a:r>
          </a:p>
          <a:p>
            <a:pPr marL="457200" indent="-457200">
              <a:spcBef>
                <a:spcPts val="200"/>
              </a:spcBef>
              <a:spcAft>
                <a:spcPts val="200"/>
              </a:spcAft>
              <a:buFont typeface="Arial" pitchFamily="34" charset="0"/>
              <a:buChar char="•"/>
            </a:pPr>
            <a:endParaRPr lang="en-US" sz="2400" b="0" dirty="0" smtClean="0"/>
          </a:p>
          <a:p>
            <a:pPr marL="457200" indent="-457200">
              <a:spcBef>
                <a:spcPts val="200"/>
              </a:spcBef>
              <a:spcAft>
                <a:spcPts val="200"/>
              </a:spcAft>
              <a:buFont typeface="Arial" pitchFamily="34" charset="0"/>
              <a:buChar char="•"/>
            </a:pPr>
            <a:r>
              <a:rPr lang="en-US" sz="2400" b="0" dirty="0" smtClean="0"/>
              <a:t>“Where is the Bible proof?  Please justify claim.”</a:t>
            </a:r>
            <a:br>
              <a:rPr lang="en-US" sz="2400" b="0" dirty="0" smtClean="0"/>
            </a:br>
            <a:endParaRPr lang="en-US" sz="2400" b="0" dirty="0"/>
          </a:p>
          <a:p>
            <a:pPr marL="457200" indent="-457200">
              <a:spcBef>
                <a:spcPts val="200"/>
              </a:spcBef>
              <a:spcAft>
                <a:spcPts val="200"/>
              </a:spcAft>
              <a:buFont typeface="Arial" pitchFamily="34" charset="0"/>
              <a:buChar char="•"/>
            </a:pPr>
            <a:r>
              <a:rPr lang="en-US" sz="2400" b="0" dirty="0" smtClean="0"/>
              <a:t>Temporary dodge.  Language </a:t>
            </a:r>
            <a:r>
              <a:rPr lang="en-US" sz="2400" b="0" dirty="0"/>
              <a:t>is prettier – more </a:t>
            </a:r>
            <a:r>
              <a:rPr lang="en-US" sz="2400" b="0" dirty="0" smtClean="0"/>
              <a:t>subtle.</a:t>
            </a:r>
          </a:p>
          <a:p>
            <a:pPr marL="457200" indent="-457200">
              <a:spcBef>
                <a:spcPts val="200"/>
              </a:spcBef>
              <a:spcAft>
                <a:spcPts val="200"/>
              </a:spcAft>
              <a:buFont typeface="Arial" pitchFamily="34" charset="0"/>
              <a:buChar char="•"/>
            </a:pPr>
            <a:r>
              <a:rPr lang="en-US" sz="2400" b="0" dirty="0" smtClean="0"/>
              <a:t>Acknowledges </a:t>
            </a:r>
            <a:r>
              <a:rPr lang="en-US" sz="2400" b="0" dirty="0"/>
              <a:t>initial innocence.</a:t>
            </a:r>
          </a:p>
          <a:p>
            <a:pPr marL="457200" indent="-457200">
              <a:spcBef>
                <a:spcPts val="200"/>
              </a:spcBef>
              <a:spcAft>
                <a:spcPts val="200"/>
              </a:spcAft>
              <a:buFont typeface="Arial" pitchFamily="34" charset="0"/>
              <a:buChar char="•"/>
            </a:pPr>
            <a:r>
              <a:rPr lang="en-US" sz="2400" b="0" dirty="0" smtClean="0"/>
              <a:t>Spares babies from hell – but not adults.</a:t>
            </a:r>
          </a:p>
          <a:p>
            <a:pPr marL="457200" indent="-457200">
              <a:spcBef>
                <a:spcPts val="200"/>
              </a:spcBef>
              <a:spcAft>
                <a:spcPts val="200"/>
              </a:spcAft>
              <a:buFont typeface="Arial" pitchFamily="34" charset="0"/>
              <a:buChar char="•"/>
            </a:pPr>
            <a:r>
              <a:rPr lang="en-US" sz="2400" b="0" dirty="0" smtClean="0"/>
              <a:t>Takes away </a:t>
            </a:r>
            <a:r>
              <a:rPr lang="en-US" sz="2400" i="1" dirty="0" smtClean="0"/>
              <a:t>adult’s</a:t>
            </a:r>
            <a:r>
              <a:rPr lang="en-US" sz="2400" b="0" dirty="0" smtClean="0"/>
              <a:t> will by God’s design and decree.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97060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100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500"/>
                                        <p:tgtEl>
                                          <p:spTgt spid="3">
                                            <p:txEl>
                                              <p:pRg st="4" end="4"/>
                                            </p:txEl>
                                          </p:spTgt>
                                        </p:tgtEl>
                                      </p:cBhvr>
                                    </p:animEffect>
                                  </p:childTnLst>
                                </p:cTn>
                              </p:par>
                            </p:childTnLst>
                          </p:cTn>
                        </p:par>
                        <p:par>
                          <p:cTn id="15" fill="hold">
                            <p:stCondLst>
                              <p:cond delay="1500"/>
                            </p:stCondLst>
                            <p:childTnLst>
                              <p:par>
                                <p:cTn id="16" presetID="10" presetClass="entr" presetSubtype="0" fill="hold" nodeType="afterEffect">
                                  <p:stCondLst>
                                    <p:cond delay="100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solidFill>
                  <a:schemeClr val="tx2"/>
                </a:solidFill>
              </a:rPr>
              <a:t>U</a:t>
            </a:r>
            <a:r>
              <a:rPr lang="en-US" sz="6000" i="1" dirty="0" smtClean="0"/>
              <a:t>nconditional Election</a:t>
            </a:r>
            <a:endParaRPr lang="en-US" sz="60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u="sng" dirty="0"/>
              <a:t>U</a:t>
            </a:r>
            <a:r>
              <a:rPr lang="en-US" dirty="0"/>
              <a:t>nconditional Election</a:t>
            </a:r>
          </a:p>
        </p:txBody>
      </p:sp>
      <p:sp>
        <p:nvSpPr>
          <p:cNvPr id="6" name="Content Placeholder 5"/>
          <p:cNvSpPr>
            <a:spLocks noGrp="1"/>
          </p:cNvSpPr>
          <p:nvPr>
            <p:ph idx="1"/>
          </p:nvPr>
        </p:nvSpPr>
        <p:spPr/>
        <p:txBody>
          <a:bodyPr>
            <a:noAutofit/>
          </a:bodyPr>
          <a:lstStyle/>
          <a:p>
            <a:pPr>
              <a:spcBef>
                <a:spcPts val="300"/>
              </a:spcBef>
              <a:spcAft>
                <a:spcPts val="300"/>
              </a:spcAft>
            </a:pPr>
            <a:r>
              <a:rPr lang="en-US" sz="2400" b="0" dirty="0" smtClean="0"/>
              <a:t>“I </a:t>
            </a:r>
            <a:r>
              <a:rPr lang="en-US" sz="2400" b="0" dirty="0"/>
              <a:t>again ask how it is that the fall of Adam involves so many nations with their infant children in eternal death without remedy, unless that </a:t>
            </a:r>
            <a:r>
              <a:rPr lang="en-US" sz="2400" i="1" dirty="0"/>
              <a:t>it so seemed meet to God</a:t>
            </a:r>
            <a:r>
              <a:rPr lang="en-US" sz="2400" b="0" dirty="0"/>
              <a:t>? Here the most loquacious tongues must be dumb. The decree, I admit, is dreadful; and yet it is impossible to deny that God foreknew what the end of man was to be before he made him, and </a:t>
            </a:r>
            <a:r>
              <a:rPr lang="en-US" sz="2400" i="1" dirty="0"/>
              <a:t>foreknew, </a:t>
            </a:r>
            <a:r>
              <a:rPr lang="en-US" sz="2400" i="1" u="sng" dirty="0"/>
              <a:t>because</a:t>
            </a:r>
            <a:r>
              <a:rPr lang="en-US" sz="2400" i="1" dirty="0"/>
              <a:t> he had </a:t>
            </a:r>
            <a:r>
              <a:rPr lang="en-US" sz="2400" i="1" u="sng" dirty="0"/>
              <a:t>so ordained by his decree</a:t>
            </a:r>
            <a:r>
              <a:rPr lang="en-US" sz="2400" b="0" dirty="0" smtClean="0"/>
              <a:t>.” (</a:t>
            </a:r>
            <a:r>
              <a:rPr lang="en-US" sz="2400" i="1" dirty="0" smtClean="0"/>
              <a:t>Institutes</a:t>
            </a:r>
            <a:r>
              <a:rPr lang="en-US" sz="2400" b="0" dirty="0"/>
              <a:t>, Book III, chap. 23, </a:t>
            </a:r>
            <a:r>
              <a:rPr lang="en-US" sz="2400" b="0" dirty="0" err="1"/>
              <a:t>para</a:t>
            </a:r>
            <a:r>
              <a:rPr lang="en-US" sz="2400" b="0" dirty="0"/>
              <a:t>. </a:t>
            </a:r>
            <a:r>
              <a:rPr lang="en-US" sz="2400" b="0" dirty="0" smtClean="0"/>
              <a:t>7)</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679514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u="sng" dirty="0"/>
              <a:t>U</a:t>
            </a:r>
            <a:r>
              <a:rPr lang="en-US" dirty="0"/>
              <a:t>nconditional Election</a:t>
            </a:r>
          </a:p>
        </p:txBody>
      </p:sp>
      <p:sp>
        <p:nvSpPr>
          <p:cNvPr id="6" name="Content Placeholder 5"/>
          <p:cNvSpPr>
            <a:spLocks noGrp="1"/>
          </p:cNvSpPr>
          <p:nvPr>
            <p:ph idx="1"/>
          </p:nvPr>
        </p:nvSpPr>
        <p:spPr/>
        <p:txBody>
          <a:bodyPr>
            <a:noAutofit/>
          </a:bodyPr>
          <a:lstStyle/>
          <a:p>
            <a:pPr>
              <a:spcBef>
                <a:spcPts val="300"/>
              </a:spcBef>
              <a:spcAft>
                <a:spcPts val="300"/>
              </a:spcAft>
            </a:pPr>
            <a:r>
              <a:rPr lang="en-US" sz="2400" b="0" dirty="0" smtClean="0"/>
              <a:t>“All </a:t>
            </a:r>
            <a:r>
              <a:rPr lang="en-US" sz="2400" b="0" dirty="0"/>
              <a:t>are </a:t>
            </a:r>
            <a:r>
              <a:rPr lang="en-US" sz="2400" i="1" u="sng" dirty="0"/>
              <a:t>not</a:t>
            </a:r>
            <a:r>
              <a:rPr lang="en-US" sz="2400" i="1" dirty="0"/>
              <a:t> created on equal terms, but </a:t>
            </a:r>
            <a:r>
              <a:rPr lang="en-US" sz="2400" i="1" u="sng" dirty="0"/>
              <a:t>some</a:t>
            </a:r>
            <a:r>
              <a:rPr lang="en-US" sz="2400" i="1" dirty="0"/>
              <a:t> are </a:t>
            </a:r>
            <a:r>
              <a:rPr lang="en-US" sz="2400" i="1" u="sng" dirty="0"/>
              <a:t>preordained to eternal life</a:t>
            </a:r>
            <a:r>
              <a:rPr lang="en-US" sz="2400" i="1" dirty="0"/>
              <a:t>, others to </a:t>
            </a:r>
            <a:r>
              <a:rPr lang="en-US" sz="2400" i="1" u="sng" dirty="0"/>
              <a:t>eternal damnation</a:t>
            </a:r>
            <a:r>
              <a:rPr lang="en-US" sz="2400" b="0" dirty="0"/>
              <a:t>; and, accordingly, as each has been created for one or other of these ends, we say that he has been </a:t>
            </a:r>
            <a:r>
              <a:rPr lang="en-US" sz="2400" i="1" dirty="0"/>
              <a:t>predestinated to life or to death</a:t>
            </a:r>
            <a:r>
              <a:rPr lang="en-US" sz="2400" b="0" dirty="0" smtClean="0"/>
              <a:t>.” (</a:t>
            </a:r>
            <a:r>
              <a:rPr lang="en-US" sz="2400" i="1" dirty="0" smtClean="0"/>
              <a:t>Institutes</a:t>
            </a:r>
            <a:r>
              <a:rPr lang="en-US" sz="2400" b="0" dirty="0"/>
              <a:t>, Book III, chapter 21, </a:t>
            </a:r>
            <a:r>
              <a:rPr lang="en-US" sz="2400" b="0" dirty="0" err="1"/>
              <a:t>para</a:t>
            </a:r>
            <a:r>
              <a:rPr lang="en-US" sz="2400" b="0" dirty="0"/>
              <a:t>. </a:t>
            </a:r>
            <a:r>
              <a:rPr lang="en-US" sz="2400" b="0" dirty="0" smtClean="0"/>
              <a:t>5)</a:t>
            </a:r>
            <a:endParaRPr lang="en-US" sz="2400" b="0" dirty="0"/>
          </a:p>
          <a:p>
            <a:pPr>
              <a:spcBef>
                <a:spcPts val="300"/>
              </a:spcBef>
              <a:spcAft>
                <a:spcPts val="300"/>
              </a:spcAft>
            </a:pPr>
            <a:endParaRPr lang="en-US" sz="2400" b="0" dirty="0" smtClean="0"/>
          </a:p>
          <a:p>
            <a:pPr>
              <a:spcBef>
                <a:spcPts val="300"/>
              </a:spcBef>
              <a:spcAft>
                <a:spcPts val="300"/>
              </a:spcAft>
            </a:pPr>
            <a:r>
              <a:rPr lang="en-US" sz="2400" b="0" dirty="0" smtClean="0"/>
              <a:t>“Nor </a:t>
            </a:r>
            <a:r>
              <a:rPr lang="en-US" sz="2400" b="0" dirty="0"/>
              <a:t>ought it to seem absurd when I say, that God not only foresaw the fall of the first man, and in him the ruin of his posterity; but also </a:t>
            </a:r>
            <a:r>
              <a:rPr lang="en-US" sz="2400" i="1" dirty="0"/>
              <a:t>at His own pleasure </a:t>
            </a:r>
            <a:r>
              <a:rPr lang="en-US" sz="2400" i="1" u="sng" dirty="0"/>
              <a:t>arranged</a:t>
            </a:r>
            <a:r>
              <a:rPr lang="en-US" sz="2400" i="1" dirty="0"/>
              <a:t> it</a:t>
            </a:r>
            <a:r>
              <a:rPr lang="en-US" sz="2400" b="0" dirty="0" smtClean="0"/>
              <a:t>.” (</a:t>
            </a:r>
            <a:r>
              <a:rPr lang="en-US" sz="2400" i="1" dirty="0" smtClean="0"/>
              <a:t>Institutes</a:t>
            </a:r>
            <a:r>
              <a:rPr lang="en-US" sz="2400" b="0" dirty="0"/>
              <a:t>, Book III, chapter 32, p. </a:t>
            </a:r>
            <a:r>
              <a:rPr lang="en-US" sz="2400" b="0" dirty="0" smtClean="0"/>
              <a:t>232)</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9690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U</a:t>
            </a:r>
            <a:r>
              <a:rPr lang="en-US" dirty="0"/>
              <a:t>nconditional Election</a:t>
            </a:r>
          </a:p>
        </p:txBody>
      </p:sp>
      <p:sp>
        <p:nvSpPr>
          <p:cNvPr id="3" name="Content Placeholder 2"/>
          <p:cNvSpPr>
            <a:spLocks noGrp="1"/>
          </p:cNvSpPr>
          <p:nvPr>
            <p:ph idx="1"/>
          </p:nvPr>
        </p:nvSpPr>
        <p:spPr/>
        <p:txBody>
          <a:bodyPr>
            <a:normAutofit/>
          </a:bodyPr>
          <a:lstStyle/>
          <a:p>
            <a:r>
              <a:rPr lang="en-US" sz="2400" b="0" dirty="0"/>
              <a:t>“Those of mankind that are </a:t>
            </a:r>
            <a:r>
              <a:rPr lang="en-US" sz="2400" i="1" dirty="0"/>
              <a:t>predestinated unto life, God, before the foundation of the world was laid</a:t>
            </a:r>
            <a:r>
              <a:rPr lang="en-US" sz="2400" b="0" dirty="0"/>
              <a:t>, according to his eternal and immutable purpose, and the secret counsel and good pleasure of his will, hath chosen in Christ, unto everlasting glory, out of his mere free grace and love, </a:t>
            </a:r>
            <a:r>
              <a:rPr lang="en-US" sz="2400" i="1" u="sng" dirty="0"/>
              <a:t>without any</a:t>
            </a:r>
            <a:r>
              <a:rPr lang="en-US" sz="2400" i="1" dirty="0"/>
              <a:t> foresight of faith or good works, or perseverance in either of them, or any other thing in the creature, as conditions, or causes moving him thereunto; and </a:t>
            </a:r>
            <a:r>
              <a:rPr lang="en-US" sz="2400" i="1" u="sng" dirty="0"/>
              <a:t>all to the praise of his glorious grace</a:t>
            </a:r>
            <a:r>
              <a:rPr lang="en-US" sz="2400" b="0" dirty="0"/>
              <a:t>.”  (</a:t>
            </a:r>
            <a:r>
              <a:rPr lang="en-US" sz="2400" i="1" dirty="0"/>
              <a:t>The Westminster Confession of </a:t>
            </a:r>
            <a:r>
              <a:rPr lang="en-US" sz="2400" i="1" dirty="0" smtClean="0"/>
              <a:t>Faith</a:t>
            </a:r>
            <a:r>
              <a:rPr lang="en-US" sz="2400" b="0" dirty="0" smtClean="0"/>
              <a:t>, chapter III, </a:t>
            </a:r>
            <a:r>
              <a:rPr lang="en-US" sz="2400" b="0" dirty="0" err="1" smtClean="0"/>
              <a:t>para</a:t>
            </a:r>
            <a:r>
              <a:rPr lang="en-US" sz="2400" b="0" dirty="0" smtClean="0"/>
              <a:t>. 5)</a:t>
            </a:r>
            <a:endParaRPr lang="en-US" sz="2400" b="0" dirty="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41919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Faith Given To You?</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12"/>
            </a:pPr>
            <a:r>
              <a:rPr lang="en-US" sz="2400" b="0" dirty="0"/>
              <a:t>“Your faith is directly instilled by God.  Does not </a:t>
            </a:r>
            <a:r>
              <a:rPr lang="en-US" sz="2400" dirty="0">
                <a:solidFill>
                  <a:schemeClr val="tx2"/>
                </a:solidFill>
              </a:rPr>
              <a:t>Ephesians 2:8-10 </a:t>
            </a:r>
            <a:r>
              <a:rPr lang="en-US" sz="2400" b="0" dirty="0" smtClean="0"/>
              <a:t>teach </a:t>
            </a:r>
            <a:r>
              <a:rPr lang="en-US" sz="2400" b="0" dirty="0"/>
              <a:t>that </a:t>
            </a:r>
            <a:r>
              <a:rPr lang="en-US" sz="2400" i="1" dirty="0"/>
              <a:t>even</a:t>
            </a:r>
            <a:r>
              <a:rPr lang="en-US" sz="2400" b="0" dirty="0"/>
              <a:t> your faith is given to you, apart from your works, and worked by God?  We are not saved by anything we do (</a:t>
            </a:r>
            <a:r>
              <a:rPr lang="en-US" sz="2400" dirty="0">
                <a:solidFill>
                  <a:schemeClr val="tx2"/>
                </a:solidFill>
              </a:rPr>
              <a:t>II Timothy 1:9</a:t>
            </a:r>
            <a:r>
              <a:rPr lang="en-US" sz="2400" b="0" dirty="0" smtClean="0"/>
              <a:t>)!”</a:t>
            </a:r>
          </a:p>
          <a:p>
            <a:r>
              <a:rPr lang="en-US" sz="2400" b="0" i="1" dirty="0"/>
              <a:t>For </a:t>
            </a:r>
            <a:r>
              <a:rPr lang="en-US" sz="2400" i="1" dirty="0"/>
              <a:t>by grace </a:t>
            </a:r>
            <a:r>
              <a:rPr lang="en-US" sz="2400" b="0" i="1" dirty="0"/>
              <a:t>you have </a:t>
            </a:r>
            <a:r>
              <a:rPr lang="en-US" sz="2400" i="1" dirty="0"/>
              <a:t>been saved through </a:t>
            </a:r>
            <a:r>
              <a:rPr lang="en-US" sz="2400" i="1" u="sng" dirty="0"/>
              <a:t>faith</a:t>
            </a:r>
            <a:r>
              <a:rPr lang="en-US" sz="2400" i="1" dirty="0"/>
              <a:t>, and </a:t>
            </a:r>
            <a:r>
              <a:rPr lang="en-US" sz="2400" i="1" u="sng" dirty="0"/>
              <a:t>that</a:t>
            </a:r>
            <a:r>
              <a:rPr lang="en-US" sz="2400" i="1" dirty="0"/>
              <a:t> not of yourselves</a:t>
            </a:r>
            <a:r>
              <a:rPr lang="en-US" sz="2400" b="0" i="1" dirty="0"/>
              <a:t>; it is the </a:t>
            </a:r>
            <a:r>
              <a:rPr lang="en-US" sz="2400" i="1" dirty="0"/>
              <a:t>gift of God</a:t>
            </a:r>
            <a:r>
              <a:rPr lang="en-US" sz="2400" i="1" dirty="0" smtClean="0"/>
              <a:t>, </a:t>
            </a:r>
            <a:r>
              <a:rPr lang="en-US" sz="2400" i="1" u="sng" dirty="0"/>
              <a:t>not of works</a:t>
            </a:r>
            <a:r>
              <a:rPr lang="en-US" sz="2400" b="0" i="1" dirty="0"/>
              <a:t>, lest anyone should boast.</a:t>
            </a:r>
            <a:r>
              <a:rPr lang="en-US" sz="2400" b="0" dirty="0"/>
              <a:t> (</a:t>
            </a:r>
            <a:r>
              <a:rPr lang="en-US" sz="2400" dirty="0">
                <a:solidFill>
                  <a:schemeClr val="tx2"/>
                </a:solidFill>
              </a:rPr>
              <a:t>Ephesians </a:t>
            </a:r>
            <a:r>
              <a:rPr lang="en-US" sz="2400" dirty="0" smtClean="0">
                <a:solidFill>
                  <a:schemeClr val="tx2"/>
                </a:solidFill>
              </a:rPr>
              <a:t>2:8-9</a:t>
            </a:r>
            <a:r>
              <a:rPr lang="en-US" sz="2400" b="0" dirty="0" smtClean="0"/>
              <a:t>)</a:t>
            </a:r>
            <a:endParaRPr lang="en-US" sz="2400" b="0" dirty="0"/>
          </a:p>
          <a:p>
            <a:r>
              <a:rPr lang="en-US" sz="2400" b="0" i="1" dirty="0" smtClean="0"/>
              <a:t>… who </a:t>
            </a:r>
            <a:r>
              <a:rPr lang="en-US" sz="2400" b="0" i="1" dirty="0"/>
              <a:t>has </a:t>
            </a:r>
            <a:r>
              <a:rPr lang="en-US" sz="2400" i="1" dirty="0"/>
              <a:t>saved us </a:t>
            </a:r>
            <a:r>
              <a:rPr lang="en-US" sz="2400" b="0" i="1" dirty="0"/>
              <a:t>and </a:t>
            </a:r>
            <a:r>
              <a:rPr lang="en-US" sz="2400" i="1" dirty="0"/>
              <a:t>called us </a:t>
            </a:r>
            <a:r>
              <a:rPr lang="en-US" sz="2400" b="0" i="1" dirty="0"/>
              <a:t>with a holy calling, </a:t>
            </a:r>
            <a:r>
              <a:rPr lang="en-US" sz="2400" i="1" u="sng" dirty="0"/>
              <a:t>not</a:t>
            </a:r>
            <a:r>
              <a:rPr lang="en-US" sz="2400" i="1" dirty="0"/>
              <a:t> according to our works, </a:t>
            </a:r>
            <a:r>
              <a:rPr lang="en-US" sz="2400" i="1" u="sng" dirty="0"/>
              <a:t>but</a:t>
            </a:r>
            <a:r>
              <a:rPr lang="en-US" sz="2400" i="1" dirty="0"/>
              <a:t> according to His own purpose and grace</a:t>
            </a:r>
            <a:r>
              <a:rPr lang="en-US" sz="2400" b="0" i="1" dirty="0"/>
              <a:t> which was given to us in Christ Jesus before time began</a:t>
            </a:r>
            <a:r>
              <a:rPr lang="en-US" sz="2400" b="0" dirty="0"/>
              <a:t>, (</a:t>
            </a:r>
            <a:r>
              <a:rPr lang="en-US" sz="2400" dirty="0">
                <a:solidFill>
                  <a:schemeClr val="tx2"/>
                </a:solidFill>
              </a:rPr>
              <a:t>II Timothy </a:t>
            </a:r>
            <a:r>
              <a:rPr lang="en-US" sz="2400" dirty="0" smtClean="0">
                <a:solidFill>
                  <a:schemeClr val="tx2"/>
                </a:solidFill>
              </a:rPr>
              <a:t>1:9</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62494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0"/>
                            </p:stCondLst>
                            <p:childTnLst>
                              <p:par>
                                <p:cTn id="8" presetID="1" presetClass="entr" presetSubtype="0" fill="hold" nodeType="afterEffect">
                                  <p:stCondLst>
                                    <p:cond delay="5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Faith Given To You?</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2"/>
            </a:pPr>
            <a:r>
              <a:rPr lang="en-US" sz="2400" b="0" dirty="0"/>
              <a:t>“Your faith is directly instilled by God.  Does not </a:t>
            </a:r>
            <a:r>
              <a:rPr lang="en-US" sz="2400" dirty="0">
                <a:solidFill>
                  <a:schemeClr val="tx2"/>
                </a:solidFill>
              </a:rPr>
              <a:t>Ephesians 2:8-10 </a:t>
            </a:r>
            <a:r>
              <a:rPr lang="en-US" sz="2400" b="0" dirty="0" smtClean="0"/>
              <a:t>teach </a:t>
            </a:r>
            <a:r>
              <a:rPr lang="en-US" sz="2400" b="0" dirty="0"/>
              <a:t>that </a:t>
            </a:r>
            <a:r>
              <a:rPr lang="en-US" sz="2400" i="1" dirty="0"/>
              <a:t>even</a:t>
            </a:r>
            <a:r>
              <a:rPr lang="en-US" sz="2400" b="0" dirty="0"/>
              <a:t> your faith is given to you, apart from your works, and worked by God?  We are not saved by anything we do (</a:t>
            </a:r>
            <a:r>
              <a:rPr lang="en-US" sz="2400" dirty="0">
                <a:solidFill>
                  <a:schemeClr val="tx2"/>
                </a:solidFill>
              </a:rPr>
              <a:t>II Timothy 1:9</a:t>
            </a:r>
            <a:r>
              <a:rPr lang="en-US" sz="2400" b="0" dirty="0" smtClean="0"/>
              <a:t>)!”</a:t>
            </a:r>
          </a:p>
          <a:p>
            <a:pPr marL="457200" indent="-457200">
              <a:spcBef>
                <a:spcPts val="200"/>
              </a:spcBef>
              <a:spcAft>
                <a:spcPts val="200"/>
              </a:spcAft>
              <a:buFont typeface="Arial" pitchFamily="34" charset="0"/>
              <a:buChar char="•"/>
            </a:pPr>
            <a:r>
              <a:rPr lang="en-US" sz="2400" b="0" dirty="0" smtClean="0"/>
              <a:t>Does </a:t>
            </a:r>
            <a:r>
              <a:rPr lang="en-US" sz="2400" b="0" i="1" dirty="0" smtClean="0"/>
              <a:t>“that … gift” </a:t>
            </a:r>
            <a:r>
              <a:rPr lang="en-US" sz="2400" b="0" dirty="0" smtClean="0"/>
              <a:t>refer to our faith </a:t>
            </a:r>
            <a:r>
              <a:rPr lang="en-US" sz="2400" i="1" u="sng" dirty="0" smtClean="0"/>
              <a:t>or</a:t>
            </a:r>
            <a:r>
              <a:rPr lang="en-US" sz="2400" b="0" dirty="0" smtClean="0"/>
              <a:t> salvation?</a:t>
            </a:r>
          </a:p>
          <a:p>
            <a:pPr marL="457200" indent="-457200">
              <a:spcBef>
                <a:spcPts val="200"/>
              </a:spcBef>
              <a:spcAft>
                <a:spcPts val="200"/>
              </a:spcAft>
              <a:buFont typeface="Arial" pitchFamily="34" charset="0"/>
              <a:buChar char="•"/>
            </a:pPr>
            <a:r>
              <a:rPr lang="en-US" sz="2400" b="0" dirty="0" smtClean="0"/>
              <a:t>Gender </a:t>
            </a:r>
            <a:r>
              <a:rPr lang="en-US" sz="2400" b="0" dirty="0"/>
              <a:t>for </a:t>
            </a:r>
            <a:r>
              <a:rPr lang="en-US" sz="2400" b="0" i="1" dirty="0"/>
              <a:t>“faith”</a:t>
            </a:r>
            <a:r>
              <a:rPr lang="en-US" sz="2400" b="0" dirty="0"/>
              <a:t> </a:t>
            </a:r>
            <a:r>
              <a:rPr lang="en-US" sz="2400" b="0" dirty="0" smtClean="0"/>
              <a:t>!= </a:t>
            </a:r>
            <a:r>
              <a:rPr lang="en-US" sz="2400" b="0" i="1" dirty="0" smtClean="0"/>
              <a:t>“</a:t>
            </a:r>
            <a:r>
              <a:rPr lang="en-US" sz="2400" i="1" dirty="0"/>
              <a:t>that</a:t>
            </a:r>
            <a:r>
              <a:rPr lang="en-US" sz="2400" b="0" i="1" dirty="0"/>
              <a:t> not of yourselves – the gift of God”</a:t>
            </a:r>
            <a:r>
              <a:rPr lang="en-US" sz="2400" b="0" dirty="0"/>
              <a:t>.</a:t>
            </a:r>
          </a:p>
          <a:p>
            <a:pPr marL="457200" indent="-457200">
              <a:spcBef>
                <a:spcPts val="200"/>
              </a:spcBef>
              <a:spcAft>
                <a:spcPts val="200"/>
              </a:spcAft>
              <a:buFont typeface="Arial" pitchFamily="34" charset="0"/>
              <a:buChar char="•"/>
            </a:pPr>
            <a:r>
              <a:rPr lang="en-US" sz="2400" b="0" dirty="0" smtClean="0"/>
              <a:t>“Gift</a:t>
            </a:r>
            <a:r>
              <a:rPr lang="en-US" sz="2400" b="0" dirty="0"/>
              <a:t>” is the </a:t>
            </a:r>
            <a:r>
              <a:rPr lang="en-US" sz="2400" i="1" dirty="0"/>
              <a:t>entire</a:t>
            </a:r>
            <a:r>
              <a:rPr lang="en-US" sz="2400" b="0" dirty="0"/>
              <a:t> plan and offer of salvation.</a:t>
            </a:r>
          </a:p>
          <a:p>
            <a:pPr marL="457200" indent="-457200">
              <a:spcBef>
                <a:spcPts val="200"/>
              </a:spcBef>
              <a:spcAft>
                <a:spcPts val="200"/>
              </a:spcAft>
              <a:buFont typeface="Arial" pitchFamily="34" charset="0"/>
              <a:buChar char="•"/>
            </a:pPr>
            <a:r>
              <a:rPr lang="en-US" sz="2400" dirty="0">
                <a:solidFill>
                  <a:schemeClr val="tx2"/>
                </a:solidFill>
              </a:rPr>
              <a:t>II Timothy 1:9 </a:t>
            </a:r>
            <a:r>
              <a:rPr lang="en-US" sz="2400" b="0" dirty="0"/>
              <a:t>uses a </a:t>
            </a:r>
            <a:r>
              <a:rPr lang="en-US" sz="2400" i="1" dirty="0" smtClean="0"/>
              <a:t>not-but</a:t>
            </a:r>
            <a:r>
              <a:rPr lang="en-US" sz="2400" b="0" dirty="0" smtClean="0"/>
              <a:t> construction – </a:t>
            </a:r>
            <a:r>
              <a:rPr lang="en-US" sz="2400" b="0" dirty="0"/>
              <a:t>God is </a:t>
            </a:r>
            <a:r>
              <a:rPr lang="en-US" sz="2400" b="0" dirty="0" smtClean="0"/>
              <a:t>primary, man is secondary.</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03873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“works”?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Terms helpful to know:</a:t>
            </a:r>
          </a:p>
          <a:p>
            <a:pPr marL="342900" indent="-342900">
              <a:spcBef>
                <a:spcPts val="300"/>
              </a:spcBef>
              <a:spcAft>
                <a:spcPts val="300"/>
              </a:spcAft>
              <a:buFont typeface="Arial" pitchFamily="34" charset="0"/>
              <a:buChar char="•"/>
            </a:pPr>
            <a:r>
              <a:rPr lang="en-US" sz="2400" dirty="0" smtClean="0"/>
              <a:t>Synergism</a:t>
            </a:r>
            <a:r>
              <a:rPr lang="en-US" sz="2400" b="0" dirty="0" smtClean="0"/>
              <a:t> – “Working together”, God and man each cooperatively have a part in man’s salvation.</a:t>
            </a:r>
          </a:p>
          <a:p>
            <a:pPr marL="342900" indent="-342900">
              <a:spcBef>
                <a:spcPts val="300"/>
              </a:spcBef>
              <a:spcAft>
                <a:spcPts val="300"/>
              </a:spcAft>
              <a:buFont typeface="Arial" pitchFamily="34" charset="0"/>
              <a:buChar char="•"/>
            </a:pPr>
            <a:r>
              <a:rPr lang="en-US" sz="2400" b="0" dirty="0" smtClean="0"/>
              <a:t>Synergism does </a:t>
            </a:r>
            <a:r>
              <a:rPr lang="en-US" sz="2400" i="1" dirty="0" smtClean="0"/>
              <a:t>not</a:t>
            </a:r>
            <a:r>
              <a:rPr lang="en-US" sz="2400" b="0" dirty="0" smtClean="0"/>
              <a:t> require equal work.</a:t>
            </a:r>
          </a:p>
          <a:p>
            <a:pPr marL="342900" indent="-342900">
              <a:spcBef>
                <a:spcPts val="300"/>
              </a:spcBef>
              <a:spcAft>
                <a:spcPts val="300"/>
              </a:spcAft>
              <a:buFont typeface="Arial" pitchFamily="34" charset="0"/>
              <a:buChar char="•"/>
            </a:pPr>
            <a:r>
              <a:rPr lang="en-US" sz="2400" dirty="0" err="1" smtClean="0"/>
              <a:t>Monergism</a:t>
            </a:r>
            <a:r>
              <a:rPr lang="en-US" sz="2400" b="0" dirty="0"/>
              <a:t> </a:t>
            </a:r>
            <a:r>
              <a:rPr lang="en-US" sz="2400" b="0" dirty="0" smtClean="0"/>
              <a:t>– “Working alone”; Only God works in man’s salvation.  Man has </a:t>
            </a:r>
            <a:r>
              <a:rPr lang="en-US" sz="2400" i="1" dirty="0" smtClean="0"/>
              <a:t>no</a:t>
            </a:r>
            <a:r>
              <a:rPr lang="en-US" sz="2400" b="0" dirty="0" smtClean="0"/>
              <a:t> part whatsoever.</a:t>
            </a:r>
          </a:p>
          <a:p>
            <a:pPr>
              <a:spcBef>
                <a:spcPts val="300"/>
              </a:spcBef>
              <a:spcAft>
                <a:spcPts val="300"/>
              </a:spcAft>
            </a:pPr>
            <a:r>
              <a:rPr lang="en-US" sz="2400" b="0" i="1" dirty="0" smtClean="0"/>
              <a:t>Then </a:t>
            </a:r>
            <a:r>
              <a:rPr lang="en-US" sz="2400" b="0" i="1" dirty="0"/>
              <a:t>they said to Him, </a:t>
            </a:r>
            <a:r>
              <a:rPr lang="en-US" sz="2400" b="0" i="1" dirty="0" smtClean="0"/>
              <a:t>“What </a:t>
            </a:r>
            <a:r>
              <a:rPr lang="en-US" sz="2400" b="0" i="1" dirty="0"/>
              <a:t>shall we do, that </a:t>
            </a:r>
            <a:r>
              <a:rPr lang="en-US" sz="2400" i="1" u="sng" dirty="0"/>
              <a:t>we</a:t>
            </a:r>
            <a:r>
              <a:rPr lang="en-US" sz="2400" i="1" dirty="0"/>
              <a:t> may </a:t>
            </a:r>
            <a:r>
              <a:rPr lang="en-US" sz="2400" i="1" u="sng" dirty="0"/>
              <a:t>work</a:t>
            </a:r>
            <a:r>
              <a:rPr lang="en-US" sz="2400" i="1" dirty="0"/>
              <a:t> the works of God</a:t>
            </a:r>
            <a:r>
              <a:rPr lang="en-US" sz="2400" b="0" i="1" dirty="0" smtClean="0"/>
              <a:t>?”  Jesus </a:t>
            </a:r>
            <a:r>
              <a:rPr lang="en-US" sz="2400" b="0" i="1" dirty="0"/>
              <a:t>answered and said to them, </a:t>
            </a:r>
            <a:r>
              <a:rPr lang="en-US" sz="2400" b="0" i="1" dirty="0" smtClean="0"/>
              <a:t>“</a:t>
            </a:r>
            <a:r>
              <a:rPr lang="en-US" sz="2400" i="1" u="sng" dirty="0" smtClean="0"/>
              <a:t>This</a:t>
            </a:r>
            <a:r>
              <a:rPr lang="en-US" sz="2400" i="1" dirty="0" smtClean="0"/>
              <a:t> </a:t>
            </a:r>
            <a:r>
              <a:rPr lang="en-US" sz="2400" i="1" dirty="0"/>
              <a:t>is the work of God, </a:t>
            </a:r>
            <a:r>
              <a:rPr lang="en-US" sz="2400" i="1" u="sng" dirty="0"/>
              <a:t>that you believe</a:t>
            </a:r>
            <a:r>
              <a:rPr lang="en-US" sz="2400" i="1" dirty="0"/>
              <a:t> in Him </a:t>
            </a:r>
            <a:r>
              <a:rPr lang="en-US" sz="2400" b="0" i="1" dirty="0"/>
              <a:t>whom He sent</a:t>
            </a:r>
            <a:r>
              <a:rPr lang="en-US" sz="2400" b="0" i="1" dirty="0" smtClean="0"/>
              <a:t>.”</a:t>
            </a:r>
            <a:r>
              <a:rPr lang="en-US" sz="2400" b="0" dirty="0"/>
              <a:t> (</a:t>
            </a:r>
            <a:r>
              <a:rPr lang="en-US" sz="2400" dirty="0">
                <a:solidFill>
                  <a:schemeClr val="tx2"/>
                </a:solidFill>
              </a:rPr>
              <a:t>John </a:t>
            </a:r>
            <a:r>
              <a:rPr lang="en-US" sz="2400" dirty="0" smtClean="0">
                <a:solidFill>
                  <a:schemeClr val="tx2"/>
                </a:solidFill>
              </a:rPr>
              <a:t>6:28-29</a:t>
            </a:r>
            <a:r>
              <a:rPr lang="en-US" sz="2400" b="0" dirty="0" smtClean="0"/>
              <a:t>)</a:t>
            </a:r>
          </a:p>
          <a:p>
            <a:pPr marL="342900" indent="-342900">
              <a:spcBef>
                <a:spcPts val="300"/>
              </a:spcBef>
              <a:spcAft>
                <a:spcPts val="300"/>
              </a:spcAft>
              <a:buFont typeface="Arial" pitchFamily="34" charset="0"/>
              <a:buChar char="•"/>
            </a:pPr>
            <a:r>
              <a:rPr lang="en-US" sz="2400" b="0" dirty="0" smtClean="0"/>
              <a:t>Man’s fundamental “work” is faith, but it is </a:t>
            </a:r>
            <a:r>
              <a:rPr lang="en-US" sz="2400" i="1" dirty="0" smtClean="0"/>
              <a:t>his</a:t>
            </a:r>
            <a:r>
              <a:rPr lang="en-US" sz="2400" b="0" dirty="0" smtClean="0"/>
              <a:t> work!</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48813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Faith Given To You?</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2"/>
            </a:pPr>
            <a:r>
              <a:rPr lang="en-US" sz="2400" b="0" dirty="0"/>
              <a:t>“Your faith is directly instilled by God.  Does not </a:t>
            </a:r>
            <a:r>
              <a:rPr lang="en-US" sz="2400" dirty="0">
                <a:solidFill>
                  <a:schemeClr val="tx2"/>
                </a:solidFill>
              </a:rPr>
              <a:t>Ephesians 2:8-10 </a:t>
            </a:r>
            <a:r>
              <a:rPr lang="en-US" sz="2400" b="0" dirty="0" smtClean="0"/>
              <a:t>teach </a:t>
            </a:r>
            <a:r>
              <a:rPr lang="en-US" sz="2400" b="0" dirty="0"/>
              <a:t>that </a:t>
            </a:r>
            <a:r>
              <a:rPr lang="en-US" sz="2400" i="1" dirty="0"/>
              <a:t>even</a:t>
            </a:r>
            <a:r>
              <a:rPr lang="en-US" sz="2400" b="0" dirty="0"/>
              <a:t> your faith is given to you, apart from your works, and worked by God?  We are not saved by anything we do (</a:t>
            </a:r>
            <a:r>
              <a:rPr lang="en-US" sz="2400" dirty="0">
                <a:solidFill>
                  <a:schemeClr val="tx2"/>
                </a:solidFill>
              </a:rPr>
              <a:t>II Timothy 1:9</a:t>
            </a:r>
            <a:r>
              <a:rPr lang="en-US" sz="2400" b="0" dirty="0" smtClean="0"/>
              <a:t>)!”</a:t>
            </a:r>
          </a:p>
          <a:p>
            <a:pPr marL="457200" indent="-457200">
              <a:spcBef>
                <a:spcPts val="200"/>
              </a:spcBef>
              <a:spcAft>
                <a:spcPts val="200"/>
              </a:spcAft>
              <a:buFont typeface="Arial" pitchFamily="34" charset="0"/>
              <a:buChar char="•"/>
            </a:pPr>
            <a:r>
              <a:rPr lang="en-US" sz="2400" b="0" dirty="0" smtClean="0"/>
              <a:t>Does “that … gift” refer to our faith or salvation?</a:t>
            </a:r>
          </a:p>
          <a:p>
            <a:pPr marL="457200" indent="-457200">
              <a:spcBef>
                <a:spcPts val="200"/>
              </a:spcBef>
              <a:spcAft>
                <a:spcPts val="200"/>
              </a:spcAft>
              <a:buFont typeface="Arial" pitchFamily="34" charset="0"/>
              <a:buChar char="•"/>
            </a:pPr>
            <a:r>
              <a:rPr lang="en-US" sz="2400" b="0" dirty="0" smtClean="0"/>
              <a:t>Gender </a:t>
            </a:r>
            <a:r>
              <a:rPr lang="en-US" sz="2400" b="0" dirty="0"/>
              <a:t>for </a:t>
            </a:r>
            <a:r>
              <a:rPr lang="en-US" sz="2400" b="0" i="1" dirty="0"/>
              <a:t>“faith”</a:t>
            </a:r>
            <a:r>
              <a:rPr lang="en-US" sz="2400" b="0" dirty="0"/>
              <a:t> </a:t>
            </a:r>
            <a:r>
              <a:rPr lang="en-US" sz="2400" b="0" dirty="0" smtClean="0"/>
              <a:t>!= </a:t>
            </a:r>
            <a:r>
              <a:rPr lang="en-US" sz="2400" b="0" i="1" dirty="0" smtClean="0"/>
              <a:t>“</a:t>
            </a:r>
            <a:r>
              <a:rPr lang="en-US" sz="2400" i="1" dirty="0"/>
              <a:t>that</a:t>
            </a:r>
            <a:r>
              <a:rPr lang="en-US" sz="2400" b="0" i="1" dirty="0"/>
              <a:t> not of yourselves – the gift of God”</a:t>
            </a:r>
            <a:r>
              <a:rPr lang="en-US" sz="2400" b="0" dirty="0"/>
              <a:t>.</a:t>
            </a:r>
          </a:p>
          <a:p>
            <a:pPr marL="457200" indent="-457200">
              <a:spcBef>
                <a:spcPts val="200"/>
              </a:spcBef>
              <a:spcAft>
                <a:spcPts val="200"/>
              </a:spcAft>
              <a:buFont typeface="Arial" pitchFamily="34" charset="0"/>
              <a:buChar char="•"/>
            </a:pPr>
            <a:r>
              <a:rPr lang="en-US" sz="2400" b="0" dirty="0" smtClean="0"/>
              <a:t>“Gift</a:t>
            </a:r>
            <a:r>
              <a:rPr lang="en-US" sz="2400" b="0" dirty="0"/>
              <a:t>” is the </a:t>
            </a:r>
            <a:r>
              <a:rPr lang="en-US" sz="2400" i="1" dirty="0"/>
              <a:t>entire</a:t>
            </a:r>
            <a:r>
              <a:rPr lang="en-US" sz="2400" b="0" dirty="0"/>
              <a:t> plan and offer of salvation.</a:t>
            </a:r>
          </a:p>
          <a:p>
            <a:pPr marL="457200" indent="-457200">
              <a:spcBef>
                <a:spcPts val="200"/>
              </a:spcBef>
              <a:spcAft>
                <a:spcPts val="200"/>
              </a:spcAft>
              <a:buFont typeface="Arial" pitchFamily="34" charset="0"/>
              <a:buChar char="•"/>
            </a:pPr>
            <a:r>
              <a:rPr lang="en-US" sz="2400" dirty="0">
                <a:solidFill>
                  <a:schemeClr val="tx2"/>
                </a:solidFill>
              </a:rPr>
              <a:t>II Timothy 1:9 </a:t>
            </a:r>
            <a:r>
              <a:rPr lang="en-US" sz="2400" b="0" dirty="0"/>
              <a:t>uses a </a:t>
            </a:r>
            <a:r>
              <a:rPr lang="en-US" sz="2400" i="1" dirty="0" smtClean="0"/>
              <a:t>not-but</a:t>
            </a:r>
            <a:r>
              <a:rPr lang="en-US" sz="2400" b="0" dirty="0" smtClean="0"/>
              <a:t> construction – </a:t>
            </a:r>
            <a:r>
              <a:rPr lang="en-US" sz="2400" i="1" dirty="0"/>
              <a:t>God is </a:t>
            </a:r>
            <a:r>
              <a:rPr lang="en-US" sz="2400" i="1" u="sng" dirty="0" smtClean="0"/>
              <a:t>primary</a:t>
            </a:r>
            <a:r>
              <a:rPr lang="en-US" sz="2400" b="0" dirty="0" smtClean="0"/>
              <a:t>, man is </a:t>
            </a:r>
            <a:r>
              <a:rPr lang="en-US" sz="2400" i="1" dirty="0" smtClean="0"/>
              <a:t>secondary</a:t>
            </a:r>
            <a:r>
              <a:rPr lang="en-US" sz="2400" b="0" dirty="0" smtClean="0"/>
              <a:t>.</a:t>
            </a:r>
            <a:endParaRPr lang="en-US" sz="2400" b="0" dirty="0"/>
          </a:p>
          <a:p>
            <a:pPr marL="457200" indent="-457200">
              <a:spcBef>
                <a:spcPts val="200"/>
              </a:spcBef>
              <a:spcAft>
                <a:spcPts val="200"/>
              </a:spcAft>
              <a:buFont typeface="Arial" pitchFamily="34" charset="0"/>
              <a:buChar char="•"/>
            </a:pPr>
            <a:r>
              <a:rPr lang="en-US" sz="2400" b="0" dirty="0" smtClean="0"/>
              <a:t>Distinction between </a:t>
            </a:r>
            <a:r>
              <a:rPr lang="en-US" sz="2400" b="0" dirty="0"/>
              <a:t>works of </a:t>
            </a:r>
            <a:r>
              <a:rPr lang="en-US" sz="2400" i="1" dirty="0" smtClean="0"/>
              <a:t>merit</a:t>
            </a:r>
            <a:r>
              <a:rPr lang="en-US" sz="2400" b="0" dirty="0" smtClean="0"/>
              <a:t> </a:t>
            </a:r>
            <a:r>
              <a:rPr lang="en-US" sz="2400" b="0" dirty="0"/>
              <a:t>versus </a:t>
            </a:r>
            <a:r>
              <a:rPr lang="en-US" sz="2400" i="1" dirty="0" smtClean="0"/>
              <a:t>condition</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79232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Oval 4"/>
          <p:cNvSpPr/>
          <p:nvPr/>
        </p:nvSpPr>
        <p:spPr>
          <a:xfrm>
            <a:off x="609600" y="590550"/>
            <a:ext cx="762000" cy="2590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Jesus Finish It or Not?</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13"/>
            </a:pPr>
            <a:r>
              <a:rPr lang="en-US" sz="2400" b="0" dirty="0"/>
              <a:t>“How can you deny that Jesus </a:t>
            </a:r>
            <a:r>
              <a:rPr lang="en-US" sz="2400" b="0" i="1" dirty="0"/>
              <a:t>‘finished’</a:t>
            </a:r>
            <a:r>
              <a:rPr lang="en-US" sz="2400" b="0" dirty="0"/>
              <a:t> our salvation on the cross (</a:t>
            </a:r>
            <a:r>
              <a:rPr lang="en-US" sz="2400" dirty="0">
                <a:solidFill>
                  <a:schemeClr val="tx2"/>
                </a:solidFill>
              </a:rPr>
              <a:t>John 19:30</a:t>
            </a:r>
            <a:r>
              <a:rPr lang="en-US" sz="2400" b="0" dirty="0"/>
              <a:t>)!?  BTW, the word, ‘finish’, is an accounting term meaning, ‘paid for, in full</a:t>
            </a:r>
            <a:r>
              <a:rPr lang="en-US" sz="2400" b="0" dirty="0" smtClean="0"/>
              <a:t>’!”</a:t>
            </a:r>
          </a:p>
          <a:p>
            <a:pPr marL="342900" indent="-342900">
              <a:buFont typeface="Arial" pitchFamily="34" charset="0"/>
              <a:buChar char="•"/>
            </a:pPr>
            <a:r>
              <a:rPr lang="en-US" sz="2400" b="0" dirty="0" smtClean="0"/>
              <a:t>Gr., </a:t>
            </a:r>
            <a:r>
              <a:rPr lang="en-US" sz="2400" b="0" i="1" dirty="0" err="1" smtClean="0"/>
              <a:t>teleo</a:t>
            </a:r>
            <a:r>
              <a:rPr lang="en-US" sz="2400" b="0" dirty="0" smtClean="0"/>
              <a:t> – </a:t>
            </a:r>
            <a:r>
              <a:rPr lang="en-US" sz="2400" dirty="0" smtClean="0">
                <a:solidFill>
                  <a:schemeClr val="tx2"/>
                </a:solidFill>
              </a:rPr>
              <a:t>Mat. 7:28; Luke 2:39; Mat. 17:24; Rev. 20:3</a:t>
            </a:r>
          </a:p>
          <a:p>
            <a:pPr marL="342900" indent="-342900">
              <a:buFont typeface="Arial" pitchFamily="34" charset="0"/>
              <a:buChar char="•"/>
            </a:pPr>
            <a:r>
              <a:rPr lang="en-US" sz="2400" b="0" dirty="0" smtClean="0"/>
              <a:t>Assumes too much.  What was finished?  Anything left?</a:t>
            </a:r>
          </a:p>
          <a:p>
            <a:r>
              <a:rPr lang="en-US" sz="2400" b="0" i="1" dirty="0" smtClean="0"/>
              <a:t>“And </a:t>
            </a:r>
            <a:r>
              <a:rPr lang="en-US" sz="2400" i="1" dirty="0"/>
              <a:t>if Christ is not risen, then our preaching is empty and </a:t>
            </a:r>
            <a:r>
              <a:rPr lang="en-US" sz="2400" i="1" u="sng" dirty="0"/>
              <a:t>your faith is also </a:t>
            </a:r>
            <a:r>
              <a:rPr lang="en-US" sz="2400" i="1" u="sng" dirty="0" smtClean="0"/>
              <a:t>empty</a:t>
            </a:r>
            <a:r>
              <a:rPr lang="en-US" sz="2400" b="0" i="1" dirty="0" smtClean="0"/>
              <a:t>. </a:t>
            </a:r>
            <a:r>
              <a:rPr lang="en-US" sz="2400" b="0" i="1" dirty="0"/>
              <a:t>... And </a:t>
            </a:r>
            <a:r>
              <a:rPr lang="en-US" sz="2400" i="1" dirty="0"/>
              <a:t>if Christ is not risen, your faith is futile; you are </a:t>
            </a:r>
            <a:r>
              <a:rPr lang="en-US" sz="2400" i="1" u="sng" dirty="0"/>
              <a:t>still in your </a:t>
            </a:r>
            <a:r>
              <a:rPr lang="en-US" sz="2400" i="1" u="sng" dirty="0" smtClean="0"/>
              <a:t>sins</a:t>
            </a:r>
            <a:r>
              <a:rPr lang="en-US" sz="2400" b="0" i="1" dirty="0" smtClean="0"/>
              <a:t>! </a:t>
            </a:r>
            <a:r>
              <a:rPr lang="en-US" sz="2400" b="0" i="1" dirty="0"/>
              <a:t>Then also those who have fallen asleep in Christ have perished. If in this life only we have hope in Christ, we are of all men the most pitiable</a:t>
            </a:r>
            <a:r>
              <a:rPr lang="en-US" sz="2400" b="0" i="1" dirty="0" smtClean="0"/>
              <a:t>.”</a:t>
            </a:r>
            <a:r>
              <a:rPr lang="en-US" sz="2400" b="0" dirty="0" smtClean="0"/>
              <a:t> (</a:t>
            </a:r>
            <a:r>
              <a:rPr lang="en-US" sz="2400" dirty="0" smtClean="0">
                <a:solidFill>
                  <a:schemeClr val="tx2"/>
                </a:solidFill>
              </a:rPr>
              <a:t>I </a:t>
            </a:r>
            <a:r>
              <a:rPr lang="en-US" sz="2400" dirty="0">
                <a:solidFill>
                  <a:schemeClr val="tx2"/>
                </a:solidFill>
              </a:rPr>
              <a:t>Corinthians 15:14-19</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22440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The Dead Do?</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14"/>
            </a:pPr>
            <a:r>
              <a:rPr lang="en-US" sz="2400" b="0" dirty="0"/>
              <a:t>“Are you spiritually </a:t>
            </a:r>
            <a:r>
              <a:rPr lang="en-US" sz="2400" i="1" dirty="0"/>
              <a:t>alive</a:t>
            </a:r>
            <a:r>
              <a:rPr lang="en-US" sz="2400" b="0" dirty="0"/>
              <a:t> or </a:t>
            </a:r>
            <a:r>
              <a:rPr lang="en-US" sz="2400" i="1" dirty="0"/>
              <a:t>dead</a:t>
            </a:r>
            <a:r>
              <a:rPr lang="en-US" sz="2400" b="0" dirty="0"/>
              <a:t> before being saved?  What can </a:t>
            </a:r>
            <a:r>
              <a:rPr lang="en-US" sz="2400" i="1" dirty="0"/>
              <a:t>dead</a:t>
            </a:r>
            <a:r>
              <a:rPr lang="en-US" sz="2400" b="0" dirty="0"/>
              <a:t> people do for themselves, especially people born that way (see </a:t>
            </a:r>
            <a:r>
              <a:rPr lang="en-US" sz="2400" dirty="0">
                <a:solidFill>
                  <a:schemeClr val="tx2"/>
                </a:solidFill>
              </a:rPr>
              <a:t>Ephesians 2:1-3</a:t>
            </a:r>
            <a:r>
              <a:rPr lang="en-US" sz="2400" b="0" dirty="0" smtClean="0"/>
              <a:t>)?”</a:t>
            </a:r>
          </a:p>
          <a:p>
            <a:r>
              <a:rPr lang="en-US" sz="2400" b="0" i="1" dirty="0" smtClean="0"/>
              <a:t>“And </a:t>
            </a:r>
            <a:r>
              <a:rPr lang="en-US" sz="2400" i="1" dirty="0"/>
              <a:t>you He made alive, who </a:t>
            </a:r>
            <a:r>
              <a:rPr lang="en-US" sz="2400" i="1" u="sng" dirty="0"/>
              <a:t>were dead</a:t>
            </a:r>
            <a:r>
              <a:rPr lang="en-US" sz="2400" i="1" dirty="0"/>
              <a:t> in trespasses and sins</a:t>
            </a:r>
            <a:r>
              <a:rPr lang="en-US" sz="2400" b="0" i="1" dirty="0" smtClean="0"/>
              <a:t>, in </a:t>
            </a:r>
            <a:r>
              <a:rPr lang="en-US" sz="2400" b="0" i="1" dirty="0"/>
              <a:t>which you once walked according to the course of this world, according to the prince of the power of the air, the spirit who now works in the sons of disobedience</a:t>
            </a:r>
            <a:r>
              <a:rPr lang="en-US" sz="2400" b="0" i="1" dirty="0" smtClean="0"/>
              <a:t>, among </a:t>
            </a:r>
            <a:r>
              <a:rPr lang="en-US" sz="2400" b="0" i="1" dirty="0"/>
              <a:t>whom also we all once conducted ourselves in the lusts of our flesh, fulfilling the desires of the flesh and of the mind, and </a:t>
            </a:r>
            <a:r>
              <a:rPr lang="en-US" sz="2400" i="1" dirty="0"/>
              <a:t>were </a:t>
            </a:r>
            <a:r>
              <a:rPr lang="en-US" sz="2400" i="1" u="sng" dirty="0"/>
              <a:t>by nature</a:t>
            </a:r>
            <a:r>
              <a:rPr lang="en-US" sz="2400" i="1" dirty="0"/>
              <a:t> children of wrath</a:t>
            </a:r>
            <a:r>
              <a:rPr lang="en-US" sz="2400" b="0" i="1" dirty="0"/>
              <a:t>, just as the others</a:t>
            </a:r>
            <a:r>
              <a:rPr lang="en-US" sz="2400" b="0" i="1" dirty="0" smtClean="0"/>
              <a:t>.”</a:t>
            </a:r>
            <a:r>
              <a:rPr lang="en-US" sz="2400" b="0" dirty="0" smtClean="0"/>
              <a:t> </a:t>
            </a:r>
            <a:r>
              <a:rPr lang="en-US" sz="2400" b="0" dirty="0"/>
              <a:t>(</a:t>
            </a:r>
            <a:r>
              <a:rPr lang="en-US" sz="2400" dirty="0">
                <a:solidFill>
                  <a:schemeClr val="tx2"/>
                </a:solidFill>
              </a:rPr>
              <a:t>Ephesians </a:t>
            </a:r>
            <a:r>
              <a:rPr lang="en-US" sz="2400" dirty="0" smtClean="0">
                <a:solidFill>
                  <a:schemeClr val="tx2"/>
                </a:solidFill>
              </a:rPr>
              <a:t>2:1-3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22440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Illustration Pushed too Far?</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dirty="0" smtClean="0"/>
              <a:t>Push illustration too far?  Can the dead </a:t>
            </a:r>
            <a:r>
              <a:rPr lang="en-US" sz="2400" i="1" dirty="0" smtClean="0"/>
              <a:t>hear</a:t>
            </a:r>
            <a:r>
              <a:rPr lang="en-US" sz="2400" b="0" dirty="0" smtClean="0"/>
              <a:t>?</a:t>
            </a:r>
          </a:p>
          <a:p>
            <a:r>
              <a:rPr lang="en-US" sz="2400" b="0" i="1" dirty="0" smtClean="0"/>
              <a:t>“Most </a:t>
            </a:r>
            <a:r>
              <a:rPr lang="en-US" sz="2400" b="0" i="1" dirty="0"/>
              <a:t>assuredly, I say to you, the hour is coming, and </a:t>
            </a:r>
            <a:r>
              <a:rPr lang="en-US" sz="2400" i="1" u="sng" dirty="0"/>
              <a:t>now is</a:t>
            </a:r>
            <a:r>
              <a:rPr lang="en-US" sz="2400" b="0" i="1" dirty="0"/>
              <a:t>, when </a:t>
            </a:r>
            <a:r>
              <a:rPr lang="en-US" sz="2400" i="1" dirty="0" smtClean="0"/>
              <a:t>the </a:t>
            </a:r>
            <a:r>
              <a:rPr lang="en-US" sz="2400" i="1" u="sng" dirty="0" smtClean="0"/>
              <a:t>dead</a:t>
            </a:r>
            <a:r>
              <a:rPr lang="en-US" sz="2400" i="1" dirty="0" smtClean="0"/>
              <a:t> will </a:t>
            </a:r>
            <a:r>
              <a:rPr lang="en-US" sz="2400" i="1" u="sng" dirty="0" smtClean="0"/>
              <a:t>hear</a:t>
            </a:r>
            <a:r>
              <a:rPr lang="en-US" sz="2400" i="1" dirty="0" smtClean="0"/>
              <a:t> </a:t>
            </a:r>
            <a:r>
              <a:rPr lang="en-US" sz="2400" b="0" i="1" dirty="0" smtClean="0"/>
              <a:t>the voice of the Son of God; and </a:t>
            </a:r>
            <a:r>
              <a:rPr lang="en-US" sz="2400" i="1" dirty="0" smtClean="0"/>
              <a:t>those who hear </a:t>
            </a:r>
            <a:r>
              <a:rPr lang="en-US" sz="2400" i="1" u="sng" dirty="0" smtClean="0"/>
              <a:t>will live</a:t>
            </a:r>
            <a:r>
              <a:rPr lang="en-US" sz="2400" b="0" i="1" dirty="0" smtClean="0"/>
              <a:t>.”</a:t>
            </a:r>
            <a:r>
              <a:rPr lang="en-US" sz="2400" b="0" dirty="0" smtClean="0"/>
              <a:t> (</a:t>
            </a:r>
            <a:r>
              <a:rPr lang="en-US" sz="2400" dirty="0">
                <a:solidFill>
                  <a:schemeClr val="tx2"/>
                </a:solidFill>
              </a:rPr>
              <a:t>John </a:t>
            </a:r>
            <a:r>
              <a:rPr lang="en-US" sz="2400" dirty="0" smtClean="0">
                <a:solidFill>
                  <a:schemeClr val="tx2"/>
                </a:solidFill>
              </a:rPr>
              <a:t>5:25</a:t>
            </a:r>
            <a:r>
              <a:rPr lang="en-US" sz="2400" b="0" dirty="0" smtClean="0"/>
              <a:t>)</a:t>
            </a:r>
          </a:p>
          <a:p>
            <a:pPr marL="342900" indent="-342900">
              <a:buFont typeface="Arial" pitchFamily="34" charset="0"/>
              <a:buChar char="•"/>
            </a:pPr>
            <a:r>
              <a:rPr lang="en-US" sz="2400" b="0" dirty="0" smtClean="0"/>
              <a:t>If hell is </a:t>
            </a:r>
            <a:r>
              <a:rPr lang="en-US" sz="2400" b="0" i="1" dirty="0" smtClean="0"/>
              <a:t>“</a:t>
            </a:r>
            <a:r>
              <a:rPr lang="en-US" sz="2400" i="1" u="sng" dirty="0" smtClean="0"/>
              <a:t>second</a:t>
            </a:r>
            <a:r>
              <a:rPr lang="en-US" sz="2400" b="0" i="1" dirty="0" smtClean="0"/>
              <a:t> death”</a:t>
            </a:r>
            <a:r>
              <a:rPr lang="en-US" sz="2400" b="0" dirty="0" smtClean="0"/>
              <a:t> (</a:t>
            </a:r>
            <a:r>
              <a:rPr lang="en-US" sz="2400" dirty="0" smtClean="0">
                <a:solidFill>
                  <a:schemeClr val="tx2"/>
                </a:solidFill>
              </a:rPr>
              <a:t>Revelation 21:8</a:t>
            </a:r>
            <a:r>
              <a:rPr lang="en-US" sz="2400" b="0" dirty="0" smtClean="0"/>
              <a:t>), and if </a:t>
            </a:r>
            <a:r>
              <a:rPr lang="en-US" sz="2400" b="0" i="1" dirty="0" smtClean="0"/>
              <a:t>“once walked”</a:t>
            </a:r>
            <a:r>
              <a:rPr lang="en-US" sz="2400" b="0" dirty="0" smtClean="0"/>
              <a:t> and </a:t>
            </a:r>
            <a:r>
              <a:rPr lang="en-US" sz="2400" b="0" i="1" dirty="0" smtClean="0"/>
              <a:t>“conducted ourselves”</a:t>
            </a:r>
            <a:r>
              <a:rPr lang="en-US" sz="2400" b="0" dirty="0" smtClean="0"/>
              <a:t>, while </a:t>
            </a:r>
            <a:r>
              <a:rPr lang="en-US" sz="2400" b="0" i="1" dirty="0" smtClean="0"/>
              <a:t>“dead”</a:t>
            </a:r>
            <a:r>
              <a:rPr lang="en-US" sz="2400" b="0" dirty="0" smtClean="0"/>
              <a:t>, then what </a:t>
            </a:r>
            <a:r>
              <a:rPr lang="en-US" sz="2400" i="1" dirty="0" smtClean="0"/>
              <a:t>kind</a:t>
            </a:r>
            <a:r>
              <a:rPr lang="en-US" sz="2400" b="0" dirty="0" smtClean="0"/>
              <a:t> of death is it? </a:t>
            </a:r>
            <a:r>
              <a:rPr lang="en-US" sz="2400" b="0" i="1" dirty="0" smtClean="0"/>
              <a:t>“As good as dead”</a:t>
            </a:r>
            <a:r>
              <a:rPr lang="en-US" sz="2400" b="0" dirty="0" smtClean="0"/>
              <a:t>? (</a:t>
            </a:r>
            <a:r>
              <a:rPr lang="en-US" sz="2400" dirty="0" smtClean="0">
                <a:solidFill>
                  <a:schemeClr val="tx2"/>
                </a:solidFill>
              </a:rPr>
              <a:t>I Tim. 5:6</a:t>
            </a:r>
            <a:r>
              <a:rPr lang="en-US" sz="2400" b="0" dirty="0" smtClean="0"/>
              <a:t>)</a:t>
            </a:r>
          </a:p>
          <a:p>
            <a:pPr marL="342900" indent="-342900">
              <a:buFont typeface="Arial" pitchFamily="34" charset="0"/>
              <a:buChar char="•"/>
            </a:pPr>
            <a:r>
              <a:rPr lang="en-US" sz="2400" b="0" dirty="0" smtClean="0"/>
              <a:t>How did man become </a:t>
            </a:r>
            <a:r>
              <a:rPr lang="en-US" sz="2400" b="0" i="1" dirty="0" smtClean="0"/>
              <a:t>“dead”</a:t>
            </a:r>
            <a:r>
              <a:rPr lang="en-US" sz="2400" b="0" dirty="0" smtClean="0"/>
              <a:t>?  Birth or habitual sin?</a:t>
            </a:r>
          </a:p>
          <a:p>
            <a:pPr marL="342900" indent="-342900">
              <a:buFont typeface="Arial" pitchFamily="34" charset="0"/>
              <a:buChar char="•"/>
            </a:pPr>
            <a:r>
              <a:rPr lang="en-US" sz="2400" b="0" i="1" dirty="0" smtClean="0"/>
              <a:t>“Nature”</a:t>
            </a:r>
            <a:r>
              <a:rPr lang="en-US" sz="2400" b="0" dirty="0" smtClean="0"/>
              <a:t> (</a:t>
            </a:r>
            <a:r>
              <a:rPr lang="en-US" sz="2400" b="0" i="1" dirty="0" smtClean="0"/>
              <a:t>Gr., </a:t>
            </a:r>
            <a:r>
              <a:rPr lang="en-US" sz="2400" i="1" dirty="0" err="1" smtClean="0"/>
              <a:t>phusis</a:t>
            </a:r>
            <a:r>
              <a:rPr lang="en-US" sz="2400" b="0" dirty="0" smtClean="0"/>
              <a:t>) can mean “</a:t>
            </a:r>
            <a:r>
              <a:rPr lang="en-US" sz="2400" b="0" dirty="0"/>
              <a:t>mode of feeling and acting which by long habit has become </a:t>
            </a:r>
            <a:r>
              <a:rPr lang="en-US" sz="2400" b="0" dirty="0" smtClean="0"/>
              <a:t>nature” (</a:t>
            </a:r>
            <a:r>
              <a:rPr lang="en-US" sz="2400" i="1" dirty="0" smtClean="0"/>
              <a:t>Strong’s, Thayer’s</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49785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solidFill>
                  <a:schemeClr val="tx2"/>
                </a:solidFill>
              </a:rPr>
              <a:t>L</a:t>
            </a:r>
            <a:r>
              <a:rPr lang="en-US" sz="7200" i="1" dirty="0" smtClean="0"/>
              <a:t>imited Atonement</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solidFill>
                  <a:schemeClr val="tx2"/>
                </a:solidFill>
              </a:rPr>
              <a:t>T</a:t>
            </a:r>
            <a:r>
              <a:rPr lang="en-US" sz="7200" i="1" dirty="0" smtClean="0"/>
              <a:t>otal Inherited Depravity</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a:t>
            </a:r>
            <a:r>
              <a:rPr lang="en-US" dirty="0"/>
              <a:t>otal Inherited Depravity</a:t>
            </a:r>
          </a:p>
        </p:txBody>
      </p:sp>
      <p:sp>
        <p:nvSpPr>
          <p:cNvPr id="3" name="Content Placeholder 2"/>
          <p:cNvSpPr>
            <a:spLocks noGrp="1"/>
          </p:cNvSpPr>
          <p:nvPr>
            <p:ph idx="1"/>
          </p:nvPr>
        </p:nvSpPr>
        <p:spPr/>
        <p:txBody>
          <a:bodyPr>
            <a:noAutofit/>
          </a:bodyPr>
          <a:lstStyle/>
          <a:p>
            <a:pPr>
              <a:spcBef>
                <a:spcPts val="100"/>
              </a:spcBef>
              <a:spcAft>
                <a:spcPts val="100"/>
              </a:spcAft>
            </a:pPr>
            <a:r>
              <a:rPr lang="en-US" sz="2400" b="0" dirty="0" smtClean="0"/>
              <a:t>“Man by his fall into a state of sin, hath </a:t>
            </a:r>
            <a:r>
              <a:rPr lang="en-US" sz="2400" i="1" dirty="0" smtClean="0"/>
              <a:t>wholly lost </a:t>
            </a:r>
            <a:r>
              <a:rPr lang="en-US" sz="2400" i="1" u="sng" dirty="0" smtClean="0"/>
              <a:t>all ability of will</a:t>
            </a:r>
            <a:r>
              <a:rPr lang="en-US" sz="2400" i="1" dirty="0" smtClean="0"/>
              <a:t> to any spiritual good accompanying salvation</a:t>
            </a:r>
            <a:r>
              <a:rPr lang="en-US" sz="2400" b="0" dirty="0" smtClean="0"/>
              <a:t>; so as a natural man, being altogether averse from that good, and dead in sin, is not able, by his own strength, to convert himself, or to prepare himself thereunto.” (</a:t>
            </a:r>
            <a:r>
              <a:rPr lang="en-US" sz="2400" dirty="0" smtClean="0"/>
              <a:t>Westminster Confession of Faith</a:t>
            </a:r>
            <a:r>
              <a:rPr lang="en-US" sz="2400" b="0" dirty="0" smtClean="0"/>
              <a:t>, Chapter IX, Sections 31, 32)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89174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a:t>
            </a:r>
            <a:r>
              <a:rPr lang="en-US" dirty="0" smtClean="0"/>
              <a:t>Man’s </a:t>
            </a:r>
            <a:r>
              <a:rPr lang="en-US" dirty="0"/>
              <a:t>Nature</a:t>
            </a:r>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lphaUcPeriod"/>
            </a:pPr>
            <a:r>
              <a:rPr lang="en-US" sz="2400" b="0" dirty="0" smtClean="0"/>
              <a:t>Everyone is </a:t>
            </a:r>
            <a:r>
              <a:rPr lang="en-US" sz="2400" b="0" dirty="0"/>
              <a:t>born </a:t>
            </a:r>
            <a:r>
              <a:rPr lang="en-US" sz="2400" i="1" dirty="0"/>
              <a:t>innocent</a:t>
            </a:r>
            <a:r>
              <a:rPr lang="en-US" sz="2400" b="0" dirty="0"/>
              <a:t>, as were Adam and Eve before their sin.</a:t>
            </a:r>
          </a:p>
          <a:p>
            <a:pPr marL="800100" lvl="1" indent="-342900">
              <a:spcBef>
                <a:spcPts val="200"/>
              </a:spcBef>
              <a:spcAft>
                <a:spcPts val="200"/>
              </a:spcAft>
            </a:pPr>
            <a:r>
              <a:rPr lang="en-US" sz="2400" b="0" dirty="0"/>
              <a:t>Israelites born innocent (</a:t>
            </a:r>
            <a:r>
              <a:rPr lang="en-US" sz="2400" b="1" dirty="0">
                <a:solidFill>
                  <a:schemeClr val="tx2"/>
                </a:solidFill>
              </a:rPr>
              <a:t>Deuteronomy 1:39</a:t>
            </a:r>
            <a:r>
              <a:rPr lang="en-US" sz="2400" b="0" dirty="0"/>
              <a:t>)</a:t>
            </a:r>
          </a:p>
          <a:p>
            <a:pPr marL="800100" lvl="1" indent="-342900">
              <a:spcBef>
                <a:spcPts val="200"/>
              </a:spcBef>
              <a:spcAft>
                <a:spcPts val="200"/>
              </a:spcAft>
            </a:pPr>
            <a:r>
              <a:rPr lang="en-US" sz="2400" b="0" dirty="0"/>
              <a:t>We are to be like little children (</a:t>
            </a:r>
            <a:r>
              <a:rPr lang="en-US" sz="2400" b="1" dirty="0">
                <a:solidFill>
                  <a:schemeClr val="tx2"/>
                </a:solidFill>
              </a:rPr>
              <a:t>Matthew 18:1-4</a:t>
            </a:r>
            <a:r>
              <a:rPr lang="en-US" sz="2400" b="0" dirty="0"/>
              <a:t>)</a:t>
            </a:r>
          </a:p>
          <a:p>
            <a:pPr marL="457200" indent="-457200">
              <a:spcBef>
                <a:spcPts val="200"/>
              </a:spcBef>
              <a:spcAft>
                <a:spcPts val="200"/>
              </a:spcAft>
              <a:buFont typeface="+mj-lt"/>
              <a:buAutoNum type="alphaUcPeriod"/>
            </a:pPr>
            <a:r>
              <a:rPr lang="en-US" sz="2400" b="0" dirty="0" smtClean="0"/>
              <a:t>Man is drawn away by his own desires (</a:t>
            </a:r>
            <a:r>
              <a:rPr lang="en-US" sz="2400" dirty="0" err="1" smtClean="0">
                <a:solidFill>
                  <a:schemeClr val="tx2"/>
                </a:solidFill>
              </a:rPr>
              <a:t>Jms</a:t>
            </a:r>
            <a:r>
              <a:rPr lang="en-US" sz="2400" dirty="0" smtClean="0">
                <a:solidFill>
                  <a:schemeClr val="tx2"/>
                </a:solidFill>
              </a:rPr>
              <a:t>. 1:13-17</a:t>
            </a:r>
            <a:r>
              <a:rPr lang="en-US" sz="2400" b="0" dirty="0" smtClean="0"/>
              <a:t>).</a:t>
            </a:r>
          </a:p>
          <a:p>
            <a:pPr marL="457200" indent="-457200">
              <a:spcBef>
                <a:spcPts val="200"/>
              </a:spcBef>
              <a:spcAft>
                <a:spcPts val="200"/>
              </a:spcAft>
              <a:buFont typeface="+mj-lt"/>
              <a:buAutoNum type="alphaUcPeriod"/>
            </a:pPr>
            <a:r>
              <a:rPr lang="en-US" sz="2400" b="0" dirty="0" smtClean="0"/>
              <a:t>Man </a:t>
            </a:r>
            <a:r>
              <a:rPr lang="en-US" sz="2400" b="0" dirty="0"/>
              <a:t>gradually </a:t>
            </a:r>
            <a:r>
              <a:rPr lang="en-US" sz="2400" i="1" dirty="0"/>
              <a:t>becomes</a:t>
            </a:r>
            <a:r>
              <a:rPr lang="en-US" sz="2400" b="0" dirty="0"/>
              <a:t> hardened through rejection of God and repeated sin (</a:t>
            </a:r>
            <a:r>
              <a:rPr lang="en-US" sz="2400" dirty="0">
                <a:solidFill>
                  <a:schemeClr val="tx2"/>
                </a:solidFill>
              </a:rPr>
              <a:t>Romans 1:20-28</a:t>
            </a:r>
            <a:r>
              <a:rPr lang="en-US" sz="2400" b="0" dirty="0" smtClean="0"/>
              <a:t>).</a:t>
            </a:r>
            <a:endParaRPr lang="en-US" sz="2400" b="0" dirty="0"/>
          </a:p>
          <a:p>
            <a:pPr marL="457200" indent="-457200">
              <a:spcBef>
                <a:spcPts val="200"/>
              </a:spcBef>
              <a:spcAft>
                <a:spcPts val="200"/>
              </a:spcAft>
              <a:buFont typeface="+mj-lt"/>
              <a:buAutoNum type="alphaUcPeriod"/>
            </a:pPr>
            <a:r>
              <a:rPr lang="en-US" sz="2400" b="0" dirty="0"/>
              <a:t>In such state, man’s heart (conscience) is hardened </a:t>
            </a:r>
            <a:r>
              <a:rPr lang="en-US" sz="2400" b="0" i="1" dirty="0" smtClean="0"/>
              <a:t>“past feeling”</a:t>
            </a:r>
            <a:r>
              <a:rPr lang="en-US" sz="2400" b="0" dirty="0" smtClean="0"/>
              <a:t> </a:t>
            </a:r>
            <a:r>
              <a:rPr lang="en-US" sz="2400" b="0" dirty="0"/>
              <a:t>(</a:t>
            </a:r>
            <a:r>
              <a:rPr lang="en-US" sz="2400" dirty="0">
                <a:solidFill>
                  <a:schemeClr val="tx2"/>
                </a:solidFill>
              </a:rPr>
              <a:t>I Timothy 4:1-2; Ephesians 4:17-19</a:t>
            </a:r>
            <a:r>
              <a:rPr lang="en-US" sz="2400" b="0" dirty="0" smtClean="0"/>
              <a:t>).</a:t>
            </a:r>
            <a:endParaRPr lang="en-US" sz="2400" b="0" dirty="0"/>
          </a:p>
          <a:p>
            <a:pPr marL="457200" indent="-457200">
              <a:spcBef>
                <a:spcPts val="200"/>
              </a:spcBef>
              <a:spcAft>
                <a:spcPts val="200"/>
              </a:spcAft>
              <a:buFont typeface="+mj-lt"/>
              <a:buAutoNum type="alphaUcPeriod"/>
            </a:pPr>
            <a:r>
              <a:rPr lang="en-US" sz="2400" b="0" dirty="0"/>
              <a:t>God judges people based on their </a:t>
            </a:r>
            <a:r>
              <a:rPr lang="en-US" sz="2400" i="1" dirty="0"/>
              <a:t>own</a:t>
            </a:r>
            <a:r>
              <a:rPr lang="en-US" sz="2400" b="0" dirty="0"/>
              <a:t> </a:t>
            </a:r>
            <a:r>
              <a:rPr lang="en-US" sz="2400" b="0" dirty="0" smtClean="0"/>
              <a:t>deeds – not parents </a:t>
            </a:r>
            <a:r>
              <a:rPr lang="en-US" sz="2400" b="0" dirty="0"/>
              <a:t>(</a:t>
            </a:r>
            <a:r>
              <a:rPr lang="en-US" sz="2400" dirty="0">
                <a:solidFill>
                  <a:schemeClr val="tx2"/>
                </a:solidFill>
              </a:rPr>
              <a:t>II Corinthians 5:10; Romans 14:12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7946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Bible on  Man’s Nature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God </a:t>
            </a:r>
            <a:r>
              <a:rPr lang="en-US" sz="2400" b="0" dirty="0"/>
              <a:t>specifically stated that he will not judge men based on the deeds of their fathers or children (</a:t>
            </a:r>
            <a:r>
              <a:rPr lang="en-US" sz="2400" dirty="0">
                <a:solidFill>
                  <a:schemeClr val="tx2"/>
                </a:solidFill>
              </a:rPr>
              <a:t>Ezekiel 18; Jeremiah 31:29-30</a:t>
            </a:r>
            <a:r>
              <a:rPr lang="en-US" sz="2400" b="0" dirty="0"/>
              <a:t>)</a:t>
            </a:r>
          </a:p>
          <a:p>
            <a:pPr marL="342900" indent="-342900">
              <a:spcBef>
                <a:spcPts val="200"/>
              </a:spcBef>
              <a:spcAft>
                <a:spcPts val="200"/>
              </a:spcAft>
              <a:buFont typeface="Arial" pitchFamily="34" charset="0"/>
              <a:buChar char="•"/>
            </a:pPr>
            <a:r>
              <a:rPr lang="en-US" sz="2400" b="0" dirty="0"/>
              <a:t>God condemns punishment of children based on their father’s sins (</a:t>
            </a:r>
            <a:r>
              <a:rPr lang="en-US" sz="2400" dirty="0">
                <a:solidFill>
                  <a:schemeClr val="tx2"/>
                </a:solidFill>
              </a:rPr>
              <a:t>Deuteronomy 24:16; II Chronicles 25:2-4</a:t>
            </a:r>
            <a:r>
              <a:rPr lang="en-US" sz="2400" b="0" dirty="0" smtClean="0"/>
              <a:t>).</a:t>
            </a:r>
          </a:p>
          <a:p>
            <a:pPr>
              <a:spcBef>
                <a:spcPts val="200"/>
              </a:spcBef>
              <a:spcAft>
                <a:spcPts val="200"/>
              </a:spcAft>
            </a:pPr>
            <a:r>
              <a:rPr lang="en-US" sz="2400" b="0" i="1" dirty="0" smtClean="0"/>
              <a:t>“Fathers </a:t>
            </a:r>
            <a:r>
              <a:rPr lang="en-US" sz="2400" b="0" i="1" dirty="0"/>
              <a:t>shall not be put to death for their children, </a:t>
            </a:r>
            <a:r>
              <a:rPr lang="en-US" sz="2400" i="1" dirty="0"/>
              <a:t>nor</a:t>
            </a:r>
            <a:r>
              <a:rPr lang="en-US" sz="2400" b="0" i="1" dirty="0"/>
              <a:t> shall the </a:t>
            </a:r>
            <a:r>
              <a:rPr lang="en-US" sz="2400" i="1" dirty="0"/>
              <a:t>children be put to death for their fathers; a person shall be put to death for </a:t>
            </a:r>
            <a:r>
              <a:rPr lang="en-US" sz="2400" i="1" u="sng" dirty="0"/>
              <a:t>his own sin</a:t>
            </a:r>
            <a:r>
              <a:rPr lang="en-US" sz="2400" b="0" i="1" dirty="0" smtClean="0"/>
              <a:t>.”</a:t>
            </a:r>
            <a:r>
              <a:rPr lang="en-US" sz="2400" b="0" dirty="0" smtClean="0"/>
              <a:t> </a:t>
            </a:r>
            <a:r>
              <a:rPr lang="en-US" sz="2400" b="0" dirty="0"/>
              <a:t>(</a:t>
            </a:r>
            <a:r>
              <a:rPr lang="en-US" sz="2400" dirty="0">
                <a:solidFill>
                  <a:schemeClr val="tx2"/>
                </a:solidFill>
              </a:rPr>
              <a:t>Deuteronomy </a:t>
            </a:r>
            <a:r>
              <a:rPr lang="en-US" sz="2400" dirty="0" smtClean="0">
                <a:solidFill>
                  <a:schemeClr val="tx2"/>
                </a:solidFill>
              </a:rPr>
              <a:t>24:16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8483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3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Desperately Wicked?</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8"/>
            </a:pPr>
            <a:r>
              <a:rPr lang="en-US" sz="2400" b="0" dirty="0" smtClean="0"/>
              <a:t>“</a:t>
            </a:r>
            <a:r>
              <a:rPr lang="en-US" sz="2400" dirty="0">
                <a:solidFill>
                  <a:schemeClr val="tx2"/>
                </a:solidFill>
              </a:rPr>
              <a:t>Jeremiah 17:9</a:t>
            </a:r>
            <a:r>
              <a:rPr lang="en-US" sz="2400" b="0" dirty="0"/>
              <a:t> says that man’s heart is </a:t>
            </a:r>
            <a:r>
              <a:rPr lang="en-US" sz="2400" b="0" i="1" dirty="0"/>
              <a:t>‘deceitful above all, and desperately wicked’</a:t>
            </a:r>
            <a:r>
              <a:rPr lang="en-US" sz="2400" b="0" dirty="0"/>
              <a:t>.  So, how can you say we have the ability to choose that which is good</a:t>
            </a:r>
            <a:r>
              <a:rPr lang="en-US" sz="2400" b="0" dirty="0" smtClean="0"/>
              <a:t>?”</a:t>
            </a:r>
          </a:p>
          <a:p>
            <a:r>
              <a:rPr lang="en-US" sz="2400" b="0" i="1" dirty="0" smtClean="0"/>
              <a:t>“The </a:t>
            </a:r>
            <a:r>
              <a:rPr lang="en-US" sz="2400" b="0" i="1" dirty="0"/>
              <a:t>heart is deceitful above all things, And </a:t>
            </a:r>
            <a:r>
              <a:rPr lang="en-US" sz="2400" i="1" dirty="0"/>
              <a:t>desperately wicked</a:t>
            </a:r>
            <a:r>
              <a:rPr lang="en-US" sz="2400" b="0" i="1" dirty="0"/>
              <a:t>; Who can know it</a:t>
            </a:r>
            <a:r>
              <a:rPr lang="en-US" sz="2400" b="0" i="1" dirty="0" smtClean="0"/>
              <a:t>? I</a:t>
            </a:r>
            <a:r>
              <a:rPr lang="en-US" sz="2400" b="0" i="1" dirty="0"/>
              <a:t>, the LORD, search the heart, I test the mind, Even to give every man </a:t>
            </a:r>
            <a:r>
              <a:rPr lang="en-US" sz="2400" i="1" u="sng" dirty="0"/>
              <a:t>according</a:t>
            </a:r>
            <a:r>
              <a:rPr lang="en-US" sz="2400" i="1" dirty="0"/>
              <a:t> to </a:t>
            </a:r>
            <a:r>
              <a:rPr lang="en-US" sz="2400" i="1" u="sng" dirty="0"/>
              <a:t>his ways</a:t>
            </a:r>
            <a:r>
              <a:rPr lang="en-US" sz="2400" i="1" dirty="0"/>
              <a:t>, According to the </a:t>
            </a:r>
            <a:r>
              <a:rPr lang="en-US" sz="2400" i="1" u="sng" dirty="0"/>
              <a:t>fruit of his doings</a:t>
            </a:r>
            <a:r>
              <a:rPr lang="en-US" sz="2400" b="0" i="1" dirty="0" smtClean="0"/>
              <a:t>.”</a:t>
            </a:r>
            <a:r>
              <a:rPr lang="en-US" sz="2400" b="0" dirty="0" smtClean="0"/>
              <a:t> </a:t>
            </a:r>
            <a:r>
              <a:rPr lang="en-US" sz="2400" b="0" dirty="0"/>
              <a:t>(</a:t>
            </a:r>
            <a:r>
              <a:rPr lang="en-US" sz="2400" dirty="0">
                <a:solidFill>
                  <a:schemeClr val="tx2"/>
                </a:solidFill>
              </a:rPr>
              <a:t>Jeremiah </a:t>
            </a:r>
            <a:r>
              <a:rPr lang="en-US" sz="2400" dirty="0" smtClean="0">
                <a:solidFill>
                  <a:schemeClr val="tx2"/>
                </a:solidFill>
              </a:rPr>
              <a:t>17:9-10</a:t>
            </a:r>
            <a:r>
              <a:rPr lang="en-US" sz="2400" b="0" dirty="0" smtClean="0"/>
              <a:t>)</a:t>
            </a:r>
          </a:p>
          <a:p>
            <a:pPr marL="342900" indent="-342900">
              <a:buFont typeface="Arial" pitchFamily="34" charset="0"/>
              <a:buChar char="•"/>
            </a:pPr>
            <a:r>
              <a:rPr lang="en-US" sz="2400" i="1" u="sng" dirty="0" smtClean="0">
                <a:solidFill>
                  <a:schemeClr val="tx2"/>
                </a:solidFill>
              </a:rPr>
              <a:t>Not</a:t>
            </a:r>
            <a:r>
              <a:rPr lang="en-US" sz="2400" i="1" dirty="0" smtClean="0">
                <a:solidFill>
                  <a:schemeClr val="tx2"/>
                </a:solidFill>
              </a:rPr>
              <a:t> </a:t>
            </a:r>
            <a:r>
              <a:rPr lang="en-US" sz="2400" i="1" dirty="0" smtClean="0"/>
              <a:t>Issue:</a:t>
            </a:r>
            <a:r>
              <a:rPr lang="en-US" sz="2400" b="0" dirty="0" smtClean="0"/>
              <a:t>  Man can </a:t>
            </a:r>
            <a:r>
              <a:rPr lang="en-US" sz="2400" i="1" u="sng" dirty="0" smtClean="0"/>
              <a:t>become</a:t>
            </a:r>
            <a:r>
              <a:rPr lang="en-US" sz="2400" b="0" dirty="0" smtClean="0"/>
              <a:t> depraved of conscience.</a:t>
            </a:r>
          </a:p>
          <a:p>
            <a:pPr marL="342900" indent="-342900">
              <a:buFont typeface="Arial" pitchFamily="34" charset="0"/>
              <a:buChar char="•"/>
            </a:pPr>
            <a:r>
              <a:rPr lang="en-US" sz="2400" i="1" dirty="0" smtClean="0">
                <a:solidFill>
                  <a:schemeClr val="tx2"/>
                </a:solidFill>
              </a:rPr>
              <a:t>Issue</a:t>
            </a:r>
            <a:r>
              <a:rPr lang="en-US" sz="2400" i="1" dirty="0" smtClean="0"/>
              <a:t>:</a:t>
            </a:r>
            <a:r>
              <a:rPr lang="en-US" sz="2400" b="0" dirty="0" smtClean="0"/>
              <a:t>  Man is </a:t>
            </a:r>
            <a:r>
              <a:rPr lang="en-US" sz="2400" i="1" u="sng" dirty="0" smtClean="0"/>
              <a:t>born</a:t>
            </a:r>
            <a:r>
              <a:rPr lang="en-US" sz="2400" b="0" dirty="0" smtClean="0"/>
              <a:t> depraved of conscience.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33014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30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“None Seek After God”</a:t>
            </a:r>
            <a:r>
              <a:rPr lang="en-US" dirty="0" smtClean="0"/>
              <a:t> ?</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9"/>
            </a:pPr>
            <a:r>
              <a:rPr lang="en-US" sz="2400" b="0" dirty="0" smtClean="0"/>
              <a:t>“</a:t>
            </a:r>
            <a:r>
              <a:rPr lang="en-US" sz="2400" dirty="0" smtClean="0">
                <a:solidFill>
                  <a:schemeClr val="tx2"/>
                </a:solidFill>
              </a:rPr>
              <a:t>Romans 3:10-12 </a:t>
            </a:r>
            <a:r>
              <a:rPr lang="en-US" sz="2400" b="0" dirty="0" smtClean="0"/>
              <a:t>clearly </a:t>
            </a:r>
            <a:r>
              <a:rPr lang="en-US" sz="2400" b="0" dirty="0"/>
              <a:t>says, </a:t>
            </a:r>
            <a:r>
              <a:rPr lang="en-US" sz="2400" b="0" i="1" dirty="0"/>
              <a:t>‘There is none who understands; There is none who seeks after God’</a:t>
            </a:r>
            <a:r>
              <a:rPr lang="en-US" sz="2400" b="0" dirty="0"/>
              <a:t>.  So, who does that leave available with the ability to look for God, much less choose to follow Him</a:t>
            </a:r>
            <a:r>
              <a:rPr lang="en-US" sz="2400" b="0" dirty="0" smtClean="0"/>
              <a:t>?”</a:t>
            </a:r>
          </a:p>
          <a:p>
            <a:r>
              <a:rPr lang="en-US" sz="2400" b="0" i="1" dirty="0"/>
              <a:t>As it is written: </a:t>
            </a:r>
            <a:r>
              <a:rPr lang="en-US" sz="2400" b="0" i="1" dirty="0" smtClean="0"/>
              <a:t>“There </a:t>
            </a:r>
            <a:r>
              <a:rPr lang="en-US" sz="2400" b="0" i="1" dirty="0"/>
              <a:t>is </a:t>
            </a:r>
            <a:r>
              <a:rPr lang="en-US" sz="2400" i="1" dirty="0"/>
              <a:t>none righteous, no, not one</a:t>
            </a:r>
            <a:r>
              <a:rPr lang="en-US" sz="2400" b="0" i="1" dirty="0" smtClean="0"/>
              <a:t>; There </a:t>
            </a:r>
            <a:r>
              <a:rPr lang="en-US" sz="2400" b="0" i="1" dirty="0"/>
              <a:t>is </a:t>
            </a:r>
            <a:r>
              <a:rPr lang="en-US" sz="2400" i="1" dirty="0"/>
              <a:t>none who understands</a:t>
            </a:r>
            <a:r>
              <a:rPr lang="en-US" sz="2400" b="0" i="1" dirty="0"/>
              <a:t>; There is </a:t>
            </a:r>
            <a:r>
              <a:rPr lang="en-US" sz="2400" i="1" dirty="0"/>
              <a:t>none who seeks</a:t>
            </a:r>
            <a:r>
              <a:rPr lang="en-US" sz="2400" b="0" i="1" dirty="0"/>
              <a:t> after God</a:t>
            </a:r>
            <a:r>
              <a:rPr lang="en-US" sz="2400" b="0" i="1" dirty="0" smtClean="0"/>
              <a:t>. </a:t>
            </a:r>
            <a:r>
              <a:rPr lang="en-US" sz="2400" i="1" dirty="0" smtClean="0"/>
              <a:t>They </a:t>
            </a:r>
            <a:r>
              <a:rPr lang="en-US" sz="2400" i="1" dirty="0"/>
              <a:t>have </a:t>
            </a:r>
            <a:r>
              <a:rPr lang="en-US" sz="2400" i="1" u="sng" dirty="0"/>
              <a:t>all turned aside</a:t>
            </a:r>
            <a:r>
              <a:rPr lang="en-US" sz="2400" b="0" i="1" dirty="0"/>
              <a:t>; They </a:t>
            </a:r>
            <a:r>
              <a:rPr lang="en-US" sz="2400" i="1" dirty="0"/>
              <a:t>have together </a:t>
            </a:r>
            <a:r>
              <a:rPr lang="en-US" sz="2400" i="1" u="sng" dirty="0"/>
              <a:t>become unprofitable</a:t>
            </a:r>
            <a:r>
              <a:rPr lang="en-US" sz="2400" b="0" i="1" dirty="0"/>
              <a:t>; There is none who does good, no, not one</a:t>
            </a:r>
            <a:r>
              <a:rPr lang="en-US" sz="2400" b="0" i="1" dirty="0" smtClean="0"/>
              <a:t>.”</a:t>
            </a:r>
            <a:r>
              <a:rPr lang="en-US" sz="2400" b="0" dirty="0" smtClean="0"/>
              <a:t> </a:t>
            </a:r>
            <a:r>
              <a:rPr lang="en-US" sz="2400" b="0" dirty="0"/>
              <a:t>(</a:t>
            </a:r>
            <a:r>
              <a:rPr lang="en-US" sz="2400" dirty="0">
                <a:solidFill>
                  <a:schemeClr val="tx2"/>
                </a:solidFill>
              </a:rPr>
              <a:t>Romans </a:t>
            </a:r>
            <a:r>
              <a:rPr lang="en-US" sz="2400" dirty="0" smtClean="0">
                <a:solidFill>
                  <a:schemeClr val="tx2"/>
                </a:solidFill>
              </a:rPr>
              <a:t>3:10-12</a:t>
            </a:r>
            <a:r>
              <a:rPr lang="en-US" sz="2400" b="0" dirty="0" smtClean="0"/>
              <a:t>)</a:t>
            </a:r>
          </a:p>
          <a:p>
            <a:pPr marL="342900" indent="-342900">
              <a:buFont typeface="Arial" pitchFamily="34" charset="0"/>
              <a:buChar char="•"/>
            </a:pPr>
            <a:r>
              <a:rPr lang="en-US" sz="2400" b="0" dirty="0" smtClean="0"/>
              <a:t>Question is </a:t>
            </a:r>
            <a:r>
              <a:rPr lang="en-US" sz="2400" i="1" u="sng" dirty="0" smtClean="0"/>
              <a:t>not</a:t>
            </a:r>
            <a:r>
              <a:rPr lang="en-US" sz="2400" b="0" dirty="0" smtClean="0"/>
              <a:t> </a:t>
            </a:r>
            <a:r>
              <a:rPr lang="en-US" sz="2400" i="1" dirty="0" smtClean="0"/>
              <a:t>possibility</a:t>
            </a:r>
            <a:r>
              <a:rPr lang="en-US" sz="2400" b="0" dirty="0" smtClean="0"/>
              <a:t> of depravity, but </a:t>
            </a:r>
            <a:r>
              <a:rPr lang="en-US" sz="2400" i="1" dirty="0" smtClean="0"/>
              <a:t>from birth</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40175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Sinful From Conception?</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10"/>
            </a:pPr>
            <a:r>
              <a:rPr lang="en-US" sz="2400" b="0" dirty="0" smtClean="0"/>
              <a:t>“The </a:t>
            </a:r>
            <a:r>
              <a:rPr lang="en-US" sz="2400" b="0" dirty="0"/>
              <a:t>Psalmist plainly declares that he was born sinful, </a:t>
            </a:r>
            <a:r>
              <a:rPr lang="en-US" sz="2400" b="0" i="1" dirty="0"/>
              <a:t>‘Surely I was </a:t>
            </a:r>
            <a:r>
              <a:rPr lang="en-US" sz="2400" i="1" u="sng" dirty="0"/>
              <a:t>sinful</a:t>
            </a:r>
            <a:r>
              <a:rPr lang="en-US" sz="2400" i="1" dirty="0"/>
              <a:t> at birth</a:t>
            </a:r>
            <a:r>
              <a:rPr lang="en-US" sz="2400" b="0" i="1" dirty="0"/>
              <a:t>, </a:t>
            </a:r>
            <a:r>
              <a:rPr lang="en-US" sz="2400" i="1" u="sng" dirty="0"/>
              <a:t>sinful</a:t>
            </a:r>
            <a:r>
              <a:rPr lang="en-US" sz="2400" i="1" dirty="0"/>
              <a:t> from the time </a:t>
            </a:r>
            <a:r>
              <a:rPr lang="en-US" sz="2400" b="0" i="1" dirty="0"/>
              <a:t>my mother </a:t>
            </a:r>
            <a:r>
              <a:rPr lang="en-US" sz="2400" i="1" u="sng" dirty="0"/>
              <a:t>conceived</a:t>
            </a:r>
            <a:r>
              <a:rPr lang="en-US" sz="2400" i="1" dirty="0"/>
              <a:t> me</a:t>
            </a:r>
            <a:r>
              <a:rPr lang="en-US" sz="2400" b="0" i="1" dirty="0"/>
              <a:t>’</a:t>
            </a:r>
            <a:r>
              <a:rPr lang="en-US" sz="2400" b="0" dirty="0"/>
              <a:t> (</a:t>
            </a:r>
            <a:r>
              <a:rPr lang="en-US" sz="2400" dirty="0">
                <a:solidFill>
                  <a:schemeClr val="tx2"/>
                </a:solidFill>
              </a:rPr>
              <a:t>Psalm 51:5</a:t>
            </a:r>
            <a:r>
              <a:rPr lang="en-US" sz="2400" b="0" dirty="0"/>
              <a:t>, NIV).  How can you say we were born otherwise</a:t>
            </a:r>
            <a:r>
              <a:rPr lang="en-US" sz="2400" b="0" dirty="0" smtClean="0"/>
              <a:t>?”</a:t>
            </a:r>
          </a:p>
          <a:p>
            <a:r>
              <a:rPr lang="en-US" sz="2400" b="0" i="1" dirty="0"/>
              <a:t>“Behold, I was </a:t>
            </a:r>
            <a:r>
              <a:rPr lang="en-US" sz="2400" i="1" u="sng" dirty="0"/>
              <a:t>brought forth</a:t>
            </a:r>
            <a:r>
              <a:rPr lang="en-US" sz="2400" i="1" dirty="0"/>
              <a:t> in iniquity</a:t>
            </a:r>
            <a:r>
              <a:rPr lang="en-US" sz="2400" b="0" i="1" dirty="0"/>
              <a:t>, And </a:t>
            </a:r>
            <a:r>
              <a:rPr lang="en-US" sz="2400" i="1" dirty="0"/>
              <a:t>in sin my mother conceived</a:t>
            </a:r>
            <a:r>
              <a:rPr lang="en-US" sz="2400" b="0" i="1" dirty="0"/>
              <a:t> me.”</a:t>
            </a:r>
            <a:r>
              <a:rPr lang="en-US" sz="2400" b="0" dirty="0"/>
              <a:t> </a:t>
            </a:r>
            <a:r>
              <a:rPr lang="en-US" sz="2400" dirty="0">
                <a:solidFill>
                  <a:schemeClr val="tx2"/>
                </a:solidFill>
              </a:rPr>
              <a:t>NKJ</a:t>
            </a:r>
          </a:p>
          <a:p>
            <a:r>
              <a:rPr lang="en-US" sz="2400" b="0" i="1" dirty="0"/>
              <a:t>“Behold, I was </a:t>
            </a:r>
            <a:r>
              <a:rPr lang="en-US" sz="2400" i="1" u="sng" dirty="0"/>
              <a:t>brought forth</a:t>
            </a:r>
            <a:r>
              <a:rPr lang="en-US" sz="2400" i="1" dirty="0"/>
              <a:t> in iniquity</a:t>
            </a:r>
            <a:r>
              <a:rPr lang="en-US" sz="2400" b="0" i="1" dirty="0"/>
              <a:t>; And </a:t>
            </a:r>
            <a:r>
              <a:rPr lang="en-US" sz="2400" i="1" dirty="0"/>
              <a:t>in sin did my mother conceive</a:t>
            </a:r>
            <a:r>
              <a:rPr lang="en-US" sz="2400" b="0" i="1" dirty="0"/>
              <a:t> me.” </a:t>
            </a:r>
            <a:r>
              <a:rPr lang="en-US" sz="2400" dirty="0">
                <a:solidFill>
                  <a:schemeClr val="tx2"/>
                </a:solidFill>
              </a:rPr>
              <a:t>ASV</a:t>
            </a:r>
          </a:p>
          <a:p>
            <a:r>
              <a:rPr lang="en-US" sz="2400" b="0" i="1" dirty="0"/>
              <a:t>“Behold, I was </a:t>
            </a:r>
            <a:r>
              <a:rPr lang="en-US" sz="2400" i="1" u="sng" dirty="0"/>
              <a:t>brought forth</a:t>
            </a:r>
            <a:r>
              <a:rPr lang="en-US" sz="2400" i="1" dirty="0"/>
              <a:t> in iniquity</a:t>
            </a:r>
            <a:r>
              <a:rPr lang="en-US" sz="2400" b="0" i="1" dirty="0"/>
              <a:t>, And </a:t>
            </a:r>
            <a:r>
              <a:rPr lang="en-US" sz="2400" i="1" dirty="0"/>
              <a:t>in sin my mother conceived</a:t>
            </a:r>
            <a:r>
              <a:rPr lang="en-US" sz="2400" b="0" i="1" dirty="0"/>
              <a:t> me.” </a:t>
            </a:r>
            <a:r>
              <a:rPr lang="en-US" sz="2400" dirty="0" smtClean="0">
                <a:solidFill>
                  <a:schemeClr val="tx2"/>
                </a:solidFill>
              </a:rPr>
              <a:t>NAS</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74514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7508</TotalTime>
  <Words>2244</Words>
  <Application>Microsoft Office PowerPoint</Application>
  <PresentationFormat>On-screen Show (16:9)</PresentationFormat>
  <Paragraphs>134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Essential</vt:lpstr>
      <vt:lpstr>“Convicting Those Who Contradict”</vt:lpstr>
      <vt:lpstr>What is Calvinism?</vt:lpstr>
      <vt:lpstr>Total Inherited Depravity</vt:lpstr>
      <vt:lpstr>Total Inherited Depravity</vt:lpstr>
      <vt:lpstr>Bible on Man’s Nature</vt:lpstr>
      <vt:lpstr>Bible on  Man’s Nature</vt:lpstr>
      <vt:lpstr>Desperately Wicked?</vt:lpstr>
      <vt:lpstr>“None Seek After God” ?</vt:lpstr>
      <vt:lpstr>Sinful From Conception?</vt:lpstr>
      <vt:lpstr>Bad Translation!</vt:lpstr>
      <vt:lpstr>Sinful Nature Only?</vt:lpstr>
      <vt:lpstr>Unconditional Election</vt:lpstr>
      <vt:lpstr>Unconditional Election</vt:lpstr>
      <vt:lpstr>Unconditional Election</vt:lpstr>
      <vt:lpstr>Unconditional Election</vt:lpstr>
      <vt:lpstr>Is Your Faith Given To You?</vt:lpstr>
      <vt:lpstr>Is Your Faith Given To You?</vt:lpstr>
      <vt:lpstr>Who “works”?</vt:lpstr>
      <vt:lpstr>Is Your Faith Given To You?</vt:lpstr>
      <vt:lpstr>Did Jesus Finish It or Not?</vt:lpstr>
      <vt:lpstr>What Can The Dead Do?</vt:lpstr>
      <vt:lpstr>Illustration Pushed too Far?</vt:lpstr>
      <vt:lpstr>Limited Atonement</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1183</cp:revision>
  <cp:lastPrinted>2013-02-10T14:51:51Z</cp:lastPrinted>
  <dcterms:created xsi:type="dcterms:W3CDTF">2006-08-16T00:00:00Z</dcterms:created>
  <dcterms:modified xsi:type="dcterms:W3CDTF">2013-02-11T03:00:10Z</dcterms:modified>
</cp:coreProperties>
</file>