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397" r:id="rId2"/>
    <p:sldId id="523" r:id="rId3"/>
    <p:sldId id="480" r:id="rId4"/>
    <p:sldId id="572" r:id="rId5"/>
    <p:sldId id="489" r:id="rId6"/>
    <p:sldId id="490" r:id="rId7"/>
    <p:sldId id="568" r:id="rId8"/>
    <p:sldId id="583" r:id="rId9"/>
    <p:sldId id="581" r:id="rId10"/>
    <p:sldId id="573" r:id="rId11"/>
    <p:sldId id="478" r:id="rId12"/>
    <p:sldId id="578" r:id="rId13"/>
    <p:sldId id="584" r:id="rId14"/>
    <p:sldId id="575" r:id="rId15"/>
    <p:sldId id="577" r:id="rId16"/>
    <p:sldId id="488" r:id="rId17"/>
    <p:sldId id="491" r:id="rId18"/>
    <p:sldId id="579" r:id="rId19"/>
    <p:sldId id="580" r:id="rId20"/>
    <p:sldId id="585" r:id="rId21"/>
    <p:sldId id="395" r:id="rId22"/>
  </p:sldIdLst>
  <p:sldSz cx="9144000" cy="5143500" type="screen16x9"/>
  <p:notesSz cx="7077075" cy="9393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9" d="100"/>
          <a:sy n="149" d="100"/>
        </p:scale>
        <p:origin x="-450" y="-96"/>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662"/>
          </a:xfrm>
          <a:prstGeom prst="rect">
            <a:avLst/>
          </a:prstGeom>
        </p:spPr>
        <p:txBody>
          <a:bodyPr vert="horz" lIns="94110" tIns="47055" rIns="94110" bIns="47055" rtlCol="0"/>
          <a:lstStyle>
            <a:lvl1pPr algn="r">
              <a:defRPr sz="1200"/>
            </a:lvl1pPr>
          </a:lstStyle>
          <a:p>
            <a:fld id="{BF392CE3-B8F9-4AF7-9B8A-BB9489D3DED2}" type="datetimeFigureOut">
              <a:rPr lang="en-US" smtClean="0"/>
              <a:pPr/>
              <a:t>2/14/2013</a:t>
            </a:fld>
            <a:endParaRPr lang="en-US"/>
          </a:p>
        </p:txBody>
      </p:sp>
      <p:sp>
        <p:nvSpPr>
          <p:cNvPr id="4" name="Footer Placeholder 3"/>
          <p:cNvSpPr>
            <a:spLocks noGrp="1"/>
          </p:cNvSpPr>
          <p:nvPr>
            <p:ph type="ftr" sz="quarter" idx="2"/>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21946"/>
            <a:ext cx="3066733" cy="469662"/>
          </a:xfrm>
          <a:prstGeom prst="rect">
            <a:avLst/>
          </a:prstGeom>
        </p:spPr>
        <p:txBody>
          <a:bodyPr vert="horz" lIns="94110" tIns="47055" rIns="94110" bIns="47055" rtlCol="0" anchor="b"/>
          <a:lstStyle>
            <a:lvl1pPr algn="r">
              <a:defRPr sz="1200"/>
            </a:lvl1pPr>
          </a:lstStyle>
          <a:p>
            <a:fld id="{7623812E-EE51-44F1-9D81-122E570B07EE}" type="slidenum">
              <a:rPr lang="en-US" smtClean="0"/>
              <a:pPr/>
              <a:t>‹#›</a:t>
            </a:fld>
            <a:endParaRPr lang="en-US"/>
          </a:p>
        </p:txBody>
      </p:sp>
    </p:spTree>
    <p:extLst>
      <p:ext uri="{BB962C8B-B14F-4D97-AF65-F5344CB8AC3E}">
        <p14:creationId xmlns:p14="http://schemas.microsoft.com/office/powerpoint/2010/main" val="221541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662"/>
          </a:xfrm>
          <a:prstGeom prst="rect">
            <a:avLst/>
          </a:prstGeom>
        </p:spPr>
        <p:txBody>
          <a:bodyPr vert="horz" lIns="94110" tIns="47055" rIns="94110" bIns="47055" rtlCol="0"/>
          <a:lstStyle>
            <a:lvl1pPr algn="l">
              <a:defRPr sz="1200"/>
            </a:lvl1pPr>
          </a:lstStyle>
          <a:p>
            <a:endParaRPr lang="en-US"/>
          </a:p>
        </p:txBody>
      </p:sp>
      <p:sp>
        <p:nvSpPr>
          <p:cNvPr id="3" name="Date Placeholder 2"/>
          <p:cNvSpPr>
            <a:spLocks noGrp="1"/>
          </p:cNvSpPr>
          <p:nvPr>
            <p:ph type="dt" idx="1"/>
          </p:nvPr>
        </p:nvSpPr>
        <p:spPr>
          <a:xfrm>
            <a:off x="4008705" y="0"/>
            <a:ext cx="3066733" cy="469662"/>
          </a:xfrm>
          <a:prstGeom prst="rect">
            <a:avLst/>
          </a:prstGeom>
        </p:spPr>
        <p:txBody>
          <a:bodyPr vert="horz" lIns="94110" tIns="47055" rIns="94110" bIns="47055" rtlCol="0"/>
          <a:lstStyle>
            <a:lvl1pPr algn="r">
              <a:defRPr sz="1200"/>
            </a:lvl1pPr>
          </a:lstStyle>
          <a:p>
            <a:fld id="{11771B7B-A3A8-41BB-B41F-A1B7602CDB4B}" type="datetimeFigureOut">
              <a:rPr lang="en-US" smtClean="0"/>
              <a:pPr/>
              <a:t>2/14/2013</a:t>
            </a:fld>
            <a:endParaRPr lang="en-US"/>
          </a:p>
        </p:txBody>
      </p:sp>
      <p:sp>
        <p:nvSpPr>
          <p:cNvPr id="4" name="Slide Image Placeholder 3"/>
          <p:cNvSpPr>
            <a:spLocks noGrp="1" noRot="1" noChangeAspect="1"/>
          </p:cNvSpPr>
          <p:nvPr>
            <p:ph type="sldImg" idx="2"/>
          </p:nvPr>
        </p:nvSpPr>
        <p:spPr>
          <a:xfrm>
            <a:off x="407988" y="704850"/>
            <a:ext cx="6261100" cy="3522663"/>
          </a:xfrm>
          <a:prstGeom prst="rect">
            <a:avLst/>
          </a:prstGeom>
          <a:noFill/>
          <a:ln w="12700">
            <a:solidFill>
              <a:prstClr val="black"/>
            </a:solidFill>
          </a:ln>
        </p:spPr>
        <p:txBody>
          <a:bodyPr vert="horz" lIns="94110" tIns="47055" rIns="94110" bIns="47055" rtlCol="0" anchor="ctr"/>
          <a:lstStyle/>
          <a:p>
            <a:endParaRPr lang="en-US"/>
          </a:p>
        </p:txBody>
      </p:sp>
      <p:sp>
        <p:nvSpPr>
          <p:cNvPr id="5" name="Notes Placeholder 4"/>
          <p:cNvSpPr>
            <a:spLocks noGrp="1"/>
          </p:cNvSpPr>
          <p:nvPr>
            <p:ph type="body" sz="quarter" idx="3"/>
          </p:nvPr>
        </p:nvSpPr>
        <p:spPr>
          <a:xfrm>
            <a:off x="707708" y="4461788"/>
            <a:ext cx="5661660" cy="4226957"/>
          </a:xfrm>
          <a:prstGeom prst="rect">
            <a:avLst/>
          </a:prstGeom>
        </p:spPr>
        <p:txBody>
          <a:bodyPr vert="horz" lIns="94110" tIns="47055" rIns="94110" bIns="470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21946"/>
            <a:ext cx="3066733" cy="469662"/>
          </a:xfrm>
          <a:prstGeom prst="rect">
            <a:avLst/>
          </a:prstGeom>
        </p:spPr>
        <p:txBody>
          <a:bodyPr vert="horz" lIns="94110" tIns="47055" rIns="94110" bIns="4705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21946"/>
            <a:ext cx="3066733" cy="469662"/>
          </a:xfrm>
          <a:prstGeom prst="rect">
            <a:avLst/>
          </a:prstGeom>
        </p:spPr>
        <p:txBody>
          <a:bodyPr vert="horz" lIns="94110" tIns="47055" rIns="94110" bIns="47055" rtlCol="0" anchor="b"/>
          <a:lstStyle>
            <a:lvl1pPr algn="r">
              <a:defRPr sz="1200"/>
            </a:lvl1pPr>
          </a:lstStyle>
          <a:p>
            <a:fld id="{F8FAD216-4C47-4AEE-83BE-B88F52125987}" type="slidenum">
              <a:rPr lang="en-US" smtClean="0"/>
              <a:pPr/>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pPr/>
              <a:t>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pPr/>
              <a:t>2/14/2013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pPr/>
              <a:t>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pPr/>
              <a:t>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pPr/>
              <a:t>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pPr/>
              <a:t>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pPr/>
              <a:t>2/14/2013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auburn.edu/~allenkc/openhse/calvinism.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2350235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Universal and Specific Benefits</a:t>
            </a:r>
            <a:endParaRPr lang="en-US" sz="3100"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200" dirty="0" smtClean="0"/>
              <a:t>Specifically:</a:t>
            </a:r>
          </a:p>
          <a:p>
            <a:pPr marL="342900" indent="-342900">
              <a:spcBef>
                <a:spcPts val="200"/>
              </a:spcBef>
              <a:spcAft>
                <a:spcPts val="200"/>
              </a:spcAft>
              <a:buFont typeface="Arial" pitchFamily="34" charset="0"/>
              <a:buChar char="•"/>
            </a:pPr>
            <a:r>
              <a:rPr lang="en-US" sz="2200" b="0" dirty="0" smtClean="0"/>
              <a:t>Only those </a:t>
            </a:r>
            <a:r>
              <a:rPr lang="en-US" sz="2200" b="0" i="1" dirty="0" smtClean="0"/>
              <a:t>“in Christ”</a:t>
            </a:r>
            <a:r>
              <a:rPr lang="en-US" sz="2200" b="0" dirty="0" smtClean="0"/>
              <a:t> or </a:t>
            </a:r>
            <a:r>
              <a:rPr lang="en-US" sz="2200" b="0" i="1" dirty="0" smtClean="0"/>
              <a:t>“His body”</a:t>
            </a:r>
            <a:r>
              <a:rPr lang="en-US" sz="2200" b="0" dirty="0" smtClean="0"/>
              <a:t> will be saved!</a:t>
            </a:r>
          </a:p>
          <a:p>
            <a:pPr marL="342900" indent="-342900">
              <a:spcBef>
                <a:spcPts val="200"/>
              </a:spcBef>
              <a:spcAft>
                <a:spcPts val="200"/>
              </a:spcAft>
              <a:buFont typeface="Arial" pitchFamily="34" charset="0"/>
              <a:buChar char="•"/>
            </a:pPr>
            <a:r>
              <a:rPr lang="en-US" sz="2200" dirty="0" smtClean="0">
                <a:solidFill>
                  <a:schemeClr val="tx2"/>
                </a:solidFill>
              </a:rPr>
              <a:t>Ephesians 5:25 </a:t>
            </a:r>
            <a:r>
              <a:rPr lang="en-US" sz="2200" b="0" dirty="0" smtClean="0"/>
              <a:t>– </a:t>
            </a:r>
            <a:r>
              <a:rPr lang="en-US" sz="2200" b="0" i="1" dirty="0" smtClean="0"/>
              <a:t>“loved </a:t>
            </a:r>
            <a:r>
              <a:rPr lang="en-US" sz="2200" b="0" i="1" dirty="0"/>
              <a:t>the church and gave himself up </a:t>
            </a:r>
            <a:r>
              <a:rPr lang="en-US" sz="2200" i="1" dirty="0"/>
              <a:t>for </a:t>
            </a:r>
            <a:r>
              <a:rPr lang="en-US" sz="2200" i="1" dirty="0" smtClean="0"/>
              <a:t>her</a:t>
            </a:r>
            <a:r>
              <a:rPr lang="en-US" sz="2200" b="0" i="1" dirty="0" smtClean="0"/>
              <a:t>”</a:t>
            </a:r>
          </a:p>
          <a:p>
            <a:pPr marL="342900" indent="-342900">
              <a:spcBef>
                <a:spcPts val="200"/>
              </a:spcBef>
              <a:spcAft>
                <a:spcPts val="200"/>
              </a:spcAft>
              <a:buFont typeface="Arial" pitchFamily="34" charset="0"/>
              <a:buChar char="•"/>
            </a:pPr>
            <a:r>
              <a:rPr lang="en-US" sz="2200" dirty="0" smtClean="0">
                <a:solidFill>
                  <a:schemeClr val="tx2"/>
                </a:solidFill>
              </a:rPr>
              <a:t>Acts 20:28 </a:t>
            </a:r>
            <a:r>
              <a:rPr lang="en-US" sz="2200" b="0" dirty="0" smtClean="0"/>
              <a:t>– </a:t>
            </a:r>
            <a:r>
              <a:rPr lang="en-US" sz="2200" b="0" i="1" dirty="0" smtClean="0"/>
              <a:t>“church of God which He purchased with </a:t>
            </a:r>
            <a:r>
              <a:rPr lang="en-US" sz="2200" b="0" i="1" dirty="0"/>
              <a:t>his own </a:t>
            </a:r>
            <a:r>
              <a:rPr lang="en-US" sz="2200" b="0" i="1" dirty="0" smtClean="0"/>
              <a:t>blood”</a:t>
            </a:r>
          </a:p>
          <a:p>
            <a:pPr>
              <a:spcBef>
                <a:spcPts val="200"/>
              </a:spcBef>
              <a:spcAft>
                <a:spcPts val="200"/>
              </a:spcAft>
            </a:pPr>
            <a:r>
              <a:rPr lang="en-US" sz="2200" dirty="0" smtClean="0"/>
              <a:t>Universally:</a:t>
            </a:r>
          </a:p>
          <a:p>
            <a:pPr marL="342900" indent="-342900">
              <a:spcBef>
                <a:spcPts val="200"/>
              </a:spcBef>
              <a:spcAft>
                <a:spcPts val="200"/>
              </a:spcAft>
              <a:buFont typeface="Arial" pitchFamily="34" charset="0"/>
              <a:buChar char="•"/>
            </a:pPr>
            <a:r>
              <a:rPr lang="en-US" sz="2200" b="0" dirty="0" smtClean="0"/>
              <a:t>Gospel invitation is open and accessible to all!</a:t>
            </a:r>
          </a:p>
          <a:p>
            <a:pPr marL="342900" indent="-342900">
              <a:spcBef>
                <a:spcPts val="200"/>
              </a:spcBef>
              <a:spcAft>
                <a:spcPts val="200"/>
              </a:spcAft>
              <a:buFont typeface="Arial" pitchFamily="34" charset="0"/>
              <a:buChar char="•"/>
            </a:pPr>
            <a:r>
              <a:rPr lang="en-US" sz="2200" dirty="0" smtClean="0">
                <a:solidFill>
                  <a:schemeClr val="tx2"/>
                </a:solidFill>
              </a:rPr>
              <a:t>Rom. 10:13 </a:t>
            </a:r>
            <a:r>
              <a:rPr lang="en-US" sz="2200" b="0" dirty="0" smtClean="0"/>
              <a:t>– </a:t>
            </a:r>
            <a:r>
              <a:rPr lang="en-US" sz="2200" b="0" i="1" dirty="0" smtClean="0"/>
              <a:t>“</a:t>
            </a:r>
            <a:r>
              <a:rPr lang="en-US" sz="2200" i="1" dirty="0" smtClean="0"/>
              <a:t>whoever calls </a:t>
            </a:r>
            <a:r>
              <a:rPr lang="en-US" sz="2200" b="0" i="1" dirty="0" smtClean="0"/>
              <a:t>on … the Lord shall be saved”</a:t>
            </a:r>
            <a:endParaRPr lang="en-US" sz="2200" b="0" dirty="0" smtClean="0"/>
          </a:p>
          <a:p>
            <a:pPr marL="342900" indent="-342900">
              <a:spcBef>
                <a:spcPts val="200"/>
              </a:spcBef>
              <a:spcAft>
                <a:spcPts val="200"/>
              </a:spcAft>
              <a:buFont typeface="Arial" pitchFamily="34" charset="0"/>
              <a:buChar char="•"/>
            </a:pPr>
            <a:r>
              <a:rPr lang="en-US" sz="2200" dirty="0" smtClean="0">
                <a:solidFill>
                  <a:schemeClr val="tx2"/>
                </a:solidFill>
              </a:rPr>
              <a:t>Rev. 21:6 </a:t>
            </a:r>
            <a:r>
              <a:rPr lang="en-US" sz="2200" b="0" dirty="0" smtClean="0"/>
              <a:t>– </a:t>
            </a:r>
            <a:r>
              <a:rPr lang="en-US" sz="2200" b="0" i="1" dirty="0" smtClean="0"/>
              <a:t>“give </a:t>
            </a:r>
            <a:r>
              <a:rPr lang="en-US" sz="2200" b="0" i="1" dirty="0"/>
              <a:t>of the fountain </a:t>
            </a:r>
            <a:r>
              <a:rPr lang="en-US" sz="2200" b="0" i="1" dirty="0" smtClean="0"/>
              <a:t>… freely </a:t>
            </a:r>
            <a:r>
              <a:rPr lang="en-US" sz="2200" b="0" i="1" dirty="0"/>
              <a:t>to </a:t>
            </a:r>
            <a:r>
              <a:rPr lang="en-US" sz="2200" i="1" dirty="0"/>
              <a:t>him who </a:t>
            </a:r>
            <a:r>
              <a:rPr lang="en-US" sz="2200" i="1" dirty="0" smtClean="0"/>
              <a:t>thirsts</a:t>
            </a:r>
            <a:r>
              <a:rPr lang="en-US" sz="2200" b="0" i="1" dirty="0" smtClean="0"/>
              <a:t>”</a:t>
            </a:r>
          </a:p>
          <a:p>
            <a:pPr marL="342900" indent="-342900">
              <a:spcBef>
                <a:spcPts val="200"/>
              </a:spcBef>
              <a:spcAft>
                <a:spcPts val="200"/>
              </a:spcAft>
              <a:buFont typeface="Arial" pitchFamily="34" charset="0"/>
              <a:buChar char="•"/>
            </a:pPr>
            <a:r>
              <a:rPr lang="en-US" sz="2200" dirty="0" smtClean="0">
                <a:solidFill>
                  <a:schemeClr val="tx2"/>
                </a:solidFill>
              </a:rPr>
              <a:t>Mat. 11:28</a:t>
            </a:r>
            <a:r>
              <a:rPr lang="en-US" sz="2200" b="0" dirty="0" smtClean="0">
                <a:solidFill>
                  <a:schemeClr val="tx2"/>
                </a:solidFill>
              </a:rPr>
              <a:t> </a:t>
            </a:r>
            <a:r>
              <a:rPr lang="en-US" sz="2200" b="0" dirty="0" smtClean="0"/>
              <a:t>–  </a:t>
            </a:r>
            <a:r>
              <a:rPr lang="en-US" sz="2200" b="0" i="1" dirty="0" smtClean="0"/>
              <a:t>“Come </a:t>
            </a:r>
            <a:r>
              <a:rPr lang="en-US" sz="2200" b="0" i="1" dirty="0"/>
              <a:t>to Me, </a:t>
            </a:r>
            <a:r>
              <a:rPr lang="en-US" sz="2200" i="1" dirty="0"/>
              <a:t>all you</a:t>
            </a:r>
            <a:r>
              <a:rPr lang="en-US" sz="2200" b="0" i="1" dirty="0"/>
              <a:t> who labor </a:t>
            </a:r>
            <a:r>
              <a:rPr lang="en-US" sz="2200" b="0" i="1" dirty="0" smtClean="0"/>
              <a:t>... heavy laden”</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971880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solidFill>
                  <a:schemeClr val="tx2"/>
                </a:solidFill>
              </a:rPr>
              <a:t>I</a:t>
            </a:r>
            <a:r>
              <a:rPr lang="en-US" sz="7200" i="1" dirty="0" smtClean="0"/>
              <a:t>rresistible Grace</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u="sng" dirty="0" smtClean="0"/>
              <a:t>I</a:t>
            </a:r>
            <a:r>
              <a:rPr lang="en-US" dirty="0" smtClean="0"/>
              <a:t>rresistible Grace</a:t>
            </a:r>
            <a:endParaRPr lang="en-US" dirty="0"/>
          </a:p>
        </p:txBody>
      </p:sp>
      <p:sp>
        <p:nvSpPr>
          <p:cNvPr id="6" name="Content Placeholder 5"/>
          <p:cNvSpPr>
            <a:spLocks noGrp="1"/>
          </p:cNvSpPr>
          <p:nvPr>
            <p:ph idx="1"/>
          </p:nvPr>
        </p:nvSpPr>
        <p:spPr/>
        <p:txBody>
          <a:bodyPr>
            <a:noAutofit/>
          </a:bodyPr>
          <a:lstStyle/>
          <a:p>
            <a:pPr>
              <a:spcBef>
                <a:spcPts val="300"/>
              </a:spcBef>
              <a:spcAft>
                <a:spcPts val="300"/>
              </a:spcAft>
            </a:pPr>
            <a:r>
              <a:rPr lang="en-US" sz="2300" b="0" dirty="0" smtClean="0"/>
              <a:t>II. </a:t>
            </a:r>
            <a:r>
              <a:rPr lang="en-US" sz="2300" dirty="0" smtClean="0"/>
              <a:t>This </a:t>
            </a:r>
            <a:r>
              <a:rPr lang="en-US" sz="2300" u="sng" dirty="0"/>
              <a:t>effectual</a:t>
            </a:r>
            <a:r>
              <a:rPr lang="en-US" sz="2300" dirty="0"/>
              <a:t> call is of </a:t>
            </a:r>
            <a:r>
              <a:rPr lang="en-US" sz="2300" dirty="0" smtClean="0"/>
              <a:t>God’s </a:t>
            </a:r>
            <a:r>
              <a:rPr lang="en-US" sz="2300" dirty="0"/>
              <a:t>free and special grace alone</a:t>
            </a:r>
            <a:r>
              <a:rPr lang="en-US" sz="2300" b="0" dirty="0"/>
              <a:t>, not from anything at all foreseen in man</a:t>
            </a:r>
            <a:r>
              <a:rPr lang="en-US" sz="2300" b="0" dirty="0" smtClean="0"/>
              <a:t>, </a:t>
            </a:r>
            <a:r>
              <a:rPr lang="en-US" sz="2300" dirty="0"/>
              <a:t>who is altogether passive therein</a:t>
            </a:r>
            <a:r>
              <a:rPr lang="en-US" sz="2300" b="0" dirty="0"/>
              <a:t>, until, </a:t>
            </a:r>
            <a:r>
              <a:rPr lang="en-US" sz="2300" u="sng" dirty="0"/>
              <a:t>being quickened and renewed by the Holy </a:t>
            </a:r>
            <a:r>
              <a:rPr lang="en-US" sz="2300" u="sng" dirty="0" smtClean="0"/>
              <a:t>Spirit</a:t>
            </a:r>
            <a:r>
              <a:rPr lang="en-US" sz="2300" dirty="0" smtClean="0"/>
              <a:t>, </a:t>
            </a:r>
            <a:r>
              <a:rPr lang="en-US" sz="2300" dirty="0"/>
              <a:t>he is thereby enabled to answer this call</a:t>
            </a:r>
            <a:r>
              <a:rPr lang="en-US" sz="2300" b="0" dirty="0"/>
              <a:t>, and to embrace the grace offered and conveyed in </a:t>
            </a:r>
            <a:r>
              <a:rPr lang="en-US" sz="2300" b="0" dirty="0" smtClean="0"/>
              <a:t>it.</a:t>
            </a:r>
            <a:endParaRPr lang="en-US" sz="2300" b="0" dirty="0"/>
          </a:p>
          <a:p>
            <a:pPr>
              <a:spcBef>
                <a:spcPts val="300"/>
              </a:spcBef>
              <a:spcAft>
                <a:spcPts val="300"/>
              </a:spcAft>
            </a:pPr>
            <a:r>
              <a:rPr lang="en-US" sz="2300" b="0" dirty="0"/>
              <a:t>III. </a:t>
            </a:r>
            <a:r>
              <a:rPr lang="en-US" sz="2300" dirty="0"/>
              <a:t>Elect infants, dying in infancy, are regenerated, and saved by Christ, through the </a:t>
            </a:r>
            <a:r>
              <a:rPr lang="en-US" sz="2300" dirty="0" smtClean="0"/>
              <a:t>Spirit, </a:t>
            </a:r>
            <a:r>
              <a:rPr lang="en-US" sz="2300" dirty="0"/>
              <a:t>who works </a:t>
            </a:r>
            <a:r>
              <a:rPr lang="en-US" sz="2300" u="sng" dirty="0"/>
              <a:t>when, and where, and how He </a:t>
            </a:r>
            <a:r>
              <a:rPr lang="en-US" sz="2300" u="sng" dirty="0" smtClean="0"/>
              <a:t>pleases</a:t>
            </a:r>
            <a:r>
              <a:rPr lang="en-US" sz="2300" b="0" dirty="0" smtClean="0"/>
              <a:t>: </a:t>
            </a:r>
            <a:r>
              <a:rPr lang="en-US" sz="2300" b="0" dirty="0"/>
              <a:t>so also are all other elect persons who are incapable of being outwardly called by the ministry of the Word</a:t>
            </a:r>
            <a:r>
              <a:rPr lang="en-US" sz="2300" b="0" dirty="0" smtClean="0"/>
              <a:t>.</a:t>
            </a:r>
          </a:p>
          <a:p>
            <a:pPr>
              <a:spcBef>
                <a:spcPts val="300"/>
              </a:spcBef>
              <a:spcAft>
                <a:spcPts val="300"/>
              </a:spcAft>
            </a:pPr>
            <a:r>
              <a:rPr lang="en-US" sz="2300" b="0" dirty="0" smtClean="0"/>
              <a:t>(</a:t>
            </a:r>
            <a:r>
              <a:rPr lang="en-US" sz="2300" i="1" dirty="0" smtClean="0"/>
              <a:t>Westminster Confession of Faith</a:t>
            </a:r>
            <a:r>
              <a:rPr lang="en-US" sz="2300" b="0" dirty="0" smtClean="0"/>
              <a:t>, 1646, Chapter X)</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59365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100" dirty="0" smtClean="0"/>
              <a:t>Effectual vs. Prevenient Grace</a:t>
            </a:r>
            <a:endParaRPr lang="en-US" sz="3100"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dirty="0"/>
              <a:t>Efficacious (Irresistible) Grace </a:t>
            </a:r>
            <a:r>
              <a:rPr lang="en-US" sz="2400" b="0" dirty="0" smtClean="0"/>
              <a:t>– God’s </a:t>
            </a:r>
            <a:r>
              <a:rPr lang="en-US" sz="2400" b="0" dirty="0"/>
              <a:t>grace will not fail to have the “effect” that God desires.  If God chooses for man to be saved, His grace will produce </a:t>
            </a:r>
            <a:r>
              <a:rPr lang="en-US" sz="2400" b="0" dirty="0" smtClean="0"/>
              <a:t>that effect.</a:t>
            </a:r>
            <a:endParaRPr lang="en-US" sz="2400" b="0" dirty="0"/>
          </a:p>
          <a:p>
            <a:pPr marL="342900" indent="-342900">
              <a:spcBef>
                <a:spcPts val="200"/>
              </a:spcBef>
              <a:spcAft>
                <a:spcPts val="200"/>
              </a:spcAft>
              <a:buFont typeface="Arial" pitchFamily="34" charset="0"/>
              <a:buChar char="•"/>
            </a:pPr>
            <a:r>
              <a:rPr lang="en-US" sz="2400" dirty="0"/>
              <a:t>Prevenient (</a:t>
            </a:r>
            <a:r>
              <a:rPr lang="en-US" sz="2400" dirty="0" err="1"/>
              <a:t>Prevenial</a:t>
            </a:r>
            <a:r>
              <a:rPr lang="en-US" sz="2400" dirty="0"/>
              <a:t>) Grace </a:t>
            </a:r>
            <a:r>
              <a:rPr lang="en-US" sz="2400" b="0" dirty="0" smtClean="0"/>
              <a:t>– God’s </a:t>
            </a:r>
            <a:r>
              <a:rPr lang="en-US" sz="2400" b="0" dirty="0"/>
              <a:t>grace </a:t>
            </a:r>
            <a:r>
              <a:rPr lang="en-US" sz="2400" i="1" u="sng" dirty="0"/>
              <a:t>goes before</a:t>
            </a:r>
            <a:r>
              <a:rPr lang="en-US" sz="2400" i="1" dirty="0"/>
              <a:t> </a:t>
            </a:r>
            <a:r>
              <a:rPr lang="en-US" sz="2400" b="0" dirty="0"/>
              <a:t>man.  It precedes man’s choice and is equally available to all.  God does the first work, but man may still resist</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i="1" dirty="0" smtClean="0"/>
              <a:t>Question Not:  </a:t>
            </a:r>
            <a:r>
              <a:rPr lang="en-US" sz="2400" b="0" dirty="0" smtClean="0"/>
              <a:t>Did </a:t>
            </a:r>
            <a:r>
              <a:rPr lang="en-US" sz="2400" b="0" dirty="0"/>
              <a:t>God </a:t>
            </a:r>
            <a:r>
              <a:rPr lang="en-US" sz="2400" b="0" dirty="0" smtClean="0"/>
              <a:t>work </a:t>
            </a:r>
            <a:r>
              <a:rPr lang="en-US" sz="2400" b="0" dirty="0"/>
              <a:t>first or </a:t>
            </a:r>
            <a:r>
              <a:rPr lang="en-US" sz="2400" b="0" dirty="0" smtClean="0"/>
              <a:t>foremost?</a:t>
            </a:r>
            <a:endParaRPr lang="en-US" sz="2400" b="0" dirty="0"/>
          </a:p>
          <a:p>
            <a:pPr marL="342900" indent="-342900">
              <a:spcBef>
                <a:spcPts val="200"/>
              </a:spcBef>
              <a:spcAft>
                <a:spcPts val="200"/>
              </a:spcAft>
              <a:buFont typeface="Arial" pitchFamily="34" charset="0"/>
              <a:buChar char="•"/>
            </a:pPr>
            <a:r>
              <a:rPr lang="en-US" sz="2400" i="1" dirty="0" smtClean="0"/>
              <a:t>Question #1:</a:t>
            </a:r>
            <a:r>
              <a:rPr lang="en-US" sz="2400" b="0" dirty="0" smtClean="0"/>
              <a:t>  Does </a:t>
            </a:r>
            <a:r>
              <a:rPr lang="en-US" sz="2400" b="0" dirty="0"/>
              <a:t>man </a:t>
            </a:r>
            <a:r>
              <a:rPr lang="en-US" sz="2400" b="0" dirty="0" smtClean="0"/>
              <a:t>have any choice in </a:t>
            </a:r>
            <a:r>
              <a:rPr lang="en-US" sz="2400" b="0" dirty="0"/>
              <a:t>the </a:t>
            </a:r>
            <a:r>
              <a:rPr lang="en-US" sz="2400" b="0" dirty="0" smtClean="0"/>
              <a:t>matter?</a:t>
            </a:r>
            <a:endParaRPr lang="en-US" sz="2400" b="0" dirty="0"/>
          </a:p>
          <a:p>
            <a:pPr marL="342900" indent="-342900">
              <a:spcBef>
                <a:spcPts val="200"/>
              </a:spcBef>
              <a:spcAft>
                <a:spcPts val="200"/>
              </a:spcAft>
              <a:buFont typeface="Arial" pitchFamily="34" charset="0"/>
              <a:buChar char="•"/>
            </a:pPr>
            <a:r>
              <a:rPr lang="en-US" sz="2400" i="1" dirty="0" smtClean="0"/>
              <a:t>Question #2:  </a:t>
            </a:r>
            <a:r>
              <a:rPr lang="en-US" sz="2400" b="0" dirty="0" smtClean="0"/>
              <a:t>Accomplished </a:t>
            </a:r>
            <a:r>
              <a:rPr lang="en-US" sz="2400" i="1" u="sng" dirty="0" smtClean="0"/>
              <a:t>directly</a:t>
            </a:r>
            <a:r>
              <a:rPr lang="en-US" sz="2400" b="0" dirty="0" smtClean="0"/>
              <a:t> (miraculously) or </a:t>
            </a:r>
            <a:r>
              <a:rPr lang="en-US" sz="2400" i="1" u="sng" dirty="0" smtClean="0"/>
              <a:t>indirectly</a:t>
            </a:r>
            <a:r>
              <a:rPr lang="en-US" sz="2400" b="0" dirty="0" smtClean="0"/>
              <a:t> (through the gospel, Bible) by </a:t>
            </a:r>
            <a:r>
              <a:rPr lang="en-US" sz="2400" b="0" dirty="0"/>
              <a:t>the Holy </a:t>
            </a:r>
            <a:r>
              <a:rPr lang="en-US" sz="2400" b="0" dirty="0" smtClean="0"/>
              <a:t>Spirit?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46962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Resistible Grace!</a:t>
            </a:r>
            <a:endParaRPr lang="en-US" dirty="0"/>
          </a:p>
        </p:txBody>
      </p:sp>
      <p:sp>
        <p:nvSpPr>
          <p:cNvPr id="6" name="Content Placeholder 5"/>
          <p:cNvSpPr>
            <a:spLocks noGrp="1"/>
          </p:cNvSpPr>
          <p:nvPr>
            <p:ph idx="1"/>
          </p:nvPr>
        </p:nvSpPr>
        <p:spPr/>
        <p:txBody>
          <a:bodyPr>
            <a:noAutofit/>
          </a:bodyPr>
          <a:lstStyle/>
          <a:p>
            <a:pPr lvl="0" fontAlgn="base">
              <a:spcAft>
                <a:spcPct val="0"/>
              </a:spcAft>
            </a:pPr>
            <a:r>
              <a:rPr lang="en-US" sz="2400" b="0" i="1" kern="0" dirty="0" smtClean="0">
                <a:solidFill>
                  <a:srgbClr val="000000"/>
                </a:solidFill>
                <a:cs typeface="Arial"/>
              </a:rPr>
              <a:t>“It </a:t>
            </a:r>
            <a:r>
              <a:rPr lang="en-US" sz="2400" b="0" i="1" kern="0" dirty="0">
                <a:solidFill>
                  <a:srgbClr val="000000"/>
                </a:solidFill>
                <a:cs typeface="Arial"/>
              </a:rPr>
              <a:t>was necessary that the word of God should be spoken to you first; but </a:t>
            </a:r>
            <a:r>
              <a:rPr lang="en-US" sz="2400" i="1" u="sng" kern="0" dirty="0">
                <a:solidFill>
                  <a:srgbClr val="000000"/>
                </a:solidFill>
                <a:cs typeface="Arial"/>
              </a:rPr>
              <a:t>since you reject it</a:t>
            </a:r>
            <a:r>
              <a:rPr lang="en-US" sz="2400" i="1" kern="0" dirty="0">
                <a:solidFill>
                  <a:srgbClr val="000000"/>
                </a:solidFill>
                <a:cs typeface="Arial"/>
              </a:rPr>
              <a:t>, and judge yourselves unworthy of everlasting life</a:t>
            </a:r>
            <a:r>
              <a:rPr lang="en-US" sz="2400" b="0" i="1" kern="0" dirty="0">
                <a:solidFill>
                  <a:srgbClr val="000000"/>
                </a:solidFill>
                <a:cs typeface="Arial"/>
              </a:rPr>
              <a:t>, behold, we turn to the Gentiles.”</a:t>
            </a:r>
            <a:r>
              <a:rPr lang="en-US" sz="2400" b="0" kern="0" dirty="0">
                <a:solidFill>
                  <a:srgbClr val="000000"/>
                </a:solidFill>
                <a:cs typeface="Arial"/>
              </a:rPr>
              <a:t> (</a:t>
            </a:r>
            <a:r>
              <a:rPr lang="en-US" sz="2400" kern="0" dirty="0">
                <a:solidFill>
                  <a:schemeClr val="tx2"/>
                </a:solidFill>
                <a:cs typeface="Arial"/>
              </a:rPr>
              <a:t>Acts 13:46</a:t>
            </a:r>
            <a:r>
              <a:rPr lang="en-US" sz="2400" b="0" kern="0" dirty="0">
                <a:solidFill>
                  <a:srgbClr val="000000"/>
                </a:solidFill>
                <a:cs typeface="Arial"/>
              </a:rPr>
              <a:t>)</a:t>
            </a:r>
          </a:p>
          <a:p>
            <a:pPr lvl="0" fontAlgn="base">
              <a:spcAft>
                <a:spcPct val="0"/>
              </a:spcAft>
            </a:pPr>
            <a:endParaRPr lang="en-US" sz="2400" b="0" kern="0" dirty="0">
              <a:solidFill>
                <a:srgbClr val="000000"/>
              </a:solidFill>
              <a:cs typeface="Arial"/>
            </a:endParaRPr>
          </a:p>
          <a:p>
            <a:pPr lvl="0" fontAlgn="base">
              <a:spcAft>
                <a:spcPct val="0"/>
              </a:spcAft>
            </a:pPr>
            <a:r>
              <a:rPr lang="en-US" sz="2400" b="0" i="1" kern="0" dirty="0">
                <a:solidFill>
                  <a:srgbClr val="000000"/>
                </a:solidFill>
                <a:cs typeface="Arial"/>
              </a:rPr>
              <a:t>“… For </a:t>
            </a:r>
            <a:r>
              <a:rPr lang="en-US" sz="2400" i="1" u="sng" kern="0" dirty="0">
                <a:solidFill>
                  <a:srgbClr val="000000"/>
                </a:solidFill>
                <a:cs typeface="Arial"/>
              </a:rPr>
              <a:t>many</a:t>
            </a:r>
            <a:r>
              <a:rPr lang="en-US" sz="2400" b="0" i="1" kern="0" dirty="0">
                <a:solidFill>
                  <a:srgbClr val="000000"/>
                </a:solidFill>
                <a:cs typeface="Arial"/>
              </a:rPr>
              <a:t> are </a:t>
            </a:r>
            <a:r>
              <a:rPr lang="en-US" sz="2400" i="1" kern="0" dirty="0">
                <a:solidFill>
                  <a:srgbClr val="000000"/>
                </a:solidFill>
                <a:cs typeface="Arial"/>
              </a:rPr>
              <a:t>called</a:t>
            </a:r>
            <a:r>
              <a:rPr lang="en-US" sz="2400" b="0" i="1" kern="0" dirty="0">
                <a:solidFill>
                  <a:srgbClr val="000000"/>
                </a:solidFill>
                <a:cs typeface="Arial"/>
              </a:rPr>
              <a:t>, but </a:t>
            </a:r>
            <a:r>
              <a:rPr lang="en-US" sz="2400" i="1" u="sng" kern="0" dirty="0">
                <a:solidFill>
                  <a:srgbClr val="000000"/>
                </a:solidFill>
                <a:cs typeface="Arial"/>
              </a:rPr>
              <a:t>few</a:t>
            </a:r>
            <a:r>
              <a:rPr lang="en-US" sz="2400" b="0" i="1" kern="0" dirty="0">
                <a:solidFill>
                  <a:srgbClr val="000000"/>
                </a:solidFill>
                <a:cs typeface="Arial"/>
              </a:rPr>
              <a:t> </a:t>
            </a:r>
            <a:r>
              <a:rPr lang="en-US" sz="2400" i="1" kern="0" dirty="0">
                <a:solidFill>
                  <a:srgbClr val="000000"/>
                </a:solidFill>
                <a:cs typeface="Arial"/>
              </a:rPr>
              <a:t>chosen</a:t>
            </a:r>
            <a:r>
              <a:rPr lang="en-US" sz="2400" b="0" i="1" kern="0" dirty="0">
                <a:solidFill>
                  <a:srgbClr val="000000"/>
                </a:solidFill>
                <a:cs typeface="Arial"/>
              </a:rPr>
              <a:t>.”</a:t>
            </a:r>
            <a:r>
              <a:rPr lang="en-US" sz="2400" b="0" kern="0" dirty="0">
                <a:solidFill>
                  <a:srgbClr val="000000"/>
                </a:solidFill>
                <a:cs typeface="Arial"/>
              </a:rPr>
              <a:t> (</a:t>
            </a:r>
            <a:r>
              <a:rPr lang="en-US" sz="2400" kern="0" dirty="0">
                <a:solidFill>
                  <a:schemeClr val="tx2"/>
                </a:solidFill>
                <a:cs typeface="Arial"/>
              </a:rPr>
              <a:t>Matthew 20:16</a:t>
            </a:r>
            <a:r>
              <a:rPr lang="en-US" sz="2400" b="0" kern="0" dirty="0">
                <a:solidFill>
                  <a:srgbClr val="000000"/>
                </a:solidFill>
                <a:cs typeface="Arial"/>
              </a:rPr>
              <a:t>)</a:t>
            </a:r>
          </a:p>
          <a:p>
            <a:pPr lvl="0" fontAlgn="base">
              <a:spcAft>
                <a:spcPct val="0"/>
              </a:spcAft>
            </a:pPr>
            <a:endParaRPr lang="en-US" sz="2400" b="0" kern="0" dirty="0">
              <a:solidFill>
                <a:srgbClr val="000000"/>
              </a:solidFill>
              <a:cs typeface="Arial"/>
            </a:endParaRPr>
          </a:p>
          <a:p>
            <a:pPr lvl="0" fontAlgn="base">
              <a:spcAft>
                <a:spcPct val="0"/>
              </a:spcAft>
            </a:pPr>
            <a:r>
              <a:rPr lang="en-US" sz="2400" b="0" i="1" kern="0" dirty="0">
                <a:solidFill>
                  <a:srgbClr val="000000"/>
                </a:solidFill>
                <a:cs typeface="Arial"/>
              </a:rPr>
              <a:t>“You </a:t>
            </a:r>
            <a:r>
              <a:rPr lang="en-US" sz="2400" b="0" i="1" kern="0" dirty="0" err="1">
                <a:solidFill>
                  <a:srgbClr val="000000"/>
                </a:solidFill>
                <a:cs typeface="Arial"/>
              </a:rPr>
              <a:t>stiffnecked</a:t>
            </a:r>
            <a:r>
              <a:rPr lang="en-US" sz="2400" b="0" i="1" kern="0" dirty="0">
                <a:solidFill>
                  <a:srgbClr val="000000"/>
                </a:solidFill>
                <a:cs typeface="Arial"/>
              </a:rPr>
              <a:t> and uncircumcised in heart and ears!  </a:t>
            </a:r>
            <a:r>
              <a:rPr lang="en-US" sz="2400" i="1" kern="0" dirty="0">
                <a:solidFill>
                  <a:srgbClr val="000000"/>
                </a:solidFill>
                <a:cs typeface="Arial"/>
              </a:rPr>
              <a:t>You always do </a:t>
            </a:r>
            <a:r>
              <a:rPr lang="en-US" sz="2400" i="1" u="sng" kern="0" dirty="0">
                <a:solidFill>
                  <a:srgbClr val="000000"/>
                </a:solidFill>
                <a:cs typeface="Arial"/>
              </a:rPr>
              <a:t>resist the Holy Spirit</a:t>
            </a:r>
            <a:r>
              <a:rPr lang="en-US" sz="2400" b="0" i="1" kern="0" dirty="0">
                <a:solidFill>
                  <a:srgbClr val="000000"/>
                </a:solidFill>
                <a:cs typeface="Arial"/>
              </a:rPr>
              <a:t>, as your fathers did, so do you.”</a:t>
            </a:r>
            <a:r>
              <a:rPr lang="en-US" sz="2400" b="0" kern="0" dirty="0">
                <a:solidFill>
                  <a:srgbClr val="000000"/>
                </a:solidFill>
                <a:cs typeface="Arial"/>
              </a:rPr>
              <a:t> (</a:t>
            </a:r>
            <a:r>
              <a:rPr lang="en-US" sz="2400" kern="0" dirty="0">
                <a:solidFill>
                  <a:schemeClr val="tx2"/>
                </a:solidFill>
                <a:cs typeface="Arial"/>
              </a:rPr>
              <a:t>Acts 7:51</a:t>
            </a:r>
            <a:r>
              <a:rPr lang="en-US" sz="2400" b="0" kern="0" dirty="0" smtClean="0">
                <a:solidFill>
                  <a:srgbClr val="000000"/>
                </a:solidFill>
                <a:cs typeface="Arial"/>
              </a:rPr>
              <a:t>)</a:t>
            </a:r>
            <a:endParaRPr lang="en-US" sz="2400" b="0" kern="0" dirty="0">
              <a:solidFill>
                <a:srgbClr val="000000"/>
              </a:solidFill>
              <a:cs typeface="Aria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33367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Resistible Grace!</a:t>
            </a:r>
            <a:endParaRPr lang="en-US" dirty="0"/>
          </a:p>
        </p:txBody>
      </p:sp>
      <p:sp>
        <p:nvSpPr>
          <p:cNvPr id="6" name="Content Placeholder 5"/>
          <p:cNvSpPr>
            <a:spLocks noGrp="1"/>
          </p:cNvSpPr>
          <p:nvPr>
            <p:ph idx="1"/>
          </p:nvPr>
        </p:nvSpPr>
        <p:spPr/>
        <p:txBody>
          <a:bodyPr>
            <a:noAutofit/>
          </a:bodyPr>
          <a:lstStyle/>
          <a:p>
            <a:pPr lvl="0" fontAlgn="base">
              <a:spcAft>
                <a:spcPct val="0"/>
              </a:spcAft>
            </a:pPr>
            <a:r>
              <a:rPr lang="en-US" sz="2400" b="0" i="1" kern="0" dirty="0" smtClean="0">
                <a:solidFill>
                  <a:srgbClr val="000000"/>
                </a:solidFill>
                <a:cs typeface="Arial"/>
              </a:rPr>
              <a:t>“</a:t>
            </a:r>
            <a:r>
              <a:rPr lang="en-US" sz="2400" b="0" i="1" kern="0" dirty="0">
                <a:solidFill>
                  <a:srgbClr val="000000"/>
                </a:solidFill>
                <a:cs typeface="Arial"/>
              </a:rPr>
              <a:t>And now, O inhabitants of Jerusalem and men of Judah, Judge please between Me and My vineyard.  </a:t>
            </a:r>
            <a:r>
              <a:rPr lang="en-US" sz="2400" i="1" u="sng" kern="0" dirty="0">
                <a:solidFill>
                  <a:srgbClr val="000000"/>
                </a:solidFill>
                <a:cs typeface="Arial"/>
              </a:rPr>
              <a:t>What more could have been done</a:t>
            </a:r>
            <a:r>
              <a:rPr lang="en-US" sz="2400" i="1" kern="0" dirty="0">
                <a:solidFill>
                  <a:srgbClr val="000000"/>
                </a:solidFill>
                <a:cs typeface="Arial"/>
              </a:rPr>
              <a:t> to My vineyard </a:t>
            </a:r>
            <a:r>
              <a:rPr lang="en-US" sz="2400" i="1" u="sng" kern="0" dirty="0">
                <a:solidFill>
                  <a:srgbClr val="000000"/>
                </a:solidFill>
                <a:cs typeface="Arial"/>
              </a:rPr>
              <a:t>that I have not done in it</a:t>
            </a:r>
            <a:r>
              <a:rPr lang="en-US" sz="2400" i="1" kern="0" dirty="0">
                <a:solidFill>
                  <a:srgbClr val="000000"/>
                </a:solidFill>
                <a:cs typeface="Arial"/>
              </a:rPr>
              <a:t>?</a:t>
            </a:r>
            <a:r>
              <a:rPr lang="en-US" sz="2400" b="0" kern="0" dirty="0">
                <a:solidFill>
                  <a:srgbClr val="000000"/>
                </a:solidFill>
                <a:cs typeface="Arial"/>
              </a:rPr>
              <a:t> …” (</a:t>
            </a:r>
            <a:r>
              <a:rPr lang="en-US" sz="2400" kern="0" dirty="0">
                <a:solidFill>
                  <a:schemeClr val="tx2"/>
                </a:solidFill>
                <a:cs typeface="Arial"/>
              </a:rPr>
              <a:t>Isaiah 5:3-4</a:t>
            </a:r>
            <a:r>
              <a:rPr lang="en-US" sz="2400" b="0" kern="0" dirty="0" smtClean="0">
                <a:solidFill>
                  <a:srgbClr val="000000"/>
                </a:solidFill>
                <a:cs typeface="Arial"/>
              </a:rPr>
              <a:t>)</a:t>
            </a:r>
          </a:p>
          <a:p>
            <a:pPr lvl="0" fontAlgn="base">
              <a:spcAft>
                <a:spcPct val="0"/>
              </a:spcAft>
            </a:pPr>
            <a:endParaRPr lang="en-US" sz="2400" b="0" kern="0" dirty="0">
              <a:solidFill>
                <a:srgbClr val="000000"/>
              </a:solidFill>
              <a:cs typeface="Arial"/>
            </a:endParaRPr>
          </a:p>
          <a:p>
            <a:pPr fontAlgn="base">
              <a:spcAft>
                <a:spcPct val="0"/>
              </a:spcAft>
            </a:pPr>
            <a:r>
              <a:rPr lang="en-US" sz="2400" b="0" i="1" dirty="0" smtClean="0"/>
              <a:t>“O </a:t>
            </a:r>
            <a:r>
              <a:rPr lang="en-US" sz="2400" b="0" i="1" dirty="0"/>
              <a:t>Jerusalem, Jerusalem, the one who kills the prophets and stones those who are sent to her! </a:t>
            </a:r>
            <a:r>
              <a:rPr lang="en-US" sz="2400" i="1" dirty="0"/>
              <a:t>How often </a:t>
            </a:r>
            <a:r>
              <a:rPr lang="en-US" sz="2400" i="1" u="sng" dirty="0"/>
              <a:t>I wanted</a:t>
            </a:r>
            <a:r>
              <a:rPr lang="en-US" sz="2400" i="1" dirty="0"/>
              <a:t> to gather your children together</a:t>
            </a:r>
            <a:r>
              <a:rPr lang="en-US" sz="2400" b="0" i="1" dirty="0"/>
              <a:t>, as a hen gathers her chicks under her wings, </a:t>
            </a:r>
            <a:r>
              <a:rPr lang="en-US" sz="2400" i="1" u="sng" dirty="0">
                <a:solidFill>
                  <a:schemeClr val="tx2"/>
                </a:solidFill>
              </a:rPr>
              <a:t>but you were not willing</a:t>
            </a:r>
            <a:r>
              <a:rPr lang="en-US" sz="2400" i="1" u="sng" dirty="0" smtClean="0">
                <a:solidFill>
                  <a:schemeClr val="tx2"/>
                </a:solidFill>
              </a:rPr>
              <a:t>!</a:t>
            </a:r>
            <a:r>
              <a:rPr lang="en-US" sz="2400" b="0" i="1" dirty="0" smtClean="0"/>
              <a:t>”</a:t>
            </a:r>
            <a:r>
              <a:rPr lang="en-US" sz="2400" b="0" dirty="0" smtClean="0"/>
              <a:t> </a:t>
            </a:r>
            <a:r>
              <a:rPr lang="en-US" sz="2400" b="0" dirty="0"/>
              <a:t>(</a:t>
            </a:r>
            <a:r>
              <a:rPr lang="en-US" sz="2400" dirty="0">
                <a:solidFill>
                  <a:schemeClr val="tx2"/>
                </a:solidFill>
              </a:rPr>
              <a:t>Matthew </a:t>
            </a:r>
            <a:r>
              <a:rPr lang="en-US" sz="2400" dirty="0" smtClean="0">
                <a:solidFill>
                  <a:schemeClr val="tx2"/>
                </a:solidFill>
              </a:rPr>
              <a:t>23:37</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0851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Reject The Omnipotent God?</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5"/>
            </a:pPr>
            <a:r>
              <a:rPr lang="en-US" b="0" dirty="0"/>
              <a:t>“A God that tries and fails is no God at all!”  (In other words, “If God wants us to be saved, and tries to save us, and yet we reject Him, then He is not very ‘powerful’, is He</a:t>
            </a:r>
            <a:r>
              <a:rPr lang="en-US" b="0" dirty="0" smtClean="0"/>
              <a:t>?”)</a:t>
            </a:r>
          </a:p>
          <a:p>
            <a:pPr marL="460375" indent="-460375">
              <a:spcBef>
                <a:spcPts val="200"/>
              </a:spcBef>
              <a:spcAft>
                <a:spcPts val="200"/>
              </a:spcAft>
              <a:buFont typeface="Arial" pitchFamily="34" charset="0"/>
              <a:buChar char="•"/>
            </a:pPr>
            <a:r>
              <a:rPr lang="en-US" i="1" dirty="0" smtClean="0"/>
              <a:t>False Dilemma:</a:t>
            </a:r>
            <a:r>
              <a:rPr lang="en-US" b="0" dirty="0" smtClean="0"/>
              <a:t>  What if </a:t>
            </a:r>
            <a:r>
              <a:rPr lang="en-US" i="1" dirty="0" smtClean="0"/>
              <a:t>He</a:t>
            </a:r>
            <a:r>
              <a:rPr lang="en-US" b="0" dirty="0" smtClean="0"/>
              <a:t> chooses to give </a:t>
            </a:r>
            <a:r>
              <a:rPr lang="en-US" i="1" dirty="0" smtClean="0"/>
              <a:t>us</a:t>
            </a:r>
            <a:r>
              <a:rPr lang="en-US" b="0" dirty="0" smtClean="0"/>
              <a:t> a choice?</a:t>
            </a:r>
          </a:p>
          <a:p>
            <a:pPr>
              <a:spcBef>
                <a:spcPts val="200"/>
              </a:spcBef>
              <a:spcAft>
                <a:spcPts val="200"/>
              </a:spcAft>
            </a:pPr>
            <a:r>
              <a:rPr lang="en-US" b="0" i="1" dirty="0" smtClean="0"/>
              <a:t>“</a:t>
            </a:r>
            <a:r>
              <a:rPr lang="en-US" i="1" dirty="0" smtClean="0"/>
              <a:t>I </a:t>
            </a:r>
            <a:r>
              <a:rPr lang="en-US" i="1" dirty="0"/>
              <a:t>have </a:t>
            </a:r>
            <a:r>
              <a:rPr lang="en-US" i="1" u="sng" dirty="0"/>
              <a:t>stretched out My hands all day long</a:t>
            </a:r>
            <a:r>
              <a:rPr lang="en-US" i="1" dirty="0"/>
              <a:t> to a rebellious people</a:t>
            </a:r>
            <a:r>
              <a:rPr lang="en-US" b="0" i="1" dirty="0"/>
              <a:t>, Who walk in a way that is not good, According to their own </a:t>
            </a:r>
            <a:r>
              <a:rPr lang="en-US" b="0" i="1" dirty="0" smtClean="0"/>
              <a:t>thoughts;  </a:t>
            </a:r>
            <a:r>
              <a:rPr lang="en-US" b="0" i="1" dirty="0"/>
              <a:t>A people who provoke Me to anger continually to My face; </a:t>
            </a:r>
            <a:r>
              <a:rPr lang="en-US" b="0" i="1" dirty="0" smtClean="0"/>
              <a:t>… Who say, ‘</a:t>
            </a:r>
            <a:r>
              <a:rPr lang="en-US" i="1" dirty="0" smtClean="0"/>
              <a:t>Keep </a:t>
            </a:r>
            <a:r>
              <a:rPr lang="en-US" i="1" dirty="0"/>
              <a:t>to yourself, Do not come near me, For I am holier than you</a:t>
            </a:r>
            <a:r>
              <a:rPr lang="en-US" i="1" dirty="0" smtClean="0"/>
              <a:t>!</a:t>
            </a:r>
            <a:r>
              <a:rPr lang="en-US" b="0" i="1" dirty="0" smtClean="0"/>
              <a:t>’ </a:t>
            </a:r>
            <a:r>
              <a:rPr lang="en-US" b="0" i="1" dirty="0"/>
              <a:t>These are smoke in My nostrils, A fire that burns all the </a:t>
            </a:r>
            <a:r>
              <a:rPr lang="en-US" b="0" i="1" dirty="0" smtClean="0"/>
              <a:t>day. Behold</a:t>
            </a:r>
            <a:r>
              <a:rPr lang="en-US" b="0" i="1" dirty="0"/>
              <a:t>, it is written before Me: I will not keep silence, but will </a:t>
            </a:r>
            <a:r>
              <a:rPr lang="en-US" b="0" i="1" dirty="0" smtClean="0"/>
              <a:t>repay … Therefore </a:t>
            </a:r>
            <a:r>
              <a:rPr lang="en-US" b="0" i="1" dirty="0"/>
              <a:t>I will number you for the sword, And you shall all bow down to the slaughter; </a:t>
            </a:r>
            <a:r>
              <a:rPr lang="en-US" i="1" dirty="0"/>
              <a:t>Because, </a:t>
            </a:r>
            <a:r>
              <a:rPr lang="en-US" i="1" u="sng" dirty="0"/>
              <a:t>when I called</a:t>
            </a:r>
            <a:r>
              <a:rPr lang="en-US" i="1" dirty="0"/>
              <a:t>, you did not answer</a:t>
            </a:r>
            <a:r>
              <a:rPr lang="en-US" b="0" i="1" dirty="0"/>
              <a:t>; </a:t>
            </a:r>
            <a:r>
              <a:rPr lang="en-US" i="1" u="sng" dirty="0"/>
              <a:t>When I spoke</a:t>
            </a:r>
            <a:r>
              <a:rPr lang="en-US" i="1" dirty="0"/>
              <a:t>, you did not hear</a:t>
            </a:r>
            <a:r>
              <a:rPr lang="en-US" b="0" i="1" dirty="0"/>
              <a:t>, But did evil before My eyes, And </a:t>
            </a:r>
            <a:r>
              <a:rPr lang="en-US" i="1" u="sng" dirty="0"/>
              <a:t>chose</a:t>
            </a:r>
            <a:r>
              <a:rPr lang="en-US" i="1" dirty="0"/>
              <a:t> that in which I do not delight</a:t>
            </a:r>
            <a:r>
              <a:rPr lang="en-US" b="0" i="1" dirty="0" smtClean="0"/>
              <a:t>.”</a:t>
            </a:r>
            <a:r>
              <a:rPr lang="en-US" b="0" dirty="0" smtClean="0"/>
              <a:t> </a:t>
            </a:r>
            <a:r>
              <a:rPr lang="en-US" b="0" dirty="0"/>
              <a:t>(</a:t>
            </a:r>
            <a:r>
              <a:rPr lang="en-US" dirty="0">
                <a:solidFill>
                  <a:schemeClr val="tx2"/>
                </a:solidFill>
              </a:rPr>
              <a:t>Isaiah </a:t>
            </a:r>
            <a:r>
              <a:rPr lang="en-US" dirty="0" smtClean="0">
                <a:solidFill>
                  <a:schemeClr val="tx2"/>
                </a:solidFill>
              </a:rPr>
              <a:t>65:2-12</a:t>
            </a:r>
            <a:r>
              <a:rPr lang="en-US" b="0" dirty="0" smtClean="0"/>
              <a:t>)</a:t>
            </a:r>
            <a:endParaRPr lang="en-US"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22440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Drawn By The Father?</a:t>
            </a:r>
            <a:endParaRPr lang="en-US"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startAt="18"/>
            </a:pPr>
            <a:r>
              <a:rPr lang="en-US" sz="2400" b="0" dirty="0"/>
              <a:t>“We are only saved by the miraculous, direct ‘dragging’ of the Holy Spirit of God (</a:t>
            </a:r>
            <a:r>
              <a:rPr lang="en-US" sz="2400" dirty="0">
                <a:solidFill>
                  <a:schemeClr val="tx2"/>
                </a:solidFill>
              </a:rPr>
              <a:t>John 6:37, 44-45, 65</a:t>
            </a:r>
            <a:r>
              <a:rPr lang="en-US" sz="2400" b="0" dirty="0" smtClean="0"/>
              <a:t>).”</a:t>
            </a:r>
          </a:p>
          <a:p>
            <a:r>
              <a:rPr lang="en-US" sz="2400" b="0" i="1" dirty="0" smtClean="0"/>
              <a:t>“</a:t>
            </a:r>
            <a:r>
              <a:rPr lang="en-US" sz="2400" i="1" u="sng" dirty="0" smtClean="0"/>
              <a:t>All</a:t>
            </a:r>
            <a:r>
              <a:rPr lang="en-US" sz="2400" i="1" dirty="0" smtClean="0"/>
              <a:t> </a:t>
            </a:r>
            <a:r>
              <a:rPr lang="en-US" sz="2400" i="1" dirty="0"/>
              <a:t>that the Father gives Me </a:t>
            </a:r>
            <a:r>
              <a:rPr lang="en-US" sz="2400" i="1" u="sng" dirty="0"/>
              <a:t>will come</a:t>
            </a:r>
            <a:r>
              <a:rPr lang="en-US" sz="2400" i="1" dirty="0"/>
              <a:t> to Me</a:t>
            </a:r>
            <a:r>
              <a:rPr lang="en-US" sz="2400" b="0" i="1" dirty="0"/>
              <a:t>, and the one who comes to Me I will by no means cast out</a:t>
            </a:r>
            <a:r>
              <a:rPr lang="en-US" sz="2400" b="0" i="1" dirty="0" smtClean="0"/>
              <a:t>.  … </a:t>
            </a:r>
            <a:r>
              <a:rPr lang="en-US" sz="2400" i="1" dirty="0" smtClean="0"/>
              <a:t>No </a:t>
            </a:r>
            <a:r>
              <a:rPr lang="en-US" sz="2400" i="1" dirty="0"/>
              <a:t>one can come to Me </a:t>
            </a:r>
            <a:r>
              <a:rPr lang="en-US" sz="2400" i="1" u="sng" dirty="0"/>
              <a:t>unless the Father</a:t>
            </a:r>
            <a:r>
              <a:rPr lang="en-US" sz="2400" i="1" dirty="0"/>
              <a:t> who sent Me </a:t>
            </a:r>
            <a:r>
              <a:rPr lang="en-US" sz="2400" i="1" u="sng" dirty="0"/>
              <a:t>draws him</a:t>
            </a:r>
            <a:r>
              <a:rPr lang="en-US" sz="2400" b="0" i="1" dirty="0"/>
              <a:t>; and I will raise him up at the last day</a:t>
            </a:r>
            <a:r>
              <a:rPr lang="en-US" sz="2400" b="0" i="1" dirty="0" smtClean="0"/>
              <a:t>. It </a:t>
            </a:r>
            <a:r>
              <a:rPr lang="en-US" sz="2400" b="0" i="1" dirty="0"/>
              <a:t>is written in the </a:t>
            </a:r>
            <a:r>
              <a:rPr lang="en-US" sz="2400" b="0" i="1" dirty="0" smtClean="0"/>
              <a:t>prophets, ‘And </a:t>
            </a:r>
            <a:r>
              <a:rPr lang="en-US" sz="2400" b="0" i="1" dirty="0"/>
              <a:t>they shall all be taught by </a:t>
            </a:r>
            <a:r>
              <a:rPr lang="en-US" sz="2400" b="0" i="1" dirty="0" smtClean="0"/>
              <a:t>God.’ Therefore </a:t>
            </a:r>
            <a:r>
              <a:rPr lang="en-US" sz="2400" i="1" dirty="0"/>
              <a:t>everyone who has heard and learned from the Father comes to Me</a:t>
            </a:r>
            <a:r>
              <a:rPr lang="en-US" sz="2400" b="0" i="1" dirty="0" smtClean="0"/>
              <a:t>. … </a:t>
            </a:r>
            <a:r>
              <a:rPr lang="en-US" sz="2400" i="1" dirty="0" smtClean="0"/>
              <a:t>It </a:t>
            </a:r>
            <a:r>
              <a:rPr lang="en-US" sz="2400" i="1" dirty="0"/>
              <a:t>is </a:t>
            </a:r>
            <a:r>
              <a:rPr lang="en-US" sz="2400" i="1" u="sng" dirty="0"/>
              <a:t>the Spirit who gives life</a:t>
            </a:r>
            <a:r>
              <a:rPr lang="en-US" sz="2400" i="1" dirty="0"/>
              <a:t>; the flesh profits nothing</a:t>
            </a:r>
            <a:r>
              <a:rPr lang="en-US" sz="2400" b="0" i="1" dirty="0"/>
              <a:t>. The words that I speak to you are spirit, and they are life</a:t>
            </a:r>
            <a:r>
              <a:rPr lang="en-US" sz="2400" b="0" i="1" dirty="0" smtClean="0"/>
              <a:t>. But </a:t>
            </a:r>
            <a:r>
              <a:rPr lang="en-US" sz="2400" b="0" i="1" dirty="0"/>
              <a:t>there are some of you who do not believe</a:t>
            </a:r>
            <a:r>
              <a:rPr lang="en-US" sz="2400" b="0" i="1" dirty="0" smtClean="0"/>
              <a:t>.” </a:t>
            </a:r>
            <a:r>
              <a:rPr lang="en-US" sz="2400" b="0" i="1" dirty="0"/>
              <a:t>For Jesus knew from the beginning who they were who did not believe, and who would betray Him</a:t>
            </a:r>
            <a:r>
              <a:rPr lang="en-US" sz="2400" b="0" i="1" dirty="0" smtClean="0"/>
              <a:t>.  And </a:t>
            </a:r>
            <a:r>
              <a:rPr lang="en-US" sz="2400" b="0" i="1" dirty="0"/>
              <a:t>He said, </a:t>
            </a:r>
            <a:r>
              <a:rPr lang="en-US" sz="2400" b="0" i="1" dirty="0" smtClean="0"/>
              <a:t>“Therefore </a:t>
            </a:r>
            <a:r>
              <a:rPr lang="en-US" sz="2400" b="0" i="1" dirty="0"/>
              <a:t>I have said to you that </a:t>
            </a:r>
            <a:r>
              <a:rPr lang="en-US" sz="2400" i="1" dirty="0"/>
              <a:t>no one can come to Me </a:t>
            </a:r>
            <a:r>
              <a:rPr lang="en-US" sz="2400" i="1" u="sng" dirty="0"/>
              <a:t>unless it has been granted to him by My Father</a:t>
            </a:r>
            <a:r>
              <a:rPr lang="en-US" sz="2400" b="0" i="1" dirty="0" smtClean="0"/>
              <a:t>.”</a:t>
            </a:r>
            <a:r>
              <a:rPr lang="en-US" sz="2400" b="0" i="1" dirty="0"/>
              <a:t> (</a:t>
            </a:r>
            <a:r>
              <a:rPr lang="en-US" sz="2400" dirty="0">
                <a:solidFill>
                  <a:schemeClr val="tx2"/>
                </a:solidFill>
              </a:rPr>
              <a:t>John </a:t>
            </a:r>
            <a:r>
              <a:rPr lang="en-US" sz="2400" dirty="0" smtClean="0">
                <a:solidFill>
                  <a:schemeClr val="tx2"/>
                </a:solidFill>
              </a:rPr>
              <a:t>6:37-65</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40229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God Draw?</a:t>
            </a:r>
            <a:endParaRPr lang="en-US" dirty="0"/>
          </a:p>
        </p:txBody>
      </p:sp>
      <p:sp>
        <p:nvSpPr>
          <p:cNvPr id="3" name="Content Placeholder 2"/>
          <p:cNvSpPr>
            <a:spLocks noGrp="1"/>
          </p:cNvSpPr>
          <p:nvPr>
            <p:ph idx="1"/>
          </p:nvPr>
        </p:nvSpPr>
        <p:spPr/>
        <p:txBody>
          <a:bodyPr>
            <a:noAutofit/>
          </a:bodyPr>
          <a:lstStyle/>
          <a:p>
            <a:pPr marL="342900" indent="-342900">
              <a:spcBef>
                <a:spcPts val="200"/>
              </a:spcBef>
              <a:spcAft>
                <a:spcPts val="200"/>
              </a:spcAft>
              <a:buFont typeface="Arial" pitchFamily="34" charset="0"/>
              <a:buChar char="•"/>
            </a:pPr>
            <a:r>
              <a:rPr lang="en-US" sz="2400" b="0" dirty="0" smtClean="0"/>
              <a:t>Yes, the elect inevitably come to God. …</a:t>
            </a:r>
          </a:p>
          <a:p>
            <a:pPr marL="342900" indent="-342900">
              <a:spcBef>
                <a:spcPts val="200"/>
              </a:spcBef>
              <a:spcAft>
                <a:spcPts val="200"/>
              </a:spcAft>
              <a:buFont typeface="Arial" pitchFamily="34" charset="0"/>
              <a:buChar char="•"/>
            </a:pPr>
            <a:r>
              <a:rPr lang="en-US" sz="2400" b="0" dirty="0" smtClean="0"/>
              <a:t>But, who are they?  And, why do they come to God?</a:t>
            </a:r>
          </a:p>
          <a:p>
            <a:pPr marL="342900" indent="-342900">
              <a:spcBef>
                <a:spcPts val="200"/>
              </a:spcBef>
              <a:spcAft>
                <a:spcPts val="200"/>
              </a:spcAft>
              <a:buFont typeface="Arial" pitchFamily="34" charset="0"/>
              <a:buChar char="•"/>
            </a:pPr>
            <a:r>
              <a:rPr lang="en-US" sz="2400" b="0" dirty="0" smtClean="0"/>
              <a:t>Yes, God draws people through the Holy Spirit, but how?</a:t>
            </a:r>
          </a:p>
          <a:p>
            <a:pPr marL="342900" indent="-342900">
              <a:spcBef>
                <a:spcPts val="200"/>
              </a:spcBef>
              <a:spcAft>
                <a:spcPts val="200"/>
              </a:spcAft>
              <a:buFont typeface="Arial" pitchFamily="34" charset="0"/>
              <a:buChar char="•"/>
            </a:pPr>
            <a:r>
              <a:rPr lang="en-US" sz="2400" b="0" dirty="0" smtClean="0"/>
              <a:t>Through a miraculous direct operation or through words?</a:t>
            </a:r>
          </a:p>
          <a:p>
            <a:pPr>
              <a:spcBef>
                <a:spcPts val="200"/>
              </a:spcBef>
              <a:spcAft>
                <a:spcPts val="200"/>
              </a:spcAft>
            </a:pPr>
            <a:r>
              <a:rPr lang="en-US" sz="2400" b="0" i="1" dirty="0" smtClean="0"/>
              <a:t>“this </a:t>
            </a:r>
            <a:r>
              <a:rPr lang="en-US" sz="2400" b="0" i="1" dirty="0"/>
              <a:t>is the will of Him who sent Me, that </a:t>
            </a:r>
            <a:r>
              <a:rPr lang="en-US" sz="2400" i="1" dirty="0"/>
              <a:t>everyone </a:t>
            </a:r>
            <a:r>
              <a:rPr lang="en-US" sz="2400" i="1" u="sng" dirty="0"/>
              <a:t>who sees</a:t>
            </a:r>
            <a:r>
              <a:rPr lang="en-US" sz="2400" i="1" dirty="0"/>
              <a:t> the Son </a:t>
            </a:r>
            <a:r>
              <a:rPr lang="en-US" sz="2400" i="1" u="sng" dirty="0"/>
              <a:t>and believes</a:t>
            </a:r>
            <a:r>
              <a:rPr lang="en-US" sz="2400" i="1" dirty="0"/>
              <a:t> in Him </a:t>
            </a:r>
            <a:r>
              <a:rPr lang="en-US" sz="2400" b="0" i="1" dirty="0"/>
              <a:t>may have everlasting </a:t>
            </a:r>
            <a:r>
              <a:rPr lang="en-US" sz="2400" b="0" i="1" dirty="0" smtClean="0"/>
              <a:t>life”</a:t>
            </a:r>
            <a:r>
              <a:rPr lang="en-US" sz="2400" b="0" dirty="0" smtClean="0"/>
              <a:t> </a:t>
            </a:r>
            <a:r>
              <a:rPr lang="en-US" sz="2400" b="0" dirty="0"/>
              <a:t>(</a:t>
            </a:r>
            <a:r>
              <a:rPr lang="en-US" sz="2400" dirty="0">
                <a:solidFill>
                  <a:schemeClr val="tx2"/>
                </a:solidFill>
              </a:rPr>
              <a:t>John </a:t>
            </a:r>
            <a:r>
              <a:rPr lang="en-US" sz="2400" dirty="0" smtClean="0">
                <a:solidFill>
                  <a:schemeClr val="tx2"/>
                </a:solidFill>
              </a:rPr>
              <a:t>6:40</a:t>
            </a:r>
            <a:r>
              <a:rPr lang="en-US" sz="2400" b="0" dirty="0" smtClean="0"/>
              <a:t>)</a:t>
            </a:r>
          </a:p>
          <a:p>
            <a:pPr>
              <a:spcBef>
                <a:spcPts val="200"/>
              </a:spcBef>
              <a:spcAft>
                <a:spcPts val="200"/>
              </a:spcAft>
            </a:pPr>
            <a:r>
              <a:rPr lang="en-US" sz="2400" b="0" i="1" dirty="0" smtClean="0"/>
              <a:t>“It </a:t>
            </a:r>
            <a:r>
              <a:rPr lang="en-US" sz="2400" b="0" i="1" dirty="0"/>
              <a:t>is the Spirit who gives life; the flesh profits nothing. </a:t>
            </a:r>
            <a:r>
              <a:rPr lang="en-US" sz="2400" i="1" u="sng" dirty="0"/>
              <a:t>The words</a:t>
            </a:r>
            <a:r>
              <a:rPr lang="en-US" sz="2400" i="1" dirty="0"/>
              <a:t> that I speak to you </a:t>
            </a:r>
            <a:r>
              <a:rPr lang="en-US" sz="2400" i="1" u="sng" dirty="0"/>
              <a:t>are spirit</a:t>
            </a:r>
            <a:r>
              <a:rPr lang="en-US" sz="2400" i="1" dirty="0"/>
              <a:t>, and </a:t>
            </a:r>
            <a:r>
              <a:rPr lang="en-US" sz="2400" i="1" u="sng" dirty="0"/>
              <a:t>they are life</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6:63</a:t>
            </a:r>
            <a:r>
              <a:rPr lang="en-US" sz="2400" b="0" dirty="0" smtClean="0"/>
              <a:t>)</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51628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God Draw?</a:t>
            </a:r>
            <a:endParaRPr lang="en-US" dirty="0"/>
          </a:p>
        </p:txBody>
      </p:sp>
      <p:sp>
        <p:nvSpPr>
          <p:cNvPr id="3" name="Content Placeholder 2"/>
          <p:cNvSpPr>
            <a:spLocks noGrp="1"/>
          </p:cNvSpPr>
          <p:nvPr>
            <p:ph idx="1"/>
          </p:nvPr>
        </p:nvSpPr>
        <p:spPr/>
        <p:txBody>
          <a:bodyPr>
            <a:noAutofit/>
          </a:bodyPr>
          <a:lstStyle/>
          <a:p>
            <a:pPr>
              <a:spcBef>
                <a:spcPts val="200"/>
              </a:spcBef>
              <a:spcAft>
                <a:spcPts val="200"/>
              </a:spcAft>
            </a:pPr>
            <a:r>
              <a:rPr lang="en-US" sz="2400" b="0" i="1" dirty="0" smtClean="0"/>
              <a:t>“Lord</a:t>
            </a:r>
            <a:r>
              <a:rPr lang="en-US" sz="2400" b="0" i="1" dirty="0"/>
              <a:t>, to whom shall we go? </a:t>
            </a:r>
            <a:r>
              <a:rPr lang="en-US" sz="2400" i="1" dirty="0"/>
              <a:t>You have the </a:t>
            </a:r>
            <a:r>
              <a:rPr lang="en-US" sz="2400" i="1" u="sng" dirty="0"/>
              <a:t>words of eternal life</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6:68</a:t>
            </a:r>
            <a:r>
              <a:rPr lang="en-US" sz="2400" b="0" dirty="0" smtClean="0"/>
              <a:t>)</a:t>
            </a:r>
            <a:endParaRPr lang="en-US" sz="2400" b="0" dirty="0"/>
          </a:p>
          <a:p>
            <a:pPr>
              <a:spcBef>
                <a:spcPts val="200"/>
              </a:spcBef>
              <a:spcAft>
                <a:spcPts val="200"/>
              </a:spcAft>
            </a:pPr>
            <a:r>
              <a:rPr lang="en-US" sz="2400" b="0" i="1" dirty="0" smtClean="0"/>
              <a:t>“It </a:t>
            </a:r>
            <a:r>
              <a:rPr lang="en-US" sz="2400" b="0" i="1" dirty="0"/>
              <a:t>is </a:t>
            </a:r>
            <a:r>
              <a:rPr lang="en-US" sz="2400" i="1" dirty="0"/>
              <a:t>written in the prophets</a:t>
            </a:r>
            <a:r>
              <a:rPr lang="en-US" sz="2400" b="0" i="1" dirty="0" smtClean="0"/>
              <a:t>, ‘And </a:t>
            </a:r>
            <a:r>
              <a:rPr lang="en-US" sz="2400" b="0" i="1" dirty="0"/>
              <a:t>they shall </a:t>
            </a:r>
            <a:r>
              <a:rPr lang="en-US" sz="2400" i="1" dirty="0"/>
              <a:t>all be taught by God</a:t>
            </a:r>
            <a:r>
              <a:rPr lang="en-US" sz="2400" b="0" i="1" dirty="0" smtClean="0"/>
              <a:t>.’ </a:t>
            </a:r>
            <a:r>
              <a:rPr lang="en-US" sz="2400" i="1" dirty="0"/>
              <a:t>Therefore everyone who </a:t>
            </a:r>
            <a:r>
              <a:rPr lang="en-US" sz="2400" i="1" u="sng" dirty="0"/>
              <a:t>has heard</a:t>
            </a:r>
            <a:r>
              <a:rPr lang="en-US" sz="2400" i="1" dirty="0"/>
              <a:t> and </a:t>
            </a:r>
            <a:r>
              <a:rPr lang="en-US" sz="2400" i="1" u="sng" dirty="0"/>
              <a:t>learned</a:t>
            </a:r>
            <a:r>
              <a:rPr lang="en-US" sz="2400" i="1" dirty="0"/>
              <a:t> from the Father </a:t>
            </a:r>
            <a:r>
              <a:rPr lang="en-US" sz="2400" b="0" i="1" dirty="0"/>
              <a:t>comes to Me</a:t>
            </a:r>
            <a:r>
              <a:rPr lang="en-US" sz="2400" b="0" i="1" dirty="0" smtClean="0"/>
              <a:t>.”</a:t>
            </a:r>
            <a:r>
              <a:rPr lang="en-US" sz="2400" b="0" dirty="0" smtClean="0"/>
              <a:t> </a:t>
            </a:r>
            <a:r>
              <a:rPr lang="en-US" sz="2400" b="0" dirty="0"/>
              <a:t>(</a:t>
            </a:r>
            <a:r>
              <a:rPr lang="en-US" sz="2400" dirty="0">
                <a:solidFill>
                  <a:schemeClr val="tx2"/>
                </a:solidFill>
              </a:rPr>
              <a:t>John </a:t>
            </a:r>
            <a:r>
              <a:rPr lang="en-US" sz="2400" dirty="0" smtClean="0">
                <a:solidFill>
                  <a:schemeClr val="tx2"/>
                </a:solidFill>
              </a:rPr>
              <a:t>6:45</a:t>
            </a:r>
            <a:r>
              <a:rPr lang="en-US" sz="2400" b="0" dirty="0" smtClean="0"/>
              <a:t>)</a:t>
            </a:r>
            <a:endParaRPr lang="en-US" sz="2400" b="0" dirty="0"/>
          </a:p>
          <a:p>
            <a:pPr marL="342900" indent="-342900">
              <a:spcBef>
                <a:spcPts val="200"/>
              </a:spcBef>
              <a:spcAft>
                <a:spcPts val="200"/>
              </a:spcAft>
              <a:buFont typeface="Arial" pitchFamily="34" charset="0"/>
              <a:buChar char="•"/>
            </a:pPr>
            <a:r>
              <a:rPr lang="en-US" sz="2400" dirty="0" smtClean="0">
                <a:solidFill>
                  <a:schemeClr val="tx2"/>
                </a:solidFill>
              </a:rPr>
              <a:t>Is. 2:2-3; Ps. 119:97-102;  Ro. 1:16; II Tim. 3:16-17</a:t>
            </a:r>
          </a:p>
          <a:p>
            <a:pPr>
              <a:spcBef>
                <a:spcPts val="200"/>
              </a:spcBef>
              <a:spcAft>
                <a:spcPts val="200"/>
              </a:spcAft>
            </a:pPr>
            <a:r>
              <a:rPr lang="en-US" sz="2400" b="0" i="1" dirty="0"/>
              <a:t>For this reason we also thank God without ceasing, because when </a:t>
            </a:r>
            <a:r>
              <a:rPr lang="en-US" sz="2400" i="1" dirty="0"/>
              <a:t>you received the word of God </a:t>
            </a:r>
            <a:r>
              <a:rPr lang="en-US" sz="2400" b="0" i="1" dirty="0"/>
              <a:t>which you heard from us, you welcomed it not as the word of men, but as it is in truth, </a:t>
            </a:r>
            <a:r>
              <a:rPr lang="en-US" sz="2400" i="1" dirty="0"/>
              <a:t>the word of God, which also </a:t>
            </a:r>
            <a:r>
              <a:rPr lang="en-US" sz="2400" i="1" u="sng" dirty="0"/>
              <a:t>effectively works</a:t>
            </a:r>
            <a:r>
              <a:rPr lang="en-US" sz="2400" i="1" dirty="0"/>
              <a:t> in you who believe</a:t>
            </a:r>
            <a:r>
              <a:rPr lang="en-US" sz="2400" b="0" i="1" dirty="0"/>
              <a:t>. </a:t>
            </a:r>
            <a:r>
              <a:rPr lang="en-US" sz="2400" b="0" dirty="0"/>
              <a:t>(</a:t>
            </a:r>
            <a:r>
              <a:rPr lang="en-US" sz="2400" dirty="0">
                <a:solidFill>
                  <a:schemeClr val="tx2"/>
                </a:solidFill>
              </a:rPr>
              <a:t>I Thessalonians </a:t>
            </a:r>
            <a:r>
              <a:rPr lang="en-US" sz="2400" dirty="0" smtClean="0">
                <a:solidFill>
                  <a:schemeClr val="tx2"/>
                </a:solidFill>
              </a:rPr>
              <a:t>2:13</a:t>
            </a:r>
            <a:r>
              <a:rPr lang="en-US" sz="2400" b="0" dirty="0" smtClean="0"/>
              <a:t>)</a:t>
            </a:r>
            <a:endParaRPr lang="en-US" sz="2400" b="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74670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Calvinism?</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800" u="sng" dirty="0">
                <a:solidFill>
                  <a:schemeClr val="tx2"/>
                </a:solidFill>
              </a:rPr>
              <a:t>S</a:t>
            </a:r>
            <a:r>
              <a:rPr lang="en-US" sz="2800" dirty="0"/>
              <a:t>overeignty of God (The </a:t>
            </a:r>
            <a:r>
              <a:rPr lang="en-US" sz="2800" u="sng" dirty="0">
                <a:solidFill>
                  <a:schemeClr val="tx2"/>
                </a:solidFill>
              </a:rPr>
              <a:t>S</a:t>
            </a:r>
            <a:r>
              <a:rPr lang="en-US" sz="2800" dirty="0"/>
              <a:t>oil of </a:t>
            </a:r>
            <a:r>
              <a:rPr lang="en-US" sz="2800" dirty="0">
                <a:solidFill>
                  <a:schemeClr val="tx2"/>
                </a:solidFill>
              </a:rPr>
              <a:t>TULIP</a:t>
            </a:r>
            <a:r>
              <a:rPr lang="en-US" sz="2800" dirty="0" smtClean="0"/>
              <a:t>)</a:t>
            </a:r>
          </a:p>
          <a:p>
            <a:pPr marL="342900" indent="-342900">
              <a:buFont typeface="Arial" pitchFamily="34" charset="0"/>
              <a:buChar char="•"/>
            </a:pPr>
            <a:endParaRPr lang="en-US" sz="2800" dirty="0"/>
          </a:p>
          <a:p>
            <a:pPr marL="342900" indent="-342900">
              <a:buFont typeface="Arial" pitchFamily="34" charset="0"/>
              <a:buChar char="•"/>
            </a:pPr>
            <a:r>
              <a:rPr lang="en-US" sz="2800" u="sng" dirty="0">
                <a:solidFill>
                  <a:schemeClr val="tx2"/>
                </a:solidFill>
              </a:rPr>
              <a:t>T</a:t>
            </a:r>
            <a:r>
              <a:rPr lang="en-US" sz="2800" dirty="0"/>
              <a:t>otal Inherited </a:t>
            </a:r>
            <a:r>
              <a:rPr lang="en-US" sz="2800" dirty="0" smtClean="0"/>
              <a:t>Depravity</a:t>
            </a:r>
            <a:endParaRPr lang="en-US" sz="2800" dirty="0"/>
          </a:p>
          <a:p>
            <a:pPr marL="342900" indent="-342900">
              <a:buFont typeface="Arial" pitchFamily="34" charset="0"/>
              <a:buChar char="•"/>
            </a:pPr>
            <a:r>
              <a:rPr lang="en-US" sz="2800" u="sng" dirty="0" smtClean="0">
                <a:solidFill>
                  <a:schemeClr val="tx2"/>
                </a:solidFill>
              </a:rPr>
              <a:t>U</a:t>
            </a:r>
            <a:r>
              <a:rPr lang="en-US" sz="2800" dirty="0" smtClean="0"/>
              <a:t>nconditional Election</a:t>
            </a:r>
            <a:endParaRPr lang="en-US" sz="2800" dirty="0"/>
          </a:p>
          <a:p>
            <a:pPr marL="342900" indent="-342900">
              <a:buFont typeface="Arial" pitchFamily="34" charset="0"/>
              <a:buChar char="•"/>
            </a:pPr>
            <a:r>
              <a:rPr lang="en-US" sz="2800" u="sng" dirty="0">
                <a:solidFill>
                  <a:schemeClr val="tx2"/>
                </a:solidFill>
              </a:rPr>
              <a:t>L</a:t>
            </a:r>
            <a:r>
              <a:rPr lang="en-US" sz="2800" dirty="0"/>
              <a:t>imited </a:t>
            </a:r>
            <a:r>
              <a:rPr lang="en-US" sz="2800" dirty="0" smtClean="0"/>
              <a:t>Atonement</a:t>
            </a:r>
            <a:endParaRPr lang="en-US" sz="2800" dirty="0"/>
          </a:p>
          <a:p>
            <a:pPr marL="342900" indent="-342900">
              <a:buFont typeface="Arial" pitchFamily="34" charset="0"/>
              <a:buChar char="•"/>
            </a:pPr>
            <a:r>
              <a:rPr lang="en-US" sz="2800" u="sng" dirty="0">
                <a:solidFill>
                  <a:schemeClr val="tx2"/>
                </a:solidFill>
              </a:rPr>
              <a:t>I</a:t>
            </a:r>
            <a:r>
              <a:rPr lang="en-US" sz="2800" dirty="0"/>
              <a:t>rresistible </a:t>
            </a:r>
            <a:r>
              <a:rPr lang="en-US" sz="2800" dirty="0" smtClean="0"/>
              <a:t>Grace</a:t>
            </a:r>
            <a:endParaRPr lang="en-US" sz="2800" dirty="0"/>
          </a:p>
          <a:p>
            <a:pPr marL="342900" indent="-342900">
              <a:buFont typeface="Arial" pitchFamily="34" charset="0"/>
              <a:buChar char="•"/>
            </a:pPr>
            <a:r>
              <a:rPr lang="en-US" sz="2800" u="sng" dirty="0">
                <a:solidFill>
                  <a:schemeClr val="tx2"/>
                </a:solidFill>
              </a:rPr>
              <a:t>P</a:t>
            </a:r>
            <a:r>
              <a:rPr lang="en-US" sz="2800" dirty="0"/>
              <a:t>erseverance </a:t>
            </a:r>
            <a:r>
              <a:rPr lang="en-US" sz="2800" dirty="0" smtClean="0"/>
              <a:t>of </a:t>
            </a:r>
            <a:r>
              <a:rPr lang="en-US" sz="2800" dirty="0"/>
              <a:t>the </a:t>
            </a:r>
            <a:r>
              <a:rPr lang="en-US" sz="2800" dirty="0" smtClean="0"/>
              <a:t>Saints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Oval 4"/>
          <p:cNvSpPr/>
          <p:nvPr/>
        </p:nvSpPr>
        <p:spPr>
          <a:xfrm>
            <a:off x="609600" y="590550"/>
            <a:ext cx="762000" cy="1828800"/>
          </a:xfrm>
          <a:prstGeom prst="ellipse">
            <a:avLst/>
          </a:prstGeom>
          <a:noFill/>
          <a:ln w="476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13709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876357809"/>
              </p:ext>
            </p:extLst>
          </p:nvPr>
        </p:nvGraphicFramePr>
        <p:xfrm>
          <a:off x="685801" y="6"/>
          <a:ext cx="7772400" cy="5133934"/>
        </p:xfrm>
        <a:graphic>
          <a:graphicData uri="http://schemas.openxmlformats.org/drawingml/2006/table">
            <a:tbl>
              <a:tblPr/>
              <a:tblGrid>
                <a:gridCol w="2590800"/>
                <a:gridCol w="2590800"/>
                <a:gridCol w="2590800"/>
              </a:tblGrid>
              <a:tr h="279799">
                <a:tc>
                  <a:txBody>
                    <a:bodyPr/>
                    <a:lstStyle/>
                    <a:p>
                      <a:pPr algn="ctr"/>
                      <a:r>
                        <a:rPr lang="en-US" sz="1400" b="1" dirty="0">
                          <a:solidFill>
                            <a:schemeClr val="bg1"/>
                          </a:solidFill>
                        </a:rPr>
                        <a:t>Holy Spirit</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a:solidFill>
                            <a:schemeClr val="bg1"/>
                          </a:solidFill>
                        </a:rPr>
                        <a:t>Work</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c>
                  <a:txBody>
                    <a:bodyPr/>
                    <a:lstStyle/>
                    <a:p>
                      <a:pPr algn="ctr"/>
                      <a:r>
                        <a:rPr lang="en-US" sz="1400" b="1" dirty="0" smtClean="0">
                          <a:solidFill>
                            <a:schemeClr val="bg1"/>
                          </a:solidFill>
                        </a:rPr>
                        <a:t>Gospel, God’s Word</a:t>
                      </a:r>
                      <a:endParaRPr lang="en-US" sz="1400" b="1" dirty="0">
                        <a:solidFill>
                          <a:schemeClr val="bg1"/>
                        </a:solidFill>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solidFill>
                  </a:tcPr>
                </a:tc>
              </a:tr>
              <a:tr h="279799">
                <a:tc>
                  <a:txBody>
                    <a:bodyPr/>
                    <a:lstStyle/>
                    <a:p>
                      <a:pPr algn="ctr"/>
                      <a:r>
                        <a:rPr lang="en-US" sz="1400" b="1" u="none" dirty="0">
                          <a:latin typeface="+mn-lt"/>
                        </a:rPr>
                        <a:t>Nehemiah 9:20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Instructs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II Timothy 3:16-17</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14:26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Teaches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119:97-102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John 16:8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Convicts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Titus 1:9;</a:t>
                      </a:r>
                      <a:br>
                        <a:rPr lang="en-US" sz="1400" b="1" u="none" dirty="0">
                          <a:latin typeface="+mn-lt"/>
                        </a:rPr>
                      </a:br>
                      <a:r>
                        <a:rPr lang="en-US" sz="1400" b="1" u="none" dirty="0">
                          <a:latin typeface="+mn-lt"/>
                        </a:rPr>
                        <a:t>Romans 3:9-19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6:63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Quickens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119:50</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16:13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Guides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Psalm 119:105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Birth</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Peter 1:23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I Peter 1:2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Sanctifies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17:17;</a:t>
                      </a:r>
                      <a:br>
                        <a:rPr lang="en-US" sz="1400" b="1" u="none" dirty="0">
                          <a:latin typeface="+mn-lt"/>
                        </a:rPr>
                      </a:br>
                      <a:r>
                        <a:rPr lang="en-US" sz="1400" b="1" u="none" dirty="0">
                          <a:latin typeface="+mn-lt"/>
                        </a:rPr>
                        <a:t>II Thessalonians 2:13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Titus 3:5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Saves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James 1:21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I Corinthians 6:11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Washes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Acts 9:31</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Comforts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Thessalonians 4:18</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Seals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Ephesians 1:13</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John 15:26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a:solidFill>
                            <a:schemeClr val="tx2"/>
                          </a:solidFill>
                          <a:latin typeface="+mn-lt"/>
                        </a:rPr>
                        <a:t>Testifies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John 5:39</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8:16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Witnesses</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Matthew 24:14</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279799">
                <a:tc>
                  <a:txBody>
                    <a:bodyPr/>
                    <a:lstStyle/>
                    <a:p>
                      <a:pPr algn="ctr"/>
                      <a:r>
                        <a:rPr lang="en-US" sz="1400" b="1" u="none" dirty="0">
                          <a:latin typeface="+mn-lt"/>
                        </a:rPr>
                        <a:t>Romans 5:5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Love</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I John 2:5</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98849">
                <a:tc>
                  <a:txBody>
                    <a:bodyPr/>
                    <a:lstStyle/>
                    <a:p>
                      <a:pPr algn="ctr"/>
                      <a:r>
                        <a:rPr lang="en-US" sz="1400" b="1" u="none" dirty="0">
                          <a:latin typeface="+mn-lt"/>
                        </a:rPr>
                        <a:t>Galatians 5:22</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solidFill>
                            <a:schemeClr val="tx2"/>
                          </a:solidFill>
                          <a:latin typeface="+mn-lt"/>
                        </a:rPr>
                        <a:t>Gives </a:t>
                      </a:r>
                      <a:r>
                        <a:rPr lang="en-US" sz="1400" b="1" u="none" dirty="0" smtClean="0">
                          <a:solidFill>
                            <a:schemeClr val="tx2"/>
                          </a:solidFill>
                          <a:latin typeface="+mn-lt"/>
                        </a:rPr>
                        <a:t>Joy</a:t>
                      </a:r>
                      <a:endParaRPr lang="en-US" sz="1400" b="1" u="none" dirty="0">
                        <a:solidFill>
                          <a:schemeClr val="tx2"/>
                        </a:solidFill>
                        <a:latin typeface="+mn-lt"/>
                      </a:endParaRP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lang="en-US" sz="1400" b="1" u="none" dirty="0">
                          <a:latin typeface="+mn-lt"/>
                        </a:rPr>
                        <a:t>Jeremiah 15:16;</a:t>
                      </a:r>
                      <a:br>
                        <a:rPr lang="en-US" sz="1400" b="1" u="none" dirty="0">
                          <a:latin typeface="+mn-lt"/>
                        </a:rPr>
                      </a:br>
                      <a:r>
                        <a:rPr lang="en-US" sz="1400" b="1" u="none" dirty="0">
                          <a:latin typeface="+mn-lt"/>
                        </a:rPr>
                        <a:t>I Thessalonians 1:6</a:t>
                      </a:r>
                    </a:p>
                  </a:txBody>
                  <a:tcPr marL="59172" marR="59172" marT="29586" marB="2958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70580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230188" lvl="0" indent="-230188">
              <a:spcBef>
                <a:spcPts val="100"/>
              </a:spcBef>
              <a:spcAft>
                <a:spcPts val="100"/>
              </a:spcAft>
              <a:buFont typeface="Arial" pitchFamily="34" charset="0"/>
              <a:buChar char="•"/>
            </a:pPr>
            <a:r>
              <a:rPr lang="en-US" sz="1800" b="0" dirty="0" err="1"/>
              <a:t>Brents</a:t>
            </a:r>
            <a:r>
              <a:rPr lang="en-US" sz="1800" b="0" dirty="0"/>
              <a:t>, T. W., </a:t>
            </a:r>
            <a:r>
              <a:rPr lang="en-US" sz="1800" i="1" dirty="0"/>
              <a:t>The Gospel Plan of Salvation</a:t>
            </a:r>
            <a:r>
              <a:rPr lang="en-US" sz="1800" b="0" dirty="0"/>
              <a:t>, 1874.  Reprinted: 17</a:t>
            </a:r>
            <a:r>
              <a:rPr lang="en-US" sz="1800" b="0" baseline="30000" dirty="0"/>
              <a:t>th</a:t>
            </a:r>
            <a:r>
              <a:rPr lang="en-US" sz="1800" b="0" dirty="0"/>
              <a:t> Edition, Guardian of Truth Foundation, Bowling Green, Kentucky, 1987.</a:t>
            </a:r>
          </a:p>
          <a:p>
            <a:pPr marL="230188" lvl="0" indent="-230188">
              <a:spcBef>
                <a:spcPts val="100"/>
              </a:spcBef>
              <a:spcAft>
                <a:spcPts val="100"/>
              </a:spcAft>
              <a:buFont typeface="Arial" pitchFamily="34" charset="0"/>
              <a:buChar char="•"/>
            </a:pPr>
            <a:r>
              <a:rPr lang="en-US" sz="1800" b="0" dirty="0" err="1"/>
              <a:t>Harkrider</a:t>
            </a:r>
            <a:r>
              <a:rPr lang="en-US" sz="1800" b="0" dirty="0"/>
              <a:t>, Robert, </a:t>
            </a:r>
            <a:r>
              <a:rPr lang="en-US" sz="1800" i="1" dirty="0"/>
              <a:t>Basic Bible Doctrine</a:t>
            </a:r>
            <a:r>
              <a:rPr lang="en-US" sz="1800" dirty="0"/>
              <a:t>, Book 3</a:t>
            </a:r>
            <a:r>
              <a:rPr lang="en-US" sz="1800" b="0" dirty="0"/>
              <a:t>, Impressive Image Production, Russellville, Alabama, 1987.</a:t>
            </a:r>
          </a:p>
          <a:p>
            <a:pPr marL="230188" lvl="0" indent="-230188">
              <a:spcBef>
                <a:spcPts val="100"/>
              </a:spcBef>
              <a:spcAft>
                <a:spcPts val="100"/>
              </a:spcAft>
              <a:buFont typeface="Arial" pitchFamily="34" charset="0"/>
              <a:buChar char="•"/>
            </a:pPr>
            <a:r>
              <a:rPr lang="en-US" sz="1800" b="0" dirty="0"/>
              <a:t>Roberts, Tom, </a:t>
            </a:r>
            <a:r>
              <a:rPr lang="en-US" sz="1800" i="1" dirty="0"/>
              <a:t>Neo-Calvinism In The Churches of Christ</a:t>
            </a:r>
            <a:r>
              <a:rPr lang="en-US" sz="1800" b="0" dirty="0"/>
              <a:t>, </a:t>
            </a:r>
            <a:r>
              <a:rPr lang="en-US" sz="1800" b="0" dirty="0" err="1"/>
              <a:t>Cogdill</a:t>
            </a:r>
            <a:r>
              <a:rPr lang="en-US" sz="1800" b="0" dirty="0"/>
              <a:t> Foundation, Fairmount, Indiana, 1980.</a:t>
            </a:r>
          </a:p>
          <a:p>
            <a:pPr marL="230188" lvl="0" indent="-230188">
              <a:spcBef>
                <a:spcPts val="100"/>
              </a:spcBef>
              <a:spcAft>
                <a:spcPts val="100"/>
              </a:spcAft>
              <a:buFont typeface="Arial" pitchFamily="34" charset="0"/>
              <a:buChar char="•"/>
            </a:pPr>
            <a:r>
              <a:rPr lang="en-US" sz="1800" b="0" dirty="0"/>
              <a:t>Shank, Robert, </a:t>
            </a:r>
            <a:r>
              <a:rPr lang="en-US" sz="1800" i="1" dirty="0"/>
              <a:t>Elect in the Son: A Study of the Doctrine of Election</a:t>
            </a:r>
            <a:r>
              <a:rPr lang="en-US" sz="1800" b="0" dirty="0"/>
              <a:t>, Bethany House Publishers, Bloomington, Minnesota, 1970, 1989.</a:t>
            </a:r>
          </a:p>
          <a:p>
            <a:pPr marL="230188" lvl="0" indent="-230188">
              <a:spcBef>
                <a:spcPts val="100"/>
              </a:spcBef>
              <a:spcAft>
                <a:spcPts val="100"/>
              </a:spcAft>
              <a:buFont typeface="Arial" pitchFamily="34" charset="0"/>
              <a:buChar char="•"/>
            </a:pPr>
            <a:r>
              <a:rPr lang="en-US" sz="1800" b="0" dirty="0"/>
              <a:t>Shank, Robert, </a:t>
            </a:r>
            <a:r>
              <a:rPr lang="en-US" sz="1800" i="1" dirty="0"/>
              <a:t>Life in the Son:  A Study of the Doctrine of Perseverance</a:t>
            </a:r>
            <a:r>
              <a:rPr lang="en-US" sz="1800" b="0" dirty="0"/>
              <a:t>, Bethany House Publishers, Bloomington, Minnesota, 1960, 1961, 1989.</a:t>
            </a:r>
          </a:p>
          <a:p>
            <a:pPr marL="230188" lvl="0" indent="-230188">
              <a:spcBef>
                <a:spcPts val="100"/>
              </a:spcBef>
              <a:spcAft>
                <a:spcPts val="100"/>
              </a:spcAft>
              <a:buFont typeface="Arial" pitchFamily="34" charset="0"/>
              <a:buChar char="•"/>
            </a:pPr>
            <a:r>
              <a:rPr lang="en-US" sz="1800" b="0" dirty="0"/>
              <a:t>Waldron, Bob, </a:t>
            </a:r>
            <a:r>
              <a:rPr lang="en-US" sz="1800" i="1" dirty="0"/>
              <a:t>Lesson Book on Calvinism</a:t>
            </a:r>
            <a:r>
              <a:rPr lang="en-US" sz="1800" b="0" dirty="0"/>
              <a:t>, Unpublished &amp; Incomplete Draft, February 2009.</a:t>
            </a:r>
          </a:p>
          <a:p>
            <a:pPr marL="230188" indent="-230188">
              <a:spcBef>
                <a:spcPts val="100"/>
              </a:spcBef>
              <a:spcAft>
                <a:spcPts val="100"/>
              </a:spcAft>
              <a:buFont typeface="Arial" pitchFamily="34" charset="0"/>
              <a:buChar char="•"/>
            </a:pPr>
            <a:r>
              <a:rPr lang="en-US" sz="1800" b="0" dirty="0"/>
              <a:t>Whiteside, Robertson L, </a:t>
            </a:r>
            <a:r>
              <a:rPr lang="en-US" sz="1800" i="1" dirty="0"/>
              <a:t>A New Commentary on Paul’s Letter to the Saints at Rome</a:t>
            </a:r>
            <a:r>
              <a:rPr lang="en-US" sz="1800" b="0" dirty="0"/>
              <a:t>,  Guardian of Truth Press, Dallas, TX, 1976.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481661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i="1" dirty="0" smtClean="0">
                <a:solidFill>
                  <a:schemeClr val="tx2"/>
                </a:solidFill>
              </a:rPr>
              <a:t>L</a:t>
            </a:r>
            <a:r>
              <a:rPr lang="en-US" sz="7200" i="1" dirty="0" smtClean="0"/>
              <a:t>imited Atonement</a:t>
            </a:r>
            <a:endParaRPr lang="en-US" sz="7200" i="1" dirty="0"/>
          </a:p>
        </p:txBody>
      </p:sp>
      <p:sp>
        <p:nvSpPr>
          <p:cNvPr id="3" name="Text Placeholder 2"/>
          <p:cNvSpPr>
            <a:spLocks noGrp="1"/>
          </p:cNvSpPr>
          <p:nvPr>
            <p:ph type="body" idx="1"/>
          </p:nvPr>
        </p:nvSpPr>
        <p:spPr/>
        <p:txBody>
          <a:bodyPr>
            <a:normAutofit/>
          </a:bodyPr>
          <a:lstStyle/>
          <a:p>
            <a:r>
              <a:rPr lang="en-US" sz="3600" dirty="0" smtClean="0"/>
              <a:t>Calvinism</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960490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L</a:t>
            </a:r>
            <a:r>
              <a:rPr lang="en-US" dirty="0" smtClean="0"/>
              <a:t>imited Atonement</a:t>
            </a:r>
            <a:endParaRPr lang="en-US" dirty="0"/>
          </a:p>
        </p:txBody>
      </p:sp>
      <p:sp>
        <p:nvSpPr>
          <p:cNvPr id="3" name="Content Placeholder 2"/>
          <p:cNvSpPr>
            <a:spLocks noGrp="1"/>
          </p:cNvSpPr>
          <p:nvPr>
            <p:ph idx="1"/>
          </p:nvPr>
        </p:nvSpPr>
        <p:spPr/>
        <p:txBody>
          <a:bodyPr>
            <a:normAutofit/>
          </a:bodyPr>
          <a:lstStyle/>
          <a:p>
            <a:r>
              <a:rPr lang="en-US" sz="2400" b="0" dirty="0" smtClean="0"/>
              <a:t>Also known as </a:t>
            </a:r>
            <a:r>
              <a:rPr lang="en-US" sz="2400" dirty="0" smtClean="0"/>
              <a:t>Particular Redemption …</a:t>
            </a:r>
            <a:endParaRPr lang="en-US" sz="2400" b="0" dirty="0" smtClean="0"/>
          </a:p>
          <a:p>
            <a:r>
              <a:rPr lang="en-US" sz="2400" b="0" dirty="0" smtClean="0"/>
              <a:t>“The </a:t>
            </a:r>
            <a:r>
              <a:rPr lang="en-US" sz="2400" b="0" dirty="0"/>
              <a:t>atonement not only made salvation possible for the sinner, but </a:t>
            </a:r>
            <a:r>
              <a:rPr lang="en-US" sz="2400" dirty="0"/>
              <a:t>actually </a:t>
            </a:r>
            <a:r>
              <a:rPr lang="en-US" sz="2400" u="sng" dirty="0"/>
              <a:t>secured</a:t>
            </a:r>
            <a:r>
              <a:rPr lang="en-US" sz="2400" dirty="0"/>
              <a:t> </a:t>
            </a:r>
            <a:r>
              <a:rPr lang="en-US" sz="2400" dirty="0" smtClean="0"/>
              <a:t>it </a:t>
            </a:r>
            <a:r>
              <a:rPr lang="en-US" sz="2400" b="0" dirty="0" smtClean="0"/>
              <a:t>... the </a:t>
            </a:r>
            <a:r>
              <a:rPr lang="en-US" sz="2400" b="0" dirty="0"/>
              <a:t>Calvinist teaches that </a:t>
            </a:r>
            <a:r>
              <a:rPr lang="en-US" sz="2400" dirty="0"/>
              <a:t>the atonement meritoriously secured the application of the work of redemption to </a:t>
            </a:r>
            <a:r>
              <a:rPr lang="en-US" sz="2400" u="sng" dirty="0"/>
              <a:t>those for whom it was intended</a:t>
            </a:r>
            <a:r>
              <a:rPr lang="en-US" sz="2400" b="0" dirty="0"/>
              <a:t> and this rendered their complete salvation certain.” (L. </a:t>
            </a:r>
            <a:r>
              <a:rPr lang="en-US" sz="2400" b="0" dirty="0" err="1" smtClean="0"/>
              <a:t>Berkhof</a:t>
            </a:r>
            <a:r>
              <a:rPr lang="en-US" sz="2400" b="0" dirty="0" smtClean="0"/>
              <a:t>, </a:t>
            </a:r>
            <a:r>
              <a:rPr lang="en-US" sz="2400" i="1" dirty="0" smtClean="0"/>
              <a:t>Systematic Theology</a:t>
            </a:r>
            <a:r>
              <a:rPr lang="en-US" sz="2400" b="0" dirty="0" smtClean="0"/>
              <a:t>, Grand Rapids: Eerdmans, </a:t>
            </a:r>
            <a:r>
              <a:rPr lang="en-US" sz="2400" b="0" dirty="0"/>
              <a:t>1949, p. 393</a:t>
            </a:r>
            <a:r>
              <a:rPr lang="en-US" sz="2400" b="0" dirty="0" smtClean="0"/>
              <a:t>) </a:t>
            </a:r>
          </a:p>
          <a:p>
            <a:pPr algn="r"/>
            <a:r>
              <a:rPr lang="en-US" sz="1800" b="0" dirty="0" smtClean="0"/>
              <a:t>via </a:t>
            </a:r>
            <a:r>
              <a:rPr lang="en-US" sz="1800" b="0" dirty="0">
                <a:hlinkClick r:id="rId2"/>
              </a:rPr>
              <a:t>http://www.auburn.edu/~</a:t>
            </a:r>
            <a:r>
              <a:rPr lang="en-US" sz="1800" b="0" dirty="0" smtClean="0">
                <a:hlinkClick r:id="rId2"/>
              </a:rPr>
              <a:t>allenkc/openhse/calvinism.html#Redemption</a:t>
            </a:r>
            <a:endParaRPr lang="en-US" sz="1800" b="0" dirty="0" smtClean="0"/>
          </a:p>
          <a:p>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96323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20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200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Limited to </a:t>
            </a:r>
            <a:r>
              <a:rPr lang="en-US" i="1" dirty="0" smtClean="0"/>
              <a:t>“Many”</a:t>
            </a:r>
            <a:r>
              <a:rPr lang="en-US" dirty="0" smtClean="0"/>
              <a:t>, not </a:t>
            </a:r>
            <a:r>
              <a:rPr lang="en-US" i="1" dirty="0" smtClean="0"/>
              <a:t>“All” </a:t>
            </a:r>
            <a:r>
              <a:rPr lang="en-US" dirty="0" smtClean="0"/>
              <a:t>?</a:t>
            </a:r>
            <a:endParaRPr lang="en-US" dirty="0"/>
          </a:p>
        </p:txBody>
      </p:sp>
      <p:sp>
        <p:nvSpPr>
          <p:cNvPr id="3" name="Content Placeholder 2"/>
          <p:cNvSpPr>
            <a:spLocks noGrp="1"/>
          </p:cNvSpPr>
          <p:nvPr>
            <p:ph idx="1"/>
          </p:nvPr>
        </p:nvSpPr>
        <p:spPr/>
        <p:txBody>
          <a:bodyPr>
            <a:noAutofit/>
          </a:bodyPr>
          <a:lstStyle/>
          <a:p>
            <a:pPr marL="457200" indent="-457200">
              <a:spcBef>
                <a:spcPts val="200"/>
              </a:spcBef>
              <a:spcAft>
                <a:spcPts val="200"/>
              </a:spcAft>
              <a:buFont typeface="+mj-lt"/>
              <a:buAutoNum type="arabicPeriod" startAt="16"/>
            </a:pPr>
            <a:r>
              <a:rPr lang="en-US" sz="2400" b="0" dirty="0"/>
              <a:t>“Jesus gave His life a ransom for ‘</a:t>
            </a:r>
            <a:r>
              <a:rPr lang="en-US" sz="2400" i="1" dirty="0"/>
              <a:t>many</a:t>
            </a:r>
            <a:r>
              <a:rPr lang="en-US" sz="2400" b="0" dirty="0"/>
              <a:t>’, not ‘</a:t>
            </a:r>
            <a:r>
              <a:rPr lang="en-US" sz="2400" i="1" dirty="0"/>
              <a:t>all</a:t>
            </a:r>
            <a:r>
              <a:rPr lang="en-US" sz="2400" b="0" dirty="0"/>
              <a:t>’ (</a:t>
            </a:r>
            <a:r>
              <a:rPr lang="en-US" sz="2400" dirty="0">
                <a:solidFill>
                  <a:schemeClr val="tx2"/>
                </a:solidFill>
              </a:rPr>
              <a:t>Mark 10:45</a:t>
            </a:r>
            <a:r>
              <a:rPr lang="en-US" sz="2400" b="0" dirty="0"/>
              <a:t>), so why do you think He gave His life for </a:t>
            </a:r>
            <a:r>
              <a:rPr lang="en-US" sz="2400" i="1" dirty="0"/>
              <a:t>all</a:t>
            </a:r>
            <a:r>
              <a:rPr lang="en-US" sz="2400" b="0" dirty="0" smtClean="0"/>
              <a:t>?”</a:t>
            </a:r>
          </a:p>
          <a:p>
            <a:pPr>
              <a:spcBef>
                <a:spcPts val="200"/>
              </a:spcBef>
              <a:spcAft>
                <a:spcPts val="200"/>
              </a:spcAft>
            </a:pPr>
            <a:r>
              <a:rPr lang="en-US" sz="2400" b="0" i="1" dirty="0" smtClean="0"/>
              <a:t>“For </a:t>
            </a:r>
            <a:r>
              <a:rPr lang="en-US" sz="2400" b="0" i="1" dirty="0"/>
              <a:t>even the Son of Man did not come to be served, but to serve, and to </a:t>
            </a:r>
            <a:r>
              <a:rPr lang="en-US" sz="2400" i="1" dirty="0"/>
              <a:t>give His life a ransom </a:t>
            </a:r>
            <a:r>
              <a:rPr lang="en-US" sz="2400" i="1" u="sng" dirty="0"/>
              <a:t>for many</a:t>
            </a:r>
            <a:r>
              <a:rPr lang="en-US" sz="2400" b="0" i="1" dirty="0" smtClean="0"/>
              <a:t>.” </a:t>
            </a:r>
            <a:r>
              <a:rPr lang="en-US" sz="2400" b="0" dirty="0"/>
              <a:t>(</a:t>
            </a:r>
            <a:r>
              <a:rPr lang="en-US" sz="2400" dirty="0">
                <a:solidFill>
                  <a:schemeClr val="tx2"/>
                </a:solidFill>
              </a:rPr>
              <a:t>Mark </a:t>
            </a:r>
            <a:r>
              <a:rPr lang="en-US" sz="2400" dirty="0" smtClean="0">
                <a:solidFill>
                  <a:schemeClr val="tx2"/>
                </a:solidFill>
              </a:rPr>
              <a:t>10:45</a:t>
            </a:r>
            <a:r>
              <a:rPr lang="en-US" sz="2400" b="0" dirty="0" smtClean="0"/>
              <a:t>)</a:t>
            </a:r>
            <a:endParaRPr lang="en-US" sz="2400" b="0" dirty="0"/>
          </a:p>
          <a:p>
            <a:pPr marL="457200" indent="-457200">
              <a:spcBef>
                <a:spcPts val="200"/>
              </a:spcBef>
              <a:spcAft>
                <a:spcPts val="200"/>
              </a:spcAft>
              <a:buFont typeface="Arial" pitchFamily="34" charset="0"/>
              <a:buChar char="•"/>
            </a:pPr>
            <a:r>
              <a:rPr lang="en-US" sz="2400" b="0" dirty="0" smtClean="0"/>
              <a:t>Where does it say </a:t>
            </a:r>
            <a:r>
              <a:rPr lang="en-US" sz="2400" b="0" i="1" dirty="0" smtClean="0"/>
              <a:t>“only”</a:t>
            </a:r>
            <a:r>
              <a:rPr lang="en-US" sz="2400" b="0" dirty="0" smtClean="0"/>
              <a:t> in the text?  Nothing exclusive.</a:t>
            </a:r>
          </a:p>
          <a:p>
            <a:pPr marL="457200" indent="-457200">
              <a:spcBef>
                <a:spcPts val="200"/>
              </a:spcBef>
              <a:spcAft>
                <a:spcPts val="200"/>
              </a:spcAft>
              <a:buFont typeface="Arial" pitchFamily="34" charset="0"/>
              <a:buChar char="•"/>
            </a:pPr>
            <a:r>
              <a:rPr lang="en-US" sz="2400" b="0" dirty="0" smtClean="0"/>
              <a:t>Could not</a:t>
            </a:r>
            <a:r>
              <a:rPr lang="en-US" sz="2400" b="0" i="1" dirty="0" smtClean="0"/>
              <a:t> “all”</a:t>
            </a:r>
            <a:r>
              <a:rPr lang="en-US" sz="2400" b="0" dirty="0" smtClean="0"/>
              <a:t> be </a:t>
            </a:r>
            <a:r>
              <a:rPr lang="en-US" sz="2400" b="0" i="1" dirty="0" smtClean="0"/>
              <a:t>“many”</a:t>
            </a:r>
            <a:r>
              <a:rPr lang="en-US" sz="2400" b="0" dirty="0" smtClean="0"/>
              <a:t>?  Does </a:t>
            </a:r>
            <a:r>
              <a:rPr lang="en-US" sz="2400" b="0" i="1" dirty="0" smtClean="0"/>
              <a:t>“many”</a:t>
            </a:r>
            <a:r>
              <a:rPr lang="en-US" sz="2400" b="0" dirty="0" smtClean="0"/>
              <a:t> exclude </a:t>
            </a:r>
            <a:r>
              <a:rPr lang="en-US" sz="2400" b="0" i="1" dirty="0" smtClean="0"/>
              <a:t>“all”</a:t>
            </a:r>
            <a:r>
              <a:rPr lang="en-US" sz="2400" b="0" dirty="0" smtClean="0"/>
              <a:t>?</a:t>
            </a:r>
          </a:p>
          <a:p>
            <a:pPr marL="457200" indent="-457200">
              <a:spcBef>
                <a:spcPts val="200"/>
              </a:spcBef>
              <a:spcAft>
                <a:spcPts val="200"/>
              </a:spcAft>
              <a:buFont typeface="Arial" pitchFamily="34" charset="0"/>
              <a:buChar char="•"/>
            </a:pPr>
            <a:r>
              <a:rPr lang="en-US" sz="2400" b="0" dirty="0" smtClean="0"/>
              <a:t>Comparison stands in opposition to </a:t>
            </a:r>
            <a:r>
              <a:rPr lang="en-US" sz="2400" b="0" i="1" dirty="0" smtClean="0"/>
              <a:t>“few”</a:t>
            </a:r>
            <a:r>
              <a:rPr lang="en-US" sz="2400" b="0" dirty="0" smtClean="0"/>
              <a:t> – not </a:t>
            </a:r>
            <a:r>
              <a:rPr lang="en-US" sz="2400" b="0" i="1" dirty="0" smtClean="0"/>
              <a:t>“all”</a:t>
            </a:r>
            <a:r>
              <a:rPr lang="en-US" sz="2400" b="0" dirty="0" smtClean="0"/>
              <a:t>:</a:t>
            </a:r>
          </a:p>
          <a:p>
            <a:pPr>
              <a:spcBef>
                <a:spcPts val="200"/>
              </a:spcBef>
              <a:spcAft>
                <a:spcPts val="200"/>
              </a:spcAft>
            </a:pPr>
            <a:r>
              <a:rPr lang="en-US" sz="2400" dirty="0" smtClean="0"/>
              <a:t>For example: </a:t>
            </a:r>
            <a:r>
              <a:rPr lang="en-US" sz="2400" b="0" i="1" dirty="0" smtClean="0"/>
              <a:t>“Lord</a:t>
            </a:r>
            <a:r>
              <a:rPr lang="en-US" sz="2400" b="0" i="1" dirty="0"/>
              <a:t>, are there </a:t>
            </a:r>
            <a:r>
              <a:rPr lang="en-US" sz="2400" i="1" u="sng" dirty="0"/>
              <a:t>few</a:t>
            </a:r>
            <a:r>
              <a:rPr lang="en-US" sz="2400" i="1" dirty="0"/>
              <a:t> who are saved</a:t>
            </a:r>
            <a:r>
              <a:rPr lang="en-US" sz="2400" b="0" i="1" dirty="0" smtClean="0"/>
              <a:t>?” … “</a:t>
            </a:r>
            <a:r>
              <a:rPr lang="en-US" sz="2400" i="1" dirty="0" smtClean="0"/>
              <a:t>For </a:t>
            </a:r>
            <a:r>
              <a:rPr lang="en-US" sz="2400" i="1" u="sng" dirty="0" smtClean="0"/>
              <a:t>many</a:t>
            </a:r>
            <a:r>
              <a:rPr lang="en-US" sz="2400" b="0" i="1" dirty="0"/>
              <a:t>, I say to you, will seek to enter and </a:t>
            </a:r>
            <a:r>
              <a:rPr lang="en-US" sz="2400" i="1" dirty="0"/>
              <a:t>will not be able</a:t>
            </a:r>
            <a:r>
              <a:rPr lang="en-US" sz="2400" b="0" i="1" dirty="0" smtClean="0"/>
              <a:t>.”</a:t>
            </a:r>
            <a:r>
              <a:rPr lang="en-US" sz="2400" b="0" dirty="0" smtClean="0"/>
              <a:t> </a:t>
            </a:r>
            <a:r>
              <a:rPr lang="en-US" sz="2400" b="0" dirty="0"/>
              <a:t>(</a:t>
            </a:r>
            <a:r>
              <a:rPr lang="en-US" sz="2400" dirty="0">
                <a:solidFill>
                  <a:schemeClr val="tx2"/>
                </a:solidFill>
              </a:rPr>
              <a:t>Luke </a:t>
            </a:r>
            <a:r>
              <a:rPr lang="en-US" sz="2400" dirty="0" smtClean="0">
                <a:solidFill>
                  <a:schemeClr val="tx2"/>
                </a:solidFill>
              </a:rPr>
              <a:t>13:23-24</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23426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300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300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Sheep, Friends, Church, and …?</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17"/>
            </a:pPr>
            <a:r>
              <a:rPr lang="en-US" sz="2400" b="0" dirty="0"/>
              <a:t>“Jesus gave His life for His </a:t>
            </a:r>
            <a:r>
              <a:rPr lang="en-US" sz="2400" i="1" dirty="0"/>
              <a:t>sheep</a:t>
            </a:r>
            <a:r>
              <a:rPr lang="en-US" sz="2400" b="0" dirty="0"/>
              <a:t>, His </a:t>
            </a:r>
            <a:r>
              <a:rPr lang="en-US" sz="2400" i="1" dirty="0"/>
              <a:t>friends</a:t>
            </a:r>
            <a:r>
              <a:rPr lang="en-US" sz="2400" b="0" dirty="0"/>
              <a:t>, and the </a:t>
            </a:r>
            <a:r>
              <a:rPr lang="en-US" sz="2400" i="1" dirty="0"/>
              <a:t>church</a:t>
            </a:r>
            <a:r>
              <a:rPr lang="en-US" sz="2400" b="0" dirty="0"/>
              <a:t> – no one else (</a:t>
            </a:r>
            <a:r>
              <a:rPr lang="en-US" sz="2400" dirty="0">
                <a:solidFill>
                  <a:schemeClr val="tx2"/>
                </a:solidFill>
              </a:rPr>
              <a:t>John 10:11, 15; 15:13; Ephesians 5:25</a:t>
            </a:r>
            <a:r>
              <a:rPr lang="en-US" sz="2400" b="0" dirty="0"/>
              <a:t>)!  Why are you suggesting otherwise</a:t>
            </a:r>
            <a:r>
              <a:rPr lang="en-US" sz="2400" b="0" dirty="0" smtClean="0"/>
              <a:t>?”</a:t>
            </a:r>
          </a:p>
          <a:p>
            <a:pPr marL="457200" indent="-457200">
              <a:buFont typeface="Arial" pitchFamily="34" charset="0"/>
              <a:buChar char="•"/>
            </a:pPr>
            <a:r>
              <a:rPr lang="en-US" sz="2400" b="0" dirty="0"/>
              <a:t>Where does it say </a:t>
            </a:r>
            <a:r>
              <a:rPr lang="en-US" sz="2400" b="0" i="1" dirty="0"/>
              <a:t>“only”</a:t>
            </a:r>
            <a:r>
              <a:rPr lang="en-US" sz="2400" b="0" dirty="0"/>
              <a:t> in the text?  Nothing exclusive.</a:t>
            </a:r>
          </a:p>
          <a:p>
            <a:pPr marL="457200" indent="-457200">
              <a:buFont typeface="Arial" pitchFamily="34" charset="0"/>
              <a:buChar char="•"/>
            </a:pPr>
            <a:r>
              <a:rPr lang="en-US" sz="2400" b="0" dirty="0" smtClean="0"/>
              <a:t>Distinction needed between </a:t>
            </a:r>
            <a:r>
              <a:rPr lang="en-US" sz="2400" i="1" dirty="0" smtClean="0"/>
              <a:t>provision</a:t>
            </a:r>
            <a:r>
              <a:rPr lang="en-US" sz="2400" b="0" dirty="0" smtClean="0"/>
              <a:t> &amp; </a:t>
            </a:r>
            <a:r>
              <a:rPr lang="en-US" sz="2400" i="1" dirty="0" smtClean="0"/>
              <a:t>acceptance</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19705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 Provision …</a:t>
            </a:r>
            <a:endParaRPr lang="en-US" dirty="0"/>
          </a:p>
        </p:txBody>
      </p:sp>
      <p:sp>
        <p:nvSpPr>
          <p:cNvPr id="3" name="Content Placeholder 2"/>
          <p:cNvSpPr>
            <a:spLocks noGrp="1"/>
          </p:cNvSpPr>
          <p:nvPr>
            <p:ph idx="1"/>
          </p:nvPr>
        </p:nvSpPr>
        <p:spPr/>
        <p:txBody>
          <a:bodyPr>
            <a:noAutofit/>
          </a:bodyPr>
          <a:lstStyle/>
          <a:p>
            <a:pPr lvl="0" fontAlgn="base">
              <a:spcAft>
                <a:spcPct val="0"/>
              </a:spcAft>
            </a:pPr>
            <a:r>
              <a:rPr lang="en-US" sz="2400" b="0" i="1" kern="0" dirty="0">
                <a:solidFill>
                  <a:srgbClr val="000000"/>
                </a:solidFill>
                <a:cs typeface="Arial"/>
              </a:rPr>
              <a:t>My little children, these things I write to you, so that you may not sin.  And if anyone sins, we have an Advocate with the Father, Jesus Christ the righteous.  And </a:t>
            </a:r>
            <a:r>
              <a:rPr lang="en-US" sz="2400" i="1" kern="0" dirty="0">
                <a:solidFill>
                  <a:srgbClr val="000000"/>
                </a:solidFill>
                <a:cs typeface="Arial"/>
              </a:rPr>
              <a:t>He Himself is the propitiation for our sins, and </a:t>
            </a:r>
            <a:r>
              <a:rPr lang="en-US" sz="2400" i="1" u="sng" kern="0" dirty="0">
                <a:solidFill>
                  <a:srgbClr val="000000"/>
                </a:solidFill>
                <a:cs typeface="Arial"/>
              </a:rPr>
              <a:t>not for ours only but also for the </a:t>
            </a:r>
            <a:r>
              <a:rPr lang="en-US" sz="2400" i="1" u="sng" kern="0" dirty="0">
                <a:solidFill>
                  <a:schemeClr val="tx2"/>
                </a:solidFill>
                <a:cs typeface="Arial"/>
              </a:rPr>
              <a:t>whole world</a:t>
            </a:r>
            <a:r>
              <a:rPr lang="en-US" sz="2400" b="0" i="1" kern="0" dirty="0">
                <a:solidFill>
                  <a:srgbClr val="000000"/>
                </a:solidFill>
                <a:cs typeface="Arial"/>
              </a:rPr>
              <a:t>.</a:t>
            </a:r>
            <a:r>
              <a:rPr lang="en-US" sz="2400" b="0" kern="0" dirty="0">
                <a:solidFill>
                  <a:srgbClr val="000000"/>
                </a:solidFill>
                <a:cs typeface="Arial"/>
              </a:rPr>
              <a:t> (</a:t>
            </a:r>
            <a:r>
              <a:rPr lang="en-US" sz="2400" kern="0" dirty="0">
                <a:solidFill>
                  <a:schemeClr val="tx2"/>
                </a:solidFill>
                <a:cs typeface="Arial"/>
              </a:rPr>
              <a:t>I John </a:t>
            </a:r>
            <a:r>
              <a:rPr lang="en-US" sz="2400" kern="0" dirty="0" smtClean="0">
                <a:solidFill>
                  <a:schemeClr val="tx2"/>
                </a:solidFill>
                <a:cs typeface="Arial"/>
              </a:rPr>
              <a:t>2:1-2</a:t>
            </a:r>
            <a:r>
              <a:rPr lang="en-US" sz="2400" b="0" kern="0" dirty="0" smtClean="0">
                <a:solidFill>
                  <a:srgbClr val="000000"/>
                </a:solidFill>
                <a:cs typeface="Arial"/>
              </a:rPr>
              <a:t>)</a:t>
            </a:r>
          </a:p>
          <a:p>
            <a:pPr marL="342900" indent="-342900" fontAlgn="base">
              <a:spcBef>
                <a:spcPts val="200"/>
              </a:spcBef>
              <a:spcAft>
                <a:spcPts val="200"/>
              </a:spcAft>
              <a:buFont typeface="Arial" pitchFamily="34" charset="0"/>
              <a:buChar char="•"/>
            </a:pPr>
            <a:r>
              <a:rPr lang="en-US" sz="2200" kern="0" dirty="0" smtClean="0">
                <a:solidFill>
                  <a:schemeClr val="tx2"/>
                </a:solidFill>
                <a:cs typeface="Arial"/>
              </a:rPr>
              <a:t>3:1</a:t>
            </a:r>
            <a:r>
              <a:rPr lang="en-US" sz="2200" b="0" kern="0" dirty="0" smtClean="0">
                <a:solidFill>
                  <a:srgbClr val="000000"/>
                </a:solidFill>
                <a:cs typeface="Arial"/>
              </a:rPr>
              <a:t> – </a:t>
            </a:r>
            <a:r>
              <a:rPr lang="en-US" sz="2200" b="0" i="1" kern="0" dirty="0" smtClean="0">
                <a:solidFill>
                  <a:srgbClr val="000000"/>
                </a:solidFill>
                <a:cs typeface="Arial"/>
              </a:rPr>
              <a:t>“</a:t>
            </a:r>
            <a:r>
              <a:rPr lang="en-US" sz="2200" b="0" i="1" dirty="0" smtClean="0"/>
              <a:t>the </a:t>
            </a:r>
            <a:r>
              <a:rPr lang="en-US" sz="2200" b="0" i="1" dirty="0"/>
              <a:t>world does not know us, because it did not know </a:t>
            </a:r>
            <a:r>
              <a:rPr lang="en-US" sz="2200" b="0" i="1" dirty="0" smtClean="0"/>
              <a:t>Him”</a:t>
            </a:r>
            <a:endParaRPr lang="en-US" sz="2200" b="0" dirty="0" smtClean="0"/>
          </a:p>
          <a:p>
            <a:pPr marL="342900" indent="-342900" fontAlgn="base">
              <a:spcBef>
                <a:spcPts val="200"/>
              </a:spcBef>
              <a:spcAft>
                <a:spcPts val="200"/>
              </a:spcAft>
              <a:buFont typeface="Arial" pitchFamily="34" charset="0"/>
              <a:buChar char="•"/>
            </a:pPr>
            <a:r>
              <a:rPr lang="en-US" sz="2200" kern="0" dirty="0" smtClean="0">
                <a:solidFill>
                  <a:schemeClr val="tx2"/>
                </a:solidFill>
                <a:cs typeface="Arial"/>
              </a:rPr>
              <a:t>3:13</a:t>
            </a:r>
            <a:r>
              <a:rPr lang="en-US" sz="2200" b="0" kern="0" dirty="0" smtClean="0">
                <a:solidFill>
                  <a:srgbClr val="000000"/>
                </a:solidFill>
                <a:cs typeface="Arial"/>
              </a:rPr>
              <a:t> – </a:t>
            </a:r>
            <a:r>
              <a:rPr lang="en-US" sz="2200" b="0" i="1" dirty="0" smtClean="0"/>
              <a:t>“Do </a:t>
            </a:r>
            <a:r>
              <a:rPr lang="en-US" sz="2200" b="0" i="1" dirty="0"/>
              <a:t>not marvel, my brethren, if the world hates you</a:t>
            </a:r>
            <a:r>
              <a:rPr lang="en-US" sz="2200" b="0" i="1" dirty="0" smtClean="0"/>
              <a:t>.”</a:t>
            </a:r>
          </a:p>
          <a:p>
            <a:pPr marL="342900" indent="-342900">
              <a:spcBef>
                <a:spcPts val="200"/>
              </a:spcBef>
              <a:spcAft>
                <a:spcPts val="200"/>
              </a:spcAft>
              <a:buFont typeface="Arial" pitchFamily="34" charset="0"/>
              <a:buChar char="•"/>
            </a:pPr>
            <a:r>
              <a:rPr lang="en-US" sz="2200" kern="0" dirty="0" smtClean="0">
                <a:solidFill>
                  <a:schemeClr val="tx2"/>
                </a:solidFill>
                <a:cs typeface="Arial"/>
              </a:rPr>
              <a:t>4:4-5</a:t>
            </a:r>
            <a:r>
              <a:rPr lang="en-US" sz="2200" b="0" kern="0" dirty="0" smtClean="0">
                <a:solidFill>
                  <a:srgbClr val="000000"/>
                </a:solidFill>
                <a:cs typeface="Arial"/>
              </a:rPr>
              <a:t> – </a:t>
            </a:r>
            <a:r>
              <a:rPr lang="en-US" sz="2200" b="0" i="1" dirty="0" smtClean="0"/>
              <a:t>“He </a:t>
            </a:r>
            <a:r>
              <a:rPr lang="en-US" sz="2200" b="0" i="1" dirty="0"/>
              <a:t>who is in you is greater than he who is in the </a:t>
            </a:r>
            <a:r>
              <a:rPr lang="en-US" sz="2200" b="0" i="1" dirty="0" smtClean="0"/>
              <a:t>world. </a:t>
            </a:r>
            <a:r>
              <a:rPr lang="en-US" sz="2200" b="0" i="1" dirty="0"/>
              <a:t>They are of the world. Therefore they speak as of the world, and the world hears </a:t>
            </a:r>
            <a:r>
              <a:rPr lang="en-US" sz="2200" b="0" i="1" dirty="0" smtClean="0"/>
              <a:t>them”</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79831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 Provision …</a:t>
            </a:r>
            <a:endParaRPr lang="en-US" dirty="0"/>
          </a:p>
        </p:txBody>
      </p:sp>
      <p:sp>
        <p:nvSpPr>
          <p:cNvPr id="3" name="Content Placeholder 2"/>
          <p:cNvSpPr>
            <a:spLocks noGrp="1"/>
          </p:cNvSpPr>
          <p:nvPr>
            <p:ph idx="1"/>
          </p:nvPr>
        </p:nvSpPr>
        <p:spPr/>
        <p:txBody>
          <a:bodyPr>
            <a:noAutofit/>
          </a:bodyPr>
          <a:lstStyle/>
          <a:p>
            <a:pPr lvl="0" fontAlgn="base">
              <a:spcAft>
                <a:spcPct val="0"/>
              </a:spcAft>
            </a:pPr>
            <a:r>
              <a:rPr lang="en-US" sz="2400" b="0" i="1" kern="0" dirty="0">
                <a:solidFill>
                  <a:srgbClr val="000000"/>
                </a:solidFill>
                <a:cs typeface="Arial"/>
              </a:rPr>
              <a:t>My little children, these things I write to you, so that you may not sin.  And if anyone sins, we have an Advocate with the Father, Jesus Christ the righteous.  And </a:t>
            </a:r>
            <a:r>
              <a:rPr lang="en-US" sz="2400" i="1" kern="0" dirty="0">
                <a:solidFill>
                  <a:srgbClr val="000000"/>
                </a:solidFill>
                <a:cs typeface="Arial"/>
              </a:rPr>
              <a:t>He Himself is the propitiation for our sins, and </a:t>
            </a:r>
            <a:r>
              <a:rPr lang="en-US" sz="2400" i="1" u="sng" kern="0" dirty="0">
                <a:solidFill>
                  <a:srgbClr val="000000"/>
                </a:solidFill>
                <a:cs typeface="Arial"/>
              </a:rPr>
              <a:t>not for ours only but also for the </a:t>
            </a:r>
            <a:r>
              <a:rPr lang="en-US" sz="2400" i="1" u="sng" kern="0" dirty="0">
                <a:solidFill>
                  <a:schemeClr val="tx2"/>
                </a:solidFill>
                <a:cs typeface="Arial"/>
              </a:rPr>
              <a:t>whole world</a:t>
            </a:r>
            <a:r>
              <a:rPr lang="en-US" sz="2400" b="0" i="1" kern="0" dirty="0">
                <a:solidFill>
                  <a:srgbClr val="000000"/>
                </a:solidFill>
                <a:cs typeface="Arial"/>
              </a:rPr>
              <a:t>.</a:t>
            </a:r>
            <a:r>
              <a:rPr lang="en-US" sz="2400" b="0" kern="0" dirty="0">
                <a:solidFill>
                  <a:srgbClr val="000000"/>
                </a:solidFill>
                <a:cs typeface="Arial"/>
              </a:rPr>
              <a:t> (</a:t>
            </a:r>
            <a:r>
              <a:rPr lang="en-US" sz="2400" kern="0" dirty="0">
                <a:solidFill>
                  <a:schemeClr val="tx2"/>
                </a:solidFill>
                <a:cs typeface="Arial"/>
              </a:rPr>
              <a:t>I John </a:t>
            </a:r>
            <a:r>
              <a:rPr lang="en-US" sz="2400" kern="0" dirty="0" smtClean="0">
                <a:solidFill>
                  <a:schemeClr val="tx2"/>
                </a:solidFill>
                <a:cs typeface="Arial"/>
              </a:rPr>
              <a:t>2:1-2</a:t>
            </a:r>
            <a:r>
              <a:rPr lang="en-US" sz="2400" b="0" kern="0" dirty="0" smtClean="0">
                <a:solidFill>
                  <a:srgbClr val="000000"/>
                </a:solidFill>
                <a:cs typeface="Arial"/>
              </a:rPr>
              <a:t>)</a:t>
            </a:r>
          </a:p>
          <a:p>
            <a:pPr marL="342900" indent="-342900">
              <a:spcBef>
                <a:spcPts val="200"/>
              </a:spcBef>
              <a:spcAft>
                <a:spcPts val="200"/>
              </a:spcAft>
              <a:buFont typeface="Arial" pitchFamily="34" charset="0"/>
              <a:buChar char="•"/>
            </a:pPr>
            <a:r>
              <a:rPr lang="en-US" sz="2200" kern="0" dirty="0" smtClean="0">
                <a:solidFill>
                  <a:schemeClr val="tx2"/>
                </a:solidFill>
                <a:cs typeface="Arial"/>
              </a:rPr>
              <a:t>5:4</a:t>
            </a:r>
            <a:r>
              <a:rPr lang="en-US" sz="2200" b="0" kern="0" dirty="0" smtClean="0">
                <a:solidFill>
                  <a:srgbClr val="000000"/>
                </a:solidFill>
                <a:cs typeface="Arial"/>
              </a:rPr>
              <a:t> </a:t>
            </a:r>
            <a:r>
              <a:rPr lang="en-US" sz="2200" b="0" kern="0" dirty="0">
                <a:solidFill>
                  <a:srgbClr val="000000"/>
                </a:solidFill>
                <a:cs typeface="Arial"/>
              </a:rPr>
              <a:t>– </a:t>
            </a:r>
            <a:r>
              <a:rPr lang="en-US" sz="2200" b="0" i="1" dirty="0" smtClean="0"/>
              <a:t>For </a:t>
            </a:r>
            <a:r>
              <a:rPr lang="en-US" sz="2200" b="0" i="1" dirty="0"/>
              <a:t>whatever is born of God overcomes the world. And this is the victory that has overcome the </a:t>
            </a:r>
            <a:r>
              <a:rPr lang="en-US" sz="2200" b="0" i="1" dirty="0" smtClean="0"/>
              <a:t>world – our </a:t>
            </a:r>
            <a:r>
              <a:rPr lang="en-US" sz="2200" b="0" i="1" dirty="0"/>
              <a:t>faith</a:t>
            </a:r>
            <a:r>
              <a:rPr lang="en-US" sz="2200" b="0" i="1" dirty="0" smtClean="0"/>
              <a:t>.”</a:t>
            </a:r>
            <a:endParaRPr lang="en-US" sz="2200" b="0" i="1" dirty="0"/>
          </a:p>
          <a:p>
            <a:pPr marL="342900" indent="-342900">
              <a:spcBef>
                <a:spcPts val="200"/>
              </a:spcBef>
              <a:spcAft>
                <a:spcPts val="200"/>
              </a:spcAft>
              <a:buFont typeface="Arial" pitchFamily="34" charset="0"/>
              <a:buChar char="•"/>
            </a:pPr>
            <a:r>
              <a:rPr lang="en-US" sz="2200" kern="0" dirty="0" smtClean="0">
                <a:solidFill>
                  <a:schemeClr val="tx2"/>
                </a:solidFill>
                <a:cs typeface="Arial"/>
              </a:rPr>
              <a:t>5:19</a:t>
            </a:r>
            <a:r>
              <a:rPr lang="en-US" sz="2200" b="0" kern="0" dirty="0" smtClean="0">
                <a:solidFill>
                  <a:srgbClr val="000000"/>
                </a:solidFill>
                <a:cs typeface="Arial"/>
              </a:rPr>
              <a:t> </a:t>
            </a:r>
            <a:r>
              <a:rPr lang="en-US" sz="2200" b="0" kern="0" dirty="0">
                <a:solidFill>
                  <a:srgbClr val="000000"/>
                </a:solidFill>
                <a:cs typeface="Arial"/>
              </a:rPr>
              <a:t>– </a:t>
            </a:r>
            <a:r>
              <a:rPr lang="en-US" sz="2200" b="0" i="1" kern="0" dirty="0" smtClean="0">
                <a:solidFill>
                  <a:srgbClr val="000000"/>
                </a:solidFill>
                <a:cs typeface="Arial"/>
              </a:rPr>
              <a:t>“</a:t>
            </a:r>
            <a:r>
              <a:rPr lang="en-US" sz="2200" b="0" i="1" dirty="0" smtClean="0"/>
              <a:t>We </a:t>
            </a:r>
            <a:r>
              <a:rPr lang="en-US" sz="2200" b="0" i="1" dirty="0"/>
              <a:t>know that we are of God, and the whole world lies under the sway of the wicked one</a:t>
            </a:r>
            <a:r>
              <a:rPr lang="en-US" sz="2200" b="0" i="1" dirty="0" smtClean="0"/>
              <a:t>.”</a:t>
            </a:r>
          </a:p>
          <a:p>
            <a:pPr marL="342900" indent="-342900">
              <a:spcBef>
                <a:spcPts val="200"/>
              </a:spcBef>
              <a:spcAft>
                <a:spcPts val="200"/>
              </a:spcAft>
              <a:buFont typeface="Arial" pitchFamily="34" charset="0"/>
              <a:buChar char="•"/>
            </a:pPr>
            <a:r>
              <a:rPr lang="en-US" sz="2200" b="0" dirty="0" smtClean="0"/>
              <a:t>The</a:t>
            </a:r>
            <a:r>
              <a:rPr lang="en-US" sz="2200" b="0" i="1" dirty="0" smtClean="0"/>
              <a:t> “world” </a:t>
            </a:r>
            <a:r>
              <a:rPr lang="en-US" sz="2200" b="0" dirty="0" smtClean="0"/>
              <a:t>cannot be used in limited application to </a:t>
            </a:r>
            <a:r>
              <a:rPr lang="en-US" sz="2200" b="0" i="1" dirty="0" smtClean="0"/>
              <a:t>“all elect around the world”</a:t>
            </a:r>
            <a:r>
              <a:rPr lang="en-US" sz="2200" b="0" dirty="0" smtClean="0"/>
              <a:t>, based on usage in </a:t>
            </a:r>
            <a:r>
              <a:rPr lang="en-US" sz="2200" dirty="0" smtClean="0">
                <a:solidFill>
                  <a:schemeClr val="tx2"/>
                </a:solidFill>
              </a:rPr>
              <a:t>I John</a:t>
            </a:r>
            <a:r>
              <a:rPr lang="en-US" sz="2200" b="0" dirty="0" smtClean="0"/>
              <a:t>.</a:t>
            </a:r>
            <a:endParaRPr lang="en-US" sz="2200" b="0" i="1" dirty="0" smtClean="0"/>
          </a:p>
          <a:p>
            <a:pPr>
              <a:spcBef>
                <a:spcPts val="200"/>
              </a:spcBef>
              <a:spcAft>
                <a:spcPts val="200"/>
              </a:spcAft>
            </a:pP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87651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Universal Provision …</a:t>
            </a:r>
            <a:endParaRPr lang="en-US" dirty="0"/>
          </a:p>
        </p:txBody>
      </p:sp>
      <p:sp>
        <p:nvSpPr>
          <p:cNvPr id="3" name="Content Placeholder 2"/>
          <p:cNvSpPr>
            <a:spLocks noGrp="1"/>
          </p:cNvSpPr>
          <p:nvPr>
            <p:ph idx="1"/>
          </p:nvPr>
        </p:nvSpPr>
        <p:spPr/>
        <p:txBody>
          <a:bodyPr>
            <a:noAutofit/>
          </a:bodyPr>
          <a:lstStyle/>
          <a:p>
            <a:pPr lvl="0" fontAlgn="base">
              <a:spcAft>
                <a:spcPct val="0"/>
              </a:spcAft>
            </a:pPr>
            <a:r>
              <a:rPr lang="en-US" sz="2400" b="0" i="1" kern="0" dirty="0">
                <a:solidFill>
                  <a:srgbClr val="000000"/>
                </a:solidFill>
                <a:cs typeface="Arial"/>
              </a:rPr>
              <a:t>My little children, these things I write to you, so that you may not sin.  And if anyone sins, we have an Advocate with the Father, Jesus Christ the righteous.  And </a:t>
            </a:r>
            <a:r>
              <a:rPr lang="en-US" sz="2400" i="1" kern="0" dirty="0">
                <a:solidFill>
                  <a:srgbClr val="000000"/>
                </a:solidFill>
                <a:cs typeface="Arial"/>
              </a:rPr>
              <a:t>He Himself is the propitiation for our sins, and </a:t>
            </a:r>
            <a:r>
              <a:rPr lang="en-US" sz="2400" i="1" u="sng" kern="0" dirty="0">
                <a:solidFill>
                  <a:srgbClr val="000000"/>
                </a:solidFill>
                <a:cs typeface="Arial"/>
              </a:rPr>
              <a:t>not for ours only but also for the </a:t>
            </a:r>
            <a:r>
              <a:rPr lang="en-US" sz="2400" i="1" u="sng" kern="0" dirty="0">
                <a:solidFill>
                  <a:schemeClr val="tx2"/>
                </a:solidFill>
                <a:cs typeface="Arial"/>
              </a:rPr>
              <a:t>whole world</a:t>
            </a:r>
            <a:r>
              <a:rPr lang="en-US" sz="2400" b="0" i="1" kern="0" dirty="0">
                <a:solidFill>
                  <a:srgbClr val="000000"/>
                </a:solidFill>
                <a:cs typeface="Arial"/>
              </a:rPr>
              <a:t>.</a:t>
            </a:r>
            <a:r>
              <a:rPr lang="en-US" sz="2400" b="0" kern="0" dirty="0">
                <a:solidFill>
                  <a:srgbClr val="000000"/>
                </a:solidFill>
                <a:cs typeface="Arial"/>
              </a:rPr>
              <a:t> (</a:t>
            </a:r>
            <a:r>
              <a:rPr lang="en-US" sz="2400" kern="0" dirty="0">
                <a:solidFill>
                  <a:schemeClr val="tx2"/>
                </a:solidFill>
                <a:cs typeface="Arial"/>
              </a:rPr>
              <a:t>I John 2:1-2</a:t>
            </a:r>
            <a:r>
              <a:rPr lang="en-US" sz="2400" b="0" kern="0" dirty="0">
                <a:solidFill>
                  <a:srgbClr val="000000"/>
                </a:solidFill>
                <a:cs typeface="Arial"/>
              </a:rPr>
              <a:t>, compare </a:t>
            </a:r>
            <a:r>
              <a:rPr lang="en-US" sz="2400" kern="0" dirty="0">
                <a:solidFill>
                  <a:schemeClr val="tx2"/>
                </a:solidFill>
                <a:cs typeface="Arial"/>
              </a:rPr>
              <a:t>2:15-17</a:t>
            </a:r>
            <a:r>
              <a:rPr lang="en-US" sz="2400" kern="0" dirty="0" smtClean="0">
                <a:solidFill>
                  <a:schemeClr val="tx2"/>
                </a:solidFill>
                <a:cs typeface="Arial"/>
              </a:rPr>
              <a:t>; 3:1, 13; 4:1-5, 9, 14, 17; 5:4-5, 19</a:t>
            </a:r>
            <a:r>
              <a:rPr lang="en-US" sz="2400" b="0" kern="0" dirty="0" smtClean="0">
                <a:cs typeface="Arial"/>
              </a:rPr>
              <a:t> – not just </a:t>
            </a:r>
            <a:r>
              <a:rPr lang="en-US" sz="2400" b="0" i="1" kern="0" dirty="0" smtClean="0">
                <a:cs typeface="Arial"/>
              </a:rPr>
              <a:t>“elect”</a:t>
            </a:r>
            <a:r>
              <a:rPr lang="en-US" sz="2400" b="0" kern="0" dirty="0" smtClean="0">
                <a:cs typeface="Arial"/>
              </a:rPr>
              <a:t> world</a:t>
            </a:r>
            <a:r>
              <a:rPr lang="en-US" sz="2400" b="0" kern="0" dirty="0" smtClean="0">
                <a:solidFill>
                  <a:srgbClr val="000000"/>
                </a:solidFill>
                <a:cs typeface="Arial"/>
              </a:rPr>
              <a:t>)</a:t>
            </a:r>
            <a:endParaRPr lang="en-US" sz="2400" b="0" kern="0" dirty="0">
              <a:solidFill>
                <a:srgbClr val="000000"/>
              </a:solidFill>
              <a:cs typeface="Arial"/>
            </a:endParaRPr>
          </a:p>
          <a:p>
            <a:pPr lvl="0" fontAlgn="base">
              <a:spcAft>
                <a:spcPct val="0"/>
              </a:spcAft>
            </a:pPr>
            <a:r>
              <a:rPr lang="en-US" sz="2400" b="0" i="1" kern="0" dirty="0">
                <a:solidFill>
                  <a:srgbClr val="000000"/>
                </a:solidFill>
                <a:cs typeface="Arial"/>
              </a:rPr>
              <a:t>For to this end we both labor and suffer reproach, because we trust in the living God, </a:t>
            </a:r>
            <a:r>
              <a:rPr lang="en-US" sz="2400" i="1" kern="0" dirty="0">
                <a:solidFill>
                  <a:srgbClr val="000000"/>
                </a:solidFill>
                <a:cs typeface="Arial"/>
              </a:rPr>
              <a:t>who is the Savior of all men, </a:t>
            </a:r>
            <a:r>
              <a:rPr lang="en-US" sz="2400" i="1" u="sng" kern="0" dirty="0">
                <a:solidFill>
                  <a:schemeClr val="tx2"/>
                </a:solidFill>
                <a:cs typeface="Arial"/>
              </a:rPr>
              <a:t>especially</a:t>
            </a:r>
            <a:r>
              <a:rPr lang="en-US" sz="2400" i="1" u="sng" kern="0" dirty="0">
                <a:solidFill>
                  <a:srgbClr val="000000"/>
                </a:solidFill>
                <a:cs typeface="Arial"/>
              </a:rPr>
              <a:t> of those who believe</a:t>
            </a:r>
            <a:r>
              <a:rPr lang="en-US" sz="2400" b="0" i="1" kern="0" dirty="0">
                <a:solidFill>
                  <a:srgbClr val="000000"/>
                </a:solidFill>
                <a:cs typeface="Arial"/>
              </a:rPr>
              <a:t>.</a:t>
            </a:r>
            <a:r>
              <a:rPr lang="en-US" sz="2400" b="0" kern="0" dirty="0">
                <a:solidFill>
                  <a:srgbClr val="000000"/>
                </a:solidFill>
                <a:cs typeface="Arial"/>
              </a:rPr>
              <a:t> (</a:t>
            </a:r>
            <a:r>
              <a:rPr lang="en-US" sz="2400" kern="0" dirty="0">
                <a:solidFill>
                  <a:schemeClr val="tx2"/>
                </a:solidFill>
                <a:cs typeface="Arial"/>
              </a:rPr>
              <a:t>I Timothy 4:10</a:t>
            </a:r>
            <a:r>
              <a:rPr lang="en-US" sz="2400" b="0" kern="0" dirty="0" smtClean="0">
                <a:solidFill>
                  <a:srgbClr val="000000"/>
                </a:solidFill>
                <a:cs typeface="Arial"/>
              </a:rPr>
              <a:t>)</a:t>
            </a:r>
          </a:p>
          <a:p>
            <a:pPr lvl="0" fontAlgn="base">
              <a:spcAft>
                <a:spcPct val="0"/>
              </a:spcAft>
            </a:pPr>
            <a:endParaRPr lang="en-US" sz="2400" b="0" kern="0" dirty="0">
              <a:solidFill>
                <a:srgbClr val="000000"/>
              </a:solidFill>
              <a:cs typeface="Arial"/>
            </a:endParaRPr>
          </a:p>
          <a:p>
            <a:pPr marL="342900" lvl="0" indent="-342900" fontAlgn="base">
              <a:spcAft>
                <a:spcPct val="0"/>
              </a:spcAft>
              <a:buFont typeface="Arial" pitchFamily="34" charset="0"/>
              <a:buChar char="•"/>
            </a:pPr>
            <a:r>
              <a:rPr lang="en-US" sz="2400" u="sng" kern="0" dirty="0">
                <a:solidFill>
                  <a:srgbClr val="000000"/>
                </a:solidFill>
                <a:cs typeface="Arial"/>
              </a:rPr>
              <a:t>Universal</a:t>
            </a:r>
            <a:r>
              <a:rPr lang="en-US" sz="2400" kern="0" dirty="0">
                <a:solidFill>
                  <a:srgbClr val="000000"/>
                </a:solidFill>
                <a:cs typeface="Arial"/>
              </a:rPr>
              <a:t> Provision</a:t>
            </a:r>
            <a:r>
              <a:rPr lang="en-US" sz="2400" b="0" kern="0" dirty="0">
                <a:solidFill>
                  <a:srgbClr val="000000"/>
                </a:solidFill>
                <a:cs typeface="Arial"/>
              </a:rPr>
              <a:t>, but </a:t>
            </a:r>
            <a:r>
              <a:rPr lang="en-US" sz="2400" u="sng" kern="0" dirty="0">
                <a:solidFill>
                  <a:srgbClr val="000000"/>
                </a:solidFill>
                <a:cs typeface="Arial"/>
              </a:rPr>
              <a:t>Limited</a:t>
            </a:r>
            <a:r>
              <a:rPr lang="en-US" sz="2400" kern="0" dirty="0">
                <a:solidFill>
                  <a:srgbClr val="000000"/>
                </a:solidFill>
                <a:cs typeface="Arial"/>
              </a:rPr>
              <a:t> Acceptance</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90697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7670</TotalTime>
  <Words>2284</Words>
  <Application>Microsoft Office PowerPoint</Application>
  <PresentationFormat>On-screen Show (16:9)</PresentationFormat>
  <Paragraphs>169</Paragraphs>
  <Slides>21</Slides>
  <Notes>0</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Essential</vt:lpstr>
      <vt:lpstr>“Convicting Those Who Contradict”</vt:lpstr>
      <vt:lpstr>What is Calvinism?</vt:lpstr>
      <vt:lpstr>Limited Atonement</vt:lpstr>
      <vt:lpstr>Limited Atonement</vt:lpstr>
      <vt:lpstr>Limited to “Many”, not “All” ?</vt:lpstr>
      <vt:lpstr>Sheep, Friends, Church, and …?</vt:lpstr>
      <vt:lpstr>Universal Provision …</vt:lpstr>
      <vt:lpstr>Universal Provision …</vt:lpstr>
      <vt:lpstr>Universal Provision …</vt:lpstr>
      <vt:lpstr>Universal and Specific Benefits</vt:lpstr>
      <vt:lpstr>Irresistible Grace</vt:lpstr>
      <vt:lpstr>Irresistible Grace</vt:lpstr>
      <vt:lpstr>Effectual vs. Prevenient Grace</vt:lpstr>
      <vt:lpstr>Resistible Grace!</vt:lpstr>
      <vt:lpstr>Resistible Grace!</vt:lpstr>
      <vt:lpstr>Reject The Omnipotent God?</vt:lpstr>
      <vt:lpstr>Drawn By The Father?</vt:lpstr>
      <vt:lpstr>How Does God Draw?</vt:lpstr>
      <vt:lpstr>How Does God Draw?</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1237</cp:revision>
  <cp:lastPrinted>2013-02-10T14:51:51Z</cp:lastPrinted>
  <dcterms:created xsi:type="dcterms:W3CDTF">2006-08-16T00:00:00Z</dcterms:created>
  <dcterms:modified xsi:type="dcterms:W3CDTF">2013-02-14T14:19:42Z</dcterms:modified>
</cp:coreProperties>
</file>