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5"/>
  </p:notesMasterIdLst>
  <p:handoutMasterIdLst>
    <p:handoutMasterId r:id="rId46"/>
  </p:handoutMasterIdLst>
  <p:sldIdLst>
    <p:sldId id="397" r:id="rId2"/>
    <p:sldId id="523" r:id="rId3"/>
    <p:sldId id="467" r:id="rId4"/>
    <p:sldId id="564" r:id="rId5"/>
    <p:sldId id="565" r:id="rId6"/>
    <p:sldId id="566" r:id="rId7"/>
    <p:sldId id="594" r:id="rId8"/>
    <p:sldId id="596" r:id="rId9"/>
    <p:sldId id="598" r:id="rId10"/>
    <p:sldId id="602" r:id="rId11"/>
    <p:sldId id="622" r:id="rId12"/>
    <p:sldId id="623" r:id="rId13"/>
    <p:sldId id="497" r:id="rId14"/>
    <p:sldId id="599" r:id="rId15"/>
    <p:sldId id="600" r:id="rId16"/>
    <p:sldId id="601" r:id="rId17"/>
    <p:sldId id="603" r:id="rId18"/>
    <p:sldId id="498" r:id="rId19"/>
    <p:sldId id="604" r:id="rId20"/>
    <p:sldId id="606" r:id="rId21"/>
    <p:sldId id="605" r:id="rId22"/>
    <p:sldId id="608" r:id="rId23"/>
    <p:sldId id="607" r:id="rId24"/>
    <p:sldId id="609" r:id="rId25"/>
    <p:sldId id="610" r:id="rId26"/>
    <p:sldId id="612" r:id="rId27"/>
    <p:sldId id="611" r:id="rId28"/>
    <p:sldId id="613" r:id="rId29"/>
    <p:sldId id="614" r:id="rId30"/>
    <p:sldId id="625" r:id="rId31"/>
    <p:sldId id="624" r:id="rId32"/>
    <p:sldId id="595" r:id="rId33"/>
    <p:sldId id="499" r:id="rId34"/>
    <p:sldId id="615" r:id="rId35"/>
    <p:sldId id="500" r:id="rId36"/>
    <p:sldId id="616" r:id="rId37"/>
    <p:sldId id="617" r:id="rId38"/>
    <p:sldId id="618" r:id="rId39"/>
    <p:sldId id="619" r:id="rId40"/>
    <p:sldId id="620" r:id="rId41"/>
    <p:sldId id="621" r:id="rId42"/>
    <p:sldId id="626" r:id="rId43"/>
    <p:sldId id="395" r:id="rId44"/>
  </p:sldIdLst>
  <p:sldSz cx="9144000" cy="5143500" type="screen16x9"/>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9" d="100"/>
          <a:sy n="149" d="100"/>
        </p:scale>
        <p:origin x="-450"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pPr/>
              <a:t>2/20/2013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pPr/>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pPr/>
              <a:t>2/20/2013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pPr/>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pPr/>
              <a:t>2/20/2013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pPr/>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pPr/>
              <a:t>2/20/2013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pPr/>
              <a:t>2/20/2013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pPr/>
              <a:t>2/20/2013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pPr/>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pPr/>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pPr/>
              <a:t>2/20/2013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ligonier.org/learn/devotionals/vessels-destructi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insearchoftruth.org/articles/romans_9.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ligonier.org/learn/devotionals/god-and-unbelie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igonier.org/learn/devotionals/god-and-unbelie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igonier.org/learn/devotionals/gods-love-and-gods-hatr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dirty="0" smtClean="0"/>
              <a:t>“Convicting 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Context, Context, Context!</a:t>
            </a:r>
            <a:endParaRPr lang="en-US" dirty="0"/>
          </a:p>
        </p:txBody>
      </p:sp>
      <p:sp>
        <p:nvSpPr>
          <p:cNvPr id="6" name="Content Placeholder 5"/>
          <p:cNvSpPr>
            <a:spLocks noGrp="1"/>
          </p:cNvSpPr>
          <p:nvPr>
            <p:ph idx="1"/>
          </p:nvPr>
        </p:nvSpPr>
        <p:spPr/>
        <p:txBody>
          <a:bodyPr>
            <a:normAutofit/>
          </a:bodyPr>
          <a:lstStyle/>
          <a:p>
            <a:pPr marL="342900" indent="-342900">
              <a:buFont typeface="Arial" pitchFamily="34" charset="0"/>
              <a:buChar char="•"/>
            </a:pPr>
            <a:r>
              <a:rPr lang="en-US" sz="2400" b="0" dirty="0" smtClean="0"/>
              <a:t>May sound like Calvinism </a:t>
            </a:r>
            <a:r>
              <a:rPr lang="en-US" sz="2400" i="1" dirty="0" smtClean="0"/>
              <a:t>in context </a:t>
            </a:r>
            <a:r>
              <a:rPr lang="en-US" sz="2400" b="0" dirty="0" smtClean="0"/>
              <a:t>of Calvinism…</a:t>
            </a:r>
          </a:p>
          <a:p>
            <a:pPr marL="342900" indent="-342900">
              <a:buFont typeface="Arial" pitchFamily="34" charset="0"/>
              <a:buChar char="•"/>
            </a:pPr>
            <a:r>
              <a:rPr lang="en-US" sz="2400" b="0" dirty="0" smtClean="0"/>
              <a:t>Making points about God’s sovereign rule and choices.</a:t>
            </a:r>
          </a:p>
          <a:p>
            <a:pPr marL="342900" indent="-342900">
              <a:buFont typeface="Arial" pitchFamily="34" charset="0"/>
              <a:buChar char="•"/>
            </a:pPr>
            <a:r>
              <a:rPr lang="en-US" sz="2400" b="0" dirty="0" smtClean="0"/>
              <a:t>Does not identify choices He made, except at beginning and end of chapter – and in references’ context.</a:t>
            </a:r>
          </a:p>
          <a:p>
            <a:pPr marL="342900" indent="-342900">
              <a:buFont typeface="Arial" pitchFamily="34" charset="0"/>
              <a:buChar char="•"/>
            </a:pPr>
            <a:r>
              <a:rPr lang="en-US" sz="2400" i="1" dirty="0" smtClean="0"/>
              <a:t>Approach:</a:t>
            </a:r>
            <a:r>
              <a:rPr lang="en-US" sz="2400" b="0" dirty="0" smtClean="0"/>
              <a:t>  Limited time …</a:t>
            </a:r>
          </a:p>
          <a:p>
            <a:pPr marL="800100" lvl="1" indent="-342900"/>
            <a:r>
              <a:rPr lang="en-US" sz="2400" b="0" dirty="0" smtClean="0"/>
              <a:t>Establish contextual “bookends” – bound meaning.</a:t>
            </a:r>
          </a:p>
          <a:p>
            <a:pPr marL="800100" lvl="1" indent="-342900"/>
            <a:r>
              <a:rPr lang="en-US" sz="2400" dirty="0" smtClean="0"/>
              <a:t>Observe contextual inconsistencies with Calvinism.</a:t>
            </a:r>
          </a:p>
          <a:p>
            <a:pPr marL="342900" indent="-342900">
              <a:buFont typeface="Arial" pitchFamily="34" charset="0"/>
              <a:buChar char="•"/>
            </a:pPr>
            <a:r>
              <a:rPr lang="en-US" sz="2400" i="1" dirty="0" smtClean="0"/>
              <a:t>Definitions:</a:t>
            </a:r>
            <a:r>
              <a:rPr lang="en-US" sz="2400" b="0" dirty="0" smtClean="0"/>
              <a:t>  Do not let Calvinists preload their conclusions into their definitions of the words used here.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86699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Concern For Rejected Israel</a:t>
            </a:r>
            <a:endParaRPr lang="en-US" dirty="0"/>
          </a:p>
        </p:txBody>
      </p:sp>
      <p:sp>
        <p:nvSpPr>
          <p:cNvPr id="3" name="Content Placeholder 2"/>
          <p:cNvSpPr>
            <a:spLocks noGrp="1"/>
          </p:cNvSpPr>
          <p:nvPr>
            <p:ph idx="1"/>
          </p:nvPr>
        </p:nvSpPr>
        <p:spPr/>
        <p:txBody>
          <a:bodyPr>
            <a:noAutofit/>
          </a:bodyPr>
          <a:lstStyle/>
          <a:p>
            <a:pPr marL="342900" indent="-342900">
              <a:lnSpc>
                <a:spcPct val="90000"/>
              </a:lnSpc>
              <a:spcBef>
                <a:spcPts val="200"/>
              </a:spcBef>
              <a:spcAft>
                <a:spcPts val="200"/>
              </a:spcAft>
              <a:buFont typeface="Arial" pitchFamily="34" charset="0"/>
              <a:buChar char="•"/>
            </a:pPr>
            <a:r>
              <a:rPr lang="en-US" sz="2400" dirty="0" smtClean="0">
                <a:solidFill>
                  <a:schemeClr val="tx2"/>
                </a:solidFill>
              </a:rPr>
              <a:t>Rom. 8:28-39</a:t>
            </a:r>
            <a:r>
              <a:rPr lang="en-US" sz="2400" b="0" dirty="0" smtClean="0"/>
              <a:t>: Power of God’s calling &amp; predestination.</a:t>
            </a:r>
          </a:p>
          <a:p>
            <a:pPr marL="342900" indent="-342900">
              <a:lnSpc>
                <a:spcPct val="90000"/>
              </a:lnSpc>
              <a:spcBef>
                <a:spcPts val="200"/>
              </a:spcBef>
              <a:spcAft>
                <a:spcPts val="200"/>
              </a:spcAft>
              <a:buFont typeface="Arial" pitchFamily="34" charset="0"/>
              <a:buChar char="•"/>
            </a:pPr>
            <a:r>
              <a:rPr lang="en-US" sz="2400" b="0" dirty="0" smtClean="0"/>
              <a:t>What about the Jews?  Did God’s promise fail?</a:t>
            </a:r>
          </a:p>
          <a:p>
            <a:pPr>
              <a:lnSpc>
                <a:spcPct val="90000"/>
              </a:lnSpc>
              <a:spcBef>
                <a:spcPts val="200"/>
              </a:spcBef>
              <a:spcAft>
                <a:spcPts val="200"/>
              </a:spcAft>
            </a:pPr>
            <a:r>
              <a:rPr lang="en-US" sz="2400" i="1" dirty="0"/>
              <a:t>I tell the truth in Christ, I am not lying</a:t>
            </a:r>
            <a:r>
              <a:rPr lang="en-US" sz="2400" b="0" i="1" dirty="0"/>
              <a:t>, my conscience also bearing me witness in the Holy Spirit, that I have great sorrow and continual grief in my heart. For I could wish that I myself were accursed from Christ for my brethren, </a:t>
            </a:r>
            <a:r>
              <a:rPr lang="en-US" sz="2400" i="1" dirty="0"/>
              <a:t>my countrymen according to the flesh, </a:t>
            </a:r>
            <a:r>
              <a:rPr lang="en-US" sz="2400" i="1" u="sng" dirty="0"/>
              <a:t>who are </a:t>
            </a:r>
            <a:r>
              <a:rPr lang="en-US" sz="2400" i="1" u="sng" dirty="0">
                <a:solidFill>
                  <a:schemeClr val="tx2"/>
                </a:solidFill>
              </a:rPr>
              <a:t>Israelites</a:t>
            </a:r>
            <a:r>
              <a:rPr lang="en-US" sz="2400" i="1" u="sng" dirty="0"/>
              <a:t>, to whom pertain</a:t>
            </a:r>
            <a:r>
              <a:rPr lang="en-US" sz="2400" i="1" dirty="0"/>
              <a:t> the </a:t>
            </a:r>
            <a:r>
              <a:rPr lang="en-US" sz="2400" i="1" baseline="30000" dirty="0" smtClean="0">
                <a:solidFill>
                  <a:schemeClr val="tx2"/>
                </a:solidFill>
              </a:rPr>
              <a:t>1</a:t>
            </a:r>
            <a:r>
              <a:rPr lang="en-US" sz="2400" i="1" u="sng" dirty="0" smtClean="0"/>
              <a:t>adoption</a:t>
            </a:r>
            <a:r>
              <a:rPr lang="en-US" sz="2400" i="1" dirty="0"/>
              <a:t>, the </a:t>
            </a:r>
            <a:r>
              <a:rPr lang="en-US" sz="2400" i="1" baseline="30000" dirty="0" smtClean="0">
                <a:solidFill>
                  <a:schemeClr val="tx2"/>
                </a:solidFill>
              </a:rPr>
              <a:t>2</a:t>
            </a:r>
            <a:r>
              <a:rPr lang="en-US" sz="2400" i="1" u="sng" dirty="0" smtClean="0"/>
              <a:t>glory</a:t>
            </a:r>
            <a:r>
              <a:rPr lang="en-US" sz="2400" i="1" dirty="0"/>
              <a:t>, the </a:t>
            </a:r>
            <a:r>
              <a:rPr lang="en-US" sz="2400" i="1" baseline="30000" dirty="0" smtClean="0">
                <a:solidFill>
                  <a:schemeClr val="tx2"/>
                </a:solidFill>
              </a:rPr>
              <a:t>3</a:t>
            </a:r>
            <a:r>
              <a:rPr lang="en-US" sz="2400" i="1" u="sng" dirty="0" smtClean="0"/>
              <a:t>covenants</a:t>
            </a:r>
            <a:r>
              <a:rPr lang="en-US" sz="2400" i="1" dirty="0"/>
              <a:t>, the </a:t>
            </a:r>
            <a:r>
              <a:rPr lang="en-US" sz="2400" i="1" baseline="30000" dirty="0" smtClean="0">
                <a:solidFill>
                  <a:schemeClr val="tx2"/>
                </a:solidFill>
              </a:rPr>
              <a:t>4</a:t>
            </a:r>
            <a:r>
              <a:rPr lang="en-US" sz="2400" i="1" u="sng" dirty="0" smtClean="0"/>
              <a:t>giving </a:t>
            </a:r>
            <a:r>
              <a:rPr lang="en-US" sz="2400" i="1" u="sng" dirty="0"/>
              <a:t>of the law</a:t>
            </a:r>
            <a:r>
              <a:rPr lang="en-US" sz="2400" i="1" dirty="0"/>
              <a:t>, the </a:t>
            </a:r>
            <a:r>
              <a:rPr lang="en-US" sz="2400" i="1" baseline="30000" dirty="0">
                <a:solidFill>
                  <a:schemeClr val="tx2"/>
                </a:solidFill>
              </a:rPr>
              <a:t>5</a:t>
            </a:r>
            <a:r>
              <a:rPr lang="en-US" sz="2400" i="1" u="sng" dirty="0" smtClean="0"/>
              <a:t>service </a:t>
            </a:r>
            <a:r>
              <a:rPr lang="en-US" sz="2400" i="1" u="sng" dirty="0"/>
              <a:t>of God</a:t>
            </a:r>
            <a:r>
              <a:rPr lang="en-US" sz="2400" i="1" dirty="0"/>
              <a:t>, and the </a:t>
            </a:r>
            <a:r>
              <a:rPr lang="en-US" sz="2400" i="1" baseline="30000" dirty="0" smtClean="0">
                <a:solidFill>
                  <a:schemeClr val="tx2"/>
                </a:solidFill>
              </a:rPr>
              <a:t>6</a:t>
            </a:r>
            <a:r>
              <a:rPr lang="en-US" sz="2400" i="1" u="sng" dirty="0" smtClean="0"/>
              <a:t>promises</a:t>
            </a:r>
            <a:r>
              <a:rPr lang="en-US" sz="2400" i="1" dirty="0"/>
              <a:t>; </a:t>
            </a:r>
            <a:r>
              <a:rPr lang="en-US" sz="2400" i="1" baseline="30000" dirty="0" smtClean="0">
                <a:solidFill>
                  <a:schemeClr val="tx2"/>
                </a:solidFill>
              </a:rPr>
              <a:t>7</a:t>
            </a:r>
            <a:r>
              <a:rPr lang="en-US" sz="2400" i="1" u="sng" dirty="0" smtClean="0"/>
              <a:t>of </a:t>
            </a:r>
            <a:r>
              <a:rPr lang="en-US" sz="2400" i="1" u="sng" dirty="0"/>
              <a:t>whom</a:t>
            </a:r>
            <a:r>
              <a:rPr lang="en-US" sz="2400" i="1" dirty="0"/>
              <a:t> are the fathers and </a:t>
            </a:r>
            <a:r>
              <a:rPr lang="en-US" sz="2400" i="1" baseline="30000" dirty="0" smtClean="0">
                <a:solidFill>
                  <a:schemeClr val="tx2"/>
                </a:solidFill>
              </a:rPr>
              <a:t>8</a:t>
            </a:r>
            <a:r>
              <a:rPr lang="en-US" sz="2400" i="1" u="sng" dirty="0" smtClean="0"/>
              <a:t>from </a:t>
            </a:r>
            <a:r>
              <a:rPr lang="en-US" sz="2400" i="1" u="sng" dirty="0"/>
              <a:t>whom</a:t>
            </a:r>
            <a:r>
              <a:rPr lang="en-US" sz="2400" i="1" dirty="0"/>
              <a:t>, according to the flesh, </a:t>
            </a:r>
            <a:r>
              <a:rPr lang="en-US" sz="2400" i="1" u="sng" dirty="0"/>
              <a:t>Christ came</a:t>
            </a:r>
            <a:r>
              <a:rPr lang="en-US" sz="2400" b="0" i="1" dirty="0"/>
              <a:t>, who is over all, the eternally blessed God. Amen. </a:t>
            </a:r>
            <a:r>
              <a:rPr lang="en-US" sz="2400" b="0" dirty="0"/>
              <a:t>(</a:t>
            </a:r>
            <a:r>
              <a:rPr lang="en-US" sz="2400" dirty="0">
                <a:solidFill>
                  <a:schemeClr val="tx2"/>
                </a:solidFill>
              </a:rPr>
              <a:t>Romans 9:1-5</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86797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Vindication of God’s Promise</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i="1" u="sng" dirty="0"/>
              <a:t>But</a:t>
            </a:r>
            <a:r>
              <a:rPr lang="en-US" sz="2400" i="1" dirty="0"/>
              <a:t> it is </a:t>
            </a:r>
            <a:r>
              <a:rPr lang="en-US" sz="2400" i="1" u="sng" dirty="0"/>
              <a:t>not that the word of God has taken no effect</a:t>
            </a:r>
            <a:r>
              <a:rPr lang="en-US" sz="2400" i="1" dirty="0"/>
              <a:t>. For </a:t>
            </a:r>
            <a:r>
              <a:rPr lang="en-US" sz="2400" i="1" u="sng" dirty="0"/>
              <a:t>they are </a:t>
            </a:r>
            <a:r>
              <a:rPr lang="en-US" sz="2400" i="1" u="sng" dirty="0">
                <a:solidFill>
                  <a:schemeClr val="tx2"/>
                </a:solidFill>
              </a:rPr>
              <a:t>not all Israel who are of Israel</a:t>
            </a:r>
            <a:r>
              <a:rPr lang="en-US" sz="2400" i="1" dirty="0"/>
              <a:t>, nor are they all children because they are the seed of Abraham</a:t>
            </a:r>
            <a:r>
              <a:rPr lang="en-US" sz="2400" b="0" i="1" dirty="0"/>
              <a:t>; but, </a:t>
            </a:r>
            <a:r>
              <a:rPr lang="en-US" sz="2400" b="0" i="1" dirty="0" smtClean="0"/>
              <a:t>“In </a:t>
            </a:r>
            <a:r>
              <a:rPr lang="en-US" sz="2400" b="0" i="1" dirty="0"/>
              <a:t>Isaac your seed shall be called</a:t>
            </a:r>
            <a:r>
              <a:rPr lang="en-US" sz="2400" b="0" i="1" dirty="0" smtClean="0"/>
              <a:t>.” </a:t>
            </a:r>
            <a:r>
              <a:rPr lang="en-US" sz="2400" b="0" i="1" dirty="0"/>
              <a:t>That is, those who are the </a:t>
            </a:r>
            <a:r>
              <a:rPr lang="en-US" sz="2400" i="1" dirty="0"/>
              <a:t>children </a:t>
            </a:r>
            <a:r>
              <a:rPr lang="en-US" sz="2400" i="1" u="sng" dirty="0"/>
              <a:t>of the flesh</a:t>
            </a:r>
            <a:r>
              <a:rPr lang="en-US" sz="2400" i="1" dirty="0"/>
              <a:t>, these are </a:t>
            </a:r>
            <a:r>
              <a:rPr lang="en-US" sz="2400" i="1" u="sng" dirty="0"/>
              <a:t>not the children of God</a:t>
            </a:r>
            <a:r>
              <a:rPr lang="en-US" sz="2400" b="0" i="1" dirty="0"/>
              <a:t>; but the </a:t>
            </a:r>
            <a:r>
              <a:rPr lang="en-US" sz="2400" i="1" dirty="0"/>
              <a:t>children </a:t>
            </a:r>
            <a:r>
              <a:rPr lang="en-US" sz="2400" i="1" u="sng" dirty="0"/>
              <a:t>of the promise</a:t>
            </a:r>
            <a:r>
              <a:rPr lang="en-US" sz="2400" i="1" dirty="0"/>
              <a:t> are counted as the seed</a:t>
            </a:r>
            <a:r>
              <a:rPr lang="en-US" sz="2400" b="0" i="1" dirty="0"/>
              <a:t>. </a:t>
            </a:r>
            <a:r>
              <a:rPr lang="en-US" sz="2400" b="0" dirty="0"/>
              <a:t>(</a:t>
            </a:r>
            <a:r>
              <a:rPr lang="en-US" sz="2400" dirty="0">
                <a:solidFill>
                  <a:schemeClr val="tx2"/>
                </a:solidFill>
              </a:rPr>
              <a:t>Romans 9:6-8</a:t>
            </a:r>
            <a:r>
              <a:rPr lang="en-US" sz="2400" b="0" dirty="0" smtClean="0"/>
              <a:t>)</a:t>
            </a:r>
          </a:p>
          <a:p>
            <a:pPr marL="342900" indent="-342900">
              <a:spcBef>
                <a:spcPts val="200"/>
              </a:spcBef>
              <a:spcAft>
                <a:spcPts val="200"/>
              </a:spcAft>
              <a:buFont typeface="Arial" pitchFamily="34" charset="0"/>
              <a:buChar char="•"/>
            </a:pPr>
            <a:r>
              <a:rPr lang="en-US" sz="2400" b="0" dirty="0" smtClean="0"/>
              <a:t>God’s Word, promise, and election had </a:t>
            </a:r>
            <a:r>
              <a:rPr lang="en-US" sz="2400" i="1" dirty="0" smtClean="0"/>
              <a:t>not</a:t>
            </a:r>
            <a:r>
              <a:rPr lang="en-US" sz="2400" b="0" dirty="0" smtClean="0"/>
              <a:t> failed!</a:t>
            </a:r>
          </a:p>
          <a:p>
            <a:pPr marL="342900" indent="-342900">
              <a:spcBef>
                <a:spcPts val="200"/>
              </a:spcBef>
              <a:spcAft>
                <a:spcPts val="200"/>
              </a:spcAft>
              <a:buFont typeface="Arial" pitchFamily="34" charset="0"/>
              <a:buChar char="•"/>
            </a:pPr>
            <a:r>
              <a:rPr lang="en-US" sz="2400" i="1" dirty="0" smtClean="0"/>
              <a:t>Not</a:t>
            </a:r>
            <a:r>
              <a:rPr lang="en-US" sz="2400" b="0" dirty="0" smtClean="0"/>
              <a:t> all descendants of Israel were </a:t>
            </a:r>
            <a:r>
              <a:rPr lang="en-US" sz="2400" i="1" dirty="0" smtClean="0"/>
              <a:t>to be</a:t>
            </a:r>
            <a:r>
              <a:rPr lang="en-US" sz="2400" b="0" dirty="0" smtClean="0"/>
              <a:t> saved.</a:t>
            </a:r>
          </a:p>
          <a:p>
            <a:pPr marL="342900" indent="-342900">
              <a:spcBef>
                <a:spcPts val="200"/>
              </a:spcBef>
              <a:spcAft>
                <a:spcPts val="200"/>
              </a:spcAft>
              <a:buFont typeface="Arial" pitchFamily="34" charset="0"/>
              <a:buChar char="•"/>
            </a:pPr>
            <a:r>
              <a:rPr lang="en-US" sz="2400" b="0" dirty="0" smtClean="0"/>
              <a:t>Election based on God’s </a:t>
            </a:r>
            <a:r>
              <a:rPr lang="en-US" sz="2400" i="1" dirty="0" smtClean="0"/>
              <a:t>promise</a:t>
            </a:r>
            <a:r>
              <a:rPr lang="en-US" sz="2400" b="0" dirty="0" smtClean="0"/>
              <a:t>, not human </a:t>
            </a:r>
            <a:r>
              <a:rPr lang="en-US" sz="2400" i="1" dirty="0" smtClean="0"/>
              <a:t>ancestry</a:t>
            </a:r>
            <a:r>
              <a:rPr lang="en-US" sz="2400" b="0" dirty="0" smtClean="0"/>
              <a:t>.</a:t>
            </a:r>
          </a:p>
          <a:p>
            <a:pPr marL="342900" indent="-342900">
              <a:spcBef>
                <a:spcPts val="200"/>
              </a:spcBef>
              <a:spcAft>
                <a:spcPts val="200"/>
              </a:spcAft>
              <a:buFont typeface="Arial" pitchFamily="34" charset="0"/>
              <a:buChar char="•"/>
            </a:pPr>
            <a:r>
              <a:rPr lang="en-US" sz="2400" i="1" dirty="0" smtClean="0"/>
              <a:t>Who</a:t>
            </a:r>
            <a:r>
              <a:rPr lang="en-US" sz="2400" b="0" dirty="0" smtClean="0"/>
              <a:t> decides the terms of the </a:t>
            </a:r>
            <a:r>
              <a:rPr lang="en-US" sz="2400" b="0" i="1" dirty="0" smtClean="0"/>
              <a:t>“promise”</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28679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“Not Of Works, But Of God”</a:t>
            </a:r>
            <a:r>
              <a:rPr lang="en-US" dirty="0" smtClean="0"/>
              <a:t> ?</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24"/>
            </a:pPr>
            <a:r>
              <a:rPr lang="en-US" sz="2400" b="0" dirty="0"/>
              <a:t>“In </a:t>
            </a:r>
            <a:r>
              <a:rPr lang="en-US" sz="2400" dirty="0">
                <a:solidFill>
                  <a:schemeClr val="tx2"/>
                </a:solidFill>
              </a:rPr>
              <a:t>Romans 9:11-13</a:t>
            </a:r>
            <a:r>
              <a:rPr lang="en-US" sz="2400" b="0" dirty="0"/>
              <a:t>, Paul says that the election is </a:t>
            </a:r>
            <a:r>
              <a:rPr lang="en-US" sz="2400" b="0" i="1" dirty="0"/>
              <a:t>‘not of works, but of Him who calls’</a:t>
            </a:r>
            <a:r>
              <a:rPr lang="en-US" sz="2400" b="0" dirty="0"/>
              <a:t>, and as an example, he also says that Jacob and Esau were predestined </a:t>
            </a:r>
            <a:r>
              <a:rPr lang="en-US" sz="2400" b="0" i="1" dirty="0"/>
              <a:t>‘not yet being born, nor having done any good or evil</a:t>
            </a:r>
            <a:r>
              <a:rPr lang="en-US" sz="2400" b="0" i="1" dirty="0" smtClean="0"/>
              <a:t>’</a:t>
            </a:r>
            <a:r>
              <a:rPr lang="en-US" sz="2400" b="0" dirty="0" smtClean="0"/>
              <a:t>!”</a:t>
            </a:r>
          </a:p>
          <a:p>
            <a:r>
              <a:rPr lang="en-US" sz="2400" b="0" i="1" dirty="0" smtClean="0"/>
              <a:t>(</a:t>
            </a:r>
            <a:r>
              <a:rPr lang="en-US" sz="2400" i="1" u="sng" dirty="0"/>
              <a:t>for</a:t>
            </a:r>
            <a:r>
              <a:rPr lang="en-US" sz="2400" b="0" i="1" dirty="0"/>
              <a:t> the children </a:t>
            </a:r>
            <a:r>
              <a:rPr lang="en-US" sz="2400" i="1" dirty="0"/>
              <a:t>not yet being </a:t>
            </a:r>
            <a:r>
              <a:rPr lang="en-US" sz="2400" i="1" u="sng" dirty="0"/>
              <a:t>born</a:t>
            </a:r>
            <a:r>
              <a:rPr lang="en-US" sz="2400" i="1" dirty="0"/>
              <a:t>, nor having done any </a:t>
            </a:r>
            <a:r>
              <a:rPr lang="en-US" sz="2400" i="1" u="sng" dirty="0"/>
              <a:t>good or evil</a:t>
            </a:r>
            <a:r>
              <a:rPr lang="en-US" sz="2400" b="0" i="1" dirty="0"/>
              <a:t>, that the </a:t>
            </a:r>
            <a:r>
              <a:rPr lang="en-US" sz="2400" i="1" dirty="0"/>
              <a:t>purpose of God </a:t>
            </a:r>
            <a:r>
              <a:rPr lang="en-US" sz="2400" i="1" u="sng" dirty="0"/>
              <a:t>according to election</a:t>
            </a:r>
            <a:r>
              <a:rPr lang="en-US" sz="2400" b="0" i="1" dirty="0"/>
              <a:t> might stand, </a:t>
            </a:r>
            <a:r>
              <a:rPr lang="en-US" sz="2400" i="1" u="sng" dirty="0"/>
              <a:t>not of works but of Him who calls</a:t>
            </a:r>
            <a:r>
              <a:rPr lang="en-US" sz="2400" b="0" i="1" dirty="0" smtClean="0"/>
              <a:t>), it </a:t>
            </a:r>
            <a:r>
              <a:rPr lang="en-US" sz="2400" b="0" i="1" dirty="0"/>
              <a:t>was said to her, </a:t>
            </a:r>
            <a:r>
              <a:rPr lang="en-US" sz="2400" b="0" i="1" dirty="0" smtClean="0"/>
              <a:t>“The </a:t>
            </a:r>
            <a:r>
              <a:rPr lang="en-US" sz="2400" b="0" i="1" dirty="0"/>
              <a:t>older shall serve the </a:t>
            </a:r>
            <a:r>
              <a:rPr lang="en-US" sz="2400" b="0" i="1" dirty="0" smtClean="0"/>
              <a:t>younger.”  </a:t>
            </a:r>
            <a:r>
              <a:rPr lang="en-US" sz="2400" i="1" u="sng" dirty="0" smtClean="0"/>
              <a:t>As</a:t>
            </a:r>
            <a:r>
              <a:rPr lang="en-US" sz="2400" b="0" i="1" dirty="0" smtClean="0"/>
              <a:t> </a:t>
            </a:r>
            <a:r>
              <a:rPr lang="en-US" sz="2400" b="0" i="1" dirty="0"/>
              <a:t>it is written, </a:t>
            </a:r>
            <a:r>
              <a:rPr lang="en-US" sz="2400" b="0" i="1" dirty="0" smtClean="0"/>
              <a:t>“Jacob </a:t>
            </a:r>
            <a:r>
              <a:rPr lang="en-US" sz="2400" i="1" dirty="0"/>
              <a:t>I have </a:t>
            </a:r>
            <a:r>
              <a:rPr lang="en-US" sz="2400" i="1" u="sng" dirty="0"/>
              <a:t>loved</a:t>
            </a:r>
            <a:r>
              <a:rPr lang="en-US" sz="2400" b="0" i="1" dirty="0"/>
              <a:t>, but Esau </a:t>
            </a:r>
            <a:r>
              <a:rPr lang="en-US" sz="2400" i="1" dirty="0"/>
              <a:t>I have </a:t>
            </a:r>
            <a:r>
              <a:rPr lang="en-US" sz="2400" i="1" u="sng" dirty="0"/>
              <a:t>hated</a:t>
            </a:r>
            <a:r>
              <a:rPr lang="en-US" sz="2400" b="0" i="1" dirty="0" smtClean="0"/>
              <a:t>.”</a:t>
            </a:r>
            <a:r>
              <a:rPr lang="en-US" sz="2400" b="0" dirty="0"/>
              <a:t> (</a:t>
            </a:r>
            <a:r>
              <a:rPr lang="en-US" sz="2400" dirty="0" smtClean="0">
                <a:solidFill>
                  <a:schemeClr val="tx2"/>
                </a:solidFill>
              </a:rPr>
              <a:t>Romans 9:11-13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90906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Election to Produce Messiah</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pitchFamily="34" charset="0"/>
              <a:buChar char="•"/>
            </a:pPr>
            <a:r>
              <a:rPr lang="en-US" sz="2400" b="0" dirty="0" smtClean="0"/>
              <a:t>Has the context been about </a:t>
            </a:r>
            <a:r>
              <a:rPr lang="en-US" sz="2400" i="1" dirty="0" smtClean="0"/>
              <a:t>individuals</a:t>
            </a:r>
            <a:r>
              <a:rPr lang="en-US" sz="2400" b="0" dirty="0" smtClean="0"/>
              <a:t> or </a:t>
            </a:r>
            <a:r>
              <a:rPr lang="en-US" sz="2400" i="1" u="sng" dirty="0" smtClean="0"/>
              <a:t>nations</a:t>
            </a:r>
            <a:r>
              <a:rPr lang="en-US" sz="2400" b="0" dirty="0" smtClean="0"/>
              <a:t>?</a:t>
            </a:r>
          </a:p>
          <a:p>
            <a:pPr marL="342900" indent="-342900">
              <a:buFont typeface="Arial" pitchFamily="34" charset="0"/>
              <a:buChar char="•"/>
            </a:pPr>
            <a:r>
              <a:rPr lang="en-US" sz="2400" b="0" dirty="0" smtClean="0"/>
              <a:t>Supporting proof-texts: </a:t>
            </a:r>
            <a:r>
              <a:rPr lang="en-US" sz="2400" b="0" i="1" dirty="0" smtClean="0"/>
              <a:t>“</a:t>
            </a:r>
            <a:r>
              <a:rPr lang="en-US" sz="2400" i="1" u="sng" dirty="0" smtClean="0"/>
              <a:t>for</a:t>
            </a:r>
            <a:r>
              <a:rPr lang="en-US" sz="2400" b="0" i="1" dirty="0" smtClean="0"/>
              <a:t> the children … it was said to her … </a:t>
            </a:r>
            <a:r>
              <a:rPr lang="en-US" sz="2400" i="1" u="sng" dirty="0" smtClean="0"/>
              <a:t>as</a:t>
            </a:r>
            <a:r>
              <a:rPr lang="en-US" sz="2400" b="0" i="1" dirty="0" smtClean="0"/>
              <a:t> it is written”.</a:t>
            </a:r>
          </a:p>
          <a:p>
            <a:pPr marL="342900" indent="-342900">
              <a:buFont typeface="Arial" pitchFamily="34" charset="0"/>
              <a:buChar char="•"/>
            </a:pPr>
            <a:r>
              <a:rPr lang="en-US" sz="2400" b="0" dirty="0" smtClean="0"/>
              <a:t>Who was </a:t>
            </a:r>
            <a:r>
              <a:rPr lang="en-US" sz="2400" i="1" dirty="0" smtClean="0"/>
              <a:t>object</a:t>
            </a:r>
            <a:r>
              <a:rPr lang="en-US" sz="2400" b="0" dirty="0" smtClean="0"/>
              <a:t> of election? </a:t>
            </a:r>
            <a:r>
              <a:rPr lang="en-US" sz="2400" i="1" dirty="0" smtClean="0"/>
              <a:t>Individuals</a:t>
            </a:r>
            <a:r>
              <a:rPr lang="en-US" sz="2400" b="0" dirty="0" smtClean="0"/>
              <a:t> or </a:t>
            </a:r>
            <a:r>
              <a:rPr lang="en-US" sz="2400" i="1" u="sng" dirty="0" smtClean="0"/>
              <a:t>nations</a:t>
            </a:r>
            <a:r>
              <a:rPr lang="en-US" sz="2400" b="0" dirty="0" smtClean="0"/>
              <a:t>?</a:t>
            </a:r>
          </a:p>
          <a:p>
            <a:r>
              <a:rPr lang="en-US" sz="2400" b="0" i="1" dirty="0"/>
              <a:t>But </a:t>
            </a:r>
            <a:r>
              <a:rPr lang="en-US" sz="2400" i="1" dirty="0"/>
              <a:t>the </a:t>
            </a:r>
            <a:r>
              <a:rPr lang="en-US" sz="2400" i="1" u="sng" dirty="0"/>
              <a:t>children</a:t>
            </a:r>
            <a:r>
              <a:rPr lang="en-US" sz="2400" i="1" dirty="0"/>
              <a:t> struggled together within her</a:t>
            </a:r>
            <a:r>
              <a:rPr lang="en-US" sz="2400" b="0" i="1" dirty="0"/>
              <a:t>; and she said, </a:t>
            </a:r>
            <a:r>
              <a:rPr lang="en-US" sz="2400" b="0" i="1" dirty="0" smtClean="0"/>
              <a:t>“If </a:t>
            </a:r>
            <a:r>
              <a:rPr lang="en-US" sz="2400" b="0" i="1" dirty="0"/>
              <a:t>all is well, why am I like this</a:t>
            </a:r>
            <a:r>
              <a:rPr lang="en-US" sz="2400" b="0" i="1" dirty="0" smtClean="0"/>
              <a:t>?” </a:t>
            </a:r>
            <a:r>
              <a:rPr lang="en-US" sz="2400" b="0" i="1" dirty="0"/>
              <a:t>So she went to inquire of the LORD. And the LORD said to her</a:t>
            </a:r>
            <a:r>
              <a:rPr lang="en-US" sz="2400" b="0" i="1" dirty="0" smtClean="0"/>
              <a:t>: “</a:t>
            </a:r>
            <a:r>
              <a:rPr lang="en-US" sz="2400" i="1" dirty="0" smtClean="0"/>
              <a:t>Two </a:t>
            </a:r>
            <a:r>
              <a:rPr lang="en-US" sz="2400" i="1" u="sng" dirty="0">
                <a:solidFill>
                  <a:schemeClr val="tx2"/>
                </a:solidFill>
              </a:rPr>
              <a:t>nations</a:t>
            </a:r>
            <a:r>
              <a:rPr lang="en-US" sz="2400" b="0" i="1" dirty="0">
                <a:solidFill>
                  <a:schemeClr val="tx2"/>
                </a:solidFill>
              </a:rPr>
              <a:t> </a:t>
            </a:r>
            <a:r>
              <a:rPr lang="en-US" sz="2400" b="0" i="1" dirty="0"/>
              <a:t>are in your womb, </a:t>
            </a:r>
            <a:r>
              <a:rPr lang="en-US" sz="2400" i="1" dirty="0"/>
              <a:t>Two </a:t>
            </a:r>
            <a:r>
              <a:rPr lang="en-US" sz="2400" i="1" u="sng" dirty="0">
                <a:solidFill>
                  <a:schemeClr val="tx2"/>
                </a:solidFill>
              </a:rPr>
              <a:t>peoples</a:t>
            </a:r>
            <a:r>
              <a:rPr lang="en-US" sz="2400" i="1" dirty="0">
                <a:solidFill>
                  <a:schemeClr val="tx2"/>
                </a:solidFill>
              </a:rPr>
              <a:t> </a:t>
            </a:r>
            <a:r>
              <a:rPr lang="en-US" sz="2400" b="0" i="1" dirty="0"/>
              <a:t>shall be separated from your body; </a:t>
            </a:r>
            <a:r>
              <a:rPr lang="en-US" sz="2400" i="1" dirty="0"/>
              <a:t>One </a:t>
            </a:r>
            <a:r>
              <a:rPr lang="en-US" sz="2400" i="1" u="sng" dirty="0">
                <a:solidFill>
                  <a:schemeClr val="tx2"/>
                </a:solidFill>
              </a:rPr>
              <a:t>people</a:t>
            </a:r>
            <a:r>
              <a:rPr lang="en-US" sz="2400" i="1" dirty="0">
                <a:solidFill>
                  <a:schemeClr val="tx2"/>
                </a:solidFill>
              </a:rPr>
              <a:t> </a:t>
            </a:r>
            <a:r>
              <a:rPr lang="en-US" sz="2400" i="1" dirty="0"/>
              <a:t>shall be stronger than </a:t>
            </a:r>
            <a:r>
              <a:rPr lang="en-US" sz="2400" i="1" u="sng" dirty="0">
                <a:solidFill>
                  <a:schemeClr val="tx2"/>
                </a:solidFill>
              </a:rPr>
              <a:t>the other</a:t>
            </a:r>
            <a:r>
              <a:rPr lang="en-US" sz="2400" b="0" i="1" dirty="0"/>
              <a:t>, And the </a:t>
            </a:r>
            <a:r>
              <a:rPr lang="en-US" sz="2400" i="1" u="sng" dirty="0"/>
              <a:t>older</a:t>
            </a:r>
            <a:r>
              <a:rPr lang="en-US" sz="2400" i="1" dirty="0"/>
              <a:t> shall serve the </a:t>
            </a:r>
            <a:r>
              <a:rPr lang="en-US" sz="2400" i="1" u="sng" dirty="0"/>
              <a:t>younger</a:t>
            </a:r>
            <a:r>
              <a:rPr lang="en-US" sz="2400" b="0" i="1" dirty="0" smtClean="0"/>
              <a:t>.” </a:t>
            </a:r>
            <a:r>
              <a:rPr lang="en-US" sz="2400" b="0" dirty="0"/>
              <a:t>(</a:t>
            </a:r>
            <a:r>
              <a:rPr lang="en-US" sz="2400" dirty="0">
                <a:solidFill>
                  <a:schemeClr val="tx2"/>
                </a:solidFill>
              </a:rPr>
              <a:t>Genesis 25:22-23</a:t>
            </a:r>
            <a:r>
              <a:rPr lang="en-US" sz="2400"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05720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Which </a:t>
            </a:r>
            <a:r>
              <a:rPr lang="en-US" sz="2800" u="sng" dirty="0" smtClean="0"/>
              <a:t>Individual</a:t>
            </a:r>
            <a:r>
              <a:rPr lang="en-US" sz="2800" dirty="0" smtClean="0"/>
              <a:t> Served the other?</a:t>
            </a:r>
            <a:endParaRPr lang="en-US" sz="2800"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b="0" dirty="0" smtClean="0"/>
              <a:t>Esau threated to kill Jacob (</a:t>
            </a:r>
            <a:r>
              <a:rPr lang="en-US" sz="2400" dirty="0" smtClean="0">
                <a:solidFill>
                  <a:schemeClr val="tx2"/>
                </a:solidFill>
              </a:rPr>
              <a:t>Genesis 27:41</a:t>
            </a:r>
            <a:r>
              <a:rPr lang="en-US" sz="2400" b="0" dirty="0" smtClean="0"/>
              <a:t>).</a:t>
            </a:r>
          </a:p>
          <a:p>
            <a:pPr marL="342900" indent="-342900">
              <a:buFont typeface="Arial" pitchFamily="34" charset="0"/>
              <a:buChar char="•"/>
            </a:pPr>
            <a:r>
              <a:rPr lang="en-US" sz="2400" b="0" dirty="0" smtClean="0"/>
              <a:t>Jacob fled from Esau (</a:t>
            </a:r>
            <a:r>
              <a:rPr lang="en-US" sz="2400" dirty="0" smtClean="0">
                <a:solidFill>
                  <a:schemeClr val="tx2"/>
                </a:solidFill>
              </a:rPr>
              <a:t>Genesis 27:42-28:5</a:t>
            </a:r>
            <a:r>
              <a:rPr lang="en-US" sz="2400" b="0" dirty="0" smtClean="0"/>
              <a:t>).</a:t>
            </a:r>
          </a:p>
          <a:p>
            <a:pPr marL="342900" indent="-342900">
              <a:buFont typeface="Arial" pitchFamily="34" charset="0"/>
              <a:buChar char="•"/>
            </a:pPr>
            <a:r>
              <a:rPr lang="en-US" sz="2400" b="0" dirty="0" smtClean="0"/>
              <a:t>Jacob was terrified of Esau upon return (</a:t>
            </a:r>
            <a:r>
              <a:rPr lang="en-US" sz="2400" dirty="0" smtClean="0">
                <a:solidFill>
                  <a:schemeClr val="tx2"/>
                </a:solidFill>
              </a:rPr>
              <a:t>Gen. 32:3-22</a:t>
            </a:r>
            <a:r>
              <a:rPr lang="en-US" sz="2400" b="0" dirty="0" smtClean="0"/>
              <a:t>).</a:t>
            </a:r>
          </a:p>
          <a:p>
            <a:pPr marL="342900" indent="-342900">
              <a:buFont typeface="Arial" pitchFamily="34" charset="0"/>
              <a:buChar char="•"/>
            </a:pPr>
            <a:r>
              <a:rPr lang="en-US" sz="2400" b="0" dirty="0" smtClean="0"/>
              <a:t>Jacob sent all his possessions – including wives and children – as gifts to Esau (</a:t>
            </a:r>
            <a:r>
              <a:rPr lang="en-US" sz="2400" dirty="0" smtClean="0">
                <a:solidFill>
                  <a:schemeClr val="tx2"/>
                </a:solidFill>
              </a:rPr>
              <a:t>Genesis 33:1-11</a:t>
            </a:r>
            <a:r>
              <a:rPr lang="en-US" sz="2400" b="0" dirty="0" smtClean="0"/>
              <a:t>).</a:t>
            </a:r>
          </a:p>
          <a:p>
            <a:pPr marL="342900" indent="-342900">
              <a:buFont typeface="Arial" pitchFamily="34" charset="0"/>
              <a:buChar char="•"/>
            </a:pPr>
            <a:r>
              <a:rPr lang="en-US" sz="2400" b="0" dirty="0" smtClean="0"/>
              <a:t>Jacob bowed 7 times before Esau (</a:t>
            </a:r>
            <a:r>
              <a:rPr lang="en-US" sz="2400" dirty="0" smtClean="0">
                <a:solidFill>
                  <a:schemeClr val="tx2"/>
                </a:solidFill>
              </a:rPr>
              <a:t>Genesis 33:3</a:t>
            </a:r>
            <a:r>
              <a:rPr lang="en-US" sz="2400" b="0" dirty="0" smtClean="0"/>
              <a:t>).</a:t>
            </a:r>
          </a:p>
          <a:p>
            <a:pPr marL="342900" indent="-342900">
              <a:buFont typeface="Arial" pitchFamily="34" charset="0"/>
              <a:buChar char="•"/>
            </a:pPr>
            <a:r>
              <a:rPr lang="en-US" sz="2400" b="0" dirty="0" smtClean="0"/>
              <a:t>Prophecy </a:t>
            </a:r>
            <a:r>
              <a:rPr lang="en-US" sz="2400" i="1" dirty="0" smtClean="0"/>
              <a:t>failed</a:t>
            </a:r>
            <a:r>
              <a:rPr lang="en-US" sz="2400" b="0" dirty="0" smtClean="0"/>
              <a:t>, </a:t>
            </a:r>
            <a:r>
              <a:rPr lang="en-US" sz="2400" i="1" u="sng" dirty="0" smtClean="0"/>
              <a:t>if</a:t>
            </a:r>
            <a:r>
              <a:rPr lang="en-US" sz="2400" b="0" dirty="0" smtClean="0"/>
              <a:t> it referred to the individuals, because the </a:t>
            </a:r>
            <a:r>
              <a:rPr lang="en-US" sz="2400" i="1" dirty="0" smtClean="0"/>
              <a:t>younger</a:t>
            </a:r>
            <a:r>
              <a:rPr lang="en-US" sz="2400" b="0" dirty="0" smtClean="0"/>
              <a:t> lived primarily in service to the </a:t>
            </a:r>
            <a:r>
              <a:rPr lang="en-US" sz="2400" i="1" dirty="0" smtClean="0"/>
              <a:t>older</a:t>
            </a:r>
            <a:r>
              <a:rPr lang="en-US" sz="2400" b="0" dirty="0" smtClean="0"/>
              <a:t>!</a:t>
            </a:r>
          </a:p>
          <a:p>
            <a:pPr marL="342900" indent="-342900">
              <a:buFont typeface="Arial" pitchFamily="34" charset="0"/>
              <a:buChar char="•"/>
            </a:pPr>
            <a:r>
              <a:rPr lang="en-US" sz="2400" b="0" dirty="0" smtClean="0"/>
              <a:t>Edom was a greater </a:t>
            </a:r>
            <a:r>
              <a:rPr lang="en-US" sz="2400" i="1" dirty="0" smtClean="0"/>
              <a:t>nation</a:t>
            </a:r>
            <a:r>
              <a:rPr lang="en-US" sz="2400" b="0" dirty="0" smtClean="0"/>
              <a:t> before Israel.</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83183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nodeType="afterEffect">
                                  <p:stCondLst>
                                    <p:cond delay="10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Did God Love Jacob?</a:t>
            </a:r>
            <a:endParaRPr lang="en-US" dirty="0"/>
          </a:p>
        </p:txBody>
      </p:sp>
      <p:sp>
        <p:nvSpPr>
          <p:cNvPr id="3" name="Content Placeholder 2"/>
          <p:cNvSpPr>
            <a:spLocks noGrp="1"/>
          </p:cNvSpPr>
          <p:nvPr>
            <p:ph idx="1"/>
          </p:nvPr>
        </p:nvSpPr>
        <p:spPr/>
        <p:txBody>
          <a:bodyPr>
            <a:normAutofit fontScale="85000" lnSpcReduction="20000"/>
          </a:bodyPr>
          <a:lstStyle/>
          <a:p>
            <a:pPr marL="342900" indent="-342900">
              <a:buFont typeface="Arial" pitchFamily="34" charset="0"/>
              <a:buChar char="•"/>
            </a:pPr>
            <a:r>
              <a:rPr lang="en-US" sz="2400" b="0" dirty="0" smtClean="0"/>
              <a:t>Edom had tribes and kings sooner (</a:t>
            </a:r>
            <a:r>
              <a:rPr lang="en-US" sz="2400" dirty="0" smtClean="0">
                <a:solidFill>
                  <a:schemeClr val="tx2"/>
                </a:solidFill>
              </a:rPr>
              <a:t>Gen. 36:1-43</a:t>
            </a:r>
            <a:r>
              <a:rPr lang="en-US" sz="2400" b="0" dirty="0" smtClean="0"/>
              <a:t>).</a:t>
            </a:r>
          </a:p>
          <a:p>
            <a:pPr marL="342900" indent="-342900">
              <a:buFont typeface="Arial" pitchFamily="34" charset="0"/>
              <a:buChar char="•"/>
            </a:pPr>
            <a:r>
              <a:rPr lang="en-US" sz="2400" b="0" dirty="0" smtClean="0"/>
              <a:t>Edom harassed Israelites on journey (</a:t>
            </a:r>
            <a:r>
              <a:rPr lang="en-US" sz="2400" dirty="0" smtClean="0">
                <a:solidFill>
                  <a:schemeClr val="tx2"/>
                </a:solidFill>
              </a:rPr>
              <a:t>Num. 20:14-21</a:t>
            </a:r>
            <a:r>
              <a:rPr lang="en-US" sz="2400" b="0" dirty="0" smtClean="0"/>
              <a:t>).</a:t>
            </a:r>
          </a:p>
          <a:p>
            <a:pPr marL="342900" indent="-342900">
              <a:buFont typeface="Arial" pitchFamily="34" charset="0"/>
              <a:buChar char="•"/>
            </a:pPr>
            <a:r>
              <a:rPr lang="en-US" sz="2400" b="0" dirty="0" smtClean="0"/>
              <a:t>After 1000+ years, Babylon and Greece destroyed </a:t>
            </a:r>
            <a:r>
              <a:rPr lang="en-US" sz="2400" i="1" dirty="0" smtClean="0"/>
              <a:t>both</a:t>
            </a:r>
            <a:r>
              <a:rPr lang="en-US" sz="2400" b="0" dirty="0" smtClean="0"/>
              <a:t>, but </a:t>
            </a:r>
            <a:r>
              <a:rPr lang="en-US" sz="2400" i="1" dirty="0" smtClean="0"/>
              <a:t>only Israel </a:t>
            </a:r>
            <a:r>
              <a:rPr lang="en-US" sz="2400" b="0" dirty="0" smtClean="0"/>
              <a:t>was left a significant remnant (</a:t>
            </a:r>
            <a:r>
              <a:rPr lang="en-US" sz="2400" dirty="0" smtClean="0">
                <a:solidFill>
                  <a:schemeClr val="tx2"/>
                </a:solidFill>
              </a:rPr>
              <a:t>Ezekiel 4:21-22; 25:12-14; 32:29; 25:15; Joel 3:19; Amos 9:12</a:t>
            </a:r>
            <a:r>
              <a:rPr lang="en-US" sz="2400" b="0" dirty="0" smtClean="0"/>
              <a:t>).</a:t>
            </a:r>
          </a:p>
          <a:p>
            <a:r>
              <a:rPr lang="en-US" sz="2400" b="0" i="1" dirty="0" smtClean="0"/>
              <a:t>“</a:t>
            </a:r>
            <a:r>
              <a:rPr lang="en-US" sz="2400" i="1" dirty="0" smtClean="0"/>
              <a:t>I </a:t>
            </a:r>
            <a:r>
              <a:rPr lang="en-US" sz="2400" i="1" dirty="0"/>
              <a:t>have loved you</a:t>
            </a:r>
            <a:r>
              <a:rPr lang="en-US" sz="2400" b="0" i="1" dirty="0" smtClean="0"/>
              <a:t>,” </a:t>
            </a:r>
            <a:r>
              <a:rPr lang="en-US" sz="2400" b="0" i="1" dirty="0"/>
              <a:t>says the LORD. </a:t>
            </a:r>
            <a:r>
              <a:rPr lang="en-US" sz="2400" b="0" i="1" dirty="0" smtClean="0"/>
              <a:t>“Yet </a:t>
            </a:r>
            <a:r>
              <a:rPr lang="en-US" sz="2400" b="0" i="1" dirty="0"/>
              <a:t>you say, </a:t>
            </a:r>
            <a:r>
              <a:rPr lang="en-US" sz="2400" b="0" i="1" dirty="0" smtClean="0"/>
              <a:t>‘In </a:t>
            </a:r>
            <a:r>
              <a:rPr lang="en-US" sz="2400" i="1" dirty="0"/>
              <a:t>what way have You loved</a:t>
            </a:r>
            <a:r>
              <a:rPr lang="en-US" sz="2400" b="0" i="1" dirty="0"/>
              <a:t> us</a:t>
            </a:r>
            <a:r>
              <a:rPr lang="en-US" sz="2400" b="0" i="1" dirty="0" smtClean="0"/>
              <a:t>?’ </a:t>
            </a:r>
            <a:r>
              <a:rPr lang="en-US" sz="2400" i="1" dirty="0"/>
              <a:t>Was not Esau </a:t>
            </a:r>
            <a:r>
              <a:rPr lang="en-US" sz="2400" i="1" dirty="0" smtClean="0"/>
              <a:t>Jacob’s </a:t>
            </a:r>
            <a:r>
              <a:rPr lang="en-US" sz="2400" i="1" dirty="0"/>
              <a:t>brother</a:t>
            </a:r>
            <a:r>
              <a:rPr lang="en-US" sz="2400" i="1" dirty="0" smtClean="0"/>
              <a:t>?</a:t>
            </a:r>
            <a:r>
              <a:rPr lang="en-US" sz="2400" b="0" i="1" dirty="0" smtClean="0"/>
              <a:t>” </a:t>
            </a:r>
            <a:r>
              <a:rPr lang="en-US" sz="2400" b="0" i="1" dirty="0"/>
              <a:t>Says the LORD. </a:t>
            </a:r>
            <a:r>
              <a:rPr lang="en-US" sz="2400" b="0" i="1" dirty="0" smtClean="0"/>
              <a:t>“</a:t>
            </a:r>
            <a:r>
              <a:rPr lang="en-US" sz="2400" i="1" dirty="0" smtClean="0"/>
              <a:t>Yet </a:t>
            </a:r>
            <a:r>
              <a:rPr lang="en-US" sz="2400" i="1" dirty="0"/>
              <a:t>Jacob I have loved; But </a:t>
            </a:r>
            <a:r>
              <a:rPr lang="en-US" sz="2400" i="1" u="sng" dirty="0"/>
              <a:t>Esau I have hated</a:t>
            </a:r>
            <a:r>
              <a:rPr lang="en-US" sz="2400" i="1" dirty="0"/>
              <a:t>, And </a:t>
            </a:r>
            <a:r>
              <a:rPr lang="en-US" sz="2400" i="1" u="sng" dirty="0"/>
              <a:t>laid waste his mountains and his heritage</a:t>
            </a:r>
            <a:r>
              <a:rPr lang="en-US" sz="2400" i="1" dirty="0"/>
              <a:t> For the jackals of the wilderness</a:t>
            </a:r>
            <a:r>
              <a:rPr lang="en-US" sz="2400" b="0" i="1" dirty="0"/>
              <a:t>." Even though </a:t>
            </a:r>
            <a:r>
              <a:rPr lang="en-US" sz="2400" i="1" dirty="0"/>
              <a:t>Edom has said, </a:t>
            </a:r>
            <a:r>
              <a:rPr lang="en-US" sz="2400" i="1" dirty="0" smtClean="0"/>
              <a:t>“We </a:t>
            </a:r>
            <a:r>
              <a:rPr lang="en-US" sz="2400" i="1" dirty="0"/>
              <a:t>have been impoverished, But we will return and build </a:t>
            </a:r>
            <a:r>
              <a:rPr lang="en-US" sz="2400" b="0" i="1" dirty="0"/>
              <a:t>the desolate places</a:t>
            </a:r>
            <a:r>
              <a:rPr lang="en-US" sz="2400" b="0" i="1" dirty="0" smtClean="0"/>
              <a:t>,” </a:t>
            </a:r>
            <a:r>
              <a:rPr lang="en-US" sz="2400" b="0" i="1" dirty="0"/>
              <a:t>Thus says the LORD of hosts: </a:t>
            </a:r>
            <a:r>
              <a:rPr lang="en-US" sz="2400" b="0" i="1" dirty="0" smtClean="0"/>
              <a:t>“</a:t>
            </a:r>
            <a:r>
              <a:rPr lang="en-US" sz="2400" i="1" dirty="0" smtClean="0"/>
              <a:t>They </a:t>
            </a:r>
            <a:r>
              <a:rPr lang="en-US" sz="2400" i="1" dirty="0"/>
              <a:t>may build, but </a:t>
            </a:r>
            <a:r>
              <a:rPr lang="en-US" sz="2400" i="1" u="sng" dirty="0"/>
              <a:t>I will throw down</a:t>
            </a:r>
            <a:r>
              <a:rPr lang="en-US" sz="2400" i="1" dirty="0"/>
              <a:t>; They shall be called the </a:t>
            </a:r>
            <a:r>
              <a:rPr lang="en-US" sz="2400" i="1" u="sng" dirty="0"/>
              <a:t>Territory of Wickedness</a:t>
            </a:r>
            <a:r>
              <a:rPr lang="en-US" sz="2400" b="0" i="1" dirty="0"/>
              <a:t>, And the people against whom the LORD will have indignation forever</a:t>
            </a:r>
            <a:r>
              <a:rPr lang="en-US" sz="2400" b="0" i="1" dirty="0" smtClean="0"/>
              <a:t>.” </a:t>
            </a:r>
            <a:r>
              <a:rPr lang="en-US" sz="2400" b="0" dirty="0"/>
              <a:t>(</a:t>
            </a:r>
            <a:r>
              <a:rPr lang="en-US" sz="2400" dirty="0">
                <a:solidFill>
                  <a:schemeClr val="tx2"/>
                </a:solidFill>
              </a:rPr>
              <a:t>Malachi 1:1-4</a:t>
            </a:r>
            <a:r>
              <a:rPr lang="en-US" sz="2400" b="0" dirty="0"/>
              <a:t>)</a:t>
            </a:r>
            <a:endParaRPr lang="en-US" sz="2400" b="0" dirty="0" smtClean="0"/>
          </a:p>
          <a:p>
            <a:pPr marL="342900" indent="-342900">
              <a:buFont typeface="Arial" pitchFamily="34" charset="0"/>
              <a:buChar char="•"/>
            </a:pPr>
            <a:r>
              <a:rPr lang="en-US" sz="2400" i="1" dirty="0" smtClean="0"/>
              <a:t>Both</a:t>
            </a:r>
            <a:r>
              <a:rPr lang="en-US" sz="2400" b="0" dirty="0" smtClean="0"/>
              <a:t> sinned, but </a:t>
            </a:r>
            <a:r>
              <a:rPr lang="en-US" sz="2400" i="1" dirty="0" smtClean="0"/>
              <a:t>only</a:t>
            </a:r>
            <a:r>
              <a:rPr lang="en-US" sz="2400" b="0" dirty="0" smtClean="0"/>
              <a:t> Israel was spared a remnant – for a while. …</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0322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20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nodeType="afterEffect">
                                  <p:stCondLst>
                                    <p:cond delay="2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Thus Far …</a:t>
            </a:r>
            <a:endParaRPr lang="en-US" dirty="0"/>
          </a:p>
        </p:txBody>
      </p:sp>
      <p:sp>
        <p:nvSpPr>
          <p:cNvPr id="3" name="Content Placeholder 2"/>
          <p:cNvSpPr>
            <a:spLocks noGrp="1"/>
          </p:cNvSpPr>
          <p:nvPr>
            <p:ph idx="1"/>
          </p:nvPr>
        </p:nvSpPr>
        <p:spPr/>
        <p:txBody>
          <a:bodyPr>
            <a:noAutofit/>
          </a:bodyPr>
          <a:lstStyle/>
          <a:p>
            <a:pPr marL="342900" indent="-342900">
              <a:spcBef>
                <a:spcPts val="100"/>
              </a:spcBef>
              <a:spcAft>
                <a:spcPts val="100"/>
              </a:spcAft>
              <a:buFont typeface="Arial" pitchFamily="34" charset="0"/>
              <a:buChar char="•"/>
            </a:pPr>
            <a:r>
              <a:rPr lang="en-US" sz="2400" b="0" dirty="0" smtClean="0"/>
              <a:t>Election was of </a:t>
            </a:r>
            <a:r>
              <a:rPr lang="en-US" sz="2400" i="1" u="sng" dirty="0" smtClean="0"/>
              <a:t>nations</a:t>
            </a:r>
            <a:r>
              <a:rPr lang="en-US" sz="2400" b="0" dirty="0" smtClean="0"/>
              <a:t>, not individuals.</a:t>
            </a:r>
          </a:p>
          <a:p>
            <a:pPr marL="342900" indent="-342900">
              <a:spcBef>
                <a:spcPts val="100"/>
              </a:spcBef>
              <a:spcAft>
                <a:spcPts val="100"/>
              </a:spcAft>
              <a:buFont typeface="Arial" pitchFamily="34" charset="0"/>
              <a:buChar char="•"/>
            </a:pPr>
            <a:r>
              <a:rPr lang="en-US" sz="2400" b="0" dirty="0" smtClean="0"/>
              <a:t>Election was for </a:t>
            </a:r>
            <a:r>
              <a:rPr lang="en-US" sz="2400" i="1" u="sng" dirty="0" smtClean="0"/>
              <a:t>role</a:t>
            </a:r>
            <a:r>
              <a:rPr lang="en-US" sz="2400" b="0" dirty="0" smtClean="0"/>
              <a:t> in God’s scheme, not salvation.</a:t>
            </a:r>
          </a:p>
          <a:p>
            <a:pPr marL="342900" indent="-342900">
              <a:spcBef>
                <a:spcPts val="100"/>
              </a:spcBef>
              <a:spcAft>
                <a:spcPts val="100"/>
              </a:spcAft>
              <a:buFont typeface="Arial" pitchFamily="34" charset="0"/>
              <a:buChar char="•"/>
            </a:pPr>
            <a:r>
              <a:rPr lang="en-US" sz="2400" b="0" dirty="0" smtClean="0"/>
              <a:t>If Calvinist premise is accepted:</a:t>
            </a:r>
          </a:p>
          <a:p>
            <a:pPr marL="800100" lvl="1" indent="-342900">
              <a:spcBef>
                <a:spcPts val="100"/>
              </a:spcBef>
              <a:spcAft>
                <a:spcPts val="100"/>
              </a:spcAft>
            </a:pPr>
            <a:r>
              <a:rPr lang="en-US" sz="2400" b="1" i="1" u="sng" dirty="0" smtClean="0"/>
              <a:t>All</a:t>
            </a:r>
            <a:r>
              <a:rPr lang="en-US" sz="2400" dirty="0" smtClean="0"/>
              <a:t> </a:t>
            </a:r>
            <a:r>
              <a:rPr lang="en-US" sz="2400" dirty="0" err="1" smtClean="0"/>
              <a:t>Edomites</a:t>
            </a:r>
            <a:r>
              <a:rPr lang="en-US" sz="2400" dirty="0" smtClean="0"/>
              <a:t> were condemned to hell!</a:t>
            </a:r>
          </a:p>
          <a:p>
            <a:pPr marL="800100" lvl="1" indent="-342900">
              <a:spcBef>
                <a:spcPts val="100"/>
              </a:spcBef>
              <a:spcAft>
                <a:spcPts val="100"/>
              </a:spcAft>
            </a:pPr>
            <a:r>
              <a:rPr lang="en-US" sz="2400" b="1" i="1" u="sng" dirty="0" smtClean="0"/>
              <a:t>All</a:t>
            </a:r>
            <a:r>
              <a:rPr lang="en-US" sz="2400" dirty="0" smtClean="0"/>
              <a:t> Israelites were saved unconditionally!</a:t>
            </a:r>
          </a:p>
          <a:p>
            <a:pPr marL="1485900" lvl="2" indent="-342900">
              <a:spcBef>
                <a:spcPts val="100"/>
              </a:spcBef>
              <a:spcAft>
                <a:spcPts val="100"/>
              </a:spcAft>
            </a:pPr>
            <a:r>
              <a:rPr lang="en-US" sz="2000" b="1" dirty="0" smtClean="0">
                <a:solidFill>
                  <a:schemeClr val="tx2"/>
                </a:solidFill>
              </a:rPr>
              <a:t>Matthew 26:21-24; Acts 1:25 </a:t>
            </a:r>
            <a:r>
              <a:rPr lang="en-US" sz="2000" dirty="0" smtClean="0"/>
              <a:t>– Judas?</a:t>
            </a:r>
          </a:p>
          <a:p>
            <a:pPr marL="1485900" lvl="2" indent="-342900">
              <a:spcBef>
                <a:spcPts val="100"/>
              </a:spcBef>
              <a:spcAft>
                <a:spcPts val="100"/>
              </a:spcAft>
            </a:pPr>
            <a:r>
              <a:rPr lang="en-US" sz="2000" b="1" dirty="0" smtClean="0">
                <a:solidFill>
                  <a:schemeClr val="tx2"/>
                </a:solidFill>
              </a:rPr>
              <a:t>Matthew 23:13-26, 33 </a:t>
            </a:r>
            <a:r>
              <a:rPr lang="en-US" sz="2000" dirty="0" smtClean="0"/>
              <a:t>– Pharisees?</a:t>
            </a:r>
          </a:p>
          <a:p>
            <a:pPr>
              <a:spcBef>
                <a:spcPts val="100"/>
              </a:spcBef>
              <a:spcAft>
                <a:spcPts val="100"/>
              </a:spcAft>
            </a:pPr>
            <a:r>
              <a:rPr lang="en-US" sz="2400" b="0" i="1" dirty="0" smtClean="0"/>
              <a:t>“Serpents</a:t>
            </a:r>
            <a:r>
              <a:rPr lang="en-US" sz="2400" b="0" i="1" dirty="0"/>
              <a:t>, brood of vipers! How </a:t>
            </a:r>
            <a:r>
              <a:rPr lang="en-US" sz="2400" i="1" dirty="0"/>
              <a:t>can you escape the </a:t>
            </a:r>
            <a:r>
              <a:rPr lang="en-US" sz="2400" i="1" u="sng" dirty="0"/>
              <a:t>condemnation of hell</a:t>
            </a:r>
            <a:r>
              <a:rPr lang="en-US" sz="2400" b="0" i="1" dirty="0" smtClean="0"/>
              <a:t>?” </a:t>
            </a:r>
            <a:r>
              <a:rPr lang="en-US" sz="2400" b="0" dirty="0"/>
              <a:t>(</a:t>
            </a:r>
            <a:r>
              <a:rPr lang="en-US" sz="2400" b="1" dirty="0" smtClean="0">
                <a:solidFill>
                  <a:schemeClr val="tx2"/>
                </a:solidFill>
              </a:rPr>
              <a:t>Matthew 23:33</a:t>
            </a:r>
            <a:r>
              <a:rPr lang="en-US" sz="2400" b="0" dirty="0" smtClean="0"/>
              <a:t>)</a:t>
            </a:r>
          </a:p>
          <a:p>
            <a:pPr marL="342900" indent="-342900">
              <a:spcBef>
                <a:spcPts val="100"/>
              </a:spcBef>
              <a:spcAft>
                <a:spcPts val="100"/>
              </a:spcAft>
              <a:buFont typeface="Arial" pitchFamily="34" charset="0"/>
              <a:buChar char="•"/>
            </a:pPr>
            <a:r>
              <a:rPr lang="en-US" sz="2400" b="0" dirty="0" smtClean="0"/>
              <a:t>Calvinist premise must be wrong!</a:t>
            </a:r>
          </a:p>
          <a:p>
            <a:pPr marL="342900" indent="-342900">
              <a:spcBef>
                <a:spcPts val="100"/>
              </a:spcBef>
              <a:spcAft>
                <a:spcPts val="100"/>
              </a:spcAft>
              <a:buFont typeface="Arial" pitchFamily="34" charset="0"/>
              <a:buChar char="•"/>
            </a:pPr>
            <a:r>
              <a:rPr lang="en-US" sz="2400" b="0" dirty="0" smtClean="0"/>
              <a:t>Point: </a:t>
            </a:r>
            <a:r>
              <a:rPr lang="en-US" sz="2400" i="1" u="sng" dirty="0"/>
              <a:t>V</a:t>
            </a:r>
            <a:r>
              <a:rPr lang="en-US" sz="2400" i="1" u="sng" dirty="0" smtClean="0"/>
              <a:t>indication</a:t>
            </a:r>
            <a:r>
              <a:rPr lang="en-US" sz="2400" b="0" dirty="0" smtClean="0"/>
              <a:t> of God’s </a:t>
            </a:r>
            <a:r>
              <a:rPr lang="en-US" sz="2400" i="1" dirty="0" smtClean="0"/>
              <a:t>word</a:t>
            </a:r>
            <a:r>
              <a:rPr lang="en-US" sz="2400" b="0" dirty="0" smtClean="0"/>
              <a:t> and </a:t>
            </a:r>
            <a:r>
              <a:rPr lang="en-US" sz="2400" i="1" dirty="0" smtClean="0"/>
              <a:t>promise</a:t>
            </a:r>
            <a:r>
              <a:rPr lang="en-US" sz="2400" b="0" dirty="0" smtClean="0"/>
              <a:t> to Israel!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4142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“Not Of Will, But Of God”</a:t>
            </a:r>
            <a:r>
              <a:rPr lang="en-US" dirty="0" smtClean="0"/>
              <a:t> ?</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25"/>
            </a:pPr>
            <a:r>
              <a:rPr lang="en-US" sz="2400" b="0" dirty="0"/>
              <a:t>“</a:t>
            </a:r>
            <a:r>
              <a:rPr lang="en-US" sz="2400" dirty="0">
                <a:solidFill>
                  <a:schemeClr val="tx2"/>
                </a:solidFill>
              </a:rPr>
              <a:t>Romans 9:15-18 </a:t>
            </a:r>
            <a:r>
              <a:rPr lang="en-US" sz="2400" b="0" dirty="0"/>
              <a:t>teaches that God saves whoever </a:t>
            </a:r>
            <a:r>
              <a:rPr lang="en-US" sz="2400" i="1" dirty="0"/>
              <a:t>He wants</a:t>
            </a:r>
            <a:r>
              <a:rPr lang="en-US" sz="2400" b="0" dirty="0"/>
              <a:t> to save, regardless of what </a:t>
            </a:r>
            <a:r>
              <a:rPr lang="en-US" sz="2400" i="1" dirty="0"/>
              <a:t>we want or will</a:t>
            </a:r>
            <a:r>
              <a:rPr lang="en-US" sz="2400"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275656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Vindication of God’s Election</a:t>
            </a:r>
            <a:endParaRPr lang="en-US" dirty="0"/>
          </a:p>
        </p:txBody>
      </p:sp>
      <p:sp>
        <p:nvSpPr>
          <p:cNvPr id="3" name="Content Placeholder 2"/>
          <p:cNvSpPr>
            <a:spLocks noGrp="1"/>
          </p:cNvSpPr>
          <p:nvPr>
            <p:ph idx="1"/>
          </p:nvPr>
        </p:nvSpPr>
        <p:spPr/>
        <p:txBody>
          <a:bodyPr>
            <a:normAutofit/>
          </a:bodyPr>
          <a:lstStyle/>
          <a:p>
            <a:r>
              <a:rPr lang="en-US" sz="2400" i="1" dirty="0"/>
              <a:t>What shall we say then? </a:t>
            </a:r>
            <a:r>
              <a:rPr lang="en-US" sz="2400" i="1" u="sng" dirty="0"/>
              <a:t>Is there unrighteousness with God</a:t>
            </a:r>
            <a:r>
              <a:rPr lang="en-US" sz="2400" i="1" dirty="0"/>
              <a:t>? Certainly not! </a:t>
            </a:r>
            <a:r>
              <a:rPr lang="en-US" sz="2400" b="0" i="1" dirty="0"/>
              <a:t>For He says to Moses, </a:t>
            </a:r>
            <a:r>
              <a:rPr lang="en-US" sz="2400" b="0" i="1" dirty="0" smtClean="0"/>
              <a:t>“</a:t>
            </a:r>
            <a:r>
              <a:rPr lang="en-US" sz="2400" i="1" dirty="0" smtClean="0"/>
              <a:t>I </a:t>
            </a:r>
            <a:r>
              <a:rPr lang="en-US" sz="2400" i="1" dirty="0"/>
              <a:t>will have mercy on </a:t>
            </a:r>
            <a:r>
              <a:rPr lang="en-US" sz="2400" i="1" u="sng" dirty="0"/>
              <a:t>whomever I will have</a:t>
            </a:r>
            <a:r>
              <a:rPr lang="en-US" sz="2400" i="1" dirty="0"/>
              <a:t> mercy, and I will have compassion on </a:t>
            </a:r>
            <a:r>
              <a:rPr lang="en-US" sz="2400" i="1" u="sng" dirty="0"/>
              <a:t>whomever I will have</a:t>
            </a:r>
            <a:r>
              <a:rPr lang="en-US" sz="2400" i="1" dirty="0"/>
              <a:t> compassion</a:t>
            </a:r>
            <a:r>
              <a:rPr lang="en-US" sz="2400" b="0" i="1" dirty="0" smtClean="0"/>
              <a:t>.” </a:t>
            </a:r>
            <a:r>
              <a:rPr lang="en-US" sz="2400" b="0" i="1" dirty="0"/>
              <a:t>So then it is </a:t>
            </a:r>
            <a:r>
              <a:rPr lang="en-US" sz="2400" i="1" u="sng" dirty="0"/>
              <a:t>not</a:t>
            </a:r>
            <a:r>
              <a:rPr lang="en-US" sz="2400" i="1" dirty="0"/>
              <a:t> of him who wills, </a:t>
            </a:r>
            <a:r>
              <a:rPr lang="en-US" sz="2400" i="1" u="sng" dirty="0"/>
              <a:t>nor</a:t>
            </a:r>
            <a:r>
              <a:rPr lang="en-US" sz="2400" i="1" dirty="0"/>
              <a:t> of him who runs, </a:t>
            </a:r>
            <a:r>
              <a:rPr lang="en-US" sz="2400" i="1" u="sng" dirty="0"/>
              <a:t>but</a:t>
            </a:r>
            <a:r>
              <a:rPr lang="en-US" sz="2400" i="1" dirty="0"/>
              <a:t> of God who </a:t>
            </a:r>
            <a:r>
              <a:rPr lang="en-US" sz="2400" i="1" u="sng" dirty="0"/>
              <a:t>shows mercy</a:t>
            </a:r>
            <a:r>
              <a:rPr lang="en-US" sz="2400" b="0" i="1" dirty="0"/>
              <a:t>. </a:t>
            </a:r>
            <a:r>
              <a:rPr lang="en-US" sz="2400" b="0" dirty="0"/>
              <a:t>(</a:t>
            </a:r>
            <a:r>
              <a:rPr lang="en-US" sz="2400" dirty="0">
                <a:solidFill>
                  <a:schemeClr val="tx2"/>
                </a:solidFill>
              </a:rPr>
              <a:t>Romans 9:14-16</a:t>
            </a:r>
            <a:r>
              <a:rPr lang="en-US" sz="2400" b="0" dirty="0" smtClean="0"/>
              <a:t>)</a:t>
            </a:r>
          </a:p>
          <a:p>
            <a:pPr marL="342900" indent="-342900">
              <a:buFont typeface="Arial" pitchFamily="34" charset="0"/>
              <a:buChar char="•"/>
            </a:pPr>
            <a:r>
              <a:rPr lang="en-US" sz="2400" dirty="0" smtClean="0"/>
              <a:t>Context:</a:t>
            </a:r>
            <a:r>
              <a:rPr lang="en-US" sz="2400" b="0" dirty="0" smtClean="0"/>
              <a:t>  Anticipates accusation from dissatisfied Jew.</a:t>
            </a:r>
          </a:p>
          <a:p>
            <a:pPr marL="346075" indent="-346075">
              <a:buFont typeface="+mj-lt"/>
              <a:buAutoNum type="arabicPeriod"/>
            </a:pPr>
            <a:r>
              <a:rPr lang="en-US" sz="2400" b="0" dirty="0" smtClean="0"/>
              <a:t>Remember, </a:t>
            </a:r>
            <a:r>
              <a:rPr lang="en-US" sz="2400" b="0" i="1" dirty="0" smtClean="0"/>
              <a:t>“</a:t>
            </a:r>
            <a:r>
              <a:rPr lang="en-US" sz="2400" i="1" u="sng" dirty="0" smtClean="0"/>
              <a:t>all</a:t>
            </a:r>
            <a:r>
              <a:rPr lang="en-US" sz="2400" b="0" i="1" dirty="0" smtClean="0"/>
              <a:t> have sinned”</a:t>
            </a:r>
            <a:r>
              <a:rPr lang="en-US" sz="2400" b="0" dirty="0" smtClean="0"/>
              <a:t> (</a:t>
            </a:r>
            <a:r>
              <a:rPr lang="en-US" sz="2400" dirty="0" smtClean="0">
                <a:solidFill>
                  <a:schemeClr val="tx2"/>
                </a:solidFill>
              </a:rPr>
              <a:t>Romans 3:23</a:t>
            </a:r>
            <a:r>
              <a:rPr lang="en-US" sz="2400" b="0" dirty="0" smtClean="0"/>
              <a:t>).</a:t>
            </a:r>
          </a:p>
          <a:p>
            <a:pPr marL="346075" indent="-346075">
              <a:buFont typeface="+mj-lt"/>
              <a:buAutoNum type="arabicPeriod"/>
            </a:pPr>
            <a:r>
              <a:rPr lang="en-US" sz="2400" b="0" dirty="0" smtClean="0"/>
              <a:t>God has right to choose terms of mercy.  What terms?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77471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Calvinism?</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800" u="sng" dirty="0">
                <a:solidFill>
                  <a:schemeClr val="tx2"/>
                </a:solidFill>
              </a:rPr>
              <a:t>S</a:t>
            </a:r>
            <a:r>
              <a:rPr lang="en-US" sz="2800" dirty="0"/>
              <a:t>overeignty of God (The </a:t>
            </a:r>
            <a:r>
              <a:rPr lang="en-US" sz="2800" u="sng" dirty="0">
                <a:solidFill>
                  <a:schemeClr val="tx2"/>
                </a:solidFill>
              </a:rPr>
              <a:t>S</a:t>
            </a:r>
            <a:r>
              <a:rPr lang="en-US" sz="2800" dirty="0"/>
              <a:t>oil of </a:t>
            </a:r>
            <a:r>
              <a:rPr lang="en-US" sz="2800" dirty="0">
                <a:solidFill>
                  <a:schemeClr val="tx2"/>
                </a:solidFill>
              </a:rPr>
              <a:t>TULIP</a:t>
            </a:r>
            <a:r>
              <a:rPr lang="en-US" sz="2800" dirty="0" smtClean="0"/>
              <a:t>)</a:t>
            </a:r>
          </a:p>
          <a:p>
            <a:pPr marL="342900" indent="-342900">
              <a:buFont typeface="Arial" pitchFamily="34" charset="0"/>
              <a:buChar char="•"/>
            </a:pPr>
            <a:endParaRPr lang="en-US" sz="2800" dirty="0"/>
          </a:p>
          <a:p>
            <a:pPr marL="342900" indent="-342900">
              <a:buFont typeface="Arial" pitchFamily="34" charset="0"/>
              <a:buChar char="•"/>
            </a:pPr>
            <a:r>
              <a:rPr lang="en-US" sz="2800" u="sng" dirty="0">
                <a:solidFill>
                  <a:schemeClr val="tx2"/>
                </a:solidFill>
              </a:rPr>
              <a:t>T</a:t>
            </a:r>
            <a:r>
              <a:rPr lang="en-US" sz="2800" dirty="0"/>
              <a:t>otal Inherited </a:t>
            </a:r>
            <a:r>
              <a:rPr lang="en-US" sz="2800" dirty="0" smtClean="0"/>
              <a:t>Depravity</a:t>
            </a:r>
            <a:endParaRPr lang="en-US" sz="2800" dirty="0"/>
          </a:p>
          <a:p>
            <a:pPr marL="342900" indent="-342900">
              <a:buFont typeface="Arial" pitchFamily="34" charset="0"/>
              <a:buChar char="•"/>
            </a:pPr>
            <a:r>
              <a:rPr lang="en-US" sz="2800" u="sng" dirty="0" smtClean="0">
                <a:solidFill>
                  <a:schemeClr val="tx2"/>
                </a:solidFill>
              </a:rPr>
              <a:t>U</a:t>
            </a:r>
            <a:r>
              <a:rPr lang="en-US" sz="2800" dirty="0" smtClean="0"/>
              <a:t>nconditional Election</a:t>
            </a:r>
            <a:endParaRPr lang="en-US" sz="2800" dirty="0"/>
          </a:p>
          <a:p>
            <a:pPr marL="342900" indent="-342900">
              <a:buFont typeface="Arial" pitchFamily="34" charset="0"/>
              <a:buChar char="•"/>
            </a:pPr>
            <a:r>
              <a:rPr lang="en-US" sz="2800" u="sng" dirty="0">
                <a:solidFill>
                  <a:schemeClr val="tx2"/>
                </a:solidFill>
              </a:rPr>
              <a:t>L</a:t>
            </a:r>
            <a:r>
              <a:rPr lang="en-US" sz="2800" dirty="0"/>
              <a:t>imited </a:t>
            </a:r>
            <a:r>
              <a:rPr lang="en-US" sz="2800" dirty="0" smtClean="0"/>
              <a:t>Atonement</a:t>
            </a:r>
            <a:endParaRPr lang="en-US" sz="2800" dirty="0"/>
          </a:p>
          <a:p>
            <a:pPr marL="342900" indent="-342900">
              <a:buFont typeface="Arial" pitchFamily="34" charset="0"/>
              <a:buChar char="•"/>
            </a:pPr>
            <a:r>
              <a:rPr lang="en-US" sz="2800" u="sng" dirty="0">
                <a:solidFill>
                  <a:schemeClr val="tx2"/>
                </a:solidFill>
              </a:rPr>
              <a:t>I</a:t>
            </a:r>
            <a:r>
              <a:rPr lang="en-US" sz="2800" dirty="0"/>
              <a:t>rresistible </a:t>
            </a:r>
            <a:r>
              <a:rPr lang="en-US" sz="2800" dirty="0" smtClean="0"/>
              <a:t>Grace</a:t>
            </a:r>
            <a:endParaRPr lang="en-US" sz="2800" dirty="0"/>
          </a:p>
          <a:p>
            <a:pPr marL="342900" indent="-342900">
              <a:buFont typeface="Arial" pitchFamily="34" charset="0"/>
              <a:buChar char="•"/>
            </a:pPr>
            <a:r>
              <a:rPr lang="en-US" sz="2800" u="sng" dirty="0">
                <a:solidFill>
                  <a:schemeClr val="tx2"/>
                </a:solidFill>
              </a:rPr>
              <a:t>P</a:t>
            </a:r>
            <a:r>
              <a:rPr lang="en-US" sz="2800" dirty="0"/>
              <a:t>erseverance </a:t>
            </a:r>
            <a:r>
              <a:rPr lang="en-US" sz="2800" dirty="0" smtClean="0"/>
              <a:t>of </a:t>
            </a:r>
            <a:r>
              <a:rPr lang="en-US" sz="2800" dirty="0"/>
              <a:t>the </a:t>
            </a:r>
            <a:r>
              <a:rPr lang="en-US" sz="2800" dirty="0" smtClean="0"/>
              <a:t>Saints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Oval 4"/>
          <p:cNvSpPr/>
          <p:nvPr/>
        </p:nvSpPr>
        <p:spPr>
          <a:xfrm>
            <a:off x="609600" y="590550"/>
            <a:ext cx="762000" cy="1828800"/>
          </a:xfrm>
          <a:prstGeom prst="ellipse">
            <a:avLst/>
          </a:prstGeom>
          <a:noFill/>
          <a:ln w="476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 name="Oval 5"/>
          <p:cNvSpPr/>
          <p:nvPr/>
        </p:nvSpPr>
        <p:spPr>
          <a:xfrm>
            <a:off x="609600" y="4019550"/>
            <a:ext cx="762000" cy="838200"/>
          </a:xfrm>
          <a:prstGeom prst="ellipse">
            <a:avLst/>
          </a:prstGeom>
          <a:noFill/>
          <a:ln w="476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Tree>
    <p:extLst>
      <p:ext uri="{BB962C8B-B14F-4D97-AF65-F5344CB8AC3E}">
        <p14:creationId xmlns:p14="http://schemas.microsoft.com/office/powerpoint/2010/main" val="113709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4000"/>
                            </p:stCondLst>
                            <p:childTnLst>
                              <p:par>
                                <p:cTn id="9" presetID="21" presetClass="entr" presetSubtype="1" fill="hold" grpId="0" nodeType="afterEffect">
                                  <p:stCondLst>
                                    <p:cond delay="200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smtClean="0"/>
              <a:t>“Who May Dwell in Your Holy Hill?”</a:t>
            </a:r>
            <a:endParaRPr lang="en-US" sz="2800" i="1" dirty="0"/>
          </a:p>
        </p:txBody>
      </p:sp>
      <p:sp>
        <p:nvSpPr>
          <p:cNvPr id="3" name="Content Placeholder 2"/>
          <p:cNvSpPr>
            <a:spLocks noGrp="1"/>
          </p:cNvSpPr>
          <p:nvPr>
            <p:ph idx="1"/>
          </p:nvPr>
        </p:nvSpPr>
        <p:spPr/>
        <p:txBody>
          <a:bodyPr>
            <a:noAutofit/>
          </a:bodyPr>
          <a:lstStyle/>
          <a:p>
            <a:r>
              <a:rPr lang="en-US" sz="2400" b="0" i="1" dirty="0"/>
              <a:t>He who covers his sins will not prosper, But </a:t>
            </a:r>
            <a:r>
              <a:rPr lang="en-US" sz="2400" i="1" dirty="0"/>
              <a:t>whoever confesses and forsakes them </a:t>
            </a:r>
            <a:r>
              <a:rPr lang="en-US" sz="2400" i="1" u="sng" dirty="0"/>
              <a:t>will have mercy</a:t>
            </a:r>
            <a:r>
              <a:rPr lang="en-US" sz="2400" b="0" i="1" dirty="0"/>
              <a:t>. Happy is the man who is always reverent, But </a:t>
            </a:r>
            <a:r>
              <a:rPr lang="en-US" sz="2400" i="1" dirty="0"/>
              <a:t>he who </a:t>
            </a:r>
            <a:r>
              <a:rPr lang="en-US" sz="2400" i="1" u="sng" dirty="0"/>
              <a:t>hardens his heart will fall</a:t>
            </a:r>
            <a:r>
              <a:rPr lang="en-US" sz="2400" i="1" dirty="0"/>
              <a:t> into calamity</a:t>
            </a:r>
            <a:r>
              <a:rPr lang="en-US" sz="2400" b="0" i="1" dirty="0"/>
              <a:t>. </a:t>
            </a:r>
            <a:r>
              <a:rPr lang="en-US" sz="2400" b="0" dirty="0"/>
              <a:t>(</a:t>
            </a:r>
            <a:r>
              <a:rPr lang="en-US" sz="2400" dirty="0">
                <a:solidFill>
                  <a:schemeClr val="tx2"/>
                </a:solidFill>
              </a:rPr>
              <a:t>Proverbs 28:13</a:t>
            </a:r>
            <a:r>
              <a:rPr lang="en-US" sz="2400" b="0" dirty="0" smtClean="0"/>
              <a:t>)</a:t>
            </a:r>
            <a:endParaRPr lang="en-US" sz="2400" b="0" dirty="0"/>
          </a:p>
          <a:p>
            <a:r>
              <a:rPr lang="en-US" sz="2400" b="0" i="1" dirty="0"/>
              <a:t>Let the </a:t>
            </a:r>
            <a:r>
              <a:rPr lang="en-US" sz="2400" i="1" dirty="0"/>
              <a:t>wicked forsake his way</a:t>
            </a:r>
            <a:r>
              <a:rPr lang="en-US" sz="2400" b="0" i="1" dirty="0"/>
              <a:t>, And the unrighteous man his thoughts; Let him </a:t>
            </a:r>
            <a:r>
              <a:rPr lang="en-US" sz="2400" i="1" dirty="0"/>
              <a:t>return to the LORD</a:t>
            </a:r>
            <a:r>
              <a:rPr lang="en-US" sz="2400" b="0" i="1" dirty="0"/>
              <a:t>, And </a:t>
            </a:r>
            <a:r>
              <a:rPr lang="en-US" sz="2400" i="1" dirty="0"/>
              <a:t>He </a:t>
            </a:r>
            <a:r>
              <a:rPr lang="en-US" sz="2400" i="1" u="sng" dirty="0"/>
              <a:t>will have mercy</a:t>
            </a:r>
            <a:r>
              <a:rPr lang="en-US" sz="2400" i="1" dirty="0"/>
              <a:t> on him</a:t>
            </a:r>
            <a:r>
              <a:rPr lang="en-US" sz="2400" b="0" i="1" dirty="0"/>
              <a:t>; And to our God, For He will abundantly pardon. </a:t>
            </a:r>
            <a:r>
              <a:rPr lang="en-US" sz="2400" b="0" dirty="0"/>
              <a:t>(</a:t>
            </a:r>
            <a:r>
              <a:rPr lang="en-US" sz="2400" dirty="0">
                <a:solidFill>
                  <a:schemeClr val="tx2"/>
                </a:solidFill>
              </a:rPr>
              <a:t>Isaiah 55:7</a:t>
            </a:r>
            <a:r>
              <a:rPr lang="en-US" sz="2400" b="0" dirty="0" smtClean="0"/>
              <a:t>)</a:t>
            </a:r>
            <a:endParaRPr lang="en-US" sz="2400" b="0" dirty="0"/>
          </a:p>
          <a:p>
            <a:r>
              <a:rPr lang="en-US" sz="2400" b="0" i="1" dirty="0"/>
              <a:t>... be clothed with </a:t>
            </a:r>
            <a:r>
              <a:rPr lang="en-US" sz="2400" i="1" dirty="0"/>
              <a:t>humility</a:t>
            </a:r>
            <a:r>
              <a:rPr lang="en-US" sz="2400" b="0" i="1" dirty="0"/>
              <a:t>, for </a:t>
            </a:r>
            <a:r>
              <a:rPr lang="en-US" sz="2400" b="0" i="1" dirty="0" smtClean="0"/>
              <a:t>“</a:t>
            </a:r>
            <a:r>
              <a:rPr lang="en-US" sz="2400" i="1" dirty="0" smtClean="0"/>
              <a:t>God </a:t>
            </a:r>
            <a:r>
              <a:rPr lang="en-US" sz="2400" i="1" u="sng" dirty="0"/>
              <a:t>resists</a:t>
            </a:r>
            <a:r>
              <a:rPr lang="en-US" sz="2400" i="1" dirty="0"/>
              <a:t> the </a:t>
            </a:r>
            <a:r>
              <a:rPr lang="en-US" sz="2400" i="1" u="sng" dirty="0"/>
              <a:t>proud</a:t>
            </a:r>
            <a:r>
              <a:rPr lang="en-US" sz="2400" i="1" dirty="0"/>
              <a:t>, But gives </a:t>
            </a:r>
            <a:r>
              <a:rPr lang="en-US" sz="2400" i="1" u="sng" dirty="0"/>
              <a:t>grace</a:t>
            </a:r>
            <a:r>
              <a:rPr lang="en-US" sz="2400" i="1" dirty="0"/>
              <a:t> to the </a:t>
            </a:r>
            <a:r>
              <a:rPr lang="en-US" sz="2400" i="1" u="sng" dirty="0"/>
              <a:t>humble</a:t>
            </a:r>
            <a:r>
              <a:rPr lang="en-US" sz="2400" b="0" i="1" dirty="0" smtClean="0"/>
              <a:t>.” </a:t>
            </a:r>
            <a:r>
              <a:rPr lang="en-US" sz="2400" b="0" dirty="0"/>
              <a:t>(</a:t>
            </a:r>
            <a:r>
              <a:rPr lang="en-US" sz="2400" dirty="0">
                <a:solidFill>
                  <a:schemeClr val="tx2"/>
                </a:solidFill>
              </a:rPr>
              <a:t>I Peter </a:t>
            </a:r>
            <a:r>
              <a:rPr lang="en-US" sz="2400" dirty="0" smtClean="0">
                <a:solidFill>
                  <a:schemeClr val="tx2"/>
                </a:solidFill>
              </a:rPr>
              <a:t>5:5</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07539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Vindication of God’s Election</a:t>
            </a:r>
            <a:endParaRPr lang="en-US" dirty="0"/>
          </a:p>
        </p:txBody>
      </p:sp>
      <p:sp>
        <p:nvSpPr>
          <p:cNvPr id="3" name="Content Placeholder 2"/>
          <p:cNvSpPr>
            <a:spLocks noGrp="1"/>
          </p:cNvSpPr>
          <p:nvPr>
            <p:ph idx="1"/>
          </p:nvPr>
        </p:nvSpPr>
        <p:spPr/>
        <p:txBody>
          <a:bodyPr>
            <a:noAutofit/>
          </a:bodyPr>
          <a:lstStyle/>
          <a:p>
            <a:r>
              <a:rPr lang="en-US" sz="2400" i="1" dirty="0"/>
              <a:t>What shall we say then? </a:t>
            </a:r>
            <a:r>
              <a:rPr lang="en-US" sz="2400" i="1" u="sng" dirty="0"/>
              <a:t>Is there unrighteousness with God</a:t>
            </a:r>
            <a:r>
              <a:rPr lang="en-US" sz="2400" i="1" dirty="0"/>
              <a:t>? Certainly not! </a:t>
            </a:r>
            <a:r>
              <a:rPr lang="en-US" sz="2400" b="0" i="1" dirty="0"/>
              <a:t>For He says to Moses, </a:t>
            </a:r>
            <a:r>
              <a:rPr lang="en-US" sz="2400" b="0" i="1" dirty="0" smtClean="0"/>
              <a:t>“</a:t>
            </a:r>
            <a:r>
              <a:rPr lang="en-US" sz="2400" i="1" dirty="0" smtClean="0"/>
              <a:t>I </a:t>
            </a:r>
            <a:r>
              <a:rPr lang="en-US" sz="2400" i="1" dirty="0"/>
              <a:t>will have mercy on </a:t>
            </a:r>
            <a:r>
              <a:rPr lang="en-US" sz="2400" i="1" u="sng" dirty="0"/>
              <a:t>whomever I will have</a:t>
            </a:r>
            <a:r>
              <a:rPr lang="en-US" sz="2400" i="1" dirty="0"/>
              <a:t> mercy, and I will have compassion on </a:t>
            </a:r>
            <a:r>
              <a:rPr lang="en-US" sz="2400" i="1" u="sng" dirty="0"/>
              <a:t>whomever I will have</a:t>
            </a:r>
            <a:r>
              <a:rPr lang="en-US" sz="2400" i="1" dirty="0"/>
              <a:t> compassion</a:t>
            </a:r>
            <a:r>
              <a:rPr lang="en-US" sz="2400" b="0" i="1" dirty="0" smtClean="0"/>
              <a:t>.” </a:t>
            </a:r>
            <a:r>
              <a:rPr lang="en-US" sz="2400" b="0" i="1" dirty="0"/>
              <a:t>So then it is </a:t>
            </a:r>
            <a:r>
              <a:rPr lang="en-US" sz="2400" i="1" u="sng" dirty="0">
                <a:solidFill>
                  <a:schemeClr val="tx2"/>
                </a:solidFill>
              </a:rPr>
              <a:t>not</a:t>
            </a:r>
            <a:r>
              <a:rPr lang="en-US" sz="2400" i="1" dirty="0">
                <a:solidFill>
                  <a:schemeClr val="tx2"/>
                </a:solidFill>
              </a:rPr>
              <a:t> </a:t>
            </a:r>
            <a:r>
              <a:rPr lang="en-US" sz="2400" i="1" dirty="0"/>
              <a:t>of him who wills, </a:t>
            </a:r>
            <a:r>
              <a:rPr lang="en-US" sz="2400" i="1" u="sng" dirty="0">
                <a:solidFill>
                  <a:schemeClr val="tx2"/>
                </a:solidFill>
              </a:rPr>
              <a:t>nor</a:t>
            </a:r>
            <a:r>
              <a:rPr lang="en-US" sz="2400" i="1" dirty="0">
                <a:solidFill>
                  <a:schemeClr val="tx2"/>
                </a:solidFill>
              </a:rPr>
              <a:t> </a:t>
            </a:r>
            <a:r>
              <a:rPr lang="en-US" sz="2400" i="1" dirty="0"/>
              <a:t>of him who runs, </a:t>
            </a:r>
            <a:r>
              <a:rPr lang="en-US" sz="2400" i="1" u="sng" dirty="0">
                <a:solidFill>
                  <a:schemeClr val="tx2"/>
                </a:solidFill>
              </a:rPr>
              <a:t>but</a:t>
            </a:r>
            <a:r>
              <a:rPr lang="en-US" sz="2400" i="1" dirty="0">
                <a:solidFill>
                  <a:schemeClr val="tx2"/>
                </a:solidFill>
              </a:rPr>
              <a:t> </a:t>
            </a:r>
            <a:r>
              <a:rPr lang="en-US" sz="2400" i="1" dirty="0"/>
              <a:t>of </a:t>
            </a:r>
            <a:r>
              <a:rPr lang="en-US" sz="2400" i="1" u="sng" dirty="0">
                <a:solidFill>
                  <a:schemeClr val="tx2"/>
                </a:solidFill>
              </a:rPr>
              <a:t>God who shows mercy</a:t>
            </a:r>
            <a:r>
              <a:rPr lang="en-US" sz="2400" b="0" i="1" dirty="0"/>
              <a:t>. </a:t>
            </a:r>
            <a:r>
              <a:rPr lang="en-US" sz="2400" b="0" dirty="0"/>
              <a:t>(</a:t>
            </a:r>
            <a:r>
              <a:rPr lang="en-US" sz="2400" dirty="0">
                <a:solidFill>
                  <a:schemeClr val="tx2"/>
                </a:solidFill>
              </a:rPr>
              <a:t>Romans 9:14-16</a:t>
            </a:r>
            <a:r>
              <a:rPr lang="en-US" sz="2400" b="0" dirty="0" smtClean="0"/>
              <a:t>)</a:t>
            </a:r>
          </a:p>
          <a:p>
            <a:pPr marL="342900" indent="-342900">
              <a:buFont typeface="Arial" pitchFamily="34" charset="0"/>
              <a:buChar char="•"/>
            </a:pPr>
            <a:r>
              <a:rPr lang="en-US" sz="2400" dirty="0" smtClean="0"/>
              <a:t>Context:</a:t>
            </a:r>
            <a:r>
              <a:rPr lang="en-US" sz="2400" b="0" dirty="0" smtClean="0"/>
              <a:t>  Anticipates accusation from dissatisfied Jew.</a:t>
            </a:r>
          </a:p>
          <a:p>
            <a:pPr marL="346075" indent="-346075">
              <a:buFont typeface="+mj-lt"/>
              <a:buAutoNum type="arabicPeriod"/>
            </a:pPr>
            <a:r>
              <a:rPr lang="en-US" sz="2400" b="0" dirty="0" smtClean="0"/>
              <a:t>Remember, </a:t>
            </a:r>
            <a:r>
              <a:rPr lang="en-US" sz="2400" b="0" i="1" dirty="0" smtClean="0"/>
              <a:t>“</a:t>
            </a:r>
            <a:r>
              <a:rPr lang="en-US" sz="2400" i="1" u="sng" dirty="0" smtClean="0"/>
              <a:t>all</a:t>
            </a:r>
            <a:r>
              <a:rPr lang="en-US" sz="2400" b="0" i="1" dirty="0" smtClean="0"/>
              <a:t> have sinned”</a:t>
            </a:r>
            <a:r>
              <a:rPr lang="en-US" sz="2400" b="0" dirty="0" smtClean="0"/>
              <a:t> (</a:t>
            </a:r>
            <a:r>
              <a:rPr lang="en-US" sz="2400" dirty="0" smtClean="0">
                <a:solidFill>
                  <a:schemeClr val="tx2"/>
                </a:solidFill>
              </a:rPr>
              <a:t>Romans 3:23</a:t>
            </a:r>
            <a:r>
              <a:rPr lang="en-US" sz="2400" b="0" dirty="0" smtClean="0"/>
              <a:t>).</a:t>
            </a:r>
          </a:p>
          <a:p>
            <a:pPr marL="346075" indent="-346075">
              <a:buFont typeface="+mj-lt"/>
              <a:buAutoNum type="arabicPeriod"/>
            </a:pPr>
            <a:r>
              <a:rPr lang="en-US" sz="2400" b="0" dirty="0" smtClean="0"/>
              <a:t>God has right to choose terms of mercy.  What terms?</a:t>
            </a:r>
          </a:p>
          <a:p>
            <a:pPr marL="346075" indent="-346075">
              <a:buFont typeface="+mj-lt"/>
              <a:buAutoNum type="arabicPeriod"/>
            </a:pPr>
            <a:r>
              <a:rPr lang="en-US" sz="2400" b="0" i="1" dirty="0" smtClean="0">
                <a:solidFill>
                  <a:schemeClr val="tx2"/>
                </a:solidFill>
              </a:rPr>
              <a:t>“Not-But”</a:t>
            </a:r>
            <a:r>
              <a:rPr lang="en-US" sz="2400" b="0" dirty="0" smtClean="0"/>
              <a:t> construction indicates </a:t>
            </a:r>
            <a:r>
              <a:rPr lang="en-US" sz="2400" i="1" dirty="0" smtClean="0"/>
              <a:t>relative</a:t>
            </a:r>
            <a:r>
              <a:rPr lang="en-US" sz="2400" b="0" dirty="0" smtClean="0"/>
              <a:t> importance.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50480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the </a:t>
            </a:r>
            <a:r>
              <a:rPr lang="en-US" i="1" dirty="0" smtClean="0"/>
              <a:t>“Willing”</a:t>
            </a:r>
            <a:r>
              <a:rPr lang="en-US" dirty="0" smtClean="0"/>
              <a:t> one?</a:t>
            </a:r>
            <a:endParaRPr lang="en-US" dirty="0"/>
          </a:p>
        </p:txBody>
      </p:sp>
      <p:sp>
        <p:nvSpPr>
          <p:cNvPr id="3" name="Content Placeholder 2"/>
          <p:cNvSpPr>
            <a:spLocks noGrp="1"/>
          </p:cNvSpPr>
          <p:nvPr>
            <p:ph idx="1"/>
          </p:nvPr>
        </p:nvSpPr>
        <p:spPr/>
        <p:txBody>
          <a:bodyPr>
            <a:noAutofit/>
          </a:bodyPr>
          <a:lstStyle/>
          <a:p>
            <a:r>
              <a:rPr lang="en-US" sz="2400" b="0" i="1" dirty="0"/>
              <a:t>Then </a:t>
            </a:r>
            <a:r>
              <a:rPr lang="en-US" sz="2400" i="1" u="sng" dirty="0"/>
              <a:t>Moses said to the LORD</a:t>
            </a:r>
            <a:r>
              <a:rPr lang="en-US" sz="2400" b="0" i="1" dirty="0"/>
              <a:t>, </a:t>
            </a:r>
            <a:r>
              <a:rPr lang="en-US" sz="2400" b="0" i="1" dirty="0" smtClean="0"/>
              <a:t>“See</a:t>
            </a:r>
            <a:r>
              <a:rPr lang="en-US" sz="2400" b="0" i="1" dirty="0"/>
              <a:t>, You say to me</a:t>
            </a:r>
            <a:r>
              <a:rPr lang="en-US" sz="2400" b="0" i="1" dirty="0" smtClean="0"/>
              <a:t>, ‘</a:t>
            </a:r>
            <a:r>
              <a:rPr lang="en-US" sz="2400" i="1" dirty="0" smtClean="0"/>
              <a:t>Bring </a:t>
            </a:r>
            <a:r>
              <a:rPr lang="en-US" sz="2400" i="1" dirty="0"/>
              <a:t>up </a:t>
            </a:r>
            <a:r>
              <a:rPr lang="en-US" sz="2400" i="1" u="sng" dirty="0"/>
              <a:t>this people</a:t>
            </a:r>
            <a:r>
              <a:rPr lang="en-US" sz="2400" b="0" i="1" dirty="0" smtClean="0"/>
              <a:t>.’ … Now </a:t>
            </a:r>
            <a:r>
              <a:rPr lang="en-US" sz="2400" b="0" i="1" dirty="0"/>
              <a:t>therefore, I pray, if I have found grace in Your sight, show me now Your way, that I may know You and that I may find grace in Your sight. </a:t>
            </a:r>
            <a:r>
              <a:rPr lang="en-US" sz="2400" i="1" dirty="0"/>
              <a:t>And consider that </a:t>
            </a:r>
            <a:r>
              <a:rPr lang="en-US" sz="2400" i="1" u="sng" dirty="0"/>
              <a:t>this nation is Your </a:t>
            </a:r>
            <a:r>
              <a:rPr lang="en-US" sz="2400" i="1" u="sng" dirty="0" smtClean="0"/>
              <a:t>people</a:t>
            </a:r>
            <a:r>
              <a:rPr lang="en-US" sz="2400" b="0" i="1" dirty="0" smtClean="0"/>
              <a:t>.” And </a:t>
            </a:r>
            <a:r>
              <a:rPr lang="en-US" sz="2400" b="0" i="1" dirty="0"/>
              <a:t>He said, </a:t>
            </a:r>
            <a:r>
              <a:rPr lang="en-US" sz="2400" b="0" i="1" dirty="0" smtClean="0"/>
              <a:t>“My </a:t>
            </a:r>
            <a:r>
              <a:rPr lang="en-US" sz="2400" b="0" i="1" dirty="0"/>
              <a:t>Presence will go with you, and </a:t>
            </a:r>
            <a:r>
              <a:rPr lang="en-US" sz="2400" i="1" dirty="0"/>
              <a:t>I will give </a:t>
            </a:r>
            <a:r>
              <a:rPr lang="en-US" sz="2400" i="1" u="sng" dirty="0"/>
              <a:t>you</a:t>
            </a:r>
            <a:r>
              <a:rPr lang="en-US" sz="2400" i="1" dirty="0"/>
              <a:t> </a:t>
            </a:r>
            <a:r>
              <a:rPr lang="en-US" sz="2400" i="1" dirty="0" smtClean="0"/>
              <a:t>rest</a:t>
            </a:r>
            <a:r>
              <a:rPr lang="en-US" sz="2400" b="0" i="1" dirty="0" smtClean="0"/>
              <a:t>. … I </a:t>
            </a:r>
            <a:r>
              <a:rPr lang="en-US" sz="2400" b="0" i="1" dirty="0"/>
              <a:t>will make all My goodness pass before you, and I will proclaim the name of the LORD before you. </a:t>
            </a:r>
            <a:r>
              <a:rPr lang="en-US" sz="2400" i="1" dirty="0"/>
              <a:t>I will be gracious </a:t>
            </a:r>
            <a:r>
              <a:rPr lang="en-US" sz="2400" i="1" u="sng" dirty="0"/>
              <a:t>to whom I will be gracious</a:t>
            </a:r>
            <a:r>
              <a:rPr lang="en-US" sz="2400" i="1" dirty="0"/>
              <a:t>, and I will have compassion </a:t>
            </a:r>
            <a:r>
              <a:rPr lang="en-US" sz="2400" i="1" u="sng" dirty="0"/>
              <a:t>on whom I will have compassion</a:t>
            </a:r>
            <a:r>
              <a:rPr lang="en-US" sz="2400" b="0" i="1" dirty="0" smtClean="0"/>
              <a:t>.” </a:t>
            </a:r>
            <a:r>
              <a:rPr lang="en-US" sz="2400" b="0" dirty="0"/>
              <a:t>(</a:t>
            </a:r>
            <a:r>
              <a:rPr lang="en-US" sz="2400" dirty="0" smtClean="0">
                <a:solidFill>
                  <a:schemeClr val="tx2"/>
                </a:solidFill>
              </a:rPr>
              <a:t>Exodus 33:12-19</a:t>
            </a:r>
            <a:r>
              <a:rPr lang="en-US" sz="2400" b="0" dirty="0" smtClean="0"/>
              <a:t>; see also, verses </a:t>
            </a:r>
            <a:r>
              <a:rPr lang="en-US" sz="2400" dirty="0" smtClean="0">
                <a:solidFill>
                  <a:schemeClr val="tx2"/>
                </a:solidFill>
              </a:rPr>
              <a:t>3-11</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41958349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the </a:t>
            </a:r>
            <a:r>
              <a:rPr lang="en-US" i="1" dirty="0" smtClean="0"/>
              <a:t>“Willing”</a:t>
            </a:r>
            <a:r>
              <a:rPr lang="en-US" dirty="0" smtClean="0"/>
              <a:t> one?</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200" b="0" i="1" dirty="0"/>
              <a:t> I tell the truth in Christ, I am not lying, my conscience also bearing me witness in the Holy Spirit</a:t>
            </a:r>
            <a:r>
              <a:rPr lang="en-US" sz="2200" b="0" i="1" dirty="0" smtClean="0"/>
              <a:t>, that </a:t>
            </a:r>
            <a:r>
              <a:rPr lang="en-US" sz="2200" i="1" dirty="0"/>
              <a:t>I have great sorrow and continual grief in my heart</a:t>
            </a:r>
            <a:r>
              <a:rPr lang="en-US" sz="2200" b="0" i="1" dirty="0" smtClean="0"/>
              <a:t>. For</a:t>
            </a:r>
            <a:r>
              <a:rPr lang="en-US" sz="2200" i="1" dirty="0" smtClean="0"/>
              <a:t> </a:t>
            </a:r>
            <a:r>
              <a:rPr lang="en-US" sz="2200" i="1" dirty="0"/>
              <a:t>I </a:t>
            </a:r>
            <a:r>
              <a:rPr lang="en-US" sz="2200" i="1" u="sng" dirty="0"/>
              <a:t>could wish</a:t>
            </a:r>
            <a:r>
              <a:rPr lang="en-US" sz="2200" i="1" dirty="0"/>
              <a:t> that I myself were accursed from Christ </a:t>
            </a:r>
            <a:r>
              <a:rPr lang="en-US" sz="2200" i="1" u="sng" dirty="0"/>
              <a:t>for my brethren</a:t>
            </a:r>
            <a:r>
              <a:rPr lang="en-US" sz="2200" i="1" dirty="0"/>
              <a:t>, my countrymen according to the </a:t>
            </a:r>
            <a:r>
              <a:rPr lang="en-US" sz="2200" i="1" dirty="0" smtClean="0"/>
              <a:t>flesh, </a:t>
            </a:r>
            <a:r>
              <a:rPr lang="en-US" sz="2200" i="1" u="sng" dirty="0" smtClean="0"/>
              <a:t>who </a:t>
            </a:r>
            <a:r>
              <a:rPr lang="en-US" sz="2200" i="1" u="sng" dirty="0"/>
              <a:t>are </a:t>
            </a:r>
            <a:r>
              <a:rPr lang="en-US" sz="2200" i="1" u="sng" dirty="0" smtClean="0"/>
              <a:t>Israelites</a:t>
            </a:r>
            <a:r>
              <a:rPr lang="en-US" sz="2200" i="1" dirty="0" smtClean="0"/>
              <a:t> </a:t>
            </a:r>
            <a:r>
              <a:rPr lang="en-US" sz="2200" b="0" i="1" dirty="0" smtClean="0"/>
              <a:t>… </a:t>
            </a:r>
            <a:r>
              <a:rPr lang="en-US" sz="2200" b="0" dirty="0"/>
              <a:t>(</a:t>
            </a:r>
            <a:r>
              <a:rPr lang="en-US" sz="2200" dirty="0" smtClean="0">
                <a:solidFill>
                  <a:schemeClr val="tx2"/>
                </a:solidFill>
              </a:rPr>
              <a:t>Romans 9:1-4</a:t>
            </a:r>
            <a:r>
              <a:rPr lang="en-US" sz="2200" b="0" dirty="0" smtClean="0"/>
              <a:t>)</a:t>
            </a:r>
          </a:p>
          <a:p>
            <a:pPr>
              <a:spcBef>
                <a:spcPts val="200"/>
              </a:spcBef>
              <a:spcAft>
                <a:spcPts val="200"/>
              </a:spcAft>
            </a:pPr>
            <a:r>
              <a:rPr lang="en-US" sz="2200" b="0" dirty="0" smtClean="0"/>
              <a:t>…</a:t>
            </a:r>
          </a:p>
          <a:p>
            <a:pPr>
              <a:spcBef>
                <a:spcPts val="200"/>
              </a:spcBef>
              <a:spcAft>
                <a:spcPts val="200"/>
              </a:spcAft>
            </a:pPr>
            <a:r>
              <a:rPr lang="en-US" sz="2200" b="0" i="1" dirty="0"/>
              <a:t>Brethren, </a:t>
            </a:r>
            <a:r>
              <a:rPr lang="en-US" sz="2200" i="1" u="sng" dirty="0"/>
              <a:t>my </a:t>
            </a:r>
            <a:r>
              <a:rPr lang="en-US" sz="2200" i="1" u="sng" dirty="0" smtClean="0"/>
              <a:t>heart’s</a:t>
            </a:r>
            <a:r>
              <a:rPr lang="en-US" sz="2200" i="1" dirty="0" smtClean="0"/>
              <a:t> </a:t>
            </a:r>
            <a:r>
              <a:rPr lang="en-US" sz="2200" i="1" dirty="0"/>
              <a:t>desire and </a:t>
            </a:r>
            <a:r>
              <a:rPr lang="en-US" sz="2200" i="1" u="sng" dirty="0"/>
              <a:t>prayer to God</a:t>
            </a:r>
            <a:r>
              <a:rPr lang="en-US" sz="2200" i="1" dirty="0"/>
              <a:t> for Israel is that </a:t>
            </a:r>
            <a:r>
              <a:rPr lang="en-US" sz="2200" i="1" u="sng" dirty="0"/>
              <a:t>they may be saved</a:t>
            </a:r>
            <a:r>
              <a:rPr lang="en-US" sz="2200" b="0" i="1" dirty="0" smtClean="0"/>
              <a:t>. For </a:t>
            </a:r>
            <a:r>
              <a:rPr lang="en-US" sz="2200" b="0" i="1" dirty="0"/>
              <a:t>I bear them witness that they have a zeal for God, but not according to knowledge</a:t>
            </a:r>
            <a:r>
              <a:rPr lang="en-US" sz="2200" b="0" i="1" dirty="0" smtClean="0"/>
              <a:t>. For </a:t>
            </a:r>
            <a:r>
              <a:rPr lang="en-US" sz="2200" b="0" i="1" dirty="0"/>
              <a:t>they being ignorant of God's righteousness, and </a:t>
            </a:r>
            <a:r>
              <a:rPr lang="en-US" sz="2200" i="1" u="sng" dirty="0"/>
              <a:t>seeking</a:t>
            </a:r>
            <a:r>
              <a:rPr lang="en-US" sz="2200" i="1" dirty="0"/>
              <a:t> to establish their </a:t>
            </a:r>
            <a:r>
              <a:rPr lang="en-US" sz="2200" i="1" u="sng" dirty="0"/>
              <a:t>own</a:t>
            </a:r>
            <a:r>
              <a:rPr lang="en-US" sz="2200" i="1" dirty="0"/>
              <a:t> righteousness, </a:t>
            </a:r>
            <a:r>
              <a:rPr lang="en-US" sz="2200" i="1" u="sng" dirty="0"/>
              <a:t>have not submitted</a:t>
            </a:r>
            <a:r>
              <a:rPr lang="en-US" sz="2200" i="1" dirty="0"/>
              <a:t> to the righteousness of God</a:t>
            </a:r>
            <a:r>
              <a:rPr lang="en-US" sz="2200" b="0" i="1" dirty="0" smtClean="0"/>
              <a:t>. </a:t>
            </a:r>
            <a:r>
              <a:rPr lang="en-US" sz="2200" b="0" dirty="0" smtClean="0"/>
              <a:t>(</a:t>
            </a:r>
            <a:r>
              <a:rPr lang="en-US" sz="2200" dirty="0" smtClean="0">
                <a:solidFill>
                  <a:schemeClr val="tx2"/>
                </a:solidFill>
              </a:rPr>
              <a:t>Romans 10:1-3</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28276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Vindication of God’s Hardening</a:t>
            </a:r>
            <a:endParaRPr lang="en-US" dirty="0"/>
          </a:p>
        </p:txBody>
      </p:sp>
      <p:sp>
        <p:nvSpPr>
          <p:cNvPr id="3" name="Content Placeholder 2"/>
          <p:cNvSpPr>
            <a:spLocks noGrp="1"/>
          </p:cNvSpPr>
          <p:nvPr>
            <p:ph idx="1"/>
          </p:nvPr>
        </p:nvSpPr>
        <p:spPr/>
        <p:txBody>
          <a:bodyPr>
            <a:normAutofit/>
          </a:bodyPr>
          <a:lstStyle/>
          <a:p>
            <a:r>
              <a:rPr lang="en-US" sz="2400" b="0" i="1" dirty="0"/>
              <a:t>For the Scripture says to Pharaoh, </a:t>
            </a:r>
            <a:r>
              <a:rPr lang="en-US" sz="2400" b="0" i="1" dirty="0" smtClean="0"/>
              <a:t>“</a:t>
            </a:r>
            <a:r>
              <a:rPr lang="en-US" sz="2400" i="1" u="sng" dirty="0" smtClean="0"/>
              <a:t>For</a:t>
            </a:r>
            <a:r>
              <a:rPr lang="en-US" sz="2400" i="1" dirty="0" smtClean="0"/>
              <a:t> </a:t>
            </a:r>
            <a:r>
              <a:rPr lang="en-US" sz="2400" i="1" dirty="0"/>
              <a:t>this </a:t>
            </a:r>
            <a:r>
              <a:rPr lang="en-US" sz="2400" i="1" u="sng" dirty="0"/>
              <a:t>very purpose</a:t>
            </a:r>
            <a:r>
              <a:rPr lang="en-US" sz="2400" i="1" dirty="0"/>
              <a:t> I have raised you up, </a:t>
            </a:r>
            <a:r>
              <a:rPr lang="en-US" sz="2400" i="1" u="sng" dirty="0"/>
              <a:t>that I may show My power in you</a:t>
            </a:r>
            <a:r>
              <a:rPr lang="en-US" sz="2400" b="0" i="1" dirty="0"/>
              <a:t>, and that My name may be declared in all the earth</a:t>
            </a:r>
            <a:r>
              <a:rPr lang="en-US" sz="2400" b="0" i="1" dirty="0" smtClean="0"/>
              <a:t>.” </a:t>
            </a:r>
            <a:r>
              <a:rPr lang="en-US" sz="2400" i="1" dirty="0"/>
              <a:t>Therefore</a:t>
            </a:r>
            <a:r>
              <a:rPr lang="en-US" sz="2400" b="0" i="1" dirty="0"/>
              <a:t> He has mercy on whom He wills, and </a:t>
            </a:r>
            <a:r>
              <a:rPr lang="en-US" sz="2400" i="1" dirty="0"/>
              <a:t>whom He wills </a:t>
            </a:r>
            <a:r>
              <a:rPr lang="en-US" sz="2400" i="1" u="sng" dirty="0"/>
              <a:t>He hardens</a:t>
            </a:r>
            <a:r>
              <a:rPr lang="en-US" sz="2400" b="0" i="1" dirty="0"/>
              <a:t>. </a:t>
            </a:r>
            <a:r>
              <a:rPr lang="en-US" sz="2400" b="0" dirty="0"/>
              <a:t>(</a:t>
            </a:r>
            <a:r>
              <a:rPr lang="en-US" sz="2400" dirty="0" smtClean="0">
                <a:solidFill>
                  <a:schemeClr val="tx2"/>
                </a:solidFill>
              </a:rPr>
              <a:t>Romans </a:t>
            </a:r>
            <a:r>
              <a:rPr lang="en-US" sz="2400" dirty="0">
                <a:solidFill>
                  <a:schemeClr val="tx2"/>
                </a:solidFill>
              </a:rPr>
              <a:t>9:17-18</a:t>
            </a:r>
            <a:r>
              <a:rPr lang="en-US" sz="2400" b="0" dirty="0" smtClean="0"/>
              <a:t>)</a:t>
            </a:r>
          </a:p>
          <a:p>
            <a:pPr marL="342900" indent="-342900">
              <a:buFont typeface="Arial" pitchFamily="34" charset="0"/>
              <a:buChar char="•"/>
            </a:pPr>
            <a:r>
              <a:rPr lang="en-US" sz="2400" i="1" dirty="0" smtClean="0"/>
              <a:t>Context:</a:t>
            </a:r>
            <a:r>
              <a:rPr lang="en-US" sz="2400" b="0" dirty="0" smtClean="0"/>
              <a:t> Establishing just principle by which God uses and condemns hardened Israel (</a:t>
            </a:r>
            <a:r>
              <a:rPr lang="en-US" sz="2400" dirty="0" smtClean="0">
                <a:solidFill>
                  <a:schemeClr val="tx2"/>
                </a:solidFill>
              </a:rPr>
              <a:t>9:27-29; 11:22-32</a:t>
            </a:r>
            <a:r>
              <a:rPr lang="en-US" sz="2400" b="0" dirty="0" smtClean="0"/>
              <a:t>).</a:t>
            </a:r>
          </a:p>
          <a:p>
            <a:pPr marL="342900" indent="-342900">
              <a:buFont typeface="Arial" pitchFamily="34" charset="0"/>
              <a:buChar char="•"/>
            </a:pPr>
            <a:r>
              <a:rPr lang="en-US" sz="2400" i="1" dirty="0" smtClean="0"/>
              <a:t>Assumption:</a:t>
            </a:r>
            <a:r>
              <a:rPr lang="en-US" sz="2400" b="0" dirty="0" smtClean="0"/>
              <a:t>  Topic is </a:t>
            </a:r>
            <a:r>
              <a:rPr lang="en-US" sz="2400" i="1" dirty="0" smtClean="0"/>
              <a:t>original</a:t>
            </a:r>
            <a:r>
              <a:rPr lang="en-US" sz="2400" b="0" dirty="0" smtClean="0"/>
              <a:t> hardening, not </a:t>
            </a:r>
            <a:r>
              <a:rPr lang="en-US" sz="2400" i="1" dirty="0" smtClean="0"/>
              <a:t>judicial</a:t>
            </a:r>
            <a:r>
              <a:rPr lang="en-US" sz="2400" b="0" dirty="0" smtClean="0"/>
              <a:t>.</a:t>
            </a:r>
          </a:p>
          <a:p>
            <a:pPr marL="342900" indent="-342900">
              <a:buFont typeface="Arial" pitchFamily="34" charset="0"/>
              <a:buChar char="•"/>
            </a:pPr>
            <a:r>
              <a:rPr lang="en-US" sz="2400" i="1" dirty="0" smtClean="0"/>
              <a:t>Question:</a:t>
            </a:r>
            <a:r>
              <a:rPr lang="en-US" sz="2400" b="0" dirty="0" smtClean="0"/>
              <a:t>  Did God </a:t>
            </a:r>
            <a:r>
              <a:rPr lang="en-US" sz="2400" i="1" dirty="0" smtClean="0"/>
              <a:t>first</a:t>
            </a:r>
            <a:r>
              <a:rPr lang="en-US" sz="2400" b="0" dirty="0" smtClean="0"/>
              <a:t> harden Pharaoh’s heart, or did God </a:t>
            </a:r>
            <a:r>
              <a:rPr lang="en-US" sz="2400" i="1" dirty="0" smtClean="0"/>
              <a:t>further</a:t>
            </a:r>
            <a:r>
              <a:rPr lang="en-US" sz="2400" b="0" dirty="0" smtClean="0"/>
              <a:t> harden Pharaoh’s already obstinate heart?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08203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Pharaoh’s Part</a:t>
            </a:r>
            <a:endParaRPr lang="en-US" dirty="0"/>
          </a:p>
        </p:txBody>
      </p:sp>
      <p:sp>
        <p:nvSpPr>
          <p:cNvPr id="3" name="Content Placeholder 2"/>
          <p:cNvSpPr>
            <a:spLocks noGrp="1"/>
          </p:cNvSpPr>
          <p:nvPr>
            <p:ph idx="1"/>
          </p:nvPr>
        </p:nvSpPr>
        <p:spPr/>
        <p:txBody>
          <a:bodyPr>
            <a:normAutofit/>
          </a:bodyPr>
          <a:lstStyle/>
          <a:p>
            <a:pPr marL="230188" indent="-230188">
              <a:buFont typeface="Arial" pitchFamily="34" charset="0"/>
              <a:buChar char="•"/>
            </a:pPr>
            <a:r>
              <a:rPr lang="en-US" sz="2400" b="0" dirty="0" smtClean="0"/>
              <a:t>Continued enslavement and harsh labor – </a:t>
            </a:r>
            <a:r>
              <a:rPr lang="en-US" sz="2400" dirty="0" err="1" smtClean="0">
                <a:solidFill>
                  <a:schemeClr val="tx2"/>
                </a:solidFill>
              </a:rPr>
              <a:t>Exo</a:t>
            </a:r>
            <a:r>
              <a:rPr lang="en-US" sz="2400" dirty="0" smtClean="0">
                <a:solidFill>
                  <a:schemeClr val="tx2"/>
                </a:solidFill>
              </a:rPr>
              <a:t>. 1:8-14</a:t>
            </a:r>
            <a:r>
              <a:rPr lang="en-US" sz="2400" b="0" dirty="0" smtClean="0"/>
              <a:t>.</a:t>
            </a:r>
          </a:p>
          <a:p>
            <a:pPr marL="230188" indent="-230188">
              <a:buFont typeface="Arial" pitchFamily="34" charset="0"/>
              <a:buChar char="•"/>
            </a:pPr>
            <a:r>
              <a:rPr lang="en-US" sz="2400" b="0" dirty="0" smtClean="0"/>
              <a:t>Continued execution of all male infants – </a:t>
            </a:r>
            <a:r>
              <a:rPr lang="en-US" sz="2400" dirty="0" err="1" smtClean="0">
                <a:solidFill>
                  <a:schemeClr val="tx2"/>
                </a:solidFill>
              </a:rPr>
              <a:t>Exo</a:t>
            </a:r>
            <a:r>
              <a:rPr lang="en-US" sz="2400" dirty="0" smtClean="0">
                <a:solidFill>
                  <a:schemeClr val="tx2"/>
                </a:solidFill>
              </a:rPr>
              <a:t>. 1:15-22</a:t>
            </a:r>
            <a:r>
              <a:rPr lang="en-US" sz="2400" b="0" dirty="0" smtClean="0"/>
              <a:t>.</a:t>
            </a:r>
          </a:p>
          <a:p>
            <a:pPr marL="230188" indent="-230188">
              <a:buFont typeface="Arial" pitchFamily="34" charset="0"/>
              <a:buChar char="•"/>
            </a:pPr>
            <a:r>
              <a:rPr lang="en-US" sz="2400" b="0" dirty="0" smtClean="0"/>
              <a:t>Ignored cries of the Israelites – </a:t>
            </a:r>
            <a:r>
              <a:rPr lang="en-US" sz="2400" dirty="0" smtClean="0">
                <a:solidFill>
                  <a:schemeClr val="tx2"/>
                </a:solidFill>
              </a:rPr>
              <a:t>Exodus 2:23-24</a:t>
            </a:r>
            <a:r>
              <a:rPr lang="en-US" sz="2400" b="0" dirty="0" smtClean="0"/>
              <a:t>.</a:t>
            </a:r>
          </a:p>
          <a:p>
            <a:pPr marL="230188" indent="-230188">
              <a:buFont typeface="Arial" pitchFamily="34" charset="0"/>
              <a:buChar char="•"/>
            </a:pPr>
            <a:r>
              <a:rPr lang="en-US" sz="2400" b="0" dirty="0" smtClean="0"/>
              <a:t>Beat leaders for failure to make quotas – </a:t>
            </a:r>
            <a:r>
              <a:rPr lang="en-US" sz="2400" dirty="0" smtClean="0">
                <a:solidFill>
                  <a:schemeClr val="tx2"/>
                </a:solidFill>
              </a:rPr>
              <a:t>Exodus 5:4-19</a:t>
            </a:r>
            <a:r>
              <a:rPr lang="en-US" sz="2400" b="0" dirty="0" smtClean="0"/>
              <a:t>.</a:t>
            </a:r>
          </a:p>
          <a:p>
            <a:pPr marL="230188" indent="-230188">
              <a:buFont typeface="Arial" pitchFamily="34" charset="0"/>
              <a:buChar char="•"/>
            </a:pPr>
            <a:r>
              <a:rPr lang="en-US" sz="2400" b="0" dirty="0" smtClean="0"/>
              <a:t>5 Times, Pharaoh hardened his </a:t>
            </a:r>
            <a:r>
              <a:rPr lang="en-US" sz="2400" i="1" u="sng" dirty="0" smtClean="0"/>
              <a:t>own</a:t>
            </a:r>
            <a:r>
              <a:rPr lang="en-US" sz="2400" b="0" dirty="0" smtClean="0"/>
              <a:t> heart:</a:t>
            </a:r>
            <a:br>
              <a:rPr lang="en-US" sz="2400" b="0" dirty="0" smtClean="0"/>
            </a:br>
            <a:r>
              <a:rPr lang="en-US" sz="2400" dirty="0" smtClean="0">
                <a:solidFill>
                  <a:schemeClr val="tx2"/>
                </a:solidFill>
              </a:rPr>
              <a:t>Exodus 5:2; 8:15, 32; 9:34;</a:t>
            </a:r>
            <a:r>
              <a:rPr lang="en-US" sz="2400" b="0" dirty="0" smtClean="0"/>
              <a:t> and </a:t>
            </a:r>
            <a:r>
              <a:rPr lang="en-US" sz="2400" dirty="0" smtClean="0">
                <a:solidFill>
                  <a:schemeClr val="tx2"/>
                </a:solidFill>
              </a:rPr>
              <a:t>I Samuel 6:6</a:t>
            </a:r>
          </a:p>
          <a:p>
            <a:pPr marL="230188" indent="-230188">
              <a:buFont typeface="Arial" pitchFamily="34" charset="0"/>
              <a:buChar char="•"/>
            </a:pPr>
            <a:r>
              <a:rPr lang="en-US" sz="2400" i="1" dirty="0" smtClean="0"/>
              <a:t>Already</a:t>
            </a:r>
            <a:r>
              <a:rPr lang="en-US" sz="2400" b="0" dirty="0" smtClean="0"/>
              <a:t> worthy of divine execution, but spared.  Why?</a:t>
            </a:r>
          </a:p>
          <a:p>
            <a:pPr marL="230188" indent="-230188">
              <a:buFont typeface="Arial" pitchFamily="34" charset="0"/>
              <a:buChar char="•"/>
            </a:pPr>
            <a:r>
              <a:rPr lang="en-US" sz="2400" b="0" dirty="0" smtClean="0"/>
              <a:t>10 Times, </a:t>
            </a:r>
            <a:r>
              <a:rPr lang="en-US" sz="2400" i="1" dirty="0" smtClean="0"/>
              <a:t>God</a:t>
            </a:r>
            <a:r>
              <a:rPr lang="en-US" sz="2400" b="0" dirty="0" smtClean="0"/>
              <a:t> hardened Pharaoh’s heart:</a:t>
            </a:r>
            <a:br>
              <a:rPr lang="en-US" sz="2400" b="0" dirty="0" smtClean="0"/>
            </a:br>
            <a:r>
              <a:rPr lang="en-US" sz="2400" dirty="0" smtClean="0">
                <a:solidFill>
                  <a:schemeClr val="tx2"/>
                </a:solidFill>
              </a:rPr>
              <a:t>Ex. 4:21-23; 7:1-6; 9:12; 10:1, 20, 27; 11:10; 14:4, 8, 17</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68807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3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3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8500"/>
                            </p:stCondLst>
                            <p:childTnLst>
                              <p:par>
                                <p:cTn id="17" presetID="10" presetClass="entr" presetSubtype="0" fill="hold" nodeType="afterEffect">
                                  <p:stCondLst>
                                    <p:cond delay="3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12000"/>
                            </p:stCondLst>
                            <p:childTnLst>
                              <p:par>
                                <p:cTn id="21" presetID="10" presetClass="entr" presetSubtype="0" fill="hold" nodeType="afterEffect">
                                  <p:stCondLst>
                                    <p:cond delay="3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15500"/>
                            </p:stCondLst>
                            <p:childTnLst>
                              <p:par>
                                <p:cTn id="25" presetID="10" presetClass="entr" presetSubtype="0" fill="hold" nodeType="afterEffect">
                                  <p:stCondLst>
                                    <p:cond delay="3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God’s Part …</a:t>
            </a:r>
            <a:endParaRPr lang="en-US" dirty="0"/>
          </a:p>
        </p:txBody>
      </p:sp>
      <p:sp>
        <p:nvSpPr>
          <p:cNvPr id="3" name="Content Placeholder 2"/>
          <p:cNvSpPr>
            <a:spLocks noGrp="1"/>
          </p:cNvSpPr>
          <p:nvPr>
            <p:ph idx="1"/>
          </p:nvPr>
        </p:nvSpPr>
        <p:spPr/>
        <p:txBody>
          <a:bodyPr>
            <a:noAutofit/>
          </a:bodyPr>
          <a:lstStyle/>
          <a:p>
            <a:pPr>
              <a:lnSpc>
                <a:spcPct val="80000"/>
              </a:lnSpc>
              <a:spcBef>
                <a:spcPts val="200"/>
              </a:spcBef>
              <a:spcAft>
                <a:spcPts val="200"/>
              </a:spcAft>
            </a:pPr>
            <a:r>
              <a:rPr lang="en-US" b="0" i="1" dirty="0" smtClean="0"/>
              <a:t>“‘Thus </a:t>
            </a:r>
            <a:r>
              <a:rPr lang="en-US" b="0" i="1" dirty="0"/>
              <a:t>says the LORD God of the Hebrews: </a:t>
            </a:r>
            <a:r>
              <a:rPr lang="en-US" b="0" i="1" dirty="0" smtClean="0"/>
              <a:t>“Let </a:t>
            </a:r>
            <a:r>
              <a:rPr lang="en-US" b="0" i="1" dirty="0"/>
              <a:t>My people go, that they may serve Me, for </a:t>
            </a:r>
            <a:r>
              <a:rPr lang="en-US" i="1" dirty="0"/>
              <a:t>at this time I will send all My plagues </a:t>
            </a:r>
            <a:r>
              <a:rPr lang="en-US" i="1" u="sng" dirty="0"/>
              <a:t>to your very heart</a:t>
            </a:r>
            <a:r>
              <a:rPr lang="en-US" b="0" i="1" dirty="0"/>
              <a:t>, and on your servants and on your people, </a:t>
            </a:r>
            <a:r>
              <a:rPr lang="en-US" i="1" dirty="0"/>
              <a:t>that </a:t>
            </a:r>
            <a:r>
              <a:rPr lang="en-US" i="1" u="sng" dirty="0"/>
              <a:t>you may know</a:t>
            </a:r>
            <a:r>
              <a:rPr lang="en-US" i="1" dirty="0"/>
              <a:t> that there is none like Me in all the earth</a:t>
            </a:r>
            <a:r>
              <a:rPr lang="en-US" b="0" i="1" dirty="0"/>
              <a:t>. </a:t>
            </a:r>
            <a:r>
              <a:rPr lang="en-US" i="1" dirty="0"/>
              <a:t>Now </a:t>
            </a:r>
            <a:r>
              <a:rPr lang="en-US" i="1" u="sng" dirty="0">
                <a:solidFill>
                  <a:schemeClr val="tx2"/>
                </a:solidFill>
              </a:rPr>
              <a:t>if</a:t>
            </a:r>
            <a:r>
              <a:rPr lang="en-US" i="1" dirty="0">
                <a:solidFill>
                  <a:schemeClr val="tx2"/>
                </a:solidFill>
              </a:rPr>
              <a:t> </a:t>
            </a:r>
            <a:r>
              <a:rPr lang="en-US" i="1" dirty="0"/>
              <a:t>I had stretched out My hand and struck you and your people with pestilence, then </a:t>
            </a:r>
            <a:r>
              <a:rPr lang="en-US" i="1" u="sng" dirty="0">
                <a:solidFill>
                  <a:schemeClr val="tx2"/>
                </a:solidFill>
              </a:rPr>
              <a:t>you would have been cut off from the earth</a:t>
            </a:r>
            <a:r>
              <a:rPr lang="en-US" i="1" dirty="0"/>
              <a:t>. But indeed </a:t>
            </a:r>
            <a:r>
              <a:rPr lang="en-US" i="1" u="sng" dirty="0"/>
              <a:t>for this purpose I have raised you up</a:t>
            </a:r>
            <a:r>
              <a:rPr lang="en-US" i="1" dirty="0"/>
              <a:t>, that I may show My power in you</a:t>
            </a:r>
            <a:r>
              <a:rPr lang="en-US" b="0" i="1" dirty="0"/>
              <a:t>, and that My name may be declared in all the earth. </a:t>
            </a:r>
            <a:r>
              <a:rPr lang="en-US" i="1" dirty="0"/>
              <a:t>As yet </a:t>
            </a:r>
            <a:r>
              <a:rPr lang="en-US" i="1" u="sng" dirty="0"/>
              <a:t>you exalt yourself</a:t>
            </a:r>
            <a:r>
              <a:rPr lang="en-US" i="1" dirty="0"/>
              <a:t> against My people in that you will not let them go.</a:t>
            </a:r>
            <a:r>
              <a:rPr lang="en-US" b="0" i="1" dirty="0"/>
              <a:t> Behold, tomorrow about this time I will cause very heavy hail to rain down, such as has not been in Egypt since its founding until now. </a:t>
            </a:r>
            <a:r>
              <a:rPr lang="en-US" b="0" i="1" dirty="0" smtClean="0"/>
              <a:t>...” </a:t>
            </a:r>
            <a:r>
              <a:rPr lang="en-US" b="0" i="1" dirty="0"/>
              <a:t>Then the LORD said to Moses, </a:t>
            </a:r>
            <a:r>
              <a:rPr lang="en-US" b="0" i="1" dirty="0" smtClean="0"/>
              <a:t>“Stretch </a:t>
            </a:r>
            <a:r>
              <a:rPr lang="en-US" b="0" i="1" dirty="0"/>
              <a:t>out your hand toward heaven, that there may be hail in all the land of </a:t>
            </a:r>
            <a:r>
              <a:rPr lang="en-US" b="0" i="1" dirty="0" smtClean="0"/>
              <a:t>Egypt …” … </a:t>
            </a:r>
            <a:r>
              <a:rPr lang="en-US" b="0" i="1" dirty="0"/>
              <a:t>And Pharaoh sent and called for Moses and Aaron, and said to them, </a:t>
            </a:r>
            <a:r>
              <a:rPr lang="en-US" b="0" i="1" dirty="0" smtClean="0"/>
              <a:t>“</a:t>
            </a:r>
            <a:r>
              <a:rPr lang="en-US" i="1" u="sng" dirty="0" smtClean="0"/>
              <a:t>I </a:t>
            </a:r>
            <a:r>
              <a:rPr lang="en-US" i="1" u="sng" dirty="0"/>
              <a:t>have sinned</a:t>
            </a:r>
            <a:r>
              <a:rPr lang="en-US" i="1" dirty="0"/>
              <a:t> this time. </a:t>
            </a:r>
            <a:r>
              <a:rPr lang="en-US" i="1" u="sng" dirty="0"/>
              <a:t>The LORD is righteous</a:t>
            </a:r>
            <a:r>
              <a:rPr lang="en-US" i="1" dirty="0"/>
              <a:t>, and my people and I are wicked</a:t>
            </a:r>
            <a:r>
              <a:rPr lang="en-US" b="0" i="1" dirty="0"/>
              <a:t>. Entreat the LORD, that there may be no more mighty thundering and hail, </a:t>
            </a:r>
            <a:r>
              <a:rPr lang="en-US" i="1" dirty="0"/>
              <a:t>for it is enough</a:t>
            </a:r>
            <a:r>
              <a:rPr lang="en-US" b="0" i="1" dirty="0"/>
              <a:t>. I will let you go, and you shall stay no longer</a:t>
            </a:r>
            <a:r>
              <a:rPr lang="en-US" b="0" i="1" dirty="0" smtClean="0"/>
              <a:t>.” </a:t>
            </a:r>
            <a:r>
              <a:rPr lang="en-US" b="0" dirty="0"/>
              <a:t>(</a:t>
            </a:r>
            <a:r>
              <a:rPr lang="en-US" dirty="0">
                <a:solidFill>
                  <a:schemeClr val="tx2"/>
                </a:solidFill>
              </a:rPr>
              <a:t>Exodus 9:22-28</a:t>
            </a:r>
            <a:r>
              <a:rPr lang="en-US"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295802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Hardened Through mercy!</a:t>
            </a:r>
            <a:endParaRPr lang="en-US" dirty="0"/>
          </a:p>
        </p:txBody>
      </p:sp>
      <p:sp>
        <p:nvSpPr>
          <p:cNvPr id="3" name="Content Placeholder 2"/>
          <p:cNvSpPr>
            <a:spLocks noGrp="1"/>
          </p:cNvSpPr>
          <p:nvPr>
            <p:ph idx="1"/>
          </p:nvPr>
        </p:nvSpPr>
        <p:spPr/>
        <p:txBody>
          <a:bodyPr>
            <a:normAutofit lnSpcReduction="10000"/>
          </a:bodyPr>
          <a:lstStyle/>
          <a:p>
            <a:pPr>
              <a:spcBef>
                <a:spcPts val="200"/>
              </a:spcBef>
              <a:spcAft>
                <a:spcPts val="200"/>
              </a:spcAft>
            </a:pPr>
            <a:r>
              <a:rPr lang="en-US" b="0" i="1" dirty="0"/>
              <a:t>So Moses said to him, </a:t>
            </a:r>
            <a:r>
              <a:rPr lang="en-US" b="0" i="1" dirty="0" smtClean="0"/>
              <a:t>“As </a:t>
            </a:r>
            <a:r>
              <a:rPr lang="en-US" b="0" i="1" dirty="0"/>
              <a:t>soon as I have gone out of the city, I will spread out my hands to the LORD; the thunder will cease, and there will be no more hail, </a:t>
            </a:r>
            <a:r>
              <a:rPr lang="en-US" i="1" dirty="0"/>
              <a:t>that you may know </a:t>
            </a:r>
            <a:r>
              <a:rPr lang="en-US" b="0" i="1" dirty="0"/>
              <a:t>that the earth is the </a:t>
            </a:r>
            <a:r>
              <a:rPr lang="en-US" b="0" i="1" dirty="0" smtClean="0"/>
              <a:t>LORD’s</a:t>
            </a:r>
            <a:r>
              <a:rPr lang="en-US" b="0" i="1" dirty="0"/>
              <a:t>. </a:t>
            </a:r>
            <a:r>
              <a:rPr lang="en-US" i="1" dirty="0"/>
              <a:t>But as for you and your servants, I know that you will </a:t>
            </a:r>
            <a:r>
              <a:rPr lang="en-US" i="1" u="sng" dirty="0"/>
              <a:t>not yet fear the LORD God</a:t>
            </a:r>
            <a:r>
              <a:rPr lang="en-US" b="0" i="1" dirty="0" smtClean="0"/>
              <a:t>.” </a:t>
            </a:r>
            <a:r>
              <a:rPr lang="en-US" b="0" i="1" dirty="0"/>
              <a:t>Now the flax and the barley were struck, for the barley was in the head and the flax was in bud. But the wheat and the spelt were not struck, for they are late crops. So Moses went out of the city from Pharaoh and spread out his hands to the LORD; then the thunder and the hail ceased, and the rain was not poured on the earth. And </a:t>
            </a:r>
            <a:r>
              <a:rPr lang="en-US" i="1" u="sng" dirty="0">
                <a:solidFill>
                  <a:schemeClr val="tx2"/>
                </a:solidFill>
              </a:rPr>
              <a:t>when Pharaoh saw</a:t>
            </a:r>
            <a:r>
              <a:rPr lang="en-US" i="1" dirty="0"/>
              <a:t> that the rain, the hail, and the thunder had ceased, </a:t>
            </a:r>
            <a:r>
              <a:rPr lang="en-US" i="1" u="sng" dirty="0"/>
              <a:t>he sinned yet more; and </a:t>
            </a:r>
            <a:r>
              <a:rPr lang="en-US" i="1" u="sng" dirty="0">
                <a:solidFill>
                  <a:schemeClr val="tx2"/>
                </a:solidFill>
              </a:rPr>
              <a:t>he hardened his heart</a:t>
            </a:r>
            <a:r>
              <a:rPr lang="en-US" i="1" u="sng" dirty="0"/>
              <a:t>, he and his servants</a:t>
            </a:r>
            <a:r>
              <a:rPr lang="en-US" i="1" dirty="0"/>
              <a:t>. So the heart of Pharaoh was hard; neither would he let the children of Israel go, as the LORD had spoken by Moses</a:t>
            </a:r>
            <a:r>
              <a:rPr lang="en-US" b="0" i="1" dirty="0"/>
              <a:t>. </a:t>
            </a:r>
            <a:r>
              <a:rPr lang="en-US" b="0" dirty="0"/>
              <a:t>(</a:t>
            </a:r>
            <a:r>
              <a:rPr lang="en-US" dirty="0">
                <a:solidFill>
                  <a:schemeClr val="tx2"/>
                </a:solidFill>
              </a:rPr>
              <a:t>Exodus 9:29-35</a:t>
            </a:r>
            <a:r>
              <a:rPr lang="en-US"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943592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“No Respecter of Persons …”</a:t>
            </a:r>
            <a:endParaRPr lang="en-US" i="1"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b="0" i="1" dirty="0"/>
              <a:t>Or </a:t>
            </a:r>
            <a:r>
              <a:rPr lang="en-US" sz="2400" i="1" dirty="0"/>
              <a:t>do </a:t>
            </a:r>
            <a:r>
              <a:rPr lang="en-US" sz="2400" i="1" u="sng" dirty="0"/>
              <a:t>you</a:t>
            </a:r>
            <a:r>
              <a:rPr lang="en-US" sz="2400" i="1" dirty="0"/>
              <a:t> despise the riches of His goodness, forbearance, and longsuffering, not knowing that the goodness of God </a:t>
            </a:r>
            <a:r>
              <a:rPr lang="en-US" sz="2400" i="1" u="sng" dirty="0"/>
              <a:t>leads you to repentance</a:t>
            </a:r>
            <a:r>
              <a:rPr lang="en-US" sz="2400" b="0" i="1" dirty="0"/>
              <a:t>? But </a:t>
            </a:r>
            <a:r>
              <a:rPr lang="en-US" sz="2400" i="1" dirty="0"/>
              <a:t>in accordance with your </a:t>
            </a:r>
            <a:r>
              <a:rPr lang="en-US" sz="2400" i="1" u="sng" dirty="0"/>
              <a:t>hardness</a:t>
            </a:r>
            <a:r>
              <a:rPr lang="en-US" sz="2400" i="1" dirty="0"/>
              <a:t> and </a:t>
            </a:r>
            <a:r>
              <a:rPr lang="en-US" sz="2400" i="1" u="sng" dirty="0"/>
              <a:t>your impenitent heart</a:t>
            </a:r>
            <a:r>
              <a:rPr lang="en-US" sz="2400" i="1" dirty="0"/>
              <a:t> you are </a:t>
            </a:r>
            <a:r>
              <a:rPr lang="en-US" sz="2400" i="1" u="sng" dirty="0"/>
              <a:t>treasuring up</a:t>
            </a:r>
            <a:r>
              <a:rPr lang="en-US" sz="2400" i="1" dirty="0"/>
              <a:t> for yourself </a:t>
            </a:r>
            <a:r>
              <a:rPr lang="en-US" sz="2400" i="1" u="sng" dirty="0"/>
              <a:t>wrath</a:t>
            </a:r>
            <a:r>
              <a:rPr lang="en-US" sz="2400" i="1" dirty="0"/>
              <a:t> </a:t>
            </a:r>
            <a:r>
              <a:rPr lang="en-US" sz="2400" b="0" i="1" dirty="0"/>
              <a:t>in the day of wrath and revelation of the righteous judgment of God, who </a:t>
            </a:r>
            <a:r>
              <a:rPr lang="en-US" sz="2400" b="0" i="1" dirty="0" smtClean="0"/>
              <a:t>“will </a:t>
            </a:r>
            <a:r>
              <a:rPr lang="en-US" sz="2400" b="0" i="1" dirty="0"/>
              <a:t>render to each one </a:t>
            </a:r>
            <a:r>
              <a:rPr lang="en-US" sz="2400" i="1" dirty="0"/>
              <a:t>according to his </a:t>
            </a:r>
            <a:r>
              <a:rPr lang="en-US" sz="2400" i="1" dirty="0" smtClean="0"/>
              <a:t>deeds</a:t>
            </a:r>
            <a:r>
              <a:rPr lang="en-US" sz="2400" b="0" i="1" dirty="0" smtClean="0"/>
              <a:t>” </a:t>
            </a:r>
            <a:r>
              <a:rPr lang="en-US" sz="2400" b="0" i="1" dirty="0"/>
              <a:t>... </a:t>
            </a:r>
            <a:r>
              <a:rPr lang="en-US" sz="2400" b="0" dirty="0"/>
              <a:t>(</a:t>
            </a:r>
            <a:r>
              <a:rPr lang="en-US" sz="2400" dirty="0">
                <a:solidFill>
                  <a:schemeClr val="tx2"/>
                </a:solidFill>
              </a:rPr>
              <a:t>Romans 2:4-6</a:t>
            </a:r>
            <a:r>
              <a:rPr lang="en-US" sz="2400" b="0" dirty="0" smtClean="0"/>
              <a:t>)</a:t>
            </a:r>
            <a:endParaRPr lang="en-US" sz="2400" b="0" dirty="0"/>
          </a:p>
          <a:p>
            <a:pPr>
              <a:spcBef>
                <a:spcPts val="200"/>
              </a:spcBef>
              <a:spcAft>
                <a:spcPts val="200"/>
              </a:spcAft>
            </a:pPr>
            <a:r>
              <a:rPr lang="en-US" sz="2400" b="0" i="1" dirty="0"/>
              <a:t>The Lord is not slack concerning His promise, as some count slackness, but is </a:t>
            </a:r>
            <a:r>
              <a:rPr lang="en-US" sz="2400" i="1" dirty="0"/>
              <a:t>longsuffering toward us, not willing that any should perish but that all should come to repentance</a:t>
            </a:r>
            <a:r>
              <a:rPr lang="en-US" sz="2400" b="0" i="1" dirty="0"/>
              <a:t>. </a:t>
            </a:r>
            <a:r>
              <a:rPr lang="en-US" sz="2400" b="0" dirty="0"/>
              <a:t>(</a:t>
            </a:r>
            <a:r>
              <a:rPr lang="en-US" sz="2400" dirty="0">
                <a:solidFill>
                  <a:schemeClr val="tx2"/>
                </a:solidFill>
              </a:rPr>
              <a:t>II Peter 3:9</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79698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Thus Far …</a:t>
            </a:r>
            <a:endParaRPr lang="en-US" dirty="0"/>
          </a:p>
        </p:txBody>
      </p:sp>
      <p:sp>
        <p:nvSpPr>
          <p:cNvPr id="3" name="Content Placeholder 2"/>
          <p:cNvSpPr>
            <a:spLocks noGrp="1"/>
          </p:cNvSpPr>
          <p:nvPr>
            <p:ph idx="1"/>
          </p:nvPr>
        </p:nvSpPr>
        <p:spPr/>
        <p:txBody>
          <a:bodyPr>
            <a:noAutofit/>
          </a:bodyPr>
          <a:lstStyle/>
          <a:p>
            <a:pPr marL="342900" indent="-342900">
              <a:spcBef>
                <a:spcPts val="100"/>
              </a:spcBef>
              <a:spcAft>
                <a:spcPts val="100"/>
              </a:spcAft>
              <a:buFont typeface="Arial" pitchFamily="34" charset="0"/>
              <a:buChar char="•"/>
            </a:pPr>
            <a:r>
              <a:rPr lang="en-US" sz="2400" b="0" dirty="0" smtClean="0"/>
              <a:t>Point: </a:t>
            </a:r>
            <a:r>
              <a:rPr lang="en-US" sz="2400" i="1" u="sng" dirty="0" smtClean="0"/>
              <a:t>Vindication</a:t>
            </a:r>
            <a:r>
              <a:rPr lang="en-US" sz="2400" b="0" dirty="0" smtClean="0"/>
              <a:t> of God’s </a:t>
            </a:r>
            <a:r>
              <a:rPr lang="en-US" sz="2400" i="1" dirty="0" smtClean="0"/>
              <a:t>Word</a:t>
            </a:r>
            <a:r>
              <a:rPr lang="en-US" sz="2400" b="0" dirty="0" smtClean="0"/>
              <a:t> and </a:t>
            </a:r>
            <a:r>
              <a:rPr lang="en-US" sz="2400" i="1" dirty="0" smtClean="0"/>
              <a:t>promise</a:t>
            </a:r>
            <a:r>
              <a:rPr lang="en-US" sz="2400" b="0" dirty="0" smtClean="0"/>
              <a:t> to Israel!</a:t>
            </a:r>
          </a:p>
          <a:p>
            <a:pPr marL="342900" indent="-342900">
              <a:spcBef>
                <a:spcPts val="100"/>
              </a:spcBef>
              <a:spcAft>
                <a:spcPts val="100"/>
              </a:spcAft>
              <a:buFont typeface="Arial" pitchFamily="34" charset="0"/>
              <a:buChar char="•"/>
            </a:pPr>
            <a:r>
              <a:rPr lang="en-US" sz="2400" b="0" dirty="0" smtClean="0"/>
              <a:t>God has the right to choose terms of mercy.</a:t>
            </a:r>
          </a:p>
          <a:p>
            <a:pPr marL="342900" indent="-342900">
              <a:spcBef>
                <a:spcPts val="100"/>
              </a:spcBef>
              <a:spcAft>
                <a:spcPts val="100"/>
              </a:spcAft>
              <a:buFont typeface="Arial" pitchFamily="34" charset="0"/>
              <a:buChar char="•"/>
            </a:pPr>
            <a:r>
              <a:rPr lang="en-US" sz="2400" b="0" dirty="0" smtClean="0"/>
              <a:t>God has the right to judicially and further harden those already hardened.</a:t>
            </a:r>
          </a:p>
          <a:p>
            <a:pPr marL="342900" indent="-342900">
              <a:spcBef>
                <a:spcPts val="100"/>
              </a:spcBef>
              <a:spcAft>
                <a:spcPts val="100"/>
              </a:spcAft>
              <a:buFont typeface="Arial" pitchFamily="34" charset="0"/>
              <a:buChar char="•"/>
            </a:pPr>
            <a:r>
              <a:rPr lang="en-US" sz="2400" b="0" dirty="0" smtClean="0"/>
              <a:t>God hardens – in part – through </a:t>
            </a:r>
            <a:r>
              <a:rPr lang="en-US" sz="2400" i="1" dirty="0" smtClean="0"/>
              <a:t>leniency</a:t>
            </a:r>
            <a:r>
              <a:rPr lang="en-US" sz="2400" b="0" dirty="0" smtClean="0"/>
              <a:t> and </a:t>
            </a:r>
            <a:r>
              <a:rPr lang="en-US" sz="2400" i="1" dirty="0" smtClean="0"/>
              <a:t>mercy</a:t>
            </a:r>
            <a:r>
              <a:rPr lang="en-US" sz="2400" b="0" dirty="0" smtClean="0"/>
              <a:t>!</a:t>
            </a:r>
          </a:p>
          <a:p>
            <a:pPr marL="342900" indent="-342900">
              <a:spcBef>
                <a:spcPts val="100"/>
              </a:spcBef>
              <a:spcAft>
                <a:spcPts val="100"/>
              </a:spcAft>
              <a:buFont typeface="Arial" pitchFamily="34" charset="0"/>
              <a:buChar char="•"/>
            </a:pPr>
            <a:r>
              <a:rPr lang="en-US" sz="2400" b="0" dirty="0" smtClean="0"/>
              <a:t>Point: </a:t>
            </a:r>
            <a:r>
              <a:rPr lang="en-US" sz="2400" i="1" u="sng" dirty="0" smtClean="0"/>
              <a:t>Vindication</a:t>
            </a:r>
            <a:r>
              <a:rPr lang="en-US" sz="2400" b="0" dirty="0" smtClean="0"/>
              <a:t> of God’s </a:t>
            </a:r>
            <a:r>
              <a:rPr lang="en-US" sz="2400" i="1" dirty="0" smtClean="0"/>
              <a:t>mercy</a:t>
            </a:r>
            <a:r>
              <a:rPr lang="en-US" sz="2400" b="0" dirty="0" smtClean="0"/>
              <a:t> and </a:t>
            </a:r>
            <a:r>
              <a:rPr lang="en-US" sz="2400" i="1" dirty="0" smtClean="0"/>
              <a:t>judgment</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156398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Understanding </a:t>
            </a:r>
            <a:r>
              <a:rPr lang="en-US" sz="6000" i="1" dirty="0" smtClean="0">
                <a:solidFill>
                  <a:schemeClr val="tx2"/>
                </a:solidFill>
              </a:rPr>
              <a:t>Romans 9</a:t>
            </a:r>
            <a:endParaRPr lang="en-US" sz="6000" i="1" dirty="0">
              <a:solidFill>
                <a:schemeClr val="tx2"/>
              </a:solidFill>
            </a:endParaRPr>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5994008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Doctrine of Reprobation</a:t>
            </a:r>
          </a:p>
        </p:txBody>
      </p:sp>
      <p:sp>
        <p:nvSpPr>
          <p:cNvPr id="3" name="Content Placeholder 2"/>
          <p:cNvSpPr>
            <a:spLocks noGrp="1"/>
          </p:cNvSpPr>
          <p:nvPr>
            <p:ph idx="1"/>
          </p:nvPr>
        </p:nvSpPr>
        <p:spPr/>
        <p:txBody>
          <a:bodyPr>
            <a:noAutofit/>
          </a:bodyPr>
          <a:lstStyle/>
          <a:p>
            <a:r>
              <a:rPr lang="en-US" b="0" dirty="0"/>
              <a:t>As Christians in the Reformed tradition, we affirm </a:t>
            </a:r>
            <a:r>
              <a:rPr lang="en-US" dirty="0"/>
              <a:t>the biblical view of providence that affirms the world is governed by God’s sovereign ordination </a:t>
            </a:r>
            <a:r>
              <a:rPr lang="en-US" b="0" dirty="0"/>
              <a:t>(</a:t>
            </a:r>
            <a:r>
              <a:rPr lang="en-US" dirty="0">
                <a:solidFill>
                  <a:schemeClr val="tx2"/>
                </a:solidFill>
              </a:rPr>
              <a:t>Eph. 1:11</a:t>
            </a:r>
            <a:r>
              <a:rPr lang="en-US" b="0" dirty="0"/>
              <a:t>). The length of our lives, the color of our hair, your reading of this magazine, and </a:t>
            </a:r>
            <a:r>
              <a:rPr lang="en-US" dirty="0"/>
              <a:t>everything else that ever happens was decreed by God</a:t>
            </a:r>
            <a:r>
              <a:rPr lang="en-US" b="0" dirty="0"/>
              <a:t>. In ordaining certain events, </a:t>
            </a:r>
            <a:r>
              <a:rPr lang="en-US" dirty="0"/>
              <a:t>God did </a:t>
            </a:r>
            <a:r>
              <a:rPr lang="en-US" u="sng" dirty="0"/>
              <a:t>not</a:t>
            </a:r>
            <a:r>
              <a:rPr lang="en-US" dirty="0"/>
              <a:t> first look into the future and then</a:t>
            </a:r>
            <a:r>
              <a:rPr lang="en-US" b="0" dirty="0"/>
              <a:t>, seeing how they would transpire, </a:t>
            </a:r>
            <a:r>
              <a:rPr lang="en-US" dirty="0"/>
              <a:t>ordain them</a:t>
            </a:r>
            <a:r>
              <a:rPr lang="en-US" b="0" dirty="0"/>
              <a:t>. Rather, God ordained them, including the means through which the events occur</a:t>
            </a:r>
            <a:r>
              <a:rPr lang="en-US" b="0" dirty="0" smtClean="0"/>
              <a:t>.</a:t>
            </a:r>
            <a:endParaRPr lang="en-US" b="0" dirty="0"/>
          </a:p>
          <a:p>
            <a:r>
              <a:rPr lang="en-US" b="0" dirty="0"/>
              <a:t>Those things that God has ordained </a:t>
            </a:r>
            <a:r>
              <a:rPr lang="en-US" dirty="0"/>
              <a:t>include also the eternal salvation of His people</a:t>
            </a:r>
            <a:r>
              <a:rPr lang="en-US" b="0" dirty="0"/>
              <a:t>, thus leaving the rest of mankind eternally damned. In </a:t>
            </a:r>
            <a:r>
              <a:rPr lang="en-US" dirty="0">
                <a:solidFill>
                  <a:schemeClr val="tx2"/>
                </a:solidFill>
              </a:rPr>
              <a:t>Romans 9:13</a:t>
            </a:r>
            <a:r>
              <a:rPr lang="en-US" dirty="0"/>
              <a:t>, Paul uses the example of Jacob and Esau to </a:t>
            </a:r>
            <a:r>
              <a:rPr lang="en-US" u="sng" dirty="0"/>
              <a:t>demonstrate that salvation and damnation are the results of His sovereign choice</a:t>
            </a:r>
            <a:r>
              <a:rPr lang="en-US" b="0" dirty="0"/>
              <a:t>. From eternity past, God permitted Esau’s (and the rest of humanity’s) fall into destruction</a:t>
            </a:r>
            <a:r>
              <a:rPr lang="en-US" b="0" dirty="0" smtClean="0"/>
              <a: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4210458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Reprobation is Passive to God</a:t>
            </a:r>
            <a:endParaRPr lang="en-US" dirty="0"/>
          </a:p>
        </p:txBody>
      </p:sp>
      <p:sp>
        <p:nvSpPr>
          <p:cNvPr id="3" name="Content Placeholder 2"/>
          <p:cNvSpPr>
            <a:spLocks noGrp="1"/>
          </p:cNvSpPr>
          <p:nvPr>
            <p:ph idx="1"/>
          </p:nvPr>
        </p:nvSpPr>
        <p:spPr/>
        <p:txBody>
          <a:bodyPr>
            <a:noAutofit/>
          </a:bodyPr>
          <a:lstStyle/>
          <a:p>
            <a:r>
              <a:rPr lang="en-US" b="0" dirty="0" smtClean="0"/>
              <a:t>In </a:t>
            </a:r>
            <a:r>
              <a:rPr lang="en-US" b="0" dirty="0"/>
              <a:t>today’s passage, Paul addresses </a:t>
            </a:r>
            <a:r>
              <a:rPr lang="en-US" dirty="0"/>
              <a:t>the objection that arises from this teaching</a:t>
            </a:r>
            <a:r>
              <a:rPr lang="en-US" b="0" dirty="0"/>
              <a:t>. </a:t>
            </a:r>
            <a:r>
              <a:rPr lang="en-US" i="1" u="sng" dirty="0"/>
              <a:t>How can God be just</a:t>
            </a:r>
            <a:r>
              <a:rPr lang="en-US" i="1" dirty="0"/>
              <a:t> and yet punish some people if their wickedness and condemnation is foreordained?</a:t>
            </a:r>
            <a:r>
              <a:rPr lang="en-US" b="0" dirty="0"/>
              <a:t> </a:t>
            </a:r>
            <a:r>
              <a:rPr lang="en-US" u="sng" dirty="0">
                <a:solidFill>
                  <a:schemeClr val="tx2"/>
                </a:solidFill>
              </a:rPr>
              <a:t>Romans 9:14–24</a:t>
            </a:r>
            <a:r>
              <a:rPr lang="en-US" u="sng" dirty="0"/>
              <a:t> answers this question</a:t>
            </a:r>
            <a:r>
              <a:rPr lang="en-US" dirty="0"/>
              <a:t> by appealing to God’s authority and glory</a:t>
            </a:r>
            <a:r>
              <a:rPr lang="en-US" b="0" dirty="0"/>
              <a:t>. As the Creator, God has the right to do with His creation as He pleases. </a:t>
            </a:r>
            <a:r>
              <a:rPr lang="en-US" dirty="0"/>
              <a:t>God is just </a:t>
            </a:r>
            <a:r>
              <a:rPr lang="en-US" b="0" dirty="0"/>
              <a:t>and His glory is manifested </a:t>
            </a:r>
            <a:r>
              <a:rPr lang="en-US" dirty="0"/>
              <a:t>in punishing those </a:t>
            </a:r>
            <a:r>
              <a:rPr lang="en-US" u="sng" dirty="0"/>
              <a:t>whom He has ordained to do evil</a:t>
            </a:r>
            <a:r>
              <a:rPr lang="en-US" b="0" dirty="0"/>
              <a:t> just as a potter has the right to make some vessels fit for destruction (</a:t>
            </a:r>
            <a:r>
              <a:rPr lang="en-US" dirty="0">
                <a:solidFill>
                  <a:schemeClr val="tx2"/>
                </a:solidFill>
              </a:rPr>
              <a:t>vv. 19–24</a:t>
            </a:r>
            <a:r>
              <a:rPr lang="en-US" b="0" dirty="0" smtClean="0"/>
              <a:t>).</a:t>
            </a:r>
            <a:endParaRPr lang="en-US" b="0" dirty="0"/>
          </a:p>
          <a:p>
            <a:r>
              <a:rPr lang="en-US" b="0" dirty="0"/>
              <a:t>This </a:t>
            </a:r>
            <a:r>
              <a:rPr lang="en-US" dirty="0"/>
              <a:t>decree of reprobation is God’s action in leaving some people in their state of sinfulness</a:t>
            </a:r>
            <a:r>
              <a:rPr lang="en-US" b="0" dirty="0"/>
              <a:t>, thus leading to their damnation. The </a:t>
            </a:r>
            <a:r>
              <a:rPr lang="en-US" dirty="0"/>
              <a:t>verb </a:t>
            </a:r>
            <a:r>
              <a:rPr lang="en-US" i="1" dirty="0"/>
              <a:t>“prepare” </a:t>
            </a:r>
            <a:r>
              <a:rPr lang="en-US" dirty="0"/>
              <a:t>in </a:t>
            </a:r>
            <a:r>
              <a:rPr lang="en-US" dirty="0">
                <a:solidFill>
                  <a:schemeClr val="tx2"/>
                </a:solidFill>
              </a:rPr>
              <a:t>verse 22 </a:t>
            </a:r>
            <a:r>
              <a:rPr lang="en-US" u="sng" dirty="0"/>
              <a:t>is passive</a:t>
            </a:r>
            <a:r>
              <a:rPr lang="en-US" dirty="0"/>
              <a:t> as opposed to its active use in </a:t>
            </a:r>
            <a:r>
              <a:rPr lang="en-US" dirty="0">
                <a:solidFill>
                  <a:schemeClr val="tx2"/>
                </a:solidFill>
              </a:rPr>
              <a:t>verse 23</a:t>
            </a:r>
            <a:r>
              <a:rPr lang="en-US" b="0" dirty="0"/>
              <a:t>, where it refers to God’s work of election of some to salvation. Out of the mass of humanity God actively elects some to salvation and </a:t>
            </a:r>
            <a:r>
              <a:rPr lang="en-US" u="sng" dirty="0"/>
              <a:t>passes over the rest</a:t>
            </a:r>
            <a:r>
              <a:rPr lang="en-US" dirty="0"/>
              <a:t>, leaving them in their wickedness</a:t>
            </a:r>
            <a:r>
              <a:rPr lang="en-US" b="0" dirty="0" smtClean="0"/>
              <a: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42104581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Remains Mysterious”</a:t>
            </a:r>
            <a:endParaRPr lang="en-US" dirty="0"/>
          </a:p>
        </p:txBody>
      </p:sp>
      <p:sp>
        <p:nvSpPr>
          <p:cNvPr id="3" name="Content Placeholder 2"/>
          <p:cNvSpPr>
            <a:spLocks noGrp="1"/>
          </p:cNvSpPr>
          <p:nvPr>
            <p:ph idx="1"/>
          </p:nvPr>
        </p:nvSpPr>
        <p:spPr/>
        <p:txBody>
          <a:bodyPr>
            <a:noAutofit/>
          </a:bodyPr>
          <a:lstStyle/>
          <a:p>
            <a:r>
              <a:rPr lang="en-US" dirty="0" smtClean="0"/>
              <a:t>Though </a:t>
            </a:r>
            <a:r>
              <a:rPr lang="en-US" u="sng" dirty="0"/>
              <a:t>it remains mysterious</a:t>
            </a:r>
            <a:r>
              <a:rPr lang="en-US" dirty="0"/>
              <a:t> as to how God ordains all things </a:t>
            </a:r>
            <a:r>
              <a:rPr lang="en-US" u="sng" dirty="0"/>
              <a:t>and yet is not responsible for evil</a:t>
            </a:r>
            <a:r>
              <a:rPr lang="en-US" dirty="0"/>
              <a:t>, we must affirm both truths.</a:t>
            </a:r>
            <a:r>
              <a:rPr lang="en-US" b="0" dirty="0"/>
              <a:t> It does help us to see how </a:t>
            </a:r>
            <a:r>
              <a:rPr lang="en-US" dirty="0"/>
              <a:t>God is just when His decree of reprobation is </a:t>
            </a:r>
            <a:r>
              <a:rPr lang="en-US" u="sng" dirty="0"/>
              <a:t>passive, not active</a:t>
            </a:r>
            <a:r>
              <a:rPr lang="en-US" b="0" dirty="0"/>
              <a:t>. It also strengthens our assurance to know that God’s electing grace is so active and sure that we will love Him forever</a:t>
            </a:r>
            <a:r>
              <a:rPr lang="en-US" b="0" dirty="0" smtClean="0"/>
              <a:t>.</a:t>
            </a:r>
          </a:p>
          <a:p>
            <a:r>
              <a:rPr lang="en-US" dirty="0"/>
              <a:t>Many misunderstand Reformed theology to say that God forces some to go to hell against their will</a:t>
            </a:r>
            <a:r>
              <a:rPr lang="en-US" b="0" dirty="0"/>
              <a:t>. Though God does indeed pass over some people, </a:t>
            </a:r>
            <a:r>
              <a:rPr lang="en-US" dirty="0"/>
              <a:t>He never acts apart from their desires. </a:t>
            </a:r>
            <a:r>
              <a:rPr lang="en-US" u="sng" dirty="0"/>
              <a:t>In our natural state since the fall</a:t>
            </a:r>
            <a:r>
              <a:rPr lang="en-US" dirty="0"/>
              <a:t>, all men truly desire hell because they truly desire evil.</a:t>
            </a:r>
            <a:endParaRPr lang="en-US" dirty="0" smtClean="0"/>
          </a:p>
          <a:p>
            <a:pPr algn="r"/>
            <a:r>
              <a:rPr lang="en-US" b="0" dirty="0" smtClean="0"/>
              <a:t>R. C. </a:t>
            </a:r>
            <a:r>
              <a:rPr lang="en-US" b="0" dirty="0" err="1" smtClean="0"/>
              <a:t>Sproul</a:t>
            </a:r>
            <a:endParaRPr lang="en-US" b="0" dirty="0" smtClean="0">
              <a:hlinkClick r:id="rId2"/>
            </a:endParaRPr>
          </a:p>
          <a:p>
            <a:pPr algn="r"/>
            <a:r>
              <a:rPr lang="en-US" b="0" dirty="0" smtClean="0">
                <a:hlinkClick r:id="rId2"/>
              </a:rPr>
              <a:t>http</a:t>
            </a:r>
            <a:r>
              <a:rPr lang="en-US" b="0" dirty="0">
                <a:hlinkClick r:id="rId2"/>
              </a:rPr>
              <a:t>://www.ligonier.org/learn/devotionals/vessels-destruction</a:t>
            </a:r>
            <a:r>
              <a:rPr lang="en-US" b="0" dirty="0" smtClean="0">
                <a:hlinkClick r:id="rId2"/>
              </a:rPr>
              <a:t>/</a:t>
            </a:r>
            <a:endParaRPr lang="en-US" b="0" dirty="0" smtClean="0"/>
          </a:p>
          <a:p>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8787452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Are We To Question God?</a:t>
            </a:r>
            <a:endParaRPr lang="en-US" dirty="0"/>
          </a:p>
        </p:txBody>
      </p:sp>
      <p:sp>
        <p:nvSpPr>
          <p:cNvPr id="3" name="Content Placeholder 2"/>
          <p:cNvSpPr>
            <a:spLocks noGrp="1"/>
          </p:cNvSpPr>
          <p:nvPr>
            <p:ph idx="1"/>
          </p:nvPr>
        </p:nvSpPr>
        <p:spPr/>
        <p:txBody>
          <a:bodyPr>
            <a:normAutofit lnSpcReduction="10000"/>
          </a:bodyPr>
          <a:lstStyle/>
          <a:p>
            <a:pPr marL="457200" indent="-457200">
              <a:lnSpc>
                <a:spcPct val="110000"/>
              </a:lnSpc>
              <a:spcBef>
                <a:spcPts val="300"/>
              </a:spcBef>
              <a:spcAft>
                <a:spcPts val="300"/>
              </a:spcAft>
              <a:buFont typeface="+mj-lt"/>
              <a:buAutoNum type="arabicPeriod" startAt="26"/>
            </a:pPr>
            <a:r>
              <a:rPr lang="en-US" sz="2400" b="0" dirty="0"/>
              <a:t>“You may think that Calvinism appears unfair, but </a:t>
            </a:r>
            <a:r>
              <a:rPr lang="en-US" sz="2400" dirty="0">
                <a:solidFill>
                  <a:schemeClr val="tx2"/>
                </a:solidFill>
              </a:rPr>
              <a:t>Romans 9:19-20 </a:t>
            </a:r>
            <a:r>
              <a:rPr lang="en-US" sz="2400" b="0" dirty="0"/>
              <a:t>teaches that we have no </a:t>
            </a:r>
            <a:r>
              <a:rPr lang="en-US" sz="2400" b="0" dirty="0" smtClean="0"/>
              <a:t>right </a:t>
            </a:r>
            <a:r>
              <a:rPr lang="en-US" sz="2400" b="0" dirty="0"/>
              <a:t>to question God, which is what you are doing</a:t>
            </a:r>
            <a:r>
              <a:rPr lang="en-US" sz="2400" b="0" dirty="0" smtClean="0"/>
              <a:t>!”</a:t>
            </a:r>
          </a:p>
          <a:p>
            <a:pPr>
              <a:lnSpc>
                <a:spcPct val="110000"/>
              </a:lnSpc>
              <a:spcBef>
                <a:spcPts val="300"/>
              </a:spcBef>
              <a:spcAft>
                <a:spcPts val="300"/>
              </a:spcAft>
            </a:pPr>
            <a:r>
              <a:rPr lang="en-US" sz="2400" i="1" dirty="0"/>
              <a:t>You will say to me </a:t>
            </a:r>
            <a:r>
              <a:rPr lang="en-US" sz="2400" b="0" i="1" dirty="0"/>
              <a:t>then, </a:t>
            </a:r>
            <a:r>
              <a:rPr lang="en-US" sz="2400" b="0" i="1" dirty="0" smtClean="0"/>
              <a:t>“Why </a:t>
            </a:r>
            <a:r>
              <a:rPr lang="en-US" sz="2400" b="0" i="1" dirty="0"/>
              <a:t>does He still find fault? </a:t>
            </a:r>
            <a:r>
              <a:rPr lang="en-US" sz="2400" i="1" dirty="0"/>
              <a:t>For who has resisted His will</a:t>
            </a:r>
            <a:r>
              <a:rPr lang="en-US" sz="2400" i="1" dirty="0" smtClean="0"/>
              <a:t>?</a:t>
            </a:r>
            <a:r>
              <a:rPr lang="en-US" sz="2400" b="0" i="1" dirty="0" smtClean="0"/>
              <a:t>” </a:t>
            </a:r>
            <a:r>
              <a:rPr lang="en-US" sz="2400" b="0" i="1" dirty="0"/>
              <a:t>But indeed, </a:t>
            </a:r>
            <a:r>
              <a:rPr lang="en-US" sz="2400" i="1" u="sng" dirty="0"/>
              <a:t>O man, who are you to reply against God?</a:t>
            </a:r>
            <a:r>
              <a:rPr lang="en-US" sz="2400" b="0" i="1" dirty="0"/>
              <a:t> </a:t>
            </a:r>
            <a:r>
              <a:rPr lang="en-US" sz="2400" i="1" dirty="0"/>
              <a:t>Will the thing formed say </a:t>
            </a:r>
            <a:r>
              <a:rPr lang="en-US" sz="2400" b="0" i="1" dirty="0"/>
              <a:t>to him who formed it, </a:t>
            </a:r>
            <a:r>
              <a:rPr lang="en-US" sz="2400" b="0" i="1" dirty="0" smtClean="0"/>
              <a:t>“Why </a:t>
            </a:r>
            <a:r>
              <a:rPr lang="en-US" sz="2400" b="0" i="1" dirty="0"/>
              <a:t>have you made me like this</a:t>
            </a:r>
            <a:r>
              <a:rPr lang="en-US" sz="2400" b="0" i="1" dirty="0" smtClean="0"/>
              <a:t>?” </a:t>
            </a:r>
            <a:r>
              <a:rPr lang="en-US" sz="2400" i="1" dirty="0"/>
              <a:t>Does not the potter have power over the clay</a:t>
            </a:r>
            <a:r>
              <a:rPr lang="en-US" sz="2400" b="0" i="1" dirty="0"/>
              <a:t>, from the same lump to make one vessel for honor and another for dishonor? </a:t>
            </a:r>
            <a:r>
              <a:rPr lang="en-US" sz="2400" b="0" dirty="0"/>
              <a:t>(</a:t>
            </a:r>
            <a:r>
              <a:rPr lang="en-US" sz="2400" dirty="0">
                <a:solidFill>
                  <a:schemeClr val="tx2"/>
                </a:solidFill>
              </a:rPr>
              <a:t>Romans 9:19-21</a:t>
            </a:r>
            <a:r>
              <a:rPr lang="en-US" sz="2400" b="0" dirty="0" smtClean="0"/>
              <a:t>)</a:t>
            </a:r>
          </a:p>
          <a:p>
            <a:pPr marL="342900" indent="-342900">
              <a:lnSpc>
                <a:spcPct val="110000"/>
              </a:lnSpc>
              <a:spcBef>
                <a:spcPts val="300"/>
              </a:spcBef>
              <a:spcAft>
                <a:spcPts val="300"/>
              </a:spcAft>
              <a:buFont typeface="Arial" pitchFamily="34" charset="0"/>
              <a:buChar char="•"/>
            </a:pPr>
            <a:r>
              <a:rPr lang="en-US" sz="2400" i="1" dirty="0" smtClean="0"/>
              <a:t>Context:</a:t>
            </a:r>
            <a:r>
              <a:rPr lang="en-US" sz="2400" b="0" dirty="0" smtClean="0"/>
              <a:t>  Perseverance with wicked and their usage.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27565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“Power Over the Clay”</a:t>
            </a:r>
            <a:endParaRPr lang="en-US" i="1" dirty="0"/>
          </a:p>
        </p:txBody>
      </p:sp>
      <p:sp>
        <p:nvSpPr>
          <p:cNvPr id="3" name="Content Placeholder 2"/>
          <p:cNvSpPr>
            <a:spLocks noGrp="1"/>
          </p:cNvSpPr>
          <p:nvPr>
            <p:ph idx="1"/>
          </p:nvPr>
        </p:nvSpPr>
        <p:spPr/>
        <p:txBody>
          <a:bodyPr>
            <a:normAutofit fontScale="85000" lnSpcReduction="20000"/>
          </a:bodyPr>
          <a:lstStyle/>
          <a:p>
            <a:r>
              <a:rPr lang="en-US" sz="2400" b="0" i="1" dirty="0"/>
              <a:t>... So I went down to the </a:t>
            </a:r>
            <a:r>
              <a:rPr lang="en-US" sz="2400" b="0" i="1" dirty="0" smtClean="0"/>
              <a:t>potter’s </a:t>
            </a:r>
            <a:r>
              <a:rPr lang="en-US" sz="2400" b="0" i="1" dirty="0"/>
              <a:t>house, and I saw him working at the wheel. But </a:t>
            </a:r>
            <a:r>
              <a:rPr lang="en-US" sz="2400" i="1" dirty="0"/>
              <a:t>the pot </a:t>
            </a:r>
            <a:r>
              <a:rPr lang="en-US" sz="2400" i="1" u="sng" dirty="0"/>
              <a:t>he was shaping</a:t>
            </a:r>
            <a:r>
              <a:rPr lang="en-US" sz="2400" i="1" dirty="0"/>
              <a:t> from the clay was </a:t>
            </a:r>
            <a:r>
              <a:rPr lang="en-US" sz="2400" i="1" u="sng" dirty="0"/>
              <a:t>marred in his hands</a:t>
            </a:r>
            <a:r>
              <a:rPr lang="en-US" sz="2400" i="1" dirty="0"/>
              <a:t>; so the potter formed it into </a:t>
            </a:r>
            <a:r>
              <a:rPr lang="en-US" sz="2400" i="1" u="sng" dirty="0"/>
              <a:t>another pot</a:t>
            </a:r>
            <a:r>
              <a:rPr lang="en-US" sz="2400" i="1" dirty="0"/>
              <a:t>, shaping it </a:t>
            </a:r>
            <a:r>
              <a:rPr lang="en-US" sz="2400" i="1" u="sng" dirty="0"/>
              <a:t>as seemed best to him</a:t>
            </a:r>
            <a:r>
              <a:rPr lang="en-US" sz="2400" b="0" i="1" dirty="0"/>
              <a:t>. </a:t>
            </a:r>
            <a:r>
              <a:rPr lang="en-US" sz="2400" b="0" i="1" dirty="0" smtClean="0"/>
              <a:t> … Then </a:t>
            </a:r>
            <a:r>
              <a:rPr lang="en-US" sz="2400" b="0" i="1" dirty="0"/>
              <a:t>the word of the LORD came to me: </a:t>
            </a:r>
            <a:r>
              <a:rPr lang="en-US" sz="2400" b="0" i="1" dirty="0" smtClean="0"/>
              <a:t>“O </a:t>
            </a:r>
            <a:r>
              <a:rPr lang="en-US" sz="2400" b="0" i="1" dirty="0"/>
              <a:t>house of Israel</a:t>
            </a:r>
            <a:r>
              <a:rPr lang="en-US" sz="2400" i="1" dirty="0"/>
              <a:t>, can I not do with you </a:t>
            </a:r>
            <a:r>
              <a:rPr lang="en-US" sz="2400" i="1" u="sng" dirty="0"/>
              <a:t>as this potter does</a:t>
            </a:r>
            <a:r>
              <a:rPr lang="en-US" sz="2400" i="1" dirty="0" smtClean="0"/>
              <a:t>?</a:t>
            </a:r>
            <a:r>
              <a:rPr lang="en-US" sz="2400" b="0" i="1" dirty="0" smtClean="0"/>
              <a:t>” </a:t>
            </a:r>
            <a:r>
              <a:rPr lang="en-US" sz="2400" b="0" i="1" dirty="0"/>
              <a:t>declares the LORD. </a:t>
            </a:r>
            <a:r>
              <a:rPr lang="en-US" sz="2400" b="0" i="1" dirty="0" smtClean="0"/>
              <a:t>“</a:t>
            </a:r>
            <a:r>
              <a:rPr lang="en-US" sz="2400" i="1" dirty="0" smtClean="0"/>
              <a:t>Like </a:t>
            </a:r>
            <a:r>
              <a:rPr lang="en-US" sz="2400" i="1" dirty="0"/>
              <a:t>clay in the hand of the potter, </a:t>
            </a:r>
            <a:r>
              <a:rPr lang="en-US" sz="2400" i="1" u="sng" dirty="0"/>
              <a:t>so are you in my hand</a:t>
            </a:r>
            <a:r>
              <a:rPr lang="en-US" sz="2400" b="0" i="1" dirty="0"/>
              <a:t>, O house of Israel. </a:t>
            </a:r>
            <a:r>
              <a:rPr lang="en-US" sz="2400" i="1" u="sng" dirty="0"/>
              <a:t>If</a:t>
            </a:r>
            <a:r>
              <a:rPr lang="en-US" sz="2400" i="1" dirty="0"/>
              <a:t> at any time </a:t>
            </a:r>
            <a:r>
              <a:rPr lang="en-US" sz="2400" i="1" u="sng" dirty="0"/>
              <a:t>I announce</a:t>
            </a:r>
            <a:r>
              <a:rPr lang="en-US" sz="2400" i="1" dirty="0"/>
              <a:t> </a:t>
            </a:r>
            <a:r>
              <a:rPr lang="en-US" sz="2400" b="0" i="1" dirty="0"/>
              <a:t>that a nation or kingdom is to be uprooted, torn down and destroyed, and </a:t>
            </a:r>
            <a:r>
              <a:rPr lang="en-US" sz="2400" i="1" u="sng" dirty="0"/>
              <a:t>if</a:t>
            </a:r>
            <a:r>
              <a:rPr lang="en-US" sz="2400" i="1" dirty="0"/>
              <a:t> that nation I warned repents of its evil, </a:t>
            </a:r>
            <a:r>
              <a:rPr lang="en-US" sz="2400" i="1" u="sng" dirty="0"/>
              <a:t>then I will relent</a:t>
            </a:r>
            <a:r>
              <a:rPr lang="en-US" sz="2400" i="1" dirty="0"/>
              <a:t> and not inflict on it the disaster </a:t>
            </a:r>
            <a:r>
              <a:rPr lang="en-US" sz="2400" i="1" u="sng" dirty="0"/>
              <a:t>I had planned</a:t>
            </a:r>
            <a:r>
              <a:rPr lang="en-US" sz="2400" b="0" i="1" dirty="0"/>
              <a:t>. And </a:t>
            </a:r>
            <a:r>
              <a:rPr lang="en-US" sz="2400" i="1" u="sng" dirty="0"/>
              <a:t>if at another time</a:t>
            </a:r>
            <a:r>
              <a:rPr lang="en-US" sz="2400" i="1" dirty="0"/>
              <a:t> I announce that a nation or kingdom is to be built up and planted</a:t>
            </a:r>
            <a:r>
              <a:rPr lang="en-US" sz="2400" b="0" i="1" dirty="0"/>
              <a:t>, and </a:t>
            </a:r>
            <a:r>
              <a:rPr lang="en-US" sz="2400" i="1" u="sng" dirty="0"/>
              <a:t>if</a:t>
            </a:r>
            <a:r>
              <a:rPr lang="en-US" sz="2400" i="1" dirty="0"/>
              <a:t> it does evil in my sight and does not obey me</a:t>
            </a:r>
            <a:r>
              <a:rPr lang="en-US" sz="2400" b="0" i="1" dirty="0"/>
              <a:t>, </a:t>
            </a:r>
            <a:r>
              <a:rPr lang="en-US" sz="2400" i="1" u="sng" dirty="0"/>
              <a:t>then</a:t>
            </a:r>
            <a:r>
              <a:rPr lang="en-US" sz="2400" i="1" dirty="0"/>
              <a:t> </a:t>
            </a:r>
            <a:r>
              <a:rPr lang="en-US" sz="2400" i="1" u="sng" dirty="0"/>
              <a:t>I will reconsider the good </a:t>
            </a:r>
            <a:r>
              <a:rPr lang="en-US" sz="2400" i="1" dirty="0"/>
              <a:t>I had intended to do for it</a:t>
            </a:r>
            <a:r>
              <a:rPr lang="en-US" sz="2400" b="0" i="1" dirty="0"/>
              <a:t>. Now therefore say to the people of Judah and those living in Jerusalem, </a:t>
            </a:r>
            <a:r>
              <a:rPr lang="en-US" sz="2400" b="0" i="1" dirty="0" smtClean="0"/>
              <a:t>‘This </a:t>
            </a:r>
            <a:r>
              <a:rPr lang="en-US" sz="2400" b="0" i="1" dirty="0"/>
              <a:t>is what the LORD says: </a:t>
            </a:r>
            <a:r>
              <a:rPr lang="en-US" sz="2400" i="1" dirty="0"/>
              <a:t>Look! </a:t>
            </a:r>
            <a:r>
              <a:rPr lang="en-US" sz="2400" i="1" u="sng" dirty="0"/>
              <a:t>I am preparing a disaster for you</a:t>
            </a:r>
            <a:r>
              <a:rPr lang="en-US" sz="2400" i="1" dirty="0"/>
              <a:t> and devising a plan against you. </a:t>
            </a:r>
            <a:r>
              <a:rPr lang="en-US" sz="2400" i="1" u="sng" dirty="0"/>
              <a:t>So turn</a:t>
            </a:r>
            <a:r>
              <a:rPr lang="en-US" sz="2400" i="1" dirty="0"/>
              <a:t> from your evil ways, each one of you, and </a:t>
            </a:r>
            <a:r>
              <a:rPr lang="en-US" sz="2400" i="1" u="sng" dirty="0"/>
              <a:t>reform your ways and your actions</a:t>
            </a:r>
            <a:r>
              <a:rPr lang="en-US" sz="2400" b="0" i="1" dirty="0" smtClean="0"/>
              <a:t>.’” </a:t>
            </a:r>
            <a:r>
              <a:rPr lang="en-US" sz="2400" b="0" dirty="0"/>
              <a:t>(</a:t>
            </a:r>
            <a:r>
              <a:rPr lang="en-US" sz="2400" dirty="0">
                <a:solidFill>
                  <a:schemeClr val="tx2"/>
                </a:solidFill>
              </a:rPr>
              <a:t>Jeremiah 18:5-11</a:t>
            </a:r>
            <a:r>
              <a:rPr lang="en-US" sz="2400"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965999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Created For Destruction?</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startAt="27"/>
            </a:pPr>
            <a:r>
              <a:rPr lang="en-US" sz="2400" b="0" dirty="0"/>
              <a:t>“Does not </a:t>
            </a:r>
            <a:r>
              <a:rPr lang="en-US" sz="2400" dirty="0">
                <a:solidFill>
                  <a:schemeClr val="tx2"/>
                </a:solidFill>
              </a:rPr>
              <a:t>Romans 9:21-23 </a:t>
            </a:r>
            <a:r>
              <a:rPr lang="en-US" sz="2400" b="0" dirty="0"/>
              <a:t>flatly say that God created some people for the </a:t>
            </a:r>
            <a:r>
              <a:rPr lang="en-US" sz="2400" i="1" dirty="0"/>
              <a:t>sole purpose </a:t>
            </a:r>
            <a:r>
              <a:rPr lang="en-US" sz="2400" b="0" dirty="0"/>
              <a:t>of </a:t>
            </a:r>
            <a:r>
              <a:rPr lang="en-US" sz="2400" i="1" u="sng" dirty="0"/>
              <a:t>destruction</a:t>
            </a:r>
            <a:r>
              <a:rPr lang="en-US" sz="2400" b="0" dirty="0"/>
              <a:t>, while others were created simply so He could </a:t>
            </a:r>
            <a:r>
              <a:rPr lang="en-US" sz="2400" i="1" dirty="0"/>
              <a:t>demonstrate His mercy </a:t>
            </a:r>
            <a:r>
              <a:rPr lang="en-US" sz="2400" b="0" dirty="0"/>
              <a:t>and bring them to glory</a:t>
            </a:r>
            <a:r>
              <a:rPr lang="en-US" sz="2400" b="0" dirty="0" smtClean="0"/>
              <a:t>?”</a:t>
            </a:r>
          </a:p>
          <a:p>
            <a:r>
              <a:rPr lang="en-US" sz="2400" b="0" i="1" dirty="0" smtClean="0"/>
              <a:t>Does </a:t>
            </a:r>
            <a:r>
              <a:rPr lang="en-US" sz="2400" b="0" i="1" dirty="0"/>
              <a:t>not the potter have power over the clay, from the same lump to </a:t>
            </a:r>
            <a:r>
              <a:rPr lang="en-US" sz="2400" i="1" dirty="0"/>
              <a:t>make one vessel </a:t>
            </a:r>
            <a:r>
              <a:rPr lang="en-US" sz="2400" i="1" u="sng" dirty="0"/>
              <a:t>for honor</a:t>
            </a:r>
            <a:r>
              <a:rPr lang="en-US" sz="2400" i="1" dirty="0"/>
              <a:t> and another </a:t>
            </a:r>
            <a:r>
              <a:rPr lang="en-US" sz="2400" i="1" u="sng" dirty="0"/>
              <a:t>for dishonor</a:t>
            </a:r>
            <a:r>
              <a:rPr lang="en-US" sz="2400" b="0" i="1" dirty="0" smtClean="0"/>
              <a:t>? What </a:t>
            </a:r>
            <a:r>
              <a:rPr lang="en-US" sz="2400" b="0" i="1" dirty="0"/>
              <a:t>if God, </a:t>
            </a:r>
            <a:r>
              <a:rPr lang="en-US" sz="2400" i="1" dirty="0"/>
              <a:t>wanting to </a:t>
            </a:r>
            <a:r>
              <a:rPr lang="en-US" sz="2400" i="1" u="sng" dirty="0"/>
              <a:t>show His wrath</a:t>
            </a:r>
            <a:r>
              <a:rPr lang="en-US" sz="2400" i="1" dirty="0"/>
              <a:t> and to </a:t>
            </a:r>
            <a:r>
              <a:rPr lang="en-US" sz="2400" i="1" u="sng" dirty="0"/>
              <a:t>make His power known</a:t>
            </a:r>
            <a:r>
              <a:rPr lang="en-US" sz="2400" i="1" dirty="0"/>
              <a:t>, endured with much longsuffering the </a:t>
            </a:r>
            <a:r>
              <a:rPr lang="en-US" sz="2400" i="1" u="sng" dirty="0"/>
              <a:t>vessels of wrath prepared for destruction</a:t>
            </a:r>
            <a:r>
              <a:rPr lang="en-US" sz="2400" b="0" i="1" dirty="0" smtClean="0"/>
              <a:t>, and </a:t>
            </a:r>
            <a:r>
              <a:rPr lang="en-US" sz="2400" b="0" i="1" dirty="0"/>
              <a:t>that He might make known the riches of His glory on the vessels of mercy, which He had prepared beforehand for glory</a:t>
            </a:r>
            <a:r>
              <a:rPr lang="en-US" sz="2400" b="0" i="1" dirty="0" smtClean="0"/>
              <a:t>,</a:t>
            </a:r>
            <a:r>
              <a:rPr lang="en-US" sz="2400" b="0" dirty="0" smtClean="0"/>
              <a:t> … (</a:t>
            </a:r>
            <a:r>
              <a:rPr lang="en-US" sz="2400" dirty="0" smtClean="0">
                <a:solidFill>
                  <a:schemeClr val="tx2"/>
                </a:solidFill>
              </a:rPr>
              <a:t>Romans 9:21-23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27565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Created For Destruction?</a:t>
            </a:r>
            <a:endParaRPr lang="en-US" dirty="0"/>
          </a:p>
        </p:txBody>
      </p:sp>
      <p:sp>
        <p:nvSpPr>
          <p:cNvPr id="3" name="Content Placeholder 2"/>
          <p:cNvSpPr>
            <a:spLocks noGrp="1"/>
          </p:cNvSpPr>
          <p:nvPr>
            <p:ph idx="1"/>
          </p:nvPr>
        </p:nvSpPr>
        <p:spPr/>
        <p:txBody>
          <a:bodyPr>
            <a:normAutofit lnSpcReduction="10000"/>
          </a:bodyPr>
          <a:lstStyle/>
          <a:p>
            <a:r>
              <a:rPr lang="en-US" sz="2400" b="0" i="1" dirty="0" smtClean="0"/>
              <a:t>Does </a:t>
            </a:r>
            <a:r>
              <a:rPr lang="en-US" sz="2400" b="0" i="1" dirty="0"/>
              <a:t>not the potter have power over the clay, from the same lump to </a:t>
            </a:r>
            <a:r>
              <a:rPr lang="en-US" sz="2400" i="1" dirty="0"/>
              <a:t>make one vessel for honor and another for dishonor</a:t>
            </a:r>
            <a:r>
              <a:rPr lang="en-US" sz="2400" b="0" i="1" dirty="0" smtClean="0"/>
              <a:t>? What </a:t>
            </a:r>
            <a:r>
              <a:rPr lang="en-US" sz="2400" b="0" i="1" dirty="0"/>
              <a:t>if God, </a:t>
            </a:r>
            <a:r>
              <a:rPr lang="en-US" sz="2400" i="1" dirty="0"/>
              <a:t>wanting to show His wrath and to make His power known, endured with much longsuffering the </a:t>
            </a:r>
            <a:r>
              <a:rPr lang="en-US" sz="2400" i="1" u="sng" dirty="0"/>
              <a:t>vessels of wrath </a:t>
            </a:r>
            <a:r>
              <a:rPr lang="en-US" sz="2400" i="1" u="sng" dirty="0">
                <a:solidFill>
                  <a:schemeClr val="tx2"/>
                </a:solidFill>
              </a:rPr>
              <a:t>prepared</a:t>
            </a:r>
            <a:r>
              <a:rPr lang="en-US" sz="2400" i="1" u="sng" dirty="0"/>
              <a:t> for destruction</a:t>
            </a:r>
            <a:r>
              <a:rPr lang="en-US" sz="2400" b="0" i="1" dirty="0" smtClean="0"/>
              <a:t>, and </a:t>
            </a:r>
            <a:r>
              <a:rPr lang="en-US" sz="2400" b="0" i="1" dirty="0"/>
              <a:t>that He might make known the riches of His glory on the vessels of mercy, which </a:t>
            </a:r>
            <a:r>
              <a:rPr lang="en-US" sz="2400" i="1" dirty="0"/>
              <a:t>He had </a:t>
            </a:r>
            <a:r>
              <a:rPr lang="en-US" sz="2400" i="1" u="sng" dirty="0">
                <a:solidFill>
                  <a:schemeClr val="tx2"/>
                </a:solidFill>
              </a:rPr>
              <a:t>prepared</a:t>
            </a:r>
            <a:r>
              <a:rPr lang="en-US" sz="2400" i="1" u="sng" dirty="0"/>
              <a:t> beforehand</a:t>
            </a:r>
            <a:r>
              <a:rPr lang="en-US" sz="2400" i="1" dirty="0"/>
              <a:t> for glory</a:t>
            </a:r>
            <a:r>
              <a:rPr lang="en-US" sz="2400" b="0" i="1" dirty="0" smtClean="0"/>
              <a:t>,</a:t>
            </a:r>
            <a:r>
              <a:rPr lang="en-US" sz="2400" b="0" dirty="0" smtClean="0"/>
              <a:t> … (</a:t>
            </a:r>
            <a:r>
              <a:rPr lang="en-US" sz="2400" dirty="0" smtClean="0">
                <a:solidFill>
                  <a:schemeClr val="tx2"/>
                </a:solidFill>
              </a:rPr>
              <a:t>Romans 9:21-23</a:t>
            </a:r>
            <a:r>
              <a:rPr lang="en-US" sz="2400" b="0" dirty="0" smtClean="0"/>
              <a:t>)</a:t>
            </a:r>
          </a:p>
          <a:p>
            <a:pPr marL="342900" indent="-342900">
              <a:buFont typeface="Arial" pitchFamily="34" charset="0"/>
              <a:buChar char="•"/>
            </a:pPr>
            <a:r>
              <a:rPr lang="en-US" sz="2400" i="1" dirty="0" smtClean="0"/>
              <a:t>Context:</a:t>
            </a:r>
            <a:r>
              <a:rPr lang="en-US" sz="2400" b="0" dirty="0" smtClean="0"/>
              <a:t>  Preservation of obstinate Pharaoh &amp; Israel.</a:t>
            </a:r>
          </a:p>
          <a:p>
            <a:pPr marL="342900" indent="-342900">
              <a:buFont typeface="Arial" pitchFamily="34" charset="0"/>
              <a:buChar char="•"/>
            </a:pPr>
            <a:r>
              <a:rPr lang="en-US" sz="2400" b="0" i="1" dirty="0" smtClean="0">
                <a:solidFill>
                  <a:schemeClr val="tx2"/>
                </a:solidFill>
              </a:rPr>
              <a:t>“Prepared”</a:t>
            </a:r>
            <a:r>
              <a:rPr lang="en-US" sz="2400" b="0" i="1" dirty="0" smtClean="0"/>
              <a:t>:</a:t>
            </a:r>
            <a:r>
              <a:rPr lang="en-US" sz="2400" b="0" dirty="0" smtClean="0"/>
              <a:t> (Gr., </a:t>
            </a:r>
            <a:r>
              <a:rPr lang="en-US" sz="2400" b="0" i="1" dirty="0" err="1" smtClean="0"/>
              <a:t>katartizo</a:t>
            </a:r>
            <a:r>
              <a:rPr lang="en-US" sz="2400" b="0" dirty="0" smtClean="0"/>
              <a:t>, </a:t>
            </a:r>
            <a:r>
              <a:rPr lang="en-US" sz="2400" dirty="0" smtClean="0"/>
              <a:t>passive</a:t>
            </a:r>
            <a:r>
              <a:rPr lang="en-US" sz="2400" b="0" dirty="0" smtClean="0"/>
              <a:t>) to complete, ready</a:t>
            </a:r>
          </a:p>
          <a:p>
            <a:pPr marL="342900" indent="-342900">
              <a:buFont typeface="Arial" pitchFamily="34" charset="0"/>
              <a:buChar char="•"/>
            </a:pPr>
            <a:r>
              <a:rPr lang="en-US" sz="2400" b="0" i="1" dirty="0" smtClean="0">
                <a:solidFill>
                  <a:schemeClr val="tx2"/>
                </a:solidFill>
              </a:rPr>
              <a:t>“Prepared”</a:t>
            </a:r>
            <a:r>
              <a:rPr lang="en-US" sz="2400" b="0" dirty="0" smtClean="0"/>
              <a:t>: (Gr., </a:t>
            </a:r>
            <a:r>
              <a:rPr lang="en-US" sz="2400" b="0" i="1" dirty="0" err="1" smtClean="0"/>
              <a:t>proetoimazo</a:t>
            </a:r>
            <a:r>
              <a:rPr lang="en-US" sz="2400" b="0" dirty="0" smtClean="0"/>
              <a:t>, aorist) ready beforehand</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Tree>
    <p:extLst>
      <p:ext uri="{BB962C8B-B14F-4D97-AF65-F5344CB8AC3E}">
        <p14:creationId xmlns:p14="http://schemas.microsoft.com/office/powerpoint/2010/main" val="303496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nodeType="afterEffect">
                                  <p:stCondLst>
                                    <p:cond delay="200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Longsuffering?</a:t>
            </a:r>
            <a:endParaRPr lang="en-US" dirty="0"/>
          </a:p>
        </p:txBody>
      </p:sp>
      <p:sp>
        <p:nvSpPr>
          <p:cNvPr id="3" name="Content Placeholder 2"/>
          <p:cNvSpPr>
            <a:spLocks noGrp="1"/>
          </p:cNvSpPr>
          <p:nvPr>
            <p:ph idx="1"/>
          </p:nvPr>
        </p:nvSpPr>
        <p:spPr/>
        <p:txBody>
          <a:bodyPr>
            <a:normAutofit fontScale="92500"/>
          </a:bodyPr>
          <a:lstStyle/>
          <a:p>
            <a:r>
              <a:rPr lang="en-US" sz="2400" b="0" i="1" dirty="0" smtClean="0"/>
              <a:t>What </a:t>
            </a:r>
            <a:r>
              <a:rPr lang="en-US" sz="2400" b="0" i="1" dirty="0"/>
              <a:t>if God, </a:t>
            </a:r>
            <a:r>
              <a:rPr lang="en-US" sz="2400" i="1" dirty="0"/>
              <a:t>wanting to show His wrath and to make His power known, </a:t>
            </a:r>
            <a:r>
              <a:rPr lang="en-US" sz="2400" i="1" u="sng" dirty="0">
                <a:solidFill>
                  <a:schemeClr val="tx2"/>
                </a:solidFill>
              </a:rPr>
              <a:t>endured</a:t>
            </a:r>
            <a:r>
              <a:rPr lang="en-US" sz="2400" i="1" u="sng" dirty="0"/>
              <a:t> with much </a:t>
            </a:r>
            <a:r>
              <a:rPr lang="en-US" sz="2400" i="1" u="sng" dirty="0">
                <a:solidFill>
                  <a:schemeClr val="tx2"/>
                </a:solidFill>
              </a:rPr>
              <a:t>longsuffering</a:t>
            </a:r>
            <a:r>
              <a:rPr lang="en-US" sz="2400" i="1" u="sng" dirty="0"/>
              <a:t> the vessels of wrath</a:t>
            </a:r>
            <a:r>
              <a:rPr lang="en-US" sz="2400" i="1" dirty="0"/>
              <a:t> prepared for destruction</a:t>
            </a:r>
            <a:r>
              <a:rPr lang="en-US" sz="2400" b="0" i="1" dirty="0" smtClean="0"/>
              <a:t>, and </a:t>
            </a:r>
            <a:r>
              <a:rPr lang="en-US" sz="2400" b="0" i="1" dirty="0"/>
              <a:t>that He might make known the riches of His glory on the vessels of mercy, which He had prepared beforehand for glory</a:t>
            </a:r>
            <a:r>
              <a:rPr lang="en-US" sz="2400" b="0" i="1" dirty="0" smtClean="0"/>
              <a:t>,</a:t>
            </a:r>
            <a:r>
              <a:rPr lang="en-US" sz="2400" b="0" dirty="0" smtClean="0"/>
              <a:t> … (</a:t>
            </a:r>
            <a:r>
              <a:rPr lang="en-US" sz="2400" dirty="0" smtClean="0">
                <a:solidFill>
                  <a:schemeClr val="tx2"/>
                </a:solidFill>
              </a:rPr>
              <a:t>Romans 9:21-23</a:t>
            </a:r>
            <a:r>
              <a:rPr lang="en-US" sz="2400" b="0" dirty="0" smtClean="0"/>
              <a:t>)</a:t>
            </a:r>
          </a:p>
          <a:p>
            <a:pPr marL="342900" indent="-342900">
              <a:buFont typeface="Arial" pitchFamily="34" charset="0"/>
              <a:buChar char="•"/>
            </a:pPr>
            <a:r>
              <a:rPr lang="en-US" sz="2400" i="1" u="sng" dirty="0" smtClean="0"/>
              <a:t>Who</a:t>
            </a:r>
            <a:r>
              <a:rPr lang="en-US" sz="2400" b="0" dirty="0" smtClean="0"/>
              <a:t> </a:t>
            </a:r>
            <a:r>
              <a:rPr lang="en-US" sz="2400" b="0" i="1" dirty="0" smtClean="0"/>
              <a:t>“</a:t>
            </a:r>
            <a:r>
              <a:rPr lang="en-US" sz="2400" i="1" dirty="0" smtClean="0"/>
              <a:t>prepared</a:t>
            </a:r>
            <a:r>
              <a:rPr lang="en-US" sz="2400" b="0" i="1" dirty="0" smtClean="0"/>
              <a:t> vessels of wrath for destruction”</a:t>
            </a:r>
            <a:r>
              <a:rPr lang="en-US" sz="2400" b="0" dirty="0" smtClean="0"/>
              <a:t>?  </a:t>
            </a:r>
            <a:r>
              <a:rPr lang="en-US" sz="2400" i="1" dirty="0" smtClean="0">
                <a:solidFill>
                  <a:schemeClr val="tx2"/>
                </a:solidFill>
              </a:rPr>
              <a:t>God!</a:t>
            </a:r>
          </a:p>
          <a:p>
            <a:pPr marL="342900" indent="-342900">
              <a:buFont typeface="Arial" pitchFamily="34" charset="0"/>
              <a:buChar char="•"/>
            </a:pPr>
            <a:r>
              <a:rPr lang="en-US" sz="2400" b="0" dirty="0" smtClean="0"/>
              <a:t>Why is God longsuffering with – ultimately – </a:t>
            </a:r>
            <a:r>
              <a:rPr lang="en-US" sz="2400" i="1" dirty="0" smtClean="0"/>
              <a:t>Himself</a:t>
            </a:r>
            <a:r>
              <a:rPr lang="en-US" sz="2400" b="0" dirty="0" smtClean="0"/>
              <a:t>?</a:t>
            </a:r>
          </a:p>
          <a:p>
            <a:pPr marL="342900" indent="-342900">
              <a:buFont typeface="Arial" pitchFamily="34" charset="0"/>
              <a:buChar char="•"/>
            </a:pPr>
            <a:r>
              <a:rPr lang="en-US" sz="2400" b="0" dirty="0" smtClean="0"/>
              <a:t>Did He </a:t>
            </a:r>
            <a:r>
              <a:rPr lang="en-US" sz="2400" i="1" dirty="0" smtClean="0"/>
              <a:t>fail</a:t>
            </a:r>
            <a:r>
              <a:rPr lang="en-US" sz="2400" b="0" dirty="0" smtClean="0"/>
              <a:t> to foresee or plan for these exasperating souls?</a:t>
            </a:r>
          </a:p>
          <a:p>
            <a:pPr marL="342900" indent="-342900">
              <a:buFont typeface="Arial" pitchFamily="34" charset="0"/>
              <a:buChar char="•"/>
            </a:pPr>
            <a:r>
              <a:rPr lang="en-US" sz="2400" b="0" dirty="0" smtClean="0"/>
              <a:t>Or, is He delaying punishment of those who have condemned themselves in abusing His granted freedom?</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spTree>
    <p:extLst>
      <p:ext uri="{BB962C8B-B14F-4D97-AF65-F5344CB8AC3E}">
        <p14:creationId xmlns:p14="http://schemas.microsoft.com/office/powerpoint/2010/main" val="343236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Become a Vessel of Honor?</a:t>
            </a:r>
            <a:endParaRPr lang="en-US" dirty="0"/>
          </a:p>
        </p:txBody>
      </p:sp>
      <p:sp>
        <p:nvSpPr>
          <p:cNvPr id="3" name="Content Placeholder 2"/>
          <p:cNvSpPr>
            <a:spLocks noGrp="1"/>
          </p:cNvSpPr>
          <p:nvPr>
            <p:ph idx="1"/>
          </p:nvPr>
        </p:nvSpPr>
        <p:spPr/>
        <p:txBody>
          <a:bodyPr>
            <a:normAutofit/>
          </a:bodyPr>
          <a:lstStyle/>
          <a:p>
            <a:r>
              <a:rPr lang="en-US" sz="2400" b="0" i="1" dirty="0"/>
              <a:t>But in a great house there are not only </a:t>
            </a:r>
            <a:r>
              <a:rPr lang="en-US" sz="2400" i="1" dirty="0"/>
              <a:t>vessels</a:t>
            </a:r>
            <a:r>
              <a:rPr lang="en-US" sz="2400" b="0" i="1" dirty="0"/>
              <a:t> of gold and silver, but also of wood and clay, </a:t>
            </a:r>
            <a:r>
              <a:rPr lang="en-US" sz="2400" i="1" dirty="0"/>
              <a:t>some for honor and some for dishonor. Therefore </a:t>
            </a:r>
            <a:r>
              <a:rPr lang="en-US" sz="2400" i="1" u="sng" dirty="0">
                <a:solidFill>
                  <a:schemeClr val="tx2"/>
                </a:solidFill>
              </a:rPr>
              <a:t>if anyone cleanses himself</a:t>
            </a:r>
            <a:r>
              <a:rPr lang="en-US" sz="2400" i="1" dirty="0"/>
              <a:t> from the latter, </a:t>
            </a:r>
            <a:r>
              <a:rPr lang="en-US" sz="2400" i="1" u="sng" dirty="0"/>
              <a:t>he will be</a:t>
            </a:r>
            <a:r>
              <a:rPr lang="en-US" sz="2400" i="1" dirty="0"/>
              <a:t> a vessel for honor</a:t>
            </a:r>
            <a:r>
              <a:rPr lang="en-US" sz="2400" b="0" i="1" dirty="0"/>
              <a:t>, sanctified and useful for the Master, </a:t>
            </a:r>
            <a:r>
              <a:rPr lang="en-US" sz="2400" i="1" u="sng" dirty="0">
                <a:solidFill>
                  <a:schemeClr val="tx2"/>
                </a:solidFill>
              </a:rPr>
              <a:t>prepared</a:t>
            </a:r>
            <a:r>
              <a:rPr lang="en-US" sz="2400" b="0" i="1" dirty="0">
                <a:solidFill>
                  <a:srgbClr val="FF0000"/>
                </a:solidFill>
              </a:rPr>
              <a:t> </a:t>
            </a:r>
            <a:r>
              <a:rPr lang="en-US" sz="2400" b="0" i="1" dirty="0"/>
              <a:t>for every good work. </a:t>
            </a:r>
            <a:r>
              <a:rPr lang="en-US" sz="2400" b="0" dirty="0"/>
              <a:t>(</a:t>
            </a:r>
            <a:r>
              <a:rPr lang="en-US" sz="2400" dirty="0">
                <a:solidFill>
                  <a:schemeClr val="tx2"/>
                </a:solidFill>
              </a:rPr>
              <a:t>II Timothy </a:t>
            </a:r>
            <a:r>
              <a:rPr lang="en-US" sz="2400" dirty="0" smtClean="0">
                <a:solidFill>
                  <a:schemeClr val="tx2"/>
                </a:solidFill>
              </a:rPr>
              <a:t>2:20-21</a:t>
            </a:r>
            <a:r>
              <a:rPr lang="en-US" sz="2400" b="0" dirty="0" smtClean="0"/>
              <a:t>)</a:t>
            </a:r>
          </a:p>
          <a:p>
            <a:pPr marL="342900" indent="-342900">
              <a:buFont typeface="Arial" pitchFamily="34" charset="0"/>
              <a:buChar char="•"/>
            </a:pPr>
            <a:r>
              <a:rPr lang="en-US" sz="2400" b="0" dirty="0" smtClean="0"/>
              <a:t>Same Greek words as </a:t>
            </a:r>
            <a:r>
              <a:rPr lang="en-US" sz="2400" dirty="0" smtClean="0">
                <a:solidFill>
                  <a:schemeClr val="tx2"/>
                </a:solidFill>
              </a:rPr>
              <a:t>Romans 9:22-23</a:t>
            </a:r>
            <a:r>
              <a:rPr lang="en-US" sz="2400" b="0" dirty="0" smtClean="0"/>
              <a:t>.</a:t>
            </a:r>
          </a:p>
          <a:p>
            <a:pPr marL="342900" indent="-342900">
              <a:buFont typeface="Arial" pitchFamily="34" charset="0"/>
              <a:buChar char="•"/>
            </a:pPr>
            <a:r>
              <a:rPr lang="en-US" sz="2400" b="0" dirty="0" smtClean="0"/>
              <a:t>This verses focuses on </a:t>
            </a:r>
            <a:r>
              <a:rPr lang="en-US" sz="2400" i="1" u="sng" dirty="0" smtClean="0"/>
              <a:t>our</a:t>
            </a:r>
            <a:r>
              <a:rPr lang="en-US" sz="2400" b="0" dirty="0" smtClean="0"/>
              <a:t> </a:t>
            </a:r>
            <a:r>
              <a:rPr lang="en-US" sz="2400" b="0" i="1" dirty="0" smtClean="0"/>
              <a:t>“preparation”</a:t>
            </a:r>
            <a:r>
              <a:rPr lang="en-US" sz="2400" b="0" dirty="0" smtClean="0"/>
              <a:t>.</a:t>
            </a:r>
          </a:p>
          <a:p>
            <a:pPr marL="342900" indent="-342900">
              <a:buFont typeface="Arial" pitchFamily="34" charset="0"/>
              <a:buChar char="•"/>
            </a:pPr>
            <a:r>
              <a:rPr lang="en-US" sz="2400" dirty="0" smtClean="0">
                <a:solidFill>
                  <a:schemeClr val="tx2"/>
                </a:solidFill>
              </a:rPr>
              <a:t>Romans 9:23</a:t>
            </a:r>
            <a:r>
              <a:rPr lang="en-US" sz="2400" dirty="0" smtClean="0">
                <a:solidFill>
                  <a:srgbClr val="FF0000"/>
                </a:solidFill>
              </a:rPr>
              <a:t> </a:t>
            </a:r>
            <a:r>
              <a:rPr lang="en-US" sz="2400" b="0" dirty="0" smtClean="0"/>
              <a:t>focuses on God’s </a:t>
            </a:r>
            <a:r>
              <a:rPr lang="en-US" sz="2400" i="1" dirty="0" smtClean="0"/>
              <a:t>advanced</a:t>
            </a:r>
            <a:r>
              <a:rPr lang="en-US" sz="2400" b="0" dirty="0" smtClean="0"/>
              <a:t> preparation…  What did God do in advance?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8474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God’s Advanced Preparation</a:t>
            </a:r>
            <a:endParaRPr lang="en-US" sz="3200" dirty="0"/>
          </a:p>
        </p:txBody>
      </p:sp>
      <p:sp>
        <p:nvSpPr>
          <p:cNvPr id="3" name="Content Placeholder 2"/>
          <p:cNvSpPr>
            <a:spLocks noGrp="1"/>
          </p:cNvSpPr>
          <p:nvPr>
            <p:ph idx="1"/>
          </p:nvPr>
        </p:nvSpPr>
        <p:spPr/>
        <p:txBody>
          <a:bodyPr>
            <a:noAutofit/>
          </a:bodyPr>
          <a:lstStyle/>
          <a:p>
            <a:r>
              <a:rPr lang="en-US" sz="2200" b="0" i="1" dirty="0"/>
              <a:t>... even us whom He called, </a:t>
            </a:r>
            <a:r>
              <a:rPr lang="en-US" sz="2200" i="1" dirty="0"/>
              <a:t>not of the Jews only, but also of the Gentiles</a:t>
            </a:r>
            <a:r>
              <a:rPr lang="en-US" sz="2200" b="0" i="1" dirty="0"/>
              <a:t>? As He says also in Hosea: </a:t>
            </a:r>
            <a:r>
              <a:rPr lang="en-US" sz="2200" b="0" i="1" dirty="0" smtClean="0"/>
              <a:t>“I </a:t>
            </a:r>
            <a:r>
              <a:rPr lang="en-US" sz="2200" i="1" u="sng" dirty="0"/>
              <a:t>will call</a:t>
            </a:r>
            <a:r>
              <a:rPr lang="en-US" sz="2200" b="0" i="1" dirty="0"/>
              <a:t> them My people, </a:t>
            </a:r>
            <a:r>
              <a:rPr lang="en-US" sz="2200" i="1" dirty="0"/>
              <a:t>who were not My people</a:t>
            </a:r>
            <a:r>
              <a:rPr lang="en-US" sz="2200" b="0" i="1" dirty="0"/>
              <a:t>, </a:t>
            </a:r>
            <a:r>
              <a:rPr lang="en-US" sz="2200" i="1" u="sng" dirty="0"/>
              <a:t>And her beloved</a:t>
            </a:r>
            <a:r>
              <a:rPr lang="en-US" sz="2200" b="0" i="1" dirty="0"/>
              <a:t>, </a:t>
            </a:r>
            <a:r>
              <a:rPr lang="en-US" sz="2200" i="1" dirty="0"/>
              <a:t>who was not beloved</a:t>
            </a:r>
            <a:r>
              <a:rPr lang="en-US" sz="2200" b="0" i="1" dirty="0"/>
              <a:t>. And </a:t>
            </a:r>
            <a:r>
              <a:rPr lang="en-US" sz="2200" i="1" u="sng" dirty="0"/>
              <a:t>it shall come to pass</a:t>
            </a:r>
            <a:r>
              <a:rPr lang="en-US" sz="2200" i="1" dirty="0"/>
              <a:t> </a:t>
            </a:r>
            <a:r>
              <a:rPr lang="en-US" sz="2200" b="0" i="1" dirty="0"/>
              <a:t>in the place where it was said to them, </a:t>
            </a:r>
            <a:r>
              <a:rPr lang="en-US" sz="2200" b="0" i="1" dirty="0" smtClean="0"/>
              <a:t>‘You </a:t>
            </a:r>
            <a:r>
              <a:rPr lang="en-US" sz="2200" b="0" i="1" dirty="0"/>
              <a:t>are not My people</a:t>
            </a:r>
            <a:r>
              <a:rPr lang="en-US" sz="2200" b="0" i="1" dirty="0" smtClean="0"/>
              <a:t>,’ </a:t>
            </a:r>
            <a:r>
              <a:rPr lang="en-US" sz="2200" b="0" i="1" dirty="0"/>
              <a:t>There </a:t>
            </a:r>
            <a:r>
              <a:rPr lang="en-US" sz="2200" i="1" u="sng" dirty="0"/>
              <a:t>they shall be called</a:t>
            </a:r>
            <a:r>
              <a:rPr lang="en-US" sz="2200" i="1" dirty="0"/>
              <a:t> sons of the living God</a:t>
            </a:r>
            <a:r>
              <a:rPr lang="en-US" sz="2200" b="0" i="1" dirty="0" smtClean="0"/>
              <a:t>.” </a:t>
            </a:r>
            <a:r>
              <a:rPr lang="en-US" sz="2200" b="0" i="1" dirty="0"/>
              <a:t>Isaiah also cries out concerning Israel: </a:t>
            </a:r>
            <a:r>
              <a:rPr lang="en-US" sz="2200" b="0" i="1" dirty="0" smtClean="0"/>
              <a:t>“Though </a:t>
            </a:r>
            <a:r>
              <a:rPr lang="en-US" sz="2200" b="0" i="1" dirty="0"/>
              <a:t>the number of the children of Israel be as the sand of the sea, </a:t>
            </a:r>
            <a:r>
              <a:rPr lang="en-US" sz="2200" i="1" dirty="0"/>
              <a:t>The remnant will be saved</a:t>
            </a:r>
            <a:r>
              <a:rPr lang="en-US" sz="2200" b="0" i="1" dirty="0"/>
              <a:t>. For He will finish the work and cut it short in righteousness, Because the LORD will make a short work upon the earth</a:t>
            </a:r>
            <a:r>
              <a:rPr lang="en-US" sz="2200" b="0" i="1" dirty="0" smtClean="0"/>
              <a:t>.” </a:t>
            </a:r>
            <a:r>
              <a:rPr lang="en-US" sz="2200" b="0" i="1" dirty="0"/>
              <a:t>And as Isaiah said before: </a:t>
            </a:r>
            <a:r>
              <a:rPr lang="en-US" sz="2200" b="0" i="1" dirty="0" smtClean="0"/>
              <a:t>“</a:t>
            </a:r>
            <a:r>
              <a:rPr lang="en-US" sz="2200" i="1" u="sng" dirty="0" smtClean="0"/>
              <a:t>Unless</a:t>
            </a:r>
            <a:r>
              <a:rPr lang="en-US" sz="2200" i="1" dirty="0" smtClean="0"/>
              <a:t> </a:t>
            </a:r>
            <a:r>
              <a:rPr lang="en-US" sz="2200" i="1" dirty="0"/>
              <a:t>the LORD of </a:t>
            </a:r>
            <a:r>
              <a:rPr lang="en-US" sz="2200" i="1" dirty="0" err="1"/>
              <a:t>Sabaoth</a:t>
            </a:r>
            <a:r>
              <a:rPr lang="en-US" sz="2200" i="1" dirty="0"/>
              <a:t> </a:t>
            </a:r>
            <a:r>
              <a:rPr lang="en-US" sz="2200" i="1" u="sng" dirty="0"/>
              <a:t>had left us a seed</a:t>
            </a:r>
            <a:r>
              <a:rPr lang="en-US" sz="2200" i="1" dirty="0"/>
              <a:t>, We would have become like Sodom</a:t>
            </a:r>
            <a:r>
              <a:rPr lang="en-US" sz="2200" b="0" i="1" dirty="0"/>
              <a:t>, And we would have been made like Gomorrah</a:t>
            </a:r>
            <a:r>
              <a:rPr lang="en-US" sz="2200" b="0" i="1" dirty="0" smtClean="0"/>
              <a:t>.” </a:t>
            </a:r>
            <a:r>
              <a:rPr lang="en-US" sz="2200" b="0" dirty="0"/>
              <a:t>(</a:t>
            </a:r>
            <a:r>
              <a:rPr lang="en-US" sz="2200" dirty="0">
                <a:solidFill>
                  <a:schemeClr val="tx2"/>
                </a:solidFill>
              </a:rPr>
              <a:t>Romans 9:24-29</a:t>
            </a:r>
            <a:r>
              <a:rPr lang="en-US" sz="2200"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4211612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a:t>Free-Will’s “Death Blow”?</a:t>
            </a:r>
          </a:p>
        </p:txBody>
      </p:sp>
      <p:sp>
        <p:nvSpPr>
          <p:cNvPr id="71683" name="Rectangle 3"/>
          <p:cNvSpPr>
            <a:spLocks noGrp="1" noChangeArrowheads="1"/>
          </p:cNvSpPr>
          <p:nvPr>
            <p:ph type="body" idx="1"/>
          </p:nvPr>
        </p:nvSpPr>
        <p:spPr>
          <a:xfrm>
            <a:off x="76200" y="514350"/>
            <a:ext cx="8991600" cy="4400550"/>
          </a:xfrm>
        </p:spPr>
        <p:txBody>
          <a:bodyPr>
            <a:normAutofit fontScale="77500" lnSpcReduction="20000"/>
          </a:bodyPr>
          <a:lstStyle/>
          <a:p>
            <a:r>
              <a:rPr lang="en-US" sz="2300" b="1"/>
              <a:t>Romans 9-11</a:t>
            </a:r>
            <a:r>
              <a:rPr lang="en-US" sz="2300"/>
              <a:t> is a favorite proof-text of Calvinist.</a:t>
            </a:r>
          </a:p>
          <a:p>
            <a:r>
              <a:rPr lang="en-US" sz="2300" i="1"/>
              <a:t>Context: </a:t>
            </a:r>
            <a:r>
              <a:rPr lang="en-US" sz="2300"/>
              <a:t>In </a:t>
            </a:r>
            <a:r>
              <a:rPr lang="en-US" sz="2300" b="1"/>
              <a:t>Romans 1-8</a:t>
            </a:r>
            <a:r>
              <a:rPr lang="en-US" sz="2300"/>
              <a:t> Paul shows the need, means, and </a:t>
            </a:r>
            <a:r>
              <a:rPr lang="en-US" sz="2300" b="1" i="1"/>
              <a:t>hope</a:t>
            </a:r>
            <a:r>
              <a:rPr lang="en-US" sz="2300"/>
              <a:t> of salvation for </a:t>
            </a:r>
            <a:r>
              <a:rPr lang="en-US" sz="2300" b="1" i="1"/>
              <a:t>all</a:t>
            </a:r>
            <a:r>
              <a:rPr lang="en-US" sz="2300"/>
              <a:t> through the gospel.</a:t>
            </a:r>
          </a:p>
          <a:p>
            <a:r>
              <a:rPr lang="en-US" sz="2300" b="1"/>
              <a:t>9:1-6</a:t>
            </a:r>
            <a:r>
              <a:rPr lang="en-US" sz="2300"/>
              <a:t>: Address an apparent, failed promise - the Jews.</a:t>
            </a:r>
          </a:p>
          <a:p>
            <a:r>
              <a:rPr lang="en-US" sz="2300" b="1"/>
              <a:t>9:6-13</a:t>
            </a:r>
            <a:r>
              <a:rPr lang="en-US" sz="2300"/>
              <a:t>:  Example of election by </a:t>
            </a:r>
            <a:r>
              <a:rPr lang="en-US" sz="2300" b="1" i="1"/>
              <a:t>promise</a:t>
            </a:r>
            <a:r>
              <a:rPr lang="en-US" sz="2300"/>
              <a:t>, not flesh.</a:t>
            </a:r>
          </a:p>
          <a:p>
            <a:pPr lvl="1"/>
            <a:r>
              <a:rPr lang="en-US" sz="2100"/>
              <a:t>Example pertains to </a:t>
            </a:r>
            <a:r>
              <a:rPr lang="en-US" sz="2100" b="1" i="1"/>
              <a:t>nations</a:t>
            </a:r>
            <a:r>
              <a:rPr lang="en-US" sz="2100"/>
              <a:t>, not </a:t>
            </a:r>
            <a:r>
              <a:rPr lang="en-US" sz="2100" b="1" i="1"/>
              <a:t>individuals</a:t>
            </a:r>
            <a:r>
              <a:rPr lang="en-US" sz="2100"/>
              <a:t>:</a:t>
            </a:r>
          </a:p>
          <a:p>
            <a:pPr lvl="2"/>
            <a:r>
              <a:rPr lang="en-US" sz="1900"/>
              <a:t>Jacob served Esau in his life (</a:t>
            </a:r>
            <a:r>
              <a:rPr lang="en-US" sz="1900" b="1"/>
              <a:t>Genesis 27:41-28:5; 32:3-33:11</a:t>
            </a:r>
            <a:r>
              <a:rPr lang="en-US" sz="1900"/>
              <a:t>).  Did not come true for the individuals!!!</a:t>
            </a:r>
          </a:p>
          <a:p>
            <a:pPr lvl="2"/>
            <a:r>
              <a:rPr lang="en-US" sz="1900"/>
              <a:t>The quoted promise refers to “nations” – </a:t>
            </a:r>
            <a:r>
              <a:rPr lang="en-US" sz="1900" b="1"/>
              <a:t>Genesis 25:22-23</a:t>
            </a:r>
            <a:endParaRPr lang="en-US" sz="1900"/>
          </a:p>
          <a:p>
            <a:pPr lvl="2"/>
            <a:r>
              <a:rPr lang="en-US" sz="1900"/>
              <a:t>Edom afflicted Israel at first (</a:t>
            </a:r>
            <a:r>
              <a:rPr lang="en-US" sz="1900" b="1"/>
              <a:t>Genesis 36:1-43; Numbers 20:14-21</a:t>
            </a:r>
            <a:r>
              <a:rPr lang="en-US" sz="1900"/>
              <a:t>)</a:t>
            </a:r>
          </a:p>
          <a:p>
            <a:pPr lvl="2"/>
            <a:r>
              <a:rPr lang="en-US" sz="1900"/>
              <a:t>God spared an Israelite remnant, but virtually destroyed Edom (</a:t>
            </a:r>
            <a:r>
              <a:rPr lang="en-US" sz="1900" b="1"/>
              <a:t>Ezekiel 4:21-22; 25:12-14; 32:29; 25:15; Joel 3:19</a:t>
            </a:r>
            <a:r>
              <a:rPr lang="en-US" sz="1900"/>
              <a:t>)</a:t>
            </a:r>
          </a:p>
          <a:p>
            <a:pPr lvl="2"/>
            <a:r>
              <a:rPr lang="en-US" sz="1900"/>
              <a:t>God’s love was shown in this way, 1400 years after Jacob and Esau lived (</a:t>
            </a:r>
            <a:r>
              <a:rPr lang="en-US" sz="1900" b="1"/>
              <a:t>Malachi 1:2-5</a:t>
            </a:r>
            <a:r>
              <a:rPr lang="en-US" sz="1900"/>
              <a:t>). Recall, Edom had been wicked!</a:t>
            </a:r>
          </a:p>
          <a:p>
            <a:pPr lvl="1"/>
            <a:r>
              <a:rPr lang="en-US" sz="2100"/>
              <a:t>Example pertains not to salvation, but to role in God’s plan!</a:t>
            </a:r>
          </a:p>
          <a:p>
            <a:pPr lvl="1"/>
            <a:r>
              <a:rPr lang="en-US" sz="2100"/>
              <a:t>Otherwise, all Israelites saved, all Edomites condemned!</a:t>
            </a:r>
          </a:p>
        </p:txBody>
      </p:sp>
    </p:spTree>
    <p:extLst>
      <p:ext uri="{BB962C8B-B14F-4D97-AF65-F5344CB8AC3E}">
        <p14:creationId xmlns:p14="http://schemas.microsoft.com/office/powerpoint/2010/main" val="3768479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68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68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168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168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168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16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Righteousness By Faith</a:t>
            </a:r>
            <a:endParaRPr lang="en-US" dirty="0"/>
          </a:p>
        </p:txBody>
      </p:sp>
      <p:sp>
        <p:nvSpPr>
          <p:cNvPr id="3" name="Content Placeholder 2"/>
          <p:cNvSpPr>
            <a:spLocks noGrp="1"/>
          </p:cNvSpPr>
          <p:nvPr>
            <p:ph idx="1"/>
          </p:nvPr>
        </p:nvSpPr>
        <p:spPr/>
        <p:txBody>
          <a:bodyPr>
            <a:normAutofit fontScale="92500"/>
          </a:bodyPr>
          <a:lstStyle/>
          <a:p>
            <a:r>
              <a:rPr lang="en-US" sz="2400" b="0" i="1" dirty="0"/>
              <a:t>What shall we say then? That Gentiles, who did not pursue righteousness, have attained to righteousness, even the righteousness of faith; but </a:t>
            </a:r>
            <a:r>
              <a:rPr lang="en-US" sz="2400" i="1" dirty="0"/>
              <a:t>Israel, pursuing the law of righteousness, has not attained to the law of righteousness. Why? </a:t>
            </a:r>
            <a:r>
              <a:rPr lang="en-US" sz="2400" i="1" u="sng" dirty="0"/>
              <a:t>Because they did not seek it </a:t>
            </a:r>
            <a:r>
              <a:rPr lang="en-US" sz="2400" i="1" u="sng" dirty="0">
                <a:solidFill>
                  <a:schemeClr val="tx2"/>
                </a:solidFill>
              </a:rPr>
              <a:t>by faith</a:t>
            </a:r>
            <a:r>
              <a:rPr lang="en-US" sz="2400" i="1" dirty="0"/>
              <a:t>, but as it were, </a:t>
            </a:r>
            <a:r>
              <a:rPr lang="en-US" sz="2400" i="1" u="sng" dirty="0"/>
              <a:t>by the works of the law</a:t>
            </a:r>
            <a:r>
              <a:rPr lang="en-US" sz="2400" b="0" i="1" dirty="0"/>
              <a:t>. For they stumbled at that stumbling stone. As it is written: </a:t>
            </a:r>
            <a:r>
              <a:rPr lang="en-US" sz="2400" b="0" i="1" dirty="0" smtClean="0"/>
              <a:t>“Behold</a:t>
            </a:r>
            <a:r>
              <a:rPr lang="en-US" sz="2400" b="0" i="1" dirty="0"/>
              <a:t>, </a:t>
            </a:r>
            <a:r>
              <a:rPr lang="en-US" sz="2400" i="1" dirty="0">
                <a:solidFill>
                  <a:schemeClr val="tx2"/>
                </a:solidFill>
              </a:rPr>
              <a:t>I lay in Zion a stumbling stone and rock of offense</a:t>
            </a:r>
            <a:r>
              <a:rPr lang="en-US" sz="2400" b="0" i="1" dirty="0"/>
              <a:t>, And whoever believes on Him will not be put to shame</a:t>
            </a:r>
            <a:r>
              <a:rPr lang="en-US" sz="2400" b="0" i="1" dirty="0" smtClean="0"/>
              <a:t>.” </a:t>
            </a:r>
            <a:r>
              <a:rPr lang="en-US" sz="2400" b="0" dirty="0"/>
              <a:t>(</a:t>
            </a:r>
            <a:r>
              <a:rPr lang="en-US" sz="2400" dirty="0">
                <a:solidFill>
                  <a:schemeClr val="tx2"/>
                </a:solidFill>
              </a:rPr>
              <a:t>Romans 9:30-33</a:t>
            </a:r>
            <a:r>
              <a:rPr lang="en-US" sz="2400" b="0" dirty="0" smtClean="0"/>
              <a:t>)</a:t>
            </a:r>
          </a:p>
          <a:p>
            <a:pPr marL="342900" indent="-342900">
              <a:buFont typeface="Arial" pitchFamily="34" charset="0"/>
              <a:buChar char="•"/>
            </a:pPr>
            <a:r>
              <a:rPr lang="en-US" sz="2400" b="0" dirty="0" smtClean="0"/>
              <a:t>Jews chose salvation through their law!</a:t>
            </a:r>
          </a:p>
          <a:p>
            <a:pPr marL="342900" indent="-342900">
              <a:buFont typeface="Arial" pitchFamily="34" charset="0"/>
              <a:buChar char="•"/>
            </a:pPr>
            <a:r>
              <a:rPr lang="en-US" sz="2400" b="0" dirty="0" smtClean="0"/>
              <a:t>But, God chose salvation through </a:t>
            </a:r>
            <a:r>
              <a:rPr lang="en-US" sz="2400" i="1" dirty="0" smtClean="0"/>
              <a:t>faith</a:t>
            </a:r>
            <a:r>
              <a:rPr lang="en-US" sz="2400" b="0" dirty="0" smtClean="0"/>
              <a:t>!  And, that’s </a:t>
            </a:r>
            <a:r>
              <a:rPr lang="en-US" sz="2400" i="1" dirty="0" smtClean="0"/>
              <a:t>His</a:t>
            </a:r>
            <a:r>
              <a:rPr lang="en-US" sz="2400" b="0" dirty="0" smtClean="0"/>
              <a:t> right!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Tree>
    <p:extLst>
      <p:ext uri="{BB962C8B-B14F-4D97-AF65-F5344CB8AC3E}">
        <p14:creationId xmlns:p14="http://schemas.microsoft.com/office/powerpoint/2010/main" val="108442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200" b="0" dirty="0" smtClean="0"/>
              <a:t>Context of chapter and quotations shows election initially refers to </a:t>
            </a:r>
            <a:r>
              <a:rPr lang="en-US" sz="2200" i="1" u="sng" dirty="0" smtClean="0"/>
              <a:t>role</a:t>
            </a:r>
            <a:r>
              <a:rPr lang="en-US" sz="2200" b="0" dirty="0" smtClean="0"/>
              <a:t> of </a:t>
            </a:r>
            <a:r>
              <a:rPr lang="en-US" sz="2200" i="1" u="sng" dirty="0" smtClean="0"/>
              <a:t>nations</a:t>
            </a:r>
            <a:r>
              <a:rPr lang="en-US" sz="2200" b="0" dirty="0" smtClean="0"/>
              <a:t>, not the </a:t>
            </a:r>
            <a:r>
              <a:rPr lang="en-US" sz="2200" i="1" dirty="0" smtClean="0"/>
              <a:t>salvation</a:t>
            </a:r>
            <a:r>
              <a:rPr lang="en-US" sz="2200" b="0" dirty="0" smtClean="0"/>
              <a:t> of </a:t>
            </a:r>
            <a:r>
              <a:rPr lang="en-US" sz="2200" i="1" dirty="0" smtClean="0"/>
              <a:t>individuals</a:t>
            </a:r>
            <a:r>
              <a:rPr lang="en-US" sz="2200" b="0" dirty="0" smtClean="0"/>
              <a:t>.</a:t>
            </a:r>
          </a:p>
          <a:p>
            <a:pPr marL="342900" indent="-342900">
              <a:spcBef>
                <a:spcPts val="300"/>
              </a:spcBef>
              <a:spcAft>
                <a:spcPts val="300"/>
              </a:spcAft>
              <a:buFont typeface="Arial" pitchFamily="34" charset="0"/>
              <a:buChar char="•"/>
            </a:pPr>
            <a:r>
              <a:rPr lang="en-US" sz="2200" b="0" dirty="0" smtClean="0"/>
              <a:t>God may judicially (punitively) harden, but only </a:t>
            </a:r>
            <a:r>
              <a:rPr lang="en-US" sz="2200" i="1" dirty="0" smtClean="0"/>
              <a:t>after</a:t>
            </a:r>
            <a:r>
              <a:rPr lang="en-US" sz="2200" b="0" dirty="0" smtClean="0"/>
              <a:t> man rejects God’s message, discipline, and mercy.</a:t>
            </a:r>
          </a:p>
          <a:p>
            <a:pPr marL="342900" indent="-342900">
              <a:spcBef>
                <a:spcPts val="300"/>
              </a:spcBef>
              <a:spcAft>
                <a:spcPts val="300"/>
              </a:spcAft>
              <a:buFont typeface="Arial" pitchFamily="34" charset="0"/>
              <a:buChar char="•"/>
            </a:pPr>
            <a:r>
              <a:rPr lang="en-US" sz="2200" b="0" dirty="0" smtClean="0"/>
              <a:t>God’s original plans (i.e., judgment) can be changed </a:t>
            </a:r>
            <a:r>
              <a:rPr lang="en-US" sz="2200" i="1" dirty="0" smtClean="0"/>
              <a:t>based</a:t>
            </a:r>
            <a:r>
              <a:rPr lang="en-US" sz="2200" b="0" dirty="0" smtClean="0"/>
              <a:t> on a person or a nation’s choices (</a:t>
            </a:r>
            <a:r>
              <a:rPr lang="en-US" sz="2200" dirty="0" smtClean="0">
                <a:solidFill>
                  <a:schemeClr val="tx2"/>
                </a:solidFill>
              </a:rPr>
              <a:t>Jeremiah 18:5-11</a:t>
            </a:r>
            <a:r>
              <a:rPr lang="en-US" sz="2200" b="0" dirty="0" smtClean="0"/>
              <a:t>).</a:t>
            </a:r>
          </a:p>
          <a:p>
            <a:pPr marL="342900" indent="-342900">
              <a:spcBef>
                <a:spcPts val="300"/>
              </a:spcBef>
              <a:spcAft>
                <a:spcPts val="300"/>
              </a:spcAft>
              <a:buFont typeface="Arial" pitchFamily="34" charset="0"/>
              <a:buChar char="•"/>
            </a:pPr>
            <a:r>
              <a:rPr lang="en-US" sz="2200" b="0" dirty="0" smtClean="0"/>
              <a:t>One can </a:t>
            </a:r>
            <a:r>
              <a:rPr lang="en-US" sz="2200" b="0" i="1" dirty="0" smtClean="0"/>
              <a:t>“prepare himself”</a:t>
            </a:r>
            <a:r>
              <a:rPr lang="en-US" sz="2200" b="0" dirty="0" smtClean="0"/>
              <a:t> to be a </a:t>
            </a:r>
            <a:r>
              <a:rPr lang="en-US" sz="2200" b="0" i="1" dirty="0" smtClean="0"/>
              <a:t>“vessel of honor”</a:t>
            </a:r>
            <a:r>
              <a:rPr lang="en-US" sz="2200" b="0" dirty="0" smtClean="0"/>
              <a:t>, </a:t>
            </a:r>
            <a:r>
              <a:rPr lang="en-US" sz="2200" b="0" u="sng" dirty="0" smtClean="0"/>
              <a:t>if</a:t>
            </a:r>
            <a:r>
              <a:rPr lang="en-US" sz="2200" b="0" dirty="0" smtClean="0"/>
              <a:t> he </a:t>
            </a:r>
            <a:r>
              <a:rPr lang="en-US" sz="2200" b="0" i="1" dirty="0" smtClean="0"/>
              <a:t>“cleanses himself”</a:t>
            </a:r>
            <a:r>
              <a:rPr lang="en-US" sz="2200" b="0" dirty="0"/>
              <a:t> </a:t>
            </a:r>
            <a:r>
              <a:rPr lang="en-US" sz="2200" b="0" dirty="0" smtClean="0"/>
              <a:t>(</a:t>
            </a:r>
            <a:r>
              <a:rPr lang="en-US" sz="2200" dirty="0" smtClean="0">
                <a:solidFill>
                  <a:schemeClr val="tx2"/>
                </a:solidFill>
              </a:rPr>
              <a:t>I Timothy 2:20-21</a:t>
            </a:r>
            <a:r>
              <a:rPr lang="en-US" sz="2200" b="0" dirty="0" smtClean="0"/>
              <a:t>).</a:t>
            </a:r>
          </a:p>
          <a:p>
            <a:pPr marL="342900" indent="-342900">
              <a:spcBef>
                <a:spcPts val="300"/>
              </a:spcBef>
              <a:spcAft>
                <a:spcPts val="300"/>
              </a:spcAft>
              <a:buFont typeface="Arial" pitchFamily="34" charset="0"/>
              <a:buChar char="•"/>
            </a:pPr>
            <a:r>
              <a:rPr lang="en-US" sz="2200" b="0" dirty="0" smtClean="0"/>
              <a:t>God can and </a:t>
            </a:r>
            <a:r>
              <a:rPr lang="en-US" sz="2200" i="1" dirty="0" smtClean="0"/>
              <a:t>has chosen </a:t>
            </a:r>
            <a:r>
              <a:rPr lang="en-US" sz="2200" b="0" dirty="0" smtClean="0"/>
              <a:t>terms of salvation – </a:t>
            </a:r>
            <a:r>
              <a:rPr lang="en-US" sz="2200" i="1" u="sng" dirty="0" smtClean="0"/>
              <a:t>faith</a:t>
            </a:r>
            <a:r>
              <a:rPr lang="en-US" sz="2200" b="0" dirty="0" smtClean="0"/>
              <a:t>, not law (</a:t>
            </a:r>
            <a:r>
              <a:rPr lang="en-US" sz="2200" dirty="0" smtClean="0">
                <a:solidFill>
                  <a:schemeClr val="tx2"/>
                </a:solidFill>
              </a:rPr>
              <a:t>Proverbs 28:13; Isaiah 55:7; I Peter 5:5; Matthew 7:21-23</a:t>
            </a:r>
            <a:r>
              <a:rPr lang="en-US" sz="2200" b="0" dirty="0" smtClean="0"/>
              <a:t>).  We don’t get to choose terms.  We can only accept or reject.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269159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3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3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8500"/>
                            </p:stCondLst>
                            <p:childTnLst>
                              <p:par>
                                <p:cTn id="17" presetID="10" presetClass="entr" presetSubtype="0" fill="hold" nodeType="afterEffect">
                                  <p:stCondLst>
                                    <p:cond delay="3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12000"/>
                            </p:stCondLst>
                            <p:childTnLst>
                              <p:par>
                                <p:cTn id="21" presetID="10" presetClass="entr" presetSubtype="0" fill="hold" nodeType="afterEffect">
                                  <p:stCondLst>
                                    <p:cond delay="3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More Discussion …</a:t>
            </a:r>
            <a:endParaRPr lang="en-US" dirty="0"/>
          </a:p>
        </p:txBody>
      </p:sp>
      <p:sp>
        <p:nvSpPr>
          <p:cNvPr id="3" name="Content Placeholder 2"/>
          <p:cNvSpPr>
            <a:spLocks noGrp="1"/>
          </p:cNvSpPr>
          <p:nvPr>
            <p:ph idx="1"/>
          </p:nvPr>
        </p:nvSpPr>
        <p:spPr/>
        <p:txBody>
          <a:bodyPr/>
          <a:lstStyle/>
          <a:p>
            <a:pPr algn="ctr"/>
            <a:endParaRPr lang="en-US" dirty="0" smtClean="0">
              <a:hlinkClick r:id="rId2"/>
            </a:endParaRPr>
          </a:p>
          <a:p>
            <a:pPr algn="ctr"/>
            <a:endParaRPr lang="en-US" dirty="0">
              <a:hlinkClick r:id="rId2"/>
            </a:endParaRPr>
          </a:p>
          <a:p>
            <a:pPr algn="ctr"/>
            <a:endParaRPr lang="en-US" dirty="0" smtClean="0">
              <a:hlinkClick r:id="rId2"/>
            </a:endParaRPr>
          </a:p>
          <a:p>
            <a:pPr algn="ctr"/>
            <a:endParaRPr lang="en-US" dirty="0">
              <a:hlinkClick r:id="rId2"/>
            </a:endParaRPr>
          </a:p>
          <a:p>
            <a:pPr algn="ctr"/>
            <a:r>
              <a:rPr lang="en-US" dirty="0" smtClean="0">
                <a:hlinkClick r:id="rId2"/>
              </a:rPr>
              <a:t>http</a:t>
            </a:r>
            <a:r>
              <a:rPr lang="en-US" dirty="0">
                <a:hlinkClick r:id="rId2"/>
              </a:rPr>
              <a:t>://</a:t>
            </a:r>
            <a:r>
              <a:rPr lang="en-US" dirty="0" smtClean="0">
                <a:hlinkClick r:id="rId2"/>
              </a:rPr>
              <a:t>insearchoftruth.org/articles/romans_9.html</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2052461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230188" lvl="0" indent="-230188">
              <a:spcBef>
                <a:spcPts val="100"/>
              </a:spcBef>
              <a:spcAft>
                <a:spcPts val="100"/>
              </a:spcAft>
              <a:buFont typeface="Arial" pitchFamily="34" charset="0"/>
              <a:buChar char="•"/>
            </a:pPr>
            <a:r>
              <a:rPr lang="en-US" sz="1800" b="0" dirty="0" err="1"/>
              <a:t>Brents</a:t>
            </a:r>
            <a:r>
              <a:rPr lang="en-US" sz="1800" b="0" dirty="0"/>
              <a:t>, T. W., </a:t>
            </a:r>
            <a:r>
              <a:rPr lang="en-US" sz="1800" i="1" dirty="0"/>
              <a:t>The Gospel Plan of Salvation</a:t>
            </a:r>
            <a:r>
              <a:rPr lang="en-US" sz="1800" b="0" dirty="0"/>
              <a:t>, 1874.  Reprinted: 17</a:t>
            </a:r>
            <a:r>
              <a:rPr lang="en-US" sz="1800" b="0" baseline="30000" dirty="0"/>
              <a:t>th</a:t>
            </a:r>
            <a:r>
              <a:rPr lang="en-US" sz="1800" b="0" dirty="0"/>
              <a:t> Edition, Guardian of Truth Foundation, Bowling Green, Kentucky, 1987.</a:t>
            </a:r>
          </a:p>
          <a:p>
            <a:pPr marL="230188" lvl="0" indent="-230188">
              <a:spcBef>
                <a:spcPts val="100"/>
              </a:spcBef>
              <a:spcAft>
                <a:spcPts val="100"/>
              </a:spcAft>
              <a:buFont typeface="Arial" pitchFamily="34" charset="0"/>
              <a:buChar char="•"/>
            </a:pPr>
            <a:r>
              <a:rPr lang="en-US" sz="1800" b="0" dirty="0" err="1"/>
              <a:t>Harkrider</a:t>
            </a:r>
            <a:r>
              <a:rPr lang="en-US" sz="1800" b="0" dirty="0"/>
              <a:t>, Robert, </a:t>
            </a:r>
            <a:r>
              <a:rPr lang="en-US" sz="1800" i="1" dirty="0"/>
              <a:t>Basic Bible Doctrine</a:t>
            </a:r>
            <a:r>
              <a:rPr lang="en-US" sz="1800" dirty="0"/>
              <a:t>, Book 3</a:t>
            </a:r>
            <a:r>
              <a:rPr lang="en-US" sz="1800" b="0" dirty="0"/>
              <a:t>, Impressive Image Production, Russellville, Alabama, 1987.</a:t>
            </a:r>
          </a:p>
          <a:p>
            <a:pPr marL="230188" lvl="0" indent="-230188">
              <a:spcBef>
                <a:spcPts val="100"/>
              </a:spcBef>
              <a:spcAft>
                <a:spcPts val="100"/>
              </a:spcAft>
              <a:buFont typeface="Arial" pitchFamily="34" charset="0"/>
              <a:buChar char="•"/>
            </a:pPr>
            <a:r>
              <a:rPr lang="en-US" sz="1800" b="0" dirty="0"/>
              <a:t>Roberts, Tom, </a:t>
            </a:r>
            <a:r>
              <a:rPr lang="en-US" sz="1800" i="1" dirty="0"/>
              <a:t>Neo-Calvinism In The Churches of Christ</a:t>
            </a:r>
            <a:r>
              <a:rPr lang="en-US" sz="1800" b="0" dirty="0"/>
              <a:t>, </a:t>
            </a:r>
            <a:r>
              <a:rPr lang="en-US" sz="1800" b="0" dirty="0" err="1"/>
              <a:t>Cogdill</a:t>
            </a:r>
            <a:r>
              <a:rPr lang="en-US" sz="1800" b="0" dirty="0"/>
              <a:t> Foundation, Fairmount, Indiana, 1980.</a:t>
            </a:r>
          </a:p>
          <a:p>
            <a:pPr marL="230188" lvl="0" indent="-230188">
              <a:spcBef>
                <a:spcPts val="100"/>
              </a:spcBef>
              <a:spcAft>
                <a:spcPts val="100"/>
              </a:spcAft>
              <a:buFont typeface="Arial" pitchFamily="34" charset="0"/>
              <a:buChar char="•"/>
            </a:pPr>
            <a:r>
              <a:rPr lang="en-US" sz="1800" b="0" dirty="0"/>
              <a:t>Shank, Robert, </a:t>
            </a:r>
            <a:r>
              <a:rPr lang="en-US" sz="1800" i="1" dirty="0"/>
              <a:t>Elect in the Son: A Study of the Doctrine of Election</a:t>
            </a:r>
            <a:r>
              <a:rPr lang="en-US" sz="1800" b="0" dirty="0"/>
              <a:t>, Bethany House Publishers, Bloomington, Minnesota, 1970, 1989.</a:t>
            </a:r>
          </a:p>
          <a:p>
            <a:pPr marL="230188" lvl="0" indent="-230188">
              <a:spcBef>
                <a:spcPts val="100"/>
              </a:spcBef>
              <a:spcAft>
                <a:spcPts val="100"/>
              </a:spcAft>
              <a:buFont typeface="Arial" pitchFamily="34" charset="0"/>
              <a:buChar char="•"/>
            </a:pPr>
            <a:r>
              <a:rPr lang="en-US" sz="1800" b="0" dirty="0"/>
              <a:t>Shank, Robert, </a:t>
            </a:r>
            <a:r>
              <a:rPr lang="en-US" sz="1800" i="1" dirty="0"/>
              <a:t>Life in the Son:  A Study of the Doctrine of Perseverance</a:t>
            </a:r>
            <a:r>
              <a:rPr lang="en-US" sz="1800" b="0" dirty="0"/>
              <a:t>, Bethany House Publishers, Bloomington, Minnesota, 1960, 1961, 1989.</a:t>
            </a:r>
          </a:p>
          <a:p>
            <a:pPr marL="230188" lvl="0" indent="-230188">
              <a:spcBef>
                <a:spcPts val="100"/>
              </a:spcBef>
              <a:spcAft>
                <a:spcPts val="100"/>
              </a:spcAft>
              <a:buFont typeface="Arial" pitchFamily="34" charset="0"/>
              <a:buChar char="•"/>
            </a:pPr>
            <a:r>
              <a:rPr lang="en-US" sz="1800" b="0" dirty="0"/>
              <a:t>Waldron, Bob, </a:t>
            </a:r>
            <a:r>
              <a:rPr lang="en-US" sz="1800" i="1" dirty="0"/>
              <a:t>Lesson Book on Calvinism</a:t>
            </a:r>
            <a:r>
              <a:rPr lang="en-US" sz="1800" b="0" dirty="0"/>
              <a:t>, Unpublished &amp; Incomplete Draft, February 2009.</a:t>
            </a:r>
          </a:p>
          <a:p>
            <a:pPr marL="230188" indent="-230188">
              <a:spcBef>
                <a:spcPts val="100"/>
              </a:spcBef>
              <a:spcAft>
                <a:spcPts val="100"/>
              </a:spcAft>
              <a:buFont typeface="Arial" pitchFamily="34" charset="0"/>
              <a:buChar char="•"/>
            </a:pPr>
            <a:r>
              <a:rPr lang="en-US" sz="1800" b="0" dirty="0"/>
              <a:t>Whiteside, Robertson L, </a:t>
            </a:r>
            <a:r>
              <a:rPr lang="en-US" sz="1800" i="1" dirty="0"/>
              <a:t>A New Commentary on Paul’s Letter to the Saints at Rome</a:t>
            </a:r>
            <a:r>
              <a:rPr lang="en-US" sz="1800" b="0" dirty="0"/>
              <a:t>,  Guardian of Truth Press, Dallas, TX, 1976.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3481661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r>
              <a:rPr lang="en-US"/>
              <a:t>Free-Will’s “Death Blow”?</a:t>
            </a:r>
          </a:p>
        </p:txBody>
      </p:sp>
      <p:sp>
        <p:nvSpPr>
          <p:cNvPr id="74755" name="Rectangle 3"/>
          <p:cNvSpPr>
            <a:spLocks noGrp="1" noChangeArrowheads="1"/>
          </p:cNvSpPr>
          <p:nvPr>
            <p:ph type="body" idx="1"/>
          </p:nvPr>
        </p:nvSpPr>
        <p:spPr>
          <a:xfrm>
            <a:off x="76200" y="514350"/>
            <a:ext cx="8991600" cy="4400550"/>
          </a:xfrm>
        </p:spPr>
        <p:txBody>
          <a:bodyPr>
            <a:normAutofit fontScale="85000" lnSpcReduction="10000"/>
          </a:bodyPr>
          <a:lstStyle/>
          <a:p>
            <a:r>
              <a:rPr lang="en-US" sz="2300" b="1"/>
              <a:t>9:14-18</a:t>
            </a:r>
            <a:r>
              <a:rPr lang="en-US" sz="2300"/>
              <a:t>: Defends God’s right to reject national Israel.</a:t>
            </a:r>
          </a:p>
          <a:p>
            <a:pPr lvl="1"/>
            <a:r>
              <a:rPr lang="en-US" sz="2100" b="1"/>
              <a:t>14:</a:t>
            </a:r>
            <a:r>
              <a:rPr lang="en-US" sz="2100"/>
              <a:t> God has right to choose subjects of mercy and wrath.</a:t>
            </a:r>
          </a:p>
          <a:p>
            <a:pPr lvl="1"/>
            <a:r>
              <a:rPr lang="en-US" sz="2100" b="1"/>
              <a:t>15:</a:t>
            </a:r>
            <a:r>
              <a:rPr lang="en-US" sz="2100"/>
              <a:t> God determines who receives mercy:</a:t>
            </a:r>
          </a:p>
          <a:p>
            <a:pPr lvl="2"/>
            <a:r>
              <a:rPr lang="en-US" sz="1900" b="1"/>
              <a:t>Proverbs 28:13; Isaiah 55:7</a:t>
            </a:r>
          </a:p>
          <a:p>
            <a:pPr lvl="2"/>
            <a:r>
              <a:rPr lang="en-US" sz="1900"/>
              <a:t>Don’t assume basis of God’s choice.</a:t>
            </a:r>
          </a:p>
          <a:p>
            <a:pPr lvl="2"/>
            <a:r>
              <a:rPr lang="en-US" sz="1900"/>
              <a:t>God’s choice may include our character (ex, </a:t>
            </a:r>
            <a:r>
              <a:rPr lang="en-US" sz="1900" b="1"/>
              <a:t>Psalm 147:6</a:t>
            </a:r>
            <a:r>
              <a:rPr lang="en-US" sz="1900"/>
              <a:t>)</a:t>
            </a:r>
          </a:p>
          <a:p>
            <a:pPr lvl="2"/>
            <a:r>
              <a:rPr lang="en-US" sz="1900"/>
              <a:t>Does not include becoming a Jew (</a:t>
            </a:r>
            <a:r>
              <a:rPr lang="en-US" sz="1900" b="1"/>
              <a:t>Acts 15; Galatians</a:t>
            </a:r>
            <a:r>
              <a:rPr lang="en-US" sz="1900"/>
              <a:t>)</a:t>
            </a:r>
          </a:p>
          <a:p>
            <a:pPr lvl="1"/>
            <a:r>
              <a:rPr lang="en-US" sz="2100" b="1"/>
              <a:t>16:</a:t>
            </a:r>
            <a:r>
              <a:rPr lang="en-US" sz="2100"/>
              <a:t> God’s choice is relatively primary (“not-but” again).</a:t>
            </a:r>
          </a:p>
          <a:p>
            <a:pPr lvl="1"/>
            <a:r>
              <a:rPr lang="en-US" sz="2100" b="1"/>
              <a:t>17:</a:t>
            </a:r>
            <a:r>
              <a:rPr lang="en-US" sz="2100"/>
              <a:t> Pharaoh was destroyed, despite his will to conqueror.</a:t>
            </a:r>
          </a:p>
          <a:p>
            <a:pPr lvl="2"/>
            <a:r>
              <a:rPr lang="en-US" sz="1900"/>
              <a:t>Pharaoh proved himself wicked already (</a:t>
            </a:r>
            <a:r>
              <a:rPr lang="en-US" sz="1900" b="1"/>
              <a:t>Exodus 1:8-22</a:t>
            </a:r>
            <a:r>
              <a:rPr lang="en-US" sz="1900"/>
              <a:t>)</a:t>
            </a:r>
          </a:p>
          <a:p>
            <a:pPr lvl="2"/>
            <a:r>
              <a:rPr lang="en-US" sz="1900"/>
              <a:t>Pharaoh chose to harden his heart (</a:t>
            </a:r>
            <a:r>
              <a:rPr lang="en-US" sz="1900" b="1"/>
              <a:t>Exodus 5:2; 8:15, 32; 9:34; I Samuel 6:6</a:t>
            </a:r>
            <a:r>
              <a:rPr lang="en-US" sz="1900"/>
              <a:t>).</a:t>
            </a:r>
          </a:p>
          <a:p>
            <a:pPr lvl="2"/>
            <a:r>
              <a:rPr lang="en-US" sz="1900"/>
              <a:t>God hardened his heart through Moses’ demand and God’s leniency (</a:t>
            </a:r>
            <a:r>
              <a:rPr lang="en-US" sz="1900" b="1"/>
              <a:t>Exodus 4:21; 7:3; 9:12; 10:1, 20, 27; 11:10; 14:4, 8, 17 </a:t>
            </a:r>
            <a:r>
              <a:rPr lang="en-US" sz="1900"/>
              <a:t>– see also,</a:t>
            </a:r>
            <a:r>
              <a:rPr lang="en-US" sz="1900" b="1"/>
              <a:t> Romans 2:4-6; II Peter 3:9, 15</a:t>
            </a:r>
            <a:r>
              <a:rPr lang="en-US" sz="1900"/>
              <a:t>).</a:t>
            </a:r>
          </a:p>
          <a:p>
            <a:pPr lvl="1"/>
            <a:r>
              <a:rPr lang="en-US" sz="2100" b="1"/>
              <a:t>18:</a:t>
            </a:r>
            <a:r>
              <a:rPr lang="en-US" sz="2100"/>
              <a:t> God’s choice may include “judicial hardening”.</a:t>
            </a:r>
          </a:p>
        </p:txBody>
      </p:sp>
    </p:spTree>
    <p:extLst>
      <p:ext uri="{BB962C8B-B14F-4D97-AF65-F5344CB8AC3E}">
        <p14:creationId xmlns:p14="http://schemas.microsoft.com/office/powerpoint/2010/main" val="3105774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475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475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4755">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4755">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4755">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4755">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7475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r>
              <a:rPr lang="en-US"/>
              <a:t>Free-Will’s “Death Blow”?</a:t>
            </a:r>
          </a:p>
        </p:txBody>
      </p:sp>
      <p:sp>
        <p:nvSpPr>
          <p:cNvPr id="73731" name="Rectangle 3"/>
          <p:cNvSpPr>
            <a:spLocks noGrp="1" noChangeArrowheads="1"/>
          </p:cNvSpPr>
          <p:nvPr>
            <p:ph type="body" idx="1"/>
          </p:nvPr>
        </p:nvSpPr>
        <p:spPr>
          <a:xfrm>
            <a:off x="76200" y="514350"/>
            <a:ext cx="8991600" cy="4400550"/>
          </a:xfrm>
        </p:spPr>
        <p:txBody>
          <a:bodyPr>
            <a:normAutofit fontScale="85000" lnSpcReduction="20000"/>
          </a:bodyPr>
          <a:lstStyle/>
          <a:p>
            <a:r>
              <a:rPr lang="en-US" sz="2500" b="1"/>
              <a:t>9:19-27</a:t>
            </a:r>
            <a:r>
              <a:rPr lang="en-US" sz="2500"/>
              <a:t>: God endured Jewish nation for purpose:</a:t>
            </a:r>
          </a:p>
          <a:p>
            <a:pPr lvl="1"/>
            <a:r>
              <a:rPr lang="en-US" sz="2100" b="1"/>
              <a:t>19</a:t>
            </a:r>
            <a:r>
              <a:rPr lang="en-US" sz="2100"/>
              <a:t>: Willful Jew blames God for his own rejection.</a:t>
            </a:r>
          </a:p>
          <a:p>
            <a:pPr lvl="1"/>
            <a:r>
              <a:rPr lang="en-US" sz="2100" b="1"/>
              <a:t>20:</a:t>
            </a:r>
            <a:r>
              <a:rPr lang="en-US" sz="2100"/>
              <a:t> Jew has no right to blame God for his condemnation.</a:t>
            </a:r>
          </a:p>
          <a:p>
            <a:pPr lvl="2"/>
            <a:r>
              <a:rPr lang="en-US" sz="1900"/>
              <a:t>The quoted passage shows that God fashion a “vessel” based on whether or not “it” repents – </a:t>
            </a:r>
            <a:r>
              <a:rPr lang="en-US" sz="1900" b="1"/>
              <a:t>Jeremiah 18:1-11</a:t>
            </a:r>
          </a:p>
          <a:p>
            <a:pPr lvl="2"/>
            <a:r>
              <a:rPr lang="en-US" sz="1900"/>
              <a:t>The potter adapted the usage of the vessel, based on how it responded under his hand (</a:t>
            </a:r>
            <a:r>
              <a:rPr lang="en-US" sz="1900" b="1"/>
              <a:t>18:4</a:t>
            </a:r>
            <a:r>
              <a:rPr lang="en-US" sz="1900"/>
              <a:t>)</a:t>
            </a:r>
          </a:p>
          <a:p>
            <a:pPr lvl="2"/>
            <a:r>
              <a:rPr lang="en-US" sz="1900"/>
              <a:t>Our usage depends on us (</a:t>
            </a:r>
            <a:r>
              <a:rPr lang="en-US" sz="1900" b="1"/>
              <a:t>II Timothy 2:20-21</a:t>
            </a:r>
            <a:r>
              <a:rPr lang="en-US" sz="1900"/>
              <a:t>)</a:t>
            </a:r>
          </a:p>
          <a:p>
            <a:pPr lvl="1"/>
            <a:r>
              <a:rPr lang="en-US" sz="2100" b="1"/>
              <a:t>21-23:</a:t>
            </a:r>
            <a:r>
              <a:rPr lang="en-US" sz="2100"/>
              <a:t> Out of the “same lump”, God endured wicked Jews, who beget righteous Jews, and ultimately the Messiah.</a:t>
            </a:r>
          </a:p>
          <a:p>
            <a:pPr lvl="1"/>
            <a:r>
              <a:rPr lang="en-US" sz="2100" b="1"/>
              <a:t>24-26:</a:t>
            </a:r>
            <a:r>
              <a:rPr lang="en-US" sz="2100"/>
              <a:t> God foretold that His plan was to include the Gentiles – salvation was intended for more than Jews.</a:t>
            </a:r>
          </a:p>
          <a:p>
            <a:pPr lvl="1"/>
            <a:r>
              <a:rPr lang="en-US" sz="2100" b="1"/>
              <a:t>27-29:</a:t>
            </a:r>
            <a:r>
              <a:rPr lang="en-US" sz="2100"/>
              <a:t> The only reason the Jews were saved as a nation was because of the Messiah and promise.  Otherwise, they would have been destroyed as a nation too.</a:t>
            </a:r>
          </a:p>
          <a:p>
            <a:r>
              <a:rPr lang="en-US" sz="2500" b="1"/>
              <a:t>9:30-33:</a:t>
            </a:r>
            <a:r>
              <a:rPr lang="en-US" sz="2500"/>
              <a:t> Gentiles are saved by faith.  Jewish nation stumbled because of Jesus and the law.</a:t>
            </a:r>
          </a:p>
        </p:txBody>
      </p:sp>
    </p:spTree>
    <p:extLst>
      <p:ext uri="{BB962C8B-B14F-4D97-AF65-F5344CB8AC3E}">
        <p14:creationId xmlns:p14="http://schemas.microsoft.com/office/powerpoint/2010/main" val="5475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Strong Foundation in Romans 9</a:t>
            </a:r>
            <a:endParaRPr lang="en-US" dirty="0"/>
          </a:p>
        </p:txBody>
      </p:sp>
      <p:sp>
        <p:nvSpPr>
          <p:cNvPr id="6" name="Content Placeholder 5"/>
          <p:cNvSpPr>
            <a:spLocks noGrp="1"/>
          </p:cNvSpPr>
          <p:nvPr>
            <p:ph idx="1"/>
          </p:nvPr>
        </p:nvSpPr>
        <p:spPr/>
        <p:txBody>
          <a:bodyPr>
            <a:noAutofit/>
          </a:bodyPr>
          <a:lstStyle/>
          <a:p>
            <a:pPr>
              <a:spcBef>
                <a:spcPts val="200"/>
              </a:spcBef>
              <a:spcAft>
                <a:spcPts val="200"/>
              </a:spcAft>
            </a:pPr>
            <a:r>
              <a:rPr lang="en-US" sz="1900" dirty="0"/>
              <a:t>Augustinianism finds a </a:t>
            </a:r>
            <a:r>
              <a:rPr lang="en-US" sz="1900" u="sng" dirty="0"/>
              <a:t>strong foundation in </a:t>
            </a:r>
            <a:r>
              <a:rPr lang="en-US" sz="1900" u="sng" dirty="0">
                <a:solidFill>
                  <a:schemeClr val="tx2"/>
                </a:solidFill>
              </a:rPr>
              <a:t>Romans 9</a:t>
            </a:r>
            <a:r>
              <a:rPr lang="en-US" sz="1900" b="0" dirty="0"/>
              <a:t>. </a:t>
            </a:r>
            <a:r>
              <a:rPr lang="en-US" sz="1900" b="0" dirty="0" smtClean="0"/>
              <a:t>… </a:t>
            </a:r>
            <a:r>
              <a:rPr lang="en-US" sz="1900" b="0" dirty="0"/>
              <a:t>Paul tells us Jacob was chosen </a:t>
            </a:r>
            <a:r>
              <a:rPr lang="en-US" sz="1900" u="sng" dirty="0"/>
              <a:t>long before</a:t>
            </a:r>
            <a:r>
              <a:rPr lang="en-US" sz="1900" dirty="0"/>
              <a:t> he did any good work </a:t>
            </a:r>
            <a:r>
              <a:rPr lang="en-US" sz="1900" b="0" dirty="0"/>
              <a:t>(</a:t>
            </a:r>
            <a:r>
              <a:rPr lang="en-US" sz="1900" dirty="0">
                <a:solidFill>
                  <a:schemeClr val="tx2"/>
                </a:solidFill>
              </a:rPr>
              <a:t>vv. 9–13</a:t>
            </a:r>
            <a:r>
              <a:rPr lang="en-US" sz="1900" b="0" dirty="0"/>
              <a:t>). Moreover, Jacob was chosen to make the Father’s electing purpose stand, </a:t>
            </a:r>
            <a:r>
              <a:rPr lang="en-US" sz="1900" dirty="0"/>
              <a:t>not because He knew Jacob would obey Him</a:t>
            </a:r>
            <a:r>
              <a:rPr lang="en-US" sz="1900" b="0" dirty="0"/>
              <a:t> (v. 11). </a:t>
            </a:r>
          </a:p>
          <a:p>
            <a:pPr>
              <a:spcBef>
                <a:spcPts val="200"/>
              </a:spcBef>
              <a:spcAft>
                <a:spcPts val="200"/>
              </a:spcAft>
            </a:pPr>
            <a:r>
              <a:rPr lang="en-US" sz="1900" b="0" dirty="0"/>
              <a:t>Those who question the Lord’s fairness here are </a:t>
            </a:r>
            <a:r>
              <a:rPr lang="en-US" sz="1900" dirty="0"/>
              <a:t>really questioning His justice</a:t>
            </a:r>
            <a:r>
              <a:rPr lang="en-US" sz="1900" b="0" dirty="0"/>
              <a:t>. Paul anticipates this in verse 14, </a:t>
            </a:r>
            <a:r>
              <a:rPr lang="en-US" sz="1900" dirty="0"/>
              <a:t>reminding us that God is never unjust</a:t>
            </a:r>
            <a:r>
              <a:rPr lang="en-US" sz="1900" b="0" dirty="0"/>
              <a:t>. Whether or not a person is chosen for salvation, no human has ever received injustice from God’s hand. </a:t>
            </a:r>
            <a:r>
              <a:rPr lang="en-US" sz="1900" dirty="0"/>
              <a:t>In Adam </a:t>
            </a:r>
            <a:r>
              <a:rPr lang="en-US" sz="1900" u="sng" dirty="0"/>
              <a:t>we all willingly sinned</a:t>
            </a:r>
            <a:r>
              <a:rPr lang="en-US" sz="1900" dirty="0"/>
              <a:t> (</a:t>
            </a:r>
            <a:r>
              <a:rPr lang="en-US" sz="1900" dirty="0">
                <a:solidFill>
                  <a:schemeClr val="tx2"/>
                </a:solidFill>
              </a:rPr>
              <a:t>5:12</a:t>
            </a:r>
            <a:r>
              <a:rPr lang="en-US" sz="1900" dirty="0"/>
              <a:t>) and are </a:t>
            </a:r>
            <a:r>
              <a:rPr lang="en-US" sz="1900" u="sng" dirty="0"/>
              <a:t>wholly undeserving of grace</a:t>
            </a:r>
            <a:r>
              <a:rPr lang="en-US" sz="1900" b="0" dirty="0"/>
              <a:t>. Some people receive mercy and eternal life. God passes over others without intervening to take away their love of sin. Yet </a:t>
            </a:r>
            <a:r>
              <a:rPr lang="en-US" sz="1900" dirty="0"/>
              <a:t>the Lord does not deal with the reprobate (the non-elect) unjustly. </a:t>
            </a:r>
            <a:r>
              <a:rPr lang="en-US" sz="1900" u="sng" dirty="0"/>
              <a:t>He leaves them be</a:t>
            </a:r>
            <a:r>
              <a:rPr lang="en-US" sz="1900" dirty="0"/>
              <a:t>, letting them run themselves into hell, which they have earned (</a:t>
            </a:r>
            <a:r>
              <a:rPr lang="en-US" sz="1900" dirty="0">
                <a:solidFill>
                  <a:schemeClr val="tx2"/>
                </a:solidFill>
              </a:rPr>
              <a:t>9:19–24</a:t>
            </a:r>
            <a:r>
              <a:rPr lang="en-US" sz="1900" dirty="0" smtClean="0"/>
              <a:t>).</a:t>
            </a:r>
          </a:p>
          <a:p>
            <a:pPr algn="r">
              <a:spcBef>
                <a:spcPts val="200"/>
              </a:spcBef>
              <a:spcAft>
                <a:spcPts val="200"/>
              </a:spcAft>
            </a:pPr>
            <a:r>
              <a:rPr lang="en-US" sz="1900" b="0" dirty="0" smtClean="0"/>
              <a:t>R. C. </a:t>
            </a:r>
            <a:r>
              <a:rPr lang="en-US" sz="1900" b="0" dirty="0" err="1" smtClean="0"/>
              <a:t>Sproul</a:t>
            </a:r>
            <a:endParaRPr lang="en-US" sz="1900" b="0" dirty="0" smtClean="0"/>
          </a:p>
          <a:p>
            <a:pPr algn="r">
              <a:spcBef>
                <a:spcPts val="200"/>
              </a:spcBef>
              <a:spcAft>
                <a:spcPts val="200"/>
              </a:spcAft>
            </a:pPr>
            <a:r>
              <a:rPr lang="en-US" sz="1900" b="0" dirty="0" smtClean="0">
                <a:hlinkClick r:id="rId2"/>
              </a:rPr>
              <a:t>http</a:t>
            </a:r>
            <a:r>
              <a:rPr lang="en-US" sz="1900" b="0" dirty="0">
                <a:hlinkClick r:id="rId2"/>
              </a:rPr>
              <a:t>://www.ligonier.org/learn/devotionals/god-and-unbelief</a:t>
            </a:r>
            <a:r>
              <a:rPr lang="en-US" sz="1900" b="0" dirty="0" smtClean="0">
                <a:hlinkClick r:id="rId2"/>
              </a:rPr>
              <a:t>/</a:t>
            </a:r>
            <a:endParaRPr lang="en-US" sz="1900" b="0" dirty="0" smtClean="0"/>
          </a:p>
          <a:p>
            <a:pPr>
              <a:spcBef>
                <a:spcPts val="200"/>
              </a:spcBef>
              <a:spcAft>
                <a:spcPts val="200"/>
              </a:spcAft>
            </a:pPr>
            <a:endParaRPr lang="en-US" sz="19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611403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Is Our Fault – Not God’s</a:t>
            </a:r>
            <a:endParaRPr lang="en-US" dirty="0"/>
          </a:p>
        </p:txBody>
      </p:sp>
      <p:sp>
        <p:nvSpPr>
          <p:cNvPr id="3" name="Content Placeholder 2"/>
          <p:cNvSpPr>
            <a:spLocks noGrp="1"/>
          </p:cNvSpPr>
          <p:nvPr>
            <p:ph idx="1"/>
          </p:nvPr>
        </p:nvSpPr>
        <p:spPr/>
        <p:txBody>
          <a:bodyPr>
            <a:normAutofit fontScale="55000" lnSpcReduction="20000"/>
          </a:bodyPr>
          <a:lstStyle/>
          <a:p>
            <a:r>
              <a:rPr lang="en-US" b="0" dirty="0"/>
              <a:t>The main reason we began discussing election right after we studied the initial stories about Jacob and Esau is because later passages of Scripture use these brothers to explain God’s grace. Today, Paul’s use of Isaac’s sons in Romans 9 will help us evaluate what is known as the prescient view of divine election and reprobation</a:t>
            </a:r>
            <a:r>
              <a:rPr lang="en-US" b="0" dirty="0" smtClean="0"/>
              <a:t>.</a:t>
            </a:r>
            <a:endParaRPr lang="en-US" b="0" dirty="0"/>
          </a:p>
          <a:p>
            <a:r>
              <a:rPr lang="en-US" b="0" dirty="0"/>
              <a:t>Today, most evangelicals lean toward </a:t>
            </a:r>
            <a:r>
              <a:rPr lang="en-US" b="0" dirty="0" err="1"/>
              <a:t>Arminianism</a:t>
            </a:r>
            <a:r>
              <a:rPr lang="en-US" b="0" dirty="0"/>
              <a:t>, which teaches that the Lord’s election is based on His foreknowledge of whether people will choose to believe. Looking “down the corridors of time,” God elects those whom He foresees will put their faith in Him when they hear the Gospel of Jesus Christ. This prescient view of predestination, however, is unable to overcome several difficulties, the chief one being that Scripture never describes election in this way</a:t>
            </a:r>
            <a:r>
              <a:rPr lang="en-US" b="0" dirty="0" smtClean="0"/>
              <a:t>.</a:t>
            </a:r>
            <a:endParaRPr lang="en-US" b="0" dirty="0"/>
          </a:p>
          <a:p>
            <a:r>
              <a:rPr lang="en-US" b="0" dirty="0"/>
              <a:t>Augustinianism finds a strong foundation in Romans 9. By implication, the Arminian system makes salvation based finally on works, because in rejecting the doctrine of sovereign, irresistible grace, our faith is ultimately a work we generate and not a gift of the Spirit. But Paul tells us Jacob was chosen long before he did any good work (vv. 9–13). Moreover, Jacob was chosen to make the Father’s electing purpose stand, not because He knew Jacob would obey Him (v. 11). </a:t>
            </a:r>
          </a:p>
          <a:p>
            <a:r>
              <a:rPr lang="en-US" b="0" dirty="0"/>
              <a:t>Those who question the Lord’s fairness here are really questioning His justice. Paul anticipates this in verse 14, reminding us that God is never unjust. Whether or not a person is chosen for salvation, no human has ever received injustice from God’s hand. In Adam we all willingly sinned (5:12) and are wholly undeserving of grace. Some people receive mercy and eternal life. God passes over others without intervening to take away their love of sin. Yet the Lord does not deal with the reprobate (the non-elect) unjustly. He leaves them be, letting them run themselves into hell, which they have earned (9:19–24</a:t>
            </a:r>
            <a:r>
              <a:rPr lang="en-US" b="0" dirty="0" smtClean="0"/>
              <a:t>).</a:t>
            </a:r>
            <a:endParaRPr lang="en-US" b="0" dirty="0"/>
          </a:p>
          <a:p>
            <a:r>
              <a:rPr lang="en-US" b="0" dirty="0"/>
              <a:t>God elects some to salvation only because mankind has willingly and freely run from Him to follow after its own lusts. It is our fault that we need salvation, and we cannot think the Lord is obligated to save anybody. We should instead, like Paul, praise Him that He has decided to save anybody at all (11:32–36</a:t>
            </a:r>
            <a:r>
              <a:rPr lang="en-US" b="0" dirty="0" smtClean="0"/>
              <a:t>).</a:t>
            </a:r>
            <a:endParaRPr lang="en-US" b="0" dirty="0"/>
          </a:p>
          <a:p>
            <a:r>
              <a:rPr lang="en-US" b="0" dirty="0"/>
              <a:t>When God chooses someone for salvation, He does so in love, working directly in us, making Him the cause of our redemption (1 Peter 1:1–3). But in passing over the non-elect (reprobation), the Lord’s work is passive. He does not need to predestine men to hell actively, for apart from the Spirit we press willingly toward divine wrath. In passing men over, God’s justice can be manifested to His glory, and His glory is the highest goal of creation (Isa. 43:1–7</a:t>
            </a:r>
            <a:r>
              <a:rPr lang="en-US" b="0" dirty="0" smtClean="0"/>
              <a:t>).</a:t>
            </a:r>
          </a:p>
          <a:p>
            <a:pPr algn="r"/>
            <a:r>
              <a:rPr lang="en-US" b="0" dirty="0" smtClean="0"/>
              <a:t>R. C. </a:t>
            </a:r>
            <a:r>
              <a:rPr lang="en-US" b="0" dirty="0" err="1" smtClean="0"/>
              <a:t>Sproul</a:t>
            </a:r>
            <a:endParaRPr lang="en-US" b="0" dirty="0" smtClean="0">
              <a:hlinkClick r:id="rId2"/>
            </a:endParaRPr>
          </a:p>
          <a:p>
            <a:pPr algn="r"/>
            <a:r>
              <a:rPr lang="en-US" b="0" dirty="0" smtClean="0">
                <a:hlinkClick r:id="rId2"/>
              </a:rPr>
              <a:t>http</a:t>
            </a:r>
            <a:r>
              <a:rPr lang="en-US" b="0" dirty="0">
                <a:hlinkClick r:id="rId2"/>
              </a:rPr>
              <a:t>://www.ligonier.org/learn/devotionals/god-and-unbelief</a:t>
            </a:r>
            <a:r>
              <a:rPr lang="en-US" b="0" dirty="0" smtClean="0">
                <a:hlinkClick r:id="rId2"/>
              </a:rPr>
              <a:t>/</a:t>
            </a:r>
            <a:endParaRPr lang="en-US"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619876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“Nothing Personal – just Business”</a:t>
            </a:r>
            <a:endParaRPr lang="en-US" sz="2800" dirty="0"/>
          </a:p>
        </p:txBody>
      </p:sp>
      <p:sp>
        <p:nvSpPr>
          <p:cNvPr id="3" name="Content Placeholder 2"/>
          <p:cNvSpPr>
            <a:spLocks noGrp="1"/>
          </p:cNvSpPr>
          <p:nvPr>
            <p:ph idx="1"/>
          </p:nvPr>
        </p:nvSpPr>
        <p:spPr>
          <a:xfrm>
            <a:off x="457200" y="590550"/>
            <a:ext cx="8229600" cy="4320540"/>
          </a:xfrm>
        </p:spPr>
        <p:txBody>
          <a:bodyPr>
            <a:noAutofit/>
          </a:bodyPr>
          <a:lstStyle/>
          <a:p>
            <a:pPr>
              <a:spcBef>
                <a:spcPts val="200"/>
              </a:spcBef>
              <a:spcAft>
                <a:spcPts val="200"/>
              </a:spcAft>
            </a:pPr>
            <a:r>
              <a:rPr lang="en-US" sz="1100" b="0" dirty="0" smtClean="0"/>
              <a:t>The </a:t>
            </a:r>
            <a:r>
              <a:rPr lang="en-US" sz="1100" b="0" dirty="0"/>
              <a:t>Bible says that God hates some people. </a:t>
            </a:r>
            <a:r>
              <a:rPr lang="en-US" sz="1100" dirty="0">
                <a:solidFill>
                  <a:schemeClr val="tx2"/>
                </a:solidFill>
              </a:rPr>
              <a:t>Romans 9:13 </a:t>
            </a:r>
            <a:r>
              <a:rPr lang="en-US" sz="1100" b="0" dirty="0"/>
              <a:t>says that God hated Esau before Esau was even born, because Esau had inherited Adam’s hatred of God, and God was not pleased (</a:t>
            </a:r>
            <a:r>
              <a:rPr lang="en-US" sz="1100" i="1" dirty="0"/>
              <a:t>in His mysterious decision</a:t>
            </a:r>
            <a:r>
              <a:rPr lang="en-US" sz="1100" b="0" dirty="0"/>
              <a:t>) to elect Esau to salvation. </a:t>
            </a:r>
            <a:r>
              <a:rPr lang="en-US" sz="1100" dirty="0">
                <a:solidFill>
                  <a:schemeClr val="tx2"/>
                </a:solidFill>
              </a:rPr>
              <a:t>Psalm 5:5</a:t>
            </a:r>
            <a:r>
              <a:rPr lang="en-US" sz="1100" dirty="0">
                <a:solidFill>
                  <a:srgbClr val="FF0000"/>
                </a:solidFill>
              </a:rPr>
              <a:t> </a:t>
            </a:r>
            <a:r>
              <a:rPr lang="en-US" sz="1100" b="0" dirty="0"/>
              <a:t>says, </a:t>
            </a:r>
            <a:r>
              <a:rPr lang="en-US" sz="1100" b="0" i="1" dirty="0"/>
              <a:t>“The arrogant cannot stand in Your presence; You hate all who do wrong.”</a:t>
            </a:r>
            <a:r>
              <a:rPr lang="en-US" sz="1100" b="0" dirty="0"/>
              <a:t> Notice that is it not some abstract “sin” or “wickedness” that God hates in this verse; </a:t>
            </a:r>
            <a:r>
              <a:rPr lang="en-US" sz="1100" dirty="0"/>
              <a:t>it is </a:t>
            </a:r>
            <a:r>
              <a:rPr lang="en-US" sz="1100" u="sng" dirty="0"/>
              <a:t>people</a:t>
            </a:r>
            <a:r>
              <a:rPr lang="en-US" sz="1100" dirty="0"/>
              <a:t> whom He hates</a:t>
            </a:r>
            <a:r>
              <a:rPr lang="en-US" sz="1100" b="0" dirty="0" smtClean="0"/>
              <a:t>.</a:t>
            </a:r>
            <a:endParaRPr lang="en-US" sz="1100" b="0" dirty="0"/>
          </a:p>
          <a:p>
            <a:pPr>
              <a:spcBef>
                <a:spcPts val="200"/>
              </a:spcBef>
              <a:spcAft>
                <a:spcPts val="200"/>
              </a:spcAft>
            </a:pPr>
            <a:r>
              <a:rPr lang="en-US" sz="1100" dirty="0">
                <a:solidFill>
                  <a:schemeClr val="tx2"/>
                </a:solidFill>
              </a:rPr>
              <a:t>Psalm </a:t>
            </a:r>
            <a:r>
              <a:rPr lang="en-US" sz="1100" dirty="0" smtClean="0">
                <a:solidFill>
                  <a:schemeClr val="tx2"/>
                </a:solidFill>
              </a:rPr>
              <a:t>139:21–22 </a:t>
            </a:r>
            <a:r>
              <a:rPr lang="en-US" sz="1100" b="0" dirty="0" smtClean="0">
                <a:solidFill>
                  <a:schemeClr val="tx2"/>
                </a:solidFill>
              </a:rPr>
              <a:t> </a:t>
            </a:r>
            <a:r>
              <a:rPr lang="en-US" sz="1100" b="0" dirty="0"/>
              <a:t>tells us that we should join God in His holy hatred of these people: </a:t>
            </a:r>
            <a:r>
              <a:rPr lang="en-US" sz="1100" b="0" i="1" dirty="0"/>
              <a:t>“Do I not hate those who hate You, O Lord …? I have nothing but hatred for them; I count them my enemies.” </a:t>
            </a:r>
            <a:r>
              <a:rPr lang="en-US" sz="1100" b="0" dirty="0"/>
              <a:t>The New Testament says the same in </a:t>
            </a:r>
            <a:r>
              <a:rPr lang="en-US" sz="1100" dirty="0">
                <a:solidFill>
                  <a:schemeClr val="tx2"/>
                </a:solidFill>
              </a:rPr>
              <a:t>Revelation 2:6</a:t>
            </a:r>
            <a:r>
              <a:rPr lang="en-US" sz="1100" b="0" dirty="0" smtClean="0"/>
              <a:t>.</a:t>
            </a:r>
            <a:endParaRPr lang="en-US" sz="1100" b="0" dirty="0"/>
          </a:p>
          <a:p>
            <a:pPr>
              <a:spcBef>
                <a:spcPts val="200"/>
              </a:spcBef>
              <a:spcAft>
                <a:spcPts val="200"/>
              </a:spcAft>
            </a:pPr>
            <a:r>
              <a:rPr lang="en-US" sz="1100" b="0" dirty="0"/>
              <a:t>How are we to understand this? In some cases, hate simply means </a:t>
            </a:r>
            <a:r>
              <a:rPr lang="en-US" sz="1100" b="0" i="1" dirty="0"/>
              <a:t>“love less.” </a:t>
            </a:r>
            <a:r>
              <a:rPr lang="en-US" sz="1100" b="0" dirty="0"/>
              <a:t>In </a:t>
            </a:r>
            <a:r>
              <a:rPr lang="en-US" sz="1100" dirty="0">
                <a:solidFill>
                  <a:schemeClr val="tx2"/>
                </a:solidFill>
              </a:rPr>
              <a:t>Luke 14:26</a:t>
            </a:r>
            <a:r>
              <a:rPr lang="en-US" sz="1100" b="0" dirty="0">
                <a:solidFill>
                  <a:schemeClr val="tx2"/>
                </a:solidFill>
              </a:rPr>
              <a:t> </a:t>
            </a:r>
            <a:r>
              <a:rPr lang="en-US" sz="1100" b="0" dirty="0"/>
              <a:t>we find Jesus saying that we must hate the members of our own families if we want to follow Him, while in the parallel passage in </a:t>
            </a:r>
            <a:r>
              <a:rPr lang="en-US" sz="1100" dirty="0"/>
              <a:t>Matthew 10:37</a:t>
            </a:r>
            <a:r>
              <a:rPr lang="en-US" sz="1100" b="0" dirty="0"/>
              <a:t>, Jesus says we must love them less than we love Him. That kind of “soft” explanation, however, won’t work in the passages we cited above. God did not love Esau less than Jacob; </a:t>
            </a:r>
            <a:r>
              <a:rPr lang="en-US" sz="1100" dirty="0"/>
              <a:t>He did not love Esau </a:t>
            </a:r>
            <a:r>
              <a:rPr lang="en-US" sz="1100" u="sng" dirty="0"/>
              <a:t>in any</a:t>
            </a:r>
            <a:r>
              <a:rPr lang="en-US" sz="1100" dirty="0"/>
              <a:t> saving way at all</a:t>
            </a:r>
            <a:r>
              <a:rPr lang="en-US" sz="1100" dirty="0" smtClean="0"/>
              <a:t>.</a:t>
            </a:r>
            <a:endParaRPr lang="en-US" sz="1100" dirty="0"/>
          </a:p>
          <a:p>
            <a:pPr>
              <a:spcBef>
                <a:spcPts val="200"/>
              </a:spcBef>
              <a:spcAft>
                <a:spcPts val="200"/>
              </a:spcAft>
            </a:pPr>
            <a:r>
              <a:rPr lang="en-US" sz="1100" b="0" dirty="0"/>
              <a:t>It is </a:t>
            </a:r>
            <a:r>
              <a:rPr lang="en-US" sz="1100" dirty="0">
                <a:solidFill>
                  <a:schemeClr val="tx2"/>
                </a:solidFill>
              </a:rPr>
              <a:t>Psalm 139:21–22 </a:t>
            </a:r>
            <a:r>
              <a:rPr lang="en-US" sz="1100" b="0" dirty="0"/>
              <a:t>that gives us an important perspective on this matter. To hate someone is to count him as an enemy and to treat him as an enemy. In the Bible, hatred is not an emotion primarily, but rather a covenant action. Those who treat God as an enemy will find God treating them the same way. Since they are His enemies, and He “hates” them, He will destroy them</a:t>
            </a:r>
            <a:r>
              <a:rPr lang="en-US" sz="1100" b="0" dirty="0" smtClean="0"/>
              <a:t>.</a:t>
            </a:r>
            <a:endParaRPr lang="en-US" sz="1100" b="0" dirty="0"/>
          </a:p>
          <a:p>
            <a:pPr>
              <a:spcBef>
                <a:spcPts val="200"/>
              </a:spcBef>
              <a:spcAft>
                <a:spcPts val="200"/>
              </a:spcAft>
            </a:pPr>
            <a:r>
              <a:rPr lang="en-US" sz="1100" b="0" dirty="0"/>
              <a:t>The “soft” and the “hard” senses of hatred can be put together this way: When the Bible speaks of </a:t>
            </a:r>
            <a:r>
              <a:rPr lang="en-US" sz="1100" dirty="0"/>
              <a:t>God’s </a:t>
            </a:r>
            <a:r>
              <a:rPr lang="en-US" sz="1100" u="sng" dirty="0"/>
              <a:t>loving</a:t>
            </a:r>
            <a:r>
              <a:rPr lang="en-US" sz="1100" dirty="0"/>
              <a:t> someone, it means He has chosen to </a:t>
            </a:r>
            <a:r>
              <a:rPr lang="en-US" sz="1100" u="sng" dirty="0"/>
              <a:t>favor</a:t>
            </a:r>
            <a:r>
              <a:rPr lang="en-US" sz="1100" dirty="0"/>
              <a:t> them</a:t>
            </a:r>
            <a:r>
              <a:rPr lang="en-US" sz="1100" b="0" dirty="0"/>
              <a:t>; when it speaks of </a:t>
            </a:r>
            <a:r>
              <a:rPr lang="en-US" sz="1100" dirty="0"/>
              <a:t>God’s </a:t>
            </a:r>
            <a:r>
              <a:rPr lang="en-US" sz="1100" u="sng" dirty="0"/>
              <a:t>hating</a:t>
            </a:r>
            <a:r>
              <a:rPr lang="en-US" sz="1100" dirty="0"/>
              <a:t> someone, it means He has chosen </a:t>
            </a:r>
            <a:r>
              <a:rPr lang="en-US" sz="1100" u="sng" dirty="0"/>
              <a:t>not</a:t>
            </a:r>
            <a:r>
              <a:rPr lang="en-US" sz="1100" dirty="0"/>
              <a:t> to </a:t>
            </a:r>
            <a:r>
              <a:rPr lang="en-US" sz="1100" u="sng" dirty="0"/>
              <a:t>favor</a:t>
            </a:r>
            <a:r>
              <a:rPr lang="en-US" sz="1100" dirty="0"/>
              <a:t> them</a:t>
            </a:r>
            <a:r>
              <a:rPr lang="en-US" sz="1100" b="0" dirty="0"/>
              <a:t>. Thus, we are to favor Christ and not favor the members of our families. Thus, God favored Jacob and did not favor Esau. Thus, we favor God’s friends and we do not favor God’s enemies (</a:t>
            </a:r>
            <a:r>
              <a:rPr lang="en-US" sz="1100" dirty="0">
                <a:solidFill>
                  <a:schemeClr val="tx2"/>
                </a:solidFill>
              </a:rPr>
              <a:t>Psalm 139</a:t>
            </a:r>
            <a:r>
              <a:rPr lang="en-US" sz="1100" b="0" dirty="0" smtClean="0"/>
              <a:t>).</a:t>
            </a:r>
            <a:endParaRPr lang="en-US" sz="1100" b="0" dirty="0"/>
          </a:p>
          <a:p>
            <a:pPr>
              <a:spcBef>
                <a:spcPts val="200"/>
              </a:spcBef>
              <a:spcAft>
                <a:spcPts val="200"/>
              </a:spcAft>
            </a:pPr>
            <a:r>
              <a:rPr lang="en-US" sz="1100" b="0" dirty="0"/>
              <a:t>Favoring is a choice, not an emotion. When family members attack the church, we must choose to side with Christ. When God favors us, it means He elects us; those He disfavors, He leaves to their own damnation</a:t>
            </a:r>
            <a:r>
              <a:rPr lang="en-US" sz="1100" b="0" dirty="0" smtClean="0"/>
              <a:t>.</a:t>
            </a:r>
            <a:endParaRPr lang="en-US" sz="1100" b="0" dirty="0"/>
          </a:p>
          <a:p>
            <a:pPr>
              <a:spcBef>
                <a:spcPts val="200"/>
              </a:spcBef>
              <a:spcAft>
                <a:spcPts val="200"/>
              </a:spcAft>
            </a:pPr>
            <a:r>
              <a:rPr lang="en-US" sz="1100" b="0" dirty="0" smtClean="0"/>
              <a:t>When </a:t>
            </a:r>
            <a:r>
              <a:rPr lang="en-US" sz="1100" b="0" dirty="0"/>
              <a:t>we see that love and hate boil down to favor and disfavor, we can see that they are objective and that they involve conscious decisions. How does understanding this change how you look at people? </a:t>
            </a:r>
            <a:r>
              <a:rPr lang="en-US" sz="1100" dirty="0"/>
              <a:t>Resolve to favor those you are commanded to love </a:t>
            </a:r>
            <a:r>
              <a:rPr lang="en-US" sz="1100" u="sng" dirty="0"/>
              <a:t>and disfavor those you are commanded to hate</a:t>
            </a:r>
            <a:r>
              <a:rPr lang="en-US" sz="1100" dirty="0" smtClean="0"/>
              <a:t>.</a:t>
            </a:r>
          </a:p>
          <a:p>
            <a:pPr algn="r">
              <a:spcBef>
                <a:spcPts val="200"/>
              </a:spcBef>
              <a:spcAft>
                <a:spcPts val="200"/>
              </a:spcAft>
            </a:pPr>
            <a:r>
              <a:rPr lang="en-US" sz="1100" b="0" dirty="0" smtClean="0"/>
              <a:t>R. C. </a:t>
            </a:r>
            <a:r>
              <a:rPr lang="en-US" sz="1100" b="0" dirty="0" err="1" smtClean="0"/>
              <a:t>Sproul</a:t>
            </a:r>
            <a:endParaRPr lang="en-US" sz="1100" b="0" dirty="0" smtClean="0"/>
          </a:p>
          <a:p>
            <a:pPr algn="r">
              <a:spcBef>
                <a:spcPts val="200"/>
              </a:spcBef>
              <a:spcAft>
                <a:spcPts val="200"/>
              </a:spcAft>
            </a:pPr>
            <a:r>
              <a:rPr lang="en-US" sz="1100" b="0" dirty="0">
                <a:hlinkClick r:id="rId2"/>
              </a:rPr>
              <a:t>http://www.ligonier.org/learn/devotionals/gods-love-and-gods-hatred</a:t>
            </a:r>
            <a:r>
              <a:rPr lang="en-US" sz="1100" b="0" dirty="0" smtClean="0">
                <a:hlinkClick r:id="rId2"/>
              </a:rPr>
              <a:t>/</a:t>
            </a:r>
            <a:endParaRPr lang="en-US" sz="11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718023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9783</TotalTime>
  <Words>6243</Words>
  <Application>Microsoft Office PowerPoint</Application>
  <PresentationFormat>On-screen Show (16:9)</PresentationFormat>
  <Paragraphs>275</Paragraphs>
  <Slides>43</Slides>
  <Notes>0</Notes>
  <HiddenSlides>5</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Essential</vt:lpstr>
      <vt:lpstr>“Convicting Those Who Contradict”</vt:lpstr>
      <vt:lpstr>What is Calvinism?</vt:lpstr>
      <vt:lpstr>Understanding Romans 9</vt:lpstr>
      <vt:lpstr>Free-Will’s “Death Blow”?</vt:lpstr>
      <vt:lpstr>Free-Will’s “Death Blow”?</vt:lpstr>
      <vt:lpstr>Free-Will’s “Death Blow”?</vt:lpstr>
      <vt:lpstr>Strong Foundation in Romans 9</vt:lpstr>
      <vt:lpstr>It Is Our Fault – Not God’s</vt:lpstr>
      <vt:lpstr>“Nothing Personal – just Business”</vt:lpstr>
      <vt:lpstr>Context, Context, Context!</vt:lpstr>
      <vt:lpstr>Concern For Rejected Israel</vt:lpstr>
      <vt:lpstr>Vindication of God’s Promise</vt:lpstr>
      <vt:lpstr>“Not Of Works, But Of God” ?</vt:lpstr>
      <vt:lpstr>Election to Produce Messiah</vt:lpstr>
      <vt:lpstr>Which Individual Served the other?</vt:lpstr>
      <vt:lpstr>When Did God Love Jacob?</vt:lpstr>
      <vt:lpstr>Summary, Thus Far …</vt:lpstr>
      <vt:lpstr>“Not Of Will, But Of God” ?</vt:lpstr>
      <vt:lpstr>Vindication of God’s Election</vt:lpstr>
      <vt:lpstr>“Who May Dwell in Your Holy Hill?”</vt:lpstr>
      <vt:lpstr>Vindication of God’s Election</vt:lpstr>
      <vt:lpstr>Who Is the “Willing” one?</vt:lpstr>
      <vt:lpstr>Who Is the “Willing” one?</vt:lpstr>
      <vt:lpstr>Vindication of God’s Hardening</vt:lpstr>
      <vt:lpstr>Pharaoh’s Part</vt:lpstr>
      <vt:lpstr>God’s Part …</vt:lpstr>
      <vt:lpstr>… Hardened Through mercy!</vt:lpstr>
      <vt:lpstr>“No Respecter of Persons …”</vt:lpstr>
      <vt:lpstr>Summary, Thus Far …</vt:lpstr>
      <vt:lpstr>The Doctrine of Reprobation</vt:lpstr>
      <vt:lpstr>Reprobation is Passive to God</vt:lpstr>
      <vt:lpstr>“It Remains Mysterious”</vt:lpstr>
      <vt:lpstr>Who Are We To Question God?</vt:lpstr>
      <vt:lpstr>“Power Over the Clay”</vt:lpstr>
      <vt:lpstr>Created For Destruction?</vt:lpstr>
      <vt:lpstr>Created For Destruction?</vt:lpstr>
      <vt:lpstr>Why Longsuffering?</vt:lpstr>
      <vt:lpstr>Become a Vessel of Honor?</vt:lpstr>
      <vt:lpstr>God’s Advanced Preparation</vt:lpstr>
      <vt:lpstr>Righteousness By Faith</vt:lpstr>
      <vt:lpstr>Conclusion</vt:lpstr>
      <vt:lpstr>For More Discussion …</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1507</cp:revision>
  <cp:lastPrinted>2013-02-21T00:15:10Z</cp:lastPrinted>
  <dcterms:created xsi:type="dcterms:W3CDTF">2006-08-16T00:00:00Z</dcterms:created>
  <dcterms:modified xsi:type="dcterms:W3CDTF">2013-02-21T03:51:40Z</dcterms:modified>
</cp:coreProperties>
</file>