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handoutMasterIdLst>
    <p:handoutMasterId r:id="rId46"/>
  </p:handoutMasterIdLst>
  <p:sldIdLst>
    <p:sldId id="397" r:id="rId2"/>
    <p:sldId id="523" r:id="rId3"/>
    <p:sldId id="614" r:id="rId4"/>
    <p:sldId id="612" r:id="rId5"/>
    <p:sldId id="613" r:id="rId6"/>
    <p:sldId id="431" r:id="rId7"/>
    <p:sldId id="432" r:id="rId8"/>
    <p:sldId id="476" r:id="rId9"/>
    <p:sldId id="593" r:id="rId10"/>
    <p:sldId id="395" r:id="rId11"/>
    <p:sldId id="472" r:id="rId12"/>
    <p:sldId id="601" r:id="rId13"/>
    <p:sldId id="622" r:id="rId14"/>
    <p:sldId id="595" r:id="rId15"/>
    <p:sldId id="594" r:id="rId16"/>
    <p:sldId id="602" r:id="rId17"/>
    <p:sldId id="615" r:id="rId18"/>
    <p:sldId id="617" r:id="rId19"/>
    <p:sldId id="618" r:id="rId20"/>
    <p:sldId id="623" r:id="rId21"/>
    <p:sldId id="501" r:id="rId22"/>
    <p:sldId id="597" r:id="rId23"/>
    <p:sldId id="598" r:id="rId24"/>
    <p:sldId id="599" r:id="rId25"/>
    <p:sldId id="606" r:id="rId26"/>
    <p:sldId id="502" r:id="rId27"/>
    <p:sldId id="604" r:id="rId28"/>
    <p:sldId id="603" r:id="rId29"/>
    <p:sldId id="605" r:id="rId30"/>
    <p:sldId id="503" r:id="rId31"/>
    <p:sldId id="611" r:id="rId32"/>
    <p:sldId id="619" r:id="rId33"/>
    <p:sldId id="621" r:id="rId34"/>
    <p:sldId id="620" r:id="rId35"/>
    <p:sldId id="608" r:id="rId36"/>
    <p:sldId id="607" r:id="rId37"/>
    <p:sldId id="609" r:id="rId38"/>
    <p:sldId id="610" r:id="rId39"/>
    <p:sldId id="624" r:id="rId40"/>
    <p:sldId id="616" r:id="rId41"/>
    <p:sldId id="477" r:id="rId42"/>
    <p:sldId id="600" r:id="rId43"/>
    <p:sldId id="596" r:id="rId44"/>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102" y="-1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7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2/22/2013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2/22/2013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2/22/2013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2/22/2013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Imputation of Sin and Righteousness</a:t>
            </a:r>
            <a:endParaRPr lang="en-US" sz="60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599400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Imputed Righteousness of Christ</a:t>
            </a:r>
            <a:endParaRPr lang="en-US" sz="3000"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dirty="0" smtClean="0"/>
              <a:t>There </a:t>
            </a:r>
            <a:r>
              <a:rPr lang="en-US" sz="2400" b="0" dirty="0"/>
              <a:t>are </a:t>
            </a:r>
            <a:r>
              <a:rPr lang="en-US" sz="2400" dirty="0"/>
              <a:t>two kinds of Christian righteousness</a:t>
            </a:r>
            <a:r>
              <a:rPr lang="en-US" sz="2400" b="0" dirty="0"/>
              <a:t>, just as man’s sin is of two kinds.  The </a:t>
            </a:r>
            <a:r>
              <a:rPr lang="en-US" sz="2400" dirty="0"/>
              <a:t>first is alien righteousness</a:t>
            </a:r>
            <a:r>
              <a:rPr lang="en-US" sz="2400" b="0" dirty="0"/>
              <a:t>, that is </a:t>
            </a:r>
            <a:r>
              <a:rPr lang="en-US" sz="2400" dirty="0"/>
              <a:t>the </a:t>
            </a:r>
            <a:r>
              <a:rPr lang="en-US" sz="2400" u="sng" dirty="0"/>
              <a:t>righteousness of another, instilled from without</a:t>
            </a:r>
            <a:r>
              <a:rPr lang="en-US" sz="2400" b="0" dirty="0"/>
              <a:t>.  This is the righteousness of Christ </a:t>
            </a:r>
            <a:r>
              <a:rPr lang="en-US" sz="2400" b="0" dirty="0" smtClean="0"/>
              <a:t>… Therefore </a:t>
            </a:r>
            <a:r>
              <a:rPr lang="en-US" sz="2400" b="0" dirty="0"/>
              <a:t>a man can with confidence boast in Christ and say:  “Mine are Christ’s living, doing, and speaking, his suffering and dying, </a:t>
            </a:r>
            <a:r>
              <a:rPr lang="en-US" sz="2400" dirty="0"/>
              <a:t>mine </a:t>
            </a:r>
            <a:r>
              <a:rPr lang="en-US" sz="2400" u="sng" dirty="0"/>
              <a:t>as much as if I</a:t>
            </a:r>
            <a:r>
              <a:rPr lang="en-US" sz="2400" dirty="0"/>
              <a:t> had lived, done, spoken, suffered, and died as he did</a:t>
            </a:r>
            <a:r>
              <a:rPr lang="en-US" sz="2400" b="0" dirty="0" smtClean="0"/>
              <a:t>.” (Martin Luther, “</a:t>
            </a:r>
            <a:r>
              <a:rPr lang="en-US" sz="2400" b="0" i="1" dirty="0" smtClean="0"/>
              <a:t>Two Kinds of Righteousness”</a:t>
            </a:r>
            <a:r>
              <a:rPr lang="en-US" sz="2400" b="0" dirty="0"/>
              <a:t> </a:t>
            </a:r>
            <a:r>
              <a:rPr lang="en-US" sz="2400" b="0" dirty="0" smtClean="0"/>
              <a:t>– </a:t>
            </a:r>
            <a:r>
              <a:rPr lang="en-US" sz="2400" i="1" dirty="0" smtClean="0"/>
              <a:t>Martin Luther’s Basic Theological Writings</a:t>
            </a:r>
            <a:r>
              <a:rPr lang="en-US" sz="2400" b="0" dirty="0" smtClean="0"/>
              <a:t>, 2</a:t>
            </a:r>
            <a:r>
              <a:rPr lang="en-US" sz="2400" b="0" baseline="30000" dirty="0" smtClean="0"/>
              <a:t>nd</a:t>
            </a:r>
            <a:r>
              <a:rPr lang="en-US" sz="2400" b="0" dirty="0" smtClean="0"/>
              <a:t> Edition, p. 135)</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310462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Imputed Sins of Mankind</a:t>
            </a:r>
            <a:endParaRPr lang="en-US" sz="3000"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dirty="0"/>
              <a:t>“All the prophets did foresee in Spirit that </a:t>
            </a:r>
            <a:r>
              <a:rPr lang="en-US" sz="2400" u="sng" dirty="0"/>
              <a:t>Christ should become the greatest transgressor</a:t>
            </a:r>
            <a:r>
              <a:rPr lang="en-US" sz="2400" dirty="0"/>
              <a:t>, murderer, adulterer, thief, rebel, blasphemer, etc., that ever was or could be in all the world</a:t>
            </a:r>
            <a:r>
              <a:rPr lang="en-US" sz="2400" b="0" dirty="0"/>
              <a:t>. For he, being made a sacrifice for the sins of the whole world is </a:t>
            </a:r>
            <a:r>
              <a:rPr lang="en-US" sz="2400" u="sng" dirty="0"/>
              <a:t>not</a:t>
            </a:r>
            <a:r>
              <a:rPr lang="en-US" sz="2400" dirty="0"/>
              <a:t> now an innocent person and without sins, but </a:t>
            </a:r>
            <a:r>
              <a:rPr lang="en-US" sz="2400" u="sng" dirty="0"/>
              <a:t>a sinner</a:t>
            </a:r>
            <a:r>
              <a:rPr lang="en-US" sz="2400" b="0" dirty="0" smtClean="0"/>
              <a:t>.” (Martin Luther, on </a:t>
            </a:r>
            <a:r>
              <a:rPr lang="en-US" sz="2400" dirty="0" smtClean="0">
                <a:solidFill>
                  <a:schemeClr val="tx2"/>
                </a:solidFill>
              </a:rPr>
              <a:t>Galatians 3:13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23488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Wearing Robes Of Christ</a:t>
            </a:r>
            <a:endParaRPr lang="en-US" dirty="0"/>
          </a:p>
        </p:txBody>
      </p:sp>
      <p:sp>
        <p:nvSpPr>
          <p:cNvPr id="3" name="Content Placeholder 2"/>
          <p:cNvSpPr>
            <a:spLocks noGrp="1"/>
          </p:cNvSpPr>
          <p:nvPr>
            <p:ph idx="1"/>
          </p:nvPr>
        </p:nvSpPr>
        <p:spPr/>
        <p:txBody>
          <a:bodyPr>
            <a:normAutofit/>
          </a:bodyPr>
          <a:lstStyle/>
          <a:p>
            <a:r>
              <a:rPr lang="en-US" sz="2400" b="0" dirty="0" smtClean="0"/>
              <a:t>“Many commentators (brethren and others) well point out that justification ‘is really a forensic justification, in </a:t>
            </a:r>
            <a:r>
              <a:rPr lang="en-US" sz="2400" dirty="0" smtClean="0"/>
              <a:t>that we are declared righteous or counted as righteous by God, even though we actually, in our own right, are not truly righteous.  We are permitted to “wear the robes of Christ’s righteousness” since we have none of our own</a:t>
            </a:r>
            <a:r>
              <a:rPr lang="en-US" sz="2400" b="0" dirty="0" smtClean="0"/>
              <a:t> that are presentable’” (Arnold Hardin, </a:t>
            </a:r>
            <a:r>
              <a:rPr lang="en-US" sz="2400" b="0" i="1" dirty="0" smtClean="0"/>
              <a:t>The Persuader, </a:t>
            </a:r>
            <a:r>
              <a:rPr lang="en-US" sz="2400" b="0" dirty="0" smtClean="0"/>
              <a:t>Vol. XI, No. VII, quoting from J. D. Thomas on Romans).</a:t>
            </a:r>
          </a:p>
          <a:p>
            <a:pPr algn="r"/>
            <a:r>
              <a:rPr lang="en-US" sz="2400" i="1" dirty="0" smtClean="0"/>
              <a:t>Neo-Calvinism in the Churches of Christ</a:t>
            </a:r>
            <a:r>
              <a:rPr lang="en-US" sz="2400" b="0" dirty="0" smtClean="0"/>
              <a:t>, p. 39</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952170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is It?</a:t>
            </a:r>
            <a:endParaRPr lang="en-US" dirty="0"/>
          </a:p>
        </p:txBody>
      </p:sp>
      <p:sp>
        <p:nvSpPr>
          <p:cNvPr id="6" name="Content Placeholder 5"/>
          <p:cNvSpPr>
            <a:spLocks noGrp="1"/>
          </p:cNvSpPr>
          <p:nvPr>
            <p:ph idx="1"/>
          </p:nvPr>
        </p:nvSpPr>
        <p:spPr/>
        <p:txBody>
          <a:bodyPr>
            <a:normAutofit/>
          </a:bodyPr>
          <a:lstStyle/>
          <a:p>
            <a:pPr marL="342900" indent="-342900">
              <a:spcBef>
                <a:spcPts val="500"/>
              </a:spcBef>
              <a:spcAft>
                <a:spcPts val="500"/>
              </a:spcAft>
              <a:buFont typeface="Arial" pitchFamily="34" charset="0"/>
              <a:buChar char="•"/>
            </a:pPr>
            <a:r>
              <a:rPr lang="en-US" sz="2800" dirty="0"/>
              <a:t>Three Imputations </a:t>
            </a:r>
            <a:r>
              <a:rPr lang="en-US" sz="2800" dirty="0" smtClean="0"/>
              <a:t>(Transfers) of Calvinism:</a:t>
            </a:r>
            <a:endParaRPr lang="en-US" sz="2800" b="0" dirty="0" smtClean="0"/>
          </a:p>
          <a:p>
            <a:pPr marL="684213" lvl="1" indent="-338138">
              <a:spcBef>
                <a:spcPts val="500"/>
              </a:spcBef>
              <a:spcAft>
                <a:spcPts val="500"/>
              </a:spcAft>
              <a:buFont typeface="+mj-lt"/>
              <a:buAutoNum type="arabicPeriod"/>
            </a:pPr>
            <a:r>
              <a:rPr lang="en-US" sz="2400" b="0" dirty="0" smtClean="0"/>
              <a:t>Adam’s </a:t>
            </a:r>
            <a:r>
              <a:rPr lang="en-US" sz="2400" b="0" dirty="0" smtClean="0"/>
              <a:t>sin to all of his descendants.</a:t>
            </a:r>
          </a:p>
          <a:p>
            <a:pPr marL="684213" lvl="1" indent="-338138">
              <a:spcBef>
                <a:spcPts val="500"/>
              </a:spcBef>
              <a:spcAft>
                <a:spcPts val="500"/>
              </a:spcAft>
              <a:buFont typeface="+mj-lt"/>
              <a:buAutoNum type="arabicPeriod"/>
            </a:pPr>
            <a:r>
              <a:rPr lang="en-US" sz="2400" b="0" dirty="0" smtClean="0"/>
              <a:t>All </a:t>
            </a:r>
            <a:r>
              <a:rPr lang="en-US" sz="2400" b="0" dirty="0" smtClean="0"/>
              <a:t>of man’s (the elect’s) sins to Jesus.</a:t>
            </a:r>
          </a:p>
          <a:p>
            <a:pPr marL="684213" lvl="1" indent="-338138">
              <a:spcBef>
                <a:spcPts val="500"/>
              </a:spcBef>
              <a:spcAft>
                <a:spcPts val="500"/>
              </a:spcAft>
              <a:buFont typeface="+mj-lt"/>
              <a:buAutoNum type="arabicPeriod"/>
            </a:pPr>
            <a:r>
              <a:rPr lang="en-US" sz="2400" b="0" dirty="0" smtClean="0"/>
              <a:t>Jesus</a:t>
            </a:r>
            <a:r>
              <a:rPr lang="en-US" sz="2400" b="0" dirty="0" smtClean="0"/>
              <a:t>’ righteousness to the </a:t>
            </a:r>
            <a:r>
              <a:rPr lang="en-US" sz="2400" b="0" dirty="0" smtClean="0"/>
              <a:t>elect.</a:t>
            </a:r>
          </a:p>
          <a:p>
            <a:pPr marL="346075" indent="-346075">
              <a:spcBef>
                <a:spcPts val="500"/>
              </a:spcBef>
              <a:spcAft>
                <a:spcPts val="500"/>
              </a:spcAft>
              <a:buFont typeface="Arial" pitchFamily="34" charset="0"/>
              <a:buChar char="•"/>
            </a:pPr>
            <a:r>
              <a:rPr lang="en-US" sz="2800" dirty="0" smtClean="0"/>
              <a:t>Three Words of Misunderstanding:</a:t>
            </a:r>
          </a:p>
          <a:p>
            <a:pPr marL="684213" lvl="1" indent="-338138">
              <a:spcBef>
                <a:spcPts val="500"/>
              </a:spcBef>
              <a:spcAft>
                <a:spcPts val="500"/>
              </a:spcAft>
              <a:buFont typeface="+mj-lt"/>
              <a:buAutoNum type="arabicPeriod"/>
            </a:pPr>
            <a:r>
              <a:rPr lang="en-US" sz="2400" dirty="0" smtClean="0"/>
              <a:t>Impute – </a:t>
            </a:r>
            <a:r>
              <a:rPr lang="en-US" sz="2400" b="1" dirty="0" smtClean="0">
                <a:solidFill>
                  <a:schemeClr val="tx2"/>
                </a:solidFill>
              </a:rPr>
              <a:t>Romans 4:3-6, 8-11, 22-24</a:t>
            </a:r>
          </a:p>
          <a:p>
            <a:pPr marL="684213" lvl="1" indent="-338138">
              <a:spcBef>
                <a:spcPts val="500"/>
              </a:spcBef>
              <a:spcAft>
                <a:spcPts val="500"/>
              </a:spcAft>
              <a:buFont typeface="+mj-lt"/>
              <a:buAutoNum type="arabicPeriod"/>
            </a:pPr>
            <a:r>
              <a:rPr lang="en-US" sz="2400" b="0" dirty="0" smtClean="0"/>
              <a:t>Bear – </a:t>
            </a:r>
            <a:r>
              <a:rPr lang="en-US" sz="2400" b="1" dirty="0" smtClean="0">
                <a:solidFill>
                  <a:schemeClr val="tx2"/>
                </a:solidFill>
              </a:rPr>
              <a:t>Isaiah 53:12; I Peter 2:24</a:t>
            </a:r>
          </a:p>
          <a:p>
            <a:pPr marL="684213" lvl="1" indent="-338138">
              <a:spcBef>
                <a:spcPts val="500"/>
              </a:spcBef>
              <a:spcAft>
                <a:spcPts val="500"/>
              </a:spcAft>
              <a:buFont typeface="+mj-lt"/>
              <a:buAutoNum type="arabicPeriod"/>
            </a:pPr>
            <a:r>
              <a:rPr lang="en-US" sz="2400" dirty="0" smtClean="0"/>
              <a:t>Sin – </a:t>
            </a:r>
            <a:r>
              <a:rPr lang="en-US" sz="2400" b="1" dirty="0" smtClean="0">
                <a:solidFill>
                  <a:schemeClr val="tx2"/>
                </a:solidFill>
              </a:rPr>
              <a:t>II Corinthians 5:21</a:t>
            </a:r>
            <a:endParaRPr lang="en-US" sz="2400" b="1" dirty="0" smtClean="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16061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00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par>
                          <p:cTn id="11" fill="hold">
                            <p:stCondLst>
                              <p:cond delay="1500"/>
                            </p:stCondLst>
                            <p:childTnLst>
                              <p:par>
                                <p:cTn id="12" presetID="10" presetClass="entr" presetSubtype="0" fill="hold" nodeType="afterEffect">
                                  <p:stCondLst>
                                    <p:cond delay="100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childTnLst>
                                </p:cTn>
                              </p:par>
                            </p:childTnLst>
                          </p:cTn>
                        </p:par>
                        <p:par>
                          <p:cTn id="15" fill="hold">
                            <p:stCondLst>
                              <p:cond delay="3000"/>
                            </p:stCondLst>
                            <p:childTnLst>
                              <p:par>
                                <p:cTn id="16" presetID="10" presetClass="entr" presetSubtype="0" fill="hold" nodeType="afterEffect">
                                  <p:stCondLst>
                                    <p:cond delay="100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nodeType="afterEffect">
                                  <p:stCondLst>
                                    <p:cond delay="100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par>
                          <p:cTn id="27" fill="hold">
                            <p:stCondLst>
                              <p:cond delay="1500"/>
                            </p:stCondLst>
                            <p:childTnLst>
                              <p:par>
                                <p:cTn id="28" presetID="10" presetClass="entr" presetSubtype="0" fill="hold" nodeType="afterEffect">
                                  <p:stCondLst>
                                    <p:cond delay="100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fade">
                                      <p:cBhvr>
                                        <p:cTn id="30" dur="500"/>
                                        <p:tgtEl>
                                          <p:spTgt spid="6">
                                            <p:txEl>
                                              <p:pRg st="6" end="6"/>
                                            </p:txEl>
                                          </p:spTgt>
                                        </p:tgtEl>
                                      </p:cBhvr>
                                    </p:animEffect>
                                  </p:childTnLst>
                                </p:cTn>
                              </p:par>
                            </p:childTnLst>
                          </p:cTn>
                        </p:par>
                        <p:par>
                          <p:cTn id="31" fill="hold">
                            <p:stCondLst>
                              <p:cond delay="3000"/>
                            </p:stCondLst>
                            <p:childTnLst>
                              <p:par>
                                <p:cTn id="32" presetID="10" presetClass="entr" presetSubtype="0" fill="hold" nodeType="afterEffect">
                                  <p:stCondLst>
                                    <p:cond delay="100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&amp; Concerns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dirty="0" smtClean="0"/>
              <a:t>Logical Roots in Calvinism:</a:t>
            </a:r>
          </a:p>
          <a:p>
            <a:pPr marL="685800" lvl="1" indent="-342900">
              <a:spcBef>
                <a:spcPts val="300"/>
              </a:spcBef>
              <a:spcAft>
                <a:spcPts val="300"/>
              </a:spcAft>
            </a:pPr>
            <a:r>
              <a:rPr lang="en-US" dirty="0" smtClean="0"/>
              <a:t>Consistency will regrow the tree from the faulty fruit.</a:t>
            </a:r>
          </a:p>
          <a:p>
            <a:pPr marL="685800" lvl="1" indent="-342900">
              <a:spcBef>
                <a:spcPts val="300"/>
              </a:spcBef>
              <a:spcAft>
                <a:spcPts val="300"/>
              </a:spcAft>
            </a:pPr>
            <a:r>
              <a:rPr lang="en-US" dirty="0" smtClean="0"/>
              <a:t>Confusion for babes – children and converts.</a:t>
            </a:r>
          </a:p>
          <a:p>
            <a:pPr marL="685800" lvl="1" indent="-342900">
              <a:spcBef>
                <a:spcPts val="300"/>
              </a:spcBef>
              <a:spcAft>
                <a:spcPts val="300"/>
              </a:spcAft>
            </a:pPr>
            <a:r>
              <a:rPr lang="en-US" dirty="0" smtClean="0"/>
              <a:t>Does it </a:t>
            </a:r>
            <a:r>
              <a:rPr lang="en-US" i="1" dirty="0" smtClean="0"/>
              <a:t>“demonstrate”</a:t>
            </a:r>
            <a:r>
              <a:rPr lang="en-US" dirty="0" smtClean="0"/>
              <a:t> God as </a:t>
            </a:r>
            <a:r>
              <a:rPr lang="en-US" i="1" dirty="0" smtClean="0"/>
              <a:t>“just and the justifier”</a:t>
            </a:r>
            <a:r>
              <a:rPr lang="en-US" dirty="0" smtClean="0"/>
              <a:t> (</a:t>
            </a:r>
            <a:r>
              <a:rPr lang="en-US" b="1" dirty="0" smtClean="0">
                <a:solidFill>
                  <a:schemeClr val="tx2"/>
                </a:solidFill>
              </a:rPr>
              <a:t>Rom. 3:26</a:t>
            </a:r>
            <a:r>
              <a:rPr lang="en-US" dirty="0" smtClean="0"/>
              <a:t>)?</a:t>
            </a:r>
          </a:p>
          <a:p>
            <a:pPr marL="342900" indent="-342900">
              <a:spcBef>
                <a:spcPts val="300"/>
              </a:spcBef>
              <a:spcAft>
                <a:spcPts val="300"/>
              </a:spcAft>
              <a:buFont typeface="Arial" pitchFamily="34" charset="0"/>
              <a:buChar char="•"/>
            </a:pPr>
            <a:r>
              <a:rPr lang="en-US" dirty="0" smtClean="0">
                <a:solidFill>
                  <a:schemeClr val="tx2"/>
                </a:solidFill>
              </a:rPr>
              <a:t>1980</a:t>
            </a:r>
            <a:r>
              <a:rPr lang="en-US" dirty="0" smtClean="0"/>
              <a:t> – </a:t>
            </a:r>
            <a:r>
              <a:rPr lang="en-US" i="1" dirty="0" smtClean="0"/>
              <a:t>Neo-Calvinism In the Churches of Christ</a:t>
            </a:r>
            <a:r>
              <a:rPr lang="en-US" dirty="0" smtClean="0"/>
              <a:t>, answering the “Imputed Righteousness of Christ”, which was used to:</a:t>
            </a:r>
          </a:p>
          <a:p>
            <a:pPr marL="685800" lvl="1" indent="-342900">
              <a:spcBef>
                <a:spcPts val="300"/>
              </a:spcBef>
              <a:spcAft>
                <a:spcPts val="300"/>
              </a:spcAft>
            </a:pPr>
            <a:r>
              <a:rPr lang="en-US" dirty="0" smtClean="0"/>
              <a:t>Increased emphasis on grace, accusations of legalism, …</a:t>
            </a:r>
          </a:p>
          <a:p>
            <a:pPr marL="685800" lvl="1" indent="-342900">
              <a:spcBef>
                <a:spcPts val="300"/>
              </a:spcBef>
              <a:spcAft>
                <a:spcPts val="300"/>
              </a:spcAft>
            </a:pPr>
            <a:r>
              <a:rPr lang="en-US" dirty="0" smtClean="0"/>
              <a:t>Marginalized obedience – </a:t>
            </a:r>
            <a:r>
              <a:rPr lang="en-US" i="1" dirty="0" smtClean="0"/>
              <a:t>“once saved, always saved”</a:t>
            </a:r>
            <a:endParaRPr lang="en-US" dirty="0" smtClean="0"/>
          </a:p>
          <a:p>
            <a:pPr marL="685800" lvl="1" indent="-342900">
              <a:spcBef>
                <a:spcPts val="300"/>
              </a:spcBef>
              <a:spcAft>
                <a:spcPts val="300"/>
              </a:spcAft>
            </a:pPr>
            <a:r>
              <a:rPr lang="en-US" dirty="0" smtClean="0"/>
              <a:t>Virtually unlimited fellowship – </a:t>
            </a:r>
            <a:r>
              <a:rPr lang="en-US" i="1" dirty="0" smtClean="0"/>
              <a:t>“How can you </a:t>
            </a:r>
            <a:r>
              <a:rPr lang="en-US" i="1" dirty="0" err="1" smtClean="0"/>
              <a:t>disfellowship</a:t>
            </a:r>
            <a:r>
              <a:rPr lang="en-US" i="1" dirty="0" smtClean="0"/>
              <a:t> those whom God accepts?”</a:t>
            </a:r>
          </a:p>
          <a:p>
            <a:pPr marL="342900" indent="-342900">
              <a:spcBef>
                <a:spcPts val="300"/>
              </a:spcBef>
              <a:spcAft>
                <a:spcPts val="300"/>
              </a:spcAft>
              <a:buFont typeface="Arial" pitchFamily="34" charset="0"/>
              <a:buChar char="•"/>
            </a:pPr>
            <a:r>
              <a:rPr lang="en-US" dirty="0" smtClean="0"/>
              <a:t>Recently – “Imputed Sins of Man onto Christ”:</a:t>
            </a:r>
          </a:p>
          <a:p>
            <a:pPr marL="685800" lvl="1" indent="-342900">
              <a:spcBef>
                <a:spcPts val="300"/>
              </a:spcBef>
              <a:spcAft>
                <a:spcPts val="300"/>
              </a:spcAft>
            </a:pPr>
            <a:r>
              <a:rPr lang="en-US" dirty="0"/>
              <a:t>Increased emphasis on grace, accusations of </a:t>
            </a:r>
            <a:r>
              <a:rPr lang="en-US" dirty="0" smtClean="0"/>
              <a:t>legalism - related?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012705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Premise</a:t>
            </a:r>
            <a:endParaRPr lang="en-US" dirty="0"/>
          </a:p>
        </p:txBody>
      </p:sp>
      <p:sp>
        <p:nvSpPr>
          <p:cNvPr id="3" name="Content Placeholder 2"/>
          <p:cNvSpPr>
            <a:spLocks noGrp="1"/>
          </p:cNvSpPr>
          <p:nvPr>
            <p:ph idx="1"/>
          </p:nvPr>
        </p:nvSpPr>
        <p:spPr/>
        <p:txBody>
          <a:bodyPr>
            <a:normAutofit fontScale="92500"/>
          </a:bodyPr>
          <a:lstStyle/>
          <a:p>
            <a:pPr marL="342900" indent="-342900">
              <a:buFont typeface="Arial" pitchFamily="34" charset="0"/>
              <a:buChar char="•"/>
            </a:pPr>
            <a:r>
              <a:rPr lang="en-US" sz="2400" b="0" dirty="0" smtClean="0"/>
              <a:t>Premise results in fatalism - Calvinism.</a:t>
            </a:r>
          </a:p>
          <a:p>
            <a:pPr marL="342900" indent="-342900">
              <a:buFont typeface="Arial" pitchFamily="34" charset="0"/>
              <a:buChar char="•"/>
            </a:pPr>
            <a:r>
              <a:rPr lang="en-US" sz="2400" b="0" dirty="0"/>
              <a:t>God </a:t>
            </a:r>
            <a:r>
              <a:rPr lang="en-US" sz="2400" b="0" dirty="0" smtClean="0"/>
              <a:t>must be </a:t>
            </a:r>
            <a:r>
              <a:rPr lang="en-US" sz="2400" b="0" i="1" dirty="0" smtClean="0"/>
              <a:t>“just </a:t>
            </a:r>
            <a:r>
              <a:rPr lang="en-US" sz="2400" b="0" i="1" dirty="0"/>
              <a:t>and the justifier”</a:t>
            </a:r>
            <a:r>
              <a:rPr lang="en-US" sz="2400" b="0" dirty="0"/>
              <a:t> (</a:t>
            </a:r>
            <a:r>
              <a:rPr lang="en-US" sz="2400" dirty="0" smtClean="0">
                <a:solidFill>
                  <a:schemeClr val="tx2"/>
                </a:solidFill>
              </a:rPr>
              <a:t>Romans 3:25-26</a:t>
            </a:r>
            <a:r>
              <a:rPr lang="en-US" sz="2400" b="0" dirty="0" smtClean="0"/>
              <a:t>).</a:t>
            </a:r>
          </a:p>
          <a:p>
            <a:pPr marL="342900" indent="-342900">
              <a:buFont typeface="Arial" pitchFamily="34" charset="0"/>
              <a:buChar char="•"/>
            </a:pPr>
            <a:r>
              <a:rPr lang="en-US" sz="2400" b="0" dirty="0" smtClean="0"/>
              <a:t>No transfer of </a:t>
            </a:r>
            <a:r>
              <a:rPr lang="en-US" sz="2400" i="1" dirty="0" smtClean="0"/>
              <a:t>guilt</a:t>
            </a:r>
            <a:r>
              <a:rPr lang="en-US" sz="2400" b="0" dirty="0" smtClean="0"/>
              <a:t> </a:t>
            </a:r>
            <a:r>
              <a:rPr lang="en-US" sz="2400" i="1" u="sng" dirty="0" smtClean="0"/>
              <a:t>or</a:t>
            </a:r>
            <a:r>
              <a:rPr lang="en-US" sz="2400" b="0" dirty="0" smtClean="0"/>
              <a:t> </a:t>
            </a:r>
            <a:r>
              <a:rPr lang="en-US" sz="2400" i="1" dirty="0" smtClean="0"/>
              <a:t>righteousness</a:t>
            </a:r>
            <a:r>
              <a:rPr lang="en-US" sz="2400" b="0" dirty="0" smtClean="0"/>
              <a:t> – </a:t>
            </a:r>
            <a:r>
              <a:rPr lang="en-US" sz="2400" dirty="0" smtClean="0">
                <a:solidFill>
                  <a:schemeClr val="tx2"/>
                </a:solidFill>
              </a:rPr>
              <a:t>Ez. 18:20; Rom. 2:6</a:t>
            </a:r>
          </a:p>
          <a:p>
            <a:pPr marL="342900" indent="-342900">
              <a:buFont typeface="Arial" pitchFamily="34" charset="0"/>
              <a:buChar char="•"/>
            </a:pPr>
            <a:r>
              <a:rPr lang="en-US" sz="2400" b="0" dirty="0" smtClean="0"/>
              <a:t>God does “see” our righteousness – </a:t>
            </a:r>
            <a:r>
              <a:rPr lang="en-US" sz="2400" dirty="0" smtClean="0">
                <a:solidFill>
                  <a:schemeClr val="tx2"/>
                </a:solidFill>
              </a:rPr>
              <a:t>I John 3:7; Revelation 19:8</a:t>
            </a:r>
            <a:r>
              <a:rPr lang="en-US" sz="2400" b="0" dirty="0" smtClean="0"/>
              <a:t>.</a:t>
            </a:r>
          </a:p>
          <a:p>
            <a:pPr marL="342900" indent="-342900">
              <a:buFont typeface="Arial" pitchFamily="34" charset="0"/>
              <a:buChar char="•"/>
            </a:pPr>
            <a:r>
              <a:rPr lang="en-US" sz="2400" b="0" dirty="0" smtClean="0"/>
              <a:t>What about “oneness” of Jesus and the Father? </a:t>
            </a:r>
            <a:r>
              <a:rPr lang="en-US" sz="2400" dirty="0" smtClean="0">
                <a:solidFill>
                  <a:schemeClr val="tx2"/>
                </a:solidFill>
              </a:rPr>
              <a:t>John 10:30</a:t>
            </a:r>
          </a:p>
          <a:p>
            <a:pPr marL="342900" indent="-342900">
              <a:buFont typeface="Arial" pitchFamily="34" charset="0"/>
              <a:buChar char="•"/>
            </a:pPr>
            <a:r>
              <a:rPr lang="en-US" sz="2400" b="0" dirty="0" smtClean="0"/>
              <a:t>God spiritually separated from Christ, but heard His prayer?  </a:t>
            </a:r>
            <a:r>
              <a:rPr lang="en-US" sz="2400" dirty="0" smtClean="0">
                <a:solidFill>
                  <a:schemeClr val="tx2"/>
                </a:solidFill>
              </a:rPr>
              <a:t>Psalm 22:21; Isaiah 1:15; I Peter 3:12</a:t>
            </a:r>
          </a:p>
          <a:p>
            <a:pPr marL="342900" indent="-342900">
              <a:buFont typeface="Arial" pitchFamily="34" charset="0"/>
              <a:buChar char="•"/>
            </a:pPr>
            <a:r>
              <a:rPr lang="en-US" sz="2400" b="0" dirty="0" smtClean="0"/>
              <a:t>How could Jesus could be a sinner and divine? </a:t>
            </a:r>
            <a:r>
              <a:rPr lang="en-US" sz="2400" dirty="0" smtClean="0">
                <a:solidFill>
                  <a:schemeClr val="tx2"/>
                </a:solidFill>
              </a:rPr>
              <a:t>Habakkuk 1:13; Psalm 45:7; 97:10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0965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Steps of Man’s Atonement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a:pPr>
            <a:r>
              <a:rPr lang="en-US" sz="2200" dirty="0" smtClean="0"/>
              <a:t>Sacrifice of Jesus:</a:t>
            </a:r>
          </a:p>
          <a:p>
            <a:pPr marL="684213" lvl="1" indent="-346075">
              <a:spcBef>
                <a:spcPts val="200"/>
              </a:spcBef>
              <a:spcAft>
                <a:spcPts val="200"/>
              </a:spcAft>
            </a:pPr>
            <a:r>
              <a:rPr lang="en-US" sz="2200" i="1" dirty="0" smtClean="0"/>
              <a:t>“redeemed … with the precious </a:t>
            </a:r>
            <a:r>
              <a:rPr lang="en-US" sz="2200" b="1" i="1" dirty="0" smtClean="0"/>
              <a:t>blood of Christ</a:t>
            </a:r>
            <a:r>
              <a:rPr lang="en-US" sz="2200" i="1" dirty="0" smtClean="0"/>
              <a:t>, as of </a:t>
            </a:r>
            <a:r>
              <a:rPr lang="en-US" sz="2200" b="1" i="1" dirty="0" smtClean="0"/>
              <a:t>a lamb without blemish and without spot</a:t>
            </a:r>
            <a:r>
              <a:rPr lang="en-US" sz="2200" i="1" dirty="0" smtClean="0"/>
              <a:t>”</a:t>
            </a:r>
            <a:r>
              <a:rPr lang="en-US" sz="2200" dirty="0" smtClean="0"/>
              <a:t> (</a:t>
            </a:r>
            <a:r>
              <a:rPr lang="en-US" sz="2200" b="1" dirty="0" smtClean="0">
                <a:solidFill>
                  <a:schemeClr val="tx2"/>
                </a:solidFill>
              </a:rPr>
              <a:t>I Pet. 1:18-19</a:t>
            </a:r>
            <a:r>
              <a:rPr lang="en-US" sz="2200" dirty="0" smtClean="0"/>
              <a:t>)</a:t>
            </a:r>
          </a:p>
          <a:p>
            <a:pPr marL="684213" lvl="1" indent="-346075">
              <a:spcBef>
                <a:spcPts val="200"/>
              </a:spcBef>
              <a:spcAft>
                <a:spcPts val="200"/>
              </a:spcAft>
            </a:pPr>
            <a:r>
              <a:rPr lang="en-US" sz="2200" i="1" dirty="0" smtClean="0"/>
              <a:t>“without </a:t>
            </a:r>
            <a:r>
              <a:rPr lang="en-US" sz="2200" i="1" dirty="0"/>
              <a:t>shedding of blood there is </a:t>
            </a:r>
            <a:r>
              <a:rPr lang="en-US" sz="2200" b="1" i="1" dirty="0"/>
              <a:t>no </a:t>
            </a:r>
            <a:r>
              <a:rPr lang="en-US" sz="2200" b="1" i="1" dirty="0" smtClean="0"/>
              <a:t>remission</a:t>
            </a:r>
            <a:r>
              <a:rPr lang="en-US" sz="2200" i="1" dirty="0" smtClean="0"/>
              <a:t>”</a:t>
            </a:r>
            <a:r>
              <a:rPr lang="en-US" sz="2200" dirty="0" smtClean="0"/>
              <a:t> </a:t>
            </a:r>
            <a:r>
              <a:rPr lang="en-US" sz="2200" dirty="0"/>
              <a:t>(</a:t>
            </a:r>
            <a:r>
              <a:rPr lang="en-US" sz="2200" b="1" dirty="0">
                <a:solidFill>
                  <a:schemeClr val="tx2"/>
                </a:solidFill>
              </a:rPr>
              <a:t>Hebrews </a:t>
            </a:r>
            <a:r>
              <a:rPr lang="en-US" sz="2200" b="1" dirty="0" smtClean="0">
                <a:solidFill>
                  <a:schemeClr val="tx2"/>
                </a:solidFill>
              </a:rPr>
              <a:t>9:22</a:t>
            </a:r>
            <a:r>
              <a:rPr lang="en-US" sz="2200" dirty="0" smtClean="0"/>
              <a:t>)</a:t>
            </a:r>
            <a:endParaRPr lang="en-US" sz="2200" dirty="0"/>
          </a:p>
          <a:p>
            <a:pPr marL="346075" indent="-346075">
              <a:spcBef>
                <a:spcPts val="200"/>
              </a:spcBef>
              <a:spcAft>
                <a:spcPts val="200"/>
              </a:spcAft>
              <a:buFont typeface="+mj-lt"/>
              <a:buAutoNum type="arabicPeriod"/>
            </a:pPr>
            <a:r>
              <a:rPr lang="en-US" sz="2200" dirty="0" smtClean="0"/>
              <a:t>Resurrection and Ascension:</a:t>
            </a:r>
          </a:p>
          <a:p>
            <a:pPr marL="684213" lvl="1" indent="-346075">
              <a:spcBef>
                <a:spcPts val="200"/>
              </a:spcBef>
              <a:spcAft>
                <a:spcPts val="200"/>
              </a:spcAft>
            </a:pPr>
            <a:r>
              <a:rPr lang="en-US" sz="2200" i="1" dirty="0" smtClean="0"/>
              <a:t>And if </a:t>
            </a:r>
            <a:r>
              <a:rPr lang="en-US" sz="2200" i="1" dirty="0"/>
              <a:t>Christ is not risen, your faith is futile; you are </a:t>
            </a:r>
            <a:r>
              <a:rPr lang="en-US" sz="2200" b="1" i="1" dirty="0"/>
              <a:t>still in your sins</a:t>
            </a:r>
            <a:r>
              <a:rPr lang="en-US" sz="2200" i="1" dirty="0"/>
              <a:t>! </a:t>
            </a:r>
            <a:r>
              <a:rPr lang="en-US" sz="2200" dirty="0"/>
              <a:t>(</a:t>
            </a:r>
            <a:r>
              <a:rPr lang="en-US" sz="2200" b="1" dirty="0">
                <a:solidFill>
                  <a:schemeClr val="tx2"/>
                </a:solidFill>
              </a:rPr>
              <a:t>I Corinthians </a:t>
            </a:r>
            <a:r>
              <a:rPr lang="en-US" sz="2200" b="1" dirty="0" smtClean="0">
                <a:solidFill>
                  <a:schemeClr val="tx2"/>
                </a:solidFill>
              </a:rPr>
              <a:t>15:17</a:t>
            </a:r>
            <a:r>
              <a:rPr lang="en-US" sz="2200" dirty="0" smtClean="0"/>
              <a:t>)</a:t>
            </a:r>
          </a:p>
          <a:p>
            <a:pPr marL="346075" indent="-346075">
              <a:spcBef>
                <a:spcPts val="200"/>
              </a:spcBef>
              <a:spcAft>
                <a:spcPts val="200"/>
              </a:spcAft>
              <a:buFont typeface="+mj-lt"/>
              <a:buAutoNum type="arabicPeriod"/>
            </a:pPr>
            <a:r>
              <a:rPr lang="en-US" sz="2200" dirty="0" smtClean="0"/>
              <a:t>Offering as High Priest Before God:</a:t>
            </a:r>
          </a:p>
          <a:p>
            <a:pPr marL="687388" lvl="1" indent="-346075">
              <a:spcBef>
                <a:spcPts val="200"/>
              </a:spcBef>
              <a:spcAft>
                <a:spcPts val="200"/>
              </a:spcAft>
            </a:pPr>
            <a:r>
              <a:rPr lang="en-US" sz="2200" b="0" i="1" dirty="0" smtClean="0"/>
              <a:t>“Christ … entered … into heaven itself, now to appear in the presence of God for us”</a:t>
            </a:r>
            <a:r>
              <a:rPr lang="en-US" sz="2200" b="0" dirty="0" smtClean="0"/>
              <a:t> (</a:t>
            </a:r>
            <a:r>
              <a:rPr lang="en-US" sz="2200" b="1" dirty="0" smtClean="0">
                <a:solidFill>
                  <a:schemeClr val="tx2"/>
                </a:solidFill>
              </a:rPr>
              <a:t>Hebrews 9:23-28</a:t>
            </a:r>
            <a:r>
              <a:rPr lang="en-US" sz="2200" b="0" dirty="0" smtClean="0"/>
              <a:t>)</a:t>
            </a:r>
            <a:endParaRPr lang="en-US" sz="22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70653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Representations &amp; Themes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Propitiating Wrath – </a:t>
            </a:r>
            <a:r>
              <a:rPr lang="en-US" sz="2400" dirty="0" smtClean="0">
                <a:solidFill>
                  <a:schemeClr val="tx2"/>
                </a:solidFill>
              </a:rPr>
              <a:t>Ro. 3:25; Heb. 2:17; I Jo. 2:2; 4:10</a:t>
            </a:r>
          </a:p>
          <a:p>
            <a:pPr marL="342900" indent="-342900">
              <a:spcBef>
                <a:spcPts val="300"/>
              </a:spcBef>
              <a:spcAft>
                <a:spcPts val="300"/>
              </a:spcAft>
              <a:buFont typeface="Arial" pitchFamily="34" charset="0"/>
              <a:buChar char="•"/>
            </a:pPr>
            <a:r>
              <a:rPr lang="en-US" sz="2400" b="0" dirty="0" smtClean="0"/>
              <a:t>Ransom, Redemption Price – </a:t>
            </a:r>
            <a:r>
              <a:rPr lang="en-US" sz="2400" dirty="0" smtClean="0">
                <a:solidFill>
                  <a:schemeClr val="tx2"/>
                </a:solidFill>
              </a:rPr>
              <a:t>Mat. 20:28; I Tim. 2:6; Gal. 3:13; 4:5; I Tim. 2:14; I Peter 1:18-20</a:t>
            </a:r>
          </a:p>
          <a:p>
            <a:pPr marL="342900" indent="-342900">
              <a:spcBef>
                <a:spcPts val="300"/>
              </a:spcBef>
              <a:spcAft>
                <a:spcPts val="300"/>
              </a:spcAft>
              <a:buFont typeface="Arial" pitchFamily="34" charset="0"/>
              <a:buChar char="•"/>
            </a:pPr>
            <a:r>
              <a:rPr lang="en-US" sz="2400" b="0" dirty="0" smtClean="0"/>
              <a:t>Defeating the Devil – </a:t>
            </a:r>
            <a:r>
              <a:rPr lang="en-US" sz="2400" dirty="0" smtClean="0">
                <a:solidFill>
                  <a:schemeClr val="tx2"/>
                </a:solidFill>
              </a:rPr>
              <a:t>Mt. 12:26-29; Heb. 2:14; I Jo. 3:8</a:t>
            </a:r>
          </a:p>
          <a:p>
            <a:pPr marL="342900" indent="-342900">
              <a:spcBef>
                <a:spcPts val="300"/>
              </a:spcBef>
              <a:spcAft>
                <a:spcPts val="300"/>
              </a:spcAft>
              <a:buFont typeface="Arial" pitchFamily="34" charset="0"/>
              <a:buChar char="•"/>
            </a:pPr>
            <a:r>
              <a:rPr lang="en-US" sz="2400" b="0" dirty="0" smtClean="0"/>
              <a:t>Freeing Captives – </a:t>
            </a:r>
            <a:r>
              <a:rPr lang="en-US" sz="2400" dirty="0" smtClean="0">
                <a:solidFill>
                  <a:schemeClr val="tx2"/>
                </a:solidFill>
              </a:rPr>
              <a:t>Ephesians 4:8-11</a:t>
            </a:r>
          </a:p>
          <a:p>
            <a:pPr marL="342900" indent="-342900">
              <a:spcBef>
                <a:spcPts val="300"/>
              </a:spcBef>
              <a:spcAft>
                <a:spcPts val="300"/>
              </a:spcAft>
              <a:buFont typeface="Arial" pitchFamily="34" charset="0"/>
              <a:buChar char="•"/>
            </a:pPr>
            <a:r>
              <a:rPr lang="en-US" sz="2400" b="0" dirty="0" smtClean="0"/>
              <a:t>Demonstrating God’s Love – </a:t>
            </a:r>
            <a:r>
              <a:rPr lang="en-US" sz="2400" dirty="0" smtClean="0">
                <a:solidFill>
                  <a:schemeClr val="tx2"/>
                </a:solidFill>
              </a:rPr>
              <a:t>Romans 5:8; I John 4:19</a:t>
            </a:r>
          </a:p>
          <a:p>
            <a:pPr marL="342900" indent="-342900">
              <a:spcBef>
                <a:spcPts val="300"/>
              </a:spcBef>
              <a:spcAft>
                <a:spcPts val="300"/>
              </a:spcAft>
              <a:buFont typeface="Arial" pitchFamily="34" charset="0"/>
              <a:buChar char="•"/>
            </a:pPr>
            <a:r>
              <a:rPr lang="en-US" sz="2400" b="0" dirty="0" smtClean="0"/>
              <a:t>New Standard of Love – </a:t>
            </a:r>
            <a:r>
              <a:rPr lang="en-US" sz="2400" dirty="0" smtClean="0">
                <a:solidFill>
                  <a:schemeClr val="tx2"/>
                </a:solidFill>
              </a:rPr>
              <a:t>John 15:12-14</a:t>
            </a:r>
          </a:p>
          <a:p>
            <a:pPr marL="342900" indent="-342900">
              <a:spcBef>
                <a:spcPts val="300"/>
              </a:spcBef>
              <a:spcAft>
                <a:spcPts val="300"/>
              </a:spcAft>
              <a:buFont typeface="Arial" pitchFamily="34" charset="0"/>
              <a:buChar char="•"/>
            </a:pPr>
            <a:r>
              <a:rPr lang="en-US" sz="2400" b="0" dirty="0" smtClean="0"/>
              <a:t>Adoption of Sons – </a:t>
            </a:r>
            <a:r>
              <a:rPr lang="en-US" sz="2400" dirty="0" smtClean="0">
                <a:solidFill>
                  <a:schemeClr val="tx2"/>
                </a:solidFill>
              </a:rPr>
              <a:t>Gal. 4:5; Eph. 1:5; Rom. 8:15, 23</a:t>
            </a:r>
          </a:p>
          <a:p>
            <a:pPr marL="342900" indent="-342900">
              <a:spcBef>
                <a:spcPts val="300"/>
              </a:spcBef>
              <a:spcAft>
                <a:spcPts val="300"/>
              </a:spcAft>
              <a:buFont typeface="Arial" pitchFamily="34" charset="0"/>
              <a:buChar char="•"/>
            </a:pPr>
            <a:r>
              <a:rPr lang="en-US" sz="2400" i="1" dirty="0" smtClean="0"/>
              <a:t>…  Should not over emphasize any </a:t>
            </a:r>
            <a:r>
              <a:rPr lang="en-US" sz="2400" i="1" u="sng" dirty="0" smtClean="0"/>
              <a:t>one</a:t>
            </a:r>
            <a:r>
              <a:rPr lang="en-US" sz="2400" i="1" dirty="0" smtClean="0"/>
              <a:t> analogy!</a:t>
            </a:r>
            <a:endParaRPr lang="en-US" sz="24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90991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1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5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Oval 4"/>
          <p:cNvSpPr/>
          <p:nvPr/>
        </p:nvSpPr>
        <p:spPr>
          <a:xfrm>
            <a:off x="609600" y="590550"/>
            <a:ext cx="762000" cy="1828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 name="Oval 5"/>
          <p:cNvSpPr/>
          <p:nvPr/>
        </p:nvSpPr>
        <p:spPr>
          <a:xfrm>
            <a:off x="609600" y="4019550"/>
            <a:ext cx="762000" cy="8382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4000"/>
                            </p:stCondLst>
                            <p:childTnLst>
                              <p:par>
                                <p:cTn id="9" presetID="21" presetClass="entr" presetSubtype="1" fill="hold" grpId="0" nodeType="afterEffect">
                                  <p:stCondLst>
                                    <p:cond delay="200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Representations &amp; Themes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Propitiating Wrath – </a:t>
            </a:r>
            <a:r>
              <a:rPr lang="en-US" sz="2400" dirty="0" smtClean="0">
                <a:solidFill>
                  <a:schemeClr val="tx2"/>
                </a:solidFill>
              </a:rPr>
              <a:t>Ro. 3:25; Heb. 2:17; I Jo. 2:2; 4:10</a:t>
            </a:r>
          </a:p>
          <a:p>
            <a:pPr marL="342900" indent="-342900">
              <a:spcBef>
                <a:spcPts val="300"/>
              </a:spcBef>
              <a:spcAft>
                <a:spcPts val="300"/>
              </a:spcAft>
              <a:buFont typeface="Arial" pitchFamily="34" charset="0"/>
              <a:buChar char="•"/>
            </a:pPr>
            <a:r>
              <a:rPr lang="en-US" sz="2400" b="0" dirty="0" smtClean="0"/>
              <a:t>Ransom, Redemption Price – </a:t>
            </a:r>
            <a:r>
              <a:rPr lang="en-US" sz="2400" dirty="0" smtClean="0">
                <a:solidFill>
                  <a:schemeClr val="tx2"/>
                </a:solidFill>
              </a:rPr>
              <a:t>Mat. 20:28; I Tim. 2:6; Gal. 3:13; 4:5; I Tim. 2:14; I Peter 1:18-20</a:t>
            </a:r>
          </a:p>
          <a:p>
            <a:pPr marL="342900" indent="-342900">
              <a:spcBef>
                <a:spcPts val="300"/>
              </a:spcBef>
              <a:spcAft>
                <a:spcPts val="300"/>
              </a:spcAft>
              <a:buFont typeface="Arial" pitchFamily="34" charset="0"/>
              <a:buChar char="•"/>
            </a:pPr>
            <a:r>
              <a:rPr lang="en-US" sz="2400" b="0" dirty="0" smtClean="0"/>
              <a:t>Defeating the Devil – </a:t>
            </a:r>
            <a:r>
              <a:rPr lang="en-US" sz="2400" dirty="0" smtClean="0">
                <a:solidFill>
                  <a:schemeClr val="tx2"/>
                </a:solidFill>
              </a:rPr>
              <a:t>Mt. 12:26-29; Heb. 2:14; I Jo. 3:8</a:t>
            </a:r>
          </a:p>
          <a:p>
            <a:pPr marL="342900" indent="-342900">
              <a:spcBef>
                <a:spcPts val="300"/>
              </a:spcBef>
              <a:spcAft>
                <a:spcPts val="300"/>
              </a:spcAft>
              <a:buFont typeface="Arial" pitchFamily="34" charset="0"/>
              <a:buChar char="•"/>
            </a:pPr>
            <a:r>
              <a:rPr lang="en-US" sz="2400" b="0" dirty="0" smtClean="0"/>
              <a:t>Freeing Captives – </a:t>
            </a:r>
            <a:r>
              <a:rPr lang="en-US" sz="2400" dirty="0" smtClean="0">
                <a:solidFill>
                  <a:schemeClr val="tx2"/>
                </a:solidFill>
              </a:rPr>
              <a:t>Ephesians 4:8-11</a:t>
            </a:r>
          </a:p>
          <a:p>
            <a:pPr marL="342900" indent="-342900">
              <a:spcBef>
                <a:spcPts val="300"/>
              </a:spcBef>
              <a:spcAft>
                <a:spcPts val="300"/>
              </a:spcAft>
              <a:buFont typeface="Arial" pitchFamily="34" charset="0"/>
              <a:buChar char="•"/>
            </a:pPr>
            <a:r>
              <a:rPr lang="en-US" sz="2400" b="0" dirty="0" smtClean="0"/>
              <a:t>Demonstrating God’s Love – </a:t>
            </a:r>
            <a:r>
              <a:rPr lang="en-US" sz="2400" dirty="0" smtClean="0">
                <a:solidFill>
                  <a:schemeClr val="tx2"/>
                </a:solidFill>
              </a:rPr>
              <a:t>Romans 5:8; I John 4:19</a:t>
            </a:r>
          </a:p>
          <a:p>
            <a:pPr marL="342900" indent="-342900">
              <a:spcBef>
                <a:spcPts val="300"/>
              </a:spcBef>
              <a:spcAft>
                <a:spcPts val="300"/>
              </a:spcAft>
              <a:buFont typeface="Arial" pitchFamily="34" charset="0"/>
              <a:buChar char="•"/>
            </a:pPr>
            <a:r>
              <a:rPr lang="en-US" sz="2400" b="0" dirty="0" smtClean="0"/>
              <a:t>New Standard of Love – </a:t>
            </a:r>
            <a:r>
              <a:rPr lang="en-US" sz="2400" dirty="0" smtClean="0">
                <a:solidFill>
                  <a:schemeClr val="tx2"/>
                </a:solidFill>
              </a:rPr>
              <a:t>John 15:12-14</a:t>
            </a:r>
          </a:p>
          <a:p>
            <a:pPr marL="342900" indent="-342900">
              <a:spcBef>
                <a:spcPts val="300"/>
              </a:spcBef>
              <a:spcAft>
                <a:spcPts val="300"/>
              </a:spcAft>
              <a:buFont typeface="Arial" pitchFamily="34" charset="0"/>
              <a:buChar char="•"/>
            </a:pPr>
            <a:r>
              <a:rPr lang="en-US" sz="2400" b="0" dirty="0" smtClean="0"/>
              <a:t>Adoption of Sons – </a:t>
            </a:r>
            <a:r>
              <a:rPr lang="en-US" sz="2400" dirty="0" smtClean="0">
                <a:solidFill>
                  <a:schemeClr val="tx2"/>
                </a:solidFill>
              </a:rPr>
              <a:t>Gal. 4:5; Eph. 1:5; Rom. 8:15, 23</a:t>
            </a:r>
          </a:p>
          <a:p>
            <a:pPr marL="342900" indent="-342900">
              <a:spcBef>
                <a:spcPts val="300"/>
              </a:spcBef>
              <a:spcAft>
                <a:spcPts val="300"/>
              </a:spcAft>
              <a:buFont typeface="Arial" pitchFamily="34" charset="0"/>
              <a:buChar char="•"/>
            </a:pPr>
            <a:r>
              <a:rPr lang="en-US" sz="2400" i="1" dirty="0" smtClean="0"/>
              <a:t>…  Should not over emphasize any </a:t>
            </a:r>
            <a:r>
              <a:rPr lang="en-US" sz="2400" i="1" u="sng" dirty="0" smtClean="0"/>
              <a:t>one</a:t>
            </a:r>
            <a:r>
              <a:rPr lang="en-US" sz="2400" i="1" dirty="0" smtClean="0"/>
              <a:t> analogy!</a:t>
            </a:r>
          </a:p>
          <a:p>
            <a:pPr marL="342900" indent="-342900">
              <a:spcBef>
                <a:spcPts val="300"/>
              </a:spcBef>
              <a:spcAft>
                <a:spcPts val="300"/>
              </a:spcAft>
              <a:buFont typeface="Arial" pitchFamily="34" charset="0"/>
              <a:buChar char="•"/>
            </a:pPr>
            <a:r>
              <a:rPr lang="en-US" sz="2400" i="1" dirty="0"/>
              <a:t>…  Should not </a:t>
            </a:r>
            <a:r>
              <a:rPr lang="en-US" sz="2400" i="1" u="sng" dirty="0" smtClean="0"/>
              <a:t>minimize</a:t>
            </a:r>
            <a:r>
              <a:rPr lang="en-US" sz="2400" i="1" dirty="0" smtClean="0"/>
              <a:t> any </a:t>
            </a:r>
            <a:r>
              <a:rPr lang="en-US" sz="2400" i="1" u="sng" dirty="0"/>
              <a:t>one</a:t>
            </a:r>
            <a:r>
              <a:rPr lang="en-US" sz="2400" i="1" dirty="0"/>
              <a:t> analogy</a:t>
            </a:r>
            <a:r>
              <a:rPr lang="en-US" sz="2400" i="1" dirty="0" smtClean="0"/>
              <a:t>!</a:t>
            </a:r>
            <a:endParaRPr lang="en-US" sz="24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4465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utoRev="1" fill="hold" nodeType="withEffect">
                                  <p:stCondLst>
                                    <p:cond delay="0"/>
                                  </p:stCondLst>
                                  <p:childTnLst>
                                    <p:animScale>
                                      <p:cBhvr>
                                        <p:cTn id="6" dur="2000" fill="hold"/>
                                        <p:tgtEl>
                                          <p:spTgt spid="3">
                                            <p:txEl>
                                              <p:pRg st="0" end="0"/>
                                            </p:txEl>
                                          </p:spTgt>
                                        </p:tgtEl>
                                      </p:cBhvr>
                                      <p:by x="150000" y="150000"/>
                                    </p:animScale>
                                  </p:childTnLst>
                                </p:cTn>
                              </p:par>
                            </p:childTnLst>
                          </p:cTn>
                        </p:par>
                        <p:par>
                          <p:cTn id="7" fill="hold">
                            <p:stCondLst>
                              <p:cond delay="4000"/>
                            </p:stCondLst>
                            <p:childTnLst>
                              <p:par>
                                <p:cTn id="8" presetID="1" presetClass="entr" presetSubtype="0" fill="hold" nodeType="afterEffect">
                                  <p:stCondLst>
                                    <p:cond delay="1000"/>
                                  </p:stCondLst>
                                  <p:childTnLst>
                                    <p:set>
                                      <p:cBhvr>
                                        <p:cTn id="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Imputation, A Bible Concept?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8"/>
            </a:pPr>
            <a:r>
              <a:rPr lang="en-US" sz="2400" b="0" dirty="0"/>
              <a:t>“</a:t>
            </a:r>
            <a:r>
              <a:rPr lang="en-US" sz="2400" dirty="0">
                <a:solidFill>
                  <a:schemeClr val="tx2"/>
                </a:solidFill>
              </a:rPr>
              <a:t>Romans 4:8 </a:t>
            </a:r>
            <a:r>
              <a:rPr lang="en-US" sz="2400" b="0" dirty="0"/>
              <a:t>says that imputation is the way our sins are removed, so why are you undermining a </a:t>
            </a:r>
            <a:r>
              <a:rPr lang="en-US" sz="2400" i="1" dirty="0"/>
              <a:t>valid</a:t>
            </a:r>
            <a:r>
              <a:rPr lang="en-US" sz="2400" b="0" dirty="0"/>
              <a:t> Bible </a:t>
            </a:r>
            <a:r>
              <a:rPr lang="en-US" sz="2400" b="0" dirty="0" smtClean="0"/>
              <a:t>word, concept, </a:t>
            </a:r>
            <a:r>
              <a:rPr lang="en-US" sz="2400" b="0" dirty="0"/>
              <a:t>and theme that is so full of comfort</a:t>
            </a:r>
            <a:r>
              <a:rPr lang="en-US" sz="2400" b="0" dirty="0" smtClean="0"/>
              <a:t>?”</a:t>
            </a:r>
          </a:p>
          <a:p>
            <a:r>
              <a:rPr lang="en-US" sz="2400" b="0" i="1" dirty="0"/>
              <a:t>“</a:t>
            </a:r>
            <a:r>
              <a:rPr lang="en-US" sz="2400" i="1" dirty="0"/>
              <a:t>Blessed</a:t>
            </a:r>
            <a:r>
              <a:rPr lang="en-US" sz="2400" b="0" i="1" dirty="0"/>
              <a:t> is the man to whom the LORD shall not </a:t>
            </a:r>
            <a:r>
              <a:rPr lang="en-US" sz="2400" i="1" u="sng" dirty="0"/>
              <a:t>impute</a:t>
            </a:r>
            <a:r>
              <a:rPr lang="en-US" sz="2400" i="1" dirty="0"/>
              <a:t> </a:t>
            </a:r>
            <a:r>
              <a:rPr lang="en-US" sz="2400" i="1" dirty="0" smtClean="0"/>
              <a:t>sin</a:t>
            </a:r>
            <a:r>
              <a:rPr lang="en-US" sz="2400" b="0" i="1" dirty="0" smtClean="0"/>
              <a:t>.”</a:t>
            </a:r>
            <a:r>
              <a:rPr lang="en-US" sz="2400" b="0" dirty="0" smtClean="0"/>
              <a:t> </a:t>
            </a:r>
            <a:r>
              <a:rPr lang="en-US" sz="2400" b="0" dirty="0"/>
              <a:t>(</a:t>
            </a:r>
            <a:r>
              <a:rPr lang="en-US" sz="2400" dirty="0">
                <a:solidFill>
                  <a:schemeClr val="tx2"/>
                </a:solidFill>
              </a:rPr>
              <a:t>Romans </a:t>
            </a:r>
            <a:r>
              <a:rPr lang="en-US" sz="2400" dirty="0" smtClean="0">
                <a:solidFill>
                  <a:schemeClr val="tx2"/>
                </a:solidFill>
              </a:rPr>
              <a:t>4:8</a:t>
            </a:r>
            <a:r>
              <a:rPr lang="en-US" sz="2400" b="0" dirty="0" smtClean="0"/>
              <a:t>)</a:t>
            </a:r>
          </a:p>
          <a:p>
            <a:pPr marL="342900" indent="-342900">
              <a:buFont typeface="Arial" pitchFamily="34" charset="0"/>
              <a:buChar char="•"/>
            </a:pPr>
            <a:r>
              <a:rPr lang="en-US" sz="2400" b="0" dirty="0" smtClean="0"/>
              <a:t>The Calvinist defines </a:t>
            </a:r>
            <a:r>
              <a:rPr lang="en-US" sz="2400" b="0" i="1" dirty="0" smtClean="0"/>
              <a:t>“impute”</a:t>
            </a:r>
            <a:r>
              <a:rPr lang="en-US" sz="2400" b="0" dirty="0" smtClean="0"/>
              <a:t> as </a:t>
            </a:r>
            <a:r>
              <a:rPr lang="en-US" sz="2400" b="0" i="1" dirty="0" smtClean="0"/>
              <a:t>“transfer”</a:t>
            </a:r>
            <a:r>
              <a:rPr lang="en-US" sz="2400" b="0" dirty="0" smtClean="0"/>
              <a:t>.</a:t>
            </a:r>
          </a:p>
          <a:p>
            <a:pPr marL="342900" indent="-342900">
              <a:buFont typeface="Arial" pitchFamily="34" charset="0"/>
              <a:buChar char="•"/>
            </a:pPr>
            <a:r>
              <a:rPr lang="en-US" sz="2400" b="0" dirty="0" smtClean="0"/>
              <a:t>Forgiveness comes by the </a:t>
            </a:r>
            <a:r>
              <a:rPr lang="en-US" sz="2400" i="1" dirty="0" smtClean="0"/>
              <a:t>positive</a:t>
            </a:r>
            <a:r>
              <a:rPr lang="en-US" sz="2400" b="0" dirty="0" smtClean="0"/>
              <a:t> act of imputation.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62414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Imputation, A Bible Concept?</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28"/>
            </a:pPr>
            <a:r>
              <a:rPr lang="en-US" sz="2400" b="0" dirty="0"/>
              <a:t>“</a:t>
            </a:r>
            <a:r>
              <a:rPr lang="en-US" sz="2400" dirty="0">
                <a:solidFill>
                  <a:schemeClr val="tx2"/>
                </a:solidFill>
              </a:rPr>
              <a:t>Romans 4:8 </a:t>
            </a:r>
            <a:r>
              <a:rPr lang="en-US" sz="2400" b="0" dirty="0"/>
              <a:t>says that imputation is the way our sins are removed, so why are you undermining a </a:t>
            </a:r>
            <a:r>
              <a:rPr lang="en-US" sz="2400" i="1" dirty="0"/>
              <a:t>valid</a:t>
            </a:r>
            <a:r>
              <a:rPr lang="en-US" sz="2400" b="0" dirty="0"/>
              <a:t> Bible </a:t>
            </a:r>
            <a:r>
              <a:rPr lang="en-US" sz="2400" b="0" dirty="0" smtClean="0"/>
              <a:t>word, concept, </a:t>
            </a:r>
            <a:r>
              <a:rPr lang="en-US" sz="2400" b="0" dirty="0"/>
              <a:t>and theme that is so full of comfort</a:t>
            </a:r>
            <a:r>
              <a:rPr lang="en-US" sz="2400" b="0" dirty="0" smtClean="0"/>
              <a:t>?”</a:t>
            </a:r>
          </a:p>
          <a:p>
            <a:r>
              <a:rPr lang="en-US" sz="2400" b="0" i="1" dirty="0"/>
              <a:t>“</a:t>
            </a:r>
            <a:r>
              <a:rPr lang="en-US" sz="2400" i="1" dirty="0"/>
              <a:t>Blessed</a:t>
            </a:r>
            <a:r>
              <a:rPr lang="en-US" sz="2400" b="0" i="1" dirty="0"/>
              <a:t> is the man to whom the LORD shall </a:t>
            </a:r>
            <a:r>
              <a:rPr lang="en-US" sz="2400" i="1" u="sng" dirty="0">
                <a:solidFill>
                  <a:schemeClr val="tx2"/>
                </a:solidFill>
              </a:rPr>
              <a:t>not</a:t>
            </a:r>
            <a:r>
              <a:rPr lang="en-US" sz="2400" i="1" u="sng" dirty="0"/>
              <a:t> impute</a:t>
            </a:r>
            <a:r>
              <a:rPr lang="en-US" sz="2400" i="1" dirty="0"/>
              <a:t> </a:t>
            </a:r>
            <a:r>
              <a:rPr lang="en-US" sz="2400" i="1" dirty="0" smtClean="0"/>
              <a:t>sin</a:t>
            </a:r>
            <a:r>
              <a:rPr lang="en-US" sz="2400" b="0" i="1" dirty="0" smtClean="0"/>
              <a:t>.”</a:t>
            </a:r>
            <a:r>
              <a:rPr lang="en-US" sz="2400" b="0" dirty="0" smtClean="0"/>
              <a:t> </a:t>
            </a:r>
            <a:r>
              <a:rPr lang="en-US" sz="2400" b="0" dirty="0"/>
              <a:t>(</a:t>
            </a:r>
            <a:r>
              <a:rPr lang="en-US" sz="2400" dirty="0">
                <a:solidFill>
                  <a:schemeClr val="tx2"/>
                </a:solidFill>
              </a:rPr>
              <a:t>Romans </a:t>
            </a:r>
            <a:r>
              <a:rPr lang="en-US" sz="2400" dirty="0" smtClean="0">
                <a:solidFill>
                  <a:schemeClr val="tx2"/>
                </a:solidFill>
              </a:rPr>
              <a:t>4:8</a:t>
            </a:r>
            <a:r>
              <a:rPr lang="en-US" sz="2400" b="0" dirty="0" smtClean="0"/>
              <a:t>)</a:t>
            </a:r>
          </a:p>
          <a:p>
            <a:pPr marL="342900" indent="-342900">
              <a:buFont typeface="Arial" pitchFamily="34" charset="0"/>
              <a:buChar char="•"/>
            </a:pPr>
            <a:r>
              <a:rPr lang="en-US" sz="2400" b="0" dirty="0" smtClean="0"/>
              <a:t>The Calvinist defines </a:t>
            </a:r>
            <a:r>
              <a:rPr lang="en-US" sz="2400" b="0" i="1" dirty="0" smtClean="0"/>
              <a:t>“impute”</a:t>
            </a:r>
            <a:r>
              <a:rPr lang="en-US" sz="2400" b="0" dirty="0" smtClean="0"/>
              <a:t> as </a:t>
            </a:r>
            <a:r>
              <a:rPr lang="en-US" sz="2400" b="0" i="1" dirty="0" smtClean="0"/>
              <a:t>“transfer”</a:t>
            </a:r>
            <a:r>
              <a:rPr lang="en-US" sz="2400" b="0" dirty="0" smtClean="0"/>
              <a:t>.</a:t>
            </a:r>
          </a:p>
          <a:p>
            <a:pPr marL="342900" indent="-342900">
              <a:buFont typeface="Arial" pitchFamily="34" charset="0"/>
              <a:buChar char="•"/>
            </a:pPr>
            <a:r>
              <a:rPr lang="en-US" sz="2400" b="0" dirty="0" smtClean="0"/>
              <a:t>Forgiveness comes by the </a:t>
            </a:r>
            <a:r>
              <a:rPr lang="en-US" sz="2400" i="1" dirty="0" smtClean="0"/>
              <a:t>positive</a:t>
            </a:r>
            <a:r>
              <a:rPr lang="en-US" sz="2400" b="0" dirty="0" smtClean="0"/>
              <a:t> act of imputation.</a:t>
            </a:r>
          </a:p>
          <a:p>
            <a:pPr marL="342900" indent="-342900">
              <a:buFont typeface="Arial" pitchFamily="34" charset="0"/>
              <a:buChar char="•"/>
            </a:pPr>
            <a:r>
              <a:rPr lang="en-US" sz="2400" b="0" dirty="0" smtClean="0"/>
              <a:t>Scriptures indicate blessing comes from </a:t>
            </a:r>
            <a:r>
              <a:rPr lang="en-US" sz="2400" i="1" dirty="0" smtClean="0"/>
              <a:t>negative</a:t>
            </a:r>
            <a:r>
              <a:rPr lang="en-US" sz="2400" b="0" dirty="0" smtClean="0"/>
              <a:t> act of imputation – </a:t>
            </a:r>
            <a:r>
              <a:rPr lang="en-US" sz="2400" i="1" dirty="0" smtClean="0"/>
              <a:t>not</a:t>
            </a:r>
            <a:r>
              <a:rPr lang="en-US" sz="2400" b="0" dirty="0" smtClean="0"/>
              <a:t> imputing.</a:t>
            </a:r>
          </a:p>
          <a:p>
            <a:pPr marL="342900" indent="-342900">
              <a:buFont typeface="Arial" pitchFamily="34" charset="0"/>
              <a:buChar char="•"/>
            </a:pPr>
            <a:r>
              <a:rPr lang="en-US" sz="2400" b="0" dirty="0" smtClean="0"/>
              <a:t>Maybe the Calvinist has </a:t>
            </a:r>
            <a:r>
              <a:rPr lang="en-US" sz="2400" i="1" dirty="0" smtClean="0"/>
              <a:t>not</a:t>
            </a:r>
            <a:r>
              <a:rPr lang="en-US" sz="2400" b="0" dirty="0" smtClean="0"/>
              <a:t> defined the term correctly?</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29331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Translation Comparison</a:t>
            </a:r>
            <a:endParaRPr lang="en-US" dirty="0"/>
          </a:p>
        </p:txBody>
      </p:sp>
      <p:sp>
        <p:nvSpPr>
          <p:cNvPr id="3" name="Content Placeholder 2"/>
          <p:cNvSpPr>
            <a:spLocks noGrp="1"/>
          </p:cNvSpPr>
          <p:nvPr>
            <p:ph idx="1"/>
          </p:nvPr>
        </p:nvSpPr>
        <p:spPr/>
        <p:txBody>
          <a:bodyPr>
            <a:noAutofit/>
          </a:bodyPr>
          <a:lstStyle/>
          <a:p>
            <a:pPr marL="684213" indent="-684213">
              <a:spcBef>
                <a:spcPts val="200"/>
              </a:spcBef>
              <a:spcAft>
                <a:spcPts val="200"/>
              </a:spcAft>
              <a:tabLst>
                <a:tab pos="568325" algn="l"/>
              </a:tabLst>
            </a:pPr>
            <a:r>
              <a:rPr lang="en-US" dirty="0" smtClean="0">
                <a:solidFill>
                  <a:schemeClr val="tx2"/>
                </a:solidFill>
              </a:rPr>
              <a:t>KJV:</a:t>
            </a:r>
            <a:r>
              <a:rPr lang="en-US" b="0" dirty="0" smtClean="0"/>
              <a:t> </a:t>
            </a:r>
            <a:r>
              <a:rPr lang="en-US" b="0" i="1" dirty="0" smtClean="0"/>
              <a:t>Blessed is the man to whom the Lord will </a:t>
            </a:r>
            <a:r>
              <a:rPr lang="en-US" i="1" dirty="0" smtClean="0"/>
              <a:t>not impute </a:t>
            </a:r>
            <a:r>
              <a:rPr lang="en-US" b="0" i="1" dirty="0" smtClean="0"/>
              <a:t>sin.</a:t>
            </a:r>
          </a:p>
          <a:p>
            <a:pPr marL="684213" indent="-684213">
              <a:spcBef>
                <a:spcPts val="200"/>
              </a:spcBef>
              <a:spcAft>
                <a:spcPts val="200"/>
              </a:spcAft>
              <a:tabLst>
                <a:tab pos="568325" algn="l"/>
              </a:tabLst>
            </a:pPr>
            <a:r>
              <a:rPr lang="en-US" dirty="0" smtClean="0">
                <a:solidFill>
                  <a:schemeClr val="tx2"/>
                </a:solidFill>
              </a:rPr>
              <a:t>NKJ:</a:t>
            </a:r>
            <a:r>
              <a:rPr lang="en-US" b="0" dirty="0" smtClean="0"/>
              <a:t> </a:t>
            </a:r>
            <a:r>
              <a:rPr lang="en-US" b="0" i="1" dirty="0" smtClean="0"/>
              <a:t>Blessed </a:t>
            </a:r>
            <a:r>
              <a:rPr lang="en-US" b="0" i="1" dirty="0"/>
              <a:t>is the man to whom the LORD shall </a:t>
            </a:r>
            <a:r>
              <a:rPr lang="en-US" i="1" dirty="0"/>
              <a:t>not impute </a:t>
            </a:r>
            <a:r>
              <a:rPr lang="en-US" b="0" i="1" dirty="0"/>
              <a:t>sin</a:t>
            </a:r>
            <a:r>
              <a:rPr lang="en-US" b="0" i="1" dirty="0" smtClean="0"/>
              <a:t>.</a:t>
            </a:r>
            <a:endParaRPr lang="en-US" b="0" i="1" dirty="0"/>
          </a:p>
          <a:p>
            <a:pPr marL="684213" indent="-684213">
              <a:spcBef>
                <a:spcPts val="200"/>
              </a:spcBef>
              <a:spcAft>
                <a:spcPts val="200"/>
              </a:spcAft>
              <a:tabLst>
                <a:tab pos="568325" algn="l"/>
              </a:tabLst>
            </a:pPr>
            <a:r>
              <a:rPr lang="en-US" dirty="0" smtClean="0">
                <a:solidFill>
                  <a:schemeClr val="tx2"/>
                </a:solidFill>
              </a:rPr>
              <a:t>YLT:</a:t>
            </a:r>
            <a:r>
              <a:rPr lang="en-US" b="0" dirty="0" smtClean="0"/>
              <a:t> </a:t>
            </a:r>
            <a:r>
              <a:rPr lang="en-US" b="0" i="1" dirty="0" smtClean="0"/>
              <a:t>happy </a:t>
            </a:r>
            <a:r>
              <a:rPr lang="en-US" b="0" i="1" dirty="0"/>
              <a:t>the man to whom the Lord may </a:t>
            </a:r>
            <a:r>
              <a:rPr lang="en-US" i="1" dirty="0"/>
              <a:t>not reckon </a:t>
            </a:r>
            <a:r>
              <a:rPr lang="en-US" b="0" i="1" dirty="0"/>
              <a:t>sin</a:t>
            </a:r>
            <a:r>
              <a:rPr lang="en-US" b="0" i="1" dirty="0" smtClean="0"/>
              <a:t>.</a:t>
            </a:r>
            <a:endParaRPr lang="en-US" b="0" i="1" dirty="0"/>
          </a:p>
          <a:p>
            <a:pPr marL="684213" indent="-684213">
              <a:spcBef>
                <a:spcPts val="200"/>
              </a:spcBef>
              <a:spcAft>
                <a:spcPts val="200"/>
              </a:spcAft>
              <a:tabLst>
                <a:tab pos="568325" algn="l"/>
              </a:tabLst>
            </a:pPr>
            <a:r>
              <a:rPr lang="en-US" dirty="0" smtClean="0">
                <a:solidFill>
                  <a:schemeClr val="tx2"/>
                </a:solidFill>
              </a:rPr>
              <a:t>ASV:</a:t>
            </a:r>
            <a:r>
              <a:rPr lang="en-US" b="0" dirty="0" smtClean="0"/>
              <a:t> </a:t>
            </a:r>
            <a:r>
              <a:rPr lang="en-US" b="0" i="1" dirty="0" smtClean="0"/>
              <a:t>Blessed </a:t>
            </a:r>
            <a:r>
              <a:rPr lang="en-US" b="0" i="1" dirty="0"/>
              <a:t>is the man to whom, the Lord will </a:t>
            </a:r>
            <a:r>
              <a:rPr lang="en-US" i="1" dirty="0"/>
              <a:t>not reckon </a:t>
            </a:r>
            <a:r>
              <a:rPr lang="en-US" b="0" i="1" dirty="0"/>
              <a:t>sin</a:t>
            </a:r>
            <a:r>
              <a:rPr lang="en-US" b="0" i="1" dirty="0" smtClean="0"/>
              <a:t>.</a:t>
            </a:r>
            <a:endParaRPr lang="en-US" b="0" i="1" dirty="0"/>
          </a:p>
          <a:p>
            <a:pPr marL="684213" indent="-684213">
              <a:spcBef>
                <a:spcPts val="200"/>
              </a:spcBef>
              <a:spcAft>
                <a:spcPts val="200"/>
              </a:spcAft>
              <a:tabLst>
                <a:tab pos="568325" algn="l"/>
              </a:tabLst>
            </a:pPr>
            <a:r>
              <a:rPr lang="en-US" dirty="0" smtClean="0">
                <a:solidFill>
                  <a:schemeClr val="tx2"/>
                </a:solidFill>
              </a:rPr>
              <a:t>NAS:</a:t>
            </a:r>
            <a:r>
              <a:rPr lang="en-US" b="0" dirty="0" smtClean="0"/>
              <a:t> </a:t>
            </a:r>
            <a:r>
              <a:rPr lang="en-US" b="0" i="1" dirty="0" smtClean="0"/>
              <a:t>Blessed </a:t>
            </a:r>
            <a:r>
              <a:rPr lang="en-US" b="0" i="1" dirty="0"/>
              <a:t>is the man whose sin the Lord will </a:t>
            </a:r>
            <a:r>
              <a:rPr lang="en-US" i="1" dirty="0"/>
              <a:t>not take into account</a:t>
            </a:r>
            <a:r>
              <a:rPr lang="en-US" b="0" i="1" dirty="0" smtClean="0"/>
              <a:t>.</a:t>
            </a:r>
            <a:endParaRPr lang="en-US" b="0" i="1" dirty="0"/>
          </a:p>
          <a:p>
            <a:pPr marL="684213" indent="-684213">
              <a:spcBef>
                <a:spcPts val="200"/>
              </a:spcBef>
              <a:spcAft>
                <a:spcPts val="200"/>
              </a:spcAft>
              <a:tabLst>
                <a:tab pos="568325" algn="l"/>
              </a:tabLst>
            </a:pPr>
            <a:r>
              <a:rPr lang="en-US" dirty="0" smtClean="0">
                <a:solidFill>
                  <a:schemeClr val="tx2"/>
                </a:solidFill>
              </a:rPr>
              <a:t>ESV:</a:t>
            </a:r>
            <a:r>
              <a:rPr lang="en-US" b="0" dirty="0" smtClean="0"/>
              <a:t> </a:t>
            </a:r>
            <a:r>
              <a:rPr lang="en-US" b="0" i="1" dirty="0" smtClean="0"/>
              <a:t>blessed </a:t>
            </a:r>
            <a:r>
              <a:rPr lang="en-US" b="0" i="1" dirty="0"/>
              <a:t>is the man against whom the Lord will </a:t>
            </a:r>
            <a:r>
              <a:rPr lang="en-US" i="1" dirty="0"/>
              <a:t>not count </a:t>
            </a:r>
            <a:r>
              <a:rPr lang="en-US" b="0" i="1" dirty="0"/>
              <a:t>his sin</a:t>
            </a:r>
            <a:r>
              <a:rPr lang="en-US" b="0" i="1" dirty="0" smtClean="0"/>
              <a:t>.</a:t>
            </a:r>
            <a:endParaRPr lang="en-US" b="0" i="1" dirty="0"/>
          </a:p>
          <a:p>
            <a:pPr marL="568325" indent="-568325">
              <a:spcBef>
                <a:spcPts val="200"/>
              </a:spcBef>
              <a:spcAft>
                <a:spcPts val="200"/>
              </a:spcAft>
              <a:tabLst>
                <a:tab pos="568325" algn="l"/>
              </a:tabLst>
            </a:pPr>
            <a:r>
              <a:rPr lang="en-US" dirty="0" smtClean="0">
                <a:solidFill>
                  <a:schemeClr val="tx2"/>
                </a:solidFill>
              </a:rPr>
              <a:t>NIV:</a:t>
            </a:r>
            <a:r>
              <a:rPr lang="en-US" b="0" dirty="0" smtClean="0"/>
              <a:t> </a:t>
            </a:r>
            <a:r>
              <a:rPr lang="en-US" b="0" i="1" dirty="0" smtClean="0"/>
              <a:t>Blessed </a:t>
            </a:r>
            <a:r>
              <a:rPr lang="en-US" b="0" i="1" dirty="0"/>
              <a:t>is the man whose sin the Lord will </a:t>
            </a:r>
            <a:r>
              <a:rPr lang="en-US" i="1" u="sng" dirty="0"/>
              <a:t>never</a:t>
            </a:r>
            <a:r>
              <a:rPr lang="en-US" i="1" dirty="0"/>
              <a:t> count against </a:t>
            </a:r>
            <a:r>
              <a:rPr lang="en-US" b="0" i="1" dirty="0"/>
              <a:t>him</a:t>
            </a:r>
            <a:r>
              <a:rPr lang="en-US" b="0" i="1" dirty="0" smtClean="0"/>
              <a:t>.</a:t>
            </a:r>
            <a:endParaRPr lang="en-US" b="0" i="1" dirty="0"/>
          </a:p>
          <a:p>
            <a:pPr marL="568325" indent="-568325">
              <a:spcBef>
                <a:spcPts val="200"/>
              </a:spcBef>
              <a:spcAft>
                <a:spcPts val="200"/>
              </a:spcAft>
              <a:tabLst>
                <a:tab pos="568325" algn="l"/>
              </a:tabLst>
            </a:pPr>
            <a:r>
              <a:rPr lang="en-US" dirty="0" smtClean="0">
                <a:solidFill>
                  <a:schemeClr val="tx2"/>
                </a:solidFill>
              </a:rPr>
              <a:t>RSV:</a:t>
            </a:r>
            <a:r>
              <a:rPr lang="en-US" b="0" dirty="0" smtClean="0"/>
              <a:t> </a:t>
            </a:r>
            <a:r>
              <a:rPr lang="en-US" b="0" i="1" dirty="0" smtClean="0"/>
              <a:t>blessed </a:t>
            </a:r>
            <a:r>
              <a:rPr lang="en-US" b="0" i="1" dirty="0"/>
              <a:t>is the man against whom the Lord will </a:t>
            </a:r>
            <a:r>
              <a:rPr lang="en-US" i="1" dirty="0"/>
              <a:t>not reckon </a:t>
            </a:r>
            <a:r>
              <a:rPr lang="en-US" b="0" i="1" dirty="0"/>
              <a:t>his sin</a:t>
            </a:r>
            <a:r>
              <a:rPr lang="en-US" b="0" i="1" dirty="0" smtClean="0"/>
              <a:t>.</a:t>
            </a:r>
          </a:p>
          <a:p>
            <a:pPr marL="346075" indent="-346075">
              <a:spcBef>
                <a:spcPts val="200"/>
              </a:spcBef>
              <a:spcAft>
                <a:spcPts val="200"/>
              </a:spcAft>
              <a:buFont typeface="Arial" pitchFamily="34" charset="0"/>
              <a:buChar char="•"/>
            </a:pPr>
            <a:r>
              <a:rPr lang="en-US" b="0" dirty="0" smtClean="0"/>
              <a:t>Maybe “impute” means “to reckon”, “to count”, or “to account”?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21195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1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1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“Impute”, Defined:</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b="0" dirty="0" smtClean="0"/>
              <a:t>Greek, </a:t>
            </a:r>
            <a:r>
              <a:rPr lang="en-US" i="1" dirty="0" err="1" smtClean="0"/>
              <a:t>logizomai</a:t>
            </a:r>
            <a:endParaRPr lang="en-US" i="1" dirty="0" smtClean="0"/>
          </a:p>
          <a:p>
            <a:pPr marL="342900" indent="-342900">
              <a:buFont typeface="Arial" pitchFamily="34" charset="0"/>
              <a:buChar char="•"/>
            </a:pPr>
            <a:r>
              <a:rPr lang="en-US" dirty="0" smtClean="0"/>
              <a:t>Gingrich:  1.</a:t>
            </a:r>
            <a:r>
              <a:rPr lang="en-US" b="0" dirty="0" smtClean="0"/>
              <a:t> </a:t>
            </a:r>
            <a:r>
              <a:rPr lang="en-US" i="1" dirty="0" smtClean="0"/>
              <a:t>reckon, calculate</a:t>
            </a:r>
            <a:r>
              <a:rPr lang="en-US" dirty="0" smtClean="0"/>
              <a:t> </a:t>
            </a:r>
            <a:r>
              <a:rPr lang="en-US" b="0" dirty="0" smtClean="0"/>
              <a:t>– </a:t>
            </a:r>
            <a:r>
              <a:rPr lang="en-US" dirty="0" smtClean="0"/>
              <a:t>a.</a:t>
            </a:r>
            <a:r>
              <a:rPr lang="en-US" b="0" dirty="0" smtClean="0"/>
              <a:t> </a:t>
            </a:r>
            <a:r>
              <a:rPr lang="en-US" b="0" i="1" dirty="0" smtClean="0"/>
              <a:t>count, take into account </a:t>
            </a:r>
            <a:r>
              <a:rPr lang="en-US" b="0" dirty="0" smtClean="0"/>
              <a:t>… </a:t>
            </a:r>
            <a:r>
              <a:rPr lang="en-US" dirty="0" smtClean="0"/>
              <a:t>b.</a:t>
            </a:r>
            <a:r>
              <a:rPr lang="en-US" b="0" dirty="0" smtClean="0"/>
              <a:t> </a:t>
            </a:r>
            <a:r>
              <a:rPr lang="en-US" b="0" i="1" dirty="0" smtClean="0"/>
              <a:t>evaluate, estimate look upon as, consider </a:t>
            </a:r>
            <a:r>
              <a:rPr lang="en-US" b="0" dirty="0" smtClean="0"/>
              <a:t>… </a:t>
            </a:r>
            <a:r>
              <a:rPr lang="en-US" dirty="0" smtClean="0"/>
              <a:t>2.</a:t>
            </a:r>
            <a:r>
              <a:rPr lang="en-US" b="0" dirty="0" smtClean="0"/>
              <a:t> </a:t>
            </a:r>
            <a:r>
              <a:rPr lang="en-US" b="0" i="1" dirty="0" smtClean="0"/>
              <a:t>think (about), consider, let one’s mind dwell on</a:t>
            </a:r>
            <a:r>
              <a:rPr lang="en-US" b="0" i="1" dirty="0"/>
              <a:t> </a:t>
            </a:r>
            <a:r>
              <a:rPr lang="en-US" b="0" i="1" dirty="0" smtClean="0"/>
              <a:t>… </a:t>
            </a:r>
            <a:r>
              <a:rPr lang="en-US" i="1" dirty="0" smtClean="0"/>
              <a:t>3.</a:t>
            </a:r>
            <a:r>
              <a:rPr lang="en-US" b="0" i="1" dirty="0" smtClean="0"/>
              <a:t> think, believe, be of the opinion</a:t>
            </a:r>
            <a:r>
              <a:rPr lang="en-US" b="0" dirty="0" smtClean="0"/>
              <a:t> … [</a:t>
            </a:r>
            <a:r>
              <a:rPr lang="en-US" b="0" dirty="0" err="1" smtClean="0"/>
              <a:t>pg</a:t>
            </a:r>
            <a:r>
              <a:rPr lang="en-US" b="0" dirty="0" smtClean="0"/>
              <a:t> 119]</a:t>
            </a:r>
          </a:p>
          <a:p>
            <a:pPr marL="342900" indent="-342900">
              <a:buFont typeface="Arial" pitchFamily="34" charset="0"/>
              <a:buChar char="•"/>
            </a:pPr>
            <a:r>
              <a:rPr lang="en-US" dirty="0" err="1" smtClean="0"/>
              <a:t>Friberg</a:t>
            </a:r>
            <a:r>
              <a:rPr lang="en-US" dirty="0" smtClean="0"/>
              <a:t>:</a:t>
            </a:r>
            <a:r>
              <a:rPr lang="en-US" b="0" dirty="0" smtClean="0"/>
              <a:t> from a basic meaning </a:t>
            </a:r>
            <a:r>
              <a:rPr lang="en-US" b="0" i="1" dirty="0" smtClean="0"/>
              <a:t>think according to logical rules</a:t>
            </a:r>
            <a:r>
              <a:rPr lang="en-US" b="0" dirty="0" smtClean="0"/>
              <a:t>; (1) as an objective reckoning; (a) as keeping a mental record </a:t>
            </a:r>
            <a:r>
              <a:rPr lang="en-US" i="1" dirty="0" smtClean="0"/>
              <a:t>take into account, keep in mind, count (up)</a:t>
            </a:r>
            <a:r>
              <a:rPr lang="en-US" b="0" dirty="0" smtClean="0"/>
              <a:t>; (b)</a:t>
            </a:r>
            <a:r>
              <a:rPr lang="en-US" b="0" i="1" dirty="0" smtClean="0"/>
              <a:t> </a:t>
            </a:r>
            <a:r>
              <a:rPr lang="en-US" i="1" dirty="0" smtClean="0"/>
              <a:t>charge</a:t>
            </a:r>
            <a:r>
              <a:rPr lang="en-US" b="0" dirty="0" smtClean="0"/>
              <a:t> or </a:t>
            </a:r>
            <a:r>
              <a:rPr lang="en-US" i="1" dirty="0" smtClean="0"/>
              <a:t>credit</a:t>
            </a:r>
            <a:r>
              <a:rPr lang="en-US" b="0" i="1" dirty="0" smtClean="0"/>
              <a:t> to </a:t>
            </a:r>
            <a:r>
              <a:rPr lang="en-US" b="0" dirty="0" smtClean="0"/>
              <a:t>someone’s account, </a:t>
            </a:r>
            <a:r>
              <a:rPr lang="en-US" i="1" dirty="0" smtClean="0"/>
              <a:t>reckon to</a:t>
            </a:r>
            <a:r>
              <a:rPr lang="en-US" b="0" dirty="0" smtClean="0"/>
              <a:t>; (2) as the result of an objective evaluation</a:t>
            </a:r>
            <a:r>
              <a:rPr lang="en-US" b="0" i="1" dirty="0" smtClean="0"/>
              <a:t> consider, look on as, regard as</a:t>
            </a:r>
            <a:r>
              <a:rPr lang="en-US" b="0" dirty="0" smtClean="0"/>
              <a:t> (3) as a subjective act of thought </a:t>
            </a:r>
            <a:r>
              <a:rPr lang="en-US" b="0" i="1" dirty="0" smtClean="0"/>
              <a:t>have in mind, ponder, think (about)</a:t>
            </a:r>
            <a:r>
              <a:rPr lang="en-US" b="0" dirty="0" smtClean="0"/>
              <a:t> </a:t>
            </a:r>
            <a:r>
              <a:rPr lang="en-US" b="0" dirty="0" smtClean="0"/>
              <a:t>…</a:t>
            </a:r>
          </a:p>
          <a:p>
            <a:pPr marL="342900" indent="-342900">
              <a:buFont typeface="Arial" pitchFamily="34" charset="0"/>
              <a:buChar char="•"/>
            </a:pPr>
            <a:r>
              <a:rPr lang="en-US" b="0" i="1" dirty="0" smtClean="0"/>
              <a:t>“Impute”</a:t>
            </a:r>
            <a:r>
              <a:rPr lang="en-US" b="0" dirty="0" smtClean="0"/>
              <a:t> is not defined and </a:t>
            </a:r>
            <a:r>
              <a:rPr lang="en-US" i="1" dirty="0" smtClean="0"/>
              <a:t>never</a:t>
            </a:r>
            <a:r>
              <a:rPr lang="en-US" b="0" dirty="0" smtClean="0"/>
              <a:t> used in the Bible as </a:t>
            </a:r>
            <a:r>
              <a:rPr lang="en-US" b="0" i="1" dirty="0" smtClean="0"/>
              <a:t>“transfer”</a:t>
            </a:r>
            <a:r>
              <a:rPr lang="en-US" b="0" dirty="0" smtClean="0"/>
              <a:t>!</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23682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Impute = Account, Reckon</a:t>
            </a:r>
            <a:endParaRPr lang="en-US" dirty="0"/>
          </a:p>
        </p:txBody>
      </p:sp>
      <p:sp>
        <p:nvSpPr>
          <p:cNvPr id="3" name="Content Placeholder 2"/>
          <p:cNvSpPr>
            <a:spLocks noGrp="1"/>
          </p:cNvSpPr>
          <p:nvPr>
            <p:ph idx="1"/>
          </p:nvPr>
        </p:nvSpPr>
        <p:spPr/>
        <p:txBody>
          <a:bodyPr>
            <a:noAutofit/>
          </a:bodyPr>
          <a:lstStyle/>
          <a:p>
            <a:r>
              <a:rPr lang="en-US" sz="2200" b="0" i="1" dirty="0"/>
              <a:t>For if Abraham was </a:t>
            </a:r>
            <a:r>
              <a:rPr lang="en-US" sz="2200" i="1" u="sng" dirty="0"/>
              <a:t>justified by works</a:t>
            </a:r>
            <a:r>
              <a:rPr lang="en-US" sz="2200" i="1" dirty="0"/>
              <a:t>, he has </a:t>
            </a:r>
            <a:r>
              <a:rPr lang="en-US" sz="2200" i="1" u="sng" dirty="0"/>
              <a:t>something to boast</a:t>
            </a:r>
            <a:r>
              <a:rPr lang="en-US" sz="2200" b="0" i="1" dirty="0"/>
              <a:t> about, but not before God</a:t>
            </a:r>
            <a:r>
              <a:rPr lang="en-US" sz="2200" b="0" i="1" dirty="0" smtClean="0"/>
              <a:t>. For </a:t>
            </a:r>
            <a:r>
              <a:rPr lang="en-US" sz="2200" b="0" i="1" dirty="0"/>
              <a:t>what does the Scripture say? </a:t>
            </a:r>
            <a:r>
              <a:rPr lang="en-US" sz="2200" b="0" i="1" dirty="0" smtClean="0"/>
              <a:t>“</a:t>
            </a:r>
            <a:r>
              <a:rPr lang="en-US" sz="2200" i="1" dirty="0" smtClean="0"/>
              <a:t>Abraham </a:t>
            </a:r>
            <a:r>
              <a:rPr lang="en-US" sz="2200" i="1" u="sng" dirty="0"/>
              <a:t>believed</a:t>
            </a:r>
            <a:r>
              <a:rPr lang="en-US" sz="2200" i="1" dirty="0"/>
              <a:t> God, and </a:t>
            </a:r>
            <a:r>
              <a:rPr lang="en-US" sz="2200" i="1" u="sng" dirty="0"/>
              <a:t>it</a:t>
            </a:r>
            <a:r>
              <a:rPr lang="en-US" sz="2200" i="1" dirty="0"/>
              <a:t> was </a:t>
            </a:r>
            <a:r>
              <a:rPr lang="en-US" sz="2200" i="1" u="sng" dirty="0">
                <a:solidFill>
                  <a:schemeClr val="tx2"/>
                </a:solidFill>
              </a:rPr>
              <a:t>accounted</a:t>
            </a:r>
            <a:r>
              <a:rPr lang="en-US" sz="2200" i="1" u="sng" dirty="0"/>
              <a:t> to him for righteousness</a:t>
            </a:r>
            <a:r>
              <a:rPr lang="en-US" sz="2200" b="0" i="1" dirty="0" smtClean="0"/>
              <a:t>.” Now </a:t>
            </a:r>
            <a:r>
              <a:rPr lang="en-US" sz="2200" i="1" dirty="0"/>
              <a:t>to him who </a:t>
            </a:r>
            <a:r>
              <a:rPr lang="en-US" sz="2200" i="1" u="sng" dirty="0"/>
              <a:t>works</a:t>
            </a:r>
            <a:r>
              <a:rPr lang="en-US" sz="2200" i="1" dirty="0"/>
              <a:t>, the wages are </a:t>
            </a:r>
            <a:r>
              <a:rPr lang="en-US" sz="2200" i="1" u="sng" dirty="0"/>
              <a:t>not</a:t>
            </a:r>
            <a:r>
              <a:rPr lang="en-US" sz="2200" i="1" dirty="0"/>
              <a:t> </a:t>
            </a:r>
            <a:r>
              <a:rPr lang="en-US" sz="2200" i="1" u="sng" dirty="0">
                <a:solidFill>
                  <a:schemeClr val="tx2"/>
                </a:solidFill>
              </a:rPr>
              <a:t>counted</a:t>
            </a:r>
            <a:r>
              <a:rPr lang="en-US" sz="2200" i="1" dirty="0">
                <a:solidFill>
                  <a:schemeClr val="tx2"/>
                </a:solidFill>
              </a:rPr>
              <a:t> </a:t>
            </a:r>
            <a:r>
              <a:rPr lang="en-US" sz="2200" i="1" dirty="0"/>
              <a:t>as </a:t>
            </a:r>
            <a:r>
              <a:rPr lang="en-US" sz="2200" i="1" u="sng" dirty="0"/>
              <a:t>grace</a:t>
            </a:r>
            <a:r>
              <a:rPr lang="en-US" sz="2200" i="1" dirty="0"/>
              <a:t> but as </a:t>
            </a:r>
            <a:r>
              <a:rPr lang="en-US" sz="2200" i="1" u="sng" dirty="0"/>
              <a:t>debt</a:t>
            </a:r>
            <a:r>
              <a:rPr lang="en-US" sz="2200" b="0" i="1" dirty="0" smtClean="0"/>
              <a:t>. But </a:t>
            </a:r>
            <a:r>
              <a:rPr lang="en-US" sz="2200" i="1" dirty="0"/>
              <a:t>to him who does not work but believes on Him </a:t>
            </a:r>
            <a:r>
              <a:rPr lang="en-US" sz="2200" b="0" i="1" dirty="0"/>
              <a:t>who justifies the ungodly, </a:t>
            </a:r>
            <a:r>
              <a:rPr lang="en-US" sz="2200" i="1" dirty="0"/>
              <a:t>his faith is </a:t>
            </a:r>
            <a:r>
              <a:rPr lang="en-US" sz="2200" i="1" u="sng" dirty="0">
                <a:solidFill>
                  <a:schemeClr val="tx2"/>
                </a:solidFill>
              </a:rPr>
              <a:t>accounted</a:t>
            </a:r>
            <a:r>
              <a:rPr lang="en-US" sz="2200" i="1" dirty="0">
                <a:solidFill>
                  <a:schemeClr val="tx2"/>
                </a:solidFill>
              </a:rPr>
              <a:t> </a:t>
            </a:r>
            <a:r>
              <a:rPr lang="en-US" sz="2200" i="1" dirty="0"/>
              <a:t>for righteousness</a:t>
            </a:r>
            <a:r>
              <a:rPr lang="en-US" sz="2200" b="0" i="1" dirty="0" smtClean="0"/>
              <a:t>, just </a:t>
            </a:r>
            <a:r>
              <a:rPr lang="en-US" sz="2200" b="0" i="1" dirty="0"/>
              <a:t>as David also describes the blessedness of the man to whom </a:t>
            </a:r>
            <a:r>
              <a:rPr lang="en-US" sz="2200" i="1" dirty="0"/>
              <a:t>God </a:t>
            </a:r>
            <a:r>
              <a:rPr lang="en-US" sz="2200" i="1" u="sng" dirty="0">
                <a:solidFill>
                  <a:schemeClr val="tx2"/>
                </a:solidFill>
              </a:rPr>
              <a:t>imputes</a:t>
            </a:r>
            <a:r>
              <a:rPr lang="en-US" sz="2200" i="1" u="sng" dirty="0"/>
              <a:t> righteousness</a:t>
            </a:r>
            <a:r>
              <a:rPr lang="en-US" sz="2200" i="1" dirty="0"/>
              <a:t> apart from works</a:t>
            </a:r>
            <a:r>
              <a:rPr lang="en-US" sz="2200" b="0" i="1" dirty="0" smtClean="0"/>
              <a:t>: “Blessed </a:t>
            </a:r>
            <a:r>
              <a:rPr lang="en-US" sz="2200" b="0" i="1" dirty="0"/>
              <a:t>are those whose </a:t>
            </a:r>
            <a:r>
              <a:rPr lang="en-US" sz="2200" i="1" dirty="0"/>
              <a:t>lawless deeds are forgiven</a:t>
            </a:r>
            <a:r>
              <a:rPr lang="en-US" sz="2200" b="0" i="1" dirty="0"/>
              <a:t>, And whose </a:t>
            </a:r>
            <a:r>
              <a:rPr lang="en-US" sz="2200" i="1" dirty="0"/>
              <a:t>sins are covered</a:t>
            </a:r>
            <a:r>
              <a:rPr lang="en-US" sz="2200" b="0" i="1" dirty="0" smtClean="0"/>
              <a:t>; </a:t>
            </a:r>
            <a:r>
              <a:rPr lang="en-US" sz="2200" i="1" dirty="0" smtClean="0"/>
              <a:t>Blessed </a:t>
            </a:r>
            <a:r>
              <a:rPr lang="en-US" sz="2200" i="1" dirty="0"/>
              <a:t>is the man to whom the LORD shall </a:t>
            </a:r>
            <a:r>
              <a:rPr lang="en-US" sz="2200" i="1" u="sng" dirty="0"/>
              <a:t>not </a:t>
            </a:r>
            <a:r>
              <a:rPr lang="en-US" sz="2200" i="1" u="sng" dirty="0">
                <a:solidFill>
                  <a:schemeClr val="tx2"/>
                </a:solidFill>
              </a:rPr>
              <a:t>impute</a:t>
            </a:r>
            <a:r>
              <a:rPr lang="en-US" sz="2200" i="1" u="sng" dirty="0"/>
              <a:t> sin</a:t>
            </a:r>
            <a:r>
              <a:rPr lang="en-US" sz="2200" b="0" i="1" dirty="0" smtClean="0"/>
              <a:t>.” </a:t>
            </a:r>
            <a:r>
              <a:rPr lang="en-US" sz="2200" b="0" dirty="0"/>
              <a:t>(</a:t>
            </a:r>
            <a:r>
              <a:rPr lang="en-US" sz="2200" dirty="0" smtClean="0">
                <a:solidFill>
                  <a:schemeClr val="tx2"/>
                </a:solidFill>
              </a:rPr>
              <a:t>Rom. 4:2-8</a:t>
            </a:r>
            <a:r>
              <a:rPr lang="en-US" sz="2200" b="0" dirty="0" smtClean="0"/>
              <a:t>)</a:t>
            </a:r>
          </a:p>
          <a:p>
            <a:pPr marL="230188" indent="-230188">
              <a:buFont typeface="Arial" pitchFamily="34" charset="0"/>
              <a:buChar char="•"/>
            </a:pPr>
            <a:r>
              <a:rPr lang="en-US" sz="2200" b="0" dirty="0" smtClean="0"/>
              <a:t>Righteousness comes from forgiveness by faith – </a:t>
            </a:r>
            <a:r>
              <a:rPr lang="en-US" sz="2200" i="1" dirty="0" smtClean="0"/>
              <a:t>not</a:t>
            </a:r>
            <a:r>
              <a:rPr lang="en-US" sz="2200" b="0" dirty="0" smtClean="0"/>
              <a:t> transfer!</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8737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Bear Our Sins or Not?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9"/>
            </a:pPr>
            <a:r>
              <a:rPr lang="en-US" sz="2400" b="0" dirty="0"/>
              <a:t>“Did not </a:t>
            </a:r>
            <a:r>
              <a:rPr lang="en-US" sz="2400" dirty="0">
                <a:solidFill>
                  <a:schemeClr val="tx2"/>
                </a:solidFill>
              </a:rPr>
              <a:t>Isaiah 53:11 </a:t>
            </a:r>
            <a:r>
              <a:rPr lang="en-US" sz="2400" b="0" dirty="0"/>
              <a:t>say that Jesus would </a:t>
            </a:r>
            <a:r>
              <a:rPr lang="en-US" sz="2400" b="0" i="1" dirty="0"/>
              <a:t>‘bear their iniquities’</a:t>
            </a:r>
            <a:r>
              <a:rPr lang="en-US" sz="2400" b="0" dirty="0"/>
              <a:t>?  And, does not </a:t>
            </a:r>
            <a:r>
              <a:rPr lang="en-US" sz="2400" dirty="0">
                <a:solidFill>
                  <a:schemeClr val="tx2"/>
                </a:solidFill>
              </a:rPr>
              <a:t>I Peter 2:24 </a:t>
            </a:r>
            <a:r>
              <a:rPr lang="en-US" sz="2400" b="0" dirty="0"/>
              <a:t>say that Jesus </a:t>
            </a:r>
            <a:r>
              <a:rPr lang="en-US" sz="2400" b="0" i="1" dirty="0"/>
              <a:t>‘bore our sins in His own body on the tree’</a:t>
            </a:r>
            <a:r>
              <a:rPr lang="en-US" sz="2400" b="0" dirty="0"/>
              <a:t>?  Then, how did He </a:t>
            </a:r>
            <a:r>
              <a:rPr lang="en-US" sz="2400" b="0" i="1" dirty="0"/>
              <a:t>‘bear our sins’</a:t>
            </a:r>
            <a:r>
              <a:rPr lang="en-US" sz="2400" b="0" dirty="0"/>
              <a:t>, if they were not transferred to Him</a:t>
            </a:r>
            <a:r>
              <a:rPr lang="en-US" sz="2400" b="0" dirty="0" smtClean="0"/>
              <a:t>?”</a:t>
            </a:r>
          </a:p>
          <a:p>
            <a:pPr marL="457200" indent="-457200">
              <a:buFont typeface="Arial" pitchFamily="34" charset="0"/>
              <a:buChar char="•"/>
            </a:pPr>
            <a:r>
              <a:rPr lang="en-US" sz="2400" i="1" dirty="0" smtClean="0"/>
              <a:t>Assumption #1:</a:t>
            </a:r>
            <a:r>
              <a:rPr lang="en-US" sz="2400" b="0" dirty="0" smtClean="0"/>
              <a:t>  </a:t>
            </a:r>
            <a:r>
              <a:rPr lang="en-US" sz="2400" b="0" i="1" dirty="0" smtClean="0"/>
              <a:t>“To </a:t>
            </a:r>
            <a:r>
              <a:rPr lang="en-US" sz="2400" i="1" dirty="0" smtClean="0"/>
              <a:t>bear</a:t>
            </a:r>
            <a:r>
              <a:rPr lang="en-US" sz="2400" b="0" i="1" dirty="0" smtClean="0"/>
              <a:t>”</a:t>
            </a:r>
            <a:r>
              <a:rPr lang="en-US" sz="2400" b="0" dirty="0" smtClean="0"/>
              <a:t> </a:t>
            </a:r>
            <a:r>
              <a:rPr lang="en-US" sz="2400" i="1" u="sng" dirty="0" smtClean="0"/>
              <a:t>always</a:t>
            </a:r>
            <a:r>
              <a:rPr lang="en-US" sz="2400" b="0" dirty="0" smtClean="0"/>
              <a:t> requires </a:t>
            </a:r>
            <a:r>
              <a:rPr lang="en-US" sz="2400" i="1" dirty="0" smtClean="0"/>
              <a:t>literal</a:t>
            </a:r>
            <a:r>
              <a:rPr lang="en-US" sz="2400" b="0" dirty="0" smtClean="0"/>
              <a:t> transference of the object </a:t>
            </a:r>
            <a:r>
              <a:rPr lang="en-US" sz="2400" i="1" dirty="0" smtClean="0"/>
              <a:t>borne</a:t>
            </a:r>
            <a:r>
              <a:rPr lang="en-US" sz="2400" b="0" dirty="0" smtClean="0"/>
              <a:t>. … </a:t>
            </a:r>
            <a:r>
              <a:rPr lang="en-US" sz="2400" i="1" dirty="0" smtClean="0"/>
              <a:t>Not true</a:t>
            </a:r>
            <a:r>
              <a:rPr lang="en-US" sz="2400" i="1"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72278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a:t>
            </a:r>
            <a:r>
              <a:rPr lang="en-US" dirty="0" smtClean="0"/>
              <a:t> Did Jesus Bear?</a:t>
            </a:r>
            <a:endParaRPr lang="en-US" u="sng" dirty="0"/>
          </a:p>
        </p:txBody>
      </p:sp>
      <p:sp>
        <p:nvSpPr>
          <p:cNvPr id="3" name="Content Placeholder 2"/>
          <p:cNvSpPr>
            <a:spLocks noGrp="1"/>
          </p:cNvSpPr>
          <p:nvPr>
            <p:ph idx="1"/>
          </p:nvPr>
        </p:nvSpPr>
        <p:spPr/>
        <p:txBody>
          <a:bodyPr>
            <a:normAutofit fontScale="92500"/>
          </a:bodyPr>
          <a:lstStyle/>
          <a:p>
            <a:r>
              <a:rPr lang="en-US" sz="2400" b="0" i="1" dirty="0"/>
              <a:t>Surely </a:t>
            </a:r>
            <a:r>
              <a:rPr lang="en-US" sz="2400" i="1" dirty="0"/>
              <a:t>He has borne our </a:t>
            </a:r>
            <a:r>
              <a:rPr lang="en-US" sz="2400" i="1" dirty="0" err="1" smtClean="0"/>
              <a:t>griefs</a:t>
            </a:r>
            <a:r>
              <a:rPr lang="en-US" sz="2400" i="1" dirty="0" smtClean="0"/>
              <a:t> </a:t>
            </a:r>
            <a:r>
              <a:rPr lang="en-US" sz="2400" i="1" dirty="0"/>
              <a:t>And </a:t>
            </a:r>
            <a:r>
              <a:rPr lang="en-US" sz="2400" i="1" u="sng" dirty="0"/>
              <a:t>carried</a:t>
            </a:r>
            <a:r>
              <a:rPr lang="en-US" sz="2400" i="1" dirty="0"/>
              <a:t> </a:t>
            </a:r>
            <a:r>
              <a:rPr lang="en-US" sz="2400" b="0" dirty="0" smtClean="0"/>
              <a:t>(Heb., </a:t>
            </a:r>
            <a:r>
              <a:rPr lang="en-US" sz="2400" i="1" dirty="0" err="1" smtClean="0"/>
              <a:t>sabal</a:t>
            </a:r>
            <a:r>
              <a:rPr lang="en-US" sz="2400" b="0" dirty="0" smtClean="0"/>
              <a:t>) </a:t>
            </a:r>
            <a:r>
              <a:rPr lang="en-US" sz="2400" i="1" dirty="0" smtClean="0"/>
              <a:t>our </a:t>
            </a:r>
            <a:r>
              <a:rPr lang="en-US" sz="2400" i="1" dirty="0"/>
              <a:t>sorrows</a:t>
            </a:r>
            <a:r>
              <a:rPr lang="en-US" sz="2400" b="0" i="1" dirty="0"/>
              <a:t>; Yet we esteemed Him stricken, Smitten by God, and afflicted</a:t>
            </a:r>
            <a:r>
              <a:rPr lang="en-US" sz="2400" b="0" i="1" dirty="0" smtClean="0"/>
              <a:t>. … </a:t>
            </a:r>
            <a:r>
              <a:rPr lang="en-US" sz="2400" b="0" i="1" dirty="0"/>
              <a:t>He shall see the labor of His soul, and be satisfied. By His knowledge My righteous Servant shall justify many, For </a:t>
            </a:r>
            <a:r>
              <a:rPr lang="en-US" sz="2400" i="1" dirty="0"/>
              <a:t>He shall </a:t>
            </a:r>
            <a:r>
              <a:rPr lang="en-US" sz="2400" i="1" u="sng" dirty="0"/>
              <a:t>bear</a:t>
            </a:r>
            <a:r>
              <a:rPr lang="en-US" sz="2400" i="1" dirty="0"/>
              <a:t> </a:t>
            </a:r>
            <a:r>
              <a:rPr lang="en-US" sz="2400" b="0" dirty="0" smtClean="0"/>
              <a:t>(Heb., </a:t>
            </a:r>
            <a:r>
              <a:rPr lang="en-US" sz="2400" i="1" dirty="0" err="1" smtClean="0"/>
              <a:t>sabal</a:t>
            </a:r>
            <a:r>
              <a:rPr lang="en-US" sz="2400" b="0" dirty="0" smtClean="0"/>
              <a:t>) </a:t>
            </a:r>
            <a:r>
              <a:rPr lang="en-US" sz="2400" i="1" dirty="0" smtClean="0"/>
              <a:t>their </a:t>
            </a:r>
            <a:r>
              <a:rPr lang="en-US" sz="2400" i="1" dirty="0"/>
              <a:t>iniquities</a:t>
            </a:r>
            <a:r>
              <a:rPr lang="en-US" sz="2400" b="0" i="1" dirty="0"/>
              <a:t>. </a:t>
            </a:r>
            <a:r>
              <a:rPr lang="en-US" sz="2400" b="0" dirty="0"/>
              <a:t>(</a:t>
            </a:r>
            <a:r>
              <a:rPr lang="en-US" sz="2400" dirty="0">
                <a:solidFill>
                  <a:schemeClr val="tx2"/>
                </a:solidFill>
              </a:rPr>
              <a:t>Isaiah </a:t>
            </a:r>
            <a:r>
              <a:rPr lang="en-US" sz="2400" dirty="0" smtClean="0">
                <a:solidFill>
                  <a:schemeClr val="tx2"/>
                </a:solidFill>
              </a:rPr>
              <a:t>53:4, 11</a:t>
            </a:r>
            <a:r>
              <a:rPr lang="en-US" sz="2400" b="0" dirty="0" smtClean="0"/>
              <a:t>)</a:t>
            </a:r>
            <a:endParaRPr lang="en-US" sz="2400" b="0" i="1" dirty="0" smtClean="0"/>
          </a:p>
          <a:p>
            <a:r>
              <a:rPr lang="en-US" sz="2400" b="0" i="1" dirty="0" smtClean="0"/>
              <a:t>When </a:t>
            </a:r>
            <a:r>
              <a:rPr lang="en-US" sz="2400" b="0" i="1" dirty="0"/>
              <a:t>evening had come, they brought to Him many who were demon-possessed. And He cast out the spirits with a word, and healed all who were sick</a:t>
            </a:r>
            <a:r>
              <a:rPr lang="en-US" sz="2400" b="0" i="1" dirty="0" smtClean="0"/>
              <a:t>, that </a:t>
            </a:r>
            <a:r>
              <a:rPr lang="en-US" sz="2400" i="1" dirty="0"/>
              <a:t>it might be </a:t>
            </a:r>
            <a:r>
              <a:rPr lang="en-US" sz="2400" i="1" u="sng" dirty="0"/>
              <a:t>fulfilled</a:t>
            </a:r>
            <a:r>
              <a:rPr lang="en-US" sz="2400" i="1" dirty="0"/>
              <a:t> which was spoken by Isaiah the prophet</a:t>
            </a:r>
            <a:r>
              <a:rPr lang="en-US" sz="2400" b="0" i="1" dirty="0"/>
              <a:t>, saying: </a:t>
            </a:r>
            <a:r>
              <a:rPr lang="en-US" sz="2400" b="0" i="1" dirty="0" smtClean="0"/>
              <a:t>“</a:t>
            </a:r>
            <a:r>
              <a:rPr lang="en-US" sz="2400" i="1" dirty="0" smtClean="0"/>
              <a:t>He </a:t>
            </a:r>
            <a:r>
              <a:rPr lang="en-US" sz="2400" i="1" dirty="0"/>
              <a:t>Himself took our infirmities And </a:t>
            </a:r>
            <a:r>
              <a:rPr lang="en-US" sz="2400" i="1" u="sng" dirty="0">
                <a:solidFill>
                  <a:schemeClr val="tx2"/>
                </a:solidFill>
              </a:rPr>
              <a:t>bore</a:t>
            </a:r>
            <a:r>
              <a:rPr lang="en-US" sz="2400" i="1" dirty="0">
                <a:solidFill>
                  <a:schemeClr val="tx2"/>
                </a:solidFill>
              </a:rPr>
              <a:t> our sicknesses</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8:16-17</a:t>
            </a:r>
            <a:r>
              <a:rPr lang="en-US" sz="2400" b="0" dirty="0" smtClean="0"/>
              <a:t>)</a:t>
            </a:r>
          </a:p>
          <a:p>
            <a:pPr marL="342900" indent="-342900">
              <a:buFont typeface="Arial" pitchFamily="34" charset="0"/>
              <a:buChar char="•"/>
            </a:pPr>
            <a:r>
              <a:rPr lang="en-US" sz="2400" i="1" dirty="0" smtClean="0"/>
              <a:t>Question:</a:t>
            </a:r>
            <a:r>
              <a:rPr lang="en-US" sz="2400" b="0" dirty="0" smtClean="0"/>
              <a:t>  Jesus became literally sick with their sicknesses?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222566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Bear Our Sins or Not?</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9"/>
            </a:pPr>
            <a:r>
              <a:rPr lang="en-US" sz="2400" b="0" dirty="0"/>
              <a:t>“Did not </a:t>
            </a:r>
            <a:r>
              <a:rPr lang="en-US" sz="2400" dirty="0">
                <a:solidFill>
                  <a:schemeClr val="tx2"/>
                </a:solidFill>
              </a:rPr>
              <a:t>Isaiah 53:11 </a:t>
            </a:r>
            <a:r>
              <a:rPr lang="en-US" sz="2400" b="0" dirty="0"/>
              <a:t>say that Jesus would </a:t>
            </a:r>
            <a:r>
              <a:rPr lang="en-US" sz="2400" b="0" i="1" dirty="0"/>
              <a:t>‘bear their iniquities’</a:t>
            </a:r>
            <a:r>
              <a:rPr lang="en-US" sz="2400" b="0" dirty="0"/>
              <a:t>?  And, does not </a:t>
            </a:r>
            <a:r>
              <a:rPr lang="en-US" sz="2400" dirty="0">
                <a:solidFill>
                  <a:schemeClr val="tx2"/>
                </a:solidFill>
              </a:rPr>
              <a:t>I Peter 2:24 </a:t>
            </a:r>
            <a:r>
              <a:rPr lang="en-US" sz="2400" b="0" dirty="0"/>
              <a:t>say that Jesus </a:t>
            </a:r>
            <a:r>
              <a:rPr lang="en-US" sz="2400" b="0" i="1" dirty="0"/>
              <a:t>‘bore our sins in His own body on the tree’</a:t>
            </a:r>
            <a:r>
              <a:rPr lang="en-US" sz="2400" b="0" dirty="0"/>
              <a:t>?  Then, how did He </a:t>
            </a:r>
            <a:r>
              <a:rPr lang="en-US" sz="2400" b="0" i="1" dirty="0"/>
              <a:t>‘bear our sins’</a:t>
            </a:r>
            <a:r>
              <a:rPr lang="en-US" sz="2400" b="0" dirty="0"/>
              <a:t>, if they were not transferred to Him</a:t>
            </a:r>
            <a:r>
              <a:rPr lang="en-US" sz="2400" b="0" dirty="0" smtClean="0"/>
              <a:t>?”</a:t>
            </a:r>
          </a:p>
          <a:p>
            <a:pPr marL="457200" indent="-457200">
              <a:buFont typeface="Arial" pitchFamily="34" charset="0"/>
              <a:buChar char="•"/>
            </a:pPr>
            <a:r>
              <a:rPr lang="en-US" sz="2400" i="1" dirty="0" smtClean="0"/>
              <a:t>Assumption #1:</a:t>
            </a:r>
            <a:r>
              <a:rPr lang="en-US" sz="2400" b="0" dirty="0" smtClean="0"/>
              <a:t>  </a:t>
            </a:r>
            <a:r>
              <a:rPr lang="en-US" sz="2400" b="0" i="1" dirty="0" smtClean="0"/>
              <a:t>“To </a:t>
            </a:r>
            <a:r>
              <a:rPr lang="en-US" sz="2400" i="1" dirty="0" smtClean="0"/>
              <a:t>bear</a:t>
            </a:r>
            <a:r>
              <a:rPr lang="en-US" sz="2400" b="0" i="1" dirty="0" smtClean="0"/>
              <a:t>”</a:t>
            </a:r>
            <a:r>
              <a:rPr lang="en-US" sz="2400" b="0" dirty="0" smtClean="0"/>
              <a:t> </a:t>
            </a:r>
            <a:r>
              <a:rPr lang="en-US" sz="2400" i="1" u="sng" dirty="0" smtClean="0"/>
              <a:t>always</a:t>
            </a:r>
            <a:r>
              <a:rPr lang="en-US" sz="2400" b="0" dirty="0" smtClean="0"/>
              <a:t> requires literal transference of the object </a:t>
            </a:r>
            <a:r>
              <a:rPr lang="en-US" sz="2400" i="1" dirty="0" smtClean="0"/>
              <a:t>borne</a:t>
            </a:r>
            <a:r>
              <a:rPr lang="en-US" sz="2400" b="0" dirty="0" smtClean="0"/>
              <a:t>. … </a:t>
            </a:r>
            <a:r>
              <a:rPr lang="en-US" sz="2400" i="1" dirty="0" smtClean="0"/>
              <a:t>Not true!</a:t>
            </a:r>
          </a:p>
          <a:p>
            <a:pPr marL="457200" indent="-457200">
              <a:buFont typeface="Arial" pitchFamily="34" charset="0"/>
              <a:buChar char="•"/>
            </a:pPr>
            <a:r>
              <a:rPr lang="en-US" sz="2400" i="1" dirty="0" smtClean="0"/>
              <a:t>Assumption #2:</a:t>
            </a:r>
            <a:r>
              <a:rPr lang="en-US" sz="2400" b="0" dirty="0" smtClean="0"/>
              <a:t>  Jesus bore the </a:t>
            </a:r>
            <a:r>
              <a:rPr lang="en-US" sz="2400" i="1" u="sng" dirty="0" smtClean="0"/>
              <a:t>guilt</a:t>
            </a:r>
            <a:r>
              <a:rPr lang="en-US" sz="2400" b="0" dirty="0" smtClean="0"/>
              <a:t> of our sins (i.e., Our sins were transferred to His account) … instead of bearing the </a:t>
            </a:r>
            <a:r>
              <a:rPr lang="en-US" sz="2400" i="1" u="sng" dirty="0" smtClean="0"/>
              <a:t>punishment</a:t>
            </a:r>
            <a:r>
              <a:rPr lang="en-US" sz="2400" b="0" dirty="0" smtClean="0"/>
              <a:t> of our sins as a sacrifice.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090382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Bear Guilt or </a:t>
            </a:r>
            <a:r>
              <a:rPr lang="en-US" u="sng" dirty="0" smtClean="0"/>
              <a:t>Punishment</a:t>
            </a:r>
            <a:r>
              <a:rPr lang="en-US" dirty="0" smtClean="0"/>
              <a:t>?</a:t>
            </a:r>
            <a:endParaRPr lang="en-US" dirty="0"/>
          </a:p>
        </p:txBody>
      </p:sp>
      <p:sp>
        <p:nvSpPr>
          <p:cNvPr id="3" name="Content Placeholder 2"/>
          <p:cNvSpPr>
            <a:spLocks noGrp="1"/>
          </p:cNvSpPr>
          <p:nvPr>
            <p:ph idx="1"/>
          </p:nvPr>
        </p:nvSpPr>
        <p:spPr/>
        <p:txBody>
          <a:bodyPr>
            <a:normAutofit/>
          </a:bodyPr>
          <a:lstStyle/>
          <a:p>
            <a:r>
              <a:rPr lang="en-US" b="0" i="1" dirty="0"/>
              <a:t>Surely </a:t>
            </a:r>
            <a:r>
              <a:rPr lang="en-US" i="1" dirty="0"/>
              <a:t>He has borne </a:t>
            </a:r>
            <a:r>
              <a:rPr lang="en-US" i="1" u="sng" dirty="0"/>
              <a:t>our</a:t>
            </a:r>
            <a:r>
              <a:rPr lang="en-US" i="1" dirty="0"/>
              <a:t> </a:t>
            </a:r>
            <a:r>
              <a:rPr lang="en-US" i="1" dirty="0" err="1"/>
              <a:t>griefs</a:t>
            </a:r>
            <a:r>
              <a:rPr lang="en-US" i="1" dirty="0"/>
              <a:t> And carried </a:t>
            </a:r>
            <a:r>
              <a:rPr lang="en-US" i="1" u="sng" dirty="0"/>
              <a:t>our</a:t>
            </a:r>
            <a:r>
              <a:rPr lang="en-US" i="1" dirty="0"/>
              <a:t> sorrows; </a:t>
            </a:r>
            <a:r>
              <a:rPr lang="en-US" i="1" u="sng" dirty="0"/>
              <a:t>Yet we esteemed Him stricken, Smitten by God</a:t>
            </a:r>
            <a:r>
              <a:rPr lang="en-US" i="1" dirty="0"/>
              <a:t>, and afflicted</a:t>
            </a:r>
            <a:r>
              <a:rPr lang="en-US" b="0" i="1" dirty="0" smtClean="0"/>
              <a:t>. But </a:t>
            </a:r>
            <a:r>
              <a:rPr lang="en-US" b="0" i="1" dirty="0"/>
              <a:t>He </a:t>
            </a:r>
            <a:r>
              <a:rPr lang="en-US" i="1" u="sng" dirty="0"/>
              <a:t>was wounded</a:t>
            </a:r>
            <a:r>
              <a:rPr lang="en-US" b="0" i="1" dirty="0"/>
              <a:t> for our transgressions, He </a:t>
            </a:r>
            <a:r>
              <a:rPr lang="en-US" i="1" dirty="0"/>
              <a:t>was </a:t>
            </a:r>
            <a:r>
              <a:rPr lang="en-US" i="1" u="sng" dirty="0"/>
              <a:t>bruised</a:t>
            </a:r>
            <a:r>
              <a:rPr lang="en-US" i="1" dirty="0"/>
              <a:t> </a:t>
            </a:r>
            <a:r>
              <a:rPr lang="en-US" b="0" i="1" dirty="0"/>
              <a:t>for our iniquities; The </a:t>
            </a:r>
            <a:r>
              <a:rPr lang="en-US" i="1" u="sng" dirty="0">
                <a:solidFill>
                  <a:schemeClr val="tx2"/>
                </a:solidFill>
              </a:rPr>
              <a:t>chastisement</a:t>
            </a:r>
            <a:r>
              <a:rPr lang="en-US" i="1" dirty="0">
                <a:solidFill>
                  <a:schemeClr val="tx2"/>
                </a:solidFill>
              </a:rPr>
              <a:t> for our peace </a:t>
            </a:r>
            <a:r>
              <a:rPr lang="en-US" b="0" i="1" dirty="0"/>
              <a:t>was upon Him, And </a:t>
            </a:r>
            <a:r>
              <a:rPr lang="en-US" i="1" dirty="0">
                <a:solidFill>
                  <a:schemeClr val="tx2"/>
                </a:solidFill>
              </a:rPr>
              <a:t>by </a:t>
            </a:r>
            <a:r>
              <a:rPr lang="en-US" i="1" u="sng" dirty="0">
                <a:solidFill>
                  <a:schemeClr val="tx2"/>
                </a:solidFill>
              </a:rPr>
              <a:t>His stripes</a:t>
            </a:r>
            <a:r>
              <a:rPr lang="en-US" i="1" dirty="0">
                <a:solidFill>
                  <a:schemeClr val="tx2"/>
                </a:solidFill>
              </a:rPr>
              <a:t> we are healed</a:t>
            </a:r>
            <a:r>
              <a:rPr lang="en-US" b="0" i="1" dirty="0" smtClean="0"/>
              <a:t>. All </a:t>
            </a:r>
            <a:r>
              <a:rPr lang="en-US" b="0" i="1" dirty="0"/>
              <a:t>we like sheep have gone astray; We have turned, every one, to his own way; And </a:t>
            </a:r>
            <a:r>
              <a:rPr lang="en-US" i="1" dirty="0"/>
              <a:t>the LORD has laid on Him the iniquity of us all</a:t>
            </a:r>
            <a:r>
              <a:rPr lang="en-US" i="1" dirty="0" smtClean="0"/>
              <a:t>. He </a:t>
            </a:r>
            <a:r>
              <a:rPr lang="en-US" i="1" u="sng" dirty="0"/>
              <a:t>was oppressed</a:t>
            </a:r>
            <a:r>
              <a:rPr lang="en-US" i="1" dirty="0"/>
              <a:t> and He </a:t>
            </a:r>
            <a:r>
              <a:rPr lang="en-US" i="1" u="sng" dirty="0"/>
              <a:t>was afflicted</a:t>
            </a:r>
            <a:r>
              <a:rPr lang="en-US" i="1" dirty="0"/>
              <a:t>, Yet He opened not His mouth</a:t>
            </a:r>
            <a:r>
              <a:rPr lang="en-US" b="0" i="1" dirty="0"/>
              <a:t>; He was led as a lamb to the slaughter, And as a sheep before its shearers is silent, So He opened not His mouth</a:t>
            </a:r>
            <a:r>
              <a:rPr lang="en-US" b="0" i="1" dirty="0" smtClean="0"/>
              <a:t>. He </a:t>
            </a:r>
            <a:r>
              <a:rPr lang="en-US" b="0" i="1" dirty="0"/>
              <a:t>was </a:t>
            </a:r>
            <a:r>
              <a:rPr lang="en-US" i="1" dirty="0"/>
              <a:t>taken from prison and from judgment</a:t>
            </a:r>
            <a:r>
              <a:rPr lang="en-US" b="0" i="1" dirty="0"/>
              <a:t>, And who will declare His generation? For He was </a:t>
            </a:r>
            <a:r>
              <a:rPr lang="en-US" i="1" u="sng" dirty="0"/>
              <a:t>cut off</a:t>
            </a:r>
            <a:r>
              <a:rPr lang="en-US" i="1" dirty="0"/>
              <a:t> from the land of the living</a:t>
            </a:r>
            <a:r>
              <a:rPr lang="en-US" b="0" i="1" dirty="0"/>
              <a:t>; For the transgressions of My people </a:t>
            </a:r>
            <a:r>
              <a:rPr lang="en-US" i="1" dirty="0"/>
              <a:t>He </a:t>
            </a:r>
            <a:r>
              <a:rPr lang="en-US" i="1" u="sng" dirty="0"/>
              <a:t>was stricken</a:t>
            </a:r>
            <a:r>
              <a:rPr lang="en-US" b="0" i="1" dirty="0" smtClean="0"/>
              <a:t>. </a:t>
            </a:r>
            <a:r>
              <a:rPr lang="en-US" b="0" dirty="0"/>
              <a:t>(</a:t>
            </a:r>
            <a:r>
              <a:rPr lang="en-US" dirty="0">
                <a:solidFill>
                  <a:schemeClr val="tx2"/>
                </a:solidFill>
              </a:rPr>
              <a:t>Isaiah </a:t>
            </a:r>
            <a:r>
              <a:rPr lang="en-US" dirty="0" smtClean="0">
                <a:solidFill>
                  <a:schemeClr val="tx2"/>
                </a:solidFill>
              </a:rPr>
              <a:t>53:4-8</a:t>
            </a:r>
            <a:r>
              <a:rPr lang="en-US" b="0" dirty="0" smtClean="0"/>
              <a:t>)</a:t>
            </a:r>
          </a:p>
          <a:p>
            <a:pPr marL="342900" indent="-342900">
              <a:buFont typeface="Arial" pitchFamily="34" charset="0"/>
              <a:buChar char="•"/>
            </a:pPr>
            <a:r>
              <a:rPr lang="en-US" b="0" dirty="0" smtClean="0"/>
              <a:t>Yes, He bore our iniquity, but </a:t>
            </a:r>
            <a:r>
              <a:rPr lang="en-US" i="1" u="sng" dirty="0" smtClean="0"/>
              <a:t>how</a:t>
            </a:r>
            <a:r>
              <a:rPr lang="en-US" b="0" dirty="0" smtClean="0"/>
              <a:t>?  </a:t>
            </a:r>
            <a:r>
              <a:rPr lang="en-US" i="1" dirty="0" smtClean="0"/>
              <a:t>Guilt</a:t>
            </a:r>
            <a:r>
              <a:rPr lang="en-US" b="0" dirty="0" smtClean="0"/>
              <a:t> or </a:t>
            </a:r>
            <a:r>
              <a:rPr lang="en-US" i="1" dirty="0" smtClean="0"/>
              <a:t>Punishment</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15247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Romans 9 – Summary</a:t>
            </a:r>
            <a:endParaRPr lang="en-US" dirty="0"/>
          </a:p>
        </p:txBody>
      </p:sp>
      <p:sp>
        <p:nvSpPr>
          <p:cNvPr id="6" name="Content Placeholder 5"/>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200" dirty="0" smtClean="0">
                <a:solidFill>
                  <a:schemeClr val="tx2"/>
                </a:solidFill>
              </a:rPr>
              <a:t>Key:</a:t>
            </a:r>
            <a:r>
              <a:rPr lang="en-US" sz="2200" b="0" dirty="0" smtClean="0"/>
              <a:t>  Examine OT quoted proof-texts in </a:t>
            </a:r>
            <a:r>
              <a:rPr lang="en-US" sz="2200" i="1" u="sng" dirty="0" smtClean="0"/>
              <a:t>their</a:t>
            </a:r>
            <a:r>
              <a:rPr lang="en-US" sz="2200" b="0" dirty="0" smtClean="0"/>
              <a:t> context!</a:t>
            </a:r>
            <a:endParaRPr lang="en-US" sz="2200" dirty="0" smtClean="0"/>
          </a:p>
          <a:p>
            <a:pPr marL="342900" indent="-342900">
              <a:spcBef>
                <a:spcPts val="300"/>
              </a:spcBef>
              <a:spcAft>
                <a:spcPts val="300"/>
              </a:spcAft>
              <a:buFont typeface="Arial" pitchFamily="34" charset="0"/>
              <a:buChar char="•"/>
            </a:pPr>
            <a:r>
              <a:rPr lang="en-US" sz="2200" dirty="0" smtClean="0">
                <a:solidFill>
                  <a:schemeClr val="tx2"/>
                </a:solidFill>
              </a:rPr>
              <a:t>1-5</a:t>
            </a:r>
            <a:r>
              <a:rPr lang="en-US" sz="2200" b="0" dirty="0" smtClean="0"/>
              <a:t>: Rejection of physical, national Israel.</a:t>
            </a:r>
          </a:p>
          <a:p>
            <a:pPr marL="342900" indent="-342900">
              <a:spcBef>
                <a:spcPts val="300"/>
              </a:spcBef>
              <a:spcAft>
                <a:spcPts val="300"/>
              </a:spcAft>
              <a:buFont typeface="Arial" pitchFamily="34" charset="0"/>
              <a:buChar char="•"/>
            </a:pPr>
            <a:r>
              <a:rPr lang="en-US" sz="2200" dirty="0" smtClean="0">
                <a:solidFill>
                  <a:schemeClr val="tx2"/>
                </a:solidFill>
              </a:rPr>
              <a:t>6-13</a:t>
            </a:r>
            <a:r>
              <a:rPr lang="en-US" sz="2200" b="0" dirty="0" smtClean="0"/>
              <a:t>: Vindication of God’s promise, word, and election.</a:t>
            </a:r>
          </a:p>
          <a:p>
            <a:pPr marL="685800" lvl="1" indent="-342900">
              <a:spcBef>
                <a:spcPts val="300"/>
              </a:spcBef>
              <a:spcAft>
                <a:spcPts val="300"/>
              </a:spcAft>
            </a:pPr>
            <a:r>
              <a:rPr lang="en-US" sz="2200" dirty="0" smtClean="0"/>
              <a:t>Election by promise, not ancestry.</a:t>
            </a:r>
          </a:p>
          <a:p>
            <a:pPr marL="685800" lvl="1" indent="-342900">
              <a:spcBef>
                <a:spcPts val="300"/>
              </a:spcBef>
              <a:spcAft>
                <a:spcPts val="300"/>
              </a:spcAft>
            </a:pPr>
            <a:r>
              <a:rPr lang="en-US" sz="2200" dirty="0" smtClean="0"/>
              <a:t>Examining roles of nations, not salvation of individuals.</a:t>
            </a:r>
          </a:p>
          <a:p>
            <a:pPr marL="342900" indent="-342900">
              <a:spcBef>
                <a:spcPts val="300"/>
              </a:spcBef>
              <a:spcAft>
                <a:spcPts val="300"/>
              </a:spcAft>
              <a:buFont typeface="Arial" pitchFamily="34" charset="0"/>
              <a:buChar char="•"/>
            </a:pPr>
            <a:r>
              <a:rPr lang="en-US" sz="2200" dirty="0" smtClean="0">
                <a:solidFill>
                  <a:schemeClr val="tx2"/>
                </a:solidFill>
              </a:rPr>
              <a:t>14-23</a:t>
            </a:r>
            <a:r>
              <a:rPr lang="en-US" sz="2200" b="0" dirty="0" smtClean="0"/>
              <a:t>: Vindication of God’s justice.</a:t>
            </a:r>
          </a:p>
          <a:p>
            <a:pPr marL="685800" lvl="1" indent="-342900">
              <a:spcBef>
                <a:spcPts val="300"/>
              </a:spcBef>
              <a:spcAft>
                <a:spcPts val="300"/>
              </a:spcAft>
            </a:pPr>
            <a:r>
              <a:rPr lang="en-US" sz="2200" b="0" dirty="0" smtClean="0"/>
              <a:t>Right to determine basis of mercy.</a:t>
            </a:r>
          </a:p>
          <a:p>
            <a:pPr marL="685800" lvl="1" indent="-342900">
              <a:spcBef>
                <a:spcPts val="300"/>
              </a:spcBef>
              <a:spcAft>
                <a:spcPts val="300"/>
              </a:spcAft>
            </a:pPr>
            <a:r>
              <a:rPr lang="en-US" sz="2200" dirty="0" smtClean="0"/>
              <a:t>Right to use and harden those who hardened themselves.</a:t>
            </a:r>
          </a:p>
          <a:p>
            <a:pPr marL="342900" indent="-342900">
              <a:spcBef>
                <a:spcPts val="300"/>
              </a:spcBef>
              <a:spcAft>
                <a:spcPts val="300"/>
              </a:spcAft>
              <a:buFont typeface="Arial" pitchFamily="34" charset="0"/>
              <a:buChar char="•"/>
            </a:pPr>
            <a:r>
              <a:rPr lang="en-US" sz="2200" dirty="0" smtClean="0">
                <a:solidFill>
                  <a:schemeClr val="tx2"/>
                </a:solidFill>
              </a:rPr>
              <a:t>24-29</a:t>
            </a:r>
            <a:r>
              <a:rPr lang="en-US" sz="2200" b="0" dirty="0" smtClean="0"/>
              <a:t>: Explanation of Jews’ continued existence.</a:t>
            </a:r>
          </a:p>
          <a:p>
            <a:pPr marL="342900" indent="-342900">
              <a:spcBef>
                <a:spcPts val="300"/>
              </a:spcBef>
              <a:spcAft>
                <a:spcPts val="300"/>
              </a:spcAft>
              <a:buFont typeface="Arial" pitchFamily="34" charset="0"/>
              <a:buChar char="•"/>
            </a:pPr>
            <a:r>
              <a:rPr lang="en-US" sz="2200" dirty="0" smtClean="0">
                <a:solidFill>
                  <a:schemeClr val="tx2"/>
                </a:solidFill>
              </a:rPr>
              <a:t>30-33</a:t>
            </a:r>
            <a:r>
              <a:rPr lang="en-US" sz="2200" b="0" dirty="0" smtClean="0"/>
              <a:t>: Explanation of Jews’ failure and </a:t>
            </a:r>
            <a:r>
              <a:rPr lang="en-US" sz="2200" i="1" dirty="0" smtClean="0"/>
              <a:t>basis</a:t>
            </a:r>
            <a:r>
              <a:rPr lang="en-US" sz="2200" b="0" dirty="0" smtClean="0"/>
              <a:t> of mercy – </a:t>
            </a:r>
            <a:r>
              <a:rPr lang="en-US" sz="2200" b="0" i="1" u="sng" dirty="0" smtClean="0">
                <a:solidFill>
                  <a:schemeClr val="tx2"/>
                </a:solidFill>
              </a:rPr>
              <a:t>faith</a:t>
            </a:r>
            <a:r>
              <a:rPr lang="en-US" sz="2200" b="0" dirty="0" smtClean="0"/>
              <a:t>!</a:t>
            </a:r>
          </a:p>
          <a:p>
            <a:pPr marL="342900" indent="-342900">
              <a:spcBef>
                <a:spcPts val="300"/>
              </a:spcBef>
              <a:spcAft>
                <a:spcPts val="300"/>
              </a:spcAft>
              <a:buFont typeface="Arial" pitchFamily="34" charset="0"/>
              <a:buChar char="•"/>
            </a:pPr>
            <a:r>
              <a:rPr lang="en-US" sz="2200" dirty="0" smtClean="0">
                <a:solidFill>
                  <a:schemeClr val="tx2"/>
                </a:solidFill>
              </a:rPr>
              <a:t>10:1-3</a:t>
            </a:r>
            <a:r>
              <a:rPr lang="en-US" sz="2200" b="0" dirty="0" smtClean="0"/>
              <a:t>: Ongoing concern for Israel’s national faithlessness.</a:t>
            </a:r>
            <a:endParaRPr lang="en-US" sz="22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28164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t>
            </a:r>
            <a:r>
              <a:rPr lang="en-US" i="1" u="sng" dirty="0" smtClean="0"/>
              <a:t>Became</a:t>
            </a:r>
            <a:r>
              <a:rPr lang="en-US" dirty="0" smtClean="0"/>
              <a:t> Sin?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30"/>
            </a:pPr>
            <a:r>
              <a:rPr lang="en-US" sz="2400" b="0" dirty="0"/>
              <a:t>“Paul clearly says that Jesus </a:t>
            </a:r>
            <a:r>
              <a:rPr lang="en-US" sz="2400" b="0" i="1" dirty="0"/>
              <a:t>“became sin”</a:t>
            </a:r>
            <a:r>
              <a:rPr lang="en-US" sz="2400" b="0" dirty="0"/>
              <a:t> for us (</a:t>
            </a:r>
            <a:r>
              <a:rPr lang="en-US" sz="2400" dirty="0">
                <a:solidFill>
                  <a:schemeClr val="tx2"/>
                </a:solidFill>
              </a:rPr>
              <a:t>II Corinthians 5:21</a:t>
            </a:r>
            <a:r>
              <a:rPr lang="en-US" sz="2400" b="0" dirty="0"/>
              <a:t>).  He was </a:t>
            </a:r>
            <a:r>
              <a:rPr lang="en-US" sz="2400" i="1" dirty="0"/>
              <a:t>so</a:t>
            </a:r>
            <a:r>
              <a:rPr lang="en-US" sz="2400" b="0" dirty="0"/>
              <a:t> sinful that He was regarded as wicked as sin itself!  How more sinful can a person be</a:t>
            </a:r>
            <a:r>
              <a:rPr lang="en-US" sz="2400" b="0" dirty="0" smtClean="0"/>
              <a:t>?”</a:t>
            </a:r>
            <a:endParaRPr lang="en-US" sz="2400" b="0" dirty="0"/>
          </a:p>
          <a:p>
            <a:r>
              <a:rPr lang="en-US" sz="2400" b="0" i="1" dirty="0"/>
              <a:t>… on Christ's behalf, </a:t>
            </a:r>
            <a:r>
              <a:rPr lang="en-US" sz="2400" b="0" i="1" dirty="0" smtClean="0"/>
              <a:t>be </a:t>
            </a:r>
            <a:r>
              <a:rPr lang="en-US" sz="2400" b="0" i="1" dirty="0"/>
              <a:t>reconciled to God.  For </a:t>
            </a:r>
            <a:r>
              <a:rPr lang="en-US" sz="2400" i="1" dirty="0"/>
              <a:t>He made Him who knew no sin to </a:t>
            </a:r>
            <a:r>
              <a:rPr lang="en-US" sz="2400" i="1" u="sng" dirty="0"/>
              <a:t>be sin</a:t>
            </a:r>
            <a:r>
              <a:rPr lang="en-US" sz="2400" i="1" dirty="0"/>
              <a:t> for us</a:t>
            </a:r>
            <a:r>
              <a:rPr lang="en-US" sz="2400" b="0" i="1" dirty="0"/>
              <a:t>, that </a:t>
            </a:r>
            <a:r>
              <a:rPr lang="en-US" sz="2400" i="1" dirty="0"/>
              <a:t>we might become the </a:t>
            </a:r>
            <a:r>
              <a:rPr lang="en-US" sz="2400" i="1" u="sng" dirty="0"/>
              <a:t>righteousness of God</a:t>
            </a:r>
            <a:r>
              <a:rPr lang="en-US" sz="2400" b="0" i="1" dirty="0"/>
              <a:t> in Him. </a:t>
            </a:r>
            <a:r>
              <a:rPr lang="en-US" sz="2400" b="0" dirty="0" smtClean="0"/>
              <a:t>(</a:t>
            </a:r>
            <a:r>
              <a:rPr lang="en-US" sz="2400" dirty="0" smtClean="0">
                <a:solidFill>
                  <a:schemeClr val="tx2"/>
                </a:solidFill>
              </a:rPr>
              <a:t>II Corinthians 5:20-21</a:t>
            </a:r>
            <a:r>
              <a:rPr lang="en-US" sz="2400" b="0" dirty="0" smtClean="0"/>
              <a:t>)</a:t>
            </a:r>
          </a:p>
          <a:p>
            <a:pPr marL="342900" indent="-342900">
              <a:buFont typeface="Arial" pitchFamily="34" charset="0"/>
              <a:buChar char="•"/>
            </a:pPr>
            <a:r>
              <a:rPr lang="en-US" sz="2400" i="1" u="sng" dirty="0" smtClean="0"/>
              <a:t>How</a:t>
            </a:r>
            <a:r>
              <a:rPr lang="en-US" sz="2400" b="0" dirty="0" smtClean="0"/>
              <a:t> did Jesus become </a:t>
            </a:r>
            <a:r>
              <a:rPr lang="en-US" sz="2400" b="0" i="1" dirty="0" smtClean="0"/>
              <a:t>“sin”</a:t>
            </a:r>
            <a:r>
              <a:rPr lang="en-US" sz="2400" b="0" dirty="0" smtClean="0"/>
              <a:t>?  </a:t>
            </a:r>
            <a:r>
              <a:rPr lang="en-US" sz="2400" dirty="0" smtClean="0"/>
              <a:t>Leap:</a:t>
            </a:r>
            <a:r>
              <a:rPr lang="en-US" sz="2400" b="0" dirty="0" smtClean="0"/>
              <a:t> </a:t>
            </a:r>
            <a:r>
              <a:rPr lang="en-US" sz="2400" b="0" i="1" dirty="0" smtClean="0"/>
              <a:t>sin</a:t>
            </a:r>
            <a:r>
              <a:rPr lang="en-US" sz="2400" b="0" dirty="0" smtClean="0"/>
              <a:t> → </a:t>
            </a:r>
            <a:r>
              <a:rPr lang="en-US" sz="2400" b="0" i="1" dirty="0" smtClean="0"/>
              <a:t>sin</a:t>
            </a:r>
            <a:r>
              <a:rPr lang="en-US" sz="2400" i="1" u="sng" dirty="0" smtClean="0"/>
              <a:t>ful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05962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“Sin”?</a:t>
            </a:r>
            <a:endParaRPr lang="en-US" dirty="0"/>
          </a:p>
        </p:txBody>
      </p:sp>
      <p:sp>
        <p:nvSpPr>
          <p:cNvPr id="3" name="Content Placeholder 2"/>
          <p:cNvSpPr>
            <a:spLocks noGrp="1"/>
          </p:cNvSpPr>
          <p:nvPr>
            <p:ph idx="1"/>
          </p:nvPr>
        </p:nvSpPr>
        <p:spPr/>
        <p:txBody>
          <a:bodyPr>
            <a:normAutofit/>
          </a:bodyPr>
          <a:lstStyle/>
          <a:p>
            <a:r>
              <a:rPr lang="en-US" sz="2200" b="0" i="1" dirty="0"/>
              <a:t>Whoever commits sin also commits lawlessness, and </a:t>
            </a:r>
            <a:r>
              <a:rPr lang="en-US" sz="2200" i="1" dirty="0"/>
              <a:t>sin is lawlessness</a:t>
            </a:r>
            <a:r>
              <a:rPr lang="en-US" sz="2200" b="0" i="1" dirty="0"/>
              <a:t>. </a:t>
            </a:r>
            <a:r>
              <a:rPr lang="en-US" sz="2200" b="0" dirty="0"/>
              <a:t>(</a:t>
            </a:r>
            <a:r>
              <a:rPr lang="en-US" sz="2200" dirty="0">
                <a:solidFill>
                  <a:schemeClr val="tx2"/>
                </a:solidFill>
              </a:rPr>
              <a:t>I John </a:t>
            </a:r>
            <a:r>
              <a:rPr lang="en-US" sz="2200" dirty="0" smtClean="0">
                <a:solidFill>
                  <a:schemeClr val="tx2"/>
                </a:solidFill>
              </a:rPr>
              <a:t>3:4</a:t>
            </a:r>
            <a:r>
              <a:rPr lang="en-US" sz="2200" b="0" dirty="0" smtClean="0"/>
              <a:t>)</a:t>
            </a:r>
          </a:p>
          <a:p>
            <a:r>
              <a:rPr lang="en-US" sz="2200" b="0" i="1" dirty="0"/>
              <a:t>In burnt offerings and </a:t>
            </a:r>
            <a:r>
              <a:rPr lang="en-US" sz="2200" i="1" u="sng" dirty="0"/>
              <a:t>sacrifices </a:t>
            </a:r>
            <a:r>
              <a:rPr lang="en-US" sz="2200" i="1" u="sng" dirty="0">
                <a:solidFill>
                  <a:schemeClr val="tx2"/>
                </a:solidFill>
              </a:rPr>
              <a:t>for </a:t>
            </a:r>
            <a:r>
              <a:rPr lang="en-US" sz="2200" i="1" u="sng" dirty="0" smtClean="0">
                <a:solidFill>
                  <a:schemeClr val="tx2"/>
                </a:solidFill>
              </a:rPr>
              <a:t>sin</a:t>
            </a:r>
            <a:r>
              <a:rPr lang="en-US" sz="2200" b="0" dirty="0" smtClean="0"/>
              <a:t> (Gr., </a:t>
            </a:r>
            <a:r>
              <a:rPr lang="en-US" sz="2200" b="0" i="1" dirty="0" err="1" smtClean="0"/>
              <a:t>peri</a:t>
            </a:r>
            <a:r>
              <a:rPr lang="en-US" sz="2200" b="0" i="1" dirty="0" smtClean="0"/>
              <a:t> hamartia </a:t>
            </a:r>
            <a:r>
              <a:rPr lang="en-US" sz="2200" b="0" dirty="0" smtClean="0"/>
              <a:t>[for sin])</a:t>
            </a:r>
            <a:r>
              <a:rPr lang="en-US" sz="2200" b="0" i="1" dirty="0" smtClean="0"/>
              <a:t>You </a:t>
            </a:r>
            <a:r>
              <a:rPr lang="en-US" sz="2200" b="0" i="1" dirty="0"/>
              <a:t>had no pleasure</a:t>
            </a:r>
            <a:r>
              <a:rPr lang="en-US" sz="2200" b="0" i="1" dirty="0" smtClean="0"/>
              <a:t>. … Previously </a:t>
            </a:r>
            <a:r>
              <a:rPr lang="en-US" sz="2200" b="0" i="1" dirty="0"/>
              <a:t>saying</a:t>
            </a:r>
            <a:r>
              <a:rPr lang="en-US" sz="2200" b="0" i="1" dirty="0" smtClean="0"/>
              <a:t>, “Sacrifice </a:t>
            </a:r>
            <a:r>
              <a:rPr lang="en-US" sz="2200" b="0" i="1" dirty="0"/>
              <a:t>and offering, burnt offerings, and </a:t>
            </a:r>
            <a:r>
              <a:rPr lang="en-US" sz="2200" i="1" u="sng" dirty="0"/>
              <a:t>offerings </a:t>
            </a:r>
            <a:r>
              <a:rPr lang="en-US" sz="2200" i="1" u="sng" dirty="0">
                <a:solidFill>
                  <a:schemeClr val="tx2"/>
                </a:solidFill>
              </a:rPr>
              <a:t>for sin</a:t>
            </a:r>
            <a:r>
              <a:rPr lang="en-US" sz="2200" b="0" i="1" dirty="0"/>
              <a:t> </a:t>
            </a:r>
            <a:r>
              <a:rPr lang="en-US" sz="2200" b="0" dirty="0"/>
              <a:t>(Gr., </a:t>
            </a:r>
            <a:r>
              <a:rPr lang="en-US" sz="2200" b="0" i="1" dirty="0" err="1"/>
              <a:t>peri</a:t>
            </a:r>
            <a:r>
              <a:rPr lang="en-US" sz="2200" b="0" i="1" dirty="0"/>
              <a:t> </a:t>
            </a:r>
            <a:r>
              <a:rPr lang="en-US" sz="2200" b="0" i="1" dirty="0" smtClean="0"/>
              <a:t>hamartia</a:t>
            </a:r>
            <a:r>
              <a:rPr lang="en-US" sz="2200" b="0" dirty="0" smtClean="0"/>
              <a:t>) </a:t>
            </a:r>
            <a:r>
              <a:rPr lang="en-US" sz="2200" b="0" i="1" dirty="0" smtClean="0"/>
              <a:t>You </a:t>
            </a:r>
            <a:r>
              <a:rPr lang="en-US" sz="2200" b="0" i="1" dirty="0"/>
              <a:t>did not desire, nor had pleasure in </a:t>
            </a:r>
            <a:r>
              <a:rPr lang="en-US" sz="2200" b="0" i="1" dirty="0" smtClean="0"/>
              <a:t>them” </a:t>
            </a:r>
            <a:r>
              <a:rPr lang="en-US" sz="2200" b="0" i="1" dirty="0"/>
              <a:t>(which are offered according to the law</a:t>
            </a:r>
            <a:r>
              <a:rPr lang="en-US" sz="2200" b="0" i="1" dirty="0" smtClean="0"/>
              <a:t>), </a:t>
            </a:r>
            <a:r>
              <a:rPr lang="en-US" sz="2200" b="0" dirty="0"/>
              <a:t>(</a:t>
            </a:r>
            <a:r>
              <a:rPr lang="en-US" sz="2200" dirty="0" smtClean="0">
                <a:solidFill>
                  <a:schemeClr val="tx2"/>
                </a:solidFill>
              </a:rPr>
              <a:t>Hebrews 10:6-8</a:t>
            </a:r>
            <a:r>
              <a:rPr lang="en-US" sz="22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99908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t>
            </a:r>
            <a:r>
              <a:rPr lang="en-US" i="1" u="sng" dirty="0" smtClean="0"/>
              <a:t>Became</a:t>
            </a:r>
            <a:r>
              <a:rPr lang="en-US" dirty="0" smtClean="0"/>
              <a:t> Sin?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30"/>
            </a:pPr>
            <a:r>
              <a:rPr lang="en-US" sz="2400" b="0" dirty="0"/>
              <a:t>“Paul clearly says that Jesus </a:t>
            </a:r>
            <a:r>
              <a:rPr lang="en-US" sz="2400" b="0" i="1" dirty="0"/>
              <a:t>“became sin”</a:t>
            </a:r>
            <a:r>
              <a:rPr lang="en-US" sz="2400" b="0" dirty="0"/>
              <a:t> for us (</a:t>
            </a:r>
            <a:r>
              <a:rPr lang="en-US" sz="2400" dirty="0">
                <a:solidFill>
                  <a:schemeClr val="tx2"/>
                </a:solidFill>
              </a:rPr>
              <a:t>II Corinthians 5:21</a:t>
            </a:r>
            <a:r>
              <a:rPr lang="en-US" sz="2400" b="0" dirty="0"/>
              <a:t>).  He was </a:t>
            </a:r>
            <a:r>
              <a:rPr lang="en-US" sz="2400" i="1" dirty="0"/>
              <a:t>so</a:t>
            </a:r>
            <a:r>
              <a:rPr lang="en-US" sz="2400" b="0" dirty="0"/>
              <a:t> sinful that He was regarded as wicked as sin itself!  How more sinful can a person be</a:t>
            </a:r>
            <a:r>
              <a:rPr lang="en-US" sz="2400" b="0" dirty="0" smtClean="0"/>
              <a:t>?”</a:t>
            </a:r>
            <a:endParaRPr lang="en-US" sz="2400" b="0" dirty="0"/>
          </a:p>
          <a:p>
            <a:r>
              <a:rPr lang="en-US" sz="2400" b="0" i="1" dirty="0"/>
              <a:t>… on Christ's behalf, </a:t>
            </a:r>
            <a:r>
              <a:rPr lang="en-US" sz="2400" b="0" i="1" dirty="0" smtClean="0"/>
              <a:t>be </a:t>
            </a:r>
            <a:r>
              <a:rPr lang="en-US" sz="2400" b="0" i="1" dirty="0"/>
              <a:t>reconciled to God.  For </a:t>
            </a:r>
            <a:r>
              <a:rPr lang="en-US" sz="2400" i="1" dirty="0"/>
              <a:t>He made Him who knew no sin to be </a:t>
            </a:r>
            <a:r>
              <a:rPr lang="en-US" sz="2400" i="1" u="sng" dirty="0" smtClean="0">
                <a:solidFill>
                  <a:schemeClr val="tx2"/>
                </a:solidFill>
              </a:rPr>
              <a:t>sin</a:t>
            </a:r>
            <a:r>
              <a:rPr lang="en-US" sz="2400" b="0" dirty="0" smtClean="0">
                <a:solidFill>
                  <a:schemeClr val="tx2"/>
                </a:solidFill>
              </a:rPr>
              <a:t> </a:t>
            </a:r>
            <a:r>
              <a:rPr lang="en-US" sz="2400" b="0" dirty="0" smtClean="0"/>
              <a:t>(Gr., </a:t>
            </a:r>
            <a:r>
              <a:rPr lang="en-US" sz="2400" b="0" i="1" dirty="0" smtClean="0"/>
              <a:t>hamartia</a:t>
            </a:r>
            <a:r>
              <a:rPr lang="en-US" sz="2400" b="0" dirty="0" smtClean="0"/>
              <a:t>) </a:t>
            </a:r>
            <a:r>
              <a:rPr lang="en-US" sz="2400" i="1" u="sng" dirty="0" smtClean="0"/>
              <a:t>for </a:t>
            </a:r>
            <a:r>
              <a:rPr lang="en-US" sz="2400" i="1" u="sng" dirty="0"/>
              <a:t>us</a:t>
            </a:r>
            <a:r>
              <a:rPr lang="en-US" sz="2400" b="0" i="1" dirty="0"/>
              <a:t>, that </a:t>
            </a:r>
            <a:r>
              <a:rPr lang="en-US" sz="2400" i="1" dirty="0"/>
              <a:t>we might become the righteousness of God</a:t>
            </a:r>
            <a:r>
              <a:rPr lang="en-US" sz="2400" b="0" i="1" dirty="0"/>
              <a:t> in Him. </a:t>
            </a:r>
            <a:r>
              <a:rPr lang="en-US" sz="2400" b="0" dirty="0" smtClean="0"/>
              <a:t>(</a:t>
            </a:r>
            <a:r>
              <a:rPr lang="en-US" sz="2400" dirty="0" smtClean="0">
                <a:solidFill>
                  <a:schemeClr val="tx2"/>
                </a:solidFill>
              </a:rPr>
              <a:t>II Corinthians 5:20-21</a:t>
            </a:r>
            <a:r>
              <a:rPr lang="en-US" sz="2400" b="0" dirty="0" smtClean="0"/>
              <a:t>)</a:t>
            </a:r>
          </a:p>
          <a:p>
            <a:pPr marL="342900" indent="-342900">
              <a:buFont typeface="Arial" pitchFamily="34" charset="0"/>
              <a:buChar char="•"/>
            </a:pPr>
            <a:r>
              <a:rPr lang="en-US" sz="2400" i="1" u="sng" dirty="0" smtClean="0"/>
              <a:t>How</a:t>
            </a:r>
            <a:r>
              <a:rPr lang="en-US" sz="2400" b="0" dirty="0" smtClean="0"/>
              <a:t> did Jesus become </a:t>
            </a:r>
            <a:r>
              <a:rPr lang="en-US" sz="2400" b="0" i="1" dirty="0" smtClean="0"/>
              <a:t>“sin”</a:t>
            </a:r>
            <a:r>
              <a:rPr lang="en-US" sz="2400" b="0" dirty="0" smtClean="0"/>
              <a:t>?  </a:t>
            </a:r>
            <a:r>
              <a:rPr lang="en-US" sz="2400" dirty="0" smtClean="0"/>
              <a:t>Leap:</a:t>
            </a:r>
            <a:r>
              <a:rPr lang="en-US" sz="2400" b="0" dirty="0" smtClean="0"/>
              <a:t> </a:t>
            </a:r>
            <a:r>
              <a:rPr lang="en-US" sz="2400" b="0" i="1" dirty="0" smtClean="0"/>
              <a:t>sin</a:t>
            </a:r>
            <a:r>
              <a:rPr lang="en-US" sz="2400" b="0" dirty="0" smtClean="0"/>
              <a:t> → </a:t>
            </a:r>
            <a:r>
              <a:rPr lang="en-US" sz="2400" b="0" i="1" dirty="0" smtClean="0"/>
              <a:t>sin</a:t>
            </a:r>
            <a:r>
              <a:rPr lang="en-US" sz="2400" i="1" u="sng" dirty="0" smtClean="0"/>
              <a:t>ful</a:t>
            </a:r>
          </a:p>
          <a:p>
            <a:pPr marL="342900" indent="-342900">
              <a:buFont typeface="Arial" pitchFamily="34" charset="0"/>
              <a:buChar char="•"/>
            </a:pPr>
            <a:r>
              <a:rPr lang="en-US" sz="2400" b="0" dirty="0" smtClean="0"/>
              <a:t>Could Jesus have been a </a:t>
            </a:r>
            <a:r>
              <a:rPr lang="en-US" sz="2400" b="0" i="1" dirty="0" smtClean="0"/>
              <a:t>“sin </a:t>
            </a:r>
            <a:r>
              <a:rPr lang="en-US" sz="2400" i="1" dirty="0" smtClean="0"/>
              <a:t>offering</a:t>
            </a:r>
            <a:r>
              <a:rPr lang="en-US" sz="2400" b="0" i="1" dirty="0" smtClean="0"/>
              <a:t>”</a:t>
            </a:r>
            <a:r>
              <a:rPr lang="en-US" sz="2400" b="0" dirty="0" smtClean="0"/>
              <a:t> for us?</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85086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“Sin”?</a:t>
            </a:r>
            <a:endParaRPr lang="en-US" dirty="0"/>
          </a:p>
        </p:txBody>
      </p:sp>
      <p:sp>
        <p:nvSpPr>
          <p:cNvPr id="3" name="Content Placeholder 2"/>
          <p:cNvSpPr>
            <a:spLocks noGrp="1"/>
          </p:cNvSpPr>
          <p:nvPr>
            <p:ph idx="1"/>
          </p:nvPr>
        </p:nvSpPr>
        <p:spPr/>
        <p:txBody>
          <a:bodyPr>
            <a:normAutofit fontScale="92500"/>
          </a:bodyPr>
          <a:lstStyle/>
          <a:p>
            <a:r>
              <a:rPr lang="en-US" sz="2400" b="0" i="1" dirty="0"/>
              <a:t>Whoever commits sin also commits lawlessness, and </a:t>
            </a:r>
            <a:r>
              <a:rPr lang="en-US" sz="2400" i="1" dirty="0"/>
              <a:t>sin is lawlessness</a:t>
            </a:r>
            <a:r>
              <a:rPr lang="en-US" sz="2400" b="0" i="1" dirty="0"/>
              <a:t>. </a:t>
            </a:r>
            <a:r>
              <a:rPr lang="en-US" sz="2400" b="0" dirty="0"/>
              <a:t>(</a:t>
            </a:r>
            <a:r>
              <a:rPr lang="en-US" sz="2400" dirty="0">
                <a:solidFill>
                  <a:schemeClr val="tx2"/>
                </a:solidFill>
              </a:rPr>
              <a:t>I John </a:t>
            </a:r>
            <a:r>
              <a:rPr lang="en-US" sz="2400" dirty="0" smtClean="0">
                <a:solidFill>
                  <a:schemeClr val="tx2"/>
                </a:solidFill>
              </a:rPr>
              <a:t>3:4</a:t>
            </a:r>
            <a:r>
              <a:rPr lang="en-US" sz="2400" b="0" dirty="0" smtClean="0"/>
              <a:t>)</a:t>
            </a:r>
          </a:p>
          <a:p>
            <a:r>
              <a:rPr lang="en-US" sz="2400" b="0" i="1" dirty="0"/>
              <a:t>In burnt offerings and </a:t>
            </a:r>
            <a:r>
              <a:rPr lang="en-US" sz="2400" i="1" u="sng" dirty="0"/>
              <a:t>sacrifices </a:t>
            </a:r>
            <a:r>
              <a:rPr lang="en-US" sz="2400" i="1" u="sng" dirty="0">
                <a:solidFill>
                  <a:schemeClr val="tx2"/>
                </a:solidFill>
              </a:rPr>
              <a:t>for </a:t>
            </a:r>
            <a:r>
              <a:rPr lang="en-US" sz="2400" i="1" u="sng" dirty="0" smtClean="0">
                <a:solidFill>
                  <a:schemeClr val="tx2"/>
                </a:solidFill>
              </a:rPr>
              <a:t>sin</a:t>
            </a:r>
            <a:r>
              <a:rPr lang="en-US" sz="2400" b="0" dirty="0" smtClean="0"/>
              <a:t> (Gr., </a:t>
            </a:r>
            <a:r>
              <a:rPr lang="en-US" sz="2400" b="0" i="1" dirty="0" err="1" smtClean="0"/>
              <a:t>peri</a:t>
            </a:r>
            <a:r>
              <a:rPr lang="en-US" sz="2400" b="0" i="1" dirty="0" smtClean="0"/>
              <a:t> hamartia </a:t>
            </a:r>
            <a:r>
              <a:rPr lang="en-US" sz="2400" b="0" dirty="0" smtClean="0"/>
              <a:t>[for sin])</a:t>
            </a:r>
            <a:r>
              <a:rPr lang="en-US" sz="2400" b="0" i="1" dirty="0" smtClean="0"/>
              <a:t>You </a:t>
            </a:r>
            <a:r>
              <a:rPr lang="en-US" sz="2400" b="0" i="1" dirty="0"/>
              <a:t>had no pleasure</a:t>
            </a:r>
            <a:r>
              <a:rPr lang="en-US" sz="2400" b="0" i="1" dirty="0" smtClean="0"/>
              <a:t>. … Previously </a:t>
            </a:r>
            <a:r>
              <a:rPr lang="en-US" sz="2400" b="0" i="1" dirty="0"/>
              <a:t>saying</a:t>
            </a:r>
            <a:r>
              <a:rPr lang="en-US" sz="2400" b="0" i="1" dirty="0" smtClean="0"/>
              <a:t>, “Sacrifice </a:t>
            </a:r>
            <a:r>
              <a:rPr lang="en-US" sz="2400" b="0" i="1" dirty="0"/>
              <a:t>and offering, burnt offerings, and </a:t>
            </a:r>
            <a:r>
              <a:rPr lang="en-US" sz="2400" i="1" dirty="0"/>
              <a:t>offerings </a:t>
            </a:r>
            <a:r>
              <a:rPr lang="en-US" sz="2400" i="1" dirty="0">
                <a:solidFill>
                  <a:schemeClr val="tx2"/>
                </a:solidFill>
              </a:rPr>
              <a:t>for sin</a:t>
            </a:r>
            <a:r>
              <a:rPr lang="en-US" sz="2400" b="0" i="1" dirty="0"/>
              <a:t> </a:t>
            </a:r>
            <a:r>
              <a:rPr lang="en-US" sz="2400" b="0" dirty="0"/>
              <a:t>(Gr., </a:t>
            </a:r>
            <a:r>
              <a:rPr lang="en-US" sz="2400" b="0" i="1" dirty="0" err="1"/>
              <a:t>peri</a:t>
            </a:r>
            <a:r>
              <a:rPr lang="en-US" sz="2400" b="0" i="1" dirty="0"/>
              <a:t> </a:t>
            </a:r>
            <a:r>
              <a:rPr lang="en-US" sz="2400" b="0" i="1" dirty="0" smtClean="0"/>
              <a:t>hamartia</a:t>
            </a:r>
            <a:r>
              <a:rPr lang="en-US" sz="2400" b="0" dirty="0" smtClean="0"/>
              <a:t>) </a:t>
            </a:r>
            <a:r>
              <a:rPr lang="en-US" sz="2400" b="0" i="1" dirty="0" smtClean="0"/>
              <a:t>You </a:t>
            </a:r>
            <a:r>
              <a:rPr lang="en-US" sz="2400" b="0" i="1" dirty="0"/>
              <a:t>did not desire, nor had pleasure in them" (which are offered according to the law</a:t>
            </a:r>
            <a:r>
              <a:rPr lang="en-US" sz="2400" b="0" i="1" dirty="0" smtClean="0"/>
              <a:t>), </a:t>
            </a:r>
            <a:r>
              <a:rPr lang="en-US" sz="2400" b="0" dirty="0"/>
              <a:t>(</a:t>
            </a:r>
            <a:r>
              <a:rPr lang="en-US" sz="2400" dirty="0" smtClean="0">
                <a:solidFill>
                  <a:schemeClr val="tx2"/>
                </a:solidFill>
              </a:rPr>
              <a:t>Hebrews 10:6-8</a:t>
            </a:r>
            <a:r>
              <a:rPr lang="en-US" sz="2400" b="0" dirty="0" smtClean="0"/>
              <a:t>)</a:t>
            </a:r>
          </a:p>
          <a:p>
            <a:r>
              <a:rPr lang="en-US" sz="2400" b="0" i="1" dirty="0"/>
              <a:t>For what the Law could not do, weak as it was through the flesh, God did: </a:t>
            </a:r>
            <a:r>
              <a:rPr lang="en-US" sz="2400" i="1" dirty="0"/>
              <a:t>sending His own Son in the likeness of sinful flesh and as an </a:t>
            </a:r>
            <a:r>
              <a:rPr lang="en-US" sz="2400" i="1" u="sng" dirty="0"/>
              <a:t>offering </a:t>
            </a:r>
            <a:r>
              <a:rPr lang="en-US" sz="2400" i="1" u="sng" dirty="0">
                <a:solidFill>
                  <a:schemeClr val="tx2"/>
                </a:solidFill>
              </a:rPr>
              <a:t>for </a:t>
            </a:r>
            <a:r>
              <a:rPr lang="en-US" sz="2400" i="1" u="sng" dirty="0" smtClean="0">
                <a:solidFill>
                  <a:schemeClr val="tx2"/>
                </a:solidFill>
              </a:rPr>
              <a:t>sin</a:t>
            </a:r>
            <a:r>
              <a:rPr lang="en-US" sz="2400" b="0" dirty="0"/>
              <a:t> (Gr., </a:t>
            </a:r>
            <a:r>
              <a:rPr lang="en-US" sz="2400" b="0" i="1" dirty="0" err="1"/>
              <a:t>peri</a:t>
            </a:r>
            <a:r>
              <a:rPr lang="en-US" sz="2400" b="0" i="1" dirty="0"/>
              <a:t> </a:t>
            </a:r>
            <a:r>
              <a:rPr lang="en-US" sz="2400" b="0" i="1" dirty="0" smtClean="0"/>
              <a:t>hamartia</a:t>
            </a:r>
            <a:r>
              <a:rPr lang="en-US" sz="2400" b="0" dirty="0" smtClean="0"/>
              <a:t>)</a:t>
            </a:r>
            <a:r>
              <a:rPr lang="en-US" sz="2400" b="0" i="1" dirty="0" smtClean="0"/>
              <a:t>, </a:t>
            </a:r>
            <a:r>
              <a:rPr lang="en-US" sz="2400" b="0" i="1" dirty="0"/>
              <a:t>He condemned sin in the flesh, </a:t>
            </a:r>
            <a:r>
              <a:rPr lang="en-US" sz="2400" b="0" dirty="0"/>
              <a:t>(</a:t>
            </a:r>
            <a:r>
              <a:rPr lang="en-US" sz="2400" dirty="0">
                <a:solidFill>
                  <a:schemeClr val="tx2"/>
                </a:solidFill>
              </a:rPr>
              <a:t>Romans 8:3</a:t>
            </a:r>
            <a:r>
              <a:rPr lang="en-US" sz="2400" b="0" dirty="0"/>
              <a:t> NAS</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42337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t>
            </a:r>
            <a:r>
              <a:rPr lang="en-US" i="1" u="sng" dirty="0" smtClean="0"/>
              <a:t>Became</a:t>
            </a:r>
            <a:r>
              <a:rPr lang="en-US" dirty="0" smtClean="0"/>
              <a:t> Sin?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30"/>
            </a:pPr>
            <a:r>
              <a:rPr lang="en-US" sz="2400" b="0" dirty="0"/>
              <a:t>“Paul clearly says that Jesus </a:t>
            </a:r>
            <a:r>
              <a:rPr lang="en-US" sz="2400" b="0" i="1" dirty="0"/>
              <a:t>“became sin”</a:t>
            </a:r>
            <a:r>
              <a:rPr lang="en-US" sz="2400" b="0" dirty="0"/>
              <a:t> for us (</a:t>
            </a:r>
            <a:r>
              <a:rPr lang="en-US" sz="2400" dirty="0">
                <a:solidFill>
                  <a:schemeClr val="tx2"/>
                </a:solidFill>
              </a:rPr>
              <a:t>II Corinthians 5:21</a:t>
            </a:r>
            <a:r>
              <a:rPr lang="en-US" sz="2400" b="0" dirty="0"/>
              <a:t>).  He was </a:t>
            </a:r>
            <a:r>
              <a:rPr lang="en-US" sz="2400" i="1" dirty="0"/>
              <a:t>so</a:t>
            </a:r>
            <a:r>
              <a:rPr lang="en-US" sz="2400" b="0" dirty="0"/>
              <a:t> sinful that He was regarded as wicked as sin itself!  How more sinful can a person be</a:t>
            </a:r>
            <a:r>
              <a:rPr lang="en-US" sz="2400" b="0" dirty="0" smtClean="0"/>
              <a:t>?”</a:t>
            </a:r>
            <a:endParaRPr lang="en-US" sz="2400" b="0" dirty="0"/>
          </a:p>
          <a:p>
            <a:r>
              <a:rPr lang="en-US" sz="2400" b="0" i="1" dirty="0"/>
              <a:t>… on Christ's behalf, </a:t>
            </a:r>
            <a:r>
              <a:rPr lang="en-US" sz="2400" b="0" i="1" dirty="0" smtClean="0"/>
              <a:t>be </a:t>
            </a:r>
            <a:r>
              <a:rPr lang="en-US" sz="2400" b="0" i="1" dirty="0"/>
              <a:t>reconciled to God.  For </a:t>
            </a:r>
            <a:r>
              <a:rPr lang="en-US" sz="2400" i="1" dirty="0"/>
              <a:t>He made Him who knew no sin to </a:t>
            </a:r>
            <a:r>
              <a:rPr lang="en-US" sz="2400" i="1" u="sng" dirty="0"/>
              <a:t>be sin</a:t>
            </a:r>
            <a:r>
              <a:rPr lang="en-US" sz="2400" i="1" dirty="0"/>
              <a:t> for us</a:t>
            </a:r>
            <a:r>
              <a:rPr lang="en-US" sz="2400" b="0" i="1" dirty="0"/>
              <a:t>, that </a:t>
            </a:r>
            <a:r>
              <a:rPr lang="en-US" sz="2400" i="1" dirty="0"/>
              <a:t>we might become the </a:t>
            </a:r>
            <a:r>
              <a:rPr lang="en-US" sz="2400" i="1" u="sng" dirty="0"/>
              <a:t>righteousness of God</a:t>
            </a:r>
            <a:r>
              <a:rPr lang="en-US" sz="2400" b="0" i="1" dirty="0"/>
              <a:t> in Him. </a:t>
            </a:r>
            <a:r>
              <a:rPr lang="en-US" sz="2400" b="0" dirty="0" smtClean="0"/>
              <a:t>(</a:t>
            </a:r>
            <a:r>
              <a:rPr lang="en-US" sz="2400" dirty="0" smtClean="0">
                <a:solidFill>
                  <a:schemeClr val="tx2"/>
                </a:solidFill>
              </a:rPr>
              <a:t>II Corinthians 5:20-21</a:t>
            </a:r>
            <a:r>
              <a:rPr lang="en-US" sz="2400" b="0" dirty="0" smtClean="0"/>
              <a:t>)</a:t>
            </a:r>
          </a:p>
          <a:p>
            <a:pPr marL="342900" indent="-342900">
              <a:buFont typeface="Arial" pitchFamily="34" charset="0"/>
              <a:buChar char="•"/>
            </a:pPr>
            <a:r>
              <a:rPr lang="en-US" sz="2400" b="0" dirty="0" smtClean="0"/>
              <a:t>Jesus became </a:t>
            </a:r>
            <a:r>
              <a:rPr lang="en-US" sz="2400" b="0" dirty="0"/>
              <a:t>a </a:t>
            </a:r>
            <a:r>
              <a:rPr lang="en-US" sz="2400" b="0" i="1" dirty="0"/>
              <a:t>“sin </a:t>
            </a:r>
            <a:r>
              <a:rPr lang="en-US" sz="2400" i="1" dirty="0"/>
              <a:t>offering</a:t>
            </a:r>
            <a:r>
              <a:rPr lang="en-US" sz="2400" b="0" i="1" dirty="0"/>
              <a:t>”</a:t>
            </a:r>
            <a:r>
              <a:rPr lang="en-US" sz="2400" b="0" dirty="0"/>
              <a:t> for </a:t>
            </a:r>
            <a:r>
              <a:rPr lang="en-US" sz="2400" b="0" dirty="0" smtClean="0"/>
              <a:t>us – not a “sin</a:t>
            </a:r>
            <a:r>
              <a:rPr lang="en-US" sz="2400" i="1" dirty="0" smtClean="0"/>
              <a:t>ner</a:t>
            </a:r>
            <a:r>
              <a:rPr lang="en-US" sz="2400" b="0" dirty="0" smtClean="0"/>
              <a:t>”</a:t>
            </a:r>
            <a:endParaRPr lang="en-US" sz="2400" b="0" dirty="0"/>
          </a:p>
          <a:p>
            <a:pPr marL="342900" indent="-342900">
              <a:buFont typeface="Arial" pitchFamily="34" charset="0"/>
              <a:buChar char="•"/>
            </a:pPr>
            <a:r>
              <a:rPr lang="en-US" sz="2400" i="1" u="sng" dirty="0" smtClean="0"/>
              <a:t>How</a:t>
            </a:r>
            <a:r>
              <a:rPr lang="en-US" sz="2400" b="0" dirty="0" smtClean="0"/>
              <a:t> did </a:t>
            </a:r>
            <a:r>
              <a:rPr lang="en-US" sz="2400" b="0" i="1" dirty="0" smtClean="0"/>
              <a:t>“we”</a:t>
            </a:r>
            <a:r>
              <a:rPr lang="en-US" sz="2400" b="0" dirty="0" smtClean="0"/>
              <a:t> become the </a:t>
            </a:r>
            <a:r>
              <a:rPr lang="en-US" sz="2400" b="0" i="1" dirty="0" smtClean="0"/>
              <a:t>“righteousness of God”</a:t>
            </a:r>
            <a:r>
              <a:rPr lang="en-US" sz="2400" b="0" dirty="0" smtClean="0"/>
              <a:t>?</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85086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Context, Context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200" b="0" dirty="0" smtClean="0"/>
              <a:t>3 Parties Throughout the Book:</a:t>
            </a:r>
          </a:p>
          <a:p>
            <a:pPr marL="342900" indent="-342900">
              <a:spcBef>
                <a:spcPts val="200"/>
              </a:spcBef>
              <a:spcAft>
                <a:spcPts val="200"/>
              </a:spcAft>
              <a:buFont typeface="Arial" pitchFamily="34" charset="0"/>
              <a:buChar char="•"/>
            </a:pPr>
            <a:r>
              <a:rPr lang="en-US" sz="2200" b="0" i="1" dirty="0" smtClean="0">
                <a:solidFill>
                  <a:schemeClr val="tx2"/>
                </a:solidFill>
              </a:rPr>
              <a:t>“</a:t>
            </a:r>
            <a:r>
              <a:rPr lang="en-US" sz="2200" i="1" dirty="0" smtClean="0">
                <a:solidFill>
                  <a:schemeClr val="tx2"/>
                </a:solidFill>
              </a:rPr>
              <a:t>We</a:t>
            </a:r>
            <a:r>
              <a:rPr lang="en-US" sz="2200" b="0" i="1" dirty="0" smtClean="0">
                <a:solidFill>
                  <a:schemeClr val="tx2"/>
                </a:solidFill>
              </a:rPr>
              <a:t>”</a:t>
            </a:r>
            <a:r>
              <a:rPr lang="en-US" sz="2200" b="0" dirty="0" smtClean="0"/>
              <a:t> – Paul, Timothy, other inspired ministers of Christ</a:t>
            </a:r>
          </a:p>
          <a:p>
            <a:pPr marL="342900" indent="-342900">
              <a:spcBef>
                <a:spcPts val="200"/>
              </a:spcBef>
              <a:spcAft>
                <a:spcPts val="200"/>
              </a:spcAft>
              <a:buFont typeface="Arial" pitchFamily="34" charset="0"/>
              <a:buChar char="•"/>
            </a:pPr>
            <a:r>
              <a:rPr lang="en-US" sz="2200" b="0" i="1" dirty="0" smtClean="0">
                <a:solidFill>
                  <a:schemeClr val="tx2"/>
                </a:solidFill>
              </a:rPr>
              <a:t>“</a:t>
            </a:r>
            <a:r>
              <a:rPr lang="en-US" sz="2200" i="1" dirty="0" smtClean="0">
                <a:solidFill>
                  <a:schemeClr val="tx2"/>
                </a:solidFill>
              </a:rPr>
              <a:t>You</a:t>
            </a:r>
            <a:r>
              <a:rPr lang="en-US" sz="2200" b="0" i="1" dirty="0" smtClean="0">
                <a:solidFill>
                  <a:schemeClr val="tx2"/>
                </a:solidFill>
              </a:rPr>
              <a:t>”</a:t>
            </a:r>
            <a:r>
              <a:rPr lang="en-US" sz="2200" b="0" dirty="0" smtClean="0"/>
              <a:t> – Corinthians saints</a:t>
            </a:r>
          </a:p>
          <a:p>
            <a:pPr marL="342900" indent="-342900">
              <a:spcBef>
                <a:spcPts val="200"/>
              </a:spcBef>
              <a:spcAft>
                <a:spcPts val="200"/>
              </a:spcAft>
              <a:buFont typeface="Arial" pitchFamily="34" charset="0"/>
              <a:buChar char="•"/>
            </a:pPr>
            <a:r>
              <a:rPr lang="en-US" sz="2200" b="0" i="1" dirty="0" smtClean="0">
                <a:solidFill>
                  <a:schemeClr val="tx2"/>
                </a:solidFill>
              </a:rPr>
              <a:t>“</a:t>
            </a:r>
            <a:r>
              <a:rPr lang="en-US" sz="2200" i="1" dirty="0" smtClean="0">
                <a:solidFill>
                  <a:schemeClr val="tx2"/>
                </a:solidFill>
              </a:rPr>
              <a:t>Them</a:t>
            </a:r>
            <a:r>
              <a:rPr lang="en-US" sz="2200" b="0" i="1" dirty="0" smtClean="0">
                <a:solidFill>
                  <a:schemeClr val="tx2"/>
                </a:solidFill>
              </a:rPr>
              <a:t>”</a:t>
            </a:r>
            <a:r>
              <a:rPr lang="en-US" sz="2200" b="0" dirty="0" smtClean="0"/>
              <a:t> – False apostles, false teachers</a:t>
            </a:r>
          </a:p>
          <a:p>
            <a:pPr>
              <a:spcBef>
                <a:spcPts val="200"/>
              </a:spcBef>
              <a:spcAft>
                <a:spcPts val="200"/>
              </a:spcAft>
            </a:pPr>
            <a:r>
              <a:rPr lang="en-US" sz="2200" dirty="0">
                <a:solidFill>
                  <a:schemeClr val="tx2"/>
                </a:solidFill>
              </a:rPr>
              <a:t>1:1</a:t>
            </a:r>
            <a:r>
              <a:rPr lang="en-US" sz="2200" b="0" dirty="0"/>
              <a:t> – </a:t>
            </a:r>
            <a:r>
              <a:rPr lang="en-US" sz="2200" i="1" dirty="0" smtClean="0"/>
              <a:t>Paul</a:t>
            </a:r>
            <a:r>
              <a:rPr lang="en-US" sz="2200" i="1" dirty="0"/>
              <a:t>, an apostle of Jesus Christ </a:t>
            </a:r>
            <a:r>
              <a:rPr lang="en-US" sz="2200" b="0" i="1" dirty="0"/>
              <a:t>by the will of God, and </a:t>
            </a:r>
            <a:r>
              <a:rPr lang="en-US" sz="2200" i="1" dirty="0"/>
              <a:t>Timothy our brother</a:t>
            </a:r>
            <a:r>
              <a:rPr lang="en-US" sz="2200" b="0" i="1" dirty="0"/>
              <a:t>, To the </a:t>
            </a:r>
            <a:r>
              <a:rPr lang="en-US" sz="2200" i="1" dirty="0"/>
              <a:t>church of God which is at Corinth</a:t>
            </a:r>
            <a:r>
              <a:rPr lang="en-US" sz="2200" b="0" i="1" dirty="0"/>
              <a:t>, with all the saints who are in all </a:t>
            </a:r>
            <a:r>
              <a:rPr lang="en-US" sz="2200" b="0" i="1" dirty="0" smtClean="0"/>
              <a:t>Achaia</a:t>
            </a:r>
          </a:p>
          <a:p>
            <a:pPr>
              <a:spcBef>
                <a:spcPts val="200"/>
              </a:spcBef>
              <a:spcAft>
                <a:spcPts val="200"/>
              </a:spcAft>
            </a:pPr>
            <a:r>
              <a:rPr lang="en-US" sz="2200" dirty="0">
                <a:solidFill>
                  <a:schemeClr val="tx2"/>
                </a:solidFill>
              </a:rPr>
              <a:t>1:6</a:t>
            </a:r>
            <a:r>
              <a:rPr lang="en-US" sz="2200" b="0" dirty="0"/>
              <a:t> – </a:t>
            </a:r>
            <a:r>
              <a:rPr lang="en-US" sz="2200" b="0" i="1" dirty="0"/>
              <a:t>Now if </a:t>
            </a:r>
            <a:r>
              <a:rPr lang="en-US" sz="2200" i="1" dirty="0"/>
              <a:t>we</a:t>
            </a:r>
            <a:r>
              <a:rPr lang="en-US" sz="2200" b="0" i="1" dirty="0"/>
              <a:t> are afflicted, it is for </a:t>
            </a:r>
            <a:r>
              <a:rPr lang="en-US" sz="2200" i="1" dirty="0"/>
              <a:t>your</a:t>
            </a:r>
            <a:r>
              <a:rPr lang="en-US" sz="2200" b="0" i="1" dirty="0"/>
              <a:t> consolation </a:t>
            </a:r>
            <a:r>
              <a:rPr lang="en-US" sz="2200" b="0" i="1" dirty="0" smtClean="0"/>
              <a:t>…</a:t>
            </a:r>
          </a:p>
          <a:p>
            <a:pPr>
              <a:spcBef>
                <a:spcPts val="200"/>
              </a:spcBef>
              <a:spcAft>
                <a:spcPts val="200"/>
              </a:spcAft>
            </a:pPr>
            <a:r>
              <a:rPr lang="en-US" sz="2200" b="0" dirty="0" smtClean="0"/>
              <a:t>…</a:t>
            </a:r>
          </a:p>
          <a:p>
            <a:pPr>
              <a:spcBef>
                <a:spcPts val="200"/>
              </a:spcBef>
              <a:spcAft>
                <a:spcPts val="200"/>
              </a:spcAft>
            </a:pPr>
            <a:r>
              <a:rPr lang="en-US" sz="2200" dirty="0">
                <a:solidFill>
                  <a:schemeClr val="tx2"/>
                </a:solidFill>
              </a:rPr>
              <a:t>3:1</a:t>
            </a:r>
            <a:r>
              <a:rPr lang="en-US" sz="2200" b="0" dirty="0"/>
              <a:t> –  </a:t>
            </a:r>
            <a:r>
              <a:rPr lang="en-US" sz="2200" b="0" i="1" dirty="0"/>
              <a:t>Do </a:t>
            </a:r>
            <a:r>
              <a:rPr lang="en-US" sz="2200" i="1" dirty="0"/>
              <a:t>we</a:t>
            </a:r>
            <a:r>
              <a:rPr lang="en-US" sz="2200" b="0" i="1" dirty="0"/>
              <a:t> begin again to commend </a:t>
            </a:r>
            <a:r>
              <a:rPr lang="en-US" sz="2200" i="1" dirty="0"/>
              <a:t>ourselves</a:t>
            </a:r>
            <a:r>
              <a:rPr lang="en-US" sz="2200" b="0" i="1" dirty="0"/>
              <a:t>? Or do </a:t>
            </a:r>
            <a:r>
              <a:rPr lang="en-US" sz="2200" i="1" dirty="0"/>
              <a:t>we</a:t>
            </a:r>
            <a:r>
              <a:rPr lang="en-US" sz="2200" b="0" i="1" dirty="0"/>
              <a:t> need, as some others, epistles of commendation </a:t>
            </a:r>
            <a:r>
              <a:rPr lang="en-US" sz="2200" i="1" dirty="0"/>
              <a:t>to you </a:t>
            </a:r>
            <a:r>
              <a:rPr lang="en-US" sz="2200" b="0" i="1" dirty="0"/>
              <a:t>or letters of commendation </a:t>
            </a:r>
            <a:r>
              <a:rPr lang="en-US" sz="2200" i="1" dirty="0"/>
              <a:t>from you</a:t>
            </a:r>
            <a:r>
              <a:rPr lang="en-US" sz="2200" b="0" i="1" dirty="0" smtClean="0"/>
              <a:t>?</a:t>
            </a:r>
            <a:endParaRPr lang="en-US" sz="2200"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98503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Context, Context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200" dirty="0" smtClean="0">
                <a:solidFill>
                  <a:schemeClr val="tx2"/>
                </a:solidFill>
              </a:rPr>
              <a:t>3:5-6</a:t>
            </a:r>
            <a:r>
              <a:rPr lang="en-US" sz="2200" b="0" dirty="0" smtClean="0"/>
              <a:t> – … </a:t>
            </a:r>
            <a:r>
              <a:rPr lang="en-US" sz="2200" b="0" i="1" dirty="0" smtClean="0"/>
              <a:t>God, who </a:t>
            </a:r>
            <a:r>
              <a:rPr lang="en-US" sz="2200" b="0" i="1" dirty="0"/>
              <a:t>also made </a:t>
            </a:r>
            <a:r>
              <a:rPr lang="en-US" sz="2200" i="1" dirty="0"/>
              <a:t>us</a:t>
            </a:r>
            <a:r>
              <a:rPr lang="en-US" sz="2200" b="0" i="1" dirty="0"/>
              <a:t> sufficient as ministers of the new </a:t>
            </a:r>
            <a:r>
              <a:rPr lang="en-US" sz="2200" b="0" i="1" dirty="0" smtClean="0"/>
              <a:t>covenant</a:t>
            </a:r>
          </a:p>
          <a:p>
            <a:pPr>
              <a:spcBef>
                <a:spcPts val="200"/>
              </a:spcBef>
              <a:spcAft>
                <a:spcPts val="200"/>
              </a:spcAft>
            </a:pPr>
            <a:r>
              <a:rPr lang="en-US" sz="2200" dirty="0" smtClean="0">
                <a:solidFill>
                  <a:schemeClr val="tx2"/>
                </a:solidFill>
              </a:rPr>
              <a:t>3:18</a:t>
            </a:r>
            <a:r>
              <a:rPr lang="en-US" sz="2200" b="0" dirty="0" smtClean="0"/>
              <a:t> </a:t>
            </a:r>
            <a:r>
              <a:rPr lang="en-US" sz="2200" b="0" dirty="0"/>
              <a:t>–  </a:t>
            </a:r>
            <a:r>
              <a:rPr lang="en-US" sz="2200" b="0" i="1" dirty="0"/>
              <a:t>But </a:t>
            </a:r>
            <a:r>
              <a:rPr lang="en-US" sz="2200" i="1" dirty="0"/>
              <a:t>we </a:t>
            </a:r>
            <a:r>
              <a:rPr lang="en-US" sz="2200" i="1" u="sng" dirty="0" smtClean="0"/>
              <a:t>all</a:t>
            </a:r>
            <a:r>
              <a:rPr lang="en-US" sz="2200" i="1" dirty="0" smtClean="0"/>
              <a:t> </a:t>
            </a:r>
            <a:r>
              <a:rPr lang="en-US" sz="2200" b="0" i="1" dirty="0" smtClean="0"/>
              <a:t>… </a:t>
            </a:r>
            <a:r>
              <a:rPr lang="en-US" sz="2200" b="0" i="1" dirty="0"/>
              <a:t>are being transformed into the same image from glory to glory </a:t>
            </a:r>
            <a:endParaRPr lang="en-US" sz="2200" b="0" i="1" dirty="0" smtClean="0"/>
          </a:p>
          <a:p>
            <a:pPr>
              <a:spcBef>
                <a:spcPts val="200"/>
              </a:spcBef>
              <a:spcAft>
                <a:spcPts val="200"/>
              </a:spcAft>
            </a:pPr>
            <a:r>
              <a:rPr lang="en-US" sz="2200" dirty="0" smtClean="0">
                <a:solidFill>
                  <a:schemeClr val="tx2"/>
                </a:solidFill>
              </a:rPr>
              <a:t>4:1</a:t>
            </a:r>
            <a:r>
              <a:rPr lang="en-US" sz="2200" b="0" dirty="0" smtClean="0"/>
              <a:t> </a:t>
            </a:r>
            <a:r>
              <a:rPr lang="en-US" sz="2200" b="0" dirty="0"/>
              <a:t>– </a:t>
            </a:r>
            <a:r>
              <a:rPr lang="en-US" sz="2200" b="0" i="1" dirty="0"/>
              <a:t>Therefore, since </a:t>
            </a:r>
            <a:r>
              <a:rPr lang="en-US" sz="2200" i="1" dirty="0"/>
              <a:t>we</a:t>
            </a:r>
            <a:r>
              <a:rPr lang="en-US" sz="2200" b="0" i="1" dirty="0"/>
              <a:t> have this </a:t>
            </a:r>
            <a:r>
              <a:rPr lang="en-US" sz="2200" b="0" i="1" dirty="0" smtClean="0"/>
              <a:t>ministry …</a:t>
            </a:r>
          </a:p>
          <a:p>
            <a:pPr>
              <a:spcBef>
                <a:spcPts val="200"/>
              </a:spcBef>
              <a:spcAft>
                <a:spcPts val="200"/>
              </a:spcAft>
            </a:pPr>
            <a:r>
              <a:rPr lang="en-US" sz="2200" dirty="0">
                <a:solidFill>
                  <a:schemeClr val="tx2"/>
                </a:solidFill>
              </a:rPr>
              <a:t>4</a:t>
            </a:r>
            <a:r>
              <a:rPr lang="en-US" sz="2200" dirty="0" smtClean="0">
                <a:solidFill>
                  <a:schemeClr val="tx2"/>
                </a:solidFill>
              </a:rPr>
              <a:t>:5</a:t>
            </a:r>
            <a:r>
              <a:rPr lang="en-US" sz="2200" b="0" dirty="0" smtClean="0"/>
              <a:t> </a:t>
            </a:r>
            <a:r>
              <a:rPr lang="en-US" sz="2200" b="0" dirty="0"/>
              <a:t>– </a:t>
            </a:r>
            <a:r>
              <a:rPr lang="en-US" sz="2200" b="0" i="1" dirty="0"/>
              <a:t>For </a:t>
            </a:r>
            <a:r>
              <a:rPr lang="en-US" sz="2200" i="1" dirty="0"/>
              <a:t>we</a:t>
            </a:r>
            <a:r>
              <a:rPr lang="en-US" sz="2200" b="0" i="1" dirty="0"/>
              <a:t> do not preach </a:t>
            </a:r>
            <a:r>
              <a:rPr lang="en-US" sz="2200" i="1" dirty="0"/>
              <a:t>ourselves</a:t>
            </a:r>
            <a:r>
              <a:rPr lang="en-US" sz="2200" b="0" i="1" dirty="0"/>
              <a:t>, but Christ Jesus the Lord, and </a:t>
            </a:r>
            <a:r>
              <a:rPr lang="en-US" sz="2200" i="1" dirty="0"/>
              <a:t>ourselves</a:t>
            </a:r>
            <a:r>
              <a:rPr lang="en-US" sz="2200" b="0" i="1" dirty="0"/>
              <a:t> </a:t>
            </a:r>
            <a:r>
              <a:rPr lang="en-US" sz="2200" i="1" dirty="0"/>
              <a:t>your</a:t>
            </a:r>
            <a:r>
              <a:rPr lang="en-US" sz="2200" b="0" i="1" dirty="0"/>
              <a:t> bondservants for Jesus' sake</a:t>
            </a:r>
            <a:r>
              <a:rPr lang="en-US" sz="2200" b="0" i="1" dirty="0" smtClean="0"/>
              <a:t>.</a:t>
            </a:r>
          </a:p>
          <a:p>
            <a:pPr>
              <a:spcBef>
                <a:spcPts val="200"/>
              </a:spcBef>
              <a:spcAft>
                <a:spcPts val="200"/>
              </a:spcAft>
            </a:pPr>
            <a:r>
              <a:rPr lang="en-US" sz="2200" dirty="0" smtClean="0">
                <a:solidFill>
                  <a:schemeClr val="tx2"/>
                </a:solidFill>
              </a:rPr>
              <a:t>4:12</a:t>
            </a:r>
            <a:r>
              <a:rPr lang="en-US" sz="2200" b="0" dirty="0" smtClean="0"/>
              <a:t> </a:t>
            </a:r>
            <a:r>
              <a:rPr lang="en-US" sz="2200" b="0" dirty="0"/>
              <a:t>–</a:t>
            </a:r>
            <a:r>
              <a:rPr lang="en-US" sz="2200" b="0" i="1" dirty="0"/>
              <a:t> So then death is working in us, but life in </a:t>
            </a:r>
            <a:r>
              <a:rPr lang="en-US" sz="2200" b="0" i="1" dirty="0" smtClean="0"/>
              <a:t>you.</a:t>
            </a:r>
          </a:p>
          <a:p>
            <a:pPr>
              <a:spcBef>
                <a:spcPts val="200"/>
              </a:spcBef>
              <a:spcAft>
                <a:spcPts val="200"/>
              </a:spcAft>
            </a:pPr>
            <a:r>
              <a:rPr lang="en-US" sz="2200" dirty="0" smtClean="0">
                <a:solidFill>
                  <a:schemeClr val="tx2"/>
                </a:solidFill>
              </a:rPr>
              <a:t>5:10</a:t>
            </a:r>
            <a:r>
              <a:rPr lang="en-US" sz="2200" b="0" dirty="0" smtClean="0"/>
              <a:t> –</a:t>
            </a:r>
            <a:r>
              <a:rPr lang="en-US" sz="2200" b="0" i="1" dirty="0"/>
              <a:t> For </a:t>
            </a:r>
            <a:r>
              <a:rPr lang="en-US" sz="2200" i="1" u="sng" dirty="0"/>
              <a:t>we</a:t>
            </a:r>
            <a:r>
              <a:rPr lang="en-US" sz="2200" i="1" dirty="0"/>
              <a:t> must </a:t>
            </a:r>
            <a:r>
              <a:rPr lang="en-US" sz="2200" i="1" u="sng" dirty="0">
                <a:solidFill>
                  <a:schemeClr val="tx2"/>
                </a:solidFill>
              </a:rPr>
              <a:t>all</a:t>
            </a:r>
            <a:r>
              <a:rPr lang="en-US" sz="2200" i="1" dirty="0">
                <a:solidFill>
                  <a:schemeClr val="tx2"/>
                </a:solidFill>
              </a:rPr>
              <a:t> </a:t>
            </a:r>
            <a:r>
              <a:rPr lang="en-US" sz="2200" b="0" i="1" dirty="0"/>
              <a:t>appear before the judgment seat of </a:t>
            </a:r>
            <a:r>
              <a:rPr lang="en-US" sz="2200" b="0" i="1" dirty="0" smtClean="0"/>
              <a:t>Christ …</a:t>
            </a:r>
          </a:p>
          <a:p>
            <a:r>
              <a:rPr lang="en-US" sz="2200" dirty="0" smtClean="0">
                <a:solidFill>
                  <a:schemeClr val="tx2"/>
                </a:solidFill>
              </a:rPr>
              <a:t>5:12</a:t>
            </a:r>
            <a:r>
              <a:rPr lang="en-US" sz="2200" b="0" dirty="0" smtClean="0"/>
              <a:t> </a:t>
            </a:r>
            <a:r>
              <a:rPr lang="en-US" sz="2200" b="0" dirty="0"/>
              <a:t>–</a:t>
            </a:r>
            <a:r>
              <a:rPr lang="en-US" sz="2200" b="0" i="1" dirty="0"/>
              <a:t> </a:t>
            </a:r>
            <a:r>
              <a:rPr lang="en-US" sz="2400" b="0" i="1" dirty="0"/>
              <a:t>For </a:t>
            </a:r>
            <a:r>
              <a:rPr lang="en-US" sz="2400" i="1" dirty="0"/>
              <a:t>we</a:t>
            </a:r>
            <a:r>
              <a:rPr lang="en-US" sz="2400" b="0" i="1" dirty="0"/>
              <a:t> do not commend </a:t>
            </a:r>
            <a:r>
              <a:rPr lang="en-US" sz="2400" i="1" dirty="0"/>
              <a:t>ourselves</a:t>
            </a:r>
            <a:r>
              <a:rPr lang="en-US" sz="2400" b="0" i="1" dirty="0"/>
              <a:t> again to </a:t>
            </a:r>
            <a:r>
              <a:rPr lang="en-US" sz="2400" i="1" dirty="0"/>
              <a:t>you</a:t>
            </a:r>
            <a:r>
              <a:rPr lang="en-US" sz="2400" b="0" i="1" dirty="0"/>
              <a:t>, but give </a:t>
            </a:r>
            <a:r>
              <a:rPr lang="en-US" sz="2400" i="1" dirty="0"/>
              <a:t>you</a:t>
            </a:r>
            <a:r>
              <a:rPr lang="en-US" sz="2400" b="0" i="1" dirty="0"/>
              <a:t> opportunity to boast on </a:t>
            </a:r>
            <a:r>
              <a:rPr lang="en-US" sz="2400" i="1" dirty="0"/>
              <a:t>our</a:t>
            </a:r>
            <a:r>
              <a:rPr lang="en-US" sz="2400" b="0" i="1" dirty="0"/>
              <a:t> </a:t>
            </a:r>
            <a:r>
              <a:rPr lang="en-US" sz="2400" b="0" i="1" dirty="0" smtClean="0"/>
              <a:t>behalf …</a:t>
            </a:r>
            <a:endParaRPr lang="en-US" sz="2200"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63668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Context, Context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200" dirty="0" smtClean="0">
                <a:solidFill>
                  <a:schemeClr val="tx2"/>
                </a:solidFill>
              </a:rPr>
              <a:t>5:13</a:t>
            </a:r>
            <a:r>
              <a:rPr lang="en-US" sz="2200" b="0" dirty="0" smtClean="0"/>
              <a:t> </a:t>
            </a:r>
            <a:r>
              <a:rPr lang="en-US" sz="2200" b="0" dirty="0"/>
              <a:t>– </a:t>
            </a:r>
            <a:r>
              <a:rPr lang="en-US" sz="2200" b="0" i="1" dirty="0"/>
              <a:t>For if </a:t>
            </a:r>
            <a:r>
              <a:rPr lang="en-US" sz="2200" i="1" dirty="0"/>
              <a:t>we</a:t>
            </a:r>
            <a:r>
              <a:rPr lang="en-US" sz="2200" b="0" i="1" dirty="0"/>
              <a:t> are beside </a:t>
            </a:r>
            <a:r>
              <a:rPr lang="en-US" sz="2200" i="1" dirty="0"/>
              <a:t>ourselves</a:t>
            </a:r>
            <a:r>
              <a:rPr lang="en-US" sz="2200" b="0" i="1" dirty="0"/>
              <a:t>, it is for God; or if </a:t>
            </a:r>
            <a:r>
              <a:rPr lang="en-US" sz="2200" i="1" dirty="0"/>
              <a:t>we</a:t>
            </a:r>
            <a:r>
              <a:rPr lang="en-US" sz="2200" b="0" i="1" dirty="0"/>
              <a:t> are of sound mind, it is for </a:t>
            </a:r>
            <a:r>
              <a:rPr lang="en-US" sz="2200" i="1" dirty="0"/>
              <a:t>you</a:t>
            </a:r>
            <a:r>
              <a:rPr lang="en-US" sz="2200" b="0" i="1" dirty="0" smtClean="0"/>
              <a:t>.</a:t>
            </a:r>
          </a:p>
          <a:p>
            <a:pPr>
              <a:spcBef>
                <a:spcPts val="200"/>
              </a:spcBef>
              <a:spcAft>
                <a:spcPts val="200"/>
              </a:spcAft>
            </a:pPr>
            <a:r>
              <a:rPr lang="en-US" sz="2200" dirty="0" smtClean="0">
                <a:solidFill>
                  <a:schemeClr val="tx2"/>
                </a:solidFill>
              </a:rPr>
              <a:t>5:16</a:t>
            </a:r>
            <a:r>
              <a:rPr lang="en-US" sz="2200" b="0" dirty="0" smtClean="0"/>
              <a:t> –  </a:t>
            </a:r>
            <a:r>
              <a:rPr lang="en-US" sz="2200" b="0" i="1" dirty="0"/>
              <a:t>Therefore, from now on, </a:t>
            </a:r>
            <a:r>
              <a:rPr lang="en-US" sz="2200" i="1" dirty="0"/>
              <a:t>we</a:t>
            </a:r>
            <a:r>
              <a:rPr lang="en-US" sz="2200" b="0" i="1" dirty="0"/>
              <a:t> regard no one according to the flesh. Even though </a:t>
            </a:r>
            <a:r>
              <a:rPr lang="en-US" sz="2200" i="1" u="sng" dirty="0"/>
              <a:t>we</a:t>
            </a:r>
            <a:r>
              <a:rPr lang="en-US" sz="2200" i="1" dirty="0"/>
              <a:t> have known Christ according to the flesh</a:t>
            </a:r>
            <a:r>
              <a:rPr lang="en-US" sz="2200" b="0" i="1" dirty="0"/>
              <a:t>, yet now </a:t>
            </a:r>
            <a:r>
              <a:rPr lang="en-US" sz="2200" i="1" dirty="0"/>
              <a:t>we</a:t>
            </a:r>
            <a:r>
              <a:rPr lang="en-US" sz="2200" b="0" i="1" dirty="0"/>
              <a:t> know Him thus no longer</a:t>
            </a:r>
            <a:r>
              <a:rPr lang="en-US" sz="2200" b="0" i="1" dirty="0" smtClean="0"/>
              <a:t>.</a:t>
            </a:r>
            <a:endParaRPr lang="en-US" sz="2200" b="0" i="1" dirty="0"/>
          </a:p>
          <a:p>
            <a:pPr>
              <a:spcBef>
                <a:spcPts val="200"/>
              </a:spcBef>
              <a:spcAft>
                <a:spcPts val="200"/>
              </a:spcAft>
            </a:pPr>
            <a:r>
              <a:rPr lang="en-US" sz="2200" dirty="0" smtClean="0">
                <a:solidFill>
                  <a:schemeClr val="tx2"/>
                </a:solidFill>
              </a:rPr>
              <a:t>5:18</a:t>
            </a:r>
            <a:r>
              <a:rPr lang="en-US" sz="2200" b="0" dirty="0" smtClean="0"/>
              <a:t> – </a:t>
            </a:r>
            <a:r>
              <a:rPr lang="en-US" sz="2200" b="0" i="1" dirty="0"/>
              <a:t>God, who has reconciled </a:t>
            </a:r>
            <a:r>
              <a:rPr lang="en-US" sz="2200" i="1" dirty="0"/>
              <a:t>us</a:t>
            </a:r>
            <a:r>
              <a:rPr lang="en-US" sz="2200" b="0" i="1" dirty="0"/>
              <a:t> to Himself through Jesus Christ, and has </a:t>
            </a:r>
            <a:r>
              <a:rPr lang="en-US" sz="2200" i="1" dirty="0"/>
              <a:t>given </a:t>
            </a:r>
            <a:r>
              <a:rPr lang="en-US" sz="2200" i="1" u="sng" dirty="0"/>
              <a:t>us</a:t>
            </a:r>
            <a:r>
              <a:rPr lang="en-US" sz="2200" i="1" dirty="0"/>
              <a:t> the ministry of </a:t>
            </a:r>
            <a:r>
              <a:rPr lang="en-US" sz="2200" i="1" dirty="0" smtClean="0"/>
              <a:t>reconciliation </a:t>
            </a:r>
            <a:r>
              <a:rPr lang="en-US" sz="2200" b="0" i="1" dirty="0" smtClean="0"/>
              <a:t>…</a:t>
            </a:r>
            <a:endParaRPr lang="en-US" sz="2200" b="0" i="1" dirty="0"/>
          </a:p>
          <a:p>
            <a:pPr>
              <a:spcBef>
                <a:spcPts val="200"/>
              </a:spcBef>
              <a:spcAft>
                <a:spcPts val="200"/>
              </a:spcAft>
            </a:pPr>
            <a:r>
              <a:rPr lang="en-US" sz="2200" dirty="0" smtClean="0">
                <a:solidFill>
                  <a:schemeClr val="tx2"/>
                </a:solidFill>
              </a:rPr>
              <a:t>5:19</a:t>
            </a:r>
            <a:r>
              <a:rPr lang="en-US" sz="2200" b="0" dirty="0" smtClean="0"/>
              <a:t> – </a:t>
            </a:r>
            <a:r>
              <a:rPr lang="en-US" sz="2200" b="0" i="1" dirty="0"/>
              <a:t>God was in Christ reconciling </a:t>
            </a:r>
            <a:r>
              <a:rPr lang="en-US" sz="2200" i="1" dirty="0"/>
              <a:t>the world </a:t>
            </a:r>
            <a:r>
              <a:rPr lang="en-US" sz="2200" b="0" i="1" dirty="0"/>
              <a:t>to Himself, not imputing their trespasses to </a:t>
            </a:r>
            <a:r>
              <a:rPr lang="en-US" sz="2200" i="1" dirty="0"/>
              <a:t>them</a:t>
            </a:r>
            <a:r>
              <a:rPr lang="en-US" sz="2200" b="0" i="1" dirty="0"/>
              <a:t>, and has </a:t>
            </a:r>
            <a:r>
              <a:rPr lang="en-US" sz="2200" i="1" dirty="0"/>
              <a:t>committed to </a:t>
            </a:r>
            <a:r>
              <a:rPr lang="en-US" sz="2200" i="1" u="sng" dirty="0"/>
              <a:t>us</a:t>
            </a:r>
            <a:r>
              <a:rPr lang="en-US" sz="2200" i="1" dirty="0"/>
              <a:t> the word of reconciliation</a:t>
            </a:r>
            <a:r>
              <a:rPr lang="en-US" sz="2200" b="0" i="1" dirty="0" smtClean="0"/>
              <a:t>.</a:t>
            </a:r>
          </a:p>
          <a:p>
            <a:pPr marL="342900" indent="-342900">
              <a:spcBef>
                <a:spcPts val="200"/>
              </a:spcBef>
              <a:spcAft>
                <a:spcPts val="200"/>
              </a:spcAft>
              <a:buFont typeface="Arial" pitchFamily="34" charset="0"/>
              <a:buChar char="•"/>
            </a:pPr>
            <a:r>
              <a:rPr lang="en-US" sz="2200" b="0" dirty="0" smtClean="0"/>
              <a:t>God Reconciling → In Christ → Word of Reconciliation </a:t>
            </a:r>
            <a:r>
              <a:rPr lang="en-US" sz="2200" b="0" dirty="0"/>
              <a:t>→ </a:t>
            </a:r>
            <a:r>
              <a:rPr lang="en-US" sz="2200" b="0" dirty="0" smtClean="0"/>
              <a:t>Apostles and Prophets … How?  Recall </a:t>
            </a:r>
            <a:r>
              <a:rPr lang="en-US" sz="2200" dirty="0" smtClean="0">
                <a:solidFill>
                  <a:schemeClr val="tx2"/>
                </a:solidFill>
              </a:rPr>
              <a:t>3:5-6</a:t>
            </a:r>
            <a:r>
              <a:rPr lang="en-US" sz="2200" b="0" dirty="0" smtClean="0"/>
              <a:t>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83010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Context, Context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a:t>Now then, </a:t>
            </a:r>
            <a:r>
              <a:rPr lang="en-US" sz="2400" i="1" u="sng" dirty="0"/>
              <a:t>we</a:t>
            </a:r>
            <a:r>
              <a:rPr lang="en-US" sz="2400" i="1" dirty="0"/>
              <a:t> are ambassadors </a:t>
            </a:r>
            <a:r>
              <a:rPr lang="en-US" sz="2400" i="1" u="sng" dirty="0"/>
              <a:t>for Christ</a:t>
            </a:r>
            <a:r>
              <a:rPr lang="en-US" sz="2400" b="0" i="1" dirty="0"/>
              <a:t>, as though </a:t>
            </a:r>
            <a:r>
              <a:rPr lang="en-US" sz="2400" i="1" dirty="0"/>
              <a:t>God were pleading through </a:t>
            </a:r>
            <a:r>
              <a:rPr lang="en-US" sz="2400" i="1" u="sng" dirty="0"/>
              <a:t>us</a:t>
            </a:r>
            <a:r>
              <a:rPr lang="en-US" sz="2400" b="0" i="1" dirty="0"/>
              <a:t>: </a:t>
            </a:r>
            <a:r>
              <a:rPr lang="en-US" sz="2400" i="1" u="sng" dirty="0"/>
              <a:t>we</a:t>
            </a:r>
            <a:r>
              <a:rPr lang="en-US" sz="2400" i="1" dirty="0"/>
              <a:t> implore </a:t>
            </a:r>
            <a:r>
              <a:rPr lang="en-US" sz="2400" i="1" u="sng" dirty="0"/>
              <a:t>you</a:t>
            </a:r>
            <a:r>
              <a:rPr lang="en-US" sz="2400" i="1" dirty="0"/>
              <a:t> on </a:t>
            </a:r>
            <a:r>
              <a:rPr lang="en-US" sz="2400" i="1" dirty="0" smtClean="0"/>
              <a:t>Christ’s </a:t>
            </a:r>
            <a:r>
              <a:rPr lang="en-US" sz="2400" i="1" dirty="0"/>
              <a:t>behalf</a:t>
            </a:r>
            <a:r>
              <a:rPr lang="en-US" sz="2400" b="0" i="1" dirty="0"/>
              <a:t>, be reconciled to God</a:t>
            </a:r>
            <a:r>
              <a:rPr lang="en-US" sz="2400" b="0" i="1" dirty="0" smtClean="0"/>
              <a:t>. For </a:t>
            </a:r>
            <a:r>
              <a:rPr lang="en-US" sz="2400" b="0" i="1" dirty="0"/>
              <a:t>He made Him who knew no sin </a:t>
            </a:r>
            <a:r>
              <a:rPr lang="en-US" sz="2400" i="1" dirty="0"/>
              <a:t>to be sin for </a:t>
            </a:r>
            <a:r>
              <a:rPr lang="en-US" sz="2400" i="1" u="sng" dirty="0"/>
              <a:t>us</a:t>
            </a:r>
            <a:r>
              <a:rPr lang="en-US" sz="2400" b="0" i="1" dirty="0"/>
              <a:t>, that </a:t>
            </a:r>
            <a:r>
              <a:rPr lang="en-US" sz="2400" i="1" u="sng" dirty="0"/>
              <a:t>we</a:t>
            </a:r>
            <a:r>
              <a:rPr lang="en-US" sz="2400" i="1" dirty="0"/>
              <a:t> might become the righteousness of God in Him</a:t>
            </a:r>
            <a:r>
              <a:rPr lang="en-US" sz="2400" b="0" i="1" dirty="0" smtClean="0"/>
              <a:t>. </a:t>
            </a:r>
            <a:r>
              <a:rPr lang="en-US" sz="2400" i="1" u="sng" dirty="0" smtClean="0"/>
              <a:t>We</a:t>
            </a:r>
            <a:r>
              <a:rPr lang="en-US" sz="2400" i="1" dirty="0" smtClean="0"/>
              <a:t> </a:t>
            </a:r>
            <a:r>
              <a:rPr lang="en-US" sz="2400" i="1" dirty="0"/>
              <a:t>then, as </a:t>
            </a:r>
            <a:r>
              <a:rPr lang="en-US" sz="2400" i="1" u="sng" dirty="0"/>
              <a:t>workers together with Him</a:t>
            </a:r>
            <a:r>
              <a:rPr lang="en-US" sz="2400" i="1" dirty="0"/>
              <a:t> also plead with </a:t>
            </a:r>
            <a:r>
              <a:rPr lang="en-US" sz="2400" i="1" u="sng" dirty="0"/>
              <a:t>you</a:t>
            </a:r>
            <a:r>
              <a:rPr lang="en-US" sz="2400" i="1" dirty="0"/>
              <a:t> </a:t>
            </a:r>
            <a:r>
              <a:rPr lang="en-US" sz="2400" b="0" i="1" dirty="0"/>
              <a:t>not to receive the grace of God in vain</a:t>
            </a:r>
            <a:r>
              <a:rPr lang="en-US" sz="2400" b="0" i="1" dirty="0" smtClean="0"/>
              <a:t>. … We </a:t>
            </a:r>
            <a:r>
              <a:rPr lang="en-US" sz="2400" b="0" i="1" dirty="0"/>
              <a:t>give no offense in anything, that </a:t>
            </a:r>
            <a:r>
              <a:rPr lang="en-US" sz="2400" i="1" dirty="0"/>
              <a:t>our ministry </a:t>
            </a:r>
            <a:r>
              <a:rPr lang="en-US" sz="2400" b="0" i="1" dirty="0"/>
              <a:t>may not be blamed</a:t>
            </a:r>
            <a:r>
              <a:rPr lang="en-US" sz="2400" b="0" i="1" dirty="0" smtClean="0"/>
              <a:t>. But </a:t>
            </a:r>
            <a:r>
              <a:rPr lang="en-US" sz="2400" b="0" i="1" dirty="0"/>
              <a:t>in all things </a:t>
            </a:r>
            <a:r>
              <a:rPr lang="en-US" sz="2400" i="1" dirty="0"/>
              <a:t>we commend </a:t>
            </a:r>
            <a:r>
              <a:rPr lang="en-US" sz="2400" i="1" u="sng" dirty="0"/>
              <a:t>ourselves</a:t>
            </a:r>
            <a:r>
              <a:rPr lang="en-US" sz="2400" i="1" dirty="0"/>
              <a:t> as ministers of God</a:t>
            </a:r>
            <a:r>
              <a:rPr lang="en-US" sz="2400" b="0" i="1" dirty="0"/>
              <a:t>: </a:t>
            </a:r>
            <a:r>
              <a:rPr lang="en-US" sz="2400" b="0" i="1" dirty="0" smtClean="0"/>
              <a:t>… </a:t>
            </a:r>
            <a:r>
              <a:rPr lang="en-US" sz="2400" b="0" dirty="0" smtClean="0"/>
              <a:t>(</a:t>
            </a:r>
            <a:r>
              <a:rPr lang="en-US" sz="2400" dirty="0">
                <a:solidFill>
                  <a:schemeClr val="tx2"/>
                </a:solidFill>
              </a:rPr>
              <a:t>II Corinthians </a:t>
            </a:r>
            <a:r>
              <a:rPr lang="en-US" sz="2400" dirty="0" smtClean="0">
                <a:solidFill>
                  <a:schemeClr val="tx2"/>
                </a:solidFill>
              </a:rPr>
              <a:t>5:20-6:4</a:t>
            </a:r>
            <a:r>
              <a:rPr lang="en-US" sz="2400" b="0" dirty="0" smtClean="0"/>
              <a:t>)</a:t>
            </a:r>
          </a:p>
          <a:p>
            <a:pPr marL="342900" indent="-342900">
              <a:spcBef>
                <a:spcPts val="200"/>
              </a:spcBef>
              <a:spcAft>
                <a:spcPts val="200"/>
              </a:spcAft>
              <a:buFont typeface="Arial" pitchFamily="34" charset="0"/>
              <a:buChar char="•"/>
            </a:pPr>
            <a:r>
              <a:rPr lang="en-US" sz="2400" b="0" dirty="0" smtClean="0"/>
              <a:t>The </a:t>
            </a:r>
            <a:r>
              <a:rPr lang="en-US" sz="2400" b="0" i="1" dirty="0" smtClean="0"/>
              <a:t>“righteousness of God”</a:t>
            </a:r>
            <a:r>
              <a:rPr lang="en-US" sz="2400" b="0" dirty="0" smtClean="0"/>
              <a:t> is the </a:t>
            </a:r>
            <a:r>
              <a:rPr lang="en-US" sz="2400" b="0" i="1" dirty="0" smtClean="0"/>
              <a:t>“ministry of reconciliation”</a:t>
            </a:r>
            <a:r>
              <a:rPr lang="en-US" sz="2400" b="0" dirty="0" smtClean="0"/>
              <a:t> given to the Lord’s apostles and prophets.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403778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t>
            </a:r>
            <a:r>
              <a:rPr lang="en-US" i="1" u="sng" dirty="0" smtClean="0"/>
              <a:t>Became</a:t>
            </a:r>
            <a:r>
              <a:rPr lang="en-US" dirty="0" smtClean="0"/>
              <a:t> Sin?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30"/>
            </a:pPr>
            <a:r>
              <a:rPr lang="en-US" sz="2400" b="0" dirty="0"/>
              <a:t>“Paul clearly says that Jesus </a:t>
            </a:r>
            <a:r>
              <a:rPr lang="en-US" sz="2400" b="0" i="1" dirty="0"/>
              <a:t>“became sin”</a:t>
            </a:r>
            <a:r>
              <a:rPr lang="en-US" sz="2400" b="0" dirty="0"/>
              <a:t> for us (</a:t>
            </a:r>
            <a:r>
              <a:rPr lang="en-US" sz="2400" dirty="0">
                <a:solidFill>
                  <a:schemeClr val="tx2"/>
                </a:solidFill>
              </a:rPr>
              <a:t>II Corinthians 5:21</a:t>
            </a:r>
            <a:r>
              <a:rPr lang="en-US" sz="2400" b="0" dirty="0"/>
              <a:t>).  He was </a:t>
            </a:r>
            <a:r>
              <a:rPr lang="en-US" sz="2400" i="1" dirty="0"/>
              <a:t>so</a:t>
            </a:r>
            <a:r>
              <a:rPr lang="en-US" sz="2400" b="0" dirty="0"/>
              <a:t> sinful that He was regarded as wicked as sin itself!  How more sinful can a person be</a:t>
            </a:r>
            <a:r>
              <a:rPr lang="en-US" sz="2400" b="0" dirty="0" smtClean="0"/>
              <a:t>?”</a:t>
            </a:r>
            <a:endParaRPr lang="en-US" sz="2400" b="0" dirty="0"/>
          </a:p>
          <a:p>
            <a:r>
              <a:rPr lang="en-US" sz="2400" b="0" i="1" dirty="0"/>
              <a:t>… on Christ's behalf, </a:t>
            </a:r>
            <a:r>
              <a:rPr lang="en-US" sz="2400" b="0" i="1" dirty="0" smtClean="0"/>
              <a:t>be </a:t>
            </a:r>
            <a:r>
              <a:rPr lang="en-US" sz="2400" b="0" i="1" dirty="0"/>
              <a:t>reconciled to God.  For </a:t>
            </a:r>
            <a:r>
              <a:rPr lang="en-US" sz="2400" i="1" dirty="0"/>
              <a:t>He made Him who knew no sin to </a:t>
            </a:r>
            <a:r>
              <a:rPr lang="en-US" sz="2400" i="1" u="sng" dirty="0"/>
              <a:t>be sin</a:t>
            </a:r>
            <a:r>
              <a:rPr lang="en-US" sz="2400" i="1" dirty="0"/>
              <a:t> for us</a:t>
            </a:r>
            <a:r>
              <a:rPr lang="en-US" sz="2400" b="0" i="1" dirty="0"/>
              <a:t>, that </a:t>
            </a:r>
            <a:r>
              <a:rPr lang="en-US" sz="2400" i="1" dirty="0"/>
              <a:t>we might become the </a:t>
            </a:r>
            <a:r>
              <a:rPr lang="en-US" sz="2400" i="1" u="sng" dirty="0"/>
              <a:t>righteousness of God</a:t>
            </a:r>
            <a:r>
              <a:rPr lang="en-US" sz="2400" b="0" i="1" dirty="0"/>
              <a:t> in Him. </a:t>
            </a:r>
            <a:r>
              <a:rPr lang="en-US" sz="2400" b="0" dirty="0" smtClean="0"/>
              <a:t>(</a:t>
            </a:r>
            <a:r>
              <a:rPr lang="en-US" sz="2400" dirty="0" smtClean="0">
                <a:solidFill>
                  <a:schemeClr val="tx2"/>
                </a:solidFill>
              </a:rPr>
              <a:t>II Corinthians 5:20-21</a:t>
            </a:r>
            <a:r>
              <a:rPr lang="en-US" sz="2400" b="0" dirty="0" smtClean="0"/>
              <a:t>)</a:t>
            </a:r>
          </a:p>
          <a:p>
            <a:pPr marL="342900" indent="-342900">
              <a:buFont typeface="Arial" pitchFamily="34" charset="0"/>
              <a:buChar char="•"/>
            </a:pPr>
            <a:r>
              <a:rPr lang="en-US" sz="2400" b="0" dirty="0" smtClean="0"/>
              <a:t>Jesus became </a:t>
            </a:r>
            <a:r>
              <a:rPr lang="en-US" sz="2400" b="0" dirty="0"/>
              <a:t>a </a:t>
            </a:r>
            <a:r>
              <a:rPr lang="en-US" sz="2400" b="0" i="1" dirty="0"/>
              <a:t>“sin </a:t>
            </a:r>
            <a:r>
              <a:rPr lang="en-US" sz="2400" i="1" dirty="0"/>
              <a:t>offering</a:t>
            </a:r>
            <a:r>
              <a:rPr lang="en-US" sz="2400" b="0" i="1" dirty="0"/>
              <a:t>”</a:t>
            </a:r>
            <a:r>
              <a:rPr lang="en-US" sz="2400" b="0" dirty="0"/>
              <a:t> for </a:t>
            </a:r>
            <a:r>
              <a:rPr lang="en-US" sz="2400" b="0" dirty="0" smtClean="0"/>
              <a:t>us – not a “sin</a:t>
            </a:r>
            <a:r>
              <a:rPr lang="en-US" sz="2400" i="1" dirty="0" smtClean="0"/>
              <a:t>ner</a:t>
            </a:r>
            <a:r>
              <a:rPr lang="en-US" sz="2400" b="0" dirty="0" smtClean="0"/>
              <a:t>”.</a:t>
            </a:r>
            <a:endParaRPr lang="en-US" sz="2400" b="0" dirty="0"/>
          </a:p>
          <a:p>
            <a:pPr marL="342900" indent="-342900">
              <a:buFont typeface="Arial" pitchFamily="34" charset="0"/>
              <a:buChar char="•"/>
            </a:pPr>
            <a:r>
              <a:rPr lang="en-US" sz="2400" b="0" dirty="0" smtClean="0"/>
              <a:t>Apostles became ministers of </a:t>
            </a:r>
            <a:r>
              <a:rPr lang="en-US" sz="2400" b="0" i="1" dirty="0" smtClean="0"/>
              <a:t>“righteousness of God”</a:t>
            </a:r>
            <a:r>
              <a:rPr lang="en-US" sz="2400" b="0" dirty="0"/>
              <a:t>.</a:t>
            </a:r>
            <a:endParaRPr lang="en-US" sz="2400" b="0" dirty="0" smtClean="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69792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Conclusion</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029771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Seventh Day Adventist</a:t>
            </a:r>
            <a:endParaRPr lang="en-US" sz="7200" i="1" dirty="0"/>
          </a:p>
        </p:txBody>
      </p:sp>
      <p:sp>
        <p:nvSpPr>
          <p:cNvPr id="3" name="Text Placeholder 2"/>
          <p:cNvSpPr>
            <a:spLocks noGrp="1"/>
          </p:cNvSpPr>
          <p:nvPr>
            <p:ph type="body" idx="1"/>
          </p:nvPr>
        </p:nvSpPr>
        <p:spPr/>
        <p:txBody>
          <a:bodyPr>
            <a:normAutofit/>
          </a:bodyPr>
          <a:lstStyle/>
          <a:p>
            <a:r>
              <a:rPr lang="en-US" sz="3600" dirty="0" smtClean="0"/>
              <a:t>Next Time – Brad Collins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4093775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Overflow</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5847184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Kinds of Righteousness</a:t>
            </a:r>
            <a:endParaRPr lang="en-US" dirty="0"/>
          </a:p>
        </p:txBody>
      </p:sp>
      <p:sp>
        <p:nvSpPr>
          <p:cNvPr id="3" name="Content Placeholder 2"/>
          <p:cNvSpPr>
            <a:spLocks noGrp="1"/>
          </p:cNvSpPr>
          <p:nvPr>
            <p:ph idx="1"/>
          </p:nvPr>
        </p:nvSpPr>
        <p:spPr/>
        <p:txBody>
          <a:bodyPr>
            <a:normAutofit/>
          </a:bodyPr>
          <a:lstStyle/>
          <a:p>
            <a:r>
              <a:rPr lang="en-US" sz="2400" b="0" i="1" dirty="0"/>
              <a:t>Little children, let no one deceive you. He who </a:t>
            </a:r>
            <a:r>
              <a:rPr lang="en-US" sz="2400" i="1" baseline="30000" dirty="0" smtClean="0">
                <a:solidFill>
                  <a:schemeClr val="tx2"/>
                </a:solidFill>
              </a:rPr>
              <a:t>1</a:t>
            </a:r>
            <a:r>
              <a:rPr lang="en-US" sz="2400" i="1" dirty="0" smtClean="0"/>
              <a:t>practices </a:t>
            </a:r>
            <a:r>
              <a:rPr lang="en-US" sz="2400" i="1" dirty="0"/>
              <a:t>righteousness</a:t>
            </a:r>
            <a:r>
              <a:rPr lang="en-US" sz="2400" b="0" i="1" dirty="0"/>
              <a:t> is </a:t>
            </a:r>
            <a:r>
              <a:rPr lang="en-US" sz="2400" i="1" baseline="30000" dirty="0" smtClean="0">
                <a:solidFill>
                  <a:schemeClr val="tx2"/>
                </a:solidFill>
              </a:rPr>
              <a:t>2</a:t>
            </a:r>
            <a:r>
              <a:rPr lang="en-US" sz="2400" i="1" dirty="0" smtClean="0"/>
              <a:t>righteous</a:t>
            </a:r>
            <a:r>
              <a:rPr lang="en-US" sz="2400" b="0" i="1" dirty="0"/>
              <a:t>, just as </a:t>
            </a:r>
            <a:r>
              <a:rPr lang="en-US" sz="2400" i="1" dirty="0"/>
              <a:t>He is </a:t>
            </a:r>
            <a:r>
              <a:rPr lang="en-US" sz="2400" i="1" baseline="30000" dirty="0" smtClean="0">
                <a:solidFill>
                  <a:schemeClr val="tx2"/>
                </a:solidFill>
              </a:rPr>
              <a:t>3</a:t>
            </a:r>
            <a:r>
              <a:rPr lang="en-US" sz="2400" i="1" dirty="0" smtClean="0"/>
              <a:t>righteous</a:t>
            </a:r>
            <a:r>
              <a:rPr lang="en-US" sz="2400" b="0" i="1" dirty="0"/>
              <a:t>. </a:t>
            </a:r>
            <a:r>
              <a:rPr lang="en-US" sz="2400" b="0" dirty="0"/>
              <a:t>(</a:t>
            </a:r>
            <a:r>
              <a:rPr lang="en-US" sz="2400" dirty="0">
                <a:solidFill>
                  <a:schemeClr val="tx2"/>
                </a:solidFill>
              </a:rPr>
              <a:t>I John </a:t>
            </a:r>
            <a:r>
              <a:rPr lang="en-US" sz="2400" dirty="0" smtClean="0">
                <a:solidFill>
                  <a:schemeClr val="tx2"/>
                </a:solidFill>
              </a:rPr>
              <a:t>3:7</a:t>
            </a:r>
            <a:r>
              <a:rPr lang="en-US" sz="2400" b="0" dirty="0" smtClean="0"/>
              <a:t>)</a:t>
            </a:r>
            <a:endParaRPr lang="en-US" sz="2400" b="0" dirty="0"/>
          </a:p>
          <a:p>
            <a:pPr marL="457200" indent="-457200">
              <a:buFont typeface="+mj-lt"/>
              <a:buAutoNum type="arabicPeriod"/>
            </a:pPr>
            <a:r>
              <a:rPr lang="en-US" sz="2400" b="0" dirty="0" smtClean="0"/>
              <a:t>Righteous acts that Christians perform.</a:t>
            </a:r>
          </a:p>
          <a:p>
            <a:pPr marL="457200" indent="-457200">
              <a:buFont typeface="+mj-lt"/>
              <a:buAutoNum type="arabicPeriod"/>
            </a:pPr>
            <a:r>
              <a:rPr lang="en-US" sz="2400" b="0" dirty="0" smtClean="0"/>
              <a:t>Declaration of being righteous (</a:t>
            </a:r>
            <a:r>
              <a:rPr lang="en-US" sz="2400" b="0" i="1" dirty="0" smtClean="0"/>
              <a:t>“justification”</a:t>
            </a:r>
            <a:r>
              <a:rPr lang="en-US" sz="2400" b="0" dirty="0" smtClean="0"/>
              <a:t>)</a:t>
            </a:r>
          </a:p>
          <a:p>
            <a:pPr marL="457200" indent="-457200">
              <a:buFont typeface="+mj-lt"/>
              <a:buAutoNum type="arabicPeriod"/>
            </a:pPr>
            <a:r>
              <a:rPr lang="en-US" sz="2400" b="0" dirty="0" smtClean="0"/>
              <a:t>God’s personal attribute of righteousness.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9244635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Justification vs. Sanctification</a:t>
            </a:r>
            <a:endParaRPr lang="en-US" sz="3000"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smtClean="0"/>
              <a:t>To the Calvinist:</a:t>
            </a:r>
          </a:p>
          <a:p>
            <a:pPr marL="800100" lvl="1" indent="-342900"/>
            <a:r>
              <a:rPr lang="en-US" sz="2400" dirty="0" smtClean="0"/>
              <a:t>Justification happens once, at conversion.</a:t>
            </a:r>
          </a:p>
          <a:p>
            <a:pPr marL="800100" lvl="1" indent="-342900"/>
            <a:r>
              <a:rPr lang="en-US" sz="2400" dirty="0" smtClean="0"/>
              <a:t>Sanctification is maturing process, shielded underneath “righteousness of Christ”.</a:t>
            </a:r>
          </a:p>
          <a:p>
            <a:pPr marL="342900" indent="-342900">
              <a:buFont typeface="Arial" pitchFamily="34" charset="0"/>
              <a:buChar char="•"/>
            </a:pPr>
            <a:r>
              <a:rPr lang="en-US" sz="2400" dirty="0" smtClean="0"/>
              <a:t>To the Bible:</a:t>
            </a:r>
            <a:endParaRPr lang="en-US" sz="2400" dirty="0" smtClean="0"/>
          </a:p>
          <a:p>
            <a:pPr marL="800100" lvl="1" indent="-342900"/>
            <a:r>
              <a:rPr lang="en-US" sz="2400" b="0" dirty="0" smtClean="0"/>
              <a:t>Justification </a:t>
            </a:r>
            <a:r>
              <a:rPr lang="en-US" sz="2400" b="0" dirty="0" smtClean="0"/>
              <a:t>is </a:t>
            </a:r>
            <a:r>
              <a:rPr lang="en-US" sz="2400" i="1" dirty="0" smtClean="0"/>
              <a:t>not</a:t>
            </a:r>
            <a:r>
              <a:rPr lang="en-US" sz="2400" b="0" dirty="0" smtClean="0"/>
              <a:t> a one-time event, but happens repeatedly.</a:t>
            </a:r>
          </a:p>
          <a:p>
            <a:pPr marL="800100" lvl="1" indent="-342900"/>
            <a:r>
              <a:rPr lang="en-US" sz="2400" b="0" dirty="0" smtClean="0"/>
              <a:t>Sanctification happens at conversion </a:t>
            </a:r>
            <a:r>
              <a:rPr lang="en-US" sz="2400" i="1" u="sng" dirty="0" smtClean="0"/>
              <a:t>and</a:t>
            </a:r>
            <a:r>
              <a:rPr lang="en-US" sz="2400" b="0" dirty="0" smtClean="0"/>
              <a:t> continues through our maturation.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86858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How to Persuade the Calvinist</a:t>
            </a:r>
            <a:endParaRPr lang="en-US" dirty="0"/>
          </a:p>
        </p:txBody>
      </p:sp>
      <p:sp>
        <p:nvSpPr>
          <p:cNvPr id="6" name="Content Placeholder 5"/>
          <p:cNvSpPr>
            <a:spLocks noGrp="1"/>
          </p:cNvSpPr>
          <p:nvPr>
            <p:ph idx="1"/>
          </p:nvPr>
        </p:nvSpPr>
        <p:spPr/>
        <p:txBody>
          <a:bodyPr>
            <a:normAutofit/>
          </a:bodyPr>
          <a:lstStyle/>
          <a:p>
            <a:pPr marL="342900" indent="-342900">
              <a:spcBef>
                <a:spcPts val="500"/>
              </a:spcBef>
              <a:spcAft>
                <a:spcPts val="500"/>
              </a:spcAft>
              <a:buFont typeface="Arial" pitchFamily="34" charset="0"/>
              <a:buChar char="•"/>
            </a:pPr>
            <a:r>
              <a:rPr lang="en-US" sz="2400" dirty="0" smtClean="0">
                <a:solidFill>
                  <a:schemeClr val="tx2"/>
                </a:solidFill>
              </a:rPr>
              <a:t>Focus</a:t>
            </a:r>
            <a:r>
              <a:rPr lang="en-US" sz="2400" b="0" dirty="0" smtClean="0">
                <a:solidFill>
                  <a:schemeClr val="tx2"/>
                </a:solidFill>
              </a:rPr>
              <a:t> </a:t>
            </a:r>
            <a:r>
              <a:rPr lang="en-US" sz="2400" b="0" dirty="0" smtClean="0"/>
              <a:t>– </a:t>
            </a:r>
            <a:r>
              <a:rPr lang="en-US" sz="2400" b="0" i="1" dirty="0" smtClean="0"/>
              <a:t>“Lay the axe to the root”</a:t>
            </a:r>
          </a:p>
          <a:p>
            <a:pPr marL="685800" lvl="1" indent="-342900">
              <a:spcBef>
                <a:spcPts val="500"/>
              </a:spcBef>
              <a:spcAft>
                <a:spcPts val="500"/>
              </a:spcAft>
            </a:pPr>
            <a:r>
              <a:rPr lang="en-US" sz="2400" dirty="0" smtClean="0"/>
              <a:t>Philosophical foundation – Sovereignty of God</a:t>
            </a:r>
          </a:p>
          <a:p>
            <a:pPr marL="685800" lvl="1" indent="-342900">
              <a:spcBef>
                <a:spcPts val="500"/>
              </a:spcBef>
              <a:spcAft>
                <a:spcPts val="500"/>
              </a:spcAft>
            </a:pPr>
            <a:r>
              <a:rPr lang="en-US" sz="2400" b="0" dirty="0" smtClean="0"/>
              <a:t>Total Inherited Depravity</a:t>
            </a:r>
          </a:p>
          <a:p>
            <a:pPr marL="342900" indent="-342900">
              <a:spcBef>
                <a:spcPts val="500"/>
              </a:spcBef>
              <a:spcAft>
                <a:spcPts val="500"/>
              </a:spcAft>
              <a:buFont typeface="Arial" pitchFamily="34" charset="0"/>
              <a:buChar char="•"/>
            </a:pPr>
            <a:r>
              <a:rPr lang="en-US" sz="2400" dirty="0" smtClean="0">
                <a:solidFill>
                  <a:schemeClr val="tx2"/>
                </a:solidFill>
              </a:rPr>
              <a:t>Support </a:t>
            </a:r>
            <a:r>
              <a:rPr lang="en-US" sz="2400" b="0" dirty="0" smtClean="0"/>
              <a:t>– Provide Bible basis for confidence.</a:t>
            </a:r>
          </a:p>
          <a:p>
            <a:pPr marL="342900" indent="-342900">
              <a:spcBef>
                <a:spcPts val="500"/>
              </a:spcBef>
              <a:spcAft>
                <a:spcPts val="500"/>
              </a:spcAft>
              <a:buFont typeface="Arial" pitchFamily="34" charset="0"/>
              <a:buChar char="•"/>
            </a:pPr>
            <a:r>
              <a:rPr lang="en-US" sz="2400" dirty="0" smtClean="0">
                <a:solidFill>
                  <a:schemeClr val="tx2"/>
                </a:solidFill>
              </a:rPr>
              <a:t>Patience</a:t>
            </a:r>
            <a:r>
              <a:rPr lang="en-US" sz="2400" b="0" dirty="0" smtClean="0"/>
              <a:t> – </a:t>
            </a:r>
            <a:r>
              <a:rPr lang="en-US" sz="2400" i="1" dirty="0" smtClean="0"/>
              <a:t>Big</a:t>
            </a:r>
            <a:r>
              <a:rPr lang="en-US" sz="2400" b="0" dirty="0" smtClean="0"/>
              <a:t> Tree! May have to cut out a few limbs?</a:t>
            </a:r>
          </a:p>
          <a:p>
            <a:pPr marL="342900" indent="-342900">
              <a:spcBef>
                <a:spcPts val="500"/>
              </a:spcBef>
              <a:spcAft>
                <a:spcPts val="500"/>
              </a:spcAft>
              <a:buFont typeface="Arial" pitchFamily="34" charset="0"/>
              <a:buChar char="•"/>
            </a:pPr>
            <a:r>
              <a:rPr lang="en-US" sz="2400" dirty="0" smtClean="0">
                <a:solidFill>
                  <a:schemeClr val="tx2"/>
                </a:solidFill>
              </a:rPr>
              <a:t>Definitions</a:t>
            </a:r>
            <a:r>
              <a:rPr lang="en-US" sz="2400" b="0" dirty="0" smtClean="0">
                <a:solidFill>
                  <a:schemeClr val="tx2"/>
                </a:solidFill>
              </a:rPr>
              <a:t> </a:t>
            </a:r>
            <a:r>
              <a:rPr lang="en-US" sz="2400" b="0" dirty="0" smtClean="0"/>
              <a:t>– “He </a:t>
            </a:r>
            <a:r>
              <a:rPr lang="en-US" sz="2400" b="0" dirty="0"/>
              <a:t>who defines uncontested, wins</a:t>
            </a:r>
            <a:r>
              <a:rPr lang="en-US" sz="2400" b="0" dirty="0" smtClean="0"/>
              <a:t>”.</a:t>
            </a:r>
          </a:p>
          <a:p>
            <a:pPr marL="342900" indent="-342900">
              <a:spcBef>
                <a:spcPts val="500"/>
              </a:spcBef>
              <a:spcAft>
                <a:spcPts val="500"/>
              </a:spcAft>
              <a:buFont typeface="Arial" pitchFamily="34" charset="0"/>
              <a:buChar char="•"/>
            </a:pPr>
            <a:r>
              <a:rPr lang="en-US" sz="2400" dirty="0" smtClean="0">
                <a:solidFill>
                  <a:schemeClr val="tx2"/>
                </a:solidFill>
              </a:rPr>
              <a:t>Preparation</a:t>
            </a:r>
            <a:r>
              <a:rPr lang="en-US" sz="2400" b="0" dirty="0" smtClean="0">
                <a:solidFill>
                  <a:schemeClr val="tx2"/>
                </a:solidFill>
              </a:rPr>
              <a:t> </a:t>
            </a:r>
            <a:r>
              <a:rPr lang="en-US" sz="2400" b="0" dirty="0" smtClean="0"/>
              <a:t>– Know your Bible &amp; </a:t>
            </a:r>
            <a:r>
              <a:rPr lang="en-US" sz="2400" b="0" i="1" dirty="0" smtClean="0"/>
              <a:t>then</a:t>
            </a:r>
            <a:r>
              <a:rPr lang="en-US" sz="2400" b="0" dirty="0" smtClean="0"/>
              <a:t>, hold your ground.</a:t>
            </a:r>
          </a:p>
          <a:p>
            <a:pPr marL="342900" indent="-342900">
              <a:spcBef>
                <a:spcPts val="500"/>
              </a:spcBef>
              <a:spcAft>
                <a:spcPts val="500"/>
              </a:spcAft>
              <a:buFont typeface="Arial" pitchFamily="34" charset="0"/>
              <a:buChar char="•"/>
            </a:pPr>
            <a:r>
              <a:rPr lang="en-US" sz="2400" dirty="0" smtClean="0">
                <a:solidFill>
                  <a:schemeClr val="tx2"/>
                </a:solidFill>
              </a:rPr>
              <a:t>Humility</a:t>
            </a:r>
            <a:r>
              <a:rPr lang="en-US" sz="2400" b="0" dirty="0" smtClean="0">
                <a:solidFill>
                  <a:schemeClr val="tx2"/>
                </a:solidFill>
              </a:rPr>
              <a:t> </a:t>
            </a:r>
            <a:r>
              <a:rPr lang="en-US" sz="2400" b="0" dirty="0" smtClean="0"/>
              <a:t>–</a:t>
            </a:r>
            <a:r>
              <a:rPr lang="en-US" sz="2400" b="0" dirty="0"/>
              <a:t> </a:t>
            </a:r>
            <a:r>
              <a:rPr lang="en-US" sz="2400" b="0" dirty="0" smtClean="0"/>
              <a:t>“I don’t know.  Let me go study that.”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504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In Communication</a:t>
            </a:r>
            <a:endParaRPr lang="en-US" dirty="0"/>
          </a:p>
        </p:txBody>
      </p:sp>
      <p:sp>
        <p:nvSpPr>
          <p:cNvPr id="3" name="Content Placeholder 2"/>
          <p:cNvSpPr>
            <a:spLocks noGrp="1"/>
          </p:cNvSpPr>
          <p:nvPr>
            <p:ph idx="1"/>
          </p:nvPr>
        </p:nvSpPr>
        <p:spPr/>
        <p:txBody>
          <a:bodyPr>
            <a:noAutofit/>
          </a:bodyPr>
          <a:lstStyle/>
          <a:p>
            <a:r>
              <a:rPr lang="en-US" sz="2400" dirty="0" smtClean="0"/>
              <a:t>Both sides arguing from Scripture, but …</a:t>
            </a:r>
          </a:p>
          <a:p>
            <a:pPr marL="230188" indent="-230188">
              <a:buFont typeface="Arial" pitchFamily="34" charset="0"/>
              <a:buChar char="•"/>
            </a:pPr>
            <a:r>
              <a:rPr lang="en-US" sz="2400" dirty="0">
                <a:solidFill>
                  <a:schemeClr val="tx2"/>
                </a:solidFill>
              </a:rPr>
              <a:t>Variation</a:t>
            </a:r>
            <a:r>
              <a:rPr lang="en-US" sz="2400" b="0" dirty="0">
                <a:solidFill>
                  <a:schemeClr val="tx2"/>
                </a:solidFill>
              </a:rPr>
              <a:t> </a:t>
            </a:r>
            <a:r>
              <a:rPr lang="en-US" sz="2400" b="0" dirty="0"/>
              <a:t>– Hyper-Calvinist, 3-point, 4-point, etc.</a:t>
            </a:r>
          </a:p>
          <a:p>
            <a:pPr marL="230188" indent="-230188">
              <a:buFont typeface="Arial" pitchFamily="34" charset="0"/>
              <a:buChar char="•"/>
            </a:pPr>
            <a:r>
              <a:rPr lang="en-US" sz="2400" dirty="0" smtClean="0">
                <a:solidFill>
                  <a:schemeClr val="tx2"/>
                </a:solidFill>
              </a:rPr>
              <a:t>Preconception</a:t>
            </a:r>
            <a:r>
              <a:rPr lang="en-US" sz="2400" b="0" dirty="0" smtClean="0">
                <a:solidFill>
                  <a:schemeClr val="tx2"/>
                </a:solidFill>
              </a:rPr>
              <a:t> </a:t>
            </a:r>
            <a:r>
              <a:rPr lang="en-US" sz="2400" b="0" dirty="0" smtClean="0"/>
              <a:t>– Incomplete view of “</a:t>
            </a:r>
            <a:r>
              <a:rPr lang="en-US" sz="2400" b="0" dirty="0"/>
              <a:t>other side</a:t>
            </a:r>
            <a:r>
              <a:rPr lang="en-US" sz="2400" b="0" dirty="0" smtClean="0"/>
              <a:t>”.</a:t>
            </a:r>
            <a:endParaRPr lang="en-US" sz="2400" b="0" dirty="0"/>
          </a:p>
          <a:p>
            <a:pPr marL="687388" lvl="1" indent="-230188"/>
            <a:r>
              <a:rPr lang="en-US" sz="2400" b="0" dirty="0" smtClean="0"/>
              <a:t>Straw man attacks.</a:t>
            </a:r>
            <a:endParaRPr lang="en-US" sz="2400" b="0" dirty="0"/>
          </a:p>
          <a:p>
            <a:pPr marL="230188" indent="-230188">
              <a:buFont typeface="Arial" pitchFamily="34" charset="0"/>
              <a:buChar char="•"/>
            </a:pPr>
            <a:r>
              <a:rPr lang="en-US" sz="2400" dirty="0" smtClean="0">
                <a:solidFill>
                  <a:schemeClr val="tx2"/>
                </a:solidFill>
              </a:rPr>
              <a:t>Jargon</a:t>
            </a:r>
            <a:r>
              <a:rPr lang="en-US" sz="2400" b="0" dirty="0" smtClean="0">
                <a:solidFill>
                  <a:schemeClr val="tx2"/>
                </a:solidFill>
              </a:rPr>
              <a:t> </a:t>
            </a:r>
            <a:r>
              <a:rPr lang="en-US" sz="2400" b="0" dirty="0" smtClean="0"/>
              <a:t>– Subtle &amp; </a:t>
            </a:r>
            <a:r>
              <a:rPr lang="en-US" sz="2400" i="1" dirty="0" smtClean="0"/>
              <a:t>huge</a:t>
            </a:r>
            <a:r>
              <a:rPr lang="en-US" sz="2400" b="0" dirty="0" smtClean="0"/>
              <a:t> differences in definitions.</a:t>
            </a:r>
            <a:endParaRPr lang="en-US" sz="2400" b="0" dirty="0"/>
          </a:p>
          <a:p>
            <a:pPr marL="230188" indent="-230188">
              <a:buFont typeface="Arial" pitchFamily="34" charset="0"/>
              <a:buChar char="•"/>
            </a:pPr>
            <a:r>
              <a:rPr lang="en-US" sz="2400" dirty="0" smtClean="0">
                <a:solidFill>
                  <a:schemeClr val="tx2"/>
                </a:solidFill>
              </a:rPr>
              <a:t>Breadth</a:t>
            </a:r>
            <a:r>
              <a:rPr lang="en-US" sz="2400" b="0" dirty="0" smtClean="0">
                <a:solidFill>
                  <a:schemeClr val="tx2"/>
                </a:solidFill>
              </a:rPr>
              <a:t> </a:t>
            </a:r>
            <a:r>
              <a:rPr lang="en-US" sz="2400" b="0" dirty="0" smtClean="0"/>
              <a:t>– </a:t>
            </a:r>
            <a:r>
              <a:rPr lang="en-US" sz="2400" i="1" dirty="0" smtClean="0"/>
              <a:t>HUGE</a:t>
            </a:r>
            <a:r>
              <a:rPr lang="en-US" sz="2400" b="0" dirty="0" smtClean="0"/>
              <a:t> </a:t>
            </a:r>
            <a:r>
              <a:rPr lang="en-US" sz="2400" b="0" dirty="0"/>
              <a:t>body of relevant Scriptures.</a:t>
            </a:r>
          </a:p>
          <a:p>
            <a:pPr marL="230188" indent="-230188">
              <a:buFont typeface="Arial" pitchFamily="34" charset="0"/>
              <a:buChar char="•"/>
            </a:pPr>
            <a:r>
              <a:rPr lang="en-US" sz="2400" dirty="0" smtClean="0">
                <a:solidFill>
                  <a:schemeClr val="tx2"/>
                </a:solidFill>
              </a:rPr>
              <a:t>Loyalty</a:t>
            </a:r>
            <a:r>
              <a:rPr lang="en-US" sz="2400" b="0" dirty="0" smtClean="0">
                <a:solidFill>
                  <a:schemeClr val="tx2"/>
                </a:solidFill>
              </a:rPr>
              <a:t> </a:t>
            </a:r>
            <a:r>
              <a:rPr lang="en-US" sz="2400" b="0" dirty="0" smtClean="0"/>
              <a:t>– Each identifies himself with truth and right.</a:t>
            </a:r>
            <a:br>
              <a:rPr lang="en-US" sz="2400" b="0" dirty="0" smtClean="0"/>
            </a:br>
            <a:endParaRPr lang="en-US" sz="2400" b="0" dirty="0"/>
          </a:p>
          <a:p>
            <a:pPr marL="230188" indent="-230188">
              <a:buFont typeface="Arial" pitchFamily="34" charset="0"/>
              <a:buChar char="•"/>
            </a:pPr>
            <a:r>
              <a:rPr lang="en-US" sz="2400" b="0" dirty="0" smtClean="0"/>
              <a:t>What to do?</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699295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In Communication</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dirty="0" smtClean="0"/>
              <a:t>Both sides arguing from Scripture, but …</a:t>
            </a:r>
          </a:p>
          <a:p>
            <a:pPr marL="230188" indent="-230188">
              <a:spcBef>
                <a:spcPts val="300"/>
              </a:spcBef>
              <a:spcAft>
                <a:spcPts val="300"/>
              </a:spcAft>
              <a:buFont typeface="Arial" pitchFamily="34" charset="0"/>
              <a:buChar char="•"/>
            </a:pPr>
            <a:r>
              <a:rPr lang="en-US" sz="2400" dirty="0" smtClean="0">
                <a:solidFill>
                  <a:schemeClr val="tx2"/>
                </a:solidFill>
              </a:rPr>
              <a:t>Patience</a:t>
            </a:r>
            <a:r>
              <a:rPr lang="en-US" sz="2400" b="0" dirty="0" smtClean="0">
                <a:solidFill>
                  <a:schemeClr val="tx2"/>
                </a:solidFill>
              </a:rPr>
              <a:t> </a:t>
            </a:r>
            <a:r>
              <a:rPr lang="en-US" sz="2400" b="0" dirty="0" smtClean="0"/>
              <a:t>– Listen and repeat the other’s beliefs.</a:t>
            </a:r>
          </a:p>
          <a:p>
            <a:pPr marL="230188" indent="-230188">
              <a:spcBef>
                <a:spcPts val="300"/>
              </a:spcBef>
              <a:spcAft>
                <a:spcPts val="300"/>
              </a:spcAft>
              <a:buFont typeface="Arial" pitchFamily="34" charset="0"/>
              <a:buChar char="•"/>
            </a:pPr>
            <a:r>
              <a:rPr lang="en-US" sz="2400" dirty="0" smtClean="0">
                <a:solidFill>
                  <a:schemeClr val="tx2"/>
                </a:solidFill>
              </a:rPr>
              <a:t>Reciprocity</a:t>
            </a:r>
            <a:r>
              <a:rPr lang="en-US" sz="2400" b="0" dirty="0" smtClean="0">
                <a:solidFill>
                  <a:schemeClr val="tx2"/>
                </a:solidFill>
              </a:rPr>
              <a:t> </a:t>
            </a:r>
            <a:r>
              <a:rPr lang="en-US" sz="2400" b="0" dirty="0" smtClean="0"/>
              <a:t>– Make them listen and repeat too.</a:t>
            </a:r>
          </a:p>
          <a:p>
            <a:pPr marL="230188" indent="-230188">
              <a:spcBef>
                <a:spcPts val="300"/>
              </a:spcBef>
              <a:spcAft>
                <a:spcPts val="300"/>
              </a:spcAft>
              <a:buFont typeface="Arial" pitchFamily="34" charset="0"/>
              <a:buChar char="•"/>
            </a:pPr>
            <a:r>
              <a:rPr lang="en-US" sz="2400" dirty="0" smtClean="0">
                <a:solidFill>
                  <a:schemeClr val="tx2"/>
                </a:solidFill>
              </a:rPr>
              <a:t>Definitions</a:t>
            </a:r>
            <a:r>
              <a:rPr lang="en-US" sz="2400" b="0" dirty="0" smtClean="0">
                <a:solidFill>
                  <a:schemeClr val="tx2"/>
                </a:solidFill>
              </a:rPr>
              <a:t> </a:t>
            </a:r>
            <a:r>
              <a:rPr lang="en-US" sz="2400" b="0" dirty="0" smtClean="0"/>
              <a:t>– “He who defines uncontested, wins”.</a:t>
            </a:r>
          </a:p>
          <a:p>
            <a:pPr marL="230188" indent="-230188">
              <a:spcBef>
                <a:spcPts val="300"/>
              </a:spcBef>
              <a:spcAft>
                <a:spcPts val="300"/>
              </a:spcAft>
              <a:buFont typeface="Arial" pitchFamily="34" charset="0"/>
              <a:buChar char="•"/>
            </a:pPr>
            <a:r>
              <a:rPr lang="en-US" sz="2400" dirty="0" smtClean="0">
                <a:solidFill>
                  <a:schemeClr val="tx2"/>
                </a:solidFill>
              </a:rPr>
              <a:t>Preparation</a:t>
            </a:r>
            <a:r>
              <a:rPr lang="en-US" sz="2400" dirty="0" smtClean="0"/>
              <a:t> </a:t>
            </a:r>
            <a:r>
              <a:rPr lang="en-US" sz="2400" b="0" dirty="0" smtClean="0"/>
              <a:t>– Lay axe to the root.  Which root?</a:t>
            </a:r>
          </a:p>
          <a:p>
            <a:pPr marL="230188" indent="-230188">
              <a:spcBef>
                <a:spcPts val="300"/>
              </a:spcBef>
              <a:spcAft>
                <a:spcPts val="300"/>
              </a:spcAft>
              <a:buFont typeface="Arial" pitchFamily="34" charset="0"/>
              <a:buChar char="•"/>
            </a:pPr>
            <a:r>
              <a:rPr lang="en-US" sz="2400" dirty="0" smtClean="0">
                <a:solidFill>
                  <a:schemeClr val="tx2"/>
                </a:solidFill>
              </a:rPr>
              <a:t>Focus</a:t>
            </a:r>
            <a:r>
              <a:rPr lang="en-US" sz="2400" b="0" dirty="0" smtClean="0">
                <a:solidFill>
                  <a:schemeClr val="tx2"/>
                </a:solidFill>
              </a:rPr>
              <a:t> </a:t>
            </a:r>
            <a:r>
              <a:rPr lang="en-US" sz="2400" b="0" dirty="0" smtClean="0"/>
              <a:t>– Don’t leave a verse or question until answered.</a:t>
            </a:r>
          </a:p>
          <a:p>
            <a:pPr marL="230188" indent="-230188">
              <a:spcBef>
                <a:spcPts val="300"/>
              </a:spcBef>
              <a:spcAft>
                <a:spcPts val="300"/>
              </a:spcAft>
              <a:buFont typeface="Arial" pitchFamily="34" charset="0"/>
              <a:buChar char="•"/>
            </a:pPr>
            <a:r>
              <a:rPr lang="en-US" sz="2400" dirty="0" smtClean="0">
                <a:solidFill>
                  <a:schemeClr val="tx2"/>
                </a:solidFill>
              </a:rPr>
              <a:t>Shoot Rabbits </a:t>
            </a:r>
            <a:r>
              <a:rPr lang="en-US" sz="2400" b="0" dirty="0" smtClean="0"/>
              <a:t>– Do </a:t>
            </a:r>
            <a:r>
              <a:rPr lang="en-US" sz="2400" b="0" dirty="0"/>
              <a:t>not argue in circles </a:t>
            </a:r>
            <a:r>
              <a:rPr lang="en-US" sz="2400" b="0" dirty="0" smtClean="0"/>
              <a:t>or chase rabbits.</a:t>
            </a:r>
            <a:endParaRPr lang="en-US" sz="2400" b="0" dirty="0"/>
          </a:p>
          <a:p>
            <a:pPr marL="230188" indent="-230188">
              <a:spcBef>
                <a:spcPts val="300"/>
              </a:spcBef>
              <a:spcAft>
                <a:spcPts val="300"/>
              </a:spcAft>
              <a:buFont typeface="Arial" pitchFamily="34" charset="0"/>
              <a:buChar char="•"/>
            </a:pPr>
            <a:r>
              <a:rPr lang="en-US" sz="2400" dirty="0" smtClean="0">
                <a:solidFill>
                  <a:schemeClr val="tx2"/>
                </a:solidFill>
              </a:rPr>
              <a:t>Over-Communicate</a:t>
            </a:r>
            <a:r>
              <a:rPr lang="en-US" sz="2400" b="0" dirty="0" smtClean="0"/>
              <a:t> – Call attention to these points.</a:t>
            </a:r>
            <a:endParaRPr lang="en-US" sz="2400" b="0" dirty="0"/>
          </a:p>
          <a:p>
            <a:pPr marL="230188" indent="-230188">
              <a:spcBef>
                <a:spcPts val="300"/>
              </a:spcBef>
              <a:spcAft>
                <a:spcPts val="300"/>
              </a:spcAft>
              <a:buFont typeface="Arial" pitchFamily="34" charset="0"/>
              <a:buChar char="•"/>
            </a:pPr>
            <a:r>
              <a:rPr lang="en-US" sz="2400" dirty="0" smtClean="0">
                <a:solidFill>
                  <a:schemeClr val="tx2"/>
                </a:solidFill>
              </a:rPr>
              <a:t>Visual-Aids</a:t>
            </a:r>
            <a:r>
              <a:rPr lang="en-US" sz="2400" b="0" dirty="0" smtClean="0"/>
              <a:t> – Record progress, </a:t>
            </a:r>
            <a:r>
              <a:rPr lang="en-US" sz="2400" b="0" dirty="0"/>
              <a:t>maybe use charts</a:t>
            </a:r>
            <a:r>
              <a:rPr lang="en-US" sz="2400" b="0" dirty="0" smtClean="0"/>
              <a:t>.</a:t>
            </a:r>
          </a:p>
          <a:p>
            <a:pPr marL="230188" indent="-230188">
              <a:spcBef>
                <a:spcPts val="300"/>
              </a:spcBef>
              <a:spcAft>
                <a:spcPts val="300"/>
              </a:spcAft>
              <a:buFont typeface="Arial" pitchFamily="34" charset="0"/>
              <a:buChar char="•"/>
            </a:pPr>
            <a:r>
              <a:rPr lang="en-US" sz="2400" dirty="0" smtClean="0">
                <a:solidFill>
                  <a:schemeClr val="tx2"/>
                </a:solidFill>
              </a:rPr>
              <a:t>Reinforcement</a:t>
            </a:r>
            <a:r>
              <a:rPr lang="en-US" sz="2400" b="0" dirty="0" smtClean="0">
                <a:solidFill>
                  <a:schemeClr val="tx2"/>
                </a:solidFill>
              </a:rPr>
              <a:t> </a:t>
            </a:r>
            <a:r>
              <a:rPr lang="en-US" sz="2400" b="0" dirty="0" smtClean="0"/>
              <a:t>– Frequently recommit to true standard.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11343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Compelling Verses?</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31"/>
            </a:pPr>
            <a:r>
              <a:rPr lang="en-US" sz="2200" b="0" dirty="0" smtClean="0"/>
              <a:t>What </a:t>
            </a:r>
            <a:r>
              <a:rPr lang="en-US" sz="2200" b="0" dirty="0"/>
              <a:t>would be your most succinct approach to get a Calvinist thinking about his or her convictions and keep them thinking about the truth found in God’s Word?  Try to condense your response to </a:t>
            </a:r>
            <a:r>
              <a:rPr lang="en-US" sz="2200" b="0" dirty="0" smtClean="0"/>
              <a:t>1-2 </a:t>
            </a:r>
            <a:r>
              <a:rPr lang="en-US" sz="2200" b="0" dirty="0"/>
              <a:t>Bible passages</a:t>
            </a:r>
            <a:r>
              <a:rPr lang="en-US" sz="2200" b="0" dirty="0" smtClean="0"/>
              <a:t>.</a:t>
            </a:r>
          </a:p>
          <a:p>
            <a:pPr marL="346075" indent="-346075">
              <a:spcBef>
                <a:spcPts val="200"/>
              </a:spcBef>
              <a:spcAft>
                <a:spcPts val="200"/>
              </a:spcAft>
              <a:buFont typeface="Arial" pitchFamily="34" charset="0"/>
              <a:buChar char="•"/>
            </a:pPr>
            <a:r>
              <a:rPr lang="en-US" sz="2200" dirty="0" smtClean="0">
                <a:solidFill>
                  <a:schemeClr val="tx2"/>
                </a:solidFill>
              </a:rPr>
              <a:t>Ezekiel 18</a:t>
            </a:r>
            <a:r>
              <a:rPr lang="en-US" sz="2200" b="0" dirty="0" smtClean="0"/>
              <a:t> – God </a:t>
            </a:r>
            <a:r>
              <a:rPr lang="en-US" sz="2200" i="1" dirty="0" smtClean="0"/>
              <a:t>said</a:t>
            </a:r>
            <a:r>
              <a:rPr lang="en-US" sz="2200" b="0" dirty="0" smtClean="0"/>
              <a:t> He would not pass guilt …</a:t>
            </a:r>
          </a:p>
          <a:p>
            <a:pPr marL="346075" indent="-346075">
              <a:spcBef>
                <a:spcPts val="200"/>
              </a:spcBef>
              <a:spcAft>
                <a:spcPts val="200"/>
              </a:spcAft>
              <a:buFont typeface="Arial" pitchFamily="34" charset="0"/>
              <a:buChar char="•"/>
            </a:pPr>
            <a:r>
              <a:rPr lang="en-US" sz="2200" dirty="0" smtClean="0">
                <a:solidFill>
                  <a:schemeClr val="tx2"/>
                </a:solidFill>
              </a:rPr>
              <a:t>John 15:1-10</a:t>
            </a:r>
            <a:r>
              <a:rPr lang="en-US" sz="2200" b="0" dirty="0" smtClean="0">
                <a:solidFill>
                  <a:schemeClr val="tx2"/>
                </a:solidFill>
              </a:rPr>
              <a:t> </a:t>
            </a:r>
            <a:r>
              <a:rPr lang="en-US" sz="2200" b="0" dirty="0" smtClean="0"/>
              <a:t>– </a:t>
            </a:r>
            <a:r>
              <a:rPr lang="en-US" sz="2200" b="0" i="1" dirty="0" smtClean="0"/>
              <a:t>“Every branch </a:t>
            </a:r>
            <a:r>
              <a:rPr lang="en-US" sz="2200" i="1" dirty="0" smtClean="0"/>
              <a:t>in Me</a:t>
            </a:r>
            <a:r>
              <a:rPr lang="en-US" sz="2200" b="0" i="1" dirty="0" smtClean="0"/>
              <a:t> that </a:t>
            </a:r>
            <a:r>
              <a:rPr lang="en-US" sz="2200" i="1" dirty="0" smtClean="0"/>
              <a:t>does not bear fruit </a:t>
            </a:r>
            <a:r>
              <a:rPr lang="en-US" sz="2200" i="1" u="sng" dirty="0" smtClean="0"/>
              <a:t>He</a:t>
            </a:r>
            <a:r>
              <a:rPr lang="en-US" sz="2200" i="1" dirty="0" smtClean="0"/>
              <a:t> takes away</a:t>
            </a:r>
            <a:r>
              <a:rPr lang="en-US" sz="2200" b="0" i="1" dirty="0" smtClean="0"/>
              <a:t>”</a:t>
            </a:r>
          </a:p>
          <a:p>
            <a:pPr marL="346075" indent="-346075">
              <a:spcBef>
                <a:spcPts val="200"/>
              </a:spcBef>
              <a:spcAft>
                <a:spcPts val="200"/>
              </a:spcAft>
              <a:buFont typeface="Arial" pitchFamily="34" charset="0"/>
              <a:buChar char="•"/>
            </a:pPr>
            <a:r>
              <a:rPr lang="en-US" sz="2200" dirty="0" smtClean="0">
                <a:solidFill>
                  <a:schemeClr val="tx2"/>
                </a:solidFill>
              </a:rPr>
              <a:t>Matthew 23:37 </a:t>
            </a:r>
            <a:r>
              <a:rPr lang="en-US" sz="2200" b="0" dirty="0" smtClean="0"/>
              <a:t>– </a:t>
            </a:r>
            <a:r>
              <a:rPr lang="en-US" sz="2200" b="0" i="1" dirty="0" smtClean="0"/>
              <a:t>“How often </a:t>
            </a:r>
            <a:r>
              <a:rPr lang="en-US" sz="2200" i="1" dirty="0" smtClean="0"/>
              <a:t>I wanted</a:t>
            </a:r>
            <a:r>
              <a:rPr lang="en-US" sz="2200" b="0" i="1" dirty="0" smtClean="0"/>
              <a:t>, but </a:t>
            </a:r>
            <a:r>
              <a:rPr lang="en-US" sz="2200" i="1" dirty="0" smtClean="0"/>
              <a:t>you</a:t>
            </a:r>
            <a:r>
              <a:rPr lang="en-US" sz="2200" b="0" i="1" dirty="0" smtClean="0"/>
              <a:t> were </a:t>
            </a:r>
            <a:r>
              <a:rPr lang="en-US" sz="2200" i="1" dirty="0" smtClean="0"/>
              <a:t>not willing</a:t>
            </a:r>
            <a:r>
              <a:rPr lang="en-US" sz="2200" b="0" i="1" dirty="0" smtClean="0"/>
              <a:t>!”</a:t>
            </a:r>
            <a:r>
              <a:rPr lang="en-US" sz="2200" b="0" dirty="0" smtClean="0"/>
              <a:t> (also, </a:t>
            </a:r>
            <a:r>
              <a:rPr lang="en-US" sz="2200" dirty="0" smtClean="0">
                <a:solidFill>
                  <a:schemeClr val="tx2"/>
                </a:solidFill>
              </a:rPr>
              <a:t>Isaiah 5:3-4</a:t>
            </a:r>
            <a:r>
              <a:rPr lang="en-US" sz="2200" b="0" dirty="0" smtClean="0"/>
              <a:t>)</a:t>
            </a:r>
          </a:p>
          <a:p>
            <a:pPr marL="346075" indent="-346075">
              <a:spcBef>
                <a:spcPts val="200"/>
              </a:spcBef>
              <a:spcAft>
                <a:spcPts val="200"/>
              </a:spcAft>
              <a:buFont typeface="Arial" pitchFamily="34" charset="0"/>
              <a:buChar char="•"/>
            </a:pPr>
            <a:r>
              <a:rPr lang="en-US" sz="2200" dirty="0" smtClean="0">
                <a:solidFill>
                  <a:schemeClr val="tx2"/>
                </a:solidFill>
              </a:rPr>
              <a:t>Matthew 13:1-8, 18-23 </a:t>
            </a:r>
            <a:r>
              <a:rPr lang="en-US" sz="2200" b="0" dirty="0" smtClean="0"/>
              <a:t>– 4 soils, 3 sprouts, 1 powerful seed</a:t>
            </a:r>
          </a:p>
          <a:p>
            <a:pPr marL="346075" indent="-346075">
              <a:spcBef>
                <a:spcPts val="200"/>
              </a:spcBef>
              <a:spcAft>
                <a:spcPts val="200"/>
              </a:spcAft>
              <a:buFont typeface="Arial" pitchFamily="34" charset="0"/>
              <a:buChar char="•"/>
            </a:pPr>
            <a:r>
              <a:rPr lang="en-US" sz="2200" dirty="0" smtClean="0">
                <a:solidFill>
                  <a:schemeClr val="tx2"/>
                </a:solidFill>
              </a:rPr>
              <a:t>Galatians 5:4</a:t>
            </a:r>
            <a:r>
              <a:rPr lang="en-US" sz="2200" b="0" dirty="0" smtClean="0">
                <a:solidFill>
                  <a:schemeClr val="tx2"/>
                </a:solidFill>
              </a:rPr>
              <a:t> </a:t>
            </a:r>
            <a:r>
              <a:rPr lang="en-US" sz="2200" b="0" dirty="0" smtClean="0"/>
              <a:t>– </a:t>
            </a:r>
            <a:r>
              <a:rPr lang="en-US" sz="2200" b="0" i="1" dirty="0" smtClean="0"/>
              <a:t>“You </a:t>
            </a:r>
            <a:r>
              <a:rPr lang="en-US" sz="2200" i="1" dirty="0" smtClean="0"/>
              <a:t>have fallen </a:t>
            </a:r>
            <a:r>
              <a:rPr lang="en-US" sz="2200" b="0" i="1" dirty="0" smtClean="0"/>
              <a:t>from grace”</a:t>
            </a:r>
          </a:p>
          <a:p>
            <a:pPr marL="346075" indent="-346075">
              <a:spcBef>
                <a:spcPts val="200"/>
              </a:spcBef>
              <a:spcAft>
                <a:spcPts val="200"/>
              </a:spcAft>
              <a:buFont typeface="Arial" pitchFamily="34" charset="0"/>
              <a:buChar char="•"/>
            </a:pPr>
            <a:r>
              <a:rPr lang="en-US" sz="2200" dirty="0" smtClean="0">
                <a:solidFill>
                  <a:schemeClr val="tx2"/>
                </a:solidFill>
              </a:rPr>
              <a:t>Romans 3:25-26 </a:t>
            </a:r>
            <a:r>
              <a:rPr lang="en-US" sz="2200" b="0" dirty="0" smtClean="0"/>
              <a:t>– God must </a:t>
            </a:r>
            <a:r>
              <a:rPr lang="en-US" sz="2200" i="1" dirty="0" smtClean="0"/>
              <a:t>appear</a:t>
            </a:r>
            <a:r>
              <a:rPr lang="en-US" sz="2200" b="0" dirty="0" smtClean="0"/>
              <a:t> fair at the cross!</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66219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a:pPr>
            <a:r>
              <a:rPr lang="en-US" sz="2400" dirty="0" smtClean="0"/>
              <a:t>Calvinism flatly contradicts multiple Bible passages.</a:t>
            </a:r>
          </a:p>
          <a:p>
            <a:pPr marL="346075" indent="-346075">
              <a:spcBef>
                <a:spcPts val="200"/>
              </a:spcBef>
              <a:spcAft>
                <a:spcPts val="200"/>
              </a:spcAft>
              <a:buFont typeface="+mj-lt"/>
              <a:buAutoNum type="arabicPeriod"/>
            </a:pPr>
            <a:r>
              <a:rPr lang="en-US" sz="2400" dirty="0" smtClean="0"/>
              <a:t>Calvinism requires prejudicial interpretation.</a:t>
            </a:r>
          </a:p>
          <a:p>
            <a:pPr marL="346075" indent="-346075">
              <a:spcBef>
                <a:spcPts val="200"/>
              </a:spcBef>
              <a:spcAft>
                <a:spcPts val="200"/>
              </a:spcAft>
              <a:buFont typeface="+mj-lt"/>
              <a:buAutoNum type="arabicPeriod"/>
            </a:pPr>
            <a:r>
              <a:rPr lang="en-US" sz="2400" dirty="0" smtClean="0"/>
              <a:t>Calvinism </a:t>
            </a:r>
            <a:r>
              <a:rPr lang="en-US" sz="2400" u="sng" dirty="0"/>
              <a:t>blasphemes God</a:t>
            </a:r>
            <a:r>
              <a:rPr lang="en-US" sz="2400" dirty="0"/>
              <a:t>:</a:t>
            </a:r>
          </a:p>
          <a:p>
            <a:pPr marL="684213" lvl="1" indent="-338138">
              <a:spcBef>
                <a:spcPts val="200"/>
              </a:spcBef>
              <a:spcAft>
                <a:spcPts val="200"/>
              </a:spcAft>
            </a:pPr>
            <a:r>
              <a:rPr lang="en-US" sz="1800" dirty="0" smtClean="0"/>
              <a:t>Makes </a:t>
            </a:r>
            <a:r>
              <a:rPr lang="en-US" sz="1800" dirty="0"/>
              <a:t>God the originator of sin.</a:t>
            </a:r>
          </a:p>
          <a:p>
            <a:pPr marL="684213" lvl="1" indent="-338138">
              <a:spcBef>
                <a:spcPts val="200"/>
              </a:spcBef>
              <a:spcAft>
                <a:spcPts val="200"/>
              </a:spcAft>
            </a:pPr>
            <a:r>
              <a:rPr lang="en-US" sz="1800" dirty="0" smtClean="0"/>
              <a:t>Teaches </a:t>
            </a:r>
            <a:r>
              <a:rPr lang="en-US" sz="1800" dirty="0"/>
              <a:t>that God will punish us for His choice.</a:t>
            </a:r>
          </a:p>
          <a:p>
            <a:pPr marL="684213" lvl="1" indent="-338138">
              <a:spcBef>
                <a:spcPts val="200"/>
              </a:spcBef>
              <a:spcAft>
                <a:spcPts val="200"/>
              </a:spcAft>
            </a:pPr>
            <a:r>
              <a:rPr lang="en-US" sz="1800" dirty="0" smtClean="0"/>
              <a:t>Makes </a:t>
            </a:r>
            <a:r>
              <a:rPr lang="en-US" sz="1800" dirty="0"/>
              <a:t>God unjust in the highest order – unjustness He condemns in us.</a:t>
            </a:r>
          </a:p>
          <a:p>
            <a:pPr marL="684213" lvl="1" indent="-338138">
              <a:spcBef>
                <a:spcPts val="200"/>
              </a:spcBef>
              <a:spcAft>
                <a:spcPts val="200"/>
              </a:spcAft>
            </a:pPr>
            <a:r>
              <a:rPr lang="en-US" sz="1800" dirty="0" smtClean="0"/>
              <a:t>Admits </a:t>
            </a:r>
            <a:r>
              <a:rPr lang="en-US" sz="1800" dirty="0"/>
              <a:t>God failed to demonstrate His </a:t>
            </a:r>
            <a:r>
              <a:rPr lang="en-US" sz="1800" dirty="0" smtClean="0"/>
              <a:t>justness (</a:t>
            </a:r>
            <a:r>
              <a:rPr lang="en-US" sz="1800" b="1" dirty="0" smtClean="0">
                <a:solidFill>
                  <a:schemeClr val="tx2"/>
                </a:solidFill>
              </a:rPr>
              <a:t>Romans 3:25-26</a:t>
            </a:r>
            <a:r>
              <a:rPr lang="en-US" sz="1800" dirty="0" smtClean="0"/>
              <a:t>).</a:t>
            </a:r>
            <a:endParaRPr lang="en-US" sz="1800" dirty="0"/>
          </a:p>
          <a:p>
            <a:pPr marL="346075" indent="-346075">
              <a:spcBef>
                <a:spcPts val="200"/>
              </a:spcBef>
              <a:spcAft>
                <a:spcPts val="200"/>
              </a:spcAft>
              <a:buFont typeface="+mj-lt"/>
              <a:buAutoNum type="arabicPeriod"/>
            </a:pPr>
            <a:r>
              <a:rPr lang="en-US" sz="2400" dirty="0" smtClean="0"/>
              <a:t>Calvinism </a:t>
            </a:r>
            <a:r>
              <a:rPr lang="en-US" sz="2400" u="sng" dirty="0"/>
              <a:t>perverts the plan of salvation</a:t>
            </a:r>
            <a:r>
              <a:rPr lang="en-US" sz="2400" dirty="0"/>
              <a:t>:</a:t>
            </a:r>
          </a:p>
          <a:p>
            <a:pPr marL="684213" lvl="1" indent="-338138">
              <a:spcBef>
                <a:spcPts val="200"/>
              </a:spcBef>
              <a:spcAft>
                <a:spcPts val="200"/>
              </a:spcAft>
            </a:pPr>
            <a:r>
              <a:rPr lang="en-US" sz="1800" dirty="0" smtClean="0"/>
              <a:t>Denies </a:t>
            </a:r>
            <a:r>
              <a:rPr lang="en-US" sz="1800" dirty="0"/>
              <a:t>the purpose and command of </a:t>
            </a:r>
            <a:r>
              <a:rPr lang="en-US" sz="1800" dirty="0" smtClean="0"/>
              <a:t>baptism.</a:t>
            </a:r>
            <a:endParaRPr lang="en-US" sz="1800" dirty="0"/>
          </a:p>
          <a:p>
            <a:pPr marL="684213" lvl="1" indent="-338138">
              <a:spcBef>
                <a:spcPts val="200"/>
              </a:spcBef>
              <a:spcAft>
                <a:spcPts val="200"/>
              </a:spcAft>
            </a:pPr>
            <a:r>
              <a:rPr lang="en-US" sz="1800" dirty="0" smtClean="0"/>
              <a:t>Excuses our disobedience, and leaves us </a:t>
            </a:r>
            <a:r>
              <a:rPr lang="en-US" sz="1800" dirty="0"/>
              <a:t>vulnerable to judgment</a:t>
            </a:r>
            <a:r>
              <a:rPr lang="en-US" sz="1800" dirty="0" smtClean="0"/>
              <a:t>.</a:t>
            </a:r>
          </a:p>
          <a:p>
            <a:pPr marL="346075" indent="-346075">
              <a:spcBef>
                <a:spcPts val="200"/>
              </a:spcBef>
              <a:spcAft>
                <a:spcPts val="200"/>
              </a:spcAft>
              <a:buFont typeface="+mj-lt"/>
              <a:buAutoNum type="arabicPeriod"/>
            </a:pPr>
            <a:r>
              <a:rPr lang="en-US" sz="2400" dirty="0" smtClean="0"/>
              <a:t>Incidental:  Rejected by the early church until Augustine.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60332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13176</TotalTime>
  <Words>4243</Words>
  <Application>Microsoft Office PowerPoint</Application>
  <PresentationFormat>On-screen Show (16:9)</PresentationFormat>
  <Paragraphs>299</Paragraphs>
  <Slides>43</Slides>
  <Notes>0</Notes>
  <HiddenSlides>4</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Essential</vt:lpstr>
      <vt:lpstr>“Convicting Those Who Contradict”</vt:lpstr>
      <vt:lpstr>What is Calvinism?</vt:lpstr>
      <vt:lpstr>Romans 9 – Summary</vt:lpstr>
      <vt:lpstr>Conclusion</vt:lpstr>
      <vt:lpstr>How to Persuade the Calvinist</vt:lpstr>
      <vt:lpstr>Barriers In Communication</vt:lpstr>
      <vt:lpstr>Barriers In Communication</vt:lpstr>
      <vt:lpstr>Most Compelling Verses?</vt:lpstr>
      <vt:lpstr>Conclusion</vt:lpstr>
      <vt:lpstr>References</vt:lpstr>
      <vt:lpstr>Imputation of Sin and Righteousness</vt:lpstr>
      <vt:lpstr>Imputed Righteousness of Christ</vt:lpstr>
      <vt:lpstr>Imputed Sins of Mankind</vt:lpstr>
      <vt:lpstr>Wearing Robes Of Christ</vt:lpstr>
      <vt:lpstr>What is It?</vt:lpstr>
      <vt:lpstr>History &amp; Concerns</vt:lpstr>
      <vt:lpstr>Problems with Premise</vt:lpstr>
      <vt:lpstr>Bible Steps of Man’s Atonement</vt:lpstr>
      <vt:lpstr>Representations &amp; Themes</vt:lpstr>
      <vt:lpstr>Representations &amp; Themes</vt:lpstr>
      <vt:lpstr>Imputation, A Bible Concept?</vt:lpstr>
      <vt:lpstr>Imputation, A Bible Concept?</vt:lpstr>
      <vt:lpstr>Translation Comparison</vt:lpstr>
      <vt:lpstr>“Impute”, Defined:</vt:lpstr>
      <vt:lpstr>Impute = Account, Reckon</vt:lpstr>
      <vt:lpstr>Bear Our Sins or Not?</vt:lpstr>
      <vt:lpstr>How Did Jesus Bear?</vt:lpstr>
      <vt:lpstr>Bear Our Sins or Not?</vt:lpstr>
      <vt:lpstr>Bear Guilt or Punishment?</vt:lpstr>
      <vt:lpstr>Jesus Became Sin?</vt:lpstr>
      <vt:lpstr>What Is “Sin”?</vt:lpstr>
      <vt:lpstr>Jesus Became Sin?</vt:lpstr>
      <vt:lpstr>What Is “Sin”?</vt:lpstr>
      <vt:lpstr>Jesus Became Sin?</vt:lpstr>
      <vt:lpstr>Context, Context, Context</vt:lpstr>
      <vt:lpstr>Context, Context, Context</vt:lpstr>
      <vt:lpstr>Context, Context, Context</vt:lpstr>
      <vt:lpstr>Context, Context, Context</vt:lpstr>
      <vt:lpstr>Jesus Became Sin?</vt:lpstr>
      <vt:lpstr>Seventh Day Adventist</vt:lpstr>
      <vt:lpstr>Overflow</vt:lpstr>
      <vt:lpstr>3 Kinds of Righteousness</vt:lpstr>
      <vt:lpstr>Justification vs. Sanctification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1732</cp:revision>
  <cp:lastPrinted>2013-02-24T14:18:55Z</cp:lastPrinted>
  <dcterms:created xsi:type="dcterms:W3CDTF">2006-08-16T00:00:00Z</dcterms:created>
  <dcterms:modified xsi:type="dcterms:W3CDTF">2013-02-24T14:36:16Z</dcterms:modified>
</cp:coreProperties>
</file>