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97" r:id="rId2"/>
    <p:sldId id="523" r:id="rId3"/>
    <p:sldId id="467" r:id="rId4"/>
    <p:sldId id="594" r:id="rId5"/>
    <p:sldId id="602" r:id="rId6"/>
    <p:sldId id="627" r:id="rId7"/>
    <p:sldId id="628" r:id="rId8"/>
    <p:sldId id="629" r:id="rId9"/>
    <p:sldId id="630" r:id="rId10"/>
    <p:sldId id="631" r:id="rId11"/>
    <p:sldId id="632" r:id="rId12"/>
    <p:sldId id="633" r:id="rId13"/>
    <p:sldId id="634" r:id="rId14"/>
    <p:sldId id="635" r:id="rId15"/>
    <p:sldId id="636" r:id="rId16"/>
    <p:sldId id="637" r:id="rId17"/>
    <p:sldId id="638" r:id="rId18"/>
    <p:sldId id="639" r:id="rId19"/>
    <p:sldId id="640" r:id="rId20"/>
    <p:sldId id="641" r:id="rId21"/>
    <p:sldId id="642" r:id="rId22"/>
    <p:sldId id="643" r:id="rId23"/>
  </p:sldIdLst>
  <p:sldSz cx="9144000" cy="5143500" type="screen16x9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595" autoAdjust="0"/>
  </p:normalViewPr>
  <p:slideViewPr>
    <p:cSldViewPr>
      <p:cViewPr varScale="1">
        <p:scale>
          <a:sx n="156" d="100"/>
          <a:sy n="156" d="100"/>
        </p:scale>
        <p:origin x="-112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pc="0" dirty="0" smtClean="0"/>
              <a:t>Helping Saints Prepare to Answer and Persuade Those in Error</a:t>
            </a:r>
            <a:endParaRPr lang="en-US" spc="0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</a:t>
            </a:r>
            <a:r>
              <a:rPr lang="en-US" sz="2800" dirty="0" smtClean="0">
                <a:solidFill>
                  <a:srgbClr val="D1282E"/>
                </a:solidFill>
              </a:rPr>
              <a:t>statutes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D1282E"/>
                </a:solidFill>
              </a:rPr>
              <a:t>judgments</a:t>
            </a:r>
            <a:r>
              <a:rPr lang="en-US" sz="2800" dirty="0" smtClean="0"/>
              <a:t>, etc., </a:t>
            </a:r>
            <a:r>
              <a:rPr lang="en-US" sz="2800" dirty="0" smtClean="0">
                <a:solidFill>
                  <a:srgbClr val="D1282E"/>
                </a:solidFill>
              </a:rPr>
              <a:t>never</a:t>
            </a:r>
            <a:r>
              <a:rPr lang="en-US" sz="2800" dirty="0" smtClean="0"/>
              <a:t> refer to the </a:t>
            </a:r>
            <a:r>
              <a:rPr lang="en-US" sz="2800" dirty="0" smtClean="0">
                <a:solidFill>
                  <a:srgbClr val="D1282E"/>
                </a:solidFill>
              </a:rPr>
              <a:t>Ten Commandments</a:t>
            </a:r>
            <a:r>
              <a:rPr lang="en-US" sz="28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Ezekiel 20:</a:t>
            </a:r>
            <a:r>
              <a:rPr lang="en-US" sz="2800" dirty="0" smtClean="0"/>
              <a:t>15, 16</a:t>
            </a:r>
            <a:r>
              <a:rPr lang="en-US" sz="2800" dirty="0"/>
              <a:t>, 21 </a:t>
            </a:r>
            <a:endParaRPr lang="en-US" sz="28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“Statutes” and “judgments” include the Sabbath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Leviticus 26:</a:t>
            </a:r>
            <a:r>
              <a:rPr lang="en-US" sz="2800" dirty="0" smtClean="0"/>
              <a:t>15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Statutes”, “judgments”, “commandments”, and “covenant” 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Synonyms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All one law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D1282E"/>
                </a:solidFill>
              </a:rPr>
              <a:t>Covenant</a:t>
            </a:r>
            <a:r>
              <a:rPr lang="en-US" sz="2800" dirty="0" smtClean="0"/>
              <a:t>: Another synonym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“Tablets of the Covenant”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Exodus 34:1, 4, 28 – “… words of the covenant”</a:t>
            </a:r>
          </a:p>
          <a:p>
            <a:pPr marL="1943100" lvl="3" indent="-342900">
              <a:buFont typeface="Arial"/>
              <a:buChar char="•"/>
            </a:pPr>
            <a:r>
              <a:rPr lang="en-US" sz="2400" dirty="0" smtClean="0"/>
              <a:t>Specifically the </a:t>
            </a:r>
            <a:r>
              <a:rPr lang="en-US" sz="2400" b="1" dirty="0" smtClean="0"/>
              <a:t>Ten Commandments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Deuteronomy 9:9, 11, 15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Hebrews</a:t>
            </a:r>
            <a:r>
              <a:rPr lang="en-US" sz="2400" dirty="0"/>
              <a:t> 9:</a:t>
            </a:r>
            <a:r>
              <a:rPr lang="en-US" sz="2400" dirty="0" smtClean="0"/>
              <a:t>1–4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would God make with Israel &amp; Judah?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Jeremiah 31:31–34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New </a:t>
            </a:r>
            <a:r>
              <a:rPr lang="en-US" sz="2400" b="1" dirty="0" smtClean="0"/>
              <a:t>covenant</a:t>
            </a:r>
            <a:endParaRPr lang="en-US" sz="2400" b="1" dirty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3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Law of the </a:t>
            </a:r>
            <a:r>
              <a:rPr lang="en-US" sz="2800" cap="small" dirty="0" smtClean="0">
                <a:solidFill>
                  <a:schemeClr val="tx2"/>
                </a:solidFill>
              </a:rPr>
              <a:t>Lord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vs. </a:t>
            </a:r>
            <a:r>
              <a:rPr lang="en-US" sz="2800" dirty="0" smtClean="0">
                <a:solidFill>
                  <a:srgbClr val="D1282E"/>
                </a:solidFill>
              </a:rPr>
              <a:t>Law of Moses</a:t>
            </a:r>
          </a:p>
          <a:p>
            <a:pPr lvl="1"/>
            <a:r>
              <a:rPr lang="en-US" sz="2800" dirty="0" smtClean="0"/>
              <a:t>Technical terms or keywords</a:t>
            </a:r>
          </a:p>
          <a:p>
            <a:pPr lvl="2"/>
            <a:r>
              <a:rPr lang="en-US" sz="2400" dirty="0" smtClean="0"/>
              <a:t>“Law of God” = moral law (the Ten)</a:t>
            </a:r>
          </a:p>
          <a:p>
            <a:pPr lvl="2"/>
            <a:r>
              <a:rPr lang="en-US" sz="2400" dirty="0" smtClean="0"/>
              <a:t>“Law of Moses” = ceremonial law</a:t>
            </a:r>
          </a:p>
          <a:p>
            <a:pPr lvl="1"/>
            <a:r>
              <a:rPr lang="en-US" sz="2800" dirty="0" smtClean="0"/>
              <a:t>Law of God attributed to Moses</a:t>
            </a:r>
          </a:p>
          <a:p>
            <a:pPr lvl="2"/>
            <a:r>
              <a:rPr lang="en-US" sz="2400" dirty="0" smtClean="0"/>
              <a:t>Mark 7:9, 10 – “Moses said …”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Chr</a:t>
            </a:r>
            <a:r>
              <a:rPr lang="en-US" sz="2400" dirty="0" smtClean="0"/>
              <a:t>.</a:t>
            </a:r>
            <a:r>
              <a:rPr lang="en-US" sz="2400" dirty="0" smtClean="0"/>
              <a:t> 34:14; Neh. 10:</a:t>
            </a:r>
            <a:r>
              <a:rPr lang="en-US" sz="2400" dirty="0" smtClean="0"/>
              <a:t>29 – “Given by Moses”</a:t>
            </a:r>
          </a:p>
          <a:p>
            <a:pPr lvl="1"/>
            <a:r>
              <a:rPr lang="en-US" sz="2800" dirty="0" smtClean="0"/>
              <a:t>Sabbath: Nations/Gentiles never rebuked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49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Law of the </a:t>
            </a:r>
            <a:r>
              <a:rPr lang="en-US" sz="2800" cap="small" dirty="0" smtClean="0">
                <a:solidFill>
                  <a:schemeClr val="tx2"/>
                </a:solidFill>
              </a:rPr>
              <a:t>Lord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vs. </a:t>
            </a:r>
            <a:r>
              <a:rPr lang="en-US" sz="2800" dirty="0" smtClean="0">
                <a:solidFill>
                  <a:srgbClr val="D1282E"/>
                </a:solidFill>
              </a:rPr>
              <a:t>Law of Moses</a:t>
            </a:r>
          </a:p>
          <a:p>
            <a:pPr lvl="1"/>
            <a:r>
              <a:rPr lang="en-US" sz="2800" dirty="0" smtClean="0"/>
              <a:t>“Ceremonial” laws called “Law of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”</a:t>
            </a:r>
            <a:endParaRPr lang="en-US" sz="2800" dirty="0" smtClean="0"/>
          </a:p>
          <a:p>
            <a:pPr lvl="2"/>
            <a:r>
              <a:rPr lang="en-US" sz="2400" dirty="0" smtClean="0"/>
              <a:t>Luke </a:t>
            </a:r>
            <a:r>
              <a:rPr lang="en-US" sz="2400" dirty="0"/>
              <a:t>2:</a:t>
            </a:r>
            <a:r>
              <a:rPr lang="en-US" sz="2400" dirty="0" smtClean="0"/>
              <a:t>23 – cf. </a:t>
            </a:r>
            <a:r>
              <a:rPr lang="ro-RO" sz="2400" dirty="0" smtClean="0"/>
              <a:t>Exodus </a:t>
            </a:r>
            <a:r>
              <a:rPr lang="ro-RO" sz="2400" dirty="0"/>
              <a:t>13:2, 12, </a:t>
            </a:r>
            <a:r>
              <a:rPr lang="ro-RO" sz="2400" dirty="0" smtClean="0"/>
              <a:t>15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Chronicles</a:t>
            </a:r>
            <a:r>
              <a:rPr lang="en-US" sz="2400" dirty="0"/>
              <a:t> 31:3</a:t>
            </a:r>
            <a:r>
              <a:rPr lang="en-US" sz="2400" dirty="0"/>
              <a:t> </a:t>
            </a:r>
            <a:r>
              <a:rPr lang="en-US" sz="2400" dirty="0" smtClean="0"/>
              <a:t>– burnt offerings</a:t>
            </a:r>
            <a:endParaRPr lang="en-US" sz="2400" dirty="0" smtClean="0"/>
          </a:p>
          <a:p>
            <a:pPr lvl="2"/>
            <a:r>
              <a:rPr lang="en-US" sz="2400" dirty="0"/>
              <a:t>Ezra 7:6</a:t>
            </a:r>
            <a:r>
              <a:rPr lang="en-US" sz="2400" dirty="0"/>
              <a:t> </a:t>
            </a:r>
            <a:r>
              <a:rPr lang="en-US" sz="2400" dirty="0" smtClean="0"/>
              <a:t>– “the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 God … had given”</a:t>
            </a:r>
          </a:p>
          <a:p>
            <a:pPr lvl="1"/>
            <a:r>
              <a:rPr lang="en-US" sz="2800" dirty="0" smtClean="0"/>
              <a:t>Moral laws in “ceremonial” sections</a:t>
            </a:r>
          </a:p>
          <a:p>
            <a:pPr lvl="2"/>
            <a:r>
              <a:rPr lang="en-US" sz="2600" dirty="0" smtClean="0"/>
              <a:t>Leviticus 18 – Sex</a:t>
            </a:r>
          </a:p>
          <a:p>
            <a:pPr lvl="2"/>
            <a:r>
              <a:rPr lang="en-US" sz="2600" dirty="0"/>
              <a:t>Exodus </a:t>
            </a:r>
            <a:r>
              <a:rPr lang="en-US" sz="2600" dirty="0" smtClean="0"/>
              <a:t>21–23 – Various moral laws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4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282E"/>
                </a:solidFill>
              </a:rPr>
              <a:t>Law of the </a:t>
            </a:r>
            <a:r>
              <a:rPr lang="en-US" sz="2800" cap="small" dirty="0" smtClean="0">
                <a:solidFill>
                  <a:srgbClr val="D1282E"/>
                </a:solidFill>
              </a:rPr>
              <a:t>Lord</a:t>
            </a:r>
            <a:r>
              <a:rPr lang="en-US" sz="2800" dirty="0" smtClean="0">
                <a:solidFill>
                  <a:srgbClr val="D1282E"/>
                </a:solidFill>
              </a:rPr>
              <a:t> </a:t>
            </a:r>
            <a:r>
              <a:rPr lang="en-US" sz="2800" dirty="0" smtClean="0"/>
              <a:t>vs. </a:t>
            </a:r>
            <a:r>
              <a:rPr lang="en-US" sz="2800" dirty="0" smtClean="0">
                <a:solidFill>
                  <a:schemeClr val="tx2"/>
                </a:solidFill>
              </a:rPr>
              <a:t>Law of Moses</a:t>
            </a:r>
          </a:p>
          <a:p>
            <a:pPr lvl="1"/>
            <a:r>
              <a:rPr lang="en-US" sz="2800" dirty="0" smtClean="0"/>
              <a:t>Nehemiah 8 – The definitive word</a:t>
            </a:r>
          </a:p>
          <a:p>
            <a:pPr lvl="2"/>
            <a:r>
              <a:rPr lang="en-US" sz="2400" dirty="0" smtClean="0"/>
              <a:t>“Book of the Law of Moses”</a:t>
            </a:r>
          </a:p>
          <a:p>
            <a:pPr lvl="2"/>
            <a:r>
              <a:rPr lang="en-US" sz="2400" dirty="0" smtClean="0"/>
              <a:t>“The Law”</a:t>
            </a:r>
          </a:p>
          <a:p>
            <a:pPr lvl="2"/>
            <a:r>
              <a:rPr lang="en-US" sz="2400" dirty="0" smtClean="0"/>
              <a:t>“Book of the Law”</a:t>
            </a:r>
          </a:p>
          <a:p>
            <a:pPr lvl="2"/>
            <a:r>
              <a:rPr lang="en-US" sz="2400" dirty="0" smtClean="0"/>
              <a:t>“Law of God”</a:t>
            </a:r>
          </a:p>
          <a:p>
            <a:pPr lvl="2"/>
            <a:r>
              <a:rPr lang="en-US" sz="2400" dirty="0" smtClean="0"/>
              <a:t>“Book of the Law of God”</a:t>
            </a:r>
          </a:p>
          <a:p>
            <a:pPr lvl="1"/>
            <a:r>
              <a:rPr lang="en-US" sz="2800" dirty="0" smtClean="0"/>
              <a:t>All </a:t>
            </a:r>
            <a:r>
              <a:rPr lang="en-US" sz="2800" b="1" dirty="0" smtClean="0">
                <a:solidFill>
                  <a:srgbClr val="D1282E"/>
                </a:solidFill>
              </a:rPr>
              <a:t>one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732649"/>
              </p:ext>
            </p:extLst>
          </p:nvPr>
        </p:nvGraphicFramePr>
        <p:xfrm>
          <a:off x="457200" y="617538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“The Law”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Refers to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Galatians 4:21ff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Genesis 21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7:7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Exodus</a:t>
                      </a:r>
                      <a:r>
                        <a:rPr lang="en-US" sz="2000" baseline="0" dirty="0" smtClean="0"/>
                        <a:t> 20 (</a:t>
                      </a:r>
                      <a:r>
                        <a:rPr lang="en-US" sz="2000" b="1" baseline="0" dirty="0" smtClean="0">
                          <a:solidFill>
                            <a:srgbClr val="D1282E"/>
                          </a:solidFill>
                        </a:rPr>
                        <a:t>Ten Commandments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22:35–39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Deuteronomy 6; Leviticus 19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12:5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Num. 28:9,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(Sabbath offerings)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3:10–12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Psalms 53:1–3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3:15,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Proverbs 1:16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Corinthians 14:21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Isaiah 28:11, 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019550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D1282E"/>
                </a:solidFill>
              </a:rPr>
              <a:t>The Law </a:t>
            </a:r>
            <a:r>
              <a:rPr lang="en-US" sz="3200" dirty="0" smtClean="0"/>
              <a:t>= the </a:t>
            </a:r>
            <a:r>
              <a:rPr lang="en-US" sz="3200" b="1" dirty="0" smtClean="0">
                <a:solidFill>
                  <a:srgbClr val="D1282E"/>
                </a:solidFill>
              </a:rPr>
              <a:t>Old Testament</a:t>
            </a:r>
            <a:endParaRPr lang="en-US" sz="3200" b="1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Law is </a:t>
            </a:r>
            <a:r>
              <a:rPr lang="en-US" sz="2800" dirty="0" smtClean="0">
                <a:solidFill>
                  <a:srgbClr val="D1282E"/>
                </a:solidFill>
              </a:rPr>
              <a:t>No More</a:t>
            </a:r>
          </a:p>
          <a:p>
            <a:pPr lvl="1"/>
            <a:r>
              <a:rPr lang="en-US" sz="2800" dirty="0" smtClean="0"/>
              <a:t>We are </a:t>
            </a:r>
            <a:r>
              <a:rPr lang="en-US" sz="2800" b="1" dirty="0" smtClean="0">
                <a:solidFill>
                  <a:srgbClr val="D1282E"/>
                </a:solidFill>
              </a:rPr>
              <a:t>dead to the Law</a:t>
            </a:r>
          </a:p>
          <a:p>
            <a:pPr lvl="2"/>
            <a:r>
              <a:rPr lang="en-US" sz="2400" dirty="0" smtClean="0"/>
              <a:t>Romans</a:t>
            </a:r>
            <a:r>
              <a:rPr lang="en-US" sz="2400" dirty="0"/>
              <a:t> 7:</a:t>
            </a:r>
            <a:r>
              <a:rPr lang="en-US" sz="2400" dirty="0" smtClean="0"/>
              <a:t>1–7</a:t>
            </a:r>
          </a:p>
          <a:p>
            <a:pPr lvl="2"/>
            <a:r>
              <a:rPr lang="en-US" sz="2400" dirty="0" smtClean="0"/>
              <a:t>“You </a:t>
            </a:r>
            <a:r>
              <a:rPr lang="en-US" sz="2400" dirty="0"/>
              <a:t>shall not covet</a:t>
            </a:r>
            <a:r>
              <a:rPr lang="en-US" sz="2400" dirty="0" smtClean="0"/>
              <a:t>.” (one of the </a:t>
            </a:r>
            <a:r>
              <a:rPr lang="en-US" sz="2400" b="1" dirty="0" smtClean="0">
                <a:solidFill>
                  <a:srgbClr val="D1282E"/>
                </a:solidFill>
              </a:rPr>
              <a:t>Ten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800" dirty="0"/>
              <a:t>No m</a:t>
            </a:r>
            <a:r>
              <a:rPr lang="en-US" sz="2800" dirty="0" smtClean="0"/>
              <a:t>iddle </a:t>
            </a:r>
            <a:r>
              <a:rPr lang="en-US" sz="2800" b="1" dirty="0" smtClean="0">
                <a:solidFill>
                  <a:srgbClr val="D1282E"/>
                </a:solidFill>
              </a:rPr>
              <a:t>wall of separation</a:t>
            </a:r>
            <a:endParaRPr lang="en-US" sz="2800" b="1" dirty="0">
              <a:solidFill>
                <a:srgbClr val="D1282E"/>
              </a:solidFill>
            </a:endParaRPr>
          </a:p>
          <a:p>
            <a:pPr lvl="2"/>
            <a:r>
              <a:rPr lang="en-US" sz="2400" dirty="0" smtClean="0"/>
              <a:t>Ephesians</a:t>
            </a:r>
            <a:r>
              <a:rPr lang="en-US" sz="2400" dirty="0"/>
              <a:t> 2:</a:t>
            </a:r>
            <a:r>
              <a:rPr lang="en-US" sz="2400" dirty="0" smtClean="0"/>
              <a:t>11–16</a:t>
            </a:r>
          </a:p>
          <a:p>
            <a:pPr lvl="2"/>
            <a:r>
              <a:rPr lang="en-US" sz="2400" dirty="0" smtClean="0"/>
              <a:t>The Law = Enmity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b="1" dirty="0" smtClean="0"/>
              <a:t>abolished</a:t>
            </a:r>
            <a:r>
              <a:rPr lang="en-US" sz="2400" dirty="0" smtClean="0"/>
              <a:t> … the </a:t>
            </a:r>
            <a:r>
              <a:rPr lang="en-US" sz="2400" b="1" dirty="0">
                <a:solidFill>
                  <a:srgbClr val="D1282E"/>
                </a:solidFill>
              </a:rPr>
              <a:t>law of </a:t>
            </a:r>
            <a:r>
              <a:rPr lang="en-US" sz="2400" b="1" dirty="0" smtClean="0">
                <a:solidFill>
                  <a:srgbClr val="D1282E"/>
                </a:solidFill>
              </a:rPr>
              <a:t>commandments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Law is </a:t>
            </a:r>
            <a:r>
              <a:rPr lang="en-US" sz="2800" dirty="0" smtClean="0">
                <a:solidFill>
                  <a:srgbClr val="D1282E"/>
                </a:solidFill>
              </a:rPr>
              <a:t>No More</a:t>
            </a:r>
          </a:p>
          <a:p>
            <a:pPr lvl="1"/>
            <a:r>
              <a:rPr lang="en-US" sz="2800" dirty="0" smtClean="0"/>
              <a:t>No more </a:t>
            </a:r>
            <a:r>
              <a:rPr lang="en-US" sz="2800" b="1" dirty="0" smtClean="0">
                <a:solidFill>
                  <a:srgbClr val="D1282E"/>
                </a:solidFill>
              </a:rPr>
              <a:t>handwriting of requirements</a:t>
            </a:r>
          </a:p>
          <a:p>
            <a:pPr lvl="2"/>
            <a:r>
              <a:rPr lang="en-US" sz="2400" dirty="0"/>
              <a:t>Colossians 2:</a:t>
            </a:r>
            <a:r>
              <a:rPr lang="en-US" sz="2400" dirty="0" smtClean="0"/>
              <a:t>13–17</a:t>
            </a:r>
            <a:endParaRPr lang="en-US" sz="2400" dirty="0"/>
          </a:p>
          <a:p>
            <a:pPr lvl="2"/>
            <a:r>
              <a:rPr lang="en-US" sz="2400" dirty="0" smtClean="0"/>
              <a:t>“let </a:t>
            </a:r>
            <a:r>
              <a:rPr lang="en-US" sz="2400" dirty="0"/>
              <a:t>no one judge you in </a:t>
            </a:r>
            <a:r>
              <a:rPr lang="en-US" sz="2400" dirty="0" smtClean="0"/>
              <a:t>… </a:t>
            </a:r>
            <a:r>
              <a:rPr lang="en-US" sz="2400" b="1" dirty="0" err="1" smtClean="0">
                <a:solidFill>
                  <a:srgbClr val="D1282E"/>
                </a:solidFill>
              </a:rPr>
              <a:t>sabbaths</a:t>
            </a:r>
            <a:r>
              <a:rPr lang="en-US" sz="2400" dirty="0" smtClean="0"/>
              <a:t>”</a:t>
            </a:r>
            <a:endParaRPr lang="en-US" sz="2400" b="1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We are under the </a:t>
            </a:r>
            <a:r>
              <a:rPr lang="en-US" sz="2800" b="1" dirty="0" smtClean="0">
                <a:solidFill>
                  <a:srgbClr val="D1282E"/>
                </a:solidFill>
              </a:rPr>
              <a:t>New Covenant</a:t>
            </a:r>
          </a:p>
          <a:p>
            <a:pPr lvl="2"/>
            <a:r>
              <a:rPr lang="en-US" sz="2400" dirty="0" smtClean="0"/>
              <a:t>Hebrews 8:7–13 – Old Covenant </a:t>
            </a:r>
            <a:r>
              <a:rPr lang="en-US" sz="2400" b="1" dirty="0" smtClean="0">
                <a:solidFill>
                  <a:srgbClr val="D1282E"/>
                </a:solidFill>
              </a:rPr>
              <a:t>obsolete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Corinthians</a:t>
            </a:r>
            <a:r>
              <a:rPr lang="en-US" sz="2400" dirty="0"/>
              <a:t> 3</a:t>
            </a:r>
            <a:r>
              <a:rPr lang="en-US" sz="2400" dirty="0" smtClean="0"/>
              <a:t>:7–11 – “ministry of </a:t>
            </a:r>
            <a:r>
              <a:rPr lang="en-US" sz="2400" b="1" dirty="0" smtClean="0">
                <a:solidFill>
                  <a:srgbClr val="D1282E"/>
                </a:solidFill>
              </a:rPr>
              <a:t>death</a:t>
            </a:r>
            <a:r>
              <a:rPr lang="en-US" sz="2400" dirty="0" smtClean="0"/>
              <a:t>”</a:t>
            </a:r>
            <a:endParaRPr lang="en-US" sz="2400" dirty="0"/>
          </a:p>
          <a:p>
            <a:pPr lvl="3"/>
            <a:r>
              <a:rPr lang="en-US" sz="2000" dirty="0"/>
              <a:t>New </a:t>
            </a:r>
            <a:r>
              <a:rPr lang="en-US" sz="2000" dirty="0" smtClean="0"/>
              <a:t>Covenant </a:t>
            </a:r>
            <a:r>
              <a:rPr lang="en-US" sz="2000" b="1" dirty="0" smtClean="0">
                <a:solidFill>
                  <a:srgbClr val="D1282E"/>
                </a:solidFill>
              </a:rPr>
              <a:t>more glorious </a:t>
            </a:r>
            <a:r>
              <a:rPr lang="en-US" sz="2000" dirty="0" smtClean="0"/>
              <a:t>than Old</a:t>
            </a:r>
            <a:endParaRPr lang="en-US" sz="2000" dirty="0"/>
          </a:p>
          <a:p>
            <a:pPr lvl="3"/>
            <a:r>
              <a:rPr lang="en-US" sz="2000" dirty="0" smtClean="0"/>
              <a:t>Covenant </a:t>
            </a:r>
            <a:r>
              <a:rPr lang="en-US" sz="2000" b="1" dirty="0" smtClean="0">
                <a:solidFill>
                  <a:srgbClr val="D1282E"/>
                </a:solidFill>
              </a:rPr>
              <a:t>written on stones </a:t>
            </a:r>
            <a:endParaRPr lang="en-US" sz="2000" b="1" dirty="0" smtClean="0">
              <a:solidFill>
                <a:srgbClr val="D1282E"/>
              </a:solidFill>
            </a:endParaRP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words of </a:t>
            </a:r>
            <a:r>
              <a:rPr lang="en-US" sz="2800" dirty="0" smtClean="0">
                <a:solidFill>
                  <a:srgbClr val="D1282E"/>
                </a:solidFill>
              </a:rPr>
              <a:t>Jesus</a:t>
            </a:r>
            <a:r>
              <a:rPr lang="en-US" sz="2800" dirty="0" smtClean="0"/>
              <a:t> and the </a:t>
            </a:r>
            <a:r>
              <a:rPr lang="en-US" sz="2800" dirty="0" smtClean="0">
                <a:solidFill>
                  <a:srgbClr val="D1282E"/>
                </a:solidFill>
              </a:rPr>
              <a:t>Holy Spirit</a:t>
            </a:r>
          </a:p>
          <a:p>
            <a:pPr lvl="1"/>
            <a:r>
              <a:rPr lang="en-US" sz="2800" dirty="0" smtClean="0"/>
              <a:t>John 14:15 – “Keep </a:t>
            </a:r>
            <a:r>
              <a:rPr lang="en-US" sz="2800" b="1" dirty="0" smtClean="0">
                <a:solidFill>
                  <a:srgbClr val="D1282E"/>
                </a:solidFill>
              </a:rPr>
              <a:t>my commandments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Luke </a:t>
            </a:r>
            <a:r>
              <a:rPr lang="en-US" sz="2800" dirty="0"/>
              <a:t>6:</a:t>
            </a:r>
            <a:r>
              <a:rPr lang="en-US" sz="2800" dirty="0" smtClean="0"/>
              <a:t>46 – “… the </a:t>
            </a:r>
            <a:r>
              <a:rPr lang="en-US" sz="2800" dirty="0"/>
              <a:t>things which </a:t>
            </a:r>
            <a:r>
              <a:rPr lang="en-US" sz="2800" b="1" dirty="0">
                <a:solidFill>
                  <a:srgbClr val="D1282E"/>
                </a:solidFill>
              </a:rPr>
              <a:t>I say</a:t>
            </a:r>
            <a:r>
              <a:rPr lang="en-US" sz="2800" dirty="0" smtClean="0"/>
              <a:t>?”</a:t>
            </a:r>
          </a:p>
          <a:p>
            <a:pPr lvl="1"/>
            <a:r>
              <a:rPr lang="en-US" sz="2800" dirty="0" smtClean="0"/>
              <a:t>Matthew 5; 19 – “</a:t>
            </a:r>
            <a:r>
              <a:rPr lang="en-US" sz="2800" b="1" dirty="0" smtClean="0">
                <a:solidFill>
                  <a:srgbClr val="D1282E"/>
                </a:solidFill>
              </a:rPr>
              <a:t>But I say </a:t>
            </a:r>
            <a:r>
              <a:rPr lang="en-US" sz="2800" dirty="0" smtClean="0"/>
              <a:t>to you …”</a:t>
            </a:r>
          </a:p>
          <a:p>
            <a:pPr lvl="1"/>
            <a:r>
              <a:rPr lang="en-US" sz="2800" dirty="0" smtClean="0"/>
              <a:t>John </a:t>
            </a:r>
            <a:r>
              <a:rPr lang="en-US" sz="2800" dirty="0"/>
              <a:t>16:</a:t>
            </a:r>
            <a:r>
              <a:rPr lang="en-US" sz="2800" dirty="0" smtClean="0"/>
              <a:t>13 – “</a:t>
            </a:r>
            <a:r>
              <a:rPr lang="en-US" sz="2800" dirty="0"/>
              <a:t>Spirit </a:t>
            </a:r>
            <a:r>
              <a:rPr lang="en-US" sz="2800" dirty="0" smtClean="0"/>
              <a:t>… guide </a:t>
            </a:r>
            <a:r>
              <a:rPr lang="en-US" sz="2800" dirty="0"/>
              <a:t>you </a:t>
            </a:r>
            <a:r>
              <a:rPr lang="en-US" sz="2800" b="1" dirty="0">
                <a:solidFill>
                  <a:srgbClr val="D1282E"/>
                </a:solidFill>
              </a:rPr>
              <a:t>into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b="1" dirty="0">
                <a:solidFill>
                  <a:srgbClr val="D1282E"/>
                </a:solidFill>
              </a:rPr>
              <a:t>all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b="1" dirty="0" smtClean="0">
                <a:solidFill>
                  <a:srgbClr val="D1282E"/>
                </a:solidFill>
              </a:rPr>
              <a:t>truth</a:t>
            </a:r>
            <a:r>
              <a:rPr lang="en-US" sz="2800" dirty="0" smtClean="0"/>
              <a:t>”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1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dirty="0" smtClean="0"/>
              <a:t>“But </a:t>
            </a:r>
            <a:r>
              <a:rPr lang="en-US" sz="2400" b="0" dirty="0"/>
              <a:t>God wrote the Ten Commandments in stone </a:t>
            </a:r>
            <a:r>
              <a:rPr lang="en-US" sz="2400" dirty="0"/>
              <a:t>with His own finger </a:t>
            </a:r>
            <a:r>
              <a:rPr lang="en-US" sz="2400" b="0" dirty="0"/>
              <a:t>(Exodus 31:18)! Why would God change the Sabbath, which He clearly intended to be permanent</a:t>
            </a:r>
            <a:r>
              <a:rPr lang="en-US" sz="2400" b="0" dirty="0" smtClean="0"/>
              <a:t>?” </a:t>
            </a:r>
            <a:endParaRPr lang="en-US" sz="2400" b="0" dirty="0" smtClean="0"/>
          </a:p>
          <a:p>
            <a:r>
              <a:rPr lang="en-US" sz="2400" b="0" dirty="0"/>
              <a:t>And when He had made an end of speaking with him on Mount Sinai, He gave Moses </a:t>
            </a:r>
            <a:r>
              <a:rPr lang="en-US" sz="2400" dirty="0"/>
              <a:t>two tablets of the Testimony</a:t>
            </a:r>
            <a:r>
              <a:rPr lang="en-US" sz="2400" b="0" dirty="0"/>
              <a:t>, tablets of stone, </a:t>
            </a:r>
            <a:r>
              <a:rPr lang="en-US" sz="2400" dirty="0"/>
              <a:t>written with the finger of </a:t>
            </a:r>
            <a:r>
              <a:rPr lang="en-US" sz="2400" dirty="0" smtClean="0"/>
              <a:t>God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ro-RO" sz="2400" b="0" dirty="0"/>
              <a:t>Exodus 31:</a:t>
            </a:r>
            <a:r>
              <a:rPr lang="ro-RO" sz="2400" b="0" dirty="0" smtClean="0"/>
              <a:t>18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7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Seventh Day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1"/>
            <a:ext cx="4114800" cy="339447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Seventh Day Adventists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Seventh Day Baptists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Et al.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algn="ctr"/>
            <a:r>
              <a:rPr lang="en-US" sz="2400" dirty="0" smtClean="0"/>
              <a:t>The Law </a:t>
            </a:r>
            <a:r>
              <a:rPr lang="en-US" sz="2400" dirty="0"/>
              <a:t>o</a:t>
            </a:r>
            <a:r>
              <a:rPr lang="en-US" sz="2400" dirty="0" smtClean="0"/>
              <a:t>f Moses—with the </a:t>
            </a:r>
            <a:r>
              <a:rPr lang="en-US" sz="2400" dirty="0" smtClean="0">
                <a:solidFill>
                  <a:schemeClr val="tx2"/>
                </a:solidFill>
              </a:rPr>
              <a:t>10 Commandments</a:t>
            </a:r>
            <a:r>
              <a:rPr lang="en-US" sz="2400" dirty="0" smtClean="0"/>
              <a:t>—was nailed to the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cross of Christ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spect="1" noChangeArrowheads="1" noTextEdit="1"/>
          </p:cNvSpPr>
          <p:nvPr/>
        </p:nvSpPr>
        <p:spPr bwMode="auto">
          <a:xfrm>
            <a:off x="4495800" y="1276350"/>
            <a:ext cx="546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j0194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20096"/>
            <a:ext cx="2473887" cy="41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MC90019398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932">
            <a:off x="6074789" y="1287729"/>
            <a:ext cx="1414014" cy="1767518"/>
          </a:xfrm>
          <a:prstGeom prst="rect">
            <a:avLst/>
          </a:prstGeom>
        </p:spPr>
      </p:pic>
      <p:pic>
        <p:nvPicPr>
          <p:cNvPr id="15" name="Picture 14" descr="MM90029698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4600" y="742950"/>
            <a:ext cx="1955800" cy="212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9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Finger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can repeal His own writing</a:t>
            </a:r>
            <a:endParaRPr lang="en-US" sz="2800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Jeremiah 31:31–34</a:t>
            </a:r>
          </a:p>
          <a:p>
            <a:pPr lvl="2"/>
            <a:r>
              <a:rPr lang="en-US" sz="2600" dirty="0" smtClean="0"/>
              <a:t>Who is making the new covenant?</a:t>
            </a:r>
          </a:p>
          <a:p>
            <a:pPr lvl="2"/>
            <a:r>
              <a:rPr lang="en-US" sz="2600" dirty="0" smtClean="0"/>
              <a:t>Hebrews 8:7–13 – “obsolete”, “vanishing”</a:t>
            </a:r>
          </a:p>
          <a:p>
            <a:pPr lvl="1"/>
            <a:r>
              <a:rPr lang="en-US" sz="2800" dirty="0" smtClean="0"/>
              <a:t>2nd </a:t>
            </a:r>
            <a:r>
              <a:rPr lang="en-US" sz="2800" dirty="0"/>
              <a:t>Corinthians 3:7–</a:t>
            </a:r>
            <a:r>
              <a:rPr lang="en-US" sz="2800" dirty="0" smtClean="0"/>
              <a:t>11</a:t>
            </a:r>
          </a:p>
          <a:p>
            <a:pPr lvl="2"/>
            <a:r>
              <a:rPr lang="en-US" sz="2600" dirty="0" smtClean="0"/>
              <a:t>“Ministry </a:t>
            </a:r>
            <a:r>
              <a:rPr lang="en-US" sz="2600" dirty="0"/>
              <a:t>of death”</a:t>
            </a:r>
          </a:p>
          <a:p>
            <a:pPr lvl="2"/>
            <a:r>
              <a:rPr lang="en-US" sz="2600" dirty="0" smtClean="0"/>
              <a:t>Written </a:t>
            </a:r>
            <a:r>
              <a:rPr lang="en-US" sz="2600" dirty="0"/>
              <a:t>on stones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/>
              <a:t>“Genesis makes it very clear that God established the Sabbath </a:t>
            </a:r>
            <a:r>
              <a:rPr lang="en-US" sz="2400" dirty="0"/>
              <a:t>at creation</a:t>
            </a:r>
            <a:r>
              <a:rPr lang="en-US" sz="2400" b="0" dirty="0"/>
              <a:t>: </a:t>
            </a:r>
            <a:r>
              <a:rPr lang="en-US" sz="2400" b="0" dirty="0" smtClean="0"/>
              <a:t>He </a:t>
            </a:r>
            <a:r>
              <a:rPr lang="en-US" sz="2400" dirty="0" smtClean="0"/>
              <a:t>blessed</a:t>
            </a:r>
            <a:r>
              <a:rPr lang="en-US" sz="2400" b="0" dirty="0" smtClean="0"/>
              <a:t> and </a:t>
            </a:r>
            <a:r>
              <a:rPr lang="en-US" sz="2400" dirty="0" smtClean="0"/>
              <a:t>sanctified</a:t>
            </a:r>
            <a:r>
              <a:rPr lang="en-US" sz="2400" b="0" dirty="0" smtClean="0"/>
              <a:t> it </a:t>
            </a:r>
            <a:r>
              <a:rPr lang="en-US" sz="2400" b="0" dirty="0"/>
              <a:t>(Genesis 2:3). The Sabbath is for all time! ” </a:t>
            </a:r>
            <a:endParaRPr lang="en-US" sz="2400" b="0" dirty="0" smtClean="0"/>
          </a:p>
          <a:p>
            <a:r>
              <a:rPr lang="en-US" sz="2400" b="0" dirty="0"/>
              <a:t>Then God </a:t>
            </a:r>
            <a:r>
              <a:rPr lang="en-US" sz="2400" dirty="0"/>
              <a:t>blessed the seventh day and sanctified </a:t>
            </a:r>
            <a:r>
              <a:rPr lang="en-US" sz="2400" b="0" dirty="0"/>
              <a:t>it, because in it He rested from all His work which God had created and made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en-US" sz="2400" b="0" dirty="0"/>
              <a:t>Genesis 2:</a:t>
            </a:r>
            <a:r>
              <a:rPr lang="en-US" sz="2400" b="0" dirty="0" smtClean="0"/>
              <a:t>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did not reveal the Sabbath until Sinai?</a:t>
            </a:r>
            <a:endParaRPr lang="en-US" sz="2800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Exodus </a:t>
            </a:r>
            <a:r>
              <a:rPr lang="en-US" sz="2800" dirty="0"/>
              <a:t>16:</a:t>
            </a:r>
            <a:r>
              <a:rPr lang="en-US" sz="2800" dirty="0" smtClean="0"/>
              <a:t>23 </a:t>
            </a:r>
          </a:p>
          <a:p>
            <a:pPr lvl="2"/>
            <a:r>
              <a:rPr lang="en-US" sz="2600" dirty="0" smtClean="0"/>
              <a:t>First appearance of “Sabbath”</a:t>
            </a:r>
          </a:p>
          <a:p>
            <a:pPr lvl="2"/>
            <a:r>
              <a:rPr lang="en-US" sz="2600" dirty="0" smtClean="0"/>
              <a:t>Nehemiah agrees </a:t>
            </a:r>
            <a:r>
              <a:rPr lang="en-US" sz="2600" dirty="0"/>
              <a:t>– </a:t>
            </a:r>
            <a:r>
              <a:rPr lang="en-US" sz="2600" dirty="0" smtClean="0"/>
              <a:t>9</a:t>
            </a:r>
            <a:r>
              <a:rPr lang="en-US" sz="2600" dirty="0"/>
              <a:t>:</a:t>
            </a:r>
            <a:r>
              <a:rPr lang="en-US" sz="2600" dirty="0" smtClean="0"/>
              <a:t>13, 14 </a:t>
            </a:r>
          </a:p>
          <a:p>
            <a:pPr lvl="1"/>
            <a:r>
              <a:rPr lang="en-US" sz="2800" dirty="0" smtClean="0"/>
              <a:t>Prolepsis</a:t>
            </a:r>
          </a:p>
          <a:p>
            <a:pPr lvl="2"/>
            <a:r>
              <a:rPr lang="en-US" sz="2600" dirty="0" smtClean="0"/>
              <a:t>Genesis </a:t>
            </a:r>
            <a:r>
              <a:rPr lang="en-US" sz="2600" dirty="0"/>
              <a:t>23:</a:t>
            </a:r>
            <a:r>
              <a:rPr lang="en-US" sz="2600" dirty="0" smtClean="0"/>
              <a:t>2 – </a:t>
            </a:r>
            <a:r>
              <a:rPr lang="en-US" sz="2600" dirty="0" err="1" smtClean="0"/>
              <a:t>Kirjath</a:t>
            </a:r>
            <a:r>
              <a:rPr lang="en-US" sz="2600" dirty="0" smtClean="0"/>
              <a:t> </a:t>
            </a:r>
            <a:r>
              <a:rPr lang="en-US" sz="2600" dirty="0" err="1" smtClean="0"/>
              <a:t>Arba</a:t>
            </a:r>
            <a:r>
              <a:rPr lang="en-US" sz="2600" dirty="0" smtClean="0"/>
              <a:t> (Hebron)</a:t>
            </a:r>
            <a:endParaRPr lang="en-US" sz="2600" dirty="0"/>
          </a:p>
          <a:p>
            <a:pPr lvl="2"/>
            <a:r>
              <a:rPr lang="es-ES_tradnl" sz="2600" dirty="0" smtClean="0"/>
              <a:t>Joshua </a:t>
            </a:r>
            <a:r>
              <a:rPr lang="es-ES_tradnl" sz="2600" dirty="0"/>
              <a:t>18:</a:t>
            </a:r>
            <a:r>
              <a:rPr lang="es-ES_tradnl" sz="2600" dirty="0" smtClean="0"/>
              <a:t>28 – </a:t>
            </a:r>
            <a:r>
              <a:rPr lang="es-ES_tradnl" sz="2600" dirty="0" err="1" smtClean="0"/>
              <a:t>Jebus</a:t>
            </a:r>
            <a:r>
              <a:rPr lang="es-ES_tradnl" sz="2600" dirty="0" smtClean="0"/>
              <a:t> (</a:t>
            </a:r>
            <a:r>
              <a:rPr lang="es-ES_tradnl" sz="2600" dirty="0" err="1" smtClean="0"/>
              <a:t>Jerusalem</a:t>
            </a:r>
            <a:r>
              <a:rPr lang="es-ES_tradnl" sz="2600" dirty="0" smtClean="0"/>
              <a:t>)</a:t>
            </a:r>
          </a:p>
          <a:p>
            <a:pPr lvl="1"/>
            <a:r>
              <a:rPr lang="es-ES_tradnl" sz="2800" dirty="0" smtClean="0"/>
              <a:t>Adam, Abraham </a:t>
            </a:r>
            <a:r>
              <a:rPr lang="es-ES_tradnl" sz="2800" dirty="0" err="1" smtClean="0"/>
              <a:t>did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not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keep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Sabbath</a:t>
            </a:r>
            <a:endParaRPr lang="en-US" sz="2800" dirty="0"/>
          </a:p>
          <a:p>
            <a:pPr marL="274320" lvl="1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Supremacy of </a:t>
            </a:r>
            <a:r>
              <a:rPr lang="en-US" sz="6000" i="1" dirty="0" smtClean="0">
                <a:solidFill>
                  <a:schemeClr val="tx2"/>
                </a:solidFill>
              </a:rPr>
              <a:t>Christ </a:t>
            </a:r>
            <a:r>
              <a:rPr lang="en-US" sz="6000" i="1" dirty="0" smtClean="0"/>
              <a:t>over </a:t>
            </a:r>
            <a:r>
              <a:rPr lang="en-US" sz="6000" i="1" dirty="0" smtClean="0">
                <a:solidFill>
                  <a:schemeClr val="tx2"/>
                </a:solidFill>
              </a:rPr>
              <a:t>Moses</a:t>
            </a:r>
            <a:endParaRPr lang="en-US" sz="6000" i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spc="-150" dirty="0" smtClean="0"/>
              <a:t>Seventh Day Sabbath Keepers</a:t>
            </a:r>
            <a:endParaRPr lang="en-US" sz="36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b="0" dirty="0" smtClean="0">
                <a:solidFill>
                  <a:srgbClr val="000000"/>
                </a:solidFill>
              </a:rPr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soft </a:t>
            </a:r>
            <a:r>
              <a:rPr lang="en-US" sz="2800" dirty="0">
                <a:solidFill>
                  <a:schemeClr val="tx2"/>
                </a:solidFill>
              </a:rPr>
              <a:t>answer turns away wrath</a:t>
            </a:r>
            <a:r>
              <a:rPr lang="en-US" sz="2800" b="0" dirty="0">
                <a:solidFill>
                  <a:srgbClr val="000000"/>
                </a:solidFill>
              </a:rPr>
              <a:t>, </a:t>
            </a:r>
            <a:r>
              <a:rPr lang="en-US" sz="2800" b="0" dirty="0" smtClean="0">
                <a:solidFill>
                  <a:srgbClr val="000000"/>
                </a:solidFill>
              </a:rPr>
              <a:t/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But </a:t>
            </a:r>
            <a:r>
              <a:rPr lang="en-US" sz="2800" b="0" dirty="0">
                <a:solidFill>
                  <a:srgbClr val="000000"/>
                </a:solidFill>
              </a:rPr>
              <a:t>a harsh word stirs up anger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—Proverbs 15:1 </a:t>
            </a:r>
            <a:r>
              <a:rPr lang="en-US" sz="2400" b="0" dirty="0" smtClean="0"/>
              <a:t>NKJV</a:t>
            </a:r>
            <a:endParaRPr lang="en-US" sz="2800" b="0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800" b="0" dirty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dirty="0">
                <a:solidFill>
                  <a:srgbClr val="D1282E"/>
                </a:solidFill>
              </a:rPr>
              <a:t>Walk in wisdom </a:t>
            </a:r>
            <a:r>
              <a:rPr lang="en-US" sz="2800" b="0" dirty="0">
                <a:solidFill>
                  <a:srgbClr val="000000"/>
                </a:solidFill>
              </a:rPr>
              <a:t>toward those </a:t>
            </a:r>
            <a:r>
              <a:rPr lang="en-US" sz="2800" dirty="0">
                <a:solidFill>
                  <a:srgbClr val="D1282E"/>
                </a:solidFill>
              </a:rPr>
              <a:t>who are outside</a:t>
            </a:r>
            <a:r>
              <a:rPr lang="en-US" sz="2800" b="0" dirty="0">
                <a:solidFill>
                  <a:srgbClr val="000000"/>
                </a:solidFill>
              </a:rPr>
              <a:t>, redeeming the time</a:t>
            </a:r>
            <a:r>
              <a:rPr lang="en-US" sz="2800" b="0" dirty="0" smtClean="0">
                <a:solidFill>
                  <a:srgbClr val="000000"/>
                </a:solidFill>
              </a:rPr>
              <a:t>. </a:t>
            </a:r>
            <a:r>
              <a:rPr lang="en-US" sz="2800" b="0" dirty="0">
                <a:solidFill>
                  <a:srgbClr val="000000"/>
                </a:solidFill>
              </a:rPr>
              <a:t>Let your </a:t>
            </a:r>
            <a:r>
              <a:rPr lang="en-US" sz="2800" dirty="0">
                <a:solidFill>
                  <a:srgbClr val="D1282E"/>
                </a:solidFill>
              </a:rPr>
              <a:t>speech always be with grace, seasoned with salt</a:t>
            </a:r>
            <a:r>
              <a:rPr lang="en-US" sz="2800" b="0" dirty="0">
                <a:solidFill>
                  <a:srgbClr val="000000"/>
                </a:solidFill>
              </a:rPr>
              <a:t>, that you may know how you ought to answer each one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—Colossians 4:5, 6 </a:t>
            </a:r>
            <a:r>
              <a:rPr lang="en-US" sz="2400" b="0" dirty="0" smtClean="0"/>
              <a:t>NKJV</a:t>
            </a:r>
            <a:endParaRPr lang="en-US" sz="2800" b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 #1 – Perceived Motive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Concerned about moral decay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Emphasize obedience to God’s Law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Connect love and obedience (John 14:15)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Ten Commandments =&gt; </a:t>
            </a:r>
          </a:p>
          <a:p>
            <a:pPr marL="800100" lvl="1" indent="-342900"/>
            <a:r>
              <a:rPr lang="en-US" sz="2400" b="0" dirty="0" smtClean="0"/>
              <a:t>No law? Loose living?</a:t>
            </a:r>
          </a:p>
          <a:p>
            <a:pPr marL="800100" lvl="1" indent="-342900"/>
            <a:r>
              <a:rPr lang="en-US" sz="2400" b="0" dirty="0" smtClean="0"/>
              <a:t>Undermining God’s authority?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Make your intentions clear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 #2 – Nomenclature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Ten Commandments</a:t>
            </a:r>
          </a:p>
          <a:p>
            <a:pPr marL="800100" lvl="1" indent="-342900"/>
            <a:r>
              <a:rPr lang="en-US" sz="2400" dirty="0" smtClean="0"/>
              <a:t>Venerated, elevated</a:t>
            </a:r>
          </a:p>
          <a:p>
            <a:pPr marL="800100" lvl="1" indent="-342900"/>
            <a:r>
              <a:rPr lang="en-US" sz="2400" b="0" dirty="0" smtClean="0"/>
              <a:t>Moral law, universal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Law of Moses</a:t>
            </a:r>
          </a:p>
          <a:p>
            <a:pPr marL="800100" lvl="1" indent="-342900"/>
            <a:r>
              <a:rPr lang="en-US" sz="2400" b="0" dirty="0" smtClean="0"/>
              <a:t>Relegated, diminished</a:t>
            </a:r>
          </a:p>
          <a:p>
            <a:pPr marL="800100" lvl="1" indent="-342900"/>
            <a:r>
              <a:rPr lang="en-US" sz="2400" dirty="0" smtClean="0"/>
              <a:t>Ceremonial law, temporary, shadow</a:t>
            </a:r>
            <a:endParaRPr lang="en-US" sz="2400" b="0" dirty="0" smtClean="0"/>
          </a:p>
          <a:p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Let Scripture define the terms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1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“How can you say that we should not keep the Sabbath? It’s one of the </a:t>
            </a:r>
            <a:r>
              <a:rPr lang="en-US" sz="2400" dirty="0"/>
              <a:t>Ten Commandments</a:t>
            </a:r>
            <a:r>
              <a:rPr lang="en-US" sz="2400" b="0" dirty="0"/>
              <a:t>! </a:t>
            </a:r>
            <a:r>
              <a:rPr lang="en-US" sz="2400" b="0" dirty="0" smtClean="0"/>
              <a:t>John 14:15 says, ‘If you love me, keep My </a:t>
            </a:r>
            <a:r>
              <a:rPr lang="en-US" sz="2400" dirty="0" smtClean="0"/>
              <a:t>commandments</a:t>
            </a:r>
            <a:r>
              <a:rPr lang="en-US" sz="2400" b="0" dirty="0" smtClean="0"/>
              <a:t>.</a:t>
            </a:r>
            <a:r>
              <a:rPr lang="en-US" sz="2400" b="0" dirty="0"/>
              <a:t>’ Just what </a:t>
            </a:r>
            <a:r>
              <a:rPr lang="en-US" sz="2400" dirty="0"/>
              <a:t>commandments</a:t>
            </a:r>
            <a:r>
              <a:rPr lang="en-US" sz="2400" b="0" dirty="0"/>
              <a:t> do you think he’s talking about?” </a:t>
            </a:r>
            <a:endParaRPr lang="en-US" sz="2400" b="0" dirty="0" smtClean="0"/>
          </a:p>
          <a:p>
            <a:r>
              <a:rPr lang="en-US" sz="2400" b="0" dirty="0" smtClean="0"/>
              <a:t>Now </a:t>
            </a:r>
            <a:r>
              <a:rPr lang="en-US" sz="2400" b="0" dirty="0"/>
              <a:t>by this we know that we know Him, if we keep His </a:t>
            </a:r>
            <a:r>
              <a:rPr lang="en-US" sz="2400" dirty="0"/>
              <a:t>commandments</a:t>
            </a:r>
            <a:r>
              <a:rPr lang="en-US" sz="2400" b="0" dirty="0"/>
              <a:t>. He who says, “I know Him,” and does not keep His </a:t>
            </a:r>
            <a:r>
              <a:rPr lang="en-US" sz="2400" dirty="0"/>
              <a:t>commandments</a:t>
            </a:r>
            <a:r>
              <a:rPr lang="en-US" sz="2400" b="0" dirty="0"/>
              <a:t>, is a liar, and the truth is not in him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John 2:3, 4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1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Sabbatarian mind …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smtClean="0"/>
              <a:t>Commandment(s)</a:t>
            </a:r>
            <a:r>
              <a:rPr lang="en-US" sz="2800" dirty="0" smtClean="0"/>
              <a:t> almost a technical term</a:t>
            </a:r>
            <a:endParaRPr lang="en-US" sz="2800" dirty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Commandments = </a:t>
            </a:r>
            <a:r>
              <a:rPr lang="en-US" sz="2400" b="1" dirty="0" smtClean="0"/>
              <a:t>Ten Commandments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Law of God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Universal, eternal </a:t>
            </a:r>
            <a:r>
              <a:rPr lang="en-US" sz="2400" b="1" dirty="0"/>
              <a:t>M</a:t>
            </a:r>
            <a:r>
              <a:rPr lang="en-US" sz="2400" b="1" dirty="0" smtClean="0"/>
              <a:t>oral Law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Everything else: </a:t>
            </a:r>
            <a:r>
              <a:rPr lang="en-US" sz="2800" b="1" dirty="0" smtClean="0"/>
              <a:t>Ceremonial Law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Law of Moses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Statutes, judgments, ordinances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9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Does </a:t>
            </a:r>
            <a:r>
              <a:rPr lang="en-US" sz="2400" dirty="0" smtClean="0">
                <a:solidFill>
                  <a:srgbClr val="D1282E"/>
                </a:solidFill>
              </a:rPr>
              <a:t>commandment(s) </a:t>
            </a:r>
            <a:r>
              <a:rPr lang="en-US" sz="2400" dirty="0" smtClean="0"/>
              <a:t>always equal the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Ten Commandments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Great commandment in the law? (Matthew 22:36)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“Love the </a:t>
            </a:r>
            <a:r>
              <a:rPr lang="en-US" sz="2000" cap="small" dirty="0" smtClean="0"/>
              <a:t>Lord</a:t>
            </a:r>
            <a:r>
              <a:rPr lang="en-US" sz="2000" dirty="0" smtClean="0"/>
              <a:t> …” (</a:t>
            </a:r>
            <a:r>
              <a:rPr lang="en-US" sz="2000" dirty="0"/>
              <a:t>Deuteronomy 6:</a:t>
            </a:r>
            <a:r>
              <a:rPr lang="en-US" sz="2000" dirty="0" smtClean="0"/>
              <a:t>5)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“Love your neighbor …” (Leviticus </a:t>
            </a:r>
            <a:r>
              <a:rPr lang="en-US" sz="2000" dirty="0"/>
              <a:t>19:</a:t>
            </a:r>
            <a:r>
              <a:rPr lang="en-US" sz="2000" dirty="0" smtClean="0"/>
              <a:t>18)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Not one of the Ten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Leviticus &amp; Numbers = Commandments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Leviticus 27:34 (final verse)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/>
              <a:t>Numbers 36:</a:t>
            </a:r>
            <a:r>
              <a:rPr lang="en-US" sz="2000" dirty="0" smtClean="0"/>
              <a:t>13 (final verse)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Ten Commandments nowhere in Leviticus/Numbers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7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12044</TotalTime>
  <Words>899</Words>
  <Application>Microsoft Macintosh PowerPoint</Application>
  <PresentationFormat>On-screen Show (16:9)</PresentationFormat>
  <Paragraphs>182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“Convicting Those Who Contradict”</vt:lpstr>
      <vt:lpstr>Seventh Day Churches</vt:lpstr>
      <vt:lpstr>Supremacy of Christ over Moses</vt:lpstr>
      <vt:lpstr>PowerPoint Presentation</vt:lpstr>
      <vt:lpstr>Barrier #1 – Perceived Motive</vt:lpstr>
      <vt:lpstr>Barrier #2 – Nomenclature</vt:lpstr>
      <vt:lpstr>PowerPoint Presentation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PowerPoint Presentation</vt:lpstr>
      <vt:lpstr>The Finger Of God</vt:lpstr>
      <vt:lpstr>PowerPoint Presentation</vt:lpstr>
      <vt:lpstr>When was the Sabbath Revealed?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Brad Collins</cp:lastModifiedBy>
  <cp:revision>1594</cp:revision>
  <cp:lastPrinted>2013-02-28T00:27:44Z</cp:lastPrinted>
  <dcterms:created xsi:type="dcterms:W3CDTF">2006-08-16T00:00:00Z</dcterms:created>
  <dcterms:modified xsi:type="dcterms:W3CDTF">2013-02-28T00:40:05Z</dcterms:modified>
</cp:coreProperties>
</file>