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97" r:id="rId2"/>
    <p:sldId id="523" r:id="rId3"/>
    <p:sldId id="467" r:id="rId4"/>
    <p:sldId id="594" r:id="rId5"/>
    <p:sldId id="644" r:id="rId6"/>
    <p:sldId id="628" r:id="rId7"/>
    <p:sldId id="635" r:id="rId8"/>
    <p:sldId id="645" r:id="rId9"/>
    <p:sldId id="636" r:id="rId10"/>
    <p:sldId id="637" r:id="rId11"/>
    <p:sldId id="638" r:id="rId12"/>
    <p:sldId id="639" r:id="rId13"/>
    <p:sldId id="640" r:id="rId14"/>
    <p:sldId id="641" r:id="rId15"/>
    <p:sldId id="642" r:id="rId16"/>
    <p:sldId id="643" r:id="rId17"/>
    <p:sldId id="646" r:id="rId18"/>
    <p:sldId id="648" r:id="rId19"/>
    <p:sldId id="647" r:id="rId20"/>
    <p:sldId id="649" r:id="rId21"/>
    <p:sldId id="650" r:id="rId22"/>
    <p:sldId id="651" r:id="rId23"/>
    <p:sldId id="652" r:id="rId24"/>
    <p:sldId id="653" r:id="rId25"/>
    <p:sldId id="654" r:id="rId26"/>
    <p:sldId id="655" r:id="rId27"/>
    <p:sldId id="656" r:id="rId28"/>
    <p:sldId id="657" r:id="rId29"/>
    <p:sldId id="658" r:id="rId30"/>
    <p:sldId id="659" r:id="rId31"/>
  </p:sldIdLst>
  <p:sldSz cx="9144000" cy="5143500" type="screen16x9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573" autoAdjust="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BF392CE3-B8F9-4AF7-9B8A-BB9489D3DED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623812E-EE51-44F1-9D81-122E570B07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5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11771B7B-A3A8-41BB-B41F-A1B7602CDB4B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04850"/>
            <a:ext cx="6261100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F8FAD216-4C47-4AEE-83BE-B88F52125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232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i="1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8DD1-C50F-445A-9523-CB17A08CA9AE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B30E-A2D5-4FD8-B22D-1F7BD7B7AF94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4065-797E-4830-BCAC-79279EB75A98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"/>
            <a:ext cx="8229600" cy="548640"/>
          </a:xfrm>
        </p:spPr>
        <p:txBody>
          <a:bodyPr anchor="ctr"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"/>
            <a:ext cx="8229600" cy="43205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74C1-5200-451F-A2AE-9F46519CEF83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4134-5BA6-498E-968E-89D200F18159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31F-C7D5-44FF-9336-99111351A34B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97C7-4D7A-4B6E-A113-350B590B6217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0414-F316-4DBA-8780-BEB6B3250A32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E34-B88B-44A2-9523-047459A95BEC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D46B-88E0-4841-BBB5-D5F83DD27A39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600C-EFF2-4CEC-9673-6F44F6BC0F51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8"/>
            <a:ext cx="8229600" cy="514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5F9A715-A4F2-4725-8150-8DDA4E0B43E2}" type="datetime1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685800"/>
            <a:ext cx="142876" cy="4457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i="1" dirty="0" smtClean="0"/>
              <a:t>“Convicting Those Who Contradict”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pc="0" dirty="0" smtClean="0"/>
              <a:t>Helping Saints Prepare to Answer and Persuade Those in Error</a:t>
            </a:r>
            <a:endParaRPr lang="en-US" spc="0" dirty="0"/>
          </a:p>
        </p:txBody>
      </p:sp>
    </p:spTree>
    <p:extLst>
      <p:ext uri="{BB962C8B-B14F-4D97-AF65-F5344CB8AC3E}">
        <p14:creationId xmlns:p14="http://schemas.microsoft.com/office/powerpoint/2010/main" xmlns="" val="2350235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Old Law is </a:t>
            </a:r>
            <a:r>
              <a:rPr lang="en-US" sz="2800" dirty="0" smtClean="0">
                <a:solidFill>
                  <a:srgbClr val="D1282E"/>
                </a:solidFill>
              </a:rPr>
              <a:t>No More</a:t>
            </a:r>
          </a:p>
          <a:p>
            <a:pPr lvl="1"/>
            <a:r>
              <a:rPr lang="en-US" sz="2800" dirty="0" smtClean="0"/>
              <a:t>We are </a:t>
            </a:r>
            <a:r>
              <a:rPr lang="en-US" sz="2800" b="1" dirty="0" smtClean="0">
                <a:solidFill>
                  <a:srgbClr val="D1282E"/>
                </a:solidFill>
              </a:rPr>
              <a:t>dead to the Law</a:t>
            </a:r>
          </a:p>
          <a:p>
            <a:pPr lvl="2"/>
            <a:r>
              <a:rPr lang="en-US" sz="2400" dirty="0" smtClean="0"/>
              <a:t>Romans</a:t>
            </a:r>
            <a:r>
              <a:rPr lang="en-US" sz="2400" dirty="0"/>
              <a:t> 7:</a:t>
            </a:r>
            <a:r>
              <a:rPr lang="en-US" sz="2400" dirty="0" smtClean="0"/>
              <a:t>1–7</a:t>
            </a:r>
          </a:p>
          <a:p>
            <a:pPr lvl="2"/>
            <a:r>
              <a:rPr lang="en-US" sz="2400" dirty="0" smtClean="0"/>
              <a:t>“You </a:t>
            </a:r>
            <a:r>
              <a:rPr lang="en-US" sz="2400" dirty="0"/>
              <a:t>shall not covet</a:t>
            </a:r>
            <a:r>
              <a:rPr lang="en-US" sz="2400" dirty="0" smtClean="0"/>
              <a:t>.” (one of the </a:t>
            </a:r>
            <a:r>
              <a:rPr lang="en-US" sz="2400" b="1" dirty="0" smtClean="0">
                <a:solidFill>
                  <a:srgbClr val="D1282E"/>
                </a:solidFill>
              </a:rPr>
              <a:t>Ten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800" dirty="0"/>
              <a:t>No m</a:t>
            </a:r>
            <a:r>
              <a:rPr lang="en-US" sz="2800" dirty="0" smtClean="0"/>
              <a:t>iddle </a:t>
            </a:r>
            <a:r>
              <a:rPr lang="en-US" sz="2800" b="1" dirty="0" smtClean="0">
                <a:solidFill>
                  <a:srgbClr val="D1282E"/>
                </a:solidFill>
              </a:rPr>
              <a:t>wall of separation</a:t>
            </a:r>
            <a:endParaRPr lang="en-US" sz="2800" b="1" dirty="0">
              <a:solidFill>
                <a:srgbClr val="D1282E"/>
              </a:solidFill>
            </a:endParaRPr>
          </a:p>
          <a:p>
            <a:pPr lvl="2"/>
            <a:r>
              <a:rPr lang="en-US" sz="2400" dirty="0" smtClean="0"/>
              <a:t>Ephesians</a:t>
            </a:r>
            <a:r>
              <a:rPr lang="en-US" sz="2400" dirty="0"/>
              <a:t> 2:</a:t>
            </a:r>
            <a:r>
              <a:rPr lang="en-US" sz="2400" dirty="0" smtClean="0"/>
              <a:t>11–16</a:t>
            </a:r>
          </a:p>
          <a:p>
            <a:pPr lvl="2"/>
            <a:r>
              <a:rPr lang="en-US" sz="2400" dirty="0" smtClean="0"/>
              <a:t>The Law = Enmity</a:t>
            </a:r>
          </a:p>
          <a:p>
            <a:pPr lvl="2"/>
            <a:r>
              <a:rPr lang="en-US" sz="2400" dirty="0" smtClean="0"/>
              <a:t>“</a:t>
            </a:r>
            <a:r>
              <a:rPr lang="en-US" sz="2400" b="1" dirty="0" smtClean="0"/>
              <a:t>abolished</a:t>
            </a:r>
            <a:r>
              <a:rPr lang="en-US" sz="2400" dirty="0" smtClean="0"/>
              <a:t> … the </a:t>
            </a:r>
            <a:r>
              <a:rPr lang="en-US" sz="2400" b="1" dirty="0">
                <a:solidFill>
                  <a:srgbClr val="D1282E"/>
                </a:solidFill>
              </a:rPr>
              <a:t>law of </a:t>
            </a:r>
            <a:r>
              <a:rPr lang="en-US" sz="2400" b="1" dirty="0" smtClean="0">
                <a:solidFill>
                  <a:srgbClr val="D1282E"/>
                </a:solidFill>
              </a:rPr>
              <a:t>commandments</a:t>
            </a:r>
            <a:r>
              <a:rPr lang="en-US" sz="2400" dirty="0" smtClean="0"/>
              <a:t>”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51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Old Law is </a:t>
            </a:r>
            <a:r>
              <a:rPr lang="en-US" sz="2800" dirty="0" smtClean="0">
                <a:solidFill>
                  <a:srgbClr val="D1282E"/>
                </a:solidFill>
              </a:rPr>
              <a:t>No More</a:t>
            </a:r>
          </a:p>
          <a:p>
            <a:pPr lvl="1"/>
            <a:r>
              <a:rPr lang="en-US" sz="2800" dirty="0" smtClean="0"/>
              <a:t>No more </a:t>
            </a:r>
            <a:r>
              <a:rPr lang="en-US" sz="2800" b="1" dirty="0" smtClean="0">
                <a:solidFill>
                  <a:srgbClr val="D1282E"/>
                </a:solidFill>
              </a:rPr>
              <a:t>handwriting of requirements</a:t>
            </a:r>
          </a:p>
          <a:p>
            <a:pPr lvl="2"/>
            <a:r>
              <a:rPr lang="en-US" sz="2400" dirty="0"/>
              <a:t>Colossians 2:</a:t>
            </a:r>
            <a:r>
              <a:rPr lang="en-US" sz="2400" dirty="0" smtClean="0"/>
              <a:t>13–17</a:t>
            </a:r>
            <a:endParaRPr lang="en-US" sz="2400" dirty="0"/>
          </a:p>
          <a:p>
            <a:pPr lvl="2"/>
            <a:r>
              <a:rPr lang="en-US" sz="2400" dirty="0" smtClean="0"/>
              <a:t>“let </a:t>
            </a:r>
            <a:r>
              <a:rPr lang="en-US" sz="2400" dirty="0"/>
              <a:t>no one judge you in </a:t>
            </a:r>
            <a:r>
              <a:rPr lang="en-US" sz="2400" dirty="0" smtClean="0"/>
              <a:t>… </a:t>
            </a:r>
            <a:r>
              <a:rPr lang="en-US" sz="2400" b="1" dirty="0" err="1" smtClean="0">
                <a:solidFill>
                  <a:srgbClr val="D1282E"/>
                </a:solidFill>
              </a:rPr>
              <a:t>sabbaths</a:t>
            </a:r>
            <a:r>
              <a:rPr lang="en-US" sz="2400" dirty="0" smtClean="0"/>
              <a:t>”</a:t>
            </a:r>
            <a:endParaRPr lang="en-US" sz="2400" b="1" dirty="0" smtClean="0">
              <a:solidFill>
                <a:srgbClr val="D1282E"/>
              </a:solidFill>
            </a:endParaRPr>
          </a:p>
          <a:p>
            <a:pPr lvl="1"/>
            <a:r>
              <a:rPr lang="en-US" sz="2800" dirty="0" smtClean="0"/>
              <a:t>We are under the </a:t>
            </a:r>
            <a:r>
              <a:rPr lang="en-US" sz="2800" b="1" dirty="0" smtClean="0">
                <a:solidFill>
                  <a:srgbClr val="D1282E"/>
                </a:solidFill>
              </a:rPr>
              <a:t>New Covenant</a:t>
            </a:r>
          </a:p>
          <a:p>
            <a:pPr lvl="2"/>
            <a:r>
              <a:rPr lang="en-US" sz="2400" dirty="0" smtClean="0"/>
              <a:t>Hebrews 8:7–13 – Old Covenant </a:t>
            </a:r>
            <a:r>
              <a:rPr lang="en-US" sz="2400" b="1" dirty="0" smtClean="0">
                <a:solidFill>
                  <a:srgbClr val="D1282E"/>
                </a:solidFill>
              </a:rPr>
              <a:t>obsolete</a:t>
            </a:r>
          </a:p>
          <a:p>
            <a:pPr lvl="2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Corinthians</a:t>
            </a:r>
            <a:r>
              <a:rPr lang="en-US" sz="2400" dirty="0"/>
              <a:t> 3</a:t>
            </a:r>
            <a:r>
              <a:rPr lang="en-US" sz="2400" dirty="0" smtClean="0"/>
              <a:t>:7–11 – “ministry of </a:t>
            </a:r>
            <a:r>
              <a:rPr lang="en-US" sz="2400" b="1" dirty="0" smtClean="0">
                <a:solidFill>
                  <a:srgbClr val="D1282E"/>
                </a:solidFill>
              </a:rPr>
              <a:t>death</a:t>
            </a:r>
            <a:r>
              <a:rPr lang="en-US" sz="2400" dirty="0" smtClean="0"/>
              <a:t>”</a:t>
            </a:r>
            <a:endParaRPr lang="en-US" sz="2400" dirty="0"/>
          </a:p>
          <a:p>
            <a:pPr lvl="3"/>
            <a:r>
              <a:rPr lang="en-US" sz="2000" dirty="0"/>
              <a:t>New </a:t>
            </a:r>
            <a:r>
              <a:rPr lang="en-US" sz="2000" dirty="0" smtClean="0"/>
              <a:t>Covenant </a:t>
            </a:r>
            <a:r>
              <a:rPr lang="en-US" sz="2000" b="1" dirty="0" smtClean="0">
                <a:solidFill>
                  <a:srgbClr val="D1282E"/>
                </a:solidFill>
              </a:rPr>
              <a:t>more glorious </a:t>
            </a:r>
            <a:r>
              <a:rPr lang="en-US" sz="2000" dirty="0" smtClean="0"/>
              <a:t>than Old</a:t>
            </a:r>
            <a:endParaRPr lang="en-US" sz="2000" dirty="0"/>
          </a:p>
          <a:p>
            <a:pPr lvl="3"/>
            <a:r>
              <a:rPr lang="en-US" sz="2000" dirty="0" smtClean="0"/>
              <a:t>Old Covenant </a:t>
            </a:r>
            <a:r>
              <a:rPr lang="en-US" sz="2000" b="1" dirty="0" smtClean="0">
                <a:solidFill>
                  <a:srgbClr val="D1282E"/>
                </a:solidFill>
              </a:rPr>
              <a:t>written on stones 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62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Words of </a:t>
            </a:r>
            <a:r>
              <a:rPr lang="en-US" sz="2800" dirty="0" smtClean="0">
                <a:solidFill>
                  <a:srgbClr val="D1282E"/>
                </a:solidFill>
              </a:rPr>
              <a:t>Jesus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rgbClr val="D1282E"/>
                </a:solidFill>
              </a:rPr>
              <a:t>Holy Spirit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rgbClr val="D1282E"/>
                </a:solidFill>
              </a:rPr>
              <a:t>Apostles</a:t>
            </a:r>
          </a:p>
          <a:p>
            <a:pPr lvl="1"/>
            <a:r>
              <a:rPr lang="en-US" sz="2800" dirty="0" smtClean="0"/>
              <a:t>John 14:15 – “Keep </a:t>
            </a:r>
            <a:r>
              <a:rPr lang="en-US" sz="2800" b="1" dirty="0" smtClean="0">
                <a:solidFill>
                  <a:srgbClr val="D1282E"/>
                </a:solidFill>
              </a:rPr>
              <a:t>my commandments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Luke </a:t>
            </a:r>
            <a:r>
              <a:rPr lang="en-US" sz="2800" dirty="0"/>
              <a:t>6:</a:t>
            </a:r>
            <a:r>
              <a:rPr lang="en-US" sz="2800" dirty="0" smtClean="0"/>
              <a:t>46 – “… the </a:t>
            </a:r>
            <a:r>
              <a:rPr lang="en-US" sz="2800" dirty="0"/>
              <a:t>things which </a:t>
            </a:r>
            <a:r>
              <a:rPr lang="en-US" sz="2800" b="1" dirty="0">
                <a:solidFill>
                  <a:srgbClr val="D1282E"/>
                </a:solidFill>
              </a:rPr>
              <a:t>I say</a:t>
            </a:r>
            <a:r>
              <a:rPr lang="en-US" sz="2800" dirty="0" smtClean="0"/>
              <a:t>?”</a:t>
            </a:r>
          </a:p>
          <a:p>
            <a:pPr lvl="1"/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John 9 – “Doctrine of </a:t>
            </a:r>
            <a:r>
              <a:rPr lang="en-US" sz="2800" b="1" dirty="0" smtClean="0">
                <a:solidFill>
                  <a:schemeClr val="tx2"/>
                </a:solidFill>
              </a:rPr>
              <a:t>Christ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Matthew 5 &amp; 19 – “</a:t>
            </a:r>
            <a:r>
              <a:rPr lang="en-US" sz="2800" b="1" dirty="0" smtClean="0">
                <a:solidFill>
                  <a:srgbClr val="D1282E"/>
                </a:solidFill>
              </a:rPr>
              <a:t>But I say </a:t>
            </a:r>
            <a:r>
              <a:rPr lang="en-US" sz="2800" dirty="0" smtClean="0"/>
              <a:t>to you …”</a:t>
            </a:r>
          </a:p>
          <a:p>
            <a:pPr lvl="1"/>
            <a:r>
              <a:rPr lang="en-US" sz="2800" dirty="0" smtClean="0"/>
              <a:t>Matthew 28:18 – “</a:t>
            </a:r>
            <a:r>
              <a:rPr lang="en-US" sz="2800" b="1" dirty="0" smtClean="0">
                <a:solidFill>
                  <a:srgbClr val="D1282E"/>
                </a:solidFill>
              </a:rPr>
              <a:t>All authority </a:t>
            </a:r>
            <a:r>
              <a:rPr lang="en-US" sz="2800" dirty="0" smtClean="0"/>
              <a:t>… given to Me”</a:t>
            </a:r>
          </a:p>
          <a:p>
            <a:pPr lvl="1"/>
            <a:r>
              <a:rPr lang="en-US" sz="2800" dirty="0" smtClean="0"/>
              <a:t>John </a:t>
            </a:r>
            <a:r>
              <a:rPr lang="en-US" sz="2800" dirty="0"/>
              <a:t>16:</a:t>
            </a:r>
            <a:r>
              <a:rPr lang="en-US" sz="2800" dirty="0" smtClean="0"/>
              <a:t>13 – “</a:t>
            </a:r>
            <a:r>
              <a:rPr lang="en-US" sz="2800" b="1" dirty="0">
                <a:solidFill>
                  <a:srgbClr val="D1282E"/>
                </a:solidFill>
              </a:rPr>
              <a:t>Spirit</a:t>
            </a:r>
            <a:r>
              <a:rPr lang="en-US" sz="2800" dirty="0">
                <a:solidFill>
                  <a:srgbClr val="D1282E"/>
                </a:solidFill>
              </a:rPr>
              <a:t> </a:t>
            </a:r>
            <a:r>
              <a:rPr lang="en-US" sz="2800" dirty="0" smtClean="0"/>
              <a:t>… guide </a:t>
            </a:r>
            <a:r>
              <a:rPr lang="en-US" sz="2800" dirty="0"/>
              <a:t>you </a:t>
            </a:r>
            <a:r>
              <a:rPr lang="en-US" sz="2800" b="1" dirty="0">
                <a:solidFill>
                  <a:srgbClr val="D1282E"/>
                </a:solidFill>
              </a:rPr>
              <a:t>into</a:t>
            </a:r>
            <a:r>
              <a:rPr lang="en-US" sz="2800" dirty="0">
                <a:solidFill>
                  <a:srgbClr val="D1282E"/>
                </a:solidFill>
              </a:rPr>
              <a:t> </a:t>
            </a:r>
            <a:r>
              <a:rPr lang="en-US" sz="2800" b="1" dirty="0">
                <a:solidFill>
                  <a:srgbClr val="D1282E"/>
                </a:solidFill>
              </a:rPr>
              <a:t>all</a:t>
            </a:r>
            <a:r>
              <a:rPr lang="en-US" sz="2800" dirty="0">
                <a:solidFill>
                  <a:srgbClr val="D1282E"/>
                </a:solidFill>
              </a:rPr>
              <a:t> </a:t>
            </a:r>
            <a:r>
              <a:rPr lang="en-US" sz="2800" b="1" dirty="0" smtClean="0">
                <a:solidFill>
                  <a:srgbClr val="D1282E"/>
                </a:solidFill>
              </a:rPr>
              <a:t>truth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Corinthians 14:37 – </a:t>
            </a:r>
            <a:r>
              <a:rPr lang="en-US" sz="2800" b="1" dirty="0" smtClean="0">
                <a:solidFill>
                  <a:srgbClr val="D1282E"/>
                </a:solidFill>
              </a:rPr>
              <a:t>Paul wrote </a:t>
            </a:r>
            <a:r>
              <a:rPr lang="en-US" sz="2800" dirty="0" smtClean="0"/>
              <a:t>the “</a:t>
            </a:r>
            <a:r>
              <a:rPr lang="en-US" sz="2800" b="1" dirty="0" smtClean="0">
                <a:solidFill>
                  <a:srgbClr val="D1282E"/>
                </a:solidFill>
              </a:rPr>
              <a:t>commandments </a:t>
            </a:r>
            <a:r>
              <a:rPr lang="en-US" sz="2800" b="1" dirty="0">
                <a:solidFill>
                  <a:srgbClr val="D1282E"/>
                </a:solidFill>
              </a:rPr>
              <a:t>of the </a:t>
            </a:r>
            <a:r>
              <a:rPr lang="en-US" sz="2800" b="1" dirty="0" smtClean="0">
                <a:solidFill>
                  <a:srgbClr val="D1282E"/>
                </a:solidFill>
              </a:rPr>
              <a:t>Lord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410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0" dirty="0" smtClean="0"/>
              <a:t>“But </a:t>
            </a:r>
            <a:r>
              <a:rPr lang="en-US" sz="2400" b="0" dirty="0"/>
              <a:t>God wrote the Ten Commandments in stone </a:t>
            </a:r>
            <a:r>
              <a:rPr lang="en-US" sz="2400" dirty="0"/>
              <a:t>with His own finger </a:t>
            </a:r>
            <a:r>
              <a:rPr lang="en-US" sz="2400" b="0" dirty="0"/>
              <a:t>(Exodus 31:18)! Why would God change the Sabbath, which He clearly intended to be permanent</a:t>
            </a:r>
            <a:r>
              <a:rPr lang="en-US" sz="2400" b="0" dirty="0" smtClean="0"/>
              <a:t>?” </a:t>
            </a:r>
          </a:p>
          <a:p>
            <a:r>
              <a:rPr lang="en-US" sz="2400" b="0" dirty="0"/>
              <a:t>And when He had made an end of speaking with him on Mount Sinai, He gave Moses </a:t>
            </a:r>
            <a:r>
              <a:rPr lang="en-US" sz="2400" dirty="0"/>
              <a:t>two tablets of the Testimony</a:t>
            </a:r>
            <a:r>
              <a:rPr lang="en-US" sz="2400" b="0" dirty="0"/>
              <a:t>, tablets of stone, </a:t>
            </a:r>
            <a:r>
              <a:rPr lang="en-US" sz="2400" dirty="0"/>
              <a:t>written with the finger of </a:t>
            </a:r>
            <a:r>
              <a:rPr lang="en-US" sz="2400" dirty="0" smtClean="0"/>
              <a:t>God</a:t>
            </a:r>
            <a:r>
              <a:rPr lang="en-US" sz="2400" b="0" dirty="0" smtClean="0"/>
              <a:t>.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—</a:t>
            </a:r>
            <a:r>
              <a:rPr lang="ro-RO" sz="2400" b="0" dirty="0"/>
              <a:t>Exodus 31:</a:t>
            </a:r>
            <a:r>
              <a:rPr lang="ro-RO" sz="2400" b="0" dirty="0" smtClean="0"/>
              <a:t>18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57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Finger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can repeal His own writing</a:t>
            </a:r>
            <a:endParaRPr lang="en-US" sz="2800" dirty="0" smtClean="0">
              <a:solidFill>
                <a:srgbClr val="D1282E"/>
              </a:solidFill>
            </a:endParaRPr>
          </a:p>
          <a:p>
            <a:pPr lvl="1"/>
            <a:r>
              <a:rPr lang="en-US" sz="2800" dirty="0" smtClean="0"/>
              <a:t>Fallacies: Appeal to authority; </a:t>
            </a:r>
            <a:r>
              <a:rPr lang="en-US" sz="2800" i="1" dirty="0" smtClean="0"/>
              <a:t>non</a:t>
            </a:r>
            <a:r>
              <a:rPr lang="en-US" sz="2800" i="1" dirty="0"/>
              <a:t> </a:t>
            </a:r>
            <a:r>
              <a:rPr lang="en-US" sz="2800" i="1" dirty="0" smtClean="0"/>
              <a:t>sequitur</a:t>
            </a:r>
          </a:p>
          <a:p>
            <a:pPr lvl="1"/>
            <a:r>
              <a:rPr lang="en-US" sz="2800" dirty="0" smtClean="0"/>
              <a:t>Jeremiah 31:31–34</a:t>
            </a:r>
          </a:p>
          <a:p>
            <a:pPr lvl="2"/>
            <a:r>
              <a:rPr lang="en-US" sz="2600" dirty="0" smtClean="0"/>
              <a:t>Who is making the new covenant? </a:t>
            </a:r>
            <a:r>
              <a:rPr lang="en-US" sz="2600" b="1" dirty="0" smtClean="0">
                <a:solidFill>
                  <a:schemeClr val="tx2"/>
                </a:solidFill>
              </a:rPr>
              <a:t>God</a:t>
            </a:r>
            <a:r>
              <a:rPr lang="en-US" sz="2600" dirty="0" smtClean="0"/>
              <a:t>!</a:t>
            </a:r>
          </a:p>
          <a:p>
            <a:pPr lvl="2"/>
            <a:r>
              <a:rPr lang="en-US" sz="2600" dirty="0" smtClean="0"/>
              <a:t>Hebrews 8:7–13 – “obsolete”, “vanishing”</a:t>
            </a:r>
          </a:p>
          <a:p>
            <a:pPr lvl="1"/>
            <a:r>
              <a:rPr lang="en-US" sz="2800" dirty="0" smtClean="0"/>
              <a:t>2nd </a:t>
            </a:r>
            <a:r>
              <a:rPr lang="en-US" sz="2800" dirty="0"/>
              <a:t>Corinthians 3:7–</a:t>
            </a:r>
            <a:r>
              <a:rPr lang="en-US" sz="2800" dirty="0" smtClean="0"/>
              <a:t>11</a:t>
            </a:r>
          </a:p>
          <a:p>
            <a:pPr lvl="2"/>
            <a:r>
              <a:rPr lang="en-US" sz="2600" dirty="0" smtClean="0"/>
              <a:t>“Ministry </a:t>
            </a:r>
            <a:r>
              <a:rPr lang="en-US" sz="2600" dirty="0"/>
              <a:t>of death”</a:t>
            </a:r>
          </a:p>
          <a:p>
            <a:pPr lvl="2"/>
            <a:r>
              <a:rPr lang="en-US" sz="2600" dirty="0" smtClean="0"/>
              <a:t>Written </a:t>
            </a:r>
            <a:r>
              <a:rPr lang="en-US" sz="2600" dirty="0"/>
              <a:t>on stones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470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0" dirty="0"/>
              <a:t>“Genesis makes it very clear that God established the Sabbath </a:t>
            </a:r>
            <a:r>
              <a:rPr lang="en-US" sz="2400" dirty="0"/>
              <a:t>at creation</a:t>
            </a:r>
            <a:r>
              <a:rPr lang="en-US" sz="2400" b="0" dirty="0"/>
              <a:t>: </a:t>
            </a:r>
            <a:r>
              <a:rPr lang="en-US" sz="2400" b="0" dirty="0" smtClean="0"/>
              <a:t>He </a:t>
            </a:r>
            <a:r>
              <a:rPr lang="en-US" sz="2400" dirty="0" smtClean="0"/>
              <a:t>blessed</a:t>
            </a:r>
            <a:r>
              <a:rPr lang="en-US" sz="2400" b="0" dirty="0" smtClean="0"/>
              <a:t> and </a:t>
            </a:r>
            <a:r>
              <a:rPr lang="en-US" sz="2400" dirty="0" smtClean="0"/>
              <a:t>sanctified</a:t>
            </a:r>
            <a:r>
              <a:rPr lang="en-US" sz="2400" b="0" dirty="0" smtClean="0"/>
              <a:t> it </a:t>
            </a:r>
            <a:r>
              <a:rPr lang="en-US" sz="2400" b="0" dirty="0"/>
              <a:t>(Genesis 2:3). The Sabbath is for all time</a:t>
            </a:r>
            <a:r>
              <a:rPr lang="en-US" sz="2400" b="0" dirty="0" smtClean="0"/>
              <a:t>!” </a:t>
            </a:r>
          </a:p>
          <a:p>
            <a:r>
              <a:rPr lang="en-US" sz="2400" b="0" dirty="0"/>
              <a:t>Then God </a:t>
            </a:r>
            <a:r>
              <a:rPr lang="en-US" sz="2400" dirty="0"/>
              <a:t>blessed the seventh day and sanctified </a:t>
            </a:r>
            <a:r>
              <a:rPr lang="en-US" sz="2400" b="0" dirty="0"/>
              <a:t>it, because in it He rested from all His work which God had created and made</a:t>
            </a:r>
            <a:r>
              <a:rPr lang="en-US" sz="2400" b="0" dirty="0" smtClean="0"/>
              <a:t>.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—</a:t>
            </a:r>
            <a:r>
              <a:rPr lang="en-US" sz="2400" b="0" dirty="0"/>
              <a:t>Genesis 2:</a:t>
            </a:r>
            <a:r>
              <a:rPr lang="en-US" sz="2400" b="0" dirty="0" smtClean="0"/>
              <a:t>3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157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Fallacy: Equivocation; red herring</a:t>
            </a:r>
          </a:p>
          <a:p>
            <a:pPr lvl="1"/>
            <a:r>
              <a:rPr lang="en-US" sz="2800" dirty="0" smtClean="0"/>
              <a:t>Revealed at Sinai – Nehemiah 9:13, 14 </a:t>
            </a:r>
          </a:p>
          <a:p>
            <a:pPr lvl="2"/>
            <a:r>
              <a:rPr lang="en-US" sz="2400" dirty="0"/>
              <a:t>Exodus 16:</a:t>
            </a:r>
            <a:r>
              <a:rPr lang="en-US" sz="2400" dirty="0" smtClean="0"/>
              <a:t>23 – First appearance of “Sabbath”</a:t>
            </a:r>
          </a:p>
          <a:p>
            <a:pPr lvl="2"/>
            <a:r>
              <a:rPr lang="en-US" sz="2400" dirty="0" smtClean="0"/>
              <a:t>Exodus 16:1 – Month 2, day 15 out of Egypt</a:t>
            </a:r>
          </a:p>
          <a:p>
            <a:pPr lvl="2"/>
            <a:r>
              <a:rPr lang="en-US" sz="2400" dirty="0" smtClean="0"/>
              <a:t>Exodus 19:1 – Arrived at Sinai in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month</a:t>
            </a:r>
          </a:p>
          <a:p>
            <a:pPr lvl="2"/>
            <a:r>
              <a:rPr lang="en-US" sz="2400" dirty="0" smtClean="0"/>
              <a:t>Exodus 20:8 – Formally codified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189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Anything else ordained long beforehand,</a:t>
            </a:r>
            <a:r>
              <a:rPr lang="en-US" sz="2800" dirty="0"/>
              <a:t> </a:t>
            </a:r>
            <a:r>
              <a:rPr lang="en-US" sz="2800" dirty="0" smtClean="0"/>
              <a:t>but not revealed until much later?</a:t>
            </a:r>
          </a:p>
          <a:p>
            <a:pPr lvl="2"/>
            <a:r>
              <a:rPr lang="en-US" sz="2400" dirty="0" smtClean="0"/>
              <a:t>Salvation in Jesus</a:t>
            </a:r>
          </a:p>
          <a:p>
            <a:pPr lvl="2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Peter 1:18–20</a:t>
            </a:r>
          </a:p>
          <a:p>
            <a:pPr lvl="2"/>
            <a:r>
              <a:rPr lang="en-US" sz="2400" dirty="0" smtClean="0"/>
              <a:t>Ephesians 1:4–10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951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“But Adam/Abraham kept the Sabbath”</a:t>
            </a:r>
          </a:p>
          <a:p>
            <a:pPr lvl="2"/>
            <a:r>
              <a:rPr lang="en-US" sz="2400" dirty="0" smtClean="0"/>
              <a:t>“Abraham … kept … My commandments” – Genesis 26:5</a:t>
            </a:r>
          </a:p>
          <a:p>
            <a:pPr lvl="2"/>
            <a:r>
              <a:rPr lang="en-US" sz="2400" dirty="0" smtClean="0"/>
              <a:t>Point to be proven assumed (gratuitous assertion)</a:t>
            </a:r>
          </a:p>
          <a:p>
            <a:pPr lvl="2"/>
            <a:r>
              <a:rPr lang="en-US" sz="2400" dirty="0" smtClean="0"/>
              <a:t>Previous bullets prove otherwise</a:t>
            </a:r>
          </a:p>
          <a:p>
            <a:pPr lvl="2"/>
            <a:r>
              <a:rPr lang="en-US" sz="2400" dirty="0" smtClean="0"/>
              <a:t>No recorded commandments?</a:t>
            </a:r>
          </a:p>
          <a:p>
            <a:pPr lvl="3"/>
            <a:r>
              <a:rPr lang="en-US" sz="2400" dirty="0" smtClean="0"/>
              <a:t>Genesis 12:1 – Leave Ur</a:t>
            </a:r>
          </a:p>
          <a:p>
            <a:pPr lvl="3"/>
            <a:r>
              <a:rPr lang="en-US" sz="2400" dirty="0" smtClean="0"/>
              <a:t>Genesis 17:9ff – Circumcision</a:t>
            </a:r>
          </a:p>
          <a:p>
            <a:pPr lvl="3"/>
            <a:r>
              <a:rPr lang="en-US" sz="2400" dirty="0" smtClean="0"/>
              <a:t>Genesis 22:2 – Sacrifice Isaac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413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Prolepsis</a:t>
            </a:r>
          </a:p>
          <a:p>
            <a:pPr lvl="2"/>
            <a:r>
              <a:rPr lang="en-US" sz="2400" dirty="0" smtClean="0"/>
              <a:t>Genesis 23:2 – </a:t>
            </a:r>
            <a:r>
              <a:rPr lang="en-US" sz="2400" dirty="0" err="1" smtClean="0"/>
              <a:t>Kirjath</a:t>
            </a:r>
            <a:r>
              <a:rPr lang="en-US" sz="2400" dirty="0" smtClean="0"/>
              <a:t> </a:t>
            </a:r>
            <a:r>
              <a:rPr lang="en-US" sz="2400" dirty="0" err="1" smtClean="0"/>
              <a:t>Arba</a:t>
            </a:r>
            <a:r>
              <a:rPr lang="en-US" sz="2400" dirty="0" smtClean="0"/>
              <a:t> (Hebron)</a:t>
            </a:r>
          </a:p>
          <a:p>
            <a:pPr lvl="2"/>
            <a:r>
              <a:rPr lang="en-US" sz="2400" dirty="0" smtClean="0"/>
              <a:t>Joshua 18:28 – </a:t>
            </a:r>
            <a:r>
              <a:rPr lang="en-US" sz="2400" dirty="0" err="1" smtClean="0"/>
              <a:t>Jebus</a:t>
            </a:r>
            <a:r>
              <a:rPr lang="en-US" sz="2400" dirty="0" smtClean="0"/>
              <a:t> (Jerusalem)</a:t>
            </a:r>
          </a:p>
          <a:p>
            <a:pPr lvl="2"/>
            <a:r>
              <a:rPr lang="en-US" sz="2400" dirty="0" smtClean="0"/>
              <a:t>Genesis 7:2? – Clean/unclean animals</a:t>
            </a:r>
          </a:p>
          <a:p>
            <a:pPr lvl="2"/>
            <a:r>
              <a:rPr lang="en-US" sz="2400" dirty="0" smtClean="0"/>
              <a:t>Not likely: Genesis 2:3 – “Then …”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937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Seventh Day Churches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19150"/>
            <a:ext cx="4114800" cy="375642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Seventh Day Adventists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Seventh Day Baptists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Church Of God,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Worldwide Church Of God</a:t>
            </a:r>
            <a:br>
              <a:rPr lang="en-US" sz="2400" dirty="0" smtClean="0"/>
            </a:br>
            <a:r>
              <a:rPr lang="en-US" sz="2400" dirty="0" smtClean="0"/>
              <a:t>(Herbert W. Armstrong)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Et al.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algn="ctr"/>
            <a:r>
              <a:rPr lang="en-US" sz="2400" dirty="0" smtClean="0"/>
              <a:t>The Law </a:t>
            </a:r>
            <a:r>
              <a:rPr lang="en-US" sz="2400" dirty="0"/>
              <a:t>o</a:t>
            </a:r>
            <a:r>
              <a:rPr lang="en-US" sz="2400" dirty="0" smtClean="0"/>
              <a:t>f Moses—</a:t>
            </a:r>
            <a:br>
              <a:rPr lang="en-US" sz="2400" dirty="0" smtClean="0"/>
            </a:br>
            <a:r>
              <a:rPr lang="en-US" sz="2400" dirty="0" smtClean="0"/>
              <a:t>with the </a:t>
            </a:r>
            <a:r>
              <a:rPr lang="en-US" sz="2400" dirty="0" smtClean="0">
                <a:solidFill>
                  <a:schemeClr val="tx2"/>
                </a:solidFill>
              </a:rPr>
              <a:t>10 Commandments</a:t>
            </a:r>
            <a:r>
              <a:rPr lang="en-US" sz="2400" dirty="0" smtClean="0"/>
              <a:t>—</a:t>
            </a:r>
            <a:br>
              <a:rPr lang="en-US" sz="2400" dirty="0" smtClean="0"/>
            </a:br>
            <a:r>
              <a:rPr lang="en-US" sz="2400" dirty="0" smtClean="0"/>
              <a:t>was nailed to the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2"/>
                </a:solidFill>
              </a:rPr>
              <a:t>cross of Christ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AutoShape 2"/>
          <p:cNvSpPr>
            <a:spLocks noChangeAspect="1" noChangeArrowheads="1" noTextEdit="1"/>
          </p:cNvSpPr>
          <p:nvPr/>
        </p:nvSpPr>
        <p:spPr bwMode="auto">
          <a:xfrm>
            <a:off x="4495800" y="1276350"/>
            <a:ext cx="546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j0194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20096"/>
            <a:ext cx="2473887" cy="411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MC900193986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09932">
            <a:off x="6074789" y="1287729"/>
            <a:ext cx="1414014" cy="1767518"/>
          </a:xfrm>
          <a:prstGeom prst="rect">
            <a:avLst/>
          </a:prstGeom>
        </p:spPr>
      </p:pic>
      <p:pic>
        <p:nvPicPr>
          <p:cNvPr id="15" name="Picture 14" descr="MM900296981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054600" y="742950"/>
            <a:ext cx="1955800" cy="212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709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b="0" dirty="0" smtClean="0"/>
              <a:t>“</a:t>
            </a:r>
            <a:r>
              <a:rPr lang="en-US" sz="2400" b="0" dirty="0"/>
              <a:t>God does not change (Hebrews 13:8); therefore </a:t>
            </a:r>
            <a:r>
              <a:rPr lang="en-US" sz="2400" dirty="0"/>
              <a:t>His law</a:t>
            </a:r>
            <a:r>
              <a:rPr lang="en-US" sz="2400" b="0" dirty="0"/>
              <a:t> does not change!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/>
              <a:t>Jesus Christ is </a:t>
            </a:r>
            <a:r>
              <a:rPr lang="en-US" sz="2400" dirty="0"/>
              <a:t>the same yesterday</a:t>
            </a:r>
            <a:r>
              <a:rPr lang="en-US" sz="2400" b="0" dirty="0"/>
              <a:t>, </a:t>
            </a:r>
            <a:r>
              <a:rPr lang="en-US" sz="2400" dirty="0"/>
              <a:t>today</a:t>
            </a:r>
            <a:r>
              <a:rPr lang="en-US" sz="2400" b="0" dirty="0"/>
              <a:t>, and </a:t>
            </a:r>
            <a:r>
              <a:rPr lang="en-US" sz="2400" dirty="0"/>
              <a:t>forever</a:t>
            </a:r>
            <a:r>
              <a:rPr lang="en-US" sz="2400" b="0" dirty="0"/>
              <a:t>.</a:t>
            </a:r>
            <a:br>
              <a:rPr lang="en-US" sz="2400" b="0" dirty="0"/>
            </a:br>
            <a:r>
              <a:rPr lang="en-US" sz="2400" b="0" dirty="0"/>
              <a:t>—Hebrews 13:8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77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Has God’s Law Never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D1282E"/>
                </a:solidFill>
              </a:rPr>
              <a:t>necessary change </a:t>
            </a:r>
            <a:r>
              <a:rPr lang="en-US" sz="2800" dirty="0" smtClean="0"/>
              <a:t>in the Law</a:t>
            </a:r>
          </a:p>
          <a:p>
            <a:pPr lvl="1"/>
            <a:r>
              <a:rPr lang="en-US" sz="2800" dirty="0" smtClean="0"/>
              <a:t>Fallacy: </a:t>
            </a:r>
            <a:r>
              <a:rPr lang="en-US" sz="2800" i="1" dirty="0" smtClean="0"/>
              <a:t>Non sequitur</a:t>
            </a:r>
          </a:p>
          <a:p>
            <a:pPr lvl="1"/>
            <a:r>
              <a:rPr lang="en-US" sz="2800" dirty="0" smtClean="0"/>
              <a:t>Jeremiah 31:31–34 – New Covenant</a:t>
            </a:r>
          </a:p>
          <a:p>
            <a:pPr lvl="1"/>
            <a:r>
              <a:rPr lang="en-US" sz="2800" dirty="0" smtClean="0"/>
              <a:t>Hebrews 7:12 – New priesthood </a:t>
            </a:r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/>
              <a:t> New Law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50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b="0" dirty="0"/>
              <a:t>“God Himself said that the Sabbath was ‘</a:t>
            </a:r>
            <a:r>
              <a:rPr lang="en-US" sz="2400" dirty="0"/>
              <a:t>perpetual</a:t>
            </a:r>
            <a:r>
              <a:rPr lang="en-US" sz="2400" b="0" dirty="0"/>
              <a:t>’ and ‘</a:t>
            </a:r>
            <a:r>
              <a:rPr lang="en-US" sz="2400" dirty="0"/>
              <a:t>forever</a:t>
            </a:r>
            <a:r>
              <a:rPr lang="en-US" sz="2400" b="0" dirty="0"/>
              <a:t>’ </a:t>
            </a:r>
            <a:r>
              <a:rPr lang="en-US" sz="2400" b="0" dirty="0" smtClean="0"/>
              <a:t>for all generations (</a:t>
            </a:r>
            <a:r>
              <a:rPr lang="en-US" sz="2400" b="0" dirty="0"/>
              <a:t>Exodus 31:16, 17). Last time I checked, ‘forever’ means ‘until the end of time</a:t>
            </a:r>
            <a:r>
              <a:rPr lang="en-US" sz="2400" b="0" dirty="0" smtClean="0"/>
              <a:t>’!”</a:t>
            </a:r>
            <a:endParaRPr lang="en-US" sz="2400" b="0" dirty="0"/>
          </a:p>
          <a:p>
            <a:r>
              <a:rPr lang="en-US" sz="2400" b="0" dirty="0" smtClean="0"/>
              <a:t>“Therefore </a:t>
            </a:r>
            <a:r>
              <a:rPr lang="en-US" sz="2400" b="0" dirty="0"/>
              <a:t>the children of Israel shall keep the Sabbath, to observe the Sabbath </a:t>
            </a:r>
            <a:r>
              <a:rPr lang="en-US" sz="2400" dirty="0"/>
              <a:t>throughout their generations </a:t>
            </a:r>
            <a:r>
              <a:rPr lang="en-US" sz="2400" b="0" dirty="0"/>
              <a:t>as a </a:t>
            </a:r>
            <a:r>
              <a:rPr lang="en-US" sz="2400" dirty="0"/>
              <a:t>perpetual</a:t>
            </a:r>
            <a:r>
              <a:rPr lang="en-US" sz="2400" b="0" dirty="0"/>
              <a:t> covenant</a:t>
            </a:r>
            <a:r>
              <a:rPr lang="en-US" sz="2400" b="0" dirty="0" smtClean="0"/>
              <a:t>. It </a:t>
            </a:r>
            <a:r>
              <a:rPr lang="en-US" sz="2400" b="0" dirty="0"/>
              <a:t>is a sign between Me and the children of Israel </a:t>
            </a:r>
            <a:r>
              <a:rPr lang="en-US" sz="2400" dirty="0"/>
              <a:t>forever</a:t>
            </a:r>
            <a:r>
              <a:rPr lang="en-US" sz="2400" b="0" dirty="0"/>
              <a:t>; for in six days the </a:t>
            </a:r>
            <a:r>
              <a:rPr lang="en-US" sz="2400" b="0" cap="small" dirty="0" smtClean="0"/>
              <a:t>Lord</a:t>
            </a:r>
            <a:r>
              <a:rPr lang="en-US" sz="2400" b="0" dirty="0" smtClean="0"/>
              <a:t> made </a:t>
            </a:r>
            <a:r>
              <a:rPr lang="en-US" sz="2400" b="0" dirty="0"/>
              <a:t>the heavens and the earth, and on the seventh day He rested and was refreshed</a:t>
            </a:r>
            <a:r>
              <a:rPr lang="en-US" sz="2400" b="0" dirty="0" smtClean="0"/>
              <a:t>.”</a:t>
            </a:r>
            <a:br>
              <a:rPr lang="en-US" sz="2400" b="0" dirty="0" smtClean="0"/>
            </a:br>
            <a:r>
              <a:rPr lang="en-US" sz="2400" b="0" dirty="0" smtClean="0"/>
              <a:t>—</a:t>
            </a:r>
            <a:r>
              <a:rPr lang="en-US" sz="2400" b="0" dirty="0"/>
              <a:t>Exodus 31:16, 17</a:t>
            </a:r>
            <a:r>
              <a:rPr lang="en-US" sz="2400" b="0" dirty="0" smtClean="0"/>
              <a:t>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70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“Perpetual” “Without End”?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“Perpetual”, “everlasting”, “forever” </a:t>
            </a:r>
            <a:r>
              <a:rPr lang="en-US" sz="2400" dirty="0" smtClean="0">
                <a:solidFill>
                  <a:srgbClr val="D1282E"/>
                </a:solidFill>
              </a:rPr>
              <a:t>not </a:t>
            </a:r>
            <a:r>
              <a:rPr lang="en-US" sz="2400" i="1" dirty="0" smtClean="0">
                <a:solidFill>
                  <a:srgbClr val="D1282E"/>
                </a:solidFill>
              </a:rPr>
              <a:t>ad infinitum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543319"/>
              </p:ext>
            </p:extLst>
          </p:nvPr>
        </p:nvGraphicFramePr>
        <p:xfrm>
          <a:off x="4648200" y="1200150"/>
          <a:ext cx="4038600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Ordinance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Passage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Day of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Atonement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Leviticus 23: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28–31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Heave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Numbers 15:21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Tabernacle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work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Numbers 18: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22,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Priestly washing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:21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Feast of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Tabernacles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Leviticus 23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34–43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Passover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12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:14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Carry breast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piece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28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:29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2844648"/>
              </p:ext>
            </p:extLst>
          </p:nvPr>
        </p:nvGraphicFramePr>
        <p:xfrm>
          <a:off x="457200" y="1200150"/>
          <a:ext cx="4038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702"/>
                <a:gridCol w="20128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Ordinance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Passage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Feast of Unleavened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Bread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12:17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Grain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Leviticus 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6: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15–18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;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/>
                      </a:r>
                      <a:b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</a:b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13–14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Burnt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29: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39–42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Burn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incense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30:8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Sin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30:10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Anointing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oil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30:31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Atonement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yearly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:10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0272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Is “Perpetual” “Without End”?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“Perpetual”, “everlasting”, “forever” </a:t>
            </a:r>
            <a:r>
              <a:rPr lang="en-US" sz="2400" dirty="0" smtClean="0">
                <a:solidFill>
                  <a:schemeClr val="tx2"/>
                </a:solidFill>
              </a:rPr>
              <a:t>not ad infinitum</a:t>
            </a:r>
          </a:p>
          <a:p>
            <a:pPr lvl="1"/>
            <a:r>
              <a:rPr lang="en-US" sz="2400" dirty="0" smtClean="0"/>
              <a:t>The explanation is in the passage (Exodus 31:16, 17)</a:t>
            </a:r>
          </a:p>
          <a:p>
            <a:pPr lvl="2"/>
            <a:r>
              <a:rPr lang="en-US" sz="2000" dirty="0" smtClean="0"/>
              <a:t>“the </a:t>
            </a:r>
            <a:r>
              <a:rPr lang="en-US" sz="2000" b="1" dirty="0" smtClean="0">
                <a:solidFill>
                  <a:srgbClr val="D1282E"/>
                </a:solidFill>
              </a:rPr>
              <a:t>children of Israel </a:t>
            </a:r>
            <a:r>
              <a:rPr lang="en-US" sz="2000" dirty="0" smtClean="0"/>
              <a:t>shall keep the Sabbath”</a:t>
            </a:r>
          </a:p>
          <a:p>
            <a:pPr lvl="2"/>
            <a:r>
              <a:rPr lang="en-US" sz="2000" dirty="0" smtClean="0"/>
              <a:t>“sign </a:t>
            </a:r>
            <a:r>
              <a:rPr lang="en-US" sz="2000" b="1" dirty="0" smtClean="0">
                <a:solidFill>
                  <a:srgbClr val="D1282E"/>
                </a:solidFill>
              </a:rPr>
              <a:t>between Me and the children of Israel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“</a:t>
            </a:r>
            <a:r>
              <a:rPr lang="en-US" sz="2000" b="1" dirty="0" smtClean="0">
                <a:solidFill>
                  <a:srgbClr val="D1282E"/>
                </a:solidFill>
              </a:rPr>
              <a:t>throughout </a:t>
            </a:r>
            <a:r>
              <a:rPr lang="en-US" sz="2000" b="1" dirty="0">
                <a:solidFill>
                  <a:srgbClr val="D1282E"/>
                </a:solidFill>
              </a:rPr>
              <a:t>their generations </a:t>
            </a:r>
            <a:r>
              <a:rPr lang="en-US" sz="2000" dirty="0"/>
              <a:t>as a perpetual </a:t>
            </a:r>
            <a:r>
              <a:rPr lang="en-US" sz="2000" b="1" dirty="0">
                <a:solidFill>
                  <a:srgbClr val="D1282E"/>
                </a:solidFill>
              </a:rPr>
              <a:t>covenant</a:t>
            </a:r>
            <a:r>
              <a:rPr lang="en-US" sz="2000" dirty="0"/>
              <a:t>”</a:t>
            </a:r>
            <a:endParaRPr lang="en-US" sz="2000" dirty="0" smtClean="0"/>
          </a:p>
          <a:p>
            <a:pPr lvl="2"/>
            <a:r>
              <a:rPr lang="en-US" sz="2000" dirty="0" smtClean="0"/>
              <a:t>In effect …</a:t>
            </a:r>
          </a:p>
          <a:p>
            <a:pPr lvl="3"/>
            <a:r>
              <a:rPr lang="en-US" sz="2000" dirty="0" smtClean="0"/>
              <a:t>For Israel (not all nations)</a:t>
            </a:r>
          </a:p>
          <a:p>
            <a:pPr lvl="3"/>
            <a:r>
              <a:rPr lang="en-US" sz="2000" dirty="0" smtClean="0"/>
              <a:t>For the duration of the covenant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133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b="0" dirty="0" smtClean="0"/>
              <a:t>“Jesus </a:t>
            </a:r>
            <a:r>
              <a:rPr lang="en-US" sz="2400" b="0" dirty="0"/>
              <a:t>didn’t destroy the Law; He fulfilled it. He even said that the Law would last ‘</a:t>
            </a:r>
            <a:r>
              <a:rPr lang="en-US" sz="2400" dirty="0"/>
              <a:t>till heaven and earth pass away</a:t>
            </a:r>
            <a:r>
              <a:rPr lang="en-US" sz="2400" b="0" dirty="0"/>
              <a:t>’ (Matthew 5:17, 18). It’s ridiculous to suggest that we are not obligated to rest on the Sabbath!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 smtClean="0"/>
              <a:t>“Do </a:t>
            </a:r>
            <a:r>
              <a:rPr lang="en-US" sz="2400" b="0" dirty="0"/>
              <a:t>not think that I came to destroy the Law or the Prophets. I did not come to destroy but to fulfill</a:t>
            </a:r>
            <a:r>
              <a:rPr lang="en-US" sz="2400" b="0" dirty="0" smtClean="0"/>
              <a:t>. For </a:t>
            </a:r>
            <a:r>
              <a:rPr lang="en-US" sz="2400" b="0" dirty="0"/>
              <a:t>assuredly, I say to you, </a:t>
            </a:r>
            <a:r>
              <a:rPr lang="en-US" sz="2400" dirty="0"/>
              <a:t>till heaven and earth pass away, one jot or one tittle will by no means pass from the law </a:t>
            </a:r>
            <a:r>
              <a:rPr lang="en-US" sz="2400" b="0" dirty="0"/>
              <a:t>till all is fulfilled.”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—Matthew 5:17, 18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3181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Till Heaven And Earth Pass Away?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“Heaven”, “earth” </a:t>
            </a:r>
            <a:r>
              <a:rPr lang="en-US" sz="2800" dirty="0" smtClean="0">
                <a:solidFill>
                  <a:srgbClr val="D1282E"/>
                </a:solidFill>
              </a:rPr>
              <a:t>not sole termination clause</a:t>
            </a:r>
          </a:p>
          <a:p>
            <a:pPr lvl="1"/>
            <a:r>
              <a:rPr lang="en-US" sz="2800" dirty="0" smtClean="0"/>
              <a:t>“Till all is fulfilled”</a:t>
            </a:r>
          </a:p>
          <a:p>
            <a:pPr lvl="2"/>
            <a:r>
              <a:rPr lang="en-US" sz="2400" dirty="0" smtClean="0"/>
              <a:t>Jesus fulfilled the Law – Luke 24:44–48</a:t>
            </a:r>
          </a:p>
          <a:p>
            <a:pPr lvl="2"/>
            <a:r>
              <a:rPr lang="en-US" sz="2400" dirty="0" smtClean="0"/>
              <a:t>Christ: the end/goal of the Law</a:t>
            </a:r>
          </a:p>
          <a:p>
            <a:pPr lvl="3"/>
            <a:r>
              <a:rPr lang="en-US" sz="2400" dirty="0" smtClean="0"/>
              <a:t>Romans 10:4</a:t>
            </a:r>
          </a:p>
          <a:p>
            <a:pPr lvl="3"/>
            <a:r>
              <a:rPr lang="en-US" sz="2400" dirty="0" smtClean="0"/>
              <a:t>Galatians 3:24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374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Till Heaven And Earth Pass Away?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“Heaven”, “earth” </a:t>
            </a:r>
            <a:r>
              <a:rPr lang="en-US" sz="2800" dirty="0" smtClean="0">
                <a:solidFill>
                  <a:srgbClr val="D1282E"/>
                </a:solidFill>
              </a:rPr>
              <a:t>not sole termination clause</a:t>
            </a:r>
          </a:p>
          <a:p>
            <a:pPr lvl="1"/>
            <a:r>
              <a:rPr lang="en-US" sz="2800" dirty="0" smtClean="0"/>
              <a:t>Not destroyed, but fulfilled</a:t>
            </a:r>
          </a:p>
          <a:p>
            <a:pPr lvl="2"/>
            <a:r>
              <a:rPr lang="en-US" sz="2400" dirty="0" smtClean="0"/>
              <a:t>Contracts/covenants can end by …</a:t>
            </a:r>
          </a:p>
          <a:p>
            <a:pPr lvl="3"/>
            <a:r>
              <a:rPr lang="en-US" sz="2400" dirty="0" smtClean="0"/>
              <a:t>Being broken</a:t>
            </a:r>
          </a:p>
          <a:p>
            <a:pPr lvl="3"/>
            <a:r>
              <a:rPr lang="en-US" sz="2400" dirty="0" smtClean="0"/>
              <a:t>Being fulfilled/completed</a:t>
            </a:r>
          </a:p>
          <a:p>
            <a:pPr lvl="2"/>
            <a:r>
              <a:rPr lang="en-US" sz="2400" dirty="0" smtClean="0"/>
              <a:t>Jesus fulfilled</a:t>
            </a:r>
          </a:p>
          <a:p>
            <a:pPr lvl="3"/>
            <a:r>
              <a:rPr lang="en-US" sz="2400" dirty="0" smtClean="0"/>
              <a:t>Deuteronomy 18:15, 18,19</a:t>
            </a:r>
          </a:p>
          <a:p>
            <a:pPr lvl="3"/>
            <a:r>
              <a:rPr lang="en-US" sz="2400" dirty="0" smtClean="0"/>
              <a:t>Cf. Acts 3:22–26</a:t>
            </a:r>
          </a:p>
          <a:p>
            <a:pPr lvl="3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62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Till Heaven And Earth Pass Away?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“Heaven”, “earth” </a:t>
            </a:r>
            <a:r>
              <a:rPr lang="en-US" sz="2800" dirty="0" smtClean="0">
                <a:solidFill>
                  <a:srgbClr val="D1282E"/>
                </a:solidFill>
              </a:rPr>
              <a:t>not sole termination clause</a:t>
            </a:r>
          </a:p>
          <a:p>
            <a:pPr lvl="1"/>
            <a:r>
              <a:rPr lang="en-US" sz="2800" dirty="0" smtClean="0"/>
              <a:t>Only “heaven”, “earth” – Luke 16:17</a:t>
            </a:r>
          </a:p>
          <a:p>
            <a:pPr lvl="2"/>
            <a:r>
              <a:rPr lang="en-US" sz="2400" dirty="0" smtClean="0"/>
              <a:t>“Fail” not “pass away”</a:t>
            </a:r>
          </a:p>
          <a:p>
            <a:pPr lvl="2"/>
            <a:r>
              <a:rPr lang="en-US" sz="2400" dirty="0" smtClean="0"/>
              <a:t>Jesus fulfilled</a:t>
            </a:r>
          </a:p>
          <a:p>
            <a:pPr lvl="2"/>
            <a:r>
              <a:rPr lang="en-US" sz="2400" dirty="0" smtClean="0"/>
              <a:t>The Law did not fail</a:t>
            </a:r>
          </a:p>
          <a:p>
            <a:pPr lvl="2"/>
            <a:r>
              <a:rPr lang="en-US" sz="2400" dirty="0" smtClean="0"/>
              <a:t>See also v. 16</a:t>
            </a:r>
          </a:p>
          <a:p>
            <a:pPr lvl="3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03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400" b="0" dirty="0"/>
              <a:t>“Not only are we to keep the Sabbath until the end of time, but Isaiah says we’ll be </a:t>
            </a:r>
            <a:r>
              <a:rPr lang="en-US" sz="2400" dirty="0"/>
              <a:t>keeping it in heaven </a:t>
            </a:r>
            <a:r>
              <a:rPr lang="en-US" sz="2400" b="0" dirty="0"/>
              <a:t>(Isaiah 66:22, 23)! If we’re to keep the Sabbath throughout eternity, you can’t possibly think it’s right for us to just ignore it now!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 smtClean="0"/>
              <a:t>“For </a:t>
            </a:r>
            <a:r>
              <a:rPr lang="en-US" sz="2400" b="0" dirty="0"/>
              <a:t>as the </a:t>
            </a:r>
            <a:r>
              <a:rPr lang="en-US" sz="2400" dirty="0"/>
              <a:t>new heavens and the new </a:t>
            </a:r>
            <a:r>
              <a:rPr lang="en-US" sz="2400" dirty="0" smtClean="0"/>
              <a:t>earth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Which </a:t>
            </a:r>
            <a:r>
              <a:rPr lang="en-US" sz="2400" b="0" dirty="0"/>
              <a:t>I will make shall remain before Me,” says the </a:t>
            </a:r>
            <a:r>
              <a:rPr lang="en-US" sz="2400" b="0" cap="small" dirty="0" smtClean="0"/>
              <a:t>Lord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“So </a:t>
            </a:r>
            <a:r>
              <a:rPr lang="en-US" sz="2400" b="0" dirty="0"/>
              <a:t>shall your descendants and your name remain</a:t>
            </a:r>
            <a:r>
              <a:rPr lang="en-US" sz="2400" b="0" dirty="0" smtClean="0"/>
              <a:t>.</a:t>
            </a:r>
            <a:br>
              <a:rPr lang="en-US" sz="2400" b="0" dirty="0" smtClean="0"/>
            </a:br>
            <a:r>
              <a:rPr lang="en-US" sz="2400" b="0" dirty="0" smtClean="0"/>
              <a:t>And </a:t>
            </a:r>
            <a:r>
              <a:rPr lang="en-US" sz="2400" b="0" dirty="0"/>
              <a:t>it shall come to </a:t>
            </a:r>
            <a:r>
              <a:rPr lang="en-US" sz="2400" b="0" dirty="0" smtClean="0"/>
              <a:t>pass</a:t>
            </a:r>
            <a:br>
              <a:rPr lang="en-US" sz="2400" b="0" dirty="0" smtClean="0"/>
            </a:br>
            <a:r>
              <a:rPr lang="en-US" sz="2400" b="0" dirty="0" smtClean="0"/>
              <a:t>That </a:t>
            </a:r>
            <a:r>
              <a:rPr lang="en-US" sz="2400" b="0" dirty="0"/>
              <a:t>from one New Moon to another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And </a:t>
            </a:r>
            <a:r>
              <a:rPr lang="en-US" sz="2400" b="0" dirty="0"/>
              <a:t>from </a:t>
            </a:r>
            <a:r>
              <a:rPr lang="en-US" sz="2400" dirty="0"/>
              <a:t>one Sabbath to another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All </a:t>
            </a:r>
            <a:r>
              <a:rPr lang="en-US" sz="2400" b="0" dirty="0"/>
              <a:t>flesh shall come to worship before Me,” says the </a:t>
            </a:r>
            <a:r>
              <a:rPr lang="en-US" sz="2400" b="0" cap="small" dirty="0" smtClean="0"/>
              <a:t>Lord</a:t>
            </a:r>
            <a:r>
              <a:rPr lang="en-US" sz="2400" b="0" dirty="0" smtClean="0"/>
              <a:t>.</a:t>
            </a:r>
            <a:br>
              <a:rPr lang="en-US" sz="2400" b="0" dirty="0" smtClean="0"/>
            </a:br>
            <a:r>
              <a:rPr lang="en-US" sz="2400" b="0" dirty="0" smtClean="0"/>
              <a:t>—Isaiah 66:22, 23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685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i="1" dirty="0" smtClean="0"/>
              <a:t>Supremacy of </a:t>
            </a:r>
            <a:r>
              <a:rPr lang="en-US" sz="6000" i="1" dirty="0" smtClean="0">
                <a:solidFill>
                  <a:schemeClr val="tx2"/>
                </a:solidFill>
              </a:rPr>
              <a:t>Christ </a:t>
            </a:r>
            <a:r>
              <a:rPr lang="en-US" sz="6000" i="1" dirty="0" smtClean="0"/>
              <a:t>over </a:t>
            </a:r>
            <a:r>
              <a:rPr lang="en-US" sz="6000" i="1" dirty="0" smtClean="0">
                <a:solidFill>
                  <a:schemeClr val="tx2"/>
                </a:solidFill>
              </a:rPr>
              <a:t>Moses</a:t>
            </a:r>
            <a:endParaRPr lang="en-US" sz="6000" i="1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spc="-150" dirty="0" smtClean="0"/>
              <a:t>Seventh Day Sabbath Keepers</a:t>
            </a:r>
            <a:endParaRPr lang="en-US" sz="3600" spc="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940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Sabbath Keeping In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heavens, new earth are New Covenant</a:t>
            </a:r>
          </a:p>
          <a:p>
            <a:pPr lvl="1"/>
            <a:r>
              <a:rPr lang="en-US" dirty="0" smtClean="0"/>
              <a:t>Only “heaven”, “earth” – Luke 16:17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647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800" b="0" dirty="0" smtClean="0">
                <a:solidFill>
                  <a:srgbClr val="000000"/>
                </a:solidFill>
              </a:rPr>
              <a:t>A </a:t>
            </a:r>
            <a:r>
              <a:rPr lang="en-US" sz="2800" dirty="0" smtClean="0">
                <a:solidFill>
                  <a:schemeClr val="tx2"/>
                </a:solidFill>
              </a:rPr>
              <a:t>soft </a:t>
            </a:r>
            <a:r>
              <a:rPr lang="en-US" sz="2800" dirty="0">
                <a:solidFill>
                  <a:schemeClr val="tx2"/>
                </a:solidFill>
              </a:rPr>
              <a:t>answer turns away wrath</a:t>
            </a:r>
            <a:r>
              <a:rPr lang="en-US" sz="2800" b="0" dirty="0">
                <a:solidFill>
                  <a:srgbClr val="000000"/>
                </a:solidFill>
              </a:rPr>
              <a:t>, </a:t>
            </a:r>
            <a:r>
              <a:rPr lang="en-US" sz="2800" b="0" dirty="0" smtClean="0">
                <a:solidFill>
                  <a:srgbClr val="000000"/>
                </a:solidFill>
              </a:rPr>
              <a:t/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But </a:t>
            </a:r>
            <a:r>
              <a:rPr lang="en-US" sz="2800" b="0" dirty="0">
                <a:solidFill>
                  <a:srgbClr val="000000"/>
                </a:solidFill>
              </a:rPr>
              <a:t>a harsh word stirs up anger</a:t>
            </a:r>
            <a:r>
              <a:rPr lang="en-US" sz="2800" b="0" dirty="0" smtClean="0">
                <a:solidFill>
                  <a:srgbClr val="000000"/>
                </a:solidFill>
              </a:rPr>
              <a:t>.</a:t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—Proverbs 15:1 </a:t>
            </a:r>
            <a:r>
              <a:rPr lang="en-US" sz="2400" b="0" dirty="0" smtClean="0"/>
              <a:t>NKJV</a:t>
            </a:r>
            <a:endParaRPr lang="en-US" sz="2800" b="0" dirty="0" smtClean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2800" b="0" dirty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800" dirty="0">
                <a:solidFill>
                  <a:srgbClr val="D1282E"/>
                </a:solidFill>
              </a:rPr>
              <a:t>Walk in wisdom </a:t>
            </a:r>
            <a:r>
              <a:rPr lang="en-US" sz="2800" b="0" dirty="0">
                <a:solidFill>
                  <a:srgbClr val="000000"/>
                </a:solidFill>
              </a:rPr>
              <a:t>toward those </a:t>
            </a:r>
            <a:r>
              <a:rPr lang="en-US" sz="2800" dirty="0">
                <a:solidFill>
                  <a:srgbClr val="D1282E"/>
                </a:solidFill>
              </a:rPr>
              <a:t>who are outside</a:t>
            </a:r>
            <a:r>
              <a:rPr lang="en-US" sz="2800" b="0" dirty="0">
                <a:solidFill>
                  <a:srgbClr val="000000"/>
                </a:solidFill>
              </a:rPr>
              <a:t>, redeeming the time</a:t>
            </a:r>
            <a:r>
              <a:rPr lang="en-US" sz="2800" b="0" dirty="0" smtClean="0">
                <a:solidFill>
                  <a:srgbClr val="000000"/>
                </a:solidFill>
              </a:rPr>
              <a:t>. </a:t>
            </a:r>
            <a:r>
              <a:rPr lang="en-US" sz="2800" b="0" dirty="0">
                <a:solidFill>
                  <a:srgbClr val="000000"/>
                </a:solidFill>
              </a:rPr>
              <a:t>Let your </a:t>
            </a:r>
            <a:r>
              <a:rPr lang="en-US" sz="2800" dirty="0">
                <a:solidFill>
                  <a:srgbClr val="D1282E"/>
                </a:solidFill>
              </a:rPr>
              <a:t>speech always be with grace, seasoned with salt</a:t>
            </a:r>
            <a:r>
              <a:rPr lang="en-US" sz="2800" b="0" dirty="0">
                <a:solidFill>
                  <a:srgbClr val="000000"/>
                </a:solidFill>
              </a:rPr>
              <a:t>, that you may know how you ought to answer each one</a:t>
            </a:r>
            <a:r>
              <a:rPr lang="en-US" sz="2800" b="0" dirty="0" smtClean="0">
                <a:solidFill>
                  <a:srgbClr val="000000"/>
                </a:solidFill>
              </a:rPr>
              <a:t>.</a:t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—Colossians 4:5, 6 </a:t>
            </a:r>
            <a:r>
              <a:rPr lang="en-US" sz="2400" b="0" dirty="0" smtClean="0"/>
              <a:t>NKJV</a:t>
            </a:r>
            <a:endParaRPr lang="en-US" sz="2800" b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403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Barriers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Perceived motive</a:t>
            </a:r>
          </a:p>
          <a:p>
            <a:pPr lvl="2"/>
            <a:r>
              <a:rPr lang="en-US" sz="2000" dirty="0" smtClean="0"/>
              <a:t>Arguing against any law in favor of cheap grace</a:t>
            </a:r>
          </a:p>
          <a:p>
            <a:pPr lvl="2"/>
            <a:r>
              <a:rPr lang="en-US" sz="2000" dirty="0" smtClean="0"/>
              <a:t>Undermining God’s authority: Changing things God has not</a:t>
            </a:r>
          </a:p>
          <a:p>
            <a:pPr lvl="2"/>
            <a:r>
              <a:rPr lang="en-US" sz="2000" b="1" dirty="0" smtClean="0"/>
              <a:t>Dispel these notions: Make your intentions clear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Nomenclature</a:t>
            </a:r>
          </a:p>
          <a:p>
            <a:pPr lvl="2"/>
            <a:r>
              <a:rPr lang="en-US" sz="2000" b="1" dirty="0" smtClean="0">
                <a:solidFill>
                  <a:schemeClr val="tx2"/>
                </a:solidFill>
              </a:rPr>
              <a:t>Moral Law</a:t>
            </a:r>
            <a:r>
              <a:rPr lang="en-US" sz="2000" dirty="0" smtClean="0"/>
              <a:t>: </a:t>
            </a:r>
            <a:r>
              <a:rPr lang="en-US" sz="2000" dirty="0"/>
              <a:t>Law of the </a:t>
            </a:r>
            <a:r>
              <a:rPr lang="en-US" sz="2000" cap="small" dirty="0"/>
              <a:t>Lord</a:t>
            </a:r>
            <a:r>
              <a:rPr lang="en-US" sz="2000" dirty="0"/>
              <a:t>/</a:t>
            </a:r>
            <a:r>
              <a:rPr lang="en-US" sz="2000" dirty="0" smtClean="0"/>
              <a:t>God, commandments (the Ten)</a:t>
            </a:r>
            <a:r>
              <a:rPr lang="en-US" sz="2000" cap="small" dirty="0" smtClean="0"/>
              <a:t/>
            </a:r>
            <a:br>
              <a:rPr lang="en-US" sz="2000" cap="small" dirty="0" smtClean="0"/>
            </a:br>
            <a:r>
              <a:rPr lang="en-US" sz="2000" cap="small" dirty="0" smtClean="0"/>
              <a:t>    </a:t>
            </a:r>
            <a:r>
              <a:rPr lang="en-US" sz="2000" dirty="0" smtClean="0"/>
              <a:t>vs.</a:t>
            </a:r>
          </a:p>
          <a:p>
            <a:pPr lvl="2"/>
            <a:r>
              <a:rPr lang="en-US" sz="2000" b="1" dirty="0" smtClean="0">
                <a:solidFill>
                  <a:srgbClr val="D1282E"/>
                </a:solidFill>
              </a:rPr>
              <a:t>Ceremonial Law</a:t>
            </a:r>
            <a:r>
              <a:rPr lang="en-US" sz="2000" dirty="0" smtClean="0"/>
              <a:t>: Law of Moses, statutes, judgments, etc.</a:t>
            </a:r>
          </a:p>
          <a:p>
            <a:pPr lvl="2"/>
            <a:r>
              <a:rPr lang="en-US" sz="2000" b="1" dirty="0" smtClean="0"/>
              <a:t>Go to the Bible: Let Scripture define the terms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38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/>
              <a:t>“How can you say that we should not keep the Sabbath? It’s one of the </a:t>
            </a:r>
            <a:r>
              <a:rPr lang="en-US" sz="2400" dirty="0"/>
              <a:t>Ten Commandments</a:t>
            </a:r>
            <a:r>
              <a:rPr lang="en-US" sz="2400" b="0" dirty="0"/>
              <a:t>! </a:t>
            </a:r>
            <a:r>
              <a:rPr lang="en-US" sz="2400" b="0" dirty="0" smtClean="0"/>
              <a:t>John 14:15 says, ‘If you love me, keep My </a:t>
            </a:r>
            <a:r>
              <a:rPr lang="en-US" sz="2400" dirty="0" smtClean="0"/>
              <a:t>commandments</a:t>
            </a:r>
            <a:r>
              <a:rPr lang="en-US" sz="2400" b="0" dirty="0" smtClean="0"/>
              <a:t>.</a:t>
            </a:r>
            <a:r>
              <a:rPr lang="en-US" sz="2400" b="0" dirty="0"/>
              <a:t>’ Just what </a:t>
            </a:r>
            <a:r>
              <a:rPr lang="en-US" sz="2400" dirty="0"/>
              <a:t>commandments</a:t>
            </a:r>
            <a:r>
              <a:rPr lang="en-US" sz="2400" b="0" dirty="0"/>
              <a:t> do you think he’s talking about?” </a:t>
            </a:r>
            <a:endParaRPr lang="en-US" sz="2400" b="0" dirty="0" smtClean="0"/>
          </a:p>
          <a:p>
            <a:r>
              <a:rPr lang="en-US" sz="2400" b="0" dirty="0" smtClean="0"/>
              <a:t>Now </a:t>
            </a:r>
            <a:r>
              <a:rPr lang="en-US" sz="2400" b="0" dirty="0"/>
              <a:t>by this we know that we know Him, if we keep His </a:t>
            </a:r>
            <a:r>
              <a:rPr lang="en-US" sz="2400" dirty="0"/>
              <a:t>commandments</a:t>
            </a:r>
            <a:r>
              <a:rPr lang="en-US" sz="2400" b="0" dirty="0"/>
              <a:t>. He who says, “I know Him,” and does not keep His </a:t>
            </a:r>
            <a:r>
              <a:rPr lang="en-US" sz="2400" dirty="0"/>
              <a:t>commandments</a:t>
            </a:r>
            <a:r>
              <a:rPr lang="en-US" sz="2400" b="0" dirty="0"/>
              <a:t>, is a liar, and the truth is not in him</a:t>
            </a:r>
            <a:r>
              <a:rPr lang="en-US" sz="2400" b="0" dirty="0" smtClean="0"/>
              <a:t>.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—1</a:t>
            </a:r>
            <a:r>
              <a:rPr lang="en-US" sz="2400" b="0" baseline="30000" dirty="0" smtClean="0"/>
              <a:t>st</a:t>
            </a:r>
            <a:r>
              <a:rPr lang="en-US" sz="2400" b="0" dirty="0" smtClean="0"/>
              <a:t> John 2:3, 4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916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1283996"/>
              </p:ext>
            </p:extLst>
          </p:nvPr>
        </p:nvGraphicFramePr>
        <p:xfrm>
          <a:off x="457200" y="617538"/>
          <a:ext cx="82296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Passage(s)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“Commandments”</a:t>
                      </a:r>
                      <a:r>
                        <a:rPr lang="en-US" sz="2000" baseline="0" dirty="0" smtClean="0"/>
                        <a:t> not just the Ten Commandments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Leviticus 19:18; 27:34</a:t>
                      </a:r>
                    </a:p>
                    <a:p>
                      <a:r>
                        <a:rPr lang="en-US" dirty="0" smtClean="0"/>
                        <a:t>Numbers 36:13</a:t>
                      </a:r>
                    </a:p>
                    <a:p>
                      <a:r>
                        <a:rPr lang="en-US" dirty="0" smtClean="0"/>
                        <a:t>Deuteronomy</a:t>
                      </a:r>
                      <a:r>
                        <a:rPr lang="en-US" baseline="0" dirty="0" smtClean="0"/>
                        <a:t> 6:5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“Statutes”, “judgments” include</a:t>
                      </a:r>
                      <a:r>
                        <a:rPr lang="en-US" sz="2000" baseline="0" dirty="0" smtClean="0"/>
                        <a:t> the Sabbath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Ezekiel 20:15, 16, 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Synonyms: “statutes”, “judgments”, “commandments”, “covenant”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Leviticus 26:15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“Tablets of the covenant”, i.e., the Ten </a:t>
                      </a:r>
                      <a:r>
                        <a:rPr lang="en-US" sz="2000" dirty="0" err="1" smtClean="0"/>
                        <a:t>Commandents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Exodus 34:1, 4, 28</a:t>
                      </a:r>
                    </a:p>
                    <a:p>
                      <a:r>
                        <a:rPr lang="en-US" dirty="0" smtClean="0"/>
                        <a:t>Deuteronomy 9:9, 11, 15</a:t>
                      </a:r>
                    </a:p>
                    <a:p>
                      <a:r>
                        <a:rPr lang="en-US" dirty="0" smtClean="0"/>
                        <a:t>Hebrews 9:1–4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</a:t>
                      </a:r>
                      <a:r>
                        <a:rPr lang="en-US" sz="2000" b="1" dirty="0" smtClean="0"/>
                        <a:t>new</a:t>
                      </a:r>
                      <a:r>
                        <a:rPr lang="en-US" sz="2000" baseline="0" dirty="0" smtClean="0"/>
                        <a:t> covenant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Jeremiah</a:t>
                      </a:r>
                      <a:r>
                        <a:rPr lang="en-US" baseline="0" dirty="0" smtClean="0"/>
                        <a:t> 31:31–34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759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7965681"/>
              </p:ext>
            </p:extLst>
          </p:nvPr>
        </p:nvGraphicFramePr>
        <p:xfrm>
          <a:off x="457200" y="6175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Passage(s)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“Law of God” attributed to Moses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 7:9, 10</a:t>
                      </a:r>
                    </a:p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Chronicles 34:14</a:t>
                      </a:r>
                    </a:p>
                    <a:p>
                      <a:r>
                        <a:rPr lang="en-US" dirty="0" smtClean="0"/>
                        <a:t>Nehemiah</a:t>
                      </a:r>
                      <a:r>
                        <a:rPr lang="en-US" baseline="0" dirty="0" smtClean="0"/>
                        <a:t> 10:29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“Law of the </a:t>
                      </a:r>
                      <a:r>
                        <a:rPr lang="en-US" cap="small" dirty="0" smtClean="0"/>
                        <a:t>Lord</a:t>
                      </a:r>
                      <a:r>
                        <a:rPr lang="en-US" dirty="0" smtClean="0"/>
                        <a:t>” includes “ceremonial” laws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Luke</a:t>
                      </a:r>
                      <a:r>
                        <a:rPr lang="en-US" baseline="0" dirty="0" smtClean="0"/>
                        <a:t> 2:23</a:t>
                      </a:r>
                    </a:p>
                    <a:p>
                      <a:r>
                        <a:rPr lang="en-US" baseline="0" dirty="0" smtClean="0"/>
                        <a:t>(cf. Exodus 13:2, 12, 15)</a:t>
                      </a:r>
                    </a:p>
                    <a:p>
                      <a:r>
                        <a:rPr lang="en-US" baseline="0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Chronicles 31:3</a:t>
                      </a:r>
                    </a:p>
                    <a:p>
                      <a:r>
                        <a:rPr lang="en-US" baseline="0" dirty="0" smtClean="0"/>
                        <a:t>Ezra 7:6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“Moral laws”</a:t>
                      </a:r>
                      <a:r>
                        <a:rPr lang="en-US" baseline="0" dirty="0" smtClean="0"/>
                        <a:t> outside the Ten Commandments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Leviticus 18</a:t>
                      </a:r>
                    </a:p>
                    <a:p>
                      <a:r>
                        <a:rPr lang="en-US" dirty="0" smtClean="0"/>
                        <a:t>Exodus 21–23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one law: “Book of the Law of Moses”, “the</a:t>
                      </a:r>
                      <a:r>
                        <a:rPr lang="en-US" baseline="0" dirty="0" smtClean="0"/>
                        <a:t> Law”, “Book of the Law”, “Law of God”, “Book of the Law of God”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Nehemiah 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46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6732649"/>
              </p:ext>
            </p:extLst>
          </p:nvPr>
        </p:nvGraphicFramePr>
        <p:xfrm>
          <a:off x="457200" y="617538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“The Law”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Refers to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Galatians 4:21ff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Genesis 21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7:7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Exodus</a:t>
                      </a:r>
                      <a:r>
                        <a:rPr lang="en-US" sz="2000" baseline="0" dirty="0" smtClean="0"/>
                        <a:t> 20 (</a:t>
                      </a:r>
                      <a:r>
                        <a:rPr lang="en-US" sz="2000" b="1" spc="-150" baseline="0" dirty="0" smtClean="0">
                          <a:solidFill>
                            <a:srgbClr val="D1282E"/>
                          </a:solidFill>
                        </a:rPr>
                        <a:t>Ten Commandments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22:35–39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Deuteronomy 6; Leviticus 19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12:5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Num. 28:9,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(Sabbath offerings)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3:10–12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Psalms 53:1–3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3:15,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Proverbs 1:16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Corinthians 14:21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Isaiah 28:11, 12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019550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D1282E"/>
                </a:solidFill>
              </a:rPr>
              <a:t>The Law </a:t>
            </a:r>
            <a:r>
              <a:rPr lang="en-US" sz="3200" dirty="0" smtClean="0"/>
              <a:t>= the </a:t>
            </a:r>
            <a:r>
              <a:rPr lang="en-US" sz="3200" b="1" dirty="0" smtClean="0">
                <a:solidFill>
                  <a:srgbClr val="D1282E"/>
                </a:solidFill>
              </a:rPr>
              <a:t>Old Testament</a:t>
            </a:r>
            <a:endParaRPr lang="en-US" sz="3200" b="1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1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13089</TotalTime>
  <Words>1553</Words>
  <Application>Microsoft Office PowerPoint</Application>
  <PresentationFormat>On-screen Show (16:9)</PresentationFormat>
  <Paragraphs>263</Paragraphs>
  <Slides>30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Essential</vt:lpstr>
      <vt:lpstr>“Convicting Those Who Contradict”</vt:lpstr>
      <vt:lpstr>Seventh Day Churches</vt:lpstr>
      <vt:lpstr>Supremacy of Christ over Moses</vt:lpstr>
      <vt:lpstr>Slide 4</vt:lpstr>
      <vt:lpstr>Review</vt:lpstr>
      <vt:lpstr>Review</vt:lpstr>
      <vt:lpstr>Review</vt:lpstr>
      <vt:lpstr>Review</vt:lpstr>
      <vt:lpstr>Which Commandments?</vt:lpstr>
      <vt:lpstr>Which Commandments?</vt:lpstr>
      <vt:lpstr>Which Commandments?</vt:lpstr>
      <vt:lpstr>Which Commandments?</vt:lpstr>
      <vt:lpstr>Slide 13</vt:lpstr>
      <vt:lpstr>The Finger Of God</vt:lpstr>
      <vt:lpstr>Slide 15</vt:lpstr>
      <vt:lpstr>When was the Sabbath Revealed?</vt:lpstr>
      <vt:lpstr>When was the Sabbath Revealed?</vt:lpstr>
      <vt:lpstr>When was the Sabbath Revealed?</vt:lpstr>
      <vt:lpstr>When was the Sabbath Revealed?</vt:lpstr>
      <vt:lpstr>Slide 20</vt:lpstr>
      <vt:lpstr>Has God’s Law Never Changed?</vt:lpstr>
      <vt:lpstr>Slide 22</vt:lpstr>
      <vt:lpstr>Is “Perpetual” “Without End”?</vt:lpstr>
      <vt:lpstr>Is “Perpetual” “Without End”?</vt:lpstr>
      <vt:lpstr>Slide 25</vt:lpstr>
      <vt:lpstr>Till Heaven And Earth Pass Away?</vt:lpstr>
      <vt:lpstr>Till Heaven And Earth Pass Away?</vt:lpstr>
      <vt:lpstr>Till Heaven And Earth Pass Away?</vt:lpstr>
      <vt:lpstr>Slide 29</vt:lpstr>
      <vt:lpstr>Sabbath Keeping In Heaven?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“Convicting Those Who Contradict”</dc:title>
  <dc:creator>C. Trevor Bowen</dc:creator>
  <cp:lastModifiedBy>pepperrd</cp:lastModifiedBy>
  <cp:revision>1680</cp:revision>
  <cp:lastPrinted>2013-03-03T14:40:44Z</cp:lastPrinted>
  <dcterms:created xsi:type="dcterms:W3CDTF">2006-08-16T00:00:00Z</dcterms:created>
  <dcterms:modified xsi:type="dcterms:W3CDTF">2013-03-03T15:28:43Z</dcterms:modified>
</cp:coreProperties>
</file>