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60" r:id="rId1"/>
    <p:sldMasterId id="2147483672" r:id="rId2"/>
  </p:sldMasterIdLst>
  <p:notesMasterIdLst>
    <p:notesMasterId r:id="rId43"/>
  </p:notesMasterIdLst>
  <p:handoutMasterIdLst>
    <p:handoutMasterId r:id="rId44"/>
  </p:handoutMasterIdLst>
  <p:sldIdLst>
    <p:sldId id="397" r:id="rId3"/>
    <p:sldId id="612" r:id="rId4"/>
    <p:sldId id="613" r:id="rId5"/>
    <p:sldId id="614" r:id="rId6"/>
    <p:sldId id="669" r:id="rId7"/>
    <p:sldId id="615" r:id="rId8"/>
    <p:sldId id="616" r:id="rId9"/>
    <p:sldId id="617" r:id="rId10"/>
    <p:sldId id="618" r:id="rId11"/>
    <p:sldId id="668" r:id="rId12"/>
    <p:sldId id="619" r:id="rId13"/>
    <p:sldId id="620" r:id="rId14"/>
    <p:sldId id="621" r:id="rId15"/>
    <p:sldId id="622" r:id="rId16"/>
    <p:sldId id="623" r:id="rId17"/>
    <p:sldId id="624" r:id="rId18"/>
    <p:sldId id="625" r:id="rId19"/>
    <p:sldId id="626" r:id="rId20"/>
    <p:sldId id="628" r:id="rId21"/>
    <p:sldId id="629" r:id="rId22"/>
    <p:sldId id="630" r:id="rId23"/>
    <p:sldId id="631" r:id="rId24"/>
    <p:sldId id="632" r:id="rId25"/>
    <p:sldId id="633" r:id="rId26"/>
    <p:sldId id="634" r:id="rId27"/>
    <p:sldId id="635" r:id="rId28"/>
    <p:sldId id="636" r:id="rId29"/>
    <p:sldId id="637" r:id="rId30"/>
    <p:sldId id="638" r:id="rId31"/>
    <p:sldId id="639" r:id="rId32"/>
    <p:sldId id="640" r:id="rId33"/>
    <p:sldId id="641" r:id="rId34"/>
    <p:sldId id="642" r:id="rId35"/>
    <p:sldId id="643" r:id="rId36"/>
    <p:sldId id="644" r:id="rId37"/>
    <p:sldId id="627" r:id="rId38"/>
    <p:sldId id="645" r:id="rId39"/>
    <p:sldId id="646" r:id="rId40"/>
    <p:sldId id="647" r:id="rId41"/>
    <p:sldId id="648" r:id="rId42"/>
  </p:sldIdLst>
  <p:sldSz cx="9144000" cy="5143500" type="screen16x9"/>
  <p:notesSz cx="7077075" cy="9393238"/>
  <p:embeddedFontLst>
    <p:embeddedFont>
      <p:font typeface="Calibri" pitchFamily="34" charset="0"/>
      <p:regular r:id="rId45"/>
      <p:bold r:id="rId46"/>
      <p:italic r:id="rId47"/>
      <p:boldItalic r:id="rId48"/>
    </p:embeddedFont>
    <p:embeddedFont>
      <p:font typeface="Arial Black" pitchFamily="34" charset="0"/>
      <p:bold r:id="rId4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9" d="100"/>
          <a:sy n="149" d="100"/>
        </p:scale>
        <p:origin x="-450" y="-9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7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font" Target="fonts/font3.fntdata"/><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font" Target="fonts/font2.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font" Target="fonts/font1.fntdata"/><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font" Target="fonts/font5.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font" Target="fonts/font4.fntdata"/><Relationship Id="rId8" Type="http://schemas.openxmlformats.org/officeDocument/2006/relationships/slide" Target="slides/slide6.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662"/>
          </a:xfrm>
          <a:prstGeom prst="rect">
            <a:avLst/>
          </a:prstGeom>
        </p:spPr>
        <p:txBody>
          <a:bodyPr vert="horz" lIns="94110" tIns="47055" rIns="94110" bIns="47055" rtlCol="0"/>
          <a:lstStyle>
            <a:lvl1pPr algn="r">
              <a:defRPr sz="1200"/>
            </a:lvl1pPr>
          </a:lstStyle>
          <a:p>
            <a:fld id="{BF392CE3-B8F9-4AF7-9B8A-BB9489D3DED2}" type="datetimeFigureOut">
              <a:rPr lang="en-US" smtClean="0"/>
              <a:pPr/>
              <a:t>3/11/2013</a:t>
            </a:fld>
            <a:endParaRPr lang="en-US"/>
          </a:p>
        </p:txBody>
      </p:sp>
      <p:sp>
        <p:nvSpPr>
          <p:cNvPr id="4" name="Footer Placeholder 3"/>
          <p:cNvSpPr>
            <a:spLocks noGrp="1"/>
          </p:cNvSpPr>
          <p:nvPr>
            <p:ph type="ftr" sz="quarter" idx="2"/>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21946"/>
            <a:ext cx="3066733" cy="469662"/>
          </a:xfrm>
          <a:prstGeom prst="rect">
            <a:avLst/>
          </a:prstGeom>
        </p:spPr>
        <p:txBody>
          <a:bodyPr vert="horz" lIns="94110" tIns="47055" rIns="94110" bIns="47055" rtlCol="0" anchor="b"/>
          <a:lstStyle>
            <a:lvl1pPr algn="r">
              <a:defRPr sz="1200"/>
            </a:lvl1pPr>
          </a:lstStyle>
          <a:p>
            <a:fld id="{7623812E-EE51-44F1-9D81-122E570B07EE}" type="slidenum">
              <a:rPr lang="en-US" smtClean="0"/>
              <a:pPr/>
              <a:t>‹#›</a:t>
            </a:fld>
            <a:endParaRPr lang="en-US"/>
          </a:p>
        </p:txBody>
      </p:sp>
    </p:spTree>
    <p:extLst>
      <p:ext uri="{BB962C8B-B14F-4D97-AF65-F5344CB8AC3E}">
        <p14:creationId xmlns:p14="http://schemas.microsoft.com/office/powerpoint/2010/main" val="221541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idx="1"/>
          </p:nvPr>
        </p:nvSpPr>
        <p:spPr>
          <a:xfrm>
            <a:off x="4008705" y="0"/>
            <a:ext cx="3066733" cy="469662"/>
          </a:xfrm>
          <a:prstGeom prst="rect">
            <a:avLst/>
          </a:prstGeom>
        </p:spPr>
        <p:txBody>
          <a:bodyPr vert="horz" lIns="94110" tIns="47055" rIns="94110" bIns="47055" rtlCol="0"/>
          <a:lstStyle>
            <a:lvl1pPr algn="r">
              <a:defRPr sz="1200"/>
            </a:lvl1pPr>
          </a:lstStyle>
          <a:p>
            <a:fld id="{11771B7B-A3A8-41BB-B41F-A1B7602CDB4B}" type="datetimeFigureOut">
              <a:rPr lang="en-US" smtClean="0"/>
              <a:pPr/>
              <a:t>3/11/2013</a:t>
            </a:fld>
            <a:endParaRPr lang="en-US"/>
          </a:p>
        </p:txBody>
      </p:sp>
      <p:sp>
        <p:nvSpPr>
          <p:cNvPr id="4" name="Slide Image Placeholder 3"/>
          <p:cNvSpPr>
            <a:spLocks noGrp="1" noRot="1" noChangeAspect="1"/>
          </p:cNvSpPr>
          <p:nvPr>
            <p:ph type="sldImg" idx="2"/>
          </p:nvPr>
        </p:nvSpPr>
        <p:spPr>
          <a:xfrm>
            <a:off x="407988" y="704850"/>
            <a:ext cx="6261100" cy="3522663"/>
          </a:xfrm>
          <a:prstGeom prst="rect">
            <a:avLst/>
          </a:prstGeom>
          <a:noFill/>
          <a:ln w="12700">
            <a:solidFill>
              <a:prstClr val="black"/>
            </a:solidFill>
          </a:ln>
        </p:spPr>
        <p:txBody>
          <a:bodyPr vert="horz" lIns="94110" tIns="47055" rIns="94110" bIns="47055" rtlCol="0" anchor="ctr"/>
          <a:lstStyle/>
          <a:p>
            <a:endParaRPr lang="en-US"/>
          </a:p>
        </p:txBody>
      </p:sp>
      <p:sp>
        <p:nvSpPr>
          <p:cNvPr id="5" name="Notes Placeholder 4"/>
          <p:cNvSpPr>
            <a:spLocks noGrp="1"/>
          </p:cNvSpPr>
          <p:nvPr>
            <p:ph type="body" sz="quarter" idx="3"/>
          </p:nvPr>
        </p:nvSpPr>
        <p:spPr>
          <a:xfrm>
            <a:off x="707708" y="4461788"/>
            <a:ext cx="5661660" cy="4226957"/>
          </a:xfrm>
          <a:prstGeom prst="rect">
            <a:avLst/>
          </a:prstGeom>
        </p:spPr>
        <p:txBody>
          <a:bodyPr vert="horz" lIns="94110" tIns="47055" rIns="94110" bIns="470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21946"/>
            <a:ext cx="3066733" cy="469662"/>
          </a:xfrm>
          <a:prstGeom prst="rect">
            <a:avLst/>
          </a:prstGeom>
        </p:spPr>
        <p:txBody>
          <a:bodyPr vert="horz" lIns="94110" tIns="47055" rIns="94110" bIns="47055" rtlCol="0" anchor="b"/>
          <a:lstStyle>
            <a:lvl1pPr algn="r">
              <a:defRPr sz="1200"/>
            </a:lvl1pPr>
          </a:lstStyle>
          <a:p>
            <a:fld id="{F8FAD216-4C47-4AEE-83BE-B88F52125987}" type="slidenum">
              <a:rPr lang="en-US" smtClean="0"/>
              <a:pPr/>
              <a:t>‹#›</a:t>
            </a:fld>
            <a:endParaRPr lang="en-US"/>
          </a:p>
        </p:txBody>
      </p:sp>
    </p:spTree>
    <p:extLst>
      <p:ext uri="{BB962C8B-B14F-4D97-AF65-F5344CB8AC3E}">
        <p14:creationId xmlns:p14="http://schemas.microsoft.com/office/powerpoint/2010/main" val="8623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pPr>
              <a:defRPr/>
            </a:pPr>
            <a:endParaRPr lang="en-US">
              <a:solidFill>
                <a:prstClr val="black"/>
              </a:solidFill>
            </a:endParaRPr>
          </a:p>
        </p:txBody>
      </p:sp>
      <p:sp>
        <p:nvSpPr>
          <p:cNvPr id="6" name="Slide Number Placeholder 5"/>
          <p:cNvSpPr>
            <a:spLocks noGrp="1"/>
          </p:cNvSpPr>
          <p:nvPr>
            <p:ph type="sldNum" sz="quarter" idx="11"/>
          </p:nvPr>
        </p:nvSpPr>
        <p:spPr/>
        <p:txBody>
          <a:bodyPr/>
          <a:lstStyle/>
          <a:p>
            <a:pPr>
              <a:defRPr/>
            </a:pPr>
            <a:fld id="{2CEEFF37-7DBA-47F5-882F-81F0F667DDD7}" type="slidenum">
              <a:rPr lang="en-US" smtClean="0">
                <a:solidFill>
                  <a:prstClr val="black"/>
                </a:solidFill>
              </a:rPr>
              <a:pPr>
                <a:defRPr/>
              </a:pPr>
              <a:t>19</a:t>
            </a:fld>
            <a:endParaRPr lang="en-US">
              <a:solidFill>
                <a:prstClr val="black"/>
              </a:solidFill>
            </a:endParaRPr>
          </a:p>
        </p:txBody>
      </p:sp>
    </p:spTree>
    <p:extLst>
      <p:ext uri="{BB962C8B-B14F-4D97-AF65-F5344CB8AC3E}">
        <p14:creationId xmlns:p14="http://schemas.microsoft.com/office/powerpoint/2010/main" val="897412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7200" i="1"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FA8DD1-C50F-445A-9523-CB17A08CA9AE}" type="datetime1">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B30E-A2D5-4FD8-B22D-1F7BD7B7AF94}" type="datetime1">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4065-797E-4830-BCAC-79279EB75A98}" type="datetime1">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pPr>
              <a:defRPr/>
            </a:pPr>
            <a:fld id="{98E9C818-1D77-4ECC-97CD-227424C84558}"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428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0F3B5FD9-AB20-4CED-AEBD-897F180FD433}" type="slidenum">
              <a:rPr lang="en-US" smtClean="0">
                <a:solidFill>
                  <a:srgbClr val="D1282E"/>
                </a:solidFill>
              </a:rPr>
              <a:pPr>
                <a:defRPr/>
              </a:pPr>
              <a:t>‹#›</a:t>
            </a:fld>
            <a:endParaRPr lang="en-US">
              <a:solidFill>
                <a:srgbClr val="D1282E"/>
              </a:solidFill>
            </a:endParaRPr>
          </a:p>
        </p:txBody>
      </p:sp>
    </p:spTree>
    <p:extLst>
      <p:ext uri="{BB962C8B-B14F-4D97-AF65-F5344CB8AC3E}">
        <p14:creationId xmlns:p14="http://schemas.microsoft.com/office/powerpoint/2010/main" val="61755978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Slide Number Placeholder 7"/>
          <p:cNvSpPr>
            <a:spLocks noGrp="1"/>
          </p:cNvSpPr>
          <p:nvPr>
            <p:ph type="sldNum" sz="quarter" idx="11"/>
          </p:nvPr>
        </p:nvSpPr>
        <p:spPr/>
        <p:txBody>
          <a:bodyPr/>
          <a:lstStyle/>
          <a:p>
            <a:pPr>
              <a:defRPr/>
            </a:pPr>
            <a:fld id="{229AC3AC-C384-4EE7-B343-3C891317778A}" type="slidenum">
              <a:rPr lang="en-US" smtClean="0">
                <a:solidFill>
                  <a:srgbClr val="D1282E"/>
                </a:solidFill>
              </a:rPr>
              <a:pPr>
                <a:defRPr/>
              </a:pPr>
              <a:t>‹#›</a:t>
            </a:fld>
            <a:endParaRPr lang="en-US">
              <a:solidFill>
                <a:srgbClr val="D1282E"/>
              </a:solidFill>
            </a:endParaRPr>
          </a:p>
        </p:txBody>
      </p:sp>
      <p:sp>
        <p:nvSpPr>
          <p:cNvPr id="9" name="Footer Placeholder 8"/>
          <p:cNvSpPr>
            <a:spLocks noGrp="1"/>
          </p:cNvSpPr>
          <p:nvPr>
            <p:ph type="ftr" sz="quarter" idx="12"/>
          </p:nvPr>
        </p:nvSpPr>
        <p:spPr/>
        <p:txBody>
          <a:bodyPr/>
          <a:lstStyle/>
          <a:p>
            <a:pPr>
              <a:defRPr/>
            </a:pPr>
            <a:endParaRPr lang="en-US">
              <a:solidFill>
                <a:srgbClr val="000000"/>
              </a:solidFill>
            </a:endParaRPr>
          </a:p>
        </p:txBody>
      </p:sp>
    </p:spTree>
    <p:extLst>
      <p:ext uri="{BB962C8B-B14F-4D97-AF65-F5344CB8AC3E}">
        <p14:creationId xmlns:p14="http://schemas.microsoft.com/office/powerpoint/2010/main" val="157162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376E01E0-C77B-4D1F-BA96-22C07FA68D7E}" type="slidenum">
              <a:rPr lang="en-US" smtClean="0">
                <a:solidFill>
                  <a:srgbClr val="D1282E"/>
                </a:solidFill>
              </a:rPr>
              <a:pPr>
                <a:defRPr/>
              </a:pPr>
              <a:t>‹#›</a:t>
            </a:fld>
            <a:endParaRPr lang="en-US">
              <a:solidFill>
                <a:srgbClr val="D1282E"/>
              </a:solidFill>
            </a:endParaRPr>
          </a:p>
        </p:txBody>
      </p:sp>
    </p:spTree>
    <p:extLst>
      <p:ext uri="{BB962C8B-B14F-4D97-AF65-F5344CB8AC3E}">
        <p14:creationId xmlns:p14="http://schemas.microsoft.com/office/powerpoint/2010/main" val="30690259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7D0EC379-4F83-43B7-BFCE-16AE7C73A482}" type="slidenum">
              <a:rPr lang="en-US" smtClean="0">
                <a:solidFill>
                  <a:srgbClr val="D1282E"/>
                </a:solidFill>
              </a:rPr>
              <a:pPr>
                <a:defRPr/>
              </a:pPr>
              <a:t>‹#›</a:t>
            </a:fld>
            <a:endParaRPr lang="en-US">
              <a:solidFill>
                <a:srgbClr val="D1282E"/>
              </a:solidFill>
            </a:endParaRPr>
          </a:p>
        </p:txBody>
      </p:sp>
    </p:spTree>
    <p:extLst>
      <p:ext uri="{BB962C8B-B14F-4D97-AF65-F5344CB8AC3E}">
        <p14:creationId xmlns:p14="http://schemas.microsoft.com/office/powerpoint/2010/main" val="398940646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FCC177A0-B165-4522-9C61-4A7578EDD076}" type="slidenum">
              <a:rPr lang="en-US" smtClean="0">
                <a:solidFill>
                  <a:srgbClr val="D1282E"/>
                </a:solidFill>
              </a:rPr>
              <a:pPr>
                <a:defRPr/>
              </a:pPr>
              <a:t>‹#›</a:t>
            </a:fld>
            <a:endParaRPr lang="en-US">
              <a:solidFill>
                <a:srgbClr val="D1282E"/>
              </a:solidFill>
            </a:endParaRPr>
          </a:p>
        </p:txBody>
      </p:sp>
    </p:spTree>
    <p:extLst>
      <p:ext uri="{BB962C8B-B14F-4D97-AF65-F5344CB8AC3E}">
        <p14:creationId xmlns:p14="http://schemas.microsoft.com/office/powerpoint/2010/main" val="165446004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B271262D-C223-42B7-A93F-02B809DE20FC}" type="slidenum">
              <a:rPr lang="en-US" smtClean="0">
                <a:solidFill>
                  <a:srgbClr val="D1282E"/>
                </a:solidFill>
              </a:rPr>
              <a:pPr>
                <a:defRPr/>
              </a:pPr>
              <a:t>‹#›</a:t>
            </a:fld>
            <a:endParaRPr lang="en-US">
              <a:solidFill>
                <a:srgbClr val="D1282E"/>
              </a:solidFill>
            </a:endParaRPr>
          </a:p>
        </p:txBody>
      </p:sp>
    </p:spTree>
    <p:extLst>
      <p:ext uri="{BB962C8B-B14F-4D97-AF65-F5344CB8AC3E}">
        <p14:creationId xmlns:p14="http://schemas.microsoft.com/office/powerpoint/2010/main" val="390476212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7B5912A2-E534-4487-95EE-E930F0EC67F7}" type="slidenum">
              <a:rPr lang="en-US" smtClean="0">
                <a:solidFill>
                  <a:srgbClr val="D1282E"/>
                </a:solidFill>
              </a:rPr>
              <a:pPr>
                <a:defRPr/>
              </a:pPr>
              <a:t>‹#›</a:t>
            </a:fld>
            <a:endParaRPr lang="en-US">
              <a:solidFill>
                <a:srgbClr val="D1282E"/>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262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Right)">
                                      <p:cBhvr>
                                        <p:cTn id="10" dur="500"/>
                                        <p:tgtEl>
                                          <p:spTgt spid="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Right)">
                                      <p:cBhvr>
                                        <p:cTn id="13" dur="500"/>
                                        <p:tgtEl>
                                          <p:spTgt spid="3">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Right)">
                                      <p:cBhvr>
                                        <p:cTn id="16" dur="500"/>
                                        <p:tgtEl>
                                          <p:spTgt spid="3">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trips(downRight)">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strips(downRight)">
                                      <p:cBhvr>
                                        <p:cTn id="2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
            <a:ext cx="8229600" cy="548640"/>
          </a:xfrm>
        </p:spPr>
        <p:txBody>
          <a:bodyPr anchor="ctr"/>
          <a:lstStyle/>
          <a:p>
            <a:r>
              <a:rPr lang="en-US" dirty="0" smtClean="0"/>
              <a:t>Master title style</a:t>
            </a:r>
            <a:endParaRPr lang="en-US" dirty="0"/>
          </a:p>
        </p:txBody>
      </p:sp>
      <p:sp>
        <p:nvSpPr>
          <p:cNvPr id="3" name="Content Placeholder 2"/>
          <p:cNvSpPr>
            <a:spLocks noGrp="1"/>
          </p:cNvSpPr>
          <p:nvPr>
            <p:ph idx="1"/>
          </p:nvPr>
        </p:nvSpPr>
        <p:spPr>
          <a:xfrm>
            <a:off x="457200" y="617220"/>
            <a:ext cx="8229600" cy="43205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F5F74C1-5200-451F-A2AE-9F46519CEF83}" type="datetime1">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B08E5A95-AD25-495D-95FF-999DDC756103}" type="slidenum">
              <a:rPr lang="en-US" smtClean="0">
                <a:solidFill>
                  <a:srgbClr val="000000"/>
                </a:solidFill>
              </a:rPr>
              <a:pPr>
                <a:defRPr/>
              </a:pPr>
              <a:t>‹#›</a:t>
            </a:fld>
            <a:endParaRPr lang="en-US">
              <a:solidFill>
                <a:srgbClr val="000000"/>
              </a:solidFill>
            </a:endParaRPr>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Tree>
    <p:extLst>
      <p:ext uri="{BB962C8B-B14F-4D97-AF65-F5344CB8AC3E}">
        <p14:creationId xmlns:p14="http://schemas.microsoft.com/office/powerpoint/2010/main" val="409296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trips(downRight)">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2D4190A6-D8A3-4307-8DE1-DAF7AF9E0CCF}" type="slidenum">
              <a:rPr lang="en-US" smtClean="0">
                <a:solidFill>
                  <a:srgbClr val="D1282E"/>
                </a:solidFill>
              </a:rPr>
              <a:pPr>
                <a:defRPr/>
              </a:pPr>
              <a:t>‹#›</a:t>
            </a:fld>
            <a:endParaRPr lang="en-US">
              <a:solidFill>
                <a:srgbClr val="D1282E"/>
              </a:solidFill>
            </a:endParaRPr>
          </a:p>
        </p:txBody>
      </p:sp>
    </p:spTree>
    <p:extLst>
      <p:ext uri="{BB962C8B-B14F-4D97-AF65-F5344CB8AC3E}">
        <p14:creationId xmlns:p14="http://schemas.microsoft.com/office/powerpoint/2010/main" val="314126856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FC940D35-2B7D-4973-942A-B171A227A04A}" type="slidenum">
              <a:rPr lang="en-US" smtClean="0">
                <a:solidFill>
                  <a:srgbClr val="D1282E"/>
                </a:solidFill>
              </a:rPr>
              <a:pPr>
                <a:defRPr/>
              </a:pPr>
              <a:t>‹#›</a:t>
            </a:fld>
            <a:endParaRPr lang="en-US">
              <a:solidFill>
                <a:srgbClr val="D1282E"/>
              </a:solidFill>
            </a:endParaRPr>
          </a:p>
        </p:txBody>
      </p:sp>
    </p:spTree>
    <p:extLst>
      <p:ext uri="{BB962C8B-B14F-4D97-AF65-F5344CB8AC3E}">
        <p14:creationId xmlns:p14="http://schemas.microsoft.com/office/powerpoint/2010/main" val="348824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Right)">
                                      <p:cBhvr>
                                        <p:cTn id="10" dur="500"/>
                                        <p:tgtEl>
                                          <p:spTgt spid="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Right)">
                                      <p:cBhvr>
                                        <p:cTn id="13" dur="500"/>
                                        <p:tgtEl>
                                          <p:spTgt spid="3">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Right)">
                                      <p:cBhvr>
                                        <p:cTn id="16" dur="500"/>
                                        <p:tgtEl>
                                          <p:spTgt spid="3">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trips(downRigh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C24134-5BA6-498E-968E-89D200F18159}" type="datetime1">
              <a:rPr lang="en-US" smtClean="0"/>
              <a:pPr/>
              <a:t>3/11/2013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7231F-C7D5-44FF-9336-99111351A34B}" type="datetime1">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F597C7-4D7A-4B6E-A113-350B590B6217}" type="datetime1">
              <a:rPr lang="en-US" smtClean="0"/>
              <a:pPr/>
              <a:t>3/11/2013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10414-F316-4DBA-8780-BEB6B3250A32}" type="datetime1">
              <a:rPr lang="en-US" smtClean="0"/>
              <a:pPr/>
              <a:t>3/11/2013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C4E34-B88B-44A2-9523-047459A95BEC}" type="datetime1">
              <a:rPr lang="en-US" smtClean="0"/>
              <a:pPr/>
              <a:t>3/11/2013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D46B-88E0-4841-BBB5-D5F83DD27A39}" type="datetime1">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E600C-EFF2-4CEC-9673-6F44F6BC0F51}" type="datetime1">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8"/>
            <a:ext cx="8229600" cy="514112"/>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685800"/>
            <a:ext cx="8229600" cy="42862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fld id="{85F9A715-A4F2-4725-8150-8DDA4E0B43E2}" type="datetime1">
              <a:rPr lang="en-US" smtClean="0"/>
              <a:pPr/>
              <a:t>3/11/2013</a:t>
            </a:fld>
            <a:endParaRPr lang="en-US"/>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685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685800"/>
            <a:ext cx="142876" cy="445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9"/>
            <a:ext cx="5791200" cy="10287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14451"/>
            <a:ext cx="7620000" cy="32801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pPr fontAlgn="base">
              <a:spcBef>
                <a:spcPct val="0"/>
              </a:spcBef>
              <a:spcAft>
                <a:spcPct val="0"/>
              </a:spcAft>
              <a:defRPr/>
            </a:pPr>
            <a:endParaRPr lang="en-US">
              <a:solidFill>
                <a:srgbClr val="000000"/>
              </a:solidFill>
            </a:endParaRPr>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pPr fontAlgn="base">
              <a:spcBef>
                <a:spcPct val="0"/>
              </a:spcBef>
              <a:spcAft>
                <a:spcPct val="0"/>
              </a:spcAft>
              <a:defRPr/>
            </a:pPr>
            <a:endParaRPr lang="en-US">
              <a:solidFill>
                <a:srgbClr val="000000"/>
              </a:solidFill>
            </a:endParaRPr>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pPr fontAlgn="base">
              <a:spcBef>
                <a:spcPct val="0"/>
              </a:spcBef>
              <a:spcAft>
                <a:spcPct val="0"/>
              </a:spcAft>
              <a:defRPr/>
            </a:pPr>
            <a:fld id="{0C94527A-6E2A-435F-BDB3-5363B297E8C9}" type="slidenum">
              <a:rPr lang="en-US" smtClean="0">
                <a:solidFill>
                  <a:srgbClr val="D1282E"/>
                </a:solidFill>
              </a:rPr>
              <a:pPr fontAlgn="base">
                <a:spcBef>
                  <a:spcPct val="0"/>
                </a:spcBef>
                <a:spcAft>
                  <a:spcPct val="0"/>
                </a:spcAft>
                <a:defRPr/>
              </a:pPr>
              <a:t>‹#›</a:t>
            </a:fld>
            <a:endParaRPr lang="en-US">
              <a:solidFill>
                <a:srgbClr val="D1282E"/>
              </a:solidFill>
            </a:endParaRPr>
          </a:p>
        </p:txBody>
      </p:sp>
      <p:sp>
        <p:nvSpPr>
          <p:cNvPr id="7" name="Rectangle 6"/>
          <p:cNvSpPr/>
          <p:nvPr/>
        </p:nvSpPr>
        <p:spPr>
          <a:xfrm>
            <a:off x="9001124" y="0"/>
            <a:ext cx="142876" cy="10287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
        <p:nvSpPr>
          <p:cNvPr id="8" name="Rectangle 7"/>
          <p:cNvSpPr/>
          <p:nvPr/>
        </p:nvSpPr>
        <p:spPr>
          <a:xfrm>
            <a:off x="9001124" y="1028700"/>
            <a:ext cx="142876"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srgbClr val="FFFFFF"/>
              </a:solidFill>
            </a:endParaRPr>
          </a:p>
        </p:txBody>
      </p:sp>
    </p:spTree>
    <p:extLst>
      <p:ext uri="{BB962C8B-B14F-4D97-AF65-F5344CB8AC3E}">
        <p14:creationId xmlns:p14="http://schemas.microsoft.com/office/powerpoint/2010/main" val="26782669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Right)">
                                      <p:cBhvr>
                                        <p:cTn id="10" dur="500"/>
                                        <p:tgtEl>
                                          <p:spTgt spid="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Right)">
                                      <p:cBhvr>
                                        <p:cTn id="13" dur="500"/>
                                        <p:tgtEl>
                                          <p:spTgt spid="3">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Right)">
                                      <p:cBhvr>
                                        <p:cTn id="16" dur="500"/>
                                        <p:tgtEl>
                                          <p:spTgt spid="3">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trips(downRigh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8" presetClass="entr" presetSubtype="6"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500"/>
                        <p:tgtEl>
                          <p:spTgt spid="3"/>
                        </p:tgtEl>
                      </p:cBhvr>
                    </p:animEffect>
                  </p:childTnLst>
                </p:cTn>
              </p:par>
            </p:tnLst>
          </p:tmpl>
          <p:tmpl lvl="2">
            <p:tnLst>
              <p:par>
                <p:cTn presetID="18" presetClass="entr" presetSubtype="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500"/>
                        <p:tgtEl>
                          <p:spTgt spid="3"/>
                        </p:tgtEl>
                      </p:cBhvr>
                    </p:animEffect>
                  </p:childTnLst>
                </p:cTn>
              </p:par>
            </p:tnLst>
          </p:tmpl>
          <p:tmpl lvl="3">
            <p:tnLst>
              <p:par>
                <p:cTn presetID="18" presetClass="entr" presetSubtype="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500"/>
                        <p:tgtEl>
                          <p:spTgt spid="3"/>
                        </p:tgtEl>
                      </p:cBhvr>
                    </p:animEffect>
                  </p:childTnLst>
                </p:cTn>
              </p:par>
            </p:tnLst>
          </p:tmpl>
          <p:tmpl lvl="4">
            <p:tnLst>
              <p:par>
                <p:cTn presetID="18" presetClass="entr" presetSubtype="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500"/>
                        <p:tgtEl>
                          <p:spTgt spid="3"/>
                        </p:tgtEl>
                      </p:cBhvr>
                    </p:animEffect>
                  </p:childTnLst>
                </p:cTn>
              </p:par>
            </p:tnLst>
          </p:tmpl>
          <p:tmpl lvl="5">
            <p:tnLst>
              <p:par>
                <p:cTn presetID="18" presetClass="entr" presetSubtype="6"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500"/>
                        <p:tgtEl>
                          <p:spTgt spid="3"/>
                        </p:tgtEl>
                      </p:cBhvr>
                    </p:animEffect>
                  </p:childTnLst>
                </p:cTn>
              </p:par>
            </p:tnLst>
          </p:tmpl>
        </p:tmplLst>
      </p:bldP>
    </p:bldLst>
  </p:timing>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oxforddictionaries.com/definition/english/denominat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dirty="0" smtClean="0"/>
              <a:t>“Convicting Those Who Contradict”</a:t>
            </a:r>
            <a:endParaRPr lang="en-US" sz="7200" i="1" dirty="0"/>
          </a:p>
        </p:txBody>
      </p:sp>
      <p:sp>
        <p:nvSpPr>
          <p:cNvPr id="3" name="Subtitle 2"/>
          <p:cNvSpPr>
            <a:spLocks noGrp="1"/>
          </p:cNvSpPr>
          <p:nvPr>
            <p:ph type="subTitle" idx="1"/>
          </p:nvPr>
        </p:nvSpPr>
        <p:spPr/>
        <p:txBody>
          <a:bodyPr>
            <a:normAutofit lnSpcReduction="10000"/>
          </a:bodyPr>
          <a:lstStyle/>
          <a:p>
            <a:r>
              <a:rPr lang="en-US" dirty="0" smtClean="0"/>
              <a:t>Helping Saints Prepare to Answer and Persuade Those in Error</a:t>
            </a:r>
            <a:endParaRPr lang="en-US" dirty="0"/>
          </a:p>
        </p:txBody>
      </p:sp>
    </p:spTree>
    <p:extLst>
      <p:ext uri="{BB962C8B-B14F-4D97-AF65-F5344CB8AC3E}">
        <p14:creationId xmlns:p14="http://schemas.microsoft.com/office/powerpoint/2010/main" val="2350235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Division of Material</a:t>
            </a:r>
          </a:p>
        </p:txBody>
      </p:sp>
      <p:sp>
        <p:nvSpPr>
          <p:cNvPr id="3" name="Content Placeholder 2"/>
          <p:cNvSpPr>
            <a:spLocks noGrp="1"/>
          </p:cNvSpPr>
          <p:nvPr>
            <p:ph idx="1"/>
          </p:nvPr>
        </p:nvSpPr>
        <p:spPr/>
        <p:txBody>
          <a:bodyPr>
            <a:normAutofit/>
          </a:bodyPr>
          <a:lstStyle/>
          <a:p>
            <a:pPr marL="609600" indent="-609600">
              <a:buFont typeface="+mj-lt"/>
              <a:buAutoNum type="romanUcPeriod"/>
            </a:pPr>
            <a:r>
              <a:rPr lang="en-US" sz="2800" dirty="0" smtClean="0"/>
              <a:t>Advocate </a:t>
            </a:r>
            <a:r>
              <a:rPr lang="en-US" sz="2800" dirty="0"/>
              <a:t>a Positive </a:t>
            </a:r>
            <a:r>
              <a:rPr lang="en-US" sz="2800" dirty="0" smtClean="0"/>
              <a:t>Position.</a:t>
            </a:r>
            <a:endParaRPr lang="en-US" sz="2800" dirty="0"/>
          </a:p>
          <a:p>
            <a:pPr marL="609600" indent="-609600">
              <a:buFont typeface="+mj-lt"/>
              <a:buAutoNum type="romanUcPeriod"/>
            </a:pPr>
            <a:r>
              <a:rPr lang="en-US" sz="2800" dirty="0" smtClean="0"/>
              <a:t>Offer </a:t>
            </a:r>
            <a:r>
              <a:rPr lang="en-US" sz="2800" dirty="0"/>
              <a:t>Historical </a:t>
            </a:r>
            <a:r>
              <a:rPr lang="en-US" sz="2800" dirty="0" smtClean="0"/>
              <a:t>Icebreakers.</a:t>
            </a:r>
            <a:endParaRPr lang="en-US" sz="2800" dirty="0"/>
          </a:p>
          <a:p>
            <a:pPr marL="609600" indent="-609600">
              <a:buFont typeface="+mj-lt"/>
              <a:buAutoNum type="romanUcPeriod"/>
            </a:pPr>
            <a:r>
              <a:rPr lang="en-US" sz="2800" dirty="0" smtClean="0"/>
              <a:t>Answer </a:t>
            </a:r>
            <a:r>
              <a:rPr lang="en-US" sz="2800" dirty="0"/>
              <a:t>Negative </a:t>
            </a:r>
            <a:r>
              <a:rPr lang="en-US" sz="2800" dirty="0" smtClean="0"/>
              <a:t>Arguments.</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815347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What Has God Specified?</a:t>
            </a:r>
            <a:endParaRPr lang="en-US" dirty="0"/>
          </a:p>
        </p:txBody>
      </p:sp>
      <p:sp>
        <p:nvSpPr>
          <p:cNvPr id="6" name="Content Placeholder 5"/>
          <p:cNvSpPr>
            <a:spLocks noGrp="1"/>
          </p:cNvSpPr>
          <p:nvPr>
            <p:ph idx="1"/>
          </p:nvPr>
        </p:nvSpPr>
        <p:spPr/>
        <p:txBody>
          <a:bodyPr>
            <a:normAutofit/>
          </a:bodyPr>
          <a:lstStyle/>
          <a:p>
            <a:r>
              <a:rPr lang="en-US" sz="2400" b="0" i="1" dirty="0"/>
              <a:t>Let the word of Christ dwell in you richly in all wisdom, </a:t>
            </a:r>
            <a:r>
              <a:rPr lang="en-US" sz="2400" i="1" u="sng" dirty="0"/>
              <a:t>teaching</a:t>
            </a:r>
            <a:r>
              <a:rPr lang="en-US" sz="2400" b="0" i="1" dirty="0"/>
              <a:t> and </a:t>
            </a:r>
            <a:r>
              <a:rPr lang="en-US" sz="2400" i="1" u="sng" dirty="0"/>
              <a:t>admonishing</a:t>
            </a:r>
            <a:r>
              <a:rPr lang="en-US" sz="2400" b="0" i="1" dirty="0"/>
              <a:t> one another in psalms and hymns and spiritual songs, </a:t>
            </a:r>
            <a:r>
              <a:rPr lang="en-US" sz="2400" i="1" u="sng" dirty="0"/>
              <a:t>singing</a:t>
            </a:r>
            <a:r>
              <a:rPr lang="en-US" sz="2400" b="0" i="1" dirty="0"/>
              <a:t> with grace in your hearts to the Lord.</a:t>
            </a:r>
            <a:r>
              <a:rPr lang="en-US" sz="2400" b="0" dirty="0"/>
              <a:t> (</a:t>
            </a:r>
            <a:r>
              <a:rPr lang="en-US" sz="2400" dirty="0">
                <a:solidFill>
                  <a:schemeClr val="tx2"/>
                </a:solidFill>
              </a:rPr>
              <a:t>Colossians 3:16</a:t>
            </a:r>
            <a:r>
              <a:rPr lang="en-US" sz="2400" b="0" dirty="0" smtClean="0"/>
              <a:t>)</a:t>
            </a:r>
            <a:endParaRPr lang="en-US" sz="2400" b="0" dirty="0"/>
          </a:p>
          <a:p>
            <a:r>
              <a:rPr lang="en-US" sz="2400" b="0" i="1" dirty="0"/>
              <a:t>… be filled with the Spirit, </a:t>
            </a:r>
            <a:r>
              <a:rPr lang="en-US" sz="2400" i="1" dirty="0"/>
              <a:t>speaking</a:t>
            </a:r>
            <a:r>
              <a:rPr lang="en-US" sz="2400" b="0" i="1" dirty="0"/>
              <a:t> to one another in psalms and hymns and spiritual songs, </a:t>
            </a:r>
            <a:r>
              <a:rPr lang="en-US" sz="2400" i="1" u="sng" dirty="0"/>
              <a:t>singing</a:t>
            </a:r>
            <a:r>
              <a:rPr lang="en-US" sz="2400" b="0" i="1" dirty="0"/>
              <a:t> and </a:t>
            </a:r>
            <a:r>
              <a:rPr lang="en-US" sz="2400" i="1" u="sng" dirty="0"/>
              <a:t>making melody</a:t>
            </a:r>
            <a:r>
              <a:rPr lang="en-US" sz="2400" i="1" dirty="0"/>
              <a:t> in your </a:t>
            </a:r>
            <a:r>
              <a:rPr lang="en-US" sz="2400" i="1" u="sng" dirty="0"/>
              <a:t>heart</a:t>
            </a:r>
            <a:r>
              <a:rPr lang="en-US" sz="2400" i="1" dirty="0"/>
              <a:t> to the Lord</a:t>
            </a:r>
            <a:r>
              <a:rPr lang="en-US" sz="2400" b="0" i="1" dirty="0"/>
              <a:t>, </a:t>
            </a:r>
            <a:r>
              <a:rPr lang="en-US" sz="2400" b="0" dirty="0" smtClean="0"/>
              <a:t>(</a:t>
            </a:r>
            <a:r>
              <a:rPr lang="en-US" sz="2400" dirty="0">
                <a:solidFill>
                  <a:schemeClr val="tx2"/>
                </a:solidFill>
              </a:rPr>
              <a:t>Ephesians 5:18b-19</a:t>
            </a:r>
            <a:r>
              <a:rPr lang="en-US" sz="2400" b="0" dirty="0"/>
              <a:t>)</a:t>
            </a:r>
          </a:p>
          <a:p>
            <a:pPr marL="342900" indent="-342900">
              <a:buFont typeface="Arial" pitchFamily="34" charset="0"/>
              <a:buChar char="•"/>
            </a:pPr>
            <a:r>
              <a:rPr lang="en-US" sz="2400" b="0" dirty="0"/>
              <a:t>God has </a:t>
            </a:r>
            <a:r>
              <a:rPr lang="en-US" sz="2400" u="sng" dirty="0">
                <a:solidFill>
                  <a:schemeClr val="tx2"/>
                </a:solidFill>
              </a:rPr>
              <a:t>specified</a:t>
            </a:r>
            <a:r>
              <a:rPr lang="en-US" sz="2400" b="0" dirty="0">
                <a:solidFill>
                  <a:schemeClr val="tx2"/>
                </a:solidFill>
              </a:rPr>
              <a:t> </a:t>
            </a:r>
            <a:r>
              <a:rPr lang="en-US" sz="2400" i="1" dirty="0"/>
              <a:t>vocal</a:t>
            </a:r>
            <a:r>
              <a:rPr lang="en-US" sz="2400" b="0" dirty="0"/>
              <a:t> praise </a:t>
            </a:r>
            <a:r>
              <a:rPr lang="en-US" sz="2400" b="0" dirty="0" smtClean="0"/>
              <a:t>and the </a:t>
            </a:r>
            <a:r>
              <a:rPr lang="en-US" sz="2400" i="1" dirty="0" smtClean="0"/>
              <a:t>heart</a:t>
            </a:r>
            <a:r>
              <a:rPr lang="en-US" sz="2400" b="0" dirty="0" smtClean="0"/>
              <a:t> as </a:t>
            </a:r>
            <a:r>
              <a:rPr lang="en-US" sz="2400" b="0" dirty="0"/>
              <a:t>the </a:t>
            </a:r>
            <a:r>
              <a:rPr lang="en-US" sz="2400" i="1" dirty="0" smtClean="0"/>
              <a:t>instrument</a:t>
            </a:r>
            <a:r>
              <a:rPr lang="en-US" sz="2400" b="0" dirty="0" smtClean="0"/>
              <a:t>. </a:t>
            </a:r>
            <a:r>
              <a:rPr lang="en-US" sz="2400" b="0" dirty="0"/>
              <a:t>Who are </a:t>
            </a:r>
            <a:r>
              <a:rPr lang="en-US" sz="2400" i="1" dirty="0"/>
              <a:t>we</a:t>
            </a:r>
            <a:r>
              <a:rPr lang="en-US" sz="2400" b="0" dirty="0"/>
              <a:t> to </a:t>
            </a:r>
            <a:r>
              <a:rPr lang="en-US" sz="2400" i="1" u="sng" dirty="0"/>
              <a:t>add</a:t>
            </a:r>
            <a:r>
              <a:rPr lang="en-US" sz="2400" b="0" dirty="0"/>
              <a:t> to </a:t>
            </a:r>
            <a:r>
              <a:rPr lang="en-US" sz="2400" b="0" dirty="0" smtClean="0"/>
              <a:t>God’s </a:t>
            </a:r>
            <a:r>
              <a:rPr lang="en-US" sz="2400" b="0" dirty="0"/>
              <a:t>command?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92408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Peer Pressure</a:t>
            </a:r>
            <a:endParaRPr lang="en-US" dirty="0"/>
          </a:p>
        </p:txBody>
      </p:sp>
      <p:sp>
        <p:nvSpPr>
          <p:cNvPr id="3" name="Content Placeholder 2"/>
          <p:cNvSpPr>
            <a:spLocks noGrp="1"/>
          </p:cNvSpPr>
          <p:nvPr>
            <p:ph idx="1"/>
          </p:nvPr>
        </p:nvSpPr>
        <p:spPr/>
        <p:txBody>
          <a:bodyPr>
            <a:normAutofit/>
          </a:bodyPr>
          <a:lstStyle/>
          <a:p>
            <a:pPr marL="346075" indent="-346075">
              <a:buFont typeface="+mj-lt"/>
              <a:buAutoNum type="arabicPeriod"/>
            </a:pPr>
            <a:r>
              <a:rPr lang="en-US" sz="2400" b="0" dirty="0"/>
              <a:t>“But</a:t>
            </a:r>
            <a:r>
              <a:rPr lang="en-US" sz="2400" b="0" dirty="0" smtClean="0"/>
              <a:t>, </a:t>
            </a:r>
            <a:r>
              <a:rPr lang="en-US" sz="2400" i="1" dirty="0" smtClean="0"/>
              <a:t>everybody</a:t>
            </a:r>
            <a:r>
              <a:rPr lang="en-US" sz="2400" b="0" dirty="0" smtClean="0"/>
              <a:t> </a:t>
            </a:r>
            <a:r>
              <a:rPr lang="en-US" sz="2400" b="0" dirty="0"/>
              <a:t>uses instrumental music to worship God</a:t>
            </a:r>
            <a:r>
              <a:rPr lang="en-US" sz="2400" b="0" dirty="0" smtClean="0"/>
              <a:t>?”</a:t>
            </a:r>
          </a:p>
          <a:p>
            <a:pPr marL="346075" indent="-346075">
              <a:buFont typeface="Arial" pitchFamily="34" charset="0"/>
              <a:buChar char="•"/>
            </a:pPr>
            <a:r>
              <a:rPr lang="en-US" sz="2400" b="0" dirty="0" smtClean="0"/>
              <a:t>Everybody is the standard? (</a:t>
            </a:r>
            <a:r>
              <a:rPr lang="en-US" sz="2400" dirty="0" smtClean="0">
                <a:solidFill>
                  <a:schemeClr val="tx2"/>
                </a:solidFill>
              </a:rPr>
              <a:t>I Pet. 3:20; Mat. 7:13-14</a:t>
            </a:r>
            <a:r>
              <a:rPr lang="en-US" sz="2400" b="0" dirty="0" smtClean="0"/>
              <a:t>)</a:t>
            </a:r>
          </a:p>
          <a:p>
            <a:pPr marL="346075" indent="-346075">
              <a:buFont typeface="Arial" pitchFamily="34" charset="0"/>
              <a:buChar char="•"/>
            </a:pPr>
            <a:r>
              <a:rPr lang="en-US" sz="2400" i="1" smtClean="0">
                <a:solidFill>
                  <a:schemeClr val="tx2"/>
                </a:solidFill>
              </a:rPr>
              <a:t>Fact:</a:t>
            </a:r>
            <a:r>
              <a:rPr lang="en-US" sz="2400" b="0" smtClean="0"/>
              <a:t>  </a:t>
            </a:r>
            <a:r>
              <a:rPr lang="en-US" sz="2400" b="0" dirty="0"/>
              <a:t>Instrumental music has been added to most Protestant churches within the past 200 – 150 years</a:t>
            </a:r>
            <a:r>
              <a:rPr lang="en-US" sz="2400" b="0" dirty="0" smtClean="0"/>
              <a:t>!</a:t>
            </a:r>
            <a:endParaRPr lang="en-US" sz="2400" b="0" dirty="0"/>
          </a:p>
          <a:p>
            <a:pPr marL="346075" indent="-346075">
              <a:buFont typeface="Arial" pitchFamily="34" charset="0"/>
              <a:buChar char="•"/>
            </a:pPr>
            <a:r>
              <a:rPr lang="en-US" sz="2400" i="1" dirty="0" smtClean="0"/>
              <a:t>Historically</a:t>
            </a:r>
            <a:r>
              <a:rPr lang="en-US" sz="2400" b="0" dirty="0"/>
              <a:t>, the instrumentalist would be associated with a rebellious </a:t>
            </a:r>
            <a:r>
              <a:rPr lang="en-US" sz="2400" i="1" u="sng" dirty="0" smtClean="0"/>
              <a:t>minority</a:t>
            </a:r>
            <a:r>
              <a:rPr lang="en-US" sz="2400" b="0" dirty="0" smtClean="0"/>
              <a:t>, instead of a popular majority!</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81024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Ante-</a:t>
            </a:r>
            <a:r>
              <a:rPr lang="en-US" dirty="0" err="1"/>
              <a:t>Nicaean</a:t>
            </a:r>
            <a:r>
              <a:rPr lang="en-US" dirty="0"/>
              <a:t> Fathers</a:t>
            </a:r>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200" b="0" dirty="0"/>
              <a:t>“The </a:t>
            </a:r>
            <a:r>
              <a:rPr lang="en-US" sz="2200" dirty="0"/>
              <a:t>one instrument </a:t>
            </a:r>
            <a:r>
              <a:rPr lang="en-US" sz="2200" b="0" dirty="0"/>
              <a:t>of peace, the </a:t>
            </a:r>
            <a:r>
              <a:rPr lang="en-US" sz="2200" dirty="0"/>
              <a:t>word alone </a:t>
            </a:r>
            <a:r>
              <a:rPr lang="en-US" sz="2200" b="0" dirty="0"/>
              <a:t>by which we honor God is what we employ. We </a:t>
            </a:r>
            <a:r>
              <a:rPr lang="en-US" sz="2200" dirty="0"/>
              <a:t>no longer employ the ancient psaltery, the cymbal, the flute</a:t>
            </a:r>
            <a:r>
              <a:rPr lang="en-US" sz="2200" b="0" dirty="0"/>
              <a:t>...” (Clement of Alexandria, 2</a:t>
            </a:r>
            <a:r>
              <a:rPr lang="en-US" sz="2200" b="0" baseline="30000" dirty="0"/>
              <a:t>nd</a:t>
            </a:r>
            <a:r>
              <a:rPr lang="en-US" sz="2200" b="0" dirty="0"/>
              <a:t> century)</a:t>
            </a:r>
          </a:p>
          <a:p>
            <a:pPr marL="342900" indent="-342900">
              <a:spcBef>
                <a:spcPts val="200"/>
              </a:spcBef>
              <a:spcAft>
                <a:spcPts val="200"/>
              </a:spcAft>
              <a:buFont typeface="Arial" pitchFamily="34" charset="0"/>
              <a:buChar char="•"/>
            </a:pPr>
            <a:r>
              <a:rPr lang="en-US" sz="2200" b="0" dirty="0"/>
              <a:t>“The </a:t>
            </a:r>
            <a:r>
              <a:rPr lang="en-US" sz="2200" dirty="0"/>
              <a:t>unison voices of Christians </a:t>
            </a:r>
            <a:r>
              <a:rPr lang="en-US" sz="2200" b="0" dirty="0"/>
              <a:t>would be more acceptable to God than </a:t>
            </a:r>
            <a:r>
              <a:rPr lang="en-US" sz="2200" dirty="0"/>
              <a:t>any musical instrument</a:t>
            </a:r>
            <a:r>
              <a:rPr lang="en-US" sz="2200" b="0" dirty="0"/>
              <a:t>. Accordingly, in </a:t>
            </a:r>
            <a:r>
              <a:rPr lang="en-US" sz="2200" u="sng" dirty="0"/>
              <a:t>all</a:t>
            </a:r>
            <a:r>
              <a:rPr lang="en-US" sz="2200" dirty="0"/>
              <a:t> the churches of God</a:t>
            </a:r>
            <a:r>
              <a:rPr lang="en-US" sz="2200" b="0" dirty="0"/>
              <a:t>, we send up </a:t>
            </a:r>
            <a:r>
              <a:rPr lang="en-US" sz="2200" dirty="0"/>
              <a:t>a unison melody</a:t>
            </a:r>
            <a:r>
              <a:rPr lang="en-US" sz="2200" b="0" dirty="0"/>
              <a:t>.” (Eusebius of </a:t>
            </a:r>
            <a:r>
              <a:rPr lang="en-US" sz="2200" b="0" dirty="0" err="1"/>
              <a:t>Caeserea</a:t>
            </a:r>
            <a:r>
              <a:rPr lang="en-US" sz="2200" b="0" dirty="0"/>
              <a:t>, Comments on Psalm 91, 3</a:t>
            </a:r>
            <a:r>
              <a:rPr lang="en-US" sz="2200" b="0" baseline="30000" dirty="0"/>
              <a:t>rd</a:t>
            </a:r>
            <a:r>
              <a:rPr lang="en-US" sz="2200" b="0" dirty="0"/>
              <a:t> century) </a:t>
            </a:r>
          </a:p>
          <a:p>
            <a:pPr marL="342900" indent="-342900">
              <a:spcBef>
                <a:spcPts val="200"/>
              </a:spcBef>
              <a:spcAft>
                <a:spcPts val="200"/>
              </a:spcAft>
              <a:buFont typeface="Arial" pitchFamily="34" charset="0"/>
              <a:buChar char="•"/>
            </a:pPr>
            <a:r>
              <a:rPr lang="en-US" sz="2200" b="0" dirty="0"/>
              <a:t>“It was only permitted to the Jews as sacrifice was for the heaviness and grossness of their souls. God condescended to their weakness because they were lately drawn from idols. But </a:t>
            </a:r>
            <a:r>
              <a:rPr lang="en-US" sz="2200" dirty="0"/>
              <a:t>now instead of organs</a:t>
            </a:r>
            <a:r>
              <a:rPr lang="en-US" sz="2200" b="0" dirty="0"/>
              <a:t>, we may </a:t>
            </a:r>
            <a:r>
              <a:rPr lang="en-US" sz="2200" dirty="0"/>
              <a:t>use our own bodies to praise Him</a:t>
            </a:r>
            <a:r>
              <a:rPr lang="en-US" sz="2200" b="0" dirty="0"/>
              <a:t> with all.” (John Chrysostom, 3</a:t>
            </a:r>
            <a:r>
              <a:rPr lang="en-US" sz="2200" b="0" baseline="30000" dirty="0"/>
              <a:t>rd</a:t>
            </a:r>
            <a:r>
              <a:rPr lang="en-US" sz="2200" b="0" dirty="0"/>
              <a:t> century</a:t>
            </a:r>
            <a:r>
              <a:rPr lang="en-US" sz="2200" b="0" dirty="0" smtClean="0"/>
              <a:t>)</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90649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Dark Ages &amp; Catholic Church</a:t>
            </a:r>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b="0" dirty="0" smtClean="0"/>
              <a:t>“Our </a:t>
            </a:r>
            <a:r>
              <a:rPr lang="en-US" b="0" dirty="0"/>
              <a:t>church does </a:t>
            </a:r>
            <a:r>
              <a:rPr lang="en-US" dirty="0"/>
              <a:t>not use musical instruments </a:t>
            </a:r>
            <a:r>
              <a:rPr lang="en-US" b="0" dirty="0"/>
              <a:t>as harps and psalteries to praise God withal that she may </a:t>
            </a:r>
            <a:r>
              <a:rPr lang="en-US" dirty="0"/>
              <a:t>not seem to </a:t>
            </a:r>
            <a:r>
              <a:rPr lang="en-US" dirty="0" err="1"/>
              <a:t>Judaeize</a:t>
            </a:r>
            <a:r>
              <a:rPr lang="en-US" b="0" dirty="0" smtClean="0"/>
              <a:t>.” </a:t>
            </a:r>
            <a:r>
              <a:rPr lang="en-US" b="0" dirty="0"/>
              <a:t>(</a:t>
            </a:r>
            <a:r>
              <a:rPr lang="en-US" b="0" i="1" dirty="0"/>
              <a:t>Summa </a:t>
            </a:r>
            <a:r>
              <a:rPr lang="en-US" b="0" i="1" dirty="0" err="1"/>
              <a:t>Theologica</a:t>
            </a:r>
            <a:r>
              <a:rPr lang="en-US" b="0" dirty="0"/>
              <a:t>, Thomas Aquinas, 1250 A.D.) </a:t>
            </a:r>
          </a:p>
          <a:p>
            <a:pPr marL="342900" indent="-342900">
              <a:buFont typeface="Arial" pitchFamily="34" charset="0"/>
              <a:buChar char="•"/>
            </a:pPr>
            <a:r>
              <a:rPr lang="en-US" b="0" dirty="0"/>
              <a:t>“Although Josephus tells of the wonderful effects produced in the Temple by the use of instruments, the </a:t>
            </a:r>
            <a:r>
              <a:rPr lang="en-US" dirty="0"/>
              <a:t>first Christians </a:t>
            </a:r>
            <a:r>
              <a:rPr lang="en-US" b="0" dirty="0"/>
              <a:t>were of too spiritual </a:t>
            </a:r>
            <a:r>
              <a:rPr lang="en-US" b="0" dirty="0" err="1"/>
              <a:t>fibre</a:t>
            </a:r>
            <a:r>
              <a:rPr lang="en-US" b="0" dirty="0"/>
              <a:t> to substitute </a:t>
            </a:r>
            <a:r>
              <a:rPr lang="en-US" dirty="0"/>
              <a:t>lifeless instruments for or to use them to accompany the human voice</a:t>
            </a:r>
            <a:r>
              <a:rPr lang="en-US" b="0" dirty="0"/>
              <a:t>. Clement of Alexandria severely condemns the </a:t>
            </a:r>
            <a:r>
              <a:rPr lang="en-US" dirty="0"/>
              <a:t>use of instruments </a:t>
            </a:r>
            <a:r>
              <a:rPr lang="en-US" b="0" dirty="0"/>
              <a:t>even at Christian banquets (P.G., VIII, 4440). St. Chrysostom </a:t>
            </a:r>
            <a:r>
              <a:rPr lang="en-US" dirty="0"/>
              <a:t>sharply contrasts </a:t>
            </a:r>
            <a:r>
              <a:rPr lang="en-US" b="0" dirty="0"/>
              <a:t>the customs of the Christians at the time when they had full freedom with those of the Jews of the Old Testament (ibid., LV, 494-7). </a:t>
            </a:r>
            <a:r>
              <a:rPr lang="en-US" dirty="0"/>
              <a:t>Similarly write a series of early ecclesiastical writers down to St. Thomas </a:t>
            </a:r>
            <a:r>
              <a:rPr lang="en-US" b="0" dirty="0"/>
              <a:t>(Summa, II-II, Q.xci,a.2)” (“Music”, </a:t>
            </a:r>
            <a:r>
              <a:rPr lang="en-US" b="0" i="1" dirty="0"/>
              <a:t>The Catholic Encyclopedia</a:t>
            </a:r>
            <a:r>
              <a:rPr lang="en-US" b="0" dirty="0"/>
              <a:t>, X:651)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79506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Reformation Era – 1</a:t>
            </a:r>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b="0" dirty="0"/>
              <a:t>“The churches of the city were purged of pictures, relics, crucifixes, altars, candles, and all ornaments. The pictures were broken and burned. The bones of saints were buried. Even the organ was removed, and </a:t>
            </a:r>
            <a:r>
              <a:rPr lang="en-US" dirty="0"/>
              <a:t>the Latin singing of the choir abolished</a:t>
            </a:r>
            <a:r>
              <a:rPr lang="en-US" b="0" dirty="0"/>
              <a:t>, but fortunately afterward, replaced with </a:t>
            </a:r>
            <a:r>
              <a:rPr lang="en-US" dirty="0"/>
              <a:t>congregational singing</a:t>
            </a:r>
            <a:r>
              <a:rPr lang="en-US" b="0" dirty="0"/>
              <a:t> of psalms and hymns in the vernacular.” (</a:t>
            </a:r>
            <a:r>
              <a:rPr lang="en-US" b="0" dirty="0" err="1"/>
              <a:t>Schaff</a:t>
            </a:r>
            <a:r>
              <a:rPr lang="en-US" b="0" dirty="0"/>
              <a:t>, Church History, vol.8)</a:t>
            </a:r>
          </a:p>
          <a:p>
            <a:pPr marL="342900" indent="-342900">
              <a:spcBef>
                <a:spcPts val="200"/>
              </a:spcBef>
              <a:spcAft>
                <a:spcPts val="200"/>
              </a:spcAft>
              <a:buFont typeface="Arial" pitchFamily="34" charset="0"/>
              <a:buChar char="•"/>
            </a:pPr>
            <a:r>
              <a:rPr lang="en-US" b="0" dirty="0"/>
              <a:t>“</a:t>
            </a:r>
            <a:r>
              <a:rPr lang="en-US" dirty="0"/>
              <a:t>Musical instruments </a:t>
            </a:r>
            <a:r>
              <a:rPr lang="en-US" b="0" dirty="0"/>
              <a:t>in celebrating the praises of God would be </a:t>
            </a:r>
            <a:r>
              <a:rPr lang="en-US" dirty="0"/>
              <a:t>no more suitable</a:t>
            </a:r>
            <a:r>
              <a:rPr lang="en-US" b="0" dirty="0"/>
              <a:t> than the burning of incense, the lighting up of lamps, and the restoration of the </a:t>
            </a:r>
            <a:r>
              <a:rPr lang="en-US" dirty="0"/>
              <a:t>other shadows of the law</a:t>
            </a:r>
            <a:r>
              <a:rPr lang="en-US" b="0" dirty="0"/>
              <a:t>. The papists, therefore, have </a:t>
            </a:r>
            <a:r>
              <a:rPr lang="en-US" dirty="0"/>
              <a:t>foolishly borrowed </a:t>
            </a:r>
            <a:r>
              <a:rPr lang="en-US" b="0" dirty="0"/>
              <a:t>this, as well as many other things, </a:t>
            </a:r>
            <a:r>
              <a:rPr lang="en-US" dirty="0"/>
              <a:t>from the Jews</a:t>
            </a:r>
            <a:r>
              <a:rPr lang="en-US" b="0" dirty="0"/>
              <a:t>. Men who are fond of outward pomp may delight in that noise; but the simplicity which God recommends to us by the apostle is far more pleasing to Him.” (John Calvin on Psalm 33)</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419573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Reformation Era – 2</a:t>
            </a:r>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1900" b="0" dirty="0"/>
              <a:t>“I have </a:t>
            </a:r>
            <a:r>
              <a:rPr lang="en-US" sz="1900" dirty="0"/>
              <a:t>no objection to instruments of music </a:t>
            </a:r>
            <a:r>
              <a:rPr lang="en-US" sz="1900" b="0" dirty="0"/>
              <a:t>in our chapels provided they are </a:t>
            </a:r>
            <a:r>
              <a:rPr lang="en-US" sz="1900" dirty="0"/>
              <a:t>neither heard nor seen</a:t>
            </a:r>
            <a:r>
              <a:rPr lang="en-US" sz="1900" b="0" dirty="0"/>
              <a:t>” (John Wesley, quoted in Adam </a:t>
            </a:r>
            <a:r>
              <a:rPr lang="en-US" sz="1900" b="0" dirty="0" smtClean="0"/>
              <a:t>Clarke’s </a:t>
            </a:r>
            <a:r>
              <a:rPr lang="en-US" sz="1900" b="0" dirty="0"/>
              <a:t>Commentary at </a:t>
            </a:r>
            <a:r>
              <a:rPr lang="en-US" sz="1900" dirty="0">
                <a:solidFill>
                  <a:schemeClr val="tx2"/>
                </a:solidFill>
              </a:rPr>
              <a:t>Amos 6:5</a:t>
            </a:r>
            <a:r>
              <a:rPr lang="en-US" sz="1900" b="0" dirty="0"/>
              <a:t>)</a:t>
            </a:r>
          </a:p>
          <a:p>
            <a:pPr marL="342900" indent="-342900">
              <a:spcBef>
                <a:spcPts val="200"/>
              </a:spcBef>
              <a:spcAft>
                <a:spcPts val="200"/>
              </a:spcAft>
              <a:buFont typeface="Arial" pitchFamily="34" charset="0"/>
              <a:buChar char="•"/>
            </a:pPr>
            <a:r>
              <a:rPr lang="en-US" sz="1900" b="0" dirty="0"/>
              <a:t>“The Christian worship </a:t>
            </a:r>
            <a:r>
              <a:rPr lang="en-US" sz="1900" dirty="0"/>
              <a:t>consisted in hymns</a:t>
            </a:r>
            <a:r>
              <a:rPr lang="en-US" sz="1900" b="0" dirty="0"/>
              <a:t>, prayers, the reading of Scriptures, a discourse addressed to the people, and concluded with the celebration of the </a:t>
            </a:r>
            <a:r>
              <a:rPr lang="en-US" sz="1900" b="0" dirty="0" smtClean="0"/>
              <a:t>Lord’s </a:t>
            </a:r>
            <a:r>
              <a:rPr lang="en-US" sz="1900" b="0" dirty="0"/>
              <a:t>Supper” (Mosheim, </a:t>
            </a:r>
            <a:r>
              <a:rPr lang="en-US" sz="1900" b="0" i="1" dirty="0"/>
              <a:t>Ecclesiastical History</a:t>
            </a:r>
            <a:r>
              <a:rPr lang="en-US" sz="1900" b="0" dirty="0"/>
              <a:t>, I:303, published AD 1755)</a:t>
            </a:r>
          </a:p>
          <a:p>
            <a:pPr marL="342900" indent="-342900">
              <a:spcBef>
                <a:spcPts val="200"/>
              </a:spcBef>
              <a:spcAft>
                <a:spcPts val="200"/>
              </a:spcAft>
              <a:buFont typeface="Arial" pitchFamily="34" charset="0"/>
              <a:buChar char="•"/>
            </a:pPr>
            <a:r>
              <a:rPr lang="en-US" sz="1900" b="0" dirty="0"/>
              <a:t>“Church psalmody, also passed over from the synagogue in the Christian Church. The Apostle Paul exhorts the primitive churches to </a:t>
            </a:r>
            <a:r>
              <a:rPr lang="en-US" sz="1900" dirty="0"/>
              <a:t>sing spiritual songs</a:t>
            </a:r>
            <a:r>
              <a:rPr lang="en-US" sz="1900" b="0" dirty="0"/>
              <a:t>. For this purpose were used the psalms of the Old Testament, and partly hymns composed expressly for this object, especially hymns of praise and of thanks to God and to Christ, such having been known to Pliny, as in customary use among the Christians of his time” (</a:t>
            </a:r>
            <a:r>
              <a:rPr lang="en-US" sz="1900" b="0" dirty="0" err="1"/>
              <a:t>Neander</a:t>
            </a:r>
            <a:r>
              <a:rPr lang="en-US" sz="1900" b="0" dirty="0"/>
              <a:t>, 1789-1850; </a:t>
            </a:r>
            <a:r>
              <a:rPr lang="en-US" sz="1900" b="0" i="1" dirty="0"/>
              <a:t>General Church History</a:t>
            </a:r>
            <a:r>
              <a:rPr lang="en-US" sz="1900" b="0" dirty="0"/>
              <a:t>, I:414)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37423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Reformation Era – </a:t>
            </a:r>
            <a:r>
              <a:rPr lang="en-US" dirty="0" smtClean="0"/>
              <a:t>3</a:t>
            </a:r>
            <a:endParaRPr lang="en-US" dirty="0"/>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b="0" dirty="0"/>
              <a:t>“It is </a:t>
            </a:r>
            <a:r>
              <a:rPr lang="en-US" dirty="0"/>
              <a:t>heresy</a:t>
            </a:r>
            <a:r>
              <a:rPr lang="en-US" b="0" dirty="0"/>
              <a:t> in the sphere of worship” (</a:t>
            </a:r>
            <a:r>
              <a:rPr lang="en-US" b="0" dirty="0" err="1"/>
              <a:t>Giradeau</a:t>
            </a:r>
            <a:r>
              <a:rPr lang="en-US" b="0" dirty="0"/>
              <a:t>, </a:t>
            </a:r>
            <a:r>
              <a:rPr lang="en-US" b="0" i="1" dirty="0"/>
              <a:t>Instrumental Music in the Public Worship of the Church</a:t>
            </a:r>
            <a:r>
              <a:rPr lang="en-US" b="0" dirty="0"/>
              <a:t>, p.179, 1888)</a:t>
            </a:r>
          </a:p>
          <a:p>
            <a:pPr marL="342900" indent="-342900">
              <a:buFont typeface="Arial" pitchFamily="34" charset="0"/>
              <a:buChar char="•"/>
            </a:pPr>
            <a:r>
              <a:rPr lang="en-US" b="0" dirty="0"/>
              <a:t>“</a:t>
            </a:r>
            <a:r>
              <a:rPr lang="en-US" i="1" dirty="0" err="1"/>
              <a:t>psallo</a:t>
            </a:r>
            <a:r>
              <a:rPr lang="en-US" dirty="0"/>
              <a:t> never occurs in the New Testament</a:t>
            </a:r>
            <a:r>
              <a:rPr lang="en-US" b="0" dirty="0"/>
              <a:t>, in its radical signification, </a:t>
            </a:r>
            <a:r>
              <a:rPr lang="en-US" dirty="0"/>
              <a:t>to strike or play upon an instrument</a:t>
            </a:r>
            <a:r>
              <a:rPr lang="en-US" b="0" dirty="0"/>
              <a:t>.” (</a:t>
            </a:r>
            <a:r>
              <a:rPr lang="en-US" b="0" dirty="0" err="1"/>
              <a:t>Giradeau</a:t>
            </a:r>
            <a:r>
              <a:rPr lang="en-US" b="0" dirty="0"/>
              <a:t>, </a:t>
            </a:r>
            <a:r>
              <a:rPr lang="en-US" b="0" i="1" dirty="0"/>
              <a:t>Music in the Church</a:t>
            </a:r>
            <a:r>
              <a:rPr lang="en-US" b="0" dirty="0"/>
              <a:t>, pp.116-118, 1888)</a:t>
            </a:r>
          </a:p>
          <a:p>
            <a:pPr marL="342900" indent="-342900">
              <a:buFont typeface="Arial" pitchFamily="34" charset="0"/>
              <a:buChar char="•"/>
            </a:pPr>
            <a:r>
              <a:rPr lang="en-US" b="0" dirty="0" smtClean="0"/>
              <a:t>“</a:t>
            </a:r>
            <a:r>
              <a:rPr lang="en-US" b="0" i="1" dirty="0" smtClean="0"/>
              <a:t>‘Praise </a:t>
            </a:r>
            <a:r>
              <a:rPr lang="en-US" b="0" i="1" dirty="0"/>
              <a:t>the Lord with the harp.’</a:t>
            </a:r>
            <a:r>
              <a:rPr lang="en-US" b="0" dirty="0"/>
              <a:t> Israel was at school, and used childish things to help her learn. But in these days, when Jesus gives us spiritual food, one can make melody without strings and pipes. We do not need them. </a:t>
            </a:r>
            <a:r>
              <a:rPr lang="en-US" dirty="0"/>
              <a:t>They would hinder rather than help our praise. </a:t>
            </a:r>
            <a:r>
              <a:rPr lang="en-US" b="0" dirty="0"/>
              <a:t>Sing unto Him! This is the sweetest and best music. </a:t>
            </a:r>
            <a:r>
              <a:rPr lang="en-US" dirty="0"/>
              <a:t>No instrument is like the human voice.... We might as well pray by machinery as praise by </a:t>
            </a:r>
            <a:r>
              <a:rPr lang="en-US" dirty="0" smtClean="0"/>
              <a:t>it</a:t>
            </a:r>
            <a:r>
              <a:rPr lang="en-US" b="0" dirty="0" smtClean="0"/>
              <a:t>.” </a:t>
            </a:r>
            <a:r>
              <a:rPr lang="en-US" b="0" dirty="0"/>
              <a:t>(Spurgeon, </a:t>
            </a:r>
            <a:r>
              <a:rPr lang="en-US" b="0" i="1" dirty="0"/>
              <a:t>The Treasury of David</a:t>
            </a:r>
            <a:r>
              <a:rPr lang="en-US" b="0" dirty="0"/>
              <a:t>, comment on </a:t>
            </a:r>
            <a:r>
              <a:rPr lang="en-US" dirty="0">
                <a:solidFill>
                  <a:schemeClr val="tx2"/>
                </a:solidFill>
              </a:rPr>
              <a:t>Psalm 42:4</a:t>
            </a:r>
            <a:r>
              <a:rPr lang="en-US" b="0"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37423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Respecting Bible Silence</a:t>
            </a:r>
            <a:endParaRPr lang="en-US" dirty="0"/>
          </a:p>
        </p:txBody>
      </p:sp>
      <p:sp>
        <p:nvSpPr>
          <p:cNvPr id="3" name="Content Placeholder 2"/>
          <p:cNvSpPr>
            <a:spLocks noGrp="1"/>
          </p:cNvSpPr>
          <p:nvPr>
            <p:ph idx="1"/>
          </p:nvPr>
        </p:nvSpPr>
        <p:spPr/>
        <p:txBody>
          <a:bodyPr>
            <a:noAutofit/>
          </a:bodyPr>
          <a:lstStyle/>
          <a:p>
            <a:pPr marL="346075" indent="-346075">
              <a:spcBef>
                <a:spcPts val="100"/>
              </a:spcBef>
              <a:spcAft>
                <a:spcPts val="100"/>
              </a:spcAft>
              <a:buFont typeface="+mj-lt"/>
              <a:buAutoNum type="arabicPeriod" startAt="2"/>
            </a:pPr>
            <a:r>
              <a:rPr lang="en-US" b="0" dirty="0" smtClean="0"/>
              <a:t>“But</a:t>
            </a:r>
            <a:r>
              <a:rPr lang="en-US" b="0" dirty="0"/>
              <a:t>, the Bible does </a:t>
            </a:r>
            <a:r>
              <a:rPr lang="en-US" i="1" dirty="0"/>
              <a:t>not forbid </a:t>
            </a:r>
            <a:r>
              <a:rPr lang="en-US" b="0" dirty="0"/>
              <a:t>using mechanical instruments to praise God</a:t>
            </a:r>
            <a:r>
              <a:rPr lang="en-US" b="0" dirty="0" smtClean="0"/>
              <a:t>!  You are arguing from silence, and nothing can be proved by silence.”</a:t>
            </a:r>
          </a:p>
          <a:p>
            <a:pPr marL="346075" indent="-346075">
              <a:spcBef>
                <a:spcPts val="100"/>
              </a:spcBef>
              <a:spcAft>
                <a:spcPts val="100"/>
              </a:spcAft>
              <a:buFont typeface="Arial" pitchFamily="34" charset="0"/>
              <a:buChar char="•"/>
            </a:pPr>
            <a:r>
              <a:rPr lang="en-US" b="0" dirty="0"/>
              <a:t>God was </a:t>
            </a:r>
            <a:r>
              <a:rPr lang="en-US" i="1" dirty="0"/>
              <a:t>not</a:t>
            </a:r>
            <a:r>
              <a:rPr lang="en-US" b="0" dirty="0"/>
              <a:t> silent.  He </a:t>
            </a:r>
            <a:r>
              <a:rPr lang="en-US" i="1" dirty="0"/>
              <a:t>commanded</a:t>
            </a:r>
            <a:r>
              <a:rPr lang="en-US" b="0" dirty="0"/>
              <a:t> vocal music.</a:t>
            </a:r>
          </a:p>
          <a:p>
            <a:pPr marL="346075" indent="-346075">
              <a:spcBef>
                <a:spcPts val="100"/>
              </a:spcBef>
              <a:spcAft>
                <a:spcPts val="100"/>
              </a:spcAft>
              <a:buFont typeface="Arial" pitchFamily="34" charset="0"/>
              <a:buChar char="•"/>
            </a:pPr>
            <a:r>
              <a:rPr lang="en-US" b="0" dirty="0"/>
              <a:t>How well did </a:t>
            </a:r>
            <a:r>
              <a:rPr lang="en-US" i="1" dirty="0" smtClean="0"/>
              <a:t>presumption</a:t>
            </a:r>
            <a:r>
              <a:rPr lang="en-US" b="0" dirty="0" smtClean="0"/>
              <a:t> </a:t>
            </a:r>
            <a:r>
              <a:rPr lang="en-US" b="0" dirty="0"/>
              <a:t>work for others in the past</a:t>
            </a:r>
            <a:r>
              <a:rPr lang="en-US" b="0" dirty="0" smtClean="0"/>
              <a:t>?</a:t>
            </a:r>
          </a:p>
          <a:p>
            <a:pPr marL="346075" indent="-346075">
              <a:spcBef>
                <a:spcPts val="100"/>
              </a:spcBef>
              <a:spcAft>
                <a:spcPts val="100"/>
              </a:spcAft>
              <a:buFont typeface="Arial" pitchFamily="34" charset="0"/>
              <a:buChar char="•"/>
            </a:pPr>
            <a:r>
              <a:rPr lang="en-US" b="0" dirty="0" err="1" smtClean="0"/>
              <a:t>Nadab</a:t>
            </a:r>
            <a:r>
              <a:rPr lang="en-US" b="0" dirty="0" smtClean="0"/>
              <a:t> </a:t>
            </a:r>
            <a:r>
              <a:rPr lang="en-US" b="0" dirty="0"/>
              <a:t>and </a:t>
            </a:r>
            <a:r>
              <a:rPr lang="en-US" b="0" dirty="0" err="1"/>
              <a:t>Abihu</a:t>
            </a:r>
            <a:r>
              <a:rPr lang="en-US" b="0" dirty="0"/>
              <a:t> (</a:t>
            </a:r>
            <a:r>
              <a:rPr lang="en-US" dirty="0">
                <a:solidFill>
                  <a:schemeClr val="tx2"/>
                </a:solidFill>
              </a:rPr>
              <a:t>Leviticus 10:1-3; Exodus 30:9, 34-38</a:t>
            </a:r>
            <a:r>
              <a:rPr lang="en-US" b="0" dirty="0"/>
              <a:t>) </a:t>
            </a:r>
            <a:r>
              <a:rPr lang="en-US" b="0" dirty="0" smtClean="0"/>
              <a:t>– </a:t>
            </a:r>
            <a:r>
              <a:rPr lang="en-US" b="0" dirty="0"/>
              <a:t/>
            </a:r>
            <a:br>
              <a:rPr lang="en-US" b="0" dirty="0"/>
            </a:br>
            <a:r>
              <a:rPr lang="en-US" b="0" i="1" dirty="0"/>
              <a:t>“by those who come near Me I must be regarded as holy</a:t>
            </a:r>
            <a:r>
              <a:rPr lang="en-US" b="0" i="1" dirty="0" smtClean="0"/>
              <a:t>”</a:t>
            </a:r>
          </a:p>
          <a:p>
            <a:pPr marL="346075" indent="-346075">
              <a:spcBef>
                <a:spcPts val="100"/>
              </a:spcBef>
              <a:spcAft>
                <a:spcPts val="100"/>
              </a:spcAft>
              <a:buFont typeface="Arial" pitchFamily="34" charset="0"/>
              <a:buChar char="•"/>
            </a:pPr>
            <a:r>
              <a:rPr lang="en-US" b="0" dirty="0" smtClean="0"/>
              <a:t>David’s plan to build a temple for God (</a:t>
            </a:r>
            <a:r>
              <a:rPr lang="en-US" dirty="0" smtClean="0">
                <a:solidFill>
                  <a:schemeClr val="tx2"/>
                </a:solidFill>
              </a:rPr>
              <a:t>II Sam. 7:1-7; I Kin. 8:18-19</a:t>
            </a:r>
            <a:r>
              <a:rPr lang="en-US" b="0" dirty="0" smtClean="0"/>
              <a:t>)</a:t>
            </a:r>
          </a:p>
          <a:p>
            <a:pPr marL="346075" indent="-346075">
              <a:spcBef>
                <a:spcPts val="100"/>
              </a:spcBef>
              <a:spcAft>
                <a:spcPts val="100"/>
              </a:spcAft>
              <a:buFont typeface="Arial" pitchFamily="34" charset="0"/>
              <a:buChar char="•"/>
            </a:pPr>
            <a:r>
              <a:rPr lang="en-US" b="0" dirty="0" smtClean="0"/>
              <a:t>Pharisees (</a:t>
            </a:r>
            <a:r>
              <a:rPr lang="en-US" dirty="0" smtClean="0">
                <a:solidFill>
                  <a:schemeClr val="tx2"/>
                </a:solidFill>
              </a:rPr>
              <a:t>Matthew 19:3-8</a:t>
            </a:r>
            <a:r>
              <a:rPr lang="en-US" b="0" dirty="0" smtClean="0"/>
              <a:t>) – </a:t>
            </a:r>
            <a:r>
              <a:rPr lang="en-US" b="0" i="1" dirty="0" smtClean="0"/>
              <a:t>“therefore, </a:t>
            </a:r>
            <a:r>
              <a:rPr lang="en-US" i="1" dirty="0" smtClean="0"/>
              <a:t>what </a:t>
            </a:r>
            <a:r>
              <a:rPr lang="en-US" i="1" u="sng" dirty="0" smtClean="0"/>
              <a:t>God</a:t>
            </a:r>
            <a:r>
              <a:rPr lang="en-US" i="1" dirty="0" smtClean="0"/>
              <a:t> has joined </a:t>
            </a:r>
            <a:r>
              <a:rPr lang="en-US" b="0" i="1" dirty="0" smtClean="0"/>
              <a:t>together, </a:t>
            </a:r>
            <a:r>
              <a:rPr lang="en-US" i="1" dirty="0" smtClean="0"/>
              <a:t>let not </a:t>
            </a:r>
            <a:r>
              <a:rPr lang="en-US" i="1" u="sng" dirty="0" smtClean="0"/>
              <a:t>man</a:t>
            </a:r>
            <a:r>
              <a:rPr lang="en-US" i="1" dirty="0" smtClean="0"/>
              <a:t> separate</a:t>
            </a:r>
            <a:r>
              <a:rPr lang="en-US" b="0" i="1" dirty="0" smtClean="0"/>
              <a:t>”.</a:t>
            </a:r>
            <a:endParaRPr lang="en-US" b="0" dirty="0"/>
          </a:p>
          <a:p>
            <a:pPr marL="346075" indent="-346075">
              <a:spcBef>
                <a:spcPts val="100"/>
              </a:spcBef>
              <a:spcAft>
                <a:spcPts val="100"/>
              </a:spcAft>
              <a:buFont typeface="Arial" pitchFamily="34" charset="0"/>
              <a:buChar char="•"/>
            </a:pPr>
            <a:r>
              <a:rPr lang="en-US" b="0" dirty="0"/>
              <a:t>King Saul (</a:t>
            </a:r>
            <a:r>
              <a:rPr lang="en-US" dirty="0">
                <a:solidFill>
                  <a:schemeClr val="tx2"/>
                </a:solidFill>
              </a:rPr>
              <a:t>I Samuel 15:22-23</a:t>
            </a:r>
            <a:r>
              <a:rPr lang="en-US" b="0" dirty="0"/>
              <a:t>) – </a:t>
            </a:r>
            <a:r>
              <a:rPr lang="en-US" b="0" i="1" dirty="0"/>
              <a:t>“to </a:t>
            </a:r>
            <a:r>
              <a:rPr lang="en-US" i="1" u="sng" dirty="0"/>
              <a:t>obey</a:t>
            </a:r>
            <a:r>
              <a:rPr lang="en-US" i="1" dirty="0"/>
              <a:t> is </a:t>
            </a:r>
            <a:r>
              <a:rPr lang="en-US" i="1" u="sng" dirty="0"/>
              <a:t>better</a:t>
            </a:r>
            <a:r>
              <a:rPr lang="en-US" i="1" dirty="0"/>
              <a:t> than sacrifice</a:t>
            </a:r>
            <a:r>
              <a:rPr lang="en-US" b="0" i="1" dirty="0"/>
              <a:t>, And </a:t>
            </a:r>
            <a:r>
              <a:rPr lang="en-US" i="1" dirty="0"/>
              <a:t>to </a:t>
            </a:r>
            <a:r>
              <a:rPr lang="en-US" i="1" u="sng" dirty="0"/>
              <a:t>heed</a:t>
            </a:r>
            <a:r>
              <a:rPr lang="en-US" i="1" dirty="0"/>
              <a:t> than the fat of rams</a:t>
            </a:r>
            <a:r>
              <a:rPr lang="en-US" b="0" i="1" dirty="0"/>
              <a:t>. For </a:t>
            </a:r>
            <a:r>
              <a:rPr lang="en-US" i="1" u="sng" dirty="0"/>
              <a:t>rebellion</a:t>
            </a:r>
            <a:r>
              <a:rPr lang="en-US" i="1" dirty="0"/>
              <a:t> is as the sin of witchcraft</a:t>
            </a:r>
            <a:r>
              <a:rPr lang="en-US" b="0" i="1" dirty="0"/>
              <a:t>, And </a:t>
            </a:r>
            <a:r>
              <a:rPr lang="en-US" i="1" u="sng" dirty="0"/>
              <a:t>stubbornness</a:t>
            </a:r>
            <a:r>
              <a:rPr lang="en-US" i="1" dirty="0"/>
              <a:t> is as iniquity and idolatry</a:t>
            </a:r>
            <a:r>
              <a:rPr lang="en-US" b="0" i="1" dirty="0" smtClean="0"/>
              <a:t>.”</a:t>
            </a:r>
            <a:endParaRPr lang="en-US" b="0"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193463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par>
                          <p:cTn id="11" fill="hold">
                            <p:stCondLst>
                              <p:cond delay="0"/>
                            </p:stCondLst>
                            <p:childTnLst>
                              <p:par>
                                <p:cTn id="12" presetID="10" presetClass="entr" presetSubtype="0" fill="hold" nodeType="afterEffect">
                                  <p:stCondLst>
                                    <p:cond delay="200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childTnLst>
                                </p:cTn>
                              </p:par>
                            </p:childTnLst>
                          </p:cTn>
                        </p:par>
                        <p:par>
                          <p:cTn id="15" fill="hold">
                            <p:stCondLst>
                              <p:cond delay="2500"/>
                            </p:stCondLst>
                            <p:childTnLst>
                              <p:par>
                                <p:cTn id="16" presetID="10" presetClass="entr" presetSubtype="0" fill="hold" nodeType="afterEffect">
                                  <p:stCondLst>
                                    <p:cond delay="200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par>
                          <p:cTn id="19" fill="hold">
                            <p:stCondLst>
                              <p:cond delay="5000"/>
                            </p:stCondLst>
                            <p:childTnLst>
                              <p:par>
                                <p:cTn id="20" presetID="10" presetClass="entr" presetSubtype="0" fill="hold" nodeType="afterEffect">
                                  <p:stCondLst>
                                    <p:cond delay="200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par>
                          <p:cTn id="23" fill="hold">
                            <p:stCondLst>
                              <p:cond delay="7500"/>
                            </p:stCondLst>
                            <p:childTnLst>
                              <p:par>
                                <p:cTn id="24" presetID="10" presetClass="entr" presetSubtype="0" fill="hold" nodeType="afterEffect">
                                  <p:stCondLst>
                                    <p:cond delay="200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i="1" dirty="0" smtClean="0"/>
              <a:t>“Where Have </a:t>
            </a:r>
            <a:br>
              <a:rPr lang="en-US" sz="6600" i="1" dirty="0" smtClean="0"/>
            </a:br>
            <a:r>
              <a:rPr lang="en-US" sz="6600" i="1" dirty="0"/>
              <a:t>I</a:t>
            </a:r>
            <a:r>
              <a:rPr lang="en-US" sz="6600" i="1" dirty="0" smtClean="0"/>
              <a:t> Ever Spoken </a:t>
            </a:r>
            <a:br>
              <a:rPr lang="en-US" sz="6600" i="1" dirty="0" smtClean="0"/>
            </a:br>
            <a:r>
              <a:rPr lang="en-US" sz="6600" i="1" dirty="0" smtClean="0"/>
              <a:t>A Word?”</a:t>
            </a:r>
            <a:endParaRPr lang="en-US" sz="6600" i="1" dirty="0"/>
          </a:p>
        </p:txBody>
      </p:sp>
      <p:sp>
        <p:nvSpPr>
          <p:cNvPr id="3" name="Subtitle 2"/>
          <p:cNvSpPr>
            <a:spLocks noGrp="1"/>
          </p:cNvSpPr>
          <p:nvPr>
            <p:ph type="subTitle" idx="1"/>
          </p:nvPr>
        </p:nvSpPr>
        <p:spPr>
          <a:xfrm>
            <a:off x="457200" y="3867150"/>
            <a:ext cx="7848600" cy="685800"/>
          </a:xfrm>
        </p:spPr>
        <p:txBody>
          <a:bodyPr>
            <a:normAutofit fontScale="92500" lnSpcReduction="20000"/>
          </a:bodyPr>
          <a:lstStyle/>
          <a:p>
            <a:r>
              <a:rPr lang="en-US" dirty="0"/>
              <a:t>Rightly Interpreting the Silence of Scriptures</a:t>
            </a:r>
          </a:p>
          <a:p>
            <a:endParaRPr lang="en-US" dirty="0"/>
          </a:p>
        </p:txBody>
      </p:sp>
    </p:spTree>
    <p:extLst>
      <p:ext uri="{BB962C8B-B14F-4D97-AF65-F5344CB8AC3E}">
        <p14:creationId xmlns:p14="http://schemas.microsoft.com/office/powerpoint/2010/main" val="2391599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800" i="1" dirty="0" smtClean="0"/>
              <a:t>Common Denominational Errors</a:t>
            </a:r>
            <a:endParaRPr lang="en-US" sz="5800" i="1" dirty="0"/>
          </a:p>
        </p:txBody>
      </p:sp>
      <p:sp>
        <p:nvSpPr>
          <p:cNvPr id="3" name="Text Placeholder 2"/>
          <p:cNvSpPr>
            <a:spLocks noGrp="1"/>
          </p:cNvSpPr>
          <p:nvPr>
            <p:ph type="body" idx="1"/>
          </p:nvPr>
        </p:nvSpPr>
        <p:spPr/>
        <p:txBody>
          <a:bodyPr>
            <a:normAutofit/>
          </a:bodyPr>
          <a:lstStyle/>
          <a:p>
            <a:r>
              <a:rPr lang="en-US" sz="3600" dirty="0" smtClean="0"/>
              <a:t>Section #5</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029771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Good to be reminded, lest </a:t>
            </a:r>
            <a:r>
              <a:rPr lang="en-US" dirty="0"/>
              <a:t>we </a:t>
            </a:r>
            <a:r>
              <a:rPr lang="en-US" dirty="0" smtClean="0"/>
              <a:t>forget</a:t>
            </a:r>
            <a:endParaRPr lang="en-US" dirty="0"/>
          </a:p>
        </p:txBody>
      </p:sp>
      <p:sp>
        <p:nvSpPr>
          <p:cNvPr id="3" name="Content Placeholder 2"/>
          <p:cNvSpPr>
            <a:spLocks noGrp="1"/>
          </p:cNvSpPr>
          <p:nvPr>
            <p:ph idx="1"/>
          </p:nvPr>
        </p:nvSpPr>
        <p:spPr>
          <a:xfrm>
            <a:off x="457200" y="1314450"/>
            <a:ext cx="7620000" cy="3543299"/>
          </a:xfrm>
        </p:spPr>
        <p:txBody>
          <a:bodyPr>
            <a:normAutofit/>
          </a:bodyPr>
          <a:lstStyle/>
          <a:p>
            <a:r>
              <a:rPr lang="en-US" b="0" i="1" dirty="0" smtClean="0"/>
              <a:t>“For </a:t>
            </a:r>
            <a:r>
              <a:rPr lang="en-US" b="0" i="1" dirty="0"/>
              <a:t>this reason I will not be negligent to </a:t>
            </a:r>
            <a:r>
              <a:rPr lang="en-US" i="1" u="sng" dirty="0"/>
              <a:t>remind</a:t>
            </a:r>
            <a:r>
              <a:rPr lang="en-US" i="1" dirty="0"/>
              <a:t> you </a:t>
            </a:r>
            <a:r>
              <a:rPr lang="en-US" i="1" u="sng" dirty="0"/>
              <a:t>always</a:t>
            </a:r>
            <a:r>
              <a:rPr lang="en-US" i="1" dirty="0"/>
              <a:t> of these things, though you </a:t>
            </a:r>
            <a:r>
              <a:rPr lang="en-US" i="1" u="sng" dirty="0"/>
              <a:t>know</a:t>
            </a:r>
            <a:r>
              <a:rPr lang="en-US" i="1" dirty="0"/>
              <a:t> and are </a:t>
            </a:r>
            <a:r>
              <a:rPr lang="en-US" i="1" u="sng" dirty="0"/>
              <a:t>established</a:t>
            </a:r>
            <a:r>
              <a:rPr lang="en-US" i="1" dirty="0"/>
              <a:t> in the present </a:t>
            </a:r>
            <a:r>
              <a:rPr lang="en-US" i="1" u="sng" dirty="0" smtClean="0"/>
              <a:t>truth</a:t>
            </a:r>
            <a:r>
              <a:rPr lang="en-US" b="0" i="1" dirty="0" smtClean="0"/>
              <a:t>. </a:t>
            </a:r>
            <a:r>
              <a:rPr lang="en-US" b="0" i="1" dirty="0"/>
              <a:t>Yes, I think </a:t>
            </a:r>
            <a:r>
              <a:rPr lang="en-US" i="1" dirty="0"/>
              <a:t>it is right</a:t>
            </a:r>
            <a:r>
              <a:rPr lang="en-US" b="0" i="1" dirty="0"/>
              <a:t>, as long as I am in this tent, </a:t>
            </a:r>
            <a:r>
              <a:rPr lang="en-US" i="1" dirty="0"/>
              <a:t>to stir you up by reminding </a:t>
            </a:r>
            <a:r>
              <a:rPr lang="en-US" i="1" dirty="0" smtClean="0"/>
              <a:t>you</a:t>
            </a:r>
            <a:r>
              <a:rPr lang="en-US" b="0" i="1" dirty="0" smtClean="0"/>
              <a:t>” </a:t>
            </a:r>
            <a:r>
              <a:rPr lang="en-US" b="0" dirty="0" smtClean="0"/>
              <a:t>(</a:t>
            </a:r>
            <a:r>
              <a:rPr lang="en-US" dirty="0" smtClean="0">
                <a:solidFill>
                  <a:schemeClr val="tx2"/>
                </a:solidFill>
              </a:rPr>
              <a:t>II Peter 1:12-13</a:t>
            </a:r>
            <a:r>
              <a:rPr lang="en-US" b="0" dirty="0" smtClean="0"/>
              <a:t>)</a:t>
            </a:r>
            <a:br>
              <a:rPr lang="en-US" b="0" dirty="0" smtClean="0"/>
            </a:br>
            <a:endParaRPr lang="en-US" b="0" dirty="0" smtClean="0"/>
          </a:p>
          <a:p>
            <a:r>
              <a:rPr lang="en-US" b="0" i="1" dirty="0" smtClean="0"/>
              <a:t>“Finally</a:t>
            </a:r>
            <a:r>
              <a:rPr lang="en-US" b="0" i="1" dirty="0"/>
              <a:t>, my brethren, rejoice in the Lord. </a:t>
            </a:r>
            <a:r>
              <a:rPr lang="en-US" i="1" dirty="0"/>
              <a:t>For me to write the same things to you is </a:t>
            </a:r>
            <a:r>
              <a:rPr lang="en-US" i="1" u="sng" dirty="0"/>
              <a:t>not tedious</a:t>
            </a:r>
            <a:r>
              <a:rPr lang="en-US" i="1" dirty="0"/>
              <a:t>, but </a:t>
            </a:r>
            <a:r>
              <a:rPr lang="en-US" i="1" u="sng" dirty="0"/>
              <a:t>for you it is </a:t>
            </a:r>
            <a:r>
              <a:rPr lang="en-US" i="1" u="sng" dirty="0" smtClean="0"/>
              <a:t>safe</a:t>
            </a:r>
            <a:r>
              <a:rPr lang="en-US" b="0" i="1" dirty="0" smtClean="0"/>
              <a:t>. </a:t>
            </a:r>
            <a:r>
              <a:rPr lang="en-US" i="1" u="sng" dirty="0" smtClean="0"/>
              <a:t>Beware</a:t>
            </a:r>
            <a:r>
              <a:rPr lang="en-US" b="0" i="1" dirty="0" smtClean="0"/>
              <a:t> </a:t>
            </a:r>
            <a:r>
              <a:rPr lang="en-US" b="0" i="1" dirty="0"/>
              <a:t>of dogs, </a:t>
            </a:r>
            <a:r>
              <a:rPr lang="en-US" i="1" u="sng" dirty="0"/>
              <a:t>beware</a:t>
            </a:r>
            <a:r>
              <a:rPr lang="en-US" b="0" i="1" dirty="0"/>
              <a:t> of evil workers, </a:t>
            </a:r>
            <a:r>
              <a:rPr lang="en-US" i="1" u="sng" dirty="0"/>
              <a:t>beware</a:t>
            </a:r>
            <a:r>
              <a:rPr lang="en-US" b="0" i="1" dirty="0"/>
              <a:t> of the mutilation</a:t>
            </a:r>
            <a:r>
              <a:rPr lang="en-US" b="0" i="1" dirty="0" smtClean="0"/>
              <a:t>!” </a:t>
            </a:r>
            <a:r>
              <a:rPr lang="en-US" b="0" dirty="0"/>
              <a:t>(</a:t>
            </a:r>
            <a:r>
              <a:rPr lang="en-US" dirty="0" smtClean="0">
                <a:solidFill>
                  <a:schemeClr val="tx2"/>
                </a:solidFill>
              </a:rPr>
              <a:t>Philippians 3:1-2</a:t>
            </a:r>
            <a:r>
              <a:rPr lang="en-US" b="0" dirty="0" smtClean="0"/>
              <a:t>)</a:t>
            </a:r>
            <a:endParaRPr lang="en-US" b="0" dirty="0"/>
          </a:p>
        </p:txBody>
      </p:sp>
    </p:spTree>
    <p:extLst>
      <p:ext uri="{BB962C8B-B14F-4D97-AF65-F5344CB8AC3E}">
        <p14:creationId xmlns:p14="http://schemas.microsoft.com/office/powerpoint/2010/main" val="627228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Good To Be Reminded, Before It Is Too Late</a:t>
            </a:r>
            <a:endParaRPr lang="en-US" dirty="0"/>
          </a:p>
        </p:txBody>
      </p:sp>
      <p:sp>
        <p:nvSpPr>
          <p:cNvPr id="3" name="Content Placeholder 2"/>
          <p:cNvSpPr>
            <a:spLocks noGrp="1"/>
          </p:cNvSpPr>
          <p:nvPr>
            <p:ph idx="1"/>
          </p:nvPr>
        </p:nvSpPr>
        <p:spPr>
          <a:xfrm>
            <a:off x="457200" y="1314450"/>
            <a:ext cx="7620000" cy="3543299"/>
          </a:xfrm>
        </p:spPr>
        <p:txBody>
          <a:bodyPr>
            <a:normAutofit lnSpcReduction="10000"/>
          </a:bodyPr>
          <a:lstStyle/>
          <a:p>
            <a:r>
              <a:rPr lang="en-US" b="0" i="1" dirty="0" smtClean="0"/>
              <a:t>“My hindsight is clearer than my foresight!  I am in no position to boast, because I was not among the wise ones who saw the danger … at first. … We failed to do that which should have been done very effectively in those early days. …  Enough teaching before … could have immunized the church against … substitutes for God’s pattern.  We had the opportunity; but, in our simple ignorance, we failed in this significant way. … Our opportunity to do effective teaching was before the powerful machines were set up and thrown into high gear. … The floodgate was opened, and none could close it.  It has not been closed, and it will not be closed in time …” </a:t>
            </a:r>
            <a:r>
              <a:rPr lang="en-US" b="0" dirty="0" smtClean="0"/>
              <a:t>(</a:t>
            </a:r>
            <a:r>
              <a:rPr lang="en-US" dirty="0" smtClean="0">
                <a:solidFill>
                  <a:schemeClr val="tx2"/>
                </a:solidFill>
              </a:rPr>
              <a:t>Preaching In A Changing World</a:t>
            </a:r>
            <a:r>
              <a:rPr lang="en-US" b="0" dirty="0" smtClean="0"/>
              <a:t>, </a:t>
            </a:r>
            <a:r>
              <a:rPr lang="en-US" b="0" i="1" dirty="0" err="1" smtClean="0"/>
              <a:t>Irven</a:t>
            </a:r>
            <a:r>
              <a:rPr lang="en-US" b="0" i="1" dirty="0" smtClean="0"/>
              <a:t> P. Lee</a:t>
            </a:r>
            <a:r>
              <a:rPr lang="en-US" b="0" dirty="0" smtClean="0"/>
              <a:t>, p.43-44)</a:t>
            </a:r>
            <a:endParaRPr lang="en-US" b="0" dirty="0"/>
          </a:p>
        </p:txBody>
      </p:sp>
    </p:spTree>
    <p:extLst>
      <p:ext uri="{BB962C8B-B14F-4D97-AF65-F5344CB8AC3E}">
        <p14:creationId xmlns:p14="http://schemas.microsoft.com/office/powerpoint/2010/main" val="1441786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Good to be reminded,</a:t>
            </a:r>
            <a:br>
              <a:rPr lang="en-US" dirty="0" smtClean="0"/>
            </a:br>
            <a:r>
              <a:rPr lang="en-US" dirty="0" smtClean="0"/>
              <a:t>Lest We Stumble </a:t>
            </a:r>
            <a:endParaRPr lang="en-US" dirty="0"/>
          </a:p>
        </p:txBody>
      </p:sp>
      <p:sp>
        <p:nvSpPr>
          <p:cNvPr id="3" name="Content Placeholder 2"/>
          <p:cNvSpPr>
            <a:spLocks noGrp="1"/>
          </p:cNvSpPr>
          <p:nvPr>
            <p:ph idx="1"/>
          </p:nvPr>
        </p:nvSpPr>
        <p:spPr>
          <a:xfrm>
            <a:off x="457200" y="1314450"/>
            <a:ext cx="7620000" cy="3543299"/>
          </a:xfrm>
        </p:spPr>
        <p:txBody>
          <a:bodyPr>
            <a:normAutofit fontScale="85000" lnSpcReduction="10000"/>
          </a:bodyPr>
          <a:lstStyle/>
          <a:p>
            <a:r>
              <a:rPr lang="en-US" b="0" i="1" dirty="0"/>
              <a:t>“</a:t>
            </a:r>
            <a:r>
              <a:rPr lang="en-US" i="1" dirty="0"/>
              <a:t>I have been a member of a </a:t>
            </a:r>
            <a:r>
              <a:rPr lang="en-US" i="1" dirty="0" smtClean="0"/>
              <a:t>‘Church </a:t>
            </a:r>
            <a:r>
              <a:rPr lang="en-US" i="1" dirty="0"/>
              <a:t>of </a:t>
            </a:r>
            <a:r>
              <a:rPr lang="en-US" i="1" dirty="0" smtClean="0"/>
              <a:t>Christ’ </a:t>
            </a:r>
            <a:r>
              <a:rPr lang="en-US" i="1" dirty="0"/>
              <a:t>for over 20 years. </a:t>
            </a:r>
            <a:r>
              <a:rPr lang="en-US" b="0" i="1" dirty="0"/>
              <a:t>However, I am beginning to have my doubts. For example, the following question is fundamental because several of the traditions that we are very dogmatic about depend on this teaching. </a:t>
            </a:r>
            <a:r>
              <a:rPr lang="en-US" b="0" i="1" dirty="0" smtClean="0"/>
              <a:t>… Is </a:t>
            </a:r>
            <a:r>
              <a:rPr lang="en-US" b="0" i="1" dirty="0"/>
              <a:t>Biblical silence prohibitive? </a:t>
            </a:r>
            <a:r>
              <a:rPr lang="en-US" i="1" dirty="0"/>
              <a:t>I believe that we have missed the point on this </a:t>
            </a:r>
            <a:r>
              <a:rPr lang="en-US" i="1" dirty="0" smtClean="0"/>
              <a:t>topic</a:t>
            </a:r>
            <a:r>
              <a:rPr lang="en-US" b="0" i="1" dirty="0" smtClean="0"/>
              <a:t>.”</a:t>
            </a:r>
          </a:p>
          <a:p>
            <a:r>
              <a:rPr lang="en-US" b="0" i="1" dirty="0" smtClean="0"/>
              <a:t>“If </a:t>
            </a:r>
            <a:r>
              <a:rPr lang="en-US" b="0" i="1" dirty="0"/>
              <a:t>this so-called </a:t>
            </a:r>
            <a:r>
              <a:rPr lang="en-US" b="0" i="1" dirty="0" smtClean="0"/>
              <a:t>‘law </a:t>
            </a:r>
            <a:r>
              <a:rPr lang="en-US" b="0" i="1" dirty="0"/>
              <a:t>of </a:t>
            </a:r>
            <a:r>
              <a:rPr lang="en-US" b="0" i="1" dirty="0" smtClean="0"/>
              <a:t>silence’ </a:t>
            </a:r>
            <a:r>
              <a:rPr lang="en-US" b="0" i="1" dirty="0"/>
              <a:t>were to be followed </a:t>
            </a:r>
            <a:r>
              <a:rPr lang="en-US" b="0" i="1" dirty="0" smtClean="0"/>
              <a:t>‘religiously,’ </a:t>
            </a:r>
            <a:r>
              <a:rPr lang="en-US" b="0" i="1" dirty="0"/>
              <a:t>then our PA systems, </a:t>
            </a:r>
            <a:r>
              <a:rPr lang="en-US" b="0" i="1" dirty="0" err="1"/>
              <a:t>Powerpoint</a:t>
            </a:r>
            <a:r>
              <a:rPr lang="en-US" b="0" i="1" dirty="0"/>
              <a:t> usage, song books, and other </a:t>
            </a:r>
            <a:r>
              <a:rPr lang="en-US" i="1" dirty="0"/>
              <a:t>things which we commonly use in worship would all be outlawed</a:t>
            </a:r>
            <a:r>
              <a:rPr lang="en-US" b="0" i="1" dirty="0"/>
              <a:t>. It really is time to apply some common sense to this </a:t>
            </a:r>
            <a:r>
              <a:rPr lang="en-US" b="0" i="1" dirty="0" smtClean="0"/>
              <a:t>‘law,’ </a:t>
            </a:r>
            <a:r>
              <a:rPr lang="en-US" b="0" i="1" dirty="0"/>
              <a:t>and the way it is applied by so many. </a:t>
            </a:r>
            <a:r>
              <a:rPr lang="en-US" b="0" i="1" dirty="0" smtClean="0"/>
              <a:t>...”</a:t>
            </a:r>
          </a:p>
          <a:p>
            <a:r>
              <a:rPr lang="en-US" b="0" i="1" dirty="0" smtClean="0"/>
              <a:t>“You </a:t>
            </a:r>
            <a:r>
              <a:rPr lang="en-US" b="0" i="1" dirty="0"/>
              <a:t>would think someone who is so interested in following the New Testament Pattern would have followed it </a:t>
            </a:r>
            <a:r>
              <a:rPr lang="en-US" b="0" i="1" dirty="0" smtClean="0"/>
              <a:t>… </a:t>
            </a:r>
            <a:r>
              <a:rPr lang="en-US" i="1" dirty="0"/>
              <a:t>Does the Bible authorize a church to have a </a:t>
            </a:r>
            <a:r>
              <a:rPr lang="en-US" i="1" dirty="0" smtClean="0"/>
              <a:t>Facebook </a:t>
            </a:r>
            <a:r>
              <a:rPr lang="en-US" i="1" dirty="0"/>
              <a:t>page</a:t>
            </a:r>
            <a:r>
              <a:rPr lang="en-US" i="1" dirty="0" smtClean="0"/>
              <a:t>? </a:t>
            </a:r>
            <a:r>
              <a:rPr lang="en-US" b="0" i="1" dirty="0" smtClean="0"/>
              <a:t>…”</a:t>
            </a:r>
          </a:p>
        </p:txBody>
      </p:sp>
    </p:spTree>
    <p:extLst>
      <p:ext uri="{BB962C8B-B14F-4D97-AF65-F5344CB8AC3E}">
        <p14:creationId xmlns:p14="http://schemas.microsoft.com/office/powerpoint/2010/main" val="2760473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Question?</a:t>
            </a:r>
            <a:endParaRPr lang="en-US" dirty="0"/>
          </a:p>
        </p:txBody>
      </p:sp>
      <p:sp>
        <p:nvSpPr>
          <p:cNvPr id="3" name="Content Placeholder 2"/>
          <p:cNvSpPr>
            <a:spLocks noGrp="1"/>
          </p:cNvSpPr>
          <p:nvPr>
            <p:ph idx="1"/>
          </p:nvPr>
        </p:nvSpPr>
        <p:spPr>
          <a:xfrm>
            <a:off x="457200" y="1314450"/>
            <a:ext cx="7620000" cy="3543299"/>
          </a:xfrm>
        </p:spPr>
        <p:txBody>
          <a:bodyPr>
            <a:normAutofit fontScale="85000" lnSpcReduction="20000"/>
          </a:bodyPr>
          <a:lstStyle/>
          <a:p>
            <a:pPr marL="342900" indent="-342900">
              <a:buFont typeface="Arial" pitchFamily="34" charset="0"/>
              <a:buChar char="•"/>
            </a:pPr>
            <a:r>
              <a:rPr lang="en-US" dirty="0" smtClean="0">
                <a:solidFill>
                  <a:schemeClr val="tx2"/>
                </a:solidFill>
              </a:rPr>
              <a:t>Silence</a:t>
            </a:r>
            <a:r>
              <a:rPr lang="en-US" b="0" dirty="0" smtClean="0">
                <a:solidFill>
                  <a:schemeClr val="tx2"/>
                </a:solidFill>
              </a:rPr>
              <a:t> </a:t>
            </a:r>
            <a:r>
              <a:rPr lang="en-US" b="0" dirty="0" smtClean="0"/>
              <a:t>– What does it mean?  Here’s </a:t>
            </a:r>
            <a:r>
              <a:rPr lang="en-US" dirty="0" smtClean="0"/>
              <a:t>Merriam-Webster</a:t>
            </a:r>
            <a:r>
              <a:rPr lang="en-US" b="0" dirty="0" smtClean="0"/>
              <a:t>:</a:t>
            </a:r>
          </a:p>
          <a:p>
            <a:pPr marL="914400" lvl="1" indent="-457200">
              <a:buFont typeface="+mj-lt"/>
              <a:buAutoNum type="arabicPeriod"/>
            </a:pPr>
            <a:r>
              <a:rPr lang="en-US" dirty="0" smtClean="0"/>
              <a:t>forbearance </a:t>
            </a:r>
            <a:r>
              <a:rPr lang="en-US" dirty="0"/>
              <a:t>from speech or noise </a:t>
            </a:r>
            <a:endParaRPr lang="en-US" dirty="0" smtClean="0"/>
          </a:p>
          <a:p>
            <a:pPr marL="914400" lvl="1" indent="-457200">
              <a:buFont typeface="+mj-lt"/>
              <a:buAutoNum type="arabicPeriod"/>
            </a:pPr>
            <a:r>
              <a:rPr lang="en-US" dirty="0"/>
              <a:t>absence of sound or </a:t>
            </a:r>
            <a:r>
              <a:rPr lang="en-US" dirty="0" smtClean="0"/>
              <a:t>noise</a:t>
            </a:r>
          </a:p>
          <a:p>
            <a:pPr marL="914400" lvl="1" indent="-457200">
              <a:buFont typeface="+mj-lt"/>
              <a:buAutoNum type="arabicPeriod"/>
            </a:pPr>
            <a:r>
              <a:rPr lang="en-US" dirty="0" smtClean="0"/>
              <a:t>absence </a:t>
            </a:r>
            <a:r>
              <a:rPr lang="en-US" dirty="0"/>
              <a:t>of </a:t>
            </a:r>
            <a:r>
              <a:rPr lang="en-US" dirty="0" smtClean="0"/>
              <a:t>mention</a:t>
            </a:r>
          </a:p>
          <a:p>
            <a:pPr marL="346075" indent="-346075">
              <a:buFont typeface="Arial" pitchFamily="34" charset="0"/>
              <a:buChar char="•"/>
            </a:pPr>
            <a:r>
              <a:rPr lang="en-US" dirty="0" smtClean="0">
                <a:solidFill>
                  <a:schemeClr val="tx2"/>
                </a:solidFill>
              </a:rPr>
              <a:t>Occurrence</a:t>
            </a:r>
            <a:r>
              <a:rPr lang="en-US" b="0" dirty="0" smtClean="0">
                <a:solidFill>
                  <a:schemeClr val="tx2"/>
                </a:solidFill>
              </a:rPr>
              <a:t> </a:t>
            </a:r>
            <a:r>
              <a:rPr lang="en-US" b="0" dirty="0" smtClean="0"/>
              <a:t>– Some things are not </a:t>
            </a:r>
            <a:r>
              <a:rPr lang="en-US" i="1" dirty="0" smtClean="0"/>
              <a:t>specifically</a:t>
            </a:r>
            <a:r>
              <a:rPr lang="en-US" b="0" dirty="0"/>
              <a:t> </a:t>
            </a:r>
            <a:r>
              <a:rPr lang="en-US" b="0" dirty="0" smtClean="0"/>
              <a:t>mentioned in Scripture!</a:t>
            </a:r>
          </a:p>
          <a:p>
            <a:pPr marL="346075" indent="-346075">
              <a:buFont typeface="Arial" pitchFamily="34" charset="0"/>
              <a:buChar char="•"/>
            </a:pPr>
            <a:r>
              <a:rPr lang="en-US" dirty="0" smtClean="0">
                <a:solidFill>
                  <a:schemeClr val="tx2"/>
                </a:solidFill>
              </a:rPr>
              <a:t>Interpretation</a:t>
            </a:r>
            <a:r>
              <a:rPr lang="en-US" b="0" dirty="0" smtClean="0">
                <a:solidFill>
                  <a:schemeClr val="tx2"/>
                </a:solidFill>
              </a:rPr>
              <a:t> </a:t>
            </a:r>
            <a:r>
              <a:rPr lang="en-US" b="0" dirty="0" smtClean="0"/>
              <a:t>– Does God’s silence </a:t>
            </a:r>
            <a:r>
              <a:rPr lang="en-US" i="1" dirty="0" smtClean="0"/>
              <a:t>prohibit</a:t>
            </a:r>
            <a:r>
              <a:rPr lang="en-US" b="0" dirty="0" smtClean="0"/>
              <a:t> or </a:t>
            </a:r>
            <a:r>
              <a:rPr lang="en-US" i="1" dirty="0" smtClean="0"/>
              <a:t>permit</a:t>
            </a:r>
            <a:r>
              <a:rPr lang="en-US" b="0" dirty="0" smtClean="0"/>
              <a:t>?</a:t>
            </a:r>
          </a:p>
          <a:p>
            <a:pPr marL="346075" indent="-346075">
              <a:buFont typeface="Arial" pitchFamily="34" charset="0"/>
              <a:buChar char="•"/>
            </a:pPr>
            <a:r>
              <a:rPr lang="en-US" dirty="0" smtClean="0">
                <a:solidFill>
                  <a:schemeClr val="tx2"/>
                </a:solidFill>
              </a:rPr>
              <a:t>By Definition </a:t>
            </a:r>
            <a:r>
              <a:rPr lang="en-US" b="0" dirty="0" smtClean="0"/>
              <a:t>– Silence means nothing, because it is nothing!</a:t>
            </a:r>
          </a:p>
          <a:p>
            <a:pPr marL="346075" indent="-346075">
              <a:buFont typeface="Arial" pitchFamily="34" charset="0"/>
              <a:buChar char="•"/>
            </a:pPr>
            <a:r>
              <a:rPr lang="en-US" dirty="0" smtClean="0">
                <a:solidFill>
                  <a:schemeClr val="tx2"/>
                </a:solidFill>
              </a:rPr>
              <a:t>Misnomer</a:t>
            </a:r>
            <a:r>
              <a:rPr lang="en-US" b="0" dirty="0" smtClean="0">
                <a:solidFill>
                  <a:schemeClr val="tx2"/>
                </a:solidFill>
              </a:rPr>
              <a:t> </a:t>
            </a:r>
            <a:r>
              <a:rPr lang="en-US" b="0" dirty="0" smtClean="0"/>
              <a:t>– Is God ever truly and absolutely silent on any matter?</a:t>
            </a:r>
          </a:p>
          <a:p>
            <a:pPr marL="346075" indent="-346075">
              <a:buFont typeface="Arial" pitchFamily="34" charset="0"/>
              <a:buChar char="•"/>
            </a:pPr>
            <a:r>
              <a:rPr lang="en-US" dirty="0" smtClean="0">
                <a:solidFill>
                  <a:schemeClr val="tx2"/>
                </a:solidFill>
              </a:rPr>
              <a:t>Conclusion</a:t>
            </a:r>
            <a:r>
              <a:rPr lang="en-US" b="0" dirty="0" smtClean="0">
                <a:solidFill>
                  <a:schemeClr val="tx2"/>
                </a:solidFill>
              </a:rPr>
              <a:t> </a:t>
            </a:r>
            <a:r>
              <a:rPr lang="en-US" b="0" dirty="0" smtClean="0"/>
              <a:t>– Erroneous to </a:t>
            </a:r>
            <a:r>
              <a:rPr lang="en-US" i="1" dirty="0" smtClean="0"/>
              <a:t>presume</a:t>
            </a:r>
            <a:r>
              <a:rPr lang="en-US" b="0" dirty="0" smtClean="0"/>
              <a:t> that God’s silence necessitates His approval or authority.  </a:t>
            </a:r>
            <a:r>
              <a:rPr lang="en-US" i="1" dirty="0" smtClean="0"/>
              <a:t>Silence cannot authorize!</a:t>
            </a:r>
          </a:p>
          <a:p>
            <a:pPr marL="346075" indent="-346075">
              <a:buFont typeface="Arial" pitchFamily="34" charset="0"/>
              <a:buChar char="•"/>
            </a:pPr>
            <a:r>
              <a:rPr lang="en-US" dirty="0" smtClean="0">
                <a:solidFill>
                  <a:schemeClr val="tx2"/>
                </a:solidFill>
              </a:rPr>
              <a:t>Demonstration</a:t>
            </a:r>
            <a:r>
              <a:rPr lang="en-US" b="0" dirty="0" smtClean="0">
                <a:solidFill>
                  <a:schemeClr val="tx2"/>
                </a:solidFill>
              </a:rPr>
              <a:t> </a:t>
            </a:r>
            <a:r>
              <a:rPr lang="en-US" b="0" dirty="0" smtClean="0"/>
              <a:t>– One inspired </a:t>
            </a:r>
            <a:r>
              <a:rPr lang="en-US" i="1" dirty="0" smtClean="0"/>
              <a:t>example</a:t>
            </a:r>
            <a:r>
              <a:rPr lang="en-US" b="0" dirty="0" smtClean="0"/>
              <a:t> can eliminate </a:t>
            </a:r>
            <a:r>
              <a:rPr lang="en-US" i="1" dirty="0" smtClean="0"/>
              <a:t>presumption</a:t>
            </a:r>
            <a:r>
              <a:rPr lang="en-US" b="0" dirty="0" smtClean="0"/>
              <a:t>.</a:t>
            </a:r>
          </a:p>
        </p:txBody>
      </p:sp>
    </p:spTree>
    <p:extLst>
      <p:ext uri="{BB962C8B-B14F-4D97-AF65-F5344CB8AC3E}">
        <p14:creationId xmlns:p14="http://schemas.microsoft.com/office/powerpoint/2010/main" val="3632165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 Not Presume!</a:t>
            </a:r>
            <a:endParaRPr lang="en-US" dirty="0"/>
          </a:p>
        </p:txBody>
      </p:sp>
      <p:sp>
        <p:nvSpPr>
          <p:cNvPr id="3" name="Content Placeholder 2"/>
          <p:cNvSpPr>
            <a:spLocks noGrp="1"/>
          </p:cNvSpPr>
          <p:nvPr>
            <p:ph idx="1"/>
          </p:nvPr>
        </p:nvSpPr>
        <p:spPr>
          <a:xfrm>
            <a:off x="457200" y="1314450"/>
            <a:ext cx="7620000" cy="3543299"/>
          </a:xfrm>
        </p:spPr>
        <p:txBody>
          <a:bodyPr>
            <a:normAutofit lnSpcReduction="10000"/>
          </a:bodyPr>
          <a:lstStyle/>
          <a:p>
            <a:pPr marL="342900" indent="-342900">
              <a:buFont typeface="Arial" pitchFamily="34" charset="0"/>
              <a:buChar char="•"/>
            </a:pPr>
            <a:r>
              <a:rPr lang="en-US" b="0" i="1" dirty="0" smtClean="0"/>
              <a:t>“</a:t>
            </a:r>
            <a:r>
              <a:rPr lang="en-US" i="1" dirty="0" smtClean="0"/>
              <a:t>Whatever</a:t>
            </a:r>
            <a:r>
              <a:rPr lang="en-US" b="0" i="1" dirty="0" smtClean="0"/>
              <a:t> </a:t>
            </a:r>
            <a:r>
              <a:rPr lang="en-US" b="0" i="1" dirty="0"/>
              <a:t>I command you, </a:t>
            </a:r>
            <a:r>
              <a:rPr lang="en-US" i="1" dirty="0"/>
              <a:t>be careful </a:t>
            </a:r>
            <a:r>
              <a:rPr lang="en-US" b="0" i="1" dirty="0"/>
              <a:t>to observe it; you shall </a:t>
            </a:r>
            <a:r>
              <a:rPr lang="en-US" i="1" dirty="0"/>
              <a:t>not add</a:t>
            </a:r>
            <a:r>
              <a:rPr lang="en-US" b="0" i="1" dirty="0"/>
              <a:t> to it </a:t>
            </a:r>
            <a:r>
              <a:rPr lang="en-US" i="1" dirty="0"/>
              <a:t>nor take away </a:t>
            </a:r>
            <a:r>
              <a:rPr lang="en-US" b="0" i="1" dirty="0"/>
              <a:t>from it</a:t>
            </a:r>
            <a:r>
              <a:rPr lang="en-US" b="0" i="1" dirty="0" smtClean="0"/>
              <a:t>.” </a:t>
            </a:r>
            <a:r>
              <a:rPr lang="en-US" b="0" dirty="0"/>
              <a:t>(</a:t>
            </a:r>
            <a:r>
              <a:rPr lang="en-US" dirty="0">
                <a:solidFill>
                  <a:schemeClr val="tx2"/>
                </a:solidFill>
              </a:rPr>
              <a:t>Deuteronomy </a:t>
            </a:r>
            <a:r>
              <a:rPr lang="en-US" dirty="0" smtClean="0">
                <a:solidFill>
                  <a:schemeClr val="tx2"/>
                </a:solidFill>
              </a:rPr>
              <a:t>12:32; 4:2; Joshua 1:7; 23:6; Proverbs 4:26-27; 30:5-6; Revelation 22:18-19</a:t>
            </a:r>
            <a:r>
              <a:rPr lang="en-US" b="0" dirty="0" smtClean="0"/>
              <a:t>)</a:t>
            </a:r>
          </a:p>
          <a:p>
            <a:pPr marL="342900" indent="-342900">
              <a:buFont typeface="Arial" pitchFamily="34" charset="0"/>
              <a:buChar char="•"/>
            </a:pPr>
            <a:r>
              <a:rPr lang="en-US" b="0" i="1" dirty="0" smtClean="0"/>
              <a:t>“… learn </a:t>
            </a:r>
            <a:r>
              <a:rPr lang="en-US" b="0" i="1" dirty="0"/>
              <a:t>in us </a:t>
            </a:r>
            <a:r>
              <a:rPr lang="en-US" i="1" dirty="0"/>
              <a:t>not to think </a:t>
            </a:r>
            <a:r>
              <a:rPr lang="en-US" i="1" u="sng" dirty="0"/>
              <a:t>beyond</a:t>
            </a:r>
            <a:r>
              <a:rPr lang="en-US" i="1" dirty="0"/>
              <a:t> what is written</a:t>
            </a:r>
            <a:r>
              <a:rPr lang="en-US" b="0" i="1" dirty="0"/>
              <a:t>, that none of you may be puffed up on behalf of one against the other</a:t>
            </a:r>
            <a:r>
              <a:rPr lang="en-US" b="0" i="1" dirty="0" smtClean="0"/>
              <a:t>.” </a:t>
            </a:r>
            <a:r>
              <a:rPr lang="en-US" b="0" dirty="0" smtClean="0"/>
              <a:t>(</a:t>
            </a:r>
            <a:r>
              <a:rPr lang="en-US" dirty="0" smtClean="0">
                <a:solidFill>
                  <a:schemeClr val="tx2"/>
                </a:solidFill>
              </a:rPr>
              <a:t>I Corinthians 4:6; Numbers 22:18; 24:13; II John 9; Matthew 7:21-23</a:t>
            </a:r>
            <a:r>
              <a:rPr lang="en-US" b="0" dirty="0" smtClean="0"/>
              <a:t>)</a:t>
            </a:r>
          </a:p>
          <a:p>
            <a:pPr marL="342900" indent="-342900">
              <a:buFont typeface="Arial" pitchFamily="34" charset="0"/>
              <a:buChar char="•"/>
            </a:pPr>
            <a:r>
              <a:rPr lang="en-US" b="0" i="1" dirty="0" smtClean="0"/>
              <a:t>“</a:t>
            </a:r>
            <a:r>
              <a:rPr lang="en-US" b="0" i="1" dirty="0"/>
              <a:t>My covenant </a:t>
            </a:r>
            <a:r>
              <a:rPr lang="en-US" i="1" dirty="0"/>
              <a:t>I will not break, Nor alter </a:t>
            </a:r>
            <a:r>
              <a:rPr lang="en-US" b="0" i="1" dirty="0"/>
              <a:t>the word that has gone out of My lips</a:t>
            </a:r>
            <a:r>
              <a:rPr lang="en-US" b="0" i="1" dirty="0" smtClean="0"/>
              <a:t>.” </a:t>
            </a:r>
            <a:r>
              <a:rPr lang="en-US" b="0" dirty="0" smtClean="0"/>
              <a:t>(</a:t>
            </a:r>
            <a:r>
              <a:rPr lang="en-US" dirty="0" smtClean="0">
                <a:solidFill>
                  <a:schemeClr val="tx2"/>
                </a:solidFill>
              </a:rPr>
              <a:t>Psalm 89:34; Galatians 3:15; Matthew 5:18-19; John 10:35-36; I Peter 1:22-25; Galatians 1:6-9</a:t>
            </a:r>
            <a:r>
              <a:rPr lang="en-US" b="0" dirty="0" smtClean="0"/>
              <a:t>)</a:t>
            </a:r>
          </a:p>
        </p:txBody>
      </p:sp>
      <p:sp>
        <p:nvSpPr>
          <p:cNvPr id="4" name="Slide Number Placeholder 3"/>
          <p:cNvSpPr>
            <a:spLocks noGrp="1"/>
          </p:cNvSpPr>
          <p:nvPr>
            <p:ph type="sldNum" sz="quarter" idx="12"/>
          </p:nvPr>
        </p:nvSpPr>
        <p:spPr>
          <a:xfrm rot="16200000">
            <a:off x="8391843" y="4368483"/>
            <a:ext cx="986791" cy="365125"/>
          </a:xfrm>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2930161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“Where </a:t>
            </a:r>
            <a:r>
              <a:rPr lang="en-US" i="1" dirty="0"/>
              <a:t>Have I Ever Spoken A Word?”</a:t>
            </a:r>
          </a:p>
        </p:txBody>
      </p:sp>
      <p:sp>
        <p:nvSpPr>
          <p:cNvPr id="3" name="Content Placeholder 2"/>
          <p:cNvSpPr>
            <a:spLocks noGrp="1"/>
          </p:cNvSpPr>
          <p:nvPr>
            <p:ph idx="1"/>
          </p:nvPr>
        </p:nvSpPr>
        <p:spPr>
          <a:xfrm>
            <a:off x="457200" y="1314450"/>
            <a:ext cx="7620000" cy="3543299"/>
          </a:xfrm>
        </p:spPr>
        <p:txBody>
          <a:bodyPr>
            <a:normAutofit fontScale="92500"/>
          </a:bodyPr>
          <a:lstStyle/>
          <a:p>
            <a:pPr marL="342900" indent="-342900">
              <a:buFont typeface="Arial" pitchFamily="34" charset="0"/>
              <a:buChar char="•"/>
            </a:pPr>
            <a:r>
              <a:rPr lang="en-US" b="0" dirty="0" smtClean="0"/>
              <a:t>David was declared by God to be </a:t>
            </a:r>
            <a:r>
              <a:rPr lang="en-US" b="0" i="1" dirty="0" smtClean="0"/>
              <a:t>“a man after His own heart”</a:t>
            </a:r>
            <a:r>
              <a:rPr lang="en-US" b="0" dirty="0" smtClean="0"/>
              <a:t> (</a:t>
            </a:r>
            <a:r>
              <a:rPr lang="en-US" dirty="0" smtClean="0">
                <a:solidFill>
                  <a:schemeClr val="tx2"/>
                </a:solidFill>
              </a:rPr>
              <a:t>I Samuel 13:14</a:t>
            </a:r>
            <a:r>
              <a:rPr lang="en-US" b="0" dirty="0" smtClean="0"/>
              <a:t>)</a:t>
            </a:r>
          </a:p>
          <a:p>
            <a:pPr marL="342900" indent="-342900">
              <a:buFont typeface="Arial" pitchFamily="34" charset="0"/>
              <a:buChar char="•"/>
            </a:pPr>
            <a:r>
              <a:rPr lang="en-US" b="0" dirty="0" smtClean="0"/>
              <a:t>Often exhibited the noblest of intentions (</a:t>
            </a:r>
            <a:r>
              <a:rPr lang="en-US" dirty="0" smtClean="0">
                <a:solidFill>
                  <a:schemeClr val="tx2"/>
                </a:solidFill>
              </a:rPr>
              <a:t>I Samuel 24:1-22; I Chronicles 11:18-19; 21:22-25</a:t>
            </a:r>
            <a:r>
              <a:rPr lang="en-US" b="0" dirty="0" smtClean="0"/>
              <a:t>)</a:t>
            </a:r>
          </a:p>
          <a:p>
            <a:pPr marL="342900" indent="-342900">
              <a:buFont typeface="Arial" pitchFamily="34" charset="0"/>
              <a:buChar char="•"/>
            </a:pPr>
            <a:r>
              <a:rPr lang="en-US" b="0" i="1" dirty="0"/>
              <a:t>“</a:t>
            </a:r>
            <a:r>
              <a:rPr lang="en-US" b="0" i="1" dirty="0" smtClean="0"/>
              <a:t>Walk </a:t>
            </a:r>
            <a:r>
              <a:rPr lang="en-US" b="0" i="1" dirty="0"/>
              <a:t>in My ways, to keep My statutes and My commandments, as your father David </a:t>
            </a:r>
            <a:r>
              <a:rPr lang="en-US" b="0" i="1" dirty="0" smtClean="0"/>
              <a:t>walked …”</a:t>
            </a:r>
            <a:r>
              <a:rPr lang="en-US" b="0" dirty="0" smtClean="0"/>
              <a:t> (</a:t>
            </a:r>
            <a:r>
              <a:rPr lang="en-US" dirty="0" smtClean="0">
                <a:solidFill>
                  <a:schemeClr val="tx2"/>
                </a:solidFill>
              </a:rPr>
              <a:t>I Kings 3:14; 9:4; 11:4-6; II Kings 22:2; II Chronicles 7:17; 17:3-4; 34:2-3</a:t>
            </a:r>
            <a:r>
              <a:rPr lang="en-US" b="0" dirty="0" smtClean="0"/>
              <a:t>)</a:t>
            </a:r>
          </a:p>
          <a:p>
            <a:pPr marL="342900" indent="-342900">
              <a:buFont typeface="Arial" pitchFamily="34" charset="0"/>
              <a:buChar char="•"/>
            </a:pPr>
            <a:r>
              <a:rPr lang="en-US" b="0" dirty="0" smtClean="0"/>
              <a:t>But, he was not perfect (</a:t>
            </a:r>
            <a:r>
              <a:rPr lang="en-US" dirty="0" smtClean="0">
                <a:solidFill>
                  <a:schemeClr val="tx2"/>
                </a:solidFill>
              </a:rPr>
              <a:t>II Samuel 11:1-12:23</a:t>
            </a:r>
            <a:r>
              <a:rPr lang="en-US" b="0" dirty="0" smtClean="0"/>
              <a:t>) – even presumptuous on occasion (</a:t>
            </a:r>
            <a:r>
              <a:rPr lang="en-US" dirty="0" smtClean="0">
                <a:solidFill>
                  <a:schemeClr val="tx2"/>
                </a:solidFill>
              </a:rPr>
              <a:t>I Chronicles 13:1-14; 15:1-15; II Samuel 6:1-8</a:t>
            </a:r>
            <a:r>
              <a:rPr lang="en-US" b="0" dirty="0" smtClean="0"/>
              <a:t>)</a:t>
            </a:r>
          </a:p>
          <a:p>
            <a:pPr marL="342900" indent="-342900">
              <a:buFont typeface="Arial" pitchFamily="34" charset="0"/>
              <a:buChar char="•"/>
            </a:pPr>
            <a:endParaRPr lang="en-US" b="0" i="1" dirty="0" smtClean="0"/>
          </a:p>
          <a:p>
            <a:pPr marL="342900" indent="-342900">
              <a:buFont typeface="Arial" pitchFamily="34" charset="0"/>
              <a:buChar char="•"/>
            </a:pPr>
            <a:endParaRPr lang="en-US" b="0" dirty="0" smtClean="0"/>
          </a:p>
        </p:txBody>
      </p:sp>
    </p:spTree>
    <p:extLst>
      <p:ext uri="{BB962C8B-B14F-4D97-AF65-F5344CB8AC3E}">
        <p14:creationId xmlns:p14="http://schemas.microsoft.com/office/powerpoint/2010/main" val="1384352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“Where </a:t>
            </a:r>
            <a:r>
              <a:rPr lang="en-US" i="1" dirty="0"/>
              <a:t>Have I Ever Spoken A Word?”</a:t>
            </a:r>
          </a:p>
        </p:txBody>
      </p:sp>
      <p:sp>
        <p:nvSpPr>
          <p:cNvPr id="3" name="Content Placeholder 2"/>
          <p:cNvSpPr>
            <a:spLocks noGrp="1"/>
          </p:cNvSpPr>
          <p:nvPr>
            <p:ph idx="1"/>
          </p:nvPr>
        </p:nvSpPr>
        <p:spPr>
          <a:xfrm>
            <a:off x="457200" y="1314450"/>
            <a:ext cx="7620000" cy="3543299"/>
          </a:xfrm>
        </p:spPr>
        <p:txBody>
          <a:bodyPr>
            <a:normAutofit fontScale="85000" lnSpcReduction="10000"/>
          </a:bodyPr>
          <a:lstStyle/>
          <a:p>
            <a:r>
              <a:rPr lang="en-US" b="0" i="1" dirty="0" smtClean="0"/>
              <a:t>“</a:t>
            </a:r>
            <a:r>
              <a:rPr lang="en-US" b="0" i="1" dirty="0"/>
              <a:t>Now it came to pass when the king was dwelling in his house, and the LORD had given him rest from all his enemies all around, that the king said to Nathan the prophet, “See now, </a:t>
            </a:r>
            <a:r>
              <a:rPr lang="en-US" i="1" dirty="0"/>
              <a:t>I dwell in a house of cedar, but the ark of God dwells inside tent curtains</a:t>
            </a:r>
            <a:r>
              <a:rPr lang="en-US" b="0" i="1" dirty="0" smtClean="0"/>
              <a:t>.” </a:t>
            </a:r>
            <a:r>
              <a:rPr lang="en-US" b="0" i="1" dirty="0"/>
              <a:t>Then Nathan said to the king, “</a:t>
            </a:r>
            <a:r>
              <a:rPr lang="en-US" i="1" dirty="0"/>
              <a:t>Go, do all that is in your heart, for the LORD is with you</a:t>
            </a:r>
            <a:r>
              <a:rPr lang="en-US" b="0" i="1" dirty="0"/>
              <a:t>.” But it happened that night that the word of the LORD came to Nathan, saying, “Go and tell My servant David, ‘Thus says the LORD: </a:t>
            </a:r>
            <a:r>
              <a:rPr lang="en-US" i="1" dirty="0"/>
              <a:t>“Would you build a house for Me to dwell in? For I have </a:t>
            </a:r>
            <a:r>
              <a:rPr lang="en-US" i="1" u="sng" dirty="0"/>
              <a:t>not dwelt in a house</a:t>
            </a:r>
            <a:r>
              <a:rPr lang="en-US" i="1" dirty="0"/>
              <a:t> since the time</a:t>
            </a:r>
            <a:r>
              <a:rPr lang="en-US" b="0" i="1" dirty="0"/>
              <a:t> that I brought the children of Israel up from Egypt, </a:t>
            </a:r>
            <a:r>
              <a:rPr lang="en-US" i="1" dirty="0"/>
              <a:t>even to this day, but have moved about in a tent and in a tabernacle. </a:t>
            </a:r>
            <a:r>
              <a:rPr lang="en-US" i="1" u="sng" dirty="0"/>
              <a:t>Wherever</a:t>
            </a:r>
            <a:r>
              <a:rPr lang="en-US" i="1" dirty="0"/>
              <a:t> I have moved about with all the children of Israel, </a:t>
            </a:r>
            <a:r>
              <a:rPr lang="en-US" i="1" u="sng" dirty="0"/>
              <a:t>have I ever spoken a word</a:t>
            </a:r>
            <a:r>
              <a:rPr lang="en-US" i="1" dirty="0"/>
              <a:t> to anyone</a:t>
            </a:r>
            <a:r>
              <a:rPr lang="en-US" b="0" i="1" dirty="0"/>
              <a:t> from the tribes of Israel, whom I commanded to shepherd My people Israel, saying, </a:t>
            </a:r>
            <a:r>
              <a:rPr lang="en-US" i="1" dirty="0"/>
              <a:t>‘Why have you not built Me a house of cedar?’ </a:t>
            </a:r>
            <a:r>
              <a:rPr lang="en-US" b="0" i="1" dirty="0"/>
              <a:t>”’” </a:t>
            </a:r>
            <a:r>
              <a:rPr lang="en-US" b="0" dirty="0" smtClean="0"/>
              <a:t>(</a:t>
            </a:r>
            <a:r>
              <a:rPr lang="en-US" dirty="0" smtClean="0">
                <a:solidFill>
                  <a:schemeClr val="tx2"/>
                </a:solidFill>
              </a:rPr>
              <a:t>II </a:t>
            </a:r>
            <a:r>
              <a:rPr lang="en-US" dirty="0">
                <a:solidFill>
                  <a:schemeClr val="tx2"/>
                </a:solidFill>
              </a:rPr>
              <a:t>Samuel </a:t>
            </a:r>
            <a:r>
              <a:rPr lang="en-US" dirty="0" smtClean="0">
                <a:solidFill>
                  <a:schemeClr val="tx2"/>
                </a:solidFill>
              </a:rPr>
              <a:t>7:1-7</a:t>
            </a:r>
            <a:r>
              <a:rPr lang="en-US" b="0" dirty="0" smtClean="0"/>
              <a:t>)</a:t>
            </a:r>
          </a:p>
          <a:p>
            <a:pPr marL="342900" indent="-342900">
              <a:buFont typeface="Arial" pitchFamily="34" charset="0"/>
              <a:buChar char="•"/>
            </a:pPr>
            <a:r>
              <a:rPr lang="en-US" b="0" dirty="0" smtClean="0"/>
              <a:t>Compare to the Pattern – </a:t>
            </a:r>
            <a:r>
              <a:rPr lang="en-US" dirty="0" smtClean="0">
                <a:solidFill>
                  <a:schemeClr val="tx2"/>
                </a:solidFill>
              </a:rPr>
              <a:t>Exodus 25:9-27:21</a:t>
            </a:r>
            <a:r>
              <a:rPr lang="en-US" dirty="0" smtClean="0"/>
              <a:t> – no prohibiting verse!</a:t>
            </a:r>
            <a:endParaRPr lang="en-US" dirty="0" smtClean="0">
              <a:solidFill>
                <a:schemeClr val="tx2"/>
              </a:solidFill>
            </a:endParaRPr>
          </a:p>
        </p:txBody>
      </p:sp>
    </p:spTree>
    <p:extLst>
      <p:ext uri="{BB962C8B-B14F-4D97-AF65-F5344CB8AC3E}">
        <p14:creationId xmlns:p14="http://schemas.microsoft.com/office/powerpoint/2010/main" val="2631393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539"/>
            <a:ext cx="6096000" cy="1028700"/>
          </a:xfrm>
        </p:spPr>
        <p:txBody>
          <a:bodyPr>
            <a:normAutofit fontScale="90000"/>
          </a:bodyPr>
          <a:lstStyle/>
          <a:p>
            <a:r>
              <a:rPr lang="en-US" dirty="0" smtClean="0"/>
              <a:t>Answering Objections: David’s Good Heart</a:t>
            </a:r>
            <a:endParaRPr lang="en-US" dirty="0"/>
          </a:p>
        </p:txBody>
      </p:sp>
      <p:sp>
        <p:nvSpPr>
          <p:cNvPr id="3" name="Content Placeholder 2"/>
          <p:cNvSpPr>
            <a:spLocks noGrp="1"/>
          </p:cNvSpPr>
          <p:nvPr>
            <p:ph idx="1"/>
          </p:nvPr>
        </p:nvSpPr>
        <p:spPr>
          <a:xfrm>
            <a:off x="457200" y="1314450"/>
            <a:ext cx="7620000" cy="3543299"/>
          </a:xfrm>
        </p:spPr>
        <p:txBody>
          <a:bodyPr>
            <a:normAutofit fontScale="77500" lnSpcReduction="20000"/>
          </a:bodyPr>
          <a:lstStyle/>
          <a:p>
            <a:pPr marL="342900" indent="-342900">
              <a:buFont typeface="Arial" pitchFamily="34" charset="0"/>
              <a:buChar char="•"/>
            </a:pPr>
            <a:r>
              <a:rPr lang="en-US" b="0" i="1" dirty="0" smtClean="0"/>
              <a:t>“David was commended, not condemned for this attitude!”</a:t>
            </a:r>
          </a:p>
          <a:p>
            <a:r>
              <a:rPr lang="en-US" b="0" i="1" dirty="0" smtClean="0"/>
              <a:t>“But the </a:t>
            </a:r>
            <a:r>
              <a:rPr lang="en-US" b="0" i="1" dirty="0"/>
              <a:t>LORD said to my father David</a:t>
            </a:r>
            <a:r>
              <a:rPr lang="en-US" b="0" i="1" dirty="0" smtClean="0"/>
              <a:t>, ‘Whereas </a:t>
            </a:r>
            <a:r>
              <a:rPr lang="en-US" b="0" i="1" dirty="0"/>
              <a:t>it was in your heart to build a temple </a:t>
            </a:r>
            <a:r>
              <a:rPr lang="en-US" i="1" u="sng" dirty="0"/>
              <a:t>for My name</a:t>
            </a:r>
            <a:r>
              <a:rPr lang="en-US" b="0" i="1" dirty="0"/>
              <a:t>, </a:t>
            </a:r>
            <a:r>
              <a:rPr lang="en-US" i="1" u="sng" dirty="0"/>
              <a:t>you did well</a:t>
            </a:r>
            <a:r>
              <a:rPr lang="en-US" i="1" dirty="0"/>
              <a:t> that it was in your </a:t>
            </a:r>
            <a:r>
              <a:rPr lang="en-US" i="1" dirty="0" smtClean="0"/>
              <a:t>heart</a:t>
            </a:r>
            <a:r>
              <a:rPr lang="en-US" b="0" i="1" dirty="0" smtClean="0"/>
              <a:t>. </a:t>
            </a:r>
            <a:r>
              <a:rPr lang="en-US" i="1" u="sng" dirty="0" smtClean="0"/>
              <a:t>Nevertheless</a:t>
            </a:r>
            <a:r>
              <a:rPr lang="en-US" i="1" dirty="0" smtClean="0"/>
              <a:t> </a:t>
            </a:r>
            <a:r>
              <a:rPr lang="en-US" i="1" dirty="0"/>
              <a:t>you shall </a:t>
            </a:r>
            <a:r>
              <a:rPr lang="en-US" i="1" u="sng" dirty="0"/>
              <a:t>not</a:t>
            </a:r>
            <a:r>
              <a:rPr lang="en-US" i="1" dirty="0"/>
              <a:t> build the temple</a:t>
            </a:r>
            <a:r>
              <a:rPr lang="en-US" b="0" i="1" dirty="0"/>
              <a:t>, but your son who will come from your body, </a:t>
            </a:r>
            <a:r>
              <a:rPr lang="en-US" i="1" dirty="0"/>
              <a:t>he shall build the temple </a:t>
            </a:r>
            <a:r>
              <a:rPr lang="en-US" i="1" u="sng" dirty="0"/>
              <a:t>for My name</a:t>
            </a:r>
            <a:r>
              <a:rPr lang="en-US" b="0" i="1" dirty="0" smtClean="0"/>
              <a:t>.’”</a:t>
            </a:r>
            <a:r>
              <a:rPr lang="en-US" b="0" dirty="0" smtClean="0"/>
              <a:t> (</a:t>
            </a:r>
            <a:r>
              <a:rPr lang="en-US" dirty="0" smtClean="0">
                <a:solidFill>
                  <a:schemeClr val="tx2"/>
                </a:solidFill>
              </a:rPr>
              <a:t>I Kings 8:18-19</a:t>
            </a:r>
            <a:r>
              <a:rPr lang="en-US" b="0" dirty="0" smtClean="0"/>
              <a:t>)</a:t>
            </a:r>
          </a:p>
          <a:p>
            <a:pPr marL="342900" indent="-342900">
              <a:buFont typeface="Arial" pitchFamily="34" charset="0"/>
              <a:buChar char="•"/>
            </a:pPr>
            <a:r>
              <a:rPr lang="en-US" b="0" dirty="0" smtClean="0"/>
              <a:t>David sought the Lord’s glory – not His own (</a:t>
            </a:r>
            <a:r>
              <a:rPr lang="en-US" b="0" i="1" dirty="0" smtClean="0">
                <a:solidFill>
                  <a:schemeClr val="tx2"/>
                </a:solidFill>
              </a:rPr>
              <a:t>“for My name”</a:t>
            </a:r>
            <a:r>
              <a:rPr lang="en-US" b="0" dirty="0" smtClean="0"/>
              <a:t>)</a:t>
            </a:r>
            <a:endParaRPr lang="en-US" dirty="0">
              <a:solidFill>
                <a:schemeClr val="tx2"/>
              </a:solidFill>
            </a:endParaRPr>
          </a:p>
          <a:p>
            <a:pPr marL="342900" indent="-342900">
              <a:buFont typeface="Arial" pitchFamily="34" charset="0"/>
              <a:buChar char="•"/>
            </a:pPr>
            <a:r>
              <a:rPr lang="en-US" b="0" dirty="0" smtClean="0"/>
              <a:t>Regardless, it was contrary to God’s will (</a:t>
            </a:r>
            <a:r>
              <a:rPr lang="en-US" b="0" i="1" dirty="0" smtClean="0">
                <a:solidFill>
                  <a:schemeClr val="tx2"/>
                </a:solidFill>
              </a:rPr>
              <a:t>“you shall not build the temple”</a:t>
            </a:r>
            <a:r>
              <a:rPr lang="en-US" b="0" dirty="0" smtClean="0"/>
              <a:t>) – Good intentions do </a:t>
            </a:r>
            <a:r>
              <a:rPr lang="en-US" i="1" dirty="0" smtClean="0"/>
              <a:t>not</a:t>
            </a:r>
            <a:r>
              <a:rPr lang="en-US" b="0" dirty="0" smtClean="0"/>
              <a:t> justify!</a:t>
            </a:r>
            <a:endParaRPr lang="en-US" dirty="0">
              <a:solidFill>
                <a:schemeClr val="tx2"/>
              </a:solidFill>
            </a:endParaRPr>
          </a:p>
          <a:p>
            <a:pPr marL="342900" indent="-342900">
              <a:buFont typeface="Arial" pitchFamily="34" charset="0"/>
              <a:buChar char="•"/>
            </a:pPr>
            <a:r>
              <a:rPr lang="en-US" i="1" dirty="0" smtClean="0"/>
              <a:t>Ultimately</a:t>
            </a:r>
            <a:r>
              <a:rPr lang="en-US" b="0" dirty="0" smtClean="0"/>
              <a:t> succeeded in bringing the ark to Jerusalem (</a:t>
            </a:r>
            <a:r>
              <a:rPr lang="en-US" dirty="0" smtClean="0">
                <a:solidFill>
                  <a:schemeClr val="tx2"/>
                </a:solidFill>
              </a:rPr>
              <a:t>I Chronicles 15:1-16:43</a:t>
            </a:r>
            <a:r>
              <a:rPr lang="en-US" b="0" dirty="0" smtClean="0"/>
              <a:t>)</a:t>
            </a:r>
          </a:p>
          <a:p>
            <a:pPr marL="342900" indent="-342900">
              <a:buFont typeface="Arial" pitchFamily="34" charset="0"/>
              <a:buChar char="•"/>
            </a:pPr>
            <a:r>
              <a:rPr lang="en-US" b="0" dirty="0" smtClean="0"/>
              <a:t>But, failed at first</a:t>
            </a:r>
            <a:r>
              <a:rPr lang="en-US" b="0" dirty="0"/>
              <a:t>, </a:t>
            </a:r>
            <a:r>
              <a:rPr lang="en-US" b="0" i="1" dirty="0">
                <a:solidFill>
                  <a:schemeClr val="tx2"/>
                </a:solidFill>
              </a:rPr>
              <a:t>“because we did not consult Him about </a:t>
            </a:r>
            <a:r>
              <a:rPr lang="en-US" i="1" dirty="0">
                <a:solidFill>
                  <a:schemeClr val="tx2"/>
                </a:solidFill>
              </a:rPr>
              <a:t>the proper order</a:t>
            </a:r>
            <a:r>
              <a:rPr lang="en-US" b="0" i="1" dirty="0">
                <a:solidFill>
                  <a:schemeClr val="tx2"/>
                </a:solidFill>
              </a:rPr>
              <a:t>”</a:t>
            </a:r>
            <a:r>
              <a:rPr lang="en-US" b="0" dirty="0"/>
              <a:t> (</a:t>
            </a:r>
            <a:r>
              <a:rPr lang="en-US" dirty="0">
                <a:solidFill>
                  <a:schemeClr val="tx2"/>
                </a:solidFill>
              </a:rPr>
              <a:t>I Chronicles </a:t>
            </a:r>
            <a:r>
              <a:rPr lang="en-US" dirty="0" smtClean="0">
                <a:solidFill>
                  <a:schemeClr val="tx2"/>
                </a:solidFill>
              </a:rPr>
              <a:t>15:13</a:t>
            </a:r>
            <a:r>
              <a:rPr lang="en-US" b="0" dirty="0" smtClean="0"/>
              <a:t>)</a:t>
            </a:r>
            <a:endParaRPr lang="en-US" dirty="0">
              <a:solidFill>
                <a:schemeClr val="tx2"/>
              </a:solidFill>
            </a:endParaRPr>
          </a:p>
          <a:p>
            <a:pPr marL="342900" indent="-342900">
              <a:buFont typeface="Arial" pitchFamily="34" charset="0"/>
              <a:buChar char="•"/>
            </a:pPr>
            <a:r>
              <a:rPr lang="en-US" b="0" dirty="0" smtClean="0"/>
              <a:t>Good intentions may err grossly if they ignore the </a:t>
            </a:r>
            <a:r>
              <a:rPr lang="en-US" b="0" i="1" dirty="0" smtClean="0">
                <a:solidFill>
                  <a:schemeClr val="tx2"/>
                </a:solidFill>
              </a:rPr>
              <a:t>“proper order”</a:t>
            </a:r>
            <a:r>
              <a:rPr lang="en-US" b="0" dirty="0" smtClean="0"/>
              <a:t>!</a:t>
            </a:r>
            <a:endParaRPr lang="en-US" dirty="0">
              <a:solidFill>
                <a:schemeClr val="tx2"/>
              </a:solidFill>
            </a:endParaRPr>
          </a:p>
          <a:p>
            <a:pPr marL="342900" indent="-342900">
              <a:buFont typeface="Arial" pitchFamily="34" charset="0"/>
              <a:buChar char="•"/>
            </a:pPr>
            <a:endParaRPr lang="en-US" dirty="0" smtClean="0">
              <a:solidFill>
                <a:schemeClr val="tx2"/>
              </a:solidFill>
            </a:endParaRPr>
          </a:p>
        </p:txBody>
      </p:sp>
    </p:spTree>
    <p:extLst>
      <p:ext uri="{BB962C8B-B14F-4D97-AF65-F5344CB8AC3E}">
        <p14:creationId xmlns:p14="http://schemas.microsoft.com/office/powerpoint/2010/main" val="4086668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539"/>
            <a:ext cx="6096000" cy="1028700"/>
          </a:xfrm>
        </p:spPr>
        <p:txBody>
          <a:bodyPr>
            <a:normAutofit fontScale="90000"/>
          </a:bodyPr>
          <a:lstStyle/>
          <a:p>
            <a:r>
              <a:rPr lang="en-US" dirty="0" smtClean="0"/>
              <a:t>Answering Objections: David’s Blessing</a:t>
            </a:r>
            <a:endParaRPr lang="en-US" dirty="0"/>
          </a:p>
        </p:txBody>
      </p:sp>
      <p:sp>
        <p:nvSpPr>
          <p:cNvPr id="3" name="Content Placeholder 2"/>
          <p:cNvSpPr>
            <a:spLocks noGrp="1"/>
          </p:cNvSpPr>
          <p:nvPr>
            <p:ph idx="1"/>
          </p:nvPr>
        </p:nvSpPr>
        <p:spPr>
          <a:xfrm>
            <a:off x="457200" y="1314450"/>
            <a:ext cx="7620000" cy="3543299"/>
          </a:xfrm>
        </p:spPr>
        <p:txBody>
          <a:bodyPr>
            <a:normAutofit fontScale="92500" lnSpcReduction="20000"/>
          </a:bodyPr>
          <a:lstStyle/>
          <a:p>
            <a:pPr marL="342900" indent="-342900">
              <a:buFont typeface="Arial" pitchFamily="34" charset="0"/>
              <a:buChar char="•"/>
            </a:pPr>
            <a:r>
              <a:rPr lang="en-US" b="0" i="1" dirty="0" smtClean="0"/>
              <a:t>“David </a:t>
            </a:r>
            <a:r>
              <a:rPr lang="en-US" i="1" dirty="0" smtClean="0"/>
              <a:t>was blessed</a:t>
            </a:r>
            <a:r>
              <a:rPr lang="en-US" b="0" i="1" dirty="0" smtClean="0"/>
              <a:t> by God in this context (</a:t>
            </a:r>
            <a:r>
              <a:rPr lang="en-US" i="1" dirty="0" smtClean="0">
                <a:solidFill>
                  <a:schemeClr val="tx2"/>
                </a:solidFill>
              </a:rPr>
              <a:t>II Samuel 7:8-17</a:t>
            </a:r>
            <a:r>
              <a:rPr lang="en-US" b="0" i="1" dirty="0" smtClean="0"/>
              <a:t>)”</a:t>
            </a:r>
            <a:endParaRPr lang="en-US" i="1" dirty="0">
              <a:solidFill>
                <a:schemeClr val="tx2"/>
              </a:solidFill>
            </a:endParaRPr>
          </a:p>
          <a:p>
            <a:pPr marL="342900" indent="-342900">
              <a:buFont typeface="Arial" pitchFamily="34" charset="0"/>
              <a:buChar char="•"/>
            </a:pPr>
            <a:r>
              <a:rPr lang="en-US" b="0" dirty="0" smtClean="0"/>
              <a:t>However, that blessing did not justify any of his mistakes, much less his sins (Bathsheba, Uriah, numbering the people)</a:t>
            </a:r>
            <a:endParaRPr lang="en-US" dirty="0">
              <a:solidFill>
                <a:schemeClr val="tx2"/>
              </a:solidFill>
            </a:endParaRPr>
          </a:p>
          <a:p>
            <a:pPr marL="342900" indent="-342900">
              <a:buFont typeface="Arial" pitchFamily="34" charset="0"/>
              <a:buChar char="•"/>
            </a:pPr>
            <a:r>
              <a:rPr lang="en-US" b="0" i="1" dirty="0" smtClean="0">
                <a:solidFill>
                  <a:schemeClr val="tx2"/>
                </a:solidFill>
              </a:rPr>
              <a:t>“Test all things; </a:t>
            </a:r>
            <a:r>
              <a:rPr lang="en-US" i="1" dirty="0" smtClean="0">
                <a:solidFill>
                  <a:schemeClr val="tx2"/>
                </a:solidFill>
              </a:rPr>
              <a:t>hold fast what is good</a:t>
            </a:r>
            <a:r>
              <a:rPr lang="en-US" b="0" i="1" dirty="0" smtClean="0">
                <a:solidFill>
                  <a:schemeClr val="tx2"/>
                </a:solidFill>
              </a:rPr>
              <a:t>”</a:t>
            </a:r>
            <a:r>
              <a:rPr lang="en-US" b="0" i="1" dirty="0" smtClean="0"/>
              <a:t> </a:t>
            </a:r>
            <a:r>
              <a:rPr lang="en-US" b="0" dirty="0" smtClean="0"/>
              <a:t>(</a:t>
            </a:r>
            <a:r>
              <a:rPr lang="en-US" dirty="0" smtClean="0">
                <a:solidFill>
                  <a:schemeClr val="tx2"/>
                </a:solidFill>
              </a:rPr>
              <a:t>I Thess. 5:21-22</a:t>
            </a:r>
            <a:r>
              <a:rPr lang="en-US" b="0" dirty="0" smtClean="0"/>
              <a:t>)</a:t>
            </a:r>
          </a:p>
          <a:p>
            <a:pPr marL="342900" indent="-342900">
              <a:buFont typeface="Arial" pitchFamily="34" charset="0"/>
              <a:buChar char="•"/>
            </a:pPr>
            <a:r>
              <a:rPr lang="en-US" b="0" dirty="0" smtClean="0"/>
              <a:t>The blessing does not erase God’s correction!</a:t>
            </a:r>
          </a:p>
          <a:p>
            <a:pPr marL="342900" indent="-342900">
              <a:buFont typeface="Arial" pitchFamily="34" charset="0"/>
              <a:buChar char="•"/>
            </a:pPr>
            <a:r>
              <a:rPr lang="en-US" b="0" dirty="0" smtClean="0"/>
              <a:t>Neither, David nor God link God’s blessing to David’s desire.</a:t>
            </a:r>
          </a:p>
          <a:p>
            <a:pPr marL="342900" indent="-342900">
              <a:buFont typeface="Arial" pitchFamily="34" charset="0"/>
              <a:buChar char="•"/>
            </a:pPr>
            <a:r>
              <a:rPr lang="en-US" b="0" dirty="0" smtClean="0"/>
              <a:t>Furthermore, David was chosen by God before and apart from His desire to build the temple (</a:t>
            </a:r>
            <a:r>
              <a:rPr lang="en-US" dirty="0" smtClean="0">
                <a:solidFill>
                  <a:schemeClr val="tx2"/>
                </a:solidFill>
              </a:rPr>
              <a:t>II Samuel 7:8-9; I Samuel 13:14</a:t>
            </a:r>
            <a:r>
              <a:rPr lang="en-US" b="0" dirty="0" smtClean="0"/>
              <a:t>)</a:t>
            </a:r>
            <a:endParaRPr lang="en-US" dirty="0">
              <a:solidFill>
                <a:schemeClr val="tx2"/>
              </a:solidFill>
            </a:endParaRPr>
          </a:p>
          <a:p>
            <a:pPr marL="342900" indent="-342900">
              <a:buFont typeface="Arial" pitchFamily="34" charset="0"/>
              <a:buChar char="•"/>
            </a:pPr>
            <a:r>
              <a:rPr lang="en-US" b="0" dirty="0" smtClean="0"/>
              <a:t>David’s desire to build a house for God was </a:t>
            </a:r>
            <a:r>
              <a:rPr lang="en-US" i="1" dirty="0" smtClean="0"/>
              <a:t>coincidental</a:t>
            </a:r>
            <a:r>
              <a:rPr lang="en-US" b="0" dirty="0" smtClean="0"/>
              <a:t>, providing the </a:t>
            </a:r>
            <a:r>
              <a:rPr lang="en-US" i="1" dirty="0" smtClean="0"/>
              <a:t>occasion</a:t>
            </a:r>
            <a:r>
              <a:rPr lang="en-US" b="0" dirty="0" smtClean="0"/>
              <a:t> to reveal God was building David a house.</a:t>
            </a:r>
            <a:endParaRPr lang="en-US" dirty="0">
              <a:solidFill>
                <a:schemeClr val="tx2"/>
              </a:solidFill>
            </a:endParaRPr>
          </a:p>
          <a:p>
            <a:pPr marL="342900" indent="-342900">
              <a:buFont typeface="Arial" pitchFamily="34" charset="0"/>
              <a:buChar char="•"/>
            </a:pPr>
            <a:endParaRPr lang="en-US" dirty="0" smtClean="0">
              <a:solidFill>
                <a:schemeClr val="tx2"/>
              </a:solidFill>
            </a:endParaRPr>
          </a:p>
        </p:txBody>
      </p:sp>
    </p:spTree>
    <p:extLst>
      <p:ext uri="{BB962C8B-B14F-4D97-AF65-F5344CB8AC3E}">
        <p14:creationId xmlns:p14="http://schemas.microsoft.com/office/powerpoint/2010/main" val="86580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“What God Has Joined, Let Not man …”</a:t>
            </a:r>
            <a:endParaRPr lang="en-US" i="1" dirty="0"/>
          </a:p>
        </p:txBody>
      </p:sp>
      <p:sp>
        <p:nvSpPr>
          <p:cNvPr id="3" name="Content Placeholder 2"/>
          <p:cNvSpPr>
            <a:spLocks noGrp="1"/>
          </p:cNvSpPr>
          <p:nvPr>
            <p:ph idx="1"/>
          </p:nvPr>
        </p:nvSpPr>
        <p:spPr>
          <a:xfrm>
            <a:off x="457200" y="1314450"/>
            <a:ext cx="7620000" cy="3543299"/>
          </a:xfrm>
        </p:spPr>
        <p:txBody>
          <a:bodyPr>
            <a:normAutofit fontScale="92500" lnSpcReduction="20000"/>
          </a:bodyPr>
          <a:lstStyle/>
          <a:p>
            <a:r>
              <a:rPr lang="en-US" b="0" i="1" dirty="0"/>
              <a:t>The Pharisees also came to Him, testing Him, and saying to Him, “Is it lawful for a man to divorce his wife for just any reason?” And He answered and said to them, “</a:t>
            </a:r>
            <a:r>
              <a:rPr lang="en-US" i="1" u="sng" dirty="0"/>
              <a:t>Have you not read</a:t>
            </a:r>
            <a:r>
              <a:rPr lang="en-US" i="1" dirty="0"/>
              <a:t> that He who made them at the beginning ‘</a:t>
            </a:r>
            <a:r>
              <a:rPr lang="en-US" i="1" u="sng" dirty="0"/>
              <a:t>made them male and female</a:t>
            </a:r>
            <a:r>
              <a:rPr lang="en-US" b="0" i="1" dirty="0"/>
              <a:t>,’ and said, ‘</a:t>
            </a:r>
            <a:r>
              <a:rPr lang="en-US" i="1" u="sng" dirty="0"/>
              <a:t>For this reason</a:t>
            </a:r>
            <a:r>
              <a:rPr lang="en-US" i="1" dirty="0"/>
              <a:t> a man shall leave his father and mother and </a:t>
            </a:r>
            <a:r>
              <a:rPr lang="en-US" i="1" u="sng" dirty="0"/>
              <a:t>be joined to his wife</a:t>
            </a:r>
            <a:r>
              <a:rPr lang="en-US" b="0" i="1" dirty="0"/>
              <a:t>, and the two shall become one flesh’? So then, they are no longer two but one flesh. </a:t>
            </a:r>
            <a:r>
              <a:rPr lang="en-US" i="1" u="sng" dirty="0"/>
              <a:t>Therefore</a:t>
            </a:r>
            <a:r>
              <a:rPr lang="en-US" i="1" dirty="0"/>
              <a:t> what God has joined together, </a:t>
            </a:r>
            <a:r>
              <a:rPr lang="en-US" i="1" u="sng" dirty="0"/>
              <a:t>let not man</a:t>
            </a:r>
            <a:r>
              <a:rPr lang="en-US" i="1" dirty="0"/>
              <a:t> separate</a:t>
            </a:r>
            <a:r>
              <a:rPr lang="en-US" b="0" i="1" dirty="0"/>
              <a:t>. They said to Him, “Why then did Moses command to give a certificate of divorce, and to put her away?” He said to them, “Moses, because of the hardness of your hearts, permitted you to divorce your wives, </a:t>
            </a:r>
            <a:r>
              <a:rPr lang="en-US" i="1" dirty="0"/>
              <a:t>but from the beginning it was not so</a:t>
            </a:r>
            <a:r>
              <a:rPr lang="en-US" b="0" i="1" dirty="0" smtClean="0"/>
              <a:t>.” </a:t>
            </a:r>
            <a:r>
              <a:rPr lang="en-US" b="0" dirty="0" smtClean="0"/>
              <a:t>(</a:t>
            </a:r>
            <a:r>
              <a:rPr lang="en-US" dirty="0" smtClean="0">
                <a:solidFill>
                  <a:schemeClr val="tx2"/>
                </a:solidFill>
              </a:rPr>
              <a:t>Matthew 19:3-8</a:t>
            </a:r>
            <a:r>
              <a:rPr lang="en-US" b="0" dirty="0" smtClean="0"/>
              <a:t>)</a:t>
            </a:r>
          </a:p>
          <a:p>
            <a:pPr marL="342900" indent="-342900">
              <a:buFont typeface="Arial" pitchFamily="34" charset="0"/>
              <a:buChar char="•"/>
            </a:pPr>
            <a:r>
              <a:rPr lang="en-US" b="0" dirty="0" smtClean="0"/>
              <a:t>Compare to the Pattern – </a:t>
            </a:r>
            <a:r>
              <a:rPr lang="en-US" dirty="0" smtClean="0">
                <a:solidFill>
                  <a:schemeClr val="tx2"/>
                </a:solidFill>
              </a:rPr>
              <a:t>Genesis 1:27; 2:18-24</a:t>
            </a:r>
            <a:r>
              <a:rPr lang="en-US" dirty="0" smtClean="0"/>
              <a:t> – No prohibiting verse!</a:t>
            </a:r>
            <a:endParaRPr lang="en-US" dirty="0" smtClean="0">
              <a:solidFill>
                <a:schemeClr val="tx2"/>
              </a:solidFill>
            </a:endParaRPr>
          </a:p>
        </p:txBody>
      </p:sp>
    </p:spTree>
    <p:extLst>
      <p:ext uri="{BB962C8B-B14F-4D97-AF65-F5344CB8AC3E}">
        <p14:creationId xmlns:p14="http://schemas.microsoft.com/office/powerpoint/2010/main" val="4134780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What Is A “Denomination”?</a:t>
            </a:r>
            <a:endParaRPr lang="en-US" dirty="0"/>
          </a:p>
        </p:txBody>
      </p:sp>
      <p:sp>
        <p:nvSpPr>
          <p:cNvPr id="6" name="Content Placeholder 5"/>
          <p:cNvSpPr>
            <a:spLocks noGrp="1"/>
          </p:cNvSpPr>
          <p:nvPr>
            <p:ph idx="1"/>
          </p:nvPr>
        </p:nvSpPr>
        <p:spPr/>
        <p:txBody>
          <a:bodyPr>
            <a:noAutofit/>
          </a:bodyPr>
          <a:lstStyle/>
          <a:p>
            <a:pPr marL="457200" lvl="0" indent="-457200">
              <a:spcBef>
                <a:spcPts val="300"/>
              </a:spcBef>
              <a:spcAft>
                <a:spcPts val="300"/>
              </a:spcAft>
              <a:buFont typeface="+mj-lt"/>
              <a:buAutoNum type="arabicPeriod"/>
            </a:pPr>
            <a:r>
              <a:rPr lang="en-US" sz="2400" b="0" dirty="0"/>
              <a:t>recognized autonomous branch of the Christian Church</a:t>
            </a:r>
            <a:r>
              <a:rPr lang="en-US" sz="2400" b="0" dirty="0" smtClean="0"/>
              <a:t>:</a:t>
            </a:r>
          </a:p>
          <a:p>
            <a:pPr marL="914400" lvl="1" indent="-457200">
              <a:spcBef>
                <a:spcPts val="300"/>
              </a:spcBef>
              <a:spcAft>
                <a:spcPts val="300"/>
              </a:spcAft>
            </a:pPr>
            <a:r>
              <a:rPr lang="en-US" sz="2400" dirty="0" smtClean="0"/>
              <a:t>a branch of any religion.</a:t>
            </a:r>
          </a:p>
          <a:p>
            <a:pPr marL="457200" lvl="0" indent="-457200">
              <a:spcBef>
                <a:spcPts val="300"/>
              </a:spcBef>
              <a:spcAft>
                <a:spcPts val="300"/>
              </a:spcAft>
              <a:buFont typeface="+mj-lt"/>
              <a:buAutoNum type="arabicPeriod"/>
            </a:pPr>
            <a:r>
              <a:rPr lang="en-US" sz="2400" b="0" dirty="0" smtClean="0"/>
              <a:t>the face value of a banknote, coin, or postage stamp:</a:t>
            </a:r>
            <a:br>
              <a:rPr lang="en-US" sz="2400" b="0" dirty="0" smtClean="0"/>
            </a:br>
            <a:r>
              <a:rPr lang="en-US" sz="2400" b="0" dirty="0" smtClean="0"/>
              <a:t>[</a:t>
            </a:r>
            <a:r>
              <a:rPr lang="en-US" sz="2400" b="0" i="1" dirty="0" smtClean="0"/>
              <a:t>as modifier</a:t>
            </a:r>
            <a:r>
              <a:rPr lang="en-US" sz="2400" b="0" dirty="0" smtClean="0"/>
              <a:t>]: </a:t>
            </a:r>
            <a:r>
              <a:rPr lang="en-US" sz="2400" b="0" i="1" dirty="0" smtClean="0"/>
              <a:t>high-denomination banknotes</a:t>
            </a:r>
            <a:endParaRPr lang="en-US" sz="2400" b="0" dirty="0" smtClean="0"/>
          </a:p>
          <a:p>
            <a:pPr marL="914400" lvl="1" indent="-457200">
              <a:spcBef>
                <a:spcPts val="300"/>
              </a:spcBef>
              <a:spcAft>
                <a:spcPts val="300"/>
              </a:spcAft>
            </a:pPr>
            <a:r>
              <a:rPr lang="en-US" sz="2400" dirty="0" smtClean="0"/>
              <a:t>the </a:t>
            </a:r>
            <a:r>
              <a:rPr lang="en-US" sz="2400" dirty="0"/>
              <a:t>rank of a playing card within a suit, or of a suit relative to </a:t>
            </a:r>
            <a:r>
              <a:rPr lang="en-US" sz="2400" dirty="0" smtClean="0"/>
              <a:t>others</a:t>
            </a:r>
            <a:r>
              <a:rPr lang="en-US" sz="2400" dirty="0"/>
              <a:t>.</a:t>
            </a:r>
          </a:p>
          <a:p>
            <a:pPr marL="457200" lvl="0" indent="-457200">
              <a:spcBef>
                <a:spcPts val="300"/>
              </a:spcBef>
              <a:spcAft>
                <a:spcPts val="300"/>
              </a:spcAft>
              <a:buFont typeface="+mj-lt"/>
              <a:buAutoNum type="arabicPeriod"/>
            </a:pPr>
            <a:r>
              <a:rPr lang="en-US" sz="2400" i="1" dirty="0">
                <a:solidFill>
                  <a:schemeClr val="tx2"/>
                </a:solidFill>
              </a:rPr>
              <a:t>formal</a:t>
            </a:r>
            <a:r>
              <a:rPr lang="en-US" sz="2400" dirty="0"/>
              <a:t> a name or designation</a:t>
            </a:r>
            <a:r>
              <a:rPr lang="en-US" sz="2400" b="0" dirty="0"/>
              <a:t>.</a:t>
            </a:r>
          </a:p>
          <a:p>
            <a:pPr marL="914400" lvl="1" indent="-457200">
              <a:spcBef>
                <a:spcPts val="300"/>
              </a:spcBef>
              <a:spcAft>
                <a:spcPts val="300"/>
              </a:spcAft>
            </a:pPr>
            <a:r>
              <a:rPr lang="en-US" sz="2400" dirty="0"/>
              <a:t>[</a:t>
            </a:r>
            <a:r>
              <a:rPr lang="en-US" sz="2400" i="1" dirty="0"/>
              <a:t>mass noun</a:t>
            </a:r>
            <a:r>
              <a:rPr lang="en-US" sz="2400" dirty="0"/>
              <a:t>] the action of naming or classifying </a:t>
            </a:r>
            <a:r>
              <a:rPr lang="en-US" sz="2400" dirty="0" smtClean="0"/>
              <a:t>something</a:t>
            </a:r>
          </a:p>
          <a:p>
            <a:pPr marL="457200" indent="-457200" algn="r">
              <a:spcBef>
                <a:spcPts val="300"/>
              </a:spcBef>
              <a:spcAft>
                <a:spcPts val="300"/>
              </a:spcAft>
            </a:pPr>
            <a:r>
              <a:rPr lang="en-US" sz="2200" b="0" dirty="0">
                <a:hlinkClick r:id="rId2"/>
              </a:rPr>
              <a:t>http://</a:t>
            </a:r>
            <a:r>
              <a:rPr lang="en-US" sz="2200" b="0" dirty="0" smtClean="0">
                <a:hlinkClick r:id="rId2"/>
              </a:rPr>
              <a:t>oxforddictionaries.com/definition/english/denomination</a:t>
            </a:r>
            <a:endParaRPr lang="en-US" sz="22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39314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nodeType="withEffect">
                                  <p:stCondLst>
                                    <p:cond delay="200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childTnLst>
                                </p:cTn>
                              </p:par>
                              <p:par>
                                <p:cTn id="24" presetID="10" presetClass="entr" presetSubtype="0" fill="hold" nodeType="withEffect">
                                  <p:stCondLst>
                                    <p:cond delay="2000"/>
                                  </p:stCondLst>
                                  <p:childTnLst>
                                    <p:set>
                                      <p:cBhvr>
                                        <p:cTn id="25" dur="1" fill="hold">
                                          <p:stCondLst>
                                            <p:cond delay="0"/>
                                          </p:stCondLst>
                                        </p:cTn>
                                        <p:tgtEl>
                                          <p:spTgt spid="6">
                                            <p:txEl>
                                              <p:pRg st="5" end="5"/>
                                            </p:txEl>
                                          </p:spTgt>
                                        </p:tgtEl>
                                        <p:attrNameLst>
                                          <p:attrName>style.visibility</p:attrName>
                                        </p:attrNameLst>
                                      </p:cBhvr>
                                      <p:to>
                                        <p:strVal val="visible"/>
                                      </p:to>
                                    </p:set>
                                    <p:animEffect transition="in" filter="fade">
                                      <p:cBhvr>
                                        <p:cTn id="26" dur="500"/>
                                        <p:tgtEl>
                                          <p:spTgt spid="6">
                                            <p:txEl>
                                              <p:pRg st="5" end="5"/>
                                            </p:txEl>
                                          </p:spTgt>
                                        </p:tgtEl>
                                      </p:cBhvr>
                                    </p:animEffect>
                                  </p:childTnLst>
                                </p:cTn>
                              </p:par>
                            </p:childTnLst>
                          </p:cTn>
                        </p:par>
                        <p:par>
                          <p:cTn id="27" fill="hold">
                            <p:stCondLst>
                              <p:cond delay="2500"/>
                            </p:stCondLst>
                            <p:childTnLst>
                              <p:par>
                                <p:cTn id="28" presetID="10" presetClass="entr" presetSubtype="0" fill="hold" nodeType="afterEffect">
                                  <p:stCondLst>
                                    <p:cond delay="200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fade">
                                      <p:cBhvr>
                                        <p:cTn id="30"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539"/>
            <a:ext cx="6096000" cy="1028700"/>
          </a:xfrm>
        </p:spPr>
        <p:txBody>
          <a:bodyPr>
            <a:normAutofit fontScale="90000"/>
          </a:bodyPr>
          <a:lstStyle/>
          <a:p>
            <a:r>
              <a:rPr lang="en-US" dirty="0" smtClean="0"/>
              <a:t>Answering Objections:</a:t>
            </a:r>
            <a:br>
              <a:rPr lang="en-US" dirty="0" smtClean="0"/>
            </a:br>
            <a:r>
              <a:rPr lang="en-US" dirty="0" smtClean="0"/>
              <a:t>A Direct Violation?</a:t>
            </a:r>
            <a:endParaRPr lang="en-US" dirty="0"/>
          </a:p>
        </p:txBody>
      </p:sp>
      <p:sp>
        <p:nvSpPr>
          <p:cNvPr id="3" name="Content Placeholder 2"/>
          <p:cNvSpPr>
            <a:spLocks noGrp="1"/>
          </p:cNvSpPr>
          <p:nvPr>
            <p:ph idx="1"/>
          </p:nvPr>
        </p:nvSpPr>
        <p:spPr>
          <a:xfrm>
            <a:off x="457200" y="1314450"/>
            <a:ext cx="7620000" cy="3543299"/>
          </a:xfrm>
        </p:spPr>
        <p:txBody>
          <a:bodyPr>
            <a:normAutofit/>
          </a:bodyPr>
          <a:lstStyle/>
          <a:p>
            <a:pPr marL="342900" indent="-342900">
              <a:buFont typeface="Arial" pitchFamily="34" charset="0"/>
              <a:buChar char="•"/>
            </a:pPr>
            <a:r>
              <a:rPr lang="en-US" b="0" i="1" dirty="0" smtClean="0"/>
              <a:t>“Divorce directly violates command to join or cleave!”</a:t>
            </a:r>
            <a:endParaRPr lang="en-US" i="1" dirty="0"/>
          </a:p>
          <a:p>
            <a:pPr marL="342900" indent="-342900">
              <a:buFont typeface="Arial" pitchFamily="34" charset="0"/>
              <a:buChar char="•"/>
            </a:pPr>
            <a:r>
              <a:rPr lang="en-US" b="0" dirty="0" smtClean="0"/>
              <a:t>This </a:t>
            </a:r>
            <a:r>
              <a:rPr lang="en-US" i="1" dirty="0" smtClean="0"/>
              <a:t>assumes</a:t>
            </a:r>
            <a:r>
              <a:rPr lang="en-US" b="0" dirty="0" smtClean="0"/>
              <a:t> the pattern must be observed </a:t>
            </a:r>
            <a:r>
              <a:rPr lang="en-US" i="1" dirty="0" smtClean="0"/>
              <a:t>indefinitely</a:t>
            </a:r>
            <a:r>
              <a:rPr lang="en-US" b="0" dirty="0" smtClean="0"/>
              <a:t>.</a:t>
            </a:r>
            <a:endParaRPr lang="en-US" dirty="0"/>
          </a:p>
          <a:p>
            <a:pPr marL="342900" indent="-342900">
              <a:buFont typeface="Arial" pitchFamily="34" charset="0"/>
              <a:buChar char="•"/>
            </a:pPr>
            <a:r>
              <a:rPr lang="en-US" b="0" dirty="0" smtClean="0"/>
              <a:t>Where does God say to be joined </a:t>
            </a:r>
            <a:r>
              <a:rPr lang="en-US" i="1" dirty="0" smtClean="0"/>
              <a:t>for life</a:t>
            </a:r>
            <a:r>
              <a:rPr lang="en-US" b="0" dirty="0" smtClean="0"/>
              <a:t>?</a:t>
            </a:r>
          </a:p>
          <a:p>
            <a:pPr marL="342900" indent="-342900">
              <a:buFont typeface="Arial" pitchFamily="34" charset="0"/>
              <a:buChar char="•"/>
            </a:pPr>
            <a:r>
              <a:rPr lang="en-US" b="0" dirty="0" smtClean="0"/>
              <a:t>What keeps a man from being joined to one wife and then to another and then to another …?</a:t>
            </a:r>
          </a:p>
          <a:p>
            <a:pPr marL="342900" indent="-342900">
              <a:buFont typeface="Arial" pitchFamily="34" charset="0"/>
              <a:buChar char="•"/>
            </a:pPr>
            <a:r>
              <a:rPr lang="en-US" b="0" dirty="0" smtClean="0"/>
              <a:t>The revealed pattern </a:t>
            </a:r>
            <a:r>
              <a:rPr lang="en-US" i="1" dirty="0" smtClean="0"/>
              <a:t>excludes</a:t>
            </a:r>
            <a:r>
              <a:rPr lang="en-US" b="0" dirty="0" smtClean="0"/>
              <a:t> divorce until God reveals otherwise.</a:t>
            </a:r>
          </a:p>
          <a:p>
            <a:pPr marL="342900" indent="-342900">
              <a:buFont typeface="Arial" pitchFamily="34" charset="0"/>
              <a:buChar char="•"/>
            </a:pPr>
            <a:r>
              <a:rPr lang="en-US" b="0" dirty="0" smtClean="0"/>
              <a:t>This embodies the attitude of respecting God’s pattern and rejecting authority upon silence!</a:t>
            </a:r>
            <a:endParaRPr lang="en-US" dirty="0" smtClean="0">
              <a:solidFill>
                <a:schemeClr val="tx2"/>
              </a:solidFill>
            </a:endParaRPr>
          </a:p>
        </p:txBody>
      </p:sp>
    </p:spTree>
    <p:extLst>
      <p:ext uri="{BB962C8B-B14F-4D97-AF65-F5344CB8AC3E}">
        <p14:creationId xmlns:p14="http://schemas.microsoft.com/office/powerpoint/2010/main" val="4175875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“Houses to Eat and Drink IN?”</a:t>
            </a:r>
            <a:endParaRPr lang="en-US" i="1" dirty="0"/>
          </a:p>
        </p:txBody>
      </p:sp>
      <p:sp>
        <p:nvSpPr>
          <p:cNvPr id="3" name="Content Placeholder 2"/>
          <p:cNvSpPr>
            <a:spLocks noGrp="1"/>
          </p:cNvSpPr>
          <p:nvPr>
            <p:ph idx="1"/>
          </p:nvPr>
        </p:nvSpPr>
        <p:spPr>
          <a:xfrm>
            <a:off x="457200" y="1314450"/>
            <a:ext cx="7620000" cy="3543299"/>
          </a:xfrm>
        </p:spPr>
        <p:txBody>
          <a:bodyPr>
            <a:normAutofit lnSpcReduction="10000"/>
          </a:bodyPr>
          <a:lstStyle/>
          <a:p>
            <a:r>
              <a:rPr lang="en-US" b="0" i="1" dirty="0"/>
              <a:t>Therefore </a:t>
            </a:r>
            <a:r>
              <a:rPr lang="en-US" i="1" dirty="0"/>
              <a:t>when you come together </a:t>
            </a:r>
            <a:r>
              <a:rPr lang="en-US" b="0" i="1" dirty="0"/>
              <a:t>in one place, </a:t>
            </a:r>
            <a:r>
              <a:rPr lang="en-US" i="1" dirty="0"/>
              <a:t>it is </a:t>
            </a:r>
            <a:r>
              <a:rPr lang="en-US" i="1" u="sng" dirty="0"/>
              <a:t>not to eat the </a:t>
            </a:r>
            <a:r>
              <a:rPr lang="en-US" i="1" u="sng" dirty="0" smtClean="0"/>
              <a:t>Lord’s </a:t>
            </a:r>
            <a:r>
              <a:rPr lang="en-US" i="1" u="sng" dirty="0"/>
              <a:t>Supper</a:t>
            </a:r>
            <a:r>
              <a:rPr lang="en-US" b="0" i="1" dirty="0"/>
              <a:t>. For in eating, each one takes his own supper ahead of others; and one is hungry and another is drunk. </a:t>
            </a:r>
            <a:r>
              <a:rPr lang="en-US" i="1" dirty="0"/>
              <a:t>What! Do you not have houses to eat and drink in? </a:t>
            </a:r>
            <a:r>
              <a:rPr lang="en-US" b="0" i="1" dirty="0"/>
              <a:t>Or do you despise the church of God and shame those who have nothing? What shall I say to you? Shall I praise you in this? I do not praise you. ... Therefore, my brethren, when you come together to eat, wait for one another. But </a:t>
            </a:r>
            <a:r>
              <a:rPr lang="en-US" i="1" dirty="0"/>
              <a:t>if anyone is hungry, </a:t>
            </a:r>
            <a:r>
              <a:rPr lang="en-US" i="1" u="sng" dirty="0"/>
              <a:t>let him eat at home</a:t>
            </a:r>
            <a:r>
              <a:rPr lang="en-US" i="1" dirty="0"/>
              <a:t>, lest you come together for judgment</a:t>
            </a:r>
            <a:r>
              <a:rPr lang="en-US" b="0" i="1" dirty="0"/>
              <a:t>. And the rest I will set in order when I come</a:t>
            </a:r>
            <a:r>
              <a:rPr lang="en-US" b="0" i="1" dirty="0" smtClean="0"/>
              <a:t>. </a:t>
            </a:r>
            <a:r>
              <a:rPr lang="en-US" b="0" dirty="0" smtClean="0"/>
              <a:t>(</a:t>
            </a:r>
            <a:r>
              <a:rPr lang="en-US" dirty="0" smtClean="0">
                <a:solidFill>
                  <a:schemeClr val="tx2"/>
                </a:solidFill>
              </a:rPr>
              <a:t>I Corinthians 11:20-22, 33-34</a:t>
            </a:r>
            <a:r>
              <a:rPr lang="en-US" b="0" dirty="0"/>
              <a:t>)</a:t>
            </a:r>
          </a:p>
          <a:p>
            <a:pPr marL="342900" indent="-342900">
              <a:buFont typeface="Arial" pitchFamily="34" charset="0"/>
              <a:buChar char="•"/>
            </a:pPr>
            <a:r>
              <a:rPr lang="en-US" b="0" dirty="0"/>
              <a:t>Where does the pattern </a:t>
            </a:r>
            <a:r>
              <a:rPr lang="en-US" i="1" dirty="0"/>
              <a:t>prohibit</a:t>
            </a:r>
            <a:r>
              <a:rPr lang="en-US" b="0" dirty="0"/>
              <a:t> eating a common supper</a:t>
            </a:r>
            <a:r>
              <a:rPr lang="en-US" b="0" dirty="0" smtClean="0"/>
              <a:t>?</a:t>
            </a:r>
            <a:endParaRPr lang="en-US" dirty="0"/>
          </a:p>
        </p:txBody>
      </p:sp>
    </p:spTree>
    <p:extLst>
      <p:ext uri="{BB962C8B-B14F-4D97-AF65-F5344CB8AC3E}">
        <p14:creationId xmlns:p14="http://schemas.microsoft.com/office/powerpoint/2010/main" val="3035926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“Houses to Eat and Drink IN?”</a:t>
            </a:r>
            <a:endParaRPr lang="en-US" i="1" dirty="0"/>
          </a:p>
        </p:txBody>
      </p:sp>
      <p:sp>
        <p:nvSpPr>
          <p:cNvPr id="3" name="Content Placeholder 2"/>
          <p:cNvSpPr>
            <a:spLocks noGrp="1"/>
          </p:cNvSpPr>
          <p:nvPr>
            <p:ph idx="1"/>
          </p:nvPr>
        </p:nvSpPr>
        <p:spPr>
          <a:xfrm>
            <a:off x="457200" y="1314450"/>
            <a:ext cx="7620000" cy="3543299"/>
          </a:xfrm>
        </p:spPr>
        <p:txBody>
          <a:bodyPr>
            <a:normAutofit/>
          </a:bodyPr>
          <a:lstStyle/>
          <a:p>
            <a:r>
              <a:rPr lang="en-US" i="1" dirty="0"/>
              <a:t>For I received from the Lord that which I also delivered to you</a:t>
            </a:r>
            <a:r>
              <a:rPr lang="en-US" b="0" i="1" dirty="0"/>
              <a:t>: that the Lord Jesus on the same night in which He was betrayed took bread; and when He had given thanks, He broke it and said, “Take, eat; this is My body which is broken for you; </a:t>
            </a:r>
            <a:r>
              <a:rPr lang="en-US" i="1" u="sng" dirty="0"/>
              <a:t>do this</a:t>
            </a:r>
            <a:r>
              <a:rPr lang="en-US" i="1" dirty="0"/>
              <a:t> in remembrance of Me</a:t>
            </a:r>
            <a:r>
              <a:rPr lang="en-US" b="0" i="1" dirty="0"/>
              <a:t>.” In the same manner He also took the cup after supper, saying, “This cup is the new covenant in My blood. </a:t>
            </a:r>
            <a:r>
              <a:rPr lang="en-US" i="1" u="sng" dirty="0"/>
              <a:t>This do</a:t>
            </a:r>
            <a:r>
              <a:rPr lang="en-US" i="1" dirty="0"/>
              <a:t>, as often as you drink it, in remembrance of Me</a:t>
            </a:r>
            <a:r>
              <a:rPr lang="en-US" b="0" i="1" dirty="0"/>
              <a:t>.” For as often as you eat this bread and drink this cup, you </a:t>
            </a:r>
            <a:r>
              <a:rPr lang="en-US" b="0" i="1" dirty="0" smtClean="0"/>
              <a:t>proclaim </a:t>
            </a:r>
            <a:r>
              <a:rPr lang="en-US" b="0" i="1" dirty="0"/>
              <a:t>the Lord's death till He comes</a:t>
            </a:r>
            <a:r>
              <a:rPr lang="en-US" b="0" i="1" dirty="0" smtClean="0"/>
              <a:t>. </a:t>
            </a:r>
            <a:r>
              <a:rPr lang="en-US" b="0" dirty="0" smtClean="0"/>
              <a:t>(</a:t>
            </a:r>
            <a:r>
              <a:rPr lang="en-US" dirty="0" smtClean="0">
                <a:solidFill>
                  <a:schemeClr val="tx2"/>
                </a:solidFill>
              </a:rPr>
              <a:t>I Corinthians 11:23-26</a:t>
            </a:r>
            <a:r>
              <a:rPr lang="en-US" b="0" dirty="0" smtClean="0"/>
              <a:t>)</a:t>
            </a:r>
            <a:endParaRPr lang="en-US" dirty="0" smtClean="0"/>
          </a:p>
        </p:txBody>
      </p:sp>
    </p:spTree>
    <p:extLst>
      <p:ext uri="{BB962C8B-B14F-4D97-AF65-F5344CB8AC3E}">
        <p14:creationId xmlns:p14="http://schemas.microsoft.com/office/powerpoint/2010/main" val="1996682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539"/>
            <a:ext cx="6096000" cy="1028700"/>
          </a:xfrm>
        </p:spPr>
        <p:txBody>
          <a:bodyPr>
            <a:normAutofit fontScale="90000"/>
          </a:bodyPr>
          <a:lstStyle/>
          <a:p>
            <a:r>
              <a:rPr lang="en-US" dirty="0" smtClean="0"/>
              <a:t>Answering Objections</a:t>
            </a:r>
            <a:endParaRPr lang="en-US" dirty="0"/>
          </a:p>
        </p:txBody>
      </p:sp>
      <p:sp>
        <p:nvSpPr>
          <p:cNvPr id="3" name="Content Placeholder 2"/>
          <p:cNvSpPr>
            <a:spLocks noGrp="1"/>
          </p:cNvSpPr>
          <p:nvPr>
            <p:ph idx="1"/>
          </p:nvPr>
        </p:nvSpPr>
        <p:spPr>
          <a:xfrm>
            <a:off x="457200" y="1314450"/>
            <a:ext cx="7620000" cy="3543299"/>
          </a:xfrm>
        </p:spPr>
        <p:txBody>
          <a:bodyPr>
            <a:normAutofit fontScale="92500" lnSpcReduction="20000"/>
          </a:bodyPr>
          <a:lstStyle/>
          <a:p>
            <a:pPr marL="342900" indent="-342900">
              <a:buFont typeface="Arial" pitchFamily="34" charset="0"/>
              <a:buChar char="•"/>
            </a:pPr>
            <a:r>
              <a:rPr lang="en-US" b="0" i="1" dirty="0" smtClean="0"/>
              <a:t>“The Corinthians exhibited a multitude of problems:  selfishness, divisiveness, drunkenness, etc.”</a:t>
            </a:r>
          </a:p>
          <a:p>
            <a:pPr marL="342900" indent="-342900">
              <a:buFont typeface="Arial" pitchFamily="34" charset="0"/>
              <a:buChar char="•"/>
            </a:pPr>
            <a:r>
              <a:rPr lang="en-US" b="0" dirty="0" smtClean="0"/>
              <a:t>These sins are not approved in any location (</a:t>
            </a:r>
            <a:r>
              <a:rPr lang="en-US" dirty="0" smtClean="0">
                <a:solidFill>
                  <a:schemeClr val="tx2"/>
                </a:solidFill>
              </a:rPr>
              <a:t>II Corinthians 8:13-15; Acts 2:44-45; 4:34-35; I Corinthians 1:10; Galatians 5:19-21</a:t>
            </a:r>
            <a:r>
              <a:rPr lang="en-US" b="0" dirty="0" smtClean="0"/>
              <a:t>)!  </a:t>
            </a:r>
          </a:p>
          <a:p>
            <a:pPr marL="342900" indent="-342900">
              <a:buFont typeface="Arial" pitchFamily="34" charset="0"/>
              <a:buChar char="•"/>
            </a:pPr>
            <a:r>
              <a:rPr lang="en-US" b="0" dirty="0" smtClean="0"/>
              <a:t>So, how does relocating the meals solve those problems?</a:t>
            </a:r>
          </a:p>
          <a:p>
            <a:pPr marL="342900" indent="-342900">
              <a:buFont typeface="Arial" pitchFamily="34" charset="0"/>
              <a:buChar char="•"/>
            </a:pPr>
            <a:r>
              <a:rPr lang="en-US" b="0" i="1" dirty="0" smtClean="0"/>
              <a:t>“The Corinthians were not adding but replacing!”</a:t>
            </a:r>
          </a:p>
          <a:p>
            <a:pPr marL="342900" indent="-342900">
              <a:buFont typeface="Arial" pitchFamily="34" charset="0"/>
              <a:buChar char="•"/>
            </a:pPr>
            <a:r>
              <a:rPr lang="en-US" b="0" dirty="0" smtClean="0"/>
              <a:t>Then, why did Paul not add back what was missing?</a:t>
            </a:r>
          </a:p>
          <a:p>
            <a:pPr marL="342900" indent="-342900">
              <a:buFont typeface="Arial" pitchFamily="34" charset="0"/>
              <a:buChar char="•"/>
            </a:pPr>
            <a:r>
              <a:rPr lang="en-US" b="0" i="1" dirty="0" smtClean="0"/>
              <a:t>“Fellowship meals were authorized (</a:t>
            </a:r>
            <a:r>
              <a:rPr lang="en-US" i="1" dirty="0" smtClean="0">
                <a:solidFill>
                  <a:schemeClr val="tx2"/>
                </a:solidFill>
              </a:rPr>
              <a:t>Acts 2:42, 46; 20:7, 9; Jude 12</a:t>
            </a:r>
            <a:r>
              <a:rPr lang="en-US" b="0" i="1" dirty="0" smtClean="0"/>
              <a:t>)”</a:t>
            </a:r>
          </a:p>
          <a:p>
            <a:pPr marL="342900" indent="-342900">
              <a:buFont typeface="Arial" pitchFamily="34" charset="0"/>
              <a:buChar char="•"/>
            </a:pPr>
            <a:r>
              <a:rPr lang="en-US" b="0" dirty="0" smtClean="0"/>
              <a:t>Refer to individual acts of hospitality and the Lord’s Supper.</a:t>
            </a:r>
            <a:endParaRPr lang="en-US" dirty="0" smtClean="0"/>
          </a:p>
        </p:txBody>
      </p:sp>
    </p:spTree>
    <p:extLst>
      <p:ext uri="{BB962C8B-B14F-4D97-AF65-F5344CB8AC3E}">
        <p14:creationId xmlns:p14="http://schemas.microsoft.com/office/powerpoint/2010/main" val="4250546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539"/>
            <a:ext cx="6096000" cy="1028700"/>
          </a:xfrm>
        </p:spPr>
        <p:txBody>
          <a:bodyPr>
            <a:normAutofit/>
          </a:bodyPr>
          <a:lstStyle/>
          <a:p>
            <a:r>
              <a:rPr lang="en-US" dirty="0" smtClean="0"/>
              <a:t>Other Examples</a:t>
            </a:r>
            <a:endParaRPr lang="en-US" dirty="0"/>
          </a:p>
        </p:txBody>
      </p:sp>
      <p:sp>
        <p:nvSpPr>
          <p:cNvPr id="3" name="Content Placeholder 2"/>
          <p:cNvSpPr>
            <a:spLocks noGrp="1"/>
          </p:cNvSpPr>
          <p:nvPr>
            <p:ph idx="1"/>
          </p:nvPr>
        </p:nvSpPr>
        <p:spPr>
          <a:xfrm>
            <a:off x="457200" y="1314450"/>
            <a:ext cx="7620000" cy="3543299"/>
          </a:xfrm>
        </p:spPr>
        <p:txBody>
          <a:bodyPr>
            <a:normAutofit lnSpcReduction="10000"/>
          </a:bodyPr>
          <a:lstStyle/>
          <a:p>
            <a:pPr marL="342900" indent="-342900">
              <a:buFont typeface="Arial" pitchFamily="34" charset="0"/>
              <a:buChar char="•"/>
            </a:pPr>
            <a:r>
              <a:rPr lang="en-US" b="0" dirty="0" smtClean="0"/>
              <a:t>God’s promise to </a:t>
            </a:r>
            <a:r>
              <a:rPr lang="en-US" b="0" i="1" dirty="0" smtClean="0"/>
              <a:t>“seed”</a:t>
            </a:r>
            <a:r>
              <a:rPr lang="en-US" b="0" dirty="0" smtClean="0"/>
              <a:t>, singular, not </a:t>
            </a:r>
            <a:r>
              <a:rPr lang="en-US" b="0" i="1" dirty="0" smtClean="0"/>
              <a:t>“seeds”</a:t>
            </a:r>
            <a:r>
              <a:rPr lang="en-US" b="0" dirty="0" smtClean="0"/>
              <a:t>, plural (</a:t>
            </a:r>
            <a:r>
              <a:rPr lang="en-US" dirty="0" smtClean="0">
                <a:solidFill>
                  <a:schemeClr val="tx2"/>
                </a:solidFill>
              </a:rPr>
              <a:t>Galatians 3:15-17; Genesis 22:18</a:t>
            </a:r>
            <a:r>
              <a:rPr lang="en-US" b="0" dirty="0" smtClean="0"/>
              <a:t>) – Requires addition to misunderstand.</a:t>
            </a:r>
          </a:p>
          <a:p>
            <a:pPr marL="342900" indent="-342900">
              <a:buFont typeface="Arial" pitchFamily="34" charset="0"/>
              <a:buChar char="•"/>
            </a:pPr>
            <a:r>
              <a:rPr lang="en-US" b="0" dirty="0" smtClean="0"/>
              <a:t>Jews added commerce to temple’s mission of payer (</a:t>
            </a:r>
            <a:r>
              <a:rPr lang="en-US" dirty="0" smtClean="0">
                <a:solidFill>
                  <a:schemeClr val="tx2"/>
                </a:solidFill>
              </a:rPr>
              <a:t>Mark 11:15-17; Isaiah 56:7; Jeremiah 7:11</a:t>
            </a:r>
            <a:r>
              <a:rPr lang="en-US" b="0" dirty="0" smtClean="0"/>
              <a:t>).</a:t>
            </a:r>
          </a:p>
          <a:p>
            <a:pPr marL="342900" indent="-342900">
              <a:buFont typeface="Arial" pitchFamily="34" charset="0"/>
              <a:buChar char="•"/>
            </a:pPr>
            <a:r>
              <a:rPr lang="en-US" b="0" dirty="0" err="1" smtClean="0"/>
              <a:t>Nadab</a:t>
            </a:r>
            <a:r>
              <a:rPr lang="en-US" b="0" dirty="0" smtClean="0"/>
              <a:t> and </a:t>
            </a:r>
            <a:r>
              <a:rPr lang="en-US" b="0" dirty="0" err="1" smtClean="0"/>
              <a:t>Abihu</a:t>
            </a:r>
            <a:r>
              <a:rPr lang="en-US" b="0" dirty="0" smtClean="0"/>
              <a:t> used </a:t>
            </a:r>
            <a:r>
              <a:rPr lang="en-US" b="0" i="1" dirty="0" smtClean="0"/>
              <a:t>“strange fire”</a:t>
            </a:r>
            <a:r>
              <a:rPr lang="en-US" b="0" dirty="0" smtClean="0"/>
              <a:t>, which God </a:t>
            </a:r>
            <a:r>
              <a:rPr lang="en-US" b="0" i="1" dirty="0" smtClean="0"/>
              <a:t>“commanded not”</a:t>
            </a:r>
            <a:r>
              <a:rPr lang="en-US" b="0" dirty="0" smtClean="0"/>
              <a:t> (</a:t>
            </a:r>
            <a:r>
              <a:rPr lang="en-US" dirty="0" smtClean="0">
                <a:solidFill>
                  <a:schemeClr val="tx2"/>
                </a:solidFill>
              </a:rPr>
              <a:t>Leviticus 10:1-3; 16:1-13; Exodus 30:7-10, 34-38</a:t>
            </a:r>
            <a:r>
              <a:rPr lang="en-US" b="0" dirty="0" smtClean="0"/>
              <a:t>).</a:t>
            </a:r>
          </a:p>
          <a:p>
            <a:pPr marL="342900" indent="-342900">
              <a:buFont typeface="Arial" pitchFamily="34" charset="0"/>
              <a:buChar char="•"/>
            </a:pPr>
            <a:r>
              <a:rPr lang="en-US" b="0" dirty="0" smtClean="0"/>
              <a:t>Jesus served as a priest from tribe of Judah, not Levi (</a:t>
            </a:r>
            <a:r>
              <a:rPr lang="en-US" dirty="0" smtClean="0">
                <a:solidFill>
                  <a:schemeClr val="tx2"/>
                </a:solidFill>
              </a:rPr>
              <a:t>Hebrews 7:11-14</a:t>
            </a:r>
            <a:r>
              <a:rPr lang="en-US" b="0" dirty="0" smtClean="0"/>
              <a:t>).</a:t>
            </a:r>
          </a:p>
          <a:p>
            <a:pPr marL="342900" indent="-342900">
              <a:buFont typeface="Arial" pitchFamily="34" charset="0"/>
              <a:buChar char="•"/>
            </a:pPr>
            <a:r>
              <a:rPr lang="en-US" b="0" dirty="0" smtClean="0"/>
              <a:t>…  Only needed 1 to disprove that silence authorizes!</a:t>
            </a:r>
            <a:endParaRPr lang="en-US" dirty="0" smtClean="0"/>
          </a:p>
        </p:txBody>
      </p:sp>
    </p:spTree>
    <p:extLst>
      <p:ext uri="{BB962C8B-B14F-4D97-AF65-F5344CB8AC3E}">
        <p14:creationId xmlns:p14="http://schemas.microsoft.com/office/powerpoint/2010/main" val="2074503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539"/>
            <a:ext cx="6096000" cy="1028700"/>
          </a:xfrm>
        </p:spPr>
        <p:txBody>
          <a:bodyPr>
            <a:normAutofit/>
          </a:bodyPr>
          <a:lstStyle/>
          <a:p>
            <a:r>
              <a:rPr lang="en-US" dirty="0" smtClean="0"/>
              <a:t>Conclusion</a:t>
            </a:r>
            <a:endParaRPr lang="en-US" dirty="0"/>
          </a:p>
        </p:txBody>
      </p:sp>
      <p:sp>
        <p:nvSpPr>
          <p:cNvPr id="3" name="Content Placeholder 2"/>
          <p:cNvSpPr>
            <a:spLocks noGrp="1"/>
          </p:cNvSpPr>
          <p:nvPr>
            <p:ph idx="1"/>
          </p:nvPr>
        </p:nvSpPr>
        <p:spPr>
          <a:xfrm>
            <a:off x="457200" y="1314450"/>
            <a:ext cx="7620000" cy="3543299"/>
          </a:xfrm>
        </p:spPr>
        <p:txBody>
          <a:bodyPr>
            <a:normAutofit lnSpcReduction="10000"/>
          </a:bodyPr>
          <a:lstStyle/>
          <a:p>
            <a:pPr marL="342900" indent="-342900">
              <a:buFont typeface="Arial" pitchFamily="34" charset="0"/>
              <a:buChar char="•"/>
            </a:pPr>
            <a:r>
              <a:rPr lang="en-US" b="0" dirty="0" smtClean="0"/>
              <a:t>Silence does </a:t>
            </a:r>
            <a:r>
              <a:rPr lang="en-US" i="1" dirty="0" smtClean="0"/>
              <a:t>not</a:t>
            </a:r>
            <a:r>
              <a:rPr lang="en-US" b="0" dirty="0" smtClean="0"/>
              <a:t> authorize, permit, or approve anything!</a:t>
            </a:r>
          </a:p>
          <a:p>
            <a:pPr marL="342900" indent="-342900">
              <a:buFont typeface="Arial" pitchFamily="34" charset="0"/>
              <a:buChar char="•"/>
            </a:pPr>
            <a:r>
              <a:rPr lang="en-US" b="0" i="1" dirty="0" smtClean="0"/>
              <a:t>Examples:  </a:t>
            </a:r>
            <a:r>
              <a:rPr lang="en-US" b="0" dirty="0" smtClean="0"/>
              <a:t>Instrumental Music, Church Sponsored Colleges, Church Community Cook-outs, etc.</a:t>
            </a:r>
          </a:p>
          <a:p>
            <a:pPr marL="342900" indent="-342900">
              <a:buFont typeface="Arial" pitchFamily="34" charset="0"/>
              <a:buChar char="•"/>
            </a:pPr>
            <a:r>
              <a:rPr lang="en-US" b="0" dirty="0" smtClean="0"/>
              <a:t>Also, silence does </a:t>
            </a:r>
            <a:r>
              <a:rPr lang="en-US" i="1" dirty="0" smtClean="0"/>
              <a:t>not necessarily </a:t>
            </a:r>
            <a:r>
              <a:rPr lang="en-US" b="0" dirty="0" smtClean="0"/>
              <a:t>prohibit!</a:t>
            </a:r>
            <a:endParaRPr lang="en-US" b="0" dirty="0"/>
          </a:p>
          <a:p>
            <a:pPr marL="342900" indent="-342900">
              <a:buFont typeface="Arial" pitchFamily="34" charset="0"/>
              <a:buChar char="•"/>
            </a:pPr>
            <a:r>
              <a:rPr lang="en-US" b="0" i="1" dirty="0" smtClean="0"/>
              <a:t>Examples:</a:t>
            </a:r>
            <a:r>
              <a:rPr lang="en-US" b="0" dirty="0" smtClean="0"/>
              <a:t> Church Building, PowerPoint, Facebook, etc.</a:t>
            </a:r>
          </a:p>
          <a:p>
            <a:pPr marL="342900" indent="-342900">
              <a:buFont typeface="Arial" pitchFamily="34" charset="0"/>
              <a:buChar char="•"/>
            </a:pPr>
            <a:r>
              <a:rPr lang="en-US" i="1" dirty="0" smtClean="0"/>
              <a:t>Specific</a:t>
            </a:r>
            <a:r>
              <a:rPr lang="en-US" b="0" dirty="0" smtClean="0"/>
              <a:t> aspects of God’s pattern </a:t>
            </a:r>
            <a:r>
              <a:rPr lang="en-US" i="1" dirty="0" smtClean="0"/>
              <a:t>exclude</a:t>
            </a:r>
            <a:r>
              <a:rPr lang="en-US" b="0" dirty="0" smtClean="0"/>
              <a:t> alternatives.</a:t>
            </a:r>
          </a:p>
          <a:p>
            <a:pPr marL="342900" indent="-342900">
              <a:buFont typeface="Arial" pitchFamily="34" charset="0"/>
              <a:buChar char="•"/>
            </a:pPr>
            <a:r>
              <a:rPr lang="en-US" i="1" dirty="0" smtClean="0"/>
              <a:t>Generic</a:t>
            </a:r>
            <a:r>
              <a:rPr lang="en-US" b="0" dirty="0" smtClean="0"/>
              <a:t> aspects of God’s pattern </a:t>
            </a:r>
            <a:r>
              <a:rPr lang="en-US" i="1" dirty="0" smtClean="0"/>
              <a:t>authorize</a:t>
            </a:r>
            <a:r>
              <a:rPr lang="en-US" b="0" dirty="0" smtClean="0"/>
              <a:t> multiple </a:t>
            </a:r>
            <a:r>
              <a:rPr lang="en-US" i="1" dirty="0" smtClean="0"/>
              <a:t>unspecified</a:t>
            </a:r>
            <a:r>
              <a:rPr lang="en-US" b="0" dirty="0" smtClean="0"/>
              <a:t> options or expediencies.</a:t>
            </a:r>
          </a:p>
          <a:p>
            <a:pPr marL="342900" indent="-342900">
              <a:buFont typeface="Arial" pitchFamily="34" charset="0"/>
              <a:buChar char="•"/>
            </a:pPr>
            <a:r>
              <a:rPr lang="en-US" b="0" dirty="0" smtClean="0"/>
              <a:t>Respect God’s pattern in all things!</a:t>
            </a:r>
            <a:endParaRPr lang="en-US" dirty="0" smtClean="0"/>
          </a:p>
        </p:txBody>
      </p:sp>
    </p:spTree>
    <p:extLst>
      <p:ext uri="{BB962C8B-B14F-4D97-AF65-F5344CB8AC3E}">
        <p14:creationId xmlns:p14="http://schemas.microsoft.com/office/powerpoint/2010/main" val="1799788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Respecting Bible Silence, Again</a:t>
            </a:r>
          </a:p>
        </p:txBody>
      </p:sp>
      <p:sp>
        <p:nvSpPr>
          <p:cNvPr id="3" name="Content Placeholder 2"/>
          <p:cNvSpPr>
            <a:spLocks noGrp="1"/>
          </p:cNvSpPr>
          <p:nvPr>
            <p:ph idx="1"/>
          </p:nvPr>
        </p:nvSpPr>
        <p:spPr/>
        <p:txBody>
          <a:bodyPr>
            <a:normAutofit fontScale="92500"/>
          </a:bodyPr>
          <a:lstStyle/>
          <a:p>
            <a:pPr marL="346075" indent="-346075">
              <a:buFont typeface="+mj-lt"/>
              <a:buAutoNum type="arabicPeriod" startAt="3"/>
            </a:pPr>
            <a:r>
              <a:rPr lang="en-US" sz="2400" b="0" dirty="0" smtClean="0"/>
              <a:t>“</a:t>
            </a:r>
            <a:r>
              <a:rPr lang="en-US" sz="2400" dirty="0">
                <a:solidFill>
                  <a:schemeClr val="tx2"/>
                </a:solidFill>
              </a:rPr>
              <a:t>Romans 4:15 </a:t>
            </a:r>
            <a:r>
              <a:rPr lang="en-US" sz="2400" b="0" dirty="0"/>
              <a:t>and </a:t>
            </a:r>
            <a:r>
              <a:rPr lang="en-US" sz="2400" dirty="0">
                <a:solidFill>
                  <a:schemeClr val="tx2"/>
                </a:solidFill>
              </a:rPr>
              <a:t>5:13</a:t>
            </a:r>
            <a:r>
              <a:rPr lang="en-US" sz="2400" b="0" dirty="0"/>
              <a:t> teach that there is </a:t>
            </a:r>
            <a:r>
              <a:rPr lang="en-US" sz="2400" i="1" dirty="0"/>
              <a:t>no transgression</a:t>
            </a:r>
            <a:r>
              <a:rPr lang="en-US" sz="2400" b="0" dirty="0"/>
              <a:t>, where there is </a:t>
            </a:r>
            <a:r>
              <a:rPr lang="en-US" sz="2400" i="1" dirty="0"/>
              <a:t>no law</a:t>
            </a:r>
            <a:r>
              <a:rPr lang="en-US" sz="2400" b="0" dirty="0"/>
              <a:t>.  God has </a:t>
            </a:r>
            <a:r>
              <a:rPr lang="en-US" sz="2400" i="1" dirty="0" smtClean="0"/>
              <a:t>no law </a:t>
            </a:r>
            <a:r>
              <a:rPr lang="en-US" sz="2400" b="0" dirty="0" smtClean="0"/>
              <a:t>against instrumental </a:t>
            </a:r>
            <a:r>
              <a:rPr lang="en-US" sz="2400" b="0" dirty="0"/>
              <a:t>music, so it cannot be considered a </a:t>
            </a:r>
            <a:r>
              <a:rPr lang="en-US" sz="2400" b="0" dirty="0" smtClean="0"/>
              <a:t>transgression.”</a:t>
            </a:r>
          </a:p>
          <a:p>
            <a:r>
              <a:rPr lang="en-US" sz="2400" b="0" i="1" dirty="0" smtClean="0"/>
              <a:t>“… where </a:t>
            </a:r>
            <a:r>
              <a:rPr lang="en-US" sz="2400" b="0" i="1" dirty="0"/>
              <a:t>there is </a:t>
            </a:r>
            <a:r>
              <a:rPr lang="en-US" sz="2400" i="1" dirty="0"/>
              <a:t>no law </a:t>
            </a:r>
            <a:r>
              <a:rPr lang="en-US" sz="2400" b="0" i="1" dirty="0"/>
              <a:t>there is </a:t>
            </a:r>
            <a:r>
              <a:rPr lang="en-US" sz="2400" i="1" dirty="0"/>
              <a:t>no transgression</a:t>
            </a:r>
            <a:r>
              <a:rPr lang="en-US" sz="2400" b="0" i="1" dirty="0" smtClean="0"/>
              <a:t>.” </a:t>
            </a:r>
            <a:r>
              <a:rPr lang="en-US" sz="2400" b="0" dirty="0"/>
              <a:t>(</a:t>
            </a:r>
            <a:r>
              <a:rPr lang="en-US" sz="2400" dirty="0" smtClean="0">
                <a:solidFill>
                  <a:schemeClr val="tx2"/>
                </a:solidFill>
              </a:rPr>
              <a:t>Ro. 4:15</a:t>
            </a:r>
            <a:r>
              <a:rPr lang="en-US" sz="2400" b="0" dirty="0" smtClean="0"/>
              <a:t>)</a:t>
            </a:r>
            <a:endParaRPr lang="en-US" sz="2400" b="0" dirty="0"/>
          </a:p>
          <a:p>
            <a:r>
              <a:rPr lang="en-US" sz="2400" b="0" i="1" dirty="0" smtClean="0"/>
              <a:t>“… sin </a:t>
            </a:r>
            <a:r>
              <a:rPr lang="en-US" sz="2400" b="0" i="1" dirty="0"/>
              <a:t>is </a:t>
            </a:r>
            <a:r>
              <a:rPr lang="en-US" sz="2400" i="1" dirty="0"/>
              <a:t>not imputed </a:t>
            </a:r>
            <a:r>
              <a:rPr lang="en-US" sz="2400" b="0" i="1" dirty="0"/>
              <a:t>when there is </a:t>
            </a:r>
            <a:r>
              <a:rPr lang="en-US" sz="2400" i="1" dirty="0"/>
              <a:t>no law</a:t>
            </a:r>
            <a:r>
              <a:rPr lang="en-US" sz="2400" b="0" i="1" dirty="0" smtClean="0"/>
              <a:t>.”</a:t>
            </a:r>
            <a:r>
              <a:rPr lang="en-US" sz="2400" b="0" dirty="0" smtClean="0"/>
              <a:t> </a:t>
            </a:r>
            <a:r>
              <a:rPr lang="en-US" sz="2400" b="0" dirty="0"/>
              <a:t>(</a:t>
            </a:r>
            <a:r>
              <a:rPr lang="en-US" sz="2400" dirty="0" smtClean="0">
                <a:solidFill>
                  <a:schemeClr val="tx2"/>
                </a:solidFill>
              </a:rPr>
              <a:t>Rom. 5:13</a:t>
            </a:r>
            <a:r>
              <a:rPr lang="en-US" sz="2400" b="0" dirty="0" smtClean="0"/>
              <a:t>)</a:t>
            </a:r>
          </a:p>
          <a:p>
            <a:pPr marL="346075" indent="-346075">
              <a:buFont typeface="Arial" pitchFamily="34" charset="0"/>
              <a:buChar char="•"/>
            </a:pPr>
            <a:r>
              <a:rPr lang="en-US" sz="2400" b="0" dirty="0" smtClean="0"/>
              <a:t>This is previous question, just reworded.</a:t>
            </a:r>
          </a:p>
          <a:p>
            <a:pPr marL="346075" indent="-346075">
              <a:buFont typeface="Arial" pitchFamily="34" charset="0"/>
              <a:buChar char="•"/>
            </a:pPr>
            <a:r>
              <a:rPr lang="en-US" sz="2400" i="1" dirty="0" smtClean="0"/>
              <a:t>Assumption:</a:t>
            </a:r>
            <a:r>
              <a:rPr lang="en-US" sz="2400" b="0" dirty="0" smtClean="0"/>
              <a:t>  God’s law does </a:t>
            </a:r>
            <a:r>
              <a:rPr lang="en-US" sz="2400" i="1" dirty="0" smtClean="0"/>
              <a:t>not include </a:t>
            </a:r>
            <a:r>
              <a:rPr lang="en-US" sz="2400" b="0" dirty="0" smtClean="0"/>
              <a:t>respect for His silence.</a:t>
            </a:r>
          </a:p>
          <a:p>
            <a:pPr marL="346075" indent="-346075">
              <a:buFont typeface="Arial" pitchFamily="34" charset="0"/>
              <a:buChar char="•"/>
            </a:pPr>
            <a:r>
              <a:rPr lang="en-US" sz="2400" i="1" dirty="0" smtClean="0"/>
              <a:t>If</a:t>
            </a:r>
            <a:r>
              <a:rPr lang="en-US" sz="2400" b="0" dirty="0" smtClean="0"/>
              <a:t> God expects us to respect His silence, then </a:t>
            </a:r>
            <a:r>
              <a:rPr lang="en-US" sz="2400" i="1" dirty="0" smtClean="0"/>
              <a:t>there is </a:t>
            </a:r>
            <a:r>
              <a:rPr lang="en-US" sz="2400" i="1" u="sng" dirty="0" smtClean="0"/>
              <a:t>law</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377929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20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200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Optional Advice Only?</a:t>
            </a:r>
            <a:endParaRPr lang="en-US" dirty="0"/>
          </a:p>
        </p:txBody>
      </p:sp>
      <p:sp>
        <p:nvSpPr>
          <p:cNvPr id="3" name="Content Placeholder 2"/>
          <p:cNvSpPr>
            <a:spLocks noGrp="1"/>
          </p:cNvSpPr>
          <p:nvPr>
            <p:ph idx="1"/>
          </p:nvPr>
        </p:nvSpPr>
        <p:spPr/>
        <p:txBody>
          <a:bodyPr>
            <a:noAutofit/>
          </a:bodyPr>
          <a:lstStyle/>
          <a:p>
            <a:pPr marL="346075" indent="-346075">
              <a:spcBef>
                <a:spcPts val="300"/>
              </a:spcBef>
              <a:spcAft>
                <a:spcPts val="300"/>
              </a:spcAft>
              <a:buFont typeface="+mj-lt"/>
              <a:buAutoNum type="arabicPeriod" startAt="4"/>
            </a:pPr>
            <a:r>
              <a:rPr lang="en-US" sz="2200" b="0" dirty="0"/>
              <a:t>“Paul’s words are </a:t>
            </a:r>
            <a:r>
              <a:rPr lang="en-US" sz="2200" i="1" dirty="0"/>
              <a:t>not commanded</a:t>
            </a:r>
            <a:r>
              <a:rPr lang="en-US" sz="2200" b="0" dirty="0"/>
              <a:t>, because they are </a:t>
            </a:r>
            <a:r>
              <a:rPr lang="en-US" sz="2200" i="1" dirty="0"/>
              <a:t>not preceded </a:t>
            </a:r>
            <a:r>
              <a:rPr lang="en-US" sz="2200" b="0" dirty="0"/>
              <a:t>by the phrase, </a:t>
            </a:r>
            <a:r>
              <a:rPr lang="en-US" sz="2200" b="0" i="1" dirty="0"/>
              <a:t>‘Thou shalt’</a:t>
            </a:r>
            <a:r>
              <a:rPr lang="en-US" sz="2200" b="0" dirty="0"/>
              <a:t> or </a:t>
            </a:r>
            <a:r>
              <a:rPr lang="en-US" sz="2200" b="0" i="1" dirty="0"/>
              <a:t>‘You must’</a:t>
            </a:r>
            <a:r>
              <a:rPr lang="en-US" sz="2200" b="0" dirty="0"/>
              <a:t>.  Since Paul did </a:t>
            </a:r>
            <a:r>
              <a:rPr lang="en-US" sz="2200" i="1" u="sng" dirty="0"/>
              <a:t>not</a:t>
            </a:r>
            <a:r>
              <a:rPr lang="en-US" sz="2200" dirty="0"/>
              <a:t> strictly command </a:t>
            </a:r>
            <a:r>
              <a:rPr lang="en-US" sz="2200" b="0" dirty="0"/>
              <a:t>us to sing, we are </a:t>
            </a:r>
            <a:r>
              <a:rPr lang="en-US" sz="2200" i="1" dirty="0"/>
              <a:t>not obligated </a:t>
            </a:r>
            <a:r>
              <a:rPr lang="en-US" sz="2200" b="0" dirty="0" smtClean="0"/>
              <a:t>to avoid mechanical </a:t>
            </a:r>
            <a:r>
              <a:rPr lang="en-US" sz="2200" b="0" dirty="0"/>
              <a:t>instruments</a:t>
            </a:r>
            <a:r>
              <a:rPr lang="en-US" sz="2200" b="0" dirty="0" smtClean="0"/>
              <a:t>.”</a:t>
            </a:r>
          </a:p>
          <a:p>
            <a:pPr marL="346075" indent="-346075">
              <a:spcBef>
                <a:spcPts val="300"/>
              </a:spcBef>
              <a:spcAft>
                <a:spcPts val="300"/>
              </a:spcAft>
              <a:buFont typeface="Arial" pitchFamily="34" charset="0"/>
              <a:buChar char="•"/>
            </a:pPr>
            <a:r>
              <a:rPr lang="en-US" sz="2200" i="1" dirty="0" smtClean="0"/>
              <a:t>Assumption</a:t>
            </a:r>
            <a:r>
              <a:rPr lang="en-US" sz="2200" i="1" dirty="0"/>
              <a:t>:</a:t>
            </a:r>
            <a:r>
              <a:rPr lang="en-US" sz="2200" b="0" dirty="0"/>
              <a:t>  Commands are </a:t>
            </a:r>
            <a:r>
              <a:rPr lang="en-US" sz="2200" i="1" u="sng" dirty="0"/>
              <a:t>always</a:t>
            </a:r>
            <a:r>
              <a:rPr lang="en-US" sz="2200" b="0" dirty="0"/>
              <a:t> clearly identified as commands (</a:t>
            </a:r>
            <a:r>
              <a:rPr lang="en-US" sz="2200" dirty="0">
                <a:solidFill>
                  <a:schemeClr val="tx2"/>
                </a:solidFill>
              </a:rPr>
              <a:t>John 15:12; Acts 17:30; I Thessalonians 4:11</a:t>
            </a:r>
            <a:r>
              <a:rPr lang="en-US" sz="2200" b="0" dirty="0" smtClean="0"/>
              <a:t>)</a:t>
            </a:r>
            <a:br>
              <a:rPr lang="en-US" sz="2200" b="0" dirty="0" smtClean="0"/>
            </a:br>
            <a:endParaRPr lang="en-US" sz="2200" b="0" dirty="0"/>
          </a:p>
          <a:p>
            <a:pPr marL="346075" indent="-346075">
              <a:spcBef>
                <a:spcPts val="300"/>
              </a:spcBef>
              <a:spcAft>
                <a:spcPts val="300"/>
              </a:spcAft>
              <a:buFont typeface="Arial" pitchFamily="34" charset="0"/>
              <a:buChar char="•"/>
            </a:pPr>
            <a:r>
              <a:rPr lang="en-US" sz="2200" b="0" dirty="0" smtClean="0"/>
              <a:t>Bible </a:t>
            </a:r>
            <a:r>
              <a:rPr lang="en-US" sz="2200" i="1" u="sng" dirty="0"/>
              <a:t>commands</a:t>
            </a:r>
            <a:r>
              <a:rPr lang="en-US" sz="2200" b="0" dirty="0"/>
              <a:t> us to </a:t>
            </a:r>
            <a:r>
              <a:rPr lang="en-US" sz="2200" b="0" dirty="0" smtClean="0"/>
              <a:t>follow approved NT </a:t>
            </a:r>
            <a:r>
              <a:rPr lang="en-US" sz="2200" i="1" u="sng" dirty="0"/>
              <a:t>examples</a:t>
            </a:r>
            <a:r>
              <a:rPr lang="en-US" sz="2200" b="0" dirty="0"/>
              <a:t> (</a:t>
            </a:r>
            <a:r>
              <a:rPr lang="en-US" sz="2200" dirty="0">
                <a:solidFill>
                  <a:schemeClr val="tx2"/>
                </a:solidFill>
              </a:rPr>
              <a:t>Philippians 3:17; 4:9; II Thessalonians 3:7</a:t>
            </a:r>
            <a:r>
              <a:rPr lang="en-US" sz="2200" b="0" dirty="0" smtClean="0"/>
              <a:t>).</a:t>
            </a:r>
          </a:p>
          <a:p>
            <a:pPr marL="346075" indent="-346075">
              <a:spcBef>
                <a:spcPts val="300"/>
              </a:spcBef>
              <a:spcAft>
                <a:spcPts val="300"/>
              </a:spcAft>
              <a:buFont typeface="Arial" pitchFamily="34" charset="0"/>
              <a:buChar char="•"/>
            </a:pPr>
            <a:r>
              <a:rPr lang="en-US" sz="2200" b="0" dirty="0" smtClean="0"/>
              <a:t>Bible </a:t>
            </a:r>
            <a:r>
              <a:rPr lang="en-US" sz="2200" i="1" u="sng" dirty="0" smtClean="0"/>
              <a:t>exemplifies</a:t>
            </a:r>
            <a:r>
              <a:rPr lang="en-US" sz="2200" b="0" dirty="0" smtClean="0"/>
              <a:t> using </a:t>
            </a:r>
            <a:r>
              <a:rPr lang="en-US" sz="2200" i="1" u="sng" dirty="0" smtClean="0"/>
              <a:t>necessary inference</a:t>
            </a:r>
            <a:r>
              <a:rPr lang="en-US" sz="2200" b="0" dirty="0" smtClean="0"/>
              <a:t> (</a:t>
            </a:r>
            <a:r>
              <a:rPr lang="en-US" sz="2200" dirty="0" smtClean="0">
                <a:solidFill>
                  <a:schemeClr val="tx2"/>
                </a:solidFill>
              </a:rPr>
              <a:t>Mathew 19:3-8; 22:23-33; </a:t>
            </a:r>
            <a:r>
              <a:rPr lang="en-US" sz="2200" dirty="0">
                <a:solidFill>
                  <a:schemeClr val="tx2"/>
                </a:solidFill>
              </a:rPr>
              <a:t>Acts 2:25-36; II Samuel 7:1-7; </a:t>
            </a:r>
            <a:r>
              <a:rPr lang="en-US" sz="2200" dirty="0" smtClean="0">
                <a:solidFill>
                  <a:schemeClr val="tx2"/>
                </a:solidFill>
              </a:rPr>
              <a:t>Heb. </a:t>
            </a:r>
            <a:r>
              <a:rPr lang="en-US" sz="2200" dirty="0">
                <a:solidFill>
                  <a:schemeClr val="tx2"/>
                </a:solidFill>
              </a:rPr>
              <a:t>7:11-14</a:t>
            </a:r>
            <a:r>
              <a:rPr lang="en-US" sz="2200" b="0" dirty="0" smtClean="0"/>
              <a:t>)</a:t>
            </a:r>
            <a:endParaRPr lang="en-US"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91680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Optional Advice Only?</a:t>
            </a:r>
            <a:endParaRPr lang="en-US" dirty="0"/>
          </a:p>
        </p:txBody>
      </p:sp>
      <p:sp>
        <p:nvSpPr>
          <p:cNvPr id="3" name="Content Placeholder 2"/>
          <p:cNvSpPr>
            <a:spLocks noGrp="1"/>
          </p:cNvSpPr>
          <p:nvPr>
            <p:ph idx="1"/>
          </p:nvPr>
        </p:nvSpPr>
        <p:spPr/>
        <p:txBody>
          <a:bodyPr>
            <a:noAutofit/>
          </a:bodyPr>
          <a:lstStyle/>
          <a:p>
            <a:pPr marL="346075" indent="-346075">
              <a:spcBef>
                <a:spcPts val="300"/>
              </a:spcBef>
              <a:spcAft>
                <a:spcPts val="300"/>
              </a:spcAft>
              <a:buFont typeface="+mj-lt"/>
              <a:buAutoNum type="arabicPeriod" startAt="4"/>
            </a:pPr>
            <a:r>
              <a:rPr lang="en-US" sz="2200" b="0" dirty="0"/>
              <a:t>“Paul’s words are </a:t>
            </a:r>
            <a:r>
              <a:rPr lang="en-US" sz="2200" i="1" dirty="0"/>
              <a:t>not commanded</a:t>
            </a:r>
            <a:r>
              <a:rPr lang="en-US" sz="2200" b="0" dirty="0"/>
              <a:t>, because they are </a:t>
            </a:r>
            <a:r>
              <a:rPr lang="en-US" sz="2200" i="1" dirty="0"/>
              <a:t>not preceded </a:t>
            </a:r>
            <a:r>
              <a:rPr lang="en-US" sz="2200" b="0" dirty="0"/>
              <a:t>by the phrase, </a:t>
            </a:r>
            <a:r>
              <a:rPr lang="en-US" sz="2200" b="0" i="1" dirty="0"/>
              <a:t>‘Thou shalt’</a:t>
            </a:r>
            <a:r>
              <a:rPr lang="en-US" sz="2200" b="0" dirty="0"/>
              <a:t> or </a:t>
            </a:r>
            <a:r>
              <a:rPr lang="en-US" sz="2200" b="0" i="1" dirty="0"/>
              <a:t>‘You must’</a:t>
            </a:r>
            <a:r>
              <a:rPr lang="en-US" sz="2200" b="0" dirty="0"/>
              <a:t>.  Since Paul did </a:t>
            </a:r>
            <a:r>
              <a:rPr lang="en-US" sz="2200" i="1" u="sng" dirty="0"/>
              <a:t>not</a:t>
            </a:r>
            <a:r>
              <a:rPr lang="en-US" sz="2200" dirty="0"/>
              <a:t> strictly command </a:t>
            </a:r>
            <a:r>
              <a:rPr lang="en-US" sz="2200" b="0" dirty="0"/>
              <a:t>us to sing, we are </a:t>
            </a:r>
            <a:r>
              <a:rPr lang="en-US" sz="2200" i="1" dirty="0"/>
              <a:t>not obligated </a:t>
            </a:r>
            <a:r>
              <a:rPr lang="en-US" sz="2200" b="0" dirty="0" smtClean="0"/>
              <a:t>to avoid mechanical </a:t>
            </a:r>
            <a:r>
              <a:rPr lang="en-US" sz="2200" b="0" dirty="0"/>
              <a:t>instruments</a:t>
            </a:r>
            <a:r>
              <a:rPr lang="en-US" sz="2200" b="0" dirty="0" smtClean="0"/>
              <a:t>.”</a:t>
            </a:r>
          </a:p>
          <a:p>
            <a:pPr marL="346075" indent="-346075">
              <a:spcBef>
                <a:spcPts val="300"/>
              </a:spcBef>
              <a:spcAft>
                <a:spcPts val="300"/>
              </a:spcAft>
              <a:buFont typeface="Arial" pitchFamily="34" charset="0"/>
              <a:buChar char="•"/>
            </a:pPr>
            <a:r>
              <a:rPr lang="en-US" sz="2200" b="0" dirty="0" smtClean="0"/>
              <a:t>Command can also be identified </a:t>
            </a:r>
            <a:r>
              <a:rPr lang="en-US" sz="2200" b="0" dirty="0"/>
              <a:t>by grammar (imperative), not necessarily the presence of the word, </a:t>
            </a:r>
            <a:r>
              <a:rPr lang="en-US" sz="2200" b="0" i="1" dirty="0"/>
              <a:t>“command”</a:t>
            </a:r>
            <a:r>
              <a:rPr lang="en-US" sz="2200" b="0" dirty="0"/>
              <a:t>.</a:t>
            </a:r>
          </a:p>
          <a:p>
            <a:pPr>
              <a:spcBef>
                <a:spcPts val="300"/>
              </a:spcBef>
              <a:spcAft>
                <a:spcPts val="300"/>
              </a:spcAft>
            </a:pPr>
            <a:r>
              <a:rPr lang="en-US" sz="2200" b="0" i="1" dirty="0"/>
              <a:t>“These twelve Jesus sent out and </a:t>
            </a:r>
            <a:r>
              <a:rPr lang="en-US" sz="2200" i="1" dirty="0"/>
              <a:t>commanded them, saying</a:t>
            </a:r>
            <a:r>
              <a:rPr lang="en-US" sz="2200" b="0" i="1" dirty="0"/>
              <a:t>: ‘</a:t>
            </a:r>
            <a:r>
              <a:rPr lang="en-US" sz="2200" i="1" dirty="0"/>
              <a:t>Do not go </a:t>
            </a:r>
            <a:r>
              <a:rPr lang="en-US" sz="2200" b="0" i="1" dirty="0"/>
              <a:t>into the way of the Gentiles, and </a:t>
            </a:r>
            <a:r>
              <a:rPr lang="en-US" sz="2200" i="1" dirty="0"/>
              <a:t>do not enter </a:t>
            </a:r>
            <a:r>
              <a:rPr lang="en-US" sz="2200" b="0" i="1" dirty="0"/>
              <a:t>a city of the Samaritans.’” </a:t>
            </a:r>
            <a:r>
              <a:rPr lang="en-US" sz="2200" b="0" dirty="0"/>
              <a:t>(</a:t>
            </a:r>
            <a:r>
              <a:rPr lang="en-US" sz="2200" dirty="0">
                <a:solidFill>
                  <a:schemeClr val="tx2"/>
                </a:solidFill>
              </a:rPr>
              <a:t>Matthew 10:5</a:t>
            </a:r>
            <a:r>
              <a:rPr lang="en-US" sz="2200" b="0" dirty="0"/>
              <a:t>)</a:t>
            </a:r>
          </a:p>
          <a:p>
            <a:pPr marL="346075" indent="-346075">
              <a:spcBef>
                <a:spcPts val="300"/>
              </a:spcBef>
              <a:spcAft>
                <a:spcPts val="300"/>
              </a:spcAft>
              <a:buFont typeface="Arial" pitchFamily="34" charset="0"/>
              <a:buChar char="•"/>
            </a:pPr>
            <a:r>
              <a:rPr lang="en-US" sz="2200" b="0" dirty="0"/>
              <a:t>See also:  </a:t>
            </a:r>
            <a:r>
              <a:rPr lang="en-US" sz="2200" dirty="0">
                <a:solidFill>
                  <a:schemeClr val="tx2"/>
                </a:solidFill>
              </a:rPr>
              <a:t>Matthew 22:35-40; 15:3-9; 17:9; 21:1-6; 28:18-20</a:t>
            </a:r>
          </a:p>
          <a:p>
            <a:pPr marL="346075" indent="-346075">
              <a:spcBef>
                <a:spcPts val="300"/>
              </a:spcBef>
              <a:spcAft>
                <a:spcPts val="300"/>
              </a:spcAft>
              <a:buFont typeface="Arial" pitchFamily="34" charset="0"/>
              <a:buChar char="•"/>
            </a:pPr>
            <a:r>
              <a:rPr lang="en-US" sz="2200" b="0" dirty="0" smtClean="0"/>
              <a:t>Apostolic </a:t>
            </a:r>
            <a:r>
              <a:rPr lang="en-US" sz="2200" b="0" dirty="0"/>
              <a:t>writings are commands by </a:t>
            </a:r>
            <a:r>
              <a:rPr lang="en-US" sz="2200" b="0" dirty="0" smtClean="0"/>
              <a:t>default (</a:t>
            </a:r>
            <a:r>
              <a:rPr lang="en-US" sz="2200" dirty="0" smtClean="0">
                <a:solidFill>
                  <a:schemeClr val="tx2"/>
                </a:solidFill>
              </a:rPr>
              <a:t>I Cor. 14:37-38</a:t>
            </a:r>
            <a:r>
              <a:rPr lang="en-US" sz="2200" b="0" dirty="0"/>
              <a:t>)</a:t>
            </a:r>
          </a:p>
          <a:p>
            <a:pPr marL="346075" indent="-346075">
              <a:spcBef>
                <a:spcPts val="300"/>
              </a:spcBef>
              <a:spcAft>
                <a:spcPts val="300"/>
              </a:spcAft>
              <a:buFont typeface="Arial" pitchFamily="34" charset="0"/>
              <a:buChar char="•"/>
            </a:pPr>
            <a:r>
              <a:rPr lang="en-US" sz="2200" b="0" dirty="0" smtClean="0"/>
              <a:t>Exceptions </a:t>
            </a:r>
            <a:r>
              <a:rPr lang="en-US" sz="2200" b="0" dirty="0"/>
              <a:t>are clearly noted – </a:t>
            </a:r>
            <a:r>
              <a:rPr lang="en-US" sz="2200" dirty="0" smtClean="0">
                <a:solidFill>
                  <a:schemeClr val="tx2"/>
                </a:solidFill>
              </a:rPr>
              <a:t>I Corinthians 7:1-8:1</a:t>
            </a:r>
            <a:endParaRPr lang="en-US" sz="22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298520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These Also Optional?</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1000" dirty="0" smtClean="0"/>
              <a:t>Examine context preceding </a:t>
            </a:r>
            <a:r>
              <a:rPr lang="en-US" sz="1000" i="1" dirty="0" smtClean="0"/>
              <a:t>“command”</a:t>
            </a:r>
            <a:r>
              <a:rPr lang="en-US" sz="1000" dirty="0" smtClean="0"/>
              <a:t> to sing found in </a:t>
            </a:r>
            <a:r>
              <a:rPr lang="en-US" sz="1000" dirty="0" smtClean="0">
                <a:solidFill>
                  <a:schemeClr val="tx2"/>
                </a:solidFill>
              </a:rPr>
              <a:t>Colossians 3:16</a:t>
            </a:r>
            <a:r>
              <a:rPr lang="en-US" sz="1000" dirty="0" smtClean="0"/>
              <a:t>:</a:t>
            </a:r>
          </a:p>
          <a:p>
            <a:pPr marL="171450" indent="-171450">
              <a:spcBef>
                <a:spcPts val="200"/>
              </a:spcBef>
              <a:spcAft>
                <a:spcPts val="200"/>
              </a:spcAft>
              <a:buFont typeface="Arial" pitchFamily="34" charset="0"/>
              <a:buChar char="•"/>
            </a:pPr>
            <a:r>
              <a:rPr lang="en-US" sz="1000" dirty="0" smtClean="0">
                <a:solidFill>
                  <a:schemeClr val="tx2"/>
                </a:solidFill>
              </a:rPr>
              <a:t>3:1</a:t>
            </a:r>
            <a:r>
              <a:rPr lang="en-US" sz="1000" b="0" dirty="0" smtClean="0"/>
              <a:t> – </a:t>
            </a:r>
            <a:r>
              <a:rPr lang="en-US" sz="1000" b="0" i="1" dirty="0" smtClean="0"/>
              <a:t>“If </a:t>
            </a:r>
            <a:r>
              <a:rPr lang="en-US" sz="1000" b="0" i="1" dirty="0"/>
              <a:t>then you were raised with Christ, </a:t>
            </a:r>
            <a:r>
              <a:rPr lang="en-US" sz="1000" i="1" dirty="0"/>
              <a:t>seek</a:t>
            </a:r>
            <a:r>
              <a:rPr lang="en-US" sz="1000" b="0" i="1" dirty="0"/>
              <a:t> those things which are above</a:t>
            </a:r>
            <a:r>
              <a:rPr lang="en-US" sz="1000" b="0" i="1" dirty="0" smtClean="0"/>
              <a:t>...”</a:t>
            </a:r>
            <a:endParaRPr lang="en-US" sz="1000" b="0" i="1" dirty="0"/>
          </a:p>
          <a:p>
            <a:pPr marL="171450" indent="-171450">
              <a:spcBef>
                <a:spcPts val="200"/>
              </a:spcBef>
              <a:spcAft>
                <a:spcPts val="200"/>
              </a:spcAft>
              <a:buFont typeface="Arial" pitchFamily="34" charset="0"/>
              <a:buChar char="•"/>
            </a:pPr>
            <a:r>
              <a:rPr lang="en-US" sz="1000" dirty="0">
                <a:solidFill>
                  <a:schemeClr val="tx2"/>
                </a:solidFill>
              </a:rPr>
              <a:t>3:2</a:t>
            </a:r>
            <a:r>
              <a:rPr lang="en-US" sz="1000" b="0" dirty="0"/>
              <a:t> – </a:t>
            </a:r>
            <a:r>
              <a:rPr lang="en-US" sz="1000" b="0" i="1" dirty="0" smtClean="0"/>
              <a:t>“</a:t>
            </a:r>
            <a:r>
              <a:rPr lang="en-US" sz="1000" i="1" dirty="0" smtClean="0"/>
              <a:t>Set</a:t>
            </a:r>
            <a:r>
              <a:rPr lang="en-US" sz="1000" b="0" i="1" dirty="0" smtClean="0"/>
              <a:t> </a:t>
            </a:r>
            <a:r>
              <a:rPr lang="en-US" sz="1000" b="0" i="1" dirty="0"/>
              <a:t>your mind on things above, not on things on the earth</a:t>
            </a:r>
            <a:r>
              <a:rPr lang="en-US" sz="1000" b="0" i="1" dirty="0" smtClean="0"/>
              <a:t>....” </a:t>
            </a:r>
            <a:endParaRPr lang="en-US" sz="1000" b="0" i="1" dirty="0"/>
          </a:p>
          <a:p>
            <a:pPr marL="171450" indent="-171450">
              <a:spcBef>
                <a:spcPts val="200"/>
              </a:spcBef>
              <a:spcAft>
                <a:spcPts val="200"/>
              </a:spcAft>
              <a:buFont typeface="Arial" pitchFamily="34" charset="0"/>
              <a:buChar char="•"/>
            </a:pPr>
            <a:r>
              <a:rPr lang="en-US" sz="1000" dirty="0">
                <a:solidFill>
                  <a:schemeClr val="tx2"/>
                </a:solidFill>
              </a:rPr>
              <a:t>3:5</a:t>
            </a:r>
            <a:r>
              <a:rPr lang="en-US" sz="1000" b="0" dirty="0"/>
              <a:t> – </a:t>
            </a:r>
            <a:r>
              <a:rPr lang="en-US" sz="1000" b="0" i="1" dirty="0" smtClean="0"/>
              <a:t>“Therefore </a:t>
            </a:r>
            <a:r>
              <a:rPr lang="en-US" sz="1000" i="1" dirty="0"/>
              <a:t>put to death </a:t>
            </a:r>
            <a:r>
              <a:rPr lang="en-US" sz="1000" b="0" i="1" dirty="0"/>
              <a:t>your members which are on the earth: fornication, uncleanness, passion, evil desire, and covetousness, which is idolatry</a:t>
            </a:r>
            <a:r>
              <a:rPr lang="en-US" sz="1000" b="0" i="1" dirty="0" smtClean="0"/>
              <a:t>...”</a:t>
            </a:r>
          </a:p>
          <a:p>
            <a:pPr marL="171450" indent="-171450">
              <a:spcBef>
                <a:spcPts val="200"/>
              </a:spcBef>
              <a:spcAft>
                <a:spcPts val="200"/>
              </a:spcAft>
              <a:buFont typeface="Arial" pitchFamily="34" charset="0"/>
              <a:buChar char="•"/>
            </a:pPr>
            <a:r>
              <a:rPr lang="en-US" sz="1000" dirty="0" smtClean="0">
                <a:solidFill>
                  <a:schemeClr val="tx2"/>
                </a:solidFill>
              </a:rPr>
              <a:t>3:8</a:t>
            </a:r>
            <a:r>
              <a:rPr lang="en-US" sz="1000" b="0" dirty="0" smtClean="0">
                <a:solidFill>
                  <a:schemeClr val="tx2"/>
                </a:solidFill>
              </a:rPr>
              <a:t> </a:t>
            </a:r>
            <a:r>
              <a:rPr lang="en-US" sz="1000" b="0" dirty="0"/>
              <a:t>– </a:t>
            </a:r>
            <a:r>
              <a:rPr lang="en-US" sz="1000" b="0" i="1" dirty="0" smtClean="0"/>
              <a:t>“But </a:t>
            </a:r>
            <a:r>
              <a:rPr lang="en-US" sz="1000" b="0" i="1" dirty="0"/>
              <a:t>now you yourselves are to </a:t>
            </a:r>
            <a:r>
              <a:rPr lang="en-US" sz="1000" i="1" dirty="0"/>
              <a:t>put off </a:t>
            </a:r>
            <a:r>
              <a:rPr lang="en-US" sz="1000" b="0" i="1" dirty="0"/>
              <a:t>all these: anger, wrath, malice, blasphemy, filthy language out of your mouth</a:t>
            </a:r>
            <a:r>
              <a:rPr lang="en-US" sz="1000" b="0" i="1" dirty="0" smtClean="0"/>
              <a:t>.”</a:t>
            </a:r>
          </a:p>
          <a:p>
            <a:pPr marL="171450" indent="-171450">
              <a:spcBef>
                <a:spcPts val="200"/>
              </a:spcBef>
              <a:spcAft>
                <a:spcPts val="200"/>
              </a:spcAft>
              <a:buFont typeface="Arial" pitchFamily="34" charset="0"/>
              <a:buChar char="•"/>
            </a:pPr>
            <a:r>
              <a:rPr lang="en-US" sz="1000" dirty="0" smtClean="0">
                <a:solidFill>
                  <a:schemeClr val="tx2"/>
                </a:solidFill>
              </a:rPr>
              <a:t>3:9</a:t>
            </a:r>
            <a:r>
              <a:rPr lang="en-US" sz="1000" b="0" dirty="0" smtClean="0"/>
              <a:t> </a:t>
            </a:r>
            <a:r>
              <a:rPr lang="en-US" sz="1000" b="0" dirty="0"/>
              <a:t>– </a:t>
            </a:r>
            <a:r>
              <a:rPr lang="en-US" sz="1000" b="0" i="1" dirty="0" smtClean="0"/>
              <a:t>“</a:t>
            </a:r>
            <a:r>
              <a:rPr lang="en-US" sz="1000" i="1" dirty="0" smtClean="0"/>
              <a:t>Do </a:t>
            </a:r>
            <a:r>
              <a:rPr lang="en-US" sz="1000" i="1" dirty="0"/>
              <a:t>not lie </a:t>
            </a:r>
            <a:r>
              <a:rPr lang="en-US" sz="1000" b="0" i="1" dirty="0"/>
              <a:t>to one another, since you have put off the old man with his deeds</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3:12</a:t>
            </a:r>
            <a:r>
              <a:rPr lang="en-US" sz="1000" b="0" dirty="0" smtClean="0"/>
              <a:t> </a:t>
            </a:r>
            <a:r>
              <a:rPr lang="en-US" sz="1000" b="0" dirty="0"/>
              <a:t>– </a:t>
            </a:r>
            <a:r>
              <a:rPr lang="en-US" sz="1000" b="0" i="1" dirty="0" smtClean="0"/>
              <a:t>“Therefore</a:t>
            </a:r>
            <a:r>
              <a:rPr lang="en-US" sz="1000" b="0" i="1" dirty="0"/>
              <a:t>, as the elect of God, holy and beloved, </a:t>
            </a:r>
            <a:r>
              <a:rPr lang="en-US" sz="1000" i="1" dirty="0"/>
              <a:t>put on </a:t>
            </a:r>
            <a:r>
              <a:rPr lang="en-US" sz="1000" b="0" i="1" dirty="0"/>
              <a:t>tender mercies, kindness, humility, meekness, longsuffering</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3:13</a:t>
            </a:r>
            <a:r>
              <a:rPr lang="en-US" sz="1000" b="0" dirty="0" smtClean="0"/>
              <a:t> </a:t>
            </a:r>
            <a:r>
              <a:rPr lang="en-US" sz="1000" b="0" dirty="0"/>
              <a:t>– </a:t>
            </a:r>
            <a:r>
              <a:rPr lang="en-US" sz="1000" b="0" i="1" dirty="0" smtClean="0"/>
              <a:t>“</a:t>
            </a:r>
            <a:r>
              <a:rPr lang="en-US" sz="1000" i="1" dirty="0" smtClean="0"/>
              <a:t>bearing</a:t>
            </a:r>
            <a:r>
              <a:rPr lang="en-US" sz="1000" b="0" i="1" dirty="0" smtClean="0"/>
              <a:t> </a:t>
            </a:r>
            <a:r>
              <a:rPr lang="en-US" sz="1000" b="0" i="1" dirty="0"/>
              <a:t>with one another, and </a:t>
            </a:r>
            <a:r>
              <a:rPr lang="en-US" sz="1000" i="1" dirty="0"/>
              <a:t>forgiving</a:t>
            </a:r>
            <a:r>
              <a:rPr lang="en-US" sz="1000" b="0" i="1" dirty="0"/>
              <a:t> one another, if anyone has a complaint against another; even </a:t>
            </a:r>
            <a:r>
              <a:rPr lang="en-US" sz="1000" i="1" dirty="0"/>
              <a:t>as Christ forgave </a:t>
            </a:r>
            <a:r>
              <a:rPr lang="en-US" sz="1000" b="0" i="1" dirty="0"/>
              <a:t>you, </a:t>
            </a:r>
            <a:r>
              <a:rPr lang="en-US" sz="1000" i="1" dirty="0"/>
              <a:t>so you also </a:t>
            </a:r>
            <a:r>
              <a:rPr lang="en-US" sz="1000" i="1" u="sng" dirty="0"/>
              <a:t>must</a:t>
            </a:r>
            <a:r>
              <a:rPr lang="en-US" sz="1000" i="1" dirty="0"/>
              <a:t> do</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3:14</a:t>
            </a:r>
            <a:r>
              <a:rPr lang="en-US" sz="1000" b="0" dirty="0" smtClean="0"/>
              <a:t> </a:t>
            </a:r>
            <a:r>
              <a:rPr lang="en-US" sz="1000" b="0" dirty="0"/>
              <a:t>– </a:t>
            </a:r>
            <a:r>
              <a:rPr lang="en-US" sz="1000" b="0" i="1" dirty="0" smtClean="0"/>
              <a:t>“But </a:t>
            </a:r>
            <a:r>
              <a:rPr lang="en-US" sz="1000" b="0" i="1" dirty="0"/>
              <a:t>above all these things </a:t>
            </a:r>
            <a:r>
              <a:rPr lang="en-US" sz="1000" i="1" dirty="0"/>
              <a:t>put on </a:t>
            </a:r>
            <a:r>
              <a:rPr lang="en-US" sz="1000" b="0" i="1" dirty="0"/>
              <a:t>love, which is the bond of perfection</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3:15</a:t>
            </a:r>
            <a:r>
              <a:rPr lang="en-US" sz="1000" b="0" dirty="0" smtClean="0"/>
              <a:t> </a:t>
            </a:r>
            <a:r>
              <a:rPr lang="en-US" sz="1000" b="0" dirty="0"/>
              <a:t>– </a:t>
            </a:r>
            <a:r>
              <a:rPr lang="en-US" sz="1000" b="0" i="1" dirty="0" smtClean="0"/>
              <a:t>“And </a:t>
            </a:r>
            <a:r>
              <a:rPr lang="en-US" sz="1000" i="1" dirty="0"/>
              <a:t>let</a:t>
            </a:r>
            <a:r>
              <a:rPr lang="en-US" sz="1000" b="0" i="1" dirty="0"/>
              <a:t> the peace of God </a:t>
            </a:r>
            <a:r>
              <a:rPr lang="en-US" sz="1000" i="1" dirty="0"/>
              <a:t>rule</a:t>
            </a:r>
            <a:r>
              <a:rPr lang="en-US" sz="1000" b="0" i="1" dirty="0"/>
              <a:t> in your hearts, to which also you were called in one body; and </a:t>
            </a:r>
            <a:r>
              <a:rPr lang="en-US" sz="1000" i="1" dirty="0"/>
              <a:t>be thankful</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3:16</a:t>
            </a:r>
            <a:r>
              <a:rPr lang="en-US" sz="1000" b="0" dirty="0" smtClean="0"/>
              <a:t> </a:t>
            </a:r>
            <a:r>
              <a:rPr lang="en-US" sz="1000" b="0" dirty="0"/>
              <a:t>– </a:t>
            </a:r>
            <a:r>
              <a:rPr lang="en-US" sz="1000" b="0" i="1" dirty="0" smtClean="0"/>
              <a:t>“</a:t>
            </a:r>
            <a:r>
              <a:rPr lang="en-US" sz="1000" i="1" dirty="0" smtClean="0"/>
              <a:t>Let</a:t>
            </a:r>
            <a:r>
              <a:rPr lang="en-US" sz="1000" b="0" i="1" dirty="0" smtClean="0"/>
              <a:t> </a:t>
            </a:r>
            <a:r>
              <a:rPr lang="en-US" sz="1000" b="0" i="1" dirty="0"/>
              <a:t>the word of Christ </a:t>
            </a:r>
            <a:r>
              <a:rPr lang="en-US" sz="1000" i="1" dirty="0"/>
              <a:t>dwell</a:t>
            </a:r>
            <a:r>
              <a:rPr lang="en-US" sz="1000" b="0" i="1" dirty="0"/>
              <a:t> in you richly in all wisdom, </a:t>
            </a:r>
            <a:r>
              <a:rPr lang="en-US" sz="1000" i="1" dirty="0"/>
              <a:t>teaching</a:t>
            </a:r>
            <a:r>
              <a:rPr lang="en-US" sz="1000" b="0" i="1" dirty="0"/>
              <a:t> and </a:t>
            </a:r>
            <a:r>
              <a:rPr lang="en-US" sz="1000" i="1" dirty="0"/>
              <a:t>admonishing</a:t>
            </a:r>
            <a:r>
              <a:rPr lang="en-US" sz="1000" b="0" i="1" dirty="0"/>
              <a:t> one another in psalms and hymns and spiritual songs, </a:t>
            </a:r>
            <a:r>
              <a:rPr lang="en-US" sz="1000" i="1" dirty="0"/>
              <a:t>singing</a:t>
            </a:r>
            <a:r>
              <a:rPr lang="en-US" sz="1000" b="0" i="1" dirty="0"/>
              <a:t> with grace in your hearts to the Lord</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3:17</a:t>
            </a:r>
            <a:r>
              <a:rPr lang="en-US" sz="1000" b="0" dirty="0" smtClean="0"/>
              <a:t> </a:t>
            </a:r>
            <a:r>
              <a:rPr lang="en-US" sz="1000" b="0" dirty="0"/>
              <a:t>– </a:t>
            </a:r>
            <a:r>
              <a:rPr lang="en-US" sz="1000" b="0" i="1" dirty="0" smtClean="0"/>
              <a:t>“And </a:t>
            </a:r>
            <a:r>
              <a:rPr lang="en-US" sz="1000" b="0" i="1" dirty="0"/>
              <a:t>whatever you do in word or deed, </a:t>
            </a:r>
            <a:r>
              <a:rPr lang="en-US" sz="1000" i="1" dirty="0"/>
              <a:t>do</a:t>
            </a:r>
            <a:r>
              <a:rPr lang="en-US" sz="1000" b="0" i="1" dirty="0"/>
              <a:t> all in the name of the Lord Jesus, </a:t>
            </a:r>
            <a:r>
              <a:rPr lang="en-US" sz="1000" i="1" dirty="0"/>
              <a:t>giving thanks </a:t>
            </a:r>
            <a:r>
              <a:rPr lang="en-US" sz="1000" b="0" i="1" dirty="0"/>
              <a:t>to God the Father through Him</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3:18</a:t>
            </a:r>
            <a:r>
              <a:rPr lang="en-US" sz="1000" b="0" dirty="0" smtClean="0"/>
              <a:t> </a:t>
            </a:r>
            <a:r>
              <a:rPr lang="en-US" sz="1000" b="0" dirty="0"/>
              <a:t>– </a:t>
            </a:r>
            <a:r>
              <a:rPr lang="en-US" sz="1000" b="0" i="1" dirty="0" smtClean="0"/>
              <a:t>“Wives</a:t>
            </a:r>
            <a:r>
              <a:rPr lang="en-US" sz="1000" b="0" i="1" dirty="0"/>
              <a:t>, </a:t>
            </a:r>
            <a:r>
              <a:rPr lang="en-US" sz="1000" i="1" dirty="0"/>
              <a:t>submit</a:t>
            </a:r>
            <a:r>
              <a:rPr lang="en-US" sz="1000" b="0" i="1" dirty="0"/>
              <a:t> to your own husbands, as is fitting in the Lord</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3:19</a:t>
            </a:r>
            <a:r>
              <a:rPr lang="en-US" sz="1000" b="0" dirty="0" smtClean="0"/>
              <a:t> </a:t>
            </a:r>
            <a:r>
              <a:rPr lang="en-US" sz="1000" b="0" dirty="0"/>
              <a:t>– </a:t>
            </a:r>
            <a:r>
              <a:rPr lang="en-US" sz="1000" b="0" i="1" dirty="0" smtClean="0"/>
              <a:t>“Husbands</a:t>
            </a:r>
            <a:r>
              <a:rPr lang="en-US" sz="1000" b="0" i="1" dirty="0"/>
              <a:t>, </a:t>
            </a:r>
            <a:r>
              <a:rPr lang="en-US" sz="1000" i="1" dirty="0"/>
              <a:t>love</a:t>
            </a:r>
            <a:r>
              <a:rPr lang="en-US" sz="1000" b="0" i="1" dirty="0"/>
              <a:t> your wives and do not be bitter toward them</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3:20</a:t>
            </a:r>
            <a:r>
              <a:rPr lang="en-US" sz="1000" b="0" dirty="0" smtClean="0"/>
              <a:t> </a:t>
            </a:r>
            <a:r>
              <a:rPr lang="en-US" sz="1000" b="0" dirty="0"/>
              <a:t>– </a:t>
            </a:r>
            <a:r>
              <a:rPr lang="en-US" sz="1000" b="0" i="1" dirty="0" smtClean="0"/>
              <a:t>“Children</a:t>
            </a:r>
            <a:r>
              <a:rPr lang="en-US" sz="1000" b="0" i="1" dirty="0"/>
              <a:t>, </a:t>
            </a:r>
            <a:r>
              <a:rPr lang="en-US" sz="1000" i="1" dirty="0"/>
              <a:t>obey</a:t>
            </a:r>
            <a:r>
              <a:rPr lang="en-US" sz="1000" b="0" i="1" dirty="0"/>
              <a:t> your parents in all things, for this is well pleasing to the Lord</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3:21</a:t>
            </a:r>
            <a:r>
              <a:rPr lang="en-US" sz="1000" b="0" dirty="0" smtClean="0"/>
              <a:t> </a:t>
            </a:r>
            <a:r>
              <a:rPr lang="en-US" sz="1000" b="0" dirty="0"/>
              <a:t>– </a:t>
            </a:r>
            <a:r>
              <a:rPr lang="en-US" sz="1000" b="0" i="1" dirty="0" smtClean="0"/>
              <a:t>“Fathers</a:t>
            </a:r>
            <a:r>
              <a:rPr lang="en-US" sz="1000" b="0" i="1" dirty="0"/>
              <a:t>, </a:t>
            </a:r>
            <a:r>
              <a:rPr lang="en-US" sz="1000" i="1" dirty="0"/>
              <a:t>do not provoke </a:t>
            </a:r>
            <a:r>
              <a:rPr lang="en-US" sz="1000" b="0" i="1" dirty="0"/>
              <a:t>your children, lest they become discouraged</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3:22</a:t>
            </a:r>
            <a:r>
              <a:rPr lang="en-US" sz="1000" b="0" dirty="0" smtClean="0"/>
              <a:t> </a:t>
            </a:r>
            <a:r>
              <a:rPr lang="en-US" sz="1000" b="0" dirty="0"/>
              <a:t>– </a:t>
            </a:r>
            <a:r>
              <a:rPr lang="en-US" sz="1000" b="0" i="1" dirty="0" smtClean="0"/>
              <a:t>“Bondservants</a:t>
            </a:r>
            <a:r>
              <a:rPr lang="en-US" sz="1000" b="0" i="1" dirty="0"/>
              <a:t>, </a:t>
            </a:r>
            <a:r>
              <a:rPr lang="en-US" sz="1000" i="1" dirty="0"/>
              <a:t>obey</a:t>
            </a:r>
            <a:r>
              <a:rPr lang="en-US" sz="1000" b="0" i="1" dirty="0"/>
              <a:t> in all things your masters according to the flesh, not with </a:t>
            </a:r>
            <a:r>
              <a:rPr lang="en-US" sz="1000" b="0" i="1" dirty="0" err="1"/>
              <a:t>eyeservice</a:t>
            </a:r>
            <a:r>
              <a:rPr lang="en-US" sz="1000" b="0" i="1" dirty="0"/>
              <a:t>, as men-pleasers, but in sincerity of heart, </a:t>
            </a:r>
            <a:r>
              <a:rPr lang="en-US" sz="1000" i="1" dirty="0"/>
              <a:t>fearing God</a:t>
            </a:r>
            <a:r>
              <a:rPr lang="en-US" sz="1000" b="0" i="1" dirty="0" smtClean="0"/>
              <a:t>.” </a:t>
            </a:r>
          </a:p>
          <a:p>
            <a:pPr marL="171450" indent="-171450">
              <a:spcBef>
                <a:spcPts val="200"/>
              </a:spcBef>
              <a:spcAft>
                <a:spcPts val="200"/>
              </a:spcAft>
              <a:buFont typeface="Arial" pitchFamily="34" charset="0"/>
              <a:buChar char="•"/>
            </a:pPr>
            <a:r>
              <a:rPr lang="en-US" sz="1000" dirty="0" smtClean="0">
                <a:solidFill>
                  <a:schemeClr val="tx2"/>
                </a:solidFill>
              </a:rPr>
              <a:t>3:23</a:t>
            </a:r>
            <a:r>
              <a:rPr lang="en-US" sz="1000" b="0" dirty="0" smtClean="0">
                <a:solidFill>
                  <a:schemeClr val="tx2"/>
                </a:solidFill>
              </a:rPr>
              <a:t> </a:t>
            </a:r>
            <a:r>
              <a:rPr lang="en-US" sz="1000" b="0" dirty="0"/>
              <a:t>– </a:t>
            </a:r>
            <a:r>
              <a:rPr lang="en-US" sz="1000" b="0" i="1" dirty="0" smtClean="0"/>
              <a:t>“And </a:t>
            </a:r>
            <a:r>
              <a:rPr lang="en-US" sz="1000" b="0" i="1" dirty="0"/>
              <a:t>whatever you do, do it heartily, as to the Lord and not to men, </a:t>
            </a:r>
            <a:r>
              <a:rPr lang="en-US" sz="1000" b="0" i="1" dirty="0" smtClean="0"/>
              <a:t>...”</a:t>
            </a:r>
          </a:p>
          <a:p>
            <a:pPr marL="171450" indent="-171450">
              <a:spcBef>
                <a:spcPts val="200"/>
              </a:spcBef>
              <a:spcAft>
                <a:spcPts val="200"/>
              </a:spcAft>
              <a:buFont typeface="Arial" pitchFamily="34" charset="0"/>
              <a:buChar char="•"/>
            </a:pPr>
            <a:r>
              <a:rPr lang="en-US" sz="1000" b="0" dirty="0" smtClean="0"/>
              <a:t>Is </a:t>
            </a:r>
            <a:r>
              <a:rPr lang="en-US" sz="1000" dirty="0" smtClean="0">
                <a:solidFill>
                  <a:schemeClr val="tx2"/>
                </a:solidFill>
              </a:rPr>
              <a:t>Colossians 3:13 </a:t>
            </a:r>
            <a:r>
              <a:rPr lang="en-US" sz="1000" b="0" dirty="0" smtClean="0"/>
              <a:t>the </a:t>
            </a:r>
            <a:r>
              <a:rPr lang="en-US" sz="1000" i="1" dirty="0" smtClean="0"/>
              <a:t>only </a:t>
            </a:r>
            <a:r>
              <a:rPr lang="en-US" sz="1000" i="1" u="sng" dirty="0" smtClean="0"/>
              <a:t>true</a:t>
            </a:r>
            <a:r>
              <a:rPr lang="en-US" sz="1000" i="1" dirty="0" smtClean="0"/>
              <a:t> command</a:t>
            </a:r>
            <a:r>
              <a:rPr lang="en-US" sz="1000" b="0" dirty="0" smtClean="0"/>
              <a:t> in this chapter?  Clearly, not!</a:t>
            </a:r>
            <a:endParaRPr lang="en-US" sz="10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425908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Issues of “Denominationalism”?</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startAt="5"/>
            </a:pPr>
            <a:r>
              <a:rPr lang="en-US" sz="2400" dirty="0" smtClean="0">
                <a:solidFill>
                  <a:schemeClr val="tx2"/>
                </a:solidFill>
              </a:rPr>
              <a:t>Organization:</a:t>
            </a:r>
            <a:r>
              <a:rPr lang="en-US" sz="2400" b="0" dirty="0" smtClean="0"/>
              <a:t>  Intra-denominational and inter-denominational institutions – hospitals, missionary societies, schools, social programs, seminaries, etc.</a:t>
            </a:r>
          </a:p>
          <a:p>
            <a:pPr marL="457200" indent="-457200">
              <a:buFont typeface="+mj-lt"/>
              <a:buAutoNum type="arabicPeriod" startAt="4"/>
            </a:pPr>
            <a:r>
              <a:rPr lang="en-US" sz="2400" u="sng" dirty="0" smtClean="0">
                <a:solidFill>
                  <a:schemeClr val="tx2"/>
                </a:solidFill>
              </a:rPr>
              <a:t>Fellowship</a:t>
            </a:r>
            <a:r>
              <a:rPr lang="en-US" sz="2400" dirty="0" smtClean="0">
                <a:solidFill>
                  <a:schemeClr val="tx2"/>
                </a:solidFill>
              </a:rPr>
              <a:t>:</a:t>
            </a:r>
            <a:r>
              <a:rPr lang="en-US" sz="2400" b="0" dirty="0" smtClean="0"/>
              <a:t>  Acceptance of most other denominations – </a:t>
            </a:r>
            <a:r>
              <a:rPr lang="en-US" sz="2400" b="0" i="1" dirty="0" smtClean="0"/>
              <a:t>“agree to disagree”</a:t>
            </a:r>
            <a:r>
              <a:rPr lang="en-US" sz="2400" b="0" dirty="0" smtClean="0"/>
              <a:t>, </a:t>
            </a:r>
            <a:r>
              <a:rPr lang="en-US" sz="2400" b="0" i="1" dirty="0" smtClean="0"/>
              <a:t>“unity in diversity”</a:t>
            </a:r>
            <a:r>
              <a:rPr lang="en-US" sz="2400" b="0" dirty="0" smtClean="0"/>
              <a:t>, tolerance.</a:t>
            </a:r>
          </a:p>
          <a:p>
            <a:pPr marL="457200" indent="-457200">
              <a:buFont typeface="+mj-lt"/>
              <a:buAutoNum type="arabicPeriod" startAt="3"/>
            </a:pPr>
            <a:r>
              <a:rPr lang="en-US" sz="2400" dirty="0" smtClean="0">
                <a:solidFill>
                  <a:schemeClr val="tx2"/>
                </a:solidFill>
              </a:rPr>
              <a:t>Liberalism:</a:t>
            </a:r>
            <a:r>
              <a:rPr lang="en-US" sz="2400" b="0" dirty="0" smtClean="0"/>
              <a:t>  Acceptance of all not expressly forbidden.</a:t>
            </a:r>
          </a:p>
          <a:p>
            <a:pPr marL="457200" indent="-457200">
              <a:buFont typeface="+mj-lt"/>
              <a:buAutoNum type="arabicPeriod" startAt="2"/>
            </a:pPr>
            <a:r>
              <a:rPr lang="en-US" sz="2400" dirty="0" smtClean="0">
                <a:solidFill>
                  <a:schemeClr val="tx2"/>
                </a:solidFill>
              </a:rPr>
              <a:t>Standard:</a:t>
            </a:r>
            <a:r>
              <a:rPr lang="en-US" sz="2400" b="0" dirty="0" smtClean="0"/>
              <a:t>  Erosion of diligent individual Bible study – unnecessary and Holy Spirit assistance.</a:t>
            </a:r>
          </a:p>
          <a:p>
            <a:pPr marL="457200" indent="-457200">
              <a:buFont typeface="+mj-lt"/>
              <a:buAutoNum type="arabicPeriod"/>
            </a:pPr>
            <a:r>
              <a:rPr lang="en-US" sz="2400" dirty="0" smtClean="0">
                <a:solidFill>
                  <a:schemeClr val="tx2"/>
                </a:solidFill>
              </a:rPr>
              <a:t>Salvation:</a:t>
            </a:r>
            <a:r>
              <a:rPr lang="en-US" sz="2400" b="0" dirty="0" smtClean="0"/>
              <a:t>  Justified by faith only (Calvinism, watered down) – </a:t>
            </a:r>
            <a:r>
              <a:rPr lang="en-US" sz="2400" i="1" dirty="0" smtClean="0"/>
              <a:t>obedience</a:t>
            </a:r>
            <a:r>
              <a:rPr lang="en-US" sz="2400" b="0" dirty="0" smtClean="0"/>
              <a:t> unessential or minimized, </a:t>
            </a:r>
            <a:r>
              <a:rPr lang="en-US" sz="2400" i="1" dirty="0" smtClean="0"/>
              <a:t>grace</a:t>
            </a:r>
            <a:r>
              <a:rPr lang="en-US" sz="2400" b="0" dirty="0" smtClean="0"/>
              <a:t> overly emphasized.</a:t>
            </a:r>
            <a:endParaRPr lang="en-US" sz="2400" dirty="0" smtClean="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47780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Authority of Old </a:t>
            </a:r>
            <a:r>
              <a:rPr lang="en-US" dirty="0" smtClean="0"/>
              <a:t>Testament?</a:t>
            </a:r>
            <a:endParaRPr lang="en-US" dirty="0"/>
          </a:p>
        </p:txBody>
      </p:sp>
      <p:sp>
        <p:nvSpPr>
          <p:cNvPr id="3" name="Content Placeholder 2"/>
          <p:cNvSpPr>
            <a:spLocks noGrp="1"/>
          </p:cNvSpPr>
          <p:nvPr>
            <p:ph idx="1"/>
          </p:nvPr>
        </p:nvSpPr>
        <p:spPr/>
        <p:txBody>
          <a:bodyPr>
            <a:noAutofit/>
          </a:bodyPr>
          <a:lstStyle/>
          <a:p>
            <a:pPr marL="346075" indent="-346075">
              <a:spcBef>
                <a:spcPts val="200"/>
              </a:spcBef>
              <a:spcAft>
                <a:spcPts val="200"/>
              </a:spcAft>
              <a:buFont typeface="+mj-lt"/>
              <a:buAutoNum type="arabicPeriod" startAt="5"/>
            </a:pPr>
            <a:r>
              <a:rPr lang="en-US" sz="2200" b="0" dirty="0" smtClean="0"/>
              <a:t>“The Hebrews used mechanical instruments in their praise to God.  In fact, the Bible </a:t>
            </a:r>
            <a:r>
              <a:rPr lang="en-US" sz="2200" i="1" dirty="0" smtClean="0"/>
              <a:t>commands</a:t>
            </a:r>
            <a:r>
              <a:rPr lang="en-US" sz="2200" b="0" dirty="0" smtClean="0"/>
              <a:t> us to use </a:t>
            </a:r>
            <a:r>
              <a:rPr lang="en-US" sz="2200" b="0" dirty="0"/>
              <a:t>instruments (</a:t>
            </a:r>
            <a:r>
              <a:rPr lang="en-US" sz="2200" dirty="0">
                <a:solidFill>
                  <a:schemeClr val="tx2"/>
                </a:solidFill>
              </a:rPr>
              <a:t>Psalm </a:t>
            </a:r>
            <a:r>
              <a:rPr lang="en-US" sz="2200" dirty="0" smtClean="0">
                <a:solidFill>
                  <a:schemeClr val="tx2"/>
                </a:solidFill>
              </a:rPr>
              <a:t>147:1, 7; 149:1, 3, 5; </a:t>
            </a:r>
            <a:r>
              <a:rPr lang="en-US" sz="2200" dirty="0">
                <a:solidFill>
                  <a:schemeClr val="tx2"/>
                </a:solidFill>
              </a:rPr>
              <a:t>150:3-4</a:t>
            </a:r>
            <a:r>
              <a:rPr lang="en-US" sz="2200" b="0" dirty="0" smtClean="0"/>
              <a:t>)!”</a:t>
            </a:r>
          </a:p>
          <a:p>
            <a:pPr marL="346075" indent="-346075">
              <a:spcBef>
                <a:spcPts val="200"/>
              </a:spcBef>
              <a:spcAft>
                <a:spcPts val="200"/>
              </a:spcAft>
              <a:buFont typeface="Arial" pitchFamily="34" charset="0"/>
              <a:buChar char="•"/>
            </a:pPr>
            <a:r>
              <a:rPr lang="en-US" sz="2200" b="0" dirty="0" smtClean="0"/>
              <a:t>They also </a:t>
            </a:r>
            <a:r>
              <a:rPr lang="en-US" sz="2200" b="0" dirty="0"/>
              <a:t>offered sacrificed, danced, burned incense, etc. – “What proves too much, proves too little</a:t>
            </a:r>
            <a:r>
              <a:rPr lang="en-US" sz="2200" b="0" dirty="0" smtClean="0"/>
              <a:t>.”</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dirty="0"/>
          </a:p>
        </p:txBody>
      </p:sp>
    </p:spTree>
    <p:extLst>
      <p:ext uri="{BB962C8B-B14F-4D97-AF65-F5344CB8AC3E}">
        <p14:creationId xmlns:p14="http://schemas.microsoft.com/office/powerpoint/2010/main" val="1059135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“Axe Laid to the Root …”</a:t>
            </a:r>
            <a:endParaRPr lang="en-US" dirty="0"/>
          </a:p>
        </p:txBody>
      </p:sp>
      <p:sp>
        <p:nvSpPr>
          <p:cNvPr id="3" name="Content Placeholder 2"/>
          <p:cNvSpPr>
            <a:spLocks noGrp="1"/>
          </p:cNvSpPr>
          <p:nvPr>
            <p:ph idx="1"/>
          </p:nvPr>
        </p:nvSpPr>
        <p:spPr/>
        <p:txBody>
          <a:bodyPr>
            <a:noAutofit/>
          </a:bodyPr>
          <a:lstStyle/>
          <a:p>
            <a:pPr algn="ctr"/>
            <a:r>
              <a:rPr lang="en-US" sz="3200" b="0" dirty="0" smtClean="0"/>
              <a:t>“Give </a:t>
            </a:r>
            <a:r>
              <a:rPr lang="en-US" sz="3200" b="0" dirty="0"/>
              <a:t>me six hours to chop down a tree and I will </a:t>
            </a:r>
            <a:r>
              <a:rPr lang="en-US" sz="3200" dirty="0"/>
              <a:t>spend the first four </a:t>
            </a:r>
            <a:r>
              <a:rPr lang="en-US" sz="3200" u="sng" dirty="0"/>
              <a:t>sharpening the axe</a:t>
            </a:r>
            <a:r>
              <a:rPr lang="en-US" sz="3200" b="0" dirty="0" smtClean="0"/>
              <a:t>.” – </a:t>
            </a:r>
            <a:r>
              <a:rPr lang="en-US" sz="3200" b="0" i="1" dirty="0" smtClean="0"/>
              <a:t>Abraham Lincoln</a:t>
            </a:r>
            <a:endParaRPr lang="en-US" sz="3200" b="0" dirty="0"/>
          </a:p>
          <a:p>
            <a:pPr algn="ctr"/>
            <a:r>
              <a:rPr lang="en-US" sz="3200" b="0" i="1" dirty="0" smtClean="0"/>
              <a:t>“If </a:t>
            </a:r>
            <a:r>
              <a:rPr lang="en-US" sz="3200" b="0" i="1" dirty="0"/>
              <a:t>the ax is dull, And one does not </a:t>
            </a:r>
            <a:r>
              <a:rPr lang="en-US" sz="3200" i="1" dirty="0"/>
              <a:t>sharpen the edge</a:t>
            </a:r>
            <a:r>
              <a:rPr lang="en-US" sz="3200" b="0" i="1" dirty="0"/>
              <a:t>, Then he must use more strength; But </a:t>
            </a:r>
            <a:r>
              <a:rPr lang="en-US" sz="3200" i="1" u="sng" dirty="0"/>
              <a:t>wisdom brings success</a:t>
            </a:r>
            <a:r>
              <a:rPr lang="en-US" sz="3200" b="0" i="1" dirty="0" smtClean="0"/>
              <a:t>.”</a:t>
            </a:r>
            <a:r>
              <a:rPr lang="en-US" sz="3200" b="0" dirty="0" smtClean="0"/>
              <a:t> </a:t>
            </a:r>
            <a:br>
              <a:rPr lang="en-US" sz="3200" b="0" dirty="0" smtClean="0"/>
            </a:br>
            <a:r>
              <a:rPr lang="en-US" sz="3200" b="0" dirty="0" smtClean="0"/>
              <a:t>(</a:t>
            </a:r>
            <a:r>
              <a:rPr lang="en-US" sz="3200" dirty="0">
                <a:solidFill>
                  <a:schemeClr val="tx2"/>
                </a:solidFill>
              </a:rPr>
              <a:t>Ecclesiastes </a:t>
            </a:r>
            <a:r>
              <a:rPr lang="en-US" sz="3200" dirty="0" smtClean="0">
                <a:solidFill>
                  <a:schemeClr val="tx2"/>
                </a:solidFill>
              </a:rPr>
              <a:t>10:10</a:t>
            </a:r>
            <a:r>
              <a:rPr lang="en-US" sz="3200" b="0" dirty="0" smtClean="0"/>
              <a:t>)</a:t>
            </a:r>
          </a:p>
          <a:p>
            <a:pPr algn="r"/>
            <a:r>
              <a:rPr lang="en-US" sz="2400" dirty="0" smtClean="0">
                <a:solidFill>
                  <a:schemeClr val="tx2"/>
                </a:solidFill>
              </a:rPr>
              <a:t>Luke 3:9</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4283900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on Church Organization</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dirty="0" smtClean="0">
                <a:solidFill>
                  <a:schemeClr val="tx2"/>
                </a:solidFill>
              </a:rPr>
              <a:t>Definition:</a:t>
            </a:r>
            <a:r>
              <a:rPr lang="en-US" sz="2400" b="0" dirty="0" smtClean="0"/>
              <a:t> “church” – any assembly, congregation [Gr., </a:t>
            </a:r>
            <a:r>
              <a:rPr lang="en-US" sz="2400" b="0" i="1" dirty="0" smtClean="0"/>
              <a:t>“</a:t>
            </a:r>
            <a:r>
              <a:rPr lang="en-US" sz="2400" b="0" i="1" dirty="0" err="1" smtClean="0"/>
              <a:t>ekklesia</a:t>
            </a:r>
            <a:r>
              <a:rPr lang="en-US" sz="2400" b="0" i="1" dirty="0" smtClean="0"/>
              <a:t>”</a:t>
            </a:r>
            <a:r>
              <a:rPr lang="en-US" sz="2400" b="0" dirty="0" smtClean="0"/>
              <a:t> - </a:t>
            </a:r>
            <a:r>
              <a:rPr lang="en-US" sz="2400" b="0" i="1" dirty="0" smtClean="0"/>
              <a:t>“called out”</a:t>
            </a:r>
            <a:r>
              <a:rPr lang="en-US" sz="2400" b="0" dirty="0" smtClean="0"/>
              <a:t>] (</a:t>
            </a:r>
            <a:r>
              <a:rPr lang="en-US" sz="2400" dirty="0" smtClean="0">
                <a:solidFill>
                  <a:schemeClr val="tx2"/>
                </a:solidFill>
              </a:rPr>
              <a:t>Acts 19:32, 39, 41; 7:38</a:t>
            </a:r>
            <a:r>
              <a:rPr lang="en-US" sz="2400" b="0" dirty="0" smtClean="0"/>
              <a:t>)</a:t>
            </a:r>
          </a:p>
          <a:p>
            <a:pPr marL="342900" indent="-342900">
              <a:spcBef>
                <a:spcPts val="300"/>
              </a:spcBef>
              <a:spcAft>
                <a:spcPts val="300"/>
              </a:spcAft>
              <a:buFont typeface="Arial" pitchFamily="34" charset="0"/>
              <a:buChar char="•"/>
            </a:pPr>
            <a:r>
              <a:rPr lang="en-US" sz="2400" dirty="0" smtClean="0">
                <a:solidFill>
                  <a:schemeClr val="tx2"/>
                </a:solidFill>
              </a:rPr>
              <a:t>Number:</a:t>
            </a:r>
            <a:r>
              <a:rPr lang="en-US" sz="2400" b="0" dirty="0" smtClean="0"/>
              <a:t>  One single universal body of all the saved in Christ (</a:t>
            </a:r>
            <a:r>
              <a:rPr lang="en-US" sz="2400" dirty="0">
                <a:solidFill>
                  <a:schemeClr val="tx2"/>
                </a:solidFill>
              </a:rPr>
              <a:t>Matthew 16:18; Ephesians 1:22-23; 4:4-7; 5:23-27; Hebrews </a:t>
            </a:r>
            <a:r>
              <a:rPr lang="en-US" sz="2400" dirty="0" smtClean="0">
                <a:solidFill>
                  <a:schemeClr val="tx2"/>
                </a:solidFill>
              </a:rPr>
              <a:t>12:22-23</a:t>
            </a:r>
            <a:r>
              <a:rPr lang="en-US" sz="2400" b="0" dirty="0" smtClean="0"/>
              <a:t>)</a:t>
            </a:r>
          </a:p>
          <a:p>
            <a:pPr marL="342900" indent="-342900">
              <a:spcBef>
                <a:spcPts val="300"/>
              </a:spcBef>
              <a:spcAft>
                <a:spcPts val="300"/>
              </a:spcAft>
              <a:buFont typeface="Arial" pitchFamily="34" charset="0"/>
              <a:buChar char="•"/>
            </a:pPr>
            <a:r>
              <a:rPr lang="en-US" sz="2400" dirty="0" smtClean="0">
                <a:solidFill>
                  <a:schemeClr val="tx2"/>
                </a:solidFill>
              </a:rPr>
              <a:t>Necessity:</a:t>
            </a:r>
            <a:r>
              <a:rPr lang="en-US" sz="2400" b="0" dirty="0" smtClean="0"/>
              <a:t>  One must be </a:t>
            </a:r>
            <a:r>
              <a:rPr lang="en-US" sz="2400" i="1" dirty="0" smtClean="0"/>
              <a:t>in</a:t>
            </a:r>
            <a:r>
              <a:rPr lang="en-US" sz="2400" b="0" dirty="0" smtClean="0"/>
              <a:t> the church to be saved (</a:t>
            </a:r>
            <a:r>
              <a:rPr lang="en-US" sz="2400" dirty="0">
                <a:solidFill>
                  <a:schemeClr val="tx2"/>
                </a:solidFill>
              </a:rPr>
              <a:t>Acts 2:47; 20:28; Galatians </a:t>
            </a:r>
            <a:r>
              <a:rPr lang="en-US" sz="2400" dirty="0" smtClean="0">
                <a:solidFill>
                  <a:schemeClr val="tx2"/>
                </a:solidFill>
              </a:rPr>
              <a:t>3:26-27</a:t>
            </a:r>
            <a:r>
              <a:rPr lang="en-US" sz="2400" b="0" dirty="0" smtClean="0"/>
              <a:t>)</a:t>
            </a:r>
          </a:p>
          <a:p>
            <a:pPr marL="342900" indent="-342900">
              <a:spcBef>
                <a:spcPts val="300"/>
              </a:spcBef>
              <a:spcAft>
                <a:spcPts val="300"/>
              </a:spcAft>
              <a:buFont typeface="Arial" pitchFamily="34" charset="0"/>
              <a:buChar char="•"/>
            </a:pPr>
            <a:r>
              <a:rPr lang="en-US" sz="2400" dirty="0" smtClean="0">
                <a:solidFill>
                  <a:schemeClr val="tx2"/>
                </a:solidFill>
              </a:rPr>
              <a:t>Membership:</a:t>
            </a:r>
            <a:r>
              <a:rPr lang="en-US" sz="2400" b="0" dirty="0" smtClean="0"/>
              <a:t>  The church is comprised of individuals, </a:t>
            </a:r>
            <a:r>
              <a:rPr lang="en-US" sz="2400" i="1" dirty="0" smtClean="0"/>
              <a:t>not</a:t>
            </a:r>
            <a:r>
              <a:rPr lang="en-US" sz="2400" b="0" dirty="0" smtClean="0"/>
              <a:t> denominations, local churches, or any other intermediary institution (</a:t>
            </a:r>
            <a:r>
              <a:rPr lang="en-US" sz="2400" dirty="0" smtClean="0">
                <a:solidFill>
                  <a:schemeClr val="tx2"/>
                </a:solidFill>
              </a:rPr>
              <a:t>Acts 2:41, 47</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338309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on Church Organization</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dirty="0" smtClean="0">
                <a:solidFill>
                  <a:schemeClr val="tx2"/>
                </a:solidFill>
              </a:rPr>
              <a:t>Control:</a:t>
            </a:r>
            <a:r>
              <a:rPr lang="en-US" b="0" dirty="0" smtClean="0"/>
              <a:t> None can prevent or guarantee salvation, but the Lord (</a:t>
            </a:r>
            <a:r>
              <a:rPr lang="en-US" dirty="0" smtClean="0">
                <a:solidFill>
                  <a:schemeClr val="tx2"/>
                </a:solidFill>
              </a:rPr>
              <a:t>II Corinthians 5:10; Romans 14:10-12; III John 9-10</a:t>
            </a:r>
            <a:r>
              <a:rPr lang="en-US" b="0" dirty="0" smtClean="0"/>
              <a:t>)</a:t>
            </a:r>
          </a:p>
          <a:p>
            <a:pPr marL="342900" indent="-342900">
              <a:spcBef>
                <a:spcPts val="300"/>
              </a:spcBef>
              <a:spcAft>
                <a:spcPts val="300"/>
              </a:spcAft>
              <a:buFont typeface="Arial" pitchFamily="34" charset="0"/>
              <a:buChar char="•"/>
            </a:pPr>
            <a:r>
              <a:rPr lang="en-US" dirty="0" smtClean="0">
                <a:solidFill>
                  <a:schemeClr val="tx2"/>
                </a:solidFill>
              </a:rPr>
              <a:t>Locale:</a:t>
            </a:r>
            <a:r>
              <a:rPr lang="en-US" b="0" dirty="0" smtClean="0"/>
              <a:t>  Localized fellowships of saints are called </a:t>
            </a:r>
            <a:r>
              <a:rPr lang="en-US" i="1" dirty="0" smtClean="0"/>
              <a:t>“local churches”</a:t>
            </a:r>
            <a:r>
              <a:rPr lang="en-US" b="0" dirty="0" smtClean="0"/>
              <a:t>, in contrast to the one </a:t>
            </a:r>
            <a:r>
              <a:rPr lang="en-US" i="1" dirty="0" smtClean="0"/>
              <a:t>“universal church”</a:t>
            </a:r>
            <a:r>
              <a:rPr lang="en-US" b="0" dirty="0" smtClean="0"/>
              <a:t> (</a:t>
            </a:r>
            <a:r>
              <a:rPr lang="en-US" dirty="0">
                <a:solidFill>
                  <a:schemeClr val="tx2"/>
                </a:solidFill>
              </a:rPr>
              <a:t>II Thessalonians 1:1; I Corinthians 1:2; 14:19; Romans 16:16; Revelations </a:t>
            </a:r>
            <a:r>
              <a:rPr lang="en-US" dirty="0" smtClean="0">
                <a:solidFill>
                  <a:schemeClr val="tx2"/>
                </a:solidFill>
              </a:rPr>
              <a:t>2-3</a:t>
            </a:r>
            <a:r>
              <a:rPr lang="en-US" b="0" dirty="0" smtClean="0"/>
              <a:t>)</a:t>
            </a:r>
          </a:p>
          <a:p>
            <a:pPr marL="342900" indent="-342900">
              <a:spcBef>
                <a:spcPts val="300"/>
              </a:spcBef>
              <a:spcAft>
                <a:spcPts val="300"/>
              </a:spcAft>
              <a:buFont typeface="Arial" pitchFamily="34" charset="0"/>
              <a:buChar char="•"/>
            </a:pPr>
            <a:r>
              <a:rPr lang="en-US" dirty="0" smtClean="0">
                <a:solidFill>
                  <a:schemeClr val="tx2"/>
                </a:solidFill>
              </a:rPr>
              <a:t>Autonomous:</a:t>
            </a:r>
            <a:r>
              <a:rPr lang="en-US" b="0" dirty="0" smtClean="0"/>
              <a:t>  Bible pattern for churches is autonomy:</a:t>
            </a:r>
          </a:p>
          <a:p>
            <a:pPr marL="685800" lvl="1" indent="-342900">
              <a:spcBef>
                <a:spcPts val="300"/>
              </a:spcBef>
              <a:spcAft>
                <a:spcPts val="300"/>
              </a:spcAft>
            </a:pPr>
            <a:r>
              <a:rPr lang="en-US" b="1" dirty="0" smtClean="0"/>
              <a:t>Benevolence</a:t>
            </a:r>
            <a:r>
              <a:rPr lang="en-US" dirty="0" smtClean="0"/>
              <a:t> – Sent to elders of needy congregation (</a:t>
            </a:r>
            <a:r>
              <a:rPr lang="en-US" b="1" dirty="0" smtClean="0">
                <a:solidFill>
                  <a:schemeClr val="tx2"/>
                </a:solidFill>
              </a:rPr>
              <a:t>Acts 11:27-30; I Cor. 16:1-4; Romans 15:25-27; II Corinthians 8-9</a:t>
            </a:r>
            <a:r>
              <a:rPr lang="en-US" dirty="0" smtClean="0"/>
              <a:t>).</a:t>
            </a:r>
          </a:p>
          <a:p>
            <a:pPr marL="685800" lvl="1" indent="-342900">
              <a:spcBef>
                <a:spcPts val="300"/>
              </a:spcBef>
              <a:spcAft>
                <a:spcPts val="300"/>
              </a:spcAft>
            </a:pPr>
            <a:r>
              <a:rPr lang="en-US" b="1" dirty="0" smtClean="0"/>
              <a:t>Evangelism</a:t>
            </a:r>
            <a:r>
              <a:rPr lang="en-US" b="0" dirty="0" smtClean="0"/>
              <a:t> – Sent directly to evangelist (</a:t>
            </a:r>
            <a:r>
              <a:rPr lang="en-US" b="1" dirty="0" smtClean="0">
                <a:solidFill>
                  <a:schemeClr val="tx2"/>
                </a:solidFill>
              </a:rPr>
              <a:t>II Cor. 11:8; Philippians 4:14-18</a:t>
            </a:r>
            <a:r>
              <a:rPr lang="en-US" b="0" dirty="0" smtClean="0"/>
              <a:t>).</a:t>
            </a:r>
          </a:p>
          <a:p>
            <a:pPr marL="685800" lvl="1" indent="-342900">
              <a:spcBef>
                <a:spcPts val="300"/>
              </a:spcBef>
              <a:spcAft>
                <a:spcPts val="300"/>
              </a:spcAft>
            </a:pPr>
            <a:r>
              <a:rPr lang="en-US" b="1" dirty="0" smtClean="0"/>
              <a:t>Oversight</a:t>
            </a:r>
            <a:r>
              <a:rPr lang="en-US" dirty="0" smtClean="0"/>
              <a:t> – Elders’ rule limited to local flock of membership (</a:t>
            </a:r>
            <a:r>
              <a:rPr lang="en-US" b="1" dirty="0" smtClean="0">
                <a:solidFill>
                  <a:schemeClr val="tx2"/>
                </a:solidFill>
              </a:rPr>
              <a:t>Acts 14:23; I Peter 5:1-3</a:t>
            </a:r>
            <a:r>
              <a:rPr lang="en-US" dirty="0" smtClean="0"/>
              <a:t>).</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433904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on Church Unity</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dirty="0" smtClean="0">
                <a:solidFill>
                  <a:schemeClr val="tx2"/>
                </a:solidFill>
              </a:rPr>
              <a:t>Importance:</a:t>
            </a:r>
            <a:r>
              <a:rPr lang="en-US" sz="2400" b="0" dirty="0" smtClean="0"/>
              <a:t> Unity is a critical goal at </a:t>
            </a:r>
            <a:r>
              <a:rPr lang="en-US" sz="2400" i="1" dirty="0" smtClean="0"/>
              <a:t>both</a:t>
            </a:r>
            <a:r>
              <a:rPr lang="en-US" sz="2400" b="0" dirty="0" smtClean="0"/>
              <a:t> the local and beyond (</a:t>
            </a:r>
            <a:r>
              <a:rPr lang="en-US" sz="2400" dirty="0" smtClean="0">
                <a:solidFill>
                  <a:schemeClr val="tx2"/>
                </a:solidFill>
              </a:rPr>
              <a:t>I Corinthians 1:10-13; John 17:20-23; Ephesians 4:1-7</a:t>
            </a:r>
            <a:r>
              <a:rPr lang="en-US" sz="2400" b="0" dirty="0" smtClean="0"/>
              <a:t>)</a:t>
            </a:r>
          </a:p>
          <a:p>
            <a:pPr marL="342900" indent="-342900">
              <a:spcBef>
                <a:spcPts val="300"/>
              </a:spcBef>
              <a:spcAft>
                <a:spcPts val="300"/>
              </a:spcAft>
              <a:buFont typeface="Arial" pitchFamily="34" charset="0"/>
              <a:buChar char="•"/>
            </a:pPr>
            <a:r>
              <a:rPr lang="en-US" sz="2400" dirty="0" smtClean="0">
                <a:solidFill>
                  <a:schemeClr val="tx2"/>
                </a:solidFill>
              </a:rPr>
              <a:t>Standard:</a:t>
            </a:r>
            <a:r>
              <a:rPr lang="en-US" sz="2400" b="0" dirty="0" smtClean="0"/>
              <a:t>  Neither can division be resolved nor unity be enjoyed, where clear departure from God’s Word is tolerated (</a:t>
            </a:r>
            <a:r>
              <a:rPr lang="en-US" sz="2400" dirty="0" smtClean="0">
                <a:solidFill>
                  <a:schemeClr val="tx2"/>
                </a:solidFill>
              </a:rPr>
              <a:t>I Timothy 4:1-3; I Corinthians 11:18-19; 14:33; I Peter 4:11</a:t>
            </a:r>
            <a:r>
              <a:rPr lang="en-US" sz="2400" b="0" dirty="0" smtClean="0"/>
              <a:t>)</a:t>
            </a:r>
          </a:p>
          <a:p>
            <a:pPr marL="342900" indent="-342900">
              <a:spcBef>
                <a:spcPts val="300"/>
              </a:spcBef>
              <a:spcAft>
                <a:spcPts val="300"/>
              </a:spcAft>
              <a:buFont typeface="Arial" pitchFamily="34" charset="0"/>
              <a:buChar char="•"/>
            </a:pPr>
            <a:r>
              <a:rPr lang="en-US" sz="2400" dirty="0" smtClean="0">
                <a:solidFill>
                  <a:schemeClr val="tx2"/>
                </a:solidFill>
              </a:rPr>
              <a:t>Delineation:</a:t>
            </a:r>
            <a:r>
              <a:rPr lang="en-US" sz="2400" b="0" dirty="0" smtClean="0"/>
              <a:t>  </a:t>
            </a:r>
            <a:r>
              <a:rPr lang="en-US" sz="2400" b="0" dirty="0"/>
              <a:t>Fellowship </a:t>
            </a:r>
            <a:r>
              <a:rPr lang="en-US" sz="2400" b="0" dirty="0" smtClean="0"/>
              <a:t>should not </a:t>
            </a:r>
            <a:r>
              <a:rPr lang="en-US" sz="2400" b="0" dirty="0"/>
              <a:t>to be extended to false teachers or to those stubbornly living in </a:t>
            </a:r>
            <a:r>
              <a:rPr lang="en-US" sz="2400" b="0" dirty="0" smtClean="0"/>
              <a:t>sin (</a:t>
            </a:r>
            <a:r>
              <a:rPr lang="en-US" sz="2400" dirty="0" smtClean="0">
                <a:solidFill>
                  <a:schemeClr val="tx2"/>
                </a:solidFill>
              </a:rPr>
              <a:t>II </a:t>
            </a:r>
            <a:r>
              <a:rPr lang="en-US" sz="2400" dirty="0">
                <a:solidFill>
                  <a:schemeClr val="tx2"/>
                </a:solidFill>
              </a:rPr>
              <a:t>John 9-11; I Corinthians 5:1-13; Romans 16:17-18; II Timothy </a:t>
            </a:r>
            <a:r>
              <a:rPr lang="en-US" sz="2400" dirty="0" smtClean="0">
                <a:solidFill>
                  <a:schemeClr val="tx2"/>
                </a:solidFill>
              </a:rPr>
              <a:t>3:1-8</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766867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6800" i="1" dirty="0" smtClean="0"/>
              <a:t>Instrumental Music</a:t>
            </a:r>
            <a:endParaRPr lang="en-US" sz="6800" i="1" dirty="0"/>
          </a:p>
        </p:txBody>
      </p:sp>
      <p:sp>
        <p:nvSpPr>
          <p:cNvPr id="5" name="Text Placeholder 4"/>
          <p:cNvSpPr>
            <a:spLocks noGrp="1"/>
          </p:cNvSpPr>
          <p:nvPr>
            <p:ph type="body" idx="1"/>
          </p:nvPr>
        </p:nvSpPr>
        <p:spPr/>
        <p:txBody>
          <a:bodyPr>
            <a:noAutofit/>
          </a:bodyPr>
          <a:lstStyle/>
          <a:p>
            <a:r>
              <a:rPr lang="en-US" sz="2600" dirty="0" smtClean="0"/>
              <a:t>Common Denominational Errors</a:t>
            </a:r>
            <a:endParaRPr lang="en-US" sz="2600" dirty="0"/>
          </a:p>
        </p:txBody>
      </p:sp>
    </p:spTree>
    <p:extLst>
      <p:ext uri="{BB962C8B-B14F-4D97-AF65-F5344CB8AC3E}">
        <p14:creationId xmlns:p14="http://schemas.microsoft.com/office/powerpoint/2010/main" val="11079928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1_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13977</TotalTime>
  <Words>4622</Words>
  <Application>Microsoft Office PowerPoint</Application>
  <PresentationFormat>On-screen Show (16:9)</PresentationFormat>
  <Paragraphs>231</Paragraphs>
  <Slides>40</Slides>
  <Notes>1</Notes>
  <HiddenSlides>18</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40</vt:i4>
      </vt:variant>
    </vt:vector>
  </HeadingPairs>
  <TitlesOfParts>
    <vt:vector size="45" baseType="lpstr">
      <vt:lpstr>Arial</vt:lpstr>
      <vt:lpstr>Calibri</vt:lpstr>
      <vt:lpstr>Arial Black</vt:lpstr>
      <vt:lpstr>Essential</vt:lpstr>
      <vt:lpstr>1_Essential</vt:lpstr>
      <vt:lpstr>“Convicting Those Who Contradict”</vt:lpstr>
      <vt:lpstr>Common Denominational Errors</vt:lpstr>
      <vt:lpstr>What Is A “Denomination”?</vt:lpstr>
      <vt:lpstr>Issues of “Denominationalism”?</vt:lpstr>
      <vt:lpstr>“Axe Laid to the Root …”</vt:lpstr>
      <vt:lpstr>Bible on Church Organization</vt:lpstr>
      <vt:lpstr>Bible on Church Organization</vt:lpstr>
      <vt:lpstr>Bible on Church Unity</vt:lpstr>
      <vt:lpstr>Instrumental Music</vt:lpstr>
      <vt:lpstr>Division of Material</vt:lpstr>
      <vt:lpstr>What Has God Specified?</vt:lpstr>
      <vt:lpstr>Peer Pressure</vt:lpstr>
      <vt:lpstr>Ante-Nicaean Fathers</vt:lpstr>
      <vt:lpstr>Dark Ages &amp; Catholic Church</vt:lpstr>
      <vt:lpstr>The Reformation Era – 1</vt:lpstr>
      <vt:lpstr>The Reformation Era – 2</vt:lpstr>
      <vt:lpstr>The Reformation Era – 3</vt:lpstr>
      <vt:lpstr>Respecting Bible Silence</vt:lpstr>
      <vt:lpstr>“Where Have  I Ever Spoken  A Word?”</vt:lpstr>
      <vt:lpstr>Good to be reminded, lest we forget</vt:lpstr>
      <vt:lpstr>Good To Be Reminded, Before It Is Too Late</vt:lpstr>
      <vt:lpstr>Good to be reminded, Lest We Stumble </vt:lpstr>
      <vt:lpstr>What is the Question?</vt:lpstr>
      <vt:lpstr>Do Not Presume!</vt:lpstr>
      <vt:lpstr>“Where Have I Ever Spoken A Word?”</vt:lpstr>
      <vt:lpstr>“Where Have I Ever Spoken A Word?”</vt:lpstr>
      <vt:lpstr>Answering Objections: David’s Good Heart</vt:lpstr>
      <vt:lpstr>Answering Objections: David’s Blessing</vt:lpstr>
      <vt:lpstr>“What God Has Joined, Let Not man …”</vt:lpstr>
      <vt:lpstr>Answering Objections: A Direct Violation?</vt:lpstr>
      <vt:lpstr>“Houses to Eat and Drink IN?”</vt:lpstr>
      <vt:lpstr>“Houses to Eat and Drink IN?”</vt:lpstr>
      <vt:lpstr>Answering Objections</vt:lpstr>
      <vt:lpstr>Other Examples</vt:lpstr>
      <vt:lpstr>Conclusion</vt:lpstr>
      <vt:lpstr>Respecting Bible Silence, Again</vt:lpstr>
      <vt:lpstr>Optional Advice Only?</vt:lpstr>
      <vt:lpstr>Optional Advice Only?</vt:lpstr>
      <vt:lpstr>Are These Also Optional?</vt:lpstr>
      <vt:lpstr>Authority of Old Testament?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“Convicting Those Who Contradict”</dc:title>
  <dc:creator>C. Trevor Bowen</dc:creator>
  <cp:lastModifiedBy>C. Trevor Bowen</cp:lastModifiedBy>
  <cp:revision>2024</cp:revision>
  <cp:lastPrinted>2013-02-24T14:18:55Z</cp:lastPrinted>
  <dcterms:created xsi:type="dcterms:W3CDTF">2006-08-16T00:00:00Z</dcterms:created>
  <dcterms:modified xsi:type="dcterms:W3CDTF">2013-03-12T02:42:26Z</dcterms:modified>
</cp:coreProperties>
</file>