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756" y="-9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solidFill>
            <a:schemeClr val="bg1"/>
          </a:solidFill>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a:solidFill>
            <a:schemeClr val="bg1"/>
          </a:solidFill>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lvl1pPr>
              <a:defRPr sz="1600"/>
            </a:lvl1pPr>
          </a:lstStyle>
          <a:p>
            <a:r>
              <a:rPr lang="en-US" dirty="0" smtClean="0"/>
              <a:t>Grace</a:t>
            </a:r>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xmlns="" val="14651161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C3CA9C-B749-47C9-B409-A821D325A412}"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28696-7063-4E3E-BB4D-C1F460B85057}" type="slidenum">
              <a:rPr lang="en-US" smtClean="0"/>
              <a:pPr/>
              <a:t>‹#›</a:t>
            </a:fld>
            <a:endParaRPr lang="en-US"/>
          </a:p>
        </p:txBody>
      </p:sp>
    </p:spTree>
    <p:extLst>
      <p:ext uri="{BB962C8B-B14F-4D97-AF65-F5344CB8AC3E}">
        <p14:creationId xmlns:p14="http://schemas.microsoft.com/office/powerpoint/2010/main" xmlns="" val="194083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C3CA9C-B749-47C9-B409-A821D325A412}"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28696-7063-4E3E-BB4D-C1F460B85057}" type="slidenum">
              <a:rPr lang="en-US" smtClean="0"/>
              <a:pPr/>
              <a:t>‹#›</a:t>
            </a:fld>
            <a:endParaRPr lang="en-US"/>
          </a:p>
        </p:txBody>
      </p:sp>
    </p:spTree>
    <p:extLst>
      <p:ext uri="{BB962C8B-B14F-4D97-AF65-F5344CB8AC3E}">
        <p14:creationId xmlns:p14="http://schemas.microsoft.com/office/powerpoint/2010/main" xmlns="" val="2449201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0"/>
            <a:r>
              <a:rPr lang="en-US" dirty="0" smtClean="0"/>
              <a:t>Fifth level</a:t>
            </a:r>
            <a:endParaRPr lang="en-US" dirty="0"/>
          </a:p>
        </p:txBody>
      </p:sp>
      <p:sp>
        <p:nvSpPr>
          <p:cNvPr id="4" name="Date Placeholder 3"/>
          <p:cNvSpPr>
            <a:spLocks noGrp="1"/>
          </p:cNvSpPr>
          <p:nvPr>
            <p:ph type="dt" sz="half" idx="10"/>
          </p:nvPr>
        </p:nvSpPr>
        <p:spPr/>
        <p:txBody>
          <a:bodyPr/>
          <a:lstStyle/>
          <a:p>
            <a:fld id="{73C3CA9C-B749-47C9-B409-A821D325A412}"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28696-7063-4E3E-BB4D-C1F460B85057}" type="slidenum">
              <a:rPr lang="en-US" smtClean="0"/>
              <a:pPr/>
              <a:t>‹#›</a:t>
            </a:fld>
            <a:endParaRPr lang="en-US"/>
          </a:p>
        </p:txBody>
      </p:sp>
    </p:spTree>
    <p:extLst>
      <p:ext uri="{BB962C8B-B14F-4D97-AF65-F5344CB8AC3E}">
        <p14:creationId xmlns:p14="http://schemas.microsoft.com/office/powerpoint/2010/main" xmlns="" val="152221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2">
            <p:tnLst>
              <p:par>
                <p:cTn presetID="2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3">
            <p:tnLst>
              <p:par>
                <p:cTn presetID="2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4">
            <p:tnLst>
              <p:par>
                <p:cTn presetID="2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C3CA9C-B749-47C9-B409-A821D325A412}"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28696-7063-4E3E-BB4D-C1F460B85057}" type="slidenum">
              <a:rPr lang="en-US" smtClean="0"/>
              <a:pPr/>
              <a:t>‹#›</a:t>
            </a:fld>
            <a:endParaRPr lang="en-US"/>
          </a:p>
        </p:txBody>
      </p:sp>
    </p:spTree>
    <p:extLst>
      <p:ext uri="{BB962C8B-B14F-4D97-AF65-F5344CB8AC3E}">
        <p14:creationId xmlns:p14="http://schemas.microsoft.com/office/powerpoint/2010/main" xmlns="" val="2888956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C3CA9C-B749-47C9-B409-A821D325A412}" type="datetimeFigureOut">
              <a:rPr lang="en-US" smtClean="0"/>
              <a:pPr/>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28696-7063-4E3E-BB4D-C1F460B85057}" type="slidenum">
              <a:rPr lang="en-US" smtClean="0"/>
              <a:pPr/>
              <a:t>‹#›</a:t>
            </a:fld>
            <a:endParaRPr lang="en-US"/>
          </a:p>
        </p:txBody>
      </p:sp>
    </p:spTree>
    <p:extLst>
      <p:ext uri="{BB962C8B-B14F-4D97-AF65-F5344CB8AC3E}">
        <p14:creationId xmlns:p14="http://schemas.microsoft.com/office/powerpoint/2010/main" xmlns="" val="323465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C3CA9C-B749-47C9-B409-A821D325A412}" type="datetimeFigureOut">
              <a:rPr lang="en-US" smtClean="0"/>
              <a:pPr/>
              <a:t>1/26/2014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828696-7063-4E3E-BB4D-C1F460B85057}" type="slidenum">
              <a:rPr lang="en-US" smtClean="0"/>
              <a:pPr/>
              <a:t>‹#›</a:t>
            </a:fld>
            <a:endParaRPr lang="en-US"/>
          </a:p>
        </p:txBody>
      </p:sp>
    </p:spTree>
    <p:extLst>
      <p:ext uri="{BB962C8B-B14F-4D97-AF65-F5344CB8AC3E}">
        <p14:creationId xmlns:p14="http://schemas.microsoft.com/office/powerpoint/2010/main" xmlns="" val="1754072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C3CA9C-B749-47C9-B409-A821D325A412}" type="datetimeFigureOut">
              <a:rPr lang="en-US" smtClean="0"/>
              <a:pPr/>
              <a:t>1/26/2014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828696-7063-4E3E-BB4D-C1F460B85057}" type="slidenum">
              <a:rPr lang="en-US" smtClean="0"/>
              <a:pPr/>
              <a:t>‹#›</a:t>
            </a:fld>
            <a:endParaRPr lang="en-US"/>
          </a:p>
        </p:txBody>
      </p:sp>
    </p:spTree>
    <p:extLst>
      <p:ext uri="{BB962C8B-B14F-4D97-AF65-F5344CB8AC3E}">
        <p14:creationId xmlns:p14="http://schemas.microsoft.com/office/powerpoint/2010/main" xmlns="" val="668396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3CA9C-B749-47C9-B409-A821D325A412}" type="datetimeFigureOut">
              <a:rPr lang="en-US" smtClean="0"/>
              <a:pPr/>
              <a:t>1/26/2014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828696-7063-4E3E-BB4D-C1F460B85057}" type="slidenum">
              <a:rPr lang="en-US" smtClean="0"/>
              <a:pPr/>
              <a:t>‹#›</a:t>
            </a:fld>
            <a:endParaRPr lang="en-US"/>
          </a:p>
        </p:txBody>
      </p:sp>
    </p:spTree>
    <p:extLst>
      <p:ext uri="{BB962C8B-B14F-4D97-AF65-F5344CB8AC3E}">
        <p14:creationId xmlns:p14="http://schemas.microsoft.com/office/powerpoint/2010/main" xmlns="" val="1396428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C3CA9C-B749-47C9-B409-A821D325A412}" type="datetimeFigureOut">
              <a:rPr lang="en-US" smtClean="0"/>
              <a:pPr/>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28696-7063-4E3E-BB4D-C1F460B85057}" type="slidenum">
              <a:rPr lang="en-US" smtClean="0"/>
              <a:pPr/>
              <a:t>‹#›</a:t>
            </a:fld>
            <a:endParaRPr lang="en-US"/>
          </a:p>
        </p:txBody>
      </p:sp>
    </p:spTree>
    <p:extLst>
      <p:ext uri="{BB962C8B-B14F-4D97-AF65-F5344CB8AC3E}">
        <p14:creationId xmlns:p14="http://schemas.microsoft.com/office/powerpoint/2010/main" xmlns="" val="365664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C3CA9C-B749-47C9-B409-A821D325A412}" type="datetimeFigureOut">
              <a:rPr lang="en-US" smtClean="0"/>
              <a:pPr/>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28696-7063-4E3E-BB4D-C1F460B85057}" type="slidenum">
              <a:rPr lang="en-US" smtClean="0"/>
              <a:pPr/>
              <a:t>‹#›</a:t>
            </a:fld>
            <a:endParaRPr lang="en-US"/>
          </a:p>
        </p:txBody>
      </p:sp>
    </p:spTree>
    <p:extLst>
      <p:ext uri="{BB962C8B-B14F-4D97-AF65-F5344CB8AC3E}">
        <p14:creationId xmlns:p14="http://schemas.microsoft.com/office/powerpoint/2010/main" xmlns="" val="394122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a:solidFill>
            <a:schemeClr val="bg1"/>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a:solidFill>
            <a:schemeClr val="bg1"/>
          </a:solid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0"/>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dirty="0" smtClean="0"/>
              <a:t>Grace</a:t>
            </a:r>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xmlns="" val="457307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left)">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Grace Saves, But Is It Grace Alone?</a:t>
            </a:r>
            <a:endParaRPr lang="en-US" dirty="0"/>
          </a:p>
        </p:txBody>
      </p:sp>
    </p:spTree>
    <p:extLst>
      <p:ext uri="{BB962C8B-B14F-4D97-AF65-F5344CB8AC3E}">
        <p14:creationId xmlns:p14="http://schemas.microsoft.com/office/powerpoint/2010/main" xmlns="" val="3650036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9550"/>
            <a:ext cx="6400800" cy="857250"/>
          </a:xfrm>
        </p:spPr>
        <p:txBody>
          <a:bodyPr>
            <a:normAutofit/>
          </a:bodyPr>
          <a:lstStyle/>
          <a:p>
            <a:r>
              <a:rPr lang="en-US" sz="4000" dirty="0" smtClean="0"/>
              <a:t>Jesus and Saving Grace</a:t>
            </a:r>
            <a:endParaRPr lang="en-US" sz="4000" dirty="0"/>
          </a:p>
        </p:txBody>
      </p:sp>
      <p:sp>
        <p:nvSpPr>
          <p:cNvPr id="3" name="Content Placeholder 2"/>
          <p:cNvSpPr>
            <a:spLocks noGrp="1"/>
          </p:cNvSpPr>
          <p:nvPr>
            <p:ph idx="1"/>
          </p:nvPr>
        </p:nvSpPr>
        <p:spPr>
          <a:xfrm>
            <a:off x="457200" y="1200151"/>
            <a:ext cx="8229600" cy="3581399"/>
          </a:xfrm>
        </p:spPr>
        <p:txBody>
          <a:bodyPr>
            <a:normAutofit lnSpcReduction="10000"/>
          </a:bodyPr>
          <a:lstStyle/>
          <a:p>
            <a:r>
              <a:rPr lang="en-US" dirty="0" smtClean="0"/>
              <a:t>The epitome of grace expected obedience. Luke 6:46; Matt. 7:21-23</a:t>
            </a:r>
          </a:p>
          <a:p>
            <a:r>
              <a:rPr lang="en-US" dirty="0" smtClean="0"/>
              <a:t>Expected His grace to be received with obedience. Matt. 28:18-20; Mark 16:15-16</a:t>
            </a:r>
          </a:p>
          <a:p>
            <a:r>
              <a:rPr lang="en-US" dirty="0" smtClean="0"/>
              <a:t>His apostles taught…</a:t>
            </a:r>
          </a:p>
          <a:p>
            <a:pPr lvl="1"/>
            <a:r>
              <a:rPr lang="en-US" dirty="0" smtClean="0"/>
              <a:t>Acts 2:38, 40; 3:19; 8:35ff; 22:16; 1 Pet. 3:21; Gal. 3:26-27</a:t>
            </a:r>
          </a:p>
        </p:txBody>
      </p:sp>
    </p:spTree>
    <p:extLst>
      <p:ext uri="{BB962C8B-B14F-4D97-AF65-F5344CB8AC3E}">
        <p14:creationId xmlns:p14="http://schemas.microsoft.com/office/powerpoint/2010/main" xmlns="" val="71146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1"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1"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left)">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09550"/>
            <a:ext cx="6248400" cy="857250"/>
          </a:xfrm>
        </p:spPr>
        <p:txBody>
          <a:bodyPr/>
          <a:lstStyle/>
          <a:p>
            <a:r>
              <a:rPr lang="en-US" dirty="0" smtClean="0"/>
              <a:t>But What About…?</a:t>
            </a:r>
            <a:endParaRPr lang="en-US" dirty="0"/>
          </a:p>
        </p:txBody>
      </p:sp>
      <p:sp>
        <p:nvSpPr>
          <p:cNvPr id="3" name="Content Placeholder 2"/>
          <p:cNvSpPr>
            <a:spLocks noGrp="1"/>
          </p:cNvSpPr>
          <p:nvPr>
            <p:ph idx="1"/>
          </p:nvPr>
        </p:nvSpPr>
        <p:spPr>
          <a:xfrm>
            <a:off x="457200" y="1200150"/>
            <a:ext cx="8229600" cy="3809999"/>
          </a:xfrm>
        </p:spPr>
        <p:txBody>
          <a:bodyPr/>
          <a:lstStyle/>
          <a:p>
            <a:r>
              <a:rPr lang="en-US" dirty="0" smtClean="0"/>
              <a:t>Eph. 2:8-9; Rom. 4; John 3:16</a:t>
            </a:r>
          </a:p>
          <a:p>
            <a:r>
              <a:rPr lang="en-US" dirty="0" smtClean="0"/>
              <a:t>Conditions don’t equal it being earned or owed to us.</a:t>
            </a:r>
          </a:p>
          <a:p>
            <a:r>
              <a:rPr lang="en-US" dirty="0" smtClean="0"/>
              <a:t>Saving faith has always been obedient. </a:t>
            </a:r>
          </a:p>
          <a:p>
            <a:pPr lvl="1"/>
            <a:r>
              <a:rPr lang="en-US" dirty="0" smtClean="0"/>
              <a:t>Heb. 11:4, 7-8, 17, 28</a:t>
            </a:r>
          </a:p>
          <a:p>
            <a:pPr lvl="1"/>
            <a:r>
              <a:rPr lang="en-US" dirty="0" smtClean="0"/>
              <a:t>Faith can be seen. Luke 5:20</a:t>
            </a:r>
          </a:p>
          <a:p>
            <a:pPr lvl="1"/>
            <a:r>
              <a:rPr lang="en-US" dirty="0" smtClean="0"/>
              <a:t>James 2:14-26</a:t>
            </a:r>
            <a:endParaRPr lang="en-US" dirty="0"/>
          </a:p>
        </p:txBody>
      </p:sp>
    </p:spTree>
    <p:extLst>
      <p:ext uri="{BB962C8B-B14F-4D97-AF65-F5344CB8AC3E}">
        <p14:creationId xmlns:p14="http://schemas.microsoft.com/office/powerpoint/2010/main" xmlns="" val="406363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1"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1"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left)">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1"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1"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left)">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09550"/>
            <a:ext cx="5334000" cy="857250"/>
          </a:xfrm>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i="1" dirty="0" smtClean="0"/>
              <a:t>Amazing Grace </a:t>
            </a:r>
            <a:r>
              <a:rPr lang="en-US" dirty="0" smtClean="0"/>
              <a:t>indeed.</a:t>
            </a:r>
          </a:p>
          <a:p>
            <a:r>
              <a:rPr lang="en-US" dirty="0" smtClean="0"/>
              <a:t>But if you think it requires no response, you will completely miss it.</a:t>
            </a:r>
          </a:p>
          <a:p>
            <a:r>
              <a:rPr lang="en-US" dirty="0" smtClean="0"/>
              <a:t>Faith alone won’t save you either.</a:t>
            </a:r>
          </a:p>
          <a:p>
            <a:r>
              <a:rPr lang="en-US" dirty="0" smtClean="0"/>
              <a:t>However, if you </a:t>
            </a:r>
            <a:r>
              <a:rPr lang="en-US" i="1" dirty="0" smtClean="0"/>
              <a:t>Trust and Obey </a:t>
            </a:r>
            <a:r>
              <a:rPr lang="en-US" dirty="0" smtClean="0"/>
              <a:t>you can be a recipient of His grace.</a:t>
            </a:r>
            <a:endParaRPr lang="en-US" dirty="0"/>
          </a:p>
        </p:txBody>
      </p:sp>
    </p:spTree>
    <p:extLst>
      <p:ext uri="{BB962C8B-B14F-4D97-AF65-F5344CB8AC3E}">
        <p14:creationId xmlns:p14="http://schemas.microsoft.com/office/powerpoint/2010/main" xmlns="" val="3926456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1"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1"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left)">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9550"/>
            <a:ext cx="7467600" cy="853679"/>
          </a:xfrm>
        </p:spPr>
        <p:txBody>
          <a:bodyPr>
            <a:normAutofit/>
          </a:bodyPr>
          <a:lstStyle/>
          <a:p>
            <a:r>
              <a:rPr lang="en-US" dirty="0" smtClean="0"/>
              <a:t>Common Doctrines of Grace</a:t>
            </a:r>
            <a:endParaRPr lang="en-US" dirty="0"/>
          </a:p>
        </p:txBody>
      </p:sp>
      <p:sp>
        <p:nvSpPr>
          <p:cNvPr id="3" name="Content Placeholder 2"/>
          <p:cNvSpPr>
            <a:spLocks noGrp="1"/>
          </p:cNvSpPr>
          <p:nvPr>
            <p:ph idx="1"/>
          </p:nvPr>
        </p:nvSpPr>
        <p:spPr>
          <a:xfrm>
            <a:off x="457200" y="1200150"/>
            <a:ext cx="8229600" cy="3581399"/>
          </a:xfrm>
        </p:spPr>
        <p:txBody>
          <a:bodyPr>
            <a:normAutofit lnSpcReduction="10000"/>
          </a:bodyPr>
          <a:lstStyle/>
          <a:p>
            <a:r>
              <a:rPr lang="en-US" dirty="0" smtClean="0"/>
              <a:t>Grace and Faith.</a:t>
            </a:r>
          </a:p>
          <a:p>
            <a:pPr lvl="1"/>
            <a:r>
              <a:rPr lang="en-US" dirty="0" smtClean="0"/>
              <a:t>Reformed Theology / </a:t>
            </a:r>
            <a:r>
              <a:rPr lang="en-US" dirty="0" err="1" smtClean="0"/>
              <a:t>Calvisim</a:t>
            </a:r>
            <a:r>
              <a:rPr lang="en-US" dirty="0" smtClean="0"/>
              <a:t>: grace alone.</a:t>
            </a:r>
          </a:p>
          <a:p>
            <a:pPr lvl="2"/>
            <a:r>
              <a:rPr lang="en-US" dirty="0" smtClean="0"/>
              <a:t>“</a:t>
            </a:r>
            <a:r>
              <a:rPr lang="en-US" dirty="0"/>
              <a:t>In contrast with all man made concepts, the Protestant Reformers heralded the message of ‘Sola Gratia,’ or Grace Alone. There was no confusion as to the meaning of the term. Sola Gratia meant </a:t>
            </a:r>
            <a:r>
              <a:rPr lang="en-US" i="1" dirty="0"/>
              <a:t>grace at the start, grace to the end, grace in the middle, grace without fail, grace without mixture, grace without </a:t>
            </a:r>
            <a:r>
              <a:rPr lang="en-US" i="1" dirty="0" smtClean="0"/>
              <a:t>addition….” </a:t>
            </a:r>
            <a:r>
              <a:rPr lang="en-US" dirty="0" smtClean="0"/>
              <a:t>John Samson, www.reformationtheology.com</a:t>
            </a:r>
            <a:endParaRPr lang="en-US" dirty="0"/>
          </a:p>
        </p:txBody>
      </p:sp>
    </p:spTree>
    <p:extLst>
      <p:ext uri="{BB962C8B-B14F-4D97-AF65-F5344CB8AC3E}">
        <p14:creationId xmlns:p14="http://schemas.microsoft.com/office/powerpoint/2010/main" xmlns="" val="312652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1"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09550"/>
            <a:ext cx="7315200" cy="857250"/>
          </a:xfrm>
        </p:spPr>
        <p:txBody>
          <a:bodyPr>
            <a:normAutofit/>
          </a:bodyPr>
          <a:lstStyle/>
          <a:p>
            <a:r>
              <a:rPr lang="en-US" dirty="0" smtClean="0"/>
              <a:t>Common Doctrines of Grace</a:t>
            </a:r>
            <a:endParaRPr lang="en-US" dirty="0"/>
          </a:p>
        </p:txBody>
      </p:sp>
      <p:sp>
        <p:nvSpPr>
          <p:cNvPr id="3" name="Content Placeholder 2"/>
          <p:cNvSpPr>
            <a:spLocks noGrp="1"/>
          </p:cNvSpPr>
          <p:nvPr>
            <p:ph idx="1"/>
          </p:nvPr>
        </p:nvSpPr>
        <p:spPr>
          <a:xfrm>
            <a:off x="457200" y="1200150"/>
            <a:ext cx="8229600" cy="3581399"/>
          </a:xfrm>
        </p:spPr>
        <p:txBody>
          <a:bodyPr>
            <a:normAutofit/>
          </a:bodyPr>
          <a:lstStyle/>
          <a:p>
            <a:r>
              <a:rPr lang="en-US" dirty="0" smtClean="0"/>
              <a:t>Grace and Faith.</a:t>
            </a:r>
          </a:p>
          <a:p>
            <a:pPr lvl="1"/>
            <a:r>
              <a:rPr lang="en-US" dirty="0" smtClean="0"/>
              <a:t>Reformed Theology / </a:t>
            </a:r>
            <a:r>
              <a:rPr lang="en-US" dirty="0" err="1" smtClean="0"/>
              <a:t>Calvisim</a:t>
            </a:r>
            <a:r>
              <a:rPr lang="en-US" dirty="0" smtClean="0"/>
              <a:t>: grace alone.</a:t>
            </a:r>
          </a:p>
          <a:p>
            <a:pPr lvl="2"/>
            <a:r>
              <a:rPr lang="en-US" dirty="0"/>
              <a:t>“The Reformers understood that man's only contribution to the table of redemption is in fact his sin.” </a:t>
            </a:r>
            <a:r>
              <a:rPr lang="en-US" dirty="0" smtClean="0"/>
              <a:t>Samson</a:t>
            </a:r>
          </a:p>
          <a:p>
            <a:pPr lvl="1"/>
            <a:r>
              <a:rPr lang="en-US" dirty="0" smtClean="0"/>
              <a:t>Often said to be saved by faith alone.</a:t>
            </a:r>
          </a:p>
          <a:p>
            <a:pPr lvl="1"/>
            <a:r>
              <a:rPr lang="en-US" dirty="0" smtClean="0"/>
              <a:t>Obedience follows salvation.</a:t>
            </a:r>
          </a:p>
        </p:txBody>
      </p:sp>
    </p:spTree>
    <p:extLst>
      <p:ext uri="{BB962C8B-B14F-4D97-AF65-F5344CB8AC3E}">
        <p14:creationId xmlns:p14="http://schemas.microsoft.com/office/powerpoint/2010/main" xmlns="" val="197581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22" presetClass="entr" presetSubtype="8" fill="hold" grpId="1"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1"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1"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09550"/>
            <a:ext cx="7239000" cy="857250"/>
          </a:xfrm>
        </p:spPr>
        <p:txBody>
          <a:bodyPr>
            <a:normAutofit/>
          </a:bodyPr>
          <a:lstStyle/>
          <a:p>
            <a:r>
              <a:rPr lang="en-US" dirty="0" smtClean="0"/>
              <a:t>Common Doctrines of Grace</a:t>
            </a:r>
            <a:endParaRPr lang="en-US" dirty="0"/>
          </a:p>
        </p:txBody>
      </p:sp>
      <p:sp>
        <p:nvSpPr>
          <p:cNvPr id="3" name="Content Placeholder 2"/>
          <p:cNvSpPr>
            <a:spLocks noGrp="1"/>
          </p:cNvSpPr>
          <p:nvPr>
            <p:ph idx="1"/>
          </p:nvPr>
        </p:nvSpPr>
        <p:spPr>
          <a:xfrm>
            <a:off x="304800" y="1200150"/>
            <a:ext cx="8610600" cy="3733800"/>
          </a:xfrm>
        </p:spPr>
        <p:txBody>
          <a:bodyPr>
            <a:normAutofit lnSpcReduction="10000"/>
          </a:bodyPr>
          <a:lstStyle/>
          <a:p>
            <a:pPr lvl="1"/>
            <a:r>
              <a:rPr lang="en-US" dirty="0" smtClean="0"/>
              <a:t>Obedience follows salvation.</a:t>
            </a:r>
          </a:p>
          <a:p>
            <a:pPr lvl="2"/>
            <a:r>
              <a:rPr lang="en-US" dirty="0"/>
              <a:t>“The works we do are the fruit and not the root of our salvation.” </a:t>
            </a:r>
            <a:r>
              <a:rPr lang="en-US" dirty="0" smtClean="0"/>
              <a:t>Samson</a:t>
            </a:r>
          </a:p>
          <a:p>
            <a:pPr lvl="2"/>
            <a:r>
              <a:rPr lang="en-US" dirty="0" smtClean="0"/>
              <a:t>“Works </a:t>
            </a:r>
            <a:r>
              <a:rPr lang="en-US" dirty="0"/>
              <a:t>of obedience contribute nothing to man’s salvation (Rom. 3:28). Man is justified by grace through faith, as a free gift, not by works or through works (Eph. 2:8-9; Rom. 3:21-26; 4:4-8). We are not justified (saved) by obedience. Works of obedience are the result of salvation, not the reason for it (Eph. 2:10).” Joel Ellis, Jr. (Facebook discussion</a:t>
            </a:r>
            <a:r>
              <a:rPr lang="en-US" dirty="0" smtClean="0"/>
              <a:t>)</a:t>
            </a:r>
            <a:endParaRPr lang="en-US" dirty="0"/>
          </a:p>
        </p:txBody>
      </p:sp>
    </p:spTree>
    <p:extLst>
      <p:ext uri="{BB962C8B-B14F-4D97-AF65-F5344CB8AC3E}">
        <p14:creationId xmlns:p14="http://schemas.microsoft.com/office/powerpoint/2010/main" xmlns="" val="2407561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22" presetClass="entr" presetSubtype="8" fill="hold" grpId="1"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1"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09550"/>
            <a:ext cx="7315200" cy="857250"/>
          </a:xfrm>
        </p:spPr>
        <p:txBody>
          <a:bodyPr/>
          <a:lstStyle/>
          <a:p>
            <a:r>
              <a:rPr lang="en-US" dirty="0" smtClean="0"/>
              <a:t>Common Doctrines of Grace</a:t>
            </a:r>
            <a:endParaRPr lang="en-US" dirty="0"/>
          </a:p>
        </p:txBody>
      </p:sp>
      <p:sp>
        <p:nvSpPr>
          <p:cNvPr id="3" name="Content Placeholder 2"/>
          <p:cNvSpPr>
            <a:spLocks noGrp="1"/>
          </p:cNvSpPr>
          <p:nvPr>
            <p:ph idx="1"/>
          </p:nvPr>
        </p:nvSpPr>
        <p:spPr/>
        <p:txBody>
          <a:bodyPr>
            <a:normAutofit lnSpcReduction="10000"/>
          </a:bodyPr>
          <a:lstStyle/>
          <a:p>
            <a:r>
              <a:rPr lang="en-US" dirty="0" smtClean="0"/>
              <a:t>Relationship is key.</a:t>
            </a:r>
          </a:p>
          <a:p>
            <a:r>
              <a:rPr lang="en-US" i="1" dirty="0" smtClean="0"/>
              <a:t>Why I Hate Religion, But Love Jesus</a:t>
            </a:r>
          </a:p>
          <a:p>
            <a:r>
              <a:rPr lang="en-US" dirty="0" smtClean="0"/>
              <a:t>“Christianity, not </a:t>
            </a:r>
            <a:r>
              <a:rPr lang="en-US" dirty="0" err="1" smtClean="0"/>
              <a:t>churchianity</a:t>
            </a:r>
            <a:r>
              <a:rPr lang="en-US" dirty="0" smtClean="0"/>
              <a:t>.”</a:t>
            </a:r>
          </a:p>
          <a:p>
            <a:r>
              <a:rPr lang="en-US" dirty="0" smtClean="0"/>
              <a:t>Put your emphasis on Jesus and not doctrine.</a:t>
            </a:r>
          </a:p>
          <a:p>
            <a:r>
              <a:rPr lang="en-US" dirty="0" smtClean="0"/>
              <a:t>A “relationship” with Jesus makes one’s doctrine, worship, etc. relatively unimportant.</a:t>
            </a:r>
            <a:endParaRPr lang="en-US" dirty="0"/>
          </a:p>
        </p:txBody>
      </p:sp>
    </p:spTree>
    <p:extLst>
      <p:ext uri="{BB962C8B-B14F-4D97-AF65-F5344CB8AC3E}">
        <p14:creationId xmlns:p14="http://schemas.microsoft.com/office/powerpoint/2010/main" xmlns="" val="51393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1"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1"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left)">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1"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09550"/>
            <a:ext cx="6705600" cy="857250"/>
          </a:xfrm>
        </p:spPr>
        <p:txBody>
          <a:bodyPr/>
          <a:lstStyle/>
          <a:p>
            <a:r>
              <a:rPr lang="en-US" dirty="0" smtClean="0"/>
              <a:t>We Are Saved by Grace</a:t>
            </a:r>
            <a:endParaRPr lang="en-US" dirty="0"/>
          </a:p>
        </p:txBody>
      </p:sp>
      <p:sp>
        <p:nvSpPr>
          <p:cNvPr id="3" name="Content Placeholder 2"/>
          <p:cNvSpPr>
            <a:spLocks noGrp="1"/>
          </p:cNvSpPr>
          <p:nvPr>
            <p:ph idx="1"/>
          </p:nvPr>
        </p:nvSpPr>
        <p:spPr>
          <a:xfrm>
            <a:off x="457200" y="1200151"/>
            <a:ext cx="8229600" cy="2819399"/>
          </a:xfrm>
        </p:spPr>
        <p:txBody>
          <a:bodyPr/>
          <a:lstStyle/>
          <a:p>
            <a:r>
              <a:rPr lang="en-US" dirty="0" smtClean="0"/>
              <a:t>Seen in physical deliverances in the OT.</a:t>
            </a:r>
          </a:p>
          <a:p>
            <a:pPr lvl="1"/>
            <a:r>
              <a:rPr lang="en-US" dirty="0" smtClean="0"/>
              <a:t>Flood, Exodus, Jericho; </a:t>
            </a:r>
            <a:r>
              <a:rPr lang="en-US" dirty="0" err="1" smtClean="0"/>
              <a:t>Naaman</a:t>
            </a:r>
            <a:endParaRPr lang="en-US" dirty="0" smtClean="0"/>
          </a:p>
          <a:p>
            <a:r>
              <a:rPr lang="en-US" dirty="0" smtClean="0"/>
              <a:t>Salvation is not earned, but is from God’s graciousness. Eph. 2:8-9; Rom. 4:1-5; Titus 3:4-7</a:t>
            </a:r>
            <a:endParaRPr lang="en-US" dirty="0"/>
          </a:p>
        </p:txBody>
      </p:sp>
    </p:spTree>
    <p:extLst>
      <p:ext uri="{BB962C8B-B14F-4D97-AF65-F5344CB8AC3E}">
        <p14:creationId xmlns:p14="http://schemas.microsoft.com/office/powerpoint/2010/main" xmlns="" val="3900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1"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But Saving Grace Is Not Without Conditions</a:t>
            </a:r>
            <a:endParaRPr lang="en-US" sz="3600" dirty="0"/>
          </a:p>
        </p:txBody>
      </p:sp>
      <p:sp>
        <p:nvSpPr>
          <p:cNvPr id="3" name="Content Placeholder 2"/>
          <p:cNvSpPr>
            <a:spLocks noGrp="1"/>
          </p:cNvSpPr>
          <p:nvPr>
            <p:ph idx="1"/>
          </p:nvPr>
        </p:nvSpPr>
        <p:spPr>
          <a:xfrm>
            <a:off x="457200" y="1200151"/>
            <a:ext cx="8229600" cy="3581399"/>
          </a:xfrm>
        </p:spPr>
        <p:txBody>
          <a:bodyPr/>
          <a:lstStyle/>
          <a:p>
            <a:r>
              <a:rPr lang="en-US" dirty="0" smtClean="0"/>
              <a:t>Some grace is unconditional (alone).</a:t>
            </a:r>
          </a:p>
          <a:p>
            <a:pPr lvl="1"/>
            <a:r>
              <a:rPr lang="en-US" dirty="0" smtClean="0"/>
              <a:t>What we might call “natural grace.” Matt. 5:43-45</a:t>
            </a:r>
          </a:p>
          <a:p>
            <a:pPr lvl="1"/>
            <a:r>
              <a:rPr lang="en-US" dirty="0" smtClean="0"/>
              <a:t>The cross was for the undeserving. Rom. 5:6-11</a:t>
            </a:r>
          </a:p>
          <a:p>
            <a:r>
              <a:rPr lang="en-US" dirty="0" smtClean="0"/>
              <a:t>But saving grace requires a response.</a:t>
            </a:r>
          </a:p>
          <a:p>
            <a:pPr lvl="1"/>
            <a:r>
              <a:rPr lang="en-US" dirty="0" smtClean="0"/>
              <a:t>OT illustrations.</a:t>
            </a:r>
          </a:p>
          <a:p>
            <a:pPr lvl="2"/>
            <a:r>
              <a:rPr lang="en-US" dirty="0" smtClean="0"/>
              <a:t>Noah had to build. Heb. 11:7</a:t>
            </a:r>
          </a:p>
          <a:p>
            <a:pPr lvl="2"/>
            <a:r>
              <a:rPr lang="en-US" dirty="0" smtClean="0"/>
              <a:t>The Israelites had to keep the Passover, walk across.</a:t>
            </a:r>
            <a:endParaRPr lang="en-US" dirty="0"/>
          </a:p>
        </p:txBody>
      </p:sp>
    </p:spTree>
    <p:extLst>
      <p:ext uri="{BB962C8B-B14F-4D97-AF65-F5344CB8AC3E}">
        <p14:creationId xmlns:p14="http://schemas.microsoft.com/office/powerpoint/2010/main" xmlns="" val="311255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1"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1"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left)">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1"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1"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left)">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1"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ipe(left)">
                                      <p:cBhvr>
                                        <p:cTn id="4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But Saving Grace Is Not Without Conditions</a:t>
            </a:r>
            <a:endParaRPr lang="en-US" sz="3600" dirty="0"/>
          </a:p>
        </p:txBody>
      </p:sp>
      <p:sp>
        <p:nvSpPr>
          <p:cNvPr id="3" name="Content Placeholder 2"/>
          <p:cNvSpPr>
            <a:spLocks noGrp="1"/>
          </p:cNvSpPr>
          <p:nvPr>
            <p:ph idx="1"/>
          </p:nvPr>
        </p:nvSpPr>
        <p:spPr>
          <a:xfrm>
            <a:off x="457200" y="1200151"/>
            <a:ext cx="8229600" cy="3581399"/>
          </a:xfrm>
        </p:spPr>
        <p:txBody>
          <a:bodyPr/>
          <a:lstStyle/>
          <a:p>
            <a:r>
              <a:rPr lang="en-US" dirty="0" smtClean="0"/>
              <a:t>Some grace is unconditional (alone).</a:t>
            </a:r>
          </a:p>
          <a:p>
            <a:r>
              <a:rPr lang="en-US" dirty="0" smtClean="0"/>
              <a:t>But saving grace requires a response.</a:t>
            </a:r>
          </a:p>
          <a:p>
            <a:pPr lvl="1"/>
            <a:r>
              <a:rPr lang="en-US" dirty="0" smtClean="0"/>
              <a:t>OT illustrations.</a:t>
            </a:r>
          </a:p>
          <a:p>
            <a:pPr lvl="2"/>
            <a:r>
              <a:rPr lang="en-US" dirty="0" smtClean="0"/>
              <a:t>Noah had to build. Heb. 11:7</a:t>
            </a:r>
          </a:p>
          <a:p>
            <a:pPr lvl="2"/>
            <a:r>
              <a:rPr lang="en-US" dirty="0" smtClean="0"/>
              <a:t>The Israelites had to keep the Passover, walk across.</a:t>
            </a:r>
          </a:p>
          <a:p>
            <a:pPr lvl="2"/>
            <a:r>
              <a:rPr lang="en-US" dirty="0" smtClean="0"/>
              <a:t>Marched at Jericho. Josh. 6:2; Heb. 11:30</a:t>
            </a:r>
          </a:p>
          <a:p>
            <a:pPr lvl="2"/>
            <a:r>
              <a:rPr lang="en-US" dirty="0" err="1" smtClean="0"/>
              <a:t>Naaman</a:t>
            </a:r>
            <a:r>
              <a:rPr lang="en-US" dirty="0" smtClean="0"/>
              <a:t> dipped seven times. 2 Kings 5:13-14</a:t>
            </a:r>
            <a:endParaRPr lang="en-US" dirty="0"/>
          </a:p>
        </p:txBody>
      </p:sp>
    </p:spTree>
    <p:extLst>
      <p:ext uri="{BB962C8B-B14F-4D97-AF65-F5344CB8AC3E}">
        <p14:creationId xmlns:p14="http://schemas.microsoft.com/office/powerpoint/2010/main" xmlns="" val="209323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22" presetClass="entr" presetSubtype="8" fill="hold" grpId="1"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left)">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1"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left)">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NT Saving Grace Is Not Without Conditions</a:t>
            </a:r>
            <a:endParaRPr lang="en-US" sz="3600" dirty="0"/>
          </a:p>
        </p:txBody>
      </p:sp>
      <p:sp>
        <p:nvSpPr>
          <p:cNvPr id="3" name="Content Placeholder 2"/>
          <p:cNvSpPr>
            <a:spLocks noGrp="1"/>
          </p:cNvSpPr>
          <p:nvPr>
            <p:ph idx="1"/>
          </p:nvPr>
        </p:nvSpPr>
        <p:spPr>
          <a:xfrm>
            <a:off x="457200" y="1200151"/>
            <a:ext cx="8229600" cy="3581399"/>
          </a:xfrm>
        </p:spPr>
        <p:txBody>
          <a:bodyPr/>
          <a:lstStyle/>
          <a:p>
            <a:r>
              <a:rPr lang="en-US" dirty="0" smtClean="0"/>
              <a:t>It teaches (trains, instructs). Titus 2:11-14</a:t>
            </a:r>
          </a:p>
          <a:p>
            <a:r>
              <a:rPr lang="en-US" dirty="0" smtClean="0"/>
              <a:t>Grace centers around Jesus, but….Heb. 5:8-9</a:t>
            </a:r>
          </a:p>
          <a:p>
            <a:r>
              <a:rPr lang="en-US" dirty="0" smtClean="0"/>
              <a:t>Romans 6</a:t>
            </a:r>
          </a:p>
          <a:p>
            <a:pPr lvl="1"/>
            <a:r>
              <a:rPr lang="en-US" dirty="0" smtClean="0"/>
              <a:t>They had been baptized. 6:3-4</a:t>
            </a:r>
          </a:p>
          <a:p>
            <a:pPr lvl="1"/>
            <a:r>
              <a:rPr lang="en-US" dirty="0" smtClean="0"/>
              <a:t>Baptism freed them from sin. 6:5-7</a:t>
            </a:r>
          </a:p>
          <a:p>
            <a:pPr lvl="1"/>
            <a:r>
              <a:rPr lang="en-US" dirty="0" smtClean="0"/>
              <a:t>Set free by obedience from the heart. 6:16-18</a:t>
            </a:r>
          </a:p>
        </p:txBody>
      </p:sp>
    </p:spTree>
    <p:extLst>
      <p:ext uri="{BB962C8B-B14F-4D97-AF65-F5344CB8AC3E}">
        <p14:creationId xmlns:p14="http://schemas.microsoft.com/office/powerpoint/2010/main" xmlns="" val="232651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1"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1"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left)">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1"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1"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left)">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664</Words>
  <Application>Microsoft Office PowerPoint</Application>
  <PresentationFormat>On-screen Show (16:9)</PresentationFormat>
  <Paragraphs>65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Grace Saves, But Is It Grace Alone?</vt:lpstr>
      <vt:lpstr>Common Doctrines of Grace</vt:lpstr>
      <vt:lpstr>Common Doctrines of Grace</vt:lpstr>
      <vt:lpstr>Common Doctrines of Grace</vt:lpstr>
      <vt:lpstr>Common Doctrines of Grace</vt:lpstr>
      <vt:lpstr>We Are Saved by Grace</vt:lpstr>
      <vt:lpstr>But Saving Grace Is Not Without Conditions</vt:lpstr>
      <vt:lpstr>But Saving Grace Is Not Without Conditions</vt:lpstr>
      <vt:lpstr>NT Saving Grace Is Not Without Conditions</vt:lpstr>
      <vt:lpstr>Jesus and Saving Grace</vt:lpstr>
      <vt:lpstr>But What About…?</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Saves, But Is It Grace Alone?</dc:title>
  <dc:creator>John</dc:creator>
  <cp:lastModifiedBy>pepperrd</cp:lastModifiedBy>
  <cp:revision>9</cp:revision>
  <dcterms:created xsi:type="dcterms:W3CDTF">2014-01-26T00:10:11Z</dcterms:created>
  <dcterms:modified xsi:type="dcterms:W3CDTF">2014-01-26T14:41:04Z</dcterms:modified>
</cp:coreProperties>
</file>