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56" r:id="rId2"/>
    <p:sldId id="258" r:id="rId3"/>
    <p:sldId id="1492" r:id="rId4"/>
    <p:sldId id="1493" r:id="rId5"/>
    <p:sldId id="1494" r:id="rId6"/>
    <p:sldId id="1495" r:id="rId7"/>
    <p:sldId id="1496" r:id="rId8"/>
    <p:sldId id="1497" r:id="rId9"/>
    <p:sldId id="1498" r:id="rId10"/>
    <p:sldId id="1499" r:id="rId11"/>
    <p:sldId id="1500" r:id="rId12"/>
    <p:sldId id="1424" r:id="rId13"/>
    <p:sldId id="1501" r:id="rId14"/>
    <p:sldId id="1502" r:id="rId15"/>
    <p:sldId id="1503" r:id="rId16"/>
    <p:sldId id="1504" r:id="rId17"/>
    <p:sldId id="1505" r:id="rId18"/>
    <p:sldId id="1506" r:id="rId19"/>
    <p:sldId id="1507" r:id="rId20"/>
    <p:sldId id="1508" r:id="rId21"/>
    <p:sldId id="1527" r:id="rId22"/>
    <p:sldId id="1509" r:id="rId23"/>
    <p:sldId id="1510" r:id="rId24"/>
    <p:sldId id="1511" r:id="rId25"/>
    <p:sldId id="1512" r:id="rId26"/>
    <p:sldId id="1513" r:id="rId27"/>
    <p:sldId id="1514" r:id="rId28"/>
    <p:sldId id="1515" r:id="rId29"/>
    <p:sldId id="1516" r:id="rId30"/>
    <p:sldId id="1517" r:id="rId31"/>
    <p:sldId id="1518" r:id="rId32"/>
    <p:sldId id="1519" r:id="rId33"/>
    <p:sldId id="1520" r:id="rId34"/>
    <p:sldId id="1521" r:id="rId35"/>
    <p:sldId id="1522" r:id="rId36"/>
    <p:sldId id="1523" r:id="rId37"/>
    <p:sldId id="1524" r:id="rId38"/>
    <p:sldId id="1525" r:id="rId39"/>
    <p:sldId id="1526" r:id="rId40"/>
    <p:sldId id="1425" r:id="rId41"/>
    <p:sldId id="1528" r:id="rId42"/>
    <p:sldId id="1529" r:id="rId43"/>
    <p:sldId id="1530" r:id="rId44"/>
    <p:sldId id="1531" r:id="rId45"/>
    <p:sldId id="1532" r:id="rId46"/>
    <p:sldId id="1533" r:id="rId47"/>
    <p:sldId id="1534" r:id="rId48"/>
    <p:sldId id="1535" r:id="rId49"/>
    <p:sldId id="1536" r:id="rId50"/>
    <p:sldId id="1537" r:id="rId51"/>
    <p:sldId id="1538" r:id="rId52"/>
    <p:sldId id="1539" r:id="rId53"/>
    <p:sldId id="1540" r:id="rId54"/>
    <p:sldId id="1541" r:id="rId55"/>
    <p:sldId id="1542" r:id="rId56"/>
    <p:sldId id="1543" r:id="rId57"/>
    <p:sldId id="1544" r:id="rId58"/>
    <p:sldId id="1545" r:id="rId59"/>
    <p:sldId id="1546" r:id="rId60"/>
    <p:sldId id="1547" r:id="rId61"/>
    <p:sldId id="1548" r:id="rId62"/>
    <p:sldId id="1426" r:id="rId63"/>
    <p:sldId id="1549" r:id="rId64"/>
    <p:sldId id="1550" r:id="rId65"/>
    <p:sldId id="1551" r:id="rId66"/>
    <p:sldId id="1552" r:id="rId67"/>
    <p:sldId id="1553" r:id="rId68"/>
    <p:sldId id="1554" r:id="rId69"/>
    <p:sldId id="1556" r:id="rId70"/>
    <p:sldId id="1557" r:id="rId71"/>
    <p:sldId id="1558" r:id="rId72"/>
    <p:sldId id="1559" r:id="rId73"/>
    <p:sldId id="1560" r:id="rId74"/>
    <p:sldId id="1561" r:id="rId75"/>
    <p:sldId id="1562" r:id="rId7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FF00"/>
    <a:srgbClr val="000066"/>
    <a:srgbClr val="A50021"/>
    <a:srgbClr val="003300"/>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7406" autoAdjust="0"/>
  </p:normalViewPr>
  <p:slideViewPr>
    <p:cSldViewPr>
      <p:cViewPr>
        <p:scale>
          <a:sx n="90" d="100"/>
          <a:sy n="90" d="100"/>
        </p:scale>
        <p:origin x="-1398" y="-96"/>
      </p:cViewPr>
      <p:guideLst>
        <p:guide orient="horz" pos="2160"/>
        <p:guide pos="2880"/>
      </p:guideLst>
    </p:cSldViewPr>
  </p:slideViewPr>
  <p:outlineViewPr>
    <p:cViewPr>
      <p:scale>
        <a:sx n="33" d="100"/>
        <a:sy n="33" d="100"/>
      </p:scale>
      <p:origin x="180" y="78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8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C2D8D3B3-E6E8-4C68-8B28-9C724C138B97}" type="slidenum">
              <a:rPr lang="en-US"/>
              <a:pPr>
                <a:defRPr/>
              </a:pPr>
              <a:t>‹#›</a:t>
            </a:fld>
            <a:endParaRPr lang="en-US"/>
          </a:p>
        </p:txBody>
      </p:sp>
    </p:spTree>
    <p:extLst>
      <p:ext uri="{BB962C8B-B14F-4D97-AF65-F5344CB8AC3E}">
        <p14:creationId xmlns:p14="http://schemas.microsoft.com/office/powerpoint/2010/main" val="2138542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p:spPr>
        <p:txBody>
          <a:bodyPr/>
          <a:lstStyle/>
          <a:p>
            <a:pPr eaLnBrk="1" hangingPunct="1"/>
            <a:endParaRPr lang="en-US" altLang="en-US" smtClean="0"/>
          </a:p>
        </p:txBody>
      </p:sp>
      <p:sp>
        <p:nvSpPr>
          <p:cNvPr id="89092"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D3D380-F8C6-4FC1-9A75-D04F26DF174A}" type="slidenum">
              <a:rPr lang="en-US" altLang="en-US" smtClean="0"/>
              <a:pPr eaLnBrk="1" hangingPunct="1"/>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2100E9-DCA2-4117-9A8C-987ACD82218D}" type="slidenum">
              <a:rPr lang="en-US" altLang="en-US" smtClean="0"/>
              <a:pPr eaLnBrk="1" hangingPunct="1"/>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2100E9-DCA2-4117-9A8C-987ACD82218D}" type="slidenum">
              <a:rPr lang="en-US" altLang="en-US" smtClean="0"/>
              <a:pPr eaLnBrk="1" hangingPunct="1"/>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2100E9-DCA2-4117-9A8C-987ACD82218D}" type="slidenum">
              <a:rPr lang="en-US" altLang="en-US" smtClean="0"/>
              <a:pPr eaLnBrk="1" hangingPunct="1"/>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2100E9-DCA2-4117-9A8C-987ACD82218D}" type="slidenum">
              <a:rPr lang="en-US" altLang="en-US" smtClean="0"/>
              <a:pPr eaLnBrk="1" hangingPunct="1"/>
              <a:t>3</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Slide Image Placeholder 1"/>
          <p:cNvSpPr>
            <a:spLocks noGrp="1" noRot="1" noChangeAspect="1" noTextEdit="1"/>
          </p:cNvSpPr>
          <p:nvPr>
            <p:ph type="sldImg"/>
          </p:nvPr>
        </p:nvSpPr>
        <p:spPr>
          <a:ln/>
        </p:spPr>
      </p:sp>
      <p:sp>
        <p:nvSpPr>
          <p:cNvPr id="583683" name="Notes Placeholder 2"/>
          <p:cNvSpPr>
            <a:spLocks noGrp="1"/>
          </p:cNvSpPr>
          <p:nvPr>
            <p:ph type="body" idx="1"/>
          </p:nvPr>
        </p:nvSpPr>
        <p:spPr>
          <a:noFill/>
        </p:spPr>
        <p:txBody>
          <a:bodyPr/>
          <a:lstStyle/>
          <a:p>
            <a:pPr eaLnBrk="1" hangingPunct="1"/>
            <a:endParaRPr lang="en-US" altLang="en-US" smtClean="0"/>
          </a:p>
        </p:txBody>
      </p:sp>
      <p:sp>
        <p:nvSpPr>
          <p:cNvPr id="5836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D51E3DC-F546-494F-A322-90D97CBB2267}" type="slidenum">
              <a:rPr lang="en-US" altLang="en-US" sz="1200"/>
              <a:pPr algn="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2100E9-DCA2-4117-9A8C-987ACD82218D}" type="slidenum">
              <a:rPr lang="en-US" altLang="en-US" smtClean="0"/>
              <a:pPr eaLnBrk="1" hangingPunct="1"/>
              <a:t>4</a:t>
            </a:fld>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43</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44</a:t>
            </a:fld>
            <a:endParaRPr lang="en-US" alt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45</a:t>
            </a:fld>
            <a:endParaRPr lang="en-US" alt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46</a:t>
            </a:fld>
            <a:endParaRPr lang="en-US" alt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47</a:t>
            </a:fld>
            <a:endParaRPr lang="en-US" alt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48</a:t>
            </a:fld>
            <a:endParaRPr lang="en-US" alt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49</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2100E9-DCA2-4117-9A8C-987ACD82218D}" type="slidenum">
              <a:rPr lang="en-US" altLang="en-US" smtClean="0"/>
              <a:pPr eaLnBrk="1" hangingPunct="1"/>
              <a:t>5</a:t>
            </a:fld>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50</a:t>
            </a:fld>
            <a:endParaRPr lang="en-US" altLang="en-US" sz="12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51</a:t>
            </a:fld>
            <a:endParaRPr lang="en-US" altLang="en-US" sz="12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52</a:t>
            </a:fld>
            <a:endParaRPr lang="en-US" altLang="en-US" sz="12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53</a:t>
            </a:fld>
            <a:endParaRPr lang="en-US" altLang="en-US" sz="120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54</a:t>
            </a:fld>
            <a:endParaRPr lang="en-US" altLang="en-US" sz="12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55</a:t>
            </a:fld>
            <a:endParaRPr lang="en-US" altLang="en-US" sz="12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56</a:t>
            </a:fld>
            <a:endParaRPr lang="en-US" altLang="en-US" sz="120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57</a:t>
            </a:fld>
            <a:endParaRPr lang="en-US" altLang="en-US" sz="120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58</a:t>
            </a:fld>
            <a:endParaRPr lang="en-US" altLang="en-US" sz="12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59</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2100E9-DCA2-4117-9A8C-987ACD82218D}" type="slidenum">
              <a:rPr lang="en-US" altLang="en-US" smtClean="0"/>
              <a:pPr eaLnBrk="1" hangingPunct="1"/>
              <a:t>6</a:t>
            </a:fld>
            <a:endParaRPr lang="en-US" alt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60</a:t>
            </a:fld>
            <a:endParaRPr lang="en-US" altLang="en-US" sz="120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Slide Image Placeholder 1"/>
          <p:cNvSpPr>
            <a:spLocks noGrp="1" noRot="1" noChangeAspect="1" noTextEdit="1"/>
          </p:cNvSpPr>
          <p:nvPr>
            <p:ph type="sldImg"/>
          </p:nvPr>
        </p:nvSpPr>
        <p:spPr>
          <a:ln/>
        </p:spPr>
      </p:sp>
      <p:sp>
        <p:nvSpPr>
          <p:cNvPr id="585731" name="Notes Placeholder 2"/>
          <p:cNvSpPr>
            <a:spLocks noGrp="1"/>
          </p:cNvSpPr>
          <p:nvPr>
            <p:ph type="body" idx="1"/>
          </p:nvPr>
        </p:nvSpPr>
        <p:spPr>
          <a:noFill/>
        </p:spPr>
        <p:txBody>
          <a:bodyPr/>
          <a:lstStyle/>
          <a:p>
            <a:pPr eaLnBrk="1" hangingPunct="1"/>
            <a:endParaRPr lang="en-US" altLang="en-US" smtClean="0"/>
          </a:p>
        </p:txBody>
      </p:sp>
      <p:sp>
        <p:nvSpPr>
          <p:cNvPr id="5857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8BAA2-22B8-41C7-BE8B-9C073DBB62B9}" type="slidenum">
              <a:rPr lang="en-US" altLang="en-US" sz="1200"/>
              <a:pPr algn="r" eaLnBrk="1" hangingPunct="1"/>
              <a:t>61</a:t>
            </a:fld>
            <a:endParaRPr lang="en-US" altLang="en-US" sz="120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62</a:t>
            </a:fld>
            <a:endParaRPr lang="en-US" altLang="en-US" sz="120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63</a:t>
            </a:fld>
            <a:endParaRPr lang="en-US" altLang="en-US" sz="120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64</a:t>
            </a:fld>
            <a:endParaRPr lang="en-US" altLang="en-US" sz="120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65</a:t>
            </a:fld>
            <a:endParaRPr lang="en-US" altLang="en-US" sz="120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66</a:t>
            </a:fld>
            <a:endParaRPr lang="en-US" altLang="en-US" sz="120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67</a:t>
            </a:fld>
            <a:endParaRPr lang="en-US" altLang="en-US" sz="120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68</a:t>
            </a:fld>
            <a:endParaRPr lang="en-US" altLang="en-US" sz="120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69</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2100E9-DCA2-4117-9A8C-987ACD82218D}" type="slidenum">
              <a:rPr lang="en-US" altLang="en-US" smtClean="0"/>
              <a:pPr eaLnBrk="1" hangingPunct="1"/>
              <a:t>7</a:t>
            </a:fld>
            <a:endParaRPr lang="en-US" alt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70</a:t>
            </a:fld>
            <a:endParaRPr lang="en-US" altLang="en-US" sz="120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71</a:t>
            </a:fld>
            <a:endParaRPr lang="en-US" altLang="en-US" sz="120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72</a:t>
            </a:fld>
            <a:endParaRPr lang="en-US" altLang="en-US" sz="120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73</a:t>
            </a:fld>
            <a:endParaRPr lang="en-US" altLang="en-US" sz="120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74</a:t>
            </a:fld>
            <a:endParaRPr lang="en-US" altLang="en-US" sz="120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p:spPr>
        <p:txBody>
          <a:bodyPr/>
          <a:lstStyle/>
          <a:p>
            <a:pPr eaLnBrk="1" hangingPunct="1"/>
            <a:endParaRPr lang="en-US" altLang="en-US" smtClean="0"/>
          </a:p>
        </p:txBody>
      </p:sp>
      <p:sp>
        <p:nvSpPr>
          <p:cNvPr id="5877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C2C4F-C6FE-4952-A386-4F405D3F0799}" type="slidenum">
              <a:rPr lang="en-US" altLang="en-US" sz="1200"/>
              <a:pPr algn="r" eaLnBrk="1" hangingPunct="1"/>
              <a:t>75</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2100E9-DCA2-4117-9A8C-987ACD82218D}" type="slidenum">
              <a:rPr lang="en-US" altLang="en-US" smtClean="0"/>
              <a:pPr eaLnBrk="1" hangingPunct="1"/>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2100E9-DCA2-4117-9A8C-987ACD82218D}" type="slidenum">
              <a:rPr lang="en-US" altLang="en-US" smtClean="0"/>
              <a:pPr eaLnBrk="1" hangingPunct="1"/>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8CDEB6-95BD-40A4-A073-1FEDAA2EE21D}" type="slidenum">
              <a:rPr lang="en-US"/>
              <a:pPr>
                <a:defRPr/>
              </a:pPr>
              <a:t>‹#›</a:t>
            </a:fld>
            <a:endParaRPr lang="en-US"/>
          </a:p>
        </p:txBody>
      </p:sp>
    </p:spTree>
    <p:extLst>
      <p:ext uri="{BB962C8B-B14F-4D97-AF65-F5344CB8AC3E}">
        <p14:creationId xmlns:p14="http://schemas.microsoft.com/office/powerpoint/2010/main" val="163757630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D21A16-5879-439C-8375-D5872B585D08}" type="slidenum">
              <a:rPr lang="en-US"/>
              <a:pPr>
                <a:defRPr/>
              </a:pPr>
              <a:t>‹#›</a:t>
            </a:fld>
            <a:endParaRPr lang="en-US"/>
          </a:p>
        </p:txBody>
      </p:sp>
    </p:spTree>
    <p:extLst>
      <p:ext uri="{BB962C8B-B14F-4D97-AF65-F5344CB8AC3E}">
        <p14:creationId xmlns:p14="http://schemas.microsoft.com/office/powerpoint/2010/main" val="3354471005"/>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E0ED60-03E3-453C-BF21-CCFBAA5C1CB5}" type="slidenum">
              <a:rPr lang="en-US"/>
              <a:pPr>
                <a:defRPr/>
              </a:pPr>
              <a:t>‹#›</a:t>
            </a:fld>
            <a:endParaRPr lang="en-US"/>
          </a:p>
        </p:txBody>
      </p:sp>
    </p:spTree>
    <p:extLst>
      <p:ext uri="{BB962C8B-B14F-4D97-AF65-F5344CB8AC3E}">
        <p14:creationId xmlns:p14="http://schemas.microsoft.com/office/powerpoint/2010/main" val="2322314734"/>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ACB10-AF81-4290-B326-4B92A3638E04}" type="slidenum">
              <a:rPr lang="en-US"/>
              <a:pPr>
                <a:defRPr/>
              </a:pPr>
              <a:t>‹#›</a:t>
            </a:fld>
            <a:endParaRPr lang="en-US"/>
          </a:p>
        </p:txBody>
      </p:sp>
    </p:spTree>
    <p:extLst>
      <p:ext uri="{BB962C8B-B14F-4D97-AF65-F5344CB8AC3E}">
        <p14:creationId xmlns:p14="http://schemas.microsoft.com/office/powerpoint/2010/main" val="185447176"/>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2075EF-A01B-4F49-B6FC-E95709CD2464}" type="slidenum">
              <a:rPr lang="en-US"/>
              <a:pPr>
                <a:defRPr/>
              </a:pPr>
              <a:t>‹#›</a:t>
            </a:fld>
            <a:endParaRPr lang="en-US"/>
          </a:p>
        </p:txBody>
      </p:sp>
    </p:spTree>
    <p:extLst>
      <p:ext uri="{BB962C8B-B14F-4D97-AF65-F5344CB8AC3E}">
        <p14:creationId xmlns:p14="http://schemas.microsoft.com/office/powerpoint/2010/main" val="3728325141"/>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C46901-3D81-4AEE-8223-DF496734DEB2}" type="slidenum">
              <a:rPr lang="en-US"/>
              <a:pPr>
                <a:defRPr/>
              </a:pPr>
              <a:t>‹#›</a:t>
            </a:fld>
            <a:endParaRPr lang="en-US"/>
          </a:p>
        </p:txBody>
      </p:sp>
    </p:spTree>
    <p:extLst>
      <p:ext uri="{BB962C8B-B14F-4D97-AF65-F5344CB8AC3E}">
        <p14:creationId xmlns:p14="http://schemas.microsoft.com/office/powerpoint/2010/main" val="1889714758"/>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EA748F-8273-4AF2-990A-0AE907774FC3}" type="slidenum">
              <a:rPr lang="en-US"/>
              <a:pPr>
                <a:defRPr/>
              </a:pPr>
              <a:t>‹#›</a:t>
            </a:fld>
            <a:endParaRPr lang="en-US"/>
          </a:p>
        </p:txBody>
      </p:sp>
    </p:spTree>
    <p:extLst>
      <p:ext uri="{BB962C8B-B14F-4D97-AF65-F5344CB8AC3E}">
        <p14:creationId xmlns:p14="http://schemas.microsoft.com/office/powerpoint/2010/main" val="3773146478"/>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1B9F154-BB64-4356-A5D6-25E92F1D5677}" type="slidenum">
              <a:rPr lang="en-US"/>
              <a:pPr>
                <a:defRPr/>
              </a:pPr>
              <a:t>‹#›</a:t>
            </a:fld>
            <a:endParaRPr lang="en-US"/>
          </a:p>
        </p:txBody>
      </p:sp>
    </p:spTree>
    <p:extLst>
      <p:ext uri="{BB962C8B-B14F-4D97-AF65-F5344CB8AC3E}">
        <p14:creationId xmlns:p14="http://schemas.microsoft.com/office/powerpoint/2010/main" val="340901874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497B876-5BDD-4375-87D9-8D55DB4BF36E}" type="slidenum">
              <a:rPr lang="en-US"/>
              <a:pPr>
                <a:defRPr/>
              </a:pPr>
              <a:t>‹#›</a:t>
            </a:fld>
            <a:endParaRPr lang="en-US"/>
          </a:p>
        </p:txBody>
      </p:sp>
    </p:spTree>
    <p:extLst>
      <p:ext uri="{BB962C8B-B14F-4D97-AF65-F5344CB8AC3E}">
        <p14:creationId xmlns:p14="http://schemas.microsoft.com/office/powerpoint/2010/main" val="635219332"/>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94653-58C7-42A8-82C2-6FD1200C486A}" type="slidenum">
              <a:rPr lang="en-US"/>
              <a:pPr>
                <a:defRPr/>
              </a:pPr>
              <a:t>‹#›</a:t>
            </a:fld>
            <a:endParaRPr lang="en-US"/>
          </a:p>
        </p:txBody>
      </p:sp>
    </p:spTree>
    <p:extLst>
      <p:ext uri="{BB962C8B-B14F-4D97-AF65-F5344CB8AC3E}">
        <p14:creationId xmlns:p14="http://schemas.microsoft.com/office/powerpoint/2010/main" val="404839804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0DAA9C-5726-4871-8ECA-D0BF151DA4F6}" type="slidenum">
              <a:rPr lang="en-US"/>
              <a:pPr>
                <a:defRPr/>
              </a:pPr>
              <a:t>‹#›</a:t>
            </a:fld>
            <a:endParaRPr lang="en-US"/>
          </a:p>
        </p:txBody>
      </p:sp>
    </p:spTree>
    <p:extLst>
      <p:ext uri="{BB962C8B-B14F-4D97-AF65-F5344CB8AC3E}">
        <p14:creationId xmlns:p14="http://schemas.microsoft.com/office/powerpoint/2010/main" val="341668498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FAD9FF8-16F3-4E1C-8C52-162923D19AD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3600" b="1" i="1" dirty="0" smtClean="0">
                <a:effectLst>
                  <a:outerShdw blurRad="38100" dist="38100" dir="2700000" algn="tl">
                    <a:srgbClr val="000000"/>
                  </a:outerShdw>
                </a:effectLst>
              </a:rPr>
              <a:t>How Does the “House Church Movement” Divide Brethren</a:t>
            </a:r>
            <a:br>
              <a:rPr lang="en-US" altLang="en-US" sz="3600" b="1" i="1" dirty="0" smtClean="0">
                <a:effectLst>
                  <a:outerShdw blurRad="38100" dist="38100" dir="2700000" algn="tl">
                    <a:srgbClr val="000000"/>
                  </a:outerShdw>
                </a:effectLst>
              </a:rPr>
            </a:br>
            <a:r>
              <a:rPr lang="en-US" altLang="en-US" sz="3600" b="1" i="1" dirty="0" smtClean="0">
                <a:effectLst>
                  <a:outerShdw blurRad="38100" dist="38100" dir="2700000" algn="tl">
                    <a:srgbClr val="000000"/>
                  </a:outerShdw>
                </a:effectLst>
              </a:rPr>
              <a:t>(Three Pillars of </a:t>
            </a:r>
            <a:r>
              <a:rPr lang="en-US" altLang="en-US" sz="3600" b="1" i="1" smtClean="0">
                <a:effectLst>
                  <a:outerShdw blurRad="38100" dist="38100" dir="2700000" algn="tl">
                    <a:srgbClr val="000000"/>
                  </a:outerShdw>
                </a:effectLst>
              </a:rPr>
              <a:t>False Movements)</a:t>
            </a:r>
            <a:endParaRPr lang="en-US" altLang="en-US" sz="3600" b="1" dirty="0" smtClean="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pPr eaLnBrk="1" hangingPunct="1"/>
            <a:endParaRPr lang="en-US" altLang="en-US" smtClean="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1"/>
          </p:nvPr>
        </p:nvSpPr>
        <p:spPr/>
        <p:txBody>
          <a:bodyPr/>
          <a:lstStyle/>
          <a:p>
            <a:r>
              <a:rPr lang="en-US" altLang="en-US" u="sng" dirty="0" smtClean="0">
                <a:effectLst>
                  <a:outerShdw blurRad="38100" dist="38100" dir="2700000" algn="tl">
                    <a:srgbClr val="000000"/>
                  </a:outerShdw>
                </a:effectLst>
              </a:rPr>
              <a:t>Colossians 2:23</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These things indeed have </a:t>
            </a:r>
            <a:r>
              <a:rPr lang="en-US" altLang="en-US" u="sng" dirty="0">
                <a:effectLst>
                  <a:outerShdw blurRad="38100" dist="38100" dir="2700000" algn="tl">
                    <a:srgbClr val="000000"/>
                  </a:outerShdw>
                </a:effectLst>
              </a:rPr>
              <a:t>an appearance </a:t>
            </a:r>
            <a:r>
              <a:rPr lang="en-US" altLang="en-US" dirty="0">
                <a:effectLst>
                  <a:outerShdw blurRad="38100" dist="38100" dir="2700000" algn="tl">
                    <a:srgbClr val="000000"/>
                  </a:outerShdw>
                </a:effectLst>
              </a:rPr>
              <a:t>of wisdom in </a:t>
            </a:r>
            <a:r>
              <a:rPr lang="en-US" altLang="en-US" u="sng" dirty="0">
                <a:effectLst>
                  <a:outerShdw blurRad="38100" dist="38100" dir="2700000" algn="tl">
                    <a:srgbClr val="000000"/>
                  </a:outerShdw>
                </a:effectLst>
              </a:rPr>
              <a:t>self-imposed religion</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false humility</a:t>
            </a:r>
            <a:r>
              <a:rPr lang="en-US" altLang="en-US" dirty="0">
                <a:effectLst>
                  <a:outerShdw blurRad="38100" dist="38100" dir="2700000" algn="tl">
                    <a:srgbClr val="000000"/>
                  </a:outerShdw>
                </a:effectLst>
              </a:rPr>
              <a:t>, and neglect of the body, but are of no value against the indulgence of the flesh</a:t>
            </a:r>
            <a:r>
              <a:rPr lang="en-US" altLang="en-US" dirty="0" smtClean="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029268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I know when this is happening? How can I keep loved ones from </a:t>
            </a:r>
            <a:r>
              <a:rPr lang="en-US" altLang="en-US" dirty="0" smtClean="0">
                <a:effectLst>
                  <a:outerShdw blurRad="38100" dist="38100" dir="2700000" algn="tl">
                    <a:srgbClr val="000000"/>
                  </a:outerShdw>
                </a:effectLst>
              </a:rPr>
              <a:t>being </a:t>
            </a:r>
            <a:r>
              <a:rPr lang="en-US" altLang="en-US" dirty="0">
                <a:effectLst>
                  <a:outerShdw blurRad="38100" dist="38100" dir="2700000" algn="tl">
                    <a:srgbClr val="000000"/>
                  </a:outerShdw>
                </a:effectLst>
              </a:rPr>
              <a:t>pulled into such a movement?</a:t>
            </a:r>
          </a:p>
          <a:p>
            <a:r>
              <a:rPr lang="en-US" altLang="en-US" dirty="0" smtClean="0">
                <a:effectLst>
                  <a:outerShdw blurRad="38100" dist="38100" dir="2700000" algn="tl">
                    <a:srgbClr val="000000"/>
                  </a:outerShdw>
                </a:effectLst>
              </a:rPr>
              <a:t>Let </a:t>
            </a:r>
            <a:r>
              <a:rPr lang="en-US" altLang="en-US" dirty="0">
                <a:effectLst>
                  <a:outerShdw blurRad="38100" dist="38100" dir="2700000" algn="tl">
                    <a:srgbClr val="000000"/>
                  </a:outerShdw>
                </a:effectLst>
              </a:rPr>
              <a:t>us careful look at the difference in how children of God work out problems </a:t>
            </a:r>
            <a:r>
              <a:rPr lang="en-US" altLang="en-US" dirty="0" smtClean="0">
                <a:effectLst>
                  <a:outerShdw blurRad="38100" dist="38100" dir="2700000" algn="tl">
                    <a:srgbClr val="000000"/>
                  </a:outerShdw>
                </a:effectLst>
              </a:rPr>
              <a:t>and </a:t>
            </a:r>
            <a:r>
              <a:rPr lang="en-US" altLang="en-US" dirty="0">
                <a:effectLst>
                  <a:outerShdw blurRad="38100" dist="38100" dir="2700000" algn="tl">
                    <a:srgbClr val="000000"/>
                  </a:outerShdw>
                </a:effectLst>
              </a:rPr>
              <a:t>those who submit to the wisdom of Satan. </a:t>
            </a:r>
          </a:p>
        </p:txBody>
      </p:sp>
    </p:spTree>
    <p:extLst>
      <p:ext uri="{BB962C8B-B14F-4D97-AF65-F5344CB8AC3E}">
        <p14:creationId xmlns:p14="http://schemas.microsoft.com/office/powerpoint/2010/main" val="29739929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James 3:14</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But if you have </a:t>
            </a:r>
            <a:r>
              <a:rPr lang="en-US" altLang="en-US" u="sng" dirty="0">
                <a:effectLst>
                  <a:outerShdw blurRad="38100" dist="38100" dir="2700000" algn="tl">
                    <a:srgbClr val="000000"/>
                  </a:outerShdw>
                </a:effectLst>
              </a:rPr>
              <a:t>bitter envy </a:t>
            </a:r>
            <a:r>
              <a:rPr lang="en-US" altLang="en-US" dirty="0">
                <a:effectLst>
                  <a:outerShdw blurRad="38100" dist="38100" dir="2700000" algn="tl">
                    <a:srgbClr val="000000"/>
                  </a:outerShdw>
                </a:effectLst>
              </a:rPr>
              <a:t>and </a:t>
            </a:r>
            <a:r>
              <a:rPr lang="en-US" altLang="en-US" u="sng" dirty="0">
                <a:effectLst>
                  <a:outerShdw blurRad="38100" dist="38100" dir="2700000" algn="tl">
                    <a:srgbClr val="000000"/>
                  </a:outerShdw>
                </a:effectLst>
              </a:rPr>
              <a:t>self-seeking</a:t>
            </a:r>
            <a:r>
              <a:rPr lang="en-US" altLang="en-US" dirty="0">
                <a:effectLst>
                  <a:outerShdw blurRad="38100" dist="38100" dir="2700000" algn="tl">
                    <a:srgbClr val="000000"/>
                  </a:outerShdw>
                </a:effectLst>
              </a:rPr>
              <a:t> in your hearts, do not </a:t>
            </a:r>
            <a:r>
              <a:rPr lang="en-US" altLang="en-US" u="sng" dirty="0">
                <a:effectLst>
                  <a:outerShdw blurRad="38100" dist="38100" dir="2700000" algn="tl">
                    <a:srgbClr val="000000"/>
                  </a:outerShdw>
                </a:effectLst>
              </a:rPr>
              <a:t>boast</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lie against the truth</a:t>
            </a:r>
            <a:r>
              <a:rPr lang="en-US" altLang="en-US"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Bitterness </a:t>
            </a:r>
            <a:r>
              <a:rPr lang="en-US" altLang="en-US" b="1" u="sng" dirty="0">
                <a:effectLst>
                  <a:outerShdw blurRad="38100" dist="38100" dir="2700000" algn="tl">
                    <a:srgbClr val="000000"/>
                  </a:outerShdw>
                </a:effectLst>
              </a:rPr>
              <a:t>towards brethren</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Heb 12:15</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9255781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Hebrews 12:15</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looking carefully lest anyone fall short of the grace of God; lest any </a:t>
            </a:r>
            <a:r>
              <a:rPr lang="en-US" altLang="en-US" u="sng" dirty="0">
                <a:effectLst>
                  <a:outerShdw blurRad="38100" dist="38100" dir="2700000" algn="tl">
                    <a:srgbClr val="000000"/>
                  </a:outerShdw>
                </a:effectLst>
              </a:rPr>
              <a:t>root of bitterness </a:t>
            </a:r>
            <a:r>
              <a:rPr lang="en-US" altLang="en-US" dirty="0">
                <a:effectLst>
                  <a:outerShdw blurRad="38100" dist="38100" dir="2700000" algn="tl">
                    <a:srgbClr val="000000"/>
                  </a:outerShdw>
                </a:effectLst>
              </a:rPr>
              <a:t>springing up </a:t>
            </a:r>
            <a:r>
              <a:rPr lang="en-US" altLang="en-US" u="sng" dirty="0">
                <a:effectLst>
                  <a:outerShdw blurRad="38100" dist="38100" dir="2700000" algn="tl">
                    <a:srgbClr val="000000"/>
                  </a:outerShdw>
                </a:effectLst>
              </a:rPr>
              <a:t>cause trouble</a:t>
            </a:r>
            <a:r>
              <a:rPr lang="en-US" altLang="en-US" dirty="0">
                <a:effectLst>
                  <a:outerShdw blurRad="38100" dist="38100" dir="2700000" algn="tl">
                    <a:srgbClr val="000000"/>
                  </a:outerShdw>
                </a:effectLst>
              </a:rPr>
              <a:t>, and by this </a:t>
            </a:r>
            <a:r>
              <a:rPr lang="en-US" altLang="en-US" u="sng" dirty="0">
                <a:effectLst>
                  <a:outerShdw blurRad="38100" dist="38100" dir="2700000" algn="tl">
                    <a:srgbClr val="000000"/>
                  </a:outerShdw>
                </a:effectLst>
              </a:rPr>
              <a:t>many become defiled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033535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u="sng" dirty="0" smtClean="0">
                <a:effectLst>
                  <a:outerShdw blurRad="38100" dist="38100" dir="2700000" algn="tl">
                    <a:srgbClr val="000000"/>
                  </a:outerShdw>
                </a:effectLst>
              </a:rPr>
              <a:t>bitterness</a:t>
            </a:r>
            <a:r>
              <a:rPr lang="en-US" altLang="en-US" dirty="0">
                <a:effectLst>
                  <a:outerShdw blurRad="38100" dist="38100" dir="2700000" algn="tl">
                    <a:srgbClr val="000000"/>
                  </a:outerShdw>
                </a:effectLst>
              </a:rPr>
              <a:t>; literally, of plants that produce inedible or poisonous fruit</a:t>
            </a:r>
            <a:r>
              <a:rPr lang="en-US" altLang="en-US" dirty="0" smtClean="0">
                <a:effectLst>
                  <a:outerShdw blurRad="38100" dist="38100" dir="2700000" algn="tl">
                    <a:srgbClr val="000000"/>
                  </a:outerShdw>
                </a:effectLst>
              </a:rPr>
              <a:t>, root </a:t>
            </a:r>
            <a:r>
              <a:rPr lang="en-US" altLang="en-US" dirty="0">
                <a:effectLst>
                  <a:outerShdw blurRad="38100" dist="38100" dir="2700000" algn="tl">
                    <a:srgbClr val="000000"/>
                  </a:outerShdw>
                </a:effectLst>
              </a:rPr>
              <a:t>that bears bitter fruit; used metaphorically of a person whose influence or </a:t>
            </a:r>
            <a:r>
              <a:rPr lang="en-US" altLang="en-US" dirty="0" smtClean="0">
                <a:effectLst>
                  <a:outerShdw blurRad="38100" dist="38100" dir="2700000" algn="tl">
                    <a:srgbClr val="000000"/>
                  </a:outerShdw>
                </a:effectLst>
              </a:rPr>
              <a:t>actions </a:t>
            </a:r>
            <a:r>
              <a:rPr lang="en-US" altLang="en-US" dirty="0">
                <a:effectLst>
                  <a:outerShdw blurRad="38100" dist="38100" dir="2700000" algn="tl">
                    <a:srgbClr val="000000"/>
                  </a:outerShdw>
                </a:effectLst>
              </a:rPr>
              <a:t>become harmful to a community one who causes trouble (HE 12.15; ..); </a:t>
            </a:r>
            <a:r>
              <a:rPr lang="en-US" altLang="en-US" dirty="0" smtClean="0">
                <a:effectLst>
                  <a:outerShdw blurRad="38100" dist="38100" dir="2700000" algn="tl">
                    <a:srgbClr val="000000"/>
                  </a:outerShdw>
                </a:effectLst>
              </a:rPr>
              <a:t>figuratively</a:t>
            </a:r>
            <a:r>
              <a:rPr lang="en-US" altLang="en-US" dirty="0">
                <a:effectLst>
                  <a:outerShdw blurRad="38100" dist="38100" dir="2700000" algn="tl">
                    <a:srgbClr val="000000"/>
                  </a:outerShdw>
                </a:effectLst>
              </a:rPr>
              <a:t>, as a hostile attitude (angry) resentment, animosity (EP 4.31</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1978962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very easy to spread anger and bitterness. The world in not concerned with </a:t>
            </a:r>
            <a:r>
              <a:rPr lang="en-US" altLang="en-US" dirty="0" smtClean="0">
                <a:effectLst>
                  <a:outerShdw blurRad="38100" dist="38100" dir="2700000" algn="tl">
                    <a:srgbClr val="000000"/>
                  </a:outerShdw>
                </a:effectLst>
              </a:rPr>
              <a:t>justice </a:t>
            </a:r>
            <a:r>
              <a:rPr lang="en-US" altLang="en-US" dirty="0">
                <a:effectLst>
                  <a:outerShdw blurRad="38100" dist="38100" dir="2700000" algn="tl">
                    <a:srgbClr val="000000"/>
                  </a:outerShdw>
                </a:effectLst>
              </a:rPr>
              <a:t>and mercy. They are quick to believe a falsehood! Let us not do this.</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“anger family” can accomplish much in Satan’s plan. </a:t>
            </a:r>
            <a:r>
              <a:rPr lang="en-US" altLang="en-US" b="1" dirty="0">
                <a:effectLst>
                  <a:outerShdw blurRad="38100" dist="38100" dir="2700000" algn="tl">
                    <a:srgbClr val="000000"/>
                  </a:outerShdw>
                </a:effectLst>
              </a:rPr>
              <a:t>(Gal 5:19-21</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1192601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sz="3000" b="1" u="sng" dirty="0" smtClean="0">
                <a:effectLst>
                  <a:outerShdw blurRad="38100" dist="38100" dir="2700000" algn="tl">
                    <a:srgbClr val="000000"/>
                  </a:outerShdw>
                </a:effectLst>
              </a:rPr>
              <a:t>Galatians 5:19-21</a:t>
            </a:r>
            <a:r>
              <a:rPr lang="en-US" altLang="en-US" sz="3000" b="1" dirty="0" smtClean="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Now the works of the flesh are evident, which are: adultery, fornication, uncleanness, lewdness, </a:t>
            </a:r>
            <a:r>
              <a:rPr lang="en-US" altLang="en-US" sz="3000" dirty="0" smtClean="0">
                <a:effectLst>
                  <a:outerShdw blurRad="38100" dist="38100" dir="2700000" algn="tl">
                    <a:srgbClr val="000000"/>
                  </a:outerShdw>
                </a:effectLst>
              </a:rPr>
              <a:t>idolatry</a:t>
            </a:r>
            <a:r>
              <a:rPr lang="en-US" altLang="en-US" sz="3000" dirty="0">
                <a:effectLst>
                  <a:outerShdw blurRad="38100" dist="38100" dir="2700000" algn="tl">
                    <a:srgbClr val="000000"/>
                  </a:outerShdw>
                </a:effectLst>
              </a:rPr>
              <a:t>, sorcery, </a:t>
            </a:r>
            <a:r>
              <a:rPr lang="en-US" altLang="en-US" sz="3000" u="sng" dirty="0">
                <a:effectLst>
                  <a:outerShdw blurRad="38100" dist="38100" dir="2700000" algn="tl">
                    <a:srgbClr val="000000"/>
                  </a:outerShdw>
                </a:effectLst>
              </a:rPr>
              <a:t>hatred, contentions, jealousies, outbursts of wrath, selfish ambitions, dissensions, heresies</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envy</a:t>
            </a:r>
            <a:r>
              <a:rPr lang="en-US" altLang="en-US" sz="3000" dirty="0">
                <a:effectLst>
                  <a:outerShdw blurRad="38100" dist="38100" dir="2700000" algn="tl">
                    <a:srgbClr val="000000"/>
                  </a:outerShdw>
                </a:effectLst>
              </a:rPr>
              <a:t>, murders, drunkenness, revelries, and the like; of which I tell you beforehand, just as I also told you in time past, that those who practice such things will not inherit the kingdom of God</a:t>
            </a:r>
            <a:r>
              <a:rPr lang="en-US" altLang="en-US" sz="3000"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9675060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unstable are especially vulnerable to this powerful emotion. </a:t>
            </a:r>
            <a:r>
              <a:rPr lang="en-US" altLang="en-US" b="1" dirty="0">
                <a:effectLst>
                  <a:outerShdw blurRad="38100" dist="38100" dir="2700000" algn="tl">
                    <a:srgbClr val="000000"/>
                  </a:outerShdw>
                </a:effectLst>
              </a:rPr>
              <a:t>(Eph 4:26-27</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9396498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u="sng" dirty="0" smtClean="0">
                <a:effectLst>
                  <a:outerShdw blurRad="38100" dist="38100" dir="2700000" algn="tl">
                    <a:srgbClr val="000000"/>
                  </a:outerShdw>
                </a:effectLst>
              </a:rPr>
              <a:t>Ephesians </a:t>
            </a:r>
            <a:r>
              <a:rPr lang="en-US" altLang="en-US" u="sng" dirty="0">
                <a:effectLst>
                  <a:outerShdw blurRad="38100" dist="38100" dir="2700000" algn="tl">
                    <a:srgbClr val="000000"/>
                  </a:outerShdw>
                </a:effectLst>
              </a:rPr>
              <a:t>4:26-27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 angry, and do not sin": do not let the sun go down on your wrath,  27 nor </a:t>
            </a:r>
            <a:r>
              <a:rPr lang="en-US" altLang="en-US" u="sng" dirty="0">
                <a:effectLst>
                  <a:outerShdw blurRad="38100" dist="38100" dir="2700000" algn="tl">
                    <a:srgbClr val="000000"/>
                  </a:outerShdw>
                </a:effectLst>
              </a:rPr>
              <a:t>give place to the devil</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8195893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should not be surprised at the tactics of Satan. </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working with other men we must constantly be humbled and because of that </a:t>
            </a:r>
            <a:r>
              <a:rPr lang="en-US" altLang="en-US" dirty="0" smtClean="0">
                <a:effectLst>
                  <a:outerShdw blurRad="38100" dist="38100" dir="2700000" algn="tl">
                    <a:srgbClr val="000000"/>
                  </a:outerShdw>
                </a:effectLst>
              </a:rPr>
              <a:t>be </a:t>
            </a:r>
            <a:r>
              <a:rPr lang="en-US" altLang="en-US" dirty="0">
                <a:effectLst>
                  <a:outerShdw blurRad="38100" dist="38100" dir="2700000" algn="tl">
                    <a:srgbClr val="000000"/>
                  </a:outerShdw>
                </a:effectLst>
              </a:rPr>
              <a:t>willing to follow the wisdom of God. </a:t>
            </a:r>
            <a:r>
              <a:rPr lang="en-US" altLang="en-US" b="1" dirty="0">
                <a:effectLst>
                  <a:outerShdw blurRad="38100" dist="38100" dir="2700000" algn="tl">
                    <a:srgbClr val="000000"/>
                  </a:outerShdw>
                </a:effectLst>
              </a:rPr>
              <a:t>(James 3:13-18</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I am so fed up with churches of Christ” or “These legalistic brethren are telling </a:t>
            </a:r>
            <a:r>
              <a:rPr lang="en-US" altLang="en-US" dirty="0" smtClean="0">
                <a:effectLst>
                  <a:outerShdw blurRad="38100" dist="38100" dir="2700000" algn="tl">
                    <a:srgbClr val="000000"/>
                  </a:outerShdw>
                </a:effectLst>
              </a:rPr>
              <a:t>lies </a:t>
            </a:r>
            <a:r>
              <a:rPr lang="en-US" altLang="en-US" dirty="0">
                <a:effectLst>
                  <a:outerShdw blurRad="38100" dist="38100" dir="2700000" algn="tl">
                    <a:srgbClr val="000000"/>
                  </a:outerShdw>
                </a:effectLst>
              </a:rPr>
              <a:t>against me</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6909922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Pride </a:t>
            </a:r>
            <a:r>
              <a:rPr lang="en-US" altLang="en-US" b="1" u="sng" dirty="0">
                <a:effectLst>
                  <a:outerShdw blurRad="38100" dist="38100" dir="2700000" algn="tl">
                    <a:srgbClr val="000000"/>
                  </a:outerShdw>
                </a:effectLst>
              </a:rPr>
              <a:t>towards brethren </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Jas 3:14; 1 Jn 2:16</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004608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James 3:14</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But if you have bitter envy and </a:t>
            </a:r>
            <a:r>
              <a:rPr lang="en-US" altLang="en-US" u="sng" dirty="0">
                <a:effectLst>
                  <a:outerShdw blurRad="38100" dist="38100" dir="2700000" algn="tl">
                    <a:srgbClr val="000000"/>
                  </a:outerShdw>
                </a:effectLst>
              </a:rPr>
              <a:t>self-seeking</a:t>
            </a:r>
            <a:r>
              <a:rPr lang="en-US" altLang="en-US" dirty="0">
                <a:effectLst>
                  <a:outerShdw blurRad="38100" dist="38100" dir="2700000" algn="tl">
                    <a:srgbClr val="000000"/>
                  </a:outerShdw>
                </a:effectLst>
              </a:rPr>
              <a:t> in your hearts, </a:t>
            </a:r>
            <a:r>
              <a:rPr lang="en-US" altLang="en-US" u="sng" dirty="0">
                <a:effectLst>
                  <a:outerShdw blurRad="38100" dist="38100" dir="2700000" algn="tl">
                    <a:srgbClr val="000000"/>
                  </a:outerShdw>
                </a:effectLst>
              </a:rPr>
              <a:t>do not boast</a:t>
            </a:r>
            <a:r>
              <a:rPr lang="en-US" altLang="en-US" dirty="0">
                <a:effectLst>
                  <a:outerShdw blurRad="38100" dist="38100" dir="2700000" algn="tl">
                    <a:srgbClr val="000000"/>
                  </a:outerShdw>
                </a:effectLst>
              </a:rPr>
              <a:t> and lie against the truth</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8472486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Pride </a:t>
            </a:r>
            <a:r>
              <a:rPr lang="en-US" altLang="en-US" dirty="0">
                <a:effectLst>
                  <a:outerShdw blurRad="38100" dist="38100" dir="2700000" algn="tl">
                    <a:srgbClr val="000000"/>
                  </a:outerShdw>
                </a:effectLst>
              </a:rPr>
              <a:t>and bitterness are common partners. </a:t>
            </a:r>
            <a:r>
              <a:rPr lang="en-US" altLang="en-US" b="1" dirty="0">
                <a:effectLst>
                  <a:outerShdw blurRad="38100" dist="38100" dir="2700000" algn="tl">
                    <a:srgbClr val="000000"/>
                  </a:outerShdw>
                </a:effectLst>
              </a:rPr>
              <a:t>(Lk 18:9</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9458962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Luke 18:9</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Also He spoke this parable to some who </a:t>
            </a:r>
            <a:r>
              <a:rPr lang="en-US" altLang="en-US" u="sng" dirty="0">
                <a:effectLst>
                  <a:outerShdw blurRad="38100" dist="38100" dir="2700000" algn="tl">
                    <a:srgbClr val="000000"/>
                  </a:outerShdw>
                </a:effectLst>
              </a:rPr>
              <a:t>trusted in themselves </a:t>
            </a:r>
            <a:r>
              <a:rPr lang="en-US" altLang="en-US" dirty="0">
                <a:effectLst>
                  <a:outerShdw blurRad="38100" dist="38100" dir="2700000" algn="tl">
                    <a:srgbClr val="000000"/>
                  </a:outerShdw>
                </a:effectLst>
              </a:rPr>
              <a:t>that </a:t>
            </a:r>
            <a:r>
              <a:rPr lang="en-US" altLang="en-US" u="sng" dirty="0">
                <a:effectLst>
                  <a:outerShdw blurRad="38100" dist="38100" dir="2700000" algn="tl">
                    <a:srgbClr val="000000"/>
                  </a:outerShdw>
                </a:effectLst>
              </a:rPr>
              <a:t>they were righteous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despised others</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7867167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Pride </a:t>
            </a:r>
            <a:r>
              <a:rPr lang="en-US" altLang="en-US" dirty="0">
                <a:effectLst>
                  <a:outerShdw blurRad="38100" dist="38100" dir="2700000" algn="tl">
                    <a:srgbClr val="000000"/>
                  </a:outerShdw>
                </a:effectLst>
              </a:rPr>
              <a:t>is often employed by those who have no foundation to artificially build </a:t>
            </a:r>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up. Many look down on their “ignorant” brethren. </a:t>
            </a:r>
            <a:r>
              <a:rPr lang="en-US" altLang="en-US" b="1" dirty="0">
                <a:effectLst>
                  <a:outerShdw blurRad="38100" dist="38100" dir="2700000" algn="tl">
                    <a:srgbClr val="000000"/>
                  </a:outerShdw>
                </a:effectLst>
              </a:rPr>
              <a:t>(1 Cor 8:1-3</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6905170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a:t>
            </a:r>
            <a:r>
              <a:rPr lang="en-US" altLang="en-US" u="sng" dirty="0" smtClean="0">
                <a:effectLst>
                  <a:outerShdw blurRad="38100" dist="38100" dir="2700000" algn="tl">
                    <a:srgbClr val="000000"/>
                  </a:outerShdw>
                </a:effectLst>
              </a:rPr>
              <a:t>8:1-3</a:t>
            </a:r>
            <a:r>
              <a:rPr lang="en-US" altLang="en-US" dirty="0" smtClean="0">
                <a:effectLst>
                  <a:outerShdw blurRad="38100" dist="38100" dir="2700000" algn="tl">
                    <a:srgbClr val="000000"/>
                  </a:outerShdw>
                </a:effectLst>
              </a:rPr>
              <a:t> - Now </a:t>
            </a:r>
            <a:r>
              <a:rPr lang="en-US" altLang="en-US" u="sng" dirty="0">
                <a:effectLst>
                  <a:outerShdw blurRad="38100" dist="38100" dir="2700000" algn="tl">
                    <a:srgbClr val="000000"/>
                  </a:outerShdw>
                </a:effectLst>
              </a:rPr>
              <a:t>concerning things offered to idols</a:t>
            </a:r>
            <a:r>
              <a:rPr lang="en-US" altLang="en-US" dirty="0">
                <a:effectLst>
                  <a:outerShdw blurRad="38100" dist="38100" dir="2700000" algn="tl">
                    <a:srgbClr val="000000"/>
                  </a:outerShdw>
                </a:effectLst>
              </a:rPr>
              <a:t>: We know that we all have knowledge. </a:t>
            </a:r>
            <a:r>
              <a:rPr lang="en-US" altLang="en-US" u="sng" dirty="0">
                <a:effectLst>
                  <a:outerShdw blurRad="38100" dist="38100" dir="2700000" algn="tl">
                    <a:srgbClr val="000000"/>
                  </a:outerShdw>
                </a:effectLst>
              </a:rPr>
              <a:t>Knowledge puffs up</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love edifies</a:t>
            </a:r>
            <a:r>
              <a:rPr lang="en-US" altLang="en-US" dirty="0">
                <a:effectLst>
                  <a:outerShdw blurRad="38100" dist="38100" dir="2700000" algn="tl">
                    <a:srgbClr val="000000"/>
                  </a:outerShdw>
                </a:effectLst>
              </a:rPr>
              <a:t>.  2 And if anyone thinks that he knows anything, he knows nothing yet as he ought to know.  3 But if anyone loves God, this one is known by Him</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6695084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Pride </a:t>
            </a:r>
            <a:r>
              <a:rPr lang="en-US" altLang="en-US" dirty="0">
                <a:effectLst>
                  <a:outerShdw blurRad="38100" dist="38100" dir="2700000" algn="tl">
                    <a:srgbClr val="000000"/>
                  </a:outerShdw>
                </a:effectLst>
              </a:rPr>
              <a:t>rejoices in the faults of others. You live in the land of “throw-away</a:t>
            </a:r>
            <a:r>
              <a:rPr lang="en-US" altLang="en-US" dirty="0" smtClean="0">
                <a:effectLst>
                  <a:outerShdw blurRad="38100" dist="38100" dir="2700000" algn="tl">
                    <a:srgbClr val="000000"/>
                  </a:outerShdw>
                </a:effectLst>
              </a:rPr>
              <a:t>” people</a:t>
            </a:r>
            <a:r>
              <a:rPr lang="en-US" altLang="en-US" dirty="0">
                <a:effectLst>
                  <a:outerShdw blurRad="38100" dist="38100" dir="2700000" algn="tl">
                    <a:srgbClr val="000000"/>
                  </a:outerShdw>
                </a:effectLst>
              </a:rPr>
              <a:t>. You write them off with no attempt to work with them.</a:t>
            </a:r>
          </a:p>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often discuss the faults of brethren as a means of building themselves up.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(2 Cor 10:12, 18</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5828957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a:t>
            </a:r>
            <a:r>
              <a:rPr lang="en-US" altLang="en-US" b="1" u="sng" dirty="0" smtClean="0">
                <a:effectLst>
                  <a:outerShdw blurRad="38100" dist="38100" dir="2700000" algn="tl">
                    <a:srgbClr val="000000"/>
                  </a:outerShdw>
                </a:effectLst>
              </a:rPr>
              <a:t>10:12</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For we dare not class ourselves or compare ourselves with </a:t>
            </a:r>
            <a:r>
              <a:rPr lang="en-US" altLang="en-US" u="sng" dirty="0">
                <a:effectLst>
                  <a:outerShdw blurRad="38100" dist="38100" dir="2700000" algn="tl">
                    <a:srgbClr val="000000"/>
                  </a:outerShdw>
                </a:effectLst>
              </a:rPr>
              <a:t>those who commend themselves</a:t>
            </a:r>
            <a:r>
              <a:rPr lang="en-US" altLang="en-US" dirty="0">
                <a:effectLst>
                  <a:outerShdw blurRad="38100" dist="38100" dir="2700000" algn="tl">
                    <a:srgbClr val="000000"/>
                  </a:outerShdw>
                </a:effectLst>
              </a:rPr>
              <a:t>. But they, </a:t>
            </a:r>
            <a:r>
              <a:rPr lang="en-US" altLang="en-US" u="sng" dirty="0">
                <a:effectLst>
                  <a:outerShdw blurRad="38100" dist="38100" dir="2700000" algn="tl">
                    <a:srgbClr val="000000"/>
                  </a:outerShdw>
                </a:effectLst>
              </a:rPr>
              <a:t>measuring themselves by themselves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comparing themselves among themselves</a:t>
            </a:r>
            <a:r>
              <a:rPr lang="en-US" altLang="en-US" dirty="0">
                <a:effectLst>
                  <a:outerShdw blurRad="38100" dist="38100" dir="2700000" algn="tl">
                    <a:srgbClr val="000000"/>
                  </a:outerShdw>
                </a:effectLst>
              </a:rPr>
              <a:t>, are not wise</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7626395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u="sng" dirty="0" smtClean="0">
                <a:effectLst>
                  <a:outerShdw blurRad="38100" dist="38100" dir="2700000" algn="tl">
                    <a:srgbClr val="000000"/>
                  </a:outerShdw>
                </a:effectLst>
              </a:rPr>
              <a:t>2 </a:t>
            </a:r>
            <a:r>
              <a:rPr lang="en-US" altLang="en-US" u="sng" dirty="0">
                <a:effectLst>
                  <a:outerShdw blurRad="38100" dist="38100" dir="2700000" algn="tl">
                    <a:srgbClr val="000000"/>
                  </a:outerShdw>
                </a:effectLst>
              </a:rPr>
              <a:t>Corinthians </a:t>
            </a:r>
            <a:r>
              <a:rPr lang="en-US" altLang="en-US" u="sng" dirty="0" smtClean="0">
                <a:effectLst>
                  <a:outerShdw blurRad="38100" dist="38100" dir="2700000" algn="tl">
                    <a:srgbClr val="000000"/>
                  </a:outerShdw>
                </a:effectLst>
              </a:rPr>
              <a:t>10:18</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For not he who commends himself is approved, but </a:t>
            </a:r>
            <a:r>
              <a:rPr lang="en-US" altLang="en-US" u="sng" dirty="0">
                <a:effectLst>
                  <a:outerShdw blurRad="38100" dist="38100" dir="2700000" algn="tl">
                    <a:srgbClr val="000000"/>
                  </a:outerShdw>
                </a:effectLst>
              </a:rPr>
              <a:t>whom the Lord commends</a:t>
            </a:r>
            <a:r>
              <a:rPr lang="en-US" altLang="en-US" u="sng"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9862818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3:13-18</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Who is wise and understanding among you? Let him show by good conduct that his works are done in the meekness of wisdom.  14 But if you have </a:t>
            </a:r>
            <a:r>
              <a:rPr lang="en-US" altLang="en-US" u="sng" dirty="0">
                <a:effectLst>
                  <a:outerShdw blurRad="38100" dist="38100" dir="2700000" algn="tl">
                    <a:srgbClr val="000000"/>
                  </a:outerShdw>
                </a:effectLst>
              </a:rPr>
              <a:t>bitter envy</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self-seeking</a:t>
            </a:r>
            <a:r>
              <a:rPr lang="en-US" altLang="en-US" dirty="0">
                <a:effectLst>
                  <a:outerShdw blurRad="38100" dist="38100" dir="2700000" algn="tl">
                    <a:srgbClr val="000000"/>
                  </a:outerShdw>
                </a:effectLst>
              </a:rPr>
              <a:t> in your hearts, do not </a:t>
            </a:r>
            <a:r>
              <a:rPr lang="en-US" altLang="en-US" u="sng" dirty="0">
                <a:effectLst>
                  <a:outerShdw blurRad="38100" dist="38100" dir="2700000" algn="tl">
                    <a:srgbClr val="000000"/>
                  </a:outerShdw>
                </a:effectLst>
              </a:rPr>
              <a:t>boast</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lie against the truth</a:t>
            </a:r>
            <a:r>
              <a:rPr lang="en-US" altLang="en-US" dirty="0">
                <a:effectLst>
                  <a:outerShdw blurRad="38100" dist="38100" dir="2700000" algn="tl">
                    <a:srgbClr val="000000"/>
                  </a:outerShdw>
                </a:effectLst>
              </a:rPr>
              <a:t>.  15 This wisdom does not descend from above, but is earthly, sensual, demonic.  </a:t>
            </a:r>
          </a:p>
        </p:txBody>
      </p:sp>
    </p:spTree>
    <p:extLst>
      <p:ext uri="{BB962C8B-B14F-4D97-AF65-F5344CB8AC3E}">
        <p14:creationId xmlns:p14="http://schemas.microsoft.com/office/powerpoint/2010/main" val="24028324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learned dishonesty. </a:t>
            </a:r>
            <a:r>
              <a:rPr lang="en-US" altLang="en-US" b="1" dirty="0">
                <a:effectLst>
                  <a:outerShdw blurRad="38100" dist="38100" dir="2700000" algn="tl">
                    <a:srgbClr val="000000"/>
                  </a:outerShdw>
                </a:effectLst>
              </a:rPr>
              <a:t>(Lk </a:t>
            </a:r>
            <a:r>
              <a:rPr lang="en-US" altLang="en-US" b="1" dirty="0" smtClean="0">
                <a:effectLst>
                  <a:outerShdw blurRad="38100" dist="38100" dir="2700000" algn="tl">
                    <a:srgbClr val="000000"/>
                  </a:outerShdw>
                </a:effectLst>
              </a:rPr>
              <a:t>20:4-7)</a:t>
            </a:r>
          </a:p>
        </p:txBody>
      </p:sp>
    </p:spTree>
    <p:extLst>
      <p:ext uri="{BB962C8B-B14F-4D97-AF65-F5344CB8AC3E}">
        <p14:creationId xmlns:p14="http://schemas.microsoft.com/office/powerpoint/2010/main" val="6031155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Luke 20:4-7</a:t>
            </a:r>
            <a:r>
              <a:rPr lang="en-US" altLang="en-US" b="1" dirty="0" smtClean="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baptism of John -- was it from heaven or from men?"  5 And </a:t>
            </a:r>
            <a:r>
              <a:rPr lang="en-US" altLang="en-US" u="sng" dirty="0">
                <a:effectLst>
                  <a:outerShdw blurRad="38100" dist="38100" dir="2700000" algn="tl">
                    <a:srgbClr val="000000"/>
                  </a:outerShdw>
                </a:effectLst>
              </a:rPr>
              <a:t>they reasoned among themselves</a:t>
            </a:r>
            <a:r>
              <a:rPr lang="en-US" altLang="en-US" dirty="0">
                <a:effectLst>
                  <a:outerShdw blurRad="38100" dist="38100" dir="2700000" algn="tl">
                    <a:srgbClr val="000000"/>
                  </a:outerShdw>
                </a:effectLst>
              </a:rPr>
              <a:t>, saying, "If we say, 'From heaven,' He will say, 'Why then did you not believe him?'  6 "But if we say, 'From men,' all the people will stone us, for they are persuaded that John was a prophet."  7 So </a:t>
            </a:r>
            <a:r>
              <a:rPr lang="en-US" altLang="en-US" u="sng" dirty="0">
                <a:effectLst>
                  <a:outerShdw blurRad="38100" dist="38100" dir="2700000" algn="tl">
                    <a:srgbClr val="000000"/>
                  </a:outerShdw>
                </a:effectLst>
              </a:rPr>
              <a:t>they answered that they did not know where it was from</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9715762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creates a heart that cannot receive the word of God. </a:t>
            </a:r>
            <a:r>
              <a:rPr lang="en-US" altLang="en-US" b="1" dirty="0">
                <a:effectLst>
                  <a:outerShdw blurRad="38100" dist="38100" dir="2700000" algn="tl">
                    <a:srgbClr val="000000"/>
                  </a:outerShdw>
                </a:effectLst>
              </a:rPr>
              <a:t>(Lk 8:15 KJV</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8995731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u="sng" dirty="0" smtClean="0">
                <a:effectLst>
                  <a:outerShdw blurRad="38100" dist="38100" dir="2700000" algn="tl">
                    <a:srgbClr val="000000"/>
                  </a:outerShdw>
                </a:effectLst>
              </a:rPr>
              <a:t>Luke 8:15</a:t>
            </a:r>
            <a:r>
              <a:rPr lang="en-US" altLang="en-US" dirty="0" smtClean="0">
                <a:effectLst>
                  <a:outerShdw blurRad="38100" dist="38100" dir="2700000" algn="tl">
                    <a:srgbClr val="000000"/>
                  </a:outerShdw>
                </a:effectLst>
              </a:rPr>
              <a:t> - But </a:t>
            </a:r>
            <a:r>
              <a:rPr lang="en-US" altLang="en-US" dirty="0">
                <a:effectLst>
                  <a:outerShdw blurRad="38100" dist="38100" dir="2700000" algn="tl">
                    <a:srgbClr val="000000"/>
                  </a:outerShdw>
                </a:effectLst>
              </a:rPr>
              <a:t>that on the good ground are they, which in an honest and good heart, having heard the word, keep it, and bring forth fruit with patience</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5467634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of faith and convict are open and bold. </a:t>
            </a:r>
            <a:r>
              <a:rPr lang="en-US" altLang="en-US" b="1" dirty="0">
                <a:effectLst>
                  <a:outerShdw blurRad="38100" dist="38100" dir="2700000" algn="tl">
                    <a:srgbClr val="000000"/>
                  </a:outerShdw>
                </a:effectLst>
              </a:rPr>
              <a:t>(2 Cor 4:2; 3:2; Jn 1:47</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993861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a:t>
            </a:r>
            <a:r>
              <a:rPr lang="en-US" altLang="en-US" b="1" u="sng" dirty="0" smtClean="0">
                <a:effectLst>
                  <a:outerShdw blurRad="38100" dist="38100" dir="2700000" algn="tl">
                    <a:srgbClr val="000000"/>
                  </a:outerShdw>
                </a:effectLst>
              </a:rPr>
              <a:t>4:2</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But we have renounced </a:t>
            </a:r>
            <a:r>
              <a:rPr lang="en-US" altLang="en-US" u="sng" dirty="0">
                <a:effectLst>
                  <a:outerShdw blurRad="38100" dist="38100" dir="2700000" algn="tl">
                    <a:srgbClr val="000000"/>
                  </a:outerShdw>
                </a:effectLst>
              </a:rPr>
              <a:t>the hidden things of shame</a:t>
            </a:r>
            <a:r>
              <a:rPr lang="en-US" altLang="en-US" dirty="0">
                <a:effectLst>
                  <a:outerShdw blurRad="38100" dist="38100" dir="2700000" algn="tl">
                    <a:srgbClr val="000000"/>
                  </a:outerShdw>
                </a:effectLst>
              </a:rPr>
              <a:t>, not </a:t>
            </a:r>
            <a:r>
              <a:rPr lang="en-US" altLang="en-US" u="sng" dirty="0">
                <a:effectLst>
                  <a:outerShdw blurRad="38100" dist="38100" dir="2700000" algn="tl">
                    <a:srgbClr val="000000"/>
                  </a:outerShdw>
                </a:effectLst>
              </a:rPr>
              <a:t>walking in craftiness</a:t>
            </a:r>
            <a:r>
              <a:rPr lang="en-US" altLang="en-US" dirty="0">
                <a:effectLst>
                  <a:outerShdw blurRad="38100" dist="38100" dir="2700000" algn="tl">
                    <a:srgbClr val="000000"/>
                  </a:outerShdw>
                </a:effectLst>
              </a:rPr>
              <a:t> nor </a:t>
            </a:r>
            <a:r>
              <a:rPr lang="en-US" altLang="en-US" u="sng" dirty="0">
                <a:effectLst>
                  <a:outerShdw blurRad="38100" dist="38100" dir="2700000" algn="tl">
                    <a:srgbClr val="000000"/>
                  </a:outerShdw>
                </a:effectLst>
              </a:rPr>
              <a:t>handling the word of God deceitfully</a:t>
            </a:r>
            <a:r>
              <a:rPr lang="en-US" altLang="en-US" dirty="0">
                <a:effectLst>
                  <a:outerShdw blurRad="38100" dist="38100" dir="2700000" algn="tl">
                    <a:srgbClr val="000000"/>
                  </a:outerShdw>
                </a:effectLst>
              </a:rPr>
              <a:t>, but by </a:t>
            </a:r>
            <a:r>
              <a:rPr lang="en-US" altLang="en-US" u="sng" dirty="0">
                <a:effectLst>
                  <a:outerShdw blurRad="38100" dist="38100" dir="2700000" algn="tl">
                    <a:srgbClr val="000000"/>
                  </a:outerShdw>
                </a:effectLst>
              </a:rPr>
              <a:t>manifestation of the truth</a:t>
            </a:r>
            <a:r>
              <a:rPr lang="en-US" altLang="en-US" dirty="0">
                <a:effectLst>
                  <a:outerShdw blurRad="38100" dist="38100" dir="2700000" algn="tl">
                    <a:srgbClr val="000000"/>
                  </a:outerShdw>
                </a:effectLst>
              </a:rPr>
              <a:t> commending ourselves to </a:t>
            </a:r>
            <a:r>
              <a:rPr lang="en-US" altLang="en-US" u="sng" dirty="0">
                <a:effectLst>
                  <a:outerShdw blurRad="38100" dist="38100" dir="2700000" algn="tl">
                    <a:srgbClr val="000000"/>
                  </a:outerShdw>
                </a:effectLst>
              </a:rPr>
              <a:t>every man's conscience in the sight of God</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9330325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a:t>
            </a:r>
            <a:r>
              <a:rPr lang="en-US" altLang="en-US" b="1" u="sng" dirty="0" smtClean="0">
                <a:effectLst>
                  <a:outerShdw blurRad="38100" dist="38100" dir="2700000" algn="tl">
                    <a:srgbClr val="000000"/>
                  </a:outerShdw>
                </a:effectLst>
              </a:rPr>
              <a:t>3:2</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You are our epistle written in our hearts, </a:t>
            </a:r>
            <a:r>
              <a:rPr lang="en-US" altLang="en-US" u="sng" dirty="0">
                <a:effectLst>
                  <a:outerShdw blurRad="38100" dist="38100" dir="2700000" algn="tl">
                    <a:srgbClr val="000000"/>
                  </a:outerShdw>
                </a:effectLst>
              </a:rPr>
              <a:t>known and read by all men</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26600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u="sng" dirty="0" smtClean="0">
                <a:effectLst>
                  <a:outerShdw blurRad="38100" dist="38100" dir="2700000" algn="tl">
                    <a:srgbClr val="000000"/>
                  </a:outerShdw>
                </a:effectLst>
              </a:rPr>
              <a:t>John 1:47</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Jesus saw Nathanael coming toward Him, and said of him, "Behold, an Israelite indeed, </a:t>
            </a:r>
            <a:r>
              <a:rPr lang="en-US" altLang="en-US" u="sng" dirty="0">
                <a:effectLst>
                  <a:outerShdw blurRad="38100" dist="38100" dir="2700000" algn="tl">
                    <a:srgbClr val="000000"/>
                  </a:outerShdw>
                </a:effectLst>
              </a:rPr>
              <a:t>in whom is no deceit</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0635343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brother described a man’s preaching as “veiled subtleties that leave you </a:t>
            </a:r>
            <a:r>
              <a:rPr lang="en-US" altLang="en-US" dirty="0" smtClean="0">
                <a:effectLst>
                  <a:outerShdw blurRad="38100" dist="38100" dir="2700000" algn="tl">
                    <a:srgbClr val="000000"/>
                  </a:outerShdw>
                </a:effectLst>
              </a:rPr>
              <a:t>uneasy </a:t>
            </a:r>
            <a:r>
              <a:rPr lang="en-US" altLang="en-US" dirty="0">
                <a:effectLst>
                  <a:outerShdw blurRad="38100" dist="38100" dir="2700000" algn="tl">
                    <a:srgbClr val="000000"/>
                  </a:outerShdw>
                </a:effectLst>
              </a:rPr>
              <a:t>after hearing the sermons.”</a:t>
            </a:r>
          </a:p>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are always “misunderstood” and love to wear martyr’s clothes. (Quote)</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did Jesus teach others? Why do men hide their beliefs? </a:t>
            </a:r>
            <a:r>
              <a:rPr lang="en-US" altLang="en-US" b="1" dirty="0">
                <a:effectLst>
                  <a:outerShdw blurRad="38100" dist="38100" dir="2700000" algn="tl">
                    <a:srgbClr val="000000"/>
                  </a:outerShdw>
                </a:effectLst>
              </a:rPr>
              <a:t>(Jn 18:20</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1396013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000" b="1" i="1" dirty="0" smtClean="0">
                <a:effectLst>
                  <a:outerShdw blurRad="38100" dist="38100" dir="2700000" algn="tl">
                    <a:srgbClr val="000000"/>
                  </a:outerShdw>
                </a:effectLst>
              </a:rPr>
              <a:t>The three pillars of false movements - the components of Satan’s wisdom (Jas 3:14)</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John 18:20</a:t>
            </a:r>
            <a:r>
              <a:rPr lang="en-US" altLang="en-US" b="1" dirty="0" smtClean="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answered him, "</a:t>
            </a:r>
            <a:r>
              <a:rPr lang="en-US" altLang="en-US" u="sng" dirty="0">
                <a:effectLst>
                  <a:outerShdw blurRad="38100" dist="38100" dir="2700000" algn="tl">
                    <a:srgbClr val="000000"/>
                  </a:outerShdw>
                </a:effectLst>
              </a:rPr>
              <a:t>I spoke openly to the world</a:t>
            </a:r>
            <a:r>
              <a:rPr lang="en-US" altLang="en-US" dirty="0">
                <a:effectLst>
                  <a:outerShdw blurRad="38100" dist="38100" dir="2700000" algn="tl">
                    <a:srgbClr val="000000"/>
                  </a:outerShdw>
                </a:effectLst>
              </a:rPr>
              <a:t>. I always taught in synagogues and in the temple, where the Jews always meet, and </a:t>
            </a:r>
            <a:r>
              <a:rPr lang="en-US" altLang="en-US" u="sng" dirty="0">
                <a:effectLst>
                  <a:outerShdw blurRad="38100" dist="38100" dir="2700000" algn="tl">
                    <a:srgbClr val="000000"/>
                  </a:outerShdw>
                </a:effectLst>
              </a:rPr>
              <a:t>in secret I have said nothing</a:t>
            </a:r>
            <a:r>
              <a:rPr lang="en-US" altLang="en-US" dirty="0">
                <a:effectLst>
                  <a:outerShdw blurRad="38100" dist="38100" dir="2700000" algn="tl">
                    <a:srgbClr val="000000"/>
                  </a:outerShdw>
                </a:effectLst>
              </a:rPr>
              <a:t>.</a:t>
            </a:r>
          </a:p>
          <a:p>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2153267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16 </a:t>
            </a:r>
            <a:r>
              <a:rPr lang="en-US" altLang="en-US" dirty="0">
                <a:effectLst>
                  <a:outerShdw blurRad="38100" dist="38100" dir="2700000" algn="tl">
                    <a:srgbClr val="000000"/>
                  </a:outerShdw>
                </a:effectLst>
              </a:rPr>
              <a:t>For where envy and self-seeking exist, </a:t>
            </a:r>
            <a:r>
              <a:rPr lang="en-US" altLang="en-US" u="sng" dirty="0">
                <a:effectLst>
                  <a:outerShdw blurRad="38100" dist="38100" dir="2700000" algn="tl">
                    <a:srgbClr val="000000"/>
                  </a:outerShdw>
                </a:effectLst>
              </a:rPr>
              <a:t>confusion and every evil thing are there</a:t>
            </a:r>
            <a:r>
              <a:rPr lang="en-US" altLang="en-US" dirty="0">
                <a:effectLst>
                  <a:outerShdw blurRad="38100" dist="38100" dir="2700000" algn="tl">
                    <a:srgbClr val="000000"/>
                  </a:outerShdw>
                </a:effectLst>
              </a:rPr>
              <a:t>.  17 But the wisdom that is from above is </a:t>
            </a:r>
            <a:r>
              <a:rPr lang="en-US" altLang="en-US" u="sng" dirty="0">
                <a:effectLst>
                  <a:outerShdw blurRad="38100" dist="38100" dir="2700000" algn="tl">
                    <a:srgbClr val="000000"/>
                  </a:outerShdw>
                </a:effectLst>
              </a:rPr>
              <a:t>first pure</a:t>
            </a:r>
            <a:r>
              <a:rPr lang="en-US" altLang="en-US" dirty="0">
                <a:effectLst>
                  <a:outerShdw blurRad="38100" dist="38100" dir="2700000" algn="tl">
                    <a:srgbClr val="000000"/>
                  </a:outerShdw>
                </a:effectLst>
              </a:rPr>
              <a:t>, then </a:t>
            </a:r>
            <a:r>
              <a:rPr lang="en-US" altLang="en-US" u="sng" dirty="0">
                <a:effectLst>
                  <a:outerShdw blurRad="38100" dist="38100" dir="2700000" algn="tl">
                    <a:srgbClr val="000000"/>
                  </a:outerShdw>
                </a:effectLst>
              </a:rPr>
              <a:t>peaceable</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gentle</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willing to yield</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full of mercy</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good fruits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without partiality</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without hypocrisy</a:t>
            </a:r>
            <a:r>
              <a:rPr lang="en-US" altLang="en-US" dirty="0">
                <a:effectLst>
                  <a:outerShdw blurRad="38100" dist="38100" dir="2700000" algn="tl">
                    <a:srgbClr val="000000"/>
                  </a:outerShdw>
                </a:effectLst>
              </a:rPr>
              <a:t>.  18 Now the fruit of righteousness is sown in peace by </a:t>
            </a:r>
            <a:r>
              <a:rPr lang="en-US" altLang="en-US" u="sng" dirty="0">
                <a:effectLst>
                  <a:outerShdw blurRad="38100" dist="38100" dir="2700000" algn="tl">
                    <a:srgbClr val="000000"/>
                  </a:outerShdw>
                </a:effectLst>
              </a:rPr>
              <a:t>those who make peace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635138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Wedge </a:t>
            </a:r>
            <a:r>
              <a:rPr lang="en-US" altLang="en-US" b="1" u="sng" dirty="0">
                <a:effectLst>
                  <a:outerShdw blurRad="38100" dist="38100" dir="2700000" algn="tl">
                    <a:srgbClr val="000000"/>
                  </a:outerShdw>
                </a:effectLst>
              </a:rPr>
              <a:t>issues </a:t>
            </a:r>
            <a:r>
              <a:rPr lang="en-US" altLang="en-US" dirty="0">
                <a:effectLst>
                  <a:outerShdw blurRad="38100" dist="38100" dir="2700000" algn="tl">
                    <a:srgbClr val="000000"/>
                  </a:outerShdw>
                </a:effectLst>
              </a:rPr>
              <a:t>– How are differences among brethren are handled?</a:t>
            </a:r>
          </a:p>
          <a:p>
            <a:r>
              <a:rPr lang="en-US" altLang="en-US" dirty="0" smtClean="0">
                <a:effectLst>
                  <a:outerShdw blurRad="38100" dist="38100" dir="2700000" algn="tl">
                    <a:srgbClr val="000000"/>
                  </a:outerShdw>
                </a:effectLst>
              </a:rPr>
              <a:t>Satan’s </a:t>
            </a:r>
            <a:r>
              <a:rPr lang="en-US" altLang="en-US" dirty="0">
                <a:effectLst>
                  <a:outerShdw blurRad="38100" dist="38100" dir="2700000" algn="tl">
                    <a:srgbClr val="000000"/>
                  </a:outerShdw>
                </a:effectLst>
              </a:rPr>
              <a:t>wisdom works to build wedges between brethren, the love of Christ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shows mercy and patience. </a:t>
            </a:r>
          </a:p>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A crisis is a terrible thing to waste</a:t>
            </a:r>
            <a:r>
              <a:rPr lang="en-US" altLang="en-US"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how differences are exploited to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achieve worldly goals. The love of God is very different. </a:t>
            </a:r>
            <a:r>
              <a:rPr lang="en-US" altLang="en-US" b="1" dirty="0">
                <a:effectLst>
                  <a:outerShdw blurRad="38100" dist="38100" dir="2700000" algn="tl">
                    <a:srgbClr val="000000"/>
                  </a:outerShdw>
                </a:effectLst>
              </a:rPr>
              <a:t>(1 Cor 13:4-7</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5755412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a:t>
            </a:r>
            <a:r>
              <a:rPr lang="en-US" altLang="en-US" b="1" u="sng" dirty="0" smtClean="0">
                <a:effectLst>
                  <a:outerShdw blurRad="38100" dist="38100" dir="2700000" algn="tl">
                    <a:srgbClr val="000000"/>
                  </a:outerShdw>
                </a:effectLst>
              </a:rPr>
              <a:t>13:4-7</a:t>
            </a:r>
            <a:r>
              <a:rPr lang="en-US" altLang="en-US" dirty="0" smtClean="0">
                <a:effectLst>
                  <a:outerShdw blurRad="38100" dist="38100" dir="2700000" algn="tl">
                    <a:srgbClr val="000000"/>
                  </a:outerShdw>
                </a:effectLst>
              </a:rPr>
              <a:t> - Love </a:t>
            </a:r>
            <a:r>
              <a:rPr lang="en-US" altLang="en-US" u="sng" dirty="0">
                <a:effectLst>
                  <a:outerShdw blurRad="38100" dist="38100" dir="2700000" algn="tl">
                    <a:srgbClr val="000000"/>
                  </a:outerShdw>
                </a:effectLst>
              </a:rPr>
              <a:t>suffers long and is kind</a:t>
            </a:r>
            <a:r>
              <a:rPr lang="en-US" altLang="en-US" dirty="0">
                <a:effectLst>
                  <a:outerShdw blurRad="38100" dist="38100" dir="2700000" algn="tl">
                    <a:srgbClr val="000000"/>
                  </a:outerShdw>
                </a:effectLst>
              </a:rPr>
              <a:t>; love does not envy; love does not parade itself, is not puffed up;  5 does not behave rudely, </a:t>
            </a:r>
            <a:r>
              <a:rPr lang="en-US" altLang="en-US" u="sng" dirty="0">
                <a:effectLst>
                  <a:outerShdw blurRad="38100" dist="38100" dir="2700000" algn="tl">
                    <a:srgbClr val="000000"/>
                  </a:outerShdw>
                </a:effectLst>
              </a:rPr>
              <a:t>does not seek its own</a:t>
            </a:r>
            <a:r>
              <a:rPr lang="en-US" altLang="en-US" dirty="0">
                <a:effectLst>
                  <a:outerShdw blurRad="38100" dist="38100" dir="2700000" algn="tl">
                    <a:srgbClr val="000000"/>
                  </a:outerShdw>
                </a:effectLst>
              </a:rPr>
              <a:t>, is not provoked, thinks no evil;  6 </a:t>
            </a:r>
            <a:r>
              <a:rPr lang="en-US" altLang="en-US" u="sng" dirty="0">
                <a:effectLst>
                  <a:outerShdw blurRad="38100" dist="38100" dir="2700000" algn="tl">
                    <a:srgbClr val="000000"/>
                  </a:outerShdw>
                </a:effectLst>
              </a:rPr>
              <a:t>does not rejoice in iniquity</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rejoices in the truth</a:t>
            </a:r>
            <a:r>
              <a:rPr lang="en-US" altLang="en-US" dirty="0">
                <a:effectLst>
                  <a:outerShdw blurRad="38100" dist="38100" dir="2700000" algn="tl">
                    <a:srgbClr val="000000"/>
                  </a:outerShdw>
                </a:effectLst>
              </a:rPr>
              <a:t>;  7 bears all things, believes all things, hopes all things, endures all things</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5433443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Some </a:t>
            </a:r>
            <a:r>
              <a:rPr lang="en-US" altLang="en-US" dirty="0">
                <a:effectLst>
                  <a:outerShdw blurRad="38100" dist="38100" dir="2700000" algn="tl">
                    <a:srgbClr val="000000"/>
                  </a:outerShdw>
                </a:effectLst>
              </a:rPr>
              <a:t>issues: the term “church of Christ”, opposing “legalism,” how to best </a:t>
            </a:r>
            <a:r>
              <a:rPr lang="en-US" altLang="en-US" dirty="0" smtClean="0">
                <a:effectLst>
                  <a:outerShdw blurRad="38100" dist="38100" dir="2700000" algn="tl">
                    <a:srgbClr val="000000"/>
                  </a:outerShdw>
                </a:effectLst>
              </a:rPr>
              <a:t>conduct </a:t>
            </a:r>
            <a:r>
              <a:rPr lang="en-US" altLang="en-US" dirty="0">
                <a:effectLst>
                  <a:outerShdw blurRad="38100" dist="38100" dir="2700000" algn="tl">
                    <a:srgbClr val="000000"/>
                  </a:outerShdw>
                </a:effectLst>
              </a:rPr>
              <a:t>our assemblies, use of restoration history, CENI and “worship.”</a:t>
            </a:r>
          </a:p>
          <a:p>
            <a:r>
              <a:rPr lang="en-US" altLang="en-US" dirty="0" smtClean="0">
                <a:effectLst>
                  <a:outerShdw blurRad="38100" dist="38100" dir="2700000" algn="tl">
                    <a:srgbClr val="000000"/>
                  </a:outerShdw>
                </a:effectLst>
              </a:rPr>
              <a:t>By </a:t>
            </a:r>
            <a:r>
              <a:rPr lang="en-US" altLang="en-US" dirty="0">
                <a:effectLst>
                  <a:outerShdw blurRad="38100" dist="38100" dir="2700000" algn="tl">
                    <a:srgbClr val="000000"/>
                  </a:outerShdw>
                </a:effectLst>
              </a:rPr>
              <a:t>far, the biggest wedge issue used to spread bitterness amongst brethren is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care of the needy. This is not the first time where the needy are used as a prop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as a carnal tool. </a:t>
            </a:r>
            <a:r>
              <a:rPr lang="en-US" altLang="en-US" b="1" dirty="0">
                <a:effectLst>
                  <a:outerShdw blurRad="38100" dist="38100" dir="2700000" algn="tl">
                    <a:srgbClr val="000000"/>
                  </a:outerShdw>
                </a:effectLst>
              </a:rPr>
              <a:t>(Mt 6:1-4)  </a:t>
            </a:r>
            <a:r>
              <a:rPr lang="en-US" altLang="en-US" dirty="0">
                <a:effectLst>
                  <a:outerShdw blurRad="38100" dist="38100" dir="2700000" algn="tl">
                    <a:srgbClr val="000000"/>
                  </a:outerShdw>
                </a:effectLst>
              </a:rPr>
              <a:t>(Quotes</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6708469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sz="3000" b="1" u="sng" dirty="0" smtClean="0">
                <a:effectLst>
                  <a:outerShdw blurRad="38100" dist="38100" dir="2700000" algn="tl">
                    <a:srgbClr val="000000"/>
                  </a:outerShdw>
                </a:effectLst>
              </a:rPr>
              <a:t>Matthew </a:t>
            </a:r>
            <a:r>
              <a:rPr lang="en-US" altLang="en-US" sz="3000" u="sng" dirty="0" smtClean="0">
                <a:effectLst>
                  <a:outerShdw blurRad="38100" dist="38100" dir="2700000" algn="tl">
                    <a:srgbClr val="000000"/>
                  </a:outerShdw>
                </a:effectLst>
              </a:rPr>
              <a:t>6:1-4</a:t>
            </a:r>
            <a:r>
              <a:rPr lang="en-US" altLang="en-US" sz="3000" dirty="0" smtClean="0">
                <a:effectLst>
                  <a:outerShdw blurRad="38100" dist="38100" dir="2700000" algn="tl">
                    <a:srgbClr val="000000"/>
                  </a:outerShdw>
                </a:effectLst>
              </a:rPr>
              <a:t> - "Take </a:t>
            </a:r>
            <a:r>
              <a:rPr lang="en-US" altLang="en-US" sz="3000" dirty="0">
                <a:effectLst>
                  <a:outerShdw blurRad="38100" dist="38100" dir="2700000" algn="tl">
                    <a:srgbClr val="000000"/>
                  </a:outerShdw>
                </a:effectLst>
              </a:rPr>
              <a:t>heed that you do not </a:t>
            </a:r>
            <a:r>
              <a:rPr lang="en-US" altLang="en-US" sz="3000" u="sng" dirty="0">
                <a:effectLst>
                  <a:outerShdw blurRad="38100" dist="38100" dir="2700000" algn="tl">
                    <a:srgbClr val="000000"/>
                  </a:outerShdw>
                </a:effectLst>
              </a:rPr>
              <a:t>do your charitable deeds before men</a:t>
            </a:r>
            <a:r>
              <a:rPr lang="en-US" altLang="en-US" sz="3000" dirty="0">
                <a:effectLst>
                  <a:outerShdw blurRad="38100" dist="38100" dir="2700000" algn="tl">
                    <a:srgbClr val="000000"/>
                  </a:outerShdw>
                </a:effectLst>
              </a:rPr>
              <a:t>, to be seen by them. Otherwise you have no reward from your Father in heaven.  2 "Therefore, when you do a charitable deed, do not </a:t>
            </a:r>
            <a:r>
              <a:rPr lang="en-US" altLang="en-US" sz="3000" u="sng" dirty="0">
                <a:effectLst>
                  <a:outerShdw blurRad="38100" dist="38100" dir="2700000" algn="tl">
                    <a:srgbClr val="000000"/>
                  </a:outerShdw>
                </a:effectLst>
              </a:rPr>
              <a:t>sound a trumpet before</a:t>
            </a:r>
            <a:r>
              <a:rPr lang="en-US" altLang="en-US" sz="3000" dirty="0">
                <a:effectLst>
                  <a:outerShdw blurRad="38100" dist="38100" dir="2700000" algn="tl">
                    <a:srgbClr val="000000"/>
                  </a:outerShdw>
                </a:effectLst>
              </a:rPr>
              <a:t> you as the hypocrites do in the synagogues and in the streets, that they may have glory from men. Assuredly, </a:t>
            </a:r>
            <a:r>
              <a:rPr lang="en-US" altLang="en-US" sz="3000" u="sng" dirty="0">
                <a:effectLst>
                  <a:outerShdw blurRad="38100" dist="38100" dir="2700000" algn="tl">
                    <a:srgbClr val="000000"/>
                  </a:outerShdw>
                </a:effectLst>
              </a:rPr>
              <a:t>I say to you, they have their </a:t>
            </a:r>
            <a:r>
              <a:rPr lang="en-US" altLang="en-US" sz="3000" u="sng" dirty="0" smtClean="0">
                <a:effectLst>
                  <a:outerShdw blurRad="38100" dist="38100" dir="2700000" algn="tl">
                    <a:srgbClr val="000000"/>
                  </a:outerShdw>
                </a:effectLst>
              </a:rPr>
              <a:t>reward</a:t>
            </a:r>
            <a:r>
              <a:rPr lang="en-US" altLang="en-US" sz="3000"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4132027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"But when you do a charitable deed, do not let your left hand know what your right hand is doing,  4 "that </a:t>
            </a:r>
            <a:r>
              <a:rPr lang="en-US" altLang="en-US" u="sng" dirty="0">
                <a:effectLst>
                  <a:outerShdw blurRad="38100" dist="38100" dir="2700000" algn="tl">
                    <a:srgbClr val="000000"/>
                  </a:outerShdw>
                </a:effectLst>
              </a:rPr>
              <a:t>your charitable deed may be in secret</a:t>
            </a:r>
            <a:r>
              <a:rPr lang="en-US" altLang="en-US" dirty="0">
                <a:effectLst>
                  <a:outerShdw blurRad="38100" dist="38100" dir="2700000" algn="tl">
                    <a:srgbClr val="000000"/>
                  </a:outerShdw>
                </a:effectLst>
              </a:rPr>
              <a:t>; and your Father who </a:t>
            </a:r>
            <a:r>
              <a:rPr lang="en-US" altLang="en-US" u="sng" dirty="0">
                <a:effectLst>
                  <a:outerShdw blurRad="38100" dist="38100" dir="2700000" algn="tl">
                    <a:srgbClr val="000000"/>
                  </a:outerShdw>
                </a:effectLst>
              </a:rPr>
              <a:t>sees in secret </a:t>
            </a:r>
            <a:r>
              <a:rPr lang="en-US" altLang="en-US" dirty="0">
                <a:effectLst>
                  <a:outerShdw blurRad="38100" dist="38100" dir="2700000" algn="tl">
                    <a:srgbClr val="000000"/>
                  </a:outerShdw>
                </a:effectLst>
              </a:rPr>
              <a:t>will Himself </a:t>
            </a:r>
            <a:r>
              <a:rPr lang="en-US" altLang="en-US" u="sng" dirty="0">
                <a:effectLst>
                  <a:outerShdw blurRad="38100" dist="38100" dir="2700000" algn="tl">
                    <a:srgbClr val="000000"/>
                  </a:outerShdw>
                </a:effectLst>
              </a:rPr>
              <a:t>reward you openly</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7029962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Secrecy </a:t>
            </a:r>
            <a:r>
              <a:rPr lang="en-US" altLang="en-US" b="1" u="sng" dirty="0">
                <a:effectLst>
                  <a:outerShdw blurRad="38100" dist="38100" dir="2700000" algn="tl">
                    <a:srgbClr val="000000"/>
                  </a:outerShdw>
                </a:effectLst>
              </a:rPr>
              <a:t>and whispering </a:t>
            </a:r>
            <a:r>
              <a:rPr lang="en-US" altLang="en-US" dirty="0">
                <a:effectLst>
                  <a:outerShdw blurRad="38100" dist="38100" dir="2700000" algn="tl">
                    <a:srgbClr val="000000"/>
                  </a:outerShdw>
                </a:effectLst>
              </a:rPr>
              <a:t>– How is a fellowship is built upon bitterness and flattery? </a:t>
            </a:r>
            <a:r>
              <a:rPr lang="en-US" altLang="en-US" b="1" dirty="0" smtClean="0">
                <a:effectLst>
                  <a:outerShdw blurRad="38100" dist="38100" dir="2700000" algn="tl">
                    <a:srgbClr val="000000"/>
                  </a:outerShdw>
                </a:effectLst>
              </a:rPr>
              <a:t>(1 </a:t>
            </a:r>
            <a:r>
              <a:rPr lang="en-US" altLang="en-US" b="1" dirty="0">
                <a:effectLst>
                  <a:outerShdw blurRad="38100" dist="38100" dir="2700000" algn="tl">
                    <a:srgbClr val="000000"/>
                  </a:outerShdw>
                </a:effectLst>
              </a:rPr>
              <a:t>Thess 2:3-6</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7805984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a:t>
            </a:r>
            <a:r>
              <a:rPr lang="en-US" altLang="en-US" b="1" u="sng" dirty="0">
                <a:effectLst>
                  <a:outerShdw blurRad="38100" dist="38100" dir="2700000" algn="tl">
                    <a:srgbClr val="000000"/>
                  </a:outerShdw>
                </a:effectLst>
              </a:rPr>
              <a:t>1 Thessalonians 2:3-6 </a:t>
            </a:r>
            <a:r>
              <a:rPr lang="en-US" altLang="en-US" u="sng" dirty="0" smtClean="0">
                <a:effectLst>
                  <a:outerShdw blurRad="38100" dist="38100" dir="2700000" algn="tl">
                    <a:srgbClr val="000000"/>
                  </a:outerShdw>
                </a:effectLst>
              </a:rPr>
              <a:t>NKJV) </a:t>
            </a:r>
            <a:r>
              <a:rPr lang="en-US" altLang="en-US" dirty="0" smtClean="0">
                <a:effectLst>
                  <a:outerShdw blurRad="38100" dist="38100" dir="2700000" algn="tl">
                    <a:srgbClr val="000000"/>
                  </a:outerShdw>
                </a:effectLst>
              </a:rPr>
              <a:t>- For </a:t>
            </a:r>
            <a:r>
              <a:rPr lang="en-US" altLang="en-US" dirty="0">
                <a:effectLst>
                  <a:outerShdw blurRad="38100" dist="38100" dir="2700000" algn="tl">
                    <a:srgbClr val="000000"/>
                  </a:outerShdw>
                </a:effectLst>
              </a:rPr>
              <a:t>our exhortation </a:t>
            </a:r>
            <a:r>
              <a:rPr lang="en-US" altLang="en-US" u="sng" dirty="0">
                <a:effectLst>
                  <a:outerShdw blurRad="38100" dist="38100" dir="2700000" algn="tl">
                    <a:srgbClr val="000000"/>
                  </a:outerShdw>
                </a:effectLst>
              </a:rPr>
              <a:t>did not come from error or uncleanness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nor was it in deceit</a:t>
            </a:r>
            <a:r>
              <a:rPr lang="en-US" altLang="en-US" dirty="0">
                <a:effectLst>
                  <a:outerShdw blurRad="38100" dist="38100" dir="2700000" algn="tl">
                    <a:srgbClr val="000000"/>
                  </a:outerShdw>
                </a:effectLst>
              </a:rPr>
              <a:t>. {4} But as we have been approved by God to be entrusted with the gospel, even so we speak, not as pleasing men, but God who tests our hearts. </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0623055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5} For neither at any time did </a:t>
            </a:r>
            <a:r>
              <a:rPr lang="en-US" altLang="en-US" u="sng" dirty="0">
                <a:effectLst>
                  <a:outerShdw blurRad="38100" dist="38100" dir="2700000" algn="tl">
                    <a:srgbClr val="000000"/>
                  </a:outerShdw>
                </a:effectLst>
              </a:rPr>
              <a:t>we use flattering words</a:t>
            </a:r>
            <a:r>
              <a:rPr lang="en-US" altLang="en-US" dirty="0">
                <a:effectLst>
                  <a:outerShdw blurRad="38100" dist="38100" dir="2700000" algn="tl">
                    <a:srgbClr val="000000"/>
                  </a:outerShdw>
                </a:effectLst>
              </a:rPr>
              <a:t>, as you know, nor a cloak for covetousness; God is witness. {6} Nor </a:t>
            </a:r>
            <a:r>
              <a:rPr lang="en-US" altLang="en-US" u="sng" dirty="0">
                <a:effectLst>
                  <a:outerShdw blurRad="38100" dist="38100" dir="2700000" algn="tl">
                    <a:srgbClr val="000000"/>
                  </a:outerShdw>
                </a:effectLst>
              </a:rPr>
              <a:t>did we seek glory from men</a:t>
            </a:r>
            <a:r>
              <a:rPr lang="en-US" altLang="en-US" dirty="0">
                <a:effectLst>
                  <a:outerShdw blurRad="38100" dist="38100" dir="2700000" algn="tl">
                    <a:srgbClr val="000000"/>
                  </a:outerShdw>
                </a:effectLst>
              </a:rPr>
              <a:t>, either from you or from others, when we might have made demands as apostles of Christ</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6396492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complain about others “gossip” </a:t>
            </a:r>
            <a:r>
              <a:rPr lang="en-US" altLang="en-US" dirty="0" smtClean="0">
                <a:effectLst>
                  <a:outerShdw blurRad="38100" dist="38100" dir="2700000" algn="tl">
                    <a:srgbClr val="000000"/>
                  </a:outerShdw>
                </a:effectLst>
              </a:rPr>
              <a:t>while they themselves work </a:t>
            </a:r>
            <a:r>
              <a:rPr lang="en-US" altLang="en-US" dirty="0">
                <a:effectLst>
                  <a:outerShdw blurRad="38100" dist="38100" dir="2700000" algn="tl">
                    <a:srgbClr val="000000"/>
                  </a:outerShdw>
                </a:effectLst>
              </a:rPr>
              <a:t>hard to destroy relationships </a:t>
            </a:r>
            <a:r>
              <a:rPr lang="en-US" altLang="en-US" dirty="0" smtClean="0">
                <a:effectLst>
                  <a:outerShdw blurRad="38100" dist="38100" dir="2700000" algn="tl">
                    <a:srgbClr val="000000"/>
                  </a:outerShdw>
                </a:effectLst>
              </a:rPr>
              <a:t>with </a:t>
            </a:r>
            <a:r>
              <a:rPr lang="en-US" altLang="en-US" dirty="0">
                <a:effectLst>
                  <a:outerShdw blurRad="38100" dist="38100" dir="2700000" algn="tl">
                    <a:srgbClr val="000000"/>
                  </a:outerShdw>
                </a:effectLst>
              </a:rPr>
              <a:t>those that could answer their doctrine. “Ex. Don’t give this to Larry!”</a:t>
            </a:r>
          </a:p>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do not have the spirit of open examination! </a:t>
            </a:r>
            <a:r>
              <a:rPr lang="en-US" altLang="en-US" b="1" dirty="0">
                <a:effectLst>
                  <a:outerShdw blurRad="38100" dist="38100" dir="2700000" algn="tl">
                    <a:srgbClr val="000000"/>
                  </a:outerShdw>
                </a:effectLst>
              </a:rPr>
              <a:t>(Acts 17:11; 2 Pt 2:1-3</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6830142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trust God it becomes all about Him and we empty ourselves.</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brethren want to serve God there is not a problem we cannot work out.</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will be some who seek to draw disciples unto themselves. </a:t>
            </a:r>
            <a:r>
              <a:rPr lang="en-US" altLang="en-US" b="1" dirty="0">
                <a:effectLst>
                  <a:outerShdw blurRad="38100" dist="38100" dir="2700000" algn="tl">
                    <a:srgbClr val="000000"/>
                  </a:outerShdw>
                </a:effectLst>
              </a:rPr>
              <a:t>(Acts 20:30</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22492455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Acts 17:11</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These were more fair-minded than those in Thessalonica, in that they received the word with all readiness, and </a:t>
            </a:r>
            <a:r>
              <a:rPr lang="en-US" altLang="en-US" u="sng" dirty="0">
                <a:effectLst>
                  <a:outerShdw blurRad="38100" dist="38100" dir="2700000" algn="tl">
                    <a:srgbClr val="000000"/>
                  </a:outerShdw>
                </a:effectLst>
              </a:rPr>
              <a:t>searched the Scriptures daily </a:t>
            </a:r>
            <a:r>
              <a:rPr lang="en-US" altLang="en-US" dirty="0">
                <a:effectLst>
                  <a:outerShdw blurRad="38100" dist="38100" dir="2700000" algn="tl">
                    <a:srgbClr val="000000"/>
                  </a:outerShdw>
                </a:effectLst>
              </a:rPr>
              <a:t>to find out whether these things were so</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4418985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a:t>
            </a:r>
            <a:r>
              <a:rPr lang="en-US" altLang="en-US" b="1" u="sng" dirty="0" smtClean="0">
                <a:effectLst>
                  <a:outerShdw blurRad="38100" dist="38100" dir="2700000" algn="tl">
                    <a:srgbClr val="000000"/>
                  </a:outerShdw>
                </a:effectLst>
              </a:rPr>
              <a:t>2:1-3</a:t>
            </a:r>
            <a:r>
              <a:rPr lang="en-US" altLang="en-US" dirty="0" smtClean="0">
                <a:effectLst>
                  <a:outerShdw blurRad="38100" dist="38100" dir="2700000" algn="tl">
                    <a:srgbClr val="000000"/>
                  </a:outerShdw>
                </a:effectLst>
              </a:rPr>
              <a:t> - But </a:t>
            </a:r>
            <a:r>
              <a:rPr lang="en-US" altLang="en-US" dirty="0">
                <a:effectLst>
                  <a:outerShdw blurRad="38100" dist="38100" dir="2700000" algn="tl">
                    <a:srgbClr val="000000"/>
                  </a:outerShdw>
                </a:effectLst>
              </a:rPr>
              <a:t>there were also false prophets among the people, even as there will be false teachers among you, who </a:t>
            </a:r>
            <a:r>
              <a:rPr lang="en-US" altLang="en-US" u="sng" dirty="0">
                <a:effectLst>
                  <a:outerShdw blurRad="38100" dist="38100" dir="2700000" algn="tl">
                    <a:srgbClr val="000000"/>
                  </a:outerShdw>
                </a:effectLst>
              </a:rPr>
              <a:t>will secretly bring in destructive heresies</a:t>
            </a:r>
            <a:r>
              <a:rPr lang="en-US" altLang="en-US" dirty="0">
                <a:effectLst>
                  <a:outerShdw blurRad="38100" dist="38100" dir="2700000" algn="tl">
                    <a:srgbClr val="000000"/>
                  </a:outerShdw>
                </a:effectLst>
              </a:rPr>
              <a:t>, even denying the Lord who bought them, and bring on themselves swift destruction.  2 And many will follow their destructive ways, because of whom the way of truth will be blasphemed.  </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1357692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By covetousness </a:t>
            </a:r>
            <a:r>
              <a:rPr lang="en-US" altLang="en-US" u="sng" dirty="0">
                <a:effectLst>
                  <a:outerShdw blurRad="38100" dist="38100" dir="2700000" algn="tl">
                    <a:srgbClr val="000000"/>
                  </a:outerShdw>
                </a:effectLst>
              </a:rPr>
              <a:t>they will exploit you with deceptive words</a:t>
            </a:r>
            <a:r>
              <a:rPr lang="en-US" altLang="en-US" dirty="0">
                <a:effectLst>
                  <a:outerShdw blurRad="38100" dist="38100" dir="2700000" algn="tl">
                    <a:srgbClr val="000000"/>
                  </a:outerShdw>
                </a:effectLst>
              </a:rPr>
              <a:t>; for a long time their judgment has not been idle, and their destruction does not slumber</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6332596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use emotion to separate them from others. </a:t>
            </a:r>
            <a:r>
              <a:rPr lang="en-US" altLang="en-US" b="1" dirty="0">
                <a:effectLst>
                  <a:outerShdw blurRad="38100" dist="38100" dir="2700000" algn="tl">
                    <a:srgbClr val="000000"/>
                  </a:outerShdw>
                </a:effectLst>
              </a:rPr>
              <a:t>(Gal 4:16-17</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41344400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Galatians 4:16-17</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Have I therefore </a:t>
            </a:r>
            <a:r>
              <a:rPr lang="en-US" altLang="en-US" u="sng" dirty="0">
                <a:effectLst>
                  <a:outerShdw blurRad="38100" dist="38100" dir="2700000" algn="tl">
                    <a:srgbClr val="000000"/>
                  </a:outerShdw>
                </a:effectLst>
              </a:rPr>
              <a:t>become your enemy </a:t>
            </a:r>
            <a:r>
              <a:rPr lang="en-US" altLang="en-US" dirty="0">
                <a:effectLst>
                  <a:outerShdw blurRad="38100" dist="38100" dir="2700000" algn="tl">
                    <a:srgbClr val="000000"/>
                  </a:outerShdw>
                </a:effectLst>
              </a:rPr>
              <a:t>because I tell you the truth?  17 </a:t>
            </a:r>
            <a:r>
              <a:rPr lang="en-US" altLang="en-US" u="sng" dirty="0">
                <a:effectLst>
                  <a:outerShdw blurRad="38100" dist="38100" dir="2700000" algn="tl">
                    <a:srgbClr val="000000"/>
                  </a:outerShdw>
                </a:effectLst>
              </a:rPr>
              <a:t>They zealously court you</a:t>
            </a:r>
            <a:r>
              <a:rPr lang="en-US" altLang="en-US" dirty="0">
                <a:effectLst>
                  <a:outerShdw blurRad="38100" dist="38100" dir="2700000" algn="tl">
                    <a:srgbClr val="000000"/>
                  </a:outerShdw>
                </a:effectLst>
              </a:rPr>
              <a:t>, but for no good; yes, </a:t>
            </a:r>
            <a:r>
              <a:rPr lang="en-US" altLang="en-US" u="sng" dirty="0">
                <a:effectLst>
                  <a:outerShdw blurRad="38100" dist="38100" dir="2700000" algn="tl">
                    <a:srgbClr val="000000"/>
                  </a:outerShdw>
                </a:effectLst>
              </a:rPr>
              <a:t>they want to exclude you</a:t>
            </a:r>
            <a:r>
              <a:rPr lang="en-US" altLang="en-US" dirty="0">
                <a:effectLst>
                  <a:outerShdw blurRad="38100" dist="38100" dir="2700000" algn="tl">
                    <a:srgbClr val="000000"/>
                  </a:outerShdw>
                </a:effectLst>
              </a:rPr>
              <a:t>, that </a:t>
            </a:r>
            <a:r>
              <a:rPr lang="en-US" altLang="en-US" u="sng" dirty="0">
                <a:effectLst>
                  <a:outerShdw blurRad="38100" dist="38100" dir="2700000" algn="tl">
                    <a:srgbClr val="000000"/>
                  </a:outerShdw>
                </a:effectLst>
              </a:rPr>
              <a:t>you may be zealous for them</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7449844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Discarding </a:t>
            </a:r>
            <a:r>
              <a:rPr lang="en-US" altLang="en-US" b="1" u="sng" dirty="0">
                <a:effectLst>
                  <a:outerShdw blurRad="38100" dist="38100" dir="2700000" algn="tl">
                    <a:srgbClr val="000000"/>
                  </a:outerShdw>
                </a:effectLst>
              </a:rPr>
              <a:t>your brethren</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do people suddenly rebel against an eldership and destroy </a:t>
            </a:r>
            <a:r>
              <a:rPr lang="en-US" altLang="en-US" dirty="0" smtClean="0">
                <a:effectLst>
                  <a:outerShdw blurRad="38100" dist="38100" dir="2700000" algn="tl">
                    <a:srgbClr val="000000"/>
                  </a:outerShdw>
                </a:effectLst>
              </a:rPr>
              <a:t>relationships </a:t>
            </a:r>
            <a:r>
              <a:rPr lang="en-US" altLang="en-US" dirty="0">
                <a:effectLst>
                  <a:outerShdw blurRad="38100" dist="38100" dir="2700000" algn="tl">
                    <a:srgbClr val="000000"/>
                  </a:outerShdw>
                </a:effectLst>
              </a:rPr>
              <a:t>that have been built for years? </a:t>
            </a:r>
            <a:r>
              <a:rPr lang="en-US" altLang="en-US" u="sng" dirty="0">
                <a:effectLst>
                  <a:outerShdw blurRad="38100" dist="38100" dir="2700000" algn="tl">
                    <a:srgbClr val="000000"/>
                  </a:outerShdw>
                </a:effectLst>
              </a:rPr>
              <a:t>They have help</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Jn 2:9-11</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5627902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2:9-11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He who says he is in the light, and </a:t>
            </a:r>
            <a:r>
              <a:rPr lang="en-US" altLang="en-US" u="sng" dirty="0">
                <a:effectLst>
                  <a:outerShdw blurRad="38100" dist="38100" dir="2700000" algn="tl">
                    <a:srgbClr val="000000"/>
                  </a:outerShdw>
                </a:effectLst>
              </a:rPr>
              <a:t>hates his brother</a:t>
            </a:r>
            <a:r>
              <a:rPr lang="en-US" altLang="en-US" dirty="0">
                <a:effectLst>
                  <a:outerShdw blurRad="38100" dist="38100" dir="2700000" algn="tl">
                    <a:srgbClr val="000000"/>
                  </a:outerShdw>
                </a:effectLst>
              </a:rPr>
              <a:t>, is </a:t>
            </a:r>
            <a:r>
              <a:rPr lang="en-US" altLang="en-US" u="sng" dirty="0">
                <a:effectLst>
                  <a:outerShdw blurRad="38100" dist="38100" dir="2700000" algn="tl">
                    <a:srgbClr val="000000"/>
                  </a:outerShdw>
                </a:effectLst>
              </a:rPr>
              <a:t>in darkness until now</a:t>
            </a:r>
            <a:r>
              <a:rPr lang="en-US" altLang="en-US" dirty="0">
                <a:effectLst>
                  <a:outerShdw blurRad="38100" dist="38100" dir="2700000" algn="tl">
                    <a:srgbClr val="000000"/>
                  </a:outerShdw>
                </a:effectLst>
              </a:rPr>
              <a:t>.  10 He who loves his brother </a:t>
            </a:r>
            <a:r>
              <a:rPr lang="en-US" altLang="en-US" u="sng" dirty="0">
                <a:effectLst>
                  <a:outerShdw blurRad="38100" dist="38100" dir="2700000" algn="tl">
                    <a:srgbClr val="000000"/>
                  </a:outerShdw>
                </a:effectLst>
              </a:rPr>
              <a:t>abides in the light</a:t>
            </a:r>
            <a:r>
              <a:rPr lang="en-US" altLang="en-US" dirty="0">
                <a:effectLst>
                  <a:outerShdw blurRad="38100" dist="38100" dir="2700000" algn="tl">
                    <a:srgbClr val="000000"/>
                  </a:outerShdw>
                </a:effectLst>
              </a:rPr>
              <a:t>, and there is </a:t>
            </a:r>
            <a:r>
              <a:rPr lang="en-US" altLang="en-US" u="sng" dirty="0">
                <a:effectLst>
                  <a:outerShdw blurRad="38100" dist="38100" dir="2700000" algn="tl">
                    <a:srgbClr val="000000"/>
                  </a:outerShdw>
                </a:effectLst>
              </a:rPr>
              <a:t>no cause for stumbling in him</a:t>
            </a:r>
            <a:r>
              <a:rPr lang="en-US" altLang="en-US" dirty="0">
                <a:effectLst>
                  <a:outerShdw blurRad="38100" dist="38100" dir="2700000" algn="tl">
                    <a:srgbClr val="000000"/>
                  </a:outerShdw>
                </a:effectLst>
              </a:rPr>
              <a:t>.  11 But he who </a:t>
            </a:r>
            <a:r>
              <a:rPr lang="en-US" altLang="en-US" u="sng" dirty="0">
                <a:effectLst>
                  <a:outerShdw blurRad="38100" dist="38100" dir="2700000" algn="tl">
                    <a:srgbClr val="000000"/>
                  </a:outerShdw>
                </a:effectLst>
              </a:rPr>
              <a:t>hates his brother is in darkness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walks in darkness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does not know where he is going</a:t>
            </a:r>
            <a:r>
              <a:rPr lang="en-US" altLang="en-US" dirty="0">
                <a:effectLst>
                  <a:outerShdw blurRad="38100" dist="38100" dir="2700000" algn="tl">
                    <a:srgbClr val="000000"/>
                  </a:outerShdw>
                </a:effectLst>
              </a:rPr>
              <a:t>, because </a:t>
            </a:r>
            <a:r>
              <a:rPr lang="en-US" altLang="en-US" u="sng" dirty="0">
                <a:effectLst>
                  <a:outerShdw blurRad="38100" dist="38100" dir="2700000" algn="tl">
                    <a:srgbClr val="000000"/>
                  </a:outerShdw>
                </a:effectLst>
              </a:rPr>
              <a:t>the darkness has blinded his eyes</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4912575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what the scriptures describe as one being captured. </a:t>
            </a:r>
            <a:r>
              <a:rPr lang="en-US" altLang="en-US" b="1" dirty="0">
                <a:effectLst>
                  <a:outerShdw blurRad="38100" dist="38100" dir="2700000" algn="tl">
                    <a:srgbClr val="000000"/>
                  </a:outerShdw>
                </a:effectLst>
              </a:rPr>
              <a:t>(2 Pt 2:18-19</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1325578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a:t>
            </a:r>
            <a:r>
              <a:rPr lang="en-US" altLang="en-US" b="1" u="sng" dirty="0" smtClean="0">
                <a:effectLst>
                  <a:outerShdw blurRad="38100" dist="38100" dir="2700000" algn="tl">
                    <a:srgbClr val="000000"/>
                  </a:outerShdw>
                </a:effectLst>
              </a:rPr>
              <a:t>2:18-19</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For when they speak </a:t>
            </a:r>
            <a:r>
              <a:rPr lang="en-US" altLang="en-US" u="sng" dirty="0">
                <a:effectLst>
                  <a:outerShdw blurRad="38100" dist="38100" dir="2700000" algn="tl">
                    <a:srgbClr val="000000"/>
                  </a:outerShdw>
                </a:effectLst>
              </a:rPr>
              <a:t>great swelling words of emptiness</a:t>
            </a:r>
            <a:r>
              <a:rPr lang="en-US" altLang="en-US" dirty="0">
                <a:effectLst>
                  <a:outerShdw blurRad="38100" dist="38100" dir="2700000" algn="tl">
                    <a:srgbClr val="000000"/>
                  </a:outerShdw>
                </a:effectLst>
              </a:rPr>
              <a:t>, they allure through the lusts of the flesh, through lewdness, the ones who have actually escaped from those who live in error.  19 While </a:t>
            </a:r>
            <a:r>
              <a:rPr lang="en-US" altLang="en-US" u="sng" dirty="0">
                <a:effectLst>
                  <a:outerShdw blurRad="38100" dist="38100" dir="2700000" algn="tl">
                    <a:srgbClr val="000000"/>
                  </a:outerShdw>
                </a:effectLst>
              </a:rPr>
              <a:t>they promise them liberty</a:t>
            </a:r>
            <a:r>
              <a:rPr lang="en-US" altLang="en-US" dirty="0">
                <a:effectLst>
                  <a:outerShdw blurRad="38100" dist="38100" dir="2700000" algn="tl">
                    <a:srgbClr val="000000"/>
                  </a:outerShdw>
                </a:effectLst>
              </a:rPr>
              <a:t>, they themselves are slaves of corruption; for by whom a person is overcome, by him also </a:t>
            </a:r>
            <a:r>
              <a:rPr lang="en-US" altLang="en-US" u="sng" dirty="0">
                <a:effectLst>
                  <a:outerShdw blurRad="38100" dist="38100" dir="2700000" algn="tl">
                    <a:srgbClr val="000000"/>
                  </a:outerShdw>
                </a:effectLst>
              </a:rPr>
              <a:t>he is brought into bondage</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4784926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have been shocked to see the ridicule of brethren publicly. It is hard for those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exposed to this over time to overcome it. Ex. Korah </a:t>
            </a:r>
            <a:r>
              <a:rPr lang="en-US" altLang="en-US" b="1" dirty="0">
                <a:effectLst>
                  <a:outerShdw blurRad="38100" dist="38100" dir="2700000" algn="tl">
                    <a:srgbClr val="000000"/>
                  </a:outerShdw>
                </a:effectLst>
              </a:rPr>
              <a:t>(Num 16:41</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2454829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1"/>
          </p:nvPr>
        </p:nvSpPr>
        <p:spPr/>
        <p:txBody>
          <a:bodyPr/>
          <a:lstStyle/>
          <a:p>
            <a:r>
              <a:rPr lang="en-US" altLang="en-US" u="sng" dirty="0" smtClean="0">
                <a:effectLst>
                  <a:outerShdw blurRad="38100" dist="38100" dir="2700000" algn="tl">
                    <a:srgbClr val="000000"/>
                  </a:outerShdw>
                </a:effectLst>
              </a:rPr>
              <a:t>Acts 20:30</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"Also from among yourselves men will rise up, speaking perverse things, to </a:t>
            </a:r>
            <a:r>
              <a:rPr lang="en-US" altLang="en-US" u="sng" dirty="0">
                <a:effectLst>
                  <a:outerShdw blurRad="38100" dist="38100" dir="2700000" algn="tl">
                    <a:srgbClr val="000000"/>
                  </a:outerShdw>
                </a:effectLst>
              </a:rPr>
              <a:t>draw away the disciples after themselves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32079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Numbers 16:41</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On the next day all the congregation of the children of Israel murmured against Moses and Aaron, saying, "</a:t>
            </a:r>
            <a:r>
              <a:rPr lang="en-US" altLang="en-US" u="sng" dirty="0">
                <a:effectLst>
                  <a:outerShdw blurRad="38100" dist="38100" dir="2700000" algn="tl">
                    <a:srgbClr val="000000"/>
                  </a:outerShdw>
                </a:effectLst>
              </a:rPr>
              <a:t>You have killed the people of the LORD</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8834618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Tools Satan uses to build his pillars</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Years </a:t>
            </a:r>
            <a:r>
              <a:rPr lang="en-US" altLang="en-US" dirty="0">
                <a:effectLst>
                  <a:outerShdw blurRad="38100" dist="38100" dir="2700000" algn="tl">
                    <a:srgbClr val="000000"/>
                  </a:outerShdw>
                </a:effectLst>
              </a:rPr>
              <a:t>ago I learned a truth from a proponent of the “house church movement.” </a:t>
            </a:r>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average life span of a house church is 2 years.</a:t>
            </a:r>
          </a:p>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movements are a halfway house to denominationalism or worse.</a:t>
            </a:r>
          </a:p>
          <a:p>
            <a:r>
              <a:rPr lang="en-US" altLang="en-US" dirty="0" smtClean="0">
                <a:effectLst>
                  <a:outerShdw blurRad="38100" dist="38100" dir="2700000" algn="tl">
                    <a:srgbClr val="000000"/>
                  </a:outerShdw>
                </a:effectLst>
              </a:rPr>
              <a:t>Doctrines </a:t>
            </a:r>
            <a:r>
              <a:rPr lang="en-US" altLang="en-US" dirty="0">
                <a:effectLst>
                  <a:outerShdw blurRad="38100" dist="38100" dir="2700000" algn="tl">
                    <a:srgbClr val="000000"/>
                  </a:outerShdw>
                </a:effectLst>
              </a:rPr>
              <a:t>that are favored are those which are different from the “traditional.”</a:t>
            </a:r>
          </a:p>
          <a:p>
            <a:endParaRPr lang="en-US" altLang="en-US" dirty="0">
              <a:effectLst>
                <a:outerShdw blurRad="38100" dist="38100" dir="2700000" algn="tl">
                  <a:srgbClr val="000000"/>
                </a:outerShdw>
              </a:effectLst>
            </a:endParaRPr>
          </a:p>
          <a:p>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8410191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overcome darkness with the light!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3:19-21</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sz="3000" b="1" u="sng" dirty="0" smtClean="0">
                <a:effectLst>
                  <a:outerShdw blurRad="38100" dist="38100" dir="2700000" algn="tl">
                    <a:srgbClr val="000000"/>
                  </a:outerShdw>
                </a:effectLst>
              </a:rPr>
              <a:t>John 3:19-21</a:t>
            </a:r>
            <a:r>
              <a:rPr lang="en-US" altLang="en-US" sz="3000" dirty="0" smtClean="0">
                <a:effectLst>
                  <a:outerShdw blurRad="38100" dist="38100" dir="2700000" algn="tl">
                    <a:srgbClr val="000000"/>
                  </a:outerShdw>
                </a:effectLst>
              </a:rPr>
              <a:t> -  </a:t>
            </a:r>
            <a:r>
              <a:rPr lang="en-US" altLang="en-US" sz="3000" dirty="0">
                <a:effectLst>
                  <a:outerShdw blurRad="38100" dist="38100" dir="2700000" algn="tl">
                    <a:srgbClr val="000000"/>
                  </a:outerShdw>
                </a:effectLst>
              </a:rPr>
              <a:t>"And this is the condemnation, that the light has come into the world, and </a:t>
            </a:r>
            <a:r>
              <a:rPr lang="en-US" altLang="en-US" sz="3000" u="sng" dirty="0">
                <a:effectLst>
                  <a:outerShdw blurRad="38100" dist="38100" dir="2700000" algn="tl">
                    <a:srgbClr val="000000"/>
                  </a:outerShdw>
                </a:effectLst>
              </a:rPr>
              <a:t>men loved darkness rather than light</a:t>
            </a:r>
            <a:r>
              <a:rPr lang="en-US" altLang="en-US" sz="3000" dirty="0">
                <a:effectLst>
                  <a:outerShdw blurRad="38100" dist="38100" dir="2700000" algn="tl">
                    <a:srgbClr val="000000"/>
                  </a:outerShdw>
                </a:effectLst>
              </a:rPr>
              <a:t>, because their deeds were evil.  20 "For everyone practicing evil hates the light and </a:t>
            </a:r>
            <a:r>
              <a:rPr lang="en-US" altLang="en-US" sz="3000" u="sng" dirty="0">
                <a:effectLst>
                  <a:outerShdw blurRad="38100" dist="38100" dir="2700000" algn="tl">
                    <a:srgbClr val="000000"/>
                  </a:outerShdw>
                </a:effectLst>
              </a:rPr>
              <a:t>does not come to the light</a:t>
            </a:r>
            <a:r>
              <a:rPr lang="en-US" altLang="en-US" sz="3000" dirty="0">
                <a:effectLst>
                  <a:outerShdw blurRad="38100" dist="38100" dir="2700000" algn="tl">
                    <a:srgbClr val="000000"/>
                  </a:outerShdw>
                </a:effectLst>
              </a:rPr>
              <a:t>, lest his deeds should be exposed.  21 "But he who </a:t>
            </a:r>
            <a:r>
              <a:rPr lang="en-US" altLang="en-US" sz="3000" u="sng" dirty="0">
                <a:effectLst>
                  <a:outerShdw blurRad="38100" dist="38100" dir="2700000" algn="tl">
                    <a:srgbClr val="000000"/>
                  </a:outerShdw>
                </a:effectLst>
              </a:rPr>
              <a:t>does the truth comes to the light</a:t>
            </a:r>
            <a:r>
              <a:rPr lang="en-US" altLang="en-US" sz="3000" dirty="0">
                <a:effectLst>
                  <a:outerShdw blurRad="38100" dist="38100" dir="2700000" algn="tl">
                    <a:srgbClr val="000000"/>
                  </a:outerShdw>
                </a:effectLst>
              </a:rPr>
              <a:t>, that his deeds may be clearly seen, that they have been done in God</a:t>
            </a:r>
            <a:r>
              <a:rPr lang="en-US" altLang="en-US" sz="3000"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626439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make local churches as a place where a strong faith is built.</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solve problems and desire to be with each other. </a:t>
            </a:r>
            <a:r>
              <a:rPr lang="en-US" altLang="en-US" b="1" dirty="0">
                <a:effectLst>
                  <a:outerShdw blurRad="38100" dist="38100" dir="2700000" algn="tl">
                    <a:srgbClr val="000000"/>
                  </a:outerShdw>
                </a:effectLst>
              </a:rPr>
              <a:t>(Eph 4:31-32</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1750581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Ephesians 4:31-32</a:t>
            </a:r>
            <a:r>
              <a:rPr lang="en-US" altLang="en-US" dirty="0" smtClean="0">
                <a:effectLst>
                  <a:outerShdw blurRad="38100" dist="38100" dir="2700000" algn="tl">
                    <a:srgbClr val="000000"/>
                  </a:outerShdw>
                </a:effectLst>
              </a:rPr>
              <a:t> - Let </a:t>
            </a:r>
            <a:r>
              <a:rPr lang="en-US" altLang="en-US" u="sng" dirty="0">
                <a:effectLst>
                  <a:outerShdw blurRad="38100" dist="38100" dir="2700000" algn="tl">
                    <a:srgbClr val="000000"/>
                  </a:outerShdw>
                </a:effectLst>
              </a:rPr>
              <a:t>all</a:t>
            </a:r>
            <a:r>
              <a:rPr lang="en-US" altLang="en-US" dirty="0">
                <a:effectLst>
                  <a:outerShdw blurRad="38100" dist="38100" dir="2700000" algn="tl">
                    <a:srgbClr val="000000"/>
                  </a:outerShdw>
                </a:effectLst>
              </a:rPr>
              <a:t> bitterness, wrath, anger, clamor, and evil speaking be put away from you, with all malice.  32 And be kind to one another, tenderhearted, </a:t>
            </a:r>
            <a:r>
              <a:rPr lang="en-US" altLang="en-US" u="sng" dirty="0">
                <a:effectLst>
                  <a:outerShdw blurRad="38100" dist="38100" dir="2700000" algn="tl">
                    <a:srgbClr val="000000"/>
                  </a:outerShdw>
                </a:effectLst>
              </a:rPr>
              <a:t>forgiving one another</a:t>
            </a:r>
            <a:r>
              <a:rPr lang="en-US" altLang="en-US" dirty="0">
                <a:effectLst>
                  <a:outerShdw blurRad="38100" dist="38100" dir="2700000" algn="tl">
                    <a:srgbClr val="000000"/>
                  </a:outerShdw>
                </a:effectLst>
              </a:rPr>
              <a:t>, just as God in Christ forgave you</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4811903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give greater emphasis to Bible reading and Bible preaching. </a:t>
            </a:r>
            <a:r>
              <a:rPr lang="en-US" altLang="en-US" b="1" dirty="0">
                <a:effectLst>
                  <a:outerShdw blurRad="38100" dist="38100" dir="2700000" algn="tl">
                    <a:srgbClr val="000000"/>
                  </a:outerShdw>
                </a:effectLst>
              </a:rPr>
              <a:t>(2 Tim 4:1-4</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5755195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a:t>
            </a:r>
            <a:r>
              <a:rPr lang="en-US" altLang="en-US" u="sng" dirty="0" smtClean="0">
                <a:effectLst>
                  <a:outerShdw blurRad="38100" dist="38100" dir="2700000" algn="tl">
                    <a:srgbClr val="000000"/>
                  </a:outerShdw>
                </a:effectLst>
              </a:rPr>
              <a:t>4:1-4</a:t>
            </a:r>
            <a:r>
              <a:rPr lang="en-US" altLang="en-US" dirty="0" smtClean="0">
                <a:effectLst>
                  <a:outerShdw blurRad="38100" dist="38100" dir="2700000" algn="tl">
                    <a:srgbClr val="000000"/>
                  </a:outerShdw>
                </a:effectLst>
              </a:rPr>
              <a:t> - </a:t>
            </a:r>
            <a:r>
              <a:rPr lang="en-US" altLang="en-US" u="sng" dirty="0" smtClean="0">
                <a:effectLst>
                  <a:outerShdw blurRad="38100" dist="38100" dir="2700000" algn="tl">
                    <a:srgbClr val="000000"/>
                  </a:outerShdw>
                </a:effectLst>
              </a:rPr>
              <a:t>I </a:t>
            </a:r>
            <a:r>
              <a:rPr lang="en-US" altLang="en-US" u="sng" dirty="0">
                <a:effectLst>
                  <a:outerShdw blurRad="38100" dist="38100" dir="2700000" algn="tl">
                    <a:srgbClr val="000000"/>
                  </a:outerShdw>
                </a:effectLst>
              </a:rPr>
              <a:t>charge you </a:t>
            </a:r>
            <a:r>
              <a:rPr lang="en-US" altLang="en-US" dirty="0">
                <a:effectLst>
                  <a:outerShdw blurRad="38100" dist="38100" dir="2700000" algn="tl">
                    <a:srgbClr val="000000"/>
                  </a:outerShdw>
                </a:effectLst>
              </a:rPr>
              <a:t>therefore before God and the Lord Jesus Christ, who will judge the living and the dead at His appearing and His kingdom:  2 </a:t>
            </a:r>
            <a:r>
              <a:rPr lang="en-US" altLang="en-US" u="sng" dirty="0">
                <a:effectLst>
                  <a:outerShdw blurRad="38100" dist="38100" dir="2700000" algn="tl">
                    <a:srgbClr val="000000"/>
                  </a:outerShdw>
                </a:effectLst>
              </a:rPr>
              <a:t>Preach the word</a:t>
            </a:r>
            <a:r>
              <a:rPr lang="en-US" altLang="en-US" dirty="0">
                <a:effectLst>
                  <a:outerShdw blurRad="38100" dist="38100" dir="2700000" algn="tl">
                    <a:srgbClr val="000000"/>
                  </a:outerShdw>
                </a:effectLst>
              </a:rPr>
              <a:t>! Be ready in season and out of season. Convince, rebuke, exhort, with all longsuffering and teaching.  </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6218907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For the time will come when </a:t>
            </a:r>
            <a:r>
              <a:rPr lang="en-US" altLang="en-US" u="sng" dirty="0">
                <a:effectLst>
                  <a:outerShdw blurRad="38100" dist="38100" dir="2700000" algn="tl">
                    <a:srgbClr val="000000"/>
                  </a:outerShdw>
                </a:effectLst>
              </a:rPr>
              <a:t>they will not endure sound doctrine</a:t>
            </a:r>
            <a:r>
              <a:rPr lang="en-US" altLang="en-US" dirty="0">
                <a:effectLst>
                  <a:outerShdw blurRad="38100" dist="38100" dir="2700000" algn="tl">
                    <a:srgbClr val="000000"/>
                  </a:outerShdw>
                </a:effectLst>
              </a:rPr>
              <a:t>, but according to their own desires, because they have itching ears, they will heap up for themselves teachers;  4 and they will </a:t>
            </a:r>
            <a:r>
              <a:rPr lang="en-US" altLang="en-US" u="sng" dirty="0">
                <a:effectLst>
                  <a:outerShdw blurRad="38100" dist="38100" dir="2700000" algn="tl">
                    <a:srgbClr val="000000"/>
                  </a:outerShdw>
                </a:effectLst>
              </a:rPr>
              <a:t>turn their ears away from the truth</a:t>
            </a:r>
            <a:r>
              <a:rPr lang="en-US" altLang="en-US" dirty="0">
                <a:effectLst>
                  <a:outerShdw blurRad="38100" dist="38100" dir="2700000" algn="tl">
                    <a:srgbClr val="000000"/>
                  </a:outerShdw>
                </a:effectLst>
              </a:rPr>
              <a:t>, and be turned aside to fables</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7042609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God is in view then my actions will be changed. </a:t>
            </a:r>
            <a:r>
              <a:rPr lang="en-US" altLang="en-US" b="1" dirty="0">
                <a:effectLst>
                  <a:outerShdw blurRad="38100" dist="38100" dir="2700000" algn="tl">
                    <a:srgbClr val="000000"/>
                  </a:outerShdw>
                </a:effectLst>
              </a:rPr>
              <a:t>(1 Jn 4:20-21</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3613079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will appear humble, loving and often have a great ability to speak. Sadly, </a:t>
            </a:r>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have a different motive than what is outwardly shown.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 16:18; Col 2:18-19, 23</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27699119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a:t>
            </a:r>
            <a:r>
              <a:rPr lang="en-US" altLang="en-US" b="1" u="sng" dirty="0" smtClean="0">
                <a:effectLst>
                  <a:outerShdw blurRad="38100" dist="38100" dir="2700000" algn="tl">
                    <a:srgbClr val="000000"/>
                  </a:outerShdw>
                </a:effectLst>
              </a:rPr>
              <a:t>4:20-21</a:t>
            </a:r>
            <a:r>
              <a:rPr lang="en-US" altLang="en-US" dirty="0" smtClean="0">
                <a:effectLst>
                  <a:outerShdw blurRad="38100" dist="38100" dir="2700000" algn="tl">
                    <a:srgbClr val="000000"/>
                  </a:outerShdw>
                </a:effectLst>
              </a:rPr>
              <a:t> - If </a:t>
            </a:r>
            <a:r>
              <a:rPr lang="en-US" altLang="en-US" dirty="0">
                <a:effectLst>
                  <a:outerShdw blurRad="38100" dist="38100" dir="2700000" algn="tl">
                    <a:srgbClr val="000000"/>
                  </a:outerShdw>
                </a:effectLst>
              </a:rPr>
              <a:t>someone says, "I love God," and hates his brother, he is a liar; for he who does not love his brother whom he has seen, </a:t>
            </a:r>
            <a:r>
              <a:rPr lang="en-US" altLang="en-US" u="sng" dirty="0">
                <a:effectLst>
                  <a:outerShdw blurRad="38100" dist="38100" dir="2700000" algn="tl">
                    <a:srgbClr val="000000"/>
                  </a:outerShdw>
                </a:effectLst>
              </a:rPr>
              <a:t>how can he love God whom he has not seen</a:t>
            </a:r>
            <a:r>
              <a:rPr lang="en-US" altLang="en-US" dirty="0">
                <a:effectLst>
                  <a:outerShdw blurRad="38100" dist="38100" dir="2700000" algn="tl">
                    <a:srgbClr val="000000"/>
                  </a:outerShdw>
                </a:effectLst>
              </a:rPr>
              <a:t>?  21 And this commandment we have from Him: that </a:t>
            </a:r>
            <a:r>
              <a:rPr lang="en-US" altLang="en-US" u="sng" dirty="0">
                <a:effectLst>
                  <a:outerShdw blurRad="38100" dist="38100" dir="2700000" algn="tl">
                    <a:srgbClr val="000000"/>
                  </a:outerShdw>
                </a:effectLst>
              </a:rPr>
              <a:t>he who loves God must love his brother also</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791396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brother recently said: “In the church the reading of the books of men is on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decrease and the reading of the Bible is on the decrease.”</a:t>
            </a:r>
          </a:p>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how the writings of Francis Chan and David Platt are being used.</a:t>
            </a:r>
          </a:p>
          <a:p>
            <a:r>
              <a:rPr lang="en-US" altLang="en-US" dirty="0" smtClean="0">
                <a:effectLst>
                  <a:outerShdw blurRad="38100" dist="38100" dir="2700000" algn="tl">
                    <a:srgbClr val="000000"/>
                  </a:outerShdw>
                </a:effectLst>
              </a:rPr>
              <a:t>Let </a:t>
            </a:r>
            <a:r>
              <a:rPr lang="en-US" altLang="en-US" dirty="0">
                <a:effectLst>
                  <a:outerShdw blurRad="38100" dist="38100" dir="2700000" algn="tl">
                    <a:srgbClr val="000000"/>
                  </a:outerShdw>
                </a:effectLst>
              </a:rPr>
              <a:t>us not become fearful but learn from these things to have a greater service</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42743108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do not believe that this current movement will last.</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can I do to have an assurance with my God so that my heart overflows to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 used by God as a servant?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Jn 4:17-19; Gal 5:22-26</a:t>
            </a:r>
            <a:r>
              <a:rPr lang="en-US" altLang="en-US" b="1"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5733560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a:t>
            </a:r>
            <a:r>
              <a:rPr lang="en-US" altLang="en-US" b="1" u="sng" dirty="0" smtClean="0">
                <a:effectLst>
                  <a:outerShdw blurRad="38100" dist="38100" dir="2700000" algn="tl">
                    <a:srgbClr val="000000"/>
                  </a:outerShdw>
                </a:effectLst>
              </a:rPr>
              <a:t>4:17-19</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Love has been perfected among us in this: that we may have </a:t>
            </a:r>
            <a:r>
              <a:rPr lang="en-US" altLang="en-US" u="sng" dirty="0">
                <a:effectLst>
                  <a:outerShdw blurRad="38100" dist="38100" dir="2700000" algn="tl">
                    <a:srgbClr val="000000"/>
                  </a:outerShdw>
                </a:effectLst>
              </a:rPr>
              <a:t>boldness in the day of judgment</a:t>
            </a:r>
            <a:r>
              <a:rPr lang="en-US" altLang="en-US" dirty="0">
                <a:effectLst>
                  <a:outerShdw blurRad="38100" dist="38100" dir="2700000" algn="tl">
                    <a:srgbClr val="000000"/>
                  </a:outerShdw>
                </a:effectLst>
              </a:rPr>
              <a:t>; because as He is, so are we in this world.  18 There is no fear in love; but </a:t>
            </a:r>
            <a:r>
              <a:rPr lang="en-US" altLang="en-US" u="sng" dirty="0">
                <a:effectLst>
                  <a:outerShdw blurRad="38100" dist="38100" dir="2700000" algn="tl">
                    <a:srgbClr val="000000"/>
                  </a:outerShdw>
                </a:effectLst>
              </a:rPr>
              <a:t>perfect love casts out fea</a:t>
            </a:r>
            <a:r>
              <a:rPr lang="en-US" altLang="en-US" dirty="0">
                <a:effectLst>
                  <a:outerShdw blurRad="38100" dist="38100" dir="2700000" algn="tl">
                    <a:srgbClr val="000000"/>
                  </a:outerShdw>
                </a:effectLst>
              </a:rPr>
              <a:t>r, because fear involves torment. But he who fears has not been made perfect in love.  19 </a:t>
            </a:r>
            <a:r>
              <a:rPr lang="en-US" altLang="en-US" u="sng" dirty="0">
                <a:effectLst>
                  <a:outerShdw blurRad="38100" dist="38100" dir="2700000" algn="tl">
                    <a:srgbClr val="000000"/>
                  </a:outerShdw>
                </a:effectLst>
              </a:rPr>
              <a:t>We love Him because He first loved us</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9611432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Galatians 5:22-26</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But the fruit of the Spirit is </a:t>
            </a:r>
            <a:r>
              <a:rPr lang="en-US" altLang="en-US" u="sng" dirty="0">
                <a:effectLst>
                  <a:outerShdw blurRad="38100" dist="38100" dir="2700000" algn="tl">
                    <a:srgbClr val="000000"/>
                  </a:outerShdw>
                </a:effectLst>
              </a:rPr>
              <a:t>love, joy, peace, longsuffering, kindness, goodness, faithfulness,  23 gentleness, self-control</a:t>
            </a:r>
            <a:r>
              <a:rPr lang="en-US" altLang="en-US" dirty="0">
                <a:effectLst>
                  <a:outerShdw blurRad="38100" dist="38100" dir="2700000" algn="tl">
                    <a:srgbClr val="000000"/>
                  </a:outerShdw>
                </a:effectLst>
              </a:rPr>
              <a:t>. Against such there is no law.  24 And those who are Christ's have crucified the flesh with its passions and desires.  25 If we live in the Spirit, let us also walk in the Spirit.  26 Let us not become conceited, provoking one another, envying one another</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9147913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dirty="0" smtClean="0">
                <a:effectLst>
                  <a:outerShdw blurRad="38100" dist="38100" dir="2700000" algn="tl">
                    <a:srgbClr val="000000"/>
                  </a:outerShdw>
                </a:effectLst>
              </a:rPr>
              <a:t>How to defeat Satan’s battle plan</a:t>
            </a: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do need watchful elderships who will protect their flocks. Failure to do so </a:t>
            </a:r>
            <a:r>
              <a:rPr lang="en-US" altLang="en-US" dirty="0" smtClean="0">
                <a:effectLst>
                  <a:outerShdw blurRad="38100" dist="38100" dir="2700000" algn="tl">
                    <a:srgbClr val="000000"/>
                  </a:outerShdw>
                </a:effectLst>
              </a:rPr>
              <a:t>will </a:t>
            </a:r>
            <a:r>
              <a:rPr lang="en-US" altLang="en-US" dirty="0">
                <a:effectLst>
                  <a:outerShdw blurRad="38100" dist="38100" dir="2700000" algn="tl">
                    <a:srgbClr val="000000"/>
                  </a:outerShdw>
                </a:effectLst>
              </a:rPr>
              <a:t>affect many.</a:t>
            </a:r>
          </a:p>
          <a:p>
            <a:r>
              <a:rPr lang="en-US" altLang="en-US" dirty="0" smtClean="0">
                <a:effectLst>
                  <a:outerShdw blurRad="38100" dist="38100" dir="2700000" algn="tl">
                    <a:srgbClr val="000000"/>
                  </a:outerShdw>
                </a:effectLst>
              </a:rPr>
              <a:t>Let </a:t>
            </a:r>
            <a:r>
              <a:rPr lang="en-US" altLang="en-US" dirty="0">
                <a:effectLst>
                  <a:outerShdw blurRad="38100" dist="38100" dir="2700000" algn="tl">
                    <a:srgbClr val="000000"/>
                  </a:outerShdw>
                </a:effectLst>
              </a:rPr>
              <a:t>us have our eyes opened to God’s word to see the tactics of Satan! </a:t>
            </a:r>
          </a:p>
          <a:p>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1146013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1"/>
          </p:nvPr>
        </p:nvSpPr>
        <p:spPr/>
        <p:txBody>
          <a:bodyPr/>
          <a:lstStyle/>
          <a:p>
            <a:r>
              <a:rPr lang="en-US" altLang="en-US" u="sng" dirty="0" smtClean="0">
                <a:effectLst>
                  <a:outerShdw blurRad="38100" dist="38100" dir="2700000" algn="tl">
                    <a:srgbClr val="000000"/>
                  </a:outerShdw>
                </a:effectLst>
              </a:rPr>
              <a:t>Romans 16:18</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For those who are such do not serve our Lord Jesus Christ, but their own belly, and by </a:t>
            </a:r>
            <a:r>
              <a:rPr lang="en-US" altLang="en-US" u="sng" dirty="0">
                <a:effectLst>
                  <a:outerShdw blurRad="38100" dist="38100" dir="2700000" algn="tl">
                    <a:srgbClr val="000000"/>
                  </a:outerShdw>
                </a:effectLst>
              </a:rPr>
              <a:t>smooth words and flattering speech</a:t>
            </a:r>
            <a:r>
              <a:rPr lang="en-US" altLang="en-US" dirty="0">
                <a:effectLst>
                  <a:outerShdw blurRad="38100" dist="38100" dir="2700000" algn="tl">
                    <a:srgbClr val="000000"/>
                  </a:outerShdw>
                </a:effectLst>
              </a:rPr>
              <a:t> deceive the hearts of the simple</a:t>
            </a:r>
            <a:r>
              <a:rPr lang="en-US" altLang="en-US" dirty="0" smtClean="0">
                <a:effectLst>
                  <a:outerShdw blurRad="38100" dist="38100" dir="2700000" algn="tl">
                    <a:srgbClr val="000000"/>
                  </a:outerShdw>
                </a:effectLst>
              </a:rPr>
              <a:t>. wisdom </a:t>
            </a:r>
            <a:r>
              <a:rPr lang="en-US" altLang="en-US" dirty="0">
                <a:effectLst>
                  <a:outerShdw blurRad="38100" dist="38100" dir="2700000" algn="tl">
                    <a:srgbClr val="000000"/>
                  </a:outerShdw>
                </a:effectLst>
              </a:rPr>
              <a:t>of Satan. </a:t>
            </a:r>
          </a:p>
        </p:txBody>
      </p:sp>
    </p:spTree>
    <p:extLst>
      <p:ext uri="{BB962C8B-B14F-4D97-AF65-F5344CB8AC3E}">
        <p14:creationId xmlns:p14="http://schemas.microsoft.com/office/powerpoint/2010/main" val="42232769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The key to understanding God’s will is the cross of Christ.</a:t>
            </a:r>
          </a:p>
        </p:txBody>
      </p:sp>
      <p:sp>
        <p:nvSpPr>
          <p:cNvPr id="7171" name="Rectangle 3"/>
          <p:cNvSpPr>
            <a:spLocks noGrp="1" noChangeArrowheads="1"/>
          </p:cNvSpPr>
          <p:nvPr>
            <p:ph type="body" idx="1"/>
          </p:nvPr>
        </p:nvSpPr>
        <p:spPr/>
        <p:txBody>
          <a:bodyPr/>
          <a:lstStyle/>
          <a:p>
            <a:r>
              <a:rPr lang="en-US" altLang="en-US" u="sng" dirty="0" smtClean="0">
                <a:effectLst>
                  <a:outerShdw blurRad="38100" dist="38100" dir="2700000" algn="tl">
                    <a:srgbClr val="000000"/>
                  </a:outerShdw>
                </a:effectLst>
              </a:rPr>
              <a:t>Colossians 2:18-19</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Let no one cheat you of your reward, </a:t>
            </a:r>
            <a:r>
              <a:rPr lang="en-US" altLang="en-US" u="sng" dirty="0">
                <a:effectLst>
                  <a:outerShdw blurRad="38100" dist="38100" dir="2700000" algn="tl">
                    <a:srgbClr val="000000"/>
                  </a:outerShdw>
                </a:effectLst>
              </a:rPr>
              <a:t>taking delight in false humility</a:t>
            </a:r>
            <a:r>
              <a:rPr lang="en-US" altLang="en-US" dirty="0">
                <a:effectLst>
                  <a:outerShdw blurRad="38100" dist="38100" dir="2700000" algn="tl">
                    <a:srgbClr val="000000"/>
                  </a:outerShdw>
                </a:effectLst>
              </a:rPr>
              <a:t> and worship of angels, intruding into those things which he has not seen, </a:t>
            </a:r>
            <a:r>
              <a:rPr lang="en-US" altLang="en-US" u="sng" dirty="0">
                <a:effectLst>
                  <a:outerShdw blurRad="38100" dist="38100" dir="2700000" algn="tl">
                    <a:srgbClr val="000000"/>
                  </a:outerShdw>
                </a:effectLst>
              </a:rPr>
              <a:t>vainly puffed up by his fleshly mind</a:t>
            </a:r>
            <a:r>
              <a:rPr lang="en-US" altLang="en-US" dirty="0">
                <a:effectLst>
                  <a:outerShdw blurRad="38100" dist="38100" dir="2700000" algn="tl">
                    <a:srgbClr val="000000"/>
                  </a:outerShdw>
                </a:effectLst>
              </a:rPr>
              <a:t>,  19 and </a:t>
            </a:r>
            <a:r>
              <a:rPr lang="en-US" altLang="en-US" u="sng" dirty="0">
                <a:effectLst>
                  <a:outerShdw blurRad="38100" dist="38100" dir="2700000" algn="tl">
                    <a:srgbClr val="000000"/>
                  </a:outerShdw>
                </a:effectLst>
              </a:rPr>
              <a:t>not holding fast to the Head</a:t>
            </a:r>
            <a:r>
              <a:rPr lang="en-US" altLang="en-US" dirty="0">
                <a:effectLst>
                  <a:outerShdw blurRad="38100" dist="38100" dir="2700000" algn="tl">
                    <a:srgbClr val="000000"/>
                  </a:outerShdw>
                </a:effectLst>
              </a:rPr>
              <a:t>, from whom all the body, nourished and knit together by joints and ligaments, grows with the increase that is from God</a:t>
            </a:r>
            <a:r>
              <a:rPr lang="en-US" altLang="en-US" dirty="0" smtClean="0">
                <a:effectLst>
                  <a:outerShdw blurRad="38100" dist="38100" dir="2700000" algn="tl">
                    <a:srgbClr val="000000"/>
                  </a:outerShdw>
                </a:effectLst>
              </a:rPr>
              <a:t>. n</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1100045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8308</TotalTime>
  <Words>4005</Words>
  <Application>Microsoft Office PowerPoint</Application>
  <PresentationFormat>On-screen Show (4:3)</PresentationFormat>
  <Paragraphs>244</Paragraphs>
  <Slides>75</Slides>
  <Notes>75</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Default Design</vt:lpstr>
      <vt:lpstr>How Does the “House Church Movement” Divide Brethren (Three Pillars of False Movements)</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key to understanding God’s will is the cross of Christ.</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The three pillars of false movements - the components of Satan’s wisdom (Jas 3:14)</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Tools Satan uses to build his pillars</vt:lpstr>
      <vt:lpstr>How to defeat Satan’s battle plan</vt:lpstr>
      <vt:lpstr>How to defeat Satan’s battle plan</vt:lpstr>
      <vt:lpstr>How to defeat Satan’s battle plan</vt:lpstr>
      <vt:lpstr>How to defeat Satan’s battle plan</vt:lpstr>
      <vt:lpstr>How to defeat Satan’s battle plan</vt:lpstr>
      <vt:lpstr>How to defeat Satan’s battle plan</vt:lpstr>
      <vt:lpstr>How to defeat Satan’s battle plan</vt:lpstr>
      <vt:lpstr>How to defeat Satan’s battle plan</vt:lpstr>
      <vt:lpstr>How to defeat Satan’s battle plan</vt:lpstr>
      <vt:lpstr>How to defeat Satan’s battle plan</vt:lpstr>
      <vt:lpstr>How to defeat Satan’s battle plan</vt:lpstr>
      <vt:lpstr>How to defeat Satan’s battle plan</vt:lpstr>
      <vt:lpstr>How to defeat Satan’s battle plan</vt:lpstr>
      <vt:lpstr>How to defeat Satan’s battle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Larry Rouse</cp:lastModifiedBy>
  <cp:revision>102</cp:revision>
  <dcterms:created xsi:type="dcterms:W3CDTF">2011-01-22T21:17:58Z</dcterms:created>
  <dcterms:modified xsi:type="dcterms:W3CDTF">2014-02-21T16:10:23Z</dcterms:modified>
</cp:coreProperties>
</file>